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800" r:id="rId1"/>
  </p:sldMasterIdLst>
  <p:notesMasterIdLst>
    <p:notesMasterId r:id="rId34"/>
  </p:notesMasterIdLst>
  <p:handoutMasterIdLst>
    <p:handoutMasterId r:id="rId35"/>
  </p:handoutMasterIdLst>
  <p:sldIdLst>
    <p:sldId id="256" r:id="rId2"/>
    <p:sldId id="703" r:id="rId3"/>
    <p:sldId id="446" r:id="rId4"/>
    <p:sldId id="704" r:id="rId5"/>
    <p:sldId id="618" r:id="rId6"/>
    <p:sldId id="517" r:id="rId7"/>
    <p:sldId id="662" r:id="rId8"/>
    <p:sldId id="669" r:id="rId9"/>
    <p:sldId id="585" r:id="rId10"/>
    <p:sldId id="668" r:id="rId11"/>
    <p:sldId id="694" r:id="rId12"/>
    <p:sldId id="707" r:id="rId13"/>
    <p:sldId id="667" r:id="rId14"/>
    <p:sldId id="693" r:id="rId15"/>
    <p:sldId id="697" r:id="rId16"/>
    <p:sldId id="700" r:id="rId17"/>
    <p:sldId id="701" r:id="rId18"/>
    <p:sldId id="698" r:id="rId19"/>
    <p:sldId id="699" r:id="rId20"/>
    <p:sldId id="684" r:id="rId21"/>
    <p:sldId id="643" r:id="rId22"/>
    <p:sldId id="642" r:id="rId23"/>
    <p:sldId id="685" r:id="rId24"/>
    <p:sldId id="708" r:id="rId25"/>
    <p:sldId id="702" r:id="rId26"/>
    <p:sldId id="672" r:id="rId27"/>
    <p:sldId id="674" r:id="rId28"/>
    <p:sldId id="709" r:id="rId29"/>
    <p:sldId id="710" r:id="rId30"/>
    <p:sldId id="686" r:id="rId31"/>
    <p:sldId id="689" r:id="rId32"/>
    <p:sldId id="690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erre Delahaye" initials="PDel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CC00FF"/>
    <a:srgbClr val="00FFFF"/>
    <a:srgbClr val="FFFF00"/>
    <a:srgbClr val="FFCCFF"/>
    <a:srgbClr val="00FF00"/>
    <a:srgbClr val="CCCCFF"/>
    <a:srgbClr val="FF00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83" autoAdjust="0"/>
    <p:restoredTop sz="94608" autoAdjust="0"/>
  </p:normalViewPr>
  <p:slideViewPr>
    <p:cSldViewPr>
      <p:cViewPr varScale="1">
        <p:scale>
          <a:sx n="68" d="100"/>
          <a:sy n="68" d="100"/>
        </p:scale>
        <p:origin x="82" y="3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661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E8619-C7F8-4586-8601-B0B7BEFDDBB6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858E5-8DB2-487C-BF26-94D02B156FC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B8BE9-4490-4F3B-9265-77C81456B8CA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7D2B4-E031-4FB0-83C2-FAD3A6CFCDC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2B4-E031-4FB0-83C2-FAD3A6CFCDC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2B4-E031-4FB0-83C2-FAD3A6CFCDC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2B4-E031-4FB0-83C2-FAD3A6CFCDC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27987E-BC18-4B44-ABCF-B7F127F2887C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194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D16CFF-8AD9-453A-AD85-E74783ACBD85}" type="slidenum">
              <a:rPr lang="fr-FR"/>
              <a:pPr/>
              <a:t>6</a:t>
            </a:fld>
            <a:endParaRPr lang="fr-FR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2B4-E031-4FB0-83C2-FAD3A6CFCDC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28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DBC4F-1FCE-4987-8BB3-B0D9894F1248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6938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DBC4F-1FCE-4987-8BB3-B0D9894F1248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04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7D2B4-E031-4FB0-83C2-FAD3A6CFCDC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Qfast</a:t>
            </a:r>
            <a:r>
              <a:rPr lang="fr-FR" dirty="0" smtClean="0"/>
              <a:t> correspond (impulsion</a:t>
            </a:r>
            <a:r>
              <a:rPr lang="fr-FR" baseline="0" dirty="0" smtClean="0"/>
              <a:t> rapide donnée par le scintillateur mince qui à une constante du temps très faible ) </a:t>
            </a:r>
            <a:r>
              <a:rPr lang="fr-FR" baseline="0" dirty="0" smtClean="0">
                <a:sym typeface="Wingdings" pitchFamily="2" charset="2"/>
              </a:rPr>
              <a:t>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detection</a:t>
            </a:r>
            <a:r>
              <a:rPr lang="fr-FR" baseline="0" dirty="0" smtClean="0"/>
              <a:t> des </a:t>
            </a:r>
            <a:r>
              <a:rPr lang="fr-FR" baseline="0" dirty="0" err="1" smtClean="0"/>
              <a:t>electrons</a:t>
            </a:r>
            <a:endParaRPr lang="fr-FR" baseline="0" dirty="0" smtClean="0"/>
          </a:p>
          <a:p>
            <a:r>
              <a:rPr lang="fr-FR" baseline="0" dirty="0" err="1" smtClean="0"/>
              <a:t>Qslow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correpond</a:t>
            </a:r>
            <a:r>
              <a:rPr lang="fr-FR" baseline="0" dirty="0" smtClean="0"/>
              <a:t> a l’impulsion fournie par le scintillateur lent </a:t>
            </a:r>
            <a:r>
              <a:rPr lang="fr-FR" baseline="0" dirty="0" smtClean="0">
                <a:sym typeface="Wingdings" pitchFamily="2" charset="2"/>
              </a:rPr>
              <a:t> interaction des </a:t>
            </a:r>
            <a:r>
              <a:rPr lang="fr-FR" baseline="0" dirty="0" err="1" smtClean="0">
                <a:sym typeface="Wingdings" pitchFamily="2" charset="2"/>
              </a:rPr>
              <a:t>electrons</a:t>
            </a:r>
            <a:r>
              <a:rPr lang="fr-FR" baseline="0" dirty="0" smtClean="0">
                <a:sym typeface="Wingdings" pitchFamily="2" charset="2"/>
              </a:rPr>
              <a:t> ou gamma avec le scintillateur lent</a:t>
            </a:r>
          </a:p>
          <a:p>
            <a:r>
              <a:rPr lang="fr-FR" baseline="0" dirty="0" err="1" smtClean="0">
                <a:sym typeface="Wingdings" pitchFamily="2" charset="2"/>
              </a:rPr>
              <a:t>Qtot</a:t>
            </a:r>
            <a:r>
              <a:rPr lang="fr-FR" baseline="0" dirty="0" smtClean="0">
                <a:sym typeface="Wingdings" pitchFamily="2" charset="2"/>
              </a:rPr>
              <a:t>: la somme de </a:t>
            </a:r>
            <a:r>
              <a:rPr lang="fr-FR" baseline="0" dirty="0" err="1" smtClean="0">
                <a:sym typeface="Wingdings" pitchFamily="2" charset="2"/>
              </a:rPr>
              <a:t>Qfast</a:t>
            </a:r>
            <a:r>
              <a:rPr lang="fr-FR" baseline="0" dirty="0" smtClean="0">
                <a:sym typeface="Wingdings" pitchFamily="2" charset="2"/>
              </a:rPr>
              <a:t>+</a:t>
            </a:r>
            <a:r>
              <a:rPr lang="fr-FR" baseline="0" dirty="0" err="1" smtClean="0">
                <a:sym typeface="Wingdings" pitchFamily="2" charset="2"/>
              </a:rPr>
              <a:t>Qslow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E0786-0720-46A6-8142-1A4865CF7C44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192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E0786-0720-46A6-8142-1A4865CF7C44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2466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0EC9-29E3-486B-8A5D-44393A4D4853}" type="datetime1">
              <a:rPr lang="en-US" smtClean="0"/>
              <a:t>11/3/2019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Delahaye, GDR Intensity Frontier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F2CF-9502-45E8-9D51-80316BB25E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2103-4264-4053-B084-2AE76EE42507}" type="datetime1">
              <a:rPr lang="en-US" smtClean="0"/>
              <a:t>11/3/2019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Delahaye, GDR Intensity Frontier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F2CF-9502-45E8-9D51-80316BB25E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C6447-55E0-4FCA-A297-3510B155BD67}" type="datetime1">
              <a:rPr lang="en-US" smtClean="0"/>
              <a:t>11/3/2019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Delahaye, GDR Intensity Frontier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F2CF-9502-45E8-9D51-80316BB25E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53102" y="253757"/>
            <a:ext cx="8032833" cy="1183872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3991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53103" y="1959513"/>
            <a:ext cx="7837228" cy="3977811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540" b="0" strike="noStrike" spc="-1">
              <a:solidFill>
                <a:srgbClr val="333333"/>
              </a:solidFill>
              <a:latin typeface="Noto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88386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7BBC-171A-47AF-9696-F8D31AC4F426}" type="datetime1">
              <a:rPr lang="en-US" smtClean="0"/>
              <a:t>11/3/2019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Delahaye, GDR Intensity Frontier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F2CF-9502-45E8-9D51-80316BB25E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F1D2-70EF-47BF-B136-FF4755EDE3CF}" type="datetime1">
              <a:rPr lang="en-US" smtClean="0"/>
              <a:t>11/3/2019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Delahaye, GDR Intensity Frontier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F2CF-9502-45E8-9D51-80316BB25E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07A4-8B9A-484A-8188-63BA3CE26B97}" type="datetime1">
              <a:rPr lang="en-US" smtClean="0"/>
              <a:t>11/3/2019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Delahaye, GDR Intensity Frontier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F2CF-9502-45E8-9D51-80316BB25E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5A67-08C7-4A0A-9ADC-69B700A626ED}" type="datetime1">
              <a:rPr lang="en-US" smtClean="0"/>
              <a:t>11/3/2019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Delahaye, GDR Intensity Frontier</a:t>
            </a: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F2CF-9502-45E8-9D51-80316BB25E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B06F-11CE-4277-B69A-CA2C8B274E51}" type="datetime1">
              <a:rPr lang="en-US" smtClean="0"/>
              <a:t>11/3/2019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Delahaye, GDR Intensity Frontier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F2CF-9502-45E8-9D51-80316BB25E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4B93-364F-4A33-9F21-27D48CF544C5}" type="datetime1">
              <a:rPr lang="en-US" smtClean="0"/>
              <a:t>11/3/2019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Delahaye, GDR Intensity Frontier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F2CF-9502-45E8-9D51-80316BB25E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B63F3-5AE0-4858-A5D2-48E17C55204C}" type="datetime1">
              <a:rPr lang="en-US" smtClean="0"/>
              <a:t>11/3/2019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Delahaye, GDR Intensity Frontier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F2CF-9502-45E8-9D51-80316BB25E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87B6-9A55-4198-ACFA-78677F05612F}" type="datetime1">
              <a:rPr lang="en-US" smtClean="0"/>
              <a:t>11/3/2019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Delahaye, GDR Intensity Frontier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F2CF-9502-45E8-9D51-80316BB25E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0589A-A98E-45A6-A3C8-E2C83075DEBD}" type="datetime1">
              <a:rPr lang="en-US" smtClean="0"/>
              <a:t>11/3/2019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P. Delahaye, GDR Intensity Frontier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5F2CF-9502-45E8-9D51-80316BB25E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3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png"/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2.png"/><Relationship Id="rId5" Type="http://schemas.openxmlformats.org/officeDocument/2006/relationships/image" Target="../media/image6.png"/><Relationship Id="rId10" Type="http://schemas.openxmlformats.org/officeDocument/2006/relationships/image" Target="../media/image10.jp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0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26.xml"/><Relationship Id="rId4" Type="http://schemas.openxmlformats.org/officeDocument/2006/relationships/slide" Target="slide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4.wmf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31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jpeg"/><Relationship Id="rId4" Type="http://schemas.openxmlformats.org/officeDocument/2006/relationships/image" Target="../media/image3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780928"/>
            <a:ext cx="8175384" cy="2301240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fr-FR" sz="2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fr-FR" sz="2800" b="1" cap="none" dirty="0" err="1" smtClean="0">
                <a:solidFill>
                  <a:srgbClr val="0000CC"/>
                </a:solidFill>
                <a:latin typeface="Comic Sans MS" pitchFamily="66" charset="0"/>
              </a:rPr>
              <a:t>Matter’s</a:t>
            </a:r>
            <a:r>
              <a:rPr lang="fr-FR" sz="2800" b="1" cap="none" dirty="0" smtClean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fr-FR" sz="2800" b="1" cap="none" dirty="0" err="1" smtClean="0">
                <a:solidFill>
                  <a:srgbClr val="0000CC"/>
                </a:solidFill>
                <a:latin typeface="Comic Sans MS" pitchFamily="66" charset="0"/>
              </a:rPr>
              <a:t>Origin</a:t>
            </a:r>
            <a:r>
              <a:rPr lang="fr-FR" sz="2800" b="1" cap="none" dirty="0" smtClean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fr-FR" sz="2800" b="1" cap="none" dirty="0" err="1" smtClean="0">
                <a:solidFill>
                  <a:srgbClr val="0000CC"/>
                </a:solidFill>
                <a:latin typeface="Comic Sans MS" pitchFamily="66" charset="0"/>
              </a:rPr>
              <a:t>from</a:t>
            </a:r>
            <a:r>
              <a:rPr lang="fr-FR" sz="2800" b="1" cap="none" dirty="0" smtClean="0">
                <a:solidFill>
                  <a:srgbClr val="0000CC"/>
                </a:solidFill>
                <a:latin typeface="Comic Sans MS" pitchFamily="66" charset="0"/>
              </a:rPr>
              <a:t> the </a:t>
            </a:r>
            <a:r>
              <a:rPr lang="fr-FR" sz="2800" b="1" cap="none" dirty="0" err="1" smtClean="0">
                <a:solidFill>
                  <a:srgbClr val="0000CC"/>
                </a:solidFill>
                <a:latin typeface="Comic Sans MS" pitchFamily="66" charset="0"/>
              </a:rPr>
              <a:t>RadioActivity</a:t>
            </a:r>
            <a:r>
              <a:rPr lang="fr-FR" sz="2800" b="1" cap="none" dirty="0" smtClean="0">
                <a:solidFill>
                  <a:srgbClr val="0000CC"/>
                </a:solidFill>
                <a:latin typeface="Comic Sans MS" pitchFamily="66" charset="0"/>
              </a:rPr>
              <a:t> of </a:t>
            </a:r>
            <a:r>
              <a:rPr lang="fr-FR" sz="2800" b="1" cap="none" dirty="0" err="1" smtClean="0">
                <a:solidFill>
                  <a:srgbClr val="0000CC"/>
                </a:solidFill>
                <a:latin typeface="Comic Sans MS" pitchFamily="66" charset="0"/>
              </a:rPr>
              <a:t>trapped</a:t>
            </a:r>
            <a:r>
              <a:rPr lang="fr-FR" sz="2800" b="1" cap="none" dirty="0" smtClean="0">
                <a:solidFill>
                  <a:srgbClr val="0000CC"/>
                </a:solidFill>
                <a:latin typeface="Comic Sans MS" pitchFamily="66" charset="0"/>
              </a:rPr>
              <a:t> and laser </a:t>
            </a:r>
            <a:r>
              <a:rPr lang="fr-FR" sz="2800" b="1" cap="none" dirty="0" err="1" smtClean="0">
                <a:solidFill>
                  <a:srgbClr val="0000CC"/>
                </a:solidFill>
                <a:latin typeface="Comic Sans MS" pitchFamily="66" charset="0"/>
              </a:rPr>
              <a:t>oriented</a:t>
            </a:r>
            <a:r>
              <a:rPr lang="fr-FR" sz="2800" b="1" cap="none" dirty="0" smtClean="0">
                <a:solidFill>
                  <a:srgbClr val="0000CC"/>
                </a:solidFill>
                <a:latin typeface="Comic Sans MS" pitchFamily="66" charset="0"/>
              </a:rPr>
              <a:t> ions</a:t>
            </a:r>
            <a:r>
              <a:rPr lang="fr-FR" sz="2800" cap="none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fr-FR" sz="2800" cap="none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endParaRPr lang="fr-F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4653136"/>
            <a:ext cx="4824536" cy="52846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Pierre  Delahaye for the MORA collaboration</a:t>
            </a:r>
          </a:p>
        </p:txBody>
      </p:sp>
      <p:sp>
        <p:nvSpPr>
          <p:cNvPr id="23" name="Espace réservé de la date 45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fld id="{5078F2CA-29E2-43C8-B24D-7B017ADA32C0}" type="datetime1">
              <a:rPr lang="en-US" smtClean="0"/>
              <a:t>11/3/2019</a:t>
            </a:fld>
            <a:endParaRPr lang="fr-FR" dirty="0"/>
          </a:p>
        </p:txBody>
      </p:sp>
      <p:sp>
        <p:nvSpPr>
          <p:cNvPr id="1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US" smtClean="0"/>
              <a:t>P. Delahaye, GDR Intensity Frontier</a:t>
            </a:r>
            <a:endParaRPr lang="en-US" dirty="0"/>
          </a:p>
        </p:txBody>
      </p:sp>
      <p:pic>
        <p:nvPicPr>
          <p:cNvPr id="9" name="Image 6" descr="logo couleur HD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0"/>
            <a:ext cx="1763688" cy="422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028" y="5756344"/>
            <a:ext cx="675368" cy="3864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2" descr="Hom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5833904"/>
            <a:ext cx="1080120" cy="214796"/>
          </a:xfrm>
          <a:prstGeom prst="rect">
            <a:avLst/>
          </a:prstGeom>
          <a:noFill/>
        </p:spPr>
      </p:pic>
      <p:pic>
        <p:nvPicPr>
          <p:cNvPr id="15" name="Picture 8" descr="Nuclear and Radiation Physics Sec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69788" y="5702914"/>
            <a:ext cx="1018611" cy="509306"/>
          </a:xfrm>
          <a:prstGeom prst="rect">
            <a:avLst/>
          </a:prstGeom>
          <a:noFill/>
        </p:spPr>
      </p:pic>
      <p:pic>
        <p:nvPicPr>
          <p:cNvPr id="16" name="Image 6" descr="logo couleur HD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52" y="5769989"/>
            <a:ext cx="1537116" cy="36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2994" name="Picture 2" descr="The University of Manchest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85305" y="5771051"/>
            <a:ext cx="983175" cy="410452"/>
          </a:xfrm>
          <a:prstGeom prst="rect">
            <a:avLst/>
          </a:prstGeom>
          <a:noFill/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2696"/>
            <a:ext cx="839193" cy="48016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Picture 16" descr="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5661248"/>
            <a:ext cx="648072" cy="723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1" name="Image 20" descr="../../../../Downloads/logo_r.normandie-paysage-cmjn-2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1944216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4961" name="Picture 1"/>
          <p:cNvPicPr>
            <a:picLocks noChangeAspect="1" noChangeArrowheads="1"/>
          </p:cNvPicPr>
          <p:nvPr/>
        </p:nvPicPr>
        <p:blipFill>
          <a:blip r:embed="rId11" cstate="print"/>
          <a:srcRect b="18077"/>
          <a:stretch>
            <a:fillRect/>
          </a:stretch>
        </p:blipFill>
        <p:spPr bwMode="auto">
          <a:xfrm>
            <a:off x="2915816" y="1268760"/>
            <a:ext cx="320340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23" y="5642383"/>
            <a:ext cx="443284" cy="64244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34" y="5657850"/>
            <a:ext cx="646559" cy="611505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63" y="1343695"/>
            <a:ext cx="443284" cy="64244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297" y="799279"/>
            <a:ext cx="935596" cy="383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2"/>
          <p:cNvSpPr>
            <a:spLocks noGrp="1"/>
          </p:cNvSpPr>
          <p:nvPr>
            <p:ph idx="1"/>
          </p:nvPr>
        </p:nvSpPr>
        <p:spPr>
          <a:xfrm>
            <a:off x="611560" y="980729"/>
            <a:ext cx="8496944" cy="5539530"/>
          </a:xfrm>
          <a:ln>
            <a:noFill/>
          </a:ln>
        </p:spPr>
        <p:txBody>
          <a:bodyPr>
            <a:normAutofit/>
          </a:bodyPr>
          <a:lstStyle/>
          <a:p>
            <a:r>
              <a:rPr lang="fr-FR" sz="2400" i="1" dirty="0" smtClean="0"/>
              <a:t>D</a:t>
            </a:r>
            <a:r>
              <a:rPr lang="fr-FR" sz="2400" dirty="0" smtClean="0"/>
              <a:t> </a:t>
            </a:r>
            <a:r>
              <a:rPr lang="fr-FR" sz="2400" dirty="0" err="1" smtClean="0"/>
              <a:t>correlation</a:t>
            </a:r>
            <a:r>
              <a:rPr lang="fr-FR" sz="2400" dirty="0" smtClean="0"/>
              <a:t> </a:t>
            </a:r>
            <a:r>
              <a:rPr lang="fr-FR" sz="2400" dirty="0" err="1" smtClean="0"/>
              <a:t>measurements</a:t>
            </a:r>
            <a:r>
              <a:rPr lang="fr-FR" sz="2400" dirty="0" smtClean="0"/>
              <a:t> in neutrons and </a:t>
            </a:r>
            <a:r>
              <a:rPr lang="fr-FR" sz="2400" dirty="0" err="1" smtClean="0"/>
              <a:t>nuclei</a:t>
            </a:r>
            <a:r>
              <a:rPr lang="fr-FR" sz="2400" dirty="0" smtClean="0"/>
              <a:t> </a:t>
            </a:r>
          </a:p>
          <a:p>
            <a:pPr lvl="1"/>
            <a:r>
              <a:rPr lang="fr-FR" sz="2000" dirty="0" smtClean="0"/>
              <a:t>Best </a:t>
            </a:r>
            <a:r>
              <a:rPr lang="fr-FR" sz="2000" dirty="0" err="1" smtClean="0"/>
              <a:t>limits</a:t>
            </a:r>
            <a:r>
              <a:rPr lang="fr-FR" sz="2000" dirty="0" smtClean="0"/>
              <a:t> on T-</a:t>
            </a:r>
            <a:r>
              <a:rPr lang="fr-FR" sz="2000" dirty="0" err="1" smtClean="0"/>
              <a:t>violating</a:t>
            </a:r>
            <a:r>
              <a:rPr lang="fr-FR" sz="2000" dirty="0" smtClean="0"/>
              <a:t> phase </a:t>
            </a:r>
            <a:r>
              <a:rPr lang="fr-FR" sz="2000" i="1" dirty="0" smtClean="0"/>
              <a:t>Im(C</a:t>
            </a:r>
            <a:r>
              <a:rPr lang="fr-FR" sz="2000" i="1" baseline="-25000" dirty="0" smtClean="0"/>
              <a:t>V</a:t>
            </a:r>
            <a:r>
              <a:rPr lang="fr-FR" sz="2000" i="1" dirty="0" smtClean="0"/>
              <a:t>/C</a:t>
            </a:r>
            <a:r>
              <a:rPr lang="fr-FR" sz="2000" i="1" baseline="-25000" dirty="0" smtClean="0"/>
              <a:t>A</a:t>
            </a:r>
            <a:r>
              <a:rPr lang="fr-FR" sz="2000" i="1" dirty="0" smtClean="0"/>
              <a:t>)</a:t>
            </a:r>
          </a:p>
          <a:p>
            <a:pPr lvl="2"/>
            <a:r>
              <a:rPr lang="fr-FR" sz="1800" dirty="0" smtClean="0"/>
              <a:t>neutron </a:t>
            </a:r>
            <a:r>
              <a:rPr lang="fr-FR" sz="1800" dirty="0" err="1" smtClean="0"/>
              <a:t>decay</a:t>
            </a:r>
            <a:r>
              <a:rPr lang="fr-FR" sz="1800" dirty="0" smtClean="0"/>
              <a:t>, </a:t>
            </a:r>
            <a:r>
              <a:rPr lang="fr-FR" sz="1800" b="1" i="1" dirty="0" err="1" smtClean="0">
                <a:solidFill>
                  <a:srgbClr val="0000FF"/>
                </a:solidFill>
              </a:rPr>
              <a:t>D</a:t>
            </a:r>
            <a:r>
              <a:rPr lang="fr-FR" sz="1800" b="1" i="1" baseline="-25000" dirty="0" err="1" smtClean="0">
                <a:solidFill>
                  <a:srgbClr val="0000FF"/>
                </a:solidFill>
              </a:rPr>
              <a:t>n</a:t>
            </a:r>
            <a:r>
              <a:rPr lang="fr-FR" sz="1800" b="1" dirty="0" smtClean="0">
                <a:solidFill>
                  <a:srgbClr val="0000FF"/>
                </a:solidFill>
              </a:rPr>
              <a:t>= (−0.94 ±1.89±0.97) 10</a:t>
            </a:r>
            <a:r>
              <a:rPr lang="fr-FR" sz="1800" b="1" baseline="30000" dirty="0" smtClean="0">
                <a:solidFill>
                  <a:srgbClr val="0000FF"/>
                </a:solidFill>
              </a:rPr>
              <a:t>-4</a:t>
            </a:r>
            <a:r>
              <a:rPr lang="fr-FR" sz="1800" dirty="0" smtClean="0"/>
              <a:t> </a:t>
            </a:r>
            <a:r>
              <a:rPr lang="fr-FR" sz="1800" dirty="0" smtClean="0">
                <a:sym typeface="Wingdings" panose="05000000000000000000" pitchFamily="2" charset="2"/>
              </a:rPr>
              <a:t> </a:t>
            </a:r>
            <a:r>
              <a:rPr lang="fr-FR" sz="1800" dirty="0" smtClean="0"/>
              <a:t> </a:t>
            </a:r>
            <a:r>
              <a:rPr lang="fr-FR" sz="1800" b="1" i="1" dirty="0">
                <a:solidFill>
                  <a:srgbClr val="0000FF"/>
                </a:solidFill>
              </a:rPr>
              <a:t>Im(C</a:t>
            </a:r>
            <a:r>
              <a:rPr lang="fr-FR" sz="1800" b="1" i="1" baseline="-25000" dirty="0">
                <a:solidFill>
                  <a:srgbClr val="0000FF"/>
                </a:solidFill>
              </a:rPr>
              <a:t>V</a:t>
            </a:r>
            <a:r>
              <a:rPr lang="fr-FR" sz="1800" b="1" i="1" dirty="0">
                <a:solidFill>
                  <a:srgbClr val="0000FF"/>
                </a:solidFill>
              </a:rPr>
              <a:t>/C</a:t>
            </a:r>
            <a:r>
              <a:rPr lang="fr-FR" sz="1800" b="1" i="1" baseline="-25000" dirty="0">
                <a:solidFill>
                  <a:srgbClr val="0000FF"/>
                </a:solidFill>
              </a:rPr>
              <a:t>A</a:t>
            </a:r>
            <a:r>
              <a:rPr lang="fr-FR" sz="1800" b="1" i="1" dirty="0" smtClean="0">
                <a:solidFill>
                  <a:srgbClr val="0000FF"/>
                </a:solidFill>
              </a:rPr>
              <a:t>)</a:t>
            </a:r>
            <a:r>
              <a:rPr lang="fr-FR" sz="1800" b="1" dirty="0" smtClean="0">
                <a:solidFill>
                  <a:srgbClr val="0000FF"/>
                </a:solidFill>
              </a:rPr>
              <a:t>&lt;(1.6±6.3)×10</a:t>
            </a:r>
            <a:r>
              <a:rPr lang="fr-FR" sz="1800" b="1" baseline="30000" dirty="0" smtClean="0">
                <a:solidFill>
                  <a:srgbClr val="0000FF"/>
                </a:solidFill>
              </a:rPr>
              <a:t>−4</a:t>
            </a:r>
          </a:p>
          <a:p>
            <a:pPr lvl="2"/>
            <a:endParaRPr lang="fr-FR" sz="1800" baseline="30000" dirty="0" smtClean="0"/>
          </a:p>
          <a:p>
            <a:pPr lvl="2"/>
            <a:endParaRPr lang="fr-FR" sz="1800" baseline="30000" dirty="0" smtClean="0"/>
          </a:p>
          <a:p>
            <a:pPr lvl="2"/>
            <a:r>
              <a:rPr lang="fr-FR" sz="1800" baseline="30000" dirty="0"/>
              <a:t>19</a:t>
            </a:r>
            <a:r>
              <a:rPr lang="fr-FR" sz="1800" dirty="0"/>
              <a:t>Ne </a:t>
            </a:r>
            <a:r>
              <a:rPr lang="fr-FR" sz="1800" dirty="0" err="1"/>
              <a:t>decay</a:t>
            </a:r>
            <a:r>
              <a:rPr lang="fr-FR" sz="1800" dirty="0"/>
              <a:t>, </a:t>
            </a:r>
            <a:r>
              <a:rPr lang="fr-FR" sz="1800" b="1" i="1" dirty="0">
                <a:solidFill>
                  <a:srgbClr val="0000FF"/>
                </a:solidFill>
              </a:rPr>
              <a:t>D</a:t>
            </a:r>
            <a:r>
              <a:rPr lang="fr-FR" sz="1800" b="1" dirty="0">
                <a:solidFill>
                  <a:srgbClr val="0000FF"/>
                </a:solidFill>
              </a:rPr>
              <a:t>=0.0001 ±</a:t>
            </a:r>
            <a:r>
              <a:rPr lang="fr-FR" sz="1800" b="1" dirty="0" smtClean="0">
                <a:solidFill>
                  <a:srgbClr val="0000FF"/>
                </a:solidFill>
              </a:rPr>
              <a:t>0.0006</a:t>
            </a:r>
            <a:r>
              <a:rPr lang="fr-FR" sz="1800" dirty="0" smtClean="0"/>
              <a:t>, </a:t>
            </a:r>
            <a:r>
              <a:rPr lang="fr-FR" sz="1800" b="1" dirty="0" err="1"/>
              <a:t>limited</a:t>
            </a:r>
            <a:r>
              <a:rPr lang="fr-FR" sz="1800" b="1" dirty="0"/>
              <a:t> by </a:t>
            </a:r>
            <a:r>
              <a:rPr lang="fr-FR" sz="1800" b="1" dirty="0" err="1" smtClean="0"/>
              <a:t>statistics</a:t>
            </a:r>
            <a:endParaRPr lang="fr-FR" sz="1800" b="1" dirty="0" smtClean="0"/>
          </a:p>
          <a:p>
            <a:pPr lvl="2"/>
            <a:endParaRPr lang="fr-FR" sz="1800" dirty="0" smtClean="0"/>
          </a:p>
          <a:p>
            <a:pPr lvl="1"/>
            <a:r>
              <a:rPr lang="fr-FR" sz="2200" dirty="0" err="1" smtClean="0"/>
              <a:t>Sensitivities</a:t>
            </a:r>
            <a:r>
              <a:rPr lang="fr-FR" sz="2200" dirty="0" smtClean="0"/>
              <a:t> </a:t>
            </a:r>
            <a:r>
              <a:rPr lang="fr-FR" sz="2200" dirty="0" err="1" smtClean="0"/>
              <a:t>depends</a:t>
            </a:r>
            <a:r>
              <a:rPr lang="fr-FR" sz="2200" dirty="0" smtClean="0"/>
              <a:t> on the transition </a:t>
            </a:r>
            <a:r>
              <a:rPr lang="en-US" sz="2200" b="1" i="1" dirty="0" smtClean="0">
                <a:solidFill>
                  <a:srgbClr val="0000CC"/>
                </a:solidFill>
              </a:rPr>
              <a:t>D</a:t>
            </a:r>
            <a:r>
              <a:rPr lang="en-US" sz="2200" b="1" baseline="-25000" dirty="0" smtClean="0">
                <a:solidFill>
                  <a:srgbClr val="0000CC"/>
                </a:solidFill>
              </a:rPr>
              <a:t>X</a:t>
            </a:r>
            <a:r>
              <a:rPr lang="en-US" sz="2200" b="1" dirty="0" smtClean="0">
                <a:solidFill>
                  <a:srgbClr val="0000CC"/>
                </a:solidFill>
              </a:rPr>
              <a:t> </a:t>
            </a:r>
            <a:r>
              <a:rPr lang="en-US" sz="2200" b="1" dirty="0">
                <a:solidFill>
                  <a:srgbClr val="0000CC"/>
                </a:solidFill>
              </a:rPr>
              <a:t>= </a:t>
            </a:r>
            <a:r>
              <a:rPr lang="en-US" sz="2200" b="1" i="1" dirty="0">
                <a:solidFill>
                  <a:srgbClr val="0000CC"/>
                </a:solidFill>
              </a:rPr>
              <a:t>F</a:t>
            </a:r>
            <a:r>
              <a:rPr lang="en-US" sz="2200" b="1" dirty="0">
                <a:solidFill>
                  <a:srgbClr val="0000CC"/>
                </a:solidFill>
              </a:rPr>
              <a:t>(X) </a:t>
            </a:r>
            <a:r>
              <a:rPr lang="en-US" sz="2200" b="1" i="1" dirty="0">
                <a:solidFill>
                  <a:srgbClr val="0000CC"/>
                </a:solidFill>
              </a:rPr>
              <a:t>× </a:t>
            </a:r>
            <a:r>
              <a:rPr lang="en-US" sz="2200" b="1" i="1" dirty="0" err="1" smtClean="0">
                <a:solidFill>
                  <a:srgbClr val="0000CC"/>
                </a:solidFill>
              </a:rPr>
              <a:t>Im</a:t>
            </a:r>
            <a:r>
              <a:rPr lang="en-US" sz="2200" b="1" dirty="0" smtClean="0">
                <a:solidFill>
                  <a:srgbClr val="0000CC"/>
                </a:solidFill>
              </a:rPr>
              <a:t>(</a:t>
            </a:r>
            <a:r>
              <a:rPr lang="en-US" sz="2200" b="1" i="1" dirty="0" smtClean="0">
                <a:solidFill>
                  <a:srgbClr val="0000CC"/>
                </a:solidFill>
              </a:rPr>
              <a:t>C</a:t>
            </a:r>
            <a:r>
              <a:rPr lang="en-US" sz="2200" b="1" i="1" baseline="-25000" dirty="0" smtClean="0">
                <a:solidFill>
                  <a:srgbClr val="0000CC"/>
                </a:solidFill>
              </a:rPr>
              <a:t>V</a:t>
            </a:r>
            <a:r>
              <a:rPr lang="en-US" sz="2200" b="1" i="1" dirty="0" smtClean="0">
                <a:solidFill>
                  <a:srgbClr val="0000CC"/>
                </a:solidFill>
              </a:rPr>
              <a:t>/C</a:t>
            </a:r>
            <a:r>
              <a:rPr lang="en-US" sz="2200" b="1" i="1" baseline="-25000" dirty="0" smtClean="0">
                <a:solidFill>
                  <a:srgbClr val="0000CC"/>
                </a:solidFill>
              </a:rPr>
              <a:t>A</a:t>
            </a:r>
            <a:r>
              <a:rPr lang="en-US" sz="2200" b="1" i="1" dirty="0" smtClean="0">
                <a:solidFill>
                  <a:srgbClr val="0000CC"/>
                </a:solidFill>
              </a:rPr>
              <a:t>)</a:t>
            </a:r>
            <a:endParaRPr lang="fr-FR" sz="2200" dirty="0"/>
          </a:p>
          <a:p>
            <a:pPr lvl="1"/>
            <a:endParaRPr lang="fr-FR" sz="2200" dirty="0" smtClean="0"/>
          </a:p>
          <a:p>
            <a:pPr lvl="1"/>
            <a:r>
              <a:rPr lang="fr-FR" sz="2200" dirty="0" smtClean="0"/>
              <a:t>Final State Interactions as </a:t>
            </a:r>
            <a:r>
              <a:rPr lang="fr-FR" sz="2200" dirty="0" err="1" smtClean="0"/>
              <a:t>well</a:t>
            </a:r>
            <a:endParaRPr lang="fr-FR" sz="1800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sz="1800" dirty="0"/>
          </a:p>
          <a:p>
            <a:pPr lvl="2"/>
            <a:endParaRPr lang="fr-FR" sz="1800" dirty="0" smtClean="0"/>
          </a:p>
          <a:p>
            <a:pPr lvl="2"/>
            <a:endParaRPr lang="fr-FR" sz="1800" dirty="0"/>
          </a:p>
          <a:p>
            <a:pPr marL="0" indent="0">
              <a:buNone/>
            </a:pPr>
            <a:endParaRPr lang="fr-FR" sz="2000" dirty="0" smtClean="0"/>
          </a:p>
          <a:p>
            <a:pPr marL="914400" lvl="2" indent="0">
              <a:buNone/>
            </a:pPr>
            <a:endParaRPr lang="fr-FR" sz="1800" b="1" dirty="0" smtClean="0"/>
          </a:p>
          <a:p>
            <a:pPr lvl="1"/>
            <a:endParaRPr lang="fr-FR" sz="1600" dirty="0" smtClean="0"/>
          </a:p>
          <a:p>
            <a:pPr lvl="1"/>
            <a:endParaRPr lang="fr-FR" sz="2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fld id="{7EEA8E09-150B-4E85-AAFE-86DDD2C5A4EF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US" smtClean="0"/>
              <a:t>P. Delahaye, GDR Intensity Frontier</a:t>
            </a:r>
            <a:endParaRPr lang="en-US" dirty="0"/>
          </a:p>
        </p:txBody>
      </p:sp>
      <p:sp>
        <p:nvSpPr>
          <p:cNvPr id="1082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457200" y="274638"/>
            <a:ext cx="814724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smtClean="0">
                <a:solidFill>
                  <a:srgbClr val="0000CC"/>
                </a:solidFill>
                <a:latin typeface="Comic Sans MS" pitchFamily="66" charset="0"/>
                <a:ea typeface="+mj-ea"/>
                <a:cs typeface="+mj-cs"/>
              </a:rPr>
              <a:t>Sensitivity to NP 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270222"/>
              </p:ext>
            </p:extLst>
          </p:nvPr>
        </p:nvGraphicFramePr>
        <p:xfrm>
          <a:off x="1992541" y="4725144"/>
          <a:ext cx="5076565" cy="1085840"/>
        </p:xfrm>
        <a:graphic>
          <a:graphicData uri="http://schemas.openxmlformats.org/drawingml/2006/table">
            <a:tbl>
              <a:tblPr/>
              <a:tblGrid>
                <a:gridCol w="914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7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09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fr-FR" sz="18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</a:t>
                      </a:r>
                      <a:endParaRPr lang="fr-FR" sz="18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baseline="30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19</a:t>
                      </a: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Ne</a:t>
                      </a:r>
                      <a:endParaRPr lang="fr-FR" sz="18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23</a:t>
                      </a:r>
                      <a:r>
                        <a:rPr lang="fr-FR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Mg</a:t>
                      </a:r>
                      <a:endParaRPr lang="fr-FR" sz="180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baseline="30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39</a:t>
                      </a: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Ca</a:t>
                      </a:r>
                      <a:endParaRPr lang="fr-FR" sz="18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F(X)</a:t>
                      </a:r>
                      <a:endParaRPr lang="fr-FR" sz="18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-0.55</a:t>
                      </a:r>
                      <a:endParaRPr lang="fr-FR" sz="18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0.66</a:t>
                      </a:r>
                      <a:endParaRPr lang="fr-FR" sz="18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0.82</a:t>
                      </a:r>
                      <a:endParaRPr lang="fr-FR" sz="18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-0.90</a:t>
                      </a:r>
                      <a:endParaRPr lang="fr-FR" sz="18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1" dirty="0" smtClean="0">
                          <a:latin typeface="Times New Roman"/>
                          <a:ea typeface="Calibri"/>
                        </a:rPr>
                        <a:t>D</a:t>
                      </a:r>
                      <a:r>
                        <a:rPr lang="fr-FR" sz="1800" b="1" i="1" baseline="-25000" dirty="0" smtClean="0">
                          <a:latin typeface="Times New Roman"/>
                          <a:ea typeface="Calibri"/>
                        </a:rPr>
                        <a:t>FSI</a:t>
                      </a:r>
                      <a:endParaRPr lang="fr-FR" sz="1800" b="1" i="1" baseline="-25000" dirty="0"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1.2×10</a:t>
                      </a:r>
                      <a:r>
                        <a:rPr lang="fr-FR" baseline="30000" dirty="0" smtClean="0"/>
                        <a:t>-5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1.5×10</a:t>
                      </a:r>
                      <a:r>
                        <a:rPr lang="fr-FR" baseline="30000" dirty="0" smtClean="0"/>
                        <a:t>-4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1.2×10</a:t>
                      </a:r>
                      <a:r>
                        <a:rPr lang="fr-FR" baseline="30000" dirty="0" smtClean="0"/>
                        <a:t>-4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-3×10</a:t>
                      </a:r>
                      <a:r>
                        <a:rPr lang="fr-FR" baseline="30000" dirty="0" smtClean="0"/>
                        <a:t>-5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82154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921696" y="4725144"/>
            <a:ext cx="2147410" cy="10858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899592" y="5919095"/>
            <a:ext cx="6015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aseline="30000" dirty="0" smtClean="0"/>
              <a:t>23</a:t>
            </a:r>
            <a:r>
              <a:rPr lang="fr-FR" dirty="0" smtClean="0"/>
              <a:t>Mg and </a:t>
            </a:r>
            <a:r>
              <a:rPr lang="fr-FR" baseline="30000" dirty="0" smtClean="0"/>
              <a:t>39</a:t>
            </a:r>
            <a:r>
              <a:rPr lang="fr-FR" dirty="0" smtClean="0"/>
              <a:t>Ca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laser </a:t>
            </a:r>
            <a:r>
              <a:rPr lang="fr-FR" dirty="0" err="1" smtClean="0"/>
              <a:t>polarized</a:t>
            </a:r>
            <a:r>
              <a:rPr lang="fr-FR" dirty="0" smtClean="0"/>
              <a:t> as ions</a:t>
            </a:r>
          </a:p>
          <a:p>
            <a:r>
              <a:rPr lang="fr-FR" baseline="30000" dirty="0" smtClean="0"/>
              <a:t>23</a:t>
            </a:r>
            <a:r>
              <a:rPr lang="fr-FR" dirty="0" smtClean="0"/>
              <a:t>Mg best </a:t>
            </a:r>
            <a:r>
              <a:rPr lang="fr-FR" dirty="0" err="1" smtClean="0"/>
              <a:t>produced</a:t>
            </a:r>
            <a:r>
              <a:rPr lang="fr-FR" dirty="0" smtClean="0"/>
              <a:t> and laser </a:t>
            </a:r>
            <a:r>
              <a:rPr lang="fr-FR" dirty="0" err="1" smtClean="0"/>
              <a:t>polarized</a:t>
            </a:r>
            <a:r>
              <a:rPr lang="fr-FR" dirty="0" smtClean="0">
                <a:sym typeface="Wingdings" panose="05000000000000000000" pitchFamily="2" charset="2"/>
              </a:rPr>
              <a:t> first candidate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5230416" y="2151067"/>
            <a:ext cx="403244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000" i="1" baseline="30000" dirty="0"/>
              <a:t>O. Naviliat-Cuncic and M. Gonzalez-Alonso, Ann. Phys. (Berlin) 525 (2013) 600.</a:t>
            </a:r>
            <a:endParaRPr lang="fr-FR" sz="2000" i="1" baseline="30000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9362" y="5303103"/>
            <a:ext cx="1324583" cy="944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ZoneTexte 1"/>
          <p:cNvSpPr txBox="1"/>
          <p:nvPr/>
        </p:nvSpPr>
        <p:spPr>
          <a:xfrm>
            <a:off x="2590800" y="2056766"/>
            <a:ext cx="3493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/>
              <a:t>emiT</a:t>
            </a:r>
            <a:r>
              <a:rPr lang="fr-FR" sz="1400" i="1" dirty="0"/>
              <a:t> collaboration, PRL 107, 102301 (2011), Phys. </a:t>
            </a:r>
            <a:r>
              <a:rPr lang="fr-FR" sz="1400" i="1" dirty="0" err="1"/>
              <a:t>Rev</a:t>
            </a:r>
            <a:r>
              <a:rPr lang="fr-FR" sz="1400" i="1" dirty="0"/>
              <a:t>. C 86 (2012) 035505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601919" y="2887757"/>
            <a:ext cx="2879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Calaprice</a:t>
            </a:r>
            <a:r>
              <a:rPr lang="fr-FR" sz="1400" dirty="0"/>
              <a:t> et al, </a:t>
            </a:r>
            <a:r>
              <a:rPr lang="fr-FR" sz="1400" dirty="0" err="1"/>
              <a:t>Hyp</a:t>
            </a:r>
            <a:r>
              <a:rPr lang="fr-FR" sz="1400" dirty="0"/>
              <a:t>. Int. 22 (1985) 83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987824" y="3619330"/>
            <a:ext cx="5323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J. D. Jackson S. B. </a:t>
            </a:r>
            <a:r>
              <a:rPr lang="en-US" sz="1400" dirty="0" err="1"/>
              <a:t>Treiman</a:t>
            </a:r>
            <a:r>
              <a:rPr lang="en-US" sz="1400" dirty="0"/>
              <a:t> and H. W. </a:t>
            </a:r>
            <a:r>
              <a:rPr lang="en-US" sz="1400" dirty="0" err="1"/>
              <a:t>Wyld</a:t>
            </a:r>
            <a:r>
              <a:rPr lang="en-US" sz="1400" dirty="0"/>
              <a:t>, Jr, </a:t>
            </a:r>
            <a:r>
              <a:rPr lang="en-US" sz="1400" dirty="0" err="1"/>
              <a:t>Nucl</a:t>
            </a:r>
            <a:r>
              <a:rPr lang="en-US" sz="1400" dirty="0"/>
              <a:t>. Phys. 4 (1957) 206.</a:t>
            </a:r>
            <a:r>
              <a:rPr lang="fr-FR" sz="1400" dirty="0" smtClean="0"/>
              <a:t> 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2914184" y="4327033"/>
            <a:ext cx="2567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J. C. </a:t>
            </a:r>
            <a:r>
              <a:rPr lang="fr-FR" sz="1400" dirty="0" err="1" smtClean="0"/>
              <a:t>Brodine</a:t>
            </a:r>
            <a:r>
              <a:rPr lang="fr-FR" sz="1400" dirty="0"/>
              <a:t> </a:t>
            </a:r>
            <a:r>
              <a:rPr lang="fr-FR" sz="1400" dirty="0" err="1" smtClean="0"/>
              <a:t>Phys</a:t>
            </a:r>
            <a:r>
              <a:rPr lang="fr-FR" sz="1400" dirty="0" smtClean="0"/>
              <a:t> </a:t>
            </a:r>
            <a:r>
              <a:rPr lang="fr-FR" sz="1400" dirty="0" err="1" smtClean="0"/>
              <a:t>Rev</a:t>
            </a:r>
            <a:r>
              <a:rPr lang="fr-FR" sz="1400" dirty="0" smtClean="0"/>
              <a:t> D1(1970)1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457200" y="0"/>
            <a:ext cx="81472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D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correlation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fr-FR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measurement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setup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033714" y="1509728"/>
            <a:ext cx="270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In </a:t>
            </a:r>
            <a:r>
              <a:rPr lang="fr-FR" b="1" dirty="0" err="1" smtClean="0"/>
              <a:t>trap</a:t>
            </a:r>
            <a:r>
              <a:rPr lang="fr-FR" b="1" dirty="0" smtClean="0"/>
              <a:t> </a:t>
            </a:r>
            <a:r>
              <a:rPr lang="fr-FR" b="1" dirty="0" err="1" smtClean="0"/>
              <a:t>optical</a:t>
            </a:r>
            <a:r>
              <a:rPr lang="fr-FR" b="1" dirty="0" smtClean="0"/>
              <a:t> </a:t>
            </a:r>
            <a:r>
              <a:rPr lang="fr-FR" b="1" dirty="0" err="1" smtClean="0"/>
              <a:t>polarization</a:t>
            </a:r>
            <a:endParaRPr lang="fr-FR" b="1" baseline="30000" dirty="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fld id="{69AF4F8E-46C7-4CA8-AF40-415116B3A03A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US" smtClean="0"/>
              <a:t>P. Delahaye, GDR Intensity Frontier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188640"/>
            <a:ext cx="1116186" cy="7962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3" name="ZoneTexte 22"/>
          <p:cNvSpPr txBox="1"/>
          <p:nvPr/>
        </p:nvSpPr>
        <p:spPr>
          <a:xfrm>
            <a:off x="3851920" y="6076940"/>
            <a:ext cx="6019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 is depending on the phase space coverage </a:t>
            </a:r>
          </a:p>
          <a:p>
            <a:endParaRPr lang="en-US" dirty="0" smtClean="0"/>
          </a:p>
        </p:txBody>
      </p:sp>
      <p:sp>
        <p:nvSpPr>
          <p:cNvPr id="14" name="ZoneTexte 13"/>
          <p:cNvSpPr txBox="1"/>
          <p:nvPr/>
        </p:nvSpPr>
        <p:spPr>
          <a:xfrm>
            <a:off x="2269326" y="826403"/>
            <a:ext cx="4592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P. Delahaye et al, The MORA </a:t>
            </a:r>
            <a:r>
              <a:rPr lang="fr-FR" sz="1400" i="1" dirty="0" err="1" smtClean="0"/>
              <a:t>project</a:t>
            </a:r>
            <a:r>
              <a:rPr lang="fr-FR" sz="1400" i="1" dirty="0" smtClean="0"/>
              <a:t>, </a:t>
            </a:r>
            <a:r>
              <a:rPr lang="fr-FR" sz="1400" i="1" dirty="0" err="1" smtClean="0"/>
              <a:t>Hyp</a:t>
            </a:r>
            <a:r>
              <a:rPr lang="fr-FR" sz="1400" i="1" dirty="0" smtClean="0"/>
              <a:t>. Int. </a:t>
            </a:r>
            <a:r>
              <a:rPr lang="en-US" sz="1400" i="1" dirty="0"/>
              <a:t>(2019) 240:63</a:t>
            </a:r>
            <a:r>
              <a:rPr lang="fr-FR" sz="1400" i="1" dirty="0" smtClean="0"/>
              <a:t> </a:t>
            </a:r>
            <a:endParaRPr lang="fr-FR" sz="1400" i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13" y="1211951"/>
            <a:ext cx="8257232" cy="4598846"/>
          </a:xfrm>
          <a:prstGeom prst="rect">
            <a:avLst/>
          </a:prstGeom>
        </p:spPr>
      </p:pic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8186" y="5439963"/>
            <a:ext cx="4368729" cy="627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522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457200" y="0"/>
            <a:ext cx="81472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D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correlation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fr-FR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measurement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setup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033714" y="1509728"/>
            <a:ext cx="270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In </a:t>
            </a:r>
            <a:r>
              <a:rPr lang="fr-FR" b="1" dirty="0" err="1" smtClean="0"/>
              <a:t>trap</a:t>
            </a:r>
            <a:r>
              <a:rPr lang="fr-FR" b="1" dirty="0" smtClean="0"/>
              <a:t> </a:t>
            </a:r>
            <a:r>
              <a:rPr lang="fr-FR" b="1" dirty="0" err="1" smtClean="0"/>
              <a:t>optical</a:t>
            </a:r>
            <a:r>
              <a:rPr lang="fr-FR" b="1" dirty="0" smtClean="0"/>
              <a:t> </a:t>
            </a:r>
            <a:r>
              <a:rPr lang="fr-FR" b="1" dirty="0" err="1" smtClean="0"/>
              <a:t>polarization</a:t>
            </a:r>
            <a:endParaRPr lang="fr-FR" b="1" baseline="30000" dirty="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fld id="{69AF4F8E-46C7-4CA8-AF40-415116B3A03A}" type="datetime1">
              <a:rPr lang="en-US" smtClean="0"/>
              <a:t>11/4/2019</a:t>
            </a:fld>
            <a:endParaRPr lang="en-US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US" smtClean="0"/>
              <a:t>P. Delahaye, GDR Intensity Frontier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188640"/>
            <a:ext cx="1116186" cy="7962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3" name="ZoneTexte 22"/>
          <p:cNvSpPr txBox="1"/>
          <p:nvPr/>
        </p:nvSpPr>
        <p:spPr>
          <a:xfrm>
            <a:off x="3851920" y="6076940"/>
            <a:ext cx="6019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 is depending on the phase space coverage </a:t>
            </a:r>
          </a:p>
          <a:p>
            <a:endParaRPr lang="en-US" dirty="0" smtClean="0"/>
          </a:p>
        </p:txBody>
      </p:sp>
      <p:sp>
        <p:nvSpPr>
          <p:cNvPr id="14" name="ZoneTexte 13"/>
          <p:cNvSpPr txBox="1"/>
          <p:nvPr/>
        </p:nvSpPr>
        <p:spPr>
          <a:xfrm>
            <a:off x="2269326" y="826403"/>
            <a:ext cx="4592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P. Delahaye et al, The MORA </a:t>
            </a:r>
            <a:r>
              <a:rPr lang="fr-FR" sz="1400" i="1" dirty="0" err="1" smtClean="0"/>
              <a:t>project</a:t>
            </a:r>
            <a:r>
              <a:rPr lang="fr-FR" sz="1400" i="1" dirty="0" smtClean="0"/>
              <a:t>, </a:t>
            </a:r>
            <a:r>
              <a:rPr lang="fr-FR" sz="1400" i="1" dirty="0" err="1" smtClean="0"/>
              <a:t>Hyp</a:t>
            </a:r>
            <a:r>
              <a:rPr lang="fr-FR" sz="1400" i="1" dirty="0" smtClean="0"/>
              <a:t>. Int. </a:t>
            </a:r>
            <a:r>
              <a:rPr lang="en-US" sz="1400" i="1" dirty="0"/>
              <a:t>(2019) 240:63</a:t>
            </a:r>
            <a:r>
              <a:rPr lang="fr-FR" sz="1400" i="1" dirty="0" smtClean="0"/>
              <a:t> </a:t>
            </a:r>
            <a:endParaRPr lang="fr-FR" sz="1400" i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13" y="1206418"/>
            <a:ext cx="8257232" cy="4598846"/>
          </a:xfrm>
          <a:prstGeom prst="rect">
            <a:avLst/>
          </a:prstGeom>
        </p:spPr>
      </p:pic>
      <p:grpSp>
        <p:nvGrpSpPr>
          <p:cNvPr id="16" name="Groupe 15"/>
          <p:cNvGrpSpPr/>
          <p:nvPr/>
        </p:nvGrpSpPr>
        <p:grpSpPr>
          <a:xfrm>
            <a:off x="218645" y="1250662"/>
            <a:ext cx="4256976" cy="4826278"/>
            <a:chOff x="827584" y="1412776"/>
            <a:chExt cx="3391320" cy="4277494"/>
          </a:xfrm>
        </p:grpSpPr>
        <p:pic>
          <p:nvPicPr>
            <p:cNvPr id="17" name="Picture 1" descr="\\wincluusers\utilisateurs$\delahaye\Mes documents\GANIL\DESIR\TRV LoI\WinningMotions\Long Version\Images\1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7584" y="1412776"/>
              <a:ext cx="3391320" cy="4277494"/>
            </a:xfrm>
            <a:prstGeom prst="rect">
              <a:avLst/>
            </a:prstGeom>
            <a:noFill/>
          </p:spPr>
        </p:pic>
        <p:sp>
          <p:nvSpPr>
            <p:cNvPr id="18" name="ZoneTexte 17"/>
            <p:cNvSpPr txBox="1"/>
            <p:nvPr/>
          </p:nvSpPr>
          <p:spPr>
            <a:xfrm>
              <a:off x="1835696" y="2924944"/>
              <a:ext cx="15424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Full phase space</a:t>
              </a:r>
              <a:endParaRPr lang="en-US" sz="1600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619672" y="5013176"/>
              <a:ext cx="20038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emiT</a:t>
              </a:r>
              <a:r>
                <a:rPr lang="en-US" sz="1600" dirty="0" smtClean="0"/>
                <a:t>-like phase space</a:t>
              </a:r>
              <a:endParaRPr lang="en-US" sz="1600" dirty="0"/>
            </a:p>
          </p:txBody>
        </p:sp>
      </p:grp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8186" y="5439963"/>
            <a:ext cx="4368729" cy="627683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601476" y="5905512"/>
            <a:ext cx="3078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sz="1600" dirty="0">
                <a:solidFill>
                  <a:srgbClr val="0000FF"/>
                </a:solidFill>
              </a:rPr>
              <a:t>=0.775(1) for </a:t>
            </a:r>
            <a:r>
              <a:rPr lang="en-US" sz="1600" baseline="30000" dirty="0">
                <a:solidFill>
                  <a:srgbClr val="0000FF"/>
                </a:solidFill>
              </a:rPr>
              <a:t>23</a:t>
            </a:r>
            <a:r>
              <a:rPr lang="en-US" sz="1600" dirty="0">
                <a:solidFill>
                  <a:srgbClr val="0000FF"/>
                </a:solidFill>
              </a:rPr>
              <a:t>Mg, compared to </a:t>
            </a:r>
            <a:r>
              <a:rPr lang="en-US" sz="1600" dirty="0">
                <a:solidFill>
                  <a:srgbClr val="0000FF"/>
                </a:solidFill>
                <a:latin typeface="Symbol" pitchFamily="18" charset="2"/>
              </a:rPr>
              <a:t>d~</a:t>
            </a:r>
            <a:r>
              <a:rPr lang="en-US" sz="1600" dirty="0">
                <a:solidFill>
                  <a:srgbClr val="0000FF"/>
                </a:solidFill>
              </a:rPr>
              <a:t>0.3 for the neutron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0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63277"/>
            <a:ext cx="7467600" cy="5318051"/>
          </a:xfrm>
          <a:ln>
            <a:noFill/>
          </a:ln>
        </p:spPr>
        <p:txBody>
          <a:bodyPr>
            <a:normAutofit fontScale="85000" lnSpcReduction="10000"/>
          </a:bodyPr>
          <a:lstStyle/>
          <a:p>
            <a:r>
              <a:rPr lang="fr-FR" sz="2400" i="1" dirty="0" smtClean="0"/>
              <a:t>D</a:t>
            </a:r>
            <a:r>
              <a:rPr lang="fr-FR" sz="2400" dirty="0" smtClean="0"/>
              <a:t> </a:t>
            </a:r>
            <a:r>
              <a:rPr lang="fr-FR" sz="2400" dirty="0" err="1" smtClean="0"/>
              <a:t>correlation</a:t>
            </a:r>
            <a:r>
              <a:rPr lang="fr-FR" sz="2400" dirty="0" smtClean="0"/>
              <a:t> </a:t>
            </a:r>
            <a:r>
              <a:rPr lang="fr-FR" sz="2400" dirty="0" err="1" smtClean="0"/>
              <a:t>measurements</a:t>
            </a:r>
            <a:r>
              <a:rPr lang="fr-FR" sz="2400" dirty="0" smtClean="0"/>
              <a:t> </a:t>
            </a:r>
          </a:p>
          <a:p>
            <a:pPr lvl="1"/>
            <a:r>
              <a:rPr lang="fr-FR" sz="2000" dirty="0" smtClean="0"/>
              <a:t>Best values</a:t>
            </a:r>
          </a:p>
          <a:p>
            <a:pPr lvl="2"/>
            <a:r>
              <a:rPr lang="fr-FR" sz="1800" dirty="0" smtClean="0"/>
              <a:t>neutron </a:t>
            </a:r>
            <a:r>
              <a:rPr lang="fr-FR" sz="1800" dirty="0" err="1" smtClean="0"/>
              <a:t>decay</a:t>
            </a:r>
            <a:r>
              <a:rPr lang="fr-FR" sz="1800" dirty="0" smtClean="0"/>
              <a:t>, </a:t>
            </a:r>
            <a:r>
              <a:rPr lang="fr-FR" sz="1800" b="1" i="1" dirty="0" err="1" smtClean="0">
                <a:solidFill>
                  <a:srgbClr val="0000FF"/>
                </a:solidFill>
              </a:rPr>
              <a:t>Dn</a:t>
            </a:r>
            <a:r>
              <a:rPr lang="fr-FR" sz="1800" b="1" dirty="0" smtClean="0">
                <a:solidFill>
                  <a:srgbClr val="0000FF"/>
                </a:solidFill>
              </a:rPr>
              <a:t>= (−0.94 ±1.89±0.97) 10</a:t>
            </a:r>
            <a:r>
              <a:rPr lang="fr-FR" sz="1800" b="1" baseline="30000" dirty="0" smtClean="0">
                <a:solidFill>
                  <a:srgbClr val="0000FF"/>
                </a:solidFill>
              </a:rPr>
              <a:t>-4</a:t>
            </a:r>
            <a:r>
              <a:rPr lang="fr-FR" sz="1800" dirty="0" smtClean="0"/>
              <a:t>, </a:t>
            </a:r>
            <a:r>
              <a:rPr lang="fr-FR" sz="1800" dirty="0" err="1" smtClean="0"/>
              <a:t>emiT</a:t>
            </a:r>
            <a:r>
              <a:rPr lang="fr-FR" sz="1800" dirty="0" smtClean="0"/>
              <a:t> collaboration, PRL 107, 102301 (2011), Phys. </a:t>
            </a:r>
            <a:r>
              <a:rPr lang="fr-FR" sz="1800" dirty="0" err="1" smtClean="0"/>
              <a:t>Rev</a:t>
            </a:r>
            <a:r>
              <a:rPr lang="fr-FR" sz="1800" dirty="0" smtClean="0"/>
              <a:t>. C 86 (2012) 035505</a:t>
            </a:r>
            <a:endParaRPr lang="fr-FR" sz="1800" baseline="30000" dirty="0" smtClean="0"/>
          </a:p>
          <a:p>
            <a:pPr lvl="2"/>
            <a:r>
              <a:rPr lang="fr-FR" sz="1800" baseline="30000" dirty="0" smtClean="0"/>
              <a:t>19</a:t>
            </a:r>
            <a:r>
              <a:rPr lang="fr-FR" sz="1800" dirty="0" smtClean="0"/>
              <a:t>Ne </a:t>
            </a:r>
            <a:r>
              <a:rPr lang="fr-FR" sz="1800" dirty="0" err="1" smtClean="0"/>
              <a:t>decay</a:t>
            </a:r>
            <a:r>
              <a:rPr lang="fr-FR" sz="1800" dirty="0" smtClean="0"/>
              <a:t>, </a:t>
            </a:r>
            <a:r>
              <a:rPr lang="fr-FR" sz="1800" b="1" i="1" dirty="0" smtClean="0">
                <a:solidFill>
                  <a:srgbClr val="0000FF"/>
                </a:solidFill>
              </a:rPr>
              <a:t>D</a:t>
            </a:r>
            <a:r>
              <a:rPr lang="fr-FR" sz="1800" b="1" dirty="0" smtClean="0">
                <a:solidFill>
                  <a:srgbClr val="0000FF"/>
                </a:solidFill>
              </a:rPr>
              <a:t>=0.0001 ±0.0006 </a:t>
            </a:r>
            <a:r>
              <a:rPr lang="fr-FR" sz="1800" dirty="0" err="1" smtClean="0"/>
              <a:t>Calaprice</a:t>
            </a:r>
            <a:r>
              <a:rPr lang="fr-FR" sz="1800" dirty="0" smtClean="0"/>
              <a:t> et al, </a:t>
            </a:r>
            <a:r>
              <a:rPr lang="fr-FR" sz="1800" dirty="0" err="1" smtClean="0"/>
              <a:t>Hyp</a:t>
            </a:r>
            <a:r>
              <a:rPr lang="fr-FR" sz="1800" dirty="0" smtClean="0"/>
              <a:t>. Int. 22 (1985) 83, </a:t>
            </a:r>
            <a:r>
              <a:rPr lang="fr-FR" sz="1800" b="1" dirty="0" err="1" smtClean="0"/>
              <a:t>limited</a:t>
            </a:r>
            <a:r>
              <a:rPr lang="fr-FR" sz="1800" b="1" dirty="0" smtClean="0"/>
              <a:t> by </a:t>
            </a:r>
            <a:r>
              <a:rPr lang="fr-FR" sz="1800" b="1" dirty="0" err="1" smtClean="0"/>
              <a:t>statistics</a:t>
            </a:r>
            <a:endParaRPr lang="fr-FR" sz="1800" b="1" dirty="0" smtClean="0"/>
          </a:p>
          <a:p>
            <a:r>
              <a:rPr lang="en-US" sz="2300" dirty="0" smtClean="0">
                <a:sym typeface="Wingdings" pitchFamily="2" charset="2"/>
              </a:rPr>
              <a:t>Current </a:t>
            </a:r>
            <a:r>
              <a:rPr lang="en-US" sz="2300" dirty="0" smtClean="0">
                <a:sym typeface="Wingdings" pitchFamily="2" charset="2"/>
              </a:rPr>
              <a:t>indirect bounds from </a:t>
            </a:r>
            <a:r>
              <a:rPr lang="en-US" sz="2300" dirty="0" err="1" smtClean="0">
                <a:sym typeface="Wingdings" pitchFamily="2" charset="2"/>
              </a:rPr>
              <a:t>nEDM</a:t>
            </a:r>
            <a:r>
              <a:rPr lang="en-US" sz="2300" dirty="0" smtClean="0">
                <a:sym typeface="Wingdings" pitchFamily="2" charset="2"/>
              </a:rPr>
              <a:t> as derived using an EFT </a:t>
            </a:r>
            <a:r>
              <a:rPr lang="en-US" sz="2300" dirty="0" smtClean="0">
                <a:sym typeface="Wingdings" pitchFamily="2" charset="2"/>
              </a:rPr>
              <a:t>approach</a:t>
            </a:r>
            <a:endParaRPr lang="en-US" sz="1500" dirty="0" smtClean="0">
              <a:sym typeface="Wingdings" pitchFamily="2" charset="2"/>
            </a:endParaRPr>
          </a:p>
          <a:p>
            <a:pPr lvl="2"/>
            <a:r>
              <a:rPr lang="en-US" sz="1800" dirty="0" smtClean="0">
                <a:solidFill>
                  <a:srgbClr val="0000FF"/>
                </a:solidFill>
                <a:sym typeface="Wingdings" pitchFamily="2" charset="2"/>
              </a:rPr>
              <a:t>But the bounds from </a:t>
            </a:r>
            <a:r>
              <a:rPr lang="en-US" sz="1800" dirty="0" err="1" smtClean="0">
                <a:solidFill>
                  <a:srgbClr val="0000FF"/>
                </a:solidFill>
                <a:sym typeface="Wingdings" pitchFamily="2" charset="2"/>
              </a:rPr>
              <a:t>nEDM</a:t>
            </a:r>
            <a:r>
              <a:rPr lang="en-US" sz="1800" dirty="0" smtClean="0">
                <a:solidFill>
                  <a:srgbClr val="0000FF"/>
                </a:solidFill>
                <a:sym typeface="Wingdings" pitchFamily="2" charset="2"/>
              </a:rPr>
              <a:t> are still below those from </a:t>
            </a:r>
            <a:r>
              <a:rPr lang="en-US" sz="1800" i="1" dirty="0" smtClean="0">
                <a:solidFill>
                  <a:srgbClr val="0000FF"/>
                </a:solidFill>
                <a:sym typeface="Wingdings" pitchFamily="2" charset="2"/>
              </a:rPr>
              <a:t>D</a:t>
            </a:r>
            <a:r>
              <a:rPr lang="en-US" sz="1800" dirty="0" smtClean="0">
                <a:solidFill>
                  <a:srgbClr val="0000FF"/>
                </a:solidFill>
                <a:sym typeface="Wingdings" pitchFamily="2" charset="2"/>
              </a:rPr>
              <a:t>, at least for the </a:t>
            </a:r>
            <a:r>
              <a:rPr lang="en-US" sz="1800" dirty="0" err="1" smtClean="0">
                <a:solidFill>
                  <a:srgbClr val="0000FF"/>
                </a:solidFill>
                <a:sym typeface="Wingdings" pitchFamily="2" charset="2"/>
              </a:rPr>
              <a:t>leptoquark</a:t>
            </a:r>
            <a:r>
              <a:rPr lang="en-US" sz="1800" dirty="0" smtClean="0">
                <a:solidFill>
                  <a:srgbClr val="0000FF"/>
                </a:solidFill>
                <a:sym typeface="Wingdings" pitchFamily="2" charset="2"/>
              </a:rPr>
              <a:t> model</a:t>
            </a:r>
          </a:p>
          <a:p>
            <a:pPr lvl="3"/>
            <a:r>
              <a:rPr lang="en-US" sz="1400" dirty="0" smtClean="0">
                <a:sym typeface="Wingdings" pitchFamily="2" charset="2"/>
              </a:rPr>
              <a:t>J. Ng and S. </a:t>
            </a:r>
            <a:r>
              <a:rPr lang="en-US" sz="1400" dirty="0" err="1" smtClean="0">
                <a:sym typeface="Wingdings" pitchFamily="2" charset="2"/>
              </a:rPr>
              <a:t>Tulin</a:t>
            </a:r>
            <a:r>
              <a:rPr lang="en-US" sz="1400" dirty="0" smtClean="0">
                <a:sym typeface="Wingdings" pitchFamily="2" charset="2"/>
              </a:rPr>
              <a:t>, Phys. Rev. D 85 (2012) 033001.</a:t>
            </a:r>
          </a:p>
          <a:p>
            <a:pPr lvl="3"/>
            <a:r>
              <a:rPr lang="en-US" sz="1400" dirty="0" smtClean="0">
                <a:sym typeface="Wingdings" pitchFamily="2" charset="2"/>
              </a:rPr>
              <a:t>C.-Y. </a:t>
            </a:r>
            <a:r>
              <a:rPr lang="en-US" sz="1400" dirty="0" err="1" smtClean="0">
                <a:sym typeface="Wingdings" pitchFamily="2" charset="2"/>
              </a:rPr>
              <a:t>Seng</a:t>
            </a:r>
            <a:r>
              <a:rPr lang="en-US" sz="1400" dirty="0" smtClean="0">
                <a:sym typeface="Wingdings" pitchFamily="2" charset="2"/>
              </a:rPr>
              <a:t> et al., </a:t>
            </a:r>
            <a:r>
              <a:rPr lang="en-US" sz="1400" dirty="0" err="1" smtClean="0">
                <a:sym typeface="Wingdings" pitchFamily="2" charset="2"/>
              </a:rPr>
              <a:t>Phys.Lett</a:t>
            </a:r>
            <a:r>
              <a:rPr lang="en-US" sz="1400" dirty="0" smtClean="0">
                <a:sym typeface="Wingdings" pitchFamily="2" charset="2"/>
              </a:rPr>
              <a:t>. B 736 (2014) 147.  constraints relaxed by one order of magnitude</a:t>
            </a:r>
          </a:p>
          <a:p>
            <a:pPr lvl="3"/>
            <a:r>
              <a:rPr lang="en-US" sz="1400" dirty="0" smtClean="0">
                <a:sym typeface="Wingdings" pitchFamily="2" charset="2"/>
              </a:rPr>
              <a:t>Summary in </a:t>
            </a:r>
            <a:r>
              <a:rPr lang="fr-FR" sz="1400" dirty="0"/>
              <a:t>K.K. Vos et al, </a:t>
            </a:r>
            <a:r>
              <a:rPr lang="fr-FR" sz="1400" dirty="0" err="1"/>
              <a:t>Rev</a:t>
            </a:r>
            <a:r>
              <a:rPr lang="fr-FR" sz="1400" dirty="0"/>
              <a:t>. Modern Phys. 87 (2015) </a:t>
            </a:r>
            <a:r>
              <a:rPr lang="fr-FR" sz="1400" dirty="0" smtClean="0"/>
              <a:t>1483</a:t>
            </a:r>
            <a:endParaRPr lang="en-US" sz="1400" dirty="0" smtClean="0">
              <a:sym typeface="Wingdings" pitchFamily="2" charset="2"/>
            </a:endParaRPr>
          </a:p>
          <a:p>
            <a:pPr lvl="2"/>
            <a:r>
              <a:rPr lang="en-US" sz="1800" dirty="0" smtClean="0">
                <a:sym typeface="Wingdings" pitchFamily="2" charset="2"/>
              </a:rPr>
              <a:t>And </a:t>
            </a:r>
            <a:r>
              <a:rPr lang="en-US" sz="1800" i="1" dirty="0" smtClean="0">
                <a:sym typeface="Wingdings" pitchFamily="2" charset="2"/>
              </a:rPr>
              <a:t>D</a:t>
            </a:r>
            <a:r>
              <a:rPr lang="en-US" sz="1800" dirty="0" smtClean="0">
                <a:sym typeface="Wingdings" pitchFamily="2" charset="2"/>
              </a:rPr>
              <a:t> is a “cleaner” probe than  </a:t>
            </a:r>
            <a:r>
              <a:rPr lang="en-US" sz="1800" dirty="0" err="1" smtClean="0">
                <a:sym typeface="Wingdings" pitchFamily="2" charset="2"/>
              </a:rPr>
              <a:t>nEDM</a:t>
            </a:r>
            <a:r>
              <a:rPr lang="en-US" sz="1800" dirty="0" smtClean="0">
                <a:sym typeface="Wingdings" pitchFamily="2" charset="2"/>
              </a:rPr>
              <a:t>, not a complex mixture of operators</a:t>
            </a:r>
          </a:p>
          <a:p>
            <a:pPr lvl="2"/>
            <a:endParaRPr lang="en-US" sz="1800" dirty="0" smtClean="0">
              <a:sym typeface="Wingdings" pitchFamily="2" charset="2"/>
            </a:endParaRPr>
          </a:p>
          <a:p>
            <a:pPr lvl="2"/>
            <a:r>
              <a:rPr lang="en-US" sz="1800" i="1" dirty="0" smtClean="0">
                <a:solidFill>
                  <a:srgbClr val="0000FF"/>
                </a:solidFill>
                <a:sym typeface="Wingdings" pitchFamily="2" charset="2"/>
              </a:rPr>
              <a:t>D</a:t>
            </a:r>
            <a:r>
              <a:rPr lang="en-US" sz="1800" dirty="0" smtClean="0">
                <a:solidFill>
                  <a:srgbClr val="0000FF"/>
                </a:solidFill>
                <a:sym typeface="Wingdings" pitchFamily="2" charset="2"/>
              </a:rPr>
              <a:t> and </a:t>
            </a:r>
            <a:r>
              <a:rPr lang="en-US" sz="1800" dirty="0" err="1" smtClean="0">
                <a:solidFill>
                  <a:srgbClr val="0000FF"/>
                </a:solidFill>
                <a:sym typeface="Wingdings" pitchFamily="2" charset="2"/>
              </a:rPr>
              <a:t>nEDM</a:t>
            </a:r>
            <a:r>
              <a:rPr lang="en-US" sz="1800" dirty="0" smtClean="0">
                <a:solidFill>
                  <a:srgbClr val="0000FF"/>
                </a:solidFill>
                <a:sym typeface="Wingdings" pitchFamily="2" charset="2"/>
              </a:rPr>
              <a:t> are complementary approaches to search for CP </a:t>
            </a:r>
            <a:r>
              <a:rPr lang="en-US" sz="1800" dirty="0" smtClean="0">
                <a:solidFill>
                  <a:srgbClr val="0000FF"/>
                </a:solidFill>
                <a:sym typeface="Wingdings" pitchFamily="2" charset="2"/>
              </a:rPr>
              <a:t>violation</a:t>
            </a:r>
            <a:endParaRPr lang="fr-FR" sz="2400" b="1" dirty="0" smtClean="0"/>
          </a:p>
          <a:p>
            <a:r>
              <a:rPr lang="fr-FR" sz="2600" dirty="0" smtClean="0"/>
              <a:t>New Physics </a:t>
            </a:r>
            <a:r>
              <a:rPr lang="fr-FR" sz="2600" dirty="0" err="1" smtClean="0"/>
              <a:t>probed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fr-FR" sz="2600" i="1" baseline="-25000" dirty="0" err="1" smtClean="0">
                <a:solidFill>
                  <a:srgbClr val="FF0000"/>
                </a:solidFill>
              </a:rPr>
              <a:t>D</a:t>
            </a:r>
            <a:r>
              <a:rPr lang="fr-FR" sz="2600" baseline="-25000" dirty="0" smtClean="0">
                <a:solidFill>
                  <a:srgbClr val="FF0000"/>
                </a:solidFill>
              </a:rPr>
              <a:t> </a:t>
            </a:r>
            <a:r>
              <a:rPr lang="fr-FR" sz="2600" dirty="0" smtClean="0">
                <a:solidFill>
                  <a:srgbClr val="FF0000"/>
                </a:solidFill>
              </a:rPr>
              <a:t>&lt;</a:t>
            </a:r>
            <a:r>
              <a:rPr lang="fr-FR" sz="2600" dirty="0" smtClean="0">
                <a:solidFill>
                  <a:srgbClr val="FF0000"/>
                </a:solidFill>
              </a:rPr>
              <a:t>5×10</a:t>
            </a:r>
            <a:r>
              <a:rPr lang="fr-FR" sz="2600" baseline="30000" dirty="0" smtClean="0">
                <a:solidFill>
                  <a:srgbClr val="FF0000"/>
                </a:solidFill>
              </a:rPr>
              <a:t>-5</a:t>
            </a:r>
            <a:endParaRPr lang="fr-FR" sz="2200" dirty="0" smtClean="0"/>
          </a:p>
          <a:p>
            <a:pPr lvl="2"/>
            <a:r>
              <a:rPr lang="fr-FR" sz="1800" dirty="0" smtClean="0"/>
              <a:t>A  full classification of </a:t>
            </a:r>
            <a:r>
              <a:rPr lang="fr-FR" sz="1800" dirty="0" err="1" smtClean="0"/>
              <a:t>models</a:t>
            </a:r>
            <a:r>
              <a:rPr lang="fr-FR" sz="1800" dirty="0" smtClean="0"/>
              <a:t> </a:t>
            </a:r>
            <a:r>
              <a:rPr lang="fr-FR" sz="1800" dirty="0" err="1" smtClean="0"/>
              <a:t>evading</a:t>
            </a:r>
            <a:r>
              <a:rPr lang="fr-FR" sz="1800" dirty="0" smtClean="0"/>
              <a:t> EDM </a:t>
            </a:r>
            <a:r>
              <a:rPr lang="fr-FR" sz="1800" dirty="0" err="1" smtClean="0"/>
              <a:t>constraints</a:t>
            </a:r>
            <a:r>
              <a:rPr lang="fr-FR" sz="1800" dirty="0" smtClean="0"/>
              <a:t>, </a:t>
            </a:r>
            <a:r>
              <a:rPr lang="fr-FR" sz="1800" dirty="0" err="1" smtClean="0"/>
              <a:t>such</a:t>
            </a:r>
            <a:r>
              <a:rPr lang="fr-FR" sz="1800" dirty="0" smtClean="0"/>
              <a:t> as </a:t>
            </a:r>
            <a:r>
              <a:rPr lang="fr-FR" sz="1800" dirty="0" err="1" smtClean="0"/>
              <a:t>leptoquarks</a:t>
            </a:r>
            <a:r>
              <a:rPr lang="fr-FR" sz="1800" dirty="0" smtClean="0"/>
              <a:t>,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fr-FR" sz="1800" dirty="0" err="1" smtClean="0"/>
              <a:t>still</a:t>
            </a:r>
            <a:r>
              <a:rPr lang="fr-FR" sz="1800" dirty="0" smtClean="0"/>
              <a:t> </a:t>
            </a:r>
            <a:r>
              <a:rPr lang="fr-FR" sz="1800" dirty="0" err="1" smtClean="0"/>
              <a:t>missing</a:t>
            </a:r>
            <a:endParaRPr lang="fr-FR" sz="1800" dirty="0" smtClean="0"/>
          </a:p>
          <a:p>
            <a:pPr lvl="2"/>
            <a:r>
              <a:rPr lang="fr-FR" sz="1800" dirty="0" smtClean="0"/>
              <a:t>A </a:t>
            </a:r>
            <a:r>
              <a:rPr lang="fr-FR" sz="1800" dirty="0" err="1" smtClean="0"/>
              <a:t>dedicated</a:t>
            </a:r>
            <a:r>
              <a:rPr lang="fr-FR" sz="1800" dirty="0" smtClean="0"/>
              <a:t> </a:t>
            </a:r>
            <a:r>
              <a:rPr lang="fr-FR" sz="1800" dirty="0" err="1" smtClean="0"/>
              <a:t>study</a:t>
            </a:r>
            <a:r>
              <a:rPr lang="fr-FR" sz="1800" dirty="0" smtClean="0"/>
              <a:t> </a:t>
            </a:r>
            <a:r>
              <a:rPr lang="fr-FR" sz="1800" dirty="0" err="1" smtClean="0"/>
              <a:t>using</a:t>
            </a:r>
            <a:r>
              <a:rPr lang="fr-FR" sz="1800" dirty="0" smtClean="0"/>
              <a:t> the </a:t>
            </a:r>
            <a:r>
              <a:rPr lang="fr-FR" sz="1800" dirty="0"/>
              <a:t>EFT </a:t>
            </a:r>
            <a:r>
              <a:rPr lang="fr-FR" sz="1800" dirty="0" err="1" smtClean="0"/>
              <a:t>framework</a:t>
            </a:r>
            <a:r>
              <a:rPr lang="fr-FR" sz="1800" dirty="0" smtClean="0"/>
              <a:t> has </a:t>
            </a:r>
            <a:r>
              <a:rPr lang="fr-FR" sz="1800" dirty="0" err="1" smtClean="0"/>
              <a:t>just</a:t>
            </a:r>
            <a:r>
              <a:rPr lang="fr-FR" sz="1800" dirty="0" smtClean="0"/>
              <a:t> </a:t>
            </a:r>
            <a:r>
              <a:rPr lang="fr-FR" sz="1800" dirty="0" err="1" smtClean="0"/>
              <a:t>started</a:t>
            </a:r>
            <a:endParaRPr lang="fr-FR" sz="220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fld id="{BC3D37FF-43C8-4D98-8FB0-8D1ABC3B6902}" type="datetime1">
              <a:rPr lang="en-US" smtClean="0"/>
              <a:t>11/4/2019</a:t>
            </a:fld>
            <a:endParaRPr lang="en-US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US" smtClean="0"/>
              <a:t>P. Delahaye, GDR Intensity Frontier</a:t>
            </a:r>
            <a:endParaRPr lang="en-US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4462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D </a:t>
            </a:r>
            <a:r>
              <a:rPr kumimoji="0" lang="fr-FR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versus</a:t>
            </a:r>
            <a:r>
              <a:rPr kumimoji="0" lang="fr-F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fr-FR" sz="28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nEDM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300192" y="6055491"/>
            <a:ext cx="2408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00FF"/>
                </a:solidFill>
              </a:rPr>
              <a:t>A. Falkowski, LPT Orsay</a:t>
            </a:r>
          </a:p>
          <a:p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contenu 19"/>
          <p:cNvSpPr>
            <a:spLocks noGrp="1"/>
          </p:cNvSpPr>
          <p:nvPr>
            <p:ph idx="1"/>
          </p:nvPr>
        </p:nvSpPr>
        <p:spPr>
          <a:xfrm>
            <a:off x="683568" y="1412776"/>
            <a:ext cx="7992888" cy="4896544"/>
          </a:xfrm>
        </p:spPr>
        <p:txBody>
          <a:bodyPr>
            <a:normAutofit fontScale="77500" lnSpcReduction="20000"/>
          </a:bodyPr>
          <a:lstStyle/>
          <a:p>
            <a:r>
              <a:rPr lang="fr-FR" sz="2200" dirty="0" smtClean="0"/>
              <a:t>3 Sakharov conditions for </a:t>
            </a:r>
            <a:r>
              <a:rPr lang="fr-FR" sz="2200" dirty="0" err="1" smtClean="0"/>
              <a:t>Baryogenesis</a:t>
            </a:r>
            <a:r>
              <a:rPr lang="fr-FR" sz="2200" dirty="0" smtClean="0"/>
              <a:t> (</a:t>
            </a:r>
            <a:r>
              <a:rPr lang="fr-FR" sz="2200" dirty="0" err="1" smtClean="0"/>
              <a:t>matter</a:t>
            </a:r>
            <a:r>
              <a:rPr lang="fr-FR" sz="2200" dirty="0" smtClean="0"/>
              <a:t> </a:t>
            </a:r>
            <a:r>
              <a:rPr lang="fr-FR" sz="2200" dirty="0" err="1" smtClean="0"/>
              <a:t>antimatter</a:t>
            </a:r>
            <a:r>
              <a:rPr lang="fr-FR" sz="2200" dirty="0" smtClean="0"/>
              <a:t> </a:t>
            </a:r>
            <a:r>
              <a:rPr lang="fr-FR" sz="2200" dirty="0" err="1" smtClean="0"/>
              <a:t>assymetry</a:t>
            </a:r>
            <a:r>
              <a:rPr lang="fr-FR" sz="2200" dirty="0" smtClean="0"/>
              <a:t> </a:t>
            </a:r>
            <a:r>
              <a:rPr lang="fr-FR" sz="2200" dirty="0" err="1" smtClean="0"/>
              <a:t>observed</a:t>
            </a:r>
            <a:r>
              <a:rPr lang="fr-FR" sz="2200" dirty="0" smtClean="0"/>
              <a:t> in the </a:t>
            </a:r>
            <a:r>
              <a:rPr lang="fr-FR" sz="2200" dirty="0" err="1" smtClean="0"/>
              <a:t>universe</a:t>
            </a:r>
            <a:r>
              <a:rPr lang="fr-FR" sz="2200" dirty="0" smtClean="0"/>
              <a:t>)</a:t>
            </a:r>
          </a:p>
          <a:p>
            <a:pPr lvl="1"/>
            <a:r>
              <a:rPr lang="en-GB" sz="1600" dirty="0" smtClean="0"/>
              <a:t>(</a:t>
            </a:r>
            <a:r>
              <a:rPr lang="en-GB" sz="1600" dirty="0" err="1" smtClean="0"/>
              <a:t>i</a:t>
            </a:r>
            <a:r>
              <a:rPr lang="en-GB" sz="1600" dirty="0" smtClean="0"/>
              <a:t>) a large C and CP violation</a:t>
            </a:r>
          </a:p>
          <a:p>
            <a:pPr lvl="1"/>
            <a:r>
              <a:rPr lang="en-GB" sz="1600" dirty="0" smtClean="0"/>
              <a:t>(ii) a violation of the baryonic number, </a:t>
            </a:r>
          </a:p>
          <a:p>
            <a:pPr lvl="1"/>
            <a:r>
              <a:rPr lang="en-GB" sz="1600" dirty="0" smtClean="0"/>
              <a:t>(iii) a process out of thermal equilibrium. </a:t>
            </a:r>
            <a:endParaRPr lang="fr-FR" sz="1600" dirty="0" smtClean="0"/>
          </a:p>
          <a:p>
            <a:r>
              <a:rPr lang="fr-FR" sz="2200" dirty="0" smtClean="0"/>
              <a:t>2 of the 3 conditions </a:t>
            </a:r>
            <a:r>
              <a:rPr lang="fr-FR" sz="2200" dirty="0" err="1" smtClean="0"/>
              <a:t>fulfilled</a:t>
            </a:r>
            <a:r>
              <a:rPr lang="fr-FR" sz="2200" dirty="0" smtClean="0"/>
              <a:t>, LQ </a:t>
            </a:r>
            <a:r>
              <a:rPr lang="fr-FR" sz="2200" dirty="0" err="1" smtClean="0"/>
              <a:t>appear</a:t>
            </a:r>
            <a:r>
              <a:rPr lang="fr-FR" sz="2200" dirty="0" smtClean="0"/>
              <a:t> in the first </a:t>
            </a:r>
            <a:r>
              <a:rPr lang="fr-FR" sz="2200" dirty="0" err="1" smtClean="0"/>
              <a:t>theories</a:t>
            </a:r>
            <a:r>
              <a:rPr lang="fr-FR" sz="2200" dirty="0" smtClean="0"/>
              <a:t> for </a:t>
            </a:r>
            <a:r>
              <a:rPr lang="fr-FR" sz="2200" dirty="0" err="1" smtClean="0"/>
              <a:t>Baryogenesis</a:t>
            </a:r>
            <a:r>
              <a:rPr lang="fr-FR" sz="2200" dirty="0" smtClean="0"/>
              <a:t> </a:t>
            </a:r>
          </a:p>
          <a:p>
            <a:pPr lvl="1"/>
            <a:r>
              <a:rPr lang="en-GB" sz="1800" dirty="0" smtClean="0"/>
              <a:t>A. Y. </a:t>
            </a:r>
            <a:r>
              <a:rPr lang="en-GB" sz="1800" dirty="0" err="1" smtClean="0"/>
              <a:t>Ignatiev</a:t>
            </a:r>
            <a:r>
              <a:rPr lang="en-GB" sz="1800" dirty="0" smtClean="0"/>
              <a:t>, N. V. </a:t>
            </a:r>
            <a:r>
              <a:rPr lang="en-GB" sz="1800" dirty="0" err="1" smtClean="0"/>
              <a:t>Krasnikov</a:t>
            </a:r>
            <a:r>
              <a:rPr lang="en-GB" sz="1800" dirty="0" smtClean="0"/>
              <a:t>, V. A. </a:t>
            </a:r>
            <a:r>
              <a:rPr lang="en-GB" sz="1800" dirty="0" err="1" smtClean="0"/>
              <a:t>Kuzmin</a:t>
            </a:r>
            <a:r>
              <a:rPr lang="en-GB" sz="1800" dirty="0" smtClean="0"/>
              <a:t> and A. N. </a:t>
            </a:r>
            <a:r>
              <a:rPr lang="en-GB" sz="1800" dirty="0" err="1" smtClean="0"/>
              <a:t>Tavkhelidze</a:t>
            </a:r>
            <a:r>
              <a:rPr lang="en-GB" sz="1800" dirty="0" smtClean="0"/>
              <a:t>, Phys. </a:t>
            </a:r>
            <a:r>
              <a:rPr lang="en-GB" sz="1800" dirty="0" err="1" smtClean="0"/>
              <a:t>Lett</a:t>
            </a:r>
            <a:r>
              <a:rPr lang="en-GB" sz="1800" dirty="0" smtClean="0"/>
              <a:t>. B 76(1978)436.</a:t>
            </a:r>
            <a:endParaRPr lang="fr-FR" sz="1800" dirty="0" smtClean="0"/>
          </a:p>
          <a:p>
            <a:pPr lvl="1"/>
            <a:r>
              <a:rPr lang="en-GB" sz="1800" dirty="0" smtClean="0"/>
              <a:t>M. Yoshimura, Phys. Rev. </a:t>
            </a:r>
            <a:r>
              <a:rPr lang="en-GB" sz="1800" dirty="0" err="1" smtClean="0"/>
              <a:t>Lett</a:t>
            </a:r>
            <a:r>
              <a:rPr lang="en-GB" sz="1800" dirty="0" smtClean="0"/>
              <a:t>. 41(1978)281, M. Yoshimura Phys. Rev. </a:t>
            </a:r>
            <a:r>
              <a:rPr lang="en-GB" sz="1800" dirty="0" err="1" smtClean="0"/>
              <a:t>Lett</a:t>
            </a:r>
            <a:r>
              <a:rPr lang="en-GB" sz="1800" dirty="0" smtClean="0"/>
              <a:t>. 42(1979)746.</a:t>
            </a:r>
            <a:endParaRPr lang="fr-FR" sz="1800" dirty="0" smtClean="0"/>
          </a:p>
          <a:p>
            <a:pPr lvl="1"/>
            <a:r>
              <a:rPr lang="en-GB" sz="1800" dirty="0" smtClean="0"/>
              <a:t>S. Weinberg Phys. Rev. </a:t>
            </a:r>
            <a:r>
              <a:rPr lang="en-GB" sz="1800" dirty="0" err="1" smtClean="0"/>
              <a:t>Lett</a:t>
            </a:r>
            <a:r>
              <a:rPr lang="en-GB" sz="1800" dirty="0" smtClean="0"/>
              <a:t>. 42(1979)850.</a:t>
            </a:r>
          </a:p>
          <a:p>
            <a:pPr lvl="2"/>
            <a:r>
              <a:rPr lang="en-GB" sz="2000" dirty="0" smtClean="0">
                <a:solidFill>
                  <a:srgbClr val="0000FF"/>
                </a:solidFill>
              </a:rPr>
              <a:t>Decay out of equilibrium in GUT Theories</a:t>
            </a:r>
          </a:p>
          <a:p>
            <a:r>
              <a:rPr lang="en-GB" sz="2300" dirty="0" smtClean="0"/>
              <a:t>Popular explanation  for the </a:t>
            </a:r>
            <a:r>
              <a:rPr lang="en-GB" sz="2300" dirty="0" err="1" smtClean="0"/>
              <a:t>flavor</a:t>
            </a:r>
            <a:r>
              <a:rPr lang="en-GB" sz="2300" dirty="0" smtClean="0"/>
              <a:t> non conversation observed in B meson decay by the </a:t>
            </a:r>
            <a:r>
              <a:rPr lang="en-GB" sz="2300" dirty="0" err="1" smtClean="0"/>
              <a:t>LHCb</a:t>
            </a:r>
            <a:r>
              <a:rPr lang="en-GB" sz="2300" dirty="0" smtClean="0"/>
              <a:t>, BABAR and Belle collaborations</a:t>
            </a:r>
          </a:p>
          <a:p>
            <a:endParaRPr lang="en-GB" sz="2100" dirty="0" smtClean="0">
              <a:solidFill>
                <a:srgbClr val="FFFF00"/>
              </a:solidFill>
            </a:endParaRPr>
          </a:p>
          <a:p>
            <a:pPr lvl="1"/>
            <a:endParaRPr lang="en-GB" sz="1800" dirty="0" smtClean="0"/>
          </a:p>
          <a:p>
            <a:pPr lvl="1"/>
            <a:r>
              <a:rPr lang="en-GB" sz="1800" dirty="0" smtClean="0"/>
              <a:t>Projection on  S1 scalar </a:t>
            </a:r>
            <a:r>
              <a:rPr lang="en-GB" sz="1800" dirty="0" err="1" smtClean="0"/>
              <a:t>leptoquarks</a:t>
            </a:r>
            <a:r>
              <a:rPr lang="en-GB" sz="1800" dirty="0" smtClean="0"/>
              <a:t> </a:t>
            </a:r>
            <a:r>
              <a:rPr lang="fr-FR" sz="1800" dirty="0" err="1" smtClean="0"/>
              <a:t>explaining</a:t>
            </a:r>
            <a:r>
              <a:rPr lang="fr-FR" sz="1800" dirty="0" smtClean="0"/>
              <a:t> the </a:t>
            </a:r>
            <a:r>
              <a:rPr lang="fr-FR" sz="1800" dirty="0" err="1" smtClean="0"/>
              <a:t>anomaly</a:t>
            </a:r>
            <a:r>
              <a:rPr lang="fr-FR" sz="1800" dirty="0" smtClean="0"/>
              <a:t>:</a:t>
            </a:r>
          </a:p>
          <a:p>
            <a:pPr lvl="2"/>
            <a:r>
              <a:rPr lang="fr-FR" sz="1500" b="1" dirty="0" err="1" smtClean="0"/>
              <a:t>Present</a:t>
            </a:r>
            <a:r>
              <a:rPr lang="fr-FR" sz="1500" b="1" dirty="0" smtClean="0"/>
              <a:t>: </a:t>
            </a:r>
            <a:r>
              <a:rPr lang="fr-FR" sz="1800" b="1" dirty="0" smtClean="0"/>
              <a:t>MS1 &lt; 400–640 </a:t>
            </a:r>
            <a:r>
              <a:rPr lang="fr-FR" sz="1800" b="1" dirty="0" err="1" smtClean="0"/>
              <a:t>GeV</a:t>
            </a:r>
            <a:r>
              <a:rPr lang="fr-FR" sz="1800" b="1" dirty="0" smtClean="0"/>
              <a:t> (8 </a:t>
            </a:r>
            <a:r>
              <a:rPr lang="fr-FR" sz="1800" b="1" dirty="0" err="1" smtClean="0"/>
              <a:t>anf</a:t>
            </a:r>
            <a:r>
              <a:rPr lang="fr-FR" sz="1800" b="1" dirty="0" smtClean="0"/>
              <a:t> 13 </a:t>
            </a:r>
            <a:r>
              <a:rPr lang="fr-FR" sz="1800" b="1" dirty="0" err="1" smtClean="0"/>
              <a:t>TeV</a:t>
            </a:r>
            <a:r>
              <a:rPr lang="fr-FR" sz="1800" b="1" dirty="0" smtClean="0"/>
              <a:t> LHC </a:t>
            </a:r>
            <a:r>
              <a:rPr lang="fr-FR" sz="1800" b="1" dirty="0" err="1" smtClean="0"/>
              <a:t>searches</a:t>
            </a:r>
            <a:r>
              <a:rPr lang="fr-FR" sz="1800" b="1" dirty="0" smtClean="0"/>
              <a:t>)</a:t>
            </a:r>
          </a:p>
          <a:p>
            <a:pPr lvl="2"/>
            <a:r>
              <a:rPr lang="fr-FR" sz="1800" b="1" dirty="0" smtClean="0"/>
              <a:t>Future:  </a:t>
            </a:r>
            <a:r>
              <a:rPr lang="en-US" sz="1800" b="1" dirty="0" smtClean="0"/>
              <a:t>MS1 ≲ 600 - 800 </a:t>
            </a:r>
            <a:r>
              <a:rPr lang="en-US" sz="1800" b="1" dirty="0" err="1" smtClean="0"/>
              <a:t>GeV</a:t>
            </a:r>
            <a:r>
              <a:rPr lang="en-US" sz="1800" b="1" dirty="0" smtClean="0"/>
              <a:t> at the 14 </a:t>
            </a:r>
            <a:r>
              <a:rPr lang="en-US" sz="1800" b="1" dirty="0" err="1" smtClean="0"/>
              <a:t>TeV</a:t>
            </a:r>
            <a:r>
              <a:rPr lang="en-US" sz="1800" b="1" dirty="0" smtClean="0"/>
              <a:t> LHC with L = 300/3000 fb−1</a:t>
            </a:r>
            <a:r>
              <a:rPr lang="fr-FR" sz="1800" b="1" dirty="0" smtClean="0"/>
              <a:t> of </a:t>
            </a:r>
            <a:r>
              <a:rPr lang="fr-FR" sz="1800" b="1" dirty="0" err="1" smtClean="0"/>
              <a:t>accumulated</a:t>
            </a:r>
            <a:r>
              <a:rPr lang="fr-FR" sz="1800" b="1" dirty="0" smtClean="0"/>
              <a:t> data</a:t>
            </a:r>
            <a:r>
              <a:rPr lang="fr-FR" sz="2300" b="1" dirty="0" smtClean="0"/>
              <a:t> </a:t>
            </a:r>
          </a:p>
          <a:p>
            <a:pPr lvl="2">
              <a:buNone/>
            </a:pPr>
            <a:r>
              <a:rPr lang="fr-FR" sz="2100" dirty="0" err="1" smtClean="0"/>
              <a:t>Potentially</a:t>
            </a:r>
            <a:r>
              <a:rPr lang="fr-FR" sz="2100" dirty="0" smtClean="0"/>
              <a:t> </a:t>
            </a:r>
            <a:r>
              <a:rPr lang="fr-FR" sz="2100" dirty="0" err="1" smtClean="0"/>
              <a:t>discovery</a:t>
            </a:r>
            <a:r>
              <a:rPr lang="fr-FR" sz="2100" dirty="0" smtClean="0"/>
              <a:t> of a </a:t>
            </a:r>
            <a:r>
              <a:rPr lang="fr-FR" sz="2100" dirty="0" err="1" smtClean="0"/>
              <a:t>leptoquark</a:t>
            </a:r>
            <a:r>
              <a:rPr lang="fr-FR" sz="2100" dirty="0" smtClean="0"/>
              <a:t> up to 1.1TeV </a:t>
            </a:r>
            <a:r>
              <a:rPr lang="fr-FR" sz="2100" dirty="0" err="1" smtClean="0"/>
              <a:t>with</a:t>
            </a:r>
            <a:r>
              <a:rPr lang="fr-FR" sz="2100" dirty="0" smtClean="0"/>
              <a:t> over 5</a:t>
            </a:r>
            <a:r>
              <a:rPr lang="el-GR" sz="2100" dirty="0" smtClean="0"/>
              <a:t>σ </a:t>
            </a:r>
            <a:r>
              <a:rPr lang="fr-FR" sz="2100" dirty="0" err="1" smtClean="0"/>
              <a:t>significance</a:t>
            </a:r>
            <a:r>
              <a:rPr lang="fr-FR" sz="2100" dirty="0" smtClean="0"/>
              <a:t> </a:t>
            </a:r>
            <a:r>
              <a:rPr lang="fr-FR" sz="2100" dirty="0" err="1" smtClean="0"/>
              <a:t>with</a:t>
            </a:r>
            <a:r>
              <a:rPr lang="fr-FR" sz="2100" dirty="0" smtClean="0"/>
              <a:t> a  14TeV LHC </a:t>
            </a:r>
            <a:r>
              <a:rPr lang="fr-FR" sz="2100" dirty="0" err="1" smtClean="0"/>
              <a:t>with</a:t>
            </a:r>
            <a:r>
              <a:rPr lang="fr-FR" sz="2100" dirty="0" smtClean="0"/>
              <a:t> L=3000fb</a:t>
            </a:r>
            <a:r>
              <a:rPr lang="fr-FR" sz="2100" baseline="30000" dirty="0" smtClean="0"/>
              <a:t>-1</a:t>
            </a:r>
            <a:endParaRPr lang="fr-FR" sz="2600" baseline="300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fld id="{5A315BF6-7163-4EA2-A5B1-EED5ED3F71DC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US" smtClean="0"/>
              <a:t>P. Delahaye, GDR Intensity Frontier</a:t>
            </a:r>
            <a:endParaRPr lang="en-US" dirty="0"/>
          </a:p>
        </p:txBody>
      </p:sp>
      <p:sp>
        <p:nvSpPr>
          <p:cNvPr id="1082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457200" y="274638"/>
            <a:ext cx="814724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err="1" smtClean="0">
                <a:solidFill>
                  <a:srgbClr val="0000CC"/>
                </a:solidFill>
                <a:latin typeface="Comic Sans MS" pitchFamily="66" charset="0"/>
                <a:ea typeface="+mj-ea"/>
                <a:cs typeface="+mj-cs"/>
              </a:rPr>
              <a:t>Why</a:t>
            </a:r>
            <a:r>
              <a:rPr lang="fr-FR" sz="2800" b="1" dirty="0" smtClean="0">
                <a:solidFill>
                  <a:srgbClr val="0000CC"/>
                </a:solidFill>
                <a:latin typeface="Comic Sans MS" pitchFamily="66" charset="0"/>
                <a:ea typeface="+mj-ea"/>
                <a:cs typeface="+mj-cs"/>
              </a:rPr>
              <a:t> LQ </a:t>
            </a:r>
            <a:r>
              <a:rPr lang="fr-FR" sz="2800" b="1" dirty="0" err="1" smtClean="0">
                <a:solidFill>
                  <a:srgbClr val="0000CC"/>
                </a:solidFill>
                <a:latin typeface="Comic Sans MS" pitchFamily="66" charset="0"/>
                <a:ea typeface="+mj-ea"/>
                <a:cs typeface="+mj-cs"/>
              </a:rPr>
              <a:t>models</a:t>
            </a:r>
            <a:r>
              <a:rPr lang="fr-FR" sz="2800" b="1" dirty="0" smtClean="0">
                <a:solidFill>
                  <a:srgbClr val="0000CC"/>
                </a:solidFill>
                <a:latin typeface="Comic Sans MS" pitchFamily="66" charset="0"/>
                <a:ea typeface="+mj-ea"/>
                <a:cs typeface="+mj-cs"/>
              </a:rPr>
              <a:t> are </a:t>
            </a:r>
            <a:r>
              <a:rPr lang="fr-FR" sz="2800" b="1" dirty="0" err="1" smtClean="0">
                <a:solidFill>
                  <a:srgbClr val="0000CC"/>
                </a:solidFill>
                <a:latin typeface="Comic Sans MS" pitchFamily="66" charset="0"/>
                <a:ea typeface="+mj-ea"/>
                <a:cs typeface="+mj-cs"/>
              </a:rPr>
              <a:t>so</a:t>
            </a:r>
            <a:r>
              <a:rPr lang="fr-FR" sz="2800" b="1" dirty="0" smtClean="0">
                <a:solidFill>
                  <a:srgbClr val="0000CC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fr-FR" sz="2800" b="1" dirty="0" err="1" smtClean="0">
                <a:solidFill>
                  <a:srgbClr val="0000CC"/>
                </a:solidFill>
                <a:latin typeface="Comic Sans MS" pitchFamily="66" charset="0"/>
                <a:ea typeface="+mj-ea"/>
                <a:cs typeface="+mj-cs"/>
              </a:rPr>
              <a:t>interesting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11560" y="897904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00FF"/>
                </a:solidFill>
              </a:rPr>
              <a:t>A non </a:t>
            </a:r>
            <a:r>
              <a:rPr lang="fr-FR" sz="2400" dirty="0" err="1" smtClean="0">
                <a:solidFill>
                  <a:srgbClr val="0000FF"/>
                </a:solidFill>
              </a:rPr>
              <a:t>zero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  <a:r>
              <a:rPr lang="fr-FR" sz="2400" i="1" dirty="0" smtClean="0">
                <a:solidFill>
                  <a:srgbClr val="0000FF"/>
                </a:solidFill>
              </a:rPr>
              <a:t>D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</a:rPr>
              <a:t>is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</a:rPr>
              <a:t>particularly</a:t>
            </a:r>
            <a:r>
              <a:rPr lang="fr-FR" sz="2400" dirty="0" smtClean="0">
                <a:solidFill>
                  <a:srgbClr val="0000FF"/>
                </a:solidFill>
              </a:rPr>
              <a:t> sensitive to </a:t>
            </a:r>
            <a:r>
              <a:rPr lang="fr-FR" sz="2400" dirty="0" err="1" smtClean="0">
                <a:solidFill>
                  <a:srgbClr val="0000FF"/>
                </a:solidFill>
              </a:rPr>
              <a:t>leptoquarks</a:t>
            </a:r>
            <a:endParaRPr lang="fr-FR" sz="2400" dirty="0" smtClean="0">
              <a:solidFill>
                <a:srgbClr val="0000FF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763688" y="4129335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/>
              <a:t>See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eg</a:t>
            </a:r>
            <a:r>
              <a:rPr lang="fr-FR" sz="1600" b="1" dirty="0" smtClean="0"/>
              <a:t> Dumont et al, </a:t>
            </a:r>
            <a:r>
              <a:rPr lang="fr-FR" sz="1600" b="1" dirty="0" err="1" smtClean="0"/>
              <a:t>Phys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Rev</a:t>
            </a:r>
            <a:r>
              <a:rPr lang="fr-FR" sz="1600" b="1" dirty="0" smtClean="0"/>
              <a:t> D 94 (2016)</a:t>
            </a:r>
            <a:endParaRPr lang="fr-FR" sz="16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979712" y="5805264"/>
            <a:ext cx="5048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00FF"/>
                </a:solidFill>
              </a:rPr>
              <a:t>Competitive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sensitivities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from</a:t>
            </a:r>
            <a:r>
              <a:rPr lang="fr-FR" b="1" dirty="0" smtClean="0">
                <a:solidFill>
                  <a:srgbClr val="0000FF"/>
                </a:solidFill>
              </a:rPr>
              <a:t> the </a:t>
            </a:r>
            <a:r>
              <a:rPr lang="fr-FR" b="1" i="1" dirty="0" smtClean="0">
                <a:solidFill>
                  <a:srgbClr val="0000FF"/>
                </a:solidFill>
              </a:rPr>
              <a:t>D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measurement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581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4" y="3109048"/>
            <a:ext cx="4176464" cy="1904446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457200" y="0"/>
            <a:ext cx="81472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Experimental</a:t>
            </a:r>
            <a:r>
              <a:rPr kumimoji="0" lang="fr-FR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challenges</a:t>
            </a:r>
            <a:endParaRPr kumimoji="0" lang="fr-FR" sz="2800" b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630389" y="1143000"/>
            <a:ext cx="8136904" cy="5539530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fr-FR" sz="2400" dirty="0" smtClean="0"/>
              <a:t>In </a:t>
            </a:r>
            <a:r>
              <a:rPr lang="fr-FR" sz="2400" dirty="0" err="1" smtClean="0"/>
              <a:t>trap</a:t>
            </a:r>
            <a:r>
              <a:rPr lang="fr-FR" sz="2400" dirty="0" smtClean="0"/>
              <a:t> </a:t>
            </a:r>
            <a:r>
              <a:rPr lang="fr-FR" sz="2400" dirty="0" err="1" smtClean="0"/>
              <a:t>polarization</a:t>
            </a:r>
            <a:r>
              <a:rPr lang="fr-FR" sz="2400" dirty="0" smtClean="0"/>
              <a:t>:</a:t>
            </a:r>
          </a:p>
          <a:p>
            <a:pPr lvl="1"/>
            <a:r>
              <a:rPr lang="fr-FR" sz="2000" dirty="0" err="1" smtClean="0"/>
              <a:t>Novel</a:t>
            </a:r>
            <a:r>
              <a:rPr lang="fr-FR" sz="2000" dirty="0" smtClean="0"/>
              <a:t> </a:t>
            </a:r>
            <a:r>
              <a:rPr lang="fr-FR" sz="2000" dirty="0" err="1" smtClean="0"/>
              <a:t>method</a:t>
            </a:r>
            <a:r>
              <a:rPr lang="fr-FR" sz="2000" dirty="0" smtClean="0"/>
              <a:t> </a:t>
            </a:r>
            <a:r>
              <a:rPr lang="fr-FR" sz="2000" dirty="0" smtClean="0"/>
              <a:t>- </a:t>
            </a:r>
            <a:r>
              <a:rPr lang="fr-FR" sz="2000" dirty="0" smtClean="0"/>
              <a:t>not </a:t>
            </a:r>
            <a:r>
              <a:rPr lang="fr-FR" sz="2000" dirty="0" err="1" smtClean="0"/>
              <a:t>yet</a:t>
            </a:r>
            <a:r>
              <a:rPr lang="fr-FR" sz="2000" dirty="0" smtClean="0"/>
              <a:t> </a:t>
            </a:r>
            <a:r>
              <a:rPr lang="fr-FR" sz="2000" dirty="0" err="1" smtClean="0"/>
              <a:t>tested</a:t>
            </a:r>
            <a:r>
              <a:rPr lang="fr-FR" sz="2000" dirty="0" smtClean="0"/>
              <a:t> </a:t>
            </a:r>
          </a:p>
          <a:p>
            <a:pPr lvl="1"/>
            <a:r>
              <a:rPr lang="fr-FR" sz="2000" dirty="0" smtClean="0"/>
              <a:t>Simulations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b="1" dirty="0" smtClean="0">
                <a:solidFill>
                  <a:srgbClr val="0000FF"/>
                </a:solidFill>
              </a:rPr>
              <a:t>10kHz </a:t>
            </a:r>
            <a:r>
              <a:rPr lang="fr-FR" sz="2000" b="1" dirty="0" err="1" smtClean="0">
                <a:solidFill>
                  <a:srgbClr val="0000FF"/>
                </a:solidFill>
              </a:rPr>
              <a:t>pulsed</a:t>
            </a:r>
            <a:r>
              <a:rPr lang="fr-FR" sz="2000" b="1" dirty="0" smtClean="0">
                <a:solidFill>
                  <a:srgbClr val="0000FF"/>
                </a:solidFill>
              </a:rPr>
              <a:t> lasers </a:t>
            </a:r>
            <a:r>
              <a:rPr lang="fr-FR" sz="2000" dirty="0" smtClean="0">
                <a:sym typeface="Wingdings" panose="05000000000000000000" pitchFamily="2" charset="2"/>
              </a:rPr>
              <a:t> &gt;99</a:t>
            </a:r>
            <a:r>
              <a:rPr lang="fr-FR" sz="2000" dirty="0" smtClean="0"/>
              <a:t>% </a:t>
            </a:r>
            <a:r>
              <a:rPr lang="fr-FR" sz="2000" dirty="0" err="1" smtClean="0"/>
              <a:t>polarization</a:t>
            </a:r>
            <a:r>
              <a:rPr lang="fr-FR" sz="2000" dirty="0" smtClean="0"/>
              <a:t> in ~1ms</a:t>
            </a:r>
          </a:p>
          <a:p>
            <a:r>
              <a:rPr lang="fr-FR" sz="2400" dirty="0" err="1" smtClean="0"/>
              <a:t>Trapping</a:t>
            </a:r>
            <a:r>
              <a:rPr lang="fr-FR" sz="2400" dirty="0" smtClean="0"/>
              <a:t> </a:t>
            </a:r>
            <a:r>
              <a:rPr lang="fr-FR" sz="2400" dirty="0" err="1" smtClean="0"/>
              <a:t>capacity</a:t>
            </a:r>
            <a:r>
              <a:rPr lang="fr-FR" sz="2400" dirty="0" smtClean="0"/>
              <a:t> and </a:t>
            </a:r>
            <a:r>
              <a:rPr lang="fr-FR" sz="2400" dirty="0" err="1" smtClean="0"/>
              <a:t>trapping</a:t>
            </a:r>
            <a:r>
              <a:rPr lang="fr-FR" sz="2400" dirty="0" smtClean="0"/>
              <a:t> </a:t>
            </a:r>
            <a:r>
              <a:rPr lang="fr-FR" sz="2400" dirty="0" err="1" smtClean="0"/>
              <a:t>half</a:t>
            </a:r>
            <a:r>
              <a:rPr lang="fr-FR" sz="2400" dirty="0" smtClean="0"/>
              <a:t> life</a:t>
            </a:r>
          </a:p>
          <a:p>
            <a:pPr lvl="1"/>
            <a:r>
              <a:rPr lang="fr-FR" sz="2000" dirty="0" err="1" smtClean="0"/>
              <a:t>Presently</a:t>
            </a:r>
            <a:r>
              <a:rPr lang="fr-FR" sz="2000" dirty="0" smtClean="0"/>
              <a:t> 5∙10</a:t>
            </a:r>
            <a:r>
              <a:rPr lang="fr-FR" sz="2000" baseline="30000" dirty="0" smtClean="0"/>
              <a:t>5</a:t>
            </a:r>
            <a:r>
              <a:rPr lang="fr-FR" sz="2000" dirty="0" smtClean="0"/>
              <a:t> ions/</a:t>
            </a:r>
            <a:r>
              <a:rPr lang="fr-FR" sz="2000" dirty="0" err="1" smtClean="0"/>
              <a:t>bunch</a:t>
            </a:r>
            <a:r>
              <a:rPr lang="fr-FR" sz="2000" dirty="0" smtClean="0"/>
              <a:t>, </a:t>
            </a:r>
            <a:r>
              <a:rPr lang="fr-FR" sz="2000" dirty="0" err="1" smtClean="0"/>
              <a:t>aiming</a:t>
            </a:r>
            <a:r>
              <a:rPr lang="fr-FR" sz="2000" dirty="0" smtClean="0"/>
              <a:t> at 5∙10</a:t>
            </a:r>
            <a:r>
              <a:rPr lang="fr-FR" sz="2000" baseline="30000" dirty="0" smtClean="0"/>
              <a:t>6</a:t>
            </a:r>
            <a:r>
              <a:rPr lang="fr-FR" sz="2000" dirty="0" smtClean="0"/>
              <a:t>/</a:t>
            </a:r>
            <a:r>
              <a:rPr lang="fr-FR" sz="2000" dirty="0" err="1" smtClean="0"/>
              <a:t>bunch</a:t>
            </a:r>
            <a:endParaRPr lang="fr-FR" sz="2000" baseline="30000" dirty="0" smtClean="0"/>
          </a:p>
          <a:p>
            <a:pPr lvl="1"/>
            <a:r>
              <a:rPr lang="fr-FR" sz="2000" dirty="0" smtClean="0"/>
              <a:t> </a:t>
            </a:r>
            <a:r>
              <a:rPr lang="fr-FR" sz="2000" dirty="0" err="1" smtClean="0"/>
              <a:t>Presently</a:t>
            </a:r>
            <a:r>
              <a:rPr lang="fr-FR" sz="2000" dirty="0" smtClean="0"/>
              <a:t> 500ms, </a:t>
            </a:r>
            <a:r>
              <a:rPr lang="fr-FR" sz="2000" dirty="0" err="1" smtClean="0"/>
              <a:t>aiming</a:t>
            </a:r>
            <a:r>
              <a:rPr lang="fr-FR" sz="2000" dirty="0" smtClean="0"/>
              <a:t> at </a:t>
            </a:r>
            <a:r>
              <a:rPr lang="fr-FR" sz="2000" dirty="0" err="1" smtClean="0"/>
              <a:t>several</a:t>
            </a:r>
            <a:r>
              <a:rPr lang="fr-FR" sz="2000" dirty="0" smtClean="0"/>
              <a:t> s (</a:t>
            </a:r>
            <a:r>
              <a:rPr lang="fr-FR" sz="2000" baseline="30000" dirty="0" smtClean="0"/>
              <a:t>23</a:t>
            </a:r>
            <a:r>
              <a:rPr lang="fr-FR" sz="2000" dirty="0" smtClean="0"/>
              <a:t>Mg: T</a:t>
            </a:r>
            <a:r>
              <a:rPr lang="fr-FR" sz="2000" baseline="-25000" dirty="0" smtClean="0"/>
              <a:t>1/2</a:t>
            </a:r>
            <a:r>
              <a:rPr lang="fr-FR" sz="2000" dirty="0" smtClean="0"/>
              <a:t>=11s)</a:t>
            </a:r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 smtClean="0"/>
          </a:p>
          <a:p>
            <a:pPr lvl="1"/>
            <a:endParaRPr lang="fr-FR" sz="1400" dirty="0" smtClean="0"/>
          </a:p>
          <a:p>
            <a:pPr lvl="2"/>
            <a:endParaRPr lang="fr-FR" sz="1800" dirty="0"/>
          </a:p>
          <a:p>
            <a:pPr lvl="2"/>
            <a:endParaRPr lang="fr-FR" sz="1800" dirty="0" smtClean="0"/>
          </a:p>
          <a:p>
            <a:r>
              <a:rPr lang="fr-FR" sz="2400" dirty="0" err="1" smtClean="0"/>
              <a:t>Systematic</a:t>
            </a:r>
            <a:r>
              <a:rPr lang="fr-FR" sz="2400" dirty="0" smtClean="0"/>
              <a:t> </a:t>
            </a:r>
            <a:r>
              <a:rPr lang="fr-FR" sz="2400" dirty="0" err="1" smtClean="0"/>
              <a:t>effects</a:t>
            </a:r>
            <a:r>
              <a:rPr lang="fr-FR" sz="2400" dirty="0"/>
              <a:t> </a:t>
            </a:r>
            <a:r>
              <a:rPr lang="fr-FR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≲</a:t>
            </a:r>
            <a:r>
              <a:rPr lang="fr-FR" sz="2400" dirty="0" smtClean="0"/>
              <a:t>10</a:t>
            </a:r>
            <a:r>
              <a:rPr lang="fr-FR" sz="2400" baseline="30000" dirty="0" smtClean="0"/>
              <a:t>-5</a:t>
            </a:r>
          </a:p>
          <a:p>
            <a:pPr lvl="1"/>
            <a:r>
              <a:rPr lang="fr-FR" sz="2000" i="1" dirty="0" err="1" smtClean="0"/>
              <a:t>D</a:t>
            </a:r>
            <a:r>
              <a:rPr lang="fr-FR" sz="2000" i="1" baseline="-25000" dirty="0" err="1" smtClean="0"/>
              <a:t>n</a:t>
            </a:r>
            <a:r>
              <a:rPr lang="fr-FR" sz="2000" dirty="0" smtClean="0"/>
              <a:t> </a:t>
            </a:r>
            <a:r>
              <a:rPr lang="fr-FR" sz="2000" dirty="0" err="1" smtClean="0"/>
              <a:t>measurement</a:t>
            </a:r>
            <a:r>
              <a:rPr lang="fr-FR" sz="2000" dirty="0" smtClean="0"/>
              <a:t>, </a:t>
            </a:r>
            <a:r>
              <a:rPr lang="fr-FR" sz="2000" dirty="0" err="1" smtClean="0"/>
              <a:t>dominated</a:t>
            </a:r>
            <a:r>
              <a:rPr lang="fr-FR" sz="2000" dirty="0" smtClean="0"/>
              <a:t> by </a:t>
            </a:r>
            <a:r>
              <a:rPr lang="fr-FR" sz="2000" dirty="0" err="1" smtClean="0"/>
              <a:t>statistics</a:t>
            </a:r>
            <a:r>
              <a:rPr lang="fr-FR" sz="2000" dirty="0" smtClean="0"/>
              <a:t>, </a:t>
            </a:r>
            <a:r>
              <a:rPr lang="fr-FR" sz="2000" dirty="0" err="1" smtClean="0"/>
              <a:t>give</a:t>
            </a:r>
            <a:r>
              <a:rPr lang="fr-FR" sz="2000" dirty="0" smtClean="0"/>
              <a:t> </a:t>
            </a:r>
            <a:r>
              <a:rPr lang="fr-FR" sz="2000" dirty="0" err="1" smtClean="0"/>
              <a:t>hints</a:t>
            </a:r>
            <a:endParaRPr lang="fr-FR" sz="2000" dirty="0" smtClean="0"/>
          </a:p>
          <a:p>
            <a:pPr lvl="1"/>
            <a:r>
              <a:rPr lang="fr-FR" sz="2000" dirty="0" smtClean="0">
                <a:solidFill>
                  <a:srgbClr val="0000FF"/>
                </a:solidFill>
              </a:rPr>
              <a:t>Tests and simulations of the </a:t>
            </a:r>
            <a:r>
              <a:rPr lang="fr-FR" sz="2000" dirty="0" err="1" smtClean="0">
                <a:solidFill>
                  <a:srgbClr val="0000FF"/>
                </a:solidFill>
              </a:rPr>
              <a:t>detection</a:t>
            </a:r>
            <a:r>
              <a:rPr lang="fr-FR" sz="2000" dirty="0" smtClean="0">
                <a:solidFill>
                  <a:srgbClr val="0000FF"/>
                </a:solidFill>
              </a:rPr>
              <a:t> setup are </a:t>
            </a:r>
            <a:r>
              <a:rPr lang="fr-FR" sz="2000" dirty="0" err="1" smtClean="0">
                <a:solidFill>
                  <a:srgbClr val="0000FF"/>
                </a:solidFill>
              </a:rPr>
              <a:t>just</a:t>
            </a:r>
            <a:r>
              <a:rPr lang="fr-FR" sz="2000" dirty="0" smtClean="0">
                <a:solidFill>
                  <a:srgbClr val="0000FF"/>
                </a:solidFill>
              </a:rPr>
              <a:t> </a:t>
            </a:r>
            <a:r>
              <a:rPr lang="fr-FR" sz="2000" dirty="0" err="1" smtClean="0">
                <a:solidFill>
                  <a:srgbClr val="0000FF"/>
                </a:solidFill>
              </a:rPr>
              <a:t>starting</a:t>
            </a:r>
            <a:endParaRPr lang="fr-FR" sz="2000" dirty="0" smtClean="0">
              <a:solidFill>
                <a:srgbClr val="0000FF"/>
              </a:solidFill>
            </a:endParaRPr>
          </a:p>
          <a:p>
            <a:pPr lvl="2"/>
            <a:r>
              <a:rPr lang="fr-FR" sz="1600" dirty="0" smtClean="0"/>
              <a:t>GEANT 4 simulations for </a:t>
            </a:r>
            <a:r>
              <a:rPr lang="fr-FR" sz="1600" dirty="0" err="1" smtClean="0"/>
              <a:t>electrons</a:t>
            </a:r>
            <a:endParaRPr lang="fr-FR" sz="1600" dirty="0" smtClean="0"/>
          </a:p>
          <a:p>
            <a:pPr lvl="2"/>
            <a:r>
              <a:rPr lang="fr-FR" sz="1600" dirty="0" smtClean="0"/>
              <a:t>Home made simulations for </a:t>
            </a:r>
            <a:r>
              <a:rPr lang="fr-FR" sz="1600" dirty="0" err="1" smtClean="0"/>
              <a:t>dynamics</a:t>
            </a:r>
            <a:r>
              <a:rPr lang="fr-FR" sz="1600" dirty="0" smtClean="0"/>
              <a:t> of </a:t>
            </a:r>
            <a:r>
              <a:rPr lang="fr-FR" sz="1600" dirty="0" err="1" smtClean="0"/>
              <a:t>trapped</a:t>
            </a:r>
            <a:r>
              <a:rPr lang="fr-FR" sz="1600" dirty="0" smtClean="0"/>
              <a:t> ion and </a:t>
            </a:r>
            <a:r>
              <a:rPr lang="fr-FR" sz="1600" dirty="0" err="1" smtClean="0"/>
              <a:t>recoil</a:t>
            </a:r>
            <a:r>
              <a:rPr lang="fr-FR" sz="1600" dirty="0" smtClean="0"/>
              <a:t> ion </a:t>
            </a:r>
            <a:r>
              <a:rPr lang="fr-FR" sz="1600" dirty="0" err="1" smtClean="0"/>
              <a:t>trajectories</a:t>
            </a:r>
            <a:endParaRPr lang="fr-FR" sz="1600" dirty="0"/>
          </a:p>
          <a:p>
            <a:pPr lvl="2"/>
            <a:endParaRPr lang="fr-FR" sz="1800" dirty="0" smtClean="0"/>
          </a:p>
          <a:p>
            <a:pPr lvl="2"/>
            <a:endParaRPr lang="fr-FR" sz="1800" dirty="0"/>
          </a:p>
          <a:p>
            <a:pPr marL="0" indent="0">
              <a:buNone/>
            </a:pPr>
            <a:endParaRPr lang="fr-FR" sz="2000" dirty="0" smtClean="0"/>
          </a:p>
          <a:p>
            <a:pPr marL="914400" lvl="2" indent="0">
              <a:buNone/>
            </a:pPr>
            <a:endParaRPr lang="fr-FR" sz="1800" b="1" dirty="0" smtClean="0"/>
          </a:p>
          <a:p>
            <a:pPr lvl="1"/>
            <a:endParaRPr lang="fr-FR" sz="1600" dirty="0" smtClean="0"/>
          </a:p>
          <a:p>
            <a:pPr lvl="1"/>
            <a:endParaRPr lang="fr-FR" sz="2200" dirty="0"/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fld id="{6AEBD5F9-BAEC-4987-B0D8-802D2475EAFE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US" smtClean="0"/>
              <a:t>P. Delahaye, GDR Intensity Frontier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3581386" y="3251605"/>
            <a:ext cx="5185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00FF"/>
                </a:solidFill>
              </a:rPr>
              <a:t>Optimized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trap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geometry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i="1" dirty="0" smtClean="0"/>
              <a:t>M. Benali and G. Quemener</a:t>
            </a:r>
            <a:endParaRPr lang="fr-FR" i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4806853" y="3536879"/>
            <a:ext cx="1736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Trapping</a:t>
            </a:r>
            <a:r>
              <a:rPr lang="fr-FR" dirty="0" smtClean="0"/>
              <a:t> radius </a:t>
            </a:r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>
            <a:off x="4819816" y="3824738"/>
            <a:ext cx="3817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From</a:t>
            </a:r>
            <a:r>
              <a:rPr lang="fr-FR" dirty="0" smtClean="0"/>
              <a:t>: </a:t>
            </a:r>
            <a:r>
              <a:rPr lang="fr-FR" b="1" dirty="0" smtClean="0"/>
              <a:t>4.5mm</a:t>
            </a:r>
            <a:r>
              <a:rPr lang="fr-FR" dirty="0" smtClean="0"/>
              <a:t> (LPCTrap + </a:t>
            </a:r>
            <a:r>
              <a:rPr lang="fr-FR" dirty="0" err="1" smtClean="0"/>
              <a:t>environment</a:t>
            </a:r>
            <a:r>
              <a:rPr lang="fr-FR" dirty="0" smtClean="0"/>
              <a:t>)</a:t>
            </a:r>
          </a:p>
          <a:p>
            <a:r>
              <a:rPr lang="fr-FR" dirty="0" smtClean="0"/>
              <a:t>To: </a:t>
            </a:r>
            <a:r>
              <a:rPr lang="fr-FR" b="1" dirty="0" smtClean="0"/>
              <a:t>11mm</a:t>
            </a:r>
            <a:r>
              <a:rPr lang="fr-FR" dirty="0" smtClean="0"/>
              <a:t> (MORA + </a:t>
            </a:r>
            <a:r>
              <a:rPr lang="fr-FR" dirty="0" err="1" smtClean="0"/>
              <a:t>environment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6" name="ZoneTexte 45"/>
          <p:cNvSpPr txBox="1"/>
          <p:nvPr/>
        </p:nvSpPr>
        <p:spPr>
          <a:xfrm>
            <a:off x="5104188" y="4384179"/>
            <a:ext cx="3249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err="1" smtClean="0"/>
              <a:t>Negligible</a:t>
            </a:r>
            <a:r>
              <a:rPr lang="fr-FR" b="1" dirty="0" smtClean="0"/>
              <a:t> </a:t>
            </a:r>
            <a:r>
              <a:rPr lang="fr-FR" b="1" dirty="0" err="1" smtClean="0"/>
              <a:t>evaporation</a:t>
            </a:r>
            <a:r>
              <a:rPr lang="fr-FR" b="1" dirty="0" smtClean="0"/>
              <a:t> </a:t>
            </a:r>
            <a:r>
              <a:rPr lang="fr-FR" b="1" dirty="0" err="1" smtClean="0"/>
              <a:t>losses</a:t>
            </a:r>
            <a:endParaRPr lang="fr-FR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/>
              <a:t>pseudo-</a:t>
            </a:r>
            <a:r>
              <a:rPr lang="fr-FR" b="1" dirty="0" err="1" smtClean="0"/>
              <a:t>potential</a:t>
            </a:r>
            <a:r>
              <a:rPr lang="fr-FR" b="1" dirty="0" smtClean="0"/>
              <a:t> </a:t>
            </a:r>
            <a:r>
              <a:rPr lang="fr-FR" b="1" dirty="0" err="1" smtClean="0"/>
              <a:t>depth</a:t>
            </a:r>
            <a:r>
              <a:rPr lang="fr-FR" b="1" dirty="0" smtClean="0"/>
              <a:t> x 5 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/>
              <p:cNvSpPr txBox="1"/>
              <p:nvPr/>
            </p:nvSpPr>
            <p:spPr>
              <a:xfrm>
                <a:off x="7092280" y="2485925"/>
                <a:ext cx="1998643" cy="500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solidFill>
                      <a:schemeClr val="tx1"/>
                    </a:solidFill>
                  </a:rPr>
                  <a:t>Sensitivity ~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rad>
                      </m:den>
                    </m:f>
                  </m:oMath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ZoneText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485925"/>
                <a:ext cx="1998643" cy="500330"/>
              </a:xfrm>
              <a:prstGeom prst="rect">
                <a:avLst/>
              </a:prstGeom>
              <a:blipFill>
                <a:blip r:embed="rId3"/>
                <a:stretch>
                  <a:fillRect l="-2439" b="-609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188640"/>
            <a:ext cx="1116186" cy="7962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7" name="ZoneTexte 16"/>
          <p:cNvSpPr txBox="1"/>
          <p:nvPr/>
        </p:nvSpPr>
        <p:spPr>
          <a:xfrm>
            <a:off x="2269326" y="826403"/>
            <a:ext cx="45923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P. Delahaye et al, The MORA </a:t>
            </a:r>
            <a:r>
              <a:rPr lang="fr-FR" sz="1400" i="1" dirty="0" err="1" smtClean="0"/>
              <a:t>project</a:t>
            </a:r>
            <a:r>
              <a:rPr lang="fr-FR" sz="1400" i="1" dirty="0" smtClean="0"/>
              <a:t>, </a:t>
            </a:r>
            <a:r>
              <a:rPr lang="fr-FR" sz="1400" i="1" dirty="0" err="1" smtClean="0"/>
              <a:t>Hyp</a:t>
            </a:r>
            <a:r>
              <a:rPr lang="fr-FR" sz="1400" i="1" dirty="0" smtClean="0"/>
              <a:t>. Int. </a:t>
            </a:r>
            <a:r>
              <a:rPr lang="en-US" sz="1400" i="1" dirty="0"/>
              <a:t>(2019) 240:63</a:t>
            </a:r>
            <a:r>
              <a:rPr lang="fr-FR" sz="1400" i="1" dirty="0" smtClean="0"/>
              <a:t> 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131040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>
          <a:xfrm>
            <a:off x="653103" y="254091"/>
            <a:ext cx="8032833" cy="11837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fr-FR" sz="3991" b="1" spc="-1" dirty="0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96869" y="-110965"/>
            <a:ext cx="81472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smtClean="0">
                <a:solidFill>
                  <a:srgbClr val="0000CC"/>
                </a:solidFill>
                <a:latin typeface="Comic Sans MS" pitchFamily="66" charset="0"/>
                <a:ea typeface="+mj-ea"/>
                <a:cs typeface="+mj-cs"/>
              </a:rPr>
              <a:t>Proof of </a:t>
            </a:r>
            <a:r>
              <a:rPr lang="fr-FR" sz="2800" b="1" dirty="0" err="1" smtClean="0">
                <a:solidFill>
                  <a:srgbClr val="0000CC"/>
                </a:solidFill>
                <a:latin typeface="Comic Sans MS" pitchFamily="66" charset="0"/>
                <a:ea typeface="+mj-ea"/>
                <a:cs typeface="+mj-cs"/>
              </a:rPr>
              <a:t>principles</a:t>
            </a:r>
            <a:endParaRPr kumimoji="0" lang="fr-FR" sz="2800" b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251520" y="764704"/>
            <a:ext cx="8568952" cy="5856453"/>
            <a:chOff x="251520" y="764704"/>
            <a:chExt cx="8568952" cy="5856453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9" b="4244"/>
            <a:stretch/>
          </p:blipFill>
          <p:spPr>
            <a:xfrm>
              <a:off x="251520" y="764704"/>
              <a:ext cx="7416098" cy="4593418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 rot="21425088">
              <a:off x="3171371" y="3162247"/>
              <a:ext cx="1433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i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MR-</a:t>
              </a:r>
              <a:r>
                <a:rPr lang="fr-FR" i="1" dirty="0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ToF</a:t>
              </a:r>
              <a:r>
                <a:rPr lang="fr-FR" i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-MS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068734" y="3342466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RFQ</a:t>
              </a:r>
              <a:endParaRPr lang="en-GB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3630214" y="3990538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BEAM</a:t>
              </a:r>
              <a:endParaRPr lang="en-GB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 flipH="1" flipV="1">
              <a:off x="3558206" y="4143846"/>
              <a:ext cx="432048" cy="288032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 rot="240000" flipV="1">
              <a:off x="2804863" y="3358672"/>
              <a:ext cx="422463" cy="72008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 rot="240000" flipV="1">
              <a:off x="4836533" y="3193094"/>
              <a:ext cx="422463" cy="72008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/>
            <p:cNvSpPr txBox="1"/>
            <p:nvPr/>
          </p:nvSpPr>
          <p:spPr>
            <a:xfrm>
              <a:off x="7417524" y="3207742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Optics</a:t>
              </a:r>
              <a:r>
                <a:rPr lang="fr-F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table</a:t>
              </a:r>
              <a:endParaRPr lang="en-GB" dirty="0" err="1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4900953" y="2766402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PDT</a:t>
              </a:r>
              <a:endParaRPr lang="en-GB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144559" y="4134554"/>
              <a:ext cx="1646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Main </a:t>
              </a:r>
              <a:r>
                <a:rPr lang="fr-FR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chamber</a:t>
              </a:r>
              <a:endParaRPr lang="en-GB" dirty="0" err="1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5260993" y="1595592"/>
              <a:ext cx="1467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Injection line</a:t>
              </a:r>
              <a:endParaRPr lang="en-GB" dirty="0" err="1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Connecteur droit 18"/>
            <p:cNvCxnSpPr/>
            <p:nvPr/>
          </p:nvCxnSpPr>
          <p:spPr>
            <a:xfrm flipH="1">
              <a:off x="5751550" y="1950426"/>
              <a:ext cx="202970" cy="681252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6183518" y="2141597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coils</a:t>
              </a:r>
              <a:endParaRPr lang="en-GB" dirty="0" err="1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lèche vers le bas 20"/>
            <p:cNvSpPr/>
            <p:nvPr/>
          </p:nvSpPr>
          <p:spPr bwMode="auto">
            <a:xfrm>
              <a:off x="6995393" y="1441613"/>
              <a:ext cx="178732" cy="588298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6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Légende sans bordure 2 21"/>
            <p:cNvSpPr/>
            <p:nvPr/>
          </p:nvSpPr>
          <p:spPr bwMode="auto">
            <a:xfrm>
              <a:off x="7496545" y="1441613"/>
              <a:ext cx="506105" cy="184666"/>
            </a:xfrm>
            <a:prstGeom prst="callout2">
              <a:avLst>
                <a:gd name="adj1" fmla="val 58819"/>
                <a:gd name="adj2" fmla="val -6956"/>
                <a:gd name="adj3" fmla="val 59956"/>
                <a:gd name="adj4" fmla="val -28614"/>
                <a:gd name="adj5" fmla="val 130404"/>
                <a:gd name="adj6" fmla="val -66311"/>
              </a:avLst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ts val="0"/>
                </a:spcBef>
              </a:pPr>
              <a:r>
                <a:rPr lang="en-GB" sz="1200" dirty="0" smtClean="0">
                  <a:solidFill>
                    <a:srgbClr val="FF0000"/>
                  </a:solidFill>
                  <a:latin typeface="Arial" charset="0"/>
                </a:rPr>
                <a:t>Laser</a:t>
              </a:r>
              <a:endParaRPr lang="en-GB" sz="1200" dirty="0">
                <a:solidFill>
                  <a:srgbClr val="FF0000"/>
                </a:solidFill>
                <a:latin typeface="Arial" charset="0"/>
              </a:endParaRPr>
            </a:p>
          </p:txBody>
        </p:sp>
        <p:cxnSp>
          <p:nvCxnSpPr>
            <p:cNvPr id="23" name="Connecteur droit 22"/>
            <p:cNvCxnSpPr/>
            <p:nvPr/>
          </p:nvCxnSpPr>
          <p:spPr>
            <a:xfrm flipH="1" flipV="1">
              <a:off x="7130021" y="3589538"/>
              <a:ext cx="430547" cy="61122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Imag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2012" y="4569477"/>
              <a:ext cx="2736304" cy="205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" name="Connecteur droit avec flèche 24"/>
            <p:cNvCxnSpPr/>
            <p:nvPr/>
          </p:nvCxnSpPr>
          <p:spPr>
            <a:xfrm flipH="1">
              <a:off x="6553200" y="4407962"/>
              <a:ext cx="107032" cy="112683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16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546" y="194943"/>
            <a:ext cx="648072" cy="723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7" name="ZoneTexte 26"/>
          <p:cNvSpPr txBox="1"/>
          <p:nvPr/>
        </p:nvSpPr>
        <p:spPr>
          <a:xfrm>
            <a:off x="296869" y="5133652"/>
            <a:ext cx="28213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JYFL: ~10</a:t>
            </a:r>
            <a:r>
              <a:rPr lang="fr-FR" b="1" baseline="30000" dirty="0" smtClean="0"/>
              <a:t>5</a:t>
            </a:r>
            <a:r>
              <a:rPr lang="fr-FR" b="1" dirty="0" smtClean="0"/>
              <a:t> </a:t>
            </a:r>
            <a:r>
              <a:rPr lang="fr-FR" b="1" baseline="30000" dirty="0" smtClean="0"/>
              <a:t>23</a:t>
            </a:r>
            <a:r>
              <a:rPr lang="fr-FR" b="1" dirty="0" smtClean="0"/>
              <a:t>Mg/s</a:t>
            </a:r>
          </a:p>
          <a:p>
            <a:r>
              <a:rPr lang="fr-FR" dirty="0" smtClean="0"/>
              <a:t>Laser setup </a:t>
            </a:r>
            <a:r>
              <a:rPr lang="fr-FR" dirty="0" err="1" smtClean="0"/>
              <a:t>readily</a:t>
            </a:r>
            <a:r>
              <a:rPr lang="fr-FR" dirty="0" smtClean="0"/>
              <a:t> </a:t>
            </a:r>
            <a:r>
              <a:rPr lang="fr-FR" dirty="0" err="1" smtClean="0"/>
              <a:t>available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233585" y="5968680"/>
            <a:ext cx="4527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fr-FR" dirty="0" err="1" smtClean="0">
                <a:solidFill>
                  <a:srgbClr val="0000FF"/>
                </a:solidFill>
              </a:rPr>
              <a:t>Polarization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degree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measurement</a:t>
            </a:r>
            <a:r>
              <a:rPr lang="fr-FR" dirty="0" smtClean="0">
                <a:solidFill>
                  <a:srgbClr val="0000FF"/>
                </a:solidFill>
              </a:rPr>
              <a:t> ~% </a:t>
            </a:r>
            <a:r>
              <a:rPr lang="fr-FR" dirty="0" err="1" smtClean="0">
                <a:solidFill>
                  <a:srgbClr val="0000FF"/>
                </a:solidFill>
              </a:rPr>
              <a:t>level</a:t>
            </a:r>
            <a:endParaRPr lang="fr-FR" dirty="0" smtClean="0">
              <a:solidFill>
                <a:srgbClr val="0000FF"/>
              </a:solidFill>
            </a:endParaRPr>
          </a:p>
          <a:p>
            <a:pPr marL="342900" indent="-342900">
              <a:buAutoNum type="arabicParenR"/>
            </a:pPr>
            <a:r>
              <a:rPr lang="fr-FR" i="1" dirty="0" smtClean="0">
                <a:solidFill>
                  <a:srgbClr val="0000FF"/>
                </a:solidFill>
              </a:rPr>
              <a:t>D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correlation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measurement</a:t>
            </a:r>
            <a:r>
              <a:rPr lang="fr-FR" dirty="0" smtClean="0">
                <a:solidFill>
                  <a:srgbClr val="0000FF"/>
                </a:solidFill>
              </a:rPr>
              <a:t> ~ 5</a:t>
            </a:r>
            <a:r>
              <a:rPr lang="fr-FR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⋅</a:t>
            </a:r>
            <a:r>
              <a:rPr lang="fr-FR" dirty="0" smtClean="0">
                <a:solidFill>
                  <a:srgbClr val="0000FF"/>
                </a:solidFill>
              </a:rPr>
              <a:t>10</a:t>
            </a:r>
            <a:r>
              <a:rPr lang="fr-FR" baseline="30000" dirty="0" smtClean="0">
                <a:solidFill>
                  <a:srgbClr val="0000FF"/>
                </a:solidFill>
              </a:rPr>
              <a:t>-4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level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7662122" y="273465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2020-2023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87971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3"/>
          <a:stretch>
            <a:fillRect/>
          </a:stretch>
        </p:blipFill>
        <p:spPr>
          <a:xfrm>
            <a:off x="4680520" y="1628800"/>
            <a:ext cx="4283968" cy="3888432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fld id="{54BD7623-6F98-4575-B7B0-0C2E83BA3C18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8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US" smtClean="0"/>
              <a:t>P. Delahaye, GDR Intensity Frontier</a:t>
            </a:r>
            <a:endParaRPr lang="en-US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105424" y="188640"/>
            <a:ext cx="2897245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Comic Sans MS" pitchFamily="66" charset="0"/>
              </a:rPr>
              <a:t>Optical pumping</a:t>
            </a:r>
            <a:endParaRPr lang="en-US" sz="28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899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899592" y="5518973"/>
            <a:ext cx="3355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the power available at JYFL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More than 99% achievable in 1ms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-36512" y="4654877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L1+L2 lasers excited using </a:t>
            </a:r>
            <a:r>
              <a:rPr lang="en-US" dirty="0" err="1" smtClean="0"/>
              <a:t>trippled</a:t>
            </a:r>
            <a:r>
              <a:rPr lang="en-US" dirty="0" smtClean="0"/>
              <a:t> </a:t>
            </a:r>
            <a:r>
              <a:rPr lang="en-US" dirty="0" err="1" smtClean="0"/>
              <a:t>Ti:Sa</a:t>
            </a:r>
            <a:r>
              <a:rPr lang="en-US" dirty="0" smtClean="0"/>
              <a:t> laser pulses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~280nm 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+ polarization</a:t>
            </a:r>
            <a:endParaRPr lang="en-US" dirty="0"/>
          </a:p>
        </p:txBody>
      </p:sp>
      <p:sp>
        <p:nvSpPr>
          <p:cNvPr id="69" name="ZoneTexte 68"/>
          <p:cNvSpPr txBox="1"/>
          <p:nvPr/>
        </p:nvSpPr>
        <p:spPr>
          <a:xfrm>
            <a:off x="7776864" y="3185681"/>
            <a:ext cx="133164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Taking into account the velocity of the trapped ions</a:t>
            </a:r>
            <a:endParaRPr lang="en-US" sz="1600" dirty="0"/>
          </a:p>
        </p:txBody>
      </p:sp>
      <p:sp>
        <p:nvSpPr>
          <p:cNvPr id="71" name="ZoneTexte 70"/>
          <p:cNvSpPr txBox="1"/>
          <p:nvPr/>
        </p:nvSpPr>
        <p:spPr>
          <a:xfrm>
            <a:off x="4932040" y="1484784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Transition probabilities: numerical simulations </a:t>
            </a:r>
            <a:r>
              <a:rPr lang="en-US" sz="1600" dirty="0" smtClean="0">
                <a:solidFill>
                  <a:srgbClr val="0000FF"/>
                </a:solidFill>
              </a:rPr>
              <a:t>R. de Groote, X. Fléchard and W. Gins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323528" y="5302949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Collisions with He atoms (no spin) do not depolarize</a:t>
            </a:r>
            <a:endParaRPr lang="en-US" dirty="0"/>
          </a:p>
        </p:txBody>
      </p:sp>
      <p:sp>
        <p:nvSpPr>
          <p:cNvPr id="9523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4" name="ZoneTexte 73"/>
          <p:cNvSpPr txBox="1"/>
          <p:nvPr/>
        </p:nvSpPr>
        <p:spPr>
          <a:xfrm>
            <a:off x="611560" y="6093296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Probable limitation: laser light polarization</a:t>
            </a:r>
            <a:endParaRPr lang="en-US" dirty="0"/>
          </a:p>
        </p:txBody>
      </p:sp>
      <p:sp>
        <p:nvSpPr>
          <p:cNvPr id="73" name="ZoneTexte 72"/>
          <p:cNvSpPr txBox="1"/>
          <p:nvPr/>
        </p:nvSpPr>
        <p:spPr>
          <a:xfrm>
            <a:off x="611560" y="1765265"/>
            <a:ext cx="271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23</a:t>
            </a:r>
            <a:r>
              <a:rPr lang="en-US" dirty="0" smtClean="0"/>
              <a:t>Mg hyperfine structure</a:t>
            </a:r>
            <a:endParaRPr lang="en-US" dirty="0"/>
          </a:p>
        </p:txBody>
      </p:sp>
      <p:sp>
        <p:nvSpPr>
          <p:cNvPr id="75" name="ZoneTexte 74"/>
          <p:cNvSpPr txBox="1"/>
          <p:nvPr/>
        </p:nvSpPr>
        <p:spPr>
          <a:xfrm>
            <a:off x="6305495" y="5733256"/>
            <a:ext cx="2483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Examples</a:t>
            </a:r>
            <a:r>
              <a:rPr lang="fr-FR" sz="1200" dirty="0" smtClean="0"/>
              <a:t>!</a:t>
            </a:r>
          </a:p>
          <a:p>
            <a:r>
              <a:rPr lang="fr-FR" sz="1200" baseline="30000" dirty="0" smtClean="0"/>
              <a:t>31</a:t>
            </a:r>
            <a:r>
              <a:rPr lang="fr-FR" sz="1200" dirty="0" smtClean="0"/>
              <a:t>Mg: G. Neyens et al, PRL 94, 022501 (2005)</a:t>
            </a:r>
          </a:p>
          <a:p>
            <a:r>
              <a:rPr lang="fr-FR" sz="1200" baseline="30000" dirty="0" smtClean="0"/>
              <a:t>21-32</a:t>
            </a:r>
            <a:r>
              <a:rPr lang="fr-FR" sz="1200" dirty="0" smtClean="0"/>
              <a:t>Mg: D. T. Yordanov et al, PRL 108, 042504 (2012)</a:t>
            </a:r>
            <a:endParaRPr lang="fr-FR" sz="1200" dirty="0"/>
          </a:p>
        </p:txBody>
      </p:sp>
      <p:sp>
        <p:nvSpPr>
          <p:cNvPr id="77" name="ZoneTexte 76"/>
          <p:cNvSpPr txBox="1"/>
          <p:nvPr/>
        </p:nvSpPr>
        <p:spPr>
          <a:xfrm>
            <a:off x="6012160" y="5445224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Experience from COLLAPS</a:t>
            </a:r>
            <a:endParaRPr lang="en-US" dirty="0"/>
          </a:p>
        </p:txBody>
      </p:sp>
      <p:sp>
        <p:nvSpPr>
          <p:cNvPr id="76" name="ZoneTexte 75"/>
          <p:cNvSpPr txBox="1"/>
          <p:nvPr/>
        </p:nvSpPr>
        <p:spPr>
          <a:xfrm>
            <a:off x="3347864" y="177455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 smtClean="0"/>
              <a:t>F= I+J</a:t>
            </a:r>
            <a:endParaRPr lang="en-US" sz="2400" dirty="0"/>
          </a:p>
        </p:txBody>
      </p:sp>
      <p:sp>
        <p:nvSpPr>
          <p:cNvPr id="78" name="ZoneTexte 77"/>
          <p:cNvSpPr txBox="1"/>
          <p:nvPr/>
        </p:nvSpPr>
        <p:spPr>
          <a:xfrm>
            <a:off x="539552" y="83671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fr-FR" dirty="0" smtClean="0"/>
              <a:t> The </a:t>
            </a:r>
            <a:r>
              <a:rPr lang="fr-FR" dirty="0" err="1" smtClean="0"/>
              <a:t>nuclear</a:t>
            </a:r>
            <a:r>
              <a:rPr lang="fr-FR" dirty="0" smtClean="0"/>
              <a:t> spin I </a:t>
            </a:r>
            <a:r>
              <a:rPr lang="fr-FR" dirty="0" err="1" smtClean="0"/>
              <a:t>interacts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atomic</a:t>
            </a:r>
            <a:r>
              <a:rPr lang="fr-FR" dirty="0" smtClean="0"/>
              <a:t> one J </a:t>
            </a:r>
            <a:r>
              <a:rPr lang="fr-FR" dirty="0" smtClean="0">
                <a:sym typeface="Wingdings" pitchFamily="2" charset="2"/>
              </a:rPr>
              <a:t> F=I+J</a:t>
            </a:r>
            <a:endParaRPr lang="fr-FR" dirty="0" smtClean="0"/>
          </a:p>
          <a:p>
            <a:pPr>
              <a:buFont typeface="Arial" charset="0"/>
              <a:buChar char="•"/>
            </a:pP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s</a:t>
            </a:r>
            <a:r>
              <a:rPr lang="fr-FR" dirty="0" smtClean="0"/>
              <a:t>+ or </a:t>
            </a:r>
            <a:r>
              <a:rPr lang="fr-FR" dirty="0" smtClean="0">
                <a:latin typeface="Symbol" pitchFamily="18" charset="2"/>
              </a:rPr>
              <a:t>s</a:t>
            </a:r>
            <a:r>
              <a:rPr lang="fr-FR" dirty="0" smtClean="0"/>
              <a:t>- light to scan the hyperfine structure forces ions in the </a:t>
            </a:r>
            <a:r>
              <a:rPr lang="fr-FR" dirty="0" err="1" smtClean="0"/>
              <a:t>m</a:t>
            </a:r>
            <a:r>
              <a:rPr lang="fr-FR" sz="1600" baseline="-25000" dirty="0" err="1" smtClean="0"/>
              <a:t>F</a:t>
            </a:r>
            <a:r>
              <a:rPr lang="fr-FR" dirty="0" smtClean="0"/>
              <a:t>=±F state</a:t>
            </a:r>
          </a:p>
        </p:txBody>
      </p: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188640"/>
            <a:ext cx="1116186" cy="7962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e 69"/>
          <p:cNvGrpSpPr/>
          <p:nvPr/>
        </p:nvGrpSpPr>
        <p:grpSpPr>
          <a:xfrm>
            <a:off x="107504" y="2206605"/>
            <a:ext cx="4536504" cy="2304256"/>
            <a:chOff x="755576" y="1916832"/>
            <a:chExt cx="5328592" cy="2520280"/>
          </a:xfrm>
          <a:noFill/>
        </p:grpSpPr>
        <p:sp>
          <p:nvSpPr>
            <p:cNvPr id="67" name="Rectangle 66"/>
            <p:cNvSpPr/>
            <p:nvPr/>
          </p:nvSpPr>
          <p:spPr>
            <a:xfrm>
              <a:off x="755576" y="1916832"/>
              <a:ext cx="5328592" cy="252028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Groupe 14"/>
            <p:cNvGrpSpPr/>
            <p:nvPr/>
          </p:nvGrpSpPr>
          <p:grpSpPr>
            <a:xfrm>
              <a:off x="827584" y="1988840"/>
              <a:ext cx="5184576" cy="2386717"/>
              <a:chOff x="827584" y="1988840"/>
              <a:chExt cx="5184576" cy="2386717"/>
            </a:xfrm>
            <a:grpFill/>
          </p:grpSpPr>
          <p:cxnSp>
            <p:nvCxnSpPr>
              <p:cNvPr id="16" name="Connecteur droit 15"/>
              <p:cNvCxnSpPr/>
              <p:nvPr/>
            </p:nvCxnSpPr>
            <p:spPr>
              <a:xfrm>
                <a:off x="1043608" y="3779748"/>
                <a:ext cx="648072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ZoneTexte 16"/>
              <p:cNvSpPr txBox="1"/>
              <p:nvPr/>
            </p:nvSpPr>
            <p:spPr>
              <a:xfrm>
                <a:off x="827584" y="3429000"/>
                <a:ext cx="702436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S</a:t>
                </a:r>
                <a:r>
                  <a:rPr lang="en-US" baseline="-25000" dirty="0" smtClean="0"/>
                  <a:t>1/2</a:t>
                </a:r>
                <a:endParaRPr lang="en-US" baseline="-25000" dirty="0"/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827584" y="2060848"/>
                <a:ext cx="715260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</a:t>
                </a:r>
                <a:r>
                  <a:rPr lang="en-US" baseline="30000" dirty="0" smtClean="0"/>
                  <a:t>2</a:t>
                </a:r>
                <a:r>
                  <a:rPr lang="en-US" dirty="0"/>
                  <a:t>P</a:t>
                </a:r>
                <a:r>
                  <a:rPr lang="en-US" baseline="-25000" dirty="0" smtClean="0"/>
                  <a:t>1/2</a:t>
                </a:r>
                <a:endParaRPr lang="en-US" baseline="-25000" dirty="0"/>
              </a:p>
            </p:txBody>
          </p:sp>
          <p:cxnSp>
            <p:nvCxnSpPr>
              <p:cNvPr id="19" name="Connecteur droit 18"/>
              <p:cNvCxnSpPr/>
              <p:nvPr/>
            </p:nvCxnSpPr>
            <p:spPr>
              <a:xfrm>
                <a:off x="1043608" y="2420888"/>
                <a:ext cx="648072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/>
            </p:nvCxnSpPr>
            <p:spPr>
              <a:xfrm flipV="1">
                <a:off x="1691680" y="2348880"/>
                <a:ext cx="288032" cy="7200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/>
            </p:nvCxnSpPr>
            <p:spPr>
              <a:xfrm>
                <a:off x="1691680" y="2420888"/>
                <a:ext cx="288032" cy="72008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/>
              <p:nvPr/>
            </p:nvCxnSpPr>
            <p:spPr>
              <a:xfrm flipV="1">
                <a:off x="1691680" y="3419708"/>
                <a:ext cx="288032" cy="36004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>
                <a:off x="1691680" y="3779748"/>
                <a:ext cx="288032" cy="21602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>
                <a:off x="1979712" y="2348880"/>
                <a:ext cx="648072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>
              <a:xfrm>
                <a:off x="1979712" y="2492896"/>
                <a:ext cx="648072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>
                <a:off x="1979712" y="3419708"/>
                <a:ext cx="648072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>
                <a:off x="1979712" y="3995772"/>
                <a:ext cx="648072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ZoneTexte 27"/>
              <p:cNvSpPr txBox="1"/>
              <p:nvPr/>
            </p:nvSpPr>
            <p:spPr>
              <a:xfrm>
                <a:off x="2123728" y="1988840"/>
                <a:ext cx="522900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F=1</a:t>
                </a:r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2123728" y="2492896"/>
                <a:ext cx="522900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F=2</a:t>
                </a:r>
              </a:p>
            </p:txBody>
          </p:sp>
          <p:sp>
            <p:nvSpPr>
              <p:cNvPr id="30" name="ZoneTexte 29"/>
              <p:cNvSpPr txBox="1"/>
              <p:nvPr/>
            </p:nvSpPr>
            <p:spPr>
              <a:xfrm>
                <a:off x="2123728" y="3131676"/>
                <a:ext cx="522900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F=1</a:t>
                </a:r>
              </a:p>
            </p:txBody>
          </p:sp>
          <p:sp>
            <p:nvSpPr>
              <p:cNvPr id="31" name="ZoneTexte 30"/>
              <p:cNvSpPr txBox="1"/>
              <p:nvPr/>
            </p:nvSpPr>
            <p:spPr>
              <a:xfrm>
                <a:off x="2123728" y="3707740"/>
                <a:ext cx="522900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F=2</a:t>
                </a:r>
              </a:p>
            </p:txBody>
          </p:sp>
          <p:sp>
            <p:nvSpPr>
              <p:cNvPr id="32" name="Flèche vers le bas 31"/>
              <p:cNvSpPr/>
              <p:nvPr/>
            </p:nvSpPr>
            <p:spPr>
              <a:xfrm flipV="1">
                <a:off x="1547664" y="2492896"/>
                <a:ext cx="144016" cy="1251319"/>
              </a:xfrm>
              <a:prstGeom prst="down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>
                <a:off x="1115616" y="2780928"/>
                <a:ext cx="477888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cxnSp>
            <p:nvCxnSpPr>
              <p:cNvPr id="34" name="Connecteur droit 33"/>
              <p:cNvCxnSpPr/>
              <p:nvPr/>
            </p:nvCxnSpPr>
            <p:spPr>
              <a:xfrm>
                <a:off x="3275856" y="2492896"/>
                <a:ext cx="432048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/>
              <p:cNvCxnSpPr/>
              <p:nvPr/>
            </p:nvCxnSpPr>
            <p:spPr>
              <a:xfrm>
                <a:off x="3851920" y="2492896"/>
                <a:ext cx="432048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/>
              <p:cNvCxnSpPr/>
              <p:nvPr/>
            </p:nvCxnSpPr>
            <p:spPr>
              <a:xfrm>
                <a:off x="4427984" y="2492896"/>
                <a:ext cx="432048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>
                <a:off x="5004048" y="2492896"/>
                <a:ext cx="432048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/>
              <p:nvPr/>
            </p:nvCxnSpPr>
            <p:spPr>
              <a:xfrm>
                <a:off x="5580112" y="2492896"/>
                <a:ext cx="432048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>
                <a:off x="3275856" y="4005064"/>
                <a:ext cx="432048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39"/>
              <p:cNvCxnSpPr/>
              <p:nvPr/>
            </p:nvCxnSpPr>
            <p:spPr>
              <a:xfrm>
                <a:off x="3851920" y="4005064"/>
                <a:ext cx="432048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>
                <a:off x="4427984" y="4005064"/>
                <a:ext cx="432048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/>
              <p:cNvCxnSpPr/>
              <p:nvPr/>
            </p:nvCxnSpPr>
            <p:spPr>
              <a:xfrm>
                <a:off x="5004048" y="4005064"/>
                <a:ext cx="432048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/>
              <p:cNvCxnSpPr/>
              <p:nvPr/>
            </p:nvCxnSpPr>
            <p:spPr>
              <a:xfrm>
                <a:off x="5580112" y="4005064"/>
                <a:ext cx="432048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/>
              <p:cNvCxnSpPr/>
              <p:nvPr/>
            </p:nvCxnSpPr>
            <p:spPr>
              <a:xfrm>
                <a:off x="3851920" y="3429000"/>
                <a:ext cx="432048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/>
              <p:cNvCxnSpPr/>
              <p:nvPr/>
            </p:nvCxnSpPr>
            <p:spPr>
              <a:xfrm>
                <a:off x="4427984" y="3429000"/>
                <a:ext cx="432048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45"/>
              <p:cNvCxnSpPr/>
              <p:nvPr/>
            </p:nvCxnSpPr>
            <p:spPr>
              <a:xfrm>
                <a:off x="5004048" y="3429000"/>
                <a:ext cx="432048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>
              <a:xfrm>
                <a:off x="3851920" y="2348880"/>
                <a:ext cx="432048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/>
              <p:cNvCxnSpPr/>
              <p:nvPr/>
            </p:nvCxnSpPr>
            <p:spPr>
              <a:xfrm>
                <a:off x="4427984" y="2348880"/>
                <a:ext cx="432048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/>
              <p:cNvCxnSpPr/>
              <p:nvPr/>
            </p:nvCxnSpPr>
            <p:spPr>
              <a:xfrm>
                <a:off x="5004048" y="2348880"/>
                <a:ext cx="432048" cy="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ZoneTexte 49"/>
              <p:cNvSpPr txBox="1"/>
              <p:nvPr/>
            </p:nvSpPr>
            <p:spPr>
              <a:xfrm>
                <a:off x="3275856" y="4067780"/>
                <a:ext cx="343364" cy="30777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-2</a:t>
                </a:r>
                <a:endParaRPr lang="en-US" sz="1400" dirty="0"/>
              </a:p>
            </p:txBody>
          </p:sp>
          <p:sp>
            <p:nvSpPr>
              <p:cNvPr id="51" name="ZoneTexte 50"/>
              <p:cNvSpPr txBox="1"/>
              <p:nvPr/>
            </p:nvSpPr>
            <p:spPr>
              <a:xfrm>
                <a:off x="3851920" y="4067780"/>
                <a:ext cx="343364" cy="30777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-1</a:t>
                </a:r>
                <a:endParaRPr lang="en-US" sz="1400" dirty="0"/>
              </a:p>
            </p:txBody>
          </p:sp>
          <p:sp>
            <p:nvSpPr>
              <p:cNvPr id="52" name="ZoneTexte 51"/>
              <p:cNvSpPr txBox="1"/>
              <p:nvPr/>
            </p:nvSpPr>
            <p:spPr>
              <a:xfrm>
                <a:off x="5580112" y="4067780"/>
                <a:ext cx="365806" cy="30777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+2</a:t>
                </a:r>
                <a:endParaRPr lang="en-US" sz="1400" dirty="0"/>
              </a:p>
            </p:txBody>
          </p:sp>
          <p:sp>
            <p:nvSpPr>
              <p:cNvPr id="53" name="ZoneTexte 52"/>
              <p:cNvSpPr txBox="1"/>
              <p:nvPr/>
            </p:nvSpPr>
            <p:spPr>
              <a:xfrm>
                <a:off x="5004048" y="4067780"/>
                <a:ext cx="365806" cy="30777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+1</a:t>
                </a:r>
                <a:endParaRPr lang="en-US" sz="1400" dirty="0"/>
              </a:p>
            </p:txBody>
          </p:sp>
          <p:sp>
            <p:nvSpPr>
              <p:cNvPr id="54" name="ZoneTexte 53"/>
              <p:cNvSpPr txBox="1"/>
              <p:nvPr/>
            </p:nvSpPr>
            <p:spPr>
              <a:xfrm>
                <a:off x="4486338" y="4067780"/>
                <a:ext cx="284052" cy="30777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0</a:t>
                </a:r>
                <a:endParaRPr lang="en-US" sz="1400" dirty="0"/>
              </a:p>
            </p:txBody>
          </p:sp>
          <p:sp>
            <p:nvSpPr>
              <p:cNvPr id="55" name="ZoneTexte 54"/>
              <p:cNvSpPr txBox="1"/>
              <p:nvPr/>
            </p:nvSpPr>
            <p:spPr>
              <a:xfrm>
                <a:off x="3851920" y="2060848"/>
                <a:ext cx="343364" cy="30777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-1</a:t>
                </a:r>
                <a:endParaRPr lang="en-US" sz="1400" dirty="0"/>
              </a:p>
            </p:txBody>
          </p:sp>
          <p:sp>
            <p:nvSpPr>
              <p:cNvPr id="56" name="ZoneTexte 55"/>
              <p:cNvSpPr txBox="1"/>
              <p:nvPr/>
            </p:nvSpPr>
            <p:spPr>
              <a:xfrm>
                <a:off x="4932040" y="2060848"/>
                <a:ext cx="365806" cy="30777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+1</a:t>
                </a:r>
                <a:endParaRPr lang="en-US" sz="1400" dirty="0"/>
              </a:p>
            </p:txBody>
          </p:sp>
          <p:sp>
            <p:nvSpPr>
              <p:cNvPr id="57" name="ZoneTexte 56"/>
              <p:cNvSpPr txBox="1"/>
              <p:nvPr/>
            </p:nvSpPr>
            <p:spPr>
              <a:xfrm>
                <a:off x="4499992" y="2060848"/>
                <a:ext cx="284052" cy="30777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0</a:t>
                </a:r>
                <a:endParaRPr lang="en-US" sz="1400" dirty="0"/>
              </a:p>
            </p:txBody>
          </p:sp>
          <p:sp>
            <p:nvSpPr>
              <p:cNvPr id="58" name="Flèche vers le bas 57"/>
              <p:cNvSpPr/>
              <p:nvPr/>
            </p:nvSpPr>
            <p:spPr>
              <a:xfrm rot="1554856" flipV="1">
                <a:off x="3719815" y="2307655"/>
                <a:ext cx="120196" cy="1729840"/>
              </a:xfrm>
              <a:prstGeom prst="downArrow">
                <a:avLst/>
              </a:prstGeom>
              <a:grp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Flèche vers le bas 58"/>
              <p:cNvSpPr/>
              <p:nvPr/>
            </p:nvSpPr>
            <p:spPr>
              <a:xfrm rot="2288275" flipV="1">
                <a:off x="4272177" y="2339472"/>
                <a:ext cx="95588" cy="1160877"/>
              </a:xfrm>
              <a:prstGeom prst="downArrow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Flèche vers le bas 59"/>
              <p:cNvSpPr/>
              <p:nvPr/>
            </p:nvSpPr>
            <p:spPr>
              <a:xfrm rot="1554856" flipV="1">
                <a:off x="4276523" y="2391777"/>
                <a:ext cx="86898" cy="1633605"/>
              </a:xfrm>
              <a:prstGeom prst="downArrow">
                <a:avLst/>
              </a:prstGeom>
              <a:grp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Flèche vers le bas 60"/>
              <p:cNvSpPr/>
              <p:nvPr/>
            </p:nvSpPr>
            <p:spPr>
              <a:xfrm rot="2288275" flipV="1">
                <a:off x="4920249" y="2305440"/>
                <a:ext cx="95588" cy="1160877"/>
              </a:xfrm>
              <a:prstGeom prst="downArrow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Flèche vers le bas 61"/>
              <p:cNvSpPr/>
              <p:nvPr/>
            </p:nvSpPr>
            <p:spPr>
              <a:xfrm rot="1554856" flipV="1">
                <a:off x="4924595" y="2357745"/>
                <a:ext cx="86898" cy="1633605"/>
              </a:xfrm>
              <a:prstGeom prst="downArrow">
                <a:avLst/>
              </a:prstGeom>
              <a:grp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Flèche vers le bas 62"/>
              <p:cNvSpPr/>
              <p:nvPr/>
            </p:nvSpPr>
            <p:spPr>
              <a:xfrm rot="2288275" flipV="1">
                <a:off x="5496314" y="2326496"/>
                <a:ext cx="95588" cy="1160877"/>
              </a:xfrm>
              <a:prstGeom prst="downArrow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Flèche vers le bas 63"/>
              <p:cNvSpPr/>
              <p:nvPr/>
            </p:nvSpPr>
            <p:spPr>
              <a:xfrm rot="1554856" flipV="1">
                <a:off x="5500660" y="2378801"/>
                <a:ext cx="86898" cy="1633605"/>
              </a:xfrm>
              <a:prstGeom prst="downArrow">
                <a:avLst/>
              </a:prstGeom>
              <a:grp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ZoneTexte 64"/>
              <p:cNvSpPr txBox="1"/>
              <p:nvPr/>
            </p:nvSpPr>
            <p:spPr>
              <a:xfrm>
                <a:off x="3419872" y="2843644"/>
                <a:ext cx="399468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L1</a:t>
                </a:r>
                <a:endParaRPr lang="en-US" dirty="0"/>
              </a:p>
            </p:txBody>
          </p:sp>
          <p:sp>
            <p:nvSpPr>
              <p:cNvPr id="66" name="ZoneTexte 65"/>
              <p:cNvSpPr txBox="1"/>
              <p:nvPr/>
            </p:nvSpPr>
            <p:spPr>
              <a:xfrm>
                <a:off x="5076056" y="2780928"/>
                <a:ext cx="399468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L2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288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 84"/>
          <p:cNvPicPr/>
          <p:nvPr/>
        </p:nvPicPr>
        <p:blipFill>
          <a:blip r:embed="rId3" cstate="print"/>
          <a:stretch/>
        </p:blipFill>
        <p:spPr>
          <a:xfrm>
            <a:off x="391927" y="4305611"/>
            <a:ext cx="2220548" cy="1050189"/>
          </a:xfrm>
          <a:prstGeom prst="rect">
            <a:avLst/>
          </a:prstGeom>
          <a:ln>
            <a:noFill/>
          </a:ln>
        </p:spPr>
      </p:pic>
      <p:pic>
        <p:nvPicPr>
          <p:cNvPr id="86" name="Image 85"/>
          <p:cNvPicPr/>
          <p:nvPr/>
        </p:nvPicPr>
        <p:blipFill>
          <a:blip r:embed="rId4" cstate="print"/>
          <a:stretch/>
        </p:blipFill>
        <p:spPr>
          <a:xfrm>
            <a:off x="4441096" y="4278181"/>
            <a:ext cx="3526753" cy="1613163"/>
          </a:xfrm>
          <a:prstGeom prst="rect">
            <a:avLst/>
          </a:prstGeom>
          <a:ln>
            <a:noFill/>
          </a:ln>
        </p:spPr>
      </p:pic>
      <p:sp>
        <p:nvSpPr>
          <p:cNvPr id="87" name="TextShape 2"/>
          <p:cNvSpPr txBox="1"/>
          <p:nvPr/>
        </p:nvSpPr>
        <p:spPr>
          <a:xfrm>
            <a:off x="326363" y="5418824"/>
            <a:ext cx="4114545" cy="1243180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fr-FR" sz="1633" spc="-1" dirty="0">
                <a:latin typeface="Calibri" pitchFamily="34" charset="0"/>
              </a:rPr>
              <a:t>Phoswich detector :</a:t>
            </a:r>
          </a:p>
          <a:p>
            <a:r>
              <a:rPr lang="fr-FR" sz="1633" spc="-1" dirty="0">
                <a:latin typeface="Calibri" pitchFamily="34" charset="0"/>
              </a:rPr>
              <a:t> </a:t>
            </a:r>
            <a:r>
              <a:rPr lang="fr-FR" sz="1633" spc="-1" dirty="0" err="1">
                <a:latin typeface="Calibri" pitchFamily="34" charset="0"/>
              </a:rPr>
              <a:t>combination</a:t>
            </a:r>
            <a:r>
              <a:rPr lang="fr-FR" sz="1633" spc="-1" dirty="0">
                <a:latin typeface="Calibri" pitchFamily="34" charset="0"/>
              </a:rPr>
              <a:t> of </a:t>
            </a:r>
            <a:r>
              <a:rPr lang="fr-FR" sz="1633" spc="-1" dirty="0" err="1">
                <a:latin typeface="Calibri" pitchFamily="34" charset="0"/>
              </a:rPr>
              <a:t>two</a:t>
            </a:r>
            <a:r>
              <a:rPr lang="fr-FR" sz="1633" spc="-1" dirty="0">
                <a:latin typeface="Calibri" pitchFamily="34" charset="0"/>
              </a:rPr>
              <a:t> plastic </a:t>
            </a:r>
            <a:r>
              <a:rPr lang="fr-FR" sz="1633" spc="-1" dirty="0" err="1">
                <a:latin typeface="Calibri" pitchFamily="34" charset="0"/>
              </a:rPr>
              <a:t>scintillators</a:t>
            </a:r>
            <a:r>
              <a:rPr lang="fr-FR" sz="1633" spc="-1" dirty="0">
                <a:latin typeface="Calibri" pitchFamily="34" charset="0"/>
              </a:rPr>
              <a:t> :</a:t>
            </a:r>
          </a:p>
          <a:p>
            <a:pPr>
              <a:buFont typeface="Wingdings" pitchFamily="2" charset="2"/>
              <a:buChar char="§"/>
            </a:pPr>
            <a:r>
              <a:rPr lang="fr-FR" sz="1633" spc="-1" dirty="0">
                <a:latin typeface="Calibri" pitchFamily="34" charset="0"/>
              </a:rPr>
              <a:t> </a:t>
            </a:r>
            <a:r>
              <a:rPr lang="fr-FR" sz="1633" spc="-1" dirty="0" err="1">
                <a:latin typeface="Calibri" pitchFamily="34" charset="0"/>
              </a:rPr>
              <a:t>thin</a:t>
            </a:r>
            <a:r>
              <a:rPr lang="fr-FR" sz="1633" spc="-1" dirty="0">
                <a:latin typeface="Calibri" pitchFamily="34" charset="0"/>
              </a:rPr>
              <a:t> </a:t>
            </a:r>
            <a:r>
              <a:rPr lang="fr-FR" sz="1633" spc="-1" dirty="0" err="1">
                <a:latin typeface="Calibri" pitchFamily="34" charset="0"/>
              </a:rPr>
              <a:t>scintillator</a:t>
            </a:r>
            <a:r>
              <a:rPr lang="fr-FR" sz="1633" spc="-1" dirty="0">
                <a:latin typeface="Calibri" pitchFamily="34" charset="0"/>
              </a:rPr>
              <a:t> (0.5 mm , τ=1.8 ns)</a:t>
            </a:r>
          </a:p>
          <a:p>
            <a:pPr>
              <a:buFont typeface="Wingdings" pitchFamily="2" charset="2"/>
              <a:buChar char="§"/>
            </a:pPr>
            <a:r>
              <a:rPr lang="fr-FR" sz="1633" spc="-1" dirty="0">
                <a:latin typeface="Calibri" pitchFamily="34" charset="0"/>
              </a:rPr>
              <a:t> </a:t>
            </a:r>
            <a:r>
              <a:rPr lang="fr-FR" sz="1633" spc="-1" dirty="0" err="1">
                <a:latin typeface="Calibri" pitchFamily="34" charset="0"/>
              </a:rPr>
              <a:t>thick</a:t>
            </a:r>
            <a:r>
              <a:rPr lang="fr-FR" sz="1633" spc="-1" dirty="0">
                <a:latin typeface="Calibri" pitchFamily="34" charset="0"/>
              </a:rPr>
              <a:t> </a:t>
            </a:r>
            <a:r>
              <a:rPr lang="fr-FR" sz="1633" spc="-1" dirty="0" err="1">
                <a:latin typeface="Calibri" pitchFamily="34" charset="0"/>
              </a:rPr>
              <a:t>scintillator</a:t>
            </a:r>
            <a:r>
              <a:rPr lang="fr-FR" sz="1633" spc="-1" dirty="0">
                <a:latin typeface="Calibri" pitchFamily="34" charset="0"/>
              </a:rPr>
              <a:t> (5 cm , τ=285 ns)</a:t>
            </a:r>
          </a:p>
          <a:p>
            <a:r>
              <a:rPr lang="fr-FR" sz="1633" spc="-1" dirty="0">
                <a:latin typeface="Calibri" pitchFamily="34" charset="0"/>
              </a:rPr>
              <a:t> (+ </a:t>
            </a:r>
            <a:r>
              <a:rPr lang="fr-FR" sz="1633" spc="-1" dirty="0" err="1">
                <a:latin typeface="Calibri" pitchFamily="34" charset="0"/>
              </a:rPr>
              <a:t>Mylar</a:t>
            </a:r>
            <a:r>
              <a:rPr lang="fr-FR" sz="1633" spc="-1" dirty="0">
                <a:latin typeface="Calibri" pitchFamily="34" charset="0"/>
              </a:rPr>
              <a:t> + Téflon)</a:t>
            </a:r>
          </a:p>
        </p:txBody>
      </p:sp>
      <p:sp>
        <p:nvSpPr>
          <p:cNvPr id="88" name="TextShape 3"/>
          <p:cNvSpPr txBox="1"/>
          <p:nvPr/>
        </p:nvSpPr>
        <p:spPr>
          <a:xfrm>
            <a:off x="4310476" y="6466074"/>
            <a:ext cx="3853304" cy="314142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fr-FR" sz="1633" spc="-1">
                <a:latin typeface="Arial"/>
              </a:rPr>
              <a:t>=&gt; beta, gamma discrimination</a:t>
            </a:r>
          </a:p>
        </p:txBody>
      </p:sp>
      <p:pic>
        <p:nvPicPr>
          <p:cNvPr id="89" name="Image 88"/>
          <p:cNvPicPr/>
          <p:nvPr/>
        </p:nvPicPr>
        <p:blipFill>
          <a:blip r:embed="rId5" cstate="print"/>
          <a:stretch/>
        </p:blipFill>
        <p:spPr>
          <a:xfrm>
            <a:off x="783723" y="1306565"/>
            <a:ext cx="7315421" cy="2871038"/>
          </a:xfrm>
          <a:prstGeom prst="rect">
            <a:avLst/>
          </a:prstGeom>
          <a:ln>
            <a:noFill/>
          </a:ln>
        </p:spPr>
      </p:pic>
      <p:sp>
        <p:nvSpPr>
          <p:cNvPr id="90" name="TextShape 4"/>
          <p:cNvSpPr txBox="1"/>
          <p:nvPr/>
        </p:nvSpPr>
        <p:spPr>
          <a:xfrm>
            <a:off x="4506407" y="5813235"/>
            <a:ext cx="784086" cy="359100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fr-FR" sz="1633" b="1" spc="-1" dirty="0" err="1">
                <a:solidFill>
                  <a:srgbClr val="FF0000"/>
                </a:solidFill>
                <a:latin typeface="Arial"/>
              </a:rPr>
              <a:t>Q</a:t>
            </a:r>
            <a:r>
              <a:rPr lang="fr-FR" sz="1633" b="1" spc="-1" baseline="-25000" dirty="0" err="1">
                <a:solidFill>
                  <a:srgbClr val="FF0000"/>
                </a:solidFill>
                <a:latin typeface="Arial"/>
              </a:rPr>
              <a:t>fast</a:t>
            </a:r>
            <a:endParaRPr lang="fr-FR" sz="1633" b="1" spc="-1" baseline="-250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91" name="TextShape 5"/>
          <p:cNvSpPr txBox="1"/>
          <p:nvPr/>
        </p:nvSpPr>
        <p:spPr>
          <a:xfrm>
            <a:off x="5812640" y="5780430"/>
            <a:ext cx="914837" cy="346940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fr-FR" sz="1633" b="1" spc="-1" dirty="0" err="1">
                <a:solidFill>
                  <a:srgbClr val="002060"/>
                </a:solidFill>
                <a:latin typeface="Arial"/>
              </a:rPr>
              <a:t>Q</a:t>
            </a:r>
            <a:r>
              <a:rPr lang="fr-FR" sz="1633" b="1" spc="-1" baseline="-25000" dirty="0" err="1">
                <a:solidFill>
                  <a:srgbClr val="002060"/>
                </a:solidFill>
                <a:latin typeface="Arial"/>
              </a:rPr>
              <a:t>slow</a:t>
            </a:r>
            <a:endParaRPr lang="fr-FR" sz="1633" b="1" spc="-1" baseline="-250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92" name="TextShape 6"/>
          <p:cNvSpPr txBox="1"/>
          <p:nvPr/>
        </p:nvSpPr>
        <p:spPr>
          <a:xfrm>
            <a:off x="5617080" y="6237652"/>
            <a:ext cx="718413" cy="326551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fr-FR" sz="1633" b="1" spc="-1" dirty="0" err="1">
                <a:latin typeface="Arial"/>
              </a:rPr>
              <a:t>Q</a:t>
            </a:r>
            <a:r>
              <a:rPr lang="fr-FR" sz="1633" b="1" spc="-1" baseline="-25000" dirty="0" err="1">
                <a:latin typeface="Arial"/>
              </a:rPr>
              <a:t>tot</a:t>
            </a:r>
            <a:endParaRPr lang="fr-FR" sz="1633" b="1" spc="-1" baseline="-25000" dirty="0">
              <a:latin typeface="Arial"/>
            </a:endParaRPr>
          </a:p>
        </p:txBody>
      </p:sp>
      <p:sp>
        <p:nvSpPr>
          <p:cNvPr id="11" name="Accolade ouvrante 10"/>
          <p:cNvSpPr/>
          <p:nvPr/>
        </p:nvSpPr>
        <p:spPr>
          <a:xfrm rot="5400000" flipH="1">
            <a:off x="4669976" y="5486501"/>
            <a:ext cx="261270" cy="587857"/>
          </a:xfrm>
          <a:prstGeom prst="lef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633"/>
          </a:p>
        </p:txBody>
      </p:sp>
      <p:sp>
        <p:nvSpPr>
          <p:cNvPr id="12" name="Accolade ouvrante 11"/>
          <p:cNvSpPr/>
          <p:nvPr/>
        </p:nvSpPr>
        <p:spPr>
          <a:xfrm rot="5400000" flipH="1">
            <a:off x="6074303" y="4735350"/>
            <a:ext cx="195952" cy="2024842"/>
          </a:xfrm>
          <a:prstGeom prst="leftBrac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633"/>
          </a:p>
        </p:txBody>
      </p:sp>
      <p:sp>
        <p:nvSpPr>
          <p:cNvPr id="13" name="Accolade ouvrante 12"/>
          <p:cNvSpPr/>
          <p:nvPr/>
        </p:nvSpPr>
        <p:spPr>
          <a:xfrm rot="5400000" flipH="1">
            <a:off x="5715056" y="4702691"/>
            <a:ext cx="391905" cy="2808652"/>
          </a:xfrm>
          <a:prstGeom prst="leftBrac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633"/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1110173" y="3102412"/>
            <a:ext cx="587857" cy="1306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1"/>
          <p:cNvSpPr txBox="1">
            <a:spLocks/>
          </p:cNvSpPr>
          <p:nvPr/>
        </p:nvSpPr>
        <p:spPr>
          <a:xfrm>
            <a:off x="457200" y="0"/>
            <a:ext cx="81472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Phoswich</a:t>
            </a:r>
            <a:r>
              <a:rPr kumimoji="0" lang="fr-FR" sz="2800" b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detectors tests</a:t>
            </a:r>
            <a:endParaRPr kumimoji="0" lang="fr-FR" sz="2800" b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740352" y="6394705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/>
              <a:t> </a:t>
            </a:r>
            <a:r>
              <a:rPr lang="fr-FR" b="1" i="1" dirty="0" smtClean="0"/>
              <a:t>M. Benali</a:t>
            </a:r>
            <a:endParaRPr lang="fr-FR" b="1" i="1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188640"/>
            <a:ext cx="1116186" cy="7962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918788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5"/>
          <p:cNvSpPr txBox="1"/>
          <p:nvPr/>
        </p:nvSpPr>
        <p:spPr>
          <a:xfrm>
            <a:off x="456998" y="1142888"/>
            <a:ext cx="7445367" cy="5094764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>
              <a:buFont typeface="Wingdings" pitchFamily="2" charset="2"/>
              <a:buChar char="v"/>
            </a:pPr>
            <a:r>
              <a:rPr lang="en-US" sz="1633" spc="-1" dirty="0">
                <a:latin typeface="Arial"/>
              </a:rPr>
              <a:t> Detectors calibration using </a:t>
            </a:r>
            <a:r>
              <a:rPr lang="en-US" sz="1633" spc="-1" baseline="30000" dirty="0">
                <a:latin typeface="Arial"/>
              </a:rPr>
              <a:t>207</a:t>
            </a:r>
            <a:r>
              <a:rPr lang="en-US" sz="1633" spc="-1" dirty="0">
                <a:latin typeface="Arial"/>
              </a:rPr>
              <a:t>Bi (</a:t>
            </a:r>
            <a:r>
              <a:rPr lang="en-US" sz="1633" spc="-1" dirty="0" err="1">
                <a:latin typeface="Arial"/>
              </a:rPr>
              <a:t>β,</a:t>
            </a:r>
            <a:r>
              <a:rPr lang="en-US" sz="1633" spc="-1" dirty="0" err="1">
                <a:latin typeface="Times New Roman"/>
                <a:cs typeface="Times New Roman"/>
              </a:rPr>
              <a:t>γ</a:t>
            </a:r>
            <a:r>
              <a:rPr lang="en-US" sz="1633" spc="-1" dirty="0">
                <a:latin typeface="Arial"/>
              </a:rPr>
              <a:t>) and </a:t>
            </a:r>
            <a:r>
              <a:rPr lang="en-US" sz="1633" spc="-1" baseline="30000" dirty="0">
                <a:latin typeface="Arial"/>
              </a:rPr>
              <a:t>137</a:t>
            </a:r>
            <a:r>
              <a:rPr lang="en-US" sz="1633" spc="-1" dirty="0">
                <a:latin typeface="Arial"/>
              </a:rPr>
              <a:t>Cs (</a:t>
            </a:r>
            <a:r>
              <a:rPr lang="en-US" sz="1633" spc="-1" dirty="0">
                <a:latin typeface="Times New Roman"/>
                <a:cs typeface="Times New Roman"/>
              </a:rPr>
              <a:t>β</a:t>
            </a:r>
            <a:r>
              <a:rPr lang="en-US" sz="1633" spc="-1" dirty="0">
                <a:latin typeface="Arial"/>
              </a:rPr>
              <a:t>) </a:t>
            </a:r>
          </a:p>
          <a:p>
            <a:pPr>
              <a:buFont typeface="Wingdings" pitchFamily="2" charset="2"/>
              <a:buChar char="ü"/>
            </a:pPr>
            <a:r>
              <a:rPr lang="en-US" sz="1633" spc="-1" dirty="0">
                <a:latin typeface="Arial"/>
              </a:rPr>
              <a:t> </a:t>
            </a:r>
            <a:r>
              <a:rPr lang="en-US" sz="1633" spc="-1" dirty="0">
                <a:solidFill>
                  <a:srgbClr val="00B050"/>
                </a:solidFill>
                <a:latin typeface="Arial"/>
              </a:rPr>
              <a:t> Done</a:t>
            </a:r>
          </a:p>
          <a:p>
            <a:pPr>
              <a:buFont typeface="Wingdings" pitchFamily="2" charset="2"/>
              <a:buChar char="ü"/>
            </a:pPr>
            <a:endParaRPr lang="en-US" sz="1633" spc="-1" dirty="0">
              <a:solidFill>
                <a:srgbClr val="00B050"/>
              </a:solidFill>
              <a:latin typeface="Arial"/>
            </a:endParaRPr>
          </a:p>
          <a:p>
            <a:pPr>
              <a:buFont typeface="Wingdings" pitchFamily="2" charset="2"/>
              <a:buChar char="ü"/>
            </a:pPr>
            <a:endParaRPr lang="en-US" sz="1633" spc="-1" dirty="0">
              <a:solidFill>
                <a:srgbClr val="00B050"/>
              </a:solidFill>
              <a:latin typeface="Arial"/>
            </a:endParaRPr>
          </a:p>
          <a:p>
            <a:pPr>
              <a:buFont typeface="Wingdings" pitchFamily="2" charset="2"/>
              <a:buChar char="ü"/>
            </a:pPr>
            <a:endParaRPr lang="en-US" sz="1633" spc="-1" dirty="0">
              <a:solidFill>
                <a:srgbClr val="00B050"/>
              </a:solidFill>
              <a:latin typeface="Arial"/>
            </a:endParaRPr>
          </a:p>
          <a:p>
            <a:pPr>
              <a:buFont typeface="Wingdings" pitchFamily="2" charset="2"/>
              <a:buChar char="ü"/>
            </a:pPr>
            <a:endParaRPr lang="en-US" sz="1633" spc="-1" dirty="0">
              <a:solidFill>
                <a:srgbClr val="00B050"/>
              </a:solidFill>
              <a:latin typeface="Arial"/>
            </a:endParaRPr>
          </a:p>
          <a:p>
            <a:pPr>
              <a:buFont typeface="Wingdings" pitchFamily="2" charset="2"/>
              <a:buChar char="ü"/>
            </a:pPr>
            <a:endParaRPr lang="en-US" sz="1633" spc="-1" dirty="0">
              <a:solidFill>
                <a:srgbClr val="00B050"/>
              </a:solidFill>
              <a:latin typeface="Arial"/>
            </a:endParaRPr>
          </a:p>
          <a:p>
            <a:pPr>
              <a:buFont typeface="Wingdings" pitchFamily="2" charset="2"/>
              <a:buChar char="ü"/>
            </a:pPr>
            <a:endParaRPr lang="en-US" sz="1633" spc="-1" dirty="0">
              <a:solidFill>
                <a:srgbClr val="00B050"/>
              </a:solidFill>
              <a:latin typeface="Arial"/>
            </a:endParaRPr>
          </a:p>
          <a:p>
            <a:pPr>
              <a:buFont typeface="Wingdings" pitchFamily="2" charset="2"/>
              <a:buChar char="ü"/>
            </a:pPr>
            <a:endParaRPr lang="en-US" sz="1633" spc="-1" dirty="0">
              <a:solidFill>
                <a:srgbClr val="00B050"/>
              </a:solidFill>
              <a:latin typeface="Arial"/>
            </a:endParaRPr>
          </a:p>
          <a:p>
            <a:pPr>
              <a:buFont typeface="Wingdings" pitchFamily="2" charset="2"/>
              <a:buChar char="ü"/>
            </a:pPr>
            <a:endParaRPr lang="en-US" sz="1633" spc="-1" dirty="0">
              <a:solidFill>
                <a:srgbClr val="00B050"/>
              </a:solidFill>
              <a:latin typeface="Arial"/>
            </a:endParaRPr>
          </a:p>
          <a:p>
            <a:pPr>
              <a:buFont typeface="Wingdings" pitchFamily="2" charset="2"/>
              <a:buChar char="v"/>
            </a:pPr>
            <a:r>
              <a:rPr lang="en-US" sz="1633" spc="-1" dirty="0">
                <a:latin typeface="Arial"/>
              </a:rPr>
              <a:t> Study of the magnetic field effect on PMs 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1633" spc="-1" dirty="0">
                <a:solidFill>
                  <a:srgbClr val="00B050"/>
                </a:solidFill>
                <a:latin typeface="Arial"/>
              </a:rPr>
              <a:t> Done</a:t>
            </a:r>
          </a:p>
          <a:p>
            <a:pPr>
              <a:buClr>
                <a:schemeClr val="tx1"/>
              </a:buClr>
            </a:pPr>
            <a:r>
              <a:rPr lang="en-US" sz="1633" spc="-1" dirty="0"/>
              <a:t>(effect of magnetic field </a:t>
            </a:r>
          </a:p>
          <a:p>
            <a:pPr>
              <a:buClr>
                <a:schemeClr val="tx1"/>
              </a:buClr>
            </a:pPr>
            <a:r>
              <a:rPr lang="en-US" sz="1633" spc="-1" dirty="0"/>
              <a:t>on signal resolution and PMs gain)</a:t>
            </a:r>
            <a:endParaRPr lang="en-US" sz="1633" spc="-1" dirty="0">
              <a:latin typeface="Arial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endParaRPr lang="en-US" sz="1633" spc="-1" dirty="0">
              <a:solidFill>
                <a:srgbClr val="00B050"/>
              </a:solidFill>
              <a:latin typeface="Arial"/>
            </a:endParaRPr>
          </a:p>
          <a:p>
            <a:pPr>
              <a:buClr>
                <a:schemeClr val="tx1"/>
              </a:buClr>
            </a:pPr>
            <a:endParaRPr lang="en-US" sz="1633" spc="-1" dirty="0">
              <a:solidFill>
                <a:srgbClr val="00B050"/>
              </a:solidFill>
              <a:latin typeface="Arial"/>
            </a:endParaRPr>
          </a:p>
          <a:p>
            <a:pPr>
              <a:buClr>
                <a:schemeClr val="tx1"/>
              </a:buClr>
            </a:pPr>
            <a:endParaRPr lang="en-US" sz="1633" spc="-1" dirty="0">
              <a:solidFill>
                <a:srgbClr val="00B050"/>
              </a:solidFill>
              <a:latin typeface="Arial"/>
            </a:endParaRPr>
          </a:p>
          <a:p>
            <a:pPr>
              <a:buFont typeface="Wingdings" pitchFamily="2" charset="2"/>
              <a:buChar char="v"/>
            </a:pPr>
            <a:r>
              <a:rPr lang="en-US" sz="1633" spc="-1" dirty="0">
                <a:latin typeface="Arial"/>
              </a:rPr>
              <a:t> Detector test in a secondary vacuum</a:t>
            </a:r>
          </a:p>
          <a:p>
            <a:pPr>
              <a:buFont typeface="Wingdings" pitchFamily="2" charset="2"/>
              <a:buChar char="ü"/>
            </a:pPr>
            <a:r>
              <a:rPr lang="en-US" sz="1633" spc="-1" dirty="0">
                <a:latin typeface="Arial"/>
              </a:rPr>
              <a:t> </a:t>
            </a:r>
            <a:r>
              <a:rPr lang="en-US" sz="1633" spc="-1" dirty="0">
                <a:solidFill>
                  <a:srgbClr val="00B050"/>
                </a:solidFill>
                <a:latin typeface="Arial"/>
              </a:rPr>
              <a:t>Done</a:t>
            </a:r>
          </a:p>
          <a:p>
            <a:pPr>
              <a:buFont typeface="Wingdings" pitchFamily="2" charset="2"/>
              <a:buChar char="v"/>
            </a:pPr>
            <a:r>
              <a:rPr lang="en-US" sz="1814" spc="-1" dirty="0">
                <a:latin typeface="Arial"/>
              </a:rPr>
              <a:t> GEANT 4 simulations</a:t>
            </a:r>
          </a:p>
          <a:p>
            <a:pPr>
              <a:buFont typeface="Wingdings" pitchFamily="2" charset="2"/>
              <a:buChar char="Ø"/>
            </a:pPr>
            <a:r>
              <a:rPr lang="en-US" sz="1814" spc="-1" dirty="0">
                <a:solidFill>
                  <a:srgbClr val="FF6600"/>
                </a:solidFill>
                <a:latin typeface="Arial"/>
              </a:rPr>
              <a:t> in progress</a:t>
            </a:r>
          </a:p>
          <a:p>
            <a:r>
              <a:rPr lang="en-US" sz="1633" spc="-1" dirty="0">
                <a:latin typeface="Arial"/>
              </a:rPr>
              <a:t> </a:t>
            </a:r>
          </a:p>
          <a:p>
            <a:endParaRPr lang="fr-FR" sz="1633" spc="-1" dirty="0">
              <a:latin typeface="Arial"/>
            </a:endParaRPr>
          </a:p>
        </p:txBody>
      </p:sp>
      <p:sp>
        <p:nvSpPr>
          <p:cNvPr id="93" name="TextShape 1"/>
          <p:cNvSpPr txBox="1"/>
          <p:nvPr/>
        </p:nvSpPr>
        <p:spPr>
          <a:xfrm>
            <a:off x="653103" y="254091"/>
            <a:ext cx="8032833" cy="11837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fr-FR" sz="3991" b="1" spc="-1" dirty="0">
              <a:solidFill>
                <a:srgbClr val="333333"/>
              </a:solidFill>
              <a:latin typeface="Noto Sans Regular"/>
            </a:endParaRPr>
          </a:p>
        </p:txBody>
      </p:sp>
      <p:pic>
        <p:nvPicPr>
          <p:cNvPr id="94" name="Image 93"/>
          <p:cNvPicPr/>
          <p:nvPr/>
        </p:nvPicPr>
        <p:blipFill>
          <a:blip r:embed="rId3" cstate="print"/>
          <a:srcRect r="9129" b="2412"/>
          <a:stretch/>
        </p:blipFill>
        <p:spPr>
          <a:xfrm>
            <a:off x="5094540" y="1404158"/>
            <a:ext cx="3527145" cy="2090160"/>
          </a:xfrm>
          <a:prstGeom prst="rect">
            <a:avLst/>
          </a:prstGeom>
          <a:ln>
            <a:noFill/>
          </a:ln>
        </p:spPr>
      </p:pic>
      <p:sp>
        <p:nvSpPr>
          <p:cNvPr id="95" name="TextShape 2"/>
          <p:cNvSpPr txBox="1"/>
          <p:nvPr/>
        </p:nvSpPr>
        <p:spPr>
          <a:xfrm>
            <a:off x="6270255" y="2253285"/>
            <a:ext cx="1210199" cy="441171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fr-FR" sz="1633" b="1" spc="-1" dirty="0">
                <a:solidFill>
                  <a:srgbClr val="ED1C24"/>
                </a:solidFill>
                <a:latin typeface="Arial"/>
              </a:rPr>
              <a:t>482 </a:t>
            </a:r>
            <a:r>
              <a:rPr lang="fr-FR" sz="1633" b="1" spc="-1" dirty="0" err="1">
                <a:solidFill>
                  <a:srgbClr val="ED1C24"/>
                </a:solidFill>
                <a:latin typeface="Arial"/>
              </a:rPr>
              <a:t>keV</a:t>
            </a:r>
            <a:endParaRPr lang="fr-FR" sz="1633" spc="-1" dirty="0">
              <a:latin typeface="Arial"/>
            </a:endParaRPr>
          </a:p>
        </p:txBody>
      </p:sp>
      <p:sp>
        <p:nvSpPr>
          <p:cNvPr id="96" name="TextShape 3"/>
          <p:cNvSpPr txBox="1"/>
          <p:nvPr/>
        </p:nvSpPr>
        <p:spPr>
          <a:xfrm>
            <a:off x="6727477" y="2530607"/>
            <a:ext cx="1210199" cy="441171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fr-FR" sz="1633" b="1" spc="-1" dirty="0">
                <a:solidFill>
                  <a:srgbClr val="ED1C24"/>
                </a:solidFill>
                <a:latin typeface="Arial"/>
              </a:rPr>
              <a:t>629 </a:t>
            </a:r>
            <a:r>
              <a:rPr lang="fr-FR" sz="1633" b="1" spc="-1" dirty="0" err="1">
                <a:solidFill>
                  <a:srgbClr val="ED1C24"/>
                </a:solidFill>
                <a:latin typeface="Arial"/>
              </a:rPr>
              <a:t>keV</a:t>
            </a:r>
            <a:endParaRPr lang="fr-FR" sz="1633" spc="-1" dirty="0">
              <a:latin typeface="Arial"/>
            </a:endParaRPr>
          </a:p>
        </p:txBody>
      </p:sp>
      <p:sp>
        <p:nvSpPr>
          <p:cNvPr id="97" name="TextShape 4"/>
          <p:cNvSpPr txBox="1"/>
          <p:nvPr/>
        </p:nvSpPr>
        <p:spPr>
          <a:xfrm>
            <a:off x="7707239" y="1861380"/>
            <a:ext cx="1210199" cy="441171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fr-FR" sz="1633" b="1" spc="-1" dirty="0">
                <a:solidFill>
                  <a:srgbClr val="ED1C24"/>
                </a:solidFill>
                <a:latin typeface="Arial"/>
              </a:rPr>
              <a:t>995 </a:t>
            </a:r>
            <a:r>
              <a:rPr lang="fr-FR" sz="1633" b="1" spc="-1" dirty="0" err="1">
                <a:solidFill>
                  <a:srgbClr val="ED1C24"/>
                </a:solidFill>
                <a:latin typeface="Arial"/>
              </a:rPr>
              <a:t>keV</a:t>
            </a:r>
            <a:endParaRPr lang="fr-FR" sz="1633" spc="-1" dirty="0">
              <a:latin typeface="Arial"/>
            </a:endParaRPr>
          </a:p>
        </p:txBody>
      </p:sp>
      <p:pic>
        <p:nvPicPr>
          <p:cNvPr id="98" name="Image 97"/>
          <p:cNvPicPr/>
          <p:nvPr/>
        </p:nvPicPr>
        <p:blipFill>
          <a:blip r:embed="rId4" cstate="print"/>
          <a:srcRect t="21026" b="23097"/>
          <a:stretch/>
        </p:blipFill>
        <p:spPr>
          <a:xfrm>
            <a:off x="3722873" y="3951540"/>
            <a:ext cx="2024842" cy="1502302"/>
          </a:xfrm>
          <a:prstGeom prst="rect">
            <a:avLst/>
          </a:prstGeom>
          <a:ln>
            <a:noFill/>
          </a:ln>
        </p:spPr>
      </p:pic>
      <p:pic>
        <p:nvPicPr>
          <p:cNvPr id="99" name="Image 98"/>
          <p:cNvPicPr/>
          <p:nvPr/>
        </p:nvPicPr>
        <p:blipFill>
          <a:blip r:embed="rId5" cstate="print"/>
          <a:srcRect r="6370"/>
          <a:stretch/>
        </p:blipFill>
        <p:spPr>
          <a:xfrm>
            <a:off x="5682397" y="3886223"/>
            <a:ext cx="3265875" cy="1763572"/>
          </a:xfrm>
          <a:prstGeom prst="rect">
            <a:avLst/>
          </a:prstGeom>
          <a:ln>
            <a:noFill/>
          </a:ln>
        </p:spPr>
      </p:pic>
      <p:sp>
        <p:nvSpPr>
          <p:cNvPr id="102" name="TextShape 7"/>
          <p:cNvSpPr txBox="1"/>
          <p:nvPr/>
        </p:nvSpPr>
        <p:spPr>
          <a:xfrm>
            <a:off x="5813032" y="5649795"/>
            <a:ext cx="3004605" cy="261270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 algn="ctr"/>
            <a:r>
              <a:rPr lang="en-US" sz="1633" spc="-1" dirty="0">
                <a:latin typeface="Arial"/>
              </a:rPr>
              <a:t>Stable resolution by varying the magnetic field</a:t>
            </a:r>
          </a:p>
        </p:txBody>
      </p:sp>
      <p:sp>
        <p:nvSpPr>
          <p:cNvPr id="103" name="TextShape 8"/>
          <p:cNvSpPr txBox="1"/>
          <p:nvPr/>
        </p:nvSpPr>
        <p:spPr>
          <a:xfrm>
            <a:off x="4702708" y="3637398"/>
            <a:ext cx="653102" cy="314142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fr-FR" sz="1633" spc="-1" dirty="0">
                <a:solidFill>
                  <a:srgbClr val="ED1C24"/>
                </a:solidFill>
                <a:latin typeface="Arial"/>
              </a:rPr>
              <a:t>B</a:t>
            </a:r>
            <a:endParaRPr lang="fr-FR" sz="1633" spc="-1" dirty="0">
              <a:latin typeface="Arial"/>
            </a:endParaRPr>
          </a:p>
        </p:txBody>
      </p:sp>
      <p:sp>
        <p:nvSpPr>
          <p:cNvPr id="104" name="Line 9"/>
          <p:cNvSpPr/>
          <p:nvPr/>
        </p:nvSpPr>
        <p:spPr>
          <a:xfrm flipV="1">
            <a:off x="4702635" y="3755587"/>
            <a:ext cx="0" cy="587749"/>
          </a:xfrm>
          <a:prstGeom prst="line">
            <a:avLst/>
          </a:prstGeom>
          <a:ln w="19080">
            <a:solidFill>
              <a:srgbClr val="ED1C24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ZoneTexte 14"/>
          <p:cNvSpPr txBox="1"/>
          <p:nvPr/>
        </p:nvSpPr>
        <p:spPr>
          <a:xfrm>
            <a:off x="5682398" y="3363683"/>
            <a:ext cx="3069921" cy="594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33" dirty="0" err="1"/>
              <a:t>Energy</a:t>
            </a:r>
            <a:r>
              <a:rPr lang="fr-FR" sz="1633" dirty="0"/>
              <a:t> </a:t>
            </a:r>
            <a:r>
              <a:rPr lang="fr-FR" sz="1633" dirty="0" err="1"/>
              <a:t>spectrum</a:t>
            </a:r>
            <a:r>
              <a:rPr lang="fr-FR" sz="1633" dirty="0"/>
              <a:t> </a:t>
            </a:r>
            <a:r>
              <a:rPr lang="fr-FR" sz="1633" dirty="0" err="1"/>
              <a:t>using</a:t>
            </a:r>
            <a:r>
              <a:rPr lang="fr-FR" sz="1633" dirty="0"/>
              <a:t> </a:t>
            </a:r>
            <a:r>
              <a:rPr lang="en-US" sz="1633" spc="-1" baseline="30000" dirty="0"/>
              <a:t>207</a:t>
            </a:r>
            <a:r>
              <a:rPr lang="en-US" sz="1633" spc="-1" dirty="0"/>
              <a:t>Bi and </a:t>
            </a:r>
            <a:r>
              <a:rPr lang="en-US" sz="1633" spc="-1" baseline="30000" dirty="0"/>
              <a:t>137</a:t>
            </a:r>
            <a:r>
              <a:rPr lang="en-US" sz="1633" spc="-1" dirty="0"/>
              <a:t>Cs </a:t>
            </a:r>
            <a:r>
              <a:rPr lang="fr-FR" sz="1633" spc="-1" dirty="0"/>
              <a:t>sources</a:t>
            </a:r>
            <a:endParaRPr lang="fr-FR" sz="1633" dirty="0"/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457200" y="0"/>
            <a:ext cx="81472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Phoswich</a:t>
            </a:r>
            <a:r>
              <a:rPr kumimoji="0" lang="fr-FR" sz="2800" b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detectors tests</a:t>
            </a:r>
            <a:endParaRPr kumimoji="0" lang="fr-FR" sz="2800" b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5195" y="1457142"/>
            <a:ext cx="3237440" cy="210078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020272" y="6360622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/>
              <a:t>M. Benali</a:t>
            </a:r>
            <a:endParaRPr lang="fr-FR" b="1" i="1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188640"/>
            <a:ext cx="1116186" cy="7962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071423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404812" y="1124744"/>
            <a:ext cx="8334376" cy="4680520"/>
            <a:chOff x="404812" y="1844824"/>
            <a:chExt cx="8334376" cy="4680520"/>
          </a:xfrm>
          <a:solidFill>
            <a:schemeClr val="bg1"/>
          </a:solidFill>
        </p:grpSpPr>
        <p:sp>
          <p:nvSpPr>
            <p:cNvPr id="8" name="Rectangle 7"/>
            <p:cNvSpPr/>
            <p:nvPr/>
          </p:nvSpPr>
          <p:spPr bwMode="auto">
            <a:xfrm>
              <a:off x="404812" y="5661248"/>
              <a:ext cx="8334375" cy="86409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4813" y="1844824"/>
              <a:ext cx="8334375" cy="428447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840252" y="5227508"/>
              <a:ext cx="1898936" cy="12612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Flèche vers le haut 10"/>
            <p:cNvSpPr/>
            <p:nvPr/>
          </p:nvSpPr>
          <p:spPr bwMode="auto">
            <a:xfrm>
              <a:off x="7632340" y="5428352"/>
              <a:ext cx="180020" cy="448920"/>
            </a:xfrm>
            <a:prstGeom prst="upArrow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7429914" y="5363924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5832140" y="5085184"/>
              <a:ext cx="1080120" cy="54006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778000" y="4581128"/>
              <a:ext cx="72008" cy="72008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7200292" y="4586933"/>
              <a:ext cx="1062000" cy="2462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2"/>
                  </a:solidFill>
                </a:rPr>
                <a:t>D-correlation</a:t>
              </a:r>
              <a:endParaRPr lang="en-US" sz="1000" b="1" dirty="0">
                <a:solidFill>
                  <a:schemeClr val="bg2"/>
                </a:solidFill>
              </a:endParaRPr>
            </a:p>
          </p:txBody>
        </p:sp>
        <p:sp>
          <p:nvSpPr>
            <p:cNvPr id="17" name="Ellipse 16"/>
            <p:cNvSpPr/>
            <p:nvPr/>
          </p:nvSpPr>
          <p:spPr bwMode="auto">
            <a:xfrm>
              <a:off x="6913334" y="3789040"/>
              <a:ext cx="1223061" cy="72008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539552" y="5445224"/>
            <a:ext cx="172932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00CC"/>
                </a:solidFill>
              </a:rPr>
              <a:t>© N. </a:t>
            </a:r>
            <a:r>
              <a:rPr lang="fr-FR" sz="1200" dirty="0" err="1" smtClean="0">
                <a:solidFill>
                  <a:srgbClr val="0000CC"/>
                </a:solidFill>
              </a:rPr>
              <a:t>Severijns</a:t>
            </a:r>
            <a:r>
              <a:rPr lang="fr-FR" sz="1200" dirty="0" smtClean="0">
                <a:solidFill>
                  <a:srgbClr val="0000CC"/>
                </a:solidFill>
              </a:rPr>
              <a:t>, PSI, 2007</a:t>
            </a:r>
            <a:endParaRPr lang="en-GB" sz="1200" dirty="0">
              <a:solidFill>
                <a:srgbClr val="0000CC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131840" y="5661248"/>
            <a:ext cx="33650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Correlations in nuclear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 decay</a:t>
            </a:r>
            <a:endParaRPr lang="en-US" dirty="0"/>
          </a:p>
        </p:txBody>
      </p:sp>
      <p:sp>
        <p:nvSpPr>
          <p:cNvPr id="23" name="ZoneTexte 22"/>
          <p:cNvSpPr txBox="1"/>
          <p:nvPr/>
        </p:nvSpPr>
        <p:spPr>
          <a:xfrm>
            <a:off x="1259632" y="6021288"/>
            <a:ext cx="70741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Coupling</a:t>
            </a:r>
            <a:r>
              <a:rPr lang="fr-FR" dirty="0" smtClean="0"/>
              <a:t> constants of the </a:t>
            </a:r>
            <a:r>
              <a:rPr lang="fr-FR" dirty="0" smtClean="0">
                <a:latin typeface="Symbol" pitchFamily="18" charset="2"/>
              </a:rPr>
              <a:t>b</a:t>
            </a:r>
            <a:r>
              <a:rPr lang="fr-FR" dirty="0" smtClean="0"/>
              <a:t> </a:t>
            </a:r>
            <a:r>
              <a:rPr lang="fr-FR" dirty="0" err="1" smtClean="0"/>
              <a:t>decay</a:t>
            </a:r>
            <a:r>
              <a:rPr lang="fr-FR" dirty="0" smtClean="0"/>
              <a:t> </a:t>
            </a:r>
            <a:r>
              <a:rPr lang="fr-FR" dirty="0" err="1" smtClean="0"/>
              <a:t>Hamiltonian</a:t>
            </a:r>
            <a:r>
              <a:rPr lang="fr-FR" dirty="0" smtClean="0"/>
              <a:t>: </a:t>
            </a:r>
            <a:r>
              <a:rPr lang="fr-FR" i="1" dirty="0" smtClean="0"/>
              <a:t>C</a:t>
            </a:r>
            <a:r>
              <a:rPr lang="fr-FR" i="1" baseline="-25000" dirty="0" smtClean="0"/>
              <a:t>V</a:t>
            </a:r>
            <a:r>
              <a:rPr lang="fr-FR" dirty="0" smtClean="0"/>
              <a:t>, </a:t>
            </a:r>
            <a:r>
              <a:rPr lang="fr-FR" i="1" dirty="0" smtClean="0"/>
              <a:t>C</a:t>
            </a:r>
            <a:r>
              <a:rPr lang="fr-FR" i="1" baseline="-25000" dirty="0" smtClean="0"/>
              <a:t>A</a:t>
            </a:r>
            <a:r>
              <a:rPr lang="fr-FR" dirty="0" smtClean="0"/>
              <a:t> and </a:t>
            </a:r>
            <a:r>
              <a:rPr lang="fr-FR" i="1" dirty="0" smtClean="0"/>
              <a:t>C</a:t>
            </a:r>
            <a:r>
              <a:rPr lang="fr-FR" i="1" baseline="-25000" dirty="0" smtClean="0"/>
              <a:t>S</a:t>
            </a:r>
            <a:r>
              <a:rPr lang="fr-FR" dirty="0" smtClean="0"/>
              <a:t>, </a:t>
            </a:r>
            <a:r>
              <a:rPr lang="fr-FR" i="1" dirty="0" smtClean="0"/>
              <a:t>C</a:t>
            </a:r>
            <a:r>
              <a:rPr lang="fr-FR" i="1" baseline="-25000" dirty="0" smtClean="0"/>
              <a:t>T</a:t>
            </a:r>
            <a:endParaRPr lang="fr-FR" i="1" baseline="-25000" dirty="0"/>
          </a:p>
        </p:txBody>
      </p:sp>
      <p:sp>
        <p:nvSpPr>
          <p:cNvPr id="27" name="Titre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80920" cy="1143000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rgbClr val="0000CC"/>
                </a:solidFill>
                <a:latin typeface="Symbol" pitchFamily="18" charset="2"/>
              </a:rPr>
              <a:t>b</a:t>
            </a:r>
            <a:r>
              <a:rPr lang="fr-FR" sz="2800" b="1" dirty="0" smtClean="0">
                <a:solidFill>
                  <a:srgbClr val="0000CC"/>
                </a:solidFill>
              </a:rPr>
              <a:t>-</a:t>
            </a:r>
            <a:r>
              <a:rPr lang="fr-FR" sz="2800" b="1" dirty="0" err="1" smtClean="0">
                <a:solidFill>
                  <a:srgbClr val="0000CC"/>
                </a:solidFill>
                <a:latin typeface="Comic Sans MS" pitchFamily="66" charset="0"/>
              </a:rPr>
              <a:t>decay</a:t>
            </a:r>
            <a:r>
              <a:rPr lang="fr-FR" sz="2800" b="1" dirty="0" smtClean="0">
                <a:solidFill>
                  <a:srgbClr val="0000CC"/>
                </a:solidFill>
                <a:latin typeface="Comic Sans MS" pitchFamily="66" charset="0"/>
              </a:rPr>
              <a:t> as a </a:t>
            </a:r>
            <a:r>
              <a:rPr lang="fr-FR" sz="2800" b="1" dirty="0" err="1" smtClean="0">
                <a:solidFill>
                  <a:srgbClr val="0000CC"/>
                </a:solidFill>
                <a:latin typeface="Comic Sans MS" pitchFamily="66" charset="0"/>
              </a:rPr>
              <a:t>laboratory</a:t>
            </a:r>
            <a:r>
              <a:rPr lang="fr-FR" sz="2800" b="1" dirty="0" smtClean="0">
                <a:solidFill>
                  <a:srgbClr val="0000CC"/>
                </a:solidFill>
                <a:latin typeface="Comic Sans MS" pitchFamily="66" charset="0"/>
              </a:rPr>
              <a:t> for </a:t>
            </a:r>
            <a:r>
              <a:rPr lang="fr-FR" sz="2800" b="1" dirty="0" err="1" smtClean="0">
                <a:solidFill>
                  <a:srgbClr val="0000CC"/>
                </a:solidFill>
                <a:latin typeface="Comic Sans MS" pitchFamily="66" charset="0"/>
              </a:rPr>
              <a:t>weak</a:t>
            </a:r>
            <a:r>
              <a:rPr lang="fr-FR" sz="2800" b="1" dirty="0" smtClean="0">
                <a:solidFill>
                  <a:srgbClr val="0000CC"/>
                </a:solidFill>
                <a:latin typeface="Comic Sans MS" pitchFamily="66" charset="0"/>
              </a:rPr>
              <a:t> interaction</a:t>
            </a:r>
            <a:endParaRPr lang="fr-FR" sz="28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24" name="Espace réservé de la date 45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fld id="{EB5B89CA-3B9A-4DD7-9C48-2469C82F4B30}" type="datetime1">
              <a:rPr lang="en-US" smtClean="0"/>
              <a:t>11/4/2019</a:t>
            </a:fld>
            <a:endParaRPr lang="fr-FR" dirty="0"/>
          </a:p>
        </p:txBody>
      </p:sp>
      <p:sp>
        <p:nvSpPr>
          <p:cNvPr id="2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US" smtClean="0"/>
              <a:t>P. Delahaye, GDR Intensity Frontier</a:t>
            </a:r>
            <a:endParaRPr lang="en-US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437112"/>
            <a:ext cx="1152128" cy="46659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3212976"/>
            <a:ext cx="1152128" cy="46659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ZoneTexte 25"/>
          <p:cNvSpPr txBox="1"/>
          <p:nvPr/>
        </p:nvSpPr>
        <p:spPr>
          <a:xfrm>
            <a:off x="591622" y="749411"/>
            <a:ext cx="8552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/>
              <a:t>Review</a:t>
            </a:r>
            <a:r>
              <a:rPr lang="fr-FR" sz="1600" b="1" dirty="0" smtClean="0"/>
              <a:t>:  Prog</a:t>
            </a:r>
            <a:r>
              <a:rPr lang="fr-FR" sz="1600" b="1" dirty="0"/>
              <a:t>. Part. </a:t>
            </a:r>
            <a:r>
              <a:rPr lang="fr-FR" sz="1600" b="1" dirty="0" err="1"/>
              <a:t>Nucl</a:t>
            </a:r>
            <a:r>
              <a:rPr lang="fr-FR" sz="1600" b="1" dirty="0"/>
              <a:t>. </a:t>
            </a:r>
            <a:r>
              <a:rPr lang="fr-FR" sz="1600" b="1" dirty="0" err="1"/>
              <a:t>Phys</a:t>
            </a:r>
            <a:r>
              <a:rPr lang="fr-FR" sz="1600" b="1" dirty="0"/>
              <a:t>, M. Gonzalez Alonso, O. Naviliat </a:t>
            </a:r>
            <a:r>
              <a:rPr lang="fr-FR" sz="1600" b="1" dirty="0" err="1"/>
              <a:t>Cuncic</a:t>
            </a:r>
            <a:r>
              <a:rPr lang="fr-FR" sz="1600" b="1" dirty="0"/>
              <a:t> and N. Severijns, </a:t>
            </a:r>
            <a:r>
              <a:rPr lang="fr-FR" sz="1600" b="1" dirty="0" smtClean="0"/>
              <a:t>2018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4088936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E:\Phase 1+\Images\Vue Complete SPIRAL 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98176"/>
            <a:ext cx="9144000" cy="4367129"/>
          </a:xfrm>
          <a:prstGeom prst="rect">
            <a:avLst/>
          </a:prstGeom>
          <a:noFill/>
        </p:spPr>
      </p:pic>
      <p:pic>
        <p:nvPicPr>
          <p:cNvPr id="4" name="Image 6" descr="logo couleur HD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0801" y="858858"/>
            <a:ext cx="21336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23528" y="3573016"/>
            <a:ext cx="1800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</a:rPr>
              <a:t>SPIRAL 2 LINAC</a:t>
            </a:r>
            <a:endParaRPr lang="fr-FR" sz="2000" b="1" dirty="0">
              <a:solidFill>
                <a:srgbClr val="7030A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491880" y="2132856"/>
            <a:ext cx="588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</a:rPr>
              <a:t>NFS</a:t>
            </a:r>
            <a:endParaRPr lang="fr-FR" sz="2000" b="1" dirty="0">
              <a:solidFill>
                <a:srgbClr val="7030A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83968" y="4365104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</a:rPr>
              <a:t>S3</a:t>
            </a:r>
            <a:endParaRPr lang="fr-FR" sz="2000" b="1" dirty="0">
              <a:solidFill>
                <a:srgbClr val="7030A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452320" y="2204864"/>
            <a:ext cx="804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</a:rPr>
              <a:t>DESIR</a:t>
            </a:r>
            <a:endParaRPr lang="fr-FR" sz="2000" b="1" dirty="0">
              <a:solidFill>
                <a:srgbClr val="7030A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364088" y="5445224"/>
            <a:ext cx="849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00B050"/>
                </a:solidFill>
              </a:rPr>
              <a:t>GANIL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1520" y="2492896"/>
            <a:ext cx="27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High </a:t>
            </a:r>
            <a:r>
              <a:rPr lang="fr-FR" sz="1600" dirty="0" err="1" smtClean="0"/>
              <a:t>intensity</a:t>
            </a:r>
            <a:r>
              <a:rPr lang="fr-FR" sz="1600" dirty="0" smtClean="0"/>
              <a:t> p, d, He </a:t>
            </a:r>
            <a:r>
              <a:rPr lang="fr-FR" sz="1600" dirty="0" err="1" smtClean="0"/>
              <a:t>beams</a:t>
            </a:r>
            <a:r>
              <a:rPr lang="fr-FR" sz="1600" dirty="0" smtClean="0"/>
              <a:t> (1-5mA) 30-40 MeV</a:t>
            </a:r>
          </a:p>
          <a:p>
            <a:r>
              <a:rPr lang="fr-FR" sz="1600" dirty="0" smtClean="0"/>
              <a:t>High </a:t>
            </a:r>
            <a:r>
              <a:rPr lang="fr-FR" sz="1600" dirty="0" err="1" smtClean="0"/>
              <a:t>intensity</a:t>
            </a:r>
            <a:r>
              <a:rPr lang="fr-FR" sz="1600" dirty="0" smtClean="0"/>
              <a:t> </a:t>
            </a:r>
            <a:r>
              <a:rPr lang="fr-FR" sz="1600" dirty="0" err="1" smtClean="0"/>
              <a:t>heavy</a:t>
            </a:r>
            <a:r>
              <a:rPr lang="fr-FR" sz="1600" dirty="0" smtClean="0"/>
              <a:t> ion </a:t>
            </a:r>
            <a:r>
              <a:rPr lang="fr-FR" sz="1600" dirty="0" err="1" smtClean="0"/>
              <a:t>beams</a:t>
            </a:r>
            <a:r>
              <a:rPr lang="fr-FR" sz="1600" dirty="0" smtClean="0"/>
              <a:t> (1-10 </a:t>
            </a:r>
            <a:r>
              <a:rPr lang="fr-FR" sz="1600" dirty="0" err="1" smtClean="0"/>
              <a:t>pµA</a:t>
            </a:r>
            <a:r>
              <a:rPr lang="fr-FR" sz="1600" dirty="0" smtClean="0"/>
              <a:t>) 14.5 </a:t>
            </a:r>
            <a:r>
              <a:rPr lang="fr-FR" sz="1600" dirty="0" err="1" smtClean="0"/>
              <a:t>AMeV</a:t>
            </a:r>
            <a:endParaRPr lang="fr-FR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555776" y="1412776"/>
            <a:ext cx="3400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Neutron for Science </a:t>
            </a:r>
            <a:r>
              <a:rPr lang="fr-FR" sz="1600" dirty="0" err="1" smtClean="0"/>
              <a:t>experimental</a:t>
            </a:r>
            <a:r>
              <a:rPr lang="fr-FR" sz="1600" dirty="0" smtClean="0"/>
              <a:t> area</a:t>
            </a:r>
          </a:p>
          <a:p>
            <a:r>
              <a:rPr lang="fr-FR" sz="1600" dirty="0" smtClean="0"/>
              <a:t>Up to 30 MeV n</a:t>
            </a:r>
            <a:endParaRPr lang="fr-FR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6372201" y="1556792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Experimental</a:t>
            </a:r>
            <a:r>
              <a:rPr lang="fr-FR" sz="1600" dirty="0" smtClean="0"/>
              <a:t> hall for </a:t>
            </a:r>
            <a:r>
              <a:rPr lang="fr-FR" sz="1600" dirty="0" err="1" smtClean="0"/>
              <a:t>very</a:t>
            </a:r>
            <a:r>
              <a:rPr lang="fr-FR" sz="1600" dirty="0" smtClean="0"/>
              <a:t> </a:t>
            </a:r>
            <a:r>
              <a:rPr lang="fr-FR" sz="1600" dirty="0" err="1" smtClean="0"/>
              <a:t>low</a:t>
            </a:r>
            <a:r>
              <a:rPr lang="fr-FR" sz="1600" dirty="0" smtClean="0"/>
              <a:t> </a:t>
            </a:r>
            <a:r>
              <a:rPr lang="fr-FR" sz="1600" dirty="0" err="1" smtClean="0"/>
              <a:t>energy</a:t>
            </a:r>
            <a:r>
              <a:rPr lang="fr-FR" sz="1600" dirty="0" smtClean="0"/>
              <a:t> </a:t>
            </a:r>
            <a:r>
              <a:rPr lang="fr-FR" sz="1600" dirty="0" err="1" smtClean="0"/>
              <a:t>beams</a:t>
            </a:r>
            <a:r>
              <a:rPr lang="fr-FR" sz="1600" dirty="0" smtClean="0"/>
              <a:t> (</a:t>
            </a:r>
            <a:r>
              <a:rPr lang="fr-FR" sz="1600" dirty="0" err="1" smtClean="0"/>
              <a:t>keV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771800" y="4797152"/>
            <a:ext cx="2720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Super </a:t>
            </a:r>
            <a:r>
              <a:rPr lang="fr-FR" sz="1600" dirty="0" err="1" smtClean="0"/>
              <a:t>Separator</a:t>
            </a:r>
            <a:r>
              <a:rPr lang="fr-FR" sz="1600" dirty="0" smtClean="0"/>
              <a:t> </a:t>
            </a:r>
            <a:r>
              <a:rPr lang="fr-FR" sz="1600" dirty="0" err="1" smtClean="0"/>
              <a:t>Spectrometer</a:t>
            </a:r>
            <a:endParaRPr lang="fr-FR" sz="1600" dirty="0" smtClean="0"/>
          </a:p>
          <a:p>
            <a:r>
              <a:rPr lang="fr-FR" sz="1600" dirty="0" err="1" smtClean="0"/>
              <a:t>RIBs</a:t>
            </a:r>
            <a:r>
              <a:rPr lang="fr-FR" sz="1600" dirty="0" smtClean="0"/>
              <a:t> </a:t>
            </a:r>
            <a:r>
              <a:rPr lang="fr-FR" sz="1600" dirty="0" err="1" smtClean="0"/>
              <a:t>from</a:t>
            </a:r>
            <a:r>
              <a:rPr lang="fr-FR" sz="1600" dirty="0" smtClean="0"/>
              <a:t> fusion </a:t>
            </a:r>
            <a:r>
              <a:rPr lang="fr-FR" sz="1600" dirty="0" err="1" smtClean="0"/>
              <a:t>reactions</a:t>
            </a:r>
            <a:endParaRPr lang="fr-FR" sz="1600" dirty="0"/>
          </a:p>
        </p:txBody>
      </p:sp>
      <p:sp>
        <p:nvSpPr>
          <p:cNvPr id="15" name="ZoneTexte 14"/>
          <p:cNvSpPr txBox="1"/>
          <p:nvPr/>
        </p:nvSpPr>
        <p:spPr>
          <a:xfrm>
            <a:off x="3362866" y="6021288"/>
            <a:ext cx="5781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Experimental</a:t>
            </a:r>
            <a:r>
              <a:rPr lang="fr-FR" sz="1600" dirty="0" smtClean="0"/>
              <a:t> areas and cyclotrons: </a:t>
            </a:r>
            <a:r>
              <a:rPr lang="fr-FR" sz="1600" dirty="0" err="1" smtClean="0"/>
              <a:t>heavy</a:t>
            </a:r>
            <a:r>
              <a:rPr lang="fr-FR" sz="1600" dirty="0" smtClean="0"/>
              <a:t> ions (</a:t>
            </a:r>
            <a:r>
              <a:rPr lang="fr-FR" sz="1600" dirty="0" err="1" smtClean="0"/>
              <a:t>pµA</a:t>
            </a:r>
            <a:r>
              <a:rPr lang="fr-FR" sz="1600" dirty="0" smtClean="0"/>
              <a:t>) up to 95AMeV</a:t>
            </a:r>
          </a:p>
          <a:p>
            <a:r>
              <a:rPr lang="fr-FR" sz="1600" b="1" dirty="0" smtClean="0">
                <a:solidFill>
                  <a:srgbClr val="00B050"/>
                </a:solidFill>
              </a:rPr>
              <a:t>SPIRAL 1 </a:t>
            </a:r>
            <a:r>
              <a:rPr lang="fr-FR" sz="1600" b="1" dirty="0" err="1" smtClean="0">
                <a:solidFill>
                  <a:srgbClr val="00B050"/>
                </a:solidFill>
              </a:rPr>
              <a:t>facility</a:t>
            </a:r>
            <a:r>
              <a:rPr lang="fr-FR" sz="1600" dirty="0" smtClean="0">
                <a:solidFill>
                  <a:srgbClr val="00B050"/>
                </a:solidFill>
              </a:rPr>
              <a:t>: </a:t>
            </a:r>
            <a:r>
              <a:rPr lang="fr-FR" sz="1600" dirty="0" err="1" smtClean="0">
                <a:solidFill>
                  <a:srgbClr val="00B050"/>
                </a:solidFill>
              </a:rPr>
              <a:t>RIBs</a:t>
            </a:r>
            <a:r>
              <a:rPr lang="fr-FR" sz="1600" dirty="0" smtClean="0">
                <a:solidFill>
                  <a:srgbClr val="00B050"/>
                </a:solidFill>
              </a:rPr>
              <a:t> </a:t>
            </a:r>
            <a:r>
              <a:rPr lang="fr-FR" sz="1600" dirty="0" err="1" smtClean="0">
                <a:solidFill>
                  <a:srgbClr val="00B050"/>
                </a:solidFill>
              </a:rPr>
              <a:t>from</a:t>
            </a:r>
            <a:r>
              <a:rPr lang="fr-FR" sz="1600" dirty="0" smtClean="0">
                <a:solidFill>
                  <a:srgbClr val="00B050"/>
                </a:solidFill>
              </a:rPr>
              <a:t> fragmentation</a:t>
            </a:r>
            <a:endParaRPr lang="fr-FR" sz="1600" dirty="0">
              <a:solidFill>
                <a:srgbClr val="00B05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662122" y="273465"/>
            <a:ext cx="114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2024-…</a:t>
            </a:r>
            <a:endParaRPr lang="fr-FR" sz="2400" b="1" dirty="0"/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296869" y="-110965"/>
            <a:ext cx="81472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err="1" smtClean="0">
                <a:solidFill>
                  <a:srgbClr val="0000CC"/>
                </a:solidFill>
                <a:latin typeface="Comic Sans MS" pitchFamily="66" charset="0"/>
                <a:ea typeface="+mj-ea"/>
                <a:cs typeface="+mj-cs"/>
              </a:rPr>
              <a:t>Highest</a:t>
            </a:r>
            <a:r>
              <a:rPr lang="fr-FR" sz="2800" b="1" dirty="0" smtClean="0">
                <a:solidFill>
                  <a:srgbClr val="0000CC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fr-FR" sz="2800" b="1" dirty="0" err="1" smtClean="0">
                <a:solidFill>
                  <a:srgbClr val="0000CC"/>
                </a:solidFill>
                <a:latin typeface="Comic Sans MS" pitchFamily="66" charset="0"/>
                <a:ea typeface="+mj-ea"/>
                <a:cs typeface="+mj-cs"/>
              </a:rPr>
              <a:t>sensitivity</a:t>
            </a:r>
            <a:r>
              <a:rPr lang="fr-FR" sz="2800" b="1" dirty="0" smtClean="0">
                <a:solidFill>
                  <a:srgbClr val="0000CC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fr-FR" sz="2800" b="1" dirty="0" err="1" smtClean="0">
                <a:solidFill>
                  <a:srgbClr val="0000CC"/>
                </a:solidFill>
                <a:latin typeface="Comic Sans MS" pitchFamily="66" charset="0"/>
                <a:ea typeface="+mj-ea"/>
                <a:cs typeface="+mj-cs"/>
              </a:rPr>
              <a:t>measurements</a:t>
            </a:r>
            <a:endParaRPr kumimoji="0" lang="fr-FR" sz="2800" b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27708" y="5313982"/>
            <a:ext cx="2340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SPIRAL1: </a:t>
            </a:r>
            <a:r>
              <a:rPr lang="fr-FR" b="1" dirty="0"/>
              <a:t>&gt;</a:t>
            </a:r>
            <a:r>
              <a:rPr lang="fr-FR" b="1" dirty="0" smtClean="0"/>
              <a:t>10</a:t>
            </a:r>
            <a:r>
              <a:rPr lang="fr-FR" b="1" baseline="30000" dirty="0" smtClean="0"/>
              <a:t>8</a:t>
            </a:r>
            <a:r>
              <a:rPr lang="fr-FR" b="1" dirty="0" smtClean="0"/>
              <a:t> </a:t>
            </a:r>
            <a:r>
              <a:rPr lang="fr-FR" b="1" baseline="30000" dirty="0" smtClean="0"/>
              <a:t>23</a:t>
            </a:r>
            <a:r>
              <a:rPr lang="fr-FR" b="1" dirty="0" smtClean="0"/>
              <a:t>Mg/s</a:t>
            </a:r>
          </a:p>
          <a:p>
            <a:r>
              <a:rPr lang="fr-FR" b="1" dirty="0" smtClean="0"/>
              <a:t>?? S3-LEB: &gt;10</a:t>
            </a:r>
            <a:r>
              <a:rPr lang="fr-FR" b="1" baseline="30000" dirty="0" smtClean="0"/>
              <a:t>6</a:t>
            </a:r>
            <a:r>
              <a:rPr lang="fr-FR" b="1" dirty="0" smtClean="0"/>
              <a:t> </a:t>
            </a:r>
            <a:r>
              <a:rPr lang="fr-FR" b="1" baseline="30000" dirty="0" smtClean="0"/>
              <a:t>39</a:t>
            </a:r>
            <a:r>
              <a:rPr lang="fr-FR" b="1" dirty="0" smtClean="0"/>
              <a:t>Ca/s</a:t>
            </a:r>
            <a:endParaRPr lang="fr-FR" b="1" dirty="0" smtClean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365294" y="6052646"/>
            <a:ext cx="269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0000FF"/>
                </a:solidFill>
              </a:rPr>
              <a:t>D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correlation</a:t>
            </a:r>
            <a:r>
              <a:rPr lang="fr-FR" b="1" dirty="0" smtClean="0">
                <a:solidFill>
                  <a:srgbClr val="0000FF"/>
                </a:solidFill>
              </a:rPr>
              <a:t> &lt; 5</a:t>
            </a:r>
            <a:r>
              <a:rPr lang="fr-FR" b="1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⋅</a:t>
            </a:r>
            <a:r>
              <a:rPr lang="fr-FR" b="1" dirty="0" smtClean="0">
                <a:solidFill>
                  <a:srgbClr val="0000FF"/>
                </a:solidFill>
              </a:rPr>
              <a:t>10</a:t>
            </a:r>
            <a:r>
              <a:rPr lang="fr-FR" b="1" baseline="30000" dirty="0" smtClean="0">
                <a:solidFill>
                  <a:srgbClr val="0000FF"/>
                </a:solidFill>
              </a:rPr>
              <a:t>-5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level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CA86-5687-4348-AF93-0FBFE5484589}" type="datetime1">
              <a:rPr lang="en-US" smtClean="0"/>
              <a:t>11/3/2019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97445" y="1066338"/>
            <a:ext cx="8229600" cy="5040560"/>
          </a:xfrm>
        </p:spPr>
        <p:txBody>
          <a:bodyPr>
            <a:normAutofit fontScale="77500" lnSpcReduction="20000"/>
          </a:bodyPr>
          <a:lstStyle/>
          <a:p>
            <a:r>
              <a:rPr lang="fr-FR" sz="2400" dirty="0" smtClean="0">
                <a:solidFill>
                  <a:srgbClr val="0000FF"/>
                </a:solidFill>
              </a:rPr>
              <a:t>New perspectives </a:t>
            </a:r>
            <a:r>
              <a:rPr lang="fr-FR" sz="2400" dirty="0" err="1" smtClean="0">
                <a:solidFill>
                  <a:srgbClr val="0000FF"/>
                </a:solidFill>
              </a:rPr>
              <a:t>with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</a:rPr>
              <a:t>polarized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</a:rPr>
              <a:t>beams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</a:rPr>
              <a:t>with</a:t>
            </a:r>
            <a:r>
              <a:rPr lang="fr-FR" sz="2400" dirty="0" smtClean="0">
                <a:solidFill>
                  <a:srgbClr val="0000FF"/>
                </a:solidFill>
              </a:rPr>
              <a:t> MORA </a:t>
            </a:r>
            <a:r>
              <a:rPr lang="fr-FR" sz="2400" dirty="0" err="1" smtClean="0">
                <a:solidFill>
                  <a:srgbClr val="0000FF"/>
                </a:solidFill>
              </a:rPr>
              <a:t>at</a:t>
            </a:r>
            <a:r>
              <a:rPr lang="fr-FR" sz="2400" dirty="0" smtClean="0">
                <a:solidFill>
                  <a:srgbClr val="0000FF"/>
                </a:solidFill>
              </a:rPr>
              <a:t> JYFL</a:t>
            </a:r>
          </a:p>
          <a:p>
            <a:pPr lvl="1"/>
            <a:r>
              <a:rPr lang="fr-FR" sz="1900" b="1" dirty="0" smtClean="0"/>
              <a:t>Proof of </a:t>
            </a:r>
            <a:r>
              <a:rPr lang="fr-FR" sz="1900" b="1" dirty="0" err="1" smtClean="0"/>
              <a:t>principle</a:t>
            </a:r>
            <a:r>
              <a:rPr lang="fr-FR" sz="1900" b="1" dirty="0" smtClean="0"/>
              <a:t> of the </a:t>
            </a:r>
            <a:r>
              <a:rPr lang="fr-FR" sz="1900" b="1" dirty="0" err="1" smtClean="0"/>
              <a:t>polarization</a:t>
            </a:r>
            <a:r>
              <a:rPr lang="fr-FR" sz="1900" b="1" dirty="0" smtClean="0"/>
              <a:t> to </a:t>
            </a:r>
            <a:r>
              <a:rPr lang="fr-FR" sz="1900" b="1" dirty="0" err="1" smtClean="0"/>
              <a:t>be</a:t>
            </a:r>
            <a:r>
              <a:rPr lang="fr-FR" sz="1900" b="1" dirty="0" smtClean="0"/>
              <a:t> </a:t>
            </a:r>
            <a:r>
              <a:rPr lang="fr-FR" sz="1900" b="1" dirty="0" err="1" smtClean="0"/>
              <a:t>done</a:t>
            </a:r>
            <a:r>
              <a:rPr lang="fr-FR" sz="1900" b="1" dirty="0" smtClean="0"/>
              <a:t> </a:t>
            </a:r>
            <a:r>
              <a:rPr lang="fr-FR" sz="1900" b="1" dirty="0" err="1" smtClean="0"/>
              <a:t>at</a:t>
            </a:r>
            <a:r>
              <a:rPr lang="fr-FR" sz="1900" b="1" dirty="0" smtClean="0"/>
              <a:t> JYFL</a:t>
            </a:r>
          </a:p>
          <a:p>
            <a:pPr lvl="2"/>
            <a:r>
              <a:rPr lang="fr-FR" sz="1700" dirty="0" err="1" smtClean="0"/>
              <a:t>Adapted</a:t>
            </a:r>
            <a:r>
              <a:rPr lang="fr-FR" sz="1700" dirty="0" smtClean="0"/>
              <a:t> IGISOL – 4 Laser setup</a:t>
            </a:r>
          </a:p>
          <a:p>
            <a:pPr lvl="3"/>
            <a:r>
              <a:rPr lang="fr-FR" sz="1300" dirty="0" err="1" smtClean="0"/>
              <a:t>Pulsed</a:t>
            </a:r>
            <a:r>
              <a:rPr lang="fr-FR" sz="1300" dirty="0" smtClean="0"/>
              <a:t> (</a:t>
            </a:r>
            <a:r>
              <a:rPr lang="fr-FR" sz="1300" dirty="0" err="1" smtClean="0"/>
              <a:t>TiSa</a:t>
            </a:r>
            <a:r>
              <a:rPr lang="fr-FR" sz="1300" dirty="0" smtClean="0"/>
              <a:t>) or CW (</a:t>
            </a:r>
            <a:r>
              <a:rPr lang="fr-FR" sz="1300" dirty="0" err="1" smtClean="0"/>
              <a:t>Dye</a:t>
            </a:r>
            <a:r>
              <a:rPr lang="fr-FR" sz="1300" dirty="0" smtClean="0"/>
              <a:t>) laser </a:t>
            </a:r>
            <a:r>
              <a:rPr lang="fr-FR" sz="1300" dirty="0" err="1" smtClean="0"/>
              <a:t>schemes</a:t>
            </a:r>
            <a:r>
              <a:rPr lang="fr-FR" sz="1300" dirty="0" smtClean="0"/>
              <a:t> are </a:t>
            </a:r>
            <a:r>
              <a:rPr lang="fr-FR" sz="1300" dirty="0" err="1" smtClean="0"/>
              <a:t>being</a:t>
            </a:r>
            <a:r>
              <a:rPr lang="fr-FR" sz="1300" dirty="0" smtClean="0"/>
              <a:t> </a:t>
            </a:r>
            <a:r>
              <a:rPr lang="fr-FR" sz="1300" dirty="0" err="1" smtClean="0"/>
              <a:t>investigated</a:t>
            </a:r>
            <a:endParaRPr lang="fr-FR" sz="1300" dirty="0" smtClean="0"/>
          </a:p>
          <a:p>
            <a:pPr lvl="2"/>
            <a:r>
              <a:rPr lang="fr-FR" sz="1700" dirty="0" err="1" smtClean="0"/>
              <a:t>Adapted</a:t>
            </a:r>
            <a:r>
              <a:rPr lang="fr-FR" sz="1700" dirty="0" smtClean="0"/>
              <a:t> </a:t>
            </a:r>
            <a:r>
              <a:rPr lang="fr-FR" sz="1700" dirty="0" err="1" smtClean="0"/>
              <a:t>trapping</a:t>
            </a:r>
            <a:r>
              <a:rPr lang="fr-FR" sz="1700" dirty="0" smtClean="0"/>
              <a:t> setup </a:t>
            </a:r>
            <a:r>
              <a:rPr lang="fr-FR" sz="1700" dirty="0" err="1" smtClean="0"/>
              <a:t>from</a:t>
            </a:r>
            <a:r>
              <a:rPr lang="fr-FR" sz="1700" dirty="0" smtClean="0"/>
              <a:t> LPCTrap</a:t>
            </a:r>
          </a:p>
          <a:p>
            <a:pPr lvl="2"/>
            <a:r>
              <a:rPr lang="fr-FR" sz="1700" dirty="0" err="1" smtClean="0"/>
              <a:t>Adapted</a:t>
            </a:r>
            <a:r>
              <a:rPr lang="fr-FR" sz="1700" dirty="0" smtClean="0"/>
              <a:t> </a:t>
            </a:r>
            <a:r>
              <a:rPr lang="fr-FR" sz="1700" dirty="0" err="1" smtClean="0"/>
              <a:t>detection</a:t>
            </a:r>
            <a:r>
              <a:rPr lang="fr-FR" sz="1700" dirty="0" smtClean="0"/>
              <a:t> setup </a:t>
            </a:r>
            <a:r>
              <a:rPr lang="fr-FR" sz="1700" dirty="0" err="1" smtClean="0"/>
              <a:t>carried</a:t>
            </a:r>
            <a:r>
              <a:rPr lang="fr-FR" sz="1700" dirty="0" smtClean="0"/>
              <a:t> out by GANIL and LPC Caen</a:t>
            </a:r>
          </a:p>
          <a:p>
            <a:pPr lvl="2"/>
            <a:endParaRPr lang="fr-FR" sz="900" dirty="0" smtClean="0"/>
          </a:p>
          <a:p>
            <a:pPr lvl="1"/>
            <a:r>
              <a:rPr lang="fr-FR" sz="1900" b="1" dirty="0" smtClean="0"/>
              <a:t>First </a:t>
            </a:r>
            <a:r>
              <a:rPr lang="fr-FR" sz="1900" b="1" dirty="0" err="1" smtClean="0"/>
              <a:t>measurement</a:t>
            </a:r>
            <a:r>
              <a:rPr lang="fr-FR" sz="1900" b="1" dirty="0" smtClean="0"/>
              <a:t> of </a:t>
            </a:r>
            <a:r>
              <a:rPr lang="fr-FR" sz="1900" b="1" i="1" dirty="0" smtClean="0"/>
              <a:t>D</a:t>
            </a:r>
            <a:r>
              <a:rPr lang="fr-FR" sz="1900" b="1" dirty="0" smtClean="0"/>
              <a:t> </a:t>
            </a:r>
            <a:r>
              <a:rPr lang="fr-FR" sz="1900" b="1" dirty="0" err="1" smtClean="0"/>
              <a:t>at</a:t>
            </a:r>
            <a:r>
              <a:rPr lang="fr-FR" sz="1900" b="1" dirty="0" smtClean="0"/>
              <a:t> JYFL</a:t>
            </a:r>
          </a:p>
          <a:p>
            <a:pPr lvl="2"/>
            <a:r>
              <a:rPr lang="fr-FR" sz="1700" dirty="0" smtClean="0"/>
              <a:t>Best </a:t>
            </a:r>
            <a:r>
              <a:rPr lang="fr-FR" sz="1700" dirty="0" err="1" smtClean="0"/>
              <a:t>sensitivity</a:t>
            </a:r>
            <a:r>
              <a:rPr lang="fr-FR" sz="1700" dirty="0" smtClean="0"/>
              <a:t> for </a:t>
            </a:r>
            <a:r>
              <a:rPr lang="fr-FR" sz="1700" dirty="0" err="1" smtClean="0"/>
              <a:t>nuclear</a:t>
            </a:r>
            <a:r>
              <a:rPr lang="fr-FR" sz="1700" dirty="0" smtClean="0"/>
              <a:t> beta </a:t>
            </a:r>
            <a:r>
              <a:rPr lang="fr-FR" sz="1700" dirty="0" err="1" smtClean="0"/>
              <a:t>decay</a:t>
            </a:r>
            <a:r>
              <a:rPr lang="fr-FR" sz="1700" dirty="0" smtClean="0"/>
              <a:t> </a:t>
            </a:r>
            <a:r>
              <a:rPr lang="fr-FR" sz="1700" dirty="0" err="1" smtClean="0"/>
              <a:t>is</a:t>
            </a:r>
            <a:r>
              <a:rPr lang="fr-FR" sz="1700" dirty="0" smtClean="0"/>
              <a:t> </a:t>
            </a:r>
            <a:r>
              <a:rPr lang="fr-FR" sz="1700" dirty="0" err="1" smtClean="0"/>
              <a:t>probably</a:t>
            </a:r>
            <a:r>
              <a:rPr lang="fr-FR" sz="1700" dirty="0" smtClean="0"/>
              <a:t> possible</a:t>
            </a:r>
          </a:p>
          <a:p>
            <a:pPr lvl="3"/>
            <a:r>
              <a:rPr lang="fr-FR" sz="1300" dirty="0" err="1" smtClean="0"/>
              <a:t>LoI</a:t>
            </a:r>
            <a:r>
              <a:rPr lang="fr-FR" sz="1300" dirty="0" smtClean="0"/>
              <a:t> for </a:t>
            </a:r>
            <a:r>
              <a:rPr lang="fr-FR" sz="1300" baseline="30000" dirty="0" smtClean="0"/>
              <a:t>23</a:t>
            </a:r>
            <a:r>
              <a:rPr lang="fr-FR" sz="1300" dirty="0" smtClean="0"/>
              <a:t>Mg </a:t>
            </a:r>
            <a:r>
              <a:rPr lang="fr-FR" sz="1300" dirty="0" err="1" smtClean="0"/>
              <a:t>beam</a:t>
            </a:r>
            <a:r>
              <a:rPr lang="fr-FR" sz="1300" dirty="0" smtClean="0"/>
              <a:t> </a:t>
            </a:r>
            <a:r>
              <a:rPr lang="fr-FR" sz="1300" dirty="0" err="1" smtClean="0"/>
              <a:t>characterization</a:t>
            </a:r>
            <a:endParaRPr lang="fr-FR" sz="1300" dirty="0" smtClean="0"/>
          </a:p>
          <a:p>
            <a:pPr lvl="1"/>
            <a:r>
              <a:rPr lang="fr-FR" sz="1900" b="1" dirty="0" err="1" smtClean="0"/>
              <a:t>Theoretical</a:t>
            </a:r>
            <a:r>
              <a:rPr lang="fr-FR" sz="1900" b="1" dirty="0" smtClean="0"/>
              <a:t> efforts</a:t>
            </a:r>
            <a:r>
              <a:rPr lang="fr-FR" sz="1700" b="1" dirty="0" smtClean="0"/>
              <a:t> </a:t>
            </a:r>
          </a:p>
          <a:p>
            <a:pPr lvl="2"/>
            <a:r>
              <a:rPr lang="fr-FR" sz="1800" dirty="0" smtClean="0"/>
              <a:t>for </a:t>
            </a:r>
            <a:r>
              <a:rPr lang="fr-FR" sz="1800" dirty="0" err="1" smtClean="0"/>
              <a:t>defining</a:t>
            </a:r>
            <a:r>
              <a:rPr lang="fr-FR" sz="1800" dirty="0" smtClean="0"/>
              <a:t> </a:t>
            </a:r>
            <a:r>
              <a:rPr lang="fr-FR" sz="1800" dirty="0" err="1" smtClean="0"/>
              <a:t>what</a:t>
            </a:r>
            <a:r>
              <a:rPr lang="fr-FR" sz="1800" dirty="0" smtClean="0"/>
              <a:t> NP one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fr-FR" sz="1800" dirty="0" err="1" smtClean="0"/>
              <a:t>probing</a:t>
            </a:r>
            <a:r>
              <a:rPr lang="fr-FR" sz="1800" dirty="0" smtClean="0"/>
              <a:t> </a:t>
            </a:r>
            <a:r>
              <a:rPr lang="fr-FR" sz="1800" dirty="0" err="1" smtClean="0"/>
              <a:t>with</a:t>
            </a:r>
            <a:r>
              <a:rPr lang="fr-FR" sz="1800" dirty="0" smtClean="0"/>
              <a:t> D </a:t>
            </a:r>
            <a:r>
              <a:rPr lang="fr-FR" sz="1800" dirty="0" err="1" smtClean="0"/>
              <a:t>measurements</a:t>
            </a:r>
            <a:r>
              <a:rPr lang="fr-FR" sz="1800" dirty="0" smtClean="0"/>
              <a:t> to the 10</a:t>
            </a:r>
            <a:r>
              <a:rPr lang="fr-FR" sz="1800" baseline="30000" dirty="0" smtClean="0"/>
              <a:t>-5</a:t>
            </a:r>
            <a:r>
              <a:rPr lang="fr-FR" sz="1800" dirty="0" smtClean="0"/>
              <a:t> </a:t>
            </a:r>
            <a:r>
              <a:rPr lang="fr-FR" sz="1800" dirty="0" err="1" smtClean="0"/>
              <a:t>level</a:t>
            </a:r>
            <a:endParaRPr lang="fr-FR" sz="1800" dirty="0" smtClean="0"/>
          </a:p>
          <a:p>
            <a:pPr lvl="2"/>
            <a:r>
              <a:rPr lang="fr-FR" sz="1800" dirty="0" smtClean="0"/>
              <a:t>For </a:t>
            </a:r>
            <a:r>
              <a:rPr lang="fr-FR" sz="1800" dirty="0" err="1" smtClean="0"/>
              <a:t>reviewing</a:t>
            </a:r>
            <a:r>
              <a:rPr lang="fr-FR" sz="1800" dirty="0" smtClean="0"/>
              <a:t> </a:t>
            </a:r>
            <a:r>
              <a:rPr lang="fr-FR" sz="1800" i="1" dirty="0" smtClean="0"/>
              <a:t>D</a:t>
            </a:r>
            <a:r>
              <a:rPr lang="fr-FR" sz="1800" i="1" baseline="-25000" dirty="0" smtClean="0"/>
              <a:t>FSI</a:t>
            </a:r>
            <a:r>
              <a:rPr lang="fr-FR" sz="1800" dirty="0" smtClean="0"/>
              <a:t> </a:t>
            </a:r>
            <a:r>
              <a:rPr lang="fr-FR" sz="1800" dirty="0" err="1" smtClean="0"/>
              <a:t>calculations</a:t>
            </a:r>
            <a:endParaRPr lang="fr-FR" sz="2600" dirty="0" smtClean="0"/>
          </a:p>
          <a:p>
            <a:r>
              <a:rPr lang="fr-FR" sz="2400" i="1" dirty="0" smtClean="0">
                <a:solidFill>
                  <a:srgbClr val="0000FF"/>
                </a:solidFill>
              </a:rPr>
              <a:t>D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</a:rPr>
              <a:t>correlation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</a:rPr>
              <a:t>measurement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</a:rPr>
              <a:t>with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</a:rPr>
              <a:t>unprecedented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</a:rPr>
              <a:t>accuracy</a:t>
            </a:r>
            <a:r>
              <a:rPr lang="fr-FR" sz="2400" dirty="0" smtClean="0">
                <a:solidFill>
                  <a:srgbClr val="0000FF"/>
                </a:solidFill>
              </a:rPr>
              <a:t> in SPIRAL 2</a:t>
            </a:r>
          </a:p>
          <a:p>
            <a:pPr lvl="1"/>
            <a:r>
              <a:rPr lang="fr-FR" sz="1900" dirty="0" smtClean="0"/>
              <a:t>1 </a:t>
            </a:r>
            <a:r>
              <a:rPr lang="fr-FR" sz="1900" dirty="0" err="1" smtClean="0"/>
              <a:t>week</a:t>
            </a:r>
            <a:r>
              <a:rPr lang="fr-FR" sz="1900" dirty="0" smtClean="0"/>
              <a:t> of </a:t>
            </a:r>
            <a:r>
              <a:rPr lang="fr-FR" sz="1900" dirty="0" err="1" smtClean="0"/>
              <a:t>beam</a:t>
            </a:r>
            <a:r>
              <a:rPr lang="fr-FR" sz="1900" dirty="0" smtClean="0"/>
              <a:t> time: </a:t>
            </a:r>
          </a:p>
          <a:p>
            <a:pPr lvl="2"/>
            <a:r>
              <a:rPr lang="fr-FR" sz="1700" dirty="0" err="1" smtClean="0"/>
              <a:t>same</a:t>
            </a:r>
            <a:r>
              <a:rPr lang="fr-FR" sz="1700" dirty="0" smtClean="0"/>
              <a:t> </a:t>
            </a:r>
            <a:r>
              <a:rPr lang="fr-FR" sz="1700" dirty="0" err="1" smtClean="0"/>
              <a:t>accuracy</a:t>
            </a:r>
            <a:r>
              <a:rPr lang="fr-FR" sz="1700" dirty="0" smtClean="0"/>
              <a:t> as for the neutron </a:t>
            </a:r>
            <a:r>
              <a:rPr lang="fr-FR" sz="1700" dirty="0" err="1" smtClean="0"/>
              <a:t>with</a:t>
            </a:r>
            <a:r>
              <a:rPr lang="fr-FR" sz="1700" dirty="0" smtClean="0"/>
              <a:t> </a:t>
            </a:r>
            <a:r>
              <a:rPr lang="fr-FR" sz="1700" dirty="0" err="1" smtClean="0"/>
              <a:t>existing</a:t>
            </a:r>
            <a:r>
              <a:rPr lang="fr-FR" sz="1700" dirty="0" smtClean="0"/>
              <a:t> techniques</a:t>
            </a:r>
          </a:p>
          <a:p>
            <a:pPr lvl="2"/>
            <a:r>
              <a:rPr lang="fr-FR" sz="1700" dirty="0" err="1" smtClean="0"/>
              <a:t>Better</a:t>
            </a:r>
            <a:r>
              <a:rPr lang="fr-FR" sz="1700" dirty="0" smtClean="0"/>
              <a:t> </a:t>
            </a:r>
            <a:r>
              <a:rPr lang="fr-FR" sz="1700" dirty="0" err="1" smtClean="0"/>
              <a:t>sensitivity</a:t>
            </a:r>
            <a:r>
              <a:rPr lang="fr-FR" sz="1700" dirty="0" smtClean="0"/>
              <a:t> to NP: </a:t>
            </a:r>
            <a:r>
              <a:rPr lang="fr-FR" sz="1500" dirty="0" smtClean="0"/>
              <a:t>type of transition and </a:t>
            </a:r>
            <a:r>
              <a:rPr lang="fr-FR" sz="1500" dirty="0" err="1" smtClean="0"/>
              <a:t>selection</a:t>
            </a:r>
            <a:r>
              <a:rPr lang="fr-FR" sz="1500" dirty="0" smtClean="0"/>
              <a:t> of </a:t>
            </a:r>
            <a:r>
              <a:rPr lang="fr-FR" sz="1500" dirty="0" err="1" smtClean="0"/>
              <a:t>detection</a:t>
            </a:r>
            <a:r>
              <a:rPr lang="fr-FR" sz="1500" dirty="0" smtClean="0"/>
              <a:t> plane</a:t>
            </a:r>
            <a:endParaRPr lang="fr-FR" sz="1000" dirty="0" smtClean="0"/>
          </a:p>
          <a:p>
            <a:pPr lvl="1"/>
            <a:r>
              <a:rPr lang="fr-FR" sz="1900" dirty="0" err="1" smtClean="0"/>
              <a:t>Sensitivity</a:t>
            </a:r>
            <a:r>
              <a:rPr lang="fr-FR" sz="1900" dirty="0" smtClean="0"/>
              <a:t> down </a:t>
            </a:r>
            <a:r>
              <a:rPr lang="fr-FR" sz="1900" dirty="0" smtClean="0"/>
              <a:t>to </a:t>
            </a:r>
            <a:r>
              <a:rPr lang="fr-FR" sz="1900" b="1" dirty="0" smtClean="0"/>
              <a:t>the 10</a:t>
            </a:r>
            <a:r>
              <a:rPr lang="fr-FR" sz="1900" b="1" baseline="30000" dirty="0" smtClean="0"/>
              <a:t>-5</a:t>
            </a:r>
            <a:r>
              <a:rPr lang="fr-FR" sz="1900" b="1" dirty="0" smtClean="0"/>
              <a:t> </a:t>
            </a:r>
            <a:r>
              <a:rPr lang="fr-FR" sz="1900" b="1" dirty="0" err="1" smtClean="0"/>
              <a:t>level</a:t>
            </a:r>
            <a:r>
              <a:rPr lang="fr-FR" sz="1900" b="1" dirty="0" smtClean="0"/>
              <a:t> </a:t>
            </a:r>
            <a:r>
              <a:rPr lang="fr-FR" sz="1900" dirty="0" err="1" smtClean="0"/>
              <a:t>with</a:t>
            </a:r>
            <a:r>
              <a:rPr lang="fr-FR" sz="1900" dirty="0" smtClean="0"/>
              <a:t> </a:t>
            </a:r>
            <a:r>
              <a:rPr lang="fr-FR" sz="1900" dirty="0" err="1" smtClean="0"/>
              <a:t>some</a:t>
            </a:r>
            <a:r>
              <a:rPr lang="fr-FR" sz="1900" dirty="0" smtClean="0"/>
              <a:t> </a:t>
            </a:r>
            <a:r>
              <a:rPr lang="fr-FR" sz="1900" dirty="0" err="1" smtClean="0"/>
              <a:t>beam</a:t>
            </a:r>
            <a:r>
              <a:rPr lang="fr-FR" sz="1900" dirty="0" smtClean="0"/>
              <a:t>, laser and </a:t>
            </a:r>
            <a:r>
              <a:rPr lang="fr-FR" sz="1900" dirty="0" err="1" smtClean="0"/>
              <a:t>trapping</a:t>
            </a:r>
            <a:r>
              <a:rPr lang="fr-FR" sz="1900" dirty="0" smtClean="0"/>
              <a:t> R&amp;D</a:t>
            </a:r>
          </a:p>
          <a:p>
            <a:pPr lvl="2"/>
            <a:r>
              <a:rPr lang="en-US" sz="1800" dirty="0" smtClean="0">
                <a:sym typeface="Wingdings" pitchFamily="2" charset="2"/>
              </a:rPr>
              <a:t>improvement by 1 order of magnitude on the sensitivity to NP </a:t>
            </a:r>
            <a:r>
              <a:rPr lang="en-US" sz="1800" i="1" dirty="0" err="1" smtClean="0"/>
              <a:t>Im</a:t>
            </a:r>
            <a:r>
              <a:rPr lang="en-US" sz="1800" dirty="0" smtClean="0"/>
              <a:t>(</a:t>
            </a:r>
            <a:r>
              <a:rPr lang="en-US" sz="1800" i="1" dirty="0" smtClean="0"/>
              <a:t>C</a:t>
            </a:r>
            <a:r>
              <a:rPr lang="en-US" sz="1800" i="1" baseline="-25000" dirty="0" smtClean="0"/>
              <a:t>V</a:t>
            </a:r>
            <a:r>
              <a:rPr lang="en-US" sz="1800" i="1" dirty="0" smtClean="0"/>
              <a:t>/C</a:t>
            </a:r>
            <a:r>
              <a:rPr lang="en-US" sz="1800" i="1" baseline="-25000" dirty="0" smtClean="0"/>
              <a:t>A</a:t>
            </a:r>
            <a:r>
              <a:rPr lang="en-US" sz="1800" dirty="0" smtClean="0"/>
              <a:t>) </a:t>
            </a:r>
            <a:endParaRPr lang="fr-FR" sz="1700" dirty="0" smtClean="0"/>
          </a:p>
          <a:p>
            <a:pPr lvl="2"/>
            <a:r>
              <a:rPr lang="fr-FR" sz="1700" dirty="0" smtClean="0"/>
              <a:t>First </a:t>
            </a:r>
            <a:r>
              <a:rPr lang="fr-FR" sz="1700" dirty="0" err="1" smtClean="0"/>
              <a:t>approach</a:t>
            </a:r>
            <a:r>
              <a:rPr lang="fr-FR" sz="1700" dirty="0" smtClean="0"/>
              <a:t> /probe of </a:t>
            </a:r>
            <a:r>
              <a:rPr lang="fr-FR" sz="1700" i="1" dirty="0" smtClean="0"/>
              <a:t>D</a:t>
            </a:r>
            <a:r>
              <a:rPr lang="fr-FR" sz="1700" i="1" baseline="-25000" dirty="0" smtClean="0"/>
              <a:t>FSI </a:t>
            </a:r>
            <a:r>
              <a:rPr lang="fr-FR" sz="1700" dirty="0" smtClean="0"/>
              <a:t> for </a:t>
            </a:r>
            <a:r>
              <a:rPr lang="fr-FR" sz="1700" baseline="30000" dirty="0" smtClean="0"/>
              <a:t>23</a:t>
            </a:r>
            <a:r>
              <a:rPr lang="fr-FR" sz="1700" dirty="0" smtClean="0"/>
              <a:t>Mg</a:t>
            </a:r>
            <a:endParaRPr lang="fr-FR" sz="1700" i="1" baseline="-25000" dirty="0" smtClean="0"/>
          </a:p>
          <a:p>
            <a:pPr lvl="1"/>
            <a:r>
              <a:rPr lang="fr-FR" sz="1900" dirty="0" smtClean="0"/>
              <a:t>Great </a:t>
            </a:r>
            <a:r>
              <a:rPr lang="fr-FR" sz="1900" dirty="0" err="1" smtClean="0"/>
              <a:t>physics</a:t>
            </a:r>
            <a:r>
              <a:rPr lang="fr-FR" sz="1900" dirty="0" smtClean="0"/>
              <a:t> </a:t>
            </a:r>
            <a:r>
              <a:rPr lang="fr-FR" sz="1900" dirty="0" err="1" smtClean="0"/>
              <a:t>with</a:t>
            </a:r>
            <a:r>
              <a:rPr lang="fr-FR" sz="1900" dirty="0" smtClean="0"/>
              <a:t> </a:t>
            </a:r>
            <a:r>
              <a:rPr lang="fr-FR" sz="1900" dirty="0" err="1" smtClean="0"/>
              <a:t>great</a:t>
            </a:r>
            <a:r>
              <a:rPr lang="fr-FR" sz="1900" dirty="0" smtClean="0"/>
              <a:t> challenges!</a:t>
            </a:r>
          </a:p>
          <a:p>
            <a:r>
              <a:rPr lang="fr-FR" sz="2200" dirty="0" smtClean="0">
                <a:solidFill>
                  <a:srgbClr val="0000FF"/>
                </a:solidFill>
              </a:rPr>
              <a:t>Project has </a:t>
            </a:r>
            <a:r>
              <a:rPr lang="fr-FR" sz="2200" dirty="0" err="1" smtClean="0">
                <a:solidFill>
                  <a:srgbClr val="0000FF"/>
                </a:solidFill>
              </a:rPr>
              <a:t>officially</a:t>
            </a:r>
            <a:r>
              <a:rPr lang="fr-FR" sz="2200" dirty="0" smtClean="0">
                <a:solidFill>
                  <a:srgbClr val="0000FF"/>
                </a:solidFill>
              </a:rPr>
              <a:t> </a:t>
            </a:r>
            <a:r>
              <a:rPr lang="fr-FR" sz="2200" dirty="0" err="1" smtClean="0">
                <a:solidFill>
                  <a:srgbClr val="0000FF"/>
                </a:solidFill>
              </a:rPr>
              <a:t>started</a:t>
            </a:r>
            <a:r>
              <a:rPr lang="fr-FR" sz="2200" dirty="0" smtClean="0">
                <a:solidFill>
                  <a:srgbClr val="0000FF"/>
                </a:solidFill>
              </a:rPr>
              <a:t> in April 2018</a:t>
            </a:r>
          </a:p>
          <a:p>
            <a:r>
              <a:rPr lang="fr-FR" sz="2200" dirty="0" smtClean="0">
                <a:solidFill>
                  <a:srgbClr val="0000FF"/>
                </a:solidFill>
              </a:rPr>
              <a:t>ANR </a:t>
            </a:r>
            <a:r>
              <a:rPr lang="fr-FR" sz="2200" dirty="0" err="1" smtClean="0">
                <a:solidFill>
                  <a:srgbClr val="0000FF"/>
                </a:solidFill>
              </a:rPr>
              <a:t>funds</a:t>
            </a:r>
            <a:r>
              <a:rPr lang="fr-FR" sz="2200" dirty="0" smtClean="0">
                <a:solidFill>
                  <a:srgbClr val="0000FF"/>
                </a:solidFill>
              </a:rPr>
              <a:t> for PhD and </a:t>
            </a:r>
            <a:r>
              <a:rPr lang="fr-FR" sz="2200" dirty="0" err="1" smtClean="0">
                <a:solidFill>
                  <a:srgbClr val="0000FF"/>
                </a:solidFill>
              </a:rPr>
              <a:t>postdoc</a:t>
            </a:r>
            <a:r>
              <a:rPr lang="fr-FR" sz="2200" dirty="0" smtClean="0">
                <a:solidFill>
                  <a:srgbClr val="0000FF"/>
                </a:solidFill>
              </a:rPr>
              <a:t> positions as of 2020</a:t>
            </a:r>
            <a:endParaRPr lang="fr-FR" sz="2400" dirty="0">
              <a:solidFill>
                <a:srgbClr val="0000FF"/>
              </a:solidFill>
            </a:endParaRPr>
          </a:p>
        </p:txBody>
      </p:sp>
      <p:sp>
        <p:nvSpPr>
          <p:cNvPr id="1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fld id="{32464136-758C-4643-B8CB-25183635C085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2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US" smtClean="0"/>
              <a:t>P. Delahaye, GDR Intensity Frontier</a:t>
            </a:r>
            <a:endParaRPr lang="en-US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57200" y="274638"/>
            <a:ext cx="814724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noProof="0" dirty="0" err="1" smtClean="0">
                <a:latin typeface="Comic Sans MS" pitchFamily="66" charset="0"/>
                <a:ea typeface="+mj-ea"/>
                <a:cs typeface="+mj-cs"/>
              </a:rPr>
              <a:t>Summary</a:t>
            </a:r>
            <a:r>
              <a:rPr lang="fr-FR" sz="2800" noProof="0" dirty="0" smtClean="0">
                <a:latin typeface="Comic Sans MS" pitchFamily="66" charset="0"/>
                <a:ea typeface="+mj-ea"/>
                <a:cs typeface="+mj-cs"/>
              </a:rPr>
              <a:t>/Perspectives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" name="Image 9" descr="../../../../Downloads/logo_r.normandie-paysage-cmjn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791" y="5129314"/>
            <a:ext cx="1944216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ZoneTexte 12"/>
          <p:cNvSpPr txBox="1"/>
          <p:nvPr/>
        </p:nvSpPr>
        <p:spPr>
          <a:xfrm>
            <a:off x="7057975" y="1635310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2018-2021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090341" y="2573614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2020-2023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7596336" y="4293096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2024-…</a:t>
            </a:r>
            <a:endParaRPr lang="fr-FR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188640"/>
            <a:ext cx="1116186" cy="7962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081" y="5820191"/>
            <a:ext cx="935596" cy="383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0"/>
            <a:ext cx="5410944" cy="1143000"/>
          </a:xfrm>
        </p:spPr>
        <p:txBody>
          <a:bodyPr>
            <a:normAutofit/>
          </a:bodyPr>
          <a:lstStyle/>
          <a:p>
            <a:r>
              <a:rPr lang="fr-FR" sz="2800" dirty="0" err="1" smtClean="0">
                <a:latin typeface="Comic Sans MS" pitchFamily="66" charset="0"/>
              </a:rPr>
              <a:t>Thanks</a:t>
            </a:r>
            <a:r>
              <a:rPr lang="fr-FR" sz="2800" dirty="0" smtClean="0">
                <a:latin typeface="Comic Sans MS" pitchFamily="66" charset="0"/>
              </a:rPr>
              <a:t> a lot for </a:t>
            </a:r>
            <a:r>
              <a:rPr lang="fr-FR" sz="2800" dirty="0" err="1" smtClean="0">
                <a:latin typeface="Comic Sans MS" pitchFamily="66" charset="0"/>
              </a:rPr>
              <a:t>your</a:t>
            </a:r>
            <a:r>
              <a:rPr lang="fr-FR" sz="2800" dirty="0" smtClean="0">
                <a:latin typeface="Comic Sans MS" pitchFamily="66" charset="0"/>
              </a:rPr>
              <a:t> attention</a:t>
            </a:r>
            <a:endParaRPr lang="fr-FR" sz="2800" dirty="0">
              <a:latin typeface="Comic Sans MS" pitchFamily="66" charset="0"/>
            </a:endParaRPr>
          </a:p>
        </p:txBody>
      </p:sp>
      <p:sp>
        <p:nvSpPr>
          <p:cNvPr id="2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fld id="{B80C4434-AF50-4C72-9763-B3B1E0D113EA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2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US" smtClean="0"/>
              <a:t>P. Delahaye, GDR Intensity Frontier</a:t>
            </a:r>
            <a:endParaRPr lang="en-US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188640"/>
            <a:ext cx="1116186" cy="7962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3" name="ZoneTexte 22"/>
          <p:cNvSpPr txBox="1"/>
          <p:nvPr/>
        </p:nvSpPr>
        <p:spPr>
          <a:xfrm>
            <a:off x="947371" y="2172178"/>
            <a:ext cx="18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E. </a:t>
            </a:r>
            <a:r>
              <a:rPr lang="fr-FR" dirty="0" err="1" smtClean="0"/>
              <a:t>Liénard</a:t>
            </a:r>
            <a:endParaRPr lang="fr-FR" dirty="0" smtClean="0"/>
          </a:p>
          <a:p>
            <a:r>
              <a:rPr lang="fr-FR" dirty="0" smtClean="0"/>
              <a:t>Y. </a:t>
            </a:r>
            <a:r>
              <a:rPr lang="fr-FR" dirty="0" err="1" smtClean="0"/>
              <a:t>Merrer</a:t>
            </a:r>
            <a:endParaRPr lang="fr-FR" dirty="0" smtClean="0"/>
          </a:p>
          <a:p>
            <a:r>
              <a:rPr lang="fr-FR" dirty="0" smtClean="0"/>
              <a:t>M. Benali</a:t>
            </a:r>
          </a:p>
          <a:p>
            <a:r>
              <a:rPr lang="fr-FR" dirty="0" smtClean="0"/>
              <a:t>X. Fléchard</a:t>
            </a:r>
          </a:p>
          <a:p>
            <a:r>
              <a:rPr lang="fr-FR" dirty="0" smtClean="0"/>
              <a:t>G. </a:t>
            </a:r>
            <a:r>
              <a:rPr lang="fr-FR" dirty="0" err="1" smtClean="0"/>
              <a:t>Quéméner</a:t>
            </a:r>
            <a:endParaRPr lang="fr-FR" dirty="0" smtClean="0"/>
          </a:p>
        </p:txBody>
      </p:sp>
      <p:sp>
        <p:nvSpPr>
          <p:cNvPr id="34" name="ZoneTexte 33"/>
          <p:cNvSpPr txBox="1"/>
          <p:nvPr/>
        </p:nvSpPr>
        <p:spPr>
          <a:xfrm>
            <a:off x="3838392" y="2035929"/>
            <a:ext cx="16016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P. Delahaye</a:t>
            </a:r>
          </a:p>
          <a:p>
            <a:r>
              <a:rPr lang="fr-FR" dirty="0"/>
              <a:t>B.M. </a:t>
            </a:r>
            <a:r>
              <a:rPr lang="fr-FR" dirty="0" err="1" smtClean="0"/>
              <a:t>Retailleau</a:t>
            </a:r>
            <a:endParaRPr lang="fr-FR" dirty="0" smtClean="0"/>
          </a:p>
          <a:p>
            <a:r>
              <a:rPr lang="fr-FR" dirty="0" smtClean="0"/>
              <a:t>P. </a:t>
            </a:r>
            <a:r>
              <a:rPr lang="fr-FR" dirty="0" err="1" smtClean="0"/>
              <a:t>Ujic</a:t>
            </a:r>
            <a:endParaRPr lang="fr-FR" dirty="0" smtClean="0"/>
          </a:p>
          <a:p>
            <a:r>
              <a:rPr lang="fr-FR" dirty="0" smtClean="0"/>
              <a:t>F. De Oliveira</a:t>
            </a:r>
          </a:p>
          <a:p>
            <a:r>
              <a:rPr lang="fr-FR" dirty="0" smtClean="0"/>
              <a:t>N. Lecesne</a:t>
            </a:r>
          </a:p>
          <a:p>
            <a:r>
              <a:rPr lang="fr-FR" dirty="0" smtClean="0"/>
              <a:t>R. Leroy</a:t>
            </a:r>
          </a:p>
        </p:txBody>
      </p:sp>
      <p:pic>
        <p:nvPicPr>
          <p:cNvPr id="35" name="Image 34" descr="logo couleur HD.pd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4376" y="1531873"/>
            <a:ext cx="1763688" cy="4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87" y="1596114"/>
            <a:ext cx="839193" cy="48016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7" name="Picture 2" descr="Hom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9782" y="4283804"/>
            <a:ext cx="1603998" cy="318977"/>
          </a:xfrm>
          <a:prstGeom prst="rect">
            <a:avLst/>
          </a:prstGeom>
          <a:noFill/>
        </p:spPr>
      </p:pic>
      <p:sp>
        <p:nvSpPr>
          <p:cNvPr id="38" name="ZoneTexte 37"/>
          <p:cNvSpPr txBox="1"/>
          <p:nvPr/>
        </p:nvSpPr>
        <p:spPr>
          <a:xfrm>
            <a:off x="7139782" y="4643844"/>
            <a:ext cx="14927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M. Kowalska</a:t>
            </a:r>
          </a:p>
          <a:p>
            <a:r>
              <a:rPr lang="fr-FR" dirty="0" smtClean="0"/>
              <a:t>G. Neyens</a:t>
            </a:r>
          </a:p>
          <a:p>
            <a:endParaRPr lang="fr-FR" dirty="0" smtClean="0"/>
          </a:p>
        </p:txBody>
      </p:sp>
      <p:pic>
        <p:nvPicPr>
          <p:cNvPr id="39" name="Picture 8" descr="Nuclear and Radiation Physics Secti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4535" y="4602781"/>
            <a:ext cx="1524000" cy="762000"/>
          </a:xfrm>
          <a:prstGeom prst="rect">
            <a:avLst/>
          </a:prstGeom>
          <a:noFill/>
        </p:spPr>
      </p:pic>
      <p:sp>
        <p:nvSpPr>
          <p:cNvPr id="40" name="ZoneTexte 39"/>
          <p:cNvSpPr txBox="1"/>
          <p:nvPr/>
        </p:nvSpPr>
        <p:spPr>
          <a:xfrm>
            <a:off x="566543" y="5500343"/>
            <a:ext cx="1280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N. </a:t>
            </a:r>
            <a:r>
              <a:rPr lang="fr-FR" dirty="0" err="1" smtClean="0"/>
              <a:t>Severijns</a:t>
            </a:r>
            <a:endParaRPr lang="fr-FR" dirty="0" smtClean="0"/>
          </a:p>
          <a:p>
            <a:r>
              <a:rPr lang="fr-FR" dirty="0" smtClean="0"/>
              <a:t>W. Gins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2590800" y="5524170"/>
            <a:ext cx="1421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fr-FR" dirty="0" smtClean="0"/>
              <a:t>Falkowski</a:t>
            </a:r>
          </a:p>
        </p:txBody>
      </p:sp>
      <p:pic>
        <p:nvPicPr>
          <p:cNvPr id="42" name="Picture 2" descr="The University of Manchest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39782" y="5435932"/>
            <a:ext cx="1584176" cy="661356"/>
          </a:xfrm>
          <a:prstGeom prst="rect">
            <a:avLst/>
          </a:prstGeom>
          <a:noFill/>
        </p:spPr>
      </p:pic>
      <p:sp>
        <p:nvSpPr>
          <p:cNvPr id="43" name="ZoneTexte 42"/>
          <p:cNvSpPr txBox="1"/>
          <p:nvPr/>
        </p:nvSpPr>
        <p:spPr>
          <a:xfrm>
            <a:off x="7283798" y="6084004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M.L. Bissel</a:t>
            </a:r>
          </a:p>
        </p:txBody>
      </p:sp>
      <p:pic>
        <p:nvPicPr>
          <p:cNvPr id="44" name="Picture 16" descr="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8732" y="1500299"/>
            <a:ext cx="521620" cy="5940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5" name="ZoneTexte 44"/>
          <p:cNvSpPr txBox="1"/>
          <p:nvPr/>
        </p:nvSpPr>
        <p:spPr>
          <a:xfrm>
            <a:off x="6930700" y="2172178"/>
            <a:ext cx="15351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/>
            <a:r>
              <a:rPr lang="fr-FR" dirty="0" smtClean="0"/>
              <a:t>I. Moore</a:t>
            </a:r>
          </a:p>
          <a:p>
            <a:pPr marL="400050" indent="-400050"/>
            <a:r>
              <a:rPr lang="fr-FR" dirty="0" smtClean="0"/>
              <a:t>T. Eronen</a:t>
            </a:r>
          </a:p>
          <a:p>
            <a:pPr marL="400050" indent="-400050"/>
            <a:r>
              <a:rPr lang="fr-FR" dirty="0" smtClean="0"/>
              <a:t>R.P. De Groote</a:t>
            </a:r>
          </a:p>
          <a:p>
            <a:pPr marL="400050" indent="-400050"/>
            <a:r>
              <a:rPr lang="fr-FR" dirty="0" smtClean="0"/>
              <a:t>A. De </a:t>
            </a:r>
            <a:r>
              <a:rPr lang="fr-FR" dirty="0" err="1" smtClean="0"/>
              <a:t>Roubin</a:t>
            </a:r>
            <a:endParaRPr lang="fr-FR" dirty="0" smtClean="0"/>
          </a:p>
          <a:p>
            <a:pPr marL="400050" indent="-400050"/>
            <a:r>
              <a:rPr lang="fr-FR" dirty="0" smtClean="0"/>
              <a:t>A. Jokinen</a:t>
            </a:r>
          </a:p>
          <a:p>
            <a:r>
              <a:rPr lang="fr-FR" dirty="0" smtClean="0"/>
              <a:t>A. </a:t>
            </a:r>
            <a:r>
              <a:rPr lang="fr-FR" dirty="0" err="1" smtClean="0"/>
              <a:t>Kankainen</a:t>
            </a:r>
            <a:endParaRPr lang="fr-FR" dirty="0" smtClean="0"/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51" y="4442954"/>
            <a:ext cx="678625" cy="98351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160" y="4532374"/>
            <a:ext cx="877783" cy="57411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364083" y="5524170"/>
            <a:ext cx="2049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M. Gonzalez-Alonso</a:t>
            </a:r>
            <a:endParaRPr lang="fr-FR" dirty="0"/>
          </a:p>
        </p:txBody>
      </p:sp>
      <p:pic>
        <p:nvPicPr>
          <p:cNvPr id="47" name="Image 46" descr="../../../../Downloads/logo_r.normandie-paysage-cmjn-2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" y="287768"/>
            <a:ext cx="1944216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41" y="826399"/>
            <a:ext cx="935596" cy="383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Backup </a:t>
            </a:r>
            <a:r>
              <a:rPr lang="fr-FR" dirty="0" err="1" smtClean="0"/>
              <a:t>material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err="1" smtClean="0">
                <a:hlinkClick r:id="rId2" action="ppaction://hlinksldjump"/>
              </a:rPr>
              <a:t>Sensitivity</a:t>
            </a:r>
            <a:r>
              <a:rPr lang="fr-FR" sz="2400" dirty="0" smtClean="0">
                <a:hlinkClick r:id="rId2" action="ppaction://hlinksldjump"/>
              </a:rPr>
              <a:t> </a:t>
            </a:r>
            <a:r>
              <a:rPr lang="fr-FR" sz="2400" dirty="0">
                <a:hlinkClick r:id="rId2" action="ppaction://hlinksldjump"/>
              </a:rPr>
              <a:t>to non </a:t>
            </a:r>
            <a:r>
              <a:rPr lang="fr-FR" sz="2400" dirty="0" err="1">
                <a:hlinkClick r:id="rId2" action="ppaction://hlinksldjump"/>
              </a:rPr>
              <a:t>zero</a:t>
            </a:r>
            <a:r>
              <a:rPr lang="fr-FR" sz="2400" dirty="0">
                <a:hlinkClick r:id="rId2" action="ppaction://hlinksldjump"/>
              </a:rPr>
              <a:t> </a:t>
            </a:r>
            <a:r>
              <a:rPr lang="fr-FR" sz="2400" i="1" dirty="0">
                <a:hlinkClick r:id="rId2" action="ppaction://hlinksldjump"/>
              </a:rPr>
              <a:t>D</a:t>
            </a:r>
            <a:r>
              <a:rPr lang="fr-FR" sz="2400" dirty="0">
                <a:hlinkClick r:id="rId2" action="ppaction://hlinksldjump"/>
              </a:rPr>
              <a:t> at JYFL and </a:t>
            </a:r>
            <a:r>
              <a:rPr lang="fr-FR" sz="2400" dirty="0" smtClean="0">
                <a:hlinkClick r:id="rId2" action="ppaction://hlinksldjump"/>
              </a:rPr>
              <a:t>GANIL</a:t>
            </a:r>
            <a:endParaRPr lang="fr-FR" sz="2400" dirty="0" smtClean="0"/>
          </a:p>
          <a:p>
            <a:r>
              <a:rPr lang="fr-FR" sz="2400" dirty="0" smtClean="0">
                <a:hlinkClick r:id="rId3" action="ppaction://hlinksldjump"/>
              </a:rPr>
              <a:t>Monitoring </a:t>
            </a:r>
            <a:r>
              <a:rPr lang="fr-FR" sz="2400" dirty="0" err="1" smtClean="0">
                <a:hlinkClick r:id="rId3" action="ppaction://hlinksldjump"/>
              </a:rPr>
              <a:t>polarization</a:t>
            </a:r>
            <a:r>
              <a:rPr lang="fr-FR" sz="2400" dirty="0" smtClean="0">
                <a:hlinkClick r:id="rId3" action="ppaction://hlinksldjump"/>
              </a:rPr>
              <a:t> </a:t>
            </a:r>
            <a:endParaRPr lang="fr-FR" sz="2400" dirty="0">
              <a:hlinkClick r:id="rId4" action="ppaction://hlinksldjump"/>
            </a:endParaRPr>
          </a:p>
          <a:p>
            <a:r>
              <a:rPr lang="fr-FR" sz="2400" dirty="0" err="1" smtClean="0">
                <a:hlinkClick r:id="rId5" action="ppaction://hlinksldjump"/>
              </a:rPr>
              <a:t>Further</a:t>
            </a:r>
            <a:r>
              <a:rPr lang="fr-FR" sz="2400" dirty="0" smtClean="0">
                <a:hlinkClick r:id="rId5" action="ppaction://hlinksldjump"/>
              </a:rPr>
              <a:t> </a:t>
            </a:r>
            <a:r>
              <a:rPr lang="fr-FR" sz="2400" dirty="0" err="1">
                <a:hlinkClick r:id="rId5" action="ppaction://hlinksldjump"/>
              </a:rPr>
              <a:t>c</a:t>
            </a:r>
            <a:r>
              <a:rPr lang="fr-FR" sz="2400" dirty="0" err="1" smtClean="0">
                <a:hlinkClick r:id="rId5" action="ppaction://hlinksldjump"/>
              </a:rPr>
              <a:t>omparison</a:t>
            </a:r>
            <a:r>
              <a:rPr lang="fr-FR" sz="2400" dirty="0" smtClean="0">
                <a:hlinkClick r:id="rId5" action="ppaction://hlinksldjump"/>
              </a:rPr>
              <a:t> </a:t>
            </a:r>
            <a:r>
              <a:rPr lang="fr-FR" sz="2400" dirty="0" smtClean="0">
                <a:hlinkClick r:id="rId5" action="ppaction://hlinksldjump"/>
              </a:rPr>
              <a:t>to </a:t>
            </a:r>
            <a:r>
              <a:rPr lang="fr-FR" sz="2400" i="1" dirty="0" err="1" smtClean="0">
                <a:hlinkClick r:id="rId5" action="ppaction://hlinksldjump"/>
              </a:rPr>
              <a:t>Dn</a:t>
            </a:r>
            <a:endParaRPr lang="fr-FR" sz="2000" i="1" dirty="0" smtClean="0"/>
          </a:p>
          <a:p>
            <a:r>
              <a:rPr lang="fr-FR" sz="2400" dirty="0" err="1" smtClean="0">
                <a:hlinkClick r:id="rId6" action="ppaction://hlinksldjump"/>
              </a:rPr>
              <a:t>Further</a:t>
            </a:r>
            <a:r>
              <a:rPr lang="fr-FR" sz="2400" dirty="0" smtClean="0">
                <a:hlinkClick r:id="rId6" action="ppaction://hlinksldjump"/>
              </a:rPr>
              <a:t> aspects of</a:t>
            </a:r>
            <a:r>
              <a:rPr lang="fr-FR" sz="2400" i="1" dirty="0" smtClean="0">
                <a:hlinkClick r:id="rId6" action="ppaction://hlinksldjump"/>
              </a:rPr>
              <a:t> D</a:t>
            </a:r>
            <a:r>
              <a:rPr lang="fr-FR" sz="2400" dirty="0" smtClean="0">
                <a:hlinkClick r:id="rId6" action="ppaction://hlinksldjump"/>
              </a:rPr>
              <a:t> </a:t>
            </a:r>
            <a:r>
              <a:rPr lang="fr-FR" sz="2400" dirty="0" smtClean="0">
                <a:hlinkClick r:id="rId6" action="ppaction://hlinksldjump"/>
              </a:rPr>
              <a:t>vs </a:t>
            </a:r>
            <a:r>
              <a:rPr lang="fr-FR" sz="2400" dirty="0" err="1" smtClean="0">
                <a:hlinkClick r:id="rId6" action="ppaction://hlinksldjump"/>
              </a:rPr>
              <a:t>nEDM</a:t>
            </a:r>
            <a:endParaRPr lang="fr-FR" sz="2400" dirty="0" smtClean="0"/>
          </a:p>
          <a:p>
            <a:r>
              <a:rPr lang="fr-FR" sz="2400" dirty="0" smtClean="0">
                <a:hlinkClick r:id="rId7" action="ppaction://hlinksldjump"/>
              </a:rPr>
              <a:t>More </a:t>
            </a:r>
            <a:r>
              <a:rPr lang="fr-FR" sz="2400" dirty="0" err="1" smtClean="0">
                <a:hlinkClick r:id="rId7" action="ppaction://hlinksldjump"/>
              </a:rPr>
              <a:t>details</a:t>
            </a:r>
            <a:r>
              <a:rPr lang="fr-FR" sz="2400" dirty="0" smtClean="0">
                <a:hlinkClick r:id="rId7" action="ppaction://hlinksldjump"/>
              </a:rPr>
              <a:t> for 6He </a:t>
            </a:r>
            <a:r>
              <a:rPr lang="fr-FR" sz="2400" i="1" dirty="0" err="1" smtClean="0">
                <a:hlinkClick r:id="rId7" action="ppaction://hlinksldjump"/>
              </a:rPr>
              <a:t>a</a:t>
            </a:r>
            <a:r>
              <a:rPr lang="fr-FR" sz="2400" i="1" baseline="-25000" dirty="0" err="1" smtClean="0">
                <a:latin typeface="Symbol" pitchFamily="18" charset="2"/>
                <a:hlinkClick r:id="rId7" action="ppaction://hlinksldjump"/>
              </a:rPr>
              <a:t>bn</a:t>
            </a:r>
            <a:r>
              <a:rPr lang="fr-FR" sz="2400" dirty="0" smtClean="0">
                <a:hlinkClick r:id="rId7" action="ppaction://hlinksldjump"/>
              </a:rPr>
              <a:t> </a:t>
            </a:r>
            <a:r>
              <a:rPr lang="fr-FR" sz="2400" dirty="0" err="1" smtClean="0">
                <a:hlinkClick r:id="rId7" action="ppaction://hlinksldjump"/>
              </a:rPr>
              <a:t>experiment</a:t>
            </a:r>
            <a:endParaRPr lang="fr-FR" sz="2400" dirty="0" smtClean="0"/>
          </a:p>
          <a:p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4847-2A20-42E7-9C5A-F77FF209BAE8}" type="datetime1">
              <a:rPr lang="en-US" smtClean="0"/>
              <a:t>11/4/2019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US" smtClean="0"/>
              <a:t>P. Delahaye, GDR Intensity Frontier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7467600" cy="4525963"/>
          </a:xfrm>
        </p:spPr>
        <p:txBody>
          <a:bodyPr/>
          <a:lstStyle/>
          <a:p>
            <a:r>
              <a:rPr lang="en-US" dirty="0" smtClean="0"/>
              <a:t>Aimed accuracy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94EF-E174-4624-9C41-A243BA2BA5FC}" type="datetime1">
              <a:rPr lang="en-US" smtClean="0"/>
              <a:pPr/>
              <a:t>11/4/2019</a:t>
            </a:fld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57CB-D717-4005-B06C-13A6FF987C27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/>
          </p:nvPr>
        </p:nvGraphicFramePr>
        <p:xfrm>
          <a:off x="503548" y="2564904"/>
          <a:ext cx="8136904" cy="2917970"/>
        </p:xfrm>
        <a:graphic>
          <a:graphicData uri="http://schemas.openxmlformats.org/drawingml/2006/table">
            <a:tbl>
              <a:tblPr/>
              <a:tblGrid>
                <a:gridCol w="1615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3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1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1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11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11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25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94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35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Place and type of measurement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Trapped ions /s 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Decays/s</a:t>
                      </a:r>
                      <a:endParaRPr lang="fr-FR" sz="160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Meas. time (d)</a:t>
                      </a:r>
                      <a:endParaRPr lang="fr-FR" sz="160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Detected coinc. (P)</a:t>
                      </a:r>
                      <a:endParaRPr lang="fr-FR" sz="160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latin typeface="Symbol"/>
                          <a:ea typeface="Times New Roman"/>
                        </a:rPr>
                        <a:t>s</a:t>
                      </a:r>
                      <a:r>
                        <a:rPr lang="fr-FR" sz="1600" b="1" baseline="-250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P</a:t>
                      </a:r>
                      <a:r>
                        <a:rPr lang="fr-FR" sz="16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 stat (%)</a:t>
                      </a:r>
                      <a:endParaRPr lang="fr-FR" sz="160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Detected coinc. (D)</a:t>
                      </a:r>
                      <a:endParaRPr lang="fr-FR" sz="160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Sensitivity on </a:t>
                      </a:r>
                      <a:r>
                        <a:rPr lang="fr-FR" sz="1600" b="1" i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D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5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JYFL: polarization degree</a:t>
                      </a:r>
                      <a:endParaRPr lang="fr-FR" sz="160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</a:rPr>
                        <a:t>.00E+04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</a:rPr>
                        <a:t>6.13E+02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</a:rPr>
                        <a:t>8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Calibri"/>
                          <a:ea typeface="Calibri"/>
                        </a:rPr>
                        <a:t>1.7E+05</a:t>
                      </a:r>
                      <a:endParaRPr lang="fr-FR" sz="160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Calibri"/>
                          <a:ea typeface="Calibri"/>
                        </a:rPr>
                        <a:t>1.9E+00</a:t>
                      </a:r>
                      <a:endParaRPr lang="fr-FR" sz="160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Calibri"/>
                          <a:ea typeface="Calibri"/>
                        </a:rPr>
                        <a:t>1.5E+06</a:t>
                      </a:r>
                      <a:endParaRPr lang="fr-FR" sz="160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Calibri"/>
                          <a:ea typeface="Calibri"/>
                        </a:rPr>
                        <a:t>1.0E-03</a:t>
                      </a:r>
                      <a:endParaRPr lang="fr-FR" sz="160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5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JYFL: </a:t>
                      </a:r>
                      <a:r>
                        <a:rPr lang="fr-FR" sz="1600" b="1" i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D</a:t>
                      </a:r>
                      <a:r>
                        <a:rPr lang="fr-FR" sz="16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 correlation</a:t>
                      </a:r>
                      <a:endParaRPr lang="fr-FR" sz="160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</a:rPr>
                        <a:t>.00E+04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</a:rPr>
                        <a:t>6.13E+02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</a:rPr>
                        <a:t>32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</a:rPr>
                        <a:t>6.7E+05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</a:rPr>
                        <a:t>9.4E-01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</a:rPr>
                        <a:t>6.1E+06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Calibri"/>
                          <a:ea typeface="Calibri"/>
                        </a:rPr>
                        <a:t>5.2E-04</a:t>
                      </a:r>
                      <a:endParaRPr lang="fr-FR" sz="160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5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DESIR: </a:t>
                      </a:r>
                      <a:r>
                        <a:rPr lang="fr-FR" sz="1600" b="1" i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D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correlation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*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</a:rPr>
                        <a:t>1.00E+06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</a:rPr>
                        <a:t>3.07E+04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</a:rPr>
                        <a:t>24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</a:rPr>
                        <a:t>2.5E+07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</a:rPr>
                        <a:t>1.5E-01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</a:rPr>
                        <a:t>2.3E+08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</a:rPr>
                        <a:t>8.5E-05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5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DESIR:</a:t>
                      </a:r>
                      <a:r>
                        <a:rPr lang="fr-FR" sz="16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fr-FR" sz="1600" b="1" i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D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fr-FR" sz="1600" b="1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correlation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**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</a:rPr>
                        <a:t>5.00E+06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</a:rPr>
                        <a:t>3.07E+05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</a:rPr>
                        <a:t>24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</a:rPr>
                        <a:t>1.3E+08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</a:rPr>
                        <a:t>6.9E-02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</a:rPr>
                        <a:t>1.2E+09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</a:rPr>
                        <a:t>3.8E-05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82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8236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05980" y="1772816"/>
            <a:ext cx="4932040" cy="64266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7596336" y="4941168"/>
            <a:ext cx="1080120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5004048" y="5517232"/>
            <a:ext cx="3068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*present trapping capacity</a:t>
            </a:r>
          </a:p>
          <a:p>
            <a:r>
              <a:rPr lang="en-US" dirty="0" smtClean="0"/>
              <a:t>** optimized trapping capacity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580112" y="3140968"/>
            <a:ext cx="1080120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596336" y="3717032"/>
            <a:ext cx="1080120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18"/>
          <p:cNvSpPr txBox="1"/>
          <p:nvPr/>
        </p:nvSpPr>
        <p:spPr>
          <a:xfrm>
            <a:off x="911565" y="6093296"/>
            <a:ext cx="7188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With some trapping R&amp;D (optimized trap and RF)</a:t>
            </a: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rgbClr val="0000FF"/>
                </a:solidFill>
                <a:sym typeface="Wingdings" pitchFamily="2" charset="2"/>
              </a:rPr>
              <a:t>Below 5.10</a:t>
            </a:r>
            <a:r>
              <a:rPr lang="en-US" b="1" baseline="30000" dirty="0" smtClean="0">
                <a:solidFill>
                  <a:srgbClr val="0000FF"/>
                </a:solidFill>
                <a:sym typeface="Wingdings" pitchFamily="2" charset="2"/>
              </a:rPr>
              <a:t>-5</a:t>
            </a:r>
            <a:r>
              <a:rPr lang="en-US" b="1" dirty="0" smtClean="0">
                <a:solidFill>
                  <a:srgbClr val="0000FF"/>
                </a:solidFill>
                <a:sym typeface="Wingdings" pitchFamily="2" charset="2"/>
              </a:rPr>
              <a:t> is feasible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457200" y="274638"/>
            <a:ext cx="814724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smtClean="0">
                <a:solidFill>
                  <a:srgbClr val="0000CC"/>
                </a:solidFill>
                <a:latin typeface="Comic Sans MS" pitchFamily="66" charset="0"/>
                <a:ea typeface="+mj-ea"/>
                <a:cs typeface="+mj-cs"/>
              </a:rPr>
              <a:t>Sensitivity to NP 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3321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7" grpId="1" animBg="1"/>
      <p:bldP spid="18" grpId="0" animBg="1"/>
      <p:bldP spid="18" grpId="1" animBg="1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fld id="{5A7C8B86-76BA-442B-B58C-D7A4E0C48DAC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2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US" smtClean="0"/>
              <a:t>P. Delahaye, GDR Intensity Frontier</a:t>
            </a:r>
            <a:endParaRPr lang="en-US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67744" y="260648"/>
            <a:ext cx="4663754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Comic Sans MS" pitchFamily="66" charset="0"/>
              </a:rPr>
              <a:t>Monitoring of polarization</a:t>
            </a:r>
            <a:endParaRPr lang="en-US" sz="28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364088" y="2165955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</a:t>
            </a:r>
            <a:r>
              <a:rPr lang="fr-FR" baseline="-25000" dirty="0" smtClean="0">
                <a:latin typeface="Symbol" pitchFamily="18" charset="2"/>
              </a:rPr>
              <a:t>b</a:t>
            </a:r>
            <a:r>
              <a:rPr lang="fr-FR" dirty="0" smtClean="0"/>
              <a:t> </a:t>
            </a:r>
            <a:r>
              <a:rPr lang="fr-FR" dirty="0" err="1" smtClean="0"/>
              <a:t>measurement</a:t>
            </a:r>
            <a:endParaRPr lang="fr-FR" dirty="0"/>
          </a:p>
        </p:txBody>
      </p:sp>
      <p:sp>
        <p:nvSpPr>
          <p:cNvPr id="899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355976" y="4110171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Extended</a:t>
            </a:r>
            <a:r>
              <a:rPr lang="fr-FR" sz="1600" dirty="0" smtClean="0"/>
              <a:t> interaction time </a:t>
            </a:r>
            <a:r>
              <a:rPr lang="fr-FR" sz="1600" dirty="0" err="1" smtClean="0"/>
              <a:t>with</a:t>
            </a:r>
            <a:r>
              <a:rPr lang="fr-FR" sz="1600" dirty="0" smtClean="0"/>
              <a:t> laser light</a:t>
            </a:r>
          </a:p>
          <a:p>
            <a:r>
              <a:rPr lang="fr-FR" sz="1600" dirty="0" smtClean="0">
                <a:sym typeface="Wingdings" pitchFamily="2" charset="2"/>
              </a:rPr>
              <a:t> </a:t>
            </a:r>
            <a:r>
              <a:rPr lang="fr-FR" sz="1600" dirty="0" err="1" smtClean="0">
                <a:sym typeface="Wingdings" pitchFamily="2" charset="2"/>
              </a:rPr>
              <a:t>Very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dirty="0" err="1" smtClean="0">
                <a:sym typeface="Wingdings" pitchFamily="2" charset="2"/>
              </a:rPr>
              <a:t>high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dirty="0" err="1" smtClean="0">
                <a:sym typeface="Wingdings" pitchFamily="2" charset="2"/>
              </a:rPr>
              <a:t>polarization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dirty="0" err="1" smtClean="0">
                <a:sym typeface="Wingdings" pitchFamily="2" charset="2"/>
              </a:rPr>
              <a:t>degree</a:t>
            </a:r>
            <a:endParaRPr lang="fr-FR" sz="1600" dirty="0" smtClean="0"/>
          </a:p>
          <a:p>
            <a:r>
              <a:rPr lang="fr-FR" sz="1600" dirty="0" smtClean="0">
                <a:solidFill>
                  <a:srgbClr val="0000FF"/>
                </a:solidFill>
              </a:rPr>
              <a:t>&gt;90%: </a:t>
            </a:r>
            <a:r>
              <a:rPr lang="fr-FR" sz="1600" dirty="0" err="1" smtClean="0">
                <a:solidFill>
                  <a:srgbClr val="0000FF"/>
                </a:solidFill>
              </a:rPr>
              <a:t>enough</a:t>
            </a:r>
            <a:r>
              <a:rPr lang="fr-FR" sz="1600" dirty="0" smtClean="0">
                <a:solidFill>
                  <a:srgbClr val="0000FF"/>
                </a:solidFill>
              </a:rPr>
              <a:t> for the </a:t>
            </a:r>
            <a:r>
              <a:rPr lang="fr-FR" sz="1600" dirty="0" err="1" smtClean="0">
                <a:solidFill>
                  <a:srgbClr val="0000FF"/>
                </a:solidFill>
              </a:rPr>
              <a:t>measurement</a:t>
            </a:r>
            <a:r>
              <a:rPr lang="fr-FR" sz="1600" dirty="0" smtClean="0">
                <a:solidFill>
                  <a:srgbClr val="0000FF"/>
                </a:solidFill>
              </a:rPr>
              <a:t> of </a:t>
            </a:r>
            <a:r>
              <a:rPr lang="fr-FR" sz="1600" i="1" dirty="0" smtClean="0">
                <a:solidFill>
                  <a:srgbClr val="0000FF"/>
                </a:solidFill>
              </a:rPr>
              <a:t>D</a:t>
            </a:r>
            <a:r>
              <a:rPr lang="fr-FR" sz="1600" dirty="0" smtClean="0">
                <a:solidFill>
                  <a:srgbClr val="0000FF"/>
                </a:solidFill>
              </a:rPr>
              <a:t>!</a:t>
            </a:r>
            <a:endParaRPr lang="fr-FR" sz="1600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60032" y="3390091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Remember: C. S. Wu et al., Phys Rev 105(1957)1413</a:t>
            </a:r>
            <a:endParaRPr lang="en-US" sz="1400" i="1" dirty="0"/>
          </a:p>
        </p:txBody>
      </p:sp>
      <p:pic>
        <p:nvPicPr>
          <p:cNvPr id="118" name="Image 117" descr="setups winningmotion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484784"/>
            <a:ext cx="2304256" cy="47525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58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ZoneTexte 16"/>
          <p:cNvSpPr txBox="1"/>
          <p:nvPr/>
        </p:nvSpPr>
        <p:spPr>
          <a:xfrm>
            <a:off x="4067944" y="1805915"/>
            <a:ext cx="3741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On-line monitoring of the polarization</a:t>
            </a:r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188640"/>
            <a:ext cx="1116186" cy="7962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1407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4073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2598003"/>
            <a:ext cx="971426" cy="643554"/>
          </a:xfrm>
          <a:prstGeom prst="rect">
            <a:avLst/>
          </a:prstGeom>
          <a:noFill/>
        </p:spPr>
      </p:pic>
      <p:sp>
        <p:nvSpPr>
          <p:cNvPr id="12195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21958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2492896"/>
            <a:ext cx="2016224" cy="810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844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7467600" cy="4525963"/>
          </a:xfrm>
        </p:spPr>
        <p:txBody>
          <a:bodyPr/>
          <a:lstStyle/>
          <a:p>
            <a:r>
              <a:rPr lang="en-US" dirty="0" smtClean="0"/>
              <a:t>Comparison to </a:t>
            </a:r>
            <a:r>
              <a:rPr lang="en-US" i="1" dirty="0" err="1" smtClean="0"/>
              <a:t>D</a:t>
            </a:r>
            <a:r>
              <a:rPr lang="en-US" baseline="-25000" dirty="0" err="1" smtClean="0"/>
              <a:t>n</a:t>
            </a:r>
            <a:r>
              <a:rPr lang="en-US" dirty="0" smtClean="0"/>
              <a:t> experiment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AE9D-F570-4502-8BFC-78EBFC138399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US" smtClean="0"/>
              <a:t>P. Delahaye, GDR Intensity Frontier</a:t>
            </a:r>
            <a:endParaRPr lang="en-US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57200" y="274638"/>
            <a:ext cx="814724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smtClean="0">
                <a:solidFill>
                  <a:srgbClr val="0000CC"/>
                </a:solidFill>
                <a:latin typeface="Comic Sans MS" pitchFamily="66" charset="0"/>
                <a:ea typeface="+mj-ea"/>
                <a:cs typeface="+mj-cs"/>
              </a:rPr>
              <a:t>Sensitivity to NP 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782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6300192" cy="201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1547664" y="4293096"/>
            <a:ext cx="5562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H. P. </a:t>
            </a:r>
            <a:r>
              <a:rPr lang="en-US" dirty="0" err="1" smtClean="0"/>
              <a:t>Mumm</a:t>
            </a:r>
            <a:r>
              <a:rPr lang="en-US" dirty="0" smtClean="0"/>
              <a:t> et al, Rev. Sci. </a:t>
            </a:r>
            <a:r>
              <a:rPr lang="en-US" dirty="0" err="1" smtClean="0"/>
              <a:t>Instrum</a:t>
            </a:r>
            <a:r>
              <a:rPr lang="en-US" dirty="0" smtClean="0"/>
              <a:t>. 75, 5343 (2004)</a:t>
            </a:r>
          </a:p>
          <a:p>
            <a:r>
              <a:rPr lang="en-US" dirty="0" smtClean="0"/>
              <a:t>H. P. </a:t>
            </a:r>
            <a:r>
              <a:rPr lang="en-US" dirty="0" err="1" smtClean="0"/>
              <a:t>Mumm</a:t>
            </a:r>
            <a:r>
              <a:rPr lang="en-US" dirty="0" smtClean="0"/>
              <a:t> et al, PRL 107, 102301 (2011)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7467600" cy="4525963"/>
          </a:xfrm>
        </p:spPr>
        <p:txBody>
          <a:bodyPr/>
          <a:lstStyle/>
          <a:p>
            <a:r>
              <a:rPr lang="en-US" dirty="0" smtClean="0"/>
              <a:t>Comparison to </a:t>
            </a:r>
            <a:r>
              <a:rPr lang="en-US" i="1" dirty="0" err="1" smtClean="0"/>
              <a:t>D</a:t>
            </a:r>
            <a:r>
              <a:rPr lang="en-US" baseline="-25000" dirty="0" err="1" smtClean="0"/>
              <a:t>n</a:t>
            </a:r>
            <a:r>
              <a:rPr lang="en-US" dirty="0" smtClean="0"/>
              <a:t> experiment</a:t>
            </a:r>
            <a:endParaRPr lang="en-US" dirty="0"/>
          </a:p>
        </p:txBody>
      </p:sp>
      <p:sp>
        <p:nvSpPr>
          <p:cNvPr id="18" name="ZoneTexte 17"/>
          <p:cNvSpPr txBox="1"/>
          <p:nvPr/>
        </p:nvSpPr>
        <p:spPr>
          <a:xfrm>
            <a:off x="1259632" y="1844824"/>
            <a:ext cx="2052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Systematic effects</a:t>
            </a:r>
          </a:p>
        </p:txBody>
      </p:sp>
      <p:pic>
        <p:nvPicPr>
          <p:cNvPr id="1081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" y="2276872"/>
            <a:ext cx="40290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ZoneTexte 18"/>
          <p:cNvSpPr txBox="1"/>
          <p:nvPr/>
        </p:nvSpPr>
        <p:spPr>
          <a:xfrm>
            <a:off x="4572000" y="1772816"/>
            <a:ext cx="457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of the dominant effects should be highly suppressed </a:t>
            </a:r>
            <a:r>
              <a:rPr lang="en-US" dirty="0" smtClean="0">
                <a:solidFill>
                  <a:srgbClr val="0000CC"/>
                </a:solidFill>
              </a:rPr>
              <a:t>by the trap confinement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1600" y="6093296"/>
            <a:ext cx="2811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err="1" smtClean="0">
                <a:solidFill>
                  <a:srgbClr val="0000CC"/>
                </a:solidFill>
              </a:rPr>
              <a:t>Dn</a:t>
            </a:r>
            <a:r>
              <a:rPr lang="fr-FR" b="1" dirty="0" smtClean="0">
                <a:solidFill>
                  <a:srgbClr val="0000CC"/>
                </a:solidFill>
              </a:rPr>
              <a:t>= (−0.94 ±1.89±0.97) 10</a:t>
            </a:r>
            <a:r>
              <a:rPr lang="fr-FR" b="1" baseline="30000" dirty="0" smtClean="0">
                <a:solidFill>
                  <a:srgbClr val="0000CC"/>
                </a:solidFill>
              </a:rPr>
              <a:t>-4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9552" y="4221088"/>
            <a:ext cx="381642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39552" y="3717032"/>
            <a:ext cx="381642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ZoneTexte 22"/>
          <p:cNvSpPr txBox="1"/>
          <p:nvPr/>
        </p:nvSpPr>
        <p:spPr>
          <a:xfrm>
            <a:off x="4572000" y="2348880"/>
            <a:ext cx="4572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Beam expansion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From 5 cm for the neutron to ~2mm for trapped 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ATP= </a:t>
            </a:r>
            <a:r>
              <a:rPr lang="en-US" dirty="0" err="1" smtClean="0"/>
              <a:t>assymetric</a:t>
            </a:r>
            <a:r>
              <a:rPr lang="en-US" dirty="0" smtClean="0"/>
              <a:t> transverse polarization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Very good definition of the axis of polarization thanks to the lasers and magnetic field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negligible expansion of the cloud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effect can be canceled for uniform beam using 2 adjacent cell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 proton/recoil threshold should be minimal for MCPs compared to SBDs, but will be affected from RF field to confine ions 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802185" y="6396335"/>
            <a:ext cx="3769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H. P. </a:t>
            </a:r>
            <a:r>
              <a:rPr lang="en-US" sz="1200" dirty="0" err="1" smtClean="0"/>
              <a:t>Mumm</a:t>
            </a:r>
            <a:r>
              <a:rPr lang="en-US" sz="1200" dirty="0" smtClean="0"/>
              <a:t> et al, Rev. Sci. </a:t>
            </a:r>
            <a:r>
              <a:rPr lang="en-US" sz="1200" dirty="0" err="1" smtClean="0"/>
              <a:t>Instrum</a:t>
            </a:r>
            <a:r>
              <a:rPr lang="en-US" sz="1200" dirty="0" smtClean="0"/>
              <a:t>. 75, 5343 (2004)</a:t>
            </a:r>
          </a:p>
          <a:p>
            <a:r>
              <a:rPr lang="en-US" sz="1200" dirty="0" smtClean="0"/>
              <a:t>H. P. </a:t>
            </a:r>
            <a:r>
              <a:rPr lang="en-US" sz="1200" dirty="0" err="1" smtClean="0"/>
              <a:t>Mumm</a:t>
            </a:r>
            <a:r>
              <a:rPr lang="en-US" sz="1200" dirty="0" smtClean="0"/>
              <a:t> et al, PRL 107, 102301 (2011)</a:t>
            </a:r>
            <a:endParaRPr lang="en-US" sz="1200" dirty="0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457200" y="274638"/>
            <a:ext cx="814724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smtClean="0">
                <a:solidFill>
                  <a:srgbClr val="0000CC"/>
                </a:solidFill>
                <a:latin typeface="Comic Sans MS" pitchFamily="66" charset="0"/>
                <a:ea typeface="+mj-ea"/>
                <a:cs typeface="+mj-cs"/>
              </a:rPr>
              <a:t>Sensitivity to NP 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4F11-D082-4D11-A539-E7FC1D1ED469}" type="datetime1">
              <a:rPr lang="en-US" smtClean="0"/>
              <a:t>11/3/2019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Delahaye, GDR Intensity Frontier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2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80928"/>
            <a:ext cx="4171252" cy="28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94EF-E174-4624-9C41-A243BA2BA5FC}" type="datetime1">
              <a:rPr lang="en-US" smtClean="0"/>
              <a:pPr/>
              <a:t>11/4/2019</a:t>
            </a:fld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57CB-D717-4005-B06C-13A6FF987C2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82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457200" y="274638"/>
            <a:ext cx="814724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rgbClr val="0000FF"/>
                </a:solidFill>
                <a:latin typeface="Comic Sans MS" pitchFamily="66" charset="0"/>
                <a:ea typeface="+mj-ea"/>
                <a:cs typeface="+mj-cs"/>
              </a:rPr>
              <a:t>Sensitivity to NP 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1929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440" y="1091052"/>
            <a:ext cx="3528392" cy="95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827584" y="1268760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EDM are sensitive </a:t>
            </a:r>
            <a:r>
              <a:rPr lang="fr-FR" dirty="0" err="1" smtClean="0"/>
              <a:t>among</a:t>
            </a:r>
            <a:r>
              <a:rPr lang="fr-FR" dirty="0" smtClean="0"/>
              <a:t> </a:t>
            </a:r>
            <a:r>
              <a:rPr lang="fr-FR" dirty="0" err="1" smtClean="0"/>
              <a:t>others</a:t>
            </a:r>
            <a:r>
              <a:rPr lang="fr-FR" dirty="0" smtClean="0"/>
              <a:t> to a CP </a:t>
            </a:r>
            <a:r>
              <a:rPr lang="fr-FR" dirty="0" err="1" smtClean="0"/>
              <a:t>odd</a:t>
            </a:r>
            <a:r>
              <a:rPr lang="fr-FR" dirty="0" smtClean="0"/>
              <a:t> four fermion interaction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724128" y="2924944"/>
            <a:ext cx="30989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That </a:t>
            </a:r>
            <a:r>
              <a:rPr lang="fr-FR" dirty="0" err="1" smtClean="0"/>
              <a:t>implies</a:t>
            </a:r>
            <a:r>
              <a:rPr lang="fr-FR" dirty="0" smtClean="0"/>
              <a:t> for </a:t>
            </a:r>
          </a:p>
          <a:p>
            <a:pPr>
              <a:buFont typeface="Arial" charset="0"/>
              <a:buChar char="•"/>
            </a:pPr>
            <a:r>
              <a:rPr lang="fr-FR" dirty="0" smtClean="0"/>
              <a:t>L-R </a:t>
            </a:r>
            <a:r>
              <a:rPr lang="fr-FR" dirty="0" err="1" smtClean="0"/>
              <a:t>symmetric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endParaRPr lang="fr-FR" dirty="0" smtClean="0"/>
          </a:p>
          <a:p>
            <a:pPr>
              <a:buFont typeface="Arial" charset="0"/>
              <a:buChar char="•"/>
            </a:pPr>
            <a:r>
              <a:rPr lang="fr-FR" dirty="0" err="1" smtClean="0"/>
              <a:t>Models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exotic</a:t>
            </a:r>
            <a:r>
              <a:rPr lang="fr-FR" dirty="0" smtClean="0"/>
              <a:t> fermions</a:t>
            </a:r>
          </a:p>
          <a:p>
            <a:pPr>
              <a:buFont typeface="Arial" charset="0"/>
              <a:buChar char="•"/>
            </a:pPr>
            <a:r>
              <a:rPr lang="fr-FR" dirty="0" smtClean="0"/>
              <a:t> R-</a:t>
            </a:r>
            <a:r>
              <a:rPr lang="fr-FR" dirty="0" err="1" smtClean="0"/>
              <a:t>parity</a:t>
            </a:r>
            <a:r>
              <a:rPr lang="fr-FR" dirty="0" smtClean="0"/>
              <a:t> </a:t>
            </a:r>
            <a:r>
              <a:rPr lang="fr-FR" dirty="0" err="1" smtClean="0"/>
              <a:t>violating</a:t>
            </a:r>
            <a:r>
              <a:rPr lang="fr-FR" dirty="0" smtClean="0"/>
              <a:t> MMSM</a:t>
            </a:r>
          </a:p>
          <a:p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682113" y="5715025"/>
            <a:ext cx="72791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L</a:t>
            </a:r>
            <a:r>
              <a:rPr lang="fr-FR" dirty="0" err="1" smtClean="0"/>
              <a:t>imit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relaxed</a:t>
            </a:r>
            <a:r>
              <a:rPr lang="fr-FR" dirty="0" smtClean="0"/>
              <a:t> by one </a:t>
            </a:r>
            <a:r>
              <a:rPr lang="fr-FR" dirty="0" err="1" smtClean="0"/>
              <a:t>order</a:t>
            </a:r>
            <a:r>
              <a:rPr lang="fr-FR" dirty="0" smtClean="0"/>
              <a:t> of magnitude </a:t>
            </a:r>
            <a:r>
              <a:rPr lang="fr-FR" dirty="0" err="1" smtClean="0">
                <a:solidFill>
                  <a:srgbClr val="0000FF"/>
                </a:solidFill>
              </a:rPr>
              <a:t>Seng</a:t>
            </a:r>
            <a:r>
              <a:rPr lang="fr-FR" dirty="0" smtClean="0">
                <a:solidFill>
                  <a:srgbClr val="0000FF"/>
                </a:solidFill>
              </a:rPr>
              <a:t> et al, </a:t>
            </a:r>
            <a:r>
              <a:rPr lang="fr-FR" dirty="0" err="1" smtClean="0">
                <a:solidFill>
                  <a:srgbClr val="0000FF"/>
                </a:solidFill>
              </a:rPr>
              <a:t>Phys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Lett</a:t>
            </a:r>
            <a:r>
              <a:rPr lang="fr-FR" dirty="0" smtClean="0">
                <a:solidFill>
                  <a:srgbClr val="0000FF"/>
                </a:solidFill>
              </a:rPr>
              <a:t> B 736(2014)</a:t>
            </a:r>
          </a:p>
          <a:p>
            <a:r>
              <a:rPr lang="fr-FR" dirty="0" smtClean="0">
                <a:sym typeface="Wingdings" pitchFamily="2" charset="2"/>
              </a:rPr>
              <a:t></a:t>
            </a:r>
            <a:r>
              <a:rPr lang="fr-FR" dirty="0" smtClean="0"/>
              <a:t>Non </a:t>
            </a:r>
            <a:r>
              <a:rPr lang="fr-FR" dirty="0" err="1" smtClean="0"/>
              <a:t>adequate</a:t>
            </a:r>
            <a:r>
              <a:rPr lang="fr-FR" dirty="0" smtClean="0"/>
              <a:t> </a:t>
            </a:r>
            <a:r>
              <a:rPr lang="fr-FR" i="1" dirty="0" err="1" smtClean="0"/>
              <a:t>d</a:t>
            </a:r>
            <a:r>
              <a:rPr lang="fr-FR" i="1" baseline="-25000" dirty="0" err="1" smtClean="0"/>
              <a:t>n</a:t>
            </a:r>
            <a:r>
              <a:rPr lang="fr-FR" dirty="0" smtClean="0"/>
              <a:t> </a:t>
            </a:r>
            <a:r>
              <a:rPr lang="fr-FR" dirty="0" err="1" smtClean="0"/>
              <a:t>determination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earlier</a:t>
            </a:r>
            <a:r>
              <a:rPr lang="fr-FR" dirty="0" smtClean="0"/>
              <a:t> </a:t>
            </a:r>
            <a:r>
              <a:rPr lang="fr-FR" dirty="0" err="1" smtClean="0"/>
              <a:t>meson</a:t>
            </a:r>
            <a:r>
              <a:rPr lang="fr-FR" dirty="0" smtClean="0"/>
              <a:t> </a:t>
            </a:r>
            <a:r>
              <a:rPr lang="fr-FR" dirty="0" err="1" smtClean="0"/>
              <a:t>theory</a:t>
            </a:r>
            <a:endParaRPr lang="fr-FR" dirty="0" smtClean="0"/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1511354" y="2247724"/>
            <a:ext cx="652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00FF"/>
                </a:solidFill>
              </a:rPr>
              <a:t>Ng</a:t>
            </a:r>
            <a:r>
              <a:rPr lang="fr-FR" dirty="0" smtClean="0">
                <a:solidFill>
                  <a:srgbClr val="0000FF"/>
                </a:solidFill>
              </a:rPr>
              <a:t> et </a:t>
            </a:r>
            <a:r>
              <a:rPr lang="fr-FR" dirty="0" err="1" smtClean="0">
                <a:solidFill>
                  <a:srgbClr val="0000FF"/>
                </a:solidFill>
              </a:rPr>
              <a:t>Tulin</a:t>
            </a:r>
            <a:r>
              <a:rPr lang="fr-FR" dirty="0" smtClean="0">
                <a:solidFill>
                  <a:srgbClr val="0000FF"/>
                </a:solidFill>
              </a:rPr>
              <a:t>, </a:t>
            </a:r>
            <a:r>
              <a:rPr lang="fr-FR" dirty="0" err="1" smtClean="0">
                <a:solidFill>
                  <a:srgbClr val="0000FF"/>
                </a:solidFill>
              </a:rPr>
              <a:t>Phys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Rev</a:t>
            </a:r>
            <a:r>
              <a:rPr lang="fr-FR" dirty="0" smtClean="0">
                <a:solidFill>
                  <a:srgbClr val="0000FF"/>
                </a:solidFill>
              </a:rPr>
              <a:t> D 85 (2012</a:t>
            </a:r>
            <a:r>
              <a:rPr lang="fr-FR" dirty="0" smtClean="0">
                <a:solidFill>
                  <a:srgbClr val="0000FF"/>
                </a:solidFill>
              </a:rPr>
              <a:t>) + </a:t>
            </a:r>
            <a:r>
              <a:rPr lang="fr-FR" dirty="0" err="1">
                <a:solidFill>
                  <a:srgbClr val="0000FF"/>
                </a:solidFill>
              </a:rPr>
              <a:t>Seng</a:t>
            </a:r>
            <a:r>
              <a:rPr lang="fr-FR" dirty="0">
                <a:solidFill>
                  <a:srgbClr val="0000FF"/>
                </a:solidFill>
              </a:rPr>
              <a:t> et al, </a:t>
            </a:r>
            <a:r>
              <a:rPr lang="fr-FR" dirty="0" err="1">
                <a:solidFill>
                  <a:srgbClr val="0000FF"/>
                </a:solidFill>
              </a:rPr>
              <a:t>Phys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Lett</a:t>
            </a:r>
            <a:r>
              <a:rPr lang="fr-FR" dirty="0">
                <a:solidFill>
                  <a:srgbClr val="0000FF"/>
                </a:solidFill>
              </a:rPr>
              <a:t> B 736(2014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endParaRPr lang="fr-FR" dirty="0">
              <a:solidFill>
                <a:srgbClr val="0000FF"/>
              </a:solidFill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5447" y="4300711"/>
            <a:ext cx="20764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ZoneTexte 21"/>
          <p:cNvSpPr txBox="1"/>
          <p:nvPr/>
        </p:nvSpPr>
        <p:spPr>
          <a:xfrm>
            <a:off x="7675647" y="4228703"/>
            <a:ext cx="38985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-6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en-US" dirty="0" smtClean="0"/>
              <a:t>JYFL 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301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contenu 19"/>
          <p:cNvSpPr>
            <a:spLocks noGrp="1"/>
          </p:cNvSpPr>
          <p:nvPr>
            <p:ph idx="1"/>
          </p:nvPr>
        </p:nvSpPr>
        <p:spPr>
          <a:xfrm>
            <a:off x="755576" y="2636913"/>
            <a:ext cx="7992888" cy="2736304"/>
          </a:xfrm>
        </p:spPr>
        <p:txBody>
          <a:bodyPr>
            <a:normAutofit/>
          </a:bodyPr>
          <a:lstStyle/>
          <a:p>
            <a:r>
              <a:rPr lang="fr-FR" sz="2000" dirty="0" smtClean="0"/>
              <a:t>For </a:t>
            </a:r>
            <a:r>
              <a:rPr lang="fr-FR" sz="2000" dirty="0" err="1" smtClean="0"/>
              <a:t>models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right-</a:t>
            </a:r>
            <a:r>
              <a:rPr lang="fr-FR" sz="2000" dirty="0" err="1" smtClean="0"/>
              <a:t>handed</a:t>
            </a:r>
            <a:r>
              <a:rPr lang="fr-FR" sz="2000" dirty="0" smtClean="0"/>
              <a:t> neutrinos:</a:t>
            </a:r>
          </a:p>
          <a:p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94EF-E174-4624-9C41-A243BA2BA5FC}" type="datetime1">
              <a:rPr lang="en-US" smtClean="0"/>
              <a:pPr/>
              <a:t>11/4/2019</a:t>
            </a:fld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57CB-D717-4005-B06C-13A6FF987C2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082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457200" y="274638"/>
            <a:ext cx="8147248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>
                <a:solidFill>
                  <a:srgbClr val="0000FF"/>
                </a:solidFill>
                <a:latin typeface="Comic Sans MS" pitchFamily="66" charset="0"/>
                <a:ea typeface="+mj-ea"/>
                <a:cs typeface="+mj-cs"/>
              </a:rPr>
              <a:t>Sensitivity to NP 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55576" y="1122262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EDM are </a:t>
            </a:r>
            <a:r>
              <a:rPr lang="fr-FR" dirty="0" err="1" smtClean="0"/>
              <a:t>also</a:t>
            </a:r>
            <a:r>
              <a:rPr lang="fr-FR" dirty="0" smtClean="0"/>
              <a:t> sensitive (but </a:t>
            </a:r>
            <a:r>
              <a:rPr lang="fr-FR" dirty="0" err="1" smtClean="0"/>
              <a:t>less</a:t>
            </a:r>
            <a:r>
              <a:rPr lang="fr-FR" dirty="0" smtClean="0"/>
              <a:t>!) to </a:t>
            </a:r>
            <a:r>
              <a:rPr lang="fr-FR" dirty="0" err="1" smtClean="0"/>
              <a:t>Leptoquarks</a:t>
            </a:r>
            <a:r>
              <a:rPr lang="fr-FR" dirty="0" smtClean="0"/>
              <a:t> (LQ)</a:t>
            </a:r>
          </a:p>
          <a:p>
            <a:r>
              <a:rPr lang="fr-FR" dirty="0" smtClean="0"/>
              <a:t>LQ </a:t>
            </a:r>
            <a:r>
              <a:rPr lang="fr-FR" dirty="0" err="1" smtClean="0"/>
              <a:t>models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considered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« EDM </a:t>
            </a:r>
            <a:r>
              <a:rPr lang="fr-FR" dirty="0" err="1" smtClean="0"/>
              <a:t>safe</a:t>
            </a:r>
            <a:r>
              <a:rPr lang="fr-FR" dirty="0" smtClean="0"/>
              <a:t> »</a:t>
            </a:r>
          </a:p>
          <a:p>
            <a:r>
              <a:rPr lang="fr-FR" dirty="0" smtClean="0"/>
              <a:t>But: Radiative corrections </a:t>
            </a:r>
            <a:r>
              <a:rPr lang="fr-FR" dirty="0" err="1" smtClean="0"/>
              <a:t>generate</a:t>
            </a:r>
            <a:r>
              <a:rPr lang="fr-FR" dirty="0" smtClean="0"/>
              <a:t> contributions to EDM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13487" y="5157192"/>
            <a:ext cx="76494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This </a:t>
            </a:r>
            <a:r>
              <a:rPr lang="fr-FR" dirty="0" err="1" smtClean="0"/>
              <a:t>limit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relaxed</a:t>
            </a:r>
            <a:r>
              <a:rPr lang="fr-FR" dirty="0" smtClean="0"/>
              <a:t> by one </a:t>
            </a:r>
            <a:r>
              <a:rPr lang="fr-FR" dirty="0" err="1" smtClean="0"/>
              <a:t>order</a:t>
            </a:r>
            <a:r>
              <a:rPr lang="fr-FR" dirty="0" smtClean="0"/>
              <a:t> of magnitude </a:t>
            </a:r>
            <a:r>
              <a:rPr lang="fr-FR" dirty="0" err="1" smtClean="0">
                <a:solidFill>
                  <a:srgbClr val="0000FF"/>
                </a:solidFill>
              </a:rPr>
              <a:t>Seng</a:t>
            </a:r>
            <a:r>
              <a:rPr lang="fr-FR" dirty="0" smtClean="0">
                <a:solidFill>
                  <a:srgbClr val="0000FF"/>
                </a:solidFill>
              </a:rPr>
              <a:t> et al, </a:t>
            </a:r>
            <a:r>
              <a:rPr lang="fr-FR" dirty="0" err="1" smtClean="0">
                <a:solidFill>
                  <a:srgbClr val="0000FF"/>
                </a:solidFill>
              </a:rPr>
              <a:t>Phys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Lett</a:t>
            </a:r>
            <a:r>
              <a:rPr lang="fr-FR" dirty="0" smtClean="0">
                <a:solidFill>
                  <a:srgbClr val="0000FF"/>
                </a:solidFill>
              </a:rPr>
              <a:t> B 736(2014)</a:t>
            </a:r>
          </a:p>
          <a:p>
            <a:r>
              <a:rPr lang="fr-FR" dirty="0" smtClean="0">
                <a:sym typeface="Wingdings" pitchFamily="2" charset="2"/>
              </a:rPr>
              <a:t></a:t>
            </a:r>
            <a:r>
              <a:rPr lang="fr-FR" dirty="0" smtClean="0"/>
              <a:t>Non </a:t>
            </a:r>
            <a:r>
              <a:rPr lang="fr-FR" dirty="0" err="1" smtClean="0"/>
              <a:t>adequate</a:t>
            </a:r>
            <a:r>
              <a:rPr lang="fr-FR" dirty="0" smtClean="0"/>
              <a:t> </a:t>
            </a:r>
            <a:r>
              <a:rPr lang="fr-FR" i="1" dirty="0" err="1" smtClean="0"/>
              <a:t>d</a:t>
            </a:r>
            <a:r>
              <a:rPr lang="fr-FR" i="1" baseline="-25000" dirty="0" err="1" smtClean="0"/>
              <a:t>n</a:t>
            </a:r>
            <a:r>
              <a:rPr lang="fr-FR" dirty="0" smtClean="0"/>
              <a:t> </a:t>
            </a:r>
            <a:r>
              <a:rPr lang="fr-FR" dirty="0" err="1" smtClean="0"/>
              <a:t>determination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earlier</a:t>
            </a:r>
            <a:r>
              <a:rPr lang="fr-FR" dirty="0" smtClean="0"/>
              <a:t> </a:t>
            </a:r>
            <a:r>
              <a:rPr lang="fr-FR" dirty="0" err="1" smtClean="0"/>
              <a:t>meson</a:t>
            </a:r>
            <a:r>
              <a:rPr lang="fr-FR" dirty="0" smtClean="0"/>
              <a:t> </a:t>
            </a:r>
            <a:r>
              <a:rPr lang="fr-FR" dirty="0" err="1" smtClean="0"/>
              <a:t>theory</a:t>
            </a:r>
            <a:endParaRPr lang="fr-FR" dirty="0" smtClean="0"/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1445313" y="2158357"/>
            <a:ext cx="6541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00FF"/>
                </a:solidFill>
              </a:rPr>
              <a:t>Ng</a:t>
            </a:r>
            <a:r>
              <a:rPr lang="fr-FR" dirty="0" smtClean="0">
                <a:solidFill>
                  <a:srgbClr val="0000FF"/>
                </a:solidFill>
              </a:rPr>
              <a:t> et </a:t>
            </a:r>
            <a:r>
              <a:rPr lang="fr-FR" dirty="0" err="1" smtClean="0">
                <a:solidFill>
                  <a:srgbClr val="0000FF"/>
                </a:solidFill>
              </a:rPr>
              <a:t>Tulin</a:t>
            </a:r>
            <a:r>
              <a:rPr lang="fr-FR" dirty="0" smtClean="0">
                <a:solidFill>
                  <a:srgbClr val="0000FF"/>
                </a:solidFill>
              </a:rPr>
              <a:t>, </a:t>
            </a:r>
            <a:r>
              <a:rPr lang="fr-FR" dirty="0" err="1" smtClean="0">
                <a:solidFill>
                  <a:srgbClr val="0000FF"/>
                </a:solidFill>
              </a:rPr>
              <a:t>Phys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Rev</a:t>
            </a:r>
            <a:r>
              <a:rPr lang="fr-FR" dirty="0" smtClean="0">
                <a:solidFill>
                  <a:srgbClr val="0000FF"/>
                </a:solidFill>
              </a:rPr>
              <a:t> D 85 (2012</a:t>
            </a:r>
            <a:r>
              <a:rPr lang="fr-FR" dirty="0" smtClean="0">
                <a:solidFill>
                  <a:srgbClr val="0000FF"/>
                </a:solidFill>
              </a:rPr>
              <a:t>) </a:t>
            </a:r>
            <a:r>
              <a:rPr lang="fr-FR" dirty="0">
                <a:solidFill>
                  <a:srgbClr val="0000FF"/>
                </a:solidFill>
              </a:rPr>
              <a:t>+ </a:t>
            </a:r>
            <a:r>
              <a:rPr lang="fr-FR" dirty="0" err="1">
                <a:solidFill>
                  <a:srgbClr val="0000FF"/>
                </a:solidFill>
              </a:rPr>
              <a:t>Seng</a:t>
            </a:r>
            <a:r>
              <a:rPr lang="fr-FR" dirty="0">
                <a:solidFill>
                  <a:srgbClr val="0000FF"/>
                </a:solidFill>
              </a:rPr>
              <a:t> et al, </a:t>
            </a:r>
            <a:r>
              <a:rPr lang="fr-FR" dirty="0" err="1">
                <a:solidFill>
                  <a:srgbClr val="0000FF"/>
                </a:solidFill>
              </a:rPr>
              <a:t>Phys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 err="1">
                <a:solidFill>
                  <a:srgbClr val="0000FF"/>
                </a:solidFill>
              </a:rPr>
              <a:t>Lett</a:t>
            </a:r>
            <a:r>
              <a:rPr lang="fr-FR" dirty="0">
                <a:solidFill>
                  <a:srgbClr val="0000FF"/>
                </a:solidFill>
              </a:rPr>
              <a:t> B 736(2014)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 </a:t>
            </a:r>
            <a:endParaRPr lang="fr-FR" dirty="0">
              <a:solidFill>
                <a:srgbClr val="0000FF"/>
              </a:solidFill>
            </a:endParaRPr>
          </a:p>
        </p:txBody>
      </p:sp>
      <p:pic>
        <p:nvPicPr>
          <p:cNvPr id="1193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284984"/>
            <a:ext cx="3888432" cy="173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Connecteur droit avec flèche 21"/>
          <p:cNvCxnSpPr/>
          <p:nvPr/>
        </p:nvCxnSpPr>
        <p:spPr>
          <a:xfrm>
            <a:off x="4716016" y="3573016"/>
            <a:ext cx="79208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39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212976"/>
            <a:ext cx="17526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2964" y="3739183"/>
            <a:ext cx="1872208" cy="25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ZoneTexte 23"/>
          <p:cNvSpPr txBox="1"/>
          <p:nvPr/>
        </p:nvSpPr>
        <p:spPr>
          <a:xfrm>
            <a:off x="7539338" y="3595167"/>
            <a:ext cx="3722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-4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036134" y="5851773"/>
            <a:ext cx="4346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00FF"/>
                </a:solidFill>
              </a:rPr>
              <a:t>Review</a:t>
            </a:r>
            <a:r>
              <a:rPr lang="fr-FR" dirty="0" smtClean="0">
                <a:solidFill>
                  <a:srgbClr val="0000FF"/>
                </a:solidFill>
              </a:rPr>
              <a:t>: Vos </a:t>
            </a:r>
            <a:r>
              <a:rPr lang="fr-FR" dirty="0" smtClean="0">
                <a:solidFill>
                  <a:srgbClr val="0000FF"/>
                </a:solidFill>
              </a:rPr>
              <a:t>et al, </a:t>
            </a:r>
            <a:r>
              <a:rPr lang="fr-FR" dirty="0" err="1" smtClean="0">
                <a:solidFill>
                  <a:srgbClr val="0000FF"/>
                </a:solidFill>
              </a:rPr>
              <a:t>Rev</a:t>
            </a:r>
            <a:r>
              <a:rPr lang="fr-FR" dirty="0" smtClean="0">
                <a:solidFill>
                  <a:srgbClr val="0000FF"/>
                </a:solidFill>
              </a:rPr>
              <a:t>. </a:t>
            </a:r>
            <a:r>
              <a:rPr lang="fr-FR" dirty="0" err="1" smtClean="0">
                <a:solidFill>
                  <a:srgbClr val="0000FF"/>
                </a:solidFill>
              </a:rPr>
              <a:t>Mod</a:t>
            </a:r>
            <a:r>
              <a:rPr lang="fr-FR" dirty="0" smtClean="0">
                <a:solidFill>
                  <a:srgbClr val="0000FF"/>
                </a:solidFill>
              </a:rPr>
              <a:t>. Phys. 87 (2015) 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2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en-US" dirty="0" smtClean="0"/>
              <a:t>JYFL seminar</a:t>
            </a:r>
            <a:endParaRPr 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6562359" y="1233625"/>
            <a:ext cx="2422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8 fermion </a:t>
            </a:r>
            <a:r>
              <a:rPr lang="fr-FR" i="1" dirty="0" err="1" smtClean="0"/>
              <a:t>operator</a:t>
            </a:r>
            <a:endParaRPr lang="fr-FR" i="1" dirty="0" smtClean="0"/>
          </a:p>
          <a:p>
            <a:r>
              <a:rPr lang="fr-FR" i="1" dirty="0"/>
              <a:t>i</a:t>
            </a:r>
            <a:r>
              <a:rPr lang="fr-FR" i="1" dirty="0" smtClean="0"/>
              <a:t>n the SMEFT expansion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87714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124744"/>
            <a:ext cx="7467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Probing intrinsic symmetries</a:t>
            </a:r>
            <a:endParaRPr lang="en-US" sz="2400" dirty="0"/>
          </a:p>
        </p:txBody>
      </p:sp>
      <p:sp>
        <p:nvSpPr>
          <p:cNvPr id="24" name="Espace réservé de la date 45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fld id="{7DCB32A8-8CBE-44AF-B4FD-5C9F7EC71712}" type="datetime1">
              <a:rPr lang="en-US" smtClean="0"/>
              <a:t>11/3/2019</a:t>
            </a:fld>
            <a:endParaRPr lang="fr-FR" dirty="0"/>
          </a:p>
        </p:txBody>
      </p:sp>
      <p:sp>
        <p:nvSpPr>
          <p:cNvPr id="2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US" smtClean="0"/>
              <a:t>P. Delahaye, GDR Intensity Frontier</a:t>
            </a:r>
            <a:endParaRPr lang="en-US" dirty="0"/>
          </a:p>
        </p:txBody>
      </p:sp>
      <p:pic>
        <p:nvPicPr>
          <p:cNvPr id="735234" name="Picture 2" descr="http://universe-review.ca/I15-31-parity.jpg"/>
          <p:cNvPicPr>
            <a:picLocks noChangeAspect="1" noChangeArrowheads="1"/>
          </p:cNvPicPr>
          <p:nvPr/>
        </p:nvPicPr>
        <p:blipFill>
          <a:blip r:embed="rId2" cstate="print"/>
          <a:srcRect t="2174"/>
          <a:stretch>
            <a:fillRect/>
          </a:stretch>
        </p:blipFill>
        <p:spPr bwMode="auto">
          <a:xfrm>
            <a:off x="1187624" y="2132856"/>
            <a:ext cx="2592288" cy="3240360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807646" y="5661248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Parity</a:t>
            </a:r>
            <a:r>
              <a:rPr lang="fr-FR" dirty="0" smtClean="0"/>
              <a:t> violation in  </a:t>
            </a:r>
            <a:r>
              <a:rPr lang="fr-FR" baseline="30000" dirty="0" smtClean="0"/>
              <a:t>60</a:t>
            </a:r>
            <a:r>
              <a:rPr lang="fr-FR" dirty="0" smtClean="0"/>
              <a:t>Co </a:t>
            </a:r>
            <a:r>
              <a:rPr lang="fr-FR" dirty="0" err="1" smtClean="0"/>
              <a:t>decay</a:t>
            </a:r>
            <a:endParaRPr lang="fr-FR" dirty="0"/>
          </a:p>
        </p:txBody>
      </p:sp>
      <p:pic>
        <p:nvPicPr>
          <p:cNvPr id="735236" name="Picture 4" descr="Miss Wu's experi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0056" y="2240868"/>
            <a:ext cx="2664296" cy="3161633"/>
          </a:xfrm>
          <a:prstGeom prst="rect">
            <a:avLst/>
          </a:prstGeom>
          <a:noFill/>
        </p:spPr>
      </p:pic>
      <p:cxnSp>
        <p:nvCxnSpPr>
          <p:cNvPr id="17" name="Connecteur droit 16"/>
          <p:cNvCxnSpPr/>
          <p:nvPr/>
        </p:nvCxnSpPr>
        <p:spPr>
          <a:xfrm>
            <a:off x="2895878" y="2780928"/>
            <a:ext cx="584448" cy="173657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2895878" y="2780928"/>
            <a:ext cx="584448" cy="172819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048006" y="1844824"/>
            <a:ext cx="3885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C. S. Wu et al., Phys Rev 105(1957)1413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568286" y="5589240"/>
            <a:ext cx="783228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/>
              <a:t>P odd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136238" y="5949280"/>
            <a:ext cx="1603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i="1" baseline="-25000" dirty="0" smtClean="0">
                <a:latin typeface="Symbol" pitchFamily="18" charset="2"/>
                <a:cs typeface="Times New Roman" panose="02020603050405020304" pitchFamily="18" charset="0"/>
              </a:rPr>
              <a:t>b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/>
              <a:t>(C</a:t>
            </a:r>
            <a:r>
              <a:rPr lang="en-US" baseline="-25000" dirty="0" smtClean="0"/>
              <a:t>A</a:t>
            </a:r>
            <a:r>
              <a:rPr lang="en-US" dirty="0" smtClean="0"/>
              <a:t>²,C</a:t>
            </a:r>
            <a:r>
              <a:rPr lang="en-US" baseline="-25000" dirty="0" smtClean="0"/>
              <a:t>V</a:t>
            </a:r>
            <a:r>
              <a:rPr lang="en-US" dirty="0" smtClean="0"/>
              <a:t>C</a:t>
            </a:r>
            <a:r>
              <a:rPr lang="en-US" baseline="-25000" dirty="0" smtClean="0"/>
              <a:t>A</a:t>
            </a:r>
            <a:r>
              <a:rPr lang="en-US" dirty="0" smtClean="0"/>
              <a:t>)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403648" y="6021288"/>
            <a:ext cx="1980863" cy="400110"/>
          </a:xfrm>
          <a:prstGeom prst="rect">
            <a:avLst/>
          </a:prstGeom>
          <a:solidFill>
            <a:srgbClr val="0000CC"/>
          </a:solidFill>
        </p:spPr>
        <p:txBody>
          <a:bodyPr wrap="non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FFFF00"/>
                </a:solidFill>
              </a:rPr>
              <a:t>P</a:t>
            </a:r>
            <a:r>
              <a:rPr lang="en-US" sz="2000" i="1" dirty="0" smtClean="0">
                <a:solidFill>
                  <a:srgbClr val="FFFF00"/>
                </a:solidFill>
              </a:rPr>
              <a:t>olarized nuclei</a:t>
            </a:r>
            <a:endParaRPr lang="en-US" sz="2000" i="1" dirty="0">
              <a:solidFill>
                <a:srgbClr val="FFFF00"/>
              </a:solidFill>
            </a:endParaRPr>
          </a:p>
        </p:txBody>
      </p:sp>
      <p:sp>
        <p:nvSpPr>
          <p:cNvPr id="10639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69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70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7043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5517232"/>
            <a:ext cx="1152128" cy="7632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9" name="Titre 1"/>
          <p:cNvSpPr txBox="1">
            <a:spLocks/>
          </p:cNvSpPr>
          <p:nvPr/>
        </p:nvSpPr>
        <p:spPr>
          <a:xfrm>
            <a:off x="539552" y="197768"/>
            <a:ext cx="828092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b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decay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as a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laboratory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for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weak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interaction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7370-BC4F-4DB8-8C77-9AFC309DDB22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771800" y="260648"/>
            <a:ext cx="3940800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First </a:t>
            </a:r>
            <a:r>
              <a:rPr lang="en-US" sz="2800" b="1" baseline="30000" dirty="0" smtClean="0">
                <a:solidFill>
                  <a:srgbClr val="0000FF"/>
                </a:solidFill>
                <a:latin typeface="Comic Sans MS" pitchFamily="66" charset="0"/>
              </a:rPr>
              <a:t>6</a:t>
            </a: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He experiment</a:t>
            </a:r>
            <a:endParaRPr lang="en-US" sz="28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23528" y="836712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Results and outcome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220072" y="2708920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Main </a:t>
            </a:r>
            <a:r>
              <a:rPr lang="fr-FR" dirty="0" err="1" smtClean="0"/>
              <a:t>systematic</a:t>
            </a:r>
            <a:r>
              <a:rPr lang="fr-FR" dirty="0" smtClean="0"/>
              <a:t> </a:t>
            </a:r>
            <a:r>
              <a:rPr lang="fr-FR" dirty="0" err="1" smtClean="0"/>
              <a:t>uncertainties</a:t>
            </a:r>
            <a:endParaRPr lang="fr-FR" dirty="0"/>
          </a:p>
        </p:txBody>
      </p:sp>
      <p:grpSp>
        <p:nvGrpSpPr>
          <p:cNvPr id="2" name="Groupe 52"/>
          <p:cNvGrpSpPr/>
          <p:nvPr/>
        </p:nvGrpSpPr>
        <p:grpSpPr>
          <a:xfrm>
            <a:off x="5076056" y="1340768"/>
            <a:ext cx="3744416" cy="1101080"/>
            <a:chOff x="5076056" y="1340768"/>
            <a:chExt cx="3744416" cy="1101080"/>
          </a:xfrm>
        </p:grpSpPr>
        <p:pic>
          <p:nvPicPr>
            <p:cNvPr id="5018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6056" y="2060848"/>
              <a:ext cx="340042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ZoneTexte 35"/>
            <p:cNvSpPr txBox="1"/>
            <p:nvPr/>
          </p:nvSpPr>
          <p:spPr>
            <a:xfrm>
              <a:off x="5148064" y="1340768"/>
              <a:ext cx="3672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0000CC"/>
                  </a:solidFill>
                  <a:latin typeface="Comic Sans MS" pitchFamily="66" charset="0"/>
                </a:rPr>
                <a:t>X. Fléchard et al</a:t>
              </a:r>
              <a:r>
                <a:rPr lang="en-US" dirty="0" smtClean="0">
                  <a:solidFill>
                    <a:srgbClr val="0000CC"/>
                  </a:solidFill>
                  <a:latin typeface="Comic Sans MS" pitchFamily="66" charset="0"/>
                </a:rPr>
                <a:t> ,J. of Phys. G 38 (2011) 055101</a:t>
              </a:r>
              <a:endParaRPr lang="fr-FR" dirty="0">
                <a:solidFill>
                  <a:srgbClr val="0000CC"/>
                </a:solidFill>
                <a:latin typeface="Comic Sans MS" pitchFamily="66" charset="0"/>
              </a:endParaRPr>
            </a:p>
          </p:txBody>
        </p:sp>
      </p:grpSp>
      <p:graphicFrame>
        <p:nvGraphicFramePr>
          <p:cNvPr id="28" name="Tableau 27"/>
          <p:cNvGraphicFramePr>
            <a:graphicFrameLocks noGrp="1"/>
          </p:cNvGraphicFramePr>
          <p:nvPr/>
        </p:nvGraphicFramePr>
        <p:xfrm>
          <a:off x="4788024" y="3212976"/>
          <a:ext cx="3960440" cy="292608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8822">
                <a:tc>
                  <a:txBody>
                    <a:bodyPr/>
                    <a:lstStyle/>
                    <a:p>
                      <a:r>
                        <a:rPr lang="fr-FR" b="0" dirty="0" smtClean="0"/>
                        <a:t>Source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fr-FR" b="0" i="1" dirty="0" err="1" smtClean="0">
                          <a:latin typeface="Comic Sans MS" pitchFamily="66" charset="0"/>
                          <a:cs typeface="Times New Roman" pitchFamily="18" charset="0"/>
                        </a:rPr>
                        <a:t>a</a:t>
                      </a:r>
                      <a:r>
                        <a:rPr lang="fr-FR" b="0" i="1" baseline="-25000" dirty="0" err="1" smtClean="0">
                          <a:latin typeface="Symbol" pitchFamily="18" charset="2"/>
                        </a:rPr>
                        <a:t>bn</a:t>
                      </a:r>
                      <a:r>
                        <a:rPr lang="fr-FR" b="0" i="1" baseline="-25000" dirty="0" smtClean="0">
                          <a:latin typeface="Symbol" pitchFamily="18" charset="2"/>
                        </a:rPr>
                        <a:t> </a:t>
                      </a:r>
                      <a:r>
                        <a:rPr lang="fr-FR" b="0" i="1" baseline="0" dirty="0" smtClean="0">
                          <a:latin typeface="+mn-lt"/>
                        </a:rPr>
                        <a:t>(x10</a:t>
                      </a:r>
                      <a:r>
                        <a:rPr lang="fr-FR" b="0" i="1" baseline="30000" dirty="0" smtClean="0">
                          <a:latin typeface="+mn-lt"/>
                        </a:rPr>
                        <a:t>-3</a:t>
                      </a:r>
                      <a:r>
                        <a:rPr lang="fr-FR" b="0" i="0" baseline="0" dirty="0" smtClean="0">
                          <a:latin typeface="+mn-lt"/>
                        </a:rPr>
                        <a:t>)</a:t>
                      </a:r>
                      <a:endParaRPr lang="fr-FR" b="0" i="1" baseline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822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002060"/>
                          </a:solidFill>
                        </a:rPr>
                        <a:t>Cloud</a:t>
                      </a:r>
                      <a:r>
                        <a:rPr lang="fr-FR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fr-FR" baseline="0" dirty="0" err="1" smtClean="0">
                          <a:solidFill>
                            <a:srgbClr val="002060"/>
                          </a:solidFill>
                        </a:rPr>
                        <a:t>temperature</a:t>
                      </a:r>
                      <a:endParaRPr lang="fr-F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002060"/>
                          </a:solidFill>
                        </a:rPr>
                        <a:t>6.8</a:t>
                      </a:r>
                      <a:endParaRPr lang="fr-F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822">
                <a:tc>
                  <a:txBody>
                    <a:bodyPr/>
                    <a:lstStyle/>
                    <a:p>
                      <a:r>
                        <a:rPr kumimoji="0" lang="fr-FR" sz="18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MCPPSD calibration</a:t>
                      </a:r>
                      <a:endParaRPr lang="fr-F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8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  <a:endParaRPr lang="fr-F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822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rgbClr val="002060"/>
                          </a:solidFill>
                        </a:rPr>
                        <a:t>E</a:t>
                      </a:r>
                      <a:r>
                        <a:rPr lang="fr-FR" dirty="0" err="1" smtClean="0">
                          <a:solidFill>
                            <a:srgbClr val="002060"/>
                          </a:solidFill>
                          <a:latin typeface="Symbol" pitchFamily="18" charset="2"/>
                        </a:rPr>
                        <a:t>b</a:t>
                      </a:r>
                      <a:endParaRPr lang="fr-FR" dirty="0" smtClean="0">
                        <a:solidFill>
                          <a:srgbClr val="002060"/>
                        </a:solidFill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002060"/>
                          </a:solidFill>
                        </a:rPr>
                        <a:t>1.1</a:t>
                      </a:r>
                      <a:endParaRPr lang="fr-F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822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002060"/>
                          </a:solidFill>
                        </a:rPr>
                        <a:t>Background</a:t>
                      </a:r>
                      <a:r>
                        <a:rPr lang="fr-FR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fr-FR" sz="1200" baseline="0" dirty="0" smtClean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fr-FR" sz="1200" baseline="0" dirty="0" err="1" smtClean="0">
                          <a:solidFill>
                            <a:srgbClr val="002060"/>
                          </a:solidFill>
                        </a:rPr>
                        <a:t>acc</a:t>
                      </a:r>
                      <a:r>
                        <a:rPr lang="fr-FR" sz="1200" baseline="0" dirty="0" smtClean="0">
                          <a:solidFill>
                            <a:srgbClr val="002060"/>
                          </a:solidFill>
                        </a:rPr>
                        <a:t>.+off  </a:t>
                      </a:r>
                      <a:r>
                        <a:rPr lang="fr-FR" sz="1200" baseline="0" dirty="0" err="1" smtClean="0">
                          <a:solidFill>
                            <a:srgbClr val="002060"/>
                          </a:solidFill>
                        </a:rPr>
                        <a:t>trap</a:t>
                      </a:r>
                      <a:r>
                        <a:rPr lang="fr-FR" sz="1200" baseline="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fr-FR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002060"/>
                          </a:solidFill>
                        </a:rPr>
                        <a:t>0.9</a:t>
                      </a:r>
                      <a:endParaRPr lang="fr-F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822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002060"/>
                          </a:solidFill>
                          <a:latin typeface="Symbol" pitchFamily="18" charset="2"/>
                        </a:rPr>
                        <a:t>b</a:t>
                      </a:r>
                      <a:r>
                        <a:rPr lang="fr-FR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fr-FR" dirty="0" err="1" smtClean="0">
                          <a:solidFill>
                            <a:srgbClr val="002060"/>
                          </a:solidFill>
                        </a:rPr>
                        <a:t>scattering</a:t>
                      </a:r>
                      <a:endParaRPr lang="fr-F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002060"/>
                          </a:solidFill>
                        </a:rPr>
                        <a:t>1.9</a:t>
                      </a:r>
                      <a:endParaRPr lang="fr-F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822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002060"/>
                          </a:solidFill>
                        </a:rPr>
                        <a:t>V</a:t>
                      </a:r>
                      <a:r>
                        <a:rPr lang="fr-FR" baseline="-25000" dirty="0" smtClean="0">
                          <a:solidFill>
                            <a:srgbClr val="002060"/>
                          </a:solidFill>
                        </a:rPr>
                        <a:t>RF</a:t>
                      </a:r>
                      <a:endParaRPr lang="fr-FR" baseline="-25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002060"/>
                          </a:solidFill>
                        </a:rPr>
                        <a:t>1.7</a:t>
                      </a:r>
                      <a:endParaRPr lang="fr-F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822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rgbClr val="002060"/>
                          </a:solidFill>
                        </a:rPr>
                        <a:t>Shake</a:t>
                      </a:r>
                      <a:r>
                        <a:rPr lang="fr-FR" baseline="0" dirty="0" smtClean="0">
                          <a:solidFill>
                            <a:srgbClr val="002060"/>
                          </a:solidFill>
                        </a:rPr>
                        <a:t> - off</a:t>
                      </a:r>
                      <a:endParaRPr lang="fr-F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002060"/>
                          </a:solidFill>
                        </a:rPr>
                        <a:t>0.6</a:t>
                      </a:r>
                      <a:endParaRPr lang="fr-F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9" name="ZoneTexte 28"/>
          <p:cNvSpPr txBox="1"/>
          <p:nvPr/>
        </p:nvSpPr>
        <p:spPr>
          <a:xfrm>
            <a:off x="6804248" y="6309320"/>
            <a:ext cx="1056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Total 7.5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7452320" y="602128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…</a:t>
            </a:r>
            <a:endParaRPr lang="fr-FR" dirty="0"/>
          </a:p>
        </p:txBody>
      </p:sp>
      <p:grpSp>
        <p:nvGrpSpPr>
          <p:cNvPr id="3" name="Groupe 31"/>
          <p:cNvGrpSpPr/>
          <p:nvPr/>
        </p:nvGrpSpPr>
        <p:grpSpPr>
          <a:xfrm>
            <a:off x="7380312" y="3573016"/>
            <a:ext cx="1656184" cy="1512168"/>
            <a:chOff x="7380312" y="3573016"/>
            <a:chExt cx="1656184" cy="1512168"/>
          </a:xfrm>
        </p:grpSpPr>
        <p:grpSp>
          <p:nvGrpSpPr>
            <p:cNvPr id="9" name="Groupe 53"/>
            <p:cNvGrpSpPr/>
            <p:nvPr/>
          </p:nvGrpSpPr>
          <p:grpSpPr>
            <a:xfrm>
              <a:off x="7380312" y="3573016"/>
              <a:ext cx="1656184" cy="1512168"/>
              <a:chOff x="7380312" y="3573016"/>
              <a:chExt cx="1656184" cy="1512168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7380312" y="3573016"/>
                <a:ext cx="504056" cy="1512168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ZoneTexte 36"/>
              <p:cNvSpPr txBox="1"/>
              <p:nvPr/>
            </p:nvSpPr>
            <p:spPr>
              <a:xfrm>
                <a:off x="8028384" y="3861048"/>
                <a:ext cx="1008112" cy="8309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err="1" smtClean="0">
                    <a:solidFill>
                      <a:srgbClr val="7030A0"/>
                    </a:solidFill>
                  </a:rPr>
                  <a:t>Reduced</a:t>
                </a:r>
                <a:r>
                  <a:rPr lang="fr-FR" sz="1600" dirty="0" smtClean="0">
                    <a:solidFill>
                      <a:srgbClr val="7030A0"/>
                    </a:solidFill>
                  </a:rPr>
                  <a:t> by </a:t>
                </a:r>
                <a:r>
                  <a:rPr lang="fr-FR" sz="1600" dirty="0" err="1" smtClean="0">
                    <a:solidFill>
                      <a:srgbClr val="7030A0"/>
                    </a:solidFill>
                  </a:rPr>
                  <a:t>statistics</a:t>
                </a:r>
                <a:endParaRPr lang="fr-FR" sz="1600" dirty="0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34" name="Connecteur droit avec flèche 33"/>
            <p:cNvCxnSpPr>
              <a:stCxn id="31" idx="3"/>
            </p:cNvCxnSpPr>
            <p:nvPr/>
          </p:nvCxnSpPr>
          <p:spPr>
            <a:xfrm flipV="1">
              <a:off x="7884368" y="4293096"/>
              <a:ext cx="216024" cy="36004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54"/>
          <p:cNvGrpSpPr/>
          <p:nvPr/>
        </p:nvGrpSpPr>
        <p:grpSpPr>
          <a:xfrm>
            <a:off x="7380312" y="5085184"/>
            <a:ext cx="1763688" cy="1080120"/>
            <a:chOff x="7380312" y="5085184"/>
            <a:chExt cx="1763688" cy="1080120"/>
          </a:xfrm>
        </p:grpSpPr>
        <p:sp>
          <p:nvSpPr>
            <p:cNvPr id="38" name="Rectangle 37"/>
            <p:cNvSpPr/>
            <p:nvPr/>
          </p:nvSpPr>
          <p:spPr>
            <a:xfrm>
              <a:off x="7380312" y="5805264"/>
              <a:ext cx="504056" cy="3600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8028384" y="5085184"/>
              <a:ext cx="1115616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FF0000"/>
                  </a:solidFill>
                </a:rPr>
                <a:t>May </a:t>
              </a:r>
              <a:r>
                <a:rPr lang="fr-FR" sz="1600" dirty="0" err="1" smtClean="0">
                  <a:solidFill>
                    <a:srgbClr val="FF0000"/>
                  </a:solidFill>
                </a:rPr>
                <a:t>become</a:t>
              </a:r>
              <a:r>
                <a:rPr lang="fr-FR" sz="1600" dirty="0" smtClean="0">
                  <a:solidFill>
                    <a:srgbClr val="FF0000"/>
                  </a:solidFill>
                </a:rPr>
                <a:t> dominant</a:t>
              </a:r>
              <a:endParaRPr lang="fr-FR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40" name="Connecteur droit avec flèche 39"/>
            <p:cNvCxnSpPr>
              <a:stCxn id="38" idx="3"/>
            </p:cNvCxnSpPr>
            <p:nvPr/>
          </p:nvCxnSpPr>
          <p:spPr>
            <a:xfrm flipV="1">
              <a:off x="7884368" y="5589240"/>
              <a:ext cx="216024" cy="39604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7380312" y="5085184"/>
              <a:ext cx="504056" cy="3600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5" name="Connecteur droit avec flèche 44"/>
            <p:cNvCxnSpPr>
              <a:stCxn id="44" idx="3"/>
              <a:endCxn id="41" idx="1"/>
            </p:cNvCxnSpPr>
            <p:nvPr/>
          </p:nvCxnSpPr>
          <p:spPr>
            <a:xfrm>
              <a:off x="7884368" y="5265204"/>
              <a:ext cx="144016" cy="23547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 55"/>
          <p:cNvGrpSpPr/>
          <p:nvPr/>
        </p:nvGrpSpPr>
        <p:grpSpPr>
          <a:xfrm>
            <a:off x="6156176" y="5445224"/>
            <a:ext cx="1728192" cy="728791"/>
            <a:chOff x="6156176" y="5445224"/>
            <a:chExt cx="1728192" cy="728791"/>
          </a:xfrm>
        </p:grpSpPr>
        <p:sp>
          <p:nvSpPr>
            <p:cNvPr id="47" name="Rectangle 46"/>
            <p:cNvSpPr/>
            <p:nvPr/>
          </p:nvSpPr>
          <p:spPr>
            <a:xfrm>
              <a:off x="7380312" y="5445224"/>
              <a:ext cx="504056" cy="3600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6156176" y="5589240"/>
              <a:ext cx="1152128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600" dirty="0" err="1" smtClean="0">
                  <a:solidFill>
                    <a:srgbClr val="7030A0"/>
                  </a:solidFill>
                </a:rPr>
                <a:t>Re</a:t>
              </a:r>
              <a:r>
                <a:rPr lang="fr-FR" sz="1600" dirty="0" smtClean="0">
                  <a:solidFill>
                    <a:srgbClr val="7030A0"/>
                  </a:solidFill>
                </a:rPr>
                <a:t>-  </a:t>
              </a:r>
              <a:r>
                <a:rPr lang="fr-FR" sz="1600" dirty="0" err="1" smtClean="0">
                  <a:solidFill>
                    <a:srgbClr val="7030A0"/>
                  </a:solidFill>
                </a:rPr>
                <a:t>measured</a:t>
              </a:r>
              <a:endParaRPr lang="fr-FR" sz="1600" dirty="0">
                <a:solidFill>
                  <a:srgbClr val="7030A0"/>
                </a:solidFill>
              </a:endParaRPr>
            </a:p>
          </p:txBody>
        </p:sp>
        <p:cxnSp>
          <p:nvCxnSpPr>
            <p:cNvPr id="48" name="Connecteur droit avec flèche 47"/>
            <p:cNvCxnSpPr>
              <a:stCxn id="47" idx="1"/>
            </p:cNvCxnSpPr>
            <p:nvPr/>
          </p:nvCxnSpPr>
          <p:spPr>
            <a:xfrm rot="10800000" flipV="1">
              <a:off x="7164288" y="5625244"/>
              <a:ext cx="216024" cy="180020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ZoneTexte 49"/>
          <p:cNvSpPr txBox="1"/>
          <p:nvPr/>
        </p:nvSpPr>
        <p:spPr>
          <a:xfrm>
            <a:off x="323528" y="573325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0000CC"/>
                </a:solidFill>
              </a:rPr>
              <a:t>Shake</a:t>
            </a:r>
            <a:r>
              <a:rPr lang="fr-FR" dirty="0" smtClean="0">
                <a:solidFill>
                  <a:srgbClr val="0000CC"/>
                </a:solidFill>
              </a:rPr>
              <a:t> off </a:t>
            </a:r>
            <a:r>
              <a:rPr lang="fr-FR" dirty="0" err="1" smtClean="0">
                <a:solidFill>
                  <a:srgbClr val="0000CC"/>
                </a:solidFill>
              </a:rPr>
              <a:t>was</a:t>
            </a:r>
            <a:r>
              <a:rPr lang="fr-FR" dirty="0" smtClean="0">
                <a:solidFill>
                  <a:srgbClr val="0000CC"/>
                </a:solidFill>
              </a:rPr>
              <a:t> </a:t>
            </a:r>
            <a:r>
              <a:rPr lang="fr-FR" dirty="0" err="1" smtClean="0">
                <a:solidFill>
                  <a:srgbClr val="0000CC"/>
                </a:solidFill>
              </a:rPr>
              <a:t>only</a:t>
            </a:r>
            <a:r>
              <a:rPr lang="fr-FR" dirty="0" smtClean="0">
                <a:solidFill>
                  <a:srgbClr val="0000CC"/>
                </a:solidFill>
              </a:rPr>
              <a:t> </a:t>
            </a:r>
            <a:r>
              <a:rPr lang="fr-FR" dirty="0" err="1" smtClean="0">
                <a:solidFill>
                  <a:srgbClr val="0000CC"/>
                </a:solidFill>
              </a:rPr>
              <a:t>known</a:t>
            </a:r>
            <a:r>
              <a:rPr lang="fr-FR" dirty="0" smtClean="0">
                <a:solidFill>
                  <a:srgbClr val="0000CC"/>
                </a:solidFill>
              </a:rPr>
              <a:t> in </a:t>
            </a:r>
            <a:r>
              <a:rPr lang="fr-FR" dirty="0" err="1" smtClean="0">
                <a:solidFill>
                  <a:srgbClr val="0000CC"/>
                </a:solidFill>
              </a:rPr>
              <a:t>theory</a:t>
            </a:r>
            <a:r>
              <a:rPr lang="fr-FR" dirty="0" smtClean="0">
                <a:solidFill>
                  <a:srgbClr val="0000CC"/>
                </a:solidFill>
              </a:rPr>
              <a:t>! </a:t>
            </a:r>
            <a:r>
              <a:rPr lang="fr-FR" dirty="0" err="1" smtClean="0">
                <a:solidFill>
                  <a:srgbClr val="0000CC"/>
                </a:solidFill>
              </a:rPr>
              <a:t>Arbitrary</a:t>
            </a:r>
            <a:r>
              <a:rPr lang="fr-FR" dirty="0" smtClean="0">
                <a:solidFill>
                  <a:srgbClr val="0000CC"/>
                </a:solidFill>
              </a:rPr>
              <a:t> ±100%</a:t>
            </a:r>
            <a:endParaRPr lang="fr-FR" dirty="0">
              <a:solidFill>
                <a:srgbClr val="0000CC"/>
              </a:solidFill>
            </a:endParaRPr>
          </a:p>
        </p:txBody>
      </p:sp>
      <p:grpSp>
        <p:nvGrpSpPr>
          <p:cNvPr id="13" name="Groupe 45"/>
          <p:cNvGrpSpPr/>
          <p:nvPr/>
        </p:nvGrpSpPr>
        <p:grpSpPr>
          <a:xfrm>
            <a:off x="251520" y="2548855"/>
            <a:ext cx="4163142" cy="3040385"/>
            <a:chOff x="323528" y="2204864"/>
            <a:chExt cx="4163142" cy="3040385"/>
          </a:xfrm>
          <a:solidFill>
            <a:schemeClr val="accent1"/>
          </a:solidFill>
        </p:grpSpPr>
        <p:graphicFrame>
          <p:nvGraphicFramePr>
            <p:cNvPr id="240641" name="Object 15"/>
            <p:cNvGraphicFramePr>
              <a:graphicFrameLocks noChangeAspect="1"/>
            </p:cNvGraphicFramePr>
            <p:nvPr/>
          </p:nvGraphicFramePr>
          <p:xfrm>
            <a:off x="323528" y="2204864"/>
            <a:ext cx="4163142" cy="3040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7894" name="Graph" r:id="rId4" imgW="4335840" imgH="3094560" progId="">
                    <p:embed/>
                  </p:oleObj>
                </mc:Choice>
                <mc:Fallback>
                  <p:oleObj name="Graph" r:id="rId4" imgW="4335840" imgH="3094560" progId="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-2327"/>
                        <a:stretch>
                          <a:fillRect/>
                        </a:stretch>
                      </p:blipFill>
                      <p:spPr bwMode="auto">
                        <a:xfrm>
                          <a:off x="323528" y="2204864"/>
                          <a:ext cx="4163142" cy="304038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ZoneTexte 38"/>
            <p:cNvSpPr txBox="1"/>
            <p:nvPr/>
          </p:nvSpPr>
          <p:spPr>
            <a:xfrm>
              <a:off x="2339752" y="2780928"/>
              <a:ext cx="147989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0000FF"/>
                  </a:solidFill>
                  <a:latin typeface="Symbol" pitchFamily="18" charset="2"/>
                </a:rPr>
                <a:t>s</a:t>
              </a:r>
              <a:r>
                <a:rPr lang="fr-FR" baseline="-25000" dirty="0" smtClean="0">
                  <a:solidFill>
                    <a:srgbClr val="0000FF"/>
                  </a:solidFill>
                </a:rPr>
                <a:t>a/a</a:t>
              </a:r>
              <a:r>
                <a:rPr lang="fr-FR" dirty="0" smtClean="0">
                  <a:solidFill>
                    <a:srgbClr val="0000FF"/>
                  </a:solidFill>
                </a:rPr>
                <a:t>=5% (</a:t>
              </a:r>
              <a:r>
                <a:rPr lang="fr-FR" dirty="0" err="1" smtClean="0">
                  <a:solidFill>
                    <a:srgbClr val="0000FF"/>
                  </a:solidFill>
                </a:rPr>
                <a:t>tot</a:t>
              </a:r>
              <a:r>
                <a:rPr lang="fr-FR" dirty="0" smtClean="0">
                  <a:solidFill>
                    <a:srgbClr val="0000FF"/>
                  </a:solidFill>
                </a:rPr>
                <a:t>)</a:t>
              </a:r>
            </a:p>
            <a:p>
              <a:r>
                <a:rPr lang="fr-FR" dirty="0" smtClean="0">
                  <a:solidFill>
                    <a:srgbClr val="0000FF"/>
                  </a:solidFill>
                  <a:latin typeface="Symbol" pitchFamily="18" charset="2"/>
                </a:rPr>
                <a:t>c</a:t>
              </a:r>
              <a:r>
                <a:rPr lang="fr-FR" baseline="30000" dirty="0" smtClean="0">
                  <a:solidFill>
                    <a:srgbClr val="0000FF"/>
                  </a:solidFill>
                  <a:latin typeface="Symbol" pitchFamily="18" charset="2"/>
                </a:rPr>
                <a:t>2</a:t>
              </a:r>
              <a:r>
                <a:rPr lang="fr-FR" dirty="0" smtClean="0">
                  <a:solidFill>
                    <a:srgbClr val="0000FF"/>
                  </a:solidFill>
                  <a:latin typeface="Symbol" pitchFamily="18" charset="2"/>
                </a:rPr>
                <a:t>/n</a:t>
              </a:r>
              <a:r>
                <a:rPr lang="fr-FR" dirty="0" smtClean="0">
                  <a:solidFill>
                    <a:srgbClr val="0000FF"/>
                  </a:solidFill>
                </a:rPr>
                <a:t>~0.92</a:t>
              </a:r>
              <a:endParaRPr lang="fr-FR" dirty="0">
                <a:solidFill>
                  <a:srgbClr val="0000FF"/>
                </a:solidFill>
              </a:endParaRPr>
            </a:p>
          </p:txBody>
        </p:sp>
      </p:grpSp>
      <p:sp>
        <p:nvSpPr>
          <p:cNvPr id="42" name="ZoneTexte 41"/>
          <p:cNvSpPr txBox="1"/>
          <p:nvPr/>
        </p:nvSpPr>
        <p:spPr>
          <a:xfrm>
            <a:off x="0" y="1772816"/>
            <a:ext cx="288091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err="1" smtClean="0"/>
              <a:t>Subtracting</a:t>
            </a:r>
            <a:r>
              <a:rPr lang="fr-FR" dirty="0" smtClean="0"/>
              <a:t> background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Neutrino mass invariant  </a:t>
            </a:r>
            <a:endParaRPr lang="fr-FR" dirty="0"/>
          </a:p>
        </p:txBody>
      </p:sp>
      <p:sp>
        <p:nvSpPr>
          <p:cNvPr id="49" name="ZoneTexte 48"/>
          <p:cNvSpPr txBox="1"/>
          <p:nvPr/>
        </p:nvSpPr>
        <p:spPr>
          <a:xfrm>
            <a:off x="2699792" y="2027672"/>
            <a:ext cx="17491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M</a:t>
            </a:r>
            <a:r>
              <a:rPr lang="fr-FR" baseline="-25000" dirty="0" smtClean="0">
                <a:latin typeface="Symbol" pitchFamily="18" charset="2"/>
              </a:rPr>
              <a:t>n</a:t>
            </a:r>
            <a:r>
              <a:rPr lang="fr-FR" baseline="30000" dirty="0" smtClean="0">
                <a:latin typeface="Symbol" pitchFamily="18" charset="2"/>
              </a:rPr>
              <a:t>2</a:t>
            </a:r>
            <a:r>
              <a:rPr lang="fr-FR" dirty="0" smtClean="0"/>
              <a:t>&lt;2.5MeV</a:t>
            </a:r>
            <a:r>
              <a:rPr lang="fr-FR" baseline="30000" dirty="0" smtClean="0"/>
              <a:t>2</a:t>
            </a:r>
            <a:r>
              <a:rPr lang="fr-FR" dirty="0" smtClean="0"/>
              <a:t>c</a:t>
            </a:r>
            <a:r>
              <a:rPr lang="fr-FR" baseline="30000" dirty="0" smtClean="0"/>
              <a:t>4</a:t>
            </a:r>
            <a:endParaRPr lang="fr-FR" baseline="300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Delahaye, GDR Intensity Frontier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9" grpId="0"/>
      <p:bldP spid="30" grpId="0"/>
      <p:bldP spid="5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10"/>
          <p:cNvSpPr txBox="1">
            <a:spLocks noChangeArrowheads="1"/>
          </p:cNvSpPr>
          <p:nvPr/>
        </p:nvSpPr>
        <p:spPr bwMode="auto">
          <a:xfrm>
            <a:off x="323528" y="836712"/>
            <a:ext cx="445916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indent="-285750" eaLnBrk="1" fontAlgn="t" hangingPunct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fr-FR" dirty="0" smtClean="0">
                <a:latin typeface="+mj-lt"/>
              </a:rPr>
              <a:t>Experimental conditions (2010):</a:t>
            </a:r>
          </a:p>
          <a:p>
            <a:pPr marL="285750" indent="-285750" eaLnBrk="1" fontAlgn="t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fr-FR" sz="1600" baseline="30000" dirty="0" smtClean="0">
                <a:latin typeface="+mj-lt"/>
              </a:rPr>
              <a:t>6</a:t>
            </a:r>
            <a:r>
              <a:rPr lang="en-US" altLang="fr-FR" sz="1600" dirty="0" smtClean="0">
                <a:latin typeface="+mj-lt"/>
              </a:rPr>
              <a:t>He</a:t>
            </a:r>
            <a:r>
              <a:rPr lang="en-US" altLang="fr-FR" sz="1600" baseline="30000" dirty="0" smtClean="0">
                <a:latin typeface="+mj-lt"/>
              </a:rPr>
              <a:t>+ </a:t>
            </a:r>
            <a:r>
              <a:rPr lang="en-US" altLang="fr-FR" sz="1600" dirty="0" smtClean="0">
                <a:latin typeface="+mj-lt"/>
              </a:rPr>
              <a:t>Intensity ~10</a:t>
            </a:r>
            <a:r>
              <a:rPr lang="en-US" altLang="fr-FR" sz="1600" baseline="30000" dirty="0" smtClean="0">
                <a:latin typeface="+mj-lt"/>
              </a:rPr>
              <a:t>8</a:t>
            </a:r>
            <a:r>
              <a:rPr lang="en-US" altLang="fr-FR" sz="1600" dirty="0" smtClean="0">
                <a:latin typeface="+mj-lt"/>
              </a:rPr>
              <a:t> </a:t>
            </a:r>
            <a:r>
              <a:rPr lang="en-US" altLang="fr-FR" sz="1600" dirty="0" err="1" smtClean="0">
                <a:latin typeface="+mj-lt"/>
              </a:rPr>
              <a:t>pps</a:t>
            </a:r>
            <a:endParaRPr lang="en-US" altLang="fr-FR" sz="1600" dirty="0" smtClean="0">
              <a:latin typeface="+mj-lt"/>
            </a:endParaRPr>
          </a:p>
          <a:p>
            <a:pPr marL="285750" indent="-285750" eaLnBrk="1" fontAlgn="t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fr-FR" sz="1600" dirty="0" smtClean="0">
                <a:latin typeface="+mj-lt"/>
              </a:rPr>
              <a:t>~ 1,5 </a:t>
            </a:r>
            <a:r>
              <a:rPr lang="en-US" altLang="fr-FR" sz="1600" dirty="0" err="1" smtClean="0">
                <a:latin typeface="+mj-lt"/>
              </a:rPr>
              <a:t>nA</a:t>
            </a:r>
            <a:r>
              <a:rPr lang="en-US" altLang="fr-FR" sz="1600" dirty="0" smtClean="0">
                <a:latin typeface="+mj-lt"/>
              </a:rPr>
              <a:t> of </a:t>
            </a:r>
            <a:r>
              <a:rPr lang="en-US" altLang="fr-FR" sz="1600" baseline="30000" dirty="0" smtClean="0">
                <a:latin typeface="+mj-lt"/>
              </a:rPr>
              <a:t>12</a:t>
            </a:r>
            <a:r>
              <a:rPr lang="en-US" altLang="fr-FR" sz="1600" dirty="0" smtClean="0">
                <a:latin typeface="+mj-lt"/>
              </a:rPr>
              <a:t>C</a:t>
            </a:r>
            <a:r>
              <a:rPr lang="en-US" altLang="fr-FR" sz="1600" baseline="30000" dirty="0" smtClean="0">
                <a:latin typeface="+mj-lt"/>
              </a:rPr>
              <a:t>2+</a:t>
            </a:r>
            <a:r>
              <a:rPr lang="en-US" altLang="fr-FR" sz="1600" dirty="0" smtClean="0">
                <a:latin typeface="+mj-lt"/>
              </a:rPr>
              <a:t> contamination (lost in RFQ) </a:t>
            </a:r>
          </a:p>
          <a:p>
            <a:pPr marL="285750" indent="-285750" eaLnBrk="1" fontAlgn="t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fr-FR" sz="1600" dirty="0" smtClean="0">
                <a:latin typeface="+mj-lt"/>
              </a:rPr>
              <a:t>~ 1.2 10</a:t>
            </a:r>
            <a:r>
              <a:rPr lang="en-US" altLang="fr-FR" sz="1600" baseline="30000" dirty="0" smtClean="0">
                <a:latin typeface="+mj-lt"/>
              </a:rPr>
              <a:t>6</a:t>
            </a:r>
            <a:r>
              <a:rPr lang="en-US" altLang="fr-FR" sz="1600" dirty="0" smtClean="0">
                <a:latin typeface="+mj-lt"/>
              </a:rPr>
              <a:t> « good » coincidences in ~ 4 days </a:t>
            </a:r>
          </a:p>
        </p:txBody>
      </p:sp>
      <p:sp>
        <p:nvSpPr>
          <p:cNvPr id="13326" name="ZoneTexte 46"/>
          <p:cNvSpPr txBox="1">
            <a:spLocks noChangeArrowheads="1"/>
          </p:cNvSpPr>
          <p:nvPr/>
        </p:nvSpPr>
        <p:spPr bwMode="auto">
          <a:xfrm>
            <a:off x="1167998" y="3249885"/>
            <a:ext cx="4619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400">
                <a:solidFill>
                  <a:srgbClr val="0000FF"/>
                </a:solidFill>
                <a:cs typeface="Arial" charset="0"/>
              </a:rPr>
              <a:t>Li</a:t>
            </a:r>
            <a:r>
              <a:rPr lang="fr-FR" altLang="fr-FR" sz="1400" baseline="30000">
                <a:solidFill>
                  <a:srgbClr val="0000FF"/>
                </a:solidFill>
                <a:cs typeface="Arial" charset="0"/>
              </a:rPr>
              <a:t>3+</a:t>
            </a:r>
          </a:p>
        </p:txBody>
      </p:sp>
      <p:sp>
        <p:nvSpPr>
          <p:cNvPr id="13327" name="ZoneTexte 47"/>
          <p:cNvSpPr txBox="1">
            <a:spLocks noChangeArrowheads="1"/>
          </p:cNvSpPr>
          <p:nvPr/>
        </p:nvSpPr>
        <p:spPr bwMode="auto">
          <a:xfrm>
            <a:off x="2442883" y="2853010"/>
            <a:ext cx="4619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400">
                <a:solidFill>
                  <a:srgbClr val="0000FF"/>
                </a:solidFill>
                <a:cs typeface="Arial" charset="0"/>
              </a:rPr>
              <a:t>Li</a:t>
            </a:r>
            <a:r>
              <a:rPr lang="fr-FR" altLang="fr-FR" sz="1400" baseline="30000">
                <a:solidFill>
                  <a:srgbClr val="0000FF"/>
                </a:solidFill>
                <a:cs typeface="Arial" charset="0"/>
              </a:rPr>
              <a:t>2+</a:t>
            </a:r>
          </a:p>
        </p:txBody>
      </p:sp>
      <p:grpSp>
        <p:nvGrpSpPr>
          <p:cNvPr id="3" name="Groupe 2"/>
          <p:cNvGrpSpPr>
            <a:grpSpLocks/>
          </p:cNvGrpSpPr>
          <p:nvPr/>
        </p:nvGrpSpPr>
        <p:grpSpPr bwMode="auto">
          <a:xfrm>
            <a:off x="467544" y="2060848"/>
            <a:ext cx="3789485" cy="4608512"/>
            <a:chOff x="179388" y="1952836"/>
            <a:chExt cx="4105275" cy="4608512"/>
          </a:xfrm>
          <a:noFill/>
        </p:grpSpPr>
        <p:grpSp>
          <p:nvGrpSpPr>
            <p:cNvPr id="4" name="Groupe 34"/>
            <p:cNvGrpSpPr>
              <a:grpSpLocks/>
            </p:cNvGrpSpPr>
            <p:nvPr/>
          </p:nvGrpSpPr>
          <p:grpSpPr bwMode="auto">
            <a:xfrm>
              <a:off x="179388" y="1952836"/>
              <a:ext cx="4105275" cy="4608512"/>
              <a:chOff x="4380826" y="1352947"/>
              <a:chExt cx="3645073" cy="4068391"/>
            </a:xfrm>
            <a:grpFill/>
          </p:grpSpPr>
          <p:graphicFrame>
            <p:nvGraphicFramePr>
              <p:cNvPr id="13331" name="Object 2"/>
              <p:cNvGraphicFramePr>
                <a:graphicFrameLocks noChangeAspect="1"/>
              </p:cNvGraphicFramePr>
              <p:nvPr/>
            </p:nvGraphicFramePr>
            <p:xfrm>
              <a:off x="4380826" y="1352947"/>
              <a:ext cx="3645073" cy="40683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8909" name="Graph" r:id="rId3" imgW="3645408" imgH="3480816" progId="">
                      <p:embed/>
                    </p:oleObj>
                  </mc:Choice>
                  <mc:Fallback>
                    <p:oleObj name="Graph" r:id="rId3" imgW="3645408" imgH="3480816" progId="">
                      <p:embed/>
                      <p:pic>
                        <p:nvPicPr>
                          <p:cNvPr id="13331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4938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80826" y="1352947"/>
                            <a:ext cx="3645073" cy="406839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tx1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332" name="ZoneTexte 33"/>
              <p:cNvSpPr txBox="1">
                <a:spLocks noChangeArrowheads="1"/>
              </p:cNvSpPr>
              <p:nvPr/>
            </p:nvSpPr>
            <p:spPr bwMode="auto">
              <a:xfrm>
                <a:off x="6602651" y="1576522"/>
                <a:ext cx="1224134" cy="2880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/>
              <a:lstStyle/>
              <a:p>
                <a:pPr>
                  <a:spcAft>
                    <a:spcPts val="400"/>
                  </a:spcAft>
                </a:pPr>
                <a:r>
                  <a:rPr lang="en-US" altLang="fr-FR" sz="1200">
                    <a:solidFill>
                      <a:srgbClr val="000000"/>
                    </a:solidFill>
                    <a:cs typeface="Arial" charset="0"/>
                  </a:rPr>
                  <a:t>p-value=0.37</a:t>
                </a:r>
              </a:p>
            </p:txBody>
          </p:sp>
        </p:grpSp>
        <p:sp>
          <p:nvSpPr>
            <p:cNvPr id="18" name="ZoneTexte 22"/>
            <p:cNvSpPr txBox="1">
              <a:spLocks noChangeArrowheads="1"/>
            </p:cNvSpPr>
            <p:nvPr/>
          </p:nvSpPr>
          <p:spPr bwMode="auto">
            <a:xfrm>
              <a:off x="938213" y="4840498"/>
              <a:ext cx="3086053" cy="33855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600" i="1" dirty="0" err="1">
                  <a:solidFill>
                    <a:srgbClr val="0070C0"/>
                  </a:solidFill>
                  <a:latin typeface="+mj-lt"/>
                </a:rPr>
                <a:t>Couratin</a:t>
              </a:r>
              <a:r>
                <a:rPr lang="fr-FR" sz="1600" i="1" dirty="0">
                  <a:solidFill>
                    <a:srgbClr val="0070C0"/>
                  </a:solidFill>
                  <a:latin typeface="+mj-lt"/>
                </a:rPr>
                <a:t> et al., PRL108 (2012)</a:t>
              </a:r>
            </a:p>
          </p:txBody>
        </p:sp>
      </p:grpSp>
      <p:grpSp>
        <p:nvGrpSpPr>
          <p:cNvPr id="5" name="Groupe 23"/>
          <p:cNvGrpSpPr>
            <a:grpSpLocks/>
          </p:cNvGrpSpPr>
          <p:nvPr/>
        </p:nvGrpSpPr>
        <p:grpSpPr bwMode="auto">
          <a:xfrm>
            <a:off x="5033597" y="1466552"/>
            <a:ext cx="4227635" cy="4266704"/>
            <a:chOff x="4797572" y="873125"/>
            <a:chExt cx="4580926" cy="4266444"/>
          </a:xfrm>
        </p:grpSpPr>
        <p:sp>
          <p:nvSpPr>
            <p:cNvPr id="8" name="ZoneTexte 89"/>
            <p:cNvSpPr txBox="1">
              <a:spLocks noChangeArrowheads="1"/>
            </p:cNvSpPr>
            <p:nvPr/>
          </p:nvSpPr>
          <p:spPr bwMode="auto">
            <a:xfrm>
              <a:off x="4843619" y="873125"/>
              <a:ext cx="4534879" cy="3519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285750" indent="-285750" eaLnBrk="1" hangingPunct="1">
                <a:spcAft>
                  <a:spcPts val="4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altLang="fr-FR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Shake-off analysis:</a:t>
              </a:r>
            </a:p>
            <a:p>
              <a:pPr eaLnBrk="1" hangingPunct="1">
                <a:spcAft>
                  <a:spcPts val="400"/>
                </a:spcAft>
                <a:buFont typeface="Arial" pitchFamily="34" charset="0"/>
                <a:buChar char="•"/>
                <a:defRPr/>
              </a:pPr>
              <a:r>
                <a:rPr lang="en-US" altLang="fr-FR" sz="1600" dirty="0" smtClean="0">
                  <a:latin typeface="+mj-lt"/>
                </a:rPr>
                <a:t> Complete </a:t>
              </a:r>
              <a:r>
                <a:rPr lang="en-US" altLang="fr-FR" sz="1600" dirty="0" smtClean="0">
                  <a:solidFill>
                    <a:srgbClr val="0000FF"/>
                  </a:solidFill>
                  <a:latin typeface="+mj-lt"/>
                </a:rPr>
                <a:t>Monte-Carlo simulation </a:t>
              </a:r>
              <a:r>
                <a:rPr lang="en-US" altLang="fr-FR" sz="1600" dirty="0" smtClean="0">
                  <a:latin typeface="+mj-lt"/>
                </a:rPr>
                <a:t>including</a:t>
              </a:r>
            </a:p>
            <a:p>
              <a:pPr eaLnBrk="1" hangingPunct="1">
                <a:spcAft>
                  <a:spcPts val="400"/>
                </a:spcAft>
                <a:defRPr/>
              </a:pPr>
              <a:r>
                <a:rPr lang="en-US" altLang="fr-FR" sz="1600" dirty="0">
                  <a:latin typeface="+mj-lt"/>
                </a:rPr>
                <a:t> </a:t>
              </a:r>
              <a:r>
                <a:rPr lang="en-US" altLang="fr-FR" sz="1600" dirty="0" smtClean="0">
                  <a:latin typeface="+mj-lt"/>
                </a:rPr>
                <a:t>  all relevant systematic effects</a:t>
              </a:r>
            </a:p>
            <a:p>
              <a:pPr eaLnBrk="1" hangingPunct="1">
                <a:spcAft>
                  <a:spcPts val="400"/>
                </a:spcAft>
                <a:buFont typeface="Arial" pitchFamily="34" charset="0"/>
                <a:buChar char="•"/>
                <a:defRPr/>
              </a:pPr>
              <a:r>
                <a:rPr lang="en-US" altLang="fr-FR" sz="1600" dirty="0" smtClean="0">
                  <a:latin typeface="+mj-lt"/>
                </a:rPr>
                <a:t> Fit of</a:t>
              </a:r>
              <a:r>
                <a:rPr lang="en-US" altLang="fr-FR" sz="1600" dirty="0" smtClean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fr-FR" sz="1600" i="1" dirty="0" err="1" smtClean="0">
                  <a:solidFill>
                    <a:srgbClr val="0000FF"/>
                  </a:solidFill>
                  <a:latin typeface="+mj-lt"/>
                </a:rPr>
                <a:t>P</a:t>
              </a:r>
              <a:r>
                <a:rPr lang="en-US" altLang="fr-FR" sz="1600" i="1" baseline="-25000" dirty="0" err="1" smtClean="0">
                  <a:solidFill>
                    <a:srgbClr val="0000FF"/>
                  </a:solidFill>
                  <a:latin typeface="+mj-lt"/>
                </a:rPr>
                <a:t>shake</a:t>
              </a:r>
              <a:r>
                <a:rPr lang="en-US" altLang="fr-FR" sz="1600" i="1" baseline="-25000" dirty="0" smtClean="0">
                  <a:solidFill>
                    <a:srgbClr val="0000FF"/>
                  </a:solidFill>
                  <a:latin typeface="+mj-lt"/>
                </a:rPr>
                <a:t>-off</a:t>
              </a:r>
              <a:r>
                <a:rPr lang="en-US" altLang="fr-FR" sz="1600" dirty="0" smtClean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altLang="fr-FR" sz="1600" dirty="0" smtClean="0">
                  <a:latin typeface="+mj-lt"/>
                </a:rPr>
                <a:t>assuming </a:t>
              </a:r>
              <a:r>
                <a:rPr lang="en-US" altLang="fr-FR" i="1" dirty="0" err="1" smtClean="0">
                  <a:latin typeface="Times New Roman" pitchFamily="18" charset="0"/>
                </a:rPr>
                <a:t>a</a:t>
              </a:r>
              <a:r>
                <a:rPr lang="en-US" altLang="fr-FR" i="1" baseline="-25000" dirty="0" err="1" smtClean="0">
                  <a:latin typeface="Symbol" pitchFamily="18" charset="2"/>
                </a:rPr>
                <a:t>bn</a:t>
              </a:r>
              <a:r>
                <a:rPr lang="en-US" altLang="fr-FR" sz="1500" dirty="0" smtClean="0"/>
                <a:t> </a:t>
              </a:r>
              <a:r>
                <a:rPr lang="en-US" altLang="fr-FR" sz="1600" dirty="0" smtClean="0">
                  <a:latin typeface="+mj-lt"/>
                </a:rPr>
                <a:t>= -1/3</a:t>
              </a:r>
            </a:p>
            <a:p>
              <a:pPr eaLnBrk="1" hangingPunct="1">
                <a:spcAft>
                  <a:spcPts val="400"/>
                </a:spcAft>
                <a:buFont typeface="Arial" pitchFamily="34" charset="0"/>
                <a:buChar char="•"/>
                <a:defRPr/>
              </a:pPr>
              <a:endParaRPr lang="en-US" altLang="fr-FR" sz="1500" dirty="0" smtClean="0">
                <a:solidFill>
                  <a:srgbClr val="000000"/>
                </a:solidFill>
              </a:endParaRPr>
            </a:p>
            <a:p>
              <a:pPr eaLnBrk="1" hangingPunct="1">
                <a:spcAft>
                  <a:spcPts val="400"/>
                </a:spcAft>
                <a:buFont typeface="Arial" pitchFamily="34" charset="0"/>
                <a:buChar char="•"/>
                <a:defRPr/>
              </a:pPr>
              <a:endParaRPr lang="en-US" altLang="fr-FR" sz="1500" dirty="0" smtClean="0">
                <a:solidFill>
                  <a:srgbClr val="000000"/>
                </a:solidFill>
              </a:endParaRPr>
            </a:p>
            <a:p>
              <a:pPr eaLnBrk="1" hangingPunct="1">
                <a:spcAft>
                  <a:spcPts val="400"/>
                </a:spcAft>
                <a:buFont typeface="Arial" pitchFamily="34" charset="0"/>
                <a:buChar char="•"/>
                <a:defRPr/>
              </a:pPr>
              <a:endParaRPr lang="en-US" altLang="fr-FR" sz="1500" dirty="0" smtClean="0">
                <a:solidFill>
                  <a:srgbClr val="000000"/>
                </a:solidFill>
              </a:endParaRPr>
            </a:p>
            <a:p>
              <a:pPr eaLnBrk="1" hangingPunct="1">
                <a:spcAft>
                  <a:spcPts val="400"/>
                </a:spcAft>
                <a:buFont typeface="Arial" pitchFamily="34" charset="0"/>
                <a:buChar char="•"/>
                <a:defRPr/>
              </a:pPr>
              <a:endParaRPr lang="en-US" altLang="fr-FR" sz="1500" dirty="0" smtClean="0">
                <a:solidFill>
                  <a:srgbClr val="000000"/>
                </a:solidFill>
              </a:endParaRPr>
            </a:p>
            <a:p>
              <a:pPr eaLnBrk="1" hangingPunct="1">
                <a:spcAft>
                  <a:spcPts val="400"/>
                </a:spcAft>
                <a:buFont typeface="Arial" pitchFamily="34" charset="0"/>
                <a:buChar char="•"/>
                <a:defRPr/>
              </a:pPr>
              <a:endParaRPr lang="en-US" altLang="fr-FR" sz="1500" dirty="0" smtClean="0">
                <a:solidFill>
                  <a:srgbClr val="000000"/>
                </a:solidFill>
              </a:endParaRPr>
            </a:p>
            <a:p>
              <a:pPr eaLnBrk="1" hangingPunct="1">
                <a:spcAft>
                  <a:spcPts val="400"/>
                </a:spcAft>
                <a:buFont typeface="Arial" pitchFamily="34" charset="0"/>
                <a:buChar char="•"/>
                <a:defRPr/>
              </a:pPr>
              <a:endParaRPr lang="en-US" altLang="fr-FR" sz="1500" dirty="0" smtClean="0">
                <a:solidFill>
                  <a:srgbClr val="000000"/>
                </a:solidFill>
              </a:endParaRPr>
            </a:p>
            <a:p>
              <a:pPr eaLnBrk="1" hangingPunct="1">
                <a:spcAft>
                  <a:spcPts val="400"/>
                </a:spcAft>
                <a:buFont typeface="Arial" pitchFamily="34" charset="0"/>
                <a:buChar char="•"/>
                <a:defRPr/>
              </a:pPr>
              <a:endParaRPr lang="en-US" altLang="fr-FR" sz="1500" dirty="0" smtClean="0">
                <a:solidFill>
                  <a:srgbClr val="0000FF"/>
                </a:solidFill>
              </a:endParaRPr>
            </a:p>
            <a:p>
              <a:pPr eaLnBrk="1" hangingPunct="1">
                <a:spcAft>
                  <a:spcPts val="400"/>
                </a:spcAft>
                <a:buFont typeface="Arial" pitchFamily="34" charset="0"/>
                <a:buChar char="•"/>
                <a:defRPr/>
              </a:pPr>
              <a:endParaRPr lang="en-US" altLang="fr-FR" sz="700" dirty="0" smtClean="0">
                <a:solidFill>
                  <a:srgbClr val="0000FF"/>
                </a:solidFill>
              </a:endParaRPr>
            </a:p>
          </p:txBody>
        </p:sp>
        <p:grpSp>
          <p:nvGrpSpPr>
            <p:cNvPr id="6" name="Groupe 3"/>
            <p:cNvGrpSpPr>
              <a:grpSpLocks/>
            </p:cNvGrpSpPr>
            <p:nvPr/>
          </p:nvGrpSpPr>
          <p:grpSpPr bwMode="auto">
            <a:xfrm>
              <a:off x="4797572" y="2384333"/>
              <a:ext cx="3416152" cy="1809841"/>
              <a:chOff x="4789653" y="2468785"/>
              <a:chExt cx="4210839" cy="2204356"/>
            </a:xfrm>
          </p:grpSpPr>
          <p:sp>
            <p:nvSpPr>
              <p:cNvPr id="13" name="ZoneTexte 12"/>
              <p:cNvSpPr txBox="1">
                <a:spLocks noChangeArrowheads="1"/>
              </p:cNvSpPr>
              <p:nvPr/>
            </p:nvSpPr>
            <p:spPr bwMode="auto">
              <a:xfrm>
                <a:off x="4789653" y="2468785"/>
                <a:ext cx="2999661" cy="412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fr-FR" sz="1600" dirty="0" smtClean="0">
                    <a:latin typeface="+mj-lt"/>
                  </a:rPr>
                  <a:t>Systematic error budget</a:t>
                </a:r>
              </a:p>
            </p:txBody>
          </p:sp>
          <p:pic>
            <p:nvPicPr>
              <p:cNvPr id="13324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860032" y="2958703"/>
                <a:ext cx="4140460" cy="1467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5" name="Picture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860032" y="4473116"/>
                <a:ext cx="320992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1" name="ZoneTexte 20"/>
            <p:cNvSpPr txBox="1"/>
            <p:nvPr/>
          </p:nvSpPr>
          <p:spPr bwMode="auto">
            <a:xfrm>
              <a:off x="5155681" y="4275526"/>
              <a:ext cx="3698212" cy="39526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r>
                <a:rPr lang="en-US" i="1" dirty="0">
                  <a:solidFill>
                    <a:srgbClr val="0000FF"/>
                  </a:solidFill>
                  <a:latin typeface="+mj-lt"/>
                </a:rPr>
                <a:t>P</a:t>
              </a:r>
              <a:r>
                <a:rPr lang="en-US" i="1" baseline="-25000" dirty="0">
                  <a:solidFill>
                    <a:srgbClr val="0000FF"/>
                  </a:solidFill>
                  <a:latin typeface="+mj-lt"/>
                </a:rPr>
                <a:t>shake-off</a:t>
              </a:r>
              <a:r>
                <a:rPr lang="en-US" dirty="0">
                  <a:solidFill>
                    <a:srgbClr val="0000FF"/>
                  </a:solidFill>
                  <a:latin typeface="+mj-lt"/>
                </a:rPr>
                <a:t> = 0.02339(35)</a:t>
              </a:r>
              <a:r>
                <a:rPr lang="en-US" baseline="-25000" dirty="0">
                  <a:solidFill>
                    <a:srgbClr val="0000FF"/>
                  </a:solidFill>
                  <a:latin typeface="+mj-lt"/>
                </a:rPr>
                <a:t>stat</a:t>
              </a:r>
              <a:r>
                <a:rPr lang="en-US" dirty="0">
                  <a:solidFill>
                    <a:srgbClr val="0000FF"/>
                  </a:solidFill>
                  <a:latin typeface="+mj-lt"/>
                </a:rPr>
                <a:t>(07)</a:t>
              </a:r>
              <a:r>
                <a:rPr lang="en-US" baseline="-25000" dirty="0" err="1">
                  <a:solidFill>
                    <a:srgbClr val="0000FF"/>
                  </a:solidFill>
                  <a:latin typeface="+mj-lt"/>
                </a:rPr>
                <a:t>syst</a:t>
              </a:r>
              <a:endParaRPr lang="en-US" baseline="-25000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23" name="ZoneTexte 22"/>
            <p:cNvSpPr txBox="1"/>
            <p:nvPr/>
          </p:nvSpPr>
          <p:spPr bwMode="auto">
            <a:xfrm>
              <a:off x="5311732" y="4635544"/>
              <a:ext cx="3121020" cy="50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>
                <a:spcBef>
                  <a:spcPts val="0"/>
                </a:spcBef>
                <a:spcAft>
                  <a:spcPts val="400"/>
                </a:spcAft>
                <a:defRPr/>
              </a:pPr>
              <a:r>
                <a:rPr lang="en-US" sz="2000" i="1" dirty="0" err="1" smtClean="0">
                  <a:solidFill>
                    <a:srgbClr val="0000FF"/>
                  </a:solidFill>
                  <a:latin typeface="Symbol" pitchFamily="18" charset="2"/>
                </a:rPr>
                <a:t>D</a:t>
              </a:r>
              <a:r>
                <a:rPr lang="en-US" sz="2000" i="1" dirty="0" err="1" smtClean="0">
                  <a:solidFill>
                    <a:srgbClr val="0000FF"/>
                  </a:solidFill>
                  <a:latin typeface="+mj-lt"/>
                </a:rPr>
                <a:t>P</a:t>
              </a:r>
              <a:r>
                <a:rPr lang="en-US" sz="2000" i="1" baseline="-25000" dirty="0" err="1" smtClean="0">
                  <a:solidFill>
                    <a:srgbClr val="0000FF"/>
                  </a:solidFill>
                  <a:latin typeface="+mj-lt"/>
                </a:rPr>
                <a:t>shake</a:t>
              </a:r>
              <a:r>
                <a:rPr lang="en-US" sz="2000" i="1" baseline="-25000" dirty="0" smtClean="0">
                  <a:solidFill>
                    <a:srgbClr val="0000FF"/>
                  </a:solidFill>
                  <a:latin typeface="+mj-lt"/>
                </a:rPr>
                <a:t>-off</a:t>
              </a:r>
              <a:r>
                <a:rPr lang="en-US" sz="2000" dirty="0" smtClean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sz="2000" dirty="0">
                  <a:solidFill>
                    <a:srgbClr val="0000FF"/>
                  </a:solidFill>
                  <a:latin typeface="+mj-lt"/>
                </a:rPr>
                <a:t>=3.6 10</a:t>
              </a:r>
              <a:r>
                <a:rPr lang="en-US" sz="2000" baseline="30000" dirty="0">
                  <a:solidFill>
                    <a:srgbClr val="0000FF"/>
                  </a:solidFill>
                  <a:latin typeface="+mj-lt"/>
                </a:rPr>
                <a:t>-4</a:t>
              </a:r>
              <a:endParaRPr lang="en-US" sz="2000" dirty="0">
                <a:solidFill>
                  <a:srgbClr val="0000FF"/>
                </a:solidFill>
                <a:latin typeface="+mj-lt"/>
              </a:endParaRPr>
            </a:p>
            <a:p>
              <a:pPr>
                <a:spcBef>
                  <a:spcPts val="0"/>
                </a:spcBef>
                <a:spcAft>
                  <a:spcPts val="40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j-lt"/>
                </a:rPr>
                <a:t> </a:t>
              </a:r>
            </a:p>
            <a:p>
              <a:pPr>
                <a:spcBef>
                  <a:spcPts val="0"/>
                </a:spcBef>
                <a:spcAft>
                  <a:spcPts val="40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j-lt"/>
                </a:rPr>
                <a:t>                      </a:t>
              </a:r>
              <a:endParaRPr lang="en-US" sz="1300" dirty="0">
                <a:latin typeface="+mj-lt"/>
              </a:endParaRPr>
            </a:p>
          </p:txBody>
        </p:sp>
      </p:grp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2786747" y="188640"/>
            <a:ext cx="3522416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Comic Sans MS" pitchFamily="66" charset="0"/>
              </a:rPr>
              <a:t>Results</a:t>
            </a:r>
            <a:r>
              <a:rPr lang="en-US" sz="28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Comic Sans MS" pitchFamily="66" charset="0"/>
              </a:rPr>
              <a:t>of LPCTrap</a:t>
            </a:r>
            <a:endParaRPr lang="en-US" sz="28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8ECC-DA54-49C2-9DBF-FA522F8C74CA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25" name="ZoneTexte 24"/>
          <p:cNvSpPr txBox="1"/>
          <p:nvPr/>
        </p:nvSpPr>
        <p:spPr>
          <a:xfrm>
            <a:off x="5436096" y="5661248"/>
            <a:ext cx="2559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</a:rPr>
              <a:t>Pshake</a:t>
            </a:r>
            <a:r>
              <a:rPr lang="en-US" sz="1600" dirty="0" smtClean="0">
                <a:solidFill>
                  <a:srgbClr val="0000FF"/>
                </a:solidFill>
              </a:rPr>
              <a:t>-off (theory): 0.02322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076056" y="6021288"/>
            <a:ext cx="301941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000CC"/>
                </a:solidFill>
              </a:rPr>
              <a:t>Test of the soudain approximation</a:t>
            </a:r>
          </a:p>
          <a:p>
            <a:r>
              <a:rPr lang="fr-FR" sz="1600" i="1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Couratin</a:t>
            </a:r>
            <a:r>
              <a:rPr lang="fr-FR" sz="1600" i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 et al. PRL108 (2012)</a:t>
            </a:r>
          </a:p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302376" y="599931"/>
            <a:ext cx="1327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30000" dirty="0">
                <a:solidFill>
                  <a:srgbClr val="0000CC"/>
                </a:solidFill>
                <a:latin typeface="Comic Sans MS" pitchFamily="66" charset="0"/>
              </a:rPr>
              <a:t>6</a:t>
            </a:r>
            <a:r>
              <a:rPr lang="en-US" b="1" dirty="0">
                <a:solidFill>
                  <a:srgbClr val="0000CC"/>
                </a:solidFill>
                <a:latin typeface="Comic Sans MS" pitchFamily="66" charset="0"/>
              </a:rPr>
              <a:t>He decay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Delahaye, GDR Intensity Frontier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78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ableau 31"/>
          <p:cNvGraphicFramePr>
            <a:graphicFrameLocks noGrp="1"/>
          </p:cNvGraphicFramePr>
          <p:nvPr>
            <p:extLst/>
          </p:nvPr>
        </p:nvGraphicFramePr>
        <p:xfrm>
          <a:off x="395538" y="944724"/>
          <a:ext cx="8496942" cy="216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Nucleus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Date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a</a:t>
                      </a:r>
                      <a:endParaRPr lang="en-US" sz="2000" i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 smtClean="0">
                          <a:solidFill>
                            <a:srgbClr val="FF0000"/>
                          </a:solidFill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baseline="-25000" dirty="0" err="1" smtClean="0">
                          <a:solidFill>
                            <a:srgbClr val="FF0000"/>
                          </a:solidFill>
                        </a:rPr>
                        <a:t>stat</a:t>
                      </a:r>
                      <a:endParaRPr lang="en-US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solidFill>
                            <a:srgbClr val="FF0000"/>
                          </a:solidFill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baseline="-25000" dirty="0" err="1" smtClean="0">
                          <a:solidFill>
                            <a:srgbClr val="FF0000"/>
                          </a:solidFill>
                        </a:rPr>
                        <a:t>syst</a:t>
                      </a:r>
                      <a:endParaRPr lang="en-US" baseline="-25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Publication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/>
                        <a:t>6</a:t>
                      </a:r>
                      <a:r>
                        <a:rPr lang="en-US" dirty="0" smtClean="0"/>
                        <a:t>He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2006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 smtClean="0"/>
                        <a:t>2010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-0.3335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 smtClean="0"/>
                        <a:t>-1/3 (SM)</a:t>
                      </a:r>
                      <a:endParaRPr lang="en-US" sz="160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0.0073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0.0015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0.0075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1" dirty="0" smtClean="0">
                          <a:solidFill>
                            <a:srgbClr val="4F81BD"/>
                          </a:solidFill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fr-FR" sz="1600" i="1" baseline="-25000" dirty="0" smtClean="0">
                          <a:solidFill>
                            <a:srgbClr val="4F81BD"/>
                          </a:solidFill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fr-FR" sz="1600" i="1" dirty="0" smtClean="0">
                          <a:solidFill>
                            <a:srgbClr val="4F81BD"/>
                          </a:solidFill>
                          <a:latin typeface="Symbol" panose="05050102010706020507" pitchFamily="18" charset="2"/>
                        </a:rPr>
                        <a:t> </a:t>
                      </a:r>
                      <a:r>
                        <a:rPr lang="fr-FR" sz="1600" i="1" dirty="0" smtClean="0">
                          <a:solidFill>
                            <a:srgbClr val="4F81BD"/>
                          </a:solidFill>
                          <a:latin typeface="Calibri" panose="020F0502020204030204" pitchFamily="34" charset="0"/>
                        </a:rPr>
                        <a:t>/a ~ 3%   Fléchard et al. JPG38 (2011)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rgbClr val="4F81BD"/>
                          </a:solidFill>
                          <a:latin typeface="Calibri" panose="020F0502020204030204" pitchFamily="34" charset="0"/>
                        </a:rPr>
                        <a:t>Shakeoff</a:t>
                      </a:r>
                      <a:r>
                        <a:rPr lang="en-US" sz="1600" baseline="0" dirty="0" smtClean="0">
                          <a:solidFill>
                            <a:srgbClr val="4F81BD"/>
                          </a:solidFill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fr-FR" sz="1600" i="1" dirty="0" err="1" smtClean="0">
                          <a:solidFill>
                            <a:srgbClr val="4F81BD"/>
                          </a:solidFill>
                          <a:latin typeface="Calibri" panose="020F0502020204030204" pitchFamily="34" charset="0"/>
                        </a:rPr>
                        <a:t>Couratin</a:t>
                      </a:r>
                      <a:r>
                        <a:rPr lang="fr-FR" sz="1600" i="1" dirty="0" smtClean="0">
                          <a:solidFill>
                            <a:srgbClr val="4F81BD"/>
                          </a:solidFill>
                          <a:latin typeface="Calibri" panose="020F0502020204030204" pitchFamily="34" charset="0"/>
                        </a:rPr>
                        <a:t> et al. PRL108 (2012)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/>
                        <a:t>35</a:t>
                      </a:r>
                      <a:r>
                        <a:rPr lang="en-US" dirty="0" smtClean="0"/>
                        <a:t>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 smtClean="0"/>
                        <a:t>2012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/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 smtClean="0"/>
                        <a:t>0.9004 (SM)</a:t>
                      </a:r>
                      <a:endParaRPr lang="en-US" sz="160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/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0.0013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/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Shakeoff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fr-FR" sz="16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Couratin</a:t>
                      </a:r>
                      <a:r>
                        <a:rPr kumimoji="0" lang="fr-FR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et al. PRA88 (2013)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/>
                        <a:t>19</a:t>
                      </a:r>
                      <a:r>
                        <a:rPr lang="en-US" dirty="0" smtClean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0.0438</a:t>
                      </a:r>
                      <a:r>
                        <a:rPr lang="en-US" sz="1600" baseline="0" dirty="0" smtClean="0"/>
                        <a:t> (SM)</a:t>
                      </a:r>
                      <a:endParaRPr lang="en-US" sz="160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0.0046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Shakeoff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fr-FR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Fabian et al. , </a:t>
                      </a:r>
                      <a:r>
                        <a:rPr kumimoji="0" lang="fr-FR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under</a:t>
                      </a:r>
                      <a:r>
                        <a:rPr kumimoji="0" lang="fr-FR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" name="ZoneTexte 32"/>
          <p:cNvSpPr txBox="1"/>
          <p:nvPr/>
        </p:nvSpPr>
        <p:spPr>
          <a:xfrm>
            <a:off x="251520" y="3429000"/>
            <a:ext cx="82809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 Measurement of </a:t>
            </a:r>
            <a:r>
              <a:rPr lang="en-US" i="1" dirty="0" err="1" smtClean="0"/>
              <a:t>a</a:t>
            </a:r>
            <a:r>
              <a:rPr lang="en-US" i="1" baseline="-25000" dirty="0" err="1" smtClean="0">
                <a:latin typeface="Symbol" pitchFamily="18" charset="2"/>
              </a:rPr>
              <a:t>bn</a:t>
            </a:r>
            <a:r>
              <a:rPr lang="en-US" dirty="0" smtClean="0"/>
              <a:t> for </a:t>
            </a:r>
            <a:r>
              <a:rPr lang="en-US" baseline="30000" dirty="0" smtClean="0"/>
              <a:t>6</a:t>
            </a:r>
            <a:r>
              <a:rPr lang="en-US" dirty="0" smtClean="0"/>
              <a:t>He under analysis</a:t>
            </a:r>
          </a:p>
          <a:p>
            <a:pPr lvl="1"/>
            <a:r>
              <a:rPr lang="fr-FR" dirty="0" err="1" smtClean="0"/>
              <a:t>Measurement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Johnson et al. (</a:t>
            </a:r>
            <a:r>
              <a:rPr lang="fr-FR" dirty="0" smtClean="0">
                <a:solidFill>
                  <a:srgbClr val="FF0000"/>
                </a:solidFill>
              </a:rPr>
              <a:t>1963!</a:t>
            </a:r>
            <a:r>
              <a:rPr lang="fr-FR" dirty="0" smtClean="0"/>
              <a:t>) for </a:t>
            </a:r>
            <a:r>
              <a:rPr lang="fr-FR" baseline="30000" dirty="0" smtClean="0"/>
              <a:t>6</a:t>
            </a:r>
            <a:r>
              <a:rPr lang="fr-FR" dirty="0" smtClean="0"/>
              <a:t>He: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 err="1" smtClean="0">
                <a:latin typeface="Symbol" panose="05050102010706020507" pitchFamily="18" charset="2"/>
              </a:rPr>
              <a:t>s</a:t>
            </a:r>
            <a:r>
              <a:rPr lang="en-US" baseline="-25000" dirty="0" err="1" smtClean="0"/>
              <a:t>syst</a:t>
            </a:r>
            <a:r>
              <a:rPr lang="en-US" dirty="0" smtClean="0"/>
              <a:t> </a:t>
            </a:r>
            <a:r>
              <a:rPr lang="en-US" dirty="0" smtClean="0">
                <a:latin typeface="Calibri" panose="020F0502020204030204" pitchFamily="34" charset="0"/>
              </a:rPr>
              <a:t>= </a:t>
            </a:r>
            <a:r>
              <a:rPr lang="en-US" dirty="0" err="1" smtClean="0">
                <a:latin typeface="Symbol" panose="05050102010706020507" pitchFamily="18" charset="2"/>
              </a:rPr>
              <a:t>s</a:t>
            </a:r>
            <a:r>
              <a:rPr lang="en-US" baseline="-25000" dirty="0" err="1" smtClean="0"/>
              <a:t>stat</a:t>
            </a:r>
            <a:r>
              <a:rPr lang="en-US" baseline="-25000" dirty="0" smtClean="0"/>
              <a:t> </a:t>
            </a:r>
            <a:r>
              <a:rPr lang="en-US" i="1" dirty="0" err="1" smtClean="0"/>
              <a:t>a</a:t>
            </a:r>
            <a:r>
              <a:rPr lang="en-US" i="1" baseline="-25000" dirty="0" err="1" smtClean="0">
                <a:latin typeface="Symbol" pitchFamily="18" charset="2"/>
              </a:rPr>
              <a:t>bn</a:t>
            </a:r>
            <a:r>
              <a:rPr lang="en-US" dirty="0" smtClean="0"/>
              <a:t>=-1/3(SM)</a:t>
            </a:r>
            <a:r>
              <a:rPr lang="en-US" dirty="0" smtClean="0">
                <a:cs typeface="Arial"/>
              </a:rPr>
              <a:t>±.0021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 Potentially constraints on  |</a:t>
            </a:r>
            <a:r>
              <a:rPr lang="en-US" dirty="0" smtClean="0">
                <a:solidFill>
                  <a:srgbClr val="0000FF"/>
                </a:solidFill>
              </a:rPr>
              <a:t>C</a:t>
            </a:r>
            <a:r>
              <a:rPr lang="en-US" baseline="-25000" dirty="0" smtClean="0">
                <a:solidFill>
                  <a:srgbClr val="0000FF"/>
                </a:solidFill>
              </a:rPr>
              <a:t>T</a:t>
            </a:r>
            <a:r>
              <a:rPr lang="en-US" dirty="0" smtClean="0">
                <a:solidFill>
                  <a:srgbClr val="0000FF"/>
                </a:solidFill>
              </a:rPr>
              <a:t>|/|C</a:t>
            </a:r>
            <a:r>
              <a:rPr lang="en-US" baseline="-25000" dirty="0" smtClean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| from 7% to 5%</a:t>
            </a:r>
          </a:p>
          <a:p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  Projections for mirror nuclides</a:t>
            </a:r>
          </a:p>
          <a:p>
            <a:pPr lvl="1"/>
            <a:r>
              <a:rPr lang="en-US" dirty="0" smtClean="0"/>
              <a:t>With the </a:t>
            </a:r>
            <a:r>
              <a:rPr lang="en-US" baseline="30000" dirty="0" smtClean="0"/>
              <a:t>35</a:t>
            </a:r>
            <a:r>
              <a:rPr lang="en-US" dirty="0" smtClean="0"/>
              <a:t>Ar measurement alone, assuming </a:t>
            </a:r>
            <a:r>
              <a:rPr lang="en-US" dirty="0" err="1" smtClean="0">
                <a:latin typeface="Symbol" panose="05050102010706020507" pitchFamily="18" charset="2"/>
              </a:rPr>
              <a:t>s</a:t>
            </a:r>
            <a:r>
              <a:rPr lang="en-US" baseline="-25000" dirty="0" err="1" smtClean="0"/>
              <a:t>syst</a:t>
            </a:r>
            <a:r>
              <a:rPr lang="en-US" dirty="0" smtClean="0"/>
              <a:t> </a:t>
            </a:r>
            <a:r>
              <a:rPr lang="en-US" dirty="0" smtClean="0">
                <a:latin typeface="Calibri" panose="020F0502020204030204" pitchFamily="34" charset="0"/>
              </a:rPr>
              <a:t>= </a:t>
            </a:r>
            <a:r>
              <a:rPr lang="en-US" dirty="0" err="1" smtClean="0">
                <a:latin typeface="Symbol" panose="05050102010706020507" pitchFamily="18" charset="2"/>
              </a:rPr>
              <a:t>s</a:t>
            </a:r>
            <a:r>
              <a:rPr lang="en-US" baseline="-25000" dirty="0" err="1" smtClean="0"/>
              <a:t>stat</a:t>
            </a:r>
            <a:r>
              <a:rPr lang="en-US" baseline="-25000" dirty="0" smtClean="0"/>
              <a:t> </a:t>
            </a:r>
            <a:r>
              <a:rPr lang="en-US" dirty="0" smtClean="0"/>
              <a:t> : </a:t>
            </a:r>
            <a:r>
              <a:rPr lang="en-US" i="1" dirty="0" err="1" smtClean="0">
                <a:latin typeface="Symbol" pitchFamily="18" charset="2"/>
              </a:rPr>
              <a:t>s</a:t>
            </a:r>
            <a:r>
              <a:rPr lang="en-US" i="1" baseline="-25000" dirty="0" err="1" smtClean="0">
                <a:latin typeface="Times New Roman" pitchFamily="18" charset="0"/>
              </a:rPr>
              <a:t>a</a:t>
            </a:r>
            <a:r>
              <a:rPr lang="en-US" i="1" dirty="0" smtClean="0">
                <a:latin typeface="Arial" pitchFamily="34" charset="0"/>
              </a:rPr>
              <a:t> /</a:t>
            </a:r>
            <a:r>
              <a:rPr lang="en-US" i="1" dirty="0" smtClean="0">
                <a:latin typeface="Times New Roman" pitchFamily="18" charset="0"/>
              </a:rPr>
              <a:t>a</a:t>
            </a:r>
            <a:r>
              <a:rPr lang="en-US" dirty="0" smtClean="0"/>
              <a:t>  ~ 0.21%</a:t>
            </a:r>
          </a:p>
          <a:p>
            <a:pPr lvl="1"/>
            <a:r>
              <a:rPr lang="en-US" dirty="0" smtClean="0"/>
              <a:t>	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Gain factor on </a:t>
            </a:r>
            <a:r>
              <a:rPr lang="en-US" i="1" dirty="0" smtClean="0">
                <a:latin typeface="Symbol" pitchFamily="18" charset="2"/>
              </a:rPr>
              <a:t>r</a:t>
            </a:r>
            <a:r>
              <a:rPr lang="en-US" dirty="0" smtClean="0">
                <a:latin typeface="Symbol" pitchFamily="18" charset="2"/>
              </a:rPr>
              <a:t>=(</a:t>
            </a:r>
            <a:r>
              <a:rPr lang="en-US" dirty="0" smtClean="0"/>
              <a:t>C</a:t>
            </a:r>
            <a:r>
              <a:rPr lang="en-US" baseline="-25000" dirty="0" smtClean="0"/>
              <a:t>A</a:t>
            </a:r>
            <a:r>
              <a:rPr lang="en-US" dirty="0" smtClean="0"/>
              <a:t>M</a:t>
            </a:r>
            <a:r>
              <a:rPr lang="en-US" baseline="-25000" dirty="0" smtClean="0"/>
              <a:t>GT</a:t>
            </a:r>
            <a:r>
              <a:rPr lang="en-US" dirty="0" smtClean="0"/>
              <a:t>)/(C</a:t>
            </a:r>
            <a:r>
              <a:rPr lang="en-US" baseline="-25000" dirty="0" smtClean="0"/>
              <a:t>V</a:t>
            </a:r>
            <a:r>
              <a:rPr lang="en-US" dirty="0" smtClean="0"/>
              <a:t>M</a:t>
            </a:r>
            <a:r>
              <a:rPr lang="en-US" baseline="-25000" dirty="0" smtClean="0"/>
              <a:t>F</a:t>
            </a:r>
            <a:r>
              <a:rPr lang="en-US" dirty="0" smtClean="0"/>
              <a:t>)</a:t>
            </a:r>
            <a:r>
              <a:rPr lang="en-US" i="1" dirty="0" smtClean="0"/>
              <a:t>:</a:t>
            </a:r>
            <a:r>
              <a:rPr lang="en-US" dirty="0" smtClean="0"/>
              <a:t> </a:t>
            </a:r>
            <a:r>
              <a:rPr lang="en-US" i="1" dirty="0" err="1" smtClean="0">
                <a:latin typeface="Symbol" pitchFamily="18" charset="2"/>
              </a:rPr>
              <a:t>s</a:t>
            </a:r>
            <a:r>
              <a:rPr lang="en-US" i="1" baseline="-25000" dirty="0" err="1" smtClean="0">
                <a:latin typeface="Symbol" pitchFamily="18" charset="2"/>
              </a:rPr>
              <a:t>r</a:t>
            </a:r>
            <a:r>
              <a:rPr lang="en-US" i="1" dirty="0" smtClean="0">
                <a:latin typeface="Arial" pitchFamily="34" charset="0"/>
              </a:rPr>
              <a:t> /</a:t>
            </a:r>
            <a:r>
              <a:rPr lang="en-US" i="1" dirty="0" smtClean="0">
                <a:latin typeface="Symbol" pitchFamily="18" charset="2"/>
              </a:rPr>
              <a:t>r</a:t>
            </a:r>
            <a:r>
              <a:rPr lang="en-US" dirty="0" smtClean="0">
                <a:latin typeface="Symbol" pitchFamily="18" charset="2"/>
              </a:rPr>
              <a:t>:</a:t>
            </a:r>
            <a:r>
              <a:rPr lang="en-US" dirty="0" smtClean="0"/>
              <a:t> 5.4 </a:t>
            </a:r>
          </a:p>
          <a:p>
            <a:pPr lvl="1"/>
            <a:endParaRPr lang="en-US" baseline="-25000" dirty="0" smtClean="0"/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Symbol" panose="05050102010706020507" pitchFamily="18" charset="2"/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Potentially</a:t>
            </a:r>
            <a:r>
              <a:rPr lang="en-US" dirty="0" smtClean="0">
                <a:solidFill>
                  <a:srgbClr val="0000FF"/>
                </a:solidFill>
                <a:latin typeface="Symbol" panose="05050102010706020507" pitchFamily="18" charset="2"/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Symbol" panose="05050102010706020507" pitchFamily="18" charset="2"/>
              </a:rPr>
              <a:t>s(</a:t>
            </a:r>
            <a:r>
              <a:rPr lang="en-US" i="1" dirty="0" err="1" smtClean="0">
                <a:solidFill>
                  <a:srgbClr val="0000FF"/>
                </a:solidFill>
              </a:rPr>
              <a:t>V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ud</a:t>
            </a:r>
            <a:r>
              <a:rPr lang="en-US" dirty="0" smtClean="0">
                <a:solidFill>
                  <a:srgbClr val="0000FF"/>
                </a:solidFill>
              </a:rPr>
              <a:t>) / </a:t>
            </a:r>
            <a:r>
              <a:rPr lang="en-US" i="1" dirty="0" err="1" smtClean="0">
                <a:solidFill>
                  <a:srgbClr val="0000FF"/>
                </a:solidFill>
              </a:rPr>
              <a:t>V</a:t>
            </a:r>
            <a:r>
              <a:rPr lang="en-US" i="1" baseline="-25000" dirty="0" err="1" smtClean="0">
                <a:solidFill>
                  <a:srgbClr val="0000FF"/>
                </a:solidFill>
              </a:rPr>
              <a:t>ud</a:t>
            </a:r>
            <a:r>
              <a:rPr lang="en-US" dirty="0" smtClean="0">
                <a:solidFill>
                  <a:srgbClr val="0000FF"/>
                </a:solidFill>
              </a:rPr>
              <a:t> (2018)  from  1.4×10</a:t>
            </a:r>
            <a:r>
              <a:rPr lang="en-US" baseline="30000" dirty="0" smtClean="0">
                <a:solidFill>
                  <a:srgbClr val="0000FF"/>
                </a:solidFill>
              </a:rPr>
              <a:t>-3</a:t>
            </a:r>
            <a:r>
              <a:rPr lang="en-US" dirty="0" smtClean="0">
                <a:solidFill>
                  <a:srgbClr val="0000FF"/>
                </a:solidFill>
              </a:rPr>
              <a:t> to 9. ×10</a:t>
            </a:r>
            <a:r>
              <a:rPr lang="en-US" baseline="30000" dirty="0" smtClean="0">
                <a:solidFill>
                  <a:srgbClr val="0000FF"/>
                </a:solidFill>
              </a:rPr>
              <a:t>-4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endParaRPr lang="en-US" dirty="0" smtClean="0"/>
          </a:p>
          <a:p>
            <a:pPr lvl="1">
              <a:buFont typeface="Arial" charset="0"/>
              <a:buChar char="•"/>
            </a:pPr>
            <a:endParaRPr lang="en-US" dirty="0"/>
          </a:p>
        </p:txBody>
      </p:sp>
      <p:sp>
        <p:nvSpPr>
          <p:cNvPr id="52" name="ZoneTexte 51"/>
          <p:cNvSpPr txBox="1"/>
          <p:nvPr/>
        </p:nvSpPr>
        <p:spPr>
          <a:xfrm>
            <a:off x="5868144" y="3645024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a</a:t>
            </a:r>
            <a:r>
              <a:rPr lang="en-US" i="1" baseline="-25000" dirty="0" err="1" smtClean="0">
                <a:latin typeface="Symbol" pitchFamily="18" charset="2"/>
              </a:rPr>
              <a:t>bn</a:t>
            </a:r>
            <a:r>
              <a:rPr lang="en-US" dirty="0" smtClean="0"/>
              <a:t>=-.3343</a:t>
            </a:r>
            <a:r>
              <a:rPr lang="en-US" dirty="0" smtClean="0">
                <a:cs typeface="Arial"/>
              </a:rPr>
              <a:t>±.0030</a:t>
            </a:r>
            <a:endParaRPr lang="en-US" dirty="0"/>
          </a:p>
        </p:txBody>
      </p:sp>
      <p:sp>
        <p:nvSpPr>
          <p:cNvPr id="5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935B3-2AF3-47AB-8EF0-5F90F3096C73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US" smtClean="0"/>
              <a:t>P. Delahaye, GDR Intensity Frontier</a:t>
            </a:r>
            <a:endParaRPr lang="en-US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448513" y="260648"/>
            <a:ext cx="4214913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Comic Sans MS" pitchFamily="66" charset="0"/>
              </a:rPr>
              <a:t>Summary of results </a:t>
            </a:r>
            <a:r>
              <a:rPr lang="en-US" sz="2800" b="1" i="1" dirty="0" err="1" smtClean="0">
                <a:solidFill>
                  <a:srgbClr val="0000CC"/>
                </a:solidFill>
                <a:latin typeface="Comic Sans MS" pitchFamily="66" charset="0"/>
              </a:rPr>
              <a:t>a</a:t>
            </a:r>
            <a:r>
              <a:rPr lang="en-US" sz="2800" b="1" i="1" baseline="-25000" dirty="0" err="1" smtClean="0">
                <a:solidFill>
                  <a:srgbClr val="0000CC"/>
                </a:solidFill>
                <a:latin typeface="Symbol" pitchFamily="18" charset="2"/>
              </a:rPr>
              <a:t>bn</a:t>
            </a:r>
            <a:endParaRPr lang="en-US" sz="2800" b="1" i="1" baseline="-25000" dirty="0">
              <a:solidFill>
                <a:srgbClr val="0000CC"/>
              </a:solidFill>
              <a:latin typeface="Symbol" pitchFamily="18" charset="2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012160" y="4221088"/>
            <a:ext cx="2766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 </a:t>
            </a:r>
            <a:r>
              <a:rPr lang="fr-FR" dirty="0" err="1" smtClean="0"/>
              <a:t>constraints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baseline="30000" dirty="0" smtClean="0"/>
              <a:t>8</a:t>
            </a:r>
            <a:r>
              <a:rPr lang="fr-FR" dirty="0" smtClean="0"/>
              <a:t>Li </a:t>
            </a:r>
            <a:r>
              <a:rPr lang="fr-FR" dirty="0" err="1" smtClean="0"/>
              <a:t>decay</a:t>
            </a:r>
            <a:endParaRPr lang="fr-FR" dirty="0" smtClean="0"/>
          </a:p>
          <a:p>
            <a:r>
              <a:rPr lang="fr-FR" dirty="0" smtClean="0"/>
              <a:t>(</a:t>
            </a:r>
            <a:r>
              <a:rPr lang="fr-FR" dirty="0" err="1" smtClean="0"/>
              <a:t>cf</a:t>
            </a:r>
            <a:r>
              <a:rPr lang="fr-FR" dirty="0" smtClean="0"/>
              <a:t> </a:t>
            </a:r>
            <a:r>
              <a:rPr lang="fr-FR" dirty="0" err="1" smtClean="0"/>
              <a:t>previous</a:t>
            </a:r>
            <a:r>
              <a:rPr lang="fr-FR" dirty="0" smtClean="0"/>
              <a:t> </a:t>
            </a:r>
            <a:r>
              <a:rPr lang="fr-FR" dirty="0" err="1" smtClean="0"/>
              <a:t>presentation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377345" y="5733256"/>
            <a:ext cx="2766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Including</a:t>
            </a:r>
            <a:r>
              <a:rPr lang="fr-FR" dirty="0" smtClean="0"/>
              <a:t> </a:t>
            </a:r>
            <a:r>
              <a:rPr lang="fr-FR" dirty="0" err="1" smtClean="0"/>
              <a:t>latest</a:t>
            </a:r>
            <a:r>
              <a:rPr lang="fr-FR" dirty="0" smtClean="0"/>
              <a:t> </a:t>
            </a:r>
            <a:r>
              <a:rPr lang="fr-FR" baseline="30000" dirty="0" smtClean="0"/>
              <a:t>37</a:t>
            </a:r>
            <a:r>
              <a:rPr lang="fr-FR" dirty="0" smtClean="0"/>
              <a:t>K </a:t>
            </a:r>
            <a:r>
              <a:rPr lang="fr-FR" dirty="0" err="1" smtClean="0"/>
              <a:t>measurement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TRINAT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994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b="1" dirty="0" err="1" smtClean="0"/>
              <a:t>Review</a:t>
            </a:r>
            <a:r>
              <a:rPr lang="fr-FR" sz="1600" b="1" dirty="0" smtClean="0"/>
              <a:t> </a:t>
            </a:r>
            <a:r>
              <a:rPr lang="fr-FR" sz="1600" b="1" dirty="0"/>
              <a:t>in Prog. Part. </a:t>
            </a:r>
            <a:r>
              <a:rPr lang="fr-FR" sz="1600" b="1" dirty="0" err="1"/>
              <a:t>Nucl</a:t>
            </a:r>
            <a:r>
              <a:rPr lang="fr-FR" sz="1600" b="1" dirty="0"/>
              <a:t>. </a:t>
            </a:r>
            <a:r>
              <a:rPr lang="fr-FR" sz="1600" b="1" dirty="0" err="1" smtClean="0"/>
              <a:t>Phys</a:t>
            </a:r>
            <a:r>
              <a:rPr lang="fr-FR" sz="1600" b="1" dirty="0" smtClean="0"/>
              <a:t>, M. Gonzalez Alonso, O. Naviliat </a:t>
            </a:r>
            <a:r>
              <a:rPr lang="fr-FR" sz="1600" b="1" dirty="0" err="1" smtClean="0"/>
              <a:t>Cuncic</a:t>
            </a:r>
            <a:r>
              <a:rPr lang="fr-FR" sz="1600" b="1" dirty="0" smtClean="0"/>
              <a:t> and N. Severijns, 2018</a:t>
            </a:r>
          </a:p>
          <a:p>
            <a:pPr lvl="1"/>
            <a:r>
              <a:rPr lang="fr-FR" sz="1600" dirty="0" smtClean="0"/>
              <a:t>EFT </a:t>
            </a:r>
            <a:r>
              <a:rPr lang="fr-FR" sz="1600" dirty="0" err="1" smtClean="0"/>
              <a:t>analysis</a:t>
            </a:r>
            <a:r>
              <a:rPr lang="fr-FR" sz="1600" dirty="0" smtClean="0"/>
              <a:t> </a:t>
            </a:r>
            <a:r>
              <a:rPr lang="fr-FR" sz="1600" dirty="0" err="1" smtClean="0"/>
              <a:t>gives</a:t>
            </a:r>
            <a:r>
              <a:rPr lang="fr-FR" sz="1600" dirty="0" smtClean="0"/>
              <a:t> direct </a:t>
            </a:r>
            <a:r>
              <a:rPr lang="fr-FR" sz="1600" dirty="0" err="1" smtClean="0"/>
              <a:t>comparison</a:t>
            </a:r>
            <a:r>
              <a:rPr lang="fr-FR" sz="1600" dirty="0" smtClean="0"/>
              <a:t> </a:t>
            </a:r>
            <a:r>
              <a:rPr lang="fr-FR" sz="1600" dirty="0" err="1" smtClean="0"/>
              <a:t>between</a:t>
            </a:r>
            <a:r>
              <a:rPr lang="fr-FR" sz="1600" dirty="0" smtClean="0"/>
              <a:t> high </a:t>
            </a:r>
            <a:r>
              <a:rPr lang="fr-FR" sz="1600" dirty="0" err="1" smtClean="0"/>
              <a:t>energy</a:t>
            </a:r>
            <a:r>
              <a:rPr lang="fr-FR" sz="1600" dirty="0" smtClean="0"/>
              <a:t> </a:t>
            </a:r>
            <a:r>
              <a:rPr lang="fr-FR" sz="1600" dirty="0" err="1" smtClean="0"/>
              <a:t>searches</a:t>
            </a:r>
            <a:r>
              <a:rPr lang="fr-FR" sz="1600" dirty="0" smtClean="0"/>
              <a:t> and beta </a:t>
            </a:r>
            <a:r>
              <a:rPr lang="fr-FR" sz="1600" dirty="0" err="1" smtClean="0"/>
              <a:t>decay</a:t>
            </a:r>
            <a:endParaRPr lang="fr-FR" sz="1600" dirty="0" smtClean="0"/>
          </a:p>
          <a:p>
            <a:pPr lvl="1"/>
            <a:r>
              <a:rPr lang="fr-FR" sz="1600" dirty="0" err="1"/>
              <a:t>Example</a:t>
            </a:r>
            <a:r>
              <a:rPr lang="fr-FR" sz="1600" dirty="0"/>
              <a:t>: </a:t>
            </a:r>
            <a:r>
              <a:rPr lang="fr-FR" sz="1600" dirty="0" err="1"/>
              <a:t>Sensitivity</a:t>
            </a:r>
            <a:r>
              <a:rPr lang="fr-FR" sz="1600" dirty="0"/>
              <a:t> to NP: </a:t>
            </a:r>
            <a:r>
              <a:rPr lang="fr-FR" sz="1600" b="1" dirty="0" err="1"/>
              <a:t>Scalar</a:t>
            </a:r>
            <a:r>
              <a:rPr lang="fr-FR" sz="1600" b="1" dirty="0"/>
              <a:t> </a:t>
            </a:r>
            <a:r>
              <a:rPr lang="fr-FR" sz="1600" dirty="0"/>
              <a:t>and </a:t>
            </a:r>
            <a:r>
              <a:rPr lang="fr-FR" sz="1600" b="1" dirty="0" err="1"/>
              <a:t>Tensor</a:t>
            </a:r>
            <a:r>
              <a:rPr lang="fr-FR" sz="1600" dirty="0"/>
              <a:t> </a:t>
            </a:r>
            <a:r>
              <a:rPr lang="fr-FR" sz="1600" dirty="0" err="1"/>
              <a:t>current</a:t>
            </a:r>
            <a:r>
              <a:rPr lang="fr-FR" sz="1600" dirty="0"/>
              <a:t> </a:t>
            </a:r>
            <a:r>
              <a:rPr lang="fr-FR" sz="1600" dirty="0" err="1"/>
              <a:t>limits</a:t>
            </a:r>
            <a:r>
              <a:rPr lang="fr-FR" sz="1600" dirty="0"/>
              <a:t> </a:t>
            </a:r>
            <a:r>
              <a:rPr lang="fr-FR" sz="1600" dirty="0" err="1"/>
              <a:t>from</a:t>
            </a:r>
            <a:r>
              <a:rPr lang="fr-FR" sz="1600" dirty="0"/>
              <a:t> LHC and beta </a:t>
            </a:r>
            <a:r>
              <a:rPr lang="fr-FR" sz="1600" dirty="0" err="1" smtClean="0"/>
              <a:t>decays</a:t>
            </a:r>
            <a:endParaRPr lang="fr-FR" sz="1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7BBC-171A-47AF-9696-F8D31AC4F426}" type="datetime1">
              <a:rPr lang="en-US" smtClean="0"/>
              <a:t>11/4/2019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Delahaye, GDR Intensity Frontier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24018" t="21000" r="3534" b="16701"/>
          <a:stretch/>
        </p:blipFill>
        <p:spPr>
          <a:xfrm>
            <a:off x="539552" y="2154442"/>
            <a:ext cx="8039005" cy="3888432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539552" y="197768"/>
            <a:ext cx="828092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b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decay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as a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laboratory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for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weak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interaction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339752" y="2005761"/>
            <a:ext cx="89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Present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868144" y="2005761"/>
            <a:ext cx="803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Future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972556" y="3415850"/>
            <a:ext cx="3561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Symbol" panose="05050102010706020507" pitchFamily="18" charset="2"/>
              </a:rPr>
              <a:t>e</a:t>
            </a:r>
            <a:r>
              <a:rPr lang="fr-FR" baseline="-25000" dirty="0" err="1" smtClean="0"/>
              <a:t>S</a:t>
            </a:r>
            <a:endParaRPr lang="fr-FR" baseline="-25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699792" y="4941168"/>
            <a:ext cx="3609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Symbol" panose="05050102010706020507" pitchFamily="18" charset="2"/>
              </a:rPr>
              <a:t>e</a:t>
            </a:r>
            <a:r>
              <a:rPr lang="fr-FR" baseline="-25000" dirty="0" err="1"/>
              <a:t>T</a:t>
            </a:r>
            <a:endParaRPr lang="fr-FR" baseline="-25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4425088" y="3415850"/>
            <a:ext cx="3561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Symbol" panose="05050102010706020507" pitchFamily="18" charset="2"/>
              </a:rPr>
              <a:t>e</a:t>
            </a:r>
            <a:r>
              <a:rPr lang="fr-FR" baseline="-25000" dirty="0" err="1" smtClean="0"/>
              <a:t>S</a:t>
            </a:r>
            <a:endParaRPr lang="fr-FR" baseline="-25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6156176" y="4941168"/>
            <a:ext cx="3609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Symbol" panose="05050102010706020507" pitchFamily="18" charset="2"/>
              </a:rPr>
              <a:t>e</a:t>
            </a:r>
            <a:r>
              <a:rPr lang="fr-FR" baseline="-25000" dirty="0" err="1" smtClean="0"/>
              <a:t>T</a:t>
            </a:r>
            <a:endParaRPr lang="fr-FR" baseline="-25000" dirty="0"/>
          </a:p>
        </p:txBody>
      </p:sp>
      <p:sp>
        <p:nvSpPr>
          <p:cNvPr id="16" name="ZoneTexte 15"/>
          <p:cNvSpPr txBox="1"/>
          <p:nvPr/>
        </p:nvSpPr>
        <p:spPr>
          <a:xfrm>
            <a:off x="1367644" y="5951097"/>
            <a:ext cx="640871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latin typeface="Symbol" panose="05050102010706020507" pitchFamily="18" charset="2"/>
              </a:rPr>
              <a:t>e</a:t>
            </a:r>
            <a:r>
              <a:rPr lang="fr-FR" sz="1600" baseline="-25000" dirty="0" err="1" smtClean="0"/>
              <a:t>S</a:t>
            </a:r>
            <a:r>
              <a:rPr lang="fr-FR" sz="1600" dirty="0" smtClean="0"/>
              <a:t> and </a:t>
            </a:r>
            <a:r>
              <a:rPr lang="fr-FR" sz="1600" dirty="0" err="1" smtClean="0">
                <a:latin typeface="Symbol" panose="05050102010706020507" pitchFamily="18" charset="2"/>
              </a:rPr>
              <a:t>e</a:t>
            </a:r>
            <a:r>
              <a:rPr lang="fr-FR" sz="1600" baseline="-25000" dirty="0" err="1" smtClean="0"/>
              <a:t>T</a:t>
            </a:r>
            <a:r>
              <a:rPr lang="fr-FR" sz="1600" dirty="0"/>
              <a:t> </a:t>
            </a:r>
            <a:r>
              <a:rPr lang="fr-FR" sz="1600" dirty="0" smtClean="0"/>
              <a:t>: relative </a:t>
            </a:r>
            <a:r>
              <a:rPr lang="fr-FR" sz="1600" dirty="0" err="1" smtClean="0"/>
              <a:t>couplings</a:t>
            </a:r>
            <a:r>
              <a:rPr lang="fr-FR" sz="1600" dirty="0" smtClean="0"/>
              <a:t> of </a:t>
            </a:r>
            <a:r>
              <a:rPr lang="fr-FR" sz="1600" dirty="0" err="1" smtClean="0"/>
              <a:t>scalar</a:t>
            </a:r>
            <a:r>
              <a:rPr lang="fr-FR" sz="1600" dirty="0" smtClean="0"/>
              <a:t> and </a:t>
            </a:r>
            <a:r>
              <a:rPr lang="fr-FR" sz="1600" dirty="0" err="1" smtClean="0"/>
              <a:t>tensor</a:t>
            </a:r>
            <a:r>
              <a:rPr lang="fr-FR" sz="1600" dirty="0" smtClean="0"/>
              <a:t> </a:t>
            </a:r>
            <a:r>
              <a:rPr lang="fr-FR" sz="1600" dirty="0" err="1" smtClean="0"/>
              <a:t>currents</a:t>
            </a:r>
            <a:r>
              <a:rPr lang="fr-FR" sz="1600" dirty="0" smtClean="0"/>
              <a:t> vs V-A </a:t>
            </a:r>
            <a:r>
              <a:rPr lang="fr-FR" sz="1600" dirty="0" err="1" smtClean="0"/>
              <a:t>currents</a:t>
            </a:r>
            <a:endParaRPr lang="fr-FR" sz="1600" baseline="-25000" dirty="0"/>
          </a:p>
        </p:txBody>
      </p:sp>
    </p:spTree>
    <p:extLst>
      <p:ext uri="{BB962C8B-B14F-4D97-AF65-F5344CB8AC3E}">
        <p14:creationId xmlns:p14="http://schemas.microsoft.com/office/powerpoint/2010/main" val="227448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e 40"/>
          <p:cNvGrpSpPr/>
          <p:nvPr/>
        </p:nvGrpSpPr>
        <p:grpSpPr>
          <a:xfrm>
            <a:off x="359532" y="1016732"/>
            <a:ext cx="6372708" cy="2701425"/>
            <a:chOff x="359532" y="1016732"/>
            <a:chExt cx="6372708" cy="2701425"/>
          </a:xfrm>
        </p:grpSpPr>
        <p:grpSp>
          <p:nvGrpSpPr>
            <p:cNvPr id="3" name="Groupe 10"/>
            <p:cNvGrpSpPr/>
            <p:nvPr/>
          </p:nvGrpSpPr>
          <p:grpSpPr>
            <a:xfrm>
              <a:off x="791580" y="2456892"/>
              <a:ext cx="1898936" cy="1261265"/>
              <a:chOff x="5148064" y="1124744"/>
              <a:chExt cx="1898936" cy="1261265"/>
            </a:xfrm>
          </p:grpSpPr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148064" y="1124744"/>
                <a:ext cx="1898936" cy="1261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 bwMode="auto">
              <a:xfrm>
                <a:off x="5256076" y="1124744"/>
                <a:ext cx="486000" cy="316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2" name="ZoneTexte 11"/>
            <p:cNvSpPr txBox="1"/>
            <p:nvPr/>
          </p:nvSpPr>
          <p:spPr>
            <a:xfrm>
              <a:off x="359532" y="1016732"/>
              <a:ext cx="2280945" cy="400110"/>
            </a:xfrm>
            <a:prstGeom prst="rect">
              <a:avLst/>
            </a:prstGeom>
            <a:solidFill>
              <a:srgbClr val="0000CC"/>
            </a:solidFill>
          </p:spPr>
          <p:txBody>
            <a:bodyPr wrap="none" rtlCol="0">
              <a:spAutoFit/>
            </a:bodyPr>
            <a:lstStyle/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en-US" sz="2000" i="1" dirty="0" err="1" smtClean="0">
                  <a:solidFill>
                    <a:srgbClr val="FFFF00"/>
                  </a:solidFill>
                </a:rPr>
                <a:t>Unpolarized</a:t>
              </a:r>
              <a:r>
                <a:rPr lang="en-US" sz="2000" i="1" dirty="0" smtClean="0">
                  <a:solidFill>
                    <a:srgbClr val="FFFF00"/>
                  </a:solidFill>
                </a:rPr>
                <a:t> nuclei</a:t>
              </a:r>
              <a:endParaRPr lang="en-US" sz="2000" i="1" dirty="0">
                <a:solidFill>
                  <a:srgbClr val="FFFF00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11560" y="1532022"/>
              <a:ext cx="2766206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71463" indent="-271463" fontAlgn="auto">
                <a:spcBef>
                  <a:spcPts val="0"/>
                </a:spcBef>
                <a:spcAft>
                  <a:spcPts val="600"/>
                </a:spcAft>
                <a:buSzPct val="90000"/>
                <a:buFont typeface="Wingdings" panose="05000000000000000000" pitchFamily="2" charset="2"/>
                <a:buChar char="§"/>
              </a:pPr>
              <a:r>
                <a:rPr lang="en-US" sz="2000" dirty="0" smtClean="0">
                  <a:latin typeface="Calibri" panose="020F0502020204030204" pitchFamily="34" charset="0"/>
                  <a:cs typeface="Arial"/>
                  <a:sym typeface="Symbol"/>
                </a:rPr>
                <a:t>Recoil detection</a:t>
              </a:r>
            </a:p>
            <a:p>
              <a:pPr marL="271463" indent="-271463" fontAlgn="auto">
                <a:spcBef>
                  <a:spcPts val="0"/>
                </a:spcBef>
                <a:spcAft>
                  <a:spcPts val="0"/>
                </a:spcAft>
                <a:buSzPct val="90000"/>
                <a:buFont typeface="Wingdings" panose="05000000000000000000" pitchFamily="2" charset="2"/>
                <a:buChar char="§"/>
                <a:tabLst>
                  <a:tab pos="719138" algn="l"/>
                </a:tabLst>
              </a:pPr>
              <a:r>
                <a:rPr lang="en-US" sz="2000" i="1" dirty="0" smtClean="0">
                  <a:latin typeface="Symbol" panose="05050102010706020507" pitchFamily="18" charset="2"/>
                  <a:cs typeface="Arial"/>
                  <a:sym typeface="Symbol"/>
                </a:rPr>
                <a:t>b</a:t>
              </a:r>
              <a:r>
                <a:rPr lang="en-US" sz="2000" dirty="0" smtClean="0">
                  <a:latin typeface="Calibri" panose="020F0502020204030204" pitchFamily="34" charset="0"/>
                  <a:cs typeface="Arial"/>
                  <a:sym typeface="Symbol"/>
                </a:rPr>
                <a:t> - recoil coincidences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2842970" y="2420888"/>
              <a:ext cx="3889270" cy="1208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600"/>
                </a:spcAft>
                <a:buClr>
                  <a:srgbClr val="0000FF"/>
                </a:buClr>
              </a:pPr>
              <a:r>
                <a: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dirty="0" smtClean="0"/>
                <a:t> (C</a:t>
              </a:r>
              <a:r>
                <a:rPr lang="en-US" baseline="-25000" dirty="0" smtClean="0"/>
                <a:t>S</a:t>
              </a:r>
              <a:r>
                <a:rPr lang="en-US" dirty="0" smtClean="0"/>
                <a:t>², C</a:t>
              </a:r>
              <a:r>
                <a:rPr lang="en-US" baseline="-25000" dirty="0" smtClean="0"/>
                <a:t>V</a:t>
              </a:r>
              <a:r>
                <a:rPr lang="en-US" dirty="0" smtClean="0"/>
                <a:t>², C</a:t>
              </a:r>
              <a:r>
                <a:rPr lang="en-US" baseline="-25000" dirty="0" smtClean="0"/>
                <a:t>T</a:t>
              </a:r>
              <a:r>
                <a:rPr lang="en-US" dirty="0" smtClean="0"/>
                <a:t>², C</a:t>
              </a:r>
              <a:r>
                <a:rPr lang="en-US" baseline="-25000" dirty="0" smtClean="0"/>
                <a:t>A</a:t>
              </a:r>
              <a:r>
                <a:rPr lang="en-US" dirty="0" smtClean="0"/>
                <a:t>²)</a:t>
              </a:r>
            </a:p>
            <a:p>
              <a:pPr>
                <a:spcBef>
                  <a:spcPts val="600"/>
                </a:spcBef>
              </a:pPr>
              <a:r>
                <a:rPr lang="en-US" dirty="0" smtClean="0"/>
                <a:t>Pure GT:   </a:t>
              </a:r>
              <a:r>
                <a:rPr lang="en-US" sz="20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000" i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GT</a:t>
              </a:r>
              <a:r>
                <a:rPr lang="en-US" dirty="0" smtClean="0"/>
                <a:t> (C</a:t>
              </a:r>
              <a:r>
                <a:rPr lang="en-US" baseline="-25000" dirty="0" smtClean="0"/>
                <a:t>T</a:t>
              </a:r>
              <a:r>
                <a:rPr lang="en-US" dirty="0" smtClean="0"/>
                <a:t>², C</a:t>
              </a:r>
              <a:r>
                <a:rPr lang="en-US" baseline="-25000" dirty="0" smtClean="0"/>
                <a:t>A</a:t>
              </a:r>
              <a:r>
                <a:rPr lang="en-US" dirty="0" smtClean="0"/>
                <a:t>²) = -1/3 (SM)</a:t>
              </a:r>
            </a:p>
            <a:p>
              <a:pPr>
                <a:spcBef>
                  <a:spcPts val="300"/>
                </a:spcBef>
              </a:pPr>
              <a:r>
                <a:rPr lang="en-US" dirty="0" smtClean="0"/>
                <a:t>Pure F:      </a:t>
              </a:r>
              <a:r>
                <a:rPr lang="en-US" sz="20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000" i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dirty="0" smtClean="0"/>
                <a:t> </a:t>
              </a:r>
              <a:r>
                <a:rPr lang="en-US" dirty="0"/>
                <a:t>(</a:t>
              </a:r>
              <a:r>
                <a:rPr lang="en-US" dirty="0" smtClean="0"/>
                <a:t>C</a:t>
              </a:r>
              <a:r>
                <a:rPr lang="en-US" baseline="-25000" dirty="0" smtClean="0"/>
                <a:t>S</a:t>
              </a:r>
              <a:r>
                <a:rPr lang="en-US" dirty="0" smtClean="0"/>
                <a:t>², C</a:t>
              </a:r>
              <a:r>
                <a:rPr lang="en-US" baseline="-25000" dirty="0" smtClean="0"/>
                <a:t>V</a:t>
              </a:r>
              <a:r>
                <a:rPr lang="en-US" dirty="0" smtClean="0"/>
                <a:t>²) = +1 (SM)</a:t>
              </a:r>
              <a:endParaRPr lang="en-US" dirty="0"/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6516216" y="1124744"/>
            <a:ext cx="2367888" cy="2613609"/>
            <a:chOff x="6660232" y="1167593"/>
            <a:chExt cx="2367888" cy="2613609"/>
          </a:xfrm>
        </p:grpSpPr>
        <p:grpSp>
          <p:nvGrpSpPr>
            <p:cNvPr id="36" name="Groupe 35"/>
            <p:cNvGrpSpPr/>
            <p:nvPr/>
          </p:nvGrpSpPr>
          <p:grpSpPr>
            <a:xfrm>
              <a:off x="6840252" y="1167593"/>
              <a:ext cx="1749453" cy="1196808"/>
              <a:chOff x="6840252" y="1167593"/>
              <a:chExt cx="1749453" cy="1196808"/>
            </a:xfrm>
          </p:grpSpPr>
          <p:sp>
            <p:nvSpPr>
              <p:cNvPr id="14" name="ZoneTexte 13"/>
              <p:cNvSpPr txBox="1"/>
              <p:nvPr/>
            </p:nvSpPr>
            <p:spPr>
              <a:xfrm>
                <a:off x="6840252" y="1167593"/>
                <a:ext cx="17494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/>
                  <a:t>LPCTrap@GANIL</a:t>
                </a:r>
                <a:endParaRPr lang="en-US" b="1" dirty="0"/>
              </a:p>
            </p:txBody>
          </p:sp>
          <p:pic>
            <p:nvPicPr>
              <p:cNvPr id="15" name="Image 14" descr="logo LPCTrap1.png"/>
              <p:cNvPicPr>
                <a:picLocks noChangeAspect="1"/>
              </p:cNvPicPr>
              <p:nvPr/>
            </p:nvPicPr>
            <p:blipFill>
              <a:blip r:embed="rId4" cstate="print"/>
              <a:srcRect b="12856"/>
              <a:stretch>
                <a:fillRect/>
              </a:stretch>
            </p:blipFill>
            <p:spPr>
              <a:xfrm>
                <a:off x="7380312" y="1743657"/>
                <a:ext cx="846736" cy="620744"/>
              </a:xfrm>
              <a:prstGeom prst="rect">
                <a:avLst/>
              </a:prstGeom>
            </p:spPr>
          </p:pic>
        </p:grpSp>
        <p:sp>
          <p:nvSpPr>
            <p:cNvPr id="17" name="Rectangle 16"/>
            <p:cNvSpPr/>
            <p:nvPr/>
          </p:nvSpPr>
          <p:spPr>
            <a:xfrm>
              <a:off x="6660232" y="2780928"/>
              <a:ext cx="2367888" cy="100027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dirty="0" smtClean="0"/>
                <a:t>P, T even</a:t>
              </a:r>
            </a:p>
            <a:p>
              <a:pPr algn="ctr"/>
              <a:r>
                <a:rPr lang="en-US" dirty="0" smtClean="0"/>
                <a:t>Search for exotic currents</a:t>
              </a:r>
              <a:endParaRPr lang="en-US" dirty="0"/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359532" y="4041068"/>
            <a:ext cx="5602905" cy="2498390"/>
            <a:chOff x="359532" y="4041068"/>
            <a:chExt cx="5602905" cy="2498390"/>
          </a:xfrm>
        </p:grpSpPr>
        <p:grpSp>
          <p:nvGrpSpPr>
            <p:cNvPr id="5" name="Groupe 5"/>
            <p:cNvGrpSpPr/>
            <p:nvPr/>
          </p:nvGrpSpPr>
          <p:grpSpPr>
            <a:xfrm>
              <a:off x="359532" y="4041068"/>
              <a:ext cx="5602905" cy="2498390"/>
              <a:chOff x="359532" y="4041068"/>
              <a:chExt cx="5602905" cy="2498390"/>
            </a:xfrm>
          </p:grpSpPr>
          <p:grpSp>
            <p:nvGrpSpPr>
              <p:cNvPr id="6" name="Groupe 4"/>
              <p:cNvGrpSpPr/>
              <p:nvPr/>
            </p:nvGrpSpPr>
            <p:grpSpPr>
              <a:xfrm>
                <a:off x="359532" y="4041068"/>
                <a:ext cx="5602905" cy="2498390"/>
                <a:chOff x="359532" y="4041068"/>
                <a:chExt cx="5602905" cy="2498390"/>
              </a:xfrm>
            </p:grpSpPr>
            <p:sp>
              <p:nvSpPr>
                <p:cNvPr id="18" name="ZoneTexte 17"/>
                <p:cNvSpPr txBox="1"/>
                <p:nvPr/>
              </p:nvSpPr>
              <p:spPr>
                <a:xfrm>
                  <a:off x="359532" y="4041068"/>
                  <a:ext cx="1980863" cy="400110"/>
                </a:xfrm>
                <a:prstGeom prst="rect">
                  <a:avLst/>
                </a:prstGeom>
                <a:solidFill>
                  <a:srgbClr val="0000CC"/>
                </a:solidFill>
              </p:spPr>
              <p:txBody>
                <a:bodyPr wrap="none" rtlCol="0">
                  <a:spAutoFit/>
                </a:bodyPr>
                <a:lstStyle/>
                <a:p>
                  <a:pPr marL="177800" indent="-177800">
                    <a:buFont typeface="Arial" panose="020B0604020202020204" pitchFamily="34" charset="0"/>
                    <a:buChar char="•"/>
                  </a:pPr>
                  <a:r>
                    <a:rPr lang="en-US" sz="2000" i="1" dirty="0">
                      <a:solidFill>
                        <a:srgbClr val="FFFF00"/>
                      </a:solidFill>
                    </a:rPr>
                    <a:t>P</a:t>
                  </a:r>
                  <a:r>
                    <a:rPr lang="en-US" sz="2000" i="1" dirty="0" smtClean="0">
                      <a:solidFill>
                        <a:srgbClr val="FFFF00"/>
                      </a:solidFill>
                    </a:rPr>
                    <a:t>olarized nuclei</a:t>
                  </a:r>
                  <a:endParaRPr lang="en-US" sz="2000" i="1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0" name="ZoneTexte 19"/>
                <p:cNvSpPr txBox="1"/>
                <p:nvPr/>
              </p:nvSpPr>
              <p:spPr>
                <a:xfrm>
                  <a:off x="611560" y="4552382"/>
                  <a:ext cx="276620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71463" indent="-271463" fontAlgn="auto">
                    <a:spcBef>
                      <a:spcPts val="0"/>
                    </a:spcBef>
                    <a:spcAft>
                      <a:spcPts val="0"/>
                    </a:spcAft>
                    <a:buSzPct val="90000"/>
                    <a:buFont typeface="Wingdings" panose="05000000000000000000" pitchFamily="2" charset="2"/>
                    <a:buChar char="§"/>
                    <a:tabLst>
                      <a:tab pos="719138" algn="l"/>
                    </a:tabLst>
                  </a:pPr>
                  <a:r>
                    <a:rPr lang="en-US" sz="2000" i="1" dirty="0" smtClean="0">
                      <a:latin typeface="Symbol" panose="05050102010706020507" pitchFamily="18" charset="2"/>
                      <a:cs typeface="Arial"/>
                      <a:sym typeface="Symbol"/>
                    </a:rPr>
                    <a:t>b</a:t>
                  </a:r>
                  <a:r>
                    <a:rPr lang="en-US" sz="2000" dirty="0" smtClean="0">
                      <a:latin typeface="Calibri" panose="020F0502020204030204" pitchFamily="34" charset="0"/>
                      <a:cs typeface="Arial"/>
                      <a:sym typeface="Symbol"/>
                    </a:rPr>
                    <a:t> - recoil coincidences</a:t>
                  </a:r>
                </a:p>
                <a:p>
                  <a:pPr marL="271463" indent="-271463" fontAlgn="auto">
                    <a:spcBef>
                      <a:spcPts val="0"/>
                    </a:spcBef>
                    <a:spcAft>
                      <a:spcPts val="0"/>
                    </a:spcAft>
                    <a:buSzPct val="90000"/>
                    <a:buFont typeface="Wingdings" panose="05000000000000000000" pitchFamily="2" charset="2"/>
                    <a:buChar char="§"/>
                    <a:tabLst>
                      <a:tab pos="719138" algn="l"/>
                    </a:tabLst>
                  </a:pPr>
                  <a:r>
                    <a:rPr lang="en-US" sz="2000" dirty="0" smtClean="0">
                      <a:latin typeface="Calibri" panose="020F0502020204030204" pitchFamily="34" charset="0"/>
                      <a:cs typeface="Arial"/>
                      <a:sym typeface="Symbol"/>
                    </a:rPr>
                    <a:t>Fixed </a:t>
                  </a:r>
                  <a:r>
                    <a:rPr lang="en-US" sz="2000" i="1" dirty="0" smtClean="0">
                      <a:latin typeface="Calibri" panose="020F0502020204030204" pitchFamily="34" charset="0"/>
                      <a:cs typeface="Arial"/>
                      <a:sym typeface="Symbol"/>
                    </a:rPr>
                    <a:t>J</a:t>
                  </a:r>
                  <a:endParaRPr lang="en-US" sz="2000" dirty="0" smtClean="0">
                    <a:latin typeface="Calibri" panose="020F0502020204030204" pitchFamily="34" charset="0"/>
                    <a:cs typeface="Arial"/>
                    <a:sym typeface="Symbol"/>
                  </a:endParaRPr>
                </a:p>
              </p:txBody>
            </p:sp>
            <p:grpSp>
              <p:nvGrpSpPr>
                <p:cNvPr id="7" name="Groupe 21"/>
                <p:cNvGrpSpPr/>
                <p:nvPr/>
              </p:nvGrpSpPr>
              <p:grpSpPr>
                <a:xfrm>
                  <a:off x="899592" y="5278193"/>
                  <a:ext cx="1898936" cy="1261265"/>
                  <a:chOff x="5148064" y="1124744"/>
                  <a:chExt cx="1898936" cy="1261265"/>
                </a:xfrm>
              </p:grpSpPr>
              <p:pic>
                <p:nvPicPr>
                  <p:cNvPr id="23" name="Picture 4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5148064" y="1124744"/>
                    <a:ext cx="1898936" cy="12612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4" name="Rectangle 23"/>
                  <p:cNvSpPr/>
                  <p:nvPr/>
                </p:nvSpPr>
                <p:spPr bwMode="auto">
                  <a:xfrm>
                    <a:off x="5256076" y="1124744"/>
                    <a:ext cx="486000" cy="316800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25" name="Flèche vers le haut 24"/>
                <p:cNvSpPr/>
                <p:nvPr/>
              </p:nvSpPr>
              <p:spPr bwMode="auto">
                <a:xfrm>
                  <a:off x="1691680" y="5464356"/>
                  <a:ext cx="180020" cy="448920"/>
                </a:xfrm>
                <a:prstGeom prst="upArrow">
                  <a:avLst/>
                </a:prstGeom>
                <a:solidFill>
                  <a:srgbClr val="00CC99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6" name="ZoneTexte 25"/>
                <p:cNvSpPr txBox="1"/>
                <p:nvPr/>
              </p:nvSpPr>
              <p:spPr>
                <a:xfrm>
                  <a:off x="1489254" y="5399928"/>
                  <a:ext cx="2744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  <a:endPara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ZoneTexte 26"/>
                <p:cNvSpPr txBox="1"/>
                <p:nvPr/>
              </p:nvSpPr>
              <p:spPr>
                <a:xfrm>
                  <a:off x="4067944" y="4869160"/>
                  <a:ext cx="18944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/>
                    <a:t>Triple correlation</a:t>
                  </a:r>
                  <a:endParaRPr lang="en-US" i="1" dirty="0"/>
                </a:p>
              </p:txBody>
            </p:sp>
          </p:grpSp>
          <p:sp>
            <p:nvSpPr>
              <p:cNvPr id="28" name="ZoneTexte 27"/>
              <p:cNvSpPr txBox="1"/>
              <p:nvPr/>
            </p:nvSpPr>
            <p:spPr>
              <a:xfrm>
                <a:off x="3931796" y="5333146"/>
                <a:ext cx="17844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600"/>
                  </a:spcAft>
                  <a:buClr>
                    <a:srgbClr val="0000FF"/>
                  </a:buClr>
                </a:pPr>
                <a:r>
                  <a:rPr 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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Im</a:t>
                </a:r>
                <a:r>
                  <a:rPr lang="en-US" dirty="0" smtClean="0"/>
                  <a:t> (C</a:t>
                </a:r>
                <a:r>
                  <a:rPr lang="en-US" baseline="-25000" dirty="0" smtClean="0"/>
                  <a:t>V</a:t>
                </a:r>
                <a:r>
                  <a:rPr lang="en-US" dirty="0" smtClean="0"/>
                  <a:t>C</a:t>
                </a:r>
                <a:r>
                  <a:rPr lang="en-US" baseline="-25000" dirty="0" smtClean="0"/>
                  <a:t>A</a:t>
                </a:r>
                <a:r>
                  <a:rPr lang="en-US" dirty="0" smtClean="0"/>
                  <a:t>*)</a:t>
                </a:r>
              </a:p>
            </p:txBody>
          </p:sp>
        </p:grpSp>
        <p:sp>
          <p:nvSpPr>
            <p:cNvPr id="32" name="Rectangle 31"/>
            <p:cNvSpPr/>
            <p:nvPr/>
          </p:nvSpPr>
          <p:spPr bwMode="auto">
            <a:xfrm>
              <a:off x="1043608" y="5280002"/>
              <a:ext cx="486000" cy="316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35" name="Connecteur droit avec flèche 34"/>
            <p:cNvCxnSpPr/>
            <p:nvPr/>
          </p:nvCxnSpPr>
          <p:spPr>
            <a:xfrm>
              <a:off x="1547664" y="4941168"/>
              <a:ext cx="14401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3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735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735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47" name="Groupe 46"/>
          <p:cNvGrpSpPr/>
          <p:nvPr/>
        </p:nvGrpSpPr>
        <p:grpSpPr>
          <a:xfrm>
            <a:off x="4535996" y="4005064"/>
            <a:ext cx="4444610" cy="2368426"/>
            <a:chOff x="4535996" y="4005064"/>
            <a:chExt cx="4444610" cy="2368426"/>
          </a:xfrm>
        </p:grpSpPr>
        <p:grpSp>
          <p:nvGrpSpPr>
            <p:cNvPr id="43" name="Groupe 42"/>
            <p:cNvGrpSpPr/>
            <p:nvPr/>
          </p:nvGrpSpPr>
          <p:grpSpPr>
            <a:xfrm>
              <a:off x="4535996" y="4005064"/>
              <a:ext cx="4444610" cy="2368426"/>
              <a:chOff x="4535996" y="4005064"/>
              <a:chExt cx="4444610" cy="2368426"/>
            </a:xfrm>
          </p:grpSpPr>
          <p:grpSp>
            <p:nvGrpSpPr>
              <p:cNvPr id="11" name="Groupe 31"/>
              <p:cNvGrpSpPr/>
              <p:nvPr/>
            </p:nvGrpSpPr>
            <p:grpSpPr>
              <a:xfrm>
                <a:off x="4535996" y="5373216"/>
                <a:ext cx="4444610" cy="1000274"/>
                <a:chOff x="4535996" y="5373216"/>
                <a:chExt cx="4444610" cy="1000274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6372200" y="5373216"/>
                  <a:ext cx="2608406" cy="1000274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en-US" dirty="0" smtClean="0"/>
                    <a:t>T odd</a:t>
                  </a:r>
                </a:p>
                <a:p>
                  <a:pPr algn="ctr"/>
                  <a:r>
                    <a:rPr lang="en-US" dirty="0" smtClean="0"/>
                    <a:t>Search for new sources</a:t>
                  </a:r>
                </a:p>
                <a:p>
                  <a:pPr algn="ctr"/>
                  <a:r>
                    <a:rPr lang="en-US" dirty="0"/>
                    <a:t>o</a:t>
                  </a:r>
                  <a:r>
                    <a:rPr lang="en-US" dirty="0" smtClean="0"/>
                    <a:t>f CP violation</a:t>
                  </a:r>
                  <a:endParaRPr lang="en-US" dirty="0"/>
                </a:p>
              </p:txBody>
            </p:sp>
            <p:sp>
              <p:nvSpPr>
                <p:cNvPr id="4" name="ZoneTexte 3"/>
                <p:cNvSpPr txBox="1"/>
                <p:nvPr/>
              </p:nvSpPr>
              <p:spPr>
                <a:xfrm>
                  <a:off x="4535996" y="5877272"/>
                  <a:ext cx="13067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/>
                    <a:t>D</a:t>
                  </a:r>
                  <a:r>
                    <a:rPr lang="en-US" dirty="0" smtClean="0"/>
                    <a:t> = 0 (SM)</a:t>
                  </a:r>
                  <a:endParaRPr lang="en-US" dirty="0"/>
                </a:p>
              </p:txBody>
            </p:sp>
          </p:grpSp>
          <p:sp>
            <p:nvSpPr>
              <p:cNvPr id="34" name="ZoneTexte 33"/>
              <p:cNvSpPr txBox="1"/>
              <p:nvPr/>
            </p:nvSpPr>
            <p:spPr>
              <a:xfrm>
                <a:off x="6660232" y="4005064"/>
                <a:ext cx="20220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The MORA project!</a:t>
                </a:r>
                <a:endParaRPr lang="en-US" b="1" dirty="0"/>
              </a:p>
            </p:txBody>
          </p:sp>
        </p:grpSp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92280" y="4365104"/>
              <a:ext cx="1110293" cy="7920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6" name="Espace réservé de la date 45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fld id="{53BAA3DA-3E85-4DD4-A367-963E07B544E6}" type="datetime1">
              <a:rPr lang="en-US" smtClean="0"/>
              <a:t>11/3/2019</a:t>
            </a:fld>
            <a:endParaRPr lang="fr-FR" dirty="0"/>
          </a:p>
        </p:txBody>
      </p:sp>
      <p:sp>
        <p:nvSpPr>
          <p:cNvPr id="4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US" smtClean="0"/>
              <a:t>P. Delahaye, GDR Intensity Frontier</a:t>
            </a:r>
            <a:endParaRPr lang="en-US" dirty="0"/>
          </a:p>
        </p:txBody>
      </p:sp>
      <p:sp>
        <p:nvSpPr>
          <p:cNvPr id="50" name="Titre 1"/>
          <p:cNvSpPr txBox="1">
            <a:spLocks/>
          </p:cNvSpPr>
          <p:nvPr/>
        </p:nvSpPr>
        <p:spPr>
          <a:xfrm>
            <a:off x="539552" y="197768"/>
            <a:ext cx="828092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b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decay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as a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laboratory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for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weak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interaction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1683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68391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1124744"/>
            <a:ext cx="1115103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16839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68393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3933056"/>
            <a:ext cx="1728192" cy="699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6223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196432" y="3455392"/>
            <a:ext cx="1152525" cy="865187"/>
            <a:chOff x="2472" y="2205"/>
            <a:chExt cx="726" cy="545"/>
          </a:xfrm>
        </p:grpSpPr>
        <p:sp>
          <p:nvSpPr>
            <p:cNvPr id="168963" name="AutoShape 3"/>
            <p:cNvSpPr>
              <a:spLocks noChangeArrowheads="1"/>
            </p:cNvSpPr>
            <p:nvPr/>
          </p:nvSpPr>
          <p:spPr bwMode="auto">
            <a:xfrm>
              <a:off x="2653" y="2387"/>
              <a:ext cx="363" cy="363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964" name="Oval 4"/>
            <p:cNvSpPr>
              <a:spLocks noChangeArrowheads="1"/>
            </p:cNvSpPr>
            <p:nvPr/>
          </p:nvSpPr>
          <p:spPr bwMode="auto">
            <a:xfrm>
              <a:off x="2720" y="2403"/>
              <a:ext cx="227" cy="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965" name="AutoShape 5"/>
            <p:cNvSpPr>
              <a:spLocks noChangeArrowheads="1"/>
            </p:cNvSpPr>
            <p:nvPr/>
          </p:nvSpPr>
          <p:spPr bwMode="auto">
            <a:xfrm>
              <a:off x="2472" y="2205"/>
              <a:ext cx="726" cy="545"/>
            </a:xfrm>
            <a:prstGeom prst="can">
              <a:avLst>
                <a:gd name="adj" fmla="val 25000"/>
              </a:avLst>
            </a:prstGeom>
            <a:solidFill>
              <a:schemeClr val="accent1">
                <a:alpha val="60001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966" name="Oval 6"/>
            <p:cNvSpPr>
              <a:spLocks noChangeArrowheads="1"/>
            </p:cNvSpPr>
            <p:nvPr/>
          </p:nvSpPr>
          <p:spPr bwMode="auto">
            <a:xfrm>
              <a:off x="2608" y="2222"/>
              <a:ext cx="453" cy="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 rot="10800000">
            <a:off x="4196432" y="2015529"/>
            <a:ext cx="1152525" cy="865188"/>
            <a:chOff x="2472" y="2205"/>
            <a:chExt cx="726" cy="545"/>
          </a:xfrm>
        </p:grpSpPr>
        <p:sp>
          <p:nvSpPr>
            <p:cNvPr id="168968" name="AutoShape 8"/>
            <p:cNvSpPr>
              <a:spLocks noChangeArrowheads="1"/>
            </p:cNvSpPr>
            <p:nvPr/>
          </p:nvSpPr>
          <p:spPr bwMode="auto">
            <a:xfrm>
              <a:off x="2653" y="2387"/>
              <a:ext cx="363" cy="363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969" name="Oval 9"/>
            <p:cNvSpPr>
              <a:spLocks noChangeArrowheads="1"/>
            </p:cNvSpPr>
            <p:nvPr/>
          </p:nvSpPr>
          <p:spPr bwMode="auto">
            <a:xfrm>
              <a:off x="2720" y="2403"/>
              <a:ext cx="227" cy="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970" name="AutoShape 10"/>
            <p:cNvSpPr>
              <a:spLocks noChangeArrowheads="1"/>
            </p:cNvSpPr>
            <p:nvPr/>
          </p:nvSpPr>
          <p:spPr bwMode="auto">
            <a:xfrm>
              <a:off x="2472" y="2205"/>
              <a:ext cx="726" cy="545"/>
            </a:xfrm>
            <a:prstGeom prst="can">
              <a:avLst>
                <a:gd name="adj" fmla="val 25000"/>
              </a:avLst>
            </a:prstGeom>
            <a:solidFill>
              <a:schemeClr val="accent1">
                <a:alpha val="60001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971" name="Oval 11"/>
            <p:cNvSpPr>
              <a:spLocks noChangeArrowheads="1"/>
            </p:cNvSpPr>
            <p:nvPr/>
          </p:nvSpPr>
          <p:spPr bwMode="auto">
            <a:xfrm>
              <a:off x="2608" y="2222"/>
              <a:ext cx="453" cy="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8972" name="Oval 12"/>
          <p:cNvSpPr>
            <a:spLocks noChangeArrowheads="1"/>
          </p:cNvSpPr>
          <p:nvPr/>
        </p:nvSpPr>
        <p:spPr bwMode="auto">
          <a:xfrm>
            <a:off x="4734594" y="3155354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73" name="Oval 13"/>
          <p:cNvSpPr>
            <a:spLocks noChangeArrowheads="1"/>
          </p:cNvSpPr>
          <p:nvPr/>
        </p:nvSpPr>
        <p:spPr bwMode="auto">
          <a:xfrm>
            <a:off x="7438107" y="2304454"/>
            <a:ext cx="431800" cy="1800225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74" name="Oval 14"/>
          <p:cNvSpPr>
            <a:spLocks noChangeArrowheads="1"/>
          </p:cNvSpPr>
          <p:nvPr/>
        </p:nvSpPr>
        <p:spPr bwMode="auto">
          <a:xfrm>
            <a:off x="1819944" y="2304454"/>
            <a:ext cx="431800" cy="1800225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75" name="Line 15"/>
          <p:cNvSpPr>
            <a:spLocks noChangeShapeType="1"/>
          </p:cNvSpPr>
          <p:nvPr/>
        </p:nvSpPr>
        <p:spPr bwMode="auto">
          <a:xfrm flipV="1">
            <a:off x="4844132" y="2591792"/>
            <a:ext cx="2808287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976" name="Line 16"/>
          <p:cNvSpPr>
            <a:spLocks noChangeShapeType="1"/>
          </p:cNvSpPr>
          <p:nvPr/>
        </p:nvSpPr>
        <p:spPr bwMode="auto">
          <a:xfrm flipH="1" flipV="1">
            <a:off x="2035844" y="2663229"/>
            <a:ext cx="266541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977" name="Text Box 17"/>
          <p:cNvSpPr txBox="1">
            <a:spLocks noChangeArrowheads="1"/>
          </p:cNvSpPr>
          <p:nvPr/>
        </p:nvSpPr>
        <p:spPr bwMode="auto">
          <a:xfrm>
            <a:off x="2469232" y="3041054"/>
            <a:ext cx="1109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b</a:t>
            </a:r>
            <a:r>
              <a:rPr lang="en-US">
                <a:latin typeface="Arial" pitchFamily="34" charset="0"/>
              </a:rPr>
              <a:t> particle</a:t>
            </a:r>
          </a:p>
        </p:txBody>
      </p:sp>
      <p:sp>
        <p:nvSpPr>
          <p:cNvPr id="168978" name="Text Box 18"/>
          <p:cNvSpPr txBox="1">
            <a:spLocks noChangeArrowheads="1"/>
          </p:cNvSpPr>
          <p:nvPr/>
        </p:nvSpPr>
        <p:spPr bwMode="auto">
          <a:xfrm>
            <a:off x="5679157" y="3047404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Recoil ion</a:t>
            </a:r>
          </a:p>
        </p:txBody>
      </p:sp>
      <p:sp>
        <p:nvSpPr>
          <p:cNvPr id="168979" name="Text Box 19"/>
          <p:cNvSpPr txBox="1">
            <a:spLocks noChangeArrowheads="1"/>
          </p:cNvSpPr>
          <p:nvPr/>
        </p:nvSpPr>
        <p:spPr bwMode="auto">
          <a:xfrm>
            <a:off x="6660232" y="4326929"/>
            <a:ext cx="2000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pitchFamily="34" charset="0"/>
              </a:rPr>
              <a:t>MCP</a:t>
            </a:r>
          </a:p>
          <a:p>
            <a:pPr algn="ctr"/>
            <a:r>
              <a:rPr lang="en-US">
                <a:latin typeface="Arial" pitchFamily="34" charset="0"/>
              </a:rPr>
              <a:t>Delay lines anode</a:t>
            </a:r>
          </a:p>
        </p:txBody>
      </p:sp>
      <p:sp>
        <p:nvSpPr>
          <p:cNvPr id="168980" name="Text Box 20"/>
          <p:cNvSpPr txBox="1">
            <a:spLocks noChangeArrowheads="1"/>
          </p:cNvSpPr>
          <p:nvPr/>
        </p:nvSpPr>
        <p:spPr bwMode="auto">
          <a:xfrm>
            <a:off x="726157" y="4241204"/>
            <a:ext cx="2749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pitchFamily="34" charset="0"/>
              </a:rPr>
              <a:t>Beta telescope</a:t>
            </a:r>
          </a:p>
          <a:p>
            <a:pPr algn="ctr"/>
            <a:r>
              <a:rPr lang="en-US">
                <a:latin typeface="Arial" pitchFamily="34" charset="0"/>
              </a:rPr>
              <a:t>Silicone stripped detector</a:t>
            </a:r>
          </a:p>
          <a:p>
            <a:pPr algn="ctr"/>
            <a:r>
              <a:rPr lang="en-US">
                <a:latin typeface="Arial" pitchFamily="34" charset="0"/>
              </a:rPr>
              <a:t>+ Scintillator</a:t>
            </a:r>
          </a:p>
        </p:txBody>
      </p:sp>
      <p:sp>
        <p:nvSpPr>
          <p:cNvPr id="168981" name="Text Box 21"/>
          <p:cNvSpPr txBox="1">
            <a:spLocks noChangeArrowheads="1"/>
          </p:cNvSpPr>
          <p:nvPr/>
        </p:nvSpPr>
        <p:spPr bwMode="auto">
          <a:xfrm>
            <a:off x="1532607" y="850255"/>
            <a:ext cx="6584950" cy="915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latin typeface="Arial" pitchFamily="34" charset="0"/>
              </a:rPr>
              <a:t>- Transparent Paul trap, UHV</a:t>
            </a:r>
          </a:p>
          <a:p>
            <a:pPr eaLnBrk="0" hangingPunct="0"/>
            <a:r>
              <a:rPr lang="en-US" b="1" dirty="0">
                <a:latin typeface="Arial" pitchFamily="34" charset="0"/>
              </a:rPr>
              <a:t>- Ions confined in the middle of the device, nearly at rest</a:t>
            </a:r>
          </a:p>
          <a:p>
            <a:pPr eaLnBrk="0" hangingPunct="0"/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- In coincidence detection</a:t>
            </a:r>
            <a:r>
              <a:rPr lang="en-US" b="1" dirty="0">
                <a:latin typeface="Arial" pitchFamily="34" charset="0"/>
              </a:rPr>
              <a:t> of the electron and the recoil ion</a:t>
            </a:r>
          </a:p>
        </p:txBody>
      </p:sp>
      <p:sp>
        <p:nvSpPr>
          <p:cNvPr id="168982" name="Rectangle 22"/>
          <p:cNvSpPr>
            <a:spLocks noChangeArrowheads="1"/>
          </p:cNvSpPr>
          <p:nvPr/>
        </p:nvSpPr>
        <p:spPr bwMode="auto">
          <a:xfrm>
            <a:off x="684213" y="708025"/>
            <a:ext cx="8229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68983" name="Text Box 23"/>
          <p:cNvSpPr txBox="1">
            <a:spLocks noChangeArrowheads="1"/>
          </p:cNvSpPr>
          <p:nvPr/>
        </p:nvSpPr>
        <p:spPr bwMode="auto">
          <a:xfrm>
            <a:off x="2555776" y="5262711"/>
            <a:ext cx="5035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</a:rPr>
              <a:t>In coincidence measurement of:</a:t>
            </a:r>
          </a:p>
          <a:p>
            <a:pPr lvl="1">
              <a:buFontTx/>
              <a:buBlip>
                <a:blip r:embed="rId3"/>
              </a:buBlip>
            </a:pPr>
            <a:r>
              <a:rPr lang="en-US" dirty="0">
                <a:latin typeface="Arial" pitchFamily="34" charset="0"/>
              </a:rPr>
              <a:t> the time of flight of the recoil ion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</a:rPr>
              <a:t>t</a:t>
            </a:r>
            <a:r>
              <a:rPr lang="en-US" baseline="-25000" dirty="0" err="1">
                <a:solidFill>
                  <a:srgbClr val="FF0000"/>
                </a:solidFill>
                <a:latin typeface="Arial" pitchFamily="34" charset="0"/>
              </a:rPr>
              <a:t>R</a:t>
            </a:r>
            <a:endParaRPr lang="en-US" baseline="-25000" dirty="0">
              <a:solidFill>
                <a:srgbClr val="FF0000"/>
              </a:solidFill>
              <a:latin typeface="Arial" pitchFamily="34" charset="0"/>
            </a:endParaRPr>
          </a:p>
          <a:p>
            <a:pPr lvl="1">
              <a:buFontTx/>
              <a:buBlip>
                <a:blip r:embed="rId3"/>
              </a:buBlip>
            </a:pPr>
            <a:r>
              <a:rPr lang="en-US" dirty="0">
                <a:latin typeface="Arial" pitchFamily="34" charset="0"/>
              </a:rPr>
              <a:t> the beta particle energy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en-US" baseline="-25000" dirty="0" err="1">
                <a:solidFill>
                  <a:srgbClr val="FF0000"/>
                </a:solidFill>
                <a:latin typeface="Symbol" pitchFamily="18" charset="2"/>
              </a:rPr>
              <a:t>b</a:t>
            </a:r>
            <a:endParaRPr lang="en-US" baseline="-25000" dirty="0">
              <a:solidFill>
                <a:srgbClr val="FF0000"/>
              </a:solidFill>
              <a:latin typeface="Symbol" pitchFamily="18" charset="2"/>
            </a:endParaRPr>
          </a:p>
          <a:p>
            <a:pPr lvl="1">
              <a:buFontTx/>
              <a:buBlip>
                <a:blip r:embed="rId3"/>
              </a:buBlip>
            </a:pPr>
            <a:r>
              <a:rPr lang="en-US" dirty="0">
                <a:latin typeface="Arial" pitchFamily="34" charset="0"/>
              </a:rPr>
              <a:t> the angle between these two particles </a:t>
            </a:r>
            <a:r>
              <a:rPr lang="en-US" b="1" dirty="0" err="1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baseline="-25000" dirty="0" err="1">
                <a:solidFill>
                  <a:srgbClr val="FF0000"/>
                </a:solidFill>
                <a:latin typeface="Arial" pitchFamily="34" charset="0"/>
              </a:rPr>
              <a:t>er</a:t>
            </a:r>
            <a:endParaRPr lang="en-US" baseline="-25000" dirty="0">
              <a:solidFill>
                <a:srgbClr val="FF0000"/>
              </a:solidFill>
              <a:latin typeface="Arial" pitchFamily="34" charset="0"/>
            </a:endParaRP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870619" y="2879129"/>
            <a:ext cx="7677150" cy="576263"/>
            <a:chOff x="558" y="1978"/>
            <a:chExt cx="4836" cy="363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558" y="1978"/>
              <a:ext cx="4836" cy="279"/>
              <a:chOff x="558" y="1978"/>
              <a:chExt cx="4836" cy="279"/>
            </a:xfrm>
          </p:grpSpPr>
          <p:sp>
            <p:nvSpPr>
              <p:cNvPr id="168986" name="Freeform 26"/>
              <p:cNvSpPr>
                <a:spLocks/>
              </p:cNvSpPr>
              <p:nvPr/>
            </p:nvSpPr>
            <p:spPr bwMode="auto">
              <a:xfrm>
                <a:off x="2925" y="2090"/>
                <a:ext cx="182" cy="46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91" y="0"/>
                  </a:cxn>
                  <a:cxn ang="0">
                    <a:pos x="182" y="46"/>
                  </a:cxn>
                </a:cxnLst>
                <a:rect l="0" t="0" r="r" b="b"/>
                <a:pathLst>
                  <a:path w="182" h="46">
                    <a:moveTo>
                      <a:pt x="0" y="46"/>
                    </a:moveTo>
                    <a:cubicBezTo>
                      <a:pt x="30" y="23"/>
                      <a:pt x="61" y="0"/>
                      <a:pt x="91" y="0"/>
                    </a:cubicBezTo>
                    <a:cubicBezTo>
                      <a:pt x="121" y="0"/>
                      <a:pt x="167" y="38"/>
                      <a:pt x="182" y="46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87" name="Text Box 27"/>
              <p:cNvSpPr txBox="1">
                <a:spLocks noChangeArrowheads="1"/>
              </p:cNvSpPr>
              <p:nvPr/>
            </p:nvSpPr>
            <p:spPr bwMode="auto">
              <a:xfrm>
                <a:off x="558" y="2026"/>
                <a:ext cx="5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  <a:latin typeface="Arial" pitchFamily="34" charset="0"/>
                  </a:rPr>
                  <a:t>E</a:t>
                </a:r>
                <a:r>
                  <a:rPr lang="en-US" baseline="-25000">
                    <a:solidFill>
                      <a:srgbClr val="FF0000"/>
                    </a:solidFill>
                    <a:latin typeface="Symbol" pitchFamily="18" charset="2"/>
                  </a:rPr>
                  <a:t>b</a:t>
                </a:r>
                <a:r>
                  <a:rPr lang="en-US">
                    <a:solidFill>
                      <a:srgbClr val="FF0000"/>
                    </a:solidFill>
                    <a:latin typeface="Arial" pitchFamily="34" charset="0"/>
                  </a:rPr>
                  <a:t>, t</a:t>
                </a:r>
                <a:r>
                  <a:rPr lang="en-US" baseline="-25000">
                    <a:solidFill>
                      <a:srgbClr val="FF0000"/>
                    </a:solidFill>
                    <a:latin typeface="Arial" pitchFamily="34" charset="0"/>
                  </a:rPr>
                  <a:t>start</a:t>
                </a:r>
              </a:p>
            </p:txBody>
          </p:sp>
          <p:sp>
            <p:nvSpPr>
              <p:cNvPr id="168988" name="Text Box 28"/>
              <p:cNvSpPr txBox="1">
                <a:spLocks noChangeArrowheads="1"/>
              </p:cNvSpPr>
              <p:nvPr/>
            </p:nvSpPr>
            <p:spPr bwMode="auto">
              <a:xfrm>
                <a:off x="5057" y="1978"/>
                <a:ext cx="33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  <a:latin typeface="Arial" pitchFamily="34" charset="0"/>
                  </a:rPr>
                  <a:t>t</a:t>
                </a:r>
                <a:r>
                  <a:rPr lang="en-US" baseline="-25000">
                    <a:solidFill>
                      <a:srgbClr val="FF0000"/>
                    </a:solidFill>
                    <a:latin typeface="Arial" pitchFamily="34" charset="0"/>
                  </a:rPr>
                  <a:t>stop</a:t>
                </a:r>
              </a:p>
            </p:txBody>
          </p:sp>
        </p:grpSp>
        <p:sp>
          <p:nvSpPr>
            <p:cNvPr id="168989" name="Text Box 29"/>
            <p:cNvSpPr txBox="1">
              <a:spLocks noChangeArrowheads="1"/>
            </p:cNvSpPr>
            <p:nvPr/>
          </p:nvSpPr>
          <p:spPr bwMode="auto">
            <a:xfrm>
              <a:off x="2381" y="2110"/>
              <a:ext cx="6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vl="1"/>
              <a:r>
                <a:rPr lang="en-US" b="1">
                  <a:solidFill>
                    <a:srgbClr val="FF0000"/>
                  </a:solidFill>
                  <a:latin typeface="Symbol" pitchFamily="18" charset="2"/>
                </a:rPr>
                <a:t>q</a:t>
              </a:r>
              <a:r>
                <a:rPr lang="en-US" baseline="-25000">
                  <a:solidFill>
                    <a:srgbClr val="FF0000"/>
                  </a:solidFill>
                  <a:latin typeface="Arial" pitchFamily="34" charset="0"/>
                </a:rPr>
                <a:t>er</a:t>
              </a:r>
              <a:endParaRPr lang="en-US">
                <a:latin typeface="Arial" pitchFamily="34" charset="0"/>
              </a:endParaRPr>
            </a:p>
          </p:txBody>
        </p:sp>
      </p:grpSp>
      <p:sp>
        <p:nvSpPr>
          <p:cNvPr id="168990" name="Text Box 30"/>
          <p:cNvSpPr txBox="1">
            <a:spLocks noChangeArrowheads="1"/>
          </p:cNvSpPr>
          <p:nvPr/>
        </p:nvSpPr>
        <p:spPr bwMode="auto">
          <a:xfrm>
            <a:off x="212335" y="188640"/>
            <a:ext cx="8719351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Comic Sans MS" pitchFamily="66" charset="0"/>
              </a:rPr>
              <a:t>LPCTrap: a Paul trap based precision experiment</a:t>
            </a:r>
            <a:endParaRPr lang="en-US" sz="28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68991" name="Rectangle 31"/>
          <p:cNvSpPr>
            <a:spLocks noChangeArrowheads="1"/>
          </p:cNvSpPr>
          <p:nvPr/>
        </p:nvSpPr>
        <p:spPr bwMode="auto">
          <a:xfrm>
            <a:off x="0" y="5383809"/>
            <a:ext cx="2627313" cy="92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E. Liénard et </a:t>
            </a:r>
            <a:r>
              <a:rPr lang="en-GB" dirty="0">
                <a:solidFill>
                  <a:srgbClr val="002060"/>
                </a:solidFill>
              </a:rPr>
              <a:t>al., </a:t>
            </a:r>
            <a:r>
              <a:rPr lang="en-GB" dirty="0" err="1">
                <a:solidFill>
                  <a:srgbClr val="002060"/>
                </a:solidFill>
              </a:rPr>
              <a:t>Hyp</a:t>
            </a:r>
            <a:r>
              <a:rPr lang="en-GB" dirty="0">
                <a:solidFill>
                  <a:srgbClr val="002060"/>
                </a:solidFill>
              </a:rPr>
              <a:t>. Int. </a:t>
            </a:r>
            <a:r>
              <a:rPr lang="en-US" dirty="0" smtClean="0">
                <a:solidFill>
                  <a:srgbClr val="002060"/>
                </a:solidFill>
              </a:rPr>
              <a:t>236 (2015) 1 and references therein</a:t>
            </a:r>
            <a:r>
              <a:rPr lang="en-US" dirty="0" smtClean="0">
                <a:solidFill>
                  <a:srgbClr val="66FFFF"/>
                </a:solidFill>
              </a:rPr>
              <a:t>.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34" name="Espace réservé de la date 3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fld id="{48D05CA0-5C75-410A-863F-10D49FE6CF0E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3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US" smtClean="0"/>
              <a:t>P. Delahaye, GDR Intensity Frontier</a:t>
            </a:r>
            <a:endParaRPr lang="en-US" dirty="0"/>
          </a:p>
        </p:txBody>
      </p:sp>
      <p:pic>
        <p:nvPicPr>
          <p:cNvPr id="38" name="Image 37" descr="logo LPCTrap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67544" y="2094681"/>
            <a:ext cx="936104" cy="634010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614961"/>
            <a:ext cx="839193" cy="48016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0" name="Image 6" descr="logo couleur HD.pd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686969"/>
            <a:ext cx="1763688" cy="4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233" y="1114257"/>
            <a:ext cx="1115103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29338" y="260350"/>
            <a:ext cx="4598031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Comic Sans MS" pitchFamily="66" charset="0"/>
              </a:rPr>
              <a:t>Trap and detection setup</a:t>
            </a:r>
            <a:endParaRPr lang="en-US" sz="28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pic>
        <p:nvPicPr>
          <p:cNvPr id="10" name="Image 9" descr="trap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3717032"/>
            <a:ext cx="2915281" cy="199815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1" name="Imag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789040"/>
            <a:ext cx="216343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F:\Pierre's data\Computing\root\Paul trap\Potentials\fitpot\potmaps.eps"/>
          <p:cNvPicPr/>
          <p:nvPr/>
        </p:nvPicPr>
        <p:blipFill>
          <a:blip r:embed="rId4" cstate="print"/>
          <a:srcRect t="31939" b="32838"/>
          <a:stretch>
            <a:fillRect/>
          </a:stretch>
        </p:blipFill>
        <p:spPr bwMode="auto">
          <a:xfrm>
            <a:off x="6012160" y="3789040"/>
            <a:ext cx="2232248" cy="196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fld id="{9D1B0301-2C1D-4B3B-ABC9-C6DE821BFED1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4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US" smtClean="0"/>
              <a:t>P. Delahaye, GDR Intensity Frontier</a:t>
            </a:r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827584" y="908720"/>
            <a:ext cx="7138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00CC"/>
                </a:solidFill>
              </a:rPr>
              <a:t>G. Ban et al, ADP </a:t>
            </a:r>
            <a:r>
              <a:rPr lang="fr-FR" sz="1400" i="1" dirty="0" smtClean="0">
                <a:solidFill>
                  <a:srgbClr val="0000CC"/>
                </a:solidFill>
              </a:rPr>
              <a:t>525(2013)576 , </a:t>
            </a:r>
            <a:r>
              <a:rPr lang="en-GB" sz="1400" i="1" dirty="0" smtClean="0">
                <a:solidFill>
                  <a:srgbClr val="0000CC"/>
                </a:solidFill>
              </a:rPr>
              <a:t>E. </a:t>
            </a:r>
            <a:r>
              <a:rPr lang="en-GB" sz="1400" i="1" dirty="0" err="1" smtClean="0">
                <a:solidFill>
                  <a:srgbClr val="0000CC"/>
                </a:solidFill>
              </a:rPr>
              <a:t>Liénard</a:t>
            </a:r>
            <a:r>
              <a:rPr lang="en-GB" sz="1400" i="1" dirty="0" smtClean="0">
                <a:solidFill>
                  <a:srgbClr val="0000CC"/>
                </a:solidFill>
              </a:rPr>
              <a:t> et al., </a:t>
            </a:r>
            <a:r>
              <a:rPr lang="en-GB" sz="1400" i="1" dirty="0" err="1" smtClean="0">
                <a:solidFill>
                  <a:srgbClr val="0000CC"/>
                </a:solidFill>
              </a:rPr>
              <a:t>Hyp</a:t>
            </a:r>
            <a:r>
              <a:rPr lang="en-GB" sz="1400" i="1" dirty="0" smtClean="0">
                <a:solidFill>
                  <a:srgbClr val="0000CC"/>
                </a:solidFill>
              </a:rPr>
              <a:t>. Int. </a:t>
            </a:r>
            <a:r>
              <a:rPr lang="en-US" sz="1400" i="1" dirty="0" smtClean="0">
                <a:solidFill>
                  <a:srgbClr val="0000CC"/>
                </a:solidFill>
              </a:rPr>
              <a:t>236 (2015) 1 and references therein</a:t>
            </a:r>
            <a:r>
              <a:rPr lang="en-US" sz="1400" dirty="0" smtClean="0"/>
              <a:t>.</a:t>
            </a:r>
            <a:r>
              <a:rPr lang="en-US" sz="1400" i="1" dirty="0" smtClean="0"/>
              <a:t> </a:t>
            </a:r>
          </a:p>
        </p:txBody>
      </p:sp>
      <p:pic>
        <p:nvPicPr>
          <p:cNvPr id="14" name="Picture 4" descr="C:\Users\guesnon\AppData\Local\Temp\LIRAT_Piege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844824"/>
            <a:ext cx="1625845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18"/>
          <p:cNvGrpSpPr/>
          <p:nvPr/>
        </p:nvGrpSpPr>
        <p:grpSpPr>
          <a:xfrm>
            <a:off x="4788024" y="1485007"/>
            <a:ext cx="5324256" cy="2232025"/>
            <a:chOff x="3779838" y="1484313"/>
            <a:chExt cx="5184775" cy="2232025"/>
          </a:xfrm>
          <a:noFill/>
        </p:grpSpPr>
        <p:sp>
          <p:nvSpPr>
            <p:cNvPr id="20" name="Rectangle 38"/>
            <p:cNvSpPr>
              <a:spLocks noChangeArrowheads="1"/>
            </p:cNvSpPr>
            <p:nvPr/>
          </p:nvSpPr>
          <p:spPr bwMode="auto">
            <a:xfrm>
              <a:off x="3779838" y="1484313"/>
              <a:ext cx="5184775" cy="223202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fr-FR" sz="1600" smtClean="0"/>
            </a:p>
          </p:txBody>
        </p:sp>
        <p:pic>
          <p:nvPicPr>
            <p:cNvPr id="21" name="Picture 142" descr="DSCN043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08"/>
            <a:stretch>
              <a:fillRect/>
            </a:stretch>
          </p:blipFill>
          <p:spPr bwMode="auto">
            <a:xfrm>
              <a:off x="4067870" y="1556321"/>
              <a:ext cx="2447925" cy="17414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Group 177"/>
            <p:cNvGrpSpPr>
              <a:grpSpLocks/>
            </p:cNvGrpSpPr>
            <p:nvPr/>
          </p:nvGrpSpPr>
          <p:grpSpPr bwMode="auto">
            <a:xfrm>
              <a:off x="6300790" y="1555752"/>
              <a:ext cx="2411413" cy="1460501"/>
              <a:chOff x="4059" y="1026"/>
              <a:chExt cx="1519" cy="920"/>
            </a:xfrm>
            <a:grpFill/>
          </p:grpSpPr>
          <p:sp>
            <p:nvSpPr>
              <p:cNvPr id="23" name="Text Box 178"/>
              <p:cNvSpPr txBox="1">
                <a:spLocks noChangeArrowheads="1"/>
              </p:cNvSpPr>
              <p:nvPr/>
            </p:nvSpPr>
            <p:spPr bwMode="auto">
              <a:xfrm>
                <a:off x="4263" y="1593"/>
                <a:ext cx="1315" cy="19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fr-FR" sz="1400" dirty="0" err="1" smtClean="0">
                    <a:latin typeface="Symbol" panose="05050102010706020507" pitchFamily="18" charset="2"/>
                  </a:rPr>
                  <a:t>s</a:t>
                </a:r>
                <a:r>
                  <a:rPr lang="en-US" altLang="fr-FR" sz="1400" baseline="-25000" dirty="0" err="1" smtClean="0">
                    <a:latin typeface="+mj-lt"/>
                  </a:rPr>
                  <a:t>E</a:t>
                </a:r>
                <a:r>
                  <a:rPr lang="en-US" altLang="fr-FR" sz="1400" dirty="0" smtClean="0">
                    <a:latin typeface="+mj-lt"/>
                  </a:rPr>
                  <a:t> 10 % at 1 MeV</a:t>
                </a:r>
                <a:endParaRPr lang="fr-FR" altLang="fr-FR" sz="1400" dirty="0" smtClean="0">
                  <a:latin typeface="+mj-lt"/>
                </a:endParaRPr>
              </a:p>
            </p:txBody>
          </p:sp>
          <p:sp>
            <p:nvSpPr>
              <p:cNvPr id="24" name="Text Box 179"/>
              <p:cNvSpPr txBox="1">
                <a:spLocks noChangeArrowheads="1"/>
              </p:cNvSpPr>
              <p:nvPr/>
            </p:nvSpPr>
            <p:spPr bwMode="auto">
              <a:xfrm>
                <a:off x="4149" y="1026"/>
                <a:ext cx="1225" cy="21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Char char="•"/>
                  <a:defRPr/>
                </a:pPr>
                <a:r>
                  <a:rPr lang="en-US" altLang="fr-FR" sz="1600" dirty="0" smtClean="0">
                    <a:latin typeface="+mj-lt"/>
                  </a:rPr>
                  <a:t>DSS Si Detector</a:t>
                </a:r>
                <a:endParaRPr lang="fr-FR" altLang="fr-FR" sz="1600" dirty="0" smtClean="0">
                  <a:latin typeface="+mj-lt"/>
                </a:endParaRPr>
              </a:p>
            </p:txBody>
          </p:sp>
          <p:sp>
            <p:nvSpPr>
              <p:cNvPr id="25" name="Text Box 180"/>
              <p:cNvSpPr txBox="1">
                <a:spLocks noChangeArrowheads="1"/>
              </p:cNvSpPr>
              <p:nvPr/>
            </p:nvSpPr>
            <p:spPr bwMode="auto">
              <a:xfrm>
                <a:off x="4240" y="1162"/>
                <a:ext cx="1014" cy="17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fr-FR" sz="1200" dirty="0" smtClean="0">
                    <a:latin typeface="+mj-lt"/>
                  </a:rPr>
                  <a:t>60 x 60mm x 300</a:t>
                </a:r>
                <a:r>
                  <a:rPr lang="en-US" altLang="fr-FR" sz="1200" dirty="0" smtClean="0">
                    <a:latin typeface="Symbol" pitchFamily="18" charset="2"/>
                  </a:rPr>
                  <a:t>m</a:t>
                </a:r>
                <a:r>
                  <a:rPr lang="en-US" altLang="fr-FR" sz="1200" dirty="0" smtClean="0">
                    <a:latin typeface="+mj-lt"/>
                  </a:rPr>
                  <a:t>m</a:t>
                </a:r>
                <a:endParaRPr lang="fr-FR" altLang="fr-FR" sz="1200" dirty="0" smtClean="0">
                  <a:latin typeface="+mj-lt"/>
                </a:endParaRPr>
              </a:p>
            </p:txBody>
          </p:sp>
          <p:sp>
            <p:nvSpPr>
              <p:cNvPr id="26" name="Text Box 181"/>
              <p:cNvSpPr txBox="1">
                <a:spLocks noChangeArrowheads="1"/>
              </p:cNvSpPr>
              <p:nvPr/>
            </p:nvSpPr>
            <p:spPr bwMode="auto">
              <a:xfrm>
                <a:off x="4263" y="1752"/>
                <a:ext cx="836" cy="19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fr-FR" sz="1400" dirty="0" err="1" smtClean="0">
                    <a:latin typeface="Symbol" panose="05050102010706020507" pitchFamily="18" charset="2"/>
                  </a:rPr>
                  <a:t>s</a:t>
                </a:r>
                <a:r>
                  <a:rPr lang="en-US" altLang="fr-FR" sz="1400" baseline="-25000" dirty="0" err="1" smtClean="0">
                    <a:latin typeface="+mj-lt"/>
                  </a:rPr>
                  <a:t>T</a:t>
                </a:r>
                <a:r>
                  <a:rPr lang="en-US" altLang="fr-FR" sz="1400" dirty="0" smtClean="0">
                    <a:latin typeface="+mj-lt"/>
                  </a:rPr>
                  <a:t> ~ 200ps</a:t>
                </a:r>
                <a:endParaRPr lang="fr-FR" altLang="fr-FR" sz="1400" dirty="0" smtClean="0">
                  <a:latin typeface="+mj-lt"/>
                </a:endParaRPr>
              </a:p>
            </p:txBody>
          </p:sp>
          <p:sp>
            <p:nvSpPr>
              <p:cNvPr id="27" name="Text Box 182"/>
              <p:cNvSpPr txBox="1">
                <a:spLocks noChangeArrowheads="1"/>
              </p:cNvSpPr>
              <p:nvPr/>
            </p:nvSpPr>
            <p:spPr bwMode="auto">
              <a:xfrm>
                <a:off x="4059" y="1435"/>
                <a:ext cx="1151" cy="21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Char char="•"/>
                  <a:defRPr/>
                </a:pPr>
                <a:r>
                  <a:rPr lang="en-US" altLang="fr-FR" sz="1600" dirty="0" smtClean="0">
                    <a:latin typeface="+mj-lt"/>
                  </a:rPr>
                  <a:t>Plastic scintillator</a:t>
                </a:r>
                <a:endParaRPr lang="fr-FR" altLang="fr-FR" sz="1600" dirty="0" smtClean="0">
                  <a:latin typeface="+mj-lt"/>
                </a:endParaRPr>
              </a:p>
            </p:txBody>
          </p:sp>
          <p:sp>
            <p:nvSpPr>
              <p:cNvPr id="28" name="Text Box 183"/>
              <p:cNvSpPr txBox="1">
                <a:spLocks noChangeArrowheads="1"/>
              </p:cNvSpPr>
              <p:nvPr/>
            </p:nvSpPr>
            <p:spPr bwMode="auto">
              <a:xfrm>
                <a:off x="4263" y="1299"/>
                <a:ext cx="907" cy="19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fr-FR" sz="1400" dirty="0" smtClean="0">
                    <a:latin typeface="+mj-lt"/>
                  </a:rPr>
                  <a:t>1 mm resolution</a:t>
                </a:r>
                <a:endParaRPr lang="fr-FR" altLang="fr-FR" sz="1400" dirty="0" smtClean="0">
                  <a:latin typeface="+mj-lt"/>
                </a:endParaRPr>
              </a:p>
            </p:txBody>
          </p:sp>
        </p:grpSp>
      </p:grpSp>
      <p:grpSp>
        <p:nvGrpSpPr>
          <p:cNvPr id="4" name="Groupe 28"/>
          <p:cNvGrpSpPr/>
          <p:nvPr/>
        </p:nvGrpSpPr>
        <p:grpSpPr>
          <a:xfrm>
            <a:off x="0" y="1412776"/>
            <a:ext cx="3973095" cy="1852684"/>
            <a:chOff x="4608253" y="4149726"/>
            <a:chExt cx="3959486" cy="1855006"/>
          </a:xfrm>
          <a:noFill/>
        </p:grpSpPr>
        <p:sp>
          <p:nvSpPr>
            <p:cNvPr id="30" name="Text Box 147"/>
            <p:cNvSpPr txBox="1">
              <a:spLocks noChangeArrowheads="1"/>
            </p:cNvSpPr>
            <p:nvPr/>
          </p:nvSpPr>
          <p:spPr bwMode="auto">
            <a:xfrm>
              <a:off x="6429058" y="5480856"/>
              <a:ext cx="1386961" cy="52387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r>
                <a:rPr lang="en-US" altLang="fr-FR" sz="1400" i="1" dirty="0" smtClean="0">
                  <a:solidFill>
                    <a:srgbClr val="0000CC"/>
                  </a:solidFill>
                  <a:latin typeface="+mj-lt"/>
                </a:rPr>
                <a:t>E. </a:t>
              </a:r>
              <a:r>
                <a:rPr lang="en-US" altLang="fr-FR" sz="1400" i="1" dirty="0" err="1" smtClean="0">
                  <a:solidFill>
                    <a:srgbClr val="0000CC"/>
                  </a:solidFill>
                  <a:latin typeface="+mj-lt"/>
                </a:rPr>
                <a:t>Liénard</a:t>
              </a:r>
              <a:r>
                <a:rPr lang="en-US" altLang="fr-FR" sz="1400" i="1" dirty="0" smtClean="0">
                  <a:solidFill>
                    <a:srgbClr val="0000CC"/>
                  </a:solidFill>
                  <a:latin typeface="+mj-lt"/>
                </a:rPr>
                <a:t> et al. </a:t>
              </a:r>
            </a:p>
            <a:p>
              <a:pPr>
                <a:defRPr/>
              </a:pPr>
              <a:r>
                <a:rPr lang="en-US" altLang="fr-FR" sz="1400" i="1" dirty="0" smtClean="0">
                  <a:solidFill>
                    <a:srgbClr val="0000CC"/>
                  </a:solidFill>
                  <a:latin typeface="+mj-lt"/>
                </a:rPr>
                <a:t>NIMA 551(2005)</a:t>
              </a:r>
            </a:p>
          </p:txBody>
        </p:sp>
        <p:grpSp>
          <p:nvGrpSpPr>
            <p:cNvPr id="5" name="Group 148"/>
            <p:cNvGrpSpPr>
              <a:grpSpLocks/>
            </p:cNvGrpSpPr>
            <p:nvPr/>
          </p:nvGrpSpPr>
          <p:grpSpPr bwMode="auto">
            <a:xfrm>
              <a:off x="6202364" y="4221164"/>
              <a:ext cx="2365375" cy="1341438"/>
              <a:chOff x="3907" y="2659"/>
              <a:chExt cx="1490" cy="845"/>
            </a:xfrm>
            <a:grpFill/>
          </p:grpSpPr>
          <p:sp>
            <p:nvSpPr>
              <p:cNvPr id="33" name="Text Box 149"/>
              <p:cNvSpPr txBox="1">
                <a:spLocks noChangeArrowheads="1"/>
              </p:cNvSpPr>
              <p:nvPr/>
            </p:nvSpPr>
            <p:spPr bwMode="auto">
              <a:xfrm>
                <a:off x="4059" y="2931"/>
                <a:ext cx="1087" cy="23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fr-FR" dirty="0" err="1" smtClean="0">
                    <a:latin typeface="Symbol" pitchFamily="18" charset="2"/>
                  </a:rPr>
                  <a:t>s</a:t>
                </a:r>
                <a:r>
                  <a:rPr lang="en-US" altLang="fr-FR" sz="1600" baseline="-25000" dirty="0" err="1" smtClean="0"/>
                  <a:t>T</a:t>
                </a:r>
                <a:r>
                  <a:rPr lang="en-US" altLang="fr-FR" sz="1600" dirty="0" smtClean="0"/>
                  <a:t> ~ </a:t>
                </a:r>
                <a:r>
                  <a:rPr lang="en-US" altLang="fr-FR" sz="1600" dirty="0" smtClean="0">
                    <a:latin typeface="+mj-lt"/>
                  </a:rPr>
                  <a:t>200ps</a:t>
                </a:r>
                <a:endParaRPr lang="fr-FR" altLang="fr-FR" sz="1600" dirty="0" smtClean="0">
                  <a:latin typeface="+mj-lt"/>
                </a:endParaRPr>
              </a:p>
            </p:txBody>
          </p:sp>
          <p:sp>
            <p:nvSpPr>
              <p:cNvPr id="34" name="Text Box 150"/>
              <p:cNvSpPr txBox="1">
                <a:spLocks noChangeArrowheads="1"/>
              </p:cNvSpPr>
              <p:nvPr/>
            </p:nvSpPr>
            <p:spPr bwMode="auto">
              <a:xfrm>
                <a:off x="4059" y="2817"/>
                <a:ext cx="1338" cy="19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fr-FR" sz="1400" dirty="0" smtClean="0">
                    <a:latin typeface="+mj-lt"/>
                  </a:rPr>
                  <a:t>Active</a:t>
                </a:r>
                <a:r>
                  <a:rPr lang="en-US" altLang="fr-FR" sz="1400" dirty="0" smtClean="0"/>
                  <a:t> Ø</a:t>
                </a:r>
                <a:r>
                  <a:rPr lang="en-US" altLang="fr-FR" sz="1400" dirty="0" smtClean="0">
                    <a:latin typeface="+mj-lt"/>
                  </a:rPr>
                  <a:t>80 mm</a:t>
                </a:r>
                <a:endParaRPr lang="fr-FR" altLang="fr-FR" sz="1400" dirty="0" smtClean="0">
                  <a:latin typeface="+mj-lt"/>
                </a:endParaRPr>
              </a:p>
            </p:txBody>
          </p:sp>
          <p:sp>
            <p:nvSpPr>
              <p:cNvPr id="35" name="Text Box 151"/>
              <p:cNvSpPr txBox="1">
                <a:spLocks noChangeArrowheads="1"/>
              </p:cNvSpPr>
              <p:nvPr/>
            </p:nvSpPr>
            <p:spPr bwMode="auto">
              <a:xfrm>
                <a:off x="4037" y="3271"/>
                <a:ext cx="1089" cy="23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fr-FR" dirty="0" err="1" smtClean="0">
                    <a:latin typeface="Symbol" pitchFamily="18" charset="2"/>
                  </a:rPr>
                  <a:t>s</a:t>
                </a:r>
                <a:r>
                  <a:rPr lang="en-US" altLang="fr-FR" sz="1400" baseline="-25000" dirty="0" err="1" smtClean="0"/>
                  <a:t>x</a:t>
                </a:r>
                <a:r>
                  <a:rPr lang="en-US" altLang="fr-FR" sz="1400" dirty="0" err="1" smtClean="0"/>
                  <a:t>,</a:t>
                </a:r>
                <a:r>
                  <a:rPr lang="en-US" altLang="fr-FR" dirty="0" err="1" smtClean="0">
                    <a:latin typeface="Symbol" pitchFamily="18" charset="2"/>
                  </a:rPr>
                  <a:t>s</a:t>
                </a:r>
                <a:r>
                  <a:rPr lang="en-US" altLang="fr-FR" sz="1400" baseline="-25000" dirty="0" err="1" smtClean="0"/>
                  <a:t>y</a:t>
                </a:r>
                <a:r>
                  <a:rPr lang="en-US" altLang="fr-FR" sz="1400" dirty="0" smtClean="0"/>
                  <a:t> </a:t>
                </a:r>
                <a:r>
                  <a:rPr lang="en-US" altLang="fr-FR" sz="1400" dirty="0" smtClean="0">
                    <a:latin typeface="+mj-lt"/>
                  </a:rPr>
                  <a:t>~ 200</a:t>
                </a:r>
                <a:r>
                  <a:rPr lang="en-US" altLang="fr-FR" sz="1400" dirty="0" smtClean="0">
                    <a:latin typeface="Symbol" pitchFamily="18" charset="2"/>
                  </a:rPr>
                  <a:t>m</a:t>
                </a:r>
                <a:r>
                  <a:rPr lang="en-US" altLang="fr-FR" sz="1400" dirty="0" smtClean="0">
                    <a:latin typeface="+mj-lt"/>
                  </a:rPr>
                  <a:t>m</a:t>
                </a:r>
                <a:endParaRPr lang="fr-FR" altLang="fr-FR" sz="1400" dirty="0" smtClean="0">
                  <a:latin typeface="+mj-lt"/>
                </a:endParaRPr>
              </a:p>
            </p:txBody>
          </p:sp>
          <p:sp>
            <p:nvSpPr>
              <p:cNvPr id="36" name="Text Box 152"/>
              <p:cNvSpPr txBox="1">
                <a:spLocks noChangeArrowheads="1"/>
              </p:cNvSpPr>
              <p:nvPr/>
            </p:nvSpPr>
            <p:spPr bwMode="auto">
              <a:xfrm>
                <a:off x="3923" y="2659"/>
                <a:ext cx="1066" cy="23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Char char="•"/>
                  <a:defRPr/>
                </a:pPr>
                <a:r>
                  <a:rPr lang="en-US" altLang="fr-FR" dirty="0" smtClean="0">
                    <a:latin typeface="+mj-lt"/>
                  </a:rPr>
                  <a:t> </a:t>
                </a:r>
                <a:r>
                  <a:rPr lang="en-US" altLang="fr-FR" sz="1600" dirty="0" smtClean="0">
                    <a:latin typeface="+mj-lt"/>
                  </a:rPr>
                  <a:t>MCP</a:t>
                </a:r>
                <a:endParaRPr lang="fr-FR" altLang="fr-FR" sz="1600" dirty="0" smtClean="0">
                  <a:latin typeface="+mj-lt"/>
                </a:endParaRPr>
              </a:p>
            </p:txBody>
          </p:sp>
          <p:sp>
            <p:nvSpPr>
              <p:cNvPr id="37" name="Text Box 153"/>
              <p:cNvSpPr txBox="1">
                <a:spLocks noChangeArrowheads="1"/>
              </p:cNvSpPr>
              <p:nvPr/>
            </p:nvSpPr>
            <p:spPr bwMode="auto">
              <a:xfrm>
                <a:off x="3907" y="3158"/>
                <a:ext cx="1383" cy="23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Char char="•"/>
                  <a:defRPr/>
                </a:pPr>
                <a:r>
                  <a:rPr lang="en-US" altLang="fr-FR" dirty="0" smtClean="0">
                    <a:latin typeface="+mj-lt"/>
                  </a:rPr>
                  <a:t> </a:t>
                </a:r>
                <a:r>
                  <a:rPr lang="en-US" altLang="fr-FR" sz="1600" dirty="0" smtClean="0">
                    <a:latin typeface="+mj-lt"/>
                  </a:rPr>
                  <a:t>Delay lines</a:t>
                </a:r>
                <a:endParaRPr lang="fr-FR" altLang="fr-FR" sz="1600" dirty="0" smtClean="0">
                  <a:latin typeface="+mj-lt"/>
                </a:endParaRPr>
              </a:p>
            </p:txBody>
          </p:sp>
        </p:grpSp>
        <p:pic>
          <p:nvPicPr>
            <p:cNvPr id="32" name="Picture 154" descr="DLD80_mot"/>
            <p:cNvPicPr>
              <a:picLocks noChangeAspect="1" noChangeArrowheads="1"/>
            </p:cNvPicPr>
            <p:nvPr/>
          </p:nvPicPr>
          <p:blipFill>
            <a:blip r:embed="rId7" cstate="print">
              <a:lum bright="20000"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44" t="19316" r="20485" b="5659"/>
            <a:stretch>
              <a:fillRect/>
            </a:stretch>
          </p:blipFill>
          <p:spPr bwMode="auto">
            <a:xfrm>
              <a:off x="4608253" y="4149726"/>
              <a:ext cx="1655861" cy="17724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" name="ZoneTexte 37"/>
          <p:cNvSpPr txBox="1"/>
          <p:nvPr/>
        </p:nvSpPr>
        <p:spPr>
          <a:xfrm>
            <a:off x="3988401" y="5894698"/>
            <a:ext cx="480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00CC"/>
                </a:solidFill>
              </a:rPr>
              <a:t>P. Delahaye et al, The open LPC Trap for precision measurements in beta decay, </a:t>
            </a:r>
            <a:r>
              <a:rPr lang="en-US" sz="1400" i="1" dirty="0">
                <a:solidFill>
                  <a:srgbClr val="0000CC"/>
                </a:solidFill>
              </a:rPr>
              <a:t>Eur. Phys. J. A (2019) 55: </a:t>
            </a:r>
            <a:r>
              <a:rPr lang="en-US" sz="1400" i="1" dirty="0" smtClean="0">
                <a:solidFill>
                  <a:srgbClr val="0000CC"/>
                </a:solidFill>
              </a:rPr>
              <a:t>101</a:t>
            </a:r>
            <a:endParaRPr lang="en-US" sz="1400" i="1" dirty="0" smtClean="0">
              <a:solidFill>
                <a:schemeClr val="tx2"/>
              </a:solidFill>
            </a:endParaRPr>
          </a:p>
        </p:txBody>
      </p:sp>
      <p:sp>
        <p:nvSpPr>
          <p:cNvPr id="39" name="Text Box 152"/>
          <p:cNvSpPr txBox="1">
            <a:spLocks noChangeArrowheads="1"/>
          </p:cNvSpPr>
          <p:nvPr/>
        </p:nvSpPr>
        <p:spPr bwMode="auto">
          <a:xfrm>
            <a:off x="1547664" y="5805264"/>
            <a:ext cx="2418171" cy="55399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Char char="•"/>
              <a:defRPr/>
            </a:pPr>
            <a:r>
              <a:rPr lang="en-US" altLang="fr-FR" dirty="0" smtClean="0">
                <a:latin typeface="+mj-lt"/>
              </a:rPr>
              <a:t> </a:t>
            </a:r>
            <a:r>
              <a:rPr lang="en-US" altLang="fr-FR" sz="1600" dirty="0" smtClean="0">
                <a:latin typeface="+mj-lt"/>
              </a:rPr>
              <a:t>Trap</a:t>
            </a:r>
          </a:p>
          <a:p>
            <a:pPr>
              <a:defRPr/>
            </a:pPr>
            <a:r>
              <a:rPr lang="en-US" altLang="fr-FR" sz="1200" dirty="0" smtClean="0">
                <a:latin typeface="+mj-lt"/>
              </a:rPr>
              <a:t>Effective trapping radius 5mm</a:t>
            </a:r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4139952" y="2492896"/>
            <a:ext cx="0" cy="129614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2786747" y="188640"/>
            <a:ext cx="3522416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Comic Sans MS" pitchFamily="66" charset="0"/>
              </a:rPr>
              <a:t>Results</a:t>
            </a:r>
            <a:r>
              <a:rPr lang="en-US" sz="28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Comic Sans MS" pitchFamily="66" charset="0"/>
              </a:rPr>
              <a:t>of LPCTrap</a:t>
            </a:r>
            <a:endParaRPr lang="en-US" sz="28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EEE1-FA69-48E7-B3CB-8F5365F6DA95}" type="datetime1">
              <a:rPr lang="en-US" smtClean="0"/>
              <a:t>11/3/2019</a:t>
            </a:fld>
            <a:endParaRPr lang="en-US" dirty="0"/>
          </a:p>
        </p:txBody>
      </p:sp>
      <p:grpSp>
        <p:nvGrpSpPr>
          <p:cNvPr id="10" name="Groupe 9"/>
          <p:cNvGrpSpPr/>
          <p:nvPr/>
        </p:nvGrpSpPr>
        <p:grpSpPr>
          <a:xfrm>
            <a:off x="5049168" y="697850"/>
            <a:ext cx="4094833" cy="4155328"/>
            <a:chOff x="5049168" y="697850"/>
            <a:chExt cx="4094833" cy="4155328"/>
          </a:xfrm>
        </p:grpSpPr>
        <p:sp>
          <p:nvSpPr>
            <p:cNvPr id="13326" name="ZoneTexte 46"/>
            <p:cNvSpPr txBox="1">
              <a:spLocks noChangeArrowheads="1"/>
            </p:cNvSpPr>
            <p:nvPr/>
          </p:nvSpPr>
          <p:spPr bwMode="auto">
            <a:xfrm>
              <a:off x="5701506" y="1831728"/>
              <a:ext cx="46198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altLang="fr-FR" sz="1400" dirty="0">
                  <a:solidFill>
                    <a:srgbClr val="0000FF"/>
                  </a:solidFill>
                  <a:cs typeface="Arial" charset="0"/>
                </a:rPr>
                <a:t>Li</a:t>
              </a:r>
              <a:r>
                <a:rPr lang="fr-FR" altLang="fr-FR" sz="1400" baseline="30000" dirty="0">
                  <a:solidFill>
                    <a:srgbClr val="0000FF"/>
                  </a:solidFill>
                  <a:cs typeface="Arial" charset="0"/>
                </a:rPr>
                <a:t>3+</a:t>
              </a:r>
            </a:p>
          </p:txBody>
        </p:sp>
        <p:sp>
          <p:nvSpPr>
            <p:cNvPr id="13327" name="ZoneTexte 47"/>
            <p:cNvSpPr txBox="1">
              <a:spLocks noChangeArrowheads="1"/>
            </p:cNvSpPr>
            <p:nvPr/>
          </p:nvSpPr>
          <p:spPr bwMode="auto">
            <a:xfrm>
              <a:off x="6790677" y="1586409"/>
              <a:ext cx="46198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altLang="fr-FR" sz="1400">
                  <a:solidFill>
                    <a:srgbClr val="0000FF"/>
                  </a:solidFill>
                  <a:cs typeface="Arial" charset="0"/>
                </a:rPr>
                <a:t>Li</a:t>
              </a:r>
              <a:r>
                <a:rPr lang="fr-FR" altLang="fr-FR" sz="1400" baseline="30000">
                  <a:solidFill>
                    <a:srgbClr val="0000FF"/>
                  </a:solidFill>
                  <a:cs typeface="Arial" charset="0"/>
                </a:rPr>
                <a:t>2+</a:t>
              </a:r>
            </a:p>
          </p:txBody>
        </p:sp>
        <p:grpSp>
          <p:nvGrpSpPr>
            <p:cNvPr id="3" name="Groupe 2"/>
            <p:cNvGrpSpPr>
              <a:grpSpLocks/>
            </p:cNvGrpSpPr>
            <p:nvPr/>
          </p:nvGrpSpPr>
          <p:grpSpPr bwMode="auto">
            <a:xfrm>
              <a:off x="5049168" y="714041"/>
              <a:ext cx="4094833" cy="4139137"/>
              <a:chOff x="5810286" y="14275"/>
              <a:chExt cx="4683164" cy="4749266"/>
            </a:xfrm>
            <a:noFill/>
          </p:grpSpPr>
          <p:grpSp>
            <p:nvGrpSpPr>
              <p:cNvPr id="4" name="Groupe 34"/>
              <p:cNvGrpSpPr>
                <a:grpSpLocks/>
              </p:cNvGrpSpPr>
              <p:nvPr/>
            </p:nvGrpSpPr>
            <p:grpSpPr bwMode="auto">
              <a:xfrm>
                <a:off x="5810286" y="155029"/>
                <a:ext cx="4105275" cy="4608512"/>
                <a:chOff x="9380500" y="-234156"/>
                <a:chExt cx="3645073" cy="4068391"/>
              </a:xfrm>
              <a:grpFill/>
            </p:grpSpPr>
            <p:graphicFrame>
              <p:nvGraphicFramePr>
                <p:cNvPr id="13331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422728201"/>
                    </p:ext>
                  </p:extLst>
                </p:nvPr>
              </p:nvGraphicFramePr>
              <p:xfrm>
                <a:off x="9380500" y="-234156"/>
                <a:ext cx="3645073" cy="406839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61275" name="Graph" r:id="rId3" imgW="3645408" imgH="3480816" progId="">
                        <p:embed/>
                      </p:oleObj>
                    </mc:Choice>
                    <mc:Fallback>
                      <p:oleObj name="Graph" r:id="rId3" imgW="3645408" imgH="3480816" progId="">
                        <p:embed/>
                        <p:pic>
                          <p:nvPicPr>
                            <p:cNvPr id="0" name="Object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 l="4938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380500" y="-234156"/>
                              <a:ext cx="3645073" cy="4068391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tx1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3332" name="ZoneTexte 33"/>
                <p:cNvSpPr txBox="1">
                  <a:spLocks noChangeArrowheads="1"/>
                </p:cNvSpPr>
                <p:nvPr/>
              </p:nvSpPr>
              <p:spPr bwMode="auto">
                <a:xfrm>
                  <a:off x="11533060" y="71952"/>
                  <a:ext cx="1224134" cy="28803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pPr>
                    <a:spcAft>
                      <a:spcPts val="400"/>
                    </a:spcAft>
                  </a:pPr>
                  <a:r>
                    <a:rPr lang="en-US" altLang="fr-FR" sz="1200" dirty="0">
                      <a:solidFill>
                        <a:srgbClr val="000000"/>
                      </a:solidFill>
                      <a:cs typeface="Arial" charset="0"/>
                    </a:rPr>
                    <a:t>p-value=0.37</a:t>
                  </a:r>
                </a:p>
              </p:txBody>
            </p:sp>
          </p:grpSp>
          <p:sp>
            <p:nvSpPr>
              <p:cNvPr id="18" name="ZoneTexte 22"/>
              <p:cNvSpPr txBox="1">
                <a:spLocks noChangeArrowheads="1"/>
              </p:cNvSpPr>
              <p:nvPr/>
            </p:nvSpPr>
            <p:spPr bwMode="auto">
              <a:xfrm>
                <a:off x="7407396" y="14275"/>
                <a:ext cx="3086054" cy="3385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fr-FR" sz="1600" i="1" dirty="0" err="1">
                    <a:solidFill>
                      <a:srgbClr val="0070C0"/>
                    </a:solidFill>
                    <a:latin typeface="+mj-lt"/>
                  </a:rPr>
                  <a:t>Couratin</a:t>
                </a:r>
                <a:r>
                  <a:rPr lang="fr-FR" sz="1600" i="1" dirty="0">
                    <a:solidFill>
                      <a:srgbClr val="0070C0"/>
                    </a:solidFill>
                    <a:latin typeface="+mj-lt"/>
                  </a:rPr>
                  <a:t> et al., PRL108 (2012)</a:t>
                </a: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5163648" y="697850"/>
              <a:ext cx="13276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baseline="30000" dirty="0">
                  <a:solidFill>
                    <a:srgbClr val="0000CC"/>
                  </a:solidFill>
                  <a:latin typeface="Comic Sans MS" pitchFamily="66" charset="0"/>
                </a:rPr>
                <a:t>6</a:t>
              </a:r>
              <a:r>
                <a:rPr lang="en-US" b="1" dirty="0">
                  <a:solidFill>
                    <a:srgbClr val="0000CC"/>
                  </a:solidFill>
                  <a:latin typeface="Comic Sans MS" pitchFamily="66" charset="0"/>
                </a:rPr>
                <a:t>He decay</a:t>
              </a: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314525" y="905695"/>
            <a:ext cx="45525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dirty="0" err="1" smtClean="0"/>
              <a:t>a</a:t>
            </a:r>
            <a:r>
              <a:rPr lang="fr-FR" i="1" baseline="-25000" dirty="0" err="1" smtClean="0">
                <a:latin typeface="Symbol" panose="05050102010706020507" pitchFamily="18" charset="2"/>
              </a:rPr>
              <a:t>bn</a:t>
            </a:r>
            <a:r>
              <a:rPr lang="fr-FR" dirty="0" smtClean="0"/>
              <a:t> </a:t>
            </a:r>
            <a:r>
              <a:rPr lang="fr-FR" dirty="0" err="1" smtClean="0"/>
              <a:t>measurement</a:t>
            </a:r>
            <a:r>
              <a:rPr lang="fr-FR" dirty="0" smtClean="0"/>
              <a:t> for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nuclei</a:t>
            </a: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 err="1"/>
              <a:t>Analysis</a:t>
            </a:r>
            <a:r>
              <a:rPr lang="fr-FR" dirty="0"/>
              <a:t> </a:t>
            </a:r>
            <a:r>
              <a:rPr lang="fr-FR" dirty="0" err="1"/>
              <a:t>ongoing</a:t>
            </a:r>
            <a:r>
              <a:rPr lang="fr-FR" dirty="0"/>
              <a:t> </a:t>
            </a:r>
            <a:r>
              <a:rPr lang="fr-FR" dirty="0" err="1"/>
              <a:t>within</a:t>
            </a:r>
            <a:r>
              <a:rPr lang="fr-FR" dirty="0"/>
              <a:t> « THESMOG </a:t>
            </a:r>
            <a:r>
              <a:rPr lang="fr-FR" dirty="0" smtClean="0"/>
              <a:t>»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/>
              <a:t>New </a:t>
            </a:r>
            <a:r>
              <a:rPr lang="fr-FR" dirty="0" err="1"/>
              <a:t>constraints</a:t>
            </a:r>
            <a:r>
              <a:rPr lang="fr-FR" dirty="0"/>
              <a:t> on </a:t>
            </a:r>
            <a:r>
              <a:rPr lang="en-US" dirty="0">
                <a:solidFill>
                  <a:srgbClr val="0000FF"/>
                </a:solidFill>
                <a:sym typeface="Wingdings" pitchFamily="2" charset="2"/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baseline="-25000" dirty="0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|/|C</a:t>
            </a:r>
            <a:r>
              <a:rPr lang="en-US" baseline="-25000" dirty="0">
                <a:solidFill>
                  <a:srgbClr val="0000FF"/>
                </a:solidFill>
              </a:rPr>
              <a:t>A</a:t>
            </a:r>
            <a:r>
              <a:rPr lang="en-US" dirty="0">
                <a:solidFill>
                  <a:srgbClr val="0000FF"/>
                </a:solidFill>
              </a:rPr>
              <a:t>| </a:t>
            </a:r>
            <a:r>
              <a:rPr lang="en-US" dirty="0"/>
              <a:t>from </a:t>
            </a:r>
            <a:r>
              <a:rPr lang="en-US" baseline="30000" dirty="0"/>
              <a:t>6</a:t>
            </a:r>
            <a:r>
              <a:rPr lang="en-US" dirty="0"/>
              <a:t>He decay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 err="1" smtClean="0"/>
              <a:t>Improvements</a:t>
            </a:r>
            <a:r>
              <a:rPr lang="fr-FR" dirty="0" smtClean="0"/>
              <a:t> on </a:t>
            </a:r>
            <a:r>
              <a:rPr lang="en-US" dirty="0">
                <a:solidFill>
                  <a:srgbClr val="0000FF"/>
                </a:solidFill>
                <a:latin typeface="Symbol" panose="05050102010706020507" pitchFamily="18" charset="2"/>
              </a:rPr>
              <a:t>s(</a:t>
            </a:r>
            <a:r>
              <a:rPr lang="en-US" i="1" dirty="0" err="1">
                <a:solidFill>
                  <a:srgbClr val="0000FF"/>
                </a:solidFill>
              </a:rPr>
              <a:t>V</a:t>
            </a:r>
            <a:r>
              <a:rPr lang="en-US" i="1" baseline="-25000" dirty="0" err="1">
                <a:solidFill>
                  <a:srgbClr val="0000FF"/>
                </a:solidFill>
              </a:rPr>
              <a:t>ud</a:t>
            </a:r>
            <a:r>
              <a:rPr lang="en-US" dirty="0">
                <a:solidFill>
                  <a:srgbClr val="0000FF"/>
                </a:solidFill>
              </a:rPr>
              <a:t>) / </a:t>
            </a:r>
            <a:r>
              <a:rPr lang="en-US" i="1" dirty="0" err="1">
                <a:solidFill>
                  <a:srgbClr val="0000FF"/>
                </a:solidFill>
              </a:rPr>
              <a:t>V</a:t>
            </a:r>
            <a:r>
              <a:rPr lang="en-US" i="1" baseline="-25000" dirty="0" err="1">
                <a:solidFill>
                  <a:srgbClr val="0000FF"/>
                </a:solidFill>
              </a:rPr>
              <a:t>ud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from mirror decays of </a:t>
            </a:r>
            <a:r>
              <a:rPr lang="en-US" baseline="30000" dirty="0"/>
              <a:t>35</a:t>
            </a:r>
            <a:r>
              <a:rPr lang="en-US" dirty="0"/>
              <a:t>Ar and </a:t>
            </a:r>
            <a:r>
              <a:rPr lang="en-US" baseline="30000" dirty="0" smtClean="0"/>
              <a:t>19</a:t>
            </a:r>
            <a:r>
              <a:rPr lang="en-US" dirty="0" smtClean="0"/>
              <a:t>Ne</a:t>
            </a:r>
            <a:endParaRPr lang="fr-FR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Shake – off </a:t>
            </a:r>
            <a:r>
              <a:rPr lang="fr-FR" dirty="0" err="1" smtClean="0"/>
              <a:t>probabilities</a:t>
            </a:r>
            <a:r>
              <a:rPr lang="fr-FR" dirty="0" smtClean="0"/>
              <a:t> and </a:t>
            </a:r>
            <a:r>
              <a:rPr lang="fr-FR" dirty="0" err="1" smtClean="0"/>
              <a:t>precise</a:t>
            </a:r>
            <a:r>
              <a:rPr lang="fr-FR" dirty="0" smtClean="0"/>
              <a:t> tests of </a:t>
            </a:r>
            <a:r>
              <a:rPr lang="fr-FR" dirty="0" err="1" smtClean="0"/>
              <a:t>atomic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endParaRPr lang="fr-FR" dirty="0"/>
          </a:p>
        </p:txBody>
      </p:sp>
      <p:graphicFrame>
        <p:nvGraphicFramePr>
          <p:cNvPr id="26" name="Tableau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554170"/>
              </p:ext>
            </p:extLst>
          </p:nvPr>
        </p:nvGraphicFramePr>
        <p:xfrm>
          <a:off x="635883" y="4653136"/>
          <a:ext cx="7824143" cy="2169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4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8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1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927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966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Nucleus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a</a:t>
                      </a:r>
                      <a:endParaRPr lang="en-US" sz="2000" i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smtClean="0">
                          <a:latin typeface="Symbol" panose="05050102010706020507" pitchFamily="18" charset="2"/>
                          <a:cs typeface="Aharoni" panose="02010803020104030203" pitchFamily="2" charset="-79"/>
                        </a:rPr>
                        <a:t>s</a:t>
                      </a:r>
                      <a:r>
                        <a:rPr lang="en-US" baseline="-25000" smtClean="0"/>
                        <a:t>stat</a:t>
                      </a:r>
                      <a:endParaRPr lang="en-US" baseline="-25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baseline="-25000" smtClean="0"/>
                        <a:t>syst</a:t>
                      </a:r>
                      <a:endParaRPr lang="en-US" baseline="-250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Published</a:t>
                      </a:r>
                      <a:r>
                        <a:rPr lang="en-US" baseline="0" dirty="0" smtClean="0"/>
                        <a:t> results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/>
                        <a:t>6</a:t>
                      </a:r>
                      <a:r>
                        <a:rPr lang="en-US" dirty="0" smtClean="0"/>
                        <a:t>He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2006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 smtClean="0"/>
                        <a:t>2010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-0.3335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smtClean="0"/>
                        <a:t>-1/3 (SM)</a:t>
                      </a:r>
                      <a:endParaRPr lang="en-US" sz="160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0.0073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smtClean="0"/>
                        <a:t>0.0015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0.0075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smtClean="0"/>
                        <a:t>?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Symbol" panose="05050102010706020507" pitchFamily="18" charset="2"/>
                          <a:cs typeface="Aharoni" panose="02010803020104030203" pitchFamily="2" charset="-79"/>
                        </a:rPr>
                        <a:t>s</a:t>
                      </a:r>
                      <a:r>
                        <a:rPr lang="fr-FR" sz="1600" baseline="-25000" dirty="0" smtClean="0"/>
                        <a:t>a</a:t>
                      </a:r>
                      <a:r>
                        <a:rPr lang="fr-FR" sz="1600" dirty="0" smtClean="0"/>
                        <a:t> /a ~ 3%   Fléchard et al. JPG38 (2011)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Shakeoff</a:t>
                      </a:r>
                      <a:r>
                        <a:rPr lang="en-US" sz="1600" baseline="0" dirty="0" smtClean="0"/>
                        <a:t>    </a:t>
                      </a:r>
                      <a:r>
                        <a:rPr lang="fr-FR" sz="1600" dirty="0" err="1" smtClean="0"/>
                        <a:t>Couratin</a:t>
                      </a:r>
                      <a:r>
                        <a:rPr lang="fr-FR" sz="1600" dirty="0" smtClean="0"/>
                        <a:t> et al. PRL108 (2012)</a:t>
                      </a:r>
                      <a:endParaRPr lang="fr-FR" sz="1600" i="1" dirty="0" smtClean="0">
                        <a:solidFill>
                          <a:srgbClr val="4F81BD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/>
                        <a:t>35</a:t>
                      </a:r>
                      <a:r>
                        <a:rPr lang="en-US" dirty="0" smtClean="0"/>
                        <a:t>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 smtClean="0"/>
                        <a:t>2012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/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smtClean="0"/>
                        <a:t>0.9004 (SM)</a:t>
                      </a:r>
                      <a:endParaRPr lang="en-US" sz="160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/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smtClean="0"/>
                        <a:t>0.0013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/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 smtClean="0"/>
                        <a:t>?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Shakeoff</a:t>
                      </a:r>
                      <a:r>
                        <a:rPr kumimoji="0" lang="en-US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    </a:t>
                      </a:r>
                      <a:r>
                        <a:rPr kumimoji="0" lang="fr-FR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Couratin</a:t>
                      </a:r>
                      <a:r>
                        <a:rPr kumimoji="0" lang="fr-F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et al. PRA88 (2013)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/>
                        <a:t>19</a:t>
                      </a:r>
                      <a:r>
                        <a:rPr lang="en-US" dirty="0" smtClean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0.0438</a:t>
                      </a:r>
                      <a:r>
                        <a:rPr lang="en-US" sz="1600" baseline="0" smtClean="0"/>
                        <a:t> (SM)</a:t>
                      </a:r>
                      <a:endParaRPr lang="en-US" sz="160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0.0046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Shakeoff</a:t>
                      </a:r>
                      <a:r>
                        <a:rPr kumimoji="0" lang="en-US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 </a:t>
                      </a:r>
                      <a:r>
                        <a:rPr kumimoji="0" lang="fr-FR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Fabian et al. PRA97(2018)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8" name="Image 27" descr="../../../../Downloads/logo_r.normandie-paysage-cmjn-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747" y="1548996"/>
            <a:ext cx="1512168" cy="320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fld id="{F0D2797F-985E-4C0C-822A-0010BCF90D11}" type="datetime1">
              <a:rPr lang="en-US" smtClean="0"/>
              <a:t>11/3/2019</a:t>
            </a:fld>
            <a:endParaRPr lang="en-US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US" smtClean="0"/>
              <a:t>P. Delahaye, GDR Intensity Frontier</a:t>
            </a:r>
            <a:endParaRPr lang="en-US" dirty="0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462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Precision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measurement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of the triple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correlation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fr-F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D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267744" y="4797152"/>
            <a:ext cx="6229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Below 10</a:t>
            </a:r>
            <a:r>
              <a:rPr lang="en-US" b="1" baseline="30000" dirty="0" smtClean="0">
                <a:solidFill>
                  <a:srgbClr val="0000FF"/>
                </a:solidFill>
              </a:rPr>
              <a:t>-4</a:t>
            </a:r>
            <a:r>
              <a:rPr lang="en-US" b="1" dirty="0" smtClean="0">
                <a:solidFill>
                  <a:srgbClr val="0000FF"/>
                </a:solidFill>
              </a:rPr>
              <a:t>, Final State Interactions mimic a non zero correlation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2" cstate="print"/>
          <a:srcRect l="388" t="29000" r="24603" b="19551"/>
          <a:stretch>
            <a:fillRect/>
          </a:stretch>
        </p:blipFill>
        <p:spPr bwMode="auto">
          <a:xfrm>
            <a:off x="971172" y="2708920"/>
            <a:ext cx="4824536" cy="186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Espace réservé du contenu 2"/>
          <p:cNvSpPr txBox="1">
            <a:spLocks/>
          </p:cNvSpPr>
          <p:nvPr/>
        </p:nvSpPr>
        <p:spPr>
          <a:xfrm>
            <a:off x="2555776" y="1124744"/>
            <a:ext cx="6300700" cy="21602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239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non-</a:t>
            </a:r>
            <a:r>
              <a:rPr kumimoji="0" lang="fr-F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zero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arise </a:t>
            </a:r>
            <a:r>
              <a:rPr kumimoji="0" lang="fr-F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CP violation</a:t>
            </a:r>
          </a:p>
          <a:p>
            <a:pPr marL="360363" marR="0" lvl="1" indent="-360363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CP violation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observed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in the K and B -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meson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decays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not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enough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account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for the large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matter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antimatter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assymetry</a:t>
            </a: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363" marR="0" lvl="1" indent="-360363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T-odd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correlations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in beta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decay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fr-FR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fr-FR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 and n-EDM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searches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are sensitives to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larger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CP violations by 5 to 10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orders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of magnitude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191752" y="3422763"/>
            <a:ext cx="2124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See</a:t>
            </a:r>
            <a:r>
              <a:rPr lang="fr-FR" sz="1400" dirty="0"/>
              <a:t> </a:t>
            </a:r>
            <a:r>
              <a:rPr lang="en-US" sz="1400" dirty="0"/>
              <a:t>P. </a:t>
            </a:r>
            <a:r>
              <a:rPr lang="en-US" sz="1400" dirty="0" err="1"/>
              <a:t>Herczeg</a:t>
            </a:r>
            <a:r>
              <a:rPr lang="en-US" sz="1400" dirty="0"/>
              <a:t>, </a:t>
            </a:r>
            <a:r>
              <a:rPr lang="en-US" sz="1400" dirty="0" err="1"/>
              <a:t>Prog</a:t>
            </a:r>
            <a:r>
              <a:rPr lang="en-US" sz="1400" dirty="0"/>
              <a:t>. Part. </a:t>
            </a:r>
            <a:r>
              <a:rPr lang="en-US" sz="1400" dirty="0" err="1"/>
              <a:t>Nucl</a:t>
            </a:r>
            <a:r>
              <a:rPr lang="en-US" sz="1400" dirty="0"/>
              <a:t>. Phys. 46 (2001) 413. </a:t>
            </a:r>
            <a:endParaRPr lang="fr-FR" sz="1400" dirty="0"/>
          </a:p>
        </p:txBody>
      </p:sp>
      <p:sp>
        <p:nvSpPr>
          <p:cNvPr id="23" name="Rectangle 22"/>
          <p:cNvSpPr/>
          <p:nvPr/>
        </p:nvSpPr>
        <p:spPr>
          <a:xfrm>
            <a:off x="179512" y="5232102"/>
            <a:ext cx="92885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i="1" dirty="0"/>
              <a:t>D</a:t>
            </a:r>
            <a:r>
              <a:rPr lang="fr-FR" sz="1600" b="1" dirty="0"/>
              <a:t> </a:t>
            </a:r>
            <a:r>
              <a:rPr lang="fr-FR" sz="1600" b="1" dirty="0" err="1"/>
              <a:t>correlation</a:t>
            </a:r>
            <a:r>
              <a:rPr lang="fr-FR" sz="1600" b="1" dirty="0"/>
              <a:t> </a:t>
            </a:r>
            <a:r>
              <a:rPr lang="fr-FR" sz="1600" b="1" dirty="0" err="1"/>
              <a:t>measurement</a:t>
            </a:r>
            <a:r>
              <a:rPr lang="fr-FR" sz="1600" b="1" dirty="0"/>
              <a:t> to the 10</a:t>
            </a:r>
            <a:r>
              <a:rPr lang="fr-FR" sz="1600" b="1" baseline="30000" dirty="0"/>
              <a:t>-5</a:t>
            </a:r>
            <a:r>
              <a:rPr lang="fr-FR" sz="1600" b="1" dirty="0"/>
              <a:t> </a:t>
            </a:r>
            <a:r>
              <a:rPr lang="fr-FR" sz="1600" b="1" dirty="0" err="1"/>
              <a:t>level</a:t>
            </a:r>
            <a:r>
              <a:rPr lang="fr-FR" sz="1600" b="1" dirty="0"/>
              <a:t> </a:t>
            </a:r>
            <a:r>
              <a:rPr lang="fr-FR" sz="1600" b="1" dirty="0" err="1"/>
              <a:t>with</a:t>
            </a:r>
            <a:r>
              <a:rPr lang="fr-FR" sz="1600" b="1" dirty="0"/>
              <a:t> </a:t>
            </a:r>
            <a:r>
              <a:rPr lang="fr-FR" sz="1600" b="1" dirty="0" err="1"/>
              <a:t>some</a:t>
            </a:r>
            <a:r>
              <a:rPr lang="fr-FR" sz="1600" b="1" dirty="0"/>
              <a:t> </a:t>
            </a:r>
            <a:r>
              <a:rPr lang="fr-FR" sz="1600" b="1" dirty="0" err="1"/>
              <a:t>beam</a:t>
            </a:r>
            <a:r>
              <a:rPr lang="fr-FR" sz="1600" b="1" dirty="0"/>
              <a:t>, laser and </a:t>
            </a:r>
            <a:r>
              <a:rPr lang="fr-FR" sz="1600" b="1" dirty="0" err="1"/>
              <a:t>trapping</a:t>
            </a:r>
            <a:r>
              <a:rPr lang="fr-FR" sz="1600" b="1" dirty="0"/>
              <a:t> </a:t>
            </a:r>
            <a:r>
              <a:rPr lang="fr-FR" sz="1600" b="1" dirty="0" smtClean="0"/>
              <a:t>R&amp;D </a:t>
            </a:r>
            <a:endParaRPr lang="fr-FR" sz="1600" b="1" dirty="0">
              <a:solidFill>
                <a:srgbClr val="FFFF00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fr-FR" sz="1600" dirty="0"/>
              <a:t> </a:t>
            </a:r>
            <a:r>
              <a:rPr lang="fr-FR" sz="1600" dirty="0" smtClean="0"/>
              <a:t>Best </a:t>
            </a:r>
            <a:r>
              <a:rPr lang="fr-FR" sz="1600" dirty="0" err="1" smtClean="0"/>
              <a:t>measurement</a:t>
            </a:r>
            <a:r>
              <a:rPr lang="fr-FR" sz="1600" dirty="0" smtClean="0"/>
              <a:t> </a:t>
            </a:r>
            <a:r>
              <a:rPr lang="fr-FR" sz="1600" dirty="0" err="1" smtClean="0"/>
              <a:t>so</a:t>
            </a:r>
            <a:r>
              <a:rPr lang="fr-FR" sz="1600" dirty="0" smtClean="0"/>
              <a:t> far </a:t>
            </a:r>
            <a:r>
              <a:rPr lang="fr-FR" sz="1600" i="1" dirty="0" err="1" smtClean="0"/>
              <a:t>D</a:t>
            </a:r>
            <a:r>
              <a:rPr lang="fr-FR" sz="1600" i="1" baseline="-25000" dirty="0" err="1" smtClean="0"/>
              <a:t>n</a:t>
            </a:r>
            <a:r>
              <a:rPr lang="fr-FR" sz="1600" dirty="0" smtClean="0"/>
              <a:t>&lt;2 10</a:t>
            </a:r>
            <a:r>
              <a:rPr lang="fr-FR" sz="1600" baseline="30000" dirty="0" smtClean="0"/>
              <a:t>-4</a:t>
            </a:r>
          </a:p>
          <a:p>
            <a:pPr lvl="1">
              <a:buFont typeface="Arial" charset="0"/>
              <a:buChar char="•"/>
            </a:pPr>
            <a:r>
              <a:rPr lang="fr-FR" sz="1600" baseline="30000" dirty="0" smtClean="0"/>
              <a:t> </a:t>
            </a:r>
            <a:r>
              <a:rPr lang="fr-FR" sz="1600" dirty="0" err="1" smtClean="0"/>
              <a:t>Complementary</a:t>
            </a:r>
            <a:r>
              <a:rPr lang="fr-FR" sz="1600" dirty="0" smtClean="0"/>
              <a:t> </a:t>
            </a:r>
            <a:r>
              <a:rPr lang="fr-FR" sz="1600" dirty="0"/>
              <a:t>probe to </a:t>
            </a:r>
            <a:r>
              <a:rPr lang="fr-FR" sz="1600" dirty="0" err="1"/>
              <a:t>search</a:t>
            </a:r>
            <a:r>
              <a:rPr lang="fr-FR" sz="1600" dirty="0"/>
              <a:t> for New </a:t>
            </a:r>
            <a:r>
              <a:rPr lang="fr-FR" sz="1600" dirty="0" err="1"/>
              <a:t>Physics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  <a:r>
              <a:rPr lang="fr-FR" sz="1600" dirty="0" err="1"/>
              <a:t>nEDM</a:t>
            </a:r>
            <a:r>
              <a:rPr lang="fr-FR" sz="1600" dirty="0"/>
              <a:t> and LHC </a:t>
            </a:r>
            <a:r>
              <a:rPr lang="fr-FR" sz="1600" dirty="0" err="1"/>
              <a:t>searches</a:t>
            </a:r>
            <a:endParaRPr lang="fr-FR" sz="1600" dirty="0"/>
          </a:p>
          <a:p>
            <a:pPr lvl="1">
              <a:buFont typeface="Arial" charset="0"/>
              <a:buChar char="•"/>
            </a:pPr>
            <a:r>
              <a:rPr lang="fr-FR" sz="1600" dirty="0"/>
              <a:t> First </a:t>
            </a:r>
            <a:r>
              <a:rPr lang="fr-FR" sz="1600" dirty="0" err="1"/>
              <a:t>approach</a:t>
            </a:r>
            <a:r>
              <a:rPr lang="fr-FR" sz="1600" dirty="0"/>
              <a:t> /probe of </a:t>
            </a:r>
            <a:r>
              <a:rPr lang="fr-FR" sz="1600" i="1" dirty="0" smtClean="0"/>
              <a:t>D</a:t>
            </a:r>
            <a:r>
              <a:rPr lang="fr-FR" sz="1600" i="1" baseline="-25000" dirty="0" smtClean="0"/>
              <a:t>FSI</a:t>
            </a:r>
            <a:endParaRPr lang="fr-FR" sz="1600" dirty="0" smtClean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7964" y="1253242"/>
            <a:ext cx="1728192" cy="699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44513</TotalTime>
  <Words>3482</Words>
  <Application>Microsoft Office PowerPoint</Application>
  <PresentationFormat>Affichage à l'écran (4:3)</PresentationFormat>
  <Paragraphs>701</Paragraphs>
  <Slides>32</Slides>
  <Notes>11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43" baseType="lpstr">
      <vt:lpstr>Aharoni</vt:lpstr>
      <vt:lpstr>Arial</vt:lpstr>
      <vt:lpstr>Calibri</vt:lpstr>
      <vt:lpstr>Cambria Math</vt:lpstr>
      <vt:lpstr>Comic Sans MS</vt:lpstr>
      <vt:lpstr>Noto Sans Regular</vt:lpstr>
      <vt:lpstr>Symbol</vt:lpstr>
      <vt:lpstr>Times New Roman</vt:lpstr>
      <vt:lpstr>Wingdings</vt:lpstr>
      <vt:lpstr>Conception personnalisée</vt:lpstr>
      <vt:lpstr>Graph</vt:lpstr>
      <vt:lpstr> Matter’s Origin from the RadioActivity of trapped and laser oriented ions </vt:lpstr>
      <vt:lpstr>b-decay as a laboratory for weak interaction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Thanks a lot for your attention</vt:lpstr>
      <vt:lpstr>Backup material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ISOL R&amp;D for fundamental physics</dc:title>
  <dc:creator>Pierre Delahaye</dc:creator>
  <cp:lastModifiedBy>Delahaye Pierre</cp:lastModifiedBy>
  <cp:revision>908</cp:revision>
  <dcterms:created xsi:type="dcterms:W3CDTF">2011-02-02T07:45:39Z</dcterms:created>
  <dcterms:modified xsi:type="dcterms:W3CDTF">2019-11-04T10:18:04Z</dcterms:modified>
</cp:coreProperties>
</file>