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85" r:id="rId1"/>
  </p:sldMasterIdLst>
  <p:notesMasterIdLst>
    <p:notesMasterId r:id="rId35"/>
  </p:notesMasterIdLst>
  <p:handoutMasterIdLst>
    <p:handoutMasterId r:id="rId36"/>
  </p:handoutMasterIdLst>
  <p:sldIdLst>
    <p:sldId id="448" r:id="rId2"/>
    <p:sldId id="470" r:id="rId3"/>
    <p:sldId id="467" r:id="rId4"/>
    <p:sldId id="468" r:id="rId5"/>
    <p:sldId id="469" r:id="rId6"/>
    <p:sldId id="451" r:id="rId7"/>
    <p:sldId id="449" r:id="rId8"/>
    <p:sldId id="450" r:id="rId9"/>
    <p:sldId id="472" r:id="rId10"/>
    <p:sldId id="471" r:id="rId11"/>
    <p:sldId id="473" r:id="rId12"/>
    <p:sldId id="452" r:id="rId13"/>
    <p:sldId id="454" r:id="rId14"/>
    <p:sldId id="455" r:id="rId15"/>
    <p:sldId id="474" r:id="rId16"/>
    <p:sldId id="456" r:id="rId17"/>
    <p:sldId id="475" r:id="rId18"/>
    <p:sldId id="453" r:id="rId19"/>
    <p:sldId id="457" r:id="rId20"/>
    <p:sldId id="488" r:id="rId21"/>
    <p:sldId id="476" r:id="rId22"/>
    <p:sldId id="458" r:id="rId23"/>
    <p:sldId id="477" r:id="rId24"/>
    <p:sldId id="459" r:id="rId25"/>
    <p:sldId id="478" r:id="rId26"/>
    <p:sldId id="479" r:id="rId27"/>
    <p:sldId id="460" r:id="rId28"/>
    <p:sldId id="481" r:id="rId29"/>
    <p:sldId id="461" r:id="rId30"/>
    <p:sldId id="462" r:id="rId31"/>
    <p:sldId id="463" r:id="rId32"/>
    <p:sldId id="465" r:id="rId33"/>
    <p:sldId id="466" r:id="rId34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448"/>
            <p14:sldId id="470"/>
            <p14:sldId id="467"/>
            <p14:sldId id="468"/>
            <p14:sldId id="469"/>
            <p14:sldId id="451"/>
            <p14:sldId id="449"/>
            <p14:sldId id="450"/>
            <p14:sldId id="472"/>
            <p14:sldId id="471"/>
            <p14:sldId id="473"/>
            <p14:sldId id="452"/>
            <p14:sldId id="454"/>
            <p14:sldId id="455"/>
            <p14:sldId id="474"/>
            <p14:sldId id="456"/>
            <p14:sldId id="475"/>
            <p14:sldId id="453"/>
            <p14:sldId id="457"/>
            <p14:sldId id="488"/>
            <p14:sldId id="476"/>
            <p14:sldId id="458"/>
            <p14:sldId id="477"/>
            <p14:sldId id="459"/>
            <p14:sldId id="478"/>
            <p14:sldId id="479"/>
            <p14:sldId id="460"/>
            <p14:sldId id="481"/>
            <p14:sldId id="461"/>
            <p14:sldId id="462"/>
            <p14:sldId id="463"/>
            <p14:sldId id="465"/>
            <p14:sldId id="4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37" autoAdjust="0"/>
  </p:normalViewPr>
  <p:slideViewPr>
    <p:cSldViewPr snapToObjects="1">
      <p:cViewPr varScale="1">
        <p:scale>
          <a:sx n="84" d="100"/>
          <a:sy n="84" d="100"/>
        </p:scale>
        <p:origin x="990" y="36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88165305771231"/>
          <c:y val="0.10995731458522959"/>
          <c:w val="0.76674761864184471"/>
          <c:h val="0.79437609198288395"/>
        </c:manualLayout>
      </c:layout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1F497D">
                  <a:lumMod val="60000"/>
                  <a:lumOff val="40000"/>
                </a:srgbClr>
              </a:solidFill>
              <a:prstDash val="sysDash"/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Foglio1!$A$1:$A$8</c:f>
              <c:numCache>
                <c:formatCode>General</c:formatCode>
                <c:ptCount val="8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2011</c:v>
                </c:pt>
                <c:pt idx="6">
                  <c:v>2013</c:v>
                </c:pt>
                <c:pt idx="7">
                  <c:v>2015</c:v>
                </c:pt>
              </c:numCache>
            </c:numRef>
          </c:xVal>
          <c:yVal>
            <c:numRef>
              <c:f>Foglio1!$C$1:$C$8</c:f>
              <c:numCache>
                <c:formatCode>General</c:formatCode>
                <c:ptCount val="8"/>
                <c:pt idx="0">
                  <c:v>11</c:v>
                </c:pt>
                <c:pt idx="1">
                  <c:v>42</c:v>
                </c:pt>
                <c:pt idx="2">
                  <c:v>124</c:v>
                </c:pt>
                <c:pt idx="3">
                  <c:v>335</c:v>
                </c:pt>
                <c:pt idx="4">
                  <c:v>701</c:v>
                </c:pt>
                <c:pt idx="5">
                  <c:v>1355</c:v>
                </c:pt>
                <c:pt idx="6">
                  <c:v>2545</c:v>
                </c:pt>
                <c:pt idx="7">
                  <c:v>3285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B13-4A24-9E33-9292647EC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077248"/>
        <c:axId val="220532736"/>
      </c:scatterChart>
      <c:valAx>
        <c:axId val="195077248"/>
        <c:scaling>
          <c:orientation val="minMax"/>
          <c:max val="2016"/>
          <c:min val="2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txPr>
          <a:bodyPr rot="840000"/>
          <a:lstStyle/>
          <a:p>
            <a:pPr>
              <a:defRPr/>
            </a:pPr>
            <a:endParaRPr lang="de-DE"/>
          </a:p>
        </c:txPr>
        <c:crossAx val="220532736"/>
        <c:crosses val="autoZero"/>
        <c:crossBetween val="midCat"/>
      </c:valAx>
      <c:valAx>
        <c:axId val="22053273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Total</a:t>
                </a:r>
                <a:r>
                  <a:rPr lang="it-IT" baseline="0"/>
                  <a:t> number of paprs</a:t>
                </a:r>
                <a:endParaRPr lang="it-IT"/>
              </a:p>
            </c:rich>
          </c:tx>
          <c:layout/>
          <c:overlay val="0"/>
        </c:title>
        <c:numFmt formatCode="General" sourceLinked="1"/>
        <c:majorTickMark val="in"/>
        <c:minorTickMark val="none"/>
        <c:tickLblPos val="nextTo"/>
        <c:crossAx val="1950772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4393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‹Nr.›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7713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2" y="4718073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4393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4400" y="755650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4400" y="755650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914400" y="755650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414338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607999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068001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de-DE" noProof="0"/>
              <a:t>Formatvorlage des Untertitelmasters durch Klicken bearbeiten</a:t>
            </a:r>
            <a:endParaRPr lang="de-CH" noProof="0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4932040" y="399421"/>
            <a:ext cx="3329868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200" b="1" kern="0" spc="30" dirty="0">
                <a:solidFill>
                  <a:srgbClr val="505150"/>
                </a:solidFill>
                <a:latin typeface="Calibri"/>
                <a:cs typeface="Arial" charset="0"/>
              </a:rPr>
              <a:t>WIR SCHAFFEN WISSEN – HEUTE FÜR MORGEN</a:t>
            </a:r>
          </a:p>
        </p:txBody>
      </p:sp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2" name="Rechteck 1"/>
          <p:cNvSpPr>
            <a:spLocks noChangeArrowheads="1"/>
          </p:cNvSpPr>
          <p:nvPr userDrawn="1"/>
        </p:nvSpPr>
        <p:spPr bwMode="auto">
          <a:xfrm>
            <a:off x="5281439" y="3412075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kern="0" spc="30" dirty="0">
                <a:solidFill>
                  <a:srgbClr val="505150"/>
                </a:solidFill>
                <a:latin typeface="Calibri"/>
                <a:cs typeface="Arial" charset="0"/>
              </a:rPr>
              <a:t>WIR SCHAFFEN WISSEN – HEUTE FÜR MORGEN</a:t>
            </a: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8402822" y="282698"/>
            <a:ext cx="741178" cy="3361902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4" name="Bild 24" descr="PSI-Logo_narrow_30k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4081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2958" y="6356740"/>
            <a:ext cx="2133340" cy="365061"/>
          </a:xfrm>
          <a:prstGeom prst="rect">
            <a:avLst/>
          </a:prstGeom>
        </p:spPr>
        <p:txBody>
          <a:bodyPr vert="horz" lIns="64301" tIns="32150" rIns="64301" bIns="3215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85BB7-0E2B-B849-9347-21F1ED6EAC3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2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809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30394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64673658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06798011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6008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1897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qu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45" y="1019811"/>
            <a:ext cx="8316468" cy="5577840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5946" y="5013176"/>
            <a:ext cx="8316468" cy="1584475"/>
          </a:xfrm>
          <a:solidFill>
            <a:schemeClr val="bg1">
              <a:alpha val="75000"/>
            </a:schemeClr>
          </a:solidFill>
        </p:spPr>
        <p:txBody>
          <a:bodyPr lIns="1260000" tIns="36000" rIns="36000" bIns="36000" anchor="ctr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spc="0" baseline="0"/>
            </a:lvl1pPr>
            <a:lvl2pPr>
              <a:lnSpc>
                <a:spcPct val="110000"/>
              </a:lnSpc>
              <a:spcAft>
                <a:spcPts val="0"/>
              </a:spcAft>
              <a:defRPr sz="1800" spc="0" baseline="0"/>
            </a:lvl2pPr>
            <a:lvl3pPr>
              <a:lnSpc>
                <a:spcPct val="110000"/>
              </a:lnSpc>
              <a:spcAft>
                <a:spcPts val="0"/>
              </a:spcAft>
              <a:defRPr sz="1800" spc="0" baseline="0"/>
            </a:lvl3pPr>
            <a:lvl4pPr>
              <a:lnSpc>
                <a:spcPct val="110000"/>
              </a:lnSpc>
              <a:spcAft>
                <a:spcPts val="0"/>
              </a:spcAft>
              <a:defRPr sz="1800" spc="0" baseline="0"/>
            </a:lvl4pPr>
            <a:lvl5pPr>
              <a:lnSpc>
                <a:spcPct val="110000"/>
              </a:lnSpc>
              <a:spcAft>
                <a:spcPts val="0"/>
              </a:spcAft>
              <a:defRPr sz="1800" spc="0" baseline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pic>
        <p:nvPicPr>
          <p:cNvPr id="11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0606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87" y="1019811"/>
            <a:ext cx="8315325" cy="5577840"/>
          </a:xfrm>
          <a:prstGeom prst="rect">
            <a:avLst/>
          </a:prstGeom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409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Folientitel eingeben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00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EasyPET</a:t>
            </a:r>
            <a:r>
              <a:rPr lang="en-US" dirty="0" smtClean="0"/>
              <a:t> Exercise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7277" y="3961377"/>
            <a:ext cx="7704856" cy="539998"/>
          </a:xfrm>
        </p:spPr>
        <p:txBody>
          <a:bodyPr/>
          <a:lstStyle/>
          <a:p>
            <a:r>
              <a:rPr lang="de-CH" dirty="0"/>
              <a:t>Martin Grossmann :: Center for Proton </a:t>
            </a:r>
            <a:r>
              <a:rPr lang="de-CH" dirty="0" err="1"/>
              <a:t>Therapy</a:t>
            </a:r>
            <a:r>
              <a:rPr lang="de-CH" dirty="0"/>
              <a:t> </a:t>
            </a:r>
            <a:r>
              <a:rPr lang="de-CH" dirty="0" smtClean="0"/>
              <a:t>::  Paul Scherrer Institute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661248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de-DE" sz="1800" b="1" kern="1000" spc="30" dirty="0">
              <a:solidFill>
                <a:srgbClr val="969696"/>
              </a:solidFill>
              <a:latin typeface="Calibri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28614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Commercial PET </a:t>
            </a:r>
            <a:r>
              <a:rPr lang="de-CH" dirty="0" err="1" smtClean="0"/>
              <a:t>scanner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10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720"/>
            <a:ext cx="738187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9648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Commercial PET </a:t>
            </a:r>
            <a:r>
              <a:rPr lang="de-CH" dirty="0" err="1" smtClean="0"/>
              <a:t>scanner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32" y="1484784"/>
            <a:ext cx="60960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6672"/>
            <a:ext cx="339063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070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1046849" y="800100"/>
            <a:ext cx="7742237" cy="4679951"/>
          </a:xfrm>
        </p:spPr>
        <p:txBody>
          <a:bodyPr/>
          <a:lstStyle/>
          <a:p>
            <a:r>
              <a:rPr lang="de-CH" dirty="0" smtClean="0"/>
              <a:t>2 </a:t>
            </a:r>
            <a:r>
              <a:rPr lang="de-CH" dirty="0" err="1" smtClean="0"/>
              <a:t>detectors</a:t>
            </a:r>
            <a:r>
              <a:rPr lang="de-CH" dirty="0" smtClean="0"/>
              <a:t> </a:t>
            </a:r>
            <a:r>
              <a:rPr lang="de-CH" dirty="0" err="1" smtClean="0"/>
              <a:t>moving</a:t>
            </a:r>
            <a:r>
              <a:rPr lang="de-CH" dirty="0" smtClean="0"/>
              <a:t> </a:t>
            </a:r>
            <a:r>
              <a:rPr lang="de-CH" dirty="0" err="1" smtClean="0"/>
              <a:t>around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target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EasyPET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12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6" y="1158363"/>
            <a:ext cx="8217178" cy="56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669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dirty="0"/>
              <a:t>Lutetium-yttrium </a:t>
            </a:r>
            <a:r>
              <a:rPr lang="de-CH" dirty="0" err="1" smtClean="0"/>
              <a:t>oxyorthosilicate</a:t>
            </a:r>
            <a:r>
              <a:rPr lang="de-CH" dirty="0"/>
              <a:t/>
            </a:r>
            <a:br>
              <a:rPr lang="de-CH" dirty="0"/>
            </a:br>
            <a:r>
              <a:rPr lang="de-CH" dirty="0" smtClean="0"/>
              <a:t>Lu2(1-x)Y2xSiO5</a:t>
            </a:r>
          </a:p>
          <a:p>
            <a:r>
              <a:rPr lang="de-CH" dirty="0" err="1" smtClean="0"/>
              <a:t>Scintillator</a:t>
            </a:r>
            <a:r>
              <a:rPr lang="de-CH" dirty="0" smtClean="0"/>
              <a:t> </a:t>
            </a:r>
            <a:r>
              <a:rPr lang="de-CH" dirty="0" err="1" smtClean="0"/>
              <a:t>crystal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LySO</a:t>
            </a:r>
            <a:r>
              <a:rPr lang="de-CH" dirty="0" smtClean="0"/>
              <a:t> Crystals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13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429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024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767573" y="1196752"/>
            <a:ext cx="7742237" cy="3133453"/>
          </a:xfrm>
        </p:spPr>
        <p:txBody>
          <a:bodyPr/>
          <a:lstStyle/>
          <a:p>
            <a:r>
              <a:rPr lang="de-CH" dirty="0" smtClean="0"/>
              <a:t>Solid </a:t>
            </a:r>
            <a:r>
              <a:rPr lang="de-CH" dirty="0" err="1" smtClean="0"/>
              <a:t>state</a:t>
            </a:r>
            <a:r>
              <a:rPr lang="de-CH" dirty="0" smtClean="0"/>
              <a:t> </a:t>
            </a:r>
            <a:r>
              <a:rPr lang="de-CH" dirty="0" err="1" smtClean="0"/>
              <a:t>photon</a:t>
            </a:r>
            <a:r>
              <a:rPr lang="de-CH" dirty="0" smtClean="0"/>
              <a:t> </a:t>
            </a:r>
            <a:r>
              <a:rPr lang="de-CH" dirty="0" err="1" smtClean="0"/>
              <a:t>detectors</a:t>
            </a:r>
            <a:endParaRPr lang="de-CH" dirty="0" smtClean="0"/>
          </a:p>
          <a:p>
            <a:r>
              <a:rPr lang="de-CH" dirty="0" smtClean="0"/>
              <a:t>High </a:t>
            </a:r>
            <a:r>
              <a:rPr lang="de-CH" dirty="0" err="1" smtClean="0"/>
              <a:t>gain</a:t>
            </a:r>
            <a:r>
              <a:rPr lang="de-CH" dirty="0" smtClean="0"/>
              <a:t>, </a:t>
            </a:r>
            <a:r>
              <a:rPr lang="de-CH" dirty="0" err="1" smtClean="0"/>
              <a:t>low</a:t>
            </a:r>
            <a:r>
              <a:rPr lang="de-CH" dirty="0" smtClean="0"/>
              <a:t> </a:t>
            </a:r>
            <a:r>
              <a:rPr lang="de-CH" dirty="0" err="1" smtClean="0"/>
              <a:t>voltage</a:t>
            </a:r>
            <a:r>
              <a:rPr lang="de-CH" dirty="0" smtClean="0"/>
              <a:t> («</a:t>
            </a:r>
            <a:r>
              <a:rPr lang="de-CH" dirty="0" err="1" smtClean="0"/>
              <a:t>bias</a:t>
            </a:r>
            <a:r>
              <a:rPr lang="de-CH" dirty="0" smtClean="0"/>
              <a:t>»)</a:t>
            </a:r>
            <a:endParaRPr lang="de-CH" dirty="0"/>
          </a:p>
          <a:p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 smtClean="0"/>
              <a:t>compact</a:t>
            </a:r>
            <a:endParaRPr lang="de-CH" dirty="0" smtClean="0"/>
          </a:p>
          <a:p>
            <a:r>
              <a:rPr lang="de-CH" dirty="0" err="1" smtClean="0"/>
              <a:t>Compatible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magnetic</a:t>
            </a:r>
            <a:r>
              <a:rPr lang="de-CH" dirty="0" smtClean="0"/>
              <a:t> </a:t>
            </a:r>
            <a:r>
              <a:rPr lang="de-CH" dirty="0" err="1" smtClean="0"/>
              <a:t>resonance</a:t>
            </a:r>
            <a:r>
              <a:rPr lang="de-CH" dirty="0" smtClean="0"/>
              <a:t> </a:t>
            </a:r>
            <a:r>
              <a:rPr lang="de-CH" dirty="0" err="1" smtClean="0"/>
              <a:t>imaging</a:t>
            </a:r>
            <a:r>
              <a:rPr lang="de-CH" dirty="0" smtClean="0"/>
              <a:t> MRI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Silicon </a:t>
            </a:r>
            <a:r>
              <a:rPr lang="de-CH" dirty="0" err="1" smtClean="0"/>
              <a:t>Photo</a:t>
            </a:r>
            <a:r>
              <a:rPr lang="de-CH" dirty="0" smtClean="0"/>
              <a:t> Multiplier - </a:t>
            </a:r>
            <a:r>
              <a:rPr lang="de-CH" dirty="0" err="1" smtClean="0"/>
              <a:t>SiPM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14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5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9" b="28618"/>
          <a:stretch>
            <a:fillRect/>
          </a:stretch>
        </p:blipFill>
        <p:spPr>
          <a:xfrm>
            <a:off x="717548" y="3140968"/>
            <a:ext cx="7774585" cy="214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55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945555" y="1347118"/>
            <a:ext cx="7742237" cy="4679951"/>
          </a:xfrm>
        </p:spPr>
        <p:txBody>
          <a:bodyPr/>
          <a:lstStyle/>
          <a:p>
            <a:r>
              <a:rPr lang="de-CH" dirty="0" err="1" smtClean="0"/>
              <a:t>Many</a:t>
            </a:r>
            <a:r>
              <a:rPr lang="de-CH" dirty="0" smtClean="0"/>
              <a:t> </a:t>
            </a:r>
            <a:r>
              <a:rPr lang="de-CH" dirty="0" err="1" smtClean="0"/>
              <a:t>institutes</a:t>
            </a:r>
            <a:r>
              <a:rPr lang="de-CH" dirty="0" smtClean="0"/>
              <a:t>/</a:t>
            </a:r>
            <a:r>
              <a:rPr lang="de-CH" dirty="0" err="1" smtClean="0"/>
              <a:t>companies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involved</a:t>
            </a:r>
            <a:r>
              <a:rPr lang="de-CH" dirty="0" smtClean="0"/>
              <a:t> in </a:t>
            </a:r>
            <a:r>
              <a:rPr lang="de-CH" dirty="0" err="1" smtClean="0"/>
              <a:t>SiPM</a:t>
            </a:r>
            <a:r>
              <a:rPr lang="de-CH" dirty="0" smtClean="0"/>
              <a:t> </a:t>
            </a:r>
            <a:r>
              <a:rPr lang="de-CH" dirty="0" err="1" smtClean="0"/>
              <a:t>production</a:t>
            </a:r>
            <a:endParaRPr lang="de-CH" dirty="0" smtClean="0"/>
          </a:p>
          <a:p>
            <a:pPr lvl="1"/>
            <a:r>
              <a:rPr lang="it-IT" sz="1400" b="1" dirty="0" smtClean="0">
                <a:latin typeface="Candara" pitchFamily="34" charset="0"/>
              </a:rPr>
              <a:t>CPTA</a:t>
            </a:r>
            <a:r>
              <a:rPr lang="it-IT" sz="1400" dirty="0">
                <a:latin typeface="Candara" pitchFamily="34" charset="0"/>
              </a:rPr>
              <a:t>, Russia</a:t>
            </a:r>
          </a:p>
          <a:p>
            <a:pPr lvl="1"/>
            <a:r>
              <a:rPr lang="it-IT" sz="1400" b="1" dirty="0" err="1" smtClean="0">
                <a:latin typeface="Candara" pitchFamily="34" charset="0"/>
              </a:rPr>
              <a:t>Amplification</a:t>
            </a:r>
            <a:r>
              <a:rPr lang="it-IT" sz="1400" b="1" dirty="0" smtClean="0">
                <a:latin typeface="Candara" pitchFamily="34" charset="0"/>
              </a:rPr>
              <a:t> </a:t>
            </a:r>
            <a:r>
              <a:rPr lang="it-IT" sz="1400" b="1" dirty="0">
                <a:latin typeface="Candara" pitchFamily="34" charset="0"/>
              </a:rPr>
              <a:t>Technologies </a:t>
            </a:r>
            <a:r>
              <a:rPr lang="it-IT" sz="1400" dirty="0">
                <a:latin typeface="Candara" pitchFamily="34" charset="0"/>
              </a:rPr>
              <a:t>, USA</a:t>
            </a:r>
          </a:p>
          <a:p>
            <a:pPr lvl="1"/>
            <a:r>
              <a:rPr lang="it-IT" sz="1400" b="1" dirty="0" err="1" smtClean="0">
                <a:latin typeface="Candara" pitchFamily="34" charset="0"/>
              </a:rPr>
              <a:t>Novel</a:t>
            </a:r>
            <a:r>
              <a:rPr lang="it-IT" sz="1400" b="1" dirty="0" smtClean="0">
                <a:latin typeface="Candara" pitchFamily="34" charset="0"/>
              </a:rPr>
              <a:t> </a:t>
            </a:r>
            <a:r>
              <a:rPr lang="it-IT" sz="1400" b="1" dirty="0">
                <a:latin typeface="Candara" pitchFamily="34" charset="0"/>
              </a:rPr>
              <a:t>Device </a:t>
            </a:r>
            <a:r>
              <a:rPr lang="it-IT" sz="1400" b="1" dirty="0" err="1">
                <a:latin typeface="Candara" pitchFamily="34" charset="0"/>
              </a:rPr>
              <a:t>Laboratory</a:t>
            </a:r>
            <a:r>
              <a:rPr lang="it-IT" sz="1400" b="1" dirty="0">
                <a:latin typeface="Candara" pitchFamily="34" charset="0"/>
              </a:rPr>
              <a:t> </a:t>
            </a:r>
            <a:r>
              <a:rPr lang="it-IT" sz="1400" dirty="0">
                <a:latin typeface="Candara" pitchFamily="34" charset="0"/>
              </a:rPr>
              <a:t>(NDL), China</a:t>
            </a:r>
          </a:p>
          <a:p>
            <a:pPr lvl="1"/>
            <a:r>
              <a:rPr lang="it-IT" sz="1400" b="1" dirty="0" err="1" smtClean="0">
                <a:latin typeface="Candara" pitchFamily="34" charset="0"/>
              </a:rPr>
              <a:t>Excelitas</a:t>
            </a:r>
            <a:r>
              <a:rPr lang="it-IT" sz="1400" b="1" dirty="0" smtClean="0">
                <a:latin typeface="Candara" pitchFamily="34" charset="0"/>
              </a:rPr>
              <a:t> </a:t>
            </a:r>
            <a:r>
              <a:rPr lang="it-IT" sz="1400" b="1" dirty="0" err="1">
                <a:latin typeface="Candara" pitchFamily="34" charset="0"/>
              </a:rPr>
              <a:t>tech</a:t>
            </a:r>
            <a:r>
              <a:rPr lang="it-IT" sz="1400" dirty="0">
                <a:latin typeface="Candara" pitchFamily="34" charset="0"/>
              </a:rPr>
              <a:t>. (</a:t>
            </a:r>
            <a:r>
              <a:rPr lang="it-IT" sz="1400" dirty="0" err="1">
                <a:latin typeface="Candara" pitchFamily="34" charset="0"/>
              </a:rPr>
              <a:t>formerly</a:t>
            </a:r>
            <a:r>
              <a:rPr lang="it-IT" sz="1400" dirty="0">
                <a:latin typeface="Candara" pitchFamily="34" charset="0"/>
              </a:rPr>
              <a:t> </a:t>
            </a:r>
            <a:r>
              <a:rPr lang="it-IT" sz="1400" dirty="0" err="1">
                <a:latin typeface="Candara" pitchFamily="34" charset="0"/>
              </a:rPr>
              <a:t>Perkin</a:t>
            </a:r>
            <a:r>
              <a:rPr lang="it-IT" sz="1400" dirty="0">
                <a:latin typeface="Candara" pitchFamily="34" charset="0"/>
              </a:rPr>
              <a:t>-Elmer)</a:t>
            </a:r>
          </a:p>
          <a:p>
            <a:pPr lvl="1"/>
            <a:r>
              <a:rPr lang="it-IT" sz="1400" b="1" dirty="0" smtClean="0">
                <a:latin typeface="Candara" pitchFamily="34" charset="0"/>
              </a:rPr>
              <a:t>National </a:t>
            </a:r>
            <a:r>
              <a:rPr lang="it-IT" sz="1400" b="1" dirty="0">
                <a:latin typeface="Candara" pitchFamily="34" charset="0"/>
              </a:rPr>
              <a:t>Nano </a:t>
            </a:r>
            <a:r>
              <a:rPr lang="it-IT" sz="1400" b="1" dirty="0" err="1">
                <a:latin typeface="Candara" pitchFamily="34" charset="0"/>
              </a:rPr>
              <a:t>Fab</a:t>
            </a:r>
            <a:r>
              <a:rPr lang="it-IT" sz="1400" b="1" dirty="0">
                <a:latin typeface="Candara" pitchFamily="34" charset="0"/>
              </a:rPr>
              <a:t> Center</a:t>
            </a:r>
            <a:r>
              <a:rPr lang="it-IT" sz="1400" dirty="0">
                <a:latin typeface="Candara" pitchFamily="34" charset="0"/>
              </a:rPr>
              <a:t>, Korea</a:t>
            </a:r>
          </a:p>
          <a:p>
            <a:pPr lvl="1"/>
            <a:r>
              <a:rPr lang="it-IT" sz="1400" b="1" dirty="0" err="1" smtClean="0">
                <a:latin typeface="Candara" pitchFamily="34" charset="0"/>
              </a:rPr>
              <a:t>MePhi</a:t>
            </a:r>
            <a:r>
              <a:rPr lang="it-IT" sz="1400" b="1" dirty="0" smtClean="0">
                <a:latin typeface="Candara" pitchFamily="34" charset="0"/>
              </a:rPr>
              <a:t>/Pulsar </a:t>
            </a:r>
            <a:r>
              <a:rPr lang="it-IT" sz="1400" b="1" dirty="0">
                <a:latin typeface="Candara" pitchFamily="34" charset="0"/>
              </a:rPr>
              <a:t>Enterprise</a:t>
            </a:r>
            <a:r>
              <a:rPr lang="it-IT" sz="1400" dirty="0">
                <a:latin typeface="Candara" pitchFamily="34" charset="0"/>
              </a:rPr>
              <a:t>, Russia</a:t>
            </a:r>
          </a:p>
          <a:p>
            <a:pPr lvl="1"/>
            <a:r>
              <a:rPr lang="it-IT" sz="1400" b="1" dirty="0" err="1" smtClean="0">
                <a:latin typeface="Candara" pitchFamily="34" charset="0"/>
              </a:rPr>
              <a:t>Zecotek</a:t>
            </a:r>
            <a:r>
              <a:rPr lang="it-IT" sz="1400" dirty="0">
                <a:latin typeface="Candara" pitchFamily="34" charset="0"/>
              </a:rPr>
              <a:t>,  Canada</a:t>
            </a:r>
          </a:p>
          <a:p>
            <a:pPr lvl="1"/>
            <a:r>
              <a:rPr lang="it-IT" sz="1400" b="1" dirty="0" smtClean="0">
                <a:latin typeface="Candara" pitchFamily="34" charset="0"/>
              </a:rPr>
              <a:t>Hamamatsu </a:t>
            </a:r>
            <a:r>
              <a:rPr lang="it-IT" sz="1400" b="1" dirty="0">
                <a:latin typeface="Candara" pitchFamily="34" charset="0"/>
              </a:rPr>
              <a:t>HPK</a:t>
            </a:r>
            <a:r>
              <a:rPr lang="it-IT" sz="1400" dirty="0">
                <a:latin typeface="Candara" pitchFamily="34" charset="0"/>
              </a:rPr>
              <a:t>,, Japan</a:t>
            </a:r>
          </a:p>
          <a:p>
            <a:pPr lvl="1"/>
            <a:r>
              <a:rPr lang="it-IT" sz="1400" b="1" dirty="0" smtClean="0">
                <a:latin typeface="Candara" pitchFamily="34" charset="0"/>
              </a:rPr>
              <a:t>FBK-</a:t>
            </a:r>
            <a:r>
              <a:rPr lang="it-IT" sz="1400" b="1" dirty="0" err="1" smtClean="0">
                <a:latin typeface="Candara" pitchFamily="34" charset="0"/>
              </a:rPr>
              <a:t>AdvanSiD</a:t>
            </a:r>
            <a:r>
              <a:rPr lang="it-IT" sz="1400" dirty="0">
                <a:latin typeface="Candara" pitchFamily="34" charset="0"/>
              </a:rPr>
              <a:t>, </a:t>
            </a:r>
            <a:r>
              <a:rPr lang="it-IT" sz="1400" dirty="0" err="1">
                <a:latin typeface="Candara" pitchFamily="34" charset="0"/>
              </a:rPr>
              <a:t>Italy</a:t>
            </a:r>
            <a:endParaRPr lang="it-IT" sz="1400" dirty="0">
              <a:latin typeface="Candara" pitchFamily="34" charset="0"/>
            </a:endParaRPr>
          </a:p>
          <a:p>
            <a:pPr lvl="1"/>
            <a:r>
              <a:rPr lang="it-IT" sz="1400" b="1" dirty="0" smtClean="0">
                <a:latin typeface="Candara" pitchFamily="34" charset="0"/>
              </a:rPr>
              <a:t>ST </a:t>
            </a:r>
            <a:r>
              <a:rPr lang="it-IT" sz="1400" b="1" dirty="0" err="1">
                <a:latin typeface="Candara" pitchFamily="34" charset="0"/>
              </a:rPr>
              <a:t>Microelectronics</a:t>
            </a:r>
            <a:r>
              <a:rPr lang="it-IT" sz="1400" dirty="0">
                <a:latin typeface="Candara" pitchFamily="34" charset="0"/>
              </a:rPr>
              <a:t>, </a:t>
            </a:r>
            <a:r>
              <a:rPr lang="it-IT" sz="1400" dirty="0" err="1">
                <a:latin typeface="Candara" pitchFamily="34" charset="0"/>
              </a:rPr>
              <a:t>Italy</a:t>
            </a:r>
            <a:endParaRPr lang="it-IT" sz="1400" dirty="0">
              <a:latin typeface="Candara" pitchFamily="34" charset="0"/>
            </a:endParaRPr>
          </a:p>
          <a:p>
            <a:pPr lvl="1"/>
            <a:r>
              <a:rPr lang="it-IT" sz="1400" b="1" dirty="0" smtClean="0">
                <a:latin typeface="Candara" pitchFamily="34" charset="0"/>
              </a:rPr>
              <a:t>MPI-HLL</a:t>
            </a:r>
            <a:r>
              <a:rPr lang="it-IT" sz="1400" dirty="0">
                <a:latin typeface="Candara" pitchFamily="34" charset="0"/>
              </a:rPr>
              <a:t>, Germany</a:t>
            </a:r>
          </a:p>
          <a:p>
            <a:pPr lvl="1"/>
            <a:r>
              <a:rPr lang="it-IT" sz="1400" b="1" dirty="0" smtClean="0">
                <a:latin typeface="Candara" pitchFamily="34" charset="0"/>
              </a:rPr>
              <a:t>Philips</a:t>
            </a:r>
            <a:r>
              <a:rPr lang="it-IT" sz="1400" dirty="0">
                <a:latin typeface="Candara" pitchFamily="34" charset="0"/>
              </a:rPr>
              <a:t>, Germany</a:t>
            </a:r>
          </a:p>
          <a:p>
            <a:pPr lvl="1"/>
            <a:r>
              <a:rPr lang="it-IT" sz="1400" b="1" dirty="0" smtClean="0">
                <a:latin typeface="Candara" pitchFamily="34" charset="0"/>
              </a:rPr>
              <a:t>KETEK</a:t>
            </a:r>
            <a:r>
              <a:rPr lang="it-IT" sz="1400" dirty="0">
                <a:latin typeface="Candara" pitchFamily="34" charset="0"/>
              </a:rPr>
              <a:t>, Germany</a:t>
            </a:r>
          </a:p>
          <a:p>
            <a:pPr lvl="1"/>
            <a:r>
              <a:rPr lang="it-IT" sz="1400" b="1" dirty="0" err="1" smtClean="0">
                <a:latin typeface="Candara" pitchFamily="34" charset="0"/>
              </a:rPr>
              <a:t>SensL</a:t>
            </a:r>
            <a:r>
              <a:rPr lang="it-IT" sz="1400" dirty="0">
                <a:latin typeface="Candara" pitchFamily="34" charset="0"/>
              </a:rPr>
              <a:t>, </a:t>
            </a:r>
            <a:r>
              <a:rPr lang="it-IT" sz="1400" dirty="0" err="1">
                <a:latin typeface="Candara" pitchFamily="34" charset="0"/>
              </a:rPr>
              <a:t>Ireland</a:t>
            </a:r>
            <a:endParaRPr lang="it-IT" sz="1400" dirty="0">
              <a:latin typeface="Candara" pitchFamily="34" charset="0"/>
            </a:endParaRPr>
          </a:p>
          <a:p>
            <a:pPr lvl="1"/>
            <a:r>
              <a:rPr lang="it-IT" sz="1400" b="1" dirty="0" smtClean="0">
                <a:latin typeface="Candara" pitchFamily="34" charset="0"/>
              </a:rPr>
              <a:t>RMD</a:t>
            </a:r>
            <a:r>
              <a:rPr lang="it-IT" sz="1400" dirty="0">
                <a:latin typeface="Candara" pitchFamily="34" charset="0"/>
              </a:rPr>
              <a:t>, USA</a:t>
            </a:r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Silicon </a:t>
            </a:r>
            <a:r>
              <a:rPr lang="de-CH" dirty="0" err="1"/>
              <a:t>Photo</a:t>
            </a:r>
            <a:r>
              <a:rPr lang="de-CH" dirty="0"/>
              <a:t> Multiplier - </a:t>
            </a:r>
            <a:r>
              <a:rPr lang="de-CH" dirty="0" err="1"/>
              <a:t>SiPM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15</a:t>
            </a:fld>
            <a:endParaRPr lang="de-DE" dirty="0">
              <a:solidFill>
                <a:srgbClr val="000000"/>
              </a:solidFill>
            </a:endParaRPr>
          </a:p>
        </p:txBody>
      </p:sp>
      <p:graphicFrame>
        <p:nvGraphicFramePr>
          <p:cNvPr id="5" name="Grafico 19"/>
          <p:cNvGraphicFramePr/>
          <p:nvPr>
            <p:extLst>
              <p:ext uri="{D42A27DB-BD31-4B8C-83A1-F6EECF244321}">
                <p14:modId xmlns:p14="http://schemas.microsoft.com/office/powerpoint/2010/main" val="2582609689"/>
              </p:ext>
            </p:extLst>
          </p:nvPr>
        </p:nvGraphicFramePr>
        <p:xfrm>
          <a:off x="4067944" y="2203749"/>
          <a:ext cx="4788024" cy="382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067944" y="6309320"/>
            <a:ext cx="4896544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Papers on Google Scholar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about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«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SiPM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28896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899592" y="1196752"/>
            <a:ext cx="4033067" cy="5011486"/>
          </a:xfrm>
        </p:spPr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is a High density (up to 104/mm2 ) matrix of diodes with a common output, working in Geiger-Müller regime</a:t>
            </a:r>
          </a:p>
          <a:p>
            <a:r>
              <a:rPr lang="en-US" dirty="0"/>
              <a:t>Common bias is applied to all cells (few % over breakdown voltage)</a:t>
            </a:r>
          </a:p>
          <a:p>
            <a:r>
              <a:rPr lang="en-US" dirty="0"/>
              <a:t>Each cell has its own quenching resistor (from 100kΩto several MΩ)</a:t>
            </a:r>
          </a:p>
          <a:p>
            <a:r>
              <a:rPr lang="en-US" dirty="0"/>
              <a:t>When a cell is fired an avalanche starts with a multiplicative factor of about 10</a:t>
            </a:r>
            <a:r>
              <a:rPr lang="en-US" baseline="30000" dirty="0"/>
              <a:t>5</a:t>
            </a:r>
            <a:r>
              <a:rPr lang="en-US" dirty="0"/>
              <a:t>-10</a:t>
            </a:r>
            <a:r>
              <a:rPr lang="en-US" baseline="30000" dirty="0"/>
              <a:t>6</a:t>
            </a:r>
          </a:p>
          <a:p>
            <a:r>
              <a:rPr lang="en-US" dirty="0"/>
              <a:t>The output is a fast signal (</a:t>
            </a:r>
            <a:r>
              <a:rPr lang="en-US" dirty="0" err="1"/>
              <a:t>t</a:t>
            </a:r>
            <a:r>
              <a:rPr lang="en-US" sz="1000" dirty="0" err="1"/>
              <a:t>rise</a:t>
            </a:r>
            <a:r>
              <a:rPr lang="en-US" dirty="0"/>
              <a:t>~ ns; </a:t>
            </a:r>
            <a:r>
              <a:rPr lang="en-US" dirty="0" err="1"/>
              <a:t>t</a:t>
            </a:r>
            <a:r>
              <a:rPr lang="en-US" sz="1000" dirty="0" err="1"/>
              <a:t>fall</a:t>
            </a:r>
            <a:r>
              <a:rPr lang="en-US" dirty="0"/>
              <a:t> ~ 50 ns) sum of signals produced by individual cells </a:t>
            </a:r>
          </a:p>
          <a:p>
            <a:r>
              <a:rPr lang="en-US" dirty="0" err="1"/>
              <a:t>SiPM</a:t>
            </a:r>
            <a:r>
              <a:rPr lang="en-US" dirty="0"/>
              <a:t> works as an analog photon detector</a:t>
            </a:r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Silicon </a:t>
            </a:r>
            <a:r>
              <a:rPr lang="de-CH" dirty="0" err="1"/>
              <a:t>Photo</a:t>
            </a:r>
            <a:r>
              <a:rPr lang="de-CH" dirty="0"/>
              <a:t> Multiplier - </a:t>
            </a:r>
            <a:r>
              <a:rPr lang="de-CH" dirty="0" err="1"/>
              <a:t>SiPM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16</a:t>
            </a:fld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4932659" y="1866625"/>
            <a:ext cx="4020838" cy="3312369"/>
            <a:chOff x="4439817" y="3068960"/>
            <a:chExt cx="4020838" cy="3312369"/>
          </a:xfrm>
        </p:grpSpPr>
        <p:pic>
          <p:nvPicPr>
            <p:cNvPr id="5" name="Immagine 16" descr="20112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9817" y="3068960"/>
              <a:ext cx="2087555" cy="14821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6" name="Connettore 1 18"/>
            <p:cNvCxnSpPr/>
            <p:nvPr/>
          </p:nvCxnSpPr>
          <p:spPr>
            <a:xfrm>
              <a:off x="5447928" y="3645024"/>
              <a:ext cx="720080" cy="115212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20"/>
            <p:cNvCxnSpPr/>
            <p:nvPr/>
          </p:nvCxnSpPr>
          <p:spPr>
            <a:xfrm>
              <a:off x="5374836" y="3976660"/>
              <a:ext cx="793173" cy="240466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magin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6559"/>
            <a:stretch/>
          </p:blipFill>
          <p:spPr>
            <a:xfrm>
              <a:off x="7104113" y="3138608"/>
              <a:ext cx="1296145" cy="1310311"/>
            </a:xfrm>
            <a:prstGeom prst="rect">
              <a:avLst/>
            </a:prstGeom>
          </p:spPr>
        </p:pic>
        <p:cxnSp>
          <p:nvCxnSpPr>
            <p:cNvPr id="9" name="Connettore 1 19"/>
            <p:cNvCxnSpPr/>
            <p:nvPr/>
          </p:nvCxnSpPr>
          <p:spPr>
            <a:xfrm>
              <a:off x="6111776" y="3810042"/>
              <a:ext cx="2288480" cy="91510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magine 15" descr="20112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8009" y="4725145"/>
              <a:ext cx="2292646" cy="1627779"/>
            </a:xfrm>
            <a:prstGeom prst="rect">
              <a:avLst/>
            </a:prstGeom>
            <a:ln>
              <a:solidFill>
                <a:srgbClr val="0000FF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7595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1042989" y="1341438"/>
            <a:ext cx="4465116" cy="4679951"/>
          </a:xfrm>
        </p:spPr>
        <p:txBody>
          <a:bodyPr/>
          <a:lstStyle/>
          <a:p>
            <a:r>
              <a:rPr lang="de-CH" dirty="0" err="1" smtClean="0"/>
              <a:t>SiPM</a:t>
            </a:r>
            <a:r>
              <a:rPr lang="de-CH" dirty="0" smtClean="0"/>
              <a:t> </a:t>
            </a:r>
            <a:r>
              <a:rPr lang="de-CH" dirty="0" err="1" smtClean="0"/>
              <a:t>can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</a:t>
            </a:r>
            <a:r>
              <a:rPr lang="de-CH" dirty="0" err="1" smtClean="0"/>
              <a:t>seen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a </a:t>
            </a:r>
            <a:r>
              <a:rPr lang="de-CH" dirty="0" err="1" smtClean="0"/>
              <a:t>collection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binary</a:t>
            </a:r>
            <a:r>
              <a:rPr lang="de-CH" dirty="0" smtClean="0"/>
              <a:t> </a:t>
            </a:r>
            <a:r>
              <a:rPr lang="de-CH" dirty="0" err="1" smtClean="0"/>
              <a:t>cells</a:t>
            </a:r>
            <a:r>
              <a:rPr lang="de-CH" dirty="0" smtClean="0"/>
              <a:t>, </a:t>
            </a:r>
            <a:r>
              <a:rPr lang="de-CH" dirty="0" err="1" smtClean="0"/>
              <a:t>fired</a:t>
            </a:r>
            <a:r>
              <a:rPr lang="de-CH" dirty="0" smtClean="0"/>
              <a:t> </a:t>
            </a:r>
            <a:r>
              <a:rPr lang="de-CH" dirty="0" err="1" smtClean="0"/>
              <a:t>when</a:t>
            </a:r>
            <a:r>
              <a:rPr lang="de-CH" dirty="0" smtClean="0"/>
              <a:t> a </a:t>
            </a:r>
            <a:r>
              <a:rPr lang="de-CH" dirty="0" err="1" smtClean="0"/>
              <a:t>photon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absorbed</a:t>
            </a:r>
            <a:endParaRPr lang="de-CH" dirty="0" smtClean="0"/>
          </a:p>
          <a:p>
            <a:r>
              <a:rPr lang="de-CH" dirty="0" err="1" smtClean="0"/>
              <a:t>Counting</a:t>
            </a:r>
            <a:r>
              <a:rPr lang="de-CH" dirty="0" smtClean="0"/>
              <a:t> </a:t>
            </a:r>
            <a:r>
              <a:rPr lang="de-CH" dirty="0" err="1" smtClean="0"/>
              <a:t>cells</a:t>
            </a:r>
            <a:r>
              <a:rPr lang="de-CH" dirty="0" smtClean="0"/>
              <a:t> </a:t>
            </a:r>
            <a:r>
              <a:rPr lang="de-CH" dirty="0" err="1" smtClean="0"/>
              <a:t>provides</a:t>
            </a:r>
            <a:r>
              <a:rPr lang="de-CH" dirty="0" smtClean="0"/>
              <a:t> </a:t>
            </a:r>
            <a:r>
              <a:rPr lang="de-CH" dirty="0" err="1" smtClean="0"/>
              <a:t>information</a:t>
            </a:r>
            <a:r>
              <a:rPr lang="de-CH" dirty="0" smtClean="0"/>
              <a:t> </a:t>
            </a:r>
            <a:r>
              <a:rPr lang="de-CH" dirty="0" err="1" smtClean="0"/>
              <a:t>about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intensity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incoming</a:t>
            </a:r>
            <a:r>
              <a:rPr lang="de-CH" dirty="0" smtClean="0"/>
              <a:t> light</a:t>
            </a:r>
          </a:p>
          <a:p>
            <a:endParaRPr lang="de-CH" dirty="0"/>
          </a:p>
          <a:p>
            <a:r>
              <a:rPr lang="de-CH" dirty="0"/>
              <a:t>Dark Count Rate (DCR)</a:t>
            </a:r>
          </a:p>
          <a:p>
            <a:pPr lvl="1"/>
            <a:r>
              <a:rPr lang="de-CH" dirty="0" err="1"/>
              <a:t>Avalanche</a:t>
            </a:r>
            <a:r>
              <a:rPr lang="de-CH" dirty="0"/>
              <a:t> </a:t>
            </a:r>
            <a:r>
              <a:rPr lang="de-CH" dirty="0" err="1"/>
              <a:t>induced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thermal </a:t>
            </a:r>
            <a:r>
              <a:rPr lang="de-CH" dirty="0" err="1"/>
              <a:t>effects</a:t>
            </a:r>
            <a:endParaRPr lang="de-CH" dirty="0"/>
          </a:p>
          <a:p>
            <a:pPr lvl="1"/>
            <a:r>
              <a:rPr lang="de-CH" dirty="0" err="1"/>
              <a:t>Depends</a:t>
            </a:r>
            <a:r>
              <a:rPr lang="de-CH" dirty="0"/>
              <a:t> </a:t>
            </a:r>
            <a:r>
              <a:rPr lang="de-CH" dirty="0" smtClean="0"/>
              <a:t>on</a:t>
            </a:r>
          </a:p>
          <a:p>
            <a:pPr lvl="2"/>
            <a:r>
              <a:rPr lang="de-CH" dirty="0" err="1" smtClean="0"/>
              <a:t>Temperature</a:t>
            </a:r>
            <a:endParaRPr lang="de-CH" dirty="0" smtClean="0"/>
          </a:p>
          <a:p>
            <a:pPr lvl="2"/>
            <a:r>
              <a:rPr lang="de-CH" dirty="0"/>
              <a:t>S</a:t>
            </a:r>
            <a:r>
              <a:rPr lang="de-CH" dirty="0" smtClean="0"/>
              <a:t>ensor </a:t>
            </a:r>
            <a:r>
              <a:rPr lang="de-CH" dirty="0" err="1" smtClean="0"/>
              <a:t>technology</a:t>
            </a:r>
            <a:endParaRPr lang="de-CH" dirty="0" smtClean="0"/>
          </a:p>
          <a:p>
            <a:pPr lvl="2"/>
            <a:r>
              <a:rPr lang="de-CH" dirty="0" smtClean="0"/>
              <a:t>Bias </a:t>
            </a:r>
            <a:r>
              <a:rPr lang="de-CH" dirty="0" err="1" smtClean="0"/>
              <a:t>voltage</a:t>
            </a:r>
            <a:endParaRPr lang="de-CH" dirty="0"/>
          </a:p>
          <a:p>
            <a:r>
              <a:rPr lang="de-CH" dirty="0" err="1" smtClean="0"/>
              <a:t>Detector</a:t>
            </a:r>
            <a:r>
              <a:rPr lang="de-CH" dirty="0" smtClean="0"/>
              <a:t> </a:t>
            </a:r>
            <a:r>
              <a:rPr lang="de-CH" dirty="0" err="1" smtClean="0"/>
              <a:t>counts</a:t>
            </a:r>
            <a:r>
              <a:rPr lang="de-CH" dirty="0" smtClean="0"/>
              <a:t> </a:t>
            </a:r>
            <a:r>
              <a:rPr lang="de-CH" dirty="0" err="1" smtClean="0"/>
              <a:t>even</a:t>
            </a:r>
            <a:r>
              <a:rPr lang="de-CH" dirty="0" smtClean="0"/>
              <a:t> </a:t>
            </a:r>
            <a:r>
              <a:rPr lang="de-CH" dirty="0" err="1" smtClean="0"/>
              <a:t>without</a:t>
            </a:r>
            <a:r>
              <a:rPr lang="de-CH" dirty="0"/>
              <a:t/>
            </a:r>
            <a:br>
              <a:rPr lang="de-CH" dirty="0"/>
            </a:br>
            <a:r>
              <a:rPr lang="de-CH" dirty="0" err="1" smtClean="0"/>
              <a:t>radioactive</a:t>
            </a:r>
            <a:r>
              <a:rPr lang="de-CH" dirty="0" smtClean="0"/>
              <a:t> </a:t>
            </a:r>
            <a:r>
              <a:rPr lang="de-CH" dirty="0" err="1" smtClean="0"/>
              <a:t>source</a:t>
            </a:r>
            <a:endParaRPr lang="de-CH" dirty="0" smtClean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Silicon </a:t>
            </a:r>
            <a:r>
              <a:rPr lang="de-CH" dirty="0" err="1"/>
              <a:t>Photo</a:t>
            </a:r>
            <a:r>
              <a:rPr lang="de-CH" dirty="0"/>
              <a:t> Multiplier - </a:t>
            </a:r>
            <a:r>
              <a:rPr lang="de-CH" dirty="0" err="1"/>
              <a:t>SiPM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17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5" name="Immagine 51" descr="201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2204864"/>
            <a:ext cx="2771800" cy="19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3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EasyPET</a:t>
            </a:r>
            <a:r>
              <a:rPr lang="de-CH" dirty="0" smtClean="0"/>
              <a:t> PCB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18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7" y="1001688"/>
            <a:ext cx="8214568" cy="546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077200" y="1844824"/>
            <a:ext cx="194421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b="1" dirty="0" smtClean="0">
                <a:solidFill>
                  <a:srgbClr val="FF0000"/>
                </a:solidFill>
                <a:latin typeface="Calibri"/>
              </a:rPr>
              <a:t>Channel 1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372200" y="1818465"/>
            <a:ext cx="1944216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b="1" dirty="0" smtClean="0">
                <a:solidFill>
                  <a:srgbClr val="FF0000"/>
                </a:solidFill>
                <a:latin typeface="Calibri"/>
              </a:rPr>
              <a:t>Channel 2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779912" y="2996952"/>
            <a:ext cx="3312368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b="1" dirty="0" smtClean="0">
                <a:solidFill>
                  <a:srgbClr val="FFFF00"/>
                </a:solidFill>
                <a:latin typeface="Calibri"/>
              </a:rPr>
              <a:t>Analog </a:t>
            </a:r>
            <a:r>
              <a:rPr lang="de-CH" sz="2400" b="1" dirty="0" err="1" smtClean="0">
                <a:solidFill>
                  <a:srgbClr val="FFFF00"/>
                </a:solidFill>
                <a:latin typeface="Calibri"/>
              </a:rPr>
              <a:t>output</a:t>
            </a:r>
            <a:endParaRPr lang="de-CH" sz="2400" b="1" dirty="0" smtClean="0">
              <a:solidFill>
                <a:srgbClr val="FFFF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b="1" dirty="0" err="1" smtClean="0">
                <a:solidFill>
                  <a:srgbClr val="FFFF00"/>
                </a:solidFill>
                <a:latin typeface="Calibri"/>
              </a:rPr>
              <a:t>Comparator</a:t>
            </a:r>
            <a:r>
              <a:rPr lang="de-CH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Calibri"/>
              </a:rPr>
              <a:t>signal</a:t>
            </a:r>
            <a:endParaRPr lang="de-CH" sz="2400" b="1" dirty="0" smtClean="0">
              <a:solidFill>
                <a:srgbClr val="FFFF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b="1" dirty="0" err="1" smtClean="0">
                <a:solidFill>
                  <a:srgbClr val="FFFF00"/>
                </a:solidFill>
                <a:latin typeface="Calibri"/>
              </a:rPr>
              <a:t>Coincidence</a:t>
            </a:r>
            <a:r>
              <a:rPr lang="de-CH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de-CH" sz="2400" b="1" dirty="0" err="1" smtClean="0">
                <a:solidFill>
                  <a:srgbClr val="FFFF00"/>
                </a:solidFill>
                <a:latin typeface="Calibri"/>
              </a:rPr>
              <a:t>signal</a:t>
            </a:r>
            <a:endParaRPr lang="de-CH" sz="2400" b="1" dirty="0" smtClean="0">
              <a:solidFill>
                <a:srgbClr val="FFFF00"/>
              </a:solidFill>
              <a:latin typeface="Calibri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>
            <a:off x="2077200" y="3249699"/>
            <a:ext cx="1630704" cy="360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Gerade Verbindung mit Pfeil 12"/>
          <p:cNvCxnSpPr/>
          <p:nvPr/>
        </p:nvCxnSpPr>
        <p:spPr bwMode="auto">
          <a:xfrm flipH="1">
            <a:off x="2077200" y="3645024"/>
            <a:ext cx="1630704" cy="360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 flipH="1">
            <a:off x="2126639" y="4027176"/>
            <a:ext cx="1630704" cy="360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>
            <a:off x="5658273" y="3213695"/>
            <a:ext cx="2154087" cy="1800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6156176" y="3636643"/>
            <a:ext cx="1722039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00376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>
          <a:xfrm>
            <a:off x="1042988" y="1341438"/>
            <a:ext cx="5185197" cy="4679951"/>
          </a:xfrm>
        </p:spPr>
        <p:txBody>
          <a:bodyPr/>
          <a:lstStyle/>
          <a:p>
            <a:r>
              <a:rPr lang="de-CH" dirty="0" err="1" smtClean="0"/>
              <a:t>Analyze</a:t>
            </a:r>
            <a:r>
              <a:rPr lang="de-CH" dirty="0" smtClean="0"/>
              <a:t> </a:t>
            </a:r>
            <a:r>
              <a:rPr lang="de-CH" dirty="0" err="1" smtClean="0"/>
              <a:t>pulses</a:t>
            </a:r>
            <a:endParaRPr lang="de-CH" dirty="0" smtClean="0"/>
          </a:p>
          <a:p>
            <a:r>
              <a:rPr lang="de-CH" dirty="0" err="1" smtClean="0"/>
              <a:t>Accept</a:t>
            </a:r>
            <a:r>
              <a:rPr lang="de-CH" dirty="0" smtClean="0"/>
              <a:t> </a:t>
            </a:r>
            <a:r>
              <a:rPr lang="de-CH" dirty="0" err="1" smtClean="0"/>
              <a:t>signal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trigger</a:t>
            </a:r>
            <a:r>
              <a:rPr lang="de-CH" dirty="0" smtClean="0"/>
              <a:t> </a:t>
            </a:r>
            <a:r>
              <a:rPr lang="de-CH" dirty="0" err="1" smtClean="0"/>
              <a:t>input</a:t>
            </a:r>
            <a:endParaRPr lang="de-CH" dirty="0" smtClean="0"/>
          </a:p>
          <a:p>
            <a:r>
              <a:rPr lang="de-CH" dirty="0" err="1" smtClean="0"/>
              <a:t>Readout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PC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DT5770 Multi Channel Analyzer (MCA)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19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6872"/>
            <a:ext cx="417461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347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What</a:t>
            </a:r>
            <a:r>
              <a:rPr lang="de-CH" dirty="0" smtClean="0"/>
              <a:t> </a:t>
            </a:r>
            <a:r>
              <a:rPr lang="de-CH" dirty="0" err="1" smtClean="0"/>
              <a:t>is</a:t>
            </a:r>
            <a:r>
              <a:rPr lang="de-CH" dirty="0" smtClean="0"/>
              <a:t> PET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530350"/>
            <a:ext cx="7034213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375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Source </a:t>
            </a:r>
            <a:r>
              <a:rPr lang="de-CH" dirty="0" err="1" smtClean="0"/>
              <a:t>Alignment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20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7" y="1001688"/>
            <a:ext cx="8214568" cy="546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1274984" y="2060848"/>
            <a:ext cx="3402957" cy="2412194"/>
            <a:chOff x="1274984" y="2060848"/>
            <a:chExt cx="3402957" cy="241219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4984" y="2889784"/>
              <a:ext cx="3402957" cy="1583258"/>
            </a:xfrm>
            <a:prstGeom prst="rect">
              <a:avLst/>
            </a:prstGeom>
          </p:spPr>
        </p:pic>
        <p:cxnSp>
          <p:nvCxnSpPr>
            <p:cNvPr id="8" name="Gerade Verbindung mit Pfeil 7"/>
            <p:cNvCxnSpPr/>
            <p:nvPr/>
          </p:nvCxnSpPr>
          <p:spPr bwMode="auto">
            <a:xfrm flipV="1">
              <a:off x="2843808" y="2060848"/>
              <a:ext cx="0" cy="1080120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uppieren 11"/>
          <p:cNvGrpSpPr/>
          <p:nvPr/>
        </p:nvGrpSpPr>
        <p:grpSpPr>
          <a:xfrm>
            <a:off x="1907704" y="2050300"/>
            <a:ext cx="6192688" cy="93103"/>
            <a:chOff x="1907704" y="2050300"/>
            <a:chExt cx="6192688" cy="93103"/>
          </a:xfrm>
        </p:grpSpPr>
        <p:sp>
          <p:nvSpPr>
            <p:cNvPr id="10" name="Rechteck 9"/>
            <p:cNvSpPr/>
            <p:nvPr/>
          </p:nvSpPr>
          <p:spPr bwMode="auto">
            <a:xfrm>
              <a:off x="1907704" y="2050300"/>
              <a:ext cx="1944216" cy="825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6156176" y="2060848"/>
              <a:ext cx="1944216" cy="825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829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dirty="0" smtClean="0"/>
              <a:t>Look at individual </a:t>
            </a:r>
            <a:r>
              <a:rPr lang="de-CH" dirty="0" err="1" smtClean="0"/>
              <a:t>pulses</a:t>
            </a:r>
            <a:endParaRPr lang="de-CH" dirty="0" smtClean="0"/>
          </a:p>
          <a:p>
            <a:r>
              <a:rPr lang="de-CH" dirty="0" err="1" smtClean="0"/>
              <a:t>Acquire</a:t>
            </a:r>
            <a:r>
              <a:rPr lang="de-CH" dirty="0" smtClean="0"/>
              <a:t> </a:t>
            </a:r>
            <a:r>
              <a:rPr lang="de-CH" dirty="0" err="1" smtClean="0"/>
              <a:t>spectrum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Multi Channel Analyzer (MCA)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21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2376264" cy="134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45709"/>
            <a:ext cx="7273428" cy="382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779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EasyPET</a:t>
            </a:r>
            <a:r>
              <a:rPr lang="de-CH" dirty="0" smtClean="0"/>
              <a:t> GUI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22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5" y="980728"/>
            <a:ext cx="8911635" cy="498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37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EasyPET</a:t>
            </a:r>
            <a:r>
              <a:rPr lang="de-CH" dirty="0" smtClean="0"/>
              <a:t> GUI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23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9899"/>
            <a:ext cx="8882029" cy="498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559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Handling </a:t>
            </a:r>
            <a:r>
              <a:rPr lang="de-CH" dirty="0" err="1" smtClean="0"/>
              <a:t>radioactive</a:t>
            </a:r>
            <a:r>
              <a:rPr lang="de-CH" dirty="0" smtClean="0"/>
              <a:t> </a:t>
            </a:r>
            <a:r>
              <a:rPr lang="de-CH" dirty="0" err="1" smtClean="0"/>
              <a:t>sources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24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04" y="1187955"/>
            <a:ext cx="7086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458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Handling </a:t>
            </a:r>
            <a:r>
              <a:rPr lang="de-CH" dirty="0" err="1" smtClean="0"/>
              <a:t>radioactive</a:t>
            </a:r>
            <a:r>
              <a:rPr lang="de-CH" dirty="0" smtClean="0"/>
              <a:t> </a:t>
            </a:r>
            <a:r>
              <a:rPr lang="de-CH" dirty="0" err="1" smtClean="0"/>
              <a:t>sources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25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736"/>
            <a:ext cx="7488832" cy="551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616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Handling </a:t>
            </a:r>
            <a:r>
              <a:rPr lang="de-CH" dirty="0" err="1" smtClean="0"/>
              <a:t>radioactive</a:t>
            </a:r>
            <a:r>
              <a:rPr lang="de-CH" dirty="0" smtClean="0"/>
              <a:t> </a:t>
            </a:r>
            <a:r>
              <a:rPr lang="de-CH" dirty="0" err="1" smtClean="0"/>
              <a:t>sources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26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343650" cy="499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336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dirty="0" err="1" smtClean="0"/>
              <a:t>Sealed</a:t>
            </a:r>
            <a:r>
              <a:rPr lang="de-CH" dirty="0" smtClean="0"/>
              <a:t> </a:t>
            </a:r>
            <a:r>
              <a:rPr lang="de-CH" dirty="0" err="1" smtClean="0"/>
              <a:t>sources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Na</a:t>
            </a:r>
            <a:r>
              <a:rPr lang="de-CH" baseline="30000" dirty="0" smtClean="0"/>
              <a:t>22</a:t>
            </a:r>
          </a:p>
          <a:p>
            <a:r>
              <a:rPr lang="en-US" dirty="0"/>
              <a:t>β</a:t>
            </a:r>
            <a:r>
              <a:rPr lang="en-US" baseline="30000" dirty="0"/>
              <a:t>+</a:t>
            </a:r>
            <a:r>
              <a:rPr lang="en-US" dirty="0"/>
              <a:t> emitter </a:t>
            </a:r>
            <a:endParaRPr lang="en-US" dirty="0" smtClean="0"/>
          </a:p>
          <a:p>
            <a:r>
              <a:rPr lang="de-CH" dirty="0" smtClean="0"/>
              <a:t>12 </a:t>
            </a:r>
            <a:r>
              <a:rPr lang="en-US" dirty="0" smtClean="0"/>
              <a:t>µCi activity</a:t>
            </a:r>
          </a:p>
          <a:p>
            <a:r>
              <a:rPr lang="en-US" dirty="0" smtClean="0"/>
              <a:t>Emission of 511 </a:t>
            </a:r>
            <a:r>
              <a:rPr lang="en-US" dirty="0" err="1" smtClean="0"/>
              <a:t>keV</a:t>
            </a:r>
            <a:r>
              <a:rPr lang="en-US" dirty="0" smtClean="0"/>
              <a:t> from positron annihilation</a:t>
            </a:r>
          </a:p>
          <a:p>
            <a:r>
              <a:rPr lang="en-US" dirty="0" smtClean="0"/>
              <a:t>Emission of 1274 </a:t>
            </a:r>
            <a:r>
              <a:rPr lang="en-US" dirty="0" err="1" smtClean="0"/>
              <a:t>keV</a:t>
            </a:r>
            <a:r>
              <a:rPr lang="en-US" dirty="0" smtClean="0"/>
              <a:t> from </a:t>
            </a:r>
            <a:r>
              <a:rPr lang="de-CH" dirty="0" smtClean="0"/>
              <a:t>Ne</a:t>
            </a:r>
            <a:r>
              <a:rPr lang="de-CH" baseline="30000" dirty="0" smtClean="0"/>
              <a:t>22</a:t>
            </a:r>
            <a:r>
              <a:rPr lang="de-CH" dirty="0" smtClean="0"/>
              <a:t> </a:t>
            </a:r>
            <a:r>
              <a:rPr lang="en-US" dirty="0" smtClean="0"/>
              <a:t>in  excited state</a:t>
            </a:r>
            <a:endParaRPr lang="de-CH" dirty="0" smtClean="0"/>
          </a:p>
          <a:p>
            <a:pPr marL="0" indent="0">
              <a:buNone/>
            </a:pPr>
            <a:endParaRPr lang="de-CH" baseline="30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Na</a:t>
            </a:r>
            <a:r>
              <a:rPr lang="de-CH" baseline="30000" dirty="0" smtClean="0"/>
              <a:t>22</a:t>
            </a:r>
            <a:endParaRPr lang="de-CH" baseline="30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27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392488" cy="321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19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093422" y="2564904"/>
            <a:ext cx="5688632" cy="1584176"/>
          </a:xfrm>
        </p:spPr>
        <p:txBody>
          <a:bodyPr/>
          <a:lstStyle/>
          <a:p>
            <a:r>
              <a:rPr lang="de-CH" sz="4000" dirty="0" smtClean="0"/>
              <a:t>EXERCISE</a:t>
            </a:r>
            <a:endParaRPr lang="de-CH" sz="4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28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50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Single Pulses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29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32856"/>
            <a:ext cx="445597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5161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04031" y="280093"/>
            <a:ext cx="8341346" cy="98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694" tIns="35694" rIns="35694" bIns="35694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000" dirty="0">
                <a:solidFill>
                  <a:srgbClr val="000000"/>
                </a:solidFill>
                <a:latin typeface="Arial Narrow" charset="0"/>
              </a:rPr>
              <a:t>PET – Positron Emission Tomography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24473" y="5277747"/>
            <a:ext cx="6483744" cy="80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694" tIns="35694" rIns="35694" bIns="35694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321503" indent="-321503">
              <a:spcAft>
                <a:spcPts val="492"/>
              </a:spcAft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rial Narrow"/>
                <a:cs typeface="Arial Narrow"/>
              </a:rPr>
              <a:t>Back-to-back 511KeV photons are </a:t>
            </a:r>
            <a:r>
              <a:rPr lang="en-US" sz="2000" dirty="0" smtClean="0">
                <a:solidFill>
                  <a:schemeClr val="tx1"/>
                </a:solidFill>
                <a:latin typeface="Arial Narrow"/>
                <a:cs typeface="Arial Narrow"/>
              </a:rPr>
              <a:t>detected</a:t>
            </a:r>
            <a:endParaRPr lang="en-US" sz="2000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596313" y="1536781"/>
            <a:ext cx="4565860" cy="30639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630" tIns="31257" rIns="63630" bIns="31257">
            <a:spAutoFit/>
          </a:bodyPr>
          <a:lstStyle/>
          <a:p>
            <a:pPr marL="160752" indent="-160752">
              <a:spcBef>
                <a:spcPct val="25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/>
              <a:t>Radionuclide decays, emitting </a:t>
            </a:r>
            <a:r>
              <a:rPr lang="en-US" sz="2000" dirty="0">
                <a:sym typeface="Symbol" pitchFamily="18" charset="2"/>
              </a:rPr>
              <a:t></a:t>
            </a:r>
            <a:r>
              <a:rPr lang="en-US" sz="2000" baseline="30000" dirty="0"/>
              <a:t>+.</a:t>
            </a:r>
            <a:endParaRPr lang="en-US" sz="2000" dirty="0"/>
          </a:p>
          <a:p>
            <a:pPr marL="160752" indent="-160752">
              <a:spcBef>
                <a:spcPct val="25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ym typeface="Symbol" pitchFamily="18" charset="2"/>
              </a:rPr>
              <a:t></a:t>
            </a:r>
            <a:r>
              <a:rPr lang="en-US" sz="2000" baseline="30000" dirty="0"/>
              <a:t>+</a:t>
            </a:r>
            <a:r>
              <a:rPr lang="en-US" sz="2000" dirty="0"/>
              <a:t> annihilates with e</a:t>
            </a:r>
            <a:r>
              <a:rPr lang="en-US" sz="2000" baseline="30000" dirty="0"/>
              <a:t>–</a:t>
            </a:r>
            <a:r>
              <a:rPr lang="en-US" sz="2000" dirty="0"/>
              <a:t> from tissue, forming back-to-back 511 </a:t>
            </a:r>
            <a:r>
              <a:rPr lang="en-US" sz="2000" dirty="0" err="1"/>
              <a:t>keV</a:t>
            </a:r>
            <a:r>
              <a:rPr lang="en-US" sz="2000" dirty="0"/>
              <a:t> photon pair.</a:t>
            </a:r>
          </a:p>
          <a:p>
            <a:pPr marL="160752" indent="-160752">
              <a:spcBef>
                <a:spcPct val="25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/>
              <a:t>511 </a:t>
            </a:r>
            <a:r>
              <a:rPr lang="en-US" sz="2000" dirty="0" err="1"/>
              <a:t>keV</a:t>
            </a:r>
            <a:r>
              <a:rPr lang="en-US" sz="2000" dirty="0"/>
              <a:t> photon pairs detected via time coincidence.</a:t>
            </a:r>
          </a:p>
          <a:p>
            <a:pPr marL="160752" indent="-160752">
              <a:spcBef>
                <a:spcPct val="25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/>
              <a:t>Positron lies on line defined by detector pair (known as a </a:t>
            </a:r>
            <a:r>
              <a:rPr lang="en-US" sz="2000" i="1" dirty="0"/>
              <a:t>line of response </a:t>
            </a:r>
            <a:r>
              <a:rPr lang="en-US" sz="2000" dirty="0"/>
              <a:t>or a </a:t>
            </a:r>
            <a:r>
              <a:rPr lang="en-US" sz="2000" i="1" dirty="0"/>
              <a:t>LOR</a:t>
            </a:r>
            <a:r>
              <a:rPr lang="en-US" sz="2000" dirty="0"/>
              <a:t>).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953" y="1660634"/>
            <a:ext cx="2881292" cy="3000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 flipH="1" flipV="1">
            <a:off x="1940770" y="2035742"/>
            <a:ext cx="94889" cy="251858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</p:spPr>
        <p:txBody>
          <a:bodyPr wrap="none" lIns="64301" tIns="32150" rIns="64301" bIns="32150" anchor="ctr"/>
          <a:lstStyle/>
          <a:p>
            <a:endParaRPr lang="en-US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393" y="3161066"/>
            <a:ext cx="253410" cy="2679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1512092" y="2035742"/>
            <a:ext cx="1000247" cy="225064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</p:spPr>
        <p:txBody>
          <a:bodyPr wrap="none" lIns="64301" tIns="32150" rIns="64301" bIns="32150" anchor="ctr"/>
          <a:lstStyle/>
          <a:p>
            <a:endParaRPr lang="en-US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7656" y="3268239"/>
            <a:ext cx="254527" cy="2679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701625" y="3428999"/>
            <a:ext cx="2239392" cy="160761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</p:spPr>
        <p:txBody>
          <a:bodyPr wrap="none" lIns="64301" tIns="32150" rIns="64301" bIns="32150" anchor="ctr"/>
          <a:lstStyle/>
          <a:p>
            <a:endParaRPr lang="en-US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0299" y="3364249"/>
            <a:ext cx="253410" cy="2679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606735" y="3375413"/>
            <a:ext cx="2429171" cy="267934"/>
            <a:chOff x="480" y="2352"/>
            <a:chExt cx="2448" cy="240"/>
          </a:xfrm>
        </p:grpSpPr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2832" y="2352"/>
              <a:ext cx="96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F92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480" y="2496"/>
              <a:ext cx="96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rgbClr val="F92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754" y="4489954"/>
            <a:ext cx="4304077" cy="21006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585BB7-0E2B-B849-9347-21F1ED6EAC3B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3175" y="1660634"/>
            <a:ext cx="1370978" cy="510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44653" tIns="17861" rIns="44653" bIns="17861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000000"/>
                </a:solidFill>
              </a:rPr>
              <a:t>Ring of Photon</a:t>
            </a:r>
          </a:p>
          <a:p>
            <a:pPr eaLnBrk="0" hangingPunct="0">
              <a:lnSpc>
                <a:spcPct val="85000"/>
              </a:lnSpc>
            </a:pPr>
            <a:r>
              <a:rPr lang="en-US" sz="1400" b="1" dirty="0">
                <a:solidFill>
                  <a:srgbClr val="000000"/>
                </a:solidFill>
              </a:rPr>
              <a:t>Detectors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484937" y="343532"/>
            <a:ext cx="2659063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err="1" smtClean="0">
                <a:solidFill>
                  <a:srgbClr val="FF0000"/>
                </a:solidFill>
                <a:latin typeface="Calibri"/>
              </a:rPr>
              <a:t>From</a:t>
            </a:r>
            <a:r>
              <a:rPr lang="de-CH" sz="1800" b="1" dirty="0" smtClean="0">
                <a:solidFill>
                  <a:srgbClr val="FF0000"/>
                </a:solidFill>
                <a:latin typeface="Calibri"/>
              </a:rPr>
              <a:t> Martin Purschke!</a:t>
            </a:r>
          </a:p>
        </p:txBody>
      </p:sp>
    </p:spTree>
    <p:extLst>
      <p:ext uri="{BB962C8B-B14F-4D97-AF65-F5344CB8AC3E}">
        <p14:creationId xmlns:p14="http://schemas.microsoft.com/office/powerpoint/2010/main" val="2391679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Multi Photon </a:t>
            </a:r>
            <a:r>
              <a:rPr lang="de-CH" dirty="0" err="1" smtClean="0"/>
              <a:t>Spectrum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30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4160"/>
            <a:ext cx="3852891" cy="424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magine 51" descr="201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3425" y="1844824"/>
            <a:ext cx="2771800" cy="19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49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Gamma </a:t>
            </a:r>
            <a:r>
              <a:rPr lang="de-CH" dirty="0" err="1" smtClean="0"/>
              <a:t>Spectrum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31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1506" name="Picture 2" descr="C:\Users\grossmann\Dropbox\000_Cloud\000_currentTravel\1807_0InstrumentationSchool\School\EasyPET\at_iThemba\singleGammaSpect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124744"/>
            <a:ext cx="7200901" cy="50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86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PET </a:t>
            </a:r>
            <a:r>
              <a:rPr lang="de-CH" dirty="0" err="1" smtClean="0"/>
              <a:t>image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32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8" y="1017608"/>
            <a:ext cx="8217178" cy="56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8178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Two</a:t>
            </a:r>
            <a:r>
              <a:rPr lang="de-CH" dirty="0" smtClean="0"/>
              <a:t> </a:t>
            </a:r>
            <a:r>
              <a:rPr lang="de-CH" dirty="0" err="1" smtClean="0"/>
              <a:t>sources</a:t>
            </a:r>
            <a:r>
              <a:rPr lang="de-CH" dirty="0" smtClean="0"/>
              <a:t> </a:t>
            </a:r>
            <a:r>
              <a:rPr lang="de-CH" smtClean="0"/>
              <a:t>resolution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33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95429"/>
            <a:ext cx="5472608" cy="399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7835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401885" y="231094"/>
            <a:ext cx="8341346" cy="98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694" tIns="35694" rIns="35694" bIns="35694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000" dirty="0">
                <a:solidFill>
                  <a:srgbClr val="000000"/>
                </a:solidFill>
                <a:latin typeface="Arial Narrow" charset="0"/>
              </a:rPr>
              <a:t>Why PET is so cool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02008" y="1484784"/>
            <a:ext cx="7341099" cy="4286948"/>
          </a:xfrm>
          <a:prstGeom prst="rect">
            <a:avLst/>
          </a:prstGeom>
          <a:solidFill>
            <a:srgbClr val="F0FFD1"/>
          </a:solidFill>
          <a:ln w="12700" cmpd="sng">
            <a:solidFill>
              <a:schemeClr val="tx2"/>
            </a:solidFill>
          </a:ln>
          <a:effectLst>
            <a:outerShdw blurRad="130175" dist="1905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lIns="35694" tIns="35694" rIns="35694" bIns="35694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PET can be tailored to show </a:t>
            </a:r>
            <a:r>
              <a:rPr lang="en-US" sz="1800" b="1" i="1" dirty="0">
                <a:solidFill>
                  <a:srgbClr val="0000FF"/>
                </a:solidFill>
                <a:latin typeface="Arial Narrow" charset="0"/>
              </a:rPr>
              <a:t>metabolic</a:t>
            </a: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 processes in tissue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Remember, the </a:t>
            </a:r>
            <a:r>
              <a:rPr lang="en-US" sz="1800" b="1" i="1" dirty="0">
                <a:solidFill>
                  <a:srgbClr val="0000FF"/>
                </a:solidFill>
                <a:latin typeface="Arial Narrow" charset="0"/>
              </a:rPr>
              <a:t>chemical</a:t>
            </a: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 properties of a radioactive isotope are the same as the stable isotope – it will be used by the body indiscriminately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So you take a molecule that is used in your body for some process – sugar, dopamine, what have you, swap out an atom for a radioactive one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You get “hot spots” where lots of said molecules are used by the body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For example, a tumor that grows uses a lot of energy (sugar), so radioactively tagged sugar will accumulate a lot of activity there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Or tag molecules that the brain burns when it “thinks” – active areas show up as hot spots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 Frequently used radiotracers are </a:t>
            </a:r>
            <a:r>
              <a:rPr lang="en-US" sz="1800" b="1" baseline="30000" dirty="0">
                <a:solidFill>
                  <a:srgbClr val="0000FF"/>
                </a:solidFill>
                <a:latin typeface="Arial Narrow" charset="0"/>
              </a:rPr>
              <a:t>11</a:t>
            </a: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C and </a:t>
            </a:r>
            <a:r>
              <a:rPr lang="en-US" sz="1800" b="1" baseline="30000" dirty="0">
                <a:solidFill>
                  <a:srgbClr val="0000FF"/>
                </a:solidFill>
                <a:latin typeface="Arial Narrow" charset="0"/>
              </a:rPr>
              <a:t>18</a:t>
            </a: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F (all beta+ =  positrons) 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endParaRPr lang="en-US" sz="18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585BB7-0E2B-B849-9347-21F1ED6EAC3B}" type="slidenum">
              <a:rPr lang="en-US" smtClean="0"/>
              <a:t>4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6484937" y="343532"/>
            <a:ext cx="2659063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err="1" smtClean="0">
                <a:solidFill>
                  <a:srgbClr val="FF0000"/>
                </a:solidFill>
                <a:latin typeface="Calibri"/>
              </a:rPr>
              <a:t>From</a:t>
            </a:r>
            <a:r>
              <a:rPr lang="de-CH" sz="1800" b="1" dirty="0" smtClean="0">
                <a:solidFill>
                  <a:srgbClr val="FF0000"/>
                </a:solidFill>
                <a:latin typeface="Calibri"/>
              </a:rPr>
              <a:t> Martin Purschke!</a:t>
            </a:r>
          </a:p>
        </p:txBody>
      </p:sp>
    </p:spTree>
    <p:extLst>
      <p:ext uri="{BB962C8B-B14F-4D97-AF65-F5344CB8AC3E}">
        <p14:creationId xmlns:p14="http://schemas.microsoft.com/office/powerpoint/2010/main" val="3034767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401885" y="231094"/>
            <a:ext cx="8341346" cy="98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694" tIns="35694" rIns="35694" bIns="35694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000" dirty="0">
                <a:solidFill>
                  <a:srgbClr val="000000"/>
                </a:solidFill>
                <a:latin typeface="Arial Narrow" charset="0"/>
              </a:rPr>
              <a:t>An Example - </a:t>
            </a:r>
            <a:r>
              <a:rPr lang="en-US" sz="3000" baseline="30000" dirty="0">
                <a:solidFill>
                  <a:srgbClr val="000000"/>
                </a:solidFill>
                <a:latin typeface="Arial Narrow" charset="0"/>
              </a:rPr>
              <a:t>18</a:t>
            </a:r>
            <a:r>
              <a:rPr lang="en-US" sz="3000" dirty="0">
                <a:solidFill>
                  <a:srgbClr val="000000"/>
                </a:solidFill>
                <a:latin typeface="Arial Narrow" charset="0"/>
              </a:rPr>
              <a:t>F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45980" y="1844824"/>
            <a:ext cx="4393942" cy="2036300"/>
          </a:xfrm>
          <a:prstGeom prst="rect">
            <a:avLst/>
          </a:prstGeom>
          <a:solidFill>
            <a:srgbClr val="F0FFD1"/>
          </a:solidFill>
          <a:ln w="12700" cmpd="sng">
            <a:solidFill>
              <a:schemeClr val="tx2"/>
            </a:solidFill>
          </a:ln>
          <a:effectLst>
            <a:outerShdw blurRad="130175" dist="1905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lIns="35694" tIns="35694" rIns="35694" bIns="35694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baseline="30000" dirty="0">
                <a:solidFill>
                  <a:srgbClr val="0000FF"/>
                </a:solidFill>
                <a:latin typeface="Arial Narrow" charset="0"/>
              </a:rPr>
              <a:t>18</a:t>
            </a: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F-FDG - </a:t>
            </a:r>
            <a:r>
              <a:rPr lang="en-US" sz="1800" b="1" dirty="0" err="1">
                <a:solidFill>
                  <a:srgbClr val="0000FF"/>
                </a:solidFill>
                <a:latin typeface="Arial Narrow" charset="0"/>
              </a:rPr>
              <a:t>Fludeoxyglucose</a:t>
            </a: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 is one of the commonly used radiotracers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It is a sugar, so it accumulates where the  body burns a lot of energy (“uptake”)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r>
              <a:rPr lang="en-US" sz="1800" b="1" dirty="0">
                <a:solidFill>
                  <a:srgbClr val="0000FF"/>
                </a:solidFill>
                <a:latin typeface="Arial Narrow" charset="0"/>
              </a:rPr>
              <a:t>Unusual “hot spots” can point to cancer </a:t>
            </a:r>
          </a:p>
          <a:p>
            <a:pPr marL="324852" indent="-321503" eaLnBrk="1" hangingPunct="1">
              <a:spcBef>
                <a:spcPts val="1380"/>
              </a:spcBef>
              <a:buFont typeface="Arial"/>
              <a:buChar char="•"/>
              <a:defRPr/>
            </a:pPr>
            <a:endParaRPr lang="en-US" sz="1800" b="1" dirty="0">
              <a:solidFill>
                <a:srgbClr val="0000FF"/>
              </a:solidFill>
              <a:latin typeface="Arial Narrow" charset="0"/>
            </a:endParaRPr>
          </a:p>
        </p:txBody>
      </p:sp>
      <p:pic>
        <p:nvPicPr>
          <p:cNvPr id="2" name="Picture 1" descr="PET-MIPS-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92" y="428136"/>
            <a:ext cx="3983127" cy="6001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980" y="5840408"/>
            <a:ext cx="4349078" cy="584390"/>
          </a:xfrm>
          <a:prstGeom prst="rect">
            <a:avLst/>
          </a:prstGeom>
        </p:spPr>
        <p:txBody>
          <a:bodyPr wrap="square" lIns="64301" tIns="32150" rIns="64301" bIns="32150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</a:rPr>
              <a:t>Whole-body PET scan using 18F-FDG to show liver metastases of a colorectal tumor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585BB7-0E2B-B849-9347-21F1ED6EAC3B}" type="slidenum">
              <a:rPr lang="en-US" smtClean="0"/>
              <a:t>5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6552958" y="85868"/>
            <a:ext cx="2659063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b="1" dirty="0" err="1" smtClean="0">
                <a:solidFill>
                  <a:srgbClr val="FF0000"/>
                </a:solidFill>
                <a:latin typeface="Calibri"/>
              </a:rPr>
              <a:t>From</a:t>
            </a:r>
            <a:r>
              <a:rPr lang="de-CH" sz="1800" b="1" dirty="0" smtClean="0">
                <a:solidFill>
                  <a:srgbClr val="FF0000"/>
                </a:solidFill>
                <a:latin typeface="Calibri"/>
              </a:rPr>
              <a:t> Martin Purschke!</a:t>
            </a:r>
          </a:p>
        </p:txBody>
      </p:sp>
    </p:spTree>
    <p:extLst>
      <p:ext uri="{BB962C8B-B14F-4D97-AF65-F5344CB8AC3E}">
        <p14:creationId xmlns:p14="http://schemas.microsoft.com/office/powerpoint/2010/main" val="1741336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ossmann\Dropbox\000_Cloud\000_currentTravel\1807_0InstrumentationSchool\School\PET_Talk\P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65" y="2427943"/>
            <a:ext cx="651351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dirty="0" err="1" smtClean="0"/>
              <a:t>Dopamine</a:t>
            </a:r>
            <a:r>
              <a:rPr lang="de-CH" dirty="0" smtClean="0"/>
              <a:t> = </a:t>
            </a:r>
            <a:r>
              <a:rPr lang="de-CH" dirty="0" err="1" smtClean="0"/>
              <a:t>chemical</a:t>
            </a:r>
            <a:r>
              <a:rPr lang="de-CH" dirty="0" smtClean="0"/>
              <a:t> </a:t>
            </a:r>
            <a:r>
              <a:rPr lang="de-CH" dirty="0" err="1" smtClean="0"/>
              <a:t>messenger</a:t>
            </a:r>
            <a:r>
              <a:rPr lang="de-CH" dirty="0" smtClean="0"/>
              <a:t> in </a:t>
            </a:r>
            <a:r>
              <a:rPr lang="de-CH" dirty="0" err="1" smtClean="0"/>
              <a:t>our</a:t>
            </a:r>
            <a:r>
              <a:rPr lang="de-CH" dirty="0" smtClean="0"/>
              <a:t> </a:t>
            </a:r>
            <a:r>
              <a:rPr lang="de-CH" dirty="0" err="1" smtClean="0"/>
              <a:t>body</a:t>
            </a:r>
            <a:endParaRPr lang="de-CH" dirty="0" smtClean="0"/>
          </a:p>
          <a:p>
            <a:r>
              <a:rPr lang="de-CH" dirty="0" err="1" smtClean="0"/>
              <a:t>Parkinson’s</a:t>
            </a:r>
            <a:r>
              <a:rPr lang="de-CH" dirty="0" smtClean="0"/>
              <a:t> </a:t>
            </a:r>
            <a:r>
              <a:rPr lang="de-CH" dirty="0" err="1" smtClean="0"/>
              <a:t>disease</a:t>
            </a:r>
            <a:r>
              <a:rPr lang="de-CH" dirty="0" smtClean="0"/>
              <a:t>: </a:t>
            </a:r>
            <a:r>
              <a:rPr lang="de-CH" dirty="0" err="1" smtClean="0"/>
              <a:t>dopamine</a:t>
            </a:r>
            <a:r>
              <a:rPr lang="de-CH" dirty="0" smtClean="0"/>
              <a:t> </a:t>
            </a:r>
            <a:r>
              <a:rPr lang="de-CH" dirty="0" err="1" smtClean="0"/>
              <a:t>production</a:t>
            </a:r>
            <a:r>
              <a:rPr lang="de-CH" dirty="0" smtClean="0"/>
              <a:t> in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central</a:t>
            </a:r>
            <a:r>
              <a:rPr lang="de-CH" dirty="0" smtClean="0"/>
              <a:t> </a:t>
            </a:r>
            <a:r>
              <a:rPr lang="de-CH" dirty="0" err="1" smtClean="0"/>
              <a:t>brain</a:t>
            </a:r>
            <a:r>
              <a:rPr lang="de-CH" dirty="0" smtClean="0"/>
              <a:t> not </a:t>
            </a:r>
            <a:r>
              <a:rPr lang="de-CH" dirty="0" err="1" smtClean="0"/>
              <a:t>properly</a:t>
            </a:r>
            <a:r>
              <a:rPr lang="de-CH" dirty="0" smtClean="0"/>
              <a:t> </a:t>
            </a:r>
            <a:r>
              <a:rPr lang="de-CH" dirty="0" err="1" smtClean="0"/>
              <a:t>working</a:t>
            </a:r>
            <a:endParaRPr lang="de-CH" dirty="0" smtClean="0"/>
          </a:p>
          <a:p>
            <a:r>
              <a:rPr lang="de-CH" dirty="0" smtClean="0"/>
              <a:t>PET </a:t>
            </a:r>
            <a:r>
              <a:rPr lang="de-CH" dirty="0" err="1" smtClean="0"/>
              <a:t>image</a:t>
            </a:r>
            <a:r>
              <a:rPr lang="de-CH" dirty="0" smtClean="0"/>
              <a:t> </a:t>
            </a:r>
            <a:r>
              <a:rPr lang="de-CH" dirty="0" err="1" smtClean="0"/>
              <a:t>using</a:t>
            </a:r>
            <a:r>
              <a:rPr lang="de-CH" dirty="0" smtClean="0"/>
              <a:t> </a:t>
            </a:r>
            <a:r>
              <a:rPr lang="de-CH" dirty="0" err="1" smtClean="0"/>
              <a:t>dopamine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F</a:t>
            </a:r>
            <a:r>
              <a:rPr lang="de-CH" baseline="30000" dirty="0" smtClean="0"/>
              <a:t>18</a:t>
            </a:r>
            <a:r>
              <a:rPr lang="de-CH" dirty="0" smtClean="0"/>
              <a:t> isotope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PET </a:t>
            </a:r>
            <a:r>
              <a:rPr lang="de-CH" dirty="0" err="1" smtClean="0"/>
              <a:t>image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brain</a:t>
            </a:r>
            <a:r>
              <a:rPr lang="de-CH" dirty="0" smtClean="0"/>
              <a:t>	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6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380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Coincidence</a:t>
            </a:r>
            <a:r>
              <a:rPr lang="de-CH" dirty="0" smtClean="0"/>
              <a:t> </a:t>
            </a:r>
            <a:r>
              <a:rPr lang="de-CH" dirty="0" err="1" smtClean="0"/>
              <a:t>detection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7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074" name="Picture 2" descr="C:\Users\grossmann\Dropbox\000_Cloud\000_currentTravel\1807_0InstrumentationSchool\School\PET_Talk\coincid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" y="1124742"/>
            <a:ext cx="8767763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91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dirty="0" smtClean="0"/>
              <a:t>LOR (</a:t>
            </a:r>
            <a:r>
              <a:rPr lang="de-CH" dirty="0" err="1" smtClean="0"/>
              <a:t>lines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response</a:t>
            </a:r>
            <a:r>
              <a:rPr lang="de-CH" dirty="0" smtClean="0"/>
              <a:t>) </a:t>
            </a:r>
            <a:r>
              <a:rPr lang="de-CH" dirty="0" err="1" smtClean="0"/>
              <a:t>arranged</a:t>
            </a:r>
            <a:r>
              <a:rPr lang="de-CH" dirty="0" smtClean="0"/>
              <a:t> </a:t>
            </a:r>
            <a:r>
              <a:rPr lang="de-CH" dirty="0" err="1" smtClean="0"/>
              <a:t>into</a:t>
            </a:r>
            <a:r>
              <a:rPr lang="de-CH" dirty="0" smtClean="0"/>
              <a:t> </a:t>
            </a:r>
            <a:r>
              <a:rPr lang="de-CH" dirty="0" err="1" smtClean="0"/>
              <a:t>sets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1-dimensional parallel </a:t>
            </a:r>
            <a:r>
              <a:rPr lang="de-CH" dirty="0" err="1" smtClean="0"/>
              <a:t>projections</a:t>
            </a:r>
            <a:endParaRPr lang="de-CH" dirty="0" smtClean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2D PET </a:t>
            </a:r>
            <a:r>
              <a:rPr lang="de-CH" dirty="0" err="1" smtClean="0"/>
              <a:t>image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8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60638"/>
            <a:ext cx="4491037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528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CH" dirty="0" smtClean="0"/>
              <a:t>Back-</a:t>
            </a:r>
            <a:r>
              <a:rPr lang="de-CH" dirty="0" err="1" smtClean="0"/>
              <a:t>Projection</a:t>
            </a:r>
            <a:r>
              <a:rPr lang="de-CH" dirty="0" smtClean="0"/>
              <a:t> </a:t>
            </a:r>
            <a:r>
              <a:rPr lang="de-CH" dirty="0" err="1" smtClean="0"/>
              <a:t>allows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reconstruct</a:t>
            </a:r>
            <a:r>
              <a:rPr lang="de-CH" dirty="0" smtClean="0"/>
              <a:t> original </a:t>
            </a:r>
            <a:r>
              <a:rPr lang="de-CH" dirty="0" err="1" smtClean="0"/>
              <a:t>source</a:t>
            </a:r>
            <a:r>
              <a:rPr lang="de-CH" dirty="0" smtClean="0"/>
              <a:t> </a:t>
            </a:r>
            <a:r>
              <a:rPr lang="de-CH" dirty="0" err="1" smtClean="0"/>
              <a:t>distribution</a:t>
            </a:r>
            <a:endParaRPr lang="de-CH" dirty="0" smtClean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2D PET </a:t>
            </a:r>
            <a:r>
              <a:rPr lang="de-CH" dirty="0" err="1" smtClean="0"/>
              <a:t>image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EBC07571-3134-BB4B-B83F-1A9FE18D34F3}" type="slidenum">
              <a:rPr lang="de-DE" smtClean="0">
                <a:solidFill>
                  <a:srgbClr val="000000"/>
                </a:solidFill>
              </a:rPr>
              <a:pPr algn="r">
                <a:defRPr/>
              </a:pPr>
              <a:t>9</a:t>
            </a:fld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56" y="2362200"/>
            <a:ext cx="56911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794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</Template>
  <TotalTime>0</TotalTime>
  <Words>794</Words>
  <Application>Microsoft Office PowerPoint</Application>
  <PresentationFormat>Bildschirmpräsentation (4:3)</PresentationFormat>
  <Paragraphs>149</Paragraphs>
  <Slides>33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7" baseType="lpstr">
      <vt:lpstr>ＭＳ Ｐゴシック</vt:lpstr>
      <vt:lpstr>Arial</vt:lpstr>
      <vt:lpstr>Arial Narrow</vt:lpstr>
      <vt:lpstr>Calibri</vt:lpstr>
      <vt:lpstr>Candara</vt:lpstr>
      <vt:lpstr>Franklin Gothic Book</vt:lpstr>
      <vt:lpstr>Georgia</vt:lpstr>
      <vt:lpstr>Rockwell</vt:lpstr>
      <vt:lpstr>Symbol</vt:lpstr>
      <vt:lpstr>Times</vt:lpstr>
      <vt:lpstr>Wingdings</vt:lpstr>
      <vt:lpstr>ヒラギノ角ゴ Pro W3</vt:lpstr>
      <vt:lpstr>ヒラギノ角ゴ ProN W3</vt:lpstr>
      <vt:lpstr>1_PSI-Powerpoint-Master Calibri V2</vt:lpstr>
      <vt:lpstr>Introduction to EasyPET Exercise</vt:lpstr>
      <vt:lpstr>What is PET</vt:lpstr>
      <vt:lpstr>PowerPoint-Präsentation</vt:lpstr>
      <vt:lpstr>PowerPoint-Präsentation</vt:lpstr>
      <vt:lpstr>PowerPoint-Präsentation</vt:lpstr>
      <vt:lpstr>PET image of the brain </vt:lpstr>
      <vt:lpstr>Coincidence detection</vt:lpstr>
      <vt:lpstr>2D PET image</vt:lpstr>
      <vt:lpstr>2D PET image</vt:lpstr>
      <vt:lpstr>Commercial PET scanner</vt:lpstr>
      <vt:lpstr>Commercial PET scanner</vt:lpstr>
      <vt:lpstr>EasyPET</vt:lpstr>
      <vt:lpstr>LySO Crystals</vt:lpstr>
      <vt:lpstr>Silicon Photo Multiplier - SiPM</vt:lpstr>
      <vt:lpstr>Silicon Photo Multiplier - SiPM</vt:lpstr>
      <vt:lpstr>Silicon Photo Multiplier - SiPM</vt:lpstr>
      <vt:lpstr>Silicon Photo Multiplier - SiPM</vt:lpstr>
      <vt:lpstr>EasyPET PCB</vt:lpstr>
      <vt:lpstr>DT5770 Multi Channel Analyzer (MCA)</vt:lpstr>
      <vt:lpstr>Source Alignment</vt:lpstr>
      <vt:lpstr>Multi Channel Analyzer (MCA)</vt:lpstr>
      <vt:lpstr>EasyPET GUI</vt:lpstr>
      <vt:lpstr>EasyPET GUI</vt:lpstr>
      <vt:lpstr>Handling radioactive sources</vt:lpstr>
      <vt:lpstr>Handling radioactive sources</vt:lpstr>
      <vt:lpstr>Handling radioactive sources</vt:lpstr>
      <vt:lpstr>Na22</vt:lpstr>
      <vt:lpstr>EXERCISE</vt:lpstr>
      <vt:lpstr>Single Pulses</vt:lpstr>
      <vt:lpstr>Multi Photon Spectrum</vt:lpstr>
      <vt:lpstr>Gamma Spectrum</vt:lpstr>
      <vt:lpstr>PET image</vt:lpstr>
      <vt:lpstr>Two sources resolution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the title of your presentation here</dc:title>
  <dc:creator>Eichin Michael</dc:creator>
  <cp:lastModifiedBy>Grossmann Handschin Martin</cp:lastModifiedBy>
  <cp:revision>183</cp:revision>
  <cp:lastPrinted>2016-05-20T11:20:06Z</cp:lastPrinted>
  <dcterms:created xsi:type="dcterms:W3CDTF">2016-05-12T08:54:31Z</dcterms:created>
  <dcterms:modified xsi:type="dcterms:W3CDTF">2019-07-27T04:16:54Z</dcterms:modified>
</cp:coreProperties>
</file>