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8" r:id="rId12"/>
    <p:sldId id="269" r:id="rId13"/>
    <p:sldId id="270" r:id="rId14"/>
    <p:sldId id="289" r:id="rId15"/>
    <p:sldId id="290" r:id="rId16"/>
    <p:sldId id="273" r:id="rId17"/>
    <p:sldId id="291" r:id="rId18"/>
    <p:sldId id="275" r:id="rId19"/>
    <p:sldId id="280" r:id="rId20"/>
    <p:sldId id="278" r:id="rId21"/>
    <p:sldId id="281" r:id="rId22"/>
    <p:sldId id="282" r:id="rId23"/>
    <p:sldId id="283" r:id="rId24"/>
    <p:sldId id="294" r:id="rId25"/>
    <p:sldId id="284" r:id="rId26"/>
    <p:sldId id="285" r:id="rId27"/>
    <p:sldId id="286" r:id="rId28"/>
    <p:sldId id="287" r:id="rId29"/>
    <p:sldId id="288"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E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4CA55-5A79-4618-91AE-7E229EBEA374}"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GB"/>
        </a:p>
      </dgm:t>
    </dgm:pt>
    <dgm:pt modelId="{9F782DFB-A6E1-41F7-B440-92166FA6C2CA}">
      <dgm:prSet phldrT="[Text]" custT="1"/>
      <dgm:spPr/>
      <dgm:t>
        <a:bodyPr/>
        <a:lstStyle/>
        <a:p>
          <a:r>
            <a:rPr lang="en-GB" sz="2800" b="1" i="0" dirty="0" smtClean="0">
              <a:solidFill>
                <a:schemeClr val="tx1"/>
              </a:solidFill>
            </a:rPr>
            <a:t>Local</a:t>
          </a:r>
          <a:r>
            <a:rPr lang="en-GB" sz="2800" b="1" i="1" dirty="0" smtClean="0">
              <a:solidFill>
                <a:schemeClr val="tx1"/>
              </a:solidFill>
            </a:rPr>
            <a:t> </a:t>
          </a:r>
          <a:r>
            <a:rPr lang="en-GB" sz="2800" b="1" i="0" dirty="0" smtClean="0">
              <a:solidFill>
                <a:schemeClr val="tx1"/>
              </a:solidFill>
            </a:rPr>
            <a:t>hyperthermia</a:t>
          </a:r>
          <a:endParaRPr lang="en-GB" sz="2800" i="0" dirty="0">
            <a:solidFill>
              <a:schemeClr val="tx1"/>
            </a:solidFill>
          </a:endParaRPr>
        </a:p>
      </dgm:t>
    </dgm:pt>
    <dgm:pt modelId="{06437A61-F62D-4697-AB6D-9C5975D1C463}" type="parTrans" cxnId="{ECE5AF74-2E0C-499E-B2BD-9FC4ABF3BCF1}">
      <dgm:prSet/>
      <dgm:spPr/>
      <dgm:t>
        <a:bodyPr/>
        <a:lstStyle/>
        <a:p>
          <a:endParaRPr lang="en-GB"/>
        </a:p>
      </dgm:t>
    </dgm:pt>
    <dgm:pt modelId="{B5530104-34A0-43B1-B2D3-FF5749AC5BC4}" type="sibTrans" cxnId="{ECE5AF74-2E0C-499E-B2BD-9FC4ABF3BCF1}">
      <dgm:prSet/>
      <dgm:spPr/>
      <dgm:t>
        <a:bodyPr/>
        <a:lstStyle/>
        <a:p>
          <a:endParaRPr lang="en-GB"/>
        </a:p>
      </dgm:t>
    </dgm:pt>
    <dgm:pt modelId="{0090437B-B9C8-4553-A1D3-4501C6739D95}">
      <dgm:prSet phldrT="[Text]" custT="1"/>
      <dgm:spPr/>
      <dgm:t>
        <a:bodyPr/>
        <a:lstStyle/>
        <a:p>
          <a:r>
            <a:rPr lang="en-GB" sz="2800" b="1" dirty="0" smtClean="0">
              <a:solidFill>
                <a:schemeClr val="tx1"/>
              </a:solidFill>
            </a:rPr>
            <a:t>Regional hyperthermia and part-body hyperthermia</a:t>
          </a:r>
          <a:endParaRPr lang="en-GB" sz="2800" dirty="0">
            <a:solidFill>
              <a:schemeClr val="tx1"/>
            </a:solidFill>
          </a:endParaRPr>
        </a:p>
      </dgm:t>
    </dgm:pt>
    <dgm:pt modelId="{7AD22BB8-4086-44A0-B39C-5E0132062A07}" type="parTrans" cxnId="{815C8150-EC60-4591-94D8-427E6D2F8E22}">
      <dgm:prSet/>
      <dgm:spPr/>
      <dgm:t>
        <a:bodyPr/>
        <a:lstStyle/>
        <a:p>
          <a:endParaRPr lang="en-GB"/>
        </a:p>
      </dgm:t>
    </dgm:pt>
    <dgm:pt modelId="{4B53ADED-6EB3-4EC0-8793-8FB4170F3F5D}" type="sibTrans" cxnId="{815C8150-EC60-4591-94D8-427E6D2F8E22}">
      <dgm:prSet/>
      <dgm:spPr/>
      <dgm:t>
        <a:bodyPr/>
        <a:lstStyle/>
        <a:p>
          <a:endParaRPr lang="en-GB"/>
        </a:p>
      </dgm:t>
    </dgm:pt>
    <dgm:pt modelId="{CC1FCF78-01F0-4998-AF08-F1F1EEEF6062}">
      <dgm:prSet phldrT="[Text]" custT="1"/>
      <dgm:spPr/>
      <dgm:t>
        <a:bodyPr/>
        <a:lstStyle/>
        <a:p>
          <a:r>
            <a:rPr lang="en-GB" sz="2800" b="1" dirty="0" smtClean="0">
              <a:solidFill>
                <a:schemeClr val="tx1"/>
              </a:solidFill>
            </a:rPr>
            <a:t>Whole-body hyperthermia</a:t>
          </a:r>
          <a:endParaRPr lang="en-GB" sz="2800" dirty="0">
            <a:solidFill>
              <a:schemeClr val="tx1"/>
            </a:solidFill>
          </a:endParaRPr>
        </a:p>
      </dgm:t>
    </dgm:pt>
    <dgm:pt modelId="{4371BD24-1DFE-4F2E-B4B3-1288280CDDCD}" type="parTrans" cxnId="{39B0F674-E920-45D9-AF70-75BA7E8CB350}">
      <dgm:prSet/>
      <dgm:spPr/>
      <dgm:t>
        <a:bodyPr/>
        <a:lstStyle/>
        <a:p>
          <a:endParaRPr lang="en-GB"/>
        </a:p>
      </dgm:t>
    </dgm:pt>
    <dgm:pt modelId="{4F614C76-120D-4DED-9A69-D79A2811A2FA}" type="sibTrans" cxnId="{39B0F674-E920-45D9-AF70-75BA7E8CB350}">
      <dgm:prSet/>
      <dgm:spPr/>
      <dgm:t>
        <a:bodyPr/>
        <a:lstStyle/>
        <a:p>
          <a:endParaRPr lang="en-GB"/>
        </a:p>
      </dgm:t>
    </dgm:pt>
    <dgm:pt modelId="{F00623A6-E59F-41C2-AAAA-7B9091A6CC7D}" type="pres">
      <dgm:prSet presAssocID="{A044CA55-5A79-4618-91AE-7E229EBEA374}" presName="Name0" presStyleCnt="0">
        <dgm:presLayoutVars>
          <dgm:chMax val="7"/>
          <dgm:chPref val="7"/>
          <dgm:dir/>
        </dgm:presLayoutVars>
      </dgm:prSet>
      <dgm:spPr/>
      <dgm:t>
        <a:bodyPr/>
        <a:lstStyle/>
        <a:p>
          <a:endParaRPr lang="en-GB"/>
        </a:p>
      </dgm:t>
    </dgm:pt>
    <dgm:pt modelId="{D95BED31-E01C-457B-BE91-A0F7C5B927F5}" type="pres">
      <dgm:prSet presAssocID="{A044CA55-5A79-4618-91AE-7E229EBEA374}" presName="Name1" presStyleCnt="0"/>
      <dgm:spPr/>
      <dgm:t>
        <a:bodyPr/>
        <a:lstStyle/>
        <a:p>
          <a:endParaRPr lang="en-GB"/>
        </a:p>
      </dgm:t>
    </dgm:pt>
    <dgm:pt modelId="{E92A8A30-F78C-4875-A2CF-8D84FDC457CF}" type="pres">
      <dgm:prSet presAssocID="{A044CA55-5A79-4618-91AE-7E229EBEA374}" presName="cycle" presStyleCnt="0"/>
      <dgm:spPr/>
      <dgm:t>
        <a:bodyPr/>
        <a:lstStyle/>
        <a:p>
          <a:endParaRPr lang="en-GB"/>
        </a:p>
      </dgm:t>
    </dgm:pt>
    <dgm:pt modelId="{60B5ABE5-6C5E-4FCB-B7C5-449349ABD5AF}" type="pres">
      <dgm:prSet presAssocID="{A044CA55-5A79-4618-91AE-7E229EBEA374}" presName="srcNode" presStyleLbl="node1" presStyleIdx="0" presStyleCnt="3"/>
      <dgm:spPr/>
      <dgm:t>
        <a:bodyPr/>
        <a:lstStyle/>
        <a:p>
          <a:endParaRPr lang="en-GB"/>
        </a:p>
      </dgm:t>
    </dgm:pt>
    <dgm:pt modelId="{0BE91CD4-2E71-443B-B951-EC5FE260D9B1}" type="pres">
      <dgm:prSet presAssocID="{A044CA55-5A79-4618-91AE-7E229EBEA374}" presName="conn" presStyleLbl="parChTrans1D2" presStyleIdx="0" presStyleCnt="1"/>
      <dgm:spPr/>
      <dgm:t>
        <a:bodyPr/>
        <a:lstStyle/>
        <a:p>
          <a:endParaRPr lang="en-GB"/>
        </a:p>
      </dgm:t>
    </dgm:pt>
    <dgm:pt modelId="{856A471B-AD12-4697-8545-7E5F4E7705FF}" type="pres">
      <dgm:prSet presAssocID="{A044CA55-5A79-4618-91AE-7E229EBEA374}" presName="extraNode" presStyleLbl="node1" presStyleIdx="0" presStyleCnt="3"/>
      <dgm:spPr/>
      <dgm:t>
        <a:bodyPr/>
        <a:lstStyle/>
        <a:p>
          <a:endParaRPr lang="en-GB"/>
        </a:p>
      </dgm:t>
    </dgm:pt>
    <dgm:pt modelId="{F1BF1D25-8BA9-472D-8A99-CFE72CC46A17}" type="pres">
      <dgm:prSet presAssocID="{A044CA55-5A79-4618-91AE-7E229EBEA374}" presName="dstNode" presStyleLbl="node1" presStyleIdx="0" presStyleCnt="3"/>
      <dgm:spPr/>
      <dgm:t>
        <a:bodyPr/>
        <a:lstStyle/>
        <a:p>
          <a:endParaRPr lang="en-GB"/>
        </a:p>
      </dgm:t>
    </dgm:pt>
    <dgm:pt modelId="{BD6DE94D-3B0A-4FF9-B93B-1467B0F74A18}" type="pres">
      <dgm:prSet presAssocID="{9F782DFB-A6E1-41F7-B440-92166FA6C2CA}" presName="text_1" presStyleLbl="node1" presStyleIdx="0" presStyleCnt="3" custScaleY="123530">
        <dgm:presLayoutVars>
          <dgm:bulletEnabled val="1"/>
        </dgm:presLayoutVars>
      </dgm:prSet>
      <dgm:spPr/>
      <dgm:t>
        <a:bodyPr/>
        <a:lstStyle/>
        <a:p>
          <a:endParaRPr lang="en-GB"/>
        </a:p>
      </dgm:t>
    </dgm:pt>
    <dgm:pt modelId="{23A35199-023A-488C-A541-EF0AC35DCC38}" type="pres">
      <dgm:prSet presAssocID="{9F782DFB-A6E1-41F7-B440-92166FA6C2CA}" presName="accent_1" presStyleCnt="0"/>
      <dgm:spPr/>
      <dgm:t>
        <a:bodyPr/>
        <a:lstStyle/>
        <a:p>
          <a:endParaRPr lang="en-GB"/>
        </a:p>
      </dgm:t>
    </dgm:pt>
    <dgm:pt modelId="{C9D1BF80-91AA-4181-9D3B-E47B550D5176}" type="pres">
      <dgm:prSet presAssocID="{9F782DFB-A6E1-41F7-B440-92166FA6C2CA}" presName="accentRepeatNode" presStyleLbl="solidFgAcc1" presStyleIdx="0" presStyleCnt="3"/>
      <dgm:spPr/>
      <dgm:t>
        <a:bodyPr/>
        <a:lstStyle/>
        <a:p>
          <a:endParaRPr lang="en-GB"/>
        </a:p>
      </dgm:t>
    </dgm:pt>
    <dgm:pt modelId="{3CFCC274-CFB0-4C84-BDBE-C6802F8D4FF2}" type="pres">
      <dgm:prSet presAssocID="{0090437B-B9C8-4553-A1D3-4501C6739D95}" presName="text_2" presStyleLbl="node1" presStyleIdx="1" presStyleCnt="3" custScaleY="123530">
        <dgm:presLayoutVars>
          <dgm:bulletEnabled val="1"/>
        </dgm:presLayoutVars>
      </dgm:prSet>
      <dgm:spPr/>
      <dgm:t>
        <a:bodyPr/>
        <a:lstStyle/>
        <a:p>
          <a:endParaRPr lang="en-GB"/>
        </a:p>
      </dgm:t>
    </dgm:pt>
    <dgm:pt modelId="{FF7004C2-9F67-4D1C-8DFE-C85443827E66}" type="pres">
      <dgm:prSet presAssocID="{0090437B-B9C8-4553-A1D3-4501C6739D95}" presName="accent_2" presStyleCnt="0"/>
      <dgm:spPr/>
      <dgm:t>
        <a:bodyPr/>
        <a:lstStyle/>
        <a:p>
          <a:endParaRPr lang="en-GB"/>
        </a:p>
      </dgm:t>
    </dgm:pt>
    <dgm:pt modelId="{428ACA80-A981-4215-86F3-1339D764FFA9}" type="pres">
      <dgm:prSet presAssocID="{0090437B-B9C8-4553-A1D3-4501C6739D95}" presName="accentRepeatNode" presStyleLbl="solidFgAcc1" presStyleIdx="1" presStyleCnt="3"/>
      <dgm:spPr/>
      <dgm:t>
        <a:bodyPr/>
        <a:lstStyle/>
        <a:p>
          <a:endParaRPr lang="en-GB"/>
        </a:p>
      </dgm:t>
    </dgm:pt>
    <dgm:pt modelId="{10FE1920-42D3-4437-B719-B576F4291422}" type="pres">
      <dgm:prSet presAssocID="{CC1FCF78-01F0-4998-AF08-F1F1EEEF6062}" presName="text_3" presStyleLbl="node1" presStyleIdx="2" presStyleCnt="3" custScaleY="123530">
        <dgm:presLayoutVars>
          <dgm:bulletEnabled val="1"/>
        </dgm:presLayoutVars>
      </dgm:prSet>
      <dgm:spPr/>
      <dgm:t>
        <a:bodyPr/>
        <a:lstStyle/>
        <a:p>
          <a:endParaRPr lang="en-GB"/>
        </a:p>
      </dgm:t>
    </dgm:pt>
    <dgm:pt modelId="{D75FF15D-FD8F-4804-B1AA-4C0E6441453D}" type="pres">
      <dgm:prSet presAssocID="{CC1FCF78-01F0-4998-AF08-F1F1EEEF6062}" presName="accent_3" presStyleCnt="0"/>
      <dgm:spPr/>
      <dgm:t>
        <a:bodyPr/>
        <a:lstStyle/>
        <a:p>
          <a:endParaRPr lang="en-GB"/>
        </a:p>
      </dgm:t>
    </dgm:pt>
    <dgm:pt modelId="{BE0B954E-F842-4D9C-973B-2DCC99183208}" type="pres">
      <dgm:prSet presAssocID="{CC1FCF78-01F0-4998-AF08-F1F1EEEF6062}" presName="accentRepeatNode" presStyleLbl="solidFgAcc1" presStyleIdx="2" presStyleCnt="3"/>
      <dgm:spPr/>
      <dgm:t>
        <a:bodyPr/>
        <a:lstStyle/>
        <a:p>
          <a:endParaRPr lang="en-GB"/>
        </a:p>
      </dgm:t>
    </dgm:pt>
  </dgm:ptLst>
  <dgm:cxnLst>
    <dgm:cxn modelId="{39B0F674-E920-45D9-AF70-75BA7E8CB350}" srcId="{A044CA55-5A79-4618-91AE-7E229EBEA374}" destId="{CC1FCF78-01F0-4998-AF08-F1F1EEEF6062}" srcOrd="2" destOrd="0" parTransId="{4371BD24-1DFE-4F2E-B4B3-1288280CDDCD}" sibTransId="{4F614C76-120D-4DED-9A69-D79A2811A2FA}"/>
    <dgm:cxn modelId="{7BFB8A82-13FE-4559-8463-660D93436B0F}" type="presOf" srcId="{0090437B-B9C8-4553-A1D3-4501C6739D95}" destId="{3CFCC274-CFB0-4C84-BDBE-C6802F8D4FF2}" srcOrd="0" destOrd="0" presId="urn:microsoft.com/office/officeart/2008/layout/VerticalCurvedList"/>
    <dgm:cxn modelId="{0A5ED386-FFE5-4572-B25F-776937FA92EF}" type="presOf" srcId="{A044CA55-5A79-4618-91AE-7E229EBEA374}" destId="{F00623A6-E59F-41C2-AAAA-7B9091A6CC7D}" srcOrd="0" destOrd="0" presId="urn:microsoft.com/office/officeart/2008/layout/VerticalCurvedList"/>
    <dgm:cxn modelId="{815C8150-EC60-4591-94D8-427E6D2F8E22}" srcId="{A044CA55-5A79-4618-91AE-7E229EBEA374}" destId="{0090437B-B9C8-4553-A1D3-4501C6739D95}" srcOrd="1" destOrd="0" parTransId="{7AD22BB8-4086-44A0-B39C-5E0132062A07}" sibTransId="{4B53ADED-6EB3-4EC0-8793-8FB4170F3F5D}"/>
    <dgm:cxn modelId="{B40A54FF-6D8C-4C4E-B449-BCBD1338AE0D}" type="presOf" srcId="{9F782DFB-A6E1-41F7-B440-92166FA6C2CA}" destId="{BD6DE94D-3B0A-4FF9-B93B-1467B0F74A18}" srcOrd="0" destOrd="0" presId="urn:microsoft.com/office/officeart/2008/layout/VerticalCurvedList"/>
    <dgm:cxn modelId="{ECE5AF74-2E0C-499E-B2BD-9FC4ABF3BCF1}" srcId="{A044CA55-5A79-4618-91AE-7E229EBEA374}" destId="{9F782DFB-A6E1-41F7-B440-92166FA6C2CA}" srcOrd="0" destOrd="0" parTransId="{06437A61-F62D-4697-AB6D-9C5975D1C463}" sibTransId="{B5530104-34A0-43B1-B2D3-FF5749AC5BC4}"/>
    <dgm:cxn modelId="{46458C59-8B41-4C9F-BBF4-4F2216119068}" type="presOf" srcId="{B5530104-34A0-43B1-B2D3-FF5749AC5BC4}" destId="{0BE91CD4-2E71-443B-B951-EC5FE260D9B1}" srcOrd="0" destOrd="0" presId="urn:microsoft.com/office/officeart/2008/layout/VerticalCurvedList"/>
    <dgm:cxn modelId="{762E85CF-B058-4895-8388-4E9820FF2926}" type="presOf" srcId="{CC1FCF78-01F0-4998-AF08-F1F1EEEF6062}" destId="{10FE1920-42D3-4437-B719-B576F4291422}" srcOrd="0" destOrd="0" presId="urn:microsoft.com/office/officeart/2008/layout/VerticalCurvedList"/>
    <dgm:cxn modelId="{D7B329DC-7C6D-474F-981B-5AEBB48641D4}" type="presParOf" srcId="{F00623A6-E59F-41C2-AAAA-7B9091A6CC7D}" destId="{D95BED31-E01C-457B-BE91-A0F7C5B927F5}" srcOrd="0" destOrd="0" presId="urn:microsoft.com/office/officeart/2008/layout/VerticalCurvedList"/>
    <dgm:cxn modelId="{11E1B6A1-2AF0-4DAF-A351-54AE07EE0EDF}" type="presParOf" srcId="{D95BED31-E01C-457B-BE91-A0F7C5B927F5}" destId="{E92A8A30-F78C-4875-A2CF-8D84FDC457CF}" srcOrd="0" destOrd="0" presId="urn:microsoft.com/office/officeart/2008/layout/VerticalCurvedList"/>
    <dgm:cxn modelId="{823CA00E-F334-419E-8CBE-41FD78714E95}" type="presParOf" srcId="{E92A8A30-F78C-4875-A2CF-8D84FDC457CF}" destId="{60B5ABE5-6C5E-4FCB-B7C5-449349ABD5AF}" srcOrd="0" destOrd="0" presId="urn:microsoft.com/office/officeart/2008/layout/VerticalCurvedList"/>
    <dgm:cxn modelId="{9C7B00BD-AD37-44D7-AAC2-7687E68BC945}" type="presParOf" srcId="{E92A8A30-F78C-4875-A2CF-8D84FDC457CF}" destId="{0BE91CD4-2E71-443B-B951-EC5FE260D9B1}" srcOrd="1" destOrd="0" presId="urn:microsoft.com/office/officeart/2008/layout/VerticalCurvedList"/>
    <dgm:cxn modelId="{AD9F1BCD-27CB-4BE5-AA6B-581770117EE9}" type="presParOf" srcId="{E92A8A30-F78C-4875-A2CF-8D84FDC457CF}" destId="{856A471B-AD12-4697-8545-7E5F4E7705FF}" srcOrd="2" destOrd="0" presId="urn:microsoft.com/office/officeart/2008/layout/VerticalCurvedList"/>
    <dgm:cxn modelId="{55838856-9532-48E9-9908-7C77D86CBBB3}" type="presParOf" srcId="{E92A8A30-F78C-4875-A2CF-8D84FDC457CF}" destId="{F1BF1D25-8BA9-472D-8A99-CFE72CC46A17}" srcOrd="3" destOrd="0" presId="urn:microsoft.com/office/officeart/2008/layout/VerticalCurvedList"/>
    <dgm:cxn modelId="{A00AA0BE-2F75-4004-8D4F-6929589B64F5}" type="presParOf" srcId="{D95BED31-E01C-457B-BE91-A0F7C5B927F5}" destId="{BD6DE94D-3B0A-4FF9-B93B-1467B0F74A18}" srcOrd="1" destOrd="0" presId="urn:microsoft.com/office/officeart/2008/layout/VerticalCurvedList"/>
    <dgm:cxn modelId="{5574AF9D-09C5-4EB6-9251-543A85481C9E}" type="presParOf" srcId="{D95BED31-E01C-457B-BE91-A0F7C5B927F5}" destId="{23A35199-023A-488C-A541-EF0AC35DCC38}" srcOrd="2" destOrd="0" presId="urn:microsoft.com/office/officeart/2008/layout/VerticalCurvedList"/>
    <dgm:cxn modelId="{8EC6FBB3-EF9A-4A1C-A456-61A9CC784EA7}" type="presParOf" srcId="{23A35199-023A-488C-A541-EF0AC35DCC38}" destId="{C9D1BF80-91AA-4181-9D3B-E47B550D5176}" srcOrd="0" destOrd="0" presId="urn:microsoft.com/office/officeart/2008/layout/VerticalCurvedList"/>
    <dgm:cxn modelId="{465AB10A-EE5F-4AB2-A741-5DFF098A27EF}" type="presParOf" srcId="{D95BED31-E01C-457B-BE91-A0F7C5B927F5}" destId="{3CFCC274-CFB0-4C84-BDBE-C6802F8D4FF2}" srcOrd="3" destOrd="0" presId="urn:microsoft.com/office/officeart/2008/layout/VerticalCurvedList"/>
    <dgm:cxn modelId="{632F4A4B-F19A-40E3-9A53-A62237F9FCEC}" type="presParOf" srcId="{D95BED31-E01C-457B-BE91-A0F7C5B927F5}" destId="{FF7004C2-9F67-4D1C-8DFE-C85443827E66}" srcOrd="4" destOrd="0" presId="urn:microsoft.com/office/officeart/2008/layout/VerticalCurvedList"/>
    <dgm:cxn modelId="{ECD0ABEE-A15C-4F99-BEF3-A8FFA9836525}" type="presParOf" srcId="{FF7004C2-9F67-4D1C-8DFE-C85443827E66}" destId="{428ACA80-A981-4215-86F3-1339D764FFA9}" srcOrd="0" destOrd="0" presId="urn:microsoft.com/office/officeart/2008/layout/VerticalCurvedList"/>
    <dgm:cxn modelId="{D7C43B18-E3BD-4C62-A2E2-A5C304A8436E}" type="presParOf" srcId="{D95BED31-E01C-457B-BE91-A0F7C5B927F5}" destId="{10FE1920-42D3-4437-B719-B576F4291422}" srcOrd="5" destOrd="0" presId="urn:microsoft.com/office/officeart/2008/layout/VerticalCurvedList"/>
    <dgm:cxn modelId="{3DFA50FD-D3E8-4A0D-B64F-DFD382405570}" type="presParOf" srcId="{D95BED31-E01C-457B-BE91-A0F7C5B927F5}" destId="{D75FF15D-FD8F-4804-B1AA-4C0E6441453D}" srcOrd="6" destOrd="0" presId="urn:microsoft.com/office/officeart/2008/layout/VerticalCurvedList"/>
    <dgm:cxn modelId="{5F5820FB-5225-4109-AE4C-7F4226C81470}" type="presParOf" srcId="{D75FF15D-FD8F-4804-B1AA-4C0E6441453D}" destId="{BE0B954E-F842-4D9C-973B-2DCC991832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8443A-E781-47CE-92DF-131BC511C328}" type="doc">
      <dgm:prSet loTypeId="urn:microsoft.com/office/officeart/2005/8/layout/hList9" loCatId="list" qsTypeId="urn:microsoft.com/office/officeart/2005/8/quickstyle/3d1" qsCatId="3D" csTypeId="urn:microsoft.com/office/officeart/2005/8/colors/colorful1" csCatId="colorful" phldr="1"/>
      <dgm:spPr/>
      <dgm:t>
        <a:bodyPr/>
        <a:lstStyle/>
        <a:p>
          <a:endParaRPr lang="en-GB"/>
        </a:p>
      </dgm:t>
    </dgm:pt>
    <dgm:pt modelId="{4F956599-B3BD-4B95-AE39-617DA5B08055}">
      <dgm:prSet phldrT="[Text]"/>
      <dgm:spPr>
        <a:solidFill>
          <a:srgbClr val="FF0000"/>
        </a:solidFill>
      </dgm:spPr>
      <dgm:t>
        <a:bodyPr/>
        <a:lstStyle/>
        <a:p>
          <a:r>
            <a:rPr lang="en-GB" dirty="0" err="1" smtClean="0"/>
            <a:t>Ohmic</a:t>
          </a:r>
          <a:r>
            <a:rPr lang="en-GB" dirty="0" smtClean="0"/>
            <a:t> heating(EM)</a:t>
          </a:r>
          <a:endParaRPr lang="en-GB" dirty="0"/>
        </a:p>
      </dgm:t>
    </dgm:pt>
    <dgm:pt modelId="{DA09B2D5-B935-47BA-8F16-85857EBECB24}" type="parTrans" cxnId="{E4EC7A8A-9533-4E88-A358-BFC3DF316C2D}">
      <dgm:prSet/>
      <dgm:spPr/>
      <dgm:t>
        <a:bodyPr/>
        <a:lstStyle/>
        <a:p>
          <a:endParaRPr lang="en-GB"/>
        </a:p>
      </dgm:t>
    </dgm:pt>
    <dgm:pt modelId="{70F0BE36-D12E-4AB6-8C9E-6A3E783EE58E}" type="sibTrans" cxnId="{E4EC7A8A-9533-4E88-A358-BFC3DF316C2D}">
      <dgm:prSet/>
      <dgm:spPr/>
      <dgm:t>
        <a:bodyPr/>
        <a:lstStyle/>
        <a:p>
          <a:endParaRPr lang="en-GB"/>
        </a:p>
      </dgm:t>
    </dgm:pt>
    <dgm:pt modelId="{E4E9D38F-E4FC-4FD0-95EC-E5F8EF5D1BDD}">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Produced by electrical currents generated from radiofrequency sources and by electrical waves generated from microwave sources </a:t>
          </a:r>
          <a:endParaRPr lang="en-GB" dirty="0"/>
        </a:p>
      </dgm:t>
    </dgm:pt>
    <dgm:pt modelId="{6116F393-3267-408D-A258-D247FB51BCA7}" type="parTrans" cxnId="{98B9B145-EAEE-484F-8D61-EC54BC312117}">
      <dgm:prSet/>
      <dgm:spPr/>
      <dgm:t>
        <a:bodyPr/>
        <a:lstStyle/>
        <a:p>
          <a:endParaRPr lang="en-GB"/>
        </a:p>
      </dgm:t>
    </dgm:pt>
    <dgm:pt modelId="{9A573223-BFF2-4B28-9B98-614E23A57B7F}" type="sibTrans" cxnId="{98B9B145-EAEE-484F-8D61-EC54BC312117}">
      <dgm:prSet/>
      <dgm:spPr/>
      <dgm:t>
        <a:bodyPr/>
        <a:lstStyle/>
        <a:p>
          <a:endParaRPr lang="en-GB"/>
        </a:p>
      </dgm:t>
    </dgm:pt>
    <dgm:pt modelId="{89EA9367-2D5A-4800-8878-F85E3706C301}">
      <dgm:prSet phldrT="[Text]"/>
      <dgm:spPr>
        <a:solidFill>
          <a:srgbClr val="002060"/>
        </a:solidFill>
      </dgm:spPr>
      <dgm:t>
        <a:bodyPr/>
        <a:lstStyle/>
        <a:p>
          <a:r>
            <a:rPr lang="en-GB" dirty="0" smtClean="0"/>
            <a:t>Mechanical friction (ultrasound)</a:t>
          </a:r>
          <a:endParaRPr lang="en-GB" dirty="0"/>
        </a:p>
      </dgm:t>
    </dgm:pt>
    <dgm:pt modelId="{151B6FBE-9BA3-4EF8-ADC6-A5F289EF46EF}" type="parTrans" cxnId="{8717D7DA-B3E5-4D3D-82A8-EE29E26DBC97}">
      <dgm:prSet/>
      <dgm:spPr/>
      <dgm:t>
        <a:bodyPr/>
        <a:lstStyle/>
        <a:p>
          <a:endParaRPr lang="en-GB"/>
        </a:p>
      </dgm:t>
    </dgm:pt>
    <dgm:pt modelId="{3C47330A-D476-4BC1-8EB3-27D0D231DB5A}" type="sibTrans" cxnId="{8717D7DA-B3E5-4D3D-82A8-EE29E26DBC97}">
      <dgm:prSet/>
      <dgm:spPr/>
      <dgm:t>
        <a:bodyPr/>
        <a:lstStyle/>
        <a:p>
          <a:endParaRPr lang="en-GB"/>
        </a:p>
      </dgm:t>
    </dgm:pt>
    <dgm:pt modelId="{B0D6E221-49E2-4254-99E0-8361916EE45B}">
      <dgm:prSet phldrT="[Text]">
        <dgm:style>
          <a:lnRef idx="0">
            <a:schemeClr val="accent5"/>
          </a:lnRef>
          <a:fillRef idx="3">
            <a:schemeClr val="accent5"/>
          </a:fillRef>
          <a:effectRef idx="3">
            <a:schemeClr val="accent5"/>
          </a:effectRef>
          <a:fontRef idx="minor">
            <a:schemeClr val="lt1"/>
          </a:fontRef>
        </dgm:style>
      </dgm:prSet>
      <dgm:spPr/>
      <dgm:t>
        <a:bodyPr/>
        <a:lstStyle/>
        <a:p>
          <a:r>
            <a:rPr lang="en-GB" dirty="0" smtClean="0"/>
            <a:t>Caused by an ultrasound wave shaking the molecules</a:t>
          </a:r>
          <a:endParaRPr lang="en-GB" dirty="0"/>
        </a:p>
      </dgm:t>
    </dgm:pt>
    <dgm:pt modelId="{10D60AE2-CB57-48E6-8BA1-763095DE1C8F}" type="parTrans" cxnId="{F21C39AD-EC35-48D6-902B-18CB2CBCF49E}">
      <dgm:prSet/>
      <dgm:spPr/>
      <dgm:t>
        <a:bodyPr/>
        <a:lstStyle/>
        <a:p>
          <a:endParaRPr lang="en-GB"/>
        </a:p>
      </dgm:t>
    </dgm:pt>
    <dgm:pt modelId="{0E0E3566-EC00-4AB3-B3A5-F5D1B1220174}" type="sibTrans" cxnId="{F21C39AD-EC35-48D6-902B-18CB2CBCF49E}">
      <dgm:prSet/>
      <dgm:spPr/>
      <dgm:t>
        <a:bodyPr/>
        <a:lstStyle/>
        <a:p>
          <a:endParaRPr lang="en-GB"/>
        </a:p>
      </dgm:t>
    </dgm:pt>
    <dgm:pt modelId="{CC5E2BE0-9246-451C-94A7-A26F33B66129}" type="pres">
      <dgm:prSet presAssocID="{BE68443A-E781-47CE-92DF-131BC511C328}" presName="list" presStyleCnt="0">
        <dgm:presLayoutVars>
          <dgm:dir/>
          <dgm:animLvl val="lvl"/>
        </dgm:presLayoutVars>
      </dgm:prSet>
      <dgm:spPr/>
      <dgm:t>
        <a:bodyPr/>
        <a:lstStyle/>
        <a:p>
          <a:endParaRPr lang="en-GB"/>
        </a:p>
      </dgm:t>
    </dgm:pt>
    <dgm:pt modelId="{60224205-97E9-4495-A438-432EA9D0EC31}" type="pres">
      <dgm:prSet presAssocID="{4F956599-B3BD-4B95-AE39-617DA5B08055}" presName="posSpace" presStyleCnt="0"/>
      <dgm:spPr/>
    </dgm:pt>
    <dgm:pt modelId="{D549524B-C161-46DC-AFFD-56B9B95CE1AA}" type="pres">
      <dgm:prSet presAssocID="{4F956599-B3BD-4B95-AE39-617DA5B08055}" presName="vertFlow" presStyleCnt="0"/>
      <dgm:spPr/>
    </dgm:pt>
    <dgm:pt modelId="{CFB037FC-1D8C-4960-8DF5-3C805DC73DB7}" type="pres">
      <dgm:prSet presAssocID="{4F956599-B3BD-4B95-AE39-617DA5B08055}" presName="topSpace" presStyleCnt="0"/>
      <dgm:spPr/>
    </dgm:pt>
    <dgm:pt modelId="{7E1B8191-C39F-4224-BA47-AC60F4FA52CB}" type="pres">
      <dgm:prSet presAssocID="{4F956599-B3BD-4B95-AE39-617DA5B08055}" presName="firstComp" presStyleCnt="0"/>
      <dgm:spPr/>
    </dgm:pt>
    <dgm:pt modelId="{7FFB261E-E181-438A-8F37-96E9F56E61A6}" type="pres">
      <dgm:prSet presAssocID="{4F956599-B3BD-4B95-AE39-617DA5B08055}" presName="firstChild" presStyleLbl="bgAccFollowNode1" presStyleIdx="0" presStyleCnt="2"/>
      <dgm:spPr/>
      <dgm:t>
        <a:bodyPr/>
        <a:lstStyle/>
        <a:p>
          <a:endParaRPr lang="en-GB"/>
        </a:p>
      </dgm:t>
    </dgm:pt>
    <dgm:pt modelId="{DAE6363D-ADA2-45C3-AF53-0D343931A273}" type="pres">
      <dgm:prSet presAssocID="{4F956599-B3BD-4B95-AE39-617DA5B08055}" presName="firstChildTx" presStyleLbl="bgAccFollowNode1" presStyleIdx="0" presStyleCnt="2">
        <dgm:presLayoutVars>
          <dgm:bulletEnabled val="1"/>
        </dgm:presLayoutVars>
      </dgm:prSet>
      <dgm:spPr/>
      <dgm:t>
        <a:bodyPr/>
        <a:lstStyle/>
        <a:p>
          <a:endParaRPr lang="en-GB"/>
        </a:p>
      </dgm:t>
    </dgm:pt>
    <dgm:pt modelId="{486F5C30-BC45-4366-9232-C436F0693492}" type="pres">
      <dgm:prSet presAssocID="{4F956599-B3BD-4B95-AE39-617DA5B08055}" presName="negSpace" presStyleCnt="0"/>
      <dgm:spPr/>
    </dgm:pt>
    <dgm:pt modelId="{A399E96D-88CC-41DC-A264-C808F982E812}" type="pres">
      <dgm:prSet presAssocID="{4F956599-B3BD-4B95-AE39-617DA5B08055}" presName="circle" presStyleLbl="node1" presStyleIdx="0" presStyleCnt="2"/>
      <dgm:spPr/>
      <dgm:t>
        <a:bodyPr/>
        <a:lstStyle/>
        <a:p>
          <a:endParaRPr lang="en-GB"/>
        </a:p>
      </dgm:t>
    </dgm:pt>
    <dgm:pt modelId="{6A259554-F5ED-4718-9109-475B01496602}" type="pres">
      <dgm:prSet presAssocID="{70F0BE36-D12E-4AB6-8C9E-6A3E783EE58E}" presName="transSpace" presStyleCnt="0"/>
      <dgm:spPr/>
    </dgm:pt>
    <dgm:pt modelId="{5673FDA6-C880-42B0-9546-479F79BFD9D6}" type="pres">
      <dgm:prSet presAssocID="{89EA9367-2D5A-4800-8878-F85E3706C301}" presName="posSpace" presStyleCnt="0"/>
      <dgm:spPr/>
    </dgm:pt>
    <dgm:pt modelId="{7A0D6FD1-36E0-422C-AD73-77CE902E579B}" type="pres">
      <dgm:prSet presAssocID="{89EA9367-2D5A-4800-8878-F85E3706C301}" presName="vertFlow" presStyleCnt="0"/>
      <dgm:spPr/>
    </dgm:pt>
    <dgm:pt modelId="{D3921012-56A9-43A1-8036-C98B05462D33}" type="pres">
      <dgm:prSet presAssocID="{89EA9367-2D5A-4800-8878-F85E3706C301}" presName="topSpace" presStyleCnt="0"/>
      <dgm:spPr/>
    </dgm:pt>
    <dgm:pt modelId="{84FEE525-944E-4399-9A66-16BFB4CD83B7}" type="pres">
      <dgm:prSet presAssocID="{89EA9367-2D5A-4800-8878-F85E3706C301}" presName="firstComp" presStyleCnt="0"/>
      <dgm:spPr/>
    </dgm:pt>
    <dgm:pt modelId="{650D44CF-AC3B-4B9A-A5B0-26DA0D3DE0A8}" type="pres">
      <dgm:prSet presAssocID="{89EA9367-2D5A-4800-8878-F85E3706C301}" presName="firstChild" presStyleLbl="bgAccFollowNode1" presStyleIdx="1" presStyleCnt="2"/>
      <dgm:spPr/>
      <dgm:t>
        <a:bodyPr/>
        <a:lstStyle/>
        <a:p>
          <a:endParaRPr lang="en-GB"/>
        </a:p>
      </dgm:t>
    </dgm:pt>
    <dgm:pt modelId="{30E879F9-DC5A-4583-A069-947A656ED712}" type="pres">
      <dgm:prSet presAssocID="{89EA9367-2D5A-4800-8878-F85E3706C301}" presName="firstChildTx" presStyleLbl="bgAccFollowNode1" presStyleIdx="1" presStyleCnt="2">
        <dgm:presLayoutVars>
          <dgm:bulletEnabled val="1"/>
        </dgm:presLayoutVars>
      </dgm:prSet>
      <dgm:spPr/>
      <dgm:t>
        <a:bodyPr/>
        <a:lstStyle/>
        <a:p>
          <a:endParaRPr lang="en-GB"/>
        </a:p>
      </dgm:t>
    </dgm:pt>
    <dgm:pt modelId="{7EF632C5-6964-4A36-A0AF-E0B0811FA4E5}" type="pres">
      <dgm:prSet presAssocID="{89EA9367-2D5A-4800-8878-F85E3706C301}" presName="negSpace" presStyleCnt="0"/>
      <dgm:spPr/>
    </dgm:pt>
    <dgm:pt modelId="{ACDC1959-79DA-4875-9E7D-96662CDF5DA3}" type="pres">
      <dgm:prSet presAssocID="{89EA9367-2D5A-4800-8878-F85E3706C301}" presName="circle" presStyleLbl="node1" presStyleIdx="1" presStyleCnt="2"/>
      <dgm:spPr/>
      <dgm:t>
        <a:bodyPr/>
        <a:lstStyle/>
        <a:p>
          <a:endParaRPr lang="en-GB"/>
        </a:p>
      </dgm:t>
    </dgm:pt>
  </dgm:ptLst>
  <dgm:cxnLst>
    <dgm:cxn modelId="{E4EC7A8A-9533-4E88-A358-BFC3DF316C2D}" srcId="{BE68443A-E781-47CE-92DF-131BC511C328}" destId="{4F956599-B3BD-4B95-AE39-617DA5B08055}" srcOrd="0" destOrd="0" parTransId="{DA09B2D5-B935-47BA-8F16-85857EBECB24}" sibTransId="{70F0BE36-D12E-4AB6-8C9E-6A3E783EE58E}"/>
    <dgm:cxn modelId="{8717D7DA-B3E5-4D3D-82A8-EE29E26DBC97}" srcId="{BE68443A-E781-47CE-92DF-131BC511C328}" destId="{89EA9367-2D5A-4800-8878-F85E3706C301}" srcOrd="1" destOrd="0" parTransId="{151B6FBE-9BA3-4EF8-ADC6-A5F289EF46EF}" sibTransId="{3C47330A-D476-4BC1-8EB3-27D0D231DB5A}"/>
    <dgm:cxn modelId="{98B9B145-EAEE-484F-8D61-EC54BC312117}" srcId="{4F956599-B3BD-4B95-AE39-617DA5B08055}" destId="{E4E9D38F-E4FC-4FD0-95EC-E5F8EF5D1BDD}" srcOrd="0" destOrd="0" parTransId="{6116F393-3267-408D-A258-D247FB51BCA7}" sibTransId="{9A573223-BFF2-4B28-9B98-614E23A57B7F}"/>
    <dgm:cxn modelId="{40CC7E86-2095-4FA9-8F28-DDE90C66AE9D}" type="presOf" srcId="{E4E9D38F-E4FC-4FD0-95EC-E5F8EF5D1BDD}" destId="{DAE6363D-ADA2-45C3-AF53-0D343931A273}" srcOrd="1" destOrd="0" presId="urn:microsoft.com/office/officeart/2005/8/layout/hList9"/>
    <dgm:cxn modelId="{E3D5435D-2AA3-4B20-B047-A718020658B2}" type="presOf" srcId="{4F956599-B3BD-4B95-AE39-617DA5B08055}" destId="{A399E96D-88CC-41DC-A264-C808F982E812}" srcOrd="0" destOrd="0" presId="urn:microsoft.com/office/officeart/2005/8/layout/hList9"/>
    <dgm:cxn modelId="{EF199BD7-A28D-42CD-A527-07ABFD09E6CD}" type="presOf" srcId="{89EA9367-2D5A-4800-8878-F85E3706C301}" destId="{ACDC1959-79DA-4875-9E7D-96662CDF5DA3}" srcOrd="0" destOrd="0" presId="urn:microsoft.com/office/officeart/2005/8/layout/hList9"/>
    <dgm:cxn modelId="{AAA70634-720E-4EC0-BF86-D4FDCE9D1121}" type="presOf" srcId="{B0D6E221-49E2-4254-99E0-8361916EE45B}" destId="{30E879F9-DC5A-4583-A069-947A656ED712}" srcOrd="1" destOrd="0" presId="urn:microsoft.com/office/officeart/2005/8/layout/hList9"/>
    <dgm:cxn modelId="{0F816DF6-D0A5-444C-BA2D-E02918AE2CA7}" type="presOf" srcId="{BE68443A-E781-47CE-92DF-131BC511C328}" destId="{CC5E2BE0-9246-451C-94A7-A26F33B66129}" srcOrd="0" destOrd="0" presId="urn:microsoft.com/office/officeart/2005/8/layout/hList9"/>
    <dgm:cxn modelId="{73FBC229-B7F9-42CB-B831-E668BBA51E79}" type="presOf" srcId="{E4E9D38F-E4FC-4FD0-95EC-E5F8EF5D1BDD}" destId="{7FFB261E-E181-438A-8F37-96E9F56E61A6}" srcOrd="0" destOrd="0" presId="urn:microsoft.com/office/officeart/2005/8/layout/hList9"/>
    <dgm:cxn modelId="{48C2FFDC-1B1B-4795-B712-CDCC3BC8AD8B}" type="presOf" srcId="{B0D6E221-49E2-4254-99E0-8361916EE45B}" destId="{650D44CF-AC3B-4B9A-A5B0-26DA0D3DE0A8}" srcOrd="0" destOrd="0" presId="urn:microsoft.com/office/officeart/2005/8/layout/hList9"/>
    <dgm:cxn modelId="{F21C39AD-EC35-48D6-902B-18CB2CBCF49E}" srcId="{89EA9367-2D5A-4800-8878-F85E3706C301}" destId="{B0D6E221-49E2-4254-99E0-8361916EE45B}" srcOrd="0" destOrd="0" parTransId="{10D60AE2-CB57-48E6-8BA1-763095DE1C8F}" sibTransId="{0E0E3566-EC00-4AB3-B3A5-F5D1B1220174}"/>
    <dgm:cxn modelId="{1860D433-8837-47D5-8FC3-009F965D811A}" type="presParOf" srcId="{CC5E2BE0-9246-451C-94A7-A26F33B66129}" destId="{60224205-97E9-4495-A438-432EA9D0EC31}" srcOrd="0" destOrd="0" presId="urn:microsoft.com/office/officeart/2005/8/layout/hList9"/>
    <dgm:cxn modelId="{DF2B343D-19EB-490C-944D-150ABD9760A5}" type="presParOf" srcId="{CC5E2BE0-9246-451C-94A7-A26F33B66129}" destId="{D549524B-C161-46DC-AFFD-56B9B95CE1AA}" srcOrd="1" destOrd="0" presId="urn:microsoft.com/office/officeart/2005/8/layout/hList9"/>
    <dgm:cxn modelId="{AF43AF40-F67D-41D9-B75A-F2ED300D76CE}" type="presParOf" srcId="{D549524B-C161-46DC-AFFD-56B9B95CE1AA}" destId="{CFB037FC-1D8C-4960-8DF5-3C805DC73DB7}" srcOrd="0" destOrd="0" presId="urn:microsoft.com/office/officeart/2005/8/layout/hList9"/>
    <dgm:cxn modelId="{08A657B5-5882-45FC-BB1A-068C18E431D9}" type="presParOf" srcId="{D549524B-C161-46DC-AFFD-56B9B95CE1AA}" destId="{7E1B8191-C39F-4224-BA47-AC60F4FA52CB}" srcOrd="1" destOrd="0" presId="urn:microsoft.com/office/officeart/2005/8/layout/hList9"/>
    <dgm:cxn modelId="{5A647282-CC74-4F53-A5CE-1A93AAFAD391}" type="presParOf" srcId="{7E1B8191-C39F-4224-BA47-AC60F4FA52CB}" destId="{7FFB261E-E181-438A-8F37-96E9F56E61A6}" srcOrd="0" destOrd="0" presId="urn:microsoft.com/office/officeart/2005/8/layout/hList9"/>
    <dgm:cxn modelId="{78E433C3-2B7A-4CE1-91AE-B996397C1B1B}" type="presParOf" srcId="{7E1B8191-C39F-4224-BA47-AC60F4FA52CB}" destId="{DAE6363D-ADA2-45C3-AF53-0D343931A273}" srcOrd="1" destOrd="0" presId="urn:microsoft.com/office/officeart/2005/8/layout/hList9"/>
    <dgm:cxn modelId="{EC0AB60C-AF66-4B3B-A88F-DF62655D553F}" type="presParOf" srcId="{CC5E2BE0-9246-451C-94A7-A26F33B66129}" destId="{486F5C30-BC45-4366-9232-C436F0693492}" srcOrd="2" destOrd="0" presId="urn:microsoft.com/office/officeart/2005/8/layout/hList9"/>
    <dgm:cxn modelId="{7828CFBA-3555-43E7-9E75-09B7EE54BE1D}" type="presParOf" srcId="{CC5E2BE0-9246-451C-94A7-A26F33B66129}" destId="{A399E96D-88CC-41DC-A264-C808F982E812}" srcOrd="3" destOrd="0" presId="urn:microsoft.com/office/officeart/2005/8/layout/hList9"/>
    <dgm:cxn modelId="{E6BFCBE2-67FF-458E-8A47-603DEA1E2021}" type="presParOf" srcId="{CC5E2BE0-9246-451C-94A7-A26F33B66129}" destId="{6A259554-F5ED-4718-9109-475B01496602}" srcOrd="4" destOrd="0" presId="urn:microsoft.com/office/officeart/2005/8/layout/hList9"/>
    <dgm:cxn modelId="{A772B94C-C324-46E4-923E-32609F77892A}" type="presParOf" srcId="{CC5E2BE0-9246-451C-94A7-A26F33B66129}" destId="{5673FDA6-C880-42B0-9546-479F79BFD9D6}" srcOrd="5" destOrd="0" presId="urn:microsoft.com/office/officeart/2005/8/layout/hList9"/>
    <dgm:cxn modelId="{6A9210C5-611B-47AC-A7ED-C606862194CC}" type="presParOf" srcId="{CC5E2BE0-9246-451C-94A7-A26F33B66129}" destId="{7A0D6FD1-36E0-422C-AD73-77CE902E579B}" srcOrd="6" destOrd="0" presId="urn:microsoft.com/office/officeart/2005/8/layout/hList9"/>
    <dgm:cxn modelId="{B4E88D3B-D5F0-4070-9693-A65EDE6D28E7}" type="presParOf" srcId="{7A0D6FD1-36E0-422C-AD73-77CE902E579B}" destId="{D3921012-56A9-43A1-8036-C98B05462D33}" srcOrd="0" destOrd="0" presId="urn:microsoft.com/office/officeart/2005/8/layout/hList9"/>
    <dgm:cxn modelId="{6D02FB40-9075-4422-A50B-7DDF79F28BE3}" type="presParOf" srcId="{7A0D6FD1-36E0-422C-AD73-77CE902E579B}" destId="{84FEE525-944E-4399-9A66-16BFB4CD83B7}" srcOrd="1" destOrd="0" presId="urn:microsoft.com/office/officeart/2005/8/layout/hList9"/>
    <dgm:cxn modelId="{90EB2396-211C-475C-A5CC-D4CB6962FDDF}" type="presParOf" srcId="{84FEE525-944E-4399-9A66-16BFB4CD83B7}" destId="{650D44CF-AC3B-4B9A-A5B0-26DA0D3DE0A8}" srcOrd="0" destOrd="0" presId="urn:microsoft.com/office/officeart/2005/8/layout/hList9"/>
    <dgm:cxn modelId="{8D34EC39-C934-4D2E-8433-7143C7758F2A}" type="presParOf" srcId="{84FEE525-944E-4399-9A66-16BFB4CD83B7}" destId="{30E879F9-DC5A-4583-A069-947A656ED712}" srcOrd="1" destOrd="0" presId="urn:microsoft.com/office/officeart/2005/8/layout/hList9"/>
    <dgm:cxn modelId="{1A19140E-28B5-4104-A09A-EC6611B93E06}" type="presParOf" srcId="{CC5E2BE0-9246-451C-94A7-A26F33B66129}" destId="{7EF632C5-6964-4A36-A0AF-E0B0811FA4E5}" srcOrd="7" destOrd="0" presId="urn:microsoft.com/office/officeart/2005/8/layout/hList9"/>
    <dgm:cxn modelId="{2007640F-5600-43F1-A1C0-50FAE40FA493}" type="presParOf" srcId="{CC5E2BE0-9246-451C-94A7-A26F33B66129}" destId="{ACDC1959-79DA-4875-9E7D-96662CDF5DA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35555F-EDD3-4D8F-8981-BBE03D22C78F}"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n-GB"/>
        </a:p>
      </dgm:t>
    </dgm:pt>
    <dgm:pt modelId="{2917B24A-3D23-4B4A-A0DE-117B63E10879}">
      <dgm:prSet phldrT="[Text]"/>
      <dgm:spPr/>
      <dgm:t>
        <a:bodyPr/>
        <a:lstStyle/>
        <a:p>
          <a:r>
            <a:rPr lang="en-GB" dirty="0" smtClean="0"/>
            <a:t>1</a:t>
          </a:r>
          <a:endParaRPr lang="en-GB" dirty="0"/>
        </a:p>
      </dgm:t>
    </dgm:pt>
    <dgm:pt modelId="{C90148C4-394D-4F85-8DE2-4204D5251651}" type="parTrans" cxnId="{BBCC0E52-56B6-4CA2-BD37-20A697CC1991}">
      <dgm:prSet/>
      <dgm:spPr/>
      <dgm:t>
        <a:bodyPr/>
        <a:lstStyle/>
        <a:p>
          <a:endParaRPr lang="en-GB"/>
        </a:p>
      </dgm:t>
    </dgm:pt>
    <dgm:pt modelId="{10B43334-E2C1-48D5-B3F6-BFFACFAFF044}" type="sibTrans" cxnId="{BBCC0E52-56B6-4CA2-BD37-20A697CC1991}">
      <dgm:prSet/>
      <dgm:spPr/>
      <dgm:t>
        <a:bodyPr/>
        <a:lstStyle/>
        <a:p>
          <a:endParaRPr lang="en-GB"/>
        </a:p>
      </dgm:t>
    </dgm:pt>
    <dgm:pt modelId="{B3AA254E-96C2-4042-968E-B8E5B9DC6797}">
      <dgm:prSet phldrT="[Text]"/>
      <dgm:spPr/>
      <dgm:t>
        <a:bodyPr/>
        <a:lstStyle/>
        <a:p>
          <a:r>
            <a:rPr lang="en-GB" dirty="0" smtClean="0"/>
            <a:t>Hyperthermia enhances the oxygenation and perfusion of hypnotic cells, where the ionizing radiation increases three times more than the normal cells. As a result, radiotherapy activity becomes 1.5-5 times more proficient</a:t>
          </a:r>
          <a:endParaRPr lang="en-GB" dirty="0"/>
        </a:p>
      </dgm:t>
    </dgm:pt>
    <dgm:pt modelId="{939BD800-6CB8-432C-B5A5-57A26A65EAC8}" type="parTrans" cxnId="{E2FEC46A-8C04-48BD-AD8D-0E25B6BBDD1E}">
      <dgm:prSet/>
      <dgm:spPr/>
      <dgm:t>
        <a:bodyPr/>
        <a:lstStyle/>
        <a:p>
          <a:endParaRPr lang="en-GB"/>
        </a:p>
      </dgm:t>
    </dgm:pt>
    <dgm:pt modelId="{140D53C2-442F-462B-98DA-C1439A143D59}" type="sibTrans" cxnId="{E2FEC46A-8C04-48BD-AD8D-0E25B6BBDD1E}">
      <dgm:prSet/>
      <dgm:spPr/>
      <dgm:t>
        <a:bodyPr/>
        <a:lstStyle/>
        <a:p>
          <a:endParaRPr lang="en-GB"/>
        </a:p>
      </dgm:t>
    </dgm:pt>
    <dgm:pt modelId="{69D331B5-E65F-4972-B3F5-4B40339FF1F3}">
      <dgm:prSet phldrT="[Text]"/>
      <dgm:spPr/>
      <dgm:t>
        <a:bodyPr/>
        <a:lstStyle/>
        <a:p>
          <a:r>
            <a:rPr lang="en-GB" dirty="0" smtClean="0"/>
            <a:t>2</a:t>
          </a:r>
          <a:endParaRPr lang="en-GB" dirty="0"/>
        </a:p>
      </dgm:t>
    </dgm:pt>
    <dgm:pt modelId="{AAACA7CF-D9CE-42B7-B838-A5E289FAEF11}" type="parTrans" cxnId="{FBE43558-AEA8-4714-8305-5ACBD2749418}">
      <dgm:prSet/>
      <dgm:spPr/>
      <dgm:t>
        <a:bodyPr/>
        <a:lstStyle/>
        <a:p>
          <a:endParaRPr lang="en-GB"/>
        </a:p>
      </dgm:t>
    </dgm:pt>
    <dgm:pt modelId="{B70C5508-A818-4B63-A7CC-44F012B95127}" type="sibTrans" cxnId="{FBE43558-AEA8-4714-8305-5ACBD2749418}">
      <dgm:prSet/>
      <dgm:spPr/>
      <dgm:t>
        <a:bodyPr/>
        <a:lstStyle/>
        <a:p>
          <a:endParaRPr lang="en-GB"/>
        </a:p>
      </dgm:t>
    </dgm:pt>
    <dgm:pt modelId="{BE7EDDB0-E2AD-403B-8E1B-8365E1F0BF18}">
      <dgm:prSet phldrT="[Text]"/>
      <dgm:spPr/>
      <dgm:t>
        <a:bodyPr/>
        <a:lstStyle/>
        <a:p>
          <a:r>
            <a:rPr lang="en-GB" dirty="0" smtClean="0"/>
            <a:t>Hyperthermia is sensitive to S-phase where cells are radio-resistant. The combination of hyperthermia and radiotherapy increases damage to all phases of </a:t>
          </a:r>
          <a:r>
            <a:rPr lang="en-GB" dirty="0" err="1" smtClean="0"/>
            <a:t>tumor</a:t>
          </a:r>
          <a:r>
            <a:rPr lang="en-GB" dirty="0" smtClean="0"/>
            <a:t> cells</a:t>
          </a:r>
          <a:endParaRPr lang="en-GB" dirty="0"/>
        </a:p>
      </dgm:t>
    </dgm:pt>
    <dgm:pt modelId="{85C643CF-8CD0-4737-AD30-AF9FF98F19F1}" type="parTrans" cxnId="{C0AE0436-CBB2-4EB1-850F-DBECADABE3BA}">
      <dgm:prSet/>
      <dgm:spPr/>
      <dgm:t>
        <a:bodyPr/>
        <a:lstStyle/>
        <a:p>
          <a:endParaRPr lang="en-GB"/>
        </a:p>
      </dgm:t>
    </dgm:pt>
    <dgm:pt modelId="{A5519F66-77B6-4203-BB15-854CE23B3CD7}" type="sibTrans" cxnId="{C0AE0436-CBB2-4EB1-850F-DBECADABE3BA}">
      <dgm:prSet/>
      <dgm:spPr/>
      <dgm:t>
        <a:bodyPr/>
        <a:lstStyle/>
        <a:p>
          <a:endParaRPr lang="en-GB"/>
        </a:p>
      </dgm:t>
    </dgm:pt>
    <dgm:pt modelId="{4C761CBC-32E2-44BA-ABB0-365EB178B480}">
      <dgm:prSet phldrT="[Text]"/>
      <dgm:spPr/>
      <dgm:t>
        <a:bodyPr/>
        <a:lstStyle/>
        <a:p>
          <a:r>
            <a:rPr lang="en-GB" dirty="0" smtClean="0"/>
            <a:t>3</a:t>
          </a:r>
          <a:endParaRPr lang="en-GB" dirty="0"/>
        </a:p>
      </dgm:t>
    </dgm:pt>
    <dgm:pt modelId="{373A9986-4CD6-44BE-97AA-E4235B6170B2}" type="parTrans" cxnId="{5E754D78-9CD4-47EF-8339-D49F88789F96}">
      <dgm:prSet/>
      <dgm:spPr/>
      <dgm:t>
        <a:bodyPr/>
        <a:lstStyle/>
        <a:p>
          <a:endParaRPr lang="en-GB"/>
        </a:p>
      </dgm:t>
    </dgm:pt>
    <dgm:pt modelId="{47620119-17ED-4FC7-89E7-91F8AB8DA04D}" type="sibTrans" cxnId="{5E754D78-9CD4-47EF-8339-D49F88789F96}">
      <dgm:prSet/>
      <dgm:spPr/>
      <dgm:t>
        <a:bodyPr/>
        <a:lstStyle/>
        <a:p>
          <a:endParaRPr lang="en-GB"/>
        </a:p>
      </dgm:t>
    </dgm:pt>
    <dgm:pt modelId="{AF173001-A6C8-4443-8897-CA2F57C05E97}">
      <dgm:prSet phldrT="[Text]"/>
      <dgm:spPr/>
      <dgm:t>
        <a:bodyPr/>
        <a:lstStyle/>
        <a:p>
          <a:r>
            <a:rPr lang="en-GB" dirty="0" smtClean="0"/>
            <a:t>Various DNA repair pathways are involved in re-establishment of damage after ionizing irradiation. Heat shock affects the kinetics of all of them.</a:t>
          </a:r>
          <a:endParaRPr lang="en-GB" dirty="0"/>
        </a:p>
      </dgm:t>
    </dgm:pt>
    <dgm:pt modelId="{0CBB6891-70D4-4E82-B005-68ECCA3638B4}" type="parTrans" cxnId="{627C0BC5-F204-4DDD-B38C-E0DEA73E1680}">
      <dgm:prSet/>
      <dgm:spPr/>
      <dgm:t>
        <a:bodyPr/>
        <a:lstStyle/>
        <a:p>
          <a:endParaRPr lang="en-GB"/>
        </a:p>
      </dgm:t>
    </dgm:pt>
    <dgm:pt modelId="{F88CBCC9-7D4B-41DA-A1FD-5A190C88998B}" type="sibTrans" cxnId="{627C0BC5-F204-4DDD-B38C-E0DEA73E1680}">
      <dgm:prSet/>
      <dgm:spPr/>
      <dgm:t>
        <a:bodyPr/>
        <a:lstStyle/>
        <a:p>
          <a:endParaRPr lang="en-GB"/>
        </a:p>
      </dgm:t>
    </dgm:pt>
    <dgm:pt modelId="{3C7B4031-3CD4-4736-AA97-335240131AEF}" type="pres">
      <dgm:prSet presAssocID="{7F35555F-EDD3-4D8F-8981-BBE03D22C78F}" presName="linearFlow" presStyleCnt="0">
        <dgm:presLayoutVars>
          <dgm:dir/>
          <dgm:animLvl val="lvl"/>
          <dgm:resizeHandles val="exact"/>
        </dgm:presLayoutVars>
      </dgm:prSet>
      <dgm:spPr/>
      <dgm:t>
        <a:bodyPr/>
        <a:lstStyle/>
        <a:p>
          <a:endParaRPr lang="en-GB"/>
        </a:p>
      </dgm:t>
    </dgm:pt>
    <dgm:pt modelId="{441F480B-A92A-4029-A301-6B549369E0AE}" type="pres">
      <dgm:prSet presAssocID="{2917B24A-3D23-4B4A-A0DE-117B63E10879}" presName="composite" presStyleCnt="0"/>
      <dgm:spPr/>
      <dgm:t>
        <a:bodyPr/>
        <a:lstStyle/>
        <a:p>
          <a:endParaRPr lang="en-GB"/>
        </a:p>
      </dgm:t>
    </dgm:pt>
    <dgm:pt modelId="{AE56794D-A7E6-4239-A0AD-288A165DD962}" type="pres">
      <dgm:prSet presAssocID="{2917B24A-3D23-4B4A-A0DE-117B63E10879}" presName="parentText" presStyleLbl="alignNode1" presStyleIdx="0" presStyleCnt="3">
        <dgm:presLayoutVars>
          <dgm:chMax val="1"/>
          <dgm:bulletEnabled val="1"/>
        </dgm:presLayoutVars>
      </dgm:prSet>
      <dgm:spPr/>
      <dgm:t>
        <a:bodyPr/>
        <a:lstStyle/>
        <a:p>
          <a:endParaRPr lang="en-GB"/>
        </a:p>
      </dgm:t>
    </dgm:pt>
    <dgm:pt modelId="{0ABF4C80-F3FC-45AF-9B1D-65D2F75B309C}" type="pres">
      <dgm:prSet presAssocID="{2917B24A-3D23-4B4A-A0DE-117B63E10879}" presName="descendantText" presStyleLbl="alignAcc1" presStyleIdx="0" presStyleCnt="3">
        <dgm:presLayoutVars>
          <dgm:bulletEnabled val="1"/>
        </dgm:presLayoutVars>
      </dgm:prSet>
      <dgm:spPr/>
      <dgm:t>
        <a:bodyPr/>
        <a:lstStyle/>
        <a:p>
          <a:endParaRPr lang="en-GB"/>
        </a:p>
      </dgm:t>
    </dgm:pt>
    <dgm:pt modelId="{DE27DA47-85A8-4440-8F54-E4BC89E60527}" type="pres">
      <dgm:prSet presAssocID="{10B43334-E2C1-48D5-B3F6-BFFACFAFF044}" presName="sp" presStyleCnt="0"/>
      <dgm:spPr/>
      <dgm:t>
        <a:bodyPr/>
        <a:lstStyle/>
        <a:p>
          <a:endParaRPr lang="en-GB"/>
        </a:p>
      </dgm:t>
    </dgm:pt>
    <dgm:pt modelId="{F573AB67-87F5-4708-9E8E-85F8F55DB5E6}" type="pres">
      <dgm:prSet presAssocID="{69D331B5-E65F-4972-B3F5-4B40339FF1F3}" presName="composite" presStyleCnt="0"/>
      <dgm:spPr/>
      <dgm:t>
        <a:bodyPr/>
        <a:lstStyle/>
        <a:p>
          <a:endParaRPr lang="en-GB"/>
        </a:p>
      </dgm:t>
    </dgm:pt>
    <dgm:pt modelId="{5DE4D9ED-0BAB-4C84-B9EF-38C8A803C7E5}" type="pres">
      <dgm:prSet presAssocID="{69D331B5-E65F-4972-B3F5-4B40339FF1F3}" presName="parentText" presStyleLbl="alignNode1" presStyleIdx="1" presStyleCnt="3">
        <dgm:presLayoutVars>
          <dgm:chMax val="1"/>
          <dgm:bulletEnabled val="1"/>
        </dgm:presLayoutVars>
      </dgm:prSet>
      <dgm:spPr/>
      <dgm:t>
        <a:bodyPr/>
        <a:lstStyle/>
        <a:p>
          <a:endParaRPr lang="en-GB"/>
        </a:p>
      </dgm:t>
    </dgm:pt>
    <dgm:pt modelId="{A154D821-4402-45A1-B2F3-071A0CBC250B}" type="pres">
      <dgm:prSet presAssocID="{69D331B5-E65F-4972-B3F5-4B40339FF1F3}" presName="descendantText" presStyleLbl="alignAcc1" presStyleIdx="1" presStyleCnt="3">
        <dgm:presLayoutVars>
          <dgm:bulletEnabled val="1"/>
        </dgm:presLayoutVars>
      </dgm:prSet>
      <dgm:spPr/>
      <dgm:t>
        <a:bodyPr/>
        <a:lstStyle/>
        <a:p>
          <a:endParaRPr lang="en-GB"/>
        </a:p>
      </dgm:t>
    </dgm:pt>
    <dgm:pt modelId="{0A55A280-EAB4-43E3-A38A-9CFCFAF1F45F}" type="pres">
      <dgm:prSet presAssocID="{B70C5508-A818-4B63-A7CC-44F012B95127}" presName="sp" presStyleCnt="0"/>
      <dgm:spPr/>
      <dgm:t>
        <a:bodyPr/>
        <a:lstStyle/>
        <a:p>
          <a:endParaRPr lang="en-GB"/>
        </a:p>
      </dgm:t>
    </dgm:pt>
    <dgm:pt modelId="{C9A1520A-10F1-47A9-B7A6-0B535D749BB2}" type="pres">
      <dgm:prSet presAssocID="{4C761CBC-32E2-44BA-ABB0-365EB178B480}" presName="composite" presStyleCnt="0"/>
      <dgm:spPr/>
      <dgm:t>
        <a:bodyPr/>
        <a:lstStyle/>
        <a:p>
          <a:endParaRPr lang="en-GB"/>
        </a:p>
      </dgm:t>
    </dgm:pt>
    <dgm:pt modelId="{6558935C-5390-45D1-848C-1E3AF428AEEE}" type="pres">
      <dgm:prSet presAssocID="{4C761CBC-32E2-44BA-ABB0-365EB178B480}" presName="parentText" presStyleLbl="alignNode1" presStyleIdx="2" presStyleCnt="3">
        <dgm:presLayoutVars>
          <dgm:chMax val="1"/>
          <dgm:bulletEnabled val="1"/>
        </dgm:presLayoutVars>
      </dgm:prSet>
      <dgm:spPr/>
      <dgm:t>
        <a:bodyPr/>
        <a:lstStyle/>
        <a:p>
          <a:endParaRPr lang="en-GB"/>
        </a:p>
      </dgm:t>
    </dgm:pt>
    <dgm:pt modelId="{7E1F0CA9-8AC7-40B0-9D6C-B57CFEE2609F}" type="pres">
      <dgm:prSet presAssocID="{4C761CBC-32E2-44BA-ABB0-365EB178B480}" presName="descendantText" presStyleLbl="alignAcc1" presStyleIdx="2" presStyleCnt="3">
        <dgm:presLayoutVars>
          <dgm:bulletEnabled val="1"/>
        </dgm:presLayoutVars>
      </dgm:prSet>
      <dgm:spPr/>
      <dgm:t>
        <a:bodyPr/>
        <a:lstStyle/>
        <a:p>
          <a:endParaRPr lang="en-GB"/>
        </a:p>
      </dgm:t>
    </dgm:pt>
  </dgm:ptLst>
  <dgm:cxnLst>
    <dgm:cxn modelId="{5E754D78-9CD4-47EF-8339-D49F88789F96}" srcId="{7F35555F-EDD3-4D8F-8981-BBE03D22C78F}" destId="{4C761CBC-32E2-44BA-ABB0-365EB178B480}" srcOrd="2" destOrd="0" parTransId="{373A9986-4CD6-44BE-97AA-E4235B6170B2}" sibTransId="{47620119-17ED-4FC7-89E7-91F8AB8DA04D}"/>
    <dgm:cxn modelId="{DBB536DB-B25E-4A41-B680-4C2C2EA90BD9}" type="presOf" srcId="{B3AA254E-96C2-4042-968E-B8E5B9DC6797}" destId="{0ABF4C80-F3FC-45AF-9B1D-65D2F75B309C}" srcOrd="0" destOrd="0" presId="urn:microsoft.com/office/officeart/2005/8/layout/chevron2"/>
    <dgm:cxn modelId="{C24B1D36-7187-4F8E-BB79-54D88ED0299B}" type="presOf" srcId="{7F35555F-EDD3-4D8F-8981-BBE03D22C78F}" destId="{3C7B4031-3CD4-4736-AA97-335240131AEF}" srcOrd="0" destOrd="0" presId="urn:microsoft.com/office/officeart/2005/8/layout/chevron2"/>
    <dgm:cxn modelId="{E2FEC46A-8C04-48BD-AD8D-0E25B6BBDD1E}" srcId="{2917B24A-3D23-4B4A-A0DE-117B63E10879}" destId="{B3AA254E-96C2-4042-968E-B8E5B9DC6797}" srcOrd="0" destOrd="0" parTransId="{939BD800-6CB8-432C-B5A5-57A26A65EAC8}" sibTransId="{140D53C2-442F-462B-98DA-C1439A143D59}"/>
    <dgm:cxn modelId="{C0AE0436-CBB2-4EB1-850F-DBECADABE3BA}" srcId="{69D331B5-E65F-4972-B3F5-4B40339FF1F3}" destId="{BE7EDDB0-E2AD-403B-8E1B-8365E1F0BF18}" srcOrd="0" destOrd="0" parTransId="{85C643CF-8CD0-4737-AD30-AF9FF98F19F1}" sibTransId="{A5519F66-77B6-4203-BB15-854CE23B3CD7}"/>
    <dgm:cxn modelId="{627C0BC5-F204-4DDD-B38C-E0DEA73E1680}" srcId="{4C761CBC-32E2-44BA-ABB0-365EB178B480}" destId="{AF173001-A6C8-4443-8897-CA2F57C05E97}" srcOrd="0" destOrd="0" parTransId="{0CBB6891-70D4-4E82-B005-68ECCA3638B4}" sibTransId="{F88CBCC9-7D4B-41DA-A1FD-5A190C88998B}"/>
    <dgm:cxn modelId="{31D3C0C1-E090-4A7D-B5D4-F7E8DCDC7941}" type="presOf" srcId="{4C761CBC-32E2-44BA-ABB0-365EB178B480}" destId="{6558935C-5390-45D1-848C-1E3AF428AEEE}" srcOrd="0" destOrd="0" presId="urn:microsoft.com/office/officeart/2005/8/layout/chevron2"/>
    <dgm:cxn modelId="{E710A833-3453-494C-BE30-FA4963767E58}" type="presOf" srcId="{AF173001-A6C8-4443-8897-CA2F57C05E97}" destId="{7E1F0CA9-8AC7-40B0-9D6C-B57CFEE2609F}" srcOrd="0" destOrd="0" presId="urn:microsoft.com/office/officeart/2005/8/layout/chevron2"/>
    <dgm:cxn modelId="{7F444894-84EE-4AAF-8117-DAFBC2CBA506}" type="presOf" srcId="{2917B24A-3D23-4B4A-A0DE-117B63E10879}" destId="{AE56794D-A7E6-4239-A0AD-288A165DD962}" srcOrd="0" destOrd="0" presId="urn:microsoft.com/office/officeart/2005/8/layout/chevron2"/>
    <dgm:cxn modelId="{FBE43558-AEA8-4714-8305-5ACBD2749418}" srcId="{7F35555F-EDD3-4D8F-8981-BBE03D22C78F}" destId="{69D331B5-E65F-4972-B3F5-4B40339FF1F3}" srcOrd="1" destOrd="0" parTransId="{AAACA7CF-D9CE-42B7-B838-A5E289FAEF11}" sibTransId="{B70C5508-A818-4B63-A7CC-44F012B95127}"/>
    <dgm:cxn modelId="{5FD24FCF-B762-442F-87EC-822C446BFD26}" type="presOf" srcId="{69D331B5-E65F-4972-B3F5-4B40339FF1F3}" destId="{5DE4D9ED-0BAB-4C84-B9EF-38C8A803C7E5}" srcOrd="0" destOrd="0" presId="urn:microsoft.com/office/officeart/2005/8/layout/chevron2"/>
    <dgm:cxn modelId="{BBCC0E52-56B6-4CA2-BD37-20A697CC1991}" srcId="{7F35555F-EDD3-4D8F-8981-BBE03D22C78F}" destId="{2917B24A-3D23-4B4A-A0DE-117B63E10879}" srcOrd="0" destOrd="0" parTransId="{C90148C4-394D-4F85-8DE2-4204D5251651}" sibTransId="{10B43334-E2C1-48D5-B3F6-BFFACFAFF044}"/>
    <dgm:cxn modelId="{6E350917-88E6-49C1-ADAD-C34F5D9DCAC1}" type="presOf" srcId="{BE7EDDB0-E2AD-403B-8E1B-8365E1F0BF18}" destId="{A154D821-4402-45A1-B2F3-071A0CBC250B}" srcOrd="0" destOrd="0" presId="urn:microsoft.com/office/officeart/2005/8/layout/chevron2"/>
    <dgm:cxn modelId="{6AD1EAE5-BA61-49A8-BD93-4DDA855028AA}" type="presParOf" srcId="{3C7B4031-3CD4-4736-AA97-335240131AEF}" destId="{441F480B-A92A-4029-A301-6B549369E0AE}" srcOrd="0" destOrd="0" presId="urn:microsoft.com/office/officeart/2005/8/layout/chevron2"/>
    <dgm:cxn modelId="{24138467-9D76-4D80-84F4-32318EC28190}" type="presParOf" srcId="{441F480B-A92A-4029-A301-6B549369E0AE}" destId="{AE56794D-A7E6-4239-A0AD-288A165DD962}" srcOrd="0" destOrd="0" presId="urn:microsoft.com/office/officeart/2005/8/layout/chevron2"/>
    <dgm:cxn modelId="{A814F0AD-BD03-4663-A8D1-5C995E4EEBF8}" type="presParOf" srcId="{441F480B-A92A-4029-A301-6B549369E0AE}" destId="{0ABF4C80-F3FC-45AF-9B1D-65D2F75B309C}" srcOrd="1" destOrd="0" presId="urn:microsoft.com/office/officeart/2005/8/layout/chevron2"/>
    <dgm:cxn modelId="{31E9C7A7-45B4-48E9-B362-28022D6C289A}" type="presParOf" srcId="{3C7B4031-3CD4-4736-AA97-335240131AEF}" destId="{DE27DA47-85A8-4440-8F54-E4BC89E60527}" srcOrd="1" destOrd="0" presId="urn:microsoft.com/office/officeart/2005/8/layout/chevron2"/>
    <dgm:cxn modelId="{48CE31FB-22D7-41D6-AD19-38631C5392D4}" type="presParOf" srcId="{3C7B4031-3CD4-4736-AA97-335240131AEF}" destId="{F573AB67-87F5-4708-9E8E-85F8F55DB5E6}" srcOrd="2" destOrd="0" presId="urn:microsoft.com/office/officeart/2005/8/layout/chevron2"/>
    <dgm:cxn modelId="{0A544567-B1C6-464E-A6AD-1F3AB72240FD}" type="presParOf" srcId="{F573AB67-87F5-4708-9E8E-85F8F55DB5E6}" destId="{5DE4D9ED-0BAB-4C84-B9EF-38C8A803C7E5}" srcOrd="0" destOrd="0" presId="urn:microsoft.com/office/officeart/2005/8/layout/chevron2"/>
    <dgm:cxn modelId="{BFCA6105-1E5D-4FD8-95E8-498B1614F135}" type="presParOf" srcId="{F573AB67-87F5-4708-9E8E-85F8F55DB5E6}" destId="{A154D821-4402-45A1-B2F3-071A0CBC250B}" srcOrd="1" destOrd="0" presId="urn:microsoft.com/office/officeart/2005/8/layout/chevron2"/>
    <dgm:cxn modelId="{A06B95E1-2385-444B-BBD1-A01DDAF844E1}" type="presParOf" srcId="{3C7B4031-3CD4-4736-AA97-335240131AEF}" destId="{0A55A280-EAB4-43E3-A38A-9CFCFAF1F45F}" srcOrd="3" destOrd="0" presId="urn:microsoft.com/office/officeart/2005/8/layout/chevron2"/>
    <dgm:cxn modelId="{456B6DA5-7069-4FB2-8717-E59FE5980409}" type="presParOf" srcId="{3C7B4031-3CD4-4736-AA97-335240131AEF}" destId="{C9A1520A-10F1-47A9-B7A6-0B535D749BB2}" srcOrd="4" destOrd="0" presId="urn:microsoft.com/office/officeart/2005/8/layout/chevron2"/>
    <dgm:cxn modelId="{ACF5B7FD-1317-4804-88C5-C4495D0C5460}" type="presParOf" srcId="{C9A1520A-10F1-47A9-B7A6-0B535D749BB2}" destId="{6558935C-5390-45D1-848C-1E3AF428AEEE}" srcOrd="0" destOrd="0" presId="urn:microsoft.com/office/officeart/2005/8/layout/chevron2"/>
    <dgm:cxn modelId="{EF183797-1DE1-4353-8711-68EB874424FE}" type="presParOf" srcId="{C9A1520A-10F1-47A9-B7A6-0B535D749BB2}" destId="{7E1F0CA9-8AC7-40B0-9D6C-B57CFEE2609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1CD4-2E71-443B-B951-EC5FE260D9B1}">
      <dsp:nvSpPr>
        <dsp:cNvPr id="0" name=""/>
        <dsp:cNvSpPr/>
      </dsp:nvSpPr>
      <dsp:spPr>
        <a:xfrm>
          <a:off x="-5535497" y="-847605"/>
          <a:ext cx="6591755" cy="6591755"/>
        </a:xfrm>
        <a:prstGeom prst="blockArc">
          <a:avLst>
            <a:gd name="adj1" fmla="val 18900000"/>
            <a:gd name="adj2" fmla="val 2700000"/>
            <a:gd name="adj3" fmla="val 328"/>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6DE94D-3B0A-4FF9-B93B-1467B0F74A18}">
      <dsp:nvSpPr>
        <dsp:cNvPr id="0" name=""/>
        <dsp:cNvSpPr/>
      </dsp:nvSpPr>
      <dsp:spPr>
        <a:xfrm>
          <a:off x="679640" y="374438"/>
          <a:ext cx="7101659" cy="120974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7326" tIns="71120" rIns="71120" bIns="71120" numCol="1" spcCol="1270" anchor="ctr" anchorCtr="0">
          <a:noAutofit/>
        </a:bodyPr>
        <a:lstStyle/>
        <a:p>
          <a:pPr lvl="0" algn="l" defTabSz="1244600">
            <a:lnSpc>
              <a:spcPct val="90000"/>
            </a:lnSpc>
            <a:spcBef>
              <a:spcPct val="0"/>
            </a:spcBef>
            <a:spcAft>
              <a:spcPct val="35000"/>
            </a:spcAft>
          </a:pPr>
          <a:r>
            <a:rPr lang="en-GB" sz="2800" b="1" i="0" kern="1200" dirty="0" smtClean="0">
              <a:solidFill>
                <a:schemeClr val="tx1"/>
              </a:solidFill>
            </a:rPr>
            <a:t>Local</a:t>
          </a:r>
          <a:r>
            <a:rPr lang="en-GB" sz="2800" b="1" i="1" kern="1200" dirty="0" smtClean="0">
              <a:solidFill>
                <a:schemeClr val="tx1"/>
              </a:solidFill>
            </a:rPr>
            <a:t> </a:t>
          </a:r>
          <a:r>
            <a:rPr lang="en-GB" sz="2800" b="1" i="0" kern="1200" dirty="0" smtClean="0">
              <a:solidFill>
                <a:schemeClr val="tx1"/>
              </a:solidFill>
            </a:rPr>
            <a:t>hyperthermia</a:t>
          </a:r>
          <a:endParaRPr lang="en-GB" sz="2800" i="0" kern="1200" dirty="0">
            <a:solidFill>
              <a:schemeClr val="tx1"/>
            </a:solidFill>
          </a:endParaRPr>
        </a:p>
      </dsp:txBody>
      <dsp:txXfrm>
        <a:off x="679640" y="374438"/>
        <a:ext cx="7101659" cy="1209740"/>
      </dsp:txXfrm>
    </dsp:sp>
    <dsp:sp modelId="{C9D1BF80-91AA-4181-9D3B-E47B550D5176}">
      <dsp:nvSpPr>
        <dsp:cNvPr id="0" name=""/>
        <dsp:cNvSpPr/>
      </dsp:nvSpPr>
      <dsp:spPr>
        <a:xfrm>
          <a:off x="67572" y="367240"/>
          <a:ext cx="1224136" cy="122413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CFCC274-CFB0-4C84-BDBE-C6802F8D4FF2}">
      <dsp:nvSpPr>
        <dsp:cNvPr id="0" name=""/>
        <dsp:cNvSpPr/>
      </dsp:nvSpPr>
      <dsp:spPr>
        <a:xfrm>
          <a:off x="1035619" y="1843401"/>
          <a:ext cx="6745680" cy="120974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7326"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solidFill>
                <a:schemeClr val="tx1"/>
              </a:solidFill>
            </a:rPr>
            <a:t>Regional hyperthermia and part-body hyperthermia</a:t>
          </a:r>
          <a:endParaRPr lang="en-GB" sz="2800" kern="1200" dirty="0">
            <a:solidFill>
              <a:schemeClr val="tx1"/>
            </a:solidFill>
          </a:endParaRPr>
        </a:p>
      </dsp:txBody>
      <dsp:txXfrm>
        <a:off x="1035619" y="1843401"/>
        <a:ext cx="6745680" cy="1209740"/>
      </dsp:txXfrm>
    </dsp:sp>
    <dsp:sp modelId="{428ACA80-A981-4215-86F3-1339D764FFA9}">
      <dsp:nvSpPr>
        <dsp:cNvPr id="0" name=""/>
        <dsp:cNvSpPr/>
      </dsp:nvSpPr>
      <dsp:spPr>
        <a:xfrm>
          <a:off x="423551" y="1836204"/>
          <a:ext cx="1224136" cy="1224136"/>
        </a:xfrm>
        <a:prstGeom prst="ellipse">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0FE1920-42D3-4437-B719-B576F4291422}">
      <dsp:nvSpPr>
        <dsp:cNvPr id="0" name=""/>
        <dsp:cNvSpPr/>
      </dsp:nvSpPr>
      <dsp:spPr>
        <a:xfrm>
          <a:off x="679640" y="3312365"/>
          <a:ext cx="7101659" cy="120974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7326" tIns="71120" rIns="71120" bIns="71120" numCol="1" spcCol="1270" anchor="ctr" anchorCtr="0">
          <a:noAutofit/>
        </a:bodyPr>
        <a:lstStyle/>
        <a:p>
          <a:pPr lvl="0" algn="l" defTabSz="1244600">
            <a:lnSpc>
              <a:spcPct val="90000"/>
            </a:lnSpc>
            <a:spcBef>
              <a:spcPct val="0"/>
            </a:spcBef>
            <a:spcAft>
              <a:spcPct val="35000"/>
            </a:spcAft>
          </a:pPr>
          <a:r>
            <a:rPr lang="en-GB" sz="2800" b="1" kern="1200" dirty="0" smtClean="0">
              <a:solidFill>
                <a:schemeClr val="tx1"/>
              </a:solidFill>
            </a:rPr>
            <a:t>Whole-body hyperthermia</a:t>
          </a:r>
          <a:endParaRPr lang="en-GB" sz="2800" kern="1200" dirty="0">
            <a:solidFill>
              <a:schemeClr val="tx1"/>
            </a:solidFill>
          </a:endParaRPr>
        </a:p>
      </dsp:txBody>
      <dsp:txXfrm>
        <a:off x="679640" y="3312365"/>
        <a:ext cx="7101659" cy="1209740"/>
      </dsp:txXfrm>
    </dsp:sp>
    <dsp:sp modelId="{BE0B954E-F842-4D9C-973B-2DCC99183208}">
      <dsp:nvSpPr>
        <dsp:cNvPr id="0" name=""/>
        <dsp:cNvSpPr/>
      </dsp:nvSpPr>
      <dsp:spPr>
        <a:xfrm>
          <a:off x="67572" y="3305167"/>
          <a:ext cx="1224136" cy="1224136"/>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B261E-E181-438A-8F37-96E9F56E61A6}">
      <dsp:nvSpPr>
        <dsp:cNvPr id="0" name=""/>
        <dsp:cNvSpPr/>
      </dsp:nvSpPr>
      <dsp:spPr>
        <a:xfrm>
          <a:off x="1372671" y="2280041"/>
          <a:ext cx="2570745" cy="171468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t>Produced by electrical currents generated from radiofrequency sources and by electrical waves generated from microwave sources </a:t>
          </a:r>
          <a:endParaRPr lang="en-GB" sz="1600" kern="1200" dirty="0"/>
        </a:p>
      </dsp:txBody>
      <dsp:txXfrm>
        <a:off x="1783990" y="2280041"/>
        <a:ext cx="2159426" cy="1714687"/>
      </dsp:txXfrm>
    </dsp:sp>
    <dsp:sp modelId="{A399E96D-88CC-41DC-A264-C808F982E812}">
      <dsp:nvSpPr>
        <dsp:cNvPr id="0" name=""/>
        <dsp:cNvSpPr/>
      </dsp:nvSpPr>
      <dsp:spPr>
        <a:xfrm>
          <a:off x="1607" y="1594509"/>
          <a:ext cx="1713830" cy="171383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err="1" smtClean="0"/>
            <a:t>Ohmic</a:t>
          </a:r>
          <a:r>
            <a:rPr lang="en-GB" sz="1900" kern="1200" dirty="0" smtClean="0"/>
            <a:t> heating(EM)</a:t>
          </a:r>
          <a:endParaRPr lang="en-GB" sz="1900" kern="1200" dirty="0"/>
        </a:p>
      </dsp:txBody>
      <dsp:txXfrm>
        <a:off x="252592" y="1845494"/>
        <a:ext cx="1211860" cy="1211860"/>
      </dsp:txXfrm>
    </dsp:sp>
    <dsp:sp modelId="{650D44CF-AC3B-4B9A-A5B0-26DA0D3DE0A8}">
      <dsp:nvSpPr>
        <dsp:cNvPr id="0" name=""/>
        <dsp:cNvSpPr/>
      </dsp:nvSpPr>
      <dsp:spPr>
        <a:xfrm>
          <a:off x="5657247" y="2280041"/>
          <a:ext cx="2570745" cy="1714687"/>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n-GB" sz="1600" kern="1200" dirty="0" smtClean="0"/>
            <a:t>Caused by an ultrasound wave shaking the molecules</a:t>
          </a:r>
          <a:endParaRPr lang="en-GB" sz="1600" kern="1200" dirty="0"/>
        </a:p>
      </dsp:txBody>
      <dsp:txXfrm>
        <a:off x="6068566" y="2280041"/>
        <a:ext cx="2159426" cy="1714687"/>
      </dsp:txXfrm>
    </dsp:sp>
    <dsp:sp modelId="{ACDC1959-79DA-4875-9E7D-96662CDF5DA3}">
      <dsp:nvSpPr>
        <dsp:cNvPr id="0" name=""/>
        <dsp:cNvSpPr/>
      </dsp:nvSpPr>
      <dsp:spPr>
        <a:xfrm>
          <a:off x="4286183" y="1594509"/>
          <a:ext cx="1713830" cy="1713830"/>
        </a:xfrm>
        <a:prstGeom prst="ellipse">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kern="1200" dirty="0" smtClean="0"/>
            <a:t>Mechanical friction (ultrasound)</a:t>
          </a:r>
          <a:endParaRPr lang="en-GB" sz="1900" kern="1200" dirty="0"/>
        </a:p>
      </dsp:txBody>
      <dsp:txXfrm>
        <a:off x="4537168" y="1845494"/>
        <a:ext cx="1211860" cy="121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6794D-A7E6-4239-A0AD-288A165DD962}">
      <dsp:nvSpPr>
        <dsp:cNvPr id="0" name=""/>
        <dsp:cNvSpPr/>
      </dsp:nvSpPr>
      <dsp:spPr>
        <a:xfrm rot="5400000">
          <a:off x="-267472" y="269275"/>
          <a:ext cx="1783147" cy="124820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1</a:t>
          </a:r>
          <a:endParaRPr lang="en-GB" sz="3500" kern="1200" dirty="0"/>
        </a:p>
      </dsp:txBody>
      <dsp:txXfrm rot="-5400000">
        <a:off x="1" y="625905"/>
        <a:ext cx="1248203" cy="534944"/>
      </dsp:txXfrm>
    </dsp:sp>
    <dsp:sp modelId="{0ABF4C80-F3FC-45AF-9B1D-65D2F75B309C}">
      <dsp:nvSpPr>
        <dsp:cNvPr id="0" name=""/>
        <dsp:cNvSpPr/>
      </dsp:nvSpPr>
      <dsp:spPr>
        <a:xfrm rot="5400000">
          <a:off x="4159378" y="-2909372"/>
          <a:ext cx="1159045" cy="6981396"/>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Hyperthermia enhances the oxygenation and perfusion of hypnotic cells, where the ionizing radiation increases three times more than the normal cells. As a result, radiotherapy activity becomes 1.5-5 times more proficient</a:t>
          </a:r>
          <a:endParaRPr lang="en-GB" sz="1800" kern="1200" dirty="0"/>
        </a:p>
      </dsp:txBody>
      <dsp:txXfrm rot="-5400000">
        <a:off x="1248203" y="58383"/>
        <a:ext cx="6924816" cy="1045885"/>
      </dsp:txXfrm>
    </dsp:sp>
    <dsp:sp modelId="{5DE4D9ED-0BAB-4C84-B9EF-38C8A803C7E5}">
      <dsp:nvSpPr>
        <dsp:cNvPr id="0" name=""/>
        <dsp:cNvSpPr/>
      </dsp:nvSpPr>
      <dsp:spPr>
        <a:xfrm rot="5400000">
          <a:off x="-267472" y="1860174"/>
          <a:ext cx="1783147" cy="124820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2</a:t>
          </a:r>
          <a:endParaRPr lang="en-GB" sz="3500" kern="1200" dirty="0"/>
        </a:p>
      </dsp:txBody>
      <dsp:txXfrm rot="-5400000">
        <a:off x="1" y="2216804"/>
        <a:ext cx="1248203" cy="534944"/>
      </dsp:txXfrm>
    </dsp:sp>
    <dsp:sp modelId="{A154D821-4402-45A1-B2F3-071A0CBC250B}">
      <dsp:nvSpPr>
        <dsp:cNvPr id="0" name=""/>
        <dsp:cNvSpPr/>
      </dsp:nvSpPr>
      <dsp:spPr>
        <a:xfrm rot="5400000">
          <a:off x="4159378" y="-1318473"/>
          <a:ext cx="1159045" cy="6981396"/>
        </a:xfrm>
        <a:prstGeom prst="round2Same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Hyperthermia is sensitive to S-phase where cells are radio-resistant. The combination of hyperthermia and radiotherapy increases damage to all phases of </a:t>
          </a:r>
          <a:r>
            <a:rPr lang="en-GB" sz="1800" kern="1200" dirty="0" err="1" smtClean="0"/>
            <a:t>tumor</a:t>
          </a:r>
          <a:r>
            <a:rPr lang="en-GB" sz="1800" kern="1200" dirty="0" smtClean="0"/>
            <a:t> cells</a:t>
          </a:r>
          <a:endParaRPr lang="en-GB" sz="1800" kern="1200" dirty="0"/>
        </a:p>
      </dsp:txBody>
      <dsp:txXfrm rot="-5400000">
        <a:off x="1248203" y="1649282"/>
        <a:ext cx="6924816" cy="1045885"/>
      </dsp:txXfrm>
    </dsp:sp>
    <dsp:sp modelId="{6558935C-5390-45D1-848C-1E3AF428AEEE}">
      <dsp:nvSpPr>
        <dsp:cNvPr id="0" name=""/>
        <dsp:cNvSpPr/>
      </dsp:nvSpPr>
      <dsp:spPr>
        <a:xfrm rot="5400000">
          <a:off x="-267472" y="3451073"/>
          <a:ext cx="1783147" cy="1248203"/>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kern="1200" dirty="0" smtClean="0"/>
            <a:t>3</a:t>
          </a:r>
          <a:endParaRPr lang="en-GB" sz="3500" kern="1200" dirty="0"/>
        </a:p>
      </dsp:txBody>
      <dsp:txXfrm rot="-5400000">
        <a:off x="1" y="3807703"/>
        <a:ext cx="1248203" cy="534944"/>
      </dsp:txXfrm>
    </dsp:sp>
    <dsp:sp modelId="{7E1F0CA9-8AC7-40B0-9D6C-B57CFEE2609F}">
      <dsp:nvSpPr>
        <dsp:cNvPr id="0" name=""/>
        <dsp:cNvSpPr/>
      </dsp:nvSpPr>
      <dsp:spPr>
        <a:xfrm rot="5400000">
          <a:off x="4159378" y="272425"/>
          <a:ext cx="1159045" cy="6981396"/>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Various DNA repair pathways are involved in re-establishment of damage after ionizing irradiation. Heat shock affects the kinetics of all of them.</a:t>
          </a:r>
          <a:endParaRPr lang="en-GB" sz="1800" kern="1200" dirty="0"/>
        </a:p>
      </dsp:txBody>
      <dsp:txXfrm rot="-5400000">
        <a:off x="1248203" y="3240180"/>
        <a:ext cx="6924816" cy="104588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0E040B-2190-4766-85DF-FD82CE7E4BCE}"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273061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0E040B-2190-4766-85DF-FD82CE7E4BCE}"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352082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0E040B-2190-4766-85DF-FD82CE7E4BCE}"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193628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0E040B-2190-4766-85DF-FD82CE7E4BCE}"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118327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E040B-2190-4766-85DF-FD82CE7E4BCE}"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329589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0E040B-2190-4766-85DF-FD82CE7E4BCE}"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31784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0E040B-2190-4766-85DF-FD82CE7E4BCE}" type="datetimeFigureOut">
              <a:rPr lang="en-GB" smtClean="0"/>
              <a:t>31/07/2019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358915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0E040B-2190-4766-85DF-FD82CE7E4BCE}"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250208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E040B-2190-4766-85DF-FD82CE7E4BCE}" type="datetimeFigureOut">
              <a:rPr lang="en-GB" smtClean="0"/>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54872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E040B-2190-4766-85DF-FD82CE7E4BCE}"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254872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E040B-2190-4766-85DF-FD82CE7E4BCE}"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DE957-DF42-43AB-8CA3-D6C494403681}" type="slidenum">
              <a:rPr lang="en-GB" smtClean="0"/>
              <a:t>‹#›</a:t>
            </a:fld>
            <a:endParaRPr lang="en-GB"/>
          </a:p>
        </p:txBody>
      </p:sp>
    </p:spTree>
    <p:extLst>
      <p:ext uri="{BB962C8B-B14F-4D97-AF65-F5344CB8AC3E}">
        <p14:creationId xmlns:p14="http://schemas.microsoft.com/office/powerpoint/2010/main" val="40269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040B-2190-4766-85DF-FD82CE7E4BCE}" type="datetimeFigureOut">
              <a:rPr lang="en-GB" smtClean="0"/>
              <a:t>31/07/2019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DE957-DF42-43AB-8CA3-D6C494403681}" type="slidenum">
              <a:rPr lang="en-GB" smtClean="0"/>
              <a:t>‹#›</a:t>
            </a:fld>
            <a:endParaRPr lang="en-GB"/>
          </a:p>
        </p:txBody>
      </p:sp>
    </p:spTree>
    <p:extLst>
      <p:ext uri="{BB962C8B-B14F-4D97-AF65-F5344CB8AC3E}">
        <p14:creationId xmlns:p14="http://schemas.microsoft.com/office/powerpoint/2010/main" val="291863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yrexar.com/hyperthermia/bsd-200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348880"/>
            <a:ext cx="6840760" cy="1080121"/>
          </a:xfrm>
          <a:solidFill>
            <a:srgbClr val="00B0F0"/>
          </a:solidFill>
        </p:spPr>
        <p:txBody>
          <a:bodyPr/>
          <a:lstStyle/>
          <a:p>
            <a:r>
              <a:rPr lang="en-GB"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LOCAL</a:t>
            </a:r>
            <a:r>
              <a:rPr lang="en-GB" dirty="0" smtClean="0">
                <a:solidFill>
                  <a:srgbClr val="FF0000"/>
                </a:solidFill>
              </a:rPr>
              <a:t> HYPERTHERMIA</a:t>
            </a:r>
            <a:endParaRPr lang="en-GB" dirty="0">
              <a:solidFill>
                <a:srgbClr val="FF0000"/>
              </a:solidFill>
            </a:endParaRPr>
          </a:p>
        </p:txBody>
      </p:sp>
      <p:sp>
        <p:nvSpPr>
          <p:cNvPr id="3" name="Subtitle 2"/>
          <p:cNvSpPr>
            <a:spLocks noGrp="1"/>
          </p:cNvSpPr>
          <p:nvPr>
            <p:ph type="subTitle" idx="1"/>
          </p:nvPr>
        </p:nvSpPr>
        <p:spPr>
          <a:xfrm>
            <a:off x="179512" y="4725144"/>
            <a:ext cx="6400800" cy="1752600"/>
          </a:xfrm>
        </p:spPr>
        <p:txBody>
          <a:bodyPr>
            <a:normAutofit/>
          </a:bodyPr>
          <a:lstStyle/>
          <a:p>
            <a:pPr algn="l"/>
            <a:r>
              <a:rPr lang="en-GB"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Duong </a:t>
            </a:r>
            <a:r>
              <a:rPr lang="en-GB" sz="20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Thi</a:t>
            </a:r>
            <a:r>
              <a:rPr lang="en-GB"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a:t>
            </a:r>
            <a:r>
              <a:rPr lang="en-GB" sz="2000" b="1" dirty="0" err="1"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Nhung</a:t>
            </a:r>
            <a:endParaRPr lang="en-GB"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a:p>
            <a:pPr algn="l"/>
            <a:r>
              <a:rPr lang="en-GB" sz="2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National Research Nuclear University </a:t>
            </a:r>
            <a:r>
              <a:rPr lang="en-GB" sz="2000" b="1" dirty="0" err="1">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MEPhI</a:t>
            </a:r>
            <a:r>
              <a:rPr lang="en-GB" sz="2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 (Moscow Engineering Physics </a:t>
            </a:r>
            <a:r>
              <a:rPr lang="en-GB" sz="20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Institute)</a:t>
            </a:r>
            <a:endParaRPr lang="en-GB" sz="2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63167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1">
            <a:schemeClr val="accent6"/>
          </a:lnRef>
          <a:fillRef idx="3">
            <a:schemeClr val="accent6"/>
          </a:fillRef>
          <a:effectRef idx="2">
            <a:schemeClr val="accent6"/>
          </a:effectRef>
          <a:fontRef idx="minor">
            <a:schemeClr val="lt1"/>
          </a:fontRef>
        </p:style>
        <p:txBody>
          <a:bodyPr>
            <a:normAutofit/>
          </a:bodyPr>
          <a:lstStyle/>
          <a:p>
            <a:pPr lvl="0"/>
            <a:r>
              <a:rPr lang="en-GB" b="1" dirty="0">
                <a:solidFill>
                  <a:schemeClr val="tx1"/>
                </a:solidFill>
              </a:rPr>
              <a:t>Whole-body </a:t>
            </a:r>
            <a:r>
              <a:rPr lang="en-GB" b="1" dirty="0" smtClean="0">
                <a:solidFill>
                  <a:schemeClr val="tx1"/>
                </a:solidFill>
              </a:rPr>
              <a:t>hyperthermia</a:t>
            </a:r>
            <a:endParaRPr lang="en-GB" dirty="0">
              <a:solidFill>
                <a:schemeClr val="tx1"/>
              </a:solidFill>
            </a:endParaRPr>
          </a:p>
        </p:txBody>
      </p:sp>
      <p:sp>
        <p:nvSpPr>
          <p:cNvPr id="3" name="Content Placeholder 2"/>
          <p:cNvSpPr>
            <a:spLocks noGrp="1"/>
          </p:cNvSpPr>
          <p:nvPr>
            <p:ph idx="1"/>
          </p:nvPr>
        </p:nvSpPr>
        <p:spPr>
          <a:xfrm>
            <a:off x="467544" y="1556792"/>
            <a:ext cx="8229600" cy="4857403"/>
          </a:xfrm>
        </p:spPr>
        <p:txBody>
          <a:bodyPr/>
          <a:lstStyle/>
          <a:p>
            <a:pPr>
              <a:buFont typeface="Wingdings" pitchFamily="2" charset="2"/>
              <a:buChar char="q"/>
            </a:pPr>
            <a:r>
              <a:rPr lang="en-GB" sz="2800" dirty="0" smtClean="0"/>
              <a:t>Whole </a:t>
            </a:r>
            <a:r>
              <a:rPr lang="en-GB" sz="2800" dirty="0"/>
              <a:t>body hyperthermia is applied to treat metastatic </a:t>
            </a:r>
            <a:r>
              <a:rPr lang="en-GB" sz="2800" dirty="0" err="1"/>
              <a:t>tumor</a:t>
            </a:r>
            <a:r>
              <a:rPr lang="en-GB" sz="2800" dirty="0"/>
              <a:t> that has spread throughout the body</a:t>
            </a:r>
            <a:r>
              <a:rPr lang="en-GB" sz="2800" dirty="0" smtClean="0"/>
              <a:t>.</a:t>
            </a:r>
          </a:p>
          <a:p>
            <a:pPr>
              <a:buFont typeface="Wingdings" pitchFamily="2" charset="2"/>
              <a:buChar char="q"/>
            </a:pPr>
            <a:r>
              <a:rPr lang="en-GB" sz="2800" dirty="0" smtClean="0"/>
              <a:t>A </a:t>
            </a:r>
            <a:r>
              <a:rPr lang="en-GB" sz="2800" dirty="0"/>
              <a:t>steady state of 42 °C is maintained for 1 h along with the acceptable adverse effects. With the help of sedation of general </a:t>
            </a:r>
            <a:r>
              <a:rPr lang="en-GB" sz="2800" dirty="0" err="1"/>
              <a:t>anesthesia</a:t>
            </a:r>
            <a:r>
              <a:rPr lang="en-GB" sz="2800" dirty="0"/>
              <a:t>, the procedure would be possible. </a:t>
            </a:r>
            <a:endParaRPr lang="en-GB" sz="2800" dirty="0" smtClean="0"/>
          </a:p>
          <a:p>
            <a:pPr marL="0" indent="0">
              <a:buNone/>
            </a:pPr>
            <a:endParaRPr lang="en-GB" dirty="0"/>
          </a:p>
        </p:txBody>
      </p:sp>
    </p:spTree>
    <p:extLst>
      <p:ext uri="{BB962C8B-B14F-4D97-AF65-F5344CB8AC3E}">
        <p14:creationId xmlns:p14="http://schemas.microsoft.com/office/powerpoint/2010/main" val="1912538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77686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5805264"/>
            <a:ext cx="7776864" cy="646331"/>
          </a:xfrm>
          <a:prstGeom prst="rect">
            <a:avLst/>
          </a:prstGeom>
          <a:noFill/>
        </p:spPr>
        <p:txBody>
          <a:bodyPr wrap="square" rtlCol="0">
            <a:spAutoFit/>
          </a:bodyPr>
          <a:lstStyle/>
          <a:p>
            <a:r>
              <a:rPr lang="en-GB" dirty="0">
                <a:solidFill>
                  <a:srgbClr val="002060"/>
                </a:solidFill>
              </a:rPr>
              <a:t>Various main methods of the whole-body heating: (a) steam, (b) water, (c) electromagnetic radiation</a:t>
            </a:r>
          </a:p>
        </p:txBody>
      </p:sp>
      <p:sp>
        <p:nvSpPr>
          <p:cNvPr id="5" name="Title 1"/>
          <p:cNvSpPr txBox="1">
            <a:spLocks/>
          </p:cNvSpPr>
          <p:nvPr/>
        </p:nvSpPr>
        <p:spPr>
          <a:xfrm>
            <a:off x="457200" y="274638"/>
            <a:ext cx="8229600" cy="922114"/>
          </a:xfrm>
          <a:prstGeom prst="rect">
            <a:avLst/>
          </a:prstGeom>
        </p:spPr>
        <p:style>
          <a:lnRef idx="1">
            <a:schemeClr val="accent6"/>
          </a:lnRef>
          <a:fillRef idx="3">
            <a:schemeClr val="accent6"/>
          </a:fillRef>
          <a:effectRef idx="2">
            <a:schemeClr val="accent6"/>
          </a:effectRef>
          <a:fontRef idx="minor">
            <a:schemeClr val="lt1"/>
          </a:fontRef>
        </p:style>
        <p:txBody>
          <a:bodyP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schemeClr val="tx1"/>
                </a:solidFill>
              </a:rPr>
              <a:t>Whole-body hyperthermia</a:t>
            </a:r>
            <a:endParaRPr lang="en-GB" dirty="0">
              <a:solidFill>
                <a:schemeClr val="tx1"/>
              </a:solidFill>
            </a:endParaRPr>
          </a:p>
        </p:txBody>
      </p:sp>
    </p:spTree>
    <p:extLst>
      <p:ext uri="{BB962C8B-B14F-4D97-AF65-F5344CB8AC3E}">
        <p14:creationId xmlns:p14="http://schemas.microsoft.com/office/powerpoint/2010/main" val="63548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454"/>
            <a:ext cx="8229600" cy="1143000"/>
          </a:xfrm>
        </p:spPr>
        <p:txBody>
          <a:bodyPr/>
          <a:lstStyle/>
          <a:p>
            <a:r>
              <a:rPr lang="en-GB" dirty="0">
                <a:solidFill>
                  <a:srgbClr val="C00000"/>
                </a:solidFill>
              </a:rPr>
              <a:t>Side Effects</a:t>
            </a:r>
          </a:p>
        </p:txBody>
      </p:sp>
      <p:sp>
        <p:nvSpPr>
          <p:cNvPr id="3" name="Content Placeholder 2"/>
          <p:cNvSpPr>
            <a:spLocks noGrp="1"/>
          </p:cNvSpPr>
          <p:nvPr>
            <p:ph idx="1"/>
          </p:nvPr>
        </p:nvSpPr>
        <p:spPr>
          <a:xfrm>
            <a:off x="467544" y="1128031"/>
            <a:ext cx="8229600" cy="4785395"/>
          </a:xfrm>
        </p:spPr>
        <p:txBody>
          <a:bodyPr>
            <a:noAutofit/>
          </a:bodyPr>
          <a:lstStyle/>
          <a:p>
            <a:r>
              <a:rPr lang="en-GB" sz="2800" dirty="0"/>
              <a:t>Side effects of local hyperthermia is that it might lead to pain at the target site, bleeding, blood clots, infection, swelling, burns, blistering, and also cause damage to skin, nerves and muscles around the treated </a:t>
            </a:r>
            <a:r>
              <a:rPr lang="en-GB" sz="2800" dirty="0" smtClean="0"/>
              <a:t>area.</a:t>
            </a:r>
          </a:p>
          <a:p>
            <a:r>
              <a:rPr lang="en-GB" sz="2800" dirty="0" smtClean="0"/>
              <a:t>Side </a:t>
            </a:r>
            <a:r>
              <a:rPr lang="en-GB" sz="2800" dirty="0"/>
              <a:t>effects of regional and whole-body hyperthermia are that it could lead to nausea, vomiting, and </a:t>
            </a:r>
            <a:r>
              <a:rPr lang="en-GB" sz="2800" dirty="0" err="1"/>
              <a:t>diarrhea</a:t>
            </a:r>
            <a:r>
              <a:rPr lang="en-GB" sz="2800" dirty="0"/>
              <a:t>. In severe cases (rarely) it leads to problems associated with heart, blood vessels, and other major organs</a:t>
            </a:r>
            <a:r>
              <a:rPr lang="en-GB" sz="2800" dirty="0" smtClean="0"/>
              <a:t>.</a:t>
            </a:r>
          </a:p>
          <a:p>
            <a:pPr marL="0" indent="0">
              <a:buNone/>
            </a:pPr>
            <a:r>
              <a:rPr lang="en-GB" sz="2800" dirty="0" smtClean="0"/>
              <a:t>=&gt;</a:t>
            </a:r>
            <a:r>
              <a:rPr lang="en-GB" sz="2800" dirty="0"/>
              <a:t> But improved technology, experience, and better skills led to fewer side effects. </a:t>
            </a:r>
          </a:p>
        </p:txBody>
      </p:sp>
      <p:sp>
        <p:nvSpPr>
          <p:cNvPr id="5" name="Cloud Callout 4"/>
          <p:cNvSpPr/>
          <p:nvPr/>
        </p:nvSpPr>
        <p:spPr>
          <a:xfrm>
            <a:off x="899592" y="203576"/>
            <a:ext cx="1872208" cy="864096"/>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067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b="1" dirty="0">
                <a:solidFill>
                  <a:srgbClr val="FF0000"/>
                </a:solidFill>
              </a:rPr>
              <a:t>External heating techniques for delivery of </a:t>
            </a:r>
            <a:r>
              <a:rPr lang="en-GB" b="1" dirty="0">
                <a:solidFill>
                  <a:srgbClr val="0070C0"/>
                </a:solidFill>
              </a:rPr>
              <a:t>localized </a:t>
            </a:r>
            <a:r>
              <a:rPr lang="en-GB" b="1" dirty="0" smtClean="0">
                <a:solidFill>
                  <a:srgbClr val="0070C0"/>
                </a:solidFill>
              </a:rPr>
              <a:t>hyperthermia </a:t>
            </a:r>
            <a:endParaRPr lang="en-GB"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2776"/>
            <a:ext cx="8229600" cy="34563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869160"/>
            <a:ext cx="7920880" cy="1584176"/>
          </a:xfrm>
          <a:prstGeom prst="rect">
            <a:avLst/>
          </a:prstGeom>
        </p:spPr>
      </p:pic>
      <p:sp>
        <p:nvSpPr>
          <p:cNvPr id="6" name="Oval 5"/>
          <p:cNvSpPr/>
          <p:nvPr/>
        </p:nvSpPr>
        <p:spPr>
          <a:xfrm>
            <a:off x="1043608" y="2204864"/>
            <a:ext cx="129614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483768" y="2312876"/>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Oval 8"/>
          <p:cNvSpPr/>
          <p:nvPr/>
        </p:nvSpPr>
        <p:spPr>
          <a:xfrm>
            <a:off x="4283968" y="4941168"/>
            <a:ext cx="100811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279732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Heat-</a:t>
            </a:r>
            <a:r>
              <a:rPr lang="en-GB" dirty="0"/>
              <a:t>producing Modalities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104480"/>
              </p:ext>
            </p:extLst>
          </p:nvPr>
        </p:nvGraphicFramePr>
        <p:xfrm>
          <a:off x="457200" y="0"/>
          <a:ext cx="8229600" cy="558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57916" y="4689140"/>
            <a:ext cx="7992888" cy="1224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rgbClr val="FFFF00"/>
                </a:solidFill>
              </a:rPr>
              <a:t>EM and ultrasound beams follow the general laws of waves as they propagate through the body </a:t>
            </a:r>
          </a:p>
        </p:txBody>
      </p:sp>
      <p:cxnSp>
        <p:nvCxnSpPr>
          <p:cNvPr id="7" name="Curved Connector 6"/>
          <p:cNvCxnSpPr/>
          <p:nvPr/>
        </p:nvCxnSpPr>
        <p:spPr>
          <a:xfrm>
            <a:off x="971600" y="5445224"/>
            <a:ext cx="1584176" cy="144016"/>
          </a:xfrm>
          <a:prstGeom prst="curved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51520" y="944724"/>
            <a:ext cx="4392488" cy="3924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5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11560" y="1700808"/>
            <a:ext cx="6408712" cy="2304256"/>
          </a:xfrm>
          <a:prstGeom prst="wedgeRoundRectCallout">
            <a:avLst>
              <a:gd name="adj1" fmla="val -31941"/>
              <a:gd name="adj2" fmla="val 11357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dirty="0">
                <a:solidFill>
                  <a:schemeClr val="tx1">
                    <a:lumMod val="95000"/>
                    <a:lumOff val="5000"/>
                  </a:schemeClr>
                </a:solidFill>
              </a:rPr>
              <a:t>EM Heat can be generated in tissue by different kinds of interaction between EM fields and biological systems. One such way is by rotating polar molecules; the friction associated with the rotation of the atoms and molecules causes heat </a:t>
            </a:r>
          </a:p>
          <a:p>
            <a:r>
              <a:rPr lang="en-GB" dirty="0">
                <a:solidFill>
                  <a:schemeClr val="tx1">
                    <a:lumMod val="95000"/>
                    <a:lumOff val="5000"/>
                  </a:schemeClr>
                </a:solidFill>
              </a:rPr>
              <a:t>generation when time-varying</a:t>
            </a:r>
          </a:p>
          <a:p>
            <a:r>
              <a:rPr lang="en-GB" dirty="0">
                <a:solidFill>
                  <a:schemeClr val="tx1">
                    <a:lumMod val="95000"/>
                    <a:lumOff val="5000"/>
                  </a:schemeClr>
                </a:solidFill>
              </a:rPr>
              <a:t> EM fields are applied.</a:t>
            </a:r>
            <a:r>
              <a:rPr lang="en-GB" dirty="0"/>
              <a:t> </a:t>
            </a:r>
          </a:p>
        </p:txBody>
      </p:sp>
      <p:sp>
        <p:nvSpPr>
          <p:cNvPr id="5" name="Title 1"/>
          <p:cNvSpPr>
            <a:spLocks noGrp="1"/>
          </p:cNvSpPr>
          <p:nvPr>
            <p:ph type="title"/>
          </p:nvPr>
        </p:nvSpPr>
        <p:spPr/>
        <p:txBody>
          <a:bodyPr>
            <a:normAutofit/>
          </a:bodyPr>
          <a:lstStyle/>
          <a:p>
            <a:r>
              <a:rPr lang="en-GB" b="1" dirty="0">
                <a:solidFill>
                  <a:srgbClr val="FF0000"/>
                </a:solidFill>
              </a:rPr>
              <a:t>EM</a:t>
            </a:r>
            <a:r>
              <a:rPr lang="en-GB" b="1" dirty="0"/>
              <a:t> </a:t>
            </a:r>
            <a:r>
              <a:rPr lang="en-GB" b="1" dirty="0" smtClean="0"/>
              <a:t>Techniques</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49080"/>
            <a:ext cx="33909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455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GB" sz="2800" dirty="0" smtClean="0">
                <a:solidFill>
                  <a:srgbClr val="FF0000"/>
                </a:solidFill>
              </a:rPr>
              <a:t>For hyperthermia</a:t>
            </a:r>
            <a:r>
              <a:rPr lang="en-GB" sz="2800" dirty="0" smtClean="0"/>
              <a:t>, the EM generators that are commercially available operate at the ISM band frequencies of </a:t>
            </a:r>
            <a:r>
              <a:rPr lang="en-GB" sz="2800" dirty="0" smtClean="0">
                <a:solidFill>
                  <a:srgbClr val="0070C0"/>
                </a:solidFill>
              </a:rPr>
              <a:t>13.56, 27.12, 40.68, 915, and 2450 </a:t>
            </a:r>
            <a:r>
              <a:rPr lang="en-GB" sz="2800" dirty="0" err="1" smtClean="0">
                <a:solidFill>
                  <a:srgbClr val="0070C0"/>
                </a:solidFill>
              </a:rPr>
              <a:t>MHz</a:t>
            </a:r>
            <a:r>
              <a:rPr lang="en-GB" sz="2800" dirty="0" err="1" smtClean="0"/>
              <a:t>.</a:t>
            </a:r>
            <a:r>
              <a:rPr lang="en-GB" sz="2800" dirty="0" smtClean="0"/>
              <a:t> A frequency of 433 MHz is also authorized in Europe.</a:t>
            </a:r>
          </a:p>
          <a:p>
            <a:pPr>
              <a:buFont typeface="Wingdings" pitchFamily="2" charset="2"/>
              <a:buChar char="Ø"/>
            </a:pPr>
            <a:r>
              <a:rPr lang="en-GB" sz="2800" dirty="0" smtClean="0">
                <a:solidFill>
                  <a:srgbClr val="FF0000"/>
                </a:solidFill>
              </a:rPr>
              <a:t>For hyperthermia</a:t>
            </a:r>
            <a:r>
              <a:rPr lang="en-GB" sz="2800" dirty="0" smtClean="0"/>
              <a:t>, the power range also varies normally within the range of 10 to 500 Watts for a single applicator at microwave frequencies (915 and 2450 MHz)</a:t>
            </a:r>
          </a:p>
          <a:p>
            <a:endParaRPr lang="en-GB" dirty="0"/>
          </a:p>
        </p:txBody>
      </p:sp>
      <p:sp>
        <p:nvSpPr>
          <p:cNvPr id="5" name="Title 4"/>
          <p:cNvSpPr>
            <a:spLocks noGrp="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Standard</a:t>
            </a:r>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58453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b="1" dirty="0">
                <a:solidFill>
                  <a:srgbClr val="FF0000"/>
                </a:solidFill>
              </a:rPr>
              <a:t>EM</a:t>
            </a:r>
            <a:r>
              <a:rPr lang="en-GB" b="1" dirty="0"/>
              <a:t> </a:t>
            </a:r>
            <a:r>
              <a:rPr lang="en-GB" b="1" dirty="0" smtClean="0"/>
              <a:t>Techniques</a:t>
            </a:r>
            <a:endParaRPr lang="en-GB" dirty="0"/>
          </a:p>
        </p:txBody>
      </p:sp>
      <p:sp>
        <p:nvSpPr>
          <p:cNvPr id="5" name="Action Button: Help 4">
            <a:hlinkClick r:id="" action="ppaction://noaction" highlightClick="1"/>
          </p:cNvPr>
          <p:cNvSpPr/>
          <p:nvPr/>
        </p:nvSpPr>
        <p:spPr>
          <a:xfrm>
            <a:off x="539552" y="1191108"/>
            <a:ext cx="792088" cy="720080"/>
          </a:xfrm>
          <a:prstGeom prst="actionButtonHelp">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 name="TextBox 6"/>
          <p:cNvSpPr txBox="1"/>
          <p:nvPr/>
        </p:nvSpPr>
        <p:spPr>
          <a:xfrm>
            <a:off x="1538697" y="1264857"/>
            <a:ext cx="4071820" cy="646331"/>
          </a:xfrm>
          <a:prstGeom prst="rect">
            <a:avLst/>
          </a:prstGeom>
          <a:noFill/>
        </p:spPr>
        <p:txBody>
          <a:bodyPr wrap="none" rtlCol="0">
            <a:spAutoFit/>
          </a:bodyPr>
          <a:lstStyle/>
          <a:p>
            <a:r>
              <a:rPr lang="en-GB" dirty="0"/>
              <a:t>How can we choose range of Frequency ?</a:t>
            </a:r>
          </a:p>
          <a:p>
            <a:endParaRPr lang="en-GB" dirty="0"/>
          </a:p>
        </p:txBody>
      </p:sp>
      <p:pic>
        <p:nvPicPr>
          <p:cNvPr id="8" name="Content Placeholder 3"/>
          <p:cNvPicPr>
            <a:picLocks noGrp="1"/>
          </p:cNvPicPr>
          <p:nvPr>
            <p:ph idx="1"/>
          </p:nvPr>
        </p:nvPicPr>
        <p:blipFill>
          <a:blip r:embed="rId3"/>
          <a:stretch>
            <a:fillRect/>
          </a:stretch>
        </p:blipFill>
        <p:spPr>
          <a:xfrm>
            <a:off x="1835695" y="1911188"/>
            <a:ext cx="7027149" cy="4192634"/>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3488619876"/>
              </p:ext>
            </p:extLst>
          </p:nvPr>
        </p:nvGraphicFramePr>
        <p:xfrm>
          <a:off x="935596" y="2348880"/>
          <a:ext cx="1296987" cy="728662"/>
        </p:xfrm>
        <a:graphic>
          <a:graphicData uri="http://schemas.openxmlformats.org/presentationml/2006/ole">
            <mc:AlternateContent xmlns:mc="http://schemas.openxmlformats.org/markup-compatibility/2006">
              <mc:Choice xmlns:v="urn:schemas-microsoft-com:vml" Requires="v">
                <p:oleObj spid="_x0000_s5138" name="Equation" r:id="rId4" imgW="749160" imgH="393480" progId="Equation.DSMT4">
                  <p:embed/>
                </p:oleObj>
              </mc:Choice>
              <mc:Fallback>
                <p:oleObj name="Equation" r:id="rId4" imgW="749160" imgH="39348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596" y="2348880"/>
                        <a:ext cx="129698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365258" y="3284984"/>
            <a:ext cx="2664296" cy="1754326"/>
          </a:xfrm>
          <a:prstGeom prst="rect">
            <a:avLst/>
          </a:prstGeom>
          <a:noFill/>
        </p:spPr>
        <p:txBody>
          <a:bodyPr wrap="square" rtlCol="0">
            <a:spAutoFit/>
          </a:bodyPr>
          <a:lstStyle/>
          <a:p>
            <a:r>
              <a:rPr lang="en-GB" dirty="0" smtClean="0"/>
              <a:t>  Where E- The magnitude of electric field (V/m), </a:t>
            </a:r>
          </a:p>
          <a:p>
            <a:r>
              <a:rPr lang="en-GB" dirty="0" smtClean="0"/>
              <a:t>and </a:t>
            </a:r>
            <a:r>
              <a:rPr lang="el-GR" dirty="0" smtClean="0"/>
              <a:t>σ</a:t>
            </a:r>
            <a:r>
              <a:rPr lang="en-GB" dirty="0" smtClean="0"/>
              <a:t>- the conductivity (S/m</a:t>
            </a:r>
            <a:r>
              <a:rPr lang="en-GB" dirty="0"/>
              <a:t>) . P is the same as the specific absorption </a:t>
            </a:r>
            <a:r>
              <a:rPr lang="en-GB" dirty="0" smtClean="0"/>
              <a:t>rate</a:t>
            </a:r>
            <a:endParaRPr lang="en-GB" dirty="0">
              <a:solidFill>
                <a:srgbClr val="FF0000"/>
              </a:solidFill>
            </a:endParaRPr>
          </a:p>
        </p:txBody>
      </p:sp>
      <p:pic>
        <p:nvPicPr>
          <p:cNvPr id="9" name="Picture 8" descr=" Frequenza di emissione"/>
          <p:cNvPicPr/>
          <p:nvPr/>
        </p:nvPicPr>
        <p:blipFill>
          <a:blip r:embed="rId6">
            <a:extLst>
              <a:ext uri="{28A0092B-C50C-407E-A947-70E740481C1C}">
                <a14:useLocalDpi xmlns:a14="http://schemas.microsoft.com/office/drawing/2010/main" val="0"/>
              </a:ext>
            </a:extLst>
          </a:blip>
          <a:srcRect/>
          <a:stretch>
            <a:fillRect/>
          </a:stretch>
        </p:blipFill>
        <p:spPr bwMode="auto">
          <a:xfrm>
            <a:off x="3137298" y="1988840"/>
            <a:ext cx="6003290" cy="3983355"/>
          </a:xfrm>
          <a:prstGeom prst="rect">
            <a:avLst/>
          </a:prstGeom>
          <a:noFill/>
          <a:ln>
            <a:noFill/>
          </a:ln>
        </p:spPr>
      </p:pic>
    </p:spTree>
    <p:extLst>
      <p:ext uri="{BB962C8B-B14F-4D97-AF65-F5344CB8AC3E}">
        <p14:creationId xmlns:p14="http://schemas.microsoft.com/office/powerpoint/2010/main" val="304122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472608"/>
          </a:xfrm>
        </p:spPr>
        <p:txBody>
          <a:bodyPr>
            <a:normAutofit fontScale="47500" lnSpcReduction="20000"/>
          </a:bodyPr>
          <a:lstStyle/>
          <a:p>
            <a:pPr marL="0" indent="0">
              <a:buNone/>
            </a:pPr>
            <a:r>
              <a:rPr lang="en-GB" sz="4200" dirty="0" smtClean="0">
                <a:solidFill>
                  <a:srgbClr val="0070C0"/>
                </a:solidFill>
              </a:rPr>
              <a:t>Advantages</a:t>
            </a:r>
            <a:endParaRPr lang="ru-RU" sz="4200" dirty="0" smtClean="0">
              <a:solidFill>
                <a:srgbClr val="0070C0"/>
              </a:solidFill>
            </a:endParaRPr>
          </a:p>
          <a:p>
            <a:pPr>
              <a:buFont typeface="Wingdings" pitchFamily="2" charset="2"/>
              <a:buChar char="ü"/>
            </a:pPr>
            <a:r>
              <a:rPr lang="en-GB" sz="4200" dirty="0"/>
              <a:t>N</a:t>
            </a:r>
            <a:r>
              <a:rPr lang="en-GB" sz="4200" dirty="0" smtClean="0"/>
              <a:t>ot required</a:t>
            </a:r>
            <a:r>
              <a:rPr lang="en-GB" sz="4200" dirty="0"/>
              <a:t> (Due to the presence of air within and in the vicinity of areas such as the lungs, stomach, bowel, bladder, rectum, and pelvis, the use of EM technique is suggested for cancer therapy in these </a:t>
            </a:r>
            <a:r>
              <a:rPr lang="en-GB" sz="4200" dirty="0" smtClean="0"/>
              <a:t>region)</a:t>
            </a:r>
          </a:p>
          <a:p>
            <a:pPr>
              <a:buFont typeface="Wingdings" pitchFamily="2" charset="2"/>
              <a:buChar char="ü"/>
            </a:pPr>
            <a:r>
              <a:rPr lang="en-GB" sz="4200" dirty="0"/>
              <a:t>EM energy is not hindered by </a:t>
            </a:r>
            <a:r>
              <a:rPr lang="en-GB" sz="4200" dirty="0" smtClean="0"/>
              <a:t>bones.</a:t>
            </a:r>
          </a:p>
          <a:p>
            <a:pPr>
              <a:buFont typeface="Wingdings" pitchFamily="2" charset="2"/>
              <a:buChar char="ü"/>
            </a:pPr>
            <a:r>
              <a:rPr lang="en-GB" sz="4200" dirty="0"/>
              <a:t>The preferred approach for brain tissue heating is microwave with single or multiple external beams</a:t>
            </a:r>
            <a:r>
              <a:rPr lang="en-GB" sz="4200" dirty="0" smtClean="0"/>
              <a:t>.</a:t>
            </a:r>
          </a:p>
          <a:p>
            <a:pPr>
              <a:buFont typeface="Wingdings" pitchFamily="2" charset="2"/>
              <a:buChar char="ü"/>
            </a:pPr>
            <a:r>
              <a:rPr lang="en-GB" sz="4200" dirty="0"/>
              <a:t>Microwave radiation can penetrate deeply into low-water-containing tissue, like fat, and since the breast is composed largely of fat, deep penetration for cancer therapy is possible.</a:t>
            </a:r>
          </a:p>
          <a:p>
            <a:pPr>
              <a:buFont typeface="Wingdings" pitchFamily="2" charset="2"/>
              <a:buChar char="ü"/>
            </a:pPr>
            <a:r>
              <a:rPr lang="en-GB" sz="4200" dirty="0"/>
              <a:t>Large volumes can be heated with multiple applicators or phase-array </a:t>
            </a:r>
            <a:r>
              <a:rPr lang="en-GB" sz="4200" dirty="0" smtClean="0"/>
              <a:t>microwave</a:t>
            </a:r>
          </a:p>
          <a:p>
            <a:pPr marL="0" indent="0">
              <a:buNone/>
            </a:pPr>
            <a:r>
              <a:rPr lang="en-GB" sz="4200" dirty="0" smtClean="0">
                <a:solidFill>
                  <a:srgbClr val="0070C0"/>
                </a:solidFill>
              </a:rPr>
              <a:t>Disadvantages:</a:t>
            </a:r>
            <a:r>
              <a:rPr lang="en-GB" sz="4200" dirty="0" smtClean="0"/>
              <a:t> </a:t>
            </a:r>
          </a:p>
          <a:p>
            <a:pPr>
              <a:buFont typeface="Courier New" pitchFamily="49" charset="0"/>
              <a:buChar char="o"/>
            </a:pPr>
            <a:r>
              <a:rPr lang="en-GB" sz="4200" dirty="0" smtClean="0"/>
              <a:t>Potential </a:t>
            </a:r>
            <a:r>
              <a:rPr lang="en-GB" sz="4200" dirty="0"/>
              <a:t>hazards for the EM technique in hydrate tissues or in tissues close </a:t>
            </a:r>
            <a:endParaRPr lang="en-GB" sz="4200" dirty="0" smtClean="0"/>
          </a:p>
          <a:p>
            <a:pPr>
              <a:buFont typeface="Courier New" pitchFamily="49" charset="0"/>
              <a:buChar char="o"/>
            </a:pPr>
            <a:r>
              <a:rPr lang="en-GB" sz="4200" dirty="0" smtClean="0"/>
              <a:t>The </a:t>
            </a:r>
            <a:r>
              <a:rPr lang="en-GB" sz="4200" dirty="0"/>
              <a:t>fat near the fat-muscle interface may overheat due to large reflections. </a:t>
            </a:r>
            <a:endParaRPr lang="en-GB" sz="4200" dirty="0" smtClean="0"/>
          </a:p>
          <a:p>
            <a:pPr>
              <a:buFont typeface="Courier New" pitchFamily="49" charset="0"/>
              <a:buChar char="o"/>
            </a:pPr>
            <a:r>
              <a:rPr lang="en-GB" sz="4200" dirty="0"/>
              <a:t>Depth of dose is limited to a few cm by using a single applicator, particularly with microwaves.</a:t>
            </a:r>
          </a:p>
          <a:p>
            <a:pPr marL="0" indent="0">
              <a:buNone/>
            </a:pPr>
            <a:endParaRPr lang="en-GB" dirty="0"/>
          </a:p>
          <a:p>
            <a:pPr marL="0" indent="0">
              <a:buNone/>
            </a:pPr>
            <a:endParaRPr lang="en-GB" dirty="0" smtClean="0"/>
          </a:p>
          <a:p>
            <a:pPr marL="0" indent="0">
              <a:buNone/>
            </a:pPr>
            <a:endParaRPr lang="en-GB" dirty="0" smtClean="0"/>
          </a:p>
          <a:p>
            <a:pPr marL="0" indent="0">
              <a:buNone/>
            </a:pPr>
            <a:endParaRPr lang="ru-RU" dirty="0" smtClean="0"/>
          </a:p>
          <a:p>
            <a:pPr marL="0" indent="0">
              <a:buNone/>
            </a:pPr>
            <a:endParaRPr lang="en-GB" dirty="0"/>
          </a:p>
        </p:txBody>
      </p:sp>
      <p:sp>
        <p:nvSpPr>
          <p:cNvPr id="6" name="Title 1"/>
          <p:cNvSpPr>
            <a:spLocks noGrp="1"/>
          </p:cNvSpPr>
          <p:nvPr>
            <p:ph type="title"/>
          </p:nvPr>
        </p:nvSpPr>
        <p:spPr>
          <a:xfrm>
            <a:off x="467544" y="116632"/>
            <a:ext cx="8229600" cy="1143000"/>
          </a:xfrm>
        </p:spPr>
        <p:txBody>
          <a:bodyPr>
            <a:normAutofit/>
          </a:bodyPr>
          <a:lstStyle/>
          <a:p>
            <a:r>
              <a:rPr lang="en-GB" b="1" dirty="0">
                <a:solidFill>
                  <a:srgbClr val="FF0000"/>
                </a:solidFill>
              </a:rPr>
              <a:t>EM</a:t>
            </a:r>
            <a:r>
              <a:rPr lang="en-GB" b="1" dirty="0"/>
              <a:t> </a:t>
            </a:r>
            <a:r>
              <a:rPr lang="en-GB" b="1" dirty="0" smtClean="0"/>
              <a:t>Techniques</a:t>
            </a:r>
            <a:endParaRPr lang="en-GB" dirty="0"/>
          </a:p>
        </p:txBody>
      </p:sp>
    </p:spTree>
    <p:extLst>
      <p:ext uri="{BB962C8B-B14F-4D97-AF65-F5344CB8AC3E}">
        <p14:creationId xmlns:p14="http://schemas.microsoft.com/office/powerpoint/2010/main" val="162082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6712"/>
            <a:ext cx="8229600" cy="5112567"/>
          </a:xfrm>
        </p:spPr>
      </p:pic>
      <p:sp>
        <p:nvSpPr>
          <p:cNvPr id="2" name="Oval 1"/>
          <p:cNvSpPr/>
          <p:nvPr/>
        </p:nvSpPr>
        <p:spPr>
          <a:xfrm>
            <a:off x="5220072" y="1916832"/>
            <a:ext cx="3384376"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5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GB" dirty="0">
                <a:solidFill>
                  <a:srgbClr val="FFFF00"/>
                </a:solidFill>
              </a:rPr>
              <a:t>C</a:t>
            </a:r>
            <a:r>
              <a:rPr lang="en-GB" dirty="0" smtClean="0">
                <a:solidFill>
                  <a:srgbClr val="FFFF00"/>
                </a:solidFill>
              </a:rPr>
              <a:t>ontent</a:t>
            </a:r>
            <a:endParaRPr lang="en-GB" dirty="0">
              <a:solidFill>
                <a:srgbClr val="FFFF00"/>
              </a:solidFill>
            </a:endParaRPr>
          </a:p>
        </p:txBody>
      </p:sp>
      <p:sp>
        <p:nvSpPr>
          <p:cNvPr id="5" name="Rectangle 4"/>
          <p:cNvSpPr/>
          <p:nvPr/>
        </p:nvSpPr>
        <p:spPr>
          <a:xfrm>
            <a:off x="395536" y="2323377"/>
            <a:ext cx="8229600" cy="504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787326" y="1683289"/>
            <a:ext cx="7835792" cy="935288"/>
          </a:xfrm>
          <a:custGeom>
            <a:avLst/>
            <a:gdLst>
              <a:gd name="connsiteX0" fmla="*/ 0 w 7835792"/>
              <a:gd name="connsiteY0" fmla="*/ 155884 h 935288"/>
              <a:gd name="connsiteX1" fmla="*/ 155884 w 7835792"/>
              <a:gd name="connsiteY1" fmla="*/ 0 h 935288"/>
              <a:gd name="connsiteX2" fmla="*/ 7679908 w 7835792"/>
              <a:gd name="connsiteY2" fmla="*/ 0 h 935288"/>
              <a:gd name="connsiteX3" fmla="*/ 7835792 w 7835792"/>
              <a:gd name="connsiteY3" fmla="*/ 155884 h 935288"/>
              <a:gd name="connsiteX4" fmla="*/ 7835792 w 7835792"/>
              <a:gd name="connsiteY4" fmla="*/ 779404 h 935288"/>
              <a:gd name="connsiteX5" fmla="*/ 7679908 w 7835792"/>
              <a:gd name="connsiteY5" fmla="*/ 935288 h 935288"/>
              <a:gd name="connsiteX6" fmla="*/ 155884 w 7835792"/>
              <a:gd name="connsiteY6" fmla="*/ 935288 h 935288"/>
              <a:gd name="connsiteX7" fmla="*/ 0 w 7835792"/>
              <a:gd name="connsiteY7" fmla="*/ 779404 h 935288"/>
              <a:gd name="connsiteX8" fmla="*/ 0 w 7835792"/>
              <a:gd name="connsiteY8" fmla="*/ 155884 h 93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792" h="935288">
                <a:moveTo>
                  <a:pt x="0" y="155884"/>
                </a:moveTo>
                <a:cubicBezTo>
                  <a:pt x="0" y="69792"/>
                  <a:pt x="69792" y="0"/>
                  <a:pt x="155884" y="0"/>
                </a:cubicBezTo>
                <a:lnTo>
                  <a:pt x="7679908" y="0"/>
                </a:lnTo>
                <a:cubicBezTo>
                  <a:pt x="7766000" y="0"/>
                  <a:pt x="7835792" y="69792"/>
                  <a:pt x="7835792" y="155884"/>
                </a:cubicBezTo>
                <a:lnTo>
                  <a:pt x="7835792" y="779404"/>
                </a:lnTo>
                <a:cubicBezTo>
                  <a:pt x="7835792" y="865496"/>
                  <a:pt x="7766000" y="935288"/>
                  <a:pt x="7679908" y="935288"/>
                </a:cubicBezTo>
                <a:lnTo>
                  <a:pt x="155884" y="935288"/>
                </a:lnTo>
                <a:cubicBezTo>
                  <a:pt x="69792" y="935288"/>
                  <a:pt x="0" y="865496"/>
                  <a:pt x="0" y="779404"/>
                </a:cubicBezTo>
                <a:lnTo>
                  <a:pt x="0" y="15588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3399" tIns="45657" rIns="263399" bIns="45657" numCol="1" spcCol="1270" anchor="ctr" anchorCtr="0">
            <a:noAutofit/>
          </a:bodyPr>
          <a:lstStyle/>
          <a:p>
            <a:pPr lvl="0" algn="l" defTabSz="1244600">
              <a:lnSpc>
                <a:spcPct val="90000"/>
              </a:lnSpc>
              <a:spcBef>
                <a:spcPct val="0"/>
              </a:spcBef>
              <a:spcAft>
                <a:spcPct val="35000"/>
              </a:spcAft>
            </a:pPr>
            <a:r>
              <a:rPr lang="en-GB" sz="2800" kern="1200" dirty="0" smtClean="0">
                <a:solidFill>
                  <a:srgbClr val="FFFF00"/>
                </a:solidFill>
              </a:rPr>
              <a:t>Overview (definition, effects of heat on cells)</a:t>
            </a:r>
            <a:endParaRPr lang="en-GB" sz="2800" kern="1200" dirty="0">
              <a:solidFill>
                <a:srgbClr val="FFFF00"/>
              </a:solidFill>
            </a:endParaRPr>
          </a:p>
        </p:txBody>
      </p:sp>
      <p:sp>
        <p:nvSpPr>
          <p:cNvPr id="7" name="Rectangle 6"/>
          <p:cNvSpPr/>
          <p:nvPr/>
        </p:nvSpPr>
        <p:spPr>
          <a:xfrm>
            <a:off x="395536" y="3612412"/>
            <a:ext cx="8229600" cy="504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787326" y="2935377"/>
            <a:ext cx="7835792" cy="972235"/>
          </a:xfrm>
          <a:custGeom>
            <a:avLst/>
            <a:gdLst>
              <a:gd name="connsiteX0" fmla="*/ 0 w 7835792"/>
              <a:gd name="connsiteY0" fmla="*/ 162042 h 972235"/>
              <a:gd name="connsiteX1" fmla="*/ 162042 w 7835792"/>
              <a:gd name="connsiteY1" fmla="*/ 0 h 972235"/>
              <a:gd name="connsiteX2" fmla="*/ 7673750 w 7835792"/>
              <a:gd name="connsiteY2" fmla="*/ 0 h 972235"/>
              <a:gd name="connsiteX3" fmla="*/ 7835792 w 7835792"/>
              <a:gd name="connsiteY3" fmla="*/ 162042 h 972235"/>
              <a:gd name="connsiteX4" fmla="*/ 7835792 w 7835792"/>
              <a:gd name="connsiteY4" fmla="*/ 810193 h 972235"/>
              <a:gd name="connsiteX5" fmla="*/ 7673750 w 7835792"/>
              <a:gd name="connsiteY5" fmla="*/ 972235 h 972235"/>
              <a:gd name="connsiteX6" fmla="*/ 162042 w 7835792"/>
              <a:gd name="connsiteY6" fmla="*/ 972235 h 972235"/>
              <a:gd name="connsiteX7" fmla="*/ 0 w 7835792"/>
              <a:gd name="connsiteY7" fmla="*/ 810193 h 972235"/>
              <a:gd name="connsiteX8" fmla="*/ 0 w 7835792"/>
              <a:gd name="connsiteY8" fmla="*/ 162042 h 97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792" h="972235">
                <a:moveTo>
                  <a:pt x="0" y="162042"/>
                </a:moveTo>
                <a:cubicBezTo>
                  <a:pt x="0" y="72549"/>
                  <a:pt x="72549" y="0"/>
                  <a:pt x="162042" y="0"/>
                </a:cubicBezTo>
                <a:lnTo>
                  <a:pt x="7673750" y="0"/>
                </a:lnTo>
                <a:cubicBezTo>
                  <a:pt x="7763243" y="0"/>
                  <a:pt x="7835792" y="72549"/>
                  <a:pt x="7835792" y="162042"/>
                </a:cubicBezTo>
                <a:lnTo>
                  <a:pt x="7835792" y="810193"/>
                </a:lnTo>
                <a:cubicBezTo>
                  <a:pt x="7835792" y="899686"/>
                  <a:pt x="7763243" y="972235"/>
                  <a:pt x="7673750" y="972235"/>
                </a:cubicBezTo>
                <a:lnTo>
                  <a:pt x="162042" y="972235"/>
                </a:lnTo>
                <a:cubicBezTo>
                  <a:pt x="72549" y="972235"/>
                  <a:pt x="0" y="899686"/>
                  <a:pt x="0" y="810193"/>
                </a:cubicBezTo>
                <a:lnTo>
                  <a:pt x="0" y="162042"/>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5203" tIns="47461" rIns="265203" bIns="47461" numCol="1" spcCol="1270" anchor="ctr" anchorCtr="0">
            <a:noAutofit/>
          </a:bodyPr>
          <a:lstStyle/>
          <a:p>
            <a:pPr lvl="0" algn="l" defTabSz="1244600">
              <a:lnSpc>
                <a:spcPct val="90000"/>
              </a:lnSpc>
              <a:spcBef>
                <a:spcPct val="0"/>
              </a:spcBef>
              <a:spcAft>
                <a:spcPct val="35000"/>
              </a:spcAft>
            </a:pPr>
            <a:r>
              <a:rPr lang="en-GB" sz="2800" kern="1200" dirty="0" smtClean="0">
                <a:solidFill>
                  <a:srgbClr val="FFFF00"/>
                </a:solidFill>
              </a:rPr>
              <a:t>Methods  (local, regional , whole body)</a:t>
            </a:r>
            <a:endParaRPr lang="en-GB" sz="2800" kern="1200" dirty="0">
              <a:solidFill>
                <a:srgbClr val="FFFF00"/>
              </a:solidFill>
            </a:endParaRPr>
          </a:p>
        </p:txBody>
      </p:sp>
      <p:sp>
        <p:nvSpPr>
          <p:cNvPr id="9" name="Rectangle 8"/>
          <p:cNvSpPr/>
          <p:nvPr/>
        </p:nvSpPr>
        <p:spPr>
          <a:xfrm>
            <a:off x="395536" y="4823751"/>
            <a:ext cx="8229600" cy="504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787326" y="4224412"/>
            <a:ext cx="7835792" cy="894538"/>
          </a:xfrm>
          <a:custGeom>
            <a:avLst/>
            <a:gdLst>
              <a:gd name="connsiteX0" fmla="*/ 0 w 7835792"/>
              <a:gd name="connsiteY0" fmla="*/ 149093 h 894538"/>
              <a:gd name="connsiteX1" fmla="*/ 149093 w 7835792"/>
              <a:gd name="connsiteY1" fmla="*/ 0 h 894538"/>
              <a:gd name="connsiteX2" fmla="*/ 7686699 w 7835792"/>
              <a:gd name="connsiteY2" fmla="*/ 0 h 894538"/>
              <a:gd name="connsiteX3" fmla="*/ 7835792 w 7835792"/>
              <a:gd name="connsiteY3" fmla="*/ 149093 h 894538"/>
              <a:gd name="connsiteX4" fmla="*/ 7835792 w 7835792"/>
              <a:gd name="connsiteY4" fmla="*/ 745445 h 894538"/>
              <a:gd name="connsiteX5" fmla="*/ 7686699 w 7835792"/>
              <a:gd name="connsiteY5" fmla="*/ 894538 h 894538"/>
              <a:gd name="connsiteX6" fmla="*/ 149093 w 7835792"/>
              <a:gd name="connsiteY6" fmla="*/ 894538 h 894538"/>
              <a:gd name="connsiteX7" fmla="*/ 0 w 7835792"/>
              <a:gd name="connsiteY7" fmla="*/ 745445 h 894538"/>
              <a:gd name="connsiteX8" fmla="*/ 0 w 7835792"/>
              <a:gd name="connsiteY8" fmla="*/ 149093 h 89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792" h="894538">
                <a:moveTo>
                  <a:pt x="0" y="149093"/>
                </a:moveTo>
                <a:cubicBezTo>
                  <a:pt x="0" y="66751"/>
                  <a:pt x="66751" y="0"/>
                  <a:pt x="149093" y="0"/>
                </a:cubicBezTo>
                <a:lnTo>
                  <a:pt x="7686699" y="0"/>
                </a:lnTo>
                <a:cubicBezTo>
                  <a:pt x="7769041" y="0"/>
                  <a:pt x="7835792" y="66751"/>
                  <a:pt x="7835792" y="149093"/>
                </a:cubicBezTo>
                <a:lnTo>
                  <a:pt x="7835792" y="745445"/>
                </a:lnTo>
                <a:cubicBezTo>
                  <a:pt x="7835792" y="827787"/>
                  <a:pt x="7769041" y="894538"/>
                  <a:pt x="7686699" y="894538"/>
                </a:cubicBezTo>
                <a:lnTo>
                  <a:pt x="149093" y="894538"/>
                </a:lnTo>
                <a:cubicBezTo>
                  <a:pt x="66751" y="894538"/>
                  <a:pt x="0" y="827787"/>
                  <a:pt x="0" y="745445"/>
                </a:cubicBezTo>
                <a:lnTo>
                  <a:pt x="0" y="149093"/>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1410" tIns="43668" rIns="261410" bIns="43668" numCol="1" spcCol="1270" anchor="ctr" anchorCtr="0">
            <a:noAutofit/>
          </a:bodyPr>
          <a:lstStyle/>
          <a:p>
            <a:pPr lvl="0" algn="l" defTabSz="1244600">
              <a:lnSpc>
                <a:spcPct val="90000"/>
              </a:lnSpc>
              <a:spcBef>
                <a:spcPct val="0"/>
              </a:spcBef>
              <a:spcAft>
                <a:spcPct val="35000"/>
              </a:spcAft>
            </a:pPr>
            <a:r>
              <a:rPr lang="en-GB" sz="2800" kern="1200" dirty="0" smtClean="0">
                <a:solidFill>
                  <a:srgbClr val="FFFF00"/>
                </a:solidFill>
              </a:rPr>
              <a:t>Local hyperthermia: techniques</a:t>
            </a:r>
            <a:endParaRPr lang="en-GB" sz="2800" kern="1200" dirty="0">
              <a:solidFill>
                <a:srgbClr val="FFFF00"/>
              </a:solidFill>
            </a:endParaRPr>
          </a:p>
        </p:txBody>
      </p:sp>
      <p:sp>
        <p:nvSpPr>
          <p:cNvPr id="11" name="Rectangle 10"/>
          <p:cNvSpPr/>
          <p:nvPr/>
        </p:nvSpPr>
        <p:spPr>
          <a:xfrm>
            <a:off x="395536" y="6182878"/>
            <a:ext cx="8229600" cy="504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787326" y="5435751"/>
            <a:ext cx="7835792" cy="1042327"/>
          </a:xfrm>
          <a:custGeom>
            <a:avLst/>
            <a:gdLst>
              <a:gd name="connsiteX0" fmla="*/ 0 w 7835792"/>
              <a:gd name="connsiteY0" fmla="*/ 173725 h 1042327"/>
              <a:gd name="connsiteX1" fmla="*/ 173725 w 7835792"/>
              <a:gd name="connsiteY1" fmla="*/ 0 h 1042327"/>
              <a:gd name="connsiteX2" fmla="*/ 7662067 w 7835792"/>
              <a:gd name="connsiteY2" fmla="*/ 0 h 1042327"/>
              <a:gd name="connsiteX3" fmla="*/ 7835792 w 7835792"/>
              <a:gd name="connsiteY3" fmla="*/ 173725 h 1042327"/>
              <a:gd name="connsiteX4" fmla="*/ 7835792 w 7835792"/>
              <a:gd name="connsiteY4" fmla="*/ 868602 h 1042327"/>
              <a:gd name="connsiteX5" fmla="*/ 7662067 w 7835792"/>
              <a:gd name="connsiteY5" fmla="*/ 1042327 h 1042327"/>
              <a:gd name="connsiteX6" fmla="*/ 173725 w 7835792"/>
              <a:gd name="connsiteY6" fmla="*/ 1042327 h 1042327"/>
              <a:gd name="connsiteX7" fmla="*/ 0 w 7835792"/>
              <a:gd name="connsiteY7" fmla="*/ 868602 h 1042327"/>
              <a:gd name="connsiteX8" fmla="*/ 0 w 7835792"/>
              <a:gd name="connsiteY8" fmla="*/ 173725 h 104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792" h="1042327">
                <a:moveTo>
                  <a:pt x="0" y="173725"/>
                </a:moveTo>
                <a:cubicBezTo>
                  <a:pt x="0" y="77779"/>
                  <a:pt x="77779" y="0"/>
                  <a:pt x="173725" y="0"/>
                </a:cubicBezTo>
                <a:lnTo>
                  <a:pt x="7662067" y="0"/>
                </a:lnTo>
                <a:cubicBezTo>
                  <a:pt x="7758013" y="0"/>
                  <a:pt x="7835792" y="77779"/>
                  <a:pt x="7835792" y="173725"/>
                </a:cubicBezTo>
                <a:lnTo>
                  <a:pt x="7835792" y="868602"/>
                </a:lnTo>
                <a:cubicBezTo>
                  <a:pt x="7835792" y="964548"/>
                  <a:pt x="7758013" y="1042327"/>
                  <a:pt x="7662067" y="1042327"/>
                </a:cubicBezTo>
                <a:lnTo>
                  <a:pt x="173725" y="1042327"/>
                </a:lnTo>
                <a:cubicBezTo>
                  <a:pt x="77779" y="1042327"/>
                  <a:pt x="0" y="964548"/>
                  <a:pt x="0" y="868602"/>
                </a:cubicBezTo>
                <a:lnTo>
                  <a:pt x="0" y="173725"/>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68624" tIns="50882" rIns="268624" bIns="50882" numCol="1" spcCol="1270" anchor="ctr" anchorCtr="0">
            <a:noAutofit/>
          </a:bodyPr>
          <a:lstStyle/>
          <a:p>
            <a:pPr lvl="0" algn="l" defTabSz="1244600">
              <a:lnSpc>
                <a:spcPct val="90000"/>
              </a:lnSpc>
              <a:spcBef>
                <a:spcPct val="0"/>
              </a:spcBef>
              <a:spcAft>
                <a:spcPct val="35000"/>
              </a:spcAft>
            </a:pPr>
            <a:r>
              <a:rPr lang="en-GB" sz="2800" kern="1200" dirty="0" smtClean="0">
                <a:solidFill>
                  <a:srgbClr val="FFFF00"/>
                </a:solidFill>
              </a:rPr>
              <a:t>Combined results  ( </a:t>
            </a:r>
            <a:r>
              <a:rPr lang="en-GB" sz="2800" kern="1200" dirty="0" err="1" smtClean="0">
                <a:solidFill>
                  <a:srgbClr val="FFFF00"/>
                </a:solidFill>
              </a:rPr>
              <a:t>Blokhin</a:t>
            </a:r>
            <a:r>
              <a:rPr lang="en-GB" sz="2800" kern="1200" dirty="0" smtClean="0">
                <a:solidFill>
                  <a:srgbClr val="FFFF00"/>
                </a:solidFill>
              </a:rPr>
              <a:t> National Medical Research Centre of oncology)</a:t>
            </a:r>
            <a:endParaRPr lang="en-GB" sz="2800" kern="1200" dirty="0">
              <a:solidFill>
                <a:srgbClr val="FFFF00"/>
              </a:solidFill>
            </a:endParaRPr>
          </a:p>
        </p:txBody>
      </p:sp>
    </p:spTree>
    <p:extLst>
      <p:ext uri="{BB962C8B-B14F-4D97-AF65-F5344CB8AC3E}">
        <p14:creationId xmlns:p14="http://schemas.microsoft.com/office/powerpoint/2010/main" val="18110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rPr>
              <a:t>Combined with radiotherapy</a:t>
            </a:r>
            <a:endParaRPr lang="en-GB"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794202"/>
              </p:ext>
            </p:extLst>
          </p:nvPr>
        </p:nvGraphicFramePr>
        <p:xfrm>
          <a:off x="457200" y="1412776"/>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870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61944"/>
            <a:ext cx="8594374" cy="438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smtClean="0">
                <a:solidFill>
                  <a:srgbClr val="002060"/>
                </a:solidFill>
              </a:rPr>
              <a:t>Combined with chemiotherapy</a:t>
            </a:r>
            <a:endParaRPr lang="en-GB" b="1" dirty="0">
              <a:solidFill>
                <a:srgbClr val="002060"/>
              </a:solidFill>
            </a:endParaRPr>
          </a:p>
        </p:txBody>
      </p:sp>
    </p:spTree>
    <p:extLst>
      <p:ext uri="{BB962C8B-B14F-4D97-AF65-F5344CB8AC3E}">
        <p14:creationId xmlns:p14="http://schemas.microsoft.com/office/powerpoint/2010/main" val="1425852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905" y="192751"/>
            <a:ext cx="8229600" cy="1143000"/>
          </a:xfrm>
        </p:spPr>
        <p:txBody>
          <a:bodyPr>
            <a:noAutofit/>
          </a:bodyPr>
          <a:lstStyle/>
          <a:p>
            <a:r>
              <a:rPr lang="en-GB" sz="3600" b="1" dirty="0" smtClean="0">
                <a:solidFill>
                  <a:srgbClr val="FF0000"/>
                </a:solidFill>
              </a:rPr>
              <a:t>The results in </a:t>
            </a:r>
            <a:r>
              <a:rPr lang="en-GB" sz="3600" b="1" dirty="0">
                <a:solidFill>
                  <a:srgbClr val="FF0000"/>
                </a:solidFill>
              </a:rPr>
              <a:t>the </a:t>
            </a:r>
            <a:r>
              <a:rPr lang="en-GB" sz="3600" b="1" dirty="0" err="1" smtClean="0">
                <a:solidFill>
                  <a:srgbClr val="FF0000"/>
                </a:solidFill>
              </a:rPr>
              <a:t>Blokhin</a:t>
            </a:r>
            <a:r>
              <a:rPr lang="en-GB" sz="3600" b="1" dirty="0" smtClean="0">
                <a:solidFill>
                  <a:srgbClr val="FF0000"/>
                </a:solidFill>
              </a:rPr>
              <a:t> </a:t>
            </a:r>
            <a:r>
              <a:rPr lang="en-GB" sz="3600" b="1" dirty="0">
                <a:solidFill>
                  <a:srgbClr val="FF0000"/>
                </a:solidFill>
              </a:rPr>
              <a:t>National Medical Research Centre of </a:t>
            </a:r>
            <a:r>
              <a:rPr lang="en-GB" sz="3600" b="1" dirty="0" smtClean="0">
                <a:solidFill>
                  <a:srgbClr val="FF0000"/>
                </a:solidFill>
              </a:rPr>
              <a:t>oncology</a:t>
            </a:r>
            <a:endParaRPr lang="en-GB" sz="3600" b="1" dirty="0">
              <a:solidFill>
                <a:srgbClr val="FF0000"/>
              </a:solidFill>
            </a:endParaRPr>
          </a:p>
        </p:txBody>
      </p:sp>
      <p:sp>
        <p:nvSpPr>
          <p:cNvPr id="5" name="Freeform 4"/>
          <p:cNvSpPr/>
          <p:nvPr/>
        </p:nvSpPr>
        <p:spPr>
          <a:xfrm>
            <a:off x="611560" y="1947691"/>
            <a:ext cx="8229600" cy="1076338"/>
          </a:xfrm>
          <a:custGeom>
            <a:avLst/>
            <a:gdLst>
              <a:gd name="connsiteX0" fmla="*/ 0 w 8229600"/>
              <a:gd name="connsiteY0" fmla="*/ 179393 h 1076338"/>
              <a:gd name="connsiteX1" fmla="*/ 179393 w 8229600"/>
              <a:gd name="connsiteY1" fmla="*/ 0 h 1076338"/>
              <a:gd name="connsiteX2" fmla="*/ 8050207 w 8229600"/>
              <a:gd name="connsiteY2" fmla="*/ 0 h 1076338"/>
              <a:gd name="connsiteX3" fmla="*/ 8229600 w 8229600"/>
              <a:gd name="connsiteY3" fmla="*/ 179393 h 1076338"/>
              <a:gd name="connsiteX4" fmla="*/ 8229600 w 8229600"/>
              <a:gd name="connsiteY4" fmla="*/ 896945 h 1076338"/>
              <a:gd name="connsiteX5" fmla="*/ 8050207 w 8229600"/>
              <a:gd name="connsiteY5" fmla="*/ 1076338 h 1076338"/>
              <a:gd name="connsiteX6" fmla="*/ 179393 w 8229600"/>
              <a:gd name="connsiteY6" fmla="*/ 1076338 h 1076338"/>
              <a:gd name="connsiteX7" fmla="*/ 0 w 8229600"/>
              <a:gd name="connsiteY7" fmla="*/ 896945 h 1076338"/>
              <a:gd name="connsiteX8" fmla="*/ 0 w 8229600"/>
              <a:gd name="connsiteY8" fmla="*/ 179393 h 107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76338">
                <a:moveTo>
                  <a:pt x="0" y="179393"/>
                </a:moveTo>
                <a:cubicBezTo>
                  <a:pt x="0" y="80317"/>
                  <a:pt x="80317" y="0"/>
                  <a:pt x="179393" y="0"/>
                </a:cubicBezTo>
                <a:lnTo>
                  <a:pt x="8050207" y="0"/>
                </a:lnTo>
                <a:cubicBezTo>
                  <a:pt x="8149283" y="0"/>
                  <a:pt x="8229600" y="80317"/>
                  <a:pt x="8229600" y="179393"/>
                </a:cubicBezTo>
                <a:lnTo>
                  <a:pt x="8229600" y="896945"/>
                </a:lnTo>
                <a:cubicBezTo>
                  <a:pt x="8229600" y="996021"/>
                  <a:pt x="8149283" y="1076338"/>
                  <a:pt x="8050207" y="1076338"/>
                </a:cubicBezTo>
                <a:lnTo>
                  <a:pt x="179393" y="1076338"/>
                </a:lnTo>
                <a:cubicBezTo>
                  <a:pt x="80317" y="1076338"/>
                  <a:pt x="0" y="996021"/>
                  <a:pt x="0" y="896945"/>
                </a:cubicBezTo>
                <a:lnTo>
                  <a:pt x="0" y="17939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23992" tIns="223992" rIns="223992" bIns="223992" numCol="1" spcCol="1270" anchor="ctr" anchorCtr="0">
            <a:noAutofit/>
          </a:bodyPr>
          <a:lstStyle/>
          <a:p>
            <a:pPr lvl="0" algn="l" defTabSz="2000250">
              <a:lnSpc>
                <a:spcPct val="90000"/>
              </a:lnSpc>
              <a:spcBef>
                <a:spcPct val="0"/>
              </a:spcBef>
              <a:spcAft>
                <a:spcPct val="35000"/>
              </a:spcAft>
            </a:pPr>
            <a:r>
              <a:rPr lang="en-GB" sz="4500" kern="1200" dirty="0" smtClean="0">
                <a:solidFill>
                  <a:schemeClr val="tx1">
                    <a:lumMod val="95000"/>
                    <a:lumOff val="5000"/>
                  </a:schemeClr>
                </a:solidFill>
              </a:rPr>
              <a:t>Equipment</a:t>
            </a:r>
            <a:endParaRPr lang="en-GB" sz="4500" kern="1200" dirty="0">
              <a:solidFill>
                <a:schemeClr val="tx1">
                  <a:lumMod val="95000"/>
                  <a:lumOff val="5000"/>
                </a:schemeClr>
              </a:solidFill>
            </a:endParaRPr>
          </a:p>
        </p:txBody>
      </p:sp>
      <p:sp>
        <p:nvSpPr>
          <p:cNvPr id="6" name="Freeform 5"/>
          <p:cNvSpPr/>
          <p:nvPr/>
        </p:nvSpPr>
        <p:spPr>
          <a:xfrm>
            <a:off x="611560" y="3024029"/>
            <a:ext cx="8229600" cy="828000"/>
          </a:xfrm>
          <a:custGeom>
            <a:avLst/>
            <a:gdLst>
              <a:gd name="connsiteX0" fmla="*/ 0 w 8229600"/>
              <a:gd name="connsiteY0" fmla="*/ 0 h 828000"/>
              <a:gd name="connsiteX1" fmla="*/ 8229600 w 8229600"/>
              <a:gd name="connsiteY1" fmla="*/ 0 h 828000"/>
              <a:gd name="connsiteX2" fmla="*/ 8229600 w 8229600"/>
              <a:gd name="connsiteY2" fmla="*/ 828000 h 828000"/>
              <a:gd name="connsiteX3" fmla="*/ 0 w 8229600"/>
              <a:gd name="connsiteY3" fmla="*/ 828000 h 828000"/>
              <a:gd name="connsiteX4" fmla="*/ 0 w 82296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28000">
                <a:moveTo>
                  <a:pt x="0" y="0"/>
                </a:moveTo>
                <a:lnTo>
                  <a:pt x="8229600" y="0"/>
                </a:lnTo>
                <a:lnTo>
                  <a:pt x="82296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57150" rIns="320040" bIns="57150" numCol="1" spcCol="1270" anchor="t" anchorCtr="0">
            <a:noAutofit/>
          </a:bodyPr>
          <a:lstStyle/>
          <a:p>
            <a:pPr marL="285750" lvl="1" indent="-285750" algn="l" defTabSz="1555750">
              <a:lnSpc>
                <a:spcPct val="90000"/>
              </a:lnSpc>
              <a:spcBef>
                <a:spcPct val="0"/>
              </a:spcBef>
              <a:spcAft>
                <a:spcPct val="20000"/>
              </a:spcAft>
              <a:buChar char="••"/>
            </a:pPr>
            <a:endParaRPr lang="en-GB" sz="3500" kern="1200" dirty="0"/>
          </a:p>
        </p:txBody>
      </p:sp>
      <p:sp>
        <p:nvSpPr>
          <p:cNvPr id="7" name="Freeform 6"/>
          <p:cNvSpPr/>
          <p:nvPr/>
        </p:nvSpPr>
        <p:spPr>
          <a:xfrm>
            <a:off x="611560" y="3852029"/>
            <a:ext cx="8229600" cy="1199250"/>
          </a:xfrm>
          <a:custGeom>
            <a:avLst/>
            <a:gdLst>
              <a:gd name="connsiteX0" fmla="*/ 0 w 8229600"/>
              <a:gd name="connsiteY0" fmla="*/ 199879 h 1199250"/>
              <a:gd name="connsiteX1" fmla="*/ 199879 w 8229600"/>
              <a:gd name="connsiteY1" fmla="*/ 0 h 1199250"/>
              <a:gd name="connsiteX2" fmla="*/ 8029721 w 8229600"/>
              <a:gd name="connsiteY2" fmla="*/ 0 h 1199250"/>
              <a:gd name="connsiteX3" fmla="*/ 8229600 w 8229600"/>
              <a:gd name="connsiteY3" fmla="*/ 199879 h 1199250"/>
              <a:gd name="connsiteX4" fmla="*/ 8229600 w 8229600"/>
              <a:gd name="connsiteY4" fmla="*/ 999371 h 1199250"/>
              <a:gd name="connsiteX5" fmla="*/ 8029721 w 8229600"/>
              <a:gd name="connsiteY5" fmla="*/ 1199250 h 1199250"/>
              <a:gd name="connsiteX6" fmla="*/ 199879 w 8229600"/>
              <a:gd name="connsiteY6" fmla="*/ 1199250 h 1199250"/>
              <a:gd name="connsiteX7" fmla="*/ 0 w 8229600"/>
              <a:gd name="connsiteY7" fmla="*/ 999371 h 1199250"/>
              <a:gd name="connsiteX8" fmla="*/ 0 w 8229600"/>
              <a:gd name="connsiteY8" fmla="*/ 199879 h 11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199250">
                <a:moveTo>
                  <a:pt x="0" y="199879"/>
                </a:moveTo>
                <a:cubicBezTo>
                  <a:pt x="0" y="89489"/>
                  <a:pt x="89489" y="0"/>
                  <a:pt x="199879" y="0"/>
                </a:cubicBezTo>
                <a:lnTo>
                  <a:pt x="8029721" y="0"/>
                </a:lnTo>
                <a:cubicBezTo>
                  <a:pt x="8140111" y="0"/>
                  <a:pt x="8229600" y="89489"/>
                  <a:pt x="8229600" y="199879"/>
                </a:cubicBezTo>
                <a:lnTo>
                  <a:pt x="8229600" y="999371"/>
                </a:lnTo>
                <a:cubicBezTo>
                  <a:pt x="8229600" y="1109761"/>
                  <a:pt x="8140111" y="1199250"/>
                  <a:pt x="8029721" y="1199250"/>
                </a:cubicBezTo>
                <a:lnTo>
                  <a:pt x="199879" y="1199250"/>
                </a:lnTo>
                <a:cubicBezTo>
                  <a:pt x="89489" y="1199250"/>
                  <a:pt x="0" y="1109761"/>
                  <a:pt x="0" y="999371"/>
                </a:cubicBezTo>
                <a:lnTo>
                  <a:pt x="0" y="19987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square" lIns="229993" tIns="229993" rIns="229993" bIns="229993" numCol="1" spcCol="1270" anchor="ctr" anchorCtr="0">
            <a:noAutofit/>
          </a:bodyPr>
          <a:lstStyle/>
          <a:p>
            <a:pPr lvl="0" algn="l" defTabSz="2000250">
              <a:lnSpc>
                <a:spcPct val="90000"/>
              </a:lnSpc>
              <a:spcBef>
                <a:spcPct val="0"/>
              </a:spcBef>
              <a:spcAft>
                <a:spcPct val="35000"/>
              </a:spcAft>
            </a:pPr>
            <a:r>
              <a:rPr lang="en-GB" sz="4500" kern="1200" dirty="0" smtClean="0">
                <a:solidFill>
                  <a:schemeClr val="tx1">
                    <a:lumMod val="95000"/>
                    <a:lumOff val="5000"/>
                  </a:schemeClr>
                </a:solidFill>
              </a:rPr>
              <a:t>Result</a:t>
            </a:r>
            <a:endParaRPr lang="en-GB" sz="4500" kern="1200" dirty="0">
              <a:solidFill>
                <a:schemeClr val="tx1">
                  <a:lumMod val="95000"/>
                  <a:lumOff val="5000"/>
                </a:schemeClr>
              </a:solidFill>
            </a:endParaRPr>
          </a:p>
        </p:txBody>
      </p:sp>
      <p:sp>
        <p:nvSpPr>
          <p:cNvPr id="8" name="Freeform 7"/>
          <p:cNvSpPr/>
          <p:nvPr/>
        </p:nvSpPr>
        <p:spPr>
          <a:xfrm>
            <a:off x="611560" y="5051279"/>
            <a:ext cx="8229600" cy="828000"/>
          </a:xfrm>
          <a:custGeom>
            <a:avLst/>
            <a:gdLst>
              <a:gd name="connsiteX0" fmla="*/ 0 w 8229600"/>
              <a:gd name="connsiteY0" fmla="*/ 0 h 828000"/>
              <a:gd name="connsiteX1" fmla="*/ 8229600 w 8229600"/>
              <a:gd name="connsiteY1" fmla="*/ 0 h 828000"/>
              <a:gd name="connsiteX2" fmla="*/ 8229600 w 8229600"/>
              <a:gd name="connsiteY2" fmla="*/ 828000 h 828000"/>
              <a:gd name="connsiteX3" fmla="*/ 0 w 8229600"/>
              <a:gd name="connsiteY3" fmla="*/ 828000 h 828000"/>
              <a:gd name="connsiteX4" fmla="*/ 0 w 82296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28000">
                <a:moveTo>
                  <a:pt x="0" y="0"/>
                </a:moveTo>
                <a:lnTo>
                  <a:pt x="8229600" y="0"/>
                </a:lnTo>
                <a:lnTo>
                  <a:pt x="82296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57150" rIns="320040" bIns="57150" numCol="1" spcCol="1270" anchor="t" anchorCtr="0">
            <a:noAutofit/>
          </a:bodyPr>
          <a:lstStyle/>
          <a:p>
            <a:pPr marL="285750" lvl="1" indent="-285750" algn="l" defTabSz="1555750">
              <a:lnSpc>
                <a:spcPct val="90000"/>
              </a:lnSpc>
              <a:spcBef>
                <a:spcPct val="0"/>
              </a:spcBef>
              <a:spcAft>
                <a:spcPct val="20000"/>
              </a:spcAft>
              <a:buChar char="••"/>
            </a:pPr>
            <a:endParaRPr lang="en-GB" sz="3500" kern="1200"/>
          </a:p>
        </p:txBody>
      </p:sp>
    </p:spTree>
    <p:extLst>
      <p:ext uri="{BB962C8B-B14F-4D97-AF65-F5344CB8AC3E}">
        <p14:creationId xmlns:p14="http://schemas.microsoft.com/office/powerpoint/2010/main" val="3453738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dirty="0" smtClean="0"/>
              <a:t>Equipment for local hyperthermia</a:t>
            </a:r>
            <a:endParaRPr lang="en-GB" dirty="0"/>
          </a:p>
        </p:txBody>
      </p:sp>
      <p:grpSp>
        <p:nvGrpSpPr>
          <p:cNvPr id="6" name="Group 5"/>
          <p:cNvGrpSpPr/>
          <p:nvPr/>
        </p:nvGrpSpPr>
        <p:grpSpPr>
          <a:xfrm>
            <a:off x="968152" y="1124744"/>
            <a:ext cx="6976428" cy="2304256"/>
            <a:chOff x="611560" y="1268760"/>
            <a:chExt cx="7920880" cy="340237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268760"/>
              <a:ext cx="4536504" cy="3402378"/>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268760"/>
              <a:ext cx="4176464" cy="3402378"/>
            </a:xfrm>
            <a:prstGeom prst="rect">
              <a:avLst/>
            </a:prstGeom>
            <a:ln>
              <a:solidFill>
                <a:schemeClr val="tx1"/>
              </a:solidFill>
            </a:ln>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06" y="3461828"/>
            <a:ext cx="2268252" cy="30243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8058" y="3461828"/>
            <a:ext cx="4736522" cy="2942946"/>
          </a:xfrm>
          <a:prstGeom prst="rect">
            <a:avLst/>
          </a:prstGeom>
        </p:spPr>
      </p:pic>
    </p:spTree>
    <p:extLst>
      <p:ext uri="{BB962C8B-B14F-4D97-AF65-F5344CB8AC3E}">
        <p14:creationId xmlns:p14="http://schemas.microsoft.com/office/powerpoint/2010/main" val="4240439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301439" cy="419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txBody>
          <a:bodyPr>
            <a:normAutofit/>
          </a:bodyPr>
          <a:lstStyle/>
          <a:p>
            <a:r>
              <a:rPr lang="en-GB" dirty="0">
                <a:solidFill>
                  <a:prstClr val="black"/>
                </a:solidFill>
              </a:rPr>
              <a:t>Equipment for local hyperthermia</a:t>
            </a:r>
            <a:endParaRPr lang="en-GB" dirty="0"/>
          </a:p>
        </p:txBody>
      </p:sp>
    </p:spTree>
    <p:extLst>
      <p:ext uri="{BB962C8B-B14F-4D97-AF65-F5344CB8AC3E}">
        <p14:creationId xmlns:p14="http://schemas.microsoft.com/office/powerpoint/2010/main" val="3717751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b="1" dirty="0" smtClean="0">
                <a:solidFill>
                  <a:srgbClr val="002060"/>
                </a:solidFill>
              </a:rPr>
              <a:t>Result</a:t>
            </a:r>
            <a:endParaRPr lang="en-GB" b="1" dirty="0">
              <a:solidFill>
                <a:srgbClr val="002060"/>
              </a:solidFill>
            </a:endParaRPr>
          </a:p>
        </p:txBody>
      </p:sp>
      <p:sp>
        <p:nvSpPr>
          <p:cNvPr id="3" name="Content Placeholder 2"/>
          <p:cNvSpPr>
            <a:spLocks noGrp="1"/>
          </p:cNvSpPr>
          <p:nvPr>
            <p:ph idx="1"/>
          </p:nvPr>
        </p:nvSpPr>
        <p:spPr>
          <a:xfrm>
            <a:off x="457200" y="1268760"/>
            <a:ext cx="8229600" cy="4857403"/>
          </a:xfrm>
        </p:spPr>
        <p:txBody>
          <a:bodyPr/>
          <a:lstStyle/>
          <a:p>
            <a:pPr marL="0" indent="0">
              <a:buNone/>
            </a:pPr>
            <a:r>
              <a:rPr lang="en-GB" sz="2400" dirty="0">
                <a:solidFill>
                  <a:srgbClr val="0070C0"/>
                </a:solidFill>
              </a:rPr>
              <a:t>The </a:t>
            </a:r>
            <a:r>
              <a:rPr lang="en-GB" sz="2400" dirty="0" smtClean="0">
                <a:solidFill>
                  <a:srgbClr val="FF0000"/>
                </a:solidFill>
              </a:rPr>
              <a:t>probability </a:t>
            </a:r>
            <a:r>
              <a:rPr lang="en-GB" sz="2400" dirty="0">
                <a:solidFill>
                  <a:srgbClr val="FF0000"/>
                </a:solidFill>
              </a:rPr>
              <a:t>of complete </a:t>
            </a:r>
            <a:r>
              <a:rPr lang="en-GB" sz="2400" dirty="0" err="1">
                <a:solidFill>
                  <a:srgbClr val="FF0000"/>
                </a:solidFill>
              </a:rPr>
              <a:t>tumor</a:t>
            </a:r>
            <a:r>
              <a:rPr lang="en-GB" sz="2400" dirty="0">
                <a:solidFill>
                  <a:srgbClr val="FF0000"/>
                </a:solidFill>
              </a:rPr>
              <a:t> regressions </a:t>
            </a:r>
            <a:r>
              <a:rPr lang="en-GB" sz="2400" dirty="0">
                <a:solidFill>
                  <a:srgbClr val="0070C0"/>
                </a:solidFill>
              </a:rPr>
              <a:t>after a full course of radiation or </a:t>
            </a:r>
            <a:r>
              <a:rPr lang="en-GB" sz="2400" dirty="0" err="1" smtClean="0">
                <a:solidFill>
                  <a:srgbClr val="0070C0"/>
                </a:solidFill>
              </a:rPr>
              <a:t>thermoradiotherapy</a:t>
            </a:r>
            <a:endParaRPr lang="en-GB" sz="2400" dirty="0" smtClean="0">
              <a:solidFill>
                <a:srgbClr val="0070C0"/>
              </a:solidFill>
            </a:endParaRPr>
          </a:p>
          <a:p>
            <a:pPr marL="0" indent="0">
              <a:buNone/>
            </a:pPr>
            <a:endParaRPr lang="en-GB"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25422624"/>
              </p:ext>
            </p:extLst>
          </p:nvPr>
        </p:nvGraphicFramePr>
        <p:xfrm>
          <a:off x="611560" y="2348880"/>
          <a:ext cx="7488832" cy="3893028"/>
        </p:xfrm>
        <a:graphic>
          <a:graphicData uri="http://schemas.openxmlformats.org/drawingml/2006/table">
            <a:tbl>
              <a:tblPr firstRow="1" bandRow="1">
                <a:tableStyleId>{5C22544A-7EE6-4342-B048-85BDC9FD1C3A}</a:tableStyleId>
              </a:tblPr>
              <a:tblGrid>
                <a:gridCol w="2299975"/>
                <a:gridCol w="2692580"/>
                <a:gridCol w="2496277"/>
              </a:tblGrid>
              <a:tr h="516057">
                <a:tc rowSpan="2">
                  <a:txBody>
                    <a:bodyPr/>
                    <a:lstStyle/>
                    <a:p>
                      <a:r>
                        <a:rPr lang="en-GB" dirty="0" smtClean="0"/>
                        <a:t>Local</a:t>
                      </a:r>
                      <a:r>
                        <a:rPr lang="en-GB" baseline="0" dirty="0" smtClean="0"/>
                        <a:t> </a:t>
                      </a:r>
                      <a:r>
                        <a:rPr lang="en-GB" baseline="0" dirty="0" err="1" smtClean="0"/>
                        <a:t>tumor</a:t>
                      </a:r>
                      <a:endParaRPr lang="en-GB" dirty="0"/>
                    </a:p>
                  </a:txBody>
                  <a:tcPr anchor="ctr"/>
                </a:tc>
                <a:tc gridSpan="2">
                  <a:txBody>
                    <a:bodyPr/>
                    <a:lstStyle/>
                    <a:p>
                      <a:pPr algn="ctr"/>
                      <a:r>
                        <a:rPr lang="en-GB" dirty="0" smtClean="0"/>
                        <a:t>Treatment</a:t>
                      </a:r>
                      <a:r>
                        <a:rPr lang="en-GB" baseline="0" dirty="0" smtClean="0"/>
                        <a:t> method</a:t>
                      </a:r>
                      <a:endParaRPr lang="en-GB" dirty="0"/>
                    </a:p>
                  </a:txBody>
                  <a:tcPr/>
                </a:tc>
                <a:tc hMerge="1">
                  <a:txBody>
                    <a:bodyPr/>
                    <a:lstStyle/>
                    <a:p>
                      <a:endParaRPr lang="en-GB" dirty="0"/>
                    </a:p>
                  </a:txBody>
                  <a:tcPr/>
                </a:tc>
              </a:tr>
              <a:tr h="516057">
                <a:tc vMerge="1">
                  <a:txBody>
                    <a:bodyPr/>
                    <a:lstStyle/>
                    <a:p>
                      <a:endParaRPr lang="en-GB" dirty="0"/>
                    </a:p>
                  </a:txBody>
                  <a:tcPr/>
                </a:tc>
                <a:tc>
                  <a:txBody>
                    <a:bodyPr/>
                    <a:lstStyle/>
                    <a:p>
                      <a:r>
                        <a:rPr lang="en-GB" dirty="0" err="1" smtClean="0"/>
                        <a:t>Thermoradiotherapy</a:t>
                      </a:r>
                      <a:r>
                        <a:rPr lang="en-GB" dirty="0" smtClean="0"/>
                        <a:t> (%)</a:t>
                      </a:r>
                      <a:endParaRPr lang="en-GB" dirty="0"/>
                    </a:p>
                  </a:txBody>
                  <a:tcPr/>
                </a:tc>
                <a:tc>
                  <a:txBody>
                    <a:bodyPr/>
                    <a:lstStyle/>
                    <a:p>
                      <a:r>
                        <a:rPr lang="en-GB" dirty="0" smtClean="0"/>
                        <a:t>Radiotherapy (%)</a:t>
                      </a:r>
                      <a:endParaRPr lang="en-GB" dirty="0"/>
                    </a:p>
                  </a:txBody>
                  <a:tcPr/>
                </a:tc>
              </a:tr>
              <a:tr h="516057">
                <a:tc>
                  <a:txBody>
                    <a:bodyPr/>
                    <a:lstStyle/>
                    <a:p>
                      <a:r>
                        <a:rPr lang="en-GB" dirty="0" smtClean="0"/>
                        <a:t>Prostate cancer</a:t>
                      </a:r>
                      <a:endParaRPr lang="en-GB" dirty="0"/>
                    </a:p>
                  </a:txBody>
                  <a:tcPr/>
                </a:tc>
                <a:tc>
                  <a:txBody>
                    <a:bodyPr/>
                    <a:lstStyle/>
                    <a:p>
                      <a:pPr algn="ctr"/>
                      <a:r>
                        <a:rPr lang="en-GB" dirty="0" smtClean="0"/>
                        <a:t>94</a:t>
                      </a:r>
                      <a:endParaRPr lang="en-GB" dirty="0"/>
                    </a:p>
                  </a:txBody>
                  <a:tcPr/>
                </a:tc>
                <a:tc>
                  <a:txBody>
                    <a:bodyPr/>
                    <a:lstStyle/>
                    <a:p>
                      <a:pPr algn="ctr"/>
                      <a:r>
                        <a:rPr lang="en-GB" dirty="0" smtClean="0"/>
                        <a:t>69</a:t>
                      </a:r>
                      <a:endParaRPr lang="en-GB" dirty="0"/>
                    </a:p>
                  </a:txBody>
                  <a:tcPr/>
                </a:tc>
              </a:tr>
              <a:tr h="516057">
                <a:tc>
                  <a:txBody>
                    <a:bodyPr/>
                    <a:lstStyle/>
                    <a:p>
                      <a:r>
                        <a:rPr lang="en-GB" dirty="0" smtClean="0"/>
                        <a:t>Soft tissue sarcomas</a:t>
                      </a:r>
                      <a:endParaRPr lang="en-GB" dirty="0"/>
                    </a:p>
                  </a:txBody>
                  <a:tcPr/>
                </a:tc>
                <a:tc>
                  <a:txBody>
                    <a:bodyPr/>
                    <a:lstStyle/>
                    <a:p>
                      <a:pPr algn="ctr"/>
                      <a:r>
                        <a:rPr lang="en-GB" dirty="0" smtClean="0"/>
                        <a:t>45</a:t>
                      </a:r>
                      <a:endParaRPr lang="en-GB" dirty="0"/>
                    </a:p>
                  </a:txBody>
                  <a:tcPr/>
                </a:tc>
                <a:tc>
                  <a:txBody>
                    <a:bodyPr/>
                    <a:lstStyle/>
                    <a:p>
                      <a:pPr algn="ctr"/>
                      <a:r>
                        <a:rPr lang="en-GB" dirty="0" smtClean="0"/>
                        <a:t>14</a:t>
                      </a:r>
                      <a:endParaRPr lang="en-GB" dirty="0"/>
                    </a:p>
                  </a:txBody>
                  <a:tcPr/>
                </a:tc>
              </a:tr>
              <a:tr h="516057">
                <a:tc>
                  <a:txBody>
                    <a:bodyPr/>
                    <a:lstStyle/>
                    <a:p>
                      <a:r>
                        <a:rPr lang="en-GB" dirty="0" smtClean="0"/>
                        <a:t>Regional metastasis of squamous cell carcinoma of the neck</a:t>
                      </a:r>
                      <a:endParaRPr lang="en-GB" dirty="0"/>
                    </a:p>
                  </a:txBody>
                  <a:tcPr/>
                </a:tc>
                <a:tc>
                  <a:txBody>
                    <a:bodyPr/>
                    <a:lstStyle/>
                    <a:p>
                      <a:pPr algn="ctr"/>
                      <a:r>
                        <a:rPr lang="en-GB" dirty="0" smtClean="0"/>
                        <a:t>57</a:t>
                      </a:r>
                      <a:endParaRPr lang="en-GB" dirty="0"/>
                    </a:p>
                  </a:txBody>
                  <a:tcPr/>
                </a:tc>
                <a:tc>
                  <a:txBody>
                    <a:bodyPr/>
                    <a:lstStyle/>
                    <a:p>
                      <a:pPr algn="ctr"/>
                      <a:r>
                        <a:rPr lang="en-GB" dirty="0" smtClean="0"/>
                        <a:t>12</a:t>
                      </a:r>
                      <a:endParaRPr lang="en-GB" dirty="0"/>
                    </a:p>
                  </a:txBody>
                  <a:tcPr/>
                </a:tc>
              </a:tr>
              <a:tr h="516057">
                <a:tc>
                  <a:txBody>
                    <a:bodyPr/>
                    <a:lstStyle/>
                    <a:p>
                      <a:r>
                        <a:rPr lang="en-GB" dirty="0" smtClean="0"/>
                        <a:t>Squamous-cell carcinoma of the anal canal</a:t>
                      </a:r>
                      <a:endParaRPr lang="en-GB" dirty="0"/>
                    </a:p>
                  </a:txBody>
                  <a:tcPr/>
                </a:tc>
                <a:tc>
                  <a:txBody>
                    <a:bodyPr/>
                    <a:lstStyle/>
                    <a:p>
                      <a:pPr algn="ctr"/>
                      <a:r>
                        <a:rPr lang="en-GB" dirty="0" smtClean="0"/>
                        <a:t>100</a:t>
                      </a:r>
                      <a:endParaRPr lang="en-GB" dirty="0"/>
                    </a:p>
                  </a:txBody>
                  <a:tcPr/>
                </a:tc>
                <a:tc>
                  <a:txBody>
                    <a:bodyPr/>
                    <a:lstStyle/>
                    <a:p>
                      <a:pPr algn="ctr"/>
                      <a:r>
                        <a:rPr lang="en-GB" dirty="0" smtClean="0"/>
                        <a:t>60</a:t>
                      </a:r>
                      <a:endParaRPr lang="en-GB" dirty="0"/>
                    </a:p>
                  </a:txBody>
                  <a:tcPr/>
                </a:tc>
              </a:tr>
            </a:tbl>
          </a:graphicData>
        </a:graphic>
      </p:graphicFrame>
    </p:spTree>
    <p:extLst>
      <p:ext uri="{BB962C8B-B14F-4D97-AF65-F5344CB8AC3E}">
        <p14:creationId xmlns:p14="http://schemas.microsoft.com/office/powerpoint/2010/main" val="1728133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 </a:t>
            </a:r>
            <a:r>
              <a:rPr lang="en-GB" sz="2000" dirty="0" smtClean="0"/>
              <a:t>Probability of </a:t>
            </a:r>
            <a:r>
              <a:rPr lang="en-GB" sz="2000" dirty="0"/>
              <a:t>complete regressions of </a:t>
            </a:r>
            <a:r>
              <a:rPr lang="en-GB" sz="2000" dirty="0" err="1"/>
              <a:t>desmoid</a:t>
            </a:r>
            <a:r>
              <a:rPr lang="en-GB" sz="2000" dirty="0"/>
              <a:t> soft tissue </a:t>
            </a:r>
            <a:r>
              <a:rPr lang="en-GB" sz="2000" dirty="0" err="1"/>
              <a:t>tumors</a:t>
            </a:r>
            <a:r>
              <a:rPr lang="en-GB" sz="2000" dirty="0"/>
              <a:t> after radiation (RT) and </a:t>
            </a:r>
            <a:r>
              <a:rPr lang="en-GB" sz="2000" dirty="0" err="1"/>
              <a:t>thermoradiotherapy</a:t>
            </a:r>
            <a:r>
              <a:rPr lang="en-GB" sz="2000" dirty="0"/>
              <a:t> (TRT</a:t>
            </a:r>
            <a:r>
              <a:rPr lang="en-GB" sz="2000" dirty="0" smtClean="0"/>
              <a:t>)</a:t>
            </a:r>
          </a:p>
          <a:p>
            <a:pPr marL="0" indent="0">
              <a:buNone/>
            </a:pP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99677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a:bodyPr>
          <a:lstStyle/>
          <a:p>
            <a:pPr lvl="0"/>
            <a:r>
              <a:rPr lang="en-GB" b="1" dirty="0" smtClean="0">
                <a:solidFill>
                  <a:srgbClr val="002060"/>
                </a:solidFill>
              </a:rPr>
              <a:t>Result</a:t>
            </a:r>
            <a:endParaRPr lang="en-GB" b="1" dirty="0">
              <a:solidFill>
                <a:srgbClr val="002060"/>
              </a:solidFill>
            </a:endParaRPr>
          </a:p>
        </p:txBody>
      </p:sp>
    </p:spTree>
    <p:extLst>
      <p:ext uri="{BB962C8B-B14F-4D97-AF65-F5344CB8AC3E}">
        <p14:creationId xmlns:p14="http://schemas.microsoft.com/office/powerpoint/2010/main" val="2135024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dirty="0"/>
              <a:t>The frequency of complete regression of </a:t>
            </a:r>
            <a:r>
              <a:rPr lang="en-GB" sz="2000" dirty="0" err="1"/>
              <a:t>desmoid</a:t>
            </a:r>
            <a:r>
              <a:rPr lang="en-GB" sz="2000" dirty="0"/>
              <a:t> fibroids depending on the temperature of overheating of the </a:t>
            </a:r>
            <a:r>
              <a:rPr lang="en-GB" sz="2000" dirty="0" err="1"/>
              <a:t>tumor</a:t>
            </a:r>
            <a:r>
              <a:rPr lang="en-GB" sz="2000" dirty="0"/>
              <a:t> </a:t>
            </a:r>
            <a:r>
              <a:rPr lang="en-GB" sz="2000" dirty="0" smtClean="0"/>
              <a:t>at </a:t>
            </a:r>
            <a:r>
              <a:rPr lang="en-GB" sz="2000" dirty="0" err="1" smtClean="0"/>
              <a:t>thermoradiotherapy</a:t>
            </a:r>
            <a:endParaRPr lang="en-GB" sz="2000" dirty="0" smtClean="0"/>
          </a:p>
          <a:p>
            <a:pPr marL="0" indent="0">
              <a:buNone/>
            </a:pPr>
            <a:endParaRPr lang="en-GB"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7"/>
            <a:ext cx="7200800" cy="41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a:bodyPr>
          <a:lstStyle/>
          <a:p>
            <a:pPr lvl="0"/>
            <a:r>
              <a:rPr lang="en-GB" b="1" dirty="0" smtClean="0">
                <a:solidFill>
                  <a:srgbClr val="002060"/>
                </a:solidFill>
              </a:rPr>
              <a:t>Result</a:t>
            </a:r>
            <a:endParaRPr lang="en-GB" b="1" dirty="0">
              <a:solidFill>
                <a:srgbClr val="002060"/>
              </a:solidFill>
            </a:endParaRPr>
          </a:p>
        </p:txBody>
      </p:sp>
    </p:spTree>
    <p:extLst>
      <p:ext uri="{BB962C8B-B14F-4D97-AF65-F5344CB8AC3E}">
        <p14:creationId xmlns:p14="http://schemas.microsoft.com/office/powerpoint/2010/main" val="3264751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dirty="0"/>
              <a:t>Relapse-free survival of patients with soft tissue sarcomas depending on the method of treatment </a:t>
            </a:r>
            <a:endParaRPr lang="en-GB" sz="2000" dirty="0" smtClean="0"/>
          </a:p>
          <a:p>
            <a:pPr marL="0" indent="0">
              <a:buNone/>
            </a:pPr>
            <a:endParaRPr lang="en-GB"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741928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a:bodyPr>
          <a:lstStyle/>
          <a:p>
            <a:pPr lvl="0"/>
            <a:r>
              <a:rPr lang="en-GB" b="1" dirty="0" smtClean="0">
                <a:solidFill>
                  <a:srgbClr val="002060"/>
                </a:solidFill>
              </a:rPr>
              <a:t>Result</a:t>
            </a:r>
            <a:endParaRPr lang="en-GB" b="1" dirty="0">
              <a:solidFill>
                <a:srgbClr val="002060"/>
              </a:solidFill>
            </a:endParaRPr>
          </a:p>
        </p:txBody>
      </p:sp>
    </p:spTree>
    <p:extLst>
      <p:ext uri="{BB962C8B-B14F-4D97-AF65-F5344CB8AC3E}">
        <p14:creationId xmlns:p14="http://schemas.microsoft.com/office/powerpoint/2010/main" val="3586511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References</a:t>
            </a:r>
            <a:endParaRPr lang="en-GB"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514350" indent="-514350">
              <a:buFont typeface="Arial" pitchFamily="34" charset="0"/>
              <a:buAutoNum type="arabicPeriod"/>
            </a:pPr>
            <a:r>
              <a:rPr lang="en-GB" sz="3100" dirty="0" err="1" smtClean="0">
                <a:solidFill>
                  <a:srgbClr val="0070C0"/>
                </a:solidFill>
              </a:rPr>
              <a:t>Ivanov.S.M</a:t>
            </a:r>
            <a:r>
              <a:rPr lang="en-GB" sz="3100" dirty="0">
                <a:solidFill>
                  <a:srgbClr val="0070C0"/>
                </a:solidFill>
              </a:rPr>
              <a:t>. </a:t>
            </a:r>
            <a:r>
              <a:rPr lang="en-GB" sz="3100" i="1" dirty="0">
                <a:solidFill>
                  <a:srgbClr val="0070C0"/>
                </a:solidFill>
              </a:rPr>
              <a:t>Lecture </a:t>
            </a:r>
            <a:r>
              <a:rPr lang="en-GB" sz="3100" i="1" dirty="0" smtClean="0">
                <a:solidFill>
                  <a:srgbClr val="0070C0"/>
                </a:solidFill>
              </a:rPr>
              <a:t>2018</a:t>
            </a:r>
            <a:r>
              <a:rPr lang="en-GB" sz="3100" dirty="0" smtClean="0">
                <a:solidFill>
                  <a:srgbClr val="0070C0"/>
                </a:solidFill>
              </a:rPr>
              <a:t>. Local </a:t>
            </a:r>
            <a:r>
              <a:rPr lang="en-GB" sz="3100" dirty="0">
                <a:solidFill>
                  <a:srgbClr val="0070C0"/>
                </a:solidFill>
              </a:rPr>
              <a:t>hyperthermia in combined </a:t>
            </a:r>
            <a:r>
              <a:rPr lang="en-GB" sz="3100" dirty="0" smtClean="0">
                <a:solidFill>
                  <a:srgbClr val="0070C0"/>
                </a:solidFill>
              </a:rPr>
              <a:t>and complex </a:t>
            </a:r>
            <a:r>
              <a:rPr lang="en-GB" sz="3100" dirty="0">
                <a:solidFill>
                  <a:srgbClr val="0070C0"/>
                </a:solidFill>
              </a:rPr>
              <a:t>treating patients </a:t>
            </a:r>
            <a:r>
              <a:rPr lang="en-GB" sz="3100" dirty="0" smtClean="0">
                <a:solidFill>
                  <a:srgbClr val="0070C0"/>
                </a:solidFill>
              </a:rPr>
              <a:t>malignant </a:t>
            </a:r>
            <a:r>
              <a:rPr lang="en-GB" sz="3100" dirty="0" err="1" smtClean="0">
                <a:solidFill>
                  <a:srgbClr val="0070C0"/>
                </a:solidFill>
              </a:rPr>
              <a:t>tumors</a:t>
            </a:r>
            <a:r>
              <a:rPr lang="en-GB" sz="3100" dirty="0" smtClean="0">
                <a:solidFill>
                  <a:srgbClr val="0070C0"/>
                </a:solidFill>
              </a:rPr>
              <a:t>. </a:t>
            </a:r>
          </a:p>
          <a:p>
            <a:pPr marL="514350" indent="-514350">
              <a:buAutoNum type="arabicPeriod"/>
            </a:pPr>
            <a:r>
              <a:rPr lang="en-GB" sz="3100" dirty="0" err="1" smtClean="0">
                <a:solidFill>
                  <a:srgbClr val="0070C0"/>
                </a:solidFill>
              </a:rPr>
              <a:t>Wust</a:t>
            </a:r>
            <a:r>
              <a:rPr lang="en-GB" sz="3100" dirty="0" smtClean="0">
                <a:solidFill>
                  <a:srgbClr val="0070C0"/>
                </a:solidFill>
              </a:rPr>
              <a:t> </a:t>
            </a:r>
            <a:r>
              <a:rPr lang="en-GB" sz="3100" dirty="0">
                <a:solidFill>
                  <a:srgbClr val="0070C0"/>
                </a:solidFill>
              </a:rPr>
              <a:t>P, et al. (2002) Hyperthermia in combined treatment of cancer. </a:t>
            </a:r>
            <a:r>
              <a:rPr lang="en-GB" sz="3100" i="1" dirty="0">
                <a:solidFill>
                  <a:srgbClr val="0070C0"/>
                </a:solidFill>
              </a:rPr>
              <a:t>Lancet </a:t>
            </a:r>
            <a:r>
              <a:rPr lang="en-GB" sz="3100" i="1" dirty="0" err="1">
                <a:solidFill>
                  <a:srgbClr val="0070C0"/>
                </a:solidFill>
              </a:rPr>
              <a:t>Oncol</a:t>
            </a:r>
            <a:r>
              <a:rPr lang="en-GB" sz="3100" dirty="0">
                <a:solidFill>
                  <a:srgbClr val="0070C0"/>
                </a:solidFill>
              </a:rPr>
              <a:t> 3(8):487–497</a:t>
            </a:r>
            <a:r>
              <a:rPr lang="en-GB" sz="3100" dirty="0" smtClean="0">
                <a:solidFill>
                  <a:srgbClr val="0070C0"/>
                </a:solidFill>
              </a:rPr>
              <a:t>.</a:t>
            </a:r>
          </a:p>
          <a:p>
            <a:pPr marL="514350" indent="-514350">
              <a:buAutoNum type="arabicPeriod"/>
            </a:pPr>
            <a:r>
              <a:rPr lang="en-GB" sz="3100" dirty="0" err="1" smtClean="0">
                <a:solidFill>
                  <a:srgbClr val="0070C0"/>
                </a:solidFill>
              </a:rPr>
              <a:t>Jha</a:t>
            </a:r>
            <a:r>
              <a:rPr lang="en-GB" sz="3100" dirty="0" smtClean="0">
                <a:solidFill>
                  <a:srgbClr val="0070C0"/>
                </a:solidFill>
              </a:rPr>
              <a:t> </a:t>
            </a:r>
            <a:r>
              <a:rPr lang="en-GB" sz="3100" dirty="0">
                <a:solidFill>
                  <a:srgbClr val="0070C0"/>
                </a:solidFill>
              </a:rPr>
              <a:t>S, Sharma PK, </a:t>
            </a:r>
            <a:r>
              <a:rPr lang="en-GB" sz="3100" dirty="0" err="1">
                <a:solidFill>
                  <a:srgbClr val="0070C0"/>
                </a:solidFill>
              </a:rPr>
              <a:t>Malviya</a:t>
            </a:r>
            <a:r>
              <a:rPr lang="en-GB" sz="3100" dirty="0">
                <a:solidFill>
                  <a:srgbClr val="0070C0"/>
                </a:solidFill>
              </a:rPr>
              <a:t> R (2016) Hyperthermia: Role and Risk Factor for Cancer Treatment. </a:t>
            </a:r>
            <a:r>
              <a:rPr lang="en-GB" sz="3100" dirty="0" err="1">
                <a:solidFill>
                  <a:srgbClr val="0070C0"/>
                </a:solidFill>
              </a:rPr>
              <a:t>Achiev</a:t>
            </a:r>
            <a:r>
              <a:rPr lang="en-GB" sz="3100" dirty="0">
                <a:solidFill>
                  <a:srgbClr val="0070C0"/>
                </a:solidFill>
              </a:rPr>
              <a:t> Life </a:t>
            </a:r>
            <a:r>
              <a:rPr lang="en-GB" sz="3100" dirty="0" err="1">
                <a:solidFill>
                  <a:srgbClr val="0070C0"/>
                </a:solidFill>
              </a:rPr>
              <a:t>Sci</a:t>
            </a:r>
            <a:r>
              <a:rPr lang="en-GB" sz="3100" dirty="0">
                <a:solidFill>
                  <a:srgbClr val="0070C0"/>
                </a:solidFill>
              </a:rPr>
              <a:t> 10(2):161–167</a:t>
            </a:r>
            <a:r>
              <a:rPr lang="en-GB" sz="3100" dirty="0" smtClean="0">
                <a:solidFill>
                  <a:srgbClr val="0070C0"/>
                </a:solidFill>
              </a:rPr>
              <a:t>.</a:t>
            </a:r>
          </a:p>
          <a:p>
            <a:pPr marL="514350" indent="-514350">
              <a:buAutoNum type="arabicPeriod"/>
            </a:pPr>
            <a:r>
              <a:rPr lang="en-GB" sz="3100" dirty="0" smtClean="0">
                <a:solidFill>
                  <a:srgbClr val="0070C0"/>
                </a:solidFill>
              </a:rPr>
              <a:t>Cheung </a:t>
            </a:r>
            <a:r>
              <a:rPr lang="en-GB" sz="3100" dirty="0">
                <a:solidFill>
                  <a:srgbClr val="0070C0"/>
                </a:solidFill>
              </a:rPr>
              <a:t>AY, </a:t>
            </a:r>
            <a:r>
              <a:rPr lang="en-GB" sz="3100" dirty="0" err="1">
                <a:solidFill>
                  <a:srgbClr val="0070C0"/>
                </a:solidFill>
              </a:rPr>
              <a:t>Neyzari</a:t>
            </a:r>
            <a:r>
              <a:rPr lang="en-GB" sz="3100" dirty="0">
                <a:solidFill>
                  <a:srgbClr val="0070C0"/>
                </a:solidFill>
              </a:rPr>
              <a:t> A (1984) Deep local hyperthermia for cancer therapy: External electromagnetic and ultrasound techniques. Cancer Res 44(10 SUPPL</a:t>
            </a:r>
            <a:r>
              <a:rPr lang="en-GB" sz="3100" dirty="0" smtClean="0">
                <a:solidFill>
                  <a:srgbClr val="0070C0"/>
                </a:solidFill>
              </a:rPr>
              <a:t>.).</a:t>
            </a:r>
          </a:p>
          <a:p>
            <a:pPr marL="514350" indent="-514350">
              <a:buAutoNum type="arabicPeriod"/>
            </a:pPr>
            <a:r>
              <a:rPr lang="en-GB" sz="3100" dirty="0" smtClean="0">
                <a:solidFill>
                  <a:srgbClr val="0070C0"/>
                </a:solidFill>
              </a:rPr>
              <a:t> </a:t>
            </a:r>
            <a:r>
              <a:rPr lang="en-GB" sz="3100" dirty="0" err="1">
                <a:solidFill>
                  <a:srgbClr val="0070C0"/>
                </a:solidFill>
              </a:rPr>
              <a:t>Zheng</a:t>
            </a:r>
            <a:r>
              <a:rPr lang="en-GB" sz="3100" dirty="0">
                <a:solidFill>
                  <a:srgbClr val="0070C0"/>
                </a:solidFill>
              </a:rPr>
              <a:t> Z., Zhang T. (2012) Local Hyperthermia in Oncology – To Choose or not to Choose? </a:t>
            </a:r>
            <a:r>
              <a:rPr lang="en-GB" sz="3100" dirty="0" err="1">
                <a:solidFill>
                  <a:srgbClr val="0070C0"/>
                </a:solidFill>
              </a:rPr>
              <a:t>Sch</a:t>
            </a:r>
            <a:r>
              <a:rPr lang="en-GB" sz="3100" dirty="0">
                <a:solidFill>
                  <a:srgbClr val="0070C0"/>
                </a:solidFill>
              </a:rPr>
              <a:t> </a:t>
            </a:r>
            <a:r>
              <a:rPr lang="en-GB" sz="3100" dirty="0" err="1">
                <a:solidFill>
                  <a:srgbClr val="0070C0"/>
                </a:solidFill>
              </a:rPr>
              <a:t>Enviromental</a:t>
            </a:r>
            <a:r>
              <a:rPr lang="en-GB" sz="3100" dirty="0">
                <a:solidFill>
                  <a:srgbClr val="0070C0"/>
                </a:solidFill>
              </a:rPr>
              <a:t> Sci:0–82</a:t>
            </a:r>
            <a:r>
              <a:rPr lang="en-GB" dirty="0"/>
              <a:t>.</a:t>
            </a:r>
          </a:p>
        </p:txBody>
      </p:sp>
    </p:spTree>
    <p:extLst>
      <p:ext uri="{BB962C8B-B14F-4D97-AF65-F5344CB8AC3E}">
        <p14:creationId xmlns:p14="http://schemas.microsoft.com/office/powerpoint/2010/main" val="269223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Overview</a:t>
            </a:r>
            <a:endParaRPr lang="en-GB"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GB" dirty="0" smtClean="0">
                <a:solidFill>
                  <a:srgbClr val="FF0000"/>
                </a:solidFill>
              </a:rPr>
              <a:t>Hyperthermia</a:t>
            </a:r>
            <a:r>
              <a:rPr lang="en-GB" dirty="0" smtClean="0"/>
              <a:t> (also known as thermotherapy) is generally regarded as a mean body temperature higher than normal. High body temperature is often caused by illness, such as fever or heat stroke.</a:t>
            </a:r>
          </a:p>
          <a:p>
            <a:pPr>
              <a:buFont typeface="Wingdings" pitchFamily="2" charset="2"/>
              <a:buChar char="Ø"/>
            </a:pPr>
            <a:r>
              <a:rPr lang="en-GB" dirty="0">
                <a:solidFill>
                  <a:srgbClr val="FF0000"/>
                </a:solidFill>
              </a:rPr>
              <a:t>Hyperthermia,</a:t>
            </a:r>
            <a:r>
              <a:rPr lang="en-GB" dirty="0"/>
              <a:t> the procedure of raising the temperature of tumour-loaded tissue to </a:t>
            </a:r>
            <a:r>
              <a:rPr lang="en-GB" dirty="0">
                <a:solidFill>
                  <a:srgbClr val="FF0000"/>
                </a:solidFill>
              </a:rPr>
              <a:t>40–43°C,</a:t>
            </a:r>
            <a:r>
              <a:rPr lang="en-GB" dirty="0"/>
              <a:t> is applied as an adjunctive therapy with various established cancer treatments such as radiotherapy and chemotherapy.</a:t>
            </a:r>
          </a:p>
        </p:txBody>
      </p:sp>
    </p:spTree>
    <p:extLst>
      <p:ext uri="{BB962C8B-B14F-4D97-AF65-F5344CB8AC3E}">
        <p14:creationId xmlns:p14="http://schemas.microsoft.com/office/powerpoint/2010/main" val="3706023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2699792" y="4263034"/>
            <a:ext cx="5342745" cy="584775"/>
          </a:xfrm>
          <a:prstGeom prst="rect">
            <a:avLst/>
          </a:prstGeom>
          <a:noFill/>
        </p:spPr>
        <p:txBody>
          <a:bodyPr wrap="none" rtlCol="0">
            <a:spAutoFit/>
          </a:bodyPr>
          <a:lstStyle/>
          <a:p>
            <a:r>
              <a:rPr lang="en-GB" sz="3200" b="1" dirty="0" smtClean="0">
                <a:solidFill>
                  <a:srgbClr val="FF0000"/>
                </a:solidFill>
              </a:rPr>
              <a:t>Thank you for your attention!!</a:t>
            </a:r>
            <a:endParaRPr lang="en-GB" sz="3200" b="1" dirty="0">
              <a:solidFill>
                <a:srgbClr val="FF0000"/>
              </a:solidFill>
            </a:endParaRPr>
          </a:p>
        </p:txBody>
      </p:sp>
    </p:spTree>
    <p:extLst>
      <p:ext uri="{BB962C8B-B14F-4D97-AF65-F5344CB8AC3E}">
        <p14:creationId xmlns:p14="http://schemas.microsoft.com/office/powerpoint/2010/main" val="17813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solidFill>
                  <a:srgbClr val="FF0000"/>
                </a:solidFill>
              </a:rPr>
              <a:t>Overview</a:t>
            </a:r>
            <a:endParaRPr lang="en-GB"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b="1" dirty="0" smtClean="0">
                <a:solidFill>
                  <a:prstClr val="black"/>
                </a:solidFill>
              </a:rPr>
              <a:t>Effects of </a:t>
            </a:r>
            <a:r>
              <a:rPr lang="en-GB" b="1" dirty="0">
                <a:solidFill>
                  <a:prstClr val="black"/>
                </a:solidFill>
              </a:rPr>
              <a:t>heat on </a:t>
            </a:r>
            <a:r>
              <a:rPr lang="en-GB" b="1" dirty="0" smtClean="0">
                <a:solidFill>
                  <a:prstClr val="black"/>
                </a:solidFill>
              </a:rPr>
              <a:t>cells</a:t>
            </a:r>
          </a:p>
          <a:p>
            <a:pPr marL="0" indent="0">
              <a:buNone/>
            </a:pPr>
            <a:r>
              <a:rPr lang="en-GB" dirty="0" smtClean="0"/>
              <a:t/>
            </a:r>
            <a:br>
              <a:rPr lang="en-GB" dirty="0" smtClean="0"/>
            </a:br>
            <a:r>
              <a:rPr lang="en-GB" dirty="0" smtClean="0"/>
              <a:t/>
            </a:r>
            <a:br>
              <a:rPr lang="en-GB" dirty="0" smtClean="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94202115"/>
              </p:ext>
            </p:extLst>
          </p:nvPr>
        </p:nvGraphicFramePr>
        <p:xfrm>
          <a:off x="539552" y="1988840"/>
          <a:ext cx="8136904" cy="4032450"/>
        </p:xfrm>
        <a:graphic>
          <a:graphicData uri="http://schemas.openxmlformats.org/drawingml/2006/table">
            <a:tbl>
              <a:tblPr firstRow="1" bandRow="1">
                <a:tableStyleId>{5C22544A-7EE6-4342-B048-85BDC9FD1C3A}</a:tableStyleId>
              </a:tblPr>
              <a:tblGrid>
                <a:gridCol w="2034226"/>
                <a:gridCol w="1623648"/>
                <a:gridCol w="2444804"/>
                <a:gridCol w="2034226"/>
              </a:tblGrid>
              <a:tr h="879047">
                <a:tc>
                  <a:txBody>
                    <a:bodyPr/>
                    <a:lstStyle/>
                    <a:p>
                      <a:r>
                        <a:rPr lang="en-GB" dirty="0" smtClean="0">
                          <a:solidFill>
                            <a:srgbClr val="FFFF00"/>
                          </a:solidFill>
                        </a:rPr>
                        <a:t>Range of temperatures (</a:t>
                      </a:r>
                      <a:r>
                        <a:rPr lang="en-GB" dirty="0" err="1" smtClean="0">
                          <a:solidFill>
                            <a:srgbClr val="FFFF00"/>
                          </a:solidFill>
                        </a:rPr>
                        <a:t>oC</a:t>
                      </a:r>
                      <a:r>
                        <a:rPr lang="en-GB" dirty="0" smtClean="0">
                          <a:solidFill>
                            <a:srgbClr val="FFFF00"/>
                          </a:solidFill>
                        </a:rPr>
                        <a:t>)</a:t>
                      </a:r>
                      <a:endParaRPr lang="en-GB" dirty="0">
                        <a:solidFill>
                          <a:srgbClr val="FFFF00"/>
                        </a:solidFill>
                      </a:endParaRPr>
                    </a:p>
                  </a:txBody>
                  <a:tcPr>
                    <a:solidFill>
                      <a:schemeClr val="tx2"/>
                    </a:solidFill>
                  </a:tcPr>
                </a:tc>
                <a:tc>
                  <a:txBody>
                    <a:bodyPr/>
                    <a:lstStyle/>
                    <a:p>
                      <a:r>
                        <a:rPr lang="en-GB" dirty="0" smtClean="0"/>
                        <a:t>Time</a:t>
                      </a:r>
                      <a:r>
                        <a:rPr lang="en-GB" baseline="0" dirty="0" smtClean="0"/>
                        <a:t> impacts</a:t>
                      </a:r>
                      <a:endParaRPr lang="en-GB" dirty="0"/>
                    </a:p>
                  </a:txBody>
                  <a:tcPr anchor="ctr">
                    <a:solidFill>
                      <a:schemeClr val="tx2"/>
                    </a:solidFill>
                  </a:tcPr>
                </a:tc>
                <a:tc>
                  <a:txBody>
                    <a:bodyPr/>
                    <a:lstStyle/>
                    <a:p>
                      <a:r>
                        <a:rPr lang="en-GB" dirty="0" smtClean="0"/>
                        <a:t>Physical effects</a:t>
                      </a:r>
                      <a:endParaRPr lang="en-GB" dirty="0"/>
                    </a:p>
                  </a:txBody>
                  <a:tcPr anchor="ctr">
                    <a:solidFill>
                      <a:schemeClr val="tx2"/>
                    </a:solidFill>
                  </a:tcPr>
                </a:tc>
                <a:tc>
                  <a:txBody>
                    <a:bodyPr/>
                    <a:lstStyle/>
                    <a:p>
                      <a:r>
                        <a:rPr lang="en-GB" dirty="0" smtClean="0"/>
                        <a:t>Biological effects</a:t>
                      </a:r>
                      <a:endParaRPr lang="en-GB" dirty="0"/>
                    </a:p>
                  </a:txBody>
                  <a:tcPr anchor="ctr">
                    <a:solidFill>
                      <a:schemeClr val="tx2"/>
                    </a:solidFill>
                  </a:tcPr>
                </a:tc>
              </a:tr>
              <a:tr h="509288">
                <a:tc>
                  <a:txBody>
                    <a:bodyPr/>
                    <a:lstStyle/>
                    <a:p>
                      <a:r>
                        <a:rPr lang="en-GB" dirty="0" smtClean="0"/>
                        <a:t>30-39</a:t>
                      </a:r>
                      <a:endParaRPr lang="en-GB" dirty="0"/>
                    </a:p>
                  </a:txBody>
                  <a:tcPr/>
                </a:tc>
                <a:tc>
                  <a:txBody>
                    <a:bodyPr/>
                    <a:lstStyle/>
                    <a:p>
                      <a:r>
                        <a:rPr lang="en-GB" dirty="0" smtClean="0"/>
                        <a:t>Unlimited</a:t>
                      </a:r>
                      <a:endParaRPr lang="en-GB" dirty="0"/>
                    </a:p>
                  </a:txBody>
                  <a:tcPr/>
                </a:tc>
                <a:tc>
                  <a:txBody>
                    <a:bodyPr/>
                    <a:lstStyle/>
                    <a:p>
                      <a:r>
                        <a:rPr lang="en-GB" dirty="0" smtClean="0"/>
                        <a:t>No change</a:t>
                      </a:r>
                      <a:endParaRPr lang="en-GB" dirty="0"/>
                    </a:p>
                  </a:txBody>
                  <a:tcPr/>
                </a:tc>
                <a:tc>
                  <a:txBody>
                    <a:bodyPr/>
                    <a:lstStyle/>
                    <a:p>
                      <a:r>
                        <a:rPr lang="en-GB" dirty="0" smtClean="0"/>
                        <a:t>Enhance bio-effects</a:t>
                      </a:r>
                      <a:endParaRPr lang="en-GB" dirty="0"/>
                    </a:p>
                  </a:txBody>
                  <a:tcPr/>
                </a:tc>
              </a:tr>
              <a:tr h="879047">
                <a:tc>
                  <a:txBody>
                    <a:bodyPr/>
                    <a:lstStyle/>
                    <a:p>
                      <a:r>
                        <a:rPr lang="en-GB" dirty="0" smtClean="0"/>
                        <a:t>40-46</a:t>
                      </a:r>
                      <a:endParaRPr lang="en-GB" dirty="0"/>
                    </a:p>
                  </a:txBody>
                  <a:tcPr/>
                </a:tc>
                <a:tc>
                  <a:txBody>
                    <a:bodyPr/>
                    <a:lstStyle/>
                    <a:p>
                      <a:r>
                        <a:rPr lang="en-GB" dirty="0" smtClean="0"/>
                        <a:t>30-60 min</a:t>
                      </a:r>
                      <a:endParaRPr lang="en-GB" dirty="0"/>
                    </a:p>
                  </a:txBody>
                  <a:tcPr/>
                </a:tc>
                <a:tc>
                  <a:txBody>
                    <a:bodyPr/>
                    <a:lstStyle/>
                    <a:p>
                      <a:r>
                        <a:rPr lang="en-GB" dirty="0" smtClean="0"/>
                        <a:t>Changes</a:t>
                      </a:r>
                      <a:r>
                        <a:rPr lang="en-GB" baseline="0" dirty="0" smtClean="0"/>
                        <a:t> </a:t>
                      </a:r>
                      <a:r>
                        <a:rPr lang="en-GB" dirty="0" smtClean="0"/>
                        <a:t>the optical properties of tissue</a:t>
                      </a:r>
                      <a:endParaRPr lang="en-GB" dirty="0"/>
                    </a:p>
                  </a:txBody>
                  <a:tcPr/>
                </a:tc>
                <a:tc>
                  <a:txBody>
                    <a:bodyPr/>
                    <a:lstStyle/>
                    <a:p>
                      <a:r>
                        <a:rPr lang="en-GB" dirty="0" smtClean="0"/>
                        <a:t>Enhanced blood circulation</a:t>
                      </a:r>
                      <a:endParaRPr lang="en-GB" dirty="0"/>
                    </a:p>
                  </a:txBody>
                  <a:tcPr/>
                </a:tc>
              </a:tr>
              <a:tr h="509288">
                <a:tc>
                  <a:txBody>
                    <a:bodyPr/>
                    <a:lstStyle/>
                    <a:p>
                      <a:r>
                        <a:rPr lang="en-GB" dirty="0" smtClean="0"/>
                        <a:t>47-50</a:t>
                      </a:r>
                      <a:endParaRPr lang="en-GB" dirty="0"/>
                    </a:p>
                  </a:txBody>
                  <a:tcPr/>
                </a:tc>
                <a:tc>
                  <a:txBody>
                    <a:bodyPr/>
                    <a:lstStyle/>
                    <a:p>
                      <a:r>
                        <a:rPr lang="en-GB" dirty="0" smtClean="0"/>
                        <a:t>&gt;10 min</a:t>
                      </a:r>
                      <a:endParaRPr lang="en-GB" dirty="0"/>
                    </a:p>
                  </a:txBody>
                  <a:tcPr/>
                </a:tc>
                <a:tc>
                  <a:txBody>
                    <a:bodyPr/>
                    <a:lstStyle/>
                    <a:p>
                      <a:r>
                        <a:rPr lang="en-GB" dirty="0" smtClean="0"/>
                        <a:t>Necrosis, coagulation</a:t>
                      </a:r>
                      <a:endParaRPr lang="en-GB" dirty="0"/>
                    </a:p>
                  </a:txBody>
                  <a:tcPr/>
                </a:tc>
                <a:tc>
                  <a:txBody>
                    <a:bodyPr/>
                    <a:lstStyle/>
                    <a:p>
                      <a:r>
                        <a:rPr lang="en-GB" dirty="0" smtClean="0"/>
                        <a:t>Protein breakdown</a:t>
                      </a:r>
                      <a:endParaRPr lang="en-GB" dirty="0"/>
                    </a:p>
                  </a:txBody>
                  <a:tcPr/>
                </a:tc>
              </a:tr>
              <a:tr h="1255780">
                <a:tc>
                  <a:txBody>
                    <a:bodyPr/>
                    <a:lstStyle/>
                    <a:p>
                      <a:r>
                        <a:rPr lang="en-GB" dirty="0" smtClean="0"/>
                        <a:t>&gt;50</a:t>
                      </a:r>
                      <a:endParaRPr lang="en-GB" dirty="0"/>
                    </a:p>
                  </a:txBody>
                  <a:tcPr/>
                </a:tc>
                <a:tc>
                  <a:txBody>
                    <a:bodyPr/>
                    <a:lstStyle/>
                    <a:p>
                      <a:r>
                        <a:rPr lang="en-GB" dirty="0" smtClean="0"/>
                        <a:t>After 2 min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Necrosis, coagulation</a:t>
                      </a:r>
                    </a:p>
                  </a:txBody>
                  <a:tcPr/>
                </a:tc>
                <a:tc>
                  <a:txBody>
                    <a:bodyPr/>
                    <a:lstStyle/>
                    <a:p>
                      <a:r>
                        <a:rPr lang="en-GB" dirty="0" smtClean="0"/>
                        <a:t>Protein breakdown, membrane rupture,</a:t>
                      </a:r>
                    </a:p>
                    <a:p>
                      <a:r>
                        <a:rPr lang="en-GB" dirty="0" smtClean="0"/>
                        <a:t>cell contraction</a:t>
                      </a:r>
                      <a:endParaRPr lang="en-GB" dirty="0"/>
                    </a:p>
                  </a:txBody>
                  <a:tcPr/>
                </a:tc>
              </a:tr>
            </a:tbl>
          </a:graphicData>
        </a:graphic>
      </p:graphicFrame>
      <p:sp>
        <p:nvSpPr>
          <p:cNvPr id="6" name="Rectangle 5"/>
          <p:cNvSpPr/>
          <p:nvPr/>
        </p:nvSpPr>
        <p:spPr>
          <a:xfrm>
            <a:off x="539552" y="3429000"/>
            <a:ext cx="8136904"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8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solidFill>
                  <a:srgbClr val="FF0000"/>
                </a:solidFill>
              </a:rPr>
              <a:t>Methods</a:t>
            </a:r>
            <a:endParaRPr lang="en-GB" dirty="0">
              <a:solidFill>
                <a:srgbClr val="FF0000"/>
              </a:solidFill>
            </a:endParaRPr>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en-GB" dirty="0" smtClean="0"/>
              <a:t/>
            </a:r>
            <a:br>
              <a:rPr lang="en-GB" dirty="0" smtClean="0"/>
            </a:br>
            <a:endParaRPr lang="en-GB" dirty="0"/>
          </a:p>
        </p:txBody>
      </p:sp>
      <p:graphicFrame>
        <p:nvGraphicFramePr>
          <p:cNvPr id="4" name="Diagram 3"/>
          <p:cNvGraphicFramePr/>
          <p:nvPr>
            <p:extLst>
              <p:ext uri="{D42A27DB-BD31-4B8C-83A1-F6EECF244321}">
                <p14:modId xmlns:p14="http://schemas.microsoft.com/office/powerpoint/2010/main" val="3404234300"/>
              </p:ext>
            </p:extLst>
          </p:nvPr>
        </p:nvGraphicFramePr>
        <p:xfrm>
          <a:off x="755576" y="1340768"/>
          <a:ext cx="784887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19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n-GB" b="1" dirty="0">
                <a:solidFill>
                  <a:schemeClr val="tx1"/>
                </a:solidFill>
              </a:rPr>
              <a:t>Local</a:t>
            </a:r>
            <a:r>
              <a:rPr lang="en-GB" b="1" i="1" dirty="0">
                <a:solidFill>
                  <a:schemeClr val="tx1"/>
                </a:solidFill>
              </a:rPr>
              <a:t> </a:t>
            </a:r>
            <a:r>
              <a:rPr lang="en-GB" b="1" dirty="0" smtClean="0">
                <a:solidFill>
                  <a:schemeClr val="tx1"/>
                </a:solidFill>
              </a:rPr>
              <a:t>hyperthermia</a:t>
            </a:r>
            <a:endParaRPr lang="en-GB" dirty="0">
              <a:solidFill>
                <a:schemeClr val="tx1"/>
              </a:solidFill>
            </a:endParaRPr>
          </a:p>
        </p:txBody>
      </p:sp>
      <p:sp>
        <p:nvSpPr>
          <p:cNvPr id="3" name="Content Placeholder 2"/>
          <p:cNvSpPr>
            <a:spLocks noGrp="1"/>
          </p:cNvSpPr>
          <p:nvPr>
            <p:ph idx="1"/>
          </p:nvPr>
        </p:nvSpPr>
        <p:spPr>
          <a:xfrm>
            <a:off x="539552" y="1556792"/>
            <a:ext cx="8229600" cy="4785395"/>
          </a:xfrm>
        </p:spPr>
        <p:txBody>
          <a:bodyPr>
            <a:normAutofit fontScale="92500"/>
          </a:bodyPr>
          <a:lstStyle/>
          <a:p>
            <a:pPr>
              <a:buFont typeface="Wingdings" pitchFamily="2" charset="2"/>
              <a:buChar char="q"/>
            </a:pPr>
            <a:r>
              <a:rPr lang="en-GB" sz="2800" dirty="0" smtClean="0"/>
              <a:t>Superficial </a:t>
            </a:r>
            <a:r>
              <a:rPr lang="en-GB" sz="2800" dirty="0"/>
              <a:t>tumours can be heated by means of antennas or applicators emitting mostly microwaves or </a:t>
            </a:r>
            <a:r>
              <a:rPr lang="en-GB" sz="2800" dirty="0" err="1"/>
              <a:t>radiowaves</a:t>
            </a:r>
            <a:r>
              <a:rPr lang="en-GB" sz="2800" dirty="0"/>
              <a:t> placed on their surfaces with a contacting medium. </a:t>
            </a:r>
            <a:endParaRPr lang="en-GB" sz="2800" dirty="0" smtClean="0"/>
          </a:p>
          <a:p>
            <a:pPr>
              <a:buFont typeface="Wingdings" pitchFamily="2" charset="2"/>
              <a:buChar char="q"/>
            </a:pPr>
            <a:r>
              <a:rPr lang="en-GB" sz="2800" dirty="0" smtClean="0"/>
              <a:t>Several </a:t>
            </a:r>
            <a:r>
              <a:rPr lang="en-GB" sz="2800" dirty="0"/>
              <a:t>types of applicators have been used clinically, such as waveguide applicators, horn, spiral, current sheet, and compact </a:t>
            </a:r>
            <a:r>
              <a:rPr lang="en-GB" sz="2800" dirty="0" smtClean="0"/>
              <a:t>applicators (</a:t>
            </a:r>
            <a:r>
              <a:rPr lang="en-GB" sz="2800" dirty="0"/>
              <a:t>The electromagnetic coupling of the applicator to the tissue is ensured by a water bolus (preceding water path</a:t>
            </a:r>
            <a:r>
              <a:rPr lang="en-GB" sz="2800" dirty="0" smtClean="0"/>
              <a:t>)).</a:t>
            </a:r>
          </a:p>
          <a:p>
            <a:pPr marL="0" indent="0">
              <a:buNone/>
            </a:pPr>
            <a:r>
              <a:rPr lang="en-GB" sz="2800" dirty="0">
                <a:solidFill>
                  <a:srgbClr val="FF0000"/>
                </a:solidFill>
              </a:rPr>
              <a:t>Local hyperthermia has become a recognized and quite widespread adjuvant method of chemotherapy and / or radiation treatment of resistant </a:t>
            </a:r>
            <a:r>
              <a:rPr lang="en-GB" sz="2800" dirty="0" err="1" smtClean="0">
                <a:solidFill>
                  <a:srgbClr val="FF0000"/>
                </a:solidFill>
              </a:rPr>
              <a:t>tumors</a:t>
            </a:r>
            <a:r>
              <a:rPr lang="en-GB" sz="2800" dirty="0" smtClean="0">
                <a:solidFill>
                  <a:srgbClr val="FF0000"/>
                </a:solidFill>
              </a:rPr>
              <a:t>.</a:t>
            </a:r>
            <a:endParaRPr lang="en-GB" sz="2800" dirty="0">
              <a:solidFill>
                <a:srgbClr val="FF0000"/>
              </a:solidFill>
            </a:endParaRPr>
          </a:p>
          <a:p>
            <a:pPr marL="0" indent="0">
              <a:buNone/>
            </a:pPr>
            <a:endParaRPr lang="en-GB" dirty="0"/>
          </a:p>
          <a:p>
            <a:endParaRPr lang="en-GB" dirty="0"/>
          </a:p>
        </p:txBody>
      </p:sp>
    </p:spTree>
    <p:extLst>
      <p:ext uri="{BB962C8B-B14F-4D97-AF65-F5344CB8AC3E}">
        <p14:creationId xmlns:p14="http://schemas.microsoft.com/office/powerpoint/2010/main" val="177494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0" y="1650969"/>
            <a:ext cx="408287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12050" y="1650969"/>
            <a:ext cx="2952328" cy="5016758"/>
          </a:xfrm>
          <a:prstGeom prst="rect">
            <a:avLst/>
          </a:prstGeom>
          <a:noFill/>
        </p:spPr>
        <p:txBody>
          <a:bodyPr wrap="square" rtlCol="0">
            <a:spAutoFit/>
          </a:bodyPr>
          <a:lstStyle/>
          <a:p>
            <a:r>
              <a:rPr lang="en-GB" sz="2000" dirty="0" smtClean="0">
                <a:solidFill>
                  <a:srgbClr val="FF0000"/>
                </a:solidFill>
              </a:rPr>
              <a:t>Bolus</a:t>
            </a:r>
            <a:r>
              <a:rPr lang="en-GB" sz="2000" dirty="0" smtClean="0"/>
              <a:t>: </a:t>
            </a:r>
            <a:r>
              <a:rPr lang="en-GB" sz="2000" dirty="0"/>
              <a:t>often used to improve the coupling between the applicator and the </a:t>
            </a:r>
            <a:r>
              <a:rPr lang="en-GB" sz="2000" dirty="0" smtClean="0"/>
              <a:t>patient. </a:t>
            </a:r>
          </a:p>
          <a:p>
            <a:r>
              <a:rPr lang="en-GB" sz="2000" dirty="0" smtClean="0"/>
              <a:t>Application </a:t>
            </a:r>
            <a:r>
              <a:rPr lang="en-GB" sz="2000" dirty="0"/>
              <a:t>of bolus has the following </a:t>
            </a:r>
            <a:r>
              <a:rPr lang="en-GB" sz="2000" dirty="0" smtClean="0"/>
              <a:t>advantages:</a:t>
            </a:r>
          </a:p>
          <a:p>
            <a:pPr marL="342900" indent="-342900">
              <a:buFont typeface="Wingdings" pitchFamily="2" charset="2"/>
              <a:buChar char="ü"/>
            </a:pPr>
            <a:r>
              <a:rPr lang="en-GB" sz="2000" dirty="0"/>
              <a:t>Smooth Transmission from Applicators into </a:t>
            </a:r>
            <a:r>
              <a:rPr lang="en-GB" sz="2000" dirty="0" smtClean="0"/>
              <a:t>Tissue</a:t>
            </a:r>
          </a:p>
          <a:p>
            <a:pPr marL="342900" indent="-342900">
              <a:buFont typeface="Wingdings" pitchFamily="2" charset="2"/>
              <a:buChar char="ü"/>
            </a:pPr>
            <a:r>
              <a:rPr lang="en-GB" sz="2000" dirty="0"/>
              <a:t>Skin Cooling to </a:t>
            </a:r>
            <a:r>
              <a:rPr lang="en-GB" sz="2000" dirty="0" smtClean="0"/>
              <a:t>avoid </a:t>
            </a:r>
            <a:r>
              <a:rPr lang="en-GB" sz="2000" dirty="0"/>
              <a:t>s</a:t>
            </a:r>
            <a:r>
              <a:rPr lang="en-GB" sz="2000" dirty="0" smtClean="0"/>
              <a:t>urface Heating</a:t>
            </a:r>
          </a:p>
          <a:p>
            <a:pPr marL="342900" indent="-342900">
              <a:buFont typeface="Wingdings" pitchFamily="2" charset="2"/>
              <a:buChar char="ü"/>
            </a:pPr>
            <a:r>
              <a:rPr lang="en-GB" sz="2000" dirty="0"/>
              <a:t>Maintenance of the Body Surface at a Fixed Distance from the Applicator </a:t>
            </a:r>
            <a:r>
              <a:rPr lang="en-GB" sz="2000" dirty="0" smtClean="0"/>
              <a:t>…</a:t>
            </a:r>
          </a:p>
          <a:p>
            <a:endParaRPr lang="en-GB" sz="2000" dirty="0"/>
          </a:p>
        </p:txBody>
      </p:sp>
      <p:sp>
        <p:nvSpPr>
          <p:cNvPr id="6" name="Title 1"/>
          <p:cNvSpPr>
            <a:spLocks noGrp="1"/>
          </p:cNvSpPr>
          <p:nvPr>
            <p:ph type="title"/>
          </p:nvPr>
        </p:nvSpPr>
        <p:spPr>
          <a:xfrm>
            <a:off x="506147" y="188640"/>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lvl="0"/>
            <a:r>
              <a:rPr lang="en-GB" b="1" dirty="0">
                <a:solidFill>
                  <a:schemeClr val="tx1"/>
                </a:solidFill>
              </a:rPr>
              <a:t>Local</a:t>
            </a:r>
            <a:r>
              <a:rPr lang="en-GB" b="1" i="1" dirty="0">
                <a:solidFill>
                  <a:schemeClr val="tx1"/>
                </a:solidFill>
              </a:rPr>
              <a:t> </a:t>
            </a:r>
            <a:r>
              <a:rPr lang="en-GB" b="1" dirty="0" smtClean="0">
                <a:solidFill>
                  <a:schemeClr val="tx1"/>
                </a:solidFill>
              </a:rPr>
              <a:t>hyperthermia</a:t>
            </a:r>
            <a:endParaRPr lang="en-GB" dirty="0">
              <a:solidFill>
                <a:schemeClr val="tx1"/>
              </a:solidFill>
            </a:endParaRPr>
          </a:p>
        </p:txBody>
      </p:sp>
    </p:spTree>
    <p:extLst>
      <p:ext uri="{BB962C8B-B14F-4D97-AF65-F5344CB8AC3E}">
        <p14:creationId xmlns:p14="http://schemas.microsoft.com/office/powerpoint/2010/main" val="142280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38841"/>
            <a:ext cx="8568952" cy="5112568"/>
          </a:xfrm>
        </p:spPr>
        <p:txBody>
          <a:bodyPr>
            <a:normAutofit/>
          </a:bodyPr>
          <a:lstStyle/>
          <a:p>
            <a:pPr>
              <a:buFont typeface="Wingdings" pitchFamily="2" charset="2"/>
              <a:buChar char="q"/>
            </a:pPr>
            <a:r>
              <a:rPr lang="en-GB" sz="2400" dirty="0" smtClean="0"/>
              <a:t>Deep-seated </a:t>
            </a:r>
            <a:r>
              <a:rPr lang="en-GB" sz="2400" dirty="0"/>
              <a:t>tumours—</a:t>
            </a:r>
            <a:r>
              <a:rPr lang="en-GB" sz="2400" dirty="0" err="1"/>
              <a:t>eg</a:t>
            </a:r>
            <a:r>
              <a:rPr lang="en-GB" sz="2400" dirty="0"/>
              <a:t>, of the pelvis or abdomen—can be heated by arrays of antennas. The Sigma-60 applicator is a widely spread </a:t>
            </a:r>
            <a:r>
              <a:rPr lang="en-GB" sz="2400" dirty="0" smtClean="0"/>
              <a:t>applicator, </a:t>
            </a:r>
            <a:r>
              <a:rPr lang="en-GB" sz="2400" dirty="0"/>
              <a:t>which consists of four dipole antenna pairs arranged in a ring around the patient.</a:t>
            </a:r>
          </a:p>
          <a:p>
            <a:pPr>
              <a:buFont typeface="Wingdings" pitchFamily="2" charset="2"/>
              <a:buChar char="q"/>
            </a:pPr>
            <a:r>
              <a:rPr lang="en-GB" sz="2400" dirty="0"/>
              <a:t>Planning systems describe correctly to some extent the power-density and temperature distribution depending on various treatment </a:t>
            </a:r>
            <a:r>
              <a:rPr lang="en-GB" sz="2400" dirty="0" smtClean="0"/>
              <a:t>variables. </a:t>
            </a:r>
            <a:r>
              <a:rPr lang="en-GB" sz="2400" dirty="0"/>
              <a:t>Even though each antenna pair can be controlled in phase and amplitude, there are restrictions in terms of the generated SAR </a:t>
            </a:r>
            <a:r>
              <a:rPr lang="en-GB" sz="2400" dirty="0" smtClean="0"/>
              <a:t>distribution.</a:t>
            </a:r>
            <a:endParaRPr lang="en-GB" sz="2400" dirty="0"/>
          </a:p>
        </p:txBody>
      </p:sp>
      <p:sp>
        <p:nvSpPr>
          <p:cNvPr id="4" name="Title 3"/>
          <p:cNvSpPr>
            <a:spLocks noGrp="1"/>
          </p:cNvSpPr>
          <p:nvPr>
            <p:ph type="title"/>
          </p:nvPr>
        </p:nvSpPr>
        <p:spPr>
          <a:xfrm>
            <a:off x="457200" y="274638"/>
            <a:ext cx="8229600" cy="922114"/>
          </a:xfrm>
          <a:solidFill>
            <a:srgbClr val="33ED33"/>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lvl="0"/>
            <a:r>
              <a:rPr lang="en-GB" b="1" dirty="0" smtClean="0">
                <a:solidFill>
                  <a:schemeClr val="tx1">
                    <a:lumMod val="95000"/>
                    <a:lumOff val="5000"/>
                  </a:schemeClr>
                </a:solidFill>
              </a:rPr>
              <a:t>Regional and </a:t>
            </a:r>
            <a:r>
              <a:rPr lang="en-GB" b="1" dirty="0">
                <a:solidFill>
                  <a:schemeClr val="tx1">
                    <a:lumMod val="95000"/>
                    <a:lumOff val="5000"/>
                  </a:schemeClr>
                </a:solidFill>
              </a:rPr>
              <a:t>part-body </a:t>
            </a:r>
            <a:r>
              <a:rPr lang="en-GB" b="1" dirty="0" smtClean="0">
                <a:solidFill>
                  <a:schemeClr val="tx1">
                    <a:lumMod val="95000"/>
                    <a:lumOff val="5000"/>
                  </a:schemeClr>
                </a:solidFill>
              </a:rPr>
              <a:t>hyperthermia</a:t>
            </a:r>
            <a:endParaRPr lang="en-GB" dirty="0">
              <a:solidFill>
                <a:schemeClr val="tx1">
                  <a:lumMod val="95000"/>
                  <a:lumOff val="5000"/>
                </a:schemeClr>
              </a:solidFill>
            </a:endParaRPr>
          </a:p>
        </p:txBody>
      </p:sp>
    </p:spTree>
    <p:extLst>
      <p:ext uri="{BB962C8B-B14F-4D97-AF65-F5344CB8AC3E}">
        <p14:creationId xmlns:p14="http://schemas.microsoft.com/office/powerpoint/2010/main" val="37026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96752"/>
            <a:ext cx="7560840" cy="4402469"/>
          </a:xfrm>
        </p:spPr>
      </p:pic>
      <p:sp>
        <p:nvSpPr>
          <p:cNvPr id="5" name="TextBox 4"/>
          <p:cNvSpPr txBox="1"/>
          <p:nvPr/>
        </p:nvSpPr>
        <p:spPr>
          <a:xfrm>
            <a:off x="533318" y="5840397"/>
            <a:ext cx="8136904" cy="646331"/>
          </a:xfrm>
          <a:prstGeom prst="rect">
            <a:avLst/>
          </a:prstGeom>
          <a:noFill/>
        </p:spPr>
        <p:txBody>
          <a:bodyPr wrap="square" rtlCol="0">
            <a:spAutoFit/>
          </a:bodyPr>
          <a:lstStyle/>
          <a:p>
            <a:r>
              <a:rPr lang="en-GB" i="1" dirty="0">
                <a:solidFill>
                  <a:srgbClr val="002060"/>
                </a:solidFill>
              </a:rPr>
              <a:t>Sigma-60 applicator (four dipole pairs) with treatment couch of the BSD-2000 system for regional </a:t>
            </a:r>
            <a:r>
              <a:rPr lang="en-GB" i="1" smtClean="0">
                <a:solidFill>
                  <a:srgbClr val="002060"/>
                </a:solidFill>
              </a:rPr>
              <a:t>hyperthermia </a:t>
            </a:r>
            <a:r>
              <a:rPr lang="en-GB" i="1" smtClean="0"/>
              <a:t>(</a:t>
            </a:r>
            <a:r>
              <a:rPr lang="en-GB" sz="1200">
                <a:hlinkClick r:id="rId3"/>
              </a:rPr>
              <a:t>https://www.pyrexar.com/hyperthermia/bsd-2000</a:t>
            </a:r>
            <a:r>
              <a:rPr lang="en-GB" sz="1200" smtClean="0"/>
              <a:t>)</a:t>
            </a:r>
            <a:endParaRPr lang="en-GB" sz="1200" dirty="0"/>
          </a:p>
        </p:txBody>
      </p:sp>
      <p:sp>
        <p:nvSpPr>
          <p:cNvPr id="6" name="Title 3"/>
          <p:cNvSpPr>
            <a:spLocks noGrp="1"/>
          </p:cNvSpPr>
          <p:nvPr/>
        </p:nvSpPr>
        <p:spPr>
          <a:xfrm>
            <a:off x="507058" y="188640"/>
            <a:ext cx="8229600" cy="864096"/>
          </a:xfrm>
          <a:prstGeom prst="rect">
            <a:avLst/>
          </a:prstGeom>
          <a:solidFill>
            <a:srgbClr val="33ED33"/>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en-GB" b="1" dirty="0" smtClean="0">
                <a:solidFill>
                  <a:schemeClr val="tx1">
                    <a:lumMod val="95000"/>
                    <a:lumOff val="5000"/>
                  </a:schemeClr>
                </a:solidFill>
              </a:rPr>
              <a:t>Regional and </a:t>
            </a:r>
            <a:r>
              <a:rPr lang="en-GB" b="1" dirty="0">
                <a:solidFill>
                  <a:schemeClr val="tx1">
                    <a:lumMod val="95000"/>
                    <a:lumOff val="5000"/>
                  </a:schemeClr>
                </a:solidFill>
              </a:rPr>
              <a:t>part-body </a:t>
            </a:r>
            <a:r>
              <a:rPr lang="en-GB" b="1" dirty="0" smtClean="0">
                <a:solidFill>
                  <a:schemeClr val="tx1">
                    <a:lumMod val="95000"/>
                    <a:lumOff val="5000"/>
                  </a:schemeClr>
                </a:solidFill>
              </a:rPr>
              <a:t>hyperthermia</a:t>
            </a:r>
            <a:endParaRPr lang="en-GB" dirty="0">
              <a:solidFill>
                <a:schemeClr val="tx1">
                  <a:lumMod val="95000"/>
                  <a:lumOff val="5000"/>
                </a:schemeClr>
              </a:solidFill>
            </a:endParaRPr>
          </a:p>
        </p:txBody>
      </p:sp>
    </p:spTree>
    <p:extLst>
      <p:ext uri="{BB962C8B-B14F-4D97-AF65-F5344CB8AC3E}">
        <p14:creationId xmlns:p14="http://schemas.microsoft.com/office/powerpoint/2010/main" val="226801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3426</TotalTime>
  <Words>1351</Words>
  <Application>Microsoft Office PowerPoint</Application>
  <PresentationFormat>On-screen Show (4:3)</PresentationFormat>
  <Paragraphs>140</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LOCAL HYPERTHERMIA</vt:lpstr>
      <vt:lpstr>Content</vt:lpstr>
      <vt:lpstr>Overview</vt:lpstr>
      <vt:lpstr>Overview</vt:lpstr>
      <vt:lpstr>Methods</vt:lpstr>
      <vt:lpstr>Local hyperthermia</vt:lpstr>
      <vt:lpstr>Local hyperthermia</vt:lpstr>
      <vt:lpstr>Regional and part-body hyperthermia</vt:lpstr>
      <vt:lpstr>PowerPoint Presentation</vt:lpstr>
      <vt:lpstr>Whole-body hyperthermia</vt:lpstr>
      <vt:lpstr>PowerPoint Presentation</vt:lpstr>
      <vt:lpstr>Side Effects</vt:lpstr>
      <vt:lpstr>External heating techniques for delivery of localized hyperthermia </vt:lpstr>
      <vt:lpstr>Heat-producing Modalities</vt:lpstr>
      <vt:lpstr>EM Techniques</vt:lpstr>
      <vt:lpstr>Standard</vt:lpstr>
      <vt:lpstr>EM Techniques</vt:lpstr>
      <vt:lpstr>EM Techniques</vt:lpstr>
      <vt:lpstr>PowerPoint Presentation</vt:lpstr>
      <vt:lpstr>Combined with radiotherapy</vt:lpstr>
      <vt:lpstr>PowerPoint Presentation</vt:lpstr>
      <vt:lpstr>The results in the Blokhin National Medical Research Centre of oncology</vt:lpstr>
      <vt:lpstr>Equipment for local hyperthermia</vt:lpstr>
      <vt:lpstr>Equipment for local hyperthermia</vt:lpstr>
      <vt:lpstr>Result</vt:lpstr>
      <vt:lpstr>Result</vt:lpstr>
      <vt:lpstr>Result</vt:lpstr>
      <vt:lpstr>Result</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NHUNGUT123</dc:creator>
  <cp:lastModifiedBy>NHUNGUT123</cp:lastModifiedBy>
  <cp:revision>59</cp:revision>
  <dcterms:created xsi:type="dcterms:W3CDTF">2019-04-10T19:21:02Z</dcterms:created>
  <dcterms:modified xsi:type="dcterms:W3CDTF">2019-07-31T22:26:33Z</dcterms:modified>
</cp:coreProperties>
</file>