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8"/>
    <p:restoredTop sz="94668"/>
  </p:normalViewPr>
  <p:slideViewPr>
    <p:cSldViewPr snapToGrid="0" snapToObjects="1">
      <p:cViewPr>
        <p:scale>
          <a:sx n="75" d="100"/>
          <a:sy n="75" d="100"/>
        </p:scale>
        <p:origin x="54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35235-E09E-5A4F-BA5C-C4A8EB9274D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943A-AB89-D64A-BEAB-F2809579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036-B762-45EB-AFA7-FF3967A14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63A51-8F05-7C4D-9202-4414C095E4E3}" type="slidenum">
              <a:rPr lang="en-US" altLang="fr-FR">
                <a:solidFill>
                  <a:srgbClr val="000000"/>
                </a:solidFill>
              </a:rPr>
              <a:pPr/>
              <a:t>3</a:t>
            </a:fld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4434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341C4-AF86-A04A-9B61-E38015253D73}" type="slidenum">
              <a:rPr lang="en-US" altLang="fr-FR">
                <a:solidFill>
                  <a:srgbClr val="000000"/>
                </a:solidFill>
              </a:rPr>
              <a:pPr/>
              <a:t>4</a:t>
            </a:fld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943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3378F-6DC1-4A44-B223-B0A64435B8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3378F-6DC1-4A44-B223-B0A64435B8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6FC5D-71BF-5946-9A73-0459AC085ACC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2BC9-0C0B-264E-BBB7-C8B9AE8DC2F7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7D901-601B-B74A-8CE0-5AE9F2DE30EF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54D9-E215-4B4F-A05E-718CE70C49B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8392-4ABE-364D-ABCC-26427A8C7258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6A5AC-1B8B-DE48-ACC0-7E7710BEC6C8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2F4A-6C59-7448-AB5E-C7A5B919825D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2B36-981C-D443-B2AA-032AB9DB6E4A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A032-14FD-D548-AD9D-36CF2CD024C9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0EF8-7385-5143-A5DB-6AA021CF3360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834F4-8B7C-5848-84A3-8003EB18B65B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7011177-E597-BB42-8ABD-8FD61B805916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B4E8DC8A-DAD8-B340-87C4-162C02C55744}" type="slidenum">
              <a:rPr lang="fr-FR" altLang="fr-FR">
                <a:solidFill>
                  <a:srgbClr val="000000"/>
                </a:solidFill>
              </a:rPr>
              <a:pPr/>
              <a:t>‹#›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2EFD-407B-4541-931C-4A4F734CACCB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C477-9EC2-144A-84B0-A287C655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78F96A-12D2-6E4F-8EC0-6DE048F060ED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3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34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31.jpeg"/><Relationship Id="rId9" Type="http://schemas.openxmlformats.org/officeDocument/2006/relationships/image" Target="../media/image32.tiff"/><Relationship Id="rId10" Type="http://schemas.openxmlformats.org/officeDocument/2006/relationships/image" Target="../media/image48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Relationship Id="rId3" Type="http://schemas.openxmlformats.org/officeDocument/2006/relationships/image" Target="../media/image4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20.jpg"/><Relationship Id="rId6" Type="http://schemas.openxmlformats.org/officeDocument/2006/relationships/image" Target="../media/image21.tiff"/><Relationship Id="rId7" Type="http://schemas.openxmlformats.org/officeDocument/2006/relationships/image" Target="../media/image22.png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jpeg"/><Relationship Id="rId7" Type="http://schemas.openxmlformats.org/officeDocument/2006/relationships/image" Target="../media/image32.tif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2395" y="1500952"/>
            <a:ext cx="8675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a typeface="Calibri"/>
                <a:cs typeface="Times New Roman"/>
              </a:rPr>
              <a:t>Probability distribution of nucleons inside nuclei </a:t>
            </a:r>
            <a:endParaRPr lang="en-US" sz="3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69912" y="2456325"/>
            <a:ext cx="5055577" cy="9891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526" tIns="41031" rIns="83526" bIns="41031"/>
          <a:lstStyle/>
          <a:p>
            <a:pPr marL="316531" indent="-316531" algn="ctr">
              <a:spcBef>
                <a:spcPct val="20000"/>
              </a:spcBef>
              <a:buClr>
                <a:srgbClr val="000AFE"/>
              </a:buClr>
              <a:buSzPct val="75000"/>
            </a:pPr>
            <a:r>
              <a:rPr lang="fr-FR" altLang="ja-JP" sz="2585" b="1" dirty="0">
                <a:solidFill>
                  <a:srgbClr val="04028F"/>
                </a:solidFill>
                <a:ea typeface="ＭＳ Ｐゴシック" pitchFamily="8" charset="-128"/>
              </a:rPr>
              <a:t>Denis Lacroix 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71" y="2387484"/>
            <a:ext cx="1464475" cy="859692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86541" y="3811933"/>
            <a:ext cx="1283878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15" dirty="0">
                <a:solidFill>
                  <a:schemeClr val="accent1"/>
                </a:solidFill>
              </a:rPr>
              <a:t>Summary</a:t>
            </a:r>
          </a:p>
        </p:txBody>
      </p:sp>
      <p:grpSp>
        <p:nvGrpSpPr>
          <p:cNvPr id="40" name="Grouper 12"/>
          <p:cNvGrpSpPr/>
          <p:nvPr/>
        </p:nvGrpSpPr>
        <p:grpSpPr>
          <a:xfrm>
            <a:off x="2095845" y="5230256"/>
            <a:ext cx="5748238" cy="376385"/>
            <a:chOff x="1068916" y="3863621"/>
            <a:chExt cx="6227280" cy="407751"/>
          </a:xfrm>
        </p:grpSpPr>
        <p:sp>
          <p:nvSpPr>
            <p:cNvPr id="41" name="ZoneTexte 40"/>
            <p:cNvSpPr txBox="1"/>
            <p:nvPr/>
          </p:nvSpPr>
          <p:spPr>
            <a:xfrm>
              <a:off x="1198741" y="3863621"/>
              <a:ext cx="6097455" cy="407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46" dirty="0" smtClean="0">
                  <a:solidFill>
                    <a:schemeClr val="accent1"/>
                  </a:solidFill>
                </a:rPr>
                <a:t>Some illustration inside and at the surface of the nucleus</a:t>
              </a:r>
              <a:endParaRPr lang="en-US" sz="1846" dirty="0">
                <a:solidFill>
                  <a:schemeClr val="accent1"/>
                </a:solidFill>
              </a:endParaRPr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1068916" y="4021666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4626669" y="3878049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grpSp>
        <p:nvGrpSpPr>
          <p:cNvPr id="47" name="Grouper 46"/>
          <p:cNvGrpSpPr/>
          <p:nvPr/>
        </p:nvGrpSpPr>
        <p:grpSpPr>
          <a:xfrm>
            <a:off x="2095844" y="4779547"/>
            <a:ext cx="5550104" cy="376385"/>
            <a:chOff x="1068916" y="3830149"/>
            <a:chExt cx="6012625" cy="407752"/>
          </a:xfrm>
        </p:grpSpPr>
        <p:sp>
          <p:nvSpPr>
            <p:cNvPr id="48" name="ZoneTexte 47"/>
            <p:cNvSpPr txBox="1"/>
            <p:nvPr/>
          </p:nvSpPr>
          <p:spPr>
            <a:xfrm>
              <a:off x="1153586" y="3830149"/>
              <a:ext cx="5927955" cy="407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46" dirty="0" smtClean="0">
                  <a:solidFill>
                    <a:schemeClr val="accent1"/>
                  </a:solidFill>
                </a:rPr>
                <a:t>Extracting the counting statistics in superfluid systems. </a:t>
              </a:r>
              <a:endParaRPr lang="en-US" sz="1846" dirty="0">
                <a:solidFill>
                  <a:schemeClr val="accent1"/>
                </a:solidFill>
              </a:endParaRPr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1068916" y="4021666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2095845" y="4335890"/>
            <a:ext cx="6189261" cy="369332"/>
            <a:chOff x="1727544" y="4224951"/>
            <a:chExt cx="6189261" cy="369332"/>
          </a:xfrm>
        </p:grpSpPr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1727544" y="4370232"/>
              <a:ext cx="84406" cy="844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23080" y="4224951"/>
              <a:ext cx="6093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Where are the nucleons? Some motivations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2463801"/>
            <a:ext cx="986944" cy="787399"/>
          </a:xfrm>
          <a:prstGeom prst="rect">
            <a:avLst/>
          </a:prstGeom>
        </p:spPr>
      </p:pic>
      <p:grpSp>
        <p:nvGrpSpPr>
          <p:cNvPr id="17" name="Grouper 12"/>
          <p:cNvGrpSpPr/>
          <p:nvPr/>
        </p:nvGrpSpPr>
        <p:grpSpPr>
          <a:xfrm>
            <a:off x="2078913" y="5704390"/>
            <a:ext cx="1220909" cy="376385"/>
            <a:chOff x="1068916" y="3863621"/>
            <a:chExt cx="1322655" cy="407751"/>
          </a:xfrm>
        </p:grpSpPr>
        <p:sp>
          <p:nvSpPr>
            <p:cNvPr id="18" name="ZoneTexte 17"/>
            <p:cNvSpPr txBox="1"/>
            <p:nvPr/>
          </p:nvSpPr>
          <p:spPr>
            <a:xfrm>
              <a:off x="1198741" y="3863621"/>
              <a:ext cx="1192830" cy="407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46" dirty="0" smtClean="0">
                  <a:solidFill>
                    <a:schemeClr val="accent1"/>
                  </a:solidFill>
                </a:rPr>
                <a:t>Outlooks </a:t>
              </a: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1068916" y="4021666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</p:spTree>
    <p:extLst>
      <p:ext uri="{BB962C8B-B14F-4D97-AF65-F5344CB8AC3E}">
        <p14:creationId xmlns:p14="http://schemas.microsoft.com/office/powerpoint/2010/main" val="15973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82685" y="0"/>
            <a:ext cx="6723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The more professional solution</a:t>
            </a:r>
          </a:p>
          <a:p>
            <a:pPr algn="r"/>
            <a:r>
              <a:rPr lang="en-US" sz="2000" dirty="0" smtClean="0"/>
              <a:t>Projection and the generating function of the probabilities</a:t>
            </a:r>
            <a:endParaRPr lang="en-US" sz="2000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6" name="Grouper 5"/>
          <p:cNvGrpSpPr/>
          <p:nvPr/>
        </p:nvGrpSpPr>
        <p:grpSpPr>
          <a:xfrm>
            <a:off x="0" y="833437"/>
            <a:ext cx="4100512" cy="2733676"/>
            <a:chOff x="185737" y="1995487"/>
            <a:chExt cx="4100512" cy="2733676"/>
          </a:xfrm>
        </p:grpSpPr>
        <p:grpSp>
          <p:nvGrpSpPr>
            <p:cNvPr id="7" name="Group 714"/>
            <p:cNvGrpSpPr>
              <a:grpSpLocks/>
            </p:cNvGrpSpPr>
            <p:nvPr/>
          </p:nvGrpSpPr>
          <p:grpSpPr bwMode="auto">
            <a:xfrm>
              <a:off x="1525586" y="1995487"/>
              <a:ext cx="2760663" cy="2733676"/>
              <a:chOff x="937" y="2669"/>
              <a:chExt cx="1200" cy="1248"/>
            </a:xfrm>
          </p:grpSpPr>
          <p:sp>
            <p:nvSpPr>
              <p:cNvPr id="10" name="Oval 672"/>
              <p:cNvSpPr>
                <a:spLocks noChangeArrowheads="1"/>
              </p:cNvSpPr>
              <p:nvPr/>
            </p:nvSpPr>
            <p:spPr bwMode="auto">
              <a:xfrm>
                <a:off x="937" y="2669"/>
                <a:ext cx="1200" cy="124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Oval 652"/>
              <p:cNvSpPr>
                <a:spLocks noChangeAspect="1" noChangeArrowheads="1"/>
              </p:cNvSpPr>
              <p:nvPr/>
            </p:nvSpPr>
            <p:spPr bwMode="auto">
              <a:xfrm>
                <a:off x="1122" y="2920"/>
                <a:ext cx="474" cy="474"/>
              </a:xfrm>
              <a:prstGeom prst="ellipse">
                <a:avLst/>
              </a:prstGeom>
              <a:solidFill>
                <a:srgbClr val="FF0000">
                  <a:alpha val="26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flipH="1">
              <a:off x="185737" y="210026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Volume </a:t>
              </a:r>
              <a:endParaRPr lang="en-US" sz="2400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1" y="2200275"/>
              <a:ext cx="274332" cy="30862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398962" y="973138"/>
            <a:ext cx="5183187" cy="4175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 smtClean="0">
                <a:solidFill>
                  <a:prstClr val="white"/>
                </a:solidFill>
                <a:latin typeface="Calibri"/>
              </a:rPr>
              <a:t>Making contact </a:t>
            </a:r>
            <a:r>
              <a:rPr lang="en-US" kern="0" smtClean="0">
                <a:solidFill>
                  <a:prstClr val="white"/>
                </a:solidFill>
                <a:latin typeface="Calibri"/>
              </a:rPr>
              <a:t>with probability language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0" y="1644650"/>
            <a:ext cx="3888000" cy="5061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50" y="2419214"/>
            <a:ext cx="3898900" cy="743085"/>
          </a:xfrm>
          <a:prstGeom prst="rect">
            <a:avLst/>
          </a:prstGeom>
        </p:spPr>
      </p:pic>
      <p:sp>
        <p:nvSpPr>
          <p:cNvPr id="15" name="Flèche vers le bas 14"/>
          <p:cNvSpPr/>
          <p:nvPr/>
        </p:nvSpPr>
        <p:spPr>
          <a:xfrm>
            <a:off x="6146800" y="3257550"/>
            <a:ext cx="1416050" cy="3810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3771900"/>
            <a:ext cx="6743700" cy="1028700"/>
          </a:xfrm>
          <a:prstGeom prst="rect">
            <a:avLst/>
          </a:prstGeom>
        </p:spPr>
      </p:pic>
      <p:grpSp>
        <p:nvGrpSpPr>
          <p:cNvPr id="30" name="Grouper 29"/>
          <p:cNvGrpSpPr/>
          <p:nvPr/>
        </p:nvGrpSpPr>
        <p:grpSpPr>
          <a:xfrm>
            <a:off x="6438900" y="3829050"/>
            <a:ext cx="3448050" cy="1512332"/>
            <a:chOff x="6438900" y="3829050"/>
            <a:chExt cx="3448050" cy="1512332"/>
          </a:xfrm>
        </p:grpSpPr>
        <p:sp>
          <p:nvSpPr>
            <p:cNvPr id="18" name="Rectangle 17"/>
            <p:cNvSpPr/>
            <p:nvPr/>
          </p:nvSpPr>
          <p:spPr>
            <a:xfrm>
              <a:off x="7105650" y="3829050"/>
              <a:ext cx="2781300" cy="838200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7943850" y="4724400"/>
              <a:ext cx="742950" cy="2286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438900" y="4972050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Generating Function</a:t>
              </a:r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5850" y="4870450"/>
              <a:ext cx="952500" cy="469900"/>
            </a:xfrm>
            <a:prstGeom prst="rect">
              <a:avLst/>
            </a:prstGeom>
          </p:spPr>
        </p:pic>
      </p:grpSp>
      <p:grpSp>
        <p:nvGrpSpPr>
          <p:cNvPr id="31" name="Grouper 30"/>
          <p:cNvGrpSpPr/>
          <p:nvPr/>
        </p:nvGrpSpPr>
        <p:grpSpPr>
          <a:xfrm>
            <a:off x="5238750" y="5410200"/>
            <a:ext cx="3657600" cy="1283732"/>
            <a:chOff x="5238750" y="5410200"/>
            <a:chExt cx="3657600" cy="128373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8750" y="5822950"/>
              <a:ext cx="952500" cy="46990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/>
            <a:srcRect r="82203"/>
            <a:stretch/>
          </p:blipFill>
          <p:spPr>
            <a:xfrm>
              <a:off x="7696200" y="5562600"/>
              <a:ext cx="1200150" cy="1028700"/>
            </a:xfrm>
            <a:prstGeom prst="rect">
              <a:avLst/>
            </a:prstGeom>
          </p:spPr>
        </p:pic>
        <p:sp>
          <p:nvSpPr>
            <p:cNvPr id="24" name="Flèche vers la droite 23"/>
            <p:cNvSpPr/>
            <p:nvPr/>
          </p:nvSpPr>
          <p:spPr>
            <a:xfrm>
              <a:off x="6419850" y="5791200"/>
              <a:ext cx="1123950" cy="2286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25" name="Flèche vers la droite 24"/>
            <p:cNvSpPr/>
            <p:nvPr/>
          </p:nvSpPr>
          <p:spPr>
            <a:xfrm flipH="1">
              <a:off x="6362700" y="6076950"/>
              <a:ext cx="1123950" cy="2286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496050" y="54102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Fourier</a:t>
              </a:r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134100" y="6324600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Inverse Fourier</a:t>
              </a:r>
              <a:endParaRPr lang="en-US" dirty="0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3752850"/>
            <a:ext cx="2393282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16043" y="0"/>
            <a:ext cx="4289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Illustration</a:t>
            </a:r>
          </a:p>
          <a:p>
            <a:pPr algn="r"/>
            <a:r>
              <a:rPr lang="en-US" sz="2000" dirty="0" smtClean="0"/>
              <a:t>The independent pair approximation</a:t>
            </a:r>
            <a:endParaRPr lang="en-US" sz="2000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6" name="Grouper 5"/>
          <p:cNvGrpSpPr/>
          <p:nvPr/>
        </p:nvGrpSpPr>
        <p:grpSpPr>
          <a:xfrm>
            <a:off x="0" y="833437"/>
            <a:ext cx="4100512" cy="2733676"/>
            <a:chOff x="185737" y="1995487"/>
            <a:chExt cx="4100512" cy="2733676"/>
          </a:xfrm>
        </p:grpSpPr>
        <p:grpSp>
          <p:nvGrpSpPr>
            <p:cNvPr id="7" name="Group 714"/>
            <p:cNvGrpSpPr>
              <a:grpSpLocks/>
            </p:cNvGrpSpPr>
            <p:nvPr/>
          </p:nvGrpSpPr>
          <p:grpSpPr bwMode="auto">
            <a:xfrm>
              <a:off x="1525586" y="1995487"/>
              <a:ext cx="2760663" cy="2733676"/>
              <a:chOff x="937" y="2669"/>
              <a:chExt cx="1200" cy="1248"/>
            </a:xfrm>
          </p:grpSpPr>
          <p:sp>
            <p:nvSpPr>
              <p:cNvPr id="10" name="Oval 672"/>
              <p:cNvSpPr>
                <a:spLocks noChangeArrowheads="1"/>
              </p:cNvSpPr>
              <p:nvPr/>
            </p:nvSpPr>
            <p:spPr bwMode="auto">
              <a:xfrm>
                <a:off x="937" y="2669"/>
                <a:ext cx="1200" cy="124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Oval 652"/>
              <p:cNvSpPr>
                <a:spLocks noChangeAspect="1" noChangeArrowheads="1"/>
              </p:cNvSpPr>
              <p:nvPr/>
            </p:nvSpPr>
            <p:spPr bwMode="auto">
              <a:xfrm>
                <a:off x="1122" y="2920"/>
                <a:ext cx="474" cy="474"/>
              </a:xfrm>
              <a:prstGeom prst="ellipse">
                <a:avLst/>
              </a:prstGeom>
              <a:solidFill>
                <a:srgbClr val="FF0000">
                  <a:alpha val="26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flipH="1">
              <a:off x="185737" y="210026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Volume </a:t>
              </a:r>
              <a:endParaRPr lang="en-US" sz="2400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1" y="2200275"/>
              <a:ext cx="274332" cy="308624"/>
            </a:xfrm>
            <a:prstGeom prst="rect">
              <a:avLst/>
            </a:prstGeom>
          </p:spPr>
        </p:pic>
      </p:grpSp>
      <p:grpSp>
        <p:nvGrpSpPr>
          <p:cNvPr id="15" name="Grouper 14"/>
          <p:cNvGrpSpPr/>
          <p:nvPr/>
        </p:nvGrpSpPr>
        <p:grpSpPr>
          <a:xfrm>
            <a:off x="1828800" y="325178"/>
            <a:ext cx="1776150" cy="3906077"/>
            <a:chOff x="1828800" y="325178"/>
            <a:chExt cx="1776150" cy="3906077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1828800" y="2590800"/>
              <a:ext cx="576000" cy="576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3028950" y="1428750"/>
              <a:ext cx="576000" cy="576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 rot="18889883">
              <a:off x="782499" y="1688032"/>
              <a:ext cx="3906077" cy="1180369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1168400"/>
            <a:ext cx="3302000" cy="9017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418013" y="820738"/>
            <a:ext cx="3563938" cy="4175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smtClean="0">
                <a:solidFill>
                  <a:prstClr val="white"/>
                </a:solidFill>
                <a:latin typeface="Calibri"/>
              </a:rPr>
              <a:t>Assume a BCS like state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4349750" y="2120900"/>
            <a:ext cx="5230212" cy="1916331"/>
            <a:chOff x="4349750" y="2120900"/>
            <a:chExt cx="5230212" cy="191633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2452" y="2120900"/>
              <a:ext cx="637464" cy="396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02" y="2711450"/>
              <a:ext cx="676099" cy="396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9750" y="3133678"/>
              <a:ext cx="1974850" cy="784271"/>
            </a:xfrm>
            <a:prstGeom prst="rect">
              <a:avLst/>
            </a:prstGeom>
          </p:spPr>
        </p:pic>
        <p:sp>
          <p:nvSpPr>
            <p:cNvPr id="22" name="Flèche vers le bas 21"/>
            <p:cNvSpPr/>
            <p:nvPr/>
          </p:nvSpPr>
          <p:spPr>
            <a:xfrm rot="16200000" flipH="1">
              <a:off x="5267325" y="2143125"/>
              <a:ext cx="285750" cy="4572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734050" y="2190750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Probability to occupy the pair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Flèche vers le bas 23"/>
            <p:cNvSpPr/>
            <p:nvPr/>
          </p:nvSpPr>
          <p:spPr>
            <a:xfrm rot="16200000" flipH="1">
              <a:off x="5267325" y="2676525"/>
              <a:ext cx="285750" cy="4572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734050" y="2724150"/>
              <a:ext cx="359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Probability to not occupy the pair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6" name="Flèche vers le bas 25"/>
            <p:cNvSpPr/>
            <p:nvPr/>
          </p:nvSpPr>
          <p:spPr>
            <a:xfrm rot="16200000" flipH="1">
              <a:off x="6524625" y="3362325"/>
              <a:ext cx="285750" cy="4572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048500" y="3390900"/>
              <a:ext cx="25314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Probability to be in the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volume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0" y="4154488"/>
            <a:ext cx="5033701" cy="1852612"/>
            <a:chOff x="0" y="4154488"/>
            <a:chExt cx="5033701" cy="1852612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353050"/>
              <a:ext cx="5033701" cy="6540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60363" y="4154488"/>
              <a:ext cx="2592387" cy="39846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smtClean="0">
                  <a:solidFill>
                    <a:prstClr val="white"/>
                  </a:solidFill>
                  <a:latin typeface="Calibri"/>
                </a:rPr>
                <a:t>Characteristic function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4532313" y="4094162"/>
            <a:ext cx="5373687" cy="2363788"/>
            <a:chOff x="4532313" y="4094162"/>
            <a:chExt cx="5373687" cy="2363788"/>
          </a:xfrm>
        </p:grpSpPr>
        <p:pic>
          <p:nvPicPr>
            <p:cNvPr id="32" name="Picture 2" descr="ésultat de recherche d'images pour &quot;playing with dice&quot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5" t="11111" r="8125" b="21180"/>
            <a:stretch/>
          </p:blipFill>
          <p:spPr bwMode="auto">
            <a:xfrm>
              <a:off x="8702039" y="4429124"/>
              <a:ext cx="1203961" cy="112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9"/>
            <a:srcRect t="1" r="5637" b="2955"/>
            <a:stretch/>
          </p:blipFill>
          <p:spPr>
            <a:xfrm>
              <a:off x="7173274" y="4094162"/>
              <a:ext cx="1947864" cy="72011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532313" y="4173538"/>
              <a:ext cx="2592387" cy="39846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Sampling technique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35" name="Flèche vers le bas 34"/>
            <p:cNvSpPr/>
            <p:nvPr/>
          </p:nvSpPr>
          <p:spPr>
            <a:xfrm rot="16200000" flipH="1">
              <a:off x="5143500" y="5334000"/>
              <a:ext cx="704850" cy="36195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7700" y="4838700"/>
              <a:ext cx="2836333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14805" y="0"/>
            <a:ext cx="3191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Some extra difficulties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6" name="Grouper 5"/>
          <p:cNvGrpSpPr/>
          <p:nvPr/>
        </p:nvGrpSpPr>
        <p:grpSpPr>
          <a:xfrm>
            <a:off x="1160555" y="2140044"/>
            <a:ext cx="2760663" cy="2733676"/>
            <a:chOff x="1525586" y="1995487"/>
            <a:chExt cx="2760663" cy="2733676"/>
          </a:xfrm>
        </p:grpSpPr>
        <p:grpSp>
          <p:nvGrpSpPr>
            <p:cNvPr id="7" name="Group 714"/>
            <p:cNvGrpSpPr>
              <a:grpSpLocks/>
            </p:cNvGrpSpPr>
            <p:nvPr/>
          </p:nvGrpSpPr>
          <p:grpSpPr bwMode="auto">
            <a:xfrm>
              <a:off x="1525586" y="1995487"/>
              <a:ext cx="2760663" cy="2733676"/>
              <a:chOff x="937" y="2669"/>
              <a:chExt cx="1200" cy="1248"/>
            </a:xfrm>
          </p:grpSpPr>
          <p:sp>
            <p:nvSpPr>
              <p:cNvPr id="10" name="Oval 672"/>
              <p:cNvSpPr>
                <a:spLocks noChangeArrowheads="1"/>
              </p:cNvSpPr>
              <p:nvPr/>
            </p:nvSpPr>
            <p:spPr bwMode="auto">
              <a:xfrm>
                <a:off x="937" y="2669"/>
                <a:ext cx="1200" cy="124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Oval 652"/>
              <p:cNvSpPr>
                <a:spLocks noChangeAspect="1" noChangeArrowheads="1"/>
              </p:cNvSpPr>
              <p:nvPr/>
            </p:nvSpPr>
            <p:spPr bwMode="auto">
              <a:xfrm>
                <a:off x="1122" y="2920"/>
                <a:ext cx="474" cy="474"/>
              </a:xfrm>
              <a:prstGeom prst="ellipse">
                <a:avLst/>
              </a:prstGeom>
              <a:solidFill>
                <a:srgbClr val="FF0000">
                  <a:alpha val="26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flipH="1">
              <a:off x="1673878" y="208233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Volume </a:t>
              </a:r>
              <a:endParaRPr lang="en-US" sz="2400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1033" y="2146487"/>
              <a:ext cx="274332" cy="308624"/>
            </a:xfrm>
            <a:prstGeom prst="rect">
              <a:avLst/>
            </a:prstGeom>
          </p:spPr>
        </p:pic>
      </p:grpSp>
      <p:grpSp>
        <p:nvGrpSpPr>
          <p:cNvPr id="29" name="Grouper 28"/>
          <p:cNvGrpSpPr/>
          <p:nvPr/>
        </p:nvGrpSpPr>
        <p:grpSpPr>
          <a:xfrm>
            <a:off x="5253317" y="1219199"/>
            <a:ext cx="3567020" cy="646331"/>
            <a:chOff x="5253317" y="1219199"/>
            <a:chExt cx="3567020" cy="646331"/>
          </a:xfrm>
        </p:grpSpPr>
        <p:sp>
          <p:nvSpPr>
            <p:cNvPr id="12" name="Flèche vers le bas 11"/>
            <p:cNvSpPr/>
            <p:nvPr/>
          </p:nvSpPr>
          <p:spPr>
            <a:xfrm rot="16200000" flipH="1">
              <a:off x="5318871" y="1195107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775914" y="1219199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Pairs are not independent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(need a numerical estimate)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5244353" y="2034986"/>
            <a:ext cx="4161671" cy="1991946"/>
            <a:chOff x="5244353" y="2034986"/>
            <a:chExt cx="4161671" cy="1991946"/>
          </a:xfrm>
        </p:grpSpPr>
        <p:sp>
          <p:nvSpPr>
            <p:cNvPr id="14" name="Flèche vers le bas 13"/>
            <p:cNvSpPr/>
            <p:nvPr/>
          </p:nvSpPr>
          <p:spPr>
            <a:xfrm rot="16200000" flipH="1">
              <a:off x="5309907" y="1992966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749020" y="2034986"/>
              <a:ext cx="3040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I use the </a:t>
              </a:r>
              <a:r>
                <a:rPr lang="en-US" dirty="0" err="1" smtClean="0">
                  <a:solidFill>
                    <a:srgbClr val="0070C0"/>
                  </a:solidFill>
                </a:rPr>
                <a:t>Pfaffian</a:t>
              </a:r>
              <a:r>
                <a:rPr lang="en-US" dirty="0" smtClean="0">
                  <a:solidFill>
                    <a:srgbClr val="0070C0"/>
                  </a:solidFill>
                </a:rPr>
                <a:t> technique </a:t>
              </a: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0212" y="2641600"/>
              <a:ext cx="4114800" cy="9652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938682" y="365760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(Robledo, </a:t>
              </a:r>
              <a:r>
                <a:rPr lang="en-US" dirty="0" err="1" smtClean="0"/>
                <a:t>Bertsch</a:t>
              </a:r>
              <a:r>
                <a:rPr lang="en-US" dirty="0" smtClean="0"/>
                <a:t>, </a:t>
              </a:r>
              <a:r>
                <a:rPr lang="mr-IN" dirty="0" smtClean="0"/>
                <a:t>…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5253318" y="4410633"/>
            <a:ext cx="3754531" cy="646331"/>
            <a:chOff x="5253318" y="4410633"/>
            <a:chExt cx="3754531" cy="646331"/>
          </a:xfrm>
        </p:grpSpPr>
        <p:sp>
          <p:nvSpPr>
            <p:cNvPr id="18" name="Flèche vers le bas 17"/>
            <p:cNvSpPr/>
            <p:nvPr/>
          </p:nvSpPr>
          <p:spPr>
            <a:xfrm rot="16200000" flipH="1">
              <a:off x="5318872" y="4368613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757985" y="4410633"/>
              <a:ext cx="32498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Total particle is not preserved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In a BCS and HFB theory</a:t>
              </a: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5307106" y="5360892"/>
            <a:ext cx="2984833" cy="369332"/>
            <a:chOff x="5307106" y="5360892"/>
            <a:chExt cx="2984833" cy="369332"/>
          </a:xfrm>
        </p:grpSpPr>
        <p:sp>
          <p:nvSpPr>
            <p:cNvPr id="20" name="Flèche vers le bas 19"/>
            <p:cNvSpPr/>
            <p:nvPr/>
          </p:nvSpPr>
          <p:spPr>
            <a:xfrm rot="16200000" flipH="1">
              <a:off x="5372660" y="5318872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811773" y="5360892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Requires 2 projections</a:t>
              </a: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43435" y="1165412"/>
            <a:ext cx="4840941" cy="5692588"/>
            <a:chOff x="143435" y="1165412"/>
            <a:chExt cx="4840941" cy="5692588"/>
          </a:xfrm>
        </p:grpSpPr>
        <p:sp>
          <p:nvSpPr>
            <p:cNvPr id="22" name="Rectangle 21"/>
            <p:cNvSpPr/>
            <p:nvPr/>
          </p:nvSpPr>
          <p:spPr>
            <a:xfrm>
              <a:off x="143435" y="1165412"/>
              <a:ext cx="4840941" cy="4572000"/>
            </a:xfrm>
            <a:prstGeom prst="rect">
              <a:avLst/>
            </a:prstGeom>
            <a:noFill/>
            <a:ln w="6032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860612" y="3639671"/>
              <a:ext cx="753035" cy="6633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43435" y="453614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Projection here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2339788" y="5776863"/>
              <a:ext cx="753035" cy="6633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1281952" y="6488668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Projection also here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8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0271" y="0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Counting statistics inside the nucleus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18" y="0"/>
            <a:ext cx="3848427" cy="2570629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 flipV="1">
            <a:off x="573741" y="1864659"/>
            <a:ext cx="340659" cy="5558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035335" y="452472"/>
            <a:ext cx="6840000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9" name="Grouper 18"/>
          <p:cNvGrpSpPr/>
          <p:nvPr/>
        </p:nvGrpSpPr>
        <p:grpSpPr>
          <a:xfrm>
            <a:off x="3056962" y="484095"/>
            <a:ext cx="6849038" cy="5900554"/>
            <a:chOff x="3056962" y="484095"/>
            <a:chExt cx="6849038" cy="59005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370" y="1169417"/>
              <a:ext cx="6555630" cy="4980369"/>
            </a:xfrm>
            <a:prstGeom prst="rect">
              <a:avLst/>
            </a:prstGeom>
          </p:spPr>
        </p:pic>
        <p:sp>
          <p:nvSpPr>
            <p:cNvPr id="10" name="Flèche vers la droite 9"/>
            <p:cNvSpPr/>
            <p:nvPr/>
          </p:nvSpPr>
          <p:spPr>
            <a:xfrm>
              <a:off x="4034116" y="950257"/>
              <a:ext cx="5540189" cy="268941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677834" y="573741"/>
              <a:ext cx="1018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70C0"/>
                  </a:solidFill>
                </a:rPr>
                <a:t>Volume </a:t>
              </a:r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6060141" y="878541"/>
              <a:ext cx="0" cy="143435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5056095" y="484095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</a:rPr>
                <a:t>Interparticle</a:t>
              </a:r>
              <a:r>
                <a:rPr lang="en-US" dirty="0" smtClean="0">
                  <a:solidFill>
                    <a:srgbClr val="0070C0"/>
                  </a:solidFill>
                </a:rPr>
                <a:t> distance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5" name="Flèche vers la droite 14"/>
            <p:cNvSpPr/>
            <p:nvPr/>
          </p:nvSpPr>
          <p:spPr>
            <a:xfrm rot="5400000">
              <a:off x="1409433" y="4094893"/>
              <a:ext cx="3564000" cy="268941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074894" y="6015317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70C0"/>
                  </a:solidFill>
                </a:rPr>
                <a:t>Pairing </a:t>
              </a:r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-144931" y="2667465"/>
            <a:ext cx="3356453" cy="3287340"/>
            <a:chOff x="-144931" y="2667465"/>
            <a:chExt cx="3356453" cy="328734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931" y="3155576"/>
              <a:ext cx="3356453" cy="279922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645" y="2667465"/>
              <a:ext cx="2958353" cy="38053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Nature of </a:t>
              </a:r>
              <a:r>
                <a:rPr lang="en-US" kern="0" smtClean="0">
                  <a:solidFill>
                    <a:prstClr val="white"/>
                  </a:solidFill>
                  <a:latin typeface="Calibri"/>
                </a:rPr>
                <a:t>the probabilities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143435" y="3299012"/>
            <a:ext cx="1005403" cy="2879449"/>
            <a:chOff x="143435" y="3299012"/>
            <a:chExt cx="1005403" cy="2879449"/>
          </a:xfrm>
        </p:grpSpPr>
        <p:sp>
          <p:nvSpPr>
            <p:cNvPr id="22" name="Rectangle 21"/>
            <p:cNvSpPr/>
            <p:nvPr/>
          </p:nvSpPr>
          <p:spPr>
            <a:xfrm>
              <a:off x="573741" y="3299012"/>
              <a:ext cx="519953" cy="2133600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43435" y="580912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Poisson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923365" y="3290047"/>
            <a:ext cx="1192305" cy="3202179"/>
            <a:chOff x="923365" y="3290047"/>
            <a:chExt cx="1192305" cy="3202179"/>
          </a:xfrm>
        </p:grpSpPr>
        <p:sp>
          <p:nvSpPr>
            <p:cNvPr id="24" name="ZoneTexte 23"/>
            <p:cNvSpPr txBox="1"/>
            <p:nvPr/>
          </p:nvSpPr>
          <p:spPr>
            <a:xfrm>
              <a:off x="923365" y="612289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B050"/>
                  </a:solidFill>
                </a:rPr>
                <a:t>Gaussian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0587" y="3290047"/>
              <a:ext cx="995083" cy="2160494"/>
            </a:xfrm>
            <a:prstGeom prst="rect">
              <a:avLst/>
            </a:prstGeom>
            <a:solidFill>
              <a:srgbClr val="00B05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2133600" y="3299011"/>
            <a:ext cx="770966" cy="3558989"/>
            <a:chOff x="2133600" y="3299011"/>
            <a:chExt cx="770966" cy="3558989"/>
          </a:xfrm>
        </p:grpSpPr>
        <p:sp>
          <p:nvSpPr>
            <p:cNvPr id="26" name="Rectangle 25"/>
            <p:cNvSpPr/>
            <p:nvPr/>
          </p:nvSpPr>
          <p:spPr>
            <a:xfrm>
              <a:off x="2133600" y="3299011"/>
              <a:ext cx="770966" cy="2151530"/>
            </a:xfrm>
            <a:prstGeom prst="rect">
              <a:avLst/>
            </a:prstGeom>
            <a:solidFill>
              <a:srgbClr val="0070C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51529" y="648866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70C0"/>
                  </a:solidFill>
                </a:rPr>
                <a:t>Delta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6421007" y="6329083"/>
            <a:ext cx="34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Lacroix, </a:t>
            </a:r>
            <a:r>
              <a:rPr lang="en-US" dirty="0" err="1"/>
              <a:t>A</a:t>
            </a:r>
            <a:r>
              <a:rPr lang="en-US" dirty="0" err="1" smtClean="0"/>
              <a:t>yik</a:t>
            </a:r>
            <a:r>
              <a:rPr lang="en-US" dirty="0" smtClean="0"/>
              <a:t>, </a:t>
            </a:r>
            <a:r>
              <a:rPr lang="en-US" dirty="0" err="1" smtClean="0"/>
              <a:t>arxiv</a:t>
            </a:r>
            <a:r>
              <a:rPr lang="en-US" dirty="0" smtClean="0"/>
              <a:t> </a:t>
            </a:r>
            <a:r>
              <a:rPr lang="hr-HR" dirty="0"/>
              <a:t>1910.11096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flipV="1">
            <a:off x="3035335" y="452472"/>
            <a:ext cx="6840000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ZoneTexte 3"/>
          <p:cNvSpPr txBox="1"/>
          <p:nvPr/>
        </p:nvSpPr>
        <p:spPr>
          <a:xfrm>
            <a:off x="3270850" y="0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Counting statistics at the surface of the nucleus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18" y="0"/>
            <a:ext cx="3848427" cy="2570629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flipV="1">
            <a:off x="2528047" y="1810871"/>
            <a:ext cx="340659" cy="5558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47" y="2294964"/>
            <a:ext cx="3090206" cy="4763247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3592138" y="596620"/>
            <a:ext cx="6429511" cy="5831074"/>
            <a:chOff x="3592138" y="596620"/>
            <a:chExt cx="6429511" cy="583107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941" y="1541929"/>
              <a:ext cx="4190137" cy="488576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92138" y="596620"/>
              <a:ext cx="6035956" cy="6225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How pairing and projection affects surface probabilities ?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31624" y="1613647"/>
              <a:ext cx="108000" cy="10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785413" y="147021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No pairing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>
              <a:off x="8713694" y="2312896"/>
              <a:ext cx="197224" cy="161365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8713695" y="1936376"/>
              <a:ext cx="144000" cy="14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875059" y="18288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70C0"/>
                  </a:solidFill>
                </a:rPr>
                <a:t>BCS</a:t>
              </a:r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919882" y="2214283"/>
              <a:ext cx="768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BCS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+ </a:t>
              </a:r>
              <a:r>
                <a:rPr lang="en-US" dirty="0" err="1" smtClean="0">
                  <a:solidFill>
                    <a:srgbClr val="00B050"/>
                  </a:solidFill>
                </a:rPr>
                <a:t>proj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6421007" y="6329083"/>
            <a:ext cx="348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Lacroix, </a:t>
            </a:r>
            <a:r>
              <a:rPr lang="en-US" dirty="0" err="1"/>
              <a:t>A</a:t>
            </a:r>
            <a:r>
              <a:rPr lang="en-US" dirty="0" err="1" smtClean="0"/>
              <a:t>yik</a:t>
            </a:r>
            <a:r>
              <a:rPr lang="en-US" dirty="0" smtClean="0"/>
              <a:t>, </a:t>
            </a:r>
            <a:r>
              <a:rPr lang="en-US" dirty="0" err="1" smtClean="0"/>
              <a:t>arxiv</a:t>
            </a:r>
            <a:r>
              <a:rPr lang="en-US" dirty="0" smtClean="0"/>
              <a:t> </a:t>
            </a:r>
            <a:r>
              <a:rPr lang="hr-HR" dirty="0"/>
              <a:t>1910.11096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V="1">
            <a:off x="3035335" y="452472"/>
            <a:ext cx="6840000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8041387" y="0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Conclusions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609600" y="950258"/>
            <a:ext cx="9145470" cy="376520"/>
            <a:chOff x="5253317" y="1219199"/>
            <a:chExt cx="9145470" cy="376520"/>
          </a:xfrm>
        </p:grpSpPr>
        <p:sp>
          <p:nvSpPr>
            <p:cNvPr id="7" name="Flèche vers le bas 6"/>
            <p:cNvSpPr/>
            <p:nvPr/>
          </p:nvSpPr>
          <p:spPr>
            <a:xfrm rot="16200000" flipH="1">
              <a:off x="5318871" y="1195107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775914" y="1219199"/>
              <a:ext cx="8622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Knowing the probability to find particles (with or without correlations) is a useful tool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617095" y="1604681"/>
            <a:ext cx="7170571" cy="646331"/>
            <a:chOff x="5253317" y="1219199"/>
            <a:chExt cx="7170571" cy="646331"/>
          </a:xfrm>
        </p:grpSpPr>
        <p:sp>
          <p:nvSpPr>
            <p:cNvPr id="10" name="Flèche vers le bas 9"/>
            <p:cNvSpPr/>
            <p:nvPr/>
          </p:nvSpPr>
          <p:spPr>
            <a:xfrm rot="16200000" flipH="1">
              <a:off x="5318871" y="1195107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75914" y="1219199"/>
              <a:ext cx="6647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The technique can be applied to more complex wave-functions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(clustering, </a:t>
              </a:r>
              <a:r>
                <a:rPr lang="en-US" dirty="0" err="1" smtClean="0">
                  <a:solidFill>
                    <a:srgbClr val="0070C0"/>
                  </a:solidFill>
                </a:rPr>
                <a:t>quarteting</a:t>
              </a:r>
              <a:r>
                <a:rPr lang="en-US" dirty="0" smtClean="0">
                  <a:solidFill>
                    <a:srgbClr val="0070C0"/>
                  </a:solidFill>
                </a:rPr>
                <a:t>, ab-initio</a:t>
              </a:r>
              <a:r>
                <a:rPr lang="mr-IN" dirty="0" smtClean="0">
                  <a:solidFill>
                    <a:srgbClr val="0070C0"/>
                  </a:solidFill>
                </a:rPr>
                <a:t>…</a:t>
              </a:r>
              <a:r>
                <a:rPr lang="en-US" dirty="0" smtClean="0">
                  <a:solidFill>
                    <a:srgbClr val="0070C0"/>
                  </a:solidFill>
                </a:rPr>
                <a:t>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590201" y="2348752"/>
            <a:ext cx="8538509" cy="376520"/>
            <a:chOff x="5253317" y="1219199"/>
            <a:chExt cx="8538509" cy="376520"/>
          </a:xfrm>
        </p:grpSpPr>
        <p:sp>
          <p:nvSpPr>
            <p:cNvPr id="13" name="Flèche vers le bas 12"/>
            <p:cNvSpPr/>
            <p:nvPr/>
          </p:nvSpPr>
          <p:spPr>
            <a:xfrm rot="16200000" flipH="1">
              <a:off x="5318871" y="1195107"/>
              <a:ext cx="335058" cy="466165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775914" y="1219199"/>
              <a:ext cx="801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Most </a:t>
              </a:r>
              <a:r>
                <a:rPr lang="fr-FR" dirty="0" err="1" smtClean="0">
                  <a:solidFill>
                    <a:srgbClr val="0070C0"/>
                  </a:solidFill>
                </a:rPr>
                <a:t>probably</a:t>
              </a:r>
              <a:r>
                <a:rPr lang="fr-FR" dirty="0" smtClean="0">
                  <a:solidFill>
                    <a:srgbClr val="0070C0"/>
                  </a:solidFill>
                </a:rPr>
                <a:t>, </a:t>
              </a:r>
              <a:r>
                <a:rPr lang="fr-FR" dirty="0" err="1" smtClean="0">
                  <a:solidFill>
                    <a:srgbClr val="0070C0"/>
                  </a:solidFill>
                </a:rPr>
                <a:t>it</a:t>
              </a:r>
              <a:r>
                <a:rPr lang="fr-FR" dirty="0" smtClean="0">
                  <a:solidFill>
                    <a:srgbClr val="0070C0"/>
                  </a:solidFill>
                </a:rPr>
                <a:t> </a:t>
              </a:r>
              <a:r>
                <a:rPr lang="fr-FR" dirty="0" err="1" smtClean="0">
                  <a:solidFill>
                    <a:srgbClr val="0070C0"/>
                  </a:solidFill>
                </a:rPr>
                <a:t>can</a:t>
              </a:r>
              <a:r>
                <a:rPr lang="fr-FR" dirty="0" smtClean="0">
                  <a:solidFill>
                    <a:srgbClr val="0070C0"/>
                  </a:solidFill>
                </a:rPr>
                <a:t> </a:t>
              </a:r>
              <a:r>
                <a:rPr lang="fr-FR" dirty="0" err="1" smtClean="0">
                  <a:solidFill>
                    <a:srgbClr val="0070C0"/>
                  </a:solidFill>
                </a:rPr>
                <a:t>be</a:t>
              </a:r>
              <a:r>
                <a:rPr lang="fr-FR" dirty="0" smtClean="0">
                  <a:solidFill>
                    <a:srgbClr val="0070C0"/>
                  </a:solidFill>
                </a:rPr>
                <a:t> </a:t>
              </a:r>
              <a:r>
                <a:rPr lang="fr-FR" dirty="0" err="1" smtClean="0">
                  <a:solidFill>
                    <a:srgbClr val="0070C0"/>
                  </a:solidFill>
                </a:rPr>
                <a:t>connected</a:t>
              </a:r>
              <a:r>
                <a:rPr lang="fr-FR" dirty="0" smtClean="0">
                  <a:solidFill>
                    <a:srgbClr val="0070C0"/>
                  </a:solidFill>
                </a:rPr>
                <a:t> </a:t>
              </a:r>
              <a:r>
                <a:rPr lang="fr-FR" dirty="0" err="1" smtClean="0">
                  <a:solidFill>
                    <a:srgbClr val="0070C0"/>
                  </a:solidFill>
                </a:rPr>
                <a:t>also</a:t>
              </a:r>
              <a:r>
                <a:rPr lang="fr-FR" dirty="0" smtClean="0">
                  <a:solidFill>
                    <a:srgbClr val="0070C0"/>
                  </a:solidFill>
                </a:rPr>
                <a:t> to short- and long-range </a:t>
              </a:r>
              <a:r>
                <a:rPr lang="fr-FR" dirty="0" err="1" smtClean="0">
                  <a:solidFill>
                    <a:srgbClr val="0070C0"/>
                  </a:solidFill>
                </a:rPr>
                <a:t>correlations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64844" y="2999161"/>
            <a:ext cx="1679109" cy="6225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 smtClean="0">
                <a:solidFill>
                  <a:prstClr val="white"/>
                </a:solidFill>
                <a:latin typeface="Calibri"/>
              </a:rPr>
              <a:t>Applications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126" name="Grouper 125"/>
          <p:cNvGrpSpPr/>
          <p:nvPr/>
        </p:nvGrpSpPr>
        <p:grpSpPr>
          <a:xfrm>
            <a:off x="347975" y="3792071"/>
            <a:ext cx="1830584" cy="1307676"/>
            <a:chOff x="347975" y="3792071"/>
            <a:chExt cx="1830584" cy="130767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975" y="4235823"/>
              <a:ext cx="1830584" cy="863924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854291" y="379207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0070C0"/>
                  </a:solidFill>
                </a:rPr>
                <a:t>Fission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7" name="Grouper 126"/>
          <p:cNvGrpSpPr/>
          <p:nvPr/>
        </p:nvGrpSpPr>
        <p:grpSpPr>
          <a:xfrm>
            <a:off x="2653209" y="3301004"/>
            <a:ext cx="3403496" cy="3106675"/>
            <a:chOff x="2653209" y="3301004"/>
            <a:chExt cx="3403496" cy="3106675"/>
          </a:xfrm>
        </p:grpSpPr>
        <p:sp>
          <p:nvSpPr>
            <p:cNvPr id="18" name="ZoneTexte 17"/>
            <p:cNvSpPr txBox="1"/>
            <p:nvPr/>
          </p:nvSpPr>
          <p:spPr>
            <a:xfrm>
              <a:off x="2653209" y="3301004"/>
              <a:ext cx="34034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Phase-space partition 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of quantum correlated systems 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and quantum clustering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grpSp>
          <p:nvGrpSpPr>
            <p:cNvPr id="118" name="Grouper 117"/>
            <p:cNvGrpSpPr/>
            <p:nvPr/>
          </p:nvGrpSpPr>
          <p:grpSpPr>
            <a:xfrm>
              <a:off x="3392488" y="4426479"/>
              <a:ext cx="1905000" cy="1981200"/>
              <a:chOff x="3189288" y="4409546"/>
              <a:chExt cx="1905000" cy="1981200"/>
            </a:xfrm>
          </p:grpSpPr>
          <p:sp>
            <p:nvSpPr>
              <p:cNvPr id="40" name="Oval 587"/>
              <p:cNvSpPr>
                <a:spLocks noChangeArrowheads="1"/>
              </p:cNvSpPr>
              <p:nvPr/>
            </p:nvSpPr>
            <p:spPr bwMode="auto">
              <a:xfrm>
                <a:off x="3189288" y="4409546"/>
                <a:ext cx="1905000" cy="1981200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Oval 591"/>
              <p:cNvSpPr>
                <a:spLocks noChangeAspect="1" noChangeArrowheads="1"/>
              </p:cNvSpPr>
              <p:nvPr/>
            </p:nvSpPr>
            <p:spPr bwMode="auto">
              <a:xfrm>
                <a:off x="4197351" y="518900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Oval 592"/>
              <p:cNvSpPr>
                <a:spLocks noChangeAspect="1" noChangeArrowheads="1"/>
              </p:cNvSpPr>
              <p:nvPr/>
            </p:nvSpPr>
            <p:spPr bwMode="auto">
              <a:xfrm>
                <a:off x="4051301" y="5904971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Oval 593"/>
              <p:cNvSpPr>
                <a:spLocks noChangeAspect="1" noChangeArrowheads="1"/>
              </p:cNvSpPr>
              <p:nvPr/>
            </p:nvSpPr>
            <p:spPr bwMode="auto">
              <a:xfrm>
                <a:off x="4540251" y="5073121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Oval 595"/>
              <p:cNvSpPr>
                <a:spLocks noChangeAspect="1" noChangeArrowheads="1"/>
              </p:cNvSpPr>
              <p:nvPr/>
            </p:nvSpPr>
            <p:spPr bwMode="auto">
              <a:xfrm>
                <a:off x="4446588" y="5573184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Oval 596"/>
              <p:cNvSpPr>
                <a:spLocks noChangeAspect="1" noChangeArrowheads="1"/>
              </p:cNvSpPr>
              <p:nvPr/>
            </p:nvSpPr>
            <p:spPr bwMode="auto">
              <a:xfrm>
                <a:off x="4341813" y="5052484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Oval 597"/>
              <p:cNvSpPr>
                <a:spLocks noChangeAspect="1" noChangeArrowheads="1"/>
              </p:cNvSpPr>
              <p:nvPr/>
            </p:nvSpPr>
            <p:spPr bwMode="auto">
              <a:xfrm>
                <a:off x="4300538" y="5406496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Oval 598"/>
              <p:cNvSpPr>
                <a:spLocks noChangeAspect="1" noChangeArrowheads="1"/>
              </p:cNvSpPr>
              <p:nvPr/>
            </p:nvSpPr>
            <p:spPr bwMode="auto">
              <a:xfrm>
                <a:off x="4664076" y="5198534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Oval 599"/>
              <p:cNvSpPr>
                <a:spLocks noChangeAspect="1" noChangeArrowheads="1"/>
              </p:cNvSpPr>
              <p:nvPr/>
            </p:nvSpPr>
            <p:spPr bwMode="auto">
              <a:xfrm>
                <a:off x="4508501" y="5458884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Oval 600"/>
              <p:cNvSpPr>
                <a:spLocks noChangeAspect="1" noChangeArrowheads="1"/>
              </p:cNvSpPr>
              <p:nvPr/>
            </p:nvSpPr>
            <p:spPr bwMode="auto">
              <a:xfrm>
                <a:off x="4570413" y="5697009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Oval 601"/>
              <p:cNvSpPr>
                <a:spLocks noChangeAspect="1" noChangeArrowheads="1"/>
              </p:cNvSpPr>
              <p:nvPr/>
            </p:nvSpPr>
            <p:spPr bwMode="auto">
              <a:xfrm>
                <a:off x="4154488" y="4554009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Oval 602"/>
              <p:cNvSpPr>
                <a:spLocks noChangeAspect="1" noChangeArrowheads="1"/>
              </p:cNvSpPr>
              <p:nvPr/>
            </p:nvSpPr>
            <p:spPr bwMode="auto">
              <a:xfrm>
                <a:off x="4144963" y="492865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Oval 603"/>
              <p:cNvSpPr>
                <a:spLocks noChangeAspect="1" noChangeArrowheads="1"/>
              </p:cNvSpPr>
              <p:nvPr/>
            </p:nvSpPr>
            <p:spPr bwMode="auto">
              <a:xfrm>
                <a:off x="4664076" y="5198534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Oval 604"/>
              <p:cNvSpPr>
                <a:spLocks noChangeAspect="1" noChangeArrowheads="1"/>
              </p:cNvSpPr>
              <p:nvPr/>
            </p:nvSpPr>
            <p:spPr bwMode="auto">
              <a:xfrm>
                <a:off x="4394201" y="5781146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Oval 605"/>
              <p:cNvSpPr>
                <a:spLocks noChangeAspect="1" noChangeArrowheads="1"/>
              </p:cNvSpPr>
              <p:nvPr/>
            </p:nvSpPr>
            <p:spPr bwMode="auto">
              <a:xfrm>
                <a:off x="4570413" y="5697009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Oval 606"/>
              <p:cNvSpPr>
                <a:spLocks noChangeAspect="1" noChangeArrowheads="1"/>
              </p:cNvSpPr>
              <p:nvPr/>
            </p:nvSpPr>
            <p:spPr bwMode="auto">
              <a:xfrm>
                <a:off x="4467226" y="530330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607"/>
              <p:cNvSpPr>
                <a:spLocks noChangeAspect="1" noChangeArrowheads="1"/>
              </p:cNvSpPr>
              <p:nvPr/>
            </p:nvSpPr>
            <p:spPr bwMode="auto">
              <a:xfrm>
                <a:off x="4300538" y="613515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Oval 608"/>
              <p:cNvSpPr>
                <a:spLocks noChangeAspect="1" noChangeArrowheads="1"/>
              </p:cNvSpPr>
              <p:nvPr/>
            </p:nvSpPr>
            <p:spPr bwMode="auto">
              <a:xfrm>
                <a:off x="4778376" y="5447771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Oval 609"/>
              <p:cNvSpPr>
                <a:spLocks noChangeAspect="1" noChangeArrowheads="1"/>
              </p:cNvSpPr>
              <p:nvPr/>
            </p:nvSpPr>
            <p:spPr bwMode="auto">
              <a:xfrm>
                <a:off x="4633913" y="5582709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Oval 610"/>
              <p:cNvSpPr>
                <a:spLocks noChangeAspect="1" noChangeArrowheads="1"/>
              </p:cNvSpPr>
              <p:nvPr/>
            </p:nvSpPr>
            <p:spPr bwMode="auto">
              <a:xfrm>
                <a:off x="4695826" y="5822421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Oval 611"/>
              <p:cNvSpPr>
                <a:spLocks noChangeAspect="1" noChangeArrowheads="1"/>
              </p:cNvSpPr>
              <p:nvPr/>
            </p:nvSpPr>
            <p:spPr bwMode="auto">
              <a:xfrm rot="3208046">
                <a:off x="3848101" y="5120746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Oval 612"/>
              <p:cNvSpPr>
                <a:spLocks noChangeAspect="1" noChangeArrowheads="1"/>
              </p:cNvSpPr>
              <p:nvPr/>
            </p:nvSpPr>
            <p:spPr bwMode="auto">
              <a:xfrm rot="3208046">
                <a:off x="3648076" y="5227109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Oval 613"/>
              <p:cNvSpPr>
                <a:spLocks noChangeAspect="1" noChangeArrowheads="1"/>
              </p:cNvSpPr>
              <p:nvPr/>
            </p:nvSpPr>
            <p:spPr bwMode="auto">
              <a:xfrm rot="3208046">
                <a:off x="4143376" y="5339821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Oval 614"/>
              <p:cNvSpPr>
                <a:spLocks noChangeAspect="1" noChangeArrowheads="1"/>
              </p:cNvSpPr>
              <p:nvPr/>
            </p:nvSpPr>
            <p:spPr bwMode="auto">
              <a:xfrm rot="3208046">
                <a:off x="3948113" y="5292196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4" name="Oval 615"/>
              <p:cNvSpPr>
                <a:spLocks noChangeAspect="1" noChangeArrowheads="1"/>
              </p:cNvSpPr>
              <p:nvPr/>
            </p:nvSpPr>
            <p:spPr bwMode="auto">
              <a:xfrm rot="3208046">
                <a:off x="3392488" y="5649384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5" name="Oval 616"/>
              <p:cNvSpPr>
                <a:spLocks noChangeAspect="1" noChangeArrowheads="1"/>
              </p:cNvSpPr>
              <p:nvPr/>
            </p:nvSpPr>
            <p:spPr bwMode="auto">
              <a:xfrm rot="3208046">
                <a:off x="4043363" y="5157259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6" name="Oval 617"/>
              <p:cNvSpPr>
                <a:spLocks noChangeAspect="1" noChangeArrowheads="1"/>
              </p:cNvSpPr>
              <p:nvPr/>
            </p:nvSpPr>
            <p:spPr bwMode="auto">
              <a:xfrm rot="3208046">
                <a:off x="3743326" y="5338234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" name="Oval 618"/>
              <p:cNvSpPr>
                <a:spLocks noChangeAspect="1" noChangeArrowheads="1"/>
              </p:cNvSpPr>
              <p:nvPr/>
            </p:nvSpPr>
            <p:spPr bwMode="auto">
              <a:xfrm rot="3208046">
                <a:off x="4116388" y="5514446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Oval 619"/>
              <p:cNvSpPr>
                <a:spLocks noChangeAspect="1" noChangeArrowheads="1"/>
              </p:cNvSpPr>
              <p:nvPr/>
            </p:nvSpPr>
            <p:spPr bwMode="auto">
              <a:xfrm rot="3208046">
                <a:off x="4540251" y="6055784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9" name="Oval 620"/>
              <p:cNvSpPr>
                <a:spLocks noChangeAspect="1" noChangeArrowheads="1"/>
              </p:cNvSpPr>
              <p:nvPr/>
            </p:nvSpPr>
            <p:spPr bwMode="auto">
              <a:xfrm rot="3208046">
                <a:off x="3670301" y="5738284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" name="Oval 621"/>
              <p:cNvSpPr>
                <a:spLocks noChangeAspect="1" noChangeArrowheads="1"/>
              </p:cNvSpPr>
              <p:nvPr/>
            </p:nvSpPr>
            <p:spPr bwMode="auto">
              <a:xfrm rot="3208046">
                <a:off x="4043363" y="5157259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Oval 623"/>
              <p:cNvSpPr>
                <a:spLocks noChangeAspect="1" noChangeArrowheads="1"/>
              </p:cNvSpPr>
              <p:nvPr/>
            </p:nvSpPr>
            <p:spPr bwMode="auto">
              <a:xfrm rot="3208046">
                <a:off x="4116388" y="5514446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Oval 624"/>
              <p:cNvSpPr>
                <a:spLocks noChangeAspect="1" noChangeArrowheads="1"/>
              </p:cNvSpPr>
              <p:nvPr/>
            </p:nvSpPr>
            <p:spPr bwMode="auto">
              <a:xfrm rot="3208046">
                <a:off x="3957638" y="5579534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Oval 625"/>
              <p:cNvSpPr>
                <a:spLocks noChangeAspect="1" noChangeArrowheads="1"/>
              </p:cNvSpPr>
              <p:nvPr/>
            </p:nvSpPr>
            <p:spPr bwMode="auto">
              <a:xfrm rot="3208046">
                <a:off x="3649663" y="6019271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Oval 627"/>
              <p:cNvSpPr>
                <a:spLocks noChangeAspect="1" noChangeArrowheads="1"/>
              </p:cNvSpPr>
              <p:nvPr/>
            </p:nvSpPr>
            <p:spPr bwMode="auto">
              <a:xfrm rot="3208046">
                <a:off x="3549651" y="5443009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Oval 628"/>
              <p:cNvSpPr>
                <a:spLocks noChangeAspect="1" noChangeArrowheads="1"/>
              </p:cNvSpPr>
              <p:nvPr/>
            </p:nvSpPr>
            <p:spPr bwMode="auto">
              <a:xfrm rot="3208046">
                <a:off x="3765551" y="5528734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Oval 629"/>
              <p:cNvSpPr>
                <a:spLocks noChangeAspect="1" noChangeArrowheads="1"/>
              </p:cNvSpPr>
              <p:nvPr/>
            </p:nvSpPr>
            <p:spPr bwMode="auto">
              <a:xfrm rot="3208046">
                <a:off x="3860801" y="5909734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7" name="Oval 630"/>
              <p:cNvSpPr>
                <a:spLocks noChangeAspect="1" noChangeArrowheads="1"/>
              </p:cNvSpPr>
              <p:nvPr/>
            </p:nvSpPr>
            <p:spPr bwMode="auto">
              <a:xfrm rot="3208046">
                <a:off x="4008438" y="6090709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8" name="Oval 631"/>
              <p:cNvSpPr>
                <a:spLocks noChangeAspect="1" noChangeArrowheads="1"/>
              </p:cNvSpPr>
              <p:nvPr/>
            </p:nvSpPr>
            <p:spPr bwMode="auto">
              <a:xfrm rot="3208046">
                <a:off x="4225926" y="5992284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9" name="Oval 632"/>
              <p:cNvSpPr>
                <a:spLocks noChangeAspect="1" noChangeArrowheads="1"/>
              </p:cNvSpPr>
              <p:nvPr/>
            </p:nvSpPr>
            <p:spPr bwMode="auto">
              <a:xfrm>
                <a:off x="3916363" y="4949296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80" name="Group 653"/>
              <p:cNvGrpSpPr>
                <a:grpSpLocks/>
              </p:cNvGrpSpPr>
              <p:nvPr/>
            </p:nvGrpSpPr>
            <p:grpSpPr bwMode="auto">
              <a:xfrm>
                <a:off x="3741738" y="4834996"/>
                <a:ext cx="763588" cy="1068388"/>
                <a:chOff x="1222" y="2939"/>
                <a:chExt cx="481" cy="673"/>
              </a:xfrm>
            </p:grpSpPr>
            <p:sp>
              <p:nvSpPr>
                <p:cNvPr id="97" name="Oval 5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3" y="3175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8" name="Oval 622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23" y="3256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9" name="Oval 626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508" y="3542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0" name="Oval 6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8" y="2939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81" name="Oval 634"/>
              <p:cNvSpPr>
                <a:spLocks noChangeAspect="1" noChangeArrowheads="1"/>
              </p:cNvSpPr>
              <p:nvPr/>
            </p:nvSpPr>
            <p:spPr bwMode="auto">
              <a:xfrm>
                <a:off x="4508501" y="4803246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" name="Oval 635"/>
              <p:cNvSpPr>
                <a:spLocks noChangeAspect="1" noChangeArrowheads="1"/>
              </p:cNvSpPr>
              <p:nvPr/>
            </p:nvSpPr>
            <p:spPr bwMode="auto">
              <a:xfrm>
                <a:off x="4062413" y="481435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" name="Oval 636"/>
              <p:cNvSpPr>
                <a:spLocks noChangeAspect="1" noChangeArrowheads="1"/>
              </p:cNvSpPr>
              <p:nvPr/>
            </p:nvSpPr>
            <p:spPr bwMode="auto">
              <a:xfrm>
                <a:off x="4383088" y="4958821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" name="Oval 637"/>
              <p:cNvSpPr>
                <a:spLocks noChangeAspect="1" noChangeArrowheads="1"/>
              </p:cNvSpPr>
              <p:nvPr/>
            </p:nvSpPr>
            <p:spPr bwMode="auto">
              <a:xfrm>
                <a:off x="4062413" y="481435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5" name="Oval 638"/>
              <p:cNvSpPr>
                <a:spLocks noChangeAspect="1" noChangeArrowheads="1"/>
              </p:cNvSpPr>
              <p:nvPr/>
            </p:nvSpPr>
            <p:spPr bwMode="auto">
              <a:xfrm>
                <a:off x="3863976" y="4688946"/>
                <a:ext cx="112713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" name="Oval 639"/>
              <p:cNvSpPr>
                <a:spLocks noChangeAspect="1" noChangeArrowheads="1"/>
              </p:cNvSpPr>
              <p:nvPr/>
            </p:nvSpPr>
            <p:spPr bwMode="auto">
              <a:xfrm>
                <a:off x="4186238" y="5063596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" name="Oval 640"/>
              <p:cNvSpPr>
                <a:spLocks noChangeAspect="1" noChangeArrowheads="1"/>
              </p:cNvSpPr>
              <p:nvPr/>
            </p:nvSpPr>
            <p:spPr bwMode="auto">
              <a:xfrm rot="3208046">
                <a:off x="3565526" y="4882621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" name="Oval 641"/>
              <p:cNvSpPr>
                <a:spLocks noChangeAspect="1" noChangeArrowheads="1"/>
              </p:cNvSpPr>
              <p:nvPr/>
            </p:nvSpPr>
            <p:spPr bwMode="auto">
              <a:xfrm rot="3208046">
                <a:off x="3665538" y="5054071"/>
                <a:ext cx="112713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" name="Oval 642"/>
              <p:cNvSpPr>
                <a:spLocks noChangeAspect="1" noChangeArrowheads="1"/>
              </p:cNvSpPr>
              <p:nvPr/>
            </p:nvSpPr>
            <p:spPr bwMode="auto">
              <a:xfrm rot="3208046">
                <a:off x="3762376" y="4917546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" name="Oval 643"/>
              <p:cNvSpPr>
                <a:spLocks noChangeAspect="1" noChangeArrowheads="1"/>
              </p:cNvSpPr>
              <p:nvPr/>
            </p:nvSpPr>
            <p:spPr bwMode="auto">
              <a:xfrm rot="3208046">
                <a:off x="3762376" y="4917546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" name="Oval 644"/>
              <p:cNvSpPr>
                <a:spLocks noChangeAspect="1" noChangeArrowheads="1"/>
              </p:cNvSpPr>
              <p:nvPr/>
            </p:nvSpPr>
            <p:spPr bwMode="auto">
              <a:xfrm>
                <a:off x="3386138" y="5219171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Oval 645"/>
              <p:cNvSpPr>
                <a:spLocks noChangeAspect="1" noChangeArrowheads="1"/>
              </p:cNvSpPr>
              <p:nvPr/>
            </p:nvSpPr>
            <p:spPr bwMode="auto">
              <a:xfrm>
                <a:off x="4737101" y="4928659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" name="Oval 646"/>
              <p:cNvSpPr>
                <a:spLocks noChangeAspect="1" noChangeArrowheads="1"/>
              </p:cNvSpPr>
              <p:nvPr/>
            </p:nvSpPr>
            <p:spPr bwMode="auto">
              <a:xfrm>
                <a:off x="4540251" y="4908021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" name="Oval 647"/>
              <p:cNvSpPr>
                <a:spLocks noChangeAspect="1" noChangeArrowheads="1"/>
              </p:cNvSpPr>
              <p:nvPr/>
            </p:nvSpPr>
            <p:spPr bwMode="auto">
              <a:xfrm>
                <a:off x="4862513" y="5052484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Oval 648"/>
              <p:cNvSpPr>
                <a:spLocks noChangeAspect="1" noChangeArrowheads="1"/>
              </p:cNvSpPr>
              <p:nvPr/>
            </p:nvSpPr>
            <p:spPr bwMode="auto">
              <a:xfrm>
                <a:off x="4862513" y="5052484"/>
                <a:ext cx="111125" cy="112713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" name="Oval 649"/>
              <p:cNvSpPr>
                <a:spLocks noChangeAspect="1" noChangeArrowheads="1"/>
              </p:cNvSpPr>
              <p:nvPr/>
            </p:nvSpPr>
            <p:spPr bwMode="auto">
              <a:xfrm>
                <a:off x="4414838" y="4606396"/>
                <a:ext cx="111125" cy="11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02" name="Group 654"/>
              <p:cNvGrpSpPr>
                <a:grpSpLocks/>
              </p:cNvGrpSpPr>
              <p:nvPr/>
            </p:nvGrpSpPr>
            <p:grpSpPr bwMode="auto">
              <a:xfrm>
                <a:off x="3746501" y="4833408"/>
                <a:ext cx="763588" cy="1068388"/>
                <a:chOff x="1222" y="2939"/>
                <a:chExt cx="481" cy="673"/>
              </a:xfrm>
            </p:grpSpPr>
            <p:sp>
              <p:nvSpPr>
                <p:cNvPr id="104" name="Oval 65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3" y="3175"/>
                  <a:ext cx="70" cy="7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5" name="Oval 656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23" y="3256"/>
                  <a:ext cx="70" cy="71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6" name="Oval 657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508" y="3542"/>
                  <a:ext cx="71" cy="7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07" name="Oval 65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8" y="2939"/>
                  <a:ext cx="70" cy="7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128" name="Grouper 127"/>
          <p:cNvGrpSpPr/>
          <p:nvPr/>
        </p:nvGrpSpPr>
        <p:grpSpPr>
          <a:xfrm>
            <a:off x="6197599" y="3605804"/>
            <a:ext cx="3318934" cy="2828862"/>
            <a:chOff x="6197599" y="3605804"/>
            <a:chExt cx="3318934" cy="2828862"/>
          </a:xfrm>
        </p:grpSpPr>
        <p:sp>
          <p:nvSpPr>
            <p:cNvPr id="119" name="ZoneTexte 118"/>
            <p:cNvSpPr txBox="1"/>
            <p:nvPr/>
          </p:nvSpPr>
          <p:spPr>
            <a:xfrm>
              <a:off x="6966645" y="3605804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Can also be useful 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For reactions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7399866" y="4775199"/>
              <a:ext cx="1642533" cy="165946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rde 120"/>
            <p:cNvSpPr/>
            <p:nvPr/>
          </p:nvSpPr>
          <p:spPr>
            <a:xfrm rot="17550757">
              <a:off x="6197599" y="4199468"/>
              <a:ext cx="914400" cy="914400"/>
            </a:xfrm>
            <a:prstGeom prst="chor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Connecteur droit avec flèche 122"/>
            <p:cNvCxnSpPr/>
            <p:nvPr/>
          </p:nvCxnSpPr>
          <p:spPr>
            <a:xfrm>
              <a:off x="6671734" y="4741334"/>
              <a:ext cx="728133" cy="1693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>
              <a:off x="6688667" y="5113867"/>
              <a:ext cx="282786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ZoneTexte 128"/>
          <p:cNvSpPr txBox="1"/>
          <p:nvPr/>
        </p:nvSpPr>
        <p:spPr>
          <a:xfrm>
            <a:off x="8451756" y="64886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Thank you !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73862" y="0"/>
            <a:ext cx="5757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Phase-space exploration in cluster emission: </a:t>
            </a:r>
          </a:p>
          <a:p>
            <a:pPr algn="r"/>
            <a:r>
              <a:rPr lang="en-US" sz="2400" dirty="0">
                <a:solidFill>
                  <a:srgbClr val="0070C0"/>
                </a:solidFill>
              </a:rPr>
              <a:t>W</a:t>
            </a:r>
            <a:r>
              <a:rPr lang="en-US" sz="2400" dirty="0" smtClean="0">
                <a:solidFill>
                  <a:srgbClr val="0070C0"/>
                </a:solidFill>
              </a:rPr>
              <a:t>hat are the important ingredients?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Group 805"/>
          <p:cNvGrpSpPr>
            <a:grpSpLocks/>
          </p:cNvGrpSpPr>
          <p:nvPr/>
        </p:nvGrpSpPr>
        <p:grpSpPr bwMode="auto">
          <a:xfrm>
            <a:off x="2495550" y="3632200"/>
            <a:ext cx="5264150" cy="2940050"/>
            <a:chOff x="1332" y="2288"/>
            <a:chExt cx="3316" cy="1852"/>
          </a:xfrm>
        </p:grpSpPr>
        <p:sp>
          <p:nvSpPr>
            <p:cNvPr id="149" name="Text Box 806"/>
            <p:cNvSpPr txBox="1">
              <a:spLocks noChangeArrowheads="1"/>
            </p:cNvSpPr>
            <p:nvPr/>
          </p:nvSpPr>
          <p:spPr bwMode="auto">
            <a:xfrm>
              <a:off x="1332" y="2288"/>
              <a:ext cx="19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A.S. Goldhaber, PLB74(1978).</a:t>
              </a:r>
            </a:p>
          </p:txBody>
        </p:sp>
        <p:grpSp>
          <p:nvGrpSpPr>
            <p:cNvPr id="150" name="Group 807"/>
            <p:cNvGrpSpPr>
              <a:grpSpLocks/>
            </p:cNvGrpSpPr>
            <p:nvPr/>
          </p:nvGrpSpPr>
          <p:grpSpPr bwMode="auto">
            <a:xfrm>
              <a:off x="2599" y="2646"/>
              <a:ext cx="2049" cy="1494"/>
              <a:chOff x="2178" y="2115"/>
              <a:chExt cx="2049" cy="1494"/>
            </a:xfrm>
          </p:grpSpPr>
          <p:grpSp>
            <p:nvGrpSpPr>
              <p:cNvPr id="151" name="Group 808"/>
              <p:cNvGrpSpPr>
                <a:grpSpLocks/>
              </p:cNvGrpSpPr>
              <p:nvPr/>
            </p:nvGrpSpPr>
            <p:grpSpPr bwMode="auto">
              <a:xfrm>
                <a:off x="2178" y="2115"/>
                <a:ext cx="2049" cy="1494"/>
                <a:chOff x="2178" y="2115"/>
                <a:chExt cx="2049" cy="1494"/>
              </a:xfrm>
            </p:grpSpPr>
            <p:grpSp>
              <p:nvGrpSpPr>
                <p:cNvPr id="154" name="Group 809"/>
                <p:cNvGrpSpPr>
                  <a:grpSpLocks/>
                </p:cNvGrpSpPr>
                <p:nvPr/>
              </p:nvGrpSpPr>
              <p:grpSpPr bwMode="auto">
                <a:xfrm>
                  <a:off x="2178" y="2115"/>
                  <a:ext cx="917" cy="841"/>
                  <a:chOff x="2178" y="2115"/>
                  <a:chExt cx="917" cy="841"/>
                </a:xfrm>
              </p:grpSpPr>
              <p:sp>
                <p:nvSpPr>
                  <p:cNvPr id="157" name="Oval 8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8" y="2208"/>
                    <a:ext cx="748" cy="748"/>
                  </a:xfrm>
                  <a:prstGeom prst="ellipse">
                    <a:avLst/>
                  </a:prstGeom>
                  <a:solidFill>
                    <a:srgbClr val="3333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fr-FR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8" name="Freeform 811"/>
                  <p:cNvSpPr>
                    <a:spLocks/>
                  </p:cNvSpPr>
                  <p:nvPr/>
                </p:nvSpPr>
                <p:spPr bwMode="auto">
                  <a:xfrm>
                    <a:off x="2521" y="2179"/>
                    <a:ext cx="418" cy="418"/>
                  </a:xfrm>
                  <a:custGeom>
                    <a:avLst/>
                    <a:gdLst>
                      <a:gd name="T0" fmla="*/ 5 w 418"/>
                      <a:gd name="T1" fmla="*/ 25 h 418"/>
                      <a:gd name="T2" fmla="*/ 77 w 418"/>
                      <a:gd name="T3" fmla="*/ 17 h 418"/>
                      <a:gd name="T4" fmla="*/ 173 w 418"/>
                      <a:gd name="T5" fmla="*/ 45 h 418"/>
                      <a:gd name="T6" fmla="*/ 253 w 418"/>
                      <a:gd name="T7" fmla="*/ 93 h 418"/>
                      <a:gd name="T8" fmla="*/ 317 w 418"/>
                      <a:gd name="T9" fmla="*/ 149 h 418"/>
                      <a:gd name="T10" fmla="*/ 361 w 418"/>
                      <a:gd name="T11" fmla="*/ 213 h 418"/>
                      <a:gd name="T12" fmla="*/ 401 w 418"/>
                      <a:gd name="T13" fmla="*/ 305 h 418"/>
                      <a:gd name="T14" fmla="*/ 413 w 418"/>
                      <a:gd name="T15" fmla="*/ 401 h 418"/>
                      <a:gd name="T16" fmla="*/ 369 w 418"/>
                      <a:gd name="T17" fmla="*/ 405 h 418"/>
                      <a:gd name="T18" fmla="*/ 289 w 418"/>
                      <a:gd name="T19" fmla="*/ 389 h 418"/>
                      <a:gd name="T20" fmla="*/ 129 w 418"/>
                      <a:gd name="T21" fmla="*/ 301 h 418"/>
                      <a:gd name="T22" fmla="*/ 41 w 418"/>
                      <a:gd name="T23" fmla="*/ 165 h 418"/>
                      <a:gd name="T24" fmla="*/ 5 w 418"/>
                      <a:gd name="T25" fmla="*/ 25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8" h="418">
                        <a:moveTo>
                          <a:pt x="5" y="25"/>
                        </a:moveTo>
                        <a:cubicBezTo>
                          <a:pt x="11" y="0"/>
                          <a:pt x="49" y="14"/>
                          <a:pt x="77" y="17"/>
                        </a:cubicBezTo>
                        <a:cubicBezTo>
                          <a:pt x="105" y="20"/>
                          <a:pt x="144" y="32"/>
                          <a:pt x="173" y="45"/>
                        </a:cubicBezTo>
                        <a:cubicBezTo>
                          <a:pt x="202" y="58"/>
                          <a:pt x="229" y="76"/>
                          <a:pt x="253" y="93"/>
                        </a:cubicBezTo>
                        <a:cubicBezTo>
                          <a:pt x="277" y="110"/>
                          <a:pt x="299" y="129"/>
                          <a:pt x="317" y="149"/>
                        </a:cubicBezTo>
                        <a:cubicBezTo>
                          <a:pt x="335" y="169"/>
                          <a:pt x="347" y="187"/>
                          <a:pt x="361" y="213"/>
                        </a:cubicBezTo>
                        <a:cubicBezTo>
                          <a:pt x="375" y="239"/>
                          <a:pt x="392" y="274"/>
                          <a:pt x="401" y="305"/>
                        </a:cubicBezTo>
                        <a:cubicBezTo>
                          <a:pt x="410" y="336"/>
                          <a:pt x="418" y="384"/>
                          <a:pt x="413" y="401"/>
                        </a:cubicBezTo>
                        <a:cubicBezTo>
                          <a:pt x="408" y="418"/>
                          <a:pt x="390" y="407"/>
                          <a:pt x="369" y="405"/>
                        </a:cubicBezTo>
                        <a:cubicBezTo>
                          <a:pt x="348" y="403"/>
                          <a:pt x="329" y="406"/>
                          <a:pt x="289" y="389"/>
                        </a:cubicBezTo>
                        <a:cubicBezTo>
                          <a:pt x="249" y="372"/>
                          <a:pt x="170" y="338"/>
                          <a:pt x="129" y="301"/>
                        </a:cubicBezTo>
                        <a:cubicBezTo>
                          <a:pt x="88" y="264"/>
                          <a:pt x="62" y="212"/>
                          <a:pt x="41" y="165"/>
                        </a:cubicBezTo>
                        <a:cubicBezTo>
                          <a:pt x="20" y="118"/>
                          <a:pt x="0" y="48"/>
                          <a:pt x="5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59" name="Freeform 812"/>
                  <p:cNvSpPr>
                    <a:spLocks/>
                  </p:cNvSpPr>
                  <p:nvPr/>
                </p:nvSpPr>
                <p:spPr bwMode="auto">
                  <a:xfrm>
                    <a:off x="2677" y="2115"/>
                    <a:ext cx="418" cy="418"/>
                  </a:xfrm>
                  <a:custGeom>
                    <a:avLst/>
                    <a:gdLst>
                      <a:gd name="T0" fmla="*/ 5 w 418"/>
                      <a:gd name="T1" fmla="*/ 25 h 418"/>
                      <a:gd name="T2" fmla="*/ 77 w 418"/>
                      <a:gd name="T3" fmla="*/ 17 h 418"/>
                      <a:gd name="T4" fmla="*/ 173 w 418"/>
                      <a:gd name="T5" fmla="*/ 45 h 418"/>
                      <a:gd name="T6" fmla="*/ 253 w 418"/>
                      <a:gd name="T7" fmla="*/ 93 h 418"/>
                      <a:gd name="T8" fmla="*/ 317 w 418"/>
                      <a:gd name="T9" fmla="*/ 149 h 418"/>
                      <a:gd name="T10" fmla="*/ 361 w 418"/>
                      <a:gd name="T11" fmla="*/ 213 h 418"/>
                      <a:gd name="T12" fmla="*/ 401 w 418"/>
                      <a:gd name="T13" fmla="*/ 305 h 418"/>
                      <a:gd name="T14" fmla="*/ 413 w 418"/>
                      <a:gd name="T15" fmla="*/ 401 h 418"/>
                      <a:gd name="T16" fmla="*/ 369 w 418"/>
                      <a:gd name="T17" fmla="*/ 405 h 418"/>
                      <a:gd name="T18" fmla="*/ 289 w 418"/>
                      <a:gd name="T19" fmla="*/ 389 h 418"/>
                      <a:gd name="T20" fmla="*/ 129 w 418"/>
                      <a:gd name="T21" fmla="*/ 301 h 418"/>
                      <a:gd name="T22" fmla="*/ 41 w 418"/>
                      <a:gd name="T23" fmla="*/ 165 h 418"/>
                      <a:gd name="T24" fmla="*/ 5 w 418"/>
                      <a:gd name="T25" fmla="*/ 25 h 4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8" h="418">
                        <a:moveTo>
                          <a:pt x="5" y="25"/>
                        </a:moveTo>
                        <a:cubicBezTo>
                          <a:pt x="11" y="0"/>
                          <a:pt x="49" y="14"/>
                          <a:pt x="77" y="17"/>
                        </a:cubicBezTo>
                        <a:cubicBezTo>
                          <a:pt x="105" y="20"/>
                          <a:pt x="144" y="32"/>
                          <a:pt x="173" y="45"/>
                        </a:cubicBezTo>
                        <a:cubicBezTo>
                          <a:pt x="202" y="58"/>
                          <a:pt x="229" y="76"/>
                          <a:pt x="253" y="93"/>
                        </a:cubicBezTo>
                        <a:cubicBezTo>
                          <a:pt x="277" y="110"/>
                          <a:pt x="299" y="129"/>
                          <a:pt x="317" y="149"/>
                        </a:cubicBezTo>
                        <a:cubicBezTo>
                          <a:pt x="335" y="169"/>
                          <a:pt x="347" y="187"/>
                          <a:pt x="361" y="213"/>
                        </a:cubicBezTo>
                        <a:cubicBezTo>
                          <a:pt x="375" y="239"/>
                          <a:pt x="392" y="274"/>
                          <a:pt x="401" y="305"/>
                        </a:cubicBezTo>
                        <a:cubicBezTo>
                          <a:pt x="410" y="336"/>
                          <a:pt x="418" y="384"/>
                          <a:pt x="413" y="401"/>
                        </a:cubicBezTo>
                        <a:cubicBezTo>
                          <a:pt x="408" y="418"/>
                          <a:pt x="390" y="407"/>
                          <a:pt x="369" y="405"/>
                        </a:cubicBezTo>
                        <a:cubicBezTo>
                          <a:pt x="348" y="403"/>
                          <a:pt x="329" y="406"/>
                          <a:pt x="289" y="389"/>
                        </a:cubicBezTo>
                        <a:cubicBezTo>
                          <a:pt x="249" y="372"/>
                          <a:pt x="170" y="338"/>
                          <a:pt x="129" y="301"/>
                        </a:cubicBezTo>
                        <a:cubicBezTo>
                          <a:pt x="88" y="264"/>
                          <a:pt x="62" y="212"/>
                          <a:pt x="41" y="165"/>
                        </a:cubicBezTo>
                        <a:cubicBezTo>
                          <a:pt x="20" y="118"/>
                          <a:pt x="0" y="48"/>
                          <a:pt x="5" y="25"/>
                        </a:cubicBez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 cmpd="sng">
                    <a:solidFill>
                      <a:srgbClr val="333399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55" name="Text Box 813"/>
                <p:cNvSpPr txBox="1">
                  <a:spLocks noChangeArrowheads="1"/>
                </p:cNvSpPr>
                <p:nvPr/>
              </p:nvSpPr>
              <p:spPr bwMode="auto">
                <a:xfrm>
                  <a:off x="3040" y="2127"/>
                  <a:ext cx="56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fr-FR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(A-Af)</a:t>
                  </a:r>
                </a:p>
              </p:txBody>
            </p:sp>
            <p:pic>
              <p:nvPicPr>
                <p:cNvPr id="156" name="Picture 814" descr="GOLD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7" y="3195"/>
                  <a:ext cx="1770" cy="4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2" name="Line 815"/>
              <p:cNvSpPr>
                <a:spLocks noChangeShapeType="1"/>
              </p:cNvSpPr>
              <p:nvPr/>
            </p:nvSpPr>
            <p:spPr bwMode="auto">
              <a:xfrm flipV="1">
                <a:off x="2894" y="2144"/>
                <a:ext cx="224" cy="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3" name="Text Box 816"/>
              <p:cNvSpPr txBox="1">
                <a:spLocks noChangeArrowheads="1"/>
              </p:cNvSpPr>
              <p:nvPr/>
            </p:nvSpPr>
            <p:spPr bwMode="auto">
              <a:xfrm>
                <a:off x="2250" y="2485"/>
                <a:ext cx="37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(A</a:t>
                </a:r>
                <a:r>
                  <a:rPr kumimoji="0" lang="en-GB" altLang="fr-FR" sz="20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f</a:t>
                </a:r>
                <a:r>
                  <a:rPr kumimoji="0" lang="en-GB" alt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)</a:t>
                </a:r>
              </a:p>
            </p:txBody>
          </p:sp>
        </p:grpSp>
      </p:grpSp>
      <p:sp>
        <p:nvSpPr>
          <p:cNvPr id="160" name="Rectangle 801"/>
          <p:cNvSpPr>
            <a:spLocks noChangeArrowheads="1"/>
          </p:cNvSpPr>
          <p:nvPr/>
        </p:nvSpPr>
        <p:spPr bwMode="auto">
          <a:xfrm>
            <a:off x="2092325" y="3432176"/>
            <a:ext cx="6923088" cy="3425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1" name="Text Box 582"/>
          <p:cNvSpPr txBox="1">
            <a:spLocks noChangeArrowheads="1"/>
          </p:cNvSpPr>
          <p:nvPr/>
        </p:nvSpPr>
        <p:spPr bwMode="auto">
          <a:xfrm>
            <a:off x="666750" y="693738"/>
            <a:ext cx="4854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i="1">
                <a:solidFill>
                  <a:srgbClr val="000000"/>
                </a:solidFill>
                <a:latin typeface="Arial"/>
              </a:rPr>
              <a:t>A simplified experiment: E</a:t>
            </a:r>
            <a:r>
              <a:rPr lang="en-US" altLang="fr-FR" sz="2000" b="1" i="1" baseline="-25000">
                <a:solidFill>
                  <a:srgbClr val="000000"/>
                </a:solidFill>
                <a:latin typeface="Arial"/>
              </a:rPr>
              <a:t>Beam</a:t>
            </a:r>
            <a:r>
              <a:rPr lang="en-US" altLang="fr-FR" sz="2000" b="1" i="1">
                <a:solidFill>
                  <a:srgbClr val="000000"/>
                </a:solidFill>
                <a:latin typeface="Arial"/>
              </a:rPr>
              <a:t> ~ E </a:t>
            </a:r>
            <a:r>
              <a:rPr lang="en-US" altLang="fr-FR" sz="2000" b="1" i="1" baseline="-25000">
                <a:solidFill>
                  <a:srgbClr val="000000"/>
                </a:solidFill>
                <a:latin typeface="Arial"/>
              </a:rPr>
              <a:t>Fermi</a:t>
            </a:r>
          </a:p>
        </p:txBody>
      </p:sp>
      <p:grpSp>
        <p:nvGrpSpPr>
          <p:cNvPr id="162" name="Group 660"/>
          <p:cNvGrpSpPr>
            <a:grpSpLocks/>
          </p:cNvGrpSpPr>
          <p:nvPr/>
        </p:nvGrpSpPr>
        <p:grpSpPr bwMode="auto">
          <a:xfrm>
            <a:off x="855664" y="2508251"/>
            <a:ext cx="4575175" cy="955675"/>
            <a:chOff x="391" y="1845"/>
            <a:chExt cx="2882" cy="602"/>
          </a:xfrm>
        </p:grpSpPr>
        <p:sp>
          <p:nvSpPr>
            <p:cNvPr id="163" name="Text Box 580"/>
            <p:cNvSpPr txBox="1">
              <a:spLocks noChangeArrowheads="1"/>
            </p:cNvSpPr>
            <p:nvPr/>
          </p:nvSpPr>
          <p:spPr bwMode="auto">
            <a:xfrm>
              <a:off x="391" y="1845"/>
              <a:ext cx="18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i="1">
                  <a:solidFill>
                    <a:srgbClr val="000000"/>
                  </a:solidFill>
                  <a:latin typeface="Arial"/>
                </a:rPr>
                <a:t>Rule</a:t>
              </a:r>
              <a:r>
                <a:rPr lang="fr-FR" altLang="fr-FR" sz="2000" b="1" i="1">
                  <a:solidFill>
                    <a:srgbClr val="000000"/>
                  </a:solidFill>
                  <a:latin typeface="Arial"/>
                </a:rPr>
                <a:t> 1: cluster creation</a:t>
              </a:r>
            </a:p>
          </p:txBody>
        </p:sp>
        <p:sp>
          <p:nvSpPr>
            <p:cNvPr id="164" name="Text Box 583"/>
            <p:cNvSpPr txBox="1">
              <a:spLocks noChangeArrowheads="1"/>
            </p:cNvSpPr>
            <p:nvPr/>
          </p:nvSpPr>
          <p:spPr bwMode="auto">
            <a:xfrm>
              <a:off x="637" y="2043"/>
              <a:ext cx="26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>
                  <a:solidFill>
                    <a:srgbClr val="000000"/>
                  </a:solidFill>
                  <a:latin typeface="Arial"/>
                </a:rPr>
                <a:t>Clusters are formed by taken randomly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>
                  <a:solidFill>
                    <a:srgbClr val="000000"/>
                  </a:solidFill>
                  <a:latin typeface="Arial"/>
                </a:rPr>
                <a:t>nucleons in the Fermi sphere</a:t>
              </a:r>
            </a:p>
          </p:txBody>
        </p:sp>
      </p:grpSp>
      <p:grpSp>
        <p:nvGrpSpPr>
          <p:cNvPr id="165" name="Group 731"/>
          <p:cNvGrpSpPr>
            <a:grpSpLocks/>
          </p:cNvGrpSpPr>
          <p:nvPr/>
        </p:nvGrpSpPr>
        <p:grpSpPr bwMode="auto">
          <a:xfrm>
            <a:off x="1868488" y="4240213"/>
            <a:ext cx="1905000" cy="1981200"/>
            <a:chOff x="937" y="2671"/>
            <a:chExt cx="1200" cy="1248"/>
          </a:xfrm>
        </p:grpSpPr>
        <p:sp>
          <p:nvSpPr>
            <p:cNvPr id="166" name="Oval 587"/>
            <p:cNvSpPr>
              <a:spLocks noChangeArrowheads="1"/>
            </p:cNvSpPr>
            <p:nvPr/>
          </p:nvSpPr>
          <p:spPr bwMode="auto">
            <a:xfrm>
              <a:off x="937" y="2671"/>
              <a:ext cx="1200" cy="1248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Oval 591"/>
            <p:cNvSpPr>
              <a:spLocks noChangeAspect="1" noChangeArrowheads="1"/>
            </p:cNvSpPr>
            <p:nvPr/>
          </p:nvSpPr>
          <p:spPr bwMode="auto">
            <a:xfrm>
              <a:off x="1572" y="3162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Oval 592"/>
            <p:cNvSpPr>
              <a:spLocks noChangeAspect="1" noChangeArrowheads="1"/>
            </p:cNvSpPr>
            <p:nvPr/>
          </p:nvSpPr>
          <p:spPr bwMode="auto">
            <a:xfrm>
              <a:off x="1480" y="3613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Oval 593"/>
            <p:cNvSpPr>
              <a:spLocks noChangeAspect="1" noChangeArrowheads="1"/>
            </p:cNvSpPr>
            <p:nvPr/>
          </p:nvSpPr>
          <p:spPr bwMode="auto">
            <a:xfrm>
              <a:off x="1788" y="3089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Oval 595"/>
            <p:cNvSpPr>
              <a:spLocks noChangeAspect="1" noChangeArrowheads="1"/>
            </p:cNvSpPr>
            <p:nvPr/>
          </p:nvSpPr>
          <p:spPr bwMode="auto">
            <a:xfrm>
              <a:off x="1729" y="3404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Oval 596"/>
            <p:cNvSpPr>
              <a:spLocks noChangeAspect="1" noChangeArrowheads="1"/>
            </p:cNvSpPr>
            <p:nvPr/>
          </p:nvSpPr>
          <p:spPr bwMode="auto">
            <a:xfrm>
              <a:off x="1663" y="3076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Oval 597"/>
            <p:cNvSpPr>
              <a:spLocks noChangeAspect="1" noChangeArrowheads="1"/>
            </p:cNvSpPr>
            <p:nvPr/>
          </p:nvSpPr>
          <p:spPr bwMode="auto">
            <a:xfrm>
              <a:off x="1637" y="3299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Oval 598"/>
            <p:cNvSpPr>
              <a:spLocks noChangeAspect="1" noChangeArrowheads="1"/>
            </p:cNvSpPr>
            <p:nvPr/>
          </p:nvSpPr>
          <p:spPr bwMode="auto">
            <a:xfrm>
              <a:off x="1866" y="3168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Oval 599"/>
            <p:cNvSpPr>
              <a:spLocks noChangeAspect="1" noChangeArrowheads="1"/>
            </p:cNvSpPr>
            <p:nvPr/>
          </p:nvSpPr>
          <p:spPr bwMode="auto">
            <a:xfrm>
              <a:off x="1768" y="3332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Oval 600"/>
            <p:cNvSpPr>
              <a:spLocks noChangeAspect="1" noChangeArrowheads="1"/>
            </p:cNvSpPr>
            <p:nvPr/>
          </p:nvSpPr>
          <p:spPr bwMode="auto">
            <a:xfrm>
              <a:off x="1807" y="3482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Oval 601"/>
            <p:cNvSpPr>
              <a:spLocks noChangeAspect="1" noChangeArrowheads="1"/>
            </p:cNvSpPr>
            <p:nvPr/>
          </p:nvSpPr>
          <p:spPr bwMode="auto">
            <a:xfrm>
              <a:off x="1545" y="2762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Oval 602"/>
            <p:cNvSpPr>
              <a:spLocks noChangeAspect="1" noChangeArrowheads="1"/>
            </p:cNvSpPr>
            <p:nvPr/>
          </p:nvSpPr>
          <p:spPr bwMode="auto">
            <a:xfrm>
              <a:off x="1539" y="2998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Oval 603"/>
            <p:cNvSpPr>
              <a:spLocks noChangeAspect="1" noChangeArrowheads="1"/>
            </p:cNvSpPr>
            <p:nvPr/>
          </p:nvSpPr>
          <p:spPr bwMode="auto">
            <a:xfrm>
              <a:off x="1866" y="3168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Oval 604"/>
            <p:cNvSpPr>
              <a:spLocks noChangeAspect="1" noChangeArrowheads="1"/>
            </p:cNvSpPr>
            <p:nvPr/>
          </p:nvSpPr>
          <p:spPr bwMode="auto">
            <a:xfrm>
              <a:off x="1696" y="3535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Oval 605"/>
            <p:cNvSpPr>
              <a:spLocks noChangeAspect="1" noChangeArrowheads="1"/>
            </p:cNvSpPr>
            <p:nvPr/>
          </p:nvSpPr>
          <p:spPr bwMode="auto">
            <a:xfrm>
              <a:off x="1807" y="3482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Oval 606"/>
            <p:cNvSpPr>
              <a:spLocks noChangeAspect="1" noChangeArrowheads="1"/>
            </p:cNvSpPr>
            <p:nvPr/>
          </p:nvSpPr>
          <p:spPr bwMode="auto">
            <a:xfrm>
              <a:off x="1742" y="3234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Oval 607"/>
            <p:cNvSpPr>
              <a:spLocks noChangeAspect="1" noChangeArrowheads="1"/>
            </p:cNvSpPr>
            <p:nvPr/>
          </p:nvSpPr>
          <p:spPr bwMode="auto">
            <a:xfrm>
              <a:off x="1637" y="3758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Oval 608"/>
            <p:cNvSpPr>
              <a:spLocks noChangeAspect="1" noChangeArrowheads="1"/>
            </p:cNvSpPr>
            <p:nvPr/>
          </p:nvSpPr>
          <p:spPr bwMode="auto">
            <a:xfrm>
              <a:off x="1938" y="3325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Oval 609"/>
            <p:cNvSpPr>
              <a:spLocks noChangeAspect="1" noChangeArrowheads="1"/>
            </p:cNvSpPr>
            <p:nvPr/>
          </p:nvSpPr>
          <p:spPr bwMode="auto">
            <a:xfrm>
              <a:off x="1847" y="3410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Oval 610"/>
            <p:cNvSpPr>
              <a:spLocks noChangeAspect="1" noChangeArrowheads="1"/>
            </p:cNvSpPr>
            <p:nvPr/>
          </p:nvSpPr>
          <p:spPr bwMode="auto">
            <a:xfrm>
              <a:off x="1886" y="3561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Oval 611"/>
            <p:cNvSpPr>
              <a:spLocks noChangeAspect="1" noChangeArrowheads="1"/>
            </p:cNvSpPr>
            <p:nvPr/>
          </p:nvSpPr>
          <p:spPr bwMode="auto">
            <a:xfrm rot="-18391954">
              <a:off x="1352" y="3119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Oval 612"/>
            <p:cNvSpPr>
              <a:spLocks noChangeAspect="1" noChangeArrowheads="1"/>
            </p:cNvSpPr>
            <p:nvPr/>
          </p:nvSpPr>
          <p:spPr bwMode="auto">
            <a:xfrm rot="-18391954">
              <a:off x="1226" y="3186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Oval 613"/>
            <p:cNvSpPr>
              <a:spLocks noChangeAspect="1" noChangeArrowheads="1"/>
            </p:cNvSpPr>
            <p:nvPr/>
          </p:nvSpPr>
          <p:spPr bwMode="auto">
            <a:xfrm rot="-18391954">
              <a:off x="1538" y="3257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Oval 614"/>
            <p:cNvSpPr>
              <a:spLocks noChangeAspect="1" noChangeArrowheads="1"/>
            </p:cNvSpPr>
            <p:nvPr/>
          </p:nvSpPr>
          <p:spPr bwMode="auto">
            <a:xfrm rot="-18391954">
              <a:off x="1415" y="3227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Oval 615"/>
            <p:cNvSpPr>
              <a:spLocks noChangeAspect="1" noChangeArrowheads="1"/>
            </p:cNvSpPr>
            <p:nvPr/>
          </p:nvSpPr>
          <p:spPr bwMode="auto">
            <a:xfrm rot="-18391954">
              <a:off x="1065" y="3452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Oval 616"/>
            <p:cNvSpPr>
              <a:spLocks noChangeAspect="1" noChangeArrowheads="1"/>
            </p:cNvSpPr>
            <p:nvPr/>
          </p:nvSpPr>
          <p:spPr bwMode="auto">
            <a:xfrm rot="-18391954">
              <a:off x="1475" y="3142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Oval 617"/>
            <p:cNvSpPr>
              <a:spLocks noChangeAspect="1" noChangeArrowheads="1"/>
            </p:cNvSpPr>
            <p:nvPr/>
          </p:nvSpPr>
          <p:spPr bwMode="auto">
            <a:xfrm rot="-18391954">
              <a:off x="1286" y="3256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Oval 618"/>
            <p:cNvSpPr>
              <a:spLocks noChangeAspect="1" noChangeArrowheads="1"/>
            </p:cNvSpPr>
            <p:nvPr/>
          </p:nvSpPr>
          <p:spPr bwMode="auto">
            <a:xfrm rot="-18391954">
              <a:off x="1521" y="3367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Oval 619"/>
            <p:cNvSpPr>
              <a:spLocks noChangeAspect="1" noChangeArrowheads="1"/>
            </p:cNvSpPr>
            <p:nvPr/>
          </p:nvSpPr>
          <p:spPr bwMode="auto">
            <a:xfrm rot="-18391954">
              <a:off x="1788" y="3708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Oval 620"/>
            <p:cNvSpPr>
              <a:spLocks noChangeAspect="1" noChangeArrowheads="1"/>
            </p:cNvSpPr>
            <p:nvPr/>
          </p:nvSpPr>
          <p:spPr bwMode="auto">
            <a:xfrm rot="-18391954">
              <a:off x="1240" y="3508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Oval 621"/>
            <p:cNvSpPr>
              <a:spLocks noChangeAspect="1" noChangeArrowheads="1"/>
            </p:cNvSpPr>
            <p:nvPr/>
          </p:nvSpPr>
          <p:spPr bwMode="auto">
            <a:xfrm rot="-18391954">
              <a:off x="1475" y="3142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Oval 623"/>
            <p:cNvSpPr>
              <a:spLocks noChangeAspect="1" noChangeArrowheads="1"/>
            </p:cNvSpPr>
            <p:nvPr/>
          </p:nvSpPr>
          <p:spPr bwMode="auto">
            <a:xfrm rot="-18391954">
              <a:off x="1521" y="3367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Oval 624"/>
            <p:cNvSpPr>
              <a:spLocks noChangeAspect="1" noChangeArrowheads="1"/>
            </p:cNvSpPr>
            <p:nvPr/>
          </p:nvSpPr>
          <p:spPr bwMode="auto">
            <a:xfrm rot="-18391954">
              <a:off x="1421" y="3408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Oval 625"/>
            <p:cNvSpPr>
              <a:spLocks noChangeAspect="1" noChangeArrowheads="1"/>
            </p:cNvSpPr>
            <p:nvPr/>
          </p:nvSpPr>
          <p:spPr bwMode="auto">
            <a:xfrm rot="-18391954">
              <a:off x="1227" y="3685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Oval 627"/>
            <p:cNvSpPr>
              <a:spLocks noChangeAspect="1" noChangeArrowheads="1"/>
            </p:cNvSpPr>
            <p:nvPr/>
          </p:nvSpPr>
          <p:spPr bwMode="auto">
            <a:xfrm rot="-18391954">
              <a:off x="1164" y="3322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Oval 628"/>
            <p:cNvSpPr>
              <a:spLocks noChangeAspect="1" noChangeArrowheads="1"/>
            </p:cNvSpPr>
            <p:nvPr/>
          </p:nvSpPr>
          <p:spPr bwMode="auto">
            <a:xfrm rot="-18391954">
              <a:off x="1300" y="3376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Oval 629"/>
            <p:cNvSpPr>
              <a:spLocks noChangeAspect="1" noChangeArrowheads="1"/>
            </p:cNvSpPr>
            <p:nvPr/>
          </p:nvSpPr>
          <p:spPr bwMode="auto">
            <a:xfrm rot="-18391954">
              <a:off x="1360" y="3616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Oval 630"/>
            <p:cNvSpPr>
              <a:spLocks noChangeAspect="1" noChangeArrowheads="1"/>
            </p:cNvSpPr>
            <p:nvPr/>
          </p:nvSpPr>
          <p:spPr bwMode="auto">
            <a:xfrm rot="-18391954">
              <a:off x="1453" y="3730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Oval 631"/>
            <p:cNvSpPr>
              <a:spLocks noChangeAspect="1" noChangeArrowheads="1"/>
            </p:cNvSpPr>
            <p:nvPr/>
          </p:nvSpPr>
          <p:spPr bwMode="auto">
            <a:xfrm rot="-18391954">
              <a:off x="1590" y="3668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Oval 632"/>
            <p:cNvSpPr>
              <a:spLocks noChangeAspect="1" noChangeArrowheads="1"/>
            </p:cNvSpPr>
            <p:nvPr/>
          </p:nvSpPr>
          <p:spPr bwMode="auto">
            <a:xfrm>
              <a:off x="1395" y="3011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06" name="Group 653"/>
            <p:cNvGrpSpPr>
              <a:grpSpLocks/>
            </p:cNvGrpSpPr>
            <p:nvPr/>
          </p:nvGrpSpPr>
          <p:grpSpPr bwMode="auto">
            <a:xfrm>
              <a:off x="1285" y="2939"/>
              <a:ext cx="481" cy="673"/>
              <a:chOff x="1222" y="2939"/>
              <a:chExt cx="481" cy="673"/>
            </a:xfrm>
          </p:grpSpPr>
          <p:sp>
            <p:nvSpPr>
              <p:cNvPr id="223" name="Oval 594"/>
              <p:cNvSpPr>
                <a:spLocks noChangeAspect="1" noChangeArrowheads="1"/>
              </p:cNvSpPr>
              <p:nvPr/>
            </p:nvSpPr>
            <p:spPr bwMode="auto">
              <a:xfrm>
                <a:off x="1633" y="3175"/>
                <a:ext cx="70" cy="7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4" name="Oval 622"/>
              <p:cNvSpPr>
                <a:spLocks noChangeAspect="1" noChangeArrowheads="1"/>
              </p:cNvSpPr>
              <p:nvPr/>
            </p:nvSpPr>
            <p:spPr bwMode="auto">
              <a:xfrm rot="-18391954">
                <a:off x="1223" y="3256"/>
                <a:ext cx="70" cy="71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5" name="Oval 626"/>
              <p:cNvSpPr>
                <a:spLocks noChangeAspect="1" noChangeArrowheads="1"/>
              </p:cNvSpPr>
              <p:nvPr/>
            </p:nvSpPr>
            <p:spPr bwMode="auto">
              <a:xfrm rot="-18391954">
                <a:off x="1508" y="3542"/>
                <a:ext cx="71" cy="7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6" name="Oval 633"/>
              <p:cNvSpPr>
                <a:spLocks noChangeAspect="1" noChangeArrowheads="1"/>
              </p:cNvSpPr>
              <p:nvPr/>
            </p:nvSpPr>
            <p:spPr bwMode="auto">
              <a:xfrm>
                <a:off x="1548" y="2939"/>
                <a:ext cx="70" cy="7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07" name="Oval 634"/>
            <p:cNvSpPr>
              <a:spLocks noChangeAspect="1" noChangeArrowheads="1"/>
            </p:cNvSpPr>
            <p:nvPr/>
          </p:nvSpPr>
          <p:spPr bwMode="auto">
            <a:xfrm>
              <a:off x="1768" y="2919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Oval 635"/>
            <p:cNvSpPr>
              <a:spLocks noChangeAspect="1" noChangeArrowheads="1"/>
            </p:cNvSpPr>
            <p:nvPr/>
          </p:nvSpPr>
          <p:spPr bwMode="auto">
            <a:xfrm>
              <a:off x="1487" y="2926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Oval 636"/>
            <p:cNvSpPr>
              <a:spLocks noChangeAspect="1" noChangeArrowheads="1"/>
            </p:cNvSpPr>
            <p:nvPr/>
          </p:nvSpPr>
          <p:spPr bwMode="auto">
            <a:xfrm>
              <a:off x="1689" y="3017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Oval 637"/>
            <p:cNvSpPr>
              <a:spLocks noChangeAspect="1" noChangeArrowheads="1"/>
            </p:cNvSpPr>
            <p:nvPr/>
          </p:nvSpPr>
          <p:spPr bwMode="auto">
            <a:xfrm>
              <a:off x="1487" y="2926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Oval 638"/>
            <p:cNvSpPr>
              <a:spLocks noChangeAspect="1" noChangeArrowheads="1"/>
            </p:cNvSpPr>
            <p:nvPr/>
          </p:nvSpPr>
          <p:spPr bwMode="auto">
            <a:xfrm>
              <a:off x="1362" y="2847"/>
              <a:ext cx="71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Oval 639"/>
            <p:cNvSpPr>
              <a:spLocks noChangeAspect="1" noChangeArrowheads="1"/>
            </p:cNvSpPr>
            <p:nvPr/>
          </p:nvSpPr>
          <p:spPr bwMode="auto">
            <a:xfrm>
              <a:off x="1565" y="3083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Oval 640"/>
            <p:cNvSpPr>
              <a:spLocks noChangeAspect="1" noChangeArrowheads="1"/>
            </p:cNvSpPr>
            <p:nvPr/>
          </p:nvSpPr>
          <p:spPr bwMode="auto">
            <a:xfrm rot="-18391954">
              <a:off x="1174" y="2969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Oval 641"/>
            <p:cNvSpPr>
              <a:spLocks noChangeAspect="1" noChangeArrowheads="1"/>
            </p:cNvSpPr>
            <p:nvPr/>
          </p:nvSpPr>
          <p:spPr bwMode="auto">
            <a:xfrm rot="-18391954">
              <a:off x="1237" y="3077"/>
              <a:ext cx="71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Oval 642"/>
            <p:cNvSpPr>
              <a:spLocks noChangeAspect="1" noChangeArrowheads="1"/>
            </p:cNvSpPr>
            <p:nvPr/>
          </p:nvSpPr>
          <p:spPr bwMode="auto">
            <a:xfrm rot="-18391954">
              <a:off x="1298" y="2991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Oval 643"/>
            <p:cNvSpPr>
              <a:spLocks noChangeAspect="1" noChangeArrowheads="1"/>
            </p:cNvSpPr>
            <p:nvPr/>
          </p:nvSpPr>
          <p:spPr bwMode="auto">
            <a:xfrm rot="-18391954">
              <a:off x="1298" y="2991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Oval 644"/>
            <p:cNvSpPr>
              <a:spLocks noChangeAspect="1" noChangeArrowheads="1"/>
            </p:cNvSpPr>
            <p:nvPr/>
          </p:nvSpPr>
          <p:spPr bwMode="auto">
            <a:xfrm>
              <a:off x="1061" y="3181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Oval 645"/>
            <p:cNvSpPr>
              <a:spLocks noChangeAspect="1" noChangeArrowheads="1"/>
            </p:cNvSpPr>
            <p:nvPr/>
          </p:nvSpPr>
          <p:spPr bwMode="auto">
            <a:xfrm>
              <a:off x="1912" y="2998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Oval 646"/>
            <p:cNvSpPr>
              <a:spLocks noChangeAspect="1" noChangeArrowheads="1"/>
            </p:cNvSpPr>
            <p:nvPr/>
          </p:nvSpPr>
          <p:spPr bwMode="auto">
            <a:xfrm>
              <a:off x="1788" y="2985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Oval 647"/>
            <p:cNvSpPr>
              <a:spLocks noChangeAspect="1" noChangeArrowheads="1"/>
            </p:cNvSpPr>
            <p:nvPr/>
          </p:nvSpPr>
          <p:spPr bwMode="auto">
            <a:xfrm>
              <a:off x="1991" y="3076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Oval 648"/>
            <p:cNvSpPr>
              <a:spLocks noChangeAspect="1" noChangeArrowheads="1"/>
            </p:cNvSpPr>
            <p:nvPr/>
          </p:nvSpPr>
          <p:spPr bwMode="auto">
            <a:xfrm>
              <a:off x="1991" y="3076"/>
              <a:ext cx="70" cy="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Oval 649"/>
            <p:cNvSpPr>
              <a:spLocks noChangeAspect="1" noChangeArrowheads="1"/>
            </p:cNvSpPr>
            <p:nvPr/>
          </p:nvSpPr>
          <p:spPr bwMode="auto">
            <a:xfrm>
              <a:off x="1709" y="2795"/>
              <a:ext cx="70" cy="7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7" name="Group 670"/>
          <p:cNvGrpSpPr>
            <a:grpSpLocks/>
          </p:cNvGrpSpPr>
          <p:nvPr/>
        </p:nvGrpSpPr>
        <p:grpSpPr bwMode="auto">
          <a:xfrm>
            <a:off x="809626" y="4149725"/>
            <a:ext cx="2379663" cy="1582738"/>
            <a:chOff x="207" y="2614"/>
            <a:chExt cx="1499" cy="997"/>
          </a:xfrm>
        </p:grpSpPr>
        <p:grpSp>
          <p:nvGrpSpPr>
            <p:cNvPr id="228" name="Group 654"/>
            <p:cNvGrpSpPr>
              <a:grpSpLocks/>
            </p:cNvGrpSpPr>
            <p:nvPr/>
          </p:nvGrpSpPr>
          <p:grpSpPr bwMode="auto">
            <a:xfrm>
              <a:off x="1225" y="2938"/>
              <a:ext cx="481" cy="673"/>
              <a:chOff x="1222" y="2939"/>
              <a:chExt cx="481" cy="673"/>
            </a:xfrm>
          </p:grpSpPr>
          <p:sp>
            <p:nvSpPr>
              <p:cNvPr id="230" name="Oval 655"/>
              <p:cNvSpPr>
                <a:spLocks noChangeAspect="1" noChangeArrowheads="1"/>
              </p:cNvSpPr>
              <p:nvPr/>
            </p:nvSpPr>
            <p:spPr bwMode="auto">
              <a:xfrm>
                <a:off x="1633" y="3175"/>
                <a:ext cx="70" cy="70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1" name="Oval 656"/>
              <p:cNvSpPr>
                <a:spLocks noChangeAspect="1" noChangeArrowheads="1"/>
              </p:cNvSpPr>
              <p:nvPr/>
            </p:nvSpPr>
            <p:spPr bwMode="auto">
              <a:xfrm rot="-18391954">
                <a:off x="1223" y="3256"/>
                <a:ext cx="70" cy="71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2" name="Oval 657"/>
              <p:cNvSpPr>
                <a:spLocks noChangeAspect="1" noChangeArrowheads="1"/>
              </p:cNvSpPr>
              <p:nvPr/>
            </p:nvSpPr>
            <p:spPr bwMode="auto">
              <a:xfrm rot="-18391954">
                <a:off x="1508" y="3542"/>
                <a:ext cx="71" cy="70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3" name="Oval 658"/>
              <p:cNvSpPr>
                <a:spLocks noChangeAspect="1" noChangeArrowheads="1"/>
              </p:cNvSpPr>
              <p:nvPr/>
            </p:nvSpPr>
            <p:spPr bwMode="auto">
              <a:xfrm>
                <a:off x="1548" y="2939"/>
                <a:ext cx="70" cy="70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29" name="Text Box 668"/>
            <p:cNvSpPr txBox="1">
              <a:spLocks noChangeArrowheads="1"/>
            </p:cNvSpPr>
            <p:nvPr/>
          </p:nvSpPr>
          <p:spPr bwMode="auto">
            <a:xfrm>
              <a:off x="207" y="2614"/>
              <a:ext cx="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(A</a:t>
              </a:r>
              <a:r>
                <a:rPr kumimoji="0" lang="fr-FR" altLang="fr-FR" sz="32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</a:t>
              </a:r>
              <a:r>
                <a:rPr kumimoji="0" lang="fr-FR" altLang="fr-FR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=4</a:t>
              </a:r>
              <a:r>
                <a:rPr kumimoji="0" lang="fr-FR" altLang="fr-FR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  <p:grpSp>
        <p:nvGrpSpPr>
          <p:cNvPr id="234" name="Group 714"/>
          <p:cNvGrpSpPr>
            <a:grpSpLocks/>
          </p:cNvGrpSpPr>
          <p:nvPr/>
        </p:nvGrpSpPr>
        <p:grpSpPr bwMode="auto">
          <a:xfrm>
            <a:off x="1882775" y="4238625"/>
            <a:ext cx="1905000" cy="1981200"/>
            <a:chOff x="937" y="2669"/>
            <a:chExt cx="1200" cy="1248"/>
          </a:xfrm>
        </p:grpSpPr>
        <p:sp>
          <p:nvSpPr>
            <p:cNvPr id="235" name="Oval 672"/>
            <p:cNvSpPr>
              <a:spLocks noChangeArrowheads="1"/>
            </p:cNvSpPr>
            <p:nvPr/>
          </p:nvSpPr>
          <p:spPr bwMode="auto">
            <a:xfrm>
              <a:off x="937" y="2669"/>
              <a:ext cx="1200" cy="124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6" name="Oval 652"/>
            <p:cNvSpPr>
              <a:spLocks noChangeAspect="1" noChangeArrowheads="1"/>
            </p:cNvSpPr>
            <p:nvPr/>
          </p:nvSpPr>
          <p:spPr bwMode="auto">
            <a:xfrm>
              <a:off x="1635" y="2947"/>
              <a:ext cx="206" cy="20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7" name="Line 691"/>
            <p:cNvSpPr>
              <a:spLocks noChangeShapeType="1"/>
            </p:cNvSpPr>
            <p:nvPr/>
          </p:nvSpPr>
          <p:spPr bwMode="auto">
            <a:xfrm flipV="1">
              <a:off x="1736" y="2773"/>
              <a:ext cx="329" cy="27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8" name="Rectangle 707"/>
            <p:cNvSpPr>
              <a:spLocks noChangeArrowheads="1"/>
            </p:cNvSpPr>
            <p:nvPr/>
          </p:nvSpPr>
          <p:spPr bwMode="auto">
            <a:xfrm>
              <a:off x="1708" y="2677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</a:rPr>
                <a:t>e</a:t>
              </a:r>
              <a:r>
                <a:rPr kumimoji="0" lang="en-US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</a:rPr>
                <a:t> </a:t>
              </a:r>
              <a:r>
                <a:rPr kumimoji="0" lang="en-US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k</a:t>
              </a:r>
            </a:p>
          </p:txBody>
        </p:sp>
        <p:sp>
          <p:nvSpPr>
            <p:cNvPr id="239" name="Text Box 709"/>
            <p:cNvSpPr txBox="1">
              <a:spLocks noChangeArrowheads="1"/>
            </p:cNvSpPr>
            <p:nvPr/>
          </p:nvSpPr>
          <p:spPr bwMode="auto">
            <a:xfrm>
              <a:off x="1454" y="2981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r</a:t>
              </a:r>
              <a:r>
                <a:rPr kumimoji="0" lang="en-US" altLang="fr-FR" sz="18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</a:t>
              </a:r>
            </a:p>
          </p:txBody>
        </p:sp>
        <p:sp>
          <p:nvSpPr>
            <p:cNvPr id="240" name="Line 710"/>
            <p:cNvSpPr>
              <a:spLocks noChangeShapeType="1"/>
            </p:cNvSpPr>
            <p:nvPr/>
          </p:nvSpPr>
          <p:spPr bwMode="auto">
            <a:xfrm flipV="1">
              <a:off x="1545" y="3045"/>
              <a:ext cx="210" cy="2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1" name="Group 713"/>
            <p:cNvGrpSpPr>
              <a:grpSpLocks/>
            </p:cNvGrpSpPr>
            <p:nvPr/>
          </p:nvGrpSpPr>
          <p:grpSpPr bwMode="auto">
            <a:xfrm>
              <a:off x="1499" y="3251"/>
              <a:ext cx="102" cy="101"/>
              <a:chOff x="2258" y="3863"/>
              <a:chExt cx="102" cy="101"/>
            </a:xfrm>
          </p:grpSpPr>
          <p:sp>
            <p:nvSpPr>
              <p:cNvPr id="242" name="Line 711"/>
              <p:cNvSpPr>
                <a:spLocks noChangeShapeType="1"/>
              </p:cNvSpPr>
              <p:nvPr/>
            </p:nvSpPr>
            <p:spPr bwMode="auto">
              <a:xfrm>
                <a:off x="2258" y="3863"/>
                <a:ext cx="101" cy="10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3" name="Line 712"/>
              <p:cNvSpPr>
                <a:spLocks noChangeShapeType="1"/>
              </p:cNvSpPr>
              <p:nvPr/>
            </p:nvSpPr>
            <p:spPr bwMode="auto">
              <a:xfrm flipH="1">
                <a:off x="2259" y="3863"/>
                <a:ext cx="101" cy="10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44" name="Group 763"/>
          <p:cNvGrpSpPr>
            <a:grpSpLocks/>
          </p:cNvGrpSpPr>
          <p:nvPr/>
        </p:nvGrpSpPr>
        <p:grpSpPr bwMode="auto">
          <a:xfrm>
            <a:off x="3763964" y="1246188"/>
            <a:ext cx="1768475" cy="1204912"/>
            <a:chOff x="2131" y="785"/>
            <a:chExt cx="1114" cy="759"/>
          </a:xfrm>
        </p:grpSpPr>
        <p:grpSp>
          <p:nvGrpSpPr>
            <p:cNvPr id="245" name="Group 743"/>
            <p:cNvGrpSpPr>
              <a:grpSpLocks noChangeAspect="1"/>
            </p:cNvGrpSpPr>
            <p:nvPr/>
          </p:nvGrpSpPr>
          <p:grpSpPr bwMode="auto">
            <a:xfrm>
              <a:off x="2270" y="955"/>
              <a:ext cx="975" cy="589"/>
              <a:chOff x="1975" y="873"/>
              <a:chExt cx="1218" cy="736"/>
            </a:xfrm>
          </p:grpSpPr>
          <p:sp>
            <p:nvSpPr>
              <p:cNvPr id="248" name="Line 744"/>
              <p:cNvSpPr>
                <a:spLocks noChangeAspect="1" noChangeShapeType="1"/>
              </p:cNvSpPr>
              <p:nvPr/>
            </p:nvSpPr>
            <p:spPr bwMode="auto">
              <a:xfrm>
                <a:off x="1975" y="1232"/>
                <a:ext cx="347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9" name="Oval 745"/>
              <p:cNvSpPr>
                <a:spLocks noChangeAspect="1" noChangeArrowheads="1"/>
              </p:cNvSpPr>
              <p:nvPr/>
            </p:nvSpPr>
            <p:spPr bwMode="auto">
              <a:xfrm>
                <a:off x="2486" y="873"/>
                <a:ext cx="707" cy="736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46" name="Text Box 746"/>
            <p:cNvSpPr txBox="1">
              <a:spLocks noChangeAspect="1" noChangeArrowheads="1"/>
            </p:cNvSpPr>
            <p:nvPr/>
          </p:nvSpPr>
          <p:spPr bwMode="auto">
            <a:xfrm>
              <a:off x="2836" y="785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(A)</a:t>
              </a:r>
            </a:p>
          </p:txBody>
        </p:sp>
        <p:sp>
          <p:nvSpPr>
            <p:cNvPr id="247" name="Text Box 747"/>
            <p:cNvSpPr txBox="1">
              <a:spLocks noChangeAspect="1" noChangeArrowheads="1"/>
            </p:cNvSpPr>
            <p:nvPr/>
          </p:nvSpPr>
          <p:spPr bwMode="auto">
            <a:xfrm>
              <a:off x="2131" y="993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absorption</a:t>
              </a:r>
            </a:p>
          </p:txBody>
        </p:sp>
      </p:grpSp>
      <p:grpSp>
        <p:nvGrpSpPr>
          <p:cNvPr id="250" name="Group 765"/>
          <p:cNvGrpSpPr>
            <a:grpSpLocks/>
          </p:cNvGrpSpPr>
          <p:nvPr/>
        </p:nvGrpSpPr>
        <p:grpSpPr bwMode="auto">
          <a:xfrm>
            <a:off x="7050088" y="1285876"/>
            <a:ext cx="2011362" cy="1185863"/>
            <a:chOff x="4201" y="810"/>
            <a:chExt cx="1267" cy="747"/>
          </a:xfrm>
        </p:grpSpPr>
        <p:sp>
          <p:nvSpPr>
            <p:cNvPr id="251" name="Line 736"/>
            <p:cNvSpPr>
              <a:spLocks noChangeAspect="1" noChangeShapeType="1"/>
            </p:cNvSpPr>
            <p:nvPr/>
          </p:nvSpPr>
          <p:spPr bwMode="auto">
            <a:xfrm>
              <a:off x="4302" y="1281"/>
              <a:ext cx="2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2" name="Oval 737"/>
            <p:cNvSpPr>
              <a:spLocks noChangeAspect="1" noChangeArrowheads="1"/>
            </p:cNvSpPr>
            <p:nvPr/>
          </p:nvSpPr>
          <p:spPr bwMode="auto">
            <a:xfrm flipH="1">
              <a:off x="5220" y="1036"/>
              <a:ext cx="138" cy="137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3" name="Text Box 738"/>
            <p:cNvSpPr txBox="1">
              <a:spLocks noChangeAspect="1" noChangeArrowheads="1"/>
            </p:cNvSpPr>
            <p:nvPr/>
          </p:nvSpPr>
          <p:spPr bwMode="auto">
            <a:xfrm>
              <a:off x="4717" y="810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(A-4)</a:t>
              </a:r>
            </a:p>
          </p:txBody>
        </p:sp>
        <p:sp>
          <p:nvSpPr>
            <p:cNvPr id="254" name="Oval 752"/>
            <p:cNvSpPr>
              <a:spLocks noChangeAspect="1" noChangeArrowheads="1"/>
            </p:cNvSpPr>
            <p:nvPr/>
          </p:nvSpPr>
          <p:spPr bwMode="auto">
            <a:xfrm>
              <a:off x="4641" y="997"/>
              <a:ext cx="537" cy="560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" name="Line 753"/>
            <p:cNvSpPr>
              <a:spLocks noChangeAspect="1" noChangeShapeType="1"/>
            </p:cNvSpPr>
            <p:nvPr/>
          </p:nvSpPr>
          <p:spPr bwMode="auto">
            <a:xfrm flipV="1">
              <a:off x="5285" y="1000"/>
              <a:ext cx="183" cy="1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6" name="Text Box 754"/>
            <p:cNvSpPr txBox="1">
              <a:spLocks noChangeAspect="1" noChangeArrowheads="1"/>
            </p:cNvSpPr>
            <p:nvPr/>
          </p:nvSpPr>
          <p:spPr bwMode="auto">
            <a:xfrm>
              <a:off x="4201" y="1036"/>
              <a:ext cx="5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emission</a:t>
              </a:r>
            </a:p>
          </p:txBody>
        </p:sp>
      </p:grpSp>
      <p:grpSp>
        <p:nvGrpSpPr>
          <p:cNvPr id="257" name="Group 764"/>
          <p:cNvGrpSpPr>
            <a:grpSpLocks/>
          </p:cNvGrpSpPr>
          <p:nvPr/>
        </p:nvGrpSpPr>
        <p:grpSpPr bwMode="auto">
          <a:xfrm>
            <a:off x="5443538" y="1317625"/>
            <a:ext cx="1712912" cy="1087438"/>
            <a:chOff x="3189" y="830"/>
            <a:chExt cx="1079" cy="685"/>
          </a:xfrm>
        </p:grpSpPr>
        <p:sp>
          <p:nvSpPr>
            <p:cNvPr id="258" name="Line 748"/>
            <p:cNvSpPr>
              <a:spLocks noChangeAspect="1" noChangeShapeType="1"/>
            </p:cNvSpPr>
            <p:nvPr/>
          </p:nvSpPr>
          <p:spPr bwMode="auto">
            <a:xfrm>
              <a:off x="3296" y="1242"/>
              <a:ext cx="2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9" name="Oval 749"/>
            <p:cNvSpPr>
              <a:spLocks noChangeAspect="1" noChangeArrowheads="1"/>
            </p:cNvSpPr>
            <p:nvPr/>
          </p:nvSpPr>
          <p:spPr bwMode="auto">
            <a:xfrm>
              <a:off x="3705" y="955"/>
              <a:ext cx="537" cy="56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0" name="Oval 750"/>
            <p:cNvSpPr>
              <a:spLocks noChangeAspect="1" noChangeArrowheads="1"/>
            </p:cNvSpPr>
            <p:nvPr/>
          </p:nvSpPr>
          <p:spPr bwMode="auto">
            <a:xfrm>
              <a:off x="4035" y="1133"/>
              <a:ext cx="138" cy="138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1" name="Text Box 751"/>
            <p:cNvSpPr txBox="1">
              <a:spLocks noChangeAspect="1" noChangeArrowheads="1"/>
            </p:cNvSpPr>
            <p:nvPr/>
          </p:nvSpPr>
          <p:spPr bwMode="auto">
            <a:xfrm>
              <a:off x="3189" y="943"/>
              <a:ext cx="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Cluster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formation</a:t>
              </a:r>
            </a:p>
          </p:txBody>
        </p:sp>
        <p:sp>
          <p:nvSpPr>
            <p:cNvPr id="262" name="Line 755"/>
            <p:cNvSpPr>
              <a:spLocks noChangeAspect="1" noChangeShapeType="1"/>
            </p:cNvSpPr>
            <p:nvPr/>
          </p:nvSpPr>
          <p:spPr bwMode="auto">
            <a:xfrm flipV="1">
              <a:off x="3960" y="1197"/>
              <a:ext cx="161" cy="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3" name="Line 756"/>
            <p:cNvSpPr>
              <a:spLocks noChangeAspect="1" noChangeShapeType="1"/>
            </p:cNvSpPr>
            <p:nvPr/>
          </p:nvSpPr>
          <p:spPr bwMode="auto">
            <a:xfrm flipV="1">
              <a:off x="4121" y="934"/>
              <a:ext cx="139" cy="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4" name="Text Box 757"/>
            <p:cNvSpPr txBox="1">
              <a:spLocks noChangeAspect="1" noChangeArrowheads="1"/>
            </p:cNvSpPr>
            <p:nvPr/>
          </p:nvSpPr>
          <p:spPr bwMode="auto">
            <a:xfrm>
              <a:off x="3927" y="1234"/>
              <a:ext cx="2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r</a:t>
              </a:r>
              <a:r>
                <a:rPr kumimoji="0" lang="en-US" altLang="fr-FR" sz="1600" b="1" i="1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c</a:t>
              </a:r>
            </a:p>
          </p:txBody>
        </p:sp>
        <p:sp>
          <p:nvSpPr>
            <p:cNvPr id="265" name="Text Box 758"/>
            <p:cNvSpPr txBox="1">
              <a:spLocks noChangeAspect="1" noChangeArrowheads="1"/>
            </p:cNvSpPr>
            <p:nvPr/>
          </p:nvSpPr>
          <p:spPr bwMode="auto">
            <a:xfrm>
              <a:off x="4047" y="830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charset="2"/>
                </a:rPr>
                <a:t>e</a:t>
              </a:r>
              <a:r>
                <a:rPr kumimoji="0" lang="en-US" altLang="fr-FR" sz="1600" b="1" i="1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k</a:t>
              </a:r>
            </a:p>
          </p:txBody>
        </p:sp>
      </p:grpSp>
      <p:grpSp>
        <p:nvGrpSpPr>
          <p:cNvPr id="266" name="Group 766"/>
          <p:cNvGrpSpPr>
            <a:grpSpLocks/>
          </p:cNvGrpSpPr>
          <p:nvPr/>
        </p:nvGrpSpPr>
        <p:grpSpPr bwMode="auto">
          <a:xfrm>
            <a:off x="452438" y="1246189"/>
            <a:ext cx="3421062" cy="1157287"/>
            <a:chOff x="45" y="785"/>
            <a:chExt cx="2155" cy="729"/>
          </a:xfrm>
        </p:grpSpPr>
        <p:sp>
          <p:nvSpPr>
            <p:cNvPr id="267" name="Oval 734"/>
            <p:cNvSpPr>
              <a:spLocks noChangeAspect="1" noChangeArrowheads="1"/>
            </p:cNvSpPr>
            <p:nvPr/>
          </p:nvSpPr>
          <p:spPr bwMode="auto">
            <a:xfrm>
              <a:off x="1728" y="969"/>
              <a:ext cx="472" cy="491"/>
            </a:xfrm>
            <a:prstGeom prst="ellipse">
              <a:avLst/>
            </a:prstGeom>
            <a:solidFill>
              <a:srgbClr val="333399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8" name="Oval 735"/>
            <p:cNvSpPr>
              <a:spLocks noChangeAspect="1" noChangeArrowheads="1"/>
            </p:cNvSpPr>
            <p:nvPr/>
          </p:nvSpPr>
          <p:spPr bwMode="auto">
            <a:xfrm>
              <a:off x="1496" y="1028"/>
              <a:ext cx="93" cy="93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9" name="Line 739"/>
            <p:cNvSpPr>
              <a:spLocks noChangeAspect="1" noChangeShapeType="1"/>
            </p:cNvSpPr>
            <p:nvPr/>
          </p:nvSpPr>
          <p:spPr bwMode="auto">
            <a:xfrm>
              <a:off x="1537" y="1072"/>
              <a:ext cx="18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0" name="Text Box 740"/>
            <p:cNvSpPr txBox="1">
              <a:spLocks noChangeAspect="1" noChangeArrowheads="1"/>
            </p:cNvSpPr>
            <p:nvPr/>
          </p:nvSpPr>
          <p:spPr bwMode="auto">
            <a:xfrm>
              <a:off x="1320" y="867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proton</a:t>
              </a:r>
            </a:p>
          </p:txBody>
        </p:sp>
        <p:sp>
          <p:nvSpPr>
            <p:cNvPr id="271" name="Text Box 741"/>
            <p:cNvSpPr txBox="1">
              <a:spLocks noChangeAspect="1" noChangeArrowheads="1"/>
            </p:cNvSpPr>
            <p:nvPr/>
          </p:nvSpPr>
          <p:spPr bwMode="auto">
            <a:xfrm>
              <a:off x="1791" y="785"/>
              <a:ext cx="4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(A-1)</a:t>
              </a:r>
            </a:p>
          </p:txBody>
        </p:sp>
        <p:sp>
          <p:nvSpPr>
            <p:cNvPr id="272" name="Text Box 742"/>
            <p:cNvSpPr txBox="1">
              <a:spLocks noChangeAspect="1" noChangeArrowheads="1"/>
            </p:cNvSpPr>
            <p:nvPr/>
          </p:nvSpPr>
          <p:spPr bwMode="auto">
            <a:xfrm>
              <a:off x="1479" y="1131"/>
              <a:ext cx="24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E</a:t>
              </a:r>
              <a:r>
                <a:rPr kumimoji="0" lang="en-US" altLang="fr-FR" sz="1400" b="1" i="1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</a:t>
              </a:r>
            </a:p>
          </p:txBody>
        </p:sp>
        <p:grpSp>
          <p:nvGrpSpPr>
            <p:cNvPr id="273" name="Group 759"/>
            <p:cNvGrpSpPr>
              <a:grpSpLocks/>
            </p:cNvGrpSpPr>
            <p:nvPr/>
          </p:nvGrpSpPr>
          <p:grpSpPr bwMode="auto">
            <a:xfrm>
              <a:off x="45" y="918"/>
              <a:ext cx="1446" cy="596"/>
              <a:chOff x="155" y="552"/>
              <a:chExt cx="1446" cy="596"/>
            </a:xfrm>
          </p:grpSpPr>
          <p:sp>
            <p:nvSpPr>
              <p:cNvPr id="274" name="Rectangle 760"/>
              <p:cNvSpPr>
                <a:spLocks noChangeArrowheads="1"/>
              </p:cNvSpPr>
              <p:nvPr/>
            </p:nvSpPr>
            <p:spPr bwMode="auto">
              <a:xfrm>
                <a:off x="155" y="552"/>
                <a:ext cx="1446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Example :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p+208Pb     </a:t>
                </a:r>
                <a:r>
                  <a:rPr kumimoji="0" lang="en-US" altLang="fr-FR" sz="20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</a:rPr>
                  <a:t>a</a:t>
                </a:r>
                <a:r>
                  <a:rPr kumimoji="0" lang="en-US" altLang="fr-FR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+X  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at E</a:t>
                </a:r>
                <a:r>
                  <a:rPr kumimoji="0" lang="en-US" altLang="fr-FR" sz="1800" b="1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B</a:t>
                </a:r>
                <a:r>
                  <a:rPr kumimoji="0" lang="en-US" altLang="fr-FR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=39 MeV</a:t>
                </a:r>
                <a:endParaRPr kumimoji="0" lang="fr-FR" altLang="fr-FR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5" name="Line 761"/>
              <p:cNvSpPr>
                <a:spLocks noChangeShapeType="1"/>
              </p:cNvSpPr>
              <p:nvPr/>
            </p:nvSpPr>
            <p:spPr bwMode="auto">
              <a:xfrm>
                <a:off x="836" y="875"/>
                <a:ext cx="15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76" name="Group 730"/>
          <p:cNvGrpSpPr>
            <a:grpSpLocks/>
          </p:cNvGrpSpPr>
          <p:nvPr/>
        </p:nvGrpSpPr>
        <p:grpSpPr bwMode="auto">
          <a:xfrm>
            <a:off x="3825876" y="3405189"/>
            <a:ext cx="5211763" cy="3455987"/>
            <a:chOff x="2238" y="2037"/>
            <a:chExt cx="3283" cy="2177"/>
          </a:xfrm>
        </p:grpSpPr>
        <p:sp>
          <p:nvSpPr>
            <p:cNvPr id="277" name="Text Box 675"/>
            <p:cNvSpPr txBox="1">
              <a:spLocks noChangeArrowheads="1"/>
            </p:cNvSpPr>
            <p:nvPr/>
          </p:nvSpPr>
          <p:spPr bwMode="auto">
            <a:xfrm>
              <a:off x="2238" y="2699"/>
              <a:ext cx="146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Rule 1</a:t>
              </a:r>
              <a:r>
                <a:rPr kumimoji="0" lang="en-US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defines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the total phase-space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for clusters</a:t>
              </a:r>
            </a:p>
          </p:txBody>
        </p:sp>
        <p:sp>
          <p:nvSpPr>
            <p:cNvPr id="278" name="AutoShape 676"/>
            <p:cNvSpPr>
              <a:spLocks noChangeArrowheads="1"/>
            </p:cNvSpPr>
            <p:nvPr/>
          </p:nvSpPr>
          <p:spPr bwMode="auto">
            <a:xfrm>
              <a:off x="2624" y="3217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79" name="Group 729"/>
            <p:cNvGrpSpPr>
              <a:grpSpLocks/>
            </p:cNvGrpSpPr>
            <p:nvPr/>
          </p:nvGrpSpPr>
          <p:grpSpPr bwMode="auto">
            <a:xfrm>
              <a:off x="3695" y="2037"/>
              <a:ext cx="1826" cy="2177"/>
              <a:chOff x="3695" y="2037"/>
              <a:chExt cx="1826" cy="2177"/>
            </a:xfrm>
          </p:grpSpPr>
          <p:pic>
            <p:nvPicPr>
              <p:cNvPr id="280" name="Picture 715" descr="RENOCO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" y="2235"/>
                <a:ext cx="1582" cy="1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81" name="Text Box 680"/>
              <p:cNvSpPr txBox="1">
                <a:spLocks noChangeArrowheads="1"/>
              </p:cNvSpPr>
              <p:nvPr/>
            </p:nvSpPr>
            <p:spPr bwMode="auto">
              <a:xfrm rot="16200000">
                <a:off x="3453" y="2895"/>
                <a:ext cx="7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</a:rPr>
                  <a:t>e</a:t>
                </a:r>
                <a:r>
                  <a:rPr kumimoji="0" lang="en-US" altLang="fr-FR" sz="2000" b="1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</a:rPr>
                  <a:t>k</a:t>
                </a:r>
                <a:r>
                  <a:rPr kumimoji="0" lang="en-US" altLang="fr-FR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</a:rPr>
                  <a:t> (MeV)</a:t>
                </a:r>
              </a:p>
            </p:txBody>
          </p:sp>
          <p:sp>
            <p:nvSpPr>
              <p:cNvPr id="282" name="Text Box 720"/>
              <p:cNvSpPr txBox="1">
                <a:spLocks noChangeArrowheads="1"/>
              </p:cNvSpPr>
              <p:nvPr/>
            </p:nvSpPr>
            <p:spPr bwMode="auto">
              <a:xfrm>
                <a:off x="4549" y="3962"/>
                <a:ext cx="5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20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</a:rPr>
                  <a:t>r</a:t>
                </a:r>
                <a:r>
                  <a:rPr kumimoji="0" lang="en-US" altLang="fr-FR" sz="2000" b="1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</a:rPr>
                  <a:t>c</a:t>
                </a:r>
                <a:r>
                  <a:rPr kumimoji="0" lang="en-US" altLang="fr-FR" sz="20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</a:rPr>
                  <a:t> (fm)</a:t>
                </a:r>
              </a:p>
            </p:txBody>
          </p:sp>
          <p:grpSp>
            <p:nvGrpSpPr>
              <p:cNvPr id="283" name="Group 722"/>
              <p:cNvGrpSpPr>
                <a:grpSpLocks/>
              </p:cNvGrpSpPr>
              <p:nvPr/>
            </p:nvGrpSpPr>
            <p:grpSpPr bwMode="auto">
              <a:xfrm>
                <a:off x="4279" y="2037"/>
                <a:ext cx="1076" cy="252"/>
                <a:chOff x="1203" y="2464"/>
                <a:chExt cx="989" cy="257"/>
              </a:xfrm>
            </p:grpSpPr>
            <p:sp>
              <p:nvSpPr>
                <p:cNvPr id="285" name="Text Box 723"/>
                <p:cNvSpPr txBox="1">
                  <a:spLocks noChangeArrowheads="1"/>
                </p:cNvSpPr>
                <p:nvPr/>
              </p:nvSpPr>
              <p:spPr bwMode="auto">
                <a:xfrm>
                  <a:off x="1203" y="2466"/>
                  <a:ext cx="295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fr-FR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Pb</a:t>
                  </a:r>
                </a:p>
              </p:txBody>
            </p:sp>
            <p:sp>
              <p:nvSpPr>
                <p:cNvPr id="286" name="Line 724"/>
                <p:cNvSpPr>
                  <a:spLocks noChangeShapeType="1"/>
                </p:cNvSpPr>
                <p:nvPr/>
              </p:nvSpPr>
              <p:spPr bwMode="auto">
                <a:xfrm>
                  <a:off x="1490" y="2606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7" name="Text Box 725"/>
                <p:cNvSpPr txBox="1">
                  <a:spLocks noChangeArrowheads="1"/>
                </p:cNvSpPr>
                <p:nvPr/>
              </p:nvSpPr>
              <p:spPr bwMode="auto">
                <a:xfrm>
                  <a:off x="1633" y="2464"/>
                  <a:ext cx="55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fr-FR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charset="2"/>
                    </a:rPr>
                    <a:t>a </a:t>
                  </a:r>
                  <a:r>
                    <a:rPr kumimoji="0" lang="en-US" altLang="fr-FR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+ Hg</a:t>
                  </a:r>
                </a:p>
              </p:txBody>
            </p:sp>
          </p:grpSp>
          <p:sp>
            <p:nvSpPr>
              <p:cNvPr id="284" name="Text Box 728"/>
              <p:cNvSpPr txBox="1">
                <a:spLocks noChangeArrowheads="1"/>
              </p:cNvSpPr>
              <p:nvPr/>
            </p:nvSpPr>
            <p:spPr bwMode="auto">
              <a:xfrm>
                <a:off x="5071" y="2425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</a:rPr>
                  <a:t>a</a:t>
                </a:r>
              </a:p>
            </p:txBody>
          </p:sp>
        </p:grpSp>
      </p:grpSp>
      <p:sp>
        <p:nvSpPr>
          <p:cNvPr id="288" name="Rectangle 803"/>
          <p:cNvSpPr>
            <a:spLocks noChangeArrowheads="1"/>
          </p:cNvSpPr>
          <p:nvPr/>
        </p:nvSpPr>
        <p:spPr bwMode="auto">
          <a:xfrm>
            <a:off x="4532314" y="1131889"/>
            <a:ext cx="2757487" cy="1450975"/>
          </a:xfrm>
          <a:prstGeom prst="rect">
            <a:avLst/>
          </a:prstGeom>
          <a:noFill/>
          <a:ln w="28575">
            <a:solidFill>
              <a:srgbClr val="FF33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Rectangle 804"/>
          <p:cNvSpPr>
            <a:spLocks noChangeArrowheads="1"/>
          </p:cNvSpPr>
          <p:nvPr/>
        </p:nvSpPr>
        <p:spPr bwMode="auto">
          <a:xfrm>
            <a:off x="6000750" y="1116013"/>
            <a:ext cx="3252788" cy="1479550"/>
          </a:xfrm>
          <a:prstGeom prst="rect">
            <a:avLst/>
          </a:prstGeom>
          <a:noFill/>
          <a:ln w="28575">
            <a:solidFill>
              <a:srgbClr val="333399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0" name="ZoneTexte 289"/>
          <p:cNvSpPr txBox="1"/>
          <p:nvPr/>
        </p:nvSpPr>
        <p:spPr>
          <a:xfrm>
            <a:off x="347472" y="6266533"/>
            <a:ext cx="568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Lacroix, van </a:t>
            </a:r>
            <a:r>
              <a:rPr lang="en-US" dirty="0" err="1" smtClean="0"/>
              <a:t>Lauwe</a:t>
            </a:r>
            <a:r>
              <a:rPr lang="en-US" dirty="0" smtClean="0"/>
              <a:t>, Durand, PRC </a:t>
            </a:r>
            <a:r>
              <a:rPr lang="is-IS" dirty="0" smtClean="0"/>
              <a:t>69, 054604 (2004) </a:t>
            </a:r>
          </a:p>
          <a:p>
            <a:r>
              <a:rPr lang="is-IS" dirty="0" smtClean="0"/>
              <a:t>Lacroix, Blideanou, Durand, PRC 71, 024601 (2005)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288" grpId="0" animBg="1"/>
      <p:bldP spid="2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8" name="Group 306"/>
          <p:cNvGrpSpPr>
            <a:grpSpLocks/>
          </p:cNvGrpSpPr>
          <p:nvPr/>
        </p:nvGrpSpPr>
        <p:grpSpPr bwMode="auto">
          <a:xfrm>
            <a:off x="5942013" y="2082801"/>
            <a:ext cx="2728912" cy="2709863"/>
            <a:chOff x="3503" y="1312"/>
            <a:chExt cx="1719" cy="1707"/>
          </a:xfrm>
        </p:grpSpPr>
        <p:grpSp>
          <p:nvGrpSpPr>
            <p:cNvPr id="13609" name="Group 297"/>
            <p:cNvGrpSpPr>
              <a:grpSpLocks/>
            </p:cNvGrpSpPr>
            <p:nvPr/>
          </p:nvGrpSpPr>
          <p:grpSpPr bwMode="auto">
            <a:xfrm>
              <a:off x="3503" y="1312"/>
              <a:ext cx="1719" cy="1707"/>
              <a:chOff x="3503" y="1312"/>
              <a:chExt cx="1719" cy="1707"/>
            </a:xfrm>
          </p:grpSpPr>
          <p:pic>
            <p:nvPicPr>
              <p:cNvPr id="13580" name="Picture 268" descr="POT_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2" y="1532"/>
                <a:ext cx="1520" cy="1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81" name="Text Box 269"/>
              <p:cNvSpPr txBox="1">
                <a:spLocks noChangeArrowheads="1"/>
              </p:cNvSpPr>
              <p:nvPr/>
            </p:nvSpPr>
            <p:spPr bwMode="auto">
              <a:xfrm>
                <a:off x="4277" y="2767"/>
                <a:ext cx="5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r</a:t>
                </a:r>
                <a:r>
                  <a:rPr lang="en-US" altLang="fr-FR" sz="2000" b="1" i="1" baseline="-25000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 (fm)</a:t>
                </a:r>
              </a:p>
            </p:txBody>
          </p:sp>
          <p:sp>
            <p:nvSpPr>
              <p:cNvPr id="13582" name="Text Box 270"/>
              <p:cNvSpPr txBox="1">
                <a:spLocks noChangeArrowheads="1"/>
              </p:cNvSpPr>
              <p:nvPr/>
            </p:nvSpPr>
            <p:spPr bwMode="auto">
              <a:xfrm rot="-5400000">
                <a:off x="3095" y="2073"/>
                <a:ext cx="106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V</a:t>
                </a:r>
                <a:r>
                  <a:rPr lang="en-US" altLang="fr-FR" sz="2000" b="1" i="1" baseline="-25000">
                    <a:solidFill>
                      <a:srgbClr val="000000"/>
                    </a:solidFill>
                    <a:latin typeface="Times New Roman" charset="0"/>
                  </a:rPr>
                  <a:t>A+Ac</a:t>
                </a: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(r</a:t>
                </a:r>
                <a:r>
                  <a:rPr lang="en-US" altLang="fr-FR" sz="2000" b="1" i="1" baseline="-25000">
                    <a:solidFill>
                      <a:srgbClr val="000000"/>
                    </a:solidFill>
                    <a:latin typeface="Times New Roman" charset="0"/>
                  </a:rPr>
                  <a:t>c </a:t>
                </a: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) MeV</a:t>
                </a:r>
              </a:p>
            </p:txBody>
          </p:sp>
          <p:grpSp>
            <p:nvGrpSpPr>
              <p:cNvPr id="13583" name="Group 271"/>
              <p:cNvGrpSpPr>
                <a:grpSpLocks/>
              </p:cNvGrpSpPr>
              <p:nvPr/>
            </p:nvGrpSpPr>
            <p:grpSpPr bwMode="auto">
              <a:xfrm>
                <a:off x="3984" y="1312"/>
                <a:ext cx="1076" cy="252"/>
                <a:chOff x="1203" y="2464"/>
                <a:chExt cx="988" cy="257"/>
              </a:xfrm>
            </p:grpSpPr>
            <p:sp>
              <p:nvSpPr>
                <p:cNvPr id="13584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1203" y="2466"/>
                  <a:ext cx="295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fr-FR" sz="2000" b="1">
                      <a:solidFill>
                        <a:srgbClr val="000000"/>
                      </a:solidFill>
                    </a:rPr>
                    <a:t>Pb</a:t>
                  </a:r>
                </a:p>
              </p:txBody>
            </p:sp>
            <p:sp>
              <p:nvSpPr>
                <p:cNvPr id="13585" name="Line 273"/>
                <p:cNvSpPr>
                  <a:spLocks noChangeShapeType="1"/>
                </p:cNvSpPr>
                <p:nvPr/>
              </p:nvSpPr>
              <p:spPr bwMode="auto">
                <a:xfrm>
                  <a:off x="1490" y="2606"/>
                  <a:ext cx="14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86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1633" y="2464"/>
                  <a:ext cx="558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fr-FR" sz="2000" b="1">
                      <a:solidFill>
                        <a:srgbClr val="000000"/>
                      </a:solidFill>
                      <a:latin typeface="Symbol" charset="2"/>
                    </a:rPr>
                    <a:t>a </a:t>
                  </a:r>
                  <a:r>
                    <a:rPr lang="en-US" altLang="fr-FR" sz="2000" b="1">
                      <a:solidFill>
                        <a:srgbClr val="000000"/>
                      </a:solidFill>
                    </a:rPr>
                    <a:t>+ Hg</a:t>
                  </a:r>
                </a:p>
              </p:txBody>
            </p:sp>
          </p:grpSp>
        </p:grpSp>
        <p:sp>
          <p:nvSpPr>
            <p:cNvPr id="13616" name="Text Box 304"/>
            <p:cNvSpPr txBox="1">
              <a:spLocks noChangeArrowheads="1"/>
            </p:cNvSpPr>
            <p:nvPr/>
          </p:nvSpPr>
          <p:spPr bwMode="auto">
            <a:xfrm>
              <a:off x="4778" y="2002"/>
              <a:ext cx="2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 i="1">
                  <a:solidFill>
                    <a:srgbClr val="000000"/>
                  </a:solidFill>
                  <a:latin typeface="Times New Roman" charset="0"/>
                </a:rPr>
                <a:t>V</a:t>
              </a:r>
              <a:r>
                <a:rPr lang="en-US" altLang="fr-FR" sz="1600" b="1" i="1" baseline="-25000">
                  <a:solidFill>
                    <a:srgbClr val="000000"/>
                  </a:solidFill>
                  <a:latin typeface="Times New Roman" charset="0"/>
                </a:rPr>
                <a:t>B</a:t>
              </a:r>
            </a:p>
          </p:txBody>
        </p:sp>
        <p:sp>
          <p:nvSpPr>
            <p:cNvPr id="13617" name="Line 305"/>
            <p:cNvSpPr>
              <a:spLocks noChangeShapeType="1"/>
            </p:cNvSpPr>
            <p:nvPr/>
          </p:nvSpPr>
          <p:spPr bwMode="auto">
            <a:xfrm flipH="1" flipV="1">
              <a:off x="4791" y="1957"/>
              <a:ext cx="4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3432" name="Text Box 120"/>
          <p:cNvSpPr txBox="1">
            <a:spLocks noChangeArrowheads="1"/>
          </p:cNvSpPr>
          <p:nvPr/>
        </p:nvSpPr>
        <p:spPr bwMode="auto">
          <a:xfrm>
            <a:off x="866775" y="1054101"/>
            <a:ext cx="344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i="1">
                <a:solidFill>
                  <a:srgbClr val="000000"/>
                </a:solidFill>
              </a:rPr>
              <a:t>Rule</a:t>
            </a:r>
            <a:r>
              <a:rPr lang="fr-FR" altLang="fr-FR" sz="2000" b="1" i="1">
                <a:solidFill>
                  <a:srgbClr val="000000"/>
                </a:solidFill>
              </a:rPr>
              <a:t> 2</a:t>
            </a:r>
            <a:r>
              <a:rPr lang="en-US" altLang="fr-FR" sz="2000" b="1" i="1">
                <a:solidFill>
                  <a:srgbClr val="000000"/>
                </a:solidFill>
              </a:rPr>
              <a:t>: energy</a:t>
            </a:r>
            <a:r>
              <a:rPr lang="fr-FR" altLang="fr-FR" sz="2000" b="1" i="1">
                <a:solidFill>
                  <a:srgbClr val="000000"/>
                </a:solidFill>
              </a:rPr>
              <a:t> </a:t>
            </a:r>
            <a:r>
              <a:rPr lang="en-US" altLang="fr-FR" sz="2000" b="1" i="1">
                <a:solidFill>
                  <a:srgbClr val="000000"/>
                </a:solidFill>
              </a:rPr>
              <a:t>constraints</a:t>
            </a:r>
            <a:r>
              <a:rPr lang="fr-FR" altLang="fr-FR" sz="2000" b="1" i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>
                <a:solidFill>
                  <a:srgbClr val="000000"/>
                </a:solidFill>
              </a:rPr>
              <a:t>            on cluster escape</a:t>
            </a:r>
          </a:p>
        </p:txBody>
      </p:sp>
      <p:grpSp>
        <p:nvGrpSpPr>
          <p:cNvPr id="13607" name="Group 295"/>
          <p:cNvGrpSpPr>
            <a:grpSpLocks/>
          </p:cNvGrpSpPr>
          <p:nvPr/>
        </p:nvGrpSpPr>
        <p:grpSpPr bwMode="auto">
          <a:xfrm>
            <a:off x="4870451" y="136525"/>
            <a:ext cx="4767263" cy="1665288"/>
            <a:chOff x="2783" y="86"/>
            <a:chExt cx="3003" cy="1049"/>
          </a:xfrm>
        </p:grpSpPr>
        <p:sp>
          <p:nvSpPr>
            <p:cNvPr id="13414" name="Line 102"/>
            <p:cNvSpPr>
              <a:spLocks noChangeShapeType="1"/>
            </p:cNvSpPr>
            <p:nvPr/>
          </p:nvSpPr>
          <p:spPr bwMode="auto">
            <a:xfrm>
              <a:off x="3687" y="758"/>
              <a:ext cx="3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416" name="Group 104"/>
            <p:cNvGrpSpPr>
              <a:grpSpLocks/>
            </p:cNvGrpSpPr>
            <p:nvPr/>
          </p:nvGrpSpPr>
          <p:grpSpPr bwMode="auto">
            <a:xfrm>
              <a:off x="4179" y="500"/>
              <a:ext cx="1392" cy="552"/>
              <a:chOff x="3882" y="857"/>
              <a:chExt cx="1392" cy="552"/>
            </a:xfrm>
          </p:grpSpPr>
          <p:sp>
            <p:nvSpPr>
              <p:cNvPr id="13417" name="Oval 105"/>
              <p:cNvSpPr>
                <a:spLocks noChangeAspect="1" noChangeArrowheads="1"/>
              </p:cNvSpPr>
              <p:nvPr/>
            </p:nvSpPr>
            <p:spPr bwMode="auto">
              <a:xfrm flipH="1">
                <a:off x="3882" y="857"/>
                <a:ext cx="530" cy="552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8" name="Oval 106"/>
              <p:cNvSpPr>
                <a:spLocks noChangeAspect="1" noChangeArrowheads="1"/>
              </p:cNvSpPr>
              <p:nvPr/>
            </p:nvSpPr>
            <p:spPr bwMode="auto">
              <a:xfrm flipH="1">
                <a:off x="5102" y="1047"/>
                <a:ext cx="172" cy="17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9" name="Text Box 107"/>
              <p:cNvSpPr txBox="1">
                <a:spLocks noChangeArrowheads="1"/>
              </p:cNvSpPr>
              <p:nvPr/>
            </p:nvSpPr>
            <p:spPr bwMode="auto">
              <a:xfrm>
                <a:off x="4665" y="950"/>
                <a:ext cx="26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3200" b="1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sp>
          <p:nvSpPr>
            <p:cNvPr id="13420" name="Text Box 108"/>
            <p:cNvSpPr txBox="1">
              <a:spLocks noChangeArrowheads="1"/>
            </p:cNvSpPr>
            <p:nvPr/>
          </p:nvSpPr>
          <p:spPr bwMode="auto">
            <a:xfrm>
              <a:off x="4070" y="87"/>
              <a:ext cx="7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800" b="1">
                  <a:solidFill>
                    <a:srgbClr val="000000"/>
                  </a:solidFill>
                </a:rPr>
                <a:t>(A-A</a:t>
              </a:r>
              <a:r>
                <a:rPr lang="fr-FR" altLang="fr-FR" sz="3200" b="1" baseline="-25000">
                  <a:solidFill>
                    <a:srgbClr val="000000"/>
                  </a:solidFill>
                </a:rPr>
                <a:t>c</a:t>
              </a:r>
              <a:r>
                <a:rPr lang="fr-FR" altLang="fr-FR" sz="28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421" name="Text Box 109"/>
            <p:cNvSpPr txBox="1">
              <a:spLocks noChangeArrowheads="1"/>
            </p:cNvSpPr>
            <p:nvPr/>
          </p:nvSpPr>
          <p:spPr bwMode="auto">
            <a:xfrm>
              <a:off x="5228" y="87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800" b="1">
                  <a:solidFill>
                    <a:srgbClr val="000000"/>
                  </a:solidFill>
                </a:rPr>
                <a:t>(A</a:t>
              </a:r>
              <a:r>
                <a:rPr lang="fr-FR" altLang="fr-FR" sz="3200" b="1" baseline="-25000">
                  <a:solidFill>
                    <a:srgbClr val="000000"/>
                  </a:solidFill>
                </a:rPr>
                <a:t>c</a:t>
              </a:r>
              <a:r>
                <a:rPr lang="fr-FR" altLang="fr-FR" sz="28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411" name="Oval 99"/>
            <p:cNvSpPr>
              <a:spLocks noChangeAspect="1" noChangeArrowheads="1"/>
            </p:cNvSpPr>
            <p:nvPr/>
          </p:nvSpPr>
          <p:spPr bwMode="auto">
            <a:xfrm>
              <a:off x="2783" y="399"/>
              <a:ext cx="707" cy="736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412" name="Text Box 100"/>
            <p:cNvSpPr txBox="1">
              <a:spLocks noChangeArrowheads="1"/>
            </p:cNvSpPr>
            <p:nvPr/>
          </p:nvSpPr>
          <p:spPr bwMode="auto">
            <a:xfrm>
              <a:off x="2926" y="86"/>
              <a:ext cx="4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2800" b="1">
                  <a:solidFill>
                    <a:srgbClr val="000000"/>
                  </a:solidFill>
                </a:rPr>
                <a:t>(A)</a:t>
              </a:r>
            </a:p>
          </p:txBody>
        </p:sp>
        <p:sp>
          <p:nvSpPr>
            <p:cNvPr id="13422" name="Oval 110"/>
            <p:cNvSpPr>
              <a:spLocks noChangeAspect="1" noChangeArrowheads="1"/>
            </p:cNvSpPr>
            <p:nvPr/>
          </p:nvSpPr>
          <p:spPr bwMode="auto">
            <a:xfrm>
              <a:off x="3225" y="562"/>
              <a:ext cx="172" cy="17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447" name="Line 135"/>
            <p:cNvSpPr>
              <a:spLocks noChangeShapeType="1"/>
            </p:cNvSpPr>
            <p:nvPr/>
          </p:nvSpPr>
          <p:spPr bwMode="auto">
            <a:xfrm flipV="1">
              <a:off x="3130" y="650"/>
              <a:ext cx="189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451" name="Text Box 139"/>
            <p:cNvSpPr txBox="1">
              <a:spLocks noChangeArrowheads="1"/>
            </p:cNvSpPr>
            <p:nvPr/>
          </p:nvSpPr>
          <p:spPr bwMode="auto">
            <a:xfrm>
              <a:off x="2972" y="38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800" b="1">
                  <a:solidFill>
                    <a:srgbClr val="000000"/>
                  </a:solidFill>
                </a:rPr>
                <a:t>r</a:t>
              </a:r>
              <a:r>
                <a:rPr lang="en-US" altLang="fr-FR" sz="2800" b="1" baseline="-25000">
                  <a:solidFill>
                    <a:srgbClr val="000000"/>
                  </a:solidFill>
                </a:rPr>
                <a:t>c</a:t>
              </a:r>
            </a:p>
          </p:txBody>
        </p:sp>
      </p:grpSp>
      <p:grpSp>
        <p:nvGrpSpPr>
          <p:cNvPr id="13608" name="Group 296"/>
          <p:cNvGrpSpPr>
            <a:grpSpLocks/>
          </p:cNvGrpSpPr>
          <p:nvPr/>
        </p:nvGrpSpPr>
        <p:grpSpPr bwMode="auto">
          <a:xfrm>
            <a:off x="908050" y="2217738"/>
            <a:ext cx="4389438" cy="457200"/>
            <a:chOff x="305" y="1397"/>
            <a:chExt cx="2765" cy="288"/>
          </a:xfrm>
        </p:grpSpPr>
        <p:sp>
          <p:nvSpPr>
            <p:cNvPr id="13440" name="Text Box 128"/>
            <p:cNvSpPr txBox="1">
              <a:spLocks noChangeArrowheads="1"/>
            </p:cNvSpPr>
            <p:nvPr/>
          </p:nvSpPr>
          <p:spPr bwMode="auto">
            <a:xfrm>
              <a:off x="305" y="1404"/>
              <a:ext cx="1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b="1" i="1">
                  <a:solidFill>
                    <a:srgbClr val="FF3300"/>
                  </a:solidFill>
                </a:rPr>
                <a:t>I-Energy balance</a:t>
              </a:r>
              <a:r>
                <a:rPr lang="en-US" altLang="fr-FR" b="1">
                  <a:solidFill>
                    <a:srgbClr val="FF3300"/>
                  </a:solidFill>
                </a:rPr>
                <a:t>:</a:t>
              </a:r>
            </a:p>
          </p:txBody>
        </p:sp>
        <p:pic>
          <p:nvPicPr>
            <p:cNvPr id="13458" name="Picture 146" descr="UP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" y="1397"/>
              <a:ext cx="1560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587" name="Line 275"/>
          <p:cNvSpPr>
            <a:spLocks noChangeShapeType="1"/>
          </p:cNvSpPr>
          <p:nvPr/>
        </p:nvSpPr>
        <p:spPr bwMode="auto">
          <a:xfrm>
            <a:off x="7042150" y="2582863"/>
            <a:ext cx="19050" cy="17907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13615" name="Group 303"/>
          <p:cNvGrpSpPr>
            <a:grpSpLocks/>
          </p:cNvGrpSpPr>
          <p:nvPr/>
        </p:nvGrpSpPr>
        <p:grpSpPr bwMode="auto">
          <a:xfrm>
            <a:off x="7135814" y="2757488"/>
            <a:ext cx="1290637" cy="246062"/>
            <a:chOff x="4255" y="1737"/>
            <a:chExt cx="813" cy="155"/>
          </a:xfrm>
        </p:grpSpPr>
        <p:sp>
          <p:nvSpPr>
            <p:cNvPr id="13592" name="Oval 280"/>
            <p:cNvSpPr>
              <a:spLocks noChangeAspect="1" noChangeArrowheads="1"/>
            </p:cNvSpPr>
            <p:nvPr/>
          </p:nvSpPr>
          <p:spPr bwMode="auto">
            <a:xfrm flipH="1">
              <a:off x="4776" y="1753"/>
              <a:ext cx="111" cy="11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593" name="Oval 281"/>
            <p:cNvSpPr>
              <a:spLocks noChangeAspect="1" noChangeArrowheads="1"/>
            </p:cNvSpPr>
            <p:nvPr/>
          </p:nvSpPr>
          <p:spPr bwMode="auto">
            <a:xfrm flipH="1">
              <a:off x="5032" y="1793"/>
              <a:ext cx="36" cy="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fr-FR">
                <a:solidFill>
                  <a:srgbClr val="000000"/>
                </a:solidFill>
              </a:endParaRPr>
            </a:p>
          </p:txBody>
        </p:sp>
        <p:grpSp>
          <p:nvGrpSpPr>
            <p:cNvPr id="13594" name="Group 282"/>
            <p:cNvGrpSpPr>
              <a:grpSpLocks noChangeAspect="1"/>
            </p:cNvGrpSpPr>
            <p:nvPr/>
          </p:nvGrpSpPr>
          <p:grpSpPr bwMode="auto">
            <a:xfrm>
              <a:off x="4255" y="1737"/>
              <a:ext cx="148" cy="155"/>
              <a:chOff x="990" y="2550"/>
              <a:chExt cx="494" cy="515"/>
            </a:xfrm>
          </p:grpSpPr>
          <p:sp>
            <p:nvSpPr>
              <p:cNvPr id="13595" name="Oval 283"/>
              <p:cNvSpPr>
                <a:spLocks noChangeAspect="1" noChangeArrowheads="1"/>
              </p:cNvSpPr>
              <p:nvPr/>
            </p:nvSpPr>
            <p:spPr bwMode="auto">
              <a:xfrm>
                <a:off x="990" y="2550"/>
                <a:ext cx="494" cy="515"/>
              </a:xfrm>
              <a:prstGeom prst="ellipse">
                <a:avLst/>
              </a:prstGeom>
              <a:gradFill rotWithShape="1">
                <a:gsLst>
                  <a:gs pos="0">
                    <a:srgbClr val="B2B2B2">
                      <a:alpha val="24001"/>
                    </a:srgbClr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6" name="Oval 284"/>
              <p:cNvSpPr>
                <a:spLocks noChangeAspect="1" noChangeArrowheads="1"/>
              </p:cNvSpPr>
              <p:nvPr/>
            </p:nvSpPr>
            <p:spPr bwMode="auto">
              <a:xfrm>
                <a:off x="1299" y="2664"/>
                <a:ext cx="120" cy="120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597" name="Line 285"/>
            <p:cNvSpPr>
              <a:spLocks noChangeShapeType="1"/>
            </p:cNvSpPr>
            <p:nvPr/>
          </p:nvSpPr>
          <p:spPr bwMode="auto">
            <a:xfrm>
              <a:off x="4449" y="1811"/>
              <a:ext cx="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3614" name="Group 302"/>
          <p:cNvGrpSpPr>
            <a:grpSpLocks/>
          </p:cNvGrpSpPr>
          <p:nvPr/>
        </p:nvGrpSpPr>
        <p:grpSpPr bwMode="auto">
          <a:xfrm>
            <a:off x="860425" y="3122614"/>
            <a:ext cx="7715250" cy="3616325"/>
            <a:chOff x="302" y="1967"/>
            <a:chExt cx="4860" cy="2278"/>
          </a:xfrm>
        </p:grpSpPr>
        <p:sp>
          <p:nvSpPr>
            <p:cNvPr id="13454" name="Text Box 142"/>
            <p:cNvSpPr txBox="1">
              <a:spLocks noChangeArrowheads="1"/>
            </p:cNvSpPr>
            <p:nvPr/>
          </p:nvSpPr>
          <p:spPr bwMode="auto">
            <a:xfrm>
              <a:off x="302" y="3116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b="1" i="1">
                  <a:solidFill>
                    <a:srgbClr val="333399"/>
                  </a:solidFill>
                </a:rPr>
                <a:t>II-Barrier constraint:</a:t>
              </a:r>
            </a:p>
          </p:txBody>
        </p:sp>
        <p:pic>
          <p:nvPicPr>
            <p:cNvPr id="13455" name="Picture 143" descr="L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3100"/>
              <a:ext cx="129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mpd="sng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3577" name="Group 265"/>
            <p:cNvGrpSpPr>
              <a:grpSpLocks/>
            </p:cNvGrpSpPr>
            <p:nvPr/>
          </p:nvGrpSpPr>
          <p:grpSpPr bwMode="auto">
            <a:xfrm>
              <a:off x="2983" y="3151"/>
              <a:ext cx="1969" cy="1094"/>
              <a:chOff x="2470" y="3214"/>
              <a:chExt cx="1969" cy="1094"/>
            </a:xfrm>
          </p:grpSpPr>
          <p:sp>
            <p:nvSpPr>
              <p:cNvPr id="13482" name="Line 170"/>
              <p:cNvSpPr>
                <a:spLocks noChangeAspect="1" noChangeShapeType="1"/>
              </p:cNvSpPr>
              <p:nvPr/>
            </p:nvSpPr>
            <p:spPr bwMode="auto">
              <a:xfrm rot="1704168">
                <a:off x="3056" y="3915"/>
                <a:ext cx="24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5" name="Oval 173"/>
              <p:cNvSpPr>
                <a:spLocks noChangeAspect="1" noChangeArrowheads="1"/>
              </p:cNvSpPr>
              <p:nvPr/>
            </p:nvSpPr>
            <p:spPr bwMode="auto">
              <a:xfrm flipH="1">
                <a:off x="3356" y="3808"/>
                <a:ext cx="481" cy="500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505" name="Group 193"/>
              <p:cNvGrpSpPr>
                <a:grpSpLocks/>
              </p:cNvGrpSpPr>
              <p:nvPr/>
            </p:nvGrpSpPr>
            <p:grpSpPr bwMode="auto">
              <a:xfrm>
                <a:off x="2470" y="3465"/>
                <a:ext cx="494" cy="515"/>
                <a:chOff x="1018" y="3584"/>
                <a:chExt cx="494" cy="515"/>
              </a:xfrm>
            </p:grpSpPr>
            <p:sp>
              <p:nvSpPr>
                <p:cNvPr id="13491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1018" y="3584"/>
                  <a:ext cx="494" cy="5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accent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93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327" y="3698"/>
                  <a:ext cx="120" cy="12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563" name="Line 251"/>
              <p:cNvSpPr>
                <a:spLocks noChangeAspect="1" noChangeShapeType="1"/>
              </p:cNvSpPr>
              <p:nvPr/>
            </p:nvSpPr>
            <p:spPr bwMode="auto">
              <a:xfrm rot="19895832" flipV="1">
                <a:off x="3092" y="3567"/>
                <a:ext cx="24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568" name="Group 256"/>
              <p:cNvGrpSpPr>
                <a:grpSpLocks/>
              </p:cNvGrpSpPr>
              <p:nvPr/>
            </p:nvGrpSpPr>
            <p:grpSpPr bwMode="auto">
              <a:xfrm>
                <a:off x="3400" y="3214"/>
                <a:ext cx="974" cy="386"/>
                <a:chOff x="3220" y="3214"/>
                <a:chExt cx="974" cy="386"/>
              </a:xfrm>
            </p:grpSpPr>
            <p:sp>
              <p:nvSpPr>
                <p:cNvPr id="13565" name="Oval 25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20" y="3214"/>
                  <a:ext cx="371" cy="386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66" name="Oval 25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074" y="3347"/>
                  <a:ext cx="120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67" name="Text Box 25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05" y="3225"/>
                  <a:ext cx="26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3200" b="1">
                      <a:solidFill>
                        <a:srgbClr val="000000"/>
                      </a:solidFill>
                    </a:rPr>
                    <a:t>+</a:t>
                  </a:r>
                </a:p>
              </p:txBody>
            </p:sp>
          </p:grpSp>
          <p:grpSp>
            <p:nvGrpSpPr>
              <p:cNvPr id="13571" name="Group 259"/>
              <p:cNvGrpSpPr>
                <a:grpSpLocks/>
              </p:cNvGrpSpPr>
              <p:nvPr/>
            </p:nvGrpSpPr>
            <p:grpSpPr bwMode="auto">
              <a:xfrm>
                <a:off x="3434" y="3292"/>
                <a:ext cx="1005" cy="246"/>
                <a:chOff x="2059" y="2390"/>
                <a:chExt cx="356" cy="429"/>
              </a:xfrm>
            </p:grpSpPr>
            <p:grpSp>
              <p:nvGrpSpPr>
                <p:cNvPr id="13572" name="Group 260"/>
                <p:cNvGrpSpPr>
                  <a:grpSpLocks/>
                </p:cNvGrpSpPr>
                <p:nvPr/>
              </p:nvGrpSpPr>
              <p:grpSpPr bwMode="auto">
                <a:xfrm>
                  <a:off x="2059" y="2390"/>
                  <a:ext cx="348" cy="421"/>
                  <a:chOff x="1582" y="2606"/>
                  <a:chExt cx="348" cy="421"/>
                </a:xfrm>
              </p:grpSpPr>
              <p:sp>
                <p:nvSpPr>
                  <p:cNvPr id="13573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583" y="2607"/>
                    <a:ext cx="347" cy="42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574" name="Lin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2" y="2606"/>
                    <a:ext cx="347" cy="42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575" name="Line 263"/>
                <p:cNvSpPr>
                  <a:spLocks noChangeShapeType="1"/>
                </p:cNvSpPr>
                <p:nvPr/>
              </p:nvSpPr>
              <p:spPr bwMode="auto">
                <a:xfrm>
                  <a:off x="2068" y="2399"/>
                  <a:ext cx="347" cy="42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606" name="Group 294"/>
            <p:cNvGrpSpPr>
              <a:grpSpLocks/>
            </p:cNvGrpSpPr>
            <p:nvPr/>
          </p:nvGrpSpPr>
          <p:grpSpPr bwMode="auto">
            <a:xfrm>
              <a:off x="3920" y="1967"/>
              <a:ext cx="1242" cy="762"/>
              <a:chOff x="4736" y="2495"/>
              <a:chExt cx="1242" cy="762"/>
            </a:xfrm>
          </p:grpSpPr>
          <p:sp>
            <p:nvSpPr>
              <p:cNvPr id="13589" name="Line 277"/>
              <p:cNvSpPr>
                <a:spLocks noChangeShapeType="1"/>
              </p:cNvSpPr>
              <p:nvPr/>
            </p:nvSpPr>
            <p:spPr bwMode="auto">
              <a:xfrm flipV="1">
                <a:off x="4736" y="2495"/>
                <a:ext cx="124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0" name="Rectangle 288" descr="noir)"/>
              <p:cNvSpPr>
                <a:spLocks noChangeArrowheads="1"/>
              </p:cNvSpPr>
              <p:nvPr/>
            </p:nvSpPr>
            <p:spPr bwMode="auto">
              <a:xfrm>
                <a:off x="4739" y="2495"/>
                <a:ext cx="1236" cy="762"/>
              </a:xfrm>
              <a:prstGeom prst="rect">
                <a:avLst/>
              </a:prstGeom>
              <a:pattFill prst="ltUpDiag">
                <a:fgClr>
                  <a:schemeClr val="accent2">
                    <a:alpha val="46001"/>
                  </a:schemeClr>
                </a:fgClr>
                <a:bgClr>
                  <a:srgbClr val="FFFFFF">
                    <a:alpha val="46001"/>
                  </a:srgbClr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613" name="Group 301"/>
          <p:cNvGrpSpPr>
            <a:grpSpLocks/>
          </p:cNvGrpSpPr>
          <p:nvPr/>
        </p:nvGrpSpPr>
        <p:grpSpPr bwMode="auto">
          <a:xfrm>
            <a:off x="1087438" y="2451101"/>
            <a:ext cx="8380412" cy="2043113"/>
            <a:chOff x="445" y="1544"/>
            <a:chExt cx="5279" cy="1287"/>
          </a:xfrm>
        </p:grpSpPr>
        <p:grpSp>
          <p:nvGrpSpPr>
            <p:cNvPr id="13611" name="Group 299"/>
            <p:cNvGrpSpPr>
              <a:grpSpLocks/>
            </p:cNvGrpSpPr>
            <p:nvPr/>
          </p:nvGrpSpPr>
          <p:grpSpPr bwMode="auto">
            <a:xfrm>
              <a:off x="445" y="1818"/>
              <a:ext cx="2827" cy="1013"/>
              <a:chOff x="445" y="1818"/>
              <a:chExt cx="2827" cy="1013"/>
            </a:xfrm>
          </p:grpSpPr>
          <p:pic>
            <p:nvPicPr>
              <p:cNvPr id="13459" name="Picture 147" descr="UP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" y="1845"/>
                <a:ext cx="450" cy="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60" name="Picture 148" descr="UP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" y="1818"/>
                <a:ext cx="1482" cy="31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462" name="AutoShape 150"/>
              <p:cNvSpPr>
                <a:spLocks noChangeAspect="1" noChangeArrowheads="1"/>
              </p:cNvSpPr>
              <p:nvPr/>
            </p:nvSpPr>
            <p:spPr bwMode="auto">
              <a:xfrm>
                <a:off x="1285" y="1898"/>
                <a:ext cx="370" cy="184"/>
              </a:xfrm>
              <a:prstGeom prst="rightArrow">
                <a:avLst>
                  <a:gd name="adj1" fmla="val 50000"/>
                  <a:gd name="adj2" fmla="val 50272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98" name="Line 186"/>
              <p:cNvSpPr>
                <a:spLocks noChangeAspect="1" noChangeShapeType="1"/>
              </p:cNvSpPr>
              <p:nvPr/>
            </p:nvSpPr>
            <p:spPr bwMode="auto">
              <a:xfrm>
                <a:off x="1919" y="2602"/>
                <a:ext cx="24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564" name="Group 252"/>
              <p:cNvGrpSpPr>
                <a:grpSpLocks/>
              </p:cNvGrpSpPr>
              <p:nvPr/>
            </p:nvGrpSpPr>
            <p:grpSpPr bwMode="auto">
              <a:xfrm>
                <a:off x="2263" y="2409"/>
                <a:ext cx="974" cy="386"/>
                <a:chOff x="2443" y="2427"/>
                <a:chExt cx="974" cy="386"/>
              </a:xfrm>
            </p:grpSpPr>
            <p:sp>
              <p:nvSpPr>
                <p:cNvPr id="13500" name="Oval 18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443" y="2427"/>
                  <a:ext cx="371" cy="386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01" name="Oval 1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297" y="2560"/>
                  <a:ext cx="120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02" name="Text Box 1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8" y="2438"/>
                  <a:ext cx="26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altLang="fr-FR" sz="3200" b="1">
                      <a:solidFill>
                        <a:srgbClr val="000000"/>
                      </a:solidFill>
                    </a:rPr>
                    <a:t>+</a:t>
                  </a:r>
                </a:p>
              </p:txBody>
            </p:sp>
          </p:grpSp>
          <p:grpSp>
            <p:nvGrpSpPr>
              <p:cNvPr id="13506" name="Group 194"/>
              <p:cNvGrpSpPr>
                <a:grpSpLocks/>
              </p:cNvGrpSpPr>
              <p:nvPr/>
            </p:nvGrpSpPr>
            <p:grpSpPr bwMode="auto">
              <a:xfrm>
                <a:off x="1287" y="2316"/>
                <a:ext cx="494" cy="515"/>
                <a:chOff x="990" y="2550"/>
                <a:chExt cx="494" cy="515"/>
              </a:xfrm>
            </p:grpSpPr>
            <p:sp>
              <p:nvSpPr>
                <p:cNvPr id="13503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990" y="2550"/>
                  <a:ext cx="494" cy="5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04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299" y="2664"/>
                  <a:ext cx="120" cy="12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510" name="Text Box 198"/>
              <p:cNvSpPr txBox="1">
                <a:spLocks noChangeArrowheads="1"/>
              </p:cNvSpPr>
              <p:nvPr/>
            </p:nvSpPr>
            <p:spPr bwMode="auto">
              <a:xfrm>
                <a:off x="445" y="2314"/>
                <a:ext cx="6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b="1">
                    <a:solidFill>
                      <a:srgbClr val="000000"/>
                    </a:solidFill>
                    <a:latin typeface="Times New Roman" charset="0"/>
                  </a:rPr>
                  <a:t>If not… </a:t>
                </a:r>
              </a:p>
            </p:txBody>
          </p:sp>
          <p:grpSp>
            <p:nvGrpSpPr>
              <p:cNvPr id="13562" name="Group 250"/>
              <p:cNvGrpSpPr>
                <a:grpSpLocks/>
              </p:cNvGrpSpPr>
              <p:nvPr/>
            </p:nvGrpSpPr>
            <p:grpSpPr bwMode="auto">
              <a:xfrm>
                <a:off x="1879" y="2372"/>
                <a:ext cx="356" cy="429"/>
                <a:chOff x="2059" y="2390"/>
                <a:chExt cx="356" cy="429"/>
              </a:xfrm>
            </p:grpSpPr>
            <p:grpSp>
              <p:nvGrpSpPr>
                <p:cNvPr id="13513" name="Group 201"/>
                <p:cNvGrpSpPr>
                  <a:grpSpLocks/>
                </p:cNvGrpSpPr>
                <p:nvPr/>
              </p:nvGrpSpPr>
              <p:grpSpPr bwMode="auto">
                <a:xfrm>
                  <a:off x="2059" y="2390"/>
                  <a:ext cx="348" cy="421"/>
                  <a:chOff x="1582" y="2606"/>
                  <a:chExt cx="348" cy="421"/>
                </a:xfrm>
              </p:grpSpPr>
              <p:sp>
                <p:nvSpPr>
                  <p:cNvPr id="13508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583" y="2607"/>
                    <a:ext cx="347" cy="42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509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2" y="2606"/>
                    <a:ext cx="347" cy="42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3514" name="Line 202"/>
                <p:cNvSpPr>
                  <a:spLocks noChangeShapeType="1"/>
                </p:cNvSpPr>
                <p:nvPr/>
              </p:nvSpPr>
              <p:spPr bwMode="auto">
                <a:xfrm>
                  <a:off x="2068" y="2399"/>
                  <a:ext cx="347" cy="42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3542" name="Picture 230" descr="LOW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" y="2306"/>
                <a:ext cx="4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605" name="Group 293"/>
            <p:cNvGrpSpPr>
              <a:grpSpLocks/>
            </p:cNvGrpSpPr>
            <p:nvPr/>
          </p:nvGrpSpPr>
          <p:grpSpPr bwMode="auto">
            <a:xfrm>
              <a:off x="3906" y="1544"/>
              <a:ext cx="1818" cy="937"/>
              <a:chOff x="3906" y="1544"/>
              <a:chExt cx="1818" cy="937"/>
            </a:xfrm>
          </p:grpSpPr>
          <p:pic>
            <p:nvPicPr>
              <p:cNvPr id="13590" name="Picture 278" descr="LOW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0" y="1544"/>
                <a:ext cx="534" cy="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91" name="AutoShape 279"/>
              <p:cNvSpPr>
                <a:spLocks noChangeAspect="1" noChangeArrowheads="1"/>
              </p:cNvSpPr>
              <p:nvPr/>
            </p:nvSpPr>
            <p:spPr bwMode="auto">
              <a:xfrm rot="-5400000">
                <a:off x="5150" y="1642"/>
                <a:ext cx="68" cy="5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8" name="Rectangle 286"/>
              <p:cNvSpPr>
                <a:spLocks noChangeArrowheads="1"/>
              </p:cNvSpPr>
              <p:nvPr/>
            </p:nvSpPr>
            <p:spPr bwMode="auto">
              <a:xfrm>
                <a:off x="3912" y="1607"/>
                <a:ext cx="1242" cy="72"/>
              </a:xfrm>
              <a:prstGeom prst="rect">
                <a:avLst/>
              </a:prstGeom>
              <a:pattFill prst="ltUpDiag">
                <a:fgClr>
                  <a:srgbClr val="FF3300">
                    <a:alpha val="46001"/>
                  </a:srgbClr>
                </a:fgClr>
                <a:bgClr>
                  <a:srgbClr val="FFFFFF">
                    <a:alpha val="46001"/>
                  </a:srgbClr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9" name="Line 287"/>
              <p:cNvSpPr>
                <a:spLocks noChangeShapeType="1"/>
              </p:cNvSpPr>
              <p:nvPr/>
            </p:nvSpPr>
            <p:spPr bwMode="auto">
              <a:xfrm>
                <a:off x="3906" y="1673"/>
                <a:ext cx="124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2" name="Line 290"/>
              <p:cNvSpPr>
                <a:spLocks noChangeShapeType="1"/>
              </p:cNvSpPr>
              <p:nvPr/>
            </p:nvSpPr>
            <p:spPr bwMode="auto">
              <a:xfrm>
                <a:off x="4139" y="2478"/>
                <a:ext cx="128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3" name="Line 291"/>
              <p:cNvSpPr>
                <a:spLocks noChangeShapeType="1"/>
              </p:cNvSpPr>
              <p:nvPr/>
            </p:nvSpPr>
            <p:spPr bwMode="auto">
              <a:xfrm flipH="1" flipV="1">
                <a:off x="4194" y="1836"/>
                <a:ext cx="6" cy="6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4" name="Text Box 292"/>
              <p:cNvSpPr txBox="1">
                <a:spLocks noChangeArrowheads="1"/>
              </p:cNvSpPr>
              <p:nvPr/>
            </p:nvSpPr>
            <p:spPr bwMode="auto">
              <a:xfrm>
                <a:off x="4178" y="1989"/>
                <a:ext cx="2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b="1">
                    <a:solidFill>
                      <a:srgbClr val="000000"/>
                    </a:solidFill>
                    <a:latin typeface="Symbol" charset="2"/>
                  </a:rPr>
                  <a:t>e</a:t>
                </a:r>
                <a:r>
                  <a:rPr lang="en-US" altLang="fr-FR" b="1" i="1" baseline="-25000">
                    <a:solidFill>
                      <a:srgbClr val="000000"/>
                    </a:solidFill>
                    <a:latin typeface="Times New Roman" charset="0"/>
                  </a:rPr>
                  <a:t>k</a:t>
                </a:r>
              </a:p>
            </p:txBody>
          </p:sp>
        </p:grpSp>
      </p:grpSp>
      <p:sp>
        <p:nvSpPr>
          <p:cNvPr id="89" name="ZoneTexte 88"/>
          <p:cNvSpPr txBox="1"/>
          <p:nvPr/>
        </p:nvSpPr>
        <p:spPr>
          <a:xfrm>
            <a:off x="838129" y="13063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Rules for cluster emission </a:t>
            </a:r>
          </a:p>
        </p:txBody>
      </p:sp>
      <p:cxnSp>
        <p:nvCxnSpPr>
          <p:cNvPr id="90" name="Connecteur droit 89"/>
          <p:cNvCxnSpPr/>
          <p:nvPr/>
        </p:nvCxnSpPr>
        <p:spPr>
          <a:xfrm flipV="1">
            <a:off x="0" y="429317"/>
            <a:ext cx="4615200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62" name="Group 118"/>
          <p:cNvGrpSpPr>
            <a:grpSpLocks/>
          </p:cNvGrpSpPr>
          <p:nvPr/>
        </p:nvGrpSpPr>
        <p:grpSpPr bwMode="auto">
          <a:xfrm>
            <a:off x="307975" y="1120776"/>
            <a:ext cx="3448051" cy="3349625"/>
            <a:chOff x="-46" y="706"/>
            <a:chExt cx="2172" cy="2110"/>
          </a:xfrm>
        </p:grpSpPr>
        <p:grpSp>
          <p:nvGrpSpPr>
            <p:cNvPr id="31801" name="Group 57"/>
            <p:cNvGrpSpPr>
              <a:grpSpLocks/>
            </p:cNvGrpSpPr>
            <p:nvPr/>
          </p:nvGrpSpPr>
          <p:grpSpPr bwMode="auto">
            <a:xfrm>
              <a:off x="-46" y="837"/>
              <a:ext cx="1826" cy="1979"/>
              <a:chOff x="107" y="921"/>
              <a:chExt cx="1826" cy="1979"/>
            </a:xfrm>
          </p:grpSpPr>
          <p:pic>
            <p:nvPicPr>
              <p:cNvPr id="31793" name="Picture 49" descr="RENOCO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" y="921"/>
                <a:ext cx="1582" cy="1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1794" name="Text Box 50"/>
              <p:cNvSpPr txBox="1">
                <a:spLocks noChangeArrowheads="1"/>
              </p:cNvSpPr>
              <p:nvPr/>
            </p:nvSpPr>
            <p:spPr bwMode="auto">
              <a:xfrm rot="16200000">
                <a:off x="-135" y="1581"/>
                <a:ext cx="7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>
                    <a:solidFill>
                      <a:srgbClr val="000000"/>
                    </a:solidFill>
                    <a:latin typeface="Symbol" charset="2"/>
                  </a:rPr>
                  <a:t>e</a:t>
                </a:r>
                <a:r>
                  <a:rPr lang="en-US" altLang="fr-FR" sz="2000" b="1" baseline="-25000">
                    <a:solidFill>
                      <a:srgbClr val="000000"/>
                    </a:solidFill>
                    <a:latin typeface="Times New Roman" charset="0"/>
                  </a:rPr>
                  <a:t>k</a:t>
                </a:r>
                <a:r>
                  <a:rPr lang="en-US" altLang="fr-FR" sz="2000" b="1">
                    <a:solidFill>
                      <a:srgbClr val="000000"/>
                    </a:solidFill>
                    <a:latin typeface="Times New Roman" charset="0"/>
                  </a:rPr>
                  <a:t> (MeV)</a:t>
                </a:r>
              </a:p>
            </p:txBody>
          </p:sp>
          <p:sp>
            <p:nvSpPr>
              <p:cNvPr id="31795" name="Text Box 51"/>
              <p:cNvSpPr txBox="1">
                <a:spLocks noChangeArrowheads="1"/>
              </p:cNvSpPr>
              <p:nvPr/>
            </p:nvSpPr>
            <p:spPr bwMode="auto">
              <a:xfrm>
                <a:off x="961" y="2648"/>
                <a:ext cx="5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r</a:t>
                </a:r>
                <a:r>
                  <a:rPr lang="en-US" altLang="fr-FR" sz="2000" b="1" i="1" baseline="-25000">
                    <a:solidFill>
                      <a:srgbClr val="000000"/>
                    </a:solidFill>
                    <a:latin typeface="Times New Roman" charset="0"/>
                  </a:rPr>
                  <a:t>c</a:t>
                </a:r>
                <a:r>
                  <a:rPr lang="en-US" altLang="fr-FR" sz="2000" b="1" i="1">
                    <a:solidFill>
                      <a:srgbClr val="000000"/>
                    </a:solidFill>
                    <a:latin typeface="Times New Roman" charset="0"/>
                  </a:rPr>
                  <a:t> (fm)</a:t>
                </a:r>
              </a:p>
            </p:txBody>
          </p:sp>
          <p:sp>
            <p:nvSpPr>
              <p:cNvPr id="31800" name="Text Box 56"/>
              <p:cNvSpPr txBox="1">
                <a:spLocks noChangeArrowheads="1"/>
              </p:cNvSpPr>
              <p:nvPr/>
            </p:nvSpPr>
            <p:spPr bwMode="auto">
              <a:xfrm>
                <a:off x="1483" y="1111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>
                    <a:solidFill>
                      <a:srgbClr val="000000"/>
                    </a:solidFill>
                    <a:latin typeface="Symbol" charset="2"/>
                  </a:rPr>
                  <a:t>a</a:t>
                </a:r>
              </a:p>
            </p:txBody>
          </p:sp>
        </p:grpSp>
        <p:sp>
          <p:nvSpPr>
            <p:cNvPr id="31790" name="Text Box 46"/>
            <p:cNvSpPr txBox="1">
              <a:spLocks noChangeArrowheads="1"/>
            </p:cNvSpPr>
            <p:nvPr/>
          </p:nvSpPr>
          <p:spPr bwMode="auto">
            <a:xfrm>
              <a:off x="79" y="706"/>
              <a:ext cx="20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00"/>
                  </a:solidFill>
                  <a:latin typeface="Times New Roman" charset="0"/>
                </a:rPr>
                <a:t>Step 1: phase-space </a:t>
              </a:r>
            </a:p>
          </p:txBody>
        </p:sp>
      </p:grp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590551" y="750889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b="1" i="1">
                <a:solidFill>
                  <a:srgbClr val="000000"/>
                </a:solidFill>
              </a:rPr>
              <a:t>Application to  p+208Pb     </a:t>
            </a:r>
            <a:r>
              <a:rPr lang="en-US" altLang="fr-FR" sz="2000" b="1" i="1">
                <a:solidFill>
                  <a:srgbClr val="000000"/>
                </a:solidFill>
                <a:latin typeface="Symbol" charset="2"/>
              </a:rPr>
              <a:t>a</a:t>
            </a:r>
            <a:r>
              <a:rPr lang="en-US" altLang="fr-FR" b="1" i="1">
                <a:solidFill>
                  <a:srgbClr val="000000"/>
                </a:solidFill>
              </a:rPr>
              <a:t>+X   at E</a:t>
            </a:r>
            <a:r>
              <a:rPr lang="en-US" altLang="fr-FR" b="1" i="1" baseline="-25000">
                <a:solidFill>
                  <a:srgbClr val="000000"/>
                </a:solidFill>
              </a:rPr>
              <a:t>B</a:t>
            </a:r>
            <a:r>
              <a:rPr lang="en-US" altLang="fr-FR" b="1" i="1">
                <a:solidFill>
                  <a:srgbClr val="000000"/>
                </a:solidFill>
              </a:rPr>
              <a:t>=39 MeV</a:t>
            </a:r>
            <a:endParaRPr lang="fr-FR" altLang="fr-FR" b="1" i="1">
              <a:solidFill>
                <a:srgbClr val="000000"/>
              </a:solidFill>
            </a:endParaRPr>
          </a:p>
        </p:txBody>
      </p:sp>
      <p:sp>
        <p:nvSpPr>
          <p:cNvPr id="31828" name="Line 84"/>
          <p:cNvSpPr>
            <a:spLocks noChangeShapeType="1"/>
          </p:cNvSpPr>
          <p:nvPr/>
        </p:nvSpPr>
        <p:spPr bwMode="auto">
          <a:xfrm>
            <a:off x="3327400" y="982663"/>
            <a:ext cx="247650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1863" name="Group 119"/>
          <p:cNvGrpSpPr>
            <a:grpSpLocks/>
          </p:cNvGrpSpPr>
          <p:nvPr/>
        </p:nvGrpSpPr>
        <p:grpSpPr bwMode="auto">
          <a:xfrm>
            <a:off x="4075113" y="1431925"/>
            <a:ext cx="3249612" cy="2643188"/>
            <a:chOff x="2327" y="902"/>
            <a:chExt cx="2047" cy="1665"/>
          </a:xfrm>
        </p:grpSpPr>
        <p:pic>
          <p:nvPicPr>
            <p:cNvPr id="31754" name="Picture 10" descr="POT_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" y="1048"/>
              <a:ext cx="1254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3161" y="2315"/>
              <a:ext cx="5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i="1">
                  <a:solidFill>
                    <a:srgbClr val="000000"/>
                  </a:solidFill>
                  <a:latin typeface="Times New Roman" charset="0"/>
                </a:rPr>
                <a:t>r</a:t>
              </a:r>
              <a:r>
                <a:rPr lang="en-US" altLang="fr-FR" sz="2000" b="1" i="1" baseline="-25000">
                  <a:solidFill>
                    <a:srgbClr val="000000"/>
                  </a:solidFill>
                  <a:latin typeface="Times New Roman" charset="0"/>
                </a:rPr>
                <a:t>c</a:t>
              </a:r>
              <a:r>
                <a:rPr lang="en-US" altLang="fr-FR" sz="2000" b="1" i="1">
                  <a:solidFill>
                    <a:srgbClr val="000000"/>
                  </a:solidFill>
                  <a:latin typeface="Times New Roman" charset="0"/>
                </a:rPr>
                <a:t> (fm)</a:t>
              </a: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 rot="16200000">
              <a:off x="2214" y="1429"/>
              <a:ext cx="8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i="1">
                  <a:solidFill>
                    <a:srgbClr val="000000"/>
                  </a:solidFill>
                  <a:latin typeface="Times New Roman" charset="0"/>
                </a:rPr>
                <a:t>V(r</a:t>
              </a:r>
              <a:r>
                <a:rPr lang="en-US" altLang="fr-FR" sz="2000" b="1" i="1" baseline="-25000">
                  <a:solidFill>
                    <a:srgbClr val="000000"/>
                  </a:solidFill>
                  <a:latin typeface="Times New Roman" charset="0"/>
                </a:rPr>
                <a:t>c </a:t>
              </a:r>
              <a:r>
                <a:rPr lang="en-US" altLang="fr-FR" sz="2000" b="1" i="1">
                  <a:solidFill>
                    <a:srgbClr val="000000"/>
                  </a:solidFill>
                  <a:latin typeface="Times New Roman" charset="0"/>
                </a:rPr>
                <a:t>) MeV</a:t>
              </a:r>
            </a:p>
          </p:txBody>
        </p:sp>
        <p:sp>
          <p:nvSpPr>
            <p:cNvPr id="31829" name="Text Box 85"/>
            <p:cNvSpPr txBox="1">
              <a:spLocks noChangeArrowheads="1"/>
            </p:cNvSpPr>
            <p:nvPr/>
          </p:nvSpPr>
          <p:spPr bwMode="auto">
            <a:xfrm>
              <a:off x="2327" y="902"/>
              <a:ext cx="20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00"/>
                  </a:solidFill>
                  <a:latin typeface="Times New Roman" charset="0"/>
                </a:rPr>
                <a:t>Step 2: Fix the potential </a:t>
              </a:r>
            </a:p>
          </p:txBody>
        </p:sp>
      </p:grpSp>
      <p:grpSp>
        <p:nvGrpSpPr>
          <p:cNvPr id="31861" name="Group 117"/>
          <p:cNvGrpSpPr>
            <a:grpSpLocks/>
          </p:cNvGrpSpPr>
          <p:nvPr/>
        </p:nvGrpSpPr>
        <p:grpSpPr bwMode="auto">
          <a:xfrm>
            <a:off x="1082676" y="1409700"/>
            <a:ext cx="5502275" cy="2463800"/>
            <a:chOff x="442" y="888"/>
            <a:chExt cx="3466" cy="1552"/>
          </a:xfrm>
        </p:grpSpPr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 flipV="1">
              <a:off x="2884" y="1471"/>
              <a:ext cx="10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2" name="Rectangle 28" descr="noir)"/>
            <p:cNvSpPr>
              <a:spLocks noChangeArrowheads="1"/>
            </p:cNvSpPr>
            <p:nvPr/>
          </p:nvSpPr>
          <p:spPr bwMode="auto">
            <a:xfrm>
              <a:off x="2878" y="1123"/>
              <a:ext cx="1024" cy="72"/>
            </a:xfrm>
            <a:prstGeom prst="rect">
              <a:avLst/>
            </a:prstGeom>
            <a:pattFill prst="ltUpDiag">
              <a:fgClr>
                <a:srgbClr val="FF3300">
                  <a:alpha val="46001"/>
                </a:srgbClr>
              </a:fgClr>
              <a:bgClr>
                <a:srgbClr val="FFFFFF">
                  <a:alpha val="46001"/>
                </a:srgb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2878" y="1189"/>
              <a:ext cx="10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4" name="Rectangle 30" descr="noir)"/>
            <p:cNvSpPr>
              <a:spLocks noChangeArrowheads="1"/>
            </p:cNvSpPr>
            <p:nvPr/>
          </p:nvSpPr>
          <p:spPr bwMode="auto">
            <a:xfrm>
              <a:off x="2886" y="1480"/>
              <a:ext cx="1020" cy="760"/>
            </a:xfrm>
            <a:prstGeom prst="rect">
              <a:avLst/>
            </a:prstGeom>
            <a:pattFill prst="ltUpDiag">
              <a:fgClr>
                <a:srgbClr val="333399">
                  <a:alpha val="46001"/>
                </a:srgbClr>
              </a:fgClr>
              <a:bgClr>
                <a:srgbClr val="FFFFFF">
                  <a:alpha val="46001"/>
                </a:srgb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1810" name="Group 66"/>
            <p:cNvGrpSpPr>
              <a:grpSpLocks/>
            </p:cNvGrpSpPr>
            <p:nvPr/>
          </p:nvGrpSpPr>
          <p:grpSpPr bwMode="auto">
            <a:xfrm>
              <a:off x="442" y="888"/>
              <a:ext cx="1285" cy="1552"/>
              <a:chOff x="542" y="1740"/>
              <a:chExt cx="1285" cy="1552"/>
            </a:xfrm>
          </p:grpSpPr>
          <p:pic>
            <p:nvPicPr>
              <p:cNvPr id="31785" name="Picture 41" descr="RENOCO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" y="1740"/>
                <a:ext cx="1285" cy="1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1806" name="Text Box 62"/>
              <p:cNvSpPr txBox="1">
                <a:spLocks noChangeArrowheads="1"/>
              </p:cNvSpPr>
              <p:nvPr/>
            </p:nvSpPr>
            <p:spPr bwMode="auto">
              <a:xfrm>
                <a:off x="1428" y="1904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400" b="1">
                    <a:solidFill>
                      <a:srgbClr val="000000"/>
                    </a:solidFill>
                    <a:latin typeface="Symbol" charset="2"/>
                  </a:rPr>
                  <a:t>a</a:t>
                </a:r>
              </a:p>
            </p:txBody>
          </p:sp>
        </p:grpSp>
        <p:sp>
          <p:nvSpPr>
            <p:cNvPr id="31834" name="Text Box 90"/>
            <p:cNvSpPr txBox="1">
              <a:spLocks noChangeArrowheads="1"/>
            </p:cNvSpPr>
            <p:nvPr/>
          </p:nvSpPr>
          <p:spPr bwMode="auto">
            <a:xfrm>
              <a:off x="1375" y="1126"/>
              <a:ext cx="15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00"/>
                  </a:solidFill>
                  <a:latin typeface="Times New Roman" charset="0"/>
                </a:rPr>
                <a:t>Step 3: apply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00"/>
                  </a:solidFill>
                  <a:latin typeface="Times New Roman" charset="0"/>
                </a:rPr>
                <a:t>the constraint</a:t>
              </a:r>
            </a:p>
          </p:txBody>
        </p:sp>
        <p:sp>
          <p:nvSpPr>
            <p:cNvPr id="31835" name="AutoShape 91"/>
            <p:cNvSpPr>
              <a:spLocks noChangeArrowheads="1"/>
            </p:cNvSpPr>
            <p:nvPr/>
          </p:nvSpPr>
          <p:spPr bwMode="auto">
            <a:xfrm>
              <a:off x="1764" y="1476"/>
              <a:ext cx="765" cy="30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31860" name="Group 116"/>
          <p:cNvGrpSpPr>
            <a:grpSpLocks/>
          </p:cNvGrpSpPr>
          <p:nvPr/>
        </p:nvGrpSpPr>
        <p:grpSpPr bwMode="auto">
          <a:xfrm>
            <a:off x="2279650" y="3900489"/>
            <a:ext cx="3527424" cy="2827337"/>
            <a:chOff x="1196" y="2553"/>
            <a:chExt cx="2222" cy="1781"/>
          </a:xfrm>
        </p:grpSpPr>
        <p:pic>
          <p:nvPicPr>
            <p:cNvPr id="31747" name="Picture 3" descr="A_CO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083"/>
              <a:ext cx="169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30" name="Text Box 86"/>
            <p:cNvSpPr txBox="1">
              <a:spLocks noChangeArrowheads="1"/>
            </p:cNvSpPr>
            <p:nvPr/>
          </p:nvSpPr>
          <p:spPr bwMode="auto">
            <a:xfrm>
              <a:off x="1371" y="2850"/>
              <a:ext cx="204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00"/>
                  </a:solidFill>
                  <a:latin typeface="Times New Roman" charset="0"/>
                </a:rPr>
                <a:t>Step 4: propagate the configuration </a:t>
              </a:r>
            </a:p>
          </p:txBody>
        </p:sp>
        <p:grpSp>
          <p:nvGrpSpPr>
            <p:cNvPr id="31840" name="Group 96"/>
            <p:cNvGrpSpPr>
              <a:grpSpLocks/>
            </p:cNvGrpSpPr>
            <p:nvPr/>
          </p:nvGrpSpPr>
          <p:grpSpPr bwMode="auto">
            <a:xfrm>
              <a:off x="1764" y="3251"/>
              <a:ext cx="502" cy="451"/>
              <a:chOff x="492" y="3071"/>
              <a:chExt cx="502" cy="451"/>
            </a:xfrm>
          </p:grpSpPr>
          <p:sp>
            <p:nvSpPr>
              <p:cNvPr id="31836" name="Oval 92"/>
              <p:cNvSpPr>
                <a:spLocks noChangeAspect="1" noChangeArrowheads="1"/>
              </p:cNvSpPr>
              <p:nvPr/>
            </p:nvSpPr>
            <p:spPr bwMode="auto">
              <a:xfrm>
                <a:off x="492" y="3168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37" name="Text Box 93"/>
              <p:cNvSpPr txBox="1">
                <a:spLocks noChangeArrowheads="1"/>
              </p:cNvSpPr>
              <p:nvPr/>
            </p:nvSpPr>
            <p:spPr bwMode="auto">
              <a:xfrm>
                <a:off x="530" y="3071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b="1">
                    <a:solidFill>
                      <a:srgbClr val="000000"/>
                    </a:solidFill>
                  </a:rPr>
                  <a:t>Data</a:t>
                </a:r>
              </a:p>
            </p:txBody>
          </p:sp>
          <p:sp>
            <p:nvSpPr>
              <p:cNvPr id="318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92" y="3384"/>
                <a:ext cx="57" cy="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39" name="Text Box 95"/>
              <p:cNvSpPr txBox="1">
                <a:spLocks noChangeArrowheads="1"/>
              </p:cNvSpPr>
              <p:nvPr/>
            </p:nvSpPr>
            <p:spPr bwMode="auto">
              <a:xfrm>
                <a:off x="534" y="3291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b="1">
                    <a:solidFill>
                      <a:srgbClr val="000000"/>
                    </a:solidFill>
                  </a:rPr>
                  <a:t>Calc.</a:t>
                </a:r>
              </a:p>
            </p:txBody>
          </p:sp>
        </p:grpSp>
        <p:grpSp>
          <p:nvGrpSpPr>
            <p:cNvPr id="31843" name="Group 99"/>
            <p:cNvGrpSpPr>
              <a:grpSpLocks/>
            </p:cNvGrpSpPr>
            <p:nvPr/>
          </p:nvGrpSpPr>
          <p:grpSpPr bwMode="auto">
            <a:xfrm>
              <a:off x="1721" y="2553"/>
              <a:ext cx="1265" cy="215"/>
              <a:chOff x="1721" y="2553"/>
              <a:chExt cx="1265" cy="215"/>
            </a:xfrm>
          </p:grpSpPr>
          <p:sp>
            <p:nvSpPr>
              <p:cNvPr id="31841" name="AutoShape 97"/>
              <p:cNvSpPr>
                <a:spLocks noChangeAspect="1" noChangeArrowheads="1"/>
              </p:cNvSpPr>
              <p:nvPr/>
            </p:nvSpPr>
            <p:spPr bwMode="auto">
              <a:xfrm rot="2531679">
                <a:off x="1721" y="2553"/>
                <a:ext cx="433" cy="215"/>
              </a:xfrm>
              <a:prstGeom prst="rightArrow">
                <a:avLst>
                  <a:gd name="adj1" fmla="val 50000"/>
                  <a:gd name="adj2" fmla="val 50349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42" name="AutoShape 98"/>
              <p:cNvSpPr>
                <a:spLocks noChangeAspect="1" noChangeArrowheads="1"/>
              </p:cNvSpPr>
              <p:nvPr/>
            </p:nvSpPr>
            <p:spPr bwMode="auto">
              <a:xfrm rot="19068321" flipH="1">
                <a:off x="2553" y="2553"/>
                <a:ext cx="433" cy="215"/>
              </a:xfrm>
              <a:prstGeom prst="rightArrow">
                <a:avLst>
                  <a:gd name="adj1" fmla="val 50000"/>
                  <a:gd name="adj2" fmla="val 50349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854" name="Text Box 110"/>
            <p:cNvSpPr txBox="1">
              <a:spLocks noChangeArrowheads="1"/>
            </p:cNvSpPr>
            <p:nvPr/>
          </p:nvSpPr>
          <p:spPr bwMode="auto">
            <a:xfrm rot="16200000">
              <a:off x="690" y="3473"/>
              <a:ext cx="12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>
                  <a:solidFill>
                    <a:srgbClr val="000000"/>
                  </a:solidFill>
                  <a:latin typeface="Times New Roman" charset="0"/>
                </a:rPr>
                <a:t>P(</a:t>
              </a:r>
              <a:r>
                <a:rPr lang="en-US" altLang="fr-FR" sz="2000" b="1">
                  <a:solidFill>
                    <a:srgbClr val="000000"/>
                  </a:solidFill>
                  <a:latin typeface="Symbol" charset="2"/>
                </a:rPr>
                <a:t>e</a:t>
              </a:r>
              <a:r>
                <a:rPr lang="en-US" altLang="fr-FR" sz="2000" b="1" baseline="-25000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altLang="fr-FR" sz="2000" b="1">
                  <a:solidFill>
                    <a:srgbClr val="000000"/>
                  </a:solidFill>
                  <a:latin typeface="Times New Roman" charset="0"/>
                </a:rPr>
                <a:t>) (arb. units)</a:t>
              </a:r>
            </a:p>
          </p:txBody>
        </p:sp>
        <p:sp>
          <p:nvSpPr>
            <p:cNvPr id="31855" name="Text Box 111"/>
            <p:cNvSpPr txBox="1">
              <a:spLocks noChangeArrowheads="1"/>
            </p:cNvSpPr>
            <p:nvPr/>
          </p:nvSpPr>
          <p:spPr bwMode="auto">
            <a:xfrm>
              <a:off x="2037" y="4082"/>
              <a:ext cx="7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>
                  <a:solidFill>
                    <a:srgbClr val="000000"/>
                  </a:solidFill>
                  <a:latin typeface="Symbol" charset="2"/>
                </a:rPr>
                <a:t>e</a:t>
              </a:r>
              <a:r>
                <a:rPr lang="en-US" altLang="fr-FR" sz="2000" b="1" baseline="-25000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altLang="fr-FR" sz="2000" b="1">
                  <a:solidFill>
                    <a:srgbClr val="000000"/>
                  </a:solidFill>
                  <a:latin typeface="Times New Roman" charset="0"/>
                </a:rPr>
                <a:t> (MeV)</a:t>
              </a:r>
            </a:p>
          </p:txBody>
        </p:sp>
      </p:grpSp>
      <p:grpSp>
        <p:nvGrpSpPr>
          <p:cNvPr id="31875" name="Group 131"/>
          <p:cNvGrpSpPr>
            <a:grpSpLocks/>
          </p:cNvGrpSpPr>
          <p:nvPr/>
        </p:nvGrpSpPr>
        <p:grpSpPr bwMode="auto">
          <a:xfrm>
            <a:off x="6762752" y="1009650"/>
            <a:ext cx="2465388" cy="5646738"/>
            <a:chOff x="4020" y="636"/>
            <a:chExt cx="1553" cy="3557"/>
          </a:xfrm>
        </p:grpSpPr>
        <p:pic>
          <p:nvPicPr>
            <p:cNvPr id="31872" name="Picture 128" descr="CLUST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" y="644"/>
              <a:ext cx="1348" cy="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856" name="Text Box 112"/>
            <p:cNvSpPr txBox="1">
              <a:spLocks noChangeArrowheads="1"/>
            </p:cNvSpPr>
            <p:nvPr/>
          </p:nvSpPr>
          <p:spPr bwMode="auto">
            <a:xfrm rot="16200000">
              <a:off x="3514" y="2217"/>
              <a:ext cx="12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>
                  <a:solidFill>
                    <a:srgbClr val="000000"/>
                  </a:solidFill>
                  <a:latin typeface="Times New Roman" charset="0"/>
                </a:rPr>
                <a:t>P(</a:t>
              </a:r>
              <a:r>
                <a:rPr lang="en-US" altLang="fr-FR" sz="2000" b="1">
                  <a:solidFill>
                    <a:srgbClr val="000000"/>
                  </a:solidFill>
                  <a:latin typeface="Symbol" charset="2"/>
                </a:rPr>
                <a:t>e</a:t>
              </a:r>
              <a:r>
                <a:rPr lang="en-US" altLang="fr-FR" sz="2000" b="1" baseline="-25000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altLang="fr-FR" sz="2000" b="1">
                  <a:solidFill>
                    <a:srgbClr val="000000"/>
                  </a:solidFill>
                  <a:latin typeface="Times New Roman" charset="0"/>
                </a:rPr>
                <a:t>) (arb. units)</a:t>
              </a:r>
            </a:p>
          </p:txBody>
        </p:sp>
        <p:sp>
          <p:nvSpPr>
            <p:cNvPr id="31858" name="Text Box 114"/>
            <p:cNvSpPr txBox="1">
              <a:spLocks noChangeArrowheads="1"/>
            </p:cNvSpPr>
            <p:nvPr/>
          </p:nvSpPr>
          <p:spPr bwMode="auto">
            <a:xfrm>
              <a:off x="4672" y="3941"/>
              <a:ext cx="7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>
                  <a:solidFill>
                    <a:srgbClr val="000000"/>
                  </a:solidFill>
                  <a:latin typeface="Symbol" charset="2"/>
                </a:rPr>
                <a:t>e</a:t>
              </a:r>
              <a:r>
                <a:rPr lang="en-US" altLang="fr-FR" sz="2000" b="1" baseline="-25000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altLang="fr-FR" sz="2000" b="1">
                  <a:solidFill>
                    <a:srgbClr val="000000"/>
                  </a:solidFill>
                  <a:latin typeface="Times New Roman" charset="0"/>
                </a:rPr>
                <a:t> (MeV)</a:t>
              </a:r>
            </a:p>
          </p:txBody>
        </p:sp>
        <p:sp>
          <p:nvSpPr>
            <p:cNvPr id="31867" name="Text Box 123"/>
            <p:cNvSpPr txBox="1">
              <a:spLocks noChangeArrowheads="1"/>
            </p:cNvSpPr>
            <p:nvPr/>
          </p:nvSpPr>
          <p:spPr bwMode="auto">
            <a:xfrm>
              <a:off x="4467" y="636"/>
              <a:ext cx="7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>
                  <a:solidFill>
                    <a:srgbClr val="000000"/>
                  </a:solidFill>
                </a:rPr>
                <a:t>proton</a:t>
              </a:r>
            </a:p>
          </p:txBody>
        </p:sp>
        <p:sp>
          <p:nvSpPr>
            <p:cNvPr id="31868" name="Text Box 124"/>
            <p:cNvSpPr txBox="1">
              <a:spLocks noChangeArrowheads="1"/>
            </p:cNvSpPr>
            <p:nvPr/>
          </p:nvSpPr>
          <p:spPr bwMode="auto">
            <a:xfrm>
              <a:off x="4467" y="1464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>
                  <a:solidFill>
                    <a:srgbClr val="000000"/>
                  </a:solidFill>
                </a:rPr>
                <a:t>deuton</a:t>
              </a:r>
            </a:p>
          </p:txBody>
        </p:sp>
        <p:sp>
          <p:nvSpPr>
            <p:cNvPr id="31869" name="Text Box 125"/>
            <p:cNvSpPr txBox="1">
              <a:spLocks noChangeArrowheads="1"/>
            </p:cNvSpPr>
            <p:nvPr/>
          </p:nvSpPr>
          <p:spPr bwMode="auto">
            <a:xfrm>
              <a:off x="4467" y="2292"/>
              <a:ext cx="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>
                  <a:solidFill>
                    <a:srgbClr val="000000"/>
                  </a:solidFill>
                </a:rPr>
                <a:t>triton</a:t>
              </a:r>
            </a:p>
          </p:txBody>
        </p:sp>
        <p:sp>
          <p:nvSpPr>
            <p:cNvPr id="31870" name="Text Box 126"/>
            <p:cNvSpPr txBox="1">
              <a:spLocks noChangeArrowheads="1"/>
            </p:cNvSpPr>
            <p:nvPr/>
          </p:nvSpPr>
          <p:spPr bwMode="auto">
            <a:xfrm>
              <a:off x="4467" y="3030"/>
              <a:ext cx="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>
                  <a:solidFill>
                    <a:srgbClr val="000000"/>
                  </a:solidFill>
                </a:rPr>
                <a:t>alpha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5774493" y="0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Naïve application of the rules</a:t>
            </a:r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963646" y="0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Some intermediate remarks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515"/>
          <p:cNvGrpSpPr>
            <a:grpSpLocks/>
          </p:cNvGrpSpPr>
          <p:nvPr/>
        </p:nvGrpSpPr>
        <p:grpSpPr bwMode="auto">
          <a:xfrm>
            <a:off x="976122" y="1541907"/>
            <a:ext cx="4106863" cy="3017838"/>
            <a:chOff x="3173" y="0"/>
            <a:chExt cx="2587" cy="1901"/>
          </a:xfrm>
        </p:grpSpPr>
        <p:sp>
          <p:nvSpPr>
            <p:cNvPr id="10" name="Oval 435"/>
            <p:cNvSpPr>
              <a:spLocks noChangeAspect="1" noChangeArrowheads="1"/>
            </p:cNvSpPr>
            <p:nvPr/>
          </p:nvSpPr>
          <p:spPr bwMode="auto">
            <a:xfrm>
              <a:off x="3986" y="174"/>
              <a:ext cx="1727" cy="172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499"/>
            <p:cNvGrpSpPr>
              <a:grpSpLocks noChangeAspect="1"/>
            </p:cNvGrpSpPr>
            <p:nvPr/>
          </p:nvGrpSpPr>
          <p:grpSpPr bwMode="auto">
            <a:xfrm>
              <a:off x="4815" y="989"/>
              <a:ext cx="93" cy="93"/>
              <a:chOff x="1052" y="3957"/>
              <a:chExt cx="131" cy="131"/>
            </a:xfrm>
          </p:grpSpPr>
          <p:sp>
            <p:nvSpPr>
              <p:cNvPr id="22" name="Line 500"/>
              <p:cNvSpPr>
                <a:spLocks noChangeAspect="1" noChangeShapeType="1"/>
              </p:cNvSpPr>
              <p:nvPr/>
            </p:nvSpPr>
            <p:spPr bwMode="auto">
              <a:xfrm flipV="1">
                <a:off x="1052" y="3957"/>
                <a:ext cx="123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5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0" y="3957"/>
                <a:ext cx="123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Line 502"/>
            <p:cNvSpPr>
              <a:spLocks noChangeShapeType="1"/>
            </p:cNvSpPr>
            <p:nvPr/>
          </p:nvSpPr>
          <p:spPr bwMode="auto">
            <a:xfrm flipV="1">
              <a:off x="3524" y="633"/>
              <a:ext cx="0" cy="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 Box 503"/>
            <p:cNvSpPr txBox="1">
              <a:spLocks noChangeArrowheads="1"/>
            </p:cNvSpPr>
            <p:nvPr/>
          </p:nvSpPr>
          <p:spPr bwMode="auto">
            <a:xfrm>
              <a:off x="3321" y="6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 i="1" dirty="0" smtClean="0">
                  <a:solidFill>
                    <a:srgbClr val="000000"/>
                  </a:solidFill>
                  <a:latin typeface="Times New Roman" charset="0"/>
                </a:rPr>
                <a:t>b</a:t>
              </a:r>
              <a:endParaRPr lang="en-US" altLang="fr-FR" sz="2400" b="1" dirty="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Line 504"/>
            <p:cNvSpPr>
              <a:spLocks noChangeShapeType="1"/>
            </p:cNvSpPr>
            <p:nvPr/>
          </p:nvSpPr>
          <p:spPr bwMode="auto">
            <a:xfrm>
              <a:off x="3315" y="1027"/>
              <a:ext cx="2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506"/>
            <p:cNvSpPr>
              <a:spLocks noChangeAspect="1" noChangeArrowheads="1"/>
            </p:cNvSpPr>
            <p:nvPr/>
          </p:nvSpPr>
          <p:spPr bwMode="auto">
            <a:xfrm rot="-20476688">
              <a:off x="3470" y="578"/>
              <a:ext cx="105" cy="105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Text Box 508"/>
            <p:cNvSpPr txBox="1">
              <a:spLocks noChangeArrowheads="1"/>
            </p:cNvSpPr>
            <p:nvPr/>
          </p:nvSpPr>
          <p:spPr bwMode="auto">
            <a:xfrm>
              <a:off x="3173" y="172"/>
              <a:ext cx="7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Incident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nucleon</a:t>
              </a:r>
            </a:p>
          </p:txBody>
        </p:sp>
        <p:sp>
          <p:nvSpPr>
            <p:cNvPr id="17" name="Line 509"/>
            <p:cNvSpPr>
              <a:spLocks noChangeShapeType="1"/>
            </p:cNvSpPr>
            <p:nvPr/>
          </p:nvSpPr>
          <p:spPr bwMode="auto">
            <a:xfrm>
              <a:off x="3528" y="641"/>
              <a:ext cx="2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510"/>
            <p:cNvSpPr>
              <a:spLocks noChangeAspect="1" noChangeArrowheads="1"/>
            </p:cNvSpPr>
            <p:nvPr/>
          </p:nvSpPr>
          <p:spPr bwMode="auto">
            <a:xfrm rot="-20476688">
              <a:off x="4666" y="524"/>
              <a:ext cx="105" cy="105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Freeform 511"/>
            <p:cNvSpPr>
              <a:spLocks/>
            </p:cNvSpPr>
            <p:nvPr/>
          </p:nvSpPr>
          <p:spPr bwMode="auto">
            <a:xfrm>
              <a:off x="3512" y="590"/>
              <a:ext cx="1208" cy="56"/>
            </a:xfrm>
            <a:custGeom>
              <a:avLst/>
              <a:gdLst>
                <a:gd name="T0" fmla="*/ 0 w 2016"/>
                <a:gd name="T1" fmla="*/ 48 h 56"/>
                <a:gd name="T2" fmla="*/ 1248 w 2016"/>
                <a:gd name="T3" fmla="*/ 48 h 56"/>
                <a:gd name="T4" fmla="*/ 2016 w 201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6" h="56">
                  <a:moveTo>
                    <a:pt x="0" y="48"/>
                  </a:moveTo>
                  <a:cubicBezTo>
                    <a:pt x="456" y="52"/>
                    <a:pt x="912" y="56"/>
                    <a:pt x="1248" y="48"/>
                  </a:cubicBezTo>
                  <a:cubicBezTo>
                    <a:pt x="1584" y="40"/>
                    <a:pt x="1800" y="20"/>
                    <a:pt x="20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Line 512"/>
            <p:cNvSpPr>
              <a:spLocks noChangeShapeType="1"/>
            </p:cNvSpPr>
            <p:nvPr/>
          </p:nvSpPr>
          <p:spPr bwMode="auto">
            <a:xfrm>
              <a:off x="4539" y="0"/>
              <a:ext cx="316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Text Box 514"/>
            <p:cNvSpPr txBox="1">
              <a:spLocks noChangeArrowheads="1"/>
            </p:cNvSpPr>
            <p:nvPr/>
          </p:nvSpPr>
          <p:spPr bwMode="auto">
            <a:xfrm>
              <a:off x="4816" y="512"/>
              <a:ext cx="7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Minimal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distance </a:t>
              </a:r>
            </a:p>
          </p:txBody>
        </p:sp>
      </p:grpSp>
      <p:grpSp>
        <p:nvGrpSpPr>
          <p:cNvPr id="24" name="Group 433"/>
          <p:cNvGrpSpPr>
            <a:grpSpLocks/>
          </p:cNvGrpSpPr>
          <p:nvPr/>
        </p:nvGrpSpPr>
        <p:grpSpPr bwMode="auto">
          <a:xfrm>
            <a:off x="976122" y="1545082"/>
            <a:ext cx="4106863" cy="3017838"/>
            <a:chOff x="2814" y="1988"/>
            <a:chExt cx="2587" cy="1901"/>
          </a:xfrm>
        </p:grpSpPr>
        <p:sp>
          <p:nvSpPr>
            <p:cNvPr id="25" name="Oval 346"/>
            <p:cNvSpPr>
              <a:spLocks noChangeAspect="1" noChangeArrowheads="1"/>
            </p:cNvSpPr>
            <p:nvPr/>
          </p:nvSpPr>
          <p:spPr bwMode="auto">
            <a:xfrm>
              <a:off x="3627" y="2162"/>
              <a:ext cx="1727" cy="172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348"/>
            <p:cNvSpPr>
              <a:spLocks noChangeAspect="1" noChangeArrowheads="1"/>
            </p:cNvSpPr>
            <p:nvPr/>
          </p:nvSpPr>
          <p:spPr bwMode="auto">
            <a:xfrm rot="-2084735">
              <a:off x="4407" y="2775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49"/>
            <p:cNvSpPr>
              <a:spLocks noChangeAspect="1" noChangeArrowheads="1"/>
            </p:cNvSpPr>
            <p:nvPr/>
          </p:nvSpPr>
          <p:spPr bwMode="auto">
            <a:xfrm rot="-20476688">
              <a:off x="4270" y="2990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50"/>
            <p:cNvSpPr>
              <a:spLocks noChangeAspect="1" noChangeArrowheads="1"/>
            </p:cNvSpPr>
            <p:nvPr/>
          </p:nvSpPr>
          <p:spPr bwMode="auto">
            <a:xfrm rot="-20476688">
              <a:off x="4272" y="2835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351"/>
            <p:cNvGrpSpPr>
              <a:grpSpLocks/>
            </p:cNvGrpSpPr>
            <p:nvPr/>
          </p:nvGrpSpPr>
          <p:grpSpPr bwMode="auto">
            <a:xfrm>
              <a:off x="4033" y="3406"/>
              <a:ext cx="1066" cy="409"/>
              <a:chOff x="1759" y="2566"/>
              <a:chExt cx="1066" cy="409"/>
            </a:xfrm>
          </p:grpSpPr>
          <p:sp>
            <p:nvSpPr>
              <p:cNvPr id="97" name="Oval 352"/>
              <p:cNvSpPr>
                <a:spLocks noChangeAspect="1" noChangeArrowheads="1"/>
              </p:cNvSpPr>
              <p:nvPr/>
            </p:nvSpPr>
            <p:spPr bwMode="auto">
              <a:xfrm rot="-2084735">
                <a:off x="2404" y="2566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Oval 353"/>
              <p:cNvSpPr>
                <a:spLocks noChangeAspect="1" noChangeArrowheads="1"/>
              </p:cNvSpPr>
              <p:nvPr/>
            </p:nvSpPr>
            <p:spPr bwMode="auto">
              <a:xfrm rot="-2084735">
                <a:off x="2720" y="260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Oval 354"/>
              <p:cNvSpPr>
                <a:spLocks noChangeAspect="1" noChangeArrowheads="1"/>
              </p:cNvSpPr>
              <p:nvPr/>
            </p:nvSpPr>
            <p:spPr bwMode="auto">
              <a:xfrm rot="-20476688">
                <a:off x="1759" y="272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Oval 355"/>
              <p:cNvSpPr>
                <a:spLocks noChangeAspect="1" noChangeArrowheads="1"/>
              </p:cNvSpPr>
              <p:nvPr/>
            </p:nvSpPr>
            <p:spPr bwMode="auto">
              <a:xfrm rot="-20476688">
                <a:off x="2020" y="264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Oval 356"/>
              <p:cNvSpPr>
                <a:spLocks noChangeAspect="1" noChangeArrowheads="1"/>
              </p:cNvSpPr>
              <p:nvPr/>
            </p:nvSpPr>
            <p:spPr bwMode="auto">
              <a:xfrm rot="-20476688">
                <a:off x="2155" y="287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Oval 357"/>
              <p:cNvSpPr>
                <a:spLocks noChangeAspect="1" noChangeArrowheads="1"/>
              </p:cNvSpPr>
              <p:nvPr/>
            </p:nvSpPr>
            <p:spPr bwMode="auto">
              <a:xfrm rot="-20476688">
                <a:off x="2259" y="2672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Oval 358"/>
              <p:cNvSpPr>
                <a:spLocks noChangeAspect="1" noChangeArrowheads="1"/>
              </p:cNvSpPr>
              <p:nvPr/>
            </p:nvSpPr>
            <p:spPr bwMode="auto">
              <a:xfrm rot="-20476688">
                <a:off x="2470" y="273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Oval 359"/>
            <p:cNvSpPr>
              <a:spLocks noChangeAspect="1" noChangeArrowheads="1"/>
            </p:cNvSpPr>
            <p:nvPr/>
          </p:nvSpPr>
          <p:spPr bwMode="auto">
            <a:xfrm rot="-2084735">
              <a:off x="4062" y="2742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60"/>
            <p:cNvSpPr>
              <a:spLocks noChangeAspect="1" noChangeArrowheads="1"/>
            </p:cNvSpPr>
            <p:nvPr/>
          </p:nvSpPr>
          <p:spPr bwMode="auto">
            <a:xfrm rot="-20476688">
              <a:off x="3927" y="2801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361"/>
            <p:cNvGrpSpPr>
              <a:grpSpLocks/>
            </p:cNvGrpSpPr>
            <p:nvPr/>
          </p:nvGrpSpPr>
          <p:grpSpPr bwMode="auto">
            <a:xfrm>
              <a:off x="4570" y="2315"/>
              <a:ext cx="672" cy="1169"/>
              <a:chOff x="2296" y="1475"/>
              <a:chExt cx="672" cy="1169"/>
            </a:xfrm>
          </p:grpSpPr>
          <p:sp>
            <p:nvSpPr>
              <p:cNvPr id="82" name="Oval 362"/>
              <p:cNvSpPr>
                <a:spLocks noChangeAspect="1" noChangeArrowheads="1"/>
              </p:cNvSpPr>
              <p:nvPr/>
            </p:nvSpPr>
            <p:spPr bwMode="auto">
              <a:xfrm rot="-2084735">
                <a:off x="2296" y="1846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Oval 363"/>
              <p:cNvSpPr>
                <a:spLocks noChangeAspect="1" noChangeArrowheads="1"/>
              </p:cNvSpPr>
              <p:nvPr/>
            </p:nvSpPr>
            <p:spPr bwMode="auto">
              <a:xfrm rot="-2084735">
                <a:off x="2531" y="2098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Oval 364"/>
              <p:cNvSpPr>
                <a:spLocks noChangeAspect="1" noChangeArrowheads="1"/>
              </p:cNvSpPr>
              <p:nvPr/>
            </p:nvSpPr>
            <p:spPr bwMode="auto">
              <a:xfrm rot="-2084735">
                <a:off x="2330" y="2048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Oval 365"/>
              <p:cNvSpPr>
                <a:spLocks noChangeAspect="1" noChangeArrowheads="1"/>
              </p:cNvSpPr>
              <p:nvPr/>
            </p:nvSpPr>
            <p:spPr bwMode="auto">
              <a:xfrm rot="-2084735">
                <a:off x="2499" y="169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Oval 366"/>
              <p:cNvSpPr>
                <a:spLocks noChangeAspect="1" noChangeArrowheads="1"/>
              </p:cNvSpPr>
              <p:nvPr/>
            </p:nvSpPr>
            <p:spPr bwMode="auto">
              <a:xfrm rot="-2084735">
                <a:off x="2519" y="197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Oval 367"/>
              <p:cNvSpPr>
                <a:spLocks noChangeAspect="1" noChangeArrowheads="1"/>
              </p:cNvSpPr>
              <p:nvPr/>
            </p:nvSpPr>
            <p:spPr bwMode="auto">
              <a:xfrm rot="-2084735">
                <a:off x="2695" y="212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Oval 368"/>
              <p:cNvSpPr>
                <a:spLocks noChangeAspect="1" noChangeArrowheads="1"/>
              </p:cNvSpPr>
              <p:nvPr/>
            </p:nvSpPr>
            <p:spPr bwMode="auto">
              <a:xfrm rot="-2084735">
                <a:off x="2602" y="228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Oval 369"/>
              <p:cNvSpPr>
                <a:spLocks noChangeAspect="1" noChangeArrowheads="1"/>
              </p:cNvSpPr>
              <p:nvPr/>
            </p:nvSpPr>
            <p:spPr bwMode="auto">
              <a:xfrm rot="-2084735">
                <a:off x="2695" y="212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Oval 370"/>
              <p:cNvSpPr>
                <a:spLocks noChangeAspect="1" noChangeArrowheads="1"/>
              </p:cNvSpPr>
              <p:nvPr/>
            </p:nvSpPr>
            <p:spPr bwMode="auto">
              <a:xfrm rot="-2084735">
                <a:off x="2403" y="1879"/>
                <a:ext cx="105" cy="1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Oval 371"/>
              <p:cNvSpPr>
                <a:spLocks noChangeAspect="1" noChangeArrowheads="1"/>
              </p:cNvSpPr>
              <p:nvPr/>
            </p:nvSpPr>
            <p:spPr bwMode="auto">
              <a:xfrm rot="-2084735">
                <a:off x="2681" y="2006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Oval 372"/>
              <p:cNvSpPr>
                <a:spLocks noChangeAspect="1" noChangeArrowheads="1"/>
              </p:cNvSpPr>
              <p:nvPr/>
            </p:nvSpPr>
            <p:spPr bwMode="auto">
              <a:xfrm rot="-2084735">
                <a:off x="2857" y="215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Oval 373"/>
              <p:cNvSpPr>
                <a:spLocks noChangeAspect="1" noChangeArrowheads="1"/>
              </p:cNvSpPr>
              <p:nvPr/>
            </p:nvSpPr>
            <p:spPr bwMode="auto">
              <a:xfrm rot="-20476688">
                <a:off x="2863" y="2421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374"/>
              <p:cNvSpPr>
                <a:spLocks noChangeAspect="1" noChangeArrowheads="1"/>
              </p:cNvSpPr>
              <p:nvPr/>
            </p:nvSpPr>
            <p:spPr bwMode="auto">
              <a:xfrm rot="-20476688">
                <a:off x="2456" y="240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375"/>
              <p:cNvSpPr>
                <a:spLocks noChangeAspect="1" noChangeArrowheads="1"/>
              </p:cNvSpPr>
              <p:nvPr/>
            </p:nvSpPr>
            <p:spPr bwMode="auto">
              <a:xfrm rot="-20476688">
                <a:off x="2585" y="253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Oval 376"/>
              <p:cNvSpPr>
                <a:spLocks noChangeAspect="1" noChangeArrowheads="1"/>
              </p:cNvSpPr>
              <p:nvPr/>
            </p:nvSpPr>
            <p:spPr bwMode="auto">
              <a:xfrm rot="-2084735">
                <a:off x="2574" y="1475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Oval 377"/>
            <p:cNvSpPr>
              <a:spLocks noChangeAspect="1" noChangeArrowheads="1"/>
            </p:cNvSpPr>
            <p:nvPr/>
          </p:nvSpPr>
          <p:spPr bwMode="auto">
            <a:xfrm rot="-2084735">
              <a:off x="4773" y="2533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8"/>
            <p:cNvSpPr>
              <a:spLocks noChangeAspect="1" noChangeArrowheads="1"/>
            </p:cNvSpPr>
            <p:nvPr/>
          </p:nvSpPr>
          <p:spPr bwMode="auto">
            <a:xfrm rot="-2084735">
              <a:off x="4996" y="2664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79"/>
            <p:cNvSpPr>
              <a:spLocks noChangeAspect="1" noChangeArrowheads="1"/>
            </p:cNvSpPr>
            <p:nvPr/>
          </p:nvSpPr>
          <p:spPr bwMode="auto">
            <a:xfrm rot="-20476688">
              <a:off x="4101" y="2911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80"/>
            <p:cNvSpPr>
              <a:spLocks noChangeAspect="1" noChangeArrowheads="1"/>
            </p:cNvSpPr>
            <p:nvPr/>
          </p:nvSpPr>
          <p:spPr bwMode="auto">
            <a:xfrm rot="-20476688">
              <a:off x="4272" y="283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Oval 381"/>
            <p:cNvSpPr>
              <a:spLocks noChangeAspect="1" noChangeArrowheads="1"/>
            </p:cNvSpPr>
            <p:nvPr/>
          </p:nvSpPr>
          <p:spPr bwMode="auto">
            <a:xfrm rot="-20476688">
              <a:off x="3756" y="2876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Oval 382"/>
            <p:cNvSpPr>
              <a:spLocks noChangeAspect="1" noChangeArrowheads="1"/>
            </p:cNvSpPr>
            <p:nvPr/>
          </p:nvSpPr>
          <p:spPr bwMode="auto">
            <a:xfrm rot="-20476688">
              <a:off x="3925" y="295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Oval 383"/>
            <p:cNvSpPr>
              <a:spLocks noChangeAspect="1" noChangeArrowheads="1"/>
            </p:cNvSpPr>
            <p:nvPr/>
          </p:nvSpPr>
          <p:spPr bwMode="auto">
            <a:xfrm rot="-20476688">
              <a:off x="3927" y="2801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Oval 384"/>
            <p:cNvSpPr>
              <a:spLocks noChangeAspect="1" noChangeArrowheads="1"/>
            </p:cNvSpPr>
            <p:nvPr/>
          </p:nvSpPr>
          <p:spPr bwMode="auto">
            <a:xfrm rot="-2084735">
              <a:off x="4447" y="2593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Oval 385"/>
            <p:cNvSpPr>
              <a:spLocks noChangeAspect="1" noChangeArrowheads="1"/>
            </p:cNvSpPr>
            <p:nvPr/>
          </p:nvSpPr>
          <p:spPr bwMode="auto">
            <a:xfrm rot="-2084735">
              <a:off x="4228" y="2603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Oval 386"/>
            <p:cNvSpPr>
              <a:spLocks noChangeAspect="1" noChangeArrowheads="1"/>
            </p:cNvSpPr>
            <p:nvPr/>
          </p:nvSpPr>
          <p:spPr bwMode="auto">
            <a:xfrm rot="-2084735">
              <a:off x="4103" y="2559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Oval 387"/>
            <p:cNvSpPr>
              <a:spLocks noChangeAspect="1" noChangeArrowheads="1"/>
            </p:cNvSpPr>
            <p:nvPr/>
          </p:nvSpPr>
          <p:spPr bwMode="auto">
            <a:xfrm rot="-2084735">
              <a:off x="3883" y="2569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Oval 388"/>
            <p:cNvSpPr>
              <a:spLocks noChangeAspect="1" noChangeArrowheads="1"/>
            </p:cNvSpPr>
            <p:nvPr/>
          </p:nvSpPr>
          <p:spPr bwMode="auto">
            <a:xfrm rot="-2084735">
              <a:off x="4332" y="268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Oval 389"/>
            <p:cNvSpPr>
              <a:spLocks noChangeAspect="1" noChangeArrowheads="1"/>
            </p:cNvSpPr>
            <p:nvPr/>
          </p:nvSpPr>
          <p:spPr bwMode="auto">
            <a:xfrm rot="-2084735">
              <a:off x="4611" y="2504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Oval 390"/>
            <p:cNvSpPr>
              <a:spLocks noChangeAspect="1" noChangeArrowheads="1"/>
            </p:cNvSpPr>
            <p:nvPr/>
          </p:nvSpPr>
          <p:spPr bwMode="auto">
            <a:xfrm rot="-2084735">
              <a:off x="4036" y="2309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Oval 391"/>
            <p:cNvSpPr>
              <a:spLocks noChangeAspect="1" noChangeArrowheads="1"/>
            </p:cNvSpPr>
            <p:nvPr/>
          </p:nvSpPr>
          <p:spPr bwMode="auto">
            <a:xfrm rot="-2084735">
              <a:off x="4225" y="2401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Oval 392"/>
            <p:cNvSpPr>
              <a:spLocks noChangeAspect="1" noChangeArrowheads="1"/>
            </p:cNvSpPr>
            <p:nvPr/>
          </p:nvSpPr>
          <p:spPr bwMode="auto">
            <a:xfrm rot="-2084735">
              <a:off x="4442" y="2312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Oval 393"/>
            <p:cNvSpPr>
              <a:spLocks noChangeAspect="1" noChangeArrowheads="1"/>
            </p:cNvSpPr>
            <p:nvPr/>
          </p:nvSpPr>
          <p:spPr bwMode="auto">
            <a:xfrm rot="-2084735">
              <a:off x="4429" y="2499"/>
              <a:ext cx="105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0" name="Oval 394"/>
            <p:cNvSpPr>
              <a:spLocks noChangeAspect="1" noChangeArrowheads="1"/>
            </p:cNvSpPr>
            <p:nvPr/>
          </p:nvSpPr>
          <p:spPr bwMode="auto">
            <a:xfrm rot="-2084735">
              <a:off x="4685" y="228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1" name="Oval 395"/>
            <p:cNvSpPr>
              <a:spLocks noChangeAspect="1" noChangeArrowheads="1"/>
            </p:cNvSpPr>
            <p:nvPr/>
          </p:nvSpPr>
          <p:spPr bwMode="auto">
            <a:xfrm rot="-2084735">
              <a:off x="4522" y="2376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2" name="Oval 396"/>
            <p:cNvSpPr>
              <a:spLocks noChangeAspect="1" noChangeArrowheads="1"/>
            </p:cNvSpPr>
            <p:nvPr/>
          </p:nvSpPr>
          <p:spPr bwMode="auto">
            <a:xfrm rot="-2084735">
              <a:off x="4848" y="231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3" name="Oval 397"/>
            <p:cNvSpPr>
              <a:spLocks noChangeAspect="1" noChangeArrowheads="1"/>
            </p:cNvSpPr>
            <p:nvPr/>
          </p:nvSpPr>
          <p:spPr bwMode="auto">
            <a:xfrm rot="-2084735">
              <a:off x="4264" y="2210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54" name="Group 398"/>
            <p:cNvGrpSpPr>
              <a:grpSpLocks/>
            </p:cNvGrpSpPr>
            <p:nvPr/>
          </p:nvGrpSpPr>
          <p:grpSpPr bwMode="auto">
            <a:xfrm>
              <a:off x="3797" y="2920"/>
              <a:ext cx="827" cy="505"/>
              <a:chOff x="1523" y="2080"/>
              <a:chExt cx="827" cy="505"/>
            </a:xfrm>
          </p:grpSpPr>
          <p:sp>
            <p:nvSpPr>
              <p:cNvPr id="70" name="Oval 399"/>
              <p:cNvSpPr>
                <a:spLocks noChangeAspect="1" noChangeArrowheads="1"/>
              </p:cNvSpPr>
              <p:nvPr/>
            </p:nvSpPr>
            <p:spPr bwMode="auto">
              <a:xfrm rot="-20476688">
                <a:off x="1730" y="2261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Oval 400"/>
              <p:cNvSpPr>
                <a:spLocks noChangeAspect="1" noChangeArrowheads="1"/>
              </p:cNvSpPr>
              <p:nvPr/>
            </p:nvSpPr>
            <p:spPr bwMode="auto">
              <a:xfrm rot="-20476688">
                <a:off x="2173" y="208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Oval 401"/>
              <p:cNvSpPr>
                <a:spLocks noChangeAspect="1" noChangeArrowheads="1"/>
              </p:cNvSpPr>
              <p:nvPr/>
            </p:nvSpPr>
            <p:spPr bwMode="auto">
              <a:xfrm rot="-20476688">
                <a:off x="1863" y="2295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Oval 402"/>
              <p:cNvSpPr>
                <a:spLocks noChangeAspect="1" noChangeArrowheads="1"/>
              </p:cNvSpPr>
              <p:nvPr/>
            </p:nvSpPr>
            <p:spPr bwMode="auto">
              <a:xfrm rot="-20476688">
                <a:off x="2245" y="222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Oval 403"/>
              <p:cNvSpPr>
                <a:spLocks noChangeAspect="1" noChangeArrowheads="1"/>
              </p:cNvSpPr>
              <p:nvPr/>
            </p:nvSpPr>
            <p:spPr bwMode="auto">
              <a:xfrm rot="-20476688">
                <a:off x="1863" y="2295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Oval 404"/>
              <p:cNvSpPr>
                <a:spLocks noChangeAspect="1" noChangeArrowheads="1"/>
              </p:cNvSpPr>
              <p:nvPr/>
            </p:nvSpPr>
            <p:spPr bwMode="auto">
              <a:xfrm rot="-20476688">
                <a:off x="2245" y="222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Oval 405"/>
              <p:cNvSpPr>
                <a:spLocks noChangeAspect="1" noChangeArrowheads="1"/>
              </p:cNvSpPr>
              <p:nvPr/>
            </p:nvSpPr>
            <p:spPr bwMode="auto">
              <a:xfrm rot="-20476688">
                <a:off x="2158" y="2364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Oval 406"/>
              <p:cNvSpPr>
                <a:spLocks noChangeAspect="1" noChangeArrowheads="1"/>
              </p:cNvSpPr>
              <p:nvPr/>
            </p:nvSpPr>
            <p:spPr bwMode="auto">
              <a:xfrm rot="-20476688">
                <a:off x="1769" y="248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407"/>
              <p:cNvSpPr>
                <a:spLocks noChangeAspect="1" noChangeArrowheads="1"/>
              </p:cNvSpPr>
              <p:nvPr/>
            </p:nvSpPr>
            <p:spPr bwMode="auto">
              <a:xfrm rot="-20476688">
                <a:off x="1982" y="2431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Oval 408"/>
              <p:cNvSpPr>
                <a:spLocks noChangeAspect="1" noChangeArrowheads="1"/>
              </p:cNvSpPr>
              <p:nvPr/>
            </p:nvSpPr>
            <p:spPr bwMode="auto">
              <a:xfrm rot="-2084735">
                <a:off x="1523" y="239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409"/>
              <p:cNvSpPr>
                <a:spLocks noChangeShapeType="1"/>
              </p:cNvSpPr>
              <p:nvPr/>
            </p:nvSpPr>
            <p:spPr bwMode="auto">
              <a:xfrm>
                <a:off x="2222" y="21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Line 410"/>
              <p:cNvSpPr>
                <a:spLocks noChangeShapeType="1"/>
              </p:cNvSpPr>
              <p:nvPr/>
            </p:nvSpPr>
            <p:spPr bwMode="auto">
              <a:xfrm>
                <a:off x="2222" y="21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Group 411"/>
            <p:cNvGrpSpPr>
              <a:grpSpLocks noChangeAspect="1"/>
            </p:cNvGrpSpPr>
            <p:nvPr/>
          </p:nvGrpSpPr>
          <p:grpSpPr bwMode="auto">
            <a:xfrm>
              <a:off x="4456" y="2977"/>
              <a:ext cx="93" cy="93"/>
              <a:chOff x="1052" y="3957"/>
              <a:chExt cx="131" cy="131"/>
            </a:xfrm>
          </p:grpSpPr>
          <p:sp>
            <p:nvSpPr>
              <p:cNvPr id="68" name="Line 412"/>
              <p:cNvSpPr>
                <a:spLocks noChangeAspect="1" noChangeShapeType="1"/>
              </p:cNvSpPr>
              <p:nvPr/>
            </p:nvSpPr>
            <p:spPr bwMode="auto">
              <a:xfrm flipV="1">
                <a:off x="1052" y="3957"/>
                <a:ext cx="123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4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0" y="3957"/>
                <a:ext cx="123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Line 416"/>
            <p:cNvSpPr>
              <a:spLocks noChangeShapeType="1"/>
            </p:cNvSpPr>
            <p:nvPr/>
          </p:nvSpPr>
          <p:spPr bwMode="auto">
            <a:xfrm flipV="1">
              <a:off x="3165" y="2621"/>
              <a:ext cx="0" cy="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" name="Text Box 417"/>
            <p:cNvSpPr txBox="1">
              <a:spLocks noChangeArrowheads="1"/>
            </p:cNvSpPr>
            <p:nvPr/>
          </p:nvSpPr>
          <p:spPr bwMode="auto">
            <a:xfrm>
              <a:off x="2962" y="267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 i="1" dirty="0" smtClean="0">
                  <a:solidFill>
                    <a:srgbClr val="000000"/>
                  </a:solidFill>
                  <a:latin typeface="Times New Roman" charset="0"/>
                </a:rPr>
                <a:t>b</a:t>
              </a:r>
              <a:endParaRPr lang="en-US" altLang="fr-FR" sz="2400" b="1" dirty="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8" name="Line 420"/>
            <p:cNvSpPr>
              <a:spLocks noChangeShapeType="1"/>
            </p:cNvSpPr>
            <p:nvPr/>
          </p:nvSpPr>
          <p:spPr bwMode="auto">
            <a:xfrm>
              <a:off x="2956" y="3015"/>
              <a:ext cx="2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421"/>
            <p:cNvGrpSpPr>
              <a:grpSpLocks/>
            </p:cNvGrpSpPr>
            <p:nvPr/>
          </p:nvGrpSpPr>
          <p:grpSpPr bwMode="auto">
            <a:xfrm>
              <a:off x="2814" y="2160"/>
              <a:ext cx="1598" cy="511"/>
              <a:chOff x="48" y="288"/>
              <a:chExt cx="1598" cy="511"/>
            </a:xfrm>
          </p:grpSpPr>
          <p:sp>
            <p:nvSpPr>
              <p:cNvPr id="63" name="Oval 422"/>
              <p:cNvSpPr>
                <a:spLocks noChangeAspect="1" noChangeArrowheads="1"/>
              </p:cNvSpPr>
              <p:nvPr/>
            </p:nvSpPr>
            <p:spPr bwMode="auto">
              <a:xfrm rot="-20476688">
                <a:off x="345" y="694"/>
                <a:ext cx="105" cy="105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Oval 423"/>
              <p:cNvSpPr>
                <a:spLocks noChangeAspect="1" noChangeArrowheads="1"/>
              </p:cNvSpPr>
              <p:nvPr/>
            </p:nvSpPr>
            <p:spPr bwMode="auto">
              <a:xfrm rot="-2084735">
                <a:off x="1337" y="68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424"/>
              <p:cNvSpPr txBox="1">
                <a:spLocks noChangeArrowheads="1"/>
              </p:cNvSpPr>
              <p:nvPr/>
            </p:nvSpPr>
            <p:spPr bwMode="auto">
              <a:xfrm>
                <a:off x="48" y="288"/>
                <a:ext cx="72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dirty="0" smtClean="0">
                    <a:solidFill>
                      <a:srgbClr val="000000"/>
                    </a:solidFill>
                    <a:latin typeface="Times New Roman" charset="0"/>
                  </a:rPr>
                  <a:t>Incident 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dirty="0" smtClean="0">
                    <a:solidFill>
                      <a:srgbClr val="000000"/>
                    </a:solidFill>
                    <a:latin typeface="Times New Roman" charset="0"/>
                  </a:rPr>
                  <a:t>nucleon</a:t>
                </a:r>
              </a:p>
            </p:txBody>
          </p:sp>
          <p:sp>
            <p:nvSpPr>
              <p:cNvPr id="66" name="Line 425"/>
              <p:cNvSpPr>
                <a:spLocks noChangeShapeType="1"/>
              </p:cNvSpPr>
              <p:nvPr/>
            </p:nvSpPr>
            <p:spPr bwMode="auto">
              <a:xfrm>
                <a:off x="403" y="757"/>
                <a:ext cx="2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426"/>
              <p:cNvSpPr>
                <a:spLocks noChangeAspect="1" noChangeArrowheads="1"/>
              </p:cNvSpPr>
              <p:nvPr/>
            </p:nvSpPr>
            <p:spPr bwMode="auto">
              <a:xfrm rot="-20476688">
                <a:off x="1541" y="640"/>
                <a:ext cx="105" cy="105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" name="Freeform 427"/>
            <p:cNvSpPr>
              <a:spLocks/>
            </p:cNvSpPr>
            <p:nvPr/>
          </p:nvSpPr>
          <p:spPr bwMode="auto">
            <a:xfrm>
              <a:off x="3153" y="2578"/>
              <a:ext cx="1208" cy="56"/>
            </a:xfrm>
            <a:custGeom>
              <a:avLst/>
              <a:gdLst>
                <a:gd name="T0" fmla="*/ 0 w 2016"/>
                <a:gd name="T1" fmla="*/ 48 h 56"/>
                <a:gd name="T2" fmla="*/ 1248 w 2016"/>
                <a:gd name="T3" fmla="*/ 48 h 56"/>
                <a:gd name="T4" fmla="*/ 2016 w 201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6" h="56">
                  <a:moveTo>
                    <a:pt x="0" y="48"/>
                  </a:moveTo>
                  <a:cubicBezTo>
                    <a:pt x="456" y="52"/>
                    <a:pt x="912" y="56"/>
                    <a:pt x="1248" y="48"/>
                  </a:cubicBezTo>
                  <a:cubicBezTo>
                    <a:pt x="1584" y="40"/>
                    <a:pt x="1800" y="20"/>
                    <a:pt x="20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" name="Line 429"/>
            <p:cNvSpPr>
              <a:spLocks noChangeShapeType="1"/>
            </p:cNvSpPr>
            <p:nvPr/>
          </p:nvSpPr>
          <p:spPr bwMode="auto">
            <a:xfrm>
              <a:off x="4180" y="1988"/>
              <a:ext cx="316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" name="Line 430"/>
            <p:cNvSpPr>
              <a:spLocks noChangeShapeType="1"/>
            </p:cNvSpPr>
            <p:nvPr/>
          </p:nvSpPr>
          <p:spPr bwMode="auto">
            <a:xfrm flipH="1" flipV="1">
              <a:off x="4360" y="2563"/>
              <a:ext cx="136" cy="4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4" name="Group 343"/>
          <p:cNvGrpSpPr>
            <a:grpSpLocks/>
          </p:cNvGrpSpPr>
          <p:nvPr/>
        </p:nvGrpSpPr>
        <p:grpSpPr bwMode="auto">
          <a:xfrm>
            <a:off x="976122" y="1354582"/>
            <a:ext cx="4495800" cy="3201988"/>
            <a:chOff x="540" y="1032"/>
            <a:chExt cx="2832" cy="2017"/>
          </a:xfrm>
        </p:grpSpPr>
        <p:sp>
          <p:nvSpPr>
            <p:cNvPr id="105" name="Text Box 249"/>
            <p:cNvSpPr txBox="1">
              <a:spLocks noChangeArrowheads="1"/>
            </p:cNvSpPr>
            <p:nvPr/>
          </p:nvSpPr>
          <p:spPr bwMode="auto">
            <a:xfrm>
              <a:off x="2444" y="1032"/>
              <a:ext cx="9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Participant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region</a:t>
              </a:r>
            </a:p>
          </p:txBody>
        </p:sp>
        <p:sp>
          <p:nvSpPr>
            <p:cNvPr id="106" name="Oval 250"/>
            <p:cNvSpPr>
              <a:spLocks noChangeAspect="1" noChangeArrowheads="1"/>
            </p:cNvSpPr>
            <p:nvPr/>
          </p:nvSpPr>
          <p:spPr bwMode="auto">
            <a:xfrm>
              <a:off x="1353" y="1322"/>
              <a:ext cx="1727" cy="172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Oval 251"/>
            <p:cNvSpPr>
              <a:spLocks noChangeAspect="1" noChangeArrowheads="1"/>
            </p:cNvSpPr>
            <p:nvPr/>
          </p:nvSpPr>
          <p:spPr bwMode="auto">
            <a:xfrm>
              <a:off x="1627" y="1274"/>
              <a:ext cx="898" cy="898"/>
            </a:xfrm>
            <a:prstGeom prst="ellipse">
              <a:avLst/>
            </a:prstGeom>
            <a:solidFill>
              <a:srgbClr val="B2B2B2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Oval 252"/>
            <p:cNvSpPr>
              <a:spLocks noChangeAspect="1" noChangeArrowheads="1"/>
            </p:cNvSpPr>
            <p:nvPr/>
          </p:nvSpPr>
          <p:spPr bwMode="auto">
            <a:xfrm rot="-2084735">
              <a:off x="2133" y="1935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Oval 268"/>
            <p:cNvSpPr>
              <a:spLocks noChangeAspect="1" noChangeArrowheads="1"/>
            </p:cNvSpPr>
            <p:nvPr/>
          </p:nvSpPr>
          <p:spPr bwMode="auto">
            <a:xfrm rot="-20476688">
              <a:off x="1996" y="2150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Oval 270"/>
            <p:cNvSpPr>
              <a:spLocks noChangeAspect="1" noChangeArrowheads="1"/>
            </p:cNvSpPr>
            <p:nvPr/>
          </p:nvSpPr>
          <p:spPr bwMode="auto">
            <a:xfrm rot="-20476688">
              <a:off x="1998" y="1995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11" name="Group 339"/>
            <p:cNvGrpSpPr>
              <a:grpSpLocks/>
            </p:cNvGrpSpPr>
            <p:nvPr/>
          </p:nvGrpSpPr>
          <p:grpSpPr bwMode="auto">
            <a:xfrm>
              <a:off x="1759" y="2566"/>
              <a:ext cx="1066" cy="409"/>
              <a:chOff x="1759" y="2566"/>
              <a:chExt cx="1066" cy="409"/>
            </a:xfrm>
          </p:grpSpPr>
          <p:sp>
            <p:nvSpPr>
              <p:cNvPr id="185" name="Oval 253"/>
              <p:cNvSpPr>
                <a:spLocks noChangeAspect="1" noChangeArrowheads="1"/>
              </p:cNvSpPr>
              <p:nvPr/>
            </p:nvSpPr>
            <p:spPr bwMode="auto">
              <a:xfrm rot="-2084735">
                <a:off x="2404" y="2566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Oval 263"/>
              <p:cNvSpPr>
                <a:spLocks noChangeAspect="1" noChangeArrowheads="1"/>
              </p:cNvSpPr>
              <p:nvPr/>
            </p:nvSpPr>
            <p:spPr bwMode="auto">
              <a:xfrm rot="-2084735">
                <a:off x="2720" y="260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Oval 269"/>
              <p:cNvSpPr>
                <a:spLocks noChangeAspect="1" noChangeArrowheads="1"/>
              </p:cNvSpPr>
              <p:nvPr/>
            </p:nvSpPr>
            <p:spPr bwMode="auto">
              <a:xfrm rot="-20476688">
                <a:off x="1759" y="272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Oval 274"/>
              <p:cNvSpPr>
                <a:spLocks noChangeAspect="1" noChangeArrowheads="1"/>
              </p:cNvSpPr>
              <p:nvPr/>
            </p:nvSpPr>
            <p:spPr bwMode="auto">
              <a:xfrm rot="-20476688">
                <a:off x="2020" y="264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Oval 278"/>
              <p:cNvSpPr>
                <a:spLocks noChangeAspect="1" noChangeArrowheads="1"/>
              </p:cNvSpPr>
              <p:nvPr/>
            </p:nvSpPr>
            <p:spPr bwMode="auto">
              <a:xfrm rot="-20476688">
                <a:off x="2155" y="287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Oval 282"/>
              <p:cNvSpPr>
                <a:spLocks noChangeAspect="1" noChangeArrowheads="1"/>
              </p:cNvSpPr>
              <p:nvPr/>
            </p:nvSpPr>
            <p:spPr bwMode="auto">
              <a:xfrm rot="-20476688">
                <a:off x="2259" y="2672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Oval 283"/>
              <p:cNvSpPr>
                <a:spLocks noChangeAspect="1" noChangeArrowheads="1"/>
              </p:cNvSpPr>
              <p:nvPr/>
            </p:nvSpPr>
            <p:spPr bwMode="auto">
              <a:xfrm rot="-20476688">
                <a:off x="2470" y="273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" name="Oval 285"/>
            <p:cNvSpPr>
              <a:spLocks noChangeAspect="1" noChangeArrowheads="1"/>
            </p:cNvSpPr>
            <p:nvPr/>
          </p:nvSpPr>
          <p:spPr bwMode="auto">
            <a:xfrm rot="-2084735">
              <a:off x="1788" y="1902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Oval 286"/>
            <p:cNvSpPr>
              <a:spLocks noChangeAspect="1" noChangeArrowheads="1"/>
            </p:cNvSpPr>
            <p:nvPr/>
          </p:nvSpPr>
          <p:spPr bwMode="auto">
            <a:xfrm rot="-20476688">
              <a:off x="1653" y="1961"/>
              <a:ext cx="105" cy="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14" name="Group 340"/>
            <p:cNvGrpSpPr>
              <a:grpSpLocks/>
            </p:cNvGrpSpPr>
            <p:nvPr/>
          </p:nvGrpSpPr>
          <p:grpSpPr bwMode="auto">
            <a:xfrm>
              <a:off x="2296" y="1475"/>
              <a:ext cx="672" cy="1169"/>
              <a:chOff x="2296" y="1475"/>
              <a:chExt cx="672" cy="1169"/>
            </a:xfrm>
          </p:grpSpPr>
          <p:sp>
            <p:nvSpPr>
              <p:cNvPr id="170" name="Oval 254"/>
              <p:cNvSpPr>
                <a:spLocks noChangeAspect="1" noChangeArrowheads="1"/>
              </p:cNvSpPr>
              <p:nvPr/>
            </p:nvSpPr>
            <p:spPr bwMode="auto">
              <a:xfrm rot="-2084735">
                <a:off x="2296" y="1846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Oval 255"/>
              <p:cNvSpPr>
                <a:spLocks noChangeAspect="1" noChangeArrowheads="1"/>
              </p:cNvSpPr>
              <p:nvPr/>
            </p:nvSpPr>
            <p:spPr bwMode="auto">
              <a:xfrm rot="-2084735">
                <a:off x="2531" y="2098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Oval 256"/>
              <p:cNvSpPr>
                <a:spLocks noChangeAspect="1" noChangeArrowheads="1"/>
              </p:cNvSpPr>
              <p:nvPr/>
            </p:nvSpPr>
            <p:spPr bwMode="auto">
              <a:xfrm rot="-2084735">
                <a:off x="2330" y="2048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257"/>
              <p:cNvSpPr>
                <a:spLocks noChangeAspect="1" noChangeArrowheads="1"/>
              </p:cNvSpPr>
              <p:nvPr/>
            </p:nvSpPr>
            <p:spPr bwMode="auto">
              <a:xfrm rot="-2084735">
                <a:off x="2499" y="169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Oval 258"/>
              <p:cNvSpPr>
                <a:spLocks noChangeAspect="1" noChangeArrowheads="1"/>
              </p:cNvSpPr>
              <p:nvPr/>
            </p:nvSpPr>
            <p:spPr bwMode="auto">
              <a:xfrm rot="-2084735">
                <a:off x="2519" y="197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Oval 259"/>
              <p:cNvSpPr>
                <a:spLocks noChangeAspect="1" noChangeArrowheads="1"/>
              </p:cNvSpPr>
              <p:nvPr/>
            </p:nvSpPr>
            <p:spPr bwMode="auto">
              <a:xfrm rot="-2084735">
                <a:off x="2695" y="212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Oval 260"/>
              <p:cNvSpPr>
                <a:spLocks noChangeAspect="1" noChangeArrowheads="1"/>
              </p:cNvSpPr>
              <p:nvPr/>
            </p:nvSpPr>
            <p:spPr bwMode="auto">
              <a:xfrm rot="-2084735">
                <a:off x="2602" y="228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Oval 261"/>
              <p:cNvSpPr>
                <a:spLocks noChangeAspect="1" noChangeArrowheads="1"/>
              </p:cNvSpPr>
              <p:nvPr/>
            </p:nvSpPr>
            <p:spPr bwMode="auto">
              <a:xfrm rot="-2084735">
                <a:off x="2695" y="212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Oval 262"/>
              <p:cNvSpPr>
                <a:spLocks noChangeAspect="1" noChangeArrowheads="1"/>
              </p:cNvSpPr>
              <p:nvPr/>
            </p:nvSpPr>
            <p:spPr bwMode="auto">
              <a:xfrm rot="-2084735">
                <a:off x="2403" y="1879"/>
                <a:ext cx="105" cy="1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Oval 264"/>
              <p:cNvSpPr>
                <a:spLocks noChangeAspect="1" noChangeArrowheads="1"/>
              </p:cNvSpPr>
              <p:nvPr/>
            </p:nvSpPr>
            <p:spPr bwMode="auto">
              <a:xfrm rot="-2084735">
                <a:off x="2681" y="2006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Oval 265"/>
              <p:cNvSpPr>
                <a:spLocks noChangeAspect="1" noChangeArrowheads="1"/>
              </p:cNvSpPr>
              <p:nvPr/>
            </p:nvSpPr>
            <p:spPr bwMode="auto">
              <a:xfrm rot="-2084735">
                <a:off x="2857" y="215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Oval 273"/>
              <p:cNvSpPr>
                <a:spLocks noChangeAspect="1" noChangeArrowheads="1"/>
              </p:cNvSpPr>
              <p:nvPr/>
            </p:nvSpPr>
            <p:spPr bwMode="auto">
              <a:xfrm rot="-20476688">
                <a:off x="2863" y="2421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279"/>
              <p:cNvSpPr>
                <a:spLocks noChangeAspect="1" noChangeArrowheads="1"/>
              </p:cNvSpPr>
              <p:nvPr/>
            </p:nvSpPr>
            <p:spPr bwMode="auto">
              <a:xfrm rot="-20476688">
                <a:off x="2456" y="240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284"/>
              <p:cNvSpPr>
                <a:spLocks noChangeAspect="1" noChangeArrowheads="1"/>
              </p:cNvSpPr>
              <p:nvPr/>
            </p:nvSpPr>
            <p:spPr bwMode="auto">
              <a:xfrm rot="-20476688">
                <a:off x="2585" y="253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Oval 288"/>
              <p:cNvSpPr>
                <a:spLocks noChangeAspect="1" noChangeArrowheads="1"/>
              </p:cNvSpPr>
              <p:nvPr/>
            </p:nvSpPr>
            <p:spPr bwMode="auto">
              <a:xfrm rot="-2084735">
                <a:off x="2574" y="1475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5" name="Oval 290"/>
            <p:cNvSpPr>
              <a:spLocks noChangeAspect="1" noChangeArrowheads="1"/>
            </p:cNvSpPr>
            <p:nvPr/>
          </p:nvSpPr>
          <p:spPr bwMode="auto">
            <a:xfrm rot="-2084735">
              <a:off x="2499" y="1693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Oval 291"/>
            <p:cNvSpPr>
              <a:spLocks noChangeAspect="1" noChangeArrowheads="1"/>
            </p:cNvSpPr>
            <p:nvPr/>
          </p:nvSpPr>
          <p:spPr bwMode="auto">
            <a:xfrm rot="-2084735">
              <a:off x="2722" y="1824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Oval 293"/>
            <p:cNvSpPr>
              <a:spLocks noChangeAspect="1" noChangeArrowheads="1"/>
            </p:cNvSpPr>
            <p:nvPr/>
          </p:nvSpPr>
          <p:spPr bwMode="auto">
            <a:xfrm rot="-20476688">
              <a:off x="1827" y="2071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Oval 294"/>
            <p:cNvSpPr>
              <a:spLocks noChangeAspect="1" noChangeArrowheads="1"/>
            </p:cNvSpPr>
            <p:nvPr/>
          </p:nvSpPr>
          <p:spPr bwMode="auto">
            <a:xfrm rot="-20476688">
              <a:off x="1998" y="199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Oval 295"/>
            <p:cNvSpPr>
              <a:spLocks noChangeAspect="1" noChangeArrowheads="1"/>
            </p:cNvSpPr>
            <p:nvPr/>
          </p:nvSpPr>
          <p:spPr bwMode="auto">
            <a:xfrm rot="-20476688">
              <a:off x="1482" y="2036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Oval 296"/>
            <p:cNvSpPr>
              <a:spLocks noChangeAspect="1" noChangeArrowheads="1"/>
            </p:cNvSpPr>
            <p:nvPr/>
          </p:nvSpPr>
          <p:spPr bwMode="auto">
            <a:xfrm rot="-20476688">
              <a:off x="1651" y="211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Oval 297"/>
            <p:cNvSpPr>
              <a:spLocks noChangeAspect="1" noChangeArrowheads="1"/>
            </p:cNvSpPr>
            <p:nvPr/>
          </p:nvSpPr>
          <p:spPr bwMode="auto">
            <a:xfrm rot="-20476688">
              <a:off x="1653" y="1961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Oval 299"/>
            <p:cNvSpPr>
              <a:spLocks noChangeAspect="1" noChangeArrowheads="1"/>
            </p:cNvSpPr>
            <p:nvPr/>
          </p:nvSpPr>
          <p:spPr bwMode="auto">
            <a:xfrm rot="-2084735">
              <a:off x="2173" y="1753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Oval 300"/>
            <p:cNvSpPr>
              <a:spLocks noChangeAspect="1" noChangeArrowheads="1"/>
            </p:cNvSpPr>
            <p:nvPr/>
          </p:nvSpPr>
          <p:spPr bwMode="auto">
            <a:xfrm rot="-2084735">
              <a:off x="1954" y="1763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4" name="Oval 301"/>
            <p:cNvSpPr>
              <a:spLocks noChangeAspect="1" noChangeArrowheads="1"/>
            </p:cNvSpPr>
            <p:nvPr/>
          </p:nvSpPr>
          <p:spPr bwMode="auto">
            <a:xfrm rot="-2084735">
              <a:off x="1829" y="1719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Oval 302"/>
            <p:cNvSpPr>
              <a:spLocks noChangeAspect="1" noChangeArrowheads="1"/>
            </p:cNvSpPr>
            <p:nvPr/>
          </p:nvSpPr>
          <p:spPr bwMode="auto">
            <a:xfrm rot="-2084735">
              <a:off x="1609" y="1729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Oval 303"/>
            <p:cNvSpPr>
              <a:spLocks noChangeAspect="1" noChangeArrowheads="1"/>
            </p:cNvSpPr>
            <p:nvPr/>
          </p:nvSpPr>
          <p:spPr bwMode="auto">
            <a:xfrm rot="-2084735">
              <a:off x="2058" y="184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7" name="Oval 305"/>
            <p:cNvSpPr>
              <a:spLocks noChangeAspect="1" noChangeArrowheads="1"/>
            </p:cNvSpPr>
            <p:nvPr/>
          </p:nvSpPr>
          <p:spPr bwMode="auto">
            <a:xfrm rot="-2084735">
              <a:off x="2337" y="1664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Oval 306"/>
            <p:cNvSpPr>
              <a:spLocks noChangeAspect="1" noChangeArrowheads="1"/>
            </p:cNvSpPr>
            <p:nvPr/>
          </p:nvSpPr>
          <p:spPr bwMode="auto">
            <a:xfrm rot="-2084735">
              <a:off x="1762" y="1469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9" name="Oval 307"/>
            <p:cNvSpPr>
              <a:spLocks noChangeAspect="1" noChangeArrowheads="1"/>
            </p:cNvSpPr>
            <p:nvPr/>
          </p:nvSpPr>
          <p:spPr bwMode="auto">
            <a:xfrm rot="-2084735">
              <a:off x="1951" y="1561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0" name="Oval 308"/>
            <p:cNvSpPr>
              <a:spLocks noChangeAspect="1" noChangeArrowheads="1"/>
            </p:cNvSpPr>
            <p:nvPr/>
          </p:nvSpPr>
          <p:spPr bwMode="auto">
            <a:xfrm rot="-2084735">
              <a:off x="2168" y="1472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Oval 309"/>
            <p:cNvSpPr>
              <a:spLocks noChangeAspect="1" noChangeArrowheads="1"/>
            </p:cNvSpPr>
            <p:nvPr/>
          </p:nvSpPr>
          <p:spPr bwMode="auto">
            <a:xfrm rot="-2084735">
              <a:off x="2155" y="1659"/>
              <a:ext cx="105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Oval 310"/>
            <p:cNvSpPr>
              <a:spLocks noChangeAspect="1" noChangeArrowheads="1"/>
            </p:cNvSpPr>
            <p:nvPr/>
          </p:nvSpPr>
          <p:spPr bwMode="auto">
            <a:xfrm rot="-2084735">
              <a:off x="2411" y="144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Oval 311"/>
            <p:cNvSpPr>
              <a:spLocks noChangeAspect="1" noChangeArrowheads="1"/>
            </p:cNvSpPr>
            <p:nvPr/>
          </p:nvSpPr>
          <p:spPr bwMode="auto">
            <a:xfrm rot="-2084735">
              <a:off x="2248" y="1536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Oval 312"/>
            <p:cNvSpPr>
              <a:spLocks noChangeAspect="1" noChangeArrowheads="1"/>
            </p:cNvSpPr>
            <p:nvPr/>
          </p:nvSpPr>
          <p:spPr bwMode="auto">
            <a:xfrm rot="-2084735">
              <a:off x="2574" y="1475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5" name="Oval 313"/>
            <p:cNvSpPr>
              <a:spLocks noChangeAspect="1" noChangeArrowheads="1"/>
            </p:cNvSpPr>
            <p:nvPr/>
          </p:nvSpPr>
          <p:spPr bwMode="auto">
            <a:xfrm rot="-2084735">
              <a:off x="1990" y="1370"/>
              <a:ext cx="105" cy="1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36" name="Group 341"/>
            <p:cNvGrpSpPr>
              <a:grpSpLocks/>
            </p:cNvGrpSpPr>
            <p:nvPr/>
          </p:nvGrpSpPr>
          <p:grpSpPr bwMode="auto">
            <a:xfrm>
              <a:off x="1523" y="2080"/>
              <a:ext cx="827" cy="505"/>
              <a:chOff x="1523" y="2080"/>
              <a:chExt cx="827" cy="505"/>
            </a:xfrm>
          </p:grpSpPr>
          <p:sp>
            <p:nvSpPr>
              <p:cNvPr id="158" name="Oval 266"/>
              <p:cNvSpPr>
                <a:spLocks noChangeAspect="1" noChangeArrowheads="1"/>
              </p:cNvSpPr>
              <p:nvPr/>
            </p:nvSpPr>
            <p:spPr bwMode="auto">
              <a:xfrm rot="-20476688">
                <a:off x="1730" y="2261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Oval 267"/>
              <p:cNvSpPr>
                <a:spLocks noChangeAspect="1" noChangeArrowheads="1"/>
              </p:cNvSpPr>
              <p:nvPr/>
            </p:nvSpPr>
            <p:spPr bwMode="auto">
              <a:xfrm rot="-20476688">
                <a:off x="2173" y="208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Oval 271"/>
              <p:cNvSpPr>
                <a:spLocks noChangeAspect="1" noChangeArrowheads="1"/>
              </p:cNvSpPr>
              <p:nvPr/>
            </p:nvSpPr>
            <p:spPr bwMode="auto">
              <a:xfrm rot="-20476688">
                <a:off x="1863" y="2295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Oval 272"/>
              <p:cNvSpPr>
                <a:spLocks noChangeAspect="1" noChangeArrowheads="1"/>
              </p:cNvSpPr>
              <p:nvPr/>
            </p:nvSpPr>
            <p:spPr bwMode="auto">
              <a:xfrm rot="-20476688">
                <a:off x="2245" y="222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Oval 275"/>
              <p:cNvSpPr>
                <a:spLocks noChangeAspect="1" noChangeArrowheads="1"/>
              </p:cNvSpPr>
              <p:nvPr/>
            </p:nvSpPr>
            <p:spPr bwMode="auto">
              <a:xfrm rot="-20476688">
                <a:off x="1863" y="2295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276"/>
              <p:cNvSpPr>
                <a:spLocks noChangeAspect="1" noChangeArrowheads="1"/>
              </p:cNvSpPr>
              <p:nvPr/>
            </p:nvSpPr>
            <p:spPr bwMode="auto">
              <a:xfrm rot="-20476688">
                <a:off x="2245" y="2229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Oval 277"/>
              <p:cNvSpPr>
                <a:spLocks noChangeAspect="1" noChangeArrowheads="1"/>
              </p:cNvSpPr>
              <p:nvPr/>
            </p:nvSpPr>
            <p:spPr bwMode="auto">
              <a:xfrm rot="-20476688">
                <a:off x="2158" y="2364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Oval 280"/>
              <p:cNvSpPr>
                <a:spLocks noChangeAspect="1" noChangeArrowheads="1"/>
              </p:cNvSpPr>
              <p:nvPr/>
            </p:nvSpPr>
            <p:spPr bwMode="auto">
              <a:xfrm rot="-20476688">
                <a:off x="1769" y="2480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Oval 281"/>
              <p:cNvSpPr>
                <a:spLocks noChangeAspect="1" noChangeArrowheads="1"/>
              </p:cNvSpPr>
              <p:nvPr/>
            </p:nvSpPr>
            <p:spPr bwMode="auto">
              <a:xfrm rot="-20476688">
                <a:off x="1982" y="2431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Oval 287"/>
              <p:cNvSpPr>
                <a:spLocks noChangeAspect="1" noChangeArrowheads="1"/>
              </p:cNvSpPr>
              <p:nvPr/>
            </p:nvSpPr>
            <p:spPr bwMode="auto">
              <a:xfrm rot="-2084735">
                <a:off x="1523" y="2393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Line 314"/>
              <p:cNvSpPr>
                <a:spLocks noChangeShapeType="1"/>
              </p:cNvSpPr>
              <p:nvPr/>
            </p:nvSpPr>
            <p:spPr bwMode="auto">
              <a:xfrm>
                <a:off x="2222" y="21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Line 315"/>
              <p:cNvSpPr>
                <a:spLocks noChangeShapeType="1"/>
              </p:cNvSpPr>
              <p:nvPr/>
            </p:nvSpPr>
            <p:spPr bwMode="auto">
              <a:xfrm>
                <a:off x="2222" y="21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" name="Group 316"/>
            <p:cNvGrpSpPr>
              <a:grpSpLocks noChangeAspect="1"/>
            </p:cNvGrpSpPr>
            <p:nvPr/>
          </p:nvGrpSpPr>
          <p:grpSpPr bwMode="auto">
            <a:xfrm>
              <a:off x="2182" y="2137"/>
              <a:ext cx="93" cy="93"/>
              <a:chOff x="1052" y="3957"/>
              <a:chExt cx="131" cy="131"/>
            </a:xfrm>
          </p:grpSpPr>
          <p:sp>
            <p:nvSpPr>
              <p:cNvPr id="156" name="Line 317"/>
              <p:cNvSpPr>
                <a:spLocks noChangeAspect="1" noChangeShapeType="1"/>
              </p:cNvSpPr>
              <p:nvPr/>
            </p:nvSpPr>
            <p:spPr bwMode="auto">
              <a:xfrm flipV="1">
                <a:off x="1052" y="3957"/>
                <a:ext cx="123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3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0" y="3957"/>
                <a:ext cx="123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" name="Text Box 319"/>
            <p:cNvSpPr txBox="1">
              <a:spLocks noChangeArrowheads="1"/>
            </p:cNvSpPr>
            <p:nvPr/>
          </p:nvSpPr>
          <p:spPr bwMode="auto">
            <a:xfrm>
              <a:off x="1525" y="1797"/>
              <a:ext cx="4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 i="1" dirty="0" err="1" smtClean="0">
                  <a:solidFill>
                    <a:srgbClr val="333399"/>
                  </a:solidFill>
                </a:rPr>
                <a:t>R</a:t>
              </a:r>
              <a:r>
                <a:rPr lang="en-US" altLang="fr-FR" sz="2400" b="1" i="1" baseline="-25000" dirty="0" err="1" smtClean="0">
                  <a:solidFill>
                    <a:srgbClr val="333399"/>
                  </a:solidFill>
                </a:rPr>
                <a:t>inf</a:t>
              </a:r>
              <a:endParaRPr lang="en-US" altLang="fr-FR" sz="2400" b="1" dirty="0" smtClean="0">
                <a:solidFill>
                  <a:srgbClr val="333399"/>
                </a:solidFill>
              </a:endParaRPr>
            </a:p>
          </p:txBody>
        </p:sp>
        <p:sp>
          <p:nvSpPr>
            <p:cNvPr id="139" name="Text Box 320"/>
            <p:cNvSpPr txBox="1">
              <a:spLocks noChangeArrowheads="1"/>
            </p:cNvSpPr>
            <p:nvPr/>
          </p:nvSpPr>
          <p:spPr bwMode="auto">
            <a:xfrm>
              <a:off x="2163" y="1450"/>
              <a:ext cx="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 i="1" dirty="0" err="1" smtClean="0">
                  <a:solidFill>
                    <a:srgbClr val="FF3300"/>
                  </a:solidFill>
                </a:rPr>
                <a:t>d</a:t>
              </a:r>
              <a:r>
                <a:rPr lang="en-US" altLang="fr-FR" sz="2400" b="1" i="1" baseline="-25000" dirty="0" err="1" smtClean="0">
                  <a:solidFill>
                    <a:srgbClr val="FF3300"/>
                  </a:solidFill>
                </a:rPr>
                <a:t>travel</a:t>
              </a:r>
              <a:endParaRPr lang="en-US" altLang="fr-FR" sz="2400" b="1" i="1" baseline="-25000" dirty="0" smtClean="0">
                <a:solidFill>
                  <a:srgbClr val="FF3300"/>
                </a:solidFill>
              </a:endParaRPr>
            </a:p>
          </p:txBody>
        </p:sp>
        <p:sp>
          <p:nvSpPr>
            <p:cNvPr id="140" name="Line 321"/>
            <p:cNvSpPr>
              <a:spLocks noChangeShapeType="1"/>
            </p:cNvSpPr>
            <p:nvPr/>
          </p:nvSpPr>
          <p:spPr bwMode="auto">
            <a:xfrm flipV="1">
              <a:off x="891" y="1781"/>
              <a:ext cx="0" cy="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Text Box 322"/>
            <p:cNvSpPr txBox="1">
              <a:spLocks noChangeArrowheads="1"/>
            </p:cNvSpPr>
            <p:nvPr/>
          </p:nvSpPr>
          <p:spPr bwMode="auto">
            <a:xfrm>
              <a:off x="688" y="183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 i="1" dirty="0" smtClean="0">
                  <a:solidFill>
                    <a:srgbClr val="000000"/>
                  </a:solidFill>
                  <a:latin typeface="Times New Roman" charset="0"/>
                </a:rPr>
                <a:t>b</a:t>
              </a:r>
              <a:endParaRPr lang="en-US" altLang="fr-FR" sz="2400" b="1" dirty="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2" name="Line 323"/>
            <p:cNvSpPr>
              <a:spLocks noChangeShapeType="1"/>
            </p:cNvSpPr>
            <p:nvPr/>
          </p:nvSpPr>
          <p:spPr bwMode="auto">
            <a:xfrm flipH="1">
              <a:off x="2222" y="1263"/>
              <a:ext cx="308" cy="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3" name="Text Box 324"/>
            <p:cNvSpPr txBox="1">
              <a:spLocks noChangeArrowheads="1"/>
            </p:cNvSpPr>
            <p:nvPr/>
          </p:nvSpPr>
          <p:spPr bwMode="auto">
            <a:xfrm>
              <a:off x="1727" y="2353"/>
              <a:ext cx="10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 dirty="0" smtClean="0">
                  <a:solidFill>
                    <a:srgbClr val="000000"/>
                  </a:solidFill>
                  <a:latin typeface="Times New Roman" charset="0"/>
                </a:rPr>
                <a:t>Quasi-Target</a:t>
              </a:r>
            </a:p>
          </p:txBody>
        </p:sp>
        <p:sp>
          <p:nvSpPr>
            <p:cNvPr id="144" name="Line 325"/>
            <p:cNvSpPr>
              <a:spLocks noChangeShapeType="1"/>
            </p:cNvSpPr>
            <p:nvPr/>
          </p:nvSpPr>
          <p:spPr bwMode="auto">
            <a:xfrm>
              <a:off x="682" y="2175"/>
              <a:ext cx="24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45" name="Group 326"/>
            <p:cNvGrpSpPr>
              <a:grpSpLocks/>
            </p:cNvGrpSpPr>
            <p:nvPr/>
          </p:nvGrpSpPr>
          <p:grpSpPr bwMode="auto">
            <a:xfrm>
              <a:off x="540" y="1320"/>
              <a:ext cx="1598" cy="511"/>
              <a:chOff x="48" y="288"/>
              <a:chExt cx="1598" cy="511"/>
            </a:xfrm>
          </p:grpSpPr>
          <p:sp>
            <p:nvSpPr>
              <p:cNvPr id="151" name="Oval 327"/>
              <p:cNvSpPr>
                <a:spLocks noChangeAspect="1" noChangeArrowheads="1"/>
              </p:cNvSpPr>
              <p:nvPr/>
            </p:nvSpPr>
            <p:spPr bwMode="auto">
              <a:xfrm rot="-20476688">
                <a:off x="345" y="694"/>
                <a:ext cx="105" cy="105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Oval 328"/>
              <p:cNvSpPr>
                <a:spLocks noChangeAspect="1" noChangeArrowheads="1"/>
              </p:cNvSpPr>
              <p:nvPr/>
            </p:nvSpPr>
            <p:spPr bwMode="auto">
              <a:xfrm rot="-2084735">
                <a:off x="1337" y="687"/>
                <a:ext cx="105" cy="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Text Box 329"/>
              <p:cNvSpPr txBox="1">
                <a:spLocks noChangeArrowheads="1"/>
              </p:cNvSpPr>
              <p:nvPr/>
            </p:nvSpPr>
            <p:spPr bwMode="auto">
              <a:xfrm>
                <a:off x="48" y="288"/>
                <a:ext cx="72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dirty="0" smtClean="0">
                    <a:solidFill>
                      <a:srgbClr val="000000"/>
                    </a:solidFill>
                    <a:latin typeface="Times New Roman" charset="0"/>
                  </a:rPr>
                  <a:t>Incident 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2000" b="1" dirty="0" smtClean="0">
                    <a:solidFill>
                      <a:srgbClr val="000000"/>
                    </a:solidFill>
                    <a:latin typeface="Times New Roman" charset="0"/>
                  </a:rPr>
                  <a:t>nucleon</a:t>
                </a:r>
              </a:p>
            </p:txBody>
          </p:sp>
          <p:sp>
            <p:nvSpPr>
              <p:cNvPr id="154" name="Line 330"/>
              <p:cNvSpPr>
                <a:spLocks noChangeShapeType="1"/>
              </p:cNvSpPr>
              <p:nvPr/>
            </p:nvSpPr>
            <p:spPr bwMode="auto">
              <a:xfrm>
                <a:off x="403" y="757"/>
                <a:ext cx="2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Oval 331"/>
              <p:cNvSpPr>
                <a:spLocks noChangeAspect="1" noChangeArrowheads="1"/>
              </p:cNvSpPr>
              <p:nvPr/>
            </p:nvSpPr>
            <p:spPr bwMode="auto">
              <a:xfrm rot="-20476688">
                <a:off x="1541" y="640"/>
                <a:ext cx="105" cy="105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6" name="Freeform 333"/>
            <p:cNvSpPr>
              <a:spLocks/>
            </p:cNvSpPr>
            <p:nvPr/>
          </p:nvSpPr>
          <p:spPr bwMode="auto">
            <a:xfrm>
              <a:off x="879" y="1738"/>
              <a:ext cx="1208" cy="56"/>
            </a:xfrm>
            <a:custGeom>
              <a:avLst/>
              <a:gdLst>
                <a:gd name="T0" fmla="*/ 0 w 2016"/>
                <a:gd name="T1" fmla="*/ 48 h 56"/>
                <a:gd name="T2" fmla="*/ 1248 w 2016"/>
                <a:gd name="T3" fmla="*/ 48 h 56"/>
                <a:gd name="T4" fmla="*/ 2016 w 201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6" h="56">
                  <a:moveTo>
                    <a:pt x="0" y="48"/>
                  </a:moveTo>
                  <a:cubicBezTo>
                    <a:pt x="456" y="52"/>
                    <a:pt x="912" y="56"/>
                    <a:pt x="1248" y="48"/>
                  </a:cubicBezTo>
                  <a:cubicBezTo>
                    <a:pt x="1584" y="40"/>
                    <a:pt x="1800" y="20"/>
                    <a:pt x="20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7" name="Line 334"/>
            <p:cNvSpPr>
              <a:spLocks noChangeShapeType="1"/>
            </p:cNvSpPr>
            <p:nvPr/>
          </p:nvSpPr>
          <p:spPr bwMode="auto">
            <a:xfrm>
              <a:off x="1505" y="1730"/>
              <a:ext cx="144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Line 335"/>
            <p:cNvSpPr>
              <a:spLocks noChangeShapeType="1"/>
            </p:cNvSpPr>
            <p:nvPr/>
          </p:nvSpPr>
          <p:spPr bwMode="auto">
            <a:xfrm>
              <a:off x="1906" y="1148"/>
              <a:ext cx="316" cy="1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9" name="Line 336"/>
            <p:cNvSpPr>
              <a:spLocks noChangeShapeType="1"/>
            </p:cNvSpPr>
            <p:nvPr/>
          </p:nvSpPr>
          <p:spPr bwMode="auto">
            <a:xfrm flipH="1" flipV="1">
              <a:off x="2086" y="1723"/>
              <a:ext cx="136" cy="4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Line 337"/>
            <p:cNvSpPr>
              <a:spLocks noChangeShapeType="1"/>
            </p:cNvSpPr>
            <p:nvPr/>
          </p:nvSpPr>
          <p:spPr bwMode="auto">
            <a:xfrm flipH="1">
              <a:off x="1889" y="1723"/>
              <a:ext cx="197" cy="44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3" name="Flèche vers la droite 192"/>
          <p:cNvSpPr/>
          <p:nvPr/>
        </p:nvSpPr>
        <p:spPr>
          <a:xfrm>
            <a:off x="552196" y="877824"/>
            <a:ext cx="362204" cy="3556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47797" y="861170"/>
            <a:ext cx="8068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B9BD5"/>
                </a:solidFill>
                <a:latin typeface="Calibri" panose="020F0502020204030204"/>
              </a:rPr>
              <a:t>The probability to find 1, 2, … N particles in a given volume is a key ingredient</a:t>
            </a:r>
            <a:endParaRPr lang="en-US" dirty="0">
              <a:solidFill>
                <a:srgbClr val="5B9BD5"/>
              </a:solidFill>
              <a:latin typeface="Calibri" panose="020F0502020204030204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613156" y="1470025"/>
            <a:ext cx="8444325" cy="4497388"/>
            <a:chOff x="613156" y="1470025"/>
            <a:chExt cx="8444325" cy="4497388"/>
          </a:xfrm>
        </p:grpSpPr>
        <p:sp>
          <p:nvSpPr>
            <p:cNvPr id="196" name="Flèche vers la droite 195"/>
            <p:cNvSpPr/>
            <p:nvPr/>
          </p:nvSpPr>
          <p:spPr>
            <a:xfrm>
              <a:off x="613156" y="4779264"/>
              <a:ext cx="362204" cy="3556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57957" y="4762610"/>
              <a:ext cx="80681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5B9BD5"/>
                  </a:solidFill>
                  <a:latin typeface="Calibri" panose="020F0502020204030204"/>
                </a:rPr>
                <a:t>Here, I used a simple semi-classical approximation</a:t>
              </a:r>
              <a:endParaRPr lang="en-US" dirty="0">
                <a:solidFill>
                  <a:srgbClr val="5B9BD5"/>
                </a:solidFill>
                <a:latin typeface="Calibri" panose="020F0502020204030204"/>
              </a:endParaRPr>
            </a:p>
          </p:txBody>
        </p:sp>
        <p:grpSp>
          <p:nvGrpSpPr>
            <p:cNvPr id="2" name="Grouper 1"/>
            <p:cNvGrpSpPr/>
            <p:nvPr/>
          </p:nvGrpSpPr>
          <p:grpSpPr>
            <a:xfrm>
              <a:off x="7152481" y="1470025"/>
              <a:ext cx="1905000" cy="4497388"/>
              <a:chOff x="7152481" y="1470025"/>
              <a:chExt cx="1905000" cy="4497388"/>
            </a:xfrm>
          </p:grpSpPr>
          <p:grpSp>
            <p:nvGrpSpPr>
              <p:cNvPr id="198" name="Group 731"/>
              <p:cNvGrpSpPr>
                <a:grpSpLocks/>
              </p:cNvGrpSpPr>
              <p:nvPr/>
            </p:nvGrpSpPr>
            <p:grpSpPr bwMode="auto">
              <a:xfrm>
                <a:off x="7152481" y="3986213"/>
                <a:ext cx="1905000" cy="1981200"/>
                <a:chOff x="937" y="2671"/>
                <a:chExt cx="1200" cy="1248"/>
              </a:xfrm>
            </p:grpSpPr>
            <p:sp>
              <p:nvSpPr>
                <p:cNvPr id="199" name="Oval 587"/>
                <p:cNvSpPr>
                  <a:spLocks noChangeArrowheads="1"/>
                </p:cNvSpPr>
                <p:nvPr/>
              </p:nvSpPr>
              <p:spPr bwMode="auto">
                <a:xfrm>
                  <a:off x="937" y="2671"/>
                  <a:ext cx="1200" cy="1248"/>
                </a:xfrm>
                <a:prstGeom prst="ellipse">
                  <a:avLst/>
                </a:prstGeom>
                <a:solidFill>
                  <a:srgbClr val="C0C0C0"/>
                </a:solidFill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0" name="Oval 591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3162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1" name="Oval 592"/>
                <p:cNvSpPr>
                  <a:spLocks noChangeAspect="1" noChangeArrowheads="1"/>
                </p:cNvSpPr>
                <p:nvPr/>
              </p:nvSpPr>
              <p:spPr bwMode="auto">
                <a:xfrm>
                  <a:off x="1480" y="3613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2" name="Oval 5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88" y="3089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3" name="Oval 5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29" y="3404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4" name="Oval 596"/>
                <p:cNvSpPr>
                  <a:spLocks noChangeAspect="1" noChangeArrowheads="1"/>
                </p:cNvSpPr>
                <p:nvPr/>
              </p:nvSpPr>
              <p:spPr bwMode="auto">
                <a:xfrm>
                  <a:off x="1663" y="3076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5" name="Oval 59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3299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6" name="Oval 598"/>
                <p:cNvSpPr>
                  <a:spLocks noChangeAspect="1" noChangeArrowheads="1"/>
                </p:cNvSpPr>
                <p:nvPr/>
              </p:nvSpPr>
              <p:spPr bwMode="auto">
                <a:xfrm>
                  <a:off x="1866" y="3168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7" name="Oval 5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3332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8" name="Oval 600"/>
                <p:cNvSpPr>
                  <a:spLocks noChangeAspect="1" noChangeArrowheads="1"/>
                </p:cNvSpPr>
                <p:nvPr/>
              </p:nvSpPr>
              <p:spPr bwMode="auto">
                <a:xfrm>
                  <a:off x="1807" y="3482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9" name="Oval 60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5" y="2762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0" name="Oval 6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9" y="2998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1" name="Oval 603"/>
                <p:cNvSpPr>
                  <a:spLocks noChangeAspect="1" noChangeArrowheads="1"/>
                </p:cNvSpPr>
                <p:nvPr/>
              </p:nvSpPr>
              <p:spPr bwMode="auto">
                <a:xfrm>
                  <a:off x="1866" y="3168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2" name="Oval 604"/>
                <p:cNvSpPr>
                  <a:spLocks noChangeAspect="1" noChangeArrowheads="1"/>
                </p:cNvSpPr>
                <p:nvPr/>
              </p:nvSpPr>
              <p:spPr bwMode="auto">
                <a:xfrm>
                  <a:off x="1696" y="3535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3" name="Oval 605"/>
                <p:cNvSpPr>
                  <a:spLocks noChangeAspect="1" noChangeArrowheads="1"/>
                </p:cNvSpPr>
                <p:nvPr/>
              </p:nvSpPr>
              <p:spPr bwMode="auto">
                <a:xfrm>
                  <a:off x="1807" y="3482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4" name="Oval 60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3234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5" name="Oval 60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3758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6" name="Oval 608"/>
                <p:cNvSpPr>
                  <a:spLocks noChangeAspect="1" noChangeArrowheads="1"/>
                </p:cNvSpPr>
                <p:nvPr/>
              </p:nvSpPr>
              <p:spPr bwMode="auto">
                <a:xfrm>
                  <a:off x="1938" y="3325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7" name="Oval 609"/>
                <p:cNvSpPr>
                  <a:spLocks noChangeAspect="1" noChangeArrowheads="1"/>
                </p:cNvSpPr>
                <p:nvPr/>
              </p:nvSpPr>
              <p:spPr bwMode="auto">
                <a:xfrm>
                  <a:off x="1847" y="3410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8" name="Oval 610"/>
                <p:cNvSpPr>
                  <a:spLocks noChangeAspect="1" noChangeArrowheads="1"/>
                </p:cNvSpPr>
                <p:nvPr/>
              </p:nvSpPr>
              <p:spPr bwMode="auto">
                <a:xfrm>
                  <a:off x="1886" y="3561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9" name="Oval 611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352" y="3119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0" name="Oval 612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26" y="3186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1" name="Oval 613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538" y="3257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2" name="Oval 614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415" y="3227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3" name="Oval 615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065" y="3452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4" name="Oval 616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475" y="3142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5" name="Oval 617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86" y="3256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6" name="Oval 618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521" y="3367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7" name="Oval 619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788" y="3708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8" name="Oval 620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40" y="3508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9" name="Oval 621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475" y="3142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0" name="Oval 623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521" y="3367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1" name="Oval 624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421" y="3408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2" name="Oval 625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27" y="3685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3" name="Oval 627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164" y="3322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4" name="Oval 628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300" y="3376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5" name="Oval 629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360" y="3616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6" name="Oval 630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453" y="3730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7" name="Oval 631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590" y="3668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8" name="Oval 63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5" y="3011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239" name="Group 653"/>
                <p:cNvGrpSpPr>
                  <a:grpSpLocks/>
                </p:cNvGrpSpPr>
                <p:nvPr/>
              </p:nvGrpSpPr>
              <p:grpSpPr bwMode="auto">
                <a:xfrm>
                  <a:off x="1285" y="2939"/>
                  <a:ext cx="481" cy="673"/>
                  <a:chOff x="1222" y="2939"/>
                  <a:chExt cx="481" cy="673"/>
                </a:xfrm>
              </p:grpSpPr>
              <p:sp>
                <p:nvSpPr>
                  <p:cNvPr id="256" name="Oval 5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3" y="3175"/>
                    <a:ext cx="70" cy="70"/>
                  </a:xfrm>
                  <a:prstGeom prst="ellipse">
                    <a:avLst/>
                  </a:prstGeom>
                  <a:solidFill>
                    <a:srgbClr val="FF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57" name="Oval 622"/>
                  <p:cNvSpPr>
                    <a:spLocks noChangeAspect="1" noChangeArrowheads="1"/>
                  </p:cNvSpPr>
                  <p:nvPr/>
                </p:nvSpPr>
                <p:spPr bwMode="auto">
                  <a:xfrm rot="-18391954">
                    <a:off x="1223" y="3256"/>
                    <a:ext cx="70" cy="71"/>
                  </a:xfrm>
                  <a:prstGeom prst="ellipse">
                    <a:avLst/>
                  </a:prstGeom>
                  <a:solidFill>
                    <a:srgbClr val="FF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58" name="Oval 626"/>
                  <p:cNvSpPr>
                    <a:spLocks noChangeAspect="1" noChangeArrowheads="1"/>
                  </p:cNvSpPr>
                  <p:nvPr/>
                </p:nvSpPr>
                <p:spPr bwMode="auto">
                  <a:xfrm rot="-18391954">
                    <a:off x="1508" y="3542"/>
                    <a:ext cx="71" cy="70"/>
                  </a:xfrm>
                  <a:prstGeom prst="ellipse">
                    <a:avLst/>
                  </a:prstGeom>
                  <a:solidFill>
                    <a:srgbClr val="FF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259" name="Oval 6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8" y="2939"/>
                    <a:ext cx="70" cy="70"/>
                  </a:xfrm>
                  <a:prstGeom prst="ellipse">
                    <a:avLst/>
                  </a:prstGeom>
                  <a:solidFill>
                    <a:srgbClr val="FF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240" name="Oval 634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919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1" name="Oval 635"/>
                <p:cNvSpPr>
                  <a:spLocks noChangeAspect="1" noChangeArrowheads="1"/>
                </p:cNvSpPr>
                <p:nvPr/>
              </p:nvSpPr>
              <p:spPr bwMode="auto">
                <a:xfrm>
                  <a:off x="1487" y="2926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2" name="Oval 636"/>
                <p:cNvSpPr>
                  <a:spLocks noChangeAspect="1" noChangeArrowheads="1"/>
                </p:cNvSpPr>
                <p:nvPr/>
              </p:nvSpPr>
              <p:spPr bwMode="auto">
                <a:xfrm>
                  <a:off x="1689" y="3017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3" name="Oval 637"/>
                <p:cNvSpPr>
                  <a:spLocks noChangeAspect="1" noChangeArrowheads="1"/>
                </p:cNvSpPr>
                <p:nvPr/>
              </p:nvSpPr>
              <p:spPr bwMode="auto">
                <a:xfrm>
                  <a:off x="1487" y="2926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4" name="Oval 638"/>
                <p:cNvSpPr>
                  <a:spLocks noChangeAspect="1" noChangeArrowheads="1"/>
                </p:cNvSpPr>
                <p:nvPr/>
              </p:nvSpPr>
              <p:spPr bwMode="auto">
                <a:xfrm>
                  <a:off x="1362" y="2847"/>
                  <a:ext cx="71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5" name="Oval 6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3083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6" name="Oval 640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174" y="2969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7" name="Oval 641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37" y="3077"/>
                  <a:ext cx="71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8" name="Oval 642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98" y="2991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9" name="Oval 643"/>
                <p:cNvSpPr>
                  <a:spLocks noChangeAspect="1" noChangeArrowheads="1"/>
                </p:cNvSpPr>
                <p:nvPr/>
              </p:nvSpPr>
              <p:spPr bwMode="auto">
                <a:xfrm rot="-18391954">
                  <a:off x="1298" y="2991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0" name="Oval 644"/>
                <p:cNvSpPr>
                  <a:spLocks noChangeAspect="1" noChangeArrowheads="1"/>
                </p:cNvSpPr>
                <p:nvPr/>
              </p:nvSpPr>
              <p:spPr bwMode="auto">
                <a:xfrm>
                  <a:off x="1061" y="3181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1" name="Oval 6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12" y="2998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2" name="Oval 646"/>
                <p:cNvSpPr>
                  <a:spLocks noChangeAspect="1" noChangeArrowheads="1"/>
                </p:cNvSpPr>
                <p:nvPr/>
              </p:nvSpPr>
              <p:spPr bwMode="auto">
                <a:xfrm>
                  <a:off x="1788" y="2985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3" name="Oval 647"/>
                <p:cNvSpPr>
                  <a:spLocks noChangeAspect="1" noChangeArrowheads="1"/>
                </p:cNvSpPr>
                <p:nvPr/>
              </p:nvSpPr>
              <p:spPr bwMode="auto">
                <a:xfrm>
                  <a:off x="1991" y="3076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4" name="Oval 6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91" y="3076"/>
                  <a:ext cx="70" cy="71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5" name="Oval 6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09" y="2795"/>
                  <a:ext cx="70" cy="7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268" name="Oval 672"/>
              <p:cNvSpPr>
                <a:spLocks noChangeArrowheads="1"/>
              </p:cNvSpPr>
              <p:nvPr/>
            </p:nvSpPr>
            <p:spPr bwMode="auto">
              <a:xfrm>
                <a:off x="7152481" y="1470025"/>
                <a:ext cx="1905000" cy="1981200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7" name="Flèche vers la droite 276"/>
              <p:cNvSpPr/>
              <p:nvPr/>
            </p:nvSpPr>
            <p:spPr>
              <a:xfrm rot="5400000">
                <a:off x="7923879" y="3188335"/>
                <a:ext cx="362204" cy="1048258"/>
              </a:xfrm>
              <a:prstGeom prst="rightArrow">
                <a:avLst>
                  <a:gd name="adj1" fmla="val 50000"/>
                  <a:gd name="adj2" fmla="val 46429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</p:grpSp>
      </p:grpSp>
      <p:grpSp>
        <p:nvGrpSpPr>
          <p:cNvPr id="4" name="Grouper 3"/>
          <p:cNvGrpSpPr/>
          <p:nvPr/>
        </p:nvGrpSpPr>
        <p:grpSpPr>
          <a:xfrm>
            <a:off x="613156" y="5317177"/>
            <a:ext cx="8400288" cy="923330"/>
            <a:chOff x="613156" y="5317177"/>
            <a:chExt cx="8400288" cy="923330"/>
          </a:xfrm>
        </p:grpSpPr>
        <p:sp>
          <p:nvSpPr>
            <p:cNvPr id="278" name="Flèche vers la droite 277"/>
            <p:cNvSpPr/>
            <p:nvPr/>
          </p:nvSpPr>
          <p:spPr>
            <a:xfrm>
              <a:off x="613156" y="5350764"/>
              <a:ext cx="362204" cy="3556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945257" y="5317177"/>
              <a:ext cx="80681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5B9BD5"/>
                  </a:solidFill>
                  <a:latin typeface="Calibri" panose="020F0502020204030204"/>
                </a:rPr>
                <a:t>In general, we are interest in effects beyond the simple</a:t>
              </a:r>
            </a:p>
            <a:p>
              <a:r>
                <a:rPr lang="en-US" dirty="0" smtClean="0">
                  <a:solidFill>
                    <a:srgbClr val="5B9BD5"/>
                  </a:solidFill>
                  <a:latin typeface="Calibri" panose="020F0502020204030204"/>
                </a:rPr>
                <a:t>phase-space sampling: like preformed “clustering” </a:t>
              </a:r>
            </a:p>
            <a:p>
              <a:r>
                <a:rPr lang="en-US" dirty="0" smtClean="0">
                  <a:solidFill>
                    <a:srgbClr val="5B9BD5"/>
                  </a:solidFill>
                  <a:latin typeface="Calibri" panose="020F0502020204030204"/>
                </a:rPr>
                <a:t>of nucleons, long-range pairing correlations, </a:t>
              </a:r>
              <a:r>
                <a:rPr lang="mr-IN" dirty="0" smtClean="0">
                  <a:solidFill>
                    <a:srgbClr val="5B9BD5"/>
                  </a:solidFill>
                  <a:latin typeface="Calibri" panose="020F0502020204030204"/>
                </a:rPr>
                <a:t>…</a:t>
              </a:r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 </a:t>
              </a:r>
              <a:r>
                <a:rPr lang="en-US" dirty="0" smtClean="0">
                  <a:solidFill>
                    <a:srgbClr val="5B9BD5"/>
                  </a:solidFill>
                  <a:latin typeface="Calibri" panose="020F0502020204030204"/>
                </a:rPr>
                <a:t>  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600456" y="6235810"/>
            <a:ext cx="8400288" cy="372254"/>
            <a:chOff x="600456" y="6235810"/>
            <a:chExt cx="8400288" cy="372254"/>
          </a:xfrm>
        </p:grpSpPr>
        <p:sp>
          <p:nvSpPr>
            <p:cNvPr id="280" name="Flèche vers la droite 279"/>
            <p:cNvSpPr/>
            <p:nvPr/>
          </p:nvSpPr>
          <p:spPr>
            <a:xfrm>
              <a:off x="600456" y="6252464"/>
              <a:ext cx="362204" cy="3556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932557" y="6235810"/>
              <a:ext cx="80681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Most </a:t>
              </a:r>
              <a:r>
                <a:rPr lang="fr-FR" dirty="0" err="1" smtClean="0">
                  <a:solidFill>
                    <a:srgbClr val="5B9BD5"/>
                  </a:solidFill>
                  <a:latin typeface="Calibri" panose="020F0502020204030204"/>
                </a:rPr>
                <a:t>often</a:t>
              </a:r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 (at </a:t>
              </a:r>
              <a:r>
                <a:rPr lang="fr-FR" dirty="0" err="1" smtClean="0">
                  <a:solidFill>
                    <a:srgbClr val="5B9BD5"/>
                  </a:solidFill>
                  <a:latin typeface="Calibri" panose="020F0502020204030204"/>
                </a:rPr>
                <a:t>low</a:t>
              </a:r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 excitations), </a:t>
              </a:r>
              <a:r>
                <a:rPr lang="fr-FR" dirty="0" err="1" smtClean="0">
                  <a:solidFill>
                    <a:srgbClr val="5B9BD5"/>
                  </a:solidFill>
                  <a:latin typeface="Calibri" panose="020F0502020204030204"/>
                </a:rPr>
                <a:t>we</a:t>
              </a:r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 probe quantum </a:t>
              </a:r>
              <a:r>
                <a:rPr lang="fr-FR" dirty="0" err="1" smtClean="0">
                  <a:solidFill>
                    <a:srgbClr val="5B9BD5"/>
                  </a:solidFill>
                  <a:latin typeface="Calibri" panose="020F0502020204030204"/>
                </a:rPr>
                <a:t>probability</a:t>
              </a:r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 distributions (</a:t>
              </a:r>
              <a:r>
                <a:rPr lang="fr-FR" dirty="0" err="1" smtClean="0">
                  <a:solidFill>
                    <a:srgbClr val="5B9BD5"/>
                  </a:solidFill>
                  <a:latin typeface="Calibri" panose="020F0502020204030204"/>
                </a:rPr>
                <a:t>waves</a:t>
              </a:r>
              <a:r>
                <a:rPr lang="fr-FR" dirty="0" smtClean="0">
                  <a:solidFill>
                    <a:srgbClr val="5B9BD5"/>
                  </a:solidFill>
                  <a:latin typeface="Calibri" panose="020F0502020204030204"/>
                </a:rPr>
                <a:t>) </a:t>
              </a:r>
              <a:endParaRPr lang="en-US" dirty="0" smtClean="0">
                <a:solidFill>
                  <a:srgbClr val="5B9BD5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8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41"/>
          <p:cNvGrpSpPr>
            <a:grpSpLocks noChangeAspect="1"/>
          </p:cNvGrpSpPr>
          <p:nvPr/>
        </p:nvGrpSpPr>
        <p:grpSpPr bwMode="auto">
          <a:xfrm>
            <a:off x="1033589" y="1267091"/>
            <a:ext cx="3178175" cy="2778379"/>
            <a:chOff x="279" y="488"/>
            <a:chExt cx="1711" cy="1496"/>
          </a:xfrm>
        </p:grpSpPr>
        <p:sp>
          <p:nvSpPr>
            <p:cNvPr id="58" name="Freeform 204"/>
            <p:cNvSpPr>
              <a:spLocks noChangeAspect="1"/>
            </p:cNvSpPr>
            <p:nvPr/>
          </p:nvSpPr>
          <p:spPr bwMode="auto">
            <a:xfrm>
              <a:off x="279" y="488"/>
              <a:ext cx="1711" cy="1496"/>
            </a:xfrm>
            <a:custGeom>
              <a:avLst/>
              <a:gdLst>
                <a:gd name="T0" fmla="*/ 2147483647 w 979"/>
                <a:gd name="T1" fmla="*/ 2147483647 h 801"/>
                <a:gd name="T2" fmla="*/ 2147483647 w 979"/>
                <a:gd name="T3" fmla="*/ 2147483647 h 801"/>
                <a:gd name="T4" fmla="*/ 2147483647 w 979"/>
                <a:gd name="T5" fmla="*/ 2147483647 h 801"/>
                <a:gd name="T6" fmla="*/ 2147483647 w 979"/>
                <a:gd name="T7" fmla="*/ 2147483647 h 801"/>
                <a:gd name="T8" fmla="*/ 2147483647 w 979"/>
                <a:gd name="T9" fmla="*/ 2147483647 h 801"/>
                <a:gd name="T10" fmla="*/ 2147483647 w 979"/>
                <a:gd name="T11" fmla="*/ 2147483647 h 801"/>
                <a:gd name="T12" fmla="*/ 2147483647 w 979"/>
                <a:gd name="T13" fmla="*/ 2147483647 h 801"/>
                <a:gd name="T14" fmla="*/ 1225331519 w 979"/>
                <a:gd name="T15" fmla="*/ 2147483647 h 801"/>
                <a:gd name="T16" fmla="*/ 2147483647 w 979"/>
                <a:gd name="T17" fmla="*/ 2147483647 h 8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9"/>
                <a:gd name="T28" fmla="*/ 0 h 801"/>
                <a:gd name="T29" fmla="*/ 979 w 979"/>
                <a:gd name="T30" fmla="*/ 801 h 8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9" h="801">
                  <a:moveTo>
                    <a:pt x="101" y="276"/>
                  </a:moveTo>
                  <a:cubicBezTo>
                    <a:pt x="134" y="208"/>
                    <a:pt x="132" y="80"/>
                    <a:pt x="210" y="40"/>
                  </a:cubicBezTo>
                  <a:cubicBezTo>
                    <a:pt x="288" y="0"/>
                    <a:pt x="451" y="11"/>
                    <a:pt x="568" y="33"/>
                  </a:cubicBezTo>
                  <a:cubicBezTo>
                    <a:pt x="685" y="55"/>
                    <a:pt x="860" y="79"/>
                    <a:pt x="914" y="174"/>
                  </a:cubicBezTo>
                  <a:cubicBezTo>
                    <a:pt x="968" y="269"/>
                    <a:pt x="979" y="498"/>
                    <a:pt x="895" y="603"/>
                  </a:cubicBezTo>
                  <a:cubicBezTo>
                    <a:pt x="811" y="708"/>
                    <a:pt x="530" y="801"/>
                    <a:pt x="408" y="801"/>
                  </a:cubicBezTo>
                  <a:cubicBezTo>
                    <a:pt x="286" y="801"/>
                    <a:pt x="231" y="662"/>
                    <a:pt x="165" y="603"/>
                  </a:cubicBezTo>
                  <a:cubicBezTo>
                    <a:pt x="99" y="544"/>
                    <a:pt x="24" y="508"/>
                    <a:pt x="12" y="449"/>
                  </a:cubicBezTo>
                  <a:cubicBezTo>
                    <a:pt x="0" y="390"/>
                    <a:pt x="68" y="344"/>
                    <a:pt x="101" y="276"/>
                  </a:cubicBezTo>
                  <a:close/>
                </a:path>
              </a:pathLst>
            </a:cu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9" name="Group 304"/>
            <p:cNvGrpSpPr>
              <a:grpSpLocks/>
            </p:cNvGrpSpPr>
            <p:nvPr/>
          </p:nvGrpSpPr>
          <p:grpSpPr bwMode="auto">
            <a:xfrm>
              <a:off x="627" y="718"/>
              <a:ext cx="1081" cy="1025"/>
              <a:chOff x="513" y="928"/>
              <a:chExt cx="1081" cy="1025"/>
            </a:xfrm>
          </p:grpSpPr>
          <p:grpSp>
            <p:nvGrpSpPr>
              <p:cNvPr id="62" name="Group 175"/>
              <p:cNvGrpSpPr>
                <a:grpSpLocks noChangeAspect="1"/>
              </p:cNvGrpSpPr>
              <p:nvPr/>
            </p:nvGrpSpPr>
            <p:grpSpPr bwMode="auto">
              <a:xfrm>
                <a:off x="513" y="928"/>
                <a:ext cx="1043" cy="1025"/>
                <a:chOff x="337" y="680"/>
                <a:chExt cx="1612" cy="1612"/>
              </a:xfrm>
            </p:grpSpPr>
            <p:sp>
              <p:nvSpPr>
                <p:cNvPr id="85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337" y="680"/>
                  <a:ext cx="1612" cy="16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99"/>
                    </a:gs>
                    <a:gs pos="100000">
                      <a:sysClr val="window" lastClr="FFFFFF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1144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872" y="1058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534" y="146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8" y="1224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0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882" y="125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1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1198" y="12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1000" y="8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0" y="96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4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8" y="104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5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0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1790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" name="Oval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18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718" y="159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970" y="157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0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4" y="164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312" y="1506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238" y="204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0" y="186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4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880" y="1930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3" name="Group 198"/>
              <p:cNvGrpSpPr>
                <a:grpSpLocks/>
              </p:cNvGrpSpPr>
              <p:nvPr/>
            </p:nvGrpSpPr>
            <p:grpSpPr bwMode="auto">
              <a:xfrm>
                <a:off x="742" y="982"/>
                <a:ext cx="852" cy="613"/>
                <a:chOff x="4139" y="1210"/>
                <a:chExt cx="852" cy="613"/>
              </a:xfrm>
            </p:grpSpPr>
            <p:sp>
              <p:nvSpPr>
                <p:cNvPr id="64" name="Oval 199"/>
                <p:cNvSpPr>
                  <a:spLocks noChangeArrowheads="1"/>
                </p:cNvSpPr>
                <p:nvPr/>
              </p:nvSpPr>
              <p:spPr bwMode="auto">
                <a:xfrm rot="-3546996">
                  <a:off x="4571" y="1607"/>
                  <a:ext cx="146" cy="286"/>
                </a:xfrm>
                <a:prstGeom prst="ellips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82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4557" y="1542"/>
                  <a:ext cx="434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srgbClr val="FF3300"/>
                      </a:solidFill>
                    </a:rPr>
                    <a:t>two-body</a:t>
                  </a:r>
                </a:p>
              </p:txBody>
            </p:sp>
            <p:sp>
              <p:nvSpPr>
                <p:cNvPr id="83" name="Freeform 201"/>
                <p:cNvSpPr>
                  <a:spLocks/>
                </p:cNvSpPr>
                <p:nvPr/>
              </p:nvSpPr>
              <p:spPr bwMode="auto">
                <a:xfrm>
                  <a:off x="4139" y="1324"/>
                  <a:ext cx="459" cy="332"/>
                </a:xfrm>
                <a:custGeom>
                  <a:avLst/>
                  <a:gdLst>
                    <a:gd name="T0" fmla="*/ 276 w 459"/>
                    <a:gd name="T1" fmla="*/ 105 h 332"/>
                    <a:gd name="T2" fmla="*/ 442 w 459"/>
                    <a:gd name="T3" fmla="*/ 201 h 332"/>
                    <a:gd name="T4" fmla="*/ 174 w 459"/>
                    <a:gd name="T5" fmla="*/ 304 h 332"/>
                    <a:gd name="T6" fmla="*/ 20 w 459"/>
                    <a:gd name="T7" fmla="*/ 35 h 332"/>
                    <a:gd name="T8" fmla="*/ 276 w 459"/>
                    <a:gd name="T9" fmla="*/ 105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9"/>
                    <a:gd name="T16" fmla="*/ 0 h 332"/>
                    <a:gd name="T17" fmla="*/ 459 w 459"/>
                    <a:gd name="T18" fmla="*/ 332 h 3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9" h="332">
                      <a:moveTo>
                        <a:pt x="276" y="105"/>
                      </a:moveTo>
                      <a:cubicBezTo>
                        <a:pt x="346" y="133"/>
                        <a:pt x="459" y="168"/>
                        <a:pt x="442" y="201"/>
                      </a:cubicBezTo>
                      <a:cubicBezTo>
                        <a:pt x="425" y="234"/>
                        <a:pt x="244" y="332"/>
                        <a:pt x="174" y="304"/>
                      </a:cubicBezTo>
                      <a:cubicBezTo>
                        <a:pt x="104" y="276"/>
                        <a:pt x="0" y="70"/>
                        <a:pt x="20" y="35"/>
                      </a:cubicBezTo>
                      <a:cubicBezTo>
                        <a:pt x="40" y="0"/>
                        <a:pt x="206" y="77"/>
                        <a:pt x="276" y="10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4354" y="1210"/>
                  <a:ext cx="494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srgbClr val="FF3300"/>
                      </a:solidFill>
                    </a:rPr>
                    <a:t>three-body</a:t>
                  </a:r>
                </a:p>
              </p:txBody>
            </p:sp>
          </p:grpSp>
        </p:grpSp>
        <p:sp>
          <p:nvSpPr>
            <p:cNvPr id="60" name="Oval 305"/>
            <p:cNvSpPr>
              <a:spLocks noChangeArrowheads="1"/>
            </p:cNvSpPr>
            <p:nvPr/>
          </p:nvSpPr>
          <p:spPr bwMode="auto">
            <a:xfrm>
              <a:off x="1138" y="1384"/>
              <a:ext cx="148" cy="16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kern="0">
                <a:solidFill>
                  <a:srgbClr val="FF3300"/>
                </a:solidFill>
              </a:endParaRPr>
            </a:p>
          </p:txBody>
        </p:sp>
        <p:sp>
          <p:nvSpPr>
            <p:cNvPr id="61" name="Text Box 330"/>
            <p:cNvSpPr txBox="1">
              <a:spLocks noChangeArrowheads="1"/>
            </p:cNvSpPr>
            <p:nvPr/>
          </p:nvSpPr>
          <p:spPr bwMode="auto">
            <a:xfrm>
              <a:off x="1231" y="1476"/>
              <a:ext cx="44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200" kern="0">
                  <a:solidFill>
                    <a:srgbClr val="FF3300"/>
                  </a:solidFill>
                </a:rPr>
                <a:t>one-body</a:t>
              </a:r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4409912" y="1271651"/>
            <a:ext cx="4814138" cy="718308"/>
            <a:chOff x="4422611" y="2846451"/>
            <a:chExt cx="4814138" cy="718308"/>
          </a:xfrm>
        </p:grpSpPr>
        <p:pic>
          <p:nvPicPr>
            <p:cNvPr id="52" name="Picture 347" descr="CROSS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4950" y="3166372"/>
              <a:ext cx="2567308" cy="39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 Box 353"/>
            <p:cNvSpPr txBox="1">
              <a:spLocks noChangeArrowheads="1"/>
            </p:cNvSpPr>
            <p:nvPr/>
          </p:nvSpPr>
          <p:spPr bwMode="auto">
            <a:xfrm>
              <a:off x="4422611" y="2846451"/>
              <a:ext cx="48141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Our starting point: the nucleus wave-function </a:t>
              </a:r>
            </a:p>
            <a:p>
              <a:pPr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9" name="ZoneTexte 118"/>
          <p:cNvSpPr txBox="1"/>
          <p:nvPr/>
        </p:nvSpPr>
        <p:spPr>
          <a:xfrm>
            <a:off x="2714003" y="12701"/>
            <a:ext cx="6764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Stating the problem</a:t>
            </a:r>
            <a:endParaRPr lang="en-US" sz="2400" dirty="0">
              <a:solidFill>
                <a:srgbClr val="0070C0"/>
              </a:solidFill>
            </a:endParaRPr>
          </a:p>
          <a:p>
            <a:pPr algn="r"/>
            <a:r>
              <a:rPr lang="en-US" sz="2000" i="1" dirty="0" smtClean="0">
                <a:solidFill>
                  <a:srgbClr val="002060"/>
                </a:solidFill>
              </a:rPr>
              <a:t>Find the probability distribution (counting statistics) to find </a:t>
            </a:r>
          </a:p>
          <a:p>
            <a:pPr algn="r"/>
            <a:r>
              <a:rPr lang="en-US" sz="2000" i="1" dirty="0" smtClean="0">
                <a:solidFill>
                  <a:srgbClr val="002060"/>
                </a:solidFill>
              </a:rPr>
              <a:t>1,2, </a:t>
            </a:r>
            <a:r>
              <a:rPr lang="mr-IN" sz="2000" i="1" dirty="0" smtClean="0">
                <a:solidFill>
                  <a:srgbClr val="002060"/>
                </a:solidFill>
              </a:rPr>
              <a:t>…</a:t>
            </a:r>
            <a:r>
              <a:rPr lang="fr-FR" sz="2000" i="1" dirty="0" smtClean="0">
                <a:solidFill>
                  <a:srgbClr val="002060"/>
                </a:solidFill>
              </a:rPr>
              <a:t> </a:t>
            </a:r>
            <a:r>
              <a:rPr lang="fr-FR" sz="2000" i="1" dirty="0" err="1" smtClean="0">
                <a:solidFill>
                  <a:srgbClr val="002060"/>
                </a:solidFill>
              </a:rPr>
              <a:t>particles</a:t>
            </a:r>
            <a:r>
              <a:rPr lang="fr-FR" sz="2000" i="1" dirty="0" smtClean="0">
                <a:solidFill>
                  <a:srgbClr val="002060"/>
                </a:solidFill>
              </a:rPr>
              <a:t> in a </a:t>
            </a:r>
            <a:r>
              <a:rPr lang="fr-FR" sz="2000" i="1" dirty="0" err="1" smtClean="0">
                <a:solidFill>
                  <a:srgbClr val="002060"/>
                </a:solidFill>
              </a:rPr>
              <a:t>finite</a:t>
            </a:r>
            <a:r>
              <a:rPr lang="fr-FR" sz="2000" i="1" dirty="0" smtClean="0">
                <a:solidFill>
                  <a:srgbClr val="002060"/>
                </a:solidFill>
              </a:rPr>
              <a:t> volume </a:t>
            </a:r>
            <a:r>
              <a:rPr lang="fr-FR" sz="2000" i="1" dirty="0" err="1" smtClean="0">
                <a:solidFill>
                  <a:srgbClr val="002060"/>
                </a:solidFill>
              </a:rPr>
              <a:t>inside</a:t>
            </a:r>
            <a:r>
              <a:rPr lang="fr-FR" sz="2000" i="1" dirty="0" smtClean="0">
                <a:solidFill>
                  <a:srgbClr val="002060"/>
                </a:solidFill>
              </a:rPr>
              <a:t> the nucleus 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" name="Ellipse 1"/>
          <p:cNvSpPr/>
          <p:nvPr/>
        </p:nvSpPr>
        <p:spPr>
          <a:xfrm>
            <a:off x="1739900" y="2108200"/>
            <a:ext cx="749300" cy="762000"/>
          </a:xfrm>
          <a:prstGeom prst="ellipse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04800" y="1651000"/>
            <a:ext cx="10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Volume </a:t>
            </a:r>
            <a:endParaRPr lang="en-US"/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>
          <a:xfrm>
            <a:off x="813978" y="2020332"/>
            <a:ext cx="798922" cy="39266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1016000" y="4191000"/>
            <a:ext cx="3733800" cy="2438400"/>
            <a:chOff x="1016000" y="4191000"/>
            <a:chExt cx="3733800" cy="2438400"/>
          </a:xfrm>
        </p:grpSpPr>
        <p:sp>
          <p:nvSpPr>
            <p:cNvPr id="9" name="Flèche vers le bas 8"/>
            <p:cNvSpPr/>
            <p:nvPr/>
          </p:nvSpPr>
          <p:spPr>
            <a:xfrm>
              <a:off x="2298700" y="4191000"/>
              <a:ext cx="520700" cy="6223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/>
            <a:srcRect t="10526" r="3290"/>
            <a:stretch/>
          </p:blipFill>
          <p:spPr>
            <a:xfrm>
              <a:off x="1016000" y="4902200"/>
              <a:ext cx="3733800" cy="1727200"/>
            </a:xfrm>
            <a:prstGeom prst="rect">
              <a:avLst/>
            </a:prstGeom>
          </p:spPr>
        </p:pic>
      </p:grpSp>
      <p:grpSp>
        <p:nvGrpSpPr>
          <p:cNvPr id="5" name="Grouper 4"/>
          <p:cNvGrpSpPr/>
          <p:nvPr/>
        </p:nvGrpSpPr>
        <p:grpSpPr>
          <a:xfrm>
            <a:off x="4248150" y="1994010"/>
            <a:ext cx="8740394" cy="4863990"/>
            <a:chOff x="4248150" y="1994010"/>
            <a:chExt cx="8740394" cy="4863990"/>
          </a:xfrm>
        </p:grpSpPr>
        <p:grpSp>
          <p:nvGrpSpPr>
            <p:cNvPr id="16" name="Grouper 15"/>
            <p:cNvGrpSpPr/>
            <p:nvPr/>
          </p:nvGrpSpPr>
          <p:grpSpPr>
            <a:xfrm>
              <a:off x="4470400" y="4889500"/>
              <a:ext cx="4559300" cy="1968500"/>
              <a:chOff x="4470400" y="4889500"/>
              <a:chExt cx="4559300" cy="1968500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7600" y="5127730"/>
                <a:ext cx="4102100" cy="1730270"/>
              </a:xfrm>
              <a:prstGeom prst="rect">
                <a:avLst/>
              </a:prstGeom>
            </p:spPr>
          </p:pic>
          <p:sp>
            <p:nvSpPr>
              <p:cNvPr id="67" name="ZoneTexte 66"/>
              <p:cNvSpPr txBox="1"/>
              <p:nvPr/>
            </p:nvSpPr>
            <p:spPr>
              <a:xfrm>
                <a:off x="4470400" y="4889500"/>
                <a:ext cx="33899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T. </a:t>
                </a:r>
                <a:r>
                  <a:rPr lang="en-US" sz="1400" dirty="0" err="1" smtClean="0"/>
                  <a:t>Sanner</a:t>
                </a:r>
                <a:r>
                  <a:rPr lang="en-US" sz="1400" dirty="0" smtClean="0"/>
                  <a:t> et al, PRL 105, 040402 (2010)</a:t>
                </a:r>
                <a:endParaRPr lang="en-US" sz="1400" dirty="0"/>
              </a:p>
            </p:txBody>
          </p:sp>
        </p:grpSp>
        <p:sp>
          <p:nvSpPr>
            <p:cNvPr id="65" name="Flèche vers la droite 64"/>
            <p:cNvSpPr/>
            <p:nvPr/>
          </p:nvSpPr>
          <p:spPr>
            <a:xfrm>
              <a:off x="4575556" y="2010664"/>
              <a:ext cx="362204" cy="3556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20357" y="1994010"/>
              <a:ext cx="80681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5B9BD5"/>
                  </a:solidFill>
                  <a:latin typeface="Calibri" panose="020F0502020204030204"/>
                </a:rPr>
                <a:t>This is a generic problem in physics (Ion traps)</a:t>
              </a:r>
              <a:endParaRPr lang="en-US" dirty="0">
                <a:solidFill>
                  <a:srgbClr val="5B9BD5"/>
                </a:solidFill>
                <a:latin typeface="Calibri" panose="020F0502020204030204"/>
              </a:endParaRPr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4248150" y="2336800"/>
              <a:ext cx="5534974" cy="3238500"/>
              <a:chOff x="4248150" y="2336800"/>
              <a:chExt cx="5534974" cy="3238500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8150" y="2362200"/>
                <a:ext cx="5092700" cy="2489200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4906" y="4203700"/>
                <a:ext cx="1808218" cy="1371600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451600" y="2336800"/>
                <a:ext cx="3300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T. Muller et al, PRL 105, 040401 (2010)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6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41"/>
          <p:cNvGrpSpPr>
            <a:grpSpLocks noChangeAspect="1"/>
          </p:cNvGrpSpPr>
          <p:nvPr/>
        </p:nvGrpSpPr>
        <p:grpSpPr bwMode="auto">
          <a:xfrm>
            <a:off x="1033589" y="1267091"/>
            <a:ext cx="3178175" cy="2778379"/>
            <a:chOff x="279" y="488"/>
            <a:chExt cx="1711" cy="1496"/>
          </a:xfrm>
        </p:grpSpPr>
        <p:sp>
          <p:nvSpPr>
            <p:cNvPr id="58" name="Freeform 204"/>
            <p:cNvSpPr>
              <a:spLocks noChangeAspect="1"/>
            </p:cNvSpPr>
            <p:nvPr/>
          </p:nvSpPr>
          <p:spPr bwMode="auto">
            <a:xfrm>
              <a:off x="279" y="488"/>
              <a:ext cx="1711" cy="1496"/>
            </a:xfrm>
            <a:custGeom>
              <a:avLst/>
              <a:gdLst>
                <a:gd name="T0" fmla="*/ 2147483647 w 979"/>
                <a:gd name="T1" fmla="*/ 2147483647 h 801"/>
                <a:gd name="T2" fmla="*/ 2147483647 w 979"/>
                <a:gd name="T3" fmla="*/ 2147483647 h 801"/>
                <a:gd name="T4" fmla="*/ 2147483647 w 979"/>
                <a:gd name="T5" fmla="*/ 2147483647 h 801"/>
                <a:gd name="T6" fmla="*/ 2147483647 w 979"/>
                <a:gd name="T7" fmla="*/ 2147483647 h 801"/>
                <a:gd name="T8" fmla="*/ 2147483647 w 979"/>
                <a:gd name="T9" fmla="*/ 2147483647 h 801"/>
                <a:gd name="T10" fmla="*/ 2147483647 w 979"/>
                <a:gd name="T11" fmla="*/ 2147483647 h 801"/>
                <a:gd name="T12" fmla="*/ 2147483647 w 979"/>
                <a:gd name="T13" fmla="*/ 2147483647 h 801"/>
                <a:gd name="T14" fmla="*/ 1225331519 w 979"/>
                <a:gd name="T15" fmla="*/ 2147483647 h 801"/>
                <a:gd name="T16" fmla="*/ 2147483647 w 979"/>
                <a:gd name="T17" fmla="*/ 2147483647 h 8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9"/>
                <a:gd name="T28" fmla="*/ 0 h 801"/>
                <a:gd name="T29" fmla="*/ 979 w 979"/>
                <a:gd name="T30" fmla="*/ 801 h 8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9" h="801">
                  <a:moveTo>
                    <a:pt x="101" y="276"/>
                  </a:moveTo>
                  <a:cubicBezTo>
                    <a:pt x="134" y="208"/>
                    <a:pt x="132" y="80"/>
                    <a:pt x="210" y="40"/>
                  </a:cubicBezTo>
                  <a:cubicBezTo>
                    <a:pt x="288" y="0"/>
                    <a:pt x="451" y="11"/>
                    <a:pt x="568" y="33"/>
                  </a:cubicBezTo>
                  <a:cubicBezTo>
                    <a:pt x="685" y="55"/>
                    <a:pt x="860" y="79"/>
                    <a:pt x="914" y="174"/>
                  </a:cubicBezTo>
                  <a:cubicBezTo>
                    <a:pt x="968" y="269"/>
                    <a:pt x="979" y="498"/>
                    <a:pt x="895" y="603"/>
                  </a:cubicBezTo>
                  <a:cubicBezTo>
                    <a:pt x="811" y="708"/>
                    <a:pt x="530" y="801"/>
                    <a:pt x="408" y="801"/>
                  </a:cubicBezTo>
                  <a:cubicBezTo>
                    <a:pt x="286" y="801"/>
                    <a:pt x="231" y="662"/>
                    <a:pt x="165" y="603"/>
                  </a:cubicBezTo>
                  <a:cubicBezTo>
                    <a:pt x="99" y="544"/>
                    <a:pt x="24" y="508"/>
                    <a:pt x="12" y="449"/>
                  </a:cubicBezTo>
                  <a:cubicBezTo>
                    <a:pt x="0" y="390"/>
                    <a:pt x="68" y="344"/>
                    <a:pt x="101" y="276"/>
                  </a:cubicBezTo>
                  <a:close/>
                </a:path>
              </a:pathLst>
            </a:cu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9" name="Group 304"/>
            <p:cNvGrpSpPr>
              <a:grpSpLocks/>
            </p:cNvGrpSpPr>
            <p:nvPr/>
          </p:nvGrpSpPr>
          <p:grpSpPr bwMode="auto">
            <a:xfrm>
              <a:off x="627" y="718"/>
              <a:ext cx="1081" cy="1025"/>
              <a:chOff x="513" y="928"/>
              <a:chExt cx="1081" cy="1025"/>
            </a:xfrm>
          </p:grpSpPr>
          <p:grpSp>
            <p:nvGrpSpPr>
              <p:cNvPr id="62" name="Group 175"/>
              <p:cNvGrpSpPr>
                <a:grpSpLocks noChangeAspect="1"/>
              </p:cNvGrpSpPr>
              <p:nvPr/>
            </p:nvGrpSpPr>
            <p:grpSpPr bwMode="auto">
              <a:xfrm>
                <a:off x="513" y="928"/>
                <a:ext cx="1043" cy="1025"/>
                <a:chOff x="337" y="680"/>
                <a:chExt cx="1612" cy="1612"/>
              </a:xfrm>
            </p:grpSpPr>
            <p:sp>
              <p:nvSpPr>
                <p:cNvPr id="85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337" y="680"/>
                  <a:ext cx="1612" cy="16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99"/>
                    </a:gs>
                    <a:gs pos="100000">
                      <a:sysClr val="window" lastClr="FFFFFF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1144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872" y="1058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534" y="146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8" y="1224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0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882" y="125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1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1198" y="12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1000" y="8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1150" y="96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4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8" y="104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95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0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632" y="1790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" name="Oval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1200" y="181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718" y="159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970" y="157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0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4" y="1642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312" y="1506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238" y="204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0" y="186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4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880" y="1930"/>
                  <a:ext cx="86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DDDDDD"/>
                    </a:gs>
                    <a:gs pos="100000">
                      <a:srgbClr val="EEECE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63" name="Group 198"/>
              <p:cNvGrpSpPr>
                <a:grpSpLocks/>
              </p:cNvGrpSpPr>
              <p:nvPr/>
            </p:nvGrpSpPr>
            <p:grpSpPr bwMode="auto">
              <a:xfrm>
                <a:off x="742" y="982"/>
                <a:ext cx="852" cy="613"/>
                <a:chOff x="4139" y="1210"/>
                <a:chExt cx="852" cy="613"/>
              </a:xfrm>
            </p:grpSpPr>
            <p:sp>
              <p:nvSpPr>
                <p:cNvPr id="64" name="Oval 199"/>
                <p:cNvSpPr>
                  <a:spLocks noChangeArrowheads="1"/>
                </p:cNvSpPr>
                <p:nvPr/>
              </p:nvSpPr>
              <p:spPr bwMode="auto">
                <a:xfrm rot="-3546996">
                  <a:off x="4571" y="1607"/>
                  <a:ext cx="146" cy="286"/>
                </a:xfrm>
                <a:prstGeom prst="ellips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kern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82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4557" y="1542"/>
                  <a:ext cx="434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srgbClr val="FF3300"/>
                      </a:solidFill>
                    </a:rPr>
                    <a:t>two-body</a:t>
                  </a:r>
                </a:p>
              </p:txBody>
            </p:sp>
            <p:sp>
              <p:nvSpPr>
                <p:cNvPr id="83" name="Freeform 201"/>
                <p:cNvSpPr>
                  <a:spLocks/>
                </p:cNvSpPr>
                <p:nvPr/>
              </p:nvSpPr>
              <p:spPr bwMode="auto">
                <a:xfrm>
                  <a:off x="4139" y="1324"/>
                  <a:ext cx="459" cy="332"/>
                </a:xfrm>
                <a:custGeom>
                  <a:avLst/>
                  <a:gdLst>
                    <a:gd name="T0" fmla="*/ 276 w 459"/>
                    <a:gd name="T1" fmla="*/ 105 h 332"/>
                    <a:gd name="T2" fmla="*/ 442 w 459"/>
                    <a:gd name="T3" fmla="*/ 201 h 332"/>
                    <a:gd name="T4" fmla="*/ 174 w 459"/>
                    <a:gd name="T5" fmla="*/ 304 h 332"/>
                    <a:gd name="T6" fmla="*/ 20 w 459"/>
                    <a:gd name="T7" fmla="*/ 35 h 332"/>
                    <a:gd name="T8" fmla="*/ 276 w 459"/>
                    <a:gd name="T9" fmla="*/ 105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9"/>
                    <a:gd name="T16" fmla="*/ 0 h 332"/>
                    <a:gd name="T17" fmla="*/ 459 w 459"/>
                    <a:gd name="T18" fmla="*/ 332 h 3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9" h="332">
                      <a:moveTo>
                        <a:pt x="276" y="105"/>
                      </a:moveTo>
                      <a:cubicBezTo>
                        <a:pt x="346" y="133"/>
                        <a:pt x="459" y="168"/>
                        <a:pt x="442" y="201"/>
                      </a:cubicBezTo>
                      <a:cubicBezTo>
                        <a:pt x="425" y="234"/>
                        <a:pt x="244" y="332"/>
                        <a:pt x="174" y="304"/>
                      </a:cubicBezTo>
                      <a:cubicBezTo>
                        <a:pt x="104" y="276"/>
                        <a:pt x="0" y="70"/>
                        <a:pt x="20" y="35"/>
                      </a:cubicBezTo>
                      <a:cubicBezTo>
                        <a:pt x="40" y="0"/>
                        <a:pt x="206" y="77"/>
                        <a:pt x="276" y="10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4354" y="1210"/>
                  <a:ext cx="494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srgbClr val="FF3300"/>
                      </a:solidFill>
                    </a:rPr>
                    <a:t>three-body</a:t>
                  </a:r>
                </a:p>
              </p:txBody>
            </p:sp>
          </p:grpSp>
        </p:grpSp>
        <p:sp>
          <p:nvSpPr>
            <p:cNvPr id="60" name="Oval 305"/>
            <p:cNvSpPr>
              <a:spLocks noChangeArrowheads="1"/>
            </p:cNvSpPr>
            <p:nvPr/>
          </p:nvSpPr>
          <p:spPr bwMode="auto">
            <a:xfrm>
              <a:off x="1138" y="1384"/>
              <a:ext cx="148" cy="16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kern="0">
                <a:solidFill>
                  <a:srgbClr val="FF3300"/>
                </a:solidFill>
              </a:endParaRPr>
            </a:p>
          </p:txBody>
        </p:sp>
        <p:sp>
          <p:nvSpPr>
            <p:cNvPr id="61" name="Text Box 330"/>
            <p:cNvSpPr txBox="1">
              <a:spLocks noChangeArrowheads="1"/>
            </p:cNvSpPr>
            <p:nvPr/>
          </p:nvSpPr>
          <p:spPr bwMode="auto">
            <a:xfrm>
              <a:off x="1231" y="1476"/>
              <a:ext cx="44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200" kern="0">
                  <a:solidFill>
                    <a:srgbClr val="FF3300"/>
                  </a:solidFill>
                </a:rPr>
                <a:t>one-body</a:t>
              </a:r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4562312" y="1449451"/>
            <a:ext cx="4814138" cy="718308"/>
            <a:chOff x="4422611" y="2846451"/>
            <a:chExt cx="4814138" cy="718308"/>
          </a:xfrm>
        </p:grpSpPr>
        <p:pic>
          <p:nvPicPr>
            <p:cNvPr id="52" name="Picture 347" descr="CROSS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4950" y="3166372"/>
              <a:ext cx="2567308" cy="39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 Box 353"/>
            <p:cNvSpPr txBox="1">
              <a:spLocks noChangeArrowheads="1"/>
            </p:cNvSpPr>
            <p:nvPr/>
          </p:nvSpPr>
          <p:spPr bwMode="auto">
            <a:xfrm>
              <a:off x="4422611" y="2846451"/>
              <a:ext cx="48141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Our starting point: the nucleus wave-function </a:t>
              </a:r>
            </a:p>
            <a:p>
              <a:pPr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9" name="ZoneTexte 118"/>
          <p:cNvSpPr txBox="1"/>
          <p:nvPr/>
        </p:nvSpPr>
        <p:spPr>
          <a:xfrm>
            <a:off x="2714003" y="12701"/>
            <a:ext cx="6764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Stating the problem</a:t>
            </a:r>
            <a:endParaRPr lang="en-US" sz="2400" dirty="0">
              <a:solidFill>
                <a:srgbClr val="0070C0"/>
              </a:solidFill>
            </a:endParaRPr>
          </a:p>
          <a:p>
            <a:pPr algn="r"/>
            <a:r>
              <a:rPr lang="en-US" sz="2000" i="1" dirty="0" smtClean="0">
                <a:solidFill>
                  <a:srgbClr val="002060"/>
                </a:solidFill>
              </a:rPr>
              <a:t>Find the probability distribution (counting statistics) to find </a:t>
            </a:r>
          </a:p>
          <a:p>
            <a:pPr algn="r"/>
            <a:r>
              <a:rPr lang="en-US" sz="2000" i="1" dirty="0" smtClean="0">
                <a:solidFill>
                  <a:srgbClr val="002060"/>
                </a:solidFill>
              </a:rPr>
              <a:t>1,2, </a:t>
            </a:r>
            <a:r>
              <a:rPr lang="mr-IN" sz="2000" i="1" dirty="0" smtClean="0">
                <a:solidFill>
                  <a:srgbClr val="002060"/>
                </a:solidFill>
              </a:rPr>
              <a:t>…</a:t>
            </a:r>
            <a:r>
              <a:rPr lang="fr-FR" sz="2000" i="1" dirty="0" smtClean="0">
                <a:solidFill>
                  <a:srgbClr val="002060"/>
                </a:solidFill>
              </a:rPr>
              <a:t> </a:t>
            </a:r>
            <a:r>
              <a:rPr lang="fr-FR" sz="2000" i="1" dirty="0" err="1" smtClean="0">
                <a:solidFill>
                  <a:srgbClr val="002060"/>
                </a:solidFill>
              </a:rPr>
              <a:t>particles</a:t>
            </a:r>
            <a:r>
              <a:rPr lang="fr-FR" sz="2000" i="1" dirty="0" smtClean="0">
                <a:solidFill>
                  <a:srgbClr val="002060"/>
                </a:solidFill>
              </a:rPr>
              <a:t> in a </a:t>
            </a:r>
            <a:r>
              <a:rPr lang="fr-FR" sz="2000" i="1" dirty="0" err="1" smtClean="0">
                <a:solidFill>
                  <a:srgbClr val="002060"/>
                </a:solidFill>
              </a:rPr>
              <a:t>finite</a:t>
            </a:r>
            <a:r>
              <a:rPr lang="fr-FR" sz="2000" i="1" dirty="0" smtClean="0">
                <a:solidFill>
                  <a:srgbClr val="002060"/>
                </a:solidFill>
              </a:rPr>
              <a:t> volume </a:t>
            </a:r>
            <a:r>
              <a:rPr lang="fr-FR" sz="2000" i="1" dirty="0" err="1" smtClean="0">
                <a:solidFill>
                  <a:srgbClr val="002060"/>
                </a:solidFill>
              </a:rPr>
              <a:t>inside</a:t>
            </a:r>
            <a:r>
              <a:rPr lang="fr-FR" sz="2000" i="1" dirty="0" smtClean="0">
                <a:solidFill>
                  <a:srgbClr val="002060"/>
                </a:solidFill>
              </a:rPr>
              <a:t> the nucleus 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" name="Ellipse 1"/>
          <p:cNvSpPr/>
          <p:nvPr/>
        </p:nvSpPr>
        <p:spPr>
          <a:xfrm>
            <a:off x="1739900" y="2108200"/>
            <a:ext cx="749300" cy="762000"/>
          </a:xfrm>
          <a:prstGeom prst="ellipse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04800" y="1651000"/>
            <a:ext cx="10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Volume </a:t>
            </a:r>
            <a:endParaRPr lang="en-US"/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>
          <a:xfrm>
            <a:off x="813978" y="2020332"/>
            <a:ext cx="798922" cy="39266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vers le bas 8"/>
          <p:cNvSpPr/>
          <p:nvPr/>
        </p:nvSpPr>
        <p:spPr>
          <a:xfrm>
            <a:off x="2298700" y="4229100"/>
            <a:ext cx="520700" cy="6223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10526" r="3290"/>
          <a:stretch/>
        </p:blipFill>
        <p:spPr>
          <a:xfrm>
            <a:off x="1016000" y="4940300"/>
            <a:ext cx="3733800" cy="1727200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4318000" y="2273300"/>
            <a:ext cx="4946798" cy="1444030"/>
            <a:chOff x="4318000" y="2273300"/>
            <a:chExt cx="4946798" cy="1444030"/>
          </a:xfrm>
        </p:grpSpPr>
        <p:sp>
          <p:nvSpPr>
            <p:cNvPr id="3" name="ZoneTexte 2"/>
            <p:cNvSpPr txBox="1"/>
            <p:nvPr/>
          </p:nvSpPr>
          <p:spPr>
            <a:xfrm>
              <a:off x="4963621" y="2794000"/>
              <a:ext cx="43011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-1-400 particles (mesoscopic systems )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-with short and long range correlations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beyond the Independent particle picture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18000" y="2273300"/>
              <a:ext cx="3695700" cy="4191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  <a:p>
              <a:pPr algn="ctr"/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“Specificities</a:t>
              </a:r>
              <a:r>
                <a:rPr lang="en-US" kern="0" dirty="0">
                  <a:solidFill>
                    <a:prstClr val="white"/>
                  </a:solidFill>
                  <a:latin typeface="Calibri"/>
                </a:rPr>
                <a:t>” of nuclei: </a:t>
              </a:r>
            </a:p>
            <a:p>
              <a:pPr algn="ctr"/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4064000" y="3840764"/>
            <a:ext cx="5842000" cy="3268184"/>
            <a:chOff x="4064000" y="3840764"/>
            <a:chExt cx="5842000" cy="32681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0" y="3840764"/>
              <a:ext cx="1562100" cy="146783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664200" y="4064000"/>
              <a:ext cx="359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But, I already saw this problem !!!</a:t>
              </a:r>
              <a:endParaRPr lang="en-US" dirty="0"/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7152" y="5867400"/>
              <a:ext cx="1830584" cy="863924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895" y="4521200"/>
              <a:ext cx="1565656" cy="850900"/>
            </a:xfrm>
            <a:prstGeom prst="rect">
              <a:avLst/>
            </a:prstGeom>
          </p:spPr>
        </p:pic>
        <p:sp>
          <p:nvSpPr>
            <p:cNvPr id="53" name="Flèche vers le bas 52"/>
            <p:cNvSpPr/>
            <p:nvPr/>
          </p:nvSpPr>
          <p:spPr>
            <a:xfrm>
              <a:off x="6337300" y="5372100"/>
              <a:ext cx="469900" cy="4953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5867400"/>
              <a:ext cx="901700" cy="850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er 129"/>
            <p:cNvGrpSpPr/>
            <p:nvPr/>
          </p:nvGrpSpPr>
          <p:grpSpPr>
            <a:xfrm>
              <a:off x="7533822" y="4971718"/>
              <a:ext cx="2372178" cy="2137230"/>
              <a:chOff x="6588827" y="3301668"/>
              <a:chExt cx="2372178" cy="2137230"/>
            </a:xfrm>
          </p:grpSpPr>
          <p:grpSp>
            <p:nvGrpSpPr>
              <p:cNvPr id="131" name="Grouper 130"/>
              <p:cNvGrpSpPr/>
              <p:nvPr/>
            </p:nvGrpSpPr>
            <p:grpSpPr>
              <a:xfrm>
                <a:off x="6804561" y="3643745"/>
                <a:ext cx="1805049" cy="1795153"/>
                <a:chOff x="6804561" y="3643745"/>
                <a:chExt cx="1805049" cy="1795153"/>
              </a:xfrm>
            </p:grpSpPr>
            <p:sp>
              <p:nvSpPr>
                <p:cNvPr id="142" name="Ellipse 141"/>
                <p:cNvSpPr/>
                <p:nvPr/>
              </p:nvSpPr>
              <p:spPr>
                <a:xfrm>
                  <a:off x="6911440" y="3645724"/>
                  <a:ext cx="558140" cy="16744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8013866" y="3643745"/>
                  <a:ext cx="558140" cy="16744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804561" y="4251365"/>
                  <a:ext cx="1805049" cy="1187533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32" name="Grouper 131"/>
              <p:cNvGrpSpPr/>
              <p:nvPr/>
            </p:nvGrpSpPr>
            <p:grpSpPr>
              <a:xfrm>
                <a:off x="6588827" y="3301668"/>
                <a:ext cx="2372178" cy="1328927"/>
                <a:chOff x="6588827" y="3301668"/>
                <a:chExt cx="2372178" cy="1328927"/>
              </a:xfrm>
            </p:grpSpPr>
            <p:grpSp>
              <p:nvGrpSpPr>
                <p:cNvPr id="133" name="Grouper 132"/>
                <p:cNvGrpSpPr/>
                <p:nvPr/>
              </p:nvGrpSpPr>
              <p:grpSpPr>
                <a:xfrm>
                  <a:off x="6588827" y="4249388"/>
                  <a:ext cx="2372178" cy="381207"/>
                  <a:chOff x="6602681" y="2244437"/>
                  <a:chExt cx="2372178" cy="381207"/>
                </a:xfrm>
              </p:grpSpPr>
              <p:cxnSp>
                <p:nvCxnSpPr>
                  <p:cNvPr id="140" name="Connecteur droit avec flèche 139"/>
                  <p:cNvCxnSpPr/>
                  <p:nvPr/>
                </p:nvCxnSpPr>
                <p:spPr>
                  <a:xfrm>
                    <a:off x="6602681" y="2244437"/>
                    <a:ext cx="2125683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4F81BD"/>
                    </a:solidFill>
                    <a:prstDash val="solid"/>
                    <a:tailEnd type="triangle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141" name="ZoneTexte 140"/>
                  <p:cNvSpPr txBox="1"/>
                  <p:nvPr/>
                </p:nvSpPr>
                <p:spPr>
                  <a:xfrm>
                    <a:off x="7291449" y="2256312"/>
                    <a:ext cx="16834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uLnTx/>
                        <a:uFillTx/>
                        <a:latin typeface="Calibri"/>
                      </a:rPr>
                      <a:t>Particle number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F81BD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cxnSp>
              <p:nvCxnSpPr>
                <p:cNvPr id="134" name="Connecteur droit avec flèche 133"/>
                <p:cNvCxnSpPr/>
                <p:nvPr/>
              </p:nvCxnSpPr>
              <p:spPr>
                <a:xfrm>
                  <a:off x="6954253" y="4006516"/>
                  <a:ext cx="469231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stealth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5" name="Connecteur droit avec flèche 134"/>
                <p:cNvCxnSpPr/>
                <p:nvPr/>
              </p:nvCxnSpPr>
              <p:spPr>
                <a:xfrm>
                  <a:off x="8057148" y="3990474"/>
                  <a:ext cx="469231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headEnd type="stealth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pic>
              <p:nvPicPr>
                <p:cNvPr id="136" name="Image 13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64208" y="3313699"/>
                  <a:ext cx="360000" cy="286531"/>
                </a:xfrm>
                <a:prstGeom prst="rect">
                  <a:avLst/>
                </a:prstGeom>
              </p:spPr>
            </p:pic>
            <p:pic>
              <p:nvPicPr>
                <p:cNvPr id="137" name="Image 13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47050" y="3301668"/>
                  <a:ext cx="360000" cy="286531"/>
                </a:xfrm>
                <a:prstGeom prst="rect">
                  <a:avLst/>
                </a:prstGeom>
              </p:spPr>
            </p:pic>
            <p:pic>
              <p:nvPicPr>
                <p:cNvPr id="138" name="Image 137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87207" y="3818690"/>
                  <a:ext cx="335455" cy="180000"/>
                </a:xfrm>
                <a:prstGeom prst="rect">
                  <a:avLst/>
                </a:prstGeom>
              </p:spPr>
            </p:pic>
            <p:pic>
              <p:nvPicPr>
                <p:cNvPr id="139" name="Image 138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94338" y="3830723"/>
                  <a:ext cx="327273" cy="18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101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0154" y="0"/>
            <a:ext cx="6365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Intuitive combinatorial solution to the problem</a:t>
            </a:r>
          </a:p>
          <a:p>
            <a:pPr algn="r"/>
            <a:r>
              <a:rPr lang="en-US" sz="2000" dirty="0" smtClean="0"/>
              <a:t>The independent particle case</a:t>
            </a:r>
            <a:endParaRPr lang="en-US" sz="2000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22" name="Grouper 21"/>
          <p:cNvGrpSpPr/>
          <p:nvPr/>
        </p:nvGrpSpPr>
        <p:grpSpPr>
          <a:xfrm>
            <a:off x="0" y="1404937"/>
            <a:ext cx="4100512" cy="2733676"/>
            <a:chOff x="185737" y="1995487"/>
            <a:chExt cx="4100512" cy="2733676"/>
          </a:xfrm>
        </p:grpSpPr>
        <p:grpSp>
          <p:nvGrpSpPr>
            <p:cNvPr id="6" name="Group 714"/>
            <p:cNvGrpSpPr>
              <a:grpSpLocks/>
            </p:cNvGrpSpPr>
            <p:nvPr/>
          </p:nvGrpSpPr>
          <p:grpSpPr bwMode="auto">
            <a:xfrm>
              <a:off x="1525586" y="1995487"/>
              <a:ext cx="2760663" cy="2733676"/>
              <a:chOff x="937" y="2669"/>
              <a:chExt cx="1200" cy="1248"/>
            </a:xfrm>
          </p:grpSpPr>
          <p:sp>
            <p:nvSpPr>
              <p:cNvPr id="7" name="Oval 672"/>
              <p:cNvSpPr>
                <a:spLocks noChangeArrowheads="1"/>
              </p:cNvSpPr>
              <p:nvPr/>
            </p:nvSpPr>
            <p:spPr bwMode="auto">
              <a:xfrm>
                <a:off x="937" y="2669"/>
                <a:ext cx="1200" cy="124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" name="Oval 652"/>
              <p:cNvSpPr>
                <a:spLocks noChangeAspect="1" noChangeArrowheads="1"/>
              </p:cNvSpPr>
              <p:nvPr/>
            </p:nvSpPr>
            <p:spPr bwMode="auto">
              <a:xfrm>
                <a:off x="1122" y="2920"/>
                <a:ext cx="474" cy="474"/>
              </a:xfrm>
              <a:prstGeom prst="ellipse">
                <a:avLst/>
              </a:prstGeom>
              <a:solidFill>
                <a:srgbClr val="FF0000">
                  <a:alpha val="26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 flipH="1">
              <a:off x="185737" y="210026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Volume </a:t>
              </a:r>
              <a:endParaRPr lang="en-US" sz="2400" dirty="0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1" y="2200275"/>
              <a:ext cx="274332" cy="308624"/>
            </a:xfrm>
            <a:prstGeom prst="rect">
              <a:avLst/>
            </a:prstGeom>
          </p:spPr>
        </p:pic>
      </p:grpSp>
      <p:grpSp>
        <p:nvGrpSpPr>
          <p:cNvPr id="27" name="Grouper 26"/>
          <p:cNvGrpSpPr/>
          <p:nvPr/>
        </p:nvGrpSpPr>
        <p:grpSpPr>
          <a:xfrm>
            <a:off x="1000126" y="546100"/>
            <a:ext cx="3471862" cy="3849688"/>
            <a:chOff x="1185863" y="1136650"/>
            <a:chExt cx="3471862" cy="3849688"/>
          </a:xfrm>
        </p:grpSpPr>
        <p:grpSp>
          <p:nvGrpSpPr>
            <p:cNvPr id="21" name="Grouper 20"/>
            <p:cNvGrpSpPr/>
            <p:nvPr/>
          </p:nvGrpSpPr>
          <p:grpSpPr>
            <a:xfrm>
              <a:off x="1185863" y="1457325"/>
              <a:ext cx="3471862" cy="3529013"/>
              <a:chOff x="1185863" y="1457325"/>
              <a:chExt cx="3471862" cy="3529013"/>
            </a:xfrm>
          </p:grpSpPr>
          <p:sp>
            <p:nvSpPr>
              <p:cNvPr id="20" name="Forme libre 19"/>
              <p:cNvSpPr/>
              <p:nvPr/>
            </p:nvSpPr>
            <p:spPr>
              <a:xfrm>
                <a:off x="1257300" y="1585913"/>
                <a:ext cx="3228975" cy="3314700"/>
              </a:xfrm>
              <a:custGeom>
                <a:avLst/>
                <a:gdLst>
                  <a:gd name="connsiteX0" fmla="*/ 0 w 3228975"/>
                  <a:gd name="connsiteY0" fmla="*/ 3314700 h 3314700"/>
                  <a:gd name="connsiteX1" fmla="*/ 400050 w 3228975"/>
                  <a:gd name="connsiteY1" fmla="*/ 2700337 h 3314700"/>
                  <a:gd name="connsiteX2" fmla="*/ 442913 w 3228975"/>
                  <a:gd name="connsiteY2" fmla="*/ 1400175 h 3314700"/>
                  <a:gd name="connsiteX3" fmla="*/ 2171700 w 3228975"/>
                  <a:gd name="connsiteY3" fmla="*/ 1900237 h 3314700"/>
                  <a:gd name="connsiteX4" fmla="*/ 2857500 w 3228975"/>
                  <a:gd name="connsiteY4" fmla="*/ 1571625 h 3314700"/>
                  <a:gd name="connsiteX5" fmla="*/ 2957513 w 3228975"/>
                  <a:gd name="connsiteY5" fmla="*/ 600075 h 3314700"/>
                  <a:gd name="connsiteX6" fmla="*/ 3228975 w 3228975"/>
                  <a:gd name="connsiteY6" fmla="*/ 0 h 331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8975" h="3314700">
                    <a:moveTo>
                      <a:pt x="0" y="3314700"/>
                    </a:moveTo>
                    <a:cubicBezTo>
                      <a:pt x="163115" y="3167062"/>
                      <a:pt x="326231" y="3019424"/>
                      <a:pt x="400050" y="2700337"/>
                    </a:cubicBezTo>
                    <a:cubicBezTo>
                      <a:pt x="473869" y="2381249"/>
                      <a:pt x="147638" y="1533525"/>
                      <a:pt x="442913" y="1400175"/>
                    </a:cubicBezTo>
                    <a:cubicBezTo>
                      <a:pt x="738188" y="1266825"/>
                      <a:pt x="1769269" y="1871662"/>
                      <a:pt x="2171700" y="1900237"/>
                    </a:cubicBezTo>
                    <a:cubicBezTo>
                      <a:pt x="2574131" y="1928812"/>
                      <a:pt x="2726531" y="1788319"/>
                      <a:pt x="2857500" y="1571625"/>
                    </a:cubicBezTo>
                    <a:cubicBezTo>
                      <a:pt x="2988469" y="1354931"/>
                      <a:pt x="2895601" y="862012"/>
                      <a:pt x="2957513" y="600075"/>
                    </a:cubicBezTo>
                    <a:cubicBezTo>
                      <a:pt x="3019425" y="338138"/>
                      <a:pt x="3228975" y="0"/>
                      <a:pt x="3228975" y="0"/>
                    </a:cubicBezTo>
                  </a:path>
                </a:pathLst>
              </a:custGeom>
              <a:solidFill>
                <a:schemeClr val="accent2">
                  <a:alpha val="2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1185863" y="1457325"/>
                <a:ext cx="3471862" cy="352901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3475" y="1136650"/>
              <a:ext cx="787400" cy="469900"/>
            </a:xfrm>
            <a:prstGeom prst="rect">
              <a:avLst/>
            </a:prstGeom>
          </p:spPr>
        </p:pic>
      </p:grpSp>
      <p:grpSp>
        <p:nvGrpSpPr>
          <p:cNvPr id="42" name="Grouper 41"/>
          <p:cNvGrpSpPr/>
          <p:nvPr/>
        </p:nvGrpSpPr>
        <p:grpSpPr>
          <a:xfrm>
            <a:off x="5332413" y="1025525"/>
            <a:ext cx="3151846" cy="1553524"/>
            <a:chOff x="5332413" y="1025525"/>
            <a:chExt cx="3151846" cy="1553524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5112" y="1025525"/>
              <a:ext cx="3139147" cy="99068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2413" y="2197100"/>
              <a:ext cx="2554287" cy="381949"/>
            </a:xfrm>
            <a:prstGeom prst="rect">
              <a:avLst/>
            </a:prstGeom>
          </p:spPr>
        </p:pic>
      </p:grpSp>
      <p:grpSp>
        <p:nvGrpSpPr>
          <p:cNvPr id="43" name="Grouper 42"/>
          <p:cNvGrpSpPr/>
          <p:nvPr/>
        </p:nvGrpSpPr>
        <p:grpSpPr>
          <a:xfrm>
            <a:off x="4456113" y="3106738"/>
            <a:ext cx="4872674" cy="1498599"/>
            <a:chOff x="4456113" y="3106738"/>
            <a:chExt cx="4872674" cy="1498599"/>
          </a:xfrm>
        </p:grpSpPr>
        <p:pic>
          <p:nvPicPr>
            <p:cNvPr id="1026" name="Picture 2" descr="ésultat de recherche d'images pour &quot;playing with dice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5" t="11111" r="8125" b="21180"/>
            <a:stretch/>
          </p:blipFill>
          <p:spPr bwMode="auto">
            <a:xfrm>
              <a:off x="8124826" y="3476624"/>
              <a:ext cx="1203961" cy="112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4456113" y="3106738"/>
              <a:ext cx="3695700" cy="4191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Simple sampling of the probabilities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7"/>
            <a:srcRect t="1" r="5637" b="2955"/>
            <a:stretch/>
          </p:blipFill>
          <p:spPr>
            <a:xfrm>
              <a:off x="4805361" y="3827462"/>
              <a:ext cx="1947864" cy="720119"/>
            </a:xfrm>
            <a:prstGeom prst="rect">
              <a:avLst/>
            </a:prstGeom>
          </p:spPr>
        </p:pic>
      </p:grpSp>
      <p:grpSp>
        <p:nvGrpSpPr>
          <p:cNvPr id="46" name="Grouper 45"/>
          <p:cNvGrpSpPr/>
          <p:nvPr/>
        </p:nvGrpSpPr>
        <p:grpSpPr>
          <a:xfrm>
            <a:off x="171450" y="5715000"/>
            <a:ext cx="4938211" cy="750332"/>
            <a:chOff x="171450" y="5715000"/>
            <a:chExt cx="4938211" cy="750332"/>
          </a:xfrm>
        </p:grpSpPr>
        <p:sp>
          <p:nvSpPr>
            <p:cNvPr id="40" name="ZoneTexte 39"/>
            <p:cNvSpPr txBox="1"/>
            <p:nvPr/>
          </p:nvSpPr>
          <p:spPr>
            <a:xfrm>
              <a:off x="742950" y="60960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(Pauli principle, correlations)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71450" y="5715000"/>
              <a:ext cx="4938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But: The probabilities are not fully independent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95275" y="4578350"/>
            <a:ext cx="9750842" cy="2279650"/>
            <a:chOff x="295275" y="4578350"/>
            <a:chExt cx="9750842" cy="2279650"/>
          </a:xfrm>
        </p:grpSpPr>
        <p:sp>
          <p:nvSpPr>
            <p:cNvPr id="33" name="ZoneTexte 32"/>
            <p:cNvSpPr txBox="1"/>
            <p:nvPr/>
          </p:nvSpPr>
          <p:spPr>
            <a:xfrm>
              <a:off x="295275" y="4729163"/>
              <a:ext cx="4307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Make the sampling of each         =0 or 1 </a:t>
              </a:r>
            </a:p>
            <a:p>
              <a:r>
                <a:rPr lang="en-US" dirty="0" smtClean="0"/>
                <a:t>with probability  </a:t>
              </a:r>
              <a:endParaRPr lang="en-US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5"/>
            <a:srcRect l="78213" t="1954" b="-14453"/>
            <a:stretch/>
          </p:blipFill>
          <p:spPr>
            <a:xfrm>
              <a:off x="2076450" y="5010150"/>
              <a:ext cx="592138" cy="457200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7"/>
            <a:srcRect l="68292" t="1" r="5637" b="11858"/>
            <a:stretch/>
          </p:blipFill>
          <p:spPr>
            <a:xfrm>
              <a:off x="3162300" y="4627561"/>
              <a:ext cx="538162" cy="654051"/>
            </a:xfrm>
            <a:prstGeom prst="rect">
              <a:avLst/>
            </a:prstGeom>
          </p:spPr>
        </p:pic>
        <p:sp>
          <p:nvSpPr>
            <p:cNvPr id="37" name="Flèche vers le bas 36"/>
            <p:cNvSpPr/>
            <p:nvPr/>
          </p:nvSpPr>
          <p:spPr>
            <a:xfrm rot="16200000" flipH="1">
              <a:off x="4641850" y="4705350"/>
              <a:ext cx="520700" cy="6223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8"/>
            <a:srcRect t="10526" r="3290"/>
            <a:stretch/>
          </p:blipFill>
          <p:spPr>
            <a:xfrm>
              <a:off x="5302250" y="4578350"/>
              <a:ext cx="3733800" cy="1727200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3962400" y="6211669"/>
              <a:ext cx="6083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 that if many particles contributes </a:t>
              </a:r>
            </a:p>
            <a:p>
              <a:r>
                <a:rPr lang="en-US" dirty="0" smtClean="0"/>
                <a:t>The probability should be Gaussian (central limit theorem)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12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82685" y="0"/>
            <a:ext cx="6723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The more professional solution</a:t>
            </a:r>
          </a:p>
          <a:p>
            <a:pPr algn="r"/>
            <a:r>
              <a:rPr lang="en-US" sz="2000" dirty="0" smtClean="0"/>
              <a:t>Projection and the generating function of the probabilities</a:t>
            </a:r>
            <a:endParaRPr lang="en-US" sz="2000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690629" y="434542"/>
            <a:ext cx="8215371" cy="1764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6" name="Grouper 5"/>
          <p:cNvGrpSpPr/>
          <p:nvPr/>
        </p:nvGrpSpPr>
        <p:grpSpPr>
          <a:xfrm>
            <a:off x="0" y="1404937"/>
            <a:ext cx="4100512" cy="2733676"/>
            <a:chOff x="185737" y="1995487"/>
            <a:chExt cx="4100512" cy="2733676"/>
          </a:xfrm>
        </p:grpSpPr>
        <p:grpSp>
          <p:nvGrpSpPr>
            <p:cNvPr id="7" name="Group 714"/>
            <p:cNvGrpSpPr>
              <a:grpSpLocks/>
            </p:cNvGrpSpPr>
            <p:nvPr/>
          </p:nvGrpSpPr>
          <p:grpSpPr bwMode="auto">
            <a:xfrm>
              <a:off x="1525586" y="1995487"/>
              <a:ext cx="2760663" cy="2733676"/>
              <a:chOff x="937" y="2669"/>
              <a:chExt cx="1200" cy="1248"/>
            </a:xfrm>
          </p:grpSpPr>
          <p:sp>
            <p:nvSpPr>
              <p:cNvPr id="10" name="Oval 672"/>
              <p:cNvSpPr>
                <a:spLocks noChangeArrowheads="1"/>
              </p:cNvSpPr>
              <p:nvPr/>
            </p:nvSpPr>
            <p:spPr bwMode="auto">
              <a:xfrm>
                <a:off x="937" y="2669"/>
                <a:ext cx="1200" cy="124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Oval 652"/>
              <p:cNvSpPr>
                <a:spLocks noChangeAspect="1" noChangeArrowheads="1"/>
              </p:cNvSpPr>
              <p:nvPr/>
            </p:nvSpPr>
            <p:spPr bwMode="auto">
              <a:xfrm>
                <a:off x="1122" y="2920"/>
                <a:ext cx="474" cy="474"/>
              </a:xfrm>
              <a:prstGeom prst="ellipse">
                <a:avLst/>
              </a:prstGeom>
              <a:solidFill>
                <a:srgbClr val="FF0000">
                  <a:alpha val="26000"/>
                </a:srgbClr>
              </a:solidFill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flipH="1">
              <a:off x="185737" y="210026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Volume </a:t>
              </a:r>
              <a:endParaRPr lang="en-US" sz="2400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1" y="2200275"/>
              <a:ext cx="274332" cy="308624"/>
            </a:xfrm>
            <a:prstGeom prst="rect">
              <a:avLst/>
            </a:prstGeom>
          </p:spPr>
        </p:pic>
      </p:grpSp>
      <p:grpSp>
        <p:nvGrpSpPr>
          <p:cNvPr id="24" name="Grouper 23"/>
          <p:cNvGrpSpPr/>
          <p:nvPr/>
        </p:nvGrpSpPr>
        <p:grpSpPr>
          <a:xfrm>
            <a:off x="3539212" y="971550"/>
            <a:ext cx="6233438" cy="1073149"/>
            <a:chOff x="3539212" y="971550"/>
            <a:chExt cx="6233438" cy="107314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1250" y="1390650"/>
              <a:ext cx="3054623" cy="65404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539212" y="971550"/>
              <a:ext cx="623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We introduce </a:t>
              </a:r>
              <a:r>
                <a:rPr lang="en-US" smtClean="0">
                  <a:solidFill>
                    <a:srgbClr val="0070C0"/>
                  </a:solidFill>
                </a:rPr>
                <a:t>the operator that count particle in the volume </a:t>
              </a:r>
              <a:endParaRPr 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4377412" y="2171700"/>
            <a:ext cx="5262979" cy="1428749"/>
            <a:chOff x="4377412" y="2171700"/>
            <a:chExt cx="5262979" cy="1428749"/>
          </a:xfrm>
        </p:grpSpPr>
        <p:sp>
          <p:nvSpPr>
            <p:cNvPr id="14" name="ZoneTexte 13"/>
            <p:cNvSpPr txBox="1"/>
            <p:nvPr/>
          </p:nvSpPr>
          <p:spPr>
            <a:xfrm>
              <a:off x="4377412" y="2171700"/>
              <a:ext cx="5262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Then we can use the projector on a given number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o</a:t>
              </a:r>
              <a:r>
                <a:rPr lang="en-US" dirty="0" smtClean="0">
                  <a:solidFill>
                    <a:srgbClr val="0070C0"/>
                  </a:solidFill>
                </a:rPr>
                <a:t>f particles: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650" y="2857364"/>
              <a:ext cx="3898900" cy="743085"/>
            </a:xfrm>
            <a:prstGeom prst="rect">
              <a:avLst/>
            </a:prstGeom>
          </p:spPr>
        </p:pic>
      </p:grpSp>
      <p:grpSp>
        <p:nvGrpSpPr>
          <p:cNvPr id="26" name="Grouper 25"/>
          <p:cNvGrpSpPr/>
          <p:nvPr/>
        </p:nvGrpSpPr>
        <p:grpSpPr>
          <a:xfrm>
            <a:off x="3962400" y="3600450"/>
            <a:ext cx="4972050" cy="1057373"/>
            <a:chOff x="3962400" y="3600450"/>
            <a:chExt cx="4972050" cy="1057373"/>
          </a:xfrm>
        </p:grpSpPr>
        <p:sp>
          <p:nvSpPr>
            <p:cNvPr id="16" name="ZoneTexte 15"/>
            <p:cNvSpPr txBox="1"/>
            <p:nvPr/>
          </p:nvSpPr>
          <p:spPr>
            <a:xfrm>
              <a:off x="3962400" y="3600450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The trick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4010322"/>
              <a:ext cx="3829050" cy="647501"/>
            </a:xfrm>
            <a:prstGeom prst="rect">
              <a:avLst/>
            </a:prstGeom>
          </p:spPr>
        </p:pic>
      </p:grpSp>
      <p:grpSp>
        <p:nvGrpSpPr>
          <p:cNvPr id="27" name="Grouper 26"/>
          <p:cNvGrpSpPr/>
          <p:nvPr/>
        </p:nvGrpSpPr>
        <p:grpSpPr>
          <a:xfrm>
            <a:off x="666750" y="4836336"/>
            <a:ext cx="8362431" cy="1450928"/>
            <a:chOff x="666750" y="4836336"/>
            <a:chExt cx="8362431" cy="1450928"/>
          </a:xfrm>
        </p:grpSpPr>
        <p:sp>
          <p:nvSpPr>
            <p:cNvPr id="18" name="ZoneTexte 17"/>
            <p:cNvSpPr txBox="1"/>
            <p:nvPr/>
          </p:nvSpPr>
          <p:spPr>
            <a:xfrm>
              <a:off x="666750" y="491490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So imagine that: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6350" y="4867802"/>
              <a:ext cx="2254250" cy="682098"/>
            </a:xfrm>
            <a:prstGeom prst="rect">
              <a:avLst/>
            </a:prstGeom>
          </p:spPr>
        </p:pic>
        <p:sp>
          <p:nvSpPr>
            <p:cNvPr id="20" name="Flèche vers le bas 19"/>
            <p:cNvSpPr/>
            <p:nvPr/>
          </p:nvSpPr>
          <p:spPr>
            <a:xfrm rot="16200000" flipH="1">
              <a:off x="5124450" y="4800600"/>
              <a:ext cx="381000" cy="5715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89181" y="4836336"/>
              <a:ext cx="3240000" cy="442733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238250" y="59055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and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4850" y="5906174"/>
              <a:ext cx="3780000" cy="38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6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843</Words>
  <Application>Microsoft Macintosh PowerPoint</Application>
  <PresentationFormat>Format A4 (210 x 297 mm)</PresentationFormat>
  <Paragraphs>217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ＭＳ Ｐゴシック</vt:lpstr>
      <vt:lpstr>Symbol</vt:lpstr>
      <vt:lpstr>Times New Roman</vt:lpstr>
      <vt:lpstr>Thème Office</vt:lpstr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55</cp:revision>
  <dcterms:created xsi:type="dcterms:W3CDTF">2019-12-03T04:33:39Z</dcterms:created>
  <dcterms:modified xsi:type="dcterms:W3CDTF">2019-12-09T10:19:47Z</dcterms:modified>
</cp:coreProperties>
</file>