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7772400" cy="10058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685EB-F6EB-FA49-A7DE-32EF7867E479}" type="datetime1">
              <a:rPr lang="fr-FR" smtClean="0"/>
              <a:t>17/09/19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69CC6-A1AD-9A49-AFDC-7EA58FA4C6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293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482E3-AEDF-9544-A4A1-6E4622BCC8F4}" type="datetime1">
              <a:rPr lang="fr-FR" smtClean="0"/>
              <a:t>17/09/19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D51D8-34DB-E947-A214-57781A881D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242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51D8-34DB-E947-A214-57781A881D8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19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51D8-34DB-E947-A214-57781A881D8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250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Image 37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39" name="Image 38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67640" y="44640"/>
            <a:ext cx="8228880" cy="2936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8" name="Image 77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79" name="Image 78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67640" y="44640"/>
            <a:ext cx="8228880" cy="2936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6168600" y="6581160"/>
            <a:ext cx="269820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Réunion Ressources – 2018 – Septembre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8536320" y="6581160"/>
            <a:ext cx="82548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fld id="{C6F2C52E-1C38-4172-B761-3A4633F7EC16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‹#›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CustomShape 3"/>
          <p:cNvSpPr/>
          <p:nvPr/>
        </p:nvSpPr>
        <p:spPr>
          <a:xfrm>
            <a:off x="3600" y="6580080"/>
            <a:ext cx="112392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 du projet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0" y="6603840"/>
            <a:ext cx="9143280" cy="208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6168600" y="6581160"/>
            <a:ext cx="269820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Réunion Ressources – 2018 – Septembre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8536320" y="6581160"/>
            <a:ext cx="82548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fld id="{86B10A42-80A6-4CA7-8DC2-A5C2F650DBD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‹#›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3600" y="6580080"/>
            <a:ext cx="112392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 du projet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0" y="6603840"/>
            <a:ext cx="9143280" cy="208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Notice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323640" y="692640"/>
            <a:ext cx="8640360" cy="325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Découper le projet en workpackages (WP) ayant 1 livrable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Un livrable constitue l’engagement du laboratoire auprès du projet/manip/collaboration sous une forme facile à appréhender (un lot de cartes livrées, un ensemble de pièces installées, un logiciel déployé) et peut faire l’objet d’une analyse et d’une décision indépendante des autres WP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Décrire chaque WP avec quelques étapes significatives mettant en avant la nature du travail, les compétences nécessaires et les échéances contractuelles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Le(s) critère(s) de réussite permettent de déterminer quand un WP est FINI = 0 FTE attribué, sauf support long terme à préciser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Planning grossier mais à « long » terme pour pérennité/visibilité des affectations de ressources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251640" y="4653000"/>
            <a:ext cx="8640360" cy="1187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Clair et concis vaut mieux que fouillis et détaillé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Garder un niveau de détail élevé pour la gestion interne du projet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Un projet simple peut ne comporter qu’un seul WP avec 1 ou 2 étapes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4"/>
          <p:cNvSpPr/>
          <p:nvPr/>
        </p:nvSpPr>
        <p:spPr>
          <a:xfrm>
            <a:off x="326160" y="6093360"/>
            <a:ext cx="6840720" cy="40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0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Exemple : demandes HGTD, slides 19 et suivants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https://indico.in2p3.fr/event/16747/contributions/57952/attachments/45681/56883/LPNHEmeca-HGTD-lacour-081217.pdf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179640" y="692640"/>
            <a:ext cx="8784360" cy="576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ETUDE informatique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intégration de la lecture des nouvelles TPC dans la DAQ de ND280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179640" y="4653000"/>
            <a:ext cx="8784360" cy="5767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Détails techniques</a:t>
            </a: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planification, modification vs réunion précédente, finances et engagements contractuels, aob 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3"/>
          <p:cNvSpPr/>
          <p:nvPr/>
        </p:nvSpPr>
        <p:spPr>
          <a:xfrm>
            <a:off x="6444360" y="1892880"/>
            <a:ext cx="2519640" cy="5464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Critères de réussite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4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3 : description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24" name="Table 5"/>
          <p:cNvGraphicFramePr/>
          <p:nvPr>
            <p:extLst>
              <p:ext uri="{D42A27DB-BD31-4B8C-83A1-F6EECF244321}">
                <p14:modId xmlns:p14="http://schemas.microsoft.com/office/powerpoint/2010/main" val="1208915687"/>
              </p:ext>
            </p:extLst>
          </p:nvPr>
        </p:nvGraphicFramePr>
        <p:xfrm>
          <a:off x="179640" y="1628640"/>
          <a:ext cx="6095520" cy="2612999"/>
        </p:xfrm>
        <a:graphic>
          <a:graphicData uri="http://schemas.openxmlformats.org/drawingml/2006/table">
            <a:tbl>
              <a:tblPr/>
              <a:tblGrid>
                <a:gridCol w="3816360"/>
                <a:gridCol w="936000"/>
                <a:gridCol w="1343160"/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Etape/ Jalon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Statut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Linux </a:t>
                      </a:r>
                      <a:r>
                        <a:rPr lang="en-US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embarqué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sur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carte </a:t>
                      </a:r>
                      <a:r>
                        <a:rPr lang="en-US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d’évaluation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ENCLUSTRA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05/2019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FAIT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Test de performance de </a:t>
                      </a:r>
                      <a:r>
                        <a:rPr lang="en-US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transfert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de </a:t>
                      </a:r>
                      <a:r>
                        <a:rPr lang="en-US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données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12/2019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EN</a:t>
                      </a:r>
                      <a:r>
                        <a:rPr lang="en-US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COURS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Développement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d’une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DAQ </a:t>
                      </a:r>
                      <a:r>
                        <a:rPr lang="en-US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basée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sur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Linux</a:t>
                      </a:r>
                      <a:r>
                        <a:rPr lang="en-US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embarqué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12/2019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EN COURS</a:t>
                      </a:r>
                      <a:endParaRPr lang="ru-RU" sz="14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Test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d’un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proto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nouvelles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TPC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au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Cern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avec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proto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cartes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FEC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intégration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dans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la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DAQ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03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/20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DISCUTER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Intégration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dans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la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DAQ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T2K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DISCUTER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Table 1"/>
          <p:cNvGraphicFramePr/>
          <p:nvPr/>
        </p:nvGraphicFramePr>
        <p:xfrm>
          <a:off x="323640" y="1143000"/>
          <a:ext cx="5152320" cy="2834640"/>
        </p:xfrm>
        <a:graphic>
          <a:graphicData uri="http://schemas.openxmlformats.org/drawingml/2006/table">
            <a:tbl>
              <a:tblPr/>
              <a:tblGrid>
                <a:gridCol w="735840"/>
                <a:gridCol w="735840"/>
                <a:gridCol w="735840"/>
                <a:gridCol w="735840"/>
                <a:gridCol w="735840"/>
                <a:gridCol w="735840"/>
                <a:gridCol w="737280"/>
              </a:tblGrid>
              <a:tr h="54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Rappel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Précèdent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2018.5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2019.5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M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126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2 : Planification RH [Y..Y+2]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 (si nécessaire):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D.Terront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réunion précédente, </a:t>
            </a:r>
            <a:r>
              <a:rPr lang="ru-RU" sz="1200" b="0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5"/>
          <p:cNvSpPr/>
          <p:nvPr/>
        </p:nvSpPr>
        <p:spPr>
          <a:xfrm>
            <a:off x="196560" y="4293000"/>
            <a:ext cx="87843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Observations</a:t>
            </a: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(travail effectif/planifié ; profil CDD/stage ; aob) :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" name="Table 1"/>
          <p:cNvGraphicFramePr/>
          <p:nvPr/>
        </p:nvGraphicFramePr>
        <p:xfrm>
          <a:off x="323640" y="1103760"/>
          <a:ext cx="6408360" cy="2834640"/>
        </p:xfrm>
        <a:graphic>
          <a:graphicData uri="http://schemas.openxmlformats.org/drawingml/2006/table">
            <a:tbl>
              <a:tblPr/>
              <a:tblGrid>
                <a:gridCol w="711720"/>
                <a:gridCol w="711720"/>
                <a:gridCol w="711720"/>
                <a:gridCol w="711720"/>
                <a:gridCol w="711720"/>
                <a:gridCol w="711720"/>
                <a:gridCol w="711720"/>
                <a:gridCol w="711720"/>
                <a:gridCol w="714600"/>
              </a:tblGrid>
              <a:tr h="54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2021.5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2022.5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2023.5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M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131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2 : Planification RH [Y+3..Y+5]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 (si nécessaire):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réunion précédente, </a:t>
            </a:r>
            <a:r>
              <a:rPr lang="ru-RU" sz="1200" b="0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Demandes spéciales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5" name="Table 2"/>
          <p:cNvGraphicFramePr/>
          <p:nvPr/>
        </p:nvGraphicFramePr>
        <p:xfrm>
          <a:off x="179640" y="764640"/>
          <a:ext cx="8781840" cy="1591079"/>
        </p:xfrm>
        <a:graphic>
          <a:graphicData uri="http://schemas.openxmlformats.org/drawingml/2006/table">
            <a:tbl>
              <a:tblPr/>
              <a:tblGrid>
                <a:gridCol w="6272640"/>
                <a:gridCol w="1296000"/>
                <a:gridCol w="1213200"/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C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Nouveau Matériel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Origine Budget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Cout estimé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6" name="Table 3"/>
          <p:cNvGraphicFramePr/>
          <p:nvPr/>
        </p:nvGraphicFramePr>
        <p:xfrm>
          <a:off x="179640" y="2565000"/>
          <a:ext cx="8781840" cy="1162319"/>
        </p:xfrm>
        <a:graphic>
          <a:graphicData uri="http://schemas.openxmlformats.org/drawingml/2006/table">
            <a:tbl>
              <a:tblPr/>
              <a:tblGrid>
                <a:gridCol w="5400360"/>
                <a:gridCol w="1584000"/>
                <a:gridCol w="1797480"/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C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Matériel existant / Locaux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Conflits potentiels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7" name="Table 4"/>
          <p:cNvGraphicFramePr/>
          <p:nvPr/>
        </p:nvGraphicFramePr>
        <p:xfrm>
          <a:off x="179640" y="3861000"/>
          <a:ext cx="8781840" cy="1162319"/>
        </p:xfrm>
        <a:graphic>
          <a:graphicData uri="http://schemas.openxmlformats.org/drawingml/2006/table">
            <a:tbl>
              <a:tblPr/>
              <a:tblGrid>
                <a:gridCol w="5400360"/>
                <a:gridCol w="1584000"/>
                <a:gridCol w="1797480"/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C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Postes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Nature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8" name="Table 5"/>
          <p:cNvGraphicFramePr/>
          <p:nvPr>
            <p:extLst>
              <p:ext uri="{D42A27DB-BD31-4B8C-83A1-F6EECF244321}">
                <p14:modId xmlns:p14="http://schemas.microsoft.com/office/powerpoint/2010/main" val="2813823019"/>
              </p:ext>
            </p:extLst>
          </p:nvPr>
        </p:nvGraphicFramePr>
        <p:xfrm>
          <a:off x="179640" y="5229360"/>
          <a:ext cx="8781840" cy="1511159"/>
        </p:xfrm>
        <a:graphic>
          <a:graphicData uri="http://schemas.openxmlformats.org/drawingml/2006/table">
            <a:tbl>
              <a:tblPr/>
              <a:tblGrid>
                <a:gridCol w="5400360"/>
                <a:gridCol w="1584000"/>
                <a:gridCol w="1797480"/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C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Divers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Coûts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777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10440" y="1018440"/>
            <a:ext cx="9143280" cy="6472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7731360" y="1020240"/>
            <a:ext cx="143352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T2K-II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5285880" y="1869120"/>
            <a:ext cx="364320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Responsable Scientifique : B. Popov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Responsable Technique : JM Parraud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275400" y="3121200"/>
            <a:ext cx="308232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Résumé liste des WP/livrables (exemple)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88" name="Table 5"/>
          <p:cNvGraphicFramePr/>
          <p:nvPr>
            <p:extLst>
              <p:ext uri="{D42A27DB-BD31-4B8C-83A1-F6EECF244321}">
                <p14:modId xmlns:p14="http://schemas.microsoft.com/office/powerpoint/2010/main" val="1469447801"/>
              </p:ext>
            </p:extLst>
          </p:nvPr>
        </p:nvGraphicFramePr>
        <p:xfrm>
          <a:off x="323640" y="3364200"/>
          <a:ext cx="8712720" cy="1482480"/>
        </p:xfrm>
        <a:graphic>
          <a:graphicData uri="http://schemas.openxmlformats.org/drawingml/2006/table">
            <a:tbl>
              <a:tblPr/>
              <a:tblGrid>
                <a:gridCol w="6336360"/>
                <a:gridCol w="1152000"/>
                <a:gridCol w="1224360"/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WP/Livrables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Echéance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Statut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Cartes d’électronique front end des nouvelles TPC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EN COURS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Conception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,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fabrication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installation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du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système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suspension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TPC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et </a:t>
                      </a:r>
                      <a:r>
                        <a:rPr lang="en-US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sFGD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EN COURS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Intégration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dans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la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DAQ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du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détecteur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proche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EN COURS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89" name="CustomShape 6"/>
          <p:cNvSpPr/>
          <p:nvPr/>
        </p:nvSpPr>
        <p:spPr>
          <a:xfrm>
            <a:off x="322200" y="-3240"/>
            <a:ext cx="882180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b="0" strike="noStrike" spc="-1" dirty="0" err="1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Réunions</a:t>
            </a:r>
            <a:r>
              <a:rPr lang="ru-RU" sz="3600" b="0" strike="noStrike" spc="-1" dirty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 </a:t>
            </a:r>
            <a:r>
              <a:rPr lang="ru-RU" sz="3600" b="0" strike="noStrike" spc="-1" dirty="0" err="1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Ressource</a:t>
            </a:r>
            <a:r>
              <a:rPr lang="ru-RU" sz="3600" b="0" strike="noStrike" spc="-1" dirty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              09/</a:t>
            </a:r>
            <a:r>
              <a:rPr lang="ru-RU" sz="3600" b="0" strike="noStrike" spc="-1" dirty="0" smtClean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201</a:t>
            </a:r>
            <a:r>
              <a:rPr lang="en-US" sz="3600" b="0" strike="noStrike" spc="-1" dirty="0" smtClean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9</a:t>
            </a:r>
            <a:r>
              <a:rPr lang="ru-RU" sz="3600" b="0" strike="noStrike" spc="-1" dirty="0" smtClean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Projet : description libre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23640" y="1340640"/>
            <a:ext cx="8712360" cy="365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Science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Etude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des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oscillations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neutrinos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recherche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violation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CP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dans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secteur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Leptonique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dans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les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expériences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T2K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T2HK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au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Japon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Contextes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T2K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upgrade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construction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2 TPC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horizontales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pour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l’amélioration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l’acceptance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du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détecteur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proche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qui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sera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aussi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détecteur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proche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T2HK)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Calendrier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2018-2021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Technique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Construction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nouvelles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TPC: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groupe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du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LPNHE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participe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à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production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l’électronique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front-end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au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système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suspension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des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TPC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/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sFGD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à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l’acquisition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(DAQ).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Etude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d’une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contribution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possible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vers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l’électronique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HK</a:t>
            </a:r>
            <a:r>
              <a:rPr lang="en-US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(distribution des </a:t>
            </a:r>
            <a:r>
              <a:rPr lang="en-US" sz="1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horloges</a:t>
            </a:r>
            <a:r>
              <a:rPr lang="en-US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179640" y="692640"/>
            <a:ext cx="8802000" cy="576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ETUDE Electronique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Résumé des opérations techniques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71280" y="4883492"/>
            <a:ext cx="8784360" cy="17473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Détails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techniques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planification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réunion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précédente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finances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engagements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contractuels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aob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Travail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collaboration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avec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Saclay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Calvet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coordinateur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l’électronique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TPC)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Ressources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financières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projet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é</a:t>
            </a:r>
            <a:r>
              <a:rPr lang="ru-RU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</a:t>
            </a:r>
            <a:r>
              <a:rPr lang="en-US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é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favorablement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é</a:t>
            </a:r>
            <a:r>
              <a:rPr lang="ru-RU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valu</a:t>
            </a:r>
            <a:r>
              <a:rPr lang="en-US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é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au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CS (LPNHE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IN2P3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Revue technique de l’IN2P3 </a:t>
            </a:r>
            <a:r>
              <a:rPr lang="en-US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depuis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nov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2018. En </a:t>
            </a:r>
            <a:r>
              <a:rPr lang="en-US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attente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de conclusion et </a:t>
            </a:r>
            <a:r>
              <a:rPr lang="en-US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financement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les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développements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ont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été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financés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jusqu’ici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sur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le budget mission du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groupe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!)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Chips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AFTER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fournis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par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Saclay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existant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nombre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suffisant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en </a:t>
            </a:r>
            <a:r>
              <a:rPr lang="en-US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échange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d’équipement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en-US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alim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BT)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6444360" y="1412640"/>
            <a:ext cx="2537280" cy="20368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Critères de réussite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1 : description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96" name="Table 5"/>
          <p:cNvGraphicFramePr/>
          <p:nvPr>
            <p:extLst>
              <p:ext uri="{D42A27DB-BD31-4B8C-83A1-F6EECF244321}">
                <p14:modId xmlns:p14="http://schemas.microsoft.com/office/powerpoint/2010/main" val="3070998426"/>
              </p:ext>
            </p:extLst>
          </p:nvPr>
        </p:nvGraphicFramePr>
        <p:xfrm>
          <a:off x="205200" y="1340640"/>
          <a:ext cx="6095520" cy="3542853"/>
        </p:xfrm>
        <a:graphic>
          <a:graphicData uri="http://schemas.openxmlformats.org/drawingml/2006/table">
            <a:tbl>
              <a:tblPr/>
              <a:tblGrid>
                <a:gridCol w="3263760"/>
                <a:gridCol w="1296000"/>
                <a:gridCol w="1535760"/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Etape/ Jalon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Statut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Choix du connecteur entre carte et détecteur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03/2018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FAIT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Conception et production d’une maquette de carte front-end (FEC) des nouvelles TPC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12/2018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FAIT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</a:tr>
              <a:tr h="4265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Modification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2eme </a:t>
                      </a:r>
                      <a:r>
                        <a:rPr lang="en-US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maquette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/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FAIT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</a:tr>
              <a:tr h="3425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Fabrication du prototype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12/2019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EN COURS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Tests du prototype avec chaîne complète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03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/20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 DISCUTER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Production de 80 cartes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/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 DISCUTER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Banc de test chez le producteur (fourni par la Pologne?)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/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 DISCUTER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Intégration dans T2K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12/2020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DISCUTER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Table 1"/>
          <p:cNvGraphicFramePr/>
          <p:nvPr>
            <p:extLst>
              <p:ext uri="{D42A27DB-BD31-4B8C-83A1-F6EECF244321}">
                <p14:modId xmlns:p14="http://schemas.microsoft.com/office/powerpoint/2010/main" val="2414067069"/>
              </p:ext>
            </p:extLst>
          </p:nvPr>
        </p:nvGraphicFramePr>
        <p:xfrm>
          <a:off x="323640" y="1143000"/>
          <a:ext cx="5152320" cy="2785680"/>
        </p:xfrm>
        <a:graphic>
          <a:graphicData uri="http://schemas.openxmlformats.org/drawingml/2006/table">
            <a:tbl>
              <a:tblPr/>
              <a:tblGrid>
                <a:gridCol w="735840"/>
                <a:gridCol w="735840"/>
                <a:gridCol w="735840"/>
                <a:gridCol w="735840"/>
                <a:gridCol w="735840"/>
                <a:gridCol w="735840"/>
                <a:gridCol w="737280"/>
              </a:tblGrid>
              <a:tr h="54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Rappel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Précèdent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2018.5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2019.5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M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&gt;0.5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&gt;0.5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98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1 : Planification RH [Y..Y+2]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nécessaire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J.M.Parraud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F.Toussenel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E.Pierre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+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Y.Orain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réunion précédente, </a:t>
            </a:r>
            <a:r>
              <a:rPr lang="ru-RU" sz="1200" b="0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5"/>
          <p:cNvSpPr/>
          <p:nvPr/>
        </p:nvSpPr>
        <p:spPr>
          <a:xfrm>
            <a:off x="196560" y="4293000"/>
            <a:ext cx="87843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Observations</a:t>
            </a: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(travail effectif/planifié ; profil CDD/stage ; aob) :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Table 1"/>
          <p:cNvGraphicFramePr/>
          <p:nvPr>
            <p:extLst>
              <p:ext uri="{D42A27DB-BD31-4B8C-83A1-F6EECF244321}">
                <p14:modId xmlns:p14="http://schemas.microsoft.com/office/powerpoint/2010/main" val="794566706"/>
              </p:ext>
            </p:extLst>
          </p:nvPr>
        </p:nvGraphicFramePr>
        <p:xfrm>
          <a:off x="323640" y="1103760"/>
          <a:ext cx="6408360" cy="2834640"/>
        </p:xfrm>
        <a:graphic>
          <a:graphicData uri="http://schemas.openxmlformats.org/drawingml/2006/table">
            <a:tbl>
              <a:tblPr/>
              <a:tblGrid>
                <a:gridCol w="711720"/>
                <a:gridCol w="711720"/>
                <a:gridCol w="711720"/>
                <a:gridCol w="711720"/>
                <a:gridCol w="711720"/>
                <a:gridCol w="711720"/>
                <a:gridCol w="711720"/>
                <a:gridCol w="711720"/>
                <a:gridCol w="714600"/>
              </a:tblGrid>
              <a:tr h="54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2021.5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2022.5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2023.5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M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103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1 : Planification RH [Y+3..Y+5]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 (si nécessaire):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réunion précédente, </a:t>
            </a:r>
            <a:r>
              <a:rPr lang="ru-RU" sz="1200" b="0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179640" y="692640"/>
            <a:ext cx="8784360" cy="576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ETUDE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mécanique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suspension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nouvelles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TPC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et </a:t>
            </a:r>
            <a:r>
              <a:rPr lang="en-US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sFGD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dans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l’aimant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ND280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179640" y="4653000"/>
            <a:ext cx="8784360" cy="5767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Détails techniques</a:t>
            </a: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planification, modification vs réunion précédente, finances et engagements contractuels, aob 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6444360" y="1892880"/>
            <a:ext cx="2519640" cy="5464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Critères de réussite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4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2 : description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10" name="Table 5"/>
          <p:cNvGraphicFramePr/>
          <p:nvPr>
            <p:extLst>
              <p:ext uri="{D42A27DB-BD31-4B8C-83A1-F6EECF244321}">
                <p14:modId xmlns:p14="http://schemas.microsoft.com/office/powerpoint/2010/main" val="3096721766"/>
              </p:ext>
            </p:extLst>
          </p:nvPr>
        </p:nvGraphicFramePr>
        <p:xfrm>
          <a:off x="179640" y="1628640"/>
          <a:ext cx="6095520" cy="2743199"/>
        </p:xfrm>
        <a:graphic>
          <a:graphicData uri="http://schemas.openxmlformats.org/drawingml/2006/table">
            <a:tbl>
              <a:tblPr/>
              <a:tblGrid>
                <a:gridCol w="3816360"/>
                <a:gridCol w="936000"/>
                <a:gridCol w="1343160"/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Etape/ Jalon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Statut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Collecte des information, élaboration du projet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09/2018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FAIT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Conception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</a:t>
                      </a:r>
                      <a:r>
                        <a:rPr lang="en-US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en-US" sz="14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calcul</a:t>
                      </a:r>
                      <a:r>
                        <a:rPr lang="en-US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aux FEA et </a:t>
                      </a:r>
                      <a:r>
                        <a:rPr lang="en-US" sz="14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sysmiques</a:t>
                      </a:r>
                      <a:r>
                        <a:rPr lang="en-US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du mini-</a:t>
                      </a:r>
                      <a:r>
                        <a:rPr lang="en-US" sz="14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berceau</a:t>
                      </a:r>
                      <a:r>
                        <a:rPr lang="en-US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de support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12/2019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EN COURS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</a:tr>
              <a:tr h="44892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Design du</a:t>
                      </a:r>
                      <a:r>
                        <a:rPr lang="en-US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schéma</a:t>
                      </a:r>
                      <a:r>
                        <a:rPr lang="en-US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d’intégration</a:t>
                      </a:r>
                      <a:r>
                        <a:rPr lang="en-US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des nouveaux </a:t>
                      </a:r>
                      <a:r>
                        <a:rPr lang="en-US" sz="14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détecteurs</a:t>
                      </a:r>
                      <a:endParaRPr lang="ru-RU" sz="14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12/2019</a:t>
                      </a:r>
                      <a:endParaRPr lang="ru-RU" sz="14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EN COURS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</a:tr>
              <a:tr h="44892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Co</a:t>
                      </a:r>
                      <a:r>
                        <a:rPr lang="en-US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nception</a:t>
                      </a:r>
                      <a:r>
                        <a:rPr lang="en-US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et </a:t>
                      </a:r>
                      <a:r>
                        <a:rPr lang="ru-RU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fabrication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des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pièces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de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suspension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des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TPC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et </a:t>
                      </a:r>
                      <a:r>
                        <a:rPr lang="en-US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sFGD</a:t>
                      </a:r>
                      <a:endParaRPr lang="ru-RU" sz="14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06/2020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A DISCUTER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Intégration dans T2K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DISCUTER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Table 1"/>
          <p:cNvGraphicFramePr/>
          <p:nvPr/>
        </p:nvGraphicFramePr>
        <p:xfrm>
          <a:off x="323640" y="1143000"/>
          <a:ext cx="5152320" cy="2810160"/>
        </p:xfrm>
        <a:graphic>
          <a:graphicData uri="http://schemas.openxmlformats.org/drawingml/2006/table">
            <a:tbl>
              <a:tblPr/>
              <a:tblGrid>
                <a:gridCol w="735840"/>
                <a:gridCol w="735840"/>
                <a:gridCol w="735840"/>
                <a:gridCol w="735840"/>
                <a:gridCol w="735840"/>
                <a:gridCol w="735840"/>
                <a:gridCol w="737280"/>
              </a:tblGrid>
              <a:tr h="54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Rappel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Précèdent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2018.5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2019.5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M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112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2 : Planification RH [Y..Y+2]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nécessaire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J. Philippe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réunion précédente, </a:t>
            </a:r>
            <a:r>
              <a:rPr lang="ru-RU" sz="1200" b="0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5"/>
          <p:cNvSpPr/>
          <p:nvPr/>
        </p:nvSpPr>
        <p:spPr>
          <a:xfrm>
            <a:off x="196560" y="4293000"/>
            <a:ext cx="87843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Observations</a:t>
            </a: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(travail effectif/planifié ; profil CDD/stage ; aob) :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Table 1"/>
          <p:cNvGraphicFramePr/>
          <p:nvPr>
            <p:extLst>
              <p:ext uri="{D42A27DB-BD31-4B8C-83A1-F6EECF244321}">
                <p14:modId xmlns:p14="http://schemas.microsoft.com/office/powerpoint/2010/main" val="3286997728"/>
              </p:ext>
            </p:extLst>
          </p:nvPr>
        </p:nvGraphicFramePr>
        <p:xfrm>
          <a:off x="323640" y="1103760"/>
          <a:ext cx="6408360" cy="2834640"/>
        </p:xfrm>
        <a:graphic>
          <a:graphicData uri="http://schemas.openxmlformats.org/drawingml/2006/table">
            <a:tbl>
              <a:tblPr/>
              <a:tblGrid>
                <a:gridCol w="711720"/>
                <a:gridCol w="711720"/>
                <a:gridCol w="711720"/>
                <a:gridCol w="711720"/>
                <a:gridCol w="711720"/>
                <a:gridCol w="711720"/>
                <a:gridCol w="711720"/>
                <a:gridCol w="711720"/>
                <a:gridCol w="714600"/>
              </a:tblGrid>
              <a:tr h="54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2021.5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2022.5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2023.5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M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0.1</a:t>
                      </a:r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0.1</a:t>
                      </a:r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117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2 : Planification RH [Y+3..Y+5]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 (si nécessaire):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réunion précédente, </a:t>
            </a:r>
            <a:r>
              <a:rPr lang="ru-RU" sz="1200" b="0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7570</TotalTime>
  <Words>1194</Words>
  <Application>Microsoft Macintosh PowerPoint</Application>
  <PresentationFormat>Présentation à l'écran (4:3)</PresentationFormat>
  <Paragraphs>352</Paragraphs>
  <Slides>13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15" baseType="lpstr"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Remi CORNAT</dc:creator>
  <dc:description/>
  <cp:lastModifiedBy>Jacques Dumarchez</cp:lastModifiedBy>
  <cp:revision>75</cp:revision>
  <dcterms:created xsi:type="dcterms:W3CDTF">2017-09-29T07:32:29Z</dcterms:created>
  <dcterms:modified xsi:type="dcterms:W3CDTF">2019-09-17T14:42:14Z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