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5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8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8080"/>
    <a:srgbClr val="0000FF"/>
    <a:srgbClr val="FF00FF"/>
    <a:srgbClr val="9900FF"/>
    <a:srgbClr val="00FF00"/>
    <a:srgbClr val="CC3300"/>
    <a:srgbClr val="33CC3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50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E2FB6-CD9F-43BF-AF6E-C65E983577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01247-24A1-4CB3-A317-21CD58BCC9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8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10DE5-8E00-4AE9-BFA8-7552BA92448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90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66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16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63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92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39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10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42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76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72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49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08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81B3E-4649-461E-BD9C-192DC3D76CFB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10BD8-E8A0-4352-A706-46B86C0459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49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0.png"/><Relationship Id="rId7" Type="http://schemas.openxmlformats.org/officeDocument/2006/relationships/image" Target="../media/image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51095"/>
            <a:ext cx="9144000" cy="2387600"/>
          </a:xfrm>
        </p:spPr>
        <p:txBody>
          <a:bodyPr/>
          <a:lstStyle/>
          <a:p>
            <a: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Radon</a:t>
            </a:r>
            <a:b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smtClean="0">
                <a:solidFill>
                  <a:srgbClr val="008080"/>
                </a:solidFill>
              </a:rPr>
              <a:t>Background, capture,  </a:t>
            </a:r>
            <a:r>
              <a:rPr lang="fr-FR" sz="3200" b="1" dirty="0" err="1" smtClean="0">
                <a:solidFill>
                  <a:srgbClr val="008080"/>
                </a:solidFill>
              </a:rPr>
              <a:t>etc</a:t>
            </a:r>
            <a:endParaRPr lang="fr-FR" sz="3200" b="1" dirty="0">
              <a:solidFill>
                <a:srgbClr val="00808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Jose </a:t>
            </a:r>
            <a:r>
              <a:rPr lang="fr-FR" dirty="0" err="1" smtClean="0"/>
              <a:t>Busto</a:t>
            </a:r>
            <a:endParaRPr lang="fr-FR" dirty="0" smtClean="0"/>
          </a:p>
          <a:p>
            <a:r>
              <a:rPr lang="fr-FR" dirty="0" smtClean="0"/>
              <a:t>CPPM / Université d’Aix-Marseille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i="1" dirty="0" smtClean="0">
                <a:solidFill>
                  <a:srgbClr val="0000FF"/>
                </a:solidFill>
              </a:rPr>
              <a:t>GDR Neutrino </a:t>
            </a:r>
          </a:p>
          <a:p>
            <a:r>
              <a:rPr lang="fr-FR" i="1" dirty="0" smtClean="0">
                <a:solidFill>
                  <a:srgbClr val="0000FF"/>
                </a:solidFill>
              </a:rPr>
              <a:t>Bordeaux 30 / 10 /2019</a:t>
            </a:r>
            <a:endParaRPr lang="fr-FR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72676" y="3810164"/>
            <a:ext cx="4280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</a:rPr>
              <a:t>Emanation </a:t>
            </a:r>
            <a:r>
              <a:rPr lang="fr-FR" sz="2000" dirty="0" err="1" smtClean="0">
                <a:solidFill>
                  <a:srgbClr val="008000"/>
                </a:solidFill>
              </a:rPr>
              <a:t>chamber</a:t>
            </a:r>
            <a:r>
              <a:rPr lang="fr-FR" sz="2000" dirty="0" smtClean="0">
                <a:solidFill>
                  <a:srgbClr val="008000"/>
                </a:solidFill>
              </a:rPr>
              <a:t>  few cm</a:t>
            </a:r>
            <a:r>
              <a:rPr lang="fr-FR" sz="2000" baseline="30000" dirty="0" smtClean="0">
                <a:solidFill>
                  <a:srgbClr val="008000"/>
                </a:solidFill>
              </a:rPr>
              <a:t>3</a:t>
            </a:r>
            <a:r>
              <a:rPr lang="fr-FR" sz="2000" dirty="0" smtClean="0">
                <a:solidFill>
                  <a:srgbClr val="008000"/>
                </a:solidFill>
              </a:rPr>
              <a:t> (vacuum)</a:t>
            </a:r>
          </a:p>
          <a:p>
            <a:r>
              <a:rPr lang="fr-FR" sz="2000" dirty="0" smtClean="0">
                <a:solidFill>
                  <a:srgbClr val="008000"/>
                </a:solidFill>
              </a:rPr>
              <a:t> MPK - Heidelberg</a:t>
            </a:r>
            <a:endParaRPr lang="fr-FR" sz="2000" dirty="0">
              <a:solidFill>
                <a:srgbClr val="008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95" y="1248548"/>
            <a:ext cx="4592504" cy="23597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0839" y="3653092"/>
            <a:ext cx="3486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</a:rPr>
              <a:t>Emanation </a:t>
            </a:r>
            <a:r>
              <a:rPr lang="fr-FR" sz="2000" dirty="0" err="1" smtClean="0">
                <a:solidFill>
                  <a:srgbClr val="008000"/>
                </a:solidFill>
              </a:rPr>
              <a:t>chamber</a:t>
            </a:r>
            <a:r>
              <a:rPr lang="fr-FR" sz="2000" dirty="0" smtClean="0">
                <a:solidFill>
                  <a:srgbClr val="008000"/>
                </a:solidFill>
              </a:rPr>
              <a:t>  700 L (N</a:t>
            </a:r>
            <a:r>
              <a:rPr lang="fr-FR" sz="2000" baseline="-25000" dirty="0" smtClean="0">
                <a:solidFill>
                  <a:srgbClr val="008000"/>
                </a:solidFill>
              </a:rPr>
              <a:t>2</a:t>
            </a:r>
            <a:r>
              <a:rPr lang="fr-FR" sz="2000" dirty="0" smtClean="0">
                <a:solidFill>
                  <a:srgbClr val="008000"/>
                </a:solidFill>
              </a:rPr>
              <a:t>) </a:t>
            </a:r>
          </a:p>
          <a:p>
            <a:r>
              <a:rPr lang="fr-FR" sz="2000" dirty="0" smtClean="0">
                <a:solidFill>
                  <a:srgbClr val="008000"/>
                </a:solidFill>
              </a:rPr>
              <a:t> CENBG </a:t>
            </a:r>
            <a:endParaRPr lang="fr-FR" sz="2000" dirty="0">
              <a:solidFill>
                <a:srgbClr val="008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918" y="1248548"/>
            <a:ext cx="2057400" cy="24860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074247" y="93946"/>
            <a:ext cx="39110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Emanation -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Exalation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611" y="1742658"/>
            <a:ext cx="3656750" cy="17228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47230" y="5250391"/>
            <a:ext cx="8157714" cy="10464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dirty="0" smtClean="0">
                <a:solidFill>
                  <a:srgbClr val="0000FF"/>
                </a:solidFill>
              </a:rPr>
              <a:t>ften </a:t>
            </a:r>
            <a:r>
              <a:rPr lang="en-US" sz="2400" dirty="0">
                <a:solidFill>
                  <a:srgbClr val="0000FF"/>
                </a:solidFill>
              </a:rPr>
              <a:t>the emanation is measured in vacuum </a:t>
            </a:r>
            <a:r>
              <a:rPr lang="en-US" sz="2400" dirty="0" smtClean="0">
                <a:solidFill>
                  <a:srgbClr val="0000FF"/>
                </a:solidFill>
              </a:rPr>
              <a:t>or </a:t>
            </a:r>
            <a:r>
              <a:rPr lang="en-US" sz="2400" dirty="0" smtClean="0">
                <a:solidFill>
                  <a:srgbClr val="0000FF"/>
                </a:solidFill>
              </a:rPr>
              <a:t>N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,  </a:t>
            </a:r>
            <a:r>
              <a:rPr lang="en-US" sz="2400" dirty="0">
                <a:solidFill>
                  <a:srgbClr val="0000FF"/>
                </a:solidFill>
              </a:rPr>
              <a:t>He</a:t>
            </a:r>
          </a:p>
          <a:p>
            <a:pPr algn="ctr"/>
            <a:endParaRPr lang="en-US" dirty="0"/>
          </a:p>
          <a:p>
            <a:pPr algn="ctr"/>
            <a:r>
              <a:rPr lang="en-US" sz="2000" dirty="0" smtClean="0">
                <a:solidFill>
                  <a:srgbClr val="FF00FF"/>
                </a:solidFill>
                <a:sym typeface="Wingdings" panose="05000000000000000000" pitchFamily="2" charset="2"/>
              </a:rPr>
              <a:t>   </a:t>
            </a:r>
            <a:r>
              <a:rPr lang="en-US" sz="2000" dirty="0" smtClean="0">
                <a:solidFill>
                  <a:srgbClr val="FF00FF"/>
                </a:solidFill>
              </a:rPr>
              <a:t>Very </a:t>
            </a:r>
            <a:r>
              <a:rPr lang="en-US" sz="2000" dirty="0">
                <a:solidFill>
                  <a:srgbClr val="FF00FF"/>
                </a:solidFill>
              </a:rPr>
              <a:t>rarely the emanation is measured in the detection gas </a:t>
            </a:r>
            <a:r>
              <a:rPr lang="en-US" sz="2000" dirty="0" smtClean="0">
                <a:solidFill>
                  <a:srgbClr val="FF00FF"/>
                </a:solidFill>
              </a:rPr>
              <a:t> (</a:t>
            </a:r>
            <a:r>
              <a:rPr lang="en-US" sz="2000" dirty="0" err="1" smtClean="0">
                <a:solidFill>
                  <a:srgbClr val="FF00FF"/>
                </a:solidFill>
              </a:rPr>
              <a:t>Xe</a:t>
            </a:r>
            <a:r>
              <a:rPr lang="en-US" sz="2000" dirty="0" smtClean="0">
                <a:solidFill>
                  <a:srgbClr val="FF00FF"/>
                </a:solidFill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01" y="528772"/>
            <a:ext cx="7312658" cy="376914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467" y="4009707"/>
            <a:ext cx="5592791" cy="2818344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4388365" y="3140015"/>
            <a:ext cx="1908918" cy="375768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6297284" y="2339320"/>
            <a:ext cx="1500995" cy="869692"/>
          </a:xfrm>
          <a:prstGeom prst="straightConnector1">
            <a:avLst/>
          </a:prstGeom>
          <a:ln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052834" y="338032"/>
            <a:ext cx="39110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Emanation -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Exalation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63" y="1792190"/>
            <a:ext cx="1348472" cy="9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ZoneTexte 52"/>
          <p:cNvSpPr txBox="1"/>
          <p:nvPr/>
        </p:nvSpPr>
        <p:spPr>
          <a:xfrm>
            <a:off x="4458050" y="141020"/>
            <a:ext cx="3335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Nobel gases </a:t>
            </a:r>
            <a:r>
              <a:rPr lang="en-US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</a:t>
            </a:r>
            <a:endParaRPr lang="en-US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211665" y="781558"/>
            <a:ext cx="5892447" cy="46166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Capture mainly by </a:t>
            </a:r>
            <a:r>
              <a:rPr lang="en-US" sz="2400" dirty="0" err="1"/>
              <a:t>physisorption</a:t>
            </a:r>
            <a:r>
              <a:rPr lang="en-US" sz="2400" dirty="0"/>
              <a:t> (adsorption) 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8050571" y="816076"/>
            <a:ext cx="1966453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Capture on surface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803576" y="4466178"/>
            <a:ext cx="4092249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=&gt;  </a:t>
            </a:r>
            <a:r>
              <a:rPr lang="en-US" sz="2000" b="1" dirty="0">
                <a:solidFill>
                  <a:srgbClr val="0000FF"/>
                </a:solidFill>
              </a:rPr>
              <a:t>Not permanent capture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=&gt;  </a:t>
            </a:r>
            <a:r>
              <a:rPr lang="en-US" sz="2000" b="1" dirty="0">
                <a:solidFill>
                  <a:srgbClr val="0000FF"/>
                </a:solidFill>
              </a:rPr>
              <a:t>Slow down the movement </a:t>
            </a:r>
            <a:r>
              <a:rPr lang="en-US" sz="2000" b="1" dirty="0" smtClean="0">
                <a:solidFill>
                  <a:srgbClr val="0000FF"/>
                </a:solidFill>
              </a:rPr>
              <a:t>of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       the  </a:t>
            </a:r>
            <a:r>
              <a:rPr lang="en-US" sz="2000" b="1" dirty="0" smtClean="0">
                <a:solidFill>
                  <a:srgbClr val="0000FF"/>
                </a:solidFill>
              </a:rPr>
              <a:t>atoms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7364841" y="850174"/>
            <a:ext cx="346863" cy="318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e 4"/>
          <p:cNvGrpSpPr/>
          <p:nvPr/>
        </p:nvGrpSpPr>
        <p:grpSpPr>
          <a:xfrm>
            <a:off x="430875" y="1996419"/>
            <a:ext cx="2820476" cy="1617247"/>
            <a:chOff x="4058268" y="1705025"/>
            <a:chExt cx="2820476" cy="1617247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8268" y="1705025"/>
              <a:ext cx="2820476" cy="1617247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4350218" y="1891170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endParaRPr lang="fr-FR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053814" y="1891170"/>
              <a:ext cx="419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endParaRPr lang="fr-FR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345448" y="264824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endParaRPr lang="fr-FR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032681" y="2679880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endParaRPr lang="fr-FR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35322" y="1417826"/>
            <a:ext cx="6493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Irregularities </a:t>
            </a:r>
            <a:r>
              <a:rPr lang="en-US" dirty="0"/>
              <a:t>in the surface generate potential </a:t>
            </a:r>
            <a:r>
              <a:rPr lang="en-US" dirty="0" smtClean="0"/>
              <a:t>wells (Van der Waals)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21023" y="2292112"/>
            <a:ext cx="7405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</a:rPr>
              <a:t>If </a:t>
            </a:r>
            <a:r>
              <a:rPr lang="en-US" sz="2000" dirty="0">
                <a:solidFill>
                  <a:srgbClr val="0066FF"/>
                </a:solidFill>
                <a:latin typeface="Symbol" panose="05050102010706020507" pitchFamily="18" charset="2"/>
              </a:rPr>
              <a:t>F</a:t>
            </a:r>
            <a:r>
              <a:rPr lang="en-US" sz="2000" dirty="0">
                <a:solidFill>
                  <a:srgbClr val="0066FF"/>
                </a:solidFill>
              </a:rPr>
              <a:t> is much smaller than </a:t>
            </a:r>
            <a:r>
              <a:rPr lang="en-US" sz="2000" dirty="0" err="1">
                <a:solidFill>
                  <a:srgbClr val="0066FF"/>
                </a:solidFill>
              </a:rPr>
              <a:t>kT</a:t>
            </a:r>
            <a:r>
              <a:rPr lang="en-US" sz="2000" dirty="0">
                <a:solidFill>
                  <a:srgbClr val="0066FF"/>
                </a:solidFill>
              </a:rPr>
              <a:t>, the Rn atom is not trapped (gas phase)</a:t>
            </a:r>
          </a:p>
          <a:p>
            <a:r>
              <a:rPr lang="en-US" sz="2000" dirty="0">
                <a:solidFill>
                  <a:srgbClr val="0066FF"/>
                </a:solidFill>
              </a:rPr>
              <a:t>If </a:t>
            </a:r>
            <a:r>
              <a:rPr lang="en-US" sz="2000" dirty="0">
                <a:solidFill>
                  <a:srgbClr val="0066FF"/>
                </a:solidFill>
                <a:latin typeface="Symbol" panose="05050102010706020507" pitchFamily="18" charset="2"/>
              </a:rPr>
              <a:t>F</a:t>
            </a:r>
            <a:r>
              <a:rPr lang="en-US" sz="2000" dirty="0">
                <a:solidFill>
                  <a:srgbClr val="0066FF"/>
                </a:solidFill>
              </a:rPr>
              <a:t> is much larger than </a:t>
            </a:r>
            <a:r>
              <a:rPr lang="en-US" sz="2000" dirty="0" err="1">
                <a:solidFill>
                  <a:srgbClr val="0066FF"/>
                </a:solidFill>
              </a:rPr>
              <a:t>kT</a:t>
            </a:r>
            <a:r>
              <a:rPr lang="en-US" sz="2000" dirty="0">
                <a:solidFill>
                  <a:srgbClr val="0066FF"/>
                </a:solidFill>
              </a:rPr>
              <a:t>, the Rn atom is trapped (solid phase</a:t>
            </a:r>
            <a:r>
              <a:rPr lang="en-US" dirty="0">
                <a:solidFill>
                  <a:srgbClr val="0066FF"/>
                </a:solidFill>
              </a:rPr>
              <a:t>)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43" y="4535537"/>
            <a:ext cx="5296298" cy="1930400"/>
          </a:xfrm>
          <a:prstGeom prst="rect">
            <a:avLst/>
          </a:prstGeom>
        </p:spPr>
      </p:pic>
      <p:cxnSp>
        <p:nvCxnSpPr>
          <p:cNvPr id="34" name="Connecteur droit avec flèche 33"/>
          <p:cNvCxnSpPr/>
          <p:nvPr/>
        </p:nvCxnSpPr>
        <p:spPr>
          <a:xfrm>
            <a:off x="1777271" y="6557959"/>
            <a:ext cx="5417403" cy="22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6803140" y="665221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211665" y="3830694"/>
            <a:ext cx="4633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CC3300"/>
                </a:solidFill>
              </a:rPr>
              <a:t>Equilibrium</a:t>
            </a:r>
            <a:r>
              <a:rPr lang="fr-FR" sz="2400" dirty="0" smtClean="0">
                <a:solidFill>
                  <a:srgbClr val="CC3300"/>
                </a:solidFill>
              </a:rPr>
              <a:t> adsorption - </a:t>
            </a:r>
            <a:r>
              <a:rPr lang="fr-FR" sz="2400" dirty="0" err="1" smtClean="0">
                <a:solidFill>
                  <a:srgbClr val="CC3300"/>
                </a:solidFill>
              </a:rPr>
              <a:t>desorption</a:t>
            </a:r>
            <a:endParaRPr lang="fr-FR" sz="2400" dirty="0">
              <a:solidFill>
                <a:srgbClr val="CC3300"/>
              </a:solidFill>
            </a:endParaRPr>
          </a:p>
        </p:txBody>
      </p:sp>
      <p:sp>
        <p:nvSpPr>
          <p:cNvPr id="37" name="Flèche droite 36"/>
          <p:cNvSpPr/>
          <p:nvPr/>
        </p:nvSpPr>
        <p:spPr>
          <a:xfrm>
            <a:off x="65156" y="4751899"/>
            <a:ext cx="1675123" cy="69207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Gas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phase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8" name="Flèche droite 37"/>
          <p:cNvSpPr/>
          <p:nvPr/>
        </p:nvSpPr>
        <p:spPr>
          <a:xfrm>
            <a:off x="65155" y="5711328"/>
            <a:ext cx="1675124" cy="69207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S</a:t>
            </a:r>
            <a:r>
              <a:rPr lang="fr-FR" dirty="0">
                <a:solidFill>
                  <a:srgbClr val="FF0000"/>
                </a:solidFill>
              </a:rPr>
              <a:t>olid </a:t>
            </a:r>
            <a:r>
              <a:rPr lang="fr-FR" dirty="0" smtClean="0">
                <a:solidFill>
                  <a:srgbClr val="FF0000"/>
                </a:solidFill>
              </a:rPr>
              <a:t>phase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803576" y="5728888"/>
            <a:ext cx="4088940" cy="707886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If the Rn disintegrates in solid phase</a:t>
            </a:r>
            <a:r>
              <a:rPr lang="en-US" sz="2000" b="1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it will be definitively </a:t>
            </a:r>
            <a:r>
              <a:rPr lang="en-US" sz="2000" b="1" dirty="0" smtClean="0">
                <a:solidFill>
                  <a:srgbClr val="FFFF00"/>
                </a:solidFill>
              </a:rPr>
              <a:t>captured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149876"/>
            <a:ext cx="6436671" cy="20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63553" y="260649"/>
            <a:ext cx="61548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the capture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                   </a:t>
            </a:r>
            <a:r>
              <a:rPr lang="en-US" sz="2400" dirty="0">
                <a:solidFill>
                  <a:srgbClr val="0066FF"/>
                </a:solidFill>
              </a:rPr>
              <a:t>-   large surface area  =&gt; high porosity</a:t>
            </a:r>
          </a:p>
          <a:p>
            <a:r>
              <a:rPr lang="en-US" sz="2400" dirty="0">
                <a:solidFill>
                  <a:srgbClr val="0066FF"/>
                </a:solidFill>
              </a:rPr>
              <a:t>                   -   reduced the temperature </a:t>
            </a:r>
            <a:endParaRPr lang="en-US" sz="2400" dirty="0">
              <a:solidFill>
                <a:srgbClr val="0066FF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919536" y="1772816"/>
            <a:ext cx="364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9900CC"/>
                </a:solidFill>
              </a:rPr>
              <a:t>Typical porosity of active charcoals :  </a:t>
            </a:r>
            <a:endParaRPr lang="en-US" u="sng" dirty="0">
              <a:solidFill>
                <a:srgbClr val="9900CC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448410" y="2742031"/>
            <a:ext cx="2399532" cy="216024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8" name="ZoneTexte 17407"/>
          <p:cNvSpPr txBox="1"/>
          <p:nvPr/>
        </p:nvSpPr>
        <p:spPr>
          <a:xfrm>
            <a:off x="6096000" y="4509121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The effective surface area is distributed</a:t>
            </a:r>
          </a:p>
          <a:p>
            <a:r>
              <a:rPr lang="en-US" b="1" dirty="0">
                <a:solidFill>
                  <a:srgbClr val="00B050"/>
                </a:solidFill>
              </a:rPr>
              <a:t>  between different 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porous size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" name="Picture 2" descr="http://www.airterra.ca/wp-content/uploads/2009/05/charcoal-pores-1-300x2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857" y="1231626"/>
            <a:ext cx="1809076" cy="14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417250" y="3004472"/>
            <a:ext cx="2136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9900CC"/>
                </a:solidFill>
              </a:rPr>
              <a:t>Enormous surface area</a:t>
            </a:r>
          </a:p>
          <a:p>
            <a:r>
              <a:rPr lang="en-US" sz="1600" b="1" dirty="0">
                <a:solidFill>
                  <a:srgbClr val="9900CC"/>
                </a:solidFill>
              </a:rPr>
              <a:t> of active charcoal</a:t>
            </a:r>
            <a:endParaRPr lang="en-US" sz="1600" b="1" dirty="0">
              <a:solidFill>
                <a:srgbClr val="9900CC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360" y="5416848"/>
            <a:ext cx="4460174" cy="131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24" y="4520521"/>
            <a:ext cx="3846853" cy="21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9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76041" y="1780475"/>
            <a:ext cx="5061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Enhancement of the </a:t>
            </a:r>
            <a:r>
              <a:rPr lang="en-US" sz="2000" dirty="0"/>
              <a:t>adsorption energy </a:t>
            </a:r>
            <a:r>
              <a:rPr lang="en-US" sz="2000" dirty="0"/>
              <a:t>in a slit</a:t>
            </a:r>
          </a:p>
          <a:p>
            <a:r>
              <a:rPr lang="en-US" sz="2000" dirty="0"/>
              <a:t> shaped  pore of various widths </a:t>
            </a:r>
            <a:endParaRPr lang="en-US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4" y="2518893"/>
            <a:ext cx="5106344" cy="41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ZoneTexte 16392"/>
          <p:cNvSpPr txBox="1"/>
          <p:nvPr/>
        </p:nvSpPr>
        <p:spPr>
          <a:xfrm>
            <a:off x="772075" y="26957"/>
            <a:ext cx="10666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900FF"/>
                </a:solidFill>
              </a:rPr>
              <a:t>The size and the shape of the pores are also important parameters</a:t>
            </a:r>
            <a:endParaRPr lang="en-US" sz="2800" dirty="0">
              <a:solidFill>
                <a:srgbClr val="9900FF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6371948" y="1486160"/>
            <a:ext cx="395416" cy="2323094"/>
          </a:xfrm>
          <a:custGeom>
            <a:avLst/>
            <a:gdLst>
              <a:gd name="connsiteX0" fmla="*/ 0 w 395416"/>
              <a:gd name="connsiteY0" fmla="*/ 0 h 2323094"/>
              <a:gd name="connsiteX1" fmla="*/ 197708 w 395416"/>
              <a:gd name="connsiteY1" fmla="*/ 2323070 h 2323094"/>
              <a:gd name="connsiteX2" fmla="*/ 395416 w 395416"/>
              <a:gd name="connsiteY2" fmla="*/ 37070 h 23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416" h="2323094">
                <a:moveTo>
                  <a:pt x="0" y="0"/>
                </a:moveTo>
                <a:cubicBezTo>
                  <a:pt x="65902" y="1158446"/>
                  <a:pt x="131805" y="2316892"/>
                  <a:pt x="197708" y="2323070"/>
                </a:cubicBezTo>
                <a:cubicBezTo>
                  <a:pt x="263611" y="2329248"/>
                  <a:pt x="329513" y="1183159"/>
                  <a:pt x="395416" y="370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7737089" y="1543673"/>
            <a:ext cx="1805547" cy="625627"/>
          </a:xfrm>
          <a:custGeom>
            <a:avLst/>
            <a:gdLst>
              <a:gd name="connsiteX0" fmla="*/ 0 w 939114"/>
              <a:gd name="connsiteY0" fmla="*/ 0 h 1158312"/>
              <a:gd name="connsiteX1" fmla="*/ 222422 w 939114"/>
              <a:gd name="connsiteY1" fmla="*/ 1149179 h 1158312"/>
              <a:gd name="connsiteX2" fmla="*/ 494271 w 939114"/>
              <a:gd name="connsiteY2" fmla="*/ 568411 h 1158312"/>
              <a:gd name="connsiteX3" fmla="*/ 679622 w 939114"/>
              <a:gd name="connsiteY3" fmla="*/ 1136822 h 1158312"/>
              <a:gd name="connsiteX4" fmla="*/ 939114 w 939114"/>
              <a:gd name="connsiteY4" fmla="*/ 0 h 115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14" h="1158312">
                <a:moveTo>
                  <a:pt x="0" y="0"/>
                </a:moveTo>
                <a:cubicBezTo>
                  <a:pt x="70022" y="527222"/>
                  <a:pt x="140044" y="1054444"/>
                  <a:pt x="222422" y="1149179"/>
                </a:cubicBezTo>
                <a:cubicBezTo>
                  <a:pt x="304800" y="1243914"/>
                  <a:pt x="418071" y="570470"/>
                  <a:pt x="494271" y="568411"/>
                </a:cubicBezTo>
                <a:cubicBezTo>
                  <a:pt x="570471" y="566352"/>
                  <a:pt x="605481" y="1231557"/>
                  <a:pt x="679622" y="1136822"/>
                </a:cubicBezTo>
                <a:cubicBezTo>
                  <a:pt x="753763" y="1042087"/>
                  <a:pt x="846438" y="521043"/>
                  <a:pt x="9391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303043" y="1514920"/>
            <a:ext cx="559497" cy="2727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7452068" y="1514920"/>
            <a:ext cx="2371762" cy="2727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5748590" y="1506354"/>
            <a:ext cx="6164489" cy="85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 flipV="1">
            <a:off x="7116742" y="1142523"/>
            <a:ext cx="72008" cy="3456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5" name="ZoneTexte 16384"/>
          <p:cNvSpPr txBox="1"/>
          <p:nvPr/>
        </p:nvSpPr>
        <p:spPr>
          <a:xfrm>
            <a:off x="6045825" y="4597373"/>
            <a:ext cx="117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/>
              <a:t>Too</a:t>
            </a:r>
            <a:r>
              <a:rPr lang="fr-FR" sz="1600" dirty="0" smtClean="0"/>
              <a:t> </a:t>
            </a:r>
            <a:r>
              <a:rPr lang="fr-FR" sz="1600" dirty="0" err="1" smtClean="0"/>
              <a:t>narrow</a:t>
            </a:r>
            <a:r>
              <a:rPr lang="fr-FR" sz="1600" dirty="0" smtClean="0"/>
              <a:t> </a:t>
            </a:r>
            <a:endParaRPr lang="fr-FR" sz="1600" dirty="0"/>
          </a:p>
          <a:p>
            <a:pPr algn="ctr"/>
            <a:r>
              <a:rPr lang="fr-FR" sz="1600" dirty="0"/>
              <a:t>pore</a:t>
            </a:r>
            <a:endParaRPr lang="fr-FR" sz="1600" dirty="0"/>
          </a:p>
        </p:txBody>
      </p:sp>
      <p:sp>
        <p:nvSpPr>
          <p:cNvPr id="38" name="ZoneTexte 37"/>
          <p:cNvSpPr txBox="1"/>
          <p:nvPr/>
        </p:nvSpPr>
        <p:spPr>
          <a:xfrm>
            <a:off x="7636425" y="4662823"/>
            <a:ext cx="200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Too</a:t>
            </a:r>
            <a:r>
              <a:rPr lang="fr-FR" sz="1600" dirty="0" smtClean="0"/>
              <a:t> large pore</a:t>
            </a:r>
            <a:endParaRPr lang="fr-FR" sz="1600" dirty="0"/>
          </a:p>
        </p:txBody>
      </p:sp>
      <p:grpSp>
        <p:nvGrpSpPr>
          <p:cNvPr id="3" name="Groupe 2"/>
          <p:cNvGrpSpPr/>
          <p:nvPr/>
        </p:nvGrpSpPr>
        <p:grpSpPr>
          <a:xfrm>
            <a:off x="6240686" y="859364"/>
            <a:ext cx="612738" cy="575392"/>
            <a:chOff x="9230002" y="5756397"/>
            <a:chExt cx="612738" cy="575392"/>
          </a:xfrm>
        </p:grpSpPr>
        <p:sp>
          <p:nvSpPr>
            <p:cNvPr id="26" name="Ellipse 25"/>
            <p:cNvSpPr/>
            <p:nvPr/>
          </p:nvSpPr>
          <p:spPr>
            <a:xfrm>
              <a:off x="9230002" y="5756397"/>
              <a:ext cx="612738" cy="57539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9352523" y="5788393"/>
              <a:ext cx="3770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D</a:t>
              </a:r>
              <a:r>
                <a:rPr lang="fr-FR" sz="1600" baseline="-25000" dirty="0"/>
                <a:t>a</a:t>
              </a:r>
              <a:endParaRPr lang="fr-FR" sz="1600" baseline="-25000" dirty="0"/>
            </a:p>
          </p:txBody>
        </p:sp>
        <p:cxnSp>
          <p:nvCxnSpPr>
            <p:cNvPr id="28" name="Connecteur droit avec flèche 27"/>
            <p:cNvCxnSpPr>
              <a:endCxn id="26" idx="6"/>
            </p:cNvCxnSpPr>
            <p:nvPr/>
          </p:nvCxnSpPr>
          <p:spPr>
            <a:xfrm>
              <a:off x="9249768" y="6044093"/>
              <a:ext cx="5929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ZoneTexte 31"/>
          <p:cNvSpPr txBox="1"/>
          <p:nvPr/>
        </p:nvSpPr>
        <p:spPr>
          <a:xfrm>
            <a:off x="6365771" y="4231730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D</a:t>
            </a:r>
            <a:r>
              <a:rPr lang="fr-FR" sz="1600" baseline="-25000" dirty="0" err="1"/>
              <a:t>p</a:t>
            </a:r>
            <a:endParaRPr lang="fr-FR" sz="1600" baseline="-25000" dirty="0"/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6303043" y="4527306"/>
            <a:ext cx="664156" cy="1240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8536216" y="4201159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D</a:t>
            </a:r>
            <a:r>
              <a:rPr lang="fr-FR" sz="1600" baseline="-25000" dirty="0" err="1"/>
              <a:t>p</a:t>
            </a:r>
            <a:endParaRPr lang="fr-FR" sz="1600" baseline="-25000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7490770" y="4597373"/>
            <a:ext cx="2403728" cy="99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/>
          <p:cNvGrpSpPr/>
          <p:nvPr/>
        </p:nvGrpSpPr>
        <p:grpSpPr>
          <a:xfrm>
            <a:off x="7897225" y="1539906"/>
            <a:ext cx="612738" cy="575392"/>
            <a:chOff x="9230002" y="5756397"/>
            <a:chExt cx="612738" cy="575392"/>
          </a:xfrm>
        </p:grpSpPr>
        <p:sp>
          <p:nvSpPr>
            <p:cNvPr id="34" name="Ellipse 33"/>
            <p:cNvSpPr/>
            <p:nvPr/>
          </p:nvSpPr>
          <p:spPr>
            <a:xfrm>
              <a:off x="9230002" y="5756397"/>
              <a:ext cx="612738" cy="57539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9352523" y="5788393"/>
              <a:ext cx="3770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D</a:t>
              </a:r>
              <a:r>
                <a:rPr lang="fr-FR" sz="1600" baseline="-25000" dirty="0"/>
                <a:t>a</a:t>
              </a:r>
              <a:endParaRPr lang="fr-FR" sz="1600" baseline="-25000" dirty="0"/>
            </a:p>
          </p:txBody>
        </p:sp>
        <p:cxnSp>
          <p:nvCxnSpPr>
            <p:cNvPr id="39" name="Connecteur droit avec flèche 38"/>
            <p:cNvCxnSpPr>
              <a:endCxn id="34" idx="6"/>
            </p:cNvCxnSpPr>
            <p:nvPr/>
          </p:nvCxnSpPr>
          <p:spPr>
            <a:xfrm>
              <a:off x="9249768" y="6044093"/>
              <a:ext cx="5929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orme libre 39"/>
          <p:cNvSpPr/>
          <p:nvPr/>
        </p:nvSpPr>
        <p:spPr>
          <a:xfrm>
            <a:off x="10313184" y="1561398"/>
            <a:ext cx="1202753" cy="1656255"/>
          </a:xfrm>
          <a:custGeom>
            <a:avLst/>
            <a:gdLst>
              <a:gd name="connsiteX0" fmla="*/ 0 w 939114"/>
              <a:gd name="connsiteY0" fmla="*/ 0 h 1158312"/>
              <a:gd name="connsiteX1" fmla="*/ 222422 w 939114"/>
              <a:gd name="connsiteY1" fmla="*/ 1149179 h 1158312"/>
              <a:gd name="connsiteX2" fmla="*/ 494271 w 939114"/>
              <a:gd name="connsiteY2" fmla="*/ 568411 h 1158312"/>
              <a:gd name="connsiteX3" fmla="*/ 679622 w 939114"/>
              <a:gd name="connsiteY3" fmla="*/ 1136822 h 1158312"/>
              <a:gd name="connsiteX4" fmla="*/ 939114 w 939114"/>
              <a:gd name="connsiteY4" fmla="*/ 0 h 115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114" h="1158312">
                <a:moveTo>
                  <a:pt x="0" y="0"/>
                </a:moveTo>
                <a:cubicBezTo>
                  <a:pt x="70022" y="527222"/>
                  <a:pt x="140044" y="1054444"/>
                  <a:pt x="222422" y="1149179"/>
                </a:cubicBezTo>
                <a:cubicBezTo>
                  <a:pt x="304800" y="1243914"/>
                  <a:pt x="418071" y="570470"/>
                  <a:pt x="494271" y="568411"/>
                </a:cubicBezTo>
                <a:cubicBezTo>
                  <a:pt x="570471" y="566352"/>
                  <a:pt x="605481" y="1231557"/>
                  <a:pt x="679622" y="1136822"/>
                </a:cubicBezTo>
                <a:cubicBezTo>
                  <a:pt x="753763" y="1042087"/>
                  <a:pt x="846438" y="521043"/>
                  <a:pt x="93911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10118353" y="1514919"/>
            <a:ext cx="1592416" cy="2727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/>
          <p:cNvGrpSpPr/>
          <p:nvPr/>
        </p:nvGrpSpPr>
        <p:grpSpPr>
          <a:xfrm>
            <a:off x="10370860" y="2445720"/>
            <a:ext cx="612738" cy="575392"/>
            <a:chOff x="9230002" y="5756397"/>
            <a:chExt cx="612738" cy="575392"/>
          </a:xfrm>
        </p:grpSpPr>
        <p:sp>
          <p:nvSpPr>
            <p:cNvPr id="43" name="Ellipse 42"/>
            <p:cNvSpPr/>
            <p:nvPr/>
          </p:nvSpPr>
          <p:spPr>
            <a:xfrm>
              <a:off x="9230002" y="5756397"/>
              <a:ext cx="612738" cy="57539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352523" y="5788393"/>
              <a:ext cx="3770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D</a:t>
              </a:r>
              <a:r>
                <a:rPr lang="fr-FR" sz="1600" baseline="-25000" dirty="0"/>
                <a:t>a</a:t>
              </a:r>
              <a:endParaRPr lang="fr-FR" sz="1600" baseline="-25000" dirty="0"/>
            </a:p>
          </p:txBody>
        </p:sp>
        <p:cxnSp>
          <p:nvCxnSpPr>
            <p:cNvPr id="45" name="Connecteur droit avec flèche 44"/>
            <p:cNvCxnSpPr>
              <a:endCxn id="43" idx="6"/>
            </p:cNvCxnSpPr>
            <p:nvPr/>
          </p:nvCxnSpPr>
          <p:spPr>
            <a:xfrm>
              <a:off x="9249768" y="6044093"/>
              <a:ext cx="5929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Connecteur droit avec flèche 45"/>
          <p:cNvCxnSpPr/>
          <p:nvPr/>
        </p:nvCxnSpPr>
        <p:spPr>
          <a:xfrm flipV="1">
            <a:off x="10160851" y="4597373"/>
            <a:ext cx="1549918" cy="62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0712858" y="47734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05072" y="5404881"/>
            <a:ext cx="6686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very large, not very small, need for optimization</a:t>
            </a:r>
          </a:p>
        </p:txBody>
      </p:sp>
    </p:spTree>
    <p:extLst>
      <p:ext uri="{BB962C8B-B14F-4D97-AF65-F5344CB8AC3E}">
        <p14:creationId xmlns:p14="http://schemas.microsoft.com/office/powerpoint/2010/main" val="38267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au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32847"/>
              </p:ext>
            </p:extLst>
          </p:nvPr>
        </p:nvGraphicFramePr>
        <p:xfrm>
          <a:off x="373592" y="1507013"/>
          <a:ext cx="441744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402"/>
                <a:gridCol w="25620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FF00"/>
                          </a:solidFill>
                        </a:rPr>
                        <a:t>Atome</a:t>
                      </a:r>
                      <a:endParaRPr lang="fr-FR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solidFill>
                            <a:srgbClr val="FFFF00"/>
                          </a:solidFill>
                        </a:rPr>
                        <a:t>Atom</a:t>
                      </a:r>
                      <a:r>
                        <a:rPr lang="fr-FR" dirty="0" smtClean="0">
                          <a:solidFill>
                            <a:srgbClr val="FFFF00"/>
                          </a:solidFill>
                        </a:rPr>
                        <a:t>.</a:t>
                      </a:r>
                      <a:r>
                        <a:rPr lang="fr-FR" baseline="0" dirty="0" smtClean="0">
                          <a:solidFill>
                            <a:srgbClr val="FFFF00"/>
                          </a:solidFill>
                        </a:rPr>
                        <a:t> Radius (nm)</a:t>
                      </a: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FFFF00"/>
                          </a:solidFill>
                        </a:rPr>
                        <a:t>Van der </a:t>
                      </a:r>
                      <a:r>
                        <a:rPr lang="fr-FR" baseline="0" dirty="0" err="1" smtClean="0">
                          <a:solidFill>
                            <a:srgbClr val="FFFF00"/>
                          </a:solidFill>
                        </a:rPr>
                        <a:t>Waals</a:t>
                      </a:r>
                      <a:endParaRPr lang="fr-FR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He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0.140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0.150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CF4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0.155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Ar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0.188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Kr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0.202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Xe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0.216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Rn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0.220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4195883" y="245012"/>
            <a:ext cx="3744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966FF"/>
                </a:solidFill>
              </a:rPr>
              <a:t>Adsorption competition</a:t>
            </a:r>
            <a:endParaRPr lang="en-US" sz="2800" dirty="0">
              <a:solidFill>
                <a:srgbClr val="9966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11279" y="1397160"/>
            <a:ext cx="4916859" cy="646331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Xe</a:t>
            </a:r>
            <a:r>
              <a:rPr lang="en-US" dirty="0"/>
              <a:t> experiments, </a:t>
            </a:r>
            <a:r>
              <a:rPr lang="en-US" dirty="0" smtClean="0"/>
              <a:t>very high competition </a:t>
            </a:r>
            <a:r>
              <a:rPr lang="en-US" dirty="0"/>
              <a:t>between</a:t>
            </a:r>
          </a:p>
          <a:p>
            <a:r>
              <a:rPr lang="en-US" dirty="0"/>
              <a:t>c</a:t>
            </a:r>
            <a:r>
              <a:rPr lang="en-US" dirty="0"/>
              <a:t>arrier gas and radon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523251" y="4073784"/>
            <a:ext cx="1944216" cy="240265"/>
          </a:xfrm>
          <a:prstGeom prst="rect">
            <a:avLst/>
          </a:prstGeom>
          <a:noFill/>
          <a:ln w="38100"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523251" y="4409941"/>
            <a:ext cx="1944216" cy="240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4479772" y="2190123"/>
            <a:ext cx="1663014" cy="223567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479772" y="2190123"/>
            <a:ext cx="1285874" cy="1839709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5765646" y="4342863"/>
            <a:ext cx="1952132" cy="1593468"/>
            <a:chOff x="1467740" y="4859868"/>
            <a:chExt cx="1952132" cy="1593468"/>
          </a:xfrm>
        </p:grpSpPr>
        <p:sp>
          <p:nvSpPr>
            <p:cNvPr id="22" name="Rectangle 21"/>
            <p:cNvSpPr/>
            <p:nvPr/>
          </p:nvSpPr>
          <p:spPr>
            <a:xfrm>
              <a:off x="1467740" y="5027699"/>
              <a:ext cx="144016" cy="14401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67740" y="5387739"/>
              <a:ext cx="144016" cy="144016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67740" y="5747779"/>
              <a:ext cx="144016" cy="144016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55772" y="4859868"/>
              <a:ext cx="1601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CF</a:t>
              </a:r>
              <a:r>
                <a:rPr lang="en-US" sz="2000" b="1" baseline="-25000" dirty="0"/>
                <a:t>4     </a:t>
              </a:r>
              <a:r>
                <a:rPr lang="en-US" dirty="0">
                  <a:solidFill>
                    <a:srgbClr val="0000FF"/>
                  </a:solidFill>
                </a:rPr>
                <a:t>0.107 nm</a:t>
              </a:r>
              <a:endParaRPr lang="en-US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770061" y="5223978"/>
              <a:ext cx="1649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He    </a:t>
              </a:r>
              <a:r>
                <a:rPr lang="en-US" dirty="0">
                  <a:solidFill>
                    <a:srgbClr val="0000FF"/>
                  </a:solidFill>
                </a:rPr>
                <a:t>0.032 nm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774824" y="5599000"/>
              <a:ext cx="1608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N</a:t>
              </a:r>
              <a:r>
                <a:rPr lang="en-US" sz="2000" b="1" baseline="-25000" dirty="0"/>
                <a:t>2      </a:t>
              </a:r>
              <a:r>
                <a:rPr lang="en-US" dirty="0">
                  <a:solidFill>
                    <a:srgbClr val="0000FF"/>
                  </a:solidFill>
                </a:rPr>
                <a:t>0.075 nm 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774824" y="6084004"/>
              <a:ext cx="1475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FF"/>
                  </a:solidFill>
                </a:rPr>
                <a:t>Rn   0.133 nm</a:t>
              </a:r>
              <a:endParaRPr lang="fr-FR" dirty="0">
                <a:solidFill>
                  <a:srgbClr val="FF00FF"/>
                </a:solidFill>
              </a:endParaRP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271" y="2945502"/>
            <a:ext cx="4140574" cy="391249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07197" y="2860079"/>
            <a:ext cx="518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Rn adsorption on active </a:t>
            </a:r>
            <a:r>
              <a:rPr lang="fr-FR" dirty="0" err="1">
                <a:solidFill>
                  <a:srgbClr val="FF0000"/>
                </a:solidFill>
              </a:rPr>
              <a:t>charcoal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in CF</a:t>
            </a:r>
            <a:r>
              <a:rPr lang="fr-FR" baseline="-25000" dirty="0">
                <a:solidFill>
                  <a:srgbClr val="FF0000"/>
                </a:solidFill>
              </a:rPr>
              <a:t>4</a:t>
            </a:r>
            <a:r>
              <a:rPr lang="fr-FR" dirty="0">
                <a:solidFill>
                  <a:srgbClr val="FF0000"/>
                </a:solidFill>
              </a:rPr>
              <a:t>, He and N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33957" y="5847691"/>
            <a:ext cx="5357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Radon capture in Xenon is a big challenge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43" y="1457819"/>
            <a:ext cx="6332809" cy="4816977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681687" y="807856"/>
            <a:ext cx="450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Radon </a:t>
            </a:r>
            <a:r>
              <a:rPr lang="fr-FR" sz="2400" dirty="0">
                <a:solidFill>
                  <a:srgbClr val="0000FF"/>
                </a:solidFill>
              </a:rPr>
              <a:t>capture by </a:t>
            </a:r>
            <a:r>
              <a:rPr lang="fr-FR" sz="2400" dirty="0" err="1">
                <a:solidFill>
                  <a:srgbClr val="0000FF"/>
                </a:solidFill>
              </a:rPr>
              <a:t>chromatography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6587333" y="1421494"/>
            <a:ext cx="3835794" cy="40011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Velocity</a:t>
            </a:r>
            <a:r>
              <a:rPr lang="fr-FR" sz="2000" b="1" dirty="0" smtClean="0">
                <a:solidFill>
                  <a:srgbClr val="FF0000"/>
                </a:solidFill>
              </a:rPr>
              <a:t> of carrier </a:t>
            </a:r>
            <a:r>
              <a:rPr lang="fr-FR" sz="2000" b="1" dirty="0" smtClean="0">
                <a:solidFill>
                  <a:srgbClr val="FF0000"/>
                </a:solidFill>
              </a:rPr>
              <a:t>&gt; </a:t>
            </a:r>
            <a:r>
              <a:rPr lang="fr-FR" sz="2000" b="1" dirty="0" err="1" smtClean="0">
                <a:solidFill>
                  <a:srgbClr val="FF0000"/>
                </a:solidFill>
              </a:rPr>
              <a:t>Velocity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  <a:r>
              <a:rPr lang="fr-FR" sz="2000" b="1" dirty="0" smtClean="0">
                <a:solidFill>
                  <a:srgbClr val="FF0000"/>
                </a:solidFill>
              </a:rPr>
              <a:t>Rn 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3837762" y="34783"/>
            <a:ext cx="4167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Radon </a:t>
            </a:r>
            <a:r>
              <a:rPr lang="fr-F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removal</a:t>
            </a: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6454732" y="3294128"/>
            <a:ext cx="5642707" cy="40011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FF"/>
                </a:solidFill>
                <a:ea typeface="SimSun" panose="02010600030101010101" pitchFamily="2" charset="-122"/>
              </a:rPr>
              <a:t>A</a:t>
            </a:r>
            <a:r>
              <a:rPr lang="en-US" sz="2000" dirty="0" smtClean="0">
                <a:solidFill>
                  <a:srgbClr val="FF00FF"/>
                </a:solidFill>
                <a:ea typeface="SimSun" panose="02010600030101010101" pitchFamily="2" charset="-122"/>
              </a:rPr>
              <a:t>s </a:t>
            </a:r>
            <a:r>
              <a:rPr lang="en-US" sz="2000" dirty="0">
                <a:solidFill>
                  <a:srgbClr val="FF00FF"/>
                </a:solidFill>
                <a:ea typeface="SimSun" panose="02010600030101010101" pitchFamily="2" charset="-122"/>
              </a:rPr>
              <a:t>long </a:t>
            </a:r>
            <a:r>
              <a:rPr lang="en-US" sz="2000" dirty="0" smtClean="0">
                <a:solidFill>
                  <a:srgbClr val="FF00FF"/>
                </a:solidFill>
                <a:ea typeface="SimSun" panose="02010600030101010101" pitchFamily="2" charset="-122"/>
              </a:rPr>
              <a:t>as </a:t>
            </a:r>
            <a:r>
              <a:rPr lang="fr-FR" sz="2000" dirty="0">
                <a:solidFill>
                  <a:srgbClr val="FF00FF"/>
                </a:solidFill>
              </a:rPr>
              <a:t>t &lt; t </a:t>
            </a:r>
            <a:r>
              <a:rPr lang="fr-FR" sz="2000" baseline="-25000" dirty="0" err="1">
                <a:solidFill>
                  <a:srgbClr val="FF00FF"/>
                </a:solidFill>
              </a:rPr>
              <a:t>ret</a:t>
            </a:r>
            <a:r>
              <a:rPr lang="en-US" sz="2000" dirty="0" smtClean="0">
                <a:solidFill>
                  <a:srgbClr val="FF00FF"/>
                </a:solidFill>
                <a:ea typeface="SimSun" panose="02010600030101010101" pitchFamily="2" charset="-122"/>
              </a:rPr>
              <a:t> ,no </a:t>
            </a:r>
            <a:r>
              <a:rPr lang="en-US" sz="2000" dirty="0">
                <a:solidFill>
                  <a:srgbClr val="FF00FF"/>
                </a:solidFill>
                <a:ea typeface="SimSun" panose="02010600030101010101" pitchFamily="2" charset="-122"/>
              </a:rPr>
              <a:t>radon at the exit of the column </a:t>
            </a:r>
            <a:endParaRPr lang="fr-FR" sz="2000" dirty="0">
              <a:solidFill>
                <a:srgbClr val="FF00FF"/>
              </a:solidFill>
              <a:ea typeface="SimSun" panose="02010600030101010101" pitchFamily="2" charset="-122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6765623" y="4076932"/>
            <a:ext cx="5000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rgbClr val="9900FF"/>
                </a:solidFill>
              </a:rPr>
              <a:t>Réduction de la concentration de 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/>
              <p:cNvSpPr txBox="1"/>
              <p:nvPr/>
            </p:nvSpPr>
            <p:spPr>
              <a:xfrm>
                <a:off x="7225955" y="5611118"/>
                <a:ext cx="3833550" cy="839717"/>
              </a:xfrm>
              <a:prstGeom prst="rect">
                <a:avLst/>
              </a:prstGeom>
              <a:solidFill>
                <a:srgbClr val="99FFCC"/>
              </a:solidFill>
              <a:ln w="28575">
                <a:solidFill>
                  <a:srgbClr val="9900FF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2∙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71" name="ZoneTexte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955" y="5611118"/>
                <a:ext cx="3833550" cy="8397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99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ZoneTexte 71"/>
          <p:cNvSpPr txBox="1"/>
          <p:nvPr/>
        </p:nvSpPr>
        <p:spPr>
          <a:xfrm>
            <a:off x="10981428" y="6445238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1/2 </a:t>
            </a:r>
            <a:r>
              <a:rPr lang="fr-FR" dirty="0" smtClean="0"/>
              <a:t>= 3.8 j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8154148" y="2121797"/>
            <a:ext cx="318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split of the two </a:t>
            </a:r>
            <a:r>
              <a:rPr lang="en-US" dirty="0" smtClean="0">
                <a:solidFill>
                  <a:srgbClr val="FF0000"/>
                </a:solidFill>
              </a:rPr>
              <a:t>gas components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4" name="Forme libre 73"/>
          <p:cNvSpPr/>
          <p:nvPr/>
        </p:nvSpPr>
        <p:spPr>
          <a:xfrm>
            <a:off x="7867291" y="1906438"/>
            <a:ext cx="276045" cy="414068"/>
          </a:xfrm>
          <a:custGeom>
            <a:avLst/>
            <a:gdLst>
              <a:gd name="connsiteX0" fmla="*/ 0 w 276045"/>
              <a:gd name="connsiteY0" fmla="*/ 0 h 414068"/>
              <a:gd name="connsiteX1" fmla="*/ 17252 w 276045"/>
              <a:gd name="connsiteY1" fmla="*/ 414068 h 414068"/>
              <a:gd name="connsiteX2" fmla="*/ 276045 w 276045"/>
              <a:gd name="connsiteY2" fmla="*/ 414068 h 4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045" h="414068">
                <a:moveTo>
                  <a:pt x="0" y="0"/>
                </a:moveTo>
                <a:lnTo>
                  <a:pt x="17252" y="414068"/>
                </a:lnTo>
                <a:lnTo>
                  <a:pt x="276045" y="414068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>
            <a:off x="6993960" y="4721236"/>
            <a:ext cx="4226859" cy="752278"/>
            <a:chOff x="917727" y="1369519"/>
            <a:chExt cx="4226859" cy="752278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2265991" y="1461698"/>
              <a:ext cx="1466491" cy="575178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>
                  <a:solidFill>
                    <a:srgbClr val="FF0000"/>
                  </a:solidFill>
                </a:rPr>
                <a:t>Charcoal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31" name="Flèche droite 30"/>
            <p:cNvSpPr/>
            <p:nvPr/>
          </p:nvSpPr>
          <p:spPr>
            <a:xfrm>
              <a:off x="917727" y="1369519"/>
              <a:ext cx="1216219" cy="75227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937397" y="155004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C</a:t>
              </a:r>
              <a:r>
                <a:rPr lang="fr-FR" baseline="-25000" dirty="0" err="1" smtClean="0"/>
                <a:t>Rn</a:t>
              </a:r>
              <a:r>
                <a:rPr lang="fr-FR" dirty="0" smtClean="0"/>
                <a:t>(in)</a:t>
              </a:r>
              <a:endParaRPr lang="fr-FR" dirty="0"/>
            </a:p>
          </p:txBody>
        </p:sp>
        <p:sp>
          <p:nvSpPr>
            <p:cNvPr id="77" name="Flèche droite 76"/>
            <p:cNvSpPr/>
            <p:nvPr/>
          </p:nvSpPr>
          <p:spPr>
            <a:xfrm>
              <a:off x="3928367" y="1369519"/>
              <a:ext cx="1216219" cy="75227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3916283" y="1524791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C</a:t>
              </a:r>
              <a:r>
                <a:rPr lang="fr-FR" baseline="-25000" dirty="0" err="1" smtClean="0"/>
                <a:t>Rn</a:t>
              </a:r>
              <a:r>
                <a:rPr lang="fr-FR" dirty="0" smtClean="0"/>
                <a:t>(out)</a:t>
              </a:r>
              <a:endParaRPr lang="fr-FR" dirty="0"/>
            </a:p>
          </p:txBody>
        </p:sp>
      </p:grpSp>
      <p:cxnSp>
        <p:nvCxnSpPr>
          <p:cNvPr id="3" name="Connecteur droit avec flèche 2"/>
          <p:cNvCxnSpPr/>
          <p:nvPr/>
        </p:nvCxnSpPr>
        <p:spPr>
          <a:xfrm flipH="1">
            <a:off x="3970215" y="3694238"/>
            <a:ext cx="2484517" cy="111917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7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51218" y="3074226"/>
            <a:ext cx="2984740" cy="11313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384720" y="97870"/>
            <a:ext cx="5601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Adsorption coefficient (K factor) 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5395" y="2277191"/>
            <a:ext cx="5541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err="1" smtClean="0">
                <a:solidFill>
                  <a:srgbClr val="0000FF"/>
                </a:solidFill>
              </a:rPr>
              <a:t>Retention</a:t>
            </a:r>
            <a:r>
              <a:rPr lang="fr-FR" sz="2400" dirty="0" smtClean="0">
                <a:solidFill>
                  <a:srgbClr val="0000FF"/>
                </a:solidFill>
              </a:rPr>
              <a:t> time </a:t>
            </a:r>
            <a:r>
              <a:rPr lang="fr-FR" sz="2400" dirty="0" err="1" smtClean="0">
                <a:solidFill>
                  <a:srgbClr val="0000FF"/>
                </a:solidFill>
              </a:rPr>
              <a:t>v.s</a:t>
            </a:r>
            <a:r>
              <a:rPr lang="fr-FR" sz="2400" dirty="0" smtClean="0">
                <a:solidFill>
                  <a:srgbClr val="0000FF"/>
                </a:solidFill>
              </a:rPr>
              <a:t>.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>
                <a:solidFill>
                  <a:srgbClr val="0000FF"/>
                </a:solidFill>
              </a:rPr>
              <a:t> a</a:t>
            </a:r>
            <a:r>
              <a:rPr lang="fr-FR" sz="2400" dirty="0" smtClean="0">
                <a:solidFill>
                  <a:srgbClr val="0000FF"/>
                </a:solidFill>
              </a:rPr>
              <a:t>dsorption 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capacity</a:t>
            </a:r>
            <a:endParaRPr lang="fr-FR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4351218" y="3117178"/>
                <a:ext cx="2943028" cy="91877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𝑟𝑒𝑡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den>
                      </m:f>
                      <m:r>
                        <a:rPr lang="el-G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fr-FR" sz="3200" dirty="0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218" y="3117178"/>
                <a:ext cx="2943028" cy="91877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/>
          <p:cNvSpPr txBox="1"/>
          <p:nvPr/>
        </p:nvSpPr>
        <p:spPr>
          <a:xfrm>
            <a:off x="7881639" y="3112626"/>
            <a:ext cx="2508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 </a:t>
            </a:r>
            <a:r>
              <a:rPr lang="fr-FR" dirty="0" smtClean="0"/>
              <a:t>: adsorbent mass</a:t>
            </a:r>
            <a:endParaRPr lang="fr-FR" dirty="0" smtClean="0"/>
          </a:p>
          <a:p>
            <a:r>
              <a:rPr lang="fr-FR" dirty="0" smtClean="0">
                <a:latin typeface="Symbol" panose="05050102010706020507" pitchFamily="18" charset="2"/>
              </a:rPr>
              <a:t>F</a:t>
            </a:r>
            <a:r>
              <a:rPr lang="fr-FR" dirty="0" smtClean="0"/>
              <a:t>  : </a:t>
            </a:r>
            <a:r>
              <a:rPr lang="fr-FR" dirty="0" smtClean="0"/>
              <a:t>gaz flow</a:t>
            </a:r>
            <a:endParaRPr lang="fr-FR" dirty="0" smtClean="0"/>
          </a:p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: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Adsortion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Coefficient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3603370" y="1224509"/>
                <a:ext cx="5164106" cy="717312"/>
              </a:xfrm>
              <a:prstGeom prst="rect">
                <a:avLst/>
              </a:prstGeom>
              <a:noFill/>
              <a:ln w="28575" cmpd="dbl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𝐶𝑜𝑛𝑐𝑒𝑛𝑡𝑟𝑎𝑡𝑖𝑜𝑛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𝑑𝑎𝑛𝑠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𝑎𝑑𝑠𝑜𝑟𝑏𝑎𝑛𝑡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𝐶𝑜𝑛𝑐𝑒𝑛𝑡𝑟𝑎𝑡𝑖𝑜𝑛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𝑑𝑎𝑛𝑠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𝑔𝑎𝑧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370" y="1224509"/>
                <a:ext cx="5164106" cy="7173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 cmpd="dbl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2279594" y="4277515"/>
            <a:ext cx="8771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000" b="1" u="sng" dirty="0" smtClean="0">
              <a:solidFill>
                <a:srgbClr val="008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dirty="0" smtClean="0">
                <a:solidFill>
                  <a:srgbClr val="008000"/>
                </a:solidFill>
              </a:rPr>
              <a:t> </a:t>
            </a:r>
            <a:r>
              <a:rPr lang="fr-FR" sz="2000" dirty="0" err="1">
                <a:solidFill>
                  <a:srgbClr val="008000"/>
                </a:solidFill>
              </a:rPr>
              <a:t>M</a:t>
            </a:r>
            <a:r>
              <a:rPr lang="fr-FR" sz="2000" dirty="0" err="1" smtClean="0">
                <a:solidFill>
                  <a:srgbClr val="008000"/>
                </a:solidFill>
              </a:rPr>
              <a:t>icroscopic</a:t>
            </a:r>
            <a:r>
              <a:rPr lang="fr-FR" sz="2000" dirty="0" smtClean="0">
                <a:solidFill>
                  <a:srgbClr val="008000"/>
                </a:solidFill>
              </a:rPr>
              <a:t> </a:t>
            </a:r>
            <a:r>
              <a:rPr lang="fr-FR" sz="2000" dirty="0" err="1" smtClean="0">
                <a:solidFill>
                  <a:srgbClr val="008000"/>
                </a:solidFill>
              </a:rPr>
              <a:t>properties</a:t>
            </a:r>
            <a:r>
              <a:rPr lang="fr-FR" sz="2000" dirty="0" smtClean="0">
                <a:solidFill>
                  <a:srgbClr val="008000"/>
                </a:solidFill>
              </a:rPr>
              <a:t> of the adsorbent </a:t>
            </a:r>
            <a:r>
              <a:rPr lang="fr-FR" sz="2000" dirty="0" smtClean="0">
                <a:solidFill>
                  <a:srgbClr val="008000"/>
                </a:solidFill>
              </a:rPr>
              <a:t>(</a:t>
            </a:r>
            <a:r>
              <a:rPr lang="fr-FR" sz="2000" dirty="0" smtClean="0">
                <a:solidFill>
                  <a:srgbClr val="008000"/>
                </a:solidFill>
              </a:rPr>
              <a:t>porosité)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dirty="0" smtClean="0">
                <a:solidFill>
                  <a:srgbClr val="008000"/>
                </a:solidFill>
              </a:rPr>
              <a:t>Température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dirty="0" smtClean="0">
                <a:solidFill>
                  <a:srgbClr val="008000"/>
                </a:solidFill>
              </a:rPr>
              <a:t>Pressure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dirty="0" smtClean="0">
                <a:solidFill>
                  <a:srgbClr val="008000"/>
                </a:solidFill>
              </a:rPr>
              <a:t>Chemical composition</a:t>
            </a:r>
            <a:endParaRPr lang="fr-FR" sz="2000" dirty="0" smtClean="0">
              <a:solidFill>
                <a:srgbClr val="008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1022" y="3376033"/>
            <a:ext cx="3333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Chromatographie  =&gt;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5621" y="4771772"/>
            <a:ext cx="158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</a:rPr>
              <a:t>K </a:t>
            </a:r>
            <a:r>
              <a:rPr lang="fr-FR" b="1" dirty="0" err="1" smtClean="0">
                <a:solidFill>
                  <a:srgbClr val="008000"/>
                </a:solidFill>
              </a:rPr>
              <a:t>depends</a:t>
            </a:r>
            <a:r>
              <a:rPr lang="fr-FR" b="1" dirty="0" smtClean="0">
                <a:solidFill>
                  <a:srgbClr val="008000"/>
                </a:solidFill>
              </a:rPr>
              <a:t> on</a:t>
            </a:r>
            <a:r>
              <a:rPr lang="fr-FR" b="1" dirty="0" smtClean="0">
                <a:solidFill>
                  <a:srgbClr val="008000"/>
                </a:solidFill>
              </a:rPr>
              <a:t>  </a:t>
            </a:r>
            <a:endParaRPr lang="fr-FR" b="1" dirty="0">
              <a:solidFill>
                <a:srgbClr val="008000"/>
              </a:solidFill>
            </a:endParaRPr>
          </a:p>
          <a:p>
            <a:endParaRPr lang="fr-FR" dirty="0"/>
          </a:p>
        </p:txBody>
      </p:sp>
      <p:sp>
        <p:nvSpPr>
          <p:cNvPr id="13" name="Accolade ouvrante 12"/>
          <p:cNvSpPr/>
          <p:nvPr/>
        </p:nvSpPr>
        <p:spPr>
          <a:xfrm>
            <a:off x="1982984" y="4631611"/>
            <a:ext cx="296610" cy="1217216"/>
          </a:xfrm>
          <a:prstGeom prst="leftBrace">
            <a:avLst>
              <a:gd name="adj1" fmla="val 24317"/>
              <a:gd name="adj2" fmla="val 50000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3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6" y="722235"/>
            <a:ext cx="3784423" cy="283831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97796" y="207033"/>
            <a:ext cx="3436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Modane</a:t>
            </a:r>
            <a:r>
              <a:rPr lang="en-US" sz="2400" dirty="0" smtClean="0"/>
              <a:t> </a:t>
            </a:r>
            <a:r>
              <a:rPr lang="en-US" sz="2400" dirty="0" err="1" smtClean="0"/>
              <a:t>Antiradon</a:t>
            </a:r>
            <a:r>
              <a:rPr lang="en-US" sz="2400" dirty="0" smtClean="0"/>
              <a:t> facility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359712" y="1017916"/>
            <a:ext cx="38304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80"/>
                </a:solidFill>
              </a:rPr>
              <a:t>2 x 500 kg charcoal (only one used)</a:t>
            </a:r>
          </a:p>
          <a:p>
            <a:pPr algn="ctr"/>
            <a:r>
              <a:rPr lang="en-US" sz="2000" dirty="0" smtClean="0">
                <a:solidFill>
                  <a:srgbClr val="008080"/>
                </a:solidFill>
              </a:rPr>
              <a:t>Flux  : 150 m3/h air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Activity of </a:t>
            </a:r>
            <a:r>
              <a:rPr lang="en-US" sz="2000" baseline="30000" dirty="0" smtClean="0">
                <a:solidFill>
                  <a:srgbClr val="0000FF"/>
                </a:solidFill>
              </a:rPr>
              <a:t>222</a:t>
            </a:r>
            <a:r>
              <a:rPr lang="en-US" sz="2000" dirty="0" smtClean="0">
                <a:solidFill>
                  <a:srgbClr val="0000FF"/>
                </a:solidFill>
              </a:rPr>
              <a:t>Rn :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Before facility = 15 </a:t>
            </a:r>
            <a:r>
              <a:rPr lang="en-US" sz="2000" dirty="0" err="1" smtClean="0">
                <a:solidFill>
                  <a:srgbClr val="0000FF"/>
                </a:solidFill>
              </a:rPr>
              <a:t>Bq</a:t>
            </a:r>
            <a:r>
              <a:rPr lang="en-US" sz="2000" dirty="0" smtClean="0">
                <a:solidFill>
                  <a:srgbClr val="0000FF"/>
                </a:solidFill>
              </a:rPr>
              <a:t>/m</a:t>
            </a:r>
            <a:r>
              <a:rPr lang="en-US" sz="2000" baseline="30000" dirty="0" smtClean="0">
                <a:solidFill>
                  <a:srgbClr val="0000FF"/>
                </a:solidFill>
              </a:rPr>
              <a:t>3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After facility  &lt; 15 </a:t>
            </a:r>
            <a:r>
              <a:rPr lang="en-US" sz="2000" dirty="0" err="1" smtClean="0">
                <a:solidFill>
                  <a:srgbClr val="0000FF"/>
                </a:solidFill>
              </a:rPr>
              <a:t>mBq</a:t>
            </a:r>
            <a:r>
              <a:rPr lang="en-US" sz="2000" dirty="0" smtClean="0">
                <a:solidFill>
                  <a:srgbClr val="0000FF"/>
                </a:solidFill>
              </a:rPr>
              <a:t>/m</a:t>
            </a:r>
            <a:r>
              <a:rPr lang="en-US" sz="2000" baseline="30000" dirty="0" smtClean="0">
                <a:solidFill>
                  <a:srgbClr val="0000FF"/>
                </a:solidFill>
              </a:rPr>
              <a:t>3</a:t>
            </a:r>
            <a:endParaRPr lang="en-US" sz="2000" baseline="300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7796" y="3592750"/>
            <a:ext cx="366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SuperNEMO</a:t>
            </a:r>
            <a:r>
              <a:rPr lang="en-US" sz="2400" dirty="0" smtClean="0"/>
              <a:t> </a:t>
            </a:r>
            <a:r>
              <a:rPr lang="en-US" sz="2400" dirty="0" err="1" smtClean="0"/>
              <a:t>antiradon</a:t>
            </a:r>
            <a:r>
              <a:rPr lang="en-US" sz="2400" dirty="0" smtClean="0"/>
              <a:t>  trap</a:t>
            </a:r>
            <a:endParaRPr lang="en-US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17" y="4287328"/>
            <a:ext cx="3056626" cy="229246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86581" y="4287328"/>
            <a:ext cx="34999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80"/>
                </a:solidFill>
              </a:rPr>
              <a:t>1.5 kg charcoal @ - 50</a:t>
            </a:r>
            <a:r>
              <a:rPr lang="en-US" sz="2000" dirty="0" smtClean="0">
                <a:solidFill>
                  <a:srgbClr val="008080"/>
                </a:solidFill>
                <a:latin typeface="Calibri" panose="020F0502020204030204" pitchFamily="34" charset="0"/>
              </a:rPr>
              <a:t>°C</a:t>
            </a:r>
          </a:p>
          <a:p>
            <a:pPr algn="ctr"/>
            <a:r>
              <a:rPr lang="en-US" sz="2000" dirty="0" smtClean="0">
                <a:solidFill>
                  <a:srgbClr val="008080"/>
                </a:solidFill>
                <a:latin typeface="Calibri" panose="020F0502020204030204" pitchFamily="34" charset="0"/>
              </a:rPr>
              <a:t>0.5 kg charcoal @ - 80°C</a:t>
            </a:r>
          </a:p>
          <a:p>
            <a:pPr algn="ctr"/>
            <a:r>
              <a:rPr lang="en-US" sz="2000" dirty="0">
                <a:solidFill>
                  <a:srgbClr val="00808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008080"/>
                </a:solidFill>
                <a:latin typeface="Calibri" panose="020F0502020204030204" pitchFamily="34" charset="0"/>
              </a:rPr>
              <a:t>Flux : 1 m3/h N2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Activity of </a:t>
            </a:r>
            <a:r>
              <a:rPr lang="en-US" sz="2000" baseline="30000" dirty="0">
                <a:solidFill>
                  <a:srgbClr val="0000FF"/>
                </a:solidFill>
              </a:rPr>
              <a:t>222</a:t>
            </a:r>
            <a:r>
              <a:rPr lang="en-US" sz="2000" dirty="0">
                <a:solidFill>
                  <a:srgbClr val="0000FF"/>
                </a:solidFill>
              </a:rPr>
              <a:t>Rn :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Before facility = </a:t>
            </a:r>
            <a:r>
              <a:rPr lang="en-US" sz="2000" dirty="0" smtClean="0">
                <a:solidFill>
                  <a:srgbClr val="0000FF"/>
                </a:solidFill>
              </a:rPr>
              <a:t>1000 </a:t>
            </a:r>
            <a:r>
              <a:rPr lang="en-US" sz="2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 smtClean="0">
                <a:solidFill>
                  <a:srgbClr val="0000FF"/>
                </a:solidFill>
              </a:rPr>
              <a:t>Bq</a:t>
            </a:r>
            <a:r>
              <a:rPr lang="en-US" sz="2000" dirty="0" smtClean="0">
                <a:solidFill>
                  <a:srgbClr val="0000FF"/>
                </a:solidFill>
              </a:rPr>
              <a:t>/m</a:t>
            </a:r>
            <a:r>
              <a:rPr lang="en-US" sz="2000" baseline="30000" dirty="0" smtClean="0">
                <a:solidFill>
                  <a:srgbClr val="0000FF"/>
                </a:solidFill>
              </a:rPr>
              <a:t>3</a:t>
            </a:r>
            <a:endParaRPr lang="en-US" sz="2000" baseline="30000" dirty="0">
              <a:solidFill>
                <a:srgbClr val="0000FF"/>
              </a:solidFill>
            </a:endParaRP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After facility </a:t>
            </a:r>
            <a:r>
              <a:rPr lang="en-US" sz="2000" dirty="0" smtClean="0">
                <a:solidFill>
                  <a:srgbClr val="0000FF"/>
                </a:solidFill>
              </a:rPr>
              <a:t>= </a:t>
            </a:r>
            <a:r>
              <a:rPr lang="en-US" sz="2000" b="1" dirty="0" smtClean="0">
                <a:solidFill>
                  <a:srgbClr val="0000FF"/>
                </a:solidFill>
              </a:rPr>
              <a:t>20 </a:t>
            </a:r>
            <a:r>
              <a:rPr lang="en-US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±12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FF"/>
                </a:solidFill>
              </a:rPr>
              <a:t>Bq</a:t>
            </a:r>
            <a:r>
              <a:rPr lang="en-US" sz="2000" b="1" dirty="0">
                <a:solidFill>
                  <a:srgbClr val="0000FF"/>
                </a:solidFill>
              </a:rPr>
              <a:t>/m</a:t>
            </a:r>
            <a:r>
              <a:rPr lang="en-US" sz="2000" b="1" baseline="30000" dirty="0">
                <a:solidFill>
                  <a:srgbClr val="0000FF"/>
                </a:solidFill>
              </a:rPr>
              <a:t>3</a:t>
            </a:r>
          </a:p>
          <a:p>
            <a:pPr algn="ctr"/>
            <a:endParaRPr lang="en-US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1114550" y="4753154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64097" y="541071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- 8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°C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233011" y="207033"/>
            <a:ext cx="3307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Antiradon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facilities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921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26611" y="151941"/>
            <a:ext cx="5682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Radon adsorption facility (CPPM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42" y="1128887"/>
            <a:ext cx="5519983" cy="23366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913" y="3278901"/>
            <a:ext cx="5625501" cy="29084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9508" y="3948307"/>
            <a:ext cx="24547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- Actif </a:t>
            </a:r>
            <a:r>
              <a:rPr lang="fr-FR" sz="1600" dirty="0" err="1" smtClean="0"/>
              <a:t>Charcoals</a:t>
            </a:r>
            <a:endParaRPr lang="fr-FR" sz="1600" dirty="0" smtClean="0"/>
          </a:p>
          <a:p>
            <a:r>
              <a:rPr lang="fr-FR" sz="1600" dirty="0" smtClean="0"/>
              <a:t>- </a:t>
            </a:r>
            <a:r>
              <a:rPr lang="fr-FR" sz="1600" dirty="0" err="1" smtClean="0"/>
              <a:t>Carbon</a:t>
            </a:r>
            <a:r>
              <a:rPr lang="fr-FR" sz="1600" dirty="0" smtClean="0"/>
              <a:t> </a:t>
            </a:r>
            <a:r>
              <a:rPr lang="fr-FR" sz="1600" dirty="0" err="1"/>
              <a:t>M</a:t>
            </a:r>
            <a:r>
              <a:rPr lang="fr-FR" sz="1600" dirty="0" err="1" smtClean="0"/>
              <a:t>olecular</a:t>
            </a:r>
            <a:r>
              <a:rPr lang="fr-FR" sz="1600" dirty="0" smtClean="0"/>
              <a:t> </a:t>
            </a:r>
            <a:r>
              <a:rPr lang="fr-FR" sz="1600" dirty="0" err="1" smtClean="0"/>
              <a:t>Sieves</a:t>
            </a:r>
            <a:endParaRPr lang="fr-FR" sz="1600" dirty="0" smtClean="0"/>
          </a:p>
          <a:p>
            <a:r>
              <a:rPr lang="fr-FR" sz="1600" dirty="0" smtClean="0"/>
              <a:t>- </a:t>
            </a:r>
            <a:r>
              <a:rPr lang="fr-FR" sz="1600" dirty="0" err="1" smtClean="0"/>
              <a:t>Metal</a:t>
            </a:r>
            <a:r>
              <a:rPr lang="fr-FR" sz="1600" dirty="0" smtClean="0"/>
              <a:t> </a:t>
            </a:r>
            <a:r>
              <a:rPr lang="fr-FR" sz="1600" dirty="0" err="1" smtClean="0"/>
              <a:t>Organic</a:t>
            </a:r>
            <a:r>
              <a:rPr lang="fr-FR" sz="1600" dirty="0" smtClean="0"/>
              <a:t> Framework</a:t>
            </a:r>
          </a:p>
          <a:p>
            <a:r>
              <a:rPr lang="fr-FR" sz="1600" dirty="0" smtClean="0"/>
              <a:t>- </a:t>
            </a:r>
            <a:r>
              <a:rPr lang="fr-FR" sz="1600" dirty="0" err="1" smtClean="0"/>
              <a:t>Aerogels</a:t>
            </a:r>
            <a:endParaRPr lang="fr-FR" sz="1600" dirty="0" smtClean="0"/>
          </a:p>
          <a:p>
            <a:r>
              <a:rPr lang="fr-FR" sz="1600" dirty="0" smtClean="0"/>
              <a:t>- </a:t>
            </a:r>
            <a:r>
              <a:rPr lang="fr-FR" sz="1600" dirty="0" err="1" smtClean="0"/>
              <a:t>Zeolites</a:t>
            </a:r>
            <a:endParaRPr lang="fr-FR" sz="1600" dirty="0" smtClean="0"/>
          </a:p>
          <a:p>
            <a:r>
              <a:rPr lang="fr-FR" sz="1600" dirty="0" smtClean="0"/>
              <a:t>- …</a:t>
            </a:r>
            <a:endParaRPr lang="fr-FR" sz="16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170090" y="4286167"/>
            <a:ext cx="2105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 startAt="60"/>
            </a:pPr>
            <a:r>
              <a:rPr lang="en-US" dirty="0"/>
              <a:t>a</a:t>
            </a:r>
            <a:r>
              <a:rPr lang="en-US" dirty="0" smtClean="0"/>
              <a:t>dsorbents</a:t>
            </a:r>
          </a:p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from 20 to -50 </a:t>
            </a:r>
            <a:r>
              <a:rPr lang="en-US" dirty="0" smtClean="0">
                <a:latin typeface="Calibri" panose="020F0502020204030204" pitchFamily="34" charset="0"/>
              </a:rPr>
              <a:t>°C</a:t>
            </a:r>
            <a:endParaRPr lang="en-US" dirty="0"/>
          </a:p>
        </p:txBody>
      </p:sp>
      <p:sp>
        <p:nvSpPr>
          <p:cNvPr id="8" name="Accolade fermante 7"/>
          <p:cNvSpPr/>
          <p:nvPr/>
        </p:nvSpPr>
        <p:spPr>
          <a:xfrm>
            <a:off x="2501761" y="3948307"/>
            <a:ext cx="392181" cy="14518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6650966" y="3761117"/>
            <a:ext cx="1949570" cy="646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18"/>
          <p:cNvSpPr txBox="1"/>
          <p:nvPr/>
        </p:nvSpPr>
        <p:spPr>
          <a:xfrm>
            <a:off x="6567998" y="2476582"/>
            <a:ext cx="5140638" cy="3741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rgbClr val="FF0000"/>
                </a:solidFill>
              </a:rPr>
              <a:t>High </a:t>
            </a:r>
            <a:r>
              <a:rPr lang="fr-FR" sz="1800" dirty="0" err="1">
                <a:solidFill>
                  <a:srgbClr val="FF0000"/>
                </a:solidFill>
              </a:rPr>
              <a:t>density</a:t>
            </a:r>
            <a:r>
              <a:rPr lang="fr-FR" sz="1800" dirty="0">
                <a:solidFill>
                  <a:srgbClr val="FF0000"/>
                </a:solidFill>
              </a:rPr>
              <a:t> of </a:t>
            </a:r>
            <a:r>
              <a:rPr lang="fr-FR" sz="1800" dirty="0" err="1">
                <a:solidFill>
                  <a:srgbClr val="FF0000"/>
                </a:solidFill>
              </a:rPr>
              <a:t>porous</a:t>
            </a:r>
            <a:r>
              <a:rPr lang="fr-FR" sz="1800" dirty="0">
                <a:solidFill>
                  <a:srgbClr val="FF0000"/>
                </a:solidFill>
              </a:rPr>
              <a:t> </a:t>
            </a:r>
            <a:r>
              <a:rPr lang="fr-FR" sz="1800" baseline="0" dirty="0">
                <a:solidFill>
                  <a:srgbClr val="FF0000"/>
                </a:solidFill>
              </a:rPr>
              <a:t>  0.5 - 0.7 nm  </a:t>
            </a:r>
            <a:r>
              <a:rPr lang="fr-FR" sz="1800" baseline="0" dirty="0" smtClean="0">
                <a:solidFill>
                  <a:srgbClr val="FF0000"/>
                </a:solidFill>
              </a:rPr>
              <a:t>/ </a:t>
            </a:r>
            <a:r>
              <a:rPr lang="fr-FR" sz="1800" baseline="0" dirty="0">
                <a:solidFill>
                  <a:srgbClr val="FF0000"/>
                </a:solidFill>
              </a:rPr>
              <a:t>high </a:t>
            </a:r>
            <a:r>
              <a:rPr lang="fr-FR" sz="1800" baseline="0" dirty="0" err="1">
                <a:solidFill>
                  <a:srgbClr val="FF0000"/>
                </a:solidFill>
              </a:rPr>
              <a:t>sulphur</a:t>
            </a:r>
            <a:r>
              <a:rPr lang="fr-FR" sz="1800" baseline="0" dirty="0">
                <a:solidFill>
                  <a:srgbClr val="FF0000"/>
                </a:solidFill>
              </a:rPr>
              <a:t> </a:t>
            </a:r>
            <a:endParaRPr lang="fr-FR" sz="1800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7815532" y="2850723"/>
            <a:ext cx="785004" cy="9103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791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7596">
            <a:off x="8226874" y="2724515"/>
            <a:ext cx="3652360" cy="214198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42560" y="5430681"/>
            <a:ext cx="8254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3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adioactive background  is the main limitation</a:t>
            </a:r>
          </a:p>
          <a:p>
            <a:r>
              <a:rPr lang="en-US" sz="3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sensitivity of Low Energy Neutrino Physics</a:t>
            </a:r>
            <a:endParaRPr lang="en-US" sz="32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4057">
            <a:off x="216436" y="333940"/>
            <a:ext cx="3853977" cy="20667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46" y="2814718"/>
            <a:ext cx="3641528" cy="23063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0835">
            <a:off x="8391902" y="421077"/>
            <a:ext cx="3528366" cy="22709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777485" y="186236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CUORE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592" y="2689981"/>
            <a:ext cx="3720787" cy="24310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2577">
            <a:off x="4424608" y="262964"/>
            <a:ext cx="3690038" cy="24512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6085" y="1294743"/>
            <a:ext cx="29673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BOREXINO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69806" y="528631"/>
            <a:ext cx="2199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CUORE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96441" y="1070265"/>
            <a:ext cx="3719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SuperNEMO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 rot="20744856">
            <a:off x="1046905" y="3098066"/>
            <a:ext cx="2193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GERDA</a:t>
            </a:r>
            <a:endParaRPr lang="fr-F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21584" y="2967335"/>
            <a:ext cx="1348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EXO</a:t>
            </a:r>
            <a:endParaRPr lang="fr-F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45893" y="2967335"/>
            <a:ext cx="2302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KATRIN</a:t>
            </a:r>
            <a:endParaRPr lang="fr-F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16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1486" y="1280893"/>
            <a:ext cx="99376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6FF"/>
                </a:solidFill>
              </a:rPr>
              <a:t>Rn is one of the main </a:t>
            </a:r>
            <a:r>
              <a:rPr lang="en-US" sz="2400" dirty="0" smtClean="0">
                <a:solidFill>
                  <a:srgbClr val="0066FF"/>
                </a:solidFill>
              </a:rPr>
              <a:t>background sources in physics and </a:t>
            </a:r>
            <a:r>
              <a:rPr lang="en-US" sz="2400" dirty="0">
                <a:solidFill>
                  <a:srgbClr val="0066FF"/>
                </a:solidFill>
              </a:rPr>
              <a:t>astrophysics </a:t>
            </a:r>
            <a:r>
              <a:rPr lang="en-US" sz="2400" dirty="0" smtClean="0">
                <a:solidFill>
                  <a:srgbClr val="0066FF"/>
                </a:solidFill>
              </a:rPr>
              <a:t>experiments at </a:t>
            </a:r>
            <a:r>
              <a:rPr lang="en-US" sz="2400" dirty="0">
                <a:solidFill>
                  <a:srgbClr val="0066FF"/>
                </a:solidFill>
              </a:rPr>
              <a:t>low-energy particles.</a:t>
            </a:r>
          </a:p>
          <a:p>
            <a:endParaRPr lang="en-US" sz="2400" dirty="0">
              <a:solidFill>
                <a:srgbClr val="0066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6FF"/>
                </a:solidFill>
              </a:rPr>
              <a:t>Significant progress </a:t>
            </a:r>
            <a:r>
              <a:rPr lang="en-US" sz="2400" dirty="0" smtClean="0">
                <a:solidFill>
                  <a:srgbClr val="0066FF"/>
                </a:solidFill>
              </a:rPr>
              <a:t>has been achieved (emanation</a:t>
            </a:r>
            <a:r>
              <a:rPr lang="en-US" sz="2400" dirty="0">
                <a:solidFill>
                  <a:srgbClr val="0066FF"/>
                </a:solidFill>
              </a:rPr>
              <a:t>, </a:t>
            </a:r>
            <a:r>
              <a:rPr lang="en-US" sz="2400" dirty="0" smtClean="0">
                <a:solidFill>
                  <a:srgbClr val="0066FF"/>
                </a:solidFill>
              </a:rPr>
              <a:t>capture,...) but many questions remains </a:t>
            </a:r>
            <a:r>
              <a:rPr lang="en-US" sz="2400" dirty="0" err="1" smtClean="0">
                <a:solidFill>
                  <a:srgbClr val="0066FF"/>
                </a:solidFill>
              </a:rPr>
              <a:t>unanswereded</a:t>
            </a:r>
            <a:endParaRPr lang="en-US" sz="2400" dirty="0">
              <a:solidFill>
                <a:srgbClr val="0066FF"/>
              </a:solidFill>
            </a:endParaRPr>
          </a:p>
          <a:p>
            <a:endParaRPr lang="en-US" sz="2400" dirty="0">
              <a:solidFill>
                <a:srgbClr val="0066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6FF"/>
                </a:solidFill>
              </a:rPr>
              <a:t>Difficult and long measurements </a:t>
            </a:r>
            <a:r>
              <a:rPr lang="en-US" sz="2400" dirty="0" smtClean="0">
                <a:solidFill>
                  <a:srgbClr val="0066FF"/>
                </a:solidFill>
              </a:rPr>
              <a:t>(physical-chemistry, </a:t>
            </a:r>
            <a:r>
              <a:rPr lang="en-US" sz="2400" dirty="0">
                <a:solidFill>
                  <a:srgbClr val="0066FF"/>
                </a:solidFill>
              </a:rPr>
              <a:t>materials, etc.)</a:t>
            </a:r>
          </a:p>
          <a:p>
            <a:r>
              <a:rPr lang="en-US" sz="2400" dirty="0">
                <a:solidFill>
                  <a:srgbClr val="0066FF"/>
                </a:solidFill>
              </a:rPr>
              <a:t>                    =&gt; Need </a:t>
            </a:r>
            <a:r>
              <a:rPr lang="en-US" sz="2400" dirty="0" smtClean="0">
                <a:solidFill>
                  <a:srgbClr val="0066FF"/>
                </a:solidFill>
              </a:rPr>
              <a:t>accurate </a:t>
            </a:r>
            <a:r>
              <a:rPr lang="en-US" sz="2400" dirty="0">
                <a:solidFill>
                  <a:srgbClr val="0066FF"/>
                </a:solidFill>
              </a:rPr>
              <a:t>metrology</a:t>
            </a:r>
            <a:r>
              <a:rPr lang="en-US" sz="2400" dirty="0" smtClean="0">
                <a:solidFill>
                  <a:srgbClr val="0066FF"/>
                </a:solidFill>
              </a:rPr>
              <a:t>.</a:t>
            </a:r>
          </a:p>
          <a:p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smtClean="0">
                <a:solidFill>
                  <a:srgbClr val="0066FF"/>
                </a:solidFill>
              </a:rPr>
              <a:t>                   =&gt; Coordination of knowledge (</a:t>
            </a:r>
            <a:r>
              <a:rPr lang="en-US" sz="2400" dirty="0" err="1" smtClean="0">
                <a:solidFill>
                  <a:srgbClr val="0066FF"/>
                </a:solidFill>
              </a:rPr>
              <a:t>interdisciplinarity</a:t>
            </a:r>
            <a:r>
              <a:rPr lang="en-US" sz="2400" dirty="0" smtClean="0">
                <a:solidFill>
                  <a:srgbClr val="0066FF"/>
                </a:solidFill>
              </a:rPr>
              <a:t>)</a:t>
            </a:r>
          </a:p>
          <a:p>
            <a:endParaRPr lang="en-US" sz="2400" dirty="0" smtClean="0">
              <a:solidFill>
                <a:srgbClr val="0066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66FF"/>
                </a:solidFill>
              </a:rPr>
              <a:t> In the future, </a:t>
            </a:r>
            <a:r>
              <a:rPr lang="en-US" sz="2400" dirty="0" smtClean="0">
                <a:solidFill>
                  <a:srgbClr val="0066FF"/>
                </a:solidFill>
              </a:rPr>
              <a:t>requirements for </a:t>
            </a:r>
            <a:r>
              <a:rPr lang="en-US" sz="2400" dirty="0">
                <a:solidFill>
                  <a:srgbClr val="0066FF"/>
                </a:solidFill>
              </a:rPr>
              <a:t>very high purity will be strongly </a:t>
            </a:r>
            <a:r>
              <a:rPr lang="en-US" sz="2400" dirty="0" smtClean="0">
                <a:solidFill>
                  <a:srgbClr val="0066FF"/>
                </a:solidFill>
              </a:rPr>
              <a:t>increasing</a:t>
            </a:r>
          </a:p>
          <a:p>
            <a:r>
              <a:rPr lang="en-US" sz="2400" dirty="0" smtClean="0">
                <a:solidFill>
                  <a:srgbClr val="0066FF"/>
                </a:solidFill>
              </a:rPr>
              <a:t>	      =&gt; We need new ideas, and techniques</a:t>
            </a:r>
            <a:endParaRPr lang="en-US" sz="2400" dirty="0">
              <a:solidFill>
                <a:srgbClr val="0066FF"/>
              </a:solidFill>
            </a:endParaRPr>
          </a:p>
          <a:p>
            <a:endParaRPr lang="en-US" sz="2400" dirty="0">
              <a:solidFill>
                <a:srgbClr val="0066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92512" y="175474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</a:t>
            </a:r>
            <a:endParaRPr lang="fr-FR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0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30128" y="5883215"/>
            <a:ext cx="4054415" cy="3364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èche droite 7"/>
          <p:cNvSpPr/>
          <p:nvPr/>
        </p:nvSpPr>
        <p:spPr>
          <a:xfrm>
            <a:off x="1739883" y="3261828"/>
            <a:ext cx="2625183" cy="1292469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2180975" y="804139"/>
            <a:ext cx="8068234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rgbClr val="008080"/>
                </a:solidFill>
              </a:rPr>
              <a:t>238</a:t>
            </a:r>
            <a:r>
              <a:rPr lang="en-US" sz="2400" dirty="0" smtClean="0">
                <a:solidFill>
                  <a:srgbClr val="008080"/>
                </a:solidFill>
              </a:rPr>
              <a:t>U  ( 4.4 x10</a:t>
            </a:r>
            <a:r>
              <a:rPr lang="en-US" sz="2400" baseline="30000" dirty="0" smtClean="0">
                <a:solidFill>
                  <a:srgbClr val="008080"/>
                </a:solidFill>
              </a:rPr>
              <a:t>9</a:t>
            </a:r>
            <a:r>
              <a:rPr lang="en-US" sz="2400" dirty="0" smtClean="0">
                <a:solidFill>
                  <a:srgbClr val="008080"/>
                </a:solidFill>
              </a:rPr>
              <a:t> y ),  </a:t>
            </a:r>
            <a:r>
              <a:rPr lang="en-US" sz="2400" baseline="30000" dirty="0" smtClean="0">
                <a:solidFill>
                  <a:srgbClr val="008080"/>
                </a:solidFill>
              </a:rPr>
              <a:t>232</a:t>
            </a:r>
            <a:r>
              <a:rPr lang="en-US" sz="2400" dirty="0" smtClean="0">
                <a:solidFill>
                  <a:srgbClr val="008080"/>
                </a:solidFill>
              </a:rPr>
              <a:t>Th ( 1.4x10</a:t>
            </a:r>
            <a:r>
              <a:rPr lang="en-US" sz="2400" baseline="30000" dirty="0" smtClean="0">
                <a:solidFill>
                  <a:srgbClr val="008080"/>
                </a:solidFill>
              </a:rPr>
              <a:t>10 </a:t>
            </a:r>
            <a:r>
              <a:rPr lang="en-US" sz="2400" dirty="0" smtClean="0">
                <a:solidFill>
                  <a:srgbClr val="008080"/>
                </a:solidFill>
              </a:rPr>
              <a:t>), </a:t>
            </a:r>
            <a:r>
              <a:rPr lang="en-US" sz="2400" baseline="30000" dirty="0" smtClean="0">
                <a:solidFill>
                  <a:srgbClr val="008080"/>
                </a:solidFill>
              </a:rPr>
              <a:t>40</a:t>
            </a:r>
            <a:r>
              <a:rPr lang="en-US" sz="2400" dirty="0" smtClean="0">
                <a:solidFill>
                  <a:srgbClr val="008080"/>
                </a:solidFill>
              </a:rPr>
              <a:t>K ( 1.2x10</a:t>
            </a:r>
            <a:r>
              <a:rPr lang="en-US" sz="2400" baseline="30000" dirty="0" smtClean="0">
                <a:solidFill>
                  <a:srgbClr val="008080"/>
                </a:solidFill>
              </a:rPr>
              <a:t>9</a:t>
            </a:r>
            <a:r>
              <a:rPr lang="en-US" sz="2400" dirty="0" smtClean="0">
                <a:solidFill>
                  <a:srgbClr val="008080"/>
                </a:solidFill>
              </a:rPr>
              <a:t> y) , …..</a:t>
            </a:r>
            <a:endParaRPr lang="en-US" sz="2400" dirty="0">
              <a:solidFill>
                <a:srgbClr val="00808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aseline="30000" dirty="0" smtClean="0">
                <a:solidFill>
                  <a:srgbClr val="008080"/>
                </a:solidFill>
              </a:rPr>
              <a:t>60</a:t>
            </a:r>
            <a:r>
              <a:rPr lang="en-US" sz="2400" dirty="0" smtClean="0">
                <a:solidFill>
                  <a:srgbClr val="008080"/>
                </a:solidFill>
              </a:rPr>
              <a:t>Co (5 y ), </a:t>
            </a:r>
            <a:r>
              <a:rPr lang="en-US" sz="2400" baseline="30000" dirty="0" smtClean="0">
                <a:solidFill>
                  <a:srgbClr val="008080"/>
                </a:solidFill>
              </a:rPr>
              <a:t>137</a:t>
            </a:r>
            <a:r>
              <a:rPr lang="en-US" sz="2400" dirty="0" smtClean="0">
                <a:solidFill>
                  <a:srgbClr val="008080"/>
                </a:solidFill>
              </a:rPr>
              <a:t>Cs (30 y),  </a:t>
            </a:r>
            <a:r>
              <a:rPr lang="en-US" sz="2400" baseline="30000" dirty="0" smtClean="0">
                <a:solidFill>
                  <a:srgbClr val="008080"/>
                </a:solidFill>
              </a:rPr>
              <a:t>85</a:t>
            </a:r>
            <a:r>
              <a:rPr lang="en-US" sz="2400" dirty="0" smtClean="0">
                <a:solidFill>
                  <a:srgbClr val="008080"/>
                </a:solidFill>
              </a:rPr>
              <a:t>Kr (10.7 y), </a:t>
            </a:r>
            <a:r>
              <a:rPr lang="en-US" sz="2400" baseline="30000" dirty="0" smtClean="0">
                <a:solidFill>
                  <a:srgbClr val="008080"/>
                </a:solidFill>
              </a:rPr>
              <a:t>68</a:t>
            </a:r>
            <a:r>
              <a:rPr lang="en-US" sz="2400" dirty="0" smtClean="0">
                <a:solidFill>
                  <a:srgbClr val="008080"/>
                </a:solidFill>
              </a:rPr>
              <a:t>Ge (271 d), </a:t>
            </a:r>
            <a:r>
              <a:rPr lang="en-US" sz="2400" baseline="30000" dirty="0" smtClean="0">
                <a:solidFill>
                  <a:srgbClr val="008080"/>
                </a:solidFill>
              </a:rPr>
              <a:t>42</a:t>
            </a:r>
            <a:r>
              <a:rPr lang="en-US" sz="2400" dirty="0" smtClean="0">
                <a:solidFill>
                  <a:srgbClr val="008080"/>
                </a:solidFill>
              </a:rPr>
              <a:t>Ar (33 y) …</a:t>
            </a:r>
          </a:p>
          <a:p>
            <a:pPr>
              <a:lnSpc>
                <a:spcPct val="150000"/>
              </a:lnSpc>
            </a:pPr>
            <a:r>
              <a:rPr lang="en-US" sz="2400" baseline="30000" dirty="0" smtClean="0">
                <a:solidFill>
                  <a:srgbClr val="008080"/>
                </a:solidFill>
              </a:rPr>
              <a:t>210</a:t>
            </a:r>
            <a:r>
              <a:rPr lang="en-US" sz="2400" dirty="0" smtClean="0">
                <a:solidFill>
                  <a:srgbClr val="008080"/>
                </a:solidFill>
              </a:rPr>
              <a:t>Pb (22 y),  </a:t>
            </a:r>
            <a:r>
              <a:rPr lang="en-US" sz="2400" baseline="30000" dirty="0" smtClean="0">
                <a:solidFill>
                  <a:srgbClr val="008080"/>
                </a:solidFill>
              </a:rPr>
              <a:t>222</a:t>
            </a:r>
            <a:r>
              <a:rPr lang="en-US" sz="2400" dirty="0" smtClean="0">
                <a:solidFill>
                  <a:srgbClr val="008080"/>
                </a:solidFill>
              </a:rPr>
              <a:t>Rn (3.8 d), …</a:t>
            </a:r>
            <a:endParaRPr lang="en-US" sz="2400" dirty="0">
              <a:solidFill>
                <a:srgbClr val="00808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867713" y="3369453"/>
            <a:ext cx="4996881" cy="1015663"/>
          </a:xfrm>
          <a:prstGeom prst="rect">
            <a:avLst/>
          </a:prstGeom>
          <a:noFill/>
          <a:ln w="28575">
            <a:solidFill>
              <a:srgbClr val="33CC33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NEMO 2 	&lt;    20 </a:t>
            </a:r>
            <a:r>
              <a:rPr lang="en-US" sz="2000" dirty="0" err="1" smtClean="0"/>
              <a:t>mBq</a:t>
            </a:r>
            <a:r>
              <a:rPr lang="en-US" sz="2000" dirty="0" smtClean="0"/>
              <a:t>/kg       (~ 1990)</a:t>
            </a:r>
          </a:p>
          <a:p>
            <a:r>
              <a:rPr lang="en-US" sz="2000" dirty="0" smtClean="0"/>
              <a:t>NEMO 3              	&lt;     0.3 </a:t>
            </a:r>
            <a:r>
              <a:rPr lang="en-US" sz="2000" dirty="0" err="1" smtClean="0"/>
              <a:t>mBq</a:t>
            </a:r>
            <a:r>
              <a:rPr lang="en-US" sz="2000" dirty="0" smtClean="0"/>
              <a:t>/Kg     (~ 2000)</a:t>
            </a:r>
          </a:p>
          <a:p>
            <a:r>
              <a:rPr lang="en-US" sz="2000" dirty="0" err="1" smtClean="0"/>
              <a:t>SuperNEMO</a:t>
            </a:r>
            <a:r>
              <a:rPr lang="en-US" sz="2000" dirty="0" smtClean="0"/>
              <a:t>  </a:t>
            </a:r>
            <a:r>
              <a:rPr lang="en-US" sz="2000" dirty="0"/>
              <a:t> </a:t>
            </a:r>
            <a:r>
              <a:rPr lang="en-US" sz="2000" dirty="0" smtClean="0"/>
              <a:t>       &lt;   0.01 </a:t>
            </a:r>
            <a:r>
              <a:rPr lang="en-US" sz="2000" dirty="0" err="1" smtClean="0"/>
              <a:t>mBq</a:t>
            </a:r>
            <a:r>
              <a:rPr lang="en-US" sz="2000" dirty="0" smtClean="0"/>
              <a:t>/kg     (~ 2010)</a:t>
            </a:r>
            <a:endParaRPr lang="en-US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1487681" y="5426362"/>
            <a:ext cx="643144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Mitsubishi </a:t>
            </a:r>
            <a:r>
              <a:rPr lang="en-GB" sz="2400" dirty="0" smtClean="0">
                <a:solidFill>
                  <a:srgbClr val="0000FF"/>
                </a:solidFill>
              </a:rPr>
              <a:t>company  Copper  : &gt; </a:t>
            </a:r>
            <a:r>
              <a:rPr lang="en-GB" sz="2400" dirty="0" smtClean="0">
                <a:solidFill>
                  <a:srgbClr val="009999"/>
                </a:solidFill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0.1 </a:t>
            </a:r>
            <a:r>
              <a:rPr lang="en-GB" sz="24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GB" sz="2400" dirty="0" err="1" smtClean="0">
                <a:solidFill>
                  <a:srgbClr val="0000FF"/>
                </a:solidFill>
              </a:rPr>
              <a:t>Bq</a:t>
            </a:r>
            <a:r>
              <a:rPr lang="en-GB" sz="2400" dirty="0" smtClean="0">
                <a:solidFill>
                  <a:srgbClr val="0000FF"/>
                </a:solidFill>
              </a:rPr>
              <a:t>/kg    </a:t>
            </a:r>
          </a:p>
          <a:p>
            <a:r>
              <a:rPr lang="en-GB" sz="2400" dirty="0">
                <a:solidFill>
                  <a:srgbClr val="0000FF"/>
                </a:solidFill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                                 </a:t>
            </a:r>
            <a:r>
              <a:rPr lang="en-GB" sz="2000" dirty="0" smtClean="0">
                <a:solidFill>
                  <a:srgbClr val="CC3300"/>
                </a:solidFill>
              </a:rPr>
              <a:t>=&gt;  1 atom of </a:t>
            </a:r>
            <a:r>
              <a:rPr lang="en-GB" sz="2000" baseline="30000" dirty="0" smtClean="0">
                <a:solidFill>
                  <a:srgbClr val="CC3300"/>
                </a:solidFill>
              </a:rPr>
              <a:t>238</a:t>
            </a:r>
            <a:r>
              <a:rPr lang="en-GB" sz="2000" dirty="0" smtClean="0">
                <a:solidFill>
                  <a:srgbClr val="CC3300"/>
                </a:solidFill>
              </a:rPr>
              <a:t>U in 10</a:t>
            </a:r>
            <a:r>
              <a:rPr lang="en-GB" sz="2000" baseline="30000" dirty="0" smtClean="0">
                <a:solidFill>
                  <a:srgbClr val="CC3300"/>
                </a:solidFill>
              </a:rPr>
              <a:t>14</a:t>
            </a:r>
            <a:r>
              <a:rPr lang="en-GB" sz="2000" dirty="0" smtClean="0">
                <a:solidFill>
                  <a:srgbClr val="CC3300"/>
                </a:solidFill>
              </a:rPr>
              <a:t> atoms of Cu</a:t>
            </a:r>
            <a:endParaRPr lang="en-US" sz="2000" dirty="0">
              <a:solidFill>
                <a:srgbClr val="CC33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4489" y="2562992"/>
            <a:ext cx="1166120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The background requirements depends on the signal, the technique, and change in the time 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73924" y="181956"/>
            <a:ext cx="26823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Background sources</a:t>
            </a:r>
            <a:endParaRPr lang="en-US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77130" y="4839419"/>
            <a:ext cx="498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Nec</a:t>
            </a:r>
            <a:r>
              <a:rPr lang="en-US" sz="2800" i="1" dirty="0" smtClean="0">
                <a:solidFill>
                  <a:srgbClr val="FF0000"/>
                </a:solidFill>
              </a:rPr>
              <a:t> plus ultra  on </a:t>
            </a:r>
            <a:r>
              <a:rPr lang="en-US" sz="2800" i="1" dirty="0" smtClean="0">
                <a:solidFill>
                  <a:srgbClr val="FF0000"/>
                </a:solidFill>
              </a:rPr>
              <a:t>cooper purity  </a:t>
            </a:r>
            <a:r>
              <a:rPr lang="en-US" sz="2800" i="1" dirty="0" smtClean="0">
                <a:solidFill>
                  <a:srgbClr val="FF0000"/>
                </a:solidFill>
              </a:rPr>
              <a:t>: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62976" y="3584898"/>
            <a:ext cx="2125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Purity requirements</a:t>
            </a:r>
          </a:p>
          <a:p>
            <a:r>
              <a:rPr lang="en-US" dirty="0"/>
              <a:t>f</a:t>
            </a:r>
            <a:r>
              <a:rPr lang="en-US" dirty="0" smtClean="0"/>
              <a:t>or NEMO </a:t>
            </a:r>
            <a:r>
              <a:rPr lang="en-US" dirty="0" smtClean="0">
                <a:latin typeface="Symbol" panose="05050102010706020507" pitchFamily="18" charset="2"/>
              </a:rPr>
              <a:t>bb</a:t>
            </a:r>
            <a:r>
              <a:rPr lang="en-US" dirty="0" smtClean="0"/>
              <a:t> source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720104" y="3584898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 :</a:t>
            </a:r>
            <a:endParaRPr lang="en-US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4769195" y="3646454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 smtClean="0"/>
              <a:t>238</a:t>
            </a:r>
            <a:r>
              <a:rPr lang="en-US" sz="3200" dirty="0" smtClean="0"/>
              <a:t>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49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ésultat de recherche d'images pour &quot;RADON&quot;"/>
          <p:cNvSpPr>
            <a:spLocks noChangeAspect="1" noChangeArrowheads="1"/>
          </p:cNvSpPr>
          <p:nvPr/>
        </p:nvSpPr>
        <p:spPr bwMode="auto">
          <a:xfrm>
            <a:off x="155575" y="-944563"/>
            <a:ext cx="42862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257" y="88250"/>
            <a:ext cx="1499486" cy="11951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49781" y="1636725"/>
            <a:ext cx="966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Radon is a </a:t>
            </a:r>
            <a:r>
              <a:rPr lang="en-US" sz="2400" u="sng" dirty="0">
                <a:solidFill>
                  <a:srgbClr val="0000FF"/>
                </a:solidFill>
              </a:rPr>
              <a:t>noble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u="sng" dirty="0">
                <a:solidFill>
                  <a:srgbClr val="0000FF"/>
                </a:solidFill>
              </a:rPr>
              <a:t>radioactive gas </a:t>
            </a:r>
            <a:r>
              <a:rPr lang="en-US" sz="2400" dirty="0">
                <a:solidFill>
                  <a:srgbClr val="0000FF"/>
                </a:solidFill>
              </a:rPr>
              <a:t>produced in the U and </a:t>
            </a:r>
            <a:r>
              <a:rPr lang="en-US" sz="2400" dirty="0" err="1">
                <a:solidFill>
                  <a:srgbClr val="0000FF"/>
                </a:solidFill>
              </a:rPr>
              <a:t>Th</a:t>
            </a:r>
            <a:r>
              <a:rPr lang="en-US" sz="2400" dirty="0">
                <a:solidFill>
                  <a:srgbClr val="0000FF"/>
                </a:solidFill>
              </a:rPr>
              <a:t> chains.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95" y="2600219"/>
            <a:ext cx="2855745" cy="34313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973" y="2615142"/>
            <a:ext cx="2068353" cy="34313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819" y="2601698"/>
            <a:ext cx="2478770" cy="343137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298441" y="6215561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219</a:t>
            </a:r>
            <a:r>
              <a:rPr lang="fr-FR" dirty="0" smtClean="0"/>
              <a:t>Rn  (3.96 s)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411142" y="6202117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220</a:t>
            </a:r>
            <a:r>
              <a:rPr lang="fr-FR" dirty="0" smtClean="0"/>
              <a:t>Rn  (55 s)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682320" y="6202117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222</a:t>
            </a:r>
            <a:r>
              <a:rPr lang="fr-FR" dirty="0" smtClean="0"/>
              <a:t>Rn  (3.82 j)</a:t>
            </a:r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9657949" y="4236907"/>
            <a:ext cx="457200" cy="474453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5687479" y="3907625"/>
            <a:ext cx="457200" cy="474453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1354130" y="4221007"/>
            <a:ext cx="457200" cy="474453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11067691" y="2242868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*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8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22" y="286084"/>
            <a:ext cx="8908975" cy="627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e libre 1"/>
          <p:cNvSpPr/>
          <p:nvPr/>
        </p:nvSpPr>
        <p:spPr>
          <a:xfrm>
            <a:off x="2165268" y="5969644"/>
            <a:ext cx="2280062" cy="644912"/>
          </a:xfrm>
          <a:custGeom>
            <a:avLst/>
            <a:gdLst>
              <a:gd name="connsiteX0" fmla="*/ 118753 w 2280062"/>
              <a:gd name="connsiteY0" fmla="*/ 146148 h 644912"/>
              <a:gd name="connsiteX1" fmla="*/ 59376 w 2280062"/>
              <a:gd name="connsiteY1" fmla="*/ 169899 h 644912"/>
              <a:gd name="connsiteX2" fmla="*/ 23750 w 2280062"/>
              <a:gd name="connsiteY2" fmla="*/ 241151 h 644912"/>
              <a:gd name="connsiteX3" fmla="*/ 0 w 2280062"/>
              <a:gd name="connsiteY3" fmla="*/ 276777 h 644912"/>
              <a:gd name="connsiteX4" fmla="*/ 11875 w 2280062"/>
              <a:gd name="connsiteY4" fmla="*/ 419281 h 644912"/>
              <a:gd name="connsiteX5" fmla="*/ 23750 w 2280062"/>
              <a:gd name="connsiteY5" fmla="*/ 454907 h 644912"/>
              <a:gd name="connsiteX6" fmla="*/ 59376 w 2280062"/>
              <a:gd name="connsiteY6" fmla="*/ 466782 h 644912"/>
              <a:gd name="connsiteX7" fmla="*/ 166254 w 2280062"/>
              <a:gd name="connsiteY7" fmla="*/ 538034 h 644912"/>
              <a:gd name="connsiteX8" fmla="*/ 213755 w 2280062"/>
              <a:gd name="connsiteY8" fmla="*/ 549909 h 644912"/>
              <a:gd name="connsiteX9" fmla="*/ 320633 w 2280062"/>
              <a:gd name="connsiteY9" fmla="*/ 585535 h 644912"/>
              <a:gd name="connsiteX10" fmla="*/ 1211283 w 2280062"/>
              <a:gd name="connsiteY10" fmla="*/ 609286 h 644912"/>
              <a:gd name="connsiteX11" fmla="*/ 1246909 w 2280062"/>
              <a:gd name="connsiteY11" fmla="*/ 621161 h 644912"/>
              <a:gd name="connsiteX12" fmla="*/ 1425038 w 2280062"/>
              <a:gd name="connsiteY12" fmla="*/ 644912 h 644912"/>
              <a:gd name="connsiteX13" fmla="*/ 1698171 w 2280062"/>
              <a:gd name="connsiteY13" fmla="*/ 633037 h 644912"/>
              <a:gd name="connsiteX14" fmla="*/ 1733797 w 2280062"/>
              <a:gd name="connsiteY14" fmla="*/ 621161 h 644912"/>
              <a:gd name="connsiteX15" fmla="*/ 1828800 w 2280062"/>
              <a:gd name="connsiteY15" fmla="*/ 609286 h 644912"/>
              <a:gd name="connsiteX16" fmla="*/ 1900051 w 2280062"/>
              <a:gd name="connsiteY16" fmla="*/ 585535 h 644912"/>
              <a:gd name="connsiteX17" fmla="*/ 1995054 w 2280062"/>
              <a:gd name="connsiteY17" fmla="*/ 561785 h 644912"/>
              <a:gd name="connsiteX18" fmla="*/ 2066306 w 2280062"/>
              <a:gd name="connsiteY18" fmla="*/ 538034 h 644912"/>
              <a:gd name="connsiteX19" fmla="*/ 2137558 w 2280062"/>
              <a:gd name="connsiteY19" fmla="*/ 514283 h 644912"/>
              <a:gd name="connsiteX20" fmla="*/ 2208810 w 2280062"/>
              <a:gd name="connsiteY20" fmla="*/ 478657 h 644912"/>
              <a:gd name="connsiteX21" fmla="*/ 2280062 w 2280062"/>
              <a:gd name="connsiteY21" fmla="*/ 443031 h 644912"/>
              <a:gd name="connsiteX22" fmla="*/ 2268187 w 2280062"/>
              <a:gd name="connsiteY22" fmla="*/ 205525 h 644912"/>
              <a:gd name="connsiteX23" fmla="*/ 2220685 w 2280062"/>
              <a:gd name="connsiteY23" fmla="*/ 98647 h 644912"/>
              <a:gd name="connsiteX24" fmla="*/ 2066306 w 2280062"/>
              <a:gd name="connsiteY24" fmla="*/ 63021 h 644912"/>
              <a:gd name="connsiteX25" fmla="*/ 1864426 w 2280062"/>
              <a:gd name="connsiteY25" fmla="*/ 39270 h 644912"/>
              <a:gd name="connsiteX26" fmla="*/ 1733797 w 2280062"/>
              <a:gd name="connsiteY26" fmla="*/ 3644 h 644912"/>
              <a:gd name="connsiteX27" fmla="*/ 1080654 w 2280062"/>
              <a:gd name="connsiteY27" fmla="*/ 15520 h 644912"/>
              <a:gd name="connsiteX28" fmla="*/ 985651 w 2280062"/>
              <a:gd name="connsiteY28" fmla="*/ 27395 h 644912"/>
              <a:gd name="connsiteX29" fmla="*/ 700644 w 2280062"/>
              <a:gd name="connsiteY29" fmla="*/ 15520 h 644912"/>
              <a:gd name="connsiteX30" fmla="*/ 225631 w 2280062"/>
              <a:gd name="connsiteY30" fmla="*/ 15520 h 644912"/>
              <a:gd name="connsiteX31" fmla="*/ 190005 w 2280062"/>
              <a:gd name="connsiteY31" fmla="*/ 27395 h 644912"/>
              <a:gd name="connsiteX32" fmla="*/ 118753 w 2280062"/>
              <a:gd name="connsiteY32" fmla="*/ 74896 h 644912"/>
              <a:gd name="connsiteX33" fmla="*/ 106877 w 2280062"/>
              <a:gd name="connsiteY33" fmla="*/ 110522 h 644912"/>
              <a:gd name="connsiteX34" fmla="*/ 71251 w 2280062"/>
              <a:gd name="connsiteY34" fmla="*/ 134273 h 644912"/>
              <a:gd name="connsiteX35" fmla="*/ 47501 w 2280062"/>
              <a:gd name="connsiteY35" fmla="*/ 169899 h 644912"/>
              <a:gd name="connsiteX36" fmla="*/ 35626 w 2280062"/>
              <a:gd name="connsiteY36" fmla="*/ 205525 h 64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80062" h="644912">
                <a:moveTo>
                  <a:pt x="118753" y="146148"/>
                </a:moveTo>
                <a:cubicBezTo>
                  <a:pt x="98961" y="154065"/>
                  <a:pt x="76722" y="157509"/>
                  <a:pt x="59376" y="169899"/>
                </a:cubicBezTo>
                <a:cubicBezTo>
                  <a:pt x="32909" y="188804"/>
                  <a:pt x="36433" y="215786"/>
                  <a:pt x="23750" y="241151"/>
                </a:cubicBezTo>
                <a:cubicBezTo>
                  <a:pt x="17367" y="253916"/>
                  <a:pt x="7917" y="264902"/>
                  <a:pt x="0" y="276777"/>
                </a:cubicBezTo>
                <a:cubicBezTo>
                  <a:pt x="3958" y="324278"/>
                  <a:pt x="5575" y="372033"/>
                  <a:pt x="11875" y="419281"/>
                </a:cubicBezTo>
                <a:cubicBezTo>
                  <a:pt x="13529" y="431689"/>
                  <a:pt x="14899" y="446056"/>
                  <a:pt x="23750" y="454907"/>
                </a:cubicBezTo>
                <a:cubicBezTo>
                  <a:pt x="32601" y="463758"/>
                  <a:pt x="47501" y="462824"/>
                  <a:pt x="59376" y="466782"/>
                </a:cubicBezTo>
                <a:lnTo>
                  <a:pt x="166254" y="538034"/>
                </a:lnTo>
                <a:cubicBezTo>
                  <a:pt x="179834" y="547087"/>
                  <a:pt x="198122" y="545219"/>
                  <a:pt x="213755" y="549909"/>
                </a:cubicBezTo>
                <a:cubicBezTo>
                  <a:pt x="249724" y="560700"/>
                  <a:pt x="285007" y="573660"/>
                  <a:pt x="320633" y="585535"/>
                </a:cubicBezTo>
                <a:cubicBezTo>
                  <a:pt x="626679" y="687552"/>
                  <a:pt x="343436" y="597233"/>
                  <a:pt x="1211283" y="609286"/>
                </a:cubicBezTo>
                <a:cubicBezTo>
                  <a:pt x="1223158" y="613244"/>
                  <a:pt x="1234501" y="619507"/>
                  <a:pt x="1246909" y="621161"/>
                </a:cubicBezTo>
                <a:cubicBezTo>
                  <a:pt x="1440630" y="646991"/>
                  <a:pt x="1334019" y="614572"/>
                  <a:pt x="1425038" y="644912"/>
                </a:cubicBezTo>
                <a:cubicBezTo>
                  <a:pt x="1516082" y="640954"/>
                  <a:pt x="1607309" y="640026"/>
                  <a:pt x="1698171" y="633037"/>
                </a:cubicBezTo>
                <a:cubicBezTo>
                  <a:pt x="1710652" y="632077"/>
                  <a:pt x="1721481" y="623400"/>
                  <a:pt x="1733797" y="621161"/>
                </a:cubicBezTo>
                <a:cubicBezTo>
                  <a:pt x="1765196" y="615452"/>
                  <a:pt x="1797132" y="613244"/>
                  <a:pt x="1828800" y="609286"/>
                </a:cubicBezTo>
                <a:lnTo>
                  <a:pt x="1900051" y="585535"/>
                </a:lnTo>
                <a:cubicBezTo>
                  <a:pt x="1931018" y="575212"/>
                  <a:pt x="1964087" y="572108"/>
                  <a:pt x="1995054" y="561785"/>
                </a:cubicBezTo>
                <a:lnTo>
                  <a:pt x="2066306" y="538034"/>
                </a:lnTo>
                <a:cubicBezTo>
                  <a:pt x="2066311" y="538032"/>
                  <a:pt x="2137554" y="514286"/>
                  <a:pt x="2137558" y="514283"/>
                </a:cubicBezTo>
                <a:cubicBezTo>
                  <a:pt x="2239656" y="446219"/>
                  <a:pt x="2110478" y="527823"/>
                  <a:pt x="2208810" y="478657"/>
                </a:cubicBezTo>
                <a:cubicBezTo>
                  <a:pt x="2300893" y="432615"/>
                  <a:pt x="2190515" y="472882"/>
                  <a:pt x="2280062" y="443031"/>
                </a:cubicBezTo>
                <a:cubicBezTo>
                  <a:pt x="2276104" y="363862"/>
                  <a:pt x="2277273" y="284270"/>
                  <a:pt x="2268187" y="205525"/>
                </a:cubicBezTo>
                <a:cubicBezTo>
                  <a:pt x="2267023" y="195438"/>
                  <a:pt x="2242874" y="112515"/>
                  <a:pt x="2220685" y="98647"/>
                </a:cubicBezTo>
                <a:cubicBezTo>
                  <a:pt x="2181173" y="73952"/>
                  <a:pt x="2109042" y="69596"/>
                  <a:pt x="2066306" y="63021"/>
                </a:cubicBezTo>
                <a:cubicBezTo>
                  <a:pt x="1928625" y="41840"/>
                  <a:pt x="2061346" y="57173"/>
                  <a:pt x="1864426" y="39270"/>
                </a:cubicBezTo>
                <a:cubicBezTo>
                  <a:pt x="1757279" y="12484"/>
                  <a:pt x="1800390" y="25843"/>
                  <a:pt x="1733797" y="3644"/>
                </a:cubicBezTo>
                <a:lnTo>
                  <a:pt x="1080654" y="15520"/>
                </a:lnTo>
                <a:cubicBezTo>
                  <a:pt x="1048756" y="16533"/>
                  <a:pt x="1017565" y="27395"/>
                  <a:pt x="985651" y="27395"/>
                </a:cubicBezTo>
                <a:cubicBezTo>
                  <a:pt x="890566" y="27395"/>
                  <a:pt x="795646" y="19478"/>
                  <a:pt x="700644" y="15520"/>
                </a:cubicBezTo>
                <a:cubicBezTo>
                  <a:pt x="486175" y="-5928"/>
                  <a:pt x="554406" y="-4406"/>
                  <a:pt x="225631" y="15520"/>
                </a:cubicBezTo>
                <a:cubicBezTo>
                  <a:pt x="213136" y="16277"/>
                  <a:pt x="201880" y="23437"/>
                  <a:pt x="190005" y="27395"/>
                </a:cubicBezTo>
                <a:lnTo>
                  <a:pt x="118753" y="74896"/>
                </a:lnTo>
                <a:cubicBezTo>
                  <a:pt x="108338" y="81840"/>
                  <a:pt x="114697" y="100747"/>
                  <a:pt x="106877" y="110522"/>
                </a:cubicBezTo>
                <a:cubicBezTo>
                  <a:pt x="97961" y="121667"/>
                  <a:pt x="83126" y="126356"/>
                  <a:pt x="71251" y="134273"/>
                </a:cubicBezTo>
                <a:cubicBezTo>
                  <a:pt x="63334" y="146148"/>
                  <a:pt x="53884" y="157133"/>
                  <a:pt x="47501" y="169899"/>
                </a:cubicBezTo>
                <a:cubicBezTo>
                  <a:pt x="41903" y="181095"/>
                  <a:pt x="35626" y="205525"/>
                  <a:pt x="35626" y="20552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8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e 5"/>
          <p:cNvSpPr/>
          <p:nvPr/>
        </p:nvSpPr>
        <p:spPr>
          <a:xfrm>
            <a:off x="656647" y="769080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719730" y="883190"/>
                <a:ext cx="566694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86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222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𝑅𝑛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30" y="883190"/>
                <a:ext cx="566694" cy="251223"/>
              </a:xfrm>
              <a:prstGeom prst="rect">
                <a:avLst/>
              </a:prstGeom>
              <a:blipFill rotWithShape="0">
                <a:blip r:embed="rId2"/>
                <a:stretch>
                  <a:fillRect l="-3226" r="-6452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766071" y="1127418"/>
            <a:ext cx="434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3.8 j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9" name="Hexagone 8"/>
          <p:cNvSpPr/>
          <p:nvPr/>
        </p:nvSpPr>
        <p:spPr>
          <a:xfrm>
            <a:off x="656647" y="2063095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38100" cmpd="dbl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719730" y="2155561"/>
                <a:ext cx="554832" cy="252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84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218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30" y="2155561"/>
                <a:ext cx="554832" cy="252890"/>
              </a:xfrm>
              <a:prstGeom prst="rect">
                <a:avLst/>
              </a:prstGeom>
              <a:blipFill rotWithShape="0">
                <a:blip r:embed="rId3"/>
                <a:stretch>
                  <a:fillRect l="-3297" r="-6593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766071" y="2421433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3.1 m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2" name="Hexagone 11"/>
          <p:cNvSpPr/>
          <p:nvPr/>
        </p:nvSpPr>
        <p:spPr>
          <a:xfrm>
            <a:off x="672323" y="3357442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724584" y="3482374"/>
                <a:ext cx="556434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84" y="3482374"/>
                <a:ext cx="556434" cy="251223"/>
              </a:xfrm>
              <a:prstGeom prst="rect">
                <a:avLst/>
              </a:prstGeom>
              <a:blipFill rotWithShape="0">
                <a:blip r:embed="rId4"/>
                <a:stretch>
                  <a:fillRect l="-3297" r="-6593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781747" y="3715780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26.8 m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5" name="Hexagone 14"/>
          <p:cNvSpPr/>
          <p:nvPr/>
        </p:nvSpPr>
        <p:spPr>
          <a:xfrm>
            <a:off x="2436692" y="2643459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2488953" y="2730813"/>
                <a:ext cx="521618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83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𝐵𝑖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953" y="2730813"/>
                <a:ext cx="521618" cy="251223"/>
              </a:xfrm>
              <a:prstGeom prst="rect">
                <a:avLst/>
              </a:prstGeom>
              <a:blipFill rotWithShape="0">
                <a:blip r:embed="rId5"/>
                <a:stretch>
                  <a:fillRect l="-3488" r="-5814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2546116" y="2964219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19.8 m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8" name="Hexagone 17"/>
          <p:cNvSpPr/>
          <p:nvPr/>
        </p:nvSpPr>
        <p:spPr>
          <a:xfrm>
            <a:off x="4072602" y="2063095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124863" y="2188027"/>
                <a:ext cx="554832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84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863" y="2188027"/>
                <a:ext cx="554832" cy="251223"/>
              </a:xfrm>
              <a:prstGeom prst="rect">
                <a:avLst/>
              </a:prstGeom>
              <a:blipFill rotWithShape="0">
                <a:blip r:embed="rId6"/>
                <a:stretch>
                  <a:fillRect l="-3297" r="-5495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4182026" y="2421433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164 </a:t>
            </a:r>
            <a:r>
              <a:rPr lang="fr-FR" sz="11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endParaRPr lang="fr-FR" sz="11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Hexagone 20"/>
          <p:cNvSpPr/>
          <p:nvPr/>
        </p:nvSpPr>
        <p:spPr>
          <a:xfrm>
            <a:off x="4057104" y="3352338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4124863" y="3451126"/>
                <a:ext cx="556434" cy="252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210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863" y="3451126"/>
                <a:ext cx="556434" cy="252762"/>
              </a:xfrm>
              <a:prstGeom prst="rect">
                <a:avLst/>
              </a:prstGeom>
              <a:blipFill rotWithShape="0">
                <a:blip r:embed="rId7"/>
                <a:stretch>
                  <a:fillRect l="-3297" r="-6593"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4182026" y="3684532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22.3 </a:t>
            </a:r>
            <a:r>
              <a:rPr lang="fr-FR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24" name="Hexagone 23"/>
          <p:cNvSpPr/>
          <p:nvPr/>
        </p:nvSpPr>
        <p:spPr>
          <a:xfrm>
            <a:off x="5799185" y="2664659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5851446" y="2789591"/>
                <a:ext cx="521618" cy="252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83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210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𝐵𝑖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446" y="2789591"/>
                <a:ext cx="521618" cy="252762"/>
              </a:xfrm>
              <a:prstGeom prst="rect">
                <a:avLst/>
              </a:prstGeom>
              <a:blipFill rotWithShape="0">
                <a:blip r:embed="rId8"/>
                <a:stretch>
                  <a:fillRect l="-3529" r="-5882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/>
          <p:cNvSpPr txBox="1"/>
          <p:nvPr/>
        </p:nvSpPr>
        <p:spPr>
          <a:xfrm>
            <a:off x="5908609" y="3022997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rgbClr val="FF0000"/>
                </a:solidFill>
              </a:rPr>
              <a:t>  </a:t>
            </a:r>
            <a:r>
              <a:rPr lang="fr-FR" sz="1100" b="1" dirty="0" smtClean="0">
                <a:solidFill>
                  <a:srgbClr val="FF0000"/>
                </a:solidFill>
              </a:rPr>
              <a:t>5 j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27" name="Hexagone 26"/>
          <p:cNvSpPr/>
          <p:nvPr/>
        </p:nvSpPr>
        <p:spPr>
          <a:xfrm>
            <a:off x="7407154" y="2039410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7476020" y="2134859"/>
                <a:ext cx="554832" cy="252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84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210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020" y="2134859"/>
                <a:ext cx="554832" cy="252762"/>
              </a:xfrm>
              <a:prstGeom prst="rect">
                <a:avLst/>
              </a:prstGeom>
              <a:blipFill rotWithShape="0">
                <a:blip r:embed="rId9"/>
                <a:stretch>
                  <a:fillRect l="-3297" r="-6593"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/>
          <p:cNvSpPr txBox="1"/>
          <p:nvPr/>
        </p:nvSpPr>
        <p:spPr>
          <a:xfrm>
            <a:off x="7533183" y="2368265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138 </a:t>
            </a:r>
            <a:r>
              <a:rPr lang="fr-FR" sz="11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30" name="Hexagone 29"/>
          <p:cNvSpPr/>
          <p:nvPr/>
        </p:nvSpPr>
        <p:spPr>
          <a:xfrm>
            <a:off x="7407154" y="3357441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7476020" y="3501589"/>
                <a:ext cx="556434" cy="252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206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020" y="3501589"/>
                <a:ext cx="556434" cy="252762"/>
              </a:xfrm>
              <a:prstGeom prst="rect">
                <a:avLst/>
              </a:prstGeom>
              <a:blipFill rotWithShape="0">
                <a:blip r:embed="rId10"/>
                <a:stretch>
                  <a:fillRect l="-3261" r="-5435"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eur droit avec flèche 33"/>
          <p:cNvCxnSpPr/>
          <p:nvPr/>
        </p:nvCxnSpPr>
        <p:spPr>
          <a:xfrm>
            <a:off x="981034" y="1404930"/>
            <a:ext cx="0" cy="570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990633" y="1469744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9999"/>
                </a:solidFill>
              </a:rPr>
              <a:t>Q = 5.49 MeV</a:t>
            </a:r>
            <a:endParaRPr lang="fr-FR" sz="1200" dirty="0">
              <a:solidFill>
                <a:srgbClr val="009999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91377" y="139035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9999"/>
                </a:solidFill>
                <a:latin typeface="Symbol" panose="05050102010706020507" pitchFamily="18" charset="2"/>
              </a:rPr>
              <a:t>a</a:t>
            </a:r>
            <a:endParaRPr lang="fr-FR" dirty="0">
              <a:solidFill>
                <a:srgbClr val="009999"/>
              </a:solidFill>
              <a:latin typeface="Symbol" panose="05050102010706020507" pitchFamily="18" charset="2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981034" y="2725373"/>
            <a:ext cx="0" cy="570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991598" y="2795311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9999"/>
                </a:solidFill>
              </a:rPr>
              <a:t>Q = 6.00 MeV</a:t>
            </a:r>
            <a:endParaRPr lang="fr-FR" sz="1200" dirty="0">
              <a:solidFill>
                <a:srgbClr val="009999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60030" y="271122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9999"/>
                </a:solidFill>
                <a:latin typeface="Symbol" panose="05050102010706020507" pitchFamily="18" charset="2"/>
              </a:rPr>
              <a:t>a</a:t>
            </a:r>
            <a:endParaRPr lang="fr-FR" dirty="0">
              <a:solidFill>
                <a:srgbClr val="009999"/>
              </a:solidFill>
              <a:latin typeface="Symbol" panose="05050102010706020507" pitchFamily="18" charset="2"/>
            </a:endParaRPr>
          </a:p>
        </p:txBody>
      </p:sp>
      <p:cxnSp>
        <p:nvCxnSpPr>
          <p:cNvPr id="47" name="Connecteur droit avec flèche 46"/>
          <p:cNvCxnSpPr/>
          <p:nvPr/>
        </p:nvCxnSpPr>
        <p:spPr>
          <a:xfrm flipV="1">
            <a:off x="1518699" y="3176888"/>
            <a:ext cx="787519" cy="350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1832491" y="333303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C6600"/>
                </a:solidFill>
                <a:latin typeface="Symbol" panose="05050102010706020507" pitchFamily="18" charset="2"/>
              </a:rPr>
              <a:t>b</a:t>
            </a:r>
            <a:r>
              <a:rPr lang="fr-FR" baseline="30000" dirty="0" smtClean="0">
                <a:solidFill>
                  <a:srgbClr val="CC6600"/>
                </a:solidFill>
                <a:latin typeface="Symbol" panose="05050102010706020507" pitchFamily="18" charset="2"/>
              </a:rPr>
              <a:t>-</a:t>
            </a:r>
            <a:endParaRPr lang="fr-FR" baseline="30000" dirty="0">
              <a:solidFill>
                <a:srgbClr val="CC6600"/>
              </a:solidFill>
              <a:latin typeface="Symbol" panose="05050102010706020507" pitchFamily="18" charset="2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736071" y="3652674"/>
            <a:ext cx="937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CC6600"/>
                </a:solidFill>
              </a:rPr>
              <a:t>Q = 672 </a:t>
            </a:r>
            <a:r>
              <a:rPr lang="fr-FR" sz="1200" dirty="0" err="1" smtClean="0">
                <a:solidFill>
                  <a:srgbClr val="CC6600"/>
                </a:solidFill>
              </a:rPr>
              <a:t>keV</a:t>
            </a:r>
            <a:endParaRPr lang="fr-FR" sz="1200" dirty="0" smtClean="0">
              <a:solidFill>
                <a:srgbClr val="CC6600"/>
              </a:solidFill>
            </a:endParaRPr>
          </a:p>
          <a:p>
            <a:r>
              <a:rPr lang="fr-FR" sz="1200" dirty="0">
                <a:solidFill>
                  <a:srgbClr val="CC6600"/>
                </a:solidFill>
              </a:rPr>
              <a:t> </a:t>
            </a:r>
            <a:r>
              <a:rPr lang="fr-FR" sz="1200" dirty="0" smtClean="0">
                <a:solidFill>
                  <a:srgbClr val="CC6600"/>
                </a:solidFill>
              </a:rPr>
              <a:t>   = 729 </a:t>
            </a:r>
            <a:r>
              <a:rPr lang="fr-FR" sz="1200" dirty="0" err="1" smtClean="0">
                <a:solidFill>
                  <a:srgbClr val="CC6600"/>
                </a:solidFill>
              </a:rPr>
              <a:t>keV</a:t>
            </a:r>
            <a:endParaRPr lang="fr-FR" sz="1200" dirty="0">
              <a:solidFill>
                <a:srgbClr val="CC6600"/>
              </a:solidFill>
            </a:endParaRPr>
          </a:p>
        </p:txBody>
      </p:sp>
      <p:cxnSp>
        <p:nvCxnSpPr>
          <p:cNvPr id="51" name="Connecteur droit avec flèche 50"/>
          <p:cNvCxnSpPr/>
          <p:nvPr/>
        </p:nvCxnSpPr>
        <p:spPr>
          <a:xfrm flipV="1">
            <a:off x="3181580" y="2468888"/>
            <a:ext cx="787519" cy="350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3354293" y="270659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C6600"/>
                </a:solidFill>
                <a:latin typeface="Symbol" panose="05050102010706020507" pitchFamily="18" charset="2"/>
              </a:rPr>
              <a:t>b</a:t>
            </a:r>
            <a:r>
              <a:rPr lang="fr-FR" baseline="30000" dirty="0" smtClean="0">
                <a:solidFill>
                  <a:srgbClr val="CC6600"/>
                </a:solidFill>
                <a:latin typeface="Symbol" panose="05050102010706020507" pitchFamily="18" charset="2"/>
              </a:rPr>
              <a:t>-</a:t>
            </a:r>
            <a:endParaRPr lang="fr-FR" baseline="30000" dirty="0">
              <a:solidFill>
                <a:srgbClr val="CC6600"/>
              </a:solidFill>
              <a:latin typeface="Symbol" panose="05050102010706020507" pitchFamily="18" charset="2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843082" y="1792919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CC6600"/>
                </a:solidFill>
              </a:rPr>
              <a:t>Q = </a:t>
            </a:r>
            <a:r>
              <a:rPr lang="fr-FR" sz="1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3.27 </a:t>
            </a:r>
            <a:r>
              <a:rPr lang="fr-FR" sz="1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1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</a:p>
          <a:p>
            <a:r>
              <a:rPr lang="fr-FR" sz="1200" dirty="0">
                <a:solidFill>
                  <a:srgbClr val="CC6600"/>
                </a:solidFill>
              </a:rPr>
              <a:t> </a:t>
            </a:r>
            <a:r>
              <a:rPr lang="fr-FR" sz="1200" dirty="0" smtClean="0">
                <a:solidFill>
                  <a:srgbClr val="CC6600"/>
                </a:solidFill>
              </a:rPr>
              <a:t>   = 1.54 MeV</a:t>
            </a:r>
          </a:p>
          <a:p>
            <a:r>
              <a:rPr lang="fr-FR" sz="1200" dirty="0">
                <a:solidFill>
                  <a:srgbClr val="CC6600"/>
                </a:solidFill>
              </a:rPr>
              <a:t> </a:t>
            </a:r>
            <a:r>
              <a:rPr lang="fr-FR" sz="1200" dirty="0" smtClean="0">
                <a:solidFill>
                  <a:srgbClr val="CC6600"/>
                </a:solidFill>
              </a:rPr>
              <a:t>   = 1.51 MeV</a:t>
            </a:r>
            <a:endParaRPr lang="fr-FR" sz="1200" dirty="0">
              <a:solidFill>
                <a:srgbClr val="CC6600"/>
              </a:solidFill>
            </a:endParaRPr>
          </a:p>
        </p:txBody>
      </p:sp>
      <p:cxnSp>
        <p:nvCxnSpPr>
          <p:cNvPr id="54" name="Connecteur droit avec flèche 53"/>
          <p:cNvCxnSpPr/>
          <p:nvPr/>
        </p:nvCxnSpPr>
        <p:spPr>
          <a:xfrm>
            <a:off x="4401420" y="2712702"/>
            <a:ext cx="0" cy="570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4015135" y="2763259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9999"/>
                </a:solidFill>
                <a:latin typeface="Symbol" panose="05050102010706020507" pitchFamily="18" charset="2"/>
              </a:rPr>
              <a:t>a</a:t>
            </a:r>
            <a:endParaRPr lang="fr-FR" dirty="0">
              <a:solidFill>
                <a:srgbClr val="009999"/>
              </a:solidFill>
              <a:latin typeface="Symbol" panose="05050102010706020507" pitchFamily="18" charset="2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4385743" y="2818025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9999"/>
                </a:solidFill>
              </a:rPr>
              <a:t>Q = 7.89 MeV</a:t>
            </a:r>
            <a:endParaRPr lang="fr-FR" sz="1200" dirty="0">
              <a:solidFill>
                <a:srgbClr val="009999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4886066" y="3251814"/>
            <a:ext cx="787519" cy="350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5019130" y="309502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C6600"/>
                </a:solidFill>
                <a:latin typeface="Symbol" panose="05050102010706020507" pitchFamily="18" charset="2"/>
              </a:rPr>
              <a:t>b</a:t>
            </a:r>
            <a:r>
              <a:rPr lang="fr-FR" baseline="30000" dirty="0" smtClean="0">
                <a:latin typeface="Symbol" panose="05050102010706020507" pitchFamily="18" charset="2"/>
              </a:rPr>
              <a:t>-</a:t>
            </a:r>
            <a:endParaRPr lang="fr-FR" baseline="30000" dirty="0">
              <a:latin typeface="Symbol" panose="05050102010706020507" pitchFamily="18" charset="2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119182" y="3538338"/>
            <a:ext cx="857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CC6600"/>
                </a:solidFill>
              </a:rPr>
              <a:t>Q = 17 </a:t>
            </a:r>
            <a:r>
              <a:rPr lang="fr-FR" sz="1200" dirty="0" err="1">
                <a:solidFill>
                  <a:srgbClr val="CC6600"/>
                </a:solidFill>
              </a:rPr>
              <a:t>k</a:t>
            </a:r>
            <a:r>
              <a:rPr lang="fr-FR" sz="1200" dirty="0" err="1" smtClean="0">
                <a:solidFill>
                  <a:srgbClr val="CC6600"/>
                </a:solidFill>
              </a:rPr>
              <a:t>eV</a:t>
            </a:r>
            <a:endParaRPr lang="fr-FR" sz="1200" dirty="0">
              <a:solidFill>
                <a:srgbClr val="CC6600"/>
              </a:solidFill>
            </a:endParaRPr>
          </a:p>
        </p:txBody>
      </p:sp>
      <p:cxnSp>
        <p:nvCxnSpPr>
          <p:cNvPr id="60" name="Connecteur droit avec flèche 59"/>
          <p:cNvCxnSpPr/>
          <p:nvPr/>
        </p:nvCxnSpPr>
        <p:spPr>
          <a:xfrm flipV="1">
            <a:off x="6540479" y="2478110"/>
            <a:ext cx="787519" cy="350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6598708" y="227684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C6600"/>
                </a:solidFill>
                <a:latin typeface="Symbol" panose="05050102010706020507" pitchFamily="18" charset="2"/>
              </a:rPr>
              <a:t>b</a:t>
            </a:r>
            <a:r>
              <a:rPr lang="fr-FR" baseline="30000" dirty="0" smtClean="0">
                <a:solidFill>
                  <a:srgbClr val="CC6600"/>
                </a:solidFill>
                <a:latin typeface="Symbol" panose="05050102010706020507" pitchFamily="18" charset="2"/>
              </a:rPr>
              <a:t>-</a:t>
            </a:r>
            <a:endParaRPr lang="fr-FR" baseline="30000" dirty="0">
              <a:solidFill>
                <a:srgbClr val="CC6600"/>
              </a:solidFill>
              <a:latin typeface="Symbol" panose="05050102010706020507" pitchFamily="18" charset="2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651970" y="2765354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CC6600"/>
                </a:solidFill>
              </a:rPr>
              <a:t>Q = 1.2 </a:t>
            </a:r>
            <a:r>
              <a:rPr lang="fr-FR" sz="1200" dirty="0">
                <a:solidFill>
                  <a:srgbClr val="CC6600"/>
                </a:solidFill>
              </a:rPr>
              <a:t>M</a:t>
            </a:r>
            <a:r>
              <a:rPr lang="fr-FR" sz="1200" dirty="0" smtClean="0">
                <a:solidFill>
                  <a:srgbClr val="CC6600"/>
                </a:solidFill>
              </a:rPr>
              <a:t>eV</a:t>
            </a:r>
            <a:endParaRPr lang="fr-FR" sz="1200" dirty="0">
              <a:solidFill>
                <a:srgbClr val="CC6600"/>
              </a:solidFill>
            </a:endParaRPr>
          </a:p>
        </p:txBody>
      </p:sp>
      <p:cxnSp>
        <p:nvCxnSpPr>
          <p:cNvPr id="63" name="Connecteur droit avec flèche 62"/>
          <p:cNvCxnSpPr/>
          <p:nvPr/>
        </p:nvCxnSpPr>
        <p:spPr>
          <a:xfrm>
            <a:off x="7760956" y="2698175"/>
            <a:ext cx="0" cy="570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7448823" y="285642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9999"/>
                </a:solidFill>
                <a:latin typeface="Symbol" panose="05050102010706020507" pitchFamily="18" charset="2"/>
              </a:rPr>
              <a:t>a</a:t>
            </a:r>
            <a:endParaRPr lang="fr-FR" dirty="0">
              <a:solidFill>
                <a:srgbClr val="009999"/>
              </a:solidFill>
              <a:latin typeface="Symbol" panose="05050102010706020507" pitchFamily="18" charset="2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7760956" y="2933810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9999"/>
                </a:solidFill>
              </a:rPr>
              <a:t>Q = 5.3 MeV</a:t>
            </a:r>
            <a:endParaRPr lang="fr-FR" sz="1200" dirty="0">
              <a:solidFill>
                <a:srgbClr val="009999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3818448" y="371287"/>
            <a:ext cx="5681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Radioactive background  (</a:t>
            </a:r>
            <a:r>
              <a:rPr lang="fr-FR" sz="32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222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Rn)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637737"/>
              </p:ext>
            </p:extLst>
          </p:nvPr>
        </p:nvGraphicFramePr>
        <p:xfrm>
          <a:off x="3483218" y="4416998"/>
          <a:ext cx="370675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477"/>
                <a:gridCol w="22492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 a</a:t>
                      </a:r>
                      <a:endParaRPr lang="fr-FR" dirty="0" smtClean="0">
                        <a:solidFill>
                          <a:schemeClr val="bg1"/>
                        </a:solidFill>
                        <a:latin typeface="Symbol" panose="05050102010706020507" pitchFamily="18" charset="2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   5  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à  8  MeV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 b</a:t>
                      </a:r>
                      <a:endParaRPr lang="fr-FR" dirty="0">
                        <a:solidFill>
                          <a:schemeClr val="bg1"/>
                        </a:solidFill>
                        <a:latin typeface="Symbol" panose="05050102010706020507" pitchFamily="18" charset="2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    ≤  3.27 MeV 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g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    ≤  2.20 MeV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073281" y="4739314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err="1">
                <a:solidFill>
                  <a:srgbClr val="CC3300"/>
                </a:solidFill>
                <a:latin typeface="Symbol" panose="05050102010706020507" pitchFamily="18" charset="2"/>
              </a:rPr>
              <a:t>bb</a:t>
            </a:r>
            <a:r>
              <a:rPr lang="fr-FR" sz="2000" i="1" dirty="0">
                <a:solidFill>
                  <a:srgbClr val="CC3300"/>
                </a:solidFill>
              </a:rPr>
              <a:t> </a:t>
            </a:r>
            <a:r>
              <a:rPr lang="fr-FR" sz="2000" i="1" dirty="0" err="1">
                <a:solidFill>
                  <a:srgbClr val="CC3300"/>
                </a:solidFill>
              </a:rPr>
              <a:t>decay</a:t>
            </a:r>
            <a:endParaRPr lang="fr-FR" sz="2000" dirty="0"/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7424485" y="4960883"/>
            <a:ext cx="49727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0137392" y="0"/>
            <a:ext cx="183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Radioactive gas</a:t>
            </a:r>
            <a:endParaRPr lang="en-US" sz="2000" b="1" u="sng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4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19509" y="6340415"/>
            <a:ext cx="3365310" cy="3782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e 5"/>
          <p:cNvSpPr/>
          <p:nvPr/>
        </p:nvSpPr>
        <p:spPr>
          <a:xfrm>
            <a:off x="1712210" y="1391174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775293" y="1505284"/>
                <a:ext cx="566694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86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222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𝑅𝑛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293" y="1505284"/>
                <a:ext cx="566694" cy="251223"/>
              </a:xfrm>
              <a:prstGeom prst="rect">
                <a:avLst/>
              </a:prstGeom>
              <a:blipFill rotWithShape="0">
                <a:blip r:embed="rId2"/>
                <a:stretch>
                  <a:fillRect l="-3226" r="-6452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1821634" y="1749512"/>
            <a:ext cx="434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3.8 j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9" name="Hexagone 8"/>
          <p:cNvSpPr/>
          <p:nvPr/>
        </p:nvSpPr>
        <p:spPr>
          <a:xfrm>
            <a:off x="1712210" y="2685189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775293" y="2777655"/>
                <a:ext cx="554832" cy="252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84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218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293" y="2777655"/>
                <a:ext cx="554832" cy="252890"/>
              </a:xfrm>
              <a:prstGeom prst="rect">
                <a:avLst/>
              </a:prstGeom>
              <a:blipFill rotWithShape="0">
                <a:blip r:embed="rId3"/>
                <a:stretch>
                  <a:fillRect l="-3297" r="-6593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1821634" y="3043527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3.1 m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2" name="Hexagone 11"/>
          <p:cNvSpPr/>
          <p:nvPr/>
        </p:nvSpPr>
        <p:spPr>
          <a:xfrm>
            <a:off x="1727886" y="3979536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1780147" y="4104468"/>
                <a:ext cx="556434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147" y="4104468"/>
                <a:ext cx="556434" cy="251223"/>
              </a:xfrm>
              <a:prstGeom prst="rect">
                <a:avLst/>
              </a:prstGeom>
              <a:blipFill rotWithShape="0">
                <a:blip r:embed="rId4"/>
                <a:stretch>
                  <a:fillRect l="-3297" r="-659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1837310" y="4337874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26.8 m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5" name="Hexagone 14"/>
          <p:cNvSpPr/>
          <p:nvPr/>
        </p:nvSpPr>
        <p:spPr>
          <a:xfrm>
            <a:off x="3492255" y="3265553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3544516" y="3352907"/>
                <a:ext cx="521618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83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𝐵𝑖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516" y="3352907"/>
                <a:ext cx="521618" cy="251223"/>
              </a:xfrm>
              <a:prstGeom prst="rect">
                <a:avLst/>
              </a:prstGeom>
              <a:blipFill rotWithShape="0">
                <a:blip r:embed="rId5"/>
                <a:stretch>
                  <a:fillRect l="-3488" r="-5814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3601679" y="3586313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19.8 m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18" name="Hexagone 17"/>
          <p:cNvSpPr/>
          <p:nvPr/>
        </p:nvSpPr>
        <p:spPr>
          <a:xfrm>
            <a:off x="5128165" y="2685189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5180426" y="2810121"/>
                <a:ext cx="554832" cy="251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84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426" y="2810121"/>
                <a:ext cx="554832" cy="251223"/>
              </a:xfrm>
              <a:prstGeom prst="rect">
                <a:avLst/>
              </a:prstGeom>
              <a:blipFill rotWithShape="0">
                <a:blip r:embed="rId6"/>
                <a:stretch>
                  <a:fillRect l="-3297" r="-5495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5237589" y="3043527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164 </a:t>
            </a:r>
            <a:r>
              <a:rPr lang="fr-FR" sz="11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endParaRPr lang="fr-FR" sz="11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Hexagone 20"/>
          <p:cNvSpPr/>
          <p:nvPr/>
        </p:nvSpPr>
        <p:spPr>
          <a:xfrm>
            <a:off x="5112667" y="3974432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5180426" y="4073220"/>
                <a:ext cx="556434" cy="252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210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426" y="4073220"/>
                <a:ext cx="556434" cy="252762"/>
              </a:xfrm>
              <a:prstGeom prst="rect">
                <a:avLst/>
              </a:prstGeom>
              <a:blipFill rotWithShape="0">
                <a:blip r:embed="rId7"/>
                <a:stretch>
                  <a:fillRect l="-3297" r="-659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5237589" y="4306626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22.3 </a:t>
            </a:r>
            <a:r>
              <a:rPr lang="fr-FR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24" name="Hexagone 23"/>
          <p:cNvSpPr/>
          <p:nvPr/>
        </p:nvSpPr>
        <p:spPr>
          <a:xfrm>
            <a:off x="6854748" y="3286753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6907009" y="3411685"/>
                <a:ext cx="521618" cy="252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83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210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𝐵𝑖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009" y="3411685"/>
                <a:ext cx="521618" cy="252762"/>
              </a:xfrm>
              <a:prstGeom prst="rect">
                <a:avLst/>
              </a:prstGeom>
              <a:blipFill rotWithShape="0">
                <a:blip r:embed="rId8"/>
                <a:stretch>
                  <a:fillRect l="-3488" r="-5814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/>
          <p:cNvSpPr txBox="1"/>
          <p:nvPr/>
        </p:nvSpPr>
        <p:spPr>
          <a:xfrm>
            <a:off x="6964172" y="3645091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rgbClr val="FF0000"/>
                </a:solidFill>
              </a:rPr>
              <a:t>  </a:t>
            </a:r>
            <a:r>
              <a:rPr lang="fr-FR" sz="1100" b="1" dirty="0" smtClean="0">
                <a:solidFill>
                  <a:srgbClr val="FF0000"/>
                </a:solidFill>
              </a:rPr>
              <a:t>5 j</a:t>
            </a:r>
            <a:endParaRPr lang="fr-FR" sz="1100" b="1" dirty="0">
              <a:solidFill>
                <a:srgbClr val="FF0000"/>
              </a:solidFill>
            </a:endParaRPr>
          </a:p>
        </p:txBody>
      </p:sp>
      <p:sp>
        <p:nvSpPr>
          <p:cNvPr id="27" name="Hexagone 26"/>
          <p:cNvSpPr/>
          <p:nvPr/>
        </p:nvSpPr>
        <p:spPr>
          <a:xfrm>
            <a:off x="8462717" y="2661504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8531583" y="2756953"/>
                <a:ext cx="554832" cy="252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84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210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𝑃𝑜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583" y="2756953"/>
                <a:ext cx="554832" cy="252762"/>
              </a:xfrm>
              <a:prstGeom prst="rect">
                <a:avLst/>
              </a:prstGeom>
              <a:blipFill rotWithShape="0">
                <a:blip r:embed="rId9"/>
                <a:stretch>
                  <a:fillRect l="-3297" r="-549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/>
          <p:cNvSpPr txBox="1"/>
          <p:nvPr/>
        </p:nvSpPr>
        <p:spPr>
          <a:xfrm>
            <a:off x="8588746" y="2990359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138 </a:t>
            </a:r>
            <a:r>
              <a:rPr lang="fr-FR" sz="11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30" name="Hexagone 29"/>
          <p:cNvSpPr/>
          <p:nvPr/>
        </p:nvSpPr>
        <p:spPr>
          <a:xfrm>
            <a:off x="8462717" y="3979535"/>
            <a:ext cx="692564" cy="590465"/>
          </a:xfrm>
          <a:prstGeom prst="hexagon">
            <a:avLst>
              <a:gd name="adj" fmla="val 16753"/>
              <a:gd name="vf" fmla="val 11547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8531583" y="4123683"/>
                <a:ext cx="556434" cy="252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206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583" y="4123683"/>
                <a:ext cx="556434" cy="252762"/>
              </a:xfrm>
              <a:prstGeom prst="rect">
                <a:avLst/>
              </a:prstGeom>
              <a:blipFill rotWithShape="0">
                <a:blip r:embed="rId10"/>
                <a:stretch>
                  <a:fillRect l="-3297" r="-659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eur droit avec flèche 33"/>
          <p:cNvCxnSpPr/>
          <p:nvPr/>
        </p:nvCxnSpPr>
        <p:spPr>
          <a:xfrm>
            <a:off x="2036597" y="2027024"/>
            <a:ext cx="0" cy="570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046196" y="2091838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FF"/>
                </a:solidFill>
              </a:rPr>
              <a:t>Q = 5.49 MeV</a:t>
            </a:r>
            <a:endParaRPr lang="fr-FR" sz="1200" dirty="0">
              <a:solidFill>
                <a:srgbClr val="FF00FF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546940" y="2012451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FF"/>
                </a:solidFill>
                <a:latin typeface="Symbol" panose="05050102010706020507" pitchFamily="18" charset="2"/>
              </a:rPr>
              <a:t>a</a:t>
            </a:r>
            <a:endParaRPr lang="fr-FR" dirty="0">
              <a:solidFill>
                <a:srgbClr val="FF00FF"/>
              </a:solidFill>
              <a:latin typeface="Symbol" panose="05050102010706020507" pitchFamily="18" charset="2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2036597" y="3347467"/>
            <a:ext cx="0" cy="570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2047161" y="3417405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FF"/>
                </a:solidFill>
              </a:rPr>
              <a:t>Q = 6.00 MeV</a:t>
            </a:r>
            <a:endParaRPr lang="fr-FR" sz="1200" dirty="0">
              <a:solidFill>
                <a:srgbClr val="FF00FF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515593" y="333331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FF"/>
                </a:solidFill>
                <a:latin typeface="Symbol" panose="05050102010706020507" pitchFamily="18" charset="2"/>
              </a:rPr>
              <a:t>a</a:t>
            </a:r>
            <a:endParaRPr lang="fr-FR" dirty="0">
              <a:solidFill>
                <a:srgbClr val="FF00FF"/>
              </a:solidFill>
              <a:latin typeface="Symbol" panose="05050102010706020507" pitchFamily="18" charset="2"/>
            </a:endParaRPr>
          </a:p>
        </p:txBody>
      </p:sp>
      <p:cxnSp>
        <p:nvCxnSpPr>
          <p:cNvPr id="47" name="Connecteur droit avec flèche 46"/>
          <p:cNvCxnSpPr/>
          <p:nvPr/>
        </p:nvCxnSpPr>
        <p:spPr>
          <a:xfrm flipV="1">
            <a:off x="2574262" y="3798982"/>
            <a:ext cx="787519" cy="350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2853465" y="397750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93300"/>
                </a:solidFill>
                <a:latin typeface="Symbol" panose="05050102010706020507" pitchFamily="18" charset="2"/>
              </a:rPr>
              <a:t>b</a:t>
            </a:r>
            <a:r>
              <a:rPr lang="fr-FR" baseline="30000" dirty="0" smtClean="0">
                <a:solidFill>
                  <a:srgbClr val="CC6600"/>
                </a:solidFill>
                <a:latin typeface="Symbol" panose="05050102010706020507" pitchFamily="18" charset="2"/>
              </a:rPr>
              <a:t>-</a:t>
            </a:r>
            <a:endParaRPr lang="fr-FR" baseline="30000" dirty="0">
              <a:solidFill>
                <a:srgbClr val="CC6600"/>
              </a:solidFill>
              <a:latin typeface="Symbol" panose="05050102010706020507" pitchFamily="18" charset="2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2757045" y="4297136"/>
            <a:ext cx="937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993300"/>
                </a:solidFill>
              </a:rPr>
              <a:t>Q = 672 </a:t>
            </a:r>
            <a:r>
              <a:rPr lang="fr-FR" sz="1200" dirty="0" err="1" smtClean="0">
                <a:solidFill>
                  <a:srgbClr val="993300"/>
                </a:solidFill>
              </a:rPr>
              <a:t>keV</a:t>
            </a:r>
            <a:endParaRPr lang="fr-FR" sz="1200" dirty="0" smtClean="0">
              <a:solidFill>
                <a:srgbClr val="993300"/>
              </a:solidFill>
            </a:endParaRPr>
          </a:p>
          <a:p>
            <a:r>
              <a:rPr lang="fr-FR" sz="1200" dirty="0">
                <a:solidFill>
                  <a:srgbClr val="993300"/>
                </a:solidFill>
              </a:rPr>
              <a:t> </a:t>
            </a:r>
            <a:r>
              <a:rPr lang="fr-FR" sz="1200" dirty="0" smtClean="0">
                <a:solidFill>
                  <a:srgbClr val="993300"/>
                </a:solidFill>
              </a:rPr>
              <a:t>   = 729 </a:t>
            </a:r>
            <a:r>
              <a:rPr lang="fr-FR" sz="1200" dirty="0" err="1" smtClean="0">
                <a:solidFill>
                  <a:srgbClr val="993300"/>
                </a:solidFill>
              </a:rPr>
              <a:t>keV</a:t>
            </a:r>
            <a:endParaRPr lang="fr-FR" sz="1200" dirty="0">
              <a:solidFill>
                <a:srgbClr val="993300"/>
              </a:solidFill>
            </a:endParaRPr>
          </a:p>
        </p:txBody>
      </p:sp>
      <p:cxnSp>
        <p:nvCxnSpPr>
          <p:cNvPr id="51" name="Connecteur droit avec flèche 50"/>
          <p:cNvCxnSpPr/>
          <p:nvPr/>
        </p:nvCxnSpPr>
        <p:spPr>
          <a:xfrm flipV="1">
            <a:off x="4237143" y="3090982"/>
            <a:ext cx="787519" cy="350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409856" y="332868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93300"/>
                </a:solidFill>
                <a:latin typeface="Symbol" panose="05050102010706020507" pitchFamily="18" charset="2"/>
              </a:rPr>
              <a:t>b</a:t>
            </a:r>
            <a:r>
              <a:rPr lang="fr-FR" baseline="30000" dirty="0" smtClean="0">
                <a:solidFill>
                  <a:srgbClr val="CC6600"/>
                </a:solidFill>
                <a:latin typeface="Symbol" panose="05050102010706020507" pitchFamily="18" charset="2"/>
              </a:rPr>
              <a:t>-</a:t>
            </a:r>
            <a:endParaRPr lang="fr-FR" baseline="30000" dirty="0">
              <a:solidFill>
                <a:srgbClr val="CC6600"/>
              </a:solidFill>
              <a:latin typeface="Symbol" panose="05050102010706020507" pitchFamily="18" charset="2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898645" y="2415013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993300"/>
                </a:solidFill>
              </a:rPr>
              <a:t>Q = </a:t>
            </a:r>
            <a:r>
              <a:rPr lang="fr-FR" sz="1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3.27 </a:t>
            </a:r>
            <a:r>
              <a:rPr lang="fr-FR" sz="12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1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</a:p>
          <a:p>
            <a:r>
              <a:rPr lang="fr-FR" sz="1200" dirty="0">
                <a:solidFill>
                  <a:srgbClr val="993300"/>
                </a:solidFill>
              </a:rPr>
              <a:t> </a:t>
            </a:r>
            <a:r>
              <a:rPr lang="fr-FR" sz="1200" dirty="0" smtClean="0">
                <a:solidFill>
                  <a:srgbClr val="993300"/>
                </a:solidFill>
              </a:rPr>
              <a:t>   = 1.54 MeV</a:t>
            </a:r>
          </a:p>
          <a:p>
            <a:r>
              <a:rPr lang="fr-FR" sz="1200" dirty="0">
                <a:solidFill>
                  <a:srgbClr val="993300"/>
                </a:solidFill>
              </a:rPr>
              <a:t> </a:t>
            </a:r>
            <a:r>
              <a:rPr lang="fr-FR" sz="1200" dirty="0" smtClean="0">
                <a:solidFill>
                  <a:srgbClr val="993300"/>
                </a:solidFill>
              </a:rPr>
              <a:t>   = 1.51 MeV</a:t>
            </a:r>
            <a:endParaRPr lang="fr-FR" sz="1200" dirty="0">
              <a:solidFill>
                <a:srgbClr val="993300"/>
              </a:solidFill>
            </a:endParaRPr>
          </a:p>
        </p:txBody>
      </p:sp>
      <p:cxnSp>
        <p:nvCxnSpPr>
          <p:cNvPr id="54" name="Connecteur droit avec flèche 53"/>
          <p:cNvCxnSpPr/>
          <p:nvPr/>
        </p:nvCxnSpPr>
        <p:spPr>
          <a:xfrm>
            <a:off x="5456983" y="3334796"/>
            <a:ext cx="0" cy="570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5442773" y="3484429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FF"/>
                </a:solidFill>
                <a:latin typeface="Symbol" panose="05050102010706020507" pitchFamily="18" charset="2"/>
              </a:rPr>
              <a:t>a</a:t>
            </a:r>
            <a:endParaRPr lang="fr-FR" dirty="0">
              <a:solidFill>
                <a:srgbClr val="FF00FF"/>
              </a:solidFill>
              <a:latin typeface="Symbol" panose="05050102010706020507" pitchFamily="18" charset="2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442754" y="3327131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FF"/>
                </a:solidFill>
              </a:rPr>
              <a:t>Q = 7.89 MeV</a:t>
            </a:r>
            <a:endParaRPr lang="fr-FR" sz="1200" dirty="0">
              <a:solidFill>
                <a:srgbClr val="FF00FF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5941629" y="3873908"/>
            <a:ext cx="787519" cy="350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6074693" y="371711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93300"/>
                </a:solidFill>
                <a:latin typeface="Symbol" panose="05050102010706020507" pitchFamily="18" charset="2"/>
              </a:rPr>
              <a:t>b</a:t>
            </a:r>
            <a:r>
              <a:rPr lang="fr-FR" baseline="30000" dirty="0" smtClean="0">
                <a:latin typeface="Symbol" panose="05050102010706020507" pitchFamily="18" charset="2"/>
              </a:rPr>
              <a:t>-</a:t>
            </a:r>
            <a:endParaRPr lang="fr-FR" baseline="30000" dirty="0">
              <a:latin typeface="Symbol" panose="05050102010706020507" pitchFamily="18" charset="2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6174745" y="4160432"/>
            <a:ext cx="868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993300"/>
                </a:solidFill>
              </a:rPr>
              <a:t>Q = 17 </a:t>
            </a:r>
            <a:r>
              <a:rPr lang="fr-FR" sz="1200" dirty="0" err="1">
                <a:solidFill>
                  <a:srgbClr val="993300"/>
                </a:solidFill>
              </a:rPr>
              <a:t>k</a:t>
            </a:r>
            <a:r>
              <a:rPr lang="fr-FR" sz="1200" dirty="0" err="1" smtClean="0">
                <a:solidFill>
                  <a:srgbClr val="993300"/>
                </a:solidFill>
              </a:rPr>
              <a:t>eV</a:t>
            </a:r>
            <a:endParaRPr lang="fr-FR" sz="1200" dirty="0">
              <a:solidFill>
                <a:srgbClr val="993300"/>
              </a:solidFill>
            </a:endParaRPr>
          </a:p>
        </p:txBody>
      </p:sp>
      <p:cxnSp>
        <p:nvCxnSpPr>
          <p:cNvPr id="60" name="Connecteur droit avec flèche 59"/>
          <p:cNvCxnSpPr/>
          <p:nvPr/>
        </p:nvCxnSpPr>
        <p:spPr>
          <a:xfrm flipV="1">
            <a:off x="7596042" y="3100204"/>
            <a:ext cx="787519" cy="350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7654271" y="289893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93300"/>
                </a:solidFill>
                <a:latin typeface="Symbol" panose="05050102010706020507" pitchFamily="18" charset="2"/>
              </a:rPr>
              <a:t>b</a:t>
            </a:r>
            <a:r>
              <a:rPr lang="fr-FR" baseline="30000" dirty="0" smtClean="0">
                <a:solidFill>
                  <a:srgbClr val="993300"/>
                </a:solidFill>
                <a:latin typeface="Symbol" panose="05050102010706020507" pitchFamily="18" charset="2"/>
              </a:rPr>
              <a:t>-</a:t>
            </a:r>
            <a:endParaRPr lang="fr-FR" baseline="30000" dirty="0">
              <a:solidFill>
                <a:srgbClr val="993300"/>
              </a:solidFill>
              <a:latin typeface="Symbol" panose="05050102010706020507" pitchFamily="18" charset="2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707533" y="3387448"/>
            <a:ext cx="974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993300"/>
                </a:solidFill>
              </a:rPr>
              <a:t>Q = 1.2 </a:t>
            </a:r>
            <a:r>
              <a:rPr lang="fr-FR" sz="1200" dirty="0">
                <a:solidFill>
                  <a:srgbClr val="993300"/>
                </a:solidFill>
              </a:rPr>
              <a:t>M</a:t>
            </a:r>
            <a:r>
              <a:rPr lang="fr-FR" sz="1200" dirty="0" smtClean="0">
                <a:solidFill>
                  <a:srgbClr val="993300"/>
                </a:solidFill>
              </a:rPr>
              <a:t>eV</a:t>
            </a:r>
            <a:endParaRPr lang="fr-FR" sz="1200" dirty="0">
              <a:solidFill>
                <a:srgbClr val="993300"/>
              </a:solidFill>
            </a:endParaRPr>
          </a:p>
        </p:txBody>
      </p:sp>
      <p:cxnSp>
        <p:nvCxnSpPr>
          <p:cNvPr id="63" name="Connecteur droit avec flèche 62"/>
          <p:cNvCxnSpPr/>
          <p:nvPr/>
        </p:nvCxnSpPr>
        <p:spPr>
          <a:xfrm>
            <a:off x="8816519" y="3320269"/>
            <a:ext cx="0" cy="570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8802309" y="346990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FF"/>
                </a:solidFill>
                <a:latin typeface="Symbol" panose="05050102010706020507" pitchFamily="18" charset="2"/>
              </a:rPr>
              <a:t>a</a:t>
            </a:r>
            <a:endParaRPr lang="fr-FR" dirty="0">
              <a:solidFill>
                <a:srgbClr val="FF00FF"/>
              </a:solidFill>
              <a:latin typeface="Symbol" panose="05050102010706020507" pitchFamily="18" charset="2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8802290" y="3312604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FF"/>
                </a:solidFill>
              </a:rPr>
              <a:t>Q = 5.3 MeV</a:t>
            </a:r>
            <a:endParaRPr lang="fr-FR" sz="1200" dirty="0">
              <a:solidFill>
                <a:srgbClr val="FF00FF"/>
              </a:solidFill>
            </a:endParaRPr>
          </a:p>
        </p:txBody>
      </p:sp>
      <p:sp>
        <p:nvSpPr>
          <p:cNvPr id="66" name="Parallélogramme 65"/>
          <p:cNvSpPr/>
          <p:nvPr/>
        </p:nvSpPr>
        <p:spPr>
          <a:xfrm rot="20721716">
            <a:off x="4528280" y="2920571"/>
            <a:ext cx="5989834" cy="2184697"/>
          </a:xfrm>
          <a:prstGeom prst="parallelogram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 66"/>
          <p:cNvSpPr/>
          <p:nvPr/>
        </p:nvSpPr>
        <p:spPr>
          <a:xfrm>
            <a:off x="1252780" y="1040548"/>
            <a:ext cx="4843220" cy="4021810"/>
          </a:xfrm>
          <a:custGeom>
            <a:avLst/>
            <a:gdLst>
              <a:gd name="connsiteX0" fmla="*/ 0 w 4843220"/>
              <a:gd name="connsiteY0" fmla="*/ 61993 h 4021810"/>
              <a:gd name="connsiteX1" fmla="*/ 0 w 4843220"/>
              <a:gd name="connsiteY1" fmla="*/ 4021810 h 4021810"/>
              <a:gd name="connsiteX2" fmla="*/ 3572359 w 4843220"/>
              <a:gd name="connsiteY2" fmla="*/ 3967566 h 4021810"/>
              <a:gd name="connsiteX3" fmla="*/ 3564610 w 4843220"/>
              <a:gd name="connsiteY3" fmla="*/ 2518475 h 4021810"/>
              <a:gd name="connsiteX4" fmla="*/ 4827722 w 4843220"/>
              <a:gd name="connsiteY4" fmla="*/ 2138766 h 4021810"/>
              <a:gd name="connsiteX5" fmla="*/ 4843220 w 4843220"/>
              <a:gd name="connsiteY5" fmla="*/ 0 h 4021810"/>
              <a:gd name="connsiteX6" fmla="*/ 0 w 4843220"/>
              <a:gd name="connsiteY6" fmla="*/ 61993 h 402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3220" h="4021810">
                <a:moveTo>
                  <a:pt x="0" y="61993"/>
                </a:moveTo>
                <a:lnTo>
                  <a:pt x="0" y="4021810"/>
                </a:lnTo>
                <a:lnTo>
                  <a:pt x="3572359" y="3967566"/>
                </a:lnTo>
                <a:lnTo>
                  <a:pt x="3564610" y="2518475"/>
                </a:lnTo>
                <a:lnTo>
                  <a:pt x="4827722" y="2138766"/>
                </a:lnTo>
                <a:lnTo>
                  <a:pt x="4843220" y="0"/>
                </a:lnTo>
                <a:lnTo>
                  <a:pt x="0" y="61993"/>
                </a:lnTo>
                <a:close/>
              </a:path>
            </a:pathLst>
          </a:custGeom>
          <a:solidFill>
            <a:srgbClr val="009999">
              <a:alpha val="20000"/>
            </a:srgbClr>
          </a:solidFill>
          <a:ln w="28575">
            <a:solidFill>
              <a:srgbClr val="0099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67"/>
          <p:cNvSpPr txBox="1"/>
          <p:nvPr/>
        </p:nvSpPr>
        <p:spPr>
          <a:xfrm>
            <a:off x="3667904" y="1349486"/>
            <a:ext cx="131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9999"/>
                </a:solidFill>
              </a:rPr>
              <a:t> </a:t>
            </a:r>
            <a:r>
              <a:rPr lang="fr-FR" sz="3200" b="1" dirty="0" smtClean="0">
                <a:solidFill>
                  <a:srgbClr val="009999"/>
                </a:solidFill>
              </a:rPr>
              <a:t>d</a:t>
            </a:r>
            <a:r>
              <a:rPr lang="fr-FR" sz="32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irect </a:t>
            </a:r>
            <a:endParaRPr lang="fr-FR" sz="2000" dirty="0" smtClean="0">
              <a:solidFill>
                <a:srgbClr val="009999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31379" y="268472"/>
            <a:ext cx="6834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components of background  </a:t>
            </a: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32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222</a:t>
            </a: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Rn)</a:t>
            </a:r>
          </a:p>
          <a:p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6419584" y="1115291"/>
            <a:ext cx="529324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9999"/>
                </a:solidFill>
              </a:rPr>
              <a:t> </a:t>
            </a:r>
            <a:r>
              <a:rPr lang="fr-FR" sz="3200" b="1" dirty="0" err="1" smtClean="0">
                <a:solidFill>
                  <a:srgbClr val="FFC000"/>
                </a:solidFill>
              </a:rPr>
              <a:t>uncorrelated</a:t>
            </a:r>
            <a:r>
              <a:rPr lang="fr-FR" sz="3200" b="1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fr-FR" sz="2000" dirty="0" smtClean="0"/>
              <a:t>(</a:t>
            </a:r>
            <a:r>
              <a:rPr lang="fr-FR" sz="2000" dirty="0" err="1" smtClean="0"/>
              <a:t>history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materials</a:t>
            </a:r>
            <a:r>
              <a:rPr lang="fr-FR" sz="2000" dirty="0"/>
              <a:t> - surface contamination</a:t>
            </a:r>
            <a:r>
              <a:rPr lang="fr-FR" sz="2000" dirty="0" smtClean="0"/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8336" y="5283782"/>
            <a:ext cx="2930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66FF"/>
                </a:solidFill>
              </a:rPr>
              <a:t>Very high intrinsic activity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01483" y="5805568"/>
            <a:ext cx="4033540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3300"/>
                </a:solidFill>
              </a:rPr>
              <a:t>Ex :  </a:t>
            </a:r>
            <a:r>
              <a:rPr lang="en-US" sz="2000" dirty="0" err="1" smtClean="0">
                <a:solidFill>
                  <a:srgbClr val="CC3300"/>
                </a:solidFill>
              </a:rPr>
              <a:t>SuperNEMO</a:t>
            </a:r>
            <a:r>
              <a:rPr lang="en-US" sz="2000" dirty="0" smtClean="0">
                <a:solidFill>
                  <a:srgbClr val="CC3300"/>
                </a:solidFill>
              </a:rPr>
              <a:t> gas  : &lt; 150 </a:t>
            </a:r>
            <a:r>
              <a:rPr lang="en-US" sz="2000" dirty="0" err="1" smtClean="0">
                <a:solidFill>
                  <a:srgbClr val="CC330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 smtClean="0">
                <a:solidFill>
                  <a:srgbClr val="CC3300"/>
                </a:solidFill>
              </a:rPr>
              <a:t>Bq</a:t>
            </a:r>
            <a:r>
              <a:rPr lang="en-US" sz="2000" dirty="0" smtClean="0">
                <a:solidFill>
                  <a:srgbClr val="CC3300"/>
                </a:solidFill>
              </a:rPr>
              <a:t>/m</a:t>
            </a:r>
            <a:r>
              <a:rPr lang="en-US" sz="2000" baseline="30000" dirty="0" smtClean="0">
                <a:solidFill>
                  <a:srgbClr val="CC3300"/>
                </a:solidFill>
              </a:rPr>
              <a:t>3</a:t>
            </a:r>
          </a:p>
          <a:p>
            <a:endParaRPr lang="en-US" sz="2000" baseline="30000" dirty="0">
              <a:solidFill>
                <a:srgbClr val="CC3300"/>
              </a:solidFill>
            </a:endParaRPr>
          </a:p>
          <a:p>
            <a:r>
              <a:rPr lang="en-US" sz="2000" baseline="30000" dirty="0" smtClean="0">
                <a:solidFill>
                  <a:srgbClr val="CC3300"/>
                </a:solidFill>
              </a:rPr>
              <a:t>        </a:t>
            </a:r>
            <a:r>
              <a:rPr lang="en-US" sz="2000" dirty="0" smtClean="0">
                <a:solidFill>
                  <a:srgbClr val="CC3300"/>
                </a:solidFill>
              </a:rPr>
              <a:t>=&gt;</a:t>
            </a:r>
            <a:r>
              <a:rPr lang="en-US" sz="2000" dirty="0">
                <a:solidFill>
                  <a:srgbClr val="CC3300"/>
                </a:solidFill>
              </a:rPr>
              <a:t> </a:t>
            </a:r>
            <a:r>
              <a:rPr lang="en-US" sz="2000" dirty="0" smtClean="0">
                <a:solidFill>
                  <a:srgbClr val="CC3300"/>
                </a:solidFill>
              </a:rPr>
              <a:t>1 Rn atom in 10</a:t>
            </a:r>
            <a:r>
              <a:rPr lang="en-US" sz="2000" baseline="30000" dirty="0" smtClean="0">
                <a:solidFill>
                  <a:srgbClr val="CC3300"/>
                </a:solidFill>
              </a:rPr>
              <a:t>24</a:t>
            </a:r>
            <a:r>
              <a:rPr lang="en-US" sz="2000" dirty="0" smtClean="0">
                <a:solidFill>
                  <a:srgbClr val="CC3300"/>
                </a:solidFill>
              </a:rPr>
              <a:t> </a:t>
            </a:r>
            <a:r>
              <a:rPr lang="en-US" sz="2000" dirty="0" err="1" smtClean="0">
                <a:solidFill>
                  <a:srgbClr val="CC3300"/>
                </a:solidFill>
              </a:rPr>
              <a:t>gaz</a:t>
            </a:r>
            <a:r>
              <a:rPr lang="en-US" sz="2000" dirty="0" smtClean="0">
                <a:solidFill>
                  <a:srgbClr val="CC3300"/>
                </a:solidFill>
              </a:rPr>
              <a:t> atoms</a:t>
            </a:r>
            <a:endParaRPr lang="en-US" sz="2000" baseline="30000" dirty="0">
              <a:solidFill>
                <a:srgbClr val="CC3300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250166" y="5184475"/>
            <a:ext cx="4284857" cy="159588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ZoneTexte 69"/>
          <p:cNvSpPr txBox="1"/>
          <p:nvPr/>
        </p:nvSpPr>
        <p:spPr>
          <a:xfrm>
            <a:off x="10137392" y="0"/>
            <a:ext cx="183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Radioactive gas</a:t>
            </a:r>
            <a:endParaRPr lang="en-US" sz="2000" b="1" u="sng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5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22475" y="194634"/>
            <a:ext cx="7201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Radon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noble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(the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heaviest</a:t>
            </a:r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04113" y="1124745"/>
            <a:ext cx="2601097" cy="14619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Noble gases </a:t>
            </a:r>
          </a:p>
          <a:p>
            <a:pPr algn="ctr"/>
            <a:endParaRPr lang="en-US" sz="1100" b="1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9900CC"/>
                </a:solidFill>
              </a:rPr>
              <a:t>Full outer shell ( 8 e</a:t>
            </a:r>
            <a:r>
              <a:rPr lang="en-US" baseline="30000" dirty="0">
                <a:solidFill>
                  <a:srgbClr val="9900CC"/>
                </a:solidFill>
                <a:latin typeface="Symbol" panose="05050102010706020507" pitchFamily="18" charset="2"/>
              </a:rPr>
              <a:t>-</a:t>
            </a:r>
            <a:r>
              <a:rPr lang="en-US" dirty="0">
                <a:solidFill>
                  <a:srgbClr val="9900CC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rgbClr val="9900CC"/>
                </a:solidFill>
              </a:rPr>
              <a:t>  =&gt;  no valence electrons</a:t>
            </a:r>
          </a:p>
          <a:p>
            <a:pPr algn="ctr"/>
            <a:r>
              <a:rPr lang="en-US" dirty="0">
                <a:solidFill>
                  <a:srgbClr val="9900CC"/>
                </a:solidFill>
              </a:rPr>
              <a:t>   =&gt; very small reactivity </a:t>
            </a:r>
            <a:r>
              <a:rPr lang="en-US" dirty="0"/>
              <a:t> </a:t>
            </a:r>
          </a:p>
        </p:txBody>
      </p:sp>
      <p:pic>
        <p:nvPicPr>
          <p:cNvPr id="3076" name="Picture 4" descr="http://noblegaslab.coas.oregonstate.edu/indexpics/homepi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144527"/>
            <a:ext cx="3268080" cy="164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80" y="2996952"/>
            <a:ext cx="368944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2962" y="3197894"/>
            <a:ext cx="5230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Possible compounds for heavier noble elements</a:t>
            </a:r>
          </a:p>
          <a:p>
            <a:r>
              <a:rPr lang="en-US" sz="2000" dirty="0">
                <a:solidFill>
                  <a:srgbClr val="000099"/>
                </a:solidFill>
              </a:rPr>
              <a:t>Kr, </a:t>
            </a:r>
            <a:r>
              <a:rPr lang="en-US" sz="2000" dirty="0" err="1">
                <a:solidFill>
                  <a:srgbClr val="000099"/>
                </a:solidFill>
              </a:rPr>
              <a:t>Xe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047012" y="4005064"/>
            <a:ext cx="5541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3399"/>
                </a:solidFill>
              </a:rPr>
              <a:t>Rn must interact with matter better than </a:t>
            </a:r>
            <a:r>
              <a:rPr lang="en-US" b="1" dirty="0" err="1">
                <a:solidFill>
                  <a:srgbClr val="FF3399"/>
                </a:solidFill>
              </a:rPr>
              <a:t>Xe</a:t>
            </a:r>
            <a:endParaRPr lang="en-US" b="1" dirty="0">
              <a:solidFill>
                <a:srgbClr val="FF3399"/>
              </a:solidFill>
            </a:endParaRPr>
          </a:p>
          <a:p>
            <a:pPr algn="ctr"/>
            <a:r>
              <a:rPr lang="en-US" b="1" dirty="0">
                <a:solidFill>
                  <a:srgbClr val="FF3399"/>
                </a:solidFill>
              </a:rPr>
              <a:t>   However radon is a  pure radioactive short period  gas </a:t>
            </a:r>
          </a:p>
          <a:p>
            <a:pPr algn="ctr"/>
            <a:r>
              <a:rPr lang="en-US" b="1" dirty="0">
                <a:solidFill>
                  <a:srgbClr val="FF3399"/>
                </a:solidFill>
              </a:rPr>
              <a:t>   = &gt; poor knowledge of chemical properties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14323" y="2780929"/>
            <a:ext cx="1853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Nevertheless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469506" y="5053560"/>
            <a:ext cx="644337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Chemistry of noble gases is possible but  very poor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83971" y="5871226"/>
            <a:ext cx="5041380" cy="461665"/>
          </a:xfrm>
          <a:prstGeom prst="rect">
            <a:avLst/>
          </a:prstGeom>
          <a:solidFill>
            <a:srgbClr val="000099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Very difficult capture by chemisorption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1086" y="1168278"/>
            <a:ext cx="176840" cy="149238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0623880" y="60842"/>
            <a:ext cx="1225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Noble</a:t>
            </a:r>
            <a:r>
              <a:rPr lang="en-US" sz="20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endParaRPr lang="en-US" sz="2000" b="1" u="sng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0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186952" y="107978"/>
            <a:ext cx="3818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Emanation -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Exalation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84" y="760061"/>
            <a:ext cx="4630177" cy="32379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48421" y="4483147"/>
            <a:ext cx="4165436" cy="1631216"/>
          </a:xfrm>
          <a:prstGeom prst="rect">
            <a:avLst/>
          </a:prstGeom>
          <a:solidFill>
            <a:srgbClr val="FFFF00"/>
          </a:solidFill>
          <a:ln>
            <a:solidFill>
              <a:srgbClr val="9933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00FF"/>
                </a:solidFill>
              </a:rPr>
              <a:t>Dependence</a:t>
            </a:r>
            <a:r>
              <a:rPr lang="fr-FR" sz="2000" dirty="0" smtClean="0">
                <a:solidFill>
                  <a:srgbClr val="0000FF"/>
                </a:solidFill>
              </a:rPr>
              <a:t> on    :  </a:t>
            </a:r>
            <a:r>
              <a:rPr lang="fr-FR" sz="2000" dirty="0" err="1" smtClean="0">
                <a:solidFill>
                  <a:srgbClr val="0000FF"/>
                </a:solidFill>
              </a:rPr>
              <a:t>porosity</a:t>
            </a:r>
            <a:r>
              <a:rPr lang="fr-FR" sz="2000" dirty="0" smtClean="0">
                <a:solidFill>
                  <a:srgbClr val="0000FF"/>
                </a:solidFill>
              </a:rPr>
              <a:t>,         </a:t>
            </a:r>
          </a:p>
          <a:p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                                :  surface </a:t>
            </a:r>
            <a:r>
              <a:rPr lang="fr-FR" sz="2000" dirty="0" err="1" smtClean="0">
                <a:solidFill>
                  <a:srgbClr val="0000FF"/>
                </a:solidFill>
              </a:rPr>
              <a:t>roughness</a:t>
            </a:r>
            <a:endParaRPr lang="fr-FR" sz="2000" dirty="0" smtClean="0">
              <a:solidFill>
                <a:srgbClr val="0000FF"/>
              </a:solidFill>
            </a:endParaRPr>
          </a:p>
          <a:p>
            <a:r>
              <a:rPr lang="fr-FR" sz="2000" dirty="0" smtClean="0">
                <a:solidFill>
                  <a:srgbClr val="0000FF"/>
                </a:solidFill>
              </a:rPr>
              <a:t>		 :  </a:t>
            </a:r>
            <a:r>
              <a:rPr lang="fr-FR" sz="2000" dirty="0" err="1" smtClean="0">
                <a:solidFill>
                  <a:srgbClr val="0000FF"/>
                </a:solidFill>
              </a:rPr>
              <a:t>temperature</a:t>
            </a:r>
            <a:endParaRPr lang="fr-FR" sz="2000" dirty="0" smtClean="0">
              <a:solidFill>
                <a:srgbClr val="0000FF"/>
              </a:solidFill>
            </a:endParaRPr>
          </a:p>
          <a:p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                                :  </a:t>
            </a:r>
            <a:r>
              <a:rPr lang="fr-FR" sz="2000" dirty="0" err="1" smtClean="0">
                <a:solidFill>
                  <a:srgbClr val="0000FF"/>
                </a:solidFill>
              </a:rPr>
              <a:t>surrounding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gas</a:t>
            </a:r>
            <a:r>
              <a:rPr lang="fr-FR" sz="2000" dirty="0" smtClean="0">
                <a:solidFill>
                  <a:srgbClr val="0000FF"/>
                </a:solidFill>
              </a:rPr>
              <a:t> *</a:t>
            </a:r>
          </a:p>
          <a:p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</a:rPr>
              <a:t>                                : 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etc</a:t>
            </a:r>
            <a:endParaRPr lang="fr-FR" sz="2000" dirty="0" smtClean="0">
              <a:solidFill>
                <a:srgbClr val="0000FF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777" y="1054241"/>
            <a:ext cx="3232434" cy="221121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712015" y="4175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447" y="3539193"/>
            <a:ext cx="3004764" cy="201065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374921" y="1788747"/>
            <a:ext cx="2426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Emanation dans 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FF99CC"/>
                </a:solidFill>
              </a:rPr>
              <a:t> </a:t>
            </a:r>
            <a:r>
              <a:rPr lang="fr-FR" b="1" dirty="0" smtClean="0">
                <a:solidFill>
                  <a:srgbClr val="FF99CC"/>
                </a:solidFill>
              </a:rPr>
              <a:t>  He pur</a:t>
            </a:r>
            <a:r>
              <a:rPr lang="fr-FR" b="1" dirty="0">
                <a:solidFill>
                  <a:srgbClr val="FF99CC"/>
                </a:solidFill>
              </a:rPr>
              <a:t> </a:t>
            </a:r>
            <a:r>
              <a:rPr lang="fr-FR" b="1" dirty="0" smtClean="0">
                <a:solidFill>
                  <a:srgbClr val="FF99CC"/>
                </a:solidFill>
              </a:rPr>
              <a:t> (2)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B050"/>
                </a:solidFill>
              </a:rPr>
              <a:t> He + 5% </a:t>
            </a:r>
            <a:r>
              <a:rPr lang="fr-FR" b="1" dirty="0" smtClean="0">
                <a:solidFill>
                  <a:srgbClr val="00B050"/>
                </a:solidFill>
              </a:rPr>
              <a:t>éthanol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smtClean="0">
                <a:solidFill>
                  <a:srgbClr val="00B050"/>
                </a:solidFill>
              </a:rPr>
              <a:t>(3) 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374921" y="3811999"/>
            <a:ext cx="1947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Emanation dans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 smtClean="0">
                <a:solidFill>
                  <a:srgbClr val="FF99CC"/>
                </a:solidFill>
              </a:rPr>
              <a:t>He pur (2)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B050"/>
                </a:solidFill>
              </a:rPr>
              <a:t>He + 5% </a:t>
            </a:r>
            <a:r>
              <a:rPr lang="fr-FR" b="1" dirty="0" smtClean="0">
                <a:solidFill>
                  <a:srgbClr val="00B050"/>
                </a:solidFill>
              </a:rPr>
              <a:t>eau (3)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19645" y="931653"/>
            <a:ext cx="5702061" cy="48307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8203720" y="1788747"/>
            <a:ext cx="1733909" cy="462747"/>
          </a:xfrm>
          <a:prstGeom prst="straightConnector1">
            <a:avLst/>
          </a:prstGeom>
          <a:ln w="28575">
            <a:solidFill>
              <a:srgbClr val="FF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8679847" y="2512077"/>
            <a:ext cx="2715647" cy="5800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7891502" y="4061095"/>
            <a:ext cx="1763238" cy="227876"/>
          </a:xfrm>
          <a:prstGeom prst="straightConnector1">
            <a:avLst/>
          </a:prstGeom>
          <a:ln w="28575">
            <a:solidFill>
              <a:srgbClr val="FF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8322890" y="4483147"/>
            <a:ext cx="2311240" cy="5463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60385" y="931653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</a:rPr>
              <a:t>226</a:t>
            </a:r>
            <a:r>
              <a:rPr lang="en-US" b="1" dirty="0" smtClean="0">
                <a:solidFill>
                  <a:srgbClr val="0000FF"/>
                </a:solidFill>
              </a:rPr>
              <a:t>Ra 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 </a:t>
            </a:r>
            <a:r>
              <a:rPr lang="en-US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222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Rn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2147976" y="2194778"/>
            <a:ext cx="101484" cy="111267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2464277" y="1960609"/>
            <a:ext cx="101484" cy="111267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rme libre 19"/>
          <p:cNvSpPr/>
          <p:nvPr/>
        </p:nvSpPr>
        <p:spPr>
          <a:xfrm>
            <a:off x="2536166" y="2070340"/>
            <a:ext cx="1138687" cy="189781"/>
          </a:xfrm>
          <a:custGeom>
            <a:avLst/>
            <a:gdLst>
              <a:gd name="connsiteX0" fmla="*/ 0 w 1138687"/>
              <a:gd name="connsiteY0" fmla="*/ 0 h 189781"/>
              <a:gd name="connsiteX1" fmla="*/ 60385 w 1138687"/>
              <a:gd name="connsiteY1" fmla="*/ 51758 h 189781"/>
              <a:gd name="connsiteX2" fmla="*/ 224287 w 1138687"/>
              <a:gd name="connsiteY2" fmla="*/ 103517 h 189781"/>
              <a:gd name="connsiteX3" fmla="*/ 405442 w 1138687"/>
              <a:gd name="connsiteY3" fmla="*/ 86264 h 189781"/>
              <a:gd name="connsiteX4" fmla="*/ 569343 w 1138687"/>
              <a:gd name="connsiteY4" fmla="*/ 69011 h 189781"/>
              <a:gd name="connsiteX5" fmla="*/ 707366 w 1138687"/>
              <a:gd name="connsiteY5" fmla="*/ 17252 h 189781"/>
              <a:gd name="connsiteX6" fmla="*/ 776377 w 1138687"/>
              <a:gd name="connsiteY6" fmla="*/ 103517 h 189781"/>
              <a:gd name="connsiteX7" fmla="*/ 793630 w 1138687"/>
              <a:gd name="connsiteY7" fmla="*/ 189781 h 189781"/>
              <a:gd name="connsiteX8" fmla="*/ 931653 w 1138687"/>
              <a:gd name="connsiteY8" fmla="*/ 155275 h 189781"/>
              <a:gd name="connsiteX9" fmla="*/ 1138687 w 1138687"/>
              <a:gd name="connsiteY9" fmla="*/ 155275 h 18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8687" h="189781">
                <a:moveTo>
                  <a:pt x="0" y="0"/>
                </a:moveTo>
                <a:lnTo>
                  <a:pt x="60385" y="51758"/>
                </a:lnTo>
                <a:lnTo>
                  <a:pt x="224287" y="103517"/>
                </a:lnTo>
                <a:lnTo>
                  <a:pt x="405442" y="86264"/>
                </a:lnTo>
                <a:lnTo>
                  <a:pt x="569343" y="69011"/>
                </a:lnTo>
                <a:lnTo>
                  <a:pt x="707366" y="17252"/>
                </a:lnTo>
                <a:lnTo>
                  <a:pt x="776377" y="103517"/>
                </a:lnTo>
                <a:lnTo>
                  <a:pt x="793630" y="189781"/>
                </a:lnTo>
                <a:lnTo>
                  <a:pt x="931653" y="155275"/>
                </a:lnTo>
                <a:lnTo>
                  <a:pt x="1138687" y="155275"/>
                </a:lnTo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8032595" y="1381306"/>
            <a:ext cx="579638" cy="8626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6374921" y="1389932"/>
            <a:ext cx="1031506" cy="539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6504777" y="1016287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</a:t>
            </a:r>
            <a:endParaRPr lang="en-US" sz="1600" dirty="0"/>
          </a:p>
        </p:txBody>
      </p:sp>
      <p:sp>
        <p:nvSpPr>
          <p:cNvPr id="33" name="ZoneTexte 32"/>
          <p:cNvSpPr txBox="1"/>
          <p:nvPr/>
        </p:nvSpPr>
        <p:spPr>
          <a:xfrm>
            <a:off x="6198095" y="1365227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 +</a:t>
            </a:r>
            <a:r>
              <a:rPr lang="en-US" sz="1600" dirty="0" err="1" smtClean="0"/>
              <a:t>EthOH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7409745" y="1191638"/>
            <a:ext cx="741872" cy="389954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1122</Words>
  <Application>Microsoft Office PowerPoint</Application>
  <PresentationFormat>Grand écran</PresentationFormat>
  <Paragraphs>295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SimSun</vt:lpstr>
      <vt:lpstr>Arial</vt:lpstr>
      <vt:lpstr>Calibri</vt:lpstr>
      <vt:lpstr>Calibri Light</vt:lpstr>
      <vt:lpstr>Cambria Math</vt:lpstr>
      <vt:lpstr>Symbol</vt:lpstr>
      <vt:lpstr>Verdana</vt:lpstr>
      <vt:lpstr>Wingdings</vt:lpstr>
      <vt:lpstr>Thème Office</vt:lpstr>
      <vt:lpstr>Radon  Background, capture,  etc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Radon background</dc:title>
  <dc:creator>Jose</dc:creator>
  <cp:lastModifiedBy>Jose</cp:lastModifiedBy>
  <cp:revision>48</cp:revision>
  <dcterms:created xsi:type="dcterms:W3CDTF">2019-10-28T17:43:22Z</dcterms:created>
  <dcterms:modified xsi:type="dcterms:W3CDTF">2019-10-29T23:56:08Z</dcterms:modified>
</cp:coreProperties>
</file>