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75" r:id="rId4"/>
    <p:sldId id="269" r:id="rId5"/>
    <p:sldId id="274" r:id="rId6"/>
    <p:sldId id="266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08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EA5C-3821-4CE5-A180-F43B15F9173D}" type="datetimeFigureOut">
              <a:rPr lang="fr-FR" smtClean="0"/>
              <a:t>02/07/2019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488A-F7B5-4721-BD7B-24B29DAB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13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2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4" y="3140968"/>
            <a:ext cx="6620272" cy="1470025"/>
          </a:xfr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>
                <a:solidFill>
                  <a:srgbClr val="153449"/>
                </a:solidFill>
              </a:rPr>
            </a:br>
            <a:r>
              <a:rPr lang="fr-FR" sz="2300" dirty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>
                <a:solidFill>
                  <a:srgbClr val="01B2CD"/>
                </a:solidFill>
              </a:rPr>
            </a:br>
            <a:r>
              <a:rPr lang="fr-FR" sz="1800" dirty="0">
                <a:solidFill>
                  <a:srgbClr val="153449"/>
                </a:solidFill>
              </a:rPr>
              <a:t>7 MARS </a:t>
            </a:r>
            <a:r>
              <a:rPr lang="fr-FR" sz="1800" baseline="0" dirty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6778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02/07/2019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368" y="6454800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1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02/07/2019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4375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02/07/2019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279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02/07/2019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293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02/07/2019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351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02/07/2019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9506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F15C-91D5-9241-AC17-030113BDD6BC}" type="datetime1">
              <a:rPr lang="it-IT" smtClean="0"/>
              <a:t>02/07/2019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92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4DD8-FAA0-415C-99E0-500F920E3EAA}" type="datetimeFigureOut">
              <a:rPr lang="en-US" smtClean="0"/>
              <a:t>7/2/2019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805200" y="68400"/>
            <a:ext cx="5126400" cy="4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0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7624" y="6454800"/>
            <a:ext cx="2633464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02/07/2019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212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4368" y="6453336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4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1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7354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spectives2020.in2p3.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n2p3.fr/event/1815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Réunion de service électronique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04/07/2019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567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95536" y="620688"/>
            <a:ext cx="8461448" cy="479056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2000" b="1" u="sng" dirty="0" smtClean="0">
                <a:solidFill>
                  <a:srgbClr val="1F497D"/>
                </a:solidFill>
              </a:rPr>
              <a:t>Points </a:t>
            </a:r>
            <a:r>
              <a:rPr lang="fr-FR" sz="2000" b="1" u="sng" dirty="0" smtClean="0">
                <a:solidFill>
                  <a:srgbClr val="1F497D"/>
                </a:solidFill>
              </a:rPr>
              <a:t>divers (1/2):</a:t>
            </a:r>
            <a:endParaRPr lang="fr-FR" sz="20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fr-FR" sz="1800" dirty="0" smtClean="0">
              <a:solidFill>
                <a:schemeClr val="tx2"/>
              </a:solidFill>
            </a:endParaRPr>
          </a:p>
          <a:p>
            <a:r>
              <a:rPr lang="fr-FR" sz="1800" dirty="0">
                <a:solidFill>
                  <a:schemeClr val="tx2"/>
                </a:solidFill>
              </a:rPr>
              <a:t>Prospectives IN2P3: </a:t>
            </a:r>
            <a:r>
              <a:rPr lang="fr-FR" sz="1800" dirty="0">
                <a:solidFill>
                  <a:schemeClr val="tx2"/>
                </a:solidFill>
                <a:hlinkClick r:id="rId2"/>
              </a:rPr>
              <a:t>https://prospectives2020.in2p3.fr</a:t>
            </a:r>
            <a:r>
              <a:rPr lang="fr-FR" sz="1800" dirty="0" smtClean="0">
                <a:solidFill>
                  <a:schemeClr val="tx2"/>
                </a:solidFill>
                <a:hlinkClick r:id="rId2"/>
              </a:rPr>
              <a:t>/</a:t>
            </a:r>
            <a:endParaRPr lang="fr-FR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2"/>
                </a:solidFill>
              </a:rPr>
              <a:t>	</a:t>
            </a:r>
            <a:r>
              <a:rPr lang="fr-FR" sz="1800" dirty="0" smtClean="0">
                <a:solidFill>
                  <a:schemeClr val="tx2"/>
                </a:solidFill>
              </a:rPr>
              <a:t>GT04 </a:t>
            </a:r>
            <a:r>
              <a:rPr lang="fr-FR" sz="1800" dirty="0" err="1" smtClean="0">
                <a:solidFill>
                  <a:schemeClr val="tx2"/>
                </a:solidFill>
              </a:rPr>
              <a:t>astroparticules</a:t>
            </a:r>
            <a:r>
              <a:rPr lang="fr-FR" sz="1800" dirty="0" smtClean="0">
                <a:solidFill>
                  <a:schemeClr val="tx2"/>
                </a:solidFill>
              </a:rPr>
              <a:t> au LAPP (12-13/11)</a:t>
            </a:r>
            <a:endParaRPr lang="fr-FR" sz="1800" dirty="0" smtClean="0">
              <a:solidFill>
                <a:schemeClr val="tx2"/>
              </a:solidFill>
            </a:endParaRPr>
          </a:p>
          <a:p>
            <a:r>
              <a:rPr lang="fr-FR" sz="1800" dirty="0" smtClean="0">
                <a:solidFill>
                  <a:schemeClr val="tx2"/>
                </a:solidFill>
              </a:rPr>
              <a:t>POOL/magasin: travaux des cloisons finis, en attente de la pose du sol (?).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CL: informations des élus? (JP - RH)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CHSCT: informations? (SC) 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Rencontres avec Rodolphe </a:t>
            </a:r>
            <a:r>
              <a:rPr lang="fr-FR" sz="1800" dirty="0" err="1" smtClean="0">
                <a:solidFill>
                  <a:schemeClr val="tx2"/>
                </a:solidFill>
              </a:rPr>
              <a:t>Cledassou</a:t>
            </a:r>
            <a:r>
              <a:rPr lang="fr-FR" sz="1800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service: recrutements ingénieurs chercheurs, microélectronique IN2P3 (SV).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réseau ingénieurs systèmes, réseau </a:t>
            </a:r>
            <a:r>
              <a:rPr lang="fr-FR" sz="1800" dirty="0" err="1" smtClean="0">
                <a:solidFill>
                  <a:schemeClr val="tx2"/>
                </a:solidFill>
              </a:rPr>
              <a:t>instru</a:t>
            </a:r>
            <a:r>
              <a:rPr lang="fr-FR" sz="1800" dirty="0" smtClean="0">
                <a:solidFill>
                  <a:schemeClr val="tx2"/>
                </a:solidFill>
              </a:rPr>
              <a:t>/ctrl/</a:t>
            </a:r>
            <a:r>
              <a:rPr lang="fr-FR" sz="1800" dirty="0" err="1" smtClean="0">
                <a:solidFill>
                  <a:schemeClr val="tx2"/>
                </a:solidFill>
              </a:rPr>
              <a:t>cmde</a:t>
            </a:r>
            <a:r>
              <a:rPr lang="fr-FR" sz="1800" dirty="0" smtClean="0">
                <a:solidFill>
                  <a:schemeClr val="tx2"/>
                </a:solidFill>
              </a:rPr>
              <a:t>. (JP – EC – SV). 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Formations</a:t>
            </a:r>
            <a:r>
              <a:rPr lang="fr-FR" sz="1800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COMSOL (JMN</a:t>
            </a:r>
            <a:r>
              <a:rPr lang="fr-FR" sz="1800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ANF DAQ émergeants.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Anglais </a:t>
            </a:r>
            <a:r>
              <a:rPr lang="fr-FR" sz="1800" dirty="0">
                <a:solidFill>
                  <a:schemeClr val="tx2"/>
                </a:solidFill>
              </a:rPr>
              <a:t>au téléphone.</a:t>
            </a:r>
          </a:p>
          <a:p>
            <a:pPr marL="457200" lvl="1" indent="0">
              <a:buNone/>
            </a:pPr>
            <a:r>
              <a:rPr lang="fr-FR" sz="1800" dirty="0" smtClean="0">
                <a:solidFill>
                  <a:schemeClr val="tx2"/>
                </a:solidFill>
              </a:rPr>
              <a:t>A venir: ANF/école </a:t>
            </a:r>
            <a:r>
              <a:rPr lang="fr-FR" sz="1800" dirty="0">
                <a:solidFill>
                  <a:schemeClr val="tx2"/>
                </a:solidFill>
              </a:rPr>
              <a:t>d’électronique IN2P3 « CONCEPTION OPTIMISEE DE SYSTEMES NUMERIQUES » du 18 au 22/11</a:t>
            </a:r>
            <a:r>
              <a:rPr lang="fr-FR" sz="1800" dirty="0" smtClean="0">
                <a:solidFill>
                  <a:schemeClr val="tx2"/>
                </a:solidFill>
              </a:rPr>
              <a:t>.</a:t>
            </a:r>
          </a:p>
          <a:p>
            <a:pPr marL="457200" lvl="1" indent="0">
              <a:buNone/>
            </a:pPr>
            <a:endParaRPr lang="fr-FR" sz="1800" dirty="0" smtClean="0">
              <a:solidFill>
                <a:schemeClr val="tx2"/>
              </a:solidFill>
            </a:endParaRP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Autres?</a:t>
            </a:r>
            <a:endParaRPr lang="fr-FR" sz="1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23528" y="620688"/>
            <a:ext cx="8461448" cy="424847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2000" b="1" u="sng" dirty="0" smtClean="0">
                <a:solidFill>
                  <a:srgbClr val="1F497D"/>
                </a:solidFill>
              </a:rPr>
              <a:t>Points </a:t>
            </a:r>
            <a:r>
              <a:rPr lang="fr-FR" sz="2000" b="1" u="sng" dirty="0" smtClean="0">
                <a:solidFill>
                  <a:srgbClr val="1F497D"/>
                </a:solidFill>
              </a:rPr>
              <a:t>divers (2/2):</a:t>
            </a:r>
            <a:endParaRPr lang="fr-FR" sz="20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endParaRPr lang="fr-FR" sz="1800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fr-FR" sz="1800" dirty="0">
              <a:solidFill>
                <a:schemeClr val="tx2"/>
              </a:solidFill>
            </a:endParaRPr>
          </a:p>
          <a:p>
            <a:r>
              <a:rPr lang="fr-FR" sz="1800" dirty="0">
                <a:solidFill>
                  <a:schemeClr val="tx2"/>
                </a:solidFill>
              </a:rPr>
              <a:t>Rencontre avec </a:t>
            </a:r>
            <a:r>
              <a:rPr lang="fr-FR" sz="1800" dirty="0" smtClean="0">
                <a:solidFill>
                  <a:schemeClr val="tx2"/>
                </a:solidFill>
              </a:rPr>
              <a:t>Giovanni: prospectives et évolution des métiers.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Le LAPP, futur centre FCC?</a:t>
            </a:r>
          </a:p>
          <a:p>
            <a:pPr lvl="1"/>
            <a:r>
              <a:rPr lang="fr-FR" sz="1800" dirty="0" err="1" smtClean="0">
                <a:solidFill>
                  <a:schemeClr val="tx2"/>
                </a:solidFill>
              </a:rPr>
              <a:t>Astro</a:t>
            </a:r>
            <a:r>
              <a:rPr lang="fr-FR" sz="1800" dirty="0" smtClean="0">
                <a:solidFill>
                  <a:schemeClr val="tx2"/>
                </a:solidFill>
              </a:rPr>
              <a:t>, ET ?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Projet transverse, µ ou autre?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…</a:t>
            </a:r>
            <a:endParaRPr lang="fr-FR" sz="1800" dirty="0">
              <a:solidFill>
                <a:schemeClr val="tx2"/>
              </a:solidFill>
            </a:endParaRPr>
          </a:p>
          <a:p>
            <a:endParaRPr lang="fr-FR" sz="1800" dirty="0" smtClean="0">
              <a:solidFill>
                <a:schemeClr val="tx2"/>
              </a:solidFill>
            </a:endParaRPr>
          </a:p>
          <a:p>
            <a:r>
              <a:rPr lang="fr-FR" sz="1800" dirty="0" smtClean="0">
                <a:solidFill>
                  <a:schemeClr val="tx2"/>
                </a:solidFill>
              </a:rPr>
              <a:t>Communication Giovanni, CL séance ouverte: </a:t>
            </a:r>
            <a:r>
              <a:rPr lang="fr-FR" sz="1800" dirty="0" smtClean="0">
                <a:solidFill>
                  <a:schemeClr val="tx2"/>
                </a:solidFill>
                <a:hlinkClick r:id="rId2"/>
              </a:rPr>
              <a:t>https</a:t>
            </a:r>
            <a:r>
              <a:rPr lang="fr-FR" sz="1800" dirty="0">
                <a:solidFill>
                  <a:schemeClr val="tx2"/>
                </a:solidFill>
                <a:hlinkClick r:id="rId2"/>
              </a:rPr>
              <a:t>://indico.in2p3.fr/event/18158</a:t>
            </a:r>
            <a:r>
              <a:rPr lang="fr-FR" sz="1800" dirty="0" smtClean="0">
                <a:solidFill>
                  <a:schemeClr val="tx2"/>
                </a:solidFill>
                <a:hlinkClick r:id="rId2"/>
              </a:rPr>
              <a:t>/</a:t>
            </a:r>
            <a:endParaRPr lang="fr-FR" sz="1800" b="1" dirty="0">
              <a:solidFill>
                <a:schemeClr val="tx2"/>
              </a:solidFill>
            </a:endParaRPr>
          </a:p>
          <a:p>
            <a:pPr lvl="1"/>
            <a:r>
              <a:rPr lang="fr-FR" sz="1800" dirty="0">
                <a:solidFill>
                  <a:schemeClr val="tx2"/>
                </a:solidFill>
              </a:rPr>
              <a:t>Hélène </a:t>
            </a:r>
            <a:r>
              <a:rPr lang="fr-FR" sz="1800" dirty="0" err="1">
                <a:solidFill>
                  <a:schemeClr val="tx2"/>
                </a:solidFill>
              </a:rPr>
              <a:t>Wirion</a:t>
            </a:r>
            <a:r>
              <a:rPr lang="fr-FR" sz="1800" dirty="0">
                <a:solidFill>
                  <a:schemeClr val="tx2"/>
                </a:solidFill>
              </a:rPr>
              <a:t>  nouvelle </a:t>
            </a:r>
            <a:r>
              <a:rPr lang="fr-FR" sz="1800" dirty="0" smtClean="0">
                <a:solidFill>
                  <a:schemeClr val="tx2"/>
                </a:solidFill>
              </a:rPr>
              <a:t>RA, octobre 2019.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Ouverture poste Ingénieur qualité (2020).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Calendrier LAPP: </a:t>
            </a:r>
            <a:r>
              <a:rPr lang="fr-FR" sz="1800" dirty="0" err="1" smtClean="0">
                <a:solidFill>
                  <a:schemeClr val="tx2"/>
                </a:solidFill>
              </a:rPr>
              <a:t>cf</a:t>
            </a:r>
            <a:r>
              <a:rPr lang="fr-FR" sz="1800" dirty="0" smtClean="0">
                <a:solidFill>
                  <a:schemeClr val="tx2"/>
                </a:solidFill>
              </a:rPr>
              <a:t> page </a:t>
            </a:r>
            <a:r>
              <a:rPr lang="fr-FR" sz="1800" dirty="0" smtClean="0">
                <a:solidFill>
                  <a:schemeClr val="tx2"/>
                </a:solidFill>
              </a:rPr>
              <a:t>suivante</a:t>
            </a:r>
          </a:p>
          <a:p>
            <a:pPr lvl="1"/>
            <a:endParaRPr lang="fr-FR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EE1E79-4E04-2B44-B6EB-E492F2F7F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64F15C-91D5-9241-AC17-030113BDD6BC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02/07/2019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E579C8-881C-0F4A-9C7E-F108656B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G. Lamanna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0CB77DA-69B3-1A46-AB93-8D8ADB619B44}"/>
              </a:ext>
            </a:extLst>
          </p:cNvPr>
          <p:cNvSpPr txBox="1">
            <a:spLocks/>
          </p:cNvSpPr>
          <p:nvPr/>
        </p:nvSpPr>
        <p:spPr>
          <a:xfrm>
            <a:off x="3805200" y="68400"/>
            <a:ext cx="5126400" cy="450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17354A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Calendrier des évènements LAPP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566EB8-726D-E441-86DF-C2BE24D31CC3}"/>
              </a:ext>
            </a:extLst>
          </p:cNvPr>
          <p:cNvSpPr txBox="1"/>
          <p:nvPr/>
        </p:nvSpPr>
        <p:spPr>
          <a:xfrm>
            <a:off x="539552" y="1124744"/>
            <a:ext cx="7734681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BBQ LAPP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 juillet 2019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Inauguration EUTOPIA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12 septembre 2019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Fête de la Science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du 5 au 13 octobre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Journées laboratoire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du 6 au 8 novembre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 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Prospectives nationales Physique des 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Astroparticules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du 12 au 13 novembre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 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Status</a:t>
            </a:r>
            <a:r>
              <a:rPr kumimoji="0" lang="fr-FR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Report et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Comité scientifique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14 et 15 novembre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Cérémonie Cristal collectif CNRS 2019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29 novembre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Tourniquet Section 01 du Comité National du CNRS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du 2 au 4 décembre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 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Visite du Comité HCERES (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du 9 au 12 décembre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55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04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Budget </a:t>
            </a:r>
            <a:r>
              <a:rPr lang="fr-FR" sz="1600" b="1" u="sng" dirty="0" smtClean="0">
                <a:solidFill>
                  <a:schemeClr val="tx2"/>
                </a:solidFill>
              </a:rPr>
              <a:t>2019:</a:t>
            </a:r>
          </a:p>
          <a:p>
            <a:pPr marL="0" indent="0">
              <a:buNone/>
            </a:pPr>
            <a:endParaRPr lang="fr-FR" sz="16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fr-FR" sz="1800" dirty="0" smtClean="0">
                <a:solidFill>
                  <a:schemeClr val="tx2"/>
                </a:solidFill>
              </a:rPr>
              <a:t>Arrêt </a:t>
            </a:r>
            <a:r>
              <a:rPr lang="fr-FR" sz="1800" dirty="0">
                <a:solidFill>
                  <a:schemeClr val="tx2"/>
                </a:solidFill>
              </a:rPr>
              <a:t>de la machine virtuelle (1000€/an</a:t>
            </a:r>
            <a:r>
              <a:rPr lang="fr-FR" sz="1800" dirty="0" smtClean="0">
                <a:solidFill>
                  <a:schemeClr val="tx2"/>
                </a:solidFill>
              </a:rPr>
              <a:t>).</a:t>
            </a:r>
          </a:p>
          <a:p>
            <a:pPr>
              <a:buFontTx/>
              <a:buChar char="-"/>
            </a:pPr>
            <a:r>
              <a:rPr lang="fr-FR" sz="1800" dirty="0" smtClean="0">
                <a:solidFill>
                  <a:schemeClr val="tx2"/>
                </a:solidFill>
              </a:rPr>
              <a:t>1 mission électronique au 1</a:t>
            </a:r>
            <a:r>
              <a:rPr lang="fr-FR" sz="1800" baseline="30000" dirty="0" smtClean="0">
                <a:solidFill>
                  <a:schemeClr val="tx2"/>
                </a:solidFill>
              </a:rPr>
              <a:t>er</a:t>
            </a:r>
            <a:r>
              <a:rPr lang="fr-FR" sz="1800" dirty="0" smtClean="0">
                <a:solidFill>
                  <a:schemeClr val="tx2"/>
                </a:solidFill>
              </a:rPr>
              <a:t> semestre.</a:t>
            </a:r>
            <a:endParaRPr lang="fr-F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chemeClr val="tx2"/>
                </a:solidFill>
              </a:rPr>
              <a:t>ELECCIAO (CAO): 14500€ facturés en 2018, restera potentiellement 2500€.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2"/>
                </a:solidFill>
              </a:rPr>
              <a:t>ELECCO (</a:t>
            </a:r>
            <a:r>
              <a:rPr lang="fr-FR" sz="1800" dirty="0" err="1" smtClean="0">
                <a:solidFill>
                  <a:schemeClr val="tx2"/>
                </a:solidFill>
              </a:rPr>
              <a:t>Europractice</a:t>
            </a:r>
            <a:r>
              <a:rPr lang="fr-FR" sz="1800" dirty="0" smtClean="0">
                <a:solidFill>
                  <a:schemeClr val="tx2"/>
                </a:solidFill>
              </a:rPr>
              <a:t>): 5740€ facturés en 2018, </a:t>
            </a:r>
            <a:r>
              <a:rPr lang="fr-FR" sz="1800" dirty="0">
                <a:solidFill>
                  <a:schemeClr val="tx2"/>
                </a:solidFill>
              </a:rPr>
              <a:t>restera potentiellement </a:t>
            </a:r>
            <a:r>
              <a:rPr lang="fr-FR" sz="1800" dirty="0" smtClean="0">
                <a:solidFill>
                  <a:schemeClr val="tx2"/>
                </a:solidFill>
              </a:rPr>
              <a:t>1000</a:t>
            </a:r>
            <a:r>
              <a:rPr lang="fr-FR" sz="1800" dirty="0">
                <a:solidFill>
                  <a:schemeClr val="tx2"/>
                </a:solidFill>
              </a:rPr>
              <a:t>€</a:t>
            </a:r>
            <a:r>
              <a:rPr lang="fr-FR" sz="1800" dirty="0" smtClean="0">
                <a:solidFill>
                  <a:schemeClr val="tx2"/>
                </a:solidFill>
              </a:rPr>
              <a:t>.</a:t>
            </a:r>
            <a:endParaRPr lang="fr-F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Estimation reste début septembre</a:t>
            </a:r>
            <a:r>
              <a:rPr lang="fr-FR" sz="1800" b="1" dirty="0" smtClean="0">
                <a:solidFill>
                  <a:schemeClr val="tx2"/>
                </a:solidFill>
              </a:rPr>
              <a:t>: </a:t>
            </a:r>
            <a:r>
              <a:rPr lang="fr-FR" sz="1800" b="1" dirty="0" smtClean="0">
                <a:solidFill>
                  <a:srgbClr val="FF0000"/>
                </a:solidFill>
              </a:rPr>
              <a:t>~8900</a:t>
            </a:r>
            <a:r>
              <a:rPr lang="fr-FR" sz="1800" b="1" dirty="0" smtClean="0">
                <a:solidFill>
                  <a:srgbClr val="FF0000"/>
                </a:solidFill>
              </a:rPr>
              <a:t>€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2"/>
                </a:solidFill>
              </a:rPr>
              <a:t>Outils microélectroniques dans l’avenir? </a:t>
            </a:r>
            <a:r>
              <a:rPr lang="fr-FR" sz="2000" dirty="0" smtClean="0">
                <a:solidFill>
                  <a:schemeClr val="tx2"/>
                </a:solidFill>
              </a:rPr>
              <a:t>Jeton </a:t>
            </a:r>
            <a:r>
              <a:rPr lang="fr-FR" sz="2000" dirty="0" err="1">
                <a:solidFill>
                  <a:schemeClr val="tx2"/>
                </a:solidFill>
              </a:rPr>
              <a:t>Cliosoft</a:t>
            </a:r>
            <a:r>
              <a:rPr lang="fr-FR" sz="2000" dirty="0">
                <a:solidFill>
                  <a:schemeClr val="tx2"/>
                </a:solidFill>
              </a:rPr>
              <a:t>?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Besoins?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Aménagement </a:t>
            </a:r>
            <a:r>
              <a:rPr lang="fr-FR" sz="2000" dirty="0">
                <a:solidFill>
                  <a:schemeClr val="tx2"/>
                </a:solidFill>
              </a:rPr>
              <a:t>magasin/labos?</a:t>
            </a: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632535"/>
              </p:ext>
            </p:extLst>
          </p:nvPr>
        </p:nvGraphicFramePr>
        <p:xfrm>
          <a:off x="1774032" y="908720"/>
          <a:ext cx="5616623" cy="1693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902">
                  <a:extLst>
                    <a:ext uri="{9D8B030D-6E8A-4147-A177-3AD203B41FA5}">
                      <a16:colId xmlns:a16="http://schemas.microsoft.com/office/drawing/2014/main" val="3643551044"/>
                    </a:ext>
                  </a:extLst>
                </a:gridCol>
                <a:gridCol w="1534697">
                  <a:extLst>
                    <a:ext uri="{9D8B030D-6E8A-4147-A177-3AD203B41FA5}">
                      <a16:colId xmlns:a16="http://schemas.microsoft.com/office/drawing/2014/main" val="1934131298"/>
                    </a:ext>
                  </a:extLst>
                </a:gridCol>
                <a:gridCol w="1524512">
                  <a:extLst>
                    <a:ext uri="{9D8B030D-6E8A-4147-A177-3AD203B41FA5}">
                      <a16:colId xmlns:a16="http://schemas.microsoft.com/office/drawing/2014/main" val="3758664588"/>
                    </a:ext>
                  </a:extLst>
                </a:gridCol>
                <a:gridCol w="1524512">
                  <a:extLst>
                    <a:ext uri="{9D8B030D-6E8A-4147-A177-3AD203B41FA5}">
                      <a16:colId xmlns:a16="http://schemas.microsoft.com/office/drawing/2014/main" val="755809261"/>
                    </a:ext>
                  </a:extLst>
                </a:gridCol>
              </a:tblGrid>
              <a:tr h="425858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compte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budget demandé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budget obtenu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restant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261713"/>
                  </a:ext>
                </a:extLst>
              </a:tr>
              <a:tr h="21952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ELECCO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7200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6800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5592749"/>
                  </a:ext>
                </a:extLst>
              </a:tr>
              <a:tr h="216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ELECIAO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17000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17000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17000</a:t>
                      </a:r>
                      <a:endParaRPr lang="fr-FR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3844763"/>
                  </a:ext>
                </a:extLst>
              </a:tr>
              <a:tr h="216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ELECLA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252677"/>
                  </a:ext>
                </a:extLst>
              </a:tr>
              <a:tr h="216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ELECMI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>
                          <a:effectLst/>
                        </a:rPr>
                        <a:t>2</a:t>
                      </a:r>
                      <a:r>
                        <a:rPr lang="fr-FR" sz="1800" u="none" strike="noStrike" dirty="0" smtClean="0">
                          <a:effectLst/>
                        </a:rPr>
                        <a:t>500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2000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0914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5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8496944" cy="352839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2400" b="1" u="sng" dirty="0" smtClean="0">
                <a:solidFill>
                  <a:srgbClr val="1F497D"/>
                </a:solidFill>
              </a:rPr>
              <a:t>Télétravail</a:t>
            </a:r>
            <a:r>
              <a:rPr lang="fr-FR" sz="2400" dirty="0" smtClean="0">
                <a:solidFill>
                  <a:srgbClr val="1F497D"/>
                </a:solidFill>
              </a:rPr>
              <a:t>: retour d’expériences</a:t>
            </a:r>
            <a:endParaRPr lang="fr-FR" sz="2400" dirty="0">
              <a:solidFill>
                <a:srgbClr val="1F497D"/>
              </a:solidFill>
            </a:endParaRPr>
          </a:p>
          <a:p>
            <a:pPr marL="0" lvl="0" indent="0"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r>
              <a:rPr lang="fr-FR" sz="2000" dirty="0" smtClean="0">
                <a:solidFill>
                  <a:schemeClr val="tx2"/>
                </a:solidFill>
              </a:rPr>
              <a:t>Avantages / intérêts?</a:t>
            </a:r>
          </a:p>
          <a:p>
            <a:pPr marL="0" indent="0"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r>
              <a:rPr lang="fr-FR" sz="2000" dirty="0" smtClean="0">
                <a:solidFill>
                  <a:schemeClr val="tx2"/>
                </a:solidFill>
              </a:rPr>
              <a:t>Inconvénients / problématiques</a:t>
            </a:r>
            <a:r>
              <a:rPr lang="fr-FR" sz="2000" dirty="0" smtClean="0">
                <a:solidFill>
                  <a:schemeClr val="tx2"/>
                </a:solidFill>
              </a:rPr>
              <a:t>?</a:t>
            </a:r>
          </a:p>
          <a:p>
            <a:pPr marL="0" indent="0">
              <a:buNone/>
            </a:pPr>
            <a:endParaRPr lang="fr-FR" sz="2000" dirty="0">
              <a:solidFill>
                <a:schemeClr val="tx2"/>
              </a:solidFill>
            </a:endParaRPr>
          </a:p>
          <a:p>
            <a:r>
              <a:rPr lang="fr-FR" sz="2000" dirty="0" smtClean="0">
                <a:solidFill>
                  <a:schemeClr val="tx2"/>
                </a:solidFill>
              </a:rPr>
              <a:t>Réunion des télétravailleurs avec la direction technique: besoins, organisation…</a:t>
            </a:r>
            <a:endParaRPr lang="fr-FR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dirty="0" smtClean="0">
              <a:solidFill>
                <a:schemeClr val="tx2"/>
              </a:solidFill>
            </a:endParaRPr>
          </a:p>
          <a:p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5661248"/>
            <a:ext cx="4444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400" b="1" u="sng" dirty="0">
                <a:solidFill>
                  <a:srgbClr val="1F497D"/>
                </a:solidFill>
              </a:rPr>
              <a:t>Tour des </a:t>
            </a:r>
            <a:r>
              <a:rPr lang="fr-FR" sz="2400" b="1" u="sng" dirty="0" smtClean="0">
                <a:solidFill>
                  <a:srgbClr val="1F497D"/>
                </a:solidFill>
              </a:rPr>
              <a:t>projets: 2min/personne.</a:t>
            </a:r>
            <a:endParaRPr lang="fr-FR" sz="2400" b="1" u="sng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union 27 Avr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5" id="{E074ECB9-020E-4D20-A477-E2AC00260BA9}" vid="{B1DFA23E-29DC-4ED1-8E73-A914095A7672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5394</TotalTime>
  <Words>308</Words>
  <Application>Microsoft Office PowerPoint</Application>
  <PresentationFormat>Affichage à l'écran (4:3)</PresentationFormat>
  <Paragraphs>100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</vt:lpstr>
      <vt:lpstr>Thème Office</vt:lpstr>
      <vt:lpstr>Reunion 27 Avril</vt:lpstr>
      <vt:lpstr>Réunion de service électronique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service électronique</dc:title>
  <dc:creator>Sebastien Vilalte</dc:creator>
  <cp:lastModifiedBy>Sebastien Vilalte</cp:lastModifiedBy>
  <cp:revision>241</cp:revision>
  <dcterms:created xsi:type="dcterms:W3CDTF">2014-11-05T14:07:53Z</dcterms:created>
  <dcterms:modified xsi:type="dcterms:W3CDTF">2019-07-02T12:33:10Z</dcterms:modified>
</cp:coreProperties>
</file>