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1"/>
  </p:notesMasterIdLst>
  <p:handoutMasterIdLst>
    <p:handoutMasterId r:id="rId32"/>
  </p:handoutMasterIdLst>
  <p:sldIdLst>
    <p:sldId id="328" r:id="rId2"/>
    <p:sldId id="329" r:id="rId3"/>
    <p:sldId id="350" r:id="rId4"/>
    <p:sldId id="313" r:id="rId5"/>
    <p:sldId id="351" r:id="rId6"/>
    <p:sldId id="314" r:id="rId7"/>
    <p:sldId id="352" r:id="rId8"/>
    <p:sldId id="336" r:id="rId9"/>
    <p:sldId id="337" r:id="rId10"/>
    <p:sldId id="338" r:id="rId11"/>
    <p:sldId id="319" r:id="rId12"/>
    <p:sldId id="320" r:id="rId13"/>
    <p:sldId id="321" r:id="rId14"/>
    <p:sldId id="317" r:id="rId15"/>
    <p:sldId id="341" r:id="rId16"/>
    <p:sldId id="322" r:id="rId17"/>
    <p:sldId id="345" r:id="rId18"/>
    <p:sldId id="357" r:id="rId19"/>
    <p:sldId id="342" r:id="rId20"/>
    <p:sldId id="344" r:id="rId21"/>
    <p:sldId id="346" r:id="rId22"/>
    <p:sldId id="358" r:id="rId23"/>
    <p:sldId id="347" r:id="rId24"/>
    <p:sldId id="348" r:id="rId25"/>
    <p:sldId id="343" r:id="rId26"/>
    <p:sldId id="339" r:id="rId27"/>
    <p:sldId id="340" r:id="rId28"/>
    <p:sldId id="356" r:id="rId29"/>
    <p:sldId id="359"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4B"/>
    <a:srgbClr val="1E2D41"/>
    <a:srgbClr val="334C6B"/>
    <a:srgbClr val="213144"/>
    <a:srgbClr val="334B67"/>
    <a:srgbClr val="456487"/>
    <a:srgbClr val="36066F"/>
    <a:srgbClr val="40118E"/>
    <a:srgbClr val="00335D"/>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99" autoAdjust="0"/>
    <p:restoredTop sz="95213"/>
  </p:normalViewPr>
  <p:slideViewPr>
    <p:cSldViewPr>
      <p:cViewPr varScale="1">
        <p:scale>
          <a:sx n="92" d="100"/>
          <a:sy n="92" d="100"/>
        </p:scale>
        <p:origin x="448"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96" d="100"/>
          <a:sy n="96" d="100"/>
        </p:scale>
        <p:origin x="35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EA5362B-1957-E749-BDB4-71334AF260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45966D8-DCC8-1B45-9D0F-B9EE6D977A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BFBAC6-4D01-964C-AC2A-97C9FBD5B5F6}" type="datetimeFigureOut">
              <a:rPr lang="fr-FR" smtClean="0"/>
              <a:t>16/09/2019</a:t>
            </a:fld>
            <a:endParaRPr lang="fr-FR"/>
          </a:p>
        </p:txBody>
      </p:sp>
      <p:sp>
        <p:nvSpPr>
          <p:cNvPr id="4" name="Espace réservé du pied de page 3">
            <a:extLst>
              <a:ext uri="{FF2B5EF4-FFF2-40B4-BE49-F238E27FC236}">
                <a16:creationId xmlns:a16="http://schemas.microsoft.com/office/drawing/2014/main" id="{32065F59-9016-444B-9610-4304B7C95C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5168A7D-1A68-D347-88E2-99B24B6985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FA0F0C-52B9-D845-A56D-BFFC037D66DE}" type="slidenum">
              <a:rPr lang="fr-FR" smtClean="0"/>
              <a:t>‹N°›</a:t>
            </a:fld>
            <a:endParaRPr lang="fr-FR"/>
          </a:p>
        </p:txBody>
      </p:sp>
    </p:spTree>
    <p:extLst>
      <p:ext uri="{BB962C8B-B14F-4D97-AF65-F5344CB8AC3E}">
        <p14:creationId xmlns:p14="http://schemas.microsoft.com/office/powerpoint/2010/main" val="94250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F7F24A-4044-434C-BEEA-F4F4DA9256D8}" type="datetimeFigureOut">
              <a:rPr lang="fr-FR" smtClean="0"/>
              <a:t>16/09/2019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864A8-E5E8-4C6C-89E7-BC8C8B4867BC}" type="slidenum">
              <a:rPr lang="fr-FR" smtClean="0"/>
              <a:t>‹N°›</a:t>
            </a:fld>
            <a:endParaRPr lang="fr-FR"/>
          </a:p>
        </p:txBody>
      </p:sp>
    </p:spTree>
    <p:extLst>
      <p:ext uri="{BB962C8B-B14F-4D97-AF65-F5344CB8AC3E}">
        <p14:creationId xmlns:p14="http://schemas.microsoft.com/office/powerpoint/2010/main" val="377494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Professeur Denis </a:t>
            </a:r>
            <a:r>
              <a:rPr lang="fr-FR" dirty="0" err="1"/>
              <a:t>Varachin</a:t>
            </a:r>
            <a:r>
              <a:rPr lang="fr-FR" dirty="0"/>
              <a:t> </a:t>
            </a:r>
          </a:p>
        </p:txBody>
      </p:sp>
      <p:sp>
        <p:nvSpPr>
          <p:cNvPr id="4" name="Espace réservé du numéro de diapositive 3"/>
          <p:cNvSpPr>
            <a:spLocks noGrp="1"/>
          </p:cNvSpPr>
          <p:nvPr>
            <p:ph type="sldNum" sz="quarter" idx="5"/>
          </p:nvPr>
        </p:nvSpPr>
        <p:spPr/>
        <p:txBody>
          <a:bodyPr/>
          <a:lstStyle/>
          <a:p>
            <a:fld id="{ED3864A8-E5E8-4C6C-89E7-BC8C8B4867BC}" type="slidenum">
              <a:rPr lang="fr-FR" smtClean="0"/>
              <a:t>0</a:t>
            </a:fld>
            <a:endParaRPr lang="fr-FR"/>
          </a:p>
        </p:txBody>
      </p:sp>
    </p:spTree>
    <p:extLst>
      <p:ext uri="{BB962C8B-B14F-4D97-AF65-F5344CB8AC3E}">
        <p14:creationId xmlns:p14="http://schemas.microsoft.com/office/powerpoint/2010/main" val="396861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3864A8-E5E8-4C6C-89E7-BC8C8B4867BC}" type="slidenum">
              <a:rPr lang="fr-FR" smtClean="0"/>
              <a:t>1</a:t>
            </a:fld>
            <a:endParaRPr lang="fr-FR"/>
          </a:p>
        </p:txBody>
      </p:sp>
    </p:spTree>
    <p:extLst>
      <p:ext uri="{BB962C8B-B14F-4D97-AF65-F5344CB8AC3E}">
        <p14:creationId xmlns:p14="http://schemas.microsoft.com/office/powerpoint/2010/main" val="156577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Emile Henriot, </a:t>
            </a:r>
            <a:r>
              <a:rPr lang="fr-FR" dirty="0" err="1"/>
              <a:t>Franic</a:t>
            </a:r>
            <a:r>
              <a:rPr lang="fr-FR" dirty="0"/>
              <a:t> Perrin, </a:t>
            </a:r>
            <a:r>
              <a:rPr lang="fr-FR" dirty="0" err="1"/>
              <a:t>Frederic</a:t>
            </a:r>
            <a:r>
              <a:rPr lang="fr-FR" dirty="0"/>
              <a:t> Joliot-Curie, Irène Joliot-Curie, Marie Curie, Paul Langevin, Maurice et Louis De Broglie</a:t>
            </a:r>
          </a:p>
        </p:txBody>
      </p:sp>
      <p:sp>
        <p:nvSpPr>
          <p:cNvPr id="4" name="Espace réservé du numéro de diapositive 3"/>
          <p:cNvSpPr>
            <a:spLocks noGrp="1"/>
          </p:cNvSpPr>
          <p:nvPr>
            <p:ph type="sldNum" sz="quarter" idx="5"/>
          </p:nvPr>
        </p:nvSpPr>
        <p:spPr/>
        <p:txBody>
          <a:bodyPr/>
          <a:lstStyle/>
          <a:p>
            <a:fld id="{ED3864A8-E5E8-4C6C-89E7-BC8C8B4867BC}" type="slidenum">
              <a:rPr lang="fr-FR" smtClean="0"/>
              <a:t>2</a:t>
            </a:fld>
            <a:endParaRPr lang="fr-FR"/>
          </a:p>
        </p:txBody>
      </p:sp>
    </p:spTree>
    <p:extLst>
      <p:ext uri="{BB962C8B-B14F-4D97-AF65-F5344CB8AC3E}">
        <p14:creationId xmlns:p14="http://schemas.microsoft.com/office/powerpoint/2010/main" val="323719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i="0" dirty="0"/>
              <a:t>Pierre Auger, Irène et </a:t>
            </a:r>
            <a:r>
              <a:rPr lang="fr-FR" sz="1400" i="0" dirty="0" err="1"/>
              <a:t>Frederic</a:t>
            </a:r>
            <a:r>
              <a:rPr lang="fr-FR" sz="1400" i="0" dirty="0"/>
              <a:t>, </a:t>
            </a:r>
            <a:r>
              <a:rPr lang="fr-FR" sz="1400" i="0" dirty="0" err="1"/>
              <a:t>Franis</a:t>
            </a:r>
            <a:r>
              <a:rPr lang="fr-FR" sz="1400" i="0" dirty="0"/>
              <a:t> Perrin, </a:t>
            </a:r>
            <a:r>
              <a:rPr lang="fr-FR" sz="1400" i="0" dirty="0" err="1"/>
              <a:t>Lew</a:t>
            </a:r>
            <a:r>
              <a:rPr lang="fr-FR" sz="1400" i="0" dirty="0"/>
              <a:t> </a:t>
            </a:r>
            <a:r>
              <a:rPr lang="fr-FR" sz="1400" i="0" dirty="0" err="1"/>
              <a:t>Kowrski</a:t>
            </a:r>
            <a:r>
              <a:rPr lang="fr-FR" sz="1400" i="0" dirty="0"/>
              <a:t> - </a:t>
            </a:r>
            <a:r>
              <a:rPr lang="fr-FR" sz="1400" b="0" i="0" u="none" strike="noStrike" kern="1200" dirty="0">
                <a:solidFill>
                  <a:schemeClr val="tx1"/>
                </a:solidFill>
                <a:effectLst/>
                <a:latin typeface="+mn-lt"/>
                <a:ea typeface="+mn-ea"/>
                <a:cs typeface="+mn-cs"/>
              </a:rPr>
              <a:t>B. </a:t>
            </a:r>
            <a:r>
              <a:rPr lang="fr-FR" sz="1400" b="0" i="0" u="none" strike="noStrike" kern="1200" dirty="0" err="1">
                <a:solidFill>
                  <a:schemeClr val="tx1"/>
                </a:solidFill>
                <a:effectLst/>
                <a:latin typeface="+mn-lt"/>
                <a:ea typeface="+mn-ea"/>
                <a:cs typeface="+mn-cs"/>
              </a:rPr>
              <a:t>Goldchmidt</a:t>
            </a:r>
            <a:r>
              <a:rPr lang="fr-FR" sz="1400" b="0" i="0" u="none" strike="noStrike" kern="1200" dirty="0">
                <a:solidFill>
                  <a:schemeClr val="tx1"/>
                </a:solidFill>
                <a:effectLst/>
                <a:latin typeface="+mn-lt"/>
                <a:ea typeface="+mn-ea"/>
                <a:cs typeface="+mn-cs"/>
              </a:rPr>
              <a:t>, P. </a:t>
            </a:r>
            <a:r>
              <a:rPr lang="fr-FR" sz="1400" b="0" i="0" u="none" strike="noStrike" kern="1200" dirty="0" err="1">
                <a:solidFill>
                  <a:schemeClr val="tx1"/>
                </a:solidFill>
                <a:effectLst/>
                <a:latin typeface="+mn-lt"/>
                <a:ea typeface="+mn-ea"/>
                <a:cs typeface="+mn-cs"/>
              </a:rPr>
              <a:t>Bicquart</a:t>
            </a:r>
            <a:r>
              <a:rPr lang="fr-FR" sz="1400" b="0" i="0" u="none" strike="noStrike" kern="1200" dirty="0">
                <a:solidFill>
                  <a:schemeClr val="tx1"/>
                </a:solidFill>
                <a:effectLst/>
                <a:latin typeface="+mn-lt"/>
                <a:ea typeface="+mn-ea"/>
                <a:cs typeface="+mn-cs"/>
              </a:rPr>
              <a:t>, L. </a:t>
            </a:r>
            <a:r>
              <a:rPr lang="fr-FR" sz="1400" b="0" i="0" u="none" strike="noStrike" kern="1200" dirty="0" err="1">
                <a:solidFill>
                  <a:schemeClr val="tx1"/>
                </a:solidFill>
                <a:effectLst/>
                <a:latin typeface="+mn-lt"/>
                <a:ea typeface="+mn-ea"/>
                <a:cs typeface="+mn-cs"/>
              </a:rPr>
              <a:t>Denivelle</a:t>
            </a:r>
            <a:r>
              <a:rPr lang="fr-FR" sz="1400" b="0" i="0" u="none" strike="noStrike" kern="1200" dirty="0">
                <a:solidFill>
                  <a:schemeClr val="tx1"/>
                </a:solidFill>
                <a:effectLst/>
                <a:latin typeface="+mn-lt"/>
                <a:ea typeface="+mn-ea"/>
                <a:cs typeface="+mn-cs"/>
              </a:rPr>
              <a:t> et J. Langevin – appel de Stockholm contre l’armement nucléaire</a:t>
            </a:r>
            <a:endParaRPr lang="fr-FR" sz="1400" i="0" dirty="0"/>
          </a:p>
        </p:txBody>
      </p:sp>
      <p:sp>
        <p:nvSpPr>
          <p:cNvPr id="4" name="Espace réservé du numéro de diapositive 3"/>
          <p:cNvSpPr>
            <a:spLocks noGrp="1"/>
          </p:cNvSpPr>
          <p:nvPr>
            <p:ph type="sldNum" sz="quarter" idx="5"/>
          </p:nvPr>
        </p:nvSpPr>
        <p:spPr/>
        <p:txBody>
          <a:bodyPr/>
          <a:lstStyle/>
          <a:p>
            <a:fld id="{ED3864A8-E5E8-4C6C-89E7-BC8C8B4867BC}" type="slidenum">
              <a:rPr lang="fr-FR" smtClean="0"/>
              <a:t>5</a:t>
            </a:fld>
            <a:endParaRPr lang="fr-FR"/>
          </a:p>
        </p:txBody>
      </p:sp>
    </p:spTree>
    <p:extLst>
      <p:ext uri="{BB962C8B-B14F-4D97-AF65-F5344CB8AC3E}">
        <p14:creationId xmlns:p14="http://schemas.microsoft.com/office/powerpoint/2010/main" val="177828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Victor HESS: </a:t>
            </a:r>
            <a:r>
              <a:rPr lang="fr-FR" dirty="0" err="1"/>
              <a:t>etude</a:t>
            </a:r>
            <a:r>
              <a:rPr lang="fr-FR" dirty="0"/>
              <a:t> des rayons cosmiques – découverte de nouvelles particules : positron, muon, les </a:t>
            </a:r>
            <a:r>
              <a:rPr lang="fr-FR" dirty="0" err="1"/>
              <a:t>mesons</a:t>
            </a:r>
            <a:r>
              <a:rPr lang="fr-FR" dirty="0"/>
              <a:t> </a:t>
            </a:r>
          </a:p>
        </p:txBody>
      </p:sp>
      <p:sp>
        <p:nvSpPr>
          <p:cNvPr id="4" name="Espace réservé du numéro de diapositive 3"/>
          <p:cNvSpPr>
            <a:spLocks noGrp="1"/>
          </p:cNvSpPr>
          <p:nvPr>
            <p:ph type="sldNum" sz="quarter" idx="5"/>
          </p:nvPr>
        </p:nvSpPr>
        <p:spPr/>
        <p:txBody>
          <a:bodyPr/>
          <a:lstStyle/>
          <a:p>
            <a:fld id="{ED3864A8-E5E8-4C6C-89E7-BC8C8B4867BC}" type="slidenum">
              <a:rPr lang="fr-FR" smtClean="0"/>
              <a:t>7</a:t>
            </a:fld>
            <a:endParaRPr lang="fr-FR"/>
          </a:p>
        </p:txBody>
      </p:sp>
    </p:spTree>
    <p:extLst>
      <p:ext uri="{BB962C8B-B14F-4D97-AF65-F5344CB8AC3E}">
        <p14:creationId xmlns:p14="http://schemas.microsoft.com/office/powerpoint/2010/main" val="1039482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7" name="Rectangle 16"/>
          <p:cNvSpPr/>
          <p:nvPr userDrawn="1"/>
        </p:nvSpPr>
        <p:spPr>
          <a:xfrm>
            <a:off x="0" y="5079999"/>
            <a:ext cx="12192000" cy="1872296"/>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5" name="Titre 1"/>
          <p:cNvSpPr txBox="1">
            <a:spLocks/>
          </p:cNvSpPr>
          <p:nvPr userDrawn="1"/>
        </p:nvSpPr>
        <p:spPr>
          <a:xfrm>
            <a:off x="2831637" y="332656"/>
            <a:ext cx="9244608" cy="114300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2700" dirty="0">
                <a:solidFill>
                  <a:srgbClr val="E75112"/>
                </a:solidFill>
                <a:latin typeface="Arial Narrow" panose="020B0606020202030204" pitchFamily="34" charset="0"/>
                <a:ea typeface="ＭＳ Ｐゴシック" panose="020B0600070205080204" pitchFamily="34" charset="-128"/>
              </a:rPr>
              <a:t>Institut national de physique nucléaire </a:t>
            </a:r>
          </a:p>
          <a:p>
            <a:pPr algn="r"/>
            <a:r>
              <a:rPr lang="fr-FR" altLang="fr-FR" sz="2700" dirty="0">
                <a:solidFill>
                  <a:srgbClr val="E75112"/>
                </a:solidFill>
                <a:latin typeface="Arial Narrow" panose="020B0606020202030204" pitchFamily="34" charset="0"/>
                <a:ea typeface="ＭＳ Ｐゴシック" panose="020B0600070205080204" pitchFamily="34" charset="-128"/>
              </a:rPr>
              <a:t>et de physique des particules</a:t>
            </a:r>
            <a:endParaRPr lang="fr-FR" sz="2700" dirty="0">
              <a:solidFill>
                <a:srgbClr val="E75112"/>
              </a:solidFill>
              <a:latin typeface="Arial Narrow" panose="020B0606020202030204" pitchFamily="34" charset="0"/>
            </a:endParaRPr>
          </a:p>
        </p:txBody>
      </p:sp>
      <p:sp>
        <p:nvSpPr>
          <p:cNvPr id="11" name="Espace réservé du pied de page 4"/>
          <p:cNvSpPr>
            <a:spLocks noGrp="1"/>
          </p:cNvSpPr>
          <p:nvPr>
            <p:ph type="ftr" sz="quarter" idx="3"/>
          </p:nvPr>
        </p:nvSpPr>
        <p:spPr>
          <a:xfrm>
            <a:off x="1583499" y="6516000"/>
            <a:ext cx="9024000" cy="360000"/>
          </a:xfrm>
          <a:prstGeom prst="rect">
            <a:avLst/>
          </a:prstGeom>
        </p:spPr>
        <p:txBody>
          <a:bodyPr vert="horz" lIns="91440" tIns="45720" rIns="91440" bIns="45720" rtlCol="0" anchor="ctr"/>
          <a:lstStyle>
            <a:lvl1pPr algn="ctr">
              <a:defRPr sz="1050" b="1">
                <a:solidFill>
                  <a:schemeClr val="bg1"/>
                </a:solidFill>
              </a:defRPr>
            </a:lvl1pPr>
          </a:lstStyle>
          <a:p>
            <a:r>
              <a:rPr lang="fr-FR" sz="900" dirty="0"/>
              <a:t>EUTOPIA Annecy  - UB</a:t>
            </a:r>
          </a:p>
        </p:txBody>
      </p:sp>
      <p:sp>
        <p:nvSpPr>
          <p:cNvPr id="2" name="Titre 1"/>
          <p:cNvSpPr>
            <a:spLocks noGrp="1"/>
          </p:cNvSpPr>
          <p:nvPr>
            <p:ph type="title" hasCustomPrompt="1"/>
          </p:nvPr>
        </p:nvSpPr>
        <p:spPr>
          <a:xfrm>
            <a:off x="2226339" y="5196832"/>
            <a:ext cx="9840416" cy="464416"/>
          </a:xfrm>
        </p:spPr>
        <p:txBody>
          <a:bodyPr>
            <a:noAutofit/>
          </a:bodyPr>
          <a:lstStyle>
            <a:lvl1pPr algn="r">
              <a:defRPr sz="2250" b="0" i="0">
                <a:solidFill>
                  <a:schemeClr val="tx1"/>
                </a:solidFill>
              </a:defRPr>
            </a:lvl1pPr>
          </a:lstStyle>
          <a:p>
            <a:r>
              <a:rPr lang="fr-FR" dirty="0"/>
              <a:t>Titre de la présentation - Date</a:t>
            </a:r>
          </a:p>
        </p:txBody>
      </p:sp>
      <p:sp>
        <p:nvSpPr>
          <p:cNvPr id="4" name="Espace réservé du texte 3"/>
          <p:cNvSpPr>
            <a:spLocks noGrp="1"/>
          </p:cNvSpPr>
          <p:nvPr>
            <p:ph type="body" sz="quarter" idx="10" hasCustomPrompt="1"/>
          </p:nvPr>
        </p:nvSpPr>
        <p:spPr>
          <a:xfrm>
            <a:off x="2256367" y="5805488"/>
            <a:ext cx="9791700" cy="360362"/>
          </a:xfrm>
          <a:prstGeom prst="rect">
            <a:avLst/>
          </a:prstGeom>
        </p:spPr>
        <p:txBody>
          <a:bodyPr/>
          <a:lstStyle>
            <a:lvl1pPr marL="0" indent="0" algn="r">
              <a:buNone/>
              <a:defRPr sz="1650" i="1">
                <a:latin typeface="Arial Narrow" panose="020B0606020202030204" pitchFamily="34" charset="0"/>
              </a:defRPr>
            </a:lvl1pPr>
          </a:lstStyle>
          <a:p>
            <a:pPr lvl="0"/>
            <a:r>
              <a:rPr lang="fr-FR" sz="1650" dirty="0"/>
              <a:t>Nom de l’intervenant - fonction</a:t>
            </a:r>
            <a:endParaRPr lang="fr-FR" dirty="0"/>
          </a:p>
        </p:txBody>
      </p:sp>
      <p:pic>
        <p:nvPicPr>
          <p:cNvPr id="3" name="Image 2"/>
          <p:cNvPicPr>
            <a:picLocks noChangeAspect="1"/>
          </p:cNvPicPr>
          <p:nvPr userDrawn="1"/>
        </p:nvPicPr>
        <p:blipFill rotWithShape="1">
          <a:blip r:embed="rId2">
            <a:extLst>
              <a:ext uri="{28A0092B-C50C-407E-A947-70E740481C1C}">
                <a14:useLocalDpi xmlns:a14="http://schemas.microsoft.com/office/drawing/2010/main"/>
              </a:ext>
            </a:extLst>
          </a:blip>
          <a:srcRect t="22572" b="6705"/>
          <a:stretch/>
        </p:blipFill>
        <p:spPr>
          <a:xfrm>
            <a:off x="-18550" y="1704876"/>
            <a:ext cx="12210551" cy="3491956"/>
          </a:xfrm>
          <a:prstGeom prst="rect">
            <a:avLst/>
          </a:prstGeom>
        </p:spPr>
      </p:pic>
      <p:pic>
        <p:nvPicPr>
          <p:cNvPr id="9" name="Image 8">
            <a:extLst>
              <a:ext uri="{FF2B5EF4-FFF2-40B4-BE49-F238E27FC236}">
                <a16:creationId xmlns:a16="http://schemas.microsoft.com/office/drawing/2014/main" id="{4A9B8747-90F2-574F-8A6A-663D4D1E28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64551" y="103437"/>
            <a:ext cx="1518948" cy="1601439"/>
          </a:xfrm>
          <a:prstGeom prst="rect">
            <a:avLst/>
          </a:prstGeom>
        </p:spPr>
      </p:pic>
    </p:spTree>
    <p:extLst>
      <p:ext uri="{BB962C8B-B14F-4D97-AF65-F5344CB8AC3E}">
        <p14:creationId xmlns:p14="http://schemas.microsoft.com/office/powerpoint/2010/main" val="216661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1">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3695733" y="6516000"/>
            <a:ext cx="6912000" cy="360000"/>
          </a:xfrm>
        </p:spPr>
        <p:txBody>
          <a:bodyPr/>
          <a:lstStyle/>
          <a:p>
            <a:r>
              <a:rPr lang="fr-FR"/>
              <a:t>EUTOPIA Annecy  - UB</a:t>
            </a:r>
            <a:endParaRPr lang="fr-FR" dirty="0"/>
          </a:p>
        </p:txBody>
      </p:sp>
      <p:sp>
        <p:nvSpPr>
          <p:cNvPr id="5" name="Espace réservé du numéro de diapositive 4"/>
          <p:cNvSpPr>
            <a:spLocks noGrp="1"/>
          </p:cNvSpPr>
          <p:nvPr>
            <p:ph type="sldNum" sz="quarter" idx="12"/>
          </p:nvPr>
        </p:nvSpPr>
        <p:spPr>
          <a:xfrm>
            <a:off x="11088555" y="6516000"/>
            <a:ext cx="960000" cy="360000"/>
          </a:xfrm>
        </p:spPr>
        <p:txBody>
          <a:bodyPr/>
          <a:lstStyle/>
          <a:p>
            <a:fld id="{5A41D906-68FB-4FCF-A226-CB4AF2FE6205}" type="slidenum">
              <a:rPr lang="fr-FR" smtClean="0"/>
              <a:t>‹N°›</a:t>
            </a:fld>
            <a:endParaRPr lang="fr-FR" dirty="0"/>
          </a:p>
        </p:txBody>
      </p:sp>
      <p:grpSp>
        <p:nvGrpSpPr>
          <p:cNvPr id="6" name="Groupe 5"/>
          <p:cNvGrpSpPr/>
          <p:nvPr userDrawn="1"/>
        </p:nvGrpSpPr>
        <p:grpSpPr>
          <a:xfrm>
            <a:off x="23666" y="836712"/>
            <a:ext cx="12338287" cy="1891088"/>
            <a:chOff x="-109715" y="234904"/>
            <a:chExt cx="9253715" cy="1891088"/>
          </a:xfrm>
        </p:grpSpPr>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0641" y="796978"/>
              <a:ext cx="3635897" cy="1315024"/>
            </a:xfrm>
            <a:prstGeom prst="rect">
              <a:avLst/>
            </a:prstGeom>
          </p:spPr>
        </p:pic>
        <p:sp>
          <p:nvSpPr>
            <p:cNvPr id="8" name="Rectangle 7"/>
            <p:cNvSpPr/>
            <p:nvPr/>
          </p:nvSpPr>
          <p:spPr>
            <a:xfrm>
              <a:off x="-109715" y="810968"/>
              <a:ext cx="5508104" cy="1315024"/>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Titre 1"/>
            <p:cNvSpPr txBox="1">
              <a:spLocks/>
            </p:cNvSpPr>
            <p:nvPr/>
          </p:nvSpPr>
          <p:spPr>
            <a:xfrm>
              <a:off x="3635896" y="927600"/>
              <a:ext cx="550810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sz="2100" dirty="0">
                <a:solidFill>
                  <a:schemeClr val="bg1"/>
                </a:solidFill>
                <a:latin typeface="Arial Narrow" panose="020B0606020202030204" pitchFamily="34" charset="0"/>
              </a:endParaRPr>
            </a:p>
          </p:txBody>
        </p:sp>
        <p:sp>
          <p:nvSpPr>
            <p:cNvPr id="10" name="Titre 1"/>
            <p:cNvSpPr txBox="1">
              <a:spLocks/>
            </p:cNvSpPr>
            <p:nvPr/>
          </p:nvSpPr>
          <p:spPr>
            <a:xfrm>
              <a:off x="3635894" y="234904"/>
              <a:ext cx="5503331" cy="6018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altLang="fr-FR" sz="1275" b="0" dirty="0">
                  <a:solidFill>
                    <a:srgbClr val="E75112"/>
                  </a:solidFill>
                  <a:latin typeface="Arial Narrow" panose="020B0606020202030204" pitchFamily="34" charset="0"/>
                  <a:ea typeface="ＭＳ Ｐゴシック" panose="020B0600070205080204" pitchFamily="34" charset="-128"/>
                </a:rPr>
                <a:t>Institut national de physique nucléaire et de physique des particules</a:t>
              </a:r>
              <a:endParaRPr lang="fr-FR" sz="1275" b="0" dirty="0">
                <a:solidFill>
                  <a:srgbClr val="E75112"/>
                </a:solidFill>
                <a:latin typeface="Arial Narrow" panose="020B0606020202030204" pitchFamily="34" charset="0"/>
              </a:endParaRPr>
            </a:p>
          </p:txBody>
        </p:sp>
      </p:grpSp>
      <p:sp>
        <p:nvSpPr>
          <p:cNvPr id="13" name="Titre 1"/>
          <p:cNvSpPr>
            <a:spLocks noGrp="1"/>
          </p:cNvSpPr>
          <p:nvPr>
            <p:ph type="title"/>
          </p:nvPr>
        </p:nvSpPr>
        <p:spPr>
          <a:xfrm>
            <a:off x="305100" y="1910135"/>
            <a:ext cx="6869091" cy="346050"/>
          </a:xfrm>
          <a:prstGeom prst="rect">
            <a:avLst/>
          </a:prstGeom>
        </p:spPr>
        <p:txBody>
          <a:bodyPr>
            <a:noAutofit/>
          </a:bodyPr>
          <a:lstStyle>
            <a:lvl1pPr algn="r">
              <a:defRPr sz="2800"/>
            </a:lvl1pPr>
          </a:lstStyle>
          <a:p>
            <a:r>
              <a:rPr lang="fr-FR" dirty="0"/>
              <a:t>Modifiez le style du titre</a:t>
            </a:r>
          </a:p>
        </p:txBody>
      </p:sp>
      <p:sp>
        <p:nvSpPr>
          <p:cNvPr id="11" name="Espace réservé de la date 1">
            <a:extLst>
              <a:ext uri="{FF2B5EF4-FFF2-40B4-BE49-F238E27FC236}">
                <a16:creationId xmlns:a16="http://schemas.microsoft.com/office/drawing/2014/main" id="{3E74307C-4BAD-5C4A-BBA5-DD2514130B28}"/>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l">
              <a:defRPr sz="900">
                <a:solidFill>
                  <a:schemeClr val="tx1">
                    <a:tint val="75000"/>
                  </a:schemeClr>
                </a:solidFill>
              </a:defRPr>
            </a:lvl1pPr>
          </a:lstStyle>
          <a:p>
            <a:fld id="{BF699AA1-0D4D-D74F-A3BA-6599A39AD1BC}" type="datetime1">
              <a:rPr lang="fr-FR" smtClean="0"/>
              <a:t>16/09/2019</a:t>
            </a:fld>
            <a:endParaRPr lang="en-GB" dirty="0"/>
          </a:p>
        </p:txBody>
      </p:sp>
      <p:pic>
        <p:nvPicPr>
          <p:cNvPr id="14" name="Image 13">
            <a:extLst>
              <a:ext uri="{FF2B5EF4-FFF2-40B4-BE49-F238E27FC236}">
                <a16:creationId xmlns:a16="http://schemas.microsoft.com/office/drawing/2014/main" id="{127A1D6B-739C-9C45-8B89-0A3F8B8970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95445" y="44624"/>
            <a:ext cx="1008000" cy="756000"/>
          </a:xfrm>
          <a:prstGeom prst="rect">
            <a:avLst/>
          </a:prstGeom>
        </p:spPr>
      </p:pic>
    </p:spTree>
    <p:extLst>
      <p:ext uri="{BB962C8B-B14F-4D97-AF65-F5344CB8AC3E}">
        <p14:creationId xmlns:p14="http://schemas.microsoft.com/office/powerpoint/2010/main" val="118230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2">
    <p:spTree>
      <p:nvGrpSpPr>
        <p:cNvPr id="1" name=""/>
        <p:cNvGrpSpPr/>
        <p:nvPr/>
      </p:nvGrpSpPr>
      <p:grpSpPr>
        <a:xfrm>
          <a:off x="0" y="0"/>
          <a:ext cx="0" cy="0"/>
          <a:chOff x="0" y="0"/>
          <a:chExt cx="0" cy="0"/>
        </a:xfrm>
      </p:grpSpPr>
      <p:sp>
        <p:nvSpPr>
          <p:cNvPr id="2" name="Titre 1"/>
          <p:cNvSpPr>
            <a:spLocks noGrp="1"/>
          </p:cNvSpPr>
          <p:nvPr>
            <p:ph type="title"/>
          </p:nvPr>
        </p:nvSpPr>
        <p:spPr>
          <a:xfrm>
            <a:off x="623392" y="260648"/>
            <a:ext cx="9025003" cy="346050"/>
          </a:xfrm>
          <a:prstGeom prst="rect">
            <a:avLst/>
          </a:prstGeom>
        </p:spPr>
        <p:txBody>
          <a:bodyPr/>
          <a:lstStyle>
            <a:lvl1pPr algn="r">
              <a:defRPr sz="2400"/>
            </a:lvl1pPr>
          </a:lstStyle>
          <a:p>
            <a:r>
              <a:rPr lang="fr-FR" dirty="0"/>
              <a:t>Modifiez le style du titre</a:t>
            </a:r>
          </a:p>
        </p:txBody>
      </p:sp>
      <p:sp>
        <p:nvSpPr>
          <p:cNvPr id="4" name="Espace réservé du pied de page 3"/>
          <p:cNvSpPr>
            <a:spLocks noGrp="1"/>
          </p:cNvSpPr>
          <p:nvPr>
            <p:ph type="ftr" sz="quarter" idx="11"/>
          </p:nvPr>
        </p:nvSpPr>
        <p:spPr>
          <a:xfrm>
            <a:off x="3695733" y="6516000"/>
            <a:ext cx="6912000" cy="360000"/>
          </a:xfrm>
        </p:spPr>
        <p:txBody>
          <a:bodyPr/>
          <a:lstStyle/>
          <a:p>
            <a:r>
              <a:rPr lang="fr-FR"/>
              <a:t>EUTOPIA Annecy  - UB</a:t>
            </a:r>
            <a:endParaRPr lang="fr-FR" dirty="0"/>
          </a:p>
        </p:txBody>
      </p:sp>
      <p:sp>
        <p:nvSpPr>
          <p:cNvPr id="5" name="Espace réservé du numéro de diapositive 4"/>
          <p:cNvSpPr>
            <a:spLocks noGrp="1"/>
          </p:cNvSpPr>
          <p:nvPr>
            <p:ph type="sldNum" sz="quarter" idx="12"/>
          </p:nvPr>
        </p:nvSpPr>
        <p:spPr>
          <a:xfrm>
            <a:off x="11088555" y="6516000"/>
            <a:ext cx="960000" cy="360000"/>
          </a:xfrm>
        </p:spPr>
        <p:txBody>
          <a:bodyPr/>
          <a:lstStyle/>
          <a:p>
            <a:fld id="{5A41D906-68FB-4FCF-A226-CB4AF2FE6205}" type="slidenum">
              <a:rPr lang="fr-FR" smtClean="0"/>
              <a:t>‹N°›</a:t>
            </a:fld>
            <a:endParaRPr lang="fr-FR"/>
          </a:p>
        </p:txBody>
      </p:sp>
      <p:sp>
        <p:nvSpPr>
          <p:cNvPr id="6" name="Espace réservé de la date 1">
            <a:extLst>
              <a:ext uri="{FF2B5EF4-FFF2-40B4-BE49-F238E27FC236}">
                <a16:creationId xmlns:a16="http://schemas.microsoft.com/office/drawing/2014/main" id="{0EAFB9D0-342E-0D42-8DB6-E8BD34F3344A}"/>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l">
              <a:defRPr sz="900">
                <a:solidFill>
                  <a:schemeClr val="tx1">
                    <a:tint val="75000"/>
                  </a:schemeClr>
                </a:solidFill>
              </a:defRPr>
            </a:lvl1pPr>
          </a:lstStyle>
          <a:p>
            <a:fld id="{500621C3-7D26-224D-B4DB-600DA26E763F}" type="datetime1">
              <a:rPr lang="fr-FR" smtClean="0"/>
              <a:t>16/09/2019</a:t>
            </a:fld>
            <a:endParaRPr lang="en-GB" dirty="0"/>
          </a:p>
        </p:txBody>
      </p:sp>
    </p:spTree>
    <p:extLst>
      <p:ext uri="{BB962C8B-B14F-4D97-AF65-F5344CB8AC3E}">
        <p14:creationId xmlns:p14="http://schemas.microsoft.com/office/powerpoint/2010/main" val="302522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1" y="260648"/>
            <a:ext cx="9052587" cy="346050"/>
          </a:xfrm>
          <a:prstGeom prst="rect">
            <a:avLst/>
          </a:prstGeom>
        </p:spPr>
        <p:txBody>
          <a:bodyPr/>
          <a:lstStyle>
            <a:lvl1pPr algn="r">
              <a:defRPr/>
            </a:lvl1pPr>
          </a:lstStyle>
          <a:p>
            <a:r>
              <a:rPr lang="fr-FR" dirty="0"/>
              <a:t>Modifiez le style du titre</a:t>
            </a:r>
          </a:p>
        </p:txBody>
      </p:sp>
      <p:sp>
        <p:nvSpPr>
          <p:cNvPr id="3" name="Espace réservé du contenu 2"/>
          <p:cNvSpPr>
            <a:spLocks noGrp="1"/>
          </p:cNvSpPr>
          <p:nvPr>
            <p:ph idx="1"/>
          </p:nvPr>
        </p:nvSpPr>
        <p:spPr>
          <a:xfrm>
            <a:off x="609600" y="1600203"/>
            <a:ext cx="109728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a:xfrm>
            <a:off x="3695733" y="6516000"/>
            <a:ext cx="6912000" cy="360000"/>
          </a:xfrm>
        </p:spPr>
        <p:txBody>
          <a:bodyPr/>
          <a:lstStyle/>
          <a:p>
            <a:r>
              <a:rPr lang="fr-FR"/>
              <a:t>EUTOPIA Annecy  - UB</a:t>
            </a:r>
          </a:p>
        </p:txBody>
      </p:sp>
      <p:sp>
        <p:nvSpPr>
          <p:cNvPr id="6" name="Espace réservé du numéro de diapositive 5"/>
          <p:cNvSpPr>
            <a:spLocks noGrp="1"/>
          </p:cNvSpPr>
          <p:nvPr>
            <p:ph type="sldNum" sz="quarter" idx="12"/>
          </p:nvPr>
        </p:nvSpPr>
        <p:spPr>
          <a:xfrm>
            <a:off x="11088555" y="6516000"/>
            <a:ext cx="960000" cy="360000"/>
          </a:xfrm>
        </p:spPr>
        <p:txBody>
          <a:bodyPr/>
          <a:lstStyle/>
          <a:p>
            <a:fld id="{5A41D906-68FB-4FCF-A226-CB4AF2FE6205}" type="slidenum">
              <a:rPr lang="fr-FR" smtClean="0"/>
              <a:t>‹N°›</a:t>
            </a:fld>
            <a:endParaRPr lang="fr-FR"/>
          </a:p>
        </p:txBody>
      </p:sp>
      <p:sp>
        <p:nvSpPr>
          <p:cNvPr id="7" name="Espace réservé de la date 1">
            <a:extLst>
              <a:ext uri="{FF2B5EF4-FFF2-40B4-BE49-F238E27FC236}">
                <a16:creationId xmlns:a16="http://schemas.microsoft.com/office/drawing/2014/main" id="{88E2FC32-ED7C-FA4B-94C4-3D0E5B749275}"/>
              </a:ext>
            </a:extLst>
          </p:cNvPr>
          <p:cNvSpPr>
            <a:spLocks noGrp="1"/>
          </p:cNvSpPr>
          <p:nvPr>
            <p:ph type="dt" sz="half" idx="2"/>
          </p:nvPr>
        </p:nvSpPr>
        <p:spPr>
          <a:xfrm>
            <a:off x="1967541" y="6516000"/>
            <a:ext cx="1536000" cy="360000"/>
          </a:xfrm>
          <a:prstGeom prst="rect">
            <a:avLst/>
          </a:prstGeom>
        </p:spPr>
        <p:txBody>
          <a:bodyPr vert="horz" lIns="91440" tIns="45720" rIns="91440" bIns="45720" rtlCol="0" anchor="ctr"/>
          <a:lstStyle>
            <a:lvl1pPr algn="l">
              <a:defRPr sz="900">
                <a:solidFill>
                  <a:schemeClr val="tx1">
                    <a:tint val="75000"/>
                  </a:schemeClr>
                </a:solidFill>
              </a:defRPr>
            </a:lvl1pPr>
          </a:lstStyle>
          <a:p>
            <a:fld id="{160B8CE9-F47F-3045-9327-3B1CAFBAE8E5}" type="datetime1">
              <a:rPr lang="fr-FR" smtClean="0"/>
              <a:t>16/09/2019</a:t>
            </a:fld>
            <a:endParaRPr lang="en-GB"/>
          </a:p>
        </p:txBody>
      </p:sp>
    </p:spTree>
    <p:extLst>
      <p:ext uri="{BB962C8B-B14F-4D97-AF65-F5344CB8AC3E}">
        <p14:creationId xmlns:p14="http://schemas.microsoft.com/office/powerpoint/2010/main" val="379642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2" y="260648"/>
            <a:ext cx="9065884" cy="346050"/>
          </a:xfrm>
          <a:prstGeom prst="rect">
            <a:avLst/>
          </a:prstGeom>
        </p:spPr>
        <p:txBody>
          <a:bodyPr/>
          <a:lstStyle>
            <a:lvl1pPr algn="r">
              <a:defRPr/>
            </a:lvl1pPr>
          </a:lstStyle>
          <a:p>
            <a:r>
              <a:rPr lang="fr-FR" dirty="0"/>
              <a:t>Modifiez le style du titre</a:t>
            </a:r>
          </a:p>
        </p:txBody>
      </p:sp>
      <p:sp>
        <p:nvSpPr>
          <p:cNvPr id="3" name="Espace réservé du contenu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a:xfrm>
            <a:off x="3695733" y="6516000"/>
            <a:ext cx="6912000" cy="360000"/>
          </a:xfrm>
        </p:spPr>
        <p:txBody>
          <a:bodyPr/>
          <a:lstStyle/>
          <a:p>
            <a:r>
              <a:rPr lang="fr-FR"/>
              <a:t>EUTOPIA Annecy  - UB</a:t>
            </a:r>
            <a:endParaRPr lang="fr-FR" dirty="0"/>
          </a:p>
        </p:txBody>
      </p:sp>
      <p:sp>
        <p:nvSpPr>
          <p:cNvPr id="7" name="Espace réservé du numéro de diapositive 6"/>
          <p:cNvSpPr>
            <a:spLocks noGrp="1"/>
          </p:cNvSpPr>
          <p:nvPr>
            <p:ph type="sldNum" sz="quarter" idx="12"/>
          </p:nvPr>
        </p:nvSpPr>
        <p:spPr>
          <a:xfrm>
            <a:off x="11088555" y="6516000"/>
            <a:ext cx="960000" cy="360000"/>
          </a:xfrm>
        </p:spPr>
        <p:txBody>
          <a:bodyPr/>
          <a:lstStyle/>
          <a:p>
            <a:fld id="{5A41D906-68FB-4FCF-A226-CB4AF2FE6205}" type="slidenum">
              <a:rPr lang="fr-FR" smtClean="0"/>
              <a:t>‹N°›</a:t>
            </a:fld>
            <a:endParaRPr lang="fr-FR"/>
          </a:p>
        </p:txBody>
      </p:sp>
      <p:sp>
        <p:nvSpPr>
          <p:cNvPr id="8" name="Espace réservé de la date 1">
            <a:extLst>
              <a:ext uri="{FF2B5EF4-FFF2-40B4-BE49-F238E27FC236}">
                <a16:creationId xmlns:a16="http://schemas.microsoft.com/office/drawing/2014/main" id="{11D35837-75E8-3C49-AE75-8F9B87B1E69C}"/>
              </a:ext>
            </a:extLst>
          </p:cNvPr>
          <p:cNvSpPr>
            <a:spLocks noGrp="1"/>
          </p:cNvSpPr>
          <p:nvPr>
            <p:ph type="dt" sz="half" idx="13"/>
          </p:nvPr>
        </p:nvSpPr>
        <p:spPr>
          <a:xfrm>
            <a:off x="1967541" y="6516000"/>
            <a:ext cx="1536000" cy="360000"/>
          </a:xfrm>
          <a:prstGeom prst="rect">
            <a:avLst/>
          </a:prstGeom>
        </p:spPr>
        <p:txBody>
          <a:bodyPr vert="horz" lIns="91440" tIns="45720" rIns="91440" bIns="45720" rtlCol="0" anchor="ctr"/>
          <a:lstStyle>
            <a:lvl1pPr algn="l">
              <a:defRPr sz="900">
                <a:solidFill>
                  <a:schemeClr val="tx1">
                    <a:tint val="75000"/>
                  </a:schemeClr>
                </a:solidFill>
              </a:defRPr>
            </a:lvl1pPr>
          </a:lstStyle>
          <a:p>
            <a:fld id="{B0F60B4D-D92E-B64B-A994-414499A56A1E}" type="datetime1">
              <a:rPr lang="fr-FR" smtClean="0"/>
              <a:t>16/09/2019</a:t>
            </a:fld>
            <a:endParaRPr lang="en-GB"/>
          </a:p>
        </p:txBody>
      </p:sp>
    </p:spTree>
    <p:extLst>
      <p:ext uri="{BB962C8B-B14F-4D97-AF65-F5344CB8AC3E}">
        <p14:creationId xmlns:p14="http://schemas.microsoft.com/office/powerpoint/2010/main" val="175677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re 3">
    <p:spTree>
      <p:nvGrpSpPr>
        <p:cNvPr id="1" name=""/>
        <p:cNvGrpSpPr/>
        <p:nvPr/>
      </p:nvGrpSpPr>
      <p:grpSpPr>
        <a:xfrm>
          <a:off x="0" y="0"/>
          <a:ext cx="0" cy="0"/>
          <a:chOff x="0" y="0"/>
          <a:chExt cx="0" cy="0"/>
        </a:xfrm>
      </p:grpSpPr>
      <p:sp>
        <p:nvSpPr>
          <p:cNvPr id="6" name="Titre 1"/>
          <p:cNvSpPr txBox="1">
            <a:spLocks/>
          </p:cNvSpPr>
          <p:nvPr userDrawn="1"/>
        </p:nvSpPr>
        <p:spPr>
          <a:xfrm>
            <a:off x="4847861" y="927600"/>
            <a:ext cx="7344139" cy="114300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sz="2100" dirty="0">
              <a:solidFill>
                <a:schemeClr val="bg1"/>
              </a:solidFill>
              <a:latin typeface="Arial Narrow" panose="020B0606020202030204" pitchFamily="34" charset="0"/>
            </a:endParaRPr>
          </a:p>
        </p:txBody>
      </p:sp>
      <p:sp>
        <p:nvSpPr>
          <p:cNvPr id="9" name="Rectangle 8"/>
          <p:cNvSpPr/>
          <p:nvPr userDrawn="1"/>
        </p:nvSpPr>
        <p:spPr>
          <a:xfrm>
            <a:off x="0" y="114995"/>
            <a:ext cx="12192000" cy="230045"/>
          </a:xfrm>
          <a:prstGeom prst="rect">
            <a:avLst/>
          </a:prstGeom>
          <a:gradFill flip="none" rotWithShape="1">
            <a:gsLst>
              <a:gs pos="0">
                <a:srgbClr val="E75112"/>
              </a:gs>
              <a:gs pos="66000">
                <a:schemeClr val="accent3">
                  <a:lumMod val="60000"/>
                  <a:lumOff val="4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Imag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3933" y="114995"/>
            <a:ext cx="848067" cy="230045"/>
          </a:xfrm>
          <a:prstGeom prst="rect">
            <a:avLst/>
          </a:prstGeom>
        </p:spPr>
      </p:pic>
      <p:sp>
        <p:nvSpPr>
          <p:cNvPr id="16" name="Espace réservé du pied de page 3"/>
          <p:cNvSpPr>
            <a:spLocks noGrp="1"/>
          </p:cNvSpPr>
          <p:nvPr>
            <p:ph type="ftr" sz="quarter" idx="11"/>
          </p:nvPr>
        </p:nvSpPr>
        <p:spPr>
          <a:xfrm>
            <a:off x="3695733" y="6516000"/>
            <a:ext cx="6912000" cy="360000"/>
          </a:xfrm>
        </p:spPr>
        <p:txBody>
          <a:bodyPr/>
          <a:lstStyle/>
          <a:p>
            <a:r>
              <a:rPr lang="fr-FR"/>
              <a:t>EUTOPIA Annecy  - UB</a:t>
            </a:r>
            <a:endParaRPr lang="fr-FR" dirty="0"/>
          </a:p>
        </p:txBody>
      </p:sp>
      <p:sp>
        <p:nvSpPr>
          <p:cNvPr id="17" name="Espace réservé du numéro de diapositive 4"/>
          <p:cNvSpPr>
            <a:spLocks noGrp="1"/>
          </p:cNvSpPr>
          <p:nvPr>
            <p:ph type="sldNum" sz="quarter" idx="12"/>
          </p:nvPr>
        </p:nvSpPr>
        <p:spPr>
          <a:xfrm>
            <a:off x="11088555" y="6516000"/>
            <a:ext cx="960000" cy="360000"/>
          </a:xfrm>
        </p:spPr>
        <p:txBody>
          <a:bodyPr/>
          <a:lstStyle/>
          <a:p>
            <a:fld id="{5A41D906-68FB-4FCF-A226-CB4AF2FE6205}" type="slidenum">
              <a:rPr lang="fr-FR" smtClean="0"/>
              <a:t>‹N°›</a:t>
            </a:fld>
            <a:endParaRPr lang="fr-FR"/>
          </a:p>
        </p:txBody>
      </p:sp>
      <p:sp>
        <p:nvSpPr>
          <p:cNvPr id="10" name="Titre 1"/>
          <p:cNvSpPr>
            <a:spLocks noGrp="1"/>
          </p:cNvSpPr>
          <p:nvPr>
            <p:ph type="title"/>
          </p:nvPr>
        </p:nvSpPr>
        <p:spPr>
          <a:xfrm>
            <a:off x="0" y="490662"/>
            <a:ext cx="11343933" cy="346050"/>
          </a:xfrm>
          <a:prstGeom prst="rect">
            <a:avLst/>
          </a:prstGeom>
        </p:spPr>
        <p:txBody>
          <a:bodyPr/>
          <a:lstStyle>
            <a:lvl1pPr algn="r">
              <a:defRPr>
                <a:solidFill>
                  <a:srgbClr val="E75112"/>
                </a:solidFill>
              </a:defRPr>
            </a:lvl1pPr>
          </a:lstStyle>
          <a:p>
            <a:r>
              <a:rPr lang="fr-FR" dirty="0"/>
              <a:t>Modifiez le style du titre</a:t>
            </a:r>
          </a:p>
        </p:txBody>
      </p:sp>
      <p:sp>
        <p:nvSpPr>
          <p:cNvPr id="11" name="Espace réservé de la date 1">
            <a:extLst>
              <a:ext uri="{FF2B5EF4-FFF2-40B4-BE49-F238E27FC236}">
                <a16:creationId xmlns:a16="http://schemas.microsoft.com/office/drawing/2014/main" id="{CF4F2A73-E7E8-ED4E-B141-EBEDEC70A463}"/>
              </a:ext>
            </a:extLst>
          </p:cNvPr>
          <p:cNvSpPr>
            <a:spLocks noGrp="1"/>
          </p:cNvSpPr>
          <p:nvPr>
            <p:ph type="dt" sz="half" idx="2"/>
          </p:nvPr>
        </p:nvSpPr>
        <p:spPr>
          <a:xfrm>
            <a:off x="1967541" y="6516003"/>
            <a:ext cx="1536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806AB0-C48A-4548-9DB7-8F62D6B77FCD}" type="datetime1">
              <a:rPr lang="fr-FR" smtClean="0"/>
              <a:t>16/09/2019</a:t>
            </a:fld>
            <a:endParaRPr lang="en-GB"/>
          </a:p>
        </p:txBody>
      </p:sp>
      <p:pic>
        <p:nvPicPr>
          <p:cNvPr id="19" name="Image 18">
            <a:extLst>
              <a:ext uri="{FF2B5EF4-FFF2-40B4-BE49-F238E27FC236}">
                <a16:creationId xmlns:a16="http://schemas.microsoft.com/office/drawing/2014/main" id="{CE4724AE-1723-6A48-88B9-3A877EA7A6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7890" y="6309320"/>
            <a:ext cx="512236" cy="528195"/>
          </a:xfrm>
          <a:prstGeom prst="rect">
            <a:avLst/>
          </a:prstGeom>
        </p:spPr>
      </p:pic>
      <p:sp>
        <p:nvSpPr>
          <p:cNvPr id="20" name="Text Box 6">
            <a:extLst>
              <a:ext uri="{FF2B5EF4-FFF2-40B4-BE49-F238E27FC236}">
                <a16:creationId xmlns:a16="http://schemas.microsoft.com/office/drawing/2014/main" id="{C0AFB75B-7DBA-2742-9D8C-94AB4ED54B14}"/>
              </a:ext>
            </a:extLst>
          </p:cNvPr>
          <p:cNvSpPr txBox="1">
            <a:spLocks noChangeArrowheads="1"/>
          </p:cNvSpPr>
          <p:nvPr userDrawn="1"/>
        </p:nvSpPr>
        <p:spPr bwMode="auto">
          <a:xfrm>
            <a:off x="0" y="6453337"/>
            <a:ext cx="1103445" cy="2077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750" b="1" dirty="0">
                <a:solidFill>
                  <a:srgbClr val="E75112"/>
                </a:solidFill>
                <a:latin typeface="Arial Narrow" panose="020B0606020202030204" pitchFamily="34" charset="0"/>
              </a:rPr>
              <a:t>                            IN2P3</a:t>
            </a:r>
          </a:p>
        </p:txBody>
      </p:sp>
    </p:spTree>
    <p:extLst>
      <p:ext uri="{BB962C8B-B14F-4D97-AF65-F5344CB8AC3E}">
        <p14:creationId xmlns:p14="http://schemas.microsoft.com/office/powerpoint/2010/main" val="302522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40418" y="-609"/>
            <a:ext cx="2351585" cy="765313"/>
          </a:xfrm>
          <a:prstGeom prst="rect">
            <a:avLst/>
          </a:prstGeom>
        </p:spPr>
      </p:pic>
      <p:sp>
        <p:nvSpPr>
          <p:cNvPr id="8" name="Rectangle 7"/>
          <p:cNvSpPr/>
          <p:nvPr/>
        </p:nvSpPr>
        <p:spPr>
          <a:xfrm>
            <a:off x="0" y="4"/>
            <a:ext cx="9840416" cy="764703"/>
          </a:xfrm>
          <a:prstGeom prst="rect">
            <a:avLst/>
          </a:prstGeom>
          <a:solidFill>
            <a:srgbClr val="E75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5" name="Espace réservé du pied de page 4"/>
          <p:cNvSpPr>
            <a:spLocks noGrp="1"/>
          </p:cNvSpPr>
          <p:nvPr>
            <p:ph type="ftr" sz="quarter" idx="3"/>
          </p:nvPr>
        </p:nvSpPr>
        <p:spPr>
          <a:xfrm>
            <a:off x="3503712" y="6453338"/>
            <a:ext cx="6912000" cy="432049"/>
          </a:xfrm>
          <a:prstGeom prst="rect">
            <a:avLst/>
          </a:prstGeom>
        </p:spPr>
        <p:txBody>
          <a:bodyPr vert="horz" lIns="91440" tIns="45720" rIns="91440" bIns="45720" rtlCol="0" anchor="ctr"/>
          <a:lstStyle>
            <a:lvl1pPr algn="ctr">
              <a:defRPr sz="900" b="1">
                <a:solidFill>
                  <a:schemeClr val="tx1">
                    <a:tint val="75000"/>
                  </a:schemeClr>
                </a:solidFill>
                <a:latin typeface="Arial Narrow" panose="020B0606020202030204" pitchFamily="34" charset="0"/>
              </a:defRPr>
            </a:lvl1pPr>
          </a:lstStyle>
          <a:p>
            <a:r>
              <a:rPr lang="fr-FR"/>
              <a:t>EUTOPIA Annecy  - UB</a:t>
            </a:r>
            <a:endParaRPr lang="fr-FR" dirty="0"/>
          </a:p>
        </p:txBody>
      </p:sp>
      <p:sp>
        <p:nvSpPr>
          <p:cNvPr id="6" name="Espace réservé du numéro de diapositive 5"/>
          <p:cNvSpPr>
            <a:spLocks noGrp="1"/>
          </p:cNvSpPr>
          <p:nvPr>
            <p:ph type="sldNum" sz="quarter" idx="4"/>
          </p:nvPr>
        </p:nvSpPr>
        <p:spPr>
          <a:xfrm>
            <a:off x="11088555" y="6453338"/>
            <a:ext cx="960000" cy="422665"/>
          </a:xfrm>
          <a:prstGeom prst="rect">
            <a:avLst/>
          </a:prstGeom>
        </p:spPr>
        <p:txBody>
          <a:bodyPr vert="horz" lIns="91440" tIns="45720" rIns="91440" bIns="45720" rtlCol="0" anchor="ctr"/>
          <a:lstStyle>
            <a:lvl1pPr algn="r">
              <a:defRPr sz="900">
                <a:solidFill>
                  <a:schemeClr val="tx1">
                    <a:tint val="75000"/>
                  </a:schemeClr>
                </a:solidFill>
                <a:latin typeface="Arial Narrow" panose="020B0606020202030204" pitchFamily="34" charset="0"/>
              </a:defRPr>
            </a:lvl1pPr>
          </a:lstStyle>
          <a:p>
            <a:fld id="{5A41D906-68FB-4FCF-A226-CB4AF2FE6205}" type="slidenum">
              <a:rPr lang="fr-FR" smtClean="0"/>
              <a:pPr/>
              <a:t>‹N°›</a:t>
            </a:fld>
            <a:endParaRPr lang="fr-FR" dirty="0"/>
          </a:p>
        </p:txBody>
      </p:sp>
      <p:sp>
        <p:nvSpPr>
          <p:cNvPr id="9" name="Titre 1"/>
          <p:cNvSpPr txBox="1">
            <a:spLocks/>
          </p:cNvSpPr>
          <p:nvPr/>
        </p:nvSpPr>
        <p:spPr>
          <a:xfrm>
            <a:off x="3969973" y="260648"/>
            <a:ext cx="6350496" cy="346050"/>
          </a:xfrm>
          <a:prstGeom prst="rect">
            <a:avLst/>
          </a:prstGeom>
        </p:spPr>
        <p:txBody>
          <a:bodyPr/>
          <a:lstStyle>
            <a:lvl1pPr algn="ctr" defTabSz="914400" rtl="0" eaLnBrk="1" latinLnBrk="0" hangingPunct="1">
              <a:spcBef>
                <a:spcPct val="0"/>
              </a:spcBef>
              <a:buNone/>
              <a:defRPr sz="2400" kern="1200">
                <a:solidFill>
                  <a:schemeClr val="tx1"/>
                </a:solidFill>
                <a:latin typeface="+mj-lt"/>
                <a:ea typeface="+mj-ea"/>
                <a:cs typeface="+mj-cs"/>
              </a:defRPr>
            </a:lvl1pPr>
          </a:lstStyle>
          <a:p>
            <a:endParaRPr lang="fr-FR" sz="1800" dirty="0"/>
          </a:p>
        </p:txBody>
      </p:sp>
      <p:sp>
        <p:nvSpPr>
          <p:cNvPr id="11" name="Espace réservé du titre 10"/>
          <p:cNvSpPr>
            <a:spLocks noGrp="1"/>
          </p:cNvSpPr>
          <p:nvPr>
            <p:ph type="title"/>
          </p:nvPr>
        </p:nvSpPr>
        <p:spPr>
          <a:xfrm>
            <a:off x="623393" y="183902"/>
            <a:ext cx="9025003" cy="374031"/>
          </a:xfrm>
          <a:prstGeom prst="rect">
            <a:avLst/>
          </a:prstGeom>
        </p:spPr>
        <p:txBody>
          <a:bodyPr vert="horz" lIns="91440" tIns="45720" rIns="91440" bIns="45720" rtlCol="0" anchor="ctr">
            <a:noAutofit/>
          </a:bodyPr>
          <a:lstStyle/>
          <a:p>
            <a:r>
              <a:rPr lang="fr-FR" dirty="0"/>
              <a:t>Modifiez le style du titre</a:t>
            </a:r>
          </a:p>
        </p:txBody>
      </p:sp>
      <p:sp>
        <p:nvSpPr>
          <p:cNvPr id="2" name="Espace réservé de la date 1">
            <a:extLst>
              <a:ext uri="{FF2B5EF4-FFF2-40B4-BE49-F238E27FC236}">
                <a16:creationId xmlns:a16="http://schemas.microsoft.com/office/drawing/2014/main" id="{07766BF7-7152-8F4D-833A-7A2060F77DD7}"/>
              </a:ext>
            </a:extLst>
          </p:cNvPr>
          <p:cNvSpPr>
            <a:spLocks noGrp="1"/>
          </p:cNvSpPr>
          <p:nvPr>
            <p:ph type="dt" sz="half" idx="2"/>
          </p:nvPr>
        </p:nvSpPr>
        <p:spPr>
          <a:xfrm>
            <a:off x="1066407" y="6453336"/>
            <a:ext cx="1536000" cy="360000"/>
          </a:xfrm>
          <a:prstGeom prst="rect">
            <a:avLst/>
          </a:prstGeom>
        </p:spPr>
        <p:txBody>
          <a:bodyPr vert="horz" lIns="91440" tIns="45720" rIns="91440" bIns="45720" rtlCol="0" anchor="ctr"/>
          <a:lstStyle>
            <a:lvl1pPr algn="l">
              <a:defRPr sz="900">
                <a:solidFill>
                  <a:schemeClr val="tx1">
                    <a:tint val="75000"/>
                  </a:schemeClr>
                </a:solidFill>
              </a:defRPr>
            </a:lvl1pPr>
          </a:lstStyle>
          <a:p>
            <a:fld id="{FBC87CC1-D1B7-B246-97D5-3F134198B6C6}" type="datetime1">
              <a:rPr lang="fr-FR" smtClean="0"/>
              <a:t>16/09/2019</a:t>
            </a:fld>
            <a:endParaRPr lang="en-GB" dirty="0"/>
          </a:p>
        </p:txBody>
      </p:sp>
      <p:pic>
        <p:nvPicPr>
          <p:cNvPr id="15" name="Image 14">
            <a:extLst>
              <a:ext uri="{FF2B5EF4-FFF2-40B4-BE49-F238E27FC236}">
                <a16:creationId xmlns:a16="http://schemas.microsoft.com/office/drawing/2014/main" id="{F7BAFBC7-5FBC-EE46-96F0-033FF921B37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bwMode="gray">
          <a:xfrm>
            <a:off x="77890" y="6309322"/>
            <a:ext cx="545503" cy="528193"/>
          </a:xfrm>
          <a:prstGeom prst="rect">
            <a:avLst/>
          </a:prstGeom>
        </p:spPr>
      </p:pic>
      <p:sp>
        <p:nvSpPr>
          <p:cNvPr id="13" name="Text Box 6">
            <a:extLst>
              <a:ext uri="{FF2B5EF4-FFF2-40B4-BE49-F238E27FC236}">
                <a16:creationId xmlns:a16="http://schemas.microsoft.com/office/drawing/2014/main" id="{A6833CB3-1B23-7F43-B12E-D811C8D9DE1E}"/>
              </a:ext>
            </a:extLst>
          </p:cNvPr>
          <p:cNvSpPr txBox="1">
            <a:spLocks noChangeArrowheads="1"/>
          </p:cNvSpPr>
          <p:nvPr userDrawn="1"/>
        </p:nvSpPr>
        <p:spPr bwMode="auto">
          <a:xfrm>
            <a:off x="-98152" y="6537282"/>
            <a:ext cx="983432"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sz="750" b="1" dirty="0">
                <a:solidFill>
                  <a:srgbClr val="E75112"/>
                </a:solidFill>
                <a:latin typeface="Arial Narrow" panose="020B0606020202030204" pitchFamily="34" charset="0"/>
              </a:rPr>
              <a:t>                            IN2P3</a:t>
            </a:r>
          </a:p>
        </p:txBody>
      </p:sp>
    </p:spTree>
    <p:extLst>
      <p:ext uri="{BB962C8B-B14F-4D97-AF65-F5344CB8AC3E}">
        <p14:creationId xmlns:p14="http://schemas.microsoft.com/office/powerpoint/2010/main" val="3615691526"/>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0" r:id="rId4"/>
    <p:sldLayoutId id="2147483652" r:id="rId5"/>
    <p:sldLayoutId id="2147483656" r:id="rId6"/>
  </p:sldLayoutIdLst>
  <p:hf hdr="0"/>
  <p:txStyles>
    <p:titleStyle>
      <a:lvl1pPr algn="r" defTabSz="685800" rtl="0" eaLnBrk="1" latinLnBrk="0" hangingPunct="1">
        <a:spcBef>
          <a:spcPct val="0"/>
        </a:spcBef>
        <a:buNone/>
        <a:defRPr sz="2400" b="1" kern="1200">
          <a:solidFill>
            <a:schemeClr val="bg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gif"/></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g"/><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JPG"/><Relationship Id="rId4" Type="http://schemas.openxmlformats.org/officeDocument/2006/relationships/image" Target="../media/image64.gif"/></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notesSlide" Target="../notesSlides/notesSlide2.xml"/><Relationship Id="rId16"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s>
</file>

<file path=ppt/slides/_rels/slide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3.xml"/><Relationship Id="rId4" Type="http://schemas.openxmlformats.org/officeDocument/2006/relationships/image" Target="../media/image78.jp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3.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gif"/></Relationships>
</file>

<file path=ppt/slides/_rels/slide2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3.xml"/><Relationship Id="rId4" Type="http://schemas.openxmlformats.org/officeDocument/2006/relationships/image" Target="../media/image86.jpg"/></Relationships>
</file>

<file path=ppt/slides/_rels/slide2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581EE1-ECA0-E645-9D2D-54530417BF72}"/>
              </a:ext>
            </a:extLst>
          </p:cNvPr>
          <p:cNvSpPr>
            <a:spLocks noGrp="1"/>
          </p:cNvSpPr>
          <p:nvPr>
            <p:ph type="title"/>
          </p:nvPr>
        </p:nvSpPr>
        <p:spPr/>
        <p:txBody>
          <a:bodyPr/>
          <a:lstStyle/>
          <a:p>
            <a:r>
              <a:rPr lang="fr-FR" i="1" dirty="0"/>
              <a:t>« Les deux infinis depuis la naissance du CNRS »</a:t>
            </a:r>
            <a:endParaRPr lang="en-GB" dirty="0"/>
          </a:p>
        </p:txBody>
      </p:sp>
      <p:sp>
        <p:nvSpPr>
          <p:cNvPr id="3" name="Espace réservé du texte 2">
            <a:extLst>
              <a:ext uri="{FF2B5EF4-FFF2-40B4-BE49-F238E27FC236}">
                <a16:creationId xmlns:a16="http://schemas.microsoft.com/office/drawing/2014/main" id="{5CA675E7-836F-E94C-96B3-92F56F2FC5D2}"/>
              </a:ext>
            </a:extLst>
          </p:cNvPr>
          <p:cNvSpPr>
            <a:spLocks noGrp="1"/>
          </p:cNvSpPr>
          <p:nvPr>
            <p:ph type="body" sz="quarter" idx="10"/>
          </p:nvPr>
        </p:nvSpPr>
        <p:spPr/>
        <p:txBody>
          <a:bodyPr/>
          <a:lstStyle/>
          <a:p>
            <a:r>
              <a:rPr lang="en-GB" dirty="0"/>
              <a:t>Ursula Bassler – IN2P3</a:t>
            </a:r>
          </a:p>
        </p:txBody>
      </p:sp>
    </p:spTree>
    <p:extLst>
      <p:ext uri="{BB962C8B-B14F-4D97-AF65-F5344CB8AC3E}">
        <p14:creationId xmlns:p14="http://schemas.microsoft.com/office/powerpoint/2010/main" val="3204502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F228BA-8382-2648-9117-EECA8898700B}"/>
              </a:ext>
            </a:extLst>
          </p:cNvPr>
          <p:cNvSpPr>
            <a:spLocks noGrp="1"/>
          </p:cNvSpPr>
          <p:nvPr>
            <p:ph type="title"/>
          </p:nvPr>
        </p:nvSpPr>
        <p:spPr/>
        <p:txBody>
          <a:bodyPr>
            <a:noAutofit/>
          </a:bodyPr>
          <a:lstStyle/>
          <a:p>
            <a:r>
              <a:rPr lang="fr-FR" dirty="0"/>
              <a:t>Les premières collisions d’électrons</a:t>
            </a:r>
          </a:p>
        </p:txBody>
      </p:sp>
      <p:sp>
        <p:nvSpPr>
          <p:cNvPr id="3" name="Espace réservé du pied de page 2">
            <a:extLst>
              <a:ext uri="{FF2B5EF4-FFF2-40B4-BE49-F238E27FC236}">
                <a16:creationId xmlns:a16="http://schemas.microsoft.com/office/drawing/2014/main" id="{6BDBC4B1-A880-F44F-BF99-290CD7E9674A}"/>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D1D01942-B204-2844-9D4D-AF332CC496EE}"/>
              </a:ext>
            </a:extLst>
          </p:cNvPr>
          <p:cNvSpPr>
            <a:spLocks noGrp="1"/>
          </p:cNvSpPr>
          <p:nvPr>
            <p:ph type="sldNum" sz="quarter" idx="12"/>
          </p:nvPr>
        </p:nvSpPr>
        <p:spPr/>
        <p:txBody>
          <a:bodyPr/>
          <a:lstStyle/>
          <a:p>
            <a:fld id="{5A41D906-68FB-4FCF-A226-CB4AF2FE6205}" type="slidenum">
              <a:rPr lang="fr-FR" smtClean="0"/>
              <a:t>9</a:t>
            </a:fld>
            <a:endParaRPr lang="fr-FR"/>
          </a:p>
        </p:txBody>
      </p:sp>
      <p:sp>
        <p:nvSpPr>
          <p:cNvPr id="5" name="Espace réservé de la date 4">
            <a:extLst>
              <a:ext uri="{FF2B5EF4-FFF2-40B4-BE49-F238E27FC236}">
                <a16:creationId xmlns:a16="http://schemas.microsoft.com/office/drawing/2014/main" id="{8714E4CD-3135-DA48-9D15-8271C641F9A2}"/>
              </a:ext>
            </a:extLst>
          </p:cNvPr>
          <p:cNvSpPr>
            <a:spLocks noGrp="1"/>
          </p:cNvSpPr>
          <p:nvPr>
            <p:ph type="dt" sz="half" idx="2"/>
          </p:nvPr>
        </p:nvSpPr>
        <p:spPr/>
        <p:txBody>
          <a:bodyPr/>
          <a:lstStyle/>
          <a:p>
            <a:fld id="{D286FB4F-D89E-D444-8106-3CA048D90BEF}" type="datetime1">
              <a:rPr lang="fr-FR" smtClean="0"/>
              <a:t>16/09/2019</a:t>
            </a:fld>
            <a:endParaRPr lang="en-GB" dirty="0"/>
          </a:p>
        </p:txBody>
      </p:sp>
      <p:pic>
        <p:nvPicPr>
          <p:cNvPr id="6" name="Image 5">
            <a:extLst>
              <a:ext uri="{FF2B5EF4-FFF2-40B4-BE49-F238E27FC236}">
                <a16:creationId xmlns:a16="http://schemas.microsoft.com/office/drawing/2014/main" id="{72FC51C4-9BF6-134B-9295-B48B137F9EE7}"/>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479375" y="3423898"/>
            <a:ext cx="3367430" cy="2885422"/>
          </a:xfrm>
          <a:prstGeom prst="rect">
            <a:avLst/>
          </a:prstGeom>
          <a:ln>
            <a:solidFill>
              <a:schemeClr val="tx1"/>
            </a:solidFill>
          </a:ln>
        </p:spPr>
      </p:pic>
      <p:pic>
        <p:nvPicPr>
          <p:cNvPr id="7" name="Picture 1028" descr="hall">
            <a:extLst>
              <a:ext uri="{FF2B5EF4-FFF2-40B4-BE49-F238E27FC236}">
                <a16:creationId xmlns:a16="http://schemas.microsoft.com/office/drawing/2014/main" id="{86EABCF6-3A57-7C4D-A056-CC3AAF9F4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56976" y="503128"/>
            <a:ext cx="2412228" cy="3367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5A01EEA-CECA-5F42-9C68-AB655B99A988}"/>
              </a:ext>
            </a:extLst>
          </p:cNvPr>
          <p:cNvSpPr/>
          <p:nvPr/>
        </p:nvSpPr>
        <p:spPr>
          <a:xfrm>
            <a:off x="4015169" y="872275"/>
            <a:ext cx="7964430" cy="5532284"/>
          </a:xfrm>
          <a:prstGeom prst="rect">
            <a:avLst/>
          </a:prstGeom>
        </p:spPr>
        <p:txBody>
          <a:bodyPr wrap="square">
            <a:spAutoFit/>
          </a:bodyPr>
          <a:lstStyle/>
          <a:p>
            <a:r>
              <a:rPr lang="fr-FR" sz="2000" b="1" dirty="0"/>
              <a:t>La construction de l’accélérateur linéaire à Orsay:</a:t>
            </a:r>
          </a:p>
          <a:p>
            <a:pPr marL="557213" lvl="1" indent="-214313">
              <a:buFont typeface="Arial" panose="020B0604020202020204" pitchFamily="34" charset="0"/>
              <a:buChar char="•"/>
            </a:pPr>
            <a:r>
              <a:rPr lang="fr-FR" sz="2000" dirty="0"/>
              <a:t>24 décembre 1958 : 1</a:t>
            </a:r>
            <a:r>
              <a:rPr lang="fr-FR" sz="2000" baseline="30000" dirty="0"/>
              <a:t>er</a:t>
            </a:r>
            <a:r>
              <a:rPr lang="fr-FR" sz="2000" dirty="0"/>
              <a:t> faisceau d’électrons à 1.8 MeV </a:t>
            </a:r>
          </a:p>
          <a:p>
            <a:pPr marL="557213" lvl="1" indent="-214313">
              <a:buFont typeface="Arial" panose="020B0604020202020204" pitchFamily="34" charset="0"/>
              <a:buChar char="•"/>
            </a:pPr>
            <a:r>
              <a:rPr lang="fr-FR" sz="2000" dirty="0"/>
              <a:t>1959 : faisceau à 190 MeV </a:t>
            </a:r>
            <a:r>
              <a:rPr lang="fr-FR" sz="2000" dirty="0">
                <a:sym typeface="Wingdings" pitchFamily="2" charset="2"/>
              </a:rPr>
              <a:t> 1</a:t>
            </a:r>
            <a:r>
              <a:rPr lang="fr-FR" sz="2000" baseline="30000" dirty="0">
                <a:sym typeface="Wingdings" pitchFamily="2" charset="2"/>
              </a:rPr>
              <a:t>er</a:t>
            </a:r>
            <a:r>
              <a:rPr lang="fr-FR" sz="2000" dirty="0">
                <a:sym typeface="Wingdings" pitchFamily="2" charset="2"/>
              </a:rPr>
              <a:t>  expériences de diffusion électron-proton</a:t>
            </a:r>
          </a:p>
          <a:p>
            <a:pPr marL="557213" lvl="1" indent="-214313">
              <a:buFont typeface="Arial" panose="020B0604020202020204" pitchFamily="34" charset="0"/>
              <a:buChar char="•"/>
            </a:pPr>
            <a:r>
              <a:rPr lang="fr-FR" sz="2000" dirty="0">
                <a:sym typeface="Wingdings" pitchFamily="2" charset="2"/>
              </a:rPr>
              <a:t>1963 : faisceau à 1.3 </a:t>
            </a:r>
            <a:r>
              <a:rPr lang="fr-FR" sz="2000" dirty="0" err="1">
                <a:sym typeface="Wingdings" pitchFamily="2" charset="2"/>
              </a:rPr>
              <a:t>GeV</a:t>
            </a:r>
            <a:r>
              <a:rPr lang="fr-FR" sz="2000" dirty="0">
                <a:sym typeface="Wingdings" pitchFamily="2" charset="2"/>
              </a:rPr>
              <a:t> et 1</a:t>
            </a:r>
            <a:r>
              <a:rPr lang="fr-FR" sz="2000" baseline="30000" dirty="0">
                <a:sym typeface="Wingdings" pitchFamily="2" charset="2"/>
              </a:rPr>
              <a:t>er</a:t>
            </a:r>
            <a:r>
              <a:rPr lang="fr-FR" sz="2000" dirty="0">
                <a:sym typeface="Wingdings" pitchFamily="2" charset="2"/>
              </a:rPr>
              <a:t> faisceaux de positrons</a:t>
            </a:r>
          </a:p>
          <a:p>
            <a:pPr indent="-114300"/>
            <a:r>
              <a:rPr lang="fr-FR" sz="2000" b="1" dirty="0"/>
              <a:t>L’aventure de « </a:t>
            </a:r>
            <a:r>
              <a:rPr lang="fr-FR" sz="2000" b="1" dirty="0" err="1"/>
              <a:t>Anello</a:t>
            </a:r>
            <a:r>
              <a:rPr lang="fr-FR" sz="2000" b="1" dirty="0"/>
              <a:t> Di </a:t>
            </a:r>
            <a:r>
              <a:rPr lang="fr-FR" sz="2000" b="1" dirty="0" err="1"/>
              <a:t>Accumulazione</a:t>
            </a:r>
            <a:r>
              <a:rPr lang="fr-FR" sz="2000" b="1" dirty="0"/>
              <a:t> » :</a:t>
            </a:r>
            <a:endParaRPr lang="fr-FR" sz="2000" dirty="0">
              <a:sym typeface="Wingdings" pitchFamily="2" charset="2"/>
            </a:endParaRPr>
          </a:p>
          <a:p>
            <a:r>
              <a:rPr lang="fr-FR" sz="2000" dirty="0">
                <a:sym typeface="Wingdings" pitchFamily="2" charset="2"/>
              </a:rPr>
              <a:t>Mars 1960 : séminaire de Bruno </a:t>
            </a:r>
            <a:r>
              <a:rPr lang="fr-FR" sz="2000" dirty="0" err="1">
                <a:sym typeface="Wingdings" pitchFamily="2" charset="2"/>
              </a:rPr>
              <a:t>Touschek</a:t>
            </a:r>
            <a:r>
              <a:rPr lang="fr-FR" sz="2000" dirty="0">
                <a:sym typeface="Wingdings" pitchFamily="2" charset="2"/>
              </a:rPr>
              <a:t> à Frascati </a:t>
            </a:r>
          </a:p>
          <a:p>
            <a:r>
              <a:rPr lang="fr-FR" sz="2000" dirty="0">
                <a:sym typeface="Wingdings" pitchFamily="2" charset="2"/>
              </a:rPr>
              <a:t>	 idée d’un collisionneur de particule/antiparticule</a:t>
            </a:r>
          </a:p>
          <a:p>
            <a:pPr marL="557213" lvl="1" indent="-214313">
              <a:buFont typeface="Arial" panose="020B0604020202020204" pitchFamily="34" charset="0"/>
              <a:buChar char="•"/>
            </a:pPr>
            <a:r>
              <a:rPr lang="fr-FR" sz="2000" dirty="0">
                <a:sym typeface="Wingdings" pitchFamily="2" charset="2"/>
              </a:rPr>
              <a:t>1961 : construction de </a:t>
            </a:r>
            <a:r>
              <a:rPr lang="fr-FR" sz="2000" dirty="0" err="1">
                <a:sym typeface="Wingdings" pitchFamily="2" charset="2"/>
              </a:rPr>
              <a:t>AdA</a:t>
            </a:r>
            <a:r>
              <a:rPr lang="fr-FR" sz="2000" dirty="0">
                <a:sym typeface="Wingdings" pitchFamily="2" charset="2"/>
              </a:rPr>
              <a:t> à Frascati</a:t>
            </a:r>
          </a:p>
          <a:p>
            <a:pPr marL="557213" lvl="1" indent="-214313">
              <a:buFont typeface="Arial" panose="020B0604020202020204" pitchFamily="34" charset="0"/>
              <a:buChar char="•"/>
            </a:pPr>
            <a:r>
              <a:rPr lang="fr-FR" sz="2000" dirty="0">
                <a:sym typeface="Wingdings" pitchFamily="2" charset="2"/>
              </a:rPr>
              <a:t>1962 : relocation </a:t>
            </a:r>
            <a:r>
              <a:rPr lang="fr-FR" sz="2000" dirty="0" err="1">
                <a:sym typeface="Wingdings" pitchFamily="2" charset="2"/>
              </a:rPr>
              <a:t>d’AdA</a:t>
            </a:r>
            <a:r>
              <a:rPr lang="fr-FR" sz="2000" dirty="0">
                <a:sym typeface="Wingdings" pitchFamily="2" charset="2"/>
              </a:rPr>
              <a:t> à Orsay pour bénéficier de l’accélérateur linéaire comme injecteur  </a:t>
            </a:r>
          </a:p>
          <a:p>
            <a:pPr marL="557213" lvl="1" indent="-214313">
              <a:buFont typeface="Arial" panose="020B0604020202020204" pitchFamily="34" charset="0"/>
              <a:buChar char="•"/>
            </a:pPr>
            <a:r>
              <a:rPr lang="fr-FR" sz="2000" dirty="0">
                <a:sym typeface="Wingdings" pitchFamily="2" charset="2"/>
              </a:rPr>
              <a:t>1963 : premières collisions électrons-positrons à Orsay !</a:t>
            </a:r>
          </a:p>
          <a:p>
            <a:r>
              <a:rPr lang="fr-FR" sz="2000" b="1" dirty="0"/>
              <a:t>L’anneau de collision d’Orsay:</a:t>
            </a:r>
            <a:endParaRPr lang="fr-FR" sz="2000" dirty="0">
              <a:sym typeface="Wingdings" pitchFamily="2" charset="2"/>
            </a:endParaRPr>
          </a:p>
          <a:p>
            <a:pPr marL="557213" lvl="1" indent="-214313">
              <a:buFont typeface="Arial" panose="020B0604020202020204" pitchFamily="34" charset="0"/>
              <a:buChar char="•"/>
            </a:pPr>
            <a:r>
              <a:rPr lang="fr-FR" sz="2000" dirty="0">
                <a:sym typeface="Wingdings" pitchFamily="2" charset="2"/>
              </a:rPr>
              <a:t>1964 : proposition pour l’ACO à Orsay</a:t>
            </a:r>
          </a:p>
          <a:p>
            <a:pPr marL="557213" lvl="1" indent="-214313">
              <a:buFont typeface="Arial" panose="020B0604020202020204" pitchFamily="34" charset="0"/>
              <a:buChar char="•"/>
            </a:pPr>
            <a:r>
              <a:rPr lang="fr-FR" sz="2000" dirty="0">
                <a:sym typeface="Wingdings" pitchFamily="2" charset="2"/>
              </a:rPr>
              <a:t>1965 : premières électrons dans ACO</a:t>
            </a:r>
          </a:p>
          <a:p>
            <a:pPr marL="557213" lvl="1" indent="-214313">
              <a:buFont typeface="Arial" panose="020B0604020202020204" pitchFamily="34" charset="0"/>
              <a:buChar char="•"/>
            </a:pPr>
            <a:r>
              <a:rPr lang="fr-FR" sz="2000" dirty="0"/>
              <a:t>1976 : utilisation comme source de lumière</a:t>
            </a:r>
          </a:p>
          <a:p>
            <a:pPr marL="342900" lvl="1"/>
            <a:r>
              <a:rPr lang="fr-FR" sz="2000" dirty="0"/>
              <a:t>	(LURE)</a:t>
            </a:r>
          </a:p>
          <a:p>
            <a:r>
              <a:rPr lang="fr-FR" sz="1350" dirty="0"/>
              <a:t> </a:t>
            </a:r>
          </a:p>
        </p:txBody>
      </p:sp>
      <p:pic>
        <p:nvPicPr>
          <p:cNvPr id="10" name="Picture 5">
            <a:extLst>
              <a:ext uri="{FF2B5EF4-FFF2-40B4-BE49-F238E27FC236}">
                <a16:creationId xmlns:a16="http://schemas.microsoft.com/office/drawing/2014/main" id="{408E1869-28A0-3948-8633-25A6066C20D2}"/>
              </a:ext>
            </a:extLst>
          </p:cNvPr>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a:xfrm>
            <a:off x="9532219" y="4653136"/>
            <a:ext cx="2615744" cy="2222864"/>
          </a:xfrm>
          <a:prstGeom prst="rect">
            <a:avLst/>
          </a:prstGeom>
          <a:ln>
            <a:solidFill>
              <a:schemeClr val="tx1"/>
            </a:solidFill>
          </a:ln>
        </p:spPr>
      </p:pic>
    </p:spTree>
    <p:extLst>
      <p:ext uri="{BB962C8B-B14F-4D97-AF65-F5344CB8AC3E}">
        <p14:creationId xmlns:p14="http://schemas.microsoft.com/office/powerpoint/2010/main" val="85125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49FF5-580E-5C45-B7B2-607230D35A0A}"/>
              </a:ext>
            </a:extLst>
          </p:cNvPr>
          <p:cNvSpPr>
            <a:spLocks noGrp="1"/>
          </p:cNvSpPr>
          <p:nvPr>
            <p:ph type="title"/>
          </p:nvPr>
        </p:nvSpPr>
        <p:spPr>
          <a:xfrm>
            <a:off x="623392" y="268648"/>
            <a:ext cx="9025003" cy="346050"/>
          </a:xfrm>
        </p:spPr>
        <p:txBody>
          <a:bodyPr>
            <a:noAutofit/>
          </a:bodyPr>
          <a:lstStyle/>
          <a:p>
            <a:r>
              <a:rPr lang="fr-FR" dirty="0"/>
              <a:t>La création de l’IN2P3</a:t>
            </a:r>
          </a:p>
        </p:txBody>
      </p:sp>
      <p:sp>
        <p:nvSpPr>
          <p:cNvPr id="3" name="Espace réservé du pied de page 2">
            <a:extLst>
              <a:ext uri="{FF2B5EF4-FFF2-40B4-BE49-F238E27FC236}">
                <a16:creationId xmlns:a16="http://schemas.microsoft.com/office/drawing/2014/main" id="{44EECA9F-2629-3349-AA8F-E5677178E111}"/>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8D2439A7-02B9-2645-881C-43D2BCBAC8A5}"/>
              </a:ext>
            </a:extLst>
          </p:cNvPr>
          <p:cNvSpPr>
            <a:spLocks noGrp="1"/>
          </p:cNvSpPr>
          <p:nvPr>
            <p:ph type="sldNum" sz="quarter" idx="12"/>
          </p:nvPr>
        </p:nvSpPr>
        <p:spPr/>
        <p:txBody>
          <a:bodyPr/>
          <a:lstStyle/>
          <a:p>
            <a:fld id="{5A41D906-68FB-4FCF-A226-CB4AF2FE6205}" type="slidenum">
              <a:rPr lang="fr-FR" smtClean="0"/>
              <a:t>10</a:t>
            </a:fld>
            <a:endParaRPr lang="fr-FR"/>
          </a:p>
        </p:txBody>
      </p:sp>
      <p:sp>
        <p:nvSpPr>
          <p:cNvPr id="5" name="Espace réservé de la date 4">
            <a:extLst>
              <a:ext uri="{FF2B5EF4-FFF2-40B4-BE49-F238E27FC236}">
                <a16:creationId xmlns:a16="http://schemas.microsoft.com/office/drawing/2014/main" id="{39A7F64F-AAD9-DD44-BE46-ABA9BCA13F40}"/>
              </a:ext>
            </a:extLst>
          </p:cNvPr>
          <p:cNvSpPr>
            <a:spLocks noGrp="1"/>
          </p:cNvSpPr>
          <p:nvPr>
            <p:ph type="dt" sz="half" idx="2"/>
          </p:nvPr>
        </p:nvSpPr>
        <p:spPr/>
        <p:txBody>
          <a:bodyPr/>
          <a:lstStyle/>
          <a:p>
            <a:fld id="{6169CCD0-3800-AC46-A94B-131E7C184D00}" type="datetime1">
              <a:rPr lang="fr-FR" smtClean="0"/>
              <a:t>16/09/2019</a:t>
            </a:fld>
            <a:endParaRPr lang="en-GB" dirty="0"/>
          </a:p>
        </p:txBody>
      </p:sp>
      <p:sp>
        <p:nvSpPr>
          <p:cNvPr id="6" name="ZoneTexte 5">
            <a:extLst>
              <a:ext uri="{FF2B5EF4-FFF2-40B4-BE49-F238E27FC236}">
                <a16:creationId xmlns:a16="http://schemas.microsoft.com/office/drawing/2014/main" id="{9B0BEC8C-36A6-6046-BD02-26B263570611}"/>
              </a:ext>
            </a:extLst>
          </p:cNvPr>
          <p:cNvSpPr txBox="1"/>
          <p:nvPr/>
        </p:nvSpPr>
        <p:spPr>
          <a:xfrm>
            <a:off x="191344" y="812578"/>
            <a:ext cx="11103786" cy="2246769"/>
          </a:xfrm>
          <a:prstGeom prst="rect">
            <a:avLst/>
          </a:prstGeom>
          <a:noFill/>
        </p:spPr>
        <p:txBody>
          <a:bodyPr wrap="square" rtlCol="0">
            <a:spAutoFit/>
          </a:bodyPr>
          <a:lstStyle/>
          <a:p>
            <a:r>
              <a:rPr lang="fr-FR" sz="2000" b="1" dirty="0"/>
              <a:t>Années 1960: </a:t>
            </a:r>
            <a:r>
              <a:rPr lang="fr-FR" sz="2000" dirty="0"/>
              <a:t>importance des équipements demandent une coordination nationale !</a:t>
            </a:r>
          </a:p>
          <a:p>
            <a:pPr marL="671513" lvl="1" indent="-214313">
              <a:buFont typeface="Arial" panose="020B0604020202020204" pitchFamily="34" charset="0"/>
              <a:buChar char="•"/>
            </a:pPr>
            <a:r>
              <a:rPr lang="fr-FR" sz="2000" dirty="0"/>
              <a:t>Création de l’INAG (prédécesseur de l’INSU) comme consortium de labos</a:t>
            </a:r>
          </a:p>
          <a:p>
            <a:pPr marL="671513" lvl="1" indent="-214313">
              <a:buFont typeface="Arial" panose="020B0604020202020204" pitchFamily="34" charset="0"/>
              <a:buChar char="•"/>
            </a:pPr>
            <a:r>
              <a:rPr lang="fr-FR" sz="2000" dirty="0"/>
              <a:t>Projet d’André Blanc-Lapierre (directeur du LAL) : </a:t>
            </a:r>
          </a:p>
          <a:p>
            <a:pPr marL="1014413" lvl="2" indent="-214313">
              <a:buFont typeface="Arial" panose="020B0604020202020204" pitchFamily="34" charset="0"/>
              <a:buChar char="•"/>
            </a:pPr>
            <a:r>
              <a:rPr lang="fr-FR" sz="2000" dirty="0"/>
              <a:t>Institut national qui coordonne les activités CNRS, Universités et CEA</a:t>
            </a:r>
          </a:p>
          <a:p>
            <a:pPr lvl="2"/>
            <a:r>
              <a:rPr lang="fr-FR" sz="2000" dirty="0"/>
              <a:t> </a:t>
            </a:r>
            <a:r>
              <a:rPr lang="fr-FR" sz="2000" dirty="0">
                <a:sym typeface="Wingdings" pitchFamily="2" charset="2"/>
              </a:rPr>
              <a:t> exemple INFN créé en 1951 </a:t>
            </a:r>
          </a:p>
          <a:p>
            <a:pPr marL="1014413" lvl="2" indent="-214313">
              <a:buFont typeface="Arial" panose="020B0604020202020204" pitchFamily="34" charset="0"/>
              <a:buChar char="•"/>
            </a:pPr>
            <a:r>
              <a:rPr lang="fr-FR" sz="2000" dirty="0"/>
              <a:t>Construction d’une machine nationale  </a:t>
            </a:r>
          </a:p>
          <a:p>
            <a:pPr lvl="2"/>
            <a:r>
              <a:rPr lang="fr-FR" sz="2000" dirty="0">
                <a:sym typeface="Wingdings" pitchFamily="2" charset="2"/>
              </a:rPr>
              <a:t> Pas de convergence sur ce projet </a:t>
            </a:r>
            <a:endParaRPr lang="fr-FR" sz="2000" dirty="0"/>
          </a:p>
        </p:txBody>
      </p:sp>
      <p:pic>
        <p:nvPicPr>
          <p:cNvPr id="8" name="Image 7">
            <a:extLst>
              <a:ext uri="{FF2B5EF4-FFF2-40B4-BE49-F238E27FC236}">
                <a16:creationId xmlns:a16="http://schemas.microsoft.com/office/drawing/2014/main" id="{D783CC11-F5A8-A44E-B311-4838D8F9A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109057"/>
            <a:ext cx="2389841" cy="3186454"/>
          </a:xfrm>
          <a:prstGeom prst="rect">
            <a:avLst/>
          </a:prstGeom>
          <a:ln>
            <a:solidFill>
              <a:schemeClr val="tx1"/>
            </a:solidFill>
          </a:ln>
        </p:spPr>
      </p:pic>
      <p:sp>
        <p:nvSpPr>
          <p:cNvPr id="9" name="Rectangle 8">
            <a:extLst>
              <a:ext uri="{FF2B5EF4-FFF2-40B4-BE49-F238E27FC236}">
                <a16:creationId xmlns:a16="http://schemas.microsoft.com/office/drawing/2014/main" id="{FBDD9ADD-7664-8D43-8166-D0D2BEB6A1B4}"/>
              </a:ext>
            </a:extLst>
          </p:cNvPr>
          <p:cNvSpPr/>
          <p:nvPr/>
        </p:nvSpPr>
        <p:spPr>
          <a:xfrm>
            <a:off x="3260199" y="5094386"/>
            <a:ext cx="7752094" cy="1323439"/>
          </a:xfrm>
          <a:prstGeom prst="rect">
            <a:avLst/>
          </a:prstGeom>
        </p:spPr>
        <p:txBody>
          <a:bodyPr wrap="square">
            <a:spAutoFit/>
          </a:bodyPr>
          <a:lstStyle/>
          <a:p>
            <a:r>
              <a:rPr lang="fr-FR" sz="2000" b="1" dirty="0"/>
              <a:t>Création de nouveaux laboratoires : </a:t>
            </a:r>
          </a:p>
          <a:p>
            <a:r>
              <a:rPr lang="fr-FR" sz="2000" dirty="0"/>
              <a:t>1971 : LPNHE - Paris</a:t>
            </a:r>
          </a:p>
          <a:p>
            <a:r>
              <a:rPr lang="fr-FR" sz="2000" dirty="0"/>
              <a:t>1976 : LAPP – Annecy: un  laboratoire clé pour la contribution au CERN !</a:t>
            </a:r>
          </a:p>
          <a:p>
            <a:r>
              <a:rPr lang="fr-FR" sz="2000" dirty="0"/>
              <a:t>….</a:t>
            </a:r>
          </a:p>
        </p:txBody>
      </p:sp>
      <p:pic>
        <p:nvPicPr>
          <p:cNvPr id="12" name="Image 11">
            <a:extLst>
              <a:ext uri="{FF2B5EF4-FFF2-40B4-BE49-F238E27FC236}">
                <a16:creationId xmlns:a16="http://schemas.microsoft.com/office/drawing/2014/main" id="{9758483D-1C80-9D47-B982-8451B9681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725" y="3096785"/>
            <a:ext cx="1447423" cy="1800000"/>
          </a:xfrm>
          <a:prstGeom prst="rect">
            <a:avLst/>
          </a:prstGeom>
          <a:ln>
            <a:solidFill>
              <a:schemeClr val="tx1"/>
            </a:solidFill>
          </a:ln>
        </p:spPr>
      </p:pic>
      <p:sp>
        <p:nvSpPr>
          <p:cNvPr id="10" name="ZoneTexte 9">
            <a:extLst>
              <a:ext uri="{FF2B5EF4-FFF2-40B4-BE49-F238E27FC236}">
                <a16:creationId xmlns:a16="http://schemas.microsoft.com/office/drawing/2014/main" id="{B244D672-D163-5543-BC39-27BE66FF98D4}"/>
              </a:ext>
            </a:extLst>
          </p:cNvPr>
          <p:cNvSpPr txBox="1"/>
          <p:nvPr/>
        </p:nvSpPr>
        <p:spPr>
          <a:xfrm>
            <a:off x="4133690" y="3169592"/>
            <a:ext cx="7578934" cy="1631216"/>
          </a:xfrm>
          <a:prstGeom prst="rect">
            <a:avLst/>
          </a:prstGeom>
          <a:noFill/>
        </p:spPr>
        <p:txBody>
          <a:bodyPr wrap="square" rtlCol="0">
            <a:spAutoFit/>
          </a:bodyPr>
          <a:lstStyle/>
          <a:p>
            <a:pPr indent="-114300"/>
            <a:r>
              <a:rPr lang="fr-FR" sz="2000" b="1" dirty="0"/>
              <a:t>1971: création de l’IN2P3</a:t>
            </a:r>
          </a:p>
          <a:p>
            <a:pPr marL="685800" lvl="1" indent="-342900">
              <a:buFont typeface="Arial" panose="020B0604020202020204" pitchFamily="34" charset="0"/>
              <a:buChar char="•"/>
            </a:pPr>
            <a:r>
              <a:rPr lang="fr-FR" sz="2000" dirty="0"/>
              <a:t>Nouveau chargé de projet : Jean </a:t>
            </a:r>
            <a:r>
              <a:rPr lang="fr-FR" sz="2000" dirty="0" err="1"/>
              <a:t>Teillac</a:t>
            </a:r>
            <a:r>
              <a:rPr lang="fr-FR" sz="2000" dirty="0"/>
              <a:t> (directeur IPNO)</a:t>
            </a:r>
            <a:r>
              <a:rPr lang="fr-FR" sz="2000" b="1" dirty="0"/>
              <a:t>	</a:t>
            </a:r>
          </a:p>
          <a:p>
            <a:pPr marL="685800" lvl="1" indent="-342900">
              <a:buFont typeface="Arial" panose="020B0604020202020204" pitchFamily="34" charset="0"/>
              <a:buChar char="•"/>
            </a:pPr>
            <a:r>
              <a:rPr lang="fr-FR" sz="2000" dirty="0"/>
              <a:t>CNRS et Universités</a:t>
            </a:r>
          </a:p>
          <a:p>
            <a:pPr marL="685800" lvl="1" indent="-342900">
              <a:buFont typeface="Arial" panose="020B0604020202020204" pitchFamily="34" charset="0"/>
              <a:buChar char="•"/>
            </a:pPr>
            <a:r>
              <a:rPr lang="fr-FR" sz="2000" dirty="0"/>
              <a:t>Machine nationale IN2P3/CEA…. 1985 GANIL ! </a:t>
            </a:r>
          </a:p>
          <a:p>
            <a:r>
              <a:rPr lang="fr-FR" sz="2000" b="1" dirty="0"/>
              <a:t>Aujourd’hui : </a:t>
            </a:r>
            <a:r>
              <a:rPr lang="fr-FR" sz="2000" dirty="0"/>
              <a:t>3500 personnes – CNRS/Universités; Chercheurs et IT</a:t>
            </a:r>
          </a:p>
        </p:txBody>
      </p:sp>
      <p:pic>
        <p:nvPicPr>
          <p:cNvPr id="14" name="Image 13">
            <a:extLst>
              <a:ext uri="{FF2B5EF4-FFF2-40B4-BE49-F238E27FC236}">
                <a16:creationId xmlns:a16="http://schemas.microsoft.com/office/drawing/2014/main" id="{041EBC79-0250-3E44-8A14-0051DD939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170" y="5037773"/>
            <a:ext cx="1257830" cy="1800000"/>
          </a:xfrm>
          <a:prstGeom prst="rect">
            <a:avLst/>
          </a:prstGeom>
          <a:ln>
            <a:solidFill>
              <a:schemeClr val="tx1"/>
            </a:solidFill>
          </a:ln>
        </p:spPr>
      </p:pic>
      <p:pic>
        <p:nvPicPr>
          <p:cNvPr id="15" name="Image 14">
            <a:extLst>
              <a:ext uri="{FF2B5EF4-FFF2-40B4-BE49-F238E27FC236}">
                <a16:creationId xmlns:a16="http://schemas.microsoft.com/office/drawing/2014/main" id="{9A4B907E-8F45-3F4C-933D-A50B8A2CF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416" y="949644"/>
            <a:ext cx="1296000" cy="1800000"/>
          </a:xfrm>
          <a:prstGeom prst="rect">
            <a:avLst/>
          </a:prstGeom>
          <a:ln>
            <a:solidFill>
              <a:schemeClr val="tx1"/>
            </a:solidFill>
          </a:ln>
        </p:spPr>
      </p:pic>
    </p:spTree>
    <p:extLst>
      <p:ext uri="{BB962C8B-B14F-4D97-AF65-F5344CB8AC3E}">
        <p14:creationId xmlns:p14="http://schemas.microsoft.com/office/powerpoint/2010/main" val="242664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B54C6-D457-4A45-B3F8-9596135AA132}"/>
              </a:ext>
            </a:extLst>
          </p:cNvPr>
          <p:cNvSpPr>
            <a:spLocks noGrp="1"/>
          </p:cNvSpPr>
          <p:nvPr>
            <p:ph type="title"/>
          </p:nvPr>
        </p:nvSpPr>
        <p:spPr/>
        <p:txBody>
          <a:bodyPr>
            <a:noAutofit/>
          </a:bodyPr>
          <a:lstStyle/>
          <a:p>
            <a:r>
              <a:rPr lang="fr-FR" dirty="0"/>
              <a:t>La découverte des courants neutres</a:t>
            </a:r>
          </a:p>
        </p:txBody>
      </p:sp>
      <p:sp>
        <p:nvSpPr>
          <p:cNvPr id="3" name="Espace réservé du pied de page 2">
            <a:extLst>
              <a:ext uri="{FF2B5EF4-FFF2-40B4-BE49-F238E27FC236}">
                <a16:creationId xmlns:a16="http://schemas.microsoft.com/office/drawing/2014/main" id="{47F16627-0689-CA46-9185-D5D9E5C4597A}"/>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B93CAD5E-F614-FE4B-B106-9974630BD6ED}"/>
              </a:ext>
            </a:extLst>
          </p:cNvPr>
          <p:cNvSpPr>
            <a:spLocks noGrp="1"/>
          </p:cNvSpPr>
          <p:nvPr>
            <p:ph type="sldNum" sz="quarter" idx="12"/>
          </p:nvPr>
        </p:nvSpPr>
        <p:spPr/>
        <p:txBody>
          <a:bodyPr/>
          <a:lstStyle/>
          <a:p>
            <a:fld id="{5A41D906-68FB-4FCF-A226-CB4AF2FE6205}" type="slidenum">
              <a:rPr lang="fr-FR" smtClean="0"/>
              <a:t>11</a:t>
            </a:fld>
            <a:endParaRPr lang="fr-FR"/>
          </a:p>
        </p:txBody>
      </p:sp>
      <p:sp>
        <p:nvSpPr>
          <p:cNvPr id="5" name="Espace réservé de la date 4">
            <a:extLst>
              <a:ext uri="{FF2B5EF4-FFF2-40B4-BE49-F238E27FC236}">
                <a16:creationId xmlns:a16="http://schemas.microsoft.com/office/drawing/2014/main" id="{7DBDCBC1-9967-974F-B6C1-AF6A9B2243E6}"/>
              </a:ext>
            </a:extLst>
          </p:cNvPr>
          <p:cNvSpPr>
            <a:spLocks noGrp="1"/>
          </p:cNvSpPr>
          <p:nvPr>
            <p:ph type="dt" sz="half" idx="2"/>
          </p:nvPr>
        </p:nvSpPr>
        <p:spPr/>
        <p:txBody>
          <a:bodyPr/>
          <a:lstStyle/>
          <a:p>
            <a:fld id="{7C0640C1-2A1B-6846-B909-A5D0E9A68746}" type="datetime1">
              <a:rPr lang="fr-FR" smtClean="0"/>
              <a:t>16/09/2019</a:t>
            </a:fld>
            <a:endParaRPr lang="en-GB" dirty="0"/>
          </a:p>
        </p:txBody>
      </p:sp>
      <p:sp>
        <p:nvSpPr>
          <p:cNvPr id="6" name="ZoneTexte 5">
            <a:extLst>
              <a:ext uri="{FF2B5EF4-FFF2-40B4-BE49-F238E27FC236}">
                <a16:creationId xmlns:a16="http://schemas.microsoft.com/office/drawing/2014/main" id="{1C32F2DE-7AF0-5943-A980-967E774ED83A}"/>
              </a:ext>
            </a:extLst>
          </p:cNvPr>
          <p:cNvSpPr txBox="1"/>
          <p:nvPr/>
        </p:nvSpPr>
        <p:spPr>
          <a:xfrm>
            <a:off x="3978375" y="1050494"/>
            <a:ext cx="8040723" cy="4708981"/>
          </a:xfrm>
          <a:prstGeom prst="rect">
            <a:avLst/>
          </a:prstGeom>
          <a:noFill/>
        </p:spPr>
        <p:txBody>
          <a:bodyPr wrap="square" rtlCol="0">
            <a:spAutoFit/>
          </a:bodyPr>
          <a:lstStyle/>
          <a:p>
            <a:r>
              <a:rPr lang="fr-FR" sz="2000" b="1" dirty="0"/>
              <a:t>André </a:t>
            </a:r>
            <a:r>
              <a:rPr lang="fr-FR" sz="2000" b="1" dirty="0" err="1"/>
              <a:t>Lagarrigue</a:t>
            </a:r>
            <a:r>
              <a:rPr lang="fr-FR" sz="2000" b="1" dirty="0"/>
              <a:t> (directeur du LAL) :</a:t>
            </a:r>
          </a:p>
          <a:p>
            <a:pPr lvl="1"/>
            <a:r>
              <a:rPr lang="fr-FR" sz="2000" dirty="0"/>
              <a:t>Développement d’une chambre à bulles avec des liquides lourds </a:t>
            </a:r>
          </a:p>
          <a:p>
            <a:pPr lvl="1"/>
            <a:r>
              <a:rPr lang="fr-FR" sz="2000" dirty="0">
                <a:sym typeface="Wingdings" pitchFamily="2" charset="2"/>
              </a:rPr>
              <a:t> interaction avec des neutrinos</a:t>
            </a:r>
          </a:p>
          <a:p>
            <a:pPr lvl="1"/>
            <a:r>
              <a:rPr lang="fr-FR" sz="2000" dirty="0">
                <a:sym typeface="Wingdings" pitchFamily="2" charset="2"/>
              </a:rPr>
              <a:t>1969 : proposition de GARGAMELLE </a:t>
            </a:r>
          </a:p>
          <a:p>
            <a:pPr marL="671513" lvl="1" indent="-214313">
              <a:buFontTx/>
              <a:buChar char="-"/>
            </a:pPr>
            <a:r>
              <a:rPr lang="fr-FR" sz="2000" dirty="0">
                <a:sym typeface="Wingdings" pitchFamily="2" charset="2"/>
              </a:rPr>
              <a:t>4.8 m long / 2m de diamètre </a:t>
            </a:r>
          </a:p>
          <a:p>
            <a:pPr marL="671513" lvl="1" indent="-214313">
              <a:buFontTx/>
              <a:buChar char="-"/>
            </a:pPr>
            <a:r>
              <a:rPr lang="fr-FR" sz="2000" dirty="0">
                <a:sym typeface="Wingdings" pitchFamily="2" charset="2"/>
              </a:rPr>
              <a:t>10000 </a:t>
            </a:r>
            <a:r>
              <a:rPr lang="fr-FR" sz="2000" dirty="0" err="1">
                <a:sym typeface="Wingdings" pitchFamily="2" charset="2"/>
              </a:rPr>
              <a:t>t</a:t>
            </a:r>
            <a:endParaRPr lang="fr-FR" sz="2000" dirty="0">
              <a:sym typeface="Wingdings" pitchFamily="2" charset="2"/>
            </a:endParaRPr>
          </a:p>
          <a:p>
            <a:pPr marL="671513" lvl="1" indent="-214313">
              <a:buFontTx/>
              <a:buChar char="-"/>
            </a:pPr>
            <a:r>
              <a:rPr lang="fr-FR" sz="2000" dirty="0">
                <a:sym typeface="Wingdings" pitchFamily="2" charset="2"/>
              </a:rPr>
              <a:t>12m</a:t>
            </a:r>
            <a:r>
              <a:rPr lang="fr-FR" sz="2000" baseline="30000" dirty="0">
                <a:sym typeface="Wingdings" pitchFamily="2" charset="2"/>
              </a:rPr>
              <a:t>3</a:t>
            </a:r>
            <a:r>
              <a:rPr lang="fr-FR" sz="2000" dirty="0">
                <a:sym typeface="Wingdings" pitchFamily="2" charset="2"/>
              </a:rPr>
              <a:t> de fréon </a:t>
            </a:r>
          </a:p>
          <a:p>
            <a:endParaRPr lang="fr-FR" sz="2000" dirty="0">
              <a:sym typeface="Wingdings" pitchFamily="2" charset="2"/>
            </a:endParaRPr>
          </a:p>
          <a:p>
            <a:r>
              <a:rPr lang="fr-FR" sz="2000" b="1" dirty="0">
                <a:sym typeface="Wingdings" pitchFamily="2" charset="2"/>
              </a:rPr>
              <a:t>Juillet 1973: </a:t>
            </a:r>
            <a:r>
              <a:rPr lang="fr-FR" sz="2000" dirty="0">
                <a:sym typeface="Wingdings" pitchFamily="2" charset="2"/>
              </a:rPr>
              <a:t>séminaire de Paul Musset au CERN</a:t>
            </a:r>
          </a:p>
          <a:p>
            <a:pPr lvl="1"/>
            <a:r>
              <a:rPr lang="fr-FR" sz="2000" dirty="0">
                <a:sym typeface="Wingdings" pitchFamily="2" charset="2"/>
              </a:rPr>
              <a:t>Signature des courants neutres</a:t>
            </a:r>
          </a:p>
          <a:p>
            <a:pPr marL="671513" lvl="1" indent="-214313">
              <a:buFontTx/>
              <a:buChar char="-"/>
            </a:pPr>
            <a:r>
              <a:rPr lang="fr-FR" sz="2000" dirty="0">
                <a:sym typeface="Wingdings" pitchFamily="2" charset="2"/>
              </a:rPr>
              <a:t>1 événement d’interaction électronique</a:t>
            </a:r>
          </a:p>
          <a:p>
            <a:pPr marL="671513" lvl="1" indent="-214313">
              <a:buFontTx/>
              <a:buChar char="-"/>
            </a:pPr>
            <a:r>
              <a:rPr lang="fr-FR" sz="2000" dirty="0">
                <a:sym typeface="Wingdings" pitchFamily="2" charset="2"/>
              </a:rPr>
              <a:t>166 événements d’interaction hadronique</a:t>
            </a:r>
          </a:p>
          <a:p>
            <a:endParaRPr lang="fr-FR" sz="2000" dirty="0"/>
          </a:p>
          <a:p>
            <a:pPr marL="214313" indent="-214313">
              <a:buFont typeface="Wingdings" pitchFamily="2" charset="2"/>
              <a:buChar char="è"/>
            </a:pPr>
            <a:r>
              <a:rPr lang="fr-FR" sz="2000" dirty="0">
                <a:sym typeface="Wingdings" pitchFamily="2" charset="2"/>
              </a:rPr>
              <a:t>Confirmation de la théorie électrofaible formulée par Glashow, Salam, Weinberg  - Prix Nobel 1979</a:t>
            </a:r>
          </a:p>
        </p:txBody>
      </p:sp>
      <p:pic>
        <p:nvPicPr>
          <p:cNvPr id="12" name="Image 11">
            <a:extLst>
              <a:ext uri="{FF2B5EF4-FFF2-40B4-BE49-F238E27FC236}">
                <a16:creationId xmlns:a16="http://schemas.microsoft.com/office/drawing/2014/main" id="{5F62EFEB-55E5-4140-B5AE-E2074E625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33" y="3617938"/>
            <a:ext cx="3436699" cy="2654150"/>
          </a:xfrm>
          <a:prstGeom prst="rect">
            <a:avLst/>
          </a:prstGeom>
          <a:ln>
            <a:solidFill>
              <a:schemeClr val="tx1"/>
            </a:solidFill>
          </a:ln>
        </p:spPr>
      </p:pic>
      <p:pic>
        <p:nvPicPr>
          <p:cNvPr id="14" name="Image 13">
            <a:extLst>
              <a:ext uri="{FF2B5EF4-FFF2-40B4-BE49-F238E27FC236}">
                <a16:creationId xmlns:a16="http://schemas.microsoft.com/office/drawing/2014/main" id="{068AB4BD-337B-7D45-8783-76A8120DA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33" y="845903"/>
            <a:ext cx="3436699" cy="2799121"/>
          </a:xfrm>
          <a:prstGeom prst="rect">
            <a:avLst/>
          </a:prstGeom>
          <a:ln>
            <a:solidFill>
              <a:schemeClr val="tx1"/>
            </a:solidFill>
          </a:ln>
        </p:spPr>
      </p:pic>
      <p:pic>
        <p:nvPicPr>
          <p:cNvPr id="8" name="Image 7">
            <a:extLst>
              <a:ext uri="{FF2B5EF4-FFF2-40B4-BE49-F238E27FC236}">
                <a16:creationId xmlns:a16="http://schemas.microsoft.com/office/drawing/2014/main" id="{D78B7FC8-BF3B-AA49-A035-49638B369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933" y="1844824"/>
            <a:ext cx="2057166" cy="2376264"/>
          </a:xfrm>
          <a:prstGeom prst="rect">
            <a:avLst/>
          </a:prstGeom>
          <a:ln>
            <a:solidFill>
              <a:schemeClr val="tx1"/>
            </a:solidFill>
          </a:ln>
        </p:spPr>
      </p:pic>
    </p:spTree>
    <p:extLst>
      <p:ext uri="{BB962C8B-B14F-4D97-AF65-F5344CB8AC3E}">
        <p14:creationId xmlns:p14="http://schemas.microsoft.com/office/powerpoint/2010/main" val="3105480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CCB605-C3B0-C14A-A657-B8A92CC1A06A}"/>
              </a:ext>
            </a:extLst>
          </p:cNvPr>
          <p:cNvSpPr>
            <a:spLocks noGrp="1"/>
          </p:cNvSpPr>
          <p:nvPr>
            <p:ph type="title"/>
          </p:nvPr>
        </p:nvSpPr>
        <p:spPr/>
        <p:txBody>
          <a:bodyPr>
            <a:noAutofit/>
          </a:bodyPr>
          <a:lstStyle/>
          <a:p>
            <a:r>
              <a:rPr lang="fr-FR" dirty="0"/>
              <a:t>La découverte J/PSI</a:t>
            </a:r>
          </a:p>
        </p:txBody>
      </p:sp>
      <p:sp>
        <p:nvSpPr>
          <p:cNvPr id="4" name="Espace réservé du numéro de diapositive 3">
            <a:extLst>
              <a:ext uri="{FF2B5EF4-FFF2-40B4-BE49-F238E27FC236}">
                <a16:creationId xmlns:a16="http://schemas.microsoft.com/office/drawing/2014/main" id="{577456AB-3372-154A-AFEA-906214EF9653}"/>
              </a:ext>
            </a:extLst>
          </p:cNvPr>
          <p:cNvSpPr>
            <a:spLocks noGrp="1"/>
          </p:cNvSpPr>
          <p:nvPr>
            <p:ph type="sldNum" sz="quarter" idx="12"/>
          </p:nvPr>
        </p:nvSpPr>
        <p:spPr/>
        <p:txBody>
          <a:bodyPr/>
          <a:lstStyle/>
          <a:p>
            <a:fld id="{5A41D906-68FB-4FCF-A226-CB4AF2FE6205}" type="slidenum">
              <a:rPr lang="fr-FR" smtClean="0"/>
              <a:t>12</a:t>
            </a:fld>
            <a:endParaRPr lang="fr-FR"/>
          </a:p>
        </p:txBody>
      </p:sp>
      <p:sp>
        <p:nvSpPr>
          <p:cNvPr id="6" name="ZoneTexte 5">
            <a:extLst>
              <a:ext uri="{FF2B5EF4-FFF2-40B4-BE49-F238E27FC236}">
                <a16:creationId xmlns:a16="http://schemas.microsoft.com/office/drawing/2014/main" id="{FA2DA006-99CD-464C-B301-4C46A243537C}"/>
              </a:ext>
            </a:extLst>
          </p:cNvPr>
          <p:cNvSpPr txBox="1"/>
          <p:nvPr/>
        </p:nvSpPr>
        <p:spPr>
          <a:xfrm>
            <a:off x="590001" y="823142"/>
            <a:ext cx="11665296" cy="3416320"/>
          </a:xfrm>
          <a:prstGeom prst="rect">
            <a:avLst/>
          </a:prstGeom>
          <a:noFill/>
        </p:spPr>
        <p:txBody>
          <a:bodyPr wrap="square" rtlCol="0">
            <a:spAutoFit/>
          </a:bodyPr>
          <a:lstStyle/>
          <a:p>
            <a:r>
              <a:rPr lang="fr-FR" sz="2400" b="1" dirty="0"/>
              <a:t>Années 1960: </a:t>
            </a:r>
            <a:r>
              <a:rPr lang="fr-FR" sz="2400" dirty="0"/>
              <a:t>premiers modèles avec 3 quarks pour expliquer le « zoo des particules »</a:t>
            </a:r>
          </a:p>
          <a:p>
            <a:pPr lvl="1"/>
            <a:r>
              <a:rPr lang="fr-FR" sz="2400" dirty="0">
                <a:sym typeface="Wingdings" pitchFamily="2" charset="2"/>
              </a:rPr>
              <a:t>	 Prix Nobel Gell-Mann en 1969</a:t>
            </a:r>
            <a:endParaRPr lang="fr-FR" sz="2400" dirty="0"/>
          </a:p>
          <a:p>
            <a:r>
              <a:rPr lang="fr-FR" sz="2400" b="1" dirty="0"/>
              <a:t>1969: </a:t>
            </a:r>
            <a:r>
              <a:rPr lang="fr-FR" sz="2400" dirty="0"/>
              <a:t>expériences de diffusion profondément inélastique </a:t>
            </a:r>
          </a:p>
          <a:p>
            <a:pPr marL="1257300" lvl="2" indent="-342900">
              <a:buFont typeface="Wingdings" pitchFamily="2" charset="2"/>
              <a:buChar char="à"/>
            </a:pPr>
            <a:r>
              <a:rPr lang="fr-FR" sz="2400" dirty="0">
                <a:sym typeface="Wingdings" pitchFamily="2" charset="2"/>
              </a:rPr>
              <a:t>sous-structure du proton</a:t>
            </a:r>
          </a:p>
          <a:p>
            <a:pPr lvl="1"/>
            <a:r>
              <a:rPr lang="fr-FR" sz="2400" dirty="0">
                <a:sym typeface="Wingdings" pitchFamily="2" charset="2"/>
              </a:rPr>
              <a:t>	Prix Nobel Friedmann, Kendal, Taylor en 1990 </a:t>
            </a:r>
          </a:p>
          <a:p>
            <a:r>
              <a:rPr lang="fr-FR" sz="2400" b="1" dirty="0">
                <a:sym typeface="Wingdings" pitchFamily="2" charset="2"/>
              </a:rPr>
              <a:t>1974: </a:t>
            </a:r>
            <a:r>
              <a:rPr lang="fr-FR" sz="2400" dirty="0">
                <a:sym typeface="Wingdings" pitchFamily="2" charset="2"/>
              </a:rPr>
              <a:t>découverte simultané à </a:t>
            </a:r>
            <a:r>
              <a:rPr lang="fr-FR" sz="2400" dirty="0" err="1">
                <a:sym typeface="Wingdings" pitchFamily="2" charset="2"/>
              </a:rPr>
              <a:t>Slac</a:t>
            </a:r>
            <a:r>
              <a:rPr lang="fr-FR" sz="2400" dirty="0">
                <a:sym typeface="Wingdings" pitchFamily="2" charset="2"/>
              </a:rPr>
              <a:t> et </a:t>
            </a:r>
            <a:r>
              <a:rPr lang="fr-FR" sz="2400" dirty="0" err="1">
                <a:sym typeface="Wingdings" pitchFamily="2" charset="2"/>
              </a:rPr>
              <a:t>Broookhaven</a:t>
            </a:r>
            <a:r>
              <a:rPr lang="fr-FR" sz="2400" dirty="0">
                <a:sym typeface="Wingdings" pitchFamily="2" charset="2"/>
              </a:rPr>
              <a:t> du J/PSI </a:t>
            </a:r>
          </a:p>
          <a:p>
            <a:pPr lvl="1"/>
            <a:r>
              <a:rPr lang="fr-FR" sz="2400" dirty="0">
                <a:sym typeface="Wingdings" pitchFamily="2" charset="2"/>
              </a:rPr>
              <a:t>	 existence d’un 4</a:t>
            </a:r>
            <a:r>
              <a:rPr lang="fr-FR" sz="2400" baseline="30000" dirty="0">
                <a:sym typeface="Wingdings" pitchFamily="2" charset="2"/>
              </a:rPr>
              <a:t>ième</a:t>
            </a:r>
            <a:r>
              <a:rPr lang="fr-FR" sz="2400" dirty="0">
                <a:sym typeface="Wingdings" pitchFamily="2" charset="2"/>
              </a:rPr>
              <a:t> quark ! </a:t>
            </a:r>
          </a:p>
          <a:p>
            <a:pPr lvl="1"/>
            <a:r>
              <a:rPr lang="fr-FR" sz="2400" dirty="0">
                <a:sym typeface="Wingdings" pitchFamily="2" charset="2"/>
              </a:rPr>
              <a:t>	</a:t>
            </a:r>
            <a:r>
              <a:rPr lang="fr-FR" sz="2400" dirty="0"/>
              <a:t>Prix Nobel Burt Richter et Samuel </a:t>
            </a:r>
            <a:r>
              <a:rPr lang="fr-FR" sz="2400" dirty="0" err="1"/>
              <a:t>Ting</a:t>
            </a:r>
            <a:r>
              <a:rPr lang="fr-FR" sz="2400" dirty="0"/>
              <a:t> en 1976</a:t>
            </a:r>
          </a:p>
          <a:p>
            <a:r>
              <a:rPr lang="fr-FR" sz="2400" b="1" dirty="0"/>
              <a:t>Aujourd’hui: </a:t>
            </a:r>
            <a:r>
              <a:rPr lang="fr-FR" sz="2400" dirty="0"/>
              <a:t>caractérisation des plasma quark-gluon </a:t>
            </a:r>
          </a:p>
        </p:txBody>
      </p:sp>
      <p:pic>
        <p:nvPicPr>
          <p:cNvPr id="8" name="Image 7">
            <a:extLst>
              <a:ext uri="{FF2B5EF4-FFF2-40B4-BE49-F238E27FC236}">
                <a16:creationId xmlns:a16="http://schemas.microsoft.com/office/drawing/2014/main" id="{7142EEDF-7624-EF44-8C23-A0E5AB62573A}"/>
              </a:ext>
            </a:extLst>
          </p:cNvPr>
          <p:cNvPicPr>
            <a:picLocks noChangeAspect="1"/>
          </p:cNvPicPr>
          <p:nvPr/>
        </p:nvPicPr>
        <p:blipFill rotWithShape="1">
          <a:blip r:embed="rId2">
            <a:extLst>
              <a:ext uri="{28A0092B-C50C-407E-A947-70E740481C1C}">
                <a14:useLocalDpi xmlns:a14="http://schemas.microsoft.com/office/drawing/2010/main" val="0"/>
              </a:ext>
            </a:extLst>
          </a:blip>
          <a:srcRect t="347" r="5284"/>
          <a:stretch/>
        </p:blipFill>
        <p:spPr>
          <a:xfrm>
            <a:off x="1593908" y="4251647"/>
            <a:ext cx="4690960" cy="1728192"/>
          </a:xfrm>
          <a:prstGeom prst="rect">
            <a:avLst/>
          </a:prstGeom>
        </p:spPr>
      </p:pic>
      <p:pic>
        <p:nvPicPr>
          <p:cNvPr id="10" name="Image 9">
            <a:extLst>
              <a:ext uri="{FF2B5EF4-FFF2-40B4-BE49-F238E27FC236}">
                <a16:creationId xmlns:a16="http://schemas.microsoft.com/office/drawing/2014/main" id="{EA14A007-35CF-D941-8A1D-7900B97662AC}"/>
              </a:ext>
            </a:extLst>
          </p:cNvPr>
          <p:cNvPicPr>
            <a:picLocks noChangeAspect="1"/>
          </p:cNvPicPr>
          <p:nvPr/>
        </p:nvPicPr>
        <p:blipFill rotWithShape="1">
          <a:blip r:embed="rId3">
            <a:extLst>
              <a:ext uri="{28A0092B-C50C-407E-A947-70E740481C1C}">
                <a14:useLocalDpi xmlns:a14="http://schemas.microsoft.com/office/drawing/2010/main" val="0"/>
              </a:ext>
            </a:extLst>
          </a:blip>
          <a:srcRect l="-580" t="6308" r="2543" b="-1"/>
          <a:stretch/>
        </p:blipFill>
        <p:spPr>
          <a:xfrm>
            <a:off x="6033895" y="4239462"/>
            <a:ext cx="4526601" cy="1842299"/>
          </a:xfrm>
          <a:prstGeom prst="rect">
            <a:avLst/>
          </a:prstGeom>
        </p:spPr>
      </p:pic>
      <p:pic>
        <p:nvPicPr>
          <p:cNvPr id="14" name="Image 13">
            <a:extLst>
              <a:ext uri="{FF2B5EF4-FFF2-40B4-BE49-F238E27FC236}">
                <a16:creationId xmlns:a16="http://schemas.microsoft.com/office/drawing/2014/main" id="{06B238BC-DF29-554C-87F9-1473FCC7B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4855" y="4149078"/>
            <a:ext cx="1432800" cy="2160000"/>
          </a:xfrm>
          <a:prstGeom prst="rect">
            <a:avLst/>
          </a:prstGeom>
        </p:spPr>
      </p:pic>
      <p:pic>
        <p:nvPicPr>
          <p:cNvPr id="16" name="Image 15">
            <a:extLst>
              <a:ext uri="{FF2B5EF4-FFF2-40B4-BE49-F238E27FC236}">
                <a16:creationId xmlns:a16="http://schemas.microsoft.com/office/drawing/2014/main" id="{6F7AAC05-3A9D-944D-8F44-96742376473C}"/>
              </a:ext>
            </a:extLst>
          </p:cNvPr>
          <p:cNvPicPr>
            <a:picLocks noChangeAspect="1"/>
          </p:cNvPicPr>
          <p:nvPr/>
        </p:nvPicPr>
        <p:blipFill rotWithShape="1">
          <a:blip r:embed="rId5">
            <a:extLst>
              <a:ext uri="{28A0092B-C50C-407E-A947-70E740481C1C}">
                <a14:useLocalDpi xmlns:a14="http://schemas.microsoft.com/office/drawing/2010/main" val="0"/>
              </a:ext>
            </a:extLst>
          </a:blip>
          <a:srcRect l="9101" t="9629" r="62990" b="12143"/>
          <a:stretch/>
        </p:blipFill>
        <p:spPr>
          <a:xfrm>
            <a:off x="130682" y="4149078"/>
            <a:ext cx="1463226" cy="2160000"/>
          </a:xfrm>
          <a:prstGeom prst="rect">
            <a:avLst/>
          </a:prstGeom>
        </p:spPr>
      </p:pic>
    </p:spTree>
    <p:extLst>
      <p:ext uri="{BB962C8B-B14F-4D97-AF65-F5344CB8AC3E}">
        <p14:creationId xmlns:p14="http://schemas.microsoft.com/office/powerpoint/2010/main" val="3450876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8B44B-9983-3045-9F7F-6AA5006F72C0}"/>
              </a:ext>
            </a:extLst>
          </p:cNvPr>
          <p:cNvSpPr>
            <a:spLocks noGrp="1"/>
          </p:cNvSpPr>
          <p:nvPr>
            <p:ph type="title"/>
          </p:nvPr>
        </p:nvSpPr>
        <p:spPr/>
        <p:txBody>
          <a:bodyPr>
            <a:noAutofit/>
          </a:bodyPr>
          <a:lstStyle/>
          <a:p>
            <a:r>
              <a:rPr lang="fr-FR" sz="2800" dirty="0"/>
              <a:t>Des nouveaux détecteurs !</a:t>
            </a:r>
          </a:p>
        </p:txBody>
      </p:sp>
      <p:sp>
        <p:nvSpPr>
          <p:cNvPr id="3" name="Espace réservé du pied de page 2">
            <a:extLst>
              <a:ext uri="{FF2B5EF4-FFF2-40B4-BE49-F238E27FC236}">
                <a16:creationId xmlns:a16="http://schemas.microsoft.com/office/drawing/2014/main" id="{0E27804E-7D59-5A44-BC87-94AE84FBE741}"/>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90ACE2C3-A1D0-E540-8D41-A566475DA08C}"/>
              </a:ext>
            </a:extLst>
          </p:cNvPr>
          <p:cNvSpPr>
            <a:spLocks noGrp="1"/>
          </p:cNvSpPr>
          <p:nvPr>
            <p:ph type="sldNum" sz="quarter" idx="12"/>
          </p:nvPr>
        </p:nvSpPr>
        <p:spPr/>
        <p:txBody>
          <a:bodyPr/>
          <a:lstStyle/>
          <a:p>
            <a:fld id="{5A41D906-68FB-4FCF-A226-CB4AF2FE6205}" type="slidenum">
              <a:rPr lang="fr-FR" smtClean="0"/>
              <a:t>13</a:t>
            </a:fld>
            <a:endParaRPr lang="fr-FR"/>
          </a:p>
        </p:txBody>
      </p:sp>
      <p:sp>
        <p:nvSpPr>
          <p:cNvPr id="5" name="Espace réservé de la date 4">
            <a:extLst>
              <a:ext uri="{FF2B5EF4-FFF2-40B4-BE49-F238E27FC236}">
                <a16:creationId xmlns:a16="http://schemas.microsoft.com/office/drawing/2014/main" id="{443771E8-D97F-7545-B61D-DD3AD45F83CD}"/>
              </a:ext>
            </a:extLst>
          </p:cNvPr>
          <p:cNvSpPr>
            <a:spLocks noGrp="1"/>
          </p:cNvSpPr>
          <p:nvPr>
            <p:ph type="dt" sz="half" idx="2"/>
          </p:nvPr>
        </p:nvSpPr>
        <p:spPr/>
        <p:txBody>
          <a:bodyPr/>
          <a:lstStyle/>
          <a:p>
            <a:fld id="{153D6A29-D313-5A44-935D-DB3D627794DD}" type="datetime1">
              <a:rPr lang="fr-FR" smtClean="0"/>
              <a:t>16/09/2019</a:t>
            </a:fld>
            <a:endParaRPr lang="en-GB" dirty="0"/>
          </a:p>
        </p:txBody>
      </p:sp>
      <p:sp>
        <p:nvSpPr>
          <p:cNvPr id="6" name="ZoneTexte 5">
            <a:extLst>
              <a:ext uri="{FF2B5EF4-FFF2-40B4-BE49-F238E27FC236}">
                <a16:creationId xmlns:a16="http://schemas.microsoft.com/office/drawing/2014/main" id="{100B1FBE-6EC8-3F41-ACE1-5DF53436D23A}"/>
              </a:ext>
            </a:extLst>
          </p:cNvPr>
          <p:cNvSpPr txBox="1"/>
          <p:nvPr/>
        </p:nvSpPr>
        <p:spPr>
          <a:xfrm>
            <a:off x="3072189" y="855940"/>
            <a:ext cx="9119811" cy="5470728"/>
          </a:xfrm>
          <a:prstGeom prst="rect">
            <a:avLst/>
          </a:prstGeom>
          <a:noFill/>
        </p:spPr>
        <p:txBody>
          <a:bodyPr wrap="square" rtlCol="0">
            <a:spAutoFit/>
          </a:bodyPr>
          <a:lstStyle/>
          <a:p>
            <a:r>
              <a:rPr lang="fr-FR" sz="2400" b="1" dirty="0"/>
              <a:t>Georges Charpak: </a:t>
            </a:r>
            <a:r>
              <a:rPr lang="fr-FR" sz="2400" dirty="0"/>
              <a:t>recrue après guerre du CNRS </a:t>
            </a:r>
          </a:p>
          <a:p>
            <a:pPr lvl="1"/>
            <a:r>
              <a:rPr lang="fr-FR" sz="2400" b="1" dirty="0"/>
              <a:t>1948 : </a:t>
            </a:r>
            <a:r>
              <a:rPr lang="fr-FR" sz="2400" dirty="0"/>
              <a:t>admis comme chercheur au CNRS au collège de France</a:t>
            </a:r>
          </a:p>
          <a:p>
            <a:pPr lvl="1"/>
            <a:r>
              <a:rPr lang="fr-FR" sz="2400" b="1" dirty="0"/>
              <a:t>1954 : </a:t>
            </a:r>
            <a:r>
              <a:rPr lang="fr-FR" sz="2400" dirty="0"/>
              <a:t>thèse soutenu sous la direction de Frédéric Joliot-Curie </a:t>
            </a:r>
          </a:p>
          <a:p>
            <a:pPr lvl="1"/>
            <a:r>
              <a:rPr lang="fr-FR" sz="2400" b="1" dirty="0"/>
              <a:t>1963 : </a:t>
            </a:r>
            <a:r>
              <a:rPr lang="fr-FR" sz="2400" dirty="0"/>
              <a:t>recruté par </a:t>
            </a:r>
            <a:r>
              <a:rPr lang="fr-FR" sz="2400" dirty="0" err="1"/>
              <a:t>Leon</a:t>
            </a:r>
            <a:r>
              <a:rPr lang="fr-FR" sz="2400" dirty="0"/>
              <a:t> </a:t>
            </a:r>
            <a:r>
              <a:rPr lang="fr-FR" sz="2400" dirty="0" err="1"/>
              <a:t>Lederman</a:t>
            </a:r>
            <a:r>
              <a:rPr lang="fr-FR" sz="2400" dirty="0"/>
              <a:t> au CERN </a:t>
            </a:r>
          </a:p>
          <a:p>
            <a:pPr marL="1128713" lvl="2" indent="-214313">
              <a:buFont typeface="Wingdings" pitchFamily="2" charset="2"/>
              <a:buChar char="à"/>
            </a:pPr>
            <a:r>
              <a:rPr lang="fr-FR" sz="2400" dirty="0">
                <a:sym typeface="Wingdings" pitchFamily="2" charset="2"/>
              </a:rPr>
              <a:t>mesure du moment magnétique du muon</a:t>
            </a:r>
          </a:p>
          <a:p>
            <a:pPr marL="1128713" lvl="2" indent="-214313">
              <a:buFont typeface="Wingdings" pitchFamily="2" charset="2"/>
              <a:buChar char="à"/>
            </a:pPr>
            <a:r>
              <a:rPr lang="fr-FR" sz="2400" dirty="0">
                <a:sym typeface="Wingdings" pitchFamily="2" charset="2"/>
              </a:rPr>
              <a:t>Recherche sur les techniques de détection</a:t>
            </a:r>
          </a:p>
          <a:p>
            <a:pPr lvl="1"/>
            <a:r>
              <a:rPr lang="fr-FR" sz="2400" b="1" dirty="0">
                <a:sym typeface="Wingdings" pitchFamily="2" charset="2"/>
              </a:rPr>
              <a:t>1967 : </a:t>
            </a:r>
            <a:r>
              <a:rPr lang="fr-FR" sz="2400" dirty="0">
                <a:sym typeface="Wingdings" pitchFamily="2" charset="2"/>
              </a:rPr>
              <a:t>première chambre </a:t>
            </a:r>
            <a:r>
              <a:rPr lang="fr-FR" sz="2400" dirty="0" err="1">
                <a:sym typeface="Wingdings" pitchFamily="2" charset="2"/>
              </a:rPr>
              <a:t>multifils</a:t>
            </a:r>
            <a:r>
              <a:rPr lang="fr-FR" sz="2400" dirty="0">
                <a:sym typeface="Wingdings" pitchFamily="2" charset="2"/>
              </a:rPr>
              <a:t> d’une dizaine de cm</a:t>
            </a:r>
            <a:r>
              <a:rPr lang="fr-FR" sz="2400" baseline="30000" dirty="0">
                <a:sym typeface="Wingdings" pitchFamily="2" charset="2"/>
              </a:rPr>
              <a:t>2</a:t>
            </a:r>
            <a:r>
              <a:rPr lang="fr-FR" sz="2400" dirty="0">
                <a:sym typeface="Wingdings" pitchFamily="2" charset="2"/>
              </a:rPr>
              <a:t> </a:t>
            </a:r>
            <a:endParaRPr lang="fr-FR" sz="2400" dirty="0"/>
          </a:p>
          <a:p>
            <a:pPr marL="1128713" lvl="2" indent="-214313">
              <a:buFontTx/>
              <a:buChar char="-"/>
            </a:pPr>
            <a:r>
              <a:rPr lang="fr-FR" sz="2400" dirty="0"/>
              <a:t>Possibilité de lecture électronique</a:t>
            </a:r>
          </a:p>
          <a:p>
            <a:pPr marL="1128713" lvl="2" indent="-214313">
              <a:buFontTx/>
              <a:buChar char="-"/>
            </a:pPr>
            <a:r>
              <a:rPr lang="fr-FR" sz="2400" dirty="0"/>
              <a:t>Adaptation de la géométrie selon les besoins</a:t>
            </a:r>
          </a:p>
          <a:p>
            <a:pPr marL="1128713" lvl="2" indent="-214313">
              <a:buFontTx/>
              <a:buChar char="-"/>
            </a:pPr>
            <a:r>
              <a:rPr lang="fr-FR" sz="2400" dirty="0"/>
              <a:t>Utilisation dans tous les expériences en physique sur collisionneurs</a:t>
            </a:r>
          </a:p>
          <a:p>
            <a:pPr marL="1128713" lvl="2" indent="-214313">
              <a:buFontTx/>
              <a:buChar char="-"/>
            </a:pPr>
            <a:r>
              <a:rPr lang="fr-FR" sz="2400" dirty="0"/>
              <a:t>Applications dans le biomédicale </a:t>
            </a:r>
          </a:p>
          <a:p>
            <a:pPr lvl="1"/>
            <a:r>
              <a:rPr lang="fr-FR" sz="2400" b="1" dirty="0"/>
              <a:t>1992 : </a:t>
            </a:r>
            <a:r>
              <a:rPr lang="fr-FR" sz="2400" dirty="0"/>
              <a:t>prix Nobel  « pour son invention et le développement de détecteurs de particules ».</a:t>
            </a:r>
          </a:p>
          <a:p>
            <a:endParaRPr lang="fr-FR" sz="1350" dirty="0"/>
          </a:p>
        </p:txBody>
      </p:sp>
      <p:pic>
        <p:nvPicPr>
          <p:cNvPr id="8" name="Image 7">
            <a:extLst>
              <a:ext uri="{FF2B5EF4-FFF2-40B4-BE49-F238E27FC236}">
                <a16:creationId xmlns:a16="http://schemas.microsoft.com/office/drawing/2014/main" id="{8FB2AB34-4EE6-FD4B-8514-93BC525CB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9" y="4509120"/>
            <a:ext cx="3034431" cy="2301055"/>
          </a:xfrm>
          <a:prstGeom prst="rect">
            <a:avLst/>
          </a:prstGeom>
        </p:spPr>
      </p:pic>
      <p:pic>
        <p:nvPicPr>
          <p:cNvPr id="10" name="Image 9">
            <a:extLst>
              <a:ext uri="{FF2B5EF4-FFF2-40B4-BE49-F238E27FC236}">
                <a16:creationId xmlns:a16="http://schemas.microsoft.com/office/drawing/2014/main" id="{91280278-21A5-084A-B6FB-2F7841B93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 y="764704"/>
            <a:ext cx="2988597" cy="3744416"/>
          </a:xfrm>
          <a:prstGeom prst="rect">
            <a:avLst/>
          </a:prstGeom>
        </p:spPr>
      </p:pic>
    </p:spTree>
    <p:extLst>
      <p:ext uri="{BB962C8B-B14F-4D97-AF65-F5344CB8AC3E}">
        <p14:creationId xmlns:p14="http://schemas.microsoft.com/office/powerpoint/2010/main" val="289504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78F2C-3F3A-5D4D-B7BE-B7642559181D}"/>
              </a:ext>
            </a:extLst>
          </p:cNvPr>
          <p:cNvSpPr>
            <a:spLocks noGrp="1"/>
          </p:cNvSpPr>
          <p:nvPr>
            <p:ph type="title"/>
          </p:nvPr>
        </p:nvSpPr>
        <p:spPr/>
        <p:txBody>
          <a:bodyPr>
            <a:noAutofit/>
          </a:bodyPr>
          <a:lstStyle/>
          <a:p>
            <a:r>
              <a:rPr lang="fr-FR" dirty="0"/>
              <a:t>CERN - SPS: La découverte du boson Z</a:t>
            </a:r>
          </a:p>
        </p:txBody>
      </p:sp>
      <p:sp>
        <p:nvSpPr>
          <p:cNvPr id="3" name="Espace réservé du pied de page 2">
            <a:extLst>
              <a:ext uri="{FF2B5EF4-FFF2-40B4-BE49-F238E27FC236}">
                <a16:creationId xmlns:a16="http://schemas.microsoft.com/office/drawing/2014/main" id="{E9F94580-B2C6-4748-AB59-68DF1538EDF1}"/>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39ABE12E-FA19-0D45-ABC2-E55E92EA6EAE}"/>
              </a:ext>
            </a:extLst>
          </p:cNvPr>
          <p:cNvSpPr>
            <a:spLocks noGrp="1"/>
          </p:cNvSpPr>
          <p:nvPr>
            <p:ph type="sldNum" sz="quarter" idx="12"/>
          </p:nvPr>
        </p:nvSpPr>
        <p:spPr/>
        <p:txBody>
          <a:bodyPr/>
          <a:lstStyle/>
          <a:p>
            <a:fld id="{5A41D906-68FB-4FCF-A226-CB4AF2FE6205}" type="slidenum">
              <a:rPr lang="fr-FR" smtClean="0"/>
              <a:t>14</a:t>
            </a:fld>
            <a:endParaRPr lang="fr-FR"/>
          </a:p>
        </p:txBody>
      </p:sp>
      <p:sp>
        <p:nvSpPr>
          <p:cNvPr id="5" name="Espace réservé de la date 4">
            <a:extLst>
              <a:ext uri="{FF2B5EF4-FFF2-40B4-BE49-F238E27FC236}">
                <a16:creationId xmlns:a16="http://schemas.microsoft.com/office/drawing/2014/main" id="{ABA8BBBA-40CF-F546-B9F1-21A7B58FE3F2}"/>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9" name="Image 8">
            <a:extLst>
              <a:ext uri="{FF2B5EF4-FFF2-40B4-BE49-F238E27FC236}">
                <a16:creationId xmlns:a16="http://schemas.microsoft.com/office/drawing/2014/main" id="{E808F5DB-C8D0-7047-921B-953057ED6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 y="3311922"/>
            <a:ext cx="3706559" cy="3564000"/>
          </a:xfrm>
          <a:prstGeom prst="rect">
            <a:avLst/>
          </a:prstGeom>
          <a:ln>
            <a:solidFill>
              <a:schemeClr val="tx1"/>
            </a:solidFill>
          </a:ln>
        </p:spPr>
      </p:pic>
      <p:sp>
        <p:nvSpPr>
          <p:cNvPr id="14" name="ZoneTexte 13">
            <a:extLst>
              <a:ext uri="{FF2B5EF4-FFF2-40B4-BE49-F238E27FC236}">
                <a16:creationId xmlns:a16="http://schemas.microsoft.com/office/drawing/2014/main" id="{9AA2F67B-C0CE-FB44-A650-E06004486856}"/>
              </a:ext>
            </a:extLst>
          </p:cNvPr>
          <p:cNvSpPr txBox="1"/>
          <p:nvPr/>
        </p:nvSpPr>
        <p:spPr>
          <a:xfrm>
            <a:off x="767408" y="908720"/>
            <a:ext cx="11281147" cy="1938992"/>
          </a:xfrm>
          <a:prstGeom prst="rect">
            <a:avLst/>
          </a:prstGeom>
          <a:noFill/>
        </p:spPr>
        <p:txBody>
          <a:bodyPr wrap="square" rtlCol="0">
            <a:spAutoFit/>
          </a:bodyPr>
          <a:lstStyle/>
          <a:p>
            <a:r>
              <a:rPr lang="fr-FR" sz="2400" b="1" dirty="0"/>
              <a:t>1981 : </a:t>
            </a:r>
            <a:r>
              <a:rPr lang="fr-FR" sz="2400" dirty="0"/>
              <a:t>transformation du Super Proton Synchrotron en collisionneur proton-antiproton</a:t>
            </a:r>
          </a:p>
          <a:p>
            <a:pPr marL="671513" lvl="1" indent="-214313">
              <a:buFontTx/>
              <a:buChar char="-"/>
            </a:pPr>
            <a:r>
              <a:rPr lang="fr-FR" sz="2400" dirty="0"/>
              <a:t>Le détecteur UA1 installé dès 1981 </a:t>
            </a:r>
          </a:p>
          <a:p>
            <a:pPr marL="671513" lvl="1" indent="-214313">
              <a:buFontTx/>
              <a:buChar char="-"/>
            </a:pPr>
            <a:r>
              <a:rPr lang="fr-FR" sz="2400" dirty="0"/>
              <a:t>Janvier 1983 : annonce de la découverte du boson W</a:t>
            </a:r>
          </a:p>
          <a:p>
            <a:pPr marL="671513" lvl="1" indent="-214313">
              <a:buFontTx/>
              <a:buChar char="-"/>
            </a:pPr>
            <a:r>
              <a:rPr lang="fr-FR" sz="2400" dirty="0"/>
              <a:t>Juin 1983: annonce de la découverte du boson Z</a:t>
            </a:r>
          </a:p>
          <a:p>
            <a:r>
              <a:rPr lang="fr-FR" sz="2400" b="1" dirty="0"/>
              <a:t>1984 : </a:t>
            </a:r>
            <a:r>
              <a:rPr lang="fr-FR" sz="2400" dirty="0"/>
              <a:t>Prix Nobel pour Carlos Rubbia et Simon van der </a:t>
            </a:r>
            <a:r>
              <a:rPr lang="fr-FR" sz="2400" dirty="0" err="1"/>
              <a:t>Meer</a:t>
            </a:r>
            <a:r>
              <a:rPr lang="fr-FR" sz="2400" dirty="0"/>
              <a:t> </a:t>
            </a:r>
          </a:p>
        </p:txBody>
      </p:sp>
      <p:pic>
        <p:nvPicPr>
          <p:cNvPr id="17" name="Image 16">
            <a:extLst>
              <a:ext uri="{FF2B5EF4-FFF2-40B4-BE49-F238E27FC236}">
                <a16:creationId xmlns:a16="http://schemas.microsoft.com/office/drawing/2014/main" id="{808E5982-800D-B54C-A518-D4A46C1E0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736" y="3311922"/>
            <a:ext cx="4992375" cy="3564000"/>
          </a:xfrm>
          <a:prstGeom prst="rect">
            <a:avLst/>
          </a:prstGeom>
          <a:ln>
            <a:solidFill>
              <a:schemeClr val="tx1"/>
            </a:solidFill>
          </a:ln>
        </p:spPr>
      </p:pic>
      <p:pic>
        <p:nvPicPr>
          <p:cNvPr id="7" name="Image 6">
            <a:extLst>
              <a:ext uri="{FF2B5EF4-FFF2-40B4-BE49-F238E27FC236}">
                <a16:creationId xmlns:a16="http://schemas.microsoft.com/office/drawing/2014/main" id="{BB9E444F-181D-A646-B33A-5D83CAF76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952" y="3310233"/>
            <a:ext cx="3564000" cy="3564000"/>
          </a:xfrm>
          <a:prstGeom prst="rect">
            <a:avLst/>
          </a:prstGeom>
          <a:ln>
            <a:solidFill>
              <a:schemeClr val="tx1"/>
            </a:solidFill>
          </a:ln>
        </p:spPr>
      </p:pic>
    </p:spTree>
    <p:extLst>
      <p:ext uri="{BB962C8B-B14F-4D97-AF65-F5344CB8AC3E}">
        <p14:creationId xmlns:p14="http://schemas.microsoft.com/office/powerpoint/2010/main" val="289219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331B6-6928-E04D-9BC2-260FCC37F4A9}"/>
              </a:ext>
            </a:extLst>
          </p:cNvPr>
          <p:cNvSpPr>
            <a:spLocks noGrp="1"/>
          </p:cNvSpPr>
          <p:nvPr>
            <p:ph type="title"/>
          </p:nvPr>
        </p:nvSpPr>
        <p:spPr/>
        <p:txBody>
          <a:bodyPr>
            <a:noAutofit/>
          </a:bodyPr>
          <a:lstStyle/>
          <a:p>
            <a:r>
              <a:rPr lang="fr-FR" dirty="0"/>
              <a:t>CERN - SPS : La découverte du boson Z</a:t>
            </a:r>
          </a:p>
        </p:txBody>
      </p:sp>
      <p:sp>
        <p:nvSpPr>
          <p:cNvPr id="9" name="Rectangle 8">
            <a:extLst>
              <a:ext uri="{FF2B5EF4-FFF2-40B4-BE49-F238E27FC236}">
                <a16:creationId xmlns:a16="http://schemas.microsoft.com/office/drawing/2014/main" id="{D0923BA4-D735-3248-B0C6-AFE7046DC993}"/>
              </a:ext>
            </a:extLst>
          </p:cNvPr>
          <p:cNvSpPr/>
          <p:nvPr/>
        </p:nvSpPr>
        <p:spPr>
          <a:xfrm>
            <a:off x="9840416" y="762990"/>
            <a:ext cx="2336935" cy="6113010"/>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Espace réservé du pied de page 2">
            <a:extLst>
              <a:ext uri="{FF2B5EF4-FFF2-40B4-BE49-F238E27FC236}">
                <a16:creationId xmlns:a16="http://schemas.microsoft.com/office/drawing/2014/main" id="{84995F73-9892-2747-90AB-7AFE2E97D7CA}"/>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3B3EF15B-0918-6649-B93E-82AB6A32E27A}"/>
              </a:ext>
            </a:extLst>
          </p:cNvPr>
          <p:cNvSpPr>
            <a:spLocks noGrp="1"/>
          </p:cNvSpPr>
          <p:nvPr>
            <p:ph type="sldNum" sz="quarter" idx="12"/>
          </p:nvPr>
        </p:nvSpPr>
        <p:spPr/>
        <p:txBody>
          <a:bodyPr/>
          <a:lstStyle/>
          <a:p>
            <a:fld id="{5A41D906-68FB-4FCF-A226-CB4AF2FE6205}" type="slidenum">
              <a:rPr lang="fr-FR" smtClean="0"/>
              <a:t>15</a:t>
            </a:fld>
            <a:endParaRPr lang="fr-FR"/>
          </a:p>
        </p:txBody>
      </p:sp>
      <p:sp>
        <p:nvSpPr>
          <p:cNvPr id="5" name="Espace réservé de la date 4">
            <a:extLst>
              <a:ext uri="{FF2B5EF4-FFF2-40B4-BE49-F238E27FC236}">
                <a16:creationId xmlns:a16="http://schemas.microsoft.com/office/drawing/2014/main" id="{4D1F10DB-41E0-A147-8236-C26C435E0E07}"/>
              </a:ext>
            </a:extLst>
          </p:cNvPr>
          <p:cNvSpPr>
            <a:spLocks noGrp="1"/>
          </p:cNvSpPr>
          <p:nvPr>
            <p:ph type="dt" sz="half" idx="2"/>
          </p:nvPr>
        </p:nvSpPr>
        <p:spPr/>
        <p:txBody>
          <a:bodyPr/>
          <a:lstStyle/>
          <a:p>
            <a:fld id="{1FAA6470-8378-DE4B-85ED-A770339241E8}" type="datetime1">
              <a:rPr lang="fr-FR" smtClean="0"/>
              <a:t>16/09/2019</a:t>
            </a:fld>
            <a:endParaRPr lang="en-GB" dirty="0"/>
          </a:p>
        </p:txBody>
      </p:sp>
      <p:pic>
        <p:nvPicPr>
          <p:cNvPr id="8" name="Image 7">
            <a:extLst>
              <a:ext uri="{FF2B5EF4-FFF2-40B4-BE49-F238E27FC236}">
                <a16:creationId xmlns:a16="http://schemas.microsoft.com/office/drawing/2014/main" id="{6B476C2D-9EFD-A344-945C-21E1DDF9A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030" y="762990"/>
            <a:ext cx="8198386" cy="6095010"/>
          </a:xfrm>
          <a:prstGeom prst="rect">
            <a:avLst/>
          </a:prstGeom>
          <a:ln>
            <a:solidFill>
              <a:schemeClr val="tx1"/>
            </a:solidFill>
          </a:ln>
        </p:spPr>
      </p:pic>
      <p:sp>
        <p:nvSpPr>
          <p:cNvPr id="10" name="Rectangle 9">
            <a:extLst>
              <a:ext uri="{FF2B5EF4-FFF2-40B4-BE49-F238E27FC236}">
                <a16:creationId xmlns:a16="http://schemas.microsoft.com/office/drawing/2014/main" id="{96E51142-AE90-8A46-8589-602EC030C848}"/>
              </a:ext>
            </a:extLst>
          </p:cNvPr>
          <p:cNvSpPr/>
          <p:nvPr/>
        </p:nvSpPr>
        <p:spPr>
          <a:xfrm>
            <a:off x="0" y="764704"/>
            <a:ext cx="1642030" cy="6093296"/>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18107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BB60C7-BC0E-4A4D-9B50-DDBB47882932}"/>
              </a:ext>
            </a:extLst>
          </p:cNvPr>
          <p:cNvSpPr>
            <a:spLocks noGrp="1"/>
          </p:cNvSpPr>
          <p:nvPr>
            <p:ph type="title"/>
          </p:nvPr>
        </p:nvSpPr>
        <p:spPr/>
        <p:txBody>
          <a:bodyPr>
            <a:noAutofit/>
          </a:bodyPr>
          <a:lstStyle/>
          <a:p>
            <a:r>
              <a:rPr lang="fr-FR" dirty="0"/>
              <a:t>CERN-LEP : les mesures de précisions</a:t>
            </a:r>
          </a:p>
        </p:txBody>
      </p:sp>
      <p:sp>
        <p:nvSpPr>
          <p:cNvPr id="3" name="Espace réservé du pied de page 2">
            <a:extLst>
              <a:ext uri="{FF2B5EF4-FFF2-40B4-BE49-F238E27FC236}">
                <a16:creationId xmlns:a16="http://schemas.microsoft.com/office/drawing/2014/main" id="{7E53F9E0-BF62-464F-ACDB-FDB3357671B8}"/>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7FBD3F97-07A0-C943-8AC4-458C1646D7F5}"/>
              </a:ext>
            </a:extLst>
          </p:cNvPr>
          <p:cNvSpPr>
            <a:spLocks noGrp="1"/>
          </p:cNvSpPr>
          <p:nvPr>
            <p:ph type="sldNum" sz="quarter" idx="12"/>
          </p:nvPr>
        </p:nvSpPr>
        <p:spPr/>
        <p:txBody>
          <a:bodyPr/>
          <a:lstStyle/>
          <a:p>
            <a:fld id="{5A41D906-68FB-4FCF-A226-CB4AF2FE6205}" type="slidenum">
              <a:rPr lang="fr-FR" smtClean="0"/>
              <a:t>16</a:t>
            </a:fld>
            <a:endParaRPr lang="fr-FR"/>
          </a:p>
        </p:txBody>
      </p:sp>
      <p:sp>
        <p:nvSpPr>
          <p:cNvPr id="5" name="Espace réservé de la date 4">
            <a:extLst>
              <a:ext uri="{FF2B5EF4-FFF2-40B4-BE49-F238E27FC236}">
                <a16:creationId xmlns:a16="http://schemas.microsoft.com/office/drawing/2014/main" id="{6E703C7C-B81F-834D-8B19-B6B96FA15A36}"/>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4789A3F1-0EE1-7F49-8ADB-8EA86ADF8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547" y="3846447"/>
            <a:ext cx="3654613" cy="2645940"/>
          </a:xfrm>
          <a:prstGeom prst="rect">
            <a:avLst/>
          </a:prstGeom>
          <a:ln>
            <a:solidFill>
              <a:schemeClr val="tx1"/>
            </a:solidFill>
          </a:ln>
        </p:spPr>
      </p:pic>
      <p:pic>
        <p:nvPicPr>
          <p:cNvPr id="9" name="Image 8">
            <a:extLst>
              <a:ext uri="{FF2B5EF4-FFF2-40B4-BE49-F238E27FC236}">
                <a16:creationId xmlns:a16="http://schemas.microsoft.com/office/drawing/2014/main" id="{07CEE4C5-B7FC-B947-8C80-42D020246111}"/>
              </a:ext>
            </a:extLst>
          </p:cNvPr>
          <p:cNvPicPr>
            <a:picLocks noChangeAspect="1"/>
          </p:cNvPicPr>
          <p:nvPr/>
        </p:nvPicPr>
        <p:blipFill rotWithShape="1">
          <a:blip r:embed="rId3">
            <a:extLst>
              <a:ext uri="{28A0092B-C50C-407E-A947-70E740481C1C}">
                <a14:useLocalDpi xmlns:a14="http://schemas.microsoft.com/office/drawing/2010/main" val="0"/>
              </a:ext>
            </a:extLst>
          </a:blip>
          <a:srcRect l="6384" t="9348" r="34961" b="7209"/>
          <a:stretch/>
        </p:blipFill>
        <p:spPr>
          <a:xfrm>
            <a:off x="1183748" y="3850337"/>
            <a:ext cx="2659303" cy="2659303"/>
          </a:xfrm>
          <a:prstGeom prst="rect">
            <a:avLst/>
          </a:prstGeom>
          <a:ln>
            <a:solidFill>
              <a:schemeClr val="tx1"/>
            </a:solidFill>
          </a:ln>
        </p:spPr>
      </p:pic>
      <p:pic>
        <p:nvPicPr>
          <p:cNvPr id="11" name="Image 10">
            <a:extLst>
              <a:ext uri="{FF2B5EF4-FFF2-40B4-BE49-F238E27FC236}">
                <a16:creationId xmlns:a16="http://schemas.microsoft.com/office/drawing/2014/main" id="{F03DBDE2-E8EA-E64C-8B85-F73260BBECEF}"/>
              </a:ext>
            </a:extLst>
          </p:cNvPr>
          <p:cNvPicPr>
            <a:picLocks noChangeAspect="1"/>
          </p:cNvPicPr>
          <p:nvPr/>
        </p:nvPicPr>
        <p:blipFill rotWithShape="1">
          <a:blip r:embed="rId4">
            <a:extLst>
              <a:ext uri="{28A0092B-C50C-407E-A947-70E740481C1C}">
                <a14:useLocalDpi xmlns:a14="http://schemas.microsoft.com/office/drawing/2010/main" val="0"/>
              </a:ext>
            </a:extLst>
          </a:blip>
          <a:srcRect l="5799" t="12910" r="5799" b="6715"/>
          <a:stretch/>
        </p:blipFill>
        <p:spPr>
          <a:xfrm>
            <a:off x="7574656" y="3824730"/>
            <a:ext cx="2841824" cy="2652913"/>
          </a:xfrm>
          <a:prstGeom prst="rect">
            <a:avLst/>
          </a:prstGeom>
          <a:ln>
            <a:solidFill>
              <a:schemeClr val="tx1"/>
            </a:solidFill>
          </a:ln>
        </p:spPr>
      </p:pic>
      <p:sp>
        <p:nvSpPr>
          <p:cNvPr id="12" name="ZoneTexte 11">
            <a:extLst>
              <a:ext uri="{FF2B5EF4-FFF2-40B4-BE49-F238E27FC236}">
                <a16:creationId xmlns:a16="http://schemas.microsoft.com/office/drawing/2014/main" id="{258C0486-767D-FC4F-AB01-6A11FD52EE33}"/>
              </a:ext>
            </a:extLst>
          </p:cNvPr>
          <p:cNvSpPr txBox="1"/>
          <p:nvPr/>
        </p:nvSpPr>
        <p:spPr>
          <a:xfrm>
            <a:off x="160341" y="862496"/>
            <a:ext cx="10009112" cy="2923877"/>
          </a:xfrm>
          <a:prstGeom prst="rect">
            <a:avLst/>
          </a:prstGeom>
          <a:noFill/>
        </p:spPr>
        <p:txBody>
          <a:bodyPr wrap="square" rtlCol="0">
            <a:spAutoFit/>
          </a:bodyPr>
          <a:lstStyle/>
          <a:p>
            <a:r>
              <a:rPr lang="fr-FR" sz="2000" dirty="0"/>
              <a:t>Idées pour développer le LEP fin des années 1970</a:t>
            </a:r>
          </a:p>
          <a:p>
            <a:pPr lvl="1"/>
            <a:r>
              <a:rPr lang="fr-FR" sz="2000" dirty="0">
                <a:sym typeface="Wingdings" pitchFamily="2" charset="2"/>
              </a:rPr>
              <a:t> Émergence de la physique électrofaible</a:t>
            </a:r>
            <a:endParaRPr lang="fr-FR" sz="2000" dirty="0"/>
          </a:p>
          <a:p>
            <a:pPr lvl="1"/>
            <a:r>
              <a:rPr lang="fr-FR" sz="2000" dirty="0">
                <a:sym typeface="Wingdings" pitchFamily="2" charset="2"/>
              </a:rPr>
              <a:t> Rupture technologique au CERN:</a:t>
            </a:r>
          </a:p>
          <a:p>
            <a:pPr lvl="1"/>
            <a:r>
              <a:rPr lang="fr-FR" sz="2000" dirty="0">
                <a:sym typeface="Wingdings" pitchFamily="2" charset="2"/>
              </a:rPr>
              <a:t>	 spécialisé en collisionneurs à proton</a:t>
            </a:r>
          </a:p>
          <a:p>
            <a:r>
              <a:rPr lang="fr-FR" sz="2000" b="1" dirty="0">
                <a:sym typeface="Wingdings" pitchFamily="2" charset="2"/>
              </a:rPr>
              <a:t>1981 </a:t>
            </a:r>
            <a:r>
              <a:rPr lang="fr-FR" sz="2000" dirty="0">
                <a:sym typeface="Wingdings" pitchFamily="2" charset="2"/>
              </a:rPr>
              <a:t>: approbation du projet – avant la découverte du W et du Z</a:t>
            </a:r>
          </a:p>
          <a:p>
            <a:r>
              <a:rPr lang="fr-FR" sz="2000" b="1" dirty="0">
                <a:sym typeface="Wingdings" pitchFamily="2" charset="2"/>
              </a:rPr>
              <a:t>1983 : </a:t>
            </a:r>
            <a:r>
              <a:rPr lang="fr-FR" sz="2000" dirty="0">
                <a:sym typeface="Wingdings" pitchFamily="2" charset="2"/>
              </a:rPr>
              <a:t>Début des travaux </a:t>
            </a:r>
          </a:p>
          <a:p>
            <a:r>
              <a:rPr lang="fr-FR" sz="2000" b="1" dirty="0">
                <a:sym typeface="Wingdings" pitchFamily="2" charset="2"/>
              </a:rPr>
              <a:t>14 juillet 1989 : </a:t>
            </a:r>
            <a:r>
              <a:rPr lang="fr-FR" sz="2000" dirty="0">
                <a:sym typeface="Wingdings" pitchFamily="2" charset="2"/>
              </a:rPr>
              <a:t>premier faisceau - bicentenaire de la révolution française !</a:t>
            </a:r>
          </a:p>
          <a:p>
            <a:pPr marL="671513" lvl="1" indent="-214313">
              <a:buFont typeface="Arial" panose="020B0604020202020204" pitchFamily="34" charset="0"/>
              <a:buChar char="•"/>
            </a:pPr>
            <a:r>
              <a:rPr lang="fr-FR" sz="2000" dirty="0">
                <a:sym typeface="Wingdings" pitchFamily="2" charset="2"/>
              </a:rPr>
              <a:t>Mesure de précision du Z et W, physique du b et 3 familles de neutrinos légers</a:t>
            </a:r>
          </a:p>
          <a:p>
            <a:r>
              <a:rPr lang="fr-FR" sz="2000" dirty="0">
                <a:sym typeface="Wingdings" pitchFamily="2" charset="2"/>
              </a:rPr>
              <a:t>2000: arrêt du LEP - dernière limite sur le boson de </a:t>
            </a:r>
            <a:r>
              <a:rPr lang="fr-FR" sz="2000" dirty="0" err="1">
                <a:sym typeface="Wingdings" pitchFamily="2" charset="2"/>
              </a:rPr>
              <a:t>Higgs</a:t>
            </a:r>
            <a:r>
              <a:rPr lang="fr-FR" sz="2000" dirty="0">
                <a:sym typeface="Wingdings" pitchFamily="2" charset="2"/>
              </a:rPr>
              <a:t> à 105 </a:t>
            </a:r>
            <a:r>
              <a:rPr lang="fr-FR" sz="2000" dirty="0" err="1">
                <a:sym typeface="Wingdings" pitchFamily="2" charset="2"/>
              </a:rPr>
              <a:t>GeV</a:t>
            </a:r>
            <a:r>
              <a:rPr lang="fr-FR" sz="2000" dirty="0">
                <a:sym typeface="Wingdings" pitchFamily="2" charset="2"/>
              </a:rPr>
              <a:t> !</a:t>
            </a:r>
            <a:endParaRPr lang="fr-FR" sz="2000" dirty="0"/>
          </a:p>
        </p:txBody>
      </p:sp>
      <p:pic>
        <p:nvPicPr>
          <p:cNvPr id="14" name="Image 13">
            <a:extLst>
              <a:ext uri="{FF2B5EF4-FFF2-40B4-BE49-F238E27FC236}">
                <a16:creationId xmlns:a16="http://schemas.microsoft.com/office/drawing/2014/main" id="{AE62CE67-3984-DD45-BA6A-CF3F2DE03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296" y="836712"/>
            <a:ext cx="3996314" cy="2158010"/>
          </a:xfrm>
          <a:prstGeom prst="rect">
            <a:avLst/>
          </a:prstGeom>
        </p:spPr>
      </p:pic>
    </p:spTree>
    <p:extLst>
      <p:ext uri="{BB962C8B-B14F-4D97-AF65-F5344CB8AC3E}">
        <p14:creationId xmlns:p14="http://schemas.microsoft.com/office/powerpoint/2010/main" val="19464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2C606-5743-F849-A2B5-E8A85703DC1A}"/>
              </a:ext>
            </a:extLst>
          </p:cNvPr>
          <p:cNvSpPr>
            <a:spLocks noGrp="1"/>
          </p:cNvSpPr>
          <p:nvPr>
            <p:ph type="title"/>
          </p:nvPr>
        </p:nvSpPr>
        <p:spPr/>
        <p:txBody>
          <a:bodyPr>
            <a:noAutofit/>
          </a:bodyPr>
          <a:lstStyle/>
          <a:p>
            <a:r>
              <a:rPr lang="fr-FR" dirty="0"/>
              <a:t>La violation de CP</a:t>
            </a:r>
          </a:p>
        </p:txBody>
      </p:sp>
      <p:sp>
        <p:nvSpPr>
          <p:cNvPr id="3" name="Espace réservé du pied de page 2">
            <a:extLst>
              <a:ext uri="{FF2B5EF4-FFF2-40B4-BE49-F238E27FC236}">
                <a16:creationId xmlns:a16="http://schemas.microsoft.com/office/drawing/2014/main" id="{C61288C1-1209-7541-BC44-EF31870C3D6D}"/>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28A8910E-C050-5A40-8859-9116A3F26A1B}"/>
              </a:ext>
            </a:extLst>
          </p:cNvPr>
          <p:cNvSpPr>
            <a:spLocks noGrp="1"/>
          </p:cNvSpPr>
          <p:nvPr>
            <p:ph type="sldNum" sz="quarter" idx="12"/>
          </p:nvPr>
        </p:nvSpPr>
        <p:spPr/>
        <p:txBody>
          <a:bodyPr/>
          <a:lstStyle/>
          <a:p>
            <a:fld id="{5A41D906-68FB-4FCF-A226-CB4AF2FE6205}" type="slidenum">
              <a:rPr lang="fr-FR" smtClean="0"/>
              <a:t>17</a:t>
            </a:fld>
            <a:endParaRPr lang="fr-FR"/>
          </a:p>
        </p:txBody>
      </p:sp>
      <p:sp>
        <p:nvSpPr>
          <p:cNvPr id="5" name="Espace réservé de la date 4">
            <a:extLst>
              <a:ext uri="{FF2B5EF4-FFF2-40B4-BE49-F238E27FC236}">
                <a16:creationId xmlns:a16="http://schemas.microsoft.com/office/drawing/2014/main" id="{1DBC200E-DE64-4B41-9566-22854688A620}"/>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5863855F-84CB-FA4C-B04C-896A94F3CB2B}"/>
              </a:ext>
            </a:extLst>
          </p:cNvPr>
          <p:cNvPicPr>
            <a:picLocks noChangeAspect="1"/>
          </p:cNvPicPr>
          <p:nvPr/>
        </p:nvPicPr>
        <p:blipFill rotWithShape="1">
          <a:blip r:embed="rId2">
            <a:extLst>
              <a:ext uri="{28A0092B-C50C-407E-A947-70E740481C1C}">
                <a14:useLocalDpi xmlns:a14="http://schemas.microsoft.com/office/drawing/2010/main" val="0"/>
              </a:ext>
            </a:extLst>
          </a:blip>
          <a:srcRect l="1107" t="7018" r="3141" b="4079"/>
          <a:stretch/>
        </p:blipFill>
        <p:spPr>
          <a:xfrm>
            <a:off x="-1" y="849062"/>
            <a:ext cx="2939003" cy="2723954"/>
          </a:xfrm>
          <a:prstGeom prst="rect">
            <a:avLst/>
          </a:prstGeom>
        </p:spPr>
      </p:pic>
      <p:pic>
        <p:nvPicPr>
          <p:cNvPr id="9" name="Image 8">
            <a:extLst>
              <a:ext uri="{FF2B5EF4-FFF2-40B4-BE49-F238E27FC236}">
                <a16:creationId xmlns:a16="http://schemas.microsoft.com/office/drawing/2014/main" id="{80BD04B8-BC67-BB41-85C7-EB14376B1664}"/>
              </a:ext>
            </a:extLst>
          </p:cNvPr>
          <p:cNvPicPr>
            <a:picLocks noChangeAspect="1"/>
          </p:cNvPicPr>
          <p:nvPr/>
        </p:nvPicPr>
        <p:blipFill rotWithShape="1">
          <a:blip r:embed="rId3">
            <a:extLst>
              <a:ext uri="{28A0092B-C50C-407E-A947-70E740481C1C}">
                <a14:useLocalDpi xmlns:a14="http://schemas.microsoft.com/office/drawing/2010/main" val="0"/>
              </a:ext>
            </a:extLst>
          </a:blip>
          <a:srcRect l="4313" t="8713" r="3963" b="2260"/>
          <a:stretch/>
        </p:blipFill>
        <p:spPr>
          <a:xfrm>
            <a:off x="0" y="3501008"/>
            <a:ext cx="2855640" cy="2771649"/>
          </a:xfrm>
          <a:prstGeom prst="rect">
            <a:avLst/>
          </a:prstGeom>
        </p:spPr>
      </p:pic>
      <p:sp>
        <p:nvSpPr>
          <p:cNvPr id="6" name="ZoneTexte 5">
            <a:extLst>
              <a:ext uri="{FF2B5EF4-FFF2-40B4-BE49-F238E27FC236}">
                <a16:creationId xmlns:a16="http://schemas.microsoft.com/office/drawing/2014/main" id="{0D81FC25-7EBB-1049-964A-D7BC3481E75F}"/>
              </a:ext>
            </a:extLst>
          </p:cNvPr>
          <p:cNvSpPr txBox="1"/>
          <p:nvPr/>
        </p:nvSpPr>
        <p:spPr>
          <a:xfrm>
            <a:off x="2321495" y="980728"/>
            <a:ext cx="828092" cy="300082"/>
          </a:xfrm>
          <a:prstGeom prst="rect">
            <a:avLst/>
          </a:prstGeom>
          <a:noFill/>
        </p:spPr>
        <p:txBody>
          <a:bodyPr wrap="square" rtlCol="0">
            <a:spAutoFit/>
          </a:bodyPr>
          <a:lstStyle/>
          <a:p>
            <a:r>
              <a:rPr lang="fr-FR" sz="1350" b="1" dirty="0">
                <a:solidFill>
                  <a:srgbClr val="FF0000"/>
                </a:solidFill>
              </a:rPr>
              <a:t>1995</a:t>
            </a:r>
          </a:p>
        </p:txBody>
      </p:sp>
      <p:sp>
        <p:nvSpPr>
          <p:cNvPr id="10" name="ZoneTexte 9">
            <a:extLst>
              <a:ext uri="{FF2B5EF4-FFF2-40B4-BE49-F238E27FC236}">
                <a16:creationId xmlns:a16="http://schemas.microsoft.com/office/drawing/2014/main" id="{B83728A6-B870-7440-82B8-400A5C2A7C6A}"/>
              </a:ext>
            </a:extLst>
          </p:cNvPr>
          <p:cNvSpPr txBox="1"/>
          <p:nvPr/>
        </p:nvSpPr>
        <p:spPr>
          <a:xfrm>
            <a:off x="2128912" y="3598323"/>
            <a:ext cx="810090" cy="300082"/>
          </a:xfrm>
          <a:prstGeom prst="rect">
            <a:avLst/>
          </a:prstGeom>
          <a:noFill/>
        </p:spPr>
        <p:txBody>
          <a:bodyPr wrap="square" rtlCol="0">
            <a:spAutoFit/>
          </a:bodyPr>
          <a:lstStyle/>
          <a:p>
            <a:r>
              <a:rPr lang="fr-FR" sz="1350" b="1" dirty="0">
                <a:solidFill>
                  <a:srgbClr val="FF0000"/>
                </a:solidFill>
              </a:rPr>
              <a:t>2018</a:t>
            </a:r>
          </a:p>
        </p:txBody>
      </p:sp>
      <p:sp>
        <p:nvSpPr>
          <p:cNvPr id="11" name="ZoneTexte 10">
            <a:extLst>
              <a:ext uri="{FF2B5EF4-FFF2-40B4-BE49-F238E27FC236}">
                <a16:creationId xmlns:a16="http://schemas.microsoft.com/office/drawing/2014/main" id="{B4B05334-95CE-3F43-9639-153378D8FAE0}"/>
              </a:ext>
            </a:extLst>
          </p:cNvPr>
          <p:cNvSpPr txBox="1"/>
          <p:nvPr/>
        </p:nvSpPr>
        <p:spPr>
          <a:xfrm>
            <a:off x="3149587" y="980728"/>
            <a:ext cx="6240314" cy="5201424"/>
          </a:xfrm>
          <a:prstGeom prst="rect">
            <a:avLst/>
          </a:prstGeom>
          <a:noFill/>
        </p:spPr>
        <p:txBody>
          <a:bodyPr wrap="square" rtlCol="0">
            <a:spAutoFit/>
          </a:bodyPr>
          <a:lstStyle/>
          <a:p>
            <a:pPr marL="342900" indent="-342900">
              <a:buFont typeface="Arial" panose="020B0604020202020204" pitchFamily="34" charset="0"/>
              <a:buChar char="•"/>
            </a:pPr>
            <a:r>
              <a:rPr lang="fr-FR" sz="2000" b="1" dirty="0"/>
              <a:t>Symétrie CP : </a:t>
            </a:r>
            <a:r>
              <a:rPr lang="fr-FR" sz="2000" dirty="0"/>
              <a:t>la matière et l’antimatière devrait avoir les mêmes propriétés hormis une inversion de nombres quantiques lié à la géométrie</a:t>
            </a:r>
          </a:p>
          <a:p>
            <a:pPr marL="342900" indent="-342900">
              <a:buFont typeface="Arial" panose="020B0604020202020204" pitchFamily="34" charset="0"/>
              <a:buChar char="•"/>
            </a:pPr>
            <a:endParaRPr lang="fr-FR" dirty="0"/>
          </a:p>
          <a:p>
            <a:pPr marL="285750" indent="-285750">
              <a:buFont typeface="Arial" panose="020B0604020202020204" pitchFamily="34" charset="0"/>
              <a:buChar char="•"/>
            </a:pPr>
            <a:r>
              <a:rPr lang="fr-FR" sz="2000" b="1" dirty="0"/>
              <a:t>1964 : </a:t>
            </a:r>
            <a:r>
              <a:rPr lang="fr-FR" sz="2000" dirty="0"/>
              <a:t>Découverte de la violation de cette symétrie  dans les désintégration des mésons K </a:t>
            </a:r>
            <a:r>
              <a:rPr lang="fr-FR" sz="2000" dirty="0">
                <a:sym typeface="Wingdings" pitchFamily="2" charset="2"/>
              </a:rPr>
              <a:t></a:t>
            </a:r>
            <a:r>
              <a:rPr lang="fr-FR" sz="2000" dirty="0"/>
              <a:t>Cronin and </a:t>
            </a:r>
            <a:r>
              <a:rPr lang="fr-FR" sz="2000" dirty="0" err="1"/>
              <a:t>Fitch</a:t>
            </a:r>
            <a:r>
              <a:rPr lang="fr-FR" sz="2000" dirty="0"/>
              <a:t> (prix Nobel 1980)</a:t>
            </a:r>
          </a:p>
          <a:p>
            <a:endParaRPr lang="fr-FR" sz="1600" dirty="0"/>
          </a:p>
          <a:p>
            <a:pPr marL="285750" indent="-285750">
              <a:buFont typeface="Arial" panose="020B0604020202020204" pitchFamily="34" charset="0"/>
              <a:buChar char="•"/>
            </a:pPr>
            <a:r>
              <a:rPr lang="fr-FR" sz="2000" b="1" dirty="0"/>
              <a:t>2001 : </a:t>
            </a:r>
            <a:r>
              <a:rPr lang="fr-FR" sz="2000" dirty="0"/>
              <a:t>Découverte de la violation de CP violation dans les désintégrations des  mésons B </a:t>
            </a:r>
            <a:r>
              <a:rPr lang="fr-FR" sz="2000" dirty="0">
                <a:sym typeface="Wingdings" pitchFamily="2" charset="2"/>
              </a:rPr>
              <a:t> expérience Babar </a:t>
            </a:r>
          </a:p>
          <a:p>
            <a:pPr marL="285750" indent="-285750">
              <a:buFont typeface="Arial" panose="020B0604020202020204" pitchFamily="34" charset="0"/>
              <a:buChar char="•"/>
            </a:pPr>
            <a:endParaRPr lang="fr-FR" sz="1600" dirty="0">
              <a:sym typeface="Wingdings" pitchFamily="2" charset="2"/>
            </a:endParaRPr>
          </a:p>
          <a:p>
            <a:pPr marL="285750" indent="-285750">
              <a:buFont typeface="Arial" panose="020B0604020202020204" pitchFamily="34" charset="0"/>
              <a:buChar char="•"/>
            </a:pPr>
            <a:r>
              <a:rPr lang="fr-FR" sz="2000" b="1" dirty="0">
                <a:sym typeface="Wingdings" pitchFamily="2" charset="2"/>
              </a:rPr>
              <a:t>2019 : </a:t>
            </a:r>
            <a:r>
              <a:rPr lang="fr-FR" sz="2000" dirty="0">
                <a:sym typeface="Wingdings" pitchFamily="2" charset="2"/>
              </a:rPr>
              <a:t>Indications pour une violation CP pour les mésons D par </a:t>
            </a:r>
            <a:r>
              <a:rPr lang="fr-FR" sz="2000" dirty="0" err="1">
                <a:sym typeface="Wingdings" pitchFamily="2" charset="2"/>
              </a:rPr>
              <a:t>LHCb</a:t>
            </a:r>
            <a:endParaRPr lang="fr-FR" sz="2000" dirty="0">
              <a:sym typeface="Wingdings" pitchFamily="2" charset="2"/>
            </a:endParaRPr>
          </a:p>
          <a:p>
            <a:pPr lvl="1"/>
            <a:endParaRPr lang="fr-FR" sz="1600" dirty="0"/>
          </a:p>
          <a:p>
            <a:r>
              <a:rPr lang="fr-FR" sz="2400" dirty="0">
                <a:sym typeface="Wingdings" pitchFamily="2" charset="2"/>
              </a:rPr>
              <a:t> Amélioration impressionnante des mesures des paramètres qui décrivent la violation de CP</a:t>
            </a:r>
            <a:endParaRPr lang="fr-FR" sz="2400" dirty="0"/>
          </a:p>
          <a:p>
            <a:pPr marL="285750" indent="-285750">
              <a:buFont typeface="Arial" panose="020B0604020202020204" pitchFamily="34" charset="0"/>
              <a:buChar char="•"/>
            </a:pPr>
            <a:endParaRPr lang="fr-FR" dirty="0"/>
          </a:p>
        </p:txBody>
      </p:sp>
      <p:pic>
        <p:nvPicPr>
          <p:cNvPr id="12" name="Image 11">
            <a:extLst>
              <a:ext uri="{FF2B5EF4-FFF2-40B4-BE49-F238E27FC236}">
                <a16:creationId xmlns:a16="http://schemas.microsoft.com/office/drawing/2014/main" id="{BB1B021D-DEA9-BF4E-8E2D-AF4AC971D302}"/>
              </a:ext>
            </a:extLst>
          </p:cNvPr>
          <p:cNvPicPr>
            <a:picLocks noChangeAspect="1"/>
          </p:cNvPicPr>
          <p:nvPr/>
        </p:nvPicPr>
        <p:blipFill rotWithShape="1">
          <a:blip r:embed="rId4">
            <a:extLst>
              <a:ext uri="{28A0092B-C50C-407E-A947-70E740481C1C}">
                <a14:useLocalDpi xmlns:a14="http://schemas.microsoft.com/office/drawing/2010/main" val="0"/>
              </a:ext>
            </a:extLst>
          </a:blip>
          <a:srcRect l="11836" r="5652"/>
          <a:stretch/>
        </p:blipFill>
        <p:spPr>
          <a:xfrm>
            <a:off x="9192344" y="1571671"/>
            <a:ext cx="1224136" cy="1857329"/>
          </a:xfrm>
          <a:prstGeom prst="rect">
            <a:avLst/>
          </a:prstGeom>
          <a:ln>
            <a:solidFill>
              <a:schemeClr val="tx1"/>
            </a:solidFill>
          </a:ln>
        </p:spPr>
      </p:pic>
      <p:pic>
        <p:nvPicPr>
          <p:cNvPr id="13" name="Image 12">
            <a:extLst>
              <a:ext uri="{FF2B5EF4-FFF2-40B4-BE49-F238E27FC236}">
                <a16:creationId xmlns:a16="http://schemas.microsoft.com/office/drawing/2014/main" id="{43F56D02-B709-7F46-9860-4714AD3D4023}"/>
              </a:ext>
            </a:extLst>
          </p:cNvPr>
          <p:cNvPicPr>
            <a:picLocks noChangeAspect="1"/>
          </p:cNvPicPr>
          <p:nvPr/>
        </p:nvPicPr>
        <p:blipFill rotWithShape="1">
          <a:blip r:embed="rId5">
            <a:extLst>
              <a:ext uri="{28A0092B-C50C-407E-A947-70E740481C1C}">
                <a14:useLocalDpi xmlns:a14="http://schemas.microsoft.com/office/drawing/2010/main" val="0"/>
              </a:ext>
            </a:extLst>
          </a:blip>
          <a:srcRect l="18815" t="6028" r="47071" b="15892"/>
          <a:stretch/>
        </p:blipFill>
        <p:spPr>
          <a:xfrm>
            <a:off x="10623209" y="2492875"/>
            <a:ext cx="1233431" cy="1877350"/>
          </a:xfrm>
          <a:prstGeom prst="rect">
            <a:avLst/>
          </a:prstGeom>
          <a:ln>
            <a:solidFill>
              <a:schemeClr val="tx1"/>
            </a:solidFill>
          </a:ln>
        </p:spPr>
      </p:pic>
    </p:spTree>
    <p:extLst>
      <p:ext uri="{BB962C8B-B14F-4D97-AF65-F5344CB8AC3E}">
        <p14:creationId xmlns:p14="http://schemas.microsoft.com/office/powerpoint/2010/main" val="3446673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E0019-26D7-D743-B588-95CE7B31AC99}"/>
              </a:ext>
            </a:extLst>
          </p:cNvPr>
          <p:cNvSpPr>
            <a:spLocks noGrp="1"/>
          </p:cNvSpPr>
          <p:nvPr>
            <p:ph type="title"/>
          </p:nvPr>
        </p:nvSpPr>
        <p:spPr>
          <a:xfrm>
            <a:off x="3863752" y="218820"/>
            <a:ext cx="5724636" cy="259538"/>
          </a:xfrm>
        </p:spPr>
        <p:txBody>
          <a:bodyPr>
            <a:noAutofit/>
          </a:bodyPr>
          <a:lstStyle/>
          <a:p>
            <a:r>
              <a:rPr lang="fr-FR" dirty="0"/>
              <a:t>CERN-LHC : Découverte du boson de </a:t>
            </a:r>
            <a:r>
              <a:rPr lang="fr-FR" dirty="0" err="1"/>
              <a:t>Higgs</a:t>
            </a:r>
            <a:endParaRPr lang="fr-FR" dirty="0"/>
          </a:p>
        </p:txBody>
      </p:sp>
      <p:sp>
        <p:nvSpPr>
          <p:cNvPr id="3" name="Espace réservé du pied de page 2">
            <a:extLst>
              <a:ext uri="{FF2B5EF4-FFF2-40B4-BE49-F238E27FC236}">
                <a16:creationId xmlns:a16="http://schemas.microsoft.com/office/drawing/2014/main" id="{E3233A64-C623-0D43-A83B-CF6B7EECA48B}"/>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9D4B3FC0-F90C-2D46-A2FE-DDE7031D6B2B}"/>
              </a:ext>
            </a:extLst>
          </p:cNvPr>
          <p:cNvSpPr>
            <a:spLocks noGrp="1"/>
          </p:cNvSpPr>
          <p:nvPr>
            <p:ph type="sldNum" sz="quarter" idx="12"/>
          </p:nvPr>
        </p:nvSpPr>
        <p:spPr/>
        <p:txBody>
          <a:bodyPr/>
          <a:lstStyle/>
          <a:p>
            <a:fld id="{5A41D906-68FB-4FCF-A226-CB4AF2FE6205}" type="slidenum">
              <a:rPr lang="fr-FR" smtClean="0"/>
              <a:t>18</a:t>
            </a:fld>
            <a:endParaRPr lang="fr-FR"/>
          </a:p>
        </p:txBody>
      </p:sp>
      <p:sp>
        <p:nvSpPr>
          <p:cNvPr id="5" name="Espace réservé de la date 4">
            <a:extLst>
              <a:ext uri="{FF2B5EF4-FFF2-40B4-BE49-F238E27FC236}">
                <a16:creationId xmlns:a16="http://schemas.microsoft.com/office/drawing/2014/main" id="{295367D0-0198-EF42-BB8B-8E69B11DD223}"/>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6DBAB65B-0C09-5344-B549-B0C6AF1A0B7F}"/>
              </a:ext>
            </a:extLst>
          </p:cNvPr>
          <p:cNvPicPr>
            <a:picLocks noChangeAspect="1"/>
          </p:cNvPicPr>
          <p:nvPr/>
        </p:nvPicPr>
        <p:blipFill rotWithShape="1">
          <a:blip r:embed="rId2">
            <a:extLst>
              <a:ext uri="{28A0092B-C50C-407E-A947-70E740481C1C}">
                <a14:useLocalDpi xmlns:a14="http://schemas.microsoft.com/office/drawing/2010/main" val="0"/>
              </a:ext>
            </a:extLst>
          </a:blip>
          <a:srcRect r="18415"/>
          <a:stretch/>
        </p:blipFill>
        <p:spPr>
          <a:xfrm>
            <a:off x="0" y="3155521"/>
            <a:ext cx="6176498" cy="3732955"/>
          </a:xfrm>
          <a:prstGeom prst="rect">
            <a:avLst/>
          </a:prstGeom>
        </p:spPr>
      </p:pic>
      <p:pic>
        <p:nvPicPr>
          <p:cNvPr id="9" name="Image 8">
            <a:extLst>
              <a:ext uri="{FF2B5EF4-FFF2-40B4-BE49-F238E27FC236}">
                <a16:creationId xmlns:a16="http://schemas.microsoft.com/office/drawing/2014/main" id="{09DB3E0A-9109-AB43-ABA8-079FF696794B}"/>
              </a:ext>
            </a:extLst>
          </p:cNvPr>
          <p:cNvPicPr>
            <a:picLocks noChangeAspect="1"/>
          </p:cNvPicPr>
          <p:nvPr/>
        </p:nvPicPr>
        <p:blipFill rotWithShape="1">
          <a:blip r:embed="rId3">
            <a:extLst>
              <a:ext uri="{28A0092B-C50C-407E-A947-70E740481C1C}">
                <a14:useLocalDpi xmlns:a14="http://schemas.microsoft.com/office/drawing/2010/main" val="0"/>
              </a:ext>
            </a:extLst>
          </a:blip>
          <a:srcRect l="10169"/>
          <a:stretch/>
        </p:blipFill>
        <p:spPr>
          <a:xfrm>
            <a:off x="2288065" y="759688"/>
            <a:ext cx="3879944" cy="2416669"/>
          </a:xfrm>
          <a:prstGeom prst="rect">
            <a:avLst/>
          </a:prstGeom>
          <a:ln>
            <a:solidFill>
              <a:schemeClr val="tx1"/>
            </a:solidFill>
          </a:ln>
        </p:spPr>
      </p:pic>
      <p:pic>
        <p:nvPicPr>
          <p:cNvPr id="11" name="Image 10">
            <a:extLst>
              <a:ext uri="{FF2B5EF4-FFF2-40B4-BE49-F238E27FC236}">
                <a16:creationId xmlns:a16="http://schemas.microsoft.com/office/drawing/2014/main" id="{C02D8F86-B861-EF48-BCFD-20D2DA23560B}"/>
              </a:ext>
            </a:extLst>
          </p:cNvPr>
          <p:cNvPicPr>
            <a:picLocks noChangeAspect="1"/>
          </p:cNvPicPr>
          <p:nvPr/>
        </p:nvPicPr>
        <p:blipFill rotWithShape="1">
          <a:blip r:embed="rId4">
            <a:extLst>
              <a:ext uri="{28A0092B-C50C-407E-A947-70E740481C1C}">
                <a14:useLocalDpi xmlns:a14="http://schemas.microsoft.com/office/drawing/2010/main" val="0"/>
              </a:ext>
            </a:extLst>
          </a:blip>
          <a:srcRect l="11752" t="19407" r="45296"/>
          <a:stretch/>
        </p:blipFill>
        <p:spPr>
          <a:xfrm>
            <a:off x="8488" y="759688"/>
            <a:ext cx="2271088" cy="2395835"/>
          </a:xfrm>
          <a:prstGeom prst="rect">
            <a:avLst/>
          </a:prstGeom>
          <a:ln>
            <a:solidFill>
              <a:schemeClr val="tx1"/>
            </a:solidFill>
          </a:ln>
        </p:spPr>
      </p:pic>
      <p:sp>
        <p:nvSpPr>
          <p:cNvPr id="12" name="ZoneTexte 11">
            <a:extLst>
              <a:ext uri="{FF2B5EF4-FFF2-40B4-BE49-F238E27FC236}">
                <a16:creationId xmlns:a16="http://schemas.microsoft.com/office/drawing/2014/main" id="{D71B349C-3830-654B-89FD-12DE5C4F3CE4}"/>
              </a:ext>
            </a:extLst>
          </p:cNvPr>
          <p:cNvSpPr txBox="1"/>
          <p:nvPr/>
        </p:nvSpPr>
        <p:spPr>
          <a:xfrm>
            <a:off x="6306278" y="809671"/>
            <a:ext cx="5778871" cy="5324535"/>
          </a:xfrm>
          <a:prstGeom prst="rect">
            <a:avLst/>
          </a:prstGeom>
          <a:noFill/>
        </p:spPr>
        <p:txBody>
          <a:bodyPr wrap="square" rtlCol="0">
            <a:spAutoFit/>
          </a:bodyPr>
          <a:lstStyle/>
          <a:p>
            <a:r>
              <a:rPr lang="fr-FR" sz="2000" b="1" dirty="0"/>
              <a:t>1984 : </a:t>
            </a:r>
            <a:r>
              <a:rPr lang="fr-FR" sz="2000" dirty="0"/>
              <a:t>Participation des physiciens français au workshop fondateur de Lausanne</a:t>
            </a:r>
          </a:p>
          <a:p>
            <a:r>
              <a:rPr lang="fr-FR" sz="2000" b="1" dirty="0"/>
              <a:t>1995 : </a:t>
            </a:r>
            <a:r>
              <a:rPr lang="fr-FR" sz="2000" dirty="0"/>
              <a:t>lettre de François Fillon pour une contribution de la France au LHC de 64MCHF</a:t>
            </a:r>
          </a:p>
          <a:p>
            <a:r>
              <a:rPr lang="fr-FR" sz="2000" b="1" dirty="0"/>
              <a:t>1996 : </a:t>
            </a:r>
            <a:r>
              <a:rPr lang="fr-FR" sz="2000" dirty="0"/>
              <a:t>approbation du LHC</a:t>
            </a:r>
          </a:p>
          <a:p>
            <a:pPr marL="214313" indent="-214313">
              <a:buFont typeface="Arial" panose="020B0604020202020204" pitchFamily="34" charset="0"/>
              <a:buChar char="•"/>
            </a:pPr>
            <a:r>
              <a:rPr lang="fr-FR" sz="2000" dirty="0"/>
              <a:t>Implication de l’industrie française: plus de 60 contrat &gt; 1 MCHF, commandes pour ≈645 MCHF dans l’industrie française</a:t>
            </a:r>
          </a:p>
          <a:p>
            <a:pPr marL="214313" indent="-214313">
              <a:buFont typeface="Arial" panose="020B0604020202020204" pitchFamily="34" charset="0"/>
              <a:buChar char="•"/>
            </a:pPr>
            <a:r>
              <a:rPr lang="fr-FR" sz="2000" dirty="0"/>
              <a:t>Participations du CNRS dans les 4 grandes expériences du LHC: Atlas, CMS, </a:t>
            </a:r>
            <a:r>
              <a:rPr lang="fr-FR" sz="2000" dirty="0" err="1"/>
              <a:t>LHCb</a:t>
            </a:r>
            <a:r>
              <a:rPr lang="fr-FR" sz="2000" dirty="0"/>
              <a:t> et Alice et à la grille de calcul</a:t>
            </a:r>
          </a:p>
          <a:p>
            <a:endParaRPr lang="fr-FR" sz="2000" dirty="0"/>
          </a:p>
          <a:p>
            <a:r>
              <a:rPr lang="fr-FR" sz="2000" b="1" dirty="0"/>
              <a:t>2012: </a:t>
            </a:r>
            <a:r>
              <a:rPr lang="fr-FR" sz="2000" dirty="0"/>
              <a:t>découverte du boson de </a:t>
            </a:r>
            <a:r>
              <a:rPr lang="fr-FR" sz="2000" dirty="0" err="1"/>
              <a:t>Higgs</a:t>
            </a:r>
            <a:endParaRPr lang="fr-FR" sz="2000" dirty="0"/>
          </a:p>
          <a:p>
            <a:r>
              <a:rPr lang="fr-FR" sz="2000" b="1" dirty="0"/>
              <a:t>2013 : </a:t>
            </a:r>
            <a:r>
              <a:rPr lang="fr-FR" sz="2000" dirty="0"/>
              <a:t>Prix Nobel pour François </a:t>
            </a:r>
            <a:r>
              <a:rPr lang="fr-FR" sz="2000" dirty="0" err="1"/>
              <a:t>Englert</a:t>
            </a:r>
            <a:r>
              <a:rPr lang="fr-FR" sz="2000" dirty="0"/>
              <a:t> et Peter </a:t>
            </a:r>
            <a:r>
              <a:rPr lang="fr-FR" sz="2000" dirty="0" err="1"/>
              <a:t>Higgs</a:t>
            </a:r>
            <a:endParaRPr lang="fr-FR" sz="2000" dirty="0"/>
          </a:p>
          <a:p>
            <a:endParaRPr lang="fr-FR" sz="2000" dirty="0"/>
          </a:p>
          <a:p>
            <a:r>
              <a:rPr lang="fr-FR" sz="2000" b="1" dirty="0"/>
              <a:t>2017 : </a:t>
            </a:r>
            <a:r>
              <a:rPr lang="fr-FR" sz="2000" dirty="0"/>
              <a:t>approbation en France des contributions pour les upgrades des expérience à la phase HL-LHC </a:t>
            </a:r>
          </a:p>
        </p:txBody>
      </p:sp>
      <p:sp>
        <p:nvSpPr>
          <p:cNvPr id="13" name="Ellipse 12">
            <a:extLst>
              <a:ext uri="{FF2B5EF4-FFF2-40B4-BE49-F238E27FC236}">
                <a16:creationId xmlns:a16="http://schemas.microsoft.com/office/drawing/2014/main" id="{1BF28859-19F7-5E4C-B10F-3B43A8801549}"/>
              </a:ext>
            </a:extLst>
          </p:cNvPr>
          <p:cNvSpPr/>
          <p:nvPr/>
        </p:nvSpPr>
        <p:spPr>
          <a:xfrm>
            <a:off x="2351584" y="1988840"/>
            <a:ext cx="648072"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235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CD192B6-A2CD-6744-A860-5DB73A0A4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266"/>
            <a:ext cx="2518250" cy="1697639"/>
          </a:xfrm>
          <a:prstGeom prst="rect">
            <a:avLst/>
          </a:prstGeom>
          <a:ln>
            <a:solidFill>
              <a:schemeClr val="tx1"/>
            </a:solidFill>
          </a:ln>
        </p:spPr>
      </p:pic>
      <p:pic>
        <p:nvPicPr>
          <p:cNvPr id="24" name="Image 23">
            <a:extLst>
              <a:ext uri="{FF2B5EF4-FFF2-40B4-BE49-F238E27FC236}">
                <a16:creationId xmlns:a16="http://schemas.microsoft.com/office/drawing/2014/main" id="{8E790059-1349-7A42-85ED-AAA0BD500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387" y="776100"/>
            <a:ext cx="2852342" cy="2807776"/>
          </a:xfrm>
          <a:prstGeom prst="rect">
            <a:avLst/>
          </a:prstGeom>
          <a:solidFill>
            <a:srgbClr val="00335D"/>
          </a:solidFill>
          <a:ln>
            <a:solidFill>
              <a:schemeClr val="tx1"/>
            </a:solidFill>
          </a:ln>
        </p:spPr>
      </p:pic>
      <p:pic>
        <p:nvPicPr>
          <p:cNvPr id="20" name="Image 19">
            <a:extLst>
              <a:ext uri="{FF2B5EF4-FFF2-40B4-BE49-F238E27FC236}">
                <a16:creationId xmlns:a16="http://schemas.microsoft.com/office/drawing/2014/main" id="{09CFB90B-44A9-1845-A014-E6C62B51D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815" y="1437311"/>
            <a:ext cx="928800" cy="1161000"/>
          </a:xfrm>
          <a:prstGeom prst="rect">
            <a:avLst/>
          </a:prstGeom>
          <a:ln>
            <a:solidFill>
              <a:schemeClr val="tx1"/>
            </a:solidFill>
          </a:ln>
        </p:spPr>
      </p:pic>
      <p:pic>
        <p:nvPicPr>
          <p:cNvPr id="26" name="Image 25">
            <a:extLst>
              <a:ext uri="{FF2B5EF4-FFF2-40B4-BE49-F238E27FC236}">
                <a16:creationId xmlns:a16="http://schemas.microsoft.com/office/drawing/2014/main" id="{3BE80C00-1497-9A44-BEB3-8F6D382CF2C3}"/>
              </a:ext>
            </a:extLst>
          </p:cNvPr>
          <p:cNvPicPr>
            <a:picLocks noChangeAspect="1"/>
          </p:cNvPicPr>
          <p:nvPr/>
        </p:nvPicPr>
        <p:blipFill rotWithShape="1">
          <a:blip r:embed="rId6">
            <a:extLst>
              <a:ext uri="{28A0092B-C50C-407E-A947-70E740481C1C}">
                <a14:useLocalDpi xmlns:a14="http://schemas.microsoft.com/office/drawing/2010/main" val="0"/>
              </a:ext>
            </a:extLst>
          </a:blip>
          <a:srcRect b="7899"/>
          <a:stretch/>
        </p:blipFill>
        <p:spPr>
          <a:xfrm>
            <a:off x="6002276" y="527210"/>
            <a:ext cx="3334111" cy="2686925"/>
          </a:xfrm>
          <a:prstGeom prst="rect">
            <a:avLst/>
          </a:prstGeom>
          <a:ln>
            <a:solidFill>
              <a:schemeClr val="tx1"/>
            </a:solidFill>
          </a:ln>
        </p:spPr>
      </p:pic>
      <p:pic>
        <p:nvPicPr>
          <p:cNvPr id="18" name="Image 17">
            <a:extLst>
              <a:ext uri="{FF2B5EF4-FFF2-40B4-BE49-F238E27FC236}">
                <a16:creationId xmlns:a16="http://schemas.microsoft.com/office/drawing/2014/main" id="{BA789C75-C37D-6441-B4FC-3814E790ADD0}"/>
              </a:ext>
            </a:extLst>
          </p:cNvPr>
          <p:cNvPicPr>
            <a:picLocks noChangeAspect="1"/>
          </p:cNvPicPr>
          <p:nvPr/>
        </p:nvPicPr>
        <p:blipFill rotWithShape="1">
          <a:blip r:embed="rId7">
            <a:extLst>
              <a:ext uri="{28A0092B-C50C-407E-A947-70E740481C1C}">
                <a14:useLocalDpi xmlns:a14="http://schemas.microsoft.com/office/drawing/2010/main" val="0"/>
              </a:ext>
            </a:extLst>
          </a:blip>
          <a:srcRect t="11138"/>
          <a:stretch/>
        </p:blipFill>
        <p:spPr>
          <a:xfrm>
            <a:off x="2506948" y="259127"/>
            <a:ext cx="3634466" cy="2144476"/>
          </a:xfrm>
          <a:prstGeom prst="rect">
            <a:avLst/>
          </a:prstGeom>
          <a:ln>
            <a:solidFill>
              <a:schemeClr val="tx1"/>
            </a:solidFill>
          </a:ln>
        </p:spPr>
      </p:pic>
      <p:sp>
        <p:nvSpPr>
          <p:cNvPr id="2" name="Titre 1">
            <a:extLst>
              <a:ext uri="{FF2B5EF4-FFF2-40B4-BE49-F238E27FC236}">
                <a16:creationId xmlns:a16="http://schemas.microsoft.com/office/drawing/2014/main" id="{ACCC5BB4-F1E7-234D-A1D3-73E3783BFCEA}"/>
              </a:ext>
            </a:extLst>
          </p:cNvPr>
          <p:cNvSpPr>
            <a:spLocks noGrp="1"/>
          </p:cNvSpPr>
          <p:nvPr>
            <p:ph type="title"/>
          </p:nvPr>
        </p:nvSpPr>
        <p:spPr>
          <a:xfrm>
            <a:off x="640966" y="106686"/>
            <a:ext cx="9025003" cy="346050"/>
          </a:xfrm>
        </p:spPr>
        <p:txBody>
          <a:bodyPr>
            <a:noAutofit/>
          </a:bodyPr>
          <a:lstStyle/>
          <a:p>
            <a:r>
              <a:rPr lang="fr-FR" dirty="0"/>
              <a:t>Les infinis en 1939</a:t>
            </a:r>
          </a:p>
        </p:txBody>
      </p:sp>
      <p:sp>
        <p:nvSpPr>
          <p:cNvPr id="4" name="Espace réservé du numéro de diapositive 3">
            <a:extLst>
              <a:ext uri="{FF2B5EF4-FFF2-40B4-BE49-F238E27FC236}">
                <a16:creationId xmlns:a16="http://schemas.microsoft.com/office/drawing/2014/main" id="{A9F89597-D2CC-3544-A3C4-2818E51B8F8D}"/>
              </a:ext>
            </a:extLst>
          </p:cNvPr>
          <p:cNvSpPr>
            <a:spLocks noGrp="1"/>
          </p:cNvSpPr>
          <p:nvPr>
            <p:ph type="sldNum" sz="quarter" idx="12"/>
          </p:nvPr>
        </p:nvSpPr>
        <p:spPr/>
        <p:txBody>
          <a:bodyPr/>
          <a:lstStyle/>
          <a:p>
            <a:fld id="{5A41D906-68FB-4FCF-A226-CB4AF2FE6205}" type="slidenum">
              <a:rPr lang="fr-FR" smtClean="0"/>
              <a:t>1</a:t>
            </a:fld>
            <a:endParaRPr lang="fr-FR"/>
          </a:p>
        </p:txBody>
      </p:sp>
      <p:sp>
        <p:nvSpPr>
          <p:cNvPr id="5" name="Espace réservé de la date 4">
            <a:extLst>
              <a:ext uri="{FF2B5EF4-FFF2-40B4-BE49-F238E27FC236}">
                <a16:creationId xmlns:a16="http://schemas.microsoft.com/office/drawing/2014/main" id="{83156E18-9216-2D49-8E61-41301E8D0C49}"/>
              </a:ext>
            </a:extLst>
          </p:cNvPr>
          <p:cNvSpPr>
            <a:spLocks noGrp="1"/>
          </p:cNvSpPr>
          <p:nvPr>
            <p:ph type="dt" sz="half" idx="2"/>
          </p:nvPr>
        </p:nvSpPr>
        <p:spPr/>
        <p:txBody>
          <a:bodyPr/>
          <a:lstStyle/>
          <a:p>
            <a:fld id="{427B1065-5292-F041-8C39-522621A4261B}" type="datetime1">
              <a:rPr lang="fr-FR" smtClean="0"/>
              <a:t>16/09/2019</a:t>
            </a:fld>
            <a:endParaRPr lang="en-GB" dirty="0"/>
          </a:p>
        </p:txBody>
      </p:sp>
      <p:grpSp>
        <p:nvGrpSpPr>
          <p:cNvPr id="16" name="Groupe 15">
            <a:extLst>
              <a:ext uri="{FF2B5EF4-FFF2-40B4-BE49-F238E27FC236}">
                <a16:creationId xmlns:a16="http://schemas.microsoft.com/office/drawing/2014/main" id="{B57C3985-9DA7-D841-95AD-3C74566BC725}"/>
              </a:ext>
            </a:extLst>
          </p:cNvPr>
          <p:cNvGrpSpPr/>
          <p:nvPr/>
        </p:nvGrpSpPr>
        <p:grpSpPr>
          <a:xfrm>
            <a:off x="2974171" y="1043240"/>
            <a:ext cx="7008779" cy="2804454"/>
            <a:chOff x="1410060" y="1044911"/>
            <a:chExt cx="6207288" cy="3281434"/>
          </a:xfrm>
        </p:grpSpPr>
        <p:sp>
          <p:nvSpPr>
            <p:cNvPr id="13" name="Ellipse 12">
              <a:extLst>
                <a:ext uri="{FF2B5EF4-FFF2-40B4-BE49-F238E27FC236}">
                  <a16:creationId xmlns:a16="http://schemas.microsoft.com/office/drawing/2014/main" id="{91FF9331-25ED-A84E-B815-F4BE62593CC5}"/>
                </a:ext>
              </a:extLst>
            </p:cNvPr>
            <p:cNvSpPr/>
            <p:nvPr/>
          </p:nvSpPr>
          <p:spPr>
            <a:xfrm>
              <a:off x="1410060" y="1044911"/>
              <a:ext cx="6207288" cy="2357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ZoneTexte 5">
              <a:extLst>
                <a:ext uri="{FF2B5EF4-FFF2-40B4-BE49-F238E27FC236}">
                  <a16:creationId xmlns:a16="http://schemas.microsoft.com/office/drawing/2014/main" id="{10471635-F664-124A-A5A0-1339C71E8CBD}"/>
                </a:ext>
              </a:extLst>
            </p:cNvPr>
            <p:cNvSpPr txBox="1"/>
            <p:nvPr/>
          </p:nvSpPr>
          <p:spPr>
            <a:xfrm>
              <a:off x="1503968" y="1173515"/>
              <a:ext cx="5832648" cy="3152830"/>
            </a:xfrm>
            <a:prstGeom prst="rect">
              <a:avLst/>
            </a:prstGeom>
            <a:noFill/>
          </p:spPr>
          <p:txBody>
            <a:bodyPr wrap="square" rtlCol="0">
              <a:spAutoFit/>
            </a:bodyPr>
            <a:lstStyle/>
            <a:p>
              <a:pPr algn="ctr"/>
              <a:r>
                <a:rPr lang="fr-FR" sz="1600" b="1" dirty="0">
                  <a:solidFill>
                    <a:schemeClr val="bg1"/>
                  </a:solidFill>
                </a:rPr>
                <a:t>Particules</a:t>
              </a:r>
            </a:p>
            <a:p>
              <a:pPr algn="ctr"/>
              <a:r>
                <a:rPr lang="fr-FR" sz="1600" dirty="0">
                  <a:solidFill>
                    <a:schemeClr val="bg1"/>
                  </a:solidFill>
                </a:rPr>
                <a:t>1987: Électron – Joseph Thomson</a:t>
              </a:r>
            </a:p>
            <a:p>
              <a:pPr algn="ctr"/>
              <a:r>
                <a:rPr lang="fr-FR" sz="1600" dirty="0">
                  <a:solidFill>
                    <a:schemeClr val="bg1"/>
                  </a:solidFill>
                </a:rPr>
                <a:t>1919: Proton - Ernest Rutherford </a:t>
              </a:r>
            </a:p>
            <a:p>
              <a:pPr algn="ctr"/>
              <a:r>
                <a:rPr lang="fr-FR" sz="1600" dirty="0">
                  <a:solidFill>
                    <a:schemeClr val="bg1"/>
                  </a:solidFill>
                </a:rPr>
                <a:t>1932: Neutron - James Chadwick</a:t>
              </a:r>
            </a:p>
            <a:p>
              <a:pPr algn="ctr"/>
              <a:r>
                <a:rPr lang="fr-FR" sz="1600" dirty="0">
                  <a:solidFill>
                    <a:schemeClr val="bg1"/>
                  </a:solidFill>
                </a:rPr>
                <a:t>1932 : Positron Carl David Anderson – prédiction Dirac 1928</a:t>
              </a:r>
            </a:p>
            <a:p>
              <a:pPr algn="ctr"/>
              <a:r>
                <a:rPr lang="fr-FR" sz="1600" dirty="0">
                  <a:solidFill>
                    <a:schemeClr val="bg1"/>
                  </a:solidFill>
                </a:rPr>
                <a:t>1936: Muon Carl David Anderson</a:t>
              </a:r>
            </a:p>
            <a:p>
              <a:pPr algn="ctr"/>
              <a:r>
                <a:rPr lang="fr-FR" sz="1600" dirty="0">
                  <a:solidFill>
                    <a:schemeClr val="bg1"/>
                  </a:solidFill>
                </a:rPr>
                <a:t>Neutrino - prédiction Pauli 1930</a:t>
              </a:r>
            </a:p>
          </p:txBody>
        </p:sp>
      </p:grpSp>
      <p:pic>
        <p:nvPicPr>
          <p:cNvPr id="28" name="Image 27">
            <a:extLst>
              <a:ext uri="{FF2B5EF4-FFF2-40B4-BE49-F238E27FC236}">
                <a16:creationId xmlns:a16="http://schemas.microsoft.com/office/drawing/2014/main" id="{FBBC10D1-D591-664C-BE77-D1AE53EFBD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3" y="2473682"/>
            <a:ext cx="1977516" cy="2647068"/>
          </a:xfrm>
          <a:prstGeom prst="rect">
            <a:avLst/>
          </a:prstGeom>
        </p:spPr>
      </p:pic>
      <p:pic>
        <p:nvPicPr>
          <p:cNvPr id="30" name="Image 29">
            <a:extLst>
              <a:ext uri="{FF2B5EF4-FFF2-40B4-BE49-F238E27FC236}">
                <a16:creationId xmlns:a16="http://schemas.microsoft.com/office/drawing/2014/main" id="{2E65CE92-C81F-0A49-864E-5CA9E60A55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1320" y="2888128"/>
            <a:ext cx="2971289" cy="2700000"/>
          </a:xfrm>
          <a:prstGeom prst="rect">
            <a:avLst/>
          </a:prstGeom>
        </p:spPr>
      </p:pic>
      <p:pic>
        <p:nvPicPr>
          <p:cNvPr id="31" name="Image 30">
            <a:extLst>
              <a:ext uri="{FF2B5EF4-FFF2-40B4-BE49-F238E27FC236}">
                <a16:creationId xmlns:a16="http://schemas.microsoft.com/office/drawing/2014/main" id="{8C40F4A4-8A0C-634C-924E-20045175D9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9433" y="2461545"/>
            <a:ext cx="2983589" cy="2315388"/>
          </a:xfrm>
          <a:prstGeom prst="rect">
            <a:avLst/>
          </a:prstGeom>
        </p:spPr>
      </p:pic>
      <p:pic>
        <p:nvPicPr>
          <p:cNvPr id="29" name="Image 28">
            <a:extLst>
              <a:ext uri="{FF2B5EF4-FFF2-40B4-BE49-F238E27FC236}">
                <a16:creationId xmlns:a16="http://schemas.microsoft.com/office/drawing/2014/main" id="{82282958-B7EF-5F4E-A64F-01CEE66ECB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8717" y="2421604"/>
            <a:ext cx="2922357" cy="2045649"/>
          </a:xfrm>
          <a:prstGeom prst="rect">
            <a:avLst/>
          </a:prstGeom>
        </p:spPr>
      </p:pic>
      <p:grpSp>
        <p:nvGrpSpPr>
          <p:cNvPr id="32" name="Groupe 31">
            <a:extLst>
              <a:ext uri="{FF2B5EF4-FFF2-40B4-BE49-F238E27FC236}">
                <a16:creationId xmlns:a16="http://schemas.microsoft.com/office/drawing/2014/main" id="{F7716F02-A315-2146-B7F0-114F120A1FC6}"/>
              </a:ext>
            </a:extLst>
          </p:cNvPr>
          <p:cNvGrpSpPr/>
          <p:nvPr/>
        </p:nvGrpSpPr>
        <p:grpSpPr>
          <a:xfrm>
            <a:off x="-1494409" y="3196601"/>
            <a:ext cx="8732387" cy="2811260"/>
            <a:chOff x="-313910" y="1395979"/>
            <a:chExt cx="9041418" cy="3953076"/>
          </a:xfrm>
        </p:grpSpPr>
        <p:sp>
          <p:nvSpPr>
            <p:cNvPr id="33" name="Ellipse 32">
              <a:extLst>
                <a:ext uri="{FF2B5EF4-FFF2-40B4-BE49-F238E27FC236}">
                  <a16:creationId xmlns:a16="http://schemas.microsoft.com/office/drawing/2014/main" id="{998B3E1A-DFB0-9D4F-9485-BD37C0B3DD59}"/>
                </a:ext>
              </a:extLst>
            </p:cNvPr>
            <p:cNvSpPr/>
            <p:nvPr/>
          </p:nvSpPr>
          <p:spPr>
            <a:xfrm>
              <a:off x="-313910" y="1395979"/>
              <a:ext cx="8189448" cy="3860091"/>
            </a:xfrm>
            <a:prstGeom prst="ellipse">
              <a:avLst/>
            </a:prstGeom>
            <a:solidFill>
              <a:schemeClr val="accent4">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4" name="ZoneTexte 33">
              <a:extLst>
                <a:ext uri="{FF2B5EF4-FFF2-40B4-BE49-F238E27FC236}">
                  <a16:creationId xmlns:a16="http://schemas.microsoft.com/office/drawing/2014/main" id="{105E3AAD-0B83-614D-A37F-1E44F1D3239D}"/>
                </a:ext>
              </a:extLst>
            </p:cNvPr>
            <p:cNvSpPr txBox="1"/>
            <p:nvPr/>
          </p:nvSpPr>
          <p:spPr>
            <a:xfrm>
              <a:off x="1382692" y="1907108"/>
              <a:ext cx="7344816" cy="3441947"/>
            </a:xfrm>
            <a:prstGeom prst="rect">
              <a:avLst/>
            </a:prstGeom>
            <a:noFill/>
            <a:ln w="6350">
              <a:noFill/>
            </a:ln>
          </p:spPr>
          <p:txBody>
            <a:bodyPr wrap="square" rtlCol="0">
              <a:spAutoFit/>
            </a:bodyPr>
            <a:lstStyle/>
            <a:p>
              <a:r>
                <a:rPr lang="fr-FR" sz="1600" b="1" dirty="0">
                  <a:solidFill>
                    <a:schemeClr val="bg1"/>
                  </a:solidFill>
                </a:rPr>
                <a:t>Nucléaire </a:t>
              </a:r>
            </a:p>
            <a:p>
              <a:r>
                <a:rPr lang="fr-FR" sz="1600" dirty="0">
                  <a:solidFill>
                    <a:schemeClr val="bg1"/>
                  </a:solidFill>
                </a:rPr>
                <a:t>1886 : Radioactivité naturelle –Henri Becquerel</a:t>
              </a:r>
            </a:p>
            <a:p>
              <a:r>
                <a:rPr lang="fr-FR" sz="1600" dirty="0">
                  <a:solidFill>
                    <a:schemeClr val="bg1"/>
                  </a:solidFill>
                </a:rPr>
                <a:t>1932 : noyau atomique protons et de neutrons – Werner Heisenberg</a:t>
              </a:r>
            </a:p>
            <a:p>
              <a:r>
                <a:rPr lang="fr-FR" sz="1600" dirty="0">
                  <a:solidFill>
                    <a:schemeClr val="bg1"/>
                  </a:solidFill>
                </a:rPr>
                <a:t>1935 : une interaction forte lie les protons et le neutrons -  </a:t>
              </a:r>
              <a:r>
                <a:rPr lang="fr-FR" sz="1600" dirty="0" err="1">
                  <a:solidFill>
                    <a:schemeClr val="bg1"/>
                  </a:solidFill>
                </a:rPr>
                <a:t>Hideki</a:t>
              </a:r>
              <a:r>
                <a:rPr lang="fr-FR" sz="1600" dirty="0">
                  <a:solidFill>
                    <a:schemeClr val="bg1"/>
                  </a:solidFill>
                </a:rPr>
                <a:t> </a:t>
              </a:r>
              <a:r>
                <a:rPr lang="fr-FR" sz="1600" dirty="0" err="1">
                  <a:solidFill>
                    <a:schemeClr val="bg1"/>
                  </a:solidFill>
                </a:rPr>
                <a:t>Yukawa</a:t>
              </a:r>
              <a:endParaRPr lang="fr-FR" sz="1600" dirty="0">
                <a:solidFill>
                  <a:schemeClr val="bg1"/>
                </a:solidFill>
              </a:endParaRPr>
            </a:p>
            <a:p>
              <a:r>
                <a:rPr lang="fr-FR" sz="1600" dirty="0">
                  <a:solidFill>
                    <a:schemeClr val="bg1"/>
                  </a:solidFill>
                </a:rPr>
                <a:t>1934 : Fusion nucléaire – Ernest Rutherford et Mark Oliphant</a:t>
              </a:r>
            </a:p>
            <a:p>
              <a:r>
                <a:rPr lang="fr-FR" sz="1600" dirty="0">
                  <a:solidFill>
                    <a:schemeClr val="bg1"/>
                  </a:solidFill>
                </a:rPr>
                <a:t>1934 : Radioactivité artificielle –Frédéric et Irène Joliot-Curie</a:t>
              </a:r>
            </a:p>
          </p:txBody>
        </p:sp>
      </p:grpSp>
      <p:pic>
        <p:nvPicPr>
          <p:cNvPr id="36" name="Image 35">
            <a:extLst>
              <a:ext uri="{FF2B5EF4-FFF2-40B4-BE49-F238E27FC236}">
                <a16:creationId xmlns:a16="http://schemas.microsoft.com/office/drawing/2014/main" id="{908C19F4-8967-FF4D-A86E-6BB21DC0C4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521" y="2987671"/>
            <a:ext cx="2205518" cy="2117295"/>
          </a:xfrm>
          <a:prstGeom prst="rect">
            <a:avLst/>
          </a:prstGeom>
        </p:spPr>
      </p:pic>
      <p:pic>
        <p:nvPicPr>
          <p:cNvPr id="50" name="Image 49">
            <a:extLst>
              <a:ext uri="{FF2B5EF4-FFF2-40B4-BE49-F238E27FC236}">
                <a16:creationId xmlns:a16="http://schemas.microsoft.com/office/drawing/2014/main" id="{554B2811-5619-6242-B72D-74896B3D3553}"/>
              </a:ext>
            </a:extLst>
          </p:cNvPr>
          <p:cNvPicPr>
            <a:picLocks noChangeAspect="1"/>
          </p:cNvPicPr>
          <p:nvPr/>
        </p:nvPicPr>
        <p:blipFill rotWithShape="1">
          <a:blip r:embed="rId13">
            <a:extLst>
              <a:ext uri="{28A0092B-C50C-407E-A947-70E740481C1C}">
                <a14:useLocalDpi xmlns:a14="http://schemas.microsoft.com/office/drawing/2010/main" val="0"/>
              </a:ext>
            </a:extLst>
          </a:blip>
          <a:srcRect l="48426" t="5838" b="64392"/>
          <a:stretch/>
        </p:blipFill>
        <p:spPr>
          <a:xfrm>
            <a:off x="8913695" y="5588128"/>
            <a:ext cx="4660979" cy="1294982"/>
          </a:xfrm>
          <a:prstGeom prst="rect">
            <a:avLst/>
          </a:prstGeom>
        </p:spPr>
      </p:pic>
      <p:pic>
        <p:nvPicPr>
          <p:cNvPr id="42" name="Image 41">
            <a:extLst>
              <a:ext uri="{FF2B5EF4-FFF2-40B4-BE49-F238E27FC236}">
                <a16:creationId xmlns:a16="http://schemas.microsoft.com/office/drawing/2014/main" id="{A219255A-9EBD-1849-9EEB-2BD441CD11A5}"/>
              </a:ext>
            </a:extLst>
          </p:cNvPr>
          <p:cNvPicPr>
            <a:picLocks noChangeAspect="1"/>
          </p:cNvPicPr>
          <p:nvPr/>
        </p:nvPicPr>
        <p:blipFill rotWithShape="1">
          <a:blip r:embed="rId14">
            <a:extLst>
              <a:ext uri="{28A0092B-C50C-407E-A947-70E740481C1C}">
                <a14:useLocalDpi xmlns:a14="http://schemas.microsoft.com/office/drawing/2010/main" val="0"/>
              </a:ext>
            </a:extLst>
          </a:blip>
          <a:srcRect b="45532"/>
          <a:stretch/>
        </p:blipFill>
        <p:spPr>
          <a:xfrm>
            <a:off x="5439647" y="5428162"/>
            <a:ext cx="3862505" cy="1414609"/>
          </a:xfrm>
          <a:prstGeom prst="rect">
            <a:avLst/>
          </a:prstGeom>
        </p:spPr>
      </p:pic>
      <p:grpSp>
        <p:nvGrpSpPr>
          <p:cNvPr id="38" name="Groupe 37">
            <a:extLst>
              <a:ext uri="{FF2B5EF4-FFF2-40B4-BE49-F238E27FC236}">
                <a16:creationId xmlns:a16="http://schemas.microsoft.com/office/drawing/2014/main" id="{002034EC-7171-6444-A9A9-0F3DFEAD54B3}"/>
              </a:ext>
            </a:extLst>
          </p:cNvPr>
          <p:cNvGrpSpPr/>
          <p:nvPr/>
        </p:nvGrpSpPr>
        <p:grpSpPr>
          <a:xfrm>
            <a:off x="7137377" y="3873693"/>
            <a:ext cx="6205335" cy="1948110"/>
            <a:chOff x="1882243" y="1898735"/>
            <a:chExt cx="7405999" cy="1696012"/>
          </a:xfrm>
        </p:grpSpPr>
        <p:sp>
          <p:nvSpPr>
            <p:cNvPr id="39" name="Ellipse 38">
              <a:extLst>
                <a:ext uri="{FF2B5EF4-FFF2-40B4-BE49-F238E27FC236}">
                  <a16:creationId xmlns:a16="http://schemas.microsoft.com/office/drawing/2014/main" id="{63292206-7A08-594E-9A98-B03E0831EDF1}"/>
                </a:ext>
              </a:extLst>
            </p:cNvPr>
            <p:cNvSpPr/>
            <p:nvPr/>
          </p:nvSpPr>
          <p:spPr>
            <a:xfrm>
              <a:off x="1882243" y="1898735"/>
              <a:ext cx="7405999" cy="1696012"/>
            </a:xfrm>
            <a:prstGeom prst="ellipse">
              <a:avLst/>
            </a:prstGeom>
            <a:solidFill>
              <a:srgbClr val="3606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ZoneTexte 39">
              <a:extLst>
                <a:ext uri="{FF2B5EF4-FFF2-40B4-BE49-F238E27FC236}">
                  <a16:creationId xmlns:a16="http://schemas.microsoft.com/office/drawing/2014/main" id="{039A8915-A4D6-1545-8EA5-7537941CA1D9}"/>
                </a:ext>
              </a:extLst>
            </p:cNvPr>
            <p:cNvSpPr txBox="1"/>
            <p:nvPr/>
          </p:nvSpPr>
          <p:spPr>
            <a:xfrm>
              <a:off x="2726997" y="2192138"/>
              <a:ext cx="4873574" cy="1152177"/>
            </a:xfrm>
            <a:prstGeom prst="rect">
              <a:avLst/>
            </a:prstGeom>
            <a:noFill/>
          </p:spPr>
          <p:txBody>
            <a:bodyPr wrap="square" rtlCol="0">
              <a:spAutoFit/>
            </a:bodyPr>
            <a:lstStyle/>
            <a:p>
              <a:pPr algn="r"/>
              <a:r>
                <a:rPr lang="fr-FR" sz="1600" b="1" dirty="0">
                  <a:solidFill>
                    <a:schemeClr val="bg1"/>
                  </a:solidFill>
                </a:rPr>
                <a:t>Univers</a:t>
              </a:r>
            </a:p>
            <a:p>
              <a:r>
                <a:rPr lang="fr-FR" sz="1600" b="1" dirty="0">
                  <a:solidFill>
                    <a:schemeClr val="bg1"/>
                  </a:solidFill>
                </a:rPr>
                <a:t>1905: </a:t>
              </a:r>
              <a:r>
                <a:rPr lang="fr-FR" sz="1600" dirty="0">
                  <a:solidFill>
                    <a:schemeClr val="bg1"/>
                  </a:solidFill>
                </a:rPr>
                <a:t>Théorie de la relativité – Albert Einstein</a:t>
              </a:r>
            </a:p>
            <a:p>
              <a:r>
                <a:rPr lang="fr-FR" sz="1600" dirty="0">
                  <a:solidFill>
                    <a:schemeClr val="bg1"/>
                  </a:solidFill>
                </a:rPr>
                <a:t>1927: Théorie du </a:t>
              </a:r>
              <a:r>
                <a:rPr lang="fr-FR" sz="1600" dirty="0" err="1">
                  <a:solidFill>
                    <a:schemeClr val="bg1"/>
                  </a:solidFill>
                </a:rPr>
                <a:t>Big</a:t>
              </a:r>
              <a:r>
                <a:rPr lang="fr-FR" sz="1600" dirty="0">
                  <a:solidFill>
                    <a:schemeClr val="bg1"/>
                  </a:solidFill>
                </a:rPr>
                <a:t> Bang – Georges Lemaitre</a:t>
              </a:r>
            </a:p>
            <a:p>
              <a:r>
                <a:rPr lang="fr-FR" sz="1600" dirty="0">
                  <a:solidFill>
                    <a:schemeClr val="bg1"/>
                  </a:solidFill>
                </a:rPr>
                <a:t>1929: Expansion de l’Univers - Edwin Hubble</a:t>
              </a:r>
            </a:p>
            <a:p>
              <a:r>
                <a:rPr lang="fr-FR" sz="1600" dirty="0">
                  <a:solidFill>
                    <a:schemeClr val="bg1"/>
                  </a:solidFill>
                </a:rPr>
                <a:t>1933: Matière noire – Fritz Zwicky</a:t>
              </a:r>
            </a:p>
          </p:txBody>
        </p:sp>
      </p:grpSp>
      <p:pic>
        <p:nvPicPr>
          <p:cNvPr id="48" name="Image 47">
            <a:extLst>
              <a:ext uri="{FF2B5EF4-FFF2-40B4-BE49-F238E27FC236}">
                <a16:creationId xmlns:a16="http://schemas.microsoft.com/office/drawing/2014/main" id="{5F75FA45-83DD-2441-B5C9-3AFD71AED4F0}"/>
              </a:ext>
            </a:extLst>
          </p:cNvPr>
          <p:cNvPicPr>
            <a:picLocks noChangeAspect="1"/>
          </p:cNvPicPr>
          <p:nvPr/>
        </p:nvPicPr>
        <p:blipFill rotWithShape="1">
          <a:blip r:embed="rId15">
            <a:extLst>
              <a:ext uri="{28A0092B-C50C-407E-A947-70E740481C1C}">
                <a14:useLocalDpi xmlns:a14="http://schemas.microsoft.com/office/drawing/2010/main" val="0"/>
              </a:ext>
            </a:extLst>
          </a:blip>
          <a:srcRect l="13923" t="3335" r="347" b="55833"/>
          <a:stretch/>
        </p:blipFill>
        <p:spPr>
          <a:xfrm>
            <a:off x="9422" y="5128580"/>
            <a:ext cx="2737325" cy="1747420"/>
          </a:xfrm>
          <a:prstGeom prst="rect">
            <a:avLst/>
          </a:prstGeom>
        </p:spPr>
      </p:pic>
      <p:pic>
        <p:nvPicPr>
          <p:cNvPr id="44" name="Image 43">
            <a:extLst>
              <a:ext uri="{FF2B5EF4-FFF2-40B4-BE49-F238E27FC236}">
                <a16:creationId xmlns:a16="http://schemas.microsoft.com/office/drawing/2014/main" id="{D306FB26-7973-3841-A529-AF72F11C2D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67736" y="5118482"/>
            <a:ext cx="3093924" cy="1739517"/>
          </a:xfrm>
          <a:prstGeom prst="rect">
            <a:avLst/>
          </a:prstGeom>
        </p:spPr>
      </p:pic>
    </p:spTree>
    <p:extLst>
      <p:ext uri="{BB962C8B-B14F-4D97-AF65-F5344CB8AC3E}">
        <p14:creationId xmlns:p14="http://schemas.microsoft.com/office/powerpoint/2010/main" val="162858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E0019-26D7-D743-B588-95CE7B31AC99}"/>
              </a:ext>
            </a:extLst>
          </p:cNvPr>
          <p:cNvSpPr>
            <a:spLocks noGrp="1"/>
          </p:cNvSpPr>
          <p:nvPr>
            <p:ph type="title"/>
          </p:nvPr>
        </p:nvSpPr>
        <p:spPr>
          <a:xfrm>
            <a:off x="3038869" y="1052736"/>
            <a:ext cx="5076564" cy="259538"/>
          </a:xfrm>
        </p:spPr>
        <p:txBody>
          <a:bodyPr>
            <a:normAutofit fontScale="90000"/>
          </a:bodyPr>
          <a:lstStyle/>
          <a:p>
            <a:r>
              <a:rPr lang="fr-FR" dirty="0"/>
              <a:t>CERN – LHC : Découverte du boson de </a:t>
            </a:r>
            <a:r>
              <a:rPr lang="fr-FR" dirty="0" err="1"/>
              <a:t>Higgs</a:t>
            </a:r>
            <a:endParaRPr lang="fr-FR" dirty="0"/>
          </a:p>
        </p:txBody>
      </p:sp>
      <p:sp>
        <p:nvSpPr>
          <p:cNvPr id="3" name="Espace réservé du pied de page 2">
            <a:extLst>
              <a:ext uri="{FF2B5EF4-FFF2-40B4-BE49-F238E27FC236}">
                <a16:creationId xmlns:a16="http://schemas.microsoft.com/office/drawing/2014/main" id="{E3233A64-C623-0D43-A83B-CF6B7EECA48B}"/>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9D4B3FC0-F90C-2D46-A2FE-DDE7031D6B2B}"/>
              </a:ext>
            </a:extLst>
          </p:cNvPr>
          <p:cNvSpPr>
            <a:spLocks noGrp="1"/>
          </p:cNvSpPr>
          <p:nvPr>
            <p:ph type="sldNum" sz="quarter" idx="12"/>
          </p:nvPr>
        </p:nvSpPr>
        <p:spPr/>
        <p:txBody>
          <a:bodyPr/>
          <a:lstStyle/>
          <a:p>
            <a:fld id="{5A41D906-68FB-4FCF-A226-CB4AF2FE6205}" type="slidenum">
              <a:rPr lang="fr-FR" smtClean="0"/>
              <a:t>19</a:t>
            </a:fld>
            <a:endParaRPr lang="fr-FR"/>
          </a:p>
        </p:txBody>
      </p:sp>
      <p:sp>
        <p:nvSpPr>
          <p:cNvPr id="5" name="Espace réservé de la date 4">
            <a:extLst>
              <a:ext uri="{FF2B5EF4-FFF2-40B4-BE49-F238E27FC236}">
                <a16:creationId xmlns:a16="http://schemas.microsoft.com/office/drawing/2014/main" id="{295367D0-0198-EF42-BB8B-8E69B11DD223}"/>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C4F835F4-A671-1246-B61C-AA9617B1D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918" y="772600"/>
            <a:ext cx="8160885" cy="6085400"/>
          </a:xfrm>
          <a:prstGeom prst="rect">
            <a:avLst/>
          </a:prstGeom>
          <a:ln>
            <a:solidFill>
              <a:schemeClr val="tx1"/>
            </a:solidFill>
          </a:ln>
        </p:spPr>
      </p:pic>
      <p:sp>
        <p:nvSpPr>
          <p:cNvPr id="8" name="Rectangle 7">
            <a:extLst>
              <a:ext uri="{FF2B5EF4-FFF2-40B4-BE49-F238E27FC236}">
                <a16:creationId xmlns:a16="http://schemas.microsoft.com/office/drawing/2014/main" id="{7D27316F-B345-5F4F-A90A-134A10D3CAA8}"/>
              </a:ext>
            </a:extLst>
          </p:cNvPr>
          <p:cNvSpPr/>
          <p:nvPr/>
        </p:nvSpPr>
        <p:spPr>
          <a:xfrm>
            <a:off x="9840417" y="764704"/>
            <a:ext cx="2351584" cy="6093296"/>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Titre 1">
            <a:extLst>
              <a:ext uri="{FF2B5EF4-FFF2-40B4-BE49-F238E27FC236}">
                <a16:creationId xmlns:a16="http://schemas.microsoft.com/office/drawing/2014/main" id="{6ACDD110-7305-924E-BCF8-3BB892C6F37F}"/>
              </a:ext>
            </a:extLst>
          </p:cNvPr>
          <p:cNvSpPr txBox="1">
            <a:spLocks/>
          </p:cNvSpPr>
          <p:nvPr/>
        </p:nvSpPr>
        <p:spPr>
          <a:xfrm>
            <a:off x="2711624" y="239575"/>
            <a:ext cx="6768752" cy="346050"/>
          </a:xfrm>
          <a:prstGeom prst="rect">
            <a:avLst/>
          </a:prstGeom>
        </p:spPr>
        <p:txBody>
          <a:bodyPr vert="horz" lIns="91440" tIns="45720" rIns="91440" bIns="45720" rtlCol="0" anchor="ctr">
            <a:normAutofit fontScale="82500" lnSpcReduction="20000"/>
          </a:bodyPr>
          <a:lstStyle>
            <a:lvl1pPr algn="r" defTabSz="685800" rtl="0" eaLnBrk="1" latinLnBrk="0" hangingPunct="1">
              <a:spcBef>
                <a:spcPct val="0"/>
              </a:spcBef>
              <a:buNone/>
              <a:defRPr sz="2400" b="1" kern="1200">
                <a:solidFill>
                  <a:schemeClr val="bg1"/>
                </a:solidFill>
                <a:latin typeface="Arial Narrow" panose="020B0606020202030204" pitchFamily="34" charset="0"/>
                <a:ea typeface="+mj-ea"/>
                <a:cs typeface="+mj-cs"/>
              </a:defRPr>
            </a:lvl1pPr>
          </a:lstStyle>
          <a:p>
            <a:r>
              <a:rPr lang="fr-FR" dirty="0"/>
              <a:t>CERN – LHC : …et la construction des détecteurs</a:t>
            </a:r>
          </a:p>
        </p:txBody>
      </p:sp>
      <p:sp>
        <p:nvSpPr>
          <p:cNvPr id="10" name="Rectangle 9">
            <a:extLst>
              <a:ext uri="{FF2B5EF4-FFF2-40B4-BE49-F238E27FC236}">
                <a16:creationId xmlns:a16="http://schemas.microsoft.com/office/drawing/2014/main" id="{EF146794-BFFA-CD44-BF02-5969173704A9}"/>
              </a:ext>
            </a:extLst>
          </p:cNvPr>
          <p:cNvSpPr/>
          <p:nvPr/>
        </p:nvSpPr>
        <p:spPr>
          <a:xfrm>
            <a:off x="20969" y="749678"/>
            <a:ext cx="1653335" cy="6108322"/>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528507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2BA6B-8A8A-DC4E-AE12-2EA8DAFC343C}"/>
              </a:ext>
            </a:extLst>
          </p:cNvPr>
          <p:cNvSpPr>
            <a:spLocks noGrp="1"/>
          </p:cNvSpPr>
          <p:nvPr>
            <p:ph type="title"/>
          </p:nvPr>
        </p:nvSpPr>
        <p:spPr/>
        <p:txBody>
          <a:bodyPr>
            <a:normAutofit fontScale="90000"/>
          </a:bodyPr>
          <a:lstStyle/>
          <a:p>
            <a:r>
              <a:rPr lang="fr-FR" dirty="0"/>
              <a:t>Oscillations des neutrinos </a:t>
            </a:r>
          </a:p>
        </p:txBody>
      </p:sp>
      <p:sp>
        <p:nvSpPr>
          <p:cNvPr id="3" name="Espace réservé du pied de page 2">
            <a:extLst>
              <a:ext uri="{FF2B5EF4-FFF2-40B4-BE49-F238E27FC236}">
                <a16:creationId xmlns:a16="http://schemas.microsoft.com/office/drawing/2014/main" id="{8DDC6800-3390-E843-A185-BFAA7CCA301F}"/>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DD3EC636-5AC8-2941-B819-BD077ADDD147}"/>
              </a:ext>
            </a:extLst>
          </p:cNvPr>
          <p:cNvSpPr>
            <a:spLocks noGrp="1"/>
          </p:cNvSpPr>
          <p:nvPr>
            <p:ph type="sldNum" sz="quarter" idx="12"/>
          </p:nvPr>
        </p:nvSpPr>
        <p:spPr/>
        <p:txBody>
          <a:bodyPr/>
          <a:lstStyle/>
          <a:p>
            <a:fld id="{5A41D906-68FB-4FCF-A226-CB4AF2FE6205}" type="slidenum">
              <a:rPr lang="fr-FR" smtClean="0"/>
              <a:t>20</a:t>
            </a:fld>
            <a:endParaRPr lang="fr-FR"/>
          </a:p>
        </p:txBody>
      </p:sp>
      <p:pic>
        <p:nvPicPr>
          <p:cNvPr id="9" name="Image 8">
            <a:extLst>
              <a:ext uri="{FF2B5EF4-FFF2-40B4-BE49-F238E27FC236}">
                <a16:creationId xmlns:a16="http://schemas.microsoft.com/office/drawing/2014/main" id="{428E9571-F3A8-8042-9262-EA328F886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3"/>
            <a:ext cx="2639616" cy="2297443"/>
          </a:xfrm>
          <a:prstGeom prst="rect">
            <a:avLst/>
          </a:prstGeom>
          <a:ln>
            <a:solidFill>
              <a:schemeClr val="tx1"/>
            </a:solidFill>
          </a:ln>
        </p:spPr>
      </p:pic>
      <p:pic>
        <p:nvPicPr>
          <p:cNvPr id="11" name="Image 10">
            <a:extLst>
              <a:ext uri="{FF2B5EF4-FFF2-40B4-BE49-F238E27FC236}">
                <a16:creationId xmlns:a16="http://schemas.microsoft.com/office/drawing/2014/main" id="{BE10CABB-8D3E-9A42-9B09-CC0927473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4944"/>
            <a:ext cx="2639616" cy="3963460"/>
          </a:xfrm>
          <a:prstGeom prst="rect">
            <a:avLst/>
          </a:prstGeom>
          <a:ln>
            <a:solidFill>
              <a:schemeClr val="tx1"/>
            </a:solidFill>
          </a:ln>
        </p:spPr>
      </p:pic>
      <p:sp>
        <p:nvSpPr>
          <p:cNvPr id="12" name="ZoneTexte 11">
            <a:extLst>
              <a:ext uri="{FF2B5EF4-FFF2-40B4-BE49-F238E27FC236}">
                <a16:creationId xmlns:a16="http://schemas.microsoft.com/office/drawing/2014/main" id="{48C5CC7A-D50F-B44E-A639-1B1610970B29}"/>
              </a:ext>
            </a:extLst>
          </p:cNvPr>
          <p:cNvSpPr txBox="1"/>
          <p:nvPr/>
        </p:nvSpPr>
        <p:spPr>
          <a:xfrm>
            <a:off x="2999085" y="770113"/>
            <a:ext cx="9192915" cy="5940088"/>
          </a:xfrm>
          <a:prstGeom prst="rect">
            <a:avLst/>
          </a:prstGeom>
          <a:noFill/>
        </p:spPr>
        <p:txBody>
          <a:bodyPr wrap="square" rtlCol="0">
            <a:spAutoFit/>
          </a:bodyPr>
          <a:lstStyle/>
          <a:p>
            <a:pPr marL="214313" indent="-214313">
              <a:buFont typeface="Arial" panose="020B0604020202020204" pitchFamily="34" charset="0"/>
              <a:buChar char="•"/>
            </a:pPr>
            <a:r>
              <a:rPr lang="fr-FR" sz="2000" b="1" dirty="0"/>
              <a:t>Neutrinos : </a:t>
            </a:r>
            <a:r>
              <a:rPr lang="fr-FR" sz="2000" dirty="0"/>
              <a:t>particule interagissant faiblement </a:t>
            </a:r>
          </a:p>
          <a:p>
            <a:r>
              <a:rPr lang="fr-FR" sz="2000" dirty="0"/>
              <a:t>	- prédit en 1930 par Pauli (désintégration beta)</a:t>
            </a:r>
          </a:p>
          <a:p>
            <a:r>
              <a:rPr lang="fr-FR" sz="2000" dirty="0"/>
              <a:t>	- découverts en 1956 (électron), 1962 (muon), 2000 (tau)</a:t>
            </a:r>
          </a:p>
          <a:p>
            <a:pPr marL="214313" indent="-214313">
              <a:buFont typeface="Arial" panose="020B0604020202020204" pitchFamily="34" charset="0"/>
              <a:buChar char="•"/>
            </a:pPr>
            <a:r>
              <a:rPr lang="fr-FR" sz="2000" dirty="0"/>
              <a:t> Mesures de flux de neutrinos solaire </a:t>
            </a:r>
          </a:p>
          <a:p>
            <a:r>
              <a:rPr lang="fr-FR" sz="2000" dirty="0">
                <a:sym typeface="Wingdings" pitchFamily="2" charset="2"/>
              </a:rPr>
              <a:t>	</a:t>
            </a:r>
            <a:r>
              <a:rPr lang="fr-FR" sz="2000" dirty="0"/>
              <a:t> possible explication des spectres par des oscillations </a:t>
            </a:r>
          </a:p>
          <a:p>
            <a:endParaRPr lang="fr-FR" sz="2000" dirty="0"/>
          </a:p>
          <a:p>
            <a:pPr marL="214313" indent="-214313">
              <a:buFontTx/>
              <a:buChar char="-"/>
            </a:pPr>
            <a:r>
              <a:rPr lang="fr-FR" sz="2000" dirty="0"/>
              <a:t>Recherche des oscillations des neutrinos auprès de réacteurs nucléaire, en France : 	Grenoble, Le Bugey, Chooz</a:t>
            </a:r>
          </a:p>
          <a:p>
            <a:pPr marL="214313" indent="-214313">
              <a:buFontTx/>
              <a:buChar char="-"/>
            </a:pPr>
            <a:r>
              <a:rPr lang="fr-FR" sz="2000" dirty="0"/>
              <a:t>Découverte des oscillations: </a:t>
            </a:r>
            <a:r>
              <a:rPr lang="fr-FR" sz="2000" dirty="0" err="1"/>
              <a:t>SuperKamiokande</a:t>
            </a:r>
            <a:r>
              <a:rPr lang="fr-FR" sz="2000" dirty="0"/>
              <a:t> et SNO </a:t>
            </a:r>
          </a:p>
          <a:p>
            <a:r>
              <a:rPr lang="fr-FR" sz="2000" dirty="0"/>
              <a:t>	Prix Nobel 2015: </a:t>
            </a:r>
            <a:r>
              <a:rPr lang="fr-FR" sz="2000" dirty="0" err="1"/>
              <a:t>Takaki</a:t>
            </a:r>
            <a:r>
              <a:rPr lang="fr-FR" sz="2000" dirty="0"/>
              <a:t> </a:t>
            </a:r>
            <a:r>
              <a:rPr lang="fr-FR" sz="2000" dirty="0" err="1"/>
              <a:t>Kajita</a:t>
            </a:r>
            <a:r>
              <a:rPr lang="fr-FR" sz="2000" dirty="0"/>
              <a:t> et Arthur McDonald </a:t>
            </a:r>
          </a:p>
          <a:p>
            <a:endParaRPr lang="fr-FR" sz="2000" dirty="0"/>
          </a:p>
          <a:p>
            <a:pPr marL="214313" indent="-214313">
              <a:buFontTx/>
              <a:buChar char="-"/>
            </a:pPr>
            <a:r>
              <a:rPr lang="fr-FR" sz="2000" b="1" dirty="0"/>
              <a:t>2008-2012 OPERA: </a:t>
            </a:r>
            <a:r>
              <a:rPr lang="fr-FR" sz="2000" dirty="0"/>
              <a:t>Découverte de l’apparition de neutrinos tau </a:t>
            </a:r>
          </a:p>
          <a:p>
            <a:pPr marL="557213" lvl="1" indent="-214313">
              <a:buFontTx/>
              <a:buChar char="-"/>
            </a:pPr>
            <a:r>
              <a:rPr lang="fr-FR" sz="2000" dirty="0"/>
              <a:t>faisceau de neutrinos mu du CERN au Grand </a:t>
            </a:r>
            <a:r>
              <a:rPr lang="fr-FR" sz="2000" dirty="0" err="1"/>
              <a:t>Sasso</a:t>
            </a:r>
            <a:r>
              <a:rPr lang="fr-FR" sz="2000" dirty="0"/>
              <a:t> (730km) </a:t>
            </a:r>
          </a:p>
          <a:p>
            <a:pPr marL="557213" lvl="1" indent="-214313">
              <a:buFontTx/>
              <a:buChar char="-"/>
            </a:pPr>
            <a:r>
              <a:rPr lang="fr-FR" sz="2000" dirty="0"/>
              <a:t>150000 briques d’émulsion photographique:</a:t>
            </a:r>
          </a:p>
          <a:p>
            <a:r>
              <a:rPr lang="fr-FR" sz="2000" dirty="0"/>
              <a:t>	5 neutrinos taus détectés </a:t>
            </a:r>
          </a:p>
          <a:p>
            <a:r>
              <a:rPr lang="fr-FR" sz="2000" dirty="0"/>
              <a:t>      (- neutrinos </a:t>
            </a:r>
            <a:r>
              <a:rPr lang="fr-FR" sz="2000" dirty="0" err="1"/>
              <a:t>supraluminique</a:t>
            </a:r>
            <a:r>
              <a:rPr lang="fr-FR" sz="2000" dirty="0"/>
              <a:t>…)</a:t>
            </a:r>
          </a:p>
          <a:p>
            <a:endParaRPr lang="fr-FR" sz="2000" dirty="0"/>
          </a:p>
          <a:p>
            <a:pPr marL="214313" indent="-214313">
              <a:buFontTx/>
              <a:buChar char="-"/>
            </a:pPr>
            <a:r>
              <a:rPr lang="fr-FR" sz="2000" dirty="0"/>
              <a:t>Recherche de la violation de CP pour les neutrinos : </a:t>
            </a:r>
          </a:p>
          <a:p>
            <a:r>
              <a:rPr lang="fr-FR" sz="2000" dirty="0"/>
              <a:t>	T2K (Japon), DUNE (Etats-Unis)</a:t>
            </a:r>
            <a:endParaRPr lang="fr-FR" sz="2400" dirty="0"/>
          </a:p>
        </p:txBody>
      </p:sp>
    </p:spTree>
    <p:extLst>
      <p:ext uri="{BB962C8B-B14F-4D97-AF65-F5344CB8AC3E}">
        <p14:creationId xmlns:p14="http://schemas.microsoft.com/office/powerpoint/2010/main" val="422126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3912E6-B546-8C4E-931E-C4649A18F4A8}"/>
              </a:ext>
            </a:extLst>
          </p:cNvPr>
          <p:cNvSpPr>
            <a:spLocks noGrp="1"/>
          </p:cNvSpPr>
          <p:nvPr>
            <p:ph type="title"/>
          </p:nvPr>
        </p:nvSpPr>
        <p:spPr/>
        <p:txBody>
          <a:bodyPr>
            <a:normAutofit fontScale="90000"/>
          </a:bodyPr>
          <a:lstStyle/>
          <a:p>
            <a:r>
              <a:rPr lang="fr-FR" dirty="0"/>
              <a:t>Le retour des rayons cosmiques !</a:t>
            </a:r>
          </a:p>
        </p:txBody>
      </p:sp>
      <p:sp>
        <p:nvSpPr>
          <p:cNvPr id="3" name="Espace réservé du pied de page 2">
            <a:extLst>
              <a:ext uri="{FF2B5EF4-FFF2-40B4-BE49-F238E27FC236}">
                <a16:creationId xmlns:a16="http://schemas.microsoft.com/office/drawing/2014/main" id="{24CD74EC-9E07-684E-A21B-C2B5744B8AD9}"/>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1D7772E5-6DD6-0240-B3EA-D1649F896BEB}"/>
              </a:ext>
            </a:extLst>
          </p:cNvPr>
          <p:cNvSpPr>
            <a:spLocks noGrp="1"/>
          </p:cNvSpPr>
          <p:nvPr>
            <p:ph type="sldNum" sz="quarter" idx="12"/>
          </p:nvPr>
        </p:nvSpPr>
        <p:spPr/>
        <p:txBody>
          <a:bodyPr/>
          <a:lstStyle/>
          <a:p>
            <a:fld id="{5A41D906-68FB-4FCF-A226-CB4AF2FE6205}" type="slidenum">
              <a:rPr lang="fr-FR" smtClean="0"/>
              <a:t>21</a:t>
            </a:fld>
            <a:endParaRPr lang="fr-FR"/>
          </a:p>
        </p:txBody>
      </p:sp>
      <p:sp>
        <p:nvSpPr>
          <p:cNvPr id="5" name="Espace réservé de la date 4">
            <a:extLst>
              <a:ext uri="{FF2B5EF4-FFF2-40B4-BE49-F238E27FC236}">
                <a16:creationId xmlns:a16="http://schemas.microsoft.com/office/drawing/2014/main" id="{E57EAE4B-514E-2141-A3B0-F1829DBA4A6A}"/>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8A97C490-91C7-3D48-9E9A-918C5DA2E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5997"/>
            <a:ext cx="3707598" cy="2414058"/>
          </a:xfrm>
          <a:prstGeom prst="rect">
            <a:avLst/>
          </a:prstGeom>
          <a:ln>
            <a:solidFill>
              <a:schemeClr val="tx1"/>
            </a:solidFill>
          </a:ln>
        </p:spPr>
      </p:pic>
      <p:pic>
        <p:nvPicPr>
          <p:cNvPr id="8" name="Image 7">
            <a:extLst>
              <a:ext uri="{FF2B5EF4-FFF2-40B4-BE49-F238E27FC236}">
                <a16:creationId xmlns:a16="http://schemas.microsoft.com/office/drawing/2014/main" id="{F3E5383C-2138-DA47-AC4D-60B49895B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985" y="4425997"/>
            <a:ext cx="3630161" cy="2414057"/>
          </a:xfrm>
          <a:prstGeom prst="rect">
            <a:avLst/>
          </a:prstGeom>
          <a:ln>
            <a:solidFill>
              <a:schemeClr val="tx1"/>
            </a:solidFill>
          </a:ln>
        </p:spPr>
      </p:pic>
      <p:pic>
        <p:nvPicPr>
          <p:cNvPr id="10" name="Image 9">
            <a:extLst>
              <a:ext uri="{FF2B5EF4-FFF2-40B4-BE49-F238E27FC236}">
                <a16:creationId xmlns:a16="http://schemas.microsoft.com/office/drawing/2014/main" id="{56EF3C3E-327A-A141-BBAD-D805832A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559" y="4425997"/>
            <a:ext cx="4302277" cy="2414057"/>
          </a:xfrm>
          <a:prstGeom prst="rect">
            <a:avLst/>
          </a:prstGeom>
          <a:ln>
            <a:solidFill>
              <a:schemeClr val="tx1"/>
            </a:solidFill>
          </a:ln>
        </p:spPr>
      </p:pic>
      <p:sp>
        <p:nvSpPr>
          <p:cNvPr id="12" name="ZoneTexte 11">
            <a:extLst>
              <a:ext uri="{FF2B5EF4-FFF2-40B4-BE49-F238E27FC236}">
                <a16:creationId xmlns:a16="http://schemas.microsoft.com/office/drawing/2014/main" id="{9F46D6A2-A89E-7C4A-8A3F-29D60F8597C5}"/>
              </a:ext>
            </a:extLst>
          </p:cNvPr>
          <p:cNvSpPr txBox="1"/>
          <p:nvPr/>
        </p:nvSpPr>
        <p:spPr>
          <a:xfrm>
            <a:off x="191344" y="729356"/>
            <a:ext cx="12000656" cy="3785652"/>
          </a:xfrm>
          <a:prstGeom prst="rect">
            <a:avLst/>
          </a:prstGeom>
          <a:noFill/>
        </p:spPr>
        <p:txBody>
          <a:bodyPr wrap="square" rtlCol="0">
            <a:spAutoFit/>
          </a:bodyPr>
          <a:lstStyle/>
          <a:p>
            <a:pPr marL="214313" indent="-214313">
              <a:buFont typeface="Arial" panose="020B0604020202020204" pitchFamily="34" charset="0"/>
              <a:buChar char="•"/>
            </a:pPr>
            <a:r>
              <a:rPr lang="fr-FR" sz="2000" b="1" dirty="0"/>
              <a:t>Années 1980: </a:t>
            </a:r>
            <a:r>
              <a:rPr lang="fr-FR" sz="2000" dirty="0"/>
              <a:t>début de la physique des astroparticules en France  </a:t>
            </a:r>
            <a:r>
              <a:rPr lang="fr-FR" sz="2000" dirty="0">
                <a:sym typeface="Wingdings" pitchFamily="2" charset="2"/>
              </a:rPr>
              <a:t> construction du LSM </a:t>
            </a:r>
          </a:p>
          <a:p>
            <a:pPr marL="214313" indent="-214313">
              <a:buFont typeface="Arial" panose="020B0604020202020204" pitchFamily="34" charset="0"/>
              <a:buChar char="•"/>
            </a:pPr>
            <a:r>
              <a:rPr lang="fr-FR" sz="2000" b="1" dirty="0">
                <a:sym typeface="Wingdings" pitchFamily="2" charset="2"/>
              </a:rPr>
              <a:t>Années 1990: </a:t>
            </a:r>
            <a:r>
              <a:rPr lang="fr-FR" sz="2000" dirty="0">
                <a:sym typeface="Wingdings" pitchFamily="2" charset="2"/>
              </a:rPr>
              <a:t>l’astronomie gamma au sol:</a:t>
            </a:r>
          </a:p>
          <a:p>
            <a:pPr marL="557213" lvl="1" indent="-214313">
              <a:buFontTx/>
              <a:buChar char="-"/>
            </a:pPr>
            <a:r>
              <a:rPr lang="fr-FR" sz="2000" dirty="0">
                <a:sym typeface="Wingdings" pitchFamily="2" charset="2"/>
              </a:rPr>
              <a:t>Gerbes atmosphériques générée par effet Tcherenkov pour des photons à partir de 100 </a:t>
            </a:r>
            <a:r>
              <a:rPr lang="fr-FR" sz="2000" dirty="0" err="1">
                <a:sym typeface="Wingdings" pitchFamily="2" charset="2"/>
              </a:rPr>
              <a:t>GeV</a:t>
            </a:r>
            <a:endParaRPr lang="fr-FR" sz="2000" dirty="0">
              <a:sym typeface="Wingdings" pitchFamily="2" charset="2"/>
            </a:endParaRPr>
          </a:p>
          <a:p>
            <a:pPr marL="557213" lvl="1" indent="-214313">
              <a:buFontTx/>
              <a:buChar char="-"/>
            </a:pPr>
            <a:r>
              <a:rPr lang="fr-FR" sz="2000" dirty="0">
                <a:sym typeface="Wingdings" pitchFamily="2" charset="2"/>
              </a:rPr>
              <a:t>Développement de simulations Monte Carlo fiables dans les années 1980:</a:t>
            </a:r>
          </a:p>
          <a:p>
            <a:pPr marL="557213" lvl="1" indent="-214313">
              <a:buFontTx/>
              <a:buChar char="-"/>
            </a:pPr>
            <a:r>
              <a:rPr lang="fr-FR" sz="2000" dirty="0">
                <a:sym typeface="Wingdings" pitchFamily="2" charset="2"/>
              </a:rPr>
              <a:t>Forme elliptique des gerbes observés permet de pointer la direction</a:t>
            </a:r>
          </a:p>
          <a:p>
            <a:pPr marL="557213" lvl="1" indent="-214313">
              <a:buFontTx/>
              <a:buChar char="-"/>
            </a:pPr>
            <a:r>
              <a:rPr lang="fr-FR" sz="2000" dirty="0">
                <a:sym typeface="Wingdings" pitchFamily="2" charset="2"/>
              </a:rPr>
              <a:t>Distinction entre gerbe photonique et hadronique</a:t>
            </a:r>
          </a:p>
          <a:p>
            <a:pPr marL="257175" indent="-257175">
              <a:buFont typeface="Arial" panose="020B0604020202020204" pitchFamily="34" charset="0"/>
              <a:buChar char="•"/>
            </a:pPr>
            <a:r>
              <a:rPr lang="fr-FR" sz="2000" dirty="0">
                <a:sym typeface="Wingdings" pitchFamily="2" charset="2"/>
              </a:rPr>
              <a:t>Construction en France des premiers télescopes sur le site de Thémis (ASGAT, Thémistocle, CAT, Céleste)</a:t>
            </a:r>
          </a:p>
          <a:p>
            <a:pPr marL="671513" lvl="1" indent="-214313">
              <a:buFont typeface="Wingdings" pitchFamily="2" charset="2"/>
              <a:buChar char="à"/>
            </a:pPr>
            <a:r>
              <a:rPr lang="fr-FR" sz="2000" dirty="0">
                <a:sym typeface="Wingdings" pitchFamily="2" charset="2"/>
              </a:rPr>
              <a:t>Observation du Crabe</a:t>
            </a:r>
          </a:p>
          <a:p>
            <a:pPr marL="214313" indent="-214313">
              <a:buFont typeface="Arial" panose="020B0604020202020204" pitchFamily="34" charset="0"/>
              <a:buChar char="•"/>
            </a:pPr>
            <a:r>
              <a:rPr lang="fr-FR" sz="2000" b="1" dirty="0">
                <a:sym typeface="Wingdings" pitchFamily="2" charset="2"/>
              </a:rPr>
              <a:t>Années 2000 : </a:t>
            </a:r>
            <a:r>
              <a:rPr lang="fr-FR" sz="2000" dirty="0">
                <a:sym typeface="Wingdings" pitchFamily="2" charset="2"/>
              </a:rPr>
              <a:t>construction de HESS  Moisson des sources et des résultats</a:t>
            </a:r>
          </a:p>
          <a:p>
            <a:pPr marL="214313" indent="-214313">
              <a:buFont typeface="Arial" panose="020B0604020202020204" pitchFamily="34" charset="0"/>
              <a:buChar char="•"/>
            </a:pPr>
            <a:r>
              <a:rPr lang="fr-FR" sz="2000" b="1" dirty="0">
                <a:sym typeface="Wingdings" pitchFamily="2" charset="2"/>
              </a:rPr>
              <a:t>Aujourd’hui </a:t>
            </a:r>
            <a:r>
              <a:rPr lang="fr-FR" sz="2000" dirty="0">
                <a:sym typeface="Wingdings" pitchFamily="2" charset="2"/>
              </a:rPr>
              <a:t>: construction de CTA</a:t>
            </a:r>
          </a:p>
          <a:p>
            <a:endParaRPr lang="fr-FR" sz="1400" dirty="0">
              <a:sym typeface="Wingdings" pitchFamily="2" charset="2"/>
            </a:endParaRPr>
          </a:p>
          <a:p>
            <a:r>
              <a:rPr lang="fr-FR" sz="2000" dirty="0">
                <a:sym typeface="Wingdings" pitchFamily="2" charset="2"/>
              </a:rPr>
              <a:t>Mais aussi: astronomie neutrino (Antares, km3net), UHECR (Auger)</a:t>
            </a:r>
          </a:p>
        </p:txBody>
      </p:sp>
      <p:pic>
        <p:nvPicPr>
          <p:cNvPr id="11" name="Image 10">
            <a:extLst>
              <a:ext uri="{FF2B5EF4-FFF2-40B4-BE49-F238E27FC236}">
                <a16:creationId xmlns:a16="http://schemas.microsoft.com/office/drawing/2014/main" id="{5B965C1B-6288-F840-8BB1-21AC2ABC9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4145" y="2996952"/>
            <a:ext cx="1098735" cy="1301414"/>
          </a:xfrm>
          <a:prstGeom prst="rect">
            <a:avLst/>
          </a:prstGeom>
        </p:spPr>
      </p:pic>
    </p:spTree>
    <p:extLst>
      <p:ext uri="{BB962C8B-B14F-4D97-AF65-F5344CB8AC3E}">
        <p14:creationId xmlns:p14="http://schemas.microsoft.com/office/powerpoint/2010/main" val="377534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B36765-DE18-AA45-95DB-1689192F8E81}"/>
              </a:ext>
            </a:extLst>
          </p:cNvPr>
          <p:cNvSpPr>
            <a:spLocks noGrp="1"/>
          </p:cNvSpPr>
          <p:nvPr>
            <p:ph type="title"/>
          </p:nvPr>
        </p:nvSpPr>
        <p:spPr/>
        <p:txBody>
          <a:bodyPr>
            <a:normAutofit fontScale="90000"/>
          </a:bodyPr>
          <a:lstStyle/>
          <a:p>
            <a:r>
              <a:rPr lang="fr-FR" dirty="0"/>
              <a:t>AMS</a:t>
            </a:r>
          </a:p>
        </p:txBody>
      </p:sp>
      <p:sp>
        <p:nvSpPr>
          <p:cNvPr id="3" name="Espace réservé du pied de page 2">
            <a:extLst>
              <a:ext uri="{FF2B5EF4-FFF2-40B4-BE49-F238E27FC236}">
                <a16:creationId xmlns:a16="http://schemas.microsoft.com/office/drawing/2014/main" id="{84854DF1-1DB8-4A4F-BCDB-BA43F7D2A53F}"/>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4A3BD2B5-D3AF-5A49-8925-6D8FA11BBE77}"/>
              </a:ext>
            </a:extLst>
          </p:cNvPr>
          <p:cNvSpPr>
            <a:spLocks noGrp="1"/>
          </p:cNvSpPr>
          <p:nvPr>
            <p:ph type="sldNum" sz="quarter" idx="12"/>
          </p:nvPr>
        </p:nvSpPr>
        <p:spPr/>
        <p:txBody>
          <a:bodyPr/>
          <a:lstStyle/>
          <a:p>
            <a:fld id="{5A41D906-68FB-4FCF-A226-CB4AF2FE6205}" type="slidenum">
              <a:rPr lang="fr-FR" smtClean="0"/>
              <a:t>22</a:t>
            </a:fld>
            <a:endParaRPr lang="fr-FR"/>
          </a:p>
        </p:txBody>
      </p:sp>
      <p:sp>
        <p:nvSpPr>
          <p:cNvPr id="5" name="Espace réservé de la date 4">
            <a:extLst>
              <a:ext uri="{FF2B5EF4-FFF2-40B4-BE49-F238E27FC236}">
                <a16:creationId xmlns:a16="http://schemas.microsoft.com/office/drawing/2014/main" id="{ADE77CBF-771C-044D-ABD0-0385C45EB6B6}"/>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9" name="Image 8">
            <a:extLst>
              <a:ext uri="{FF2B5EF4-FFF2-40B4-BE49-F238E27FC236}">
                <a16:creationId xmlns:a16="http://schemas.microsoft.com/office/drawing/2014/main" id="{E9B5547C-5208-6744-B05D-F5BAF7A52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4440864" cy="2955771"/>
          </a:xfrm>
          <a:prstGeom prst="rect">
            <a:avLst/>
          </a:prstGeom>
          <a:ln>
            <a:solidFill>
              <a:schemeClr val="tx1"/>
            </a:solidFill>
          </a:ln>
        </p:spPr>
      </p:pic>
      <p:pic>
        <p:nvPicPr>
          <p:cNvPr id="1025" name="Picture 1" descr="page11image502667456">
            <a:extLst>
              <a:ext uri="{FF2B5EF4-FFF2-40B4-BE49-F238E27FC236}">
                <a16:creationId xmlns:a16="http://schemas.microsoft.com/office/drawing/2014/main" id="{0B979F5E-A021-1348-94C5-43BB64322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 y="3575994"/>
            <a:ext cx="4448289" cy="32820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C4CC5BFC-13CC-A14F-874B-6DE967CCB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2234" y="4797152"/>
            <a:ext cx="1612438" cy="2078848"/>
          </a:xfrm>
          <a:prstGeom prst="rect">
            <a:avLst/>
          </a:prstGeom>
          <a:ln>
            <a:solidFill>
              <a:schemeClr val="tx1"/>
            </a:solidFill>
          </a:ln>
        </p:spPr>
      </p:pic>
      <p:sp>
        <p:nvSpPr>
          <p:cNvPr id="12" name="ZoneTexte 11">
            <a:extLst>
              <a:ext uri="{FF2B5EF4-FFF2-40B4-BE49-F238E27FC236}">
                <a16:creationId xmlns:a16="http://schemas.microsoft.com/office/drawing/2014/main" id="{5B1DE94B-2155-B247-9648-EEFE54650D84}"/>
              </a:ext>
            </a:extLst>
          </p:cNvPr>
          <p:cNvSpPr txBox="1"/>
          <p:nvPr/>
        </p:nvSpPr>
        <p:spPr>
          <a:xfrm>
            <a:off x="4569895" y="764704"/>
            <a:ext cx="6854698" cy="4154984"/>
          </a:xfrm>
          <a:prstGeom prst="rect">
            <a:avLst/>
          </a:prstGeom>
          <a:noFill/>
        </p:spPr>
        <p:txBody>
          <a:bodyPr wrap="square" rtlCol="0">
            <a:spAutoFit/>
          </a:bodyPr>
          <a:lstStyle/>
          <a:p>
            <a:r>
              <a:rPr lang="fr-FR" sz="2400" b="1" dirty="0"/>
              <a:t>Alpha magnétique spectromètre </a:t>
            </a:r>
            <a:r>
              <a:rPr lang="fr-FR" sz="2400" dirty="0"/>
              <a:t>: </a:t>
            </a:r>
          </a:p>
          <a:p>
            <a:r>
              <a:rPr lang="fr-FR" sz="2400" dirty="0"/>
              <a:t>un détecteur de physique des particules dans l’espace</a:t>
            </a:r>
          </a:p>
          <a:p>
            <a:pPr marL="214313" indent="-214313">
              <a:buFont typeface="Wingdings" pitchFamily="2" charset="2"/>
              <a:buChar char="à"/>
            </a:pPr>
            <a:r>
              <a:rPr lang="fr-FR" sz="2400" dirty="0">
                <a:sym typeface="Wingdings" pitchFamily="2" charset="2"/>
              </a:rPr>
              <a:t> Mesure des flux des antiparticules</a:t>
            </a:r>
          </a:p>
          <a:p>
            <a:pPr marL="214313" indent="-214313">
              <a:buFont typeface="Wingdings" pitchFamily="2" charset="2"/>
              <a:buChar char="à"/>
            </a:pPr>
            <a:r>
              <a:rPr lang="fr-FR" sz="2400" dirty="0">
                <a:sym typeface="Wingdings" pitchFamily="2" charset="2"/>
              </a:rPr>
              <a:t> Recherche de matière noire</a:t>
            </a:r>
          </a:p>
          <a:p>
            <a:pPr marL="214313" indent="-214313">
              <a:buFont typeface="Wingdings" pitchFamily="2" charset="2"/>
              <a:buChar char="à"/>
            </a:pPr>
            <a:endParaRPr lang="fr-FR" sz="2400" dirty="0">
              <a:sym typeface="Wingdings" pitchFamily="2" charset="2"/>
            </a:endParaRPr>
          </a:p>
          <a:p>
            <a:r>
              <a:rPr lang="fr-FR" sz="2400" b="1" dirty="0">
                <a:sym typeface="Wingdings" pitchFamily="2" charset="2"/>
              </a:rPr>
              <a:t>1995 : </a:t>
            </a:r>
            <a:r>
              <a:rPr lang="fr-FR" sz="2400" dirty="0">
                <a:sym typeface="Wingdings" pitchFamily="2" charset="2"/>
              </a:rPr>
              <a:t>Proposition du projet  par Sam </a:t>
            </a:r>
            <a:r>
              <a:rPr lang="fr-FR" sz="2400" dirty="0" err="1">
                <a:sym typeface="Wingdings" pitchFamily="2" charset="2"/>
              </a:rPr>
              <a:t>Ting</a:t>
            </a:r>
            <a:endParaRPr lang="fr-FR" sz="2400" dirty="0">
              <a:sym typeface="Wingdings" pitchFamily="2" charset="2"/>
            </a:endParaRPr>
          </a:p>
          <a:p>
            <a:r>
              <a:rPr lang="fr-FR" sz="2400" b="1" dirty="0">
                <a:sym typeface="Wingdings" pitchFamily="2" charset="2"/>
              </a:rPr>
              <a:t>1998 : </a:t>
            </a:r>
            <a:r>
              <a:rPr lang="fr-FR" sz="2400" dirty="0">
                <a:sym typeface="Wingdings" pitchFamily="2" charset="2"/>
              </a:rPr>
              <a:t>Prototype sur la navette spatial </a:t>
            </a:r>
            <a:r>
              <a:rPr lang="fr-FR" sz="2400" dirty="0" err="1">
                <a:sym typeface="Wingdings" pitchFamily="2" charset="2"/>
              </a:rPr>
              <a:t>Discovery</a:t>
            </a:r>
            <a:r>
              <a:rPr lang="fr-FR" sz="2400" dirty="0">
                <a:sym typeface="Wingdings" pitchFamily="2" charset="2"/>
              </a:rPr>
              <a:t> </a:t>
            </a:r>
          </a:p>
          <a:p>
            <a:r>
              <a:rPr lang="fr-FR" sz="2400" b="1" dirty="0">
                <a:sym typeface="Wingdings" pitchFamily="2" charset="2"/>
              </a:rPr>
              <a:t>2011 : </a:t>
            </a:r>
            <a:r>
              <a:rPr lang="fr-FR" sz="2400" dirty="0">
                <a:sym typeface="Wingdings" pitchFamily="2" charset="2"/>
              </a:rPr>
              <a:t>Installation de AMS sur ISS avec le dernier vol de la navette spatial </a:t>
            </a:r>
            <a:r>
              <a:rPr lang="fr-FR" sz="2400" dirty="0" err="1">
                <a:sym typeface="Wingdings" pitchFamily="2" charset="2"/>
              </a:rPr>
              <a:t>Endeavour</a:t>
            </a:r>
            <a:endParaRPr lang="fr-FR" sz="2400" dirty="0">
              <a:sym typeface="Wingdings" pitchFamily="2" charset="2"/>
            </a:endParaRPr>
          </a:p>
          <a:p>
            <a:pPr marL="214313" indent="-214313">
              <a:buFont typeface="Arial" panose="020B0604020202020204" pitchFamily="34" charset="0"/>
              <a:buChar char="•"/>
            </a:pPr>
            <a:r>
              <a:rPr lang="fr-FR" sz="2400" dirty="0">
                <a:sym typeface="Wingdings" pitchFamily="2" charset="2"/>
              </a:rPr>
              <a:t>Salle de contrôle au CERN</a:t>
            </a:r>
          </a:p>
          <a:p>
            <a:r>
              <a:rPr lang="fr-FR" sz="2400" b="1" dirty="0">
                <a:sym typeface="Wingdings" pitchFamily="2" charset="2"/>
              </a:rPr>
              <a:t>2017: </a:t>
            </a:r>
            <a:r>
              <a:rPr lang="fr-FR" sz="2400" dirty="0">
                <a:sym typeface="Wingdings" pitchFamily="2" charset="2"/>
              </a:rPr>
              <a:t>Prix Joliot-Curie pour Sylvie Lees-Rosier</a:t>
            </a:r>
          </a:p>
        </p:txBody>
      </p:sp>
      <p:sp>
        <p:nvSpPr>
          <p:cNvPr id="13" name="ZoneTexte 12">
            <a:extLst>
              <a:ext uri="{FF2B5EF4-FFF2-40B4-BE49-F238E27FC236}">
                <a16:creationId xmlns:a16="http://schemas.microsoft.com/office/drawing/2014/main" id="{24ED8261-8F12-144F-B729-DF4C657246ED}"/>
              </a:ext>
            </a:extLst>
          </p:cNvPr>
          <p:cNvSpPr txBox="1"/>
          <p:nvPr/>
        </p:nvSpPr>
        <p:spPr>
          <a:xfrm>
            <a:off x="4569895" y="5220767"/>
            <a:ext cx="5112953" cy="1408078"/>
          </a:xfrm>
          <a:prstGeom prst="rect">
            <a:avLst/>
          </a:prstGeom>
          <a:noFill/>
        </p:spPr>
        <p:txBody>
          <a:bodyPr wrap="square" rtlCol="0">
            <a:spAutoFit/>
          </a:bodyPr>
          <a:lstStyle/>
          <a:p>
            <a:pPr marL="214313" indent="-214313">
              <a:buFont typeface="Wingdings" pitchFamily="2" charset="2"/>
              <a:buChar char="à"/>
            </a:pPr>
            <a:r>
              <a:rPr lang="fr-FR" sz="2400" dirty="0">
                <a:sym typeface="Wingdings" pitchFamily="2" charset="2"/>
              </a:rPr>
              <a:t> Derniers résultats présentés: Excès de positrons à haute énergie  d’origine inconnue</a:t>
            </a:r>
          </a:p>
          <a:p>
            <a:endParaRPr lang="fr-FR" sz="1350" dirty="0"/>
          </a:p>
        </p:txBody>
      </p:sp>
    </p:spTree>
    <p:extLst>
      <p:ext uri="{BB962C8B-B14F-4D97-AF65-F5344CB8AC3E}">
        <p14:creationId xmlns:p14="http://schemas.microsoft.com/office/powerpoint/2010/main" val="3766427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BDDF4-A514-D646-B229-942BAC9311B4}"/>
              </a:ext>
            </a:extLst>
          </p:cNvPr>
          <p:cNvSpPr>
            <a:spLocks noGrp="1"/>
          </p:cNvSpPr>
          <p:nvPr>
            <p:ph type="title"/>
          </p:nvPr>
        </p:nvSpPr>
        <p:spPr/>
        <p:txBody>
          <a:bodyPr>
            <a:normAutofit fontScale="90000"/>
          </a:bodyPr>
          <a:lstStyle/>
          <a:p>
            <a:r>
              <a:rPr lang="fr-FR" dirty="0"/>
              <a:t>La cosmologie</a:t>
            </a:r>
          </a:p>
        </p:txBody>
      </p:sp>
      <p:sp>
        <p:nvSpPr>
          <p:cNvPr id="4" name="Espace réservé du numéro de diapositive 3">
            <a:extLst>
              <a:ext uri="{FF2B5EF4-FFF2-40B4-BE49-F238E27FC236}">
                <a16:creationId xmlns:a16="http://schemas.microsoft.com/office/drawing/2014/main" id="{E33D86E0-9BAC-E74A-848C-99ADC53079A7}"/>
              </a:ext>
            </a:extLst>
          </p:cNvPr>
          <p:cNvSpPr>
            <a:spLocks noGrp="1"/>
          </p:cNvSpPr>
          <p:nvPr>
            <p:ph type="sldNum" sz="quarter" idx="12"/>
          </p:nvPr>
        </p:nvSpPr>
        <p:spPr/>
        <p:txBody>
          <a:bodyPr/>
          <a:lstStyle/>
          <a:p>
            <a:fld id="{5A41D906-68FB-4FCF-A226-CB4AF2FE6205}" type="slidenum">
              <a:rPr lang="fr-FR" smtClean="0"/>
              <a:t>23</a:t>
            </a:fld>
            <a:endParaRPr lang="fr-FR"/>
          </a:p>
        </p:txBody>
      </p:sp>
      <p:sp>
        <p:nvSpPr>
          <p:cNvPr id="5" name="Espace réservé de la date 4">
            <a:extLst>
              <a:ext uri="{FF2B5EF4-FFF2-40B4-BE49-F238E27FC236}">
                <a16:creationId xmlns:a16="http://schemas.microsoft.com/office/drawing/2014/main" id="{1262B616-E058-E848-88FF-8E9D6B18030D}"/>
              </a:ext>
            </a:extLst>
          </p:cNvPr>
          <p:cNvSpPr>
            <a:spLocks noGrp="1"/>
          </p:cNvSpPr>
          <p:nvPr>
            <p:ph type="dt" sz="half" idx="2"/>
          </p:nvPr>
        </p:nvSpPr>
        <p:spPr/>
        <p:txBody>
          <a:bodyPr/>
          <a:lstStyle/>
          <a:p>
            <a:fld id="{500621C3-7D26-224D-B4DB-600DA26E763F}" type="datetime1">
              <a:rPr lang="fr-FR" smtClean="0"/>
              <a:t>16/09/2019</a:t>
            </a:fld>
            <a:endParaRPr lang="en-GB" dirty="0"/>
          </a:p>
        </p:txBody>
      </p:sp>
      <p:sp>
        <p:nvSpPr>
          <p:cNvPr id="6" name="ZoneTexte 5">
            <a:extLst>
              <a:ext uri="{FF2B5EF4-FFF2-40B4-BE49-F238E27FC236}">
                <a16:creationId xmlns:a16="http://schemas.microsoft.com/office/drawing/2014/main" id="{1B0EA08B-8CC6-3544-9F92-94ABD8783E14}"/>
              </a:ext>
            </a:extLst>
          </p:cNvPr>
          <p:cNvSpPr txBox="1"/>
          <p:nvPr/>
        </p:nvSpPr>
        <p:spPr>
          <a:xfrm>
            <a:off x="263352" y="867484"/>
            <a:ext cx="10657184" cy="3785652"/>
          </a:xfrm>
          <a:prstGeom prst="rect">
            <a:avLst/>
          </a:prstGeom>
          <a:noFill/>
        </p:spPr>
        <p:txBody>
          <a:bodyPr wrap="square" rtlCol="0">
            <a:spAutoFit/>
          </a:bodyPr>
          <a:lstStyle/>
          <a:p>
            <a:r>
              <a:rPr lang="fr-FR" sz="2000" dirty="0"/>
              <a:t>Emergence du modèle standard de la cosmologie à partir des années 2000 :</a:t>
            </a:r>
          </a:p>
          <a:p>
            <a:pPr marL="214313" indent="-214313">
              <a:buFontTx/>
              <a:buChar char="-"/>
            </a:pPr>
            <a:r>
              <a:rPr lang="fr-FR" sz="2000" dirty="0"/>
              <a:t>Observation du fond diffus cosmologique</a:t>
            </a:r>
          </a:p>
          <a:p>
            <a:r>
              <a:rPr lang="fr-FR" sz="2000" dirty="0"/>
              <a:t>	Prix Nobel 2006 de Mather et </a:t>
            </a:r>
            <a:r>
              <a:rPr lang="fr-FR" sz="2000" dirty="0" err="1"/>
              <a:t>Smoot</a:t>
            </a:r>
            <a:endParaRPr lang="fr-FR" sz="2000" dirty="0"/>
          </a:p>
          <a:p>
            <a:pPr marL="214313" indent="-214313">
              <a:buFontTx/>
              <a:buChar char="-"/>
            </a:pPr>
            <a:r>
              <a:rPr lang="fr-FR" sz="2000" dirty="0"/>
              <a:t>Diagramme de Hubble des </a:t>
            </a:r>
            <a:r>
              <a:rPr lang="fr-FR" sz="2000" dirty="0" err="1"/>
              <a:t>Supernovae</a:t>
            </a:r>
            <a:endParaRPr lang="fr-FR" sz="2000" dirty="0"/>
          </a:p>
          <a:p>
            <a:pPr lvl="1"/>
            <a:r>
              <a:rPr lang="fr-FR" sz="2000" dirty="0"/>
              <a:t>	Prix Nobel 2011 de </a:t>
            </a:r>
            <a:r>
              <a:rPr lang="fr-FR" sz="2000" dirty="0" err="1"/>
              <a:t>Perlmutter</a:t>
            </a:r>
            <a:r>
              <a:rPr lang="fr-FR" sz="2000" dirty="0"/>
              <a:t>, </a:t>
            </a:r>
            <a:r>
              <a:rPr lang="fr-FR" sz="2000" dirty="0" err="1"/>
              <a:t>Riess</a:t>
            </a:r>
            <a:r>
              <a:rPr lang="fr-FR" sz="2000" dirty="0"/>
              <a:t> et Schmidt</a:t>
            </a:r>
          </a:p>
          <a:p>
            <a:pPr marL="214313" indent="-214313">
              <a:buFontTx/>
              <a:buChar char="-"/>
            </a:pPr>
            <a:r>
              <a:rPr lang="fr-FR" sz="2000" dirty="0"/>
              <a:t>Relevées galactiques:</a:t>
            </a:r>
            <a:r>
              <a:rPr lang="fr-FR" sz="2000" dirty="0">
                <a:sym typeface="Wingdings" pitchFamily="2" charset="2"/>
              </a:rPr>
              <a:t> oscillation acoustique des baryons</a:t>
            </a:r>
          </a:p>
          <a:p>
            <a:pPr marL="214313" indent="-214313">
              <a:buFontTx/>
              <a:buChar char="-"/>
            </a:pPr>
            <a:r>
              <a:rPr lang="fr-FR" sz="2000" dirty="0">
                <a:sym typeface="Wingdings" pitchFamily="2" charset="2"/>
              </a:rPr>
              <a:t>Cisaillement gravitationnel</a:t>
            </a:r>
          </a:p>
          <a:p>
            <a:endParaRPr lang="fr-FR" sz="2000" dirty="0">
              <a:sym typeface="Wingdings" pitchFamily="2" charset="2"/>
            </a:endParaRPr>
          </a:p>
          <a:p>
            <a:r>
              <a:rPr lang="fr-FR" sz="2000" b="1" dirty="0">
                <a:sym typeface="Wingdings" pitchFamily="2" charset="2"/>
              </a:rPr>
              <a:t>Caractéristiques de l’Univers : </a:t>
            </a:r>
          </a:p>
          <a:p>
            <a:pPr marL="214313" indent="-214313">
              <a:buFontTx/>
              <a:buChar char="-"/>
            </a:pPr>
            <a:r>
              <a:rPr lang="fr-FR" sz="2000" dirty="0">
                <a:sym typeface="Wingdings" pitchFamily="2" charset="2"/>
              </a:rPr>
              <a:t>homogène et isotrope</a:t>
            </a:r>
          </a:p>
          <a:p>
            <a:pPr marL="214313" indent="-214313">
              <a:buFontTx/>
              <a:buChar char="-"/>
            </a:pPr>
            <a:r>
              <a:rPr lang="fr-FR" sz="2000" dirty="0">
                <a:sym typeface="Wingdings" pitchFamily="2" charset="2"/>
              </a:rPr>
              <a:t>en expansion accéléré </a:t>
            </a:r>
          </a:p>
          <a:p>
            <a:pPr marL="214313" indent="-214313">
              <a:buFontTx/>
              <a:buChar char="-"/>
            </a:pPr>
            <a:r>
              <a:rPr lang="fr-FR" sz="2000" dirty="0">
                <a:sym typeface="Wingdings" pitchFamily="2" charset="2"/>
              </a:rPr>
              <a:t>Composition: matière ordinaire, matière noir et d’énergie noire</a:t>
            </a:r>
          </a:p>
        </p:txBody>
      </p:sp>
      <p:pic>
        <p:nvPicPr>
          <p:cNvPr id="8" name="Image 7">
            <a:extLst>
              <a:ext uri="{FF2B5EF4-FFF2-40B4-BE49-F238E27FC236}">
                <a16:creationId xmlns:a16="http://schemas.microsoft.com/office/drawing/2014/main" id="{CD6C73DB-66A8-304E-BEBE-D6E2E74A7B8E}"/>
              </a:ext>
            </a:extLst>
          </p:cNvPr>
          <p:cNvPicPr>
            <a:picLocks noChangeAspect="1"/>
          </p:cNvPicPr>
          <p:nvPr/>
        </p:nvPicPr>
        <p:blipFill rotWithShape="1">
          <a:blip r:embed="rId2">
            <a:extLst>
              <a:ext uri="{28A0092B-C50C-407E-A947-70E740481C1C}">
                <a14:useLocalDpi xmlns:a14="http://schemas.microsoft.com/office/drawing/2010/main" val="0"/>
              </a:ext>
            </a:extLst>
          </a:blip>
          <a:srcRect t="19680"/>
          <a:stretch/>
        </p:blipFill>
        <p:spPr>
          <a:xfrm>
            <a:off x="76803" y="4754499"/>
            <a:ext cx="3426909" cy="2058877"/>
          </a:xfrm>
          <a:prstGeom prst="rect">
            <a:avLst/>
          </a:prstGeom>
          <a:ln>
            <a:solidFill>
              <a:schemeClr val="tx1"/>
            </a:solidFill>
          </a:ln>
        </p:spPr>
      </p:pic>
      <p:pic>
        <p:nvPicPr>
          <p:cNvPr id="12" name="Image 11">
            <a:extLst>
              <a:ext uri="{FF2B5EF4-FFF2-40B4-BE49-F238E27FC236}">
                <a16:creationId xmlns:a16="http://schemas.microsoft.com/office/drawing/2014/main" id="{E3ACFACE-C268-1C46-AE33-E1C0FB229937}"/>
              </a:ext>
            </a:extLst>
          </p:cNvPr>
          <p:cNvPicPr>
            <a:picLocks noChangeAspect="1"/>
          </p:cNvPicPr>
          <p:nvPr/>
        </p:nvPicPr>
        <p:blipFill rotWithShape="1">
          <a:blip r:embed="rId3">
            <a:extLst>
              <a:ext uri="{28A0092B-C50C-407E-A947-70E740481C1C}">
                <a14:useLocalDpi xmlns:a14="http://schemas.microsoft.com/office/drawing/2010/main" val="0"/>
              </a:ext>
            </a:extLst>
          </a:blip>
          <a:srcRect t="22917" r="189" b="21028"/>
          <a:stretch/>
        </p:blipFill>
        <p:spPr>
          <a:xfrm>
            <a:off x="3567609" y="4750725"/>
            <a:ext cx="3672802" cy="2062651"/>
          </a:xfrm>
          <a:prstGeom prst="rect">
            <a:avLst/>
          </a:prstGeom>
          <a:ln>
            <a:solidFill>
              <a:schemeClr val="tx1"/>
            </a:solidFill>
          </a:ln>
        </p:spPr>
      </p:pic>
      <p:pic>
        <p:nvPicPr>
          <p:cNvPr id="14" name="Image 13">
            <a:extLst>
              <a:ext uri="{FF2B5EF4-FFF2-40B4-BE49-F238E27FC236}">
                <a16:creationId xmlns:a16="http://schemas.microsoft.com/office/drawing/2014/main" id="{C3FCAA2E-A737-914A-87F7-6E273015C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745" y="4750725"/>
            <a:ext cx="3389934" cy="2029325"/>
          </a:xfrm>
          <a:prstGeom prst="rect">
            <a:avLst/>
          </a:prstGeom>
          <a:ln>
            <a:solidFill>
              <a:schemeClr val="tx1"/>
            </a:solidFill>
          </a:ln>
        </p:spPr>
      </p:pic>
      <p:pic>
        <p:nvPicPr>
          <p:cNvPr id="16" name="Image 15">
            <a:extLst>
              <a:ext uri="{FF2B5EF4-FFF2-40B4-BE49-F238E27FC236}">
                <a16:creationId xmlns:a16="http://schemas.microsoft.com/office/drawing/2014/main" id="{25CFEBF4-ABDF-0E45-8A25-FBB3443DC418}"/>
              </a:ext>
            </a:extLst>
          </p:cNvPr>
          <p:cNvPicPr>
            <a:picLocks noChangeAspect="1"/>
          </p:cNvPicPr>
          <p:nvPr/>
        </p:nvPicPr>
        <p:blipFill rotWithShape="1">
          <a:blip r:embed="rId5">
            <a:extLst>
              <a:ext uri="{28A0092B-C50C-407E-A947-70E740481C1C}">
                <a14:useLocalDpi xmlns:a14="http://schemas.microsoft.com/office/drawing/2010/main" val="0"/>
              </a:ext>
            </a:extLst>
          </a:blip>
          <a:srcRect l="2534" r="-20609" b="23227"/>
          <a:stretch/>
        </p:blipFill>
        <p:spPr>
          <a:xfrm>
            <a:off x="6528048" y="1916832"/>
            <a:ext cx="5209247" cy="2736304"/>
          </a:xfrm>
          <a:prstGeom prst="rect">
            <a:avLst/>
          </a:prstGeom>
        </p:spPr>
      </p:pic>
      <p:pic>
        <p:nvPicPr>
          <p:cNvPr id="7" name="Image 6">
            <a:extLst>
              <a:ext uri="{FF2B5EF4-FFF2-40B4-BE49-F238E27FC236}">
                <a16:creationId xmlns:a16="http://schemas.microsoft.com/office/drawing/2014/main" id="{C4378C9E-7302-C849-845C-339CD298D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7355" y="2498923"/>
            <a:ext cx="1616000" cy="2160000"/>
          </a:xfrm>
          <a:prstGeom prst="rect">
            <a:avLst/>
          </a:prstGeom>
          <a:ln>
            <a:solidFill>
              <a:schemeClr val="tx1"/>
            </a:solidFill>
          </a:ln>
        </p:spPr>
      </p:pic>
    </p:spTree>
    <p:extLst>
      <p:ext uri="{BB962C8B-B14F-4D97-AF65-F5344CB8AC3E}">
        <p14:creationId xmlns:p14="http://schemas.microsoft.com/office/powerpoint/2010/main" val="2646949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299F8-3A2C-5241-A13E-C48A3742BD8E}"/>
              </a:ext>
            </a:extLst>
          </p:cNvPr>
          <p:cNvSpPr>
            <a:spLocks noGrp="1"/>
          </p:cNvSpPr>
          <p:nvPr>
            <p:ph type="title"/>
          </p:nvPr>
        </p:nvSpPr>
        <p:spPr/>
        <p:txBody>
          <a:bodyPr>
            <a:normAutofit fontScale="90000"/>
          </a:bodyPr>
          <a:lstStyle/>
          <a:p>
            <a:r>
              <a:rPr lang="fr-FR" dirty="0"/>
              <a:t>LIGO-VIRGO 2016 : Découverte des ondes gravitationnelles</a:t>
            </a:r>
          </a:p>
        </p:txBody>
      </p:sp>
      <p:sp>
        <p:nvSpPr>
          <p:cNvPr id="3" name="Espace réservé du pied de page 2">
            <a:extLst>
              <a:ext uri="{FF2B5EF4-FFF2-40B4-BE49-F238E27FC236}">
                <a16:creationId xmlns:a16="http://schemas.microsoft.com/office/drawing/2014/main" id="{86302E46-932B-454D-AAFD-3BD9BAE111AB}"/>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2F0815AF-459A-8E45-AE87-E9731AC31E47}"/>
              </a:ext>
            </a:extLst>
          </p:cNvPr>
          <p:cNvSpPr>
            <a:spLocks noGrp="1"/>
          </p:cNvSpPr>
          <p:nvPr>
            <p:ph type="sldNum" sz="quarter" idx="12"/>
          </p:nvPr>
        </p:nvSpPr>
        <p:spPr/>
        <p:txBody>
          <a:bodyPr/>
          <a:lstStyle/>
          <a:p>
            <a:fld id="{5A41D906-68FB-4FCF-A226-CB4AF2FE6205}" type="slidenum">
              <a:rPr lang="fr-FR" smtClean="0"/>
              <a:t>24</a:t>
            </a:fld>
            <a:endParaRPr lang="fr-FR"/>
          </a:p>
        </p:txBody>
      </p:sp>
      <p:sp>
        <p:nvSpPr>
          <p:cNvPr id="5" name="Espace réservé de la date 4">
            <a:extLst>
              <a:ext uri="{FF2B5EF4-FFF2-40B4-BE49-F238E27FC236}">
                <a16:creationId xmlns:a16="http://schemas.microsoft.com/office/drawing/2014/main" id="{8B54FF74-EFE4-6B43-BFE7-7184381E8BD9}"/>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96B12A9D-C0E8-5544-98DA-29BFAC721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9" y="2942614"/>
            <a:ext cx="5225158" cy="3915385"/>
          </a:xfrm>
          <a:prstGeom prst="rect">
            <a:avLst/>
          </a:prstGeom>
          <a:ln>
            <a:solidFill>
              <a:schemeClr val="tx1"/>
            </a:solidFill>
          </a:ln>
        </p:spPr>
      </p:pic>
      <p:pic>
        <p:nvPicPr>
          <p:cNvPr id="9" name="Image 8">
            <a:extLst>
              <a:ext uri="{FF2B5EF4-FFF2-40B4-BE49-F238E27FC236}">
                <a16:creationId xmlns:a16="http://schemas.microsoft.com/office/drawing/2014/main" id="{DE54278C-B4F3-BC42-B2DD-A2382C311B79}"/>
              </a:ext>
            </a:extLst>
          </p:cNvPr>
          <p:cNvPicPr>
            <a:picLocks noChangeAspect="1"/>
          </p:cNvPicPr>
          <p:nvPr/>
        </p:nvPicPr>
        <p:blipFill rotWithShape="1">
          <a:blip r:embed="rId3">
            <a:extLst>
              <a:ext uri="{28A0092B-C50C-407E-A947-70E740481C1C}">
                <a14:useLocalDpi xmlns:a14="http://schemas.microsoft.com/office/drawing/2010/main" val="0"/>
              </a:ext>
            </a:extLst>
          </a:blip>
          <a:srcRect l="-1" r="5972" b="45881"/>
          <a:stretch/>
        </p:blipFill>
        <p:spPr>
          <a:xfrm>
            <a:off x="0" y="770463"/>
            <a:ext cx="2800526" cy="2154481"/>
          </a:xfrm>
          <a:prstGeom prst="rect">
            <a:avLst/>
          </a:prstGeom>
          <a:ln>
            <a:solidFill>
              <a:schemeClr val="tx1"/>
            </a:solidFill>
          </a:ln>
        </p:spPr>
      </p:pic>
      <p:pic>
        <p:nvPicPr>
          <p:cNvPr id="13" name="Image 12">
            <a:extLst>
              <a:ext uri="{FF2B5EF4-FFF2-40B4-BE49-F238E27FC236}">
                <a16:creationId xmlns:a16="http://schemas.microsoft.com/office/drawing/2014/main" id="{64BB4EF3-0EA7-6D4A-91DE-82CFAFFDCDA2}"/>
              </a:ext>
            </a:extLst>
          </p:cNvPr>
          <p:cNvPicPr>
            <a:picLocks noChangeAspect="1"/>
          </p:cNvPicPr>
          <p:nvPr/>
        </p:nvPicPr>
        <p:blipFill rotWithShape="1">
          <a:blip r:embed="rId4">
            <a:extLst>
              <a:ext uri="{28A0092B-C50C-407E-A947-70E740481C1C}">
                <a14:useLocalDpi xmlns:a14="http://schemas.microsoft.com/office/drawing/2010/main" val="0"/>
              </a:ext>
            </a:extLst>
          </a:blip>
          <a:srcRect l="14237"/>
          <a:stretch/>
        </p:blipFill>
        <p:spPr>
          <a:xfrm>
            <a:off x="2351584" y="764704"/>
            <a:ext cx="2848484" cy="2197462"/>
          </a:xfrm>
          <a:prstGeom prst="rect">
            <a:avLst/>
          </a:prstGeom>
          <a:ln>
            <a:solidFill>
              <a:schemeClr val="tx1"/>
            </a:solidFill>
          </a:ln>
        </p:spPr>
      </p:pic>
      <p:sp>
        <p:nvSpPr>
          <p:cNvPr id="14" name="ZoneTexte 13">
            <a:extLst>
              <a:ext uri="{FF2B5EF4-FFF2-40B4-BE49-F238E27FC236}">
                <a16:creationId xmlns:a16="http://schemas.microsoft.com/office/drawing/2014/main" id="{7BD5DEA5-0B62-B841-9E88-123718261E83}"/>
              </a:ext>
            </a:extLst>
          </p:cNvPr>
          <p:cNvSpPr txBox="1"/>
          <p:nvPr/>
        </p:nvSpPr>
        <p:spPr>
          <a:xfrm>
            <a:off x="5244629" y="908720"/>
            <a:ext cx="6582445" cy="5016758"/>
          </a:xfrm>
          <a:prstGeom prst="rect">
            <a:avLst/>
          </a:prstGeom>
          <a:noFill/>
        </p:spPr>
        <p:txBody>
          <a:bodyPr wrap="square" rtlCol="0">
            <a:spAutoFit/>
          </a:bodyPr>
          <a:lstStyle/>
          <a:p>
            <a:r>
              <a:rPr lang="fr-FR" sz="2000" b="1" dirty="0"/>
              <a:t>1993 : </a:t>
            </a:r>
            <a:r>
              <a:rPr lang="fr-FR" sz="2000" dirty="0"/>
              <a:t>Prix Nobel de Russel </a:t>
            </a:r>
            <a:r>
              <a:rPr lang="fr-FR" sz="2000" dirty="0" err="1"/>
              <a:t>Hulse</a:t>
            </a:r>
            <a:r>
              <a:rPr lang="fr-FR" sz="2000" dirty="0"/>
              <a:t> et Joseph Taylor pour l’étude des pulsars binaires 1913+16, signe indirecte pour l’existence des ondes gravitationnelles </a:t>
            </a:r>
          </a:p>
          <a:p>
            <a:endParaRPr lang="fr-FR" sz="2000" dirty="0"/>
          </a:p>
          <a:p>
            <a:r>
              <a:rPr lang="fr-FR" sz="2000" b="1" dirty="0"/>
              <a:t>1993/94 : </a:t>
            </a:r>
            <a:r>
              <a:rPr lang="fr-FR" sz="2000" dirty="0"/>
              <a:t>Approbation du projet </a:t>
            </a:r>
            <a:r>
              <a:rPr lang="fr-FR" sz="2000" dirty="0" err="1"/>
              <a:t>Virgo</a:t>
            </a:r>
            <a:r>
              <a:rPr lang="fr-FR" sz="2000" dirty="0"/>
              <a:t> par le  CNRS et l’INFN</a:t>
            </a:r>
          </a:p>
          <a:p>
            <a:r>
              <a:rPr lang="fr-FR" sz="2000" b="1" dirty="0"/>
              <a:t>1994/1995-2002 </a:t>
            </a:r>
            <a:r>
              <a:rPr lang="fr-FR" sz="2000" dirty="0"/>
              <a:t>: Construction des détecteurs </a:t>
            </a:r>
            <a:r>
              <a:rPr lang="fr-FR" sz="2000" dirty="0" err="1"/>
              <a:t>Ligo</a:t>
            </a:r>
            <a:endParaRPr lang="fr-FR" sz="2000" dirty="0"/>
          </a:p>
          <a:p>
            <a:r>
              <a:rPr lang="fr-FR" sz="2000" b="1" dirty="0"/>
              <a:t>1996-2003 </a:t>
            </a:r>
            <a:r>
              <a:rPr lang="fr-FR" sz="2000" dirty="0"/>
              <a:t>: Construction du détecteur </a:t>
            </a:r>
            <a:r>
              <a:rPr lang="fr-FR" sz="2000" dirty="0" err="1"/>
              <a:t>Virgo</a:t>
            </a:r>
            <a:endParaRPr lang="fr-FR" sz="2000" dirty="0"/>
          </a:p>
          <a:p>
            <a:r>
              <a:rPr lang="fr-FR" sz="2000" b="1" dirty="0"/>
              <a:t>2007</a:t>
            </a:r>
            <a:r>
              <a:rPr lang="fr-FR" sz="2000" dirty="0"/>
              <a:t> : création de la collaboration </a:t>
            </a:r>
            <a:r>
              <a:rPr lang="fr-FR" sz="2000" dirty="0" err="1"/>
              <a:t>Ligo-Virgo</a:t>
            </a:r>
            <a:endParaRPr lang="fr-FR" sz="2000" dirty="0"/>
          </a:p>
          <a:p>
            <a:r>
              <a:rPr lang="fr-FR" sz="2000" b="1" dirty="0"/>
              <a:t>2002-2010</a:t>
            </a:r>
            <a:r>
              <a:rPr lang="fr-FR" sz="2000" dirty="0"/>
              <a:t> : Recherches avec </a:t>
            </a:r>
            <a:r>
              <a:rPr lang="fr-FR" sz="2000" dirty="0" err="1"/>
              <a:t>Ligo</a:t>
            </a:r>
            <a:r>
              <a:rPr lang="fr-FR" sz="2000" dirty="0"/>
              <a:t> </a:t>
            </a:r>
          </a:p>
          <a:p>
            <a:r>
              <a:rPr lang="fr-FR" sz="2000" b="1" dirty="0"/>
              <a:t>2003-2011 </a:t>
            </a:r>
            <a:r>
              <a:rPr lang="fr-FR" sz="2000" dirty="0"/>
              <a:t>: Recherches  avec </a:t>
            </a:r>
            <a:r>
              <a:rPr lang="fr-FR" sz="2000" dirty="0" err="1"/>
              <a:t>Virgo</a:t>
            </a:r>
            <a:endParaRPr lang="fr-FR" sz="2000" dirty="0"/>
          </a:p>
          <a:p>
            <a:r>
              <a:rPr lang="fr-FR" sz="2000" b="1" dirty="0"/>
              <a:t>2015</a:t>
            </a:r>
            <a:r>
              <a:rPr lang="fr-FR" sz="2000" dirty="0"/>
              <a:t> : mise en service de «</a:t>
            </a:r>
            <a:r>
              <a:rPr lang="fr-FR" sz="2000" dirty="0" err="1"/>
              <a:t>Enhanced</a:t>
            </a:r>
            <a:r>
              <a:rPr lang="fr-FR" sz="2000" dirty="0"/>
              <a:t> </a:t>
            </a:r>
            <a:r>
              <a:rPr lang="fr-FR" sz="2000" dirty="0" err="1"/>
              <a:t>Ligo</a:t>
            </a:r>
            <a:r>
              <a:rPr lang="fr-FR" sz="2000" dirty="0"/>
              <a:t> »</a:t>
            </a:r>
          </a:p>
          <a:p>
            <a:r>
              <a:rPr lang="fr-FR" sz="2000" b="1" dirty="0"/>
              <a:t>2016 </a:t>
            </a:r>
            <a:r>
              <a:rPr lang="fr-FR" sz="2000" dirty="0"/>
              <a:t>: mise en service de « Advanced </a:t>
            </a:r>
            <a:r>
              <a:rPr lang="fr-FR" sz="2000" dirty="0" err="1"/>
              <a:t>Virgo</a:t>
            </a:r>
            <a:r>
              <a:rPr lang="fr-FR" sz="2000" dirty="0"/>
              <a:t> »</a:t>
            </a:r>
          </a:p>
          <a:p>
            <a:endParaRPr lang="fr-FR" sz="2000" dirty="0"/>
          </a:p>
          <a:p>
            <a:pPr marL="214313" indent="-214313">
              <a:buFont typeface="Wingdings" pitchFamily="2" charset="2"/>
              <a:buChar char="è"/>
            </a:pPr>
            <a:r>
              <a:rPr lang="fr-FR" sz="2000" dirty="0">
                <a:sym typeface="Wingdings" pitchFamily="2" charset="2"/>
              </a:rPr>
              <a:t>2016 découvertes des premières ondes gravitationnelles !</a:t>
            </a:r>
          </a:p>
          <a:p>
            <a:pPr marL="214313" indent="-214313">
              <a:buFont typeface="Wingdings" pitchFamily="2" charset="2"/>
              <a:buChar char="è"/>
            </a:pPr>
            <a:r>
              <a:rPr lang="fr-FR" sz="2000" dirty="0">
                <a:sym typeface="Wingdings" pitchFamily="2" charset="2"/>
              </a:rPr>
              <a:t>2017 Prix Nobel pour Rainer Weiss, Kip </a:t>
            </a:r>
            <a:r>
              <a:rPr lang="fr-FR" sz="2000" dirty="0" err="1">
                <a:sym typeface="Wingdings" pitchFamily="2" charset="2"/>
              </a:rPr>
              <a:t>Thorne</a:t>
            </a:r>
            <a:r>
              <a:rPr lang="fr-FR" sz="2000" dirty="0">
                <a:sym typeface="Wingdings" pitchFamily="2" charset="2"/>
              </a:rPr>
              <a:t> et Barry </a:t>
            </a:r>
            <a:r>
              <a:rPr lang="fr-FR" sz="2000" dirty="0" err="1">
                <a:sym typeface="Wingdings" pitchFamily="2" charset="2"/>
              </a:rPr>
              <a:t>Barish</a:t>
            </a:r>
            <a:endParaRPr lang="fr-FR" sz="2000" dirty="0">
              <a:sym typeface="Wingdings" pitchFamily="2" charset="2"/>
            </a:endParaRPr>
          </a:p>
        </p:txBody>
      </p:sp>
    </p:spTree>
    <p:extLst>
      <p:ext uri="{BB962C8B-B14F-4D97-AF65-F5344CB8AC3E}">
        <p14:creationId xmlns:p14="http://schemas.microsoft.com/office/powerpoint/2010/main" val="3032252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9D6D1-FE42-504C-89E3-5A36965138E0}"/>
              </a:ext>
            </a:extLst>
          </p:cNvPr>
          <p:cNvSpPr>
            <a:spLocks noGrp="1"/>
          </p:cNvSpPr>
          <p:nvPr>
            <p:ph type="title"/>
          </p:nvPr>
        </p:nvSpPr>
        <p:spPr>
          <a:xfrm>
            <a:off x="3143672" y="188640"/>
            <a:ext cx="6588732" cy="455024"/>
          </a:xfrm>
        </p:spPr>
        <p:txBody>
          <a:bodyPr>
            <a:normAutofit fontScale="90000"/>
          </a:bodyPr>
          <a:lstStyle/>
          <a:p>
            <a:r>
              <a:rPr lang="fr-FR" dirty="0"/>
              <a:t>La stratégie européenne de la physique des particules</a:t>
            </a:r>
          </a:p>
        </p:txBody>
      </p:sp>
      <p:sp>
        <p:nvSpPr>
          <p:cNvPr id="3" name="Espace réservé du pied de page 2">
            <a:extLst>
              <a:ext uri="{FF2B5EF4-FFF2-40B4-BE49-F238E27FC236}">
                <a16:creationId xmlns:a16="http://schemas.microsoft.com/office/drawing/2014/main" id="{B1A1699E-EC4D-E741-8F7C-86E52BE591C2}"/>
              </a:ext>
            </a:extLst>
          </p:cNvPr>
          <p:cNvSpPr>
            <a:spLocks noGrp="1"/>
          </p:cNvSpPr>
          <p:nvPr>
            <p:ph type="ftr" sz="quarter" idx="11"/>
          </p:nvPr>
        </p:nvSpPr>
        <p:spPr/>
        <p:txBody>
          <a:bodyPr/>
          <a:lstStyle/>
          <a:p>
            <a:r>
              <a:rPr lang="fr-FR" dirty="0"/>
              <a:t>EUTOPIA Annecy  - UB</a:t>
            </a:r>
          </a:p>
        </p:txBody>
      </p:sp>
      <p:sp>
        <p:nvSpPr>
          <p:cNvPr id="4" name="Espace réservé du numéro de diapositive 3">
            <a:extLst>
              <a:ext uri="{FF2B5EF4-FFF2-40B4-BE49-F238E27FC236}">
                <a16:creationId xmlns:a16="http://schemas.microsoft.com/office/drawing/2014/main" id="{78491C0C-3251-1241-B429-A4734F006BDB}"/>
              </a:ext>
            </a:extLst>
          </p:cNvPr>
          <p:cNvSpPr>
            <a:spLocks noGrp="1"/>
          </p:cNvSpPr>
          <p:nvPr>
            <p:ph type="sldNum" sz="quarter" idx="12"/>
          </p:nvPr>
        </p:nvSpPr>
        <p:spPr/>
        <p:txBody>
          <a:bodyPr/>
          <a:lstStyle/>
          <a:p>
            <a:fld id="{5A41D906-68FB-4FCF-A226-CB4AF2FE6205}" type="slidenum">
              <a:rPr lang="fr-FR" smtClean="0"/>
              <a:t>25</a:t>
            </a:fld>
            <a:endParaRPr lang="fr-FR"/>
          </a:p>
        </p:txBody>
      </p:sp>
      <p:sp>
        <p:nvSpPr>
          <p:cNvPr id="5" name="Espace réservé de la date 4">
            <a:extLst>
              <a:ext uri="{FF2B5EF4-FFF2-40B4-BE49-F238E27FC236}">
                <a16:creationId xmlns:a16="http://schemas.microsoft.com/office/drawing/2014/main" id="{18A46B4C-6A5F-A74F-BE06-92778FF52362}"/>
              </a:ext>
            </a:extLst>
          </p:cNvPr>
          <p:cNvSpPr>
            <a:spLocks noGrp="1"/>
          </p:cNvSpPr>
          <p:nvPr>
            <p:ph type="dt" sz="half" idx="2"/>
          </p:nvPr>
        </p:nvSpPr>
        <p:spPr/>
        <p:txBody>
          <a:bodyPr/>
          <a:lstStyle/>
          <a:p>
            <a:fld id="{EB3739C5-74CA-214F-9ED7-5A1DFB69E8C5}" type="datetime1">
              <a:rPr lang="fr-FR" smtClean="0"/>
              <a:t>16/09/2019</a:t>
            </a:fld>
            <a:endParaRPr lang="en-GB" dirty="0"/>
          </a:p>
        </p:txBody>
      </p:sp>
      <p:sp>
        <p:nvSpPr>
          <p:cNvPr id="6" name="Espace réservé de la date 2">
            <a:extLst>
              <a:ext uri="{FF2B5EF4-FFF2-40B4-BE49-F238E27FC236}">
                <a16:creationId xmlns:a16="http://schemas.microsoft.com/office/drawing/2014/main" id="{B16F2E1C-524C-524D-8D00-DA43D0F9145D}"/>
              </a:ext>
            </a:extLst>
          </p:cNvPr>
          <p:cNvSpPr txBox="1">
            <a:spLocks/>
          </p:cNvSpPr>
          <p:nvPr/>
        </p:nvSpPr>
        <p:spPr>
          <a:xfrm>
            <a:off x="2794926" y="5445375"/>
            <a:ext cx="2057400"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1350" dirty="0"/>
          </a:p>
        </p:txBody>
      </p:sp>
      <p:pic>
        <p:nvPicPr>
          <p:cNvPr id="9" name="Picture 4">
            <a:extLst>
              <a:ext uri="{FF2B5EF4-FFF2-40B4-BE49-F238E27FC236}">
                <a16:creationId xmlns:a16="http://schemas.microsoft.com/office/drawing/2014/main" id="{F4ED744C-CD82-E14C-9FCF-D8133D90BC91}"/>
              </a:ext>
            </a:extLst>
          </p:cNvPr>
          <p:cNvPicPr>
            <a:picLocks noChangeAspect="1"/>
          </p:cNvPicPr>
          <p:nvPr/>
        </p:nvPicPr>
        <p:blipFill rotWithShape="1">
          <a:blip r:embed="rId2">
            <a:extLst>
              <a:ext uri="{28A0092B-C50C-407E-A947-70E740481C1C}">
                <a14:useLocalDpi xmlns:a14="http://schemas.microsoft.com/office/drawing/2010/main"/>
              </a:ext>
            </a:extLst>
          </a:blip>
          <a:srcRect t="3945" b="10099"/>
          <a:stretch/>
        </p:blipFill>
        <p:spPr bwMode="auto">
          <a:xfrm>
            <a:off x="47328" y="4012351"/>
            <a:ext cx="5087097" cy="284564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e 23">
            <a:extLst>
              <a:ext uri="{FF2B5EF4-FFF2-40B4-BE49-F238E27FC236}">
                <a16:creationId xmlns:a16="http://schemas.microsoft.com/office/drawing/2014/main" id="{C8C7F6E6-E56E-7C4E-A205-31980B253F5B}"/>
              </a:ext>
            </a:extLst>
          </p:cNvPr>
          <p:cNvGrpSpPr>
            <a:grpSpLocks noChangeAspect="1"/>
          </p:cNvGrpSpPr>
          <p:nvPr/>
        </p:nvGrpSpPr>
        <p:grpSpPr>
          <a:xfrm>
            <a:off x="5147660" y="4012350"/>
            <a:ext cx="5058932" cy="2845649"/>
            <a:chOff x="106833" y="902028"/>
            <a:chExt cx="4788051" cy="2693279"/>
          </a:xfrm>
        </p:grpSpPr>
        <p:pic>
          <p:nvPicPr>
            <p:cNvPr id="8" name="Image 7">
              <a:extLst>
                <a:ext uri="{FF2B5EF4-FFF2-40B4-BE49-F238E27FC236}">
                  <a16:creationId xmlns:a16="http://schemas.microsoft.com/office/drawing/2014/main" id="{05804AC5-C249-FA43-AD51-05F86114DC73}"/>
                </a:ext>
              </a:extLst>
            </p:cNvPr>
            <p:cNvPicPr>
              <a:picLocks noChangeAspect="1"/>
            </p:cNvPicPr>
            <p:nvPr/>
          </p:nvPicPr>
          <p:blipFill rotWithShape="1">
            <a:blip r:embed="rId3"/>
            <a:srcRect l="11585" r="3257"/>
            <a:stretch/>
          </p:blipFill>
          <p:spPr>
            <a:xfrm>
              <a:off x="106833" y="902028"/>
              <a:ext cx="4788051" cy="2693279"/>
            </a:xfrm>
            <a:prstGeom prst="rect">
              <a:avLst/>
            </a:prstGeom>
            <a:ln>
              <a:solidFill>
                <a:schemeClr val="tx1"/>
              </a:solidFill>
            </a:ln>
          </p:spPr>
        </p:pic>
        <p:cxnSp>
          <p:nvCxnSpPr>
            <p:cNvPr id="14" name="Connecteur droit 13">
              <a:extLst>
                <a:ext uri="{FF2B5EF4-FFF2-40B4-BE49-F238E27FC236}">
                  <a16:creationId xmlns:a16="http://schemas.microsoft.com/office/drawing/2014/main" id="{8EEB91F8-654D-0C43-A9EA-F8828597BD12}"/>
                </a:ext>
              </a:extLst>
            </p:cNvPr>
            <p:cNvCxnSpPr>
              <a:cxnSpLocks/>
            </p:cNvCxnSpPr>
            <p:nvPr/>
          </p:nvCxnSpPr>
          <p:spPr>
            <a:xfrm flipV="1">
              <a:off x="3707904" y="902028"/>
              <a:ext cx="144016" cy="28803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DE9927B1-751E-B747-8223-C6BC21393A35}"/>
                </a:ext>
              </a:extLst>
            </p:cNvPr>
            <p:cNvSpPr/>
            <p:nvPr/>
          </p:nvSpPr>
          <p:spPr>
            <a:xfrm>
              <a:off x="3779912" y="915968"/>
              <a:ext cx="163961" cy="18961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3" name="Rectangle 22">
            <a:extLst>
              <a:ext uri="{FF2B5EF4-FFF2-40B4-BE49-F238E27FC236}">
                <a16:creationId xmlns:a16="http://schemas.microsoft.com/office/drawing/2014/main" id="{0F2F9163-3D60-DF44-9452-DEE6C5BACE03}"/>
              </a:ext>
            </a:extLst>
          </p:cNvPr>
          <p:cNvSpPr/>
          <p:nvPr/>
        </p:nvSpPr>
        <p:spPr>
          <a:xfrm>
            <a:off x="191428" y="650582"/>
            <a:ext cx="10508816" cy="3624069"/>
          </a:xfrm>
          <a:prstGeom prst="rect">
            <a:avLst/>
          </a:prstGeom>
        </p:spPr>
        <p:txBody>
          <a:bodyPr wrap="square">
            <a:spAutoFit/>
          </a:bodyPr>
          <a:lstStyle/>
          <a:p>
            <a:r>
              <a:rPr lang="fr-FR" sz="2400" dirty="0"/>
              <a:t>Etablissements de la stratégie pour la physique des particules en  2006 and 2013 </a:t>
            </a:r>
          </a:p>
          <a:p>
            <a:r>
              <a:rPr lang="fr-FR" sz="2400" dirty="0">
                <a:sym typeface="Wingdings" pitchFamily="2" charset="2"/>
              </a:rPr>
              <a:t></a:t>
            </a:r>
            <a:r>
              <a:rPr lang="fr-FR" sz="2400" dirty="0"/>
              <a:t> 3</a:t>
            </a:r>
            <a:r>
              <a:rPr lang="fr-FR" sz="2400" baseline="30000" dirty="0"/>
              <a:t>rd</a:t>
            </a:r>
            <a:r>
              <a:rPr lang="fr-FR" sz="2400" dirty="0"/>
              <a:t> Stratégie européenne</a:t>
            </a:r>
          </a:p>
          <a:p>
            <a:pPr marL="600075" lvl="1" indent="-257175">
              <a:buFont typeface="Arial" panose="020B0604020202020204" pitchFamily="34" charset="0"/>
              <a:buChar char="•"/>
            </a:pPr>
            <a:r>
              <a:rPr lang="fr-FR" sz="2400" dirty="0"/>
              <a:t>Lancée par le conseil du CERN en automne 2018</a:t>
            </a:r>
          </a:p>
          <a:p>
            <a:pPr marL="600075" lvl="1" indent="-257175">
              <a:buFont typeface="Arial" panose="020B0604020202020204" pitchFamily="34" charset="0"/>
              <a:buChar char="•"/>
            </a:pPr>
            <a:r>
              <a:rPr lang="fr-FR" sz="2400" dirty="0"/>
              <a:t>Approbation   prévue en mai 2020</a:t>
            </a:r>
          </a:p>
          <a:p>
            <a:r>
              <a:rPr lang="fr-FR" sz="2400" b="1" dirty="0">
                <a:sym typeface="Wingdings" pitchFamily="2" charset="2"/>
              </a:rPr>
              <a:t>Enjeu: jeter les bases pour la future infrastructure au CERN</a:t>
            </a:r>
          </a:p>
          <a:p>
            <a:endParaRPr lang="fr-FR" sz="2400" b="1" dirty="0">
              <a:sym typeface="Wingdings" pitchFamily="2" charset="2"/>
            </a:endParaRPr>
          </a:p>
          <a:p>
            <a:r>
              <a:rPr lang="fr-FR" sz="2400" b="1" dirty="0">
                <a:sym typeface="Wingdings" pitchFamily="2" charset="2"/>
              </a:rPr>
              <a:t>Projet de future collisionneurs en discussion pour le CERN :</a:t>
            </a:r>
          </a:p>
          <a:p>
            <a:r>
              <a:rPr lang="fr-FR" sz="2400" b="1" dirty="0">
                <a:sym typeface="Wingdings" pitchFamily="2" charset="2"/>
              </a:rPr>
              <a:t>	</a:t>
            </a:r>
            <a:r>
              <a:rPr lang="fr-FR" sz="2400" dirty="0">
                <a:sym typeface="Wingdings" pitchFamily="2" charset="2"/>
              </a:rPr>
              <a:t>CLIC : collisionneur linéaire électron-positron</a:t>
            </a:r>
          </a:p>
          <a:p>
            <a:r>
              <a:rPr lang="fr-FR" sz="2400" dirty="0">
                <a:sym typeface="Wingdings" pitchFamily="2" charset="2"/>
              </a:rPr>
              <a:t>	FCC : collisionneur circulaire électron-positron et proton-proton</a:t>
            </a:r>
          </a:p>
          <a:p>
            <a:endParaRPr lang="en-GB" sz="1350" b="1" dirty="0">
              <a:sym typeface="Wingdings" pitchFamily="2" charset="2"/>
            </a:endParaRPr>
          </a:p>
        </p:txBody>
      </p:sp>
      <p:grpSp>
        <p:nvGrpSpPr>
          <p:cNvPr id="13" name="Groupe 12">
            <a:extLst>
              <a:ext uri="{FF2B5EF4-FFF2-40B4-BE49-F238E27FC236}">
                <a16:creationId xmlns:a16="http://schemas.microsoft.com/office/drawing/2014/main" id="{53138A9D-5EAF-A242-A5C9-FAC9B2417AEF}"/>
              </a:ext>
            </a:extLst>
          </p:cNvPr>
          <p:cNvGrpSpPr>
            <a:grpSpLocks noChangeAspect="1"/>
          </p:cNvGrpSpPr>
          <p:nvPr/>
        </p:nvGrpSpPr>
        <p:grpSpPr>
          <a:xfrm>
            <a:off x="10230619" y="4012353"/>
            <a:ext cx="1914053" cy="2845646"/>
            <a:chOff x="2817417" y="-748459"/>
            <a:chExt cx="1376329" cy="2046206"/>
          </a:xfrm>
        </p:grpSpPr>
        <p:pic>
          <p:nvPicPr>
            <p:cNvPr id="15" name="Image 14">
              <a:extLst>
                <a:ext uri="{FF2B5EF4-FFF2-40B4-BE49-F238E27FC236}">
                  <a16:creationId xmlns:a16="http://schemas.microsoft.com/office/drawing/2014/main" id="{5661BCDF-8083-4640-B92F-14AC1CD73C10}"/>
                </a:ext>
              </a:extLst>
            </p:cNvPr>
            <p:cNvPicPr>
              <a:picLocks noChangeAspect="1"/>
            </p:cNvPicPr>
            <p:nvPr/>
          </p:nvPicPr>
          <p:blipFill rotWithShape="1">
            <a:blip r:embed="rId3"/>
            <a:srcRect l="73833" r="10989" b="52893"/>
            <a:stretch/>
          </p:blipFill>
          <p:spPr>
            <a:xfrm>
              <a:off x="2817417" y="-748459"/>
              <a:ext cx="1376329" cy="2046206"/>
            </a:xfrm>
            <a:prstGeom prst="rect">
              <a:avLst/>
            </a:prstGeom>
            <a:ln>
              <a:solidFill>
                <a:schemeClr val="tx1"/>
              </a:solidFill>
            </a:ln>
          </p:spPr>
        </p:pic>
        <p:cxnSp>
          <p:nvCxnSpPr>
            <p:cNvPr id="16" name="Connecteur droit 15">
              <a:extLst>
                <a:ext uri="{FF2B5EF4-FFF2-40B4-BE49-F238E27FC236}">
                  <a16:creationId xmlns:a16="http://schemas.microsoft.com/office/drawing/2014/main" id="{244B037C-EC74-D44E-B907-88C7FA89B073}"/>
                </a:ext>
              </a:extLst>
            </p:cNvPr>
            <p:cNvCxnSpPr>
              <a:cxnSpLocks/>
            </p:cNvCxnSpPr>
            <p:nvPr/>
          </p:nvCxnSpPr>
          <p:spPr>
            <a:xfrm flipV="1">
              <a:off x="3011092" y="-553218"/>
              <a:ext cx="144016" cy="28803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riangle 16">
              <a:extLst>
                <a:ext uri="{FF2B5EF4-FFF2-40B4-BE49-F238E27FC236}">
                  <a16:creationId xmlns:a16="http://schemas.microsoft.com/office/drawing/2014/main" id="{B5A43AB3-EDC2-E343-A812-379B4A167A5D}"/>
                </a:ext>
              </a:extLst>
            </p:cNvPr>
            <p:cNvSpPr/>
            <p:nvPr/>
          </p:nvSpPr>
          <p:spPr>
            <a:xfrm>
              <a:off x="3090296" y="-553218"/>
              <a:ext cx="163961" cy="18961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10" name="Image 9">
            <a:extLst>
              <a:ext uri="{FF2B5EF4-FFF2-40B4-BE49-F238E27FC236}">
                <a16:creationId xmlns:a16="http://schemas.microsoft.com/office/drawing/2014/main" id="{0515B3EA-F1EB-5C40-814A-6084D1344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3996" y="5010611"/>
            <a:ext cx="1283122" cy="849125"/>
          </a:xfrm>
          <a:prstGeom prst="rect">
            <a:avLst/>
          </a:prstGeom>
        </p:spPr>
      </p:pic>
    </p:spTree>
    <p:extLst>
      <p:ext uri="{BB962C8B-B14F-4D97-AF65-F5344CB8AC3E}">
        <p14:creationId xmlns:p14="http://schemas.microsoft.com/office/powerpoint/2010/main" val="27687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44A1D6-F42A-454A-BE3C-ED096940CB26}"/>
              </a:ext>
            </a:extLst>
          </p:cNvPr>
          <p:cNvSpPr>
            <a:spLocks noGrp="1"/>
          </p:cNvSpPr>
          <p:nvPr>
            <p:ph type="title"/>
          </p:nvPr>
        </p:nvSpPr>
        <p:spPr/>
        <p:txBody>
          <a:bodyPr>
            <a:normAutofit fontScale="90000"/>
          </a:bodyPr>
          <a:lstStyle/>
          <a:p>
            <a:r>
              <a:rPr lang="fr-FR" dirty="0"/>
              <a:t>Scénarios pour des futurs </a:t>
            </a:r>
            <a:r>
              <a:rPr lang="fr-FR" dirty="0" err="1"/>
              <a:t>collisoneurs</a:t>
            </a:r>
            <a:endParaRPr lang="fr-FR" dirty="0"/>
          </a:p>
        </p:txBody>
      </p:sp>
      <p:sp>
        <p:nvSpPr>
          <p:cNvPr id="3" name="Espace réservé du pied de page 2">
            <a:extLst>
              <a:ext uri="{FF2B5EF4-FFF2-40B4-BE49-F238E27FC236}">
                <a16:creationId xmlns:a16="http://schemas.microsoft.com/office/drawing/2014/main" id="{112F4FE5-D831-2141-BE9E-A183AA7D3BC7}"/>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67D9D620-D342-5348-A176-B15559DCA4F5}"/>
              </a:ext>
            </a:extLst>
          </p:cNvPr>
          <p:cNvSpPr>
            <a:spLocks noGrp="1"/>
          </p:cNvSpPr>
          <p:nvPr>
            <p:ph type="sldNum" sz="quarter" idx="12"/>
          </p:nvPr>
        </p:nvSpPr>
        <p:spPr/>
        <p:txBody>
          <a:bodyPr/>
          <a:lstStyle/>
          <a:p>
            <a:fld id="{5A41D906-68FB-4FCF-A226-CB4AF2FE6205}" type="slidenum">
              <a:rPr lang="fr-FR" smtClean="0"/>
              <a:t>26</a:t>
            </a:fld>
            <a:endParaRPr lang="fr-FR"/>
          </a:p>
        </p:txBody>
      </p:sp>
      <p:sp>
        <p:nvSpPr>
          <p:cNvPr id="5" name="Espace réservé de la date 4">
            <a:extLst>
              <a:ext uri="{FF2B5EF4-FFF2-40B4-BE49-F238E27FC236}">
                <a16:creationId xmlns:a16="http://schemas.microsoft.com/office/drawing/2014/main" id="{4A5C5798-3982-3F4F-98F0-7B2FF60B82F8}"/>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3A62FD3E-8D77-F24B-87E1-E6FE62780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308" y="859934"/>
            <a:ext cx="10098247" cy="5680263"/>
          </a:xfrm>
          <a:prstGeom prst="rect">
            <a:avLst/>
          </a:prstGeom>
        </p:spPr>
      </p:pic>
    </p:spTree>
    <p:extLst>
      <p:ext uri="{BB962C8B-B14F-4D97-AF65-F5344CB8AC3E}">
        <p14:creationId xmlns:p14="http://schemas.microsoft.com/office/powerpoint/2010/main" val="345260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A7029-C18A-914F-AFEE-3A7C66CBD794}"/>
              </a:ext>
            </a:extLst>
          </p:cNvPr>
          <p:cNvSpPr>
            <a:spLocks noGrp="1"/>
          </p:cNvSpPr>
          <p:nvPr>
            <p:ph type="title"/>
          </p:nvPr>
        </p:nvSpPr>
        <p:spPr/>
        <p:txBody>
          <a:bodyPr>
            <a:normAutofit fontScale="90000"/>
          </a:bodyPr>
          <a:lstStyle/>
          <a:p>
            <a:r>
              <a:rPr lang="fr-FR" dirty="0"/>
              <a:t>Question ouvertes !</a:t>
            </a:r>
          </a:p>
        </p:txBody>
      </p:sp>
      <p:sp>
        <p:nvSpPr>
          <p:cNvPr id="3" name="Espace réservé du pied de page 2">
            <a:extLst>
              <a:ext uri="{FF2B5EF4-FFF2-40B4-BE49-F238E27FC236}">
                <a16:creationId xmlns:a16="http://schemas.microsoft.com/office/drawing/2014/main" id="{1DDEFE0C-D281-714C-9ADF-CEA2CE906044}"/>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0FF14943-9914-5B4C-B197-86C61F1AFBE8}"/>
              </a:ext>
            </a:extLst>
          </p:cNvPr>
          <p:cNvSpPr>
            <a:spLocks noGrp="1"/>
          </p:cNvSpPr>
          <p:nvPr>
            <p:ph type="sldNum" sz="quarter" idx="12"/>
          </p:nvPr>
        </p:nvSpPr>
        <p:spPr/>
        <p:txBody>
          <a:bodyPr/>
          <a:lstStyle/>
          <a:p>
            <a:fld id="{5A41D906-68FB-4FCF-A226-CB4AF2FE6205}" type="slidenum">
              <a:rPr lang="fr-FR" smtClean="0"/>
              <a:t>27</a:t>
            </a:fld>
            <a:endParaRPr lang="fr-FR"/>
          </a:p>
        </p:txBody>
      </p:sp>
      <p:sp>
        <p:nvSpPr>
          <p:cNvPr id="5" name="Espace réservé de la date 4">
            <a:extLst>
              <a:ext uri="{FF2B5EF4-FFF2-40B4-BE49-F238E27FC236}">
                <a16:creationId xmlns:a16="http://schemas.microsoft.com/office/drawing/2014/main" id="{E7020918-E48E-324A-B92D-90F58DADF612}"/>
              </a:ext>
            </a:extLst>
          </p:cNvPr>
          <p:cNvSpPr>
            <a:spLocks noGrp="1"/>
          </p:cNvSpPr>
          <p:nvPr>
            <p:ph type="dt" sz="half" idx="2"/>
          </p:nvPr>
        </p:nvSpPr>
        <p:spPr/>
        <p:txBody>
          <a:bodyPr/>
          <a:lstStyle/>
          <a:p>
            <a:fld id="{500621C3-7D26-224D-B4DB-600DA26E763F}" type="datetime1">
              <a:rPr lang="fr-FR" smtClean="0"/>
              <a:t>16/09/2019</a:t>
            </a:fld>
            <a:endParaRPr lang="en-GB" dirty="0"/>
          </a:p>
        </p:txBody>
      </p:sp>
      <p:sp>
        <p:nvSpPr>
          <p:cNvPr id="7" name="ZoneTexte 6">
            <a:extLst>
              <a:ext uri="{FF2B5EF4-FFF2-40B4-BE49-F238E27FC236}">
                <a16:creationId xmlns:a16="http://schemas.microsoft.com/office/drawing/2014/main" id="{EC10DDB0-BBD7-D74E-9124-02BA449B10F7}"/>
              </a:ext>
            </a:extLst>
          </p:cNvPr>
          <p:cNvSpPr txBox="1"/>
          <p:nvPr/>
        </p:nvSpPr>
        <p:spPr>
          <a:xfrm>
            <a:off x="2135560" y="1052736"/>
            <a:ext cx="7992888" cy="4524315"/>
          </a:xfrm>
          <a:prstGeom prst="rect">
            <a:avLst/>
          </a:prstGeom>
          <a:noFill/>
        </p:spPr>
        <p:txBody>
          <a:bodyPr wrap="square" rtlCol="0">
            <a:spAutoFit/>
          </a:bodyPr>
          <a:lstStyle/>
          <a:p>
            <a:pPr marL="342900" indent="-342900">
              <a:buFont typeface="Wingdings" pitchFamily="2" charset="2"/>
              <a:buChar char="à"/>
            </a:pPr>
            <a:r>
              <a:rPr lang="fr-FR" sz="2400" dirty="0">
                <a:sym typeface="Wingdings" pitchFamily="2" charset="2"/>
              </a:rPr>
              <a:t>Pourquoi la matière existe ?</a:t>
            </a:r>
          </a:p>
          <a:p>
            <a:pPr algn="ctr"/>
            <a:r>
              <a:rPr lang="fr-FR" sz="2400" b="1" dirty="0">
                <a:sym typeface="Wingdings" pitchFamily="2" charset="2"/>
              </a:rPr>
              <a:t>Les différences entre la matière est l’antimatière sont 10</a:t>
            </a:r>
            <a:r>
              <a:rPr lang="fr-FR" sz="2400" b="1" baseline="30000" dirty="0">
                <a:sym typeface="Wingdings" pitchFamily="2" charset="2"/>
              </a:rPr>
              <a:t>10</a:t>
            </a:r>
            <a:r>
              <a:rPr lang="fr-FR" sz="2400" b="1" dirty="0">
                <a:sym typeface="Wingdings" pitchFamily="2" charset="2"/>
              </a:rPr>
              <a:t> fois trop petit!</a:t>
            </a:r>
          </a:p>
          <a:p>
            <a:pPr marL="342900" indent="-342900">
              <a:buFont typeface="Wingdings" pitchFamily="2" charset="2"/>
              <a:buChar char="à"/>
            </a:pPr>
            <a:r>
              <a:rPr lang="fr-FR" sz="2400" dirty="0">
                <a:sym typeface="Wingdings" pitchFamily="2" charset="2"/>
              </a:rPr>
              <a:t>Comment l’inflation a-t-elle eu lieu ?</a:t>
            </a:r>
          </a:p>
          <a:p>
            <a:pPr algn="ctr"/>
            <a:r>
              <a:rPr lang="fr-FR" sz="2400" b="1" dirty="0">
                <a:sym typeface="Wingdings" pitchFamily="2" charset="2"/>
              </a:rPr>
              <a:t>Le boson de </a:t>
            </a:r>
            <a:r>
              <a:rPr lang="fr-FR" sz="2400" b="1" dirty="0" err="1">
                <a:sym typeface="Wingdings" pitchFamily="2" charset="2"/>
              </a:rPr>
              <a:t>Higgs</a:t>
            </a:r>
            <a:r>
              <a:rPr lang="fr-FR" sz="2400" b="1" dirty="0">
                <a:sym typeface="Wingdings" pitchFamily="2" charset="2"/>
              </a:rPr>
              <a:t>, la seule particule scalaire produira une inflation 10</a:t>
            </a:r>
            <a:r>
              <a:rPr lang="fr-FR" sz="2400" b="1" baseline="30000" dirty="0">
                <a:sym typeface="Wingdings" pitchFamily="2" charset="2"/>
              </a:rPr>
              <a:t>118  </a:t>
            </a:r>
            <a:r>
              <a:rPr lang="fr-FR" sz="2400" b="1" dirty="0">
                <a:sym typeface="Wingdings" pitchFamily="2" charset="2"/>
              </a:rPr>
              <a:t>trop rapide</a:t>
            </a:r>
          </a:p>
          <a:p>
            <a:pPr marL="342900" indent="-342900">
              <a:buFont typeface="Wingdings" pitchFamily="2" charset="2"/>
              <a:buChar char="à"/>
            </a:pPr>
            <a:r>
              <a:rPr lang="fr-FR" sz="2400" dirty="0"/>
              <a:t>Qu’est-ce que la matière noire?</a:t>
            </a:r>
          </a:p>
          <a:p>
            <a:pPr algn="ctr"/>
            <a:r>
              <a:rPr lang="fr-FR" sz="2400" b="1" dirty="0"/>
              <a:t>Aucune particule n’a pu être trouvé pour l’expliquer</a:t>
            </a:r>
          </a:p>
          <a:p>
            <a:pPr marL="342900" indent="-342900">
              <a:buFont typeface="Wingdings" pitchFamily="2" charset="2"/>
              <a:buChar char="à"/>
            </a:pPr>
            <a:r>
              <a:rPr lang="fr-FR" sz="2400" dirty="0">
                <a:sym typeface="Wingdings" pitchFamily="2" charset="2"/>
              </a:rPr>
              <a:t>Pourquoi l’expansion de l’univers accélère? </a:t>
            </a:r>
          </a:p>
          <a:p>
            <a:pPr algn="ctr"/>
            <a:r>
              <a:rPr lang="fr-FR" sz="2400" b="1" dirty="0">
                <a:sym typeface="Wingdings" pitchFamily="2" charset="2"/>
              </a:rPr>
              <a:t>Aucune explication de la forme de l’énergie noire</a:t>
            </a:r>
          </a:p>
          <a:p>
            <a:r>
              <a:rPr lang="fr-FR" sz="2400" dirty="0">
                <a:sym typeface="Wingdings" pitchFamily="2" charset="2"/>
              </a:rPr>
              <a:t>Quels sont les lois de la gravitation à l’échelle quantique? </a:t>
            </a:r>
          </a:p>
          <a:p>
            <a:pPr algn="ctr"/>
            <a:r>
              <a:rPr lang="fr-FR" sz="2400" b="1" dirty="0">
                <a:sym typeface="Wingdings" pitchFamily="2" charset="2"/>
              </a:rPr>
              <a:t>Le </a:t>
            </a:r>
            <a:r>
              <a:rPr lang="fr-FR" sz="2400" b="1" dirty="0" err="1">
                <a:sym typeface="Wingdings" pitchFamily="2" charset="2"/>
              </a:rPr>
              <a:t>Big</a:t>
            </a:r>
            <a:r>
              <a:rPr lang="fr-FR" sz="2400" b="1" dirty="0">
                <a:sym typeface="Wingdings" pitchFamily="2" charset="2"/>
              </a:rPr>
              <a:t> Bang n’est pas vraiment compris</a:t>
            </a:r>
            <a:endParaRPr lang="fr-FR" sz="2400" dirty="0">
              <a:sym typeface="Wingdings" pitchFamily="2" charset="2"/>
            </a:endParaRPr>
          </a:p>
        </p:txBody>
      </p:sp>
    </p:spTree>
    <p:extLst>
      <p:ext uri="{BB962C8B-B14F-4D97-AF65-F5344CB8AC3E}">
        <p14:creationId xmlns:p14="http://schemas.microsoft.com/office/powerpoint/2010/main" val="2911664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B8141C7-3BEE-7C4A-B665-7877D8F275E6}"/>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8277E316-2793-5244-9380-F80568819189}"/>
              </a:ext>
            </a:extLst>
          </p:cNvPr>
          <p:cNvSpPr>
            <a:spLocks noGrp="1"/>
          </p:cNvSpPr>
          <p:nvPr>
            <p:ph type="sldNum" sz="quarter" idx="12"/>
          </p:nvPr>
        </p:nvSpPr>
        <p:spPr/>
        <p:txBody>
          <a:bodyPr/>
          <a:lstStyle/>
          <a:p>
            <a:fld id="{5A41D906-68FB-4FCF-A226-CB4AF2FE6205}" type="slidenum">
              <a:rPr lang="fr-FR" smtClean="0"/>
              <a:t>28</a:t>
            </a:fld>
            <a:endParaRPr lang="fr-FR"/>
          </a:p>
        </p:txBody>
      </p:sp>
      <p:sp>
        <p:nvSpPr>
          <p:cNvPr id="5" name="Espace réservé de la date 4">
            <a:extLst>
              <a:ext uri="{FF2B5EF4-FFF2-40B4-BE49-F238E27FC236}">
                <a16:creationId xmlns:a16="http://schemas.microsoft.com/office/drawing/2014/main" id="{6F6698B0-F310-B842-B050-37AAEE22A2D5}"/>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6" name="Image 5">
            <a:extLst>
              <a:ext uri="{FF2B5EF4-FFF2-40B4-BE49-F238E27FC236}">
                <a16:creationId xmlns:a16="http://schemas.microsoft.com/office/drawing/2014/main" id="{4DEEE33C-318F-8F4C-8EA1-4B79C15BC393}"/>
              </a:ext>
            </a:extLst>
          </p:cNvPr>
          <p:cNvPicPr>
            <a:picLocks noChangeAspect="1"/>
          </p:cNvPicPr>
          <p:nvPr/>
        </p:nvPicPr>
        <p:blipFill rotWithShape="1">
          <a:blip r:embed="rId2">
            <a:extLst>
              <a:ext uri="{28A0092B-C50C-407E-A947-70E740481C1C}">
                <a14:useLocalDpi xmlns:a14="http://schemas.microsoft.com/office/drawing/2010/main" val="0"/>
              </a:ext>
            </a:extLst>
          </a:blip>
          <a:srcRect l="29550" t="969" b="1"/>
          <a:stretch/>
        </p:blipFill>
        <p:spPr>
          <a:xfrm>
            <a:off x="475048" y="920198"/>
            <a:ext cx="2983569" cy="2868841"/>
          </a:xfrm>
          <a:prstGeom prst="rect">
            <a:avLst/>
          </a:prstGeom>
          <a:ln>
            <a:solidFill>
              <a:schemeClr val="tx1"/>
            </a:solidFill>
          </a:ln>
        </p:spPr>
      </p:pic>
      <p:sp>
        <p:nvSpPr>
          <p:cNvPr id="7" name="Rectangle 6">
            <a:extLst>
              <a:ext uri="{FF2B5EF4-FFF2-40B4-BE49-F238E27FC236}">
                <a16:creationId xmlns:a16="http://schemas.microsoft.com/office/drawing/2014/main" id="{5B3A617C-E30F-8143-B44C-AE36F0AB8076}"/>
              </a:ext>
            </a:extLst>
          </p:cNvPr>
          <p:cNvSpPr/>
          <p:nvPr/>
        </p:nvSpPr>
        <p:spPr>
          <a:xfrm>
            <a:off x="3503541" y="908720"/>
            <a:ext cx="7921051" cy="3477875"/>
          </a:xfrm>
          <a:prstGeom prst="rect">
            <a:avLst/>
          </a:prstGeom>
        </p:spPr>
        <p:txBody>
          <a:bodyPr wrap="square">
            <a:spAutoFit/>
          </a:bodyPr>
          <a:lstStyle/>
          <a:p>
            <a:r>
              <a:rPr lang="fr-FR" sz="2000" dirty="0">
                <a:solidFill>
                  <a:srgbClr val="222222"/>
                </a:solidFill>
                <a:latin typeface="Arial" panose="020B0604020202020204" pitchFamily="34" charset="0"/>
              </a:rPr>
              <a:t>« </a:t>
            </a:r>
            <a:r>
              <a:rPr lang="fr-FR" sz="2000" i="1" dirty="0">
                <a:solidFill>
                  <a:srgbClr val="222222"/>
                </a:solidFill>
                <a:latin typeface="Arial" panose="020B0604020202020204" pitchFamily="34" charset="0"/>
              </a:rPr>
              <a:t>Je voudrais revenir sur terre, un instant, dans mille ans, juste le temps de voir ce que trente générations de savants auront su découvrir, et entendre ce que les hommes de science seront alors en humeur de dire.  »</a:t>
            </a:r>
          </a:p>
          <a:p>
            <a:pPr algn="r"/>
            <a:r>
              <a:rPr lang="fr-FR" sz="2000" dirty="0">
                <a:solidFill>
                  <a:srgbClr val="222222"/>
                </a:solidFill>
                <a:latin typeface="Arial" panose="020B0604020202020204" pitchFamily="34" charset="0"/>
              </a:rPr>
              <a:t>					Hubert Curien</a:t>
            </a:r>
          </a:p>
          <a:p>
            <a:pPr algn="r"/>
            <a:r>
              <a:rPr lang="fr-FR" sz="2000" dirty="0">
                <a:solidFill>
                  <a:srgbClr val="222222"/>
                </a:solidFill>
                <a:latin typeface="Arial" panose="020B0604020202020204" pitchFamily="34" charset="0"/>
              </a:rPr>
              <a:t>…</a:t>
            </a:r>
          </a:p>
          <a:p>
            <a:pPr algn="r"/>
            <a:r>
              <a:rPr lang="fr-FR" sz="2000" dirty="0">
                <a:solidFill>
                  <a:srgbClr val="222222"/>
                </a:solidFill>
                <a:latin typeface="Arial" panose="020B0604020202020204" pitchFamily="34" charset="0"/>
              </a:rPr>
              <a:t>DG CNRS</a:t>
            </a:r>
          </a:p>
          <a:p>
            <a:pPr algn="r"/>
            <a:r>
              <a:rPr lang="fr-FR" sz="2000" dirty="0">
                <a:solidFill>
                  <a:srgbClr val="222222"/>
                </a:solidFill>
                <a:latin typeface="Arial" panose="020B0604020202020204" pitchFamily="34" charset="0"/>
              </a:rPr>
              <a:t>Président du CNES</a:t>
            </a:r>
          </a:p>
          <a:p>
            <a:pPr algn="r"/>
            <a:r>
              <a:rPr lang="fr-FR" sz="2000" dirty="0">
                <a:solidFill>
                  <a:srgbClr val="222222"/>
                </a:solidFill>
                <a:latin typeface="Arial" panose="020B0604020202020204" pitchFamily="34" charset="0"/>
              </a:rPr>
              <a:t>Président de l’ESA</a:t>
            </a:r>
          </a:p>
          <a:p>
            <a:pPr algn="r"/>
            <a:r>
              <a:rPr lang="fr-FR" sz="2000" dirty="0">
                <a:solidFill>
                  <a:srgbClr val="222222"/>
                </a:solidFill>
                <a:latin typeface="Arial" panose="020B0604020202020204" pitchFamily="34" charset="0"/>
              </a:rPr>
              <a:t>Président du conseil du CERN</a:t>
            </a:r>
          </a:p>
          <a:p>
            <a:pPr algn="r"/>
            <a:r>
              <a:rPr lang="fr-FR" sz="2000" dirty="0">
                <a:solidFill>
                  <a:srgbClr val="222222"/>
                </a:solidFill>
                <a:latin typeface="Arial" panose="020B0604020202020204" pitchFamily="34" charset="0"/>
              </a:rPr>
              <a:t>…</a:t>
            </a:r>
            <a:endParaRPr lang="fr-FR" dirty="0"/>
          </a:p>
        </p:txBody>
      </p:sp>
    </p:spTree>
    <p:extLst>
      <p:ext uri="{BB962C8B-B14F-4D97-AF65-F5344CB8AC3E}">
        <p14:creationId xmlns:p14="http://schemas.microsoft.com/office/powerpoint/2010/main" val="3464268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AB109-9B4E-954B-B274-04B292E07139}"/>
              </a:ext>
            </a:extLst>
          </p:cNvPr>
          <p:cNvSpPr>
            <a:spLocks noGrp="1"/>
          </p:cNvSpPr>
          <p:nvPr>
            <p:ph type="title"/>
          </p:nvPr>
        </p:nvSpPr>
        <p:spPr/>
        <p:txBody>
          <a:bodyPr>
            <a:noAutofit/>
          </a:bodyPr>
          <a:lstStyle/>
          <a:p>
            <a:r>
              <a:rPr lang="fr-FR" dirty="0"/>
              <a:t>Les physiciens français avant guerre</a:t>
            </a:r>
          </a:p>
        </p:txBody>
      </p:sp>
      <p:sp>
        <p:nvSpPr>
          <p:cNvPr id="3" name="Espace réservé du pied de page 2">
            <a:extLst>
              <a:ext uri="{FF2B5EF4-FFF2-40B4-BE49-F238E27FC236}">
                <a16:creationId xmlns:a16="http://schemas.microsoft.com/office/drawing/2014/main" id="{9A185C69-07DE-FB45-8691-1058F022CDD9}"/>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4536E70F-9ED1-2F4B-A6C8-FFB7C7FEDD9F}"/>
              </a:ext>
            </a:extLst>
          </p:cNvPr>
          <p:cNvSpPr>
            <a:spLocks noGrp="1"/>
          </p:cNvSpPr>
          <p:nvPr>
            <p:ph type="sldNum" sz="quarter" idx="12"/>
          </p:nvPr>
        </p:nvSpPr>
        <p:spPr/>
        <p:txBody>
          <a:bodyPr/>
          <a:lstStyle/>
          <a:p>
            <a:fld id="{5A41D906-68FB-4FCF-A226-CB4AF2FE6205}" type="slidenum">
              <a:rPr lang="fr-FR" smtClean="0"/>
              <a:t>2</a:t>
            </a:fld>
            <a:endParaRPr lang="fr-FR"/>
          </a:p>
        </p:txBody>
      </p:sp>
      <p:sp>
        <p:nvSpPr>
          <p:cNvPr id="5" name="Espace réservé de la date 4">
            <a:extLst>
              <a:ext uri="{FF2B5EF4-FFF2-40B4-BE49-F238E27FC236}">
                <a16:creationId xmlns:a16="http://schemas.microsoft.com/office/drawing/2014/main" id="{D5CA0E88-B4AD-9B4B-BEAE-F2F0D0E6FD26}"/>
              </a:ext>
            </a:extLst>
          </p:cNvPr>
          <p:cNvSpPr>
            <a:spLocks noGrp="1"/>
          </p:cNvSpPr>
          <p:nvPr>
            <p:ph type="dt" sz="half" idx="2"/>
          </p:nvPr>
        </p:nvSpPr>
        <p:spPr/>
        <p:txBody>
          <a:bodyPr/>
          <a:lstStyle/>
          <a:p>
            <a:fld id="{500621C3-7D26-224D-B4DB-600DA26E763F}" type="datetime1">
              <a:rPr lang="fr-FR" smtClean="0"/>
              <a:t>16/09/2019</a:t>
            </a:fld>
            <a:endParaRPr lang="en-GB" dirty="0"/>
          </a:p>
        </p:txBody>
      </p:sp>
      <p:grpSp>
        <p:nvGrpSpPr>
          <p:cNvPr id="6" name="Groupe 5">
            <a:extLst>
              <a:ext uri="{FF2B5EF4-FFF2-40B4-BE49-F238E27FC236}">
                <a16:creationId xmlns:a16="http://schemas.microsoft.com/office/drawing/2014/main" id="{E771F542-C7BC-7E42-BBC3-590570A0B7AB}"/>
              </a:ext>
            </a:extLst>
          </p:cNvPr>
          <p:cNvGrpSpPr>
            <a:grpSpLocks noChangeAspect="1"/>
          </p:cNvGrpSpPr>
          <p:nvPr/>
        </p:nvGrpSpPr>
        <p:grpSpPr>
          <a:xfrm>
            <a:off x="857231" y="857689"/>
            <a:ext cx="7903065" cy="5379623"/>
            <a:chOff x="899592" y="899579"/>
            <a:chExt cx="7147200" cy="4865649"/>
          </a:xfrm>
        </p:grpSpPr>
        <p:pic>
          <p:nvPicPr>
            <p:cNvPr id="7" name="Image 6">
              <a:extLst>
                <a:ext uri="{FF2B5EF4-FFF2-40B4-BE49-F238E27FC236}">
                  <a16:creationId xmlns:a16="http://schemas.microsoft.com/office/drawing/2014/main" id="{34753EE2-127D-634C-861A-4439484E5600}"/>
                </a:ext>
              </a:extLst>
            </p:cNvPr>
            <p:cNvPicPr>
              <a:picLocks noChangeAspect="1"/>
            </p:cNvPicPr>
            <p:nvPr/>
          </p:nvPicPr>
          <p:blipFill rotWithShape="1">
            <a:blip r:embed="rId3">
              <a:extLst>
                <a:ext uri="{28A0092B-C50C-407E-A947-70E740481C1C}">
                  <a14:useLocalDpi xmlns:a14="http://schemas.microsoft.com/office/drawing/2010/main" val="0"/>
                </a:ext>
              </a:extLst>
            </a:blip>
            <a:srcRect t="434" b="20995"/>
            <a:stretch/>
          </p:blipFill>
          <p:spPr>
            <a:xfrm>
              <a:off x="899592" y="899579"/>
              <a:ext cx="7147200" cy="4865649"/>
            </a:xfrm>
            <a:prstGeom prst="rect">
              <a:avLst/>
            </a:prstGeom>
          </p:spPr>
        </p:pic>
        <p:sp>
          <p:nvSpPr>
            <p:cNvPr id="8" name="Ellipse 7">
              <a:extLst>
                <a:ext uri="{FF2B5EF4-FFF2-40B4-BE49-F238E27FC236}">
                  <a16:creationId xmlns:a16="http://schemas.microsoft.com/office/drawing/2014/main" id="{62F9FFE4-CE10-7B43-9B3D-625355B9D6F6}"/>
                </a:ext>
              </a:extLst>
            </p:cNvPr>
            <p:cNvSpPr/>
            <p:nvPr/>
          </p:nvSpPr>
          <p:spPr>
            <a:xfrm>
              <a:off x="3552190" y="3717032"/>
              <a:ext cx="443745"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Ellipse 8">
              <a:extLst>
                <a:ext uri="{FF2B5EF4-FFF2-40B4-BE49-F238E27FC236}">
                  <a16:creationId xmlns:a16="http://schemas.microsoft.com/office/drawing/2014/main" id="{33E70F96-13DB-6A48-AB2C-81A368994CFC}"/>
                </a:ext>
              </a:extLst>
            </p:cNvPr>
            <p:cNvSpPr/>
            <p:nvPr/>
          </p:nvSpPr>
          <p:spPr>
            <a:xfrm>
              <a:off x="1907704" y="3284984"/>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llipse 9">
              <a:extLst>
                <a:ext uri="{FF2B5EF4-FFF2-40B4-BE49-F238E27FC236}">
                  <a16:creationId xmlns:a16="http://schemas.microsoft.com/office/drawing/2014/main" id="{0B059A59-ECC2-F841-910C-3334886CF773}"/>
                </a:ext>
              </a:extLst>
            </p:cNvPr>
            <p:cNvSpPr/>
            <p:nvPr/>
          </p:nvSpPr>
          <p:spPr>
            <a:xfrm>
              <a:off x="2184039" y="3721224"/>
              <a:ext cx="437035" cy="423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llipse 10">
              <a:extLst>
                <a:ext uri="{FF2B5EF4-FFF2-40B4-BE49-F238E27FC236}">
                  <a16:creationId xmlns:a16="http://schemas.microsoft.com/office/drawing/2014/main" id="{29628B42-0702-3F4A-9AA4-62500A21D142}"/>
                </a:ext>
              </a:extLst>
            </p:cNvPr>
            <p:cNvSpPr/>
            <p:nvPr/>
          </p:nvSpPr>
          <p:spPr>
            <a:xfrm>
              <a:off x="1547664" y="3397688"/>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Ellipse 11">
              <a:extLst>
                <a:ext uri="{FF2B5EF4-FFF2-40B4-BE49-F238E27FC236}">
                  <a16:creationId xmlns:a16="http://schemas.microsoft.com/office/drawing/2014/main" id="{113F5727-959A-F64D-B84E-D302B3905E05}"/>
                </a:ext>
              </a:extLst>
            </p:cNvPr>
            <p:cNvSpPr/>
            <p:nvPr/>
          </p:nvSpPr>
          <p:spPr>
            <a:xfrm>
              <a:off x="4054631" y="3682399"/>
              <a:ext cx="408570" cy="423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Ellipse 12">
              <a:extLst>
                <a:ext uri="{FF2B5EF4-FFF2-40B4-BE49-F238E27FC236}">
                  <a16:creationId xmlns:a16="http://schemas.microsoft.com/office/drawing/2014/main" id="{B3B1F074-CDF9-2A47-8107-79950997B985}"/>
                </a:ext>
              </a:extLst>
            </p:cNvPr>
            <p:cNvSpPr/>
            <p:nvPr/>
          </p:nvSpPr>
          <p:spPr>
            <a:xfrm>
              <a:off x="5798952" y="3797424"/>
              <a:ext cx="408570" cy="423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Ellipse 13">
              <a:extLst>
                <a:ext uri="{FF2B5EF4-FFF2-40B4-BE49-F238E27FC236}">
                  <a16:creationId xmlns:a16="http://schemas.microsoft.com/office/drawing/2014/main" id="{3A0F5502-69F8-434B-9B41-424C16AD9BE9}"/>
                </a:ext>
              </a:extLst>
            </p:cNvPr>
            <p:cNvSpPr/>
            <p:nvPr/>
          </p:nvSpPr>
          <p:spPr>
            <a:xfrm>
              <a:off x="5390382" y="3734198"/>
              <a:ext cx="408570" cy="423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5" name="Ellipse 14">
              <a:extLst>
                <a:ext uri="{FF2B5EF4-FFF2-40B4-BE49-F238E27FC236}">
                  <a16:creationId xmlns:a16="http://schemas.microsoft.com/office/drawing/2014/main" id="{AF8F8535-D29B-414E-A0B0-4D8C070565FE}"/>
                </a:ext>
              </a:extLst>
            </p:cNvPr>
            <p:cNvSpPr/>
            <p:nvPr/>
          </p:nvSpPr>
          <p:spPr>
            <a:xfrm>
              <a:off x="1271329" y="3284984"/>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6" name="Rectangle 15">
            <a:extLst>
              <a:ext uri="{FF2B5EF4-FFF2-40B4-BE49-F238E27FC236}">
                <a16:creationId xmlns:a16="http://schemas.microsoft.com/office/drawing/2014/main" id="{6763AE29-5DD2-644B-8299-1A15B2348A6A}"/>
              </a:ext>
            </a:extLst>
          </p:cNvPr>
          <p:cNvSpPr/>
          <p:nvPr/>
        </p:nvSpPr>
        <p:spPr>
          <a:xfrm>
            <a:off x="9258603" y="1370395"/>
            <a:ext cx="2640187" cy="4647426"/>
          </a:xfrm>
          <a:prstGeom prst="rect">
            <a:avLst/>
          </a:prstGeom>
        </p:spPr>
        <p:txBody>
          <a:bodyPr wrap="square">
            <a:spAutoFit/>
          </a:bodyPr>
          <a:lstStyle/>
          <a:p>
            <a:r>
              <a:rPr lang="fr-FR" sz="1600" b="1" dirty="0"/>
              <a:t>Prix Nobel physique:</a:t>
            </a:r>
          </a:p>
          <a:p>
            <a:r>
              <a:rPr lang="fr-FR" sz="1600" dirty="0"/>
              <a:t>1903 : Radioactivité naturelle </a:t>
            </a:r>
          </a:p>
          <a:p>
            <a:r>
              <a:rPr lang="fr-FR" sz="1600" dirty="0"/>
              <a:t>Henri Becquerel, Pierre et Marie Curie</a:t>
            </a:r>
          </a:p>
          <a:p>
            <a:endParaRPr lang="fr-FR" sz="1000" dirty="0"/>
          </a:p>
          <a:p>
            <a:r>
              <a:rPr lang="fr-FR" sz="1600" dirty="0"/>
              <a:t>1926: concept de la discontinuité de la matière, atomes et molécules </a:t>
            </a:r>
          </a:p>
          <a:p>
            <a:r>
              <a:rPr lang="fr-FR" sz="1600" dirty="0"/>
              <a:t>Jean Perrin</a:t>
            </a:r>
          </a:p>
          <a:p>
            <a:endParaRPr lang="fr-FR" sz="1000" dirty="0"/>
          </a:p>
          <a:p>
            <a:r>
              <a:rPr lang="fr-FR" sz="1600" dirty="0"/>
              <a:t>1929: dualité ondes – particules</a:t>
            </a:r>
          </a:p>
          <a:p>
            <a:r>
              <a:rPr lang="fr-FR" sz="1600" dirty="0"/>
              <a:t>Louis De Broglie</a:t>
            </a:r>
          </a:p>
          <a:p>
            <a:endParaRPr lang="fr-FR" sz="1000" dirty="0"/>
          </a:p>
          <a:p>
            <a:r>
              <a:rPr lang="fr-FR" sz="1600" b="1" dirty="0"/>
              <a:t>Prix Nobel chimie:</a:t>
            </a:r>
            <a:endParaRPr lang="fr-FR" sz="1600" dirty="0"/>
          </a:p>
          <a:p>
            <a:r>
              <a:rPr lang="fr-FR" sz="1600" dirty="0"/>
              <a:t>1911: Radium et Polonium</a:t>
            </a:r>
          </a:p>
          <a:p>
            <a:r>
              <a:rPr lang="fr-FR" sz="1600" dirty="0"/>
              <a:t>Marie Curie</a:t>
            </a:r>
          </a:p>
          <a:p>
            <a:endParaRPr lang="fr-FR" sz="1000" dirty="0"/>
          </a:p>
          <a:p>
            <a:r>
              <a:rPr lang="fr-FR" sz="1600" dirty="0"/>
              <a:t>1935: Radioactivité artificielle </a:t>
            </a:r>
          </a:p>
          <a:p>
            <a:r>
              <a:rPr lang="fr-FR" sz="1600" dirty="0"/>
              <a:t>Frédéric et Irène Joliot-Curie</a:t>
            </a:r>
          </a:p>
        </p:txBody>
      </p:sp>
    </p:spTree>
    <p:extLst>
      <p:ext uri="{BB962C8B-B14F-4D97-AF65-F5344CB8AC3E}">
        <p14:creationId xmlns:p14="http://schemas.microsoft.com/office/powerpoint/2010/main" val="351455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CC1C73-35EA-7844-B182-085E81F7BA34}"/>
              </a:ext>
            </a:extLst>
          </p:cNvPr>
          <p:cNvSpPr>
            <a:spLocks noGrp="1"/>
          </p:cNvSpPr>
          <p:nvPr>
            <p:ph type="title"/>
          </p:nvPr>
        </p:nvSpPr>
        <p:spPr/>
        <p:txBody>
          <a:bodyPr>
            <a:noAutofit/>
          </a:bodyPr>
          <a:lstStyle/>
          <a:p>
            <a:r>
              <a:rPr lang="fr-FR" dirty="0"/>
              <a:t>La recherche en France avant le CNRS</a:t>
            </a:r>
          </a:p>
        </p:txBody>
      </p:sp>
      <p:sp>
        <p:nvSpPr>
          <p:cNvPr id="3" name="Espace réservé du pied de page 2">
            <a:extLst>
              <a:ext uri="{FF2B5EF4-FFF2-40B4-BE49-F238E27FC236}">
                <a16:creationId xmlns:a16="http://schemas.microsoft.com/office/drawing/2014/main" id="{2B51AB66-BF91-7449-B07D-6DE1828BEE51}"/>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0072A9C3-98DB-9547-880E-5EB282E5F40E}"/>
              </a:ext>
            </a:extLst>
          </p:cNvPr>
          <p:cNvSpPr>
            <a:spLocks noGrp="1"/>
          </p:cNvSpPr>
          <p:nvPr>
            <p:ph type="sldNum" sz="quarter" idx="12"/>
          </p:nvPr>
        </p:nvSpPr>
        <p:spPr/>
        <p:txBody>
          <a:bodyPr/>
          <a:lstStyle/>
          <a:p>
            <a:fld id="{5A41D906-68FB-4FCF-A226-CB4AF2FE6205}" type="slidenum">
              <a:rPr lang="fr-FR" smtClean="0"/>
              <a:t>3</a:t>
            </a:fld>
            <a:endParaRPr lang="fr-FR"/>
          </a:p>
        </p:txBody>
      </p:sp>
      <p:sp>
        <p:nvSpPr>
          <p:cNvPr id="5" name="Espace réservé de la date 4">
            <a:extLst>
              <a:ext uri="{FF2B5EF4-FFF2-40B4-BE49-F238E27FC236}">
                <a16:creationId xmlns:a16="http://schemas.microsoft.com/office/drawing/2014/main" id="{D801D531-7BE1-D542-95A9-91D76CF1FB17}"/>
              </a:ext>
            </a:extLst>
          </p:cNvPr>
          <p:cNvSpPr>
            <a:spLocks noGrp="1"/>
          </p:cNvSpPr>
          <p:nvPr>
            <p:ph type="dt" sz="half" idx="2"/>
          </p:nvPr>
        </p:nvSpPr>
        <p:spPr/>
        <p:txBody>
          <a:bodyPr/>
          <a:lstStyle/>
          <a:p>
            <a:fld id="{1A96481C-756F-B141-879D-60237A97261C}" type="datetime1">
              <a:rPr lang="fr-FR" smtClean="0"/>
              <a:t>16/09/2019</a:t>
            </a:fld>
            <a:endParaRPr lang="en-GB" dirty="0"/>
          </a:p>
        </p:txBody>
      </p:sp>
      <p:pic>
        <p:nvPicPr>
          <p:cNvPr id="8" name="Image 7">
            <a:extLst>
              <a:ext uri="{FF2B5EF4-FFF2-40B4-BE49-F238E27FC236}">
                <a16:creationId xmlns:a16="http://schemas.microsoft.com/office/drawing/2014/main" id="{D88F68BB-5A04-E443-B3DD-BDD858E7C3B7}"/>
              </a:ext>
            </a:extLst>
          </p:cNvPr>
          <p:cNvPicPr>
            <a:picLocks noChangeAspect="1"/>
          </p:cNvPicPr>
          <p:nvPr/>
        </p:nvPicPr>
        <p:blipFill rotWithShape="1">
          <a:blip r:embed="rId2">
            <a:extLst>
              <a:ext uri="{28A0092B-C50C-407E-A947-70E740481C1C}">
                <a14:useLocalDpi xmlns:a14="http://schemas.microsoft.com/office/drawing/2010/main" val="0"/>
              </a:ext>
            </a:extLst>
          </a:blip>
          <a:srcRect t="9507"/>
          <a:stretch/>
        </p:blipFill>
        <p:spPr>
          <a:xfrm>
            <a:off x="8228045" y="3333274"/>
            <a:ext cx="3963955" cy="2863513"/>
          </a:xfrm>
          <a:prstGeom prst="rect">
            <a:avLst/>
          </a:prstGeom>
          <a:ln>
            <a:solidFill>
              <a:schemeClr val="accent6"/>
            </a:solidFill>
          </a:ln>
        </p:spPr>
      </p:pic>
      <p:pic>
        <p:nvPicPr>
          <p:cNvPr id="9" name="Image 8">
            <a:extLst>
              <a:ext uri="{FF2B5EF4-FFF2-40B4-BE49-F238E27FC236}">
                <a16:creationId xmlns:a16="http://schemas.microsoft.com/office/drawing/2014/main" id="{8A4E8C0D-57A2-D44B-9861-EC4881D87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920992"/>
            <a:ext cx="2138593" cy="2539266"/>
          </a:xfrm>
          <a:prstGeom prst="rect">
            <a:avLst/>
          </a:prstGeom>
        </p:spPr>
      </p:pic>
      <p:sp>
        <p:nvSpPr>
          <p:cNvPr id="11" name="Rectangle 10">
            <a:extLst>
              <a:ext uri="{FF2B5EF4-FFF2-40B4-BE49-F238E27FC236}">
                <a16:creationId xmlns:a16="http://schemas.microsoft.com/office/drawing/2014/main" id="{CDC5264C-67FE-DA45-A1B9-949EFA09216A}"/>
              </a:ext>
            </a:extLst>
          </p:cNvPr>
          <p:cNvSpPr/>
          <p:nvPr/>
        </p:nvSpPr>
        <p:spPr>
          <a:xfrm>
            <a:off x="1106337" y="3407714"/>
            <a:ext cx="1722407" cy="507831"/>
          </a:xfrm>
          <a:prstGeom prst="rect">
            <a:avLst/>
          </a:prstGeom>
        </p:spPr>
        <p:txBody>
          <a:bodyPr wrap="square">
            <a:spAutoFit/>
          </a:bodyPr>
          <a:lstStyle/>
          <a:p>
            <a:r>
              <a:rPr lang="fr-FR" sz="1350" dirty="0"/>
              <a:t>Une du Petit Journal </a:t>
            </a:r>
            <a:br>
              <a:rPr lang="fr-FR" sz="1350" dirty="0"/>
            </a:br>
            <a:r>
              <a:rPr lang="fr-FR" sz="1350" dirty="0"/>
              <a:t>23 mars 1921</a:t>
            </a:r>
          </a:p>
        </p:txBody>
      </p:sp>
      <p:sp>
        <p:nvSpPr>
          <p:cNvPr id="12" name="Rectangle 11">
            <a:extLst>
              <a:ext uri="{FF2B5EF4-FFF2-40B4-BE49-F238E27FC236}">
                <a16:creationId xmlns:a16="http://schemas.microsoft.com/office/drawing/2014/main" id="{3D2D1695-281D-6442-BE8D-4E8BAE21782A}"/>
              </a:ext>
            </a:extLst>
          </p:cNvPr>
          <p:cNvSpPr/>
          <p:nvPr/>
        </p:nvSpPr>
        <p:spPr>
          <a:xfrm>
            <a:off x="3147453" y="920992"/>
            <a:ext cx="7062569" cy="1938992"/>
          </a:xfrm>
          <a:prstGeom prst="rect">
            <a:avLst/>
          </a:prstGeom>
        </p:spPr>
        <p:txBody>
          <a:bodyPr wrap="square">
            <a:spAutoFit/>
          </a:bodyPr>
          <a:lstStyle/>
          <a:p>
            <a:r>
              <a:rPr lang="fr-FR" sz="2400" b="1" i="1" dirty="0">
                <a:solidFill>
                  <a:srgbClr val="000000"/>
                </a:solidFill>
                <a:latin typeface="Times New Roman" panose="02020603050405020304" pitchFamily="18" charset="0"/>
                <a:ea typeface="Times New Roman" panose="02020603050405020304" pitchFamily="18" charset="0"/>
              </a:rPr>
              <a:t>« Ce n’est </a:t>
            </a:r>
            <a:r>
              <a:rPr lang="fr-FR" sz="2400" b="1" i="1" dirty="0">
                <a:latin typeface="Times New Roman" panose="02020603050405020304" pitchFamily="18" charset="0"/>
                <a:ea typeface="Times New Roman" panose="02020603050405020304" pitchFamily="18" charset="0"/>
              </a:rPr>
              <a:t>qu’</a:t>
            </a:r>
            <a:r>
              <a:rPr lang="fr-FR" sz="2400" b="1" i="1" dirty="0">
                <a:solidFill>
                  <a:srgbClr val="000000"/>
                </a:solidFill>
                <a:latin typeface="Times New Roman" panose="02020603050405020304" pitchFamily="18" charset="0"/>
                <a:ea typeface="Times New Roman" panose="02020603050405020304" pitchFamily="18" charset="0"/>
              </a:rPr>
              <a:t>une baraque en planches, au sol bitumé et au toit vitré, protégeant incomplètement contre la pluie, dépourvue de tout aménagement »  </a:t>
            </a:r>
          </a:p>
          <a:p>
            <a:r>
              <a:rPr lang="fr-FR" sz="2400" dirty="0">
                <a:solidFill>
                  <a:srgbClr val="000000"/>
                </a:solidFill>
                <a:latin typeface="Times New Roman" panose="02020603050405020304" pitchFamily="18" charset="0"/>
                <a:ea typeface="Times New Roman" panose="02020603050405020304" pitchFamily="18" charset="0"/>
              </a:rPr>
              <a:t>Marie Curie</a:t>
            </a:r>
            <a:r>
              <a:rPr lang="fr-FR" sz="2400" dirty="0">
                <a:latin typeface="Times New Roman" panose="02020603050405020304" pitchFamily="18" charset="0"/>
                <a:ea typeface="Times New Roman" panose="02020603050405020304" pitchFamily="18" charset="0"/>
              </a:rPr>
              <a:t> sur le laboratoire ou elle travaillait avec Pierre</a:t>
            </a:r>
            <a:endParaRPr lang="fr-FR" sz="2400" dirty="0"/>
          </a:p>
        </p:txBody>
      </p:sp>
      <p:sp>
        <p:nvSpPr>
          <p:cNvPr id="13" name="Rectangle 12">
            <a:extLst>
              <a:ext uri="{FF2B5EF4-FFF2-40B4-BE49-F238E27FC236}">
                <a16:creationId xmlns:a16="http://schemas.microsoft.com/office/drawing/2014/main" id="{29DDED46-7B06-2B4A-8D95-DFCDC1C02E72}"/>
              </a:ext>
            </a:extLst>
          </p:cNvPr>
          <p:cNvSpPr/>
          <p:nvPr/>
        </p:nvSpPr>
        <p:spPr>
          <a:xfrm>
            <a:off x="545599" y="3969603"/>
            <a:ext cx="4752528" cy="2246769"/>
          </a:xfrm>
          <a:prstGeom prst="rect">
            <a:avLst/>
          </a:prstGeom>
        </p:spPr>
        <p:txBody>
          <a:bodyPr wrap="square">
            <a:spAutoFit/>
          </a:bodyPr>
          <a:lstStyle/>
          <a:p>
            <a:r>
              <a:rPr lang="fr-FR" sz="2000" b="1" dirty="0">
                <a:latin typeface="Times New Roman" panose="02020603050405020304" pitchFamily="18" charset="0"/>
                <a:ea typeface="Times New Roman" panose="02020603050405020304" pitchFamily="18" charset="0"/>
              </a:rPr>
              <a:t>« </a:t>
            </a:r>
            <a:r>
              <a:rPr lang="fr-FR" sz="2000" b="1" i="1" dirty="0">
                <a:latin typeface="Times New Roman" panose="02020603050405020304" pitchFamily="18" charset="0"/>
                <a:ea typeface="Times New Roman" panose="02020603050405020304" pitchFamily="18" charset="0"/>
              </a:rPr>
              <a:t>Ce laboratoire tenait à la fois de l’étable et du hangar à pommes de terre. Si je n’y avais pas vu des appareils de chimie, j’aurais cru que l’on se moquait de moi »</a:t>
            </a:r>
            <a:r>
              <a:rPr lang="fr-FR" sz="2000" b="1" dirty="0">
                <a:latin typeface="Times New Roman" panose="02020603050405020304" pitchFamily="18" charset="0"/>
                <a:ea typeface="Times New Roman" panose="02020603050405020304" pitchFamily="18" charset="0"/>
              </a:rPr>
              <a:t>.</a:t>
            </a:r>
            <a:r>
              <a:rPr lang="fr-FR" sz="2000" b="1" dirty="0"/>
              <a:t> </a:t>
            </a:r>
          </a:p>
          <a:p>
            <a:r>
              <a:rPr lang="fr-FR" sz="2000" dirty="0">
                <a:latin typeface="Times New Roman" panose="02020603050405020304" pitchFamily="18" charset="0"/>
                <a:ea typeface="Times New Roman" panose="02020603050405020304" pitchFamily="18" charset="0"/>
              </a:rPr>
              <a:t>Wilhelm Ostwald, chimiste allemand visitant le lieu de travail de Pierre et Marie Curie</a:t>
            </a:r>
            <a:endParaRPr lang="fr-FR" sz="2000" dirty="0"/>
          </a:p>
        </p:txBody>
      </p:sp>
      <p:pic>
        <p:nvPicPr>
          <p:cNvPr id="15" name="Image 14">
            <a:extLst>
              <a:ext uri="{FF2B5EF4-FFF2-40B4-BE49-F238E27FC236}">
                <a16:creationId xmlns:a16="http://schemas.microsoft.com/office/drawing/2014/main" id="{6DB8AA8D-6C94-AC4A-8C70-2F5B81C72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497" y="3337392"/>
            <a:ext cx="2802548" cy="2878980"/>
          </a:xfrm>
          <a:prstGeom prst="rect">
            <a:avLst/>
          </a:prstGeom>
          <a:ln>
            <a:solidFill>
              <a:schemeClr val="tx1"/>
            </a:solidFill>
          </a:ln>
        </p:spPr>
      </p:pic>
    </p:spTree>
    <p:extLst>
      <p:ext uri="{BB962C8B-B14F-4D97-AF65-F5344CB8AC3E}">
        <p14:creationId xmlns:p14="http://schemas.microsoft.com/office/powerpoint/2010/main" val="265901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8D7190-6F44-7941-9881-00B260239243}"/>
              </a:ext>
            </a:extLst>
          </p:cNvPr>
          <p:cNvSpPr>
            <a:spLocks noGrp="1"/>
          </p:cNvSpPr>
          <p:nvPr>
            <p:ph type="title"/>
          </p:nvPr>
        </p:nvSpPr>
        <p:spPr/>
        <p:txBody>
          <a:bodyPr>
            <a:noAutofit/>
          </a:bodyPr>
          <a:lstStyle/>
          <a:p>
            <a:r>
              <a:rPr lang="fr-FR" dirty="0"/>
              <a:t>La création du CNRS</a:t>
            </a:r>
          </a:p>
        </p:txBody>
      </p:sp>
      <p:sp>
        <p:nvSpPr>
          <p:cNvPr id="3" name="Espace réservé du pied de page 2">
            <a:extLst>
              <a:ext uri="{FF2B5EF4-FFF2-40B4-BE49-F238E27FC236}">
                <a16:creationId xmlns:a16="http://schemas.microsoft.com/office/drawing/2014/main" id="{E89531DB-960E-9A47-BE43-E59679FF0103}"/>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5FCF13F8-188E-1D4D-8119-A0F7AF200B6E}"/>
              </a:ext>
            </a:extLst>
          </p:cNvPr>
          <p:cNvSpPr>
            <a:spLocks noGrp="1"/>
          </p:cNvSpPr>
          <p:nvPr>
            <p:ph type="sldNum" sz="quarter" idx="12"/>
          </p:nvPr>
        </p:nvSpPr>
        <p:spPr/>
        <p:txBody>
          <a:bodyPr/>
          <a:lstStyle/>
          <a:p>
            <a:fld id="{5A41D906-68FB-4FCF-A226-CB4AF2FE6205}" type="slidenum">
              <a:rPr lang="fr-FR" smtClean="0"/>
              <a:t>4</a:t>
            </a:fld>
            <a:endParaRPr lang="fr-FR"/>
          </a:p>
        </p:txBody>
      </p:sp>
      <p:sp>
        <p:nvSpPr>
          <p:cNvPr id="5" name="Espace réservé de la date 4">
            <a:extLst>
              <a:ext uri="{FF2B5EF4-FFF2-40B4-BE49-F238E27FC236}">
                <a16:creationId xmlns:a16="http://schemas.microsoft.com/office/drawing/2014/main" id="{4466FC11-A46F-8C43-8663-2ED70A09889E}"/>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7" name="Image 6">
            <a:extLst>
              <a:ext uri="{FF2B5EF4-FFF2-40B4-BE49-F238E27FC236}">
                <a16:creationId xmlns:a16="http://schemas.microsoft.com/office/drawing/2014/main" id="{5547723F-0411-974A-875E-F9E66E019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47" y="3912895"/>
            <a:ext cx="4752527" cy="2676875"/>
          </a:xfrm>
          <a:prstGeom prst="rect">
            <a:avLst/>
          </a:prstGeom>
        </p:spPr>
      </p:pic>
      <p:sp>
        <p:nvSpPr>
          <p:cNvPr id="8" name="Rectangle 7">
            <a:extLst>
              <a:ext uri="{FF2B5EF4-FFF2-40B4-BE49-F238E27FC236}">
                <a16:creationId xmlns:a16="http://schemas.microsoft.com/office/drawing/2014/main" id="{E96E1BA0-28C0-3442-BCBC-98392F7988AD}"/>
              </a:ext>
            </a:extLst>
          </p:cNvPr>
          <p:cNvSpPr/>
          <p:nvPr/>
        </p:nvSpPr>
        <p:spPr>
          <a:xfrm>
            <a:off x="6579747" y="3789040"/>
            <a:ext cx="5091848" cy="2308324"/>
          </a:xfrm>
          <a:prstGeom prst="rect">
            <a:avLst/>
          </a:prstGeom>
        </p:spPr>
        <p:txBody>
          <a:bodyPr wrap="square">
            <a:spAutoFit/>
          </a:bodyPr>
          <a:lstStyle/>
          <a:p>
            <a:r>
              <a:rPr lang="fr-FR" sz="2400" dirty="0">
                <a:latin typeface="Times New Roman" panose="02020603050405020304" pitchFamily="18" charset="0"/>
                <a:ea typeface="Times New Roman" panose="02020603050405020304" pitchFamily="18" charset="0"/>
              </a:rPr>
              <a:t>Jean Perrin, soixante-cinq ans, </a:t>
            </a:r>
            <a:r>
              <a:rPr lang="fr-FR" sz="2400" i="1" dirty="0">
                <a:latin typeface="Times New Roman" panose="02020603050405020304" pitchFamily="18" charset="0"/>
                <a:ea typeface="Times New Roman" panose="02020603050405020304" pitchFamily="18" charset="0"/>
              </a:rPr>
              <a:t>« déploya aussitôt la fougue d’un jeune homme, l’enthousiasme d’un débutant, non pour les honneurs, mais pour les moyens d’action qu’ils fournissaient</a:t>
            </a:r>
            <a:r>
              <a:rPr lang="fr-FR" sz="2400" dirty="0">
                <a:latin typeface="Times New Roman" panose="02020603050405020304" pitchFamily="18" charset="0"/>
                <a:ea typeface="Times New Roman" panose="02020603050405020304" pitchFamily="18" charset="0"/>
              </a:rPr>
              <a:t> »</a:t>
            </a:r>
          </a:p>
          <a:p>
            <a:pPr algn="r"/>
            <a:r>
              <a:rPr lang="fr-FR" sz="2400" dirty="0">
                <a:latin typeface="Times New Roman" panose="02020603050405020304" pitchFamily="18" charset="0"/>
                <a:ea typeface="Times New Roman" panose="02020603050405020304" pitchFamily="18" charset="0"/>
              </a:rPr>
              <a:t>Jean Zay - mémoires </a:t>
            </a:r>
            <a:endParaRPr lang="fr-FR" sz="2400" dirty="0"/>
          </a:p>
        </p:txBody>
      </p:sp>
      <p:pic>
        <p:nvPicPr>
          <p:cNvPr id="10" name="Image 9">
            <a:extLst>
              <a:ext uri="{FF2B5EF4-FFF2-40B4-BE49-F238E27FC236}">
                <a16:creationId xmlns:a16="http://schemas.microsoft.com/office/drawing/2014/main" id="{386B3E0B-89CC-B449-A262-F695F01833AD}"/>
              </a:ext>
            </a:extLst>
          </p:cNvPr>
          <p:cNvPicPr>
            <a:picLocks noChangeAspect="1"/>
          </p:cNvPicPr>
          <p:nvPr/>
        </p:nvPicPr>
        <p:blipFill rotWithShape="1">
          <a:blip r:embed="rId3">
            <a:extLst>
              <a:ext uri="{28A0092B-C50C-407E-A947-70E740481C1C}">
                <a14:useLocalDpi xmlns:a14="http://schemas.microsoft.com/office/drawing/2010/main" val="0"/>
              </a:ext>
            </a:extLst>
          </a:blip>
          <a:srcRect l="4448" t="618" r="-4448" b="-618"/>
          <a:stretch/>
        </p:blipFill>
        <p:spPr>
          <a:xfrm>
            <a:off x="6670540" y="1350390"/>
            <a:ext cx="1574125" cy="2196000"/>
          </a:xfrm>
          <a:prstGeom prst="rect">
            <a:avLst/>
          </a:prstGeom>
        </p:spPr>
      </p:pic>
      <p:pic>
        <p:nvPicPr>
          <p:cNvPr id="12" name="Image 11">
            <a:extLst>
              <a:ext uri="{FF2B5EF4-FFF2-40B4-BE49-F238E27FC236}">
                <a16:creationId xmlns:a16="http://schemas.microsoft.com/office/drawing/2014/main" id="{C3399DB6-F031-7F4F-BB64-DC1EE84BA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009" y="1350389"/>
            <a:ext cx="1504652" cy="2160000"/>
          </a:xfrm>
          <a:prstGeom prst="rect">
            <a:avLst/>
          </a:prstGeom>
        </p:spPr>
      </p:pic>
      <p:sp>
        <p:nvSpPr>
          <p:cNvPr id="6" name="ZoneTexte 5">
            <a:extLst>
              <a:ext uri="{FF2B5EF4-FFF2-40B4-BE49-F238E27FC236}">
                <a16:creationId xmlns:a16="http://schemas.microsoft.com/office/drawing/2014/main" id="{A2CE237A-C1D4-4248-9033-DFE476BB19B2}"/>
              </a:ext>
            </a:extLst>
          </p:cNvPr>
          <p:cNvSpPr txBox="1"/>
          <p:nvPr/>
        </p:nvSpPr>
        <p:spPr>
          <a:xfrm>
            <a:off x="838647" y="908720"/>
            <a:ext cx="5831892" cy="3046988"/>
          </a:xfrm>
          <a:prstGeom prst="rect">
            <a:avLst/>
          </a:prstGeom>
          <a:noFill/>
        </p:spPr>
        <p:txBody>
          <a:bodyPr wrap="square" rtlCol="0">
            <a:spAutoFit/>
          </a:bodyPr>
          <a:lstStyle/>
          <a:p>
            <a:r>
              <a:rPr lang="fr-FR" sz="2400" b="1" dirty="0"/>
              <a:t>1936 : gouvernement de Léon Blum </a:t>
            </a:r>
            <a:endParaRPr lang="fr-FR" sz="2400" dirty="0">
              <a:sym typeface="Wingdings" pitchFamily="2" charset="2"/>
            </a:endParaRPr>
          </a:p>
          <a:p>
            <a:pPr marL="557213" lvl="1" indent="-214313">
              <a:buFont typeface="Wingdings" pitchFamily="2" charset="2"/>
              <a:buChar char="à"/>
            </a:pPr>
            <a:r>
              <a:rPr lang="fr-FR" sz="2400" dirty="0">
                <a:sym typeface="Wingdings" pitchFamily="2" charset="2"/>
              </a:rPr>
              <a:t>1</a:t>
            </a:r>
            <a:r>
              <a:rPr lang="fr-FR" sz="2400" baseline="30000" dirty="0">
                <a:sym typeface="Wingdings" pitchFamily="2" charset="2"/>
              </a:rPr>
              <a:t>er</a:t>
            </a:r>
            <a:r>
              <a:rPr lang="fr-FR" sz="2400" dirty="0">
                <a:sym typeface="Wingdings" pitchFamily="2" charset="2"/>
              </a:rPr>
              <a:t> ministre de l’éducation : Jean Zay</a:t>
            </a:r>
          </a:p>
          <a:p>
            <a:pPr marL="557213" lvl="1" indent="-214313">
              <a:buFont typeface="Wingdings" pitchFamily="2" charset="2"/>
              <a:buChar char="à"/>
            </a:pPr>
            <a:r>
              <a:rPr lang="fr-FR" sz="2400" dirty="0">
                <a:sym typeface="Wingdings" pitchFamily="2" charset="2"/>
              </a:rPr>
              <a:t>Trois femmes au gouvernement : Irène Joliot-Curie, sous-secrétaire d’état à la Recherche (pendant 3 mois)</a:t>
            </a:r>
          </a:p>
          <a:p>
            <a:pPr marL="557213" lvl="1" indent="-214313">
              <a:buFont typeface="Wingdings" pitchFamily="2" charset="2"/>
              <a:buChar char="à"/>
            </a:pPr>
            <a:r>
              <a:rPr lang="fr-FR" sz="2400" dirty="0">
                <a:sym typeface="Wingdings" pitchFamily="2" charset="2"/>
              </a:rPr>
              <a:t> successeur : Jean Perrin</a:t>
            </a:r>
          </a:p>
          <a:p>
            <a:r>
              <a:rPr lang="fr-FR" sz="2400" b="1" dirty="0">
                <a:sym typeface="Wingdings" pitchFamily="2" charset="2"/>
              </a:rPr>
              <a:t>Octobre 1939 </a:t>
            </a:r>
            <a:r>
              <a:rPr lang="fr-FR" sz="2400" dirty="0">
                <a:sym typeface="Wingdings" pitchFamily="2" charset="2"/>
              </a:rPr>
              <a:t>: Création du CNRS  </a:t>
            </a:r>
          </a:p>
          <a:p>
            <a:pPr lvl="1"/>
            <a:r>
              <a:rPr lang="fr-FR" sz="2400" dirty="0">
                <a:sym typeface="Wingdings" pitchFamily="2" charset="2"/>
              </a:rPr>
              <a:t>- 1</a:t>
            </a:r>
            <a:r>
              <a:rPr lang="fr-FR" sz="2400" baseline="30000" dirty="0">
                <a:sym typeface="Wingdings" pitchFamily="2" charset="2"/>
              </a:rPr>
              <a:t>er</a:t>
            </a:r>
            <a:r>
              <a:rPr lang="fr-FR" sz="2400" dirty="0">
                <a:sym typeface="Wingdings" pitchFamily="2" charset="2"/>
              </a:rPr>
              <a:t> DG: Henri Laugier</a:t>
            </a:r>
          </a:p>
        </p:txBody>
      </p:sp>
      <p:pic>
        <p:nvPicPr>
          <p:cNvPr id="11" name="Image 10">
            <a:extLst>
              <a:ext uri="{FF2B5EF4-FFF2-40B4-BE49-F238E27FC236}">
                <a16:creationId xmlns:a16="http://schemas.microsoft.com/office/drawing/2014/main" id="{A6FE92A9-3529-504F-A878-B26873AFE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4751" y="1350390"/>
            <a:ext cx="1567343" cy="2160000"/>
          </a:xfrm>
          <a:prstGeom prst="rect">
            <a:avLst/>
          </a:prstGeom>
        </p:spPr>
      </p:pic>
    </p:spTree>
    <p:extLst>
      <p:ext uri="{BB962C8B-B14F-4D97-AF65-F5344CB8AC3E}">
        <p14:creationId xmlns:p14="http://schemas.microsoft.com/office/powerpoint/2010/main" val="3439431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16153-78D7-9543-B99F-ABFBE01359DC}"/>
              </a:ext>
            </a:extLst>
          </p:cNvPr>
          <p:cNvSpPr>
            <a:spLocks noGrp="1"/>
          </p:cNvSpPr>
          <p:nvPr>
            <p:ph type="title"/>
          </p:nvPr>
        </p:nvSpPr>
        <p:spPr/>
        <p:txBody>
          <a:bodyPr>
            <a:noAutofit/>
          </a:bodyPr>
          <a:lstStyle/>
          <a:p>
            <a:r>
              <a:rPr lang="fr-FR" dirty="0"/>
              <a:t>La création du CEA</a:t>
            </a:r>
          </a:p>
        </p:txBody>
      </p:sp>
      <p:sp>
        <p:nvSpPr>
          <p:cNvPr id="3" name="Espace réservé du pied de page 2">
            <a:extLst>
              <a:ext uri="{FF2B5EF4-FFF2-40B4-BE49-F238E27FC236}">
                <a16:creationId xmlns:a16="http://schemas.microsoft.com/office/drawing/2014/main" id="{21EFA92B-924D-7040-BB49-75FC32FFE1ED}"/>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1F30B85E-A1D8-894C-B9CD-1E2CC756A65A}"/>
              </a:ext>
            </a:extLst>
          </p:cNvPr>
          <p:cNvSpPr>
            <a:spLocks noGrp="1"/>
          </p:cNvSpPr>
          <p:nvPr>
            <p:ph type="sldNum" sz="quarter" idx="12"/>
          </p:nvPr>
        </p:nvSpPr>
        <p:spPr/>
        <p:txBody>
          <a:bodyPr/>
          <a:lstStyle/>
          <a:p>
            <a:fld id="{5A41D906-68FB-4FCF-A226-CB4AF2FE6205}" type="slidenum">
              <a:rPr lang="fr-FR" smtClean="0"/>
              <a:t>5</a:t>
            </a:fld>
            <a:endParaRPr lang="fr-FR"/>
          </a:p>
        </p:txBody>
      </p:sp>
      <p:sp>
        <p:nvSpPr>
          <p:cNvPr id="5" name="Espace réservé de la date 4">
            <a:extLst>
              <a:ext uri="{FF2B5EF4-FFF2-40B4-BE49-F238E27FC236}">
                <a16:creationId xmlns:a16="http://schemas.microsoft.com/office/drawing/2014/main" id="{D65A003A-42AD-E34E-A018-80C9CD65B356}"/>
              </a:ext>
            </a:extLst>
          </p:cNvPr>
          <p:cNvSpPr>
            <a:spLocks noGrp="1"/>
          </p:cNvSpPr>
          <p:nvPr>
            <p:ph type="dt" sz="half" idx="2"/>
          </p:nvPr>
        </p:nvSpPr>
        <p:spPr/>
        <p:txBody>
          <a:bodyPr/>
          <a:lstStyle/>
          <a:p>
            <a:fld id="{57B09146-6E4D-FE41-981D-56B43212E27E}" type="datetime1">
              <a:rPr lang="fr-FR" smtClean="0"/>
              <a:t>16/09/2019</a:t>
            </a:fld>
            <a:endParaRPr lang="en-GB" dirty="0"/>
          </a:p>
        </p:txBody>
      </p:sp>
      <p:sp>
        <p:nvSpPr>
          <p:cNvPr id="6" name="ZoneTexte 5">
            <a:extLst>
              <a:ext uri="{FF2B5EF4-FFF2-40B4-BE49-F238E27FC236}">
                <a16:creationId xmlns:a16="http://schemas.microsoft.com/office/drawing/2014/main" id="{878E3E05-343E-954B-A9AE-3FF9B981B8DF}"/>
              </a:ext>
            </a:extLst>
          </p:cNvPr>
          <p:cNvSpPr txBox="1"/>
          <p:nvPr/>
        </p:nvSpPr>
        <p:spPr>
          <a:xfrm>
            <a:off x="4281427" y="836712"/>
            <a:ext cx="7431197" cy="5693866"/>
          </a:xfrm>
          <a:prstGeom prst="rect">
            <a:avLst/>
          </a:prstGeom>
          <a:noFill/>
        </p:spPr>
        <p:txBody>
          <a:bodyPr wrap="square" rtlCol="0">
            <a:spAutoFit/>
          </a:bodyPr>
          <a:lstStyle/>
          <a:p>
            <a:r>
              <a:rPr lang="fr-FR" sz="2000" b="1" dirty="0"/>
              <a:t>Mai 1939 :</a:t>
            </a:r>
          </a:p>
          <a:p>
            <a:r>
              <a:rPr lang="fr-FR" sz="2000" dirty="0"/>
              <a:t>Frédéric Joliot-Curie, Hans </a:t>
            </a:r>
            <a:r>
              <a:rPr lang="fr-FR" sz="2000" dirty="0" err="1"/>
              <a:t>von</a:t>
            </a:r>
            <a:r>
              <a:rPr lang="fr-FR" sz="2000" dirty="0"/>
              <a:t> </a:t>
            </a:r>
            <a:r>
              <a:rPr lang="fr-FR" sz="2000" dirty="0" err="1"/>
              <a:t>Halban</a:t>
            </a:r>
            <a:r>
              <a:rPr lang="fr-FR" sz="2000" dirty="0"/>
              <a:t> et </a:t>
            </a:r>
            <a:r>
              <a:rPr lang="fr-FR" sz="2000" dirty="0" err="1"/>
              <a:t>Lew</a:t>
            </a:r>
            <a:r>
              <a:rPr lang="fr-FR" sz="2000" dirty="0"/>
              <a:t> Kowarski :</a:t>
            </a:r>
          </a:p>
          <a:p>
            <a:r>
              <a:rPr lang="fr-FR" sz="2000" dirty="0"/>
              <a:t>déposent trois brevets - la production d’énergie nucléaire, le principe de la bombe atomique </a:t>
            </a:r>
          </a:p>
          <a:p>
            <a:endParaRPr lang="fr-FR" sz="1600" dirty="0"/>
          </a:p>
          <a:p>
            <a:r>
              <a:rPr lang="fr-FR" sz="2000" b="1" dirty="0"/>
              <a:t>Novembre 1944 : </a:t>
            </a:r>
          </a:p>
          <a:p>
            <a:r>
              <a:rPr lang="fr-FR" sz="2000" dirty="0"/>
              <a:t>Fréderic Joliot-Curie – DG CNRS</a:t>
            </a:r>
          </a:p>
          <a:p>
            <a:endParaRPr lang="fr-FR" sz="1600" dirty="0"/>
          </a:p>
          <a:p>
            <a:r>
              <a:rPr lang="fr-FR" sz="2000" b="1" dirty="0"/>
              <a:t>Septembre 1945: </a:t>
            </a:r>
          </a:p>
          <a:p>
            <a:r>
              <a:rPr lang="fr-FR" sz="2000" dirty="0"/>
              <a:t>De Gaulle ordonne la création du CEA</a:t>
            </a:r>
          </a:p>
          <a:p>
            <a:r>
              <a:rPr lang="fr-FR" sz="2000" dirty="0"/>
              <a:t>Raul Dautry – Administrateur générale</a:t>
            </a:r>
          </a:p>
          <a:p>
            <a:r>
              <a:rPr lang="fr-FR" sz="2000" dirty="0"/>
              <a:t>Fréderic Joliot-Curie – Haut Commissaire</a:t>
            </a:r>
          </a:p>
          <a:p>
            <a:r>
              <a:rPr lang="fr-FR" sz="2000" b="1" dirty="0"/>
              <a:t>Idée: </a:t>
            </a:r>
            <a:r>
              <a:rPr lang="fr-FR" sz="2000" dirty="0"/>
              <a:t>rassembler et coordonner toute la physique nucléaire, y compris dans les Universités au CEA  </a:t>
            </a:r>
          </a:p>
          <a:p>
            <a:endParaRPr lang="fr-FR" sz="1600" dirty="0"/>
          </a:p>
          <a:p>
            <a:r>
              <a:rPr lang="fr-FR" sz="2000" b="1" dirty="0"/>
              <a:t>1947-1952: </a:t>
            </a:r>
            <a:r>
              <a:rPr lang="fr-FR" sz="2000" dirty="0"/>
              <a:t>création du site de Saclay et installation d’un Van der Graaf et d’un cyclotron</a:t>
            </a:r>
          </a:p>
          <a:p>
            <a:endParaRPr lang="fr-FR" sz="1600" dirty="0"/>
          </a:p>
          <a:p>
            <a:r>
              <a:rPr lang="fr-FR" sz="2000" b="1" dirty="0"/>
              <a:t>1950: </a:t>
            </a:r>
            <a:r>
              <a:rPr lang="fr-FR" sz="2000" dirty="0"/>
              <a:t>révocation de Frédéric Joliot-Curie</a:t>
            </a:r>
          </a:p>
        </p:txBody>
      </p:sp>
      <p:pic>
        <p:nvPicPr>
          <p:cNvPr id="8" name="Image 7">
            <a:extLst>
              <a:ext uri="{FF2B5EF4-FFF2-40B4-BE49-F238E27FC236}">
                <a16:creationId xmlns:a16="http://schemas.microsoft.com/office/drawing/2014/main" id="{889D50A5-F316-9545-86FB-8FF214C4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356992"/>
            <a:ext cx="3879674" cy="2904212"/>
          </a:xfrm>
          <a:prstGeom prst="rect">
            <a:avLst/>
          </a:prstGeom>
        </p:spPr>
      </p:pic>
      <p:pic>
        <p:nvPicPr>
          <p:cNvPr id="10" name="Image 9">
            <a:extLst>
              <a:ext uri="{FF2B5EF4-FFF2-40B4-BE49-F238E27FC236}">
                <a16:creationId xmlns:a16="http://schemas.microsoft.com/office/drawing/2014/main" id="{8C48D1BD-3132-9445-B88E-5C099B3AE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75" y="914628"/>
            <a:ext cx="3840838" cy="2490480"/>
          </a:xfrm>
          <a:prstGeom prst="rect">
            <a:avLst/>
          </a:prstGeom>
        </p:spPr>
      </p:pic>
    </p:spTree>
    <p:extLst>
      <p:ext uri="{BB962C8B-B14F-4D97-AF65-F5344CB8AC3E}">
        <p14:creationId xmlns:p14="http://schemas.microsoft.com/office/powerpoint/2010/main" val="370767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B159B-0453-044B-8C30-16C47C9315C1}"/>
              </a:ext>
            </a:extLst>
          </p:cNvPr>
          <p:cNvSpPr>
            <a:spLocks noGrp="1"/>
          </p:cNvSpPr>
          <p:nvPr>
            <p:ph type="title"/>
          </p:nvPr>
        </p:nvSpPr>
        <p:spPr/>
        <p:txBody>
          <a:bodyPr>
            <a:noAutofit/>
          </a:bodyPr>
          <a:lstStyle/>
          <a:p>
            <a:r>
              <a:rPr lang="fr-FR" dirty="0"/>
              <a:t>La création du CERN</a:t>
            </a:r>
          </a:p>
        </p:txBody>
      </p:sp>
      <p:sp>
        <p:nvSpPr>
          <p:cNvPr id="3" name="Espace réservé du pied de page 2">
            <a:extLst>
              <a:ext uri="{FF2B5EF4-FFF2-40B4-BE49-F238E27FC236}">
                <a16:creationId xmlns:a16="http://schemas.microsoft.com/office/drawing/2014/main" id="{D303C562-2EE5-E547-AD15-47D7DC864B4B}"/>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5EB08665-BAE1-4E4C-B771-5CF931F10441}"/>
              </a:ext>
            </a:extLst>
          </p:cNvPr>
          <p:cNvSpPr>
            <a:spLocks noGrp="1"/>
          </p:cNvSpPr>
          <p:nvPr>
            <p:ph type="sldNum" sz="quarter" idx="12"/>
          </p:nvPr>
        </p:nvSpPr>
        <p:spPr/>
        <p:txBody>
          <a:bodyPr/>
          <a:lstStyle/>
          <a:p>
            <a:fld id="{5A41D906-68FB-4FCF-A226-CB4AF2FE6205}" type="slidenum">
              <a:rPr lang="fr-FR" smtClean="0"/>
              <a:t>6</a:t>
            </a:fld>
            <a:endParaRPr lang="fr-FR"/>
          </a:p>
        </p:txBody>
      </p:sp>
      <p:sp>
        <p:nvSpPr>
          <p:cNvPr id="5" name="Espace réservé de la date 4">
            <a:extLst>
              <a:ext uri="{FF2B5EF4-FFF2-40B4-BE49-F238E27FC236}">
                <a16:creationId xmlns:a16="http://schemas.microsoft.com/office/drawing/2014/main" id="{9AFCDD5B-B0BF-2641-9285-492BC980540D}"/>
              </a:ext>
            </a:extLst>
          </p:cNvPr>
          <p:cNvSpPr>
            <a:spLocks noGrp="1"/>
          </p:cNvSpPr>
          <p:nvPr>
            <p:ph type="dt" sz="half" idx="2"/>
          </p:nvPr>
        </p:nvSpPr>
        <p:spPr/>
        <p:txBody>
          <a:bodyPr/>
          <a:lstStyle/>
          <a:p>
            <a:fld id="{500621C3-7D26-224D-B4DB-600DA26E763F}" type="datetime1">
              <a:rPr lang="fr-FR" smtClean="0"/>
              <a:t>16/09/2019</a:t>
            </a:fld>
            <a:endParaRPr lang="en-GB" dirty="0"/>
          </a:p>
        </p:txBody>
      </p:sp>
      <p:pic>
        <p:nvPicPr>
          <p:cNvPr id="6" name="Image 5">
            <a:extLst>
              <a:ext uri="{FF2B5EF4-FFF2-40B4-BE49-F238E27FC236}">
                <a16:creationId xmlns:a16="http://schemas.microsoft.com/office/drawing/2014/main" id="{1D3C0646-D0BD-4942-9F2E-EA8E3A075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865523"/>
            <a:ext cx="4176464" cy="3730885"/>
          </a:xfrm>
          <a:prstGeom prst="rect">
            <a:avLst/>
          </a:prstGeom>
        </p:spPr>
      </p:pic>
      <p:sp>
        <p:nvSpPr>
          <p:cNvPr id="7" name="ZoneTexte 6">
            <a:extLst>
              <a:ext uri="{FF2B5EF4-FFF2-40B4-BE49-F238E27FC236}">
                <a16:creationId xmlns:a16="http://schemas.microsoft.com/office/drawing/2014/main" id="{43E60D3E-1245-6D47-A5E5-09FC21974B9C}"/>
              </a:ext>
            </a:extLst>
          </p:cNvPr>
          <p:cNvSpPr txBox="1"/>
          <p:nvPr/>
        </p:nvSpPr>
        <p:spPr>
          <a:xfrm>
            <a:off x="4654681" y="885552"/>
            <a:ext cx="7416824" cy="3785652"/>
          </a:xfrm>
          <a:prstGeom prst="rect">
            <a:avLst/>
          </a:prstGeom>
          <a:noFill/>
        </p:spPr>
        <p:txBody>
          <a:bodyPr wrap="square" rtlCol="0">
            <a:spAutoFit/>
          </a:bodyPr>
          <a:lstStyle/>
          <a:p>
            <a:r>
              <a:rPr lang="fr-FR" sz="2400" b="1" dirty="0"/>
              <a:t>Quelques acteurs français: </a:t>
            </a:r>
          </a:p>
          <a:p>
            <a:pPr marL="214313" indent="-214313">
              <a:buFontTx/>
              <a:buChar char="-"/>
            </a:pPr>
            <a:r>
              <a:rPr lang="fr-FR" sz="2400" b="1" dirty="0"/>
              <a:t>Louis de Broglie </a:t>
            </a:r>
            <a:r>
              <a:rPr lang="fr-FR" sz="2400" dirty="0"/>
              <a:t>: demande la création d’un laboratoire multinationale en 1949 à Lausanne</a:t>
            </a:r>
          </a:p>
          <a:p>
            <a:pPr marL="214313" indent="-214313">
              <a:buFontTx/>
              <a:buChar char="-"/>
            </a:pPr>
            <a:r>
              <a:rPr lang="fr-FR" sz="2400" b="1" dirty="0"/>
              <a:t>Pierre Auger </a:t>
            </a:r>
            <a:r>
              <a:rPr lang="fr-FR" sz="2400" dirty="0"/>
              <a:t>: directeur du département sciences exactes et naturelles</a:t>
            </a:r>
          </a:p>
          <a:p>
            <a:pPr marL="214313" indent="-214313">
              <a:buFontTx/>
              <a:buChar char="-"/>
            </a:pPr>
            <a:r>
              <a:rPr lang="fr-FR" sz="2400" b="1" dirty="0"/>
              <a:t>François de Rose </a:t>
            </a:r>
            <a:r>
              <a:rPr lang="fr-FR" sz="2400" dirty="0"/>
              <a:t>: diplômât français</a:t>
            </a:r>
          </a:p>
          <a:p>
            <a:pPr marL="214313" indent="-214313">
              <a:buFontTx/>
              <a:buChar char="-"/>
            </a:pPr>
            <a:r>
              <a:rPr lang="fr-FR" sz="2400" b="1" dirty="0"/>
              <a:t>Francis Perrin </a:t>
            </a:r>
            <a:r>
              <a:rPr lang="fr-FR" sz="2400" dirty="0"/>
              <a:t>: Haut commissaire et membre du Conseil</a:t>
            </a:r>
          </a:p>
          <a:p>
            <a:pPr marL="214313" indent="-214313">
              <a:buFontTx/>
              <a:buChar char="-"/>
            </a:pPr>
            <a:r>
              <a:rPr lang="fr-FR" sz="2400" b="1" dirty="0"/>
              <a:t>Raul Dautry </a:t>
            </a:r>
            <a:r>
              <a:rPr lang="fr-FR" sz="2400" dirty="0"/>
              <a:t>: Administrateur général du CEA</a:t>
            </a:r>
          </a:p>
          <a:p>
            <a:pPr marL="214313" indent="-214313">
              <a:buFontTx/>
              <a:buChar char="-"/>
            </a:pPr>
            <a:r>
              <a:rPr lang="fr-FR" sz="2400" b="1" dirty="0" err="1"/>
              <a:t>Lew</a:t>
            </a:r>
            <a:r>
              <a:rPr lang="fr-FR" sz="2400" b="1" dirty="0"/>
              <a:t> Kowarski </a:t>
            </a:r>
            <a:r>
              <a:rPr lang="fr-FR" sz="2400" dirty="0"/>
              <a:t>: parmi les premiers employés du CERN </a:t>
            </a:r>
            <a:r>
              <a:rPr lang="fr-FR" sz="2400" dirty="0">
                <a:sym typeface="Wingdings" pitchFamily="2" charset="2"/>
              </a:rPr>
              <a:t></a:t>
            </a:r>
            <a:r>
              <a:rPr lang="fr-FR" sz="2400" dirty="0"/>
              <a:t> directeur des services techniques et scientifiques</a:t>
            </a:r>
          </a:p>
        </p:txBody>
      </p:sp>
      <p:sp>
        <p:nvSpPr>
          <p:cNvPr id="9" name="ZoneTexte 8">
            <a:extLst>
              <a:ext uri="{FF2B5EF4-FFF2-40B4-BE49-F238E27FC236}">
                <a16:creationId xmlns:a16="http://schemas.microsoft.com/office/drawing/2014/main" id="{9B35CF83-FFF4-6C4F-B637-4A3E3ADEEDA1}"/>
              </a:ext>
            </a:extLst>
          </p:cNvPr>
          <p:cNvSpPr txBox="1"/>
          <p:nvPr/>
        </p:nvSpPr>
        <p:spPr>
          <a:xfrm>
            <a:off x="337294" y="4892967"/>
            <a:ext cx="7992888" cy="1200329"/>
          </a:xfrm>
          <a:prstGeom prst="rect">
            <a:avLst/>
          </a:prstGeom>
          <a:noFill/>
        </p:spPr>
        <p:txBody>
          <a:bodyPr wrap="square" rtlCol="0">
            <a:spAutoFit/>
          </a:bodyPr>
          <a:lstStyle/>
          <a:p>
            <a:r>
              <a:rPr lang="fr-FR" sz="2400" b="1" dirty="0"/>
              <a:t>1951 : </a:t>
            </a:r>
            <a:r>
              <a:rPr lang="fr-FR" sz="2400" dirty="0"/>
              <a:t>1</a:t>
            </a:r>
            <a:r>
              <a:rPr lang="fr-FR" sz="2400" baseline="30000" dirty="0"/>
              <a:t>er</a:t>
            </a:r>
            <a:r>
              <a:rPr lang="fr-FR" sz="2400" dirty="0"/>
              <a:t> accord intergouvernemental signé par 11 pays</a:t>
            </a:r>
          </a:p>
          <a:p>
            <a:r>
              <a:rPr lang="fr-FR" sz="2400" b="1" dirty="0"/>
              <a:t>1952 :</a:t>
            </a:r>
            <a:r>
              <a:rPr lang="fr-FR" sz="2400" dirty="0"/>
              <a:t> choix de Genève comme site</a:t>
            </a:r>
          </a:p>
          <a:p>
            <a:r>
              <a:rPr lang="fr-FR" sz="2400" b="1" dirty="0"/>
              <a:t>1954 :</a:t>
            </a:r>
            <a:r>
              <a:rPr lang="fr-FR" sz="2400" dirty="0"/>
              <a:t> ratification de l’accord par la France et l’Allemagne</a:t>
            </a:r>
          </a:p>
        </p:txBody>
      </p:sp>
    </p:spTree>
    <p:extLst>
      <p:ext uri="{BB962C8B-B14F-4D97-AF65-F5344CB8AC3E}">
        <p14:creationId xmlns:p14="http://schemas.microsoft.com/office/powerpoint/2010/main" val="385880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646FC-FF3E-C842-B145-359306B23D9D}"/>
              </a:ext>
            </a:extLst>
          </p:cNvPr>
          <p:cNvSpPr>
            <a:spLocks noGrp="1"/>
          </p:cNvSpPr>
          <p:nvPr>
            <p:ph type="title"/>
          </p:nvPr>
        </p:nvSpPr>
        <p:spPr/>
        <p:txBody>
          <a:bodyPr>
            <a:noAutofit/>
          </a:bodyPr>
          <a:lstStyle/>
          <a:p>
            <a:r>
              <a:rPr lang="fr-FR" dirty="0"/>
              <a:t>Des rayons cosmiques aux accélérateurs</a:t>
            </a:r>
          </a:p>
        </p:txBody>
      </p:sp>
      <p:sp>
        <p:nvSpPr>
          <p:cNvPr id="3" name="Espace réservé du pied de page 2">
            <a:extLst>
              <a:ext uri="{FF2B5EF4-FFF2-40B4-BE49-F238E27FC236}">
                <a16:creationId xmlns:a16="http://schemas.microsoft.com/office/drawing/2014/main" id="{347D0EBA-69CB-404B-9F8A-6ADAF8D7ACCC}"/>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5F29C86D-3857-FE46-B9F0-BD9D1CAA9D78}"/>
              </a:ext>
            </a:extLst>
          </p:cNvPr>
          <p:cNvSpPr>
            <a:spLocks noGrp="1"/>
          </p:cNvSpPr>
          <p:nvPr>
            <p:ph type="sldNum" sz="quarter" idx="12"/>
          </p:nvPr>
        </p:nvSpPr>
        <p:spPr/>
        <p:txBody>
          <a:bodyPr/>
          <a:lstStyle/>
          <a:p>
            <a:fld id="{5A41D906-68FB-4FCF-A226-CB4AF2FE6205}" type="slidenum">
              <a:rPr lang="fr-FR" smtClean="0"/>
              <a:t>7</a:t>
            </a:fld>
            <a:endParaRPr lang="fr-FR"/>
          </a:p>
        </p:txBody>
      </p:sp>
      <p:sp>
        <p:nvSpPr>
          <p:cNvPr id="5" name="Espace réservé de la date 4">
            <a:extLst>
              <a:ext uri="{FF2B5EF4-FFF2-40B4-BE49-F238E27FC236}">
                <a16:creationId xmlns:a16="http://schemas.microsoft.com/office/drawing/2014/main" id="{A4135E5B-A2EA-B448-8354-34538E69AA34}"/>
              </a:ext>
            </a:extLst>
          </p:cNvPr>
          <p:cNvSpPr>
            <a:spLocks noGrp="1"/>
          </p:cNvSpPr>
          <p:nvPr>
            <p:ph type="dt" sz="half" idx="2"/>
          </p:nvPr>
        </p:nvSpPr>
        <p:spPr/>
        <p:txBody>
          <a:bodyPr/>
          <a:lstStyle/>
          <a:p>
            <a:fld id="{B0251F9F-5AFC-BF4D-8B1C-9808902CDFCB}" type="datetime1">
              <a:rPr lang="fr-FR" smtClean="0"/>
              <a:t>16/09/2019</a:t>
            </a:fld>
            <a:endParaRPr lang="en-GB" dirty="0"/>
          </a:p>
        </p:txBody>
      </p:sp>
      <p:pic>
        <p:nvPicPr>
          <p:cNvPr id="11" name="Image 10">
            <a:extLst>
              <a:ext uri="{FF2B5EF4-FFF2-40B4-BE49-F238E27FC236}">
                <a16:creationId xmlns:a16="http://schemas.microsoft.com/office/drawing/2014/main" id="{7D472D9E-2B6F-194C-95CB-01A15EEAD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3" y="836711"/>
            <a:ext cx="2299243" cy="3017115"/>
          </a:xfrm>
          <a:prstGeom prst="rect">
            <a:avLst/>
          </a:prstGeom>
        </p:spPr>
      </p:pic>
      <p:sp>
        <p:nvSpPr>
          <p:cNvPr id="6" name="ZoneTexte 5">
            <a:extLst>
              <a:ext uri="{FF2B5EF4-FFF2-40B4-BE49-F238E27FC236}">
                <a16:creationId xmlns:a16="http://schemas.microsoft.com/office/drawing/2014/main" id="{979DD5E5-6341-CE41-ADD0-A6A2C2FAFB14}"/>
              </a:ext>
            </a:extLst>
          </p:cNvPr>
          <p:cNvSpPr txBox="1"/>
          <p:nvPr/>
        </p:nvSpPr>
        <p:spPr>
          <a:xfrm>
            <a:off x="2516926" y="806839"/>
            <a:ext cx="9675073" cy="3046988"/>
          </a:xfrm>
          <a:prstGeom prst="rect">
            <a:avLst/>
          </a:prstGeom>
          <a:noFill/>
        </p:spPr>
        <p:txBody>
          <a:bodyPr wrap="square" rtlCol="0">
            <a:spAutoFit/>
          </a:bodyPr>
          <a:lstStyle/>
          <a:p>
            <a:r>
              <a:rPr lang="fr-FR" sz="2000" dirty="0"/>
              <a:t>Découverte du positron, du muon, des mésons dans le rayonnement cosmique</a:t>
            </a:r>
          </a:p>
          <a:p>
            <a:endParaRPr lang="fr-FR" sz="2000" dirty="0"/>
          </a:p>
          <a:p>
            <a:r>
              <a:rPr lang="fr-FR" sz="2000" dirty="0"/>
              <a:t>En France: Laboratoire de l’école polytechnique – Louis Leprince-Ringuet</a:t>
            </a:r>
            <a:endParaRPr lang="fr-FR" sz="1200" dirty="0"/>
          </a:p>
          <a:p>
            <a:r>
              <a:rPr lang="fr-FR" sz="2000" b="1" dirty="0">
                <a:sym typeface="Wingdings" pitchFamily="2" charset="2"/>
              </a:rPr>
              <a:t>Années 1940-1950: </a:t>
            </a:r>
            <a:r>
              <a:rPr lang="fr-FR" sz="2000" dirty="0">
                <a:sym typeface="Wingdings" pitchFamily="2" charset="2"/>
              </a:rPr>
              <a:t>installation des laboratoires pour l’étude des rayons cosmiques à l’aide des chambres de Wilson: </a:t>
            </a:r>
          </a:p>
          <a:p>
            <a:r>
              <a:rPr lang="fr-FR" sz="2000" dirty="0">
                <a:sym typeface="Wingdings" pitchFamily="2" charset="2"/>
              </a:rPr>
              <a:t>Col du Midi à (3600m), </a:t>
            </a:r>
            <a:r>
              <a:rPr lang="fr-FR" sz="2000" dirty="0"/>
              <a:t>L'Argentière-la-Bessée (1000m), Pic du midi (2800m)</a:t>
            </a:r>
          </a:p>
          <a:p>
            <a:pPr marL="214313" indent="-214313">
              <a:buFont typeface="Wingdings" pitchFamily="2" charset="2"/>
              <a:buChar char="à"/>
            </a:pPr>
            <a:r>
              <a:rPr lang="fr-FR" sz="2000" dirty="0">
                <a:sym typeface="Wingdings" pitchFamily="2" charset="2"/>
              </a:rPr>
              <a:t>Etude des rayons cosmiques et de la production des mésons</a:t>
            </a:r>
          </a:p>
          <a:p>
            <a:endParaRPr lang="fr-FR" sz="1200" dirty="0">
              <a:sym typeface="Wingdings" pitchFamily="2" charset="2"/>
            </a:endParaRPr>
          </a:p>
          <a:p>
            <a:r>
              <a:rPr lang="fr-FR" sz="2000" b="1" dirty="0">
                <a:sym typeface="Wingdings" pitchFamily="2" charset="2"/>
              </a:rPr>
              <a:t>Avenant du CERN : </a:t>
            </a:r>
            <a:r>
              <a:rPr lang="fr-FR" sz="2000" dirty="0">
                <a:sym typeface="Wingdings" pitchFamily="2" charset="2"/>
              </a:rPr>
              <a:t>abandon de ces laboratoire au profit des accélérateurs et des chambres à bulles </a:t>
            </a:r>
          </a:p>
        </p:txBody>
      </p:sp>
      <p:pic>
        <p:nvPicPr>
          <p:cNvPr id="12" name="Image 11">
            <a:extLst>
              <a:ext uri="{FF2B5EF4-FFF2-40B4-BE49-F238E27FC236}">
                <a16:creationId xmlns:a16="http://schemas.microsoft.com/office/drawing/2014/main" id="{BBB15574-0AF2-804B-A6C1-F9D029919ABB}"/>
              </a:ext>
            </a:extLst>
          </p:cNvPr>
          <p:cNvPicPr>
            <a:picLocks noChangeAspect="1"/>
          </p:cNvPicPr>
          <p:nvPr/>
        </p:nvPicPr>
        <p:blipFill rotWithShape="1">
          <a:blip r:embed="rId4">
            <a:extLst>
              <a:ext uri="{28A0092B-C50C-407E-A947-70E740481C1C}">
                <a14:useLocalDpi xmlns:a14="http://schemas.microsoft.com/office/drawing/2010/main" val="0"/>
              </a:ext>
            </a:extLst>
          </a:blip>
          <a:srcRect l="2077" t="1793" r="9280" b="898"/>
          <a:stretch/>
        </p:blipFill>
        <p:spPr>
          <a:xfrm>
            <a:off x="191344" y="3866207"/>
            <a:ext cx="3575939" cy="2520000"/>
          </a:xfrm>
          <a:prstGeom prst="rect">
            <a:avLst/>
          </a:prstGeom>
        </p:spPr>
      </p:pic>
      <p:pic>
        <p:nvPicPr>
          <p:cNvPr id="13" name="Image 12">
            <a:extLst>
              <a:ext uri="{FF2B5EF4-FFF2-40B4-BE49-F238E27FC236}">
                <a16:creationId xmlns:a16="http://schemas.microsoft.com/office/drawing/2014/main" id="{5D54F49E-39E6-7346-956A-840DADD2E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1733" y="3924913"/>
            <a:ext cx="1884878" cy="2520000"/>
          </a:xfrm>
          <a:prstGeom prst="rect">
            <a:avLst/>
          </a:prstGeom>
        </p:spPr>
      </p:pic>
      <p:pic>
        <p:nvPicPr>
          <p:cNvPr id="14" name="Image 13">
            <a:extLst>
              <a:ext uri="{FF2B5EF4-FFF2-40B4-BE49-F238E27FC236}">
                <a16:creationId xmlns:a16="http://schemas.microsoft.com/office/drawing/2014/main" id="{445994CC-8AE6-4742-8F42-C6237BAC64EB}"/>
              </a:ext>
            </a:extLst>
          </p:cNvPr>
          <p:cNvPicPr>
            <a:picLocks noChangeAspect="1"/>
          </p:cNvPicPr>
          <p:nvPr/>
        </p:nvPicPr>
        <p:blipFill rotWithShape="1">
          <a:blip r:embed="rId6">
            <a:extLst>
              <a:ext uri="{28A0092B-C50C-407E-A947-70E740481C1C}">
                <a14:useLocalDpi xmlns:a14="http://schemas.microsoft.com/office/drawing/2010/main" val="0"/>
              </a:ext>
            </a:extLst>
          </a:blip>
          <a:srcRect l="5040" t="3881" r="6993"/>
          <a:stretch/>
        </p:blipFill>
        <p:spPr>
          <a:xfrm>
            <a:off x="9095445" y="3924913"/>
            <a:ext cx="2881476" cy="2520000"/>
          </a:xfrm>
          <a:prstGeom prst="rect">
            <a:avLst/>
          </a:prstGeom>
        </p:spPr>
      </p:pic>
      <p:sp>
        <p:nvSpPr>
          <p:cNvPr id="8" name="ZoneTexte 7">
            <a:extLst>
              <a:ext uri="{FF2B5EF4-FFF2-40B4-BE49-F238E27FC236}">
                <a16:creationId xmlns:a16="http://schemas.microsoft.com/office/drawing/2014/main" id="{F81DAF89-ECEA-704E-A8DD-E7B05D088352}"/>
              </a:ext>
            </a:extLst>
          </p:cNvPr>
          <p:cNvSpPr txBox="1"/>
          <p:nvPr/>
        </p:nvSpPr>
        <p:spPr>
          <a:xfrm>
            <a:off x="5172004" y="5301208"/>
            <a:ext cx="1991837" cy="1200329"/>
          </a:xfrm>
          <a:prstGeom prst="rect">
            <a:avLst/>
          </a:prstGeom>
          <a:noFill/>
        </p:spPr>
        <p:txBody>
          <a:bodyPr wrap="square" rtlCol="0">
            <a:spAutoFit/>
          </a:bodyPr>
          <a:lstStyle/>
          <a:p>
            <a:r>
              <a:rPr lang="fr-FR" dirty="0"/>
              <a:t>Chambre à bulles dites « de Saclay » conçu par Bernard Gregory, futur DG</a:t>
            </a:r>
          </a:p>
        </p:txBody>
      </p:sp>
    </p:spTree>
    <p:extLst>
      <p:ext uri="{BB962C8B-B14F-4D97-AF65-F5344CB8AC3E}">
        <p14:creationId xmlns:p14="http://schemas.microsoft.com/office/powerpoint/2010/main" val="354153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47672-9A55-7444-BE34-A713687DE2A6}"/>
              </a:ext>
            </a:extLst>
          </p:cNvPr>
          <p:cNvSpPr>
            <a:spLocks noGrp="1"/>
          </p:cNvSpPr>
          <p:nvPr>
            <p:ph type="title"/>
          </p:nvPr>
        </p:nvSpPr>
        <p:spPr/>
        <p:txBody>
          <a:bodyPr>
            <a:noAutofit/>
          </a:bodyPr>
          <a:lstStyle/>
          <a:p>
            <a:r>
              <a:rPr lang="fr-FR" dirty="0"/>
              <a:t>Les laboratoires d’Orsay</a:t>
            </a:r>
          </a:p>
        </p:txBody>
      </p:sp>
      <p:sp>
        <p:nvSpPr>
          <p:cNvPr id="3" name="Espace réservé du pied de page 2">
            <a:extLst>
              <a:ext uri="{FF2B5EF4-FFF2-40B4-BE49-F238E27FC236}">
                <a16:creationId xmlns:a16="http://schemas.microsoft.com/office/drawing/2014/main" id="{298B2F54-F120-9B44-A141-323FFACA2971}"/>
              </a:ext>
            </a:extLst>
          </p:cNvPr>
          <p:cNvSpPr>
            <a:spLocks noGrp="1"/>
          </p:cNvSpPr>
          <p:nvPr>
            <p:ph type="ftr" sz="quarter" idx="11"/>
          </p:nvPr>
        </p:nvSpPr>
        <p:spPr/>
        <p:txBody>
          <a:bodyPr/>
          <a:lstStyle/>
          <a:p>
            <a:r>
              <a:rPr lang="fr-FR"/>
              <a:t>EUTOPIA Annecy  - UB</a:t>
            </a:r>
            <a:endParaRPr lang="fr-FR" dirty="0"/>
          </a:p>
        </p:txBody>
      </p:sp>
      <p:sp>
        <p:nvSpPr>
          <p:cNvPr id="4" name="Espace réservé du numéro de diapositive 3">
            <a:extLst>
              <a:ext uri="{FF2B5EF4-FFF2-40B4-BE49-F238E27FC236}">
                <a16:creationId xmlns:a16="http://schemas.microsoft.com/office/drawing/2014/main" id="{06587800-4803-9241-80EA-524B374B669E}"/>
              </a:ext>
            </a:extLst>
          </p:cNvPr>
          <p:cNvSpPr>
            <a:spLocks noGrp="1"/>
          </p:cNvSpPr>
          <p:nvPr>
            <p:ph type="sldNum" sz="quarter" idx="12"/>
          </p:nvPr>
        </p:nvSpPr>
        <p:spPr/>
        <p:txBody>
          <a:bodyPr/>
          <a:lstStyle/>
          <a:p>
            <a:fld id="{5A41D906-68FB-4FCF-A226-CB4AF2FE6205}" type="slidenum">
              <a:rPr lang="fr-FR" smtClean="0"/>
              <a:t>8</a:t>
            </a:fld>
            <a:endParaRPr lang="fr-FR"/>
          </a:p>
        </p:txBody>
      </p:sp>
      <p:sp>
        <p:nvSpPr>
          <p:cNvPr id="5" name="Espace réservé de la date 4">
            <a:extLst>
              <a:ext uri="{FF2B5EF4-FFF2-40B4-BE49-F238E27FC236}">
                <a16:creationId xmlns:a16="http://schemas.microsoft.com/office/drawing/2014/main" id="{C2062CE4-57DD-B54C-879E-55BB8A651BBB}"/>
              </a:ext>
            </a:extLst>
          </p:cNvPr>
          <p:cNvSpPr>
            <a:spLocks noGrp="1"/>
          </p:cNvSpPr>
          <p:nvPr>
            <p:ph type="dt" sz="half" idx="2"/>
          </p:nvPr>
        </p:nvSpPr>
        <p:spPr/>
        <p:txBody>
          <a:bodyPr/>
          <a:lstStyle/>
          <a:p>
            <a:fld id="{D769A772-8331-054B-A512-4FA77D6A4945}" type="datetime1">
              <a:rPr lang="fr-FR" smtClean="0"/>
              <a:t>16/09/2019</a:t>
            </a:fld>
            <a:endParaRPr lang="en-GB" dirty="0"/>
          </a:p>
        </p:txBody>
      </p:sp>
      <p:pic>
        <p:nvPicPr>
          <p:cNvPr id="8" name="Picture 4" descr="vue2">
            <a:extLst>
              <a:ext uri="{FF2B5EF4-FFF2-40B4-BE49-F238E27FC236}">
                <a16:creationId xmlns:a16="http://schemas.microsoft.com/office/drawing/2014/main" id="{9408C9FE-103C-D347-B998-D9B0710CE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6" y="4156075"/>
            <a:ext cx="3823034" cy="28511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13A7D1-F62E-1A4B-A556-935CCD59F1D1}"/>
              </a:ext>
            </a:extLst>
          </p:cNvPr>
          <p:cNvSpPr/>
          <p:nvPr/>
        </p:nvSpPr>
        <p:spPr>
          <a:xfrm>
            <a:off x="623392" y="742647"/>
            <a:ext cx="11161240" cy="3416320"/>
          </a:xfrm>
          <a:prstGeom prst="rect">
            <a:avLst/>
          </a:prstGeom>
        </p:spPr>
        <p:txBody>
          <a:bodyPr wrap="square">
            <a:spAutoFit/>
          </a:bodyPr>
          <a:lstStyle/>
          <a:p>
            <a:r>
              <a:rPr lang="fr-FR" sz="2400" dirty="0">
                <a:ea typeface="Times New Roman" panose="02020603050405020304" pitchFamily="18" charset="0"/>
              </a:rPr>
              <a:t>Irène Joliot-Curie « </a:t>
            </a:r>
            <a:r>
              <a:rPr lang="fr-FR" sz="2400" dirty="0">
                <a:solidFill>
                  <a:srgbClr val="000000"/>
                </a:solidFill>
                <a:ea typeface="Calibri" panose="020F0502020204030204" pitchFamily="34" charset="0"/>
              </a:rPr>
              <a:t>Le Monde »  juin 1954 : </a:t>
            </a:r>
          </a:p>
          <a:p>
            <a:pPr lvl="1"/>
            <a:r>
              <a:rPr lang="fr-FR" sz="2400" dirty="0">
                <a:solidFill>
                  <a:srgbClr val="000000"/>
                </a:solidFill>
                <a:ea typeface="Calibri" panose="020F0502020204030204" pitchFamily="34" charset="0"/>
              </a:rPr>
              <a:t>« </a:t>
            </a:r>
            <a:r>
              <a:rPr lang="fr-FR" sz="2400" i="1" dirty="0">
                <a:solidFill>
                  <a:srgbClr val="000000"/>
                </a:solidFill>
                <a:ea typeface="Calibri" panose="020F0502020204030204" pitchFamily="34" charset="0"/>
              </a:rPr>
              <a:t>Contribuer à créer et à faire vivre le CERN en laissant s'éteindre la recherche fondamentale française en physique nucléaire serait agir contre les intérêts de notre pays et contre ceux de la science »</a:t>
            </a:r>
            <a:r>
              <a:rPr lang="fr-FR" sz="2400" dirty="0">
                <a:solidFill>
                  <a:srgbClr val="000000"/>
                </a:solidFill>
                <a:ea typeface="Calibri" panose="020F0502020204030204" pitchFamily="34" charset="0"/>
              </a:rPr>
              <a:t>. </a:t>
            </a:r>
          </a:p>
          <a:p>
            <a:r>
              <a:rPr lang="fr-FR" sz="2400" dirty="0">
                <a:solidFill>
                  <a:srgbClr val="000000"/>
                </a:solidFill>
                <a:sym typeface="Wingdings" pitchFamily="2" charset="2"/>
              </a:rPr>
              <a:t> Gouvernement Pierre Mendes France : Allocation des crédits pour construire</a:t>
            </a:r>
          </a:p>
          <a:p>
            <a:pPr marL="1128713" lvl="2" indent="-214313">
              <a:buFontTx/>
              <a:buChar char="-"/>
            </a:pPr>
            <a:r>
              <a:rPr lang="fr-FR" sz="2400" dirty="0">
                <a:solidFill>
                  <a:srgbClr val="000000"/>
                </a:solidFill>
                <a:sym typeface="Wingdings" pitchFamily="2" charset="2"/>
              </a:rPr>
              <a:t>un cyclotron (Institut du Radium - Irène Joliot-Curie) </a:t>
            </a:r>
          </a:p>
          <a:p>
            <a:pPr marL="1128713" lvl="2" indent="-214313">
              <a:buFontTx/>
              <a:buChar char="-"/>
            </a:pPr>
            <a:r>
              <a:rPr lang="fr-FR" sz="2400" dirty="0">
                <a:solidFill>
                  <a:srgbClr val="000000"/>
                </a:solidFill>
                <a:sym typeface="Wingdings" pitchFamily="2" charset="2"/>
              </a:rPr>
              <a:t>un accélérateur linéaire (ENS - Yves Rocard)</a:t>
            </a:r>
          </a:p>
          <a:p>
            <a:pPr marL="214313" indent="-214313">
              <a:buFont typeface="Wingdings" pitchFamily="2" charset="2"/>
              <a:buChar char="à"/>
            </a:pPr>
            <a:r>
              <a:rPr lang="fr-FR" sz="2400" dirty="0">
                <a:solidFill>
                  <a:srgbClr val="000000"/>
                </a:solidFill>
                <a:sym typeface="Wingdings" pitchFamily="2" charset="2"/>
              </a:rPr>
              <a:t> Site de construction : terrain séquestré à Orsay</a:t>
            </a:r>
          </a:p>
          <a:p>
            <a:r>
              <a:rPr lang="fr-FR" sz="2400" dirty="0">
                <a:sym typeface="Wingdings" pitchFamily="2" charset="2"/>
              </a:rPr>
              <a:t> 1</a:t>
            </a:r>
            <a:r>
              <a:rPr lang="fr-FR" sz="2400" baseline="30000" dirty="0">
                <a:sym typeface="Wingdings" pitchFamily="2" charset="2"/>
              </a:rPr>
              <a:t>er</a:t>
            </a:r>
            <a:r>
              <a:rPr lang="fr-FR" sz="2400" dirty="0">
                <a:sym typeface="Wingdings" pitchFamily="2" charset="2"/>
              </a:rPr>
              <a:t> directeur </a:t>
            </a:r>
            <a:r>
              <a:rPr lang="fr-FR" sz="2400" dirty="0"/>
              <a:t>IPNO: Frédéric Joliot-Curie; 1</a:t>
            </a:r>
            <a:r>
              <a:rPr lang="fr-FR" sz="2400" baseline="30000" dirty="0"/>
              <a:t>er</a:t>
            </a:r>
            <a:r>
              <a:rPr lang="fr-FR" sz="2400" dirty="0"/>
              <a:t> directeur du LAL: Hans </a:t>
            </a:r>
            <a:r>
              <a:rPr lang="fr-FR" sz="2400" dirty="0" err="1"/>
              <a:t>Halban</a:t>
            </a:r>
            <a:r>
              <a:rPr lang="fr-FR" sz="2400" dirty="0"/>
              <a:t> </a:t>
            </a:r>
            <a:endParaRPr lang="fr-FR" sz="2400" dirty="0">
              <a:solidFill>
                <a:srgbClr val="000000"/>
              </a:solidFill>
              <a:sym typeface="Wingdings" pitchFamily="2" charset="2"/>
            </a:endParaRPr>
          </a:p>
        </p:txBody>
      </p:sp>
      <p:pic>
        <p:nvPicPr>
          <p:cNvPr id="11" name="Image 10">
            <a:extLst>
              <a:ext uri="{FF2B5EF4-FFF2-40B4-BE49-F238E27FC236}">
                <a16:creationId xmlns:a16="http://schemas.microsoft.com/office/drawing/2014/main" id="{4EBAAF8D-B84A-6646-8904-AB7E1055B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190" y="4156217"/>
            <a:ext cx="2778707" cy="2763140"/>
          </a:xfrm>
          <a:prstGeom prst="rect">
            <a:avLst/>
          </a:prstGeom>
        </p:spPr>
      </p:pic>
      <p:pic>
        <p:nvPicPr>
          <p:cNvPr id="9" name="Picture 4" descr="plan-LAL-dessus">
            <a:extLst>
              <a:ext uri="{FF2B5EF4-FFF2-40B4-BE49-F238E27FC236}">
                <a16:creationId xmlns:a16="http://schemas.microsoft.com/office/drawing/2014/main" id="{D29672A3-5AFB-E444-A45D-68234A8A4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041976" y="2675252"/>
            <a:ext cx="2733583" cy="5631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77720"/>
      </p:ext>
    </p:extLst>
  </p:cSld>
  <p:clrMapOvr>
    <a:masterClrMapping/>
  </p:clrMapOvr>
</p:sld>
</file>

<file path=ppt/theme/theme1.xml><?xml version="1.0" encoding="utf-8"?>
<a:theme xmlns:a="http://schemas.openxmlformats.org/drawingml/2006/main" name="Modele presentation IN2P3">
  <a:themeElements>
    <a:clrScheme name="Thème IN2P3">
      <a:dk1>
        <a:srgbClr val="00294B"/>
      </a:dk1>
      <a:lt1>
        <a:srgbClr val="FFFFFF"/>
      </a:lt1>
      <a:dk2>
        <a:srgbClr val="456487"/>
      </a:dk2>
      <a:lt2>
        <a:srgbClr val="FFFFFF"/>
      </a:lt2>
      <a:accent1>
        <a:srgbClr val="00294B"/>
      </a:accent1>
      <a:accent2>
        <a:srgbClr val="456487"/>
      </a:accent2>
      <a:accent3>
        <a:srgbClr val="E75112"/>
      </a:accent3>
      <a:accent4>
        <a:srgbClr val="62C4DD"/>
      </a:accent4>
      <a:accent5>
        <a:srgbClr val="000000"/>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Modele presentation IN2P3</Template>
  <TotalTime>22214</TotalTime>
  <Words>2031</Words>
  <Application>Microsoft Macintosh PowerPoint</Application>
  <PresentationFormat>Grand écran</PresentationFormat>
  <Paragraphs>402</Paragraphs>
  <Slides>29</Slides>
  <Notes>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29</vt:i4>
      </vt:variant>
    </vt:vector>
  </HeadingPairs>
  <TitlesOfParts>
    <vt:vector size="36" baseType="lpstr">
      <vt:lpstr>ＭＳ Ｐゴシック</vt:lpstr>
      <vt:lpstr>Arial</vt:lpstr>
      <vt:lpstr>Arial Narrow</vt:lpstr>
      <vt:lpstr>Calibri</vt:lpstr>
      <vt:lpstr>Times New Roman</vt:lpstr>
      <vt:lpstr>Wingdings</vt:lpstr>
      <vt:lpstr>Modele presentation IN2P3</vt:lpstr>
      <vt:lpstr>« Les deux infinis depuis la naissance du CNRS »</vt:lpstr>
      <vt:lpstr>Les infinis en 1939</vt:lpstr>
      <vt:lpstr>Les physiciens français avant guerre</vt:lpstr>
      <vt:lpstr>La recherche en France avant le CNRS</vt:lpstr>
      <vt:lpstr>La création du CNRS</vt:lpstr>
      <vt:lpstr>La création du CEA</vt:lpstr>
      <vt:lpstr>La création du CERN</vt:lpstr>
      <vt:lpstr>Des rayons cosmiques aux accélérateurs</vt:lpstr>
      <vt:lpstr>Les laboratoires d’Orsay</vt:lpstr>
      <vt:lpstr>Les premières collisions d’électrons</vt:lpstr>
      <vt:lpstr>La création de l’IN2P3</vt:lpstr>
      <vt:lpstr>La découverte des courants neutres</vt:lpstr>
      <vt:lpstr>La découverte J/PSI</vt:lpstr>
      <vt:lpstr>Des nouveaux détecteurs !</vt:lpstr>
      <vt:lpstr>CERN - SPS: La découverte du boson Z</vt:lpstr>
      <vt:lpstr>CERN - SPS : La découverte du boson Z</vt:lpstr>
      <vt:lpstr>CERN-LEP : les mesures de précisions</vt:lpstr>
      <vt:lpstr>La violation de CP</vt:lpstr>
      <vt:lpstr>CERN-LHC : Découverte du boson de Higgs</vt:lpstr>
      <vt:lpstr>CERN – LHC : Découverte du boson de Higgs</vt:lpstr>
      <vt:lpstr>Oscillations des neutrinos </vt:lpstr>
      <vt:lpstr>Le retour des rayons cosmiques !</vt:lpstr>
      <vt:lpstr>AMS</vt:lpstr>
      <vt:lpstr>La cosmologie</vt:lpstr>
      <vt:lpstr>LIGO-VIRGO 2016 : Découverte des ondes gravitationnelles</vt:lpstr>
      <vt:lpstr>La stratégie européenne de la physique des particules</vt:lpstr>
      <vt:lpstr>Scénarios pour des futurs collisoneurs</vt:lpstr>
      <vt:lpstr>Question ouvertes !</vt:lpstr>
      <vt:lpstr>Présentation PowerPoint</vt:lpstr>
    </vt:vector>
  </TitlesOfParts>
  <Company>CNRS DR16</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MERCIER Francois</dc:creator>
  <cp:lastModifiedBy>Ursula Bassler</cp:lastModifiedBy>
  <cp:revision>414</cp:revision>
  <cp:lastPrinted>2019-09-12T05:21:36Z</cp:lastPrinted>
  <dcterms:created xsi:type="dcterms:W3CDTF">2017-07-31T09:41:10Z</dcterms:created>
  <dcterms:modified xsi:type="dcterms:W3CDTF">2019-09-16T06:50:27Z</dcterms:modified>
</cp:coreProperties>
</file>