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07" r:id="rId3"/>
    <p:sldId id="327" r:id="rId4"/>
    <p:sldId id="329" r:id="rId5"/>
    <p:sldId id="328" r:id="rId6"/>
    <p:sldId id="330" r:id="rId7"/>
    <p:sldId id="331" r:id="rId8"/>
    <p:sldId id="332" r:id="rId9"/>
    <p:sldId id="336" r:id="rId10"/>
    <p:sldId id="337" r:id="rId11"/>
    <p:sldId id="335" r:id="rId12"/>
    <p:sldId id="318" r:id="rId13"/>
    <p:sldId id="31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AB11FB-F421-4B4A-ABB2-209CC9A8F305}">
          <p14:sldIdLst>
            <p14:sldId id="258"/>
            <p14:sldId id="307"/>
            <p14:sldId id="327"/>
            <p14:sldId id="329"/>
            <p14:sldId id="328"/>
            <p14:sldId id="330"/>
            <p14:sldId id="331"/>
            <p14:sldId id="332"/>
            <p14:sldId id="336"/>
            <p14:sldId id="337"/>
            <p14:sldId id="335"/>
            <p14:sldId id="318"/>
            <p14:sldId id="315"/>
          </p14:sldIdLst>
        </p14:section>
        <p14:section name="Untitled Section" id="{4EDAB384-C876-468C-AFE2-DCFCA42ECD4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3D81-FE4E-4307-B945-132F1AA0257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ACBE-6BEF-495E-8F20-57FF29686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3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3D81-FE4E-4307-B945-132F1AA0257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ACBE-6BEF-495E-8F20-57FF29686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3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3D81-FE4E-4307-B945-132F1AA0257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ACBE-6BEF-495E-8F20-57FF29686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5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3D81-FE4E-4307-B945-132F1AA0257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ACBE-6BEF-495E-8F20-57FF29686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9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3D81-FE4E-4307-B945-132F1AA0257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ACBE-6BEF-495E-8F20-57FF29686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4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3D81-FE4E-4307-B945-132F1AA0257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ACBE-6BEF-495E-8F20-57FF29686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9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3D81-FE4E-4307-B945-132F1AA0257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ACBE-6BEF-495E-8F20-57FF29686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3D81-FE4E-4307-B945-132F1AA0257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ACBE-6BEF-495E-8F20-57FF29686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5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3D81-FE4E-4307-B945-132F1AA0257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ACBE-6BEF-495E-8F20-57FF29686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54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3D81-FE4E-4307-B945-132F1AA0257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ACBE-6BEF-495E-8F20-57FF29686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8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3D81-FE4E-4307-B945-132F1AA0257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ACBE-6BEF-495E-8F20-57FF29686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0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73D81-FE4E-4307-B945-132F1AA02577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6ACBE-6BEF-495E-8F20-57FF29686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5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3" Type="http://schemas.openxmlformats.org/officeDocument/2006/relationships/image" Target="../media/image1.pn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2" Type="http://schemas.openxmlformats.org/officeDocument/2006/relationships/image" Target="../media/image90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5" Type="http://schemas.openxmlformats.org/officeDocument/2006/relationships/image" Target="../media/image102.png"/><Relationship Id="rId10" Type="http://schemas.openxmlformats.org/officeDocument/2006/relationships/image" Target="../media/image107.png"/><Relationship Id="rId4" Type="http://schemas.openxmlformats.org/officeDocument/2006/relationships/image" Target="../media/image101.png"/><Relationship Id="rId9" Type="http://schemas.openxmlformats.org/officeDocument/2006/relationships/image" Target="../media/image10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7" Type="http://schemas.openxmlformats.org/officeDocument/2006/relationships/image" Target="../media/image114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113.png"/><Relationship Id="rId4" Type="http://schemas.openxmlformats.org/officeDocument/2006/relationships/image" Target="../media/image1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18" Type="http://schemas.openxmlformats.org/officeDocument/2006/relationships/image" Target="../media/image7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17" Type="http://schemas.openxmlformats.org/officeDocument/2006/relationships/image" Target="../media/image70.png"/><Relationship Id="rId2" Type="http://schemas.openxmlformats.org/officeDocument/2006/relationships/image" Target="../media/image55.png"/><Relationship Id="rId16" Type="http://schemas.openxmlformats.org/officeDocument/2006/relationships/image" Target="../media/image6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5" Type="http://schemas.openxmlformats.org/officeDocument/2006/relationships/image" Target="../media/image68.png"/><Relationship Id="rId10" Type="http://schemas.openxmlformats.org/officeDocument/2006/relationships/image" Target="../media/image63.png"/><Relationship Id="rId19" Type="http://schemas.openxmlformats.org/officeDocument/2006/relationships/image" Target="../media/image72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4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12" Type="http://schemas.openxmlformats.org/officeDocument/2006/relationships/image" Target="../media/image83.png"/><Relationship Id="rId2" Type="http://schemas.openxmlformats.org/officeDocument/2006/relationships/image" Target="../media/image73.png"/><Relationship Id="rId16" Type="http://schemas.openxmlformats.org/officeDocument/2006/relationships/image" Target="../media/image8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5" Type="http://schemas.openxmlformats.org/officeDocument/2006/relationships/image" Target="../media/image76.png"/><Relationship Id="rId15" Type="http://schemas.openxmlformats.org/officeDocument/2006/relationships/image" Target="../media/image86.png"/><Relationship Id="rId10" Type="http://schemas.openxmlformats.org/officeDocument/2006/relationships/image" Target="../media/image81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Relationship Id="rId14" Type="http://schemas.openxmlformats.org/officeDocument/2006/relationships/image" Target="../media/image8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image" Target="../media/image89.png"/><Relationship Id="rId7" Type="http://schemas.openxmlformats.org/officeDocument/2006/relationships/image" Target="../media/image93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2.png"/><Relationship Id="rId11" Type="http://schemas.openxmlformats.org/officeDocument/2006/relationships/image" Target="../media/image97.png"/><Relationship Id="rId5" Type="http://schemas.openxmlformats.org/officeDocument/2006/relationships/image" Target="../media/image91.png"/><Relationship Id="rId10" Type="http://schemas.openxmlformats.org/officeDocument/2006/relationships/image" Target="../media/image96.png"/><Relationship Id="rId4" Type="http://schemas.openxmlformats.org/officeDocument/2006/relationships/image" Target="../media/image90.png"/><Relationship Id="rId9" Type="http://schemas.openxmlformats.org/officeDocument/2006/relationships/image" Target="../media/image9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09800"/>
            <a:ext cx="8229600" cy="1143000"/>
          </a:xfrm>
        </p:spPr>
        <p:txBody>
          <a:bodyPr>
            <a:normAutofit fontScale="90000"/>
          </a:bodyPr>
          <a:lstStyle/>
          <a:p>
            <a:pPr>
              <a:buSzPts val="2800"/>
            </a:pPr>
            <a:r>
              <a:rPr lang="en-US" sz="4400" dirty="0" smtClean="0"/>
              <a:t> </a:t>
            </a:r>
            <a:br>
              <a:rPr lang="en-US" sz="4400" dirty="0" smtClean="0"/>
            </a:br>
            <a:r>
              <a:rPr lang="en-US" dirty="0">
                <a:solidFill>
                  <a:srgbClr val="C00000"/>
                </a:solidFill>
              </a:rPr>
              <a:t>Lecture </a:t>
            </a:r>
            <a:r>
              <a:rPr lang="en-US" dirty="0" smtClean="0">
                <a:solidFill>
                  <a:srgbClr val="C00000"/>
                </a:solidFill>
              </a:rPr>
              <a:t>2: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>Gauge </a:t>
            </a:r>
            <a:r>
              <a:rPr lang="en-US" dirty="0" smtClean="0"/>
              <a:t>Symmetry</a:t>
            </a:r>
            <a:br>
              <a:rPr lang="en-US" dirty="0" smtClean="0"/>
            </a:b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165797" y="3733800"/>
            <a:ext cx="4953000" cy="18513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I. </a:t>
            </a:r>
            <a:r>
              <a:rPr lang="en-US" sz="2800" dirty="0" err="1" smtClean="0">
                <a:solidFill>
                  <a:srgbClr val="7030A0"/>
                </a:solidFill>
              </a:rPr>
              <a:t>Abelian</a:t>
            </a:r>
            <a:r>
              <a:rPr lang="en-US" sz="2800" dirty="0" smtClean="0">
                <a:solidFill>
                  <a:srgbClr val="7030A0"/>
                </a:solidFill>
              </a:rPr>
              <a:t> gauge symmetry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II. SU(N) groups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III. Non-</a:t>
            </a:r>
            <a:r>
              <a:rPr lang="en-US" sz="2800" dirty="0" err="1" smtClean="0">
                <a:solidFill>
                  <a:srgbClr val="7030A0"/>
                </a:solidFill>
              </a:rPr>
              <a:t>Abelian</a:t>
            </a:r>
            <a:r>
              <a:rPr lang="en-US" sz="2800" dirty="0" smtClean="0">
                <a:solidFill>
                  <a:srgbClr val="7030A0"/>
                </a:solidFill>
              </a:rPr>
              <a:t> gauge symmetry</a:t>
            </a:r>
          </a:p>
        </p:txBody>
      </p:sp>
    </p:spTree>
    <p:extLst>
      <p:ext uri="{BB962C8B-B14F-4D97-AF65-F5344CB8AC3E}">
        <p14:creationId xmlns:p14="http://schemas.microsoft.com/office/powerpoint/2010/main" val="247739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DFF026-0EF4-44F4-BC9D-9B73F696085D}"/>
              </a:ext>
            </a:extLst>
          </p:cNvPr>
          <p:cNvSpPr txBox="1">
            <a:spLocks/>
          </p:cNvSpPr>
          <p:nvPr/>
        </p:nvSpPr>
        <p:spPr>
          <a:xfrm>
            <a:off x="3505200" y="237067"/>
            <a:ext cx="1828800" cy="5072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2060"/>
              </a:buClr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SU(3) groups</a:t>
            </a:r>
            <a:endParaRPr lang="en-US" sz="2000" b="1" dirty="0">
              <a:solidFill>
                <a:srgbClr val="7030A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159343"/>
            <a:ext cx="7527098" cy="30316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9885" y="4501338"/>
            <a:ext cx="2055803" cy="299262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5" name="Rectangle 4"/>
          <p:cNvSpPr/>
          <p:nvPr/>
        </p:nvSpPr>
        <p:spPr>
          <a:xfrm>
            <a:off x="260931" y="768832"/>
            <a:ext cx="16633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2060"/>
              </a:buClr>
            </a:pPr>
            <a:r>
              <a:rPr lang="en-US" b="1" dirty="0" smtClean="0"/>
              <a:t>Fundamental representation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466" y="4905375"/>
            <a:ext cx="577215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057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96DFF026-0EF4-44F4-BC9D-9B73F696085D}"/>
              </a:ext>
            </a:extLst>
          </p:cNvPr>
          <p:cNvSpPr txBox="1">
            <a:spLocks/>
          </p:cNvSpPr>
          <p:nvPr/>
        </p:nvSpPr>
        <p:spPr>
          <a:xfrm>
            <a:off x="1905000" y="145215"/>
            <a:ext cx="4968238" cy="5072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2060"/>
              </a:buClr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Non-</a:t>
            </a:r>
            <a:r>
              <a:rPr lang="en-US" sz="2000" b="1" dirty="0" err="1" smtClean="0">
                <a:solidFill>
                  <a:srgbClr val="7030A0"/>
                </a:solidFill>
              </a:rPr>
              <a:t>Abelian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>
                <a:solidFill>
                  <a:srgbClr val="7030A0"/>
                </a:solidFill>
              </a:rPr>
              <a:t>g</a:t>
            </a:r>
            <a:r>
              <a:rPr lang="en-US" sz="2000" b="1" dirty="0" smtClean="0">
                <a:solidFill>
                  <a:srgbClr val="7030A0"/>
                </a:solidFill>
              </a:rPr>
              <a:t>auge symmetry</a:t>
            </a:r>
            <a:endParaRPr lang="en-US" sz="20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xmlns="" id="{96DFF026-0EF4-44F4-BC9D-9B73F69608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7200" y="864352"/>
                <a:ext cx="7805460" cy="50724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buClr>
                    <a:srgbClr val="002060"/>
                  </a:buClr>
                  <a:buFont typeface="Wingdings" panose="05000000000000000000" pitchFamily="2" charset="2"/>
                  <a:buChar char="v"/>
                </a:pPr>
                <a:r>
                  <a:rPr lang="en-US" sz="1500" dirty="0" smtClean="0"/>
                  <a:t>Let us start with Dirac </a:t>
                </a:r>
                <a:r>
                  <a:rPr lang="en-US" sz="1500" dirty="0" err="1" smtClean="0"/>
                  <a:t>Lagrangian</a:t>
                </a:r>
                <a:r>
                  <a:rPr lang="en-US" sz="1500" dirty="0" smtClean="0"/>
                  <a:t> of a free fermion field, which is invariant under global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</a:rPr>
                      <m:t>𝑆𝑈</m:t>
                    </m:r>
                    <m:d>
                      <m:dPr>
                        <m:ctrlPr>
                          <a:rPr lang="en-US" sz="15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</m:oMath>
                </a14:m>
                <a:r>
                  <a:rPr lang="en-US" sz="1500" b="1" dirty="0" smtClean="0"/>
                  <a:t> </a:t>
                </a:r>
                <a:r>
                  <a:rPr lang="en-US" sz="1500" dirty="0" smtClean="0"/>
                  <a:t>transformations</a:t>
                </a:r>
                <a:endParaRPr lang="en-US" sz="1500" dirty="0"/>
              </a:p>
              <a:p>
                <a:pPr marL="0" indent="0" algn="just">
                  <a:buClr>
                    <a:srgbClr val="002060"/>
                  </a:buClr>
                  <a:buNone/>
                </a:pPr>
                <a:r>
                  <a:rPr lang="en-US" sz="1500" dirty="0" smtClean="0"/>
                  <a:t>  </a:t>
                </a:r>
                <a:endParaRPr lang="en-US" sz="1500" dirty="0"/>
              </a:p>
            </p:txBody>
          </p:sp>
        </mc:Choice>
        <mc:Fallback xmlns="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96DFF026-0EF4-44F4-BC9D-9B73F6960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864352"/>
                <a:ext cx="7805460" cy="507248"/>
              </a:xfrm>
              <a:prstGeom prst="rect">
                <a:avLst/>
              </a:prstGeom>
              <a:blipFill>
                <a:blip r:embed="rId2"/>
                <a:stretch>
                  <a:fillRect l="-234" t="-2410" r="-313" b="-21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9583" y="1750849"/>
            <a:ext cx="1881814" cy="360233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6A21A7F7-3B33-4BE7-9849-9E935CC96F92}"/>
              </a:ext>
            </a:extLst>
          </p:cNvPr>
          <p:cNvSpPr txBox="1">
            <a:spLocks/>
          </p:cNvSpPr>
          <p:nvPr/>
        </p:nvSpPr>
        <p:spPr>
          <a:xfrm>
            <a:off x="381000" y="2967826"/>
            <a:ext cx="3733800" cy="30877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sz="1500" dirty="0" smtClean="0"/>
              <a:t>Now we consider local transformations:</a:t>
            </a:r>
            <a:endParaRPr lang="en-US" sz="15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4397" y="1440827"/>
            <a:ext cx="1026444" cy="9642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7672" y="2957368"/>
            <a:ext cx="1066935" cy="292756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0600" y="4177196"/>
            <a:ext cx="7554144" cy="306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63299" y="4669131"/>
            <a:ext cx="3022195" cy="585514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99697" y="5467624"/>
            <a:ext cx="3935950" cy="357814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2799697" y="6067104"/>
            <a:ext cx="3852335" cy="467227"/>
            <a:chOff x="2929465" y="6085973"/>
            <a:chExt cx="3852335" cy="467227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321949" y="6085973"/>
              <a:ext cx="3459851" cy="467227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929465" y="6137334"/>
              <a:ext cx="301628" cy="331199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2127760" y="3541924"/>
            <a:ext cx="3817985" cy="354856"/>
            <a:chOff x="2127760" y="3541924"/>
            <a:chExt cx="3817985" cy="354856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929465" y="3541924"/>
              <a:ext cx="3016280" cy="354856"/>
            </a:xfrm>
            <a:prstGeom prst="rect">
              <a:avLst/>
            </a:prstGeom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127760" y="3549855"/>
              <a:ext cx="615440" cy="3363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164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43926" y="2995766"/>
            <a:ext cx="4656148" cy="1042834"/>
            <a:chOff x="2243926" y="1987692"/>
            <a:chExt cx="4656148" cy="104283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43926" y="1987692"/>
              <a:ext cx="4656148" cy="526908"/>
            </a:xfrm>
            <a:prstGeom prst="rect">
              <a:avLst/>
            </a:prstGeom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64956" y="2681046"/>
              <a:ext cx="2978644" cy="349480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762000" y="839296"/>
            <a:ext cx="7326859" cy="1522904"/>
            <a:chOff x="1283741" y="535155"/>
            <a:chExt cx="7326859" cy="1522904"/>
          </a:xfrm>
        </p:grpSpPr>
        <p:grpSp>
          <p:nvGrpSpPr>
            <p:cNvPr id="4" name="Group 3"/>
            <p:cNvGrpSpPr/>
            <p:nvPr/>
          </p:nvGrpSpPr>
          <p:grpSpPr>
            <a:xfrm>
              <a:off x="1283741" y="535155"/>
              <a:ext cx="7326859" cy="737597"/>
              <a:chOff x="1283741" y="535155"/>
              <a:chExt cx="7326859" cy="737597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83741" y="535155"/>
                <a:ext cx="7326859" cy="303045"/>
              </a:xfrm>
              <a:prstGeom prst="rect">
                <a:avLst/>
              </a:prstGeom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03555" y="979518"/>
                <a:ext cx="4916543" cy="293234"/>
              </a:xfrm>
              <a:prstGeom prst="rect">
                <a:avLst/>
              </a:prstGeom>
            </p:spPr>
          </p:pic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755070" y="1728871"/>
              <a:ext cx="2290007" cy="329188"/>
            </a:xfrm>
            <a:prstGeom prst="rect">
              <a:avLst/>
            </a:prstGeom>
          </p:spPr>
        </p:pic>
        <p:cxnSp>
          <p:nvCxnSpPr>
            <p:cNvPr id="10" name="Straight Arrow Connector 9"/>
            <p:cNvCxnSpPr/>
            <p:nvPr/>
          </p:nvCxnSpPr>
          <p:spPr>
            <a:xfrm>
              <a:off x="6781800" y="1224633"/>
              <a:ext cx="118274" cy="53749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56139" y="5157943"/>
            <a:ext cx="3338877" cy="500025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6A21A7F7-3B33-4BE7-9849-9E935CC96F92}"/>
              </a:ext>
            </a:extLst>
          </p:cNvPr>
          <p:cNvSpPr txBox="1">
            <a:spLocks/>
          </p:cNvSpPr>
          <p:nvPr/>
        </p:nvSpPr>
        <p:spPr>
          <a:xfrm>
            <a:off x="304800" y="4531554"/>
            <a:ext cx="4876800" cy="30877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sz="1500" dirty="0" smtClean="0"/>
              <a:t>The kinetic </a:t>
            </a:r>
            <a:r>
              <a:rPr lang="en-US" sz="1500" dirty="0" err="1" smtClean="0"/>
              <a:t>Lagrangian</a:t>
            </a:r>
            <a:r>
              <a:rPr lang="en-US" sz="1500" dirty="0" smtClean="0"/>
              <a:t> for the gauge fields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87484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96DFF026-0EF4-44F4-BC9D-9B73F696085D}"/>
              </a:ext>
            </a:extLst>
          </p:cNvPr>
          <p:cNvSpPr txBox="1">
            <a:spLocks/>
          </p:cNvSpPr>
          <p:nvPr/>
        </p:nvSpPr>
        <p:spPr>
          <a:xfrm>
            <a:off x="447502" y="762000"/>
            <a:ext cx="7805460" cy="5072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sz="1500" dirty="0" smtClean="0"/>
              <a:t>The gauge fields are massless, the coupling </a:t>
            </a:r>
            <a:r>
              <a:rPr lang="en-US" sz="1500" dirty="0"/>
              <a:t>of </a:t>
            </a:r>
            <a:r>
              <a:rPr lang="el-GR" sz="1500" dirty="0"/>
              <a:t>Ψ</a:t>
            </a:r>
            <a:r>
              <a:rPr lang="en-US" sz="1500" dirty="0"/>
              <a:t> to the gauge field is contained in the covariant derivative and is determined by its transformation property under the </a:t>
            </a:r>
            <a:r>
              <a:rPr lang="en-US" sz="1500" dirty="0" smtClean="0"/>
              <a:t>non-abelian gauge symmetry. </a:t>
            </a:r>
            <a:endParaRPr lang="en-US" sz="15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96DFF026-0EF4-44F4-BC9D-9B73F696085D}"/>
              </a:ext>
            </a:extLst>
          </p:cNvPr>
          <p:cNvSpPr txBox="1">
            <a:spLocks/>
          </p:cNvSpPr>
          <p:nvPr/>
        </p:nvSpPr>
        <p:spPr>
          <a:xfrm>
            <a:off x="457200" y="2159752"/>
            <a:ext cx="7805460" cy="5072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sz="1500" dirty="0" smtClean="0"/>
              <a:t>The number of the gauge fields is equal to the number of generators of non-Abelian gauge symmetry.</a:t>
            </a:r>
            <a:endParaRPr lang="en-US" sz="15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96DFF026-0EF4-44F4-BC9D-9B73F696085D}"/>
              </a:ext>
            </a:extLst>
          </p:cNvPr>
          <p:cNvSpPr txBox="1">
            <a:spLocks/>
          </p:cNvSpPr>
          <p:nvPr/>
        </p:nvSpPr>
        <p:spPr>
          <a:xfrm>
            <a:off x="500340" y="3226552"/>
            <a:ext cx="7805460" cy="5072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sz="1500" dirty="0" smtClean="0"/>
              <a:t>The gauge fields have the self-couplings.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49708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96DFF026-0EF4-44F4-BC9D-9B73F696085D}"/>
              </a:ext>
            </a:extLst>
          </p:cNvPr>
          <p:cNvSpPr txBox="1">
            <a:spLocks/>
          </p:cNvSpPr>
          <p:nvPr/>
        </p:nvSpPr>
        <p:spPr>
          <a:xfrm>
            <a:off x="1905000" y="145215"/>
            <a:ext cx="4968238" cy="5072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2060"/>
              </a:buClr>
              <a:buNone/>
            </a:pPr>
            <a:r>
              <a:rPr lang="en-US" sz="2000" b="1" dirty="0" err="1" smtClean="0">
                <a:solidFill>
                  <a:srgbClr val="7030A0"/>
                </a:solidFill>
              </a:rPr>
              <a:t>Abelian</a:t>
            </a:r>
            <a:r>
              <a:rPr lang="en-US" sz="2000" b="1" dirty="0" smtClean="0">
                <a:solidFill>
                  <a:srgbClr val="7030A0"/>
                </a:solidFill>
              </a:rPr>
              <a:t> gauge symmetry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96DFF026-0EF4-44F4-BC9D-9B73F696085D}"/>
              </a:ext>
            </a:extLst>
          </p:cNvPr>
          <p:cNvSpPr txBox="1">
            <a:spLocks/>
          </p:cNvSpPr>
          <p:nvPr/>
        </p:nvSpPr>
        <p:spPr>
          <a:xfrm>
            <a:off x="457200" y="864352"/>
            <a:ext cx="7805460" cy="5072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sz="1500" dirty="0" smtClean="0"/>
              <a:t>Let us start with Dirac </a:t>
            </a:r>
            <a:r>
              <a:rPr lang="en-US" sz="1500" dirty="0" err="1" smtClean="0"/>
              <a:t>Lagrangian</a:t>
            </a:r>
            <a:r>
              <a:rPr lang="en-US" sz="1500" dirty="0" smtClean="0"/>
              <a:t> of a free fermion field</a:t>
            </a:r>
            <a:endParaRPr lang="en-US" sz="15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367428"/>
            <a:ext cx="1881814" cy="360233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xmlns="" id="{6A21A7F7-3B33-4BE7-9849-9E935CC96F92}"/>
              </a:ext>
            </a:extLst>
          </p:cNvPr>
          <p:cNvSpPr txBox="1">
            <a:spLocks/>
          </p:cNvSpPr>
          <p:nvPr/>
        </p:nvSpPr>
        <p:spPr>
          <a:xfrm>
            <a:off x="457200" y="1855587"/>
            <a:ext cx="6934200" cy="30877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sz="1500" dirty="0" smtClean="0"/>
              <a:t>This </a:t>
            </a:r>
            <a:r>
              <a:rPr lang="en-US" sz="1500" dirty="0" err="1" smtClean="0"/>
              <a:t>Lagrangian</a:t>
            </a:r>
            <a:r>
              <a:rPr lang="en-US" sz="1500" dirty="0" smtClean="0"/>
              <a:t> is symmetric </a:t>
            </a:r>
            <a:r>
              <a:rPr lang="en-US" sz="1500" dirty="0"/>
              <a:t>with respect to a global U(1) transformation given by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488868" y="2275662"/>
            <a:ext cx="3742123" cy="773721"/>
            <a:chOff x="2488868" y="2275662"/>
            <a:chExt cx="3742123" cy="77372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88868" y="2275662"/>
              <a:ext cx="3742123" cy="41399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14600" y="2775665"/>
              <a:ext cx="1632535" cy="273718"/>
            </a:xfrm>
            <a:prstGeom prst="rect">
              <a:avLst/>
            </a:prstGeom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3200" y="3470829"/>
            <a:ext cx="5068534" cy="56777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800" y="3625972"/>
            <a:ext cx="1697988" cy="260228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1" name="Down Arrow 20"/>
          <p:cNvSpPr/>
          <p:nvPr/>
        </p:nvSpPr>
        <p:spPr>
          <a:xfrm>
            <a:off x="3924300" y="3126966"/>
            <a:ext cx="293207" cy="30341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89716" y="4376020"/>
            <a:ext cx="930315" cy="331791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6A21A7F7-3B33-4BE7-9849-9E935CC96F92}"/>
              </a:ext>
            </a:extLst>
          </p:cNvPr>
          <p:cNvSpPr txBox="1">
            <a:spLocks/>
          </p:cNvSpPr>
          <p:nvPr/>
        </p:nvSpPr>
        <p:spPr>
          <a:xfrm>
            <a:off x="380999" y="4876800"/>
            <a:ext cx="3836507" cy="30877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sz="1500" dirty="0" smtClean="0"/>
              <a:t>Now we consider local transformations:</a:t>
            </a:r>
            <a:endParaRPr lang="en-US" sz="15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34000" y="4833815"/>
            <a:ext cx="1307055" cy="3548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76400" y="5486400"/>
            <a:ext cx="5419627" cy="63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3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914400" y="381000"/>
            <a:ext cx="3619616" cy="719662"/>
            <a:chOff x="2286000" y="381000"/>
            <a:chExt cx="3619616" cy="719662"/>
          </a:xfrm>
        </p:grpSpPr>
        <p:grpSp>
          <p:nvGrpSpPr>
            <p:cNvPr id="11" name="Group 10"/>
            <p:cNvGrpSpPr/>
            <p:nvPr/>
          </p:nvGrpSpPr>
          <p:grpSpPr>
            <a:xfrm>
              <a:off x="2286000" y="381000"/>
              <a:ext cx="3619616" cy="308698"/>
              <a:chOff x="1371600" y="685800"/>
              <a:chExt cx="3619616" cy="308698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1600" y="685800"/>
                <a:ext cx="801115" cy="301090"/>
              </a:xfrm>
              <a:prstGeom prst="rect">
                <a:avLst/>
              </a:prstGeom>
            </p:spPr>
          </p:pic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86000" y="685800"/>
                <a:ext cx="337705" cy="268432"/>
              </a:xfrm>
              <a:prstGeom prst="rect">
                <a:avLst/>
              </a:prstGeom>
            </p:spPr>
          </p:pic>
          <p:grpSp>
            <p:nvGrpSpPr>
              <p:cNvPr id="10" name="Group 9"/>
              <p:cNvGrpSpPr/>
              <p:nvPr/>
            </p:nvGrpSpPr>
            <p:grpSpPr>
              <a:xfrm>
                <a:off x="2751513" y="685800"/>
                <a:ext cx="2239703" cy="308698"/>
                <a:chOff x="2792665" y="687601"/>
                <a:chExt cx="2239703" cy="308698"/>
              </a:xfrm>
            </p:grpSpPr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792665" y="700585"/>
                  <a:ext cx="989297" cy="295714"/>
                </a:xfrm>
                <a:prstGeom prst="rect">
                  <a:avLst/>
                </a:prstGeom>
              </p:spPr>
            </p:pic>
            <p:grpSp>
              <p:nvGrpSpPr>
                <p:cNvPr id="9" name="Group 8"/>
                <p:cNvGrpSpPr/>
                <p:nvPr/>
              </p:nvGrpSpPr>
              <p:grpSpPr>
                <a:xfrm>
                  <a:off x="3801084" y="687601"/>
                  <a:ext cx="1231284" cy="274207"/>
                  <a:chOff x="3959026" y="687601"/>
                  <a:chExt cx="1231284" cy="274207"/>
                </a:xfrm>
              </p:grpSpPr>
              <p:pic>
                <p:nvPicPr>
                  <p:cNvPr id="7" name="Picture 6"/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3959026" y="687601"/>
                    <a:ext cx="623687" cy="274207"/>
                  </a:xfrm>
                  <a:prstGeom prst="rect">
                    <a:avLst/>
                  </a:prstGeom>
                </p:spPr>
              </p:pic>
              <p:pic>
                <p:nvPicPr>
                  <p:cNvPr id="8" name="Picture 7"/>
                  <p:cNvPicPr>
                    <a:picLocks noChangeAspect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4572000" y="714524"/>
                    <a:ext cx="618310" cy="241947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2438400" y="786939"/>
              <a:ext cx="1833599" cy="313723"/>
              <a:chOff x="2438400" y="786939"/>
              <a:chExt cx="1833599" cy="313723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33800" y="804948"/>
                <a:ext cx="538199" cy="295714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38400" y="786939"/>
                <a:ext cx="538199" cy="295714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22355" y="798368"/>
                <a:ext cx="337706" cy="268433"/>
              </a:xfrm>
              <a:prstGeom prst="rect">
                <a:avLst/>
              </a:prstGeom>
            </p:spPr>
          </p:pic>
        </p:grpSp>
      </p:grpSp>
      <p:grpSp>
        <p:nvGrpSpPr>
          <p:cNvPr id="32" name="Group 31"/>
          <p:cNvGrpSpPr/>
          <p:nvPr/>
        </p:nvGrpSpPr>
        <p:grpSpPr>
          <a:xfrm>
            <a:off x="1148267" y="1947274"/>
            <a:ext cx="4719133" cy="1329326"/>
            <a:chOff x="1148267" y="1447800"/>
            <a:chExt cx="4719133" cy="1329326"/>
          </a:xfrm>
        </p:grpSpPr>
        <p:grpSp>
          <p:nvGrpSpPr>
            <p:cNvPr id="26" name="Group 25"/>
            <p:cNvGrpSpPr/>
            <p:nvPr/>
          </p:nvGrpSpPr>
          <p:grpSpPr>
            <a:xfrm>
              <a:off x="1148267" y="1447800"/>
              <a:ext cx="2433133" cy="895884"/>
              <a:chOff x="1148267" y="1447800"/>
              <a:chExt cx="2433133" cy="89588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48267" y="1447800"/>
                <a:ext cx="2433133" cy="370825"/>
              </a:xfrm>
              <a:prstGeom prst="rect">
                <a:avLst/>
              </a:prstGeom>
            </p:spPr>
          </p:pic>
          <p:cxnSp>
            <p:nvCxnSpPr>
              <p:cNvPr id="19" name="Straight Arrow Connector 18"/>
              <p:cNvCxnSpPr/>
              <p:nvPr/>
            </p:nvCxnSpPr>
            <p:spPr>
              <a:xfrm flipH="1">
                <a:off x="2286000" y="1752600"/>
                <a:ext cx="2634" cy="3048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45426" y="2065713"/>
                <a:ext cx="934455" cy="277971"/>
              </a:xfrm>
              <a:prstGeom prst="rect">
                <a:avLst/>
              </a:prstGeom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p:spPr>
          </p:pic>
        </p:grp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469430" y="2055733"/>
              <a:ext cx="2397970" cy="306467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429000" y="2438400"/>
              <a:ext cx="2231295" cy="338726"/>
            </a:xfrm>
            <a:prstGeom prst="rect">
              <a:avLst/>
            </a:prstGeom>
          </p:spPr>
        </p:pic>
      </p:grp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xmlns="" id="{96DFF026-0EF4-44F4-BC9D-9B73F696085D}"/>
              </a:ext>
            </a:extLst>
          </p:cNvPr>
          <p:cNvSpPr txBox="1">
            <a:spLocks/>
          </p:cNvSpPr>
          <p:nvPr/>
        </p:nvSpPr>
        <p:spPr>
          <a:xfrm>
            <a:off x="457200" y="1397752"/>
            <a:ext cx="7805460" cy="5072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sz="1500" dirty="0" smtClean="0"/>
              <a:t>Replacing the partial derivative by the </a:t>
            </a:r>
            <a:r>
              <a:rPr lang="en-US" sz="1500" b="1" dirty="0" smtClean="0"/>
              <a:t>covariant derivative </a:t>
            </a:r>
            <a:endParaRPr lang="en-US" sz="1500" b="1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33477" y="627415"/>
            <a:ext cx="2259253" cy="272056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35" name="Right Arrow 34"/>
          <p:cNvSpPr/>
          <p:nvPr/>
        </p:nvSpPr>
        <p:spPr>
          <a:xfrm>
            <a:off x="4931039" y="596356"/>
            <a:ext cx="381000" cy="30311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752600" y="5791200"/>
            <a:ext cx="5615112" cy="449681"/>
            <a:chOff x="2201169" y="4862318"/>
            <a:chExt cx="5615112" cy="449681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201169" y="4862318"/>
              <a:ext cx="860259" cy="449681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309706" y="4968437"/>
              <a:ext cx="3506575" cy="292756"/>
            </a:xfrm>
            <a:prstGeom prst="rect">
              <a:avLst/>
            </a:prstGeom>
          </p:spPr>
        </p:pic>
        <p:cxnSp>
          <p:nvCxnSpPr>
            <p:cNvPr id="41" name="Straight Arrow Connector 40"/>
            <p:cNvCxnSpPr/>
            <p:nvPr/>
          </p:nvCxnSpPr>
          <p:spPr>
            <a:xfrm>
              <a:off x="3089985" y="5122283"/>
              <a:ext cx="110101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1171281" y="3581400"/>
            <a:ext cx="7435857" cy="1239350"/>
            <a:chOff x="1171281" y="3750683"/>
            <a:chExt cx="7435857" cy="1239350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171281" y="3750683"/>
              <a:ext cx="6661625" cy="274207"/>
            </a:xfrm>
            <a:prstGeom prst="rect">
              <a:avLst/>
            </a:prstGeom>
          </p:spPr>
        </p:pic>
        <p:sp>
          <p:nvSpPr>
            <p:cNvPr id="38" name="Left Brace 37"/>
            <p:cNvSpPr/>
            <p:nvPr/>
          </p:nvSpPr>
          <p:spPr>
            <a:xfrm rot="16200000">
              <a:off x="7068052" y="3603574"/>
              <a:ext cx="228600" cy="10277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7058673" y="4500761"/>
              <a:ext cx="1548465" cy="489272"/>
            </a:xfrm>
            <a:prstGeom prst="rect">
              <a:avLst/>
            </a:prstGeom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</p:pic>
        <p:cxnSp>
          <p:nvCxnSpPr>
            <p:cNvPr id="49" name="Straight Arrow Connector 48"/>
            <p:cNvCxnSpPr/>
            <p:nvPr/>
          </p:nvCxnSpPr>
          <p:spPr>
            <a:xfrm flipH="1">
              <a:off x="7182352" y="4248261"/>
              <a:ext cx="2634" cy="3048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057400" y="5105400"/>
            <a:ext cx="5450000" cy="439905"/>
            <a:chOff x="3160827" y="5361356"/>
            <a:chExt cx="5450000" cy="439905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40045" y="5442142"/>
              <a:ext cx="307005" cy="244030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3160827" y="5412189"/>
              <a:ext cx="327974" cy="274207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4069252" y="5361356"/>
              <a:ext cx="3963586" cy="439905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8077316" y="5494089"/>
              <a:ext cx="195171" cy="153771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8282853" y="5454534"/>
              <a:ext cx="327974" cy="204311"/>
            </a:xfrm>
            <a:prstGeom prst="rect">
              <a:avLst/>
            </a:prstGeom>
          </p:spPr>
        </p:pic>
      </p:grpSp>
      <p:pic>
        <p:nvPicPr>
          <p:cNvPr id="57" name="Picture 56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404819" y="4426449"/>
            <a:ext cx="2290007" cy="32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88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DFF026-0EF4-44F4-BC9D-9B73F696085D}"/>
              </a:ext>
            </a:extLst>
          </p:cNvPr>
          <p:cNvSpPr txBox="1">
            <a:spLocks/>
          </p:cNvSpPr>
          <p:nvPr/>
        </p:nvSpPr>
        <p:spPr>
          <a:xfrm>
            <a:off x="457200" y="914400"/>
            <a:ext cx="7805460" cy="5072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sz="1500" dirty="0" smtClean="0"/>
              <a:t>The gauge field is massless because the mass term is not gauge invariant.</a:t>
            </a:r>
            <a:endParaRPr lang="en-US" sz="15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96DFF026-0EF4-44F4-BC9D-9B73F696085D}"/>
              </a:ext>
            </a:extLst>
          </p:cNvPr>
          <p:cNvSpPr txBox="1">
            <a:spLocks/>
          </p:cNvSpPr>
          <p:nvPr/>
        </p:nvSpPr>
        <p:spPr>
          <a:xfrm>
            <a:off x="447502" y="2590800"/>
            <a:ext cx="7805460" cy="5072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sz="1500" dirty="0" smtClean="0"/>
              <a:t>The (minimal) coupling of </a:t>
            </a:r>
            <a:r>
              <a:rPr lang="el-GR" sz="1500" dirty="0" smtClean="0"/>
              <a:t>Ψ</a:t>
            </a:r>
            <a:r>
              <a:rPr lang="en-US" sz="1500" dirty="0" smtClean="0"/>
              <a:t> to the gauge field is contained in the covariant derivative and is determined by its transformation property under the gauge symmetry. </a:t>
            </a:r>
            <a:endParaRPr lang="en-US" sz="15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96DFF026-0EF4-44F4-BC9D-9B73F696085D}"/>
              </a:ext>
            </a:extLst>
          </p:cNvPr>
          <p:cNvSpPr txBox="1">
            <a:spLocks/>
          </p:cNvSpPr>
          <p:nvPr/>
        </p:nvSpPr>
        <p:spPr>
          <a:xfrm>
            <a:off x="473825" y="4419600"/>
            <a:ext cx="7805460" cy="5072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sz="1500" dirty="0" smtClean="0"/>
              <a:t>The gauge field does not have the self-coupling because the gauge field does not carry a U(1) charge.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26624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DFF026-0EF4-44F4-BC9D-9B73F696085D}"/>
              </a:ext>
            </a:extLst>
          </p:cNvPr>
          <p:cNvSpPr txBox="1">
            <a:spLocks/>
          </p:cNvSpPr>
          <p:nvPr/>
        </p:nvSpPr>
        <p:spPr>
          <a:xfrm>
            <a:off x="1905000" y="145215"/>
            <a:ext cx="4968238" cy="5072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2060"/>
              </a:buClr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SU(N) groups  </a:t>
            </a:r>
            <a:endParaRPr lang="en-US" sz="20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xmlns="" id="{96DFF026-0EF4-44F4-BC9D-9B73F69608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1000" y="856039"/>
                <a:ext cx="7805460" cy="50724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buClr>
                    <a:srgbClr val="002060"/>
                  </a:buClr>
                  <a:buFont typeface="Wingdings" panose="05000000000000000000" pitchFamily="2" charset="2"/>
                  <a:buChar char="v"/>
                </a:pPr>
                <a:r>
                  <a:rPr lang="en-US" sz="1500" dirty="0" smtClean="0"/>
                  <a:t>A Lie group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1500" dirty="0" smtClean="0"/>
                  <a:t> is a continuous group that all elements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1500" dirty="0" smtClean="0"/>
                  <a:t> are parameterized by a set of continuous parameters</a:t>
                </a:r>
                <a:endParaRPr lang="en-US" sz="1500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96DFF026-0EF4-44F4-BC9D-9B73F6960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856039"/>
                <a:ext cx="7805460" cy="507248"/>
              </a:xfrm>
              <a:prstGeom prst="rect">
                <a:avLst/>
              </a:prstGeom>
              <a:blipFill>
                <a:blip r:embed="rId2"/>
                <a:stretch>
                  <a:fillRect l="-234" t="-2381" r="-234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792069" y="1519664"/>
            <a:ext cx="4237131" cy="1375936"/>
            <a:chOff x="2667000" y="1295400"/>
            <a:chExt cx="4237131" cy="137593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67000" y="1295400"/>
              <a:ext cx="3090209" cy="27324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77528" y="1758138"/>
              <a:ext cx="1223072" cy="29926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21523" y="2392241"/>
              <a:ext cx="1381161" cy="279095"/>
            </a:xfrm>
            <a:prstGeom prst="rect">
              <a:avLst/>
            </a:prstGeom>
          </p:spPr>
        </p:pic>
        <p:sp>
          <p:nvSpPr>
            <p:cNvPr id="12" name="Content Placeholder 2">
              <a:extLst>
                <a:ext uri="{FF2B5EF4-FFF2-40B4-BE49-F238E27FC236}">
                  <a16:creationId xmlns:a16="http://schemas.microsoft.com/office/drawing/2014/main" xmlns="" id="{96DFF026-0EF4-44F4-BC9D-9B73F696085D}"/>
                </a:ext>
              </a:extLst>
            </p:cNvPr>
            <p:cNvSpPr txBox="1">
              <a:spLocks/>
            </p:cNvSpPr>
            <p:nvPr/>
          </p:nvSpPr>
          <p:spPr>
            <a:xfrm>
              <a:off x="4389119" y="2094801"/>
              <a:ext cx="2515012" cy="30419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Clr>
                  <a:srgbClr val="002060"/>
                </a:buClr>
                <a:buNone/>
              </a:pPr>
              <a:r>
                <a:rPr lang="en-US" sz="1500" dirty="0" smtClean="0"/>
                <a:t>Representation of the group</a:t>
              </a:r>
              <a:endParaRPr lang="en-US" sz="15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4189064" y="2024148"/>
              <a:ext cx="0" cy="47438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5000" y="1310085"/>
            <a:ext cx="2053463" cy="2150667"/>
          </a:xfrm>
          <a:prstGeom prst="rect">
            <a:avLst/>
          </a:prstGeom>
        </p:spPr>
      </p:pic>
      <p:sp>
        <p:nvSpPr>
          <p:cNvPr id="36" name="Content Placeholder 2">
            <a:extLst>
              <a:ext uri="{FF2B5EF4-FFF2-40B4-BE49-F238E27FC236}">
                <a16:creationId xmlns:a16="http://schemas.microsoft.com/office/drawing/2014/main" xmlns="" id="{96DFF026-0EF4-44F4-BC9D-9B73F696085D}"/>
              </a:ext>
            </a:extLst>
          </p:cNvPr>
          <p:cNvSpPr txBox="1">
            <a:spLocks/>
          </p:cNvSpPr>
          <p:nvPr/>
        </p:nvSpPr>
        <p:spPr>
          <a:xfrm>
            <a:off x="65409" y="3342333"/>
            <a:ext cx="4430391" cy="30419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sz="1500" dirty="0" smtClean="0"/>
              <a:t>In a </a:t>
            </a:r>
            <a:r>
              <a:rPr lang="en-US" sz="1500" dirty="0" err="1" smtClean="0"/>
              <a:t>neighbourhood</a:t>
            </a:r>
            <a:r>
              <a:rPr lang="en-US" sz="1500" dirty="0" smtClean="0"/>
              <a:t> of the identity element</a:t>
            </a:r>
            <a:endParaRPr lang="en-US" sz="1500" dirty="0"/>
          </a:p>
        </p:txBody>
      </p:sp>
      <p:grpSp>
        <p:nvGrpSpPr>
          <p:cNvPr id="2" name="Group 1"/>
          <p:cNvGrpSpPr/>
          <p:nvPr/>
        </p:nvGrpSpPr>
        <p:grpSpPr>
          <a:xfrm>
            <a:off x="1371600" y="3962400"/>
            <a:ext cx="7343775" cy="2350317"/>
            <a:chOff x="1419225" y="3962400"/>
            <a:chExt cx="7343775" cy="2350317"/>
          </a:xfrm>
        </p:grpSpPr>
        <p:grpSp>
          <p:nvGrpSpPr>
            <p:cNvPr id="39" name="Group 38"/>
            <p:cNvGrpSpPr/>
            <p:nvPr/>
          </p:nvGrpSpPr>
          <p:grpSpPr>
            <a:xfrm>
              <a:off x="1447800" y="3962400"/>
              <a:ext cx="6712590" cy="2350317"/>
              <a:chOff x="1447800" y="3974283"/>
              <a:chExt cx="6712590" cy="2350317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2028067" y="3974283"/>
                <a:ext cx="6132323" cy="2054111"/>
                <a:chOff x="2028067" y="3974283"/>
                <a:chExt cx="6132323" cy="2054111"/>
              </a:xfrm>
            </p:grpSpPr>
            <p:pic>
              <p:nvPicPr>
                <p:cNvPr id="15" name="Picture 14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429000" y="3974283"/>
                  <a:ext cx="2093654" cy="254314"/>
                </a:xfrm>
                <a:prstGeom prst="rect">
                  <a:avLst/>
                </a:prstGeom>
              </p:spPr>
            </p:pic>
            <p:grpSp>
              <p:nvGrpSpPr>
                <p:cNvPr id="31" name="Group 30"/>
                <p:cNvGrpSpPr/>
                <p:nvPr/>
              </p:nvGrpSpPr>
              <p:grpSpPr>
                <a:xfrm>
                  <a:off x="2028067" y="4490805"/>
                  <a:ext cx="6132323" cy="1537589"/>
                  <a:chOff x="2057400" y="3728805"/>
                  <a:chExt cx="6132323" cy="1537589"/>
                </a:xfrm>
              </p:grpSpPr>
              <p:pic>
                <p:nvPicPr>
                  <p:cNvPr id="17" name="Picture 16"/>
                  <p:cNvPicPr>
                    <a:picLocks noChangeAspect="1"/>
                  </p:cNvPicPr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4091130" y="3728805"/>
                    <a:ext cx="4098593" cy="318779"/>
                  </a:xfrm>
                  <a:prstGeom prst="rect">
                    <a:avLst/>
                  </a:prstGeom>
                  <a:effectLst>
                    <a:glow rad="139700">
                      <a:schemeClr val="accent4">
                        <a:satMod val="175000"/>
                        <a:alpha val="40000"/>
                      </a:schemeClr>
                    </a:glow>
                  </a:effectLst>
                </p:spPr>
              </p:pic>
              <p:pic>
                <p:nvPicPr>
                  <p:cNvPr id="19" name="Picture 18"/>
                  <p:cNvPicPr>
                    <a:picLocks noChangeAspect="1"/>
                  </p:cNvPicPr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2057400" y="4419600"/>
                    <a:ext cx="1484484" cy="289799"/>
                  </a:xfrm>
                  <a:prstGeom prst="rect">
                    <a:avLst/>
                  </a:prstGeom>
                </p:spPr>
              </p:pic>
              <p:pic>
                <p:nvPicPr>
                  <p:cNvPr id="21" name="Picture 20"/>
                  <p:cNvPicPr>
                    <a:picLocks noChangeAspect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5160347" y="4572000"/>
                    <a:ext cx="2383453" cy="242485"/>
                  </a:xfrm>
                  <a:prstGeom prst="rect">
                    <a:avLst/>
                  </a:prstGeom>
                  <a:effectLst>
                    <a:glow rad="228600">
                      <a:schemeClr val="accent6">
                        <a:satMod val="175000"/>
                        <a:alpha val="40000"/>
                      </a:schemeClr>
                    </a:glow>
                  </a:effectLst>
                </p:spPr>
              </p:pic>
              <p:cxnSp>
                <p:nvCxnSpPr>
                  <p:cNvPr id="23" name="Straight Arrow Connector 22"/>
                  <p:cNvCxnSpPr/>
                  <p:nvPr/>
                </p:nvCxnSpPr>
                <p:spPr>
                  <a:xfrm>
                    <a:off x="2690553" y="4792006"/>
                    <a:ext cx="0" cy="474388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Elbow Connector 24"/>
                  <p:cNvCxnSpPr/>
                  <p:nvPr/>
                </p:nvCxnSpPr>
                <p:spPr>
                  <a:xfrm flipV="1">
                    <a:off x="3099261" y="4233432"/>
                    <a:ext cx="1803423" cy="235297"/>
                  </a:xfrm>
                  <a:prstGeom prst="bentConnector3">
                    <a:avLst>
                      <a:gd name="adj1" fmla="val 218"/>
                    </a:avLst>
                  </a:prstGeom>
                  <a:ln>
                    <a:tailEnd type="triangle"/>
                  </a:ln>
                </p:spPr>
                <p:style>
                  <a:lnRef idx="1">
                    <a:schemeClr val="accent6"/>
                  </a:lnRef>
                  <a:fillRef idx="0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8" name="Left Brace 27"/>
                  <p:cNvSpPr/>
                  <p:nvPr/>
                </p:nvSpPr>
                <p:spPr>
                  <a:xfrm>
                    <a:off x="4893001" y="4142611"/>
                    <a:ext cx="126516" cy="690861"/>
                  </a:xfrm>
                  <a:prstGeom prst="leftBrac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447800" y="6123514"/>
                <a:ext cx="2489910" cy="201086"/>
              </a:xfrm>
              <a:prstGeom prst="rect">
                <a:avLst/>
              </a:prstGeom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p:spPr>
          </p:pic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9225" y="4362450"/>
              <a:ext cx="2085975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6050" y="4876800"/>
              <a:ext cx="3706950" cy="250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6093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6131" y="1905000"/>
            <a:ext cx="7805460" cy="730256"/>
            <a:chOff x="309373" y="2945823"/>
            <a:chExt cx="7805460" cy="7302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Content Placeholder 2">
                  <a:extLst>
                    <a:ext uri="{FF2B5EF4-FFF2-40B4-BE49-F238E27FC236}">
                      <a16:creationId xmlns:a16="http://schemas.microsoft.com/office/drawing/2014/main" xmlns="" id="{96DFF026-0EF4-44F4-BC9D-9B73F696085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09373" y="2945823"/>
                  <a:ext cx="7805460" cy="50724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just">
                    <a:buClr>
                      <a:srgbClr val="002060"/>
                    </a:buClr>
                    <a:buFont typeface="Wingdings" panose="05000000000000000000" pitchFamily="2" charset="2"/>
                    <a:buChar char="v"/>
                  </a:pPr>
                  <a:r>
                    <a:rPr lang="en-US" sz="1500" dirty="0" smtClean="0"/>
                    <a:t>SU(N) groups are the group of </a:t>
                  </a:r>
                  <a14:m>
                    <m:oMath xmlns:m="http://schemas.openxmlformats.org/officeDocument/2006/math"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a14:m>
                  <a:r>
                    <a:rPr lang="en-US" sz="1500" dirty="0" smtClean="0"/>
                    <a:t> unitary matrices with unit determinant</a:t>
                  </a:r>
                  <a:endParaRPr lang="en-US" sz="1500" dirty="0"/>
                </a:p>
              </p:txBody>
            </p:sp>
          </mc:Choice>
          <mc:Fallback xmlns="">
            <p:sp>
              <p:nvSpPr>
                <p:cNvPr id="3" name="Content Placeholder 2">
                  <a:extLst>
                    <a:ext uri="{FF2B5EF4-FFF2-40B4-BE49-F238E27FC236}">
                      <a16:creationId xmlns:a16="http://schemas.microsoft.com/office/drawing/2014/main" id="{96DFF026-0EF4-44F4-BC9D-9B73F69608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373" y="2945823"/>
                  <a:ext cx="7805460" cy="507248"/>
                </a:xfrm>
                <a:prstGeom prst="rect">
                  <a:avLst/>
                </a:prstGeom>
                <a:blipFill>
                  <a:blip r:embed="rId2"/>
                  <a:stretch>
                    <a:fillRect l="-234" t="-36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94042" y="3321056"/>
              <a:ext cx="2467841" cy="355023"/>
            </a:xfrm>
            <a:prstGeom prst="rect">
              <a:avLst/>
            </a:prstGeom>
          </p:spPr>
        </p:pic>
      </p:grp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96DFF026-0EF4-44F4-BC9D-9B73F696085D}"/>
              </a:ext>
            </a:extLst>
          </p:cNvPr>
          <p:cNvSpPr txBox="1">
            <a:spLocks/>
          </p:cNvSpPr>
          <p:nvPr/>
        </p:nvSpPr>
        <p:spPr>
          <a:xfrm>
            <a:off x="424140" y="330952"/>
            <a:ext cx="7805460" cy="5072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en-US" sz="1500" dirty="0" smtClean="0"/>
              <a:t>Group multiplication allows us to obtain any other finite element of the group as</a:t>
            </a:r>
            <a:endParaRPr lang="en-US" sz="1500" dirty="0"/>
          </a:p>
        </p:txBody>
      </p:sp>
      <p:grpSp>
        <p:nvGrpSpPr>
          <p:cNvPr id="9" name="Group 8"/>
          <p:cNvGrpSpPr/>
          <p:nvPr/>
        </p:nvGrpSpPr>
        <p:grpSpPr>
          <a:xfrm>
            <a:off x="1246642" y="685800"/>
            <a:ext cx="6111506" cy="539974"/>
            <a:chOff x="1483740" y="1268300"/>
            <a:chExt cx="6111506" cy="53997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83740" y="1268300"/>
              <a:ext cx="3766803" cy="539974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84896" y="1417392"/>
              <a:ext cx="1710350" cy="300564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6400" y="2590800"/>
            <a:ext cx="3678680" cy="662399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1143000" y="3352800"/>
            <a:ext cx="6630304" cy="851359"/>
            <a:chOff x="837296" y="3720641"/>
            <a:chExt cx="6630304" cy="85135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37296" y="3720641"/>
              <a:ext cx="4344304" cy="69895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450345" y="3886200"/>
              <a:ext cx="1017255" cy="337114"/>
            </a:xfrm>
            <a:prstGeom prst="rect">
              <a:avLst/>
            </a:prstGeom>
          </p:spPr>
        </p:pic>
        <p:sp>
          <p:nvSpPr>
            <p:cNvPr id="13" name="Right Arrow 12"/>
            <p:cNvSpPr/>
            <p:nvPr/>
          </p:nvSpPr>
          <p:spPr>
            <a:xfrm>
              <a:off x="5562600" y="3962400"/>
              <a:ext cx="457200" cy="228600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53200" y="4351559"/>
              <a:ext cx="908648" cy="220441"/>
            </a:xfrm>
            <a:prstGeom prst="rect">
              <a:avLst/>
            </a:prstGeom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46642" y="1445388"/>
            <a:ext cx="4287850" cy="206999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grpSp>
        <p:nvGrpSpPr>
          <p:cNvPr id="21" name="Group 20"/>
          <p:cNvGrpSpPr/>
          <p:nvPr/>
        </p:nvGrpSpPr>
        <p:grpSpPr>
          <a:xfrm>
            <a:off x="1143904" y="4356559"/>
            <a:ext cx="6735599" cy="714015"/>
            <a:chOff x="808201" y="5105400"/>
            <a:chExt cx="6735599" cy="714015"/>
          </a:xfrm>
        </p:grpSpPr>
        <p:grpSp>
          <p:nvGrpSpPr>
            <p:cNvPr id="19" name="Group 18"/>
            <p:cNvGrpSpPr/>
            <p:nvPr/>
          </p:nvGrpSpPr>
          <p:grpSpPr>
            <a:xfrm>
              <a:off x="808201" y="5105400"/>
              <a:ext cx="6735599" cy="607558"/>
              <a:chOff x="808201" y="5105400"/>
              <a:chExt cx="6735599" cy="607558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08201" y="5105400"/>
                <a:ext cx="4043214" cy="607558"/>
              </a:xfrm>
              <a:prstGeom prst="rect">
                <a:avLst/>
              </a:prstGeom>
            </p:spPr>
          </p:pic>
          <p:sp>
            <p:nvSpPr>
              <p:cNvPr id="17" name="Right Arrow 16"/>
              <p:cNvSpPr/>
              <p:nvPr/>
            </p:nvSpPr>
            <p:spPr>
              <a:xfrm>
                <a:off x="5562600" y="5257800"/>
                <a:ext cx="457200" cy="228600"/>
              </a:xfrm>
              <a:prstGeom prst="rightArrow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520631" y="5205345"/>
                <a:ext cx="1023169" cy="348942"/>
              </a:xfrm>
              <a:prstGeom prst="rect">
                <a:avLst/>
              </a:prstGeom>
            </p:spPr>
          </p:pic>
        </p:grp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605353" y="5606501"/>
              <a:ext cx="804341" cy="212914"/>
            </a:xfrm>
            <a:prstGeom prst="rect">
              <a:avLst/>
            </a:prstGeom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</p:pic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53200" y="2743200"/>
            <a:ext cx="1580725" cy="247324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422172" y="5441304"/>
            <a:ext cx="1529891" cy="552325"/>
          </a:xfrm>
          <a:prstGeom prst="rect">
            <a:avLst/>
          </a:prstGeom>
        </p:spPr>
      </p:pic>
      <p:sp>
        <p:nvSpPr>
          <p:cNvPr id="25" name="Content Placeholder 2">
            <a:extLst>
              <a:ext uri="{FF2B5EF4-FFF2-40B4-BE49-F238E27FC236}">
                <a16:creationId xmlns:a16="http://schemas.microsoft.com/office/drawing/2014/main" xmlns="" id="{96DFF026-0EF4-44F4-BC9D-9B73F696085D}"/>
              </a:ext>
            </a:extLst>
          </p:cNvPr>
          <p:cNvSpPr txBox="1">
            <a:spLocks/>
          </p:cNvSpPr>
          <p:nvPr/>
        </p:nvSpPr>
        <p:spPr>
          <a:xfrm>
            <a:off x="685800" y="5565370"/>
            <a:ext cx="3505200" cy="30419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2060"/>
              </a:buClr>
              <a:buNone/>
            </a:pPr>
            <a:r>
              <a:rPr lang="en-US" sz="1500" dirty="0" smtClean="0"/>
              <a:t>Matrices of generators are normalized as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07727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DFF026-0EF4-44F4-BC9D-9B73F696085D}"/>
              </a:ext>
            </a:extLst>
          </p:cNvPr>
          <p:cNvSpPr txBox="1">
            <a:spLocks/>
          </p:cNvSpPr>
          <p:nvPr/>
        </p:nvSpPr>
        <p:spPr>
          <a:xfrm>
            <a:off x="1905000" y="145215"/>
            <a:ext cx="4968238" cy="5072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2060"/>
              </a:buClr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Representation of SU(N) groups</a:t>
            </a:r>
            <a:endParaRPr lang="en-US" sz="20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xmlns="" id="{96DFF026-0EF4-44F4-BC9D-9B73F69608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4140" y="2512131"/>
                <a:ext cx="7805460" cy="50724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buClr>
                    <a:srgbClr val="002060"/>
                  </a:buClr>
                  <a:buFont typeface="Wingdings" panose="05000000000000000000" pitchFamily="2" charset="2"/>
                  <a:buChar char="Ø"/>
                </a:pPr>
                <a:r>
                  <a:rPr lang="en-US" sz="1500" dirty="0" smtClean="0"/>
                  <a:t>One representation of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𝑆𝑈</m:t>
                    </m:r>
                    <m:d>
                      <m:dPr>
                        <m:ctrlPr>
                          <a:rPr lang="en-US" sz="15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</m:oMath>
                </a14:m>
                <a:r>
                  <a:rPr lang="en-US" sz="1500" dirty="0" smtClean="0"/>
                  <a:t> is the </a:t>
                </a:r>
                <a:r>
                  <a:rPr lang="en-US" sz="1500" b="1" dirty="0" smtClean="0"/>
                  <a:t>fundamental or </a:t>
                </a:r>
                <a14:m>
                  <m:oMath xmlns:m="http://schemas.openxmlformats.org/officeDocument/2006/math">
                    <m:r>
                      <a:rPr lang="en-US" sz="1500" b="1" i="1" smtClean="0">
                        <a:latin typeface="Cambria Math" panose="02040503050406030204" pitchFamily="18" charset="0"/>
                      </a:rPr>
                      <m:t>𝑵</m:t>
                    </m:r>
                    <m:r>
                      <a:rPr lang="en-US" sz="1500" b="1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1500" b="1" dirty="0" smtClean="0"/>
                  <a:t> dimensional representation</a:t>
                </a:r>
                <a:endParaRPr lang="en-US" sz="1500" b="1" dirty="0"/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96DFF026-0EF4-44F4-BC9D-9B73F6960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40" y="2512131"/>
                <a:ext cx="7805460" cy="507248"/>
              </a:xfrm>
              <a:prstGeom prst="rect">
                <a:avLst/>
              </a:prstGeom>
              <a:blipFill>
                <a:blip r:embed="rId2"/>
                <a:stretch>
                  <a:fillRect l="-234" t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xmlns="" id="{96DFF026-0EF4-44F4-BC9D-9B73F69608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6389" y="4773192"/>
                <a:ext cx="7805460" cy="50724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buClr>
                    <a:srgbClr val="002060"/>
                  </a:buClr>
                  <a:buFont typeface="Wingdings" panose="05000000000000000000" pitchFamily="2" charset="2"/>
                  <a:buChar char="Ø"/>
                </a:pPr>
                <a:r>
                  <a:rPr lang="en-US" sz="1500" dirty="0" smtClean="0"/>
                  <a:t>Another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1500" dirty="0"/>
                  <a:t> dimensional </a:t>
                </a:r>
                <a:r>
                  <a:rPr lang="en-US" sz="1500" dirty="0" smtClean="0"/>
                  <a:t>representation of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𝑆𝑈</m:t>
                    </m:r>
                    <m:d>
                      <m:dPr>
                        <m:ctrlPr>
                          <a:rPr lang="en-US" sz="15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</m:oMath>
                </a14:m>
                <a:r>
                  <a:rPr lang="en-US" sz="1500" dirty="0" smtClean="0"/>
                  <a:t> is the </a:t>
                </a:r>
                <a:r>
                  <a:rPr lang="en-US" sz="1500" b="1" dirty="0" err="1" smtClean="0"/>
                  <a:t>antifundamental</a:t>
                </a:r>
                <a:r>
                  <a:rPr lang="en-US" sz="1500" b="1" dirty="0" smtClean="0"/>
                  <a:t> or conjugate representation</a:t>
                </a:r>
                <a:endParaRPr lang="en-US" sz="1500" b="1" dirty="0"/>
              </a:p>
            </p:txBody>
          </p:sp>
        </mc:Choice>
        <mc:Fallback xmlns="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96DFF026-0EF4-44F4-BC9D-9B73F6960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89" y="4773192"/>
                <a:ext cx="7805460" cy="507248"/>
              </a:xfrm>
              <a:prstGeom prst="rect">
                <a:avLst/>
              </a:prstGeom>
              <a:blipFill>
                <a:blip r:embed="rId3"/>
                <a:stretch>
                  <a:fillRect l="-234" t="-2410" r="-313" b="-228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1828800" y="3056421"/>
            <a:ext cx="5040613" cy="1564371"/>
            <a:chOff x="1542028" y="1917384"/>
            <a:chExt cx="5040613" cy="1564371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42028" y="2207894"/>
              <a:ext cx="933450" cy="247650"/>
            </a:xfrm>
            <a:prstGeom prst="rect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352800" y="1917384"/>
              <a:ext cx="3229841" cy="23379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276561" y="2186529"/>
              <a:ext cx="3306080" cy="1295226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586364" y="2802759"/>
              <a:ext cx="677453" cy="403246"/>
            </a:xfrm>
            <a:prstGeom prst="rect">
              <a:avLst/>
            </a:prstGeom>
          </p:spPr>
        </p:pic>
        <p:cxnSp>
          <p:nvCxnSpPr>
            <p:cNvPr id="55" name="Straight Arrow Connector 54"/>
            <p:cNvCxnSpPr/>
            <p:nvPr/>
          </p:nvCxnSpPr>
          <p:spPr>
            <a:xfrm>
              <a:off x="1934096" y="2505422"/>
              <a:ext cx="0" cy="37829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2160757" y="5401288"/>
            <a:ext cx="3294005" cy="649355"/>
            <a:chOff x="2160757" y="4379845"/>
            <a:chExt cx="3294005" cy="649355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160757" y="4379845"/>
              <a:ext cx="1038225" cy="266700"/>
            </a:xfrm>
            <a:prstGeom prst="rect">
              <a:avLst/>
            </a:prstGeom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</p:pic>
        <p:grpSp>
          <p:nvGrpSpPr>
            <p:cNvPr id="35" name="Group 34"/>
            <p:cNvGrpSpPr/>
            <p:nvPr/>
          </p:nvGrpSpPr>
          <p:grpSpPr>
            <a:xfrm>
              <a:off x="4397088" y="4565992"/>
              <a:ext cx="1057674" cy="274059"/>
              <a:chOff x="3733800" y="5058987"/>
              <a:chExt cx="1057674" cy="274059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37795" y="5134660"/>
                <a:ext cx="266700" cy="171450"/>
              </a:xfrm>
              <a:prstGeom prst="rect">
                <a:avLst/>
              </a:prstGeom>
            </p:spPr>
          </p:pic>
          <p:grpSp>
            <p:nvGrpSpPr>
              <p:cNvPr id="34" name="Group 33"/>
              <p:cNvGrpSpPr/>
              <p:nvPr/>
            </p:nvGrpSpPr>
            <p:grpSpPr>
              <a:xfrm>
                <a:off x="3733800" y="5058987"/>
                <a:ext cx="479056" cy="274059"/>
                <a:chOff x="3733800" y="5058987"/>
                <a:chExt cx="479056" cy="274059"/>
              </a:xfrm>
            </p:grpSpPr>
            <p:pic>
              <p:nvPicPr>
                <p:cNvPr id="25" name="Picture 24"/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733800" y="5096475"/>
                  <a:ext cx="479056" cy="236571"/>
                </a:xfrm>
                <a:prstGeom prst="rect">
                  <a:avLst/>
                </a:prstGeom>
              </p:spPr>
            </p:pic>
            <p:pic>
              <p:nvPicPr>
                <p:cNvPr id="30" name="Picture 29"/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919947" y="5058987"/>
                  <a:ext cx="76200" cy="114300"/>
                </a:xfrm>
                <a:prstGeom prst="rect">
                  <a:avLst/>
                </a:prstGeom>
              </p:spPr>
            </p:pic>
          </p:grpSp>
          <p:grpSp>
            <p:nvGrpSpPr>
              <p:cNvPr id="33" name="Group 32"/>
              <p:cNvGrpSpPr/>
              <p:nvPr/>
            </p:nvGrpSpPr>
            <p:grpSpPr>
              <a:xfrm>
                <a:off x="4540220" y="5067641"/>
                <a:ext cx="251254" cy="247730"/>
                <a:chOff x="4540220" y="5067641"/>
                <a:chExt cx="251254" cy="247730"/>
              </a:xfrm>
            </p:grpSpPr>
            <p:pic>
              <p:nvPicPr>
                <p:cNvPr id="28" name="Picture 27"/>
                <p:cNvPicPr>
                  <a:picLocks noChangeAspect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540220" y="5126114"/>
                  <a:ext cx="177428" cy="189257"/>
                </a:xfrm>
                <a:prstGeom prst="rect">
                  <a:avLst/>
                </a:prstGeom>
              </p:spPr>
            </p:pic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715274" y="5067641"/>
                  <a:ext cx="76200" cy="114300"/>
                </a:xfrm>
                <a:prstGeom prst="rect">
                  <a:avLst/>
                </a:prstGeom>
              </p:spPr>
            </p:pic>
          </p:grpSp>
        </p:grpSp>
        <p:cxnSp>
          <p:nvCxnSpPr>
            <p:cNvPr id="58" name="Straight Arrow Connector 57"/>
            <p:cNvCxnSpPr/>
            <p:nvPr/>
          </p:nvCxnSpPr>
          <p:spPr>
            <a:xfrm>
              <a:off x="2667000" y="4650903"/>
              <a:ext cx="0" cy="37829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1752600" y="1102837"/>
            <a:ext cx="5664016" cy="1079555"/>
            <a:chOff x="1928431" y="703167"/>
            <a:chExt cx="5664016" cy="107955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750422" y="909317"/>
              <a:ext cx="1842025" cy="267645"/>
            </a:xfrm>
            <a:prstGeom prst="rect">
              <a:avLst/>
            </a:prstGeom>
          </p:spPr>
        </p:pic>
        <p:grpSp>
          <p:nvGrpSpPr>
            <p:cNvPr id="65" name="Group 64"/>
            <p:cNvGrpSpPr/>
            <p:nvPr/>
          </p:nvGrpSpPr>
          <p:grpSpPr>
            <a:xfrm>
              <a:off x="1928431" y="703167"/>
              <a:ext cx="1896652" cy="1079555"/>
              <a:chOff x="2122007" y="778661"/>
              <a:chExt cx="1896652" cy="1079555"/>
            </a:xfrm>
          </p:grpSpPr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235563" y="1594762"/>
                <a:ext cx="1586102" cy="263454"/>
              </a:xfrm>
              <a:prstGeom prst="rect">
                <a:avLst/>
              </a:prstGeom>
            </p:spPr>
          </p:pic>
          <p:grpSp>
            <p:nvGrpSpPr>
              <p:cNvPr id="8" name="Group 7"/>
              <p:cNvGrpSpPr/>
              <p:nvPr/>
            </p:nvGrpSpPr>
            <p:grpSpPr>
              <a:xfrm>
                <a:off x="2438400" y="778661"/>
                <a:ext cx="995373" cy="323850"/>
                <a:chOff x="1524000" y="959253"/>
                <a:chExt cx="995373" cy="323850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524000" y="990600"/>
                  <a:ext cx="995373" cy="286251"/>
                </a:xfrm>
                <a:prstGeom prst="rect">
                  <a:avLst/>
                </a:prstGeom>
              </p:spPr>
            </p:pic>
            <p:pic>
              <p:nvPicPr>
                <p:cNvPr id="7" name="Picture 6"/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028825" y="959253"/>
                  <a:ext cx="485775" cy="323850"/>
                </a:xfrm>
                <a:prstGeom prst="rect">
                  <a:avLst/>
                </a:prstGeom>
              </p:spPr>
            </p:pic>
          </p:grpSp>
          <p:sp>
            <p:nvSpPr>
              <p:cNvPr id="49" name="Right Brace 48"/>
              <p:cNvSpPr/>
              <p:nvPr/>
            </p:nvSpPr>
            <p:spPr>
              <a:xfrm>
                <a:off x="3886200" y="810007"/>
                <a:ext cx="132459" cy="962815"/>
              </a:xfrm>
              <a:prstGeom prst="rightBrace">
                <a:avLst/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1" name="Picture 50"/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122007" y="1219200"/>
                <a:ext cx="1774283" cy="263454"/>
              </a:xfrm>
              <a:prstGeom prst="rect">
                <a:avLst/>
              </a:prstGeom>
            </p:spPr>
          </p:pic>
        </p:grpSp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5899890" y="1373472"/>
              <a:ext cx="1543087" cy="263454"/>
            </a:xfrm>
            <a:prstGeom prst="rect">
              <a:avLst/>
            </a:prstGeom>
          </p:spPr>
        </p:pic>
        <p:sp>
          <p:nvSpPr>
            <p:cNvPr id="62" name="Right Arrow 61"/>
            <p:cNvSpPr/>
            <p:nvPr/>
          </p:nvSpPr>
          <p:spPr>
            <a:xfrm>
              <a:off x="4397088" y="1105187"/>
              <a:ext cx="895134" cy="310585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105524"/>
            <a:ext cx="1933575" cy="371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62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96DFF026-0EF4-44F4-BC9D-9B73F69608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" y="381000"/>
                <a:ext cx="5021106" cy="50724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buClr>
                    <a:srgbClr val="002060"/>
                  </a:buClr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5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1500" dirty="0" smtClean="0"/>
                  <a:t> dimensional </a:t>
                </a:r>
                <a:r>
                  <a:rPr lang="en-US" sz="1500" b="1" dirty="0" err="1" smtClean="0"/>
                  <a:t>adjoint</a:t>
                </a:r>
                <a:r>
                  <a:rPr lang="en-US" sz="1500" b="1" dirty="0" smtClean="0"/>
                  <a:t> representation </a:t>
                </a:r>
                <a:r>
                  <a:rPr lang="en-US" sz="1500" dirty="0" smtClean="0"/>
                  <a:t>of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𝑆𝑈</m:t>
                    </m:r>
                    <m:d>
                      <m:dPr>
                        <m:ctrlPr>
                          <a:rPr lang="en-US" sz="15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</m:oMath>
                </a14:m>
                <a:endParaRPr lang="en-US" sz="15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DFF026-0EF4-44F4-BC9D-9B73F6960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1000"/>
                <a:ext cx="5021106" cy="507248"/>
              </a:xfrm>
              <a:prstGeom prst="rect">
                <a:avLst/>
              </a:prstGeom>
              <a:blipFill>
                <a:blip r:embed="rId2"/>
                <a:stretch>
                  <a:fillRect l="-364" t="-2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1083426" y="797481"/>
            <a:ext cx="6689486" cy="2860119"/>
            <a:chOff x="1083426" y="721281"/>
            <a:chExt cx="6689486" cy="286011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64027" y="2058762"/>
              <a:ext cx="4236773" cy="354856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80954" y="1197878"/>
              <a:ext cx="4412050" cy="348942"/>
            </a:xfrm>
            <a:prstGeom prst="rect">
              <a:avLst/>
            </a:prstGeom>
          </p:spPr>
        </p:pic>
        <p:sp>
          <p:nvSpPr>
            <p:cNvPr id="6" name="Down Arrow 5"/>
            <p:cNvSpPr/>
            <p:nvPr/>
          </p:nvSpPr>
          <p:spPr>
            <a:xfrm>
              <a:off x="3828549" y="1600200"/>
              <a:ext cx="286251" cy="388325"/>
            </a:xfrm>
            <a:prstGeom prst="down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00800" y="721281"/>
              <a:ext cx="1372112" cy="283885"/>
            </a:xfrm>
            <a:prstGeom prst="rect">
              <a:avLst/>
            </a:prstGeom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</p:pic>
        <p:cxnSp>
          <p:nvCxnSpPr>
            <p:cNvPr id="10" name="Straight Arrow Connector 9"/>
            <p:cNvCxnSpPr/>
            <p:nvPr/>
          </p:nvCxnSpPr>
          <p:spPr>
            <a:xfrm flipV="1">
              <a:off x="5257800" y="863223"/>
              <a:ext cx="990600" cy="33465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2885282" y="2363294"/>
              <a:ext cx="978131" cy="4561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1083426" y="2895600"/>
              <a:ext cx="5774574" cy="685800"/>
              <a:chOff x="990600" y="2776452"/>
              <a:chExt cx="5774574" cy="6858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990600" y="2776452"/>
                <a:ext cx="3353059" cy="685800"/>
                <a:chOff x="2666741" y="2514600"/>
                <a:chExt cx="3353059" cy="685800"/>
              </a:xfrm>
            </p:grpSpPr>
            <p:pic>
              <p:nvPicPr>
                <p:cNvPr id="8" name="Picture 7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666741" y="2514600"/>
                  <a:ext cx="3231345" cy="317220"/>
                </a:xfrm>
                <a:prstGeom prst="rect">
                  <a:avLst/>
                </a:prstGeom>
              </p:spPr>
            </p:pic>
            <p:pic>
              <p:nvPicPr>
                <p:cNvPr id="11" name="Picture 1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657600" y="2942323"/>
                  <a:ext cx="1263505" cy="258077"/>
                </a:xfrm>
                <a:prstGeom prst="rect">
                  <a:avLst/>
                </a:prstGeom>
              </p:spPr>
            </p:pic>
            <p:sp>
              <p:nvSpPr>
                <p:cNvPr id="12" name="Right Brace 11"/>
                <p:cNvSpPr/>
                <p:nvPr/>
              </p:nvSpPr>
              <p:spPr>
                <a:xfrm>
                  <a:off x="5898086" y="2590800"/>
                  <a:ext cx="121714" cy="533400"/>
                </a:xfrm>
                <a:prstGeom prst="rightBrace">
                  <a:avLst/>
                </a:prstGeom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Right Arrow 16"/>
              <p:cNvSpPr/>
              <p:nvPr/>
            </p:nvSpPr>
            <p:spPr>
              <a:xfrm>
                <a:off x="4648200" y="3003552"/>
                <a:ext cx="304800" cy="2316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59723" y="2990647"/>
                <a:ext cx="1505451" cy="252701"/>
              </a:xfrm>
              <a:prstGeom prst="rect">
                <a:avLst/>
              </a:prstGeom>
            </p:spPr>
          </p:pic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>
                <a:extLst>
                  <a:ext uri="{FF2B5EF4-FFF2-40B4-BE49-F238E27FC236}">
                    <a16:creationId xmlns:a16="http://schemas.microsoft.com/office/drawing/2014/main" xmlns="" id="{96DFF026-0EF4-44F4-BC9D-9B73F69608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85800" y="5207752"/>
                <a:ext cx="7805460" cy="50724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buClr>
                    <a:srgbClr val="002060"/>
                  </a:buClr>
                  <a:buFont typeface="Wingdings" panose="05000000000000000000" pitchFamily="2" charset="2"/>
                  <a:buChar char="Ø"/>
                </a:pPr>
                <a:r>
                  <a:rPr lang="en-US" sz="1500" b="1" dirty="0" smtClean="0"/>
                  <a:t>Trivial </a:t>
                </a:r>
                <a:r>
                  <a:rPr lang="en-US" sz="1500" dirty="0" smtClean="0"/>
                  <a:t>(one dimensional) </a:t>
                </a:r>
                <a:r>
                  <a:rPr lang="en-US" sz="1500" b="1" dirty="0" smtClean="0"/>
                  <a:t>representation </a:t>
                </a:r>
                <a:r>
                  <a:rPr lang="en-US" sz="1500" dirty="0"/>
                  <a:t>of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</a:rPr>
                      <m:t>𝑆𝑈</m:t>
                    </m:r>
                    <m:d>
                      <m:dPr>
                        <m:ctrlPr>
                          <a:rPr lang="en-US" sz="15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</m:oMath>
                </a14:m>
                <a:endParaRPr lang="en-US" sz="1500" b="1" dirty="0"/>
              </a:p>
            </p:txBody>
          </p:sp>
        </mc:Choice>
        <mc:Fallback xmlns="">
          <p:sp>
            <p:nvSpPr>
              <p:cNvPr id="21" name="Content Placeholder 2">
                <a:extLst>
                  <a:ext uri="{FF2B5EF4-FFF2-40B4-BE49-F238E27FC236}">
                    <a16:creationId xmlns:a16="http://schemas.microsoft.com/office/drawing/2014/main" id="{96DFF026-0EF4-44F4-BC9D-9B73F6960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207752"/>
                <a:ext cx="7805460" cy="507248"/>
              </a:xfrm>
              <a:prstGeom prst="rect">
                <a:avLst/>
              </a:prstGeom>
              <a:blipFill>
                <a:blip r:embed="rId9"/>
                <a:stretch>
                  <a:fillRect l="-234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2712900" y="5676860"/>
            <a:ext cx="3535500" cy="322559"/>
            <a:chOff x="2280209" y="4565704"/>
            <a:chExt cx="3535500" cy="322559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280209" y="4657606"/>
              <a:ext cx="851656" cy="230657"/>
            </a:xfrm>
            <a:prstGeom prst="rect">
              <a:avLst/>
            </a:prstGeom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071457" y="4565704"/>
              <a:ext cx="744252" cy="286251"/>
            </a:xfrm>
            <a:prstGeom prst="rect">
              <a:avLst/>
            </a:prstGeom>
          </p:spPr>
        </p:pic>
      </p:grpSp>
      <p:grpSp>
        <p:nvGrpSpPr>
          <p:cNvPr id="42" name="Group 41"/>
          <p:cNvGrpSpPr/>
          <p:nvPr/>
        </p:nvGrpSpPr>
        <p:grpSpPr>
          <a:xfrm>
            <a:off x="2057400" y="3962400"/>
            <a:ext cx="4588469" cy="1094423"/>
            <a:chOff x="2057400" y="3962400"/>
            <a:chExt cx="4588469" cy="1094423"/>
          </a:xfrm>
        </p:grpSpPr>
        <p:grpSp>
          <p:nvGrpSpPr>
            <p:cNvPr id="40" name="Group 39"/>
            <p:cNvGrpSpPr/>
            <p:nvPr/>
          </p:nvGrpSpPr>
          <p:grpSpPr>
            <a:xfrm>
              <a:off x="2057400" y="3962400"/>
              <a:ext cx="4588469" cy="924946"/>
              <a:chOff x="1331488" y="4267200"/>
              <a:chExt cx="4588469" cy="924946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331488" y="4267200"/>
                <a:ext cx="1868912" cy="331199"/>
              </a:xfrm>
              <a:prstGeom prst="rect">
                <a:avLst/>
              </a:prstGeom>
            </p:spPr>
          </p:pic>
          <p:sp>
            <p:nvSpPr>
              <p:cNvPr id="27" name="Left Brace 26"/>
              <p:cNvSpPr/>
              <p:nvPr/>
            </p:nvSpPr>
            <p:spPr>
              <a:xfrm rot="16200000">
                <a:off x="2435280" y="4326731"/>
                <a:ext cx="171721" cy="582048"/>
              </a:xfrm>
              <a:prstGeom prst="leftBrace">
                <a:avLst>
                  <a:gd name="adj1" fmla="val 8333"/>
                  <a:gd name="adj2" fmla="val 48572"/>
                </a:avLst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487155" y="4977081"/>
                <a:ext cx="1887192" cy="215065"/>
              </a:xfrm>
              <a:prstGeom prst="rect">
                <a:avLst/>
              </a:prstGeom>
            </p:spPr>
          </p:pic>
          <p:cxnSp>
            <p:nvCxnSpPr>
              <p:cNvPr id="29" name="Straight Arrow Connector 28"/>
              <p:cNvCxnSpPr>
                <a:endCxn id="28" idx="0"/>
              </p:cNvCxnSpPr>
              <p:nvPr/>
            </p:nvCxnSpPr>
            <p:spPr>
              <a:xfrm flipH="1">
                <a:off x="2430751" y="4634527"/>
                <a:ext cx="180133" cy="34255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908616" y="4300023"/>
                <a:ext cx="1011341" cy="313457"/>
              </a:xfrm>
              <a:prstGeom prst="rect">
                <a:avLst/>
              </a:prstGeom>
            </p:spPr>
          </p:pic>
          <p:cxnSp>
            <p:nvCxnSpPr>
              <p:cNvPr id="34" name="Straight Arrow Connector 33"/>
              <p:cNvCxnSpPr/>
              <p:nvPr/>
            </p:nvCxnSpPr>
            <p:spPr>
              <a:xfrm flipH="1">
                <a:off x="3429975" y="4534369"/>
                <a:ext cx="1415597" cy="45610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5045826" y="4576497"/>
                <a:ext cx="92472" cy="38075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5502905" y="4648200"/>
              <a:ext cx="897895" cy="408623"/>
            </a:xfrm>
            <a:prstGeom prst="rect">
              <a:avLst/>
            </a:prstGeom>
          </p:spPr>
        </p:pic>
      </p:grpSp>
      <p:pic>
        <p:nvPicPr>
          <p:cNvPr id="43" name="Picture 4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01806" y="6380753"/>
            <a:ext cx="709714" cy="248400"/>
          </a:xfrm>
          <a:prstGeom prst="rect">
            <a:avLst/>
          </a:prstGeom>
        </p:spPr>
      </p:pic>
      <p:cxnSp>
        <p:nvCxnSpPr>
          <p:cNvPr id="44" name="Straight Arrow Connector 43"/>
          <p:cNvCxnSpPr/>
          <p:nvPr/>
        </p:nvCxnSpPr>
        <p:spPr>
          <a:xfrm>
            <a:off x="3133591" y="6062655"/>
            <a:ext cx="46143" cy="3806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15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DFF026-0EF4-44F4-BC9D-9B73F696085D}"/>
              </a:ext>
            </a:extLst>
          </p:cNvPr>
          <p:cNvSpPr txBox="1">
            <a:spLocks/>
          </p:cNvSpPr>
          <p:nvPr/>
        </p:nvSpPr>
        <p:spPr>
          <a:xfrm>
            <a:off x="3505200" y="228600"/>
            <a:ext cx="1828800" cy="5072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2060"/>
              </a:buClr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SU(2) groups</a:t>
            </a:r>
            <a:endParaRPr lang="en-US" sz="2000" b="1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21" y="5024818"/>
            <a:ext cx="8424958" cy="1452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531" y="783949"/>
            <a:ext cx="20574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008061" y="1637763"/>
            <a:ext cx="6986731" cy="1257890"/>
            <a:chOff x="913384" y="1637710"/>
            <a:chExt cx="7317233" cy="1257890"/>
          </a:xfrm>
        </p:grpSpPr>
        <p:grpSp>
          <p:nvGrpSpPr>
            <p:cNvPr id="2" name="Group 1"/>
            <p:cNvGrpSpPr/>
            <p:nvPr/>
          </p:nvGrpSpPr>
          <p:grpSpPr>
            <a:xfrm>
              <a:off x="913384" y="1637710"/>
              <a:ext cx="7317233" cy="1257890"/>
              <a:chOff x="913384" y="1637710"/>
              <a:chExt cx="7317233" cy="1257890"/>
            </a:xfrm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3384" y="1637710"/>
                <a:ext cx="7317233" cy="12578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1042" y="1994079"/>
                <a:ext cx="405689" cy="380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8521" y="1967247"/>
              <a:ext cx="342300" cy="418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2325" y="1993005"/>
              <a:ext cx="334233" cy="3918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Group 5"/>
          <p:cNvGrpSpPr/>
          <p:nvPr/>
        </p:nvGrpSpPr>
        <p:grpSpPr>
          <a:xfrm>
            <a:off x="1905000" y="2667000"/>
            <a:ext cx="6465666" cy="2396100"/>
            <a:chOff x="1186767" y="2667000"/>
            <a:chExt cx="6465666" cy="2396100"/>
          </a:xfrm>
        </p:grpSpPr>
        <p:grpSp>
          <p:nvGrpSpPr>
            <p:cNvPr id="5" name="Group 4"/>
            <p:cNvGrpSpPr/>
            <p:nvPr/>
          </p:nvGrpSpPr>
          <p:grpSpPr>
            <a:xfrm>
              <a:off x="1186767" y="2667000"/>
              <a:ext cx="6465666" cy="2396100"/>
              <a:chOff x="1186767" y="2667000"/>
              <a:chExt cx="6465666" cy="2396100"/>
            </a:xfrm>
          </p:grpSpPr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6767" y="2667000"/>
                <a:ext cx="6465666" cy="2396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3" name="Picture 9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98242" y="3099516"/>
                <a:ext cx="304800" cy="3238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4" name="Picture 10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91075" y="3124200"/>
                <a:ext cx="314325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8874" y="4255395"/>
              <a:ext cx="371475" cy="295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241613" y="1891954"/>
            <a:ext cx="16633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2060"/>
              </a:buClr>
            </a:pPr>
            <a:r>
              <a:rPr lang="en-US" b="1" dirty="0"/>
              <a:t>J</a:t>
            </a:r>
            <a:r>
              <a:rPr lang="en-US" b="1" dirty="0" smtClean="0"/>
              <a:t>=1/2 representation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317813" y="3087469"/>
            <a:ext cx="16633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2060"/>
              </a:buClr>
            </a:pPr>
            <a:r>
              <a:rPr lang="en-US" b="1" dirty="0" smtClean="0"/>
              <a:t> J=1 representation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7220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7450</TotalTime>
  <Words>364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Lecture 2:  Gauge Symmetry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Nonlinear charged AdS black holes in Einstein-Gauss-Bonnet Gravity </dc:title>
  <dc:creator>NAMCAO</dc:creator>
  <cp:lastModifiedBy>NAMCAO</cp:lastModifiedBy>
  <cp:revision>375</cp:revision>
  <dcterms:created xsi:type="dcterms:W3CDTF">2019-10-22T19:18:31Z</dcterms:created>
  <dcterms:modified xsi:type="dcterms:W3CDTF">2020-12-01T23:41:25Z</dcterms:modified>
</cp:coreProperties>
</file>