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72" r:id="rId2"/>
    <p:sldId id="837" r:id="rId3"/>
    <p:sldId id="841" r:id="rId4"/>
    <p:sldId id="842" r:id="rId5"/>
    <p:sldId id="843" r:id="rId6"/>
    <p:sldId id="844" r:id="rId7"/>
    <p:sldId id="852" r:id="rId8"/>
    <p:sldId id="845" r:id="rId9"/>
    <p:sldId id="838" r:id="rId10"/>
    <p:sldId id="846" r:id="rId11"/>
    <p:sldId id="853" r:id="rId12"/>
    <p:sldId id="854" r:id="rId13"/>
    <p:sldId id="849" r:id="rId14"/>
    <p:sldId id="851" r:id="rId15"/>
    <p:sldId id="855" r:id="rId16"/>
    <p:sldId id="848" r:id="rId17"/>
    <p:sldId id="856" r:id="rId18"/>
    <p:sldId id="857" r:id="rId19"/>
    <p:sldId id="858" r:id="rId20"/>
    <p:sldId id="859" r:id="rId21"/>
    <p:sldId id="860" r:id="rId22"/>
    <p:sldId id="862" r:id="rId23"/>
    <p:sldId id="861" r:id="rId24"/>
    <p:sldId id="865" r:id="rId25"/>
    <p:sldId id="863" r:id="rId26"/>
    <p:sldId id="866" r:id="rId27"/>
    <p:sldId id="864" r:id="rId28"/>
    <p:sldId id="847" r:id="rId29"/>
    <p:sldId id="850" r:id="rId30"/>
  </p:sldIdLst>
  <p:sldSz cx="9144000" cy="6858000" type="screen4x3"/>
  <p:notesSz cx="6794500" cy="9931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bg2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3CFF"/>
    <a:srgbClr val="F20000"/>
    <a:srgbClr val="D50000"/>
    <a:srgbClr val="B10400"/>
    <a:srgbClr val="00F400"/>
    <a:srgbClr val="DDDDDD"/>
    <a:srgbClr val="FFFF66"/>
    <a:srgbClr val="FCF004"/>
    <a:srgbClr val="00CC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4534" autoAdjust="0"/>
  </p:normalViewPr>
  <p:slideViewPr>
    <p:cSldViewPr>
      <p:cViewPr>
        <p:scale>
          <a:sx n="110" d="100"/>
          <a:sy n="110" d="100"/>
        </p:scale>
        <p:origin x="336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0D86666-421B-ED4B-9758-36CDE0DC7D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58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6" tIns="47772" rIns="95546" bIns="4777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B9AA0E0-51CA-AA40-8A04-B6765AC830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34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AA0E0-51CA-AA40-8A04-B6765AC8300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26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5760"/>
            <a:ext cx="8229600" cy="638944"/>
          </a:xfrm>
          <a:prstGeom prst="rect">
            <a:avLst/>
          </a:prstGeom>
        </p:spPr>
        <p:txBody>
          <a:bodyPr vert="horz"/>
          <a:lstStyle>
            <a:lvl1pPr algn="ctr">
              <a:defRPr sz="2800" b="1" i="0" cap="small">
                <a:solidFill>
                  <a:srgbClr val="000099"/>
                </a:solidFill>
                <a:latin typeface="Avenir Medium"/>
                <a:cs typeface="Avenir Medium"/>
              </a:defRPr>
            </a:lvl1pPr>
          </a:lstStyle>
          <a:p>
            <a:r>
              <a:rPr lang="en-US" smtClean="0"/>
              <a:t>Title here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395536" y="692696"/>
            <a:ext cx="8352928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tx1"/>
                </a:gs>
                <a:gs pos="50000">
                  <a:srgbClr val="000090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  <a:endParaRPr lang="it-IT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35B158-2AC5-ED4B-A3D6-4FCB541E20B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87C5B2F-F935-1940-B9CD-B2F9CCDC23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269907-D2CF-1C45-ACE0-E0B831F114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F083502-CC19-3E4A-B51A-1E03315FCE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5760"/>
            <a:ext cx="8229600" cy="638944"/>
          </a:xfrm>
          <a:prstGeom prst="rect">
            <a:avLst/>
          </a:prstGeom>
        </p:spPr>
        <p:txBody>
          <a:bodyPr vert="horz"/>
          <a:lstStyle>
            <a:lvl1pPr algn="ctr">
              <a:defRPr sz="2800" b="1" i="0" cap="small">
                <a:solidFill>
                  <a:srgbClr val="000099"/>
                </a:solidFill>
                <a:latin typeface="Avenir Medium"/>
                <a:cs typeface="Avenir Medium"/>
              </a:defRPr>
            </a:lvl1pPr>
          </a:lstStyle>
          <a:p>
            <a:r>
              <a:rPr lang="en-US" smtClean="0"/>
              <a:t>Title here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395536" y="692696"/>
            <a:ext cx="8352928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tx1"/>
                </a:gs>
                <a:gs pos="50000">
                  <a:srgbClr val="000090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975"/>
            <a:ext cx="8352928" cy="5040313"/>
          </a:xfrm>
          <a:prstGeom prst="rect">
            <a:avLst/>
          </a:prstGeom>
        </p:spPr>
        <p:txBody>
          <a:bodyPr vert="horz"/>
          <a:lstStyle>
            <a:lvl1pPr marL="342900" indent="-342900">
              <a:buClrTx/>
              <a:buFontTx/>
              <a:buChar char="-"/>
              <a:defRPr sz="2400">
                <a:solidFill>
                  <a:schemeClr val="bg2"/>
                </a:solidFill>
                <a:latin typeface="Avenir Medium"/>
                <a:cs typeface="Avenir Medium"/>
              </a:defRPr>
            </a:lvl1pPr>
          </a:lstStyle>
          <a:p>
            <a:pPr lvl="0"/>
            <a:r>
              <a:rPr lang="en-US"/>
              <a:t>Text goes here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			</a:t>
            </a:r>
            <a:endParaRPr lang="it-IT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F08D44-0D02-454D-A078-C4104723D21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3C586C-C5CF-C54C-9EE5-4E05B6758E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271EBC-A034-FB48-BC69-23C0F094FF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A954E8-410B-F441-88C2-65452719E8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858EEF0-DC1B-A148-B200-198B349A24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189AA01-65CF-1942-AC79-601B84306F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10th May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Massimiliano Lattanzi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9FD7C32-1E31-9347-A778-2B12E598DC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84" charset="2"/>
        <a:buChar char="l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84" charset="2"/>
        <a:buChar char="l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057650" y="26431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28633" y="6723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13" name="Picture 12" descr="infn_weblogo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" y="44624"/>
            <a:ext cx="1471021" cy="936104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67544" y="1664693"/>
            <a:ext cx="83343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3600" b="1" kern="0" cap="small" dirty="0" err="1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Neutrinos</a:t>
            </a:r>
            <a:r>
              <a:rPr lang="it-IT" sz="3600" b="1" kern="0" cap="small" dirty="0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: </a:t>
            </a:r>
            <a:r>
              <a:rPr lang="it-IT" sz="3600" b="1" kern="0" cap="small" dirty="0" err="1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What</a:t>
            </a:r>
            <a:r>
              <a:rPr lang="it-IT" sz="3600" b="1" kern="0" cap="small" dirty="0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 the CMB Can Show, and </a:t>
            </a:r>
            <a:r>
              <a:rPr lang="it-IT" sz="3600" b="1" kern="0" cap="small" dirty="0" err="1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What</a:t>
            </a:r>
            <a:r>
              <a:rPr lang="it-IT" sz="3600" b="1" kern="0" cap="small" dirty="0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 </a:t>
            </a:r>
            <a:r>
              <a:rPr lang="it-IT" sz="3600" b="1" kern="0" cap="small" dirty="0" err="1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Other</a:t>
            </a:r>
            <a:r>
              <a:rPr lang="it-IT" sz="3600" b="1" kern="0" cap="small" dirty="0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 </a:t>
            </a:r>
            <a:r>
              <a:rPr lang="it-IT" sz="3600" b="1" kern="0" cap="small" dirty="0" err="1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Experiments</a:t>
            </a:r>
            <a:r>
              <a:rPr lang="it-IT" sz="3600" b="1" kern="0" cap="small" dirty="0">
                <a:solidFill>
                  <a:schemeClr val="bg2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venir Medium"/>
                <a:cs typeface="Avenir Medium"/>
              </a:rPr>
              <a:t> Can Show the CMB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00050" y="3390254"/>
            <a:ext cx="8229600" cy="2733698"/>
          </a:xfrm>
          <a:prstGeom prst="rect">
            <a:avLst/>
          </a:prstGeom>
        </p:spPr>
        <p:txBody>
          <a:bodyPr wrap="square" lIns="92075" tIns="46038" rIns="92075" bIns="46038" anchor="ctr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84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-84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buFont typeface="Wingdings" pitchFamily="-111" charset="2"/>
              <a:buNone/>
              <a:defRPr/>
            </a:pPr>
            <a:endParaRPr lang="en-US" sz="1800" kern="0" dirty="0" smtClean="0">
              <a:solidFill>
                <a:schemeClr val="bg2"/>
              </a:solidFill>
              <a:latin typeface="+mj-lt"/>
            </a:endParaRPr>
          </a:p>
          <a:p>
            <a:pPr>
              <a:buFont typeface="Wingdings" pitchFamily="-111" charset="2"/>
              <a:buNone/>
              <a:defRPr/>
            </a:pPr>
            <a:r>
              <a:rPr lang="en-US" sz="2200" kern="0" cap="small" dirty="0" smtClean="0">
                <a:solidFill>
                  <a:schemeClr val="bg2"/>
                </a:solidFill>
                <a:latin typeface="+mj-lt"/>
              </a:rPr>
              <a:t>Towards Coordination of the European CMB </a:t>
            </a:r>
            <a:r>
              <a:rPr lang="en-US" sz="2200" kern="0" cap="small" dirty="0" err="1" smtClean="0">
                <a:solidFill>
                  <a:schemeClr val="bg2"/>
                </a:solidFill>
                <a:latin typeface="+mj-lt"/>
              </a:rPr>
              <a:t>Programme</a:t>
            </a:r>
            <a:endParaRPr lang="en-US" sz="2200" kern="0" cap="small" dirty="0" smtClean="0">
              <a:solidFill>
                <a:schemeClr val="bg2"/>
              </a:solidFill>
              <a:latin typeface="+mj-lt"/>
            </a:endParaRPr>
          </a:p>
          <a:p>
            <a:pPr>
              <a:buFont typeface="Wingdings" pitchFamily="-111" charset="2"/>
              <a:buNone/>
              <a:defRPr/>
            </a:pPr>
            <a:r>
              <a:rPr lang="en-US" sz="2200" kern="0" cap="small" dirty="0" smtClean="0">
                <a:solidFill>
                  <a:schemeClr val="bg2"/>
                </a:solidFill>
                <a:latin typeface="+mj-lt"/>
              </a:rPr>
              <a:t>Paris, September 13</a:t>
            </a:r>
            <a:r>
              <a:rPr lang="en-US" sz="2200" kern="0" cap="small" baseline="30000" dirty="0" smtClean="0">
                <a:solidFill>
                  <a:schemeClr val="bg2"/>
                </a:solidFill>
                <a:latin typeface="+mj-lt"/>
              </a:rPr>
              <a:t>th</a:t>
            </a:r>
            <a:r>
              <a:rPr lang="en-US" sz="2200" kern="0" cap="small" dirty="0" smtClean="0">
                <a:solidFill>
                  <a:schemeClr val="bg2"/>
                </a:solidFill>
                <a:latin typeface="+mj-lt"/>
              </a:rPr>
              <a:t>, 2019</a:t>
            </a:r>
          </a:p>
          <a:p>
            <a:pPr>
              <a:buFont typeface="Wingdings" pitchFamily="-111" charset="2"/>
              <a:buNone/>
              <a:defRPr/>
            </a:pPr>
            <a:endParaRPr lang="en-US" sz="2000" kern="0" cap="small" dirty="0">
              <a:solidFill>
                <a:schemeClr val="bg2"/>
              </a:solidFill>
              <a:latin typeface="+mj-lt"/>
            </a:endParaRPr>
          </a:p>
          <a:p>
            <a:pPr>
              <a:defRPr/>
            </a:pPr>
            <a:r>
              <a:rPr lang="en-US" sz="2400" b="1" kern="0" dirty="0">
                <a:solidFill>
                  <a:schemeClr val="bg2"/>
                </a:solidFill>
              </a:rPr>
              <a:t>Massimiliano </a:t>
            </a:r>
            <a:r>
              <a:rPr lang="en-US" sz="2400" b="1" kern="0" dirty="0" err="1">
                <a:solidFill>
                  <a:schemeClr val="bg2"/>
                </a:solidFill>
              </a:rPr>
              <a:t>Lattanzi</a:t>
            </a:r>
            <a:endParaRPr lang="en-US" sz="2400" b="1" kern="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schemeClr val="bg2"/>
                </a:solidFill>
              </a:rPr>
              <a:t>INFN, </a:t>
            </a:r>
            <a:r>
              <a:rPr lang="en-US" sz="2000" kern="0" dirty="0" err="1">
                <a:solidFill>
                  <a:schemeClr val="bg2"/>
                </a:solidFill>
              </a:rPr>
              <a:t>sezione</a:t>
            </a:r>
            <a:r>
              <a:rPr lang="en-US" sz="2000" kern="0" dirty="0">
                <a:solidFill>
                  <a:schemeClr val="bg2"/>
                </a:solidFill>
              </a:rPr>
              <a:t> di </a:t>
            </a:r>
            <a:r>
              <a:rPr lang="en-US" sz="2000" kern="0" dirty="0" smtClean="0">
                <a:solidFill>
                  <a:schemeClr val="bg2"/>
                </a:solidFill>
              </a:rPr>
              <a:t>Ferrara</a:t>
            </a:r>
          </a:p>
          <a:p>
            <a:pPr>
              <a:buFont typeface="Wingdings" pitchFamily="-111" charset="2"/>
              <a:buNone/>
              <a:defRPr/>
            </a:pPr>
            <a:endParaRPr lang="en-US" sz="2000" kern="0" cap="small" dirty="0" smtClean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416"/>
            <a:ext cx="9144000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35655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kern="1200" dirty="0" smtClean="0">
                <a:latin typeface="Gill Sans"/>
              </a:rPr>
              <a:t>Precise measurement of the CMB lensing signal (both from 2- and 4-point correlation functions)</a:t>
            </a:r>
            <a:endParaRPr lang="en-US" dirty="0" smtClean="0">
              <a:latin typeface="Gill Sans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kern="1200" dirty="0" smtClean="0">
                <a:latin typeface="Gill Sans"/>
              </a:rPr>
              <a:t>Cosmic variance limited measurement of the reionization optical depth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Gill Sans"/>
              </a:rPr>
              <a:t>o</a:t>
            </a:r>
            <a:r>
              <a:rPr lang="en-US" dirty="0" smtClean="0">
                <a:latin typeface="Gill Sans"/>
              </a:rPr>
              <a:t>ther CMB probes of structure formation, e.g. SZ galaxy clusters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latin typeface="Gill Sans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Gill Sans"/>
              </a:rPr>
              <a:t>+ non CMB information</a:t>
            </a:r>
            <a:endParaRPr lang="en-US" sz="2400" kern="1200" dirty="0" smtClean="0">
              <a:latin typeface="Gill Sans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Gill Sans"/>
              </a:rPr>
              <a:t>BAO information to reduce </a:t>
            </a:r>
            <a:r>
              <a:rPr lang="en-US" dirty="0">
                <a:latin typeface="Gill Sans"/>
              </a:rPr>
              <a:t>geometrical </a:t>
            </a:r>
            <a:r>
              <a:rPr lang="en-US" dirty="0" smtClean="0">
                <a:latin typeface="Gill Sans"/>
              </a:rPr>
              <a:t>degeneracies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Gill Sans"/>
              </a:rPr>
              <a:t>Full shape of the matter power spectrum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latin typeface="Gill Sans"/>
              </a:rPr>
              <a:t>CMB/LSS cross correlations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400" kern="1200" dirty="0" smtClean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latin typeface="Gill Sans"/>
              </a:rPr>
              <a:t>To increase sensitivity to neutrino masses AND reduce model dependency, we need:</a:t>
            </a:r>
            <a:endParaRPr lang="en-US" sz="24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93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92696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CMB lensing from SO combined with DESI BAO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Gill Sans" charset="0"/>
              </a:rPr>
            </a:br>
            <a:endParaRPr lang="en-US" dirty="0">
              <a:solidFill>
                <a:srgbClr val="000000"/>
              </a:solidFill>
              <a:latin typeface="Gill Sans" charset="0"/>
            </a:endParaRPr>
          </a:p>
          <a:p>
            <a:pPr algn="ctr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Gill Sans" charset="0"/>
              </a:rPr>
              <a:t>Sunyaev-Zeldovich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 cluster counts from SO calibrated with LSST weak lensing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Gill Sans" charset="0"/>
              </a:rPr>
            </a:br>
            <a:endParaRPr lang="en-US" dirty="0">
              <a:solidFill>
                <a:srgbClr val="000000"/>
              </a:solidFill>
              <a:latin typeface="Gill Sans" charset="0"/>
            </a:endParaRPr>
          </a:p>
          <a:p>
            <a:pPr algn="ctr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thermal SZ distortion maps from SO combined with DESI BAO</a:t>
            </a:r>
            <a:br>
              <a:rPr lang="en-US" dirty="0">
                <a:solidFill>
                  <a:srgbClr val="000000"/>
                </a:solidFill>
                <a:latin typeface="Gill Sans" charset="0"/>
              </a:rPr>
            </a:br>
            <a:r>
              <a:rPr lang="en-US" dirty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Gill Sans" charset="0"/>
              </a:rPr>
            </a:br>
            <a:endParaRPr lang="en-US" dirty="0">
              <a:solidFill>
                <a:srgbClr val="000000"/>
              </a:solidFill>
              <a:latin typeface="Gill Sans" charset="0"/>
            </a:endParaRPr>
          </a:p>
          <a:p>
            <a:pPr algn="ctr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legacy SO dataset combined with cosmic-variance-limited measurement of reionization optical depth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97876"/>
            <a:ext cx="3808766" cy="32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22" y="2726055"/>
            <a:ext cx="3776712" cy="32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30" y="4238223"/>
            <a:ext cx="3857104" cy="33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800" y="5723002"/>
            <a:ext cx="2468364" cy="3230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6176" y="634106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SO collaboration,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148" y="101147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C00000"/>
                </a:solidFill>
                <a:latin typeface="Gill Sans"/>
              </a:rPr>
              <a:t>SO Forecasts for neutrino mass bounds</a:t>
            </a:r>
            <a:endParaRPr lang="en-US" sz="2800" b="1" kern="1200" dirty="0">
              <a:solidFill>
                <a:srgbClr val="C0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481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02"/>
            <a:ext cx="9144000" cy="68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0212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rgbClr val="FF0000"/>
                </a:solidFill>
                <a:latin typeface="Gill Sans"/>
              </a:rPr>
              <a:t>Credit: M. </a:t>
            </a:r>
            <a:r>
              <a:rPr lang="en-US" sz="2400" b="1" kern="1200" dirty="0" err="1" smtClean="0">
                <a:solidFill>
                  <a:srgbClr val="FF0000"/>
                </a:solidFill>
                <a:latin typeface="Gill Sans"/>
              </a:rPr>
              <a:t>Hazumi</a:t>
            </a:r>
            <a:endParaRPr lang="en-US" sz="2400" b="1" kern="120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989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641450" cy="50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395536" y="692696"/>
            <a:ext cx="828092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The </a:t>
            </a:r>
            <a:r>
              <a:rPr lang="it-IT" sz="2800" b="1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absolute</a:t>
            </a:r>
            <a:r>
              <a:rPr lang="it-IT" sz="2800" b="1" dirty="0">
                <a:solidFill>
                  <a:srgbClr val="000000"/>
                </a:solidFill>
                <a:latin typeface="Gill Sans" charset="0"/>
                <a:cs typeface="Arial" charset="0"/>
              </a:rPr>
              <a:t> mass scale 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can be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measured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through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-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tritium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beta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decay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				 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&lt;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2.05 </a:t>
            </a:r>
            <a:r>
              <a:rPr lang="mr-IN" dirty="0">
                <a:solidFill>
                  <a:srgbClr val="000000"/>
                </a:solidFill>
                <a:latin typeface="Gill Sans" charset="0"/>
                <a:cs typeface="Arial" charset="0"/>
              </a:rPr>
              <a:t>–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2.3 </a:t>
            </a:r>
            <a:r>
              <a:rPr lang="it-IT" dirty="0" err="1" smtClean="0">
                <a:solidFill>
                  <a:srgbClr val="000000"/>
                </a:solidFill>
                <a:latin typeface="Gill Sans" charset="0"/>
                <a:cs typeface="Arial" charset="0"/>
              </a:rPr>
              <a:t>eV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 @ 95%CL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- </a:t>
            </a:r>
            <a:r>
              <a:rPr lang="it-IT" sz="2800" dirty="0" err="1">
                <a:solidFill>
                  <a:srgbClr val="C00000"/>
                </a:solidFill>
                <a:latin typeface="Gill Sans" charset="0"/>
                <a:cs typeface="Arial" charset="0"/>
              </a:rPr>
              <a:t>neutrinoless</a:t>
            </a:r>
            <a:r>
              <a:rPr lang="it-IT" sz="2800" dirty="0">
                <a:solidFill>
                  <a:srgbClr val="C00000"/>
                </a:solidFill>
                <a:latin typeface="Gill Sans" charset="0"/>
                <a:cs typeface="Arial" charset="0"/>
              </a:rPr>
              <a:t> double beta </a:t>
            </a:r>
            <a:r>
              <a:rPr lang="it-IT" sz="2800" dirty="0" err="1">
                <a:solidFill>
                  <a:srgbClr val="C00000"/>
                </a:solidFill>
                <a:latin typeface="Gill Sans" charset="0"/>
                <a:cs typeface="Arial" charset="0"/>
              </a:rPr>
              <a:t>decay</a:t>
            </a:r>
            <a:endParaRPr lang="it-IT" sz="2800" dirty="0">
              <a:solidFill>
                <a:srgbClr val="C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				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&lt;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0.06 </a:t>
            </a:r>
            <a:r>
              <a:rPr lang="mr-IN" dirty="0">
                <a:solidFill>
                  <a:srgbClr val="000000"/>
                </a:solidFill>
                <a:latin typeface="Gill Sans" charset="0"/>
                <a:cs typeface="Arial" charset="0"/>
              </a:rPr>
              <a:t>–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0.16 </a:t>
            </a:r>
            <a:r>
              <a:rPr lang="it-IT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eV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@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90%CL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-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cosmological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observations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			 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        &lt;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0.12 </a:t>
            </a:r>
            <a:r>
              <a:rPr lang="mr-IN" dirty="0">
                <a:solidFill>
                  <a:srgbClr val="000000"/>
                </a:solidFill>
                <a:latin typeface="Gill Sans" charset="0"/>
                <a:cs typeface="Arial" charset="0"/>
              </a:rPr>
              <a:t>–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0.24 </a:t>
            </a:r>
            <a:r>
              <a:rPr lang="it-IT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eV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@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95%CL</a:t>
            </a:r>
            <a:endParaRPr lang="it-IT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</p:txBody>
      </p:sp>
      <p:pic>
        <p:nvPicPr>
          <p:cNvPr id="30722" name="Picture 9" descr="D:\D\Seminari\TP_tmp.e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175000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1" descr="D:\D\Seminari\TP_tmp72872.e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175000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/>
        </p:nvSpPr>
        <p:spPr bwMode="auto">
          <a:xfrm>
            <a:off x="165100" y="171450"/>
            <a:ext cx="663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9pPr>
          </a:lstStyle>
          <a:p>
            <a:pPr>
              <a:defRPr/>
            </a:pPr>
            <a:endParaRPr lang="en-GB" b="1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6" y="3200648"/>
            <a:ext cx="2578100" cy="660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2" y="1815604"/>
            <a:ext cx="3416300" cy="749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4" y="4509120"/>
            <a:ext cx="2362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25649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"/>
              </a:rPr>
              <a:t>(</a:t>
            </a:r>
            <a:r>
              <a:rPr lang="en-US" dirty="0" err="1">
                <a:latin typeface="Gill Sans"/>
              </a:rPr>
              <a:t>Troisk</a:t>
            </a:r>
            <a:r>
              <a:rPr lang="en-US" dirty="0">
                <a:latin typeface="Gill Sans"/>
              </a:rPr>
              <a:t>-Mainz)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372341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</a:rPr>
              <a:t>(</a:t>
            </a:r>
            <a:r>
              <a:rPr lang="en-US" dirty="0" err="1" smtClean="0">
                <a:latin typeface="Gill Sans"/>
              </a:rPr>
              <a:t>Kamland</a:t>
            </a:r>
            <a:r>
              <a:rPr lang="en-US" dirty="0" smtClean="0">
                <a:latin typeface="Gill Sans"/>
              </a:rPr>
              <a:t>-Zen)</a:t>
            </a:r>
            <a:endParaRPr lang="en-US" dirty="0"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2782" y="489877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</a:rPr>
              <a:t>(Planck+</a:t>
            </a:r>
            <a:r>
              <a:rPr lang="mr-IN" dirty="0" smtClean="0">
                <a:latin typeface="Gill Sans"/>
              </a:rPr>
              <a:t>…</a:t>
            </a:r>
            <a:r>
              <a:rPr lang="en-US" dirty="0" smtClean="0">
                <a:latin typeface="Gill Sans"/>
              </a:rPr>
              <a:t>)</a:t>
            </a:r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4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284335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56490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dirty="0" smtClean="0">
                <a:latin typeface="Gill Sans"/>
              </a:rPr>
              <a:t>IH</a:t>
            </a:r>
            <a:endParaRPr lang="en-US" sz="2000" kern="1200" dirty="0"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3475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Complementarity with laboratory probes</a:t>
            </a:r>
            <a:endParaRPr lang="en-US" sz="2800" b="1" kern="1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6760" y="649490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err="1" smtClean="0">
                <a:latin typeface="Gill Sans"/>
              </a:rPr>
              <a:t>Gerbino</a:t>
            </a:r>
            <a:r>
              <a:rPr lang="en-US" sz="1800" kern="1200" dirty="0" smtClean="0">
                <a:latin typeface="Gill Sans"/>
              </a:rPr>
              <a:t> &amp; </a:t>
            </a:r>
            <a:r>
              <a:rPr lang="en-US" sz="1800" kern="1200" dirty="0" err="1" smtClean="0">
                <a:latin typeface="Gill Sans"/>
              </a:rPr>
              <a:t>Lattanzi</a:t>
            </a:r>
            <a:r>
              <a:rPr lang="en-US" sz="1800" kern="1200" dirty="0" smtClean="0">
                <a:latin typeface="Gill Sans"/>
              </a:rPr>
              <a:t> 2018</a:t>
            </a:r>
            <a:endParaRPr lang="en-US" sz="18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58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3475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Complementarity with laboratory probes</a:t>
            </a:r>
            <a:endParaRPr lang="en-US" sz="2800" b="1" kern="1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384628" cy="505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"/>
              </a:rPr>
              <a:t>S4 collaboration, 2019</a:t>
            </a:r>
            <a:endParaRPr lang="en-US" sz="18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79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023"/>
            <a:ext cx="3995936" cy="4457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990" y="6001543"/>
            <a:ext cx="1727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 smtClean="0">
                <a:latin typeface="Gill Sans"/>
              </a:rPr>
              <a:t>Image credit: G. Kane</a:t>
            </a:r>
            <a:endParaRPr lang="en-US" sz="1400" kern="1200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604" y="508692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rgbClr val="FF0000"/>
                </a:solidFill>
                <a:latin typeface="Gill Sans"/>
              </a:rPr>
              <a:t>?</a:t>
            </a:r>
            <a:endParaRPr lang="en-US" sz="3600" b="1" kern="120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66692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rgbClr val="FF0000"/>
                </a:solidFill>
                <a:latin typeface="Gill Sans"/>
              </a:rPr>
              <a:t>?</a:t>
            </a:r>
            <a:endParaRPr lang="en-US" sz="3600" b="1" kern="120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8859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200" dirty="0" smtClean="0">
                <a:solidFill>
                  <a:srgbClr val="FF0000"/>
                </a:solidFill>
                <a:latin typeface="Gill Sans"/>
              </a:rPr>
              <a:t>?</a:t>
            </a:r>
            <a:endParaRPr lang="en-US" sz="3600" b="1" kern="120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641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latin typeface="Gill Sans"/>
              </a:rPr>
              <a:t>Neutrinos are part of the standard model of particle physics</a:t>
            </a:r>
            <a:r>
              <a:rPr lang="mr-IN" sz="2400" kern="1200" dirty="0" smtClean="0">
                <a:latin typeface="Gill Sans"/>
              </a:rPr>
              <a:t>…</a:t>
            </a:r>
            <a:r>
              <a:rPr lang="en-US" sz="2400" kern="1200" dirty="0" smtClean="0">
                <a:latin typeface="Gill Sans"/>
              </a:rPr>
              <a:t>.</a:t>
            </a:r>
            <a:endParaRPr lang="en-US" sz="2400" kern="1200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628800"/>
            <a:ext cx="4320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>
                <a:latin typeface="Gill Sans"/>
              </a:rPr>
              <a:t>…</a:t>
            </a:r>
            <a:r>
              <a:rPr lang="en-US" b="1" dirty="0" smtClean="0">
                <a:latin typeface="Gill Sans"/>
              </a:rPr>
              <a:t> h</a:t>
            </a:r>
            <a:r>
              <a:rPr lang="en-US" sz="2400" b="1" kern="1200" dirty="0" smtClean="0">
                <a:latin typeface="Gill Sans"/>
              </a:rPr>
              <a:t>owever their properties might be related to physics beyond the SM</a:t>
            </a:r>
          </a:p>
          <a:p>
            <a:endParaRPr lang="en-US" dirty="0" smtClean="0">
              <a:latin typeface="Gill Sans"/>
            </a:endParaRPr>
          </a:p>
          <a:p>
            <a:r>
              <a:rPr lang="en-US" dirty="0" smtClean="0">
                <a:latin typeface="Gill Sans"/>
              </a:rPr>
              <a:t>Many open questions to date:</a:t>
            </a:r>
            <a:endParaRPr lang="en-US" dirty="0">
              <a:latin typeface="Gill Sans"/>
            </a:endParaRPr>
          </a:p>
          <a:p>
            <a:pPr marL="342900" indent="-342900">
              <a:buFontTx/>
              <a:buChar char="-"/>
            </a:pPr>
            <a:endParaRPr lang="en-US" dirty="0" smtClean="0">
              <a:latin typeface="Gill Sans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Gill Sans"/>
              </a:rPr>
              <a:t>a</a:t>
            </a:r>
            <a:r>
              <a:rPr lang="en-US" dirty="0" smtClean="0">
                <a:latin typeface="Gill Sans"/>
              </a:rPr>
              <a:t>bsolute mass scale?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Gill Sans"/>
              </a:rPr>
              <a:t>origin of (small) masses?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Gill Sans"/>
              </a:rPr>
              <a:t>o</a:t>
            </a:r>
            <a:r>
              <a:rPr lang="en-US" dirty="0" smtClean="0">
                <a:latin typeface="Gill Sans"/>
              </a:rPr>
              <a:t>rigin of mixing pattern?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Gill Sans"/>
              </a:rPr>
              <a:t>m</a:t>
            </a:r>
            <a:r>
              <a:rPr lang="en-US" sz="2400" kern="1200" dirty="0" smtClean="0">
                <a:latin typeface="Gill Sans"/>
              </a:rPr>
              <a:t>ass hierarchy?</a:t>
            </a: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Gill Sans"/>
              </a:rPr>
              <a:t>Majorana</a:t>
            </a:r>
            <a:r>
              <a:rPr lang="en-US" dirty="0" smtClean="0">
                <a:latin typeface="Gill Sans"/>
              </a:rPr>
              <a:t> or Dirac?</a:t>
            </a:r>
          </a:p>
          <a:p>
            <a:pPr marL="342900" indent="-342900">
              <a:buFontTx/>
              <a:buChar char="-"/>
            </a:pPr>
            <a:r>
              <a:rPr lang="en-US" sz="2400" kern="1200" dirty="0" smtClean="0">
                <a:latin typeface="Gill Sans"/>
              </a:rPr>
              <a:t>CP violation?</a:t>
            </a:r>
            <a:endParaRPr lang="en-US" sz="24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243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kern="1200" dirty="0" smtClean="0">
                <a:latin typeface="Gill Sans"/>
              </a:rPr>
              <a:t>Several interesting scenarios are possible (I am being sketchy here):</a:t>
            </a:r>
          </a:p>
          <a:p>
            <a:pPr>
              <a:spcAft>
                <a:spcPts val="600"/>
              </a:spcAft>
            </a:pPr>
            <a:endParaRPr lang="en-US" sz="2400" kern="1200" dirty="0" smtClean="0">
              <a:latin typeface="Gill Sans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Gill Sans"/>
              </a:rPr>
              <a:t>Concordant signals from both cosmology and 0nu2b. Neutrinos are </a:t>
            </a:r>
            <a:r>
              <a:rPr lang="en-US" dirty="0" err="1" smtClean="0">
                <a:latin typeface="Gill Sans"/>
              </a:rPr>
              <a:t>Majorana</a:t>
            </a:r>
            <a:r>
              <a:rPr lang="en-US" dirty="0" smtClean="0">
                <a:latin typeface="Gill Sans"/>
              </a:rPr>
              <a:t>. Hierarchy might be determined or not.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US" dirty="0" smtClean="0">
              <a:latin typeface="Gill Sans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400" kern="1200" dirty="0" smtClean="0">
                <a:latin typeface="Gill Sans"/>
              </a:rPr>
              <a:t>Signal from cosmology with </a:t>
            </a:r>
            <a:r>
              <a:rPr lang="en-US" sz="2400" kern="1200" dirty="0" err="1" smtClean="0">
                <a:latin typeface="Gill Sans"/>
              </a:rPr>
              <a:t>Mnu</a:t>
            </a:r>
            <a:r>
              <a:rPr lang="en-US" sz="2400" kern="1200" dirty="0" smtClean="0">
                <a:latin typeface="Gill Sans"/>
              </a:rPr>
              <a:t>&lt;0.1 eV, no signal from 0nu2b. Hierarchy is normal. </a:t>
            </a:r>
            <a:r>
              <a:rPr lang="en-US" sz="2400" kern="1200" dirty="0" err="1" smtClean="0">
                <a:latin typeface="Gill Sans"/>
              </a:rPr>
              <a:t>Majorana</a:t>
            </a:r>
            <a:r>
              <a:rPr lang="en-US" sz="2400" kern="1200" dirty="0" smtClean="0">
                <a:latin typeface="Gill Sans"/>
              </a:rPr>
              <a:t>/Dirac undetermined.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US" sz="2400" kern="1200" dirty="0" smtClean="0">
              <a:latin typeface="Gill Sans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Gill Sans"/>
              </a:rPr>
              <a:t>Signal from cosmology with </a:t>
            </a:r>
            <a:r>
              <a:rPr lang="en-US" dirty="0" err="1" smtClean="0">
                <a:latin typeface="Gill Sans"/>
              </a:rPr>
              <a:t>Mnu</a:t>
            </a:r>
            <a:r>
              <a:rPr lang="en-US" dirty="0" smtClean="0">
                <a:latin typeface="Gill Sans"/>
              </a:rPr>
              <a:t> &gt; 0.1 eV, no signal from 0nu2b. Neutrinos are Dirac. Hierarchy is undetermined.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US" dirty="0" smtClean="0">
              <a:latin typeface="Gill Sans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400" kern="1200" dirty="0" smtClean="0">
                <a:latin typeface="Gill Sans"/>
              </a:rPr>
              <a:t>No signal from cosmology, signal from 0nu2b. OR we </a:t>
            </a:r>
            <a:r>
              <a:rPr lang="en-US" dirty="0" smtClean="0">
                <a:latin typeface="Gill Sans"/>
              </a:rPr>
              <a:t>see discordant signals. </a:t>
            </a:r>
            <a:r>
              <a:rPr lang="en-US" sz="2400" kern="1200" dirty="0" smtClean="0">
                <a:latin typeface="Gill Sans"/>
              </a:rPr>
              <a:t>Neutrinos are </a:t>
            </a:r>
            <a:r>
              <a:rPr lang="en-US" sz="2400" kern="1200" dirty="0" err="1" smtClean="0">
                <a:latin typeface="Gill Sans"/>
              </a:rPr>
              <a:t>Majorana</a:t>
            </a:r>
            <a:r>
              <a:rPr lang="en-US" sz="2400" kern="1200" dirty="0" smtClean="0">
                <a:latin typeface="Gill Sans"/>
              </a:rPr>
              <a:t>. New physics? E.g. BSM neutrino interactions?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US" sz="24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518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9" y="764704"/>
            <a:ext cx="7602339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9746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smtClean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Measuring the </a:t>
            </a:r>
            <a:r>
              <a:rPr lang="en-US" sz="2800" b="1" kern="1200" dirty="0" err="1" smtClean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Majorana</a:t>
            </a:r>
            <a:r>
              <a:rPr lang="en-US" sz="2800" b="1" kern="1200" dirty="0" smtClean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phases?</a:t>
            </a:r>
            <a:endParaRPr lang="en-US" sz="2800" b="1" kern="1200" dirty="0">
              <a:solidFill>
                <a:srgbClr val="C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507832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err="1" smtClean="0">
                <a:latin typeface="Gill Sans"/>
              </a:rPr>
              <a:t>Gerbino</a:t>
            </a:r>
            <a:r>
              <a:rPr lang="en-US" sz="1800" kern="1200" dirty="0" smtClean="0">
                <a:latin typeface="Gill Sans"/>
              </a:rPr>
              <a:t>, ML, Melchiorri 2017</a:t>
            </a:r>
            <a:endParaRPr lang="en-US" sz="1800" kern="1200" dirty="0"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632449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latin typeface="Gill Sans"/>
              </a:rPr>
              <a:t>Next-gen cosmo+0nu2b</a:t>
            </a:r>
            <a:endParaRPr lang="en-US" sz="20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94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" y="1403484"/>
            <a:ext cx="7103241" cy="4404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552" y="651605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Medium"/>
                <a:cs typeface="Avenir Medium"/>
              </a:rPr>
              <a:t>(n</a:t>
            </a:r>
            <a:r>
              <a:rPr lang="en-US" sz="1600" kern="1200" dirty="0">
                <a:latin typeface="Avenir Medium"/>
                <a:cs typeface="Avenir Medium"/>
              </a:rPr>
              <a:t>ote I am showing ~ l</a:t>
            </a:r>
            <a:r>
              <a:rPr lang="en-US" sz="1600" kern="1200" baseline="30000" dirty="0">
                <a:latin typeface="Avenir Medium"/>
                <a:cs typeface="Avenir Medium"/>
              </a:rPr>
              <a:t>4 </a:t>
            </a:r>
            <a:r>
              <a:rPr lang="en-US" sz="1600" kern="1200" dirty="0">
                <a:latin typeface="Avenir Medium"/>
                <a:cs typeface="Avenir Medium"/>
              </a:rPr>
              <a:t>C</a:t>
            </a:r>
            <a:r>
              <a:rPr lang="en-US" sz="1600" baseline="-25000" dirty="0">
                <a:latin typeface="Avenir Medium"/>
                <a:cs typeface="Avenir Medium"/>
              </a:rPr>
              <a:t>l</a:t>
            </a:r>
            <a:r>
              <a:rPr lang="en-US" sz="1600" dirty="0">
                <a:latin typeface="Avenir Medium"/>
                <a:cs typeface="Avenir Medium"/>
              </a:rPr>
              <a:t>, not l</a:t>
            </a:r>
            <a:r>
              <a:rPr lang="en-US" sz="1600" baseline="30000" dirty="0">
                <a:latin typeface="Avenir Medium"/>
                <a:cs typeface="Avenir Medium"/>
              </a:rPr>
              <a:t>2 </a:t>
            </a:r>
            <a:r>
              <a:rPr lang="en-US" sz="1600" dirty="0">
                <a:latin typeface="Avenir Medium"/>
                <a:cs typeface="Avenir Medium"/>
              </a:rPr>
              <a:t>C</a:t>
            </a:r>
            <a:r>
              <a:rPr lang="en-US" sz="1600" baseline="-25000" dirty="0">
                <a:latin typeface="Avenir Medium"/>
                <a:cs typeface="Avenir Medium"/>
              </a:rPr>
              <a:t>l</a:t>
            </a:r>
            <a:r>
              <a:rPr lang="en-US" sz="1600" dirty="0">
                <a:latin typeface="Avenir Medium"/>
                <a:cs typeface="Avenir Medium"/>
              </a:rPr>
              <a:t>)</a:t>
            </a:r>
            <a:endParaRPr lang="en-US" sz="1600" kern="12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3491716"/>
            <a:ext cx="21602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latin typeface="Gill Sans"/>
              </a:rPr>
              <a:t>Energy density in units of  “standard” neutrino density</a:t>
            </a:r>
          </a:p>
          <a:p>
            <a:r>
              <a:rPr lang="en-US" sz="1800" dirty="0">
                <a:latin typeface="Gill Sans"/>
              </a:rPr>
              <a:t>(thermally distributed with T=1.9 K)</a:t>
            </a:r>
            <a:endParaRPr lang="en-US" sz="1800" kern="1200" dirty="0">
              <a:latin typeface="Gill San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59632" y="4139788"/>
            <a:ext cx="3960440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-107" charset="0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83804"/>
            <a:ext cx="3794150" cy="89016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067944" y="4427820"/>
            <a:ext cx="648072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72396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latin typeface="Gill Sans"/>
              </a:rPr>
              <a:t>Due to non-instantaneous decoupling, the standard expectation is </a:t>
            </a:r>
            <a:r>
              <a:rPr lang="en-US" sz="1800" b="1" kern="1200" dirty="0">
                <a:solidFill>
                  <a:srgbClr val="FF0000"/>
                </a:solidFill>
                <a:latin typeface="Gill Sans"/>
              </a:rPr>
              <a:t>N</a:t>
            </a:r>
            <a:r>
              <a:rPr lang="en-US" sz="1800" b="1" kern="1200" baseline="-25000" dirty="0">
                <a:solidFill>
                  <a:srgbClr val="FF0000"/>
                </a:solidFill>
                <a:latin typeface="Gill Sans"/>
              </a:rPr>
              <a:t>eff</a:t>
            </a:r>
            <a:r>
              <a:rPr lang="en-US" sz="1800" b="1" dirty="0">
                <a:solidFill>
                  <a:srgbClr val="FF0000"/>
                </a:solidFill>
                <a:latin typeface="Gill Sans"/>
              </a:rPr>
              <a:t> = </a:t>
            </a:r>
            <a:r>
              <a:rPr lang="en-US" sz="1800" b="1" dirty="0" smtClean="0">
                <a:solidFill>
                  <a:srgbClr val="FF0000"/>
                </a:solidFill>
                <a:latin typeface="Gill Sans"/>
              </a:rPr>
              <a:t>3.045</a:t>
            </a:r>
            <a:r>
              <a:rPr lang="en-US" sz="1800" dirty="0" smtClean="0">
                <a:latin typeface="Gill Sans"/>
              </a:rPr>
              <a:t> </a:t>
            </a:r>
            <a:r>
              <a:rPr lang="en-US" sz="1800" dirty="0">
                <a:latin typeface="Gill Sans"/>
              </a:rPr>
              <a:t>(updated calculation </a:t>
            </a:r>
            <a:r>
              <a:rPr lang="en-US" sz="1800" dirty="0" smtClean="0">
                <a:latin typeface="Gill Sans"/>
              </a:rPr>
              <a:t>from de </a:t>
            </a:r>
            <a:r>
              <a:rPr lang="en-US" sz="1800" dirty="0">
                <a:latin typeface="Gill Sans"/>
              </a:rPr>
              <a:t>Salas &amp; Pastor </a:t>
            </a:r>
            <a:r>
              <a:rPr lang="en-US" sz="1800" dirty="0" smtClean="0">
                <a:latin typeface="Gill Sans"/>
              </a:rPr>
              <a:t>2016; see also </a:t>
            </a:r>
            <a:r>
              <a:rPr lang="en-US" sz="1800" dirty="0" err="1" smtClean="0">
                <a:latin typeface="Gill Sans"/>
              </a:rPr>
              <a:t>Dolgov</a:t>
            </a:r>
            <a:r>
              <a:rPr lang="en-US" sz="1800" dirty="0" smtClean="0">
                <a:latin typeface="Gill Sans"/>
              </a:rPr>
              <a:t> 2002, </a:t>
            </a:r>
            <a:r>
              <a:rPr lang="en-US" sz="1800" dirty="0" err="1" smtClean="0">
                <a:latin typeface="Gill Sans"/>
              </a:rPr>
              <a:t>Mangano</a:t>
            </a:r>
            <a:r>
              <a:rPr lang="en-US" sz="1800" dirty="0" smtClean="0">
                <a:latin typeface="Gill Sans"/>
              </a:rPr>
              <a:t> et al. 2005)</a:t>
            </a:r>
            <a:endParaRPr lang="en-US" sz="1800" kern="1200" dirty="0">
              <a:latin typeface="Gill San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644008" y="3995772"/>
            <a:ext cx="2520280" cy="576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63588" y="30216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1200" dirty="0" smtClean="0">
                <a:latin typeface="Gill Sans"/>
              </a:rPr>
              <a:t>Effective number of relativistic species</a:t>
            </a:r>
            <a:endParaRPr lang="en-US" sz="3200" kern="1200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90872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solidFill>
                  <a:srgbClr val="FF0000"/>
                </a:solidFill>
                <a:latin typeface="Gill Sans"/>
              </a:rPr>
              <a:t>Planck 2018 + BAO:    Neff = 2.99+/- 0.17</a:t>
            </a:r>
            <a:endParaRPr lang="en-US" sz="2400" kern="120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57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48680"/>
            <a:ext cx="5539921" cy="4604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515342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Primary CMB temperature and polarization power spectra from SO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6093296"/>
            <a:ext cx="3345594" cy="397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6485972"/>
            <a:ext cx="23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smtClean="0">
                <a:latin typeface="Gill Sans"/>
              </a:rPr>
              <a:t>SO collaboration, 2018</a:t>
            </a:r>
            <a:endParaRPr lang="en-US" sz="18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597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9684568" cy="4077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1337" y="6475651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Planck collaboration, VI 2018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156757" y="3107940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Neutrino 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decoupling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4203327" y="1615329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QCD Phase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Trans.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864" y="520833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latin typeface="Gill Sans"/>
              </a:rPr>
              <a:t>An extra neutrino that was in thermal equilibrium in the early Universe </a:t>
            </a:r>
            <a:r>
              <a:rPr lang="en-US" sz="2400" kern="1200" smtClean="0">
                <a:latin typeface="Gill Sans"/>
              </a:rPr>
              <a:t>should decouple at T&gt;~100 MeV</a:t>
            </a:r>
            <a:endParaRPr lang="en-US" sz="2400" kern="1200" dirty="0"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129" y="59455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ill Sans"/>
              </a:rPr>
              <a:t>Decoupling temperature of </a:t>
            </a:r>
          </a:p>
          <a:p>
            <a:pPr algn="ctr"/>
            <a:r>
              <a:rPr lang="en-US" sz="3200" dirty="0" smtClean="0">
                <a:latin typeface="Gill Sans"/>
              </a:rPr>
              <a:t>relativistic species</a:t>
            </a:r>
            <a:endParaRPr lang="en-US" sz="32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77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332656"/>
            <a:ext cx="8527777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"/>
              </a:rPr>
              <a:t>S4 collaboration, 2019</a:t>
            </a:r>
            <a:endParaRPr lang="en-US" sz="18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4891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5567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 smtClean="0">
                <a:latin typeface="Gill Sans"/>
              </a:rPr>
              <a:t>Conclusions</a:t>
            </a:r>
            <a:endParaRPr lang="en-US" sz="36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44822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rgbClr val="FF0000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2261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506"/>
            <a:ext cx="9144000" cy="47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984776" cy="5728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129" y="5945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ill Sans"/>
              </a:rPr>
              <a:t>Model dependency</a:t>
            </a:r>
            <a:endParaRPr lang="en-US" sz="32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975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2811"/>
            <a:ext cx="2921000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7364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latin typeface="Gill Sans"/>
              </a:rPr>
              <a:t>Neutrino </a:t>
            </a:r>
            <a:r>
              <a:rPr lang="en-US" sz="2400" kern="1200" dirty="0" err="1" smtClean="0">
                <a:latin typeface="Gill Sans"/>
              </a:rPr>
              <a:t>flavour</a:t>
            </a:r>
            <a:r>
              <a:rPr lang="en-US" sz="2400" kern="1200" dirty="0" smtClean="0">
                <a:latin typeface="Gill Sans"/>
              </a:rPr>
              <a:t> eigenstates are </a:t>
            </a:r>
            <a:r>
              <a:rPr lang="en-US" sz="2400" kern="1200" dirty="0" err="1" smtClean="0">
                <a:latin typeface="Gill Sans"/>
              </a:rPr>
              <a:t>superpositions</a:t>
            </a:r>
            <a:r>
              <a:rPr lang="en-US" sz="2400" kern="1200" dirty="0" smtClean="0">
                <a:latin typeface="Gill Sans"/>
              </a:rPr>
              <a:t> of the mass eigenstates</a:t>
            </a:r>
            <a:endParaRPr lang="en-US" sz="2400" kern="1200" dirty="0">
              <a:latin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256"/>
            <a:ext cx="9144000" cy="1843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31031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latin typeface="Gill Sans"/>
              </a:rPr>
              <a:t>Three-neutrino mixing</a:t>
            </a:r>
            <a:endParaRPr lang="en-US" sz="2400" b="1" kern="1200" dirty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872" y="37498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smtClean="0">
                <a:latin typeface="Gill Sans"/>
              </a:rPr>
              <a:t>PMNS matrix</a:t>
            </a:r>
            <a:endParaRPr lang="en-US" sz="2400" kern="1200" dirty="0"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542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3 mixing angles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ill Sans"/>
              </a:rPr>
              <a:t>1 CP-violating Dirac phase</a:t>
            </a:r>
          </a:p>
          <a:p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2 CP-violating </a:t>
            </a:r>
            <a:r>
              <a:rPr lang="en-US" sz="2400" b="1" kern="1200" dirty="0" err="1" smtClean="0">
                <a:solidFill>
                  <a:schemeClr val="bg1"/>
                </a:solidFill>
                <a:latin typeface="Gill Sans"/>
              </a:rPr>
              <a:t>Majorana</a:t>
            </a:r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 phases</a:t>
            </a:r>
          </a:p>
        </p:txBody>
      </p:sp>
    </p:spTree>
    <p:extLst>
      <p:ext uri="{BB962C8B-B14F-4D97-AF65-F5344CB8AC3E}">
        <p14:creationId xmlns:p14="http://schemas.microsoft.com/office/powerpoint/2010/main" val="13925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2811"/>
            <a:ext cx="2921000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7364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latin typeface="Gill Sans"/>
              </a:rPr>
              <a:t>Neutrino </a:t>
            </a:r>
            <a:r>
              <a:rPr lang="en-US" sz="2400" kern="1200" dirty="0" err="1" smtClean="0">
                <a:latin typeface="Gill Sans"/>
              </a:rPr>
              <a:t>flavour</a:t>
            </a:r>
            <a:r>
              <a:rPr lang="en-US" sz="2400" kern="1200" dirty="0" smtClean="0">
                <a:latin typeface="Gill Sans"/>
              </a:rPr>
              <a:t> eigenstates are </a:t>
            </a:r>
            <a:r>
              <a:rPr lang="en-US" sz="2400" kern="1200" dirty="0" err="1" smtClean="0">
                <a:latin typeface="Gill Sans"/>
              </a:rPr>
              <a:t>superpositions</a:t>
            </a:r>
            <a:r>
              <a:rPr lang="en-US" sz="2400" kern="1200" dirty="0" smtClean="0">
                <a:latin typeface="Gill Sans"/>
              </a:rPr>
              <a:t> of the mass eigenstates</a:t>
            </a:r>
            <a:endParaRPr lang="en-US" sz="2400" kern="1200" dirty="0">
              <a:latin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256"/>
            <a:ext cx="9144000" cy="1843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31031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latin typeface="Gill Sans"/>
              </a:rPr>
              <a:t>Three-neutrino mixing</a:t>
            </a:r>
            <a:endParaRPr lang="en-US" sz="2400" b="1" kern="1200" dirty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872" y="37498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smtClean="0">
                <a:latin typeface="Gill Sans"/>
              </a:rPr>
              <a:t>PMNS matrix</a:t>
            </a:r>
            <a:endParaRPr lang="en-US" sz="2400" kern="1200" dirty="0"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5423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3 mixing angles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ill Sans"/>
              </a:rPr>
              <a:t>1 CP-violating Dirac phase</a:t>
            </a:r>
          </a:p>
          <a:p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2 CP-violating </a:t>
            </a:r>
            <a:r>
              <a:rPr lang="en-US" sz="2400" b="1" kern="1200" dirty="0" err="1" smtClean="0">
                <a:solidFill>
                  <a:schemeClr val="bg1"/>
                </a:solidFill>
                <a:latin typeface="Gill Sans"/>
              </a:rPr>
              <a:t>Majorana</a:t>
            </a:r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 phases</a:t>
            </a:r>
          </a:p>
          <a:p>
            <a:endParaRPr lang="en-US" b="1" dirty="0">
              <a:solidFill>
                <a:schemeClr val="bg1"/>
              </a:solidFill>
              <a:latin typeface="Gill Sans"/>
            </a:endParaRPr>
          </a:p>
          <a:p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+ </a:t>
            </a:r>
            <a:r>
              <a:rPr lang="en-US" b="1" dirty="0" smtClean="0">
                <a:solidFill>
                  <a:schemeClr val="bg1"/>
                </a:solidFill>
                <a:latin typeface="Gill Sans"/>
              </a:rPr>
              <a:t>3 masses</a:t>
            </a:r>
            <a:r>
              <a:rPr lang="en-US" sz="2400" b="1" kern="1200" dirty="0" smtClean="0">
                <a:solidFill>
                  <a:schemeClr val="bg1"/>
                </a:solidFill>
                <a:latin typeface="Gill Sans"/>
              </a:rPr>
              <a:t> (1 mass scale, 2 mass differences)</a:t>
            </a:r>
          </a:p>
          <a:p>
            <a:endParaRPr lang="en-US" sz="24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26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59632" y="3212976"/>
            <a:ext cx="7739200" cy="3305489"/>
            <a:chOff x="-802021" y="3518644"/>
            <a:chExt cx="7080630" cy="39219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02021" y="3518644"/>
              <a:ext cx="6128977" cy="345032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968597" y="3715805"/>
              <a:ext cx="586107" cy="41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vs.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291644" y="6771805"/>
              <a:ext cx="3259564" cy="589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008000"/>
                  </a:solidFill>
                  <a:latin typeface="Symbol" charset="0"/>
                  <a:cs typeface="Symbol" charset="0"/>
                </a:rPr>
                <a:t>S</a:t>
              </a:r>
              <a:r>
                <a:rPr lang="en-US" sz="2200" b="1" i="1">
                  <a:solidFill>
                    <a:srgbClr val="008000"/>
                  </a:solidFill>
                  <a:latin typeface="Arial" charset="0"/>
                  <a:cs typeface="Arial" charset="0"/>
                </a:rPr>
                <a:t>m</a:t>
              </a:r>
              <a:r>
                <a:rPr lang="en-US" sz="2200" b="1" baseline="-25000">
                  <a:solidFill>
                    <a:srgbClr val="008000"/>
                  </a:solidFill>
                  <a:latin typeface="Symbol" charset="0"/>
                  <a:cs typeface="Symbol" charset="0"/>
                </a:rPr>
                <a:t>n  </a:t>
              </a:r>
              <a:r>
                <a:rPr lang="en-US" sz="2200" b="1">
                  <a:solidFill>
                    <a:srgbClr val="008000"/>
                  </a:solidFill>
                  <a:latin typeface="Symbol" charset="0"/>
                  <a:cs typeface="Symbol" charset="0"/>
                </a:rPr>
                <a:t>&gt; </a:t>
              </a:r>
              <a:r>
                <a:rPr lang="en-US" sz="2200" b="1">
                  <a:solidFill>
                    <a:srgbClr val="008000"/>
                  </a:solidFill>
                  <a:latin typeface="Arial"/>
                  <a:cs typeface="Arial"/>
                </a:rPr>
                <a:t>0.06 eV</a:t>
              </a:r>
              <a:endParaRPr lang="en-US" sz="220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19045" y="6850669"/>
              <a:ext cx="3259564" cy="589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008000"/>
                  </a:solidFill>
                  <a:latin typeface="Symbol" charset="0"/>
                  <a:cs typeface="Symbol" charset="0"/>
                </a:rPr>
                <a:t>S</a:t>
              </a:r>
              <a:r>
                <a:rPr lang="en-US" sz="2200" b="1" i="1">
                  <a:solidFill>
                    <a:srgbClr val="008000"/>
                  </a:solidFill>
                  <a:latin typeface="Arial" charset="0"/>
                  <a:cs typeface="Arial" charset="0"/>
                </a:rPr>
                <a:t>m</a:t>
              </a:r>
              <a:r>
                <a:rPr lang="en-US" sz="2200" b="1" baseline="-25000">
                  <a:solidFill>
                    <a:srgbClr val="008000"/>
                  </a:solidFill>
                  <a:latin typeface="Symbol" charset="0"/>
                  <a:cs typeface="Symbol" charset="0"/>
                </a:rPr>
                <a:t>n  </a:t>
              </a:r>
              <a:r>
                <a:rPr lang="en-US" sz="2200" b="1">
                  <a:solidFill>
                    <a:srgbClr val="008000"/>
                  </a:solidFill>
                  <a:latin typeface="Symbol" charset="0"/>
                  <a:cs typeface="Symbol" charset="0"/>
                </a:rPr>
                <a:t>&gt; </a:t>
              </a:r>
              <a:r>
                <a:rPr lang="en-US" sz="2200" b="1">
                  <a:solidFill>
                    <a:srgbClr val="008000"/>
                  </a:solidFill>
                  <a:latin typeface="Arial"/>
                  <a:cs typeface="Arial"/>
                </a:rPr>
                <a:t>0.10 eV</a:t>
              </a:r>
              <a:endParaRPr lang="en-US" sz="220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90" y="3114"/>
            <a:ext cx="4996750" cy="33884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24128" y="148259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ill Sans"/>
              </a:rPr>
              <a:t>Gariazzo</a:t>
            </a:r>
            <a:r>
              <a:rPr lang="en-US" sz="1600" dirty="0" smtClean="0">
                <a:latin typeface="Gill Sans"/>
              </a:rPr>
              <a:t> et al. 2018; see also </a:t>
            </a:r>
            <a:r>
              <a:rPr lang="en-US" sz="1600" dirty="0" err="1" smtClean="0">
                <a:latin typeface="Gill Sans"/>
              </a:rPr>
              <a:t>Capozzi</a:t>
            </a:r>
            <a:r>
              <a:rPr lang="en-US" sz="1600" dirty="0" smtClean="0">
                <a:latin typeface="Gill Sans"/>
              </a:rPr>
              <a:t> et al. 2018; Esteban et al. 2018</a:t>
            </a:r>
            <a:endParaRPr lang="en-US" sz="1600" kern="12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151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395536" y="692696"/>
            <a:ext cx="828092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The </a:t>
            </a:r>
            <a:r>
              <a:rPr lang="it-IT" sz="2800" b="1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absolute</a:t>
            </a:r>
            <a:r>
              <a:rPr lang="it-IT" sz="2800" b="1" dirty="0">
                <a:solidFill>
                  <a:srgbClr val="000000"/>
                </a:solidFill>
                <a:latin typeface="Gill Sans" charset="0"/>
                <a:cs typeface="Arial" charset="0"/>
              </a:rPr>
              <a:t> mass scale 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can be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measured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through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-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tritium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beta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decay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				 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&lt;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2.05 </a:t>
            </a:r>
            <a:r>
              <a:rPr lang="mr-IN" dirty="0">
                <a:solidFill>
                  <a:srgbClr val="000000"/>
                </a:solidFill>
                <a:latin typeface="Gill Sans" charset="0"/>
                <a:cs typeface="Arial" charset="0"/>
              </a:rPr>
              <a:t>–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2.3 </a:t>
            </a:r>
            <a:r>
              <a:rPr lang="it-IT" dirty="0" err="1" smtClean="0">
                <a:solidFill>
                  <a:srgbClr val="000000"/>
                </a:solidFill>
                <a:latin typeface="Gill Sans" charset="0"/>
                <a:cs typeface="Arial" charset="0"/>
              </a:rPr>
              <a:t>eV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 @ 95%CL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-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neutrinoless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double beta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decay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				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&lt;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0.06 </a:t>
            </a:r>
            <a:r>
              <a:rPr lang="mr-IN" dirty="0">
                <a:solidFill>
                  <a:srgbClr val="000000"/>
                </a:solidFill>
                <a:latin typeface="Gill Sans" charset="0"/>
                <a:cs typeface="Arial" charset="0"/>
              </a:rPr>
              <a:t>–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0.16 </a:t>
            </a:r>
            <a:r>
              <a:rPr lang="it-IT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eV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@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90%CL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-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cosmological</a:t>
            </a: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observations</a:t>
            </a: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800" dirty="0">
                <a:solidFill>
                  <a:srgbClr val="000000"/>
                </a:solidFill>
                <a:latin typeface="Gill Sans" charset="0"/>
                <a:cs typeface="Arial" charset="0"/>
              </a:rPr>
              <a:t>			 </a:t>
            </a:r>
            <a:r>
              <a:rPr lang="it-IT" sz="2800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        &lt;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0.12 </a:t>
            </a:r>
            <a:r>
              <a:rPr lang="mr-IN" dirty="0">
                <a:solidFill>
                  <a:srgbClr val="000000"/>
                </a:solidFill>
                <a:latin typeface="Gill Sans" charset="0"/>
                <a:cs typeface="Arial" charset="0"/>
              </a:rPr>
              <a:t>–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0.24 </a:t>
            </a:r>
            <a:r>
              <a:rPr lang="it-IT" dirty="0" err="1">
                <a:solidFill>
                  <a:srgbClr val="000000"/>
                </a:solidFill>
                <a:latin typeface="Gill Sans" charset="0"/>
                <a:cs typeface="Arial" charset="0"/>
              </a:rPr>
              <a:t>eV</a:t>
            </a:r>
            <a:r>
              <a:rPr lang="it-IT" dirty="0">
                <a:solidFill>
                  <a:srgbClr val="000000"/>
                </a:solidFill>
                <a:latin typeface="Gill Sans" charset="0"/>
                <a:cs typeface="Arial" charset="0"/>
              </a:rPr>
              <a:t> @ </a:t>
            </a:r>
            <a:r>
              <a:rPr lang="it-IT" dirty="0" smtClean="0">
                <a:solidFill>
                  <a:srgbClr val="000000"/>
                </a:solidFill>
                <a:latin typeface="Gill Sans" charset="0"/>
                <a:cs typeface="Arial" charset="0"/>
              </a:rPr>
              <a:t>95%CL</a:t>
            </a:r>
            <a:endParaRPr lang="it-IT" dirty="0">
              <a:solidFill>
                <a:srgbClr val="000000"/>
              </a:solidFill>
              <a:latin typeface="Gill Sans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it-IT" sz="2800" dirty="0">
              <a:solidFill>
                <a:srgbClr val="000000"/>
              </a:solidFill>
              <a:latin typeface="Gill Sans" charset="0"/>
              <a:cs typeface="Arial" charset="0"/>
            </a:endParaRPr>
          </a:p>
        </p:txBody>
      </p:sp>
      <p:pic>
        <p:nvPicPr>
          <p:cNvPr id="30722" name="Picture 9" descr="D:\D\Seminari\TP_tmp.em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175000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1" descr="D:\D\Seminari\TP_tmp72872.e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175000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/>
        </p:nvSpPr>
        <p:spPr bwMode="auto">
          <a:xfrm>
            <a:off x="165100" y="171450"/>
            <a:ext cx="663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</a:defRPr>
            </a:lvl9pPr>
          </a:lstStyle>
          <a:p>
            <a:pPr>
              <a:defRPr/>
            </a:pPr>
            <a:endParaRPr lang="en-GB" b="1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96" y="3200648"/>
            <a:ext cx="2578100" cy="660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2" y="1815604"/>
            <a:ext cx="3416300" cy="749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4" y="4509120"/>
            <a:ext cx="2362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25649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"/>
              </a:rPr>
              <a:t>(</a:t>
            </a:r>
            <a:r>
              <a:rPr lang="en-US" dirty="0" err="1">
                <a:latin typeface="Gill Sans"/>
              </a:rPr>
              <a:t>Troisk</a:t>
            </a:r>
            <a:r>
              <a:rPr lang="en-US" dirty="0">
                <a:latin typeface="Gill Sans"/>
              </a:rPr>
              <a:t>-Mainz)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372341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</a:rPr>
              <a:t>(</a:t>
            </a:r>
            <a:r>
              <a:rPr lang="en-US" dirty="0" err="1" smtClean="0">
                <a:latin typeface="Gill Sans"/>
              </a:rPr>
              <a:t>Kamland</a:t>
            </a:r>
            <a:r>
              <a:rPr lang="en-US" dirty="0" smtClean="0">
                <a:latin typeface="Gill Sans"/>
              </a:rPr>
              <a:t>-Zen)</a:t>
            </a:r>
            <a:endParaRPr lang="en-US" dirty="0"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2782" y="489877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</a:rPr>
              <a:t>(Planck+</a:t>
            </a:r>
            <a:r>
              <a:rPr lang="mr-IN" dirty="0" smtClean="0">
                <a:latin typeface="Gill Sans"/>
              </a:rPr>
              <a:t>…</a:t>
            </a:r>
            <a:r>
              <a:rPr lang="en-US" dirty="0" smtClean="0">
                <a:latin typeface="Gill Sans"/>
              </a:rPr>
              <a:t>)</a:t>
            </a:r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95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F5nu_relative_p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1124744"/>
            <a:ext cx="4671280" cy="43896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133725" y="868100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kern="1200" dirty="0" smtClean="0">
                <a:latin typeface="Gill Sans"/>
              </a:rPr>
              <a:t>In a Universe with neutrinos, small-scale density perturbations are suppressed due to </a:t>
            </a:r>
            <a:r>
              <a:rPr lang="en-US" sz="1800" kern="1200" dirty="0" err="1" smtClean="0">
                <a:latin typeface="Gill Sans"/>
              </a:rPr>
              <a:t>collisionless</a:t>
            </a:r>
            <a:r>
              <a:rPr lang="en-US" sz="1800" kern="1200" dirty="0" smtClean="0">
                <a:latin typeface="Gill Sans"/>
              </a:rPr>
              <a:t> damping (free-streaming).</a:t>
            </a:r>
          </a:p>
          <a:p>
            <a:pPr algn="just"/>
            <a:endParaRPr lang="en-US" sz="1800" dirty="0">
              <a:latin typeface="Gill Sans"/>
            </a:endParaRPr>
          </a:p>
          <a:p>
            <a:pPr algn="just"/>
            <a:r>
              <a:rPr lang="en-US" sz="1800" kern="1200" dirty="0" smtClean="0">
                <a:latin typeface="Gill Sans"/>
              </a:rPr>
              <a:t>Neutrinos are </a:t>
            </a:r>
            <a:r>
              <a:rPr lang="en-US" sz="1800" kern="1200" dirty="0" err="1" smtClean="0">
                <a:latin typeface="Gill Sans"/>
              </a:rPr>
              <a:t>collisionless</a:t>
            </a:r>
            <a:r>
              <a:rPr lang="en-US" sz="1800" kern="1200" dirty="0" smtClean="0">
                <a:latin typeface="Gill Sans"/>
              </a:rPr>
              <a:t> and have large thermal velocities (they have been relativistic for most of the history of the Universe).</a:t>
            </a:r>
          </a:p>
          <a:p>
            <a:pPr algn="just"/>
            <a:endParaRPr lang="en-US" sz="1800" dirty="0">
              <a:latin typeface="Gill Sans"/>
            </a:endParaRPr>
          </a:p>
          <a:p>
            <a:pPr algn="just"/>
            <a:r>
              <a:rPr lang="en-US" sz="1800" kern="1200" dirty="0" smtClean="0">
                <a:latin typeface="Gill Sans"/>
              </a:rPr>
              <a:t>They do not cluster below a critical scale, the free-streaming length (corresponding to the scale of the horizon at the time of the nonrelativistic transition).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661248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latin typeface="Gill Sans"/>
              </a:rPr>
              <a:t>In principle th</a:t>
            </a:r>
            <a:r>
              <a:rPr lang="en-US" sz="1800" dirty="0" smtClean="0">
                <a:latin typeface="Gill Sans"/>
              </a:rPr>
              <a:t>e effect can be seen directly in the matter power spectrum</a:t>
            </a:r>
          </a:p>
          <a:p>
            <a:r>
              <a:rPr lang="en-US" sz="1800" dirty="0">
                <a:latin typeface="Gill Sans"/>
              </a:rPr>
              <a:t>There are issues however: </a:t>
            </a:r>
            <a:r>
              <a:rPr lang="en-US" sz="1800" dirty="0" smtClean="0">
                <a:latin typeface="Gill Sans"/>
              </a:rPr>
              <a:t>non-</a:t>
            </a:r>
            <a:r>
              <a:rPr lang="en-US" sz="1800" dirty="0" err="1" smtClean="0">
                <a:latin typeface="Gill Sans"/>
              </a:rPr>
              <a:t>linearities</a:t>
            </a:r>
            <a:r>
              <a:rPr lang="en-US" sz="1800" dirty="0">
                <a:latin typeface="Gill Sans"/>
              </a:rPr>
              <a:t>, scale-dependent </a:t>
            </a:r>
            <a:r>
              <a:rPr lang="en-US" sz="1800" dirty="0" smtClean="0">
                <a:latin typeface="Gill Sans"/>
              </a:rPr>
              <a:t>bias</a:t>
            </a:r>
            <a:r>
              <a:rPr lang="mr-IN" sz="1800" dirty="0" smtClean="0">
                <a:latin typeface="Gill Sans"/>
              </a:rPr>
              <a:t>……</a:t>
            </a:r>
            <a:endParaRPr lang="en-US" sz="1800" dirty="0">
              <a:latin typeface="Gill Sans"/>
            </a:endParaRPr>
          </a:p>
          <a:p>
            <a:endParaRPr lang="en-US" sz="1800" kern="1200" dirty="0">
              <a:latin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07" y="5646913"/>
            <a:ext cx="3351138" cy="590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6868" y="522920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Gill Sans"/>
              </a:rPr>
              <a:t>A</a:t>
            </a:r>
            <a:r>
              <a:rPr lang="en-US" sz="1800" kern="1200" smtClean="0">
                <a:latin typeface="Gill Sans"/>
              </a:rPr>
              <a:t>t small scales:</a:t>
            </a:r>
            <a:endParaRPr lang="en-US" sz="1800" kern="1200" dirty="0"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2930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err="1" smtClean="0">
                <a:latin typeface="Gill Sans"/>
              </a:rPr>
              <a:t>Abazajian</a:t>
            </a:r>
            <a:r>
              <a:rPr lang="en-US" sz="1800" kern="1200" dirty="0" smtClean="0">
                <a:latin typeface="Gill Sans"/>
              </a:rPr>
              <a:t> </a:t>
            </a:r>
            <a:r>
              <a:rPr lang="en-US" sz="1800" dirty="0">
                <a:latin typeface="Gill Sans"/>
              </a:rPr>
              <a:t>e</a:t>
            </a:r>
            <a:r>
              <a:rPr lang="en-US" sz="1800" kern="1200" dirty="0" smtClean="0">
                <a:latin typeface="Gill Sans"/>
              </a:rPr>
              <a:t>t al.</a:t>
            </a:r>
            <a:endParaRPr lang="en-US" sz="1800" kern="1200" dirty="0">
              <a:latin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13954" y="5115417"/>
            <a:ext cx="3744416" cy="140992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416"/>
            <a:ext cx="9144000" cy="6853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40770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solidFill>
                  <a:srgbClr val="FF0000"/>
                </a:solidFill>
                <a:latin typeface="Gill Sans"/>
              </a:rPr>
              <a:t>Inverted</a:t>
            </a:r>
            <a:endParaRPr lang="en-US" sz="2400" kern="120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84593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solidFill>
                  <a:schemeClr val="bg1"/>
                </a:solidFill>
                <a:latin typeface="Gill Sans"/>
              </a:rPr>
              <a:t>Normal</a:t>
            </a:r>
            <a:endParaRPr lang="en-US" sz="2400" kern="120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43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416"/>
            <a:ext cx="9144000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&#10;\pagestyle{empty}&#10;\begin{document}&#10;$$&#10;&#10;$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68"/>
  <p:tag name="DEFAULTHEIGHT" val="297"/>
  <p:tag name="FIRSTMASSI@7KECRLST1BCADTJU" val="26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f_nu = \frac{1}{e^p +1}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4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f_nu = 1&#10;$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MAGNIFICATION" val="2000"/>
  <p:tag name="ORIGWIDTH" val="1"/>
  <p:tag name="PICTUREFILESIZE" val="23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f_nu = \frac{1}{e^p +1}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1"/>
  <p:tag name="PICTUREFILESIZE" val="41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&#10;f_nu = 1&#10;$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MAGNIFICATION" val="2000"/>
  <p:tag name="ORIGWIDTH" val="1"/>
  <p:tag name="PICTUREFILESIZE" val="2372"/>
</p:tagLst>
</file>

<file path=ppt/theme/theme1.xml><?xml version="1.0" encoding="utf-8"?>
<a:theme xmlns:a="http://schemas.openxmlformats.org/drawingml/2006/main" name="Arco">
  <a:themeElements>
    <a:clrScheme name="Arco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pitchFamily="-107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kern="1200" dirty="0">
            <a:latin typeface="Gill Sans"/>
          </a:defRPr>
        </a:defPPr>
      </a:lstStyle>
    </a:txDef>
  </a:objectDefaults>
  <a:extraClrSchemeLst>
    <a:extraClrScheme>
      <a:clrScheme name="Arco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o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o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Designs\Nastri.pot</Template>
  <TotalTime>29293</TotalTime>
  <Words>699</Words>
  <Application>Microsoft Macintosh PowerPoint</Application>
  <PresentationFormat>On-screen Show (4:3)</PresentationFormat>
  <Paragraphs>127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Rounded MT Bold</vt:lpstr>
      <vt:lpstr>Avenir Medium</vt:lpstr>
      <vt:lpstr>Gill Sans</vt:lpstr>
      <vt:lpstr>Helvetica Neue</vt:lpstr>
      <vt:lpstr>MS PGothic</vt:lpstr>
      <vt:lpstr>ＭＳ Ｐゴシック</vt:lpstr>
      <vt:lpstr>Symbol</vt:lpstr>
      <vt:lpstr>Times New Roman</vt:lpstr>
      <vt:lpstr>Wingdings</vt:lpstr>
      <vt:lpstr>Arco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723</cp:revision>
  <cp:lastPrinted>2018-12-19T08:49:48Z</cp:lastPrinted>
  <dcterms:created xsi:type="dcterms:W3CDTF">2013-05-22T07:15:23Z</dcterms:created>
  <dcterms:modified xsi:type="dcterms:W3CDTF">2019-09-12T23:34:21Z</dcterms:modified>
</cp:coreProperties>
</file>