
<file path=[Content_Types].xml><?xml version="1.0" encoding="utf-8"?>
<Types xmlns="http://schemas.openxmlformats.org/package/2006/content-types">
  <Default Extension="png" ContentType="image/png"/>
  <Default Extension="jfif" ContentType="image/jpeg"/>
  <Default Extension="mp3" ContentType="audio/mpe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6" r:id="rId1"/>
  </p:sldMasterIdLst>
  <p:notesMasterIdLst>
    <p:notesMasterId r:id="rId52"/>
  </p:notesMasterIdLst>
  <p:sldIdLst>
    <p:sldId id="282" r:id="rId2"/>
    <p:sldId id="331" r:id="rId3"/>
    <p:sldId id="289" r:id="rId4"/>
    <p:sldId id="323" r:id="rId5"/>
    <p:sldId id="321" r:id="rId6"/>
    <p:sldId id="330" r:id="rId7"/>
    <p:sldId id="325" r:id="rId8"/>
    <p:sldId id="324" r:id="rId9"/>
    <p:sldId id="260" r:id="rId10"/>
    <p:sldId id="262" r:id="rId11"/>
    <p:sldId id="265" r:id="rId12"/>
    <p:sldId id="307" r:id="rId13"/>
    <p:sldId id="263" r:id="rId14"/>
    <p:sldId id="322" r:id="rId15"/>
    <p:sldId id="286" r:id="rId16"/>
    <p:sldId id="266" r:id="rId17"/>
    <p:sldId id="257" r:id="rId18"/>
    <p:sldId id="287" r:id="rId19"/>
    <p:sldId id="294" r:id="rId20"/>
    <p:sldId id="320" r:id="rId21"/>
    <p:sldId id="258" r:id="rId22"/>
    <p:sldId id="309" r:id="rId23"/>
    <p:sldId id="308" r:id="rId24"/>
    <p:sldId id="338" r:id="rId25"/>
    <p:sldId id="269" r:id="rId26"/>
    <p:sldId id="270" r:id="rId27"/>
    <p:sldId id="276" r:id="rId28"/>
    <p:sldId id="278" r:id="rId29"/>
    <p:sldId id="274" r:id="rId30"/>
    <p:sldId id="310" r:id="rId31"/>
    <p:sldId id="296" r:id="rId32"/>
    <p:sldId id="336" r:id="rId33"/>
    <p:sldId id="311" r:id="rId34"/>
    <p:sldId id="277" r:id="rId35"/>
    <p:sldId id="306" r:id="rId36"/>
    <p:sldId id="312" r:id="rId37"/>
    <p:sldId id="280" r:id="rId38"/>
    <p:sldId id="281" r:id="rId39"/>
    <p:sldId id="313" r:id="rId40"/>
    <p:sldId id="314" r:id="rId41"/>
    <p:sldId id="315" r:id="rId42"/>
    <p:sldId id="316" r:id="rId43"/>
    <p:sldId id="317" r:id="rId44"/>
    <p:sldId id="305" r:id="rId45"/>
    <p:sldId id="337" r:id="rId46"/>
    <p:sldId id="329" r:id="rId47"/>
    <p:sldId id="318" r:id="rId48"/>
    <p:sldId id="301" r:id="rId49"/>
    <p:sldId id="303" r:id="rId50"/>
    <p:sldId id="304" r:id="rId5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9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072" autoAdjust="0"/>
    <p:restoredTop sz="94660"/>
  </p:normalViewPr>
  <p:slideViewPr>
    <p:cSldViewPr snapToGrid="0">
      <p:cViewPr varScale="1">
        <p:scale>
          <a:sx n="82" d="100"/>
          <a:sy n="82" d="100"/>
        </p:scale>
        <p:origin x="186" y="852"/>
      </p:cViewPr>
      <p:guideLst/>
    </p:cSldViewPr>
  </p:slideViewPr>
  <p:notesTextViewPr>
    <p:cViewPr>
      <p:scale>
        <a:sx n="1" d="1"/>
        <a:sy n="1" d="1"/>
      </p:scale>
      <p:origin x="0" y="0"/>
    </p:cViewPr>
  </p:notesTextViewPr>
  <p:notesViewPr>
    <p:cSldViewPr snapToGrid="0">
      <p:cViewPr varScale="1">
        <p:scale>
          <a:sx n="88" d="100"/>
          <a:sy n="88" d="100"/>
        </p:scale>
        <p:origin x="3822"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29CA19-2E5D-4C84-BF4E-92D8F7A543F7}" type="doc">
      <dgm:prSet loTypeId="urn:microsoft.com/office/officeart/2005/8/layout/hProcess11" loCatId="process" qsTypeId="urn:microsoft.com/office/officeart/2005/8/quickstyle/simple1" qsCatId="simple" csTypeId="urn:microsoft.com/office/officeart/2005/8/colors/accent1_2" csCatId="accent1" phldr="1"/>
      <dgm:spPr/>
    </dgm:pt>
    <dgm:pt modelId="{9A6B60E5-91B4-440A-BAEC-39A89AEF4831}">
      <dgm:prSet phldrT="[Text]"/>
      <dgm:spPr/>
      <dgm:t>
        <a:bodyPr/>
        <a:lstStyle/>
        <a:p>
          <a:r>
            <a:rPr lang="en-US" dirty="0" smtClean="0"/>
            <a:t>O1</a:t>
          </a:r>
          <a:endParaRPr lang="en-US" dirty="0"/>
        </a:p>
      </dgm:t>
    </dgm:pt>
    <dgm:pt modelId="{409EE98E-0269-4535-8CAF-E6505F9C3A90}" type="parTrans" cxnId="{EF04AC31-8F3B-4E44-8A8B-DEA2A7D80406}">
      <dgm:prSet/>
      <dgm:spPr/>
      <dgm:t>
        <a:bodyPr/>
        <a:lstStyle/>
        <a:p>
          <a:endParaRPr lang="en-US"/>
        </a:p>
      </dgm:t>
    </dgm:pt>
    <dgm:pt modelId="{AB89B107-C20A-4A5B-868F-5244E4BA2EC1}" type="sibTrans" cxnId="{EF04AC31-8F3B-4E44-8A8B-DEA2A7D80406}">
      <dgm:prSet/>
      <dgm:spPr/>
      <dgm:t>
        <a:bodyPr/>
        <a:lstStyle/>
        <a:p>
          <a:endParaRPr lang="en-US"/>
        </a:p>
      </dgm:t>
    </dgm:pt>
    <dgm:pt modelId="{F648EE42-6B3F-4914-BCEA-7160A8EE860E}">
      <dgm:prSet phldrT="[Text]"/>
      <dgm:spPr/>
      <dgm:t>
        <a:bodyPr/>
        <a:lstStyle/>
        <a:p>
          <a:r>
            <a:rPr lang="en-US" dirty="0" smtClean="0"/>
            <a:t>commissioning</a:t>
          </a:r>
          <a:endParaRPr lang="en-US" dirty="0"/>
        </a:p>
      </dgm:t>
    </dgm:pt>
    <dgm:pt modelId="{B2767A49-C50B-46D4-8CFD-974254C353E0}" type="parTrans" cxnId="{B2FEC3D1-97A5-4A9C-8443-B2018AEDABE5}">
      <dgm:prSet/>
      <dgm:spPr/>
      <dgm:t>
        <a:bodyPr/>
        <a:lstStyle/>
        <a:p>
          <a:endParaRPr lang="en-US"/>
        </a:p>
      </dgm:t>
    </dgm:pt>
    <dgm:pt modelId="{087E5EE7-3945-4681-A213-7939F8C7EC9B}" type="sibTrans" cxnId="{B2FEC3D1-97A5-4A9C-8443-B2018AEDABE5}">
      <dgm:prSet/>
      <dgm:spPr/>
      <dgm:t>
        <a:bodyPr/>
        <a:lstStyle/>
        <a:p>
          <a:endParaRPr lang="en-US"/>
        </a:p>
      </dgm:t>
    </dgm:pt>
    <dgm:pt modelId="{D542061D-FD49-4E54-89C9-6F7A52C97676}">
      <dgm:prSet phldrT="[Text]"/>
      <dgm:spPr/>
      <dgm:t>
        <a:bodyPr/>
        <a:lstStyle/>
        <a:p>
          <a:r>
            <a:rPr lang="en-US" dirty="0" smtClean="0"/>
            <a:t>O2</a:t>
          </a:r>
          <a:endParaRPr lang="en-US" dirty="0"/>
        </a:p>
      </dgm:t>
    </dgm:pt>
    <dgm:pt modelId="{1FC79E7B-D48A-404F-80D6-BE10B30A5BF6}" type="parTrans" cxnId="{0491E2C9-0D1D-47C6-B943-112C4059E78E}">
      <dgm:prSet/>
      <dgm:spPr/>
      <dgm:t>
        <a:bodyPr/>
        <a:lstStyle/>
        <a:p>
          <a:endParaRPr lang="en-US"/>
        </a:p>
      </dgm:t>
    </dgm:pt>
    <dgm:pt modelId="{0E6B25E8-FFED-4C79-8401-F93774D65E7C}" type="sibTrans" cxnId="{0491E2C9-0D1D-47C6-B943-112C4059E78E}">
      <dgm:prSet/>
      <dgm:spPr/>
      <dgm:t>
        <a:bodyPr/>
        <a:lstStyle/>
        <a:p>
          <a:endParaRPr lang="en-US"/>
        </a:p>
      </dgm:t>
    </dgm:pt>
    <dgm:pt modelId="{6BAFBB4D-9829-4F9A-A4BA-138A0823AD57}">
      <dgm:prSet phldrT="[Text]"/>
      <dgm:spPr/>
      <dgm:t>
        <a:bodyPr/>
        <a:lstStyle/>
        <a:p>
          <a:r>
            <a:rPr lang="en-US" dirty="0" smtClean="0"/>
            <a:t>O3a</a:t>
          </a:r>
          <a:endParaRPr lang="en-US" dirty="0"/>
        </a:p>
      </dgm:t>
    </dgm:pt>
    <dgm:pt modelId="{DF9C01D0-28DB-4AB4-8A8D-C05CB75305BD}" type="parTrans" cxnId="{5FC64CBD-F3CA-4006-956B-AAC1C44AC1D5}">
      <dgm:prSet/>
      <dgm:spPr/>
      <dgm:t>
        <a:bodyPr/>
        <a:lstStyle/>
        <a:p>
          <a:endParaRPr lang="en-US"/>
        </a:p>
      </dgm:t>
    </dgm:pt>
    <dgm:pt modelId="{33B97E1A-B3EF-4912-AF62-A19E2CE8ACE8}" type="sibTrans" cxnId="{5FC64CBD-F3CA-4006-956B-AAC1C44AC1D5}">
      <dgm:prSet/>
      <dgm:spPr/>
      <dgm:t>
        <a:bodyPr/>
        <a:lstStyle/>
        <a:p>
          <a:endParaRPr lang="en-US"/>
        </a:p>
      </dgm:t>
    </dgm:pt>
    <dgm:pt modelId="{AF684E66-CEE7-4331-B777-31936CE36723}">
      <dgm:prSet phldrT="[Text]"/>
      <dgm:spPr/>
      <dgm:t>
        <a:bodyPr/>
        <a:lstStyle/>
        <a:p>
          <a:r>
            <a:rPr lang="en-US" dirty="0" smtClean="0"/>
            <a:t>O3b</a:t>
          </a:r>
          <a:endParaRPr lang="en-US" dirty="0"/>
        </a:p>
      </dgm:t>
    </dgm:pt>
    <dgm:pt modelId="{6A44392C-BB10-4C8D-B490-912CE76A40E7}" type="parTrans" cxnId="{159BCF3D-0A69-4E8D-B25D-E97E128C0E26}">
      <dgm:prSet/>
      <dgm:spPr/>
      <dgm:t>
        <a:bodyPr/>
        <a:lstStyle/>
        <a:p>
          <a:endParaRPr lang="en-US"/>
        </a:p>
      </dgm:t>
    </dgm:pt>
    <dgm:pt modelId="{1C24C21E-2EA2-40F4-9BDD-FBB0BAC6BF0D}" type="sibTrans" cxnId="{159BCF3D-0A69-4E8D-B25D-E97E128C0E26}">
      <dgm:prSet/>
      <dgm:spPr/>
      <dgm:t>
        <a:bodyPr/>
        <a:lstStyle/>
        <a:p>
          <a:endParaRPr lang="en-US"/>
        </a:p>
      </dgm:t>
    </dgm:pt>
    <dgm:pt modelId="{1E46836E-8B86-4FAB-AB20-425FEA64987C}">
      <dgm:prSet phldrT="[Text]"/>
      <dgm:spPr/>
      <dgm:t>
        <a:bodyPr/>
        <a:lstStyle/>
        <a:p>
          <a:r>
            <a:rPr lang="en-US" dirty="0" smtClean="0"/>
            <a:t>commissioning</a:t>
          </a:r>
          <a:endParaRPr lang="en-US" dirty="0"/>
        </a:p>
      </dgm:t>
    </dgm:pt>
    <dgm:pt modelId="{380A7946-77A1-4B5B-8639-FE9492235E39}" type="parTrans" cxnId="{106E0ECE-01F2-45E1-88F5-4A420D373E34}">
      <dgm:prSet/>
      <dgm:spPr/>
      <dgm:t>
        <a:bodyPr/>
        <a:lstStyle/>
        <a:p>
          <a:endParaRPr lang="en-US"/>
        </a:p>
      </dgm:t>
    </dgm:pt>
    <dgm:pt modelId="{AC3F8801-3CC6-4D37-B769-1B0D24DD60FB}" type="sibTrans" cxnId="{106E0ECE-01F2-45E1-88F5-4A420D373E34}">
      <dgm:prSet/>
      <dgm:spPr/>
      <dgm:t>
        <a:bodyPr/>
        <a:lstStyle/>
        <a:p>
          <a:endParaRPr lang="en-US"/>
        </a:p>
      </dgm:t>
    </dgm:pt>
    <dgm:pt modelId="{07D48791-D5FA-4198-9418-15AF3246D1A1}">
      <dgm:prSet phldrT="[Text]"/>
      <dgm:spPr/>
      <dgm:t>
        <a:bodyPr/>
        <a:lstStyle/>
        <a:p>
          <a:r>
            <a:rPr lang="en-US" dirty="0" smtClean="0"/>
            <a:t>commissioning</a:t>
          </a:r>
          <a:endParaRPr lang="en-US" dirty="0"/>
        </a:p>
      </dgm:t>
    </dgm:pt>
    <dgm:pt modelId="{786F3A49-E743-4D42-B61A-DAD10B3A502E}" type="parTrans" cxnId="{DC45CACA-850E-4E11-ABEB-8E91A1121DBA}">
      <dgm:prSet/>
      <dgm:spPr/>
      <dgm:t>
        <a:bodyPr/>
        <a:lstStyle/>
        <a:p>
          <a:endParaRPr lang="en-US"/>
        </a:p>
      </dgm:t>
    </dgm:pt>
    <dgm:pt modelId="{6EDE5F08-B61A-4642-BE13-1DDD4740A69E}" type="sibTrans" cxnId="{DC45CACA-850E-4E11-ABEB-8E91A1121DBA}">
      <dgm:prSet/>
      <dgm:spPr/>
      <dgm:t>
        <a:bodyPr/>
        <a:lstStyle/>
        <a:p>
          <a:endParaRPr lang="en-US"/>
        </a:p>
      </dgm:t>
    </dgm:pt>
    <dgm:pt modelId="{4E1C1FBE-92B8-4638-927E-9473DD53EBC7}" type="pres">
      <dgm:prSet presAssocID="{4629CA19-2E5D-4C84-BF4E-92D8F7A543F7}" presName="Name0" presStyleCnt="0">
        <dgm:presLayoutVars>
          <dgm:dir/>
          <dgm:resizeHandles val="exact"/>
        </dgm:presLayoutVars>
      </dgm:prSet>
      <dgm:spPr/>
    </dgm:pt>
    <dgm:pt modelId="{ABFAD7BD-BC2B-462F-971E-521644D57C60}" type="pres">
      <dgm:prSet presAssocID="{4629CA19-2E5D-4C84-BF4E-92D8F7A543F7}" presName="arrow" presStyleLbl="bgShp" presStyleIdx="0" presStyleCnt="1"/>
      <dgm:spPr/>
      <dgm:t>
        <a:bodyPr/>
        <a:lstStyle/>
        <a:p>
          <a:endParaRPr lang="en-US"/>
        </a:p>
      </dgm:t>
    </dgm:pt>
    <dgm:pt modelId="{C5A1EF75-E1D2-407A-A899-DCC2217813D5}" type="pres">
      <dgm:prSet presAssocID="{4629CA19-2E5D-4C84-BF4E-92D8F7A543F7}" presName="points" presStyleCnt="0"/>
      <dgm:spPr/>
    </dgm:pt>
    <dgm:pt modelId="{3C90AAAF-1947-4315-BF8D-F66272AC32B1}" type="pres">
      <dgm:prSet presAssocID="{9A6B60E5-91B4-440A-BAEC-39A89AEF4831}" presName="compositeA" presStyleCnt="0"/>
      <dgm:spPr/>
    </dgm:pt>
    <dgm:pt modelId="{2FC2E0C5-6DCC-4DD1-BA1A-95BEB2FBA938}" type="pres">
      <dgm:prSet presAssocID="{9A6B60E5-91B4-440A-BAEC-39A89AEF4831}" presName="textA" presStyleLbl="revTx" presStyleIdx="0" presStyleCnt="7">
        <dgm:presLayoutVars>
          <dgm:bulletEnabled val="1"/>
        </dgm:presLayoutVars>
      </dgm:prSet>
      <dgm:spPr/>
      <dgm:t>
        <a:bodyPr/>
        <a:lstStyle/>
        <a:p>
          <a:endParaRPr lang="en-US"/>
        </a:p>
      </dgm:t>
    </dgm:pt>
    <dgm:pt modelId="{C936DED1-20EC-4F60-A9E4-0737157D63D5}" type="pres">
      <dgm:prSet presAssocID="{9A6B60E5-91B4-440A-BAEC-39A89AEF4831}" presName="circleA" presStyleLbl="node1" presStyleIdx="0" presStyleCnt="7"/>
      <dgm:spPr/>
    </dgm:pt>
    <dgm:pt modelId="{A3E73DAF-54E0-481F-992A-C6767D645CFC}" type="pres">
      <dgm:prSet presAssocID="{9A6B60E5-91B4-440A-BAEC-39A89AEF4831}" presName="spaceA" presStyleCnt="0"/>
      <dgm:spPr/>
    </dgm:pt>
    <dgm:pt modelId="{6B2A3661-58EF-4297-9373-C21286DE3F5E}" type="pres">
      <dgm:prSet presAssocID="{AB89B107-C20A-4A5B-868F-5244E4BA2EC1}" presName="space" presStyleCnt="0"/>
      <dgm:spPr/>
    </dgm:pt>
    <dgm:pt modelId="{DE9C85BF-42DB-4806-9322-FEEFCC24E13E}" type="pres">
      <dgm:prSet presAssocID="{F648EE42-6B3F-4914-BCEA-7160A8EE860E}" presName="compositeB" presStyleCnt="0"/>
      <dgm:spPr/>
    </dgm:pt>
    <dgm:pt modelId="{949CC975-08FB-472D-8099-5BEC0A2C7394}" type="pres">
      <dgm:prSet presAssocID="{F648EE42-6B3F-4914-BCEA-7160A8EE860E}" presName="textB" presStyleLbl="revTx" presStyleIdx="1" presStyleCnt="7">
        <dgm:presLayoutVars>
          <dgm:bulletEnabled val="1"/>
        </dgm:presLayoutVars>
      </dgm:prSet>
      <dgm:spPr/>
      <dgm:t>
        <a:bodyPr/>
        <a:lstStyle/>
        <a:p>
          <a:endParaRPr lang="en-US"/>
        </a:p>
      </dgm:t>
    </dgm:pt>
    <dgm:pt modelId="{115DFCAC-6A72-4339-90A7-3F5B2B64D57B}" type="pres">
      <dgm:prSet presAssocID="{F648EE42-6B3F-4914-BCEA-7160A8EE860E}" presName="circleB" presStyleLbl="node1" presStyleIdx="1" presStyleCnt="7"/>
      <dgm:spPr/>
    </dgm:pt>
    <dgm:pt modelId="{4E27DAD1-1923-430F-B8BD-ED128B1D6631}" type="pres">
      <dgm:prSet presAssocID="{F648EE42-6B3F-4914-BCEA-7160A8EE860E}" presName="spaceB" presStyleCnt="0"/>
      <dgm:spPr/>
    </dgm:pt>
    <dgm:pt modelId="{5FE7C070-1FB0-47AA-9EC7-04CD12004D14}" type="pres">
      <dgm:prSet presAssocID="{087E5EE7-3945-4681-A213-7939F8C7EC9B}" presName="space" presStyleCnt="0"/>
      <dgm:spPr/>
    </dgm:pt>
    <dgm:pt modelId="{655AEB05-62A0-4EDD-8CB2-32F07AAE95D7}" type="pres">
      <dgm:prSet presAssocID="{D542061D-FD49-4E54-89C9-6F7A52C97676}" presName="compositeA" presStyleCnt="0"/>
      <dgm:spPr/>
    </dgm:pt>
    <dgm:pt modelId="{3450E994-8314-4151-81B2-A58D71A6A652}" type="pres">
      <dgm:prSet presAssocID="{D542061D-FD49-4E54-89C9-6F7A52C97676}" presName="textA" presStyleLbl="revTx" presStyleIdx="2" presStyleCnt="7">
        <dgm:presLayoutVars>
          <dgm:bulletEnabled val="1"/>
        </dgm:presLayoutVars>
      </dgm:prSet>
      <dgm:spPr/>
      <dgm:t>
        <a:bodyPr/>
        <a:lstStyle/>
        <a:p>
          <a:endParaRPr lang="en-US"/>
        </a:p>
      </dgm:t>
    </dgm:pt>
    <dgm:pt modelId="{CBCE3B7D-2C40-4678-91B2-A69195BD1865}" type="pres">
      <dgm:prSet presAssocID="{D542061D-FD49-4E54-89C9-6F7A52C97676}" presName="circleA" presStyleLbl="node1" presStyleIdx="2" presStyleCnt="7"/>
      <dgm:spPr/>
    </dgm:pt>
    <dgm:pt modelId="{1DFA42B6-A377-4F15-9086-ADA1F22FA658}" type="pres">
      <dgm:prSet presAssocID="{D542061D-FD49-4E54-89C9-6F7A52C97676}" presName="spaceA" presStyleCnt="0"/>
      <dgm:spPr/>
    </dgm:pt>
    <dgm:pt modelId="{DE50863B-4982-455F-B7CF-DBBE2AFE19D5}" type="pres">
      <dgm:prSet presAssocID="{0E6B25E8-FFED-4C79-8401-F93774D65E7C}" presName="space" presStyleCnt="0"/>
      <dgm:spPr/>
    </dgm:pt>
    <dgm:pt modelId="{582CE1E8-7194-41C2-AF98-D9AA87348F62}" type="pres">
      <dgm:prSet presAssocID="{1E46836E-8B86-4FAB-AB20-425FEA64987C}" presName="compositeB" presStyleCnt="0"/>
      <dgm:spPr/>
    </dgm:pt>
    <dgm:pt modelId="{02E507BB-9063-4BA0-BA92-FCA0030B1E05}" type="pres">
      <dgm:prSet presAssocID="{1E46836E-8B86-4FAB-AB20-425FEA64987C}" presName="textB" presStyleLbl="revTx" presStyleIdx="3" presStyleCnt="7">
        <dgm:presLayoutVars>
          <dgm:bulletEnabled val="1"/>
        </dgm:presLayoutVars>
      </dgm:prSet>
      <dgm:spPr/>
      <dgm:t>
        <a:bodyPr/>
        <a:lstStyle/>
        <a:p>
          <a:endParaRPr lang="en-US"/>
        </a:p>
      </dgm:t>
    </dgm:pt>
    <dgm:pt modelId="{FEFD1A37-001D-4E36-BC88-CAA7E84D0070}" type="pres">
      <dgm:prSet presAssocID="{1E46836E-8B86-4FAB-AB20-425FEA64987C}" presName="circleB" presStyleLbl="node1" presStyleIdx="3" presStyleCnt="7"/>
      <dgm:spPr/>
    </dgm:pt>
    <dgm:pt modelId="{CC6AB7EE-FB3C-414B-B798-E6A5D38D52C1}" type="pres">
      <dgm:prSet presAssocID="{1E46836E-8B86-4FAB-AB20-425FEA64987C}" presName="spaceB" presStyleCnt="0"/>
      <dgm:spPr/>
    </dgm:pt>
    <dgm:pt modelId="{DB4C1536-AC11-4B82-9C40-C05801E26E43}" type="pres">
      <dgm:prSet presAssocID="{AC3F8801-3CC6-4D37-B769-1B0D24DD60FB}" presName="space" presStyleCnt="0"/>
      <dgm:spPr/>
    </dgm:pt>
    <dgm:pt modelId="{6ABE8C79-6C04-4D83-BC5B-6A95E2FFF116}" type="pres">
      <dgm:prSet presAssocID="{6BAFBB4D-9829-4F9A-A4BA-138A0823AD57}" presName="compositeA" presStyleCnt="0"/>
      <dgm:spPr/>
    </dgm:pt>
    <dgm:pt modelId="{CE7693F6-C015-4694-AD83-E7FEE3684B0E}" type="pres">
      <dgm:prSet presAssocID="{6BAFBB4D-9829-4F9A-A4BA-138A0823AD57}" presName="textA" presStyleLbl="revTx" presStyleIdx="4" presStyleCnt="7">
        <dgm:presLayoutVars>
          <dgm:bulletEnabled val="1"/>
        </dgm:presLayoutVars>
      </dgm:prSet>
      <dgm:spPr/>
      <dgm:t>
        <a:bodyPr/>
        <a:lstStyle/>
        <a:p>
          <a:endParaRPr lang="en-US"/>
        </a:p>
      </dgm:t>
    </dgm:pt>
    <dgm:pt modelId="{BE78B793-7723-4B00-A9AE-49DB0A3AF1B8}" type="pres">
      <dgm:prSet presAssocID="{6BAFBB4D-9829-4F9A-A4BA-138A0823AD57}" presName="circleA" presStyleLbl="node1" presStyleIdx="4" presStyleCnt="7"/>
      <dgm:spPr/>
    </dgm:pt>
    <dgm:pt modelId="{68270475-63DB-483E-A99E-AD6437DE5EF5}" type="pres">
      <dgm:prSet presAssocID="{6BAFBB4D-9829-4F9A-A4BA-138A0823AD57}" presName="spaceA" presStyleCnt="0"/>
      <dgm:spPr/>
    </dgm:pt>
    <dgm:pt modelId="{3D6A0435-5A0A-4C4B-A2C2-484D6E855519}" type="pres">
      <dgm:prSet presAssocID="{33B97E1A-B3EF-4912-AF62-A19E2CE8ACE8}" presName="space" presStyleCnt="0"/>
      <dgm:spPr/>
    </dgm:pt>
    <dgm:pt modelId="{15D7C028-487B-49C1-8C1E-756A56C9D367}" type="pres">
      <dgm:prSet presAssocID="{07D48791-D5FA-4198-9418-15AF3246D1A1}" presName="compositeB" presStyleCnt="0"/>
      <dgm:spPr/>
    </dgm:pt>
    <dgm:pt modelId="{002B5DBD-8B3F-4C8F-8198-37E24CC9F56F}" type="pres">
      <dgm:prSet presAssocID="{07D48791-D5FA-4198-9418-15AF3246D1A1}" presName="textB" presStyleLbl="revTx" presStyleIdx="5" presStyleCnt="7">
        <dgm:presLayoutVars>
          <dgm:bulletEnabled val="1"/>
        </dgm:presLayoutVars>
      </dgm:prSet>
      <dgm:spPr/>
      <dgm:t>
        <a:bodyPr/>
        <a:lstStyle/>
        <a:p>
          <a:endParaRPr lang="en-US"/>
        </a:p>
      </dgm:t>
    </dgm:pt>
    <dgm:pt modelId="{039FF06F-040C-4361-89A1-E3A915D223F8}" type="pres">
      <dgm:prSet presAssocID="{07D48791-D5FA-4198-9418-15AF3246D1A1}" presName="circleB" presStyleLbl="node1" presStyleIdx="5" presStyleCnt="7"/>
      <dgm:spPr/>
    </dgm:pt>
    <dgm:pt modelId="{7688AB80-A054-4820-AEFD-0D7AA3CD4CA2}" type="pres">
      <dgm:prSet presAssocID="{07D48791-D5FA-4198-9418-15AF3246D1A1}" presName="spaceB" presStyleCnt="0"/>
      <dgm:spPr/>
    </dgm:pt>
    <dgm:pt modelId="{2DF114C8-A470-4A90-8BE5-4B85651F65BA}" type="pres">
      <dgm:prSet presAssocID="{6EDE5F08-B61A-4642-BE13-1DDD4740A69E}" presName="space" presStyleCnt="0"/>
      <dgm:spPr/>
    </dgm:pt>
    <dgm:pt modelId="{F0F5BA78-AE80-44BC-9D69-7684DFE8E793}" type="pres">
      <dgm:prSet presAssocID="{AF684E66-CEE7-4331-B777-31936CE36723}" presName="compositeA" presStyleCnt="0"/>
      <dgm:spPr/>
    </dgm:pt>
    <dgm:pt modelId="{9A67D2BF-3A98-453A-9527-5B7A7AFA45E8}" type="pres">
      <dgm:prSet presAssocID="{AF684E66-CEE7-4331-B777-31936CE36723}" presName="textA" presStyleLbl="revTx" presStyleIdx="6" presStyleCnt="7">
        <dgm:presLayoutVars>
          <dgm:bulletEnabled val="1"/>
        </dgm:presLayoutVars>
      </dgm:prSet>
      <dgm:spPr/>
      <dgm:t>
        <a:bodyPr/>
        <a:lstStyle/>
        <a:p>
          <a:endParaRPr lang="en-US"/>
        </a:p>
      </dgm:t>
    </dgm:pt>
    <dgm:pt modelId="{79DEBB0E-EC56-4FD2-9EAB-D4334DC50B7D}" type="pres">
      <dgm:prSet presAssocID="{AF684E66-CEE7-4331-B777-31936CE36723}" presName="circleA" presStyleLbl="node1" presStyleIdx="6" presStyleCnt="7"/>
      <dgm:spPr/>
    </dgm:pt>
    <dgm:pt modelId="{BF20D85E-1F2B-4F13-9D47-8C9E615AD4D4}" type="pres">
      <dgm:prSet presAssocID="{AF684E66-CEE7-4331-B777-31936CE36723}" presName="spaceA" presStyleCnt="0"/>
      <dgm:spPr/>
    </dgm:pt>
  </dgm:ptLst>
  <dgm:cxnLst>
    <dgm:cxn modelId="{106E0ECE-01F2-45E1-88F5-4A420D373E34}" srcId="{4629CA19-2E5D-4C84-BF4E-92D8F7A543F7}" destId="{1E46836E-8B86-4FAB-AB20-425FEA64987C}" srcOrd="3" destOrd="0" parTransId="{380A7946-77A1-4B5B-8639-FE9492235E39}" sibTransId="{AC3F8801-3CC6-4D37-B769-1B0D24DD60FB}"/>
    <dgm:cxn modelId="{0491E2C9-0D1D-47C6-B943-112C4059E78E}" srcId="{4629CA19-2E5D-4C84-BF4E-92D8F7A543F7}" destId="{D542061D-FD49-4E54-89C9-6F7A52C97676}" srcOrd="2" destOrd="0" parTransId="{1FC79E7B-D48A-404F-80D6-BE10B30A5BF6}" sibTransId="{0E6B25E8-FFED-4C79-8401-F93774D65E7C}"/>
    <dgm:cxn modelId="{C49BDED6-CE2C-41AD-B0A3-E2B9C48DB90A}" type="presOf" srcId="{F648EE42-6B3F-4914-BCEA-7160A8EE860E}" destId="{949CC975-08FB-472D-8099-5BEC0A2C7394}" srcOrd="0" destOrd="0" presId="urn:microsoft.com/office/officeart/2005/8/layout/hProcess11"/>
    <dgm:cxn modelId="{59B81E25-67EE-4D79-B0C9-C153237EF9F2}" type="presOf" srcId="{07D48791-D5FA-4198-9418-15AF3246D1A1}" destId="{002B5DBD-8B3F-4C8F-8198-37E24CC9F56F}" srcOrd="0" destOrd="0" presId="urn:microsoft.com/office/officeart/2005/8/layout/hProcess11"/>
    <dgm:cxn modelId="{B2FEC3D1-97A5-4A9C-8443-B2018AEDABE5}" srcId="{4629CA19-2E5D-4C84-BF4E-92D8F7A543F7}" destId="{F648EE42-6B3F-4914-BCEA-7160A8EE860E}" srcOrd="1" destOrd="0" parTransId="{B2767A49-C50B-46D4-8CFD-974254C353E0}" sibTransId="{087E5EE7-3945-4681-A213-7939F8C7EC9B}"/>
    <dgm:cxn modelId="{EF04AC31-8F3B-4E44-8A8B-DEA2A7D80406}" srcId="{4629CA19-2E5D-4C84-BF4E-92D8F7A543F7}" destId="{9A6B60E5-91B4-440A-BAEC-39A89AEF4831}" srcOrd="0" destOrd="0" parTransId="{409EE98E-0269-4535-8CAF-E6505F9C3A90}" sibTransId="{AB89B107-C20A-4A5B-868F-5244E4BA2EC1}"/>
    <dgm:cxn modelId="{FD870D92-BAC7-4174-9E43-026957196D0D}" type="presOf" srcId="{9A6B60E5-91B4-440A-BAEC-39A89AEF4831}" destId="{2FC2E0C5-6DCC-4DD1-BA1A-95BEB2FBA938}" srcOrd="0" destOrd="0" presId="urn:microsoft.com/office/officeart/2005/8/layout/hProcess11"/>
    <dgm:cxn modelId="{B4EB553D-C298-49E8-91C8-1CBE6EB37317}" type="presOf" srcId="{4629CA19-2E5D-4C84-BF4E-92D8F7A543F7}" destId="{4E1C1FBE-92B8-4638-927E-9473DD53EBC7}" srcOrd="0" destOrd="0" presId="urn:microsoft.com/office/officeart/2005/8/layout/hProcess11"/>
    <dgm:cxn modelId="{B9C2DAD9-9A6B-4561-BAAE-3F2FF6619970}" type="presOf" srcId="{D542061D-FD49-4E54-89C9-6F7A52C97676}" destId="{3450E994-8314-4151-81B2-A58D71A6A652}" srcOrd="0" destOrd="0" presId="urn:microsoft.com/office/officeart/2005/8/layout/hProcess11"/>
    <dgm:cxn modelId="{AAFA2B99-324D-4BAD-9665-ACB9C2A53EDB}" type="presOf" srcId="{AF684E66-CEE7-4331-B777-31936CE36723}" destId="{9A67D2BF-3A98-453A-9527-5B7A7AFA45E8}" srcOrd="0" destOrd="0" presId="urn:microsoft.com/office/officeart/2005/8/layout/hProcess11"/>
    <dgm:cxn modelId="{5FC64CBD-F3CA-4006-956B-AAC1C44AC1D5}" srcId="{4629CA19-2E5D-4C84-BF4E-92D8F7A543F7}" destId="{6BAFBB4D-9829-4F9A-A4BA-138A0823AD57}" srcOrd="4" destOrd="0" parTransId="{DF9C01D0-28DB-4AB4-8A8D-C05CB75305BD}" sibTransId="{33B97E1A-B3EF-4912-AF62-A19E2CE8ACE8}"/>
    <dgm:cxn modelId="{2A46A451-B739-437B-A127-7CB96EDF3826}" type="presOf" srcId="{6BAFBB4D-9829-4F9A-A4BA-138A0823AD57}" destId="{CE7693F6-C015-4694-AD83-E7FEE3684B0E}" srcOrd="0" destOrd="0" presId="urn:microsoft.com/office/officeart/2005/8/layout/hProcess11"/>
    <dgm:cxn modelId="{DC45CACA-850E-4E11-ABEB-8E91A1121DBA}" srcId="{4629CA19-2E5D-4C84-BF4E-92D8F7A543F7}" destId="{07D48791-D5FA-4198-9418-15AF3246D1A1}" srcOrd="5" destOrd="0" parTransId="{786F3A49-E743-4D42-B61A-DAD10B3A502E}" sibTransId="{6EDE5F08-B61A-4642-BE13-1DDD4740A69E}"/>
    <dgm:cxn modelId="{EBEB5450-6DD6-4BD3-B8A6-3DEA65BBC282}" type="presOf" srcId="{1E46836E-8B86-4FAB-AB20-425FEA64987C}" destId="{02E507BB-9063-4BA0-BA92-FCA0030B1E05}" srcOrd="0" destOrd="0" presId="urn:microsoft.com/office/officeart/2005/8/layout/hProcess11"/>
    <dgm:cxn modelId="{159BCF3D-0A69-4E8D-B25D-E97E128C0E26}" srcId="{4629CA19-2E5D-4C84-BF4E-92D8F7A543F7}" destId="{AF684E66-CEE7-4331-B777-31936CE36723}" srcOrd="6" destOrd="0" parTransId="{6A44392C-BB10-4C8D-B490-912CE76A40E7}" sibTransId="{1C24C21E-2EA2-40F4-9BDD-FBB0BAC6BF0D}"/>
    <dgm:cxn modelId="{DD5B29A9-CCA5-40F2-96D6-4F1BA12B2E9F}" type="presParOf" srcId="{4E1C1FBE-92B8-4638-927E-9473DD53EBC7}" destId="{ABFAD7BD-BC2B-462F-971E-521644D57C60}" srcOrd="0" destOrd="0" presId="urn:microsoft.com/office/officeart/2005/8/layout/hProcess11"/>
    <dgm:cxn modelId="{241CDA4B-545B-401F-B286-037038CC46A0}" type="presParOf" srcId="{4E1C1FBE-92B8-4638-927E-9473DD53EBC7}" destId="{C5A1EF75-E1D2-407A-A899-DCC2217813D5}" srcOrd="1" destOrd="0" presId="urn:microsoft.com/office/officeart/2005/8/layout/hProcess11"/>
    <dgm:cxn modelId="{C440E1C4-A60C-48EB-B675-6EEECB1C58A2}" type="presParOf" srcId="{C5A1EF75-E1D2-407A-A899-DCC2217813D5}" destId="{3C90AAAF-1947-4315-BF8D-F66272AC32B1}" srcOrd="0" destOrd="0" presId="urn:microsoft.com/office/officeart/2005/8/layout/hProcess11"/>
    <dgm:cxn modelId="{6D9B114B-7A46-4A4F-B9C5-38D08B6F6FA4}" type="presParOf" srcId="{3C90AAAF-1947-4315-BF8D-F66272AC32B1}" destId="{2FC2E0C5-6DCC-4DD1-BA1A-95BEB2FBA938}" srcOrd="0" destOrd="0" presId="urn:microsoft.com/office/officeart/2005/8/layout/hProcess11"/>
    <dgm:cxn modelId="{42C4EBB8-2549-4717-9703-0A075743A8D1}" type="presParOf" srcId="{3C90AAAF-1947-4315-BF8D-F66272AC32B1}" destId="{C936DED1-20EC-4F60-A9E4-0737157D63D5}" srcOrd="1" destOrd="0" presId="urn:microsoft.com/office/officeart/2005/8/layout/hProcess11"/>
    <dgm:cxn modelId="{DC261DC0-07FA-4478-96BF-AE480820B165}" type="presParOf" srcId="{3C90AAAF-1947-4315-BF8D-F66272AC32B1}" destId="{A3E73DAF-54E0-481F-992A-C6767D645CFC}" srcOrd="2" destOrd="0" presId="urn:microsoft.com/office/officeart/2005/8/layout/hProcess11"/>
    <dgm:cxn modelId="{62A8AA17-218F-42B9-9EF0-31FD6535EF7A}" type="presParOf" srcId="{C5A1EF75-E1D2-407A-A899-DCC2217813D5}" destId="{6B2A3661-58EF-4297-9373-C21286DE3F5E}" srcOrd="1" destOrd="0" presId="urn:microsoft.com/office/officeart/2005/8/layout/hProcess11"/>
    <dgm:cxn modelId="{8A7E6ABE-4CCA-412A-BAF2-1B628826CE9C}" type="presParOf" srcId="{C5A1EF75-E1D2-407A-A899-DCC2217813D5}" destId="{DE9C85BF-42DB-4806-9322-FEEFCC24E13E}" srcOrd="2" destOrd="0" presId="urn:microsoft.com/office/officeart/2005/8/layout/hProcess11"/>
    <dgm:cxn modelId="{1B25E9C0-903A-4466-A9CE-97439DA864F4}" type="presParOf" srcId="{DE9C85BF-42DB-4806-9322-FEEFCC24E13E}" destId="{949CC975-08FB-472D-8099-5BEC0A2C7394}" srcOrd="0" destOrd="0" presId="urn:microsoft.com/office/officeart/2005/8/layout/hProcess11"/>
    <dgm:cxn modelId="{B6392A6A-B1C9-48C7-8D69-484B1BCCB20E}" type="presParOf" srcId="{DE9C85BF-42DB-4806-9322-FEEFCC24E13E}" destId="{115DFCAC-6A72-4339-90A7-3F5B2B64D57B}" srcOrd="1" destOrd="0" presId="urn:microsoft.com/office/officeart/2005/8/layout/hProcess11"/>
    <dgm:cxn modelId="{EFE9E0C7-7AF0-4E4F-90EB-837C648E2204}" type="presParOf" srcId="{DE9C85BF-42DB-4806-9322-FEEFCC24E13E}" destId="{4E27DAD1-1923-430F-B8BD-ED128B1D6631}" srcOrd="2" destOrd="0" presId="urn:microsoft.com/office/officeart/2005/8/layout/hProcess11"/>
    <dgm:cxn modelId="{183B55D0-547A-4297-B40A-D5B78C287EA6}" type="presParOf" srcId="{C5A1EF75-E1D2-407A-A899-DCC2217813D5}" destId="{5FE7C070-1FB0-47AA-9EC7-04CD12004D14}" srcOrd="3" destOrd="0" presId="urn:microsoft.com/office/officeart/2005/8/layout/hProcess11"/>
    <dgm:cxn modelId="{682C9221-9E59-4127-8E69-F3CE6F14B001}" type="presParOf" srcId="{C5A1EF75-E1D2-407A-A899-DCC2217813D5}" destId="{655AEB05-62A0-4EDD-8CB2-32F07AAE95D7}" srcOrd="4" destOrd="0" presId="urn:microsoft.com/office/officeart/2005/8/layout/hProcess11"/>
    <dgm:cxn modelId="{89F42EDB-0E6B-4A7C-A10B-107C3DA6B82B}" type="presParOf" srcId="{655AEB05-62A0-4EDD-8CB2-32F07AAE95D7}" destId="{3450E994-8314-4151-81B2-A58D71A6A652}" srcOrd="0" destOrd="0" presId="urn:microsoft.com/office/officeart/2005/8/layout/hProcess11"/>
    <dgm:cxn modelId="{088BE72E-84D6-432A-9506-16F2FFB8D961}" type="presParOf" srcId="{655AEB05-62A0-4EDD-8CB2-32F07AAE95D7}" destId="{CBCE3B7D-2C40-4678-91B2-A69195BD1865}" srcOrd="1" destOrd="0" presId="urn:microsoft.com/office/officeart/2005/8/layout/hProcess11"/>
    <dgm:cxn modelId="{6C87C82C-6E1A-4B0C-A483-F20399373040}" type="presParOf" srcId="{655AEB05-62A0-4EDD-8CB2-32F07AAE95D7}" destId="{1DFA42B6-A377-4F15-9086-ADA1F22FA658}" srcOrd="2" destOrd="0" presId="urn:microsoft.com/office/officeart/2005/8/layout/hProcess11"/>
    <dgm:cxn modelId="{9C696861-3CC8-487E-A70C-A649EEC1438B}" type="presParOf" srcId="{C5A1EF75-E1D2-407A-A899-DCC2217813D5}" destId="{DE50863B-4982-455F-B7CF-DBBE2AFE19D5}" srcOrd="5" destOrd="0" presId="urn:microsoft.com/office/officeart/2005/8/layout/hProcess11"/>
    <dgm:cxn modelId="{14D5895A-A989-4299-9D3B-7F2C8155A915}" type="presParOf" srcId="{C5A1EF75-E1D2-407A-A899-DCC2217813D5}" destId="{582CE1E8-7194-41C2-AF98-D9AA87348F62}" srcOrd="6" destOrd="0" presId="urn:microsoft.com/office/officeart/2005/8/layout/hProcess11"/>
    <dgm:cxn modelId="{F1240BE7-DBC8-4219-B049-48B1F077DF7A}" type="presParOf" srcId="{582CE1E8-7194-41C2-AF98-D9AA87348F62}" destId="{02E507BB-9063-4BA0-BA92-FCA0030B1E05}" srcOrd="0" destOrd="0" presId="urn:microsoft.com/office/officeart/2005/8/layout/hProcess11"/>
    <dgm:cxn modelId="{2E8EBCD6-ADC3-42AF-9CC9-6D68C75B040E}" type="presParOf" srcId="{582CE1E8-7194-41C2-AF98-D9AA87348F62}" destId="{FEFD1A37-001D-4E36-BC88-CAA7E84D0070}" srcOrd="1" destOrd="0" presId="urn:microsoft.com/office/officeart/2005/8/layout/hProcess11"/>
    <dgm:cxn modelId="{A5819704-08FD-4EEC-BF03-42EF301ECE24}" type="presParOf" srcId="{582CE1E8-7194-41C2-AF98-D9AA87348F62}" destId="{CC6AB7EE-FB3C-414B-B798-E6A5D38D52C1}" srcOrd="2" destOrd="0" presId="urn:microsoft.com/office/officeart/2005/8/layout/hProcess11"/>
    <dgm:cxn modelId="{EBB14EF3-B4F4-4EE5-8914-31D1DBDD61FF}" type="presParOf" srcId="{C5A1EF75-E1D2-407A-A899-DCC2217813D5}" destId="{DB4C1536-AC11-4B82-9C40-C05801E26E43}" srcOrd="7" destOrd="0" presId="urn:microsoft.com/office/officeart/2005/8/layout/hProcess11"/>
    <dgm:cxn modelId="{5F461A40-B505-4805-869E-8AFD4BDB38E6}" type="presParOf" srcId="{C5A1EF75-E1D2-407A-A899-DCC2217813D5}" destId="{6ABE8C79-6C04-4D83-BC5B-6A95E2FFF116}" srcOrd="8" destOrd="0" presId="urn:microsoft.com/office/officeart/2005/8/layout/hProcess11"/>
    <dgm:cxn modelId="{77355299-2459-4687-844A-93E82E56174E}" type="presParOf" srcId="{6ABE8C79-6C04-4D83-BC5B-6A95E2FFF116}" destId="{CE7693F6-C015-4694-AD83-E7FEE3684B0E}" srcOrd="0" destOrd="0" presId="urn:microsoft.com/office/officeart/2005/8/layout/hProcess11"/>
    <dgm:cxn modelId="{1EF4AA81-E47F-4D2D-84A3-EEA18B938FA0}" type="presParOf" srcId="{6ABE8C79-6C04-4D83-BC5B-6A95E2FFF116}" destId="{BE78B793-7723-4B00-A9AE-49DB0A3AF1B8}" srcOrd="1" destOrd="0" presId="urn:microsoft.com/office/officeart/2005/8/layout/hProcess11"/>
    <dgm:cxn modelId="{3B0CCB89-751B-400B-9A7D-116D23FA5075}" type="presParOf" srcId="{6ABE8C79-6C04-4D83-BC5B-6A95E2FFF116}" destId="{68270475-63DB-483E-A99E-AD6437DE5EF5}" srcOrd="2" destOrd="0" presId="urn:microsoft.com/office/officeart/2005/8/layout/hProcess11"/>
    <dgm:cxn modelId="{750284C7-F720-41E9-8F28-721CC2487F33}" type="presParOf" srcId="{C5A1EF75-E1D2-407A-A899-DCC2217813D5}" destId="{3D6A0435-5A0A-4C4B-A2C2-484D6E855519}" srcOrd="9" destOrd="0" presId="urn:microsoft.com/office/officeart/2005/8/layout/hProcess11"/>
    <dgm:cxn modelId="{556B9972-F90F-4AA0-A7FE-F48B1E206480}" type="presParOf" srcId="{C5A1EF75-E1D2-407A-A899-DCC2217813D5}" destId="{15D7C028-487B-49C1-8C1E-756A56C9D367}" srcOrd="10" destOrd="0" presId="urn:microsoft.com/office/officeart/2005/8/layout/hProcess11"/>
    <dgm:cxn modelId="{F8D9D00C-BF78-45E7-B2E1-15CE9C23CE96}" type="presParOf" srcId="{15D7C028-487B-49C1-8C1E-756A56C9D367}" destId="{002B5DBD-8B3F-4C8F-8198-37E24CC9F56F}" srcOrd="0" destOrd="0" presId="urn:microsoft.com/office/officeart/2005/8/layout/hProcess11"/>
    <dgm:cxn modelId="{C518AEC7-DDDB-4616-BEC4-102C822B8F94}" type="presParOf" srcId="{15D7C028-487B-49C1-8C1E-756A56C9D367}" destId="{039FF06F-040C-4361-89A1-E3A915D223F8}" srcOrd="1" destOrd="0" presId="urn:microsoft.com/office/officeart/2005/8/layout/hProcess11"/>
    <dgm:cxn modelId="{0D226AE2-3967-47A2-9386-1B906648B761}" type="presParOf" srcId="{15D7C028-487B-49C1-8C1E-756A56C9D367}" destId="{7688AB80-A054-4820-AEFD-0D7AA3CD4CA2}" srcOrd="2" destOrd="0" presId="urn:microsoft.com/office/officeart/2005/8/layout/hProcess11"/>
    <dgm:cxn modelId="{F2E32B99-9393-4BAB-A886-52793DCAACA3}" type="presParOf" srcId="{C5A1EF75-E1D2-407A-A899-DCC2217813D5}" destId="{2DF114C8-A470-4A90-8BE5-4B85651F65BA}" srcOrd="11" destOrd="0" presId="urn:microsoft.com/office/officeart/2005/8/layout/hProcess11"/>
    <dgm:cxn modelId="{0C7A5104-85DB-4AC1-A3FB-8FE3EBF4EBCF}" type="presParOf" srcId="{C5A1EF75-E1D2-407A-A899-DCC2217813D5}" destId="{F0F5BA78-AE80-44BC-9D69-7684DFE8E793}" srcOrd="12" destOrd="0" presId="urn:microsoft.com/office/officeart/2005/8/layout/hProcess11"/>
    <dgm:cxn modelId="{3068A86C-3DDD-4776-AD0B-2790B261A888}" type="presParOf" srcId="{F0F5BA78-AE80-44BC-9D69-7684DFE8E793}" destId="{9A67D2BF-3A98-453A-9527-5B7A7AFA45E8}" srcOrd="0" destOrd="0" presId="urn:microsoft.com/office/officeart/2005/8/layout/hProcess11"/>
    <dgm:cxn modelId="{C3DBF6D6-A236-48F0-BE61-02C0CA968B48}" type="presParOf" srcId="{F0F5BA78-AE80-44BC-9D69-7684DFE8E793}" destId="{79DEBB0E-EC56-4FD2-9EAB-D4334DC50B7D}" srcOrd="1" destOrd="0" presId="urn:microsoft.com/office/officeart/2005/8/layout/hProcess11"/>
    <dgm:cxn modelId="{46BED280-CB42-45AA-B18A-055CCAF4508D}" type="presParOf" srcId="{F0F5BA78-AE80-44BC-9D69-7684DFE8E793}" destId="{BF20D85E-1F2B-4F13-9D47-8C9E615AD4D4}"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FAD7BD-BC2B-462F-971E-521644D57C60}">
      <dsp:nvSpPr>
        <dsp:cNvPr id="0" name=""/>
        <dsp:cNvSpPr/>
      </dsp:nvSpPr>
      <dsp:spPr>
        <a:xfrm>
          <a:off x="0" y="749617"/>
          <a:ext cx="7658100" cy="999490"/>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C2E0C5-6DCC-4DD1-BA1A-95BEB2FBA938}">
      <dsp:nvSpPr>
        <dsp:cNvPr id="0" name=""/>
        <dsp:cNvSpPr/>
      </dsp:nvSpPr>
      <dsp:spPr>
        <a:xfrm>
          <a:off x="588" y="0"/>
          <a:ext cx="943987" cy="999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lvl="0" algn="ctr" defTabSz="444500">
            <a:lnSpc>
              <a:spcPct val="90000"/>
            </a:lnSpc>
            <a:spcBef>
              <a:spcPct val="0"/>
            </a:spcBef>
            <a:spcAft>
              <a:spcPct val="35000"/>
            </a:spcAft>
          </a:pPr>
          <a:r>
            <a:rPr lang="en-US" sz="1000" kern="1200" dirty="0" smtClean="0"/>
            <a:t>O1</a:t>
          </a:r>
          <a:endParaRPr lang="en-US" sz="1000" kern="1200" dirty="0"/>
        </a:p>
      </dsp:txBody>
      <dsp:txXfrm>
        <a:off x="588" y="0"/>
        <a:ext cx="943987" cy="999490"/>
      </dsp:txXfrm>
    </dsp:sp>
    <dsp:sp modelId="{C936DED1-20EC-4F60-A9E4-0737157D63D5}">
      <dsp:nvSpPr>
        <dsp:cNvPr id="0" name=""/>
        <dsp:cNvSpPr/>
      </dsp:nvSpPr>
      <dsp:spPr>
        <a:xfrm>
          <a:off x="347646" y="1124426"/>
          <a:ext cx="249872" cy="24987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9CC975-08FB-472D-8099-5BEC0A2C7394}">
      <dsp:nvSpPr>
        <dsp:cNvPr id="0" name=""/>
        <dsp:cNvSpPr/>
      </dsp:nvSpPr>
      <dsp:spPr>
        <a:xfrm>
          <a:off x="991776" y="1499234"/>
          <a:ext cx="943987" cy="999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lvl="0" algn="ctr" defTabSz="444500">
            <a:lnSpc>
              <a:spcPct val="90000"/>
            </a:lnSpc>
            <a:spcBef>
              <a:spcPct val="0"/>
            </a:spcBef>
            <a:spcAft>
              <a:spcPct val="35000"/>
            </a:spcAft>
          </a:pPr>
          <a:r>
            <a:rPr lang="en-US" sz="1000" kern="1200" dirty="0" smtClean="0"/>
            <a:t>commissioning</a:t>
          </a:r>
          <a:endParaRPr lang="en-US" sz="1000" kern="1200" dirty="0"/>
        </a:p>
      </dsp:txBody>
      <dsp:txXfrm>
        <a:off x="991776" y="1499234"/>
        <a:ext cx="943987" cy="999490"/>
      </dsp:txXfrm>
    </dsp:sp>
    <dsp:sp modelId="{115DFCAC-6A72-4339-90A7-3F5B2B64D57B}">
      <dsp:nvSpPr>
        <dsp:cNvPr id="0" name=""/>
        <dsp:cNvSpPr/>
      </dsp:nvSpPr>
      <dsp:spPr>
        <a:xfrm>
          <a:off x="1338834" y="1124426"/>
          <a:ext cx="249872" cy="24987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50E994-8314-4151-81B2-A58D71A6A652}">
      <dsp:nvSpPr>
        <dsp:cNvPr id="0" name=""/>
        <dsp:cNvSpPr/>
      </dsp:nvSpPr>
      <dsp:spPr>
        <a:xfrm>
          <a:off x="1982963" y="0"/>
          <a:ext cx="943987" cy="999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lvl="0" algn="ctr" defTabSz="444500">
            <a:lnSpc>
              <a:spcPct val="90000"/>
            </a:lnSpc>
            <a:spcBef>
              <a:spcPct val="0"/>
            </a:spcBef>
            <a:spcAft>
              <a:spcPct val="35000"/>
            </a:spcAft>
          </a:pPr>
          <a:r>
            <a:rPr lang="en-US" sz="1000" kern="1200" dirty="0" smtClean="0"/>
            <a:t>O2</a:t>
          </a:r>
          <a:endParaRPr lang="en-US" sz="1000" kern="1200" dirty="0"/>
        </a:p>
      </dsp:txBody>
      <dsp:txXfrm>
        <a:off x="1982963" y="0"/>
        <a:ext cx="943987" cy="999490"/>
      </dsp:txXfrm>
    </dsp:sp>
    <dsp:sp modelId="{CBCE3B7D-2C40-4678-91B2-A69195BD1865}">
      <dsp:nvSpPr>
        <dsp:cNvPr id="0" name=""/>
        <dsp:cNvSpPr/>
      </dsp:nvSpPr>
      <dsp:spPr>
        <a:xfrm>
          <a:off x="2330021" y="1124426"/>
          <a:ext cx="249872" cy="24987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E507BB-9063-4BA0-BA92-FCA0030B1E05}">
      <dsp:nvSpPr>
        <dsp:cNvPr id="0" name=""/>
        <dsp:cNvSpPr/>
      </dsp:nvSpPr>
      <dsp:spPr>
        <a:xfrm>
          <a:off x="2974151" y="1499234"/>
          <a:ext cx="943987" cy="999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lvl="0" algn="ctr" defTabSz="444500">
            <a:lnSpc>
              <a:spcPct val="90000"/>
            </a:lnSpc>
            <a:spcBef>
              <a:spcPct val="0"/>
            </a:spcBef>
            <a:spcAft>
              <a:spcPct val="35000"/>
            </a:spcAft>
          </a:pPr>
          <a:r>
            <a:rPr lang="en-US" sz="1000" kern="1200" dirty="0" smtClean="0"/>
            <a:t>commissioning</a:t>
          </a:r>
          <a:endParaRPr lang="en-US" sz="1000" kern="1200" dirty="0"/>
        </a:p>
      </dsp:txBody>
      <dsp:txXfrm>
        <a:off x="2974151" y="1499234"/>
        <a:ext cx="943987" cy="999490"/>
      </dsp:txXfrm>
    </dsp:sp>
    <dsp:sp modelId="{FEFD1A37-001D-4E36-BC88-CAA7E84D0070}">
      <dsp:nvSpPr>
        <dsp:cNvPr id="0" name=""/>
        <dsp:cNvSpPr/>
      </dsp:nvSpPr>
      <dsp:spPr>
        <a:xfrm>
          <a:off x="3321208" y="1124426"/>
          <a:ext cx="249872" cy="24987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7693F6-C015-4694-AD83-E7FEE3684B0E}">
      <dsp:nvSpPr>
        <dsp:cNvPr id="0" name=""/>
        <dsp:cNvSpPr/>
      </dsp:nvSpPr>
      <dsp:spPr>
        <a:xfrm>
          <a:off x="3965338" y="0"/>
          <a:ext cx="943987" cy="999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lvl="0" algn="ctr" defTabSz="444500">
            <a:lnSpc>
              <a:spcPct val="90000"/>
            </a:lnSpc>
            <a:spcBef>
              <a:spcPct val="0"/>
            </a:spcBef>
            <a:spcAft>
              <a:spcPct val="35000"/>
            </a:spcAft>
          </a:pPr>
          <a:r>
            <a:rPr lang="en-US" sz="1000" kern="1200" dirty="0" smtClean="0"/>
            <a:t>O3a</a:t>
          </a:r>
          <a:endParaRPr lang="en-US" sz="1000" kern="1200" dirty="0"/>
        </a:p>
      </dsp:txBody>
      <dsp:txXfrm>
        <a:off x="3965338" y="0"/>
        <a:ext cx="943987" cy="999490"/>
      </dsp:txXfrm>
    </dsp:sp>
    <dsp:sp modelId="{BE78B793-7723-4B00-A9AE-49DB0A3AF1B8}">
      <dsp:nvSpPr>
        <dsp:cNvPr id="0" name=""/>
        <dsp:cNvSpPr/>
      </dsp:nvSpPr>
      <dsp:spPr>
        <a:xfrm>
          <a:off x="4312396" y="1124426"/>
          <a:ext cx="249872" cy="24987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2B5DBD-8B3F-4C8F-8198-37E24CC9F56F}">
      <dsp:nvSpPr>
        <dsp:cNvPr id="0" name=""/>
        <dsp:cNvSpPr/>
      </dsp:nvSpPr>
      <dsp:spPr>
        <a:xfrm>
          <a:off x="4956525" y="1499234"/>
          <a:ext cx="943987" cy="999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lvl="0" algn="ctr" defTabSz="444500">
            <a:lnSpc>
              <a:spcPct val="90000"/>
            </a:lnSpc>
            <a:spcBef>
              <a:spcPct val="0"/>
            </a:spcBef>
            <a:spcAft>
              <a:spcPct val="35000"/>
            </a:spcAft>
          </a:pPr>
          <a:r>
            <a:rPr lang="en-US" sz="1000" kern="1200" dirty="0" smtClean="0"/>
            <a:t>commissioning</a:t>
          </a:r>
          <a:endParaRPr lang="en-US" sz="1000" kern="1200" dirty="0"/>
        </a:p>
      </dsp:txBody>
      <dsp:txXfrm>
        <a:off x="4956525" y="1499234"/>
        <a:ext cx="943987" cy="999490"/>
      </dsp:txXfrm>
    </dsp:sp>
    <dsp:sp modelId="{039FF06F-040C-4361-89A1-E3A915D223F8}">
      <dsp:nvSpPr>
        <dsp:cNvPr id="0" name=""/>
        <dsp:cNvSpPr/>
      </dsp:nvSpPr>
      <dsp:spPr>
        <a:xfrm>
          <a:off x="5303583" y="1124426"/>
          <a:ext cx="249872" cy="24987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67D2BF-3A98-453A-9527-5B7A7AFA45E8}">
      <dsp:nvSpPr>
        <dsp:cNvPr id="0" name=""/>
        <dsp:cNvSpPr/>
      </dsp:nvSpPr>
      <dsp:spPr>
        <a:xfrm>
          <a:off x="5947713" y="0"/>
          <a:ext cx="943987" cy="999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lvl="0" algn="ctr" defTabSz="444500">
            <a:lnSpc>
              <a:spcPct val="90000"/>
            </a:lnSpc>
            <a:spcBef>
              <a:spcPct val="0"/>
            </a:spcBef>
            <a:spcAft>
              <a:spcPct val="35000"/>
            </a:spcAft>
          </a:pPr>
          <a:r>
            <a:rPr lang="en-US" sz="1000" kern="1200" dirty="0" smtClean="0"/>
            <a:t>O3b</a:t>
          </a:r>
          <a:endParaRPr lang="en-US" sz="1000" kern="1200" dirty="0"/>
        </a:p>
      </dsp:txBody>
      <dsp:txXfrm>
        <a:off x="5947713" y="0"/>
        <a:ext cx="943987" cy="999490"/>
      </dsp:txXfrm>
    </dsp:sp>
    <dsp:sp modelId="{79DEBB0E-EC56-4FD2-9EAB-D4334DC50B7D}">
      <dsp:nvSpPr>
        <dsp:cNvPr id="0" name=""/>
        <dsp:cNvSpPr/>
      </dsp:nvSpPr>
      <dsp:spPr>
        <a:xfrm>
          <a:off x="6294770" y="1124426"/>
          <a:ext cx="249872" cy="24987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C97B7B-0096-48B7-BE8F-8A1E75E833B8}" type="datetimeFigureOut">
              <a:rPr lang="en-GB" smtClean="0"/>
              <a:t>02/12/2019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B9F9BB-DAB1-475D-8806-C5E15AF43A3F}" type="slidenum">
              <a:rPr lang="en-GB" smtClean="0"/>
              <a:t>‹#›</a:t>
            </a:fld>
            <a:endParaRPr lang="en-GB"/>
          </a:p>
        </p:txBody>
      </p:sp>
    </p:spTree>
    <p:extLst>
      <p:ext uri="{BB962C8B-B14F-4D97-AF65-F5344CB8AC3E}">
        <p14:creationId xmlns:p14="http://schemas.microsoft.com/office/powerpoint/2010/main" val="2207153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1200" y="1227599"/>
            <a:ext cx="11037600" cy="960017"/>
          </a:xfrm>
        </p:spPr>
        <p:txBody>
          <a:bodyPr anchor="b"/>
          <a:lstStyle>
            <a:lvl1pPr algn="ctr">
              <a:defRPr sz="6000"/>
            </a:lvl1pPr>
          </a:lstStyle>
          <a:p>
            <a:r>
              <a:rPr lang="en-US" smtClean="0"/>
              <a:t>Click to edit Master title style</a:t>
            </a:r>
            <a:endParaRPr lang="fr-FR"/>
          </a:p>
        </p:txBody>
      </p:sp>
      <p:sp>
        <p:nvSpPr>
          <p:cNvPr id="3" name="Subtitle 2"/>
          <p:cNvSpPr>
            <a:spLocks noGrp="1"/>
          </p:cNvSpPr>
          <p:nvPr>
            <p:ph type="subTitle" idx="1"/>
          </p:nvPr>
        </p:nvSpPr>
        <p:spPr>
          <a:xfrm>
            <a:off x="1524000" y="4669200"/>
            <a:ext cx="9144000" cy="155160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r-FR"/>
          </a:p>
        </p:txBody>
      </p:sp>
      <p:sp>
        <p:nvSpPr>
          <p:cNvPr id="4" name="Date Placeholder 3"/>
          <p:cNvSpPr>
            <a:spLocks noGrp="1"/>
          </p:cNvSpPr>
          <p:nvPr>
            <p:ph type="dt" sz="half" idx="10"/>
          </p:nvPr>
        </p:nvSpPr>
        <p:spPr/>
        <p:txBody>
          <a:bodyPr/>
          <a:lstStyle/>
          <a:p>
            <a:r>
              <a:rPr lang="fr-FR" smtClean="0"/>
              <a:t>25/11/2019</a:t>
            </a:r>
            <a:endParaRPr lang="en-GB" dirty="0"/>
          </a:p>
        </p:txBody>
      </p:sp>
      <p:sp>
        <p:nvSpPr>
          <p:cNvPr id="5" name="Footer Placeholder 4"/>
          <p:cNvSpPr>
            <a:spLocks noGrp="1"/>
          </p:cNvSpPr>
          <p:nvPr>
            <p:ph type="ftr" sz="quarter" idx="11"/>
          </p:nvPr>
        </p:nvSpPr>
        <p:spPr/>
        <p:txBody>
          <a:bodyPr/>
          <a:lstStyle/>
          <a:p>
            <a:r>
              <a:rPr lang="en-GB" dirty="0" smtClean="0"/>
              <a:t>JRJC 2019 – Centre Moulin </a:t>
            </a:r>
            <a:r>
              <a:rPr lang="en-GB" dirty="0" err="1" smtClean="0"/>
              <a:t>Mer</a:t>
            </a:r>
            <a:r>
              <a:rPr lang="en-GB" dirty="0" smtClean="0"/>
              <a:t> – </a:t>
            </a:r>
            <a:r>
              <a:rPr lang="en-GB" dirty="0" err="1" smtClean="0"/>
              <a:t>Lagonna-Daoulas</a:t>
            </a:r>
            <a:endParaRPr lang="en-GB" dirty="0" smtClean="0"/>
          </a:p>
          <a:p>
            <a:r>
              <a:rPr lang="en-GB" dirty="0" smtClean="0"/>
              <a:t>David Cohen – Optomechanical parametric instabilities study for Virgo</a:t>
            </a:r>
          </a:p>
        </p:txBody>
      </p:sp>
      <p:sp>
        <p:nvSpPr>
          <p:cNvPr id="6" name="Slide Number Placeholder 5"/>
          <p:cNvSpPr>
            <a:spLocks noGrp="1"/>
          </p:cNvSpPr>
          <p:nvPr>
            <p:ph type="sldNum" sz="quarter" idx="12"/>
          </p:nvPr>
        </p:nvSpPr>
        <p:spPr/>
        <p:txBody>
          <a:bodyPr/>
          <a:lstStyle/>
          <a:p>
            <a:fld id="{4E5EDF2C-BDB0-4F5C-AE3D-58E8F57BE158}" type="slidenum">
              <a:rPr lang="en-GB" smtClean="0"/>
              <a:t>‹#›</a:t>
            </a:fld>
            <a:endParaRPr lang="en-GB"/>
          </a:p>
        </p:txBody>
      </p:sp>
      <p:pic>
        <p:nvPicPr>
          <p:cNvPr id="22" name="Picture 21">
            <a:extLst>
              <a:ext uri="{FF2B5EF4-FFF2-40B4-BE49-F238E27FC236}">
                <a16:creationId xmlns:a16="http://schemas.microsoft.com/office/drawing/2014/main" id="{7391280E-EB25-485F-9BDB-F63C90EC2FC3}"/>
              </a:ext>
            </a:extLst>
          </p:cNvPr>
          <p:cNvPicPr>
            <a:picLocks noChangeAspect="1"/>
          </p:cNvPicPr>
          <p:nvPr/>
        </p:nvPicPr>
        <p:blipFill>
          <a:blip r:embed="rId2">
            <a:lum/>
            <a:alphaModFix/>
          </a:blip>
          <a:srcRect/>
          <a:stretch>
            <a:fillRect/>
          </a:stretch>
        </p:blipFill>
        <p:spPr>
          <a:xfrm>
            <a:off x="4440000" y="2187617"/>
            <a:ext cx="3311999" cy="2480400"/>
          </a:xfrm>
          <a:prstGeom prst="rect">
            <a:avLst/>
          </a:prstGeom>
          <a:noFill/>
          <a:ln>
            <a:noFill/>
          </a:ln>
        </p:spPr>
      </p:pic>
      <p:pic>
        <p:nvPicPr>
          <p:cNvPr id="23" name="Picture 22">
            <a:extLst>
              <a:ext uri="{FF2B5EF4-FFF2-40B4-BE49-F238E27FC236}">
                <a16:creationId xmlns:a16="http://schemas.microsoft.com/office/drawing/2014/main" id="{08DBB869-FDFF-490B-9CC1-11EE4D062D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15474" y="6219568"/>
            <a:ext cx="2124076" cy="593183"/>
          </a:xfrm>
          <a:prstGeom prst="rect">
            <a:avLst/>
          </a:prstGeom>
        </p:spPr>
      </p:pic>
      <p:pic>
        <p:nvPicPr>
          <p:cNvPr id="24" name="Picture 23">
            <a:extLst>
              <a:ext uri="{FF2B5EF4-FFF2-40B4-BE49-F238E27FC236}">
                <a16:creationId xmlns:a16="http://schemas.microsoft.com/office/drawing/2014/main" id="{F5745C11-EA59-4036-8EED-B31ADBD873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200" y="6356349"/>
            <a:ext cx="1416690" cy="365126"/>
          </a:xfrm>
          <a:prstGeom prst="rect">
            <a:avLst/>
          </a:prstGeom>
        </p:spPr>
      </p:pic>
      <p:pic>
        <p:nvPicPr>
          <p:cNvPr id="11" name="Picture 10">
            <a:extLst>
              <a:ext uri="{FF2B5EF4-FFF2-40B4-BE49-F238E27FC236}">
                <a16:creationId xmlns:a16="http://schemas.microsoft.com/office/drawing/2014/main" id="{803096A1-D69C-4B69-9305-98263E77874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15474" y="6219568"/>
            <a:ext cx="2124076" cy="593183"/>
          </a:xfrm>
          <a:prstGeom prst="rect">
            <a:avLst/>
          </a:prstGeom>
        </p:spPr>
      </p:pic>
      <p:pic>
        <p:nvPicPr>
          <p:cNvPr id="12" name="Picture 11">
            <a:extLst>
              <a:ext uri="{FF2B5EF4-FFF2-40B4-BE49-F238E27FC236}">
                <a16:creationId xmlns:a16="http://schemas.microsoft.com/office/drawing/2014/main" id="{D022C34E-9F69-472F-B03B-F702F7ED6FA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1200" y="6356349"/>
            <a:ext cx="1416690" cy="365126"/>
          </a:xfrm>
          <a:prstGeom prst="rect">
            <a:avLst/>
          </a:prstGeom>
        </p:spPr>
      </p:pic>
    </p:spTree>
    <p:extLst>
      <p:ext uri="{BB962C8B-B14F-4D97-AF65-F5344CB8AC3E}">
        <p14:creationId xmlns:p14="http://schemas.microsoft.com/office/powerpoint/2010/main" val="127613261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r>
              <a:rPr lang="fr-FR" smtClean="0"/>
              <a:t>25/11/2019</a:t>
            </a:r>
            <a:endParaRPr lang="en-GB"/>
          </a:p>
        </p:txBody>
      </p:sp>
      <p:sp>
        <p:nvSpPr>
          <p:cNvPr id="5" name="Footer Placeholder 4"/>
          <p:cNvSpPr>
            <a:spLocks noGrp="1"/>
          </p:cNvSpPr>
          <p:nvPr>
            <p:ph type="ftr" sz="quarter" idx="11"/>
          </p:nvPr>
        </p:nvSpPr>
        <p:spPr/>
        <p:txBody>
          <a:bodyPr/>
          <a:lstStyle/>
          <a:p>
            <a:r>
              <a:rPr lang="en-GB" dirty="0" smtClean="0"/>
              <a:t>JRJC 2019 – Centre Moulin </a:t>
            </a:r>
            <a:r>
              <a:rPr lang="en-GB" dirty="0" err="1" smtClean="0"/>
              <a:t>Mer</a:t>
            </a:r>
            <a:r>
              <a:rPr lang="en-GB" dirty="0" smtClean="0"/>
              <a:t> – </a:t>
            </a:r>
            <a:r>
              <a:rPr lang="en-GB" dirty="0" err="1" smtClean="0"/>
              <a:t>Lagonna-Daoulas</a:t>
            </a:r>
            <a:endParaRPr lang="en-GB" dirty="0" smtClean="0"/>
          </a:p>
          <a:p>
            <a:r>
              <a:rPr lang="en-GB" dirty="0" smtClean="0"/>
              <a:t>David Cohen – Optomechanical parametric instabilities study for Virgo</a:t>
            </a:r>
          </a:p>
        </p:txBody>
      </p:sp>
      <p:sp>
        <p:nvSpPr>
          <p:cNvPr id="6" name="Slide Number Placeholder 5"/>
          <p:cNvSpPr>
            <a:spLocks noGrp="1"/>
          </p:cNvSpPr>
          <p:nvPr>
            <p:ph type="sldNum" sz="quarter" idx="12"/>
          </p:nvPr>
        </p:nvSpPr>
        <p:spPr/>
        <p:txBody>
          <a:bodyPr/>
          <a:lstStyle/>
          <a:p>
            <a:fld id="{4E5EDF2C-BDB0-4F5C-AE3D-58E8F57BE158}" type="slidenum">
              <a:rPr lang="en-GB" smtClean="0"/>
              <a:t>‹#›</a:t>
            </a:fld>
            <a:endParaRPr lang="en-GB"/>
          </a:p>
        </p:txBody>
      </p:sp>
    </p:spTree>
    <p:extLst>
      <p:ext uri="{BB962C8B-B14F-4D97-AF65-F5344CB8AC3E}">
        <p14:creationId xmlns:p14="http://schemas.microsoft.com/office/powerpoint/2010/main" val="216971088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fr-F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r>
              <a:rPr lang="fr-FR" smtClean="0"/>
              <a:t>25/11/2019</a:t>
            </a:r>
            <a:endParaRPr lang="en-GB"/>
          </a:p>
        </p:txBody>
      </p:sp>
      <p:sp>
        <p:nvSpPr>
          <p:cNvPr id="5" name="Footer Placeholder 4"/>
          <p:cNvSpPr>
            <a:spLocks noGrp="1"/>
          </p:cNvSpPr>
          <p:nvPr>
            <p:ph type="ftr" sz="quarter" idx="11"/>
          </p:nvPr>
        </p:nvSpPr>
        <p:spPr/>
        <p:txBody>
          <a:bodyPr/>
          <a:lstStyle/>
          <a:p>
            <a:r>
              <a:rPr lang="en-GB" dirty="0" smtClean="0"/>
              <a:t>JRJC 2019 – Centre Moulin </a:t>
            </a:r>
            <a:r>
              <a:rPr lang="en-GB" dirty="0" err="1" smtClean="0"/>
              <a:t>Mer</a:t>
            </a:r>
            <a:r>
              <a:rPr lang="en-GB" dirty="0" smtClean="0"/>
              <a:t> – </a:t>
            </a:r>
            <a:r>
              <a:rPr lang="en-GB" dirty="0" err="1" smtClean="0"/>
              <a:t>Lagonna-Daoulas</a:t>
            </a:r>
            <a:endParaRPr lang="en-GB" dirty="0" smtClean="0"/>
          </a:p>
          <a:p>
            <a:r>
              <a:rPr lang="en-GB" dirty="0" smtClean="0"/>
              <a:t>David Cohen – Optomechanical parametric instabilities study for Virgo</a:t>
            </a:r>
          </a:p>
        </p:txBody>
      </p:sp>
      <p:sp>
        <p:nvSpPr>
          <p:cNvPr id="6" name="Slide Number Placeholder 5"/>
          <p:cNvSpPr>
            <a:spLocks noGrp="1"/>
          </p:cNvSpPr>
          <p:nvPr>
            <p:ph type="sldNum" sz="quarter" idx="12"/>
          </p:nvPr>
        </p:nvSpPr>
        <p:spPr/>
        <p:txBody>
          <a:bodyPr/>
          <a:lstStyle/>
          <a:p>
            <a:fld id="{4E5EDF2C-BDB0-4F5C-AE3D-58E8F57BE158}" type="slidenum">
              <a:rPr lang="en-GB" smtClean="0"/>
              <a:t>‹#›</a:t>
            </a:fld>
            <a:endParaRPr lang="en-GB"/>
          </a:p>
        </p:txBody>
      </p:sp>
    </p:spTree>
    <p:extLst>
      <p:ext uri="{BB962C8B-B14F-4D97-AF65-F5344CB8AC3E}">
        <p14:creationId xmlns:p14="http://schemas.microsoft.com/office/powerpoint/2010/main" val="66782029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r>
              <a:rPr lang="fr-FR" smtClean="0"/>
              <a:t>25/11/2019</a:t>
            </a:r>
            <a:endParaRPr lang="en-GB"/>
          </a:p>
        </p:txBody>
      </p:sp>
      <p:sp>
        <p:nvSpPr>
          <p:cNvPr id="6" name="Slide Number Placeholder 5"/>
          <p:cNvSpPr>
            <a:spLocks noGrp="1"/>
          </p:cNvSpPr>
          <p:nvPr>
            <p:ph type="sldNum" sz="quarter" idx="12"/>
          </p:nvPr>
        </p:nvSpPr>
        <p:spPr/>
        <p:txBody>
          <a:bodyPr/>
          <a:lstStyle/>
          <a:p>
            <a:fld id="{4E5EDF2C-BDB0-4F5C-AE3D-58E8F57BE158}" type="slidenum">
              <a:rPr lang="en-GB" smtClean="0"/>
              <a:t>‹#›</a:t>
            </a:fld>
            <a:endParaRPr lang="en-GB"/>
          </a:p>
        </p:txBody>
      </p:sp>
      <p:sp>
        <p:nvSpPr>
          <p:cNvPr id="7" name="Footer Placeholder 4"/>
          <p:cNvSpPr>
            <a:spLocks noGrp="1"/>
          </p:cNvSpPr>
          <p:nvPr>
            <p:ph type="ftr" sz="quarter" idx="3"/>
          </p:nvPr>
        </p:nvSpPr>
        <p:spPr>
          <a:xfrm>
            <a:off x="3829050" y="6356350"/>
            <a:ext cx="4531179" cy="365125"/>
          </a:xfrm>
          <a:prstGeom prst="rect">
            <a:avLst/>
          </a:prstGeom>
        </p:spPr>
        <p:txBody>
          <a:bodyPr vert="horz" lIns="91440" tIns="45720" rIns="91440" bIns="45720" rtlCol="0" anchor="ctr"/>
          <a:lstStyle>
            <a:lvl1pPr algn="ctr">
              <a:defRPr sz="1200">
                <a:solidFill>
                  <a:srgbClr val="00898B"/>
                </a:solidFill>
              </a:defRPr>
            </a:lvl1pPr>
          </a:lstStyle>
          <a:p>
            <a:r>
              <a:rPr lang="en-GB" dirty="0" smtClean="0"/>
              <a:t>JRJC 2019 – Centre Moulin </a:t>
            </a:r>
            <a:r>
              <a:rPr lang="en-GB" dirty="0" err="1" smtClean="0"/>
              <a:t>Mer</a:t>
            </a:r>
            <a:r>
              <a:rPr lang="en-GB" dirty="0" smtClean="0"/>
              <a:t> – </a:t>
            </a:r>
            <a:r>
              <a:rPr lang="en-GB" dirty="0" err="1" smtClean="0"/>
              <a:t>Lagonna-Daoulas</a:t>
            </a:r>
            <a:endParaRPr lang="en-GB" dirty="0" smtClean="0"/>
          </a:p>
          <a:p>
            <a:r>
              <a:rPr lang="en-GB" dirty="0" smtClean="0"/>
              <a:t>David Cohen – Optomechanical parametric instabilities study for Virgo</a:t>
            </a:r>
          </a:p>
        </p:txBody>
      </p:sp>
    </p:spTree>
    <p:extLst>
      <p:ext uri="{BB962C8B-B14F-4D97-AF65-F5344CB8AC3E}">
        <p14:creationId xmlns:p14="http://schemas.microsoft.com/office/powerpoint/2010/main" val="12593958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fr-F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r>
              <a:rPr lang="fr-FR" smtClean="0"/>
              <a:t>25/11/2019</a:t>
            </a:r>
            <a:endParaRPr lang="en-GB"/>
          </a:p>
        </p:txBody>
      </p:sp>
      <p:sp>
        <p:nvSpPr>
          <p:cNvPr id="6" name="Slide Number Placeholder 5"/>
          <p:cNvSpPr>
            <a:spLocks noGrp="1"/>
          </p:cNvSpPr>
          <p:nvPr>
            <p:ph type="sldNum" sz="quarter" idx="12"/>
          </p:nvPr>
        </p:nvSpPr>
        <p:spPr/>
        <p:txBody>
          <a:bodyPr/>
          <a:lstStyle/>
          <a:p>
            <a:fld id="{4E5EDF2C-BDB0-4F5C-AE3D-58E8F57BE158}" type="slidenum">
              <a:rPr lang="en-GB" smtClean="0"/>
              <a:t>‹#›</a:t>
            </a:fld>
            <a:endParaRPr lang="en-GB"/>
          </a:p>
        </p:txBody>
      </p:sp>
      <p:sp>
        <p:nvSpPr>
          <p:cNvPr id="7" name="Footer Placeholder 4"/>
          <p:cNvSpPr>
            <a:spLocks noGrp="1"/>
          </p:cNvSpPr>
          <p:nvPr>
            <p:ph type="ftr" sz="quarter" idx="3"/>
          </p:nvPr>
        </p:nvSpPr>
        <p:spPr>
          <a:xfrm>
            <a:off x="3829050" y="6356350"/>
            <a:ext cx="4531179" cy="365125"/>
          </a:xfrm>
          <a:prstGeom prst="rect">
            <a:avLst/>
          </a:prstGeom>
        </p:spPr>
        <p:txBody>
          <a:bodyPr vert="horz" lIns="91440" tIns="45720" rIns="91440" bIns="45720" rtlCol="0" anchor="ctr"/>
          <a:lstStyle>
            <a:lvl1pPr algn="ctr">
              <a:defRPr sz="1200">
                <a:solidFill>
                  <a:srgbClr val="00898B"/>
                </a:solidFill>
              </a:defRPr>
            </a:lvl1pPr>
          </a:lstStyle>
          <a:p>
            <a:r>
              <a:rPr lang="en-GB" dirty="0" smtClean="0"/>
              <a:t>JRJC 2019 – Centre Moulin </a:t>
            </a:r>
            <a:r>
              <a:rPr lang="en-GB" dirty="0" err="1" smtClean="0"/>
              <a:t>Mer</a:t>
            </a:r>
            <a:r>
              <a:rPr lang="en-GB" dirty="0" smtClean="0"/>
              <a:t> – </a:t>
            </a:r>
            <a:r>
              <a:rPr lang="en-GB" dirty="0" err="1" smtClean="0"/>
              <a:t>Lagonna-Daoulas</a:t>
            </a:r>
            <a:endParaRPr lang="en-GB" dirty="0" smtClean="0"/>
          </a:p>
          <a:p>
            <a:r>
              <a:rPr lang="en-GB" dirty="0" smtClean="0"/>
              <a:t>David Cohen – Optomechanical parametric instabilities study for Virgo</a:t>
            </a:r>
          </a:p>
        </p:txBody>
      </p:sp>
    </p:spTree>
    <p:extLst>
      <p:ext uri="{BB962C8B-B14F-4D97-AF65-F5344CB8AC3E}">
        <p14:creationId xmlns:p14="http://schemas.microsoft.com/office/powerpoint/2010/main" val="271024562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sz="half" idx="1"/>
          </p:nvPr>
        </p:nvSpPr>
        <p:spPr>
          <a:xfrm>
            <a:off x="838200" y="2286000"/>
            <a:ext cx="5181600" cy="38916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Content Placeholder 3"/>
          <p:cNvSpPr>
            <a:spLocks noGrp="1"/>
          </p:cNvSpPr>
          <p:nvPr>
            <p:ph sz="half" idx="2"/>
          </p:nvPr>
        </p:nvSpPr>
        <p:spPr>
          <a:xfrm>
            <a:off x="6172200" y="2284749"/>
            <a:ext cx="5181600" cy="389221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Date Placeholder 4"/>
          <p:cNvSpPr>
            <a:spLocks noGrp="1"/>
          </p:cNvSpPr>
          <p:nvPr>
            <p:ph type="dt" sz="half" idx="10"/>
          </p:nvPr>
        </p:nvSpPr>
        <p:spPr/>
        <p:txBody>
          <a:bodyPr/>
          <a:lstStyle/>
          <a:p>
            <a:r>
              <a:rPr lang="fr-FR" smtClean="0"/>
              <a:t>25/11/2019</a:t>
            </a:r>
            <a:endParaRPr lang="en-GB"/>
          </a:p>
        </p:txBody>
      </p:sp>
      <p:sp>
        <p:nvSpPr>
          <p:cNvPr id="7" name="Slide Number Placeholder 6"/>
          <p:cNvSpPr>
            <a:spLocks noGrp="1"/>
          </p:cNvSpPr>
          <p:nvPr>
            <p:ph type="sldNum" sz="quarter" idx="12"/>
          </p:nvPr>
        </p:nvSpPr>
        <p:spPr/>
        <p:txBody>
          <a:bodyPr/>
          <a:lstStyle/>
          <a:p>
            <a:fld id="{4E5EDF2C-BDB0-4F5C-AE3D-58E8F57BE158}" type="slidenum">
              <a:rPr lang="en-GB" smtClean="0"/>
              <a:t>‹#›</a:t>
            </a:fld>
            <a:endParaRPr lang="en-GB"/>
          </a:p>
        </p:txBody>
      </p:sp>
      <p:sp>
        <p:nvSpPr>
          <p:cNvPr id="8" name="Footer Placeholder 4"/>
          <p:cNvSpPr>
            <a:spLocks noGrp="1"/>
          </p:cNvSpPr>
          <p:nvPr>
            <p:ph type="ftr" sz="quarter" idx="3"/>
          </p:nvPr>
        </p:nvSpPr>
        <p:spPr>
          <a:xfrm>
            <a:off x="3829050" y="6356350"/>
            <a:ext cx="4531179" cy="365125"/>
          </a:xfrm>
          <a:prstGeom prst="rect">
            <a:avLst/>
          </a:prstGeom>
        </p:spPr>
        <p:txBody>
          <a:bodyPr vert="horz" lIns="91440" tIns="45720" rIns="91440" bIns="45720" rtlCol="0" anchor="ctr"/>
          <a:lstStyle>
            <a:lvl1pPr algn="ctr">
              <a:defRPr sz="1200">
                <a:solidFill>
                  <a:srgbClr val="00898B"/>
                </a:solidFill>
              </a:defRPr>
            </a:lvl1pPr>
          </a:lstStyle>
          <a:p>
            <a:r>
              <a:rPr lang="en-GB" dirty="0" smtClean="0"/>
              <a:t>JRJC 2019 – Centre Moulin </a:t>
            </a:r>
            <a:r>
              <a:rPr lang="en-GB" dirty="0" err="1" smtClean="0"/>
              <a:t>Mer</a:t>
            </a:r>
            <a:r>
              <a:rPr lang="en-GB" dirty="0" smtClean="0"/>
              <a:t> – </a:t>
            </a:r>
            <a:r>
              <a:rPr lang="en-GB" dirty="0" err="1" smtClean="0"/>
              <a:t>Lagonna-Daoulas</a:t>
            </a:r>
            <a:endParaRPr lang="en-GB" dirty="0" smtClean="0"/>
          </a:p>
          <a:p>
            <a:r>
              <a:rPr lang="en-GB" dirty="0" smtClean="0"/>
              <a:t>David Cohen – Optomechanical parametric instabilities study for Virgo</a:t>
            </a:r>
          </a:p>
        </p:txBody>
      </p:sp>
    </p:spTree>
    <p:extLst>
      <p:ext uri="{BB962C8B-B14F-4D97-AF65-F5344CB8AC3E}">
        <p14:creationId xmlns:p14="http://schemas.microsoft.com/office/powerpoint/2010/main" val="374755056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1274400"/>
            <a:ext cx="10515600" cy="831600"/>
          </a:xfrm>
        </p:spPr>
        <p:txBody>
          <a:bodyPr/>
          <a:lstStyle/>
          <a:p>
            <a:r>
              <a:rPr lang="en-US" smtClean="0"/>
              <a:t>Click to edit Master title style</a:t>
            </a:r>
            <a:endParaRPr lang="fr-FR"/>
          </a:p>
        </p:txBody>
      </p:sp>
      <p:sp>
        <p:nvSpPr>
          <p:cNvPr id="3" name="Text Placeholder 2"/>
          <p:cNvSpPr>
            <a:spLocks noGrp="1"/>
          </p:cNvSpPr>
          <p:nvPr>
            <p:ph type="body" idx="1"/>
          </p:nvPr>
        </p:nvSpPr>
        <p:spPr>
          <a:xfrm>
            <a:off x="839788" y="2271600"/>
            <a:ext cx="5157787" cy="4860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761200"/>
            <a:ext cx="5157787" cy="3430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Text Placeholder 4"/>
          <p:cNvSpPr>
            <a:spLocks noGrp="1"/>
          </p:cNvSpPr>
          <p:nvPr>
            <p:ph type="body" sz="quarter" idx="3"/>
          </p:nvPr>
        </p:nvSpPr>
        <p:spPr>
          <a:xfrm>
            <a:off x="6172200" y="2270349"/>
            <a:ext cx="5183188" cy="4872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757599"/>
            <a:ext cx="5183188" cy="34320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Date Placeholder 6"/>
          <p:cNvSpPr>
            <a:spLocks noGrp="1"/>
          </p:cNvSpPr>
          <p:nvPr>
            <p:ph type="dt" sz="half" idx="10"/>
          </p:nvPr>
        </p:nvSpPr>
        <p:spPr/>
        <p:txBody>
          <a:bodyPr/>
          <a:lstStyle/>
          <a:p>
            <a:r>
              <a:rPr lang="fr-FR" smtClean="0"/>
              <a:t>25/11/2019</a:t>
            </a:r>
            <a:endParaRPr lang="en-GB"/>
          </a:p>
        </p:txBody>
      </p:sp>
      <p:sp>
        <p:nvSpPr>
          <p:cNvPr id="9" name="Slide Number Placeholder 8"/>
          <p:cNvSpPr>
            <a:spLocks noGrp="1"/>
          </p:cNvSpPr>
          <p:nvPr>
            <p:ph type="sldNum" sz="quarter" idx="12"/>
          </p:nvPr>
        </p:nvSpPr>
        <p:spPr/>
        <p:txBody>
          <a:bodyPr/>
          <a:lstStyle/>
          <a:p>
            <a:fld id="{4E5EDF2C-BDB0-4F5C-AE3D-58E8F57BE158}" type="slidenum">
              <a:rPr lang="en-GB" smtClean="0"/>
              <a:t>‹#›</a:t>
            </a:fld>
            <a:endParaRPr lang="en-GB"/>
          </a:p>
        </p:txBody>
      </p:sp>
      <p:sp>
        <p:nvSpPr>
          <p:cNvPr id="10" name="Footer Placeholder 4"/>
          <p:cNvSpPr>
            <a:spLocks noGrp="1"/>
          </p:cNvSpPr>
          <p:nvPr>
            <p:ph type="ftr" sz="quarter" idx="13"/>
          </p:nvPr>
        </p:nvSpPr>
        <p:spPr>
          <a:xfrm>
            <a:off x="3829050" y="6356350"/>
            <a:ext cx="4531179" cy="365125"/>
          </a:xfrm>
          <a:prstGeom prst="rect">
            <a:avLst/>
          </a:prstGeom>
        </p:spPr>
        <p:txBody>
          <a:bodyPr vert="horz" lIns="91440" tIns="45720" rIns="91440" bIns="45720" rtlCol="0" anchor="ctr"/>
          <a:lstStyle>
            <a:lvl1pPr algn="ctr">
              <a:defRPr sz="1200">
                <a:solidFill>
                  <a:srgbClr val="00898B"/>
                </a:solidFill>
              </a:defRPr>
            </a:lvl1pPr>
          </a:lstStyle>
          <a:p>
            <a:r>
              <a:rPr lang="en-GB" dirty="0" smtClean="0"/>
              <a:t>JRJC 2019 – Centre Moulin </a:t>
            </a:r>
            <a:r>
              <a:rPr lang="en-GB" dirty="0" err="1" smtClean="0"/>
              <a:t>Mer</a:t>
            </a:r>
            <a:r>
              <a:rPr lang="en-GB" dirty="0" smtClean="0"/>
              <a:t> – </a:t>
            </a:r>
            <a:r>
              <a:rPr lang="en-GB" dirty="0" err="1" smtClean="0"/>
              <a:t>Lagonna-Daoulas</a:t>
            </a:r>
            <a:endParaRPr lang="en-GB" dirty="0" smtClean="0"/>
          </a:p>
          <a:p>
            <a:r>
              <a:rPr lang="en-GB" dirty="0" smtClean="0"/>
              <a:t>David Cohen – Optomechanical parametric instabilities study for Virgo</a:t>
            </a:r>
          </a:p>
        </p:txBody>
      </p:sp>
    </p:spTree>
    <p:extLst>
      <p:ext uri="{BB962C8B-B14F-4D97-AF65-F5344CB8AC3E}">
        <p14:creationId xmlns:p14="http://schemas.microsoft.com/office/powerpoint/2010/main" val="421842128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Date Placeholder 2"/>
          <p:cNvSpPr>
            <a:spLocks noGrp="1"/>
          </p:cNvSpPr>
          <p:nvPr>
            <p:ph type="dt" sz="half" idx="10"/>
          </p:nvPr>
        </p:nvSpPr>
        <p:spPr/>
        <p:txBody>
          <a:bodyPr/>
          <a:lstStyle/>
          <a:p>
            <a:r>
              <a:rPr lang="fr-FR" smtClean="0"/>
              <a:t>25/11/2019</a:t>
            </a:r>
            <a:endParaRPr lang="en-GB"/>
          </a:p>
        </p:txBody>
      </p:sp>
      <p:sp>
        <p:nvSpPr>
          <p:cNvPr id="5" name="Slide Number Placeholder 4"/>
          <p:cNvSpPr>
            <a:spLocks noGrp="1"/>
          </p:cNvSpPr>
          <p:nvPr>
            <p:ph type="sldNum" sz="quarter" idx="12"/>
          </p:nvPr>
        </p:nvSpPr>
        <p:spPr/>
        <p:txBody>
          <a:bodyPr/>
          <a:lstStyle/>
          <a:p>
            <a:fld id="{4E5EDF2C-BDB0-4F5C-AE3D-58E8F57BE158}" type="slidenum">
              <a:rPr lang="en-GB" smtClean="0"/>
              <a:t>‹#›</a:t>
            </a:fld>
            <a:endParaRPr lang="en-GB"/>
          </a:p>
        </p:txBody>
      </p:sp>
      <p:sp>
        <p:nvSpPr>
          <p:cNvPr id="6" name="Footer Placeholder 4"/>
          <p:cNvSpPr>
            <a:spLocks noGrp="1"/>
          </p:cNvSpPr>
          <p:nvPr>
            <p:ph type="ftr" sz="quarter" idx="3"/>
          </p:nvPr>
        </p:nvSpPr>
        <p:spPr>
          <a:xfrm>
            <a:off x="3829050" y="6356350"/>
            <a:ext cx="4531179" cy="365125"/>
          </a:xfrm>
          <a:prstGeom prst="rect">
            <a:avLst/>
          </a:prstGeom>
        </p:spPr>
        <p:txBody>
          <a:bodyPr vert="horz" lIns="91440" tIns="45720" rIns="91440" bIns="45720" rtlCol="0" anchor="ctr"/>
          <a:lstStyle>
            <a:lvl1pPr algn="ctr">
              <a:defRPr sz="1200">
                <a:solidFill>
                  <a:srgbClr val="00898B"/>
                </a:solidFill>
              </a:defRPr>
            </a:lvl1pPr>
          </a:lstStyle>
          <a:p>
            <a:r>
              <a:rPr lang="en-GB" dirty="0" smtClean="0"/>
              <a:t>JRJC 2019 – Centre Moulin </a:t>
            </a:r>
            <a:r>
              <a:rPr lang="en-GB" dirty="0" err="1" smtClean="0"/>
              <a:t>Mer</a:t>
            </a:r>
            <a:r>
              <a:rPr lang="en-GB" dirty="0" smtClean="0"/>
              <a:t> – </a:t>
            </a:r>
            <a:r>
              <a:rPr lang="en-GB" dirty="0" err="1" smtClean="0"/>
              <a:t>Lagonna-Daoulas</a:t>
            </a:r>
            <a:endParaRPr lang="en-GB" dirty="0" smtClean="0"/>
          </a:p>
          <a:p>
            <a:r>
              <a:rPr lang="en-GB" dirty="0" smtClean="0"/>
              <a:t>David Cohen – Optomechanical parametric instabilities study for Virgo</a:t>
            </a:r>
          </a:p>
        </p:txBody>
      </p:sp>
    </p:spTree>
    <p:extLst>
      <p:ext uri="{BB962C8B-B14F-4D97-AF65-F5344CB8AC3E}">
        <p14:creationId xmlns:p14="http://schemas.microsoft.com/office/powerpoint/2010/main" val="130252618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fr-FR" smtClean="0"/>
              <a:t>25/11/2019</a:t>
            </a:r>
            <a:endParaRPr lang="en-GB"/>
          </a:p>
        </p:txBody>
      </p:sp>
      <p:sp>
        <p:nvSpPr>
          <p:cNvPr id="4" name="Slide Number Placeholder 3"/>
          <p:cNvSpPr>
            <a:spLocks noGrp="1"/>
          </p:cNvSpPr>
          <p:nvPr>
            <p:ph type="sldNum" sz="quarter" idx="12"/>
          </p:nvPr>
        </p:nvSpPr>
        <p:spPr/>
        <p:txBody>
          <a:bodyPr/>
          <a:lstStyle/>
          <a:p>
            <a:fld id="{4E5EDF2C-BDB0-4F5C-AE3D-58E8F57BE158}" type="slidenum">
              <a:rPr lang="en-GB" smtClean="0"/>
              <a:t>‹#›</a:t>
            </a:fld>
            <a:endParaRPr lang="en-GB"/>
          </a:p>
        </p:txBody>
      </p:sp>
      <p:sp>
        <p:nvSpPr>
          <p:cNvPr id="5" name="Footer Placeholder 4"/>
          <p:cNvSpPr>
            <a:spLocks noGrp="1"/>
          </p:cNvSpPr>
          <p:nvPr>
            <p:ph type="ftr" sz="quarter" idx="3"/>
          </p:nvPr>
        </p:nvSpPr>
        <p:spPr>
          <a:xfrm>
            <a:off x="3829050" y="6356350"/>
            <a:ext cx="4531179" cy="365125"/>
          </a:xfrm>
          <a:prstGeom prst="rect">
            <a:avLst/>
          </a:prstGeom>
        </p:spPr>
        <p:txBody>
          <a:bodyPr vert="horz" lIns="91440" tIns="45720" rIns="91440" bIns="45720" rtlCol="0" anchor="ctr"/>
          <a:lstStyle>
            <a:lvl1pPr algn="ctr">
              <a:defRPr sz="1200">
                <a:solidFill>
                  <a:srgbClr val="00898B"/>
                </a:solidFill>
              </a:defRPr>
            </a:lvl1pPr>
          </a:lstStyle>
          <a:p>
            <a:r>
              <a:rPr lang="en-GB" dirty="0" smtClean="0"/>
              <a:t>JRJC 2019 – Centre Moulin </a:t>
            </a:r>
            <a:r>
              <a:rPr lang="en-GB" dirty="0" err="1" smtClean="0"/>
              <a:t>Mer</a:t>
            </a:r>
            <a:r>
              <a:rPr lang="en-GB" dirty="0" smtClean="0"/>
              <a:t> – </a:t>
            </a:r>
            <a:r>
              <a:rPr lang="en-GB" dirty="0" err="1" smtClean="0"/>
              <a:t>Lagonna-Daoulas</a:t>
            </a:r>
            <a:endParaRPr lang="en-GB" dirty="0" smtClean="0"/>
          </a:p>
          <a:p>
            <a:r>
              <a:rPr lang="en-GB" dirty="0" smtClean="0"/>
              <a:t>David Cohen – Optomechanical parametric instabilities study for Virgo</a:t>
            </a:r>
          </a:p>
        </p:txBody>
      </p:sp>
    </p:spTree>
    <p:extLst>
      <p:ext uri="{BB962C8B-B14F-4D97-AF65-F5344CB8AC3E}">
        <p14:creationId xmlns:p14="http://schemas.microsoft.com/office/powerpoint/2010/main" val="407360450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r-F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r>
              <a:rPr lang="fr-FR" smtClean="0"/>
              <a:t>25/11/2019</a:t>
            </a:r>
            <a:endParaRPr lang="en-GB"/>
          </a:p>
        </p:txBody>
      </p:sp>
      <p:sp>
        <p:nvSpPr>
          <p:cNvPr id="6" name="Footer Placeholder 5"/>
          <p:cNvSpPr>
            <a:spLocks noGrp="1"/>
          </p:cNvSpPr>
          <p:nvPr>
            <p:ph type="ftr" sz="quarter" idx="11"/>
          </p:nvPr>
        </p:nvSpPr>
        <p:spPr/>
        <p:txBody>
          <a:bodyPr/>
          <a:lstStyle/>
          <a:p>
            <a:r>
              <a:rPr lang="en-GB" dirty="0" smtClean="0"/>
              <a:t>JRJC 2019 – Centre Moulin </a:t>
            </a:r>
            <a:r>
              <a:rPr lang="en-GB" dirty="0" err="1" smtClean="0"/>
              <a:t>Mer</a:t>
            </a:r>
            <a:r>
              <a:rPr lang="en-GB" dirty="0" smtClean="0"/>
              <a:t> – </a:t>
            </a:r>
            <a:r>
              <a:rPr lang="en-GB" dirty="0" err="1" smtClean="0"/>
              <a:t>Lagonna-Daoulas</a:t>
            </a:r>
            <a:endParaRPr lang="en-GB" dirty="0" smtClean="0"/>
          </a:p>
          <a:p>
            <a:r>
              <a:rPr lang="en-GB" dirty="0" smtClean="0"/>
              <a:t>David Cohen – Optomechanical parametric instabilities study for Virgo</a:t>
            </a:r>
          </a:p>
        </p:txBody>
      </p:sp>
      <p:sp>
        <p:nvSpPr>
          <p:cNvPr id="7" name="Slide Number Placeholder 6"/>
          <p:cNvSpPr>
            <a:spLocks noGrp="1"/>
          </p:cNvSpPr>
          <p:nvPr>
            <p:ph type="sldNum" sz="quarter" idx="12"/>
          </p:nvPr>
        </p:nvSpPr>
        <p:spPr/>
        <p:txBody>
          <a:bodyPr/>
          <a:lstStyle/>
          <a:p>
            <a:fld id="{4E5EDF2C-BDB0-4F5C-AE3D-58E8F57BE158}" type="slidenum">
              <a:rPr lang="en-GB" smtClean="0"/>
              <a:t>‹#›</a:t>
            </a:fld>
            <a:endParaRPr lang="en-GB"/>
          </a:p>
        </p:txBody>
      </p:sp>
    </p:spTree>
    <p:extLst>
      <p:ext uri="{BB962C8B-B14F-4D97-AF65-F5344CB8AC3E}">
        <p14:creationId xmlns:p14="http://schemas.microsoft.com/office/powerpoint/2010/main" val="305639887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r-F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fr-F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r>
              <a:rPr lang="fr-FR" smtClean="0"/>
              <a:t>25/11/2019</a:t>
            </a:r>
            <a:endParaRPr lang="en-GB"/>
          </a:p>
        </p:txBody>
      </p:sp>
      <p:sp>
        <p:nvSpPr>
          <p:cNvPr id="6" name="Footer Placeholder 5"/>
          <p:cNvSpPr>
            <a:spLocks noGrp="1"/>
          </p:cNvSpPr>
          <p:nvPr>
            <p:ph type="ftr" sz="quarter" idx="11"/>
          </p:nvPr>
        </p:nvSpPr>
        <p:spPr/>
        <p:txBody>
          <a:bodyPr/>
          <a:lstStyle/>
          <a:p>
            <a:r>
              <a:rPr lang="en-GB" dirty="0" smtClean="0"/>
              <a:t>JRJC 2019 – Centre Moulin </a:t>
            </a:r>
            <a:r>
              <a:rPr lang="en-GB" dirty="0" err="1" smtClean="0"/>
              <a:t>Mer</a:t>
            </a:r>
            <a:r>
              <a:rPr lang="en-GB" dirty="0" smtClean="0"/>
              <a:t> – </a:t>
            </a:r>
            <a:r>
              <a:rPr lang="en-GB" dirty="0" err="1" smtClean="0"/>
              <a:t>Lagonna-Daoulas</a:t>
            </a:r>
            <a:endParaRPr lang="en-GB" dirty="0" smtClean="0"/>
          </a:p>
          <a:p>
            <a:r>
              <a:rPr lang="en-GB" dirty="0" smtClean="0"/>
              <a:t>David Cohen – Optomechanical parametric instabilities study for Virgo</a:t>
            </a:r>
          </a:p>
        </p:txBody>
      </p:sp>
      <p:sp>
        <p:nvSpPr>
          <p:cNvPr id="7" name="Slide Number Placeholder 6"/>
          <p:cNvSpPr>
            <a:spLocks noGrp="1"/>
          </p:cNvSpPr>
          <p:nvPr>
            <p:ph type="sldNum" sz="quarter" idx="12"/>
          </p:nvPr>
        </p:nvSpPr>
        <p:spPr/>
        <p:txBody>
          <a:bodyPr/>
          <a:lstStyle/>
          <a:p>
            <a:fld id="{4E5EDF2C-BDB0-4F5C-AE3D-58E8F57BE158}" type="slidenum">
              <a:rPr lang="en-GB" smtClean="0"/>
              <a:t>‹#›</a:t>
            </a:fld>
            <a:endParaRPr lang="en-GB"/>
          </a:p>
        </p:txBody>
      </p:sp>
    </p:spTree>
    <p:extLst>
      <p:ext uri="{BB962C8B-B14F-4D97-AF65-F5344CB8AC3E}">
        <p14:creationId xmlns:p14="http://schemas.microsoft.com/office/powerpoint/2010/main" val="257914514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1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jpeg"/><Relationship Id="rId2" Type="http://schemas.openxmlformats.org/officeDocument/2006/relationships/slideLayout" Target="../slideLayouts/slideLayout2.xml"/><Relationship Id="rId16" Type="http://schemas.openxmlformats.org/officeDocument/2006/relationships/image" Target="../media/image4.png"/><Relationship Id="rId20"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19" Type="http://schemas.openxmlformats.org/officeDocument/2006/relationships/image" Target="../media/image7.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800" y="1274400"/>
            <a:ext cx="10515600" cy="831600"/>
          </a:xfrm>
          <a:prstGeom prst="rect">
            <a:avLst/>
          </a:prstGeom>
        </p:spPr>
        <p:txBody>
          <a:bodyPr vert="horz" lIns="91440" tIns="45720" rIns="91440" bIns="45720" rtlCol="0" anchor="ctr">
            <a:normAutofit/>
          </a:bodyPr>
          <a:lstStyle/>
          <a:p>
            <a:r>
              <a:rPr lang="en-US" smtClean="0"/>
              <a:t>Click to edit Master title style</a:t>
            </a:r>
            <a:endParaRPr lang="fr-FR" dirty="0"/>
          </a:p>
        </p:txBody>
      </p:sp>
      <p:sp>
        <p:nvSpPr>
          <p:cNvPr id="3" name="Text Placeholder 2"/>
          <p:cNvSpPr>
            <a:spLocks noGrp="1"/>
          </p:cNvSpPr>
          <p:nvPr>
            <p:ph type="body" idx="1"/>
          </p:nvPr>
        </p:nvSpPr>
        <p:spPr>
          <a:xfrm>
            <a:off x="838200" y="2286000"/>
            <a:ext cx="10515600" cy="3891600"/>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FR"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00898B"/>
                </a:solidFill>
              </a:defRPr>
            </a:lvl1pPr>
          </a:lstStyle>
          <a:p>
            <a:r>
              <a:rPr lang="fr-FR" smtClean="0"/>
              <a:t>25/11/2019</a:t>
            </a:r>
            <a:endParaRPr lang="en-GB" dirty="0"/>
          </a:p>
        </p:txBody>
      </p:sp>
      <p:sp>
        <p:nvSpPr>
          <p:cNvPr id="5" name="Footer Placeholder 4"/>
          <p:cNvSpPr>
            <a:spLocks noGrp="1"/>
          </p:cNvSpPr>
          <p:nvPr>
            <p:ph type="ftr" sz="quarter" idx="3"/>
          </p:nvPr>
        </p:nvSpPr>
        <p:spPr>
          <a:xfrm>
            <a:off x="3829050" y="6356350"/>
            <a:ext cx="4531179" cy="365125"/>
          </a:xfrm>
          <a:prstGeom prst="rect">
            <a:avLst/>
          </a:prstGeom>
        </p:spPr>
        <p:txBody>
          <a:bodyPr vert="horz" lIns="91440" tIns="45720" rIns="91440" bIns="45720" rtlCol="0" anchor="ctr"/>
          <a:lstStyle>
            <a:lvl1pPr algn="ctr">
              <a:defRPr sz="1200">
                <a:solidFill>
                  <a:srgbClr val="00898B"/>
                </a:solidFill>
              </a:defRPr>
            </a:lvl1pPr>
          </a:lstStyle>
          <a:p>
            <a:r>
              <a:rPr lang="en-GB" dirty="0" smtClean="0"/>
              <a:t>JRJC 2019 – Centre Moulin </a:t>
            </a:r>
            <a:r>
              <a:rPr lang="en-GB" dirty="0" err="1" smtClean="0"/>
              <a:t>Mer</a:t>
            </a:r>
            <a:r>
              <a:rPr lang="en-GB" dirty="0" smtClean="0"/>
              <a:t> – </a:t>
            </a:r>
            <a:r>
              <a:rPr lang="en-GB" dirty="0" err="1" smtClean="0"/>
              <a:t>Lagonna-Daoulas</a:t>
            </a:r>
            <a:endParaRPr lang="en-GB" dirty="0" smtClean="0"/>
          </a:p>
          <a:p>
            <a:r>
              <a:rPr lang="en-GB" dirty="0" smtClean="0"/>
              <a:t>David Cohen – Optomechanical parametric instabilities study for Virgo</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00898B"/>
                </a:solidFill>
              </a:defRPr>
            </a:lvl1pPr>
          </a:lstStyle>
          <a:p>
            <a:fld id="{4E5EDF2C-BDB0-4F5C-AE3D-58E8F57BE158}" type="slidenum">
              <a:rPr lang="en-GB" smtClean="0"/>
              <a:pPr/>
              <a:t>‹#›</a:t>
            </a:fld>
            <a:endParaRPr lang="en-GB" dirty="0"/>
          </a:p>
        </p:txBody>
      </p:sp>
      <p:pic>
        <p:nvPicPr>
          <p:cNvPr id="17" name="Picture 16" descr="A picture containing text&#10;&#10;Description automatically generated">
            <a:extLst>
              <a:ext uri="{FF2B5EF4-FFF2-40B4-BE49-F238E27FC236}">
                <a16:creationId xmlns:a16="http://schemas.microsoft.com/office/drawing/2014/main" id="{AFC14A05-F575-4319-81DB-115502EA8D5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8565" y="145350"/>
            <a:ext cx="942228" cy="544512"/>
          </a:xfrm>
          <a:prstGeom prst="rect">
            <a:avLst/>
          </a:prstGeom>
        </p:spPr>
      </p:pic>
      <p:pic>
        <p:nvPicPr>
          <p:cNvPr id="18" name="Picture 17" descr="A close up of a logo&#10;&#10;Description automatically generated">
            <a:extLst>
              <a:ext uri="{FF2B5EF4-FFF2-40B4-BE49-F238E27FC236}">
                <a16:creationId xmlns:a16="http://schemas.microsoft.com/office/drawing/2014/main" id="{16765E82-799E-4A91-97AD-715CCEC0609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74148" y="150168"/>
            <a:ext cx="613800" cy="621079"/>
          </a:xfrm>
          <a:prstGeom prst="rect">
            <a:avLst/>
          </a:prstGeom>
        </p:spPr>
      </p:pic>
      <p:pic>
        <p:nvPicPr>
          <p:cNvPr id="19" name="Picture 18" descr="A drawing of a face&#10;&#10;Description automatically generated">
            <a:extLst>
              <a:ext uri="{FF2B5EF4-FFF2-40B4-BE49-F238E27FC236}">
                <a16:creationId xmlns:a16="http://schemas.microsoft.com/office/drawing/2014/main" id="{DC89C0C4-B472-48A9-90E6-4A3051C7A59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397312" y="90699"/>
            <a:ext cx="1163288" cy="680548"/>
          </a:xfrm>
          <a:prstGeom prst="rect">
            <a:avLst/>
          </a:prstGeom>
        </p:spPr>
      </p:pic>
      <p:pic>
        <p:nvPicPr>
          <p:cNvPr id="20" name="Picture 19">
            <a:extLst>
              <a:ext uri="{FF2B5EF4-FFF2-40B4-BE49-F238E27FC236}">
                <a16:creationId xmlns:a16="http://schemas.microsoft.com/office/drawing/2014/main" id="{0EA7FD26-BC2D-44CD-A223-EC2B14F1DD2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647113" y="289946"/>
            <a:ext cx="1386153" cy="253750"/>
          </a:xfrm>
          <a:prstGeom prst="rect">
            <a:avLst/>
          </a:prstGeom>
        </p:spPr>
      </p:pic>
      <p:pic>
        <p:nvPicPr>
          <p:cNvPr id="21" name="Picture 20" descr="A drawing of a face&#10;&#10;Description automatically generated">
            <a:extLst>
              <a:ext uri="{FF2B5EF4-FFF2-40B4-BE49-F238E27FC236}">
                <a16:creationId xmlns:a16="http://schemas.microsoft.com/office/drawing/2014/main" id="{DED6F166-DB31-4E94-93B0-EDB1D3D2681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231712" y="105497"/>
            <a:ext cx="996566" cy="622648"/>
          </a:xfrm>
          <a:prstGeom prst="rect">
            <a:avLst/>
          </a:prstGeom>
        </p:spPr>
      </p:pic>
      <p:pic>
        <p:nvPicPr>
          <p:cNvPr id="22" name="Picture 21" descr="A close up of a sign&#10;&#10;Description automatically generated">
            <a:extLst>
              <a:ext uri="{FF2B5EF4-FFF2-40B4-BE49-F238E27FC236}">
                <a16:creationId xmlns:a16="http://schemas.microsoft.com/office/drawing/2014/main" id="{9D19B24A-B2A7-4994-97FF-99A2BBF4ACCC}"/>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420363" y="90699"/>
            <a:ext cx="1194345" cy="603704"/>
          </a:xfrm>
          <a:prstGeom prst="rect">
            <a:avLst/>
          </a:prstGeom>
        </p:spPr>
      </p:pic>
      <p:pic>
        <p:nvPicPr>
          <p:cNvPr id="23" name="Picture 22">
            <a:extLst>
              <a:ext uri="{FF2B5EF4-FFF2-40B4-BE49-F238E27FC236}">
                <a16:creationId xmlns:a16="http://schemas.microsoft.com/office/drawing/2014/main" id="{2BC22F63-ABCF-4DC4-9F15-AAE780388597}"/>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890602" y="119754"/>
            <a:ext cx="912757" cy="507743"/>
          </a:xfrm>
          <a:prstGeom prst="rect">
            <a:avLst/>
          </a:prstGeom>
        </p:spPr>
      </p:pic>
      <p:pic>
        <p:nvPicPr>
          <p:cNvPr id="24" name="Picture 23">
            <a:extLst>
              <a:ext uri="{FF2B5EF4-FFF2-40B4-BE49-F238E27FC236}">
                <a16:creationId xmlns:a16="http://schemas.microsoft.com/office/drawing/2014/main" id="{E7A40B77-BE02-4A24-A932-BB790FB25555}"/>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621639" y="218130"/>
            <a:ext cx="1672281" cy="376501"/>
          </a:xfrm>
          <a:prstGeom prst="rect">
            <a:avLst/>
          </a:prstGeom>
        </p:spPr>
      </p:pic>
    </p:spTree>
    <p:extLst>
      <p:ext uri="{BB962C8B-B14F-4D97-AF65-F5344CB8AC3E}">
        <p14:creationId xmlns:p14="http://schemas.microsoft.com/office/powerpoint/2010/main" val="226211439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rgbClr val="00898B"/>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3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9.png"/><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4.jfif"/><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gracedb.ligo.org/superevents/public/O3/" TargetMode="External"/><Relationship Id="rId2" Type="http://schemas.openxmlformats.org/officeDocument/2006/relationships/hyperlink" Target="http://www.virgo-gw.eu/" TargetMode="External"/><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hyperlink" Target="http://chirp.sr.bham.ac.uk/" TargetMode="Externa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creativecommons.org/licenses/by-sa/4.0"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7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270.png"/></Relationships>
</file>

<file path=ppt/slides/_rels/slide3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20.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gif"/><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jpg"/></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 Id="rId5" Type="http://schemas.openxmlformats.org/officeDocument/2006/relationships/image" Target="../media/image57.png"/><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3" Type="http://schemas.microsoft.com/office/2007/relationships/media" Target="../media/media7.mp4"/><Relationship Id="rId7" Type="http://schemas.openxmlformats.org/officeDocument/2006/relationships/image" Target="../media/image59.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58.png"/><Relationship Id="rId5" Type="http://schemas.openxmlformats.org/officeDocument/2006/relationships/slideLayout" Target="../slideLayouts/slideLayout4.xml"/><Relationship Id="rId4" Type="http://schemas.openxmlformats.org/officeDocument/2006/relationships/video" Target="../media/media7.mp4"/></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g"/><Relationship Id="rId7" Type="http://schemas.openxmlformats.org/officeDocument/2006/relationships/image" Target="../media/image23.jpeg"/><Relationship Id="rId2" Type="http://schemas.openxmlformats.org/officeDocument/2006/relationships/hyperlink" Target="http://www.gnu.org/licenses/old-licenses/fdl-1.2.html" TargetMode="External"/><Relationship Id="rId1" Type="http://schemas.openxmlformats.org/officeDocument/2006/relationships/slideLayout" Target="../slideLayouts/slideLayout6.xml"/><Relationship Id="rId6" Type="http://schemas.openxmlformats.org/officeDocument/2006/relationships/image" Target="../media/image22.jpg"/><Relationship Id="rId5" Type="http://schemas.openxmlformats.org/officeDocument/2006/relationships/image" Target="../media/image21.jpeg"/><Relationship Id="rId4" Type="http://schemas.openxmlformats.org/officeDocument/2006/relationships/image" Target="../media/image20.jfif"/></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5D0C1-E446-4DE8-BF2F-FD496FB32874}"/>
              </a:ext>
            </a:extLst>
          </p:cNvPr>
          <p:cNvSpPr>
            <a:spLocks noGrp="1"/>
          </p:cNvSpPr>
          <p:nvPr>
            <p:ph type="ctrTitle"/>
          </p:nvPr>
        </p:nvSpPr>
        <p:spPr>
          <a:xfrm>
            <a:off x="897924" y="1354258"/>
            <a:ext cx="10396152" cy="824400"/>
          </a:xfrm>
        </p:spPr>
        <p:txBody>
          <a:bodyPr>
            <a:noAutofit/>
          </a:bodyPr>
          <a:lstStyle/>
          <a:p>
            <a:r>
              <a:rPr lang="en-GB" sz="4800" dirty="0"/>
              <a:t>Optomechanical parametric instabilities study for Virgo</a:t>
            </a:r>
          </a:p>
        </p:txBody>
      </p:sp>
      <p:sp>
        <p:nvSpPr>
          <p:cNvPr id="3" name="Subtitle 2">
            <a:extLst>
              <a:ext uri="{FF2B5EF4-FFF2-40B4-BE49-F238E27FC236}">
                <a16:creationId xmlns:a16="http://schemas.microsoft.com/office/drawing/2014/main" id="{C3859494-64BB-49F6-A5DA-9D87749976F8}"/>
              </a:ext>
            </a:extLst>
          </p:cNvPr>
          <p:cNvSpPr>
            <a:spLocks noGrp="1"/>
          </p:cNvSpPr>
          <p:nvPr>
            <p:ph type="subTitle" idx="1"/>
          </p:nvPr>
        </p:nvSpPr>
        <p:spPr>
          <a:xfrm>
            <a:off x="1524000" y="4670854"/>
            <a:ext cx="9144000" cy="2187146"/>
          </a:xfrm>
        </p:spPr>
        <p:txBody>
          <a:bodyPr>
            <a:normAutofit/>
          </a:bodyPr>
          <a:lstStyle/>
          <a:p>
            <a:pPr>
              <a:lnSpc>
                <a:spcPct val="100000"/>
              </a:lnSpc>
              <a:spcBef>
                <a:spcPts val="0"/>
              </a:spcBef>
            </a:pPr>
            <a:r>
              <a:rPr lang="en-GB" sz="1800" u="sng" dirty="0"/>
              <a:t>David </a:t>
            </a:r>
            <a:r>
              <a:rPr lang="en-GB" sz="1800" u="sng" dirty="0" smtClean="0"/>
              <a:t>Cohen</a:t>
            </a:r>
            <a:r>
              <a:rPr lang="en-GB" sz="1800" baseline="30000" dirty="0" smtClean="0"/>
              <a:t>1</a:t>
            </a:r>
            <a:r>
              <a:rPr lang="en-GB" sz="1800" dirty="0" smtClean="0"/>
              <a:t> </a:t>
            </a:r>
            <a:r>
              <a:rPr lang="en-GB" sz="1800" dirty="0"/>
              <a:t>dcohen@lal.in2p3.fr</a:t>
            </a:r>
          </a:p>
          <a:p>
            <a:pPr>
              <a:lnSpc>
                <a:spcPct val="100000"/>
              </a:lnSpc>
              <a:spcBef>
                <a:spcPts val="0"/>
              </a:spcBef>
            </a:pPr>
            <a:r>
              <a:rPr lang="en-GB" sz="1800" dirty="0" smtClean="0"/>
              <a:t>PhD director: </a:t>
            </a:r>
            <a:r>
              <a:rPr lang="en-GB" sz="1800" dirty="0"/>
              <a:t>Nicolas </a:t>
            </a:r>
            <a:r>
              <a:rPr lang="en-GB" sz="1800" dirty="0" smtClean="0"/>
              <a:t>Arnaud</a:t>
            </a:r>
            <a:r>
              <a:rPr lang="en-GB" sz="1800" baseline="30000" dirty="0" smtClean="0"/>
              <a:t>1,2</a:t>
            </a:r>
            <a:endParaRPr lang="en-GB" sz="1800" dirty="0" smtClean="0"/>
          </a:p>
          <a:p>
            <a:pPr>
              <a:lnSpc>
                <a:spcPct val="100000"/>
              </a:lnSpc>
              <a:spcBef>
                <a:spcPts val="0"/>
              </a:spcBef>
            </a:pPr>
            <a:r>
              <a:rPr lang="en-GB" sz="1800" dirty="0" smtClean="0"/>
              <a:t>Co-supervisor: Thibaut Jacqmin</a:t>
            </a:r>
            <a:r>
              <a:rPr lang="en-GB" sz="1800" baseline="30000" dirty="0" smtClean="0"/>
              <a:t>3</a:t>
            </a:r>
            <a:endParaRPr lang="en-GB" sz="1800" dirty="0"/>
          </a:p>
          <a:p>
            <a:pPr>
              <a:lnSpc>
                <a:spcPct val="110000"/>
              </a:lnSpc>
              <a:spcBef>
                <a:spcPts val="0"/>
              </a:spcBef>
            </a:pPr>
            <a:r>
              <a:rPr lang="en-GB" sz="1400" baseline="30000" dirty="0" smtClean="0"/>
              <a:t>1</a:t>
            </a:r>
            <a:r>
              <a:rPr lang="en-GB" sz="1400" dirty="0" smtClean="0"/>
              <a:t>LAL</a:t>
            </a:r>
            <a:r>
              <a:rPr lang="en-GB" sz="1400" dirty="0"/>
              <a:t>, Univ. Paris-</a:t>
            </a:r>
            <a:r>
              <a:rPr lang="en-GB" sz="1400" dirty="0" err="1"/>
              <a:t>Sud</a:t>
            </a:r>
            <a:r>
              <a:rPr lang="en-GB" sz="1400" dirty="0"/>
              <a:t>, CNRS/IN2P3, </a:t>
            </a:r>
            <a:r>
              <a:rPr lang="en-GB" sz="1400" dirty="0" err="1" smtClean="0"/>
              <a:t>Universit</a:t>
            </a:r>
            <a:r>
              <a:rPr lang="en-GB" sz="1400" dirty="0" err="1"/>
              <a:t>é</a:t>
            </a:r>
            <a:r>
              <a:rPr lang="en-GB" sz="1400" dirty="0" smtClean="0"/>
              <a:t> </a:t>
            </a:r>
            <a:r>
              <a:rPr lang="en-GB" sz="1400" dirty="0"/>
              <a:t>Paris-</a:t>
            </a:r>
            <a:r>
              <a:rPr lang="en-GB" sz="1400" dirty="0" err="1"/>
              <a:t>Saclay</a:t>
            </a:r>
            <a:r>
              <a:rPr lang="en-GB" sz="1400" dirty="0"/>
              <a:t>, F-91898 </a:t>
            </a:r>
            <a:r>
              <a:rPr lang="en-GB" sz="1400" dirty="0" err="1" smtClean="0"/>
              <a:t>Orsay</a:t>
            </a:r>
            <a:r>
              <a:rPr lang="en-GB" sz="1400" dirty="0" smtClean="0"/>
              <a:t>, France</a:t>
            </a:r>
          </a:p>
          <a:p>
            <a:pPr>
              <a:lnSpc>
                <a:spcPct val="110000"/>
              </a:lnSpc>
              <a:spcBef>
                <a:spcPts val="0"/>
              </a:spcBef>
            </a:pPr>
            <a:r>
              <a:rPr lang="it-IT" sz="1400" baseline="30000" dirty="0" smtClean="0"/>
              <a:t>2</a:t>
            </a:r>
            <a:r>
              <a:rPr lang="it-IT" sz="1400" dirty="0" smtClean="0"/>
              <a:t>European </a:t>
            </a:r>
            <a:r>
              <a:rPr lang="it-IT" sz="1400" dirty="0"/>
              <a:t>Gravitational Observatory (EGO), I-56021 Cascina, Pisa, </a:t>
            </a:r>
            <a:r>
              <a:rPr lang="it-IT" sz="1400" dirty="0" smtClean="0"/>
              <a:t>Italy</a:t>
            </a:r>
          </a:p>
          <a:p>
            <a:pPr>
              <a:lnSpc>
                <a:spcPct val="110000"/>
              </a:lnSpc>
              <a:spcBef>
                <a:spcPts val="0"/>
              </a:spcBef>
            </a:pPr>
            <a:r>
              <a:rPr lang="en-GB" sz="1400" baseline="30000" dirty="0" smtClean="0"/>
              <a:t>3</a:t>
            </a:r>
            <a:r>
              <a:rPr lang="en-GB" sz="1400" dirty="0" smtClean="0"/>
              <a:t>Laboratoire </a:t>
            </a:r>
            <a:r>
              <a:rPr lang="en-GB" sz="1400" dirty="0"/>
              <a:t>Kastler </a:t>
            </a:r>
            <a:r>
              <a:rPr lang="en-GB" sz="1400" dirty="0" err="1"/>
              <a:t>Brossel</a:t>
            </a:r>
            <a:r>
              <a:rPr lang="en-GB" sz="1400" dirty="0"/>
              <a:t>, Sorbonne </a:t>
            </a:r>
            <a:r>
              <a:rPr lang="en-GB" sz="1400" dirty="0" err="1" smtClean="0"/>
              <a:t>Université</a:t>
            </a:r>
            <a:r>
              <a:rPr lang="en-GB" sz="1400" dirty="0" smtClean="0"/>
              <a:t>, </a:t>
            </a:r>
            <a:r>
              <a:rPr lang="en-GB" sz="1400" dirty="0"/>
              <a:t>CNRS, </a:t>
            </a:r>
            <a:r>
              <a:rPr lang="en-GB" sz="1400" dirty="0" smtClean="0"/>
              <a:t>ENS-</a:t>
            </a:r>
            <a:r>
              <a:rPr lang="en-GB" sz="1400" dirty="0" err="1" smtClean="0"/>
              <a:t>Universit</a:t>
            </a:r>
            <a:r>
              <a:rPr lang="en-GB" sz="1400" dirty="0" err="1"/>
              <a:t>é</a:t>
            </a:r>
            <a:r>
              <a:rPr lang="en-GB" sz="1400" dirty="0" smtClean="0"/>
              <a:t> PSL</a:t>
            </a:r>
            <a:r>
              <a:rPr lang="en-GB" sz="1400" dirty="0"/>
              <a:t>, </a:t>
            </a:r>
            <a:r>
              <a:rPr lang="en-GB" sz="1400" dirty="0" err="1" smtClean="0"/>
              <a:t>Collège</a:t>
            </a:r>
            <a:r>
              <a:rPr lang="en-GB" sz="1400" dirty="0" smtClean="0"/>
              <a:t> </a:t>
            </a:r>
            <a:r>
              <a:rPr lang="en-GB" sz="1400" dirty="0"/>
              <a:t>de France, F-75005 Paris, </a:t>
            </a:r>
            <a:r>
              <a:rPr lang="en-GB" sz="1400" dirty="0" smtClean="0"/>
              <a:t>France</a:t>
            </a:r>
          </a:p>
          <a:p>
            <a:pPr>
              <a:lnSpc>
                <a:spcPct val="110000"/>
              </a:lnSpc>
              <a:spcBef>
                <a:spcPts val="0"/>
              </a:spcBef>
            </a:pPr>
            <a:endParaRPr lang="en-GB" sz="1400" dirty="0"/>
          </a:p>
          <a:p>
            <a:pPr>
              <a:lnSpc>
                <a:spcPct val="110000"/>
              </a:lnSpc>
              <a:spcBef>
                <a:spcPts val="0"/>
              </a:spcBef>
            </a:pPr>
            <a:r>
              <a:rPr lang="en-GB" sz="1600" dirty="0" smtClean="0"/>
              <a:t>Monday </a:t>
            </a:r>
            <a:r>
              <a:rPr lang="en-GB" sz="1600" dirty="0"/>
              <a:t>the </a:t>
            </a:r>
            <a:r>
              <a:rPr lang="en-GB" sz="1600" dirty="0" smtClean="0"/>
              <a:t>25</a:t>
            </a:r>
            <a:r>
              <a:rPr lang="en-GB" sz="1600" baseline="30000" dirty="0" smtClean="0"/>
              <a:t>th</a:t>
            </a:r>
            <a:r>
              <a:rPr lang="en-GB" sz="1600" dirty="0" smtClean="0"/>
              <a:t> of November </a:t>
            </a:r>
            <a:r>
              <a:rPr lang="en-GB" sz="1600" dirty="0"/>
              <a:t>2019</a:t>
            </a:r>
          </a:p>
        </p:txBody>
      </p:sp>
    </p:spTree>
    <p:extLst>
      <p:ext uri="{BB962C8B-B14F-4D97-AF65-F5344CB8AC3E}">
        <p14:creationId xmlns:p14="http://schemas.microsoft.com/office/powerpoint/2010/main" val="4633294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DD34A-165A-4528-8354-D3878E9A03C0}"/>
              </a:ext>
            </a:extLst>
          </p:cNvPr>
          <p:cNvSpPr>
            <a:spLocks noGrp="1"/>
          </p:cNvSpPr>
          <p:nvPr>
            <p:ph type="title"/>
          </p:nvPr>
        </p:nvSpPr>
        <p:spPr/>
        <p:txBody>
          <a:bodyPr/>
          <a:lstStyle/>
          <a:p>
            <a:r>
              <a:rPr lang="en-GB"/>
              <a:t>Gravitational waves (GW): basics</a:t>
            </a:r>
            <a:endParaRPr lang="en-GB" dirty="0"/>
          </a:p>
        </p:txBody>
      </p:sp>
      <p:sp>
        <p:nvSpPr>
          <p:cNvPr id="7" name="Content Placeholder 6">
            <a:extLst>
              <a:ext uri="{FF2B5EF4-FFF2-40B4-BE49-F238E27FC236}">
                <a16:creationId xmlns:a16="http://schemas.microsoft.com/office/drawing/2014/main" id="{5F57B366-39FB-437E-B5CA-689CF6FF708C}"/>
              </a:ext>
            </a:extLst>
          </p:cNvPr>
          <p:cNvSpPr>
            <a:spLocks noGrp="1"/>
          </p:cNvSpPr>
          <p:nvPr>
            <p:ph idx="1"/>
          </p:nvPr>
        </p:nvSpPr>
        <p:spPr/>
        <p:txBody>
          <a:bodyPr>
            <a:normAutofit/>
          </a:bodyPr>
          <a:lstStyle/>
          <a:p>
            <a:r>
              <a:rPr lang="en-GB" dirty="0"/>
              <a:t>Transverse </a:t>
            </a:r>
            <a:r>
              <a:rPr lang="en-GB" dirty="0" smtClean="0"/>
              <a:t>waves  </a:t>
            </a:r>
            <a:r>
              <a:rPr lang="en-GB" dirty="0" smtClean="0">
                <a:sym typeface="Wingdings" panose="05000000000000000000" pitchFamily="2" charset="2"/>
              </a:rPr>
              <a:t> similar </a:t>
            </a:r>
            <a:r>
              <a:rPr lang="en-GB" dirty="0">
                <a:sym typeface="Wingdings" panose="05000000000000000000" pitchFamily="2" charset="2"/>
              </a:rPr>
              <a:t>to tidal effect</a:t>
            </a:r>
            <a:endParaRPr lang="en-GB" dirty="0"/>
          </a:p>
          <a:p>
            <a:endParaRPr lang="en-GB" dirty="0"/>
          </a:p>
          <a:p>
            <a:endParaRPr lang="en-GB" dirty="0"/>
          </a:p>
          <a:p>
            <a:endParaRPr lang="en-GB" dirty="0"/>
          </a:p>
          <a:p>
            <a:endParaRPr lang="en-GB" dirty="0"/>
          </a:p>
          <a:p>
            <a:endParaRPr lang="en-GB" dirty="0"/>
          </a:p>
          <a:p>
            <a:endParaRPr lang="en-GB" dirty="0"/>
          </a:p>
          <a:p>
            <a:pPr marL="0" indent="0">
              <a:buNone/>
            </a:pPr>
            <a:endParaRPr lang="en-GB" dirty="0"/>
          </a:p>
        </p:txBody>
      </p:sp>
      <p:sp>
        <p:nvSpPr>
          <p:cNvPr id="4" name="TextBox 3">
            <a:extLst>
              <a:ext uri="{FF2B5EF4-FFF2-40B4-BE49-F238E27FC236}">
                <a16:creationId xmlns:a16="http://schemas.microsoft.com/office/drawing/2014/main" id="{8EF86DAD-9B49-41B5-88D7-25470A76B5F8}"/>
              </a:ext>
            </a:extLst>
          </p:cNvPr>
          <p:cNvSpPr txBox="1"/>
          <p:nvPr/>
        </p:nvSpPr>
        <p:spPr>
          <a:xfrm>
            <a:off x="2478978" y="5247191"/>
            <a:ext cx="1546167" cy="646331"/>
          </a:xfrm>
          <a:prstGeom prst="rect">
            <a:avLst/>
          </a:prstGeom>
          <a:noFill/>
        </p:spPr>
        <p:txBody>
          <a:bodyPr wrap="square" rtlCol="0">
            <a:spAutoFit/>
          </a:bodyPr>
          <a:lstStyle/>
          <a:p>
            <a:r>
              <a:rPr lang="en-GB" dirty="0"/>
              <a:t>+ polarisation</a:t>
            </a:r>
          </a:p>
          <a:p>
            <a:endParaRPr lang="en-GB" dirty="0"/>
          </a:p>
        </p:txBody>
      </p:sp>
      <p:sp>
        <p:nvSpPr>
          <p:cNvPr id="15" name="Date Placeholder 14"/>
          <p:cNvSpPr>
            <a:spLocks noGrp="1"/>
          </p:cNvSpPr>
          <p:nvPr>
            <p:ph type="dt" sz="half" idx="10"/>
          </p:nvPr>
        </p:nvSpPr>
        <p:spPr/>
        <p:txBody>
          <a:bodyPr/>
          <a:lstStyle/>
          <a:p>
            <a:r>
              <a:rPr lang="fr-FR" smtClean="0"/>
              <a:t>25/11/2019</a:t>
            </a:r>
            <a:endParaRPr lang="en-GB"/>
          </a:p>
        </p:txBody>
      </p:sp>
      <p:sp>
        <p:nvSpPr>
          <p:cNvPr id="16" name="Footer Placeholder 15"/>
          <p:cNvSpPr>
            <a:spLocks noGrp="1"/>
          </p:cNvSpPr>
          <p:nvPr>
            <p:ph type="ftr" sz="quarter" idx="3"/>
          </p:nvPr>
        </p:nvSpPr>
        <p:spPr/>
        <p:txBody>
          <a:bodyPr/>
          <a:lstStyle/>
          <a:p>
            <a:r>
              <a:rPr lang="en-GB" smtClean="0"/>
              <a:t>JRJC 2019 – Centre Moulin Mer – Lagonna-Daoulas</a:t>
            </a:r>
          </a:p>
          <a:p>
            <a:r>
              <a:rPr lang="en-GB" smtClean="0"/>
              <a:t>David Cohen – Optomechanical parametric instabilities study for Virgo</a:t>
            </a:r>
            <a:endParaRPr lang="en-GB" dirty="0" smtClean="0"/>
          </a:p>
        </p:txBody>
      </p:sp>
      <p:sp>
        <p:nvSpPr>
          <p:cNvPr id="17" name="Slide Number Placeholder 16"/>
          <p:cNvSpPr>
            <a:spLocks noGrp="1"/>
          </p:cNvSpPr>
          <p:nvPr>
            <p:ph type="sldNum" sz="quarter" idx="12"/>
          </p:nvPr>
        </p:nvSpPr>
        <p:spPr/>
        <p:txBody>
          <a:bodyPr/>
          <a:lstStyle/>
          <a:p>
            <a:fld id="{4E5EDF2C-BDB0-4F5C-AE3D-58E8F57BE158}" type="slidenum">
              <a:rPr lang="en-GB" smtClean="0"/>
              <a:t>10</a:t>
            </a:fld>
            <a:endParaRPr lang="en-GB"/>
          </a:p>
        </p:txBody>
      </p:sp>
      <p:sp>
        <p:nvSpPr>
          <p:cNvPr id="10" name="TextBox 9">
            <a:extLst>
              <a:ext uri="{FF2B5EF4-FFF2-40B4-BE49-F238E27FC236}">
                <a16:creationId xmlns:a16="http://schemas.microsoft.com/office/drawing/2014/main" id="{8EF86DAD-9B49-41B5-88D7-25470A76B5F8}"/>
              </a:ext>
            </a:extLst>
          </p:cNvPr>
          <p:cNvSpPr txBox="1"/>
          <p:nvPr/>
        </p:nvSpPr>
        <p:spPr>
          <a:xfrm>
            <a:off x="7704840" y="5255492"/>
            <a:ext cx="1546167" cy="646331"/>
          </a:xfrm>
          <a:prstGeom prst="rect">
            <a:avLst/>
          </a:prstGeom>
          <a:noFill/>
        </p:spPr>
        <p:txBody>
          <a:bodyPr wrap="square" rtlCol="0">
            <a:spAutoFit/>
          </a:bodyPr>
          <a:lstStyle/>
          <a:p>
            <a:r>
              <a:rPr lang="en-GB" dirty="0"/>
              <a:t>+ polarisation</a:t>
            </a:r>
          </a:p>
          <a:p>
            <a:endParaRPr lang="en-GB" dirty="0"/>
          </a:p>
        </p:txBody>
      </p:sp>
      <p:pic>
        <p:nvPicPr>
          <p:cNvPr id="6" name="GravitationalWave_CrossPolariz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166874" y="2625094"/>
            <a:ext cx="2622097" cy="2622097"/>
          </a:xfrm>
          <a:prstGeom prst="rect">
            <a:avLst/>
          </a:prstGeom>
        </p:spPr>
      </p:pic>
      <p:pic>
        <p:nvPicPr>
          <p:cNvPr id="8" name="GravitationalWave_PlusPolarization">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1941661" y="2693254"/>
            <a:ext cx="2620800" cy="2620800"/>
          </a:xfrm>
          <a:prstGeom prst="rect">
            <a:avLst/>
          </a:prstGeom>
        </p:spPr>
      </p:pic>
    </p:spTree>
    <p:extLst>
      <p:ext uri="{BB962C8B-B14F-4D97-AF65-F5344CB8AC3E}">
        <p14:creationId xmlns:p14="http://schemas.microsoft.com/office/powerpoint/2010/main" val="1003601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00" fill="hold"/>
                                        <p:tgtEl>
                                          <p:spTgt spid="8"/>
                                        </p:tgtEl>
                                      </p:cBhvr>
                                    </p:cmd>
                                  </p:childTnLst>
                                </p:cTn>
                              </p:par>
                              <p:par>
                                <p:cTn id="7" presetID="1" presetClass="mediacall" presetSubtype="0" fill="hold" nodeType="withEffect">
                                  <p:stCondLst>
                                    <p:cond delay="0"/>
                                  </p:stCondLst>
                                  <p:childTnLst>
                                    <p:cmd type="call" cmd="playFrom(0.0)">
                                      <p:cBhvr>
                                        <p:cTn id="8" dur="21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6"/>
                </p:tgtEl>
              </p:cMediaNode>
            </p:video>
            <p:video>
              <p:cMediaNode vol="80000">
                <p:cTn id="10" repeatCount="indefinite" fill="hold" display="0">
                  <p:stCondLst>
                    <p:cond delay="indefinite"/>
                  </p:stCondLst>
                </p:cTn>
                <p:tgtEl>
                  <p:spTgt spid="8"/>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63933-9CEE-40F0-AA01-B3F685184FF3}"/>
              </a:ext>
            </a:extLst>
          </p:cNvPr>
          <p:cNvSpPr>
            <a:spLocks noGrp="1"/>
          </p:cNvSpPr>
          <p:nvPr>
            <p:ph type="title"/>
          </p:nvPr>
        </p:nvSpPr>
        <p:spPr/>
        <p:txBody>
          <a:bodyPr/>
          <a:lstStyle/>
          <a:p>
            <a:r>
              <a:rPr lang="en-GB" dirty="0"/>
              <a:t>GW strain amplitude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68AE9BE-F75C-407F-92C5-B92412F6182E}"/>
                  </a:ext>
                </a:extLst>
              </p:cNvPr>
              <p:cNvSpPr>
                <a:spLocks noGrp="1"/>
              </p:cNvSpPr>
              <p:nvPr>
                <p:ph idx="1"/>
              </p:nvPr>
            </p:nvSpPr>
            <p:spPr/>
            <p:txBody>
              <a:bodyPr>
                <a:normAutofit/>
              </a:bodyPr>
              <a:lstStyle/>
              <a:p>
                <a:r>
                  <a:rPr lang="en-GB" dirty="0"/>
                  <a:t>Einstein formula:</a:t>
                </a:r>
              </a:p>
              <a:p>
                <a:pPr marL="0" indent="0">
                  <a:buNone/>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h</m:t>
                      </m:r>
                      <m:r>
                        <a:rPr lang="en-GB" b="0" i="1" smtClean="0">
                          <a:latin typeface="Cambria Math" panose="02040503050406030204" pitchFamily="18" charset="0"/>
                        </a:rPr>
                        <m:t> ≈ </m:t>
                      </m:r>
                      <m:f>
                        <m:fPr>
                          <m:ctrlPr>
                            <a:rPr lang="en-GB" b="0" i="1" smtClean="0">
                              <a:latin typeface="Cambria Math" panose="02040503050406030204" pitchFamily="18" charset="0"/>
                              <a:ea typeface="Cambria Math" panose="02040503050406030204" pitchFamily="18" charset="0"/>
                            </a:rPr>
                          </m:ctrlPr>
                        </m:fPr>
                        <m:num>
                          <m:r>
                            <a:rPr lang="en-GB" b="0" i="1" smtClean="0">
                              <a:latin typeface="Cambria Math" panose="02040503050406030204" pitchFamily="18" charset="0"/>
                              <a:ea typeface="Cambria Math" panose="02040503050406030204" pitchFamily="18" charset="0"/>
                            </a:rPr>
                            <m:t>2</m:t>
                          </m:r>
                        </m:num>
                        <m:den>
                          <m:r>
                            <a:rPr lang="en-GB" b="0" i="1" smtClean="0">
                              <a:latin typeface="Cambria Math" panose="02040503050406030204" pitchFamily="18" charset="0"/>
                              <a:ea typeface="Cambria Math" panose="02040503050406030204" pitchFamily="18" charset="0"/>
                            </a:rPr>
                            <m:t>𝑟</m:t>
                          </m:r>
                        </m:den>
                      </m:f>
                      <m:r>
                        <a:rPr lang="en-GB" b="0" i="1" smtClean="0">
                          <a:latin typeface="Cambria Math" panose="02040503050406030204" pitchFamily="18" charset="0"/>
                          <a:ea typeface="Cambria Math" panose="02040503050406030204" pitchFamily="18" charset="0"/>
                        </a:rPr>
                        <m:t> </m:t>
                      </m:r>
                      <m:f>
                        <m:fPr>
                          <m:ctrlPr>
                            <a:rPr lang="en-GB" b="0" i="1" smtClean="0">
                              <a:latin typeface="Cambria Math" panose="02040503050406030204" pitchFamily="18" charset="0"/>
                              <a:ea typeface="Cambria Math" panose="02040503050406030204" pitchFamily="18" charset="0"/>
                            </a:rPr>
                          </m:ctrlPr>
                        </m:fPr>
                        <m:num>
                          <m:r>
                            <a:rPr lang="en-GB" b="0" i="1" smtClean="0">
                              <a:latin typeface="Cambria Math" panose="02040503050406030204" pitchFamily="18" charset="0"/>
                              <a:ea typeface="Cambria Math" panose="02040503050406030204" pitchFamily="18" charset="0"/>
                            </a:rPr>
                            <m:t>𝐺</m:t>
                          </m:r>
                        </m:num>
                        <m:den>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𝑐</m:t>
                              </m:r>
                            </m:e>
                            <m:sup>
                              <m:r>
                                <a:rPr lang="en-GB" b="0" i="1" smtClean="0">
                                  <a:latin typeface="Cambria Math" panose="02040503050406030204" pitchFamily="18" charset="0"/>
                                  <a:ea typeface="Cambria Math" panose="02040503050406030204" pitchFamily="18" charset="0"/>
                                </a:rPr>
                                <m:t>4</m:t>
                              </m:r>
                            </m:sup>
                          </m:sSup>
                        </m:den>
                      </m:f>
                      <m:r>
                        <a:rPr lang="en-GB" b="0" i="1" smtClean="0">
                          <a:latin typeface="Cambria Math" panose="02040503050406030204" pitchFamily="18" charset="0"/>
                          <a:ea typeface="Cambria Math" panose="02040503050406030204" pitchFamily="18" charset="0"/>
                        </a:rPr>
                        <m:t> </m:t>
                      </m:r>
                      <m:f>
                        <m:fPr>
                          <m:ctrlPr>
                            <a:rPr lang="en-GB" b="0" i="1" smtClean="0">
                              <a:latin typeface="Cambria Math" panose="02040503050406030204" pitchFamily="18" charset="0"/>
                              <a:ea typeface="Cambria Math" panose="02040503050406030204" pitchFamily="18" charset="0"/>
                            </a:rPr>
                          </m:ctrlPr>
                        </m:fPr>
                        <m:num>
                          <m:r>
                            <a:rPr lang="en-GB" b="0" i="1" smtClean="0">
                              <a:latin typeface="Cambria Math" panose="02040503050406030204" pitchFamily="18" charset="0"/>
                              <a:ea typeface="Cambria Math" panose="02040503050406030204" pitchFamily="18" charset="0"/>
                            </a:rPr>
                            <m:t>𝑀</m:t>
                          </m:r>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𝑅</m:t>
                              </m:r>
                            </m:e>
                            <m:sup>
                              <m:r>
                                <a:rPr lang="en-GB" b="0" i="1" smtClean="0">
                                  <a:latin typeface="Cambria Math" panose="02040503050406030204" pitchFamily="18" charset="0"/>
                                  <a:ea typeface="Cambria Math" panose="02040503050406030204" pitchFamily="18" charset="0"/>
                                </a:rPr>
                                <m:t>2</m:t>
                              </m:r>
                            </m:sup>
                          </m:sSup>
                        </m:num>
                        <m:den>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𝑇</m:t>
                              </m:r>
                            </m:e>
                            <m:sup>
                              <m:r>
                                <a:rPr lang="en-GB" b="0" i="1" smtClean="0">
                                  <a:latin typeface="Cambria Math" panose="02040503050406030204" pitchFamily="18" charset="0"/>
                                  <a:ea typeface="Cambria Math" panose="02040503050406030204" pitchFamily="18" charset="0"/>
                                </a:rPr>
                                <m:t>2</m:t>
                              </m:r>
                            </m:sup>
                          </m:sSup>
                        </m:den>
                      </m:f>
                      <m:r>
                        <a:rPr lang="en-GB" b="0" i="1" smtClean="0">
                          <a:latin typeface="Cambria Math" panose="02040503050406030204" pitchFamily="18" charset="0"/>
                          <a:ea typeface="Cambria Math" panose="02040503050406030204" pitchFamily="18" charset="0"/>
                        </a:rPr>
                        <m:t> ≈ </m:t>
                      </m:r>
                      <m:f>
                        <m:fPr>
                          <m:ctrlPr>
                            <a:rPr lang="en-GB" b="0" i="1" smtClean="0">
                              <a:latin typeface="Cambria Math" panose="02040503050406030204" pitchFamily="18" charset="0"/>
                              <a:ea typeface="Cambria Math" panose="02040503050406030204" pitchFamily="18" charset="0"/>
                            </a:rPr>
                          </m:ctrlPr>
                        </m:fPr>
                        <m:num>
                          <m:r>
                            <a:rPr lang="en-GB" b="0" i="1" smtClean="0">
                              <a:latin typeface="Cambria Math" panose="02040503050406030204" pitchFamily="18" charset="0"/>
                              <a:ea typeface="Cambria Math" panose="02040503050406030204" pitchFamily="18" charset="0"/>
                            </a:rPr>
                            <m:t>𝛿</m:t>
                          </m:r>
                          <m:r>
                            <a:rPr lang="en-GB" b="0" i="1" smtClean="0">
                              <a:latin typeface="Cambria Math" panose="02040503050406030204" pitchFamily="18" charset="0"/>
                              <a:ea typeface="Cambria Math" panose="02040503050406030204" pitchFamily="18" charset="0"/>
                            </a:rPr>
                            <m:t>𝐿</m:t>
                          </m:r>
                        </m:num>
                        <m:den>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𝐿</m:t>
                              </m:r>
                            </m:e>
                            <m:sub>
                              <m:r>
                                <a:rPr lang="en-GB" b="0" i="1" smtClean="0">
                                  <a:latin typeface="Cambria Math" panose="02040503050406030204" pitchFamily="18" charset="0"/>
                                  <a:ea typeface="Cambria Math" panose="02040503050406030204" pitchFamily="18" charset="0"/>
                                </a:rPr>
                                <m:t>0</m:t>
                              </m:r>
                            </m:sub>
                          </m:sSub>
                        </m:den>
                      </m:f>
                    </m:oMath>
                  </m:oMathPara>
                </a14:m>
                <a:endParaRPr lang="en-GB" dirty="0"/>
              </a:p>
              <a:p>
                <a:pPr marL="0" indent="0">
                  <a:buNone/>
                </a:pPr>
                <a:endParaRPr lang="en-GB" dirty="0"/>
              </a:p>
              <a:p>
                <a:pPr marL="0" indent="0">
                  <a:buNone/>
                </a:pPr>
                <a:r>
                  <a:rPr lang="en-GB" dirty="0"/>
                  <a:t>with </a:t>
                </a:r>
                <a14:m>
                  <m:oMath xmlns:m="http://schemas.openxmlformats.org/officeDocument/2006/math">
                    <m:r>
                      <a:rPr lang="en-GB" b="0" i="0" smtClean="0">
                        <a:latin typeface="Cambria Math" panose="02040503050406030204" pitchFamily="18" charset="0"/>
                      </a:rPr>
                      <m:t>  </m:t>
                    </m:r>
                    <m:r>
                      <a:rPr lang="en-GB" b="0" i="1" smtClean="0">
                        <a:latin typeface="Cambria Math" panose="02040503050406030204" pitchFamily="18" charset="0"/>
                      </a:rPr>
                      <m:t>𝐺</m:t>
                    </m:r>
                    <m:r>
                      <a:rPr lang="en-GB" b="0" i="1" smtClean="0">
                        <a:latin typeface="Cambria Math" panose="02040503050406030204" pitchFamily="18" charset="0"/>
                      </a:rPr>
                      <m:t>=</m:t>
                    </m:r>
                    <m:r>
                      <m:rPr>
                        <m:nor/>
                      </m:rPr>
                      <a:rPr lang="en-GB"/>
                      <m:t>6.67</m:t>
                    </m:r>
                    <m:r>
                      <m:rPr>
                        <m:nor/>
                      </m:rPr>
                      <a:rPr lang="en-GB" smtClean="0"/>
                      <m:t>40</m:t>
                    </m:r>
                    <m:r>
                      <m:rPr>
                        <m:nor/>
                      </m:rPr>
                      <a:rPr lang="en-GB"/>
                      <m:t>8</m:t>
                    </m:r>
                    <m:r>
                      <m:rPr>
                        <m:nor/>
                      </m:rPr>
                      <a:rPr lang="en-GB" b="0" i="0" smtClean="0"/>
                      <m:t> </m:t>
                    </m:r>
                    <m:r>
                      <a:rPr lang="en-GB" b="0" i="1" smtClean="0">
                        <a:latin typeface="Cambria Math" panose="02040503050406030204" pitchFamily="18" charset="0"/>
                        <a:ea typeface="Cambria Math" panose="02040503050406030204" pitchFamily="18" charset="0"/>
                      </a:rPr>
                      <m:t>× </m:t>
                    </m:r>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10</m:t>
                        </m:r>
                      </m:e>
                      <m:sup>
                        <m:r>
                          <a:rPr lang="en-GB" b="0" i="1" smtClean="0">
                            <a:latin typeface="Cambria Math" panose="02040503050406030204" pitchFamily="18" charset="0"/>
                            <a:ea typeface="Cambria Math" panose="02040503050406030204" pitchFamily="18" charset="0"/>
                          </a:rPr>
                          <m:t>−11</m:t>
                        </m:r>
                      </m:sup>
                    </m:sSup>
                    <m:r>
                      <a:rPr lang="en-GB" b="0" i="0" smtClean="0">
                        <a:latin typeface="Cambria Math" panose="02040503050406030204" pitchFamily="18" charset="0"/>
                        <a:ea typeface="Cambria Math" panose="02040503050406030204" pitchFamily="18" charset="0"/>
                      </a:rPr>
                      <m:t> </m:t>
                    </m:r>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𝑚</m:t>
                        </m:r>
                      </m:e>
                      <m:sup>
                        <m:r>
                          <a:rPr lang="en-GB" b="0" i="1" smtClean="0">
                            <a:latin typeface="Cambria Math" panose="02040503050406030204" pitchFamily="18" charset="0"/>
                            <a:ea typeface="Cambria Math" panose="02040503050406030204" pitchFamily="18" charset="0"/>
                          </a:rPr>
                          <m:t>3</m:t>
                        </m:r>
                      </m:sup>
                    </m:sSup>
                    <m:r>
                      <a:rPr lang="en-GB" b="0" i="1" smtClean="0">
                        <a:latin typeface="Cambria Math" panose="02040503050406030204" pitchFamily="18" charset="0"/>
                        <a:ea typeface="Cambria Math" panose="02040503050406030204" pitchFamily="18" charset="0"/>
                      </a:rPr>
                      <m:t>.</m:t>
                    </m:r>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𝑘𝑔</m:t>
                        </m:r>
                      </m:e>
                      <m:sup>
                        <m:r>
                          <a:rPr lang="en-GB" b="0" i="1" smtClean="0">
                            <a:latin typeface="Cambria Math" panose="02040503050406030204" pitchFamily="18" charset="0"/>
                            <a:ea typeface="Cambria Math" panose="02040503050406030204" pitchFamily="18" charset="0"/>
                          </a:rPr>
                          <m:t>−1</m:t>
                        </m:r>
                      </m:sup>
                    </m:sSup>
                    <m:r>
                      <a:rPr lang="en-GB" b="0" i="1" smtClean="0">
                        <a:latin typeface="Cambria Math" panose="02040503050406030204" pitchFamily="18" charset="0"/>
                        <a:ea typeface="Cambria Math" panose="02040503050406030204" pitchFamily="18" charset="0"/>
                      </a:rPr>
                      <m:t>.</m:t>
                    </m:r>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𝑠</m:t>
                        </m:r>
                      </m:e>
                      <m:sup>
                        <m:r>
                          <a:rPr lang="en-GB" b="0" i="1" smtClean="0">
                            <a:latin typeface="Cambria Math" panose="02040503050406030204" pitchFamily="18" charset="0"/>
                            <a:ea typeface="Cambria Math" panose="02040503050406030204" pitchFamily="18" charset="0"/>
                          </a:rPr>
                          <m:t>−2</m:t>
                        </m:r>
                      </m:sup>
                    </m:sSup>
                  </m:oMath>
                </a14:m>
                <a:endParaRPr lang="en-GB" b="0" dirty="0">
                  <a:ea typeface="Cambria Math" panose="02040503050406030204" pitchFamily="18" charset="0"/>
                </a:endParaRPr>
              </a:p>
              <a:p>
                <a:pPr marL="0" indent="0">
                  <a:buNone/>
                </a:pPr>
                <a:r>
                  <a:rPr lang="en-GB" b="0" dirty="0">
                    <a:ea typeface="Cambria Math" panose="02040503050406030204" pitchFamily="18" charset="0"/>
                  </a:rPr>
                  <a:t>	</a:t>
                </a:r>
                <a14:m>
                  <m:oMath xmlns:m="http://schemas.openxmlformats.org/officeDocument/2006/math">
                    <m:r>
                      <a:rPr lang="en-GB" b="0" i="1" smtClean="0">
                        <a:latin typeface="Cambria Math" panose="02040503050406030204" pitchFamily="18" charset="0"/>
                        <a:ea typeface="Cambria Math" panose="02040503050406030204" pitchFamily="18" charset="0"/>
                      </a:rPr>
                      <m:t>𝑐</m:t>
                    </m:r>
                    <m:r>
                      <a:rPr lang="en-GB" b="0" i="1" smtClean="0">
                        <a:latin typeface="Cambria Math" panose="02040503050406030204" pitchFamily="18" charset="0"/>
                        <a:ea typeface="Cambria Math" panose="02040503050406030204" pitchFamily="18" charset="0"/>
                      </a:rPr>
                      <m:t>=</m:t>
                    </m:r>
                    <m:r>
                      <m:rPr>
                        <m:nor/>
                      </m:rPr>
                      <a:rPr lang="en-GB"/>
                      <m:t>2</m:t>
                    </m:r>
                    <m:r>
                      <m:rPr>
                        <m:nor/>
                      </m:rPr>
                      <a:rPr lang="en-GB" b="0" i="0" smtClean="0"/>
                      <m:t>.</m:t>
                    </m:r>
                    <m:r>
                      <m:rPr>
                        <m:nor/>
                      </m:rPr>
                      <a:rPr lang="en-GB"/>
                      <m:t>99792</m:t>
                    </m:r>
                    <m:r>
                      <a:rPr lang="en-GB" b="0" i="1" smtClean="0">
                        <a:latin typeface="Cambria Math" panose="02040503050406030204" pitchFamily="18" charset="0"/>
                        <a:ea typeface="Cambria Math" panose="02040503050406030204" pitchFamily="18" charset="0"/>
                      </a:rPr>
                      <m:t>× </m:t>
                    </m:r>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10</m:t>
                        </m:r>
                      </m:e>
                      <m:sup>
                        <m:r>
                          <a:rPr lang="en-GB" b="0" i="1" smtClean="0">
                            <a:latin typeface="Cambria Math" panose="02040503050406030204" pitchFamily="18" charset="0"/>
                            <a:ea typeface="Cambria Math" panose="02040503050406030204" pitchFamily="18" charset="0"/>
                          </a:rPr>
                          <m:t>8</m:t>
                        </m:r>
                      </m:sup>
                    </m:sSup>
                    <m:r>
                      <a:rPr lang="en-GB" b="0" i="1" smtClean="0">
                        <a:latin typeface="Cambria Math" panose="02040503050406030204" pitchFamily="18" charset="0"/>
                        <a:ea typeface="Cambria Math" panose="02040503050406030204" pitchFamily="18" charset="0"/>
                      </a:rPr>
                      <m:t> </m:t>
                    </m:r>
                    <m:r>
                      <a:rPr lang="en-GB" b="0" i="1" smtClean="0">
                        <a:latin typeface="Cambria Math" panose="02040503050406030204" pitchFamily="18" charset="0"/>
                        <a:ea typeface="Cambria Math" panose="02040503050406030204" pitchFamily="18" charset="0"/>
                      </a:rPr>
                      <m:t>𝑚</m:t>
                    </m:r>
                    <m:r>
                      <a:rPr lang="en-GB" b="0" i="1" smtClean="0">
                        <a:latin typeface="Cambria Math" panose="02040503050406030204" pitchFamily="18" charset="0"/>
                        <a:ea typeface="Cambria Math" panose="02040503050406030204" pitchFamily="18" charset="0"/>
                      </a:rPr>
                      <m:t>.</m:t>
                    </m:r>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𝑠</m:t>
                        </m:r>
                      </m:e>
                      <m:sup>
                        <m:r>
                          <a:rPr lang="en-GB" b="0" i="1" smtClean="0">
                            <a:latin typeface="Cambria Math" panose="02040503050406030204" pitchFamily="18" charset="0"/>
                            <a:ea typeface="Cambria Math" panose="02040503050406030204" pitchFamily="18" charset="0"/>
                          </a:rPr>
                          <m:t>−1</m:t>
                        </m:r>
                      </m:sup>
                    </m:sSup>
                  </m:oMath>
                </a14:m>
                <a:endParaRPr lang="en-GB" b="0" dirty="0">
                  <a:ea typeface="Cambria Math" panose="02040503050406030204" pitchFamily="18" charset="0"/>
                </a:endParaRPr>
              </a:p>
              <a:p>
                <a:pPr marL="0" indent="0">
                  <a:buNone/>
                </a:pPr>
                <a:endParaRPr lang="en-GB" b="0" dirty="0">
                  <a:ea typeface="Cambria Math" panose="02040503050406030204" pitchFamily="18" charset="0"/>
                </a:endParaRPr>
              </a:p>
              <a:p>
                <a:pPr marL="0" indent="0">
                  <a:buNone/>
                </a:pPr>
                <a:r>
                  <a:rPr lang="en-GB" b="0" dirty="0">
                    <a:ea typeface="Cambria Math" panose="02040503050406030204" pitchFamily="18" charset="0"/>
                    <a:sym typeface="Wingdings" panose="05000000000000000000" pitchFamily="2" charset="2"/>
                  </a:rPr>
                  <a:t> h is… </a:t>
                </a:r>
                <a:r>
                  <a:rPr lang="en-GB" dirty="0" smtClean="0">
                    <a:ea typeface="Cambria Math" panose="02040503050406030204" pitchFamily="18" charset="0"/>
                    <a:sym typeface="Wingdings" panose="05000000000000000000" pitchFamily="2" charset="2"/>
                  </a:rPr>
                  <a:t>extremely </a:t>
                </a:r>
                <a:r>
                  <a:rPr lang="en-GB" b="0" dirty="0" smtClean="0">
                    <a:ea typeface="Cambria Math" panose="02040503050406030204" pitchFamily="18" charset="0"/>
                    <a:sym typeface="Wingdings" panose="05000000000000000000" pitchFamily="2" charset="2"/>
                  </a:rPr>
                  <a:t>small</a:t>
                </a:r>
                <a:r>
                  <a:rPr lang="en-GB" b="0" dirty="0">
                    <a:ea typeface="Cambria Math" panose="02040503050406030204" pitchFamily="18" charset="0"/>
                    <a:sym typeface="Wingdings" panose="05000000000000000000" pitchFamily="2" charset="2"/>
                  </a:rPr>
                  <a:t>!!</a:t>
                </a:r>
                <a:endParaRPr lang="en-GB" b="0" dirty="0">
                  <a:ea typeface="Cambria Math" panose="02040503050406030204" pitchFamily="18" charset="0"/>
                </a:endParaRPr>
              </a:p>
            </p:txBody>
          </p:sp>
        </mc:Choice>
        <mc:Fallback xmlns="">
          <p:sp>
            <p:nvSpPr>
              <p:cNvPr id="3" name="Content Placeholder 2">
                <a:extLst>
                  <a:ext uri="{FF2B5EF4-FFF2-40B4-BE49-F238E27FC236}">
                    <a16:creationId xmlns:a16="http://schemas.microsoft.com/office/drawing/2014/main" id="{268AE9BE-F75C-407F-92C5-B92412F6182E}"/>
                  </a:ext>
                </a:extLst>
              </p:cNvPr>
              <p:cNvSpPr>
                <a:spLocks noGrp="1" noRot="1" noChangeAspect="1" noMove="1" noResize="1" noEditPoints="1" noAdjustHandles="1" noChangeArrowheads="1" noChangeShapeType="1" noTextEdit="1"/>
              </p:cNvSpPr>
              <p:nvPr>
                <p:ph idx="1"/>
              </p:nvPr>
            </p:nvSpPr>
            <p:spPr>
              <a:blipFill>
                <a:blip r:embed="rId2"/>
                <a:stretch>
                  <a:fillRect l="-1217" t="-2508" b="-3918"/>
                </a:stretch>
              </a:blipFill>
            </p:spPr>
            <p:txBody>
              <a:bodyPr/>
              <a:lstStyle/>
              <a:p>
                <a:r>
                  <a:rPr lang="fr-FR">
                    <a:noFill/>
                  </a:rPr>
                  <a:t> </a:t>
                </a:r>
              </a:p>
            </p:txBody>
          </p:sp>
        </mc:Fallback>
      </mc:AlternateContent>
      <p:sp>
        <p:nvSpPr>
          <p:cNvPr id="13" name="Date Placeholder 12"/>
          <p:cNvSpPr>
            <a:spLocks noGrp="1"/>
          </p:cNvSpPr>
          <p:nvPr>
            <p:ph type="dt" sz="half" idx="10"/>
          </p:nvPr>
        </p:nvSpPr>
        <p:spPr/>
        <p:txBody>
          <a:bodyPr/>
          <a:lstStyle/>
          <a:p>
            <a:r>
              <a:rPr lang="fr-FR" smtClean="0"/>
              <a:t>25/11/2019</a:t>
            </a:r>
            <a:endParaRPr lang="en-GB"/>
          </a:p>
        </p:txBody>
      </p:sp>
      <p:sp>
        <p:nvSpPr>
          <p:cNvPr id="14" name="Footer Placeholder 13"/>
          <p:cNvSpPr>
            <a:spLocks noGrp="1"/>
          </p:cNvSpPr>
          <p:nvPr>
            <p:ph type="ftr" sz="quarter" idx="3"/>
          </p:nvPr>
        </p:nvSpPr>
        <p:spPr/>
        <p:txBody>
          <a:bodyPr/>
          <a:lstStyle/>
          <a:p>
            <a:r>
              <a:rPr lang="en-GB" smtClean="0"/>
              <a:t>JRJC 2019 – Centre Moulin Mer – Lagonna-Daoulas</a:t>
            </a:r>
          </a:p>
          <a:p>
            <a:r>
              <a:rPr lang="en-GB" smtClean="0"/>
              <a:t>David Cohen – Optomechanical parametric instabilities study for Virgo</a:t>
            </a:r>
            <a:endParaRPr lang="en-GB" dirty="0" smtClean="0"/>
          </a:p>
        </p:txBody>
      </p:sp>
      <p:sp>
        <p:nvSpPr>
          <p:cNvPr id="15" name="Slide Number Placeholder 14"/>
          <p:cNvSpPr>
            <a:spLocks noGrp="1"/>
          </p:cNvSpPr>
          <p:nvPr>
            <p:ph type="sldNum" sz="quarter" idx="12"/>
          </p:nvPr>
        </p:nvSpPr>
        <p:spPr/>
        <p:txBody>
          <a:bodyPr/>
          <a:lstStyle/>
          <a:p>
            <a:fld id="{4E5EDF2C-BDB0-4F5C-AE3D-58E8F57BE158}" type="slidenum">
              <a:rPr lang="en-GB" smtClean="0"/>
              <a:t>11</a:t>
            </a:fld>
            <a:endParaRPr lang="en-GB"/>
          </a:p>
        </p:txBody>
      </p:sp>
    </p:spTree>
    <p:extLst>
      <p:ext uri="{BB962C8B-B14F-4D97-AF65-F5344CB8AC3E}">
        <p14:creationId xmlns:p14="http://schemas.microsoft.com/office/powerpoint/2010/main" val="475968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1</a:t>
            </a:r>
            <a:r>
              <a:rPr lang="en-GB" baseline="30000" dirty="0" smtClean="0"/>
              <a:t>st</a:t>
            </a:r>
            <a:r>
              <a:rPr lang="en-GB" dirty="0" smtClean="0"/>
              <a:t> detector condition</a:t>
            </a:r>
            <a:endParaRPr lang="fr-FR" dirty="0"/>
          </a:p>
        </p:txBody>
      </p:sp>
      <p:sp>
        <p:nvSpPr>
          <p:cNvPr id="3" name="Content Placeholder 2"/>
          <p:cNvSpPr>
            <a:spLocks noGrp="1"/>
          </p:cNvSpPr>
          <p:nvPr>
            <p:ph idx="1"/>
          </p:nvPr>
        </p:nvSpPr>
        <p:spPr/>
        <p:txBody>
          <a:bodyPr/>
          <a:lstStyle/>
          <a:p>
            <a:pPr marL="0" indent="0" algn="ctr">
              <a:buNone/>
            </a:pPr>
            <a:endParaRPr lang="en-GB" dirty="0" smtClean="0"/>
          </a:p>
          <a:p>
            <a:pPr marL="0" indent="0" algn="ctr">
              <a:buNone/>
            </a:pPr>
            <a:endParaRPr lang="en-GB" dirty="0"/>
          </a:p>
          <a:p>
            <a:pPr marL="0" indent="0" algn="ctr">
              <a:buNone/>
            </a:pPr>
            <a:endParaRPr lang="en-GB" dirty="0" smtClean="0"/>
          </a:p>
          <a:p>
            <a:pPr marL="0" indent="0" algn="ctr">
              <a:buNone/>
            </a:pPr>
            <a:r>
              <a:rPr lang="en-GB" sz="3600" dirty="0" smtClean="0"/>
              <a:t>A gravitational wave detector has to be very sensitive!!</a:t>
            </a:r>
            <a:endParaRPr lang="fr-FR" sz="3600" dirty="0"/>
          </a:p>
        </p:txBody>
      </p:sp>
      <p:sp>
        <p:nvSpPr>
          <p:cNvPr id="4" name="Date Placeholder 3"/>
          <p:cNvSpPr>
            <a:spLocks noGrp="1"/>
          </p:cNvSpPr>
          <p:nvPr>
            <p:ph type="dt" sz="half" idx="10"/>
          </p:nvPr>
        </p:nvSpPr>
        <p:spPr/>
        <p:txBody>
          <a:bodyPr/>
          <a:lstStyle/>
          <a:p>
            <a:r>
              <a:rPr lang="fr-FR" smtClean="0"/>
              <a:t>25/11/2019</a:t>
            </a:r>
            <a:endParaRPr lang="en-GB"/>
          </a:p>
        </p:txBody>
      </p:sp>
      <p:sp>
        <p:nvSpPr>
          <p:cNvPr id="5" name="Slide Number Placeholder 4"/>
          <p:cNvSpPr>
            <a:spLocks noGrp="1"/>
          </p:cNvSpPr>
          <p:nvPr>
            <p:ph type="sldNum" sz="quarter" idx="12"/>
          </p:nvPr>
        </p:nvSpPr>
        <p:spPr/>
        <p:txBody>
          <a:bodyPr/>
          <a:lstStyle/>
          <a:p>
            <a:fld id="{4E5EDF2C-BDB0-4F5C-AE3D-58E8F57BE158}" type="slidenum">
              <a:rPr lang="en-GB" smtClean="0"/>
              <a:t>12</a:t>
            </a:fld>
            <a:endParaRPr lang="en-GB"/>
          </a:p>
        </p:txBody>
      </p:sp>
      <p:sp>
        <p:nvSpPr>
          <p:cNvPr id="6" name="Footer Placeholder 5"/>
          <p:cNvSpPr>
            <a:spLocks noGrp="1"/>
          </p:cNvSpPr>
          <p:nvPr>
            <p:ph type="ftr" sz="quarter" idx="3"/>
          </p:nvPr>
        </p:nvSpPr>
        <p:spPr/>
        <p:txBody>
          <a:bodyPr/>
          <a:lstStyle/>
          <a:p>
            <a:r>
              <a:rPr lang="en-GB" smtClean="0"/>
              <a:t>JRJC 2019 – Centre Moulin Mer – Lagonna-Daoulas</a:t>
            </a:r>
          </a:p>
          <a:p>
            <a:r>
              <a:rPr lang="en-GB" smtClean="0"/>
              <a:t>David Cohen – Optomechanical parametric instabilities study for Virgo</a:t>
            </a:r>
            <a:endParaRPr lang="en-GB" dirty="0" smtClean="0"/>
          </a:p>
        </p:txBody>
      </p:sp>
    </p:spTree>
    <p:extLst>
      <p:ext uri="{BB962C8B-B14F-4D97-AF65-F5344CB8AC3E}">
        <p14:creationId xmlns:p14="http://schemas.microsoft.com/office/powerpoint/2010/main" val="14218232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BD8DB-8193-444F-A6A1-9F8F685506BC}"/>
              </a:ext>
            </a:extLst>
          </p:cNvPr>
          <p:cNvSpPr>
            <a:spLocks noGrp="1"/>
          </p:cNvSpPr>
          <p:nvPr>
            <p:ph type="title"/>
          </p:nvPr>
        </p:nvSpPr>
        <p:spPr/>
        <p:txBody>
          <a:bodyPr/>
          <a:lstStyle/>
          <a:p>
            <a:r>
              <a:rPr lang="en-GB" dirty="0"/>
              <a:t>Sources luminosity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945B13F-547F-49D2-AF3B-16C701A4E96B}"/>
                  </a:ext>
                </a:extLst>
              </p:cNvPr>
              <p:cNvSpPr>
                <a:spLocks noGrp="1"/>
              </p:cNvSpPr>
              <p:nvPr>
                <p:ph idx="1"/>
              </p:nvPr>
            </p:nvSpPr>
            <p:spPr/>
            <p:txBody>
              <a:bodyPr>
                <a:normAutofit fontScale="92500"/>
              </a:bodyPr>
              <a:lstStyle/>
              <a:p>
                <a:pPr algn="just"/>
                <a:r>
                  <a:rPr lang="en-GB" dirty="0"/>
                  <a:t>The </a:t>
                </a:r>
                <a:r>
                  <a:rPr lang="en-GB" dirty="0" smtClean="0"/>
                  <a:t>gravitational-wave </a:t>
                </a:r>
                <a:r>
                  <a:rPr lang="en-GB" dirty="0"/>
                  <a:t>luminosity of a source can be written as:</a:t>
                </a:r>
              </a:p>
              <a:p>
                <a:pPr marL="0" indent="0" algn="just">
                  <a:buNone/>
                </a:pPr>
                <a:endParaRPr lang="en-GB" dirty="0" smtClean="0"/>
              </a:p>
              <a:p>
                <a:pPr marL="0" indent="0" algn="just">
                  <a:buNone/>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𝐿</m:t>
                      </m:r>
                      <m:r>
                        <a:rPr lang="en-GB" b="0" i="1" smtClean="0">
                          <a:latin typeface="Cambria Math" panose="02040503050406030204" pitchFamily="18" charset="0"/>
                        </a:rPr>
                        <m:t> ~ </m:t>
                      </m:r>
                      <m:f>
                        <m:fPr>
                          <m:ctrlPr>
                            <a:rPr lang="en-GB" b="0" i="1" smtClean="0">
                              <a:latin typeface="Cambria Math" panose="02040503050406030204" pitchFamily="18" charset="0"/>
                              <a:ea typeface="Cambria Math" panose="02040503050406030204" pitchFamily="18" charset="0"/>
                            </a:rPr>
                          </m:ctrlPr>
                        </m:fPr>
                        <m:num>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𝑐</m:t>
                              </m:r>
                            </m:e>
                            <m:sup>
                              <m:r>
                                <a:rPr lang="en-GB" b="0" i="1" smtClean="0">
                                  <a:latin typeface="Cambria Math" panose="02040503050406030204" pitchFamily="18" charset="0"/>
                                  <a:ea typeface="Cambria Math" panose="02040503050406030204" pitchFamily="18" charset="0"/>
                                </a:rPr>
                                <m:t>5</m:t>
                              </m:r>
                            </m:sup>
                          </m:sSup>
                        </m:num>
                        <m:den>
                          <m:r>
                            <a:rPr lang="en-GB" b="0" i="1" smtClean="0">
                              <a:latin typeface="Cambria Math" panose="02040503050406030204" pitchFamily="18" charset="0"/>
                              <a:ea typeface="Cambria Math" panose="02040503050406030204" pitchFamily="18" charset="0"/>
                            </a:rPr>
                            <m:t>𝐺</m:t>
                          </m:r>
                        </m:den>
                      </m:f>
                      <m:r>
                        <a:rPr lang="en-GB" b="0" i="1" smtClean="0">
                          <a:latin typeface="Cambria Math" panose="02040503050406030204" pitchFamily="18" charset="0"/>
                          <a:ea typeface="Cambria Math" panose="02040503050406030204" pitchFamily="18" charset="0"/>
                        </a:rPr>
                        <m:t> </m:t>
                      </m:r>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𝜖</m:t>
                          </m:r>
                        </m:e>
                        <m:sup>
                          <m:r>
                            <a:rPr lang="en-GB" b="0" i="1" smtClean="0">
                              <a:latin typeface="Cambria Math" panose="02040503050406030204" pitchFamily="18" charset="0"/>
                              <a:ea typeface="Cambria Math" panose="02040503050406030204" pitchFamily="18" charset="0"/>
                            </a:rPr>
                            <m:t>2</m:t>
                          </m:r>
                        </m:sup>
                      </m:sSup>
                      <m:r>
                        <a:rPr lang="en-GB" b="0" i="1" smtClean="0">
                          <a:latin typeface="Cambria Math" panose="02040503050406030204" pitchFamily="18" charset="0"/>
                          <a:ea typeface="Cambria Math" panose="02040503050406030204" pitchFamily="18" charset="0"/>
                        </a:rPr>
                        <m:t> </m:t>
                      </m:r>
                      <m:sSup>
                        <m:sSupPr>
                          <m:ctrlPr>
                            <a:rPr lang="en-GB" b="0" i="1" smtClean="0">
                              <a:latin typeface="Cambria Math" panose="02040503050406030204" pitchFamily="18" charset="0"/>
                              <a:ea typeface="Cambria Math" panose="02040503050406030204" pitchFamily="18" charset="0"/>
                            </a:rPr>
                          </m:ctrlPr>
                        </m:sSupPr>
                        <m:e>
                          <m:d>
                            <m:dPr>
                              <m:ctrlPr>
                                <a:rPr lang="en-GB" b="0" i="1" smtClean="0">
                                  <a:latin typeface="Cambria Math" panose="02040503050406030204" pitchFamily="18" charset="0"/>
                                  <a:ea typeface="Cambria Math" panose="02040503050406030204" pitchFamily="18" charset="0"/>
                                </a:rPr>
                              </m:ctrlPr>
                            </m:dPr>
                            <m:e>
                              <m:f>
                                <m:fPr>
                                  <m:ctrlPr>
                                    <a:rPr lang="en-GB" b="0" i="1" smtClean="0">
                                      <a:latin typeface="Cambria Math" panose="02040503050406030204" pitchFamily="18" charset="0"/>
                                      <a:ea typeface="Cambria Math" panose="02040503050406030204" pitchFamily="18" charset="0"/>
                                    </a:rPr>
                                  </m:ctrlPr>
                                </m:fPr>
                                <m:num>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𝑅</m:t>
                                      </m:r>
                                    </m:e>
                                    <m:sub>
                                      <m:r>
                                        <a:rPr lang="en-GB" b="0" i="1" smtClean="0">
                                          <a:latin typeface="Cambria Math" panose="02040503050406030204" pitchFamily="18" charset="0"/>
                                          <a:ea typeface="Cambria Math" panose="02040503050406030204" pitchFamily="18" charset="0"/>
                                        </a:rPr>
                                        <m:t>𝑆</m:t>
                                      </m:r>
                                    </m:sub>
                                  </m:sSub>
                                </m:num>
                                <m:den>
                                  <m:r>
                                    <a:rPr lang="en-GB" b="0" i="1" smtClean="0">
                                      <a:latin typeface="Cambria Math" panose="02040503050406030204" pitchFamily="18" charset="0"/>
                                      <a:ea typeface="Cambria Math" panose="02040503050406030204" pitchFamily="18" charset="0"/>
                                    </a:rPr>
                                    <m:t>𝑅</m:t>
                                  </m:r>
                                </m:den>
                              </m:f>
                            </m:e>
                          </m:d>
                        </m:e>
                        <m:sup>
                          <m:r>
                            <a:rPr lang="en-GB" b="0" i="1" smtClean="0">
                              <a:latin typeface="Cambria Math" panose="02040503050406030204" pitchFamily="18" charset="0"/>
                              <a:ea typeface="Cambria Math" panose="02040503050406030204" pitchFamily="18" charset="0"/>
                            </a:rPr>
                            <m:t>2</m:t>
                          </m:r>
                        </m:sup>
                      </m:sSup>
                      <m:r>
                        <a:rPr lang="en-GB" b="0" i="1" smtClean="0">
                          <a:latin typeface="Cambria Math" panose="02040503050406030204" pitchFamily="18" charset="0"/>
                          <a:ea typeface="Cambria Math" panose="02040503050406030204" pitchFamily="18" charset="0"/>
                        </a:rPr>
                        <m:t> </m:t>
                      </m:r>
                      <m:sSup>
                        <m:sSupPr>
                          <m:ctrlPr>
                            <a:rPr lang="en-GB" b="0" i="1" smtClean="0">
                              <a:latin typeface="Cambria Math" panose="02040503050406030204" pitchFamily="18" charset="0"/>
                              <a:ea typeface="Cambria Math" panose="02040503050406030204" pitchFamily="18" charset="0"/>
                            </a:rPr>
                          </m:ctrlPr>
                        </m:sSupPr>
                        <m:e>
                          <m:d>
                            <m:dPr>
                              <m:ctrlPr>
                                <a:rPr lang="en-GB" b="0" i="1" smtClean="0">
                                  <a:latin typeface="Cambria Math" panose="02040503050406030204" pitchFamily="18" charset="0"/>
                                  <a:ea typeface="Cambria Math" panose="02040503050406030204" pitchFamily="18" charset="0"/>
                                </a:rPr>
                              </m:ctrlPr>
                            </m:dPr>
                            <m:e>
                              <m:f>
                                <m:fPr>
                                  <m:ctrlPr>
                                    <a:rPr lang="en-GB" b="0" i="1" smtClean="0">
                                      <a:latin typeface="Cambria Math" panose="02040503050406030204" pitchFamily="18" charset="0"/>
                                      <a:ea typeface="Cambria Math" panose="02040503050406030204" pitchFamily="18" charset="0"/>
                                    </a:rPr>
                                  </m:ctrlPr>
                                </m:fPr>
                                <m:num>
                                  <m:r>
                                    <a:rPr lang="en-GB" b="0" i="1" smtClean="0">
                                      <a:latin typeface="Cambria Math" panose="02040503050406030204" pitchFamily="18" charset="0"/>
                                      <a:ea typeface="Cambria Math" panose="02040503050406030204" pitchFamily="18" charset="0"/>
                                    </a:rPr>
                                    <m:t>𝑣</m:t>
                                  </m:r>
                                </m:num>
                                <m:den>
                                  <m:r>
                                    <a:rPr lang="en-GB" b="0" i="1" smtClean="0">
                                      <a:latin typeface="Cambria Math" panose="02040503050406030204" pitchFamily="18" charset="0"/>
                                      <a:ea typeface="Cambria Math" panose="02040503050406030204" pitchFamily="18" charset="0"/>
                                    </a:rPr>
                                    <m:t>𝑐</m:t>
                                  </m:r>
                                </m:den>
                              </m:f>
                            </m:e>
                          </m:d>
                        </m:e>
                        <m:sup>
                          <m:r>
                            <a:rPr lang="en-GB" b="0" i="1" smtClean="0">
                              <a:latin typeface="Cambria Math" panose="02040503050406030204" pitchFamily="18" charset="0"/>
                              <a:ea typeface="Cambria Math" panose="02040503050406030204" pitchFamily="18" charset="0"/>
                            </a:rPr>
                            <m:t>6</m:t>
                          </m:r>
                        </m:sup>
                      </m:sSup>
                    </m:oMath>
                  </m:oMathPara>
                </a14:m>
                <a:endParaRPr lang="en-GB" dirty="0"/>
              </a:p>
              <a:p>
                <a:pPr marL="0" indent="0" algn="just">
                  <a:buNone/>
                </a:pPr>
                <a:endParaRPr lang="en-GB" dirty="0" smtClean="0"/>
              </a:p>
              <a:p>
                <a:pPr marL="0" indent="0" algn="just">
                  <a:buNone/>
                </a:pPr>
                <a:r>
                  <a:rPr lang="en-GB" dirty="0" smtClean="0"/>
                  <a:t>where </a:t>
                </a:r>
                <a:r>
                  <a:rPr lang="el-GR" i="1" dirty="0"/>
                  <a:t>ε</a:t>
                </a:r>
                <a:r>
                  <a:rPr lang="en-GB" dirty="0"/>
                  <a:t> is the source asymmetry, </a:t>
                </a:r>
                <a14:m>
                  <m:oMath xmlns:m="http://schemas.openxmlformats.org/officeDocument/2006/math">
                    <m:sSub>
                      <m:sSubPr>
                        <m:ctrlPr>
                          <a:rPr lang="en-GB" i="1" smtClean="0">
                            <a:latin typeface="Cambria Math" panose="02040503050406030204" pitchFamily="18" charset="0"/>
                          </a:rPr>
                        </m:ctrlPr>
                      </m:sSubPr>
                      <m:e>
                        <m:r>
                          <a:rPr lang="en-GB" b="0" i="1" smtClean="0">
                            <a:latin typeface="Cambria Math" panose="02040503050406030204" pitchFamily="18" charset="0"/>
                          </a:rPr>
                          <m:t>𝑅</m:t>
                        </m:r>
                      </m:e>
                      <m:sub>
                        <m:r>
                          <a:rPr lang="en-GB" b="0" i="1" smtClean="0">
                            <a:latin typeface="Cambria Math" panose="02040503050406030204" pitchFamily="18" charset="0"/>
                          </a:rPr>
                          <m:t>𝑆</m:t>
                        </m:r>
                      </m:sub>
                    </m:sSub>
                  </m:oMath>
                </a14:m>
                <a:r>
                  <a:rPr lang="en-GB" dirty="0"/>
                  <a:t> the Schwarzschild </a:t>
                </a:r>
                <a:r>
                  <a:rPr lang="en-GB" dirty="0" smtClean="0"/>
                  <a:t>radius (describing the compactness of the source) , </a:t>
                </a:r>
                <a:r>
                  <a:rPr lang="en-GB" i="1" dirty="0"/>
                  <a:t>R</a:t>
                </a:r>
                <a:r>
                  <a:rPr lang="en-GB" dirty="0"/>
                  <a:t> the source radius, and </a:t>
                </a:r>
                <a:r>
                  <a:rPr lang="en-GB" i="1" dirty="0"/>
                  <a:t>v</a:t>
                </a:r>
                <a:r>
                  <a:rPr lang="en-GB" dirty="0"/>
                  <a:t> its velocity.</a:t>
                </a:r>
              </a:p>
              <a:p>
                <a:pPr marL="0" indent="0" algn="just">
                  <a:buNone/>
                </a:pPr>
                <a:r>
                  <a:rPr lang="en-GB" dirty="0">
                    <a:sym typeface="Wingdings" panose="05000000000000000000" pitchFamily="2" charset="2"/>
                  </a:rPr>
                  <a:t> to be a good GW emitter, a source needs to be </a:t>
                </a:r>
                <a:r>
                  <a:rPr lang="en-GB" b="1" dirty="0">
                    <a:sym typeface="Wingdings" panose="05000000000000000000" pitchFamily="2" charset="2"/>
                  </a:rPr>
                  <a:t>asymmetric</a:t>
                </a:r>
                <a:r>
                  <a:rPr lang="en-GB" dirty="0">
                    <a:sym typeface="Wingdings" panose="05000000000000000000" pitchFamily="2" charset="2"/>
                  </a:rPr>
                  <a:t> (</a:t>
                </a:r>
                <a:r>
                  <a:rPr lang="el-GR" i="1" dirty="0"/>
                  <a:t>ε</a:t>
                </a:r>
                <a:r>
                  <a:rPr lang="en-GB" i="1" dirty="0"/>
                  <a:t> </a:t>
                </a:r>
                <a14:m>
                  <m:oMath xmlns:m="http://schemas.openxmlformats.org/officeDocument/2006/math">
                    <m:r>
                      <a:rPr lang="en-GB" i="1">
                        <a:latin typeface="Cambria Math" panose="02040503050406030204" pitchFamily="18" charset="0"/>
                        <a:ea typeface="Cambria Math" panose="02040503050406030204" pitchFamily="18" charset="0"/>
                      </a:rPr>
                      <m:t>~</m:t>
                    </m:r>
                  </m:oMath>
                </a14:m>
                <a:r>
                  <a:rPr lang="en-GB" dirty="0"/>
                  <a:t> 1), </a:t>
                </a:r>
                <a:r>
                  <a:rPr lang="en-GB" b="1" dirty="0"/>
                  <a:t>compact</a:t>
                </a:r>
                <a:r>
                  <a:rPr lang="en-GB" dirty="0"/>
                  <a:t> (R</a:t>
                </a:r>
                <a:r>
                  <a:rPr lang="en-GB" baseline="-25000" dirty="0"/>
                  <a:t>S</a:t>
                </a:r>
                <a:r>
                  <a:rPr lang="en-GB" dirty="0"/>
                  <a:t>/R </a:t>
                </a:r>
                <a14:m>
                  <m:oMath xmlns:m="http://schemas.openxmlformats.org/officeDocument/2006/math">
                    <m:r>
                      <a:rPr lang="en-GB" i="1">
                        <a:latin typeface="Cambria Math" panose="02040503050406030204" pitchFamily="18" charset="0"/>
                        <a:ea typeface="Cambria Math" panose="02040503050406030204" pitchFamily="18" charset="0"/>
                      </a:rPr>
                      <m:t>~</m:t>
                    </m:r>
                  </m:oMath>
                </a14:m>
                <a:r>
                  <a:rPr lang="en-GB" dirty="0"/>
                  <a:t> 1), and </a:t>
                </a:r>
                <a:r>
                  <a:rPr lang="en-GB" b="1" dirty="0"/>
                  <a:t>relativistic</a:t>
                </a:r>
                <a:r>
                  <a:rPr lang="en-GB" dirty="0"/>
                  <a:t> (v/c </a:t>
                </a:r>
                <a14:m>
                  <m:oMath xmlns:m="http://schemas.openxmlformats.org/officeDocument/2006/math">
                    <m:r>
                      <a:rPr lang="en-GB" i="1">
                        <a:latin typeface="Cambria Math" panose="02040503050406030204" pitchFamily="18" charset="0"/>
                        <a:ea typeface="Cambria Math" panose="02040503050406030204" pitchFamily="18" charset="0"/>
                      </a:rPr>
                      <m:t>~</m:t>
                    </m:r>
                  </m:oMath>
                </a14:m>
                <a:r>
                  <a:rPr lang="en-GB" dirty="0"/>
                  <a:t> 1</a:t>
                </a:r>
                <a:r>
                  <a:rPr lang="en-GB" dirty="0" smtClean="0"/>
                  <a:t>).</a:t>
                </a:r>
                <a:endParaRPr lang="en-GB" dirty="0"/>
              </a:p>
            </p:txBody>
          </p:sp>
        </mc:Choice>
        <mc:Fallback xmlns="">
          <p:sp>
            <p:nvSpPr>
              <p:cNvPr id="3" name="Content Placeholder 2">
                <a:extLst>
                  <a:ext uri="{FF2B5EF4-FFF2-40B4-BE49-F238E27FC236}">
                    <a16:creationId xmlns:a16="http://schemas.microsoft.com/office/drawing/2014/main" id="{C945B13F-547F-49D2-AF3B-16C701A4E96B}"/>
                  </a:ext>
                </a:extLst>
              </p:cNvPr>
              <p:cNvSpPr>
                <a:spLocks noGrp="1" noRot="1" noChangeAspect="1" noMove="1" noResize="1" noEditPoints="1" noAdjustHandles="1" noChangeArrowheads="1" noChangeShapeType="1" noTextEdit="1"/>
              </p:cNvSpPr>
              <p:nvPr>
                <p:ph idx="1"/>
              </p:nvPr>
            </p:nvSpPr>
            <p:spPr>
              <a:blipFill>
                <a:blip r:embed="rId2"/>
                <a:stretch>
                  <a:fillRect l="-1043" t="-2351" r="-986" b="-2821"/>
                </a:stretch>
              </a:blipFill>
            </p:spPr>
            <p:txBody>
              <a:bodyPr/>
              <a:lstStyle/>
              <a:p>
                <a:r>
                  <a:rPr lang="fr-FR">
                    <a:noFill/>
                  </a:rPr>
                  <a:t> </a:t>
                </a:r>
              </a:p>
            </p:txBody>
          </p:sp>
        </mc:Fallback>
      </mc:AlternateContent>
      <p:sp>
        <p:nvSpPr>
          <p:cNvPr id="13" name="Date Placeholder 12"/>
          <p:cNvSpPr>
            <a:spLocks noGrp="1"/>
          </p:cNvSpPr>
          <p:nvPr>
            <p:ph type="dt" sz="half" idx="10"/>
          </p:nvPr>
        </p:nvSpPr>
        <p:spPr/>
        <p:txBody>
          <a:bodyPr/>
          <a:lstStyle/>
          <a:p>
            <a:r>
              <a:rPr lang="fr-FR" smtClean="0"/>
              <a:t>25/11/2019</a:t>
            </a:r>
            <a:endParaRPr lang="en-GB"/>
          </a:p>
        </p:txBody>
      </p:sp>
      <p:sp>
        <p:nvSpPr>
          <p:cNvPr id="14" name="Footer Placeholder 13"/>
          <p:cNvSpPr>
            <a:spLocks noGrp="1"/>
          </p:cNvSpPr>
          <p:nvPr>
            <p:ph type="ftr" sz="quarter" idx="3"/>
          </p:nvPr>
        </p:nvSpPr>
        <p:spPr/>
        <p:txBody>
          <a:bodyPr/>
          <a:lstStyle/>
          <a:p>
            <a:r>
              <a:rPr lang="en-GB" smtClean="0"/>
              <a:t>JRJC 2019 – Centre Moulin Mer – Lagonna-Daoulas</a:t>
            </a:r>
          </a:p>
          <a:p>
            <a:r>
              <a:rPr lang="en-GB" smtClean="0"/>
              <a:t>David Cohen – Optomechanical parametric instabilities study for Virgo</a:t>
            </a:r>
            <a:endParaRPr lang="en-GB" dirty="0" smtClean="0"/>
          </a:p>
        </p:txBody>
      </p:sp>
      <p:sp>
        <p:nvSpPr>
          <p:cNvPr id="15" name="Slide Number Placeholder 14"/>
          <p:cNvSpPr>
            <a:spLocks noGrp="1"/>
          </p:cNvSpPr>
          <p:nvPr>
            <p:ph type="sldNum" sz="quarter" idx="12"/>
          </p:nvPr>
        </p:nvSpPr>
        <p:spPr/>
        <p:txBody>
          <a:bodyPr/>
          <a:lstStyle/>
          <a:p>
            <a:fld id="{4E5EDF2C-BDB0-4F5C-AE3D-58E8F57BE158}" type="slidenum">
              <a:rPr lang="en-GB" smtClean="0"/>
              <a:t>13</a:t>
            </a:fld>
            <a:endParaRPr lang="en-GB"/>
          </a:p>
        </p:txBody>
      </p:sp>
      <p:sp>
        <p:nvSpPr>
          <p:cNvPr id="4" name="TextBox 3"/>
          <p:cNvSpPr txBox="1"/>
          <p:nvPr/>
        </p:nvSpPr>
        <p:spPr>
          <a:xfrm>
            <a:off x="7689464" y="5743755"/>
            <a:ext cx="3664336" cy="523220"/>
          </a:xfrm>
          <a:prstGeom prst="rect">
            <a:avLst/>
          </a:prstGeom>
          <a:noFill/>
        </p:spPr>
        <p:txBody>
          <a:bodyPr wrap="none" rtlCol="0">
            <a:spAutoFit/>
          </a:bodyPr>
          <a:lstStyle/>
          <a:p>
            <a:r>
              <a:rPr lang="en-GB" sz="2800" b="1" dirty="0" smtClean="0">
                <a:solidFill>
                  <a:srgbClr val="00898B"/>
                </a:solidFill>
                <a:sym typeface="Wingdings" panose="05000000000000000000" pitchFamily="2" charset="2"/>
              </a:rPr>
              <a:t> astrophysical events</a:t>
            </a:r>
            <a:endParaRPr lang="fr-FR" sz="2800" b="1" dirty="0">
              <a:solidFill>
                <a:srgbClr val="00898B"/>
              </a:solidFill>
            </a:endParaRPr>
          </a:p>
        </p:txBody>
      </p:sp>
    </p:spTree>
    <p:extLst>
      <p:ext uri="{BB962C8B-B14F-4D97-AF65-F5344CB8AC3E}">
        <p14:creationId xmlns:p14="http://schemas.microsoft.com/office/powerpoint/2010/main" val="1971757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1498440" y="2564315"/>
            <a:ext cx="1183722" cy="369332"/>
          </a:xfrm>
          <a:prstGeom prst="rect">
            <a:avLst/>
          </a:prstGeom>
          <a:noFill/>
        </p:spPr>
        <p:txBody>
          <a:bodyPr wrap="none" rtlCol="0">
            <a:spAutoFit/>
          </a:bodyPr>
          <a:lstStyle/>
          <a:p>
            <a:r>
              <a:rPr lang="en-GB" dirty="0" smtClean="0"/>
              <a:t>Supernova</a:t>
            </a:r>
            <a:endParaRPr lang="fr-FR" dirty="0"/>
          </a:p>
        </p:txBody>
      </p:sp>
      <p:sp>
        <p:nvSpPr>
          <p:cNvPr id="14" name="TextBox 13"/>
          <p:cNvSpPr txBox="1"/>
          <p:nvPr/>
        </p:nvSpPr>
        <p:spPr>
          <a:xfrm>
            <a:off x="8289098" y="1266229"/>
            <a:ext cx="2858475" cy="369332"/>
          </a:xfrm>
          <a:prstGeom prst="rect">
            <a:avLst/>
          </a:prstGeom>
          <a:noFill/>
        </p:spPr>
        <p:txBody>
          <a:bodyPr wrap="none" rtlCol="0">
            <a:spAutoFit/>
          </a:bodyPr>
          <a:lstStyle/>
          <a:p>
            <a:r>
              <a:rPr lang="en-GB" dirty="0" smtClean="0"/>
              <a:t>Binary Neutron Stars merger</a:t>
            </a:r>
            <a:endParaRPr lang="fr-FR" dirty="0"/>
          </a:p>
        </p:txBody>
      </p:sp>
      <p:sp>
        <p:nvSpPr>
          <p:cNvPr id="13" name="TextBox 12"/>
          <p:cNvSpPr txBox="1"/>
          <p:nvPr/>
        </p:nvSpPr>
        <p:spPr>
          <a:xfrm>
            <a:off x="8360229" y="2373693"/>
            <a:ext cx="2633350" cy="369332"/>
          </a:xfrm>
          <a:prstGeom prst="rect">
            <a:avLst/>
          </a:prstGeom>
          <a:noFill/>
        </p:spPr>
        <p:txBody>
          <a:bodyPr wrap="none" rtlCol="0">
            <a:spAutoFit/>
          </a:bodyPr>
          <a:lstStyle/>
          <a:p>
            <a:r>
              <a:rPr lang="en-GB" dirty="0" smtClean="0"/>
              <a:t>Binary Black Holes merger</a:t>
            </a:r>
            <a:endParaRPr lang="fr-FR" dirty="0"/>
          </a:p>
        </p:txBody>
      </p:sp>
      <p:sp>
        <p:nvSpPr>
          <p:cNvPr id="4" name="Date Placeholder 3"/>
          <p:cNvSpPr>
            <a:spLocks noGrp="1"/>
          </p:cNvSpPr>
          <p:nvPr>
            <p:ph type="dt" sz="half" idx="10"/>
          </p:nvPr>
        </p:nvSpPr>
        <p:spPr/>
        <p:txBody>
          <a:bodyPr/>
          <a:lstStyle/>
          <a:p>
            <a:r>
              <a:rPr lang="fr-FR" smtClean="0"/>
              <a:t>25/11/2019</a:t>
            </a:r>
            <a:endParaRPr lang="en-GB"/>
          </a:p>
        </p:txBody>
      </p:sp>
      <p:sp>
        <p:nvSpPr>
          <p:cNvPr id="5" name="Slide Number Placeholder 4"/>
          <p:cNvSpPr>
            <a:spLocks noGrp="1"/>
          </p:cNvSpPr>
          <p:nvPr>
            <p:ph type="sldNum" sz="quarter" idx="12"/>
          </p:nvPr>
        </p:nvSpPr>
        <p:spPr/>
        <p:txBody>
          <a:bodyPr/>
          <a:lstStyle/>
          <a:p>
            <a:fld id="{4E5EDF2C-BDB0-4F5C-AE3D-58E8F57BE158}" type="slidenum">
              <a:rPr lang="en-GB" smtClean="0"/>
              <a:t>14</a:t>
            </a:fld>
            <a:endParaRPr lang="en-GB"/>
          </a:p>
        </p:txBody>
      </p:sp>
      <p:sp>
        <p:nvSpPr>
          <p:cNvPr id="6" name="Footer Placeholder 5"/>
          <p:cNvSpPr>
            <a:spLocks noGrp="1"/>
          </p:cNvSpPr>
          <p:nvPr>
            <p:ph type="ftr" sz="quarter" idx="3"/>
          </p:nvPr>
        </p:nvSpPr>
        <p:spPr/>
        <p:txBody>
          <a:bodyPr/>
          <a:lstStyle/>
          <a:p>
            <a:r>
              <a:rPr lang="en-GB" smtClean="0"/>
              <a:t>JRJC 2019 – Centre Moulin Mer – Lagonna-Daoulas</a:t>
            </a:r>
          </a:p>
          <a:p>
            <a:r>
              <a:rPr lang="en-GB" smtClean="0"/>
              <a:t>David Cohen – Optomechanical parametric instabilities study for Virgo</a:t>
            </a:r>
            <a:endParaRPr lang="en-GB" dirty="0" smtClean="0"/>
          </a:p>
        </p:txBody>
      </p:sp>
      <p:pic>
        <p:nvPicPr>
          <p:cNvPr id="16" name="Warped_Spacetime_Horizons_Long_72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960440" y="2743025"/>
            <a:ext cx="6060800" cy="3409200"/>
          </a:xfrm>
          <a:prstGeom prst="rect">
            <a:avLst/>
          </a:prstGeom>
        </p:spPr>
      </p:pic>
      <p:sp>
        <p:nvSpPr>
          <p:cNvPr id="18" name="TextBox 17"/>
          <p:cNvSpPr txBox="1"/>
          <p:nvPr/>
        </p:nvSpPr>
        <p:spPr>
          <a:xfrm>
            <a:off x="3321934" y="4074289"/>
            <a:ext cx="184731" cy="369332"/>
          </a:xfrm>
          <a:prstGeom prst="rect">
            <a:avLst/>
          </a:prstGeom>
          <a:noFill/>
        </p:spPr>
        <p:txBody>
          <a:bodyPr wrap="none" rtlCol="0">
            <a:spAutoFit/>
          </a:bodyPr>
          <a:lstStyle/>
          <a:p>
            <a:endParaRPr lang="fr-FR" dirty="0"/>
          </a:p>
        </p:txBody>
      </p:sp>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5098" y="804519"/>
            <a:ext cx="5334000" cy="2560320"/>
          </a:xfrm>
          <a:prstGeom prst="rect">
            <a:avLst/>
          </a:prstGeom>
        </p:spPr>
      </p:pic>
      <p:sp>
        <p:nvSpPr>
          <p:cNvPr id="26" name="TextBox 25"/>
          <p:cNvSpPr txBox="1"/>
          <p:nvPr/>
        </p:nvSpPr>
        <p:spPr>
          <a:xfrm>
            <a:off x="5316565" y="3350232"/>
            <a:ext cx="611065" cy="246221"/>
          </a:xfrm>
          <a:prstGeom prst="rect">
            <a:avLst/>
          </a:prstGeom>
          <a:noFill/>
        </p:spPr>
        <p:txBody>
          <a:bodyPr wrap="none" rtlCol="0">
            <a:spAutoFit/>
          </a:bodyPr>
          <a:lstStyle/>
          <a:p>
            <a:r>
              <a:rPr lang="en-GB" sz="1000" dirty="0" smtClean="0"/>
              <a:t>© NASA</a:t>
            </a:r>
            <a:endParaRPr lang="fr-FR" sz="1000" dirty="0"/>
          </a:p>
        </p:txBody>
      </p:sp>
      <p:sp>
        <p:nvSpPr>
          <p:cNvPr id="27" name="TextBox 26"/>
          <p:cNvSpPr txBox="1"/>
          <p:nvPr/>
        </p:nvSpPr>
        <p:spPr>
          <a:xfrm>
            <a:off x="6941240" y="6152225"/>
            <a:ext cx="4099199" cy="246221"/>
          </a:xfrm>
          <a:prstGeom prst="rect">
            <a:avLst/>
          </a:prstGeom>
          <a:noFill/>
        </p:spPr>
        <p:txBody>
          <a:bodyPr wrap="none" rtlCol="0">
            <a:spAutoFit/>
          </a:bodyPr>
          <a:lstStyle/>
          <a:p>
            <a:r>
              <a:rPr lang="en-GB" sz="1000" dirty="0" smtClean="0"/>
              <a:t>© SXS </a:t>
            </a:r>
            <a:r>
              <a:rPr lang="en-GB" sz="1000" dirty="0"/>
              <a:t>Collaboration/Canadian Institute for Theoretical Astrophysics/</a:t>
            </a:r>
            <a:r>
              <a:rPr lang="en-GB" sz="1000" dirty="0" err="1"/>
              <a:t>SciNet</a:t>
            </a:r>
            <a:endParaRPr lang="fr-FR" sz="1000" dirty="0"/>
          </a:p>
        </p:txBody>
      </p:sp>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9725" y="2883045"/>
            <a:ext cx="3121152" cy="3121152"/>
          </a:xfrm>
          <a:prstGeom prst="rect">
            <a:avLst/>
          </a:prstGeom>
        </p:spPr>
      </p:pic>
      <p:sp>
        <p:nvSpPr>
          <p:cNvPr id="29" name="TextBox 28"/>
          <p:cNvSpPr txBox="1"/>
          <p:nvPr/>
        </p:nvSpPr>
        <p:spPr>
          <a:xfrm>
            <a:off x="438598" y="6004197"/>
            <a:ext cx="3297698" cy="246221"/>
          </a:xfrm>
          <a:prstGeom prst="rect">
            <a:avLst/>
          </a:prstGeom>
          <a:noFill/>
        </p:spPr>
        <p:txBody>
          <a:bodyPr wrap="none" rtlCol="0">
            <a:spAutoFit/>
          </a:bodyPr>
          <a:lstStyle/>
          <a:p>
            <a:r>
              <a:rPr lang="fr-FR" sz="1000" dirty="0" smtClean="0"/>
              <a:t>©</a:t>
            </a:r>
            <a:r>
              <a:rPr lang="en-GB" sz="1000" dirty="0"/>
              <a:t> NASA, ESA, J. Hester and A. Loll (Arizona State University)</a:t>
            </a:r>
            <a:endParaRPr lang="fr-FR" sz="1000" dirty="0"/>
          </a:p>
        </p:txBody>
      </p:sp>
      <p:pic>
        <p:nvPicPr>
          <p:cNvPr id="30" name="Pictur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10530" y="1386796"/>
            <a:ext cx="6823134" cy="4442400"/>
          </a:xfrm>
          <a:prstGeom prst="rect">
            <a:avLst/>
          </a:prstGeom>
        </p:spPr>
      </p:pic>
      <p:sp>
        <p:nvSpPr>
          <p:cNvPr id="2" name="TextBox 1"/>
          <p:cNvSpPr txBox="1"/>
          <p:nvPr/>
        </p:nvSpPr>
        <p:spPr>
          <a:xfrm>
            <a:off x="7839856" y="5642427"/>
            <a:ext cx="1255472" cy="246221"/>
          </a:xfrm>
          <a:prstGeom prst="rect">
            <a:avLst/>
          </a:prstGeom>
          <a:noFill/>
        </p:spPr>
        <p:txBody>
          <a:bodyPr wrap="none" rtlCol="0">
            <a:spAutoFit/>
          </a:bodyPr>
          <a:lstStyle/>
          <a:p>
            <a:r>
              <a:rPr lang="fr-FR" sz="1000" dirty="0" smtClean="0"/>
              <a:t>©    Daniel </a:t>
            </a:r>
            <a:r>
              <a:rPr lang="fr-FR" sz="1000" dirty="0" err="1"/>
              <a:t>Mettoudi</a:t>
            </a:r>
            <a:endParaRPr lang="fr-FR" sz="1000" dirty="0"/>
          </a:p>
        </p:txBody>
      </p:sp>
      <p:sp>
        <p:nvSpPr>
          <p:cNvPr id="31" name="TextBox 30"/>
          <p:cNvSpPr txBox="1"/>
          <p:nvPr/>
        </p:nvSpPr>
        <p:spPr>
          <a:xfrm>
            <a:off x="3581400" y="2775288"/>
            <a:ext cx="3967753" cy="830997"/>
          </a:xfrm>
          <a:prstGeom prst="rect">
            <a:avLst/>
          </a:prstGeom>
          <a:noFill/>
        </p:spPr>
        <p:txBody>
          <a:bodyPr wrap="none" rtlCol="0">
            <a:spAutoFit/>
          </a:bodyPr>
          <a:lstStyle/>
          <a:p>
            <a:r>
              <a:rPr lang="en-GB" sz="4800" b="1" dirty="0" err="1" smtClean="0">
                <a:latin typeface="Old English Text MT" panose="03040902040508030806" pitchFamily="66" charset="0"/>
              </a:rPr>
              <a:t>Kouign-amann</a:t>
            </a:r>
            <a:endParaRPr lang="fr-FR" sz="4800" b="1" dirty="0">
              <a:latin typeface="Old English Text MT" panose="03040902040508030806" pitchFamily="66" charset="0"/>
            </a:endParaRPr>
          </a:p>
        </p:txBody>
      </p:sp>
    </p:spTree>
    <p:extLst>
      <p:ext uri="{BB962C8B-B14F-4D97-AF65-F5344CB8AC3E}">
        <p14:creationId xmlns:p14="http://schemas.microsoft.com/office/powerpoint/2010/main" val="2379602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9)">
                                      <p:cBhvr>
                                        <p:cTn id="6" dur="64834" fill="hold"/>
                                        <p:tgtEl>
                                          <p:spTgt spid="16"/>
                                        </p:tgtEl>
                                      </p:cBhvr>
                                    </p:cmd>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fill="hold" display="0">
                  <p:stCondLst>
                    <p:cond delay="indefinite"/>
                  </p:stCondLst>
                </p:cTn>
                <p:tgtEl>
                  <p:spTgt spid="16"/>
                </p:tgtEl>
              </p:cMediaNode>
            </p:video>
          </p:childTnLst>
        </p:cTn>
      </p:par>
    </p:tnLst>
    <p:bldLst>
      <p:bldP spid="15" grpId="0"/>
      <p:bldP spid="14" grpId="0"/>
      <p:bldP spid="13" grpId="0"/>
      <p:bldP spid="26" grpId="0"/>
      <p:bldP spid="27" grpId="0"/>
      <p:bldP spid="29" grpId="0"/>
      <p:bldP spid="2" grpId="0"/>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BF41E-0938-47CB-BD08-BC4BAD697736}"/>
              </a:ext>
            </a:extLst>
          </p:cNvPr>
          <p:cNvSpPr>
            <a:spLocks noGrp="1"/>
          </p:cNvSpPr>
          <p:nvPr>
            <p:ph type="title"/>
          </p:nvPr>
        </p:nvSpPr>
        <p:spPr/>
        <p:txBody>
          <a:bodyPr/>
          <a:lstStyle/>
          <a:p>
            <a:r>
              <a:rPr lang="en-GB" dirty="0"/>
              <a:t>Outline</a:t>
            </a:r>
          </a:p>
        </p:txBody>
      </p:sp>
      <p:sp>
        <p:nvSpPr>
          <p:cNvPr id="3" name="Content Placeholder 2">
            <a:extLst>
              <a:ext uri="{FF2B5EF4-FFF2-40B4-BE49-F238E27FC236}">
                <a16:creationId xmlns:a16="http://schemas.microsoft.com/office/drawing/2014/main" id="{03E05EC8-F004-4542-9495-B9A5D33FEC9F}"/>
              </a:ext>
            </a:extLst>
          </p:cNvPr>
          <p:cNvSpPr>
            <a:spLocks noGrp="1"/>
          </p:cNvSpPr>
          <p:nvPr>
            <p:ph idx="1"/>
          </p:nvPr>
        </p:nvSpPr>
        <p:spPr/>
        <p:txBody>
          <a:bodyPr/>
          <a:lstStyle/>
          <a:p>
            <a:r>
              <a:rPr lang="en-GB" dirty="0"/>
              <a:t>Introduction</a:t>
            </a:r>
          </a:p>
          <a:p>
            <a:pPr lvl="1"/>
            <a:r>
              <a:rPr lang="en-GB" dirty="0">
                <a:solidFill>
                  <a:schemeClr val="bg1">
                    <a:lumMod val="65000"/>
                  </a:schemeClr>
                </a:solidFill>
              </a:rPr>
              <a:t>Gravitational waves basics</a:t>
            </a:r>
          </a:p>
          <a:p>
            <a:pPr lvl="1"/>
            <a:r>
              <a:rPr lang="en-GB" dirty="0"/>
              <a:t>How to detect gravitational waves?</a:t>
            </a:r>
          </a:p>
          <a:p>
            <a:pPr lvl="1"/>
            <a:r>
              <a:rPr lang="en-GB" dirty="0">
                <a:solidFill>
                  <a:schemeClr val="bg1">
                    <a:lumMod val="65000"/>
                  </a:schemeClr>
                </a:solidFill>
              </a:rPr>
              <a:t>Detections</a:t>
            </a:r>
          </a:p>
          <a:p>
            <a:r>
              <a:rPr lang="en-GB" dirty="0">
                <a:solidFill>
                  <a:schemeClr val="bg1">
                    <a:lumMod val="65000"/>
                  </a:schemeClr>
                </a:solidFill>
              </a:rPr>
              <a:t>Three-mode parametric instabilities</a:t>
            </a:r>
          </a:p>
          <a:p>
            <a:pPr marL="0" indent="0">
              <a:buNone/>
            </a:pPr>
            <a:endParaRPr lang="en-GB" dirty="0">
              <a:solidFill>
                <a:schemeClr val="bg1">
                  <a:lumMod val="65000"/>
                </a:schemeClr>
              </a:solidFill>
            </a:endParaRPr>
          </a:p>
        </p:txBody>
      </p:sp>
      <p:sp>
        <p:nvSpPr>
          <p:cNvPr id="13" name="Date Placeholder 12"/>
          <p:cNvSpPr>
            <a:spLocks noGrp="1"/>
          </p:cNvSpPr>
          <p:nvPr>
            <p:ph type="dt" sz="half" idx="10"/>
          </p:nvPr>
        </p:nvSpPr>
        <p:spPr/>
        <p:txBody>
          <a:bodyPr/>
          <a:lstStyle/>
          <a:p>
            <a:r>
              <a:rPr lang="fr-FR" smtClean="0"/>
              <a:t>25/11/2019</a:t>
            </a:r>
            <a:endParaRPr lang="en-GB"/>
          </a:p>
        </p:txBody>
      </p:sp>
      <p:sp>
        <p:nvSpPr>
          <p:cNvPr id="14" name="Footer Placeholder 13"/>
          <p:cNvSpPr>
            <a:spLocks noGrp="1"/>
          </p:cNvSpPr>
          <p:nvPr>
            <p:ph type="ftr" sz="quarter" idx="3"/>
          </p:nvPr>
        </p:nvSpPr>
        <p:spPr/>
        <p:txBody>
          <a:bodyPr/>
          <a:lstStyle/>
          <a:p>
            <a:r>
              <a:rPr lang="en-GB" smtClean="0"/>
              <a:t>JRJC 2019 – Centre Moulin Mer – Lagonna-Daoulas</a:t>
            </a:r>
          </a:p>
          <a:p>
            <a:r>
              <a:rPr lang="en-GB" smtClean="0"/>
              <a:t>David Cohen – Optomechanical parametric instabilities study for Virgo</a:t>
            </a:r>
            <a:endParaRPr lang="en-GB" dirty="0" smtClean="0"/>
          </a:p>
        </p:txBody>
      </p:sp>
      <p:sp>
        <p:nvSpPr>
          <p:cNvPr id="15" name="Slide Number Placeholder 14"/>
          <p:cNvSpPr>
            <a:spLocks noGrp="1"/>
          </p:cNvSpPr>
          <p:nvPr>
            <p:ph type="sldNum" sz="quarter" idx="12"/>
          </p:nvPr>
        </p:nvSpPr>
        <p:spPr/>
        <p:txBody>
          <a:bodyPr/>
          <a:lstStyle/>
          <a:p>
            <a:fld id="{4E5EDF2C-BDB0-4F5C-AE3D-58E8F57BE158}" type="slidenum">
              <a:rPr lang="en-GB" smtClean="0"/>
              <a:t>15</a:t>
            </a:fld>
            <a:endParaRPr lang="en-GB"/>
          </a:p>
        </p:txBody>
      </p:sp>
    </p:spTree>
    <p:extLst>
      <p:ext uri="{BB962C8B-B14F-4D97-AF65-F5344CB8AC3E}">
        <p14:creationId xmlns:p14="http://schemas.microsoft.com/office/powerpoint/2010/main" val="38890884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BBD2064-72EE-451C-B574-9F953664B7FD}"/>
              </a:ext>
            </a:extLst>
          </p:cNvPr>
          <p:cNvSpPr>
            <a:spLocks noGrp="1"/>
          </p:cNvSpPr>
          <p:nvPr>
            <p:ph type="title"/>
          </p:nvPr>
        </p:nvSpPr>
        <p:spPr/>
        <p:txBody>
          <a:bodyPr>
            <a:normAutofit fontScale="90000"/>
          </a:bodyPr>
          <a:lstStyle/>
          <a:p>
            <a:r>
              <a:rPr lang="en-GB" dirty="0"/>
              <a:t>Ground-based interferometer for GW detection</a:t>
            </a:r>
          </a:p>
        </p:txBody>
      </p:sp>
      <p:sp>
        <p:nvSpPr>
          <p:cNvPr id="13" name="Date Placeholder 12"/>
          <p:cNvSpPr>
            <a:spLocks noGrp="1"/>
          </p:cNvSpPr>
          <p:nvPr>
            <p:ph type="dt" sz="half" idx="10"/>
          </p:nvPr>
        </p:nvSpPr>
        <p:spPr/>
        <p:txBody>
          <a:bodyPr/>
          <a:lstStyle/>
          <a:p>
            <a:r>
              <a:rPr lang="fr-FR" smtClean="0"/>
              <a:t>25/11/2019</a:t>
            </a:r>
            <a:endParaRPr lang="en-GB"/>
          </a:p>
        </p:txBody>
      </p:sp>
      <p:sp>
        <p:nvSpPr>
          <p:cNvPr id="14" name="Footer Placeholder 13"/>
          <p:cNvSpPr>
            <a:spLocks noGrp="1"/>
          </p:cNvSpPr>
          <p:nvPr>
            <p:ph type="ftr" sz="quarter" idx="3"/>
          </p:nvPr>
        </p:nvSpPr>
        <p:spPr/>
        <p:txBody>
          <a:bodyPr/>
          <a:lstStyle/>
          <a:p>
            <a:r>
              <a:rPr lang="en-GB" smtClean="0"/>
              <a:t>JRJC 2019 – Centre Moulin Mer – Lagonna-Daoulas</a:t>
            </a:r>
          </a:p>
          <a:p>
            <a:r>
              <a:rPr lang="en-GB" smtClean="0"/>
              <a:t>David Cohen – Optomechanical parametric instabilities study for Virgo</a:t>
            </a:r>
            <a:endParaRPr lang="en-GB" dirty="0" smtClean="0"/>
          </a:p>
        </p:txBody>
      </p:sp>
      <p:sp>
        <p:nvSpPr>
          <p:cNvPr id="15" name="Slide Number Placeholder 14"/>
          <p:cNvSpPr>
            <a:spLocks noGrp="1"/>
          </p:cNvSpPr>
          <p:nvPr>
            <p:ph type="sldNum" sz="quarter" idx="12"/>
          </p:nvPr>
        </p:nvSpPr>
        <p:spPr/>
        <p:txBody>
          <a:bodyPr/>
          <a:lstStyle/>
          <a:p>
            <a:fld id="{4E5EDF2C-BDB0-4F5C-AE3D-58E8F57BE158}" type="slidenum">
              <a:rPr lang="en-GB" smtClean="0"/>
              <a:t>16</a:t>
            </a:fld>
            <a:endParaRPr lang="en-GB"/>
          </a:p>
        </p:txBody>
      </p:sp>
      <p:pic>
        <p:nvPicPr>
          <p:cNvPr id="3" name="Interferometer Animatio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636838" y="2286000"/>
            <a:ext cx="6916737" cy="3890963"/>
          </a:xfrm>
        </p:spPr>
      </p:pic>
    </p:spTree>
    <p:extLst>
      <p:ext uri="{BB962C8B-B14F-4D97-AF65-F5344CB8AC3E}">
        <p14:creationId xmlns:p14="http://schemas.microsoft.com/office/powerpoint/2010/main" val="263492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4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140B4-2F16-4C7D-A5F6-4D4B1E558366}"/>
              </a:ext>
            </a:extLst>
          </p:cNvPr>
          <p:cNvSpPr>
            <a:spLocks noGrp="1"/>
          </p:cNvSpPr>
          <p:nvPr>
            <p:ph type="title"/>
          </p:nvPr>
        </p:nvSpPr>
        <p:spPr/>
        <p:txBody>
          <a:bodyPr/>
          <a:lstStyle/>
          <a:p>
            <a:r>
              <a:rPr lang="en-GB" dirty="0"/>
              <a:t>What is Virgo?</a:t>
            </a:r>
          </a:p>
        </p:txBody>
      </p:sp>
      <p:sp>
        <p:nvSpPr>
          <p:cNvPr id="5" name="Content Placeholder 4">
            <a:extLst>
              <a:ext uri="{FF2B5EF4-FFF2-40B4-BE49-F238E27FC236}">
                <a16:creationId xmlns:a16="http://schemas.microsoft.com/office/drawing/2014/main" id="{2AFE556D-1F49-481E-93F4-02B84197305A}"/>
              </a:ext>
            </a:extLst>
          </p:cNvPr>
          <p:cNvSpPr>
            <a:spLocks noGrp="1"/>
          </p:cNvSpPr>
          <p:nvPr>
            <p:ph sz="half" idx="2"/>
          </p:nvPr>
        </p:nvSpPr>
        <p:spPr>
          <a:xfrm>
            <a:off x="6172200" y="1908141"/>
            <a:ext cx="5181600" cy="4448209"/>
          </a:xfrm>
          <a:ln>
            <a:noFill/>
          </a:ln>
        </p:spPr>
        <p:txBody>
          <a:bodyPr>
            <a:noAutofit/>
          </a:bodyPr>
          <a:lstStyle/>
          <a:p>
            <a:pPr lvl="0">
              <a:buSzPct val="45000"/>
              <a:buFont typeface="StarSymbol"/>
              <a:buChar char="●"/>
            </a:pPr>
            <a:r>
              <a:rPr lang="en-GB" sz="1500" dirty="0"/>
              <a:t>Michelson interferometer (ITF)</a:t>
            </a:r>
            <a:br>
              <a:rPr lang="en-GB" sz="1500" dirty="0"/>
            </a:br>
            <a:r>
              <a:rPr lang="en-GB" sz="1500" dirty="0"/>
              <a:t>→ </a:t>
            </a:r>
            <a:r>
              <a:rPr lang="en-GB" sz="1500" b="1" dirty="0"/>
              <a:t>direct detection</a:t>
            </a:r>
            <a:r>
              <a:rPr lang="en-GB" sz="1500" dirty="0"/>
              <a:t> of gravitational waves</a:t>
            </a:r>
          </a:p>
          <a:p>
            <a:pPr lvl="0" algn="just">
              <a:buSzPct val="45000"/>
              <a:buFont typeface="StarSymbol"/>
              <a:buChar char="●"/>
            </a:pPr>
            <a:r>
              <a:rPr lang="en-GB" sz="1500" dirty="0"/>
              <a:t>3 km arms with </a:t>
            </a:r>
            <a:r>
              <a:rPr lang="en-GB" sz="1500" b="1" dirty="0"/>
              <a:t>Fabry-Perot</a:t>
            </a:r>
            <a:r>
              <a:rPr lang="en-GB" sz="1500" dirty="0"/>
              <a:t> cavities to increase the light path</a:t>
            </a:r>
          </a:p>
          <a:p>
            <a:pPr lvl="0" algn="just">
              <a:buSzPct val="45000"/>
              <a:buFont typeface="StarSymbol"/>
              <a:buChar char="●"/>
            </a:pPr>
            <a:r>
              <a:rPr lang="en-GB" sz="1500" dirty="0"/>
              <a:t>Working </a:t>
            </a:r>
            <a:r>
              <a:rPr lang="en-GB" sz="1500" dirty="0" smtClean="0"/>
              <a:t>point </a:t>
            </a:r>
            <a:r>
              <a:rPr lang="en-GB" sz="1500" dirty="0"/>
              <a:t>@ </a:t>
            </a:r>
            <a:r>
              <a:rPr lang="en-GB" sz="1500" b="1" dirty="0"/>
              <a:t>dark fringe</a:t>
            </a:r>
            <a:r>
              <a:rPr lang="en-GB" sz="1500" dirty="0"/>
              <a:t> (destructive interferences)</a:t>
            </a:r>
          </a:p>
          <a:p>
            <a:pPr lvl="0" algn="just">
              <a:buSzPct val="45000"/>
              <a:buFont typeface="StarSymbol"/>
              <a:buChar char="●"/>
            </a:pPr>
            <a:r>
              <a:rPr lang="en-GB" sz="1500" b="1" dirty="0"/>
              <a:t>Power Recycling mirror</a:t>
            </a:r>
            <a:r>
              <a:rPr lang="en-GB" sz="1500" dirty="0"/>
              <a:t> that reflects the light back to the ITF increasing the power in the </a:t>
            </a:r>
            <a:r>
              <a:rPr lang="en-GB" sz="1500" dirty="0" smtClean="0"/>
              <a:t>ITF.</a:t>
            </a:r>
            <a:endParaRPr lang="en-GB" sz="1500" dirty="0"/>
          </a:p>
          <a:p>
            <a:pPr lvl="0">
              <a:buSzPct val="45000"/>
              <a:buFont typeface="StarSymbol"/>
              <a:buChar char="●"/>
            </a:pPr>
            <a:r>
              <a:rPr lang="en-GB" sz="1500" dirty="0"/>
              <a:t>Real-time active control of the working point:</a:t>
            </a:r>
            <a:br>
              <a:rPr lang="en-GB" sz="1500" dirty="0"/>
            </a:br>
            <a:r>
              <a:rPr lang="en-GB" sz="1500" u="sng" dirty="0"/>
              <a:t>Sensing:</a:t>
            </a:r>
            <a:r>
              <a:rPr lang="en-GB" sz="1500" dirty="0"/>
              <a:t> </a:t>
            </a:r>
            <a:r>
              <a:rPr lang="en-GB" sz="1500" b="1" dirty="0"/>
              <a:t>photodiodes</a:t>
            </a:r>
            <a:r>
              <a:rPr lang="en-GB" sz="1500" dirty="0"/>
              <a:t/>
            </a:r>
            <a:br>
              <a:rPr lang="en-GB" sz="1500" dirty="0"/>
            </a:br>
            <a:r>
              <a:rPr lang="en-GB" sz="1500" u="sng" dirty="0"/>
              <a:t>Actuation:</a:t>
            </a:r>
            <a:r>
              <a:rPr lang="en-GB" sz="1500" dirty="0"/>
              <a:t> </a:t>
            </a:r>
            <a:r>
              <a:rPr lang="en-GB" sz="1500" b="1" dirty="0"/>
              <a:t>mirrors</a:t>
            </a:r>
            <a:r>
              <a:rPr lang="en-GB" sz="1500" dirty="0"/>
              <a:t>, </a:t>
            </a:r>
            <a:r>
              <a:rPr lang="en-GB" sz="1500" b="1" dirty="0"/>
              <a:t>suspensions</a:t>
            </a:r>
            <a:r>
              <a:rPr lang="en-GB" sz="1500" dirty="0"/>
              <a:t>, </a:t>
            </a:r>
            <a:r>
              <a:rPr lang="en-GB" sz="1500" b="1" dirty="0"/>
              <a:t>laser</a:t>
            </a:r>
          </a:p>
          <a:p>
            <a:pPr lvl="0" algn="just">
              <a:buSzPct val="45000"/>
              <a:buFont typeface="StarSymbol"/>
              <a:buChar char="●"/>
            </a:pPr>
            <a:r>
              <a:rPr lang="en-GB" sz="1500" dirty="0"/>
              <a:t>Large optics (mirrors) contained in </a:t>
            </a:r>
            <a:r>
              <a:rPr lang="en-GB" sz="1500" b="1" dirty="0" err="1"/>
              <a:t>superattenuator</a:t>
            </a:r>
            <a:r>
              <a:rPr lang="en-GB" sz="1500" b="1" dirty="0"/>
              <a:t> towers (inverted pendulums</a:t>
            </a:r>
            <a:r>
              <a:rPr lang="en-GB" sz="1500" b="1" dirty="0" smtClean="0"/>
              <a:t>)</a:t>
            </a:r>
            <a:r>
              <a:rPr lang="en-GB" sz="1500" dirty="0" smtClean="0"/>
              <a:t>. They are the test masses that perceive the space-time variations induced by GW.</a:t>
            </a:r>
            <a:endParaRPr lang="en-GB" sz="1500" b="1" dirty="0"/>
          </a:p>
          <a:p>
            <a:pPr lvl="0" algn="just">
              <a:buSzPct val="45000"/>
              <a:buFont typeface="StarSymbol"/>
              <a:buChar char="●"/>
            </a:pPr>
            <a:r>
              <a:rPr lang="en-GB" sz="1500" dirty="0"/>
              <a:t>Small optics (telescopes, photodiodes) on </a:t>
            </a:r>
            <a:r>
              <a:rPr lang="en-GB" sz="1500" b="1" dirty="0"/>
              <a:t>suspended benches</a:t>
            </a:r>
          </a:p>
          <a:p>
            <a:pPr lvl="0">
              <a:buSzPct val="45000"/>
              <a:buFont typeface="StarSymbol"/>
              <a:buChar char="●"/>
            </a:pPr>
            <a:r>
              <a:rPr lang="en-GB" sz="1500" dirty="0"/>
              <a:t>Laser: </a:t>
            </a:r>
            <a:br>
              <a:rPr lang="en-GB" sz="1500" dirty="0"/>
            </a:br>
            <a:r>
              <a:rPr lang="en-GB" sz="1500" dirty="0"/>
              <a:t>wavelength = </a:t>
            </a:r>
            <a:r>
              <a:rPr lang="en-GB" sz="1500" b="1" dirty="0"/>
              <a:t>1064 nm</a:t>
            </a:r>
            <a:r>
              <a:rPr lang="en-GB" sz="1500" dirty="0"/>
              <a:t/>
            </a:r>
            <a:br>
              <a:rPr lang="en-GB" sz="1500" dirty="0"/>
            </a:br>
            <a:r>
              <a:rPr lang="en-GB" sz="1500" dirty="0"/>
              <a:t>input power = </a:t>
            </a:r>
            <a:r>
              <a:rPr lang="en-GB" sz="1500" b="1" dirty="0"/>
              <a:t>12-25 W continuous</a:t>
            </a:r>
          </a:p>
        </p:txBody>
      </p:sp>
      <p:sp>
        <p:nvSpPr>
          <p:cNvPr id="14" name="Date Placeholder 13"/>
          <p:cNvSpPr>
            <a:spLocks noGrp="1"/>
          </p:cNvSpPr>
          <p:nvPr>
            <p:ph type="dt" sz="half" idx="10"/>
          </p:nvPr>
        </p:nvSpPr>
        <p:spPr/>
        <p:txBody>
          <a:bodyPr/>
          <a:lstStyle/>
          <a:p>
            <a:r>
              <a:rPr lang="fr-FR" smtClean="0"/>
              <a:t>25/11/2019</a:t>
            </a:r>
            <a:endParaRPr lang="en-GB"/>
          </a:p>
        </p:txBody>
      </p:sp>
      <p:sp>
        <p:nvSpPr>
          <p:cNvPr id="15" name="Footer Placeholder 14"/>
          <p:cNvSpPr>
            <a:spLocks noGrp="1"/>
          </p:cNvSpPr>
          <p:nvPr>
            <p:ph type="ftr" sz="quarter" idx="3"/>
          </p:nvPr>
        </p:nvSpPr>
        <p:spPr/>
        <p:txBody>
          <a:bodyPr/>
          <a:lstStyle/>
          <a:p>
            <a:r>
              <a:rPr lang="en-GB" smtClean="0"/>
              <a:t>JRJC 2019 – Centre Moulin Mer – Lagonna-Daoulas</a:t>
            </a:r>
          </a:p>
          <a:p>
            <a:r>
              <a:rPr lang="en-GB" smtClean="0"/>
              <a:t>David Cohen – Optomechanical parametric instabilities study for Virgo</a:t>
            </a:r>
            <a:endParaRPr lang="en-GB" dirty="0" smtClean="0"/>
          </a:p>
        </p:txBody>
      </p:sp>
      <p:sp>
        <p:nvSpPr>
          <p:cNvPr id="16" name="Slide Number Placeholder 15"/>
          <p:cNvSpPr>
            <a:spLocks noGrp="1"/>
          </p:cNvSpPr>
          <p:nvPr>
            <p:ph type="sldNum" sz="quarter" idx="12"/>
          </p:nvPr>
        </p:nvSpPr>
        <p:spPr/>
        <p:txBody>
          <a:bodyPr/>
          <a:lstStyle/>
          <a:p>
            <a:fld id="{4E5EDF2C-BDB0-4F5C-AE3D-58E8F57BE158}" type="slidenum">
              <a:rPr lang="en-GB" smtClean="0"/>
              <a:t>17</a:t>
            </a:fld>
            <a:endParaRPr lang="en-GB"/>
          </a:p>
        </p:txBody>
      </p:sp>
      <p:pic>
        <p:nvPicPr>
          <p:cNvPr id="4"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040225"/>
            <a:ext cx="4902280" cy="4184040"/>
          </a:xfrm>
        </p:spPr>
      </p:pic>
    </p:spTree>
    <p:extLst>
      <p:ext uri="{BB962C8B-B14F-4D97-AF65-F5344CB8AC3E}">
        <p14:creationId xmlns:p14="http://schemas.microsoft.com/office/powerpoint/2010/main" val="22932921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BF41E-0938-47CB-BD08-BC4BAD697736}"/>
              </a:ext>
            </a:extLst>
          </p:cNvPr>
          <p:cNvSpPr>
            <a:spLocks noGrp="1"/>
          </p:cNvSpPr>
          <p:nvPr>
            <p:ph type="title"/>
          </p:nvPr>
        </p:nvSpPr>
        <p:spPr/>
        <p:txBody>
          <a:bodyPr/>
          <a:lstStyle/>
          <a:p>
            <a:r>
              <a:rPr lang="en-GB" dirty="0"/>
              <a:t>Outline</a:t>
            </a:r>
          </a:p>
        </p:txBody>
      </p:sp>
      <p:sp>
        <p:nvSpPr>
          <p:cNvPr id="3" name="Content Placeholder 2">
            <a:extLst>
              <a:ext uri="{FF2B5EF4-FFF2-40B4-BE49-F238E27FC236}">
                <a16:creationId xmlns:a16="http://schemas.microsoft.com/office/drawing/2014/main" id="{03E05EC8-F004-4542-9495-B9A5D33FEC9F}"/>
              </a:ext>
            </a:extLst>
          </p:cNvPr>
          <p:cNvSpPr>
            <a:spLocks noGrp="1"/>
          </p:cNvSpPr>
          <p:nvPr>
            <p:ph idx="1"/>
          </p:nvPr>
        </p:nvSpPr>
        <p:spPr/>
        <p:txBody>
          <a:bodyPr/>
          <a:lstStyle/>
          <a:p>
            <a:r>
              <a:rPr lang="en-GB" dirty="0"/>
              <a:t>Introduction</a:t>
            </a:r>
          </a:p>
          <a:p>
            <a:pPr lvl="1"/>
            <a:r>
              <a:rPr lang="en-GB" dirty="0">
                <a:solidFill>
                  <a:schemeClr val="bg1">
                    <a:lumMod val="65000"/>
                  </a:schemeClr>
                </a:solidFill>
              </a:rPr>
              <a:t>Gravitational waves basics</a:t>
            </a:r>
          </a:p>
          <a:p>
            <a:pPr lvl="1"/>
            <a:r>
              <a:rPr lang="en-GB" dirty="0">
                <a:solidFill>
                  <a:schemeClr val="bg1">
                    <a:lumMod val="65000"/>
                  </a:schemeClr>
                </a:solidFill>
              </a:rPr>
              <a:t>How to detect gravitational waves?</a:t>
            </a:r>
          </a:p>
          <a:p>
            <a:pPr lvl="1"/>
            <a:r>
              <a:rPr lang="en-GB" dirty="0"/>
              <a:t>Detections</a:t>
            </a:r>
          </a:p>
          <a:p>
            <a:r>
              <a:rPr lang="en-GB" dirty="0">
                <a:solidFill>
                  <a:schemeClr val="bg1">
                    <a:lumMod val="65000"/>
                  </a:schemeClr>
                </a:solidFill>
              </a:rPr>
              <a:t>Three-mode parametric instabilities</a:t>
            </a:r>
          </a:p>
        </p:txBody>
      </p:sp>
      <p:sp>
        <p:nvSpPr>
          <p:cNvPr id="13" name="Date Placeholder 12"/>
          <p:cNvSpPr>
            <a:spLocks noGrp="1"/>
          </p:cNvSpPr>
          <p:nvPr>
            <p:ph type="dt" sz="half" idx="10"/>
          </p:nvPr>
        </p:nvSpPr>
        <p:spPr/>
        <p:txBody>
          <a:bodyPr/>
          <a:lstStyle/>
          <a:p>
            <a:r>
              <a:rPr lang="fr-FR" smtClean="0"/>
              <a:t>25/11/2019</a:t>
            </a:r>
            <a:endParaRPr lang="en-GB"/>
          </a:p>
        </p:txBody>
      </p:sp>
      <p:sp>
        <p:nvSpPr>
          <p:cNvPr id="14" name="Footer Placeholder 13"/>
          <p:cNvSpPr>
            <a:spLocks noGrp="1"/>
          </p:cNvSpPr>
          <p:nvPr>
            <p:ph type="ftr" sz="quarter" idx="3"/>
          </p:nvPr>
        </p:nvSpPr>
        <p:spPr/>
        <p:txBody>
          <a:bodyPr/>
          <a:lstStyle/>
          <a:p>
            <a:r>
              <a:rPr lang="en-GB" smtClean="0"/>
              <a:t>JRJC 2019 – Centre Moulin Mer – Lagonna-Daoulas</a:t>
            </a:r>
          </a:p>
          <a:p>
            <a:r>
              <a:rPr lang="en-GB" smtClean="0"/>
              <a:t>David Cohen – Optomechanical parametric instabilities study for Virgo</a:t>
            </a:r>
            <a:endParaRPr lang="en-GB" dirty="0" smtClean="0"/>
          </a:p>
        </p:txBody>
      </p:sp>
      <p:sp>
        <p:nvSpPr>
          <p:cNvPr id="15" name="Slide Number Placeholder 14"/>
          <p:cNvSpPr>
            <a:spLocks noGrp="1"/>
          </p:cNvSpPr>
          <p:nvPr>
            <p:ph type="sldNum" sz="quarter" idx="12"/>
          </p:nvPr>
        </p:nvSpPr>
        <p:spPr/>
        <p:txBody>
          <a:bodyPr/>
          <a:lstStyle/>
          <a:p>
            <a:fld id="{4E5EDF2C-BDB0-4F5C-AE3D-58E8F57BE158}" type="slidenum">
              <a:rPr lang="en-GB" smtClean="0"/>
              <a:t>18</a:t>
            </a:fld>
            <a:endParaRPr lang="en-GB"/>
          </a:p>
        </p:txBody>
      </p:sp>
    </p:spTree>
    <p:extLst>
      <p:ext uri="{BB962C8B-B14F-4D97-AF65-F5344CB8AC3E}">
        <p14:creationId xmlns:p14="http://schemas.microsoft.com/office/powerpoint/2010/main" val="16626364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FA08D-30D8-4565-806E-4DF3285DC9E5}"/>
              </a:ext>
            </a:extLst>
          </p:cNvPr>
          <p:cNvSpPr>
            <a:spLocks noGrp="1"/>
          </p:cNvSpPr>
          <p:nvPr>
            <p:ph type="title"/>
          </p:nvPr>
        </p:nvSpPr>
        <p:spPr/>
        <p:txBody>
          <a:bodyPr/>
          <a:lstStyle/>
          <a:p>
            <a:r>
              <a:rPr lang="en-GB" dirty="0"/>
              <a:t>Observation Runs</a:t>
            </a:r>
          </a:p>
        </p:txBody>
      </p:sp>
      <p:sp>
        <p:nvSpPr>
          <p:cNvPr id="3" name="Content Placeholder 2">
            <a:extLst>
              <a:ext uri="{FF2B5EF4-FFF2-40B4-BE49-F238E27FC236}">
                <a16:creationId xmlns:a16="http://schemas.microsoft.com/office/drawing/2014/main" id="{EEFC6296-058A-4E48-91F0-782732D7CBB6}"/>
              </a:ext>
            </a:extLst>
          </p:cNvPr>
          <p:cNvSpPr>
            <a:spLocks noGrp="1"/>
          </p:cNvSpPr>
          <p:nvPr>
            <p:ph idx="1"/>
          </p:nvPr>
        </p:nvSpPr>
        <p:spPr/>
        <p:txBody>
          <a:bodyPr>
            <a:normAutofit/>
          </a:bodyPr>
          <a:lstStyle/>
          <a:p>
            <a:pPr algn="just"/>
            <a:r>
              <a:rPr lang="en-GB" sz="2000" dirty="0"/>
              <a:t>For any GW detector, observation phases last for a certain time, called an Observation run.</a:t>
            </a:r>
          </a:p>
          <a:p>
            <a:pPr algn="just"/>
            <a:r>
              <a:rPr lang="en-GB" sz="2000" dirty="0"/>
              <a:t>Between two Observation runs, GW detectors are upgraded</a:t>
            </a:r>
            <a:r>
              <a:rPr lang="en-GB" sz="2000" dirty="0" smtClean="0"/>
              <a:t>.</a:t>
            </a:r>
          </a:p>
          <a:p>
            <a:pPr algn="just"/>
            <a:r>
              <a:rPr lang="en-GB" sz="2000" dirty="0" smtClean="0"/>
              <a:t>The first detection GW150914 occurred during the Observation run 1 (O1). The first triple detection GW170814 occurred during O2.</a:t>
            </a:r>
            <a:endParaRPr lang="en-GB" sz="2000" dirty="0"/>
          </a:p>
          <a:p>
            <a:pPr algn="just"/>
            <a:r>
              <a:rPr lang="en-GB" sz="2000" b="1" dirty="0" smtClean="0">
                <a:solidFill>
                  <a:srgbClr val="00898B"/>
                </a:solidFill>
              </a:rPr>
              <a:t>Since </a:t>
            </a:r>
            <a:r>
              <a:rPr lang="en-GB" sz="2000" b="1" dirty="0">
                <a:solidFill>
                  <a:srgbClr val="00898B"/>
                </a:solidFill>
              </a:rPr>
              <a:t>1 April 2019, O3 has started</a:t>
            </a:r>
            <a:r>
              <a:rPr lang="en-GB" sz="2000" dirty="0"/>
              <a:t> and will last for a whole year. At present, only potential candidates to GW events have been recorded and one will need several months for confirmation</a:t>
            </a:r>
            <a:r>
              <a:rPr lang="en-GB" sz="2000" dirty="0" smtClean="0"/>
              <a:t>.</a:t>
            </a:r>
            <a:endParaRPr lang="en-GB" sz="2000" dirty="0"/>
          </a:p>
        </p:txBody>
      </p:sp>
      <p:sp>
        <p:nvSpPr>
          <p:cNvPr id="13" name="Date Placeholder 12"/>
          <p:cNvSpPr>
            <a:spLocks noGrp="1"/>
          </p:cNvSpPr>
          <p:nvPr>
            <p:ph type="dt" sz="half" idx="10"/>
          </p:nvPr>
        </p:nvSpPr>
        <p:spPr/>
        <p:txBody>
          <a:bodyPr/>
          <a:lstStyle/>
          <a:p>
            <a:r>
              <a:rPr lang="fr-FR" smtClean="0"/>
              <a:t>25/11/2019</a:t>
            </a:r>
            <a:endParaRPr lang="en-GB"/>
          </a:p>
        </p:txBody>
      </p:sp>
      <p:sp>
        <p:nvSpPr>
          <p:cNvPr id="14" name="Footer Placeholder 13"/>
          <p:cNvSpPr>
            <a:spLocks noGrp="1"/>
          </p:cNvSpPr>
          <p:nvPr>
            <p:ph type="ftr" sz="quarter" idx="3"/>
          </p:nvPr>
        </p:nvSpPr>
        <p:spPr/>
        <p:txBody>
          <a:bodyPr/>
          <a:lstStyle/>
          <a:p>
            <a:r>
              <a:rPr lang="en-GB" smtClean="0"/>
              <a:t>JRJC 2019 – Centre Moulin Mer – Lagonna-Daoulas</a:t>
            </a:r>
          </a:p>
          <a:p>
            <a:r>
              <a:rPr lang="en-GB" smtClean="0"/>
              <a:t>David Cohen – Optomechanical parametric instabilities study for Virgo</a:t>
            </a:r>
            <a:endParaRPr lang="en-GB" dirty="0" smtClean="0"/>
          </a:p>
        </p:txBody>
      </p:sp>
      <p:sp>
        <p:nvSpPr>
          <p:cNvPr id="15" name="Slide Number Placeholder 14"/>
          <p:cNvSpPr>
            <a:spLocks noGrp="1"/>
          </p:cNvSpPr>
          <p:nvPr>
            <p:ph type="sldNum" sz="quarter" idx="12"/>
          </p:nvPr>
        </p:nvSpPr>
        <p:spPr/>
        <p:txBody>
          <a:bodyPr/>
          <a:lstStyle/>
          <a:p>
            <a:fld id="{4E5EDF2C-BDB0-4F5C-AE3D-58E8F57BE158}" type="slidenum">
              <a:rPr lang="en-GB" smtClean="0"/>
              <a:t>19</a:t>
            </a:fld>
            <a:endParaRPr lang="en-GB"/>
          </a:p>
        </p:txBody>
      </p:sp>
      <p:graphicFrame>
        <p:nvGraphicFramePr>
          <p:cNvPr id="7" name="Content Placeholder 4"/>
          <p:cNvGraphicFramePr>
            <a:graphicFrameLocks/>
          </p:cNvGraphicFramePr>
          <p:nvPr>
            <p:extLst>
              <p:ext uri="{D42A27DB-BD31-4B8C-83A1-F6EECF244321}">
                <p14:modId xmlns:p14="http://schemas.microsoft.com/office/powerpoint/2010/main" val="409268449"/>
              </p:ext>
            </p:extLst>
          </p:nvPr>
        </p:nvGraphicFramePr>
        <p:xfrm>
          <a:off x="2371725" y="4497742"/>
          <a:ext cx="7658100" cy="2498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2115108" y="4673398"/>
            <a:ext cx="1863411" cy="523220"/>
          </a:xfrm>
          <a:prstGeom prst="rect">
            <a:avLst/>
          </a:prstGeom>
          <a:noFill/>
        </p:spPr>
        <p:txBody>
          <a:bodyPr wrap="square" rtlCol="0">
            <a:spAutoFit/>
          </a:bodyPr>
          <a:lstStyle/>
          <a:p>
            <a:r>
              <a:rPr lang="en-GB" sz="1400" dirty="0" smtClean="0"/>
              <a:t>09/2015 – 01/2016: LIGO</a:t>
            </a:r>
            <a:endParaRPr lang="fr-FR" sz="1400" dirty="0"/>
          </a:p>
        </p:txBody>
      </p:sp>
      <p:sp>
        <p:nvSpPr>
          <p:cNvPr id="9" name="TextBox 8"/>
          <p:cNvSpPr txBox="1"/>
          <p:nvPr/>
        </p:nvSpPr>
        <p:spPr>
          <a:xfrm>
            <a:off x="6094639" y="4511815"/>
            <a:ext cx="1507268" cy="738664"/>
          </a:xfrm>
          <a:prstGeom prst="rect">
            <a:avLst/>
          </a:prstGeom>
          <a:noFill/>
        </p:spPr>
        <p:txBody>
          <a:bodyPr wrap="square" rtlCol="0">
            <a:spAutoFit/>
          </a:bodyPr>
          <a:lstStyle/>
          <a:p>
            <a:pPr algn="ctr"/>
            <a:r>
              <a:rPr lang="en-GB" sz="1400" dirty="0" smtClean="0"/>
              <a:t>04/2019 – 10/2019: LIGO/Virgo</a:t>
            </a:r>
            <a:endParaRPr lang="fr-FR" sz="1400" dirty="0"/>
          </a:p>
        </p:txBody>
      </p:sp>
      <p:sp>
        <p:nvSpPr>
          <p:cNvPr id="10" name="TextBox 9"/>
          <p:cNvSpPr txBox="1"/>
          <p:nvPr/>
        </p:nvSpPr>
        <p:spPr>
          <a:xfrm>
            <a:off x="8044461" y="4511815"/>
            <a:ext cx="1509573" cy="738664"/>
          </a:xfrm>
          <a:prstGeom prst="rect">
            <a:avLst/>
          </a:prstGeom>
          <a:noFill/>
        </p:spPr>
        <p:txBody>
          <a:bodyPr wrap="square" rtlCol="0">
            <a:spAutoFit/>
          </a:bodyPr>
          <a:lstStyle/>
          <a:p>
            <a:pPr algn="ctr"/>
            <a:r>
              <a:rPr lang="en-GB" sz="1400" dirty="0" smtClean="0"/>
              <a:t>11/2019 – 04/2020 LIGO/Virgo</a:t>
            </a:r>
            <a:endParaRPr lang="fr-FR" sz="1400" dirty="0"/>
          </a:p>
        </p:txBody>
      </p:sp>
      <p:sp>
        <p:nvSpPr>
          <p:cNvPr id="11" name="TextBox 10"/>
          <p:cNvSpPr txBox="1"/>
          <p:nvPr/>
        </p:nvSpPr>
        <p:spPr>
          <a:xfrm>
            <a:off x="3978519" y="4619537"/>
            <a:ext cx="2116120" cy="523220"/>
          </a:xfrm>
          <a:prstGeom prst="rect">
            <a:avLst/>
          </a:prstGeom>
          <a:noFill/>
        </p:spPr>
        <p:txBody>
          <a:bodyPr wrap="square" rtlCol="0">
            <a:spAutoFit/>
          </a:bodyPr>
          <a:lstStyle/>
          <a:p>
            <a:r>
              <a:rPr lang="en-GB" sz="1400" dirty="0" smtClean="0"/>
              <a:t>11/2017 – 08/2018: LIGO</a:t>
            </a:r>
          </a:p>
          <a:p>
            <a:r>
              <a:rPr lang="en-GB" sz="1400" dirty="0" smtClean="0"/>
              <a:t>08/2018: + Virgo</a:t>
            </a:r>
            <a:endParaRPr lang="fr-FR" sz="1400" dirty="0"/>
          </a:p>
        </p:txBody>
      </p:sp>
    </p:spTree>
    <p:extLst>
      <p:ext uri="{BB962C8B-B14F-4D97-AF65-F5344CB8AC3E}">
        <p14:creationId xmlns:p14="http://schemas.microsoft.com/office/powerpoint/2010/main" val="28363898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fr-FR" smtClean="0"/>
              <a:t>25/11/2019</a:t>
            </a:r>
            <a:endParaRPr lang="en-GB"/>
          </a:p>
        </p:txBody>
      </p:sp>
      <p:sp>
        <p:nvSpPr>
          <p:cNvPr id="5" name="Slide Number Placeholder 4"/>
          <p:cNvSpPr>
            <a:spLocks noGrp="1"/>
          </p:cNvSpPr>
          <p:nvPr>
            <p:ph type="sldNum" sz="quarter" idx="12"/>
          </p:nvPr>
        </p:nvSpPr>
        <p:spPr/>
        <p:txBody>
          <a:bodyPr/>
          <a:lstStyle/>
          <a:p>
            <a:fld id="{4E5EDF2C-BDB0-4F5C-AE3D-58E8F57BE158}" type="slidenum">
              <a:rPr lang="en-GB" smtClean="0"/>
              <a:t>2</a:t>
            </a:fld>
            <a:endParaRPr lang="en-GB"/>
          </a:p>
        </p:txBody>
      </p:sp>
      <p:sp>
        <p:nvSpPr>
          <p:cNvPr id="6" name="Footer Placeholder 5"/>
          <p:cNvSpPr>
            <a:spLocks noGrp="1"/>
          </p:cNvSpPr>
          <p:nvPr>
            <p:ph type="ftr" sz="quarter" idx="3"/>
          </p:nvPr>
        </p:nvSpPr>
        <p:spPr/>
        <p:txBody>
          <a:bodyPr/>
          <a:lstStyle/>
          <a:p>
            <a:r>
              <a:rPr lang="en-GB" smtClean="0"/>
              <a:t>JRJC 2019 – Centre Moulin Mer – Lagonna-Daoulas</a:t>
            </a:r>
          </a:p>
          <a:p>
            <a:r>
              <a:rPr lang="en-GB" smtClean="0"/>
              <a:t>David Cohen – Optomechanical parametric instabilities study for Virgo</a:t>
            </a:r>
            <a:endParaRPr lang="en-GB" dirty="0" smtClean="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64350"/>
            <a:ext cx="9557690" cy="4392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5667" y="672438"/>
            <a:ext cx="6626333" cy="4154400"/>
          </a:xfrm>
          <a:prstGeom prst="rect">
            <a:avLst/>
          </a:prstGeom>
        </p:spPr>
      </p:pic>
      <p:sp>
        <p:nvSpPr>
          <p:cNvPr id="9" name="TextBox 8"/>
          <p:cNvSpPr txBox="1"/>
          <p:nvPr/>
        </p:nvSpPr>
        <p:spPr>
          <a:xfrm>
            <a:off x="8171748" y="4530655"/>
            <a:ext cx="1414170" cy="246221"/>
          </a:xfrm>
          <a:prstGeom prst="rect">
            <a:avLst/>
          </a:prstGeom>
          <a:noFill/>
        </p:spPr>
        <p:txBody>
          <a:bodyPr wrap="none" rtlCol="0">
            <a:spAutoFit/>
          </a:bodyPr>
          <a:lstStyle/>
          <a:p>
            <a:r>
              <a:rPr lang="en-GB" sz="1000" dirty="0" smtClean="0"/>
              <a:t>© Wikimedia commons</a:t>
            </a:r>
            <a:endParaRPr lang="fr-FR" sz="1000" dirty="0"/>
          </a:p>
        </p:txBody>
      </p:sp>
    </p:spTree>
    <p:extLst>
      <p:ext uri="{BB962C8B-B14F-4D97-AF65-F5344CB8AC3E}">
        <p14:creationId xmlns:p14="http://schemas.microsoft.com/office/powerpoint/2010/main" val="1329126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 couple of interesting links</a:t>
            </a:r>
            <a:endParaRPr lang="fr-FR" dirty="0"/>
          </a:p>
        </p:txBody>
      </p:sp>
      <p:sp>
        <p:nvSpPr>
          <p:cNvPr id="3" name="Content Placeholder 2"/>
          <p:cNvSpPr>
            <a:spLocks noGrp="1"/>
          </p:cNvSpPr>
          <p:nvPr>
            <p:ph idx="1"/>
          </p:nvPr>
        </p:nvSpPr>
        <p:spPr/>
        <p:txBody>
          <a:bodyPr>
            <a:normAutofit/>
          </a:bodyPr>
          <a:lstStyle/>
          <a:p>
            <a:pPr marL="0" indent="0" algn="just">
              <a:buNone/>
            </a:pPr>
            <a:r>
              <a:rPr lang="en-GB" sz="2000" dirty="0"/>
              <a:t>Virgo news: </a:t>
            </a:r>
            <a:r>
              <a:rPr lang="en-GB" sz="2000" dirty="0">
                <a:hlinkClick r:id="rId2"/>
              </a:rPr>
              <a:t>http://www.virgo-gw.eu/</a:t>
            </a:r>
            <a:endParaRPr lang="en-GB" sz="2000" dirty="0"/>
          </a:p>
          <a:p>
            <a:pPr marL="0" indent="0" algn="just">
              <a:buNone/>
            </a:pPr>
            <a:r>
              <a:rPr lang="fr-FR" sz="2000" dirty="0" err="1"/>
              <a:t>Potential</a:t>
            </a:r>
            <a:r>
              <a:rPr lang="fr-FR" sz="2000" dirty="0"/>
              <a:t> candidates: </a:t>
            </a:r>
            <a:r>
              <a:rPr lang="fr-FR" sz="2000" dirty="0">
                <a:hlinkClick r:id="rId3"/>
              </a:rPr>
              <a:t>https://gracedb.ligo.org/superevents/public/O3/</a:t>
            </a:r>
            <a:endParaRPr lang="fr-FR" sz="2000" dirty="0"/>
          </a:p>
          <a:p>
            <a:pPr marL="0" indent="0" algn="just">
              <a:buNone/>
            </a:pPr>
            <a:r>
              <a:rPr lang="fr-FR" sz="2000" dirty="0"/>
              <a:t>App to </a:t>
            </a:r>
            <a:r>
              <a:rPr lang="en-GB" sz="2000" dirty="0"/>
              <a:t>keep track of the latest gravitational wave alerts: </a:t>
            </a:r>
            <a:r>
              <a:rPr lang="fr-FR" sz="2000" dirty="0">
                <a:hlinkClick r:id="rId4"/>
              </a:rPr>
              <a:t>http://</a:t>
            </a:r>
            <a:r>
              <a:rPr lang="fr-FR" sz="2000" dirty="0" smtClean="0">
                <a:hlinkClick r:id="rId4"/>
              </a:rPr>
              <a:t>chirp.sr.bham.ac.uk</a:t>
            </a:r>
            <a:endParaRPr lang="en-GB" sz="2000" dirty="0"/>
          </a:p>
        </p:txBody>
      </p:sp>
      <p:sp>
        <p:nvSpPr>
          <p:cNvPr id="4" name="Date Placeholder 3"/>
          <p:cNvSpPr>
            <a:spLocks noGrp="1"/>
          </p:cNvSpPr>
          <p:nvPr>
            <p:ph type="dt" sz="half" idx="10"/>
          </p:nvPr>
        </p:nvSpPr>
        <p:spPr/>
        <p:txBody>
          <a:bodyPr/>
          <a:lstStyle/>
          <a:p>
            <a:r>
              <a:rPr lang="fr-FR" smtClean="0"/>
              <a:t>25/11/2019</a:t>
            </a:r>
            <a:endParaRPr lang="en-GB"/>
          </a:p>
        </p:txBody>
      </p:sp>
      <p:sp>
        <p:nvSpPr>
          <p:cNvPr id="5" name="Slide Number Placeholder 4"/>
          <p:cNvSpPr>
            <a:spLocks noGrp="1"/>
          </p:cNvSpPr>
          <p:nvPr>
            <p:ph type="sldNum" sz="quarter" idx="12"/>
          </p:nvPr>
        </p:nvSpPr>
        <p:spPr/>
        <p:txBody>
          <a:bodyPr/>
          <a:lstStyle/>
          <a:p>
            <a:fld id="{4E5EDF2C-BDB0-4F5C-AE3D-58E8F57BE158}" type="slidenum">
              <a:rPr lang="en-GB" smtClean="0"/>
              <a:t>20</a:t>
            </a:fld>
            <a:endParaRPr lang="en-GB"/>
          </a:p>
        </p:txBody>
      </p:sp>
      <p:sp>
        <p:nvSpPr>
          <p:cNvPr id="6" name="Footer Placeholder 5"/>
          <p:cNvSpPr>
            <a:spLocks noGrp="1"/>
          </p:cNvSpPr>
          <p:nvPr>
            <p:ph type="ftr" sz="quarter" idx="3"/>
          </p:nvPr>
        </p:nvSpPr>
        <p:spPr/>
        <p:txBody>
          <a:bodyPr/>
          <a:lstStyle/>
          <a:p>
            <a:r>
              <a:rPr lang="en-GB" smtClean="0"/>
              <a:t>JRJC 2019 – Centre Moulin Mer – Lagonna-Daoulas</a:t>
            </a:r>
          </a:p>
          <a:p>
            <a:r>
              <a:rPr lang="en-GB" smtClean="0"/>
              <a:t>David Cohen – Optomechanical parametric instabilities study for Virgo</a:t>
            </a:r>
            <a:endParaRPr lang="en-GB" dirty="0" smtClean="0"/>
          </a:p>
        </p:txBody>
      </p:sp>
      <p:sp>
        <p:nvSpPr>
          <p:cNvPr id="8" name="TextBox 7"/>
          <p:cNvSpPr txBox="1"/>
          <p:nvPr/>
        </p:nvSpPr>
        <p:spPr>
          <a:xfrm>
            <a:off x="7971150" y="5931379"/>
            <a:ext cx="2167581" cy="246221"/>
          </a:xfrm>
          <a:prstGeom prst="rect">
            <a:avLst/>
          </a:prstGeom>
          <a:noFill/>
        </p:spPr>
        <p:txBody>
          <a:bodyPr wrap="none" rtlCol="0">
            <a:spAutoFit/>
          </a:bodyPr>
          <a:lstStyle/>
          <a:p>
            <a:r>
              <a:rPr lang="fr-FR" sz="1000" dirty="0" smtClean="0"/>
              <a:t>© </a:t>
            </a:r>
            <a:r>
              <a:rPr lang="fr-FR" sz="1000" dirty="0" err="1" smtClean="0"/>
              <a:t>Mehau</a:t>
            </a:r>
            <a:r>
              <a:rPr lang="fr-FR" sz="1000" dirty="0" smtClean="0"/>
              <a:t> </a:t>
            </a:r>
            <a:r>
              <a:rPr lang="fr-FR" sz="1000" dirty="0" err="1"/>
              <a:t>Kulyk</a:t>
            </a:r>
            <a:r>
              <a:rPr lang="fr-FR" sz="1000" dirty="0"/>
              <a:t>/Science Photo Library</a:t>
            </a:r>
            <a:endParaRPr lang="fr-FR" sz="1000" dirty="0"/>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8127" y="3425580"/>
            <a:ext cx="3753023" cy="2930770"/>
          </a:xfrm>
          <a:prstGeom prst="rect">
            <a:avLst/>
          </a:prstGeom>
        </p:spPr>
      </p:pic>
    </p:spTree>
    <p:extLst>
      <p:ext uri="{BB962C8B-B14F-4D97-AF65-F5344CB8AC3E}">
        <p14:creationId xmlns:p14="http://schemas.microsoft.com/office/powerpoint/2010/main" val="27208239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BM_GW170817 (audio-extractor.net)">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5791200" y="3925888"/>
            <a:ext cx="609600" cy="609600"/>
          </a:xfrm>
        </p:spPr>
      </p:pic>
      <p:sp>
        <p:nvSpPr>
          <p:cNvPr id="2" name="Title 1">
            <a:extLst>
              <a:ext uri="{FF2B5EF4-FFF2-40B4-BE49-F238E27FC236}">
                <a16:creationId xmlns:a16="http://schemas.microsoft.com/office/drawing/2014/main" id="{D2CA5668-1202-4243-8655-6AD8B3DFE728}"/>
              </a:ext>
            </a:extLst>
          </p:cNvPr>
          <p:cNvSpPr>
            <a:spLocks noGrp="1"/>
          </p:cNvSpPr>
          <p:nvPr>
            <p:ph type="title"/>
          </p:nvPr>
        </p:nvSpPr>
        <p:spPr/>
        <p:txBody>
          <a:bodyPr/>
          <a:lstStyle/>
          <a:p>
            <a:r>
              <a:rPr lang="en-GB" dirty="0"/>
              <a:t>Detections</a:t>
            </a:r>
          </a:p>
        </p:txBody>
      </p:sp>
      <p:sp>
        <p:nvSpPr>
          <p:cNvPr id="24" name="TextBox 23">
            <a:extLst>
              <a:ext uri="{FF2B5EF4-FFF2-40B4-BE49-F238E27FC236}">
                <a16:creationId xmlns:a16="http://schemas.microsoft.com/office/drawing/2014/main" id="{EC4EBEC6-81E1-4DA7-BC0D-7CEB6494E671}"/>
              </a:ext>
            </a:extLst>
          </p:cNvPr>
          <p:cNvSpPr txBox="1"/>
          <p:nvPr/>
        </p:nvSpPr>
        <p:spPr>
          <a:xfrm>
            <a:off x="1680848" y="5264658"/>
            <a:ext cx="8830302" cy="646331"/>
          </a:xfrm>
          <a:prstGeom prst="rect">
            <a:avLst/>
          </a:prstGeom>
          <a:noFill/>
        </p:spPr>
        <p:txBody>
          <a:bodyPr wrap="none" rtlCol="0">
            <a:spAutoFit/>
          </a:bodyPr>
          <a:lstStyle/>
          <a:p>
            <a:r>
              <a:rPr lang="en-GB" dirty="0">
                <a:latin typeface="Liberation Sans" pitchFamily="18"/>
                <a:ea typeface="Noto Sans CJK SC Regular" pitchFamily="2"/>
                <a:cs typeface="Lohit Devanagari" pitchFamily="2"/>
              </a:rPr>
              <a:t>GW170814: the </a:t>
            </a:r>
            <a:r>
              <a:rPr lang="en-GB" b="1" dirty="0">
                <a:latin typeface="Liberation Sans" pitchFamily="18"/>
                <a:ea typeface="Noto Sans CJK SC Regular" pitchFamily="2"/>
                <a:cs typeface="Lohit Devanagari" pitchFamily="2"/>
              </a:rPr>
              <a:t>first triple detection</a:t>
            </a:r>
            <a:r>
              <a:rPr lang="en-GB" dirty="0">
                <a:latin typeface="Liberation Sans" pitchFamily="18"/>
                <a:ea typeface="Noto Sans CJK SC Regular" pitchFamily="2"/>
                <a:cs typeface="Lohit Devanagari" pitchFamily="2"/>
              </a:rPr>
              <a:t> (LIGO + Virgo) of a </a:t>
            </a:r>
            <a:r>
              <a:rPr lang="en-GB" b="1" dirty="0">
                <a:latin typeface="Liberation Sans" pitchFamily="18"/>
                <a:ea typeface="Noto Sans CJK SC Regular" pitchFamily="2"/>
                <a:cs typeface="Lohit Devanagari" pitchFamily="2"/>
              </a:rPr>
              <a:t>binary black hole merger</a:t>
            </a:r>
          </a:p>
          <a:p>
            <a:endParaRPr lang="en-GB" dirty="0"/>
          </a:p>
        </p:txBody>
      </p:sp>
      <p:sp>
        <p:nvSpPr>
          <p:cNvPr id="12" name="Date Placeholder 11"/>
          <p:cNvSpPr>
            <a:spLocks noGrp="1"/>
          </p:cNvSpPr>
          <p:nvPr>
            <p:ph type="dt" sz="half" idx="10"/>
          </p:nvPr>
        </p:nvSpPr>
        <p:spPr/>
        <p:txBody>
          <a:bodyPr/>
          <a:lstStyle/>
          <a:p>
            <a:r>
              <a:rPr lang="fr-FR" smtClean="0"/>
              <a:t>25/11/2019</a:t>
            </a:r>
            <a:endParaRPr lang="en-GB"/>
          </a:p>
        </p:txBody>
      </p:sp>
      <p:sp>
        <p:nvSpPr>
          <p:cNvPr id="13" name="Footer Placeholder 12"/>
          <p:cNvSpPr>
            <a:spLocks noGrp="1"/>
          </p:cNvSpPr>
          <p:nvPr>
            <p:ph type="ftr" sz="quarter" idx="3"/>
          </p:nvPr>
        </p:nvSpPr>
        <p:spPr/>
        <p:txBody>
          <a:bodyPr/>
          <a:lstStyle/>
          <a:p>
            <a:r>
              <a:rPr lang="en-GB" smtClean="0"/>
              <a:t>JRJC 2019 – Centre Moulin Mer – Lagonna-Daoulas</a:t>
            </a:r>
          </a:p>
          <a:p>
            <a:r>
              <a:rPr lang="en-GB" smtClean="0"/>
              <a:t>David Cohen – Optomechanical parametric instabilities study for Virgo</a:t>
            </a:r>
            <a:endParaRPr lang="en-GB" dirty="0" smtClean="0"/>
          </a:p>
        </p:txBody>
      </p:sp>
      <p:sp>
        <p:nvSpPr>
          <p:cNvPr id="14" name="Slide Number Placeholder 13"/>
          <p:cNvSpPr>
            <a:spLocks noGrp="1"/>
          </p:cNvSpPr>
          <p:nvPr>
            <p:ph type="sldNum" sz="quarter" idx="12"/>
          </p:nvPr>
        </p:nvSpPr>
        <p:spPr/>
        <p:txBody>
          <a:bodyPr/>
          <a:lstStyle/>
          <a:p>
            <a:fld id="{4E5EDF2C-BDB0-4F5C-AE3D-58E8F57BE158}" type="slidenum">
              <a:rPr lang="en-GB" smtClean="0"/>
              <a:t>21</a:t>
            </a:fld>
            <a:endParaRPr lang="en-GB"/>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15927" y="1830521"/>
            <a:ext cx="5557424" cy="3434137"/>
          </a:xfrm>
          <a:prstGeom prst="rect">
            <a:avLst/>
          </a:prstGeom>
        </p:spPr>
      </p:pic>
    </p:spTree>
    <p:extLst>
      <p:ext uri="{BB962C8B-B14F-4D97-AF65-F5344CB8AC3E}">
        <p14:creationId xmlns:p14="http://schemas.microsoft.com/office/powerpoint/2010/main" val="8402105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withEffect">
                                  <p:stCondLst>
                                    <p:cond delay="0"/>
                                  </p:stCondLst>
                                  <p:childTnLst>
                                    <p:cmd type="call" cmd="playFrom(0.0)">
                                      <p:cBhvr>
                                        <p:cTn id="6" dur="1587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A5668-1202-4243-8655-6AD8B3DFE728}"/>
              </a:ext>
            </a:extLst>
          </p:cNvPr>
          <p:cNvSpPr>
            <a:spLocks noGrp="1"/>
          </p:cNvSpPr>
          <p:nvPr>
            <p:ph type="title"/>
          </p:nvPr>
        </p:nvSpPr>
        <p:spPr/>
        <p:txBody>
          <a:bodyPr/>
          <a:lstStyle/>
          <a:p>
            <a:r>
              <a:rPr lang="en-GB" dirty="0"/>
              <a:t>Detections</a:t>
            </a:r>
          </a:p>
        </p:txBody>
      </p:sp>
      <p:sp>
        <p:nvSpPr>
          <p:cNvPr id="12" name="Date Placeholder 11"/>
          <p:cNvSpPr>
            <a:spLocks noGrp="1"/>
          </p:cNvSpPr>
          <p:nvPr>
            <p:ph type="dt" sz="half" idx="10"/>
          </p:nvPr>
        </p:nvSpPr>
        <p:spPr/>
        <p:txBody>
          <a:bodyPr/>
          <a:lstStyle/>
          <a:p>
            <a:r>
              <a:rPr lang="fr-FR" smtClean="0"/>
              <a:t>25/11/2019</a:t>
            </a:r>
            <a:endParaRPr lang="en-GB"/>
          </a:p>
        </p:txBody>
      </p:sp>
      <p:sp>
        <p:nvSpPr>
          <p:cNvPr id="13" name="Footer Placeholder 12"/>
          <p:cNvSpPr>
            <a:spLocks noGrp="1"/>
          </p:cNvSpPr>
          <p:nvPr>
            <p:ph type="ftr" sz="quarter" idx="3"/>
          </p:nvPr>
        </p:nvSpPr>
        <p:spPr/>
        <p:txBody>
          <a:bodyPr/>
          <a:lstStyle/>
          <a:p>
            <a:r>
              <a:rPr lang="en-GB" smtClean="0"/>
              <a:t>JRJC 2019 – Centre Moulin Mer – Lagonna-Daoulas</a:t>
            </a:r>
          </a:p>
          <a:p>
            <a:r>
              <a:rPr lang="en-GB" smtClean="0"/>
              <a:t>David Cohen – Optomechanical parametric instabilities study for Virgo</a:t>
            </a:r>
            <a:endParaRPr lang="en-GB" dirty="0" smtClean="0"/>
          </a:p>
        </p:txBody>
      </p:sp>
      <p:sp>
        <p:nvSpPr>
          <p:cNvPr id="14" name="Slide Number Placeholder 13"/>
          <p:cNvSpPr>
            <a:spLocks noGrp="1"/>
          </p:cNvSpPr>
          <p:nvPr>
            <p:ph type="sldNum" sz="quarter" idx="12"/>
          </p:nvPr>
        </p:nvSpPr>
        <p:spPr/>
        <p:txBody>
          <a:bodyPr/>
          <a:lstStyle/>
          <a:p>
            <a:fld id="{4E5EDF2C-BDB0-4F5C-AE3D-58E8F57BE158}" type="slidenum">
              <a:rPr lang="en-GB" smtClean="0"/>
              <a:t>22</a:t>
            </a:fld>
            <a:endParaRPr lang="en-GB"/>
          </a:p>
        </p:txBody>
      </p:sp>
      <p:sp>
        <p:nvSpPr>
          <p:cNvPr id="4" name="TextBox 3"/>
          <p:cNvSpPr txBox="1"/>
          <p:nvPr/>
        </p:nvSpPr>
        <p:spPr>
          <a:xfrm>
            <a:off x="3725239" y="5919166"/>
            <a:ext cx="4738798" cy="400110"/>
          </a:xfrm>
          <a:prstGeom prst="rect">
            <a:avLst/>
          </a:prstGeom>
          <a:noFill/>
        </p:spPr>
        <p:txBody>
          <a:bodyPr wrap="none" rtlCol="0">
            <a:spAutoFit/>
          </a:bodyPr>
          <a:lstStyle/>
          <a:p>
            <a:r>
              <a:rPr lang="en-GB" sz="1000" dirty="0"/>
              <a:t>LIGO Scientific Collaboration and Virgo Collaboration/Georgia Tech/S. </a:t>
            </a:r>
            <a:r>
              <a:rPr lang="en-GB" sz="1000" dirty="0" err="1"/>
              <a:t>Ghonge</a:t>
            </a:r>
            <a:r>
              <a:rPr lang="en-GB" sz="1000" dirty="0"/>
              <a:t> &amp; K. </a:t>
            </a:r>
            <a:r>
              <a:rPr lang="en-GB" sz="1000" dirty="0" err="1" smtClean="0"/>
              <a:t>Jani</a:t>
            </a:r>
            <a:r>
              <a:rPr lang="en-GB" sz="1000" dirty="0" smtClean="0"/>
              <a:t>,</a:t>
            </a:r>
          </a:p>
          <a:p>
            <a:r>
              <a:rPr lang="fr-FR" sz="1000" dirty="0">
                <a:hlinkClick r:id="rId2"/>
              </a:rPr>
              <a:t>CC BY-SA </a:t>
            </a:r>
            <a:r>
              <a:rPr lang="fr-FR" sz="1000" dirty="0" smtClean="0">
                <a:hlinkClick r:id="rId2"/>
              </a:rPr>
              <a:t>4.0</a:t>
            </a:r>
            <a:r>
              <a:rPr lang="fr-FR" sz="1000" dirty="0" smtClean="0"/>
              <a:t>, not </a:t>
            </a:r>
            <a:r>
              <a:rPr lang="fr-FR" sz="1000" dirty="0" err="1" smtClean="0"/>
              <a:t>modified</a:t>
            </a:r>
            <a:endParaRPr lang="fr-FR" sz="10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9435" y="2106000"/>
            <a:ext cx="6470405" cy="3684725"/>
          </a:xfrm>
          <a:prstGeom prst="rect">
            <a:avLst/>
          </a:prstGeom>
        </p:spPr>
      </p:pic>
    </p:spTree>
    <p:extLst>
      <p:ext uri="{BB962C8B-B14F-4D97-AF65-F5344CB8AC3E}">
        <p14:creationId xmlns:p14="http://schemas.microsoft.com/office/powerpoint/2010/main" val="11229429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2</a:t>
            </a:r>
            <a:r>
              <a:rPr lang="en-GB" baseline="30000" dirty="0" smtClean="0"/>
              <a:t>nd</a:t>
            </a:r>
            <a:r>
              <a:rPr lang="en-GB" dirty="0" smtClean="0"/>
              <a:t> detector condition</a:t>
            </a:r>
            <a:endParaRPr lang="fr-FR" dirty="0"/>
          </a:p>
        </p:txBody>
      </p:sp>
      <p:sp>
        <p:nvSpPr>
          <p:cNvPr id="3" name="Content Placeholder 2"/>
          <p:cNvSpPr>
            <a:spLocks noGrp="1"/>
          </p:cNvSpPr>
          <p:nvPr>
            <p:ph idx="1"/>
          </p:nvPr>
        </p:nvSpPr>
        <p:spPr/>
        <p:txBody>
          <a:bodyPr/>
          <a:lstStyle/>
          <a:p>
            <a:pPr marL="0" indent="0" algn="ctr">
              <a:buNone/>
            </a:pPr>
            <a:endParaRPr lang="en-GB" dirty="0" smtClean="0"/>
          </a:p>
          <a:p>
            <a:pPr marL="0" indent="0" algn="ctr">
              <a:buNone/>
            </a:pPr>
            <a:endParaRPr lang="en-GB" dirty="0"/>
          </a:p>
          <a:p>
            <a:pPr marL="0" indent="0" algn="ctr">
              <a:buNone/>
            </a:pPr>
            <a:endParaRPr lang="en-GB" dirty="0" smtClean="0"/>
          </a:p>
          <a:p>
            <a:pPr marL="0" indent="0" algn="ctr">
              <a:buNone/>
            </a:pPr>
            <a:r>
              <a:rPr lang="en-GB" sz="3600" dirty="0" smtClean="0"/>
              <a:t>A gravitational wave detector system control has to be very stable!!</a:t>
            </a:r>
            <a:endParaRPr lang="fr-FR" sz="3600" dirty="0"/>
          </a:p>
        </p:txBody>
      </p:sp>
      <p:sp>
        <p:nvSpPr>
          <p:cNvPr id="4" name="Date Placeholder 3"/>
          <p:cNvSpPr>
            <a:spLocks noGrp="1"/>
          </p:cNvSpPr>
          <p:nvPr>
            <p:ph type="dt" sz="half" idx="10"/>
          </p:nvPr>
        </p:nvSpPr>
        <p:spPr/>
        <p:txBody>
          <a:bodyPr/>
          <a:lstStyle/>
          <a:p>
            <a:r>
              <a:rPr lang="fr-FR" smtClean="0"/>
              <a:t>25/11/2019</a:t>
            </a:r>
            <a:endParaRPr lang="en-GB"/>
          </a:p>
        </p:txBody>
      </p:sp>
      <p:sp>
        <p:nvSpPr>
          <p:cNvPr id="5" name="Slide Number Placeholder 4"/>
          <p:cNvSpPr>
            <a:spLocks noGrp="1"/>
          </p:cNvSpPr>
          <p:nvPr>
            <p:ph type="sldNum" sz="quarter" idx="12"/>
          </p:nvPr>
        </p:nvSpPr>
        <p:spPr/>
        <p:txBody>
          <a:bodyPr/>
          <a:lstStyle/>
          <a:p>
            <a:fld id="{4E5EDF2C-BDB0-4F5C-AE3D-58E8F57BE158}" type="slidenum">
              <a:rPr lang="en-GB" smtClean="0"/>
              <a:t>23</a:t>
            </a:fld>
            <a:endParaRPr lang="en-GB"/>
          </a:p>
        </p:txBody>
      </p:sp>
      <p:sp>
        <p:nvSpPr>
          <p:cNvPr id="6" name="Footer Placeholder 5"/>
          <p:cNvSpPr>
            <a:spLocks noGrp="1"/>
          </p:cNvSpPr>
          <p:nvPr>
            <p:ph type="ftr" sz="quarter" idx="3"/>
          </p:nvPr>
        </p:nvSpPr>
        <p:spPr/>
        <p:txBody>
          <a:bodyPr/>
          <a:lstStyle/>
          <a:p>
            <a:r>
              <a:rPr lang="en-GB" smtClean="0"/>
              <a:t>JRJC 2019 – Centre Moulin Mer – Lagonna-Daoulas</a:t>
            </a:r>
          </a:p>
          <a:p>
            <a:r>
              <a:rPr lang="en-GB" smtClean="0"/>
              <a:t>David Cohen – Optomechanical parametric instabilities study for Virgo</a:t>
            </a:r>
            <a:endParaRPr lang="en-GB" dirty="0" smtClean="0"/>
          </a:p>
        </p:txBody>
      </p:sp>
    </p:spTree>
    <p:extLst>
      <p:ext uri="{BB962C8B-B14F-4D97-AF65-F5344CB8AC3E}">
        <p14:creationId xmlns:p14="http://schemas.microsoft.com/office/powerpoint/2010/main" val="21418283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fr-FR" smtClean="0"/>
              <a:t>25/11/2019</a:t>
            </a:r>
            <a:endParaRPr lang="en-GB"/>
          </a:p>
        </p:txBody>
      </p:sp>
      <p:sp>
        <p:nvSpPr>
          <p:cNvPr id="4" name="Slide Number Placeholder 3"/>
          <p:cNvSpPr>
            <a:spLocks noGrp="1"/>
          </p:cNvSpPr>
          <p:nvPr>
            <p:ph type="sldNum" sz="quarter" idx="12"/>
          </p:nvPr>
        </p:nvSpPr>
        <p:spPr/>
        <p:txBody>
          <a:bodyPr/>
          <a:lstStyle/>
          <a:p>
            <a:fld id="{4E5EDF2C-BDB0-4F5C-AE3D-58E8F57BE158}" type="slidenum">
              <a:rPr lang="en-GB" smtClean="0"/>
              <a:t>24</a:t>
            </a:fld>
            <a:endParaRPr lang="en-GB"/>
          </a:p>
        </p:txBody>
      </p:sp>
      <p:sp>
        <p:nvSpPr>
          <p:cNvPr id="5" name="Footer Placeholder 4"/>
          <p:cNvSpPr>
            <a:spLocks noGrp="1"/>
          </p:cNvSpPr>
          <p:nvPr>
            <p:ph type="ftr" sz="quarter" idx="3"/>
          </p:nvPr>
        </p:nvSpPr>
        <p:spPr/>
        <p:txBody>
          <a:bodyPr/>
          <a:lstStyle/>
          <a:p>
            <a:r>
              <a:rPr lang="en-GB" smtClean="0"/>
              <a:t>JRJC 2019 – Centre Moulin Mer – Lagonna-Daoulas</a:t>
            </a:r>
          </a:p>
          <a:p>
            <a:r>
              <a:rPr lang="en-GB" smtClean="0"/>
              <a:t>David Cohen – Optomechanical parametric instabilities study for Virgo</a:t>
            </a:r>
            <a:endParaRPr lang="en-GB" dirty="0" smtClean="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5360" y="0"/>
            <a:ext cx="9128770" cy="6858000"/>
          </a:xfrm>
          <a:prstGeom prst="rect">
            <a:avLst/>
          </a:prstGeom>
        </p:spPr>
      </p:pic>
      <p:sp>
        <p:nvSpPr>
          <p:cNvPr id="7" name="TextBox 6"/>
          <p:cNvSpPr txBox="1"/>
          <p:nvPr/>
        </p:nvSpPr>
        <p:spPr>
          <a:xfrm>
            <a:off x="9521852" y="6110129"/>
            <a:ext cx="2286203" cy="400110"/>
          </a:xfrm>
          <a:prstGeom prst="rect">
            <a:avLst/>
          </a:prstGeom>
          <a:noFill/>
        </p:spPr>
        <p:txBody>
          <a:bodyPr wrap="none" rtlCol="0">
            <a:spAutoFit/>
          </a:bodyPr>
          <a:lstStyle/>
          <a:p>
            <a:r>
              <a:rPr lang="en-GB" sz="1000" dirty="0"/>
              <a:t>Image courtesy of Wikimedia </a:t>
            </a:r>
            <a:r>
              <a:rPr lang="en-GB" sz="1000" dirty="0" smtClean="0"/>
              <a:t>Commons,</a:t>
            </a:r>
          </a:p>
          <a:p>
            <a:r>
              <a:rPr lang="en-GB" sz="1000" dirty="0" smtClean="0"/>
              <a:t>modified.</a:t>
            </a:r>
            <a:endParaRPr lang="en-GB" sz="1000" dirty="0"/>
          </a:p>
        </p:txBody>
      </p:sp>
    </p:spTree>
    <p:extLst>
      <p:ext uri="{BB962C8B-B14F-4D97-AF65-F5344CB8AC3E}">
        <p14:creationId xmlns:p14="http://schemas.microsoft.com/office/powerpoint/2010/main" val="25829734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B29BBC-5455-4D43-B32C-777DEB93B3C9}"/>
              </a:ext>
            </a:extLst>
          </p:cNvPr>
          <p:cNvSpPr>
            <a:spLocks noGrp="1"/>
          </p:cNvSpPr>
          <p:nvPr>
            <p:ph type="title"/>
          </p:nvPr>
        </p:nvSpPr>
        <p:spPr/>
        <p:txBody>
          <a:bodyPr/>
          <a:lstStyle/>
          <a:p>
            <a:r>
              <a:rPr lang="en-GB" dirty="0"/>
              <a:t>Three-mode parametric instabilities</a:t>
            </a:r>
          </a:p>
        </p:txBody>
      </p:sp>
      <p:sp>
        <p:nvSpPr>
          <p:cNvPr id="5" name="Text Placeholder 4">
            <a:extLst>
              <a:ext uri="{FF2B5EF4-FFF2-40B4-BE49-F238E27FC236}">
                <a16:creationId xmlns:a16="http://schemas.microsoft.com/office/drawing/2014/main" id="{7DC7A07D-1ACB-46C1-9D4A-9BBD4E679DE1}"/>
              </a:ext>
            </a:extLst>
          </p:cNvPr>
          <p:cNvSpPr>
            <a:spLocks noGrp="1"/>
          </p:cNvSpPr>
          <p:nvPr>
            <p:ph type="body" idx="1"/>
          </p:nvPr>
        </p:nvSpPr>
        <p:spPr/>
        <p:txBody>
          <a:bodyPr/>
          <a:lstStyle/>
          <a:p>
            <a:r>
              <a:rPr lang="en-GB" dirty="0"/>
              <a:t>AKA only ‘parametric instabilities’ (PI)</a:t>
            </a:r>
          </a:p>
        </p:txBody>
      </p:sp>
      <p:sp>
        <p:nvSpPr>
          <p:cNvPr id="13" name="Date Placeholder 12"/>
          <p:cNvSpPr>
            <a:spLocks noGrp="1"/>
          </p:cNvSpPr>
          <p:nvPr>
            <p:ph type="dt" sz="half" idx="10"/>
          </p:nvPr>
        </p:nvSpPr>
        <p:spPr/>
        <p:txBody>
          <a:bodyPr/>
          <a:lstStyle/>
          <a:p>
            <a:r>
              <a:rPr lang="fr-FR" smtClean="0"/>
              <a:t>25/11/2019</a:t>
            </a:r>
            <a:endParaRPr lang="en-GB"/>
          </a:p>
        </p:txBody>
      </p:sp>
      <p:sp>
        <p:nvSpPr>
          <p:cNvPr id="14" name="Footer Placeholder 13"/>
          <p:cNvSpPr>
            <a:spLocks noGrp="1"/>
          </p:cNvSpPr>
          <p:nvPr>
            <p:ph type="ftr" sz="quarter" idx="3"/>
          </p:nvPr>
        </p:nvSpPr>
        <p:spPr/>
        <p:txBody>
          <a:bodyPr/>
          <a:lstStyle/>
          <a:p>
            <a:r>
              <a:rPr lang="en-GB" smtClean="0"/>
              <a:t>JRJC 2019 – Centre Moulin Mer – Lagonna-Daoulas</a:t>
            </a:r>
          </a:p>
          <a:p>
            <a:r>
              <a:rPr lang="en-GB" smtClean="0"/>
              <a:t>David Cohen – Optomechanical parametric instabilities study for Virgo</a:t>
            </a:r>
            <a:endParaRPr lang="en-GB" dirty="0" smtClean="0"/>
          </a:p>
        </p:txBody>
      </p:sp>
      <p:sp>
        <p:nvSpPr>
          <p:cNvPr id="15" name="Slide Number Placeholder 14"/>
          <p:cNvSpPr>
            <a:spLocks noGrp="1"/>
          </p:cNvSpPr>
          <p:nvPr>
            <p:ph type="sldNum" sz="quarter" idx="12"/>
          </p:nvPr>
        </p:nvSpPr>
        <p:spPr/>
        <p:txBody>
          <a:bodyPr/>
          <a:lstStyle/>
          <a:p>
            <a:fld id="{4E5EDF2C-BDB0-4F5C-AE3D-58E8F57BE158}" type="slidenum">
              <a:rPr lang="en-GB" smtClean="0"/>
              <a:t>25</a:t>
            </a:fld>
            <a:endParaRPr lang="en-GB"/>
          </a:p>
        </p:txBody>
      </p:sp>
    </p:spTree>
    <p:extLst>
      <p:ext uri="{BB962C8B-B14F-4D97-AF65-F5344CB8AC3E}">
        <p14:creationId xmlns:p14="http://schemas.microsoft.com/office/powerpoint/2010/main" val="16919059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9C024C-837F-4286-829D-8532B73287C9}"/>
              </a:ext>
            </a:extLst>
          </p:cNvPr>
          <p:cNvSpPr>
            <a:spLocks noGrp="1"/>
          </p:cNvSpPr>
          <p:nvPr>
            <p:ph type="title"/>
          </p:nvPr>
        </p:nvSpPr>
        <p:spPr/>
        <p:txBody>
          <a:bodyPr/>
          <a:lstStyle/>
          <a:p>
            <a:r>
              <a:rPr lang="en-GB" dirty="0"/>
              <a:t>Parametric gain</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3646A64F-F962-4E1B-91F2-8613A18BA217}"/>
                  </a:ext>
                </a:extLst>
              </p:cNvPr>
              <p:cNvSpPr>
                <a:spLocks noGrp="1"/>
              </p:cNvSpPr>
              <p:nvPr>
                <p:ph idx="1"/>
              </p:nvPr>
            </p:nvSpPr>
            <p:spPr>
              <a:xfrm>
                <a:off x="838200" y="2286000"/>
                <a:ext cx="10515600" cy="4070350"/>
              </a:xfrm>
            </p:spPr>
            <p:txBody>
              <a:bodyPr>
                <a:normAutofit fontScale="92500" lnSpcReduction="10000"/>
              </a:bodyPr>
              <a:lstStyle/>
              <a:p>
                <a:pPr marL="0" indent="0" algn="just">
                  <a:buNone/>
                </a:pPr>
                <a:r>
                  <a:rPr lang="en-GB" dirty="0" smtClean="0"/>
                  <a:t>There are many sources of noise that limit the interferometer sensitivity (hence its observable range). One of the fundamental ones is the shot noise, describing the discontinuous property of photons (Poisson distribution):</a:t>
                </a:r>
              </a:p>
              <a:p>
                <a:pPr marL="0" indent="0" algn="just">
                  <a:buNone/>
                </a:pPr>
                <a14:m>
                  <m:oMathPara xmlns:m="http://schemas.openxmlformats.org/officeDocument/2006/math">
                    <m:oMathParaPr>
                      <m:jc m:val="center"/>
                    </m:oMathParaPr>
                    <m:oMath xmlns:m="http://schemas.openxmlformats.org/officeDocument/2006/math">
                      <m:acc>
                        <m:accPr>
                          <m:chr m:val="̃"/>
                          <m:ctrlPr>
                            <a:rPr lang="en-GB" i="1" smtClean="0">
                              <a:latin typeface="Cambria Math" panose="02040503050406030204" pitchFamily="18" charset="0"/>
                            </a:rPr>
                          </m:ctrlPr>
                        </m:accPr>
                        <m:e>
                          <m:r>
                            <a:rPr lang="en-GB" b="0" i="1" smtClean="0">
                              <a:latin typeface="Cambria Math" panose="02040503050406030204" pitchFamily="18" charset="0"/>
                            </a:rPr>
                            <m:t>h</m:t>
                          </m:r>
                        </m:e>
                      </m:acc>
                      <m:r>
                        <a:rPr lang="en-GB" i="1">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 </m:t>
                      </m:r>
                      <m:sSubSup>
                        <m:sSubSupPr>
                          <m:ctrlPr>
                            <a:rPr lang="en-GB" b="0" i="1" smtClean="0">
                              <a:latin typeface="Cambria Math" panose="02040503050406030204" pitchFamily="18" charset="0"/>
                              <a:ea typeface="Cambria Math" panose="02040503050406030204" pitchFamily="18" charset="0"/>
                            </a:rPr>
                          </m:ctrlPr>
                        </m:sSubSupPr>
                        <m:e>
                          <m:r>
                            <a:rPr lang="en-GB" b="0" i="1" smtClean="0">
                              <a:latin typeface="Cambria Math" panose="02040503050406030204" pitchFamily="18" charset="0"/>
                              <a:ea typeface="Cambria Math" panose="02040503050406030204" pitchFamily="18" charset="0"/>
                            </a:rPr>
                            <m:t>𝑃</m:t>
                          </m:r>
                        </m:e>
                        <m:sub>
                          <m:r>
                            <a:rPr lang="en-GB" b="0" i="1" smtClean="0">
                              <a:latin typeface="Cambria Math" panose="02040503050406030204" pitchFamily="18" charset="0"/>
                              <a:ea typeface="Cambria Math" panose="02040503050406030204" pitchFamily="18" charset="0"/>
                            </a:rPr>
                            <m:t>𝑙𝑎𝑠𝑒𝑟</m:t>
                          </m:r>
                        </m:sub>
                        <m:sup>
                          <m:r>
                            <a:rPr lang="en-GB" b="0" i="1" smtClean="0">
                              <a:latin typeface="Cambria Math" panose="02040503050406030204" pitchFamily="18" charset="0"/>
                              <a:ea typeface="Cambria Math" panose="02040503050406030204" pitchFamily="18" charset="0"/>
                            </a:rPr>
                            <m:t>−</m:t>
                          </m:r>
                          <m:f>
                            <m:fPr>
                              <m:type m:val="skw"/>
                              <m:ctrlPr>
                                <a:rPr lang="en-GB" b="0" i="1" smtClean="0">
                                  <a:latin typeface="Cambria Math" panose="02040503050406030204" pitchFamily="18" charset="0"/>
                                  <a:ea typeface="Cambria Math" panose="02040503050406030204" pitchFamily="18" charset="0"/>
                                </a:rPr>
                              </m:ctrlPr>
                            </m:fPr>
                            <m:num>
                              <m:r>
                                <a:rPr lang="en-GB" b="0" i="1" smtClean="0">
                                  <a:latin typeface="Cambria Math" panose="02040503050406030204" pitchFamily="18" charset="0"/>
                                  <a:ea typeface="Cambria Math" panose="02040503050406030204" pitchFamily="18" charset="0"/>
                                </a:rPr>
                                <m:t>1</m:t>
                              </m:r>
                            </m:num>
                            <m:den>
                              <m:r>
                                <a:rPr lang="en-GB" b="0" i="1" smtClean="0">
                                  <a:latin typeface="Cambria Math" panose="02040503050406030204" pitchFamily="18" charset="0"/>
                                  <a:ea typeface="Cambria Math" panose="02040503050406030204" pitchFamily="18" charset="0"/>
                                </a:rPr>
                                <m:t>2</m:t>
                              </m:r>
                            </m:den>
                          </m:f>
                        </m:sup>
                      </m:sSubSup>
                    </m:oMath>
                  </m:oMathPara>
                </a14:m>
                <a:endParaRPr lang="en-GB" dirty="0" smtClean="0"/>
              </a:p>
              <a:p>
                <a:pPr marL="0" indent="0" algn="just">
                  <a:buNone/>
                </a:pPr>
                <a:r>
                  <a:rPr lang="en-GB" dirty="0" smtClean="0"/>
                  <a:t>So, the higher the laser power, the lower the noise, the higher the sensitivity.</a:t>
                </a:r>
                <a:endParaRPr lang="en-GB" dirty="0"/>
              </a:p>
              <a:p>
                <a:pPr marL="0" indent="0" algn="just">
                  <a:buNone/>
                </a:pPr>
                <a:r>
                  <a:rPr lang="en-GB" dirty="0" smtClean="0"/>
                  <a:t>However, the three-mode (or optomechanical) parametric instability gain (explained right after), is proportional to the laser power input:</a:t>
                </a:r>
                <a:endParaRPr lang="en-GB" i="1" dirty="0">
                  <a:latin typeface="Cambria Math" panose="02040503050406030204" pitchFamily="18" charset="0"/>
                </a:endParaRPr>
              </a:p>
              <a:p>
                <a:pPr marL="0" indent="0" algn="just">
                  <a:buNone/>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b="0" i="1" smtClean="0">
                              <a:latin typeface="Cambria Math" panose="02040503050406030204" pitchFamily="18" charset="0"/>
                            </a:rPr>
                            <m:t>𝑅</m:t>
                          </m:r>
                        </m:e>
                        <m:sub>
                          <m:r>
                            <a:rPr lang="en-GB" b="0" i="1" smtClean="0">
                              <a:latin typeface="Cambria Math" panose="02040503050406030204" pitchFamily="18" charset="0"/>
                            </a:rPr>
                            <m:t>𝑚</m:t>
                          </m:r>
                        </m:sub>
                      </m:sSub>
                      <m:r>
                        <a:rPr lang="en-GB" b="0" i="1" smtClean="0">
                          <a:latin typeface="Cambria Math" panose="02040503050406030204" pitchFamily="18" charset="0"/>
                        </a:rPr>
                        <m:t> </m:t>
                      </m:r>
                      <m:r>
                        <a:rPr lang="en-GB" b="0" i="1" smtClean="0">
                          <a:latin typeface="Cambria Math" panose="02040503050406030204" pitchFamily="18" charset="0"/>
                          <a:ea typeface="Cambria Math" panose="02040503050406030204" pitchFamily="18" charset="0"/>
                        </a:rPr>
                        <m:t>∝ </m:t>
                      </m:r>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𝑃</m:t>
                          </m:r>
                        </m:e>
                        <m:sub>
                          <m:r>
                            <a:rPr lang="en-GB" b="0" i="1" smtClean="0">
                              <a:latin typeface="Cambria Math" panose="02040503050406030204" pitchFamily="18" charset="0"/>
                              <a:ea typeface="Cambria Math" panose="02040503050406030204" pitchFamily="18" charset="0"/>
                            </a:rPr>
                            <m:t>𝑙𝑎𝑠𝑒𝑟</m:t>
                          </m:r>
                        </m:sub>
                      </m:sSub>
                    </m:oMath>
                  </m:oMathPara>
                </a14:m>
                <a:endParaRPr lang="en-GB" b="0" dirty="0" smtClean="0">
                  <a:ea typeface="Cambria Math" panose="02040503050406030204" pitchFamily="18" charset="0"/>
                </a:endParaRPr>
              </a:p>
              <a:p>
                <a:pPr marL="0" indent="0" algn="just">
                  <a:buNone/>
                </a:pPr>
                <a:r>
                  <a:rPr lang="en-GB" dirty="0" smtClean="0"/>
                  <a:t>So, the higher the laser power, the higher the instability, the lower the stability (control of the interferometer).</a:t>
                </a:r>
                <a:endParaRPr lang="en-GB" dirty="0"/>
              </a:p>
            </p:txBody>
          </p:sp>
        </mc:Choice>
        <mc:Fallback xmlns="">
          <p:sp>
            <p:nvSpPr>
              <p:cNvPr id="5" name="Content Placeholder 4">
                <a:extLst>
                  <a:ext uri="{FF2B5EF4-FFF2-40B4-BE49-F238E27FC236}">
                    <a16:creationId xmlns:a16="http://schemas.microsoft.com/office/drawing/2014/main" id="{3646A64F-F962-4E1B-91F2-8613A18BA217}"/>
                  </a:ext>
                </a:extLst>
              </p:cNvPr>
              <p:cNvSpPr>
                <a:spLocks noGrp="1" noRot="1" noChangeAspect="1" noMove="1" noResize="1" noEditPoints="1" noAdjustHandles="1" noChangeArrowheads="1" noChangeShapeType="1" noTextEdit="1"/>
              </p:cNvSpPr>
              <p:nvPr>
                <p:ph idx="1"/>
              </p:nvPr>
            </p:nvSpPr>
            <p:spPr>
              <a:xfrm>
                <a:off x="838200" y="2286000"/>
                <a:ext cx="10515600" cy="4070350"/>
              </a:xfrm>
              <a:blipFill>
                <a:blip r:embed="rId2"/>
                <a:stretch>
                  <a:fillRect l="-1043" t="-2994" r="-986" b="-150"/>
                </a:stretch>
              </a:blipFill>
            </p:spPr>
            <p:txBody>
              <a:bodyPr/>
              <a:lstStyle/>
              <a:p>
                <a:r>
                  <a:rPr lang="fr-FR">
                    <a:noFill/>
                  </a:rPr>
                  <a:t> </a:t>
                </a:r>
              </a:p>
            </p:txBody>
          </p:sp>
        </mc:Fallback>
      </mc:AlternateContent>
      <p:sp>
        <p:nvSpPr>
          <p:cNvPr id="13" name="Date Placeholder 12"/>
          <p:cNvSpPr>
            <a:spLocks noGrp="1"/>
          </p:cNvSpPr>
          <p:nvPr>
            <p:ph type="dt" sz="half" idx="10"/>
          </p:nvPr>
        </p:nvSpPr>
        <p:spPr/>
        <p:txBody>
          <a:bodyPr/>
          <a:lstStyle/>
          <a:p>
            <a:r>
              <a:rPr lang="fr-FR" smtClean="0"/>
              <a:t>25/11/2019</a:t>
            </a:r>
            <a:endParaRPr lang="en-GB"/>
          </a:p>
        </p:txBody>
      </p:sp>
      <p:sp>
        <p:nvSpPr>
          <p:cNvPr id="15" name="Footer Placeholder 14"/>
          <p:cNvSpPr>
            <a:spLocks noGrp="1"/>
          </p:cNvSpPr>
          <p:nvPr>
            <p:ph type="ftr" sz="quarter" idx="3"/>
          </p:nvPr>
        </p:nvSpPr>
        <p:spPr/>
        <p:txBody>
          <a:bodyPr/>
          <a:lstStyle/>
          <a:p>
            <a:r>
              <a:rPr lang="en-GB" smtClean="0"/>
              <a:t>JRJC 2019 – Centre Moulin Mer – Lagonna-Daoulas</a:t>
            </a:r>
          </a:p>
          <a:p>
            <a:r>
              <a:rPr lang="en-GB" smtClean="0"/>
              <a:t>David Cohen – Optomechanical parametric instabilities study for Virgo</a:t>
            </a:r>
            <a:endParaRPr lang="en-GB" dirty="0" smtClean="0"/>
          </a:p>
        </p:txBody>
      </p:sp>
      <p:sp>
        <p:nvSpPr>
          <p:cNvPr id="17" name="Slide Number Placeholder 16"/>
          <p:cNvSpPr>
            <a:spLocks noGrp="1"/>
          </p:cNvSpPr>
          <p:nvPr>
            <p:ph type="sldNum" sz="quarter" idx="12"/>
          </p:nvPr>
        </p:nvSpPr>
        <p:spPr/>
        <p:txBody>
          <a:bodyPr/>
          <a:lstStyle/>
          <a:p>
            <a:fld id="{4E5EDF2C-BDB0-4F5C-AE3D-58E8F57BE158}" type="slidenum">
              <a:rPr lang="en-GB" smtClean="0"/>
              <a:t>26</a:t>
            </a:fld>
            <a:endParaRPr lang="en-GB"/>
          </a:p>
        </p:txBody>
      </p:sp>
    </p:spTree>
    <p:extLst>
      <p:ext uri="{BB962C8B-B14F-4D97-AF65-F5344CB8AC3E}">
        <p14:creationId xmlns:p14="http://schemas.microsoft.com/office/powerpoint/2010/main" val="33382895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3CEE36-432F-4AAC-8F02-4048963209D1}"/>
              </a:ext>
            </a:extLst>
          </p:cNvPr>
          <p:cNvSpPr>
            <a:spLocks noGrp="1"/>
          </p:cNvSpPr>
          <p:nvPr>
            <p:ph type="title"/>
          </p:nvPr>
        </p:nvSpPr>
        <p:spPr/>
        <p:txBody>
          <a:bodyPr/>
          <a:lstStyle/>
          <a:p>
            <a:r>
              <a:rPr lang="en-GB" dirty="0"/>
              <a:t>3-mode interaction</a:t>
            </a:r>
          </a:p>
        </p:txBody>
      </p:sp>
      <p:sp>
        <p:nvSpPr>
          <p:cNvPr id="10" name="Date Placeholder 9"/>
          <p:cNvSpPr>
            <a:spLocks noGrp="1"/>
          </p:cNvSpPr>
          <p:nvPr>
            <p:ph type="dt" sz="half" idx="10"/>
          </p:nvPr>
        </p:nvSpPr>
        <p:spPr/>
        <p:txBody>
          <a:bodyPr/>
          <a:lstStyle/>
          <a:p>
            <a:r>
              <a:rPr lang="fr-FR" smtClean="0"/>
              <a:t>25/11/2019</a:t>
            </a:r>
            <a:endParaRPr lang="en-GB"/>
          </a:p>
        </p:txBody>
      </p:sp>
      <p:sp>
        <p:nvSpPr>
          <p:cNvPr id="12" name="Footer Placeholder 11"/>
          <p:cNvSpPr>
            <a:spLocks noGrp="1"/>
          </p:cNvSpPr>
          <p:nvPr>
            <p:ph type="ftr" sz="quarter" idx="3"/>
          </p:nvPr>
        </p:nvSpPr>
        <p:spPr/>
        <p:txBody>
          <a:bodyPr/>
          <a:lstStyle/>
          <a:p>
            <a:r>
              <a:rPr lang="en-GB" smtClean="0"/>
              <a:t>JRJC 2019 – Centre Moulin Mer – Lagonna-Daoulas</a:t>
            </a:r>
          </a:p>
          <a:p>
            <a:r>
              <a:rPr lang="en-GB" smtClean="0"/>
              <a:t>David Cohen – Optomechanical parametric instabilities study for Virgo</a:t>
            </a:r>
            <a:endParaRPr lang="en-GB" dirty="0" smtClean="0"/>
          </a:p>
        </p:txBody>
      </p:sp>
      <p:sp>
        <p:nvSpPr>
          <p:cNvPr id="15" name="Slide Number Placeholder 14"/>
          <p:cNvSpPr>
            <a:spLocks noGrp="1"/>
          </p:cNvSpPr>
          <p:nvPr>
            <p:ph type="sldNum" sz="quarter" idx="12"/>
          </p:nvPr>
        </p:nvSpPr>
        <p:spPr/>
        <p:txBody>
          <a:bodyPr/>
          <a:lstStyle/>
          <a:p>
            <a:fld id="{4E5EDF2C-BDB0-4F5C-AE3D-58E8F57BE158}" type="slidenum">
              <a:rPr lang="en-GB" smtClean="0"/>
              <a:t>27</a:t>
            </a:fld>
            <a:endParaRPr lang="en-GB"/>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09825" y="2412206"/>
            <a:ext cx="7372350" cy="3638550"/>
          </a:xfrm>
        </p:spPr>
      </p:pic>
    </p:spTree>
    <p:extLst>
      <p:ext uri="{BB962C8B-B14F-4D97-AF65-F5344CB8AC3E}">
        <p14:creationId xmlns:p14="http://schemas.microsoft.com/office/powerpoint/2010/main" val="29275707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DDB48DD-2A6D-4A7F-87F2-63E583BC8D42}"/>
              </a:ext>
            </a:extLst>
          </p:cNvPr>
          <p:cNvSpPr>
            <a:spLocks noGrp="1"/>
          </p:cNvSpPr>
          <p:nvPr>
            <p:ph type="title"/>
          </p:nvPr>
        </p:nvSpPr>
        <p:spPr/>
        <p:txBody>
          <a:bodyPr/>
          <a:lstStyle/>
          <a:p>
            <a:r>
              <a:rPr lang="en-GB" dirty="0"/>
              <a:t>3-mode interaction</a:t>
            </a:r>
          </a:p>
        </p:txBody>
      </p:sp>
      <p:sp>
        <p:nvSpPr>
          <p:cNvPr id="8" name="Text Placeholder 7">
            <a:extLst>
              <a:ext uri="{FF2B5EF4-FFF2-40B4-BE49-F238E27FC236}">
                <a16:creationId xmlns:a16="http://schemas.microsoft.com/office/drawing/2014/main" id="{592AD47C-2FA2-4B93-9939-740572BF3E45}"/>
              </a:ext>
            </a:extLst>
          </p:cNvPr>
          <p:cNvSpPr>
            <a:spLocks noGrp="1"/>
          </p:cNvSpPr>
          <p:nvPr>
            <p:ph type="body" idx="1"/>
          </p:nvPr>
        </p:nvSpPr>
        <p:spPr/>
        <p:txBody>
          <a:bodyPr/>
          <a:lstStyle/>
          <a:p>
            <a:r>
              <a:rPr lang="en-GB" dirty="0"/>
              <a:t>Anti-Stokes process: cooling</a:t>
            </a:r>
          </a:p>
        </p:txBody>
      </p:sp>
      <p:pic>
        <p:nvPicPr>
          <p:cNvPr id="13" name="Content Placeholder 12">
            <a:extLst>
              <a:ext uri="{FF2B5EF4-FFF2-40B4-BE49-F238E27FC236}">
                <a16:creationId xmlns:a16="http://schemas.microsoft.com/office/drawing/2014/main" id="{96B189A5-E30B-4B53-AB4F-3102D4351837}"/>
              </a:ext>
            </a:extLst>
          </p:cNvPr>
          <p:cNvPicPr>
            <a:picLocks noGrp="1" noChangeAspect="1"/>
          </p:cNvPicPr>
          <p:nvPr>
            <p:ph sz="half" idx="2"/>
          </p:nvPr>
        </p:nvPicPr>
        <p:blipFill>
          <a:blip r:embed="rId2" cstate="hqprint">
            <a:extLst>
              <a:ext uri="{28A0092B-C50C-407E-A947-70E740481C1C}">
                <a14:useLocalDpi xmlns:a14="http://schemas.microsoft.com/office/drawing/2010/main" val="0"/>
              </a:ext>
            </a:extLst>
          </a:blip>
          <a:stretch>
            <a:fillRect/>
          </a:stretch>
        </p:blipFill>
        <p:spPr>
          <a:xfrm>
            <a:off x="841711" y="3251203"/>
            <a:ext cx="5153941" cy="2449507"/>
          </a:xfrm>
        </p:spPr>
      </p:pic>
      <p:sp>
        <p:nvSpPr>
          <p:cNvPr id="10" name="Text Placeholder 9">
            <a:extLst>
              <a:ext uri="{FF2B5EF4-FFF2-40B4-BE49-F238E27FC236}">
                <a16:creationId xmlns:a16="http://schemas.microsoft.com/office/drawing/2014/main" id="{2C8F45CE-03E7-4508-B404-41104718AC47}"/>
              </a:ext>
            </a:extLst>
          </p:cNvPr>
          <p:cNvSpPr>
            <a:spLocks noGrp="1"/>
          </p:cNvSpPr>
          <p:nvPr>
            <p:ph type="body" sz="quarter" idx="3"/>
          </p:nvPr>
        </p:nvSpPr>
        <p:spPr/>
        <p:txBody>
          <a:bodyPr/>
          <a:lstStyle/>
          <a:p>
            <a:r>
              <a:rPr lang="en-GB" dirty="0"/>
              <a:t>Stokes process: heating</a:t>
            </a:r>
          </a:p>
        </p:txBody>
      </p:sp>
      <p:pic>
        <p:nvPicPr>
          <p:cNvPr id="15" name="Content Placeholder 14" descr="A screenshot of a cell phone&#10;&#10;Description automatically generated">
            <a:extLst>
              <a:ext uri="{FF2B5EF4-FFF2-40B4-BE49-F238E27FC236}">
                <a16:creationId xmlns:a16="http://schemas.microsoft.com/office/drawing/2014/main" id="{DAA7A94B-3526-46EA-8C92-D944F754A387}"/>
              </a:ext>
            </a:extLst>
          </p:cNvPr>
          <p:cNvPicPr>
            <a:picLocks noGrp="1" noChangeAspect="1"/>
          </p:cNvPicPr>
          <p:nvPr>
            <p:ph sz="quarter" idx="4"/>
          </p:nvPr>
        </p:nvPicPr>
        <p:blipFill>
          <a:blip r:embed="rId3" cstate="hqprint">
            <a:extLst>
              <a:ext uri="{28A0092B-C50C-407E-A947-70E740481C1C}">
                <a14:useLocalDpi xmlns:a14="http://schemas.microsoft.com/office/drawing/2010/main" val="0"/>
              </a:ext>
            </a:extLst>
          </a:blip>
          <a:stretch>
            <a:fillRect/>
          </a:stretch>
        </p:blipFill>
        <p:spPr>
          <a:xfrm>
            <a:off x="6172200" y="3319755"/>
            <a:ext cx="5183188" cy="2307641"/>
          </a:xfrm>
        </p:spPr>
      </p:pic>
      <p:sp>
        <p:nvSpPr>
          <p:cNvPr id="16" name="Rectangle: Rounded Corners 15">
            <a:extLst>
              <a:ext uri="{FF2B5EF4-FFF2-40B4-BE49-F238E27FC236}">
                <a16:creationId xmlns:a16="http://schemas.microsoft.com/office/drawing/2014/main" id="{72E9E56B-CA33-4558-A17F-71A7BF7A9822}"/>
              </a:ext>
            </a:extLst>
          </p:cNvPr>
          <p:cNvSpPr/>
          <p:nvPr/>
        </p:nvSpPr>
        <p:spPr>
          <a:xfrm>
            <a:off x="6069934" y="2272169"/>
            <a:ext cx="5310021" cy="3591220"/>
          </a:xfrm>
          <a:prstGeom prst="roundRect">
            <a:avLst/>
          </a:prstGeom>
          <a:solidFill>
            <a:srgbClr val="00898B">
              <a:alpha val="17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Date Placeholder 10"/>
          <p:cNvSpPr>
            <a:spLocks noGrp="1"/>
          </p:cNvSpPr>
          <p:nvPr>
            <p:ph type="dt" sz="half" idx="10"/>
          </p:nvPr>
        </p:nvSpPr>
        <p:spPr/>
        <p:txBody>
          <a:bodyPr/>
          <a:lstStyle/>
          <a:p>
            <a:r>
              <a:rPr lang="fr-FR" smtClean="0"/>
              <a:t>25/11/2019</a:t>
            </a:r>
            <a:endParaRPr lang="en-GB"/>
          </a:p>
        </p:txBody>
      </p:sp>
      <p:sp>
        <p:nvSpPr>
          <p:cNvPr id="12" name="Footer Placeholder 11"/>
          <p:cNvSpPr>
            <a:spLocks noGrp="1"/>
          </p:cNvSpPr>
          <p:nvPr>
            <p:ph type="ftr" sz="quarter" idx="13"/>
          </p:nvPr>
        </p:nvSpPr>
        <p:spPr/>
        <p:txBody>
          <a:bodyPr/>
          <a:lstStyle/>
          <a:p>
            <a:r>
              <a:rPr lang="en-GB" smtClean="0"/>
              <a:t>JRJC 2019 – Centre Moulin Mer – Lagonna-Daoulas</a:t>
            </a:r>
          </a:p>
          <a:p>
            <a:r>
              <a:rPr lang="en-GB" smtClean="0"/>
              <a:t>David Cohen – Optomechanical parametric instabilities study for Virgo</a:t>
            </a:r>
            <a:endParaRPr lang="en-GB" dirty="0" smtClean="0"/>
          </a:p>
        </p:txBody>
      </p:sp>
      <p:sp>
        <p:nvSpPr>
          <p:cNvPr id="14" name="Slide Number Placeholder 13"/>
          <p:cNvSpPr>
            <a:spLocks noGrp="1"/>
          </p:cNvSpPr>
          <p:nvPr>
            <p:ph type="sldNum" sz="quarter" idx="12"/>
          </p:nvPr>
        </p:nvSpPr>
        <p:spPr/>
        <p:txBody>
          <a:bodyPr/>
          <a:lstStyle/>
          <a:p>
            <a:fld id="{4E5EDF2C-BDB0-4F5C-AE3D-58E8F57BE158}" type="slidenum">
              <a:rPr lang="en-GB" smtClean="0"/>
              <a:t>28</a:t>
            </a:fld>
            <a:endParaRPr lang="en-GB"/>
          </a:p>
        </p:txBody>
      </p:sp>
    </p:spTree>
    <p:extLst>
      <p:ext uri="{BB962C8B-B14F-4D97-AF65-F5344CB8AC3E}">
        <p14:creationId xmlns:p14="http://schemas.microsoft.com/office/powerpoint/2010/main" val="2314778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C0444C3-13F6-4DE9-B200-7C73AFF754BE}"/>
              </a:ext>
            </a:extLst>
          </p:cNvPr>
          <p:cNvSpPr>
            <a:spLocks noGrp="1"/>
          </p:cNvSpPr>
          <p:nvPr>
            <p:ph type="title"/>
          </p:nvPr>
        </p:nvSpPr>
        <p:spPr/>
        <p:txBody>
          <a:bodyPr/>
          <a:lstStyle/>
          <a:p>
            <a:r>
              <a:rPr lang="en-GB" dirty="0"/>
              <a:t>Mechanical and optical modes overlap</a:t>
            </a:r>
          </a:p>
        </p:txBody>
      </p:sp>
      <p:sp>
        <p:nvSpPr>
          <p:cNvPr id="20" name="Text Placeholder 7">
            <a:extLst>
              <a:ext uri="{FF2B5EF4-FFF2-40B4-BE49-F238E27FC236}">
                <a16:creationId xmlns:a16="http://schemas.microsoft.com/office/drawing/2014/main" id="{918B6E82-977D-45F1-B382-89733E4FDC7B}"/>
              </a:ext>
            </a:extLst>
          </p:cNvPr>
          <p:cNvSpPr>
            <a:spLocks noGrp="1"/>
          </p:cNvSpPr>
          <p:nvPr>
            <p:ph type="body" idx="1"/>
          </p:nvPr>
        </p:nvSpPr>
        <p:spPr/>
        <p:txBody>
          <a:bodyPr/>
          <a:lstStyle/>
          <a:p>
            <a:r>
              <a:rPr lang="en-GB" dirty="0"/>
              <a:t>Mechanical mode</a:t>
            </a:r>
          </a:p>
        </p:txBody>
      </p:sp>
      <p:pic>
        <p:nvPicPr>
          <p:cNvPr id="8" name="Content Placeholder 7" descr="A star in the background&#10;&#10;Description automatically generated">
            <a:extLst>
              <a:ext uri="{FF2B5EF4-FFF2-40B4-BE49-F238E27FC236}">
                <a16:creationId xmlns:a16="http://schemas.microsoft.com/office/drawing/2014/main" id="{F6995589-F4C7-4E5E-8490-ADBD9603D39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510907" y="2760663"/>
            <a:ext cx="3815548" cy="3430587"/>
          </a:xfrm>
        </p:spPr>
      </p:pic>
      <p:sp>
        <p:nvSpPr>
          <p:cNvPr id="21" name="Text Placeholder 9">
            <a:extLst>
              <a:ext uri="{FF2B5EF4-FFF2-40B4-BE49-F238E27FC236}">
                <a16:creationId xmlns:a16="http://schemas.microsoft.com/office/drawing/2014/main" id="{6F92B0DB-ABBA-49A4-B9A9-812458D1B7A1}"/>
              </a:ext>
            </a:extLst>
          </p:cNvPr>
          <p:cNvSpPr>
            <a:spLocks noGrp="1"/>
          </p:cNvSpPr>
          <p:nvPr>
            <p:ph type="body" sz="quarter" idx="3"/>
          </p:nvPr>
        </p:nvSpPr>
        <p:spPr/>
        <p:txBody>
          <a:bodyPr/>
          <a:lstStyle/>
          <a:p>
            <a:r>
              <a:rPr lang="en-GB" dirty="0"/>
              <a:t>Optical mode</a:t>
            </a:r>
          </a:p>
        </p:txBody>
      </p:sp>
      <p:pic>
        <p:nvPicPr>
          <p:cNvPr id="10" name="Content Placeholder 9" descr="A star in the background&#10;&#10;Description automatically generated">
            <a:extLst>
              <a:ext uri="{FF2B5EF4-FFF2-40B4-BE49-F238E27FC236}">
                <a16:creationId xmlns:a16="http://schemas.microsoft.com/office/drawing/2014/main" id="{22D5818B-4350-4A4A-90D0-F67E16220661}"/>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855137" y="2757488"/>
            <a:ext cx="3817314" cy="3432175"/>
          </a:xfrm>
        </p:spPr>
      </p:pic>
      <p:sp>
        <p:nvSpPr>
          <p:cNvPr id="11" name="Date Placeholder 10"/>
          <p:cNvSpPr>
            <a:spLocks noGrp="1"/>
          </p:cNvSpPr>
          <p:nvPr>
            <p:ph type="dt" sz="half" idx="10"/>
          </p:nvPr>
        </p:nvSpPr>
        <p:spPr/>
        <p:txBody>
          <a:bodyPr/>
          <a:lstStyle/>
          <a:p>
            <a:r>
              <a:rPr lang="fr-FR" smtClean="0"/>
              <a:t>25/11/2019</a:t>
            </a:r>
            <a:endParaRPr lang="en-GB"/>
          </a:p>
        </p:txBody>
      </p:sp>
      <p:sp>
        <p:nvSpPr>
          <p:cNvPr id="12" name="Footer Placeholder 11"/>
          <p:cNvSpPr>
            <a:spLocks noGrp="1"/>
          </p:cNvSpPr>
          <p:nvPr>
            <p:ph type="ftr" sz="quarter" idx="13"/>
          </p:nvPr>
        </p:nvSpPr>
        <p:spPr/>
        <p:txBody>
          <a:bodyPr/>
          <a:lstStyle/>
          <a:p>
            <a:r>
              <a:rPr lang="en-GB" smtClean="0"/>
              <a:t>JRJC 2019 – Centre Moulin Mer – Lagonna-Daoulas</a:t>
            </a:r>
          </a:p>
          <a:p>
            <a:r>
              <a:rPr lang="en-GB" smtClean="0"/>
              <a:t>David Cohen – Optomechanical parametric instabilities study for Virgo</a:t>
            </a:r>
            <a:endParaRPr lang="en-GB" dirty="0" smtClean="0"/>
          </a:p>
        </p:txBody>
      </p:sp>
      <p:sp>
        <p:nvSpPr>
          <p:cNvPr id="13" name="Slide Number Placeholder 12"/>
          <p:cNvSpPr>
            <a:spLocks noGrp="1"/>
          </p:cNvSpPr>
          <p:nvPr>
            <p:ph type="sldNum" sz="quarter" idx="12"/>
          </p:nvPr>
        </p:nvSpPr>
        <p:spPr/>
        <p:txBody>
          <a:bodyPr/>
          <a:lstStyle/>
          <a:p>
            <a:fld id="{4E5EDF2C-BDB0-4F5C-AE3D-58E8F57BE158}" type="slidenum">
              <a:rPr lang="en-GB" smtClean="0"/>
              <a:t>29</a:t>
            </a:fld>
            <a:endParaRPr lang="en-GB"/>
          </a:p>
        </p:txBody>
      </p:sp>
    </p:spTree>
    <p:extLst>
      <p:ext uri="{BB962C8B-B14F-4D97-AF65-F5344CB8AC3E}">
        <p14:creationId xmlns:p14="http://schemas.microsoft.com/office/powerpoint/2010/main" val="1405379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1.45833E-6 3.7037E-6 L 0.21966 0.00069 " pathEditMode="relative" rAng="0" ptsTypes="AA">
                                      <p:cBhvr>
                                        <p:cTn id="6" dur="2000" fill="hold"/>
                                        <p:tgtEl>
                                          <p:spTgt spid="8"/>
                                        </p:tgtEl>
                                        <p:attrNameLst>
                                          <p:attrName>ppt_x</p:attrName>
                                          <p:attrName>ppt_y</p:attrName>
                                        </p:attrNameLst>
                                      </p:cBhvr>
                                      <p:rCtr x="10977" y="23"/>
                                    </p:animMotion>
                                  </p:childTnLst>
                                </p:cTn>
                              </p:par>
                              <p:par>
                                <p:cTn id="7" presetID="35" presetClass="path" presetSubtype="0" accel="50000" decel="50000" fill="hold" nodeType="withEffect">
                                  <p:stCondLst>
                                    <p:cond delay="0"/>
                                  </p:stCondLst>
                                  <p:childTnLst>
                                    <p:animMotion origin="layout" path="M 1.11022E-16 3.7037E-6 L -0.21875 -0.00047 " pathEditMode="relative" rAng="0" ptsTypes="AA">
                                      <p:cBhvr>
                                        <p:cTn id="8" dur="2000" fill="hold"/>
                                        <p:tgtEl>
                                          <p:spTgt spid="10"/>
                                        </p:tgtEl>
                                        <p:attrNameLst>
                                          <p:attrName>ppt_x</p:attrName>
                                          <p:attrName>ppt_y</p:attrName>
                                        </p:attrNameLst>
                                      </p:cBhvr>
                                      <p:rCtr x="-10938" y="-23"/>
                                    </p:animMotion>
                                  </p:childTnLst>
                                </p:cTn>
                              </p:par>
                              <p:par>
                                <p:cTn id="9" presetID="9" presetClass="emph" presetSubtype="0" nodeType="withEffect">
                                  <p:stCondLst>
                                    <p:cond delay="0"/>
                                  </p:stCondLst>
                                  <p:childTnLst>
                                    <p:set>
                                      <p:cBhvr>
                                        <p:cTn id="10" dur="indefinite"/>
                                        <p:tgtEl>
                                          <p:spTgt spid="8"/>
                                        </p:tgtEl>
                                        <p:attrNameLst>
                                          <p:attrName>style.opacity</p:attrName>
                                        </p:attrNameLst>
                                      </p:cBhvr>
                                      <p:to>
                                        <p:strVal val="0.5"/>
                                      </p:to>
                                    </p:set>
                                    <p:animEffect filter="image" prLst="opacity: 0.5">
                                      <p:cBhvr rctx="IE">
                                        <p:cTn id="11" dur="indefinite"/>
                                        <p:tgtEl>
                                          <p:spTgt spid="8"/>
                                        </p:tgtEl>
                                      </p:cBhvr>
                                    </p:animEffect>
                                  </p:childTnLst>
                                </p:cTn>
                              </p:par>
                              <p:par>
                                <p:cTn id="12" presetID="9" presetClass="emph" presetSubtype="0" nodeType="withEffect">
                                  <p:stCondLst>
                                    <p:cond delay="0"/>
                                  </p:stCondLst>
                                  <p:childTnLst>
                                    <p:set>
                                      <p:cBhvr>
                                        <p:cTn id="13" dur="indefinite"/>
                                        <p:tgtEl>
                                          <p:spTgt spid="10"/>
                                        </p:tgtEl>
                                        <p:attrNameLst>
                                          <p:attrName>style.opacity</p:attrName>
                                        </p:attrNameLst>
                                      </p:cBhvr>
                                      <p:to>
                                        <p:strVal val="0.5"/>
                                      </p:to>
                                    </p:set>
                                    <p:animEffect filter="image" prLst="opacity: 0.5">
                                      <p:cBhvr rctx="IE">
                                        <p:cTn id="14" dur="indefinite"/>
                                        <p:tgtEl>
                                          <p:spTgt spid="10"/>
                                        </p:tgtEl>
                                      </p:cBhvr>
                                    </p:animEffect>
                                  </p:childTnLst>
                                </p:cTn>
                              </p:par>
                              <p:par>
                                <p:cTn id="15" presetID="1" presetClass="exit" presetSubtype="0" fill="hold" nodeType="withEffect">
                                  <p:stCondLst>
                                    <p:cond delay="0"/>
                                  </p:stCondLst>
                                  <p:childTnLst>
                                    <p:set>
                                      <p:cBhvr>
                                        <p:cTn id="16" dur="1" fill="hold">
                                          <p:stCondLst>
                                            <p:cond delay="0"/>
                                          </p:stCondLst>
                                        </p:cTn>
                                        <p:tgtEl>
                                          <p:spTgt spid="20">
                                            <p:txEl>
                                              <p:pRg st="0" end="0"/>
                                            </p:txEl>
                                          </p:spTgt>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1">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308E9BC-2889-4FB6-9E48-1A15DF0C8A43}"/>
              </a:ext>
            </a:extLst>
          </p:cNvPr>
          <p:cNvSpPr>
            <a:spLocks noGrp="1"/>
          </p:cNvSpPr>
          <p:nvPr>
            <p:ph type="title"/>
          </p:nvPr>
        </p:nvSpPr>
        <p:spPr/>
        <p:txBody>
          <a:bodyPr/>
          <a:lstStyle/>
          <a:p>
            <a:r>
              <a:rPr lang="en-GB" dirty="0"/>
              <a:t>Introduction</a:t>
            </a:r>
          </a:p>
        </p:txBody>
      </p:sp>
      <p:sp>
        <p:nvSpPr>
          <p:cNvPr id="8" name="Text Placeholder 7">
            <a:extLst>
              <a:ext uri="{FF2B5EF4-FFF2-40B4-BE49-F238E27FC236}">
                <a16:creationId xmlns:a16="http://schemas.microsoft.com/office/drawing/2014/main" id="{6EFE6D39-BE96-487F-999F-2D4E2A4D4FCD}"/>
              </a:ext>
            </a:extLst>
          </p:cNvPr>
          <p:cNvSpPr>
            <a:spLocks noGrp="1"/>
          </p:cNvSpPr>
          <p:nvPr>
            <p:ph type="body" idx="1"/>
          </p:nvPr>
        </p:nvSpPr>
        <p:spPr/>
        <p:txBody>
          <a:bodyPr/>
          <a:lstStyle/>
          <a:p>
            <a:r>
              <a:rPr lang="en-GB" dirty="0">
                <a:solidFill>
                  <a:schemeClr val="tx1"/>
                </a:solidFill>
              </a:rPr>
              <a:t>Gravitational waves basics</a:t>
            </a:r>
          </a:p>
          <a:p>
            <a:r>
              <a:rPr lang="en-GB" dirty="0"/>
              <a:t>How to detect gravitational waves</a:t>
            </a:r>
          </a:p>
          <a:p>
            <a:r>
              <a:rPr lang="en-GB" dirty="0"/>
              <a:t>Detections</a:t>
            </a:r>
          </a:p>
          <a:p>
            <a:endParaRPr lang="en-GB" dirty="0"/>
          </a:p>
        </p:txBody>
      </p:sp>
      <p:sp>
        <p:nvSpPr>
          <p:cNvPr id="13" name="Date Placeholder 12"/>
          <p:cNvSpPr>
            <a:spLocks noGrp="1"/>
          </p:cNvSpPr>
          <p:nvPr>
            <p:ph type="dt" sz="half" idx="10"/>
          </p:nvPr>
        </p:nvSpPr>
        <p:spPr/>
        <p:txBody>
          <a:bodyPr/>
          <a:lstStyle/>
          <a:p>
            <a:r>
              <a:rPr lang="fr-FR" smtClean="0"/>
              <a:t>25/11/2019</a:t>
            </a:r>
            <a:endParaRPr lang="en-GB"/>
          </a:p>
        </p:txBody>
      </p:sp>
      <p:sp>
        <p:nvSpPr>
          <p:cNvPr id="14" name="Footer Placeholder 13"/>
          <p:cNvSpPr>
            <a:spLocks noGrp="1"/>
          </p:cNvSpPr>
          <p:nvPr>
            <p:ph type="ftr" sz="quarter" idx="3"/>
          </p:nvPr>
        </p:nvSpPr>
        <p:spPr/>
        <p:txBody>
          <a:bodyPr/>
          <a:lstStyle/>
          <a:p>
            <a:r>
              <a:rPr lang="en-GB" smtClean="0"/>
              <a:t>JRJC 2019 – Centre Moulin Mer – Lagonna-Daoulas</a:t>
            </a:r>
          </a:p>
          <a:p>
            <a:r>
              <a:rPr lang="en-GB" smtClean="0"/>
              <a:t>David Cohen – Optomechanical parametric instabilities study for Virgo</a:t>
            </a:r>
            <a:endParaRPr lang="en-GB" dirty="0" smtClean="0"/>
          </a:p>
        </p:txBody>
      </p:sp>
      <p:sp>
        <p:nvSpPr>
          <p:cNvPr id="15" name="Slide Number Placeholder 14"/>
          <p:cNvSpPr>
            <a:spLocks noGrp="1"/>
          </p:cNvSpPr>
          <p:nvPr>
            <p:ph type="sldNum" sz="quarter" idx="12"/>
          </p:nvPr>
        </p:nvSpPr>
        <p:spPr/>
        <p:txBody>
          <a:bodyPr/>
          <a:lstStyle/>
          <a:p>
            <a:fld id="{4E5EDF2C-BDB0-4F5C-AE3D-58E8F57BE158}" type="slidenum">
              <a:rPr lang="en-GB" smtClean="0"/>
              <a:t>3</a:t>
            </a:fld>
            <a:endParaRPr lang="en-GB"/>
          </a:p>
        </p:txBody>
      </p:sp>
    </p:spTree>
    <p:extLst>
      <p:ext uri="{BB962C8B-B14F-4D97-AF65-F5344CB8AC3E}">
        <p14:creationId xmlns:p14="http://schemas.microsoft.com/office/powerpoint/2010/main" val="37162771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9C024C-837F-4286-829D-8532B73287C9}"/>
              </a:ext>
            </a:extLst>
          </p:cNvPr>
          <p:cNvSpPr>
            <a:spLocks noGrp="1"/>
          </p:cNvSpPr>
          <p:nvPr>
            <p:ph type="title"/>
          </p:nvPr>
        </p:nvSpPr>
        <p:spPr/>
        <p:txBody>
          <a:bodyPr/>
          <a:lstStyle/>
          <a:p>
            <a:r>
              <a:rPr lang="en-GB" dirty="0"/>
              <a:t>Parametric gain</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3646A64F-F962-4E1B-91F2-8613A18BA217}"/>
                  </a:ext>
                </a:extLst>
              </p:cNvPr>
              <p:cNvSpPr>
                <a:spLocks noGrp="1"/>
              </p:cNvSpPr>
              <p:nvPr>
                <p:ph idx="1"/>
              </p:nvPr>
            </p:nvSpPr>
            <p:spPr/>
            <p:txBody>
              <a:bodyPr/>
              <a:lstStyle/>
              <a:p>
                <a:pPr marL="0" indent="0">
                  <a:buNone/>
                </a:pPr>
                <a:endParaRPr lang="en-GB" i="1" dirty="0" smtClean="0">
                  <a:latin typeface="Cambria Math" panose="02040503050406030204" pitchFamily="18" charset="0"/>
                </a:endParaRPr>
              </a:p>
              <a:p>
                <a:pPr marL="0" indent="0">
                  <a:buNone/>
                </a:pPr>
                <a:endParaRPr lang="en-GB"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b="0" i="1" smtClean="0">
                              <a:latin typeface="Cambria Math" panose="02040503050406030204" pitchFamily="18" charset="0"/>
                            </a:rPr>
                            <m:t>𝑅</m:t>
                          </m:r>
                        </m:e>
                        <m:sub>
                          <m:r>
                            <a:rPr lang="en-GB" b="0" i="1" smtClean="0">
                              <a:latin typeface="Cambria Math" panose="02040503050406030204" pitchFamily="18" charset="0"/>
                            </a:rPr>
                            <m:t>𝑚</m:t>
                          </m:r>
                        </m:sub>
                      </m:sSub>
                      <m:r>
                        <a:rPr lang="en-GB" b="0" i="1" smtClean="0">
                          <a:latin typeface="Cambria Math" panose="02040503050406030204" pitchFamily="18" charset="0"/>
                        </a:rPr>
                        <m:t> </m:t>
                      </m:r>
                      <m:r>
                        <a:rPr lang="en-GB" b="0" i="1" smtClean="0">
                          <a:latin typeface="Cambria Math" panose="02040503050406030204" pitchFamily="18" charset="0"/>
                          <a:ea typeface="Cambria Math" panose="02040503050406030204" pitchFamily="18" charset="0"/>
                        </a:rPr>
                        <m:t>∝ </m:t>
                      </m:r>
                      <m:f>
                        <m:fPr>
                          <m:ctrlPr>
                            <a:rPr lang="en-GB" b="0" i="1" smtClean="0">
                              <a:latin typeface="Cambria Math" panose="02040503050406030204" pitchFamily="18" charset="0"/>
                              <a:ea typeface="Cambria Math" panose="02040503050406030204" pitchFamily="18" charset="0"/>
                            </a:rPr>
                          </m:ctrlPr>
                        </m:fPr>
                        <m:num>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𝑄</m:t>
                              </m:r>
                            </m:e>
                            <m:sub>
                              <m:r>
                                <a:rPr lang="en-GB" b="0" i="1" smtClean="0">
                                  <a:latin typeface="Cambria Math" panose="02040503050406030204" pitchFamily="18" charset="0"/>
                                  <a:ea typeface="Cambria Math" panose="02040503050406030204" pitchFamily="18" charset="0"/>
                                </a:rPr>
                                <m:t>𝑚</m:t>
                              </m:r>
                            </m:sub>
                          </m:sSub>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𝑃</m:t>
                              </m:r>
                            </m:e>
                            <m:sub>
                              <m:r>
                                <a:rPr lang="en-GB" b="0" i="1" smtClean="0">
                                  <a:latin typeface="Cambria Math" panose="02040503050406030204" pitchFamily="18" charset="0"/>
                                  <a:ea typeface="Cambria Math" panose="02040503050406030204" pitchFamily="18" charset="0"/>
                                </a:rPr>
                                <m:t>𝑎𝑟𝑚</m:t>
                              </m:r>
                            </m:sub>
                          </m:sSub>
                        </m:num>
                        <m:den>
                          <m:r>
                            <a:rPr lang="en-GB" b="0" i="1" smtClean="0">
                              <a:latin typeface="Cambria Math" panose="02040503050406030204" pitchFamily="18" charset="0"/>
                              <a:ea typeface="Cambria Math" panose="02040503050406030204" pitchFamily="18" charset="0"/>
                            </a:rPr>
                            <m:t>𝑀</m:t>
                          </m:r>
                          <m:sSubSup>
                            <m:sSubSupPr>
                              <m:ctrlPr>
                                <a:rPr lang="en-GB" b="0" i="1" smtClean="0">
                                  <a:latin typeface="Cambria Math" panose="02040503050406030204" pitchFamily="18" charset="0"/>
                                  <a:ea typeface="Cambria Math" panose="02040503050406030204" pitchFamily="18" charset="0"/>
                                </a:rPr>
                              </m:ctrlPr>
                            </m:sSubSupPr>
                            <m:e>
                              <m:r>
                                <a:rPr lang="en-GB" b="0" i="1" smtClean="0">
                                  <a:latin typeface="Cambria Math" panose="02040503050406030204" pitchFamily="18" charset="0"/>
                                  <a:ea typeface="Cambria Math" panose="02040503050406030204" pitchFamily="18" charset="0"/>
                                </a:rPr>
                                <m:t>𝜔</m:t>
                              </m:r>
                            </m:e>
                            <m:sub>
                              <m:r>
                                <a:rPr lang="en-GB" b="0" i="1" smtClean="0">
                                  <a:latin typeface="Cambria Math" panose="02040503050406030204" pitchFamily="18" charset="0"/>
                                  <a:ea typeface="Cambria Math" panose="02040503050406030204" pitchFamily="18" charset="0"/>
                                </a:rPr>
                                <m:t>𝑚</m:t>
                              </m:r>
                            </m:sub>
                            <m:sup>
                              <m:r>
                                <a:rPr lang="en-GB" b="0" i="1" smtClean="0">
                                  <a:latin typeface="Cambria Math" panose="02040503050406030204" pitchFamily="18" charset="0"/>
                                  <a:ea typeface="Cambria Math" panose="02040503050406030204" pitchFamily="18" charset="0"/>
                                </a:rPr>
                                <m:t>2</m:t>
                              </m:r>
                            </m:sup>
                          </m:sSubSup>
                          <m:r>
                            <a:rPr lang="en-GB" b="0" i="1" smtClean="0">
                              <a:latin typeface="Cambria Math" panose="02040503050406030204" pitchFamily="18" charset="0"/>
                              <a:ea typeface="Cambria Math" panose="02040503050406030204" pitchFamily="18" charset="0"/>
                            </a:rPr>
                            <m:t>𝜆</m:t>
                          </m:r>
                        </m:den>
                      </m:f>
                      <m:nary>
                        <m:naryPr>
                          <m:chr m:val="∑"/>
                          <m:supHide m:val="on"/>
                          <m:ctrlPr>
                            <a:rPr lang="en-GB" b="0" i="1" smtClean="0">
                              <a:latin typeface="Cambria Math" panose="02040503050406030204" pitchFamily="18" charset="0"/>
                              <a:ea typeface="Cambria Math" panose="02040503050406030204" pitchFamily="18" charset="0"/>
                            </a:rPr>
                          </m:ctrlPr>
                        </m:naryPr>
                        <m:sub>
                          <m:r>
                            <m:rPr>
                              <m:brk m:alnAt="7"/>
                            </m:rPr>
                            <a:rPr lang="en-GB" b="0" i="1" smtClean="0">
                              <a:latin typeface="Cambria Math" panose="02040503050406030204" pitchFamily="18" charset="0"/>
                              <a:ea typeface="Cambria Math" panose="02040503050406030204" pitchFamily="18" charset="0"/>
                            </a:rPr>
                            <m:t>𝑎</m:t>
                          </m:r>
                          <m:r>
                            <a:rPr lang="en-GB" b="0" i="1" smtClean="0">
                              <a:latin typeface="Cambria Math" panose="02040503050406030204" pitchFamily="18" charset="0"/>
                              <a:ea typeface="Cambria Math" panose="02040503050406030204" pitchFamily="18" charset="0"/>
                            </a:rPr>
                            <m:t>𝑙𝑙</m:t>
                          </m:r>
                          <m:r>
                            <a:rPr lang="en-GB" b="0" i="1" smtClean="0">
                              <a:latin typeface="Cambria Math" panose="02040503050406030204" pitchFamily="18" charset="0"/>
                              <a:ea typeface="Cambria Math" panose="02040503050406030204" pitchFamily="18" charset="0"/>
                            </a:rPr>
                            <m:t> </m:t>
                          </m:r>
                          <m:r>
                            <a:rPr lang="en-GB" b="0" i="1" smtClean="0">
                              <a:latin typeface="Cambria Math" panose="02040503050406030204" pitchFamily="18" charset="0"/>
                              <a:ea typeface="Cambria Math" panose="02040503050406030204" pitchFamily="18" charset="0"/>
                            </a:rPr>
                            <m:t>𝑏𝑒𝑎𝑚</m:t>
                          </m:r>
                          <m:r>
                            <a:rPr lang="en-GB" b="0" i="1" smtClean="0">
                              <a:latin typeface="Cambria Math" panose="02040503050406030204" pitchFamily="18" charset="0"/>
                              <a:ea typeface="Cambria Math" panose="02040503050406030204" pitchFamily="18" charset="0"/>
                            </a:rPr>
                            <m:t> </m:t>
                          </m:r>
                          <m:r>
                            <a:rPr lang="en-GB" b="0" i="1" smtClean="0">
                              <a:latin typeface="Cambria Math" panose="02040503050406030204" pitchFamily="18" charset="0"/>
                              <a:ea typeface="Cambria Math" panose="02040503050406030204" pitchFamily="18" charset="0"/>
                            </a:rPr>
                            <m:t>𝑚𝑜𝑑𝑒𝑠</m:t>
                          </m:r>
                          <m:r>
                            <a:rPr lang="en-GB" b="0" i="1" smtClean="0">
                              <a:latin typeface="Cambria Math" panose="02040503050406030204" pitchFamily="18" charset="0"/>
                              <a:ea typeface="Cambria Math" panose="02040503050406030204" pitchFamily="18" charset="0"/>
                            </a:rPr>
                            <m:t> </m:t>
                          </m:r>
                          <m:r>
                            <a:rPr lang="en-GB" b="0" i="1" smtClean="0">
                              <a:latin typeface="Cambria Math" panose="02040503050406030204" pitchFamily="18" charset="0"/>
                              <a:ea typeface="Cambria Math" panose="02040503050406030204" pitchFamily="18" charset="0"/>
                            </a:rPr>
                            <m:t>𝑛</m:t>
                          </m:r>
                        </m:sub>
                        <m:sup/>
                        <m:e>
                          <m:sSub>
                            <m:sSubPr>
                              <m:ctrlPr>
                                <a:rPr lang="en-GB" b="0" i="1" smtClean="0">
                                  <a:latin typeface="Cambria Math" panose="02040503050406030204" pitchFamily="18" charset="0"/>
                                  <a:ea typeface="Cambria Math" panose="02040503050406030204" pitchFamily="18" charset="0"/>
                                </a:rPr>
                              </m:ctrlPr>
                            </m:sSubPr>
                            <m:e>
                              <m:d>
                                <m:dPr>
                                  <m:begChr m:val="{"/>
                                  <m:endChr m:val="}"/>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𝑜𝑝𝑡𝑖𝑐𝑎𝑙</m:t>
                                  </m:r>
                                  <m:r>
                                    <a:rPr lang="en-GB" b="0" i="1" smtClean="0">
                                      <a:latin typeface="Cambria Math" panose="02040503050406030204" pitchFamily="18" charset="0"/>
                                      <a:ea typeface="Cambria Math" panose="02040503050406030204" pitchFamily="18" charset="0"/>
                                    </a:rPr>
                                    <m:t> </m:t>
                                  </m:r>
                                  <m:r>
                                    <a:rPr lang="en-GB" b="0" i="1" smtClean="0">
                                      <a:latin typeface="Cambria Math" panose="02040503050406030204" pitchFamily="18" charset="0"/>
                                      <a:ea typeface="Cambria Math" panose="02040503050406030204" pitchFamily="18" charset="0"/>
                                    </a:rPr>
                                    <m:t>𝑔𝑎𝑖𝑛</m:t>
                                  </m:r>
                                </m:e>
                              </m:d>
                            </m:e>
                            <m:sub>
                              <m:r>
                                <a:rPr lang="en-GB" b="0" i="1" smtClean="0">
                                  <a:latin typeface="Cambria Math" panose="02040503050406030204" pitchFamily="18" charset="0"/>
                                  <a:ea typeface="Cambria Math" panose="02040503050406030204" pitchFamily="18" charset="0"/>
                                </a:rPr>
                                <m:t>𝑛</m:t>
                              </m:r>
                            </m:sub>
                          </m:sSub>
                          <m:r>
                            <a:rPr lang="en-GB" b="0" i="1" smtClean="0">
                              <a:latin typeface="Cambria Math" panose="02040503050406030204" pitchFamily="18" charset="0"/>
                              <a:ea typeface="Cambria Math" panose="02040503050406030204" pitchFamily="18" charset="0"/>
                            </a:rPr>
                            <m:t> ×</m:t>
                          </m:r>
                        </m:e>
                      </m:nary>
                      <m:r>
                        <a:rPr lang="en-GB" b="0" i="1" smtClean="0">
                          <a:latin typeface="Cambria Math" panose="02040503050406030204" pitchFamily="18" charset="0"/>
                          <a:ea typeface="Cambria Math" panose="02040503050406030204" pitchFamily="18" charset="0"/>
                        </a:rPr>
                        <m:t> </m:t>
                      </m:r>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𝑜𝑣𝑒𝑟𝑙𝑎𝑝</m:t>
                          </m:r>
                          <m:r>
                            <a:rPr lang="en-GB" b="0" i="1" smtClean="0">
                              <a:latin typeface="Cambria Math" panose="02040503050406030204" pitchFamily="18" charset="0"/>
                              <a:ea typeface="Cambria Math" panose="02040503050406030204" pitchFamily="18" charset="0"/>
                            </a:rPr>
                            <m:t>}</m:t>
                          </m:r>
                        </m:e>
                        <m:sub>
                          <m:r>
                            <a:rPr lang="en-GB" b="0" i="1" smtClean="0">
                              <a:latin typeface="Cambria Math" panose="02040503050406030204" pitchFamily="18" charset="0"/>
                              <a:ea typeface="Cambria Math" panose="02040503050406030204" pitchFamily="18" charset="0"/>
                            </a:rPr>
                            <m:t>𝑛</m:t>
                          </m:r>
                          <m:r>
                            <a:rPr lang="en-GB" b="0" i="1" smtClean="0">
                              <a:latin typeface="Cambria Math" panose="02040503050406030204" pitchFamily="18" charset="0"/>
                              <a:ea typeface="Cambria Math" panose="02040503050406030204" pitchFamily="18" charset="0"/>
                            </a:rPr>
                            <m:t>, </m:t>
                          </m:r>
                          <m:r>
                            <a:rPr lang="en-GB" b="0" i="1" smtClean="0">
                              <a:latin typeface="Cambria Math" panose="02040503050406030204" pitchFamily="18" charset="0"/>
                              <a:ea typeface="Cambria Math" panose="02040503050406030204" pitchFamily="18" charset="0"/>
                            </a:rPr>
                            <m:t>𝑚</m:t>
                          </m:r>
                        </m:sub>
                      </m:sSub>
                    </m:oMath>
                  </m:oMathPara>
                </a14:m>
                <a:endParaRPr lang="en-GB" dirty="0"/>
              </a:p>
            </p:txBody>
          </p:sp>
        </mc:Choice>
        <mc:Fallback xmlns="">
          <p:sp>
            <p:nvSpPr>
              <p:cNvPr id="5" name="Content Placeholder 4">
                <a:extLst>
                  <a:ext uri="{FF2B5EF4-FFF2-40B4-BE49-F238E27FC236}">
                    <a16:creationId xmlns:a16="http://schemas.microsoft.com/office/drawing/2014/main" id="{3646A64F-F962-4E1B-91F2-8613A18BA217}"/>
                  </a:ext>
                </a:extLst>
              </p:cNvPr>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fr-FR">
                    <a:noFill/>
                  </a:rPr>
                  <a:t> </a:t>
                </a:r>
              </a:p>
            </p:txBody>
          </p:sp>
        </mc:Fallback>
      </mc:AlternateContent>
      <p:cxnSp>
        <p:nvCxnSpPr>
          <p:cNvPr id="14" name="Straight Arrow Connector 13">
            <a:extLst>
              <a:ext uri="{FF2B5EF4-FFF2-40B4-BE49-F238E27FC236}">
                <a16:creationId xmlns:a16="http://schemas.microsoft.com/office/drawing/2014/main" id="{98C92E15-248A-4BE8-9312-D87FBEA1C3B8}"/>
              </a:ext>
            </a:extLst>
          </p:cNvPr>
          <p:cNvCxnSpPr>
            <a:cxnSpLocks/>
            <a:stCxn id="24" idx="1"/>
          </p:cNvCxnSpPr>
          <p:nvPr/>
        </p:nvCxnSpPr>
        <p:spPr>
          <a:xfrm flipH="1">
            <a:off x="3450626" y="2567665"/>
            <a:ext cx="199587" cy="640415"/>
          </a:xfrm>
          <a:prstGeom prst="straightConnector1">
            <a:avLst/>
          </a:prstGeom>
          <a:ln w="38100">
            <a:solidFill>
              <a:srgbClr val="00898B"/>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744D9A8-C0D3-42C5-BA4F-2D0CBB7D9986}"/>
              </a:ext>
            </a:extLst>
          </p:cNvPr>
          <p:cNvCxnSpPr>
            <a:cxnSpLocks/>
            <a:stCxn id="23" idx="1"/>
          </p:cNvCxnSpPr>
          <p:nvPr/>
        </p:nvCxnSpPr>
        <p:spPr>
          <a:xfrm flipH="1">
            <a:off x="7084542" y="2568913"/>
            <a:ext cx="594553" cy="808601"/>
          </a:xfrm>
          <a:prstGeom prst="straightConnector1">
            <a:avLst/>
          </a:prstGeom>
          <a:ln w="38100">
            <a:solidFill>
              <a:srgbClr val="00898B"/>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A430FB2-75D7-4CC0-B654-48F4AF6C6AD0}"/>
              </a:ext>
            </a:extLst>
          </p:cNvPr>
          <p:cNvCxnSpPr>
            <a:cxnSpLocks/>
            <a:stCxn id="22" idx="0"/>
          </p:cNvCxnSpPr>
          <p:nvPr/>
        </p:nvCxnSpPr>
        <p:spPr>
          <a:xfrm flipH="1" flipV="1">
            <a:off x="9522941" y="3863547"/>
            <a:ext cx="654478" cy="850358"/>
          </a:xfrm>
          <a:prstGeom prst="straightConnector1">
            <a:avLst/>
          </a:prstGeom>
          <a:ln w="38100">
            <a:solidFill>
              <a:srgbClr val="00898B"/>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5DC5E33-F25F-4051-BA9E-4B47327A09DA}"/>
              </a:ext>
            </a:extLst>
          </p:cNvPr>
          <p:cNvSpPr txBox="1"/>
          <p:nvPr/>
        </p:nvSpPr>
        <p:spPr>
          <a:xfrm>
            <a:off x="8616927" y="4713905"/>
            <a:ext cx="3120983" cy="646331"/>
          </a:xfrm>
          <a:prstGeom prst="rect">
            <a:avLst/>
          </a:prstGeom>
          <a:noFill/>
        </p:spPr>
        <p:txBody>
          <a:bodyPr wrap="square" rtlCol="0">
            <a:spAutoFit/>
          </a:bodyPr>
          <a:lstStyle/>
          <a:p>
            <a:r>
              <a:rPr lang="en-GB" dirty="0"/>
              <a:t>spatial overlap between optical mode and mechanical mode</a:t>
            </a:r>
          </a:p>
        </p:txBody>
      </p:sp>
      <p:sp>
        <p:nvSpPr>
          <p:cNvPr id="23" name="TextBox 22">
            <a:extLst>
              <a:ext uri="{FF2B5EF4-FFF2-40B4-BE49-F238E27FC236}">
                <a16:creationId xmlns:a16="http://schemas.microsoft.com/office/drawing/2014/main" id="{42B3CD5F-B58F-403B-AF88-FA293FD9EFC0}"/>
              </a:ext>
            </a:extLst>
          </p:cNvPr>
          <p:cNvSpPr txBox="1"/>
          <p:nvPr/>
        </p:nvSpPr>
        <p:spPr>
          <a:xfrm>
            <a:off x="7679095" y="2107248"/>
            <a:ext cx="4058815" cy="923330"/>
          </a:xfrm>
          <a:prstGeom prst="rect">
            <a:avLst/>
          </a:prstGeom>
          <a:noFill/>
        </p:spPr>
        <p:txBody>
          <a:bodyPr wrap="square" rtlCol="0">
            <a:spAutoFit/>
          </a:bodyPr>
          <a:lstStyle/>
          <a:p>
            <a:r>
              <a:rPr lang="en-GB" dirty="0"/>
              <a:t>optical gain (function of mechanical mode frequency, cavity lengths, </a:t>
            </a:r>
            <a:r>
              <a:rPr lang="en-GB" dirty="0" err="1"/>
              <a:t>Gouy</a:t>
            </a:r>
            <a:r>
              <a:rPr lang="en-GB" dirty="0"/>
              <a:t> phase, mirror reflectivities)</a:t>
            </a:r>
          </a:p>
        </p:txBody>
      </p:sp>
      <p:sp>
        <p:nvSpPr>
          <p:cNvPr id="24" name="TextBox 23">
            <a:extLst>
              <a:ext uri="{FF2B5EF4-FFF2-40B4-BE49-F238E27FC236}">
                <a16:creationId xmlns:a16="http://schemas.microsoft.com/office/drawing/2014/main" id="{A9D88E0C-5AA9-485C-8C03-DB6E09F742F9}"/>
              </a:ext>
            </a:extLst>
          </p:cNvPr>
          <p:cNvSpPr txBox="1"/>
          <p:nvPr/>
        </p:nvSpPr>
        <p:spPr>
          <a:xfrm>
            <a:off x="3650213" y="2106000"/>
            <a:ext cx="2034073" cy="923330"/>
          </a:xfrm>
          <a:prstGeom prst="rect">
            <a:avLst/>
          </a:prstGeom>
          <a:noFill/>
        </p:spPr>
        <p:txBody>
          <a:bodyPr wrap="square" rtlCol="0">
            <a:spAutoFit/>
          </a:bodyPr>
          <a:lstStyle/>
          <a:p>
            <a:r>
              <a:rPr lang="en-GB" dirty="0"/>
              <a:t>power travelling through the arm (Fabry-Perot cavity)</a:t>
            </a:r>
          </a:p>
        </p:txBody>
      </p:sp>
      <p:sp>
        <p:nvSpPr>
          <p:cNvPr id="13" name="Date Placeholder 12"/>
          <p:cNvSpPr>
            <a:spLocks noGrp="1"/>
          </p:cNvSpPr>
          <p:nvPr>
            <p:ph type="dt" sz="half" idx="10"/>
          </p:nvPr>
        </p:nvSpPr>
        <p:spPr/>
        <p:txBody>
          <a:bodyPr/>
          <a:lstStyle/>
          <a:p>
            <a:r>
              <a:rPr lang="fr-FR" smtClean="0"/>
              <a:t>25/11/2019</a:t>
            </a:r>
            <a:endParaRPr lang="en-GB"/>
          </a:p>
        </p:txBody>
      </p:sp>
      <p:sp>
        <p:nvSpPr>
          <p:cNvPr id="15" name="Footer Placeholder 14"/>
          <p:cNvSpPr>
            <a:spLocks noGrp="1"/>
          </p:cNvSpPr>
          <p:nvPr>
            <p:ph type="ftr" sz="quarter" idx="3"/>
          </p:nvPr>
        </p:nvSpPr>
        <p:spPr/>
        <p:txBody>
          <a:bodyPr/>
          <a:lstStyle/>
          <a:p>
            <a:r>
              <a:rPr lang="en-GB" smtClean="0"/>
              <a:t>JRJC 2019 – Centre Moulin Mer – Lagonna-Daoulas</a:t>
            </a:r>
          </a:p>
          <a:p>
            <a:r>
              <a:rPr lang="en-GB" smtClean="0"/>
              <a:t>David Cohen – Optomechanical parametric instabilities study for Virgo</a:t>
            </a:r>
            <a:endParaRPr lang="en-GB" dirty="0" smtClean="0"/>
          </a:p>
        </p:txBody>
      </p:sp>
      <p:sp>
        <p:nvSpPr>
          <p:cNvPr id="17" name="Slide Number Placeholder 16"/>
          <p:cNvSpPr>
            <a:spLocks noGrp="1"/>
          </p:cNvSpPr>
          <p:nvPr>
            <p:ph type="sldNum" sz="quarter" idx="12"/>
          </p:nvPr>
        </p:nvSpPr>
        <p:spPr/>
        <p:txBody>
          <a:bodyPr/>
          <a:lstStyle/>
          <a:p>
            <a:fld id="{4E5EDF2C-BDB0-4F5C-AE3D-58E8F57BE158}" type="slidenum">
              <a:rPr lang="en-GB" smtClean="0"/>
              <a:t>30</a:t>
            </a:fld>
            <a:endParaRPr lang="en-GB"/>
          </a:p>
        </p:txBody>
      </p:sp>
      <p:sp>
        <p:nvSpPr>
          <p:cNvPr id="18" name="TextBox 17">
            <a:extLst>
              <a:ext uri="{FF2B5EF4-FFF2-40B4-BE49-F238E27FC236}">
                <a16:creationId xmlns:a16="http://schemas.microsoft.com/office/drawing/2014/main" id="{A9D88E0C-5AA9-485C-8C03-DB6E09F742F9}"/>
              </a:ext>
            </a:extLst>
          </p:cNvPr>
          <p:cNvSpPr txBox="1"/>
          <p:nvPr/>
        </p:nvSpPr>
        <p:spPr>
          <a:xfrm>
            <a:off x="847896" y="2210095"/>
            <a:ext cx="2034073" cy="646331"/>
          </a:xfrm>
          <a:prstGeom prst="rect">
            <a:avLst/>
          </a:prstGeom>
          <a:noFill/>
        </p:spPr>
        <p:txBody>
          <a:bodyPr wrap="square" rtlCol="0">
            <a:spAutoFit/>
          </a:bodyPr>
          <a:lstStyle/>
          <a:p>
            <a:r>
              <a:rPr lang="en-GB" dirty="0" smtClean="0"/>
              <a:t>mechanical mode quality factor</a:t>
            </a:r>
            <a:endParaRPr lang="en-GB" dirty="0"/>
          </a:p>
        </p:txBody>
      </p:sp>
      <p:cxnSp>
        <p:nvCxnSpPr>
          <p:cNvPr id="20" name="Straight Arrow Connector 19">
            <a:extLst>
              <a:ext uri="{FF2B5EF4-FFF2-40B4-BE49-F238E27FC236}">
                <a16:creationId xmlns:a16="http://schemas.microsoft.com/office/drawing/2014/main" id="{98C92E15-248A-4BE8-9312-D87FBEA1C3B8}"/>
              </a:ext>
            </a:extLst>
          </p:cNvPr>
          <p:cNvCxnSpPr>
            <a:cxnSpLocks/>
            <a:stCxn id="18" idx="2"/>
          </p:cNvCxnSpPr>
          <p:nvPr/>
        </p:nvCxnSpPr>
        <p:spPr>
          <a:xfrm>
            <a:off x="1864933" y="2856426"/>
            <a:ext cx="572208" cy="281665"/>
          </a:xfrm>
          <a:prstGeom prst="straightConnector1">
            <a:avLst/>
          </a:prstGeom>
          <a:ln w="38100">
            <a:solidFill>
              <a:srgbClr val="00898B"/>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A9D88E0C-5AA9-485C-8C03-DB6E09F742F9}"/>
              </a:ext>
            </a:extLst>
          </p:cNvPr>
          <p:cNvSpPr txBox="1"/>
          <p:nvPr/>
        </p:nvSpPr>
        <p:spPr>
          <a:xfrm>
            <a:off x="228625" y="4740342"/>
            <a:ext cx="2034073" cy="369332"/>
          </a:xfrm>
          <a:prstGeom prst="rect">
            <a:avLst/>
          </a:prstGeom>
          <a:noFill/>
        </p:spPr>
        <p:txBody>
          <a:bodyPr wrap="square" rtlCol="0">
            <a:spAutoFit/>
          </a:bodyPr>
          <a:lstStyle/>
          <a:p>
            <a:r>
              <a:rPr lang="en-GB" dirty="0" smtClean="0"/>
              <a:t>mass of the mirrors</a:t>
            </a:r>
            <a:endParaRPr lang="en-GB" dirty="0"/>
          </a:p>
        </p:txBody>
      </p:sp>
      <p:sp>
        <p:nvSpPr>
          <p:cNvPr id="26" name="TextBox 25">
            <a:extLst>
              <a:ext uri="{FF2B5EF4-FFF2-40B4-BE49-F238E27FC236}">
                <a16:creationId xmlns:a16="http://schemas.microsoft.com/office/drawing/2014/main" id="{A9D88E0C-5AA9-485C-8C03-DB6E09F742F9}"/>
              </a:ext>
            </a:extLst>
          </p:cNvPr>
          <p:cNvSpPr txBox="1"/>
          <p:nvPr/>
        </p:nvSpPr>
        <p:spPr>
          <a:xfrm>
            <a:off x="2299973" y="4601842"/>
            <a:ext cx="2034073" cy="646331"/>
          </a:xfrm>
          <a:prstGeom prst="rect">
            <a:avLst/>
          </a:prstGeom>
          <a:noFill/>
        </p:spPr>
        <p:txBody>
          <a:bodyPr wrap="square" rtlCol="0">
            <a:spAutoFit/>
          </a:bodyPr>
          <a:lstStyle/>
          <a:p>
            <a:r>
              <a:rPr lang="en-GB" dirty="0" smtClean="0"/>
              <a:t>mechanical mode pulsation</a:t>
            </a:r>
            <a:endParaRPr lang="en-GB" dirty="0"/>
          </a:p>
        </p:txBody>
      </p:sp>
      <p:sp>
        <p:nvSpPr>
          <p:cNvPr id="27" name="TextBox 26">
            <a:extLst>
              <a:ext uri="{FF2B5EF4-FFF2-40B4-BE49-F238E27FC236}">
                <a16:creationId xmlns:a16="http://schemas.microsoft.com/office/drawing/2014/main" id="{A9D88E0C-5AA9-485C-8C03-DB6E09F742F9}"/>
              </a:ext>
            </a:extLst>
          </p:cNvPr>
          <p:cNvSpPr txBox="1"/>
          <p:nvPr/>
        </p:nvSpPr>
        <p:spPr>
          <a:xfrm>
            <a:off x="4371321" y="4739372"/>
            <a:ext cx="2034073" cy="369332"/>
          </a:xfrm>
          <a:prstGeom prst="rect">
            <a:avLst/>
          </a:prstGeom>
          <a:noFill/>
        </p:spPr>
        <p:txBody>
          <a:bodyPr wrap="square" rtlCol="0">
            <a:spAutoFit/>
          </a:bodyPr>
          <a:lstStyle/>
          <a:p>
            <a:r>
              <a:rPr lang="en-GB" dirty="0" smtClean="0"/>
              <a:t>laser wavelength</a:t>
            </a:r>
            <a:endParaRPr lang="en-GB" dirty="0"/>
          </a:p>
        </p:txBody>
      </p:sp>
      <p:cxnSp>
        <p:nvCxnSpPr>
          <p:cNvPr id="28" name="Straight Arrow Connector 27">
            <a:extLst>
              <a:ext uri="{FF2B5EF4-FFF2-40B4-BE49-F238E27FC236}">
                <a16:creationId xmlns:a16="http://schemas.microsoft.com/office/drawing/2014/main" id="{98C92E15-248A-4BE8-9312-D87FBEA1C3B8}"/>
              </a:ext>
            </a:extLst>
          </p:cNvPr>
          <p:cNvCxnSpPr>
            <a:cxnSpLocks/>
          </p:cNvCxnSpPr>
          <p:nvPr/>
        </p:nvCxnSpPr>
        <p:spPr>
          <a:xfrm flipV="1">
            <a:off x="1416553" y="3958269"/>
            <a:ext cx="1020588" cy="716368"/>
          </a:xfrm>
          <a:prstGeom prst="straightConnector1">
            <a:avLst/>
          </a:prstGeom>
          <a:ln w="38100">
            <a:solidFill>
              <a:srgbClr val="00898B"/>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98C92E15-248A-4BE8-9312-D87FBEA1C3B8}"/>
              </a:ext>
            </a:extLst>
          </p:cNvPr>
          <p:cNvCxnSpPr>
            <a:cxnSpLocks/>
            <a:stCxn id="26" idx="0"/>
          </p:cNvCxnSpPr>
          <p:nvPr/>
        </p:nvCxnSpPr>
        <p:spPr>
          <a:xfrm flipH="1" flipV="1">
            <a:off x="3085000" y="4152900"/>
            <a:ext cx="232010" cy="448942"/>
          </a:xfrm>
          <a:prstGeom prst="straightConnector1">
            <a:avLst/>
          </a:prstGeom>
          <a:ln w="38100">
            <a:solidFill>
              <a:srgbClr val="00898B"/>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98C92E15-248A-4BE8-9312-D87FBEA1C3B8}"/>
              </a:ext>
            </a:extLst>
          </p:cNvPr>
          <p:cNvCxnSpPr>
            <a:cxnSpLocks/>
            <a:stCxn id="27" idx="1"/>
          </p:cNvCxnSpPr>
          <p:nvPr/>
        </p:nvCxnSpPr>
        <p:spPr>
          <a:xfrm flipH="1" flipV="1">
            <a:off x="3450626" y="4069123"/>
            <a:ext cx="920695" cy="854915"/>
          </a:xfrm>
          <a:prstGeom prst="straightConnector1">
            <a:avLst/>
          </a:prstGeom>
          <a:ln w="38100">
            <a:solidFill>
              <a:srgbClr val="00898B"/>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281430" y="5636866"/>
            <a:ext cx="9626418" cy="461665"/>
          </a:xfrm>
          <a:prstGeom prst="rect">
            <a:avLst/>
          </a:prstGeom>
          <a:noFill/>
        </p:spPr>
        <p:txBody>
          <a:bodyPr wrap="none" rtlCol="0">
            <a:spAutoFit/>
          </a:bodyPr>
          <a:lstStyle/>
          <a:p>
            <a:r>
              <a:rPr lang="en-GB" sz="2400" b="1" dirty="0" smtClean="0">
                <a:solidFill>
                  <a:srgbClr val="FF0000"/>
                </a:solidFill>
              </a:rPr>
              <a:t>The mechanical mode is unstable if its parametric gain R</a:t>
            </a:r>
            <a:r>
              <a:rPr lang="en-GB" sz="2400" b="1" baseline="-25000" dirty="0" smtClean="0">
                <a:solidFill>
                  <a:srgbClr val="FF0000"/>
                </a:solidFill>
              </a:rPr>
              <a:t>m</a:t>
            </a:r>
            <a:r>
              <a:rPr lang="en-GB" sz="2400" b="1" dirty="0" smtClean="0">
                <a:solidFill>
                  <a:srgbClr val="FF0000"/>
                </a:solidFill>
              </a:rPr>
              <a:t> is higher than 1.</a:t>
            </a:r>
            <a:endParaRPr lang="fr-FR" sz="2400" b="1" dirty="0">
              <a:solidFill>
                <a:srgbClr val="FF0000"/>
              </a:solidFill>
            </a:endParaRPr>
          </a:p>
        </p:txBody>
      </p:sp>
    </p:spTree>
    <p:extLst>
      <p:ext uri="{BB962C8B-B14F-4D97-AF65-F5344CB8AC3E}">
        <p14:creationId xmlns:p14="http://schemas.microsoft.com/office/powerpoint/2010/main" val="35489857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Parametric instabilities (PI) at </a:t>
            </a:r>
            <a:r>
              <a:rPr lang="en-GB" dirty="0" smtClean="0"/>
              <a:t>LIGO</a:t>
            </a:r>
            <a:endParaRPr lang="fr-FR" dirty="0"/>
          </a:p>
        </p:txBody>
      </p:sp>
      <p:sp>
        <p:nvSpPr>
          <p:cNvPr id="4" name="Date Placeholder 3"/>
          <p:cNvSpPr>
            <a:spLocks noGrp="1"/>
          </p:cNvSpPr>
          <p:nvPr>
            <p:ph type="dt" sz="half" idx="10"/>
          </p:nvPr>
        </p:nvSpPr>
        <p:spPr/>
        <p:txBody>
          <a:bodyPr/>
          <a:lstStyle/>
          <a:p>
            <a:r>
              <a:rPr lang="fr-FR" smtClean="0"/>
              <a:t>25/11/2019</a:t>
            </a:r>
            <a:endParaRPr lang="en-GB"/>
          </a:p>
        </p:txBody>
      </p:sp>
      <p:sp>
        <p:nvSpPr>
          <p:cNvPr id="5" name="Slide Number Placeholder 4"/>
          <p:cNvSpPr>
            <a:spLocks noGrp="1"/>
          </p:cNvSpPr>
          <p:nvPr>
            <p:ph type="sldNum" sz="quarter" idx="12"/>
          </p:nvPr>
        </p:nvSpPr>
        <p:spPr/>
        <p:txBody>
          <a:bodyPr/>
          <a:lstStyle/>
          <a:p>
            <a:fld id="{4E5EDF2C-BDB0-4F5C-AE3D-58E8F57BE158}" type="slidenum">
              <a:rPr lang="en-GB" smtClean="0"/>
              <a:t>31</a:t>
            </a:fld>
            <a:endParaRPr lang="en-GB"/>
          </a:p>
        </p:txBody>
      </p:sp>
      <p:sp>
        <p:nvSpPr>
          <p:cNvPr id="6" name="Footer Placeholder 5"/>
          <p:cNvSpPr>
            <a:spLocks noGrp="1"/>
          </p:cNvSpPr>
          <p:nvPr>
            <p:ph type="ftr" sz="quarter" idx="3"/>
          </p:nvPr>
        </p:nvSpPr>
        <p:spPr/>
        <p:txBody>
          <a:bodyPr/>
          <a:lstStyle/>
          <a:p>
            <a:r>
              <a:rPr lang="en-GB" smtClean="0"/>
              <a:t>JRJC 2019 – Centre Moulin Mer – Lagonna-Daoulas</a:t>
            </a:r>
          </a:p>
          <a:p>
            <a:r>
              <a:rPr lang="en-GB" smtClean="0"/>
              <a:t>David Cohen – Optomechanical parametric instabilities study for Virgo</a:t>
            </a:r>
            <a:endParaRPr lang="en-GB" dirty="0" smtClean="0"/>
          </a:p>
        </p:txBody>
      </p:sp>
      <p:pic>
        <p:nvPicPr>
          <p:cNvPr id="7" name="Content Placeholder 4">
            <a:extLst>
              <a:ext uri="{FF2B5EF4-FFF2-40B4-BE49-F238E27FC236}">
                <a16:creationId xmlns:a16="http://schemas.microsoft.com/office/drawing/2014/main" id="{120F5DBC-982E-4038-90E0-0C559C351B8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199" y="2048934"/>
            <a:ext cx="4478867" cy="3568124"/>
          </a:xfrm>
        </p:spPr>
      </p:pic>
      <p:sp>
        <p:nvSpPr>
          <p:cNvPr id="8" name="TextBox 7">
            <a:extLst>
              <a:ext uri="{FF2B5EF4-FFF2-40B4-BE49-F238E27FC236}">
                <a16:creationId xmlns:a16="http://schemas.microsoft.com/office/drawing/2014/main" id="{9DCA4C55-D1D4-49A1-9F18-35BEC91D9595}"/>
              </a:ext>
            </a:extLst>
          </p:cNvPr>
          <p:cNvSpPr txBox="1"/>
          <p:nvPr/>
        </p:nvSpPr>
        <p:spPr>
          <a:xfrm>
            <a:off x="8610601" y="6079351"/>
            <a:ext cx="3305174" cy="276999"/>
          </a:xfrm>
          <a:prstGeom prst="rect">
            <a:avLst/>
          </a:prstGeom>
          <a:noFill/>
          <a:ln>
            <a:solidFill>
              <a:schemeClr val="tx1"/>
            </a:solidFill>
          </a:ln>
        </p:spPr>
        <p:txBody>
          <a:bodyPr wrap="square" rtlCol="0">
            <a:spAutoFit/>
          </a:bodyPr>
          <a:lstStyle/>
          <a:p>
            <a:r>
              <a:rPr lang="en-GB" sz="1200" dirty="0"/>
              <a:t>Evans et al, </a:t>
            </a:r>
            <a:r>
              <a:rPr lang="en-GB" sz="1200" i="1" dirty="0"/>
              <a:t>Phys. Rev. Lett. </a:t>
            </a:r>
            <a:r>
              <a:rPr lang="en-GB" sz="1200" dirty="0"/>
              <a:t>114.16 (2015): 161102</a:t>
            </a:r>
          </a:p>
        </p:txBody>
      </p:sp>
      <p:pic>
        <p:nvPicPr>
          <p:cNvPr id="9" name="Picture 8" descr="A picture containing food&#10;&#10;Description automatically generated">
            <a:extLst>
              <a:ext uri="{FF2B5EF4-FFF2-40B4-BE49-F238E27FC236}">
                <a16:creationId xmlns:a16="http://schemas.microsoft.com/office/drawing/2014/main" id="{A8C2CB21-69B9-4002-A8E2-FE3F5BDDA7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7075" y="3125941"/>
            <a:ext cx="3716053" cy="1876607"/>
          </a:xfrm>
          <a:prstGeom prst="rect">
            <a:avLst/>
          </a:prstGeom>
        </p:spPr>
      </p:pic>
      <p:sp>
        <p:nvSpPr>
          <p:cNvPr id="10" name="TextBox 9">
            <a:extLst>
              <a:ext uri="{FF2B5EF4-FFF2-40B4-BE49-F238E27FC236}">
                <a16:creationId xmlns:a16="http://schemas.microsoft.com/office/drawing/2014/main" id="{77DD882B-DC83-4863-8274-F7A98723400E}"/>
              </a:ext>
            </a:extLst>
          </p:cNvPr>
          <p:cNvSpPr txBox="1"/>
          <p:nvPr/>
        </p:nvSpPr>
        <p:spPr>
          <a:xfrm>
            <a:off x="6137076" y="2092905"/>
            <a:ext cx="5778699" cy="1200329"/>
          </a:xfrm>
          <a:prstGeom prst="rect">
            <a:avLst/>
          </a:prstGeom>
          <a:noFill/>
        </p:spPr>
        <p:txBody>
          <a:bodyPr wrap="square" rtlCol="0">
            <a:spAutoFit/>
          </a:bodyPr>
          <a:lstStyle/>
          <a:p>
            <a:pPr algn="just"/>
            <a:r>
              <a:rPr lang="en-GB" dirty="0"/>
              <a:t>The instability rings up until the electronics begins to saturate, at which point the control of the interferometer is </a:t>
            </a:r>
            <a:r>
              <a:rPr lang="en-GB" dirty="0" smtClean="0"/>
              <a:t>lost. Before the electronic saturation, the growth was long enough for them to try to decrease the laser power input.</a:t>
            </a:r>
            <a:endParaRPr lang="en-GB" dirty="0"/>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076182D-792B-413B-B50D-84D39F2CAD89}"/>
                  </a:ext>
                </a:extLst>
              </p:cNvPr>
              <p:cNvSpPr txBox="1"/>
              <p:nvPr/>
            </p:nvSpPr>
            <p:spPr>
              <a:xfrm>
                <a:off x="2144812" y="5701914"/>
                <a:ext cx="1865639" cy="5695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𝜏</m:t>
                          </m:r>
                        </m:e>
                        <m:sub>
                          <m:r>
                            <a:rPr lang="en-GB" b="0" i="1" smtClean="0">
                              <a:latin typeface="Cambria Math" panose="02040503050406030204" pitchFamily="18" charset="0"/>
                              <a:ea typeface="Cambria Math" panose="02040503050406030204" pitchFamily="18" charset="0"/>
                            </a:rPr>
                            <m:t>𝑚</m:t>
                          </m:r>
                        </m:sub>
                      </m:sSub>
                      <m:r>
                        <a:rPr lang="en-GB" b="0" i="1" smtClean="0">
                          <a:latin typeface="Cambria Math" panose="02040503050406030204" pitchFamily="18" charset="0"/>
                          <a:ea typeface="Cambria Math" panose="02040503050406030204" pitchFamily="18" charset="0"/>
                        </a:rPr>
                        <m:t>=</m:t>
                      </m:r>
                      <m:f>
                        <m:fPr>
                          <m:ctrlPr>
                            <a:rPr lang="en-GB" b="0" i="1" smtClean="0">
                              <a:latin typeface="Cambria Math" panose="02040503050406030204" pitchFamily="18" charset="0"/>
                              <a:ea typeface="Cambria Math" panose="02040503050406030204" pitchFamily="18" charset="0"/>
                            </a:rPr>
                          </m:ctrlPr>
                        </m:fPr>
                        <m:num>
                          <m:r>
                            <a:rPr lang="en-GB" b="0" i="1" smtClean="0">
                              <a:latin typeface="Cambria Math" panose="02040503050406030204" pitchFamily="18" charset="0"/>
                              <a:ea typeface="Cambria Math" panose="02040503050406030204" pitchFamily="18" charset="0"/>
                            </a:rPr>
                            <m:t>2</m:t>
                          </m:r>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𝑄</m:t>
                              </m:r>
                            </m:e>
                            <m:sub>
                              <m:r>
                                <a:rPr lang="en-GB" b="0" i="1" smtClean="0">
                                  <a:latin typeface="Cambria Math" panose="02040503050406030204" pitchFamily="18" charset="0"/>
                                  <a:ea typeface="Cambria Math" panose="02040503050406030204" pitchFamily="18" charset="0"/>
                                </a:rPr>
                                <m:t>𝑚</m:t>
                              </m:r>
                            </m:sub>
                          </m:sSub>
                        </m:num>
                        <m:den>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𝜔</m:t>
                              </m:r>
                            </m:e>
                            <m:sub>
                              <m:r>
                                <a:rPr lang="en-GB" b="0" i="1" smtClean="0">
                                  <a:latin typeface="Cambria Math" panose="02040503050406030204" pitchFamily="18" charset="0"/>
                                  <a:ea typeface="Cambria Math" panose="02040503050406030204" pitchFamily="18" charset="0"/>
                                </a:rPr>
                                <m:t>𝑚</m:t>
                              </m:r>
                            </m:sub>
                          </m:sSub>
                          <m:r>
                            <a:rPr lang="en-GB" b="0" i="1" smtClean="0">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𝑅</m:t>
                              </m:r>
                            </m:e>
                            <m:sub>
                              <m:r>
                                <a:rPr lang="en-GB" b="0" i="1" smtClean="0">
                                  <a:latin typeface="Cambria Math" panose="02040503050406030204" pitchFamily="18" charset="0"/>
                                  <a:ea typeface="Cambria Math" panose="02040503050406030204" pitchFamily="18" charset="0"/>
                                </a:rPr>
                                <m:t>𝑚</m:t>
                              </m:r>
                            </m:sub>
                          </m:sSub>
                          <m:r>
                            <a:rPr lang="en-GB" b="0" i="1" smtClean="0">
                              <a:latin typeface="Cambria Math" panose="02040503050406030204" pitchFamily="18" charset="0"/>
                              <a:ea typeface="Cambria Math" panose="02040503050406030204" pitchFamily="18" charset="0"/>
                            </a:rPr>
                            <m:t>−1)</m:t>
                          </m:r>
                        </m:den>
                      </m:f>
                    </m:oMath>
                  </m:oMathPara>
                </a14:m>
                <a:endParaRPr lang="en-GB" dirty="0"/>
              </a:p>
            </p:txBody>
          </p:sp>
        </mc:Choice>
        <mc:Fallback xmlns="">
          <p:sp>
            <p:nvSpPr>
              <p:cNvPr id="11" name="TextBox 10">
                <a:extLst>
                  <a:ext uri="{FF2B5EF4-FFF2-40B4-BE49-F238E27FC236}">
                    <a16:creationId xmlns:a16="http://schemas.microsoft.com/office/drawing/2014/main" id="{C076182D-792B-413B-B50D-84D39F2CAD89}"/>
                  </a:ext>
                </a:extLst>
              </p:cNvPr>
              <p:cNvSpPr txBox="1">
                <a:spLocks noRot="1" noChangeAspect="1" noMove="1" noResize="1" noEditPoints="1" noAdjustHandles="1" noChangeArrowheads="1" noChangeShapeType="1" noTextEdit="1"/>
              </p:cNvSpPr>
              <p:nvPr/>
            </p:nvSpPr>
            <p:spPr>
              <a:xfrm>
                <a:off x="2144812" y="5701914"/>
                <a:ext cx="1865639" cy="569580"/>
              </a:xfrm>
              <a:prstGeom prst="rect">
                <a:avLst/>
              </a:prstGeom>
              <a:blipFill>
                <a:blip r:embed="rId4"/>
                <a:stretch>
                  <a:fillRect/>
                </a:stretch>
              </a:blipFill>
            </p:spPr>
            <p:txBody>
              <a:bodyPr/>
              <a:lstStyle/>
              <a:p>
                <a:r>
                  <a:rPr lang="fr-FR">
                    <a:noFill/>
                  </a:rPr>
                  <a:t> </a:t>
                </a:r>
              </a:p>
            </p:txBody>
          </p:sp>
        </mc:Fallback>
      </mc:AlternateContent>
      <p:sp>
        <p:nvSpPr>
          <p:cNvPr id="12" name="TextBox 11">
            <a:extLst>
              <a:ext uri="{FF2B5EF4-FFF2-40B4-BE49-F238E27FC236}">
                <a16:creationId xmlns:a16="http://schemas.microsoft.com/office/drawing/2014/main" id="{91CC5F80-6395-4068-A61B-B175DD19A66A}"/>
              </a:ext>
            </a:extLst>
          </p:cNvPr>
          <p:cNvSpPr txBox="1"/>
          <p:nvPr/>
        </p:nvSpPr>
        <p:spPr>
          <a:xfrm>
            <a:off x="6291198" y="5032283"/>
            <a:ext cx="1703903" cy="584775"/>
          </a:xfrm>
          <a:prstGeom prst="rect">
            <a:avLst/>
          </a:prstGeom>
          <a:noFill/>
        </p:spPr>
        <p:txBody>
          <a:bodyPr wrap="square" rtlCol="0">
            <a:spAutoFit/>
          </a:bodyPr>
          <a:lstStyle/>
          <a:p>
            <a:pPr algn="ctr"/>
            <a:r>
              <a:rPr lang="en-GB" sz="1600" dirty="0"/>
              <a:t>Mechanical mode (15.5 kHz)</a:t>
            </a:r>
          </a:p>
        </p:txBody>
      </p:sp>
      <p:sp>
        <p:nvSpPr>
          <p:cNvPr id="13" name="TextBox 12">
            <a:extLst>
              <a:ext uri="{FF2B5EF4-FFF2-40B4-BE49-F238E27FC236}">
                <a16:creationId xmlns:a16="http://schemas.microsoft.com/office/drawing/2014/main" id="{702FD49F-7190-46B4-A2FC-6310200570EF}"/>
              </a:ext>
            </a:extLst>
          </p:cNvPr>
          <p:cNvSpPr txBox="1"/>
          <p:nvPr/>
        </p:nvSpPr>
        <p:spPr>
          <a:xfrm>
            <a:off x="8251173" y="5015833"/>
            <a:ext cx="1317618" cy="338554"/>
          </a:xfrm>
          <a:prstGeom prst="rect">
            <a:avLst/>
          </a:prstGeom>
          <a:noFill/>
        </p:spPr>
        <p:txBody>
          <a:bodyPr wrap="square" rtlCol="0">
            <a:spAutoFit/>
          </a:bodyPr>
          <a:lstStyle/>
          <a:p>
            <a:pPr algn="ctr"/>
            <a:r>
              <a:rPr lang="en-GB" sz="1600" dirty="0"/>
              <a:t>Optical Mode</a:t>
            </a:r>
          </a:p>
        </p:txBody>
      </p:sp>
      <p:sp>
        <p:nvSpPr>
          <p:cNvPr id="14" name="TextBox 13">
            <a:extLst>
              <a:ext uri="{FF2B5EF4-FFF2-40B4-BE49-F238E27FC236}">
                <a16:creationId xmlns:a16="http://schemas.microsoft.com/office/drawing/2014/main" id="{A4F97E1F-FCAA-4863-B4F5-1C795383AE42}"/>
              </a:ext>
            </a:extLst>
          </p:cNvPr>
          <p:cNvSpPr txBox="1"/>
          <p:nvPr/>
        </p:nvSpPr>
        <p:spPr>
          <a:xfrm>
            <a:off x="10100047" y="3500877"/>
            <a:ext cx="1680062" cy="1477328"/>
          </a:xfrm>
          <a:prstGeom prst="rect">
            <a:avLst/>
          </a:prstGeom>
          <a:noFill/>
        </p:spPr>
        <p:txBody>
          <a:bodyPr wrap="square" rtlCol="0">
            <a:spAutoFit/>
          </a:bodyPr>
          <a:lstStyle/>
          <a:p>
            <a:pPr algn="just"/>
            <a:r>
              <a:rPr lang="en-GB" dirty="0"/>
              <a:t>The mechanical mode and the optical mode responsible for the </a:t>
            </a:r>
            <a:r>
              <a:rPr lang="en-GB" dirty="0" smtClean="0"/>
              <a:t>PI.</a:t>
            </a:r>
            <a:endParaRPr lang="en-GB" dirty="0"/>
          </a:p>
        </p:txBody>
      </p:sp>
    </p:spTree>
    <p:extLst>
      <p:ext uri="{BB962C8B-B14F-4D97-AF65-F5344CB8AC3E}">
        <p14:creationId xmlns:p14="http://schemas.microsoft.com/office/powerpoint/2010/main" val="19395638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fr-FR" smtClean="0"/>
              <a:t>25/11/2019</a:t>
            </a:r>
            <a:endParaRPr lang="en-GB"/>
          </a:p>
        </p:txBody>
      </p:sp>
      <p:sp>
        <p:nvSpPr>
          <p:cNvPr id="4" name="Slide Number Placeholder 3"/>
          <p:cNvSpPr>
            <a:spLocks noGrp="1"/>
          </p:cNvSpPr>
          <p:nvPr>
            <p:ph type="sldNum" sz="quarter" idx="12"/>
          </p:nvPr>
        </p:nvSpPr>
        <p:spPr/>
        <p:txBody>
          <a:bodyPr/>
          <a:lstStyle/>
          <a:p>
            <a:fld id="{4E5EDF2C-BDB0-4F5C-AE3D-58E8F57BE158}" type="slidenum">
              <a:rPr lang="en-GB" smtClean="0"/>
              <a:t>32</a:t>
            </a:fld>
            <a:endParaRPr lang="en-GB"/>
          </a:p>
        </p:txBody>
      </p:sp>
      <p:sp>
        <p:nvSpPr>
          <p:cNvPr id="5" name="Footer Placeholder 4"/>
          <p:cNvSpPr>
            <a:spLocks noGrp="1"/>
          </p:cNvSpPr>
          <p:nvPr>
            <p:ph type="ftr" sz="quarter" idx="3"/>
          </p:nvPr>
        </p:nvSpPr>
        <p:spPr/>
        <p:txBody>
          <a:bodyPr/>
          <a:lstStyle/>
          <a:p>
            <a:r>
              <a:rPr lang="en-GB" smtClean="0"/>
              <a:t>JRJC 2019 – Centre Moulin Mer – Lagonna-Daoulas</a:t>
            </a:r>
          </a:p>
          <a:p>
            <a:r>
              <a:rPr lang="en-GB" smtClean="0"/>
              <a:t>David Cohen – Optomechanical parametric instabilities study for Virgo</a:t>
            </a:r>
            <a:endParaRPr lang="en-GB" dirty="0" smtClean="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5360" y="0"/>
            <a:ext cx="9128770" cy="6858000"/>
          </a:xfrm>
          <a:prstGeom prst="rect">
            <a:avLst/>
          </a:prstGeom>
        </p:spPr>
      </p:pic>
      <p:sp>
        <p:nvSpPr>
          <p:cNvPr id="7" name="TextBox 6"/>
          <p:cNvSpPr txBox="1"/>
          <p:nvPr/>
        </p:nvSpPr>
        <p:spPr>
          <a:xfrm>
            <a:off x="9521852" y="6110129"/>
            <a:ext cx="2286203" cy="400110"/>
          </a:xfrm>
          <a:prstGeom prst="rect">
            <a:avLst/>
          </a:prstGeom>
          <a:noFill/>
        </p:spPr>
        <p:txBody>
          <a:bodyPr wrap="none" rtlCol="0">
            <a:spAutoFit/>
          </a:bodyPr>
          <a:lstStyle/>
          <a:p>
            <a:r>
              <a:rPr lang="en-GB" sz="1000" dirty="0"/>
              <a:t>Image courtesy of Wikimedia </a:t>
            </a:r>
            <a:r>
              <a:rPr lang="en-GB" sz="1000" dirty="0" smtClean="0"/>
              <a:t>Commons,</a:t>
            </a:r>
          </a:p>
          <a:p>
            <a:r>
              <a:rPr lang="en-GB" sz="1000" dirty="0" smtClean="0"/>
              <a:t>modified.</a:t>
            </a:r>
            <a:endParaRPr lang="en-GB" sz="1000" dirty="0"/>
          </a:p>
        </p:txBody>
      </p:sp>
    </p:spTree>
    <p:extLst>
      <p:ext uri="{BB962C8B-B14F-4D97-AF65-F5344CB8AC3E}">
        <p14:creationId xmlns:p14="http://schemas.microsoft.com/office/powerpoint/2010/main" val="7339646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BF41E-0938-47CB-BD08-BC4BAD697736}"/>
              </a:ext>
            </a:extLst>
          </p:cNvPr>
          <p:cNvSpPr>
            <a:spLocks noGrp="1"/>
          </p:cNvSpPr>
          <p:nvPr>
            <p:ph type="title"/>
          </p:nvPr>
        </p:nvSpPr>
        <p:spPr/>
        <p:txBody>
          <a:bodyPr/>
          <a:lstStyle/>
          <a:p>
            <a:r>
              <a:rPr lang="en-GB" dirty="0"/>
              <a:t>Outline</a:t>
            </a:r>
          </a:p>
        </p:txBody>
      </p:sp>
      <p:sp>
        <p:nvSpPr>
          <p:cNvPr id="3" name="Content Placeholder 2">
            <a:extLst>
              <a:ext uri="{FF2B5EF4-FFF2-40B4-BE49-F238E27FC236}">
                <a16:creationId xmlns:a16="http://schemas.microsoft.com/office/drawing/2014/main" id="{03E05EC8-F004-4542-9495-B9A5D33FEC9F}"/>
              </a:ext>
            </a:extLst>
          </p:cNvPr>
          <p:cNvSpPr>
            <a:spLocks noGrp="1"/>
          </p:cNvSpPr>
          <p:nvPr>
            <p:ph idx="1"/>
          </p:nvPr>
        </p:nvSpPr>
        <p:spPr/>
        <p:txBody>
          <a:bodyPr/>
          <a:lstStyle/>
          <a:p>
            <a:r>
              <a:rPr lang="en-GB" dirty="0">
                <a:solidFill>
                  <a:schemeClr val="bg1">
                    <a:lumMod val="65000"/>
                  </a:schemeClr>
                </a:solidFill>
              </a:rPr>
              <a:t>Introduction</a:t>
            </a:r>
          </a:p>
          <a:p>
            <a:pPr lvl="1"/>
            <a:r>
              <a:rPr lang="en-GB" dirty="0">
                <a:solidFill>
                  <a:schemeClr val="bg1">
                    <a:lumMod val="65000"/>
                  </a:schemeClr>
                </a:solidFill>
              </a:rPr>
              <a:t>Gravitational waves basics</a:t>
            </a:r>
          </a:p>
          <a:p>
            <a:pPr lvl="1"/>
            <a:r>
              <a:rPr lang="en-GB" dirty="0">
                <a:solidFill>
                  <a:schemeClr val="bg1">
                    <a:lumMod val="65000"/>
                  </a:schemeClr>
                </a:solidFill>
              </a:rPr>
              <a:t>How to detect gravitational waves?</a:t>
            </a:r>
          </a:p>
          <a:p>
            <a:pPr lvl="1"/>
            <a:r>
              <a:rPr lang="en-GB" dirty="0">
                <a:solidFill>
                  <a:schemeClr val="bg1">
                    <a:lumMod val="65000"/>
                  </a:schemeClr>
                </a:solidFill>
              </a:rPr>
              <a:t>Detections</a:t>
            </a:r>
          </a:p>
          <a:p>
            <a:r>
              <a:rPr lang="en-GB" dirty="0"/>
              <a:t>Three-mode parametric </a:t>
            </a:r>
            <a:r>
              <a:rPr lang="en-GB" dirty="0" smtClean="0"/>
              <a:t>instabilities</a:t>
            </a:r>
          </a:p>
          <a:p>
            <a:pPr lvl="1"/>
            <a:r>
              <a:rPr lang="en-GB" dirty="0" smtClean="0">
                <a:solidFill>
                  <a:schemeClr val="bg1">
                    <a:lumMod val="65000"/>
                  </a:schemeClr>
                </a:solidFill>
              </a:rPr>
              <a:t>Basics</a:t>
            </a:r>
          </a:p>
          <a:p>
            <a:pPr lvl="1"/>
            <a:r>
              <a:rPr lang="en-GB" dirty="0" smtClean="0"/>
              <a:t>At Virgo</a:t>
            </a:r>
            <a:endParaRPr lang="en-GB" dirty="0"/>
          </a:p>
        </p:txBody>
      </p:sp>
      <p:sp>
        <p:nvSpPr>
          <p:cNvPr id="13" name="Date Placeholder 12"/>
          <p:cNvSpPr>
            <a:spLocks noGrp="1"/>
          </p:cNvSpPr>
          <p:nvPr>
            <p:ph type="dt" sz="half" idx="10"/>
          </p:nvPr>
        </p:nvSpPr>
        <p:spPr/>
        <p:txBody>
          <a:bodyPr/>
          <a:lstStyle/>
          <a:p>
            <a:r>
              <a:rPr lang="fr-FR" smtClean="0"/>
              <a:t>25/11/2019</a:t>
            </a:r>
            <a:endParaRPr lang="en-GB"/>
          </a:p>
        </p:txBody>
      </p:sp>
      <p:sp>
        <p:nvSpPr>
          <p:cNvPr id="14" name="Footer Placeholder 13"/>
          <p:cNvSpPr>
            <a:spLocks noGrp="1"/>
          </p:cNvSpPr>
          <p:nvPr>
            <p:ph type="ftr" sz="quarter" idx="3"/>
          </p:nvPr>
        </p:nvSpPr>
        <p:spPr/>
        <p:txBody>
          <a:bodyPr/>
          <a:lstStyle/>
          <a:p>
            <a:r>
              <a:rPr lang="en-GB" smtClean="0"/>
              <a:t>JRJC 2019 – Centre Moulin Mer – Lagonna-Daoulas</a:t>
            </a:r>
          </a:p>
          <a:p>
            <a:r>
              <a:rPr lang="en-GB" smtClean="0"/>
              <a:t>David Cohen – Optomechanical parametric instabilities study for Virgo</a:t>
            </a:r>
            <a:endParaRPr lang="en-GB" dirty="0" smtClean="0"/>
          </a:p>
        </p:txBody>
      </p:sp>
      <p:sp>
        <p:nvSpPr>
          <p:cNvPr id="15" name="Slide Number Placeholder 14"/>
          <p:cNvSpPr>
            <a:spLocks noGrp="1"/>
          </p:cNvSpPr>
          <p:nvPr>
            <p:ph type="sldNum" sz="quarter" idx="12"/>
          </p:nvPr>
        </p:nvSpPr>
        <p:spPr/>
        <p:txBody>
          <a:bodyPr/>
          <a:lstStyle/>
          <a:p>
            <a:fld id="{4E5EDF2C-BDB0-4F5C-AE3D-58E8F57BE158}" type="slidenum">
              <a:rPr lang="en-GB" smtClean="0"/>
              <a:t>33</a:t>
            </a:fld>
            <a:endParaRPr lang="en-GB"/>
          </a:p>
        </p:txBody>
      </p:sp>
    </p:spTree>
    <p:extLst>
      <p:ext uri="{BB962C8B-B14F-4D97-AF65-F5344CB8AC3E}">
        <p14:creationId xmlns:p14="http://schemas.microsoft.com/office/powerpoint/2010/main" val="659208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061BD58-D06B-471F-8DC2-4182FD1084C8}"/>
              </a:ext>
            </a:extLst>
          </p:cNvPr>
          <p:cNvSpPr>
            <a:spLocks noGrp="1"/>
          </p:cNvSpPr>
          <p:nvPr>
            <p:ph type="title"/>
          </p:nvPr>
        </p:nvSpPr>
        <p:spPr/>
        <p:txBody>
          <a:bodyPr/>
          <a:lstStyle/>
          <a:p>
            <a:r>
              <a:rPr lang="en-GB" dirty="0"/>
              <a:t>Mechanical modes computation</a:t>
            </a:r>
          </a:p>
        </p:txBody>
      </p:sp>
      <p:sp>
        <p:nvSpPr>
          <p:cNvPr id="9" name="Date Placeholder 8"/>
          <p:cNvSpPr>
            <a:spLocks noGrp="1"/>
          </p:cNvSpPr>
          <p:nvPr>
            <p:ph type="dt" sz="half" idx="10"/>
          </p:nvPr>
        </p:nvSpPr>
        <p:spPr/>
        <p:txBody>
          <a:bodyPr/>
          <a:lstStyle/>
          <a:p>
            <a:r>
              <a:rPr lang="fr-FR" smtClean="0"/>
              <a:t>25/11/2019</a:t>
            </a:r>
            <a:endParaRPr lang="en-GB"/>
          </a:p>
        </p:txBody>
      </p:sp>
      <p:sp>
        <p:nvSpPr>
          <p:cNvPr id="11" name="Footer Placeholder 10"/>
          <p:cNvSpPr>
            <a:spLocks noGrp="1"/>
          </p:cNvSpPr>
          <p:nvPr>
            <p:ph type="ftr" sz="quarter" idx="3"/>
          </p:nvPr>
        </p:nvSpPr>
        <p:spPr/>
        <p:txBody>
          <a:bodyPr/>
          <a:lstStyle/>
          <a:p>
            <a:r>
              <a:rPr lang="en-GB" smtClean="0"/>
              <a:t>JRJC 2019 – Centre Moulin Mer – Lagonna-Daoulas</a:t>
            </a:r>
          </a:p>
          <a:p>
            <a:r>
              <a:rPr lang="en-GB" smtClean="0"/>
              <a:t>David Cohen – Optomechanical parametric instabilities study for Virgo</a:t>
            </a:r>
            <a:endParaRPr lang="en-GB" dirty="0" smtClean="0"/>
          </a:p>
        </p:txBody>
      </p:sp>
      <p:sp>
        <p:nvSpPr>
          <p:cNvPr id="12" name="Slide Number Placeholder 11"/>
          <p:cNvSpPr>
            <a:spLocks noGrp="1"/>
          </p:cNvSpPr>
          <p:nvPr>
            <p:ph type="sldNum" sz="quarter" idx="12"/>
          </p:nvPr>
        </p:nvSpPr>
        <p:spPr/>
        <p:txBody>
          <a:bodyPr/>
          <a:lstStyle/>
          <a:p>
            <a:fld id="{4E5EDF2C-BDB0-4F5C-AE3D-58E8F57BE158}" type="slidenum">
              <a:rPr lang="en-GB" smtClean="0"/>
              <a:t>34</a:t>
            </a:fld>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4911" y="2286000"/>
            <a:ext cx="10022177" cy="3890963"/>
          </a:xfrm>
        </p:spPr>
      </p:pic>
    </p:spTree>
    <p:extLst>
      <p:ext uri="{BB962C8B-B14F-4D97-AF65-F5344CB8AC3E}">
        <p14:creationId xmlns:p14="http://schemas.microsoft.com/office/powerpoint/2010/main" val="28949283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Mechanical modes’ quality factors (Qs)</a:t>
            </a:r>
            <a:endParaRPr lang="fr-FR" dirty="0"/>
          </a:p>
        </p:txBody>
      </p:sp>
      <p:sp>
        <p:nvSpPr>
          <p:cNvPr id="9" name="Content Placeholder 8"/>
          <p:cNvSpPr>
            <a:spLocks noGrp="1"/>
          </p:cNvSpPr>
          <p:nvPr>
            <p:ph sz="half" idx="2"/>
          </p:nvPr>
        </p:nvSpPr>
        <p:spPr/>
        <p:txBody>
          <a:bodyPr>
            <a:normAutofit lnSpcReduction="10000"/>
          </a:bodyPr>
          <a:lstStyle/>
          <a:p>
            <a:pPr algn="just"/>
            <a:r>
              <a:rPr lang="en-GB" dirty="0" smtClean="0"/>
              <a:t>On the left panel are displayed two different sets of Qs. The ‘fitted’ ones are closer to the real ones, because they were fitted from a measurement.</a:t>
            </a:r>
          </a:p>
          <a:p>
            <a:pPr algn="just"/>
            <a:r>
              <a:rPr lang="en-GB" dirty="0" smtClean="0"/>
              <a:t>A new set is being measured: so far, measured Qs are even lower than the ‘fitted’ ones.</a:t>
            </a:r>
          </a:p>
          <a:p>
            <a:pPr algn="just"/>
            <a:r>
              <a:rPr lang="en-GB" dirty="0" smtClean="0"/>
              <a:t>LIGO mirrors’ mechanical modes have higher Qs.</a:t>
            </a:r>
            <a:endParaRPr lang="fr-FR" dirty="0"/>
          </a:p>
        </p:txBody>
      </p:sp>
      <p:sp>
        <p:nvSpPr>
          <p:cNvPr id="4" name="Date Placeholder 3"/>
          <p:cNvSpPr>
            <a:spLocks noGrp="1"/>
          </p:cNvSpPr>
          <p:nvPr>
            <p:ph type="dt" sz="half" idx="10"/>
          </p:nvPr>
        </p:nvSpPr>
        <p:spPr/>
        <p:txBody>
          <a:bodyPr/>
          <a:lstStyle/>
          <a:p>
            <a:r>
              <a:rPr lang="fr-FR" smtClean="0"/>
              <a:t>25/11/2019</a:t>
            </a:r>
            <a:endParaRPr lang="en-GB"/>
          </a:p>
        </p:txBody>
      </p:sp>
      <p:sp>
        <p:nvSpPr>
          <p:cNvPr id="5" name="Slide Number Placeholder 4"/>
          <p:cNvSpPr>
            <a:spLocks noGrp="1"/>
          </p:cNvSpPr>
          <p:nvPr>
            <p:ph type="sldNum" sz="quarter" idx="12"/>
          </p:nvPr>
        </p:nvSpPr>
        <p:spPr/>
        <p:txBody>
          <a:bodyPr/>
          <a:lstStyle/>
          <a:p>
            <a:fld id="{4E5EDF2C-BDB0-4F5C-AE3D-58E8F57BE158}" type="slidenum">
              <a:rPr lang="en-GB" smtClean="0"/>
              <a:t>35</a:t>
            </a:fld>
            <a:endParaRPr lang="en-GB"/>
          </a:p>
        </p:txBody>
      </p:sp>
      <p:sp>
        <p:nvSpPr>
          <p:cNvPr id="6" name="Footer Placeholder 5"/>
          <p:cNvSpPr>
            <a:spLocks noGrp="1"/>
          </p:cNvSpPr>
          <p:nvPr>
            <p:ph type="ftr" sz="quarter" idx="3"/>
          </p:nvPr>
        </p:nvSpPr>
        <p:spPr/>
        <p:txBody>
          <a:bodyPr/>
          <a:lstStyle/>
          <a:p>
            <a:r>
              <a:rPr lang="en-GB" smtClean="0"/>
              <a:t>JRJC 2019 – Centre Moulin Mer – Lagonna-Daoulas</a:t>
            </a:r>
          </a:p>
          <a:p>
            <a:r>
              <a:rPr lang="en-GB" smtClean="0"/>
              <a:t>David Cohen – Optomechanical parametric instabilities study for Virgo</a:t>
            </a:r>
            <a:endParaRPr lang="en-GB" dirty="0" smtClean="0"/>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8200" y="2718733"/>
            <a:ext cx="5181600" cy="3025497"/>
          </a:xfrm>
        </p:spPr>
      </p:pic>
    </p:spTree>
    <p:extLst>
      <p:ext uri="{BB962C8B-B14F-4D97-AF65-F5344CB8AC3E}">
        <p14:creationId xmlns:p14="http://schemas.microsoft.com/office/powerpoint/2010/main" val="164895845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Recall of the parametric gain relation</a:t>
            </a:r>
            <a:endParaRPr lang="fr-FR" dirty="0"/>
          </a:p>
        </p:txBody>
      </p:sp>
      <p:sp>
        <p:nvSpPr>
          <p:cNvPr id="5" name="Date Placeholder 4"/>
          <p:cNvSpPr>
            <a:spLocks noGrp="1"/>
          </p:cNvSpPr>
          <p:nvPr>
            <p:ph type="dt" sz="half" idx="10"/>
          </p:nvPr>
        </p:nvSpPr>
        <p:spPr/>
        <p:txBody>
          <a:bodyPr/>
          <a:lstStyle/>
          <a:p>
            <a:r>
              <a:rPr lang="fr-FR" smtClean="0"/>
              <a:t>25/11/2019</a:t>
            </a:r>
            <a:endParaRPr lang="en-GB"/>
          </a:p>
        </p:txBody>
      </p:sp>
      <p:sp>
        <p:nvSpPr>
          <p:cNvPr id="6" name="Slide Number Placeholder 5"/>
          <p:cNvSpPr>
            <a:spLocks noGrp="1"/>
          </p:cNvSpPr>
          <p:nvPr>
            <p:ph type="sldNum" sz="quarter" idx="12"/>
          </p:nvPr>
        </p:nvSpPr>
        <p:spPr/>
        <p:txBody>
          <a:bodyPr/>
          <a:lstStyle/>
          <a:p>
            <a:fld id="{4E5EDF2C-BDB0-4F5C-AE3D-58E8F57BE158}" type="slidenum">
              <a:rPr lang="en-GB" smtClean="0"/>
              <a:t>36</a:t>
            </a:fld>
            <a:endParaRPr lang="en-GB"/>
          </a:p>
        </p:txBody>
      </p:sp>
      <p:sp>
        <p:nvSpPr>
          <p:cNvPr id="7" name="Footer Placeholder 6"/>
          <p:cNvSpPr>
            <a:spLocks noGrp="1"/>
          </p:cNvSpPr>
          <p:nvPr>
            <p:ph type="ftr" sz="quarter" idx="3"/>
          </p:nvPr>
        </p:nvSpPr>
        <p:spPr/>
        <p:txBody>
          <a:bodyPr/>
          <a:lstStyle/>
          <a:p>
            <a:r>
              <a:rPr lang="en-GB" smtClean="0"/>
              <a:t>JRJC 2019 – Centre Moulin Mer – Lagonna-Daoulas</a:t>
            </a:r>
          </a:p>
          <a:p>
            <a:r>
              <a:rPr lang="en-GB" smtClean="0"/>
              <a:t>David Cohen – Optomechanical parametric instabilities study for Virgo</a:t>
            </a:r>
            <a:endParaRPr lang="en-GB" dirty="0" smtClean="0"/>
          </a:p>
        </p:txBody>
      </p:sp>
      <mc:AlternateContent xmlns:mc="http://schemas.openxmlformats.org/markup-compatibility/2006" xmlns:a14="http://schemas.microsoft.com/office/drawing/2010/main">
        <mc:Choice Requires="a14">
          <p:sp>
            <p:nvSpPr>
              <p:cNvPr id="9" name="Rectangle 8"/>
              <p:cNvSpPr/>
              <p:nvPr/>
            </p:nvSpPr>
            <p:spPr>
              <a:xfrm>
                <a:off x="1772020" y="2509565"/>
                <a:ext cx="8645237" cy="98854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2400" i="1">
                              <a:latin typeface="Cambria Math" panose="02040503050406030204" pitchFamily="18" charset="0"/>
                            </a:rPr>
                          </m:ctrlPr>
                        </m:sSubPr>
                        <m:e>
                          <m:r>
                            <a:rPr lang="en-GB" sz="2400" i="1">
                              <a:latin typeface="Cambria Math" panose="02040503050406030204" pitchFamily="18" charset="0"/>
                            </a:rPr>
                            <m:t>𝑅</m:t>
                          </m:r>
                        </m:e>
                        <m:sub>
                          <m:r>
                            <a:rPr lang="en-GB" sz="2400" i="1">
                              <a:latin typeface="Cambria Math" panose="02040503050406030204" pitchFamily="18" charset="0"/>
                            </a:rPr>
                            <m:t>𝑚</m:t>
                          </m:r>
                        </m:sub>
                      </m:sSub>
                      <m:r>
                        <a:rPr lang="en-GB" sz="2400" i="1">
                          <a:latin typeface="Cambria Math" panose="02040503050406030204" pitchFamily="18" charset="0"/>
                        </a:rPr>
                        <m:t> </m:t>
                      </m:r>
                      <m:r>
                        <a:rPr lang="en-GB" sz="2400" i="1">
                          <a:latin typeface="Cambria Math" panose="02040503050406030204" pitchFamily="18" charset="0"/>
                          <a:ea typeface="Cambria Math" panose="02040503050406030204" pitchFamily="18" charset="0"/>
                        </a:rPr>
                        <m:t>∝ </m:t>
                      </m:r>
                      <m:f>
                        <m:fPr>
                          <m:ctrlPr>
                            <a:rPr lang="en-GB" sz="2400" i="1">
                              <a:latin typeface="Cambria Math" panose="02040503050406030204" pitchFamily="18" charset="0"/>
                              <a:ea typeface="Cambria Math" panose="02040503050406030204" pitchFamily="18" charset="0"/>
                            </a:rPr>
                          </m:ctrlPr>
                        </m:fPr>
                        <m:num>
                          <m:sSub>
                            <m:sSubPr>
                              <m:ctrlPr>
                                <a:rPr lang="en-GB" sz="2400" i="1">
                                  <a:latin typeface="Cambria Math" panose="02040503050406030204" pitchFamily="18" charset="0"/>
                                  <a:ea typeface="Cambria Math" panose="02040503050406030204" pitchFamily="18" charset="0"/>
                                </a:rPr>
                              </m:ctrlPr>
                            </m:sSubPr>
                            <m:e>
                              <m:r>
                                <a:rPr lang="en-GB" sz="2400" i="1">
                                  <a:latin typeface="Cambria Math" panose="02040503050406030204" pitchFamily="18" charset="0"/>
                                  <a:ea typeface="Cambria Math" panose="02040503050406030204" pitchFamily="18" charset="0"/>
                                </a:rPr>
                                <m:t>𝑄</m:t>
                              </m:r>
                            </m:e>
                            <m:sub>
                              <m:r>
                                <a:rPr lang="en-GB" sz="2400" i="1">
                                  <a:latin typeface="Cambria Math" panose="02040503050406030204" pitchFamily="18" charset="0"/>
                                  <a:ea typeface="Cambria Math" panose="02040503050406030204" pitchFamily="18" charset="0"/>
                                </a:rPr>
                                <m:t>𝑚</m:t>
                              </m:r>
                            </m:sub>
                          </m:sSub>
                          <m:sSub>
                            <m:sSubPr>
                              <m:ctrlPr>
                                <a:rPr lang="en-GB" sz="2400" i="1">
                                  <a:latin typeface="Cambria Math" panose="02040503050406030204" pitchFamily="18" charset="0"/>
                                  <a:ea typeface="Cambria Math" panose="02040503050406030204" pitchFamily="18" charset="0"/>
                                </a:rPr>
                              </m:ctrlPr>
                            </m:sSubPr>
                            <m:e>
                              <m:r>
                                <a:rPr lang="en-GB" sz="2400" i="1">
                                  <a:latin typeface="Cambria Math" panose="02040503050406030204" pitchFamily="18" charset="0"/>
                                  <a:ea typeface="Cambria Math" panose="02040503050406030204" pitchFamily="18" charset="0"/>
                                </a:rPr>
                                <m:t>𝑃</m:t>
                              </m:r>
                            </m:e>
                            <m:sub>
                              <m:r>
                                <a:rPr lang="en-GB" sz="2400" i="1">
                                  <a:latin typeface="Cambria Math" panose="02040503050406030204" pitchFamily="18" charset="0"/>
                                  <a:ea typeface="Cambria Math" panose="02040503050406030204" pitchFamily="18" charset="0"/>
                                </a:rPr>
                                <m:t>𝑎𝑟𝑚</m:t>
                              </m:r>
                            </m:sub>
                          </m:sSub>
                        </m:num>
                        <m:den>
                          <m:r>
                            <a:rPr lang="en-GB" sz="2400" i="1">
                              <a:latin typeface="Cambria Math" panose="02040503050406030204" pitchFamily="18" charset="0"/>
                              <a:ea typeface="Cambria Math" panose="02040503050406030204" pitchFamily="18" charset="0"/>
                            </a:rPr>
                            <m:t>𝑀</m:t>
                          </m:r>
                          <m:sSubSup>
                            <m:sSubSupPr>
                              <m:ctrlPr>
                                <a:rPr lang="en-GB" sz="2400" i="1">
                                  <a:latin typeface="Cambria Math" panose="02040503050406030204" pitchFamily="18" charset="0"/>
                                  <a:ea typeface="Cambria Math" panose="02040503050406030204" pitchFamily="18" charset="0"/>
                                </a:rPr>
                              </m:ctrlPr>
                            </m:sSubSupPr>
                            <m:e>
                              <m:r>
                                <a:rPr lang="en-GB" sz="2400" i="1">
                                  <a:latin typeface="Cambria Math" panose="02040503050406030204" pitchFamily="18" charset="0"/>
                                  <a:ea typeface="Cambria Math" panose="02040503050406030204" pitchFamily="18" charset="0"/>
                                </a:rPr>
                                <m:t>𝜔</m:t>
                              </m:r>
                            </m:e>
                            <m:sub>
                              <m:r>
                                <a:rPr lang="en-GB" sz="2400" i="1">
                                  <a:latin typeface="Cambria Math" panose="02040503050406030204" pitchFamily="18" charset="0"/>
                                  <a:ea typeface="Cambria Math" panose="02040503050406030204" pitchFamily="18" charset="0"/>
                                </a:rPr>
                                <m:t>𝑚</m:t>
                              </m:r>
                            </m:sub>
                            <m:sup>
                              <m:r>
                                <a:rPr lang="en-GB" sz="2400" i="1">
                                  <a:latin typeface="Cambria Math" panose="02040503050406030204" pitchFamily="18" charset="0"/>
                                  <a:ea typeface="Cambria Math" panose="02040503050406030204" pitchFamily="18" charset="0"/>
                                </a:rPr>
                                <m:t>2</m:t>
                              </m:r>
                            </m:sup>
                          </m:sSubSup>
                          <m:r>
                            <a:rPr lang="en-GB" sz="2400" i="1">
                              <a:latin typeface="Cambria Math" panose="02040503050406030204" pitchFamily="18" charset="0"/>
                              <a:ea typeface="Cambria Math" panose="02040503050406030204" pitchFamily="18" charset="0"/>
                            </a:rPr>
                            <m:t>𝜆</m:t>
                          </m:r>
                        </m:den>
                      </m:f>
                      <m:nary>
                        <m:naryPr>
                          <m:chr m:val="∑"/>
                          <m:supHide m:val="on"/>
                          <m:ctrlPr>
                            <a:rPr lang="en-GB" sz="2400" i="1">
                              <a:latin typeface="Cambria Math" panose="02040503050406030204" pitchFamily="18" charset="0"/>
                              <a:ea typeface="Cambria Math" panose="02040503050406030204" pitchFamily="18" charset="0"/>
                            </a:rPr>
                          </m:ctrlPr>
                        </m:naryPr>
                        <m:sub>
                          <m:r>
                            <m:rPr>
                              <m:brk m:alnAt="7"/>
                            </m:rPr>
                            <a:rPr lang="en-GB" sz="2400" i="1">
                              <a:latin typeface="Cambria Math" panose="02040503050406030204" pitchFamily="18" charset="0"/>
                              <a:ea typeface="Cambria Math" panose="02040503050406030204" pitchFamily="18" charset="0"/>
                            </a:rPr>
                            <m:t>𝑎</m:t>
                          </m:r>
                          <m:r>
                            <a:rPr lang="en-GB" sz="2400" i="1">
                              <a:latin typeface="Cambria Math" panose="02040503050406030204" pitchFamily="18" charset="0"/>
                              <a:ea typeface="Cambria Math" panose="02040503050406030204" pitchFamily="18" charset="0"/>
                            </a:rPr>
                            <m:t>𝑙𝑙</m:t>
                          </m:r>
                          <m:r>
                            <a:rPr lang="en-GB" sz="2400" i="1">
                              <a:latin typeface="Cambria Math" panose="02040503050406030204" pitchFamily="18" charset="0"/>
                              <a:ea typeface="Cambria Math" panose="02040503050406030204" pitchFamily="18" charset="0"/>
                            </a:rPr>
                            <m:t> </m:t>
                          </m:r>
                          <m:r>
                            <a:rPr lang="en-GB" sz="2400" i="1">
                              <a:latin typeface="Cambria Math" panose="02040503050406030204" pitchFamily="18" charset="0"/>
                              <a:ea typeface="Cambria Math" panose="02040503050406030204" pitchFamily="18" charset="0"/>
                            </a:rPr>
                            <m:t>𝑏𝑒𝑎𝑚</m:t>
                          </m:r>
                          <m:r>
                            <a:rPr lang="en-GB" sz="2400" i="1">
                              <a:latin typeface="Cambria Math" panose="02040503050406030204" pitchFamily="18" charset="0"/>
                              <a:ea typeface="Cambria Math" panose="02040503050406030204" pitchFamily="18" charset="0"/>
                            </a:rPr>
                            <m:t> </m:t>
                          </m:r>
                          <m:r>
                            <a:rPr lang="en-GB" sz="2400" i="1">
                              <a:latin typeface="Cambria Math" panose="02040503050406030204" pitchFamily="18" charset="0"/>
                              <a:ea typeface="Cambria Math" panose="02040503050406030204" pitchFamily="18" charset="0"/>
                            </a:rPr>
                            <m:t>𝑚𝑜𝑑𝑒𝑠</m:t>
                          </m:r>
                          <m:r>
                            <a:rPr lang="en-GB" sz="2400" i="1">
                              <a:latin typeface="Cambria Math" panose="02040503050406030204" pitchFamily="18" charset="0"/>
                              <a:ea typeface="Cambria Math" panose="02040503050406030204" pitchFamily="18" charset="0"/>
                            </a:rPr>
                            <m:t> </m:t>
                          </m:r>
                          <m:r>
                            <a:rPr lang="en-GB" sz="2400" i="1">
                              <a:latin typeface="Cambria Math" panose="02040503050406030204" pitchFamily="18" charset="0"/>
                              <a:ea typeface="Cambria Math" panose="02040503050406030204" pitchFamily="18" charset="0"/>
                            </a:rPr>
                            <m:t>𝑛</m:t>
                          </m:r>
                        </m:sub>
                        <m:sup/>
                        <m:e>
                          <m:sSub>
                            <m:sSubPr>
                              <m:ctrlPr>
                                <a:rPr lang="en-GB" sz="2400" i="1">
                                  <a:latin typeface="Cambria Math" panose="02040503050406030204" pitchFamily="18" charset="0"/>
                                  <a:ea typeface="Cambria Math" panose="02040503050406030204" pitchFamily="18" charset="0"/>
                                </a:rPr>
                              </m:ctrlPr>
                            </m:sSubPr>
                            <m:e>
                              <m:d>
                                <m:dPr>
                                  <m:begChr m:val="{"/>
                                  <m:endChr m:val="}"/>
                                  <m:ctrlPr>
                                    <a:rPr lang="en-GB" sz="2400" i="1">
                                      <a:latin typeface="Cambria Math" panose="02040503050406030204" pitchFamily="18" charset="0"/>
                                      <a:ea typeface="Cambria Math" panose="02040503050406030204" pitchFamily="18" charset="0"/>
                                    </a:rPr>
                                  </m:ctrlPr>
                                </m:dPr>
                                <m:e>
                                  <m:r>
                                    <a:rPr lang="en-GB" sz="2400" i="1">
                                      <a:latin typeface="Cambria Math" panose="02040503050406030204" pitchFamily="18" charset="0"/>
                                      <a:ea typeface="Cambria Math" panose="02040503050406030204" pitchFamily="18" charset="0"/>
                                    </a:rPr>
                                    <m:t>𝑜𝑝𝑡𝑖𝑐𝑎𝑙</m:t>
                                  </m:r>
                                  <m:r>
                                    <a:rPr lang="en-GB" sz="2400" i="1">
                                      <a:latin typeface="Cambria Math" panose="02040503050406030204" pitchFamily="18" charset="0"/>
                                      <a:ea typeface="Cambria Math" panose="02040503050406030204" pitchFamily="18" charset="0"/>
                                    </a:rPr>
                                    <m:t> </m:t>
                                  </m:r>
                                  <m:r>
                                    <a:rPr lang="en-GB" sz="2400" i="1">
                                      <a:latin typeface="Cambria Math" panose="02040503050406030204" pitchFamily="18" charset="0"/>
                                      <a:ea typeface="Cambria Math" panose="02040503050406030204" pitchFamily="18" charset="0"/>
                                    </a:rPr>
                                    <m:t>𝑔𝑎𝑖𝑛</m:t>
                                  </m:r>
                                </m:e>
                              </m:d>
                            </m:e>
                            <m:sub>
                              <m:r>
                                <a:rPr lang="en-GB" sz="2400" i="1">
                                  <a:latin typeface="Cambria Math" panose="02040503050406030204" pitchFamily="18" charset="0"/>
                                  <a:ea typeface="Cambria Math" panose="02040503050406030204" pitchFamily="18" charset="0"/>
                                </a:rPr>
                                <m:t>𝑛</m:t>
                              </m:r>
                            </m:sub>
                          </m:sSub>
                          <m:r>
                            <a:rPr lang="en-GB" sz="2400" i="1">
                              <a:latin typeface="Cambria Math" panose="02040503050406030204" pitchFamily="18" charset="0"/>
                              <a:ea typeface="Cambria Math" panose="02040503050406030204" pitchFamily="18" charset="0"/>
                            </a:rPr>
                            <m:t> ×</m:t>
                          </m:r>
                        </m:e>
                      </m:nary>
                      <m:r>
                        <a:rPr lang="en-GB" sz="2400" i="1">
                          <a:latin typeface="Cambria Math" panose="02040503050406030204" pitchFamily="18" charset="0"/>
                          <a:ea typeface="Cambria Math" panose="02040503050406030204" pitchFamily="18" charset="0"/>
                        </a:rPr>
                        <m:t> </m:t>
                      </m:r>
                      <m:sSub>
                        <m:sSubPr>
                          <m:ctrlPr>
                            <a:rPr lang="en-GB" sz="2400" i="1">
                              <a:latin typeface="Cambria Math" panose="02040503050406030204" pitchFamily="18" charset="0"/>
                              <a:ea typeface="Cambria Math" panose="02040503050406030204" pitchFamily="18" charset="0"/>
                            </a:rPr>
                          </m:ctrlPr>
                        </m:sSubPr>
                        <m:e>
                          <m:r>
                            <a:rPr lang="en-GB" sz="2400" i="1">
                              <a:latin typeface="Cambria Math" panose="02040503050406030204" pitchFamily="18" charset="0"/>
                              <a:ea typeface="Cambria Math" panose="02040503050406030204" pitchFamily="18" charset="0"/>
                            </a:rPr>
                            <m:t>{</m:t>
                          </m:r>
                          <m:r>
                            <a:rPr lang="en-GB" sz="2400" i="1">
                              <a:latin typeface="Cambria Math" panose="02040503050406030204" pitchFamily="18" charset="0"/>
                              <a:ea typeface="Cambria Math" panose="02040503050406030204" pitchFamily="18" charset="0"/>
                            </a:rPr>
                            <m:t>𝑜𝑣𝑒𝑟𝑙𝑎𝑝</m:t>
                          </m:r>
                          <m:r>
                            <a:rPr lang="en-GB" sz="2400" i="1">
                              <a:latin typeface="Cambria Math" panose="02040503050406030204" pitchFamily="18" charset="0"/>
                              <a:ea typeface="Cambria Math" panose="02040503050406030204" pitchFamily="18" charset="0"/>
                            </a:rPr>
                            <m:t>}</m:t>
                          </m:r>
                        </m:e>
                        <m:sub>
                          <m:r>
                            <a:rPr lang="en-GB" sz="2400" i="1">
                              <a:latin typeface="Cambria Math" panose="02040503050406030204" pitchFamily="18" charset="0"/>
                              <a:ea typeface="Cambria Math" panose="02040503050406030204" pitchFamily="18" charset="0"/>
                            </a:rPr>
                            <m:t>𝑛</m:t>
                          </m:r>
                          <m:r>
                            <a:rPr lang="en-GB" sz="2400" i="1">
                              <a:latin typeface="Cambria Math" panose="02040503050406030204" pitchFamily="18" charset="0"/>
                              <a:ea typeface="Cambria Math" panose="02040503050406030204" pitchFamily="18" charset="0"/>
                            </a:rPr>
                            <m:t>, </m:t>
                          </m:r>
                          <m:r>
                            <a:rPr lang="en-GB" sz="2400" i="1">
                              <a:latin typeface="Cambria Math" panose="02040503050406030204" pitchFamily="18" charset="0"/>
                              <a:ea typeface="Cambria Math" panose="02040503050406030204" pitchFamily="18" charset="0"/>
                            </a:rPr>
                            <m:t>𝑚</m:t>
                          </m:r>
                        </m:sub>
                      </m:sSub>
                    </m:oMath>
                  </m:oMathPara>
                </a14:m>
                <a:endParaRPr lang="en-GB" sz="2400" dirty="0"/>
              </a:p>
            </p:txBody>
          </p:sp>
        </mc:Choice>
        <mc:Fallback xmlns="">
          <p:sp>
            <p:nvSpPr>
              <p:cNvPr id="9" name="Rectangle 8"/>
              <p:cNvSpPr>
                <a:spLocks noRot="1" noChangeAspect="1" noMove="1" noResize="1" noEditPoints="1" noAdjustHandles="1" noChangeArrowheads="1" noChangeShapeType="1" noTextEdit="1"/>
              </p:cNvSpPr>
              <p:nvPr/>
            </p:nvSpPr>
            <p:spPr>
              <a:xfrm>
                <a:off x="1772020" y="2509565"/>
                <a:ext cx="8645237" cy="988540"/>
              </a:xfrm>
              <a:prstGeom prst="rect">
                <a:avLst/>
              </a:prstGeom>
              <a:blipFill>
                <a:blip r:embed="rId2"/>
                <a:stretch>
                  <a:fillRect/>
                </a:stretch>
              </a:blipFill>
            </p:spPr>
            <p:txBody>
              <a:bodyPr/>
              <a:lstStyle/>
              <a:p>
                <a:r>
                  <a:rPr lang="fr-FR">
                    <a:noFill/>
                  </a:rPr>
                  <a:t> </a:t>
                </a:r>
              </a:p>
            </p:txBody>
          </p:sp>
        </mc:Fallback>
      </mc:AlternateContent>
      <p:sp>
        <p:nvSpPr>
          <p:cNvPr id="10" name="Oval 9"/>
          <p:cNvSpPr/>
          <p:nvPr/>
        </p:nvSpPr>
        <p:spPr>
          <a:xfrm>
            <a:off x="2847565" y="2449842"/>
            <a:ext cx="577516" cy="569726"/>
          </a:xfrm>
          <a:prstGeom prst="ellipse">
            <a:avLst/>
          </a:prstGeom>
          <a:solidFill>
            <a:srgbClr val="00898B">
              <a:alpha val="10000"/>
            </a:srgbClr>
          </a:solidFill>
          <a:ln>
            <a:solidFill>
              <a:srgbClr val="0089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 name="Straight Arrow Connector 11"/>
          <p:cNvCxnSpPr>
            <a:stCxn id="10" idx="4"/>
            <a:endCxn id="16" idx="0"/>
          </p:cNvCxnSpPr>
          <p:nvPr/>
        </p:nvCxnSpPr>
        <p:spPr>
          <a:xfrm>
            <a:off x="3136323" y="3019568"/>
            <a:ext cx="445077" cy="1436845"/>
          </a:xfrm>
          <a:prstGeom prst="straightConnector1">
            <a:avLst/>
          </a:prstGeom>
          <a:ln w="25400">
            <a:solidFill>
              <a:srgbClr val="00898B"/>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56507" y="4456413"/>
            <a:ext cx="5649786" cy="1015663"/>
          </a:xfrm>
          <a:prstGeom prst="rect">
            <a:avLst/>
          </a:prstGeom>
          <a:noFill/>
        </p:spPr>
        <p:txBody>
          <a:bodyPr wrap="square" rtlCol="0">
            <a:spAutoFit/>
          </a:bodyPr>
          <a:lstStyle/>
          <a:p>
            <a:pPr algn="just"/>
            <a:r>
              <a:rPr lang="en-GB" sz="2000" dirty="0" smtClean="0"/>
              <a:t>These are lower than those ‘fitted’, which are lower than those ‘simulated’, which are lower than those from LIGO!</a:t>
            </a:r>
            <a:endParaRPr lang="fr-FR" sz="2000" dirty="0"/>
          </a:p>
        </p:txBody>
      </p:sp>
      <p:sp>
        <p:nvSpPr>
          <p:cNvPr id="18" name="Right Arrow 17"/>
          <p:cNvSpPr/>
          <p:nvPr/>
        </p:nvSpPr>
        <p:spPr>
          <a:xfrm>
            <a:off x="6487986" y="4755516"/>
            <a:ext cx="1463040" cy="327259"/>
          </a:xfrm>
          <a:prstGeom prst="rightArrow">
            <a:avLst/>
          </a:prstGeom>
          <a:solidFill>
            <a:srgbClr val="00898B"/>
          </a:solidFill>
          <a:ln>
            <a:solidFill>
              <a:srgbClr val="0089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TextBox 18"/>
          <p:cNvSpPr txBox="1"/>
          <p:nvPr/>
        </p:nvSpPr>
        <p:spPr>
          <a:xfrm>
            <a:off x="8360229" y="4682665"/>
            <a:ext cx="3206016" cy="400110"/>
          </a:xfrm>
          <a:prstGeom prst="rect">
            <a:avLst/>
          </a:prstGeom>
          <a:noFill/>
        </p:spPr>
        <p:txBody>
          <a:bodyPr wrap="square" rtlCol="0">
            <a:spAutoFit/>
          </a:bodyPr>
          <a:lstStyle/>
          <a:p>
            <a:r>
              <a:rPr lang="en-GB" sz="2000" dirty="0" smtClean="0"/>
              <a:t>Virgo is less likely to face PI!</a:t>
            </a:r>
            <a:endParaRPr lang="fr-FR" sz="2000" dirty="0"/>
          </a:p>
        </p:txBody>
      </p:sp>
    </p:spTree>
    <p:extLst>
      <p:ext uri="{BB962C8B-B14F-4D97-AF65-F5344CB8AC3E}">
        <p14:creationId xmlns:p14="http://schemas.microsoft.com/office/powerpoint/2010/main" val="28966429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E7348-D004-4663-9C25-6BE8967D0167}"/>
              </a:ext>
            </a:extLst>
          </p:cNvPr>
          <p:cNvSpPr>
            <a:spLocks noGrp="1"/>
          </p:cNvSpPr>
          <p:nvPr>
            <p:ph type="title"/>
          </p:nvPr>
        </p:nvSpPr>
        <p:spPr/>
        <p:txBody>
          <a:bodyPr/>
          <a:lstStyle/>
          <a:p>
            <a:r>
              <a:rPr lang="en-GB" dirty="0"/>
              <a:t>Homemade code for PI computation</a:t>
            </a:r>
          </a:p>
        </p:txBody>
      </p:sp>
      <p:sp>
        <p:nvSpPr>
          <p:cNvPr id="3" name="Content Placeholder 2">
            <a:extLst>
              <a:ext uri="{FF2B5EF4-FFF2-40B4-BE49-F238E27FC236}">
                <a16:creationId xmlns:a16="http://schemas.microsoft.com/office/drawing/2014/main" id="{F32020D1-6519-4B82-BF8E-33CD74AA7D59}"/>
              </a:ext>
            </a:extLst>
          </p:cNvPr>
          <p:cNvSpPr>
            <a:spLocks noGrp="1"/>
          </p:cNvSpPr>
          <p:nvPr>
            <p:ph idx="1"/>
          </p:nvPr>
        </p:nvSpPr>
        <p:spPr/>
        <p:txBody>
          <a:bodyPr/>
          <a:lstStyle/>
          <a:p>
            <a:r>
              <a:rPr lang="en-GB" dirty="0"/>
              <a:t>Analytical method taken from </a:t>
            </a:r>
            <a:r>
              <a:rPr lang="en-GB" u="sng" dirty="0"/>
              <a:t>Evans </a:t>
            </a:r>
            <a:r>
              <a:rPr lang="en-GB" i="1" u="sng" dirty="0"/>
              <a:t>et al</a:t>
            </a:r>
            <a:r>
              <a:rPr lang="en-GB" u="sng" dirty="0"/>
              <a:t>. "A general approach to optomechanical parametric instabilities." </a:t>
            </a:r>
            <a:r>
              <a:rPr lang="en-GB" i="1" u="sng" dirty="0"/>
              <a:t>Physics Letters A</a:t>
            </a:r>
            <a:r>
              <a:rPr lang="en-GB" u="sng" dirty="0"/>
              <a:t>374.4 (2010): 665-671</a:t>
            </a:r>
          </a:p>
          <a:p>
            <a:endParaRPr lang="en-GB" u="sng" dirty="0"/>
          </a:p>
          <a:p>
            <a:pPr algn="ctr">
              <a:buFont typeface="Wingdings" panose="05000000000000000000" pitchFamily="2" charset="2"/>
              <a:buChar char="è"/>
            </a:pPr>
            <a:r>
              <a:rPr lang="en-GB" dirty="0" err="1">
                <a:sym typeface="Wingdings" panose="05000000000000000000" pitchFamily="2" charset="2"/>
              </a:rPr>
              <a:t>Matlab</a:t>
            </a:r>
            <a:r>
              <a:rPr lang="en-GB" dirty="0">
                <a:sym typeface="Wingdings" panose="05000000000000000000" pitchFamily="2" charset="2"/>
              </a:rPr>
              <a:t> Oriented Object Programming (OOP) code</a:t>
            </a:r>
          </a:p>
          <a:p>
            <a:pPr marL="0" indent="0" algn="ctr">
              <a:buNone/>
            </a:pPr>
            <a:r>
              <a:rPr lang="en-GB" dirty="0"/>
              <a:t>+</a:t>
            </a:r>
          </a:p>
          <a:p>
            <a:pPr marL="0" indent="0" algn="ctr">
              <a:buNone/>
            </a:pPr>
            <a:r>
              <a:rPr lang="en-GB" dirty="0"/>
              <a:t>Graphical User Interface (GUI)</a:t>
            </a:r>
          </a:p>
          <a:p>
            <a:endParaRPr lang="en-GB" u="sng" dirty="0"/>
          </a:p>
        </p:txBody>
      </p:sp>
      <p:sp>
        <p:nvSpPr>
          <p:cNvPr id="13" name="Date Placeholder 12"/>
          <p:cNvSpPr>
            <a:spLocks noGrp="1"/>
          </p:cNvSpPr>
          <p:nvPr>
            <p:ph type="dt" sz="half" idx="10"/>
          </p:nvPr>
        </p:nvSpPr>
        <p:spPr/>
        <p:txBody>
          <a:bodyPr/>
          <a:lstStyle/>
          <a:p>
            <a:r>
              <a:rPr lang="fr-FR" smtClean="0"/>
              <a:t>25/11/2019</a:t>
            </a:r>
            <a:endParaRPr lang="en-GB"/>
          </a:p>
        </p:txBody>
      </p:sp>
      <p:sp>
        <p:nvSpPr>
          <p:cNvPr id="14" name="Footer Placeholder 13"/>
          <p:cNvSpPr>
            <a:spLocks noGrp="1"/>
          </p:cNvSpPr>
          <p:nvPr>
            <p:ph type="ftr" sz="quarter" idx="3"/>
          </p:nvPr>
        </p:nvSpPr>
        <p:spPr/>
        <p:txBody>
          <a:bodyPr/>
          <a:lstStyle/>
          <a:p>
            <a:r>
              <a:rPr lang="en-GB" smtClean="0"/>
              <a:t>JRJC 2019 – Centre Moulin Mer – Lagonna-Daoulas</a:t>
            </a:r>
          </a:p>
          <a:p>
            <a:r>
              <a:rPr lang="en-GB" smtClean="0"/>
              <a:t>David Cohen – Optomechanical parametric instabilities study for Virgo</a:t>
            </a:r>
            <a:endParaRPr lang="en-GB" dirty="0" smtClean="0"/>
          </a:p>
        </p:txBody>
      </p:sp>
      <p:sp>
        <p:nvSpPr>
          <p:cNvPr id="15" name="Slide Number Placeholder 14"/>
          <p:cNvSpPr>
            <a:spLocks noGrp="1"/>
          </p:cNvSpPr>
          <p:nvPr>
            <p:ph type="sldNum" sz="quarter" idx="12"/>
          </p:nvPr>
        </p:nvSpPr>
        <p:spPr/>
        <p:txBody>
          <a:bodyPr/>
          <a:lstStyle/>
          <a:p>
            <a:fld id="{4E5EDF2C-BDB0-4F5C-AE3D-58E8F57BE158}" type="slidenum">
              <a:rPr lang="en-GB" smtClean="0"/>
              <a:t>37</a:t>
            </a:fld>
            <a:endParaRPr lang="en-GB"/>
          </a:p>
        </p:txBody>
      </p:sp>
    </p:spTree>
    <p:extLst>
      <p:ext uri="{BB962C8B-B14F-4D97-AF65-F5344CB8AC3E}">
        <p14:creationId xmlns:p14="http://schemas.microsoft.com/office/powerpoint/2010/main" val="32525623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18"/>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164019" y="2285206"/>
            <a:ext cx="4329350" cy="3892550"/>
          </a:xfrm>
        </p:spPr>
      </p:pic>
      <p:pic>
        <p:nvPicPr>
          <p:cNvPr id="9" name="Content Placeholder 8"/>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838200" y="2286000"/>
            <a:ext cx="4327585" cy="3890963"/>
          </a:xfrm>
        </p:spPr>
      </p:pic>
      <p:sp>
        <p:nvSpPr>
          <p:cNvPr id="2" name="Title 1">
            <a:extLst>
              <a:ext uri="{FF2B5EF4-FFF2-40B4-BE49-F238E27FC236}">
                <a16:creationId xmlns:a16="http://schemas.microsoft.com/office/drawing/2014/main" id="{683887A2-E240-454E-8707-DCEC242D10E0}"/>
              </a:ext>
            </a:extLst>
          </p:cNvPr>
          <p:cNvSpPr>
            <a:spLocks noGrp="1"/>
          </p:cNvSpPr>
          <p:nvPr>
            <p:ph type="title"/>
          </p:nvPr>
        </p:nvSpPr>
        <p:spPr/>
        <p:txBody>
          <a:bodyPr/>
          <a:lstStyle/>
          <a:p>
            <a:r>
              <a:rPr lang="en-GB" dirty="0"/>
              <a:t>What kind of results do we get?</a:t>
            </a:r>
          </a:p>
        </p:txBody>
      </p:sp>
      <p:sp>
        <p:nvSpPr>
          <p:cNvPr id="12" name="Date Placeholder 11"/>
          <p:cNvSpPr>
            <a:spLocks noGrp="1"/>
          </p:cNvSpPr>
          <p:nvPr>
            <p:ph type="dt" sz="half" idx="10"/>
          </p:nvPr>
        </p:nvSpPr>
        <p:spPr/>
        <p:txBody>
          <a:bodyPr/>
          <a:lstStyle/>
          <a:p>
            <a:r>
              <a:rPr lang="fr-FR" smtClean="0"/>
              <a:t>25/11/2019</a:t>
            </a:r>
            <a:endParaRPr lang="en-GB"/>
          </a:p>
        </p:txBody>
      </p:sp>
      <p:sp>
        <p:nvSpPr>
          <p:cNvPr id="14" name="Footer Placeholder 13"/>
          <p:cNvSpPr>
            <a:spLocks noGrp="1"/>
          </p:cNvSpPr>
          <p:nvPr>
            <p:ph type="ftr" sz="quarter" idx="3"/>
          </p:nvPr>
        </p:nvSpPr>
        <p:spPr/>
        <p:txBody>
          <a:bodyPr/>
          <a:lstStyle/>
          <a:p>
            <a:r>
              <a:rPr lang="en-GB" smtClean="0"/>
              <a:t>JRJC 2019 – Centre Moulin Mer – Lagonna-Daoulas</a:t>
            </a:r>
          </a:p>
          <a:p>
            <a:r>
              <a:rPr lang="en-GB" smtClean="0"/>
              <a:t>David Cohen – Optomechanical parametric instabilities study for Virgo</a:t>
            </a:r>
            <a:endParaRPr lang="en-GB" dirty="0" smtClean="0"/>
          </a:p>
        </p:txBody>
      </p:sp>
      <p:sp>
        <p:nvSpPr>
          <p:cNvPr id="15" name="Slide Number Placeholder 14"/>
          <p:cNvSpPr>
            <a:spLocks noGrp="1"/>
          </p:cNvSpPr>
          <p:nvPr>
            <p:ph type="sldNum" sz="quarter" idx="12"/>
          </p:nvPr>
        </p:nvSpPr>
        <p:spPr/>
        <p:txBody>
          <a:bodyPr/>
          <a:lstStyle/>
          <a:p>
            <a:fld id="{4E5EDF2C-BDB0-4F5C-AE3D-58E8F57BE158}" type="slidenum">
              <a:rPr lang="en-GB" smtClean="0"/>
              <a:t>38</a:t>
            </a:fld>
            <a:endParaRPr lang="en-GB"/>
          </a:p>
        </p:txBody>
      </p:sp>
      <p:sp>
        <p:nvSpPr>
          <p:cNvPr id="7" name="TextBox 6"/>
          <p:cNvSpPr txBox="1"/>
          <p:nvPr/>
        </p:nvSpPr>
        <p:spPr>
          <a:xfrm>
            <a:off x="9493369" y="2531445"/>
            <a:ext cx="2143573" cy="2308324"/>
          </a:xfrm>
          <a:prstGeom prst="rect">
            <a:avLst/>
          </a:prstGeom>
          <a:noFill/>
        </p:spPr>
        <p:txBody>
          <a:bodyPr wrap="square" rtlCol="0">
            <a:spAutoFit/>
          </a:bodyPr>
          <a:lstStyle/>
          <a:p>
            <a:pPr algn="just"/>
            <a:r>
              <a:rPr lang="en-GB" dirty="0" smtClean="0"/>
              <a:t>Radii of curvatures (</a:t>
            </a:r>
            <a:r>
              <a:rPr lang="en-GB" dirty="0" err="1" smtClean="0"/>
              <a:t>RoC</a:t>
            </a:r>
            <a:r>
              <a:rPr lang="en-GB" dirty="0" smtClean="0"/>
              <a:t>) of the two END mirrors are scanned over a chosen range in order to take various uncertainties into account.</a:t>
            </a:r>
          </a:p>
        </p:txBody>
      </p:sp>
      <p:sp>
        <p:nvSpPr>
          <p:cNvPr id="16" name="TextBox 15"/>
          <p:cNvSpPr txBox="1"/>
          <p:nvPr/>
        </p:nvSpPr>
        <p:spPr>
          <a:xfrm>
            <a:off x="9493369" y="4726004"/>
            <a:ext cx="2143573" cy="1477328"/>
          </a:xfrm>
          <a:prstGeom prst="rect">
            <a:avLst/>
          </a:prstGeom>
          <a:noFill/>
        </p:spPr>
        <p:txBody>
          <a:bodyPr wrap="square" rtlCol="0">
            <a:spAutoFit/>
          </a:bodyPr>
          <a:lstStyle/>
          <a:p>
            <a:pPr algn="just"/>
            <a:r>
              <a:rPr lang="en-GB" dirty="0" smtClean="0"/>
              <a:t>The Virgo working point (WP) has been measured: around 1686 m for both END mirrors.</a:t>
            </a:r>
          </a:p>
        </p:txBody>
      </p:sp>
      <p:sp>
        <p:nvSpPr>
          <p:cNvPr id="8" name="Oval 7"/>
          <p:cNvSpPr>
            <a:spLocks noChangeAspect="1"/>
          </p:cNvSpPr>
          <p:nvPr/>
        </p:nvSpPr>
        <p:spPr>
          <a:xfrm>
            <a:off x="2415275" y="4138864"/>
            <a:ext cx="586717" cy="587140"/>
          </a:xfrm>
          <a:prstGeom prst="ellipse">
            <a:avLst/>
          </a:prstGeom>
          <a:solidFill>
            <a:srgbClr val="FF0000">
              <a:alpha val="35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Oval 16"/>
          <p:cNvSpPr>
            <a:spLocks noChangeAspect="1"/>
          </p:cNvSpPr>
          <p:nvPr/>
        </p:nvSpPr>
        <p:spPr>
          <a:xfrm>
            <a:off x="6764844" y="4138864"/>
            <a:ext cx="586717" cy="587140"/>
          </a:xfrm>
          <a:prstGeom prst="ellipse">
            <a:avLst/>
          </a:prstGeom>
          <a:solidFill>
            <a:srgbClr val="FF0000">
              <a:alpha val="35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TextBox 17"/>
          <p:cNvSpPr txBox="1"/>
          <p:nvPr/>
        </p:nvSpPr>
        <p:spPr>
          <a:xfrm>
            <a:off x="8985379" y="1349226"/>
            <a:ext cx="2213023" cy="646331"/>
          </a:xfrm>
          <a:prstGeom prst="rect">
            <a:avLst/>
          </a:prstGeom>
          <a:noFill/>
        </p:spPr>
        <p:txBody>
          <a:bodyPr wrap="square" rtlCol="0">
            <a:spAutoFit/>
          </a:bodyPr>
          <a:lstStyle/>
          <a:p>
            <a:r>
              <a:rPr lang="en-GB" b="1" dirty="0" smtClean="0">
                <a:solidFill>
                  <a:srgbClr val="FF0000"/>
                </a:solidFill>
              </a:rPr>
              <a:t>With all mechanical Q factors set to 10</a:t>
            </a:r>
            <a:r>
              <a:rPr lang="en-GB" b="1" baseline="30000" dirty="0" smtClean="0">
                <a:solidFill>
                  <a:srgbClr val="FF0000"/>
                </a:solidFill>
              </a:rPr>
              <a:t>7</a:t>
            </a:r>
            <a:endParaRPr lang="fr-FR" b="1" dirty="0">
              <a:solidFill>
                <a:srgbClr val="FF0000"/>
              </a:solidFill>
            </a:endParaRPr>
          </a:p>
        </p:txBody>
      </p:sp>
    </p:spTree>
    <p:extLst>
      <p:ext uri="{BB962C8B-B14F-4D97-AF65-F5344CB8AC3E}">
        <p14:creationId xmlns:p14="http://schemas.microsoft.com/office/powerpoint/2010/main" val="1542251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8" grpId="0" animBg="1"/>
      <p:bldP spid="1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4019" y="2285206"/>
            <a:ext cx="4329350" cy="3892550"/>
          </a:xfrm>
          <a:prstGeom prst="rect">
            <a:avLst/>
          </a:prstGeom>
        </p:spPr>
      </p:pic>
      <p:pic>
        <p:nvPicPr>
          <p:cNvPr id="18" name="Content Placeholder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2286000"/>
            <a:ext cx="4327585" cy="3890963"/>
          </a:xfrm>
          <a:prstGeom prst="rect">
            <a:avLst/>
          </a:prstGeom>
        </p:spPr>
      </p:pic>
      <p:sp>
        <p:nvSpPr>
          <p:cNvPr id="2" name="Title 1">
            <a:extLst>
              <a:ext uri="{FF2B5EF4-FFF2-40B4-BE49-F238E27FC236}">
                <a16:creationId xmlns:a16="http://schemas.microsoft.com/office/drawing/2014/main" id="{683887A2-E240-454E-8707-DCEC242D10E0}"/>
              </a:ext>
            </a:extLst>
          </p:cNvPr>
          <p:cNvSpPr>
            <a:spLocks noGrp="1"/>
          </p:cNvSpPr>
          <p:nvPr>
            <p:ph type="title"/>
          </p:nvPr>
        </p:nvSpPr>
        <p:spPr/>
        <p:txBody>
          <a:bodyPr/>
          <a:lstStyle/>
          <a:p>
            <a:r>
              <a:rPr lang="en-GB" dirty="0"/>
              <a:t>What kind of results do we get?</a:t>
            </a:r>
          </a:p>
        </p:txBody>
      </p:sp>
      <p:sp>
        <p:nvSpPr>
          <p:cNvPr id="12" name="Date Placeholder 11"/>
          <p:cNvSpPr>
            <a:spLocks noGrp="1"/>
          </p:cNvSpPr>
          <p:nvPr>
            <p:ph type="dt" sz="half" idx="10"/>
          </p:nvPr>
        </p:nvSpPr>
        <p:spPr/>
        <p:txBody>
          <a:bodyPr/>
          <a:lstStyle/>
          <a:p>
            <a:r>
              <a:rPr lang="fr-FR" smtClean="0"/>
              <a:t>25/11/2019</a:t>
            </a:r>
            <a:endParaRPr lang="en-GB"/>
          </a:p>
        </p:txBody>
      </p:sp>
      <p:sp>
        <p:nvSpPr>
          <p:cNvPr id="14" name="Footer Placeholder 13"/>
          <p:cNvSpPr>
            <a:spLocks noGrp="1"/>
          </p:cNvSpPr>
          <p:nvPr>
            <p:ph type="ftr" sz="quarter" idx="3"/>
          </p:nvPr>
        </p:nvSpPr>
        <p:spPr/>
        <p:txBody>
          <a:bodyPr/>
          <a:lstStyle/>
          <a:p>
            <a:r>
              <a:rPr lang="en-GB" smtClean="0"/>
              <a:t>JRJC 2019 – Centre Moulin Mer – Lagonna-Daoulas</a:t>
            </a:r>
          </a:p>
          <a:p>
            <a:r>
              <a:rPr lang="en-GB" smtClean="0"/>
              <a:t>David Cohen – Optomechanical parametric instabilities study for Virgo</a:t>
            </a:r>
            <a:endParaRPr lang="en-GB" dirty="0" smtClean="0"/>
          </a:p>
        </p:txBody>
      </p:sp>
      <p:sp>
        <p:nvSpPr>
          <p:cNvPr id="15" name="Slide Number Placeholder 14"/>
          <p:cNvSpPr>
            <a:spLocks noGrp="1"/>
          </p:cNvSpPr>
          <p:nvPr>
            <p:ph type="sldNum" sz="quarter" idx="12"/>
          </p:nvPr>
        </p:nvSpPr>
        <p:spPr/>
        <p:txBody>
          <a:bodyPr/>
          <a:lstStyle/>
          <a:p>
            <a:fld id="{4E5EDF2C-BDB0-4F5C-AE3D-58E8F57BE158}" type="slidenum">
              <a:rPr lang="en-GB" smtClean="0"/>
              <a:t>39</a:t>
            </a:fld>
            <a:endParaRPr lang="en-GB" dirty="0"/>
          </a:p>
        </p:txBody>
      </p:sp>
      <p:sp>
        <p:nvSpPr>
          <p:cNvPr id="8" name="Oval 7"/>
          <p:cNvSpPr>
            <a:spLocks noChangeAspect="1"/>
          </p:cNvSpPr>
          <p:nvPr/>
        </p:nvSpPr>
        <p:spPr>
          <a:xfrm>
            <a:off x="2415275" y="4138864"/>
            <a:ext cx="586717" cy="587140"/>
          </a:xfrm>
          <a:prstGeom prst="ellipse">
            <a:avLst/>
          </a:prstGeom>
          <a:solidFill>
            <a:srgbClr val="FF0000">
              <a:alpha val="35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Oval 16"/>
          <p:cNvSpPr>
            <a:spLocks noChangeAspect="1"/>
          </p:cNvSpPr>
          <p:nvPr/>
        </p:nvSpPr>
        <p:spPr>
          <a:xfrm>
            <a:off x="6764844" y="4138864"/>
            <a:ext cx="586717" cy="587140"/>
          </a:xfrm>
          <a:prstGeom prst="ellipse">
            <a:avLst/>
          </a:prstGeom>
          <a:solidFill>
            <a:srgbClr val="FF0000">
              <a:alpha val="35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extBox 2"/>
          <p:cNvSpPr txBox="1"/>
          <p:nvPr/>
        </p:nvSpPr>
        <p:spPr>
          <a:xfrm>
            <a:off x="8985379" y="1349226"/>
            <a:ext cx="2213023" cy="646331"/>
          </a:xfrm>
          <a:prstGeom prst="rect">
            <a:avLst/>
          </a:prstGeom>
          <a:noFill/>
        </p:spPr>
        <p:txBody>
          <a:bodyPr wrap="square" rtlCol="0">
            <a:spAutoFit/>
          </a:bodyPr>
          <a:lstStyle/>
          <a:p>
            <a:r>
              <a:rPr lang="en-GB" b="1" dirty="0" smtClean="0">
                <a:solidFill>
                  <a:srgbClr val="FF0000"/>
                </a:solidFill>
              </a:rPr>
              <a:t>With all mechanical Q factors set to 10</a:t>
            </a:r>
            <a:r>
              <a:rPr lang="en-GB" b="1" baseline="30000" dirty="0" smtClean="0">
                <a:solidFill>
                  <a:srgbClr val="FF0000"/>
                </a:solidFill>
              </a:rPr>
              <a:t>7</a:t>
            </a:r>
            <a:endParaRPr lang="fr-FR" b="1" dirty="0">
              <a:solidFill>
                <a:srgbClr val="FF0000"/>
              </a:solidFill>
            </a:endParaRPr>
          </a:p>
        </p:txBody>
      </p:sp>
      <p:sp>
        <p:nvSpPr>
          <p:cNvPr id="13" name="TextBox 12"/>
          <p:cNvSpPr txBox="1"/>
          <p:nvPr/>
        </p:nvSpPr>
        <p:spPr>
          <a:xfrm>
            <a:off x="9493369" y="2531445"/>
            <a:ext cx="2319186" cy="4247317"/>
          </a:xfrm>
          <a:prstGeom prst="rect">
            <a:avLst/>
          </a:prstGeom>
          <a:noFill/>
        </p:spPr>
        <p:txBody>
          <a:bodyPr wrap="square" rtlCol="0">
            <a:spAutoFit/>
          </a:bodyPr>
          <a:lstStyle/>
          <a:p>
            <a:pPr algn="just"/>
            <a:r>
              <a:rPr lang="en-GB" dirty="0" smtClean="0"/>
              <a:t>For each configuration (here it is a position in terms of radius of curvature), there are from 0 to less than 20 unstable mechanical modes.</a:t>
            </a:r>
          </a:p>
          <a:p>
            <a:pPr algn="just"/>
            <a:endParaRPr lang="en-GB" dirty="0"/>
          </a:p>
          <a:p>
            <a:pPr algn="just"/>
            <a:r>
              <a:rPr lang="en-GB" dirty="0" smtClean="0"/>
              <a:t>Each mechanical mode resonates at a certain radius of curvature. So one can get back to the unstable mode thanks to this kind of map.</a:t>
            </a:r>
          </a:p>
        </p:txBody>
      </p:sp>
    </p:spTree>
    <p:extLst>
      <p:ext uri="{BB962C8B-B14F-4D97-AF65-F5344CB8AC3E}">
        <p14:creationId xmlns:p14="http://schemas.microsoft.com/office/powerpoint/2010/main" val="14804980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1230" y="1985442"/>
            <a:ext cx="2968876" cy="1357200"/>
          </a:xfrm>
          <a:prstGeom prst="rect">
            <a:avLst/>
          </a:prstGeom>
        </p:spPr>
      </p:pic>
      <p:sp>
        <p:nvSpPr>
          <p:cNvPr id="3" name="Date Placeholder 2"/>
          <p:cNvSpPr>
            <a:spLocks noGrp="1"/>
          </p:cNvSpPr>
          <p:nvPr>
            <p:ph type="dt" sz="half" idx="10"/>
          </p:nvPr>
        </p:nvSpPr>
        <p:spPr>
          <a:xfrm>
            <a:off x="835479" y="6356350"/>
            <a:ext cx="2743200" cy="365125"/>
          </a:xfrm>
        </p:spPr>
        <p:txBody>
          <a:bodyPr/>
          <a:lstStyle/>
          <a:p>
            <a:r>
              <a:rPr lang="fr-FR" smtClean="0"/>
              <a:t>25/11/2019</a:t>
            </a:r>
            <a:endParaRPr lang="en-GB"/>
          </a:p>
        </p:txBody>
      </p:sp>
      <p:sp>
        <p:nvSpPr>
          <p:cNvPr id="4" name="Slide Number Placeholder 3"/>
          <p:cNvSpPr>
            <a:spLocks noGrp="1"/>
          </p:cNvSpPr>
          <p:nvPr>
            <p:ph type="sldNum" sz="quarter" idx="12"/>
          </p:nvPr>
        </p:nvSpPr>
        <p:spPr/>
        <p:txBody>
          <a:bodyPr/>
          <a:lstStyle/>
          <a:p>
            <a:fld id="{4E5EDF2C-BDB0-4F5C-AE3D-58E8F57BE158}" type="slidenum">
              <a:rPr lang="en-GB" smtClean="0"/>
              <a:t>4</a:t>
            </a:fld>
            <a:endParaRPr lang="en-GB"/>
          </a:p>
        </p:txBody>
      </p:sp>
      <p:sp>
        <p:nvSpPr>
          <p:cNvPr id="5" name="Footer Placeholder 4"/>
          <p:cNvSpPr>
            <a:spLocks noGrp="1"/>
          </p:cNvSpPr>
          <p:nvPr>
            <p:ph type="ftr" sz="quarter" idx="3"/>
          </p:nvPr>
        </p:nvSpPr>
        <p:spPr/>
        <p:txBody>
          <a:bodyPr/>
          <a:lstStyle/>
          <a:p>
            <a:r>
              <a:rPr lang="en-GB" smtClean="0"/>
              <a:t>JRJC 2019 – Centre Moulin Mer – Lagonna-Daoulas</a:t>
            </a:r>
          </a:p>
          <a:p>
            <a:r>
              <a:rPr lang="en-GB" smtClean="0"/>
              <a:t>David Cohen – Optomechanical parametric instabilities study for Virgo</a:t>
            </a:r>
            <a:endParaRPr lang="en-GB" dirty="0" smtClean="0"/>
          </a:p>
        </p:txBody>
      </p:sp>
      <p:sp>
        <p:nvSpPr>
          <p:cNvPr id="6" name="Rectangle 5"/>
          <p:cNvSpPr/>
          <p:nvPr/>
        </p:nvSpPr>
        <p:spPr>
          <a:xfrm>
            <a:off x="2475781" y="2484409"/>
            <a:ext cx="1035170" cy="3536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Oval 6"/>
          <p:cNvSpPr/>
          <p:nvPr/>
        </p:nvSpPr>
        <p:spPr>
          <a:xfrm>
            <a:off x="4451230" y="4007629"/>
            <a:ext cx="2631057" cy="131984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1" name="Straight Connector 20"/>
          <p:cNvCxnSpPr>
            <a:stCxn id="7" idx="3"/>
          </p:cNvCxnSpPr>
          <p:nvPr/>
        </p:nvCxnSpPr>
        <p:spPr>
          <a:xfrm flipH="1" flipV="1">
            <a:off x="2872596" y="4801669"/>
            <a:ext cx="1963943" cy="33251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Straight Connector 21"/>
          <p:cNvCxnSpPr>
            <a:endCxn id="6" idx="3"/>
          </p:cNvCxnSpPr>
          <p:nvPr/>
        </p:nvCxnSpPr>
        <p:spPr>
          <a:xfrm flipH="1">
            <a:off x="3510951" y="2661250"/>
            <a:ext cx="940279" cy="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7" idx="0"/>
          </p:cNvCxnSpPr>
          <p:nvPr/>
        </p:nvCxnSpPr>
        <p:spPr>
          <a:xfrm flipH="1" flipV="1">
            <a:off x="4451230" y="2661250"/>
            <a:ext cx="1315529" cy="134637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2389517" y="1345721"/>
            <a:ext cx="2601033" cy="923330"/>
          </a:xfrm>
          <a:prstGeom prst="rect">
            <a:avLst/>
          </a:prstGeom>
          <a:noFill/>
        </p:spPr>
        <p:txBody>
          <a:bodyPr wrap="none" rtlCol="0">
            <a:spAutoFit/>
          </a:bodyPr>
          <a:lstStyle/>
          <a:p>
            <a:r>
              <a:rPr lang="fr-FR" dirty="0" smtClean="0"/>
              <a:t>u/d/c/s/t/b</a:t>
            </a:r>
            <a:r>
              <a:rPr lang="fr-FR" dirty="0"/>
              <a:t/>
            </a:r>
            <a:br>
              <a:rPr lang="fr-FR" dirty="0"/>
            </a:br>
            <a:r>
              <a:rPr lang="fr-FR" dirty="0"/>
              <a:t>e</a:t>
            </a:r>
            <a:r>
              <a:rPr lang="fr-FR" baseline="30000" dirty="0" smtClean="0"/>
              <a:t>−</a:t>
            </a:r>
            <a:r>
              <a:rPr lang="fr-FR" dirty="0" smtClean="0"/>
              <a:t>/</a:t>
            </a:r>
            <a:r>
              <a:rPr lang="el-GR" dirty="0" smtClean="0"/>
              <a:t>ν</a:t>
            </a:r>
            <a:r>
              <a:rPr lang="en-GB" dirty="0" smtClean="0"/>
              <a:t>/</a:t>
            </a:r>
            <a:r>
              <a:rPr lang="el-GR" dirty="0" smtClean="0"/>
              <a:t>μ</a:t>
            </a:r>
            <a:r>
              <a:rPr lang="el-GR" baseline="30000" dirty="0" smtClean="0"/>
              <a:t>−</a:t>
            </a:r>
            <a:endParaRPr lang="en-GB" baseline="30000" dirty="0" smtClean="0"/>
          </a:p>
          <a:p>
            <a:r>
              <a:rPr lang="el-GR" dirty="0" smtClean="0"/>
              <a:t>γ</a:t>
            </a:r>
            <a:r>
              <a:rPr lang="en-GB" dirty="0" smtClean="0"/>
              <a:t>/W/J/</a:t>
            </a:r>
            <a:r>
              <a:rPr lang="ru-RU" dirty="0" smtClean="0">
                <a:latin typeface="Arial" panose="020B0604020202020204" pitchFamily="34" charset="0"/>
                <a:cs typeface="Arial" panose="020B0604020202020204" pitchFamily="34" charset="0"/>
              </a:rPr>
              <a:t>Њ</a:t>
            </a:r>
            <a:r>
              <a:rPr lang="en-GB" dirty="0">
                <a:latin typeface="Arial" panose="020B0604020202020204" pitchFamily="34" charset="0"/>
                <a:cs typeface="Arial" panose="020B0604020202020204" pitchFamily="34" charset="0"/>
              </a:rPr>
              <a:t>/</a:t>
            </a:r>
            <a:r>
              <a:rPr lang="ru-RU" dirty="0" smtClean="0">
                <a:latin typeface="Arial" panose="020B0604020202020204" pitchFamily="34" charset="0"/>
                <a:cs typeface="Arial" panose="020B0604020202020204" pitchFamily="34" charset="0"/>
              </a:rPr>
              <a:t>Ϫ</a:t>
            </a:r>
            <a:r>
              <a:rPr lang="en-GB" dirty="0" smtClean="0">
                <a:latin typeface="Arial" panose="020B0604020202020204" pitchFamily="34" charset="0"/>
                <a:cs typeface="Arial" panose="020B0604020202020204" pitchFamily="34" charset="0"/>
              </a:rPr>
              <a:t>/</a:t>
            </a:r>
            <a:r>
              <a:rPr lang="ru-RU" dirty="0" smtClean="0">
                <a:latin typeface="Arial" panose="020B0604020202020204" pitchFamily="34" charset="0"/>
                <a:cs typeface="Arial" panose="020B0604020202020204" pitchFamily="34" charset="0"/>
              </a:rPr>
              <a:t>Ϣ</a:t>
            </a:r>
            <a:r>
              <a:rPr lang="en-GB" dirty="0" smtClean="0">
                <a:latin typeface="Arial" panose="020B0604020202020204" pitchFamily="34" charset="0"/>
                <a:cs typeface="Arial" panose="020B0604020202020204" pitchFamily="34" charset="0"/>
              </a:rPr>
              <a:t>/</a:t>
            </a:r>
            <a:r>
              <a:rPr lang="ru-RU" dirty="0" smtClean="0">
                <a:latin typeface="Arial" panose="020B0604020202020204" pitchFamily="34" charset="0"/>
                <a:cs typeface="Arial" panose="020B0604020202020204" pitchFamily="34" charset="0"/>
              </a:rPr>
              <a:t>Ђ</a:t>
            </a:r>
            <a:r>
              <a:rPr lang="en-GB" dirty="0" smtClean="0">
                <a:latin typeface="Arial" panose="020B0604020202020204" pitchFamily="34" charset="0"/>
                <a:cs typeface="Arial" panose="020B0604020202020204" pitchFamily="34" charset="0"/>
              </a:rPr>
              <a:t>/</a:t>
            </a:r>
            <a:r>
              <a:rPr lang="he-IL" dirty="0" smtClean="0">
                <a:latin typeface="Arial" panose="020B0604020202020204" pitchFamily="34" charset="0"/>
                <a:cs typeface="Arial" panose="020B0604020202020204" pitchFamily="34" charset="0"/>
              </a:rPr>
              <a:t>א</a:t>
            </a:r>
            <a:r>
              <a:rPr lang="en-GB" dirty="0" smtClean="0">
                <a:latin typeface="Arial" panose="020B0604020202020204" pitchFamily="34" charset="0"/>
                <a:cs typeface="Arial" panose="020B0604020202020204" pitchFamily="34" charset="0"/>
              </a:rPr>
              <a:t>/</a:t>
            </a:r>
            <a:r>
              <a:rPr lang="he-IL" dirty="0" smtClean="0">
                <a:latin typeface="Arial" panose="020B0604020202020204" pitchFamily="34" charset="0"/>
                <a:cs typeface="Arial" panose="020B0604020202020204" pitchFamily="34" charset="0"/>
              </a:rPr>
              <a:t>מ</a:t>
            </a:r>
            <a:r>
              <a:rPr lang="en-GB" dirty="0" smtClean="0">
                <a:latin typeface="Arial" panose="020B0604020202020204" pitchFamily="34" charset="0"/>
                <a:cs typeface="Arial" panose="020B0604020202020204" pitchFamily="34" charset="0"/>
              </a:rPr>
              <a:t>/</a:t>
            </a:r>
            <a:r>
              <a:rPr lang="ar-AE" dirty="0" smtClean="0">
                <a:latin typeface="Arial" panose="020B0604020202020204" pitchFamily="34" charset="0"/>
                <a:cs typeface="Arial" panose="020B0604020202020204" pitchFamily="34" charset="0"/>
              </a:rPr>
              <a:t>ؿ</a:t>
            </a:r>
            <a:r>
              <a:rPr lang="en-GB" dirty="0" smtClean="0">
                <a:latin typeface="Arial" panose="020B0604020202020204" pitchFamily="34" charset="0"/>
                <a:cs typeface="Arial" panose="020B0604020202020204" pitchFamily="34" charset="0"/>
              </a:rPr>
              <a:t>/</a:t>
            </a:r>
            <a:r>
              <a:rPr lang="ar-AE" dirty="0" smtClean="0">
                <a:latin typeface="Arial" panose="020B0604020202020204" pitchFamily="34" charset="0"/>
                <a:cs typeface="Arial" panose="020B0604020202020204" pitchFamily="34" charset="0"/>
              </a:rPr>
              <a:t>ڠ</a:t>
            </a:r>
            <a:endParaRPr lang="fr-FR" dirty="0"/>
          </a:p>
        </p:txBody>
      </p:sp>
      <p:sp>
        <p:nvSpPr>
          <p:cNvPr id="15" name="TextBox 14"/>
          <p:cNvSpPr txBox="1"/>
          <p:nvPr/>
        </p:nvSpPr>
        <p:spPr>
          <a:xfrm>
            <a:off x="145773" y="6049727"/>
            <a:ext cx="2701533" cy="400110"/>
          </a:xfrm>
          <a:prstGeom prst="rect">
            <a:avLst/>
          </a:prstGeom>
          <a:noFill/>
        </p:spPr>
        <p:txBody>
          <a:bodyPr wrap="square" rtlCol="0">
            <a:spAutoFit/>
          </a:bodyPr>
          <a:lstStyle/>
          <a:p>
            <a:r>
              <a:rPr lang="fr-FR" sz="1000" dirty="0" smtClean="0"/>
              <a:t>© DESY - </a:t>
            </a:r>
            <a:r>
              <a:rPr lang="fr-FR" sz="1000" dirty="0"/>
              <a:t>H1 </a:t>
            </a:r>
            <a:r>
              <a:rPr lang="fr-FR" sz="1000" dirty="0" err="1"/>
              <a:t>Collab</a:t>
            </a:r>
            <a:r>
              <a:rPr lang="fr-FR" sz="1000" dirty="0"/>
              <a:t>., A. </a:t>
            </a:r>
            <a:r>
              <a:rPr lang="fr-FR" sz="1000" dirty="0" err="1"/>
              <a:t>Aktas</a:t>
            </a:r>
            <a:r>
              <a:rPr lang="fr-FR" sz="1000" dirty="0"/>
              <a:t> et al., </a:t>
            </a:r>
            <a:r>
              <a:rPr lang="fr-FR" sz="1000" dirty="0" err="1"/>
              <a:t>Phys</a:t>
            </a:r>
            <a:r>
              <a:rPr lang="fr-FR" sz="1000" dirty="0"/>
              <a:t> </a:t>
            </a:r>
            <a:r>
              <a:rPr lang="fr-FR" sz="1000" dirty="0" err="1"/>
              <a:t>Lett</a:t>
            </a:r>
            <a:r>
              <a:rPr lang="fr-FR" sz="1000" dirty="0"/>
              <a:t> B568 (2003) 205-218 ,  </a:t>
            </a:r>
            <a:r>
              <a:rPr lang="fr-FR" sz="1000" dirty="0" smtClean="0"/>
              <a:t>06/03 </a:t>
            </a:r>
            <a:endParaRPr lang="fr-FR" sz="1000" dirty="0"/>
          </a:p>
        </p:txBody>
      </p:sp>
      <p:sp>
        <p:nvSpPr>
          <p:cNvPr id="8" name="TextBox 7"/>
          <p:cNvSpPr txBox="1"/>
          <p:nvPr/>
        </p:nvSpPr>
        <p:spPr>
          <a:xfrm>
            <a:off x="5523008" y="3226717"/>
            <a:ext cx="1143262" cy="215444"/>
          </a:xfrm>
          <a:prstGeom prst="rect">
            <a:avLst/>
          </a:prstGeom>
          <a:noFill/>
        </p:spPr>
        <p:txBody>
          <a:bodyPr wrap="none" rtlCol="0">
            <a:spAutoFit/>
          </a:bodyPr>
          <a:lstStyle/>
          <a:p>
            <a:r>
              <a:rPr lang="en-GB" sz="800" dirty="0"/>
              <a:t>©</a:t>
            </a:r>
            <a:r>
              <a:rPr lang="en-GB" sz="800" dirty="0" smtClean="0"/>
              <a:t> </a:t>
            </a:r>
            <a:r>
              <a:rPr lang="en-GB" sz="800" dirty="0"/>
              <a:t>Symmetry Magazine</a:t>
            </a:r>
            <a:endParaRPr lang="fr-FR" sz="800" dirty="0"/>
          </a:p>
        </p:txBody>
      </p:sp>
      <p:sp>
        <p:nvSpPr>
          <p:cNvPr id="18" name="TextBox 17"/>
          <p:cNvSpPr txBox="1"/>
          <p:nvPr/>
        </p:nvSpPr>
        <p:spPr>
          <a:xfrm>
            <a:off x="8302952" y="2643625"/>
            <a:ext cx="3455660" cy="215444"/>
          </a:xfrm>
          <a:prstGeom prst="rect">
            <a:avLst/>
          </a:prstGeom>
          <a:noFill/>
        </p:spPr>
        <p:txBody>
          <a:bodyPr wrap="square" rtlCol="0">
            <a:spAutoFit/>
          </a:bodyPr>
          <a:lstStyle/>
          <a:p>
            <a:r>
              <a:rPr lang="en-GB" sz="800" dirty="0" smtClean="0"/>
              <a:t>©  YouTube - </a:t>
            </a:r>
            <a:r>
              <a:rPr lang="en-GB" sz="800" dirty="0"/>
              <a:t>Useful Equations in Particle Physics - A Level Physics </a:t>
            </a:r>
            <a:r>
              <a:rPr lang="en-GB" sz="800" dirty="0" smtClean="0"/>
              <a:t>Revision</a:t>
            </a:r>
            <a:endParaRPr lang="en-GB" sz="800"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89" y="3641327"/>
            <a:ext cx="2760617" cy="2408400"/>
          </a:xfrm>
          <a:prstGeom prst="rect">
            <a:avLst/>
          </a:prstGeom>
        </p:spPr>
      </p:pic>
      <p:pic>
        <p:nvPicPr>
          <p:cNvPr id="14" name="Picture 1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263693" y="768649"/>
            <a:ext cx="3364624" cy="1892601"/>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2952" y="3581667"/>
            <a:ext cx="3755129" cy="2163600"/>
          </a:xfrm>
          <a:prstGeom prst="rect">
            <a:avLst/>
          </a:prstGeom>
        </p:spPr>
      </p:pic>
    </p:spTree>
    <p:extLst>
      <p:ext uri="{BB962C8B-B14F-4D97-AF65-F5344CB8AC3E}">
        <p14:creationId xmlns:p14="http://schemas.microsoft.com/office/powerpoint/2010/main" val="1174484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36" grpId="0"/>
      <p:bldP spid="15" grpId="0"/>
      <p:bldP spid="8" grpId="0"/>
      <p:bldP spid="1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166000" y="2284413"/>
            <a:ext cx="4329350" cy="3892550"/>
          </a:xfrm>
        </p:spPr>
      </p:pic>
      <p:pic>
        <p:nvPicPr>
          <p:cNvPr id="11" name="Content Placeholder 10"/>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838800" y="2286000"/>
            <a:ext cx="4327585" cy="3890963"/>
          </a:xfrm>
        </p:spPr>
      </p:pic>
      <p:sp>
        <p:nvSpPr>
          <p:cNvPr id="2" name="Title 1"/>
          <p:cNvSpPr>
            <a:spLocks noGrp="1"/>
          </p:cNvSpPr>
          <p:nvPr>
            <p:ph type="title"/>
          </p:nvPr>
        </p:nvSpPr>
        <p:spPr/>
        <p:txBody>
          <a:bodyPr/>
          <a:lstStyle/>
          <a:p>
            <a:r>
              <a:rPr lang="en-GB" dirty="0"/>
              <a:t>What kind of results do we get?</a:t>
            </a:r>
            <a:endParaRPr lang="fr-FR" dirty="0"/>
          </a:p>
        </p:txBody>
      </p:sp>
      <p:sp>
        <p:nvSpPr>
          <p:cNvPr id="5" name="Date Placeholder 4"/>
          <p:cNvSpPr>
            <a:spLocks noGrp="1"/>
          </p:cNvSpPr>
          <p:nvPr>
            <p:ph type="dt" sz="half" idx="10"/>
          </p:nvPr>
        </p:nvSpPr>
        <p:spPr/>
        <p:txBody>
          <a:bodyPr/>
          <a:lstStyle/>
          <a:p>
            <a:r>
              <a:rPr lang="fr-FR" smtClean="0"/>
              <a:t>25/11/2019</a:t>
            </a:r>
            <a:endParaRPr lang="en-GB"/>
          </a:p>
        </p:txBody>
      </p:sp>
      <p:sp>
        <p:nvSpPr>
          <p:cNvPr id="6" name="Slide Number Placeholder 5"/>
          <p:cNvSpPr>
            <a:spLocks noGrp="1"/>
          </p:cNvSpPr>
          <p:nvPr>
            <p:ph type="sldNum" sz="quarter" idx="12"/>
          </p:nvPr>
        </p:nvSpPr>
        <p:spPr/>
        <p:txBody>
          <a:bodyPr/>
          <a:lstStyle/>
          <a:p>
            <a:fld id="{4E5EDF2C-BDB0-4F5C-AE3D-58E8F57BE158}" type="slidenum">
              <a:rPr lang="en-GB" smtClean="0"/>
              <a:t>40</a:t>
            </a:fld>
            <a:endParaRPr lang="en-GB" dirty="0"/>
          </a:p>
        </p:txBody>
      </p:sp>
      <p:sp>
        <p:nvSpPr>
          <p:cNvPr id="7" name="Footer Placeholder 6"/>
          <p:cNvSpPr>
            <a:spLocks noGrp="1"/>
          </p:cNvSpPr>
          <p:nvPr>
            <p:ph type="ftr" sz="quarter" idx="3"/>
          </p:nvPr>
        </p:nvSpPr>
        <p:spPr/>
        <p:txBody>
          <a:bodyPr/>
          <a:lstStyle/>
          <a:p>
            <a:r>
              <a:rPr lang="en-GB" smtClean="0"/>
              <a:t>JRJC 2019 – Centre Moulin Mer – Lagonna-Daoulas</a:t>
            </a:r>
          </a:p>
          <a:p>
            <a:r>
              <a:rPr lang="en-GB" smtClean="0"/>
              <a:t>David Cohen – Optomechanical parametric instabilities study for Virgo</a:t>
            </a:r>
            <a:endParaRPr lang="en-GB" dirty="0" smtClean="0"/>
          </a:p>
        </p:txBody>
      </p:sp>
      <p:sp>
        <p:nvSpPr>
          <p:cNvPr id="10" name="TextBox 9"/>
          <p:cNvSpPr txBox="1"/>
          <p:nvPr/>
        </p:nvSpPr>
        <p:spPr>
          <a:xfrm>
            <a:off x="8985379" y="1349226"/>
            <a:ext cx="2213023" cy="646331"/>
          </a:xfrm>
          <a:prstGeom prst="rect">
            <a:avLst/>
          </a:prstGeom>
          <a:noFill/>
        </p:spPr>
        <p:txBody>
          <a:bodyPr wrap="square" rtlCol="0">
            <a:spAutoFit/>
          </a:bodyPr>
          <a:lstStyle/>
          <a:p>
            <a:r>
              <a:rPr lang="en-GB" b="1" dirty="0" smtClean="0">
                <a:solidFill>
                  <a:srgbClr val="FF0000"/>
                </a:solidFill>
              </a:rPr>
              <a:t>With all ‘fitted’ quality factors</a:t>
            </a:r>
            <a:endParaRPr lang="fr-FR" b="1" dirty="0">
              <a:solidFill>
                <a:srgbClr val="FF0000"/>
              </a:solidFill>
            </a:endParaRPr>
          </a:p>
        </p:txBody>
      </p:sp>
      <p:sp>
        <p:nvSpPr>
          <p:cNvPr id="14" name="TextBox 13"/>
          <p:cNvSpPr txBox="1"/>
          <p:nvPr/>
        </p:nvSpPr>
        <p:spPr>
          <a:xfrm>
            <a:off x="9493368" y="2531445"/>
            <a:ext cx="2440013" cy="3693319"/>
          </a:xfrm>
          <a:prstGeom prst="rect">
            <a:avLst/>
          </a:prstGeom>
          <a:noFill/>
        </p:spPr>
        <p:txBody>
          <a:bodyPr wrap="square" rtlCol="0">
            <a:spAutoFit/>
          </a:bodyPr>
          <a:lstStyle/>
          <a:p>
            <a:pPr algn="just"/>
            <a:r>
              <a:rPr lang="en-GB" dirty="0" smtClean="0"/>
              <a:t>In a more real situation, Virgo should not face any PI for the O3 setting, as one can see here. This is mainly due to the very low mechanical Qs.</a:t>
            </a:r>
          </a:p>
          <a:p>
            <a:pPr algn="just"/>
            <a:endParaRPr lang="en-GB" dirty="0"/>
          </a:p>
          <a:p>
            <a:pPr algn="just"/>
            <a:r>
              <a:rPr lang="en-GB" dirty="0" smtClean="0"/>
              <a:t>The two unstable mechanical modes, the </a:t>
            </a:r>
            <a:r>
              <a:rPr lang="en-GB" b="1" dirty="0" smtClean="0">
                <a:solidFill>
                  <a:srgbClr val="00B050"/>
                </a:solidFill>
              </a:rPr>
              <a:t>12.516 kHz</a:t>
            </a:r>
            <a:r>
              <a:rPr lang="en-GB" dirty="0" smtClean="0"/>
              <a:t>, and the </a:t>
            </a:r>
            <a:r>
              <a:rPr lang="en-GB" b="1" dirty="0" smtClean="0">
                <a:solidFill>
                  <a:srgbClr val="FFC000"/>
                </a:solidFill>
              </a:rPr>
              <a:t>12.914 kHz</a:t>
            </a:r>
            <a:r>
              <a:rPr lang="en-GB" dirty="0" smtClean="0"/>
              <a:t>, are quite far away from the </a:t>
            </a:r>
            <a:r>
              <a:rPr lang="en-GB" b="1" dirty="0" smtClean="0">
                <a:solidFill>
                  <a:srgbClr val="FF0000"/>
                </a:solidFill>
              </a:rPr>
              <a:t>WP</a:t>
            </a:r>
            <a:r>
              <a:rPr lang="en-GB" dirty="0" smtClean="0"/>
              <a:t>.</a:t>
            </a:r>
          </a:p>
        </p:txBody>
      </p:sp>
      <p:sp>
        <p:nvSpPr>
          <p:cNvPr id="15" name="Oval 14"/>
          <p:cNvSpPr>
            <a:spLocks noChangeAspect="1"/>
          </p:cNvSpPr>
          <p:nvPr/>
        </p:nvSpPr>
        <p:spPr>
          <a:xfrm>
            <a:off x="2415275" y="4138864"/>
            <a:ext cx="586717" cy="587140"/>
          </a:xfrm>
          <a:prstGeom prst="ellipse">
            <a:avLst/>
          </a:prstGeom>
          <a:solidFill>
            <a:srgbClr val="FF0000">
              <a:alpha val="35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Oval 15"/>
          <p:cNvSpPr>
            <a:spLocks noChangeAspect="1"/>
          </p:cNvSpPr>
          <p:nvPr/>
        </p:nvSpPr>
        <p:spPr>
          <a:xfrm>
            <a:off x="6764844" y="4138864"/>
            <a:ext cx="586717" cy="587140"/>
          </a:xfrm>
          <a:prstGeom prst="ellipse">
            <a:avLst/>
          </a:prstGeom>
          <a:solidFill>
            <a:srgbClr val="FF0000">
              <a:alpha val="35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Oval 16"/>
          <p:cNvSpPr/>
          <p:nvPr/>
        </p:nvSpPr>
        <p:spPr>
          <a:xfrm>
            <a:off x="1274618" y="2382982"/>
            <a:ext cx="2770909" cy="508000"/>
          </a:xfrm>
          <a:prstGeom prst="ellipse">
            <a:avLst/>
          </a:prstGeom>
          <a:solidFill>
            <a:srgbClr val="FFFF00">
              <a:alpha val="0"/>
            </a:srgb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Oval 17"/>
          <p:cNvSpPr/>
          <p:nvPr/>
        </p:nvSpPr>
        <p:spPr>
          <a:xfrm>
            <a:off x="5740400" y="2382982"/>
            <a:ext cx="2770909" cy="508000"/>
          </a:xfrm>
          <a:prstGeom prst="ellipse">
            <a:avLst/>
          </a:prstGeom>
          <a:solidFill>
            <a:srgbClr val="FFFF00">
              <a:alpha val="0"/>
            </a:srgb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Oval 18"/>
          <p:cNvSpPr/>
          <p:nvPr/>
        </p:nvSpPr>
        <p:spPr>
          <a:xfrm rot="16200000">
            <a:off x="3193613" y="4535923"/>
            <a:ext cx="2770909" cy="508000"/>
          </a:xfrm>
          <a:prstGeom prst="ellipse">
            <a:avLst/>
          </a:prstGeom>
          <a:solidFill>
            <a:srgbClr val="FFFF00">
              <a:alpha val="0"/>
            </a:srgb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Oval 19"/>
          <p:cNvSpPr/>
          <p:nvPr/>
        </p:nvSpPr>
        <p:spPr>
          <a:xfrm rot="16200000">
            <a:off x="7496438" y="4535922"/>
            <a:ext cx="2770909" cy="508000"/>
          </a:xfrm>
          <a:prstGeom prst="ellipse">
            <a:avLst/>
          </a:prstGeom>
          <a:solidFill>
            <a:srgbClr val="FFFF00">
              <a:alpha val="0"/>
            </a:srgb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Oval 20"/>
          <p:cNvSpPr>
            <a:spLocks noChangeAspect="1"/>
          </p:cNvSpPr>
          <p:nvPr/>
        </p:nvSpPr>
        <p:spPr>
          <a:xfrm>
            <a:off x="3458810" y="3067808"/>
            <a:ext cx="586717" cy="587140"/>
          </a:xfrm>
          <a:prstGeom prst="ellipse">
            <a:avLst/>
          </a:prstGeom>
          <a:solidFill>
            <a:srgbClr val="00B050">
              <a:alpha val="0"/>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Oval 21"/>
          <p:cNvSpPr>
            <a:spLocks noChangeAspect="1"/>
          </p:cNvSpPr>
          <p:nvPr/>
        </p:nvSpPr>
        <p:spPr>
          <a:xfrm>
            <a:off x="7797294" y="3067808"/>
            <a:ext cx="586717" cy="587140"/>
          </a:xfrm>
          <a:prstGeom prst="ellipse">
            <a:avLst/>
          </a:prstGeom>
          <a:solidFill>
            <a:srgbClr val="00B050">
              <a:alpha val="0"/>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0689912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9D7AC86-75EE-470B-9DC2-1FE3FD7E7561}"/>
              </a:ext>
            </a:extLst>
          </p:cNvPr>
          <p:cNvSpPr/>
          <p:nvPr/>
        </p:nvSpPr>
        <p:spPr>
          <a:xfrm>
            <a:off x="752475" y="2126508"/>
            <a:ext cx="2647950" cy="3305174"/>
          </a:xfrm>
          <a:prstGeom prst="rect">
            <a:avLst/>
          </a:prstGeom>
          <a:solidFill>
            <a:srgbClr val="00898B">
              <a:alpha val="0"/>
            </a:srgbClr>
          </a:solidFill>
          <a:ln w="50800">
            <a:solidFill>
              <a:srgbClr val="0089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79D7AC86-75EE-470B-9DC2-1FE3FD7E7561}"/>
              </a:ext>
            </a:extLst>
          </p:cNvPr>
          <p:cNvSpPr/>
          <p:nvPr/>
        </p:nvSpPr>
        <p:spPr>
          <a:xfrm>
            <a:off x="3400425" y="2126508"/>
            <a:ext cx="8039099" cy="3305174"/>
          </a:xfrm>
          <a:prstGeom prst="rect">
            <a:avLst/>
          </a:prstGeom>
          <a:solidFill>
            <a:srgbClr val="00898B">
              <a:alpha val="0"/>
            </a:srgbClr>
          </a:solidFill>
          <a:ln w="50800">
            <a:solidFill>
              <a:srgbClr val="0089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t>What kind of results do we get?</a:t>
            </a:r>
            <a:endParaRPr lang="fr-FR" dirty="0"/>
          </a:p>
        </p:txBody>
      </p:sp>
      <p:sp>
        <p:nvSpPr>
          <p:cNvPr id="5" name="Date Placeholder 4"/>
          <p:cNvSpPr>
            <a:spLocks noGrp="1"/>
          </p:cNvSpPr>
          <p:nvPr>
            <p:ph type="dt" sz="half" idx="10"/>
          </p:nvPr>
        </p:nvSpPr>
        <p:spPr/>
        <p:txBody>
          <a:bodyPr/>
          <a:lstStyle/>
          <a:p>
            <a:r>
              <a:rPr lang="fr-FR" smtClean="0"/>
              <a:t>25/11/2019</a:t>
            </a:r>
            <a:endParaRPr lang="en-GB"/>
          </a:p>
        </p:txBody>
      </p:sp>
      <p:sp>
        <p:nvSpPr>
          <p:cNvPr id="6" name="Slide Number Placeholder 5"/>
          <p:cNvSpPr>
            <a:spLocks noGrp="1"/>
          </p:cNvSpPr>
          <p:nvPr>
            <p:ph type="sldNum" sz="quarter" idx="12"/>
          </p:nvPr>
        </p:nvSpPr>
        <p:spPr/>
        <p:txBody>
          <a:bodyPr/>
          <a:lstStyle/>
          <a:p>
            <a:fld id="{4E5EDF2C-BDB0-4F5C-AE3D-58E8F57BE158}" type="slidenum">
              <a:rPr lang="en-GB" smtClean="0"/>
              <a:t>41</a:t>
            </a:fld>
            <a:endParaRPr lang="en-GB" dirty="0"/>
          </a:p>
        </p:txBody>
      </p:sp>
      <p:sp>
        <p:nvSpPr>
          <p:cNvPr id="7" name="Footer Placeholder 6"/>
          <p:cNvSpPr>
            <a:spLocks noGrp="1"/>
          </p:cNvSpPr>
          <p:nvPr>
            <p:ph type="ftr" sz="quarter" idx="3"/>
          </p:nvPr>
        </p:nvSpPr>
        <p:spPr/>
        <p:txBody>
          <a:bodyPr/>
          <a:lstStyle/>
          <a:p>
            <a:r>
              <a:rPr lang="en-GB" smtClean="0"/>
              <a:t>JRJC 2019 – Centre Moulin Mer – Lagonna-Daoulas</a:t>
            </a:r>
          </a:p>
          <a:p>
            <a:r>
              <a:rPr lang="en-GB" smtClean="0"/>
              <a:t>David Cohen – Optomechanical parametric instabilities study for Virgo</a:t>
            </a:r>
            <a:endParaRPr lang="en-GB" dirty="0" smtClean="0"/>
          </a:p>
        </p:txBody>
      </p:sp>
      <p:sp>
        <p:nvSpPr>
          <p:cNvPr id="16" name="Text Placeholder 8">
            <a:extLst>
              <a:ext uri="{FF2B5EF4-FFF2-40B4-BE49-F238E27FC236}">
                <a16:creationId xmlns:a16="http://schemas.microsoft.com/office/drawing/2014/main" id="{255C3B30-08F7-4479-A70A-14D8D516C0C2}"/>
              </a:ext>
            </a:extLst>
          </p:cNvPr>
          <p:cNvSpPr txBox="1">
            <a:spLocks/>
          </p:cNvSpPr>
          <p:nvPr/>
        </p:nvSpPr>
        <p:spPr>
          <a:xfrm>
            <a:off x="1165398" y="2245224"/>
            <a:ext cx="1822104" cy="48600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800" dirty="0" smtClean="0"/>
              <a:t>Mechanical mode</a:t>
            </a:r>
            <a:endParaRPr lang="en-GB" sz="1800" dirty="0"/>
          </a:p>
        </p:txBody>
      </p:sp>
      <p:sp>
        <p:nvSpPr>
          <p:cNvPr id="18" name="Text Placeholder 8">
            <a:extLst>
              <a:ext uri="{FF2B5EF4-FFF2-40B4-BE49-F238E27FC236}">
                <a16:creationId xmlns:a16="http://schemas.microsoft.com/office/drawing/2014/main" id="{255C3B30-08F7-4479-A70A-14D8D516C0C2}"/>
              </a:ext>
            </a:extLst>
          </p:cNvPr>
          <p:cNvSpPr txBox="1">
            <a:spLocks/>
          </p:cNvSpPr>
          <p:nvPr/>
        </p:nvSpPr>
        <p:spPr>
          <a:xfrm>
            <a:off x="1450586" y="5103471"/>
            <a:ext cx="1241810" cy="486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dirty="0" smtClean="0"/>
              <a:t>12.516 kHz</a:t>
            </a:r>
            <a:endParaRPr lang="en-GB" sz="1800" dirty="0"/>
          </a:p>
        </p:txBody>
      </p:sp>
      <p:sp>
        <p:nvSpPr>
          <p:cNvPr id="19" name="Text Placeholder 8">
            <a:extLst>
              <a:ext uri="{FF2B5EF4-FFF2-40B4-BE49-F238E27FC236}">
                <a16:creationId xmlns:a16="http://schemas.microsoft.com/office/drawing/2014/main" id="{255C3B30-08F7-4479-A70A-14D8D516C0C2}"/>
              </a:ext>
            </a:extLst>
          </p:cNvPr>
          <p:cNvSpPr txBox="1">
            <a:spLocks/>
          </p:cNvSpPr>
          <p:nvPr/>
        </p:nvSpPr>
        <p:spPr>
          <a:xfrm>
            <a:off x="5802671" y="2245224"/>
            <a:ext cx="3286124" cy="486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800" dirty="0" smtClean="0"/>
              <a:t>Main contributing optical modes</a:t>
            </a:r>
            <a:endParaRPr lang="en-GB" sz="1800" dirty="0"/>
          </a:p>
        </p:txBody>
      </p:sp>
      <p:sp>
        <p:nvSpPr>
          <p:cNvPr id="20" name="Text Placeholder 8">
            <a:extLst>
              <a:ext uri="{FF2B5EF4-FFF2-40B4-BE49-F238E27FC236}">
                <a16:creationId xmlns:a16="http://schemas.microsoft.com/office/drawing/2014/main" id="{255C3B30-08F7-4479-A70A-14D8D516C0C2}"/>
              </a:ext>
            </a:extLst>
          </p:cNvPr>
          <p:cNvSpPr txBox="1">
            <a:spLocks/>
          </p:cNvSpPr>
          <p:nvPr/>
        </p:nvSpPr>
        <p:spPr>
          <a:xfrm>
            <a:off x="9657179" y="5098362"/>
            <a:ext cx="927267" cy="486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800" dirty="0" smtClean="0"/>
              <a:t>Order 4</a:t>
            </a:r>
            <a:endParaRPr lang="en-GB" sz="1800" dirty="0"/>
          </a:p>
        </p:txBody>
      </p:sp>
      <p:sp>
        <p:nvSpPr>
          <p:cNvPr id="21" name="Text Placeholder 8">
            <a:extLst>
              <a:ext uri="{FF2B5EF4-FFF2-40B4-BE49-F238E27FC236}">
                <a16:creationId xmlns:a16="http://schemas.microsoft.com/office/drawing/2014/main" id="{255C3B30-08F7-4479-A70A-14D8D516C0C2}"/>
              </a:ext>
            </a:extLst>
          </p:cNvPr>
          <p:cNvSpPr txBox="1">
            <a:spLocks/>
          </p:cNvSpPr>
          <p:nvPr/>
        </p:nvSpPr>
        <p:spPr>
          <a:xfrm>
            <a:off x="6994831" y="5098362"/>
            <a:ext cx="908832" cy="486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800" dirty="0"/>
              <a:t>Order </a:t>
            </a:r>
            <a:r>
              <a:rPr lang="en-GB" sz="1800" dirty="0" smtClean="0"/>
              <a:t>4</a:t>
            </a:r>
            <a:endParaRPr lang="en-GB" sz="1800" dirty="0"/>
          </a:p>
        </p:txBody>
      </p:sp>
      <p:sp>
        <p:nvSpPr>
          <p:cNvPr id="22" name="Text Placeholder 8">
            <a:extLst>
              <a:ext uri="{FF2B5EF4-FFF2-40B4-BE49-F238E27FC236}">
                <a16:creationId xmlns:a16="http://schemas.microsoft.com/office/drawing/2014/main" id="{255C3B30-08F7-4479-A70A-14D8D516C0C2}"/>
              </a:ext>
            </a:extLst>
          </p:cNvPr>
          <p:cNvSpPr txBox="1">
            <a:spLocks/>
          </p:cNvSpPr>
          <p:nvPr/>
        </p:nvSpPr>
        <p:spPr>
          <a:xfrm>
            <a:off x="4309257" y="5103471"/>
            <a:ext cx="915535" cy="486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800" dirty="0" smtClean="0"/>
              <a:t>Order 2</a:t>
            </a:r>
            <a:endParaRPr lang="en-GB" sz="1800" dirty="0"/>
          </a:p>
        </p:txBody>
      </p:sp>
      <p:sp>
        <p:nvSpPr>
          <p:cNvPr id="23" name="TextBox 22"/>
          <p:cNvSpPr txBox="1"/>
          <p:nvPr/>
        </p:nvSpPr>
        <p:spPr>
          <a:xfrm>
            <a:off x="1828801" y="5644636"/>
            <a:ext cx="8629650" cy="646331"/>
          </a:xfrm>
          <a:prstGeom prst="rect">
            <a:avLst/>
          </a:prstGeom>
          <a:noFill/>
        </p:spPr>
        <p:txBody>
          <a:bodyPr wrap="square" rtlCol="0">
            <a:spAutoFit/>
          </a:bodyPr>
          <a:lstStyle/>
          <a:p>
            <a:pPr algn="ctr"/>
            <a:r>
              <a:rPr lang="en-GB" dirty="0" smtClean="0"/>
              <a:t>As one can see, the overlap is not obviously the main contributor to the parametric gain. The optical gain plays an important role as well! </a:t>
            </a:r>
            <a:endParaRPr lang="fr-FR"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800" y="2646000"/>
            <a:ext cx="2465864" cy="24696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1558" y="2628762"/>
            <a:ext cx="2473226" cy="24696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3600" y="2646000"/>
            <a:ext cx="2465984" cy="246960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8400" y="2646000"/>
            <a:ext cx="2465974" cy="2469600"/>
          </a:xfrm>
          <a:prstGeom prst="rect">
            <a:avLst/>
          </a:prstGeom>
        </p:spPr>
      </p:pic>
    </p:spTree>
    <p:extLst>
      <p:ext uri="{BB962C8B-B14F-4D97-AF65-F5344CB8AC3E}">
        <p14:creationId xmlns:p14="http://schemas.microsoft.com/office/powerpoint/2010/main" val="2460023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dirty="0" smtClean="0"/>
              <a:t>Evolution of the instabilities when the input power increases</a:t>
            </a:r>
            <a:endParaRPr lang="fr-FR" dirty="0"/>
          </a:p>
        </p:txBody>
      </p:sp>
      <p:sp>
        <p:nvSpPr>
          <p:cNvPr id="5" name="Date Placeholder 4"/>
          <p:cNvSpPr>
            <a:spLocks noGrp="1"/>
          </p:cNvSpPr>
          <p:nvPr>
            <p:ph type="dt" sz="half" idx="10"/>
          </p:nvPr>
        </p:nvSpPr>
        <p:spPr/>
        <p:txBody>
          <a:bodyPr/>
          <a:lstStyle/>
          <a:p>
            <a:r>
              <a:rPr lang="fr-FR" smtClean="0"/>
              <a:t>25/11/2019</a:t>
            </a:r>
            <a:endParaRPr lang="en-GB"/>
          </a:p>
        </p:txBody>
      </p:sp>
      <p:sp>
        <p:nvSpPr>
          <p:cNvPr id="6" name="Slide Number Placeholder 5"/>
          <p:cNvSpPr>
            <a:spLocks noGrp="1"/>
          </p:cNvSpPr>
          <p:nvPr>
            <p:ph type="sldNum" sz="quarter" idx="12"/>
          </p:nvPr>
        </p:nvSpPr>
        <p:spPr/>
        <p:txBody>
          <a:bodyPr/>
          <a:lstStyle/>
          <a:p>
            <a:fld id="{4E5EDF2C-BDB0-4F5C-AE3D-58E8F57BE158}" type="slidenum">
              <a:rPr lang="en-GB" smtClean="0"/>
              <a:t>42</a:t>
            </a:fld>
            <a:endParaRPr lang="en-GB"/>
          </a:p>
        </p:txBody>
      </p:sp>
      <p:sp>
        <p:nvSpPr>
          <p:cNvPr id="7" name="Footer Placeholder 6"/>
          <p:cNvSpPr>
            <a:spLocks noGrp="1"/>
          </p:cNvSpPr>
          <p:nvPr>
            <p:ph type="ftr" sz="quarter" idx="3"/>
          </p:nvPr>
        </p:nvSpPr>
        <p:spPr/>
        <p:txBody>
          <a:bodyPr/>
          <a:lstStyle/>
          <a:p>
            <a:r>
              <a:rPr lang="en-GB" smtClean="0"/>
              <a:t>JRJC 2019 – Centre Moulin Mer – Lagonna-Daoulas</a:t>
            </a:r>
          </a:p>
          <a:p>
            <a:r>
              <a:rPr lang="en-GB" smtClean="0"/>
              <a:t>David Cohen – Optomechanical parametric instabilities study for Virgo</a:t>
            </a:r>
            <a:endParaRPr lang="en-GB" dirty="0" smtClean="0"/>
          </a:p>
        </p:txBody>
      </p:sp>
      <p:pic>
        <p:nvPicPr>
          <p:cNvPr id="14" name="gif_gains">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6"/>
          <a:stretch>
            <a:fillRect/>
          </a:stretch>
        </p:blipFill>
        <p:spPr>
          <a:xfrm>
            <a:off x="1263650" y="2286000"/>
            <a:ext cx="4332288" cy="3890963"/>
          </a:xfrm>
        </p:spPr>
      </p:pic>
      <p:pic>
        <p:nvPicPr>
          <p:cNvPr id="15" name="gif_PI">
            <a:hlinkClick r:id="" action="ppaction://media"/>
          </p:cNvPr>
          <p:cNvPicPr>
            <a:picLocks noGrp="1" noChangeAspect="1"/>
          </p:cNvPicPr>
          <p:nvPr>
            <p:ph sz="half" idx="2"/>
            <a:videoFile r:link="rId4"/>
            <p:extLst>
              <p:ext uri="{DAA4B4D4-6D71-4841-9C94-3DE7FCFB9230}">
                <p14:media xmlns:p14="http://schemas.microsoft.com/office/powerpoint/2010/main" r:embed="rId3"/>
              </p:ext>
            </p:extLst>
          </p:nvPr>
        </p:nvPicPr>
        <p:blipFill>
          <a:blip r:embed="rId7"/>
          <a:stretch>
            <a:fillRect/>
          </a:stretch>
        </p:blipFill>
        <p:spPr>
          <a:xfrm>
            <a:off x="6596063" y="2284413"/>
            <a:ext cx="4333875" cy="3892550"/>
          </a:xfrm>
        </p:spPr>
      </p:pic>
    </p:spTree>
    <p:extLst>
      <p:ext uri="{BB962C8B-B14F-4D97-AF65-F5344CB8AC3E}">
        <p14:creationId xmlns:p14="http://schemas.microsoft.com/office/powerpoint/2010/main" val="3407999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000" fill="hold"/>
                                        <p:tgtEl>
                                          <p:spTgt spid="14"/>
                                        </p:tgtEl>
                                      </p:cBhvr>
                                    </p:cmd>
                                  </p:childTnLst>
                                </p:cTn>
                              </p:par>
                              <p:par>
                                <p:cTn id="7" presetID="1" presetClass="mediacall" presetSubtype="0" fill="hold" nodeType="withEffect">
                                  <p:stCondLst>
                                    <p:cond delay="0"/>
                                  </p:stCondLst>
                                  <p:childTnLst>
                                    <p:cmd type="call" cmd="playFrom(0.0)">
                                      <p:cBhvr>
                                        <p:cTn id="8" dur="2100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14"/>
                </p:tgtEl>
              </p:cMediaNode>
            </p:video>
            <p:video>
              <p:cMediaNode vol="80000">
                <p:cTn id="10" fill="hold" display="0">
                  <p:stCondLst>
                    <p:cond delay="indefinite"/>
                  </p:stCondLst>
                </p:cTn>
                <p:tgtEl>
                  <p:spTgt spid="15"/>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At present</a:t>
            </a:r>
            <a:endParaRPr lang="fr-FR" dirty="0"/>
          </a:p>
        </p:txBody>
      </p:sp>
      <p:sp>
        <p:nvSpPr>
          <p:cNvPr id="9" name="Content Placeholder 8"/>
          <p:cNvSpPr>
            <a:spLocks noGrp="1"/>
          </p:cNvSpPr>
          <p:nvPr>
            <p:ph idx="1"/>
          </p:nvPr>
        </p:nvSpPr>
        <p:spPr/>
        <p:txBody>
          <a:bodyPr/>
          <a:lstStyle/>
          <a:p>
            <a:pPr algn="just"/>
            <a:r>
              <a:rPr lang="en-GB" dirty="0" smtClean="0"/>
              <a:t>Virgo has never observed any optomechanical parametric instabilities so far. Our simulations helped endorse the fact that none is foreseen with the current O3 configuration.</a:t>
            </a:r>
          </a:p>
          <a:p>
            <a:pPr algn="just"/>
            <a:r>
              <a:rPr lang="en-GB" dirty="0" smtClean="0"/>
              <a:t>With the same configuration, the intracavity power can be increased up to </a:t>
            </a:r>
            <a:r>
              <a:rPr lang="en-GB" smtClean="0"/>
              <a:t>about 1500 kW.</a:t>
            </a:r>
            <a:endParaRPr lang="en-GB" dirty="0" smtClean="0"/>
          </a:p>
          <a:p>
            <a:pPr algn="just"/>
            <a:r>
              <a:rPr lang="en-GB" dirty="0" smtClean="0"/>
              <a:t>However, the next Virgo configurations should be quite different.</a:t>
            </a:r>
            <a:endParaRPr lang="fr-FR" dirty="0"/>
          </a:p>
        </p:txBody>
      </p:sp>
      <p:sp>
        <p:nvSpPr>
          <p:cNvPr id="5" name="Date Placeholder 4"/>
          <p:cNvSpPr>
            <a:spLocks noGrp="1"/>
          </p:cNvSpPr>
          <p:nvPr>
            <p:ph type="dt" sz="half" idx="10"/>
          </p:nvPr>
        </p:nvSpPr>
        <p:spPr/>
        <p:txBody>
          <a:bodyPr/>
          <a:lstStyle/>
          <a:p>
            <a:r>
              <a:rPr lang="fr-FR" smtClean="0"/>
              <a:t>25/11/2019</a:t>
            </a:r>
            <a:endParaRPr lang="en-GB"/>
          </a:p>
        </p:txBody>
      </p:sp>
      <p:sp>
        <p:nvSpPr>
          <p:cNvPr id="6" name="Slide Number Placeholder 5"/>
          <p:cNvSpPr>
            <a:spLocks noGrp="1"/>
          </p:cNvSpPr>
          <p:nvPr>
            <p:ph type="sldNum" sz="quarter" idx="12"/>
          </p:nvPr>
        </p:nvSpPr>
        <p:spPr/>
        <p:txBody>
          <a:bodyPr/>
          <a:lstStyle/>
          <a:p>
            <a:fld id="{4E5EDF2C-BDB0-4F5C-AE3D-58E8F57BE158}" type="slidenum">
              <a:rPr lang="en-GB" smtClean="0"/>
              <a:t>43</a:t>
            </a:fld>
            <a:endParaRPr lang="en-GB"/>
          </a:p>
        </p:txBody>
      </p:sp>
      <p:sp>
        <p:nvSpPr>
          <p:cNvPr id="7" name="Footer Placeholder 6"/>
          <p:cNvSpPr>
            <a:spLocks noGrp="1"/>
          </p:cNvSpPr>
          <p:nvPr>
            <p:ph type="ftr" sz="quarter" idx="3"/>
          </p:nvPr>
        </p:nvSpPr>
        <p:spPr/>
        <p:txBody>
          <a:bodyPr/>
          <a:lstStyle/>
          <a:p>
            <a:r>
              <a:rPr lang="en-GB" smtClean="0"/>
              <a:t>JRJC 2019 – Centre Moulin Mer – Lagonna-Daoulas</a:t>
            </a:r>
          </a:p>
          <a:p>
            <a:r>
              <a:rPr lang="en-GB" smtClean="0"/>
              <a:t>David Cohen – Optomechanical parametric instabilities study for Virgo</a:t>
            </a:r>
            <a:endParaRPr lang="en-GB" dirty="0" smtClean="0"/>
          </a:p>
        </p:txBody>
      </p:sp>
    </p:spTree>
    <p:extLst>
      <p:ext uri="{BB962C8B-B14F-4D97-AF65-F5344CB8AC3E}">
        <p14:creationId xmlns:p14="http://schemas.microsoft.com/office/powerpoint/2010/main" val="258568586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Next steps</a:t>
            </a:r>
            <a:endParaRPr lang="fr-FR" dirty="0"/>
          </a:p>
        </p:txBody>
      </p:sp>
      <p:sp>
        <p:nvSpPr>
          <p:cNvPr id="3" name="Content Placeholder 2"/>
          <p:cNvSpPr>
            <a:spLocks noGrp="1"/>
          </p:cNvSpPr>
          <p:nvPr>
            <p:ph idx="1"/>
          </p:nvPr>
        </p:nvSpPr>
        <p:spPr/>
        <p:txBody>
          <a:bodyPr>
            <a:normAutofit/>
          </a:bodyPr>
          <a:lstStyle/>
          <a:p>
            <a:pPr algn="just"/>
            <a:r>
              <a:rPr lang="en-GB" dirty="0" smtClean="0"/>
              <a:t>Perform a simulation for the O4 configuration, that is with a higher laser power input, and with an extra mirror, thus creating a new optical cavity in the interferometer (Signal Recycling Cavity).</a:t>
            </a:r>
          </a:p>
          <a:p>
            <a:pPr algn="just"/>
            <a:r>
              <a:rPr lang="en-GB" dirty="0" smtClean="0"/>
              <a:t>Perform a simulation for the O5 configuration, that is with an even higher laser power input, and new mirrors.</a:t>
            </a:r>
          </a:p>
          <a:p>
            <a:pPr algn="just"/>
            <a:r>
              <a:rPr lang="en-GB" dirty="0" smtClean="0"/>
              <a:t>Perform a simulation for the LIGO configuration as an extra sanity check. Indeed, they observed some of these instabilities at LIGO, therefore we should be able to find them with our program.</a:t>
            </a:r>
            <a:endParaRPr lang="fr-FR" dirty="0"/>
          </a:p>
        </p:txBody>
      </p:sp>
      <p:sp>
        <p:nvSpPr>
          <p:cNvPr id="4" name="Date Placeholder 3"/>
          <p:cNvSpPr>
            <a:spLocks noGrp="1"/>
          </p:cNvSpPr>
          <p:nvPr>
            <p:ph type="dt" sz="half" idx="10"/>
          </p:nvPr>
        </p:nvSpPr>
        <p:spPr/>
        <p:txBody>
          <a:bodyPr/>
          <a:lstStyle/>
          <a:p>
            <a:r>
              <a:rPr lang="fr-FR" smtClean="0"/>
              <a:t>25/11/2019</a:t>
            </a:r>
            <a:endParaRPr lang="en-GB"/>
          </a:p>
        </p:txBody>
      </p:sp>
      <p:sp>
        <p:nvSpPr>
          <p:cNvPr id="5" name="Slide Number Placeholder 4"/>
          <p:cNvSpPr>
            <a:spLocks noGrp="1"/>
          </p:cNvSpPr>
          <p:nvPr>
            <p:ph type="sldNum" sz="quarter" idx="12"/>
          </p:nvPr>
        </p:nvSpPr>
        <p:spPr/>
        <p:txBody>
          <a:bodyPr/>
          <a:lstStyle/>
          <a:p>
            <a:fld id="{4E5EDF2C-BDB0-4F5C-AE3D-58E8F57BE158}" type="slidenum">
              <a:rPr lang="en-GB" smtClean="0"/>
              <a:t>44</a:t>
            </a:fld>
            <a:endParaRPr lang="en-GB"/>
          </a:p>
        </p:txBody>
      </p:sp>
      <p:sp>
        <p:nvSpPr>
          <p:cNvPr id="6" name="Footer Placeholder 5"/>
          <p:cNvSpPr>
            <a:spLocks noGrp="1"/>
          </p:cNvSpPr>
          <p:nvPr>
            <p:ph type="ftr" sz="quarter" idx="3"/>
          </p:nvPr>
        </p:nvSpPr>
        <p:spPr/>
        <p:txBody>
          <a:bodyPr/>
          <a:lstStyle/>
          <a:p>
            <a:r>
              <a:rPr lang="en-GB" smtClean="0"/>
              <a:t>JRJC 2019 – Centre Moulin Mer – Lagonna-Daoulas</a:t>
            </a:r>
          </a:p>
          <a:p>
            <a:r>
              <a:rPr lang="en-GB" smtClean="0"/>
              <a:t>David Cohen – Optomechanical parametric instabilities study for Virgo</a:t>
            </a:r>
            <a:endParaRPr lang="en-GB" dirty="0" smtClean="0"/>
          </a:p>
        </p:txBody>
      </p:sp>
    </p:spTree>
    <p:extLst>
      <p:ext uri="{BB962C8B-B14F-4D97-AF65-F5344CB8AC3E}">
        <p14:creationId xmlns:p14="http://schemas.microsoft.com/office/powerpoint/2010/main" val="288312201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fr-FR" smtClean="0"/>
              <a:t>25/11/2019</a:t>
            </a:r>
            <a:endParaRPr lang="en-GB"/>
          </a:p>
        </p:txBody>
      </p:sp>
      <p:sp>
        <p:nvSpPr>
          <p:cNvPr id="4" name="Slide Number Placeholder 3"/>
          <p:cNvSpPr>
            <a:spLocks noGrp="1"/>
          </p:cNvSpPr>
          <p:nvPr>
            <p:ph type="sldNum" sz="quarter" idx="12"/>
          </p:nvPr>
        </p:nvSpPr>
        <p:spPr/>
        <p:txBody>
          <a:bodyPr/>
          <a:lstStyle/>
          <a:p>
            <a:fld id="{4E5EDF2C-BDB0-4F5C-AE3D-58E8F57BE158}" type="slidenum">
              <a:rPr lang="en-GB" smtClean="0"/>
              <a:t>45</a:t>
            </a:fld>
            <a:endParaRPr lang="en-GB"/>
          </a:p>
        </p:txBody>
      </p:sp>
      <p:sp>
        <p:nvSpPr>
          <p:cNvPr id="5" name="Footer Placeholder 4"/>
          <p:cNvSpPr>
            <a:spLocks noGrp="1"/>
          </p:cNvSpPr>
          <p:nvPr>
            <p:ph type="ftr" sz="quarter" idx="3"/>
          </p:nvPr>
        </p:nvSpPr>
        <p:spPr/>
        <p:txBody>
          <a:bodyPr/>
          <a:lstStyle/>
          <a:p>
            <a:r>
              <a:rPr lang="en-GB" smtClean="0"/>
              <a:t>JRJC 2019 – Centre Moulin Mer – Lagonna-Daoulas</a:t>
            </a:r>
          </a:p>
          <a:p>
            <a:r>
              <a:rPr lang="en-GB" smtClean="0"/>
              <a:t>David Cohen – Optomechanical parametric instabilities study for Virgo</a:t>
            </a:r>
            <a:endParaRPr lang="en-GB" dirty="0" smtClean="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5360" y="0"/>
            <a:ext cx="9128770" cy="6858000"/>
          </a:xfrm>
          <a:prstGeom prst="rect">
            <a:avLst/>
          </a:prstGeom>
        </p:spPr>
      </p:pic>
      <p:sp>
        <p:nvSpPr>
          <p:cNvPr id="7" name="TextBox 6"/>
          <p:cNvSpPr txBox="1"/>
          <p:nvPr/>
        </p:nvSpPr>
        <p:spPr>
          <a:xfrm>
            <a:off x="9521852" y="6110129"/>
            <a:ext cx="2286203" cy="400110"/>
          </a:xfrm>
          <a:prstGeom prst="rect">
            <a:avLst/>
          </a:prstGeom>
          <a:noFill/>
        </p:spPr>
        <p:txBody>
          <a:bodyPr wrap="none" rtlCol="0">
            <a:spAutoFit/>
          </a:bodyPr>
          <a:lstStyle/>
          <a:p>
            <a:r>
              <a:rPr lang="en-GB" sz="1000" dirty="0"/>
              <a:t>Image courtesy of Wikimedia </a:t>
            </a:r>
            <a:r>
              <a:rPr lang="en-GB" sz="1000" dirty="0" smtClean="0"/>
              <a:t>Commons,</a:t>
            </a:r>
          </a:p>
          <a:p>
            <a:r>
              <a:rPr lang="en-GB" sz="1000" dirty="0" smtClean="0"/>
              <a:t>modified.</a:t>
            </a:r>
            <a:endParaRPr lang="en-GB" sz="1000" dirty="0"/>
          </a:p>
        </p:txBody>
      </p:sp>
    </p:spTree>
    <p:extLst>
      <p:ext uri="{BB962C8B-B14F-4D97-AF65-F5344CB8AC3E}">
        <p14:creationId xmlns:p14="http://schemas.microsoft.com/office/powerpoint/2010/main" val="155436964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fr-FR" smtClean="0"/>
              <a:t>25/11/2019</a:t>
            </a:r>
            <a:endParaRPr lang="en-GB"/>
          </a:p>
        </p:txBody>
      </p:sp>
      <p:sp>
        <p:nvSpPr>
          <p:cNvPr id="4" name="Slide Number Placeholder 3"/>
          <p:cNvSpPr>
            <a:spLocks noGrp="1"/>
          </p:cNvSpPr>
          <p:nvPr>
            <p:ph type="sldNum" sz="quarter" idx="12"/>
          </p:nvPr>
        </p:nvSpPr>
        <p:spPr/>
        <p:txBody>
          <a:bodyPr/>
          <a:lstStyle/>
          <a:p>
            <a:fld id="{4E5EDF2C-BDB0-4F5C-AE3D-58E8F57BE158}" type="slidenum">
              <a:rPr lang="en-GB" smtClean="0"/>
              <a:t>46</a:t>
            </a:fld>
            <a:endParaRPr lang="en-GB"/>
          </a:p>
        </p:txBody>
      </p:sp>
      <p:sp>
        <p:nvSpPr>
          <p:cNvPr id="5" name="Footer Placeholder 4"/>
          <p:cNvSpPr>
            <a:spLocks noGrp="1"/>
          </p:cNvSpPr>
          <p:nvPr>
            <p:ph type="ftr" sz="quarter" idx="3"/>
          </p:nvPr>
        </p:nvSpPr>
        <p:spPr/>
        <p:txBody>
          <a:bodyPr/>
          <a:lstStyle/>
          <a:p>
            <a:r>
              <a:rPr lang="en-GB" smtClean="0"/>
              <a:t>JRJC 2019 – Centre Moulin Mer – Lagonna-Daoulas</a:t>
            </a:r>
          </a:p>
          <a:p>
            <a:r>
              <a:rPr lang="en-GB" smtClean="0"/>
              <a:t>David Cohen – Optomechanical parametric instabilities study for Virgo</a:t>
            </a:r>
            <a:endParaRPr lang="en-GB" dirty="0" smtClean="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0662" y="942975"/>
            <a:ext cx="9210675" cy="4972050"/>
          </a:xfrm>
          <a:prstGeom prst="rect">
            <a:avLst/>
          </a:prstGeom>
        </p:spPr>
      </p:pic>
      <p:sp>
        <p:nvSpPr>
          <p:cNvPr id="7" name="TextBox 6"/>
          <p:cNvSpPr txBox="1"/>
          <p:nvPr/>
        </p:nvSpPr>
        <p:spPr>
          <a:xfrm>
            <a:off x="3581400" y="2058725"/>
            <a:ext cx="5622587" cy="2554545"/>
          </a:xfrm>
          <a:prstGeom prst="rect">
            <a:avLst/>
          </a:prstGeom>
          <a:blipFill>
            <a:blip r:embed="rId3"/>
            <a:stretch>
              <a:fillRect/>
            </a:stretch>
          </a:blipFill>
        </p:spPr>
        <p:txBody>
          <a:bodyPr wrap="square" rtlCol="0">
            <a:spAutoFit/>
          </a:bodyPr>
          <a:lstStyle/>
          <a:p>
            <a:pPr algn="ctr"/>
            <a:r>
              <a:rPr lang="fr-FR" sz="8000" b="1" dirty="0" err="1" smtClean="0">
                <a:solidFill>
                  <a:srgbClr val="FF0000"/>
                </a:solidFill>
              </a:rPr>
              <a:t>trugarez</a:t>
            </a:r>
            <a:r>
              <a:rPr lang="fr-FR" sz="8000" b="1" dirty="0" smtClean="0">
                <a:solidFill>
                  <a:srgbClr val="FF0000"/>
                </a:solidFill>
              </a:rPr>
              <a:t> </a:t>
            </a:r>
            <a:r>
              <a:rPr lang="fr-FR" sz="8000" dirty="0" smtClean="0">
                <a:solidFill>
                  <a:srgbClr val="FF0000"/>
                </a:solidFill>
              </a:rPr>
              <a:t>[/</a:t>
            </a:r>
            <a:r>
              <a:rPr lang="fr-FR" sz="8000" dirty="0" err="1">
                <a:solidFill>
                  <a:srgbClr val="FF0000"/>
                </a:solidFill>
              </a:rPr>
              <a:t>tʁy</a:t>
            </a:r>
            <a:r>
              <a:rPr lang="fr-FR" sz="8000" dirty="0">
                <a:solidFill>
                  <a:srgbClr val="FF0000"/>
                </a:solidFill>
              </a:rPr>
              <a:t>.ˈ</a:t>
            </a:r>
            <a:r>
              <a:rPr lang="fr-FR" sz="8000" dirty="0" err="1">
                <a:solidFill>
                  <a:srgbClr val="FF0000"/>
                </a:solidFill>
              </a:rPr>
              <a:t>ɡa.ʁe</a:t>
            </a:r>
            <a:r>
              <a:rPr lang="fr-FR" sz="8000" dirty="0" smtClean="0">
                <a:solidFill>
                  <a:srgbClr val="FF0000"/>
                </a:solidFill>
              </a:rPr>
              <a:t>/]</a:t>
            </a:r>
            <a:endParaRPr lang="fr-FR" sz="8000" dirty="0">
              <a:solidFill>
                <a:srgbClr val="FF0000"/>
              </a:solidFill>
            </a:endParaRPr>
          </a:p>
        </p:txBody>
      </p:sp>
    </p:spTree>
    <p:extLst>
      <p:ext uri="{BB962C8B-B14F-4D97-AF65-F5344CB8AC3E}">
        <p14:creationId xmlns:p14="http://schemas.microsoft.com/office/powerpoint/2010/main" val="1685258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Spare slides</a:t>
            </a:r>
            <a:endParaRPr lang="fr-FR" dirty="0"/>
          </a:p>
        </p:txBody>
      </p:sp>
      <p:sp>
        <p:nvSpPr>
          <p:cNvPr id="8" name="Text Placeholder 7"/>
          <p:cNvSpPr>
            <a:spLocks noGrp="1"/>
          </p:cNvSpPr>
          <p:nvPr>
            <p:ph type="body" idx="1"/>
          </p:nvPr>
        </p:nvSpPr>
        <p:spPr/>
        <p:txBody>
          <a:bodyPr/>
          <a:lstStyle/>
          <a:p>
            <a:endParaRPr lang="fr-FR"/>
          </a:p>
        </p:txBody>
      </p:sp>
      <p:sp>
        <p:nvSpPr>
          <p:cNvPr id="4" name="Date Placeholder 3"/>
          <p:cNvSpPr>
            <a:spLocks noGrp="1"/>
          </p:cNvSpPr>
          <p:nvPr>
            <p:ph type="dt" sz="half" idx="10"/>
          </p:nvPr>
        </p:nvSpPr>
        <p:spPr/>
        <p:txBody>
          <a:bodyPr/>
          <a:lstStyle/>
          <a:p>
            <a:r>
              <a:rPr lang="fr-FR" smtClean="0"/>
              <a:t>25/11/2019</a:t>
            </a:r>
            <a:endParaRPr lang="en-GB"/>
          </a:p>
        </p:txBody>
      </p:sp>
      <p:sp>
        <p:nvSpPr>
          <p:cNvPr id="5" name="Slide Number Placeholder 4"/>
          <p:cNvSpPr>
            <a:spLocks noGrp="1"/>
          </p:cNvSpPr>
          <p:nvPr>
            <p:ph type="sldNum" sz="quarter" idx="12"/>
          </p:nvPr>
        </p:nvSpPr>
        <p:spPr/>
        <p:txBody>
          <a:bodyPr/>
          <a:lstStyle/>
          <a:p>
            <a:fld id="{4E5EDF2C-BDB0-4F5C-AE3D-58E8F57BE158}" type="slidenum">
              <a:rPr lang="en-GB" smtClean="0"/>
              <a:t>47</a:t>
            </a:fld>
            <a:endParaRPr lang="en-GB"/>
          </a:p>
        </p:txBody>
      </p:sp>
      <p:sp>
        <p:nvSpPr>
          <p:cNvPr id="6" name="Footer Placeholder 5"/>
          <p:cNvSpPr>
            <a:spLocks noGrp="1"/>
          </p:cNvSpPr>
          <p:nvPr>
            <p:ph type="ftr" sz="quarter" idx="3"/>
          </p:nvPr>
        </p:nvSpPr>
        <p:spPr/>
        <p:txBody>
          <a:bodyPr/>
          <a:lstStyle/>
          <a:p>
            <a:r>
              <a:rPr lang="en-GB" smtClean="0"/>
              <a:t>JRJC 2019 – Centre Moulin Mer – Lagonna-Daoulas</a:t>
            </a:r>
          </a:p>
          <a:p>
            <a:r>
              <a:rPr lang="en-GB" smtClean="0"/>
              <a:t>David Cohen – Optomechanical parametric instabilities study for Virgo</a:t>
            </a:r>
            <a:endParaRPr lang="en-GB" dirty="0" smtClean="0"/>
          </a:p>
        </p:txBody>
      </p:sp>
    </p:spTree>
    <p:extLst>
      <p:ext uri="{BB962C8B-B14F-4D97-AF65-F5344CB8AC3E}">
        <p14:creationId xmlns:p14="http://schemas.microsoft.com/office/powerpoint/2010/main" val="198310071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Mitigation</a:t>
            </a:r>
            <a:endParaRPr lang="fr-FR" dirty="0"/>
          </a:p>
        </p:txBody>
      </p:sp>
      <p:sp>
        <p:nvSpPr>
          <p:cNvPr id="3" name="Date Placeholder 2"/>
          <p:cNvSpPr>
            <a:spLocks noGrp="1"/>
          </p:cNvSpPr>
          <p:nvPr>
            <p:ph type="dt" sz="half" idx="10"/>
          </p:nvPr>
        </p:nvSpPr>
        <p:spPr/>
        <p:txBody>
          <a:bodyPr/>
          <a:lstStyle/>
          <a:p>
            <a:r>
              <a:rPr lang="fr-FR" smtClean="0"/>
              <a:t>25/11/2019</a:t>
            </a:r>
            <a:endParaRPr lang="en-GB"/>
          </a:p>
        </p:txBody>
      </p:sp>
      <p:sp>
        <p:nvSpPr>
          <p:cNvPr id="4" name="Slide Number Placeholder 3"/>
          <p:cNvSpPr>
            <a:spLocks noGrp="1"/>
          </p:cNvSpPr>
          <p:nvPr>
            <p:ph type="sldNum" sz="quarter" idx="12"/>
          </p:nvPr>
        </p:nvSpPr>
        <p:spPr/>
        <p:txBody>
          <a:bodyPr/>
          <a:lstStyle/>
          <a:p>
            <a:fld id="{4E5EDF2C-BDB0-4F5C-AE3D-58E8F57BE158}" type="slidenum">
              <a:rPr lang="en-GB" smtClean="0"/>
              <a:t>48</a:t>
            </a:fld>
            <a:endParaRPr lang="en-GB"/>
          </a:p>
        </p:txBody>
      </p:sp>
      <p:sp>
        <p:nvSpPr>
          <p:cNvPr id="5" name="Footer Placeholder 4"/>
          <p:cNvSpPr>
            <a:spLocks noGrp="1"/>
          </p:cNvSpPr>
          <p:nvPr>
            <p:ph type="ftr" sz="quarter" idx="3"/>
          </p:nvPr>
        </p:nvSpPr>
        <p:spPr/>
        <p:txBody>
          <a:bodyPr/>
          <a:lstStyle/>
          <a:p>
            <a:r>
              <a:rPr lang="en-GB" smtClean="0"/>
              <a:t>JRJC 2019 – Centre Moulin Mer – Lagonna-Daoulas</a:t>
            </a:r>
          </a:p>
          <a:p>
            <a:r>
              <a:rPr lang="en-GB" smtClean="0"/>
              <a:t>David Cohen – Optomechanical parametric instabilities study for Virgo</a:t>
            </a:r>
            <a:endParaRPr lang="en-GB" dirty="0" smtClean="0"/>
          </a:p>
        </p:txBody>
      </p:sp>
      <p:pic>
        <p:nvPicPr>
          <p:cNvPr id="6" name="Content Placeholder 7">
            <a:extLst>
              <a:ext uri="{FF2B5EF4-FFF2-40B4-BE49-F238E27FC236}">
                <a16:creationId xmlns:a16="http://schemas.microsoft.com/office/drawing/2014/main" id="{ADD73800-DA97-4E24-9A7B-6A7E65A81D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4278" y="1970088"/>
            <a:ext cx="9103443" cy="3892550"/>
          </a:xfrm>
          <a:prstGeom prst="rect">
            <a:avLst/>
          </a:prstGeom>
        </p:spPr>
      </p:pic>
    </p:spTree>
    <p:extLst>
      <p:ext uri="{BB962C8B-B14F-4D97-AF65-F5344CB8AC3E}">
        <p14:creationId xmlns:p14="http://schemas.microsoft.com/office/powerpoint/2010/main" val="335604139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GUI for commissioners</a:t>
            </a:r>
            <a:endParaRPr lang="fr-FR" dirty="0"/>
          </a:p>
        </p:txBody>
      </p:sp>
      <p:sp>
        <p:nvSpPr>
          <p:cNvPr id="4" name="Date Placeholder 3"/>
          <p:cNvSpPr>
            <a:spLocks noGrp="1"/>
          </p:cNvSpPr>
          <p:nvPr>
            <p:ph type="dt" sz="half" idx="10"/>
          </p:nvPr>
        </p:nvSpPr>
        <p:spPr/>
        <p:txBody>
          <a:bodyPr/>
          <a:lstStyle/>
          <a:p>
            <a:r>
              <a:rPr lang="fr-FR" smtClean="0"/>
              <a:t>25/11/2019</a:t>
            </a:r>
            <a:endParaRPr lang="en-GB"/>
          </a:p>
        </p:txBody>
      </p:sp>
      <p:sp>
        <p:nvSpPr>
          <p:cNvPr id="5" name="Slide Number Placeholder 4"/>
          <p:cNvSpPr>
            <a:spLocks noGrp="1"/>
          </p:cNvSpPr>
          <p:nvPr>
            <p:ph type="sldNum" sz="quarter" idx="12"/>
          </p:nvPr>
        </p:nvSpPr>
        <p:spPr/>
        <p:txBody>
          <a:bodyPr/>
          <a:lstStyle/>
          <a:p>
            <a:fld id="{4E5EDF2C-BDB0-4F5C-AE3D-58E8F57BE158}" type="slidenum">
              <a:rPr lang="en-GB" smtClean="0"/>
              <a:t>49</a:t>
            </a:fld>
            <a:endParaRPr lang="en-GB"/>
          </a:p>
        </p:txBody>
      </p:sp>
      <p:sp>
        <p:nvSpPr>
          <p:cNvPr id="6" name="Footer Placeholder 5"/>
          <p:cNvSpPr>
            <a:spLocks noGrp="1"/>
          </p:cNvSpPr>
          <p:nvPr>
            <p:ph type="ftr" sz="quarter" idx="3"/>
          </p:nvPr>
        </p:nvSpPr>
        <p:spPr/>
        <p:txBody>
          <a:bodyPr/>
          <a:lstStyle/>
          <a:p>
            <a:r>
              <a:rPr lang="en-GB" smtClean="0"/>
              <a:t>JRJC 2019 – Centre Moulin Mer – Lagonna-Daoulas</a:t>
            </a:r>
          </a:p>
          <a:p>
            <a:r>
              <a:rPr lang="en-GB" smtClean="0"/>
              <a:t>David Cohen – Optomechanical parametric instabilities study for Virgo</a:t>
            </a:r>
            <a:endParaRPr lang="en-GB" dirty="0" smtClean="0"/>
          </a:p>
        </p:txBody>
      </p:sp>
      <p:sp>
        <p:nvSpPr>
          <p:cNvPr id="7" name="TextBox 6">
            <a:extLst>
              <a:ext uri="{FF2B5EF4-FFF2-40B4-BE49-F238E27FC236}">
                <a16:creationId xmlns:a16="http://schemas.microsoft.com/office/drawing/2014/main" id="{021177F5-EEAC-40BD-B361-AD3B814416AB}"/>
              </a:ext>
            </a:extLst>
          </p:cNvPr>
          <p:cNvSpPr txBox="1"/>
          <p:nvPr/>
        </p:nvSpPr>
        <p:spPr>
          <a:xfrm>
            <a:off x="10099964" y="2615089"/>
            <a:ext cx="1879981" cy="1077218"/>
          </a:xfrm>
          <a:prstGeom prst="rect">
            <a:avLst/>
          </a:prstGeom>
          <a:noFill/>
        </p:spPr>
        <p:txBody>
          <a:bodyPr wrap="square" rtlCol="0">
            <a:spAutoFit/>
          </a:bodyPr>
          <a:lstStyle/>
          <a:p>
            <a:r>
              <a:rPr lang="en-GB" sz="1600" dirty="0"/>
              <a:t>Optical modes amplifiers contributing the most to the select PI</a:t>
            </a:r>
          </a:p>
        </p:txBody>
      </p:sp>
      <p:sp>
        <p:nvSpPr>
          <p:cNvPr id="8" name="TextBox 7">
            <a:extLst>
              <a:ext uri="{FF2B5EF4-FFF2-40B4-BE49-F238E27FC236}">
                <a16:creationId xmlns:a16="http://schemas.microsoft.com/office/drawing/2014/main" id="{D7CBC073-CC06-4CC1-B7D9-A989B3084779}"/>
              </a:ext>
            </a:extLst>
          </p:cNvPr>
          <p:cNvSpPr txBox="1"/>
          <p:nvPr/>
        </p:nvSpPr>
        <p:spPr>
          <a:xfrm>
            <a:off x="10099965" y="4485719"/>
            <a:ext cx="1879980" cy="1077218"/>
          </a:xfrm>
          <a:prstGeom prst="rect">
            <a:avLst/>
          </a:prstGeom>
          <a:noFill/>
        </p:spPr>
        <p:txBody>
          <a:bodyPr wrap="square" rtlCol="0">
            <a:spAutoFit/>
          </a:bodyPr>
          <a:lstStyle/>
          <a:p>
            <a:r>
              <a:rPr lang="en-GB" sz="1600" dirty="0"/>
              <a:t>Optical modes dampers contributing the most to the select PI</a:t>
            </a:r>
          </a:p>
        </p:txBody>
      </p:sp>
      <p:sp>
        <p:nvSpPr>
          <p:cNvPr id="10" name="TextBox 9">
            <a:extLst>
              <a:ext uri="{FF2B5EF4-FFF2-40B4-BE49-F238E27FC236}">
                <a16:creationId xmlns:a16="http://schemas.microsoft.com/office/drawing/2014/main" id="{2D2F2A38-73AE-4E68-9068-E81F8504D635}"/>
              </a:ext>
            </a:extLst>
          </p:cNvPr>
          <p:cNvSpPr txBox="1"/>
          <p:nvPr/>
        </p:nvSpPr>
        <p:spPr>
          <a:xfrm>
            <a:off x="211289" y="2609920"/>
            <a:ext cx="1997745" cy="1077218"/>
          </a:xfrm>
          <a:prstGeom prst="rect">
            <a:avLst/>
          </a:prstGeom>
          <a:noFill/>
        </p:spPr>
        <p:txBody>
          <a:bodyPr wrap="square" rtlCol="0">
            <a:spAutoFit/>
          </a:bodyPr>
          <a:lstStyle/>
          <a:p>
            <a:r>
              <a:rPr lang="en-GB" sz="1600" dirty="0"/>
              <a:t>PI gains + associated mechanical</a:t>
            </a:r>
          </a:p>
          <a:p>
            <a:r>
              <a:rPr lang="en-GB" sz="1600" dirty="0"/>
              <a:t>mode to the selected PI</a:t>
            </a:r>
          </a:p>
        </p:txBody>
      </p:sp>
      <p:sp>
        <p:nvSpPr>
          <p:cNvPr id="11" name="TextBox 10">
            <a:extLst>
              <a:ext uri="{FF2B5EF4-FFF2-40B4-BE49-F238E27FC236}">
                <a16:creationId xmlns:a16="http://schemas.microsoft.com/office/drawing/2014/main" id="{3FD68144-2351-4BC8-832C-22F23B67A033}"/>
              </a:ext>
            </a:extLst>
          </p:cNvPr>
          <p:cNvSpPr txBox="1"/>
          <p:nvPr/>
        </p:nvSpPr>
        <p:spPr>
          <a:xfrm>
            <a:off x="351105" y="4858358"/>
            <a:ext cx="1354089" cy="338554"/>
          </a:xfrm>
          <a:prstGeom prst="rect">
            <a:avLst/>
          </a:prstGeom>
          <a:noFill/>
        </p:spPr>
        <p:txBody>
          <a:bodyPr wrap="none" rtlCol="0">
            <a:spAutoFit/>
          </a:bodyPr>
          <a:lstStyle/>
          <a:p>
            <a:r>
              <a:rPr lang="en-GB" sz="1600" dirty="0"/>
              <a:t>Settings panel</a:t>
            </a:r>
          </a:p>
        </p:txBody>
      </p:sp>
      <p:pic>
        <p:nvPicPr>
          <p:cNvPr id="12" name="Content Placeholder 7" descr="A screenshot of a computer&#10;&#10;Description automatically generated">
            <a:extLst>
              <a:ext uri="{FF2B5EF4-FFF2-40B4-BE49-F238E27FC236}">
                <a16:creationId xmlns:a16="http://schemas.microsoft.com/office/drawing/2014/main" id="{0998BA15-3D34-4A99-B2A7-812F3BA5DA4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31686" y="2284413"/>
            <a:ext cx="7728627" cy="3892550"/>
          </a:xfrm>
        </p:spPr>
      </p:pic>
      <p:sp>
        <p:nvSpPr>
          <p:cNvPr id="13" name="Freeform: Shape 8">
            <a:extLst>
              <a:ext uri="{FF2B5EF4-FFF2-40B4-BE49-F238E27FC236}">
                <a16:creationId xmlns:a16="http://schemas.microsoft.com/office/drawing/2014/main" id="{86906D09-4473-4C26-BD26-E7C6D21A8BF9}"/>
              </a:ext>
            </a:extLst>
          </p:cNvPr>
          <p:cNvSpPr/>
          <p:nvPr/>
        </p:nvSpPr>
        <p:spPr>
          <a:xfrm rot="3000">
            <a:off x="2231770" y="2284373"/>
            <a:ext cx="3864379" cy="194475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9160">
            <a:solidFill>
              <a:srgbClr val="ED1C24"/>
            </a:solidFill>
            <a:prstDash val="solid"/>
          </a:ln>
        </p:spPr>
        <p:txBody>
          <a:bodyPr wrap="none" lIns="104400" tIns="59400" rIns="104400" bIns="59400" anchor="ctr" anchorCtr="0" compatLnSpc="0">
            <a:noAutofit/>
          </a:bodyPr>
          <a:lstStyle/>
          <a:p>
            <a:pPr marL="0" marR="0" lvl="0" indent="0" hangingPunct="0">
              <a:lnSpc>
                <a:spcPct val="100000"/>
              </a:lnSpc>
              <a:spcBef>
                <a:spcPts val="0"/>
              </a:spcBef>
              <a:spcAft>
                <a:spcPts val="0"/>
              </a:spcAft>
              <a:buNone/>
              <a:tabLst/>
            </a:pPr>
            <a:endParaRPr lang="en-GB" sz="1800" b="0" i="0" u="none" strike="noStrike" kern="1200" cap="none" dirty="0">
              <a:ln>
                <a:noFill/>
              </a:ln>
              <a:latin typeface="Liberation Sans" pitchFamily="18"/>
              <a:ea typeface="Noto Sans CJK SC Regular" pitchFamily="2"/>
              <a:cs typeface="Lohit Devanagari" pitchFamily="2"/>
            </a:endParaRPr>
          </a:p>
        </p:txBody>
      </p:sp>
      <p:sp>
        <p:nvSpPr>
          <p:cNvPr id="14" name="Freeform: Shape 11">
            <a:extLst>
              <a:ext uri="{FF2B5EF4-FFF2-40B4-BE49-F238E27FC236}">
                <a16:creationId xmlns:a16="http://schemas.microsoft.com/office/drawing/2014/main" id="{EEE8564E-BA36-403B-A003-B7B4377ACF1A}"/>
              </a:ext>
            </a:extLst>
          </p:cNvPr>
          <p:cNvSpPr/>
          <p:nvPr/>
        </p:nvSpPr>
        <p:spPr>
          <a:xfrm rot="3000">
            <a:off x="6095085" y="4228886"/>
            <a:ext cx="3864379" cy="194639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9160">
            <a:solidFill>
              <a:srgbClr val="ED1C24"/>
            </a:solidFill>
            <a:prstDash val="solid"/>
          </a:ln>
        </p:spPr>
        <p:txBody>
          <a:bodyPr wrap="none" lIns="104400" tIns="59400" rIns="104400" bIns="59400" anchor="ctr" anchorCtr="0" compatLnSpc="0">
            <a:noAutofit/>
          </a:bodyPr>
          <a:lstStyle/>
          <a:p>
            <a:pPr marL="0" marR="0" lvl="0" indent="0" hangingPunct="0">
              <a:lnSpc>
                <a:spcPct val="100000"/>
              </a:lnSpc>
              <a:spcBef>
                <a:spcPts val="0"/>
              </a:spcBef>
              <a:spcAft>
                <a:spcPts val="0"/>
              </a:spcAft>
              <a:buNone/>
              <a:tabLst/>
            </a:pPr>
            <a:endParaRPr lang="en-GB" sz="1800" b="0" i="0" u="none" strike="noStrike" kern="1200" cap="none">
              <a:ln>
                <a:noFill/>
              </a:ln>
              <a:latin typeface="Liberation Sans" pitchFamily="18"/>
              <a:ea typeface="Noto Sans CJK SC Regular" pitchFamily="2"/>
              <a:cs typeface="Lohit Devanagari" pitchFamily="2"/>
            </a:endParaRPr>
          </a:p>
        </p:txBody>
      </p:sp>
      <p:sp>
        <p:nvSpPr>
          <p:cNvPr id="15" name="Freeform: Shape 10">
            <a:extLst>
              <a:ext uri="{FF2B5EF4-FFF2-40B4-BE49-F238E27FC236}">
                <a16:creationId xmlns:a16="http://schemas.microsoft.com/office/drawing/2014/main" id="{82F13152-E389-4D0D-8FEA-74122A21A925}"/>
              </a:ext>
            </a:extLst>
          </p:cNvPr>
          <p:cNvSpPr/>
          <p:nvPr/>
        </p:nvSpPr>
        <p:spPr>
          <a:xfrm rot="3000">
            <a:off x="2231770" y="4230525"/>
            <a:ext cx="3864379" cy="194475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9160">
            <a:solidFill>
              <a:srgbClr val="ED1C24"/>
            </a:solidFill>
            <a:prstDash val="solid"/>
          </a:ln>
        </p:spPr>
        <p:txBody>
          <a:bodyPr wrap="none" lIns="104400" tIns="59400" rIns="104400" bIns="59400" anchor="ctr" anchorCtr="0" compatLnSpc="0">
            <a:noAutofit/>
          </a:bodyPr>
          <a:lstStyle/>
          <a:p>
            <a:pPr marL="0" marR="0" lvl="0" indent="0" hangingPunct="0">
              <a:lnSpc>
                <a:spcPct val="100000"/>
              </a:lnSpc>
              <a:spcBef>
                <a:spcPts val="0"/>
              </a:spcBef>
              <a:spcAft>
                <a:spcPts val="0"/>
              </a:spcAft>
              <a:buNone/>
              <a:tabLst/>
            </a:pPr>
            <a:endParaRPr lang="en-GB" sz="1800" b="0" i="0" u="none" strike="noStrike" kern="1200" cap="none">
              <a:ln>
                <a:noFill/>
              </a:ln>
              <a:latin typeface="Liberation Sans" pitchFamily="18"/>
              <a:ea typeface="Noto Sans CJK SC Regular" pitchFamily="2"/>
              <a:cs typeface="Lohit Devanagari" pitchFamily="2"/>
            </a:endParaRPr>
          </a:p>
        </p:txBody>
      </p:sp>
      <p:sp>
        <p:nvSpPr>
          <p:cNvPr id="16" name="Freeform: Shape 12">
            <a:extLst>
              <a:ext uri="{FF2B5EF4-FFF2-40B4-BE49-F238E27FC236}">
                <a16:creationId xmlns:a16="http://schemas.microsoft.com/office/drawing/2014/main" id="{C108C32B-61AF-4561-8C87-6029FEEB367D}"/>
              </a:ext>
            </a:extLst>
          </p:cNvPr>
          <p:cNvSpPr/>
          <p:nvPr/>
        </p:nvSpPr>
        <p:spPr>
          <a:xfrm rot="3000">
            <a:off x="6094319" y="2280930"/>
            <a:ext cx="3864379" cy="194639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9160">
            <a:solidFill>
              <a:srgbClr val="ED1C24"/>
            </a:solidFill>
            <a:prstDash val="solid"/>
          </a:ln>
        </p:spPr>
        <p:txBody>
          <a:bodyPr wrap="none" lIns="104400" tIns="59400" rIns="104400" bIns="59400" anchor="ctr" anchorCtr="0" compatLnSpc="0">
            <a:noAutofit/>
          </a:bodyPr>
          <a:lstStyle/>
          <a:p>
            <a:pPr marL="0" marR="0" lvl="0" indent="0" hangingPunct="0">
              <a:lnSpc>
                <a:spcPct val="100000"/>
              </a:lnSpc>
              <a:spcBef>
                <a:spcPts val="0"/>
              </a:spcBef>
              <a:spcAft>
                <a:spcPts val="0"/>
              </a:spcAft>
              <a:buNone/>
              <a:tabLst/>
            </a:pPr>
            <a:endParaRPr lang="en-GB" sz="1800" b="0" i="0" u="none" strike="noStrike" kern="1200" cap="none">
              <a:ln>
                <a:noFill/>
              </a:ln>
              <a:latin typeface="Liberation Sans" pitchFamily="18"/>
              <a:ea typeface="Noto Sans CJK SC Regular" pitchFamily="2"/>
              <a:cs typeface="Lohit Devanagari" pitchFamily="2"/>
            </a:endParaRPr>
          </a:p>
        </p:txBody>
      </p:sp>
    </p:spTree>
    <p:extLst>
      <p:ext uri="{BB962C8B-B14F-4D97-AF65-F5344CB8AC3E}">
        <p14:creationId xmlns:p14="http://schemas.microsoft.com/office/powerpoint/2010/main" val="21679887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fr-FR" smtClean="0"/>
              <a:t>25/11/2019</a:t>
            </a:r>
            <a:endParaRPr lang="en-GB"/>
          </a:p>
        </p:txBody>
      </p:sp>
      <p:sp>
        <p:nvSpPr>
          <p:cNvPr id="5" name="Slide Number Placeholder 4"/>
          <p:cNvSpPr>
            <a:spLocks noGrp="1"/>
          </p:cNvSpPr>
          <p:nvPr>
            <p:ph type="sldNum" sz="quarter" idx="12"/>
          </p:nvPr>
        </p:nvSpPr>
        <p:spPr>
          <a:xfrm>
            <a:off x="8607879" y="6356349"/>
            <a:ext cx="2743200" cy="365125"/>
          </a:xfrm>
        </p:spPr>
        <p:txBody>
          <a:bodyPr/>
          <a:lstStyle/>
          <a:p>
            <a:fld id="{4E5EDF2C-BDB0-4F5C-AE3D-58E8F57BE158}" type="slidenum">
              <a:rPr lang="en-GB" smtClean="0"/>
              <a:t>5</a:t>
            </a:fld>
            <a:endParaRPr lang="en-GB"/>
          </a:p>
        </p:txBody>
      </p:sp>
      <p:sp>
        <p:nvSpPr>
          <p:cNvPr id="6" name="Footer Placeholder 5"/>
          <p:cNvSpPr>
            <a:spLocks noGrp="1"/>
          </p:cNvSpPr>
          <p:nvPr>
            <p:ph type="ftr" sz="quarter" idx="3"/>
          </p:nvPr>
        </p:nvSpPr>
        <p:spPr/>
        <p:txBody>
          <a:bodyPr/>
          <a:lstStyle/>
          <a:p>
            <a:r>
              <a:rPr lang="en-GB" smtClean="0"/>
              <a:t>JRJC 2019 – Centre Moulin Mer – Lagonna-Daoulas</a:t>
            </a:r>
          </a:p>
          <a:p>
            <a:r>
              <a:rPr lang="en-GB" smtClean="0"/>
              <a:t>David Cohen – Optomechanical parametric instabilities study for Virgo</a:t>
            </a:r>
            <a:endParaRPr lang="en-GB" dirty="0" smtClean="0"/>
          </a:p>
        </p:txBody>
      </p:sp>
      <p:sp>
        <p:nvSpPr>
          <p:cNvPr id="13" name="TextBox 12"/>
          <p:cNvSpPr txBox="1"/>
          <p:nvPr/>
        </p:nvSpPr>
        <p:spPr>
          <a:xfrm>
            <a:off x="887162" y="3131348"/>
            <a:ext cx="2645276" cy="246221"/>
          </a:xfrm>
          <a:prstGeom prst="rect">
            <a:avLst/>
          </a:prstGeom>
          <a:noFill/>
        </p:spPr>
        <p:txBody>
          <a:bodyPr wrap="none" rtlCol="0">
            <a:spAutoFit/>
          </a:bodyPr>
          <a:lstStyle/>
          <a:p>
            <a:r>
              <a:rPr lang="fr-FR" sz="1000" dirty="0" smtClean="0"/>
              <a:t>© </a:t>
            </a:r>
            <a:r>
              <a:rPr lang="fr-FR" sz="1000" dirty="0" err="1" smtClean="0"/>
              <a:t>Nikolai</a:t>
            </a:r>
            <a:r>
              <a:rPr lang="fr-FR" sz="1000" dirty="0" smtClean="0"/>
              <a:t> </a:t>
            </a:r>
            <a:r>
              <a:rPr lang="fr-FR" sz="1000" dirty="0" err="1" smtClean="0"/>
              <a:t>Schwerg</a:t>
            </a:r>
            <a:r>
              <a:rPr lang="fr-FR" sz="1000" dirty="0" smtClean="0"/>
              <a:t> (</a:t>
            </a:r>
            <a:r>
              <a:rPr lang="fr-FR" sz="1000" dirty="0">
                <a:hlinkClick r:id="rId2"/>
              </a:rPr>
              <a:t>GNU </a:t>
            </a:r>
            <a:r>
              <a:rPr lang="fr-FR" sz="1000" dirty="0" smtClean="0">
                <a:hlinkClick r:id="rId2"/>
              </a:rPr>
              <a:t>FDL 1.2</a:t>
            </a:r>
            <a:r>
              <a:rPr lang="fr-FR" sz="1000" dirty="0" smtClean="0"/>
              <a:t>, not </a:t>
            </a:r>
            <a:r>
              <a:rPr lang="fr-FR" sz="1000" dirty="0" err="1" smtClean="0"/>
              <a:t>modified</a:t>
            </a:r>
            <a:r>
              <a:rPr lang="fr-FR" sz="1000" dirty="0" smtClean="0"/>
              <a:t>)</a:t>
            </a:r>
            <a:endParaRPr lang="fr-FR" sz="1000" dirty="0"/>
          </a:p>
        </p:txBody>
      </p:sp>
      <p:sp>
        <p:nvSpPr>
          <p:cNvPr id="14" name="TextBox 13"/>
          <p:cNvSpPr txBox="1"/>
          <p:nvPr/>
        </p:nvSpPr>
        <p:spPr>
          <a:xfrm>
            <a:off x="4943990" y="3131348"/>
            <a:ext cx="1441420" cy="246221"/>
          </a:xfrm>
          <a:prstGeom prst="rect">
            <a:avLst/>
          </a:prstGeom>
          <a:noFill/>
        </p:spPr>
        <p:txBody>
          <a:bodyPr wrap="none" rtlCol="0">
            <a:spAutoFit/>
          </a:bodyPr>
          <a:lstStyle/>
          <a:p>
            <a:r>
              <a:rPr lang="fr-FR" sz="1000" dirty="0" smtClean="0"/>
              <a:t>© Jean-Grégoire </a:t>
            </a:r>
            <a:r>
              <a:rPr lang="fr-FR" sz="1000" dirty="0" err="1" smtClean="0"/>
              <a:t>Ducoin</a:t>
            </a:r>
            <a:endParaRPr lang="fr-FR" sz="1000" dirty="0"/>
          </a:p>
        </p:txBody>
      </p:sp>
      <p:sp>
        <p:nvSpPr>
          <p:cNvPr id="15" name="TextBox 14"/>
          <p:cNvSpPr txBox="1"/>
          <p:nvPr/>
        </p:nvSpPr>
        <p:spPr>
          <a:xfrm>
            <a:off x="1373295" y="5863517"/>
            <a:ext cx="1577676" cy="246221"/>
          </a:xfrm>
          <a:prstGeom prst="rect">
            <a:avLst/>
          </a:prstGeom>
          <a:noFill/>
        </p:spPr>
        <p:txBody>
          <a:bodyPr wrap="none" rtlCol="0">
            <a:spAutoFit/>
          </a:bodyPr>
          <a:lstStyle/>
          <a:p>
            <a:r>
              <a:rPr lang="fr-FR" sz="1000" dirty="0" smtClean="0"/>
              <a:t>© Maximilien </a:t>
            </a:r>
            <a:r>
              <a:rPr lang="fr-FR" sz="1000" dirty="0"/>
              <a:t>Brice (CERN)</a:t>
            </a:r>
            <a:endParaRPr lang="fr-FR" sz="1000" dirty="0"/>
          </a:p>
        </p:txBody>
      </p:sp>
      <p:sp>
        <p:nvSpPr>
          <p:cNvPr id="16" name="TextBox 15"/>
          <p:cNvSpPr txBox="1"/>
          <p:nvPr/>
        </p:nvSpPr>
        <p:spPr>
          <a:xfrm>
            <a:off x="4665068" y="5863517"/>
            <a:ext cx="1999265" cy="246221"/>
          </a:xfrm>
          <a:prstGeom prst="rect">
            <a:avLst/>
          </a:prstGeom>
          <a:noFill/>
        </p:spPr>
        <p:txBody>
          <a:bodyPr wrap="none" rtlCol="0">
            <a:spAutoFit/>
          </a:bodyPr>
          <a:lstStyle/>
          <a:p>
            <a:r>
              <a:rPr lang="fr-FR" sz="1000" dirty="0" smtClean="0"/>
              <a:t>© The </a:t>
            </a:r>
            <a:r>
              <a:rPr lang="fr-FR" sz="1000" dirty="0" err="1"/>
              <a:t>Virgo</a:t>
            </a:r>
            <a:r>
              <a:rPr lang="fr-FR" sz="1000" dirty="0"/>
              <a:t> collaboration/CCO 1.0</a:t>
            </a:r>
            <a:endParaRPr lang="fr-FR" sz="1000" dirty="0"/>
          </a:p>
        </p:txBody>
      </p:sp>
      <p:sp>
        <p:nvSpPr>
          <p:cNvPr id="17" name="TextBox 16"/>
          <p:cNvSpPr txBox="1"/>
          <p:nvPr/>
        </p:nvSpPr>
        <p:spPr>
          <a:xfrm>
            <a:off x="9064388" y="3519992"/>
            <a:ext cx="604653" cy="246221"/>
          </a:xfrm>
          <a:prstGeom prst="rect">
            <a:avLst/>
          </a:prstGeom>
          <a:noFill/>
        </p:spPr>
        <p:txBody>
          <a:bodyPr wrap="none" rtlCol="0">
            <a:spAutoFit/>
          </a:bodyPr>
          <a:lstStyle/>
          <a:p>
            <a:r>
              <a:rPr lang="fr-FR" sz="1000" dirty="0" smtClean="0"/>
              <a:t>© CERN</a:t>
            </a:r>
            <a:endParaRPr lang="fr-FR" sz="1000" dirty="0"/>
          </a:p>
        </p:txBody>
      </p:sp>
      <p:sp>
        <p:nvSpPr>
          <p:cNvPr id="19" name="TextBox 18"/>
          <p:cNvSpPr txBox="1"/>
          <p:nvPr/>
        </p:nvSpPr>
        <p:spPr>
          <a:xfrm>
            <a:off x="8574670" y="5770689"/>
            <a:ext cx="1584088" cy="246221"/>
          </a:xfrm>
          <a:prstGeom prst="rect">
            <a:avLst/>
          </a:prstGeom>
          <a:noFill/>
        </p:spPr>
        <p:txBody>
          <a:bodyPr wrap="none" rtlCol="0">
            <a:spAutoFit/>
          </a:bodyPr>
          <a:lstStyle/>
          <a:p>
            <a:r>
              <a:rPr lang="fr-FR" sz="1000" dirty="0"/>
              <a:t>© The </a:t>
            </a:r>
            <a:r>
              <a:rPr lang="fr-FR" sz="1000" dirty="0" err="1"/>
              <a:t>Virgo</a:t>
            </a:r>
            <a:r>
              <a:rPr lang="fr-FR" sz="1000" dirty="0"/>
              <a:t> </a:t>
            </a:r>
            <a:r>
              <a:rPr lang="fr-FR" sz="1000" dirty="0" smtClean="0"/>
              <a:t>collaboration</a:t>
            </a:r>
            <a:endParaRPr lang="fr-FR" sz="1000" dirty="0"/>
          </a:p>
        </p:txBody>
      </p:sp>
      <p:pic>
        <p:nvPicPr>
          <p:cNvPr id="20" name="Picture 1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552021" y="1100716"/>
            <a:ext cx="3629389" cy="2422589"/>
          </a:xfrm>
          <a:prstGeom prst="rect">
            <a:avLst/>
          </a:prstGeom>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550" y="1100716"/>
            <a:ext cx="2707507" cy="2030631"/>
          </a:xfrm>
          <a:prstGeom prst="rect">
            <a:avLst/>
          </a:prstGeom>
        </p:spPr>
      </p:pic>
      <p:pic>
        <p:nvPicPr>
          <p:cNvPr id="22" name="Picture 2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03214" y="1100716"/>
            <a:ext cx="1522974" cy="2030632"/>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52021" y="3955994"/>
            <a:ext cx="3629389" cy="1814695"/>
          </a:xfrm>
          <a:prstGeom prst="rect">
            <a:avLst/>
          </a:prstGeom>
        </p:spPr>
      </p:pic>
      <p:pic>
        <p:nvPicPr>
          <p:cNvPr id="24" name="Picture 23"/>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46885" y="3440327"/>
            <a:ext cx="3230496" cy="2422800"/>
          </a:xfrm>
          <a:prstGeom prst="rect">
            <a:avLst/>
          </a:prstGeom>
        </p:spPr>
      </p:pic>
      <p:pic>
        <p:nvPicPr>
          <p:cNvPr id="25" name="Picture 24"/>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049501" y="3440327"/>
            <a:ext cx="3230400" cy="2422800"/>
          </a:xfrm>
          <a:prstGeom prst="rect">
            <a:avLst/>
          </a:prstGeom>
        </p:spPr>
      </p:pic>
    </p:spTree>
    <p:extLst>
      <p:ext uri="{BB962C8B-B14F-4D97-AF65-F5344CB8AC3E}">
        <p14:creationId xmlns:p14="http://schemas.microsoft.com/office/powerpoint/2010/main" val="364725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GUI for commissioners</a:t>
            </a:r>
            <a:endParaRPr lang="fr-FR" dirty="0"/>
          </a:p>
        </p:txBody>
      </p:sp>
      <p:sp>
        <p:nvSpPr>
          <p:cNvPr id="4" name="Date Placeholder 3"/>
          <p:cNvSpPr>
            <a:spLocks noGrp="1"/>
          </p:cNvSpPr>
          <p:nvPr>
            <p:ph type="dt" sz="half" idx="10"/>
          </p:nvPr>
        </p:nvSpPr>
        <p:spPr/>
        <p:txBody>
          <a:bodyPr/>
          <a:lstStyle/>
          <a:p>
            <a:r>
              <a:rPr lang="fr-FR" smtClean="0"/>
              <a:t>25/11/2019</a:t>
            </a:r>
            <a:endParaRPr lang="en-GB"/>
          </a:p>
        </p:txBody>
      </p:sp>
      <p:sp>
        <p:nvSpPr>
          <p:cNvPr id="5" name="Slide Number Placeholder 4"/>
          <p:cNvSpPr>
            <a:spLocks noGrp="1"/>
          </p:cNvSpPr>
          <p:nvPr>
            <p:ph type="sldNum" sz="quarter" idx="12"/>
          </p:nvPr>
        </p:nvSpPr>
        <p:spPr/>
        <p:txBody>
          <a:bodyPr/>
          <a:lstStyle/>
          <a:p>
            <a:fld id="{4E5EDF2C-BDB0-4F5C-AE3D-58E8F57BE158}" type="slidenum">
              <a:rPr lang="en-GB" smtClean="0"/>
              <a:t>50</a:t>
            </a:fld>
            <a:endParaRPr lang="en-GB"/>
          </a:p>
        </p:txBody>
      </p:sp>
      <p:sp>
        <p:nvSpPr>
          <p:cNvPr id="6" name="Footer Placeholder 5"/>
          <p:cNvSpPr>
            <a:spLocks noGrp="1"/>
          </p:cNvSpPr>
          <p:nvPr>
            <p:ph type="ftr" sz="quarter" idx="3"/>
          </p:nvPr>
        </p:nvSpPr>
        <p:spPr/>
        <p:txBody>
          <a:bodyPr/>
          <a:lstStyle/>
          <a:p>
            <a:r>
              <a:rPr lang="en-GB" smtClean="0"/>
              <a:t>JRJC 2019 – Centre Moulin Mer – Lagonna-Daoulas</a:t>
            </a:r>
          </a:p>
          <a:p>
            <a:r>
              <a:rPr lang="en-GB" smtClean="0"/>
              <a:t>David Cohen – Optomechanical parametric instabilities study for Virgo</a:t>
            </a:r>
            <a:endParaRPr lang="en-GB" dirty="0" smtClean="0"/>
          </a:p>
        </p:txBody>
      </p:sp>
      <p:pic>
        <p:nvPicPr>
          <p:cNvPr id="7" name="Content Placeholder 7" descr="A screenshot of a computer&#10;&#10;Description automatically generated">
            <a:extLst>
              <a:ext uri="{FF2B5EF4-FFF2-40B4-BE49-F238E27FC236}">
                <a16:creationId xmlns:a16="http://schemas.microsoft.com/office/drawing/2014/main" id="{0998BA15-3D34-4A99-B2A7-812F3BA5DA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1686" y="2284413"/>
            <a:ext cx="7728627" cy="3892550"/>
          </a:xfrm>
          <a:prstGeom prst="rect">
            <a:avLst/>
          </a:prstGeom>
        </p:spPr>
      </p:pic>
      <p:sp>
        <p:nvSpPr>
          <p:cNvPr id="8" name="TextBox 7">
            <a:extLst>
              <a:ext uri="{FF2B5EF4-FFF2-40B4-BE49-F238E27FC236}">
                <a16:creationId xmlns:a16="http://schemas.microsoft.com/office/drawing/2014/main" id="{D8D817AB-DC25-48AE-B781-6488E21D63B0}"/>
              </a:ext>
            </a:extLst>
          </p:cNvPr>
          <p:cNvSpPr txBox="1"/>
          <p:nvPr/>
        </p:nvSpPr>
        <p:spPr>
          <a:xfrm>
            <a:off x="207433" y="3322975"/>
            <a:ext cx="1934634" cy="1815882"/>
          </a:xfrm>
          <a:prstGeom prst="rect">
            <a:avLst/>
          </a:prstGeom>
          <a:noFill/>
        </p:spPr>
        <p:txBody>
          <a:bodyPr wrap="square" rtlCol="0">
            <a:spAutoFit/>
          </a:bodyPr>
          <a:lstStyle/>
          <a:p>
            <a:r>
              <a:rPr lang="en-GB" sz="1600" dirty="0"/>
              <a:t>Panel to select the interferometer configuration, </a:t>
            </a:r>
            <a:r>
              <a:rPr lang="en-GB" sz="1600" dirty="0" err="1"/>
              <a:t>ie</a:t>
            </a:r>
            <a:r>
              <a:rPr lang="en-GB" sz="1600" dirty="0"/>
              <a:t> selecting both END mirrors </a:t>
            </a:r>
            <a:r>
              <a:rPr lang="en-GB" sz="1600" dirty="0" err="1"/>
              <a:t>RoCs</a:t>
            </a:r>
            <a:endParaRPr lang="en-GB" sz="1600" dirty="0"/>
          </a:p>
          <a:p>
            <a:r>
              <a:rPr lang="en-GB" sz="1600" dirty="0">
                <a:sym typeface="Wingdings" panose="05000000000000000000" pitchFamily="2" charset="2"/>
              </a:rPr>
              <a:t></a:t>
            </a:r>
            <a:r>
              <a:rPr lang="en-GB" sz="1600" dirty="0"/>
              <a:t> the first panel is modified accordingly</a:t>
            </a:r>
          </a:p>
        </p:txBody>
      </p:sp>
      <p:cxnSp>
        <p:nvCxnSpPr>
          <p:cNvPr id="10" name="Straight Arrow Connector 9">
            <a:extLst>
              <a:ext uri="{FF2B5EF4-FFF2-40B4-BE49-F238E27FC236}">
                <a16:creationId xmlns:a16="http://schemas.microsoft.com/office/drawing/2014/main" id="{AB0F4DD4-7804-4271-BBD6-F000814B1AE7}"/>
              </a:ext>
            </a:extLst>
          </p:cNvPr>
          <p:cNvCxnSpPr>
            <a:cxnSpLocks/>
            <a:endCxn id="9" idx="3"/>
          </p:cNvCxnSpPr>
          <p:nvPr/>
        </p:nvCxnSpPr>
        <p:spPr>
          <a:xfrm>
            <a:off x="1955800" y="4233333"/>
            <a:ext cx="3709835" cy="89773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descr="A screenshot of a computer&#10;&#10;Description automatically generated">
            <a:extLst>
              <a:ext uri="{FF2B5EF4-FFF2-40B4-BE49-F238E27FC236}">
                <a16:creationId xmlns:a16="http://schemas.microsoft.com/office/drawing/2014/main" id="{304093FE-96FE-489E-A931-9A4047E60C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5628" y="3999427"/>
            <a:ext cx="5166044" cy="2267229"/>
          </a:xfrm>
          <a:prstGeom prst="rect">
            <a:avLst/>
          </a:prstGeom>
        </p:spPr>
      </p:pic>
      <p:sp>
        <p:nvSpPr>
          <p:cNvPr id="9" name="Freeform: Shape 11">
            <a:extLst>
              <a:ext uri="{FF2B5EF4-FFF2-40B4-BE49-F238E27FC236}">
                <a16:creationId xmlns:a16="http://schemas.microsoft.com/office/drawing/2014/main" id="{22491BAF-E642-4599-BCF6-E257914FC92F}"/>
              </a:ext>
            </a:extLst>
          </p:cNvPr>
          <p:cNvSpPr/>
          <p:nvPr/>
        </p:nvSpPr>
        <p:spPr>
          <a:xfrm rot="3000">
            <a:off x="5665634" y="3999430"/>
            <a:ext cx="5165654" cy="226778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9160">
            <a:solidFill>
              <a:srgbClr val="ED1C24"/>
            </a:solidFill>
            <a:prstDash val="solid"/>
          </a:ln>
        </p:spPr>
        <p:txBody>
          <a:bodyPr wrap="none" lIns="104400" tIns="59400" rIns="104400" bIns="59400" anchor="ctr" anchorCtr="0" compatLnSpc="0">
            <a:noAutofit/>
          </a:bodyPr>
          <a:lstStyle/>
          <a:p>
            <a:pPr marL="0" marR="0" lvl="0" indent="0" hangingPunct="0">
              <a:lnSpc>
                <a:spcPct val="100000"/>
              </a:lnSpc>
              <a:spcBef>
                <a:spcPts val="0"/>
              </a:spcBef>
              <a:spcAft>
                <a:spcPts val="0"/>
              </a:spcAft>
              <a:buNone/>
              <a:tabLst/>
            </a:pPr>
            <a:endParaRPr lang="en-GB" sz="1800" b="0" i="0" u="none" strike="noStrike" kern="1200" cap="none" dirty="0">
              <a:ln>
                <a:noFill/>
              </a:ln>
              <a:latin typeface="Liberation Sans" pitchFamily="18"/>
              <a:ea typeface="Noto Sans CJK SC Regular" pitchFamily="2"/>
              <a:cs typeface="Lohit Devanagari" pitchFamily="2"/>
            </a:endParaRPr>
          </a:p>
        </p:txBody>
      </p:sp>
    </p:spTree>
    <p:extLst>
      <p:ext uri="{BB962C8B-B14F-4D97-AF65-F5344CB8AC3E}">
        <p14:creationId xmlns:p14="http://schemas.microsoft.com/office/powerpoint/2010/main" val="19400235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fr-FR" smtClean="0"/>
              <a:t>25/11/2019</a:t>
            </a:r>
            <a:endParaRPr lang="en-GB"/>
          </a:p>
        </p:txBody>
      </p:sp>
      <p:sp>
        <p:nvSpPr>
          <p:cNvPr id="4" name="Slide Number Placeholder 3"/>
          <p:cNvSpPr>
            <a:spLocks noGrp="1"/>
          </p:cNvSpPr>
          <p:nvPr>
            <p:ph type="sldNum" sz="quarter" idx="12"/>
          </p:nvPr>
        </p:nvSpPr>
        <p:spPr/>
        <p:txBody>
          <a:bodyPr/>
          <a:lstStyle/>
          <a:p>
            <a:fld id="{4E5EDF2C-BDB0-4F5C-AE3D-58E8F57BE158}" type="slidenum">
              <a:rPr lang="en-GB" smtClean="0"/>
              <a:t>6</a:t>
            </a:fld>
            <a:endParaRPr lang="en-GB"/>
          </a:p>
        </p:txBody>
      </p:sp>
      <p:sp>
        <p:nvSpPr>
          <p:cNvPr id="5" name="Footer Placeholder 4"/>
          <p:cNvSpPr>
            <a:spLocks noGrp="1"/>
          </p:cNvSpPr>
          <p:nvPr>
            <p:ph type="ftr" sz="quarter" idx="3"/>
          </p:nvPr>
        </p:nvSpPr>
        <p:spPr/>
        <p:txBody>
          <a:bodyPr/>
          <a:lstStyle/>
          <a:p>
            <a:r>
              <a:rPr lang="en-GB" smtClean="0"/>
              <a:t>JRJC 2019 – Centre Moulin Mer – Lagonna-Daoulas</a:t>
            </a:r>
          </a:p>
          <a:p>
            <a:r>
              <a:rPr lang="en-GB" smtClean="0"/>
              <a:t>David Cohen – Optomechanical parametric instabilities study for Virgo</a:t>
            </a:r>
            <a:endParaRPr lang="en-GB" dirty="0" smtClean="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0792" y="0"/>
            <a:ext cx="9137908" cy="6858000"/>
          </a:xfrm>
          <a:prstGeom prst="rect">
            <a:avLst/>
          </a:prstGeom>
        </p:spPr>
      </p:pic>
      <p:sp>
        <p:nvSpPr>
          <p:cNvPr id="2" name="TextBox 1"/>
          <p:cNvSpPr txBox="1"/>
          <p:nvPr/>
        </p:nvSpPr>
        <p:spPr>
          <a:xfrm>
            <a:off x="9521852" y="6110129"/>
            <a:ext cx="2286203" cy="246221"/>
          </a:xfrm>
          <a:prstGeom prst="rect">
            <a:avLst/>
          </a:prstGeom>
          <a:noFill/>
        </p:spPr>
        <p:txBody>
          <a:bodyPr wrap="none" rtlCol="0">
            <a:spAutoFit/>
          </a:bodyPr>
          <a:lstStyle/>
          <a:p>
            <a:r>
              <a:rPr lang="en-GB" sz="1000" dirty="0"/>
              <a:t>Image courtesy of Wikimedia Commons</a:t>
            </a:r>
            <a:r>
              <a:rPr lang="en-GB" sz="1000" dirty="0" smtClean="0"/>
              <a:t>.</a:t>
            </a:r>
            <a:endParaRPr lang="en-GB" sz="1000" dirty="0"/>
          </a:p>
        </p:txBody>
      </p:sp>
    </p:spTree>
    <p:extLst>
      <p:ext uri="{BB962C8B-B14F-4D97-AF65-F5344CB8AC3E}">
        <p14:creationId xmlns:p14="http://schemas.microsoft.com/office/powerpoint/2010/main" val="16980862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fr-FR" smtClean="0"/>
              <a:t>25/11/2019</a:t>
            </a:r>
            <a:endParaRPr lang="en-GB"/>
          </a:p>
        </p:txBody>
      </p:sp>
      <p:sp>
        <p:nvSpPr>
          <p:cNvPr id="4" name="Slide Number Placeholder 3"/>
          <p:cNvSpPr>
            <a:spLocks noGrp="1"/>
          </p:cNvSpPr>
          <p:nvPr>
            <p:ph type="sldNum" sz="quarter" idx="12"/>
          </p:nvPr>
        </p:nvSpPr>
        <p:spPr/>
        <p:txBody>
          <a:bodyPr/>
          <a:lstStyle/>
          <a:p>
            <a:fld id="{4E5EDF2C-BDB0-4F5C-AE3D-58E8F57BE158}" type="slidenum">
              <a:rPr lang="en-GB" smtClean="0"/>
              <a:t>7</a:t>
            </a:fld>
            <a:endParaRPr lang="en-GB"/>
          </a:p>
        </p:txBody>
      </p:sp>
      <p:sp>
        <p:nvSpPr>
          <p:cNvPr id="5" name="Footer Placeholder 4"/>
          <p:cNvSpPr>
            <a:spLocks noGrp="1"/>
          </p:cNvSpPr>
          <p:nvPr>
            <p:ph type="ftr" sz="quarter" idx="3"/>
          </p:nvPr>
        </p:nvSpPr>
        <p:spPr/>
        <p:txBody>
          <a:bodyPr/>
          <a:lstStyle/>
          <a:p>
            <a:r>
              <a:rPr lang="en-GB" smtClean="0"/>
              <a:t>JRJC 2019 – Centre Moulin Mer – Lagonna-Daoulas</a:t>
            </a:r>
          </a:p>
          <a:p>
            <a:r>
              <a:rPr lang="en-GB" smtClean="0"/>
              <a:t>David Cohen – Optomechanical parametric instabilities study for Virgo</a:t>
            </a:r>
            <a:endParaRPr lang="en-GB" dirty="0" smtClean="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5360" y="0"/>
            <a:ext cx="9128770" cy="6858000"/>
          </a:xfrm>
          <a:prstGeom prst="rect">
            <a:avLst/>
          </a:prstGeom>
        </p:spPr>
      </p:pic>
      <p:sp>
        <p:nvSpPr>
          <p:cNvPr id="7" name="TextBox 6"/>
          <p:cNvSpPr txBox="1"/>
          <p:nvPr/>
        </p:nvSpPr>
        <p:spPr>
          <a:xfrm>
            <a:off x="9521852" y="6110129"/>
            <a:ext cx="2286203" cy="400110"/>
          </a:xfrm>
          <a:prstGeom prst="rect">
            <a:avLst/>
          </a:prstGeom>
          <a:noFill/>
        </p:spPr>
        <p:txBody>
          <a:bodyPr wrap="none" rtlCol="0">
            <a:spAutoFit/>
          </a:bodyPr>
          <a:lstStyle/>
          <a:p>
            <a:r>
              <a:rPr lang="en-GB" sz="1000" dirty="0"/>
              <a:t>Image courtesy of Wikimedia </a:t>
            </a:r>
            <a:r>
              <a:rPr lang="en-GB" sz="1000" dirty="0" smtClean="0"/>
              <a:t>Commons,</a:t>
            </a:r>
          </a:p>
          <a:p>
            <a:r>
              <a:rPr lang="en-GB" sz="1000" dirty="0" smtClean="0"/>
              <a:t>modified.</a:t>
            </a:r>
            <a:endParaRPr lang="en-GB" sz="1000" dirty="0"/>
          </a:p>
        </p:txBody>
      </p:sp>
    </p:spTree>
    <p:extLst>
      <p:ext uri="{BB962C8B-B14F-4D97-AF65-F5344CB8AC3E}">
        <p14:creationId xmlns:p14="http://schemas.microsoft.com/office/powerpoint/2010/main" val="28395577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fr-FR" smtClean="0"/>
              <a:t>25/11/2019</a:t>
            </a:r>
            <a:endParaRPr lang="en-GB"/>
          </a:p>
        </p:txBody>
      </p:sp>
      <p:sp>
        <p:nvSpPr>
          <p:cNvPr id="4" name="Slide Number Placeholder 3"/>
          <p:cNvSpPr>
            <a:spLocks noGrp="1"/>
          </p:cNvSpPr>
          <p:nvPr>
            <p:ph type="sldNum" sz="quarter" idx="12"/>
          </p:nvPr>
        </p:nvSpPr>
        <p:spPr/>
        <p:txBody>
          <a:bodyPr/>
          <a:lstStyle/>
          <a:p>
            <a:fld id="{4E5EDF2C-BDB0-4F5C-AE3D-58E8F57BE158}" type="slidenum">
              <a:rPr lang="en-GB" smtClean="0"/>
              <a:t>8</a:t>
            </a:fld>
            <a:endParaRPr lang="en-GB"/>
          </a:p>
        </p:txBody>
      </p:sp>
      <p:sp>
        <p:nvSpPr>
          <p:cNvPr id="5" name="Footer Placeholder 4"/>
          <p:cNvSpPr>
            <a:spLocks noGrp="1"/>
          </p:cNvSpPr>
          <p:nvPr>
            <p:ph type="ftr" sz="quarter" idx="3"/>
          </p:nvPr>
        </p:nvSpPr>
        <p:spPr/>
        <p:txBody>
          <a:bodyPr/>
          <a:lstStyle/>
          <a:p>
            <a:r>
              <a:rPr lang="en-GB" smtClean="0"/>
              <a:t>JRJC 2019 – Centre Moulin Mer – Lagonna-Daoulas</a:t>
            </a:r>
          </a:p>
          <a:p>
            <a:r>
              <a:rPr lang="en-GB" smtClean="0"/>
              <a:t>David Cohen – Optomechanical parametric instabilities study for Virgo</a:t>
            </a:r>
            <a:endParaRPr lang="en-GB" dirty="0" smtClean="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250" y="1709737"/>
            <a:ext cx="6667500" cy="3438525"/>
          </a:xfrm>
          <a:prstGeom prst="rect">
            <a:avLst/>
          </a:prstGeom>
        </p:spPr>
      </p:pic>
      <p:sp>
        <p:nvSpPr>
          <p:cNvPr id="9" name="TextBox 8"/>
          <p:cNvSpPr txBox="1"/>
          <p:nvPr/>
        </p:nvSpPr>
        <p:spPr>
          <a:xfrm>
            <a:off x="5792312" y="5148262"/>
            <a:ext cx="604653" cy="246221"/>
          </a:xfrm>
          <a:prstGeom prst="rect">
            <a:avLst/>
          </a:prstGeom>
          <a:noFill/>
        </p:spPr>
        <p:txBody>
          <a:bodyPr wrap="none" rtlCol="0">
            <a:spAutoFit/>
          </a:bodyPr>
          <a:lstStyle/>
          <a:p>
            <a:r>
              <a:rPr lang="en-GB" sz="1000" dirty="0" smtClean="0"/>
              <a:t>© CERN</a:t>
            </a:r>
            <a:endParaRPr lang="en-GB" sz="10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1886" y="988999"/>
            <a:ext cx="7965504" cy="5106093"/>
          </a:xfrm>
          <a:prstGeom prst="rect">
            <a:avLst/>
          </a:prstGeom>
        </p:spPr>
      </p:pic>
    </p:spTree>
    <p:extLst>
      <p:ext uri="{BB962C8B-B14F-4D97-AF65-F5344CB8AC3E}">
        <p14:creationId xmlns:p14="http://schemas.microsoft.com/office/powerpoint/2010/main" val="3405588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312AD-4965-4D42-8C32-046F58D3DCCE}"/>
              </a:ext>
            </a:extLst>
          </p:cNvPr>
          <p:cNvSpPr>
            <a:spLocks noGrp="1"/>
          </p:cNvSpPr>
          <p:nvPr>
            <p:ph type="title"/>
          </p:nvPr>
        </p:nvSpPr>
        <p:spPr/>
        <p:txBody>
          <a:bodyPr/>
          <a:lstStyle/>
          <a:p>
            <a:r>
              <a:rPr lang="en-GB" dirty="0"/>
              <a:t>Gravitational waves (GW): basics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1927282-18BB-459B-AF75-06082BA38E6E}"/>
                  </a:ext>
                </a:extLst>
              </p:cNvPr>
              <p:cNvSpPr>
                <a:spLocks noGrp="1"/>
              </p:cNvSpPr>
              <p:nvPr>
                <p:ph idx="1"/>
              </p:nvPr>
            </p:nvSpPr>
            <p:spPr/>
            <p:txBody>
              <a:bodyPr>
                <a:normAutofit fontScale="92500" lnSpcReduction="20000"/>
              </a:bodyPr>
              <a:lstStyle/>
              <a:p>
                <a:r>
                  <a:rPr lang="en-GB" dirty="0"/>
                  <a:t>Ripples of the curvature of spacetime: ‘space tells matter how to move […] matter tells space how to curve’ </a:t>
                </a:r>
                <a:r>
                  <a:rPr lang="en-GB" sz="2400" dirty="0"/>
                  <a:t>(Misner, Thorne &amp; Wheeler, in Gravitation, 1973).</a:t>
                </a:r>
              </a:p>
              <a:p>
                <a:r>
                  <a:rPr lang="en-GB" dirty="0"/>
                  <a:t>Emitted by accelerating massive bodies; travel at the speed of light.</a:t>
                </a:r>
              </a:p>
              <a:p>
                <a:r>
                  <a:rPr lang="en-GB" dirty="0"/>
                  <a:t>Stretch and squeeze an object; the larger the object, the more it stretches as:</a:t>
                </a:r>
              </a:p>
              <a:p>
                <a:pPr marL="0" indent="0">
                  <a:buNone/>
                </a:pPr>
                <a14:m>
                  <m:oMathPara xmlns:m="http://schemas.openxmlformats.org/officeDocument/2006/math">
                    <m:oMathParaPr>
                      <m:jc m:val="center"/>
                    </m:oMathParaPr>
                    <m:oMath xmlns:m="http://schemas.openxmlformats.org/officeDocument/2006/math">
                      <m:f>
                        <m:fPr>
                          <m:ctrlPr>
                            <a:rPr lang="en-GB" i="1" smtClean="0">
                              <a:latin typeface="Cambria Math" panose="02040503050406030204" pitchFamily="18" charset="0"/>
                            </a:rPr>
                          </m:ctrlPr>
                        </m:fPr>
                        <m:num>
                          <m:r>
                            <a:rPr lang="en-GB" i="1" smtClean="0">
                              <a:latin typeface="Cambria Math" panose="02040503050406030204" pitchFamily="18" charset="0"/>
                              <a:ea typeface="Cambria Math" panose="02040503050406030204" pitchFamily="18" charset="0"/>
                            </a:rPr>
                            <m:t>𝛿</m:t>
                          </m:r>
                          <m:r>
                            <a:rPr lang="en-GB" b="0" i="1" smtClean="0">
                              <a:latin typeface="Cambria Math" panose="02040503050406030204" pitchFamily="18" charset="0"/>
                              <a:ea typeface="Cambria Math" panose="02040503050406030204" pitchFamily="18" charset="0"/>
                            </a:rPr>
                            <m:t>𝐿</m:t>
                          </m:r>
                        </m:num>
                        <m:den>
                          <m:sSub>
                            <m:sSubPr>
                              <m:ctrlPr>
                                <a:rPr lang="en-GB" i="1" smtClean="0">
                                  <a:latin typeface="Cambria Math" panose="02040503050406030204" pitchFamily="18" charset="0"/>
                                </a:rPr>
                              </m:ctrlPr>
                            </m:sSubPr>
                            <m:e>
                              <m:r>
                                <a:rPr lang="en-GB" b="0" i="1" smtClean="0">
                                  <a:latin typeface="Cambria Math" panose="02040503050406030204" pitchFamily="18" charset="0"/>
                                </a:rPr>
                                <m:t>𝐿</m:t>
                              </m:r>
                            </m:e>
                            <m:sub>
                              <m:r>
                                <a:rPr lang="en-GB" b="0" i="1" smtClean="0">
                                  <a:latin typeface="Cambria Math" panose="02040503050406030204" pitchFamily="18" charset="0"/>
                                </a:rPr>
                                <m:t>0</m:t>
                              </m:r>
                            </m:sub>
                          </m:sSub>
                        </m:den>
                      </m:f>
                      <m:r>
                        <a:rPr lang="en-GB" b="0" i="1" smtClean="0">
                          <a:latin typeface="Cambria Math" panose="02040503050406030204" pitchFamily="18" charset="0"/>
                        </a:rPr>
                        <m:t>=</m:t>
                      </m:r>
                      <m:f>
                        <m:fPr>
                          <m:ctrlPr>
                            <a:rPr lang="en-GB" b="0" i="1" smtClean="0">
                              <a:latin typeface="Cambria Math" panose="02040503050406030204" pitchFamily="18" charset="0"/>
                            </a:rPr>
                          </m:ctrlPr>
                        </m:fPr>
                        <m:num>
                          <m:r>
                            <a:rPr lang="en-GB" b="0" i="1" smtClean="0">
                              <a:latin typeface="Cambria Math" panose="02040503050406030204" pitchFamily="18" charset="0"/>
                            </a:rPr>
                            <m:t>h</m:t>
                          </m:r>
                        </m:num>
                        <m:den>
                          <m:r>
                            <a:rPr lang="en-GB" b="0" i="1" smtClean="0">
                              <a:latin typeface="Cambria Math" panose="02040503050406030204" pitchFamily="18" charset="0"/>
                            </a:rPr>
                            <m:t>2</m:t>
                          </m:r>
                        </m:den>
                      </m:f>
                    </m:oMath>
                  </m:oMathPara>
                </a14:m>
                <a:endParaRPr lang="en-GB" dirty="0"/>
              </a:p>
              <a:p>
                <a:pPr marL="0" indent="0">
                  <a:buNone/>
                </a:pPr>
                <a:r>
                  <a:rPr lang="en-GB" dirty="0"/>
                  <a:t>where </a:t>
                </a:r>
                <a:r>
                  <a:rPr lang="en-GB" i="1" dirty="0"/>
                  <a:t>L</a:t>
                </a:r>
                <a:r>
                  <a:rPr lang="en-GB" i="1" baseline="-25000" dirty="0"/>
                  <a:t>0</a:t>
                </a:r>
                <a:r>
                  <a:rPr lang="en-GB" dirty="0"/>
                  <a:t> is the length of the object, </a:t>
                </a:r>
                <a14:m>
                  <m:oMath xmlns:m="http://schemas.openxmlformats.org/officeDocument/2006/math">
                    <m:r>
                      <a:rPr lang="en-GB" i="1">
                        <a:latin typeface="Cambria Math" panose="02040503050406030204" pitchFamily="18" charset="0"/>
                        <a:ea typeface="Cambria Math" panose="02040503050406030204" pitchFamily="18" charset="0"/>
                      </a:rPr>
                      <m:t>𝛿</m:t>
                    </m:r>
                    <m:r>
                      <a:rPr lang="en-GB" i="1">
                        <a:latin typeface="Cambria Math" panose="02040503050406030204" pitchFamily="18" charset="0"/>
                        <a:ea typeface="Cambria Math" panose="02040503050406030204" pitchFamily="18" charset="0"/>
                      </a:rPr>
                      <m:t>𝐿</m:t>
                    </m:r>
                  </m:oMath>
                </a14:m>
                <a:r>
                  <a:rPr lang="en-GB" dirty="0"/>
                  <a:t> the length variation due to the GW, and </a:t>
                </a:r>
                <a:r>
                  <a:rPr lang="en-GB" i="1" dirty="0"/>
                  <a:t>h</a:t>
                </a:r>
                <a:r>
                  <a:rPr lang="en-GB" dirty="0"/>
                  <a:t> the GW strain </a:t>
                </a:r>
                <a:r>
                  <a:rPr lang="en-GB" dirty="0" smtClean="0"/>
                  <a:t>amplitude.</a:t>
                </a:r>
                <a:endParaRPr lang="en-GB" dirty="0"/>
              </a:p>
              <a:p>
                <a:pPr marL="0" indent="0">
                  <a:buNone/>
                </a:pPr>
                <a:r>
                  <a:rPr lang="en-GB" dirty="0" smtClean="0"/>
                  <a:t>This </a:t>
                </a:r>
                <a14:m>
                  <m:oMath xmlns:m="http://schemas.openxmlformats.org/officeDocument/2006/math">
                    <m:f>
                      <m:fPr>
                        <m:ctrlPr>
                          <a:rPr lang="en-GB" i="1">
                            <a:latin typeface="Cambria Math" panose="02040503050406030204" pitchFamily="18" charset="0"/>
                          </a:rPr>
                        </m:ctrlPr>
                      </m:fPr>
                      <m:num>
                        <m:r>
                          <a:rPr lang="en-GB" i="1">
                            <a:latin typeface="Cambria Math" panose="02040503050406030204" pitchFamily="18" charset="0"/>
                            <a:ea typeface="Cambria Math" panose="02040503050406030204" pitchFamily="18" charset="0"/>
                          </a:rPr>
                          <m:t>𝛿</m:t>
                        </m:r>
                        <m:r>
                          <a:rPr lang="en-GB" i="1">
                            <a:latin typeface="Cambria Math" panose="02040503050406030204" pitchFamily="18" charset="0"/>
                            <a:ea typeface="Cambria Math" panose="02040503050406030204" pitchFamily="18" charset="0"/>
                          </a:rPr>
                          <m:t>𝐿</m:t>
                        </m:r>
                      </m:num>
                      <m:den>
                        <m:sSub>
                          <m:sSubPr>
                            <m:ctrlPr>
                              <a:rPr lang="en-GB" i="1">
                                <a:latin typeface="Cambria Math" panose="02040503050406030204" pitchFamily="18" charset="0"/>
                              </a:rPr>
                            </m:ctrlPr>
                          </m:sSubPr>
                          <m:e>
                            <m:r>
                              <a:rPr lang="en-GB" i="1">
                                <a:latin typeface="Cambria Math" panose="02040503050406030204" pitchFamily="18" charset="0"/>
                              </a:rPr>
                              <m:t>𝐿</m:t>
                            </m:r>
                          </m:e>
                          <m:sub>
                            <m:r>
                              <a:rPr lang="en-GB" i="1">
                                <a:latin typeface="Cambria Math" panose="02040503050406030204" pitchFamily="18" charset="0"/>
                              </a:rPr>
                              <m:t>0</m:t>
                            </m:r>
                          </m:sub>
                        </m:sSub>
                      </m:den>
                    </m:f>
                  </m:oMath>
                </a14:m>
                <a:r>
                  <a:rPr lang="en-GB" dirty="0" smtClean="0"/>
                  <a:t> is what is actually measured to get to the GW strain amplitude </a:t>
                </a:r>
                <a:r>
                  <a:rPr lang="en-GB" i="1" dirty="0" smtClean="0"/>
                  <a:t>h</a:t>
                </a:r>
                <a:r>
                  <a:rPr lang="en-GB" dirty="0" smtClean="0"/>
                  <a:t>.</a:t>
                </a:r>
                <a:endParaRPr lang="en-GB" dirty="0"/>
              </a:p>
            </p:txBody>
          </p:sp>
        </mc:Choice>
        <mc:Fallback xmlns="">
          <p:sp>
            <p:nvSpPr>
              <p:cNvPr id="3" name="Content Placeholder 2">
                <a:extLst>
                  <a:ext uri="{FF2B5EF4-FFF2-40B4-BE49-F238E27FC236}">
                    <a16:creationId xmlns:a16="http://schemas.microsoft.com/office/drawing/2014/main" id="{71927282-18BB-459B-AF75-06082BA38E6E}"/>
                  </a:ext>
                </a:extLst>
              </p:cNvPr>
              <p:cNvSpPr>
                <a:spLocks noGrp="1" noRot="1" noChangeAspect="1" noMove="1" noResize="1" noEditPoints="1" noAdjustHandles="1" noChangeArrowheads="1" noChangeShapeType="1" noTextEdit="1"/>
              </p:cNvSpPr>
              <p:nvPr>
                <p:ph idx="1"/>
              </p:nvPr>
            </p:nvSpPr>
            <p:spPr>
              <a:blipFill>
                <a:blip r:embed="rId2"/>
                <a:stretch>
                  <a:fillRect l="-1043" t="-3918" r="-406"/>
                </a:stretch>
              </a:blipFill>
            </p:spPr>
            <p:txBody>
              <a:bodyPr/>
              <a:lstStyle/>
              <a:p>
                <a:r>
                  <a:rPr lang="fr-FR">
                    <a:noFill/>
                  </a:rPr>
                  <a:t> </a:t>
                </a:r>
              </a:p>
            </p:txBody>
          </p:sp>
        </mc:Fallback>
      </mc:AlternateContent>
      <p:sp>
        <p:nvSpPr>
          <p:cNvPr id="13" name="Date Placeholder 12"/>
          <p:cNvSpPr>
            <a:spLocks noGrp="1"/>
          </p:cNvSpPr>
          <p:nvPr>
            <p:ph type="dt" sz="half" idx="10"/>
          </p:nvPr>
        </p:nvSpPr>
        <p:spPr/>
        <p:txBody>
          <a:bodyPr/>
          <a:lstStyle/>
          <a:p>
            <a:r>
              <a:rPr lang="fr-FR" smtClean="0"/>
              <a:t>25/11/2019</a:t>
            </a:r>
            <a:endParaRPr lang="en-GB"/>
          </a:p>
        </p:txBody>
      </p:sp>
      <p:sp>
        <p:nvSpPr>
          <p:cNvPr id="14" name="Footer Placeholder 13"/>
          <p:cNvSpPr>
            <a:spLocks noGrp="1"/>
          </p:cNvSpPr>
          <p:nvPr>
            <p:ph type="ftr" sz="quarter" idx="3"/>
          </p:nvPr>
        </p:nvSpPr>
        <p:spPr/>
        <p:txBody>
          <a:bodyPr/>
          <a:lstStyle/>
          <a:p>
            <a:r>
              <a:rPr lang="en-GB" smtClean="0"/>
              <a:t>JRJC 2019 – Centre Moulin Mer – Lagonna-Daoulas</a:t>
            </a:r>
          </a:p>
          <a:p>
            <a:r>
              <a:rPr lang="en-GB" smtClean="0"/>
              <a:t>David Cohen – Optomechanical parametric instabilities study for Virgo</a:t>
            </a:r>
            <a:endParaRPr lang="en-GB" dirty="0" smtClean="0"/>
          </a:p>
        </p:txBody>
      </p:sp>
      <p:sp>
        <p:nvSpPr>
          <p:cNvPr id="15" name="Slide Number Placeholder 14"/>
          <p:cNvSpPr>
            <a:spLocks noGrp="1"/>
          </p:cNvSpPr>
          <p:nvPr>
            <p:ph type="sldNum" sz="quarter" idx="12"/>
          </p:nvPr>
        </p:nvSpPr>
        <p:spPr/>
        <p:txBody>
          <a:bodyPr/>
          <a:lstStyle/>
          <a:p>
            <a:fld id="{4E5EDF2C-BDB0-4F5C-AE3D-58E8F57BE158}" type="slidenum">
              <a:rPr lang="en-GB" smtClean="0"/>
              <a:t>9</a:t>
            </a:fld>
            <a:endParaRPr lang="en-GB"/>
          </a:p>
        </p:txBody>
      </p:sp>
    </p:spTree>
    <p:extLst>
      <p:ext uri="{BB962C8B-B14F-4D97-AF65-F5344CB8AC3E}">
        <p14:creationId xmlns:p14="http://schemas.microsoft.com/office/powerpoint/2010/main" val="3500948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hd_eveyon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CBF34090-E6B8-41D1-AD31-34575888F12E}" vid="{6180D786-3CA9-49DC-B0CB-F06937BEB57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phd_eveyone</Template>
  <TotalTime>2321</TotalTime>
  <Words>2337</Words>
  <Application>Microsoft Office PowerPoint</Application>
  <PresentationFormat>Widescreen</PresentationFormat>
  <Paragraphs>431</Paragraphs>
  <Slides>50</Slides>
  <Notes>0</Notes>
  <HiddenSlides>0</HiddenSlides>
  <MMClips>7</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50</vt:i4>
      </vt:variant>
    </vt:vector>
  </HeadingPairs>
  <TitlesOfParts>
    <vt:vector size="61" baseType="lpstr">
      <vt:lpstr>Arial</vt:lpstr>
      <vt:lpstr>Calibri</vt:lpstr>
      <vt:lpstr>Calibri Light</vt:lpstr>
      <vt:lpstr>Cambria Math</vt:lpstr>
      <vt:lpstr>Liberation Sans</vt:lpstr>
      <vt:lpstr>Lohit Devanagari</vt:lpstr>
      <vt:lpstr>Noto Sans CJK SC Regular</vt:lpstr>
      <vt:lpstr>Old English Text MT</vt:lpstr>
      <vt:lpstr>StarSymbol</vt:lpstr>
      <vt:lpstr>Wingdings</vt:lpstr>
      <vt:lpstr>phd_eveyone</vt:lpstr>
      <vt:lpstr>Optomechanical parametric instabilities study for Virgo</vt:lpstr>
      <vt:lpstr>PowerPoint Presentation</vt:lpstr>
      <vt:lpstr>Introduction</vt:lpstr>
      <vt:lpstr>PowerPoint Presentation</vt:lpstr>
      <vt:lpstr>PowerPoint Presentation</vt:lpstr>
      <vt:lpstr>PowerPoint Presentation</vt:lpstr>
      <vt:lpstr>PowerPoint Presentation</vt:lpstr>
      <vt:lpstr>PowerPoint Presentation</vt:lpstr>
      <vt:lpstr>Gravitational waves (GW): basics</vt:lpstr>
      <vt:lpstr>Gravitational waves (GW): basics</vt:lpstr>
      <vt:lpstr>GW strain amplitude</vt:lpstr>
      <vt:lpstr>1st detector condition</vt:lpstr>
      <vt:lpstr>Sources luminosity</vt:lpstr>
      <vt:lpstr>PowerPoint Presentation</vt:lpstr>
      <vt:lpstr>Outline</vt:lpstr>
      <vt:lpstr>Ground-based interferometer for GW detection</vt:lpstr>
      <vt:lpstr>What is Virgo?</vt:lpstr>
      <vt:lpstr>Outline</vt:lpstr>
      <vt:lpstr>Observation Runs</vt:lpstr>
      <vt:lpstr>A couple of interesting links</vt:lpstr>
      <vt:lpstr>Detections</vt:lpstr>
      <vt:lpstr>Detections</vt:lpstr>
      <vt:lpstr>2nd detector condition</vt:lpstr>
      <vt:lpstr>PowerPoint Presentation</vt:lpstr>
      <vt:lpstr>Three-mode parametric instabilities</vt:lpstr>
      <vt:lpstr>Parametric gain</vt:lpstr>
      <vt:lpstr>3-mode interaction</vt:lpstr>
      <vt:lpstr>3-mode interaction</vt:lpstr>
      <vt:lpstr>Mechanical and optical modes overlap</vt:lpstr>
      <vt:lpstr>Parametric gain</vt:lpstr>
      <vt:lpstr>Parametric instabilities (PI) at LIGO</vt:lpstr>
      <vt:lpstr>PowerPoint Presentation</vt:lpstr>
      <vt:lpstr>Outline</vt:lpstr>
      <vt:lpstr>Mechanical modes computation</vt:lpstr>
      <vt:lpstr>Mechanical modes’ quality factors (Qs)</vt:lpstr>
      <vt:lpstr>Recall of the parametric gain relation</vt:lpstr>
      <vt:lpstr>Homemade code for PI computation</vt:lpstr>
      <vt:lpstr>What kind of results do we get?</vt:lpstr>
      <vt:lpstr>What kind of results do we get?</vt:lpstr>
      <vt:lpstr>What kind of results do we get?</vt:lpstr>
      <vt:lpstr>What kind of results do we get?</vt:lpstr>
      <vt:lpstr>Evolution of the instabilities when the input power increases</vt:lpstr>
      <vt:lpstr>At present</vt:lpstr>
      <vt:lpstr>Next steps</vt:lpstr>
      <vt:lpstr>PowerPoint Presentation</vt:lpstr>
      <vt:lpstr>PowerPoint Presentation</vt:lpstr>
      <vt:lpstr>Spare slides</vt:lpstr>
      <vt:lpstr>Mitigation</vt:lpstr>
      <vt:lpstr>GUI for commissioners</vt:lpstr>
      <vt:lpstr>GUI for commissioners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Cohen</dc:creator>
  <cp:lastModifiedBy>David Cohen</cp:lastModifiedBy>
  <cp:revision>172</cp:revision>
  <dcterms:created xsi:type="dcterms:W3CDTF">2019-05-23T12:17:15Z</dcterms:created>
  <dcterms:modified xsi:type="dcterms:W3CDTF">2019-12-02T14:11:14Z</dcterms:modified>
</cp:coreProperties>
</file>