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1" r:id="rId3"/>
    <p:sldId id="282" r:id="rId4"/>
    <p:sldId id="283" r:id="rId5"/>
    <p:sldId id="261" r:id="rId6"/>
    <p:sldId id="280" r:id="rId7"/>
    <p:sldId id="259" r:id="rId8"/>
    <p:sldId id="286" r:id="rId9"/>
    <p:sldId id="288" r:id="rId10"/>
    <p:sldId id="287" r:id="rId11"/>
    <p:sldId id="269" r:id="rId12"/>
    <p:sldId id="260" r:id="rId13"/>
    <p:sldId id="285" r:id="rId14"/>
    <p:sldId id="271" r:id="rId15"/>
    <p:sldId id="272" r:id="rId16"/>
    <p:sldId id="270" r:id="rId17"/>
    <p:sldId id="289" r:id="rId18"/>
    <p:sldId id="262" r:id="rId19"/>
    <p:sldId id="274" r:id="rId20"/>
    <p:sldId id="265" r:id="rId21"/>
    <p:sldId id="275" r:id="rId22"/>
    <p:sldId id="266" r:id="rId23"/>
    <p:sldId id="267" r:id="rId24"/>
    <p:sldId id="268" r:id="rId25"/>
    <p:sldId id="276" r:id="rId26"/>
    <p:sldId id="257" r:id="rId27"/>
    <p:sldId id="258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3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7"/>
    <p:restoredTop sz="94643"/>
  </p:normalViewPr>
  <p:slideViewPr>
    <p:cSldViewPr snapToGrid="0" snapToObjects="1" showGuides="1">
      <p:cViewPr varScale="1">
        <p:scale>
          <a:sx n="105" d="100"/>
          <a:sy n="105" d="100"/>
        </p:scale>
        <p:origin x="312" y="184"/>
      </p:cViewPr>
      <p:guideLst>
        <p:guide orient="horz" pos="2160"/>
        <p:guide pos="23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Feuil1!$B$2:$B$7</c:f>
              <c:numCache>
                <c:formatCode>General</c:formatCode>
                <c:ptCount val="6"/>
                <c:pt idx="0">
                  <c:v>15</c:v>
                </c:pt>
                <c:pt idx="1">
                  <c:v>7</c:v>
                </c:pt>
                <c:pt idx="2">
                  <c:v>8</c:v>
                </c:pt>
                <c:pt idx="3">
                  <c:v>19</c:v>
                </c:pt>
                <c:pt idx="4">
                  <c:v>18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31-0B46-8D89-55C569EE197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Feuil1!$C$2:$C$7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3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97-3E44-B3A7-2B2110C789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56864560"/>
        <c:axId val="2104265936"/>
      </c:barChart>
      <c:catAx>
        <c:axId val="205686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04265936"/>
        <c:crosses val="autoZero"/>
        <c:auto val="1"/>
        <c:lblAlgn val="ctr"/>
        <c:lblOffset val="100"/>
        <c:noMultiLvlLbl val="0"/>
      </c:catAx>
      <c:valAx>
        <c:axId val="210426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686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46801836099634"/>
          <c:y val="5.4994775994156676E-2"/>
          <c:w val="0.64408198173059295"/>
          <c:h val="0.93504090562041575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FE-A841-BE8D-81B1270B58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FE-A841-BE8D-81B1270B58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FE-A841-BE8D-81B1270B588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FE-A841-BE8D-81B1270B588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609DFD4-2C57-334A-A965-F06F93F2BECA}" type="CATEGORYNAME">
                      <a:rPr lang="en-US" sz="1600" b="1" smtClean="0"/>
                      <a:pPr>
                        <a:defRPr sz="1600" b="1"/>
                      </a:pPr>
                      <a:t>[NOM DE CATÉGORIE]</a:t>
                    </a:fld>
                    <a:r>
                      <a:rPr lang="en-US" sz="1600" b="1" baseline="0"/>
                      <a:t> </a:t>
                    </a:r>
                    <a:fld id="{21269488-6831-8C46-A7B4-4ADA59D5B014}" type="VALUE">
                      <a:rPr lang="en-US" sz="1600" b="1" baseline="0"/>
                      <a:pPr>
                        <a:defRPr sz="1600" b="1"/>
                      </a:pPr>
                      <a:t>[VALEUR]</a:t>
                    </a:fld>
                    <a:endParaRPr lang="en-US" sz="1600" b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DFE-A841-BE8D-81B1270B5880}"/>
                </c:ext>
              </c:extLst>
            </c:dLbl>
            <c:dLbl>
              <c:idx val="1"/>
              <c:layout>
                <c:manualLayout>
                  <c:x val="-0.26095795032551272"/>
                  <c:y val="-0.217289698083253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10943B-BF38-DD40-8DEB-43D45038C140}" type="CATEGORYNAM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r>
                      <a:rPr lang="en-US" b="1" baseline="0">
                        <a:solidFill>
                          <a:schemeClr val="bg1"/>
                        </a:solidFill>
                      </a:rPr>
                      <a:t> </a:t>
                    </a:r>
                    <a:fld id="{2DFC5713-882D-AC40-9B19-6C867AFD9936}" type="VALUE">
                      <a:rPr lang="en-US" b="1" baseline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endParaRPr lang="en-US" b="1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18089015750388"/>
                      <c:h val="0.194193934506890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DFE-A841-BE8D-81B1270B5880}"/>
                </c:ext>
              </c:extLst>
            </c:dLbl>
            <c:dLbl>
              <c:idx val="2"/>
              <c:layout>
                <c:manualLayout>
                  <c:x val="2.2006326782404294E-2"/>
                  <c:y val="0.153026669494246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59A483-365A-0248-BE95-72695ABD068D}" type="CATEGORYNAME">
                      <a:rPr lang="en-US" sz="1600" b="1" smtClean="0"/>
                      <a:pPr>
                        <a:defRPr sz="1600" b="1"/>
                      </a:pPr>
                      <a:t>[NOM DE CATÉGORIE]</a:t>
                    </a:fld>
                    <a:r>
                      <a:rPr lang="en-US" sz="1600" b="1" baseline="0"/>
                      <a:t> </a:t>
                    </a:r>
                    <a:fld id="{9A40FA42-029A-4343-93F8-12B5D6E75778}" type="VALUE">
                      <a:rPr lang="en-US" sz="1600" b="1" baseline="0"/>
                      <a:pPr>
                        <a:defRPr sz="1600" b="1"/>
                      </a:pPr>
                      <a:t>[VALEUR]</a:t>
                    </a:fld>
                    <a:endParaRPr lang="en-US" sz="1600" b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36499453277122"/>
                      <c:h val="0.275448005089642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DFE-A841-BE8D-81B1270B5880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83D905-450D-9041-9156-0D57C25CDA87}" type="CATEGORYNAME">
                      <a:rPr lang="en-US" smtClean="0"/>
                      <a:pPr>
                        <a:defRPr sz="1600" b="1"/>
                      </a:pPr>
                      <a:t>[NOM DE CATÉGORIE]</a:t>
                    </a:fld>
                    <a:r>
                      <a:rPr lang="en-US" baseline="0"/>
                      <a:t> </a:t>
                    </a:r>
                    <a:fld id="{2C79FFDF-DC2B-9545-8FC8-45D84013FCDD}" type="VALUE">
                      <a:rPr lang="en-US" baseline="0"/>
                      <a:pPr>
                        <a:defRPr sz="1600" b="1"/>
                      </a:pPr>
                      <a:t>[VALEUR]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DFE-A841-BE8D-81B1270B5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CTA</c:v>
                </c:pt>
                <c:pt idx="1">
                  <c:v>H.E.S.S.</c:v>
                </c:pt>
                <c:pt idx="2">
                  <c:v>H.E.S.S. (co)</c:v>
                </c:pt>
                <c:pt idx="3">
                  <c:v>Other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</c:v>
                </c:pt>
                <c:pt idx="1">
                  <c:v>56</c:v>
                </c:pt>
                <c:pt idx="2">
                  <c:v>9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FE-A841-BE8D-81B1270B588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Feuil1!$A$2:$A$7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Feuil1!$B$2:$B$7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16</c:v>
                </c:pt>
                <c:pt idx="4">
                  <c:v>10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DA-484B-8E58-87CFA60AE6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56864560"/>
        <c:axId val="2104265936"/>
      </c:barChart>
      <c:catAx>
        <c:axId val="205686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04265936"/>
        <c:crosses val="autoZero"/>
        <c:auto val="1"/>
        <c:lblAlgn val="ctr"/>
        <c:lblOffset val="100"/>
        <c:noMultiLvlLbl val="0"/>
      </c:catAx>
      <c:valAx>
        <c:axId val="210426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686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46801836099634"/>
          <c:y val="5.4994775994156676E-2"/>
          <c:w val="0.64408198173059295"/>
          <c:h val="0.93504090562041575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D3-8642-9796-1587742F99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D3-8642-9796-1587742F99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D3-8642-9796-1587742F99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D3-8642-9796-1587742F99A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609DFD4-2C57-334A-A965-F06F93F2BECA}" type="CATEGORYNAME">
                      <a:rPr lang="en-US" smtClean="0"/>
                      <a:pPr/>
                      <a:t>[NOM DE CATÉGORIE]</a:t>
                    </a:fld>
                    <a:r>
                      <a:rPr lang="en-US" baseline="0"/>
                      <a:t> </a:t>
                    </a:r>
                    <a:fld id="{21269488-6831-8C46-A7B4-4ADA59D5B014}" type="VALUE">
                      <a:rPr lang="en-US" baseline="0"/>
                      <a:pPr/>
                      <a:t>[VALEUR]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ED3-8642-9796-1587742F99A2}"/>
                </c:ext>
              </c:extLst>
            </c:dLbl>
            <c:dLbl>
              <c:idx val="1"/>
              <c:layout>
                <c:manualLayout>
                  <c:x val="0.11156878420509497"/>
                  <c:y val="-9.0879109866450912E-17"/>
                </c:manualLayout>
              </c:layout>
              <c:tx>
                <c:rich>
                  <a:bodyPr/>
                  <a:lstStyle/>
                  <a:p>
                    <a:fld id="{8B10943B-BF38-DD40-8DEB-43D45038C140}" type="CATEGORYNAME">
                      <a:rPr lang="en-US"/>
                      <a:pPr/>
                      <a:t>[NOM DE CATÉGORIE]</a:t>
                    </a:fld>
                    <a:r>
                      <a:rPr lang="en-US"/>
                      <a:t> </a:t>
                    </a:r>
                    <a:fld id="{2DFC5713-882D-AC40-9B19-6C867AFD9936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718089015750388"/>
                      <c:h val="0.194193934506890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ED3-8642-9796-1587742F99A2}"/>
                </c:ext>
              </c:extLst>
            </c:dLbl>
            <c:dLbl>
              <c:idx val="2"/>
              <c:layout>
                <c:manualLayout>
                  <c:x val="-9.592001960795779E-2"/>
                  <c:y val="2.5282667133831961E-2"/>
                </c:manualLayout>
              </c:layout>
              <c:tx>
                <c:rich>
                  <a:bodyPr/>
                  <a:lstStyle/>
                  <a:p>
                    <a:fld id="{1159A483-365A-0248-BE95-72695ABD068D}" type="CATEGORYNAME">
                      <a:rPr lang="en-US"/>
                      <a:pPr/>
                      <a:t>[NOM DE CATÉGORIE]</a:t>
                    </a:fld>
                    <a:r>
                      <a:rPr lang="en-US"/>
                      <a:t> </a:t>
                    </a:r>
                    <a:fld id="{9A40FA42-029A-4343-93F8-12B5D6E75778}" type="VALUE">
                      <a:rPr lang="en-US"/>
                      <a:pPr/>
                      <a:t>[VALEUR]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16222129165134"/>
                      <c:h val="0.275448005089642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ED3-8642-9796-1587742F99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ICRC</c:v>
                </c:pt>
                <c:pt idx="1">
                  <c:v>TeVPA</c:v>
                </c:pt>
                <c:pt idx="2">
                  <c:v>Computing</c:v>
                </c:pt>
                <c:pt idx="3">
                  <c:v>Other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17</c:v>
                </c:pt>
                <c:pt idx="1">
                  <c:v>4</c:v>
                </c:pt>
                <c:pt idx="2">
                  <c:v>4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D3-8642-9796-1587742F99A2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FED85-F5DD-2C4C-8D04-1E20D50E71FB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F737A-96FD-7C42-ABA6-3BAD61B33A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0409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06CF-1C7A-864B-9C0B-F2ED156C7986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C6FED-C094-754E-9BC9-4E0E2993B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5007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2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1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950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510914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26768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391182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108457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2842585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3062188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4056993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217689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0" y="1041215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94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900" baseline="0">
                <a:latin typeface="calibri" charset="0"/>
              </a:defRPr>
            </a:lvl1pPr>
          </a:lstStyle>
          <a:p>
            <a:r>
              <a:rPr lang="fr-FR">
                <a:solidFill>
                  <a:srgbClr val="153449"/>
                </a:solidFill>
              </a:rPr>
              <a:t>Equipe AstroGamma - LAPP - Tourniquet 01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6" y="6105093"/>
            <a:ext cx="839275" cy="662909"/>
          </a:xfrm>
        </p:spPr>
        <p:txBody>
          <a:bodyPr/>
          <a:lstStyle>
            <a:lvl1pPr marL="0" indent="0">
              <a:buNone/>
              <a:defRPr sz="900" baseline="30000"/>
            </a:lvl1pPr>
          </a:lstStyle>
          <a:p>
            <a:r>
              <a:rPr lang="fr-FR" dirty="0"/>
              <a:t>Espace disponible pour un 2ème logo</a:t>
            </a:r>
          </a:p>
        </p:txBody>
      </p:sp>
    </p:spTree>
    <p:extLst>
      <p:ext uri="{BB962C8B-B14F-4D97-AF65-F5344CB8AC3E}">
        <p14:creationId xmlns:p14="http://schemas.microsoft.com/office/powerpoint/2010/main" val="82800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01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0" y="1041215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74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0" y="1041215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56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0" y="1041215"/>
            <a:ext cx="914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610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72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62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Equipe AstroGamma - LAPP - Tourniquet 01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10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83102"/>
            <a:ext cx="8229600" cy="67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3137" y="1144192"/>
            <a:ext cx="8637748" cy="5212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Equipe AstroGamma - LAPP - Tourniquet 01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FDBF-E39B-834E-9FA8-6BCD4EC49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52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Equipe Astronomie Gamma</a:t>
            </a:r>
            <a:br>
              <a:rPr lang="fr-FR" dirty="0"/>
            </a:br>
            <a:r>
              <a:rPr lang="fr-FR" dirty="0">
                <a:solidFill>
                  <a:schemeClr val="accent1"/>
                </a:solidFill>
              </a:rPr>
              <a:t>HESS &amp; CTA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Tourniquet de la section 01</a:t>
            </a:r>
          </a:p>
          <a:p>
            <a:r>
              <a:rPr lang="fr-FR" dirty="0"/>
              <a:t>Laboratoire LAPP</a:t>
            </a:r>
          </a:p>
          <a:p>
            <a:r>
              <a:rPr lang="fr-FR" dirty="0"/>
              <a:t>Bilan 2014-19</a:t>
            </a:r>
          </a:p>
        </p:txBody>
      </p:sp>
      <p:pic>
        <p:nvPicPr>
          <p:cNvPr id="7" name="Picture 19" descr="IN2P3Filaire-Q_SignV c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57333"/>
            <a:ext cx="1732592" cy="96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76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6CC05-5688-4C47-82B6-4DB595FE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AGNs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5CED6A-DF3A-C549-AE38-2CB2987B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5F1251-B684-8E49-BD85-A2A6B3ED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10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97141E-9089-AC4A-807C-B08EFCB06D00}"/>
              </a:ext>
            </a:extLst>
          </p:cNvPr>
          <p:cNvSpPr/>
          <p:nvPr/>
        </p:nvSpPr>
        <p:spPr>
          <a:xfrm>
            <a:off x="104285" y="1257106"/>
            <a:ext cx="518704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Helvetica" charset="0"/>
              </a:rPr>
              <a:t>Étude de source individuelle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" charset="0"/>
              </a:rPr>
              <a:t>Mesure du </a:t>
            </a:r>
            <a:r>
              <a:rPr lang="fr-FR" dirty="0" err="1">
                <a:latin typeface="Helvetica" charset="0"/>
              </a:rPr>
              <a:t>redshift</a:t>
            </a:r>
            <a:r>
              <a:rPr lang="fr-FR" dirty="0">
                <a:latin typeface="Helvetica" charset="0"/>
              </a:rPr>
              <a:t> de PG 1553+113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" charset="0"/>
              </a:rPr>
              <a:t>Première campagne HESS II – </a:t>
            </a:r>
            <a:r>
              <a:rPr lang="fr-FR" dirty="0" err="1">
                <a:latin typeface="Helvetica" charset="0"/>
              </a:rPr>
              <a:t>Nustar</a:t>
            </a:r>
            <a:endParaRPr lang="fr-FR" dirty="0">
              <a:latin typeface="Helvetica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Helvetica" charset="0"/>
              </a:rPr>
              <a:t>Collaboration Fermi/Nasa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" charset="0"/>
              </a:rPr>
              <a:t>Détection de Nouvelles sources au TeV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Collaboration avec DESY</a:t>
            </a:r>
            <a:endParaRPr lang="fr-FR" sz="1600" dirty="0">
              <a:latin typeface="Helvetic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" charset="0"/>
              </a:rPr>
              <a:t>Variabilité sur 10 ans – PKS 2155-304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Helvetica" charset="0"/>
              </a:rPr>
              <a:t>Modélisation, analyse en collaboration avec le LAPTh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Thèse de J. Chevalier (2017), papier A&amp;A 2019</a:t>
            </a:r>
            <a:endParaRPr lang="fr-FR" sz="1600" dirty="0">
              <a:latin typeface="Helvetica" charset="0"/>
            </a:endParaRPr>
          </a:p>
          <a:p>
            <a:r>
              <a:rPr lang="fr-FR" b="1" dirty="0">
                <a:latin typeface="Helvetica" charset="0"/>
              </a:rPr>
              <a:t> 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EE41E6-E127-C04B-8983-6351B44760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44"/>
          <a:stretch/>
        </p:blipFill>
        <p:spPr>
          <a:xfrm>
            <a:off x="4773100" y="1402369"/>
            <a:ext cx="4370900" cy="3545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8F754E-599D-D647-AB35-8B4670DF8346}"/>
              </a:ext>
            </a:extLst>
          </p:cNvPr>
          <p:cNvSpPr/>
          <p:nvPr/>
        </p:nvSpPr>
        <p:spPr>
          <a:xfrm>
            <a:off x="5291329" y="1267134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Helvetica" charset="0"/>
              </a:rPr>
              <a:t>Etude de population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BD816B-AE54-1949-B2CF-186A8EE4205C}"/>
              </a:ext>
            </a:extLst>
          </p:cNvPr>
          <p:cNvSpPr/>
          <p:nvPr/>
        </p:nvSpPr>
        <p:spPr>
          <a:xfrm>
            <a:off x="104284" y="4063206"/>
            <a:ext cx="551622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Helvetica" charset="0"/>
              </a:rPr>
              <a:t>Première Source extra-</a:t>
            </a:r>
            <a:r>
              <a:rPr lang="en-GB" b="1" dirty="0" err="1">
                <a:latin typeface="Helvetica" charset="0"/>
              </a:rPr>
              <a:t>galactique</a:t>
            </a:r>
            <a:r>
              <a:rPr lang="en-GB" b="1" dirty="0">
                <a:latin typeface="Helvetica" charset="0"/>
              </a:rPr>
              <a:t> </a:t>
            </a:r>
            <a:r>
              <a:rPr lang="en-GB" b="1" dirty="0" err="1">
                <a:latin typeface="Helvetica" charset="0"/>
              </a:rPr>
              <a:t>étendue</a:t>
            </a:r>
            <a:endParaRPr lang="en-GB" b="1" dirty="0">
              <a:latin typeface="Helvetica" charset="0"/>
            </a:endParaRPr>
          </a:p>
          <a:p>
            <a:pPr lvl="1"/>
            <a:r>
              <a:rPr lang="en-GB" sz="1400" dirty="0">
                <a:solidFill>
                  <a:schemeClr val="accent1"/>
                </a:solidFill>
                <a:latin typeface="Helvetica" charset="0"/>
              </a:rPr>
              <a:t>Centaurus A</a:t>
            </a:r>
          </a:p>
          <a:p>
            <a:pPr lvl="1"/>
            <a:endParaRPr lang="en-GB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218F25-EB2C-8544-AF2C-BCBC5D6CE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96" y="4418506"/>
            <a:ext cx="2133599" cy="19451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4DB6B7-2D89-8040-A388-119BD6EAD08C}"/>
              </a:ext>
            </a:extLst>
          </p:cNvPr>
          <p:cNvSpPr/>
          <p:nvPr/>
        </p:nvSpPr>
        <p:spPr>
          <a:xfrm>
            <a:off x="4724332" y="4732633"/>
            <a:ext cx="4768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HESS phase I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6240</a:t>
            </a: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333333"/>
                </a:solidFill>
                <a:latin typeface="Arial" panose="020B0604020202020204" pitchFamily="34" charset="0"/>
              </a:rPr>
              <a:t>runs</a:t>
            </a: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 de 28 min dans 113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Arial" panose="020B0604020202020204" pitchFamily="34" charset="0"/>
              </a:rPr>
              <a:t>6.25 % du ciel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085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102"/>
            <a:ext cx="8229600" cy="675041"/>
          </a:xfrm>
        </p:spPr>
        <p:txBody>
          <a:bodyPr>
            <a:normAutofit fontScale="90000"/>
          </a:bodyPr>
          <a:lstStyle/>
          <a:p>
            <a:r>
              <a:rPr lang="fr-FR" dirty="0"/>
              <a:t>Détection indirecte de Matière Noire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3137" y="1144192"/>
            <a:ext cx="8637748" cy="5212158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Recherche indirecte de matière noire, sur trois axes:</a:t>
            </a:r>
          </a:p>
          <a:p>
            <a:pPr lvl="1"/>
            <a:r>
              <a:rPr lang="fr-FR" sz="2000" dirty="0"/>
              <a:t>Via les galaxies naines satellites récemment détectées </a:t>
            </a:r>
            <a:r>
              <a:rPr lang="fr-FR" sz="1400" dirty="0"/>
              <a:t>(arXiv:1908.04311)</a:t>
            </a:r>
          </a:p>
          <a:p>
            <a:pPr lvl="2"/>
            <a:r>
              <a:rPr lang="fr-FR" sz="1800" dirty="0"/>
              <a:t>Premier papier H.E.S.S. en 2014 </a:t>
            </a: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(CO : G. </a:t>
            </a:r>
            <a:r>
              <a:rPr lang="fr-FR" sz="1400" i="1" dirty="0" err="1">
                <a:solidFill>
                  <a:schemeClr val="accent1">
                    <a:lumMod val="75000"/>
                  </a:schemeClr>
                </a:solidFill>
              </a:rPr>
              <a:t>Lamanna</a:t>
            </a: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 - Phys. </a:t>
            </a:r>
            <a:r>
              <a:rPr lang="fr-FR" sz="1400" i="1" dirty="0" err="1">
                <a:solidFill>
                  <a:schemeClr val="accent1">
                    <a:lumMod val="75000"/>
                  </a:schemeClr>
                </a:solidFill>
              </a:rPr>
              <a:t>Rev</a:t>
            </a: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.)</a:t>
            </a:r>
            <a:endParaRPr lang="fr-FR" sz="1800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fr-FR" sz="1800" dirty="0"/>
              <a:t>Limites supérieures complémentaires à celles de Fermi (arXiv:1908.04311)</a:t>
            </a:r>
          </a:p>
          <a:p>
            <a:pPr lvl="1"/>
            <a:r>
              <a:rPr lang="fr-FR" sz="2000" dirty="0"/>
              <a:t>Via la galaxie irrégulière WLM </a:t>
            </a:r>
            <a:r>
              <a:rPr lang="fr-FR" sz="1400" dirty="0"/>
              <a:t>(arXiv:1908,10178)</a:t>
            </a:r>
          </a:p>
          <a:p>
            <a:pPr lvl="2"/>
            <a:r>
              <a:rPr lang="fr-FR" sz="1800" dirty="0"/>
              <a:t>1</a:t>
            </a:r>
            <a:r>
              <a:rPr lang="fr-FR" sz="1800" baseline="30000" dirty="0"/>
              <a:t>ère</a:t>
            </a:r>
            <a:r>
              <a:rPr lang="fr-FR" sz="1800" dirty="0"/>
              <a:t> observation par des télescopes </a:t>
            </a:r>
            <a:r>
              <a:rPr lang="fr-FR" sz="1800" dirty="0" err="1"/>
              <a:t>Cherenkov</a:t>
            </a:r>
            <a:r>
              <a:rPr lang="fr-FR" sz="1800" dirty="0"/>
              <a:t> de ce type d’objets</a:t>
            </a:r>
          </a:p>
          <a:p>
            <a:pPr lvl="1"/>
            <a:r>
              <a:rPr lang="fr-FR" sz="2000" dirty="0"/>
              <a:t>Avec une combinaison des résultats de H.E.S.S, MAGIC, VERITAS, HAWC, Fermi </a:t>
            </a:r>
            <a:r>
              <a:rPr lang="fr-FR" sz="1400" dirty="0"/>
              <a:t>(arXiv:1909.06310)</a:t>
            </a:r>
          </a:p>
          <a:p>
            <a:pPr lvl="2"/>
            <a:r>
              <a:rPr lang="fr-FR" sz="1800" dirty="0"/>
              <a:t>1</a:t>
            </a:r>
            <a:r>
              <a:rPr lang="fr-FR" sz="1800" baseline="30000" dirty="0"/>
              <a:t>ère</a:t>
            </a:r>
            <a:r>
              <a:rPr lang="fr-FR" sz="1800" dirty="0"/>
              <a:t> combinaison entre ces 5 expériences majeures</a:t>
            </a:r>
          </a:p>
          <a:p>
            <a:pPr lvl="2"/>
            <a:r>
              <a:rPr lang="fr-FR" sz="1800" dirty="0"/>
              <a:t>Gain sensible par rapport aux résultats individuels</a:t>
            </a:r>
          </a:p>
          <a:p>
            <a:endParaRPr lang="fr-FR" sz="2600" dirty="0"/>
          </a:p>
          <a:p>
            <a:r>
              <a:rPr lang="fr-FR" sz="2400" b="1" dirty="0"/>
              <a:t>Contribution importante du groupe</a:t>
            </a:r>
          </a:p>
          <a:p>
            <a:r>
              <a:rPr lang="fr-FR" sz="2400" dirty="0"/>
              <a:t>Présentations aux conférences ICRC &amp;</a:t>
            </a:r>
            <a:r>
              <a:rPr lang="fr-FR" sz="2400" dirty="0" err="1"/>
              <a:t>TeVPA</a:t>
            </a:r>
            <a:r>
              <a:rPr lang="fr-FR" sz="2400" dirty="0"/>
              <a:t> </a:t>
            </a:r>
          </a:p>
          <a:p>
            <a:r>
              <a:rPr lang="fr-FR" sz="2400" dirty="0"/>
              <a:t>Publications prévues avant mi-2020</a:t>
            </a:r>
          </a:p>
          <a:p>
            <a:endParaRPr lang="fr-FR" sz="26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81" y="4098195"/>
            <a:ext cx="2881619" cy="22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67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Toute 1</a:t>
            </a:r>
            <a:r>
              <a:rPr lang="fr-FR" baseline="30000" dirty="0"/>
              <a:t>ère</a:t>
            </a:r>
            <a:r>
              <a:rPr lang="fr-FR" dirty="0"/>
              <a:t> détection d’un GRB au sol!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12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75B01F-9150-7C46-B071-480FDBF9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2" y="1232328"/>
            <a:ext cx="5013716" cy="4749836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FBD408C-AA3A-7248-A370-6143D00FE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833" y="1478071"/>
            <a:ext cx="4008329" cy="4878277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Toute première observation au sol d’un GRB en rayon gamma en Juillet 2018 par HESS</a:t>
            </a:r>
          </a:p>
          <a:p>
            <a:endParaRPr lang="fr-FR" dirty="0"/>
          </a:p>
          <a:p>
            <a:r>
              <a:rPr lang="fr-FR" dirty="0"/>
              <a:t>Résultat publié dans Nature</a:t>
            </a:r>
          </a:p>
          <a:p>
            <a:r>
              <a:rPr lang="fr-FR" dirty="0" err="1"/>
              <a:t>Press</a:t>
            </a:r>
            <a:r>
              <a:rPr lang="fr-FR" dirty="0"/>
              <a:t> Release le 20/11/19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Emission </a:t>
            </a:r>
            <a:r>
              <a:rPr lang="fr-FR" dirty="0" err="1"/>
              <a:t>afterglow</a:t>
            </a:r>
            <a:r>
              <a:rPr lang="fr-FR" dirty="0"/>
              <a:t> détectée 10h après l’alerte</a:t>
            </a:r>
          </a:p>
          <a:p>
            <a:endParaRPr lang="fr-FR" dirty="0"/>
          </a:p>
          <a:p>
            <a:r>
              <a:rPr lang="fr-FR" b="1" dirty="0"/>
              <a:t>Implication majeure du groupe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Quentin </a:t>
            </a:r>
            <a:r>
              <a:rPr lang="fr-FR" dirty="0" err="1"/>
              <a:t>Piel</a:t>
            </a:r>
            <a:r>
              <a:rPr lang="fr-FR" dirty="0"/>
              <a:t> (doctorant) est </a:t>
            </a:r>
            <a:r>
              <a:rPr lang="fr-FR" i="1" dirty="0" err="1"/>
              <a:t>corresponding</a:t>
            </a:r>
            <a:r>
              <a:rPr lang="fr-FR" i="1" dirty="0"/>
              <a:t> </a:t>
            </a:r>
            <a:r>
              <a:rPr lang="fr-FR" i="1" dirty="0" err="1"/>
              <a:t>author</a:t>
            </a:r>
            <a:r>
              <a:rPr lang="fr-FR" i="1" dirty="0"/>
              <a:t> </a:t>
            </a:r>
            <a:r>
              <a:rPr lang="fr-FR" dirty="0"/>
              <a:t>du papier Nature</a:t>
            </a:r>
          </a:p>
          <a:p>
            <a:pPr lvl="1"/>
            <a:r>
              <a:rPr lang="fr-FR" dirty="0"/>
              <a:t>Un des 2 leaders de l’analyse de ce GRB</a:t>
            </a:r>
          </a:p>
        </p:txBody>
      </p:sp>
    </p:spTree>
    <p:extLst>
      <p:ext uri="{BB962C8B-B14F-4D97-AF65-F5344CB8AC3E}">
        <p14:creationId xmlns:p14="http://schemas.microsoft.com/office/powerpoint/2010/main" val="107958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détection d’un GRB par HESS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13</a:t>
            </a:fld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FBD408C-AA3A-7248-A370-6143D00FE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833" y="1478071"/>
            <a:ext cx="4008329" cy="4878277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Deuxième détection d’une émission d’</a:t>
            </a:r>
            <a:r>
              <a:rPr lang="fr-FR" dirty="0" err="1"/>
              <a:t>afterglow</a:t>
            </a:r>
            <a:r>
              <a:rPr lang="fr-FR" dirty="0"/>
              <a:t> de GRB par HESS en Juillet 2019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Télégramme astronomique envoyé dès le lendemain</a:t>
            </a:r>
          </a:p>
          <a:p>
            <a:endParaRPr lang="fr-FR" dirty="0"/>
          </a:p>
          <a:p>
            <a:r>
              <a:rPr lang="fr-FR" dirty="0"/>
              <a:t>Emission </a:t>
            </a:r>
            <a:r>
              <a:rPr lang="fr-FR" dirty="0" err="1"/>
              <a:t>afterglow</a:t>
            </a:r>
            <a:r>
              <a:rPr lang="fr-FR" dirty="0"/>
              <a:t> détectée 4h après l’alerte et suivie les deux jours suivants</a:t>
            </a:r>
          </a:p>
          <a:p>
            <a:endParaRPr lang="fr-FR" dirty="0"/>
          </a:p>
          <a:p>
            <a:r>
              <a:rPr lang="fr-FR" b="1" dirty="0"/>
              <a:t>Implication majeure du groupe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Alessandro </a:t>
            </a:r>
            <a:r>
              <a:rPr lang="fr-FR" dirty="0" err="1"/>
              <a:t>Carosi</a:t>
            </a:r>
            <a:r>
              <a:rPr lang="fr-FR" dirty="0"/>
              <a:t> (</a:t>
            </a:r>
            <a:r>
              <a:rPr lang="fr-FR" dirty="0" err="1"/>
              <a:t>postdoc</a:t>
            </a:r>
            <a:r>
              <a:rPr lang="fr-FR" dirty="0"/>
              <a:t>) fait partie du groupe d’analyse et sera </a:t>
            </a:r>
            <a:r>
              <a:rPr lang="fr-FR" i="1" dirty="0" err="1"/>
              <a:t>corresponding</a:t>
            </a:r>
            <a:r>
              <a:rPr lang="fr-FR" i="1" dirty="0"/>
              <a:t> </a:t>
            </a:r>
            <a:r>
              <a:rPr lang="fr-FR" i="1" dirty="0" err="1"/>
              <a:t>author</a:t>
            </a:r>
            <a:r>
              <a:rPr lang="fr-FR" i="1" dirty="0"/>
              <a:t> </a:t>
            </a:r>
            <a:r>
              <a:rPr lang="fr-FR" dirty="0"/>
              <a:t>du papier en cours de préparation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0EA1D4-2050-5E4F-9061-801CC0FE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7" y="1828800"/>
            <a:ext cx="4904005" cy="356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1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LST - Contributions techniques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1D6D57-EE6F-0C46-BAC0-656C0A4ED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8397"/>
            <a:ext cx="3870458" cy="2179067"/>
          </a:xfrm>
          <a:prstGeom prst="rect">
            <a:avLst/>
          </a:prstGeom>
        </p:spPr>
      </p:pic>
      <p:pic>
        <p:nvPicPr>
          <p:cNvPr id="6" name="Drone-540p">
            <a:hlinkClick r:id="" action="ppaction://media"/>
            <a:extLst>
              <a:ext uri="{FF2B5EF4-FFF2-40B4-BE49-F238E27FC236}">
                <a16:creationId xmlns:a16="http://schemas.microsoft.com/office/drawing/2014/main" id="{275EF4DF-48F8-EC4D-A12A-35D12799F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77719"/>
            <a:ext cx="4406455" cy="24786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6EE5BD-9062-AE42-9611-8BCD724ED5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222" y="4076034"/>
            <a:ext cx="1213165" cy="21567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D901B3-E67A-FE4C-B395-AFBE96D105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076034"/>
            <a:ext cx="3247222" cy="21567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E717D7-8036-494F-BD03-4A64C1C6BA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454"/>
          <a:stretch/>
        </p:blipFill>
        <p:spPr>
          <a:xfrm rot="5400000">
            <a:off x="7320872" y="1634372"/>
            <a:ext cx="2179102" cy="1467153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DF4502B-2FBC-0241-B61B-791A42B95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0458" y="1129317"/>
            <a:ext cx="3948764" cy="2790105"/>
          </a:xfrm>
        </p:spPr>
        <p:txBody>
          <a:bodyPr>
            <a:normAutofit/>
          </a:bodyPr>
          <a:lstStyle/>
          <a:p>
            <a:r>
              <a:rPr lang="fr-FR" sz="2000" dirty="0"/>
              <a:t>Mécanique: arche carbone</a:t>
            </a:r>
          </a:p>
          <a:p>
            <a:r>
              <a:rPr lang="fr-FR" sz="2000" dirty="0"/>
              <a:t>Mécatronique: système de drive</a:t>
            </a:r>
          </a:p>
          <a:p>
            <a:r>
              <a:rPr lang="fr-FR" sz="2000" dirty="0"/>
              <a:t>Electronique: contrôleur de camera</a:t>
            </a:r>
          </a:p>
          <a:p>
            <a:r>
              <a:rPr lang="fr-FR" sz="2000" dirty="0"/>
              <a:t>Câblage du télescope</a:t>
            </a:r>
          </a:p>
          <a:p>
            <a:r>
              <a:rPr lang="fr-FR" sz="2000" dirty="0"/>
              <a:t>Software de contrôle du télescope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329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15</a:t>
            </a:fld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D7C645B-C3CC-7E44-8C8E-E0FE3A68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102"/>
            <a:ext cx="8229600" cy="675041"/>
          </a:xfrm>
        </p:spPr>
        <p:txBody>
          <a:bodyPr>
            <a:normAutofit fontScale="90000"/>
          </a:bodyPr>
          <a:lstStyle/>
          <a:p>
            <a:r>
              <a:rPr lang="fr-FR" dirty="0"/>
              <a:t>LST-1 – Cristal Collectif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A1C145-E1F7-0B4C-AEDC-C889216C6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384"/>
            <a:ext cx="6553200" cy="36894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27C218-631C-2448-9AAD-16FF1BE2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810" y="2361658"/>
            <a:ext cx="2119580" cy="16290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E3C9AA-A8F1-984C-8082-2CC2AE480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893" y="1377114"/>
            <a:ext cx="3678107" cy="1315982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929A1D1-2FF8-A64A-8B03-24A5D7F0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57" y="4975301"/>
            <a:ext cx="8900885" cy="1381049"/>
          </a:xfrm>
        </p:spPr>
        <p:txBody>
          <a:bodyPr>
            <a:normAutofit/>
          </a:bodyPr>
          <a:lstStyle/>
          <a:p>
            <a:r>
              <a:rPr lang="fr-FR" sz="2400" dirty="0"/>
              <a:t>Cérémonie d’inauguration en Octobre 2018</a:t>
            </a:r>
          </a:p>
          <a:p>
            <a:r>
              <a:rPr lang="fr-FR" sz="2400" dirty="0"/>
              <a:t>Cristal collectif 2019 du CNRS attribué à l’équipe LST du LAPP</a:t>
            </a:r>
          </a:p>
        </p:txBody>
      </p:sp>
    </p:spTree>
    <p:extLst>
      <p:ext uri="{BB962C8B-B14F-4D97-AF65-F5344CB8AC3E}">
        <p14:creationId xmlns:p14="http://schemas.microsoft.com/office/powerpoint/2010/main" val="972158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Pipeline, RTA, </a:t>
            </a:r>
            <a:r>
              <a:rPr lang="fr-FR" dirty="0" err="1"/>
              <a:t>Deep-Learning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3137" y="1144192"/>
            <a:ext cx="5832863" cy="5212158"/>
          </a:xfrm>
        </p:spPr>
        <p:txBody>
          <a:bodyPr>
            <a:normAutofit/>
          </a:bodyPr>
          <a:lstStyle/>
          <a:p>
            <a:r>
              <a:rPr lang="fr-FR" sz="2000" b="1" dirty="0"/>
              <a:t>Responsable de la reconstruction real-time</a:t>
            </a:r>
            <a:endParaRPr lang="fr-FR" sz="2000" dirty="0"/>
          </a:p>
          <a:p>
            <a:pPr lvl="1"/>
            <a:r>
              <a:rPr lang="fr-FR" sz="2000" i="1" dirty="0"/>
              <a:t>ctapipe</a:t>
            </a:r>
            <a:r>
              <a:rPr lang="fr-FR" sz="2000" dirty="0"/>
              <a:t> l’analyse offline officiel de CTA</a:t>
            </a:r>
          </a:p>
          <a:p>
            <a:pPr lvl="1"/>
            <a:r>
              <a:rPr lang="fr-FR" sz="2000" dirty="0"/>
              <a:t>Analyse </a:t>
            </a:r>
            <a:r>
              <a:rPr lang="fr-FR" sz="2000" dirty="0" err="1"/>
              <a:t>Deep-Learning</a:t>
            </a:r>
            <a:r>
              <a:rPr lang="fr-FR" sz="2000" dirty="0"/>
              <a:t> </a:t>
            </a:r>
            <a:r>
              <a:rPr lang="fr-FR" sz="1600" i="1" dirty="0">
                <a:solidFill>
                  <a:srgbClr val="0070C0"/>
                </a:solidFill>
              </a:rPr>
              <a:t>(Thèse de M. Jacquemont + papier info en cours)</a:t>
            </a:r>
          </a:p>
          <a:p>
            <a:pPr lvl="1"/>
            <a:r>
              <a:rPr lang="fr-FR" sz="2000" dirty="0"/>
              <a:t>Format de données, la compression et réduction </a:t>
            </a:r>
            <a:r>
              <a:rPr lang="fr-FR" sz="1600" i="1" dirty="0">
                <a:solidFill>
                  <a:srgbClr val="0070C0"/>
                </a:solidFill>
              </a:rPr>
              <a:t>(</a:t>
            </a:r>
            <a:r>
              <a:rPr lang="fr-FR" sz="1600" dirty="0"/>
              <a:t>Comput. </a:t>
            </a:r>
            <a:r>
              <a:rPr lang="fr-FR" sz="1600" dirty="0" err="1"/>
              <a:t>Softw</a:t>
            </a:r>
            <a:r>
              <a:rPr lang="fr-FR" sz="1600" dirty="0"/>
              <a:t>. </a:t>
            </a:r>
            <a:r>
              <a:rPr lang="fr-FR" sz="1600" dirty="0" err="1"/>
              <a:t>Big</a:t>
            </a:r>
            <a:r>
              <a:rPr lang="fr-FR" sz="1600" dirty="0"/>
              <a:t> </a:t>
            </a:r>
            <a:r>
              <a:rPr lang="fr-FR" sz="1600" dirty="0" err="1"/>
              <a:t>Sci</a:t>
            </a:r>
            <a:r>
              <a:rPr lang="fr-FR" sz="1600" dirty="0"/>
              <a:t> - 2017</a:t>
            </a:r>
            <a:r>
              <a:rPr lang="fr-FR" sz="1600" i="1" dirty="0">
                <a:solidFill>
                  <a:srgbClr val="0070C0"/>
                </a:solidFill>
              </a:rPr>
              <a:t>)</a:t>
            </a:r>
            <a:endParaRPr lang="fr-FR" sz="1600" dirty="0"/>
          </a:p>
          <a:p>
            <a:pPr lvl="1"/>
            <a:r>
              <a:rPr lang="fr-FR" sz="2000" dirty="0"/>
              <a:t>Algorithmes HPC </a:t>
            </a:r>
            <a:r>
              <a:rPr lang="fr-FR" sz="1600" i="1" dirty="0">
                <a:solidFill>
                  <a:srgbClr val="0070C0"/>
                </a:solidFill>
              </a:rPr>
              <a:t>(Thèse de P. Aubert (2015))</a:t>
            </a:r>
            <a:endParaRPr lang="fr-FR" sz="2000" i="1" dirty="0">
              <a:solidFill>
                <a:srgbClr val="0070C0"/>
              </a:solidFill>
            </a:endParaRPr>
          </a:p>
          <a:p>
            <a:pPr lvl="1"/>
            <a:r>
              <a:rPr lang="fr-FR" sz="2000" dirty="0"/>
              <a:t>Archivage des données</a:t>
            </a:r>
          </a:p>
          <a:p>
            <a:pPr marL="457200" lvl="1" indent="0">
              <a:buNone/>
            </a:pPr>
            <a:r>
              <a:rPr lang="fr-FR" sz="2000" b="1" dirty="0">
                <a:solidFill>
                  <a:srgbClr val="C00000"/>
                </a:solidFill>
              </a:rPr>
              <a:t>Prototypes prêts, sur site, en phase de test</a:t>
            </a:r>
          </a:p>
          <a:p>
            <a:pPr lvl="1"/>
            <a:endParaRPr lang="fr-FR" sz="2000" dirty="0"/>
          </a:p>
          <a:p>
            <a:endParaRPr lang="fr-FR" sz="20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4D8EA2-8646-7047-A44E-D346972BE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3938" y="1145488"/>
            <a:ext cx="3281088" cy="28665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FF4E1E-D9B3-9A4B-BBB0-278991960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768" y="4011998"/>
            <a:ext cx="3250232" cy="27389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BBFDB4-8A29-564B-8C97-D0CF248099D0}"/>
              </a:ext>
            </a:extLst>
          </p:cNvPr>
          <p:cNvSpPr txBox="1"/>
          <p:nvPr/>
        </p:nvSpPr>
        <p:spPr>
          <a:xfrm>
            <a:off x="6961053" y="1332832"/>
            <a:ext cx="153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Mono </a:t>
            </a:r>
            <a:r>
              <a:rPr lang="fr-FR" dirty="0" err="1"/>
              <a:t>analysis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8FBC3A-B046-5C49-A61F-0053A1765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95" y="4506926"/>
            <a:ext cx="4236720" cy="17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34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3F1F2-C668-D14C-8794-68E149DA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LST : Premières lumières sur le Crabe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63F1C3-8144-B94C-869B-6CEC21E1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33C731-9EA1-C74F-A30F-7B752471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17</a:t>
            </a:fld>
            <a:endParaRPr lang="fr-FR"/>
          </a:p>
        </p:txBody>
      </p:sp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0BA52D0-524C-4B46-8382-BDB4DF01F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6" y="1203579"/>
            <a:ext cx="4076700" cy="2717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1ACEE9-F9E1-344E-B7A8-22CF9D2C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89418"/>
            <a:ext cx="3544570" cy="28356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9CE1D8-D3B6-DC47-9FEC-20400A885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6" y="3723576"/>
            <a:ext cx="3985260" cy="26568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9FD59B9-07F0-6642-BC61-7B295B282421}"/>
              </a:ext>
            </a:extLst>
          </p:cNvPr>
          <p:cNvSpPr txBox="1"/>
          <p:nvPr/>
        </p:nvSpPr>
        <p:spPr>
          <a:xfrm>
            <a:off x="4513014" y="1292948"/>
            <a:ext cx="3662541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Préliminaire et confidentiel</a:t>
            </a:r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  <a:p>
            <a:r>
              <a:rPr lang="fr-FR" sz="2000" i="1" dirty="0"/>
              <a:t>Résultats LST-Chain</a:t>
            </a:r>
          </a:p>
          <a:p>
            <a:r>
              <a:rPr lang="fr-FR" sz="2000" i="1" dirty="0">
                <a:solidFill>
                  <a:srgbClr val="0070C0"/>
                </a:solidFill>
              </a:rPr>
              <a:t>    </a:t>
            </a:r>
            <a:r>
              <a:rPr lang="fr-FR" sz="2000" i="1" dirty="0" err="1">
                <a:solidFill>
                  <a:srgbClr val="0070C0"/>
                </a:solidFill>
              </a:rPr>
              <a:t>T</a:t>
            </a:r>
            <a:r>
              <a:rPr lang="fr-FR" sz="2000" i="1" dirty="0">
                <a:solidFill>
                  <a:srgbClr val="0070C0"/>
                </a:solidFill>
              </a:rPr>
              <a:t>. Vuillaume et al.</a:t>
            </a:r>
          </a:p>
        </p:txBody>
      </p:sp>
    </p:spTree>
    <p:extLst>
      <p:ext uri="{BB962C8B-B14F-4D97-AF65-F5344CB8AC3E}">
        <p14:creationId xmlns:p14="http://schemas.microsoft.com/office/powerpoint/2010/main" val="196116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Bilan de publications </a:t>
            </a:r>
            <a:r>
              <a:rPr lang="fr-FR"/>
              <a:t>(2014-19)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18</a:t>
            </a:fld>
            <a:endParaRPr lang="fr-FR"/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B15C3194-42D5-3442-9465-CDF14C445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65186"/>
              </p:ext>
            </p:extLst>
          </p:nvPr>
        </p:nvGraphicFramePr>
        <p:xfrm>
          <a:off x="278266" y="1500258"/>
          <a:ext cx="4110854" cy="243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D5A65861-5E20-B44D-BD56-A09C62722218}"/>
              </a:ext>
            </a:extLst>
          </p:cNvPr>
          <p:cNvSpPr txBox="1"/>
          <p:nvPr/>
        </p:nvSpPr>
        <p:spPr>
          <a:xfrm>
            <a:off x="489078" y="1130926"/>
            <a:ext cx="390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74 publications / 18 fortes implications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FB3988A-3FC0-174E-9A6F-FB7579BEA2CF}"/>
              </a:ext>
            </a:extLst>
          </p:cNvPr>
          <p:cNvSpPr txBox="1"/>
          <p:nvPr/>
        </p:nvSpPr>
        <p:spPr>
          <a:xfrm>
            <a:off x="4542306" y="1413128"/>
            <a:ext cx="443100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Among the most significant :</a:t>
            </a:r>
          </a:p>
          <a:p>
            <a:endParaRPr lang="en-GB" sz="1200" b="1" dirty="0"/>
          </a:p>
          <a:p>
            <a:r>
              <a:rPr lang="fr-FR" sz="1200" dirty="0"/>
              <a:t>H.E.S.S. collaboration « A </a:t>
            </a:r>
            <a:r>
              <a:rPr lang="fr-FR" sz="1200" dirty="0" err="1"/>
              <a:t>very</a:t>
            </a:r>
            <a:r>
              <a:rPr lang="fr-FR" sz="1200" dirty="0"/>
              <a:t>-high-</a:t>
            </a:r>
            <a:r>
              <a:rPr lang="fr-FR" sz="1200" dirty="0" err="1"/>
              <a:t>energy</a:t>
            </a:r>
            <a:r>
              <a:rPr lang="fr-FR" sz="1200" dirty="0"/>
              <a:t> component </a:t>
            </a:r>
            <a:r>
              <a:rPr lang="fr-FR" sz="1200" dirty="0" err="1"/>
              <a:t>deep</a:t>
            </a:r>
            <a:r>
              <a:rPr lang="fr-FR" sz="1200" dirty="0"/>
              <a:t> in the </a:t>
            </a:r>
            <a:r>
              <a:rPr lang="el-GR" sz="1200" dirty="0"/>
              <a:t>γ-</a:t>
            </a:r>
            <a:r>
              <a:rPr lang="fr-FR" sz="1200" dirty="0"/>
              <a:t>ray </a:t>
            </a:r>
            <a:r>
              <a:rPr lang="fr-FR" sz="1200" dirty="0" err="1"/>
              <a:t>burst</a:t>
            </a:r>
            <a:r>
              <a:rPr lang="fr-FR" sz="1200" dirty="0"/>
              <a:t> </a:t>
            </a:r>
            <a:r>
              <a:rPr lang="fr-FR" sz="1200" dirty="0" err="1"/>
              <a:t>afterglow</a:t>
            </a:r>
            <a:r>
              <a:rPr lang="fr-FR" sz="1200" dirty="0"/>
              <a:t> », Nature 575, 464–467 (2019) </a:t>
            </a:r>
            <a:r>
              <a:rPr lang="fr-FR" sz="1200" b="1" dirty="0"/>
              <a:t>(</a:t>
            </a:r>
            <a:r>
              <a:rPr lang="fr-FR" sz="1200" b="1" dirty="0" err="1"/>
              <a:t>co</a:t>
            </a:r>
            <a:r>
              <a:rPr lang="fr-FR" sz="1200" b="1" dirty="0"/>
              <a:t> : Quentin </a:t>
            </a:r>
            <a:r>
              <a:rPr lang="fr-FR" sz="1200" b="1" dirty="0" err="1"/>
              <a:t>Piel</a:t>
            </a:r>
            <a:r>
              <a:rPr lang="fr-FR" sz="1200" b="1" dirty="0"/>
              <a:t>)</a:t>
            </a:r>
          </a:p>
          <a:p>
            <a:endParaRPr lang="fr-FR" sz="1200" b="1" dirty="0"/>
          </a:p>
          <a:p>
            <a:pPr lvl="0"/>
            <a:r>
              <a:rPr lang="fr-FR" sz="1200" b="1" dirty="0"/>
              <a:t>Chevalier J et al.</a:t>
            </a:r>
            <a:r>
              <a:rPr lang="fr-FR" sz="1200" dirty="0"/>
              <a:t>  </a:t>
            </a:r>
            <a:r>
              <a:rPr lang="en-US" sz="1200" dirty="0"/>
              <a:t>« Variability studies and modeling of the blazar PKS 2155-304 in the light of a decade of multi-wavelength observations ». </a:t>
            </a:r>
            <a:r>
              <a:rPr lang="en-US" sz="1200" i="1" dirty="0" err="1"/>
              <a:t>Mon.Not.Roy.Astron.Soc</a:t>
            </a:r>
            <a:r>
              <a:rPr lang="en-US" sz="1200" i="1" dirty="0"/>
              <a:t>.</a:t>
            </a:r>
            <a:r>
              <a:rPr lang="en-US" sz="1200" dirty="0"/>
              <a:t>, 2019. </a:t>
            </a:r>
          </a:p>
          <a:p>
            <a:pPr lvl="0"/>
            <a:endParaRPr lang="en-US" sz="1200" dirty="0"/>
          </a:p>
          <a:p>
            <a:r>
              <a:rPr lang="fr-FR" sz="1200" b="1" dirty="0"/>
              <a:t>Aubert P et al. </a:t>
            </a:r>
            <a:r>
              <a:rPr lang="fr-FR" sz="1200" dirty="0"/>
              <a:t> « Polynomial Data Compression for Large-</a:t>
            </a:r>
            <a:r>
              <a:rPr lang="fr-FR" sz="1200" dirty="0" err="1"/>
              <a:t>Scale</a:t>
            </a:r>
            <a:r>
              <a:rPr lang="fr-FR" sz="1200" dirty="0"/>
              <a:t> </a:t>
            </a:r>
            <a:r>
              <a:rPr lang="fr-FR" sz="1200" dirty="0" err="1"/>
              <a:t>Physics</a:t>
            </a:r>
            <a:r>
              <a:rPr lang="fr-FR" sz="1200" dirty="0"/>
              <a:t> </a:t>
            </a:r>
            <a:r>
              <a:rPr lang="fr-FR" sz="1200" dirty="0" err="1"/>
              <a:t>Experiments</a:t>
            </a:r>
            <a:r>
              <a:rPr lang="fr-FR" sz="1200" dirty="0"/>
              <a:t> ». </a:t>
            </a:r>
            <a:r>
              <a:rPr lang="fr-FR" sz="1200" dirty="0" err="1"/>
              <a:t>Comput.Softw.Big</a:t>
            </a:r>
            <a:r>
              <a:rPr lang="fr-FR" sz="1200" dirty="0"/>
              <a:t> </a:t>
            </a:r>
            <a:r>
              <a:rPr lang="fr-FR" sz="1200" dirty="0" err="1"/>
              <a:t>Sci</a:t>
            </a:r>
            <a:r>
              <a:rPr lang="fr-FR" sz="1200" dirty="0"/>
              <a:t>., 2018</a:t>
            </a:r>
          </a:p>
          <a:p>
            <a:endParaRPr lang="fr-FR" sz="1200" dirty="0"/>
          </a:p>
          <a:p>
            <a:r>
              <a:rPr lang="fr-FR" sz="1200" b="1" dirty="0"/>
              <a:t>Maurin G. et al.</a:t>
            </a:r>
            <a:r>
              <a:rPr lang="fr-FR" sz="1200" dirty="0"/>
              <a:t>  « Embedded star clusters as sources of high-</a:t>
            </a:r>
            <a:r>
              <a:rPr lang="fr-FR" sz="1200" dirty="0" err="1"/>
              <a:t>energy</a:t>
            </a:r>
            <a:r>
              <a:rPr lang="fr-FR" sz="1200" dirty="0"/>
              <a:t> </a:t>
            </a:r>
            <a:r>
              <a:rPr lang="fr-FR" sz="1200" dirty="0" err="1"/>
              <a:t>cosmic</a:t>
            </a:r>
            <a:r>
              <a:rPr lang="fr-FR" sz="1200" dirty="0"/>
              <a:t> rays: </a:t>
            </a:r>
            <a:r>
              <a:rPr lang="fr-FR" sz="1200" dirty="0" err="1"/>
              <a:t>Modelling</a:t>
            </a:r>
            <a:r>
              <a:rPr lang="fr-FR" sz="1200" dirty="0"/>
              <a:t> and </a:t>
            </a:r>
            <a:r>
              <a:rPr lang="fr-FR" sz="1200" dirty="0" err="1"/>
              <a:t>constraints</a:t>
            </a:r>
            <a:r>
              <a:rPr lang="fr-FR" sz="1200" dirty="0"/>
              <a:t> ». </a:t>
            </a:r>
            <a:r>
              <a:rPr lang="fr-FR" sz="1200" dirty="0" err="1"/>
              <a:t>Astronomy</a:t>
            </a:r>
            <a:r>
              <a:rPr lang="fr-FR" sz="1200" dirty="0"/>
              <a:t> and </a:t>
            </a:r>
            <a:r>
              <a:rPr lang="fr-FR" sz="1200" dirty="0" err="1"/>
              <a:t>Astrophysics</a:t>
            </a:r>
            <a:r>
              <a:rPr lang="fr-FR" sz="1200" dirty="0"/>
              <a:t> - A&amp;A, 2016</a:t>
            </a:r>
          </a:p>
          <a:p>
            <a:endParaRPr lang="fr-FR" sz="1200" dirty="0"/>
          </a:p>
          <a:p>
            <a:r>
              <a:rPr lang="fr-FR" sz="1200" dirty="0"/>
              <a:t>H.E.S.S. collaboration « H.E.S.S. </a:t>
            </a:r>
            <a:r>
              <a:rPr lang="fr-FR" sz="1200" dirty="0" err="1"/>
              <a:t>detection</a:t>
            </a:r>
            <a:r>
              <a:rPr lang="fr-FR" sz="1200" dirty="0"/>
              <a:t> of TeV </a:t>
            </a:r>
            <a:r>
              <a:rPr lang="fr-FR" sz="1200" dirty="0" err="1"/>
              <a:t>emission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the interaction </a:t>
            </a:r>
            <a:r>
              <a:rPr lang="fr-FR" sz="1200" dirty="0" err="1"/>
              <a:t>region</a:t>
            </a:r>
            <a:r>
              <a:rPr lang="fr-FR" sz="1200" dirty="0"/>
              <a:t> </a:t>
            </a:r>
            <a:r>
              <a:rPr lang="fr-FR" sz="1200" dirty="0" err="1"/>
              <a:t>between</a:t>
            </a:r>
            <a:r>
              <a:rPr lang="fr-FR" sz="1200" dirty="0"/>
              <a:t> the supernova </a:t>
            </a:r>
            <a:r>
              <a:rPr lang="fr-FR" sz="1200" dirty="0" err="1"/>
              <a:t>remnant</a:t>
            </a:r>
            <a:r>
              <a:rPr lang="fr-FR" sz="1200" dirty="0"/>
              <a:t> G349.7+0.2 and a </a:t>
            </a:r>
            <a:r>
              <a:rPr lang="fr-FR" sz="1200" dirty="0" err="1"/>
              <a:t>molecular</a:t>
            </a:r>
            <a:r>
              <a:rPr lang="fr-FR" sz="1200" dirty="0"/>
              <a:t> cloud » A&amp;A 574, 2015 </a:t>
            </a:r>
            <a:r>
              <a:rPr lang="fr-FR" sz="1200" b="1" dirty="0"/>
              <a:t>(</a:t>
            </a:r>
            <a:r>
              <a:rPr lang="fr-FR" sz="1200" b="1" dirty="0" err="1"/>
              <a:t>co</a:t>
            </a:r>
            <a:r>
              <a:rPr lang="fr-FR" sz="1200" b="1" dirty="0"/>
              <a:t> : Cyril </a:t>
            </a:r>
            <a:r>
              <a:rPr lang="fr-FR" sz="1200" b="1" dirty="0" err="1"/>
              <a:t>Trichard</a:t>
            </a:r>
            <a:r>
              <a:rPr lang="fr-FR" sz="1200" b="1" dirty="0"/>
              <a:t>)</a:t>
            </a:r>
          </a:p>
          <a:p>
            <a:endParaRPr lang="fr-FR" sz="1200" dirty="0"/>
          </a:p>
          <a:p>
            <a:r>
              <a:rPr lang="fr-FR" sz="1200" dirty="0"/>
              <a:t>J. </a:t>
            </a:r>
            <a:r>
              <a:rPr lang="fr-FR" sz="1200" dirty="0" err="1"/>
              <a:t>Bolmont</a:t>
            </a:r>
            <a:r>
              <a:rPr lang="fr-FR" sz="1200" dirty="0"/>
              <a:t> et al.  «The camera of the </a:t>
            </a:r>
            <a:r>
              <a:rPr lang="fr-FR" sz="1200" dirty="0" err="1"/>
              <a:t>fifth</a:t>
            </a:r>
            <a:r>
              <a:rPr lang="fr-FR" sz="1200" dirty="0"/>
              <a:t> H.E.S.S. </a:t>
            </a:r>
            <a:r>
              <a:rPr lang="fr-FR" sz="1200" dirty="0" err="1"/>
              <a:t>telescope</a:t>
            </a:r>
            <a:r>
              <a:rPr lang="fr-FR" sz="1200" dirty="0"/>
              <a:t>. Part I : System description ».  </a:t>
            </a:r>
            <a:r>
              <a:rPr lang="fr-FR" sz="1200" dirty="0" err="1"/>
              <a:t>Nucl</a:t>
            </a:r>
            <a:r>
              <a:rPr lang="fr-FR" sz="1200" dirty="0"/>
              <a:t>. </a:t>
            </a:r>
            <a:r>
              <a:rPr lang="fr-FR" sz="1200" dirty="0" err="1"/>
              <a:t>Instrum</a:t>
            </a:r>
            <a:r>
              <a:rPr lang="fr-FR" sz="1200" dirty="0"/>
              <a:t>. </a:t>
            </a:r>
            <a:r>
              <a:rPr lang="fr-FR" sz="1200" dirty="0" err="1"/>
              <a:t>Meth</a:t>
            </a:r>
            <a:r>
              <a:rPr lang="fr-FR" sz="1200" dirty="0"/>
              <a:t>., 2014</a:t>
            </a:r>
          </a:p>
          <a:p>
            <a:endParaRPr lang="fr-FR" sz="1200" dirty="0"/>
          </a:p>
          <a:p>
            <a:r>
              <a:rPr lang="fr-FR" sz="1200" dirty="0"/>
              <a:t>- H.E.S.S. Collaboration, « </a:t>
            </a:r>
            <a:r>
              <a:rPr lang="fr-FR" sz="1200" dirty="0" err="1"/>
              <a:t>Search</a:t>
            </a:r>
            <a:r>
              <a:rPr lang="fr-FR" sz="1200" dirty="0"/>
              <a:t> for </a:t>
            </a:r>
            <a:r>
              <a:rPr lang="fr-FR" sz="1200" dirty="0" err="1"/>
              <a:t>dark</a:t>
            </a:r>
            <a:r>
              <a:rPr lang="fr-FR" sz="1200" dirty="0"/>
              <a:t> </a:t>
            </a:r>
            <a:r>
              <a:rPr lang="fr-FR" sz="1200" dirty="0" err="1"/>
              <a:t>matter</a:t>
            </a:r>
            <a:r>
              <a:rPr lang="fr-FR" sz="1200" dirty="0"/>
              <a:t> annihilation signatures in H.E.S.S. observations of </a:t>
            </a:r>
            <a:r>
              <a:rPr lang="fr-FR" sz="1200" dirty="0" err="1"/>
              <a:t>Dwarf</a:t>
            </a:r>
            <a:r>
              <a:rPr lang="fr-FR" sz="1200" dirty="0"/>
              <a:t> </a:t>
            </a:r>
            <a:r>
              <a:rPr lang="fr-FR" sz="1200" dirty="0" err="1"/>
              <a:t>Spheroidal</a:t>
            </a:r>
            <a:r>
              <a:rPr lang="fr-FR" sz="1200" dirty="0"/>
              <a:t> Galaxies. ». Phys. </a:t>
            </a:r>
            <a:r>
              <a:rPr lang="fr-FR" sz="1200" dirty="0" err="1"/>
              <a:t>Rev</a:t>
            </a:r>
            <a:r>
              <a:rPr lang="fr-FR" sz="1200" dirty="0"/>
              <a:t>., D90 :112012, 2014. </a:t>
            </a:r>
            <a:r>
              <a:rPr lang="fr-FR" sz="1200" b="1" dirty="0"/>
              <a:t>(</a:t>
            </a:r>
            <a:r>
              <a:rPr lang="fr-FR" sz="1200" b="1" dirty="0" err="1"/>
              <a:t>co</a:t>
            </a:r>
            <a:r>
              <a:rPr lang="fr-FR" sz="1200" b="1" dirty="0"/>
              <a:t> : Giovanni </a:t>
            </a:r>
            <a:r>
              <a:rPr lang="fr-FR" sz="1200" b="1" dirty="0" err="1"/>
              <a:t>Lamanna</a:t>
            </a:r>
            <a:r>
              <a:rPr lang="fr-FR" sz="1200" b="1" dirty="0"/>
              <a:t>)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9F26A4BD-F22A-4A4B-A293-493FCF666B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7116033"/>
              </p:ext>
            </p:extLst>
          </p:nvPr>
        </p:nvGraphicFramePr>
        <p:xfrm>
          <a:off x="345550" y="3892818"/>
          <a:ext cx="4460962" cy="2386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7488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Visibilité et rayonnement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90800" y="1507710"/>
            <a:ext cx="6553200" cy="4303776"/>
          </a:xfrm>
        </p:spPr>
        <p:txBody>
          <a:bodyPr>
            <a:normAutofit lnSpcReduction="10000"/>
          </a:bodyPr>
          <a:lstStyle/>
          <a:p>
            <a:r>
              <a:rPr lang="fr-FR" sz="1600" b="1" dirty="0"/>
              <a:t>36 présentations </a:t>
            </a:r>
            <a:r>
              <a:rPr lang="fr-FR" sz="1600" dirty="0"/>
              <a:t>en conférence </a:t>
            </a:r>
          </a:p>
          <a:p>
            <a:pPr lvl="1"/>
            <a:r>
              <a:rPr lang="fr-FR" sz="1400" b="1" dirty="0"/>
              <a:t>2015</a:t>
            </a:r>
            <a:r>
              <a:rPr lang="fr-FR" sz="1400" dirty="0"/>
              <a:t> : </a:t>
            </a:r>
            <a:r>
              <a:rPr lang="en-US" sz="1400" i="1" dirty="0"/>
              <a:t>H.E.S.S. extragalactic highlights</a:t>
            </a:r>
            <a:r>
              <a:rPr lang="en-US" sz="1400" dirty="0"/>
              <a:t>, 28th Texas Symposium on Relativistic Astrophysics</a:t>
            </a:r>
            <a:r>
              <a:rPr lang="fr-FR" sz="1400" dirty="0"/>
              <a:t> (</a:t>
            </a:r>
            <a:r>
              <a:rPr lang="fr-FR" sz="1400" dirty="0">
                <a:solidFill>
                  <a:schemeClr val="accent6"/>
                </a:solidFill>
              </a:rPr>
              <a:t>Chevalier</a:t>
            </a:r>
            <a:r>
              <a:rPr lang="fr-FR" sz="1400" dirty="0"/>
              <a:t>)</a:t>
            </a:r>
          </a:p>
          <a:p>
            <a:pPr lvl="1"/>
            <a:r>
              <a:rPr lang="fr-FR" sz="1400" b="1" dirty="0"/>
              <a:t>2016</a:t>
            </a:r>
            <a:r>
              <a:rPr lang="fr-FR" sz="1400" dirty="0"/>
              <a:t> : </a:t>
            </a:r>
            <a:r>
              <a:rPr lang="en-US" sz="1400" i="1" dirty="0"/>
              <a:t>Application of High Performance Computing and vectorization solutions to data analysis for Imaging Atmospheric Cherenkov Telescopes,</a:t>
            </a:r>
            <a:r>
              <a:rPr lang="fr-FR" sz="1400" dirty="0"/>
              <a:t>  </a:t>
            </a:r>
            <a:r>
              <a:rPr lang="en-US" sz="1400" dirty="0"/>
              <a:t>ADASS XXVI </a:t>
            </a:r>
            <a:r>
              <a:rPr lang="fr-FR" sz="1400" dirty="0"/>
              <a:t>(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Vuillaume</a:t>
            </a:r>
            <a:r>
              <a:rPr lang="fr-FR" sz="1400" dirty="0"/>
              <a:t>)  </a:t>
            </a:r>
          </a:p>
          <a:p>
            <a:pPr lvl="1"/>
            <a:r>
              <a:rPr lang="fr-FR" sz="1400" b="1" dirty="0"/>
              <a:t>2017</a:t>
            </a:r>
            <a:r>
              <a:rPr lang="fr-FR" sz="1400" dirty="0"/>
              <a:t> : </a:t>
            </a:r>
            <a:r>
              <a:rPr lang="en-US" sz="1400" i="1" dirty="0"/>
              <a:t>Prospects for the detection of a physically-modeled GRB population with the Cherenkov Telescope Array, </a:t>
            </a:r>
            <a:r>
              <a:rPr lang="en-US" sz="1400" dirty="0"/>
              <a:t>29th International Texas Symposium on Relativistic Astrophysics </a:t>
            </a:r>
            <a:r>
              <a:rPr lang="fr-FR" sz="1400" dirty="0"/>
              <a:t>(</a:t>
            </a:r>
            <a:r>
              <a:rPr lang="fr-FR" sz="1400" dirty="0" err="1">
                <a:solidFill>
                  <a:schemeClr val="accent3">
                    <a:lumMod val="75000"/>
                  </a:schemeClr>
                </a:solidFill>
              </a:rPr>
              <a:t>Carosi</a:t>
            </a:r>
            <a:r>
              <a:rPr lang="fr-FR" sz="1400" dirty="0"/>
              <a:t>)  </a:t>
            </a:r>
            <a:endParaRPr lang="en-US" sz="1400" dirty="0"/>
          </a:p>
          <a:p>
            <a:pPr lvl="1"/>
            <a:r>
              <a:rPr lang="fr-FR" sz="1400" b="1" dirty="0"/>
              <a:t>2018</a:t>
            </a:r>
            <a:r>
              <a:rPr lang="fr-FR" sz="1400" dirty="0"/>
              <a:t> : </a:t>
            </a:r>
            <a:r>
              <a:rPr lang="en-US" sz="1400" i="1" dirty="0"/>
              <a:t>Morphology study of a radio galaxy</a:t>
            </a:r>
            <a:r>
              <a:rPr lang="en-US" sz="1400" dirty="0"/>
              <a:t>, </a:t>
            </a:r>
            <a:r>
              <a:rPr lang="en-US" sz="1400" dirty="0" err="1"/>
              <a:t>TeVPA</a:t>
            </a:r>
            <a:r>
              <a:rPr lang="fr-FR" sz="1400" dirty="0"/>
              <a:t> (</a:t>
            </a:r>
            <a:r>
              <a:rPr lang="fr-FR" sz="1400" dirty="0">
                <a:solidFill>
                  <a:schemeClr val="accent1"/>
                </a:solidFill>
              </a:rPr>
              <a:t>Sanchez</a:t>
            </a:r>
            <a:r>
              <a:rPr lang="fr-FR" sz="1400" dirty="0"/>
              <a:t>)</a:t>
            </a:r>
          </a:p>
          <a:p>
            <a:pPr lvl="1"/>
            <a:r>
              <a:rPr lang="fr-FR" sz="1400" b="1" dirty="0"/>
              <a:t>2018</a:t>
            </a:r>
            <a:r>
              <a:rPr lang="fr-FR" sz="1400" dirty="0"/>
              <a:t> : </a:t>
            </a:r>
            <a:r>
              <a:rPr lang="en-US" sz="1400" i="1" dirty="0"/>
              <a:t>Latest results on dark matter searches using the H.E.S.S. telescopes</a:t>
            </a:r>
            <a:r>
              <a:rPr lang="en-US" sz="1400" dirty="0"/>
              <a:t>, </a:t>
            </a:r>
            <a:r>
              <a:rPr lang="en-US" sz="1400" dirty="0" err="1"/>
              <a:t>TeVPa</a:t>
            </a:r>
            <a:r>
              <a:rPr lang="fr-FR" sz="1400" dirty="0"/>
              <a:t> (</a:t>
            </a:r>
            <a:r>
              <a:rPr lang="fr-FR" sz="1400" dirty="0">
                <a:solidFill>
                  <a:schemeClr val="accent1"/>
                </a:solidFill>
              </a:rPr>
              <a:t>Poireau</a:t>
            </a:r>
            <a:r>
              <a:rPr lang="fr-FR" sz="1400" dirty="0"/>
              <a:t>)</a:t>
            </a:r>
          </a:p>
          <a:p>
            <a:pPr lvl="1"/>
            <a:r>
              <a:rPr lang="fr-FR" sz="1400" b="1" dirty="0"/>
              <a:t>2019</a:t>
            </a:r>
            <a:r>
              <a:rPr lang="fr-FR" sz="1400" dirty="0"/>
              <a:t> : </a:t>
            </a:r>
            <a:r>
              <a:rPr lang="en-US" sz="1400" i="1" dirty="0"/>
              <a:t>Indexed operations for non-rectangular lattices applied to convolutional neural networks</a:t>
            </a:r>
            <a:r>
              <a:rPr lang="en-US" sz="1400" dirty="0"/>
              <a:t>, VISAPP 2019</a:t>
            </a:r>
            <a:r>
              <a:rPr lang="fr-FR" sz="1400" dirty="0"/>
              <a:t> (</a:t>
            </a:r>
            <a:r>
              <a:rPr lang="fr-FR" sz="1400" dirty="0">
                <a:solidFill>
                  <a:schemeClr val="accent6"/>
                </a:solidFill>
              </a:rPr>
              <a:t>Jacquemont</a:t>
            </a:r>
            <a:r>
              <a:rPr lang="fr-FR" sz="1400" dirty="0"/>
              <a:t>)…</a:t>
            </a:r>
          </a:p>
          <a:p>
            <a:pPr lvl="1"/>
            <a:endParaRPr lang="fr-FR" sz="1400" dirty="0"/>
          </a:p>
          <a:p>
            <a:r>
              <a:rPr lang="fr-FR" sz="1600" dirty="0"/>
              <a:t>Organisations de conférences, workshops, réunions de collaboration</a:t>
            </a:r>
          </a:p>
          <a:p>
            <a:pPr lvl="1"/>
            <a:r>
              <a:rPr lang="fr-FR" sz="1400" dirty="0"/>
              <a:t>Organisation d’écoles : 3 écoles « ASTERICS-OBELICS International </a:t>
            </a:r>
            <a:r>
              <a:rPr lang="fr-FR" sz="1400" dirty="0" err="1"/>
              <a:t>School</a:t>
            </a:r>
            <a:r>
              <a:rPr lang="fr-FR" sz="1400" dirty="0"/>
              <a:t> »</a:t>
            </a:r>
          </a:p>
          <a:p>
            <a:pPr lvl="1"/>
            <a:r>
              <a:rPr lang="fr-FR" sz="1400" dirty="0"/>
              <a:t>Organisation de la réunion de collaboration H.E.S.S. d’octobre 2019</a:t>
            </a:r>
          </a:p>
          <a:p>
            <a:pPr lvl="1"/>
            <a:r>
              <a:rPr lang="fr-FR" sz="1400" dirty="0"/>
              <a:t>Workshops ASTERISC et ESCAPE…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19</a:t>
            </a:fld>
            <a:endParaRPr lang="fr-FR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F5C7DC18-1AF6-7540-9063-EEBD1C37EE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921552"/>
              </p:ext>
            </p:extLst>
          </p:nvPr>
        </p:nvGraphicFramePr>
        <p:xfrm>
          <a:off x="102140" y="1931838"/>
          <a:ext cx="2933668" cy="1798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96E14DC8-28C4-B945-8794-EAF05AAB4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675063"/>
              </p:ext>
            </p:extLst>
          </p:nvPr>
        </p:nvGraphicFramePr>
        <p:xfrm>
          <a:off x="85344" y="4031375"/>
          <a:ext cx="3384288" cy="217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180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Equipe de recherche (2014-2019)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B4CD"/>
                </a:solidFill>
              </a:rPr>
              <a:t>Tourniquet IN2P3, 02/12/2019</a:t>
            </a:r>
            <a:endParaRPr lang="fr-FR" dirty="0">
              <a:solidFill>
                <a:srgbClr val="00B4CD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5F15C4-9B11-7545-B78C-495A2448EA0F}"/>
              </a:ext>
            </a:extLst>
          </p:cNvPr>
          <p:cNvSpPr/>
          <p:nvPr/>
        </p:nvSpPr>
        <p:spPr>
          <a:xfrm>
            <a:off x="4503452" y="3771955"/>
            <a:ext cx="1617430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/>
              <a:t>* DU LAPP</a:t>
            </a:r>
          </a:p>
          <a:p>
            <a:r>
              <a:rPr lang="fr-FR" sz="1350" dirty="0">
                <a:solidFill>
                  <a:srgbClr val="C00000"/>
                </a:solidFill>
              </a:rPr>
              <a:t>* </a:t>
            </a:r>
            <a:r>
              <a:rPr lang="fr-FR" sz="1350" dirty="0" err="1">
                <a:solidFill>
                  <a:srgbClr val="C00000"/>
                </a:solidFill>
              </a:rPr>
              <a:t>MdC</a:t>
            </a:r>
            <a:endParaRPr lang="fr-FR" sz="1350" dirty="0">
              <a:solidFill>
                <a:srgbClr val="C00000"/>
              </a:solidFill>
            </a:endParaRPr>
          </a:p>
          <a:p>
            <a:r>
              <a:rPr lang="fr-FR" sz="1350" dirty="0">
                <a:solidFill>
                  <a:srgbClr val="00B050"/>
                </a:solidFill>
              </a:rPr>
              <a:t>* A quitté le groupe</a:t>
            </a:r>
          </a:p>
          <a:p>
            <a:r>
              <a:rPr lang="fr-FR" sz="1350" dirty="0">
                <a:solidFill>
                  <a:srgbClr val="0070C0"/>
                </a:solidFill>
              </a:rPr>
              <a:t>* A rejoint le groupe</a:t>
            </a:r>
          </a:p>
          <a:p>
            <a:endParaRPr lang="fr-FR" sz="1350" dirty="0">
              <a:solidFill>
                <a:srgbClr val="00B050"/>
              </a:solidFill>
            </a:endParaRPr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27C5BA6A-0B35-C248-96C6-3DB3A93F8138}"/>
              </a:ext>
            </a:extLst>
          </p:cNvPr>
          <p:cNvGraphicFramePr>
            <a:graphicFrameLocks noGrp="1"/>
          </p:cNvGraphicFramePr>
          <p:nvPr/>
        </p:nvGraphicFramePr>
        <p:xfrm>
          <a:off x="614607" y="1714746"/>
          <a:ext cx="8262917" cy="19735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078342">
                  <a:extLst>
                    <a:ext uri="{9D8B030D-6E8A-4147-A177-3AD203B41FA5}">
                      <a16:colId xmlns:a16="http://schemas.microsoft.com/office/drawing/2014/main" val="98015227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45362123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34618215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22175522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25223557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15166881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620757712"/>
                    </a:ext>
                  </a:extLst>
                </a:gridCol>
                <a:gridCol w="432047">
                  <a:extLst>
                    <a:ext uri="{9D8B030D-6E8A-4147-A177-3AD203B41FA5}">
                      <a16:colId xmlns:a16="http://schemas.microsoft.com/office/drawing/2014/main" val="18658233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fr-FR" sz="1400" b="0" dirty="0"/>
                        <a:t>A. </a:t>
                      </a:r>
                      <a:r>
                        <a:rPr lang="fr-FR" sz="1400" b="0" dirty="0" err="1"/>
                        <a:t>Fiasson</a:t>
                      </a:r>
                      <a:r>
                        <a:rPr lang="fr-FR" sz="1400" b="0" dirty="0"/>
                        <a:t> (IN2P3 - CR)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1582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G. </a:t>
                      </a:r>
                      <a:r>
                        <a:rPr lang="fr-FR" sz="1400" dirty="0" err="1"/>
                        <a:t>Lamanna</a:t>
                      </a:r>
                      <a:r>
                        <a:rPr lang="fr-FR" sz="1400" dirty="0"/>
                        <a:t> (IN2P3 - 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74999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JP. Lees (IN2P3 - 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42942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C00000"/>
                          </a:solidFill>
                        </a:rPr>
                        <a:t>G. Maurin (USMB – MCF HDR)*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42091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V. Poireau (IN2P3 – CR HDR)*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1224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B050"/>
                          </a:solidFill>
                        </a:rPr>
                        <a:t>S. Rosier-Lees (IN2P3 – 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55245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D. Sanchez (IN2P3 – CR)*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479901"/>
                  </a:ext>
                </a:extLst>
              </a:tr>
            </a:tbl>
          </a:graphicData>
        </a:graphic>
      </p:graphicFrame>
      <p:sp>
        <p:nvSpPr>
          <p:cNvPr id="25" name="ZoneTexte 24">
            <a:extLst>
              <a:ext uri="{FF2B5EF4-FFF2-40B4-BE49-F238E27FC236}">
                <a16:creationId xmlns:a16="http://schemas.microsoft.com/office/drawing/2014/main" id="{3DB1022A-2D0A-7F4C-AFFA-CB56BDFD39D5}"/>
              </a:ext>
            </a:extLst>
          </p:cNvPr>
          <p:cNvSpPr txBox="1"/>
          <p:nvPr/>
        </p:nvSpPr>
        <p:spPr>
          <a:xfrm>
            <a:off x="299667" y="1376772"/>
            <a:ext cx="861167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Permanents (7): </a:t>
            </a:r>
          </a:p>
          <a:p>
            <a:pPr marL="1243013" lvl="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pPr lvl="3"/>
            <a:endParaRPr lang="en-GB" sz="135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52945D3-3D63-504B-BB3E-BA767F44922C}"/>
              </a:ext>
            </a:extLst>
          </p:cNvPr>
          <p:cNvSpPr txBox="1"/>
          <p:nvPr/>
        </p:nvSpPr>
        <p:spPr>
          <a:xfrm>
            <a:off x="3430631" y="143774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2014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2C23B56-29D5-8149-ACA8-A7A4AEFB3285}"/>
              </a:ext>
            </a:extLst>
          </p:cNvPr>
          <p:cNvSpPr txBox="1"/>
          <p:nvPr/>
        </p:nvSpPr>
        <p:spPr>
          <a:xfrm>
            <a:off x="4241842" y="143774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2015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2D3EFDE-BD6B-0A4B-8462-D9E288FB8275}"/>
              </a:ext>
            </a:extLst>
          </p:cNvPr>
          <p:cNvSpPr txBox="1"/>
          <p:nvPr/>
        </p:nvSpPr>
        <p:spPr>
          <a:xfrm>
            <a:off x="5057185" y="143774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2016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8FB28DB-609D-1E40-8C97-049F6FE77CA7}"/>
              </a:ext>
            </a:extLst>
          </p:cNvPr>
          <p:cNvSpPr txBox="1"/>
          <p:nvPr/>
        </p:nvSpPr>
        <p:spPr>
          <a:xfrm>
            <a:off x="5872528" y="143077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2017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507A0FF-6E58-CE4F-BF51-79907E74C0BD}"/>
              </a:ext>
            </a:extLst>
          </p:cNvPr>
          <p:cNvSpPr txBox="1"/>
          <p:nvPr/>
        </p:nvSpPr>
        <p:spPr>
          <a:xfrm>
            <a:off x="6616985" y="143077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2018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E51F3E6-B5DD-3A47-B921-566EC947F987}"/>
              </a:ext>
            </a:extLst>
          </p:cNvPr>
          <p:cNvSpPr txBox="1"/>
          <p:nvPr/>
        </p:nvSpPr>
        <p:spPr>
          <a:xfrm>
            <a:off x="7410235" y="143077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2019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3652612-0F94-6C4B-98A6-2618F054AE37}"/>
              </a:ext>
            </a:extLst>
          </p:cNvPr>
          <p:cNvSpPr txBox="1"/>
          <p:nvPr/>
        </p:nvSpPr>
        <p:spPr>
          <a:xfrm>
            <a:off x="8203486" y="143077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020E154-6945-2646-92DE-B760042062DA}"/>
              </a:ext>
            </a:extLst>
          </p:cNvPr>
          <p:cNvSpPr/>
          <p:nvPr/>
        </p:nvSpPr>
        <p:spPr>
          <a:xfrm>
            <a:off x="3329861" y="1808901"/>
            <a:ext cx="5571746" cy="105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F9199F-CE2C-5745-A9DA-260A71F63A69}"/>
              </a:ext>
            </a:extLst>
          </p:cNvPr>
          <p:cNvSpPr/>
          <p:nvPr/>
        </p:nvSpPr>
        <p:spPr>
          <a:xfrm>
            <a:off x="3329861" y="2101230"/>
            <a:ext cx="5571746" cy="105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CEDF67-EB19-B34F-BD16-B3237F147CFF}"/>
              </a:ext>
            </a:extLst>
          </p:cNvPr>
          <p:cNvSpPr/>
          <p:nvPr/>
        </p:nvSpPr>
        <p:spPr>
          <a:xfrm>
            <a:off x="3339595" y="2640569"/>
            <a:ext cx="5571746" cy="105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C0E4BF5-6632-334E-8FD2-A58AB83F492C}"/>
              </a:ext>
            </a:extLst>
          </p:cNvPr>
          <p:cNvSpPr/>
          <p:nvPr/>
        </p:nvSpPr>
        <p:spPr>
          <a:xfrm>
            <a:off x="6138174" y="2348880"/>
            <a:ext cx="2763433" cy="1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7276073-5E10-4D42-819E-E272AC47E279}"/>
              </a:ext>
            </a:extLst>
          </p:cNvPr>
          <p:cNvSpPr/>
          <p:nvPr/>
        </p:nvSpPr>
        <p:spPr>
          <a:xfrm>
            <a:off x="6902677" y="2920343"/>
            <a:ext cx="1998929" cy="1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CC26BA-0EA3-A54E-A552-1FD911884FF0}"/>
              </a:ext>
            </a:extLst>
          </p:cNvPr>
          <p:cNvSpPr/>
          <p:nvPr/>
        </p:nvSpPr>
        <p:spPr>
          <a:xfrm>
            <a:off x="3325171" y="3186457"/>
            <a:ext cx="2784683" cy="102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39E253A-84EC-244D-9BE0-99F4AFF07E7D}"/>
              </a:ext>
            </a:extLst>
          </p:cNvPr>
          <p:cNvSpPr/>
          <p:nvPr/>
        </p:nvSpPr>
        <p:spPr>
          <a:xfrm>
            <a:off x="5382090" y="3467263"/>
            <a:ext cx="3495434" cy="9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8B8E48D-32E7-7048-835B-991186272E62}"/>
              </a:ext>
            </a:extLst>
          </p:cNvPr>
          <p:cNvSpPr/>
          <p:nvPr/>
        </p:nvSpPr>
        <p:spPr>
          <a:xfrm>
            <a:off x="5113305" y="2236999"/>
            <a:ext cx="2080114" cy="7560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 err="1"/>
              <a:t>Aujourd’hui</a:t>
            </a:r>
            <a:r>
              <a:rPr lang="en-GB" sz="1350" b="1" dirty="0"/>
              <a:t> : 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5 CR/DR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1 </a:t>
            </a:r>
            <a:r>
              <a:rPr lang="en-GB" sz="1350" dirty="0" err="1"/>
              <a:t>MdC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49517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Responsabilités scientifiques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i="1" dirty="0"/>
              <a:t>D. Sanchez: </a:t>
            </a:r>
          </a:p>
          <a:p>
            <a:pPr lvl="1"/>
            <a:r>
              <a:rPr lang="fr-FR" b="1" i="1" dirty="0" err="1"/>
              <a:t>Deputy</a:t>
            </a:r>
            <a:r>
              <a:rPr lang="fr-FR" b="1" i="1" dirty="0"/>
              <a:t> </a:t>
            </a:r>
            <a:r>
              <a:rPr lang="fr-FR" b="1" i="1" dirty="0" err="1"/>
              <a:t>convener</a:t>
            </a:r>
            <a:r>
              <a:rPr lang="fr-FR" b="1" i="1" dirty="0"/>
              <a:t> </a:t>
            </a:r>
            <a:r>
              <a:rPr lang="fr-FR" b="1" i="1" dirty="0" err="1"/>
              <a:t>Extragalactic</a:t>
            </a:r>
            <a:r>
              <a:rPr lang="fr-FR" b="1" i="1" dirty="0"/>
              <a:t>  dans H.E.S.S. (2014-2019)</a:t>
            </a:r>
          </a:p>
          <a:p>
            <a:r>
              <a:rPr lang="fr-FR" i="1" dirty="0"/>
              <a:t>V. Poireau :</a:t>
            </a:r>
          </a:p>
          <a:p>
            <a:pPr lvl="1"/>
            <a:r>
              <a:rPr lang="fr-FR" i="1" dirty="0"/>
              <a:t>Editorial Board de H.E.S.S.</a:t>
            </a:r>
          </a:p>
          <a:p>
            <a:r>
              <a:rPr lang="fr-FR" i="1" dirty="0"/>
              <a:t>A. </a:t>
            </a:r>
            <a:r>
              <a:rPr lang="fr-FR" i="1" dirty="0" err="1"/>
              <a:t>Fiasson</a:t>
            </a:r>
            <a:r>
              <a:rPr lang="fr-FR" i="1" dirty="0"/>
              <a:t> :</a:t>
            </a:r>
          </a:p>
          <a:p>
            <a:pPr lvl="1"/>
            <a:r>
              <a:rPr lang="fr-FR" b="1" i="1" dirty="0"/>
              <a:t>Membre de l’</a:t>
            </a:r>
            <a:r>
              <a:rPr lang="fr-FR" b="1" i="1" dirty="0" err="1"/>
              <a:t>executif</a:t>
            </a:r>
            <a:r>
              <a:rPr lang="fr-FR" b="1" i="1" dirty="0"/>
              <a:t> </a:t>
            </a:r>
            <a:r>
              <a:rPr lang="fr-FR" b="1" i="1" dirty="0" err="1"/>
              <a:t>board</a:t>
            </a:r>
            <a:r>
              <a:rPr lang="fr-FR" b="1" i="1" dirty="0"/>
              <a:t> LST</a:t>
            </a:r>
          </a:p>
          <a:p>
            <a:pPr lvl="1"/>
            <a:r>
              <a:rPr lang="fr-FR" b="1" i="1" dirty="0"/>
              <a:t>Coordinateur des systèmes </a:t>
            </a:r>
            <a:r>
              <a:rPr lang="fr-FR" b="1" i="1" dirty="0" err="1"/>
              <a:t>auxilliaires</a:t>
            </a:r>
            <a:r>
              <a:rPr lang="fr-FR" b="1" i="1" dirty="0"/>
              <a:t> LST</a:t>
            </a:r>
          </a:p>
          <a:p>
            <a:pPr lvl="1"/>
            <a:r>
              <a:rPr lang="fr-FR" i="1" dirty="0"/>
              <a:t>Membre du collaboration Board de CTA</a:t>
            </a:r>
          </a:p>
          <a:p>
            <a:r>
              <a:rPr lang="fr-FR" i="1" dirty="0"/>
              <a:t>J.P. Lees :</a:t>
            </a:r>
          </a:p>
          <a:p>
            <a:pPr lvl="1"/>
            <a:r>
              <a:rPr lang="fr-FR" b="1" i="1" dirty="0"/>
              <a:t>Coordinateur scientifique CTA@IN2P3</a:t>
            </a:r>
          </a:p>
          <a:p>
            <a:pPr lvl="1"/>
            <a:r>
              <a:rPr lang="fr-FR" i="1" dirty="0"/>
              <a:t>Membre du </a:t>
            </a:r>
            <a:r>
              <a:rPr lang="fr-FR" i="1" dirty="0" err="1"/>
              <a:t>Steering</a:t>
            </a:r>
            <a:r>
              <a:rPr lang="fr-FR" i="1" dirty="0"/>
              <a:t> </a:t>
            </a:r>
            <a:r>
              <a:rPr lang="fr-FR" i="1" dirty="0" err="1"/>
              <a:t>Committee</a:t>
            </a:r>
            <a:r>
              <a:rPr lang="fr-FR" i="1" dirty="0"/>
              <a:t> LST</a:t>
            </a:r>
          </a:p>
          <a:p>
            <a:r>
              <a:rPr lang="fr-FR" i="1" dirty="0" err="1"/>
              <a:t>T</a:t>
            </a:r>
            <a:r>
              <a:rPr lang="fr-FR" i="1" dirty="0"/>
              <a:t>. Vuillaume :</a:t>
            </a:r>
          </a:p>
          <a:p>
            <a:pPr lvl="1"/>
            <a:r>
              <a:rPr lang="fr-FR" b="1" i="1" dirty="0"/>
              <a:t>Responsable Real Time </a:t>
            </a:r>
            <a:r>
              <a:rPr lang="fr-FR" b="1" i="1" dirty="0" err="1"/>
              <a:t>Analysis</a:t>
            </a:r>
            <a:r>
              <a:rPr lang="fr-FR" b="1" i="1" dirty="0"/>
              <a:t> pour LST</a:t>
            </a:r>
          </a:p>
          <a:p>
            <a:r>
              <a:rPr lang="fr-FR" i="1" dirty="0"/>
              <a:t>G. Maurin :</a:t>
            </a:r>
          </a:p>
          <a:p>
            <a:pPr lvl="1"/>
            <a:r>
              <a:rPr lang="fr-FR" b="1" i="1" dirty="0"/>
              <a:t>Responsable reconstruction temps réelle de CTA</a:t>
            </a:r>
          </a:p>
          <a:p>
            <a:pPr lvl="1"/>
            <a:r>
              <a:rPr lang="fr-FR" i="1" dirty="0"/>
              <a:t>Membre du ACADA </a:t>
            </a:r>
            <a:r>
              <a:rPr lang="fr-FR" i="1" dirty="0" err="1"/>
              <a:t>overview</a:t>
            </a:r>
            <a:r>
              <a:rPr lang="fr-FR" i="1" dirty="0"/>
              <a:t> </a:t>
            </a:r>
            <a:r>
              <a:rPr lang="fr-FR" i="1" dirty="0" err="1"/>
              <a:t>committee</a:t>
            </a:r>
            <a:endParaRPr lang="fr-FR" i="1" dirty="0"/>
          </a:p>
          <a:p>
            <a:pPr lvl="1"/>
            <a:r>
              <a:rPr lang="fr-FR" i="1" dirty="0"/>
              <a:t>Membre du collaboration Board de H.E.S.S.</a:t>
            </a:r>
          </a:p>
          <a:p>
            <a:pPr marL="0" indent="0">
              <a:buNone/>
            </a:pPr>
            <a:r>
              <a:rPr lang="fr-FR" b="1" i="1" dirty="0"/>
              <a:t>+ De nombreuses responsabilités techniques clés des ITA dans LST et CTA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4189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Enseignement, animation, gestion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Enseignements :</a:t>
            </a:r>
          </a:p>
          <a:p>
            <a:pPr lvl="1"/>
            <a:r>
              <a:rPr lang="fr-FR" dirty="0"/>
              <a:t>MCF, Label et vacations : Cours en Licence, master, IUT et école </a:t>
            </a:r>
            <a:r>
              <a:rPr lang="fr-FR" dirty="0" err="1"/>
              <a:t>polytech</a:t>
            </a:r>
            <a:endParaRPr lang="fr-FR" dirty="0"/>
          </a:p>
          <a:p>
            <a:pPr lvl="1"/>
            <a:r>
              <a:rPr lang="fr-FR" dirty="0"/>
              <a:t>Mise un point d’un TP de L3 d’astronomie gamma au LAPP</a:t>
            </a:r>
          </a:p>
          <a:p>
            <a:r>
              <a:rPr lang="fr-FR" dirty="0"/>
              <a:t>Animation :</a:t>
            </a:r>
          </a:p>
          <a:p>
            <a:pPr lvl="1"/>
            <a:r>
              <a:rPr lang="fr-FR" dirty="0"/>
              <a:t>Fêtes de la science, Quiz de physique, master classes, inauguration EUTOPIA, Stands LEGO…</a:t>
            </a:r>
          </a:p>
          <a:p>
            <a:r>
              <a:rPr lang="fr-FR" dirty="0"/>
              <a:t>Responsabilités :</a:t>
            </a:r>
          </a:p>
          <a:p>
            <a:pPr lvl="1"/>
            <a:r>
              <a:rPr lang="fr-FR" dirty="0"/>
              <a:t>GM : Responsable de la licence 3</a:t>
            </a:r>
            <a:r>
              <a:rPr lang="fr-FR" baseline="30000" dirty="0"/>
              <a:t>ème</a:t>
            </a:r>
            <a:r>
              <a:rPr lang="fr-FR" dirty="0"/>
              <a:t> année de physique et physique-chimie à l’USMB </a:t>
            </a:r>
          </a:p>
          <a:p>
            <a:pPr lvl="1"/>
            <a:r>
              <a:rPr lang="fr-FR" dirty="0"/>
              <a:t>GM : membre élu du CNU29 et au pôle PAGE à l’UGA</a:t>
            </a:r>
          </a:p>
          <a:p>
            <a:pPr lvl="1"/>
            <a:r>
              <a:rPr lang="fr-FR" dirty="0"/>
              <a:t>AF : membre du comité d’organisation des JRJC (2014-2017)</a:t>
            </a:r>
          </a:p>
          <a:p>
            <a:pPr lvl="1"/>
            <a:r>
              <a:rPr lang="fr-FR" dirty="0"/>
              <a:t>AF &amp; VP : membres élus du conseil de laboratoire</a:t>
            </a:r>
          </a:p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164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Projets scientifiques (à 5 ans)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8064A2"/>
                </a:solidFill>
              </a:rPr>
              <a:t>Continuer </a:t>
            </a:r>
            <a:r>
              <a:rPr lang="en-GB" dirty="0" err="1">
                <a:solidFill>
                  <a:srgbClr val="8064A2"/>
                </a:solidFill>
              </a:rPr>
              <a:t>nos</a:t>
            </a:r>
            <a:r>
              <a:rPr lang="en-GB" dirty="0">
                <a:solidFill>
                  <a:srgbClr val="8064A2"/>
                </a:solidFill>
              </a:rPr>
              <a:t> </a:t>
            </a:r>
            <a:r>
              <a:rPr lang="en-GB" dirty="0" err="1">
                <a:solidFill>
                  <a:srgbClr val="8064A2"/>
                </a:solidFill>
              </a:rPr>
              <a:t>activitités</a:t>
            </a:r>
            <a:r>
              <a:rPr lang="en-GB" dirty="0">
                <a:solidFill>
                  <a:srgbClr val="8064A2"/>
                </a:solidFill>
              </a:rPr>
              <a:t> sur les </a:t>
            </a:r>
            <a:r>
              <a:rPr lang="en-GB">
                <a:solidFill>
                  <a:srgbClr val="8064A2"/>
                </a:solidFill>
              </a:rPr>
              <a:t>transitoires </a:t>
            </a:r>
            <a:r>
              <a:rPr lang="en-GB" dirty="0">
                <a:solidFill>
                  <a:srgbClr val="8064A2"/>
                </a:solidFill>
              </a:rPr>
              <a:t>dans H.E.S.S.</a:t>
            </a:r>
            <a:endParaRPr lang="fr-FR" dirty="0"/>
          </a:p>
          <a:p>
            <a:r>
              <a:rPr lang="fr-FR" dirty="0"/>
              <a:t>Construction des LST2-4</a:t>
            </a:r>
          </a:p>
          <a:p>
            <a:r>
              <a:rPr lang="fr-FR" dirty="0"/>
              <a:t>Construction camera NectarCAM des MST1-X</a:t>
            </a:r>
          </a:p>
          <a:p>
            <a:r>
              <a:rPr lang="fr-FR" dirty="0"/>
              <a:t>Réalisation de la RTA de LST1 puis CTA</a:t>
            </a:r>
          </a:p>
          <a:p>
            <a:r>
              <a:rPr lang="fr-FR" dirty="0" err="1"/>
              <a:t>Early</a:t>
            </a:r>
            <a:r>
              <a:rPr lang="fr-FR" dirty="0"/>
              <a:t> Science avec LST1 puis MST1 &amp; LST2-4</a:t>
            </a:r>
          </a:p>
          <a:p>
            <a:pPr lvl="1"/>
            <a:r>
              <a:rPr lang="fr-FR" dirty="0"/>
              <a:t>Exploitation des données LST1 puis CTA</a:t>
            </a:r>
          </a:p>
          <a:p>
            <a:pPr lvl="1"/>
            <a:r>
              <a:rPr lang="fr-FR" dirty="0"/>
              <a:t>Transitoires + basse énergie</a:t>
            </a:r>
          </a:p>
          <a:p>
            <a:pPr lvl="1"/>
            <a:r>
              <a:rPr lang="fr-FR" dirty="0"/>
              <a:t>AGN, GRB, DM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447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Évolution prévue (en personnel)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Mi-2020 : A. </a:t>
            </a:r>
            <a:r>
              <a:rPr lang="fr-FR" sz="2800" dirty="0" err="1"/>
              <a:t>Carosi</a:t>
            </a:r>
            <a:r>
              <a:rPr lang="fr-FR" sz="2800" dirty="0"/>
              <a:t> (</a:t>
            </a:r>
            <a:r>
              <a:rPr lang="fr-FR" sz="2800" dirty="0" err="1"/>
              <a:t>postdoc</a:t>
            </a:r>
            <a:r>
              <a:rPr lang="fr-FR" sz="2800" dirty="0"/>
              <a:t> ENIGMASS) et départ en retraite de J.P. Lees</a:t>
            </a:r>
          </a:p>
          <a:p>
            <a:pPr lvl="3"/>
            <a:endParaRPr lang="fr-FR" sz="1600" dirty="0"/>
          </a:p>
          <a:p>
            <a:r>
              <a:rPr lang="fr-FR" sz="2800" dirty="0"/>
              <a:t>Automne 2020 : </a:t>
            </a:r>
          </a:p>
          <a:p>
            <a:pPr lvl="1"/>
            <a:r>
              <a:rPr lang="fr-FR" sz="2400" dirty="0"/>
              <a:t>Recrutement d’un CR (section 01)</a:t>
            </a:r>
          </a:p>
          <a:p>
            <a:pPr lvl="1"/>
            <a:r>
              <a:rPr lang="fr-FR" sz="2400" dirty="0"/>
              <a:t>Départ de P. Aubert (postdoc IN2P3)</a:t>
            </a:r>
          </a:p>
          <a:p>
            <a:pPr lvl="1"/>
            <a:r>
              <a:rPr lang="fr-FR" sz="2400" dirty="0"/>
              <a:t>Fin de thèse de C. Armand et M. Jacquemont</a:t>
            </a:r>
          </a:p>
          <a:p>
            <a:pPr lvl="3"/>
            <a:endParaRPr lang="fr-FR" sz="1600" dirty="0"/>
          </a:p>
          <a:p>
            <a:r>
              <a:rPr lang="fr-FR" sz="2800" dirty="0"/>
              <a:t>Début 2021 : départ </a:t>
            </a:r>
            <a:r>
              <a:rPr lang="fr-FR" sz="2800" dirty="0" err="1"/>
              <a:t>T</a:t>
            </a:r>
            <a:r>
              <a:rPr lang="fr-FR" sz="2800" dirty="0"/>
              <a:t>. Vuillaume (postdoc ESCAPE)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592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Auto-analyse SWOT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24</a:t>
            </a:fld>
            <a:endParaRPr lang="fr-FR"/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263137" y="1198510"/>
            <a:ext cx="8637748" cy="5212158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Points forts</a:t>
            </a:r>
          </a:p>
          <a:p>
            <a:pPr lvl="1"/>
            <a:r>
              <a:rPr lang="fr-FR" b="1" dirty="0"/>
              <a:t>Cohérence solide entre thématiques scientifiques et développements techniques</a:t>
            </a:r>
          </a:p>
          <a:p>
            <a:pPr lvl="1"/>
            <a:r>
              <a:rPr lang="fr-FR" b="1" dirty="0"/>
              <a:t>Equipe (unie, compétente, dynamique, complémentaire)</a:t>
            </a:r>
          </a:p>
          <a:p>
            <a:pPr lvl="1"/>
            <a:r>
              <a:rPr lang="fr-FR" dirty="0"/>
              <a:t>Visibilité nationale et internationale en particulier dans le domaine des phénomènes transitoires (AGN, GRB)</a:t>
            </a:r>
          </a:p>
          <a:p>
            <a:r>
              <a:rPr lang="fr-FR" dirty="0"/>
              <a:t>Points à améliorer</a:t>
            </a:r>
          </a:p>
          <a:p>
            <a:pPr lvl="1"/>
            <a:r>
              <a:rPr lang="fr-FR" dirty="0"/>
              <a:t> Renforcer les liens avec VIRGO et LSST au LAPP</a:t>
            </a:r>
          </a:p>
          <a:p>
            <a:r>
              <a:rPr lang="fr-FR" dirty="0"/>
              <a:t>Opportunités (possibilités liées au contexte)</a:t>
            </a:r>
          </a:p>
          <a:p>
            <a:pPr lvl="1"/>
            <a:r>
              <a:rPr lang="fr-FR" dirty="0"/>
              <a:t> Ancrer au laboratoire des compétences rares à l’IN2P3 grâce aux divers projets (ASTERISC, ESCAPE, XDC…) </a:t>
            </a:r>
            <a:r>
              <a:rPr lang="fr-FR" sz="2300" dirty="0">
                <a:solidFill>
                  <a:schemeClr val="accent1">
                    <a:lumMod val="75000"/>
                  </a:schemeClr>
                </a:solidFill>
              </a:rPr>
              <a:t>ex: </a:t>
            </a:r>
            <a:r>
              <a:rPr lang="fr-FR" sz="2300" dirty="0" err="1">
                <a:solidFill>
                  <a:schemeClr val="accent1">
                    <a:lumMod val="75000"/>
                  </a:schemeClr>
                </a:solidFill>
              </a:rPr>
              <a:t>deep-learning</a:t>
            </a:r>
            <a:r>
              <a:rPr lang="fr-FR" sz="2300" dirty="0">
                <a:solidFill>
                  <a:schemeClr val="accent1">
                    <a:lumMod val="75000"/>
                  </a:schemeClr>
                </a:solidFill>
              </a:rPr>
              <a:t>, HPC, archive… 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FR" dirty="0"/>
              <a:t>Soutenir la création d’une startup </a:t>
            </a:r>
            <a:r>
              <a:rPr lang="fr-FR" dirty="0" err="1"/>
              <a:t>deep-learning</a:t>
            </a:r>
            <a:endParaRPr lang="fr-FR" dirty="0"/>
          </a:p>
          <a:p>
            <a:r>
              <a:rPr lang="fr-FR" dirty="0"/>
              <a:t>Risques liés au contexte</a:t>
            </a:r>
          </a:p>
          <a:p>
            <a:pPr lvl="1"/>
            <a:r>
              <a:rPr lang="fr-FR" dirty="0"/>
              <a:t> Délais importants sur la construction de CTA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1884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AFD183D-3287-F942-B4A7-BAA959AA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58448A-DEDF-494B-8441-9FD40B57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8B3679-E503-9E43-9D61-22521EE8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656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Composition actuelle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[6] permanents</a:t>
            </a:r>
          </a:p>
          <a:p>
            <a:pPr lvl="1"/>
            <a:r>
              <a:rPr lang="fr-FR" sz="2400" b="1" dirty="0"/>
              <a:t>A. </a:t>
            </a:r>
            <a:r>
              <a:rPr lang="fr-FR" sz="2400" b="1" dirty="0" err="1"/>
              <a:t>Fiasson</a:t>
            </a:r>
            <a:r>
              <a:rPr lang="fr-FR" sz="2400" b="1" dirty="0"/>
              <a:t> (CR), G. </a:t>
            </a:r>
            <a:r>
              <a:rPr lang="fr-FR" sz="2400" b="1" dirty="0" err="1"/>
              <a:t>Lamanna</a:t>
            </a:r>
            <a:r>
              <a:rPr lang="fr-FR" sz="2400" b="1" dirty="0"/>
              <a:t> (DR), J.P. Lees (DR), G. Maurin (MCF-HDR), V. Poireau (CR-HDR), D. Sanchez (CR)    </a:t>
            </a:r>
            <a:endParaRPr lang="is-IS" sz="2400" b="1" dirty="0"/>
          </a:p>
          <a:p>
            <a:r>
              <a:rPr lang="is-IS" dirty="0"/>
              <a:t>[3] postdocs </a:t>
            </a:r>
          </a:p>
          <a:p>
            <a:pPr lvl="1"/>
            <a:r>
              <a:rPr lang="fr-FR" sz="2400" b="1" dirty="0"/>
              <a:t>P. Aubert</a:t>
            </a:r>
            <a:r>
              <a:rPr lang="fr-FR" sz="2400" dirty="0"/>
              <a:t>, CTA RTA , IN2P3, </a:t>
            </a:r>
            <a:r>
              <a:rPr lang="fr-FR" sz="2400" dirty="0" err="1"/>
              <a:t>oct</a:t>
            </a:r>
            <a:r>
              <a:rPr lang="fr-FR" sz="2400" dirty="0"/>
              <a:t> 2018 – </a:t>
            </a:r>
            <a:r>
              <a:rPr lang="fr-FR" sz="2400" dirty="0" err="1"/>
              <a:t>oct</a:t>
            </a:r>
            <a:r>
              <a:rPr lang="fr-FR" sz="2400" dirty="0"/>
              <a:t> 2020</a:t>
            </a:r>
          </a:p>
          <a:p>
            <a:pPr lvl="1"/>
            <a:r>
              <a:rPr lang="fr-FR" sz="2400" b="1" dirty="0"/>
              <a:t>A. </a:t>
            </a:r>
            <a:r>
              <a:rPr lang="fr-FR" sz="2400" b="1" dirty="0" err="1"/>
              <a:t>Carosi</a:t>
            </a:r>
            <a:r>
              <a:rPr lang="fr-FR" sz="2400" dirty="0"/>
              <a:t>, GRB, ENIGMASS, xxx - Jan 2019</a:t>
            </a:r>
          </a:p>
          <a:p>
            <a:pPr lvl="1"/>
            <a:r>
              <a:rPr lang="fr-FR" sz="2400" b="1" dirty="0" err="1"/>
              <a:t>T</a:t>
            </a:r>
            <a:r>
              <a:rPr lang="fr-FR" sz="2400" b="1" dirty="0"/>
              <a:t>. Vuillaume</a:t>
            </a:r>
            <a:r>
              <a:rPr lang="fr-FR" sz="2400" dirty="0"/>
              <a:t>, CTA RTA &amp; </a:t>
            </a:r>
            <a:r>
              <a:rPr lang="fr-FR" sz="2400" dirty="0" err="1"/>
              <a:t>Deep-Learning</a:t>
            </a:r>
            <a:r>
              <a:rPr lang="fr-FR" sz="2400" dirty="0"/>
              <a:t>, ESCAPE, Avril 2019 – </a:t>
            </a:r>
            <a:r>
              <a:rPr lang="fr-FR" sz="2400" dirty="0" err="1"/>
              <a:t>Fev</a:t>
            </a:r>
            <a:r>
              <a:rPr lang="fr-FR" sz="2400" dirty="0"/>
              <a:t> 2021</a:t>
            </a:r>
          </a:p>
          <a:p>
            <a:r>
              <a:rPr lang="fr-FR" dirty="0"/>
              <a:t>[4] doctorants</a:t>
            </a:r>
          </a:p>
          <a:p>
            <a:pPr lvl="1"/>
            <a:r>
              <a:rPr lang="fr-FR" sz="2600" b="1" dirty="0"/>
              <a:t>C. Armand</a:t>
            </a:r>
            <a:r>
              <a:rPr lang="fr-FR" sz="2600" dirty="0"/>
              <a:t>, Matière noire, USMB, V. Poireau, sep 2020</a:t>
            </a:r>
          </a:p>
          <a:p>
            <a:pPr lvl="1"/>
            <a:r>
              <a:rPr lang="fr-FR" sz="2600" b="1" dirty="0" err="1"/>
              <a:t>T</a:t>
            </a:r>
            <a:r>
              <a:rPr lang="fr-FR" sz="2600" b="1" dirty="0"/>
              <a:t>. </a:t>
            </a:r>
            <a:r>
              <a:rPr lang="fr-FR" sz="2600" b="1" dirty="0" err="1"/>
              <a:t>Gasparetto</a:t>
            </a:r>
            <a:r>
              <a:rPr lang="fr-FR" sz="2600" b="1" dirty="0"/>
              <a:t>, </a:t>
            </a:r>
            <a:r>
              <a:rPr lang="fr-FR" sz="2600" dirty="0"/>
              <a:t>Cloud </a:t>
            </a:r>
            <a:r>
              <a:rPr lang="fr-FR" sz="2600" dirty="0" err="1"/>
              <a:t>computing</a:t>
            </a:r>
            <a:r>
              <a:rPr lang="fr-FR" sz="2600" dirty="0"/>
              <a:t> for CTA, </a:t>
            </a:r>
            <a:r>
              <a:rPr lang="fr-FR" sz="2600" dirty="0" err="1"/>
              <a:t>Triestre</a:t>
            </a:r>
            <a:r>
              <a:rPr lang="fr-FR" sz="2600" dirty="0"/>
              <a:t> &amp; UGA, </a:t>
            </a:r>
            <a:r>
              <a:rPr lang="fr-FR" sz="2600" dirty="0" err="1"/>
              <a:t>fev</a:t>
            </a:r>
            <a:r>
              <a:rPr lang="fr-FR" sz="2600" dirty="0"/>
              <a:t> 2020</a:t>
            </a:r>
          </a:p>
          <a:p>
            <a:pPr lvl="1"/>
            <a:r>
              <a:rPr lang="fr-FR" sz="2600" b="1" dirty="0"/>
              <a:t>M. Jacquemont</a:t>
            </a:r>
            <a:r>
              <a:rPr lang="fr-FR" sz="2600" dirty="0"/>
              <a:t>, CTA </a:t>
            </a:r>
            <a:r>
              <a:rPr lang="fr-FR" sz="2600" dirty="0" err="1"/>
              <a:t>Deep-Learning</a:t>
            </a:r>
            <a:r>
              <a:rPr lang="fr-FR" sz="2600" dirty="0"/>
              <a:t>, </a:t>
            </a:r>
            <a:r>
              <a:rPr lang="fr-FR" sz="2600" dirty="0" err="1"/>
              <a:t>cotuelle</a:t>
            </a:r>
            <a:r>
              <a:rPr lang="fr-FR" sz="2600" dirty="0"/>
              <a:t> LAPP-LISTIC, A. Benoit, P. Lambert, G. Maurin, </a:t>
            </a:r>
            <a:r>
              <a:rPr lang="fr-FR" sz="2600" dirty="0" err="1"/>
              <a:t>T</a:t>
            </a:r>
            <a:r>
              <a:rPr lang="fr-FR" sz="2600" dirty="0"/>
              <a:t>. Vuillaume, ASTERICS &amp; USMB, sep 2020</a:t>
            </a:r>
          </a:p>
          <a:p>
            <a:pPr lvl="1"/>
            <a:r>
              <a:rPr lang="fr-FR" sz="2600" b="1" dirty="0"/>
              <a:t>M. </a:t>
            </a:r>
            <a:r>
              <a:rPr lang="fr-FR" sz="2600" b="1" dirty="0" err="1"/>
              <a:t>Lavergne</a:t>
            </a:r>
            <a:r>
              <a:rPr lang="fr-FR" sz="2600" dirty="0"/>
              <a:t>, sources transitoires, IN2P3, (G. Maurin) &amp; D. Sanchez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809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Évolution récente (5 dernières années)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fr-FR" sz="4300" dirty="0"/>
              <a:t>Permanents</a:t>
            </a:r>
          </a:p>
          <a:p>
            <a:pPr marL="457200" lvl="1" indent="0">
              <a:buNone/>
            </a:pPr>
            <a:r>
              <a:rPr lang="fr-FR" sz="4300" dirty="0"/>
              <a:t>+ D. Sanchez (CR), embauché en 2016</a:t>
            </a:r>
          </a:p>
          <a:p>
            <a:pPr marL="457200" lvl="1" indent="0">
              <a:buNone/>
            </a:pPr>
            <a:r>
              <a:rPr lang="fr-FR" sz="4300" dirty="0"/>
              <a:t>+ V. Poireau (CR), rejoint le groupe en 2018</a:t>
            </a:r>
          </a:p>
          <a:p>
            <a:pPr marL="457200" lvl="1" indent="0">
              <a:buNone/>
            </a:pPr>
            <a:r>
              <a:rPr lang="fr-FR" sz="4300" dirty="0"/>
              <a:t>+ J.P. Lees (DR), rejoint le groupe en 2017</a:t>
            </a:r>
          </a:p>
          <a:p>
            <a:pPr marL="457200" lvl="1" indent="0">
              <a:buNone/>
            </a:pPr>
            <a:r>
              <a:rPr lang="fr-FR" sz="4300" dirty="0"/>
              <a:t>– S. Rosier-Lees (DR), partie en 2016</a:t>
            </a:r>
          </a:p>
          <a:p>
            <a:pPr marL="514350" indent="-457200"/>
            <a:r>
              <a:rPr lang="fr-FR" sz="4300" dirty="0" err="1"/>
              <a:t>Postdocs</a:t>
            </a:r>
            <a:r>
              <a:rPr lang="fr-FR" sz="4300" dirty="0"/>
              <a:t> </a:t>
            </a:r>
          </a:p>
          <a:p>
            <a:pPr lvl="1"/>
            <a:r>
              <a:rPr lang="fr-FR" sz="4300" b="1" dirty="0"/>
              <a:t>P. Aubert</a:t>
            </a:r>
            <a:r>
              <a:rPr lang="fr-FR" sz="4300" dirty="0"/>
              <a:t>, CTA RTA , IN2P3, </a:t>
            </a:r>
            <a:r>
              <a:rPr lang="fr-FR" sz="4300" dirty="0" err="1"/>
              <a:t>oct</a:t>
            </a:r>
            <a:r>
              <a:rPr lang="fr-FR" sz="4300" dirty="0"/>
              <a:t> 2018 – </a:t>
            </a:r>
            <a:r>
              <a:rPr lang="fr-FR" sz="4300" dirty="0" err="1"/>
              <a:t>oct</a:t>
            </a:r>
            <a:r>
              <a:rPr lang="fr-FR" sz="4300" dirty="0"/>
              <a:t> 2020</a:t>
            </a:r>
          </a:p>
          <a:p>
            <a:pPr lvl="1"/>
            <a:r>
              <a:rPr lang="fr-FR" sz="4300" b="1" dirty="0"/>
              <a:t>A. </a:t>
            </a:r>
            <a:r>
              <a:rPr lang="fr-FR" sz="4300" b="1" dirty="0" err="1"/>
              <a:t>Carosi</a:t>
            </a:r>
            <a:r>
              <a:rPr lang="fr-FR" sz="4300" dirty="0"/>
              <a:t>, GRB, ENIGMASS, xxx - Jan 2019</a:t>
            </a:r>
          </a:p>
          <a:p>
            <a:pPr lvl="1"/>
            <a:r>
              <a:rPr lang="fr-FR" sz="4300" b="1" dirty="0" err="1"/>
              <a:t>T</a:t>
            </a:r>
            <a:r>
              <a:rPr lang="fr-FR" sz="4300" b="1" dirty="0"/>
              <a:t>. Vuillaume</a:t>
            </a:r>
            <a:r>
              <a:rPr lang="fr-FR" sz="4300" dirty="0"/>
              <a:t>, CTA RTA &amp; </a:t>
            </a:r>
            <a:r>
              <a:rPr lang="fr-FR" sz="4300" dirty="0" err="1"/>
              <a:t>Deep-Learning</a:t>
            </a:r>
            <a:r>
              <a:rPr lang="fr-FR" sz="4300" dirty="0"/>
              <a:t>, ASTERICS &amp; ESCAPE, xxx – </a:t>
            </a:r>
            <a:r>
              <a:rPr lang="fr-FR" sz="4300" dirty="0" err="1"/>
              <a:t>Fev</a:t>
            </a:r>
            <a:r>
              <a:rPr lang="fr-FR" sz="4300" dirty="0"/>
              <a:t> 2021</a:t>
            </a:r>
          </a:p>
          <a:p>
            <a:pPr lvl="1"/>
            <a:r>
              <a:rPr lang="fr-FR" sz="4300" b="1" dirty="0"/>
              <a:t>F. </a:t>
            </a:r>
            <a:r>
              <a:rPr lang="fr-FR" sz="4300" b="1" dirty="0" err="1"/>
              <a:t>Gaté</a:t>
            </a:r>
            <a:r>
              <a:rPr lang="fr-FR" sz="4300" dirty="0"/>
              <a:t>, CTA reconstruction, ASTERICS, Juin 2017 – Juin 2019</a:t>
            </a:r>
          </a:p>
          <a:p>
            <a:pPr marL="514350" indent="-457200"/>
            <a:r>
              <a:rPr lang="fr-FR" sz="4300" dirty="0"/>
              <a:t>Thèses soutenues</a:t>
            </a:r>
          </a:p>
          <a:p>
            <a:pPr lvl="1"/>
            <a:r>
              <a:rPr lang="en-US" sz="4300" b="1" dirty="0"/>
              <a:t>Q. PIEL,</a:t>
            </a:r>
            <a:r>
              <a:rPr lang="en-US" sz="4300" dirty="0"/>
              <a:t> Gamma-Ray Burst study and commissioning of the first Large Size Telescope of CTA, USMB, A. </a:t>
            </a:r>
            <a:r>
              <a:rPr lang="en-US" sz="4300" dirty="0" err="1"/>
              <a:t>Fiasson</a:t>
            </a:r>
            <a:r>
              <a:rPr lang="en-US" sz="4300" dirty="0"/>
              <a:t> &amp; J.P. Lees, </a:t>
            </a:r>
            <a:r>
              <a:rPr lang="en-US" sz="4300" dirty="0" err="1"/>
              <a:t>Juillet</a:t>
            </a:r>
            <a:r>
              <a:rPr lang="en-US" sz="4300" dirty="0"/>
              <a:t> 2019</a:t>
            </a:r>
            <a:endParaRPr lang="fr-FR" sz="4300" b="1" dirty="0"/>
          </a:p>
          <a:p>
            <a:pPr lvl="1"/>
            <a:r>
              <a:rPr lang="fr-FR" sz="4300" b="1" dirty="0"/>
              <a:t>P. AUBERT</a:t>
            </a:r>
            <a:r>
              <a:rPr lang="fr-FR" sz="4300" dirty="0"/>
              <a:t>, High Performance </a:t>
            </a:r>
            <a:r>
              <a:rPr lang="fr-FR" sz="4300" dirty="0" err="1"/>
              <a:t>Computing</a:t>
            </a:r>
            <a:r>
              <a:rPr lang="fr-FR" sz="4300" dirty="0"/>
              <a:t> for </a:t>
            </a:r>
            <a:r>
              <a:rPr lang="fr-FR" sz="4300" dirty="0" err="1"/>
              <a:t>Detection</a:t>
            </a:r>
            <a:r>
              <a:rPr lang="fr-FR" sz="4300" dirty="0"/>
              <a:t> of Gamma ray, ASTERICS, LAPP+LI-</a:t>
            </a:r>
            <a:r>
              <a:rPr lang="fr-FR" sz="4300" dirty="0" err="1"/>
              <a:t>PaRAD</a:t>
            </a:r>
            <a:r>
              <a:rPr lang="fr-FR" sz="4300" dirty="0"/>
              <a:t>, N. </a:t>
            </a:r>
            <a:r>
              <a:rPr lang="fr-FR" sz="4300" dirty="0" err="1"/>
              <a:t>Emad</a:t>
            </a:r>
            <a:r>
              <a:rPr lang="fr-FR" sz="4300" dirty="0"/>
              <a:t> &amp; G. Maurin, </a:t>
            </a:r>
            <a:r>
              <a:rPr lang="fr-FR" sz="4300" dirty="0" err="1"/>
              <a:t>oct</a:t>
            </a:r>
            <a:r>
              <a:rPr lang="fr-FR" sz="4300" dirty="0"/>
              <a:t> 2018</a:t>
            </a:r>
          </a:p>
          <a:p>
            <a:pPr lvl="1"/>
            <a:r>
              <a:rPr lang="fr-FR" sz="4300" b="1" dirty="0"/>
              <a:t>J. CHEVALIER</a:t>
            </a:r>
            <a:r>
              <a:rPr lang="fr-FR" sz="4300" dirty="0"/>
              <a:t>, Active </a:t>
            </a:r>
            <a:r>
              <a:rPr lang="fr-FR" sz="4300" dirty="0" err="1"/>
              <a:t>Galactic</a:t>
            </a:r>
            <a:r>
              <a:rPr lang="fr-FR" sz="4300" dirty="0"/>
              <a:t> </a:t>
            </a:r>
            <a:r>
              <a:rPr lang="fr-FR" sz="4300" dirty="0" err="1"/>
              <a:t>Nuclei</a:t>
            </a:r>
            <a:r>
              <a:rPr lang="fr-FR" sz="4300" dirty="0"/>
              <a:t> population </a:t>
            </a:r>
            <a:r>
              <a:rPr lang="fr-FR" sz="4300" dirty="0" err="1"/>
              <a:t>study</a:t>
            </a:r>
            <a:r>
              <a:rPr lang="fr-FR" sz="4300" dirty="0"/>
              <a:t> at TeV </a:t>
            </a:r>
            <a:r>
              <a:rPr lang="fr-FR" sz="4300" dirty="0" err="1"/>
              <a:t>with</a:t>
            </a:r>
            <a:r>
              <a:rPr lang="fr-FR" sz="4300" dirty="0"/>
              <a:t> the H.E.S.S. </a:t>
            </a:r>
            <a:r>
              <a:rPr lang="fr-FR" sz="4300" dirty="0" err="1"/>
              <a:t>telescopes</a:t>
            </a:r>
            <a:r>
              <a:rPr lang="fr-FR" sz="4300" dirty="0"/>
              <a:t> and </a:t>
            </a:r>
            <a:r>
              <a:rPr lang="fr-FR" sz="4300" dirty="0" err="1"/>
              <a:t>variability</a:t>
            </a:r>
            <a:r>
              <a:rPr lang="fr-FR" sz="4300" dirty="0"/>
              <a:t> </a:t>
            </a:r>
            <a:r>
              <a:rPr lang="fr-FR" sz="4300" dirty="0" err="1"/>
              <a:t>studies</a:t>
            </a:r>
            <a:r>
              <a:rPr lang="fr-FR" sz="4300" dirty="0"/>
              <a:t> of the </a:t>
            </a:r>
            <a:r>
              <a:rPr lang="fr-FR" sz="4300" dirty="0" err="1"/>
              <a:t>blazar</a:t>
            </a:r>
            <a:r>
              <a:rPr lang="fr-FR" sz="4300" dirty="0"/>
              <a:t> PKS 2155-304 </a:t>
            </a:r>
            <a:r>
              <a:rPr lang="fr-FR" sz="4300" dirty="0" err="1"/>
              <a:t>with</a:t>
            </a:r>
            <a:r>
              <a:rPr lang="fr-FR" sz="4300" dirty="0"/>
              <a:t> SSC </a:t>
            </a:r>
            <a:r>
              <a:rPr lang="fr-FR" sz="4300" dirty="0" err="1"/>
              <a:t>modelling</a:t>
            </a:r>
            <a:r>
              <a:rPr lang="fr-FR" sz="4300" dirty="0"/>
              <a:t>, USMB, G. </a:t>
            </a:r>
            <a:r>
              <a:rPr lang="fr-FR" sz="4300" dirty="0" err="1"/>
              <a:t>Lamanna</a:t>
            </a:r>
            <a:r>
              <a:rPr lang="fr-FR" sz="4300" dirty="0"/>
              <a:t> &amp; D. Sanchez, </a:t>
            </a:r>
            <a:r>
              <a:rPr lang="fr-FR" sz="4300" dirty="0" err="1"/>
              <a:t>oct</a:t>
            </a:r>
            <a:r>
              <a:rPr lang="fr-FR" sz="4300" dirty="0"/>
              <a:t> 2017</a:t>
            </a:r>
          </a:p>
          <a:p>
            <a:pPr lvl="1"/>
            <a:r>
              <a:rPr lang="fr-FR" sz="4300" b="1" dirty="0"/>
              <a:t>F. MEHREZ</a:t>
            </a:r>
            <a:r>
              <a:rPr lang="fr-FR" sz="4300" dirty="0"/>
              <a:t>, Design and test of a </a:t>
            </a:r>
            <a:r>
              <a:rPr lang="fr-FR" sz="4300" dirty="0" err="1"/>
              <a:t>readout</a:t>
            </a:r>
            <a:r>
              <a:rPr lang="fr-FR" sz="4300" dirty="0"/>
              <a:t> ASIC for a </a:t>
            </a:r>
            <a:r>
              <a:rPr lang="fr-FR" sz="4300" dirty="0" err="1"/>
              <a:t>SiPM</a:t>
            </a:r>
            <a:r>
              <a:rPr lang="fr-FR" sz="4300" dirty="0"/>
              <a:t> - </a:t>
            </a:r>
            <a:r>
              <a:rPr lang="fr-FR" sz="4300" dirty="0" err="1"/>
              <a:t>based</a:t>
            </a:r>
            <a:r>
              <a:rPr lang="fr-FR" sz="4300" dirty="0"/>
              <a:t> camera : ALPS, USMB, S. Rosier-Lees, </a:t>
            </a:r>
            <a:r>
              <a:rPr lang="fr-FR" sz="4300" dirty="0" err="1"/>
              <a:t>nov</a:t>
            </a:r>
            <a:r>
              <a:rPr lang="fr-FR" sz="4300" dirty="0"/>
              <a:t> 2015</a:t>
            </a:r>
          </a:p>
          <a:p>
            <a:pPr lvl="1"/>
            <a:r>
              <a:rPr lang="fr-FR" sz="4300" b="1" dirty="0"/>
              <a:t>C. TRICHARD</a:t>
            </a:r>
            <a:r>
              <a:rPr lang="fr-FR" sz="4300" dirty="0"/>
              <a:t>, </a:t>
            </a:r>
            <a:r>
              <a:rPr lang="fr-FR" sz="4300" dirty="0" err="1"/>
              <a:t>Study</a:t>
            </a:r>
            <a:r>
              <a:rPr lang="fr-FR" sz="4300" dirty="0"/>
              <a:t> of gamma ray </a:t>
            </a:r>
            <a:r>
              <a:rPr lang="fr-FR" sz="4300" dirty="0" err="1"/>
              <a:t>emission</a:t>
            </a:r>
            <a:r>
              <a:rPr lang="fr-FR" sz="4300" dirty="0"/>
              <a:t> of supernova </a:t>
            </a:r>
            <a:r>
              <a:rPr lang="fr-FR" sz="4300" dirty="0" err="1"/>
              <a:t>remnants</a:t>
            </a:r>
            <a:r>
              <a:rPr lang="fr-FR" sz="4300" dirty="0"/>
              <a:t> </a:t>
            </a:r>
            <a:r>
              <a:rPr lang="fr-FR" sz="4300" dirty="0" err="1"/>
              <a:t>interacting</a:t>
            </a:r>
            <a:r>
              <a:rPr lang="fr-FR" sz="4300" dirty="0"/>
              <a:t> </a:t>
            </a:r>
            <a:r>
              <a:rPr lang="fr-FR" sz="4300" dirty="0" err="1"/>
              <a:t>with</a:t>
            </a:r>
            <a:r>
              <a:rPr lang="fr-FR" sz="4300" dirty="0"/>
              <a:t> </a:t>
            </a:r>
            <a:r>
              <a:rPr lang="fr-FR" sz="4300" dirty="0" err="1"/>
              <a:t>molecular</a:t>
            </a:r>
            <a:r>
              <a:rPr lang="fr-FR" sz="4300" dirty="0"/>
              <a:t> </a:t>
            </a:r>
            <a:r>
              <a:rPr lang="fr-FR" sz="4300" dirty="0" err="1"/>
              <a:t>clouds</a:t>
            </a:r>
            <a:r>
              <a:rPr lang="fr-FR" sz="4300" dirty="0"/>
              <a:t> and </a:t>
            </a:r>
            <a:r>
              <a:rPr lang="fr-FR" sz="4300" dirty="0" err="1"/>
              <a:t>optimization</a:t>
            </a:r>
            <a:r>
              <a:rPr lang="fr-FR" sz="4300" dirty="0"/>
              <a:t> of H.E.S.S. data </a:t>
            </a:r>
            <a:r>
              <a:rPr lang="fr-FR" sz="4300" dirty="0" err="1"/>
              <a:t>analysis</a:t>
            </a:r>
            <a:r>
              <a:rPr lang="fr-FR" sz="4300" dirty="0"/>
              <a:t>, USMB, G. </a:t>
            </a:r>
            <a:r>
              <a:rPr lang="fr-FR" sz="4300" dirty="0" err="1"/>
              <a:t>Lamanna</a:t>
            </a:r>
            <a:r>
              <a:rPr lang="fr-FR" sz="4300" dirty="0"/>
              <a:t> &amp; A. </a:t>
            </a:r>
            <a:r>
              <a:rPr lang="fr-FR" sz="4300" dirty="0" err="1"/>
              <a:t>Fiasson</a:t>
            </a:r>
            <a:r>
              <a:rPr lang="fr-FR" sz="4300" dirty="0"/>
              <a:t>, </a:t>
            </a:r>
            <a:r>
              <a:rPr lang="fr-FR" sz="4300" dirty="0" err="1"/>
              <a:t>oct</a:t>
            </a:r>
            <a:r>
              <a:rPr lang="fr-FR" sz="4300" dirty="0"/>
              <a:t> 2015</a:t>
            </a:r>
          </a:p>
          <a:p>
            <a:pPr lvl="1"/>
            <a:r>
              <a:rPr lang="fr-FR" sz="4300" b="1" dirty="0"/>
              <a:t>FABIEN KRAYZEL</a:t>
            </a:r>
            <a:r>
              <a:rPr lang="fr-FR" sz="4300" dirty="0"/>
              <a:t>, Étude de phénomènes non-thermiques dans les amas d’étoiles jeunes : modélisation et analyse des données de H.E.S.S, USMB, G. </a:t>
            </a:r>
            <a:r>
              <a:rPr lang="fr-FR" sz="4300" dirty="0" err="1"/>
              <a:t>Lamanna</a:t>
            </a:r>
            <a:r>
              <a:rPr lang="fr-FR" sz="4300" dirty="0"/>
              <a:t> &amp; G. Maurin, </a:t>
            </a:r>
            <a:r>
              <a:rPr lang="fr-FR" sz="4300" dirty="0" err="1"/>
              <a:t>dec</a:t>
            </a:r>
            <a:r>
              <a:rPr lang="fr-FR" sz="4300" dirty="0"/>
              <a:t> 2014</a:t>
            </a:r>
          </a:p>
          <a:p>
            <a:pPr marL="514350" indent="-457200"/>
            <a:r>
              <a:rPr lang="fr-FR" sz="4300" dirty="0"/>
              <a:t>HDR obtenues ou imminentes</a:t>
            </a:r>
          </a:p>
          <a:p>
            <a:pPr marL="914400" lvl="1" indent="-457200"/>
            <a:r>
              <a:rPr lang="fr-FR" sz="4300" b="1" dirty="0"/>
              <a:t>G. Maurin</a:t>
            </a:r>
            <a:r>
              <a:rPr lang="fr-FR" sz="4300" dirty="0"/>
              <a:t>, Avril 2017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770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au 41">
            <a:extLst>
              <a:ext uri="{FF2B5EF4-FFF2-40B4-BE49-F238E27FC236}">
                <a16:creationId xmlns:a16="http://schemas.microsoft.com/office/drawing/2014/main" id="{54E33A22-2166-DF49-B1B0-97020B42C496}"/>
              </a:ext>
            </a:extLst>
          </p:cNvPr>
          <p:cNvGraphicFramePr>
            <a:graphicFrameLocks noGrp="1"/>
          </p:cNvGraphicFramePr>
          <p:nvPr/>
        </p:nvGraphicFramePr>
        <p:xfrm>
          <a:off x="614607" y="1714746"/>
          <a:ext cx="8262917" cy="19735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078342">
                  <a:extLst>
                    <a:ext uri="{9D8B030D-6E8A-4147-A177-3AD203B41FA5}">
                      <a16:colId xmlns:a16="http://schemas.microsoft.com/office/drawing/2014/main" val="98015227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45362123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34618215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22175522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25223557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15166881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620757712"/>
                    </a:ext>
                  </a:extLst>
                </a:gridCol>
                <a:gridCol w="432047">
                  <a:extLst>
                    <a:ext uri="{9D8B030D-6E8A-4147-A177-3AD203B41FA5}">
                      <a16:colId xmlns:a16="http://schemas.microsoft.com/office/drawing/2014/main" val="18658233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fr-FR" sz="1400" b="0" dirty="0"/>
                        <a:t>A. </a:t>
                      </a:r>
                      <a:r>
                        <a:rPr lang="fr-FR" sz="1400" b="0" dirty="0" err="1"/>
                        <a:t>Fiasson</a:t>
                      </a:r>
                      <a:r>
                        <a:rPr lang="fr-FR" sz="1400" b="0" dirty="0"/>
                        <a:t> (IN2P3 - CR)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1582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G. </a:t>
                      </a:r>
                      <a:r>
                        <a:rPr lang="fr-FR" sz="1400" dirty="0" err="1"/>
                        <a:t>Lamanna</a:t>
                      </a:r>
                      <a:r>
                        <a:rPr lang="fr-FR" sz="1400" dirty="0"/>
                        <a:t> (IN2P3 - 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74999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JP. Lees (IN2P3 - 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42942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C00000"/>
                          </a:solidFill>
                        </a:rPr>
                        <a:t>G. Maurin (USMB – MCF HDR)*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42091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V. Poireau (IN2P3 – CR HDR)*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1224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B050"/>
                          </a:solidFill>
                        </a:rPr>
                        <a:t>S. Rosier-Lees (IN2P3 – DR)*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55245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D. Sanchez (IN2P3 – CR)*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479901"/>
                  </a:ext>
                </a:extLst>
              </a:tr>
            </a:tbl>
          </a:graphicData>
        </a:graphic>
      </p:graphicFrame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B4CD"/>
                </a:solidFill>
              </a:rPr>
              <a:t>Tourniquet IN2P3, 02/12/2019</a:t>
            </a:r>
            <a:endParaRPr lang="fr-FR" dirty="0">
              <a:solidFill>
                <a:srgbClr val="00B4CD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B3A2D2F-E1CF-FD46-B4DA-84726250E622}"/>
              </a:ext>
            </a:extLst>
          </p:cNvPr>
          <p:cNvSpPr txBox="1"/>
          <p:nvPr/>
        </p:nvSpPr>
        <p:spPr>
          <a:xfrm>
            <a:off x="299667" y="1376772"/>
            <a:ext cx="861167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Permanents (7): </a:t>
            </a:r>
          </a:p>
          <a:p>
            <a:pPr marL="1243013" lvl="3" indent="-214313">
              <a:buFont typeface="Arial" panose="020B0604020202020204" pitchFamily="34" charset="0"/>
              <a:buChar char="•"/>
            </a:pPr>
            <a:endParaRPr lang="en-GB" sz="1350" dirty="0"/>
          </a:p>
          <a:p>
            <a:pPr lvl="3"/>
            <a:endParaRPr lang="en-GB" sz="1350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5A4B8B9-CEFB-B945-91A7-C07664FED219}"/>
              </a:ext>
            </a:extLst>
          </p:cNvPr>
          <p:cNvGraphicFramePr>
            <a:graphicFrameLocks noGrp="1"/>
          </p:cNvGraphicFramePr>
          <p:nvPr/>
        </p:nvGraphicFramePr>
        <p:xfrm>
          <a:off x="638690" y="4145016"/>
          <a:ext cx="8262917" cy="14097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078342">
                  <a:extLst>
                    <a:ext uri="{9D8B030D-6E8A-4147-A177-3AD203B41FA5}">
                      <a16:colId xmlns:a16="http://schemas.microsoft.com/office/drawing/2014/main" val="98015227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45362123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34618215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22175522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25223557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15166881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620757712"/>
                    </a:ext>
                  </a:extLst>
                </a:gridCol>
                <a:gridCol w="432047">
                  <a:extLst>
                    <a:ext uri="{9D8B030D-6E8A-4147-A177-3AD203B41FA5}">
                      <a16:colId xmlns:a16="http://schemas.microsoft.com/office/drawing/2014/main" val="18658233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fr-FR" sz="1400" b="0" dirty="0"/>
                        <a:t>P. Aubert (IN2P3)  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1582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A. </a:t>
                      </a:r>
                      <a:r>
                        <a:rPr lang="fr-FR" sz="1400" dirty="0" err="1"/>
                        <a:t>Carosi</a:t>
                      </a:r>
                      <a:r>
                        <a:rPr lang="fr-FR" sz="1400" dirty="0"/>
                        <a:t> (ENIGMASS)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74999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F. </a:t>
                      </a:r>
                      <a:r>
                        <a:rPr lang="fr-FR" sz="1400" dirty="0" err="1"/>
                        <a:t>Gaté</a:t>
                      </a:r>
                      <a:r>
                        <a:rPr lang="fr-FR" sz="1400" dirty="0"/>
                        <a:t> (ASTERICS)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42942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D. Sanchez (ENIGMASS)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42091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 err="1"/>
                        <a:t>T</a:t>
                      </a:r>
                      <a:r>
                        <a:rPr lang="fr-FR" sz="1400" dirty="0"/>
                        <a:t>. Vuillaume (ASTERICS &amp; ESCAPE)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122443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D978D40C-8BDB-8744-9DA2-4FA27C33EB09}"/>
              </a:ext>
            </a:extLst>
          </p:cNvPr>
          <p:cNvSpPr txBox="1"/>
          <p:nvPr/>
        </p:nvSpPr>
        <p:spPr>
          <a:xfrm>
            <a:off x="3454714" y="386801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C38F761-09C8-B445-87E3-C1FBFA6059EF}"/>
              </a:ext>
            </a:extLst>
          </p:cNvPr>
          <p:cNvSpPr txBox="1"/>
          <p:nvPr/>
        </p:nvSpPr>
        <p:spPr>
          <a:xfrm>
            <a:off x="4265926" y="386801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9665171-B4BD-6A47-A743-B244775B40CE}"/>
              </a:ext>
            </a:extLst>
          </p:cNvPr>
          <p:cNvSpPr txBox="1"/>
          <p:nvPr/>
        </p:nvSpPr>
        <p:spPr>
          <a:xfrm>
            <a:off x="5081269" y="386801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0E4DD3-8B29-AA45-8B3F-9771CEFB65F0}"/>
              </a:ext>
            </a:extLst>
          </p:cNvPr>
          <p:cNvSpPr txBox="1"/>
          <p:nvPr/>
        </p:nvSpPr>
        <p:spPr>
          <a:xfrm>
            <a:off x="5896612" y="386104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2017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807F3D-B535-1544-8A68-BFB5588F8742}"/>
              </a:ext>
            </a:extLst>
          </p:cNvPr>
          <p:cNvSpPr txBox="1"/>
          <p:nvPr/>
        </p:nvSpPr>
        <p:spPr>
          <a:xfrm>
            <a:off x="6641068" y="386104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C022D4B-993F-E04E-BBFA-206D958DC168}"/>
              </a:ext>
            </a:extLst>
          </p:cNvPr>
          <p:cNvSpPr txBox="1"/>
          <p:nvPr/>
        </p:nvSpPr>
        <p:spPr>
          <a:xfrm>
            <a:off x="7434319" y="386104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2019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3F97AF-3370-6047-945D-22CB9A8C5DF3}"/>
              </a:ext>
            </a:extLst>
          </p:cNvPr>
          <p:cNvSpPr txBox="1"/>
          <p:nvPr/>
        </p:nvSpPr>
        <p:spPr>
          <a:xfrm>
            <a:off x="8227569" y="386104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4D2B99-9D7A-4D40-96E2-8CA89FE45460}"/>
              </a:ext>
            </a:extLst>
          </p:cNvPr>
          <p:cNvSpPr/>
          <p:nvPr/>
        </p:nvSpPr>
        <p:spPr>
          <a:xfrm>
            <a:off x="7488324" y="4245563"/>
            <a:ext cx="1566174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2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01EFB2-3E15-994C-8127-1E8CE5D805FE}"/>
              </a:ext>
            </a:extLst>
          </p:cNvPr>
          <p:cNvSpPr/>
          <p:nvPr/>
        </p:nvSpPr>
        <p:spPr>
          <a:xfrm>
            <a:off x="6902678" y="4518115"/>
            <a:ext cx="1566174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2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DADBC3-20D5-BA43-B10B-66F839E6DB63}"/>
              </a:ext>
            </a:extLst>
          </p:cNvPr>
          <p:cNvSpPr/>
          <p:nvPr/>
        </p:nvSpPr>
        <p:spPr>
          <a:xfrm>
            <a:off x="7488324" y="5339086"/>
            <a:ext cx="1566174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2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CDBE54-ACB8-4942-BE5F-8920172F519E}"/>
              </a:ext>
            </a:extLst>
          </p:cNvPr>
          <p:cNvSpPr/>
          <p:nvPr/>
        </p:nvSpPr>
        <p:spPr>
          <a:xfrm>
            <a:off x="5890457" y="5344115"/>
            <a:ext cx="1566174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2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DA9BDA-E7AE-C44B-AC40-59CFDD3D89D6}"/>
              </a:ext>
            </a:extLst>
          </p:cNvPr>
          <p:cNvSpPr/>
          <p:nvPr/>
        </p:nvSpPr>
        <p:spPr>
          <a:xfrm>
            <a:off x="3329862" y="5085279"/>
            <a:ext cx="2052228" cy="103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42857C-0122-EF41-8C18-AF5724AB334C}"/>
              </a:ext>
            </a:extLst>
          </p:cNvPr>
          <p:cNvSpPr/>
          <p:nvPr/>
        </p:nvSpPr>
        <p:spPr>
          <a:xfrm>
            <a:off x="6443968" y="4797000"/>
            <a:ext cx="1566174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2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A8C413B-0CA9-F045-A098-F6C6057C9837}"/>
              </a:ext>
            </a:extLst>
          </p:cNvPr>
          <p:cNvSpPr txBox="1"/>
          <p:nvPr/>
        </p:nvSpPr>
        <p:spPr>
          <a:xfrm>
            <a:off x="3430631" y="143774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2014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F9108CC-0F94-3445-B2D7-7CB434AA9B3C}"/>
              </a:ext>
            </a:extLst>
          </p:cNvPr>
          <p:cNvSpPr txBox="1"/>
          <p:nvPr/>
        </p:nvSpPr>
        <p:spPr>
          <a:xfrm>
            <a:off x="4241842" y="143774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2015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F46D767-F5E5-E345-BCD5-973755158810}"/>
              </a:ext>
            </a:extLst>
          </p:cNvPr>
          <p:cNvSpPr txBox="1"/>
          <p:nvPr/>
        </p:nvSpPr>
        <p:spPr>
          <a:xfrm>
            <a:off x="5057185" y="143774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2016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D6C547E-C7CA-4847-8745-200C57A4E4B9}"/>
              </a:ext>
            </a:extLst>
          </p:cNvPr>
          <p:cNvSpPr txBox="1"/>
          <p:nvPr/>
        </p:nvSpPr>
        <p:spPr>
          <a:xfrm>
            <a:off x="5872528" y="143077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2017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2824C7A-2499-3E41-97CB-C0CD02B9692D}"/>
              </a:ext>
            </a:extLst>
          </p:cNvPr>
          <p:cNvSpPr txBox="1"/>
          <p:nvPr/>
        </p:nvSpPr>
        <p:spPr>
          <a:xfrm>
            <a:off x="6616985" y="143077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2018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4509DB5-FB59-A247-8C54-E9847F99BC3E}"/>
              </a:ext>
            </a:extLst>
          </p:cNvPr>
          <p:cNvSpPr txBox="1"/>
          <p:nvPr/>
        </p:nvSpPr>
        <p:spPr>
          <a:xfrm>
            <a:off x="7410235" y="143077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2019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FFF6D5F-0411-3A4B-868A-B106DB4B35FB}"/>
              </a:ext>
            </a:extLst>
          </p:cNvPr>
          <p:cNvSpPr txBox="1"/>
          <p:nvPr/>
        </p:nvSpPr>
        <p:spPr>
          <a:xfrm>
            <a:off x="8203486" y="1430778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2020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34E198-B567-674E-8A79-5790B9FFFBF6}"/>
              </a:ext>
            </a:extLst>
          </p:cNvPr>
          <p:cNvSpPr/>
          <p:nvPr/>
        </p:nvSpPr>
        <p:spPr>
          <a:xfrm>
            <a:off x="3329861" y="1808901"/>
            <a:ext cx="5571746" cy="105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F40A3-7504-2C43-8136-21299EDB1F00}"/>
              </a:ext>
            </a:extLst>
          </p:cNvPr>
          <p:cNvSpPr/>
          <p:nvPr/>
        </p:nvSpPr>
        <p:spPr>
          <a:xfrm>
            <a:off x="3329861" y="2101230"/>
            <a:ext cx="5571746" cy="105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C6A2C3C-2B2F-FD4B-A26A-6D9D02DE78DA}"/>
              </a:ext>
            </a:extLst>
          </p:cNvPr>
          <p:cNvSpPr/>
          <p:nvPr/>
        </p:nvSpPr>
        <p:spPr>
          <a:xfrm>
            <a:off x="3339595" y="2640569"/>
            <a:ext cx="5571746" cy="105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0BDE19-4C8B-6E49-8873-F8CC847DD52F}"/>
              </a:ext>
            </a:extLst>
          </p:cNvPr>
          <p:cNvSpPr/>
          <p:nvPr/>
        </p:nvSpPr>
        <p:spPr>
          <a:xfrm>
            <a:off x="6138174" y="2348880"/>
            <a:ext cx="2763433" cy="1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C6A3F1-5BBE-694E-8477-2ADEE022DEFD}"/>
              </a:ext>
            </a:extLst>
          </p:cNvPr>
          <p:cNvSpPr/>
          <p:nvPr/>
        </p:nvSpPr>
        <p:spPr>
          <a:xfrm>
            <a:off x="6902677" y="2920343"/>
            <a:ext cx="1998929" cy="102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4704A23-D47C-1D49-A94F-0F139404A611}"/>
              </a:ext>
            </a:extLst>
          </p:cNvPr>
          <p:cNvSpPr/>
          <p:nvPr/>
        </p:nvSpPr>
        <p:spPr>
          <a:xfrm>
            <a:off x="3325171" y="3186457"/>
            <a:ext cx="2784683" cy="102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FA3DF8C-462B-3943-BFA6-27B8192D4179}"/>
              </a:ext>
            </a:extLst>
          </p:cNvPr>
          <p:cNvSpPr/>
          <p:nvPr/>
        </p:nvSpPr>
        <p:spPr>
          <a:xfrm>
            <a:off x="5382090" y="3467263"/>
            <a:ext cx="3495434" cy="9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0CE335C-5A03-9841-BD32-1FFFE465336A}"/>
              </a:ext>
            </a:extLst>
          </p:cNvPr>
          <p:cNvCxnSpPr/>
          <p:nvPr/>
        </p:nvCxnSpPr>
        <p:spPr>
          <a:xfrm flipV="1">
            <a:off x="5382090" y="3593797"/>
            <a:ext cx="0" cy="1519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2DAD3279-C822-A146-B8D2-A0B366D4EDC4}"/>
              </a:ext>
            </a:extLst>
          </p:cNvPr>
          <p:cNvCxnSpPr>
            <a:cxnSpLocks/>
          </p:cNvCxnSpPr>
          <p:nvPr/>
        </p:nvCxnSpPr>
        <p:spPr>
          <a:xfrm>
            <a:off x="8248664" y="1605636"/>
            <a:ext cx="0" cy="3983604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96159FE-7D2E-6547-860C-1DB4C9BA7061}"/>
              </a:ext>
            </a:extLst>
          </p:cNvPr>
          <p:cNvSpPr/>
          <p:nvPr/>
        </p:nvSpPr>
        <p:spPr>
          <a:xfrm>
            <a:off x="299667" y="3814443"/>
            <a:ext cx="141551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/>
              <a:t>Postdoc/CDD (5):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0B23CB-A93F-3146-89AA-C16E479E33AD}"/>
              </a:ext>
            </a:extLst>
          </p:cNvPr>
          <p:cNvSpPr/>
          <p:nvPr/>
        </p:nvSpPr>
        <p:spPr>
          <a:xfrm>
            <a:off x="5113305" y="2236999"/>
            <a:ext cx="2080114" cy="7560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 err="1"/>
              <a:t>Aujourd’hui</a:t>
            </a:r>
            <a:r>
              <a:rPr lang="en-GB" sz="1350" b="1" dirty="0"/>
              <a:t> : 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5 CR/DR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1 </a:t>
            </a:r>
            <a:r>
              <a:rPr lang="en-GB" sz="1350" dirty="0" err="1"/>
              <a:t>MdC</a:t>
            </a:r>
            <a:endParaRPr lang="en-GB" sz="135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8D161C-DA38-3B41-A1A8-B5025216CF67}"/>
              </a:ext>
            </a:extLst>
          </p:cNvPr>
          <p:cNvSpPr/>
          <p:nvPr/>
        </p:nvSpPr>
        <p:spPr>
          <a:xfrm>
            <a:off x="5060090" y="4263604"/>
            <a:ext cx="2275339" cy="7560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 err="1"/>
              <a:t>Aujourd’hui</a:t>
            </a:r>
            <a:r>
              <a:rPr lang="en-GB" sz="1350" b="1" dirty="0"/>
              <a:t> : 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3 </a:t>
            </a:r>
            <a:r>
              <a:rPr lang="en-GB" sz="1350" dirty="0" err="1"/>
              <a:t>contrats</a:t>
            </a:r>
            <a:r>
              <a:rPr lang="en-GB" sz="1350" dirty="0"/>
              <a:t> </a:t>
            </a:r>
            <a:r>
              <a:rPr lang="en-GB" sz="1350" dirty="0" err="1"/>
              <a:t>postdoctoraux</a:t>
            </a:r>
            <a:endParaRPr lang="en-GB" sz="1350" dirty="0"/>
          </a:p>
        </p:txBody>
      </p:sp>
      <p:sp>
        <p:nvSpPr>
          <p:cNvPr id="44" name="Titre 31">
            <a:extLst>
              <a:ext uri="{FF2B5EF4-FFF2-40B4-BE49-F238E27FC236}">
                <a16:creationId xmlns:a16="http://schemas.microsoft.com/office/drawing/2014/main" id="{00833560-D156-A04B-8C17-DA1C5F2D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102"/>
            <a:ext cx="8229600" cy="675041"/>
          </a:xfrm>
        </p:spPr>
        <p:txBody>
          <a:bodyPr>
            <a:normAutofit fontScale="90000"/>
          </a:bodyPr>
          <a:lstStyle/>
          <a:p>
            <a:r>
              <a:rPr lang="fr-FR" dirty="0"/>
              <a:t>Equipe de recherche (2014-2019)</a:t>
            </a:r>
          </a:p>
        </p:txBody>
      </p:sp>
    </p:spTree>
    <p:extLst>
      <p:ext uri="{BB962C8B-B14F-4D97-AF65-F5344CB8AC3E}">
        <p14:creationId xmlns:p14="http://schemas.microsoft.com/office/powerpoint/2010/main" val="21039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B4CD"/>
                </a:solidFill>
              </a:rPr>
              <a:t>Tourniquet IN2P3, 02/12/2019</a:t>
            </a:r>
            <a:endParaRPr lang="fr-FR" dirty="0">
              <a:solidFill>
                <a:srgbClr val="00B4CD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B3A2D2F-E1CF-FD46-B4DA-84726250E622}"/>
              </a:ext>
            </a:extLst>
          </p:cNvPr>
          <p:cNvSpPr txBox="1"/>
          <p:nvPr/>
        </p:nvSpPr>
        <p:spPr>
          <a:xfrm>
            <a:off x="299667" y="1547925"/>
            <a:ext cx="8611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PhD students (10):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5A4B8B9-CEFB-B945-91A7-C07664FED219}"/>
              </a:ext>
            </a:extLst>
          </p:cNvPr>
          <p:cNvGraphicFramePr>
            <a:graphicFrameLocks noGrp="1"/>
          </p:cNvGraphicFramePr>
          <p:nvPr/>
        </p:nvGraphicFramePr>
        <p:xfrm>
          <a:off x="413539" y="2113962"/>
          <a:ext cx="8262917" cy="28194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078342">
                  <a:extLst>
                    <a:ext uri="{9D8B030D-6E8A-4147-A177-3AD203B41FA5}">
                      <a16:colId xmlns:a16="http://schemas.microsoft.com/office/drawing/2014/main" val="98015227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45362123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34618215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22175522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25223557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15166881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620757712"/>
                    </a:ext>
                  </a:extLst>
                </a:gridCol>
                <a:gridCol w="432047">
                  <a:extLst>
                    <a:ext uri="{9D8B030D-6E8A-4147-A177-3AD203B41FA5}">
                      <a16:colId xmlns:a16="http://schemas.microsoft.com/office/drawing/2014/main" val="18658233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C00000"/>
                          </a:solidFill>
                        </a:rPr>
                        <a:t>C. Armand (USMB)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021689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7030A0"/>
                          </a:solidFill>
                        </a:rPr>
                        <a:t>P. Aubert (ASTERICS)  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1582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J. Chevalier (USMB)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74999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rgbClr val="C00000"/>
                          </a:solidFill>
                        </a:rPr>
                        <a:t>T</a:t>
                      </a:r>
                      <a:r>
                        <a:rPr lang="fr-FR" sz="1400" dirty="0">
                          <a:solidFill>
                            <a:srgbClr val="C00000"/>
                          </a:solidFill>
                        </a:rPr>
                        <a:t>. </a:t>
                      </a:r>
                      <a:r>
                        <a:rPr lang="fr-FR" sz="1400" dirty="0" err="1">
                          <a:solidFill>
                            <a:srgbClr val="C00000"/>
                          </a:solidFill>
                        </a:rPr>
                        <a:t>Gasparetto</a:t>
                      </a:r>
                      <a:r>
                        <a:rPr lang="fr-FR" sz="1400" dirty="0">
                          <a:solidFill>
                            <a:srgbClr val="C00000"/>
                          </a:solidFill>
                        </a:rPr>
                        <a:t> (UGA &amp; </a:t>
                      </a:r>
                      <a:r>
                        <a:rPr lang="fr-FR" sz="1400" dirty="0" err="1">
                          <a:solidFill>
                            <a:srgbClr val="C00000"/>
                          </a:solidFill>
                        </a:rPr>
                        <a:t>Triestre</a:t>
                      </a:r>
                      <a:r>
                        <a:rPr lang="fr-FR" sz="1400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38929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7030A0"/>
                          </a:solidFill>
                        </a:rPr>
                        <a:t>M. Jacquemont (USMB &amp; ASTERICS)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08042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F. </a:t>
                      </a:r>
                      <a:r>
                        <a:rPr lang="fr-FR" sz="1400" dirty="0" err="1"/>
                        <a:t>Krayzel</a:t>
                      </a:r>
                      <a:r>
                        <a:rPr lang="fr-FR" sz="1400" dirty="0"/>
                        <a:t> (USMB)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42942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M. </a:t>
                      </a:r>
                      <a:r>
                        <a:rPr lang="fr-FR" sz="1400" dirty="0" err="1"/>
                        <a:t>Lavergne</a:t>
                      </a:r>
                      <a:r>
                        <a:rPr lang="fr-FR" sz="1400" dirty="0"/>
                        <a:t> (IN2P3)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37613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F. </a:t>
                      </a:r>
                      <a:r>
                        <a:rPr lang="fr-FR" sz="1400" dirty="0" err="1"/>
                        <a:t>Mehez</a:t>
                      </a:r>
                      <a:r>
                        <a:rPr lang="fr-FR" sz="1400" dirty="0"/>
                        <a:t> (USMB)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1224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Q. </a:t>
                      </a:r>
                      <a:r>
                        <a:rPr lang="fr-FR" sz="1400" dirty="0" err="1"/>
                        <a:t>Piel</a:t>
                      </a:r>
                      <a:r>
                        <a:rPr lang="fr-FR" sz="1400" dirty="0"/>
                        <a:t> (USMB)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04339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400" dirty="0"/>
                        <a:t>C. </a:t>
                      </a:r>
                      <a:r>
                        <a:rPr lang="fr-FR" sz="1400" dirty="0" err="1"/>
                        <a:t>Trichard</a:t>
                      </a:r>
                      <a:r>
                        <a:rPr lang="fr-FR" sz="1400" dirty="0"/>
                        <a:t> (USMB)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1629931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D978D40C-8BDB-8744-9DA2-4FA27C33EB09}"/>
              </a:ext>
            </a:extLst>
          </p:cNvPr>
          <p:cNvSpPr txBox="1"/>
          <p:nvPr/>
        </p:nvSpPr>
        <p:spPr>
          <a:xfrm>
            <a:off x="3229563" y="183696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C38F761-09C8-B445-87E3-C1FBFA6059EF}"/>
              </a:ext>
            </a:extLst>
          </p:cNvPr>
          <p:cNvSpPr txBox="1"/>
          <p:nvPr/>
        </p:nvSpPr>
        <p:spPr>
          <a:xfrm>
            <a:off x="4040774" y="183696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9665171-B4BD-6A47-A743-B244775B40CE}"/>
              </a:ext>
            </a:extLst>
          </p:cNvPr>
          <p:cNvSpPr txBox="1"/>
          <p:nvPr/>
        </p:nvSpPr>
        <p:spPr>
          <a:xfrm>
            <a:off x="4856117" y="183696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0E4DD3-8B29-AA45-8B3F-9771CEFB65F0}"/>
              </a:ext>
            </a:extLst>
          </p:cNvPr>
          <p:cNvSpPr txBox="1"/>
          <p:nvPr/>
        </p:nvSpPr>
        <p:spPr>
          <a:xfrm>
            <a:off x="5671460" y="181208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2017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807F3D-B535-1544-8A68-BFB5588F8742}"/>
              </a:ext>
            </a:extLst>
          </p:cNvPr>
          <p:cNvSpPr txBox="1"/>
          <p:nvPr/>
        </p:nvSpPr>
        <p:spPr>
          <a:xfrm>
            <a:off x="6415917" y="181208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C022D4B-993F-E04E-BBFA-206D958DC168}"/>
              </a:ext>
            </a:extLst>
          </p:cNvPr>
          <p:cNvSpPr txBox="1"/>
          <p:nvPr/>
        </p:nvSpPr>
        <p:spPr>
          <a:xfrm>
            <a:off x="7209167" y="181208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2019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3F97AF-3370-6047-945D-22CB9A8C5DF3}"/>
              </a:ext>
            </a:extLst>
          </p:cNvPr>
          <p:cNvSpPr txBox="1"/>
          <p:nvPr/>
        </p:nvSpPr>
        <p:spPr>
          <a:xfrm>
            <a:off x="8002417" y="181208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/>
              <a:t>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01EFB2-3E15-994C-8127-1E8CE5D805FE}"/>
              </a:ext>
            </a:extLst>
          </p:cNvPr>
          <p:cNvSpPr/>
          <p:nvPr/>
        </p:nvSpPr>
        <p:spPr>
          <a:xfrm>
            <a:off x="4085946" y="2735600"/>
            <a:ext cx="2430978" cy="114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0771AE-1941-8D4F-889A-BD34819D443F}"/>
              </a:ext>
            </a:extLst>
          </p:cNvPr>
          <p:cNvSpPr/>
          <p:nvPr/>
        </p:nvSpPr>
        <p:spPr>
          <a:xfrm>
            <a:off x="4896036" y="2474995"/>
            <a:ext cx="2430978" cy="114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1AD0F9-60E0-3E45-A397-B2A3692DA221}"/>
              </a:ext>
            </a:extLst>
          </p:cNvPr>
          <p:cNvSpPr/>
          <p:nvPr/>
        </p:nvSpPr>
        <p:spPr>
          <a:xfrm>
            <a:off x="2681790" y="3606626"/>
            <a:ext cx="1613010" cy="106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C63DBE-4DF5-5648-B1EF-B103E80E6E8E}"/>
              </a:ext>
            </a:extLst>
          </p:cNvPr>
          <p:cNvSpPr/>
          <p:nvPr/>
        </p:nvSpPr>
        <p:spPr>
          <a:xfrm>
            <a:off x="2681790" y="4165819"/>
            <a:ext cx="2430978" cy="114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D77BA9-B86C-2441-820A-4B10BABD9BE6}"/>
              </a:ext>
            </a:extLst>
          </p:cNvPr>
          <p:cNvSpPr/>
          <p:nvPr/>
        </p:nvSpPr>
        <p:spPr>
          <a:xfrm>
            <a:off x="5645518" y="4417681"/>
            <a:ext cx="2430978" cy="114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225748-1022-B742-9389-5C491C4554F2}"/>
              </a:ext>
            </a:extLst>
          </p:cNvPr>
          <p:cNvSpPr/>
          <p:nvPr/>
        </p:nvSpPr>
        <p:spPr>
          <a:xfrm>
            <a:off x="6359348" y="2189758"/>
            <a:ext cx="2317107" cy="12163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C68DAA-3EDF-9A45-80DB-886F88E0A1B7}"/>
              </a:ext>
            </a:extLst>
          </p:cNvPr>
          <p:cNvSpPr/>
          <p:nvPr/>
        </p:nvSpPr>
        <p:spPr>
          <a:xfrm>
            <a:off x="6356260" y="3320989"/>
            <a:ext cx="2317107" cy="12163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E8A29C-B34C-1B4E-883C-25F1E7F058AF}"/>
              </a:ext>
            </a:extLst>
          </p:cNvPr>
          <p:cNvSpPr/>
          <p:nvPr/>
        </p:nvSpPr>
        <p:spPr>
          <a:xfrm>
            <a:off x="2681790" y="4697182"/>
            <a:ext cx="2214246" cy="94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9220A4-EF71-354F-847D-C0AE14E635C7}"/>
              </a:ext>
            </a:extLst>
          </p:cNvPr>
          <p:cNvSpPr/>
          <p:nvPr/>
        </p:nvSpPr>
        <p:spPr>
          <a:xfrm>
            <a:off x="8002417" y="3861049"/>
            <a:ext cx="670950" cy="12163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F16CF7-D0DF-7C4E-B0E4-B5784B137722}"/>
              </a:ext>
            </a:extLst>
          </p:cNvPr>
          <p:cNvSpPr txBox="1"/>
          <p:nvPr/>
        </p:nvSpPr>
        <p:spPr>
          <a:xfrm>
            <a:off x="7657900" y="4951321"/>
            <a:ext cx="9569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/>
              <a:t>3 thesis </a:t>
            </a:r>
          </a:p>
          <a:p>
            <a:pPr algn="ctr"/>
            <a:r>
              <a:rPr lang="en-GB" sz="1350"/>
              <a:t>in progress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9656802-08F4-6C43-BA65-236D7F15691C}"/>
              </a:ext>
            </a:extLst>
          </p:cNvPr>
          <p:cNvCxnSpPr>
            <a:cxnSpLocks/>
          </p:cNvCxnSpPr>
          <p:nvPr/>
        </p:nvCxnSpPr>
        <p:spPr>
          <a:xfrm>
            <a:off x="8136396" y="2089086"/>
            <a:ext cx="0" cy="287517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E46D688-BF00-E34F-8AE2-B74E5B9078DF}"/>
              </a:ext>
            </a:extLst>
          </p:cNvPr>
          <p:cNvSpPr/>
          <p:nvPr/>
        </p:nvSpPr>
        <p:spPr>
          <a:xfrm>
            <a:off x="5705418" y="3046445"/>
            <a:ext cx="2430978" cy="114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3 </a:t>
            </a:r>
            <a:r>
              <a:rPr lang="fr-FR" sz="1050" dirty="0" err="1"/>
              <a:t>years</a:t>
            </a:r>
            <a:endParaRPr lang="fr-FR" sz="105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73B16C-7D7D-6346-917C-4C3A0640F711}"/>
              </a:ext>
            </a:extLst>
          </p:cNvPr>
          <p:cNvSpPr txBox="1"/>
          <p:nvPr/>
        </p:nvSpPr>
        <p:spPr>
          <a:xfrm>
            <a:off x="2288507" y="5055196"/>
            <a:ext cx="44230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7030A0"/>
                </a:solidFill>
              </a:rPr>
              <a:t>2 co-supervised theses in computing sciences (LISTIC, UVSQ)</a:t>
            </a:r>
          </a:p>
          <a:p>
            <a:r>
              <a:rPr lang="en-GB" sz="1350" dirty="0">
                <a:solidFill>
                  <a:srgbClr val="C00000"/>
                </a:solidFill>
              </a:rPr>
              <a:t>+ 2 co-supervised theses (</a:t>
            </a:r>
            <a:r>
              <a:rPr lang="en-GB" sz="1350" dirty="0" err="1">
                <a:solidFill>
                  <a:srgbClr val="C00000"/>
                </a:solidFill>
              </a:rPr>
              <a:t>Triestre</a:t>
            </a:r>
            <a:r>
              <a:rPr lang="en-GB" sz="1350" dirty="0">
                <a:solidFill>
                  <a:srgbClr val="C00000"/>
                </a:solidFill>
              </a:rPr>
              <a:t>, LAPTh)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09A94B-AD8F-054B-83C4-253CBCB8CDB7}"/>
              </a:ext>
            </a:extLst>
          </p:cNvPr>
          <p:cNvSpPr/>
          <p:nvPr/>
        </p:nvSpPr>
        <p:spPr>
          <a:xfrm>
            <a:off x="4294800" y="2924112"/>
            <a:ext cx="2268252" cy="80348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 err="1"/>
              <a:t>Aujourd’hui</a:t>
            </a:r>
            <a:r>
              <a:rPr lang="en-GB" sz="1350" b="1" dirty="0"/>
              <a:t> : </a:t>
            </a:r>
          </a:p>
          <a:p>
            <a:pPr marL="214313" indent="-214313">
              <a:buFontTx/>
              <a:buChar char="-"/>
            </a:pPr>
            <a:r>
              <a:rPr lang="en-GB" sz="1350" dirty="0"/>
              <a:t>3 </a:t>
            </a:r>
            <a:r>
              <a:rPr lang="en-GB" sz="1350" dirty="0" err="1"/>
              <a:t>doctorants</a:t>
            </a:r>
            <a:endParaRPr lang="en-GB" sz="1350" dirty="0"/>
          </a:p>
        </p:txBody>
      </p:sp>
      <p:sp>
        <p:nvSpPr>
          <p:cNvPr id="33" name="Titre 31">
            <a:extLst>
              <a:ext uri="{FF2B5EF4-FFF2-40B4-BE49-F238E27FC236}">
                <a16:creationId xmlns:a16="http://schemas.microsoft.com/office/drawing/2014/main" id="{431A7AC8-C3B0-8D48-8423-2BEEA7E7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102"/>
            <a:ext cx="8229600" cy="675041"/>
          </a:xfrm>
        </p:spPr>
        <p:txBody>
          <a:bodyPr>
            <a:normAutofit fontScale="90000"/>
          </a:bodyPr>
          <a:lstStyle/>
          <a:p>
            <a:r>
              <a:rPr lang="fr-FR" dirty="0"/>
              <a:t>Equipe de recherche (2014-2019)</a:t>
            </a:r>
          </a:p>
        </p:txBody>
      </p:sp>
    </p:spTree>
    <p:extLst>
      <p:ext uri="{BB962C8B-B14F-4D97-AF65-F5344CB8AC3E}">
        <p14:creationId xmlns:p14="http://schemas.microsoft.com/office/powerpoint/2010/main" val="311010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3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Activités Scientifiques (2014-2019)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B4CD"/>
                </a:solidFill>
              </a:rPr>
              <a:t>Tourniquet IN2P3, 02/12/2019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B3A2D2F-E1CF-FD46-B4DA-84726250E622}"/>
              </a:ext>
            </a:extLst>
          </p:cNvPr>
          <p:cNvSpPr txBox="1"/>
          <p:nvPr/>
        </p:nvSpPr>
        <p:spPr>
          <a:xfrm>
            <a:off x="299667" y="1547925"/>
            <a:ext cx="8611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/>
              <a:t>Activités scientifiques :</a:t>
            </a:r>
          </a:p>
          <a:p>
            <a:endParaRPr lang="fr-FR" sz="1350" dirty="0"/>
          </a:p>
          <a:p>
            <a:endParaRPr lang="fr-FR" sz="1350" dirty="0"/>
          </a:p>
          <a:p>
            <a:endParaRPr lang="fr-FR" sz="1350" dirty="0"/>
          </a:p>
          <a:p>
            <a:endParaRPr lang="fr-FR" sz="1350" dirty="0"/>
          </a:p>
          <a:p>
            <a:endParaRPr lang="fr-FR" sz="1350" dirty="0"/>
          </a:p>
          <a:p>
            <a:endParaRPr lang="fr-FR" sz="1350" dirty="0"/>
          </a:p>
          <a:p>
            <a:endParaRPr lang="fr-FR" sz="1350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5A4B8B9-CEFB-B945-91A7-C07664FED219}"/>
              </a:ext>
            </a:extLst>
          </p:cNvPr>
          <p:cNvGraphicFramePr>
            <a:graphicFrameLocks noGrp="1"/>
          </p:cNvGraphicFramePr>
          <p:nvPr/>
        </p:nvGraphicFramePr>
        <p:xfrm>
          <a:off x="413539" y="2113962"/>
          <a:ext cx="8262917" cy="16916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078342">
                  <a:extLst>
                    <a:ext uri="{9D8B030D-6E8A-4147-A177-3AD203B41FA5}">
                      <a16:colId xmlns:a16="http://schemas.microsoft.com/office/drawing/2014/main" val="98015227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45362123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34618215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221755221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252235576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151668815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3620757712"/>
                    </a:ext>
                  </a:extLst>
                </a:gridCol>
                <a:gridCol w="432047">
                  <a:extLst>
                    <a:ext uri="{9D8B030D-6E8A-4147-A177-3AD203B41FA5}">
                      <a16:colId xmlns:a16="http://schemas.microsoft.com/office/drawing/2014/main" val="18658233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rgbClr val="C00000"/>
                          </a:solidFill>
                        </a:rPr>
                        <a:t>Supernova Remnants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021689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C00000"/>
                          </a:solidFill>
                        </a:rPr>
                        <a:t>Star forming Regions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1582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C00000"/>
                          </a:solidFill>
                        </a:rPr>
                        <a:t>Dark Matter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542975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b="0" noProof="0">
                          <a:solidFill>
                            <a:srgbClr val="0070C0"/>
                          </a:solidFill>
                        </a:rPr>
                        <a:t>Active Galactic nuclei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74999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0070C0"/>
                          </a:solidFill>
                        </a:rPr>
                        <a:t>Gamma Ray Burst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38929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chemeClr val="tx1"/>
                          </a:solidFill>
                        </a:rPr>
                        <a:t>Data Reconstruction &amp; Analysis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noProof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0804223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D978D40C-8BDB-8744-9DA2-4FA27C33EB09}"/>
              </a:ext>
            </a:extLst>
          </p:cNvPr>
          <p:cNvSpPr txBox="1"/>
          <p:nvPr/>
        </p:nvSpPr>
        <p:spPr>
          <a:xfrm>
            <a:off x="3229563" y="183696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/>
              <a:t>2014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C38F761-09C8-B445-87E3-C1FBFA6059EF}"/>
              </a:ext>
            </a:extLst>
          </p:cNvPr>
          <p:cNvSpPr txBox="1"/>
          <p:nvPr/>
        </p:nvSpPr>
        <p:spPr>
          <a:xfrm>
            <a:off x="4040774" y="183696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/>
              <a:t>2015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9665171-B4BD-6A47-A743-B244775B40CE}"/>
              </a:ext>
            </a:extLst>
          </p:cNvPr>
          <p:cNvSpPr txBox="1"/>
          <p:nvPr/>
        </p:nvSpPr>
        <p:spPr>
          <a:xfrm>
            <a:off x="4856117" y="183696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/>
              <a:t>2016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0E4DD3-8B29-AA45-8B3F-9771CEFB65F0}"/>
              </a:ext>
            </a:extLst>
          </p:cNvPr>
          <p:cNvSpPr txBox="1"/>
          <p:nvPr/>
        </p:nvSpPr>
        <p:spPr>
          <a:xfrm>
            <a:off x="5671460" y="181208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/>
              <a:t>2017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807F3D-B535-1544-8A68-BFB5588F8742}"/>
              </a:ext>
            </a:extLst>
          </p:cNvPr>
          <p:cNvSpPr txBox="1"/>
          <p:nvPr/>
        </p:nvSpPr>
        <p:spPr>
          <a:xfrm>
            <a:off x="6415917" y="181208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/>
              <a:t>2018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C022D4B-993F-E04E-BBFA-206D958DC168}"/>
              </a:ext>
            </a:extLst>
          </p:cNvPr>
          <p:cNvSpPr txBox="1"/>
          <p:nvPr/>
        </p:nvSpPr>
        <p:spPr>
          <a:xfrm>
            <a:off x="7209167" y="181208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/>
              <a:t>2019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3F97AF-3370-6047-945D-22CB9A8C5DF3}"/>
              </a:ext>
            </a:extLst>
          </p:cNvPr>
          <p:cNvSpPr txBox="1"/>
          <p:nvPr/>
        </p:nvSpPr>
        <p:spPr>
          <a:xfrm>
            <a:off x="8002417" y="1812087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/>
              <a:t>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01EFB2-3E15-994C-8127-1E8CE5D805FE}"/>
              </a:ext>
            </a:extLst>
          </p:cNvPr>
          <p:cNvSpPr/>
          <p:nvPr/>
        </p:nvSpPr>
        <p:spPr>
          <a:xfrm>
            <a:off x="2790156" y="2494844"/>
            <a:ext cx="2881304" cy="96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C68DAA-3EDF-9A45-80DB-886F88E0A1B7}"/>
              </a:ext>
            </a:extLst>
          </p:cNvPr>
          <p:cNvSpPr/>
          <p:nvPr/>
        </p:nvSpPr>
        <p:spPr>
          <a:xfrm>
            <a:off x="2769896" y="3585974"/>
            <a:ext cx="5803126" cy="107994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/>
              <a:t>H.E.S.S.               -&gt;                CTA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E8A29C-B34C-1B4E-883C-25F1E7F058AF}"/>
              </a:ext>
            </a:extLst>
          </p:cNvPr>
          <p:cNvSpPr/>
          <p:nvPr/>
        </p:nvSpPr>
        <p:spPr>
          <a:xfrm>
            <a:off x="2790156" y="2194792"/>
            <a:ext cx="2214246" cy="94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9656802-08F4-6C43-BA65-236D7F15691C}"/>
              </a:ext>
            </a:extLst>
          </p:cNvPr>
          <p:cNvCxnSpPr>
            <a:cxnSpLocks/>
          </p:cNvCxnSpPr>
          <p:nvPr/>
        </p:nvCxnSpPr>
        <p:spPr>
          <a:xfrm>
            <a:off x="8136396" y="2089086"/>
            <a:ext cx="0" cy="1987986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E46D688-BF00-E34F-8AE2-B74E5B9078DF}"/>
              </a:ext>
            </a:extLst>
          </p:cNvPr>
          <p:cNvSpPr/>
          <p:nvPr/>
        </p:nvSpPr>
        <p:spPr>
          <a:xfrm>
            <a:off x="2769897" y="3057235"/>
            <a:ext cx="5803126" cy="9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594A2A-79FB-EF43-AF2A-B534DC4E7328}"/>
              </a:ext>
            </a:extLst>
          </p:cNvPr>
          <p:cNvSpPr/>
          <p:nvPr/>
        </p:nvSpPr>
        <p:spPr>
          <a:xfrm>
            <a:off x="2769895" y="2765904"/>
            <a:ext cx="5803126" cy="99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8E455C-495B-2044-B276-DFB55585873F}"/>
              </a:ext>
            </a:extLst>
          </p:cNvPr>
          <p:cNvSpPr/>
          <p:nvPr/>
        </p:nvSpPr>
        <p:spPr>
          <a:xfrm>
            <a:off x="6057900" y="3316624"/>
            <a:ext cx="2514460" cy="9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0D80C11-F0CF-004F-B57C-70AE8ABF9249}"/>
              </a:ext>
            </a:extLst>
          </p:cNvPr>
          <p:cNvCxnSpPr>
            <a:cxnSpLocks/>
          </p:cNvCxnSpPr>
          <p:nvPr/>
        </p:nvCxnSpPr>
        <p:spPr>
          <a:xfrm>
            <a:off x="5671460" y="2194792"/>
            <a:ext cx="0" cy="188228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DB3973C-F494-444C-B078-B3B7D1AE45B0}"/>
              </a:ext>
            </a:extLst>
          </p:cNvPr>
          <p:cNvSpPr txBox="1"/>
          <p:nvPr/>
        </p:nvSpPr>
        <p:spPr>
          <a:xfrm>
            <a:off x="4697189" y="4059741"/>
            <a:ext cx="2150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</a:rPr>
              <a:t>Articles publiés </a:t>
            </a:r>
          </a:p>
          <a:p>
            <a:r>
              <a:rPr lang="fr-FR" sz="1600" b="1" dirty="0">
                <a:solidFill>
                  <a:srgbClr val="7030A0"/>
                </a:solidFill>
              </a:rPr>
              <a:t>&amp; Soutenance de thèse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C8227E8-35A5-8A41-8BBA-E215F0117B1E}"/>
              </a:ext>
            </a:extLst>
          </p:cNvPr>
          <p:cNvCxnSpPr>
            <a:cxnSpLocks/>
          </p:cNvCxnSpPr>
          <p:nvPr/>
        </p:nvCxnSpPr>
        <p:spPr>
          <a:xfrm>
            <a:off x="5004402" y="2141939"/>
            <a:ext cx="0" cy="188228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BAE6C96F-218C-1A41-A5A8-841CC1F66D2F}"/>
              </a:ext>
            </a:extLst>
          </p:cNvPr>
          <p:cNvSpPr txBox="1"/>
          <p:nvPr/>
        </p:nvSpPr>
        <p:spPr>
          <a:xfrm>
            <a:off x="413539" y="4954884"/>
            <a:ext cx="8219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En accord avec les dernières recommandations de l’HCERES: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/>
              <a:t>Réduction des activités </a:t>
            </a:r>
            <a:r>
              <a:rPr lang="fr-FR" dirty="0">
                <a:solidFill>
                  <a:srgbClr val="C00000"/>
                </a:solidFill>
              </a:rPr>
              <a:t>“</a:t>
            </a:r>
            <a:r>
              <a:rPr lang="fr-FR" b="1" dirty="0">
                <a:solidFill>
                  <a:srgbClr val="C00000"/>
                </a:solidFill>
              </a:rPr>
              <a:t>galactiques</a:t>
            </a:r>
            <a:r>
              <a:rPr lang="fr-FR" dirty="0">
                <a:solidFill>
                  <a:srgbClr val="C00000"/>
                </a:solidFill>
              </a:rPr>
              <a:t>”</a:t>
            </a:r>
            <a:r>
              <a:rPr lang="fr-FR" dirty="0"/>
              <a:t> (</a:t>
            </a:r>
            <a:r>
              <a:rPr lang="fr-FR" dirty="0" err="1"/>
              <a:t>apres</a:t>
            </a:r>
            <a:r>
              <a:rPr lang="fr-FR" dirty="0"/>
              <a:t> publications)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/>
              <a:t>Renforcement des activités </a:t>
            </a:r>
            <a:r>
              <a:rPr lang="fr-FR" b="1" dirty="0">
                <a:solidFill>
                  <a:srgbClr val="0070C0"/>
                </a:solidFill>
              </a:rPr>
              <a:t>“extragalactiques” </a:t>
            </a:r>
            <a:r>
              <a:rPr lang="fr-FR" dirty="0"/>
              <a:t>(transitoires : AGN &amp; GRB)</a:t>
            </a:r>
            <a:endParaRPr lang="fr-F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9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FC6E1-7375-DD44-BA66-F9723177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Activités Scientifiques (2014-2019)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5D5F34-950C-B44A-B857-1E1E78BA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Tourniquet IN2P3, 02/12/2019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A72B0A-D2A4-9149-9F90-7FD55072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AF8C78-E9A5-5D42-AAE8-11AC11C1DA99}"/>
              </a:ext>
            </a:extLst>
          </p:cNvPr>
          <p:cNvGrpSpPr/>
          <p:nvPr/>
        </p:nvGrpSpPr>
        <p:grpSpPr>
          <a:xfrm>
            <a:off x="905258" y="1710464"/>
            <a:ext cx="7108598" cy="2813166"/>
            <a:chOff x="943895" y="1893564"/>
            <a:chExt cx="7108598" cy="28131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74D40A-0C55-4F49-A2B8-F7FC4CA5B52B}"/>
                </a:ext>
              </a:extLst>
            </p:cNvPr>
            <p:cNvSpPr/>
            <p:nvPr/>
          </p:nvSpPr>
          <p:spPr>
            <a:xfrm>
              <a:off x="943895" y="1893564"/>
              <a:ext cx="1668669" cy="7413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/>
                <a:t>Dark Matter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4E12A8-4E02-A54B-8B7D-44682A22977E}"/>
                </a:ext>
              </a:extLst>
            </p:cNvPr>
            <p:cNvSpPr/>
            <p:nvPr/>
          </p:nvSpPr>
          <p:spPr>
            <a:xfrm>
              <a:off x="943895" y="2881979"/>
              <a:ext cx="1668669" cy="741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/>
                <a:t>AGN </a:t>
              </a:r>
            </a:p>
            <a:p>
              <a:pPr algn="ctr"/>
              <a:r>
                <a:rPr lang="fr-FR" sz="1400"/>
                <a:t>(variability, jet)</a:t>
              </a:r>
              <a:endParaRPr lang="fr-FR" sz="24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C789EE-D6A9-4D43-8084-C5564BE54B89}"/>
                </a:ext>
              </a:extLst>
            </p:cNvPr>
            <p:cNvSpPr/>
            <p:nvPr/>
          </p:nvSpPr>
          <p:spPr>
            <a:xfrm>
              <a:off x="943895" y="3965418"/>
              <a:ext cx="1668669" cy="7413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/>
                <a:t>GRB</a:t>
              </a:r>
            </a:p>
            <a:p>
              <a:pPr lvl="0" algn="ctr"/>
              <a:r>
                <a:rPr lang="fr-FR" sz="1400">
                  <a:solidFill>
                    <a:prstClr val="white"/>
                  </a:solidFill>
                </a:rPr>
                <a:t>(jet)</a:t>
              </a:r>
              <a:endParaRPr lang="fr-FR" sz="2400">
                <a:solidFill>
                  <a:prstClr val="white"/>
                </a:solidFill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A172D47-EC5D-FE40-876A-8CDFF9B38830}"/>
                </a:ext>
              </a:extLst>
            </p:cNvPr>
            <p:cNvSpPr/>
            <p:nvPr/>
          </p:nvSpPr>
          <p:spPr>
            <a:xfrm>
              <a:off x="3655483" y="3614861"/>
              <a:ext cx="1668669" cy="64628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>
                  <a:solidFill>
                    <a:schemeClr val="tx1"/>
                  </a:solidFill>
                </a:rPr>
                <a:t>Transient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CF059E16-C7BB-264D-876E-DDB4C52C1E48}"/>
                </a:ext>
              </a:extLst>
            </p:cNvPr>
            <p:cNvSpPr/>
            <p:nvPr/>
          </p:nvSpPr>
          <p:spPr>
            <a:xfrm>
              <a:off x="3655483" y="2470140"/>
              <a:ext cx="1668669" cy="64628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>
                  <a:solidFill>
                    <a:schemeClr val="tx1"/>
                  </a:solidFill>
                </a:rPr>
                <a:t>Low Energy</a:t>
              </a:r>
            </a:p>
          </p:txBody>
        </p:sp>
        <p:cxnSp>
          <p:nvCxnSpPr>
            <p:cNvPr id="15" name="Connecteur en arc 14">
              <a:extLst>
                <a:ext uri="{FF2B5EF4-FFF2-40B4-BE49-F238E27FC236}">
                  <a16:creationId xmlns:a16="http://schemas.microsoft.com/office/drawing/2014/main" id="{15E02669-D57F-DF42-81AE-18A140B377C6}"/>
                </a:ext>
              </a:extLst>
            </p:cNvPr>
            <p:cNvCxnSpPr>
              <a:cxnSpLocks/>
              <a:stCxn id="7" idx="3"/>
              <a:endCxn id="13" idx="2"/>
            </p:cNvCxnSpPr>
            <p:nvPr/>
          </p:nvCxnSpPr>
          <p:spPr>
            <a:xfrm>
              <a:off x="2612565" y="2264220"/>
              <a:ext cx="1042918" cy="529064"/>
            </a:xfrm>
            <a:prstGeom prst="curvedConnector3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en arc 16">
              <a:extLst>
                <a:ext uri="{FF2B5EF4-FFF2-40B4-BE49-F238E27FC236}">
                  <a16:creationId xmlns:a16="http://schemas.microsoft.com/office/drawing/2014/main" id="{B2DE312F-C354-C343-9FEA-87663E5C20CC}"/>
                </a:ext>
              </a:extLst>
            </p:cNvPr>
            <p:cNvCxnSpPr>
              <a:cxnSpLocks/>
              <a:stCxn id="8" idx="3"/>
              <a:endCxn id="13" idx="2"/>
            </p:cNvCxnSpPr>
            <p:nvPr/>
          </p:nvCxnSpPr>
          <p:spPr>
            <a:xfrm flipV="1">
              <a:off x="2612565" y="2793283"/>
              <a:ext cx="1042918" cy="459352"/>
            </a:xfrm>
            <a:prstGeom prst="curvedConnector3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en arc 19">
              <a:extLst>
                <a:ext uri="{FF2B5EF4-FFF2-40B4-BE49-F238E27FC236}">
                  <a16:creationId xmlns:a16="http://schemas.microsoft.com/office/drawing/2014/main" id="{C9B7F0A7-1FB3-7B48-B948-17C7F2A4763F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2612565" y="3938004"/>
              <a:ext cx="1042918" cy="433727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rc 21">
              <a:extLst>
                <a:ext uri="{FF2B5EF4-FFF2-40B4-BE49-F238E27FC236}">
                  <a16:creationId xmlns:a16="http://schemas.microsoft.com/office/drawing/2014/main" id="{EA7F1085-FC28-EC42-81E4-76649F6F8381}"/>
                </a:ext>
              </a:extLst>
            </p:cNvPr>
            <p:cNvCxnSpPr>
              <a:cxnSpLocks/>
              <a:stCxn id="9" idx="3"/>
              <a:endCxn id="13" idx="2"/>
            </p:cNvCxnSpPr>
            <p:nvPr/>
          </p:nvCxnSpPr>
          <p:spPr>
            <a:xfrm flipV="1">
              <a:off x="2612565" y="2793283"/>
              <a:ext cx="1042918" cy="1542791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en arc 24">
              <a:extLst>
                <a:ext uri="{FF2B5EF4-FFF2-40B4-BE49-F238E27FC236}">
                  <a16:creationId xmlns:a16="http://schemas.microsoft.com/office/drawing/2014/main" id="{C43A40CF-23DB-8D47-ACE2-BD2E065BCB63}"/>
                </a:ext>
              </a:extLst>
            </p:cNvPr>
            <p:cNvCxnSpPr>
              <a:cxnSpLocks/>
              <a:stCxn id="8" idx="3"/>
              <a:endCxn id="12" idx="2"/>
            </p:cNvCxnSpPr>
            <p:nvPr/>
          </p:nvCxnSpPr>
          <p:spPr>
            <a:xfrm>
              <a:off x="2612565" y="3252635"/>
              <a:ext cx="1042918" cy="685369"/>
            </a:xfrm>
            <a:prstGeom prst="curvedConnector3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701FBC2-A2C8-9F40-BCDB-2AA4C087CBE3}"/>
                </a:ext>
              </a:extLst>
            </p:cNvPr>
            <p:cNvSpPr/>
            <p:nvPr/>
          </p:nvSpPr>
          <p:spPr>
            <a:xfrm>
              <a:off x="6383824" y="1900658"/>
              <a:ext cx="1668669" cy="7413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>
                  <a:solidFill>
                    <a:schemeClr val="bg1"/>
                  </a:solidFill>
                </a:rPr>
                <a:t>Deep-Learning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5C5A6F2-9A62-9142-91A2-E26CBCF2EDDA}"/>
                </a:ext>
              </a:extLst>
            </p:cNvPr>
            <p:cNvSpPr/>
            <p:nvPr/>
          </p:nvSpPr>
          <p:spPr>
            <a:xfrm>
              <a:off x="6367071" y="2882742"/>
              <a:ext cx="1668669" cy="7413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>
                  <a:solidFill>
                    <a:schemeClr val="bg1"/>
                  </a:solidFill>
                </a:rPr>
                <a:t>LST Telescope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289A0D-7A73-D446-A918-041F233CAFDB}"/>
                </a:ext>
              </a:extLst>
            </p:cNvPr>
            <p:cNvSpPr/>
            <p:nvPr/>
          </p:nvSpPr>
          <p:spPr>
            <a:xfrm>
              <a:off x="6367071" y="3965418"/>
              <a:ext cx="1668669" cy="7413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/>
                <a:t>Real-Time Analysis</a:t>
              </a:r>
            </a:p>
          </p:txBody>
        </p:sp>
        <p:cxnSp>
          <p:nvCxnSpPr>
            <p:cNvPr id="31" name="Connecteur en arc 30">
              <a:extLst>
                <a:ext uri="{FF2B5EF4-FFF2-40B4-BE49-F238E27FC236}">
                  <a16:creationId xmlns:a16="http://schemas.microsoft.com/office/drawing/2014/main" id="{8A880616-D8A2-9240-977D-4BFB67F50697}"/>
                </a:ext>
              </a:extLst>
            </p:cNvPr>
            <p:cNvCxnSpPr>
              <a:cxnSpLocks/>
              <a:stCxn id="13" idx="6"/>
              <a:endCxn id="28" idx="1"/>
            </p:cNvCxnSpPr>
            <p:nvPr/>
          </p:nvCxnSpPr>
          <p:spPr>
            <a:xfrm flipV="1">
              <a:off x="5324153" y="2271314"/>
              <a:ext cx="1059671" cy="521969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en arc 33">
              <a:extLst>
                <a:ext uri="{FF2B5EF4-FFF2-40B4-BE49-F238E27FC236}">
                  <a16:creationId xmlns:a16="http://schemas.microsoft.com/office/drawing/2014/main" id="{F19A1782-9AE2-FA42-BAD8-A769D541B305}"/>
                </a:ext>
              </a:extLst>
            </p:cNvPr>
            <p:cNvCxnSpPr>
              <a:cxnSpLocks/>
              <a:stCxn id="13" idx="6"/>
              <a:endCxn id="29" idx="1"/>
            </p:cNvCxnSpPr>
            <p:nvPr/>
          </p:nvCxnSpPr>
          <p:spPr>
            <a:xfrm>
              <a:off x="5324153" y="2793283"/>
              <a:ext cx="1042918" cy="46011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en arc 36">
              <a:extLst>
                <a:ext uri="{FF2B5EF4-FFF2-40B4-BE49-F238E27FC236}">
                  <a16:creationId xmlns:a16="http://schemas.microsoft.com/office/drawing/2014/main" id="{38D05613-53CC-8243-945D-85D6A51DE530}"/>
                </a:ext>
              </a:extLst>
            </p:cNvPr>
            <p:cNvCxnSpPr>
              <a:cxnSpLocks/>
              <a:stCxn id="12" idx="6"/>
              <a:endCxn id="29" idx="1"/>
            </p:cNvCxnSpPr>
            <p:nvPr/>
          </p:nvCxnSpPr>
          <p:spPr>
            <a:xfrm flipV="1">
              <a:off x="5324153" y="3253398"/>
              <a:ext cx="1042918" cy="684606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en arc 38">
              <a:extLst>
                <a:ext uri="{FF2B5EF4-FFF2-40B4-BE49-F238E27FC236}">
                  <a16:creationId xmlns:a16="http://schemas.microsoft.com/office/drawing/2014/main" id="{A49F7C2C-A030-E04A-A2A0-FBA4BC6796AB}"/>
                </a:ext>
              </a:extLst>
            </p:cNvPr>
            <p:cNvCxnSpPr>
              <a:cxnSpLocks/>
              <a:stCxn id="12" idx="6"/>
              <a:endCxn id="30" idx="1"/>
            </p:cNvCxnSpPr>
            <p:nvPr/>
          </p:nvCxnSpPr>
          <p:spPr>
            <a:xfrm>
              <a:off x="5324153" y="3938004"/>
              <a:ext cx="1042918" cy="398070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5AD29AAE-7D7E-1449-ABE9-AC27A53D3DC1}"/>
              </a:ext>
            </a:extLst>
          </p:cNvPr>
          <p:cNvSpPr/>
          <p:nvPr/>
        </p:nvSpPr>
        <p:spPr>
          <a:xfrm>
            <a:off x="0" y="4978325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b="1" dirty="0"/>
              <a:t>Activités scientifiques en parfait accord avec nos engagements techniques (LST, RTA)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/>
              <a:t>Activités SW recentrées vers l’Analyse Real Time</a:t>
            </a:r>
          </a:p>
          <a:p>
            <a:pPr lvl="1"/>
            <a:r>
              <a:rPr lang="fr-FR" b="1" dirty="0">
                <a:solidFill>
                  <a:srgbClr val="7030A0"/>
                </a:solidFill>
              </a:rPr>
              <a:t>		-&gt; étude des transitoires (GBR, AGN…) avec LST1 and CTA (</a:t>
            </a:r>
            <a:r>
              <a:rPr lang="fr-FR" b="1" dirty="0" err="1">
                <a:solidFill>
                  <a:srgbClr val="7030A0"/>
                </a:solidFill>
              </a:rPr>
              <a:t>early</a:t>
            </a:r>
            <a:r>
              <a:rPr lang="fr-FR" b="1" dirty="0">
                <a:solidFill>
                  <a:srgbClr val="7030A0"/>
                </a:solidFill>
              </a:rPr>
              <a:t> science) </a:t>
            </a:r>
          </a:p>
        </p:txBody>
      </p:sp>
    </p:spTree>
    <p:extLst>
      <p:ext uri="{BB962C8B-B14F-4D97-AF65-F5344CB8AC3E}">
        <p14:creationId xmlns:p14="http://schemas.microsoft.com/office/powerpoint/2010/main" val="261579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Organisation interne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7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A407DB-E05D-3E48-BFDA-6B5FCD44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2624"/>
            <a:ext cx="5766073" cy="50840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8DCED1-C96C-7B41-BD54-9D26D30DAC78}"/>
              </a:ext>
            </a:extLst>
          </p:cNvPr>
          <p:cNvSpPr txBox="1"/>
          <p:nvPr/>
        </p:nvSpPr>
        <p:spPr>
          <a:xfrm>
            <a:off x="5218176" y="4340352"/>
            <a:ext cx="369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Réunions régulières :</a:t>
            </a:r>
          </a:p>
          <a:p>
            <a:r>
              <a:rPr lang="fr-FR" dirty="0"/>
              <a:t>	- physique : 1 mensuelle</a:t>
            </a:r>
          </a:p>
          <a:p>
            <a:r>
              <a:rPr lang="fr-FR" dirty="0"/>
              <a:t>	- RTA : 1 journalière (SCRUM) 		+ 1 toutes les 3 semaines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4A5CD7-DCB4-2545-9D15-10CD609599CB}"/>
              </a:ext>
            </a:extLst>
          </p:cNvPr>
          <p:cNvSpPr txBox="1"/>
          <p:nvPr/>
        </p:nvSpPr>
        <p:spPr>
          <a:xfrm>
            <a:off x="5114544" y="1182624"/>
            <a:ext cx="369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 divisions + 9 </a:t>
            </a:r>
            <a:r>
              <a:rPr lang="fr-FR" b="1" dirty="0" err="1"/>
              <a:t>working</a:t>
            </a:r>
            <a:r>
              <a:rPr lang="fr-FR" b="1" dirty="0"/>
              <a:t> groups</a:t>
            </a:r>
          </a:p>
        </p:txBody>
      </p:sp>
    </p:spTree>
    <p:extLst>
      <p:ext uri="{BB962C8B-B14F-4D97-AF65-F5344CB8AC3E}">
        <p14:creationId xmlns:p14="http://schemas.microsoft.com/office/powerpoint/2010/main" val="208908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BB03F-B824-7940-84BD-B2926396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Sources galactiques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784B4A-7077-E949-8F3D-0DF86663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DDB77E-387A-B349-A35A-2E4B4AEB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8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9867F3B-D97B-3549-8DE8-5D9719435996}"/>
              </a:ext>
            </a:extLst>
          </p:cNvPr>
          <p:cNvGrpSpPr/>
          <p:nvPr/>
        </p:nvGrpSpPr>
        <p:grpSpPr>
          <a:xfrm>
            <a:off x="161975" y="1279097"/>
            <a:ext cx="1835267" cy="1905608"/>
            <a:chOff x="7976466" y="1450396"/>
            <a:chExt cx="4848225" cy="481272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773BA3E-3FE8-E54C-97DA-1CF3B4521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79" b="-1"/>
            <a:stretch/>
          </p:blipFill>
          <p:spPr>
            <a:xfrm>
              <a:off x="7976466" y="1450396"/>
              <a:ext cx="4848225" cy="481272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5106FF3-91A7-2C4A-AEE9-EDDD9FDD1EC6}"/>
                </a:ext>
              </a:extLst>
            </p:cNvPr>
            <p:cNvSpPr txBox="1"/>
            <p:nvPr/>
          </p:nvSpPr>
          <p:spPr>
            <a:xfrm>
              <a:off x="9654400" y="3098477"/>
              <a:ext cx="911939" cy="557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Amas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2F9F5E0-AB72-D64B-9E7A-C743F6B11E74}"/>
                </a:ext>
              </a:extLst>
            </p:cNvPr>
            <p:cNvSpPr txBox="1"/>
            <p:nvPr/>
          </p:nvSpPr>
          <p:spPr>
            <a:xfrm>
              <a:off x="10429288" y="2650653"/>
              <a:ext cx="1567894" cy="796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spc="0" normalizeH="0" baseline="0" dirty="0">
                  <a:ln w="3175">
                    <a:solidFill>
                      <a:schemeClr val="tx1"/>
                    </a:solidFill>
                  </a:ln>
                  <a:solidFill>
                    <a:srgbClr val="9C65C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Bulle 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spc="0" normalizeH="0" baseline="0" dirty="0">
                  <a:ln w="3175">
                    <a:solidFill>
                      <a:schemeClr val="tx1"/>
                    </a:solidFill>
                  </a:ln>
                  <a:solidFill>
                    <a:srgbClr val="9C65C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interstellaire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0A781274-9D28-1741-8FD2-5BE816489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3" y="1601564"/>
            <a:ext cx="2699664" cy="168480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1DAF9F-FF34-FB49-80F9-0BDF8DC12C68}"/>
              </a:ext>
            </a:extLst>
          </p:cNvPr>
          <p:cNvSpPr txBox="1"/>
          <p:nvPr/>
        </p:nvSpPr>
        <p:spPr>
          <a:xfrm>
            <a:off x="2151020" y="1122602"/>
            <a:ext cx="42783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Modélisation de l’émission de RC dans les régions de formation d’étoiles (SFR)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Limites H.E.S.S. et Fermi sur 8 SFR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b="1" dirty="0">
                <a:solidFill>
                  <a:srgbClr val="C00000"/>
                </a:solidFill>
              </a:rPr>
              <a:t>Premières contraintes sur l’accélération par interaction de vents solaires. Prédictions CTA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rgbClr val="0070C0"/>
                </a:solidFill>
              </a:rPr>
              <a:t>Thèse de F. </a:t>
            </a:r>
            <a:r>
              <a:rPr lang="fr-FR" sz="1600" dirty="0" err="1">
                <a:solidFill>
                  <a:srgbClr val="0070C0"/>
                </a:solidFill>
              </a:rPr>
              <a:t>Krayzel</a:t>
            </a:r>
            <a:r>
              <a:rPr lang="fr-FR" sz="1600" dirty="0">
                <a:solidFill>
                  <a:srgbClr val="0070C0"/>
                </a:solidFill>
              </a:rPr>
              <a:t> (2015), papier A&amp;A 2017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9BB81F-0F09-4849-AD52-E1C3F5A5E7BE}"/>
              </a:ext>
            </a:extLst>
          </p:cNvPr>
          <p:cNvSpPr txBox="1"/>
          <p:nvPr/>
        </p:nvSpPr>
        <p:spPr>
          <a:xfrm>
            <a:off x="7332063" y="1279097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Rosette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4E39058-92BA-334E-A678-626ACAE79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15" y="3643328"/>
            <a:ext cx="8383569" cy="21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40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BB03F-B824-7940-84BD-B2926396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Sources galactiques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784B4A-7077-E949-8F3D-0DF86663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Tourniquet IN2P3, 02/12/2019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DDB77E-387A-B349-A35A-2E4B4AEB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AFDBF-E39B-834E-9FA8-6BCD4EC49AB5}" type="slidenum">
              <a:rPr lang="fr-FR" smtClean="0"/>
              <a:t>9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9867F3B-D97B-3549-8DE8-5D9719435996}"/>
              </a:ext>
            </a:extLst>
          </p:cNvPr>
          <p:cNvGrpSpPr/>
          <p:nvPr/>
        </p:nvGrpSpPr>
        <p:grpSpPr>
          <a:xfrm>
            <a:off x="161975" y="1279097"/>
            <a:ext cx="1835267" cy="1905608"/>
            <a:chOff x="7976466" y="1450396"/>
            <a:chExt cx="4848225" cy="481272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773BA3E-3FE8-E54C-97DA-1CF3B4521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79" b="-1"/>
            <a:stretch/>
          </p:blipFill>
          <p:spPr>
            <a:xfrm>
              <a:off x="7976466" y="1450396"/>
              <a:ext cx="4848225" cy="481272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5106FF3-91A7-2C4A-AEE9-EDDD9FDD1EC6}"/>
                </a:ext>
              </a:extLst>
            </p:cNvPr>
            <p:cNvSpPr txBox="1"/>
            <p:nvPr/>
          </p:nvSpPr>
          <p:spPr>
            <a:xfrm>
              <a:off x="9654400" y="3098477"/>
              <a:ext cx="911939" cy="557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Amas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2F9F5E0-AB72-D64B-9E7A-C743F6B11E74}"/>
                </a:ext>
              </a:extLst>
            </p:cNvPr>
            <p:cNvSpPr txBox="1"/>
            <p:nvPr/>
          </p:nvSpPr>
          <p:spPr>
            <a:xfrm>
              <a:off x="10429288" y="2650653"/>
              <a:ext cx="1567894" cy="796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spc="0" normalizeH="0" baseline="0" dirty="0">
                  <a:ln w="3175">
                    <a:solidFill>
                      <a:schemeClr val="tx1"/>
                    </a:solidFill>
                  </a:ln>
                  <a:solidFill>
                    <a:srgbClr val="9C65C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Bulle 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spc="0" normalizeH="0" baseline="0" dirty="0">
                  <a:ln w="3175">
                    <a:solidFill>
                      <a:schemeClr val="tx1"/>
                    </a:solidFill>
                  </a:ln>
                  <a:solidFill>
                    <a:srgbClr val="9C65CD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interstellaire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0A781274-9D28-1741-8FD2-5BE816489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3" y="1601564"/>
            <a:ext cx="2699664" cy="168480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1DAF9F-FF34-FB49-80F9-0BDF8DC12C68}"/>
              </a:ext>
            </a:extLst>
          </p:cNvPr>
          <p:cNvSpPr txBox="1"/>
          <p:nvPr/>
        </p:nvSpPr>
        <p:spPr>
          <a:xfrm>
            <a:off x="2151020" y="1122602"/>
            <a:ext cx="42783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Modélisation de l’émission de RC dans les régions de formation d’étoiles (SFR)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Limites H.E.S.S. et Fermi sur 8 SFR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b="1" dirty="0">
                <a:solidFill>
                  <a:srgbClr val="C00000"/>
                </a:solidFill>
              </a:rPr>
              <a:t>Premières contraintes sur l’accélération par interaction de vents solaires. Prédictions CTA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rgbClr val="0070C0"/>
                </a:solidFill>
              </a:rPr>
              <a:t>Thèse de F. </a:t>
            </a:r>
            <a:r>
              <a:rPr lang="fr-FR" sz="1600" dirty="0" err="1">
                <a:solidFill>
                  <a:srgbClr val="0070C0"/>
                </a:solidFill>
              </a:rPr>
              <a:t>Krayzel</a:t>
            </a:r>
            <a:r>
              <a:rPr lang="fr-FR" sz="1600" dirty="0">
                <a:solidFill>
                  <a:srgbClr val="0070C0"/>
                </a:solidFill>
              </a:rPr>
              <a:t> (2015), papier A&amp;A 2017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9BB81F-0F09-4849-AD52-E1C3F5A5E7BE}"/>
              </a:ext>
            </a:extLst>
          </p:cNvPr>
          <p:cNvSpPr txBox="1"/>
          <p:nvPr/>
        </p:nvSpPr>
        <p:spPr>
          <a:xfrm>
            <a:off x="7332063" y="1279097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Rosette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6361DE-5C4C-5B40-B41A-838F1726B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8" y="4060042"/>
            <a:ext cx="2738072" cy="21562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50CBF0-A305-BF43-A1E1-9291DE66C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76" y="4008496"/>
            <a:ext cx="2776448" cy="220777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86A6897-CAF6-EB41-B340-5C86662D9542}"/>
              </a:ext>
            </a:extLst>
          </p:cNvPr>
          <p:cNvSpPr txBox="1"/>
          <p:nvPr/>
        </p:nvSpPr>
        <p:spPr>
          <a:xfrm>
            <a:off x="2738072" y="3674487"/>
            <a:ext cx="3493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Analyse de vestiges de supernova interagissant avec des nuages moléculaires (G349.7+0.2 entre autres)</a:t>
            </a:r>
          </a:p>
          <a:p>
            <a:pPr marL="742950" lvl="1" indent="-285750">
              <a:buFontTx/>
              <a:buChar char="-"/>
            </a:pPr>
            <a:r>
              <a:rPr lang="fr-FR" sz="1600" dirty="0"/>
              <a:t>Sondes pour l’accélération de rayons cosmiques</a:t>
            </a:r>
          </a:p>
          <a:p>
            <a:pPr marL="742950" lvl="1" indent="-285750">
              <a:buFontTx/>
              <a:buChar char="-"/>
            </a:pPr>
            <a:r>
              <a:rPr lang="fr-FR" sz="1600" dirty="0"/>
              <a:t>Origine hadronique très probable des rayons gamma pour G349.7+0.2</a:t>
            </a:r>
          </a:p>
          <a:p>
            <a:pPr marL="285750" indent="-285750">
              <a:buFontTx/>
              <a:buChar char="-"/>
            </a:pPr>
            <a:endParaRPr lang="fr-FR" sz="16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rgbClr val="0070C0"/>
                </a:solidFill>
              </a:rPr>
              <a:t>Thèse de C. </a:t>
            </a:r>
            <a:r>
              <a:rPr lang="fr-FR" sz="1600" dirty="0" err="1">
                <a:solidFill>
                  <a:srgbClr val="0070C0"/>
                </a:solidFill>
              </a:rPr>
              <a:t>Trichard</a:t>
            </a:r>
            <a:r>
              <a:rPr lang="fr-FR" sz="1600" dirty="0">
                <a:solidFill>
                  <a:srgbClr val="0070C0"/>
                </a:solidFill>
              </a:rPr>
              <a:t> (2015), papier A&amp;A 2015</a:t>
            </a:r>
          </a:p>
        </p:txBody>
      </p:sp>
    </p:spTree>
    <p:extLst>
      <p:ext uri="{BB962C8B-B14F-4D97-AF65-F5344CB8AC3E}">
        <p14:creationId xmlns:p14="http://schemas.microsoft.com/office/powerpoint/2010/main" val="28710573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9633</TotalTime>
  <Words>2778</Words>
  <Application>Microsoft Macintosh PowerPoint</Application>
  <PresentationFormat>Affichage à l'écran (4:3)</PresentationFormat>
  <Paragraphs>445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</vt:lpstr>
      <vt:lpstr>Helvetica</vt:lpstr>
      <vt:lpstr>Thème Office</vt:lpstr>
      <vt:lpstr>Equipe Astronomie Gamma HESS &amp; CTA</vt:lpstr>
      <vt:lpstr>Equipe de recherche (2014-2019)</vt:lpstr>
      <vt:lpstr>Equipe de recherche (2014-2019)</vt:lpstr>
      <vt:lpstr>Equipe de recherche (2014-2019)</vt:lpstr>
      <vt:lpstr>Activités Scientifiques (2014-2019)</vt:lpstr>
      <vt:lpstr>Activités Scientifiques (2014-2019)</vt:lpstr>
      <vt:lpstr>Organisation interne</vt:lpstr>
      <vt:lpstr>Sources galactiques</vt:lpstr>
      <vt:lpstr>Sources galactiques</vt:lpstr>
      <vt:lpstr>AGNs</vt:lpstr>
      <vt:lpstr>Détection indirecte de Matière Noire</vt:lpstr>
      <vt:lpstr>Toute 1ère détection d’un GRB au sol!</vt:lpstr>
      <vt:lpstr>2ème détection d’un GRB par HESS</vt:lpstr>
      <vt:lpstr>LST - Contributions techniques</vt:lpstr>
      <vt:lpstr>LST-1 – Cristal Collectif 2019</vt:lpstr>
      <vt:lpstr>Pipeline, RTA, Deep-Learning</vt:lpstr>
      <vt:lpstr>LST : Premières lumières sur le Crabe</vt:lpstr>
      <vt:lpstr>Bilan de publications (2014-19)</vt:lpstr>
      <vt:lpstr>Visibilité et rayonnement</vt:lpstr>
      <vt:lpstr>Responsabilités scientifiques</vt:lpstr>
      <vt:lpstr>Enseignement, animation, gestion</vt:lpstr>
      <vt:lpstr>Projets scientifiques (à 5 ans)</vt:lpstr>
      <vt:lpstr>Évolution prévue (en personnel) </vt:lpstr>
      <vt:lpstr>Auto-analyse SWOT</vt:lpstr>
      <vt:lpstr>Annexes</vt:lpstr>
      <vt:lpstr>Composition actuelle</vt:lpstr>
      <vt:lpstr>Évolution récente (5 dernières années)</vt:lpstr>
    </vt:vector>
  </TitlesOfParts>
  <Company>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Raphael Granier de Cassagnac</dc:creator>
  <cp:lastModifiedBy>Gilles Maurin</cp:lastModifiedBy>
  <cp:revision>132</cp:revision>
  <dcterms:created xsi:type="dcterms:W3CDTF">2017-10-19T11:54:17Z</dcterms:created>
  <dcterms:modified xsi:type="dcterms:W3CDTF">2019-12-03T12:51:47Z</dcterms:modified>
</cp:coreProperties>
</file>