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8" r:id="rId3"/>
    <p:sldId id="269" r:id="rId4"/>
    <p:sldId id="284" r:id="rId5"/>
    <p:sldId id="270" r:id="rId6"/>
    <p:sldId id="274" r:id="rId7"/>
    <p:sldId id="276" r:id="rId8"/>
    <p:sldId id="271" r:id="rId9"/>
    <p:sldId id="277" r:id="rId10"/>
    <p:sldId id="278" r:id="rId11"/>
    <p:sldId id="283" r:id="rId12"/>
    <p:sldId id="279" r:id="rId13"/>
    <p:sldId id="280" r:id="rId14"/>
    <p:sldId id="273" r:id="rId15"/>
    <p:sldId id="28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0AE"/>
    <a:srgbClr val="52CBBE"/>
    <a:srgbClr val="FF5969"/>
    <a:srgbClr val="82E7F2"/>
    <a:srgbClr val="FEC630"/>
    <a:srgbClr val="D0CBF1"/>
    <a:srgbClr val="C5EDF7"/>
    <a:srgbClr val="5D7373"/>
    <a:srgbClr val="00A0A8"/>
    <a:srgbClr val="52C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8" autoAdjust="0"/>
    <p:restoredTop sz="94660"/>
  </p:normalViewPr>
  <p:slideViewPr>
    <p:cSldViewPr snapToGrid="0">
      <p:cViewPr>
        <p:scale>
          <a:sx n="56" d="100"/>
          <a:sy n="56" d="100"/>
        </p:scale>
        <p:origin x="-76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2106D-AB74-4E45-86C7-E2D6DED488AA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14E10-B670-47AC-B9CE-4A33CFA9C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8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E9F2-6045-45E5-A316-695DBA1116BD}" type="datetime4">
              <a:rPr lang="en-US" smtClean="0"/>
              <a:t>June 23,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070B-AD26-4F14-B1B5-15261D9A6DA7}" type="datetime4">
              <a:rPr lang="en-US" smtClean="0"/>
              <a:t>June 23,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C355-3C6D-486D-9BC2-92C775AC0E81}" type="datetime4">
              <a:rPr lang="en-US" smtClean="0"/>
              <a:t>June 23,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DA3C-1F99-4B68-876F-FA4371EB0891}" type="datetime4">
              <a:rPr lang="en-US" smtClean="0"/>
              <a:t>June 23,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6210-0F4E-4B56-8B39-5B1800528C8E}" type="datetime4">
              <a:rPr lang="en-US" smtClean="0"/>
              <a:t>June 23,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BE57-C37B-4146-839D-3B22AEDCFB92}" type="datetime4">
              <a:rPr lang="en-US" smtClean="0"/>
              <a:t>June 23, 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BD18-A49D-4764-AE4F-A9136ECF3FD8}" type="datetime4">
              <a:rPr lang="en-US" smtClean="0"/>
              <a:t>June 23, 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F0C1-2B43-4815-8640-8B69E46B841B}" type="datetime4">
              <a:rPr lang="en-US" smtClean="0"/>
              <a:t>June 23,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7928-1183-4991-A4CA-2761CE9D1216}" type="datetime4">
              <a:rPr lang="en-US" smtClean="0"/>
              <a:t>June 23, 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6BAD-F5FE-48D0-B030-31EB3181E696}" type="datetime4">
              <a:rPr lang="en-US" smtClean="0"/>
              <a:t>June 23, 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BF2E-DB40-46A9-8E2C-AADD548B71B4}" type="datetime4">
              <a:rPr lang="en-US" smtClean="0"/>
              <a:t>June 23, 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8EFCA-637C-4A76-A270-460C4EBE396B}" type="datetime4">
              <a:rPr lang="en-US" smtClean="0"/>
              <a:t>June 23,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eryamejabbade@gmail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eryamejabbade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8A16B82-6A3C-46F5-8D32-072FDF89864A}"/>
              </a:ext>
            </a:extLst>
          </p:cNvPr>
          <p:cNvGrpSpPr/>
          <p:nvPr/>
        </p:nvGrpSpPr>
        <p:grpSpPr>
          <a:xfrm>
            <a:off x="-8622320" y="0"/>
            <a:ext cx="12482920" cy="6858000"/>
            <a:chOff x="-290920" y="0"/>
            <a:chExt cx="1248292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872792" y="3225512"/>
              <a:ext cx="199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Pla</a:t>
              </a:r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n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9A27401-3327-4871-86AC-B461CA62C3AC}"/>
              </a:ext>
            </a:extLst>
          </p:cNvPr>
          <p:cNvGrpSpPr/>
          <p:nvPr/>
        </p:nvGrpSpPr>
        <p:grpSpPr>
          <a:xfrm>
            <a:off x="-8118304" y="0"/>
            <a:ext cx="11447501" cy="6858000"/>
            <a:chOff x="213096" y="0"/>
            <a:chExt cx="11447501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9883008" y="3210265"/>
              <a:ext cx="2951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Introduction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0099890-786A-4F87-960D-5DADE5168909}"/>
              </a:ext>
            </a:extLst>
          </p:cNvPr>
          <p:cNvGrpSpPr/>
          <p:nvPr/>
        </p:nvGrpSpPr>
        <p:grpSpPr>
          <a:xfrm>
            <a:off x="-7167159" y="0"/>
            <a:ext cx="10044454" cy="6858000"/>
            <a:chOff x="491575" y="0"/>
            <a:chExt cx="10044454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8662823" y="2605652"/>
              <a:ext cx="19920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    &amp; </a:t>
              </a:r>
              <a:r>
                <a:rPr lang="en-GB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Methods</a:t>
              </a:r>
              <a:endParaRPr lang="en-GB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E4F6447-6163-4D6A-A8D2-BD63B6CB3A42}"/>
              </a:ext>
            </a:extLst>
          </p:cNvPr>
          <p:cNvGrpSpPr/>
          <p:nvPr/>
        </p:nvGrpSpPr>
        <p:grpSpPr>
          <a:xfrm>
            <a:off x="-7304717" y="0"/>
            <a:ext cx="9595905" cy="6858000"/>
            <a:chOff x="491575" y="0"/>
            <a:chExt cx="9595905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2F9D37B-DE70-4087-8A7F-BBA0BAF5B6CF}"/>
                </a:ext>
              </a:extLst>
            </p:cNvPr>
            <p:cNvSpPr txBox="1"/>
            <p:nvPr/>
          </p:nvSpPr>
          <p:spPr>
            <a:xfrm rot="16200000">
              <a:off x="8256510" y="2934724"/>
              <a:ext cx="24616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Results &amp; </a:t>
              </a:r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Discussion</a:t>
              </a:r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 </a:t>
              </a:r>
              <a:endParaRPr lang="en-US" sz="40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1382190-201C-4BAE-91F3-296A26671C96}"/>
              </a:ext>
            </a:extLst>
          </p:cNvPr>
          <p:cNvSpPr/>
          <p:nvPr/>
        </p:nvSpPr>
        <p:spPr>
          <a:xfrm>
            <a:off x="-728169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6789F00-2688-429D-926C-15F83152FDBE}"/>
              </a:ext>
            </a:extLst>
          </p:cNvPr>
          <p:cNvGrpSpPr/>
          <p:nvPr/>
        </p:nvGrpSpPr>
        <p:grpSpPr>
          <a:xfrm>
            <a:off x="-8182977" y="-1"/>
            <a:ext cx="9929733" cy="6858000"/>
            <a:chOff x="-9337032" y="-1"/>
            <a:chExt cx="9929733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A634BD7-1512-45B6-AFE4-1EEA636625CB}"/>
                </a:ext>
              </a:extLst>
            </p:cNvPr>
            <p:cNvSpPr txBox="1"/>
            <p:nvPr/>
          </p:nvSpPr>
          <p:spPr>
            <a:xfrm rot="16200000">
              <a:off x="-824168" y="3183381"/>
              <a:ext cx="2248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Conclusion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F08704A4-CABE-4989-8BF7-C10A6BB40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3187109" y="5334792"/>
            <a:ext cx="9968753" cy="504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Tw Cen MT" pitchFamily="34" charset="0"/>
              </a:rPr>
              <a:t>Meryame JABBADE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7085" y="2603703"/>
            <a:ext cx="7506118" cy="249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US" sz="36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w Cen MT" pitchFamily="34" charset="0"/>
              </a:rPr>
              <a:t>Grain size effect on radon exhalation rate and uranium activity of Moroccan sediment </a:t>
            </a:r>
            <a:endParaRPr lang="fr-FR" sz="3600" b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40" name="Flowchart: Decision 39"/>
          <p:cNvSpPr/>
          <p:nvPr/>
        </p:nvSpPr>
        <p:spPr>
          <a:xfrm>
            <a:off x="4042278" y="1091251"/>
            <a:ext cx="7884000" cy="56271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278" y="67193"/>
            <a:ext cx="1512000" cy="1008000"/>
          </a:xfrm>
          <a:prstGeom prst="rect">
            <a:avLst/>
          </a:prstGeom>
          <a:ln w="3175"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00" y="67193"/>
            <a:ext cx="1077097" cy="100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2871" y="1448557"/>
            <a:ext cx="6814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82E7F2"/>
                </a:solidFill>
                <a:latin typeface="Tw Cen MT" pitchFamily="34" charset="0"/>
              </a:rPr>
              <a:t>10th International Conference on High Level Environmental Radiation Areas</a:t>
            </a:r>
          </a:p>
          <a:p>
            <a:pPr algn="ctr"/>
            <a:r>
              <a:rPr lang="en-US" sz="2000" b="1" dirty="0">
                <a:solidFill>
                  <a:srgbClr val="82E7F2"/>
                </a:solidFill>
                <a:latin typeface="Tw Cen MT" pitchFamily="34" charset="0"/>
              </a:rPr>
              <a:t>27 - 30 June 2022,  Strasbourg - </a:t>
            </a:r>
            <a:r>
              <a:rPr lang="en-US" sz="2000" b="1" dirty="0" smtClean="0">
                <a:solidFill>
                  <a:srgbClr val="82E7F2"/>
                </a:solidFill>
                <a:latin typeface="Tw Cen MT" pitchFamily="34" charset="0"/>
              </a:rPr>
              <a:t>France</a:t>
            </a:r>
            <a:endParaRPr lang="en-US" sz="2000" b="1" dirty="0">
              <a:solidFill>
                <a:srgbClr val="82E7F2"/>
              </a:solidFill>
              <a:latin typeface="Tw Cen MT" pitchFamily="34" charset="0"/>
            </a:endParaRPr>
          </a:p>
        </p:txBody>
      </p:sp>
      <p:pic>
        <p:nvPicPr>
          <p:cNvPr id="43" name="Image 9" descr="D:\photos du conference\Mes images\uc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5" y="67193"/>
            <a:ext cx="1659348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Date Placeholder 8"/>
          <p:cNvSpPr>
            <a:spLocks noGrp="1"/>
          </p:cNvSpPr>
          <p:nvPr>
            <p:ph type="dt" sz="half" idx="10"/>
          </p:nvPr>
        </p:nvSpPr>
        <p:spPr>
          <a:xfrm>
            <a:off x="4031381" y="6326205"/>
            <a:ext cx="2743200" cy="365125"/>
          </a:xfrm>
        </p:spPr>
        <p:txBody>
          <a:bodyPr/>
          <a:lstStyle/>
          <a:p>
            <a:fld id="{51F13516-F712-425F-BAA6-10C189B2139A}" type="datetime4">
              <a:rPr lang="en-US" sz="1400" b="1" i="1">
                <a:latin typeface="Tw Cen MT" pitchFamily="34" charset="0"/>
              </a:rPr>
              <a:pPr/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2326" y="6340513"/>
            <a:ext cx="3010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w Cen MT" pitchFamily="34" charset="0"/>
                <a:hlinkClick r:id="rId6"/>
              </a:rPr>
              <a:t>meryamejabbade@gmail.com</a:t>
            </a:r>
            <a:r>
              <a:rPr lang="en-GB" sz="1400" dirty="0" smtClean="0">
                <a:latin typeface="Tw Cen MT" pitchFamily="34" charset="0"/>
              </a:rPr>
              <a:t> </a:t>
            </a:r>
            <a:endParaRPr lang="en-GB" sz="1400" dirty="0">
              <a:latin typeface="Tw Cen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5" y="1527580"/>
            <a:ext cx="8001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2" t="23958" r="24566" b="56002"/>
          <a:stretch/>
        </p:blipFill>
        <p:spPr bwMode="auto">
          <a:xfrm>
            <a:off x="10889284" y="67193"/>
            <a:ext cx="1047918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9375" cy="6858000"/>
            <a:chOff x="491575" y="0"/>
            <a:chExt cx="9969375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649299" y="2697169"/>
              <a:ext cx="199208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    </a:t>
              </a:r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&amp; Methods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655003" cy="6858000"/>
            <a:chOff x="491575" y="0"/>
            <a:chExt cx="9655003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611926" y="2974167"/>
              <a:ext cx="19920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Results &amp; Discussion 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884219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833029" y="3177066"/>
              <a:ext cx="21816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Conclusion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40A12D7-9F13-43EC-95DE-B85ADBCAA6B6}"/>
              </a:ext>
            </a:extLst>
          </p:cNvPr>
          <p:cNvSpPr txBox="1"/>
          <p:nvPr/>
        </p:nvSpPr>
        <p:spPr>
          <a:xfrm rot="16200000">
            <a:off x="9909466" y="3224540"/>
            <a:ext cx="301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0EEF0"/>
                </a:solidFill>
                <a:latin typeface="Tw Cen MT" panose="020B0602020104020603" pitchFamily="34" charset="0"/>
              </a:rPr>
              <a:t>Introduction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F4373C1-3934-47C3-8F36-E2FB2615CA87}"/>
              </a:ext>
            </a:extLst>
          </p:cNvPr>
          <p:cNvSpPr txBox="1"/>
          <p:nvPr/>
        </p:nvSpPr>
        <p:spPr>
          <a:xfrm rot="16200000">
            <a:off x="10872792" y="3225512"/>
            <a:ext cx="199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Plan</a:t>
            </a:r>
            <a:endParaRPr lang="en-US" sz="3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0F8A56B9-A504-4035-8439-53ED4617B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466" y="3231581"/>
            <a:ext cx="530600" cy="530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84133" y="6346302"/>
            <a:ext cx="2743200" cy="365125"/>
          </a:xfrm>
        </p:spPr>
        <p:txBody>
          <a:bodyPr/>
          <a:lstStyle/>
          <a:p>
            <a:r>
              <a:rPr lang="en-US" sz="1400" b="1" i="1" dirty="0" smtClean="0">
                <a:latin typeface="Tw Cen MT" pitchFamily="34" charset="0"/>
              </a:rPr>
              <a:t>M. JABBADE   </a:t>
            </a:r>
            <a:fld id="{84308346-910C-498E-8327-CA8CB9DF8EF6}" type="datetime4">
              <a:rPr lang="en-US" sz="1400" b="1" i="1" smtClean="0">
                <a:latin typeface="Tw Cen MT" pitchFamily="34" charset="0"/>
              </a:rPr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88206" y="6356350"/>
            <a:ext cx="2743200" cy="365125"/>
          </a:xfrm>
        </p:spPr>
        <p:txBody>
          <a:bodyPr/>
          <a:lstStyle/>
          <a:p>
            <a:fld id="{A4489FD0-501B-4C6F-9CB2-8996B7BF4EFE}" type="slidenum">
              <a:rPr lang="de-DE" sz="1400" b="1" smtClean="0">
                <a:latin typeface="Tw Cen MT" pitchFamily="34" charset="0"/>
              </a:rPr>
              <a:t>10</a:t>
            </a:fld>
            <a:endParaRPr lang="de-DE" sz="1400" b="1" dirty="0">
              <a:latin typeface="Tw Cen MT" pitchFamily="34" charset="0"/>
            </a:endParaRPr>
          </a:p>
        </p:txBody>
      </p:sp>
      <p:sp>
        <p:nvSpPr>
          <p:cNvPr id="74" name="ZoneTexte 2"/>
          <p:cNvSpPr txBox="1"/>
          <p:nvPr/>
        </p:nvSpPr>
        <p:spPr>
          <a:xfrm>
            <a:off x="1558112" y="245892"/>
            <a:ext cx="857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82E7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Radon exhalation rate </a:t>
            </a:r>
            <a:r>
              <a:rPr lang="en-GB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measurement</a:t>
            </a:r>
            <a:r>
              <a:rPr lang="fr-FR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64326" y="823489"/>
            <a:ext cx="1043798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w Cen MT" pitchFamily="34" charset="0"/>
              </a:rPr>
              <a:t>This </a:t>
            </a:r>
            <a:r>
              <a:rPr lang="en-US" sz="2000" dirty="0">
                <a:latin typeface="Tw Cen MT" pitchFamily="34" charset="0"/>
              </a:rPr>
              <a:t>decrease followed </a:t>
            </a:r>
            <a:r>
              <a:rPr lang="en-US" sz="2000" dirty="0" smtClean="0">
                <a:latin typeface="Tw Cen MT" pitchFamily="34" charset="0"/>
              </a:rPr>
              <a:t>an inverse </a:t>
            </a:r>
            <a:r>
              <a:rPr lang="en-US" sz="2000" dirty="0">
                <a:latin typeface="Tw Cen MT" pitchFamily="34" charset="0"/>
              </a:rPr>
              <a:t>power </a:t>
            </a:r>
            <a:r>
              <a:rPr lang="en-US" sz="2000" dirty="0" smtClean="0">
                <a:latin typeface="Tw Cen MT" pitchFamily="34" charset="0"/>
              </a:rPr>
              <a:t>law.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w Cen MT" pitchFamily="34" charset="0"/>
              </a:rPr>
              <a:t>The decrease </a:t>
            </a:r>
            <a:r>
              <a:rPr lang="en-US" sz="2000" dirty="0">
                <a:latin typeface="Tw Cen MT" pitchFamily="34" charset="0"/>
              </a:rPr>
              <a:t>in grain size results in an </a:t>
            </a:r>
            <a:r>
              <a:rPr lang="en-US" sz="2000" dirty="0" smtClean="0">
                <a:latin typeface="Tw Cen MT" pitchFamily="34" charset="0"/>
              </a:rPr>
              <a:t>increase </a:t>
            </a:r>
            <a:r>
              <a:rPr lang="en-US" sz="2000" dirty="0">
                <a:latin typeface="Tw Cen MT" pitchFamily="34" charset="0"/>
              </a:rPr>
              <a:t>in the specific surface </a:t>
            </a:r>
            <a:r>
              <a:rPr lang="en-US" sz="2000" dirty="0" smtClean="0">
                <a:latin typeface="Tw Cen MT" pitchFamily="34" charset="0"/>
              </a:rPr>
              <a:t>area.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w Cen MT" pitchFamily="34" charset="0"/>
              </a:rPr>
              <a:t>The smaller </a:t>
            </a:r>
            <a:r>
              <a:rPr lang="en-US" sz="2000" dirty="0">
                <a:latin typeface="Tw Cen MT" pitchFamily="34" charset="0"/>
              </a:rPr>
              <a:t>grains are characterized by </a:t>
            </a:r>
            <a:r>
              <a:rPr lang="en-US" sz="2000" dirty="0" smtClean="0">
                <a:latin typeface="Tw Cen MT" pitchFamily="34" charset="0"/>
              </a:rPr>
              <a:t>high porosity values.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"/>
          <a:stretch/>
        </p:blipFill>
        <p:spPr>
          <a:xfrm>
            <a:off x="3567324" y="2516732"/>
            <a:ext cx="5057351" cy="37972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 rot="17995269">
            <a:off x="464429" y="3951111"/>
            <a:ext cx="3533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</a:t>
            </a:r>
            <a:r>
              <a:rPr lang="fr-FR" sz="24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  <a:latin typeface="Tw Cen MT" pitchFamily="34" charset="0"/>
              </a:rPr>
              <a:t>E</a:t>
            </a:r>
            <a:r>
              <a:rPr lang="en-GB" sz="2400" b="1" baseline="-25000" dirty="0" smtClean="0">
                <a:solidFill>
                  <a:srgbClr val="C00000"/>
                </a:solidFill>
                <a:latin typeface="Tw Cen MT" pitchFamily="34" charset="0"/>
              </a:rPr>
              <a:t>A</a:t>
            </a:r>
            <a:r>
              <a:rPr lang="en-GB" sz="2400" b="1" dirty="0" smtClean="0">
                <a:solidFill>
                  <a:srgbClr val="C00000"/>
                </a:solidFill>
                <a:latin typeface="Tw Cen MT" pitchFamily="34" charset="0"/>
              </a:rPr>
              <a:t>&lt; 57600 Bq.m</a:t>
            </a:r>
            <a:r>
              <a:rPr lang="en-GB" sz="2400" b="1" baseline="30000" dirty="0" smtClean="0">
                <a:solidFill>
                  <a:srgbClr val="C00000"/>
                </a:solidFill>
                <a:latin typeface="Tw Cen MT" pitchFamily="34" charset="0"/>
              </a:rPr>
              <a:t>-2</a:t>
            </a:r>
            <a:r>
              <a:rPr lang="en-GB" sz="2400" b="1" dirty="0" smtClean="0">
                <a:solidFill>
                  <a:srgbClr val="C00000"/>
                </a:solidFill>
                <a:latin typeface="Tw Cen MT" pitchFamily="34" charset="0"/>
              </a:rPr>
              <a:t>.h</a:t>
            </a:r>
            <a:r>
              <a:rPr lang="en-GB" sz="2400" b="1" baseline="30000" dirty="0" smtClean="0">
                <a:solidFill>
                  <a:srgbClr val="C00000"/>
                </a:solidFill>
                <a:latin typeface="Tw Cen MT" pitchFamily="34" charset="0"/>
              </a:rPr>
              <a:t>-1</a:t>
            </a:r>
            <a:endParaRPr lang="en-GB" sz="2400" b="1" baseline="30000" dirty="0">
              <a:solidFill>
                <a:srgbClr val="C0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00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9375" cy="6858000"/>
            <a:chOff x="491575" y="0"/>
            <a:chExt cx="9969375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649299" y="2697169"/>
              <a:ext cx="199208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    </a:t>
              </a:r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&amp; Methods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655003" cy="6858000"/>
            <a:chOff x="491575" y="0"/>
            <a:chExt cx="9655003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611926" y="2974167"/>
              <a:ext cx="19920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Results &amp; Discussion 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884219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833029" y="3177066"/>
              <a:ext cx="21816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Conclusion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40A12D7-9F13-43EC-95DE-B85ADBCAA6B6}"/>
              </a:ext>
            </a:extLst>
          </p:cNvPr>
          <p:cNvSpPr txBox="1"/>
          <p:nvPr/>
        </p:nvSpPr>
        <p:spPr>
          <a:xfrm rot="16200000">
            <a:off x="9909466" y="3224540"/>
            <a:ext cx="301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0EEF0"/>
                </a:solidFill>
                <a:latin typeface="Tw Cen MT" panose="020B0602020104020603" pitchFamily="34" charset="0"/>
              </a:rPr>
              <a:t>Introduction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F4373C1-3934-47C3-8F36-E2FB2615CA87}"/>
              </a:ext>
            </a:extLst>
          </p:cNvPr>
          <p:cNvSpPr txBox="1"/>
          <p:nvPr/>
        </p:nvSpPr>
        <p:spPr>
          <a:xfrm rot="16200000">
            <a:off x="10872792" y="3225512"/>
            <a:ext cx="199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Plan</a:t>
            </a:r>
            <a:endParaRPr lang="en-US" sz="3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0F8A56B9-A504-4035-8439-53ED4617B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466" y="3231581"/>
            <a:ext cx="530600" cy="530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84133" y="6346302"/>
            <a:ext cx="2743200" cy="365125"/>
          </a:xfrm>
        </p:spPr>
        <p:txBody>
          <a:bodyPr/>
          <a:lstStyle/>
          <a:p>
            <a:r>
              <a:rPr lang="en-US" sz="1400" b="1" i="1" dirty="0" smtClean="0">
                <a:latin typeface="Tw Cen MT" pitchFamily="34" charset="0"/>
              </a:rPr>
              <a:t>M. JABBADE   </a:t>
            </a:r>
            <a:fld id="{84308346-910C-498E-8327-CA8CB9DF8EF6}" type="datetime4">
              <a:rPr lang="en-US" sz="1400" b="1" i="1" smtClean="0">
                <a:latin typeface="Tw Cen MT" pitchFamily="34" charset="0"/>
              </a:rPr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88206" y="6356350"/>
            <a:ext cx="2743200" cy="365125"/>
          </a:xfrm>
        </p:spPr>
        <p:txBody>
          <a:bodyPr/>
          <a:lstStyle/>
          <a:p>
            <a:fld id="{A4489FD0-501B-4C6F-9CB2-8996B7BF4EFE}" type="slidenum">
              <a:rPr lang="de-DE" sz="1400" b="1" smtClean="0">
                <a:latin typeface="Tw Cen MT" pitchFamily="34" charset="0"/>
              </a:rPr>
              <a:t>11</a:t>
            </a:fld>
            <a:endParaRPr lang="de-DE" sz="1400" b="1" dirty="0">
              <a:latin typeface="Tw Cen MT" pitchFamily="34" charset="0"/>
            </a:endParaRPr>
          </a:p>
        </p:txBody>
      </p:sp>
      <p:sp>
        <p:nvSpPr>
          <p:cNvPr id="74" name="ZoneTexte 2"/>
          <p:cNvSpPr txBox="1"/>
          <p:nvPr/>
        </p:nvSpPr>
        <p:spPr>
          <a:xfrm>
            <a:off x="1558112" y="245892"/>
            <a:ext cx="857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82E7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Uranium </a:t>
            </a:r>
            <a:r>
              <a:rPr lang="en-GB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activity</a:t>
            </a:r>
            <a:r>
              <a:rPr lang="fr-FR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 </a:t>
            </a:r>
            <a:r>
              <a:rPr lang="en-GB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measurement</a:t>
            </a:r>
            <a:r>
              <a:rPr lang="fr-FR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: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77890" y="811140"/>
            <a:ext cx="89301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w Cen MT" pitchFamily="34" charset="0"/>
              </a:rPr>
              <a:t>It </a:t>
            </a:r>
            <a:r>
              <a:rPr lang="en-US" sz="2000" dirty="0">
                <a:latin typeface="Tw Cen MT" pitchFamily="34" charset="0"/>
              </a:rPr>
              <a:t>is noted that the uranium activity increases significantly with sample mass</a:t>
            </a:r>
            <a:r>
              <a:rPr lang="en-US" sz="2000" dirty="0" smtClean="0">
                <a:latin typeface="Tw Cen MT" pitchFamily="34" charset="0"/>
              </a:rPr>
              <a:t>.</a:t>
            </a:r>
            <a:endParaRPr lang="fr-FR" sz="2000" dirty="0">
              <a:latin typeface="Tw Cen M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98553" y="4828013"/>
            <a:ext cx="9219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w Cen MT" pitchFamily="34" charset="0"/>
              </a:rPr>
              <a:t>A </a:t>
            </a:r>
            <a:r>
              <a:rPr lang="en-US" sz="2000" dirty="0">
                <a:latin typeface="Tw Cen MT" pitchFamily="34" charset="0"/>
              </a:rPr>
              <a:t>weight of </a:t>
            </a:r>
            <a:r>
              <a:rPr lang="en-US" sz="2000" b="1" dirty="0">
                <a:latin typeface="Tw Cen MT" pitchFamily="34" charset="0"/>
              </a:rPr>
              <a:t>3.5 g </a:t>
            </a:r>
            <a:r>
              <a:rPr lang="en-US" sz="2000" dirty="0">
                <a:latin typeface="Tw Cen MT" pitchFamily="34" charset="0"/>
              </a:rPr>
              <a:t>is sufficient to determine the uranium content of phosphate rocks </a:t>
            </a:r>
            <a:r>
              <a:rPr lang="en-US" sz="2000" dirty="0" smtClean="0">
                <a:latin typeface="Tw Cen MT" pitchFamily="34" charset="0"/>
              </a:rPr>
              <a:t>using </a:t>
            </a:r>
            <a:r>
              <a:rPr lang="en-US" sz="2000" dirty="0">
                <a:latin typeface="Tw Cen MT" pitchFamily="34" charset="0"/>
              </a:rPr>
              <a:t>the same </a:t>
            </a:r>
            <a:r>
              <a:rPr lang="en-US" sz="2000" dirty="0" smtClean="0">
                <a:latin typeface="Tw Cen MT" pitchFamily="34" charset="0"/>
              </a:rPr>
              <a:t>capsule.</a:t>
            </a:r>
            <a:endParaRPr lang="fr-FR" sz="2000" dirty="0">
              <a:latin typeface="Tw Cen MT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249759" y="3178140"/>
            <a:ext cx="1306945" cy="4109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79061"/>
              </p:ext>
            </p:extLst>
          </p:nvPr>
        </p:nvGraphicFramePr>
        <p:xfrm>
          <a:off x="1749775" y="1787314"/>
          <a:ext cx="7371645" cy="2641473"/>
        </p:xfrm>
        <a:graphic>
          <a:graphicData uri="http://schemas.openxmlformats.org/drawingml/2006/table">
            <a:tbl>
              <a:tblPr firstRow="1" firstCol="1" bandRow="1"/>
              <a:tblGrid>
                <a:gridCol w="2457215"/>
                <a:gridCol w="2457215"/>
                <a:gridCol w="2457215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Sample mass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(g)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Track density 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(trm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-2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Uranium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Activity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 (Bqkg</a:t>
                      </a:r>
                      <a:r>
                        <a:rPr lang="fr-FR" sz="1800" kern="1200" baseline="300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21.16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2.77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926</a:t>
                      </a:r>
                      <a:r>
                        <a:rPr lang="fr-FR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fr-FR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122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23.81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2.92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1039</a:t>
                      </a:r>
                      <a:r>
                        <a:rPr lang="fr-FR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fr-FR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128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27.54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3.12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1205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137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3.5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29.76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3.24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1309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142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24.80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2.98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1093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131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7.5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25.46</a:t>
                      </a:r>
                      <a:r>
                        <a:rPr lang="fr-FR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3.01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1119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132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12.24</a:t>
                      </a:r>
                      <a:r>
                        <a:rPr lang="fr-FR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2.17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535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95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352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9375" cy="6858000"/>
            <a:chOff x="491575" y="0"/>
            <a:chExt cx="9969375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649299" y="2697169"/>
              <a:ext cx="199208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    </a:t>
              </a:r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&amp; Methods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655003" cy="6858000"/>
            <a:chOff x="491575" y="0"/>
            <a:chExt cx="9655003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611926" y="2974167"/>
              <a:ext cx="19920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Results &amp; Discussion 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884219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833029" y="3177066"/>
              <a:ext cx="21816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Conclusion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40A12D7-9F13-43EC-95DE-B85ADBCAA6B6}"/>
              </a:ext>
            </a:extLst>
          </p:cNvPr>
          <p:cNvSpPr txBox="1"/>
          <p:nvPr/>
        </p:nvSpPr>
        <p:spPr>
          <a:xfrm rot="16200000">
            <a:off x="9909466" y="3224540"/>
            <a:ext cx="301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0EEF0"/>
                </a:solidFill>
                <a:latin typeface="Tw Cen MT" panose="020B0602020104020603" pitchFamily="34" charset="0"/>
              </a:rPr>
              <a:t>Introduction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F4373C1-3934-47C3-8F36-E2FB2615CA87}"/>
              </a:ext>
            </a:extLst>
          </p:cNvPr>
          <p:cNvSpPr txBox="1"/>
          <p:nvPr/>
        </p:nvSpPr>
        <p:spPr>
          <a:xfrm rot="16200000">
            <a:off x="10872792" y="3225512"/>
            <a:ext cx="199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Plan</a:t>
            </a:r>
            <a:endParaRPr lang="en-US" sz="3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0F8A56B9-A504-4035-8439-53ED4617B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466" y="3231581"/>
            <a:ext cx="530600" cy="530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84133" y="6346302"/>
            <a:ext cx="2743200" cy="365125"/>
          </a:xfrm>
        </p:spPr>
        <p:txBody>
          <a:bodyPr/>
          <a:lstStyle/>
          <a:p>
            <a:r>
              <a:rPr lang="en-US" sz="1400" b="1" i="1" dirty="0" smtClean="0">
                <a:latin typeface="Tw Cen MT" pitchFamily="34" charset="0"/>
              </a:rPr>
              <a:t>M. JABBADE   </a:t>
            </a:r>
            <a:fld id="{84308346-910C-498E-8327-CA8CB9DF8EF6}" type="datetime4">
              <a:rPr lang="en-US" sz="1400" b="1" i="1" smtClean="0">
                <a:latin typeface="Tw Cen MT" pitchFamily="34" charset="0"/>
              </a:rPr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88206" y="6356350"/>
            <a:ext cx="2743200" cy="365125"/>
          </a:xfrm>
        </p:spPr>
        <p:txBody>
          <a:bodyPr/>
          <a:lstStyle/>
          <a:p>
            <a:fld id="{A4489FD0-501B-4C6F-9CB2-8996B7BF4EFE}" type="slidenum">
              <a:rPr lang="de-DE" sz="1400" b="1" smtClean="0">
                <a:latin typeface="Tw Cen MT" pitchFamily="34" charset="0"/>
              </a:rPr>
              <a:t>12</a:t>
            </a:fld>
            <a:endParaRPr lang="de-DE" sz="1400" b="1" dirty="0">
              <a:latin typeface="Tw Cen MT" pitchFamily="34" charset="0"/>
            </a:endParaRPr>
          </a:p>
        </p:txBody>
      </p:sp>
      <p:sp>
        <p:nvSpPr>
          <p:cNvPr id="74" name="ZoneTexte 2"/>
          <p:cNvSpPr txBox="1"/>
          <p:nvPr/>
        </p:nvSpPr>
        <p:spPr>
          <a:xfrm>
            <a:off x="1558112" y="245892"/>
            <a:ext cx="857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82E7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Uranium </a:t>
            </a:r>
            <a:r>
              <a:rPr lang="en-GB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activity</a:t>
            </a:r>
            <a:r>
              <a:rPr lang="fr-FR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 </a:t>
            </a:r>
            <a:r>
              <a:rPr lang="en-GB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measurement</a:t>
            </a:r>
            <a:r>
              <a:rPr lang="fr-FR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089977"/>
              </p:ext>
            </p:extLst>
          </p:nvPr>
        </p:nvGraphicFramePr>
        <p:xfrm>
          <a:off x="2753664" y="1940976"/>
          <a:ext cx="6417854" cy="2934970"/>
        </p:xfrm>
        <a:graphic>
          <a:graphicData uri="http://schemas.openxmlformats.org/drawingml/2006/table">
            <a:tbl>
              <a:tblPr firstRow="1" firstCol="1" bandRow="1"/>
              <a:tblGrid>
                <a:gridCol w="2179518"/>
                <a:gridCol w="2179518"/>
                <a:gridCol w="2058818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Uranium Activity (Bqkg-1)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Uranium content (ppm)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Bulk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1174±135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95±11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F1 : &lt;0.063 mm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1039±128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84±10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F2 : 0.063-0.125 mm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1235±139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100±11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F3 : 0.125-0.25 mm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1613±157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131±13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F4 : 0.25-0.5 mm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1809±166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147±13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F5 : 0.5-1 mm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1762±164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143±13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F6 : 1-2 mm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1660±152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134±13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0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F7 : &gt;2 mm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1492±128</a:t>
                      </a:r>
                      <a:endParaRPr lang="fr-FR" sz="1800" kern="12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121±12</a:t>
                      </a:r>
                      <a:endParaRPr lang="fr-FR" sz="1800" kern="12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1577890" y="811140"/>
            <a:ext cx="8930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Tw Cen MT" pitchFamily="34" charset="0"/>
              </a:rPr>
              <a:t>We notice that the uranium activity is </a:t>
            </a:r>
            <a:r>
              <a:rPr lang="en-US" sz="2000" b="1" dirty="0">
                <a:latin typeface="Tw Cen MT" pitchFamily="34" charset="0"/>
              </a:rPr>
              <a:t>higher</a:t>
            </a:r>
            <a:r>
              <a:rPr lang="en-US" sz="2000" dirty="0">
                <a:latin typeface="Tw Cen MT" pitchFamily="34" charset="0"/>
              </a:rPr>
              <a:t> in all the fractions than in the bulk phosphate sample.</a:t>
            </a:r>
            <a:endParaRPr lang="fr-FR" sz="2000" dirty="0">
              <a:latin typeface="Tw Cen M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98553" y="4828013"/>
            <a:ext cx="9219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w Cen MT" pitchFamily="34" charset="0"/>
              </a:rPr>
              <a:t>For </a:t>
            </a:r>
            <a:r>
              <a:rPr lang="en-US" sz="2000" dirty="0">
                <a:latin typeface="Tw Cen MT" pitchFamily="34" charset="0"/>
              </a:rPr>
              <a:t>a better comparison between the uranium content of a selected fraction and that of its corresponding unfractionated phosphate sample, we use enrichment factor (EF</a:t>
            </a:r>
            <a:r>
              <a:rPr lang="en-US" sz="2000" dirty="0" smtClean="0">
                <a:latin typeface="Tw Cen MT" pitchFamily="34" charset="0"/>
              </a:rPr>
              <a:t>) : </a:t>
            </a:r>
            <a:endParaRPr lang="fr-FR" sz="2000" dirty="0">
              <a:latin typeface="Tw Cen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59821" y="5833628"/>
                <a:ext cx="1748043" cy="72083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EF</m:t>
                      </m:r>
                      <m:r>
                        <a:rPr lang="en-US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lang="en-US" sz="2000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821" y="5833628"/>
                <a:ext cx="1748043" cy="720838"/>
              </a:xfrm>
              <a:prstGeom prst="rect">
                <a:avLst/>
              </a:prstGeom>
              <a:blipFill rotWithShape="1">
                <a:blip r:embed="rId3"/>
                <a:stretch>
                  <a:fillRect r="-449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5374894" y="3634037"/>
            <a:ext cx="1306945" cy="4109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00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9375" cy="6858000"/>
            <a:chOff x="491575" y="0"/>
            <a:chExt cx="9969375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649299" y="2697169"/>
              <a:ext cx="199208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    </a:t>
              </a:r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&amp; Methods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655003" cy="6858000"/>
            <a:chOff x="491575" y="0"/>
            <a:chExt cx="9655003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611926" y="2974167"/>
              <a:ext cx="19920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Results &amp; Discussion 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884219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833029" y="3177066"/>
              <a:ext cx="21816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Conclusion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40A12D7-9F13-43EC-95DE-B85ADBCAA6B6}"/>
              </a:ext>
            </a:extLst>
          </p:cNvPr>
          <p:cNvSpPr txBox="1"/>
          <p:nvPr/>
        </p:nvSpPr>
        <p:spPr>
          <a:xfrm rot="16200000">
            <a:off x="9909466" y="3224540"/>
            <a:ext cx="301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0EEF0"/>
                </a:solidFill>
                <a:latin typeface="Tw Cen MT" panose="020B0602020104020603" pitchFamily="34" charset="0"/>
              </a:rPr>
              <a:t>Introduction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F4373C1-3934-47C3-8F36-E2FB2615CA87}"/>
              </a:ext>
            </a:extLst>
          </p:cNvPr>
          <p:cNvSpPr txBox="1"/>
          <p:nvPr/>
        </p:nvSpPr>
        <p:spPr>
          <a:xfrm rot="16200000">
            <a:off x="10872792" y="3225512"/>
            <a:ext cx="199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Plan</a:t>
            </a:r>
            <a:endParaRPr lang="en-US" sz="3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0F8A56B9-A504-4035-8439-53ED4617B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466" y="3231581"/>
            <a:ext cx="530600" cy="530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84133" y="6346302"/>
            <a:ext cx="2743200" cy="365125"/>
          </a:xfrm>
        </p:spPr>
        <p:txBody>
          <a:bodyPr/>
          <a:lstStyle/>
          <a:p>
            <a:r>
              <a:rPr lang="en-US" sz="1400" b="1" i="1" dirty="0" smtClean="0">
                <a:latin typeface="Tw Cen MT" pitchFamily="34" charset="0"/>
              </a:rPr>
              <a:t>M. JABBADE   </a:t>
            </a:r>
            <a:fld id="{84308346-910C-498E-8327-CA8CB9DF8EF6}" type="datetime4">
              <a:rPr lang="en-US" sz="1400" b="1" i="1" smtClean="0">
                <a:latin typeface="Tw Cen MT" pitchFamily="34" charset="0"/>
              </a:rPr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88206" y="6356350"/>
            <a:ext cx="2743200" cy="365125"/>
          </a:xfrm>
        </p:spPr>
        <p:txBody>
          <a:bodyPr/>
          <a:lstStyle/>
          <a:p>
            <a:fld id="{A4489FD0-501B-4C6F-9CB2-8996B7BF4EFE}" type="slidenum">
              <a:rPr lang="de-DE" sz="1400" b="1" smtClean="0">
                <a:latin typeface="Tw Cen MT" pitchFamily="34" charset="0"/>
              </a:rPr>
              <a:t>13</a:t>
            </a:fld>
            <a:endParaRPr lang="de-DE" sz="1400" b="1" dirty="0">
              <a:latin typeface="Tw Cen MT" pitchFamily="34" charset="0"/>
            </a:endParaRPr>
          </a:p>
        </p:txBody>
      </p:sp>
      <p:sp>
        <p:nvSpPr>
          <p:cNvPr id="74" name="ZoneTexte 2"/>
          <p:cNvSpPr txBox="1"/>
          <p:nvPr/>
        </p:nvSpPr>
        <p:spPr>
          <a:xfrm>
            <a:off x="1558112" y="245892"/>
            <a:ext cx="857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82E7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Uranium </a:t>
            </a:r>
            <a:r>
              <a:rPr lang="en-GB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activity</a:t>
            </a:r>
            <a:r>
              <a:rPr lang="fr-FR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 </a:t>
            </a:r>
            <a:r>
              <a:rPr lang="en-GB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measurement</a:t>
            </a:r>
            <a:r>
              <a:rPr lang="fr-FR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: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77890" y="811140"/>
            <a:ext cx="82998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Tw Cen MT" pitchFamily="34" charset="0"/>
              </a:rPr>
              <a:t>T</a:t>
            </a:r>
            <a:r>
              <a:rPr lang="en-US" sz="2000" dirty="0" smtClean="0">
                <a:latin typeface="Tw Cen MT" pitchFamily="34" charset="0"/>
              </a:rPr>
              <a:t>he </a:t>
            </a:r>
            <a:r>
              <a:rPr lang="en-US" sz="2000" dirty="0">
                <a:latin typeface="Tw Cen MT" pitchFamily="34" charset="0"/>
              </a:rPr>
              <a:t>fractions with a diameter between 0.125 and 0.315 mm are </a:t>
            </a:r>
            <a:r>
              <a:rPr lang="en-US" sz="2000" b="1" dirty="0">
                <a:latin typeface="Tw Cen MT" pitchFamily="34" charset="0"/>
              </a:rPr>
              <a:t>constituted mainly</a:t>
            </a:r>
            <a:r>
              <a:rPr lang="en-US" sz="2000" dirty="0">
                <a:latin typeface="Tw Cen MT" pitchFamily="34" charset="0"/>
              </a:rPr>
              <a:t> by </a:t>
            </a:r>
            <a:r>
              <a:rPr lang="en-US" sz="2000" b="1" dirty="0">
                <a:latin typeface="Tw Cen MT" pitchFamily="34" charset="0"/>
              </a:rPr>
              <a:t>phosphate grains </a:t>
            </a:r>
            <a:r>
              <a:rPr lang="en-US" sz="2000" dirty="0">
                <a:latin typeface="Tw Cen MT" pitchFamily="34" charset="0"/>
              </a:rPr>
              <a:t>which </a:t>
            </a:r>
            <a:r>
              <a:rPr lang="en-US" sz="2000" b="1" dirty="0">
                <a:latin typeface="Tw Cen MT" pitchFamily="34" charset="0"/>
              </a:rPr>
              <a:t>concentrate</a:t>
            </a:r>
            <a:r>
              <a:rPr lang="en-US" sz="2000" dirty="0">
                <a:latin typeface="Tw Cen MT" pitchFamily="34" charset="0"/>
              </a:rPr>
              <a:t> more uranium than the constituents of the other fractions</a:t>
            </a:r>
            <a:r>
              <a:rPr lang="en-US" sz="2000" dirty="0" smtClean="0">
                <a:latin typeface="Tw Cen MT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>
                <a:latin typeface="Tw Cen MT" pitchFamily="34" charset="0"/>
              </a:rPr>
              <a:t>We note that the sum of the enrichment factors of fractions F5, F6, and F7 is </a:t>
            </a:r>
            <a:r>
              <a:rPr lang="en-US" sz="2000" dirty="0" smtClean="0">
                <a:latin typeface="Tw Cen MT" pitchFamily="34" charset="0"/>
              </a:rPr>
              <a:t>only </a:t>
            </a:r>
            <a:r>
              <a:rPr lang="en-US" sz="2000" dirty="0">
                <a:latin typeface="Tw Cen MT" pitchFamily="34" charset="0"/>
              </a:rPr>
              <a:t>equal to </a:t>
            </a:r>
            <a:r>
              <a:rPr lang="en-US" sz="2000" b="1" dirty="0">
                <a:latin typeface="Tw Cen MT" pitchFamily="34" charset="0"/>
              </a:rPr>
              <a:t>33%</a:t>
            </a:r>
            <a:r>
              <a:rPr lang="en-US" sz="2000" dirty="0">
                <a:latin typeface="Tw Cen MT" pitchFamily="34" charset="0"/>
              </a:rPr>
              <a:t>, even though they have high uranium contents.</a:t>
            </a:r>
            <a:endParaRPr lang="fr-FR" sz="2000" dirty="0">
              <a:latin typeface="Tw Cen MT" pitchFamily="34" charset="0"/>
            </a:endParaRPr>
          </a:p>
        </p:txBody>
      </p:sp>
      <p:pic>
        <p:nvPicPr>
          <p:cNvPr id="35" name="Picture 3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/>
          <a:stretch/>
        </p:blipFill>
        <p:spPr bwMode="auto">
          <a:xfrm>
            <a:off x="3709516" y="3210326"/>
            <a:ext cx="4772967" cy="3348000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Oval 31"/>
          <p:cNvSpPr/>
          <p:nvPr/>
        </p:nvSpPr>
        <p:spPr>
          <a:xfrm>
            <a:off x="5279449" y="3646740"/>
            <a:ext cx="468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770519" y="5097375"/>
            <a:ext cx="468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24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220389"/>
              <a:ext cx="199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Methods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491273" y="2943389"/>
              <a:ext cx="199208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Results &amp; </a:t>
              </a:r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Discussion 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1212209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1006076" y="3225511"/>
              <a:ext cx="2486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Conclusion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40A12D7-9F13-43EC-95DE-B85ADBCAA6B6}"/>
              </a:ext>
            </a:extLst>
          </p:cNvPr>
          <p:cNvSpPr txBox="1"/>
          <p:nvPr/>
        </p:nvSpPr>
        <p:spPr>
          <a:xfrm rot="16200000">
            <a:off x="9909466" y="3224540"/>
            <a:ext cx="301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0EEF0"/>
                </a:solidFill>
                <a:latin typeface="Tw Cen MT" panose="020B0602020104020603" pitchFamily="34" charset="0"/>
              </a:rPr>
              <a:t>Introduction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7F4373C1-3934-47C3-8F36-E2FB2615CA87}"/>
              </a:ext>
            </a:extLst>
          </p:cNvPr>
          <p:cNvSpPr txBox="1"/>
          <p:nvPr/>
        </p:nvSpPr>
        <p:spPr>
          <a:xfrm rot="16200000">
            <a:off x="10872792" y="3225512"/>
            <a:ext cx="199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Plan</a:t>
            </a:r>
            <a:endParaRPr lang="en-US" sz="3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434" y="712861"/>
            <a:ext cx="886397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E10AE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The </a:t>
            </a:r>
            <a:r>
              <a:rPr lang="en-US" dirty="0" smtClean="0">
                <a:latin typeface="Comic Sans MS" panose="030F0702030302020204" pitchFamily="66" charset="0"/>
              </a:rPr>
              <a:t>aim of the present </a:t>
            </a:r>
            <a:r>
              <a:rPr lang="en-US" dirty="0">
                <a:latin typeface="Comic Sans MS" panose="030F0702030302020204" pitchFamily="66" charset="0"/>
              </a:rPr>
              <a:t>study is to investigate the grain size effect </a:t>
            </a:r>
            <a:r>
              <a:rPr lang="en-US" dirty="0" smtClean="0">
                <a:latin typeface="Comic Sans MS" panose="030F0702030302020204" pitchFamily="66" charset="0"/>
              </a:rPr>
              <a:t>of </a:t>
            </a:r>
            <a:r>
              <a:rPr lang="en-US" dirty="0">
                <a:latin typeface="Comic Sans MS" panose="030F0702030302020204" pitchFamily="66" charset="0"/>
              </a:rPr>
              <a:t>the </a:t>
            </a:r>
            <a:r>
              <a:rPr lang="en-US" dirty="0" smtClean="0">
                <a:latin typeface="Comic Sans MS" panose="030F0702030302020204" pitchFamily="66" charset="0"/>
              </a:rPr>
              <a:t>phosphate </a:t>
            </a:r>
            <a:r>
              <a:rPr lang="en-US" dirty="0">
                <a:latin typeface="Comic Sans MS" panose="030F0702030302020204" pitchFamily="66" charset="0"/>
              </a:rPr>
              <a:t>on the radon concentration and </a:t>
            </a:r>
            <a:r>
              <a:rPr lang="en-US" dirty="0" smtClean="0">
                <a:latin typeface="Comic Sans MS" panose="030F0702030302020204" pitchFamily="66" charset="0"/>
              </a:rPr>
              <a:t>the uranium activity.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E10AE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radon </a:t>
            </a:r>
            <a:r>
              <a:rPr lang="en-US" dirty="0" smtClean="0">
                <a:latin typeface="Comic Sans MS" panose="030F0702030302020204" pitchFamily="66" charset="0"/>
              </a:rPr>
              <a:t>exhalation rate </a:t>
            </a:r>
            <a:r>
              <a:rPr lang="en-US" dirty="0">
                <a:latin typeface="Comic Sans MS" panose="030F0702030302020204" pitchFamily="66" charset="0"/>
              </a:rPr>
              <a:t>was found to decrease with an increase in grain size above </a:t>
            </a:r>
            <a:r>
              <a:rPr lang="en-US" dirty="0" smtClean="0">
                <a:latin typeface="Comic Sans MS" panose="030F0702030302020204" pitchFamily="66" charset="0"/>
              </a:rPr>
              <a:t>0.125 </a:t>
            </a:r>
            <a:r>
              <a:rPr lang="en-US" dirty="0">
                <a:latin typeface="Comic Sans MS" panose="030F0702030302020204" pitchFamily="66" charset="0"/>
              </a:rPr>
              <a:t>mm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E10AE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The uranium content increases for the smallest particles (&lt;0.25 mm), reaching a maximum for the particles (0.25-0.5 mm), decreasing for the larger particles (&gt;0.5 mm</a:t>
            </a:r>
            <a:r>
              <a:rPr lang="en-US" dirty="0" smtClean="0">
                <a:latin typeface="Comic Sans MS" panose="030F0702030302020204" pitchFamily="66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273050" indent="-273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E10AE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The measured values of radon exhalation rates and uranium content of the sediment sample are under the radon exhalation rate and uranium content limits reported </a:t>
            </a:r>
            <a:r>
              <a:rPr lang="en-US" dirty="0" smtClean="0">
                <a:latin typeface="Comic Sans MS" panose="030F0702030302020204" pitchFamily="66" charset="0"/>
              </a:rPr>
              <a:t>worldwide.</a:t>
            </a:r>
            <a:endParaRPr lang="en-US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601349" y="6346302"/>
            <a:ext cx="2743200" cy="365125"/>
          </a:xfrm>
        </p:spPr>
        <p:txBody>
          <a:bodyPr/>
          <a:lstStyle/>
          <a:p>
            <a:r>
              <a:rPr lang="en-US" sz="1400" b="1" i="1" dirty="0" smtClean="0">
                <a:latin typeface="Tw Cen MT" pitchFamily="34" charset="0"/>
              </a:rPr>
              <a:t>M. JABBADE   </a:t>
            </a:r>
            <a:fld id="{84308346-910C-498E-8327-CA8CB9DF8EF6}" type="datetime4">
              <a:rPr lang="en-US" sz="1400" b="1" i="1" smtClean="0">
                <a:latin typeface="Tw Cen MT" pitchFamily="34" charset="0"/>
              </a:rPr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31" name="Slide Number Placeholder 2"/>
          <p:cNvSpPr txBox="1">
            <a:spLocks/>
          </p:cNvSpPr>
          <p:nvPr/>
        </p:nvSpPr>
        <p:spPr>
          <a:xfrm>
            <a:off x="720542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489FD0-501B-4C6F-9CB2-8996B7BF4EFE}" type="slidenum">
              <a:rPr lang="de-DE" sz="1400" b="1" smtClean="0">
                <a:latin typeface="Tw Cen MT" pitchFamily="34" charset="0"/>
              </a:rPr>
              <a:pPr/>
              <a:t>14</a:t>
            </a:fld>
            <a:endParaRPr lang="de-DE" sz="1400" b="1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39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220389"/>
              <a:ext cx="199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Methods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491273" y="2943389"/>
              <a:ext cx="199208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Results &amp; </a:t>
              </a:r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Discussion 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1212209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1006076" y="3225511"/>
              <a:ext cx="2486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Conclusion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40A12D7-9F13-43EC-95DE-B85ADBCAA6B6}"/>
              </a:ext>
            </a:extLst>
          </p:cNvPr>
          <p:cNvSpPr txBox="1"/>
          <p:nvPr/>
        </p:nvSpPr>
        <p:spPr>
          <a:xfrm rot="16200000">
            <a:off x="9909466" y="3224540"/>
            <a:ext cx="301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0EEF0"/>
                </a:solidFill>
                <a:latin typeface="Tw Cen MT" panose="020B0602020104020603" pitchFamily="34" charset="0"/>
              </a:rPr>
              <a:t>Introduction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7F4373C1-3934-47C3-8F36-E2FB2615CA87}"/>
              </a:ext>
            </a:extLst>
          </p:cNvPr>
          <p:cNvSpPr txBox="1"/>
          <p:nvPr/>
        </p:nvSpPr>
        <p:spPr>
          <a:xfrm rot="16200000">
            <a:off x="10872792" y="3225512"/>
            <a:ext cx="199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Plan</a:t>
            </a:r>
            <a:endParaRPr lang="en-US" sz="3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601349" y="6346302"/>
            <a:ext cx="2743200" cy="365125"/>
          </a:xfrm>
        </p:spPr>
        <p:txBody>
          <a:bodyPr/>
          <a:lstStyle/>
          <a:p>
            <a:r>
              <a:rPr lang="en-US" sz="1400" b="1" i="1" dirty="0" smtClean="0">
                <a:latin typeface="Tw Cen MT" pitchFamily="34" charset="0"/>
              </a:rPr>
              <a:t>M. JABBADE   </a:t>
            </a:r>
            <a:fld id="{84308346-910C-498E-8327-CA8CB9DF8EF6}" type="datetime4">
              <a:rPr lang="en-US" sz="1400" b="1" i="1" smtClean="0">
                <a:latin typeface="Tw Cen MT" pitchFamily="34" charset="0"/>
              </a:rPr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A79A714-CB74-4EFD-9BC1-A7F2F993842A}"/>
              </a:ext>
            </a:extLst>
          </p:cNvPr>
          <p:cNvSpPr/>
          <p:nvPr/>
        </p:nvSpPr>
        <p:spPr>
          <a:xfrm>
            <a:off x="-1773217" y="1680"/>
            <a:ext cx="11331017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2"/>
          <p:cNvSpPr txBox="1">
            <a:spLocks/>
          </p:cNvSpPr>
          <p:nvPr/>
        </p:nvSpPr>
        <p:spPr>
          <a:xfrm>
            <a:off x="6711547" y="63319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489FD0-501B-4C6F-9CB2-8996B7BF4EFE}" type="slidenum">
              <a:rPr lang="de-DE" sz="1400" b="1" smtClean="0">
                <a:latin typeface="Tw Cen MT" pitchFamily="34" charset="0"/>
              </a:rPr>
              <a:pPr/>
              <a:t>15</a:t>
            </a:fld>
            <a:endParaRPr lang="de-DE" sz="1400" b="1" dirty="0">
              <a:latin typeface="Tw Cen MT" pitchFamily="34" charset="0"/>
            </a:endParaRPr>
          </a:p>
        </p:txBody>
      </p:sp>
      <p:sp>
        <p:nvSpPr>
          <p:cNvPr id="37" name="Date Placeholder 1"/>
          <p:cNvSpPr txBox="1">
            <a:spLocks/>
          </p:cNvSpPr>
          <p:nvPr/>
        </p:nvSpPr>
        <p:spPr>
          <a:xfrm>
            <a:off x="244597" y="63319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smtClean="0">
                <a:latin typeface="Tw Cen MT" pitchFamily="34" charset="0"/>
              </a:rPr>
              <a:t>M. JABBADE   </a:t>
            </a:r>
            <a:fld id="{84308346-910C-498E-8327-CA8CB9DF8EF6}" type="datetime4">
              <a:rPr lang="en-US" sz="1400" b="1" i="1" smtClean="0">
                <a:latin typeface="Tw Cen MT" pitchFamily="34" charset="0"/>
              </a:rPr>
              <a:pPr/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1329" y="2274661"/>
            <a:ext cx="582804" cy="2360918"/>
          </a:xfrm>
          <a:prstGeom prst="roundRect">
            <a:avLst>
              <a:gd name="adj" fmla="val 35633"/>
            </a:avLst>
          </a:prstGeom>
          <a:solidFill>
            <a:srgbClr val="82E7F2"/>
          </a:solidFill>
          <a:ln>
            <a:solidFill>
              <a:srgbClr val="82E7F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82E7F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6140" y="1954274"/>
            <a:ext cx="5918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4000" dirty="0" smtClean="0">
                <a:solidFill>
                  <a:srgbClr val="82E7F2"/>
                </a:solidFill>
                <a:latin typeface="Tw Cen MT" pitchFamily="34" charset="0"/>
              </a:rPr>
              <a:t>THANK </a:t>
            </a:r>
            <a:r>
              <a:rPr lang="en-GB" sz="4000" dirty="0" smtClean="0">
                <a:solidFill>
                  <a:srgbClr val="82E7F2"/>
                </a:solidFill>
                <a:latin typeface="Tw Cen MT" pitchFamily="34" charset="0"/>
              </a:rPr>
              <a:t>YOU FOR</a:t>
            </a:r>
            <a:endParaRPr lang="en-GB" sz="4000" dirty="0" smtClean="0">
              <a:solidFill>
                <a:srgbClr val="82E7F2"/>
              </a:solidFill>
              <a:latin typeface="Tw Cen MT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4000" dirty="0" smtClean="0">
                <a:latin typeface="Tw Cen MT" pitchFamily="34" charset="0"/>
              </a:rPr>
              <a:t>YOUR ATTENTION </a:t>
            </a:r>
            <a:endParaRPr lang="en-GB" sz="4000" dirty="0">
              <a:latin typeface="Tw Cen M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31042" y="6331997"/>
            <a:ext cx="301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w Cen MT" pitchFamily="34" charset="0"/>
                <a:hlinkClick r:id="rId3"/>
              </a:rPr>
              <a:t>meryamejabbade@gmail.com</a:t>
            </a:r>
            <a:r>
              <a:rPr lang="en-GB" dirty="0" smtClean="0">
                <a:latin typeface="Tw Cen MT" pitchFamily="34" charset="0"/>
              </a:rPr>
              <a:t> </a:t>
            </a:r>
            <a:endParaRPr lang="en-GB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04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225512"/>
              <a:ext cx="199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Plan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10011085" cy="6858000"/>
            <a:chOff x="491575" y="0"/>
            <a:chExt cx="10011085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8629454" y="2589687"/>
              <a:ext cx="19920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    &amp; </a:t>
              </a:r>
              <a:r>
                <a:rPr lang="en-GB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Methods</a:t>
              </a:r>
              <a:endParaRPr lang="en-GB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511688" y="3221236"/>
              <a:ext cx="24616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Discussion 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C1D48DDF-B760-4AB3-A520-29238CC2C408}"/>
              </a:ext>
            </a:extLst>
          </p:cNvPr>
          <p:cNvGrpSpPr/>
          <p:nvPr/>
        </p:nvGrpSpPr>
        <p:grpSpPr>
          <a:xfrm>
            <a:off x="-884219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973024" y="3193429"/>
              <a:ext cx="2461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Conclusion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Oval 10"/>
          <p:cNvSpPr/>
          <p:nvPr/>
        </p:nvSpPr>
        <p:spPr>
          <a:xfrm>
            <a:off x="4707223" y="1020194"/>
            <a:ext cx="520814" cy="520814"/>
          </a:xfrm>
          <a:prstGeom prst="ellipse">
            <a:avLst/>
          </a:prstGeom>
          <a:noFill/>
          <a:ln w="57150">
            <a:solidFill>
              <a:srgbClr val="52CBBE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52CBB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4707223" y="2109813"/>
            <a:ext cx="520814" cy="520814"/>
          </a:xfrm>
          <a:prstGeom prst="ellipse">
            <a:avLst/>
          </a:prstGeom>
          <a:noFill/>
          <a:ln w="57150">
            <a:solidFill>
              <a:srgbClr val="FEC630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EC630"/>
                </a:solidFill>
                <a:latin typeface="Arial Black" panose="020B0A04020102020204" pitchFamily="34" charset="0"/>
              </a:rPr>
              <a:t>2</a:t>
            </a:r>
            <a:endParaRPr lang="en-US" sz="2800" b="1" dirty="0">
              <a:solidFill>
                <a:srgbClr val="FEC630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Oval 17"/>
          <p:cNvSpPr/>
          <p:nvPr/>
        </p:nvSpPr>
        <p:spPr>
          <a:xfrm>
            <a:off x="4707223" y="3242245"/>
            <a:ext cx="520814" cy="520814"/>
          </a:xfrm>
          <a:prstGeom prst="ellipse">
            <a:avLst/>
          </a:prstGeom>
          <a:noFill/>
          <a:ln w="57150">
            <a:solidFill>
              <a:srgbClr val="5D7373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5D7373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2" name="Oval 18"/>
          <p:cNvSpPr/>
          <p:nvPr/>
        </p:nvSpPr>
        <p:spPr>
          <a:xfrm>
            <a:off x="4707223" y="4378837"/>
            <a:ext cx="520814" cy="520814"/>
          </a:xfrm>
          <a:prstGeom prst="ellipse">
            <a:avLst/>
          </a:prstGeom>
          <a:noFill/>
          <a:ln w="57150">
            <a:solidFill>
              <a:srgbClr val="00A0A8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A0A8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49047" y="988214"/>
            <a:ext cx="2311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b="1" dirty="0">
                <a:solidFill>
                  <a:srgbClr val="52CBBE"/>
                </a:solidFill>
                <a:latin typeface="Tw Cen MT" panose="020B0602020104020603" pitchFamily="34" charset="0"/>
              </a:rPr>
              <a:t>Introduction</a:t>
            </a:r>
            <a:r>
              <a:rPr lang="fr-FR" sz="2800" b="1" dirty="0">
                <a:solidFill>
                  <a:srgbClr val="FF5969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12713" y="3219604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5D7373"/>
                </a:solidFill>
                <a:latin typeface="Tw Cen MT" panose="020B0602020104020603" pitchFamily="34" charset="0"/>
              </a:rPr>
              <a:t>Results </a:t>
            </a:r>
            <a:r>
              <a:rPr lang="fr-FR" sz="3200" b="1" dirty="0" smtClean="0">
                <a:solidFill>
                  <a:srgbClr val="5D7373"/>
                </a:solidFill>
                <a:latin typeface="Tw Cen MT" panose="020B0602020104020603" pitchFamily="34" charset="0"/>
              </a:rPr>
              <a:t>&amp; Discussion </a:t>
            </a:r>
            <a:endParaRPr lang="fr-FR" sz="3200" b="1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52139" y="4346857"/>
            <a:ext cx="2068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ln w="10541" cmpd="sng">
                  <a:noFill/>
                  <a:prstDash val="solid"/>
                </a:ln>
                <a:solidFill>
                  <a:srgbClr val="00A0A8"/>
                </a:solidFill>
                <a:latin typeface="Tw Cen MT" pitchFamily="34" charset="0"/>
                <a:cs typeface="Arial" pitchFamily="34" charset="0"/>
              </a:rPr>
              <a:t>Conclusion</a:t>
            </a:r>
            <a:endParaRPr lang="fr-FR" sz="3200" b="1" dirty="0">
              <a:solidFill>
                <a:srgbClr val="00A0A8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38014" y="2077833"/>
            <a:ext cx="3818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 algn="ctr"/>
            <a:r>
              <a:rPr lang="en-GB" sz="3200" b="1" dirty="0" smtClean="0">
                <a:solidFill>
                  <a:srgbClr val="FEC630"/>
                </a:solidFill>
                <a:latin typeface="Tw Cen MT" panose="020B0602020104020603" pitchFamily="34" charset="0"/>
              </a:rPr>
              <a:t>Materials &amp; Methods </a:t>
            </a:r>
            <a:endParaRPr lang="en-GB" sz="3200" b="1" dirty="0">
              <a:solidFill>
                <a:srgbClr val="FEC630"/>
              </a:solidFill>
              <a:latin typeface="Tw Cen MT" panose="020B06020201040206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A728384-87ED-4E87-8F78-97EB653FDC67}"/>
              </a:ext>
            </a:extLst>
          </p:cNvPr>
          <p:cNvSpPr txBox="1"/>
          <p:nvPr/>
        </p:nvSpPr>
        <p:spPr>
          <a:xfrm rot="16200000">
            <a:off x="913658" y="3210265"/>
            <a:ext cx="2951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Introduction</a:t>
            </a:r>
            <a:endParaRPr lang="en-US" sz="32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half" idx="10"/>
          </p:nvPr>
        </p:nvSpPr>
        <p:spPr>
          <a:xfrm>
            <a:off x="2731525" y="6346302"/>
            <a:ext cx="2743200" cy="365125"/>
          </a:xfrm>
        </p:spPr>
        <p:txBody>
          <a:bodyPr/>
          <a:lstStyle/>
          <a:p>
            <a:r>
              <a:rPr lang="en-US" sz="1400" b="1" i="1" dirty="0" smtClean="0">
                <a:latin typeface="Tw Cen MT" pitchFamily="34" charset="0"/>
              </a:rPr>
              <a:t>M. JABBADE   </a:t>
            </a:r>
            <a:fld id="{84308346-910C-498E-8327-CA8CB9DF8EF6}" type="datetime4">
              <a:rPr lang="en-US" sz="1400" b="1" i="1" smtClean="0">
                <a:latin typeface="Tw Cen MT" pitchFamily="34" charset="0"/>
              </a:rPr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3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35598" y="6356350"/>
            <a:ext cx="2743200" cy="365125"/>
          </a:xfrm>
        </p:spPr>
        <p:txBody>
          <a:bodyPr/>
          <a:lstStyle/>
          <a:p>
            <a:fld id="{A4489FD0-501B-4C6F-9CB2-8996B7BF4EFE}" type="slidenum">
              <a:rPr lang="de-DE" sz="1400" b="1" smtClean="0">
                <a:latin typeface="Tw Cen MT" pitchFamily="34" charset="0"/>
              </a:rPr>
              <a:t>2</a:t>
            </a:fld>
            <a:endParaRPr lang="de-DE" sz="1400" b="1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3E93C38-ECA5-4094-81E9-196A3BD19EBD}"/>
              </a:ext>
            </a:extLst>
          </p:cNvPr>
          <p:cNvGrpSpPr/>
          <p:nvPr/>
        </p:nvGrpSpPr>
        <p:grpSpPr>
          <a:xfrm>
            <a:off x="272775" y="11746"/>
            <a:ext cx="11447501" cy="6858000"/>
            <a:chOff x="213096" y="0"/>
            <a:chExt cx="11447501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0197"/>
              <a:ext cx="199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Methods</a:t>
              </a:r>
              <a:endParaRPr lang="en-GB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220388"/>
              <a:ext cx="199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Discussion 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2C48F6F2-7791-4D91-ADEC-77FE8FA739E3}"/>
              </a:ext>
            </a:extLst>
          </p:cNvPr>
          <p:cNvGrpSpPr/>
          <p:nvPr/>
        </p:nvGrpSpPr>
        <p:grpSpPr>
          <a:xfrm>
            <a:off x="-884219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980648" y="3179787"/>
              <a:ext cx="2476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Conclusion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A728384-87ED-4E87-8F78-97EB653FDC67}"/>
              </a:ext>
            </a:extLst>
          </p:cNvPr>
          <p:cNvSpPr txBox="1"/>
          <p:nvPr/>
        </p:nvSpPr>
        <p:spPr>
          <a:xfrm rot="16200000">
            <a:off x="9950039" y="3225512"/>
            <a:ext cx="2951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Introduction</a:t>
            </a:r>
            <a:endParaRPr lang="en-US" sz="32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F4373C1-3934-47C3-8F36-E2FB2615CA87}"/>
              </a:ext>
            </a:extLst>
          </p:cNvPr>
          <p:cNvSpPr txBox="1"/>
          <p:nvPr/>
        </p:nvSpPr>
        <p:spPr>
          <a:xfrm rot="16200000">
            <a:off x="10902936" y="3225512"/>
            <a:ext cx="199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Plan</a:t>
            </a:r>
            <a:endParaRPr lang="en-US" sz="32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2229125" y="6346302"/>
            <a:ext cx="2743200" cy="365125"/>
          </a:xfrm>
        </p:spPr>
        <p:txBody>
          <a:bodyPr/>
          <a:lstStyle/>
          <a:p>
            <a:r>
              <a:rPr lang="en-US" sz="1400" b="1" i="1" dirty="0" smtClean="0">
                <a:latin typeface="Tw Cen MT" pitchFamily="34" charset="0"/>
              </a:rPr>
              <a:t>M. JABBADE   </a:t>
            </a:r>
            <a:fld id="{84308346-910C-498E-8327-CA8CB9DF8EF6}" type="datetime4">
              <a:rPr lang="en-US" sz="1400" b="1" i="1" smtClean="0">
                <a:latin typeface="Tw Cen MT" pitchFamily="34" charset="0"/>
              </a:rPr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3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33198" y="6356350"/>
            <a:ext cx="2743200" cy="365125"/>
          </a:xfrm>
        </p:spPr>
        <p:txBody>
          <a:bodyPr/>
          <a:lstStyle/>
          <a:p>
            <a:fld id="{A4489FD0-501B-4C6F-9CB2-8996B7BF4EFE}" type="slidenum">
              <a:rPr lang="de-DE" sz="1400" b="1" smtClean="0">
                <a:latin typeface="Tw Cen MT" pitchFamily="34" charset="0"/>
              </a:rPr>
              <a:t>3</a:t>
            </a:fld>
            <a:endParaRPr lang="de-DE" sz="1400" b="1" dirty="0">
              <a:latin typeface="Tw Cen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56" y="3285614"/>
            <a:ext cx="45212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85" y="756355"/>
            <a:ext cx="3658418" cy="413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9002" y="1072711"/>
            <a:ext cx="4087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dirty="0" smtClean="0">
                <a:solidFill>
                  <a:srgbClr val="52CBBE"/>
                </a:solidFill>
                <a:latin typeface="Tw Cen MT" pitchFamily="34" charset="0"/>
              </a:rPr>
              <a:t> </a:t>
            </a:r>
            <a:r>
              <a:rPr lang="fr-FR" sz="2000" dirty="0" smtClean="0">
                <a:latin typeface="Tw Cen MT" pitchFamily="34" charset="0"/>
              </a:rPr>
              <a:t>Radon </a:t>
            </a:r>
            <a:r>
              <a:rPr lang="en-GB" sz="2000" dirty="0" smtClean="0">
                <a:latin typeface="Tw Cen MT" pitchFamily="34" charset="0"/>
              </a:rPr>
              <a:t>is</a:t>
            </a:r>
            <a:r>
              <a:rPr lang="fr-FR" sz="2000" dirty="0" smtClean="0">
                <a:latin typeface="Tw Cen MT" pitchFamily="34" charset="0"/>
              </a:rPr>
              <a:t> </a:t>
            </a:r>
            <a:r>
              <a:rPr lang="en-GB" sz="2000" dirty="0" smtClean="0">
                <a:latin typeface="Tw Cen MT" pitchFamily="34" charset="0"/>
              </a:rPr>
              <a:t>odorless</a:t>
            </a:r>
            <a:r>
              <a:rPr lang="fr-FR" sz="2000" dirty="0" smtClean="0">
                <a:latin typeface="Tw Cen MT" pitchFamily="34" charset="0"/>
              </a:rPr>
              <a:t>, </a:t>
            </a:r>
            <a:r>
              <a:rPr lang="en-GB" sz="2000" dirty="0" smtClean="0">
                <a:latin typeface="Tw Cen MT" pitchFamily="34" charset="0"/>
              </a:rPr>
              <a:t>colorless</a:t>
            </a:r>
            <a:r>
              <a:rPr lang="fr-FR" sz="2000" dirty="0">
                <a:latin typeface="Tw Cen MT" pitchFamily="34" charset="0"/>
              </a:rPr>
              <a:t> </a:t>
            </a:r>
            <a:r>
              <a:rPr lang="en-GB" sz="2000" dirty="0" smtClean="0">
                <a:latin typeface="Tw Cen MT" pitchFamily="34" charset="0"/>
              </a:rPr>
              <a:t>gas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dirty="0" smtClean="0">
                <a:solidFill>
                  <a:srgbClr val="52CBBE"/>
                </a:solidFill>
                <a:latin typeface="Tw Cen MT" pitchFamily="34" charset="0"/>
              </a:rPr>
              <a:t> </a:t>
            </a:r>
            <a:r>
              <a:rPr lang="fr-FR" sz="2000" dirty="0" smtClean="0">
                <a:latin typeface="Tw Cen MT" pitchFamily="34" charset="0"/>
              </a:rPr>
              <a:t>Radon </a:t>
            </a:r>
            <a:r>
              <a:rPr lang="en-GB" sz="2000" dirty="0" smtClean="0">
                <a:latin typeface="Tw Cen MT" pitchFamily="34" charset="0"/>
              </a:rPr>
              <a:t>is</a:t>
            </a:r>
            <a:r>
              <a:rPr lang="fr-FR" sz="2000" dirty="0" smtClean="0">
                <a:latin typeface="Tw Cen MT" pitchFamily="34" charset="0"/>
              </a:rPr>
              <a:t> </a:t>
            </a:r>
            <a:r>
              <a:rPr lang="en-GB" sz="2000" dirty="0" smtClean="0">
                <a:latin typeface="Tw Cen MT" pitchFamily="34" charset="0"/>
              </a:rPr>
              <a:t>naturally</a:t>
            </a:r>
            <a:r>
              <a:rPr lang="fr-FR" sz="2000" dirty="0" smtClean="0">
                <a:latin typeface="Tw Cen MT" pitchFamily="34" charset="0"/>
              </a:rPr>
              <a:t> </a:t>
            </a:r>
            <a:r>
              <a:rPr lang="en-GB" sz="2000" dirty="0" smtClean="0">
                <a:latin typeface="Tw Cen MT" pitchFamily="34" charset="0"/>
              </a:rPr>
              <a:t>occurring</a:t>
            </a:r>
            <a:r>
              <a:rPr lang="fr-FR" sz="2000" dirty="0" smtClean="0">
                <a:latin typeface="Tw Cen MT" pitchFamily="34" charset="0"/>
              </a:rPr>
              <a:t> and </a:t>
            </a:r>
            <a:r>
              <a:rPr lang="fr-FR" sz="2000" dirty="0" err="1" smtClean="0">
                <a:latin typeface="Tw Cen MT" pitchFamily="34" charset="0"/>
              </a:rPr>
              <a:t>can</a:t>
            </a:r>
            <a:r>
              <a:rPr lang="fr-FR" sz="2000" dirty="0" smtClean="0">
                <a:latin typeface="Tw Cen MT" pitchFamily="34" charset="0"/>
              </a:rPr>
              <a:t> </a:t>
            </a:r>
            <a:r>
              <a:rPr lang="fr-FR" sz="2000" dirty="0" err="1" smtClean="0">
                <a:latin typeface="Tw Cen MT" pitchFamily="34" charset="0"/>
              </a:rPr>
              <a:t>be</a:t>
            </a:r>
            <a:r>
              <a:rPr lang="fr-FR" sz="2000" dirty="0" smtClean="0">
                <a:latin typeface="Tw Cen MT" pitchFamily="34" charset="0"/>
              </a:rPr>
              <a:t> </a:t>
            </a:r>
            <a:r>
              <a:rPr lang="fr-FR" sz="2000" dirty="0" err="1" smtClean="0">
                <a:latin typeface="Tw Cen MT" pitchFamily="34" charset="0"/>
              </a:rPr>
              <a:t>found</a:t>
            </a:r>
            <a:r>
              <a:rPr lang="fr-FR" sz="2000" dirty="0" smtClean="0">
                <a:latin typeface="Tw Cen MT" pitchFamily="34" charset="0"/>
              </a:rPr>
              <a:t> </a:t>
            </a:r>
            <a:r>
              <a:rPr lang="en-GB" sz="2000" dirty="0" smtClean="0">
                <a:latin typeface="Tw Cen MT" pitchFamily="34" charset="0"/>
              </a:rPr>
              <a:t>everywhere</a:t>
            </a:r>
            <a:r>
              <a:rPr lang="fr-FR" sz="2000" dirty="0" smtClean="0">
                <a:latin typeface="Tw Cen MT" pitchFamily="34" charset="0"/>
              </a:rPr>
              <a:t> </a:t>
            </a:r>
            <a:r>
              <a:rPr lang="en-GB" sz="2000" dirty="0" smtClean="0">
                <a:latin typeface="Tw Cen MT" pitchFamily="34" charset="0"/>
              </a:rPr>
              <a:t>around</a:t>
            </a:r>
            <a:r>
              <a:rPr lang="fr-FR" sz="2000" dirty="0" smtClean="0">
                <a:latin typeface="Tw Cen MT" pitchFamily="34" charset="0"/>
              </a:rPr>
              <a:t> us.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13839" y="5218373"/>
            <a:ext cx="4422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</a:t>
            </a:r>
            <a:r>
              <a:rPr lang="fr-FR" b="1" dirty="0"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w Cen MT" pitchFamily="34" charset="0"/>
              </a:rPr>
              <a:t># 2</a:t>
            </a:r>
            <a:r>
              <a:rPr lang="fr-FR" sz="2000" baseline="30000" dirty="0" smtClean="0">
                <a:latin typeface="Tw Cen MT" pitchFamily="34" charset="0"/>
              </a:rPr>
              <a:t>nd</a:t>
            </a:r>
            <a:r>
              <a:rPr lang="fr-FR" sz="2000" dirty="0" smtClean="0">
                <a:latin typeface="Tw Cen MT" pitchFamily="34" charset="0"/>
              </a:rPr>
              <a:t> </a:t>
            </a:r>
            <a:r>
              <a:rPr lang="fr-FR" sz="2000" dirty="0">
                <a:latin typeface="Tw Cen MT" pitchFamily="34" charset="0"/>
              </a:rPr>
              <a:t>cause of </a:t>
            </a:r>
            <a:r>
              <a:rPr lang="en-GB" sz="2000" dirty="0">
                <a:latin typeface="Tw Cen MT" pitchFamily="34" charset="0"/>
              </a:rPr>
              <a:t>lung</a:t>
            </a:r>
            <a:r>
              <a:rPr lang="fr-FR" sz="2000" dirty="0">
                <a:latin typeface="Tw Cen MT" pitchFamily="34" charset="0"/>
              </a:rPr>
              <a:t> cancer </a:t>
            </a:r>
            <a:r>
              <a:rPr lang="en-GB" sz="2000" dirty="0">
                <a:latin typeface="Tw Cen MT" pitchFamily="34" charset="0"/>
              </a:rPr>
              <a:t>after</a:t>
            </a:r>
            <a:r>
              <a:rPr lang="fr-FR" sz="2000" dirty="0">
                <a:latin typeface="Tw Cen MT" pitchFamily="34" charset="0"/>
              </a:rPr>
              <a:t> </a:t>
            </a:r>
            <a:r>
              <a:rPr lang="en-GB" sz="2000" dirty="0">
                <a:latin typeface="Tw Cen MT" pitchFamily="34" charset="0"/>
              </a:rPr>
              <a:t>tobacco</a:t>
            </a:r>
            <a:r>
              <a:rPr lang="fr-FR" sz="2000" dirty="0">
                <a:latin typeface="Tw Cen MT" pitchFamily="34" charset="0"/>
              </a:rPr>
              <a:t>  </a:t>
            </a:r>
            <a:endParaRPr lang="fr-FR" dirty="0">
              <a:latin typeface="Tw Cen MT" pitchFamily="34" charset="0"/>
            </a:endParaRPr>
          </a:p>
        </p:txBody>
      </p:sp>
      <p:pic>
        <p:nvPicPr>
          <p:cNvPr id="36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6"/>
          <a:stretch/>
        </p:blipFill>
        <p:spPr bwMode="auto">
          <a:xfrm>
            <a:off x="2254956" y="3160815"/>
            <a:ext cx="4490842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18748" y="5240186"/>
            <a:ext cx="43035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</a:t>
            </a:r>
            <a:r>
              <a:rPr lang="fr-FR" sz="2000" b="1" dirty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w Cen MT" pitchFamily="34" charset="0"/>
              </a:rPr>
              <a:t>Assessment </a:t>
            </a:r>
            <a:r>
              <a:rPr lang="en-US" sz="2000" dirty="0">
                <a:latin typeface="Tw Cen MT" pitchFamily="34" charset="0"/>
              </a:rPr>
              <a:t>of the exhalation rate allows a classification of materials according to their potential risk of exposure to radon.</a:t>
            </a:r>
            <a:endParaRPr lang="fr-FR" sz="20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48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3E93C38-ECA5-4094-81E9-196A3BD19EBD}"/>
              </a:ext>
            </a:extLst>
          </p:cNvPr>
          <p:cNvGrpSpPr/>
          <p:nvPr/>
        </p:nvGrpSpPr>
        <p:grpSpPr>
          <a:xfrm>
            <a:off x="272775" y="11746"/>
            <a:ext cx="11447501" cy="6858000"/>
            <a:chOff x="213096" y="0"/>
            <a:chExt cx="11447501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0197"/>
              <a:ext cx="199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Methods</a:t>
              </a:r>
              <a:endParaRPr lang="en-GB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220388"/>
              <a:ext cx="199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Discussion 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2C48F6F2-7791-4D91-ADEC-77FE8FA739E3}"/>
              </a:ext>
            </a:extLst>
          </p:cNvPr>
          <p:cNvGrpSpPr/>
          <p:nvPr/>
        </p:nvGrpSpPr>
        <p:grpSpPr>
          <a:xfrm>
            <a:off x="-884219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980648" y="3179787"/>
              <a:ext cx="2476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Conclusion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A728384-87ED-4E87-8F78-97EB653FDC67}"/>
              </a:ext>
            </a:extLst>
          </p:cNvPr>
          <p:cNvSpPr txBox="1"/>
          <p:nvPr/>
        </p:nvSpPr>
        <p:spPr>
          <a:xfrm rot="16200000">
            <a:off x="9950039" y="3225512"/>
            <a:ext cx="2951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Introduction</a:t>
            </a:r>
            <a:endParaRPr lang="en-US" sz="32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F4373C1-3934-47C3-8F36-E2FB2615CA87}"/>
              </a:ext>
            </a:extLst>
          </p:cNvPr>
          <p:cNvSpPr txBox="1"/>
          <p:nvPr/>
        </p:nvSpPr>
        <p:spPr>
          <a:xfrm rot="16200000">
            <a:off x="10902936" y="3225512"/>
            <a:ext cx="199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Plan</a:t>
            </a:r>
            <a:endParaRPr lang="en-US" sz="32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2229125" y="6346302"/>
            <a:ext cx="2743200" cy="365125"/>
          </a:xfrm>
        </p:spPr>
        <p:txBody>
          <a:bodyPr/>
          <a:lstStyle/>
          <a:p>
            <a:r>
              <a:rPr lang="en-US" sz="1400" b="1" i="1" dirty="0" smtClean="0">
                <a:latin typeface="Tw Cen MT" pitchFamily="34" charset="0"/>
              </a:rPr>
              <a:t>M. JABBADE   </a:t>
            </a:r>
            <a:fld id="{84308346-910C-498E-8327-CA8CB9DF8EF6}" type="datetime4">
              <a:rPr lang="en-US" sz="1400" b="1" i="1" smtClean="0">
                <a:latin typeface="Tw Cen MT" pitchFamily="34" charset="0"/>
              </a:rPr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3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33198" y="6356350"/>
            <a:ext cx="2743200" cy="365125"/>
          </a:xfrm>
        </p:spPr>
        <p:txBody>
          <a:bodyPr/>
          <a:lstStyle/>
          <a:p>
            <a:fld id="{A4489FD0-501B-4C6F-9CB2-8996B7BF4EFE}" type="slidenum">
              <a:rPr lang="de-DE" sz="1400" b="1" smtClean="0">
                <a:latin typeface="Tw Cen MT" pitchFamily="34" charset="0"/>
              </a:rPr>
              <a:t>4</a:t>
            </a:fld>
            <a:endParaRPr lang="de-DE" sz="1400" b="1" dirty="0">
              <a:latin typeface="Tw Cen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0598" y="327647"/>
            <a:ext cx="82728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E10AE"/>
                </a:solidFill>
                <a:latin typeface="Tw Cen MT" pitchFamily="34" charset="0"/>
              </a:rPr>
              <a:t> </a:t>
            </a:r>
            <a:r>
              <a:rPr lang="en-US" sz="2000" dirty="0" smtClean="0">
                <a:latin typeface="Tw Cen MT" pitchFamily="34" charset="0"/>
              </a:rPr>
              <a:t>Morocco </a:t>
            </a:r>
            <a:r>
              <a:rPr lang="en-US" sz="2000" dirty="0">
                <a:latin typeface="Tw Cen MT" pitchFamily="34" charset="0"/>
              </a:rPr>
              <a:t>has the largest phosphate reserves and is the third </a:t>
            </a:r>
            <a:r>
              <a:rPr lang="en-US" sz="2000" dirty="0" smtClean="0">
                <a:latin typeface="Tw Cen MT" pitchFamily="34" charset="0"/>
              </a:rPr>
              <a:t>producer in the world.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E10AE"/>
                </a:solidFill>
                <a:latin typeface="Tw Cen MT" pitchFamily="34" charset="0"/>
              </a:rPr>
              <a:t> </a:t>
            </a:r>
            <a:r>
              <a:rPr lang="en-US" sz="2000" dirty="0" smtClean="0">
                <a:latin typeface="Tw Cen MT" pitchFamily="34" charset="0"/>
              </a:rPr>
              <a:t>Phosphate </a:t>
            </a:r>
            <a:r>
              <a:rPr lang="en-US" sz="2000" dirty="0">
                <a:latin typeface="Tw Cen MT" pitchFamily="34" charset="0"/>
              </a:rPr>
              <a:t>bearing rocks are an economical material </a:t>
            </a:r>
            <a:r>
              <a:rPr lang="en-US" sz="2000" dirty="0" smtClean="0">
                <a:latin typeface="Tw Cen MT" pitchFamily="34" charset="0"/>
              </a:rPr>
              <a:t>used in </a:t>
            </a:r>
            <a:r>
              <a:rPr lang="en-US" sz="2000" dirty="0">
                <a:latin typeface="Tw Cen MT" pitchFamily="34" charset="0"/>
              </a:rPr>
              <a:t>the manufacturing of phosphoric acid and fertilizers.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E10AE"/>
                </a:solidFill>
                <a:latin typeface="Tw Cen MT" pitchFamily="34" charset="0"/>
              </a:rPr>
              <a:t> </a:t>
            </a:r>
            <a:r>
              <a:rPr lang="en-US" sz="2000" dirty="0" smtClean="0">
                <a:latin typeface="Tw Cen MT" pitchFamily="34" charset="0"/>
              </a:rPr>
              <a:t>In phosphate </a:t>
            </a:r>
            <a:r>
              <a:rPr lang="en-US" sz="2000" dirty="0">
                <a:latin typeface="Tw Cen MT" pitchFamily="34" charset="0"/>
              </a:rPr>
              <a:t>rocks, sometimes naturally occurring </a:t>
            </a:r>
            <a:r>
              <a:rPr lang="en-US" sz="2000" dirty="0" smtClean="0">
                <a:latin typeface="Tw Cen MT" pitchFamily="34" charset="0"/>
              </a:rPr>
              <a:t>radioactive elements </a:t>
            </a:r>
            <a:r>
              <a:rPr lang="en-US" sz="2000" dirty="0">
                <a:latin typeface="Tw Cen MT" pitchFamily="34" charset="0"/>
              </a:rPr>
              <a:t>such as </a:t>
            </a:r>
            <a:r>
              <a:rPr lang="en-US" sz="2000" baseline="30000" dirty="0">
                <a:latin typeface="Tw Cen MT" pitchFamily="34" charset="0"/>
              </a:rPr>
              <a:t>235</a:t>
            </a:r>
            <a:r>
              <a:rPr lang="en-US" sz="2000" dirty="0">
                <a:latin typeface="Tw Cen MT" pitchFamily="34" charset="0"/>
              </a:rPr>
              <a:t>U, </a:t>
            </a:r>
            <a:r>
              <a:rPr lang="en-US" sz="2000" baseline="30000" dirty="0">
                <a:latin typeface="Tw Cen MT" pitchFamily="34" charset="0"/>
              </a:rPr>
              <a:t>238</a:t>
            </a:r>
            <a:r>
              <a:rPr lang="en-US" sz="2000" dirty="0">
                <a:latin typeface="Tw Cen MT" pitchFamily="34" charset="0"/>
              </a:rPr>
              <a:t>U and their decay products may </a:t>
            </a:r>
            <a:r>
              <a:rPr lang="en-US" sz="2000" dirty="0" smtClean="0">
                <a:latin typeface="Tw Cen MT" pitchFamily="34" charset="0"/>
              </a:rPr>
              <a:t>be present </a:t>
            </a:r>
            <a:r>
              <a:rPr lang="en-US" sz="2000" dirty="0">
                <a:latin typeface="Tw Cen MT" pitchFamily="34" charset="0"/>
              </a:rPr>
              <a:t>with a high concentration.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1" t="30536" r="9922" b="28241"/>
          <a:stretch/>
        </p:blipFill>
        <p:spPr bwMode="auto">
          <a:xfrm>
            <a:off x="6642446" y="3512773"/>
            <a:ext cx="3883538" cy="278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80598" y="3514667"/>
            <a:ext cx="42877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E10AE"/>
                </a:solidFill>
                <a:latin typeface="Tw Cen MT" pitchFamily="34" charset="0"/>
              </a:rPr>
              <a:t> </a:t>
            </a:r>
            <a:r>
              <a:rPr lang="en-US" sz="2000" dirty="0" smtClean="0">
                <a:latin typeface="Tw Cen MT" pitchFamily="34" charset="0"/>
              </a:rPr>
              <a:t>Radon </a:t>
            </a:r>
            <a:r>
              <a:rPr lang="en-US" sz="2000" dirty="0">
                <a:latin typeface="Tw Cen MT" pitchFamily="34" charset="0"/>
              </a:rPr>
              <a:t>exhalation from phosphate may </a:t>
            </a:r>
            <a:r>
              <a:rPr lang="en-US" sz="2000" dirty="0">
                <a:solidFill>
                  <a:srgbClr val="FF0000"/>
                </a:solidFill>
                <a:latin typeface="Tw Cen MT" pitchFamily="34" charset="0"/>
              </a:rPr>
              <a:t>pose a health risk</a:t>
            </a:r>
            <a:r>
              <a:rPr lang="en-US" sz="2000" dirty="0">
                <a:latin typeface="Tw Cen MT" pitchFamily="34" charset="0"/>
              </a:rPr>
              <a:t> to people involved in the mining and processing of these materials for the manufacturing of fertilizers and other chemical products</a:t>
            </a:r>
            <a:r>
              <a:rPr lang="en-US" dirty="0">
                <a:latin typeface="Tw Cen M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706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80523" cy="6858000"/>
            <a:chOff x="213096" y="0"/>
            <a:chExt cx="1148052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9895774" y="3224542"/>
              <a:ext cx="3010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Introduction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10059603" cy="6858000"/>
            <a:chOff x="491575" y="0"/>
            <a:chExt cx="10059603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8833197" y="3034518"/>
              <a:ext cx="23587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    &amp; Methods</a:t>
              </a:r>
              <a:endParaRPr lang="en-GB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220388"/>
              <a:ext cx="199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Discussion 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3E930874-288B-4537-8AA6-A601044D9580}"/>
              </a:ext>
            </a:extLst>
          </p:cNvPr>
          <p:cNvGrpSpPr/>
          <p:nvPr/>
        </p:nvGrpSpPr>
        <p:grpSpPr>
          <a:xfrm>
            <a:off x="-884219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860101" y="3188000"/>
              <a:ext cx="2235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Conclusion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F4373C1-3934-47C3-8F36-E2FB2615CA87}"/>
              </a:ext>
            </a:extLst>
          </p:cNvPr>
          <p:cNvSpPr txBox="1"/>
          <p:nvPr/>
        </p:nvSpPr>
        <p:spPr>
          <a:xfrm rot="16200000">
            <a:off x="10872792" y="3225512"/>
            <a:ext cx="199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Plan</a:t>
            </a:r>
            <a:endParaRPr lang="en-US" sz="32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64" name="Date Placeholder 1"/>
          <p:cNvSpPr>
            <a:spLocks noGrp="1"/>
          </p:cNvSpPr>
          <p:nvPr>
            <p:ph type="dt" sz="half" idx="10"/>
          </p:nvPr>
        </p:nvSpPr>
        <p:spPr>
          <a:xfrm>
            <a:off x="1726725" y="6346302"/>
            <a:ext cx="2743200" cy="365125"/>
          </a:xfrm>
        </p:spPr>
        <p:txBody>
          <a:bodyPr/>
          <a:lstStyle/>
          <a:p>
            <a:r>
              <a:rPr lang="en-US" sz="1400" b="1" i="1" dirty="0" smtClean="0">
                <a:latin typeface="Tw Cen MT" pitchFamily="34" charset="0"/>
              </a:rPr>
              <a:t>M. JABBADE   </a:t>
            </a:r>
            <a:fld id="{84308346-910C-498E-8327-CA8CB9DF8EF6}" type="datetime4">
              <a:rPr lang="en-US" sz="1400" b="1" i="1" smtClean="0">
                <a:latin typeface="Tw Cen MT" pitchFamily="34" charset="0"/>
              </a:rPr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7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40846" y="6356350"/>
            <a:ext cx="2743200" cy="365125"/>
          </a:xfrm>
        </p:spPr>
        <p:txBody>
          <a:bodyPr/>
          <a:lstStyle/>
          <a:p>
            <a:fld id="{A4489FD0-501B-4C6F-9CB2-8996B7BF4EFE}" type="slidenum">
              <a:rPr lang="de-DE" sz="1400" b="1" smtClean="0">
                <a:latin typeface="Tw Cen MT" pitchFamily="34" charset="0"/>
              </a:rPr>
              <a:t>5</a:t>
            </a:fld>
            <a:endParaRPr lang="de-DE" sz="1400" b="1" dirty="0">
              <a:latin typeface="Tw Cen MT" pitchFamily="34" charset="0"/>
            </a:endParaRPr>
          </a:p>
        </p:txBody>
      </p:sp>
      <p:sp>
        <p:nvSpPr>
          <p:cNvPr id="36" name="ZoneTexte 2"/>
          <p:cNvSpPr txBox="1"/>
          <p:nvPr/>
        </p:nvSpPr>
        <p:spPr>
          <a:xfrm>
            <a:off x="1558112" y="245892"/>
            <a:ext cx="857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82E7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Sample preparation </a:t>
            </a:r>
            <a:r>
              <a:rPr lang="fr-FR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:</a:t>
            </a:r>
            <a:endParaRPr lang="fr-FR" sz="2800" b="1" dirty="0">
              <a:solidFill>
                <a:srgbClr val="82E7F2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37" name="ZoneTexte 2"/>
          <p:cNvSpPr txBox="1"/>
          <p:nvPr/>
        </p:nvSpPr>
        <p:spPr>
          <a:xfrm>
            <a:off x="1564295" y="3122373"/>
            <a:ext cx="857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82E7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Radon exhalation rate </a:t>
            </a:r>
            <a:r>
              <a:rPr lang="en-GB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measurement </a:t>
            </a:r>
            <a:r>
              <a:rPr lang="fr-FR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:</a:t>
            </a:r>
            <a:endParaRPr lang="fr-FR" sz="2800" b="1" dirty="0">
              <a:solidFill>
                <a:srgbClr val="82E7F2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38" name="ZoneTexte 31"/>
          <p:cNvSpPr txBox="1"/>
          <p:nvPr/>
        </p:nvSpPr>
        <p:spPr>
          <a:xfrm>
            <a:off x="2067671" y="4145223"/>
            <a:ext cx="4913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rgbClr val="C00000"/>
                </a:solidFill>
                <a:latin typeface="Tw Cen MT" pitchFamily="34" charset="0"/>
              </a:rPr>
              <a:t>Parameters:</a:t>
            </a:r>
            <a:endParaRPr lang="en-GB" sz="2000" b="1" dirty="0" smtClean="0">
              <a:solidFill>
                <a:srgbClr val="C00000"/>
              </a:solidFill>
              <a:latin typeface="Tw Cen MT" pitchFamily="34" charset="0"/>
              <a:cs typeface="Arial" pitchFamily="34" charset="0"/>
            </a:endParaRPr>
          </a:p>
          <a:p>
            <a:pPr marL="450850" indent="-85725">
              <a:lnSpc>
                <a:spcPct val="150000"/>
              </a:lnSpc>
              <a:buFont typeface="Wingdings" pitchFamily="2" charset="2"/>
              <a:buChar char="§"/>
              <a:tabLst>
                <a:tab pos="627063" algn="l"/>
              </a:tabLst>
            </a:pP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GB" sz="2000" dirty="0" smtClean="0">
                <a:latin typeface="Tw Cen MT" pitchFamily="34" charset="0"/>
                <a:cs typeface="Arial" pitchFamily="34" charset="0"/>
              </a:rPr>
              <a:t>Chamber volume :  2 l</a:t>
            </a:r>
          </a:p>
          <a:p>
            <a:pPr marL="365125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C00000"/>
                </a:solidFill>
                <a:latin typeface="Tw Cen MT" pitchFamily="34" charset="0"/>
                <a:cs typeface="Arial" pitchFamily="34" charset="0"/>
              </a:rPr>
              <a:t>  </a:t>
            </a:r>
            <a:r>
              <a:rPr lang="en-GB" sz="2000" dirty="0">
                <a:latin typeface="Tw Cen MT" pitchFamily="34" charset="0"/>
                <a:cs typeface="Arial" pitchFamily="34" charset="0"/>
              </a:rPr>
              <a:t>S</a:t>
            </a:r>
            <a:r>
              <a:rPr lang="en-GB" sz="2000" dirty="0" smtClean="0">
                <a:latin typeface="Tw Cen MT" pitchFamily="34" charset="0"/>
                <a:cs typeface="Arial" pitchFamily="34" charset="0"/>
              </a:rPr>
              <a:t>ample weight : 30 g</a:t>
            </a:r>
            <a:endParaRPr lang="en-GB" sz="2000" dirty="0" smtClean="0">
              <a:solidFill>
                <a:schemeClr val="accent2"/>
              </a:solidFill>
              <a:latin typeface="Tw Cen MT" pitchFamily="34" charset="0"/>
              <a:cs typeface="Arial" pitchFamily="34" charset="0"/>
            </a:endParaRPr>
          </a:p>
          <a:p>
            <a:pPr marL="365125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>
                <a:solidFill>
                  <a:srgbClr val="C00000"/>
                </a:solidFill>
                <a:latin typeface="Tw Cen MT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Tw Cen MT" pitchFamily="34" charset="0"/>
                <a:cs typeface="Arial" pitchFamily="34" charset="0"/>
              </a:rPr>
              <a:t> Exposition time : 17 day</a:t>
            </a:r>
            <a:endParaRPr lang="en-GB" sz="2000" dirty="0">
              <a:latin typeface="Tw Cen MT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49790" y="811140"/>
            <a:ext cx="84021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Tw Cen MT" pitchFamily="34" charset="0"/>
              </a:rPr>
              <a:t>C</a:t>
            </a:r>
            <a:r>
              <a:rPr lang="en-US" sz="2000" dirty="0" smtClean="0">
                <a:latin typeface="Tw Cen MT" pitchFamily="34" charset="0"/>
              </a:rPr>
              <a:t>ollected </a:t>
            </a:r>
            <a:r>
              <a:rPr lang="en-US" sz="2000" dirty="0">
                <a:latin typeface="Tw Cen MT" pitchFamily="34" charset="0"/>
              </a:rPr>
              <a:t>from a Moroccan sedimentary phosphate </a:t>
            </a:r>
            <a:r>
              <a:rPr lang="en-US" sz="2000" dirty="0" smtClean="0">
                <a:latin typeface="Tw Cen MT" pitchFamily="34" charset="0"/>
              </a:rPr>
              <a:t>deposit;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Dried at </a:t>
            </a:r>
            <a:r>
              <a:rPr lang="en-US" sz="2000" dirty="0">
                <a:latin typeface="Tw Cen MT" pitchFamily="34" charset="0"/>
              </a:rPr>
              <a:t>105±1°C for 24 hours to remove </a:t>
            </a:r>
            <a:r>
              <a:rPr lang="en-US" sz="2000" dirty="0" smtClean="0">
                <a:latin typeface="Tw Cen MT" pitchFamily="34" charset="0"/>
              </a:rPr>
              <a:t>moisture;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Sieved </a:t>
            </a:r>
            <a:r>
              <a:rPr lang="en-US" sz="2000" dirty="0">
                <a:latin typeface="Tw Cen MT" pitchFamily="34" charset="0"/>
              </a:rPr>
              <a:t>with different mesh sizes and sorted into seven fractions, namely:  </a:t>
            </a:r>
            <a:r>
              <a:rPr lang="en-US" sz="2000" dirty="0" smtClean="0">
                <a:latin typeface="Tw Cen MT" pitchFamily="34" charset="0"/>
              </a:rPr>
              <a:t>    </a:t>
            </a:r>
            <a:r>
              <a:rPr lang="en-US" sz="2000" b="1" dirty="0" smtClean="0">
                <a:latin typeface="Tw Cen MT" pitchFamily="34" charset="0"/>
              </a:rPr>
              <a:t>F1 </a:t>
            </a:r>
            <a:r>
              <a:rPr lang="en-US" sz="2000" b="1" dirty="0">
                <a:latin typeface="Tw Cen MT" pitchFamily="34" charset="0"/>
              </a:rPr>
              <a:t>(&lt;0.063 mm), F2 (0.063-0.125 mm), F3 (0.125-0.25 mm), F4 (0.25-0.5 mm), F5 (0.5-1 mm), F6 (1-2 mm) </a:t>
            </a:r>
            <a:r>
              <a:rPr lang="en-US" sz="2000" dirty="0">
                <a:latin typeface="Tw Cen MT" pitchFamily="34" charset="0"/>
              </a:rPr>
              <a:t>and </a:t>
            </a:r>
            <a:r>
              <a:rPr lang="en-US" sz="2000" b="1" dirty="0">
                <a:latin typeface="Tw Cen MT" pitchFamily="34" charset="0"/>
              </a:rPr>
              <a:t>F7 (&gt;2 mm)</a:t>
            </a:r>
            <a:r>
              <a:rPr lang="en-US" sz="2000" dirty="0">
                <a:latin typeface="Tw Cen MT" pitchFamily="34" charset="0"/>
              </a:rPr>
              <a:t>.</a:t>
            </a:r>
            <a:endParaRPr lang="fr-FR" sz="2000" dirty="0">
              <a:latin typeface="Tw Cen MT" pitchFamily="34" charset="0"/>
            </a:endParaRPr>
          </a:p>
        </p:txBody>
      </p:sp>
      <p:sp>
        <p:nvSpPr>
          <p:cNvPr id="40" name="Organigramme : Disque magnétique 10"/>
          <p:cNvSpPr/>
          <p:nvPr/>
        </p:nvSpPr>
        <p:spPr>
          <a:xfrm>
            <a:off x="6491110" y="3645592"/>
            <a:ext cx="2016889" cy="3053729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779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761" y="2779"/>
                  <a:pt x="5000" y="2779"/>
                </a:cubicBezTo>
                <a:cubicBezTo>
                  <a:pt x="2239" y="2779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Organigramme : Disque magnétique 11"/>
          <p:cNvSpPr/>
          <p:nvPr/>
        </p:nvSpPr>
        <p:spPr>
          <a:xfrm>
            <a:off x="6491110" y="5911691"/>
            <a:ext cx="2016890" cy="828000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extBox 41"/>
          <p:cNvSpPr txBox="1"/>
          <p:nvPr/>
        </p:nvSpPr>
        <p:spPr>
          <a:xfrm>
            <a:off x="8427616" y="6052991"/>
            <a:ext cx="168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" pitchFamily="34" charset="0"/>
              </a:rPr>
              <a:t>Phosphate sample</a:t>
            </a:r>
            <a:endParaRPr lang="en-GB" dirty="0">
              <a:latin typeface="Tw Cen MT" pitchFamily="34" charset="0"/>
            </a:endParaRPr>
          </a:p>
        </p:txBody>
      </p:sp>
      <p:cxnSp>
        <p:nvCxnSpPr>
          <p:cNvPr id="43" name="Connecteur droit avec flèche 20"/>
          <p:cNvCxnSpPr/>
          <p:nvPr/>
        </p:nvCxnSpPr>
        <p:spPr>
          <a:xfrm flipH="1">
            <a:off x="8090392" y="6261547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7202312" y="4684765"/>
            <a:ext cx="451556" cy="60972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337779" y="4809064"/>
            <a:ext cx="212578" cy="181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Straight Connector 6"/>
          <p:cNvCxnSpPr>
            <a:stCxn id="4" idx="0"/>
          </p:cNvCxnSpPr>
          <p:nvPr/>
        </p:nvCxnSpPr>
        <p:spPr>
          <a:xfrm flipV="1">
            <a:off x="7428090" y="4255910"/>
            <a:ext cx="0" cy="4288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02312" y="4255910"/>
            <a:ext cx="451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508000" y="4791553"/>
            <a:ext cx="168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" pitchFamily="34" charset="0"/>
              </a:rPr>
              <a:t>Detector</a:t>
            </a:r>
            <a:endParaRPr lang="en-GB" dirty="0">
              <a:latin typeface="Tw Cen MT" pitchFamily="34" charset="0"/>
            </a:endParaRPr>
          </a:p>
        </p:txBody>
      </p:sp>
      <p:cxnSp>
        <p:nvCxnSpPr>
          <p:cNvPr id="83" name="Connecteur droit avec flèche 20"/>
          <p:cNvCxnSpPr/>
          <p:nvPr/>
        </p:nvCxnSpPr>
        <p:spPr>
          <a:xfrm flipH="1">
            <a:off x="7552267" y="5012955"/>
            <a:ext cx="1191984" cy="9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499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80523" cy="6858000"/>
            <a:chOff x="213096" y="0"/>
            <a:chExt cx="1148052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9895774" y="3224542"/>
              <a:ext cx="3010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Introduction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10059603" cy="6858000"/>
            <a:chOff x="491575" y="0"/>
            <a:chExt cx="10059603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8833197" y="3034518"/>
              <a:ext cx="23587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    &amp; Methods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220388"/>
              <a:ext cx="199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Discussion 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3E930874-288B-4537-8AA6-A601044D9580}"/>
              </a:ext>
            </a:extLst>
          </p:cNvPr>
          <p:cNvGrpSpPr/>
          <p:nvPr/>
        </p:nvGrpSpPr>
        <p:grpSpPr>
          <a:xfrm>
            <a:off x="-884219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860101" y="3188000"/>
              <a:ext cx="2235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Conclusion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F4373C1-3934-47C3-8F36-E2FB2615CA87}"/>
              </a:ext>
            </a:extLst>
          </p:cNvPr>
          <p:cNvSpPr txBox="1"/>
          <p:nvPr/>
        </p:nvSpPr>
        <p:spPr>
          <a:xfrm rot="16200000">
            <a:off x="10872792" y="3225512"/>
            <a:ext cx="199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Plan</a:t>
            </a:r>
            <a:endParaRPr lang="en-US" sz="32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ZoneTexte 2"/>
          <p:cNvSpPr txBox="1"/>
          <p:nvPr/>
        </p:nvSpPr>
        <p:spPr>
          <a:xfrm>
            <a:off x="1558112" y="245892"/>
            <a:ext cx="857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82E7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Radon exhalation rate </a:t>
            </a:r>
            <a:r>
              <a:rPr lang="en-GB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measurement</a:t>
            </a:r>
            <a:r>
              <a:rPr lang="fr-FR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59060" y="1678711"/>
                <a:ext cx="5273880" cy="439736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Rn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hu-HU" sz="200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fr-FR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Rn</m:t>
                          </m:r>
                        </m:sub>
                        <m:sup>
                          <m:r>
                            <a:rPr lang="hu-HU" sz="2000">
                              <a:latin typeface="Cambria Math"/>
                            </a:rPr>
                            <m:t>∞</m:t>
                          </m:r>
                        </m:sup>
                      </m:sSubSup>
                      <m:r>
                        <a:rPr lang="hu-HU" sz="2000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00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hu-HU" sz="20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200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hu-HU" sz="2000">
                                      <a:latin typeface="Cambria Math"/>
                                    </a:rPr>
                                    <m:t>eff</m:t>
                                  </m:r>
                                </m:sub>
                              </m:sSub>
                              <m:r>
                                <a:rPr lang="hu-HU" sz="2000">
                                  <a:latin typeface="Cambria Math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/>
                                </a:rPr>
                                <m:t>t</m:t>
                              </m:r>
                            </m:sup>
                          </m:sSup>
                        </m:e>
                      </m:d>
                      <m:r>
                        <a:rPr lang="hu-HU" sz="200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fr-FR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Rn</m:t>
                          </m:r>
                        </m:sub>
                        <m:sup>
                          <m:r>
                            <a:rPr lang="hu-HU" sz="2000"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hu-HU" sz="200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fr-F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hu-HU" sz="200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/>
                                </a:rPr>
                                <m:t>eff</m:t>
                              </m:r>
                            </m:sub>
                          </m:sSub>
                          <m:r>
                            <a:rPr lang="hu-HU" sz="2000">
                              <a:latin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060" y="1678711"/>
                <a:ext cx="5273880" cy="439736"/>
              </a:xfrm>
              <a:prstGeom prst="rect">
                <a:avLst/>
              </a:prstGeom>
              <a:blipFill rotWithShape="1">
                <a:blip r:embed="rId3"/>
                <a:stretch>
                  <a:fillRect r="-1152" b="-1733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Date Placeholder 1"/>
          <p:cNvSpPr>
            <a:spLocks noGrp="1"/>
          </p:cNvSpPr>
          <p:nvPr>
            <p:ph type="dt" sz="half" idx="10"/>
          </p:nvPr>
        </p:nvSpPr>
        <p:spPr>
          <a:xfrm>
            <a:off x="1646341" y="6346302"/>
            <a:ext cx="2743200" cy="365125"/>
          </a:xfrm>
        </p:spPr>
        <p:txBody>
          <a:bodyPr/>
          <a:lstStyle/>
          <a:p>
            <a:r>
              <a:rPr lang="en-US" sz="1400" b="1" i="1" dirty="0" smtClean="0">
                <a:latin typeface="Tw Cen MT" pitchFamily="34" charset="0"/>
              </a:rPr>
              <a:t>M. JABBADE   </a:t>
            </a:r>
            <a:fld id="{84308346-910C-498E-8327-CA8CB9DF8EF6}" type="datetime4">
              <a:rPr lang="en-US" sz="1400" b="1" i="1" smtClean="0">
                <a:latin typeface="Tw Cen MT" pitchFamily="34" charset="0"/>
              </a:rPr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50414" y="6356350"/>
            <a:ext cx="2743200" cy="365125"/>
          </a:xfrm>
        </p:spPr>
        <p:txBody>
          <a:bodyPr/>
          <a:lstStyle/>
          <a:p>
            <a:fld id="{A4489FD0-501B-4C6F-9CB2-8996B7BF4EFE}" type="slidenum">
              <a:rPr lang="de-DE" sz="1400" b="1" smtClean="0">
                <a:latin typeface="Tw Cen MT" pitchFamily="34" charset="0"/>
              </a:rPr>
              <a:t>6</a:t>
            </a:fld>
            <a:endParaRPr lang="de-DE" sz="1400" b="1" dirty="0">
              <a:latin typeface="Tw Cen MT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49789" y="811140"/>
            <a:ext cx="8930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w Cen MT" pitchFamily="34" charset="0"/>
              </a:rPr>
              <a:t>The evolution of the radon concentration as a function of time is described by the following </a:t>
            </a:r>
            <a:r>
              <a:rPr lang="en-US" sz="2000" dirty="0" smtClean="0">
                <a:latin typeface="Tw Cen MT" pitchFamily="34" charset="0"/>
              </a:rPr>
              <a:t>equation :</a:t>
            </a:r>
            <a:endParaRPr lang="fr-FR" sz="2000" dirty="0">
              <a:latin typeface="Tw Cen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37020" y="2282522"/>
                <a:ext cx="8027036" cy="1028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41338" algn="just"/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Rn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∞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Tw Cen MT" pitchFamily="34" charset="0"/>
                  </a:rPr>
                  <a:t>is the saturation concentration of radon (Bqm</a:t>
                </a:r>
                <a:r>
                  <a:rPr lang="en-US" sz="2000" baseline="30000" dirty="0">
                    <a:latin typeface="Tw Cen MT" pitchFamily="34" charset="0"/>
                  </a:rPr>
                  <a:t>-3</a:t>
                </a:r>
                <a:r>
                  <a:rPr lang="en-US" sz="2000" dirty="0">
                    <a:latin typeface="Tw Cen MT" pitchFamily="34" charset="0"/>
                  </a:rPr>
                  <a:t>);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Rn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Tw Cen MT" pitchFamily="34" charset="0"/>
                  </a:rPr>
                  <a:t>is the initial concentration of radon inside the chamber (Bqm</a:t>
                </a:r>
                <a:r>
                  <a:rPr lang="en-US" sz="2000" baseline="30000" dirty="0">
                    <a:latin typeface="Tw Cen MT" pitchFamily="34" charset="0"/>
                  </a:rPr>
                  <a:t>-3</a:t>
                </a:r>
                <a:r>
                  <a:rPr lang="en-US" sz="2000" dirty="0" smtClean="0">
                    <a:latin typeface="Tw Cen MT" pitchFamily="34" charset="0"/>
                  </a:rPr>
                  <a:t>); </a:t>
                </a:r>
                <a:r>
                  <a:rPr lang="en-US" sz="2000" dirty="0" err="1">
                    <a:latin typeface="Tw Cen MT" pitchFamily="34" charset="0"/>
                  </a:rPr>
                  <a:t>λ</a:t>
                </a:r>
                <a:r>
                  <a:rPr lang="en-US" sz="2000" baseline="-25000" dirty="0" err="1">
                    <a:latin typeface="Tw Cen MT" pitchFamily="34" charset="0"/>
                  </a:rPr>
                  <a:t>eff</a:t>
                </a:r>
                <a:r>
                  <a:rPr lang="en-US" sz="2000" dirty="0">
                    <a:latin typeface="Tw Cen MT" pitchFamily="34" charset="0"/>
                  </a:rPr>
                  <a:t> is the effective radon decay </a:t>
                </a:r>
                <a:r>
                  <a:rPr lang="en-US" sz="2000" dirty="0" smtClean="0">
                    <a:latin typeface="Tw Cen MT" pitchFamily="34" charset="0"/>
                  </a:rPr>
                  <a:t>constant</a:t>
                </a:r>
                <a:r>
                  <a:rPr lang="en-US" sz="2000" dirty="0">
                    <a:latin typeface="Tw Cen MT" pitchFamily="34" charset="0"/>
                  </a:rPr>
                  <a:t>.</a:t>
                </a:r>
                <a:endParaRPr lang="fr-FR" sz="2000" dirty="0">
                  <a:latin typeface="Tw Cen MT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020" y="2282522"/>
                <a:ext cx="8027036" cy="1028102"/>
              </a:xfrm>
              <a:prstGeom prst="rect">
                <a:avLst/>
              </a:prstGeom>
              <a:blipFill rotWithShape="1">
                <a:blip r:embed="rId4"/>
                <a:stretch>
                  <a:fillRect l="-835" t="-1775" r="-1595" b="-94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937021" y="3473452"/>
            <a:ext cx="8027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w Cen MT" pitchFamily="34" charset="0"/>
              </a:rPr>
              <a:t>The calculation of the radon exhalation rate is established by applying the relationship between the radon saturation concentration and the exhalation rate after fitting the radon growth </a:t>
            </a:r>
            <a:r>
              <a:rPr lang="en-US" sz="2000" dirty="0" smtClean="0">
                <a:latin typeface="Tw Cen MT" pitchFamily="34" charset="0"/>
              </a:rPr>
              <a:t>equation :</a:t>
            </a:r>
            <a:endParaRPr lang="fr-FR" sz="2000" dirty="0">
              <a:latin typeface="Tw Cen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439927" y="4803471"/>
                <a:ext cx="2387257" cy="689869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A</m:t>
                          </m:r>
                        </m:sub>
                      </m:sSub>
                      <m:r>
                        <a:rPr lang="hu-HU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/>
                                </a:rPr>
                                <m:t>Rn</m:t>
                              </m:r>
                            </m:sub>
                            <m:sup>
                              <m:r>
                                <a:rPr lang="hu-HU" sz="2000">
                                  <a:latin typeface="Cambria Math"/>
                                </a:rPr>
                                <m:t>∞</m:t>
                              </m:r>
                            </m:sup>
                          </m:sSubSup>
                          <m:r>
                            <a:rPr lang="hu-HU" sz="2000">
                              <a:latin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V</m:t>
                          </m:r>
                          <m:r>
                            <a:rPr lang="hu-HU" sz="2000">
                              <a:latin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/>
                                </a:rPr>
                                <m:t>eff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927" y="4803471"/>
                <a:ext cx="2387257" cy="689869"/>
              </a:xfrm>
              <a:prstGeom prst="rect">
                <a:avLst/>
              </a:prstGeom>
              <a:blipFill rotWithShape="1">
                <a:blip r:embed="rId5"/>
                <a:stretch>
                  <a:fillRect r="-329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472093" y="4811951"/>
                <a:ext cx="2424125" cy="689869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M</m:t>
                          </m:r>
                        </m:sub>
                      </m:sSub>
                      <m:r>
                        <a:rPr lang="hu-HU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/>
                                </a:rPr>
                                <m:t>Rn</m:t>
                              </m:r>
                            </m:sub>
                            <m:sup>
                              <m:r>
                                <a:rPr lang="hu-HU" sz="2000">
                                  <a:latin typeface="Cambria Math"/>
                                </a:rPr>
                                <m:t>∞</m:t>
                              </m:r>
                            </m:sup>
                          </m:sSubSup>
                          <m:r>
                            <a:rPr lang="hu-HU" sz="2000">
                              <a:latin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V</m:t>
                          </m:r>
                          <m:r>
                            <a:rPr lang="hu-HU" sz="2000">
                              <a:latin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/>
                                </a:rPr>
                                <m:t>eff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hu-HU" sz="2000">
                              <a:latin typeface="Cambria Math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093" y="4811951"/>
                <a:ext cx="2424125" cy="689869"/>
              </a:xfrm>
              <a:prstGeom prst="rect">
                <a:avLst/>
              </a:prstGeom>
              <a:blipFill rotWithShape="1">
                <a:blip r:embed="rId6"/>
                <a:stretch>
                  <a:fillRect r="-325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949789" y="5616974"/>
            <a:ext cx="8930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w Cen MT" pitchFamily="34" charset="0"/>
              </a:rPr>
              <a:t>E</a:t>
            </a:r>
            <a:r>
              <a:rPr lang="en-US" sz="2000" baseline="-25000" dirty="0">
                <a:latin typeface="Tw Cen MT" pitchFamily="34" charset="0"/>
              </a:rPr>
              <a:t>A </a:t>
            </a:r>
            <a:r>
              <a:rPr lang="en-US" sz="2000" dirty="0">
                <a:latin typeface="Tw Cen MT" pitchFamily="34" charset="0"/>
              </a:rPr>
              <a:t>is the surface exhalation rate (Bqm</a:t>
            </a:r>
            <a:r>
              <a:rPr lang="en-US" sz="2000" baseline="30000" dirty="0">
                <a:latin typeface="Tw Cen MT" pitchFamily="34" charset="0"/>
              </a:rPr>
              <a:t>-2</a:t>
            </a:r>
            <a:r>
              <a:rPr lang="en-US" sz="2000" dirty="0">
                <a:latin typeface="Tw Cen MT" pitchFamily="34" charset="0"/>
              </a:rPr>
              <a:t>h</a:t>
            </a:r>
            <a:r>
              <a:rPr lang="en-US" sz="2000" baseline="30000" dirty="0">
                <a:latin typeface="Tw Cen MT" pitchFamily="34" charset="0"/>
              </a:rPr>
              <a:t>-1</a:t>
            </a:r>
            <a:r>
              <a:rPr lang="en-US" sz="2000" dirty="0" smtClean="0">
                <a:latin typeface="Tw Cen MT" pitchFamily="34" charset="0"/>
              </a:rPr>
              <a:t>); A</a:t>
            </a:r>
            <a:r>
              <a:rPr lang="en-US" sz="2000" i="1" dirty="0" smtClean="0">
                <a:latin typeface="Tw Cen MT" pitchFamily="34" charset="0"/>
              </a:rPr>
              <a:t> </a:t>
            </a:r>
            <a:r>
              <a:rPr lang="en-US" sz="2000" dirty="0">
                <a:latin typeface="Tw Cen MT" pitchFamily="34" charset="0"/>
              </a:rPr>
              <a:t>is the surface area of the phosphate sample (m</a:t>
            </a:r>
            <a:r>
              <a:rPr lang="en-US" sz="2000" baseline="30000" dirty="0">
                <a:latin typeface="Tw Cen MT" pitchFamily="34" charset="0"/>
              </a:rPr>
              <a:t>2</a:t>
            </a:r>
            <a:r>
              <a:rPr lang="en-US" sz="2000" dirty="0" smtClean="0">
                <a:latin typeface="Tw Cen MT" pitchFamily="34" charset="0"/>
              </a:rPr>
              <a:t>); E</a:t>
            </a:r>
            <a:r>
              <a:rPr lang="en-US" sz="2000" baseline="-25000" dirty="0" smtClean="0">
                <a:latin typeface="Tw Cen MT" pitchFamily="34" charset="0"/>
              </a:rPr>
              <a:t>M </a:t>
            </a:r>
            <a:r>
              <a:rPr lang="en-US" sz="2000" dirty="0">
                <a:latin typeface="Tw Cen MT" pitchFamily="34" charset="0"/>
              </a:rPr>
              <a:t>is the mass exhalation rate (Bqkg</a:t>
            </a:r>
            <a:r>
              <a:rPr lang="en-US" sz="2000" baseline="30000" dirty="0">
                <a:latin typeface="Tw Cen MT" pitchFamily="34" charset="0"/>
              </a:rPr>
              <a:t>-1</a:t>
            </a:r>
            <a:r>
              <a:rPr lang="en-US" sz="2000" dirty="0">
                <a:latin typeface="Tw Cen MT" pitchFamily="34" charset="0"/>
              </a:rPr>
              <a:t>h</a:t>
            </a:r>
            <a:r>
              <a:rPr lang="en-US" sz="2000" baseline="30000" dirty="0">
                <a:latin typeface="Tw Cen MT" pitchFamily="34" charset="0"/>
              </a:rPr>
              <a:t>-1</a:t>
            </a:r>
            <a:r>
              <a:rPr lang="en-US" sz="2000" dirty="0" smtClean="0">
                <a:latin typeface="Tw Cen MT" pitchFamily="34" charset="0"/>
              </a:rPr>
              <a:t>); M </a:t>
            </a:r>
            <a:r>
              <a:rPr lang="en-US" sz="2000" dirty="0">
                <a:latin typeface="Tw Cen MT" pitchFamily="34" charset="0"/>
              </a:rPr>
              <a:t>is the sample weight (kg).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17452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80523" cy="6858000"/>
            <a:chOff x="213096" y="0"/>
            <a:chExt cx="1148052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9895774" y="3224542"/>
              <a:ext cx="3010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Introduction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10059603" cy="6858000"/>
            <a:chOff x="491575" y="0"/>
            <a:chExt cx="10059603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8833197" y="3034518"/>
              <a:ext cx="23587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    &amp; Methods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220388"/>
              <a:ext cx="199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Discussion 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3E930874-288B-4537-8AA6-A601044D9580}"/>
              </a:ext>
            </a:extLst>
          </p:cNvPr>
          <p:cNvGrpSpPr/>
          <p:nvPr/>
        </p:nvGrpSpPr>
        <p:grpSpPr>
          <a:xfrm>
            <a:off x="-8842192" y="-1"/>
            <a:ext cx="10010313" cy="6858000"/>
            <a:chOff x="-9337032" y="-1"/>
            <a:chExt cx="10010313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860101" y="3064889"/>
              <a:ext cx="223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Conclusion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F4373C1-3934-47C3-8F36-E2FB2615CA87}"/>
              </a:ext>
            </a:extLst>
          </p:cNvPr>
          <p:cNvSpPr txBox="1"/>
          <p:nvPr/>
        </p:nvSpPr>
        <p:spPr>
          <a:xfrm rot="16200000">
            <a:off x="10872792" y="3225512"/>
            <a:ext cx="199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Plan</a:t>
            </a:r>
            <a:endParaRPr lang="en-US" sz="32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ZoneTexte 2"/>
          <p:cNvSpPr txBox="1"/>
          <p:nvPr/>
        </p:nvSpPr>
        <p:spPr>
          <a:xfrm>
            <a:off x="1558112" y="245892"/>
            <a:ext cx="857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82E7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Uranium </a:t>
            </a:r>
            <a:r>
              <a:rPr lang="en-GB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activity</a:t>
            </a:r>
            <a:r>
              <a:rPr lang="fr-FR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 </a:t>
            </a:r>
            <a:r>
              <a:rPr lang="en-GB" sz="2800" b="1" dirty="0" smtClean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measurement</a:t>
            </a:r>
            <a:r>
              <a:rPr lang="fr-FR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:</a:t>
            </a:r>
          </a:p>
        </p:txBody>
      </p:sp>
      <p:sp>
        <p:nvSpPr>
          <p:cNvPr id="32" name="Organigramme : Disque magnétique 10"/>
          <p:cNvSpPr/>
          <p:nvPr/>
        </p:nvSpPr>
        <p:spPr>
          <a:xfrm>
            <a:off x="6096000" y="1377148"/>
            <a:ext cx="2412000" cy="1296000"/>
          </a:xfrm>
          <a:prstGeom prst="flowChartMagneticDisk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25"/>
          <p:cNvSpPr txBox="1"/>
          <p:nvPr/>
        </p:nvSpPr>
        <p:spPr>
          <a:xfrm>
            <a:off x="8690941" y="1885669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w Cen MT" pitchFamily="34" charset="0"/>
                <a:cs typeface="Arial" pitchFamily="34" charset="0"/>
              </a:rPr>
              <a:t>LR-115</a:t>
            </a:r>
            <a:endParaRPr lang="fr-FR" sz="2000" dirty="0">
              <a:latin typeface="Tw Cen MT" pitchFamily="34" charset="0"/>
            </a:endParaRPr>
          </a:p>
        </p:txBody>
      </p:sp>
      <p:sp>
        <p:nvSpPr>
          <p:cNvPr id="37" name="ZoneTexte 18"/>
          <p:cNvSpPr txBox="1"/>
          <p:nvPr/>
        </p:nvSpPr>
        <p:spPr>
          <a:xfrm>
            <a:off x="1949789" y="814736"/>
            <a:ext cx="4620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C00000"/>
                </a:solidFill>
                <a:latin typeface="Tw Cen MT" pitchFamily="34" charset="0"/>
              </a:rPr>
              <a:t>Parameters:</a:t>
            </a:r>
          </a:p>
          <a:p>
            <a:pPr marL="365125"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C00000"/>
                </a:solidFill>
                <a:latin typeface="Tw Cen MT" pitchFamily="34" charset="0"/>
              </a:rPr>
              <a:t>  </a:t>
            </a:r>
            <a:r>
              <a:rPr lang="fr-FR" sz="2000" dirty="0" smtClean="0">
                <a:latin typeface="Tw Cen MT" pitchFamily="34" charset="0"/>
              </a:rPr>
              <a:t>Capsule </a:t>
            </a:r>
            <a:r>
              <a:rPr lang="en-GB" sz="2000" dirty="0" smtClean="0">
                <a:latin typeface="Tw Cen MT" pitchFamily="34" charset="0"/>
              </a:rPr>
              <a:t>height</a:t>
            </a:r>
            <a:r>
              <a:rPr lang="fr-FR" sz="2000" dirty="0" smtClean="0">
                <a:latin typeface="Tw Cen MT" pitchFamily="34" charset="0"/>
              </a:rPr>
              <a:t> </a:t>
            </a:r>
            <a:r>
              <a:rPr lang="en-GB" sz="2000" dirty="0" smtClean="0">
                <a:latin typeface="Tw Cen MT" pitchFamily="34" charset="0"/>
              </a:rPr>
              <a:t>: 1 cm </a:t>
            </a:r>
          </a:p>
          <a:p>
            <a:pPr marL="365125"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C00000"/>
                </a:solidFill>
                <a:latin typeface="Tw Cen MT" pitchFamily="34" charset="0"/>
              </a:rPr>
              <a:t>  </a:t>
            </a:r>
            <a:r>
              <a:rPr lang="fr-FR" sz="2000" dirty="0" smtClean="0">
                <a:latin typeface="Tw Cen MT" pitchFamily="34" charset="0"/>
              </a:rPr>
              <a:t>Capsule radius : </a:t>
            </a:r>
            <a:r>
              <a:rPr lang="fr-FR" sz="2000" dirty="0">
                <a:latin typeface="Tw Cen MT" pitchFamily="34" charset="0"/>
              </a:rPr>
              <a:t>1.7 </a:t>
            </a:r>
            <a:r>
              <a:rPr lang="fr-FR" sz="2000" dirty="0" smtClean="0">
                <a:latin typeface="Tw Cen MT" pitchFamily="34" charset="0"/>
              </a:rPr>
              <a:t>cm</a:t>
            </a:r>
          </a:p>
          <a:p>
            <a:pPr marL="365125"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fr-FR" sz="2000" dirty="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r>
              <a:rPr lang="en-GB" sz="2000" dirty="0" smtClean="0">
                <a:latin typeface="Tw Cen MT" pitchFamily="34" charset="0"/>
              </a:rPr>
              <a:t>Sample weight </a:t>
            </a:r>
            <a:r>
              <a:rPr lang="fr-FR" sz="2000" dirty="0" smtClean="0">
                <a:latin typeface="Tw Cen MT" pitchFamily="34" charset="0"/>
              </a:rPr>
              <a:t>: 3.5 g </a:t>
            </a:r>
            <a:endParaRPr lang="fr-FR" sz="2000" dirty="0">
              <a:latin typeface="Tw Cen MT" pitchFamily="34" charset="0"/>
            </a:endParaRPr>
          </a:p>
        </p:txBody>
      </p:sp>
      <p:sp>
        <p:nvSpPr>
          <p:cNvPr id="39" name="Organigramme : Disque magnétique 11"/>
          <p:cNvSpPr/>
          <p:nvPr/>
        </p:nvSpPr>
        <p:spPr>
          <a:xfrm>
            <a:off x="6096000" y="2035484"/>
            <a:ext cx="2412000" cy="642942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7150679" y="2106921"/>
            <a:ext cx="428628" cy="3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17"/>
          <p:cNvCxnSpPr/>
          <p:nvPr/>
        </p:nvCxnSpPr>
        <p:spPr>
          <a:xfrm rot="10800000">
            <a:off x="7512214" y="2139691"/>
            <a:ext cx="13573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427616" y="2203442"/>
            <a:ext cx="168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" pitchFamily="34" charset="0"/>
              </a:rPr>
              <a:t>Phosphate sample</a:t>
            </a:r>
            <a:endParaRPr lang="en-GB" dirty="0">
              <a:latin typeface="Tw Cen MT" pitchFamily="34" charset="0"/>
            </a:endParaRPr>
          </a:p>
        </p:txBody>
      </p:sp>
      <p:cxnSp>
        <p:nvCxnSpPr>
          <p:cNvPr id="35" name="Connecteur droit avec flèche 20"/>
          <p:cNvCxnSpPr/>
          <p:nvPr/>
        </p:nvCxnSpPr>
        <p:spPr>
          <a:xfrm flipH="1" flipV="1">
            <a:off x="8090392" y="2411998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79878" y="3075684"/>
            <a:ext cx="80107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 smtClean="0">
                <a:latin typeface="Tw Cen MT" pitchFamily="34" charset="0"/>
              </a:rPr>
              <a:t>The </a:t>
            </a:r>
            <a:r>
              <a:rPr lang="en-GB" sz="2000" dirty="0">
                <a:latin typeface="Tw Cen MT" pitchFamily="34" charset="0"/>
              </a:rPr>
              <a:t>track densities registered on the LR-115 films were counted using a semiautomatic system. </a:t>
            </a:r>
            <a:endParaRPr lang="en-GB" sz="2000" dirty="0" smtClean="0">
              <a:latin typeface="Tw Cen M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dirty="0" smtClean="0">
                <a:latin typeface="Tw Cen MT" pitchFamily="34" charset="0"/>
              </a:rPr>
              <a:t>The </a:t>
            </a:r>
            <a:r>
              <a:rPr lang="en-GB" sz="2000" dirty="0">
                <a:latin typeface="Tw Cen MT" pitchFamily="34" charset="0"/>
              </a:rPr>
              <a:t>stored images were </a:t>
            </a:r>
            <a:r>
              <a:rPr lang="en-GB" sz="2000" dirty="0" smtClean="0">
                <a:latin typeface="Tw Cen MT" pitchFamily="34" charset="0"/>
              </a:rPr>
              <a:t>analysed </a:t>
            </a:r>
            <a:r>
              <a:rPr lang="en-GB" sz="2000" dirty="0">
                <a:latin typeface="Tw Cen MT" pitchFamily="34" charset="0"/>
              </a:rPr>
              <a:t>through </a:t>
            </a:r>
            <a:r>
              <a:rPr lang="en-GB" sz="2000" b="1" dirty="0">
                <a:latin typeface="Tw Cen MT" pitchFamily="34" charset="0"/>
              </a:rPr>
              <a:t>ImageJ 1.53e </a:t>
            </a:r>
            <a:r>
              <a:rPr lang="en-GB" sz="2000" dirty="0">
                <a:latin typeface="Tw Cen MT" pitchFamily="34" charset="0"/>
              </a:rPr>
              <a:t>(Image Processing and Analysis in Java</a:t>
            </a:r>
            <a:r>
              <a:rPr lang="en-GB" sz="2000" dirty="0" smtClean="0">
                <a:latin typeface="Tw Cen MT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w Cen MT" pitchFamily="34" charset="0"/>
              </a:rPr>
              <a:t>The uranium activity can be deduced from the measured track density using the following </a:t>
            </a:r>
            <a:r>
              <a:rPr lang="en-US" sz="2000" dirty="0" smtClean="0">
                <a:latin typeface="Tw Cen MT" pitchFamily="34" charset="0"/>
              </a:rPr>
              <a:t>equation : </a:t>
            </a:r>
            <a:endParaRPr lang="fr-FR" sz="2000" dirty="0">
              <a:latin typeface="Tw Cen MT" pitchFamily="34" charset="0"/>
            </a:endParaRPr>
          </a:p>
        </p:txBody>
      </p:sp>
      <p:sp>
        <p:nvSpPr>
          <p:cNvPr id="47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85" y="6346302"/>
            <a:ext cx="2743200" cy="365125"/>
          </a:xfrm>
        </p:spPr>
        <p:txBody>
          <a:bodyPr/>
          <a:lstStyle/>
          <a:p>
            <a:r>
              <a:rPr lang="en-US" sz="1400" b="1" i="1" dirty="0" smtClean="0">
                <a:latin typeface="Tw Cen MT" pitchFamily="34" charset="0"/>
              </a:rPr>
              <a:t>M. JABBADE   </a:t>
            </a:r>
            <a:fld id="{84308346-910C-498E-8327-CA8CB9DF8EF6}" type="datetime4">
              <a:rPr lang="en-US" sz="1400" b="1" i="1" smtClean="0">
                <a:latin typeface="Tw Cen MT" pitchFamily="34" charset="0"/>
              </a:rPr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0558" y="6356350"/>
            <a:ext cx="2743200" cy="365125"/>
          </a:xfrm>
        </p:spPr>
        <p:txBody>
          <a:bodyPr/>
          <a:lstStyle/>
          <a:p>
            <a:fld id="{A4489FD0-501B-4C6F-9CB2-8996B7BF4EFE}" type="slidenum">
              <a:rPr lang="de-DE" sz="1400" b="1" smtClean="0">
                <a:latin typeface="Tw Cen MT" pitchFamily="34" charset="0"/>
              </a:rPr>
              <a:t>7</a:t>
            </a:fld>
            <a:endParaRPr lang="de-DE" sz="1400" b="1" dirty="0">
              <a:latin typeface="Tw Cen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11352" y="5950516"/>
                <a:ext cx="3236655" cy="40011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D</m:t>
                      </m:r>
                      <m:r>
                        <a:rPr lang="en-US" sz="20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A</m:t>
                      </m:r>
                      <m:r>
                        <a:rPr lang="en-US" sz="2000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/>
                            </a:rPr>
                            <m:t>1.961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a</m:t>
                          </m:r>
                          <m:r>
                            <a:rPr lang="en-US" sz="2000">
                              <a:latin typeface="Cambria Math"/>
                            </a:rPr>
                            <m:t>+0.350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352" y="5950516"/>
                <a:ext cx="323665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5882" r="-2064" b="-2352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711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9375" cy="6858000"/>
            <a:chOff x="491575" y="0"/>
            <a:chExt cx="9969375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649299" y="2697169"/>
              <a:ext cx="199208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    </a:t>
              </a:r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&amp; Methods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655003" cy="6858000"/>
            <a:chOff x="491575" y="0"/>
            <a:chExt cx="9655003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611926" y="2974167"/>
              <a:ext cx="19920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Results &amp; Discussion 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884219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833029" y="3177066"/>
              <a:ext cx="21816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Conclusion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40A12D7-9F13-43EC-95DE-B85ADBCAA6B6}"/>
              </a:ext>
            </a:extLst>
          </p:cNvPr>
          <p:cNvSpPr txBox="1"/>
          <p:nvPr/>
        </p:nvSpPr>
        <p:spPr>
          <a:xfrm rot="16200000">
            <a:off x="9909466" y="3224540"/>
            <a:ext cx="301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0EEF0"/>
                </a:solidFill>
                <a:latin typeface="Tw Cen MT" panose="020B0602020104020603" pitchFamily="34" charset="0"/>
              </a:rPr>
              <a:t>Introduction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F4373C1-3934-47C3-8F36-E2FB2615CA87}"/>
              </a:ext>
            </a:extLst>
          </p:cNvPr>
          <p:cNvSpPr txBox="1"/>
          <p:nvPr/>
        </p:nvSpPr>
        <p:spPr>
          <a:xfrm rot="16200000">
            <a:off x="10872792" y="3225512"/>
            <a:ext cx="199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Plan</a:t>
            </a:r>
            <a:endParaRPr lang="en-US" sz="3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0F8A56B9-A504-4035-8439-53ED4617B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466" y="3231581"/>
            <a:ext cx="530600" cy="530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84133" y="6346302"/>
            <a:ext cx="2743200" cy="365125"/>
          </a:xfrm>
        </p:spPr>
        <p:txBody>
          <a:bodyPr/>
          <a:lstStyle/>
          <a:p>
            <a:r>
              <a:rPr lang="en-US" sz="1400" b="1" i="1" dirty="0" smtClean="0">
                <a:latin typeface="Tw Cen MT" pitchFamily="34" charset="0"/>
              </a:rPr>
              <a:t>M. JABBADE   </a:t>
            </a:r>
            <a:fld id="{84308346-910C-498E-8327-CA8CB9DF8EF6}" type="datetime4">
              <a:rPr lang="en-US" sz="1400" b="1" i="1" smtClean="0">
                <a:latin typeface="Tw Cen MT" pitchFamily="34" charset="0"/>
              </a:rPr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88206" y="6356350"/>
            <a:ext cx="2743200" cy="365125"/>
          </a:xfrm>
        </p:spPr>
        <p:txBody>
          <a:bodyPr/>
          <a:lstStyle/>
          <a:p>
            <a:fld id="{A4489FD0-501B-4C6F-9CB2-8996B7BF4EFE}" type="slidenum">
              <a:rPr lang="de-DE" sz="1400" b="1" smtClean="0">
                <a:latin typeface="Tw Cen MT" pitchFamily="34" charset="0"/>
              </a:rPr>
              <a:t>8</a:t>
            </a:fld>
            <a:endParaRPr lang="de-DE" sz="1400" b="1" dirty="0">
              <a:latin typeface="Tw Cen MT" pitchFamily="34" charset="0"/>
            </a:endParaRPr>
          </a:p>
        </p:txBody>
      </p:sp>
      <p:sp>
        <p:nvSpPr>
          <p:cNvPr id="74" name="ZoneTexte 2"/>
          <p:cNvSpPr txBox="1"/>
          <p:nvPr/>
        </p:nvSpPr>
        <p:spPr>
          <a:xfrm>
            <a:off x="1558112" y="245892"/>
            <a:ext cx="857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82E7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Radon exhalation rate </a:t>
            </a:r>
            <a:r>
              <a:rPr lang="en-GB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measurement</a:t>
            </a:r>
            <a:r>
              <a:rPr lang="fr-FR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75" name="Picture 7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/>
          <a:stretch/>
        </p:blipFill>
        <p:spPr bwMode="auto">
          <a:xfrm>
            <a:off x="3864000" y="2808491"/>
            <a:ext cx="4464000" cy="3348000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1487578" y="811140"/>
            <a:ext cx="89301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Tw Cen MT" pitchFamily="34" charset="0"/>
              </a:rPr>
              <a:t>These results highlight the good reproducibility of the measurements.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w Cen MT" pitchFamily="34" charset="0"/>
              </a:rPr>
              <a:t>The results </a:t>
            </a:r>
            <a:r>
              <a:rPr lang="en-US" sz="2000" dirty="0">
                <a:latin typeface="Tw Cen MT" pitchFamily="34" charset="0"/>
              </a:rPr>
              <a:t>are fitted well by the model described, indicating that our simple experimental setup provides good results.</a:t>
            </a:r>
            <a:endParaRPr lang="fr-FR" sz="20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00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9375" cy="6858000"/>
            <a:chOff x="491575" y="0"/>
            <a:chExt cx="9969375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649299" y="2697169"/>
              <a:ext cx="199208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    </a:t>
              </a:r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&amp; Methods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655003" cy="6858000"/>
            <a:chOff x="491575" y="0"/>
            <a:chExt cx="9655003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611926" y="2974167"/>
              <a:ext cx="19920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Results &amp; Discussion 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884219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833029" y="3177066"/>
              <a:ext cx="21816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Conclusion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40A12D7-9F13-43EC-95DE-B85ADBCAA6B6}"/>
              </a:ext>
            </a:extLst>
          </p:cNvPr>
          <p:cNvSpPr txBox="1"/>
          <p:nvPr/>
        </p:nvSpPr>
        <p:spPr>
          <a:xfrm rot="16200000">
            <a:off x="9909466" y="3224540"/>
            <a:ext cx="301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0EEF0"/>
                </a:solidFill>
                <a:latin typeface="Tw Cen MT" panose="020B0602020104020603" pitchFamily="34" charset="0"/>
              </a:rPr>
              <a:t>Introduction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F4373C1-3934-47C3-8F36-E2FB2615CA87}"/>
              </a:ext>
            </a:extLst>
          </p:cNvPr>
          <p:cNvSpPr txBox="1"/>
          <p:nvPr/>
        </p:nvSpPr>
        <p:spPr>
          <a:xfrm rot="16200000">
            <a:off x="10872792" y="3225512"/>
            <a:ext cx="199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Plan</a:t>
            </a:r>
            <a:endParaRPr lang="en-US" sz="3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0F8A56B9-A504-4035-8439-53ED4617B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466" y="3231581"/>
            <a:ext cx="530600" cy="530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84133" y="6346302"/>
            <a:ext cx="2743200" cy="365125"/>
          </a:xfrm>
        </p:spPr>
        <p:txBody>
          <a:bodyPr/>
          <a:lstStyle/>
          <a:p>
            <a:r>
              <a:rPr lang="en-US" sz="1400" b="1" i="1" dirty="0" smtClean="0">
                <a:latin typeface="Tw Cen MT" pitchFamily="34" charset="0"/>
              </a:rPr>
              <a:t>M. JABBADE   </a:t>
            </a:r>
            <a:fld id="{84308346-910C-498E-8327-CA8CB9DF8EF6}" type="datetime4">
              <a:rPr lang="en-US" sz="1400" b="1" i="1" smtClean="0">
                <a:latin typeface="Tw Cen MT" pitchFamily="34" charset="0"/>
              </a:rPr>
              <a:t>June 23, 2022</a:t>
            </a:fld>
            <a:endParaRPr lang="de-DE" sz="1400" b="1" i="1" dirty="0">
              <a:latin typeface="Tw Cen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88206" y="6356350"/>
            <a:ext cx="2743200" cy="365125"/>
          </a:xfrm>
        </p:spPr>
        <p:txBody>
          <a:bodyPr/>
          <a:lstStyle/>
          <a:p>
            <a:fld id="{A4489FD0-501B-4C6F-9CB2-8996B7BF4EFE}" type="slidenum">
              <a:rPr lang="de-DE" sz="1400" b="1" smtClean="0">
                <a:latin typeface="Tw Cen MT" pitchFamily="34" charset="0"/>
              </a:rPr>
              <a:t>9</a:t>
            </a:fld>
            <a:endParaRPr lang="de-DE" sz="1400" b="1" dirty="0">
              <a:latin typeface="Tw Cen MT" pitchFamily="34" charset="0"/>
            </a:endParaRPr>
          </a:p>
        </p:txBody>
      </p:sp>
      <p:sp>
        <p:nvSpPr>
          <p:cNvPr id="74" name="ZoneTexte 2"/>
          <p:cNvSpPr txBox="1"/>
          <p:nvPr/>
        </p:nvSpPr>
        <p:spPr>
          <a:xfrm>
            <a:off x="1558112" y="245892"/>
            <a:ext cx="857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82E7F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Radon exhalation rate </a:t>
            </a:r>
            <a:r>
              <a:rPr lang="en-GB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measurement</a:t>
            </a:r>
            <a:r>
              <a:rPr lang="fr-FR" sz="2800" b="1" dirty="0">
                <a:solidFill>
                  <a:srgbClr val="82E7F2"/>
                </a:solidFill>
                <a:latin typeface="Tw Cen MT" pitchFamily="34" charset="0"/>
                <a:cs typeface="Arial" pitchFamily="34" charset="0"/>
              </a:rPr>
              <a:t>: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198553" y="4828013"/>
            <a:ext cx="89301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Tw Cen MT" pitchFamily="34" charset="0"/>
              </a:rPr>
              <a:t>No notable trend </a:t>
            </a:r>
            <a:r>
              <a:rPr lang="en-US" sz="2000" dirty="0">
                <a:latin typeface="Tw Cen MT" pitchFamily="34" charset="0"/>
              </a:rPr>
              <a:t>is observed for grains smaller than 0.125 mm. </a:t>
            </a:r>
            <a:endParaRPr lang="en-US" sz="2000" dirty="0" smtClean="0">
              <a:latin typeface="Tw Cen MT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Tw Cen MT" pitchFamily="34" charset="0"/>
              </a:rPr>
              <a:t>A </a:t>
            </a:r>
            <a:r>
              <a:rPr lang="en-US" sz="2000" b="1" dirty="0">
                <a:latin typeface="Tw Cen MT" pitchFamily="34" charset="0"/>
              </a:rPr>
              <a:t>decrease </a:t>
            </a:r>
            <a:r>
              <a:rPr lang="en-US" sz="2000" dirty="0">
                <a:latin typeface="Tw Cen MT" pitchFamily="34" charset="0"/>
              </a:rPr>
              <a:t>in radon </a:t>
            </a:r>
            <a:r>
              <a:rPr lang="en-US" sz="2000" dirty="0" smtClean="0">
                <a:latin typeface="Tw Cen MT" pitchFamily="34" charset="0"/>
              </a:rPr>
              <a:t>exhalation rate </a:t>
            </a:r>
            <a:r>
              <a:rPr lang="en-US" sz="2000" dirty="0">
                <a:latin typeface="Tw Cen MT" pitchFamily="34" charset="0"/>
              </a:rPr>
              <a:t>with increasing grain size is noticed for grains larger than 0.125 mm</a:t>
            </a:r>
            <a:r>
              <a:rPr lang="en-US" sz="2000" dirty="0" smtClean="0">
                <a:latin typeface="Tw Cen MT" pitchFamily="34" charset="0"/>
              </a:rPr>
              <a:t>.</a:t>
            </a:r>
            <a:endParaRPr lang="fr-FR" sz="2000" dirty="0">
              <a:latin typeface="Tw Cen MT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25090"/>
              </p:ext>
            </p:extLst>
          </p:nvPr>
        </p:nvGraphicFramePr>
        <p:xfrm>
          <a:off x="1226329" y="1428527"/>
          <a:ext cx="8718071" cy="3228467"/>
        </p:xfrm>
        <a:graphic>
          <a:graphicData uri="http://schemas.openxmlformats.org/drawingml/2006/table">
            <a:tbl>
              <a:tblPr firstRow="1" firstCol="1" bandRow="1"/>
              <a:tblGrid>
                <a:gridCol w="2179518"/>
                <a:gridCol w="2179518"/>
                <a:gridCol w="2058818"/>
                <a:gridCol w="230021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Saturation radon concentration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(Bqm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Mass exhalation rate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(Bqkg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Surface exhalation rate 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(Bqm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-2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Bulk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284±6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0.407±0.009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1.437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±0.030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F1 : &lt;0.063 mm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288±5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0.413±0.007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1.458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±0.025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F2 : 0.063-0.125 mm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270±4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0.387±0.006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1.367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0.020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F3 : 0.125-0.25 mm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312±5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0.447±0.007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1.579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±0.025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F4 : 0.25-0.5 mm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251±5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0.360±0.007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1.270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±0.025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F5 : 0.5-1 mm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228±4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0.327±0.006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1.154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0.020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F6 : 1-2 mm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213±3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0.305±0.004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1.078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0.015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F7 : &gt;2 mm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215±5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0.308±0.007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Calibri"/>
                          <a:cs typeface="Times New Roman"/>
                        </a:rPr>
                        <a:t>1.088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imes New Roman"/>
                          <a:cs typeface="Times New Roman"/>
                        </a:rPr>
                        <a:t>±0.025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Oval 33"/>
          <p:cNvSpPr/>
          <p:nvPr/>
        </p:nvSpPr>
        <p:spPr>
          <a:xfrm>
            <a:off x="3940471" y="2312031"/>
            <a:ext cx="1055077" cy="2818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3940471" y="3186109"/>
            <a:ext cx="1055077" cy="305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5958031" y="3117014"/>
            <a:ext cx="1306945" cy="4109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5968078" y="4301502"/>
            <a:ext cx="1306945" cy="4109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118261" y="3117013"/>
            <a:ext cx="1306945" cy="4109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8108213" y="4301502"/>
            <a:ext cx="1306945" cy="4109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63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1316</Words>
  <Application>Microsoft Office PowerPoint</Application>
  <PresentationFormat>Custom</PresentationFormat>
  <Paragraphs>280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meriem</cp:lastModifiedBy>
  <cp:revision>77</cp:revision>
  <dcterms:created xsi:type="dcterms:W3CDTF">2017-01-05T13:17:27Z</dcterms:created>
  <dcterms:modified xsi:type="dcterms:W3CDTF">2022-06-23T22:23:48Z</dcterms:modified>
</cp:coreProperties>
</file>