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97" r:id="rId2"/>
    <p:sldMasterId id="2147483684" r:id="rId3"/>
  </p:sldMasterIdLst>
  <p:notesMasterIdLst>
    <p:notesMasterId r:id="rId35"/>
  </p:notesMasterIdLst>
  <p:handoutMasterIdLst>
    <p:handoutMasterId r:id="rId36"/>
  </p:handoutMasterIdLst>
  <p:sldIdLst>
    <p:sldId id="498" r:id="rId4"/>
    <p:sldId id="512" r:id="rId5"/>
    <p:sldId id="655" r:id="rId6"/>
    <p:sldId id="658" r:id="rId7"/>
    <p:sldId id="672" r:id="rId8"/>
    <p:sldId id="682" r:id="rId9"/>
    <p:sldId id="503" r:id="rId10"/>
    <p:sldId id="681" r:id="rId11"/>
    <p:sldId id="586" r:id="rId12"/>
    <p:sldId id="667" r:id="rId13"/>
    <p:sldId id="685" r:id="rId14"/>
    <p:sldId id="673" r:id="rId15"/>
    <p:sldId id="694" r:id="rId16"/>
    <p:sldId id="691" r:id="rId17"/>
    <p:sldId id="553" r:id="rId18"/>
    <p:sldId id="590" r:id="rId19"/>
    <p:sldId id="591" r:id="rId20"/>
    <p:sldId id="663" r:id="rId21"/>
    <p:sldId id="662" r:id="rId22"/>
    <p:sldId id="511" r:id="rId23"/>
    <p:sldId id="623" r:id="rId24"/>
    <p:sldId id="593" r:id="rId25"/>
    <p:sldId id="674" r:id="rId26"/>
    <p:sldId id="594" r:id="rId27"/>
    <p:sldId id="628" r:id="rId28"/>
    <p:sldId id="675" r:id="rId29"/>
    <p:sldId id="501" r:id="rId30"/>
    <p:sldId id="600" r:id="rId31"/>
    <p:sldId id="664" r:id="rId32"/>
    <p:sldId id="493" r:id="rId33"/>
    <p:sldId id="500" r:id="rId34"/>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164" algn="l" rtl="0" fontAlgn="base">
      <a:spcBef>
        <a:spcPct val="0"/>
      </a:spcBef>
      <a:spcAft>
        <a:spcPct val="0"/>
      </a:spcAft>
      <a:defRPr kern="1200">
        <a:solidFill>
          <a:schemeClr val="tx1"/>
        </a:solidFill>
        <a:latin typeface="Arial" charset="0"/>
        <a:ea typeface="+mn-ea"/>
        <a:cs typeface="+mn-cs"/>
      </a:defRPr>
    </a:lvl2pPr>
    <a:lvl3pPr marL="914326" algn="l" rtl="0" fontAlgn="base">
      <a:spcBef>
        <a:spcPct val="0"/>
      </a:spcBef>
      <a:spcAft>
        <a:spcPct val="0"/>
      </a:spcAft>
      <a:defRPr kern="1200">
        <a:solidFill>
          <a:schemeClr val="tx1"/>
        </a:solidFill>
        <a:latin typeface="Arial" charset="0"/>
        <a:ea typeface="+mn-ea"/>
        <a:cs typeface="+mn-cs"/>
      </a:defRPr>
    </a:lvl3pPr>
    <a:lvl4pPr marL="1371490" algn="l" rtl="0" fontAlgn="base">
      <a:spcBef>
        <a:spcPct val="0"/>
      </a:spcBef>
      <a:spcAft>
        <a:spcPct val="0"/>
      </a:spcAft>
      <a:defRPr kern="1200">
        <a:solidFill>
          <a:schemeClr val="tx1"/>
        </a:solidFill>
        <a:latin typeface="Arial" charset="0"/>
        <a:ea typeface="+mn-ea"/>
        <a:cs typeface="+mn-cs"/>
      </a:defRPr>
    </a:lvl4pPr>
    <a:lvl5pPr marL="1828654" algn="l" rtl="0" fontAlgn="base">
      <a:spcBef>
        <a:spcPct val="0"/>
      </a:spcBef>
      <a:spcAft>
        <a:spcPct val="0"/>
      </a:spcAft>
      <a:defRPr kern="1200">
        <a:solidFill>
          <a:schemeClr val="tx1"/>
        </a:solidFill>
        <a:latin typeface="Arial" charset="0"/>
        <a:ea typeface="+mn-ea"/>
        <a:cs typeface="+mn-cs"/>
      </a:defRPr>
    </a:lvl5pPr>
    <a:lvl6pPr marL="2285818" algn="l" defTabSz="914326" rtl="0" eaLnBrk="1" latinLnBrk="0" hangingPunct="1">
      <a:defRPr kern="1200">
        <a:solidFill>
          <a:schemeClr val="tx1"/>
        </a:solidFill>
        <a:latin typeface="Arial" charset="0"/>
        <a:ea typeface="+mn-ea"/>
        <a:cs typeface="+mn-cs"/>
      </a:defRPr>
    </a:lvl6pPr>
    <a:lvl7pPr marL="2742980" algn="l" defTabSz="914326" rtl="0" eaLnBrk="1" latinLnBrk="0" hangingPunct="1">
      <a:defRPr kern="1200">
        <a:solidFill>
          <a:schemeClr val="tx1"/>
        </a:solidFill>
        <a:latin typeface="Arial" charset="0"/>
        <a:ea typeface="+mn-ea"/>
        <a:cs typeface="+mn-cs"/>
      </a:defRPr>
    </a:lvl7pPr>
    <a:lvl8pPr marL="3200144" algn="l" defTabSz="914326" rtl="0" eaLnBrk="1" latinLnBrk="0" hangingPunct="1">
      <a:defRPr kern="1200">
        <a:solidFill>
          <a:schemeClr val="tx1"/>
        </a:solidFill>
        <a:latin typeface="Arial" charset="0"/>
        <a:ea typeface="+mn-ea"/>
        <a:cs typeface="+mn-cs"/>
      </a:defRPr>
    </a:lvl8pPr>
    <a:lvl9pPr marL="3657308" algn="l" defTabSz="914326"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58" userDrawn="1">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uni Ratnayake" initials="SR" lastIdx="5" clrIdx="0"/>
  <p:cmAuthor id="2" name="Lützenkirchen, Johannes (INE)" initials="LJ(" lastIdx="6" clrIdx="1">
    <p:extLst>
      <p:ext uri="{19B8F6BF-5375-455C-9EA6-DF929625EA0E}">
        <p15:presenceInfo xmlns:p15="http://schemas.microsoft.com/office/powerpoint/2012/main" userId="S-1-5-21-1202744845-3101423955-345487624-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FF"/>
    <a:srgbClr val="0000CC"/>
    <a:srgbClr val="FF9900"/>
    <a:srgbClr val="FF00FF"/>
    <a:srgbClr val="800000"/>
    <a:srgbClr val="FF66FF"/>
    <a:srgbClr val="A01E28"/>
    <a:srgbClr val="99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3271" autoAdjust="0"/>
  </p:normalViewPr>
  <p:slideViewPr>
    <p:cSldViewPr snapToGrid="0">
      <p:cViewPr>
        <p:scale>
          <a:sx n="100" d="100"/>
          <a:sy n="100" d="100"/>
        </p:scale>
        <p:origin x="2040"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8" d="100"/>
          <a:sy n="48" d="100"/>
        </p:scale>
        <p:origin x="2940" y="36"/>
      </p:cViewPr>
      <p:guideLst>
        <p:guide orient="horz" pos="2880"/>
        <p:guide pos="2160"/>
        <p:guide orient="horz" pos="315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28574" y="508396"/>
            <a:ext cx="2734805" cy="30331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atin typeface="Arial" charset="0"/>
              </a:defRPr>
            </a:lvl1pPr>
          </a:lstStyle>
          <a:p>
            <a:pPr>
              <a:defRPr/>
            </a:pPr>
            <a:r>
              <a:rPr lang="de-DE"/>
              <a:t>Prof. Dr. Max Mustermann | Musterfakultät</a:t>
            </a:r>
          </a:p>
        </p:txBody>
      </p:sp>
      <p:sp>
        <p:nvSpPr>
          <p:cNvPr id="47111" name="Text Box 7"/>
          <p:cNvSpPr txBox="1">
            <a:spLocks noChangeArrowheads="1"/>
          </p:cNvSpPr>
          <p:nvPr/>
        </p:nvSpPr>
        <p:spPr bwMode="auto">
          <a:xfrm>
            <a:off x="536576" y="9263140"/>
            <a:ext cx="3076262" cy="246221"/>
          </a:xfrm>
          <a:prstGeom prst="rect">
            <a:avLst/>
          </a:prstGeom>
          <a:noFill/>
          <a:ln w="9525">
            <a:noFill/>
            <a:miter lim="800000"/>
            <a:headEnd/>
            <a:tailEnd/>
          </a:ln>
          <a:effectLst/>
        </p:spPr>
        <p:txBody>
          <a:bodyPr lIns="0" tIns="0" rIns="0" bIns="0">
            <a:spAutoFit/>
          </a:bodyPr>
          <a:lstStyle/>
          <a:p>
            <a:pPr>
              <a:defRPr/>
            </a:pPr>
            <a:r>
              <a:rPr lang="en-US" sz="800">
                <a:latin typeface="Arial" pitchFamily="34" charset="0"/>
              </a:rPr>
              <a:t>KIT – University of the State of Baden-Wuerttemberg and </a:t>
            </a:r>
            <a:br>
              <a:rPr lang="en-US" sz="800">
                <a:latin typeface="Arial" pitchFamily="34" charset="0"/>
              </a:rPr>
            </a:br>
            <a:r>
              <a:rPr lang="en-US" sz="800">
                <a:latin typeface="Arial" pitchFamily="34" charset="0"/>
              </a:rPr>
              <a:t>National Laboratory of the Helmholtz Association</a:t>
            </a:r>
          </a:p>
        </p:txBody>
      </p:sp>
      <p:pic>
        <p:nvPicPr>
          <p:cNvPr id="6148" name="Picture 11" descr="KIT-Logo-rgb_de"/>
          <p:cNvPicPr>
            <a:picLocks noChangeAspect="1" noChangeArrowheads="1"/>
          </p:cNvPicPr>
          <p:nvPr/>
        </p:nvPicPr>
        <p:blipFill>
          <a:blip r:embed="rId2" cstate="print"/>
          <a:srcRect/>
          <a:stretch>
            <a:fillRect/>
          </a:stretch>
        </p:blipFill>
        <p:spPr bwMode="auto">
          <a:xfrm>
            <a:off x="544444" y="205083"/>
            <a:ext cx="999196" cy="504948"/>
          </a:xfrm>
          <a:prstGeom prst="rect">
            <a:avLst/>
          </a:prstGeom>
          <a:noFill/>
          <a:ln w="9525">
            <a:noFill/>
            <a:miter lim="800000"/>
            <a:headEnd/>
            <a:tailEnd/>
          </a:ln>
        </p:spPr>
      </p:pic>
    </p:spTree>
    <p:extLst>
      <p:ext uri="{BB962C8B-B14F-4D97-AF65-F5344CB8AC3E}">
        <p14:creationId xmlns:p14="http://schemas.microsoft.com/office/powerpoint/2010/main" val="16596326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Date Placeholder 3">
            <a:extLst>
              <a:ext uri="{FF2B5EF4-FFF2-40B4-BE49-F238E27FC236}">
                <a16:creationId xmlns:a16="http://schemas.microsoft.com/office/drawing/2014/main" id="{4DAAA4B6-88AD-4442-9981-7AA51BCFB4D9}"/>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A00EE1F-F2EB-4B75-9B8E-2DFCF6AE2909}" type="datetimeFigureOut">
              <a:rPr lang="en-US" smtClean="0"/>
              <a:t>6/28/2022</a:t>
            </a:fld>
            <a:endParaRPr lang="en-US"/>
          </a:p>
        </p:txBody>
      </p:sp>
      <p:sp>
        <p:nvSpPr>
          <p:cNvPr id="2" name="Footer Placeholder 1">
            <a:extLst>
              <a:ext uri="{FF2B5EF4-FFF2-40B4-BE49-F238E27FC236}">
                <a16:creationId xmlns:a16="http://schemas.microsoft.com/office/drawing/2014/main" id="{45A6ED75-F2D3-264B-82EE-2B080CE0A387}"/>
              </a:ext>
            </a:extLst>
          </p:cNvPr>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3" name="Slide Number Placeholder 2">
            <a:extLst>
              <a:ext uri="{FF2B5EF4-FFF2-40B4-BE49-F238E27FC236}">
                <a16:creationId xmlns:a16="http://schemas.microsoft.com/office/drawing/2014/main" id="{7C8F21F0-CCE2-6EE2-1CB5-9D518284D42D}"/>
              </a:ext>
            </a:extLst>
          </p:cNvPr>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70F824A-5418-4F4E-8FBC-03EC8F19ABE8}" type="slidenum">
              <a:rPr lang="en-US" smtClean="0"/>
              <a:t>‹#›</a:t>
            </a:fld>
            <a:endParaRPr lang="en-US"/>
          </a:p>
        </p:txBody>
      </p:sp>
    </p:spTree>
    <p:extLst>
      <p:ext uri="{BB962C8B-B14F-4D97-AF65-F5344CB8AC3E}">
        <p14:creationId xmlns:p14="http://schemas.microsoft.com/office/powerpoint/2010/main" val="30463841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64" algn="l" rtl="0" eaLnBrk="0" fontAlgn="base" hangingPunct="0">
      <a:spcBef>
        <a:spcPct val="30000"/>
      </a:spcBef>
      <a:spcAft>
        <a:spcPct val="0"/>
      </a:spcAft>
      <a:defRPr sz="1200" kern="1200">
        <a:solidFill>
          <a:schemeClr val="tx1"/>
        </a:solidFill>
        <a:latin typeface="Arial" charset="0"/>
        <a:ea typeface="+mn-ea"/>
        <a:cs typeface="+mn-cs"/>
      </a:defRPr>
    </a:lvl2pPr>
    <a:lvl3pPr marL="914326" algn="l" rtl="0" eaLnBrk="0" fontAlgn="base" hangingPunct="0">
      <a:spcBef>
        <a:spcPct val="30000"/>
      </a:spcBef>
      <a:spcAft>
        <a:spcPct val="0"/>
      </a:spcAft>
      <a:defRPr sz="1200" kern="1200">
        <a:solidFill>
          <a:schemeClr val="tx1"/>
        </a:solidFill>
        <a:latin typeface="Arial" charset="0"/>
        <a:ea typeface="+mn-ea"/>
        <a:cs typeface="+mn-cs"/>
      </a:defRPr>
    </a:lvl3pPr>
    <a:lvl4pPr marL="1371490" algn="l" rtl="0" eaLnBrk="0" fontAlgn="base" hangingPunct="0">
      <a:spcBef>
        <a:spcPct val="30000"/>
      </a:spcBef>
      <a:spcAft>
        <a:spcPct val="0"/>
      </a:spcAft>
      <a:defRPr sz="1200" kern="1200">
        <a:solidFill>
          <a:schemeClr val="tx1"/>
        </a:solidFill>
        <a:latin typeface="Arial" charset="0"/>
        <a:ea typeface="+mn-ea"/>
        <a:cs typeface="+mn-cs"/>
      </a:defRPr>
    </a:lvl4pPr>
    <a:lvl5pPr marL="1828654" algn="l" rtl="0" eaLnBrk="0" fontAlgn="base" hangingPunct="0">
      <a:spcBef>
        <a:spcPct val="30000"/>
      </a:spcBef>
      <a:spcAft>
        <a:spcPct val="0"/>
      </a:spcAft>
      <a:defRPr sz="1200" kern="1200">
        <a:solidFill>
          <a:schemeClr val="tx1"/>
        </a:solidFill>
        <a:latin typeface="Arial" charset="0"/>
        <a:ea typeface="+mn-ea"/>
        <a:cs typeface="+mn-cs"/>
      </a:defRPr>
    </a:lvl5pPr>
    <a:lvl6pPr marL="2285818" algn="l" defTabSz="914326" rtl="0" eaLnBrk="1" latinLnBrk="0" hangingPunct="1">
      <a:defRPr sz="1200" kern="1200">
        <a:solidFill>
          <a:schemeClr val="tx1"/>
        </a:solidFill>
        <a:latin typeface="+mn-lt"/>
        <a:ea typeface="+mn-ea"/>
        <a:cs typeface="+mn-cs"/>
      </a:defRPr>
    </a:lvl6pPr>
    <a:lvl7pPr marL="2742980" algn="l" defTabSz="914326" rtl="0" eaLnBrk="1" latinLnBrk="0" hangingPunct="1">
      <a:defRPr sz="1200" kern="1200">
        <a:solidFill>
          <a:schemeClr val="tx1"/>
        </a:solidFill>
        <a:latin typeface="+mn-lt"/>
        <a:ea typeface="+mn-ea"/>
        <a:cs typeface="+mn-cs"/>
      </a:defRPr>
    </a:lvl7pPr>
    <a:lvl8pPr marL="3200144" algn="l" defTabSz="914326" rtl="0" eaLnBrk="1" latinLnBrk="0" hangingPunct="1">
      <a:defRPr sz="1200" kern="1200">
        <a:solidFill>
          <a:schemeClr val="tx1"/>
        </a:solidFill>
        <a:latin typeface="+mn-lt"/>
        <a:ea typeface="+mn-ea"/>
        <a:cs typeface="+mn-cs"/>
      </a:defRPr>
    </a:lvl8pPr>
    <a:lvl9pPr marL="3657308" algn="l" defTabSz="9143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911metallurgist.com/blog/sample-preparation-methods-for-xrf-analysi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fety.worldnomads.com/Japan/71820/How-Dangerous-is-the-Radiation-in-Japa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Arial" charset="0"/>
                <a:ea typeface="+mn-ea"/>
                <a:cs typeface="+mn-cs"/>
              </a:rPr>
              <a:t>Prof. Dr. </a:t>
            </a:r>
            <a:r>
              <a:rPr lang="de-DE" sz="1200" kern="1200">
                <a:solidFill>
                  <a:schemeClr val="tx1"/>
                </a:solidFill>
                <a:effectLst/>
                <a:latin typeface="Arial" charset="0"/>
                <a:ea typeface="+mn-ea"/>
                <a:cs typeface="+mn-cs"/>
              </a:rPr>
              <a:t>Claus Feldmann</a:t>
            </a:r>
            <a:endParaRPr lang="en-US" sz="1200" kern="1200">
              <a:solidFill>
                <a:schemeClr val="tx1"/>
              </a:solidFill>
              <a:effectLst/>
              <a:latin typeface="Arial" charset="0"/>
              <a:ea typeface="+mn-ea"/>
              <a:cs typeface="+mn-cs"/>
            </a:endParaRPr>
          </a:p>
        </p:txBody>
      </p:sp>
      <p:sp>
        <p:nvSpPr>
          <p:cNvPr id="4" name="Fußzeilenplatzhalter 3"/>
          <p:cNvSpPr>
            <a:spLocks noGrp="1"/>
          </p:cNvSpPr>
          <p:nvPr>
            <p:ph type="ftr" sz="quarter" idx="10"/>
          </p:nvPr>
        </p:nvSpPr>
        <p:spPr>
          <a:xfrm>
            <a:off x="0" y="9429750"/>
            <a:ext cx="2946400" cy="496888"/>
          </a:xfrm>
          <a:prstGeom prst="rect">
            <a:avLst/>
          </a:prstGeom>
        </p:spPr>
        <p:txBody>
          <a:bodyPr/>
          <a:lstStyle/>
          <a:p>
            <a:pPr>
              <a:defRPr/>
            </a:pPr>
            <a:r>
              <a:rPr lang="de-DE"/>
              <a:t>Prof. Dr. Max Mustermann | </a:t>
            </a:r>
            <a:br>
              <a:rPr lang="de-DE"/>
            </a:br>
            <a:r>
              <a:rPr lang="de-DE"/>
              <a:t>Name of Faculty</a:t>
            </a:r>
          </a:p>
        </p:txBody>
      </p:sp>
      <p:sp>
        <p:nvSpPr>
          <p:cNvPr id="5" name="Foliennummernplatzhalter 4"/>
          <p:cNvSpPr>
            <a:spLocks noGrp="1"/>
          </p:cNvSpPr>
          <p:nvPr>
            <p:ph type="sldNum" sz="quarter" idx="11"/>
          </p:nvPr>
        </p:nvSpPr>
        <p:spPr>
          <a:xfrm>
            <a:off x="3850443" y="9428583"/>
            <a:ext cx="2945659" cy="496332"/>
          </a:xfrm>
          <a:prstGeom prst="rect">
            <a:avLst/>
          </a:prstGeom>
        </p:spPr>
        <p:txBody>
          <a:bodyPr/>
          <a:lstStyle/>
          <a:p>
            <a:pPr>
              <a:defRPr/>
            </a:pPr>
            <a:fld id="{32BDCDAC-DE62-4AD3-97B8-72AB65504827}" type="slidenum">
              <a:rPr lang="de-DE" smtClean="0"/>
              <a:pPr>
                <a:defRPr/>
              </a:pPr>
              <a:t>1</a:t>
            </a:fld>
            <a:endParaRPr lang="de-DE"/>
          </a:p>
        </p:txBody>
      </p:sp>
    </p:spTree>
    <p:extLst>
      <p:ext uri="{BB962C8B-B14F-4D97-AF65-F5344CB8AC3E}">
        <p14:creationId xmlns:p14="http://schemas.microsoft.com/office/powerpoint/2010/main" val="397448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50443" y="9428583"/>
            <a:ext cx="2945659" cy="496332"/>
          </a:xfrm>
          <a:prstGeom prst="rect">
            <a:avLst/>
          </a:prstGeom>
        </p:spPr>
        <p:txBody>
          <a:bodyPr/>
          <a:lstStyle/>
          <a:p>
            <a:pPr>
              <a:defRPr/>
            </a:pPr>
            <a:fld id="{32BDCDAC-DE62-4AD3-97B8-72AB65504827}" type="slidenum">
              <a:rPr lang="de-DE" smtClean="0"/>
              <a:pPr>
                <a:defRPr/>
              </a:pPr>
              <a:t>12</a:t>
            </a:fld>
            <a:endParaRPr lang="de-DE" dirty="0"/>
          </a:p>
        </p:txBody>
      </p:sp>
    </p:spTree>
    <p:extLst>
      <p:ext uri="{BB962C8B-B14F-4D97-AF65-F5344CB8AC3E}">
        <p14:creationId xmlns:p14="http://schemas.microsoft.com/office/powerpoint/2010/main" val="202873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4538"/>
            <a:ext cx="4962525" cy="3722687"/>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a:xfrm>
            <a:off x="3850443" y="9428583"/>
            <a:ext cx="2945659" cy="496332"/>
          </a:xfrm>
          <a:prstGeom prst="rect">
            <a:avLst/>
          </a:prstGeom>
        </p:spPr>
        <p:txBody>
          <a:bodyPr/>
          <a:lstStyle/>
          <a:p>
            <a:pPr>
              <a:defRPr/>
            </a:pPr>
            <a:fld id="{32BDCDAC-DE62-4AD3-97B8-72AB65504827}" type="slidenum">
              <a:rPr lang="de-DE" smtClean="0"/>
              <a:pPr>
                <a:defRPr/>
              </a:pPr>
              <a:t>13</a:t>
            </a:fld>
            <a:endParaRPr lang="de-DE" dirty="0"/>
          </a:p>
        </p:txBody>
      </p:sp>
    </p:spTree>
    <p:extLst>
      <p:ext uri="{BB962C8B-B14F-4D97-AF65-F5344CB8AC3E}">
        <p14:creationId xmlns:p14="http://schemas.microsoft.com/office/powerpoint/2010/main" val="4264490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 Absorbed dose rate: Monazite sands, coastal areas 200 km long, 0.5 km wide</a:t>
            </a:r>
          </a:p>
          <a:p>
            <a:r>
              <a:rPr lang="en-US" sz="1200" b="0" i="0" u="none" strike="noStrike" kern="1200" baseline="0" dirty="0">
                <a:solidFill>
                  <a:schemeClr val="tx1"/>
                </a:solidFill>
                <a:latin typeface="Arial" charset="0"/>
                <a:ea typeface="+mn-ea"/>
                <a:cs typeface="+mn-cs"/>
              </a:rPr>
              <a:t>Calculated 4.5 </a:t>
            </a:r>
            <a:r>
              <a:rPr lang="de-DE" sz="1200" kern="0" dirty="0"/>
              <a:t>± 0.2 </a:t>
            </a:r>
            <a:r>
              <a:rPr lang="en-US" sz="1200" b="0" i="0" u="none" strike="noStrike" kern="1200" baseline="0" dirty="0">
                <a:solidFill>
                  <a:schemeClr val="tx1"/>
                </a:solidFill>
                <a:latin typeface="Arial" charset="0"/>
                <a:ea typeface="+mn-ea"/>
                <a:cs typeface="+mn-cs"/>
              </a:rPr>
              <a:t>mSv/</a:t>
            </a:r>
            <a:r>
              <a:rPr lang="en-US" sz="1200" b="0" i="0" u="none" strike="noStrike" kern="1200" baseline="0" dirty="0" err="1">
                <a:solidFill>
                  <a:schemeClr val="tx1"/>
                </a:solidFill>
                <a:latin typeface="Arial" charset="0"/>
                <a:ea typeface="+mn-ea"/>
                <a:cs typeface="+mn-cs"/>
              </a:rPr>
              <a:t>yr</a:t>
            </a:r>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SOURCES AND EFFECTS</a:t>
            </a:r>
          </a:p>
          <a:p>
            <a:r>
              <a:rPr lang="en-US" sz="1200" b="0" i="0" u="none" strike="noStrike" kern="1200" baseline="0" dirty="0">
                <a:solidFill>
                  <a:schemeClr val="tx1"/>
                </a:solidFill>
                <a:latin typeface="Arial" charset="0"/>
                <a:ea typeface="+mn-ea"/>
                <a:cs typeface="+mn-cs"/>
              </a:rPr>
              <a:t>OF IONIZING RADIATION</a:t>
            </a:r>
          </a:p>
          <a:p>
            <a:r>
              <a:rPr lang="en-US" sz="1200" b="0" i="0" u="none" strike="noStrike" kern="1200" baseline="0" dirty="0">
                <a:solidFill>
                  <a:schemeClr val="tx1"/>
                </a:solidFill>
                <a:latin typeface="Arial" charset="0"/>
                <a:ea typeface="+mn-ea"/>
                <a:cs typeface="+mn-cs"/>
              </a:rPr>
              <a:t>United Nations Scientific Committee on the Effects of Atomic Radiation</a:t>
            </a:r>
          </a:p>
          <a:p>
            <a:r>
              <a:rPr lang="en-US" sz="1200" b="0" i="0" u="none" strike="noStrike" kern="1200" baseline="0" dirty="0">
                <a:solidFill>
                  <a:schemeClr val="tx1"/>
                </a:solidFill>
                <a:latin typeface="Arial" charset="0"/>
                <a:ea typeface="+mn-ea"/>
                <a:cs typeface="+mn-cs"/>
              </a:rPr>
              <a:t>UNSCEAR 2000 Report to the General Assembly</a:t>
            </a:r>
          </a:p>
          <a:p>
            <a:endParaRPr lang="es-ES" dirty="0"/>
          </a:p>
        </p:txBody>
      </p:sp>
      <p:sp>
        <p:nvSpPr>
          <p:cNvPr id="4" name="3 Marcador de número de diapositiva"/>
          <p:cNvSpPr>
            <a:spLocks noGrp="1"/>
          </p:cNvSpPr>
          <p:nvPr>
            <p:ph type="sldNum" sz="quarter" idx="10"/>
          </p:nvPr>
        </p:nvSpPr>
        <p:spPr/>
        <p:txBody>
          <a:bodyPr/>
          <a:lstStyle/>
          <a:p>
            <a:pPr>
              <a:defRPr/>
            </a:pPr>
            <a:fld id="{32BDCDAC-DE62-4AD3-97B8-72AB65504827}" type="slidenum">
              <a:rPr lang="de-DE" smtClean="0"/>
              <a:pPr>
                <a:defRPr/>
              </a:pPr>
              <a:t>14</a:t>
            </a:fld>
            <a:endParaRPr lang="de-DE" dirty="0"/>
          </a:p>
        </p:txBody>
      </p:sp>
    </p:spTree>
    <p:extLst>
      <p:ext uri="{BB962C8B-B14F-4D97-AF65-F5344CB8AC3E}">
        <p14:creationId xmlns:p14="http://schemas.microsoft.com/office/powerpoint/2010/main" val="1271906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TOC: K2Cr2O7 is titrated with ammonium ferrous sulphate using diphenyl amine indicator. Get oxidizable OC and using equations can calculate TOC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mn-ea"/>
                <a:cs typeface="+mn-cs"/>
              </a:rPr>
              <a:t>pH: </a:t>
            </a:r>
            <a:r>
              <a:rPr lang="en-US" sz="1200" kern="1200" dirty="0">
                <a:solidFill>
                  <a:schemeClr val="tx1"/>
                </a:solidFill>
                <a:effectLst/>
                <a:latin typeface="Arial" charset="0"/>
                <a:ea typeface="+mn-ea"/>
                <a:cs typeface="+mn-cs"/>
              </a:rPr>
              <a:t>10 g of sediment sample with 50 mL of Milli-Q water. The samples were stirred intermittently for 30 min and allowed to stand for 1 hour </a:t>
            </a:r>
            <a:endParaRPr lang="en-US" sz="1000" b="0" kern="0" dirty="0">
              <a:cs typeface="Times New Roman"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hlinkClick r:id="rId3"/>
            </a:endParaRPr>
          </a:p>
          <a:p>
            <a:endParaRPr lang="de-DE"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a:defRPr/>
            </a:pPr>
            <a:fld id="{32BDCDAC-DE62-4AD3-97B8-72AB65504827}" type="slidenum">
              <a:rPr lang="de-DE" smtClean="0"/>
              <a:pPr>
                <a:defRPr/>
              </a:pPr>
              <a:t>15</a:t>
            </a:fld>
            <a:endParaRPr lang="de-DE" dirty="0"/>
          </a:p>
        </p:txBody>
      </p:sp>
    </p:spTree>
    <p:extLst>
      <p:ext uri="{BB962C8B-B14F-4D97-AF65-F5344CB8AC3E}">
        <p14:creationId xmlns:p14="http://schemas.microsoft.com/office/powerpoint/2010/main" val="3237191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a:defRPr/>
            </a:pPr>
            <a:fld id="{32BDCDAC-DE62-4AD3-97B8-72AB65504827}" type="slidenum">
              <a:rPr lang="de-DE" smtClean="0"/>
              <a:pPr>
                <a:defRPr/>
              </a:pPr>
              <a:t>16</a:t>
            </a:fld>
            <a:endParaRPr lang="de-DE" dirty="0"/>
          </a:p>
        </p:txBody>
      </p:sp>
    </p:spTree>
    <p:extLst>
      <p:ext uri="{BB962C8B-B14F-4D97-AF65-F5344CB8AC3E}">
        <p14:creationId xmlns:p14="http://schemas.microsoft.com/office/powerpoint/2010/main" val="3691748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a:defRPr/>
            </a:pPr>
            <a:fld id="{32BDCDAC-DE62-4AD3-97B8-72AB65504827}" type="slidenum">
              <a:rPr lang="de-DE" smtClean="0"/>
              <a:pPr>
                <a:defRPr/>
              </a:pPr>
              <a:t>17</a:t>
            </a:fld>
            <a:endParaRPr lang="de-DE" dirty="0"/>
          </a:p>
        </p:txBody>
      </p:sp>
    </p:spTree>
    <p:extLst>
      <p:ext uri="{BB962C8B-B14F-4D97-AF65-F5344CB8AC3E}">
        <p14:creationId xmlns:p14="http://schemas.microsoft.com/office/powerpoint/2010/main" val="155055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shell by shell fitting approach is not possible-Th in the sediments is associated with more than one mineral phase: possible overlap from shells located at comparable distance in the host structures</a:t>
            </a:r>
          </a:p>
          <a:p>
            <a:r>
              <a:rPr lang="en-US" sz="1200" kern="1200" dirty="0">
                <a:solidFill>
                  <a:schemeClr val="tx1"/>
                </a:solidFill>
                <a:effectLst/>
                <a:latin typeface="Arial" charset="0"/>
                <a:ea typeface="+mn-ea"/>
                <a:cs typeface="+mn-cs"/>
              </a:rPr>
              <a:t>LCF analysis provides direct information on the proportion of each mineral phase to the experimental data </a:t>
            </a:r>
          </a:p>
          <a:p>
            <a:r>
              <a:rPr lang="en-US" sz="1200" kern="1200" dirty="0">
                <a:solidFill>
                  <a:schemeClr val="tx1"/>
                </a:solidFill>
                <a:effectLst/>
                <a:latin typeface="Arial" charset="0"/>
                <a:ea typeface="+mn-ea"/>
                <a:cs typeface="+mn-cs"/>
              </a:rPr>
              <a:t>LCF: Th speciation in the soil samples is dominated by Th-phosphate, with lower contributions from Th-silicate and Th-oxide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energy position of the edge of these spectra are consistent with that of Th(IV)</a:t>
            </a:r>
          </a:p>
          <a:p>
            <a:endParaRPr lang="en-US" dirty="0"/>
          </a:p>
        </p:txBody>
      </p:sp>
      <p:sp>
        <p:nvSpPr>
          <p:cNvPr id="4" name="Slide Number Placeholder 3"/>
          <p:cNvSpPr>
            <a:spLocks noGrp="1"/>
          </p:cNvSpPr>
          <p:nvPr>
            <p:ph type="sldNum" sz="quarter" idx="5"/>
          </p:nvPr>
        </p:nvSpPr>
        <p:spPr>
          <a:xfrm>
            <a:off x="3850443" y="9428583"/>
            <a:ext cx="2945659" cy="496332"/>
          </a:xfrm>
          <a:prstGeom prst="rect">
            <a:avLst/>
          </a:prstGeom>
        </p:spPr>
        <p:txBody>
          <a:bodyPr/>
          <a:lstStyle/>
          <a:p>
            <a:pPr>
              <a:defRPr/>
            </a:pPr>
            <a:fld id="{32BDCDAC-DE62-4AD3-97B8-72AB65504827}" type="slidenum">
              <a:rPr lang="de-DE" smtClean="0"/>
              <a:pPr>
                <a:defRPr/>
              </a:pPr>
              <a:t>18</a:t>
            </a:fld>
            <a:endParaRPr lang="de-DE" dirty="0"/>
          </a:p>
        </p:txBody>
      </p:sp>
    </p:spTree>
    <p:extLst>
      <p:ext uri="{BB962C8B-B14F-4D97-AF65-F5344CB8AC3E}">
        <p14:creationId xmlns:p14="http://schemas.microsoft.com/office/powerpoint/2010/main" val="3780492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a:t>Monazite: P K-edge in literature</a:t>
            </a:r>
          </a:p>
        </p:txBody>
      </p:sp>
      <p:sp>
        <p:nvSpPr>
          <p:cNvPr id="4" name="Slide Number Placeholder 3"/>
          <p:cNvSpPr>
            <a:spLocks noGrp="1"/>
          </p:cNvSpPr>
          <p:nvPr>
            <p:ph type="sldNum" sz="quarter" idx="5"/>
          </p:nvPr>
        </p:nvSpPr>
        <p:spPr>
          <a:xfrm>
            <a:off x="3850443" y="9428583"/>
            <a:ext cx="2945659" cy="496332"/>
          </a:xfrm>
          <a:prstGeom prst="rect">
            <a:avLst/>
          </a:prstGeom>
        </p:spPr>
        <p:txBody>
          <a:bodyPr/>
          <a:lstStyle/>
          <a:p>
            <a:pPr>
              <a:defRPr/>
            </a:pPr>
            <a:fld id="{32BDCDAC-DE62-4AD3-97B8-72AB65504827}" type="slidenum">
              <a:rPr lang="de-DE" smtClean="0"/>
              <a:pPr>
                <a:defRPr/>
              </a:pPr>
              <a:t>19</a:t>
            </a:fld>
            <a:endParaRPr lang="de-DE" dirty="0"/>
          </a:p>
        </p:txBody>
      </p:sp>
    </p:spTree>
    <p:extLst>
      <p:ext uri="{BB962C8B-B14F-4D97-AF65-F5344CB8AC3E}">
        <p14:creationId xmlns:p14="http://schemas.microsoft.com/office/powerpoint/2010/main" val="269372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Selective extraction steps provide some kind of estimations for the element fraction which could be potentially mobilized. The assignment of a certain metal ion fraction to a host phase turns out to be very difficult. Addition of a chemical reagent (complexing ligand, acid etc.) will not only selectively dissolve the “operationally defined” phase, but also a certain part of the minerals where Th, La, U are initially bound to. We can assume that the solid phase, which has the highest solubility in the soil will be Th-oxides (incl. mixed phases containing REE and U). It is extremely difficult, if not impossible to distinguish e.g. Th dissolving from ThO</a:t>
            </a:r>
            <a:r>
              <a:rPr lang="en-US" sz="1200" kern="1200" baseline="-25000" dirty="0">
                <a:solidFill>
                  <a:schemeClr val="tx1"/>
                </a:solidFill>
                <a:effectLst/>
                <a:latin typeface="Arial" charset="0"/>
                <a:ea typeface="+mn-ea"/>
                <a:cs typeface="+mn-cs"/>
              </a:rPr>
              <a:t>2</a:t>
            </a:r>
            <a:r>
              <a:rPr lang="en-US" sz="1200" kern="1200" dirty="0">
                <a:solidFill>
                  <a:schemeClr val="tx1"/>
                </a:solidFill>
                <a:effectLst/>
                <a:latin typeface="Arial" charset="0"/>
                <a:ea typeface="+mn-ea"/>
                <a:cs typeface="+mn-cs"/>
              </a:rPr>
              <a:t> from the fraction potentially bound to amorphous Fe/Mn </a:t>
            </a:r>
            <a:r>
              <a:rPr lang="en-US" sz="1200" kern="1200" dirty="0" err="1">
                <a:solidFill>
                  <a:schemeClr val="tx1"/>
                </a:solidFill>
                <a:effectLst/>
                <a:latin typeface="Arial" charset="0"/>
                <a:ea typeface="+mn-ea"/>
                <a:cs typeface="+mn-cs"/>
              </a:rPr>
              <a:t>oxihydroxides</a:t>
            </a:r>
            <a:r>
              <a:rPr lang="en-US" sz="1200" kern="1200" dirty="0">
                <a:solidFill>
                  <a:schemeClr val="tx1"/>
                </a:solidFill>
                <a:effectLst/>
                <a:latin typeface="Arial" charset="0"/>
                <a:ea typeface="+mn-ea"/>
                <a:cs typeface="+mn-cs"/>
              </a:rPr>
              <a:t>. </a:t>
            </a:r>
            <a:endParaRPr lang="en-US" dirty="0"/>
          </a:p>
        </p:txBody>
      </p:sp>
    </p:spTree>
    <p:extLst>
      <p:ext uri="{BB962C8B-B14F-4D97-AF65-F5344CB8AC3E}">
        <p14:creationId xmlns:p14="http://schemas.microsoft.com/office/powerpoint/2010/main" val="1448089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10-6 M ionic strength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SRW approach is the most realistic way to mimic the mobility of Th, U, and La in the site. The target area is affected by heavy monsoon and inter-monsoon rains during some periods of the year, which could be a possible mode for mobilization and subsequent transport.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ionic strengths of each SRW are very low thereby any kind of colloids or even small sized particulates released from the soil could be kept stable in suspension. </a:t>
            </a:r>
            <a:endParaRPr lang="en-US" dirty="0"/>
          </a:p>
        </p:txBody>
      </p:sp>
    </p:spTree>
    <p:extLst>
      <p:ext uri="{BB962C8B-B14F-4D97-AF65-F5344CB8AC3E}">
        <p14:creationId xmlns:p14="http://schemas.microsoft.com/office/powerpoint/2010/main" val="368231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850443" y="9428583"/>
            <a:ext cx="2945659" cy="496332"/>
          </a:xfrm>
          <a:prstGeom prst="rect">
            <a:avLst/>
          </a:prstGeom>
        </p:spPr>
        <p:txBody>
          <a:bodyPr/>
          <a:lstStyle/>
          <a:p>
            <a:pPr>
              <a:defRPr/>
            </a:pPr>
            <a:fld id="{32BDCDAC-DE62-4AD3-97B8-72AB65504827}" type="slidenum">
              <a:rPr lang="de-DE" smtClean="0"/>
              <a:pPr>
                <a:defRPr/>
              </a:pPr>
              <a:t>2</a:t>
            </a:fld>
            <a:endParaRPr lang="de-DE" dirty="0"/>
          </a:p>
        </p:txBody>
      </p:sp>
    </p:spTree>
    <p:extLst>
      <p:ext uri="{BB962C8B-B14F-4D97-AF65-F5344CB8AC3E}">
        <p14:creationId xmlns:p14="http://schemas.microsoft.com/office/powerpoint/2010/main" val="3124837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6883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a:t>Th under the DL (0.1 ng/L in triple quad)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The differences in metal concentrations in rotated and non-rotated samples are very likely mainly due to some kind of mechanically enhanced colloidal release. Such colloidal species are often the reason for unexplainable variations in concentrations (as e.g. seen for La in SRW after 21 days). </a:t>
            </a:r>
            <a:endParaRPr lang="en-US" sz="1200" kern="1200" dirty="0">
              <a:solidFill>
                <a:schemeClr val="tx1"/>
              </a:solidFill>
              <a:effectLst/>
              <a:latin typeface="Arial" charset="0"/>
              <a:ea typeface="+mn-ea"/>
              <a:cs typeface="+mn-cs"/>
            </a:endParaRPr>
          </a:p>
          <a:p>
            <a:endParaRPr lang="en-US" dirty="0"/>
          </a:p>
        </p:txBody>
      </p:sp>
    </p:spTree>
    <p:extLst>
      <p:ext uri="{BB962C8B-B14F-4D97-AF65-F5344CB8AC3E}">
        <p14:creationId xmlns:p14="http://schemas.microsoft.com/office/powerpoint/2010/main" val="504869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4928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UNSCEAR (United Nations Scientific Committee on the Effects of Atomic Radiation) provided a list of worldwide ‘high background radiation areas’ (HBRA), although the specific criteria to characterize an area as HBRA are still needed. Review of the current list showed that these areas mainly have high absorbed gamma dose rates in the air (&gt;300 </a:t>
            </a:r>
            <a:r>
              <a:rPr lang="en-US" sz="1200" b="0" i="0" kern="1200" dirty="0" err="1">
                <a:solidFill>
                  <a:schemeClr val="tx1"/>
                </a:solidFill>
                <a:effectLst/>
                <a:latin typeface="Arial" charset="0"/>
                <a:ea typeface="+mn-ea"/>
                <a:cs typeface="+mn-cs"/>
              </a:rPr>
              <a:t>nGy</a:t>
            </a:r>
            <a:r>
              <a:rPr lang="en-US" sz="1200" b="0" i="0" kern="1200" dirty="0">
                <a:solidFill>
                  <a:schemeClr val="tx1"/>
                </a:solidFill>
                <a:effectLst/>
                <a:latin typeface="Arial" charset="0"/>
                <a:ea typeface="+mn-ea"/>
                <a:cs typeface="+mn-cs"/>
              </a:rPr>
              <a:t> h</a:t>
            </a:r>
            <a:r>
              <a:rPr lang="en-US" baseline="30000" dirty="0">
                <a:effectLst/>
              </a:rPr>
              <a:t>−1</a:t>
            </a:r>
            <a:r>
              <a:rPr lang="en-US" sz="1200" b="0" i="0" kern="1200" dirty="0">
                <a:solidFill>
                  <a:schemeClr val="tx1"/>
                </a:solidFill>
                <a:effectLst/>
                <a:latin typeface="Arial" charset="0"/>
                <a:ea typeface="+mn-ea"/>
                <a:cs typeface="+mn-cs"/>
              </a:rPr>
              <a:t>), enhanced soil radionuclides activity concentrations and </a:t>
            </a:r>
            <a:r>
              <a:rPr lang="en-US" baseline="30000" dirty="0">
                <a:effectLst/>
              </a:rPr>
              <a:t>222</a:t>
            </a:r>
            <a:r>
              <a:rPr lang="en-US" sz="1200" b="0" i="0" kern="1200" dirty="0">
                <a:solidFill>
                  <a:schemeClr val="tx1"/>
                </a:solidFill>
                <a:effectLst/>
                <a:latin typeface="Arial" charset="0"/>
                <a:ea typeface="+mn-ea"/>
                <a:cs typeface="+mn-cs"/>
              </a:rPr>
              <a:t>Rn concentrations in the air (indoor </a:t>
            </a:r>
            <a:r>
              <a:rPr lang="en-US" baseline="30000" dirty="0">
                <a:effectLst/>
              </a:rPr>
              <a:t>222</a:t>
            </a:r>
            <a:r>
              <a:rPr lang="en-US" sz="1200" b="0" i="0" kern="1200" dirty="0">
                <a:solidFill>
                  <a:schemeClr val="tx1"/>
                </a:solidFill>
                <a:effectLst/>
                <a:latin typeface="Arial" charset="0"/>
                <a:ea typeface="+mn-ea"/>
                <a:cs typeface="+mn-cs"/>
              </a:rPr>
              <a:t>Rn &gt; 150 </a:t>
            </a:r>
            <a:r>
              <a:rPr lang="en-US" sz="1200" b="0" i="0" kern="1200" dirty="0" err="1">
                <a:solidFill>
                  <a:schemeClr val="tx1"/>
                </a:solidFill>
                <a:effectLst/>
                <a:latin typeface="Arial" charset="0"/>
                <a:ea typeface="+mn-ea"/>
                <a:cs typeface="+mn-cs"/>
              </a:rPr>
              <a:t>Bq</a:t>
            </a:r>
            <a:r>
              <a:rPr lang="en-US" sz="1200" b="0" i="0" kern="1200" dirty="0">
                <a:solidFill>
                  <a:schemeClr val="tx1"/>
                </a:solidFill>
                <a:effectLst/>
                <a:latin typeface="Arial" charset="0"/>
                <a:ea typeface="+mn-ea"/>
                <a:cs typeface="+mn-cs"/>
              </a:rPr>
              <a:t> m</a:t>
            </a:r>
            <a:r>
              <a:rPr lang="en-US" baseline="30000" dirty="0">
                <a:effectLst/>
              </a:rPr>
              <a:t>−3</a:t>
            </a:r>
            <a:r>
              <a:rPr lang="en-US" sz="1200" b="0" i="0" kern="1200" dirty="0">
                <a:solidFill>
                  <a:schemeClr val="tx1"/>
                </a:solidFill>
                <a:effectLst/>
                <a:latin typeface="Arial" charset="0"/>
                <a:ea typeface="+mn-ea"/>
                <a:cs typeface="+mn-cs"/>
              </a:rPr>
              <a:t>). According to results of the present study, this location should be considered as an HBRA. These locations are of interest to illustrate chronic human exposure to elevated natural radiation levels, as well as in studies of possible effects due to low dose exposure.</a:t>
            </a:r>
            <a:endParaRPr lang="de-DE" dirty="0"/>
          </a:p>
        </p:txBody>
      </p:sp>
    </p:spTree>
    <p:extLst>
      <p:ext uri="{BB962C8B-B14F-4D97-AF65-F5344CB8AC3E}">
        <p14:creationId xmlns:p14="http://schemas.microsoft.com/office/powerpoint/2010/main" val="3485405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Under aerobic conditions uranium will exist in oxidation state VI not in IV! Solubility of U(VI) solid phases are much higher. In the present case, the situation is complex. Uranium in the stable crystalline Th-phases (monazite, thorite and thorianite) will exist in oxidation state IV. At the mineral surface/</a:t>
            </a:r>
            <a:r>
              <a:rPr lang="en-US" sz="1200" kern="1200" dirty="0" err="1">
                <a:solidFill>
                  <a:schemeClr val="tx1"/>
                </a:solidFill>
                <a:effectLst/>
                <a:latin typeface="Arial" charset="0"/>
                <a:ea typeface="+mn-ea"/>
                <a:cs typeface="+mn-cs"/>
              </a:rPr>
              <a:t>oxic</a:t>
            </a:r>
            <a:r>
              <a:rPr lang="en-US" sz="1200" kern="1200" dirty="0">
                <a:solidFill>
                  <a:schemeClr val="tx1"/>
                </a:solidFill>
                <a:effectLst/>
                <a:latin typeface="Arial" charset="0"/>
                <a:ea typeface="+mn-ea"/>
                <a:cs typeface="+mn-cs"/>
              </a:rPr>
              <a:t> water interface it will be oxidized to U(VI) (i.e. UO</a:t>
            </a:r>
            <a:r>
              <a:rPr lang="en-US" sz="1200" kern="1200" baseline="-25000" dirty="0">
                <a:solidFill>
                  <a:schemeClr val="tx1"/>
                </a:solidFill>
                <a:effectLst/>
                <a:latin typeface="Arial" charset="0"/>
                <a:ea typeface="+mn-ea"/>
                <a:cs typeface="+mn-cs"/>
              </a:rPr>
              <a:t>2</a:t>
            </a:r>
            <a:r>
              <a:rPr lang="en-US" sz="1200" kern="1200" baseline="30000" dirty="0">
                <a:solidFill>
                  <a:schemeClr val="tx1"/>
                </a:solidFill>
                <a:effectLst/>
                <a:latin typeface="Arial" charset="0"/>
                <a:ea typeface="+mn-ea"/>
                <a:cs typeface="+mn-cs"/>
              </a:rPr>
              <a:t>2+</a:t>
            </a:r>
            <a:r>
              <a:rPr lang="en-US" sz="1200" kern="1200" dirty="0">
                <a:solidFill>
                  <a:schemeClr val="tx1"/>
                </a:solidFill>
                <a:effectLst/>
                <a:latin typeface="Arial" charset="0"/>
                <a:ea typeface="+mn-ea"/>
                <a:cs typeface="+mn-cs"/>
              </a:rPr>
              <a:t> species). Resulting U concentrations in solution are then hardly predictable. </a:t>
            </a:r>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Solution-homogeneous mixture</a:t>
            </a:r>
          </a:p>
          <a:p>
            <a:r>
              <a:rPr lang="en-US" sz="1200" b="0" i="0" kern="1200" dirty="0">
                <a:solidFill>
                  <a:schemeClr val="tx1"/>
                </a:solidFill>
                <a:effectLst/>
                <a:latin typeface="Arial" charset="0"/>
                <a:ea typeface="+mn-ea"/>
                <a:cs typeface="+mn-cs"/>
              </a:rPr>
              <a:t>main differences between a suspension and colloid:</a:t>
            </a:r>
          </a:p>
          <a:p>
            <a:r>
              <a:rPr lang="en-US" sz="1200" b="0" i="0" kern="1200" dirty="0">
                <a:solidFill>
                  <a:schemeClr val="tx1"/>
                </a:solidFill>
                <a:effectLst/>
                <a:latin typeface="Arial" charset="0"/>
                <a:ea typeface="+mn-ea"/>
                <a:cs typeface="+mn-cs"/>
              </a:rPr>
              <a:t>Particles in a suspension are usually more than 1,000 nm, while those in a colloid range from 1-1,000 nm.</a:t>
            </a:r>
          </a:p>
          <a:p>
            <a:r>
              <a:rPr lang="en-US" sz="1200" b="0" i="0" kern="1200" dirty="0">
                <a:solidFill>
                  <a:schemeClr val="tx1"/>
                </a:solidFill>
                <a:effectLst/>
                <a:latin typeface="Arial" charset="0"/>
                <a:ea typeface="+mn-ea"/>
                <a:cs typeface="+mn-cs"/>
              </a:rPr>
              <a:t>Unlike those in a suspension, particles in a colloid do not separate when sitting still.</a:t>
            </a:r>
          </a:p>
          <a:p>
            <a:r>
              <a:rPr lang="en-US" sz="1200" b="0" i="0" kern="1200" dirty="0">
                <a:solidFill>
                  <a:schemeClr val="tx1"/>
                </a:solidFill>
                <a:effectLst/>
                <a:latin typeface="Arial" charset="0"/>
                <a:ea typeface="+mn-ea"/>
                <a:cs typeface="+mn-cs"/>
              </a:rPr>
              <a:t>The particles in a suspension may be separated by filtration unlike those in a colloid.</a:t>
            </a:r>
          </a:p>
          <a:p>
            <a:r>
              <a:rPr lang="en-US" sz="1200" b="0" i="0" kern="1200" dirty="0">
                <a:solidFill>
                  <a:schemeClr val="tx1"/>
                </a:solidFill>
                <a:effectLst/>
                <a:latin typeface="Arial" charset="0"/>
                <a:ea typeface="+mn-ea"/>
                <a:cs typeface="+mn-cs"/>
              </a:rPr>
              <a:t>Colloids are able to scatter light, but suspensions cannot transmit light.</a:t>
            </a:r>
          </a:p>
          <a:p>
            <a:r>
              <a:rPr lang="en-US" sz="1200" b="0" i="0" kern="1200" dirty="0">
                <a:solidFill>
                  <a:schemeClr val="tx1"/>
                </a:solidFill>
                <a:effectLst/>
                <a:latin typeface="Arial" charset="0"/>
                <a:ea typeface="+mn-ea"/>
                <a:cs typeface="+mn-cs"/>
              </a:rPr>
              <a:t>Particles in a suspension can be seen by the naked eye, but those in a colloid must be viewed using a light microscope</a:t>
            </a:r>
          </a:p>
        </p:txBody>
      </p:sp>
    </p:spTree>
    <p:extLst>
      <p:ext uri="{BB962C8B-B14F-4D97-AF65-F5344CB8AC3E}">
        <p14:creationId xmlns:p14="http://schemas.microsoft.com/office/powerpoint/2010/main" val="1623399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50443" y="9428583"/>
            <a:ext cx="2945659" cy="496332"/>
          </a:xfrm>
          <a:prstGeom prst="rect">
            <a:avLst/>
          </a:prstGeom>
        </p:spPr>
        <p:txBody>
          <a:bodyPr/>
          <a:lstStyle/>
          <a:p>
            <a:pPr>
              <a:defRPr/>
            </a:pPr>
            <a:fld id="{32BDCDAC-DE62-4AD3-97B8-72AB65504827}" type="slidenum">
              <a:rPr lang="de-DE" smtClean="0"/>
              <a:pPr>
                <a:defRPr/>
              </a:pPr>
              <a:t>30</a:t>
            </a:fld>
            <a:endParaRPr lang="de-DE" dirty="0"/>
          </a:p>
        </p:txBody>
      </p:sp>
    </p:spTree>
    <p:extLst>
      <p:ext uri="{BB962C8B-B14F-4D97-AF65-F5344CB8AC3E}">
        <p14:creationId xmlns:p14="http://schemas.microsoft.com/office/powerpoint/2010/main" val="15720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16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258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The source is sand eroded from Monazite, an ore of the naturally radioactive element thorium commonly found in mountains backing the shore. In </a:t>
            </a:r>
            <a:r>
              <a:rPr lang="en-US" sz="1200" b="0" i="0" kern="1200" dirty="0" err="1">
                <a:solidFill>
                  <a:schemeClr val="tx1"/>
                </a:solidFill>
                <a:effectLst/>
                <a:latin typeface="Arial" charset="0"/>
                <a:ea typeface="+mn-ea"/>
                <a:cs typeface="+mn-cs"/>
              </a:rPr>
              <a:t>Guarapari</a:t>
            </a:r>
            <a:r>
              <a:rPr lang="en-US" sz="1200" b="0" i="0" kern="1200" dirty="0">
                <a:solidFill>
                  <a:schemeClr val="tx1"/>
                </a:solidFill>
                <a:effectLst/>
                <a:latin typeface="Arial" charset="0"/>
                <a:ea typeface="+mn-ea"/>
                <a:cs typeface="+mn-cs"/>
              </a:rPr>
              <a:t> up to 175 mSv (millisieverts)) per year have been measured. Compare this figure with the current annual safe limit for nuclear workers: 20 mSv a year. Not coincidentally, Japanese government’s enforced </a:t>
            </a:r>
            <a:r>
              <a:rPr lang="en-US" sz="1200" b="0" i="0" u="none" strike="noStrike" kern="1200" dirty="0">
                <a:solidFill>
                  <a:schemeClr val="tx1"/>
                </a:solidFill>
                <a:effectLst/>
                <a:latin typeface="Arial" charset="0"/>
                <a:ea typeface="+mn-ea"/>
                <a:cs typeface="+mn-cs"/>
                <a:hlinkClick r:id="rId3"/>
              </a:rPr>
              <a:t>20 km exclusion zone</a:t>
            </a:r>
            <a:r>
              <a:rPr lang="en-US" sz="1200" b="0" i="0" kern="1200" dirty="0">
                <a:solidFill>
                  <a:schemeClr val="tx1"/>
                </a:solidFill>
                <a:effectLst/>
                <a:latin typeface="Arial" charset="0"/>
                <a:ea typeface="+mn-ea"/>
                <a:cs typeface="+mn-cs"/>
              </a:rPr>
              <a:t> around the stricken Fukushima Daiichi nuclear power plant is also rated at 20 mSv per year.</a:t>
            </a:r>
          </a:p>
          <a:p>
            <a:r>
              <a:rPr lang="en-US" sz="1200" b="0" i="0" kern="1200" dirty="0">
                <a:solidFill>
                  <a:schemeClr val="tx1"/>
                </a:solidFill>
                <a:effectLst/>
                <a:latin typeface="Arial" charset="0"/>
                <a:ea typeface="+mn-ea"/>
                <a:cs typeface="+mn-cs"/>
              </a:rPr>
              <a:t>China-the sand in the region has eroded from hills containing monazite, annual NBR exposures three times the world’s average.</a:t>
            </a:r>
          </a:p>
          <a:p>
            <a:r>
              <a:rPr lang="en-US" dirty="0"/>
              <a:t>Kerala-</a:t>
            </a:r>
            <a:r>
              <a:rPr lang="en-US" sz="1200" b="0" i="0" kern="1200" dirty="0">
                <a:solidFill>
                  <a:schemeClr val="tx1"/>
                </a:solidFill>
                <a:effectLst/>
                <a:latin typeface="Arial" charset="0"/>
                <a:ea typeface="+mn-ea"/>
                <a:cs typeface="+mn-cs"/>
              </a:rPr>
              <a:t>Though today the region’s minerals are being exploited by rare earth metal mining operations, some of those minerals (monazite to be exact) have been eroding into beach sand and alluvial deposits for millions of years</a:t>
            </a:r>
            <a:endParaRPr lang="en-US" dirty="0"/>
          </a:p>
        </p:txBody>
      </p:sp>
    </p:spTree>
    <p:extLst>
      <p:ext uri="{BB962C8B-B14F-4D97-AF65-F5344CB8AC3E}">
        <p14:creationId xmlns:p14="http://schemas.microsoft.com/office/powerpoint/2010/main" val="45974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434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a:t>Base line environmental monitoring program</a:t>
            </a:r>
          </a:p>
          <a:p>
            <a:r>
              <a:rPr lang="en-US" dirty="0"/>
              <a:t>exploring the availability of natural radio-minerals in Sri Lanka is one of the responsibilities of SLAEB.</a:t>
            </a:r>
          </a:p>
          <a:p>
            <a:r>
              <a:rPr lang="en-US" sz="1200" b="0" i="0" u="none" strike="noStrike" kern="1200" baseline="0" dirty="0">
                <a:solidFill>
                  <a:schemeClr val="tx1"/>
                </a:solidFill>
                <a:latin typeface="Arial" charset="0"/>
                <a:ea typeface="+mn-ea"/>
                <a:cs typeface="+mn-cs"/>
              </a:rPr>
              <a:t>in 2011 a proposal submitted to the </a:t>
            </a:r>
            <a:r>
              <a:rPr lang="en-US" sz="1200" b="0" i="0" u="none" strike="noStrike" kern="1200" baseline="0" dirty="0" err="1">
                <a:solidFill>
                  <a:schemeClr val="tx1"/>
                </a:solidFill>
                <a:latin typeface="Arial" charset="0"/>
                <a:ea typeface="+mn-ea"/>
                <a:cs typeface="+mn-cs"/>
              </a:rPr>
              <a:t>iaea</a:t>
            </a:r>
            <a:r>
              <a:rPr lang="en-US" sz="1200" b="0" i="0" u="none" strike="noStrike" kern="1200" baseline="0" dirty="0">
                <a:solidFill>
                  <a:schemeClr val="tx1"/>
                </a:solidFill>
                <a:latin typeface="Arial" charset="0"/>
                <a:ea typeface="+mn-ea"/>
                <a:cs typeface="+mn-cs"/>
              </a:rPr>
              <a:t> technical cooperation </a:t>
            </a:r>
            <a:r>
              <a:rPr lang="en-US" sz="1200" b="0" i="0" u="none" strike="noStrike" kern="1200" baseline="0" dirty="0" err="1">
                <a:solidFill>
                  <a:schemeClr val="tx1"/>
                </a:solidFill>
                <a:latin typeface="Arial" charset="0"/>
                <a:ea typeface="+mn-ea"/>
                <a:cs typeface="+mn-cs"/>
              </a:rPr>
              <a:t>programme</a:t>
            </a:r>
            <a:r>
              <a:rPr lang="en-US" sz="1200" b="0" i="0" u="none" strike="noStrike" kern="1200" baseline="0" dirty="0">
                <a:solidFill>
                  <a:schemeClr val="tx1"/>
                </a:solidFill>
                <a:latin typeface="Arial" charset="0"/>
                <a:ea typeface="+mn-ea"/>
                <a:cs typeface="+mn-cs"/>
              </a:rPr>
              <a:t> was accepted</a:t>
            </a:r>
          </a:p>
          <a:p>
            <a:r>
              <a:rPr lang="en-US" sz="1200" b="0" i="0" u="none" strike="noStrike" kern="1200" baseline="0" dirty="0">
                <a:solidFill>
                  <a:schemeClr val="tx1"/>
                </a:solidFill>
                <a:latin typeface="Arial" charset="0"/>
                <a:ea typeface="+mn-ea"/>
                <a:cs typeface="+mn-cs"/>
              </a:rPr>
              <a:t>Survey of Nuclear Raw Material with Emphasis on Locating Thorium and Uranium Mineralization and demarcating </a:t>
            </a:r>
            <a:r>
              <a:rPr lang="en-US" sz="1200" b="0" i="0" u="none" strike="noStrike" kern="1200" baseline="0" dirty="0" err="1">
                <a:solidFill>
                  <a:schemeClr val="tx1"/>
                </a:solidFill>
                <a:latin typeface="Arial" charset="0"/>
                <a:ea typeface="+mn-ea"/>
                <a:cs typeface="+mn-cs"/>
              </a:rPr>
              <a:t>Radiogenically</a:t>
            </a:r>
            <a:r>
              <a:rPr lang="en-US" sz="1200" b="0" i="0" u="none" strike="noStrike" kern="1200" baseline="0" dirty="0">
                <a:solidFill>
                  <a:schemeClr val="tx1"/>
                </a:solidFill>
                <a:latin typeface="Arial" charset="0"/>
                <a:ea typeface="+mn-ea"/>
                <a:cs typeface="+mn-cs"/>
              </a:rPr>
              <a:t> Hazardous Areas. (~ 190,000 Euros)</a:t>
            </a:r>
          </a:p>
          <a:p>
            <a:r>
              <a:rPr lang="en-US" sz="1200" b="0" i="0" u="none" strike="noStrike" kern="1200" baseline="0" dirty="0">
                <a:solidFill>
                  <a:schemeClr val="tx1"/>
                </a:solidFill>
                <a:latin typeface="Arial" charset="0"/>
                <a:ea typeface="+mn-ea"/>
                <a:cs typeface="+mn-cs"/>
              </a:rPr>
              <a:t>Occurrence of Thorium Bearing Minerals in Sri Lanka &amp; Progress of Survey of Nuclear Raw Material with Emphasis on Locating Thorium and Uranium Mineralization and Demarcating </a:t>
            </a:r>
            <a:r>
              <a:rPr lang="en-US" sz="1200" b="0" i="0" u="none" strike="noStrike" kern="1200" baseline="0" dirty="0" err="1">
                <a:solidFill>
                  <a:schemeClr val="tx1"/>
                </a:solidFill>
                <a:latin typeface="Arial" charset="0"/>
                <a:ea typeface="+mn-ea"/>
                <a:cs typeface="+mn-cs"/>
              </a:rPr>
              <a:t>Radiogenically</a:t>
            </a:r>
            <a:r>
              <a:rPr lang="en-US" sz="1200" b="0" i="0" u="none" strike="noStrike" kern="1200" baseline="0" dirty="0">
                <a:solidFill>
                  <a:schemeClr val="tx1"/>
                </a:solidFill>
                <a:latin typeface="Arial" charset="0"/>
                <a:ea typeface="+mn-ea"/>
                <a:cs typeface="+mn-cs"/>
              </a:rPr>
              <a:t> Hazardous Areas</a:t>
            </a:r>
          </a:p>
          <a:p>
            <a:r>
              <a:rPr lang="en-US" sz="1200" b="0" i="0" u="none" strike="noStrike" kern="1200" baseline="0" dirty="0">
                <a:solidFill>
                  <a:schemeClr val="tx1"/>
                </a:solidFill>
                <a:latin typeface="Arial" charset="0"/>
                <a:ea typeface="+mn-ea"/>
                <a:cs typeface="+mn-cs"/>
              </a:rPr>
              <a:t>(Project SLR-2009)</a:t>
            </a:r>
          </a:p>
          <a:p>
            <a:r>
              <a:rPr lang="en-US" sz="1200" b="0" i="0" u="none" strike="noStrike" kern="1200" baseline="0" dirty="0">
                <a:solidFill>
                  <a:schemeClr val="tx1"/>
                </a:solidFill>
                <a:latin typeface="Arial" charset="0"/>
                <a:ea typeface="+mn-ea"/>
                <a:cs typeface="+mn-cs"/>
              </a:rPr>
              <a:t>Beach minerals: 28-35 mSv/</a:t>
            </a:r>
            <a:r>
              <a:rPr lang="en-US" sz="1200" b="0" i="0" u="none" strike="noStrike" kern="1200" baseline="0" dirty="0" err="1">
                <a:solidFill>
                  <a:schemeClr val="tx1"/>
                </a:solidFill>
                <a:latin typeface="Arial" charset="0"/>
                <a:ea typeface="+mn-ea"/>
                <a:cs typeface="+mn-cs"/>
              </a:rPr>
              <a:t>yr</a:t>
            </a:r>
            <a:endParaRPr lang="de-DE" i="0"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a:defRPr/>
            </a:pPr>
            <a:fld id="{32BDCDAC-DE62-4AD3-97B8-72AB65504827}" type="slidenum">
              <a:rPr lang="de-DE" smtClean="0"/>
              <a:pPr>
                <a:defRPr/>
              </a:pPr>
              <a:t>7</a:t>
            </a:fld>
            <a:endParaRPr lang="de-DE" dirty="0"/>
          </a:p>
        </p:txBody>
      </p:sp>
    </p:spTree>
    <p:extLst>
      <p:ext uri="{BB962C8B-B14F-4D97-AF65-F5344CB8AC3E}">
        <p14:creationId xmlns:p14="http://schemas.microsoft.com/office/powerpoint/2010/main" val="275994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de-DE" i="0"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a:defRPr/>
            </a:pPr>
            <a:fld id="{32BDCDAC-DE62-4AD3-97B8-72AB65504827}" type="slidenum">
              <a:rPr lang="de-DE" smtClean="0"/>
              <a:pPr>
                <a:defRPr/>
              </a:pPr>
              <a:t>8</a:t>
            </a:fld>
            <a:endParaRPr lang="de-DE" dirty="0"/>
          </a:p>
        </p:txBody>
      </p:sp>
    </p:spTree>
    <p:extLst>
      <p:ext uri="{BB962C8B-B14F-4D97-AF65-F5344CB8AC3E}">
        <p14:creationId xmlns:p14="http://schemas.microsoft.com/office/powerpoint/2010/main" val="318622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1.1.%, 6-8% of monazite in beach sand</a:t>
            </a:r>
          </a:p>
          <a:p>
            <a:endParaRPr lang="de-DE" i="0"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a:defRPr/>
            </a:pPr>
            <a:fld id="{32BDCDAC-DE62-4AD3-97B8-72AB65504827}" type="slidenum">
              <a:rPr lang="de-DE" smtClean="0"/>
              <a:pPr>
                <a:defRPr/>
              </a:pPr>
              <a:t>9</a:t>
            </a:fld>
            <a:endParaRPr lang="de-DE" dirty="0"/>
          </a:p>
        </p:txBody>
      </p:sp>
    </p:spTree>
    <p:extLst>
      <p:ext uri="{BB962C8B-B14F-4D97-AF65-F5344CB8AC3E}">
        <p14:creationId xmlns:p14="http://schemas.microsoft.com/office/powerpoint/2010/main" val="3411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de-DE" i="0"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pPr>
              <a:defRPr/>
            </a:pPr>
            <a:fld id="{32BDCDAC-DE62-4AD3-97B8-72AB65504827}" type="slidenum">
              <a:rPr lang="de-DE" smtClean="0"/>
              <a:pPr>
                <a:defRPr/>
              </a:pPr>
              <a:t>10</a:t>
            </a:fld>
            <a:endParaRPr lang="de-DE" dirty="0"/>
          </a:p>
        </p:txBody>
      </p:sp>
    </p:spTree>
    <p:extLst>
      <p:ext uri="{BB962C8B-B14F-4D97-AF65-F5344CB8AC3E}">
        <p14:creationId xmlns:p14="http://schemas.microsoft.com/office/powerpoint/2010/main" val="1203016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9" descr="II_rahmen_neu_titel"/>
          <p:cNvPicPr>
            <a:picLocks noChangeAspect="1" noChangeArrowheads="1"/>
          </p:cNvPicPr>
          <p:nvPr userDrawn="1"/>
        </p:nvPicPr>
        <p:blipFill>
          <a:blip r:embed="rId2" cstate="print"/>
          <a:srcRect/>
          <a:stretch>
            <a:fillRect/>
          </a:stretch>
        </p:blipFill>
        <p:spPr bwMode="auto">
          <a:xfrm>
            <a:off x="0" y="-7070"/>
            <a:ext cx="9144000" cy="6870700"/>
          </a:xfrm>
          <a:prstGeom prst="rect">
            <a:avLst/>
          </a:prstGeom>
          <a:noFill/>
          <a:ln w="9525">
            <a:noFill/>
            <a:miter lim="800000"/>
            <a:headEnd/>
            <a:tailEnd/>
          </a:ln>
        </p:spPr>
      </p:pic>
      <p:sp>
        <p:nvSpPr>
          <p:cNvPr id="4" name="Text Box 14"/>
          <p:cNvSpPr txBox="1">
            <a:spLocks noChangeArrowheads="1"/>
          </p:cNvSpPr>
          <p:nvPr/>
        </p:nvSpPr>
        <p:spPr bwMode="auto">
          <a:xfrm>
            <a:off x="147498" y="6426258"/>
            <a:ext cx="5620468" cy="307777"/>
          </a:xfrm>
          <a:prstGeom prst="rect">
            <a:avLst/>
          </a:prstGeom>
          <a:noFill/>
          <a:ln w="9525">
            <a:noFill/>
            <a:miter lim="800000"/>
            <a:headEnd/>
            <a:tailEnd/>
          </a:ln>
          <a:effectLst/>
        </p:spPr>
        <p:txBody>
          <a:bodyPr wrap="square" lIns="0" tIns="0" rIns="0" bIns="0">
            <a:spAutoFit/>
          </a:bodyPr>
          <a:lstStyle/>
          <a:p>
            <a:pPr>
              <a:defRPr/>
            </a:pPr>
            <a:r>
              <a:rPr lang="en-US" sz="1000" dirty="0">
                <a:latin typeface="Arial" pitchFamily="34" charset="0"/>
              </a:rPr>
              <a:t>KIT – University of the State of Baden-Wuerttemberg and </a:t>
            </a:r>
            <a:br>
              <a:rPr lang="en-US" sz="1000" dirty="0">
                <a:latin typeface="Arial" pitchFamily="34" charset="0"/>
              </a:rPr>
            </a:br>
            <a:r>
              <a:rPr lang="en-US" sz="1000" dirty="0">
                <a:latin typeface="Arial" pitchFamily="34" charset="0"/>
              </a:rPr>
              <a:t>National Research Center of the Helmholtz Association</a:t>
            </a:r>
            <a:r>
              <a:rPr lang="de-DE" sz="1000" dirty="0">
                <a:latin typeface="Arial" pitchFamily="34" charset="0"/>
              </a:rPr>
              <a:t> </a:t>
            </a:r>
            <a:endParaRPr lang="en-US" sz="1000" dirty="0">
              <a:latin typeface="Arial" pitchFamily="34" charset="0"/>
            </a:endParaRPr>
          </a:p>
        </p:txBody>
      </p:sp>
      <p:sp>
        <p:nvSpPr>
          <p:cNvPr id="6" name="Text Box 14"/>
          <p:cNvSpPr txBox="1">
            <a:spLocks noChangeArrowheads="1"/>
          </p:cNvSpPr>
          <p:nvPr/>
        </p:nvSpPr>
        <p:spPr bwMode="auto">
          <a:xfrm>
            <a:off x="7318377" y="6497644"/>
            <a:ext cx="1727200" cy="246221"/>
          </a:xfrm>
          <a:prstGeom prst="rect">
            <a:avLst/>
          </a:prstGeom>
          <a:noFill/>
          <a:ln w="9525">
            <a:noFill/>
            <a:miter lim="800000"/>
            <a:headEnd/>
            <a:tailEnd/>
          </a:ln>
          <a:effectLst/>
        </p:spPr>
        <p:txBody>
          <a:bodyPr lIns="0" tIns="0" rIns="0" bIns="0">
            <a:spAutoFit/>
          </a:bodyPr>
          <a:lstStyle/>
          <a:p>
            <a:pPr algn="r">
              <a:defRPr/>
            </a:pPr>
            <a:r>
              <a:rPr lang="de-DE" sz="1600" b="1">
                <a:solidFill>
                  <a:schemeClr val="bg1"/>
                </a:solidFill>
              </a:rPr>
              <a:t>www.kit.edu</a:t>
            </a:r>
          </a:p>
        </p:txBody>
      </p:sp>
      <p:pic>
        <p:nvPicPr>
          <p:cNvPr id="7" name="Picture 13" descr="KIT-Logo-rgb_en"/>
          <p:cNvPicPr>
            <a:picLocks noChangeAspect="1" noChangeArrowheads="1"/>
          </p:cNvPicPr>
          <p:nvPr/>
        </p:nvPicPr>
        <p:blipFill>
          <a:blip r:embed="rId3" cstate="print"/>
          <a:srcRect/>
          <a:stretch>
            <a:fillRect/>
          </a:stretch>
        </p:blipFill>
        <p:spPr bwMode="auto">
          <a:xfrm>
            <a:off x="395288" y="333379"/>
            <a:ext cx="1619250" cy="74771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p:cNvSpPr>
            <a:spLocks noGrp="1" noChangeArrowheads="1"/>
          </p:cNvSpPr>
          <p:nvPr>
            <p:ph type="ftr" sz="quarter" idx="10"/>
          </p:nvPr>
        </p:nvSpPr>
        <p:spPr>
          <a:xfrm>
            <a:off x="1288029" y="6445253"/>
            <a:ext cx="4542502" cy="360364"/>
          </a:xfrm>
          <a:prstGeom prst="rect">
            <a:avLst/>
          </a:prstGeom>
          <a:ln/>
        </p:spPr>
        <p:txBody>
          <a:bodyPr/>
          <a:lstStyle>
            <a:lvl1pPr>
              <a:defRPr/>
            </a:lvl1pPr>
          </a:lstStyle>
          <a:p>
            <a:pPr>
              <a:lnSpc>
                <a:spcPct val="90000"/>
              </a:lnSpc>
            </a:pPr>
            <a:r>
              <a:rPr lang="en-GB"/>
              <a:t>Nadine Haaf - </a:t>
            </a:r>
            <a:r>
              <a:rPr lang="en-US"/>
              <a:t>Electric and electromagnetic monitoring of fluid injection into crystalline rock </a:t>
            </a:r>
            <a:endParaRPr lang="en-GB" sz="800" b="1"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5" y="333375"/>
            <a:ext cx="2089150" cy="57594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p:cNvSpPr>
            <a:spLocks noGrp="1" noChangeArrowheads="1"/>
          </p:cNvSpPr>
          <p:nvPr>
            <p:ph type="ftr" sz="quarter" idx="10"/>
          </p:nvPr>
        </p:nvSpPr>
        <p:spPr>
          <a:xfrm>
            <a:off x="1288029" y="6445253"/>
            <a:ext cx="4542502" cy="360364"/>
          </a:xfrm>
          <a:prstGeom prst="rect">
            <a:avLst/>
          </a:prstGeom>
          <a:ln/>
        </p:spPr>
        <p:txBody>
          <a:bodyPr/>
          <a:lstStyle>
            <a:lvl1pPr>
              <a:defRPr/>
            </a:lvl1pPr>
          </a:lstStyle>
          <a:p>
            <a:pPr>
              <a:lnSpc>
                <a:spcPct val="90000"/>
              </a:lnSpc>
            </a:pPr>
            <a:r>
              <a:rPr lang="en-GB"/>
              <a:t>Nadine Haaf - </a:t>
            </a:r>
            <a:r>
              <a:rPr lang="en-US"/>
              <a:t>Electric and electromagnetic monitoring of fluid injection into crystalline rock </a:t>
            </a:r>
            <a:endParaRPr lang="en-GB" sz="800" b="1" dirty="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63B2-C500-4932-AF56-456FACF86E1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25C096-C694-487F-9B0B-D6F679DD76EB}"/>
              </a:ext>
            </a:extLst>
          </p:cNvPr>
          <p:cNvSpPr>
            <a:spLocks noGrp="1"/>
          </p:cNvSpPr>
          <p:nvPr>
            <p:ph type="subTitle" idx="1"/>
          </p:nvPr>
        </p:nvSpPr>
        <p:spPr>
          <a:xfrm>
            <a:off x="1143000" y="3602038"/>
            <a:ext cx="6858000" cy="1655762"/>
          </a:xfrm>
        </p:spPr>
        <p:txBody>
          <a:bodyPr/>
          <a:lstStyle>
            <a:lvl1pPr marL="0" indent="0" algn="ctr">
              <a:buNone/>
              <a:defRPr sz="2400"/>
            </a:lvl1pPr>
            <a:lvl2pPr marL="457171" indent="0" algn="ctr">
              <a:buNone/>
              <a:defRPr sz="2000"/>
            </a:lvl2pPr>
            <a:lvl3pPr marL="914340" indent="0" algn="ctr">
              <a:buNone/>
              <a:defRPr sz="1800"/>
            </a:lvl3pPr>
            <a:lvl4pPr marL="1371511" indent="0" algn="ctr">
              <a:buNone/>
              <a:defRPr sz="1600"/>
            </a:lvl4pPr>
            <a:lvl5pPr marL="1828681" indent="0" algn="ctr">
              <a:buNone/>
              <a:defRPr sz="1600"/>
            </a:lvl5pPr>
            <a:lvl6pPr marL="2285851" indent="0" algn="ctr">
              <a:buNone/>
              <a:defRPr sz="1600"/>
            </a:lvl6pPr>
            <a:lvl7pPr marL="2743021" indent="0" algn="ctr">
              <a:buNone/>
              <a:defRPr sz="1600"/>
            </a:lvl7pPr>
            <a:lvl8pPr marL="3200192" indent="0" algn="ctr">
              <a:buNone/>
              <a:defRPr sz="1600"/>
            </a:lvl8pPr>
            <a:lvl9pPr marL="365736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E422A4-DD45-4C7C-8FE4-490941322DF4}"/>
              </a:ext>
            </a:extLst>
          </p:cNvPr>
          <p:cNvSpPr>
            <a:spLocks noGrp="1"/>
          </p:cNvSpPr>
          <p:nvPr>
            <p:ph type="dt" sz="half" idx="10"/>
          </p:nvPr>
        </p:nvSpPr>
        <p:spPr/>
        <p:txBody>
          <a:bodyPr/>
          <a:lstStyle/>
          <a:p>
            <a:fld id="{480B3994-731C-4D1C-93E8-48DCC48FE111}" type="datetimeFigureOut">
              <a:rPr lang="en-US" smtClean="0"/>
              <a:t>6/28/2022</a:t>
            </a:fld>
            <a:endParaRPr lang="en-US"/>
          </a:p>
        </p:txBody>
      </p:sp>
      <p:sp>
        <p:nvSpPr>
          <p:cNvPr id="5" name="Footer Placeholder 4">
            <a:extLst>
              <a:ext uri="{FF2B5EF4-FFF2-40B4-BE49-F238E27FC236}">
                <a16:creationId xmlns:a16="http://schemas.microsoft.com/office/drawing/2014/main" id="{451E8F48-A6B7-4A78-B5B5-696F1EAB0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B5AD2-F96F-4A71-B578-6D42B1F9A5F6}"/>
              </a:ext>
            </a:extLst>
          </p:cNvPr>
          <p:cNvSpPr>
            <a:spLocks noGrp="1"/>
          </p:cNvSpPr>
          <p:nvPr>
            <p:ph type="sldNum" sz="quarter" idx="12"/>
          </p:nvPr>
        </p:nvSpPr>
        <p:spPr/>
        <p:txBody>
          <a:bodyPr/>
          <a:lstStyle/>
          <a:p>
            <a:fld id="{FC8B02EC-6FB0-4107-A5C3-D5B9885A37CB}" type="slidenum">
              <a:rPr lang="en-US" smtClean="0"/>
              <a:t>‹#›</a:t>
            </a:fld>
            <a:endParaRPr lang="en-US"/>
          </a:p>
        </p:txBody>
      </p:sp>
    </p:spTree>
    <p:extLst>
      <p:ext uri="{BB962C8B-B14F-4D97-AF65-F5344CB8AC3E}">
        <p14:creationId xmlns:p14="http://schemas.microsoft.com/office/powerpoint/2010/main" val="2125434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004DD-BB13-444A-8C1E-CF24BAB22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652AF-7308-4D59-B90B-F68AC16A73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2DD4D-E51E-4D91-B938-E2ACCA9B6E6D}"/>
              </a:ext>
            </a:extLst>
          </p:cNvPr>
          <p:cNvSpPr>
            <a:spLocks noGrp="1"/>
          </p:cNvSpPr>
          <p:nvPr>
            <p:ph type="dt" sz="half" idx="10"/>
          </p:nvPr>
        </p:nvSpPr>
        <p:spPr/>
        <p:txBody>
          <a:bodyPr/>
          <a:lstStyle/>
          <a:p>
            <a:fld id="{480B3994-731C-4D1C-93E8-48DCC48FE111}" type="datetimeFigureOut">
              <a:rPr lang="en-US" smtClean="0"/>
              <a:t>6/28/2022</a:t>
            </a:fld>
            <a:endParaRPr lang="en-US"/>
          </a:p>
        </p:txBody>
      </p:sp>
      <p:sp>
        <p:nvSpPr>
          <p:cNvPr id="5" name="Footer Placeholder 4">
            <a:extLst>
              <a:ext uri="{FF2B5EF4-FFF2-40B4-BE49-F238E27FC236}">
                <a16:creationId xmlns:a16="http://schemas.microsoft.com/office/drawing/2014/main" id="{66E79250-3291-496E-8CB4-17C311B2E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23167-EA9B-4A7A-85DE-47C6BC59E7F6}"/>
              </a:ext>
            </a:extLst>
          </p:cNvPr>
          <p:cNvSpPr>
            <a:spLocks noGrp="1"/>
          </p:cNvSpPr>
          <p:nvPr>
            <p:ph type="sldNum" sz="quarter" idx="12"/>
          </p:nvPr>
        </p:nvSpPr>
        <p:spPr/>
        <p:txBody>
          <a:bodyPr/>
          <a:lstStyle/>
          <a:p>
            <a:fld id="{FC8B02EC-6FB0-4107-A5C3-D5B9885A37CB}" type="slidenum">
              <a:rPr lang="en-US" smtClean="0"/>
              <a:t>‹#›</a:t>
            </a:fld>
            <a:endParaRPr lang="en-US"/>
          </a:p>
        </p:txBody>
      </p:sp>
    </p:spTree>
    <p:extLst>
      <p:ext uri="{BB962C8B-B14F-4D97-AF65-F5344CB8AC3E}">
        <p14:creationId xmlns:p14="http://schemas.microsoft.com/office/powerpoint/2010/main" val="158652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760A-38E2-4939-B24E-A9DD31B8EA7F}"/>
              </a:ext>
            </a:extLst>
          </p:cNvPr>
          <p:cNvSpPr>
            <a:spLocks noGrp="1"/>
          </p:cNvSpPr>
          <p:nvPr>
            <p:ph type="title"/>
          </p:nvPr>
        </p:nvSpPr>
        <p:spPr>
          <a:xfrm>
            <a:off x="623888" y="1709744"/>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F2C32D-7BDF-48AF-9603-61CF9304D206}"/>
              </a:ext>
            </a:extLst>
          </p:cNvPr>
          <p:cNvSpPr>
            <a:spLocks noGrp="1"/>
          </p:cNvSpPr>
          <p:nvPr>
            <p:ph type="body" idx="1"/>
          </p:nvPr>
        </p:nvSpPr>
        <p:spPr>
          <a:xfrm>
            <a:off x="623888" y="4589467"/>
            <a:ext cx="7886700" cy="1500187"/>
          </a:xfrm>
        </p:spPr>
        <p:txBody>
          <a:bodyPr/>
          <a:lstStyle>
            <a:lvl1pPr marL="0" indent="0">
              <a:buNone/>
              <a:defRPr sz="2400">
                <a:solidFill>
                  <a:schemeClr val="tx1">
                    <a:tint val="75000"/>
                  </a:schemeClr>
                </a:solidFill>
              </a:defRPr>
            </a:lvl1pPr>
            <a:lvl2pPr marL="457171" indent="0">
              <a:buNone/>
              <a:defRPr sz="2000">
                <a:solidFill>
                  <a:schemeClr val="tx1">
                    <a:tint val="75000"/>
                  </a:schemeClr>
                </a:solidFill>
              </a:defRPr>
            </a:lvl2pPr>
            <a:lvl3pPr marL="914340" indent="0">
              <a:buNone/>
              <a:defRPr sz="1800">
                <a:solidFill>
                  <a:schemeClr val="tx1">
                    <a:tint val="75000"/>
                  </a:schemeClr>
                </a:solidFill>
              </a:defRPr>
            </a:lvl3pPr>
            <a:lvl4pPr marL="1371511" indent="0">
              <a:buNone/>
              <a:defRPr sz="1600">
                <a:solidFill>
                  <a:schemeClr val="tx1">
                    <a:tint val="75000"/>
                  </a:schemeClr>
                </a:solidFill>
              </a:defRPr>
            </a:lvl4pPr>
            <a:lvl5pPr marL="1828681" indent="0">
              <a:buNone/>
              <a:defRPr sz="1600">
                <a:solidFill>
                  <a:schemeClr val="tx1">
                    <a:tint val="75000"/>
                  </a:schemeClr>
                </a:solidFill>
              </a:defRPr>
            </a:lvl5pPr>
            <a:lvl6pPr marL="2285851" indent="0">
              <a:buNone/>
              <a:defRPr sz="1600">
                <a:solidFill>
                  <a:schemeClr val="tx1">
                    <a:tint val="75000"/>
                  </a:schemeClr>
                </a:solidFill>
              </a:defRPr>
            </a:lvl6pPr>
            <a:lvl7pPr marL="2743021" indent="0">
              <a:buNone/>
              <a:defRPr sz="1600">
                <a:solidFill>
                  <a:schemeClr val="tx1">
                    <a:tint val="75000"/>
                  </a:schemeClr>
                </a:solidFill>
              </a:defRPr>
            </a:lvl7pPr>
            <a:lvl8pPr marL="3200192" indent="0">
              <a:buNone/>
              <a:defRPr sz="1600">
                <a:solidFill>
                  <a:schemeClr val="tx1">
                    <a:tint val="75000"/>
                  </a:schemeClr>
                </a:solidFill>
              </a:defRPr>
            </a:lvl8pPr>
            <a:lvl9pPr marL="365736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62FAA7-DA46-4D10-AD27-86563FBEEDA8}"/>
              </a:ext>
            </a:extLst>
          </p:cNvPr>
          <p:cNvSpPr>
            <a:spLocks noGrp="1"/>
          </p:cNvSpPr>
          <p:nvPr>
            <p:ph type="dt" sz="half" idx="10"/>
          </p:nvPr>
        </p:nvSpPr>
        <p:spPr/>
        <p:txBody>
          <a:bodyPr/>
          <a:lstStyle/>
          <a:p>
            <a:fld id="{480B3994-731C-4D1C-93E8-48DCC48FE111}" type="datetimeFigureOut">
              <a:rPr lang="en-US" smtClean="0"/>
              <a:t>6/28/2022</a:t>
            </a:fld>
            <a:endParaRPr lang="en-US"/>
          </a:p>
        </p:txBody>
      </p:sp>
      <p:sp>
        <p:nvSpPr>
          <p:cNvPr id="5" name="Footer Placeholder 4">
            <a:extLst>
              <a:ext uri="{FF2B5EF4-FFF2-40B4-BE49-F238E27FC236}">
                <a16:creationId xmlns:a16="http://schemas.microsoft.com/office/drawing/2014/main" id="{71325E2F-DAEA-4BC9-916B-927D1AE16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066AD-6242-4ECA-A60E-B79510F87445}"/>
              </a:ext>
            </a:extLst>
          </p:cNvPr>
          <p:cNvSpPr>
            <a:spLocks noGrp="1"/>
          </p:cNvSpPr>
          <p:nvPr>
            <p:ph type="sldNum" sz="quarter" idx="12"/>
          </p:nvPr>
        </p:nvSpPr>
        <p:spPr/>
        <p:txBody>
          <a:bodyPr/>
          <a:lstStyle/>
          <a:p>
            <a:fld id="{FC8B02EC-6FB0-4107-A5C3-D5B9885A37CB}" type="slidenum">
              <a:rPr lang="en-US" smtClean="0"/>
              <a:t>‹#›</a:t>
            </a:fld>
            <a:endParaRPr lang="en-US"/>
          </a:p>
        </p:txBody>
      </p:sp>
    </p:spTree>
    <p:extLst>
      <p:ext uri="{BB962C8B-B14F-4D97-AF65-F5344CB8AC3E}">
        <p14:creationId xmlns:p14="http://schemas.microsoft.com/office/powerpoint/2010/main" val="4089513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6418-30C1-416D-BE48-F9A252377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EA8F2-E658-4774-B36B-37DBE5A19CE9}"/>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C115C-2020-402B-8125-242CCE2AD78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59F2AE-D9C0-402B-956A-233E54919A9A}"/>
              </a:ext>
            </a:extLst>
          </p:cNvPr>
          <p:cNvSpPr>
            <a:spLocks noGrp="1"/>
          </p:cNvSpPr>
          <p:nvPr>
            <p:ph type="dt" sz="half" idx="10"/>
          </p:nvPr>
        </p:nvSpPr>
        <p:spPr/>
        <p:txBody>
          <a:bodyPr/>
          <a:lstStyle/>
          <a:p>
            <a:fld id="{480B3994-731C-4D1C-93E8-48DCC48FE111}" type="datetimeFigureOut">
              <a:rPr lang="en-US" smtClean="0"/>
              <a:t>6/28/2022</a:t>
            </a:fld>
            <a:endParaRPr lang="en-US"/>
          </a:p>
        </p:txBody>
      </p:sp>
      <p:sp>
        <p:nvSpPr>
          <p:cNvPr id="6" name="Footer Placeholder 5">
            <a:extLst>
              <a:ext uri="{FF2B5EF4-FFF2-40B4-BE49-F238E27FC236}">
                <a16:creationId xmlns:a16="http://schemas.microsoft.com/office/drawing/2014/main" id="{F55B23F0-F322-4391-8AE5-5AE09A5E9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961E9-246F-43BA-A4C9-FBF1F8930721}"/>
              </a:ext>
            </a:extLst>
          </p:cNvPr>
          <p:cNvSpPr>
            <a:spLocks noGrp="1"/>
          </p:cNvSpPr>
          <p:nvPr>
            <p:ph type="sldNum" sz="quarter" idx="12"/>
          </p:nvPr>
        </p:nvSpPr>
        <p:spPr/>
        <p:txBody>
          <a:bodyPr/>
          <a:lstStyle/>
          <a:p>
            <a:fld id="{FC8B02EC-6FB0-4107-A5C3-D5B9885A37CB}" type="slidenum">
              <a:rPr lang="en-US" smtClean="0"/>
              <a:t>‹#›</a:t>
            </a:fld>
            <a:endParaRPr lang="en-US"/>
          </a:p>
        </p:txBody>
      </p:sp>
    </p:spTree>
    <p:extLst>
      <p:ext uri="{BB962C8B-B14F-4D97-AF65-F5344CB8AC3E}">
        <p14:creationId xmlns:p14="http://schemas.microsoft.com/office/powerpoint/2010/main" val="63071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56C4-EE9B-4D2E-BC8E-FA705EB2AD69}"/>
              </a:ext>
            </a:extLst>
          </p:cNvPr>
          <p:cNvSpPr>
            <a:spLocks noGrp="1"/>
          </p:cNvSpPr>
          <p:nvPr>
            <p:ph type="title"/>
          </p:nvPr>
        </p:nvSpPr>
        <p:spPr>
          <a:xfrm>
            <a:off x="630238"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F51AB4-9637-4B25-9D91-23D62E53B16C}"/>
              </a:ext>
            </a:extLst>
          </p:cNvPr>
          <p:cNvSpPr>
            <a:spLocks noGrp="1"/>
          </p:cNvSpPr>
          <p:nvPr>
            <p:ph type="body" idx="1"/>
          </p:nvPr>
        </p:nvSpPr>
        <p:spPr>
          <a:xfrm>
            <a:off x="630241" y="1681163"/>
            <a:ext cx="3868737" cy="823912"/>
          </a:xfrm>
        </p:spPr>
        <p:txBody>
          <a:bodyPr anchor="b"/>
          <a:lstStyle>
            <a:lvl1pPr marL="0" indent="0">
              <a:buNone/>
              <a:defRPr sz="2400" b="1"/>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1" indent="0">
              <a:buNone/>
              <a:defRPr sz="1600" b="1"/>
            </a:lvl6pPr>
            <a:lvl7pPr marL="2743021" indent="0">
              <a:buNone/>
              <a:defRPr sz="1600" b="1"/>
            </a:lvl7pPr>
            <a:lvl8pPr marL="3200192" indent="0">
              <a:buNone/>
              <a:defRPr sz="1600" b="1"/>
            </a:lvl8pPr>
            <a:lvl9pPr marL="3657362"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6F7071-26E3-4238-8D31-7D4FD5482E69}"/>
              </a:ext>
            </a:extLst>
          </p:cNvPr>
          <p:cNvSpPr>
            <a:spLocks noGrp="1"/>
          </p:cNvSpPr>
          <p:nvPr>
            <p:ph sz="half" idx="2"/>
          </p:nvPr>
        </p:nvSpPr>
        <p:spPr>
          <a:xfrm>
            <a:off x="630241" y="2505076"/>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866224-8CA4-4E32-8FCB-FE740E39BEA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1" indent="0">
              <a:buNone/>
              <a:defRPr sz="1600" b="1"/>
            </a:lvl6pPr>
            <a:lvl7pPr marL="2743021" indent="0">
              <a:buNone/>
              <a:defRPr sz="1600" b="1"/>
            </a:lvl7pPr>
            <a:lvl8pPr marL="3200192" indent="0">
              <a:buNone/>
              <a:defRPr sz="1600" b="1"/>
            </a:lvl8pPr>
            <a:lvl9pPr marL="3657362"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2533BD-E2AE-42D3-AB3F-52B1A5185401}"/>
              </a:ext>
            </a:extLst>
          </p:cNvPr>
          <p:cNvSpPr>
            <a:spLocks noGrp="1"/>
          </p:cNvSpPr>
          <p:nvPr>
            <p:ph sz="quarter" idx="4"/>
          </p:nvPr>
        </p:nvSpPr>
        <p:spPr>
          <a:xfrm>
            <a:off x="4629150" y="2505076"/>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0FDCFB-456B-4F09-B66D-519C5A89D174}"/>
              </a:ext>
            </a:extLst>
          </p:cNvPr>
          <p:cNvSpPr>
            <a:spLocks noGrp="1"/>
          </p:cNvSpPr>
          <p:nvPr>
            <p:ph type="dt" sz="half" idx="10"/>
          </p:nvPr>
        </p:nvSpPr>
        <p:spPr/>
        <p:txBody>
          <a:bodyPr/>
          <a:lstStyle/>
          <a:p>
            <a:fld id="{480B3994-731C-4D1C-93E8-48DCC48FE111}" type="datetimeFigureOut">
              <a:rPr lang="en-US" smtClean="0"/>
              <a:t>6/28/2022</a:t>
            </a:fld>
            <a:endParaRPr lang="en-US"/>
          </a:p>
        </p:txBody>
      </p:sp>
      <p:sp>
        <p:nvSpPr>
          <p:cNvPr id="8" name="Footer Placeholder 7">
            <a:extLst>
              <a:ext uri="{FF2B5EF4-FFF2-40B4-BE49-F238E27FC236}">
                <a16:creationId xmlns:a16="http://schemas.microsoft.com/office/drawing/2014/main" id="{2979190D-B7AA-44B1-A936-ACE2C76907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7B937D-41CF-4BB4-820C-28BF7E1D2FBE}"/>
              </a:ext>
            </a:extLst>
          </p:cNvPr>
          <p:cNvSpPr>
            <a:spLocks noGrp="1"/>
          </p:cNvSpPr>
          <p:nvPr>
            <p:ph type="sldNum" sz="quarter" idx="12"/>
          </p:nvPr>
        </p:nvSpPr>
        <p:spPr/>
        <p:txBody>
          <a:bodyPr/>
          <a:lstStyle/>
          <a:p>
            <a:fld id="{FC8B02EC-6FB0-4107-A5C3-D5B9885A37CB}" type="slidenum">
              <a:rPr lang="en-US" smtClean="0"/>
              <a:t>‹#›</a:t>
            </a:fld>
            <a:endParaRPr lang="en-US"/>
          </a:p>
        </p:txBody>
      </p:sp>
    </p:spTree>
    <p:extLst>
      <p:ext uri="{BB962C8B-B14F-4D97-AF65-F5344CB8AC3E}">
        <p14:creationId xmlns:p14="http://schemas.microsoft.com/office/powerpoint/2010/main" val="1657424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DB8C-26ED-4759-BB3D-02C11F12C0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95D08B-3DAB-4960-B968-6D9B2632B6B4}"/>
              </a:ext>
            </a:extLst>
          </p:cNvPr>
          <p:cNvSpPr>
            <a:spLocks noGrp="1"/>
          </p:cNvSpPr>
          <p:nvPr>
            <p:ph type="dt" sz="half" idx="10"/>
          </p:nvPr>
        </p:nvSpPr>
        <p:spPr/>
        <p:txBody>
          <a:bodyPr/>
          <a:lstStyle/>
          <a:p>
            <a:fld id="{480B3994-731C-4D1C-93E8-48DCC48FE111}" type="datetimeFigureOut">
              <a:rPr lang="en-US" smtClean="0"/>
              <a:t>6/28/2022</a:t>
            </a:fld>
            <a:endParaRPr lang="en-US"/>
          </a:p>
        </p:txBody>
      </p:sp>
      <p:sp>
        <p:nvSpPr>
          <p:cNvPr id="4" name="Footer Placeholder 3">
            <a:extLst>
              <a:ext uri="{FF2B5EF4-FFF2-40B4-BE49-F238E27FC236}">
                <a16:creationId xmlns:a16="http://schemas.microsoft.com/office/drawing/2014/main" id="{6A04EC80-7D3E-4AEA-BE0B-A5227ACB08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67E615-6CEC-40D3-896F-DAF5C1DC1AA7}"/>
              </a:ext>
            </a:extLst>
          </p:cNvPr>
          <p:cNvSpPr>
            <a:spLocks noGrp="1"/>
          </p:cNvSpPr>
          <p:nvPr>
            <p:ph type="sldNum" sz="quarter" idx="12"/>
          </p:nvPr>
        </p:nvSpPr>
        <p:spPr/>
        <p:txBody>
          <a:bodyPr/>
          <a:lstStyle/>
          <a:p>
            <a:fld id="{FC8B02EC-6FB0-4107-A5C3-D5B9885A37CB}" type="slidenum">
              <a:rPr lang="en-US" smtClean="0"/>
              <a:t>‹#›</a:t>
            </a:fld>
            <a:endParaRPr lang="en-US"/>
          </a:p>
        </p:txBody>
      </p:sp>
    </p:spTree>
    <p:extLst>
      <p:ext uri="{BB962C8B-B14F-4D97-AF65-F5344CB8AC3E}">
        <p14:creationId xmlns:p14="http://schemas.microsoft.com/office/powerpoint/2010/main" val="63871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F85DB-7005-40C8-A6F1-EF6F449E6128}"/>
              </a:ext>
            </a:extLst>
          </p:cNvPr>
          <p:cNvSpPr>
            <a:spLocks noGrp="1"/>
          </p:cNvSpPr>
          <p:nvPr>
            <p:ph type="dt" sz="half" idx="10"/>
          </p:nvPr>
        </p:nvSpPr>
        <p:spPr/>
        <p:txBody>
          <a:bodyPr/>
          <a:lstStyle/>
          <a:p>
            <a:fld id="{480B3994-731C-4D1C-93E8-48DCC48FE111}" type="datetimeFigureOut">
              <a:rPr lang="en-US" smtClean="0"/>
              <a:t>6/28/2022</a:t>
            </a:fld>
            <a:endParaRPr lang="en-US"/>
          </a:p>
        </p:txBody>
      </p:sp>
      <p:sp>
        <p:nvSpPr>
          <p:cNvPr id="3" name="Footer Placeholder 2">
            <a:extLst>
              <a:ext uri="{FF2B5EF4-FFF2-40B4-BE49-F238E27FC236}">
                <a16:creationId xmlns:a16="http://schemas.microsoft.com/office/drawing/2014/main" id="{DEB7CB06-48CB-4F7A-A27C-2292EB847D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D4D99D-9413-4E2D-BD1F-265DCD2E1804}"/>
              </a:ext>
            </a:extLst>
          </p:cNvPr>
          <p:cNvSpPr>
            <a:spLocks noGrp="1"/>
          </p:cNvSpPr>
          <p:nvPr>
            <p:ph type="sldNum" sz="quarter" idx="12"/>
          </p:nvPr>
        </p:nvSpPr>
        <p:spPr/>
        <p:txBody>
          <a:bodyPr/>
          <a:lstStyle/>
          <a:p>
            <a:fld id="{FC8B02EC-6FB0-4107-A5C3-D5B9885A37CB}" type="slidenum">
              <a:rPr lang="en-US" smtClean="0"/>
              <a:t>‹#›</a:t>
            </a:fld>
            <a:endParaRPr lang="en-US"/>
          </a:p>
        </p:txBody>
      </p:sp>
    </p:spTree>
    <p:extLst>
      <p:ext uri="{BB962C8B-B14F-4D97-AF65-F5344CB8AC3E}">
        <p14:creationId xmlns:p14="http://schemas.microsoft.com/office/powerpoint/2010/main" val="2743336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92BCE-9952-4D40-AD29-80472AC44AE5}"/>
              </a:ext>
            </a:extLst>
          </p:cNvPr>
          <p:cNvSpPr>
            <a:spLocks noGrp="1"/>
          </p:cNvSpPr>
          <p:nvPr>
            <p:ph type="title"/>
          </p:nvPr>
        </p:nvSpPr>
        <p:spPr>
          <a:xfrm>
            <a:off x="630243"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7668AA-F8CB-45A1-95F8-417A7F9DC6E8}"/>
              </a:ext>
            </a:extLst>
          </p:cNvPr>
          <p:cNvSpPr>
            <a:spLocks noGrp="1"/>
          </p:cNvSpPr>
          <p:nvPr>
            <p:ph idx="1"/>
          </p:nvPr>
        </p:nvSpPr>
        <p:spPr>
          <a:xfrm>
            <a:off x="3887788"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48F3B8-7636-4740-B83D-6D0352146CD6}"/>
              </a:ext>
            </a:extLst>
          </p:cNvPr>
          <p:cNvSpPr>
            <a:spLocks noGrp="1"/>
          </p:cNvSpPr>
          <p:nvPr>
            <p:ph type="body" sz="half" idx="2"/>
          </p:nvPr>
        </p:nvSpPr>
        <p:spPr>
          <a:xfrm>
            <a:off x="630243" y="2057400"/>
            <a:ext cx="2949575" cy="3811588"/>
          </a:xfrm>
        </p:spPr>
        <p:txBody>
          <a:bodyPr/>
          <a:lstStyle>
            <a:lvl1pPr marL="0" indent="0">
              <a:buNone/>
              <a:defRPr sz="1600"/>
            </a:lvl1pPr>
            <a:lvl2pPr marL="457171" indent="0">
              <a:buNone/>
              <a:defRPr sz="1400"/>
            </a:lvl2pPr>
            <a:lvl3pPr marL="914340" indent="0">
              <a:buNone/>
              <a:defRPr sz="1200"/>
            </a:lvl3pPr>
            <a:lvl4pPr marL="1371511" indent="0">
              <a:buNone/>
              <a:defRPr sz="1000"/>
            </a:lvl4pPr>
            <a:lvl5pPr marL="1828681" indent="0">
              <a:buNone/>
              <a:defRPr sz="1000"/>
            </a:lvl5pPr>
            <a:lvl6pPr marL="2285851" indent="0">
              <a:buNone/>
              <a:defRPr sz="1000"/>
            </a:lvl6pPr>
            <a:lvl7pPr marL="2743021" indent="0">
              <a:buNone/>
              <a:defRPr sz="1000"/>
            </a:lvl7pPr>
            <a:lvl8pPr marL="3200192" indent="0">
              <a:buNone/>
              <a:defRPr sz="1000"/>
            </a:lvl8pPr>
            <a:lvl9pPr marL="365736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14CC6-3BE7-4FF9-B3DC-9F069CCE3144}"/>
              </a:ext>
            </a:extLst>
          </p:cNvPr>
          <p:cNvSpPr>
            <a:spLocks noGrp="1"/>
          </p:cNvSpPr>
          <p:nvPr>
            <p:ph type="dt" sz="half" idx="10"/>
          </p:nvPr>
        </p:nvSpPr>
        <p:spPr/>
        <p:txBody>
          <a:bodyPr/>
          <a:lstStyle/>
          <a:p>
            <a:fld id="{480B3994-731C-4D1C-93E8-48DCC48FE111}" type="datetimeFigureOut">
              <a:rPr lang="en-US" smtClean="0"/>
              <a:t>6/28/2022</a:t>
            </a:fld>
            <a:endParaRPr lang="en-US"/>
          </a:p>
        </p:txBody>
      </p:sp>
      <p:sp>
        <p:nvSpPr>
          <p:cNvPr id="6" name="Footer Placeholder 5">
            <a:extLst>
              <a:ext uri="{FF2B5EF4-FFF2-40B4-BE49-F238E27FC236}">
                <a16:creationId xmlns:a16="http://schemas.microsoft.com/office/drawing/2014/main" id="{C942AFE2-0CFF-4711-8143-DDCEEEFF0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34583-304E-4516-A882-A6D3E24974E1}"/>
              </a:ext>
            </a:extLst>
          </p:cNvPr>
          <p:cNvSpPr>
            <a:spLocks noGrp="1"/>
          </p:cNvSpPr>
          <p:nvPr>
            <p:ph type="sldNum" sz="quarter" idx="12"/>
          </p:nvPr>
        </p:nvSpPr>
        <p:spPr/>
        <p:txBody>
          <a:bodyPr/>
          <a:lstStyle/>
          <a:p>
            <a:fld id="{FC8B02EC-6FB0-4107-A5C3-D5B9885A37CB}" type="slidenum">
              <a:rPr lang="en-US" smtClean="0"/>
              <a:t>‹#›</a:t>
            </a:fld>
            <a:endParaRPr lang="en-US"/>
          </a:p>
        </p:txBody>
      </p:sp>
    </p:spTree>
    <p:extLst>
      <p:ext uri="{BB962C8B-B14F-4D97-AF65-F5344CB8AC3E}">
        <p14:creationId xmlns:p14="http://schemas.microsoft.com/office/powerpoint/2010/main" val="7975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rmAutofit/>
          </a:bodyPr>
          <a:lstStyle>
            <a:lvl1pPr marL="357164" indent="-357164">
              <a:spcBef>
                <a:spcPts val="700"/>
              </a:spcBef>
              <a:defRPr/>
            </a:lvl1pPr>
            <a:lvl2pPr indent="-395974">
              <a:spcBef>
                <a:spcPts val="700"/>
              </a:spcBef>
              <a:defRPr/>
            </a:lvl2pPr>
            <a:lvl3pPr indent="-323980">
              <a:spcBef>
                <a:spcPts val="700"/>
              </a:spcBef>
              <a:defRPr/>
            </a:lvl3pPr>
            <a:lvl4pPr indent="-323980">
              <a:spcBef>
                <a:spcPts val="700"/>
              </a:spcBef>
              <a:defRPr/>
            </a:lvl4pPr>
            <a:lvl5pPr indent="-323980">
              <a:spcBef>
                <a:spcPts val="700"/>
              </a:spcBef>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le 4">
            <a:extLst>
              <a:ext uri="{FF2B5EF4-FFF2-40B4-BE49-F238E27FC236}">
                <a16:creationId xmlns:a16="http://schemas.microsoft.com/office/drawing/2014/main" id="{4A3A312D-6A6E-4753-8F9B-A8C2CE948D0A}"/>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8CB7-1602-491A-B398-4A6CAB2FF796}"/>
              </a:ext>
            </a:extLst>
          </p:cNvPr>
          <p:cNvSpPr>
            <a:spLocks noGrp="1"/>
          </p:cNvSpPr>
          <p:nvPr>
            <p:ph type="title"/>
          </p:nvPr>
        </p:nvSpPr>
        <p:spPr>
          <a:xfrm>
            <a:off x="630243"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A82BEC-5609-4B49-B7AB-46603658AE8E}"/>
              </a:ext>
            </a:extLst>
          </p:cNvPr>
          <p:cNvSpPr>
            <a:spLocks noGrp="1"/>
          </p:cNvSpPr>
          <p:nvPr>
            <p:ph type="pic" idx="1"/>
          </p:nvPr>
        </p:nvSpPr>
        <p:spPr>
          <a:xfrm>
            <a:off x="3887788" y="987428"/>
            <a:ext cx="4629150" cy="4873625"/>
          </a:xfrm>
        </p:spPr>
        <p:txBody>
          <a:bodyPr/>
          <a:lstStyle>
            <a:lvl1pPr marL="0" indent="0">
              <a:buNone/>
              <a:defRPr sz="3200"/>
            </a:lvl1pPr>
            <a:lvl2pPr marL="457171" indent="0">
              <a:buNone/>
              <a:defRPr sz="2800"/>
            </a:lvl2pPr>
            <a:lvl3pPr marL="914340" indent="0">
              <a:buNone/>
              <a:defRPr sz="2400"/>
            </a:lvl3pPr>
            <a:lvl4pPr marL="1371511" indent="0">
              <a:buNone/>
              <a:defRPr sz="2000"/>
            </a:lvl4pPr>
            <a:lvl5pPr marL="1828681" indent="0">
              <a:buNone/>
              <a:defRPr sz="2000"/>
            </a:lvl5pPr>
            <a:lvl6pPr marL="2285851" indent="0">
              <a:buNone/>
              <a:defRPr sz="2000"/>
            </a:lvl6pPr>
            <a:lvl7pPr marL="2743021" indent="0">
              <a:buNone/>
              <a:defRPr sz="2000"/>
            </a:lvl7pPr>
            <a:lvl8pPr marL="3200192" indent="0">
              <a:buNone/>
              <a:defRPr sz="2000"/>
            </a:lvl8pPr>
            <a:lvl9pPr marL="3657362" indent="0">
              <a:buNone/>
              <a:defRPr sz="2000"/>
            </a:lvl9pPr>
          </a:lstStyle>
          <a:p>
            <a:endParaRPr lang="en-US"/>
          </a:p>
        </p:txBody>
      </p:sp>
      <p:sp>
        <p:nvSpPr>
          <p:cNvPr id="4" name="Text Placeholder 3">
            <a:extLst>
              <a:ext uri="{FF2B5EF4-FFF2-40B4-BE49-F238E27FC236}">
                <a16:creationId xmlns:a16="http://schemas.microsoft.com/office/drawing/2014/main" id="{C3100FDE-FED9-4F4E-AFFC-8104224B7099}"/>
              </a:ext>
            </a:extLst>
          </p:cNvPr>
          <p:cNvSpPr>
            <a:spLocks noGrp="1"/>
          </p:cNvSpPr>
          <p:nvPr>
            <p:ph type="body" sz="half" idx="2"/>
          </p:nvPr>
        </p:nvSpPr>
        <p:spPr>
          <a:xfrm>
            <a:off x="630243" y="2057400"/>
            <a:ext cx="2949575" cy="3811588"/>
          </a:xfrm>
        </p:spPr>
        <p:txBody>
          <a:bodyPr/>
          <a:lstStyle>
            <a:lvl1pPr marL="0" indent="0">
              <a:buNone/>
              <a:defRPr sz="1600"/>
            </a:lvl1pPr>
            <a:lvl2pPr marL="457171" indent="0">
              <a:buNone/>
              <a:defRPr sz="1400"/>
            </a:lvl2pPr>
            <a:lvl3pPr marL="914340" indent="0">
              <a:buNone/>
              <a:defRPr sz="1200"/>
            </a:lvl3pPr>
            <a:lvl4pPr marL="1371511" indent="0">
              <a:buNone/>
              <a:defRPr sz="1000"/>
            </a:lvl4pPr>
            <a:lvl5pPr marL="1828681" indent="0">
              <a:buNone/>
              <a:defRPr sz="1000"/>
            </a:lvl5pPr>
            <a:lvl6pPr marL="2285851" indent="0">
              <a:buNone/>
              <a:defRPr sz="1000"/>
            </a:lvl6pPr>
            <a:lvl7pPr marL="2743021" indent="0">
              <a:buNone/>
              <a:defRPr sz="1000"/>
            </a:lvl7pPr>
            <a:lvl8pPr marL="3200192" indent="0">
              <a:buNone/>
              <a:defRPr sz="1000"/>
            </a:lvl8pPr>
            <a:lvl9pPr marL="365736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A005AC-A168-4D7F-BA0A-3B5D0857FB74}"/>
              </a:ext>
            </a:extLst>
          </p:cNvPr>
          <p:cNvSpPr>
            <a:spLocks noGrp="1"/>
          </p:cNvSpPr>
          <p:nvPr>
            <p:ph type="dt" sz="half" idx="10"/>
          </p:nvPr>
        </p:nvSpPr>
        <p:spPr/>
        <p:txBody>
          <a:bodyPr/>
          <a:lstStyle/>
          <a:p>
            <a:fld id="{480B3994-731C-4D1C-93E8-48DCC48FE111}" type="datetimeFigureOut">
              <a:rPr lang="en-US" smtClean="0"/>
              <a:t>6/28/2022</a:t>
            </a:fld>
            <a:endParaRPr lang="en-US"/>
          </a:p>
        </p:txBody>
      </p:sp>
      <p:sp>
        <p:nvSpPr>
          <p:cNvPr id="6" name="Footer Placeholder 5">
            <a:extLst>
              <a:ext uri="{FF2B5EF4-FFF2-40B4-BE49-F238E27FC236}">
                <a16:creationId xmlns:a16="http://schemas.microsoft.com/office/drawing/2014/main" id="{0DC43153-F134-4C5F-9991-19F116C5E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3013D-99F4-4CB2-A328-D6363EA9AFD6}"/>
              </a:ext>
            </a:extLst>
          </p:cNvPr>
          <p:cNvSpPr>
            <a:spLocks noGrp="1"/>
          </p:cNvSpPr>
          <p:nvPr>
            <p:ph type="sldNum" sz="quarter" idx="12"/>
          </p:nvPr>
        </p:nvSpPr>
        <p:spPr/>
        <p:txBody>
          <a:bodyPr/>
          <a:lstStyle/>
          <a:p>
            <a:fld id="{FC8B02EC-6FB0-4107-A5C3-D5B9885A37CB}" type="slidenum">
              <a:rPr lang="en-US" smtClean="0"/>
              <a:t>‹#›</a:t>
            </a:fld>
            <a:endParaRPr lang="en-US"/>
          </a:p>
        </p:txBody>
      </p:sp>
    </p:spTree>
    <p:extLst>
      <p:ext uri="{BB962C8B-B14F-4D97-AF65-F5344CB8AC3E}">
        <p14:creationId xmlns:p14="http://schemas.microsoft.com/office/powerpoint/2010/main" val="4291226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76F8-7BF6-4BCE-BCFF-D7289F3CA9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A6F9F0-BA55-42A5-96A1-DABD739E35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3178F-DE19-4696-8B2C-F11370F1C7D7}"/>
              </a:ext>
            </a:extLst>
          </p:cNvPr>
          <p:cNvSpPr>
            <a:spLocks noGrp="1"/>
          </p:cNvSpPr>
          <p:nvPr>
            <p:ph type="dt" sz="half" idx="10"/>
          </p:nvPr>
        </p:nvSpPr>
        <p:spPr/>
        <p:txBody>
          <a:bodyPr/>
          <a:lstStyle/>
          <a:p>
            <a:fld id="{480B3994-731C-4D1C-93E8-48DCC48FE111}" type="datetimeFigureOut">
              <a:rPr lang="en-US" smtClean="0"/>
              <a:t>6/28/2022</a:t>
            </a:fld>
            <a:endParaRPr lang="en-US"/>
          </a:p>
        </p:txBody>
      </p:sp>
      <p:sp>
        <p:nvSpPr>
          <p:cNvPr id="5" name="Footer Placeholder 4">
            <a:extLst>
              <a:ext uri="{FF2B5EF4-FFF2-40B4-BE49-F238E27FC236}">
                <a16:creationId xmlns:a16="http://schemas.microsoft.com/office/drawing/2014/main" id="{E51B33E8-A2E1-410D-BE27-E745D4EA0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8CAA0-89A9-4A1A-ADEF-FE459F151964}"/>
              </a:ext>
            </a:extLst>
          </p:cNvPr>
          <p:cNvSpPr>
            <a:spLocks noGrp="1"/>
          </p:cNvSpPr>
          <p:nvPr>
            <p:ph type="sldNum" sz="quarter" idx="12"/>
          </p:nvPr>
        </p:nvSpPr>
        <p:spPr/>
        <p:txBody>
          <a:bodyPr/>
          <a:lstStyle/>
          <a:p>
            <a:fld id="{FC8B02EC-6FB0-4107-A5C3-D5B9885A37CB}" type="slidenum">
              <a:rPr lang="en-US" smtClean="0"/>
              <a:t>‹#›</a:t>
            </a:fld>
            <a:endParaRPr lang="en-US"/>
          </a:p>
        </p:txBody>
      </p:sp>
    </p:spTree>
    <p:extLst>
      <p:ext uri="{BB962C8B-B14F-4D97-AF65-F5344CB8AC3E}">
        <p14:creationId xmlns:p14="http://schemas.microsoft.com/office/powerpoint/2010/main" val="16342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8848A-9B6A-4F55-BD1E-DE7387AEA746}"/>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082BE8-7A6D-4AAD-A6A6-3A2B4CC680FE}"/>
              </a:ext>
            </a:extLst>
          </p:cNvPr>
          <p:cNvSpPr>
            <a:spLocks noGrp="1"/>
          </p:cNvSpPr>
          <p:nvPr>
            <p:ph type="body" orient="vert" idx="1"/>
          </p:nvPr>
        </p:nvSpPr>
        <p:spPr>
          <a:xfrm>
            <a:off x="628654"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4F817-8F22-49B7-8DF6-0429D2014416}"/>
              </a:ext>
            </a:extLst>
          </p:cNvPr>
          <p:cNvSpPr>
            <a:spLocks noGrp="1"/>
          </p:cNvSpPr>
          <p:nvPr>
            <p:ph type="dt" sz="half" idx="10"/>
          </p:nvPr>
        </p:nvSpPr>
        <p:spPr/>
        <p:txBody>
          <a:bodyPr/>
          <a:lstStyle/>
          <a:p>
            <a:fld id="{480B3994-731C-4D1C-93E8-48DCC48FE111}" type="datetimeFigureOut">
              <a:rPr lang="en-US" smtClean="0"/>
              <a:t>6/28/2022</a:t>
            </a:fld>
            <a:endParaRPr lang="en-US"/>
          </a:p>
        </p:txBody>
      </p:sp>
      <p:sp>
        <p:nvSpPr>
          <p:cNvPr id="5" name="Footer Placeholder 4">
            <a:extLst>
              <a:ext uri="{FF2B5EF4-FFF2-40B4-BE49-F238E27FC236}">
                <a16:creationId xmlns:a16="http://schemas.microsoft.com/office/drawing/2014/main" id="{FA458E34-89CB-402F-881D-D25133FF9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BA608-8EB1-4BBF-80A6-D3B7910859F0}"/>
              </a:ext>
            </a:extLst>
          </p:cNvPr>
          <p:cNvSpPr>
            <a:spLocks noGrp="1"/>
          </p:cNvSpPr>
          <p:nvPr>
            <p:ph type="sldNum" sz="quarter" idx="12"/>
          </p:nvPr>
        </p:nvSpPr>
        <p:spPr/>
        <p:txBody>
          <a:bodyPr/>
          <a:lstStyle/>
          <a:p>
            <a:fld id="{FC8B02EC-6FB0-4107-A5C3-D5B9885A37CB}" type="slidenum">
              <a:rPr lang="en-US" smtClean="0"/>
              <a:t>‹#›</a:t>
            </a:fld>
            <a:endParaRPr lang="en-US"/>
          </a:p>
        </p:txBody>
      </p:sp>
    </p:spTree>
    <p:extLst>
      <p:ext uri="{BB962C8B-B14F-4D97-AF65-F5344CB8AC3E}">
        <p14:creationId xmlns:p14="http://schemas.microsoft.com/office/powerpoint/2010/main" val="1170245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9" descr="II_rahmen_neu_titel"/>
          <p:cNvPicPr>
            <a:picLocks noChangeAspect="1" noChangeArrowheads="1"/>
          </p:cNvPicPr>
          <p:nvPr userDrawn="1"/>
        </p:nvPicPr>
        <p:blipFill>
          <a:blip r:embed="rId2" cstate="print"/>
          <a:srcRect/>
          <a:stretch>
            <a:fillRect/>
          </a:stretch>
        </p:blipFill>
        <p:spPr bwMode="auto">
          <a:xfrm>
            <a:off x="0" y="-7070"/>
            <a:ext cx="9144000" cy="6870700"/>
          </a:xfrm>
          <a:prstGeom prst="rect">
            <a:avLst/>
          </a:prstGeom>
          <a:noFill/>
          <a:ln w="9525">
            <a:noFill/>
            <a:miter lim="800000"/>
            <a:headEnd/>
            <a:tailEnd/>
          </a:ln>
        </p:spPr>
      </p:pic>
      <p:sp>
        <p:nvSpPr>
          <p:cNvPr id="4" name="Text Box 14"/>
          <p:cNvSpPr txBox="1">
            <a:spLocks noChangeArrowheads="1"/>
          </p:cNvSpPr>
          <p:nvPr/>
        </p:nvSpPr>
        <p:spPr bwMode="auto">
          <a:xfrm>
            <a:off x="396876" y="6426258"/>
            <a:ext cx="5620468" cy="307777"/>
          </a:xfrm>
          <a:prstGeom prst="rect">
            <a:avLst/>
          </a:prstGeom>
          <a:noFill/>
          <a:ln w="9525">
            <a:noFill/>
            <a:miter lim="800000"/>
            <a:headEnd/>
            <a:tailEnd/>
          </a:ln>
          <a:effectLst/>
        </p:spPr>
        <p:txBody>
          <a:bodyPr wrap="square" lIns="0" tIns="0" rIns="0" bIns="0">
            <a:spAutoFit/>
          </a:bodyPr>
          <a:lstStyle/>
          <a:p>
            <a:pPr>
              <a:defRPr/>
            </a:pPr>
            <a:r>
              <a:rPr lang="en-US" sz="1000" dirty="0">
                <a:solidFill>
                  <a:srgbClr val="000000"/>
                </a:solidFill>
                <a:latin typeface="Arial" pitchFamily="34" charset="0"/>
              </a:rPr>
              <a:t>KIT – University of the State of Baden-Wuerttemberg and </a:t>
            </a:r>
            <a:br>
              <a:rPr lang="en-US" sz="1000" dirty="0">
                <a:solidFill>
                  <a:srgbClr val="000000"/>
                </a:solidFill>
                <a:latin typeface="Arial" pitchFamily="34" charset="0"/>
              </a:rPr>
            </a:br>
            <a:r>
              <a:rPr lang="en-US" sz="1000" dirty="0">
                <a:solidFill>
                  <a:srgbClr val="000000"/>
                </a:solidFill>
                <a:latin typeface="Arial" pitchFamily="34" charset="0"/>
              </a:rPr>
              <a:t>National Research Center of the Helmholtz Association</a:t>
            </a:r>
            <a:r>
              <a:rPr lang="de-DE" sz="1000" dirty="0">
                <a:solidFill>
                  <a:srgbClr val="000000"/>
                </a:solidFill>
                <a:latin typeface="Arial" pitchFamily="34" charset="0"/>
              </a:rPr>
              <a:t> </a:t>
            </a:r>
            <a:endParaRPr lang="en-US" sz="1000" dirty="0">
              <a:solidFill>
                <a:srgbClr val="000000"/>
              </a:solidFill>
              <a:latin typeface="Arial" pitchFamily="34" charset="0"/>
            </a:endParaRPr>
          </a:p>
        </p:txBody>
      </p:sp>
      <p:sp>
        <p:nvSpPr>
          <p:cNvPr id="6" name="Text Box 14"/>
          <p:cNvSpPr txBox="1">
            <a:spLocks noChangeArrowheads="1"/>
          </p:cNvSpPr>
          <p:nvPr/>
        </p:nvSpPr>
        <p:spPr bwMode="auto">
          <a:xfrm>
            <a:off x="7318377" y="6497644"/>
            <a:ext cx="1727200" cy="246221"/>
          </a:xfrm>
          <a:prstGeom prst="rect">
            <a:avLst/>
          </a:prstGeom>
          <a:noFill/>
          <a:ln w="9525">
            <a:noFill/>
            <a:miter lim="800000"/>
            <a:headEnd/>
            <a:tailEnd/>
          </a:ln>
          <a:effectLst/>
        </p:spPr>
        <p:txBody>
          <a:bodyPr lIns="0" tIns="0" rIns="0" bIns="0">
            <a:spAutoFit/>
          </a:bodyPr>
          <a:lstStyle/>
          <a:p>
            <a:pPr algn="r">
              <a:defRPr/>
            </a:pPr>
            <a:r>
              <a:rPr lang="de-DE" sz="1600" b="1">
                <a:solidFill>
                  <a:srgbClr val="FFFFFF"/>
                </a:solidFill>
              </a:rPr>
              <a:t>www.kit.edu</a:t>
            </a:r>
          </a:p>
        </p:txBody>
      </p:sp>
      <p:pic>
        <p:nvPicPr>
          <p:cNvPr id="7" name="Picture 13" descr="KIT-Logo-rgb_en"/>
          <p:cNvPicPr>
            <a:picLocks noChangeAspect="1" noChangeArrowheads="1"/>
          </p:cNvPicPr>
          <p:nvPr/>
        </p:nvPicPr>
        <p:blipFill>
          <a:blip r:embed="rId3" cstate="print"/>
          <a:srcRect/>
          <a:stretch>
            <a:fillRect/>
          </a:stretch>
        </p:blipFill>
        <p:spPr bwMode="auto">
          <a:xfrm>
            <a:off x="395288" y="333379"/>
            <a:ext cx="1619250" cy="747713"/>
          </a:xfrm>
          <a:prstGeom prst="rect">
            <a:avLst/>
          </a:prstGeom>
          <a:noFill/>
          <a:ln w="9525">
            <a:noFill/>
            <a:miter lim="800000"/>
            <a:headEnd/>
            <a:tailEnd/>
          </a:ln>
        </p:spPr>
      </p:pic>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61225" y="206842"/>
            <a:ext cx="1657350" cy="638176"/>
          </a:xfrm>
          <a:prstGeom prst="rect">
            <a:avLst/>
          </a:prstGeom>
        </p:spPr>
      </p:pic>
    </p:spTree>
    <p:extLst>
      <p:ext uri="{BB962C8B-B14F-4D97-AF65-F5344CB8AC3E}">
        <p14:creationId xmlns:p14="http://schemas.microsoft.com/office/powerpoint/2010/main" val="435360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800"/>
            </a:lvl1pPr>
          </a:lstStyle>
          <a:p>
            <a:r>
              <a:rPr lang="de-DE"/>
              <a:t>Titelmasterformat durch Klicken bearbeiten</a:t>
            </a:r>
            <a:endParaRPr lang="de-DE" dirty="0"/>
          </a:p>
        </p:txBody>
      </p:sp>
      <p:sp>
        <p:nvSpPr>
          <p:cNvPr id="3" name="Inhaltsplatzhalter 2"/>
          <p:cNvSpPr>
            <a:spLocks noGrp="1"/>
          </p:cNvSpPr>
          <p:nvPr>
            <p:ph idx="1" hasCustomPrompt="1"/>
          </p:nvPr>
        </p:nvSpPr>
        <p:spPr/>
        <p:txBody>
          <a:bodyPr>
            <a:normAutofit/>
          </a:bodyPr>
          <a:lstStyle>
            <a:lvl1pPr marL="357164" indent="-357164">
              <a:spcBef>
                <a:spcPts val="700"/>
              </a:spcBef>
              <a:defRPr/>
            </a:lvl1pPr>
            <a:lvl2pPr indent="-395974">
              <a:spcBef>
                <a:spcPts val="700"/>
              </a:spcBef>
              <a:defRPr/>
            </a:lvl2pPr>
            <a:lvl3pPr indent="-323980">
              <a:spcBef>
                <a:spcPts val="700"/>
              </a:spcBef>
              <a:defRPr/>
            </a:lvl3pPr>
            <a:lvl4pPr indent="-323980">
              <a:spcBef>
                <a:spcPts val="700"/>
              </a:spcBef>
              <a:defRPr/>
            </a:lvl4pPr>
            <a:lvl5pPr indent="-323980">
              <a:spcBef>
                <a:spcPts val="700"/>
              </a:spcBef>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2"/>
          <p:cNvSpPr>
            <a:spLocks noGrp="1" noChangeArrowheads="1"/>
          </p:cNvSpPr>
          <p:nvPr>
            <p:ph type="ftr" sz="quarter" idx="10"/>
          </p:nvPr>
        </p:nvSpPr>
        <p:spPr>
          <a:ln/>
        </p:spPr>
        <p:txBody>
          <a:bodyPr/>
          <a:lstStyle>
            <a:lvl1pPr>
              <a:defRPr/>
            </a:lvl1pPr>
          </a:lstStyle>
          <a:p>
            <a:pPr>
              <a:lnSpc>
                <a:spcPct val="90000"/>
              </a:lnSpc>
            </a:pPr>
            <a:r>
              <a:rPr lang="en-GB"/>
              <a:t>Nadine Haaf - </a:t>
            </a:r>
            <a:r>
              <a:rPr lang="en-US"/>
              <a:t>Electric and electromagnetic monitoring of fluid injection into crystalline rock </a:t>
            </a:r>
            <a:endParaRPr lang="en-GB" sz="800" b="1" dirty="0">
              <a:solidFill>
                <a:schemeClr val="tx2"/>
              </a:solidFill>
            </a:endParaRPr>
          </a:p>
        </p:txBody>
      </p:sp>
    </p:spTree>
    <p:extLst>
      <p:ext uri="{BB962C8B-B14F-4D97-AF65-F5344CB8AC3E}">
        <p14:creationId xmlns:p14="http://schemas.microsoft.com/office/powerpoint/2010/main" val="1858030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5" name="Picture 9" descr="II_rahmen_neu_titel"/>
          <p:cNvPicPr>
            <a:picLocks noChangeAspect="1" noChangeArrowheads="1"/>
          </p:cNvPicPr>
          <p:nvPr userDrawn="1"/>
        </p:nvPicPr>
        <p:blipFill rotWithShape="1">
          <a:blip r:embed="rId2" cstate="print"/>
          <a:srcRect t="37542" b="10490"/>
          <a:stretch/>
        </p:blipFill>
        <p:spPr bwMode="auto">
          <a:xfrm>
            <a:off x="0" y="2576291"/>
            <a:ext cx="9144000" cy="3570515"/>
          </a:xfrm>
          <a:prstGeom prst="rect">
            <a:avLst/>
          </a:prstGeom>
          <a:noFill/>
          <a:ln w="9525">
            <a:noFill/>
            <a:miter lim="800000"/>
            <a:headEnd/>
            <a:tailEnd/>
          </a:ln>
        </p:spPr>
      </p:pic>
      <p:sp>
        <p:nvSpPr>
          <p:cNvPr id="2" name="Titel 1"/>
          <p:cNvSpPr>
            <a:spLocks noGrp="1"/>
          </p:cNvSpPr>
          <p:nvPr>
            <p:ph type="title"/>
          </p:nvPr>
        </p:nvSpPr>
        <p:spPr>
          <a:xfrm>
            <a:off x="722313" y="3913426"/>
            <a:ext cx="7772400" cy="1362076"/>
          </a:xfrm>
        </p:spPr>
        <p:txBody>
          <a:bodyPr anchor="t"/>
          <a:lstStyle>
            <a:lvl1pPr algn="l">
              <a:defRPr sz="3200" b="1" cap="all"/>
            </a:lvl1pPr>
          </a:lstStyle>
          <a:p>
            <a:r>
              <a:rPr lang="de-DE"/>
              <a:t>Titelmasterformat durch Klicken bearbeiten</a:t>
            </a:r>
            <a:endParaRPr lang="de-DE" dirty="0"/>
          </a:p>
        </p:txBody>
      </p:sp>
      <p:sp>
        <p:nvSpPr>
          <p:cNvPr id="3" name="Textplatzhalter 2"/>
          <p:cNvSpPr>
            <a:spLocks noGrp="1"/>
          </p:cNvSpPr>
          <p:nvPr>
            <p:ph type="body" idx="1" hasCustomPrompt="1"/>
          </p:nvPr>
        </p:nvSpPr>
        <p:spPr>
          <a:xfrm>
            <a:off x="722313" y="2697581"/>
            <a:ext cx="7772400" cy="931498"/>
          </a:xfrm>
        </p:spPr>
        <p:txBody>
          <a:bodyPr anchor="b"/>
          <a:lstStyle>
            <a:lvl1pPr marL="0" indent="0">
              <a:buNone/>
              <a:defRPr sz="2000" b="1">
                <a:solidFill>
                  <a:schemeClr val="bg1"/>
                </a:solidFill>
              </a:defRPr>
            </a:lvl1pPr>
            <a:lvl2pPr marL="457171" indent="0">
              <a:buNone/>
              <a:defRPr sz="1800"/>
            </a:lvl2pPr>
            <a:lvl3pPr marL="914340" indent="0">
              <a:buNone/>
              <a:defRPr sz="1600"/>
            </a:lvl3pPr>
            <a:lvl4pPr marL="1371511" indent="0">
              <a:buNone/>
              <a:defRPr sz="1400"/>
            </a:lvl4pPr>
            <a:lvl5pPr marL="1828681" indent="0">
              <a:buNone/>
              <a:defRPr sz="1400"/>
            </a:lvl5pPr>
            <a:lvl6pPr marL="2285851" indent="0">
              <a:buNone/>
              <a:defRPr sz="1400"/>
            </a:lvl6pPr>
            <a:lvl7pPr marL="2743021" indent="0">
              <a:buNone/>
              <a:defRPr sz="1400"/>
            </a:lvl7pPr>
            <a:lvl8pPr marL="3200192" indent="0">
              <a:buNone/>
              <a:defRPr sz="1400"/>
            </a:lvl8pPr>
            <a:lvl9pPr marL="3657362" indent="0">
              <a:buNone/>
              <a:defRPr sz="1400"/>
            </a:lvl9pPr>
          </a:lstStyle>
          <a:p>
            <a:pPr lvl="0"/>
            <a:r>
              <a:rPr lang="de-DE" dirty="0"/>
              <a:t>TEXTMASTERFORMATE DURCH KLICKEN BEARBEITEN</a:t>
            </a:r>
          </a:p>
        </p:txBody>
      </p:sp>
      <p:sp>
        <p:nvSpPr>
          <p:cNvPr id="4" name="Rectangle 12"/>
          <p:cNvSpPr>
            <a:spLocks noGrp="1" noChangeArrowheads="1"/>
          </p:cNvSpPr>
          <p:nvPr>
            <p:ph type="ftr" sz="quarter" idx="10"/>
          </p:nvPr>
        </p:nvSpPr>
        <p:spPr>
          <a:ln/>
        </p:spPr>
        <p:txBody>
          <a:bodyPr/>
          <a:lstStyle>
            <a:lvl1pPr>
              <a:defRPr/>
            </a:lvl1pPr>
          </a:lstStyle>
          <a:p>
            <a:pPr>
              <a:lnSpc>
                <a:spcPct val="90000"/>
              </a:lnSpc>
            </a:pPr>
            <a:r>
              <a:rPr lang="en-GB"/>
              <a:t>Nadine Haaf - </a:t>
            </a:r>
            <a:r>
              <a:rPr lang="en-US"/>
              <a:t>Electric and electromagnetic monitoring of fluid injection into crystalline rock </a:t>
            </a:r>
            <a:endParaRPr lang="en-GB" sz="800" b="1" dirty="0">
              <a:solidFill>
                <a:schemeClr val="tx2"/>
              </a:solidFill>
            </a:endParaRPr>
          </a:p>
        </p:txBody>
      </p:sp>
    </p:spTree>
    <p:extLst>
      <p:ext uri="{BB962C8B-B14F-4D97-AF65-F5344CB8AC3E}">
        <p14:creationId xmlns:p14="http://schemas.microsoft.com/office/powerpoint/2010/main" val="1908467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4"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2"/>
          <p:cNvSpPr>
            <a:spLocks noGrp="1" noChangeArrowheads="1"/>
          </p:cNvSpPr>
          <p:nvPr>
            <p:ph type="ftr" sz="quarter" idx="10"/>
          </p:nvPr>
        </p:nvSpPr>
        <p:spPr>
          <a:ln/>
        </p:spPr>
        <p:txBody>
          <a:bodyPr/>
          <a:lstStyle>
            <a:lvl1pPr>
              <a:defRPr/>
            </a:lvl1pPr>
          </a:lstStyle>
          <a:p>
            <a:pPr>
              <a:lnSpc>
                <a:spcPct val="90000"/>
              </a:lnSpc>
            </a:pPr>
            <a:r>
              <a:rPr lang="en-GB"/>
              <a:t>Nadine Haaf - </a:t>
            </a:r>
            <a:r>
              <a:rPr lang="en-US"/>
              <a:t>Electric and electromagnetic monitoring of fluid injection into crystalline rock </a:t>
            </a:r>
            <a:endParaRPr lang="en-GB" sz="800" b="1" dirty="0">
              <a:solidFill>
                <a:schemeClr val="tx2"/>
              </a:solidFill>
            </a:endParaRPr>
          </a:p>
        </p:txBody>
      </p:sp>
      <p:sp>
        <p:nvSpPr>
          <p:cNvPr id="6" name="Titel 1"/>
          <p:cNvSpPr>
            <a:spLocks noGrp="1"/>
          </p:cNvSpPr>
          <p:nvPr>
            <p:ph type="title"/>
          </p:nvPr>
        </p:nvSpPr>
        <p:spPr>
          <a:xfrm>
            <a:off x="390530" y="333377"/>
            <a:ext cx="6911975" cy="561976"/>
          </a:xfrm>
        </p:spPr>
        <p:txBody>
          <a:bodyPr>
            <a:normAutofit/>
          </a:bodyPr>
          <a:lstStyle>
            <a:lvl1pPr>
              <a:defRPr sz="2800"/>
            </a:lvl1pPr>
          </a:lstStyle>
          <a:p>
            <a:r>
              <a:rPr lang="de-DE"/>
              <a:t>Titelmasterformat durch Klicken bearbeiten</a:t>
            </a:r>
            <a:endParaRPr lang="de-DE" dirty="0"/>
          </a:p>
        </p:txBody>
      </p:sp>
    </p:spTree>
    <p:extLst>
      <p:ext uri="{BB962C8B-B14F-4D97-AF65-F5344CB8AC3E}">
        <p14:creationId xmlns:p14="http://schemas.microsoft.com/office/powerpoint/2010/main" val="489476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186780"/>
            <a:ext cx="4040188" cy="639762"/>
          </a:xfrm>
        </p:spPr>
        <p:txBody>
          <a:bodyPr anchor="b"/>
          <a:lstStyle>
            <a:lvl1pPr marL="0" indent="0">
              <a:buNone/>
              <a:defRPr sz="2400" b="1"/>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1" indent="0">
              <a:buNone/>
              <a:defRPr sz="1600" b="1"/>
            </a:lvl6pPr>
            <a:lvl7pPr marL="2743021" indent="0">
              <a:buNone/>
              <a:defRPr sz="1600" b="1"/>
            </a:lvl7pPr>
            <a:lvl8pPr marL="3200192" indent="0">
              <a:buNone/>
              <a:defRPr sz="1600" b="1"/>
            </a:lvl8pPr>
            <a:lvl9pPr marL="3657362"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457200" y="1826538"/>
            <a:ext cx="4040188" cy="43057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30" y="1186780"/>
            <a:ext cx="4041775" cy="639762"/>
          </a:xfrm>
        </p:spPr>
        <p:txBody>
          <a:bodyPr anchor="b"/>
          <a:lstStyle>
            <a:lvl1pPr marL="0" indent="0">
              <a:buNone/>
              <a:defRPr sz="2400" b="1"/>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1" indent="0">
              <a:buNone/>
              <a:defRPr sz="1600" b="1"/>
            </a:lvl6pPr>
            <a:lvl7pPr marL="2743021" indent="0">
              <a:buNone/>
              <a:defRPr sz="1600" b="1"/>
            </a:lvl7pPr>
            <a:lvl8pPr marL="3200192" indent="0">
              <a:buNone/>
              <a:defRPr sz="1600" b="1"/>
            </a:lvl8pPr>
            <a:lvl9pPr marL="3657362"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30" y="1826539"/>
            <a:ext cx="4041775" cy="43130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2"/>
          <p:cNvSpPr>
            <a:spLocks noGrp="1" noChangeArrowheads="1"/>
          </p:cNvSpPr>
          <p:nvPr>
            <p:ph type="ftr" sz="quarter" idx="10"/>
          </p:nvPr>
        </p:nvSpPr>
        <p:spPr>
          <a:ln/>
        </p:spPr>
        <p:txBody>
          <a:bodyPr/>
          <a:lstStyle>
            <a:lvl1pPr>
              <a:defRPr/>
            </a:lvl1pPr>
          </a:lstStyle>
          <a:p>
            <a:pPr>
              <a:lnSpc>
                <a:spcPct val="90000"/>
              </a:lnSpc>
            </a:pPr>
            <a:r>
              <a:rPr lang="en-GB"/>
              <a:t>Nadine Haaf - </a:t>
            </a:r>
            <a:r>
              <a:rPr lang="en-US" sz="1000"/>
              <a:t>Processing of Magnetotelluric Data for Monitoring Changes During Drilling Operation</a:t>
            </a:r>
            <a:endParaRPr lang="en-GB" sz="900" b="1" dirty="0">
              <a:solidFill>
                <a:schemeClr val="tx2"/>
              </a:solidFill>
            </a:endParaRPr>
          </a:p>
        </p:txBody>
      </p:sp>
      <p:sp>
        <p:nvSpPr>
          <p:cNvPr id="8" name="Titel 1"/>
          <p:cNvSpPr>
            <a:spLocks noGrp="1"/>
          </p:cNvSpPr>
          <p:nvPr>
            <p:ph type="title"/>
          </p:nvPr>
        </p:nvSpPr>
        <p:spPr>
          <a:xfrm>
            <a:off x="390530" y="333377"/>
            <a:ext cx="6911975" cy="561976"/>
          </a:xfrm>
        </p:spPr>
        <p:txBody>
          <a:bodyPr>
            <a:normAutofit/>
          </a:bodyPr>
          <a:lstStyle>
            <a:lvl1pPr>
              <a:defRPr sz="2800"/>
            </a:lvl1pPr>
          </a:lstStyle>
          <a:p>
            <a:r>
              <a:rPr lang="de-DE"/>
              <a:t>Titelmasterformat durch Klicken bearbeiten</a:t>
            </a:r>
            <a:endParaRPr lang="de-DE" dirty="0"/>
          </a:p>
        </p:txBody>
      </p:sp>
    </p:spTree>
    <p:extLst>
      <p:ext uri="{BB962C8B-B14F-4D97-AF65-F5344CB8AC3E}">
        <p14:creationId xmlns:p14="http://schemas.microsoft.com/office/powerpoint/2010/main" val="3842184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Rectangle 12"/>
          <p:cNvSpPr>
            <a:spLocks noGrp="1" noChangeArrowheads="1"/>
          </p:cNvSpPr>
          <p:nvPr>
            <p:ph type="ftr" sz="quarter" idx="10"/>
          </p:nvPr>
        </p:nvSpPr>
        <p:spPr>
          <a:ln/>
        </p:spPr>
        <p:txBody>
          <a:bodyPr/>
          <a:lstStyle>
            <a:lvl1pPr>
              <a:defRPr/>
            </a:lvl1pPr>
          </a:lstStyle>
          <a:p>
            <a:pPr>
              <a:lnSpc>
                <a:spcPct val="90000"/>
              </a:lnSpc>
            </a:pPr>
            <a:r>
              <a:rPr lang="en-GB"/>
              <a:t>Nadine Haaf - </a:t>
            </a:r>
            <a:r>
              <a:rPr lang="en-US"/>
              <a:t>Processing of Magnetotelluric Data for Monitoring Changes During Drilling Operation</a:t>
            </a:r>
            <a:endParaRPr lang="en-GB" sz="900" b="1" dirty="0">
              <a:solidFill>
                <a:schemeClr val="tx2"/>
              </a:solidFill>
            </a:endParaRPr>
          </a:p>
        </p:txBody>
      </p:sp>
      <p:sp>
        <p:nvSpPr>
          <p:cNvPr id="4" name="Titel 1"/>
          <p:cNvSpPr>
            <a:spLocks noGrp="1"/>
          </p:cNvSpPr>
          <p:nvPr>
            <p:ph type="title"/>
          </p:nvPr>
        </p:nvSpPr>
        <p:spPr>
          <a:xfrm>
            <a:off x="390530" y="333377"/>
            <a:ext cx="6911975" cy="561976"/>
          </a:xfrm>
        </p:spPr>
        <p:txBody>
          <a:bodyPr>
            <a:normAutofit/>
          </a:bodyPr>
          <a:lstStyle>
            <a:lvl1pPr>
              <a:defRPr sz="2800"/>
            </a:lvl1pPr>
          </a:lstStyle>
          <a:p>
            <a:r>
              <a:rPr lang="de-DE"/>
              <a:t>Titelmasterformat durch Klicken bearbeiten</a:t>
            </a:r>
            <a:endParaRPr lang="de-DE" dirty="0"/>
          </a:p>
        </p:txBody>
      </p:sp>
    </p:spTree>
    <p:extLst>
      <p:ext uri="{BB962C8B-B14F-4D97-AF65-F5344CB8AC3E}">
        <p14:creationId xmlns:p14="http://schemas.microsoft.com/office/powerpoint/2010/main" val="4037296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lnSpc>
                <a:spcPct val="90000"/>
              </a:lnSpc>
            </a:pPr>
            <a:r>
              <a:rPr lang="en-GB"/>
              <a:t>Nadine Haaf - </a:t>
            </a:r>
            <a:r>
              <a:rPr lang="en-US" sz="1000"/>
              <a:t>Processing of Magnetotelluric Data for Monitoring Changes During Drilling Operation</a:t>
            </a:r>
            <a:endParaRPr lang="en-GB" sz="900" b="1" dirty="0">
              <a:solidFill>
                <a:schemeClr val="tx2"/>
              </a:solidFill>
            </a:endParaRPr>
          </a:p>
        </p:txBody>
      </p:sp>
    </p:spTree>
    <p:extLst>
      <p:ext uri="{BB962C8B-B14F-4D97-AF65-F5344CB8AC3E}">
        <p14:creationId xmlns:p14="http://schemas.microsoft.com/office/powerpoint/2010/main" val="729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5" name="Picture 9" descr="II_rahmen_neu_titel"/>
          <p:cNvPicPr>
            <a:picLocks noChangeAspect="1" noChangeArrowheads="1"/>
          </p:cNvPicPr>
          <p:nvPr userDrawn="1"/>
        </p:nvPicPr>
        <p:blipFill rotWithShape="1">
          <a:blip r:embed="rId2" cstate="print"/>
          <a:srcRect t="37542" b="10490"/>
          <a:stretch/>
        </p:blipFill>
        <p:spPr bwMode="auto">
          <a:xfrm>
            <a:off x="0" y="2576291"/>
            <a:ext cx="9144000" cy="3570515"/>
          </a:xfrm>
          <a:prstGeom prst="rect">
            <a:avLst/>
          </a:prstGeom>
          <a:noFill/>
          <a:ln w="9525">
            <a:noFill/>
            <a:miter lim="800000"/>
            <a:headEnd/>
            <a:tailEnd/>
          </a:ln>
        </p:spPr>
      </p:pic>
      <p:sp>
        <p:nvSpPr>
          <p:cNvPr id="2" name="Titel 1"/>
          <p:cNvSpPr>
            <a:spLocks noGrp="1"/>
          </p:cNvSpPr>
          <p:nvPr>
            <p:ph type="title"/>
          </p:nvPr>
        </p:nvSpPr>
        <p:spPr>
          <a:xfrm>
            <a:off x="722313" y="3913426"/>
            <a:ext cx="7772400" cy="1362076"/>
          </a:xfrm>
        </p:spPr>
        <p:txBody>
          <a:bodyPr anchor="t"/>
          <a:lstStyle>
            <a:lvl1pPr algn="l">
              <a:defRPr sz="3200" b="1" cap="all"/>
            </a:lvl1pPr>
          </a:lstStyle>
          <a:p>
            <a:r>
              <a:rPr lang="de-DE"/>
              <a:t>Titelmasterformat durch Klicken bearbeiten</a:t>
            </a:r>
            <a:endParaRPr lang="de-DE" dirty="0"/>
          </a:p>
        </p:txBody>
      </p:sp>
      <p:sp>
        <p:nvSpPr>
          <p:cNvPr id="3" name="Textplatzhalter 2"/>
          <p:cNvSpPr>
            <a:spLocks noGrp="1"/>
          </p:cNvSpPr>
          <p:nvPr>
            <p:ph type="body" idx="1" hasCustomPrompt="1"/>
          </p:nvPr>
        </p:nvSpPr>
        <p:spPr>
          <a:xfrm>
            <a:off x="722313" y="2697581"/>
            <a:ext cx="7772400" cy="931498"/>
          </a:xfrm>
        </p:spPr>
        <p:txBody>
          <a:bodyPr anchor="b"/>
          <a:lstStyle>
            <a:lvl1pPr marL="0" indent="0">
              <a:buNone/>
              <a:defRPr sz="2000" b="1">
                <a:solidFill>
                  <a:schemeClr val="bg1"/>
                </a:solidFill>
              </a:defRPr>
            </a:lvl1pPr>
            <a:lvl2pPr marL="457171" indent="0">
              <a:buNone/>
              <a:defRPr sz="1800"/>
            </a:lvl2pPr>
            <a:lvl3pPr marL="914340" indent="0">
              <a:buNone/>
              <a:defRPr sz="1600"/>
            </a:lvl3pPr>
            <a:lvl4pPr marL="1371511" indent="0">
              <a:buNone/>
              <a:defRPr sz="1400"/>
            </a:lvl4pPr>
            <a:lvl5pPr marL="1828681" indent="0">
              <a:buNone/>
              <a:defRPr sz="1400"/>
            </a:lvl5pPr>
            <a:lvl6pPr marL="2285851" indent="0">
              <a:buNone/>
              <a:defRPr sz="1400"/>
            </a:lvl6pPr>
            <a:lvl7pPr marL="2743021" indent="0">
              <a:buNone/>
              <a:defRPr sz="1400"/>
            </a:lvl7pPr>
            <a:lvl8pPr marL="3200192" indent="0">
              <a:buNone/>
              <a:defRPr sz="1400"/>
            </a:lvl8pPr>
            <a:lvl9pPr marL="3657362" indent="0">
              <a:buNone/>
              <a:defRPr sz="1400"/>
            </a:lvl9pPr>
          </a:lstStyle>
          <a:p>
            <a:pPr lvl="0"/>
            <a:r>
              <a:rPr lang="de-DE" dirty="0"/>
              <a:t>TEXTMASTERFORMATE DURCH KLICKEN BEARBEITEN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52"/>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4" y="1435104"/>
            <a:ext cx="3008313" cy="4691063"/>
          </a:xfrm>
        </p:spPr>
        <p:txBody>
          <a:bodyPr/>
          <a:lstStyle>
            <a:lvl1pPr marL="0" indent="0">
              <a:buNone/>
              <a:defRPr sz="1400"/>
            </a:lvl1pPr>
            <a:lvl2pPr marL="457171" indent="0">
              <a:buNone/>
              <a:defRPr sz="1200"/>
            </a:lvl2pPr>
            <a:lvl3pPr marL="914340" indent="0">
              <a:buNone/>
              <a:defRPr sz="1000"/>
            </a:lvl3pPr>
            <a:lvl4pPr marL="1371511" indent="0">
              <a:buNone/>
              <a:defRPr sz="900"/>
            </a:lvl4pPr>
            <a:lvl5pPr marL="1828681" indent="0">
              <a:buNone/>
              <a:defRPr sz="900"/>
            </a:lvl5pPr>
            <a:lvl6pPr marL="2285851" indent="0">
              <a:buNone/>
              <a:defRPr sz="900"/>
            </a:lvl6pPr>
            <a:lvl7pPr marL="2743021" indent="0">
              <a:buNone/>
              <a:defRPr sz="900"/>
            </a:lvl7pPr>
            <a:lvl8pPr marL="3200192" indent="0">
              <a:buNone/>
              <a:defRPr sz="900"/>
            </a:lvl8pPr>
            <a:lvl9pPr marL="3657362" indent="0">
              <a:buNone/>
              <a:defRPr sz="900"/>
            </a:lvl9pPr>
          </a:lstStyle>
          <a:p>
            <a:pPr lvl="0"/>
            <a:r>
              <a:rPr lang="de-DE"/>
              <a:t>Textmasterformate durch Klicken bearbeiten</a:t>
            </a:r>
          </a:p>
        </p:txBody>
      </p:sp>
      <p:sp>
        <p:nvSpPr>
          <p:cNvPr id="5" name="Rectangle 12"/>
          <p:cNvSpPr>
            <a:spLocks noGrp="1" noChangeArrowheads="1"/>
          </p:cNvSpPr>
          <p:nvPr>
            <p:ph type="ftr" sz="quarter" idx="10"/>
          </p:nvPr>
        </p:nvSpPr>
        <p:spPr>
          <a:ln/>
        </p:spPr>
        <p:txBody>
          <a:bodyPr/>
          <a:lstStyle>
            <a:lvl1pPr>
              <a:defRPr/>
            </a:lvl1pPr>
          </a:lstStyle>
          <a:p>
            <a:pPr>
              <a:lnSpc>
                <a:spcPct val="90000"/>
              </a:lnSpc>
            </a:pPr>
            <a:r>
              <a:rPr lang="en-GB"/>
              <a:t>Nadine Haaf - </a:t>
            </a:r>
            <a:r>
              <a:rPr lang="en-US" sz="1000"/>
              <a:t>Processing of Magnetotelluric Data for Monitoring Changes During Drilling Operation</a:t>
            </a:r>
            <a:endParaRPr lang="en-GB" sz="900" b="1" dirty="0">
              <a:solidFill>
                <a:schemeClr val="tx2"/>
              </a:solidFill>
            </a:endParaRPr>
          </a:p>
        </p:txBody>
      </p:sp>
    </p:spTree>
    <p:extLst>
      <p:ext uri="{BB962C8B-B14F-4D97-AF65-F5344CB8AC3E}">
        <p14:creationId xmlns:p14="http://schemas.microsoft.com/office/powerpoint/2010/main" val="3721602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71" indent="0">
              <a:buNone/>
              <a:defRPr sz="2800"/>
            </a:lvl2pPr>
            <a:lvl3pPr marL="914340" indent="0">
              <a:buNone/>
              <a:defRPr sz="2400"/>
            </a:lvl3pPr>
            <a:lvl4pPr marL="1371511" indent="0">
              <a:buNone/>
              <a:defRPr sz="2000"/>
            </a:lvl4pPr>
            <a:lvl5pPr marL="1828681" indent="0">
              <a:buNone/>
              <a:defRPr sz="2000"/>
            </a:lvl5pPr>
            <a:lvl6pPr marL="2285851" indent="0">
              <a:buNone/>
              <a:defRPr sz="2000"/>
            </a:lvl6pPr>
            <a:lvl7pPr marL="2743021" indent="0">
              <a:buNone/>
              <a:defRPr sz="2000"/>
            </a:lvl7pPr>
            <a:lvl8pPr marL="3200192" indent="0">
              <a:buNone/>
              <a:defRPr sz="2000"/>
            </a:lvl8pPr>
            <a:lvl9pPr marL="3657362"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71" indent="0">
              <a:buNone/>
              <a:defRPr sz="1200"/>
            </a:lvl2pPr>
            <a:lvl3pPr marL="914340" indent="0">
              <a:buNone/>
              <a:defRPr sz="1000"/>
            </a:lvl3pPr>
            <a:lvl4pPr marL="1371511" indent="0">
              <a:buNone/>
              <a:defRPr sz="900"/>
            </a:lvl4pPr>
            <a:lvl5pPr marL="1828681" indent="0">
              <a:buNone/>
              <a:defRPr sz="900"/>
            </a:lvl5pPr>
            <a:lvl6pPr marL="2285851" indent="0">
              <a:buNone/>
              <a:defRPr sz="900"/>
            </a:lvl6pPr>
            <a:lvl7pPr marL="2743021" indent="0">
              <a:buNone/>
              <a:defRPr sz="900"/>
            </a:lvl7pPr>
            <a:lvl8pPr marL="3200192" indent="0">
              <a:buNone/>
              <a:defRPr sz="900"/>
            </a:lvl8pPr>
            <a:lvl9pPr marL="3657362" indent="0">
              <a:buNone/>
              <a:defRPr sz="900"/>
            </a:lvl9pPr>
          </a:lstStyle>
          <a:p>
            <a:pPr lvl="0"/>
            <a:r>
              <a:rPr lang="de-DE"/>
              <a:t>Textmasterformate durch Klicken bearbeiten</a:t>
            </a:r>
          </a:p>
        </p:txBody>
      </p:sp>
      <p:sp>
        <p:nvSpPr>
          <p:cNvPr id="5" name="Rectangle 12"/>
          <p:cNvSpPr>
            <a:spLocks noGrp="1" noChangeArrowheads="1"/>
          </p:cNvSpPr>
          <p:nvPr>
            <p:ph type="ftr" sz="quarter" idx="10"/>
          </p:nvPr>
        </p:nvSpPr>
        <p:spPr>
          <a:ln/>
        </p:spPr>
        <p:txBody>
          <a:bodyPr/>
          <a:lstStyle>
            <a:lvl1pPr>
              <a:defRPr/>
            </a:lvl1pPr>
          </a:lstStyle>
          <a:p>
            <a:pPr>
              <a:lnSpc>
                <a:spcPct val="90000"/>
              </a:lnSpc>
            </a:pPr>
            <a:r>
              <a:rPr lang="en-GB"/>
              <a:t>Nadine Haaf - </a:t>
            </a:r>
            <a:r>
              <a:rPr lang="en-US" sz="1000"/>
              <a:t>Processing of Magnetotelluric Data for Monitoring Changes During Drilling Operation</a:t>
            </a:r>
            <a:endParaRPr lang="en-GB" sz="900" b="1" dirty="0">
              <a:solidFill>
                <a:schemeClr val="tx2"/>
              </a:solidFill>
            </a:endParaRPr>
          </a:p>
        </p:txBody>
      </p:sp>
    </p:spTree>
    <p:extLst>
      <p:ext uri="{BB962C8B-B14F-4D97-AF65-F5344CB8AC3E}">
        <p14:creationId xmlns:p14="http://schemas.microsoft.com/office/powerpoint/2010/main" val="2950885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pPr>
              <a:lnSpc>
                <a:spcPct val="90000"/>
              </a:lnSpc>
            </a:pPr>
            <a:r>
              <a:rPr lang="en-GB"/>
              <a:t>Nadine Haaf - </a:t>
            </a:r>
            <a:r>
              <a:rPr lang="en-US" sz="1000"/>
              <a:t>Processing of Magnetotelluric Data for Monitoring Changes During Drilling Operation</a:t>
            </a:r>
            <a:endParaRPr lang="en-GB" sz="900" b="1" dirty="0">
              <a:solidFill>
                <a:schemeClr val="tx2"/>
              </a:solidFill>
            </a:endParaRPr>
          </a:p>
        </p:txBody>
      </p:sp>
      <p:sp>
        <p:nvSpPr>
          <p:cNvPr id="4" name="Foliennummernplatzhalter 3"/>
          <p:cNvSpPr>
            <a:spLocks noGrp="1"/>
          </p:cNvSpPr>
          <p:nvPr>
            <p:ph type="sldNum" sz="quarter" idx="11"/>
          </p:nvPr>
        </p:nvSpPr>
        <p:spPr>
          <a:xfrm>
            <a:off x="6553200" y="6356356"/>
            <a:ext cx="2133600" cy="365125"/>
          </a:xfrm>
          <a:prstGeom prst="rect">
            <a:avLst/>
          </a:prstGeom>
        </p:spPr>
        <p:txBody>
          <a:bodyPr/>
          <a:lstStyle/>
          <a:p>
            <a:fld id="{36FB96C0-A83C-4BC3-8CC0-20FB71EB9B16}" type="slidenum">
              <a:rPr lang="de-DE" smtClean="0">
                <a:solidFill>
                  <a:srgbClr val="000000"/>
                </a:solidFill>
              </a:rPr>
              <a:pPr/>
              <a:t>‹#›</a:t>
            </a:fld>
            <a:endParaRPr lang="de-DE">
              <a:solidFill>
                <a:srgbClr val="000000"/>
              </a:solidFill>
            </a:endParaRPr>
          </a:p>
        </p:txBody>
      </p:sp>
    </p:spTree>
    <p:extLst>
      <p:ext uri="{BB962C8B-B14F-4D97-AF65-F5344CB8AC3E}">
        <p14:creationId xmlns:p14="http://schemas.microsoft.com/office/powerpoint/2010/main" val="3478051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p:cNvSpPr>
            <a:spLocks noGrp="1" noChangeArrowheads="1"/>
          </p:cNvSpPr>
          <p:nvPr>
            <p:ph type="ftr" sz="quarter" idx="10"/>
          </p:nvPr>
        </p:nvSpPr>
        <p:spPr>
          <a:ln/>
        </p:spPr>
        <p:txBody>
          <a:bodyPr/>
          <a:lstStyle>
            <a:lvl1pPr>
              <a:defRPr/>
            </a:lvl1pPr>
          </a:lstStyle>
          <a:p>
            <a:pPr>
              <a:lnSpc>
                <a:spcPct val="90000"/>
              </a:lnSpc>
            </a:pPr>
            <a:r>
              <a:rPr lang="en-GB"/>
              <a:t>Nadine Haaf - </a:t>
            </a:r>
            <a:r>
              <a:rPr lang="en-US" sz="1000"/>
              <a:t>Processing of Magnetotelluric Data for Monitoring Changes During Drilling Operation</a:t>
            </a:r>
            <a:endParaRPr lang="en-GB" sz="900" b="1" dirty="0">
              <a:solidFill>
                <a:schemeClr val="tx2"/>
              </a:solidFill>
            </a:endParaRPr>
          </a:p>
        </p:txBody>
      </p:sp>
    </p:spTree>
    <p:extLst>
      <p:ext uri="{BB962C8B-B14F-4D97-AF65-F5344CB8AC3E}">
        <p14:creationId xmlns:p14="http://schemas.microsoft.com/office/powerpoint/2010/main" val="2063006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5" y="333375"/>
            <a:ext cx="2089150" cy="575945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p:cNvSpPr>
            <a:spLocks noGrp="1" noChangeArrowheads="1"/>
          </p:cNvSpPr>
          <p:nvPr>
            <p:ph type="ftr" sz="quarter" idx="10"/>
          </p:nvPr>
        </p:nvSpPr>
        <p:spPr>
          <a:ln/>
        </p:spPr>
        <p:txBody>
          <a:bodyPr/>
          <a:lstStyle>
            <a:lvl1pPr>
              <a:defRPr/>
            </a:lvl1pPr>
          </a:lstStyle>
          <a:p>
            <a:pPr>
              <a:lnSpc>
                <a:spcPct val="90000"/>
              </a:lnSpc>
            </a:pPr>
            <a:r>
              <a:rPr lang="en-GB"/>
              <a:t>Nadine Haaf - </a:t>
            </a:r>
            <a:r>
              <a:rPr lang="en-US" sz="1000"/>
              <a:t>Processing of Magnetotelluric Data for Monitoring Changes During Drilling Operation</a:t>
            </a:r>
            <a:endParaRPr lang="en-GB" sz="900" b="1" dirty="0">
              <a:solidFill>
                <a:schemeClr val="tx2"/>
              </a:solidFill>
            </a:endParaRPr>
          </a:p>
        </p:txBody>
      </p:sp>
    </p:spTree>
    <p:extLst>
      <p:ext uri="{BB962C8B-B14F-4D97-AF65-F5344CB8AC3E}">
        <p14:creationId xmlns:p14="http://schemas.microsoft.com/office/powerpoint/2010/main" val="203549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4"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Titel 1"/>
          <p:cNvSpPr>
            <a:spLocks noGrp="1"/>
          </p:cNvSpPr>
          <p:nvPr>
            <p:ph type="title"/>
          </p:nvPr>
        </p:nvSpPr>
        <p:spPr>
          <a:xfrm>
            <a:off x="390526" y="333377"/>
            <a:ext cx="5717312" cy="561976"/>
          </a:xfrm>
        </p:spPr>
        <p:txBody>
          <a:bodyPr anchor="t">
            <a:normAutofit/>
          </a:bodyPr>
          <a:lstStyle>
            <a:lvl1pPr>
              <a:defRPr sz="2800"/>
            </a:lvl1pPr>
          </a:lstStyle>
          <a:p>
            <a:r>
              <a:rPr lang="de-DE" dirty="0"/>
              <a:t>Titelmasterformat durch Klicken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186780"/>
            <a:ext cx="4040188" cy="639762"/>
          </a:xfrm>
        </p:spPr>
        <p:txBody>
          <a:bodyPr anchor="b"/>
          <a:lstStyle>
            <a:lvl1pPr marL="0" indent="0">
              <a:buNone/>
              <a:defRPr sz="1600" b="1"/>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1" indent="0">
              <a:buNone/>
              <a:defRPr sz="1600" b="1"/>
            </a:lvl6pPr>
            <a:lvl7pPr marL="2743021" indent="0">
              <a:buNone/>
              <a:defRPr sz="1600" b="1"/>
            </a:lvl7pPr>
            <a:lvl8pPr marL="3200192" indent="0">
              <a:buNone/>
              <a:defRPr sz="1600" b="1"/>
            </a:lvl8pPr>
            <a:lvl9pPr marL="3657362" indent="0">
              <a:buNone/>
              <a:defRPr sz="1600" b="1"/>
            </a:lvl9pPr>
          </a:lstStyle>
          <a:p>
            <a:pPr lvl="0"/>
            <a:r>
              <a:rPr lang="de-DE" dirty="0"/>
              <a:t>Textmasterformate durch Klicken bearbeiten</a:t>
            </a:r>
          </a:p>
        </p:txBody>
      </p:sp>
      <p:sp>
        <p:nvSpPr>
          <p:cNvPr id="4" name="Inhaltsplatzhalter 3"/>
          <p:cNvSpPr>
            <a:spLocks noGrp="1"/>
          </p:cNvSpPr>
          <p:nvPr>
            <p:ph sz="half" idx="2"/>
          </p:nvPr>
        </p:nvSpPr>
        <p:spPr>
          <a:xfrm>
            <a:off x="457200" y="2050369"/>
            <a:ext cx="4040188" cy="40819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30" y="1186780"/>
            <a:ext cx="4041775" cy="639762"/>
          </a:xfrm>
        </p:spPr>
        <p:txBody>
          <a:bodyPr anchor="b"/>
          <a:lstStyle>
            <a:lvl1pPr marL="0" indent="0">
              <a:buNone/>
              <a:defRPr sz="1600" b="1"/>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1" indent="0">
              <a:buNone/>
              <a:defRPr sz="1600" b="1"/>
            </a:lvl6pPr>
            <a:lvl7pPr marL="2743021" indent="0">
              <a:buNone/>
              <a:defRPr sz="1600" b="1"/>
            </a:lvl7pPr>
            <a:lvl8pPr marL="3200192" indent="0">
              <a:buNone/>
              <a:defRPr sz="1600" b="1"/>
            </a:lvl8pPr>
            <a:lvl9pPr marL="3657362" indent="0">
              <a:buNone/>
              <a:defRPr sz="1600" b="1"/>
            </a:lvl9pPr>
          </a:lstStyle>
          <a:p>
            <a:pPr lvl="0"/>
            <a:r>
              <a:rPr lang="de-DE" dirty="0"/>
              <a:t>Textmasterformate durch Klicken bearbeiten</a:t>
            </a:r>
          </a:p>
        </p:txBody>
      </p:sp>
      <p:sp>
        <p:nvSpPr>
          <p:cNvPr id="6" name="Inhaltsplatzhalter 5"/>
          <p:cNvSpPr>
            <a:spLocks noGrp="1"/>
          </p:cNvSpPr>
          <p:nvPr>
            <p:ph sz="quarter" idx="4"/>
          </p:nvPr>
        </p:nvSpPr>
        <p:spPr>
          <a:xfrm>
            <a:off x="4645030" y="2050741"/>
            <a:ext cx="4041775" cy="40888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8" name="Titel 1"/>
          <p:cNvSpPr>
            <a:spLocks noGrp="1"/>
          </p:cNvSpPr>
          <p:nvPr>
            <p:ph type="title"/>
          </p:nvPr>
        </p:nvSpPr>
        <p:spPr>
          <a:xfrm>
            <a:off x="457200" y="333377"/>
            <a:ext cx="5588494" cy="561976"/>
          </a:xfrm>
        </p:spPr>
        <p:txBody>
          <a:bodyPr anchor="t">
            <a:normAutofit/>
          </a:bodyPr>
          <a:lstStyle>
            <a:lvl1pPr>
              <a:defRPr sz="2800"/>
            </a:lvl1pPr>
          </a:lstStyle>
          <a:p>
            <a:r>
              <a:rPr lang="de-DE"/>
              <a:t>Titelmasterformat durch Klicken bearbeiten</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Rectangle 12"/>
          <p:cNvSpPr>
            <a:spLocks noGrp="1" noChangeArrowheads="1"/>
          </p:cNvSpPr>
          <p:nvPr>
            <p:ph type="ftr" sz="quarter" idx="10"/>
          </p:nvPr>
        </p:nvSpPr>
        <p:spPr>
          <a:xfrm>
            <a:off x="1288029" y="6445253"/>
            <a:ext cx="4542502" cy="360364"/>
          </a:xfrm>
          <a:prstGeom prst="rect">
            <a:avLst/>
          </a:prstGeom>
          <a:ln/>
        </p:spPr>
        <p:txBody>
          <a:bodyPr/>
          <a:lstStyle>
            <a:lvl1pPr>
              <a:defRPr/>
            </a:lvl1pPr>
          </a:lstStyle>
          <a:p>
            <a:pPr>
              <a:lnSpc>
                <a:spcPct val="90000"/>
              </a:lnSpc>
            </a:pPr>
            <a:r>
              <a:rPr lang="en-GB"/>
              <a:t>Nadine Haaf - </a:t>
            </a:r>
            <a:r>
              <a:rPr lang="en-US"/>
              <a:t>Electric and electromagnetic monitoring of fluid injection into crystalline rock </a:t>
            </a:r>
            <a:endParaRPr lang="en-GB" sz="800" b="1" dirty="0">
              <a:solidFill>
                <a:schemeClr val="tx2"/>
              </a:solidFill>
            </a:endParaRPr>
          </a:p>
        </p:txBody>
      </p:sp>
      <p:sp>
        <p:nvSpPr>
          <p:cNvPr id="4" name="Titel 1"/>
          <p:cNvSpPr>
            <a:spLocks noGrp="1"/>
          </p:cNvSpPr>
          <p:nvPr>
            <p:ph type="title"/>
          </p:nvPr>
        </p:nvSpPr>
        <p:spPr>
          <a:xfrm>
            <a:off x="390528" y="333377"/>
            <a:ext cx="5664046" cy="561976"/>
          </a:xfrm>
        </p:spPr>
        <p:txBody>
          <a:bodyPr anchor="t">
            <a:normAutofit/>
          </a:bodyPr>
          <a:lstStyle>
            <a:lvl1pPr>
              <a:defRPr sz="2800"/>
            </a:lvl1pPr>
          </a:lstStyle>
          <a:p>
            <a:r>
              <a:rPr lang="de-DE"/>
              <a:t>Titelmasterformat durch Klicken bearbeiten</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xfrm>
            <a:off x="1288029" y="6445253"/>
            <a:ext cx="4542502" cy="360364"/>
          </a:xfrm>
          <a:prstGeom prst="rect">
            <a:avLst/>
          </a:prstGeom>
          <a:ln/>
        </p:spPr>
        <p:txBody>
          <a:bodyPr/>
          <a:lstStyle>
            <a:lvl1pPr>
              <a:defRPr/>
            </a:lvl1pPr>
          </a:lstStyle>
          <a:p>
            <a:pPr>
              <a:lnSpc>
                <a:spcPct val="90000"/>
              </a:lnSpc>
            </a:pPr>
            <a:r>
              <a:rPr lang="en-GB"/>
              <a:t>Nadine Haaf - </a:t>
            </a:r>
            <a:r>
              <a:rPr lang="en-US"/>
              <a:t>Electric and electromagnetic monitoring of fluid injection into crystalline rock </a:t>
            </a:r>
            <a:endParaRPr lang="en-GB" sz="800" b="1"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52"/>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4" y="1435104"/>
            <a:ext cx="3008313" cy="4691063"/>
          </a:xfrm>
        </p:spPr>
        <p:txBody>
          <a:bodyPr/>
          <a:lstStyle>
            <a:lvl1pPr marL="0" indent="0">
              <a:buNone/>
              <a:defRPr sz="1400"/>
            </a:lvl1pPr>
            <a:lvl2pPr marL="457171" indent="0">
              <a:buNone/>
              <a:defRPr sz="1200"/>
            </a:lvl2pPr>
            <a:lvl3pPr marL="914340" indent="0">
              <a:buNone/>
              <a:defRPr sz="1000"/>
            </a:lvl3pPr>
            <a:lvl4pPr marL="1371511" indent="0">
              <a:buNone/>
              <a:defRPr sz="900"/>
            </a:lvl4pPr>
            <a:lvl5pPr marL="1828681" indent="0">
              <a:buNone/>
              <a:defRPr sz="900"/>
            </a:lvl5pPr>
            <a:lvl6pPr marL="2285851" indent="0">
              <a:buNone/>
              <a:defRPr sz="900"/>
            </a:lvl6pPr>
            <a:lvl7pPr marL="2743021" indent="0">
              <a:buNone/>
              <a:defRPr sz="900"/>
            </a:lvl7pPr>
            <a:lvl8pPr marL="3200192" indent="0">
              <a:buNone/>
              <a:defRPr sz="900"/>
            </a:lvl8pPr>
            <a:lvl9pPr marL="3657362" indent="0">
              <a:buNone/>
              <a:defRPr sz="900"/>
            </a:lvl9pPr>
          </a:lstStyle>
          <a:p>
            <a:pPr lvl="0"/>
            <a:r>
              <a:rPr lang="de-DE"/>
              <a:t>Textmasterformate durch Klicken bearbeiten</a:t>
            </a:r>
          </a:p>
        </p:txBody>
      </p:sp>
      <p:sp>
        <p:nvSpPr>
          <p:cNvPr id="5" name="Rectangle 12"/>
          <p:cNvSpPr>
            <a:spLocks noGrp="1" noChangeArrowheads="1"/>
          </p:cNvSpPr>
          <p:nvPr>
            <p:ph type="ftr" sz="quarter" idx="10"/>
          </p:nvPr>
        </p:nvSpPr>
        <p:spPr>
          <a:xfrm>
            <a:off x="1288029" y="6445253"/>
            <a:ext cx="4542502" cy="360364"/>
          </a:xfrm>
          <a:prstGeom prst="rect">
            <a:avLst/>
          </a:prstGeom>
          <a:ln/>
        </p:spPr>
        <p:txBody>
          <a:bodyPr/>
          <a:lstStyle>
            <a:lvl1pPr>
              <a:defRPr/>
            </a:lvl1pPr>
          </a:lstStyle>
          <a:p>
            <a:pPr>
              <a:lnSpc>
                <a:spcPct val="90000"/>
              </a:lnSpc>
            </a:pPr>
            <a:r>
              <a:rPr lang="en-GB"/>
              <a:t>Nadine Haaf - </a:t>
            </a:r>
            <a:r>
              <a:rPr lang="en-US"/>
              <a:t>Electric and electromagnetic monitoring of fluid injection into crystalline rock </a:t>
            </a:r>
            <a:endParaRPr lang="en-GB" sz="800" b="1" dirty="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71" indent="0">
              <a:buNone/>
              <a:defRPr sz="2800"/>
            </a:lvl2pPr>
            <a:lvl3pPr marL="914340" indent="0">
              <a:buNone/>
              <a:defRPr sz="2400"/>
            </a:lvl3pPr>
            <a:lvl4pPr marL="1371511" indent="0">
              <a:buNone/>
              <a:defRPr sz="2000"/>
            </a:lvl4pPr>
            <a:lvl5pPr marL="1828681" indent="0">
              <a:buNone/>
              <a:defRPr sz="2000"/>
            </a:lvl5pPr>
            <a:lvl6pPr marL="2285851" indent="0">
              <a:buNone/>
              <a:defRPr sz="2000"/>
            </a:lvl6pPr>
            <a:lvl7pPr marL="2743021" indent="0">
              <a:buNone/>
              <a:defRPr sz="2000"/>
            </a:lvl7pPr>
            <a:lvl8pPr marL="3200192" indent="0">
              <a:buNone/>
              <a:defRPr sz="2000"/>
            </a:lvl8pPr>
            <a:lvl9pPr marL="3657362"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71" indent="0">
              <a:buNone/>
              <a:defRPr sz="1200"/>
            </a:lvl2pPr>
            <a:lvl3pPr marL="914340" indent="0">
              <a:buNone/>
              <a:defRPr sz="1000"/>
            </a:lvl3pPr>
            <a:lvl4pPr marL="1371511" indent="0">
              <a:buNone/>
              <a:defRPr sz="900"/>
            </a:lvl4pPr>
            <a:lvl5pPr marL="1828681" indent="0">
              <a:buNone/>
              <a:defRPr sz="900"/>
            </a:lvl5pPr>
            <a:lvl6pPr marL="2285851" indent="0">
              <a:buNone/>
              <a:defRPr sz="900"/>
            </a:lvl6pPr>
            <a:lvl7pPr marL="2743021" indent="0">
              <a:buNone/>
              <a:defRPr sz="900"/>
            </a:lvl7pPr>
            <a:lvl8pPr marL="3200192" indent="0">
              <a:buNone/>
              <a:defRPr sz="900"/>
            </a:lvl8pPr>
            <a:lvl9pPr marL="3657362" indent="0">
              <a:buNone/>
              <a:defRPr sz="900"/>
            </a:lvl9pPr>
          </a:lstStyle>
          <a:p>
            <a:pPr lvl="0"/>
            <a:r>
              <a:rPr lang="de-DE"/>
              <a:t>Textmasterformate durch Klicken bearbeiten</a:t>
            </a:r>
          </a:p>
        </p:txBody>
      </p:sp>
      <p:sp>
        <p:nvSpPr>
          <p:cNvPr id="5" name="Rectangle 12"/>
          <p:cNvSpPr>
            <a:spLocks noGrp="1" noChangeArrowheads="1"/>
          </p:cNvSpPr>
          <p:nvPr>
            <p:ph type="ftr" sz="quarter" idx="10"/>
          </p:nvPr>
        </p:nvSpPr>
        <p:spPr>
          <a:xfrm>
            <a:off x="1288029" y="6445253"/>
            <a:ext cx="4542502" cy="360364"/>
          </a:xfrm>
          <a:prstGeom prst="rect">
            <a:avLst/>
          </a:prstGeom>
          <a:ln/>
        </p:spPr>
        <p:txBody>
          <a:bodyPr/>
          <a:lstStyle>
            <a:lvl1pPr>
              <a:defRPr/>
            </a:lvl1pPr>
          </a:lstStyle>
          <a:p>
            <a:pPr>
              <a:lnSpc>
                <a:spcPct val="90000"/>
              </a:lnSpc>
            </a:pPr>
            <a:r>
              <a:rPr lang="en-GB"/>
              <a:t>Nadine Haaf - </a:t>
            </a:r>
            <a:r>
              <a:rPr lang="en-US"/>
              <a:t>Electric and electromagnetic monitoring of fluid injection into crystalline rock </a:t>
            </a:r>
            <a:endParaRPr lang="en-GB" sz="800" b="1" dirty="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18" Type="http://schemas.openxmlformats.org/officeDocument/2006/relationships/image" Target="../media/image4.png"/><Relationship Id="rId3" Type="http://schemas.openxmlformats.org/officeDocument/2006/relationships/slideLayout" Target="../slideLayouts/slideLayout25.xml"/><Relationship Id="rId21" Type="http://schemas.openxmlformats.org/officeDocument/2006/relationships/image" Target="../media/image7.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0.png"/><Relationship Id="rId2" Type="http://schemas.openxmlformats.org/officeDocument/2006/relationships/slideLayout" Target="../slideLayouts/slideLayout24.xml"/><Relationship Id="rId16" Type="http://schemas.openxmlformats.org/officeDocument/2006/relationships/image" Target="../media/image1.png"/><Relationship Id="rId20"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5.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11000"/>
            <a:lum/>
          </a:blip>
          <a:srcRect/>
          <a:stretch>
            <a:fillRect l="-47000" r="-47000"/>
          </a:stretch>
        </a:blip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30" y="333377"/>
            <a:ext cx="5646227" cy="56197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add title</a:t>
            </a:r>
          </a:p>
        </p:txBody>
      </p:sp>
      <p:sp>
        <p:nvSpPr>
          <p:cNvPr id="1028" name="Rectangle 3"/>
          <p:cNvSpPr>
            <a:spLocks noGrp="1" noChangeArrowheads="1"/>
          </p:cNvSpPr>
          <p:nvPr>
            <p:ph type="body" idx="1"/>
          </p:nvPr>
        </p:nvSpPr>
        <p:spPr bwMode="auto">
          <a:xfrm>
            <a:off x="392115" y="1198565"/>
            <a:ext cx="8356600" cy="4712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4" name="Text Box 10"/>
          <p:cNvSpPr txBox="1">
            <a:spLocks noChangeArrowheads="1"/>
          </p:cNvSpPr>
          <p:nvPr/>
        </p:nvSpPr>
        <p:spPr bwMode="auto">
          <a:xfrm>
            <a:off x="5850194" y="6433521"/>
            <a:ext cx="3183655" cy="360362"/>
          </a:xfrm>
          <a:prstGeom prst="rect">
            <a:avLst/>
          </a:prstGeom>
          <a:noFill/>
          <a:ln w="9525">
            <a:noFill/>
            <a:miter lim="800000"/>
            <a:headEnd/>
            <a:tailEnd/>
          </a:ln>
          <a:effectLst/>
        </p:spPr>
        <p:txBody>
          <a:bodyPr lIns="0" tIns="0" rIns="0" bIns="0"/>
          <a:lstStyle/>
          <a:p>
            <a:pPr algn="r">
              <a:spcBef>
                <a:spcPct val="50000"/>
              </a:spcBef>
              <a:defRPr/>
            </a:pPr>
            <a:r>
              <a:rPr lang="en-US" sz="1000" dirty="0">
                <a:latin typeface="Arial" pitchFamily="34" charset="0"/>
              </a:rPr>
              <a:t>Institute for</a:t>
            </a:r>
            <a:r>
              <a:rPr lang="en-US" sz="1000" baseline="0" dirty="0">
                <a:latin typeface="Arial" pitchFamily="34" charset="0"/>
              </a:rPr>
              <a:t> Nuclear Waste Disposal   </a:t>
            </a:r>
            <a:endParaRPr lang="en-US" sz="1000" dirty="0">
              <a:latin typeface="Arial" pitchFamily="34" charset="0"/>
            </a:endParaRPr>
          </a:p>
        </p:txBody>
      </p:sp>
      <p:sp>
        <p:nvSpPr>
          <p:cNvPr id="2" name="Rectangle 11"/>
          <p:cNvSpPr>
            <a:spLocks noChangeArrowheads="1"/>
          </p:cNvSpPr>
          <p:nvPr userDrawn="1"/>
        </p:nvSpPr>
        <p:spPr bwMode="auto">
          <a:xfrm>
            <a:off x="135171" y="6445253"/>
            <a:ext cx="733771" cy="360364"/>
          </a:xfrm>
          <a:prstGeom prst="rect">
            <a:avLst/>
          </a:prstGeom>
          <a:noFill/>
          <a:ln w="9525">
            <a:noFill/>
            <a:miter lim="800000"/>
            <a:headEnd/>
            <a:tailEnd/>
          </a:ln>
          <a:effectLst/>
        </p:spPr>
        <p:txBody>
          <a:bodyPr lIns="0" tIns="0" rIns="0" bIns="0"/>
          <a:lstStyle/>
          <a:p>
            <a:pPr marL="0" marR="0" lvl="0" indent="0" algn="l" defTabSz="914340" rtl="0" eaLnBrk="1" fontAlgn="base" latinLnBrk="0" hangingPunct="1">
              <a:lnSpc>
                <a:spcPct val="100000"/>
              </a:lnSpc>
              <a:spcBef>
                <a:spcPct val="0"/>
              </a:spcBef>
              <a:spcAft>
                <a:spcPct val="0"/>
              </a:spcAft>
              <a:buClrTx/>
              <a:buSzTx/>
              <a:buFontTx/>
              <a:buNone/>
              <a:tabLst/>
              <a:defRPr/>
            </a:pPr>
            <a:r>
              <a:rPr lang="de-DE" sz="1000" dirty="0">
                <a:solidFill>
                  <a:srgbClr val="000000"/>
                </a:solidFill>
                <a:latin typeface="Arial" pitchFamily="34" charset="0"/>
              </a:rPr>
              <a:t>28/06/2022	</a:t>
            </a:r>
          </a:p>
          <a:p>
            <a:pPr>
              <a:defRPr/>
            </a:pPr>
            <a:r>
              <a:rPr lang="de-DE" sz="1000" dirty="0">
                <a:latin typeface="Arial" pitchFamily="34" charset="0"/>
              </a:rPr>
              <a:t>		</a:t>
            </a:r>
          </a:p>
        </p:txBody>
      </p:sp>
      <p:pic>
        <p:nvPicPr>
          <p:cNvPr id="12" name="Picture 9" descr="KITlogo_4c_frutiger"/>
          <p:cNvPicPr>
            <a:picLocks noChangeAspect="1" noChangeArrowheads="1"/>
          </p:cNvPicPr>
          <p:nvPr userDrawn="1"/>
        </p:nvPicPr>
        <p:blipFill>
          <a:blip r:embed="rId15" cstate="print"/>
          <a:srcRect/>
          <a:stretch>
            <a:fillRect/>
          </a:stretch>
        </p:blipFill>
        <p:spPr bwMode="auto">
          <a:xfrm>
            <a:off x="7667629" y="341314"/>
            <a:ext cx="1084263" cy="495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171" algn="l" rtl="0" eaLnBrk="1" fontAlgn="base" hangingPunct="1">
        <a:spcBef>
          <a:spcPct val="0"/>
        </a:spcBef>
        <a:spcAft>
          <a:spcPct val="0"/>
        </a:spcAft>
        <a:defRPr sz="2400" b="1">
          <a:solidFill>
            <a:schemeClr val="tx2"/>
          </a:solidFill>
          <a:latin typeface="Arial" charset="0"/>
        </a:defRPr>
      </a:lvl6pPr>
      <a:lvl7pPr marL="914340" algn="l" rtl="0" eaLnBrk="1" fontAlgn="base" hangingPunct="1">
        <a:spcBef>
          <a:spcPct val="0"/>
        </a:spcBef>
        <a:spcAft>
          <a:spcPct val="0"/>
        </a:spcAft>
        <a:defRPr sz="2400" b="1">
          <a:solidFill>
            <a:schemeClr val="tx2"/>
          </a:solidFill>
          <a:latin typeface="Arial" charset="0"/>
        </a:defRPr>
      </a:lvl7pPr>
      <a:lvl8pPr marL="1371511" algn="l" rtl="0" eaLnBrk="1" fontAlgn="base" hangingPunct="1">
        <a:spcBef>
          <a:spcPct val="0"/>
        </a:spcBef>
        <a:spcAft>
          <a:spcPct val="0"/>
        </a:spcAft>
        <a:defRPr sz="2400" b="1">
          <a:solidFill>
            <a:schemeClr val="tx2"/>
          </a:solidFill>
          <a:latin typeface="Arial" charset="0"/>
        </a:defRPr>
      </a:lvl8pPr>
      <a:lvl9pPr marL="1828681" algn="l" rtl="0" eaLnBrk="1" fontAlgn="base" hangingPunct="1">
        <a:spcBef>
          <a:spcPct val="0"/>
        </a:spcBef>
        <a:spcAft>
          <a:spcPct val="0"/>
        </a:spcAft>
        <a:defRPr sz="2400" b="1">
          <a:solidFill>
            <a:schemeClr val="tx2"/>
          </a:solidFill>
          <a:latin typeface="Arial" charset="0"/>
        </a:defRPr>
      </a:lvl9pPr>
    </p:titleStyle>
    <p:bodyStyle>
      <a:lvl1pPr marL="357164" indent="-357164" algn="l" rtl="0" eaLnBrk="1" fontAlgn="base" hangingPunct="1">
        <a:spcBef>
          <a:spcPct val="20000"/>
        </a:spcBef>
        <a:spcAft>
          <a:spcPct val="0"/>
        </a:spcAft>
        <a:buBlip>
          <a:blip r:embed="rId16"/>
        </a:buBlip>
        <a:defRPr sz="2800">
          <a:solidFill>
            <a:schemeClr val="tx1"/>
          </a:solidFill>
          <a:latin typeface="+mn-lt"/>
          <a:ea typeface="+mn-ea"/>
          <a:cs typeface="+mn-cs"/>
        </a:defRPr>
      </a:lvl1pPr>
      <a:lvl2pPr marL="790523" indent="-314304" algn="l" rtl="0" eaLnBrk="1" fontAlgn="base" hangingPunct="1">
        <a:spcBef>
          <a:spcPct val="20000"/>
        </a:spcBef>
        <a:spcAft>
          <a:spcPct val="0"/>
        </a:spcAft>
        <a:buBlip>
          <a:blip r:embed="rId17"/>
        </a:buBlip>
        <a:defRPr sz="2400">
          <a:solidFill>
            <a:schemeClr val="tx1"/>
          </a:solidFill>
          <a:latin typeface="+mn-lt"/>
        </a:defRPr>
      </a:lvl2pPr>
      <a:lvl3pPr marL="1209595" indent="-276206" algn="l" rtl="0" eaLnBrk="1" fontAlgn="base" hangingPunct="1">
        <a:spcBef>
          <a:spcPct val="20000"/>
        </a:spcBef>
        <a:spcAft>
          <a:spcPct val="0"/>
        </a:spcAft>
        <a:buBlip>
          <a:blip r:embed="rId18"/>
        </a:buBlip>
        <a:defRPr sz="2000">
          <a:solidFill>
            <a:schemeClr val="tx1"/>
          </a:solidFill>
          <a:latin typeface="+mn-lt"/>
        </a:defRPr>
      </a:lvl3pPr>
      <a:lvl4pPr marL="1657243" indent="-276206" algn="l" rtl="0" eaLnBrk="1" fontAlgn="base" hangingPunct="1">
        <a:spcBef>
          <a:spcPct val="20000"/>
        </a:spcBef>
        <a:spcAft>
          <a:spcPct val="0"/>
        </a:spcAft>
        <a:buBlip>
          <a:blip r:embed="rId18"/>
        </a:buBlip>
        <a:defRPr sz="2000">
          <a:solidFill>
            <a:schemeClr val="tx1"/>
          </a:solidFill>
          <a:latin typeface="+mn-lt"/>
        </a:defRPr>
      </a:lvl4pPr>
      <a:lvl5pPr marL="2095364" indent="-276206" algn="l" rtl="0" eaLnBrk="1" fontAlgn="base" hangingPunct="1">
        <a:spcBef>
          <a:spcPct val="20000"/>
        </a:spcBef>
        <a:spcAft>
          <a:spcPct val="0"/>
        </a:spcAft>
        <a:buBlip>
          <a:blip r:embed="rId18"/>
        </a:buBlip>
        <a:defRPr sz="1800">
          <a:solidFill>
            <a:schemeClr val="tx1"/>
          </a:solidFill>
          <a:latin typeface="+mn-lt"/>
        </a:defRPr>
      </a:lvl5pPr>
      <a:lvl6pPr marL="2514437" indent="-228584" algn="l" rtl="0" eaLnBrk="1" fontAlgn="base" hangingPunct="1">
        <a:spcBef>
          <a:spcPct val="20000"/>
        </a:spcBef>
        <a:spcAft>
          <a:spcPct val="0"/>
        </a:spcAft>
        <a:buSzPct val="60000"/>
        <a:buBlip>
          <a:blip r:embed="rId19"/>
        </a:buBlip>
        <a:defRPr sz="1400">
          <a:solidFill>
            <a:schemeClr val="tx1"/>
          </a:solidFill>
          <a:latin typeface="+mn-lt"/>
        </a:defRPr>
      </a:lvl6pPr>
      <a:lvl7pPr marL="2971607" indent="-228584" algn="l" rtl="0" eaLnBrk="1" fontAlgn="base" hangingPunct="1">
        <a:spcBef>
          <a:spcPct val="20000"/>
        </a:spcBef>
        <a:spcAft>
          <a:spcPct val="0"/>
        </a:spcAft>
        <a:buSzPct val="60000"/>
        <a:buBlip>
          <a:blip r:embed="rId19"/>
        </a:buBlip>
        <a:defRPr sz="1400">
          <a:solidFill>
            <a:schemeClr val="tx1"/>
          </a:solidFill>
          <a:latin typeface="+mn-lt"/>
        </a:defRPr>
      </a:lvl7pPr>
      <a:lvl8pPr marL="3428777" indent="-228584" algn="l" rtl="0" eaLnBrk="1" fontAlgn="base" hangingPunct="1">
        <a:spcBef>
          <a:spcPct val="20000"/>
        </a:spcBef>
        <a:spcAft>
          <a:spcPct val="0"/>
        </a:spcAft>
        <a:buSzPct val="60000"/>
        <a:buBlip>
          <a:blip r:embed="rId19"/>
        </a:buBlip>
        <a:defRPr sz="1400">
          <a:solidFill>
            <a:schemeClr val="tx1"/>
          </a:solidFill>
          <a:latin typeface="+mn-lt"/>
        </a:defRPr>
      </a:lvl8pPr>
      <a:lvl9pPr marL="3885948" indent="-228584" algn="l" rtl="0" eaLnBrk="1" fontAlgn="base" hangingPunct="1">
        <a:spcBef>
          <a:spcPct val="20000"/>
        </a:spcBef>
        <a:spcAft>
          <a:spcPct val="0"/>
        </a:spcAft>
        <a:buSzPct val="60000"/>
        <a:buBlip>
          <a:blip r:embed="rId19"/>
        </a:buBlip>
        <a:defRPr sz="1400">
          <a:solidFill>
            <a:schemeClr val="tx1"/>
          </a:solidFill>
          <a:latin typeface="+mn-lt"/>
        </a:defRPr>
      </a:lvl9pPr>
    </p:bodyStyle>
    <p:otherStyle>
      <a:defPPr>
        <a:defRPr lang="de-DE"/>
      </a:defPPr>
      <a:lvl1pPr marL="0" algn="l" defTabSz="914340" rtl="0" eaLnBrk="1" latinLnBrk="0" hangingPunct="1">
        <a:defRPr sz="1800" kern="1200">
          <a:solidFill>
            <a:schemeClr val="tx1"/>
          </a:solidFill>
          <a:latin typeface="+mn-lt"/>
          <a:ea typeface="+mn-ea"/>
          <a:cs typeface="+mn-cs"/>
        </a:defRPr>
      </a:lvl1pPr>
      <a:lvl2pPr marL="457171"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1" algn="l" defTabSz="914340" rtl="0" eaLnBrk="1" latinLnBrk="0" hangingPunct="1">
        <a:defRPr sz="1800" kern="1200">
          <a:solidFill>
            <a:schemeClr val="tx1"/>
          </a:solidFill>
          <a:latin typeface="+mn-lt"/>
          <a:ea typeface="+mn-ea"/>
          <a:cs typeface="+mn-cs"/>
        </a:defRPr>
      </a:lvl4pPr>
      <a:lvl5pPr marL="1828681" algn="l" defTabSz="914340" rtl="0" eaLnBrk="1" latinLnBrk="0" hangingPunct="1">
        <a:defRPr sz="1800" kern="1200">
          <a:solidFill>
            <a:schemeClr val="tx1"/>
          </a:solidFill>
          <a:latin typeface="+mn-lt"/>
          <a:ea typeface="+mn-ea"/>
          <a:cs typeface="+mn-cs"/>
        </a:defRPr>
      </a:lvl5pPr>
      <a:lvl6pPr marL="2285851" algn="l" defTabSz="914340" rtl="0" eaLnBrk="1" latinLnBrk="0" hangingPunct="1">
        <a:defRPr sz="1800" kern="1200">
          <a:solidFill>
            <a:schemeClr val="tx1"/>
          </a:solidFill>
          <a:latin typeface="+mn-lt"/>
          <a:ea typeface="+mn-ea"/>
          <a:cs typeface="+mn-cs"/>
        </a:defRPr>
      </a:lvl6pPr>
      <a:lvl7pPr marL="2743021" algn="l" defTabSz="914340" rtl="0" eaLnBrk="1" latinLnBrk="0" hangingPunct="1">
        <a:defRPr sz="1800" kern="1200">
          <a:solidFill>
            <a:schemeClr val="tx1"/>
          </a:solidFill>
          <a:latin typeface="+mn-lt"/>
          <a:ea typeface="+mn-ea"/>
          <a:cs typeface="+mn-cs"/>
        </a:defRPr>
      </a:lvl7pPr>
      <a:lvl8pPr marL="3200192" algn="l" defTabSz="914340" rtl="0" eaLnBrk="1" latinLnBrk="0" hangingPunct="1">
        <a:defRPr sz="1800" kern="1200">
          <a:solidFill>
            <a:schemeClr val="tx1"/>
          </a:solidFill>
          <a:latin typeface="+mn-lt"/>
          <a:ea typeface="+mn-ea"/>
          <a:cs typeface="+mn-cs"/>
        </a:defRPr>
      </a:lvl8pPr>
      <a:lvl9pPr marL="3657362" algn="l" defTabSz="91434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A22FE9-732E-4E32-928C-B78DAA28F879}"/>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00B10E-ADAC-4A8E-8C33-3D9D3D553C2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47438-0930-4A93-90D9-3B1355966818}"/>
              </a:ext>
            </a:extLst>
          </p:cNvPr>
          <p:cNvSpPr>
            <a:spLocks noGrp="1"/>
          </p:cNvSpPr>
          <p:nvPr>
            <p:ph type="dt" sz="half" idx="2"/>
          </p:nvPr>
        </p:nvSpPr>
        <p:spPr>
          <a:xfrm>
            <a:off x="628650" y="635635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12.04.2021</a:t>
            </a:r>
          </a:p>
        </p:txBody>
      </p:sp>
      <p:sp>
        <p:nvSpPr>
          <p:cNvPr id="5" name="Footer Placeholder 4">
            <a:extLst>
              <a:ext uri="{FF2B5EF4-FFF2-40B4-BE49-F238E27FC236}">
                <a16:creationId xmlns:a16="http://schemas.microsoft.com/office/drawing/2014/main" id="{831C7BF2-A77D-4A39-BDFD-12B61A6AC03A}"/>
              </a:ext>
            </a:extLst>
          </p:cNvPr>
          <p:cNvSpPr>
            <a:spLocks noGrp="1"/>
          </p:cNvSpPr>
          <p:nvPr>
            <p:ph type="ftr" sz="quarter" idx="3"/>
          </p:nvPr>
        </p:nvSpPr>
        <p:spPr>
          <a:xfrm>
            <a:off x="3028950" y="635635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7068E6-DA7E-475F-8381-9B90BC88B664}"/>
              </a:ext>
            </a:extLst>
          </p:cNvPr>
          <p:cNvSpPr>
            <a:spLocks noGrp="1"/>
          </p:cNvSpPr>
          <p:nvPr>
            <p:ph type="sldNum" sz="quarter" idx="4"/>
          </p:nvPr>
        </p:nvSpPr>
        <p:spPr>
          <a:xfrm>
            <a:off x="6457950" y="635635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B02EC-6FB0-4107-A5C3-D5B9885A37CB}" type="slidenum">
              <a:rPr lang="en-US" smtClean="0"/>
              <a:t>‹#›</a:t>
            </a:fld>
            <a:endParaRPr lang="en-US"/>
          </a:p>
        </p:txBody>
      </p:sp>
    </p:spTree>
    <p:extLst>
      <p:ext uri="{BB962C8B-B14F-4D97-AF65-F5344CB8AC3E}">
        <p14:creationId xmlns:p14="http://schemas.microsoft.com/office/powerpoint/2010/main" val="54550530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34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4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6" indent="-228584" algn="l" defTabSz="9143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26" indent="-228584" algn="l" defTabSz="9143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96" indent="-228584" algn="l" defTabSz="9143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67" indent="-228584" algn="l" defTabSz="9143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37" indent="-228584" algn="l" defTabSz="9143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07" indent="-228584" algn="l" defTabSz="9143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77" indent="-228584" algn="l" defTabSz="9143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48" indent="-228584" algn="l" defTabSz="9143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40" rtl="0" eaLnBrk="1" latinLnBrk="0" hangingPunct="1">
        <a:defRPr sz="1800" kern="1200">
          <a:solidFill>
            <a:schemeClr val="tx1"/>
          </a:solidFill>
          <a:latin typeface="+mn-lt"/>
          <a:ea typeface="+mn-ea"/>
          <a:cs typeface="+mn-cs"/>
        </a:defRPr>
      </a:lvl1pPr>
      <a:lvl2pPr marL="457171"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1" algn="l" defTabSz="914340" rtl="0" eaLnBrk="1" latinLnBrk="0" hangingPunct="1">
        <a:defRPr sz="1800" kern="1200">
          <a:solidFill>
            <a:schemeClr val="tx1"/>
          </a:solidFill>
          <a:latin typeface="+mn-lt"/>
          <a:ea typeface="+mn-ea"/>
          <a:cs typeface="+mn-cs"/>
        </a:defRPr>
      </a:lvl4pPr>
      <a:lvl5pPr marL="1828681" algn="l" defTabSz="914340" rtl="0" eaLnBrk="1" latinLnBrk="0" hangingPunct="1">
        <a:defRPr sz="1800" kern="1200">
          <a:solidFill>
            <a:schemeClr val="tx1"/>
          </a:solidFill>
          <a:latin typeface="+mn-lt"/>
          <a:ea typeface="+mn-ea"/>
          <a:cs typeface="+mn-cs"/>
        </a:defRPr>
      </a:lvl5pPr>
      <a:lvl6pPr marL="2285851" algn="l" defTabSz="914340" rtl="0" eaLnBrk="1" latinLnBrk="0" hangingPunct="1">
        <a:defRPr sz="1800" kern="1200">
          <a:solidFill>
            <a:schemeClr val="tx1"/>
          </a:solidFill>
          <a:latin typeface="+mn-lt"/>
          <a:ea typeface="+mn-ea"/>
          <a:cs typeface="+mn-cs"/>
        </a:defRPr>
      </a:lvl6pPr>
      <a:lvl7pPr marL="2743021" algn="l" defTabSz="914340" rtl="0" eaLnBrk="1" latinLnBrk="0" hangingPunct="1">
        <a:defRPr sz="1800" kern="1200">
          <a:solidFill>
            <a:schemeClr val="tx1"/>
          </a:solidFill>
          <a:latin typeface="+mn-lt"/>
          <a:ea typeface="+mn-ea"/>
          <a:cs typeface="+mn-cs"/>
        </a:defRPr>
      </a:lvl7pPr>
      <a:lvl8pPr marL="3200192" algn="l" defTabSz="914340" rtl="0" eaLnBrk="1" latinLnBrk="0" hangingPunct="1">
        <a:defRPr sz="1800" kern="1200">
          <a:solidFill>
            <a:schemeClr val="tx1"/>
          </a:solidFill>
          <a:latin typeface="+mn-lt"/>
          <a:ea typeface="+mn-ea"/>
          <a:cs typeface="+mn-cs"/>
        </a:defRPr>
      </a:lvl8pPr>
      <a:lvl9pPr marL="3657362" algn="l" defTabSz="91434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4" cstate="print"/>
          <a:srcRect/>
          <a:stretch>
            <a:fillRect/>
          </a:stretch>
        </p:blipFill>
        <p:spPr bwMode="auto">
          <a:xfrm>
            <a:off x="0" y="365"/>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29" y="333377"/>
            <a:ext cx="6046091" cy="56197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add title</a:t>
            </a:r>
          </a:p>
        </p:txBody>
      </p:sp>
      <p:sp>
        <p:nvSpPr>
          <p:cNvPr id="1028" name="Rectangle 3"/>
          <p:cNvSpPr>
            <a:spLocks noGrp="1" noChangeArrowheads="1"/>
          </p:cNvSpPr>
          <p:nvPr>
            <p:ph type="body" idx="1"/>
          </p:nvPr>
        </p:nvSpPr>
        <p:spPr bwMode="auto">
          <a:xfrm>
            <a:off x="392115" y="1198565"/>
            <a:ext cx="8356600" cy="47123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4" name="Text Box 10"/>
          <p:cNvSpPr txBox="1">
            <a:spLocks noChangeArrowheads="1"/>
          </p:cNvSpPr>
          <p:nvPr/>
        </p:nvSpPr>
        <p:spPr bwMode="auto">
          <a:xfrm>
            <a:off x="5850194" y="6433521"/>
            <a:ext cx="3183655" cy="360362"/>
          </a:xfrm>
          <a:prstGeom prst="rect">
            <a:avLst/>
          </a:prstGeom>
          <a:noFill/>
          <a:ln w="9525">
            <a:noFill/>
            <a:miter lim="800000"/>
            <a:headEnd/>
            <a:tailEnd/>
          </a:ln>
          <a:effectLst/>
        </p:spPr>
        <p:txBody>
          <a:bodyPr lIns="0" tIns="0" rIns="0" bIns="0"/>
          <a:lstStyle/>
          <a:p>
            <a:pPr algn="r">
              <a:spcBef>
                <a:spcPct val="50000"/>
              </a:spcBef>
              <a:defRPr/>
            </a:pPr>
            <a:r>
              <a:rPr lang="en-US" sz="1000" dirty="0">
                <a:solidFill>
                  <a:srgbClr val="000000"/>
                </a:solidFill>
                <a:latin typeface="Arial" pitchFamily="34" charset="0"/>
              </a:rPr>
              <a:t>Institute for Nuclear Waste Disposal – </a:t>
            </a:r>
            <a:r>
              <a:rPr lang="en-US" sz="1000" dirty="0" err="1">
                <a:solidFill>
                  <a:srgbClr val="000000"/>
                </a:solidFill>
                <a:latin typeface="Arial" pitchFamily="34" charset="0"/>
              </a:rPr>
              <a:t>Geoenergy</a:t>
            </a:r>
            <a:r>
              <a:rPr lang="en-US" sz="1000" dirty="0">
                <a:solidFill>
                  <a:srgbClr val="000000"/>
                </a:solidFill>
                <a:latin typeface="Arial" pitchFamily="34" charset="0"/>
              </a:rPr>
              <a:t> </a:t>
            </a:r>
          </a:p>
        </p:txBody>
      </p:sp>
      <p:sp>
        <p:nvSpPr>
          <p:cNvPr id="1035" name="Text Box 11"/>
          <p:cNvSpPr txBox="1">
            <a:spLocks noChangeArrowheads="1"/>
          </p:cNvSpPr>
          <p:nvPr/>
        </p:nvSpPr>
        <p:spPr bwMode="auto">
          <a:xfrm>
            <a:off x="142674" y="6445251"/>
            <a:ext cx="325438" cy="215900"/>
          </a:xfrm>
          <a:prstGeom prst="rect">
            <a:avLst/>
          </a:prstGeom>
          <a:noFill/>
          <a:ln w="9525">
            <a:noFill/>
            <a:miter lim="800000"/>
            <a:headEnd/>
            <a:tailEnd/>
          </a:ln>
          <a:effectLst/>
        </p:spPr>
        <p:txBody>
          <a:bodyPr lIns="0" tIns="0" rIns="0" bIns="0"/>
          <a:lstStyle/>
          <a:p>
            <a:pPr>
              <a:spcBef>
                <a:spcPct val="50000"/>
              </a:spcBef>
              <a:defRPr/>
            </a:pPr>
            <a:fld id="{8C0F9C85-1605-44FB-B89E-0505D1D630E7}" type="slidenum">
              <a:rPr lang="de-DE" sz="1000" b="1">
                <a:solidFill>
                  <a:srgbClr val="000000"/>
                </a:solidFill>
              </a:rPr>
              <a:pPr>
                <a:spcBef>
                  <a:spcPct val="50000"/>
                </a:spcBef>
                <a:defRPr/>
              </a:pPr>
              <a:t>‹#›</a:t>
            </a:fld>
            <a:endParaRPr lang="de-DE" sz="1000" b="1" dirty="0">
              <a:solidFill>
                <a:srgbClr val="000000"/>
              </a:solidFill>
            </a:endParaRPr>
          </a:p>
        </p:txBody>
      </p:sp>
      <p:sp>
        <p:nvSpPr>
          <p:cNvPr id="2" name="Rectangle 11"/>
          <p:cNvSpPr>
            <a:spLocks noChangeArrowheads="1"/>
          </p:cNvSpPr>
          <p:nvPr userDrawn="1"/>
        </p:nvSpPr>
        <p:spPr bwMode="auto">
          <a:xfrm>
            <a:off x="504627" y="6445253"/>
            <a:ext cx="733771" cy="360364"/>
          </a:xfrm>
          <a:prstGeom prst="rect">
            <a:avLst/>
          </a:prstGeom>
          <a:noFill/>
          <a:ln w="9525">
            <a:noFill/>
            <a:miter lim="800000"/>
            <a:headEnd/>
            <a:tailEnd/>
          </a:ln>
          <a:effectLst/>
        </p:spPr>
        <p:txBody>
          <a:bodyPr lIns="0" tIns="0" rIns="0" bIns="0"/>
          <a:lstStyle/>
          <a:p>
            <a:pPr>
              <a:defRPr/>
            </a:pPr>
            <a:r>
              <a:rPr lang="de-DE" sz="1000" dirty="0">
                <a:solidFill>
                  <a:srgbClr val="000000"/>
                </a:solidFill>
                <a:latin typeface="Arial" pitchFamily="34" charset="0"/>
              </a:rPr>
              <a:t>30/04/2019	</a:t>
            </a:r>
          </a:p>
        </p:txBody>
      </p:sp>
      <p:sp>
        <p:nvSpPr>
          <p:cNvPr id="1036" name="Rectangle 12"/>
          <p:cNvSpPr>
            <a:spLocks noGrp="1" noChangeArrowheads="1"/>
          </p:cNvSpPr>
          <p:nvPr>
            <p:ph type="ftr" sz="quarter" idx="3"/>
          </p:nvPr>
        </p:nvSpPr>
        <p:spPr bwMode="auto">
          <a:xfrm>
            <a:off x="1288029" y="6445253"/>
            <a:ext cx="4542502" cy="3603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Arial" pitchFamily="34" charset="0"/>
              </a:defRPr>
            </a:lvl1pPr>
          </a:lstStyle>
          <a:p>
            <a:pPr>
              <a:lnSpc>
                <a:spcPct val="90000"/>
              </a:lnSpc>
            </a:pPr>
            <a:r>
              <a:rPr lang="en-GB"/>
              <a:t>Nadine Haaf - </a:t>
            </a:r>
            <a:r>
              <a:rPr lang="en-US"/>
              <a:t>Electric and electromagnetic monitoring of fluid injection into crystalline rock </a:t>
            </a:r>
            <a:endParaRPr lang="en-GB" sz="800" b="1">
              <a:solidFill>
                <a:schemeClr val="tx2"/>
              </a:solidFill>
            </a:endParaRPr>
          </a:p>
          <a:p>
            <a:pPr>
              <a:lnSpc>
                <a:spcPct val="90000"/>
              </a:lnSpc>
            </a:pPr>
            <a:endParaRPr lang="en-GB" b="1" dirty="0">
              <a:solidFill>
                <a:schemeClr val="tx2"/>
              </a:solidFill>
            </a:endParaRPr>
          </a:p>
        </p:txBody>
      </p:sp>
      <p:pic>
        <p:nvPicPr>
          <p:cNvPr id="1033" name="Picture 9" descr="KITlogo_4c_frutiger"/>
          <p:cNvPicPr>
            <a:picLocks noChangeAspect="1" noChangeArrowheads="1"/>
          </p:cNvPicPr>
          <p:nvPr/>
        </p:nvPicPr>
        <p:blipFill>
          <a:blip r:embed="rId15" cstate="print"/>
          <a:srcRect/>
          <a:stretch>
            <a:fillRect/>
          </a:stretch>
        </p:blipFill>
        <p:spPr bwMode="auto">
          <a:xfrm>
            <a:off x="7667629" y="341314"/>
            <a:ext cx="1084263" cy="495300"/>
          </a:xfrm>
          <a:prstGeom prst="rect">
            <a:avLst/>
          </a:prstGeom>
          <a:noFill/>
          <a:ln w="9525">
            <a:noFill/>
            <a:miter lim="800000"/>
            <a:headEnd/>
            <a:tailEnd/>
          </a:ln>
        </p:spPr>
      </p:pic>
      <p:pic>
        <p:nvPicPr>
          <p:cNvPr id="11" name="Grafik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68477" y="5929374"/>
            <a:ext cx="961263" cy="370142"/>
          </a:xfrm>
          <a:prstGeom prst="rect">
            <a:avLst/>
          </a:prstGeom>
        </p:spPr>
      </p:pic>
      <p:pic>
        <p:nvPicPr>
          <p:cNvPr id="12" name="Picture 5" descr="tud_logo">
            <a:extLst>
              <a:ext uri="{FF2B5EF4-FFF2-40B4-BE49-F238E27FC236}">
                <a16:creationId xmlns:a16="http://schemas.microsoft.com/office/drawing/2014/main" id="{00DBD050-0899-454C-9CA9-4FE3932AFF95}"/>
              </a:ext>
            </a:extLst>
          </p:cNvPr>
          <p:cNvPicPr>
            <a:picLocks noChangeAspect="1" noChangeArrowheads="1"/>
          </p:cNvPicPr>
          <p:nvPr userDrawn="1"/>
        </p:nvPicPr>
        <p:blipFill>
          <a:blip r:embed="rId17"/>
          <a:srcRect/>
          <a:stretch>
            <a:fillRect/>
          </a:stretch>
        </p:blipFill>
        <p:spPr bwMode="auto">
          <a:xfrm>
            <a:off x="6562972" y="397002"/>
            <a:ext cx="1050038" cy="420016"/>
          </a:xfrm>
          <a:prstGeom prst="rect">
            <a:avLst/>
          </a:prstGeom>
          <a:noFill/>
        </p:spPr>
      </p:pic>
    </p:spTree>
    <p:extLst>
      <p:ext uri="{BB962C8B-B14F-4D97-AF65-F5344CB8AC3E}">
        <p14:creationId xmlns:p14="http://schemas.microsoft.com/office/powerpoint/2010/main" val="40555443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171" algn="l" rtl="0" eaLnBrk="1" fontAlgn="base" hangingPunct="1">
        <a:spcBef>
          <a:spcPct val="0"/>
        </a:spcBef>
        <a:spcAft>
          <a:spcPct val="0"/>
        </a:spcAft>
        <a:defRPr sz="2400" b="1">
          <a:solidFill>
            <a:schemeClr val="tx2"/>
          </a:solidFill>
          <a:latin typeface="Arial" charset="0"/>
        </a:defRPr>
      </a:lvl6pPr>
      <a:lvl7pPr marL="914340" algn="l" rtl="0" eaLnBrk="1" fontAlgn="base" hangingPunct="1">
        <a:spcBef>
          <a:spcPct val="0"/>
        </a:spcBef>
        <a:spcAft>
          <a:spcPct val="0"/>
        </a:spcAft>
        <a:defRPr sz="2400" b="1">
          <a:solidFill>
            <a:schemeClr val="tx2"/>
          </a:solidFill>
          <a:latin typeface="Arial" charset="0"/>
        </a:defRPr>
      </a:lvl7pPr>
      <a:lvl8pPr marL="1371511" algn="l" rtl="0" eaLnBrk="1" fontAlgn="base" hangingPunct="1">
        <a:spcBef>
          <a:spcPct val="0"/>
        </a:spcBef>
        <a:spcAft>
          <a:spcPct val="0"/>
        </a:spcAft>
        <a:defRPr sz="2400" b="1">
          <a:solidFill>
            <a:schemeClr val="tx2"/>
          </a:solidFill>
          <a:latin typeface="Arial" charset="0"/>
        </a:defRPr>
      </a:lvl8pPr>
      <a:lvl9pPr marL="1828681" algn="l" rtl="0" eaLnBrk="1" fontAlgn="base" hangingPunct="1">
        <a:spcBef>
          <a:spcPct val="0"/>
        </a:spcBef>
        <a:spcAft>
          <a:spcPct val="0"/>
        </a:spcAft>
        <a:defRPr sz="2400" b="1">
          <a:solidFill>
            <a:schemeClr val="tx2"/>
          </a:solidFill>
          <a:latin typeface="Arial" charset="0"/>
        </a:defRPr>
      </a:lvl9pPr>
    </p:titleStyle>
    <p:bodyStyle>
      <a:lvl1pPr marL="357164" indent="-357164" algn="l" rtl="0" eaLnBrk="1" fontAlgn="base" hangingPunct="1">
        <a:spcBef>
          <a:spcPct val="20000"/>
        </a:spcBef>
        <a:spcAft>
          <a:spcPct val="0"/>
        </a:spcAft>
        <a:buBlip>
          <a:blip r:embed="rId18"/>
        </a:buBlip>
        <a:defRPr sz="2800">
          <a:solidFill>
            <a:schemeClr val="tx1"/>
          </a:solidFill>
          <a:latin typeface="+mn-lt"/>
          <a:ea typeface="+mn-ea"/>
          <a:cs typeface="+mn-cs"/>
        </a:defRPr>
      </a:lvl1pPr>
      <a:lvl2pPr marL="790523" indent="-314304" algn="l" rtl="0" eaLnBrk="1" fontAlgn="base" hangingPunct="1">
        <a:spcBef>
          <a:spcPct val="20000"/>
        </a:spcBef>
        <a:spcAft>
          <a:spcPct val="0"/>
        </a:spcAft>
        <a:buBlip>
          <a:blip r:embed="rId19"/>
        </a:buBlip>
        <a:defRPr sz="2400">
          <a:solidFill>
            <a:schemeClr val="tx1"/>
          </a:solidFill>
          <a:latin typeface="+mn-lt"/>
        </a:defRPr>
      </a:lvl2pPr>
      <a:lvl3pPr marL="1209595" indent="-276206" algn="l" rtl="0" eaLnBrk="1" fontAlgn="base" hangingPunct="1">
        <a:spcBef>
          <a:spcPct val="20000"/>
        </a:spcBef>
        <a:spcAft>
          <a:spcPct val="0"/>
        </a:spcAft>
        <a:buBlip>
          <a:blip r:embed="rId20"/>
        </a:buBlip>
        <a:defRPr sz="2000">
          <a:solidFill>
            <a:schemeClr val="tx1"/>
          </a:solidFill>
          <a:latin typeface="+mn-lt"/>
        </a:defRPr>
      </a:lvl3pPr>
      <a:lvl4pPr marL="1657243" indent="-276206" algn="l" rtl="0" eaLnBrk="1" fontAlgn="base" hangingPunct="1">
        <a:spcBef>
          <a:spcPct val="20000"/>
        </a:spcBef>
        <a:spcAft>
          <a:spcPct val="0"/>
        </a:spcAft>
        <a:buBlip>
          <a:blip r:embed="rId20"/>
        </a:buBlip>
        <a:defRPr sz="2000">
          <a:solidFill>
            <a:schemeClr val="tx1"/>
          </a:solidFill>
          <a:latin typeface="+mn-lt"/>
        </a:defRPr>
      </a:lvl4pPr>
      <a:lvl5pPr marL="2095364" indent="-276206" algn="l" rtl="0" eaLnBrk="1" fontAlgn="base" hangingPunct="1">
        <a:spcBef>
          <a:spcPct val="20000"/>
        </a:spcBef>
        <a:spcAft>
          <a:spcPct val="0"/>
        </a:spcAft>
        <a:buBlip>
          <a:blip r:embed="rId20"/>
        </a:buBlip>
        <a:defRPr sz="1800">
          <a:solidFill>
            <a:schemeClr val="tx1"/>
          </a:solidFill>
          <a:latin typeface="+mn-lt"/>
        </a:defRPr>
      </a:lvl5pPr>
      <a:lvl6pPr marL="2514437" indent="-228584" algn="l" rtl="0" eaLnBrk="1" fontAlgn="base" hangingPunct="1">
        <a:spcBef>
          <a:spcPct val="20000"/>
        </a:spcBef>
        <a:spcAft>
          <a:spcPct val="0"/>
        </a:spcAft>
        <a:buSzPct val="60000"/>
        <a:buBlip>
          <a:blip r:embed="rId21"/>
        </a:buBlip>
        <a:defRPr sz="1400">
          <a:solidFill>
            <a:schemeClr val="tx1"/>
          </a:solidFill>
          <a:latin typeface="+mn-lt"/>
        </a:defRPr>
      </a:lvl6pPr>
      <a:lvl7pPr marL="2971607" indent="-228584" algn="l" rtl="0" eaLnBrk="1" fontAlgn="base" hangingPunct="1">
        <a:spcBef>
          <a:spcPct val="20000"/>
        </a:spcBef>
        <a:spcAft>
          <a:spcPct val="0"/>
        </a:spcAft>
        <a:buSzPct val="60000"/>
        <a:buBlip>
          <a:blip r:embed="rId21"/>
        </a:buBlip>
        <a:defRPr sz="1400">
          <a:solidFill>
            <a:schemeClr val="tx1"/>
          </a:solidFill>
          <a:latin typeface="+mn-lt"/>
        </a:defRPr>
      </a:lvl7pPr>
      <a:lvl8pPr marL="3428777" indent="-228584" algn="l" rtl="0" eaLnBrk="1" fontAlgn="base" hangingPunct="1">
        <a:spcBef>
          <a:spcPct val="20000"/>
        </a:spcBef>
        <a:spcAft>
          <a:spcPct val="0"/>
        </a:spcAft>
        <a:buSzPct val="60000"/>
        <a:buBlip>
          <a:blip r:embed="rId21"/>
        </a:buBlip>
        <a:defRPr sz="1400">
          <a:solidFill>
            <a:schemeClr val="tx1"/>
          </a:solidFill>
          <a:latin typeface="+mn-lt"/>
        </a:defRPr>
      </a:lvl8pPr>
      <a:lvl9pPr marL="3885948" indent="-228584" algn="l" rtl="0" eaLnBrk="1" fontAlgn="base" hangingPunct="1">
        <a:spcBef>
          <a:spcPct val="20000"/>
        </a:spcBef>
        <a:spcAft>
          <a:spcPct val="0"/>
        </a:spcAft>
        <a:buSzPct val="60000"/>
        <a:buBlip>
          <a:blip r:embed="rId21"/>
        </a:buBlip>
        <a:defRPr sz="1400">
          <a:solidFill>
            <a:schemeClr val="tx1"/>
          </a:solidFill>
          <a:latin typeface="+mn-lt"/>
        </a:defRPr>
      </a:lvl9pPr>
    </p:bodyStyle>
    <p:otherStyle>
      <a:defPPr>
        <a:defRPr lang="de-DE"/>
      </a:defPPr>
      <a:lvl1pPr marL="0" algn="l" defTabSz="914340" rtl="0" eaLnBrk="1" latinLnBrk="0" hangingPunct="1">
        <a:defRPr sz="1800" kern="1200">
          <a:solidFill>
            <a:schemeClr val="tx1"/>
          </a:solidFill>
          <a:latin typeface="+mn-lt"/>
          <a:ea typeface="+mn-ea"/>
          <a:cs typeface="+mn-cs"/>
        </a:defRPr>
      </a:lvl1pPr>
      <a:lvl2pPr marL="457171"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1" algn="l" defTabSz="914340" rtl="0" eaLnBrk="1" latinLnBrk="0" hangingPunct="1">
        <a:defRPr sz="1800" kern="1200">
          <a:solidFill>
            <a:schemeClr val="tx1"/>
          </a:solidFill>
          <a:latin typeface="+mn-lt"/>
          <a:ea typeface="+mn-ea"/>
          <a:cs typeface="+mn-cs"/>
        </a:defRPr>
      </a:lvl4pPr>
      <a:lvl5pPr marL="1828681" algn="l" defTabSz="914340" rtl="0" eaLnBrk="1" latinLnBrk="0" hangingPunct="1">
        <a:defRPr sz="1800" kern="1200">
          <a:solidFill>
            <a:schemeClr val="tx1"/>
          </a:solidFill>
          <a:latin typeface="+mn-lt"/>
          <a:ea typeface="+mn-ea"/>
          <a:cs typeface="+mn-cs"/>
        </a:defRPr>
      </a:lvl5pPr>
      <a:lvl6pPr marL="2285851" algn="l" defTabSz="914340" rtl="0" eaLnBrk="1" latinLnBrk="0" hangingPunct="1">
        <a:defRPr sz="1800" kern="1200">
          <a:solidFill>
            <a:schemeClr val="tx1"/>
          </a:solidFill>
          <a:latin typeface="+mn-lt"/>
          <a:ea typeface="+mn-ea"/>
          <a:cs typeface="+mn-cs"/>
        </a:defRPr>
      </a:lvl6pPr>
      <a:lvl7pPr marL="2743021" algn="l" defTabSz="914340" rtl="0" eaLnBrk="1" latinLnBrk="0" hangingPunct="1">
        <a:defRPr sz="1800" kern="1200">
          <a:solidFill>
            <a:schemeClr val="tx1"/>
          </a:solidFill>
          <a:latin typeface="+mn-lt"/>
          <a:ea typeface="+mn-ea"/>
          <a:cs typeface="+mn-cs"/>
        </a:defRPr>
      </a:lvl7pPr>
      <a:lvl8pPr marL="3200192" algn="l" defTabSz="914340" rtl="0" eaLnBrk="1" latinLnBrk="0" hangingPunct="1">
        <a:defRPr sz="1800" kern="1200">
          <a:solidFill>
            <a:schemeClr val="tx1"/>
          </a:solidFill>
          <a:latin typeface="+mn-lt"/>
          <a:ea typeface="+mn-ea"/>
          <a:cs typeface="+mn-cs"/>
        </a:defRPr>
      </a:lvl8pPr>
      <a:lvl9pPr marL="3657362" algn="l" defTabSz="9143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1.png"/><Relationship Id="rId5" Type="http://schemas.openxmlformats.org/officeDocument/2006/relationships/image" Target="../media/image19.pn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jp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5.jpeg"/><Relationship Id="rId4" Type="http://schemas.openxmlformats.org/officeDocument/2006/relationships/image" Target="../media/image4.png"/><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emf"/><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4.png"/><Relationship Id="rId7"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9.emf"/><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8.emf"/><Relationship Id="rId4" Type="http://schemas.openxmlformats.org/officeDocument/2006/relationships/image" Target="../media/image30.emf"/><Relationship Id="rId9" Type="http://schemas.openxmlformats.org/officeDocument/2006/relationships/image" Target="../media/image27.emf"/></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8.jpeg"/><Relationship Id="rId3" Type="http://schemas.openxmlformats.org/officeDocument/2006/relationships/image" Target="../media/image31.emf"/><Relationship Id="rId7" Type="http://schemas.openxmlformats.org/officeDocument/2006/relationships/image" Target="../media/image5.png"/><Relationship Id="rId12"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6.tiff"/><Relationship Id="rId5" Type="http://schemas.openxmlformats.org/officeDocument/2006/relationships/image" Target="../media/image34.png"/><Relationship Id="rId15" Type="http://schemas.openxmlformats.org/officeDocument/2006/relationships/image" Target="../media/image40.emf"/><Relationship Id="rId10" Type="http://schemas.openxmlformats.org/officeDocument/2006/relationships/image" Target="../media/image35.png"/><Relationship Id="rId4" Type="http://schemas.openxmlformats.org/officeDocument/2006/relationships/image" Target="../media/image33.png"/><Relationship Id="rId9" Type="http://schemas.openxmlformats.org/officeDocument/2006/relationships/image" Target="../media/image7.png"/><Relationship Id="rId14" Type="http://schemas.openxmlformats.org/officeDocument/2006/relationships/image" Target="../media/image39.emf"/></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1.emf"/><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4.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77036" y="1382900"/>
            <a:ext cx="8389937" cy="1784500"/>
          </a:xfrm>
          <a:prstGeom prst="rect">
            <a:avLst/>
          </a:prstGeom>
          <a:noFill/>
          <a:ln w="9525">
            <a:noFill/>
            <a:miter lim="800000"/>
            <a:headEnd/>
            <a:tailEnd/>
          </a:ln>
        </p:spPr>
        <p:txBody>
          <a:bodyPr lIns="0" tIns="0" rIns="0" bIns="0" anchor="b"/>
          <a:lstStyle/>
          <a:p>
            <a:pPr algn="ctr">
              <a:lnSpc>
                <a:spcPct val="150000"/>
              </a:lnSpc>
            </a:pPr>
            <a:r>
              <a:rPr lang="en-US" sz="2600" b="1" dirty="0"/>
              <a:t>Radiation Dose Assessment and Mobility Studies of Thorium in Soil from a High Level Natural Background Radiation Area in Sri Lanka</a:t>
            </a:r>
            <a:endParaRPr lang="en-GB" sz="2600" b="1" dirty="0">
              <a:solidFill>
                <a:schemeClr val="tx2"/>
              </a:solidFill>
            </a:endParaRPr>
          </a:p>
        </p:txBody>
      </p:sp>
      <p:sp>
        <p:nvSpPr>
          <p:cNvPr id="3075" name="Rectangle 3"/>
          <p:cNvSpPr>
            <a:spLocks noChangeArrowheads="1"/>
          </p:cNvSpPr>
          <p:nvPr/>
        </p:nvSpPr>
        <p:spPr bwMode="auto">
          <a:xfrm>
            <a:off x="386556" y="3934210"/>
            <a:ext cx="8370888" cy="2183957"/>
          </a:xfrm>
          <a:prstGeom prst="rect">
            <a:avLst/>
          </a:prstGeom>
          <a:noFill/>
          <a:ln w="9525">
            <a:noFill/>
            <a:miter lim="800000"/>
            <a:headEnd/>
            <a:tailEnd/>
          </a:ln>
        </p:spPr>
        <p:txBody>
          <a:bodyPr lIns="0" tIns="0" rIns="0" bIns="0"/>
          <a:lstStyle/>
          <a:p>
            <a:pPr algn="ctr"/>
            <a:r>
              <a:rPr lang="en-GB" sz="1600" b="1" dirty="0">
                <a:solidFill>
                  <a:srgbClr val="000000"/>
                </a:solidFill>
              </a:rPr>
              <a:t>S. Ratnayake</a:t>
            </a:r>
            <a:r>
              <a:rPr lang="en-GB" sz="1600" b="1" baseline="30000" dirty="0">
                <a:solidFill>
                  <a:srgbClr val="000000"/>
                </a:solidFill>
              </a:rPr>
              <a:t>1,2</a:t>
            </a:r>
            <a:r>
              <a:rPr lang="en-GB" sz="1600" b="1" dirty="0">
                <a:solidFill>
                  <a:srgbClr val="000000"/>
                </a:solidFill>
              </a:rPr>
              <a:t>, J. Lützenkirchen</a:t>
            </a:r>
            <a:r>
              <a:rPr lang="en-GB" sz="1600" b="1" baseline="30000" dirty="0">
                <a:solidFill>
                  <a:srgbClr val="000000"/>
                </a:solidFill>
              </a:rPr>
              <a:t>1</a:t>
            </a:r>
            <a:r>
              <a:rPr lang="en-GB" sz="1600" b="1" dirty="0">
                <a:solidFill>
                  <a:srgbClr val="000000"/>
                </a:solidFill>
              </a:rPr>
              <a:t>, P. Mahakumara</a:t>
            </a:r>
            <a:r>
              <a:rPr lang="en-GB" sz="1600" b="1" baseline="30000" dirty="0">
                <a:solidFill>
                  <a:srgbClr val="000000"/>
                </a:solidFill>
              </a:rPr>
              <a:t>2</a:t>
            </a:r>
            <a:r>
              <a:rPr lang="en-GB" sz="1600" b="1" dirty="0">
                <a:solidFill>
                  <a:srgbClr val="000000"/>
                </a:solidFill>
              </a:rPr>
              <a:t>, U. De Silva</a:t>
            </a:r>
            <a:r>
              <a:rPr lang="en-GB" sz="1600" b="1" baseline="30000" dirty="0">
                <a:solidFill>
                  <a:srgbClr val="000000"/>
                </a:solidFill>
              </a:rPr>
              <a:t>3</a:t>
            </a:r>
            <a:r>
              <a:rPr lang="en-GB" sz="1600" b="1" dirty="0">
                <a:solidFill>
                  <a:srgbClr val="000000"/>
                </a:solidFill>
              </a:rPr>
              <a:t>, H. Geckeis</a:t>
            </a:r>
            <a:r>
              <a:rPr lang="en-GB" sz="1600" b="1" baseline="30000" dirty="0">
                <a:solidFill>
                  <a:srgbClr val="000000"/>
                </a:solidFill>
              </a:rPr>
              <a:t>1</a:t>
            </a:r>
          </a:p>
          <a:p>
            <a:pPr algn="ctr"/>
            <a:endParaRPr lang="en-GB" sz="1600" b="1" baseline="30000" dirty="0">
              <a:solidFill>
                <a:srgbClr val="000000"/>
              </a:solidFill>
            </a:endParaRPr>
          </a:p>
          <a:p>
            <a:pPr algn="ctr"/>
            <a:endParaRPr lang="en-GB" sz="1600" b="1" baseline="30000" dirty="0">
              <a:solidFill>
                <a:srgbClr val="000000"/>
              </a:solidFill>
            </a:endParaRPr>
          </a:p>
          <a:p>
            <a:pPr marL="0" marR="0" algn="ctr">
              <a:lnSpc>
                <a:spcPct val="115000"/>
              </a:lnSpc>
              <a:spcBef>
                <a:spcPts val="0"/>
              </a:spcBef>
              <a:spcAft>
                <a:spcPts val="0"/>
              </a:spcAft>
            </a:pPr>
            <a:r>
              <a:rPr lang="en-US" sz="1400" baseline="30000" dirty="0">
                <a:effectLst/>
                <a:latin typeface="+mj-lt"/>
                <a:ea typeface="Calibri" panose="020F0502020204030204" pitchFamily="34" charset="0"/>
                <a:cs typeface="Times New Roman" panose="02020603050405020304" pitchFamily="18" charset="0"/>
              </a:rPr>
              <a:t>1</a:t>
            </a:r>
            <a:r>
              <a:rPr lang="en-US" sz="1400" dirty="0">
                <a:effectLst/>
                <a:latin typeface="+mj-lt"/>
                <a:ea typeface="Calibri" panose="020F0502020204030204" pitchFamily="34" charset="0"/>
                <a:cs typeface="Times New Roman" panose="02020603050405020304" pitchFamily="18" charset="0"/>
              </a:rPr>
              <a:t>Institute for Nuclear Waste Disposal, Karlsruhe Institute of Technology, Germany</a:t>
            </a:r>
          </a:p>
          <a:p>
            <a:pPr marL="0" marR="0" algn="ctr">
              <a:lnSpc>
                <a:spcPct val="115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 </a:t>
            </a:r>
            <a:r>
              <a:rPr lang="en-US" sz="1400" baseline="30000" dirty="0">
                <a:effectLst/>
                <a:latin typeface="+mj-lt"/>
                <a:ea typeface="Calibri" panose="020F0502020204030204" pitchFamily="34" charset="0"/>
                <a:cs typeface="Times New Roman" panose="02020603050405020304" pitchFamily="18" charset="0"/>
              </a:rPr>
              <a:t>2</a:t>
            </a:r>
            <a:r>
              <a:rPr lang="en-US" sz="1400" dirty="0">
                <a:effectLst/>
                <a:latin typeface="+mj-lt"/>
                <a:ea typeface="Calibri" panose="020F0502020204030204" pitchFamily="34" charset="0"/>
                <a:cs typeface="Times New Roman" panose="02020603050405020304" pitchFamily="18" charset="0"/>
              </a:rPr>
              <a:t>Sri Lanka Atomic Energy Board, </a:t>
            </a:r>
            <a:r>
              <a:rPr lang="en-US" sz="1400" dirty="0" err="1">
                <a:effectLst/>
                <a:latin typeface="+mj-lt"/>
                <a:ea typeface="Calibri" panose="020F0502020204030204" pitchFamily="34" charset="0"/>
                <a:cs typeface="Times New Roman" panose="02020603050405020304" pitchFamily="18" charset="0"/>
              </a:rPr>
              <a:t>Wellampitiya</a:t>
            </a:r>
            <a:r>
              <a:rPr lang="en-US" sz="1400" dirty="0">
                <a:effectLst/>
                <a:latin typeface="+mj-lt"/>
                <a:ea typeface="Calibri" panose="020F0502020204030204" pitchFamily="34" charset="0"/>
                <a:cs typeface="Times New Roman" panose="02020603050405020304" pitchFamily="18" charset="0"/>
              </a:rPr>
              <a:t>, Sri Lanka</a:t>
            </a:r>
          </a:p>
          <a:p>
            <a:pPr marL="0" marR="0" algn="ctr">
              <a:lnSpc>
                <a:spcPct val="115000"/>
              </a:lnSpc>
              <a:spcBef>
                <a:spcPts val="0"/>
              </a:spcBef>
              <a:spcAft>
                <a:spcPts val="0"/>
              </a:spcAft>
            </a:pPr>
            <a:r>
              <a:rPr lang="en-US" sz="1400" baseline="30000" dirty="0">
                <a:effectLst/>
                <a:latin typeface="+mj-lt"/>
                <a:ea typeface="Calibri" panose="020F0502020204030204" pitchFamily="34" charset="0"/>
                <a:cs typeface="Times New Roman" panose="02020603050405020304" pitchFamily="18" charset="0"/>
              </a:rPr>
              <a:t>3</a:t>
            </a:r>
            <a:r>
              <a:rPr lang="en-US" sz="1400" dirty="0">
                <a:effectLst/>
                <a:latin typeface="+mj-lt"/>
                <a:ea typeface="Calibri" panose="020F0502020204030204" pitchFamily="34" charset="0"/>
                <a:cs typeface="Times New Roman" panose="02020603050405020304" pitchFamily="18" charset="0"/>
              </a:rPr>
              <a:t>Geological Survey and Mines Bureau, </a:t>
            </a:r>
            <a:r>
              <a:rPr lang="en-US" sz="1400" dirty="0" err="1">
                <a:effectLst/>
                <a:latin typeface="+mj-lt"/>
                <a:ea typeface="Calibri" panose="020F0502020204030204" pitchFamily="34" charset="0"/>
                <a:cs typeface="Times New Roman" panose="02020603050405020304" pitchFamily="18" charset="0"/>
              </a:rPr>
              <a:t>Pitakotte</a:t>
            </a:r>
            <a:r>
              <a:rPr lang="en-US" sz="1400" dirty="0">
                <a:effectLst/>
                <a:latin typeface="+mj-lt"/>
                <a:ea typeface="Calibri" panose="020F0502020204030204" pitchFamily="34" charset="0"/>
                <a:cs typeface="Times New Roman" panose="02020603050405020304" pitchFamily="18" charset="0"/>
              </a:rPr>
              <a:t>, Sri Lanka</a:t>
            </a:r>
          </a:p>
          <a:p>
            <a:pPr algn="ctr"/>
            <a:r>
              <a:rPr lang="en-GB" sz="1600" b="1" dirty="0">
                <a:solidFill>
                  <a:srgbClr val="000000"/>
                </a:solidFill>
              </a:rPr>
              <a:t> </a:t>
            </a:r>
          </a:p>
        </p:txBody>
      </p:sp>
      <p:sp>
        <p:nvSpPr>
          <p:cNvPr id="2" name="TextBox 1">
            <a:extLst>
              <a:ext uri="{FF2B5EF4-FFF2-40B4-BE49-F238E27FC236}">
                <a16:creationId xmlns:a16="http://schemas.microsoft.com/office/drawing/2014/main" id="{9E4E377E-1334-419E-8545-B125E5E90629}"/>
              </a:ext>
            </a:extLst>
          </p:cNvPr>
          <p:cNvSpPr txBox="1"/>
          <p:nvPr/>
        </p:nvSpPr>
        <p:spPr>
          <a:xfrm flipH="1">
            <a:off x="7972229" y="5985150"/>
            <a:ext cx="1073801" cy="307777"/>
          </a:xfrm>
          <a:prstGeom prst="rect">
            <a:avLst/>
          </a:prstGeom>
          <a:noFill/>
        </p:spPr>
        <p:txBody>
          <a:bodyPr wrap="square" rtlCol="0">
            <a:spAutoFit/>
          </a:bodyPr>
          <a:lstStyle/>
          <a:p>
            <a:r>
              <a:rPr lang="en-US" sz="1400"/>
              <a:t>28.06.2022</a:t>
            </a:r>
            <a:endParaRPr lang="en-US" sz="1400" dirty="0"/>
          </a:p>
        </p:txBody>
      </p:sp>
      <p:pic>
        <p:nvPicPr>
          <p:cNvPr id="5" name="Picture 6">
            <a:extLst>
              <a:ext uri="{FF2B5EF4-FFF2-40B4-BE49-F238E27FC236}">
                <a16:creationId xmlns:a16="http://schemas.microsoft.com/office/drawing/2014/main" id="{551C41EE-8537-430C-AADB-89E666A64941}"/>
              </a:ext>
              <a:ext uri="{C183D7F6-B498-43B3-948B-1728B52AA6E4}">
                <adec:decorative xmlns="" xmlns:adec="http://schemas.microsoft.com/office/drawing/2017/decorative" val="1"/>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10353" y="222743"/>
            <a:ext cx="2435675" cy="10617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3557" y="5990258"/>
            <a:ext cx="3024931" cy="307777"/>
          </a:xfrm>
          <a:prstGeom prst="rect">
            <a:avLst/>
          </a:prstGeom>
          <a:noFill/>
        </p:spPr>
        <p:txBody>
          <a:bodyPr wrap="none" rtlCol="0">
            <a:spAutoFit/>
          </a:bodyPr>
          <a:lstStyle/>
          <a:p>
            <a:r>
              <a:rPr lang="de-DE" sz="1400" dirty="0">
                <a:latin typeface="+mn-lt"/>
              </a:rPr>
              <a:t>Institute </a:t>
            </a:r>
            <a:r>
              <a:rPr lang="de-DE" sz="1400" dirty="0" err="1">
                <a:latin typeface="+mn-lt"/>
              </a:rPr>
              <a:t>for</a:t>
            </a:r>
            <a:r>
              <a:rPr lang="de-DE" sz="1400" dirty="0">
                <a:latin typeface="+mn-lt"/>
              </a:rPr>
              <a:t> </a:t>
            </a:r>
            <a:r>
              <a:rPr lang="de-DE" sz="1400" dirty="0" err="1">
                <a:latin typeface="+mn-lt"/>
              </a:rPr>
              <a:t>Nuclear</a:t>
            </a:r>
            <a:r>
              <a:rPr lang="de-DE" sz="1400" dirty="0">
                <a:latin typeface="+mn-lt"/>
              </a:rPr>
              <a:t> </a:t>
            </a:r>
            <a:r>
              <a:rPr lang="de-DE" sz="1400" dirty="0" err="1">
                <a:latin typeface="+mn-lt"/>
              </a:rPr>
              <a:t>Waste</a:t>
            </a:r>
            <a:r>
              <a:rPr lang="de-DE" sz="1400" dirty="0">
                <a:latin typeface="+mn-lt"/>
              </a:rPr>
              <a:t> </a:t>
            </a:r>
            <a:r>
              <a:rPr lang="de-DE" sz="1400" dirty="0" err="1">
                <a:latin typeface="+mn-lt"/>
              </a:rPr>
              <a:t>Disposal</a:t>
            </a:r>
            <a:endParaRPr lang="de-DE" sz="1400" dirty="0">
              <a:latin typeface="+mn-lt"/>
            </a:endParaRPr>
          </a:p>
        </p:txBody>
      </p:sp>
      <p:pic>
        <p:nvPicPr>
          <p:cNvPr id="4" name="Picture 3">
            <a:extLst>
              <a:ext uri="{FF2B5EF4-FFF2-40B4-BE49-F238E27FC236}">
                <a16:creationId xmlns:a16="http://schemas.microsoft.com/office/drawing/2014/main" id="{DBCDB8F4-42C9-7FAD-4071-78B77C9F7381}"/>
              </a:ext>
            </a:extLst>
          </p:cNvPr>
          <p:cNvPicPr>
            <a:picLocks noChangeAspect="1"/>
          </p:cNvPicPr>
          <p:nvPr/>
        </p:nvPicPr>
        <p:blipFill rotWithShape="1">
          <a:blip r:embed="rId4"/>
          <a:srcRect b="14640"/>
          <a:stretch/>
        </p:blipFill>
        <p:spPr>
          <a:xfrm>
            <a:off x="3857625" y="266541"/>
            <a:ext cx="1428750" cy="1219585"/>
          </a:xfrm>
          <a:prstGeom prst="rect">
            <a:avLst/>
          </a:prstGeom>
        </p:spPr>
      </p:pic>
    </p:spTree>
    <p:extLst>
      <p:ext uri="{BB962C8B-B14F-4D97-AF65-F5344CB8AC3E}">
        <p14:creationId xmlns:p14="http://schemas.microsoft.com/office/powerpoint/2010/main" val="4213331703"/>
      </p:ext>
    </p:extLst>
  </p:cSld>
  <p:clrMapOvr>
    <a:masterClrMapping/>
  </p:clrMapOvr>
  <mc:AlternateContent xmlns:mc="http://schemas.openxmlformats.org/markup-compatibility/2006" xmlns:p14="http://schemas.microsoft.com/office/powerpoint/2010/main">
    <mc:Choice Requires="p14">
      <p:transition spd="slow" p14:dur="2000" advTm="26196"/>
    </mc:Choice>
    <mc:Fallback xmlns="">
      <p:transition spd="slow" advTm="2619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9EC3F7C5-0A46-456A-A9FD-D3C2C91B1E39}"/>
              </a:ext>
            </a:extLst>
          </p:cNvPr>
          <p:cNvGrpSpPr/>
          <p:nvPr/>
        </p:nvGrpSpPr>
        <p:grpSpPr>
          <a:xfrm>
            <a:off x="5178493" y="915479"/>
            <a:ext cx="4150183" cy="5123903"/>
            <a:chOff x="5178490" y="915477"/>
            <a:chExt cx="4150182" cy="5123902"/>
          </a:xfrm>
        </p:grpSpPr>
        <p:grpSp>
          <p:nvGrpSpPr>
            <p:cNvPr id="55" name="Group 54">
              <a:extLst>
                <a:ext uri="{FF2B5EF4-FFF2-40B4-BE49-F238E27FC236}">
                  <a16:creationId xmlns:a16="http://schemas.microsoft.com/office/drawing/2014/main" id="{71173A1C-1C43-4ECD-80BE-FE60F0A5E706}"/>
                </a:ext>
              </a:extLst>
            </p:cNvPr>
            <p:cNvGrpSpPr/>
            <p:nvPr/>
          </p:nvGrpSpPr>
          <p:grpSpPr>
            <a:xfrm>
              <a:off x="5178490" y="915477"/>
              <a:ext cx="3777355" cy="4801699"/>
              <a:chOff x="183692" y="915477"/>
              <a:chExt cx="3777355" cy="4801699"/>
            </a:xfrm>
          </p:grpSpPr>
          <p:grpSp>
            <p:nvGrpSpPr>
              <p:cNvPr id="68" name="Group 67">
                <a:extLst>
                  <a:ext uri="{FF2B5EF4-FFF2-40B4-BE49-F238E27FC236}">
                    <a16:creationId xmlns:a16="http://schemas.microsoft.com/office/drawing/2014/main" id="{D3781B03-78CE-4A87-B1DA-4447BDFC55AA}"/>
                  </a:ext>
                </a:extLst>
              </p:cNvPr>
              <p:cNvGrpSpPr/>
              <p:nvPr/>
            </p:nvGrpSpPr>
            <p:grpSpPr>
              <a:xfrm>
                <a:off x="183692" y="915477"/>
                <a:ext cx="3777355" cy="4801699"/>
                <a:chOff x="183692" y="915477"/>
                <a:chExt cx="3777355" cy="4801699"/>
              </a:xfrm>
            </p:grpSpPr>
            <p:grpSp>
              <p:nvGrpSpPr>
                <p:cNvPr id="70" name="Group 69">
                  <a:extLst>
                    <a:ext uri="{FF2B5EF4-FFF2-40B4-BE49-F238E27FC236}">
                      <a16:creationId xmlns:a16="http://schemas.microsoft.com/office/drawing/2014/main" id="{E70DAE80-E989-41F7-8998-2663C9048215}"/>
                    </a:ext>
                  </a:extLst>
                </p:cNvPr>
                <p:cNvGrpSpPr/>
                <p:nvPr/>
              </p:nvGrpSpPr>
              <p:grpSpPr>
                <a:xfrm>
                  <a:off x="183692" y="915477"/>
                  <a:ext cx="3777355" cy="4801699"/>
                  <a:chOff x="0" y="-16864"/>
                  <a:chExt cx="4326255" cy="5587719"/>
                </a:xfrm>
              </p:grpSpPr>
              <p:grpSp>
                <p:nvGrpSpPr>
                  <p:cNvPr id="72" name="Group 71">
                    <a:extLst>
                      <a:ext uri="{FF2B5EF4-FFF2-40B4-BE49-F238E27FC236}">
                        <a16:creationId xmlns:a16="http://schemas.microsoft.com/office/drawing/2014/main" id="{AD319A26-141F-47B4-B952-EAF0E94C7FA7}"/>
                      </a:ext>
                    </a:extLst>
                  </p:cNvPr>
                  <p:cNvGrpSpPr/>
                  <p:nvPr/>
                </p:nvGrpSpPr>
                <p:grpSpPr>
                  <a:xfrm>
                    <a:off x="0" y="57150"/>
                    <a:ext cx="4326255" cy="5513705"/>
                    <a:chOff x="0" y="0"/>
                    <a:chExt cx="4326255" cy="5513705"/>
                  </a:xfrm>
                </p:grpSpPr>
                <p:pic>
                  <p:nvPicPr>
                    <p:cNvPr id="77" name="Picture 76">
                      <a:extLst>
                        <a:ext uri="{FF2B5EF4-FFF2-40B4-BE49-F238E27FC236}">
                          <a16:creationId xmlns:a16="http://schemas.microsoft.com/office/drawing/2014/main" id="{D17612E7-4715-4C18-98FC-DC5FC666D0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2097405" cy="2707005"/>
                    </a:xfrm>
                    <a:prstGeom prst="rect">
                      <a:avLst/>
                    </a:prstGeom>
                    <a:noFill/>
                    <a:ln>
                      <a:solidFill>
                        <a:schemeClr val="tx1"/>
                      </a:solidFill>
                    </a:ln>
                  </p:spPr>
                </p:pic>
                <p:pic>
                  <p:nvPicPr>
                    <p:cNvPr id="78" name="Content Placeholder 7" descr="https://aeb.gov.lk/web/images/news/soilth232.png">
                      <a:extLst>
                        <a:ext uri="{FF2B5EF4-FFF2-40B4-BE49-F238E27FC236}">
                          <a16:creationId xmlns:a16="http://schemas.microsoft.com/office/drawing/2014/main" id="{E0837004-1287-4879-A0DB-A9D5242DF7CB}"/>
                        </a:ext>
                      </a:extLst>
                    </p:cNvPr>
                    <p:cNvPicPr>
                      <a:picLocks noGrp="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0"/>
                      <a:ext cx="2097405" cy="2707005"/>
                    </a:xfrm>
                    <a:prstGeom prst="rect">
                      <a:avLst/>
                    </a:prstGeom>
                    <a:noFill/>
                    <a:ln w="9525">
                      <a:solidFill>
                        <a:schemeClr val="tx1"/>
                      </a:solidFill>
                      <a:miter lim="800000"/>
                      <a:headEnd/>
                      <a:tailEnd/>
                    </a:ln>
                  </p:spPr>
                </p:pic>
                <p:pic>
                  <p:nvPicPr>
                    <p:cNvPr id="79" name="Picture 78" descr="https://aeb.gov.lk/web/images/news/soilra226.png">
                      <a:extLst>
                        <a:ext uri="{FF2B5EF4-FFF2-40B4-BE49-F238E27FC236}">
                          <a16:creationId xmlns:a16="http://schemas.microsoft.com/office/drawing/2014/main" id="{42CD02FA-447A-4FAB-BC46-35BF144EA0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800350"/>
                      <a:ext cx="2097405" cy="2713355"/>
                    </a:xfrm>
                    <a:prstGeom prst="rect">
                      <a:avLst/>
                    </a:prstGeom>
                    <a:noFill/>
                    <a:ln>
                      <a:solidFill>
                        <a:schemeClr val="tx1"/>
                      </a:solidFill>
                    </a:ln>
                  </p:spPr>
                </p:pic>
                <p:pic>
                  <p:nvPicPr>
                    <p:cNvPr id="80" name="Picture 79" descr="https://aeb.gov.lk/web/images/news/soilk40.png">
                      <a:extLst>
                        <a:ext uri="{FF2B5EF4-FFF2-40B4-BE49-F238E27FC236}">
                          <a16:creationId xmlns:a16="http://schemas.microsoft.com/office/drawing/2014/main" id="{FB63DDB0-BBC4-425A-9DBC-2E37A0F67B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28850" y="2800350"/>
                      <a:ext cx="2097405" cy="2713355"/>
                    </a:xfrm>
                    <a:prstGeom prst="rect">
                      <a:avLst/>
                    </a:prstGeom>
                    <a:noFill/>
                    <a:ln>
                      <a:solidFill>
                        <a:schemeClr val="tx1"/>
                      </a:solidFill>
                    </a:ln>
                  </p:spPr>
                </p:pic>
              </p:grpSp>
              <p:sp>
                <p:nvSpPr>
                  <p:cNvPr id="73" name="Text Box 6">
                    <a:extLst>
                      <a:ext uri="{FF2B5EF4-FFF2-40B4-BE49-F238E27FC236}">
                        <a16:creationId xmlns:a16="http://schemas.microsoft.com/office/drawing/2014/main" id="{B81A84E4-0919-4756-AF91-948223123AEE}"/>
                      </a:ext>
                    </a:extLst>
                  </p:cNvPr>
                  <p:cNvSpPr txBox="1"/>
                  <p:nvPr/>
                </p:nvSpPr>
                <p:spPr>
                  <a:xfrm>
                    <a:off x="652614" y="-16864"/>
                    <a:ext cx="846235" cy="3111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1100" b="1" dirty="0">
                        <a:latin typeface="Arial" panose="020B0604020202020204" pitchFamily="34" charset="0"/>
                        <a:ea typeface="Calibri" panose="020F0502020204030204" pitchFamily="34" charset="0"/>
                        <a:cs typeface="Arial" panose="020B0604020202020204" pitchFamily="34" charset="0"/>
                      </a:rPr>
                      <a:t>Overall</a:t>
                    </a:r>
                    <a:endParaRPr lang="de-DE" sz="1100" b="1" dirty="0">
                      <a:latin typeface="Arial" panose="020B0604020202020204" pitchFamily="34" charset="0"/>
                      <a:ea typeface="Calibri" panose="020F0502020204030204" pitchFamily="34" charset="0"/>
                      <a:cs typeface="Arial" panose="020B0604020202020204" pitchFamily="34" charset="0"/>
                    </a:endParaRPr>
                  </a:p>
                </p:txBody>
              </p:sp>
              <p:sp>
                <p:nvSpPr>
                  <p:cNvPr id="74" name="Text Box 7">
                    <a:extLst>
                      <a:ext uri="{FF2B5EF4-FFF2-40B4-BE49-F238E27FC236}">
                        <a16:creationId xmlns:a16="http://schemas.microsoft.com/office/drawing/2014/main" id="{CA70249B-DA6B-4D04-87EE-FA907C8BF4E6}"/>
                      </a:ext>
                    </a:extLst>
                  </p:cNvPr>
                  <p:cNvSpPr txBox="1"/>
                  <p:nvPr/>
                </p:nvSpPr>
                <p:spPr>
                  <a:xfrm>
                    <a:off x="2842515" y="-12130"/>
                    <a:ext cx="756736" cy="3734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1100" b="1" dirty="0">
                        <a:latin typeface="Arial" panose="020B0604020202020204" pitchFamily="34" charset="0"/>
                        <a:ea typeface="Calibri" panose="020F0502020204030204" pitchFamily="34" charset="0"/>
                        <a:cs typeface="Arial" panose="020B0604020202020204" pitchFamily="34" charset="0"/>
                      </a:rPr>
                      <a:t>Th-232</a:t>
                    </a:r>
                    <a:endParaRPr lang="de-DE" sz="1100" b="1" dirty="0">
                      <a:latin typeface="Arial" panose="020B0604020202020204" pitchFamily="34" charset="0"/>
                      <a:ea typeface="Calibri" panose="020F0502020204030204" pitchFamily="34" charset="0"/>
                      <a:cs typeface="Arial" panose="020B0604020202020204" pitchFamily="34" charset="0"/>
                    </a:endParaRPr>
                  </a:p>
                </p:txBody>
              </p:sp>
              <p:sp>
                <p:nvSpPr>
                  <p:cNvPr id="75" name="Text Box 8">
                    <a:extLst>
                      <a:ext uri="{FF2B5EF4-FFF2-40B4-BE49-F238E27FC236}">
                        <a16:creationId xmlns:a16="http://schemas.microsoft.com/office/drawing/2014/main" id="{9F6996CD-4090-4CBB-A3E2-7F427464963D}"/>
                      </a:ext>
                    </a:extLst>
                  </p:cNvPr>
                  <p:cNvSpPr txBox="1"/>
                  <p:nvPr/>
                </p:nvSpPr>
                <p:spPr>
                  <a:xfrm>
                    <a:off x="670953" y="2784531"/>
                    <a:ext cx="808137" cy="311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1100" b="1" dirty="0">
                        <a:latin typeface="Arial" panose="020B0604020202020204" pitchFamily="34" charset="0"/>
                        <a:ea typeface="Calibri" panose="020F0502020204030204" pitchFamily="34" charset="0"/>
                        <a:cs typeface="Arial" panose="020B0604020202020204" pitchFamily="34" charset="0"/>
                      </a:rPr>
                      <a:t>Ra-226</a:t>
                    </a:r>
                    <a:endParaRPr lang="de-DE" sz="1100" b="1" dirty="0">
                      <a:latin typeface="Arial" panose="020B0604020202020204" pitchFamily="34" charset="0"/>
                      <a:ea typeface="Calibri" panose="020F0502020204030204" pitchFamily="34" charset="0"/>
                      <a:cs typeface="Arial" panose="020B0604020202020204" pitchFamily="34" charset="0"/>
                    </a:endParaRPr>
                  </a:p>
                </p:txBody>
              </p:sp>
              <p:sp>
                <p:nvSpPr>
                  <p:cNvPr id="76" name="Text Box 10">
                    <a:extLst>
                      <a:ext uri="{FF2B5EF4-FFF2-40B4-BE49-F238E27FC236}">
                        <a16:creationId xmlns:a16="http://schemas.microsoft.com/office/drawing/2014/main" id="{988E93BF-5251-44CA-812A-6480EC34447B}"/>
                      </a:ext>
                    </a:extLst>
                  </p:cNvPr>
                  <p:cNvSpPr txBox="1"/>
                  <p:nvPr/>
                </p:nvSpPr>
                <p:spPr>
                  <a:xfrm>
                    <a:off x="2985669" y="2782081"/>
                    <a:ext cx="696646" cy="311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1100" b="1" dirty="0">
                        <a:latin typeface="Arial" panose="020B0604020202020204" pitchFamily="34" charset="0"/>
                        <a:ea typeface="Calibri" panose="020F0502020204030204" pitchFamily="34" charset="0"/>
                        <a:cs typeface="Arial" panose="020B0604020202020204" pitchFamily="34" charset="0"/>
                      </a:rPr>
                      <a:t>K-40</a:t>
                    </a:r>
                    <a:endParaRPr lang="de-DE" sz="1100" b="1" dirty="0">
                      <a:latin typeface="Arial" panose="020B0604020202020204" pitchFamily="34" charset="0"/>
                      <a:ea typeface="Calibri" panose="020F0502020204030204" pitchFamily="34" charset="0"/>
                      <a:cs typeface="Arial" panose="020B0604020202020204" pitchFamily="34" charset="0"/>
                    </a:endParaRPr>
                  </a:p>
                </p:txBody>
              </p:sp>
            </p:grpSp>
            <p:sp>
              <p:nvSpPr>
                <p:cNvPr id="71" name="Text Box 7">
                  <a:extLst>
                    <a:ext uri="{FF2B5EF4-FFF2-40B4-BE49-F238E27FC236}">
                      <a16:creationId xmlns:a16="http://schemas.microsoft.com/office/drawing/2014/main" id="{AEBFF3D5-9306-4700-AAEA-A348DBC0D8C2}"/>
                    </a:ext>
                  </a:extLst>
                </p:cNvPr>
                <p:cNvSpPr txBox="1"/>
                <p:nvPr/>
              </p:nvSpPr>
              <p:spPr>
                <a:xfrm>
                  <a:off x="1684483" y="929070"/>
                  <a:ext cx="706291" cy="3209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600" dirty="0" err="1">
                      <a:latin typeface="Arial" panose="020B0604020202020204" pitchFamily="34" charset="0"/>
                      <a:ea typeface="Calibri" panose="020F0502020204030204" pitchFamily="34" charset="0"/>
                      <a:cs typeface="Arial" panose="020B0604020202020204" pitchFamily="34" charset="0"/>
                    </a:rPr>
                    <a:t>nGy</a:t>
                  </a:r>
                  <a:r>
                    <a:rPr lang="en-US" sz="600" dirty="0">
                      <a:latin typeface="Arial" panose="020B0604020202020204" pitchFamily="34" charset="0"/>
                      <a:ea typeface="Calibri" panose="020F0502020204030204" pitchFamily="34" charset="0"/>
                      <a:cs typeface="Arial" panose="020B0604020202020204" pitchFamily="34" charset="0"/>
                    </a:rPr>
                    <a:t>/h</a:t>
                  </a:r>
                  <a:endParaRPr lang="de-DE" sz="600" dirty="0">
                    <a:latin typeface="Arial" panose="020B0604020202020204" pitchFamily="34" charset="0"/>
                    <a:ea typeface="Calibri" panose="020F0502020204030204" pitchFamily="34" charset="0"/>
                    <a:cs typeface="Arial" panose="020B0604020202020204" pitchFamily="34" charset="0"/>
                  </a:endParaRPr>
                </a:p>
              </p:txBody>
            </p:sp>
          </p:grpSp>
          <p:sp>
            <p:nvSpPr>
              <p:cNvPr id="69" name="Text Box 7">
                <a:extLst>
                  <a:ext uri="{FF2B5EF4-FFF2-40B4-BE49-F238E27FC236}">
                    <a16:creationId xmlns:a16="http://schemas.microsoft.com/office/drawing/2014/main" id="{89853965-BFFC-4E46-8B66-7F3F7F1576D7}"/>
                  </a:ext>
                </a:extLst>
              </p:cNvPr>
              <p:cNvSpPr txBox="1"/>
              <p:nvPr/>
            </p:nvSpPr>
            <p:spPr>
              <a:xfrm>
                <a:off x="1684483" y="3338285"/>
                <a:ext cx="706291" cy="3209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600" dirty="0" err="1">
                    <a:latin typeface="Arial" panose="020B0604020202020204" pitchFamily="34" charset="0"/>
                    <a:ea typeface="Calibri" panose="020F0502020204030204" pitchFamily="34" charset="0"/>
                    <a:cs typeface="Arial" panose="020B0604020202020204" pitchFamily="34" charset="0"/>
                  </a:rPr>
                  <a:t>Bq</a:t>
                </a:r>
                <a:r>
                  <a:rPr lang="en-US" sz="600" dirty="0">
                    <a:latin typeface="Arial" panose="020B0604020202020204" pitchFamily="34" charset="0"/>
                    <a:ea typeface="Calibri" panose="020F0502020204030204" pitchFamily="34" charset="0"/>
                    <a:cs typeface="Arial" panose="020B0604020202020204" pitchFamily="34" charset="0"/>
                  </a:rPr>
                  <a:t>/kg</a:t>
                </a:r>
                <a:endParaRPr lang="de-DE" sz="600" dirty="0">
                  <a:latin typeface="Arial" panose="020B0604020202020204" pitchFamily="34" charset="0"/>
                  <a:ea typeface="Calibri" panose="020F050202020403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9BEFC9B4-260E-4C77-A077-588D7F2F302C}"/>
                </a:ext>
              </a:extLst>
            </p:cNvPr>
            <p:cNvGrpSpPr/>
            <p:nvPr/>
          </p:nvGrpSpPr>
          <p:grpSpPr>
            <a:xfrm>
              <a:off x="7882485" y="5813037"/>
              <a:ext cx="1142676" cy="226342"/>
              <a:chOff x="75653" y="5889237"/>
              <a:chExt cx="1142676" cy="226342"/>
            </a:xfrm>
          </p:grpSpPr>
          <p:sp>
            <p:nvSpPr>
              <p:cNvPr id="59" name="TextBox 58">
                <a:extLst>
                  <a:ext uri="{FF2B5EF4-FFF2-40B4-BE49-F238E27FC236}">
                    <a16:creationId xmlns:a16="http://schemas.microsoft.com/office/drawing/2014/main" id="{9B2EBB88-1BC8-42F2-8DD2-A1F090F32B34}"/>
                  </a:ext>
                </a:extLst>
              </p:cNvPr>
              <p:cNvSpPr txBox="1"/>
              <p:nvPr/>
            </p:nvSpPr>
            <p:spPr>
              <a:xfrm>
                <a:off x="75653" y="5900135"/>
                <a:ext cx="242374" cy="215444"/>
              </a:xfrm>
              <a:prstGeom prst="rect">
                <a:avLst/>
              </a:prstGeom>
              <a:noFill/>
            </p:spPr>
            <p:txBody>
              <a:bodyPr wrap="none" rtlCol="0">
                <a:spAutoFit/>
              </a:bodyPr>
              <a:lstStyle/>
              <a:p>
                <a:r>
                  <a:rPr lang="en-US" sz="800" dirty="0"/>
                  <a:t>0</a:t>
                </a:r>
                <a:endParaRPr lang="de-DE" sz="800" dirty="0"/>
              </a:p>
            </p:txBody>
          </p:sp>
          <p:grpSp>
            <p:nvGrpSpPr>
              <p:cNvPr id="60" name="Group 59">
                <a:extLst>
                  <a:ext uri="{FF2B5EF4-FFF2-40B4-BE49-F238E27FC236}">
                    <a16:creationId xmlns:a16="http://schemas.microsoft.com/office/drawing/2014/main" id="{6FCA5BF8-5F69-4327-9C07-BE49B6F0B749}"/>
                  </a:ext>
                </a:extLst>
              </p:cNvPr>
              <p:cNvGrpSpPr/>
              <p:nvPr/>
            </p:nvGrpSpPr>
            <p:grpSpPr>
              <a:xfrm>
                <a:off x="183692" y="5889237"/>
                <a:ext cx="710851" cy="50007"/>
                <a:chOff x="4723413" y="3580934"/>
                <a:chExt cx="710851" cy="50007"/>
              </a:xfrm>
            </p:grpSpPr>
            <p:cxnSp>
              <p:nvCxnSpPr>
                <p:cNvPr id="63" name="Straight Connector 62">
                  <a:extLst>
                    <a:ext uri="{FF2B5EF4-FFF2-40B4-BE49-F238E27FC236}">
                      <a16:creationId xmlns:a16="http://schemas.microsoft.com/office/drawing/2014/main" id="{E4F98C6F-52C7-47A3-8369-F2AF8B5D2F9E}"/>
                    </a:ext>
                  </a:extLst>
                </p:cNvPr>
                <p:cNvCxnSpPr/>
                <p:nvPr/>
              </p:nvCxnSpPr>
              <p:spPr>
                <a:xfrm>
                  <a:off x="4723413" y="3580934"/>
                  <a:ext cx="3566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B4CA18A-BB4E-4D81-AC00-F92D42A3BF77}"/>
                    </a:ext>
                  </a:extLst>
                </p:cNvPr>
                <p:cNvCxnSpPr/>
                <p:nvPr/>
              </p:nvCxnSpPr>
              <p:spPr>
                <a:xfrm>
                  <a:off x="4728176" y="3585697"/>
                  <a:ext cx="0" cy="45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B3310CF-85D9-4247-BE9F-5421A0B122FE}"/>
                    </a:ext>
                  </a:extLst>
                </p:cNvPr>
                <p:cNvCxnSpPr/>
                <p:nvPr/>
              </p:nvCxnSpPr>
              <p:spPr>
                <a:xfrm>
                  <a:off x="5077648" y="3580935"/>
                  <a:ext cx="3566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8065E1-B5AB-4492-B359-0D4CFD77A4C5}"/>
                    </a:ext>
                  </a:extLst>
                </p:cNvPr>
                <p:cNvCxnSpPr/>
                <p:nvPr/>
              </p:nvCxnSpPr>
              <p:spPr>
                <a:xfrm>
                  <a:off x="5077648" y="3585697"/>
                  <a:ext cx="0" cy="45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06989B3-4023-4C43-80C7-7A4B35DC1610}"/>
                    </a:ext>
                  </a:extLst>
                </p:cNvPr>
                <p:cNvCxnSpPr/>
                <p:nvPr/>
              </p:nvCxnSpPr>
              <p:spPr>
                <a:xfrm>
                  <a:off x="5429502" y="3585697"/>
                  <a:ext cx="0" cy="45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D9FE4D7F-9037-42AB-B1F9-3662FCFF0E8C}"/>
                  </a:ext>
                </a:extLst>
              </p:cNvPr>
              <p:cNvSpPr txBox="1"/>
              <p:nvPr/>
            </p:nvSpPr>
            <p:spPr>
              <a:xfrm>
                <a:off x="380425" y="5897401"/>
                <a:ext cx="300082" cy="215444"/>
              </a:xfrm>
              <a:prstGeom prst="rect">
                <a:avLst/>
              </a:prstGeom>
              <a:noFill/>
            </p:spPr>
            <p:txBody>
              <a:bodyPr wrap="none" rtlCol="0">
                <a:spAutoFit/>
              </a:bodyPr>
              <a:lstStyle/>
              <a:p>
                <a:r>
                  <a:rPr lang="en-US" sz="800" dirty="0"/>
                  <a:t>80</a:t>
                </a:r>
                <a:endParaRPr lang="de-DE" sz="800" dirty="0"/>
              </a:p>
            </p:txBody>
          </p:sp>
          <p:sp>
            <p:nvSpPr>
              <p:cNvPr id="62" name="TextBox 61">
                <a:extLst>
                  <a:ext uri="{FF2B5EF4-FFF2-40B4-BE49-F238E27FC236}">
                    <a16:creationId xmlns:a16="http://schemas.microsoft.com/office/drawing/2014/main" id="{C2C75412-C3B4-41D0-8ACE-60C6D4BE6AA7}"/>
                  </a:ext>
                </a:extLst>
              </p:cNvPr>
              <p:cNvSpPr txBox="1"/>
              <p:nvPr/>
            </p:nvSpPr>
            <p:spPr>
              <a:xfrm>
                <a:off x="695429" y="5897401"/>
                <a:ext cx="522900" cy="215444"/>
              </a:xfrm>
              <a:prstGeom prst="rect">
                <a:avLst/>
              </a:prstGeom>
              <a:noFill/>
            </p:spPr>
            <p:txBody>
              <a:bodyPr wrap="none" rtlCol="0">
                <a:spAutoFit/>
              </a:bodyPr>
              <a:lstStyle/>
              <a:p>
                <a:r>
                  <a:rPr lang="en-US" sz="800" dirty="0"/>
                  <a:t>160 km</a:t>
                </a:r>
                <a:endParaRPr lang="de-DE" sz="800" dirty="0"/>
              </a:p>
            </p:txBody>
          </p:sp>
        </p:grpSp>
        <p:sp>
          <p:nvSpPr>
            <p:cNvPr id="57" name="Text Box 7">
              <a:extLst>
                <a:ext uri="{FF2B5EF4-FFF2-40B4-BE49-F238E27FC236}">
                  <a16:creationId xmlns:a16="http://schemas.microsoft.com/office/drawing/2014/main" id="{E32C2944-1050-4B1F-A350-5245EE667C84}"/>
                </a:ext>
              </a:extLst>
            </p:cNvPr>
            <p:cNvSpPr txBox="1"/>
            <p:nvPr/>
          </p:nvSpPr>
          <p:spPr>
            <a:xfrm>
              <a:off x="8622381" y="929070"/>
              <a:ext cx="706291" cy="3209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600" dirty="0" err="1">
                  <a:latin typeface="Arial" panose="020B0604020202020204" pitchFamily="34" charset="0"/>
                  <a:ea typeface="Calibri" panose="020F0502020204030204" pitchFamily="34" charset="0"/>
                  <a:cs typeface="Arial" panose="020B0604020202020204" pitchFamily="34" charset="0"/>
                </a:rPr>
                <a:t>Bq</a:t>
              </a:r>
              <a:r>
                <a:rPr lang="en-US" sz="600" dirty="0">
                  <a:latin typeface="Arial" panose="020B0604020202020204" pitchFamily="34" charset="0"/>
                  <a:ea typeface="Calibri" panose="020F0502020204030204" pitchFamily="34" charset="0"/>
                  <a:cs typeface="Arial" panose="020B0604020202020204" pitchFamily="34" charset="0"/>
                </a:rPr>
                <a:t>/kg</a:t>
              </a:r>
              <a:endParaRPr lang="de-DE" sz="600" dirty="0">
                <a:latin typeface="Arial" panose="020B0604020202020204" pitchFamily="34" charset="0"/>
                <a:ea typeface="Calibri" panose="020F0502020204030204" pitchFamily="34" charset="0"/>
                <a:cs typeface="Arial" panose="020B0604020202020204" pitchFamily="34" charset="0"/>
              </a:endParaRPr>
            </a:p>
          </p:txBody>
        </p:sp>
        <p:sp>
          <p:nvSpPr>
            <p:cNvPr id="58" name="Text Box 7">
              <a:extLst>
                <a:ext uri="{FF2B5EF4-FFF2-40B4-BE49-F238E27FC236}">
                  <a16:creationId xmlns:a16="http://schemas.microsoft.com/office/drawing/2014/main" id="{2FCD8559-5CE0-4D9E-B4E3-412288FCAF05}"/>
                </a:ext>
              </a:extLst>
            </p:cNvPr>
            <p:cNvSpPr txBox="1"/>
            <p:nvPr/>
          </p:nvSpPr>
          <p:spPr>
            <a:xfrm>
              <a:off x="8622381" y="3337702"/>
              <a:ext cx="706291" cy="3209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600" dirty="0" err="1">
                  <a:latin typeface="Arial" panose="020B0604020202020204" pitchFamily="34" charset="0"/>
                  <a:ea typeface="Calibri" panose="020F0502020204030204" pitchFamily="34" charset="0"/>
                  <a:cs typeface="Arial" panose="020B0604020202020204" pitchFamily="34" charset="0"/>
                </a:rPr>
                <a:t>Bq</a:t>
              </a:r>
              <a:r>
                <a:rPr lang="en-US" sz="600" dirty="0">
                  <a:latin typeface="Arial" panose="020B0604020202020204" pitchFamily="34" charset="0"/>
                  <a:ea typeface="Calibri" panose="020F0502020204030204" pitchFamily="34" charset="0"/>
                  <a:cs typeface="Arial" panose="020B0604020202020204" pitchFamily="34" charset="0"/>
                </a:rPr>
                <a:t>/kg</a:t>
              </a:r>
              <a:endParaRPr lang="de-DE" sz="600" dirty="0">
                <a:latin typeface="Arial" panose="020B0604020202020204" pitchFamily="34" charset="0"/>
                <a:ea typeface="Calibri" panose="020F050202020403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0C12AFF3-6C88-4F45-A941-628E96630438}"/>
              </a:ext>
            </a:extLst>
          </p:cNvPr>
          <p:cNvGrpSpPr/>
          <p:nvPr/>
        </p:nvGrpSpPr>
        <p:grpSpPr>
          <a:xfrm>
            <a:off x="188159" y="3533028"/>
            <a:ext cx="5032375" cy="2330016"/>
            <a:chOff x="4030145" y="2633506"/>
            <a:chExt cx="5032374" cy="2330016"/>
          </a:xfrm>
        </p:grpSpPr>
        <p:sp>
          <p:nvSpPr>
            <p:cNvPr id="38" name="Content Placeholder 6">
              <a:extLst>
                <a:ext uri="{FF2B5EF4-FFF2-40B4-BE49-F238E27FC236}">
                  <a16:creationId xmlns:a16="http://schemas.microsoft.com/office/drawing/2014/main" id="{F27D0331-8EA3-4BCF-A423-14CE14F56010}"/>
                </a:ext>
              </a:extLst>
            </p:cNvPr>
            <p:cNvSpPr txBox="1">
              <a:spLocks/>
            </p:cNvSpPr>
            <p:nvPr/>
          </p:nvSpPr>
          <p:spPr bwMode="auto">
            <a:xfrm>
              <a:off x="4030145" y="3064131"/>
              <a:ext cx="5032374" cy="1899391"/>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7"/>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8"/>
                </a:buBlip>
                <a:defRPr sz="2400">
                  <a:solidFill>
                    <a:schemeClr val="tx1"/>
                  </a:solidFill>
                  <a:latin typeface="+mn-lt"/>
                </a:defRPr>
              </a:lvl2pPr>
              <a:lvl3pPr marL="1209675" indent="-324000" algn="l" rtl="0" eaLnBrk="1" fontAlgn="base" hangingPunct="1">
                <a:spcBef>
                  <a:spcPts val="700"/>
                </a:spcBef>
                <a:spcAft>
                  <a:spcPct val="0"/>
                </a:spcAft>
                <a:buBlip>
                  <a:blip r:embed="rId9"/>
                </a:buBlip>
                <a:defRPr sz="2000">
                  <a:solidFill>
                    <a:schemeClr val="tx1"/>
                  </a:solidFill>
                  <a:latin typeface="+mn-lt"/>
                </a:defRPr>
              </a:lvl3pPr>
              <a:lvl4pPr marL="1657350" indent="-324000" algn="l" rtl="0" eaLnBrk="1" fontAlgn="base" hangingPunct="1">
                <a:spcBef>
                  <a:spcPts val="700"/>
                </a:spcBef>
                <a:spcAft>
                  <a:spcPct val="0"/>
                </a:spcAft>
                <a:buBlip>
                  <a:blip r:embed="rId9"/>
                </a:buBlip>
                <a:defRPr sz="2000">
                  <a:solidFill>
                    <a:schemeClr val="tx1"/>
                  </a:solidFill>
                  <a:latin typeface="+mn-lt"/>
                </a:defRPr>
              </a:lvl4pPr>
              <a:lvl5pPr marL="2095500" indent="-324000" algn="l" rtl="0" eaLnBrk="1" fontAlgn="base" hangingPunct="1">
                <a:spcBef>
                  <a:spcPts val="700"/>
                </a:spcBef>
                <a:spcAft>
                  <a:spcPct val="0"/>
                </a:spcAft>
                <a:buBlip>
                  <a:blip r:embed="rId9"/>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10"/>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0"/>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0"/>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0"/>
                </a:buBlip>
                <a:defRPr sz="1400">
                  <a:solidFill>
                    <a:schemeClr val="tx1"/>
                  </a:solidFill>
                  <a:latin typeface="+mn-lt"/>
                </a:defRPr>
              </a:lvl9pPr>
            </a:lstStyle>
            <a:p>
              <a:pPr indent="-238110">
                <a:spcAft>
                  <a:spcPts val="700"/>
                </a:spcAft>
                <a:buClr>
                  <a:schemeClr val="accent1"/>
                </a:buClr>
                <a:buSzPct val="150000"/>
                <a:buFont typeface="Arial" panose="020B0604020202020204" pitchFamily="34" charset="0"/>
                <a:buChar char="•"/>
              </a:pPr>
              <a:r>
                <a:rPr lang="en-US" sz="1800" kern="0" dirty="0"/>
                <a:t>Target location is a school – playground</a:t>
              </a:r>
            </a:p>
            <a:p>
              <a:pPr indent="-238110">
                <a:buClr>
                  <a:schemeClr val="accent1"/>
                </a:buClr>
                <a:buSzPct val="150000"/>
                <a:buFont typeface="Arial" panose="020B0604020202020204" pitchFamily="34" charset="0"/>
                <a:buChar char="•"/>
              </a:pPr>
              <a:r>
                <a:rPr lang="en-US" sz="1800" kern="0" dirty="0"/>
                <a:t>Lack of systematic studies on </a:t>
              </a:r>
            </a:p>
            <a:p>
              <a:pPr marL="404786" indent="-285732">
                <a:spcBef>
                  <a:spcPts val="500"/>
                </a:spcBef>
                <a:buClr>
                  <a:schemeClr val="accent1"/>
                </a:buClr>
                <a:buSzPct val="80000"/>
                <a:buFont typeface="Wingdings" panose="05000000000000000000" pitchFamily="2" charset="2"/>
                <a:buChar char="Ø"/>
              </a:pPr>
              <a:r>
                <a:rPr lang="en-US" sz="1800" dirty="0"/>
                <a:t>Radiological/geochemical characterization </a:t>
              </a:r>
            </a:p>
            <a:p>
              <a:pPr marL="404786" indent="-285732">
                <a:buClr>
                  <a:schemeClr val="accent1"/>
                </a:buClr>
                <a:buSzPct val="80000"/>
                <a:buFont typeface="Wingdings" panose="05000000000000000000" pitchFamily="2" charset="2"/>
                <a:buChar char="Ø"/>
              </a:pPr>
              <a:r>
                <a:rPr lang="en-US" sz="1800" dirty="0"/>
                <a:t>Environmental behavior of natural radionuclides (NRs)</a:t>
              </a:r>
              <a:endParaRPr lang="en-US" sz="1800" kern="0" dirty="0"/>
            </a:p>
          </p:txBody>
        </p:sp>
        <p:sp>
          <p:nvSpPr>
            <p:cNvPr id="23" name="Content Placeholder 2">
              <a:extLst>
                <a:ext uri="{FF2B5EF4-FFF2-40B4-BE49-F238E27FC236}">
                  <a16:creationId xmlns:a16="http://schemas.microsoft.com/office/drawing/2014/main" id="{BBC26816-900D-4BFB-908D-3C30925F5D81}"/>
                </a:ext>
              </a:extLst>
            </p:cNvPr>
            <p:cNvSpPr txBox="1">
              <a:spLocks/>
            </p:cNvSpPr>
            <p:nvPr/>
          </p:nvSpPr>
          <p:spPr bwMode="auto">
            <a:xfrm>
              <a:off x="4075814" y="2633506"/>
              <a:ext cx="3920782" cy="341811"/>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357188" indent="-357188" algn="l" rtl="0" eaLnBrk="1" fontAlgn="base" hangingPunct="1">
                <a:spcBef>
                  <a:spcPts val="700"/>
                </a:spcBef>
                <a:spcAft>
                  <a:spcPct val="0"/>
                </a:spcAft>
                <a:buBlip>
                  <a:blip r:embed="rId7"/>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8"/>
                </a:buBlip>
                <a:defRPr sz="2400">
                  <a:solidFill>
                    <a:schemeClr val="tx1"/>
                  </a:solidFill>
                  <a:latin typeface="+mn-lt"/>
                </a:defRPr>
              </a:lvl2pPr>
              <a:lvl3pPr marL="1209675" indent="-324000" algn="l" rtl="0" eaLnBrk="1" fontAlgn="base" hangingPunct="1">
                <a:spcBef>
                  <a:spcPts val="700"/>
                </a:spcBef>
                <a:spcAft>
                  <a:spcPct val="0"/>
                </a:spcAft>
                <a:buBlip>
                  <a:blip r:embed="rId9"/>
                </a:buBlip>
                <a:defRPr sz="2000">
                  <a:solidFill>
                    <a:schemeClr val="tx1"/>
                  </a:solidFill>
                  <a:latin typeface="+mn-lt"/>
                </a:defRPr>
              </a:lvl3pPr>
              <a:lvl4pPr marL="1657350" indent="-324000" algn="l" rtl="0" eaLnBrk="1" fontAlgn="base" hangingPunct="1">
                <a:spcBef>
                  <a:spcPts val="700"/>
                </a:spcBef>
                <a:spcAft>
                  <a:spcPct val="0"/>
                </a:spcAft>
                <a:buBlip>
                  <a:blip r:embed="rId9"/>
                </a:buBlip>
                <a:defRPr sz="2000">
                  <a:solidFill>
                    <a:schemeClr val="tx1"/>
                  </a:solidFill>
                  <a:latin typeface="+mn-lt"/>
                </a:defRPr>
              </a:lvl4pPr>
              <a:lvl5pPr marL="2095500" indent="-324000" algn="l" rtl="0" eaLnBrk="1" fontAlgn="base" hangingPunct="1">
                <a:spcBef>
                  <a:spcPts val="700"/>
                </a:spcBef>
                <a:spcAft>
                  <a:spcPct val="0"/>
                </a:spcAft>
                <a:buBlip>
                  <a:blip r:embed="rId9"/>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10"/>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0"/>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0"/>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0"/>
                </a:buBlip>
                <a:defRPr sz="1400">
                  <a:solidFill>
                    <a:schemeClr val="tx1"/>
                  </a:solidFill>
                  <a:latin typeface="+mn-lt"/>
                </a:defRPr>
              </a:lvl9pPr>
            </a:lstStyle>
            <a:p>
              <a:r>
                <a:rPr lang="en-GB" sz="2400" i="1" kern="0" dirty="0">
                  <a:effectLst>
                    <a:outerShdw blurRad="38100" dist="38100" dir="2700000" algn="tl">
                      <a:srgbClr val="000000">
                        <a:alpha val="43137"/>
                      </a:srgbClr>
                    </a:outerShdw>
                  </a:effectLst>
                </a:rPr>
                <a:t>Motivation  </a:t>
              </a:r>
              <a:endParaRPr lang="de-DE" sz="2400" kern="0" dirty="0">
                <a:effectLst>
                  <a:outerShdw blurRad="38100" dist="38100" dir="2700000" algn="tl">
                    <a:srgbClr val="000000">
                      <a:alpha val="43137"/>
                    </a:srgbClr>
                  </a:outerShdw>
                </a:effectLst>
              </a:endParaRPr>
            </a:p>
          </p:txBody>
        </p:sp>
      </p:grpSp>
      <p:sp>
        <p:nvSpPr>
          <p:cNvPr id="21" name="TextBox 20">
            <a:extLst>
              <a:ext uri="{FF2B5EF4-FFF2-40B4-BE49-F238E27FC236}">
                <a16:creationId xmlns:a16="http://schemas.microsoft.com/office/drawing/2014/main" id="{5EF0891F-C2D7-4DCB-A590-042534A4156F}"/>
              </a:ext>
            </a:extLst>
          </p:cNvPr>
          <p:cNvSpPr txBox="1"/>
          <p:nvPr/>
        </p:nvSpPr>
        <p:spPr>
          <a:xfrm>
            <a:off x="1218328" y="6396336"/>
            <a:ext cx="4917816" cy="338554"/>
          </a:xfrm>
          <a:prstGeom prst="rect">
            <a:avLst/>
          </a:prstGeom>
          <a:noFill/>
        </p:spPr>
        <p:txBody>
          <a:bodyPr wrap="square" rtlCol="0">
            <a:spAutoFit/>
          </a:bodyPr>
          <a:lstStyle/>
          <a:p>
            <a:r>
              <a:rPr lang="en-US" sz="800" dirty="0"/>
              <a:t>Ref: SLAEB, Baseline Radioactivity Data, </a:t>
            </a:r>
            <a:r>
              <a:rPr lang="de-DE" sz="800" dirty="0"/>
              <a:t>https://aeb.gov.lk</a:t>
            </a:r>
          </a:p>
          <a:p>
            <a:endParaRPr lang="de-DE" sz="800" dirty="0"/>
          </a:p>
        </p:txBody>
      </p:sp>
      <p:sp>
        <p:nvSpPr>
          <p:cNvPr id="22" name="TextBox 21">
            <a:extLst>
              <a:ext uri="{FF2B5EF4-FFF2-40B4-BE49-F238E27FC236}">
                <a16:creationId xmlns:a16="http://schemas.microsoft.com/office/drawing/2014/main" id="{7DD36FC9-75F8-492C-BBD8-3D8D8F689518}"/>
              </a:ext>
            </a:extLst>
          </p:cNvPr>
          <p:cNvSpPr txBox="1"/>
          <p:nvPr/>
        </p:nvSpPr>
        <p:spPr>
          <a:xfrm>
            <a:off x="8839200" y="6611784"/>
            <a:ext cx="304800" cy="246221"/>
          </a:xfrm>
          <a:prstGeom prst="rect">
            <a:avLst/>
          </a:prstGeom>
          <a:noFill/>
        </p:spPr>
        <p:txBody>
          <a:bodyPr wrap="square" rtlCol="0">
            <a:spAutoFit/>
          </a:bodyPr>
          <a:lstStyle/>
          <a:p>
            <a:r>
              <a:rPr lang="en-US" sz="1000" dirty="0" smtClean="0"/>
              <a:t>3</a:t>
            </a:r>
            <a:endParaRPr lang="en-US" sz="1000" dirty="0"/>
          </a:p>
        </p:txBody>
      </p:sp>
      <p:pic>
        <p:nvPicPr>
          <p:cNvPr id="36" name="Picture 35" descr="GPS PNG Transparent Images | PNG All">
            <a:extLst>
              <a:ext uri="{FF2B5EF4-FFF2-40B4-BE49-F238E27FC236}">
                <a16:creationId xmlns:a16="http://schemas.microsoft.com/office/drawing/2014/main" id="{652C120E-CE44-417F-BEF0-D1F826F6CCB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04822" y="2147764"/>
            <a:ext cx="220739" cy="220739"/>
          </a:xfrm>
          <a:prstGeom prst="rect">
            <a:avLst/>
          </a:prstGeom>
        </p:spPr>
      </p:pic>
      <p:sp>
        <p:nvSpPr>
          <p:cNvPr id="39" name="Content Placeholder 6">
            <a:extLst>
              <a:ext uri="{FF2B5EF4-FFF2-40B4-BE49-F238E27FC236}">
                <a16:creationId xmlns:a16="http://schemas.microsoft.com/office/drawing/2014/main" id="{A16584F8-B422-4710-AEC8-582C1566C2E7}"/>
              </a:ext>
            </a:extLst>
          </p:cNvPr>
          <p:cNvSpPr txBox="1">
            <a:spLocks/>
          </p:cNvSpPr>
          <p:nvPr/>
        </p:nvSpPr>
        <p:spPr bwMode="auto">
          <a:xfrm>
            <a:off x="89787" y="1119488"/>
            <a:ext cx="5067151" cy="15710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7"/>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8"/>
              </a:buBlip>
              <a:defRPr sz="2400">
                <a:solidFill>
                  <a:schemeClr val="tx1"/>
                </a:solidFill>
                <a:latin typeface="+mn-lt"/>
              </a:defRPr>
            </a:lvl2pPr>
            <a:lvl3pPr marL="1209675" indent="-324000" algn="l" rtl="0" eaLnBrk="1" fontAlgn="base" hangingPunct="1">
              <a:spcBef>
                <a:spcPts val="700"/>
              </a:spcBef>
              <a:spcAft>
                <a:spcPct val="0"/>
              </a:spcAft>
              <a:buBlip>
                <a:blip r:embed="rId9"/>
              </a:buBlip>
              <a:defRPr sz="2000">
                <a:solidFill>
                  <a:schemeClr val="tx1"/>
                </a:solidFill>
                <a:latin typeface="+mn-lt"/>
              </a:defRPr>
            </a:lvl3pPr>
            <a:lvl4pPr marL="1657350" indent="-324000" algn="l" rtl="0" eaLnBrk="1" fontAlgn="base" hangingPunct="1">
              <a:spcBef>
                <a:spcPts val="700"/>
              </a:spcBef>
              <a:spcAft>
                <a:spcPct val="0"/>
              </a:spcAft>
              <a:buBlip>
                <a:blip r:embed="rId9"/>
              </a:buBlip>
              <a:defRPr sz="2000">
                <a:solidFill>
                  <a:schemeClr val="tx1"/>
                </a:solidFill>
                <a:latin typeface="+mn-lt"/>
              </a:defRPr>
            </a:lvl4pPr>
            <a:lvl5pPr marL="2095500" indent="-324000" algn="l" rtl="0" eaLnBrk="1" fontAlgn="base" hangingPunct="1">
              <a:spcBef>
                <a:spcPts val="700"/>
              </a:spcBef>
              <a:spcAft>
                <a:spcPct val="0"/>
              </a:spcAft>
              <a:buBlip>
                <a:blip r:embed="rId9"/>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10"/>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0"/>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0"/>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0"/>
              </a:buBlip>
              <a:defRPr sz="1400">
                <a:solidFill>
                  <a:schemeClr val="tx1"/>
                </a:solidFill>
                <a:latin typeface="+mn-lt"/>
              </a:defRPr>
            </a:lvl9pPr>
          </a:lstStyle>
          <a:p>
            <a:pPr marL="119056" indent="0">
              <a:buNone/>
            </a:pPr>
            <a:r>
              <a:rPr lang="en-US" sz="1800" kern="0" dirty="0"/>
              <a:t>Collaborative Project 2011 – 2015:</a:t>
            </a:r>
          </a:p>
          <a:p>
            <a:pPr indent="-238110">
              <a:buClr>
                <a:schemeClr val="accent1"/>
              </a:buClr>
              <a:buSzPct val="150000"/>
              <a:buFont typeface="Arial" panose="020B0604020202020204" pitchFamily="34" charset="0"/>
              <a:buChar char="•"/>
            </a:pPr>
            <a:r>
              <a:rPr lang="en-US" sz="1600" kern="0" dirty="0"/>
              <a:t>Sri Lanka Atomic Energy Board (SLAEB)</a:t>
            </a:r>
          </a:p>
          <a:p>
            <a:pPr indent="-238110">
              <a:buClr>
                <a:schemeClr val="accent1"/>
              </a:buClr>
              <a:buSzPct val="150000"/>
              <a:buFont typeface="Arial" panose="020B0604020202020204" pitchFamily="34" charset="0"/>
              <a:buChar char="•"/>
            </a:pPr>
            <a:r>
              <a:rPr lang="en-US" sz="1600" kern="0" dirty="0"/>
              <a:t>Geological Survey and Mines Bureau (GSMB – SL)</a:t>
            </a:r>
          </a:p>
          <a:p>
            <a:pPr indent="-238110">
              <a:buClr>
                <a:schemeClr val="accent1"/>
              </a:buClr>
              <a:buSzPct val="150000"/>
              <a:buFont typeface="Arial" panose="020B0604020202020204" pitchFamily="34" charset="0"/>
              <a:buChar char="•"/>
            </a:pPr>
            <a:r>
              <a:rPr lang="en-US" sz="1600" kern="0" dirty="0"/>
              <a:t>International Atomic Energy Agency (IAEA)</a:t>
            </a:r>
          </a:p>
        </p:txBody>
      </p:sp>
      <p:sp>
        <p:nvSpPr>
          <p:cNvPr id="40" name="Titel 1">
            <a:extLst>
              <a:ext uri="{FF2B5EF4-FFF2-40B4-BE49-F238E27FC236}">
                <a16:creationId xmlns:a16="http://schemas.microsoft.com/office/drawing/2014/main" id="{011BDEB3-9B5C-4864-8E52-D81C586977D8}"/>
              </a:ext>
            </a:extLst>
          </p:cNvPr>
          <p:cNvSpPr txBox="1">
            <a:spLocks/>
          </p:cNvSpPr>
          <p:nvPr/>
        </p:nvSpPr>
        <p:spPr bwMode="auto">
          <a:xfrm>
            <a:off x="183695" y="475648"/>
            <a:ext cx="5646227" cy="5619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kern="0" dirty="0">
                <a:solidFill>
                  <a:schemeClr val="accent1"/>
                </a:solidFill>
                <a:effectLst>
                  <a:outerShdw blurRad="38100" dist="38100" dir="2700000" algn="tl">
                    <a:srgbClr val="000000">
                      <a:alpha val="43137"/>
                    </a:srgbClr>
                  </a:outerShdw>
                </a:effectLst>
              </a:rPr>
              <a:t>2. Background of study </a:t>
            </a:r>
            <a:endParaRPr lang="de-DE" kern="0" dirty="0">
              <a:solidFill>
                <a:schemeClr val="accent1"/>
              </a:solidFill>
              <a:effectLst>
                <a:outerShdw blurRad="38100" dist="38100" dir="2700000" algn="tl">
                  <a:srgbClr val="000000">
                    <a:alpha val="43137"/>
                  </a:srgbClr>
                </a:outerShdw>
              </a:effectLst>
            </a:endParaRPr>
          </a:p>
        </p:txBody>
      </p:sp>
      <p:grpSp>
        <p:nvGrpSpPr>
          <p:cNvPr id="51" name="Group 50">
            <a:extLst>
              <a:ext uri="{FF2B5EF4-FFF2-40B4-BE49-F238E27FC236}">
                <a16:creationId xmlns:a16="http://schemas.microsoft.com/office/drawing/2014/main" id="{B0552944-48EB-4B68-B59C-937A179E489F}"/>
              </a:ext>
            </a:extLst>
          </p:cNvPr>
          <p:cNvGrpSpPr/>
          <p:nvPr/>
        </p:nvGrpSpPr>
        <p:grpSpPr>
          <a:xfrm>
            <a:off x="122317" y="109945"/>
            <a:ext cx="7377062" cy="210095"/>
            <a:chOff x="211214" y="109942"/>
            <a:chExt cx="7639068" cy="270105"/>
          </a:xfrm>
        </p:grpSpPr>
        <p:sp>
          <p:nvSpPr>
            <p:cNvPr id="53" name="Freeform: Shape 52">
              <a:extLst>
                <a:ext uri="{FF2B5EF4-FFF2-40B4-BE49-F238E27FC236}">
                  <a16:creationId xmlns:a16="http://schemas.microsoft.com/office/drawing/2014/main" id="{37AC9923-945B-4B03-9A35-203140D63426}"/>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81" name="Freeform: Shape 80">
              <a:extLst>
                <a:ext uri="{FF2B5EF4-FFF2-40B4-BE49-F238E27FC236}">
                  <a16:creationId xmlns:a16="http://schemas.microsoft.com/office/drawing/2014/main" id="{CB6F5B72-FA16-4B79-82A8-07570D95EA41}"/>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82" name="Freeform: Shape 81">
              <a:extLst>
                <a:ext uri="{FF2B5EF4-FFF2-40B4-BE49-F238E27FC236}">
                  <a16:creationId xmlns:a16="http://schemas.microsoft.com/office/drawing/2014/main" id="{E8DCE63B-7F8D-4EBA-B9FE-00CB79959EAA}"/>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83" name="Freeform: Shape 82">
              <a:extLst>
                <a:ext uri="{FF2B5EF4-FFF2-40B4-BE49-F238E27FC236}">
                  <a16:creationId xmlns:a16="http://schemas.microsoft.com/office/drawing/2014/main" id="{B37F0089-B063-4CDB-B184-6C5132617188}"/>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84" name="Freeform: Shape 83">
              <a:extLst>
                <a:ext uri="{FF2B5EF4-FFF2-40B4-BE49-F238E27FC236}">
                  <a16:creationId xmlns:a16="http://schemas.microsoft.com/office/drawing/2014/main" id="{7BD93C0C-2033-40D8-8FAC-A44928425DDC}"/>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85" name="Freeform: Shape 84">
              <a:extLst>
                <a:ext uri="{FF2B5EF4-FFF2-40B4-BE49-F238E27FC236}">
                  <a16:creationId xmlns:a16="http://schemas.microsoft.com/office/drawing/2014/main" id="{04AC5B75-CABD-42B5-BF39-689AE94690DE}"/>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Tree>
    <p:extLst>
      <p:ext uri="{BB962C8B-B14F-4D97-AF65-F5344CB8AC3E}">
        <p14:creationId xmlns:p14="http://schemas.microsoft.com/office/powerpoint/2010/main" val="743159839"/>
      </p:ext>
    </p:extLst>
  </p:cSld>
  <p:clrMapOvr>
    <a:masterClrMapping/>
  </p:clrMapOvr>
  <mc:AlternateContent xmlns:mc="http://schemas.openxmlformats.org/markup-compatibility/2006" xmlns:p14="http://schemas.microsoft.com/office/powerpoint/2010/main">
    <mc:Choice Requires="p14">
      <p:transition spd="slow" p14:dur="2000" advTm="34232"/>
    </mc:Choice>
    <mc:Fallback xmlns="">
      <p:transition spd="slow" advTm="3423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94FA768-73D0-4784-A3B2-141A0F30E220}"/>
              </a:ext>
            </a:extLst>
          </p:cNvPr>
          <p:cNvSpPr txBox="1">
            <a:spLocks/>
          </p:cNvSpPr>
          <p:nvPr/>
        </p:nvSpPr>
        <p:spPr bwMode="auto">
          <a:xfrm>
            <a:off x="120192" y="484717"/>
            <a:ext cx="7880808" cy="73448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kern="0" dirty="0">
                <a:solidFill>
                  <a:schemeClr val="accent1"/>
                </a:solidFill>
                <a:effectLst>
                  <a:outerShdw blurRad="38100" dist="38100" dir="2700000" algn="tl">
                    <a:srgbClr val="000000">
                      <a:alpha val="43137"/>
                    </a:srgbClr>
                  </a:outerShdw>
                </a:effectLst>
              </a:rPr>
              <a:t>3. Methods</a:t>
            </a:r>
            <a:endParaRPr lang="de-DE" kern="0" dirty="0">
              <a:solidFill>
                <a:schemeClr val="accent1"/>
              </a:solidFill>
              <a:effectLst>
                <a:outerShdw blurRad="38100" dist="38100" dir="2700000" algn="tl">
                  <a:srgbClr val="000000">
                    <a:alpha val="43137"/>
                  </a:srgbClr>
                </a:outerShdw>
              </a:effectLst>
            </a:endParaRPr>
          </a:p>
        </p:txBody>
      </p:sp>
      <p:sp>
        <p:nvSpPr>
          <p:cNvPr id="5" name="Content Placeholder 6">
            <a:extLst>
              <a:ext uri="{FF2B5EF4-FFF2-40B4-BE49-F238E27FC236}">
                <a16:creationId xmlns:a16="http://schemas.microsoft.com/office/drawing/2014/main" id="{7D30B165-81AA-4064-A009-0D033B26F7ED}"/>
              </a:ext>
            </a:extLst>
          </p:cNvPr>
          <p:cNvSpPr txBox="1">
            <a:spLocks/>
          </p:cNvSpPr>
          <p:nvPr/>
        </p:nvSpPr>
        <p:spPr bwMode="auto">
          <a:xfrm>
            <a:off x="89786" y="1119488"/>
            <a:ext cx="8803843" cy="412742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2"/>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3"/>
              </a:buBlip>
              <a:defRPr sz="2400">
                <a:solidFill>
                  <a:schemeClr val="tx1"/>
                </a:solidFill>
                <a:latin typeface="+mn-lt"/>
              </a:defRPr>
            </a:lvl2pPr>
            <a:lvl3pPr marL="1209675" indent="-324000" algn="l" rtl="0" eaLnBrk="1" fontAlgn="base" hangingPunct="1">
              <a:spcBef>
                <a:spcPts val="700"/>
              </a:spcBef>
              <a:spcAft>
                <a:spcPct val="0"/>
              </a:spcAft>
              <a:buBlip>
                <a:blip r:embed="rId4"/>
              </a:buBlip>
              <a:defRPr sz="2000">
                <a:solidFill>
                  <a:schemeClr val="tx1"/>
                </a:solidFill>
                <a:latin typeface="+mn-lt"/>
              </a:defRPr>
            </a:lvl3pPr>
            <a:lvl4pPr marL="1657350" indent="-324000" algn="l" rtl="0" eaLnBrk="1" fontAlgn="base" hangingPunct="1">
              <a:spcBef>
                <a:spcPts val="700"/>
              </a:spcBef>
              <a:spcAft>
                <a:spcPct val="0"/>
              </a:spcAft>
              <a:buBlip>
                <a:blip r:embed="rId4"/>
              </a:buBlip>
              <a:defRPr sz="2000">
                <a:solidFill>
                  <a:schemeClr val="tx1"/>
                </a:solidFill>
                <a:latin typeface="+mn-lt"/>
              </a:defRPr>
            </a:lvl4pPr>
            <a:lvl5pPr marL="2095500" indent="-324000" algn="l" rtl="0" eaLnBrk="1" fontAlgn="base" hangingPunct="1">
              <a:spcBef>
                <a:spcPts val="700"/>
              </a:spcBef>
              <a:spcAft>
                <a:spcPct val="0"/>
              </a:spcAft>
              <a:buBlip>
                <a:blip r:embed="rId4"/>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indent="-238110">
              <a:lnSpc>
                <a:spcPct val="150000"/>
              </a:lnSpc>
              <a:buClr>
                <a:schemeClr val="accent1"/>
              </a:buClr>
              <a:buSzPct val="150000"/>
              <a:buFont typeface="Arial" panose="020B0604020202020204" pitchFamily="34" charset="0"/>
              <a:buChar char="•"/>
            </a:pPr>
            <a:r>
              <a:rPr lang="en-US" sz="2000" kern="0" dirty="0"/>
              <a:t>Gamma spectrometry (in-situ, laboratory) </a:t>
            </a:r>
          </a:p>
          <a:p>
            <a:pPr indent="-238110">
              <a:lnSpc>
                <a:spcPct val="150000"/>
              </a:lnSpc>
              <a:buClr>
                <a:schemeClr val="accent1"/>
              </a:buClr>
              <a:buSzPct val="150000"/>
              <a:buFont typeface="Arial" panose="020B0604020202020204" pitchFamily="34" charset="0"/>
              <a:buChar char="•"/>
            </a:pPr>
            <a:r>
              <a:rPr lang="en-US" sz="2000" kern="0" dirty="0"/>
              <a:t>X-ray Diffraction (XRD)</a:t>
            </a:r>
          </a:p>
          <a:p>
            <a:pPr indent="-238110">
              <a:lnSpc>
                <a:spcPct val="150000"/>
              </a:lnSpc>
              <a:buClr>
                <a:schemeClr val="accent1"/>
              </a:buClr>
              <a:buSzPct val="150000"/>
              <a:buFont typeface="Arial" panose="020B0604020202020204" pitchFamily="34" charset="0"/>
              <a:buChar char="•"/>
            </a:pPr>
            <a:r>
              <a:rPr lang="en-US" sz="2000" kern="0" dirty="0"/>
              <a:t>X-ray Fluorescence spectroscopy (XRF)</a:t>
            </a:r>
          </a:p>
          <a:p>
            <a:pPr indent="-238110">
              <a:lnSpc>
                <a:spcPct val="150000"/>
              </a:lnSpc>
              <a:buClr>
                <a:schemeClr val="accent1"/>
              </a:buClr>
              <a:buSzPct val="150000"/>
              <a:buFont typeface="Arial" panose="020B0604020202020204" pitchFamily="34" charset="0"/>
              <a:buChar char="•"/>
            </a:pPr>
            <a:r>
              <a:rPr lang="en-US" sz="2000" kern="0" dirty="0"/>
              <a:t>Scanning Electron Microscopy-Energy Dispersive X-ray spectroscopy (SEM-EDX)</a:t>
            </a:r>
          </a:p>
          <a:p>
            <a:pPr indent="-238110">
              <a:lnSpc>
                <a:spcPct val="150000"/>
              </a:lnSpc>
              <a:buClr>
                <a:schemeClr val="accent1"/>
              </a:buClr>
              <a:buSzPct val="150000"/>
              <a:buFont typeface="Arial" panose="020B0604020202020204" pitchFamily="34" charset="0"/>
              <a:buChar char="•"/>
            </a:pPr>
            <a:r>
              <a:rPr lang="en-US" sz="2000" kern="0" dirty="0"/>
              <a:t>Synchrotron-based X-ray Absorption Spectroscopy (XAS)</a:t>
            </a:r>
          </a:p>
          <a:p>
            <a:pPr indent="-238110">
              <a:lnSpc>
                <a:spcPct val="150000"/>
              </a:lnSpc>
              <a:buClr>
                <a:schemeClr val="accent1"/>
              </a:buClr>
              <a:buSzPct val="150000"/>
              <a:buFont typeface="Arial" panose="020B0604020202020204" pitchFamily="34" charset="0"/>
              <a:buChar char="•"/>
            </a:pPr>
            <a:r>
              <a:rPr lang="en-US" sz="2000" kern="0" dirty="0"/>
              <a:t>Trace element analysis by ICP-MS</a:t>
            </a:r>
          </a:p>
        </p:txBody>
      </p:sp>
      <p:grpSp>
        <p:nvGrpSpPr>
          <p:cNvPr id="7" name="Group 6">
            <a:extLst>
              <a:ext uri="{FF2B5EF4-FFF2-40B4-BE49-F238E27FC236}">
                <a16:creationId xmlns:a16="http://schemas.microsoft.com/office/drawing/2014/main" id="{6EE526A5-DB01-49F7-876F-391A1E641913}"/>
              </a:ext>
            </a:extLst>
          </p:cNvPr>
          <p:cNvGrpSpPr/>
          <p:nvPr/>
        </p:nvGrpSpPr>
        <p:grpSpPr>
          <a:xfrm>
            <a:off x="122317" y="109945"/>
            <a:ext cx="7377062" cy="210095"/>
            <a:chOff x="211214" y="109942"/>
            <a:chExt cx="7639068" cy="270105"/>
          </a:xfrm>
        </p:grpSpPr>
        <p:sp>
          <p:nvSpPr>
            <p:cNvPr id="9" name="Freeform: Shape 8">
              <a:extLst>
                <a:ext uri="{FF2B5EF4-FFF2-40B4-BE49-F238E27FC236}">
                  <a16:creationId xmlns:a16="http://schemas.microsoft.com/office/drawing/2014/main" id="{33E34369-A323-4252-9354-897D0F4B626E}"/>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10" name="Freeform: Shape 9">
              <a:extLst>
                <a:ext uri="{FF2B5EF4-FFF2-40B4-BE49-F238E27FC236}">
                  <a16:creationId xmlns:a16="http://schemas.microsoft.com/office/drawing/2014/main" id="{E01DEB7E-FB7D-4386-B6AE-073A750ABA0B}"/>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11" name="Freeform: Shape 10">
              <a:extLst>
                <a:ext uri="{FF2B5EF4-FFF2-40B4-BE49-F238E27FC236}">
                  <a16:creationId xmlns:a16="http://schemas.microsoft.com/office/drawing/2014/main" id="{512B6DEE-CFF6-452D-8689-BB8B03B81955}"/>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12" name="Freeform: Shape 11">
              <a:extLst>
                <a:ext uri="{FF2B5EF4-FFF2-40B4-BE49-F238E27FC236}">
                  <a16:creationId xmlns:a16="http://schemas.microsoft.com/office/drawing/2014/main" id="{0F9143F4-46C7-4932-AA08-38FB0090C0D4}"/>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13" name="Freeform: Shape 12">
              <a:extLst>
                <a:ext uri="{FF2B5EF4-FFF2-40B4-BE49-F238E27FC236}">
                  <a16:creationId xmlns:a16="http://schemas.microsoft.com/office/drawing/2014/main" id="{57D2FD51-9DAC-4103-BFAF-FDF4845EAB4F}"/>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14" name="Freeform: Shape 13">
              <a:extLst>
                <a:ext uri="{FF2B5EF4-FFF2-40B4-BE49-F238E27FC236}">
                  <a16:creationId xmlns:a16="http://schemas.microsoft.com/office/drawing/2014/main" id="{0AF953FF-68B4-4FA8-95D8-6EB58AE9A1CD}"/>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15" name="TextBox 14">
            <a:extLst>
              <a:ext uri="{FF2B5EF4-FFF2-40B4-BE49-F238E27FC236}">
                <a16:creationId xmlns:a16="http://schemas.microsoft.com/office/drawing/2014/main" id="{0BDD79CC-4498-4489-BB17-A64C8652440B}"/>
              </a:ext>
            </a:extLst>
          </p:cNvPr>
          <p:cNvSpPr txBox="1"/>
          <p:nvPr/>
        </p:nvSpPr>
        <p:spPr>
          <a:xfrm>
            <a:off x="8839200" y="6611784"/>
            <a:ext cx="304800" cy="246221"/>
          </a:xfrm>
          <a:prstGeom prst="rect">
            <a:avLst/>
          </a:prstGeom>
          <a:noFill/>
        </p:spPr>
        <p:txBody>
          <a:bodyPr wrap="square" rtlCol="0">
            <a:spAutoFit/>
          </a:bodyPr>
          <a:lstStyle/>
          <a:p>
            <a:r>
              <a:rPr lang="en-US" sz="1000" dirty="0" smtClean="0"/>
              <a:t>4</a:t>
            </a:r>
            <a:endParaRPr lang="en-US" sz="1000" dirty="0"/>
          </a:p>
        </p:txBody>
      </p:sp>
    </p:spTree>
    <p:extLst>
      <p:ext uri="{BB962C8B-B14F-4D97-AF65-F5344CB8AC3E}">
        <p14:creationId xmlns:p14="http://schemas.microsoft.com/office/powerpoint/2010/main" val="2145035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el 1">
            <a:extLst>
              <a:ext uri="{FF2B5EF4-FFF2-40B4-BE49-F238E27FC236}">
                <a16:creationId xmlns:a16="http://schemas.microsoft.com/office/drawing/2014/main" id="{FC086C37-9417-43C1-BD24-1D4737C18D66}"/>
              </a:ext>
            </a:extLst>
          </p:cNvPr>
          <p:cNvSpPr txBox="1">
            <a:spLocks/>
          </p:cNvSpPr>
          <p:nvPr/>
        </p:nvSpPr>
        <p:spPr bwMode="auto">
          <a:xfrm>
            <a:off x="120192" y="484717"/>
            <a:ext cx="7880808" cy="73448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kern="0" dirty="0">
                <a:solidFill>
                  <a:schemeClr val="accent1"/>
                </a:solidFill>
                <a:effectLst>
                  <a:outerShdw blurRad="38100" dist="38100" dir="2700000" algn="tl">
                    <a:srgbClr val="000000">
                      <a:alpha val="43137"/>
                    </a:srgbClr>
                  </a:outerShdw>
                </a:effectLst>
              </a:rPr>
              <a:t>4. Characterization of soil samples</a:t>
            </a:r>
            <a:endParaRPr lang="de-DE" kern="0" dirty="0">
              <a:solidFill>
                <a:schemeClr val="accent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ED2D77AF-9B2D-4A4B-9E68-F48501F50547}"/>
              </a:ext>
            </a:extLst>
          </p:cNvPr>
          <p:cNvSpPr txBox="1"/>
          <p:nvPr/>
        </p:nvSpPr>
        <p:spPr>
          <a:xfrm>
            <a:off x="8839200" y="6611784"/>
            <a:ext cx="304800" cy="246221"/>
          </a:xfrm>
          <a:prstGeom prst="rect">
            <a:avLst/>
          </a:prstGeom>
          <a:noFill/>
        </p:spPr>
        <p:txBody>
          <a:bodyPr wrap="square" rtlCol="0">
            <a:spAutoFit/>
          </a:bodyPr>
          <a:lstStyle/>
          <a:p>
            <a:r>
              <a:rPr lang="en-US" sz="1000" dirty="0" smtClean="0"/>
              <a:t>5</a:t>
            </a:r>
            <a:endParaRPr lang="en-US" sz="1000" dirty="0"/>
          </a:p>
        </p:txBody>
      </p:sp>
      <p:grpSp>
        <p:nvGrpSpPr>
          <p:cNvPr id="16" name="Group 15">
            <a:extLst>
              <a:ext uri="{FF2B5EF4-FFF2-40B4-BE49-F238E27FC236}">
                <a16:creationId xmlns:a16="http://schemas.microsoft.com/office/drawing/2014/main" id="{9B95B5D7-247E-4FAF-B46F-09F79B58A077}"/>
              </a:ext>
            </a:extLst>
          </p:cNvPr>
          <p:cNvGrpSpPr/>
          <p:nvPr/>
        </p:nvGrpSpPr>
        <p:grpSpPr>
          <a:xfrm>
            <a:off x="122317" y="109945"/>
            <a:ext cx="7377062" cy="210095"/>
            <a:chOff x="211214" y="109942"/>
            <a:chExt cx="7639068" cy="270105"/>
          </a:xfrm>
        </p:grpSpPr>
        <p:sp>
          <p:nvSpPr>
            <p:cNvPr id="18" name="Freeform: Shape 17">
              <a:extLst>
                <a:ext uri="{FF2B5EF4-FFF2-40B4-BE49-F238E27FC236}">
                  <a16:creationId xmlns:a16="http://schemas.microsoft.com/office/drawing/2014/main" id="{1AA4EB92-6DE4-4A13-B64E-39F9C81538C9}"/>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19" name="Freeform: Shape 18">
              <a:extLst>
                <a:ext uri="{FF2B5EF4-FFF2-40B4-BE49-F238E27FC236}">
                  <a16:creationId xmlns:a16="http://schemas.microsoft.com/office/drawing/2014/main" id="{57CDAB34-E363-4A2F-A5C8-A36AEA112309}"/>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20" name="Freeform: Shape 19">
              <a:extLst>
                <a:ext uri="{FF2B5EF4-FFF2-40B4-BE49-F238E27FC236}">
                  <a16:creationId xmlns:a16="http://schemas.microsoft.com/office/drawing/2014/main" id="{C08343D6-6D28-4265-A152-4E9ED767AB4C}"/>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21" name="Freeform: Shape 20">
              <a:extLst>
                <a:ext uri="{FF2B5EF4-FFF2-40B4-BE49-F238E27FC236}">
                  <a16:creationId xmlns:a16="http://schemas.microsoft.com/office/drawing/2014/main" id="{99020E2E-A4E9-4952-928A-0A7116EF592E}"/>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22" name="Freeform: Shape 21">
              <a:extLst>
                <a:ext uri="{FF2B5EF4-FFF2-40B4-BE49-F238E27FC236}">
                  <a16:creationId xmlns:a16="http://schemas.microsoft.com/office/drawing/2014/main" id="{8313C4F1-E0F7-47B4-9FD3-34DB2166183E}"/>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23" name="Freeform: Shape 22">
              <a:extLst>
                <a:ext uri="{FF2B5EF4-FFF2-40B4-BE49-F238E27FC236}">
                  <a16:creationId xmlns:a16="http://schemas.microsoft.com/office/drawing/2014/main" id="{D4E19D43-EC38-4465-BA89-728858A2902B}"/>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Tree>
    <p:extLst>
      <p:ext uri="{BB962C8B-B14F-4D97-AF65-F5344CB8AC3E}">
        <p14:creationId xmlns:p14="http://schemas.microsoft.com/office/powerpoint/2010/main" val="1526692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el 1">
            <a:extLst>
              <a:ext uri="{FF2B5EF4-FFF2-40B4-BE49-F238E27FC236}">
                <a16:creationId xmlns:a16="http://schemas.microsoft.com/office/drawing/2014/main" id="{FC086C37-9417-43C1-BD24-1D4737C18D66}"/>
              </a:ext>
            </a:extLst>
          </p:cNvPr>
          <p:cNvSpPr txBox="1">
            <a:spLocks/>
          </p:cNvSpPr>
          <p:nvPr/>
        </p:nvSpPr>
        <p:spPr bwMode="auto">
          <a:xfrm>
            <a:off x="120192" y="484717"/>
            <a:ext cx="7880808" cy="73448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kern="0" dirty="0">
                <a:solidFill>
                  <a:schemeClr val="accent1"/>
                </a:solidFill>
                <a:effectLst>
                  <a:outerShdw blurRad="38100" dist="38100" dir="2700000" algn="tl">
                    <a:srgbClr val="000000">
                      <a:alpha val="43137"/>
                    </a:srgbClr>
                  </a:outerShdw>
                </a:effectLst>
              </a:rPr>
              <a:t>4. Characterization of soil samples</a:t>
            </a:r>
            <a:endParaRPr lang="de-DE" kern="0" dirty="0">
              <a:solidFill>
                <a:schemeClr val="accent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ED2D77AF-9B2D-4A4B-9E68-F48501F50547}"/>
              </a:ext>
            </a:extLst>
          </p:cNvPr>
          <p:cNvSpPr txBox="1"/>
          <p:nvPr/>
        </p:nvSpPr>
        <p:spPr>
          <a:xfrm>
            <a:off x="8839200" y="6611784"/>
            <a:ext cx="304800" cy="246221"/>
          </a:xfrm>
          <a:prstGeom prst="rect">
            <a:avLst/>
          </a:prstGeom>
          <a:noFill/>
        </p:spPr>
        <p:txBody>
          <a:bodyPr wrap="square" rtlCol="0">
            <a:spAutoFit/>
          </a:bodyPr>
          <a:lstStyle/>
          <a:p>
            <a:r>
              <a:rPr lang="en-US" sz="1000" dirty="0" smtClean="0"/>
              <a:t>5</a:t>
            </a:r>
            <a:endParaRPr lang="en-US" sz="1000" dirty="0"/>
          </a:p>
        </p:txBody>
      </p:sp>
      <p:grpSp>
        <p:nvGrpSpPr>
          <p:cNvPr id="16" name="Group 15">
            <a:extLst>
              <a:ext uri="{FF2B5EF4-FFF2-40B4-BE49-F238E27FC236}">
                <a16:creationId xmlns:a16="http://schemas.microsoft.com/office/drawing/2014/main" id="{9B95B5D7-247E-4FAF-B46F-09F79B58A077}"/>
              </a:ext>
            </a:extLst>
          </p:cNvPr>
          <p:cNvGrpSpPr/>
          <p:nvPr/>
        </p:nvGrpSpPr>
        <p:grpSpPr>
          <a:xfrm>
            <a:off x="122317" y="109945"/>
            <a:ext cx="7377062" cy="210095"/>
            <a:chOff x="211214" y="109942"/>
            <a:chExt cx="7639068" cy="270105"/>
          </a:xfrm>
        </p:grpSpPr>
        <p:sp>
          <p:nvSpPr>
            <p:cNvPr id="18" name="Freeform: Shape 17">
              <a:extLst>
                <a:ext uri="{FF2B5EF4-FFF2-40B4-BE49-F238E27FC236}">
                  <a16:creationId xmlns:a16="http://schemas.microsoft.com/office/drawing/2014/main" id="{1AA4EB92-6DE4-4A13-B64E-39F9C81538C9}"/>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19" name="Freeform: Shape 18">
              <a:extLst>
                <a:ext uri="{FF2B5EF4-FFF2-40B4-BE49-F238E27FC236}">
                  <a16:creationId xmlns:a16="http://schemas.microsoft.com/office/drawing/2014/main" id="{57CDAB34-E363-4A2F-A5C8-A36AEA112309}"/>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20" name="Freeform: Shape 19">
              <a:extLst>
                <a:ext uri="{FF2B5EF4-FFF2-40B4-BE49-F238E27FC236}">
                  <a16:creationId xmlns:a16="http://schemas.microsoft.com/office/drawing/2014/main" id="{C08343D6-6D28-4265-A152-4E9ED767AB4C}"/>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21" name="Freeform: Shape 20">
              <a:extLst>
                <a:ext uri="{FF2B5EF4-FFF2-40B4-BE49-F238E27FC236}">
                  <a16:creationId xmlns:a16="http://schemas.microsoft.com/office/drawing/2014/main" id="{99020E2E-A4E9-4952-928A-0A7116EF592E}"/>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22" name="Freeform: Shape 21">
              <a:extLst>
                <a:ext uri="{FF2B5EF4-FFF2-40B4-BE49-F238E27FC236}">
                  <a16:creationId xmlns:a16="http://schemas.microsoft.com/office/drawing/2014/main" id="{8313C4F1-E0F7-47B4-9FD3-34DB2166183E}"/>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23" name="Freeform: Shape 22">
              <a:extLst>
                <a:ext uri="{FF2B5EF4-FFF2-40B4-BE49-F238E27FC236}">
                  <a16:creationId xmlns:a16="http://schemas.microsoft.com/office/drawing/2014/main" id="{D4E19D43-EC38-4465-BA89-728858A2902B}"/>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grpSp>
        <p:nvGrpSpPr>
          <p:cNvPr id="14" name="Group 13">
            <a:extLst>
              <a:ext uri="{FF2B5EF4-FFF2-40B4-BE49-F238E27FC236}">
                <a16:creationId xmlns:a16="http://schemas.microsoft.com/office/drawing/2014/main" id="{6C2459C2-2B09-18D2-DDE3-2A64A6C21023}"/>
              </a:ext>
            </a:extLst>
          </p:cNvPr>
          <p:cNvGrpSpPr/>
          <p:nvPr/>
        </p:nvGrpSpPr>
        <p:grpSpPr>
          <a:xfrm>
            <a:off x="317867" y="1696364"/>
            <a:ext cx="4155291" cy="2818286"/>
            <a:chOff x="3990537" y="856368"/>
            <a:chExt cx="4254133" cy="3079278"/>
          </a:xfrm>
        </p:grpSpPr>
        <p:grpSp>
          <p:nvGrpSpPr>
            <p:cNvPr id="24" name="Group 23">
              <a:extLst>
                <a:ext uri="{FF2B5EF4-FFF2-40B4-BE49-F238E27FC236}">
                  <a16:creationId xmlns:a16="http://schemas.microsoft.com/office/drawing/2014/main" id="{CBC0A791-F377-7DC0-B09B-EFFCFF5CD7C9}"/>
                </a:ext>
              </a:extLst>
            </p:cNvPr>
            <p:cNvGrpSpPr/>
            <p:nvPr/>
          </p:nvGrpSpPr>
          <p:grpSpPr>
            <a:xfrm>
              <a:off x="4812652" y="919450"/>
              <a:ext cx="3227792" cy="2020740"/>
              <a:chOff x="3880081" y="1018916"/>
              <a:chExt cx="3054323" cy="2112794"/>
            </a:xfrm>
          </p:grpSpPr>
          <p:sp>
            <p:nvSpPr>
              <p:cNvPr id="26" name="Text Box 6">
                <a:extLst>
                  <a:ext uri="{FF2B5EF4-FFF2-40B4-BE49-F238E27FC236}">
                    <a16:creationId xmlns:a16="http://schemas.microsoft.com/office/drawing/2014/main" id="{9A4151AF-9EEA-03C0-DCEB-47247807E630}"/>
                  </a:ext>
                </a:extLst>
              </p:cNvPr>
              <p:cNvSpPr txBox="1"/>
              <p:nvPr/>
            </p:nvSpPr>
            <p:spPr>
              <a:xfrm>
                <a:off x="5676089" y="2181540"/>
                <a:ext cx="517809" cy="2132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en-US" sz="1000" b="1" dirty="0">
                    <a:effectLst/>
                    <a:latin typeface="Times New Roman" panose="02020603050405020304" pitchFamily="18" charset="0"/>
                    <a:ea typeface="Times New Roman" panose="02020603050405020304" pitchFamily="18" charset="0"/>
                  </a:rPr>
                  <a:t>L-03</a:t>
                </a:r>
                <a:endParaRPr lang="de-DE" sz="1100" b="1" dirty="0">
                  <a:effectLst/>
                  <a:latin typeface="Times New Roman" panose="02020603050405020304" pitchFamily="18" charset="0"/>
                  <a:ea typeface="Times New Roman" panose="02020603050405020304" pitchFamily="18" charset="0"/>
                </a:endParaRPr>
              </a:p>
            </p:txBody>
          </p:sp>
          <p:sp>
            <p:nvSpPr>
              <p:cNvPr id="27" name="Text Box 7">
                <a:extLst>
                  <a:ext uri="{FF2B5EF4-FFF2-40B4-BE49-F238E27FC236}">
                    <a16:creationId xmlns:a16="http://schemas.microsoft.com/office/drawing/2014/main" id="{6F701539-D1F2-27B1-5AC1-13DD39EDB585}"/>
                  </a:ext>
                </a:extLst>
              </p:cNvPr>
              <p:cNvSpPr txBox="1"/>
              <p:nvPr/>
            </p:nvSpPr>
            <p:spPr>
              <a:xfrm>
                <a:off x="5672368" y="1991890"/>
                <a:ext cx="517809" cy="1829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en-US" sz="1000" b="1" dirty="0">
                    <a:effectLst/>
                    <a:latin typeface="Times New Roman" panose="02020603050405020304" pitchFamily="18" charset="0"/>
                    <a:ea typeface="Times New Roman" panose="02020603050405020304" pitchFamily="18" charset="0"/>
                  </a:rPr>
                  <a:t>L-04</a:t>
                </a:r>
                <a:endParaRPr lang="de-DE" sz="1100" b="1" dirty="0">
                  <a:effectLst/>
                  <a:latin typeface="Times New Roman" panose="02020603050405020304" pitchFamily="18" charset="0"/>
                  <a:ea typeface="Times New Roman" panose="02020603050405020304" pitchFamily="18" charset="0"/>
                </a:endParaRPr>
              </a:p>
            </p:txBody>
          </p:sp>
          <p:sp>
            <p:nvSpPr>
              <p:cNvPr id="28" name="Text Box 8">
                <a:extLst>
                  <a:ext uri="{FF2B5EF4-FFF2-40B4-BE49-F238E27FC236}">
                    <a16:creationId xmlns:a16="http://schemas.microsoft.com/office/drawing/2014/main" id="{5DD87FEB-ED61-3786-7935-F93B3CF2270E}"/>
                  </a:ext>
                </a:extLst>
              </p:cNvPr>
              <p:cNvSpPr txBox="1"/>
              <p:nvPr/>
            </p:nvSpPr>
            <p:spPr>
              <a:xfrm>
                <a:off x="5366705" y="1635525"/>
                <a:ext cx="517809" cy="3472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en-US" sz="1000" b="1" dirty="0">
                    <a:effectLst/>
                    <a:latin typeface="Times New Roman" panose="02020603050405020304" pitchFamily="18" charset="0"/>
                    <a:ea typeface="Times New Roman" panose="02020603050405020304" pitchFamily="18" charset="0"/>
                  </a:rPr>
                  <a:t>L-05</a:t>
                </a:r>
                <a:endParaRPr lang="de-DE" sz="1100" b="1" dirty="0">
                  <a:effectLst/>
                  <a:latin typeface="Times New Roman" panose="02020603050405020304" pitchFamily="18" charset="0"/>
                  <a:ea typeface="Times New Roman" panose="02020603050405020304" pitchFamily="18" charset="0"/>
                </a:endParaRPr>
              </a:p>
            </p:txBody>
          </p:sp>
          <p:sp>
            <p:nvSpPr>
              <p:cNvPr id="29" name="Text Box 9">
                <a:extLst>
                  <a:ext uri="{FF2B5EF4-FFF2-40B4-BE49-F238E27FC236}">
                    <a16:creationId xmlns:a16="http://schemas.microsoft.com/office/drawing/2014/main" id="{E1AF0841-35F7-C4E4-8AC0-963BDE143C03}"/>
                  </a:ext>
                </a:extLst>
              </p:cNvPr>
              <p:cNvSpPr txBox="1"/>
              <p:nvPr/>
            </p:nvSpPr>
            <p:spPr>
              <a:xfrm>
                <a:off x="5086800" y="1305682"/>
                <a:ext cx="517809" cy="22266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ts val="1400"/>
                  </a:lnSpc>
                  <a:spcAft>
                    <a:spcPts val="0"/>
                  </a:spcAft>
                </a:pPr>
                <a:r>
                  <a:rPr lang="en-US" sz="1000" b="1" dirty="0">
                    <a:effectLst/>
                    <a:latin typeface="Times New Roman" panose="02020603050405020304" pitchFamily="18" charset="0"/>
                    <a:ea typeface="Times New Roman" panose="02020603050405020304" pitchFamily="18" charset="0"/>
                  </a:rPr>
                  <a:t>L-06</a:t>
                </a:r>
                <a:endParaRPr lang="de-DE" sz="1100" b="1" dirty="0">
                  <a:effectLst/>
                  <a:latin typeface="Times New Roman" panose="02020603050405020304" pitchFamily="18" charset="0"/>
                  <a:ea typeface="Times New Roman" panose="02020603050405020304" pitchFamily="18" charset="0"/>
                </a:endParaRPr>
              </a:p>
            </p:txBody>
          </p:sp>
          <p:sp>
            <p:nvSpPr>
              <p:cNvPr id="30" name="TextBox 29">
                <a:extLst>
                  <a:ext uri="{FF2B5EF4-FFF2-40B4-BE49-F238E27FC236}">
                    <a16:creationId xmlns:a16="http://schemas.microsoft.com/office/drawing/2014/main" id="{58B9D482-75F8-8D1A-2BF4-EB47817CEF0C}"/>
                  </a:ext>
                </a:extLst>
              </p:cNvPr>
              <p:cNvSpPr txBox="1"/>
              <p:nvPr/>
            </p:nvSpPr>
            <p:spPr>
              <a:xfrm>
                <a:off x="6693617" y="1018916"/>
                <a:ext cx="240787" cy="392753"/>
              </a:xfrm>
              <a:prstGeom prst="rect">
                <a:avLst/>
              </a:prstGeom>
              <a:noFill/>
              <a:ln w="25400">
                <a:noFill/>
              </a:ln>
            </p:spPr>
            <p:txBody>
              <a:bodyPr wrap="square" rtlCol="0">
                <a:spAutoFit/>
              </a:bodyPr>
              <a:lstStyle/>
              <a:p>
                <a:pPr algn="ctr"/>
                <a:r>
                  <a:rPr lang="en-US" sz="1050" b="1" dirty="0">
                    <a:solidFill>
                      <a:srgbClr val="FF0000"/>
                    </a:solidFill>
                  </a:rPr>
                  <a:t>A</a:t>
                </a:r>
                <a:endParaRPr lang="de-DE" sz="1050" b="1" dirty="0">
                  <a:solidFill>
                    <a:srgbClr val="FF0000"/>
                  </a:solidFill>
                </a:endParaRPr>
              </a:p>
            </p:txBody>
          </p:sp>
          <p:sp>
            <p:nvSpPr>
              <p:cNvPr id="31" name="TextBox 30">
                <a:extLst>
                  <a:ext uri="{FF2B5EF4-FFF2-40B4-BE49-F238E27FC236}">
                    <a16:creationId xmlns:a16="http://schemas.microsoft.com/office/drawing/2014/main" id="{594B16AA-F1D9-A599-7BD2-5A9F6B8EA57D}"/>
                  </a:ext>
                </a:extLst>
              </p:cNvPr>
              <p:cNvSpPr txBox="1"/>
              <p:nvPr/>
            </p:nvSpPr>
            <p:spPr>
              <a:xfrm>
                <a:off x="5484214" y="1146316"/>
                <a:ext cx="240787" cy="392753"/>
              </a:xfrm>
              <a:prstGeom prst="rect">
                <a:avLst/>
              </a:prstGeom>
              <a:noFill/>
              <a:ln w="25400">
                <a:noFill/>
              </a:ln>
            </p:spPr>
            <p:txBody>
              <a:bodyPr wrap="square" rtlCol="0">
                <a:spAutoFit/>
              </a:bodyPr>
              <a:lstStyle/>
              <a:p>
                <a:pPr algn="ctr"/>
                <a:r>
                  <a:rPr lang="en-US" sz="1050" b="1" dirty="0">
                    <a:solidFill>
                      <a:srgbClr val="FF0000"/>
                    </a:solidFill>
                  </a:rPr>
                  <a:t>B</a:t>
                </a:r>
                <a:endParaRPr lang="de-DE" sz="1050" b="1" dirty="0">
                  <a:solidFill>
                    <a:srgbClr val="FF0000"/>
                  </a:solidFill>
                </a:endParaRPr>
              </a:p>
            </p:txBody>
          </p:sp>
          <p:sp>
            <p:nvSpPr>
              <p:cNvPr id="32" name="TextBox 31">
                <a:extLst>
                  <a:ext uri="{FF2B5EF4-FFF2-40B4-BE49-F238E27FC236}">
                    <a16:creationId xmlns:a16="http://schemas.microsoft.com/office/drawing/2014/main" id="{A8A1DBC3-45ED-50A3-B607-3147B81EC400}"/>
                  </a:ext>
                </a:extLst>
              </p:cNvPr>
              <p:cNvSpPr txBox="1"/>
              <p:nvPr/>
            </p:nvSpPr>
            <p:spPr>
              <a:xfrm>
                <a:off x="4751931" y="2128949"/>
                <a:ext cx="240787" cy="392753"/>
              </a:xfrm>
              <a:prstGeom prst="rect">
                <a:avLst/>
              </a:prstGeom>
              <a:noFill/>
              <a:ln w="25400">
                <a:noFill/>
              </a:ln>
            </p:spPr>
            <p:txBody>
              <a:bodyPr wrap="square" rtlCol="0">
                <a:spAutoFit/>
              </a:bodyPr>
              <a:lstStyle/>
              <a:p>
                <a:pPr algn="ctr"/>
                <a:r>
                  <a:rPr lang="en-US" sz="1050" b="1" dirty="0">
                    <a:solidFill>
                      <a:srgbClr val="FF0000"/>
                    </a:solidFill>
                  </a:rPr>
                  <a:t>C</a:t>
                </a:r>
                <a:endParaRPr lang="de-DE" sz="1050" b="1" dirty="0">
                  <a:solidFill>
                    <a:srgbClr val="FF0000"/>
                  </a:solidFill>
                </a:endParaRPr>
              </a:p>
            </p:txBody>
          </p:sp>
          <p:sp>
            <p:nvSpPr>
              <p:cNvPr id="33" name="TextBox 32">
                <a:extLst>
                  <a:ext uri="{FF2B5EF4-FFF2-40B4-BE49-F238E27FC236}">
                    <a16:creationId xmlns:a16="http://schemas.microsoft.com/office/drawing/2014/main" id="{CDFCB20E-76A3-79C6-7101-68983ED0220C}"/>
                  </a:ext>
                </a:extLst>
              </p:cNvPr>
              <p:cNvSpPr txBox="1"/>
              <p:nvPr/>
            </p:nvSpPr>
            <p:spPr>
              <a:xfrm>
                <a:off x="4205197" y="2279023"/>
                <a:ext cx="240787" cy="392753"/>
              </a:xfrm>
              <a:prstGeom prst="rect">
                <a:avLst/>
              </a:prstGeom>
              <a:noFill/>
              <a:ln w="25400">
                <a:noFill/>
              </a:ln>
            </p:spPr>
            <p:txBody>
              <a:bodyPr wrap="square" rtlCol="0">
                <a:spAutoFit/>
              </a:bodyPr>
              <a:lstStyle/>
              <a:p>
                <a:pPr algn="ctr"/>
                <a:r>
                  <a:rPr lang="en-US" sz="1050" b="1" dirty="0">
                    <a:solidFill>
                      <a:srgbClr val="FF0000"/>
                    </a:solidFill>
                  </a:rPr>
                  <a:t>D</a:t>
                </a:r>
                <a:endParaRPr lang="de-DE" sz="1050" b="1" dirty="0">
                  <a:solidFill>
                    <a:srgbClr val="FF0000"/>
                  </a:solidFill>
                </a:endParaRPr>
              </a:p>
            </p:txBody>
          </p:sp>
          <p:sp>
            <p:nvSpPr>
              <p:cNvPr id="34" name="TextBox 33">
                <a:extLst>
                  <a:ext uri="{FF2B5EF4-FFF2-40B4-BE49-F238E27FC236}">
                    <a16:creationId xmlns:a16="http://schemas.microsoft.com/office/drawing/2014/main" id="{3163A1BC-53DC-5CD2-2401-AF20DC666EE0}"/>
                  </a:ext>
                </a:extLst>
              </p:cNvPr>
              <p:cNvSpPr txBox="1"/>
              <p:nvPr/>
            </p:nvSpPr>
            <p:spPr>
              <a:xfrm>
                <a:off x="3880081" y="2738957"/>
                <a:ext cx="240787" cy="392753"/>
              </a:xfrm>
              <a:prstGeom prst="rect">
                <a:avLst/>
              </a:prstGeom>
              <a:noFill/>
              <a:ln w="25400">
                <a:noFill/>
              </a:ln>
            </p:spPr>
            <p:txBody>
              <a:bodyPr wrap="square" rtlCol="0">
                <a:spAutoFit/>
              </a:bodyPr>
              <a:lstStyle/>
              <a:p>
                <a:pPr algn="ctr"/>
                <a:r>
                  <a:rPr lang="en-US" sz="1050" b="1" dirty="0">
                    <a:solidFill>
                      <a:srgbClr val="FF0000"/>
                    </a:solidFill>
                  </a:rPr>
                  <a:t>E</a:t>
                </a:r>
                <a:endParaRPr lang="de-DE" sz="1050" b="1" dirty="0">
                  <a:solidFill>
                    <a:srgbClr val="FF0000"/>
                  </a:solidFill>
                </a:endParaRPr>
              </a:p>
            </p:txBody>
          </p:sp>
        </p:grpSp>
        <p:pic>
          <p:nvPicPr>
            <p:cNvPr id="25" name="Picture 8">
              <a:extLst>
                <a:ext uri="{FF2B5EF4-FFF2-40B4-BE49-F238E27FC236}">
                  <a16:creationId xmlns:a16="http://schemas.microsoft.com/office/drawing/2014/main" id="{904D27F0-6DC4-9744-9C49-60AF9C2D8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537" y="856368"/>
              <a:ext cx="4254133" cy="3079278"/>
            </a:xfrm>
            <a:prstGeom prst="rect">
              <a:avLst/>
            </a:prstGeom>
            <a:ln w="19050">
              <a:solidFill>
                <a:schemeClr val="accent1"/>
              </a:solidFill>
            </a:ln>
          </p:spPr>
        </p:pic>
      </p:grpSp>
      <p:sp>
        <p:nvSpPr>
          <p:cNvPr id="35" name="Content Placeholder 2">
            <a:extLst>
              <a:ext uri="{FF2B5EF4-FFF2-40B4-BE49-F238E27FC236}">
                <a16:creationId xmlns:a16="http://schemas.microsoft.com/office/drawing/2014/main" id="{ACEA2FCE-D7C3-70BE-3D0A-031811894B47}"/>
              </a:ext>
            </a:extLst>
          </p:cNvPr>
          <p:cNvSpPr txBox="1">
            <a:spLocks/>
          </p:cNvSpPr>
          <p:nvPr/>
        </p:nvSpPr>
        <p:spPr bwMode="auto">
          <a:xfrm>
            <a:off x="219548" y="4797167"/>
            <a:ext cx="4963659" cy="100334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4"/>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5"/>
              </a:buBlip>
              <a:defRPr sz="2400">
                <a:solidFill>
                  <a:schemeClr val="tx1"/>
                </a:solidFill>
                <a:latin typeface="+mn-lt"/>
              </a:defRPr>
            </a:lvl2pPr>
            <a:lvl3pPr marL="1209675" indent="-324000" algn="l" rtl="0" eaLnBrk="1" fontAlgn="base" hangingPunct="1">
              <a:spcBef>
                <a:spcPts val="700"/>
              </a:spcBef>
              <a:spcAft>
                <a:spcPct val="0"/>
              </a:spcAft>
              <a:buBlip>
                <a:blip r:embed="rId6"/>
              </a:buBlip>
              <a:defRPr sz="2000">
                <a:solidFill>
                  <a:schemeClr val="tx1"/>
                </a:solidFill>
                <a:latin typeface="+mn-lt"/>
              </a:defRPr>
            </a:lvl3pPr>
            <a:lvl4pPr marL="1657350" indent="-324000" algn="l" rtl="0" eaLnBrk="1" fontAlgn="base" hangingPunct="1">
              <a:spcBef>
                <a:spcPts val="700"/>
              </a:spcBef>
              <a:spcAft>
                <a:spcPct val="0"/>
              </a:spcAft>
              <a:buBlip>
                <a:blip r:embed="rId6"/>
              </a:buBlip>
              <a:defRPr sz="2000">
                <a:solidFill>
                  <a:schemeClr val="tx1"/>
                </a:solidFill>
                <a:latin typeface="+mn-lt"/>
              </a:defRPr>
            </a:lvl4pPr>
            <a:lvl5pPr marL="2095500" indent="-324000" algn="l" rtl="0" eaLnBrk="1" fontAlgn="base" hangingPunct="1">
              <a:spcBef>
                <a:spcPts val="700"/>
              </a:spcBef>
              <a:spcAft>
                <a:spcPct val="0"/>
              </a:spcAft>
              <a:buBlip>
                <a:blip r:embed="rId6"/>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pPr>
              <a:buClr>
                <a:schemeClr val="accent1"/>
              </a:buClr>
            </a:pPr>
            <a:r>
              <a:rPr lang="de-DE" sz="1600" kern="0" dirty="0"/>
              <a:t>Measured effective dose rates:</a:t>
            </a:r>
          </a:p>
          <a:p>
            <a:pPr marL="576263" indent="-228600">
              <a:buClr>
                <a:schemeClr val="accent1"/>
              </a:buClr>
              <a:buFont typeface="Arial" panose="020B0604020202020204" pitchFamily="34" charset="0"/>
              <a:buChar char="•"/>
            </a:pPr>
            <a:r>
              <a:rPr lang="de-DE" sz="1600" kern="0" dirty="0"/>
              <a:t>2.5 ± 1.2 µSv/hr</a:t>
            </a:r>
          </a:p>
          <a:p>
            <a:pPr marL="576263" indent="-228600">
              <a:buClr>
                <a:schemeClr val="accent1"/>
              </a:buClr>
              <a:buFont typeface="Arial" panose="020B0604020202020204" pitchFamily="34" charset="0"/>
              <a:buChar char="•"/>
            </a:pPr>
            <a:r>
              <a:rPr lang="de-DE" sz="1600" kern="0" dirty="0"/>
              <a:t>21.6 ± 10.9 mSv/yr</a:t>
            </a:r>
            <a:endParaRPr lang="de-DE" sz="1400" kern="0" dirty="0"/>
          </a:p>
        </p:txBody>
      </p:sp>
      <p:sp>
        <p:nvSpPr>
          <p:cNvPr id="36" name="Rectangle 35">
            <a:extLst>
              <a:ext uri="{FF2B5EF4-FFF2-40B4-BE49-F238E27FC236}">
                <a16:creationId xmlns:a16="http://schemas.microsoft.com/office/drawing/2014/main" id="{53DA58C6-A096-E812-219C-E101D6869351}"/>
              </a:ext>
            </a:extLst>
          </p:cNvPr>
          <p:cNvSpPr/>
          <p:nvPr/>
        </p:nvSpPr>
        <p:spPr>
          <a:xfrm>
            <a:off x="1589448" y="5665437"/>
            <a:ext cx="3081395" cy="523220"/>
          </a:xfrm>
          <a:prstGeom prst="rect">
            <a:avLst/>
          </a:prstGeom>
        </p:spPr>
        <p:txBody>
          <a:bodyPr wrap="square">
            <a:spAutoFit/>
          </a:bodyPr>
          <a:lstStyle/>
          <a:p>
            <a:pPr marL="0" indent="0">
              <a:buFontTx/>
              <a:buNone/>
            </a:pPr>
            <a:r>
              <a:rPr lang="de-DE" sz="1400" kern="0" dirty="0"/>
              <a:t>World average : 2.4 mSv/yr</a:t>
            </a:r>
          </a:p>
          <a:p>
            <a:pPr marL="0" indent="0">
              <a:buFontTx/>
              <a:buNone/>
            </a:pPr>
            <a:r>
              <a:rPr lang="de-DE" sz="1400" kern="0" dirty="0"/>
              <a:t>World range</a:t>
            </a:r>
            <a:r>
              <a:rPr lang="de-DE" sz="1400" kern="0" baseline="30000" dirty="0"/>
              <a:t> </a:t>
            </a:r>
            <a:r>
              <a:rPr lang="de-DE" sz="1400" kern="0" dirty="0"/>
              <a:t>: 1 – 10 mSv/yr</a:t>
            </a:r>
          </a:p>
        </p:txBody>
      </p:sp>
      <p:sp>
        <p:nvSpPr>
          <p:cNvPr id="37" name="Content Placeholder 2">
            <a:extLst>
              <a:ext uri="{FF2B5EF4-FFF2-40B4-BE49-F238E27FC236}">
                <a16:creationId xmlns:a16="http://schemas.microsoft.com/office/drawing/2014/main" id="{E6D2A0EB-8C10-623D-E2C4-C15648D216A6}"/>
              </a:ext>
            </a:extLst>
          </p:cNvPr>
          <p:cNvSpPr txBox="1">
            <a:spLocks/>
          </p:cNvSpPr>
          <p:nvPr/>
        </p:nvSpPr>
        <p:spPr bwMode="auto">
          <a:xfrm>
            <a:off x="183693" y="1071361"/>
            <a:ext cx="8356600" cy="341812"/>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357188" indent="-357188" algn="l" rtl="0" eaLnBrk="1" fontAlgn="base" hangingPunct="1">
              <a:spcBef>
                <a:spcPts val="700"/>
              </a:spcBef>
              <a:spcAft>
                <a:spcPct val="0"/>
              </a:spcAft>
              <a:buBlip>
                <a:blip r:embed="rId4"/>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5"/>
              </a:buBlip>
              <a:defRPr sz="2400">
                <a:solidFill>
                  <a:schemeClr val="tx1"/>
                </a:solidFill>
                <a:latin typeface="+mn-lt"/>
              </a:defRPr>
            </a:lvl2pPr>
            <a:lvl3pPr marL="1209675" indent="-324000" algn="l" rtl="0" eaLnBrk="1" fontAlgn="base" hangingPunct="1">
              <a:spcBef>
                <a:spcPts val="700"/>
              </a:spcBef>
              <a:spcAft>
                <a:spcPct val="0"/>
              </a:spcAft>
              <a:buBlip>
                <a:blip r:embed="rId6"/>
              </a:buBlip>
              <a:defRPr sz="2000">
                <a:solidFill>
                  <a:schemeClr val="tx1"/>
                </a:solidFill>
                <a:latin typeface="+mn-lt"/>
              </a:defRPr>
            </a:lvl3pPr>
            <a:lvl4pPr marL="1657350" indent="-324000" algn="l" rtl="0" eaLnBrk="1" fontAlgn="base" hangingPunct="1">
              <a:spcBef>
                <a:spcPts val="700"/>
              </a:spcBef>
              <a:spcAft>
                <a:spcPct val="0"/>
              </a:spcAft>
              <a:buBlip>
                <a:blip r:embed="rId6"/>
              </a:buBlip>
              <a:defRPr sz="2000">
                <a:solidFill>
                  <a:schemeClr val="tx1"/>
                </a:solidFill>
                <a:latin typeface="+mn-lt"/>
              </a:defRPr>
            </a:lvl4pPr>
            <a:lvl5pPr marL="2095500" indent="-324000" algn="l" rtl="0" eaLnBrk="1" fontAlgn="base" hangingPunct="1">
              <a:spcBef>
                <a:spcPts val="700"/>
              </a:spcBef>
              <a:spcAft>
                <a:spcPct val="0"/>
              </a:spcAft>
              <a:buBlip>
                <a:blip r:embed="rId6"/>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r>
              <a:rPr lang="en-GB" sz="2400" i="1" kern="0" dirty="0">
                <a:effectLst>
                  <a:outerShdw blurRad="38100" dist="38100" dir="2700000" algn="tl">
                    <a:srgbClr val="000000">
                      <a:alpha val="43137"/>
                    </a:srgbClr>
                  </a:outerShdw>
                </a:effectLst>
              </a:rPr>
              <a:t>Radiological: In-situ measurements </a:t>
            </a:r>
            <a:endParaRPr lang="de-DE" sz="2400" kern="0" dirty="0">
              <a:effectLst>
                <a:outerShdw blurRad="38100" dist="38100" dir="2700000" algn="tl">
                  <a:srgbClr val="000000">
                    <a:alpha val="43137"/>
                  </a:srgbClr>
                </a:outerShdw>
              </a:effectLst>
            </a:endParaRPr>
          </a:p>
        </p:txBody>
      </p:sp>
      <p:sp>
        <p:nvSpPr>
          <p:cNvPr id="38" name="TextBox 37">
            <a:extLst>
              <a:ext uri="{FF2B5EF4-FFF2-40B4-BE49-F238E27FC236}">
                <a16:creationId xmlns:a16="http://schemas.microsoft.com/office/drawing/2014/main" id="{3CA37901-ED2B-8668-28E0-0F1ACB74F48E}"/>
              </a:ext>
            </a:extLst>
          </p:cNvPr>
          <p:cNvSpPr txBox="1"/>
          <p:nvPr/>
        </p:nvSpPr>
        <p:spPr>
          <a:xfrm>
            <a:off x="812343" y="6414698"/>
            <a:ext cx="7370860" cy="461665"/>
          </a:xfrm>
          <a:prstGeom prst="rect">
            <a:avLst/>
          </a:prstGeom>
          <a:noFill/>
        </p:spPr>
        <p:txBody>
          <a:bodyPr wrap="square" rtlCol="0">
            <a:spAutoFit/>
          </a:bodyPr>
          <a:lstStyle/>
          <a:p>
            <a:r>
              <a:rPr lang="en-US" sz="800" dirty="0"/>
              <a:t>Ref: UNSCEAR, 2000. Sources and Effects of Ionizing Radiation. United Nations, New York.</a:t>
            </a:r>
          </a:p>
          <a:p>
            <a:r>
              <a:rPr lang="en-US" sz="800" dirty="0"/>
              <a:t>        M.R. Carter, E.G.G., 2007. Soil Sampling and Methods of Analysis, Second ed. CRC Press, Florida.</a:t>
            </a:r>
          </a:p>
          <a:p>
            <a:r>
              <a:rPr lang="en-US" sz="800" dirty="0"/>
              <a:t>        G. Estefan, R.S., J. Ryan, 2013. Methods of Soil, Plant and Water Analysis, International Centre for Agricultural Research in the Dry Areas, </a:t>
            </a:r>
            <a:r>
              <a:rPr lang="en-US" sz="800" dirty="0" err="1"/>
              <a:t>Lebonan</a:t>
            </a:r>
            <a:endParaRPr lang="en-US" sz="800" dirty="0"/>
          </a:p>
        </p:txBody>
      </p:sp>
      <p:grpSp>
        <p:nvGrpSpPr>
          <p:cNvPr id="39" name="Group 38">
            <a:extLst>
              <a:ext uri="{FF2B5EF4-FFF2-40B4-BE49-F238E27FC236}">
                <a16:creationId xmlns:a16="http://schemas.microsoft.com/office/drawing/2014/main" id="{9CDC68E1-3049-3E01-3AB0-6856D8D598D7}"/>
              </a:ext>
            </a:extLst>
          </p:cNvPr>
          <p:cNvGrpSpPr/>
          <p:nvPr/>
        </p:nvGrpSpPr>
        <p:grpSpPr>
          <a:xfrm>
            <a:off x="6029850" y="4014116"/>
            <a:ext cx="3241433" cy="2755133"/>
            <a:chOff x="7177229" y="1088421"/>
            <a:chExt cx="2068149" cy="2076929"/>
          </a:xfrm>
        </p:grpSpPr>
        <p:grpSp>
          <p:nvGrpSpPr>
            <p:cNvPr id="40" name="Group 39">
              <a:extLst>
                <a:ext uri="{FF2B5EF4-FFF2-40B4-BE49-F238E27FC236}">
                  <a16:creationId xmlns:a16="http://schemas.microsoft.com/office/drawing/2014/main" id="{D50512D2-E4E3-0D53-1FD3-33A73D8B6D71}"/>
                </a:ext>
              </a:extLst>
            </p:cNvPr>
            <p:cNvGrpSpPr/>
            <p:nvPr/>
          </p:nvGrpSpPr>
          <p:grpSpPr>
            <a:xfrm>
              <a:off x="7177229" y="1088421"/>
              <a:ext cx="1784057" cy="2076929"/>
              <a:chOff x="7177229" y="1088421"/>
              <a:chExt cx="1784057" cy="2076929"/>
            </a:xfrm>
          </p:grpSpPr>
          <p:pic>
            <p:nvPicPr>
              <p:cNvPr id="45" name="Picture 44">
                <a:extLst>
                  <a:ext uri="{FF2B5EF4-FFF2-40B4-BE49-F238E27FC236}">
                    <a16:creationId xmlns:a16="http://schemas.microsoft.com/office/drawing/2014/main" id="{E2729B61-1EE8-04CE-D303-7F303797BC83}"/>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3655" r="20462"/>
              <a:stretch/>
            </p:blipFill>
            <p:spPr>
              <a:xfrm>
                <a:off x="7303521" y="1088421"/>
                <a:ext cx="1657765" cy="2076929"/>
              </a:xfrm>
              <a:prstGeom prst="rect">
                <a:avLst/>
              </a:prstGeom>
            </p:spPr>
          </p:pic>
          <p:sp>
            <p:nvSpPr>
              <p:cNvPr id="46" name="TextBox 45">
                <a:extLst>
                  <a:ext uri="{FF2B5EF4-FFF2-40B4-BE49-F238E27FC236}">
                    <a16:creationId xmlns:a16="http://schemas.microsoft.com/office/drawing/2014/main" id="{6FC392B4-6029-393F-FD20-88C4A99D03C9}"/>
                  </a:ext>
                </a:extLst>
              </p:cNvPr>
              <p:cNvSpPr txBox="1"/>
              <p:nvPr/>
            </p:nvSpPr>
            <p:spPr>
              <a:xfrm>
                <a:off x="8787767" y="1288977"/>
                <a:ext cx="117370" cy="232015"/>
              </a:xfrm>
              <a:prstGeom prst="rect">
                <a:avLst/>
              </a:prstGeom>
              <a:noFill/>
              <a:ln w="25400">
                <a:noFill/>
              </a:ln>
            </p:spPr>
            <p:txBody>
              <a:bodyPr wrap="square" rtlCol="0">
                <a:spAutoFit/>
              </a:bodyPr>
              <a:lstStyle/>
              <a:p>
                <a:pPr algn="ctr"/>
                <a:r>
                  <a:rPr lang="en-US" sz="1400" b="1" dirty="0">
                    <a:solidFill>
                      <a:srgbClr val="FF0000"/>
                    </a:solidFill>
                    <a:highlight>
                      <a:srgbClr val="C0C0C0"/>
                    </a:highlight>
                  </a:rPr>
                  <a:t>A</a:t>
                </a:r>
                <a:endParaRPr lang="de-DE" sz="1400" b="1" dirty="0">
                  <a:solidFill>
                    <a:srgbClr val="FF0000"/>
                  </a:solidFill>
                  <a:highlight>
                    <a:srgbClr val="C0C0C0"/>
                  </a:highlight>
                </a:endParaRPr>
              </a:p>
            </p:txBody>
          </p:sp>
          <p:sp>
            <p:nvSpPr>
              <p:cNvPr id="47" name="TextBox 46">
                <a:extLst>
                  <a:ext uri="{FF2B5EF4-FFF2-40B4-BE49-F238E27FC236}">
                    <a16:creationId xmlns:a16="http://schemas.microsoft.com/office/drawing/2014/main" id="{C17490FD-69A3-C24D-E671-D88EE8032010}"/>
                  </a:ext>
                </a:extLst>
              </p:cNvPr>
              <p:cNvSpPr txBox="1"/>
              <p:nvPr/>
            </p:nvSpPr>
            <p:spPr>
              <a:xfrm>
                <a:off x="8086757" y="1512930"/>
                <a:ext cx="109217" cy="232015"/>
              </a:xfrm>
              <a:prstGeom prst="rect">
                <a:avLst/>
              </a:prstGeom>
              <a:noFill/>
              <a:ln w="25400">
                <a:noFill/>
              </a:ln>
            </p:spPr>
            <p:txBody>
              <a:bodyPr wrap="square" rtlCol="0">
                <a:spAutoFit/>
              </a:bodyPr>
              <a:lstStyle/>
              <a:p>
                <a:pPr algn="ctr"/>
                <a:r>
                  <a:rPr lang="en-US" sz="1400" b="1" dirty="0">
                    <a:solidFill>
                      <a:srgbClr val="FF0000"/>
                    </a:solidFill>
                    <a:highlight>
                      <a:srgbClr val="C0C0C0"/>
                    </a:highlight>
                  </a:rPr>
                  <a:t>B</a:t>
                </a:r>
                <a:endParaRPr lang="de-DE" sz="1400" b="1" dirty="0">
                  <a:solidFill>
                    <a:srgbClr val="FF0000"/>
                  </a:solidFill>
                  <a:highlight>
                    <a:srgbClr val="C0C0C0"/>
                  </a:highlight>
                </a:endParaRPr>
              </a:p>
            </p:txBody>
          </p:sp>
          <p:sp>
            <p:nvSpPr>
              <p:cNvPr id="49" name="TextBox 48">
                <a:extLst>
                  <a:ext uri="{FF2B5EF4-FFF2-40B4-BE49-F238E27FC236}">
                    <a16:creationId xmlns:a16="http://schemas.microsoft.com/office/drawing/2014/main" id="{E9F1D88B-6614-CED3-0248-A016C66F6F70}"/>
                  </a:ext>
                </a:extLst>
              </p:cNvPr>
              <p:cNvSpPr txBox="1"/>
              <p:nvPr/>
            </p:nvSpPr>
            <p:spPr>
              <a:xfrm>
                <a:off x="7809618" y="1696045"/>
                <a:ext cx="120442" cy="232015"/>
              </a:xfrm>
              <a:prstGeom prst="rect">
                <a:avLst/>
              </a:prstGeom>
              <a:noFill/>
              <a:ln w="25400">
                <a:noFill/>
              </a:ln>
            </p:spPr>
            <p:txBody>
              <a:bodyPr wrap="square" rtlCol="0">
                <a:spAutoFit/>
              </a:bodyPr>
              <a:lstStyle/>
              <a:p>
                <a:pPr algn="ctr"/>
                <a:r>
                  <a:rPr lang="en-US" sz="1400" b="1" dirty="0">
                    <a:solidFill>
                      <a:srgbClr val="FF0000"/>
                    </a:solidFill>
                    <a:highlight>
                      <a:srgbClr val="C0C0C0"/>
                    </a:highlight>
                  </a:rPr>
                  <a:t>C</a:t>
                </a:r>
                <a:endParaRPr lang="de-DE" sz="1400" b="1" dirty="0">
                  <a:solidFill>
                    <a:srgbClr val="FF0000"/>
                  </a:solidFill>
                  <a:highlight>
                    <a:srgbClr val="C0C0C0"/>
                  </a:highlight>
                </a:endParaRPr>
              </a:p>
            </p:txBody>
          </p:sp>
          <p:sp>
            <p:nvSpPr>
              <p:cNvPr id="50" name="TextBox 49">
                <a:extLst>
                  <a:ext uri="{FF2B5EF4-FFF2-40B4-BE49-F238E27FC236}">
                    <a16:creationId xmlns:a16="http://schemas.microsoft.com/office/drawing/2014/main" id="{0727F0FD-17FD-FBA5-AA72-AD7712EA9B2B}"/>
                  </a:ext>
                </a:extLst>
              </p:cNvPr>
              <p:cNvSpPr txBox="1"/>
              <p:nvPr/>
            </p:nvSpPr>
            <p:spPr>
              <a:xfrm>
                <a:off x="7526778" y="1813649"/>
                <a:ext cx="120442" cy="232015"/>
              </a:xfrm>
              <a:prstGeom prst="rect">
                <a:avLst/>
              </a:prstGeom>
              <a:noFill/>
              <a:ln w="25400">
                <a:noFill/>
              </a:ln>
            </p:spPr>
            <p:txBody>
              <a:bodyPr wrap="square" rtlCol="0">
                <a:spAutoFit/>
              </a:bodyPr>
              <a:lstStyle/>
              <a:p>
                <a:pPr algn="ctr"/>
                <a:r>
                  <a:rPr lang="en-US" sz="1400" b="1" dirty="0">
                    <a:solidFill>
                      <a:srgbClr val="FF0000"/>
                    </a:solidFill>
                    <a:highlight>
                      <a:srgbClr val="C0C0C0"/>
                    </a:highlight>
                  </a:rPr>
                  <a:t>D</a:t>
                </a:r>
                <a:endParaRPr lang="de-DE" sz="1400" b="1" dirty="0">
                  <a:solidFill>
                    <a:srgbClr val="FF0000"/>
                  </a:solidFill>
                  <a:highlight>
                    <a:srgbClr val="C0C0C0"/>
                  </a:highlight>
                </a:endParaRPr>
              </a:p>
            </p:txBody>
          </p:sp>
          <p:sp>
            <p:nvSpPr>
              <p:cNvPr id="51" name="TextBox 50">
                <a:extLst>
                  <a:ext uri="{FF2B5EF4-FFF2-40B4-BE49-F238E27FC236}">
                    <a16:creationId xmlns:a16="http://schemas.microsoft.com/office/drawing/2014/main" id="{D527C298-7DA9-F5B7-9ABA-B3F6DDE301CC}"/>
                  </a:ext>
                </a:extLst>
              </p:cNvPr>
              <p:cNvSpPr txBox="1"/>
              <p:nvPr/>
            </p:nvSpPr>
            <p:spPr>
              <a:xfrm>
                <a:off x="7177229" y="2331038"/>
                <a:ext cx="136971" cy="232015"/>
              </a:xfrm>
              <a:prstGeom prst="rect">
                <a:avLst/>
              </a:prstGeom>
              <a:noFill/>
              <a:ln w="25400">
                <a:noFill/>
              </a:ln>
            </p:spPr>
            <p:txBody>
              <a:bodyPr wrap="square" rtlCol="0">
                <a:spAutoFit/>
              </a:bodyPr>
              <a:lstStyle/>
              <a:p>
                <a:pPr algn="ctr"/>
                <a:r>
                  <a:rPr lang="en-US" sz="1400" b="1" dirty="0">
                    <a:solidFill>
                      <a:srgbClr val="FF0000"/>
                    </a:solidFill>
                    <a:highlight>
                      <a:srgbClr val="C0C0C0"/>
                    </a:highlight>
                  </a:rPr>
                  <a:t>E</a:t>
                </a:r>
                <a:endParaRPr lang="de-DE" sz="1400" b="1" dirty="0">
                  <a:solidFill>
                    <a:srgbClr val="FF0000"/>
                  </a:solidFill>
                  <a:highlight>
                    <a:srgbClr val="C0C0C0"/>
                  </a:highlight>
                </a:endParaRPr>
              </a:p>
            </p:txBody>
          </p:sp>
        </p:grpSp>
        <p:cxnSp>
          <p:nvCxnSpPr>
            <p:cNvPr id="41" name="Straight Connector 40">
              <a:extLst>
                <a:ext uri="{FF2B5EF4-FFF2-40B4-BE49-F238E27FC236}">
                  <a16:creationId xmlns:a16="http://schemas.microsoft.com/office/drawing/2014/main" id="{3477BD92-C787-F169-79A5-E35E3A1F9999}"/>
                </a:ext>
              </a:extLst>
            </p:cNvPr>
            <p:cNvCxnSpPr>
              <a:cxnSpLocks/>
            </p:cNvCxnSpPr>
            <p:nvPr/>
          </p:nvCxnSpPr>
          <p:spPr>
            <a:xfrm flipH="1">
              <a:off x="8200681" y="1869687"/>
              <a:ext cx="77683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B4FDF46-803D-0AB3-E210-EF9334FA9C55}"/>
                </a:ext>
              </a:extLst>
            </p:cNvPr>
            <p:cNvCxnSpPr>
              <a:cxnSpLocks/>
            </p:cNvCxnSpPr>
            <p:nvPr/>
          </p:nvCxnSpPr>
          <p:spPr>
            <a:xfrm>
              <a:off x="8987108" y="1838181"/>
              <a:ext cx="1" cy="957868"/>
            </a:xfrm>
            <a:prstGeom prst="line">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EBE2EBD-C6B5-290B-B2EB-F79F6FD91A9D}"/>
                </a:ext>
              </a:extLst>
            </p:cNvPr>
            <p:cNvSpPr txBox="1"/>
            <p:nvPr/>
          </p:nvSpPr>
          <p:spPr>
            <a:xfrm>
              <a:off x="8732435" y="2548570"/>
              <a:ext cx="512943" cy="232015"/>
            </a:xfrm>
            <a:prstGeom prst="rect">
              <a:avLst/>
            </a:prstGeom>
            <a:noFill/>
          </p:spPr>
          <p:txBody>
            <a:bodyPr wrap="square" rtlCol="0">
              <a:spAutoFit/>
            </a:bodyPr>
            <a:lstStyle/>
            <a:p>
              <a:r>
                <a:rPr lang="en-US" sz="1400" dirty="0"/>
                <a:t>362 m</a:t>
              </a:r>
              <a:endParaRPr lang="de-DE" sz="1400" dirty="0"/>
            </a:p>
          </p:txBody>
        </p:sp>
        <p:cxnSp>
          <p:nvCxnSpPr>
            <p:cNvPr id="44" name="Straight Connector 43">
              <a:extLst>
                <a:ext uri="{FF2B5EF4-FFF2-40B4-BE49-F238E27FC236}">
                  <a16:creationId xmlns:a16="http://schemas.microsoft.com/office/drawing/2014/main" id="{9BDB84F8-42BB-84EC-D82C-FA6EA806BBBB}"/>
                </a:ext>
              </a:extLst>
            </p:cNvPr>
            <p:cNvCxnSpPr>
              <a:cxnSpLocks/>
            </p:cNvCxnSpPr>
            <p:nvPr/>
          </p:nvCxnSpPr>
          <p:spPr>
            <a:xfrm>
              <a:off x="8200681" y="2796049"/>
              <a:ext cx="776835"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DEED3217-2B79-E460-E2A6-C8687391BBFF}"/>
              </a:ext>
            </a:extLst>
          </p:cNvPr>
          <p:cNvGrpSpPr/>
          <p:nvPr/>
        </p:nvGrpSpPr>
        <p:grpSpPr>
          <a:xfrm>
            <a:off x="4728255" y="1501718"/>
            <a:ext cx="4272658" cy="2741912"/>
            <a:chOff x="687970" y="1264421"/>
            <a:chExt cx="4320756" cy="3261319"/>
          </a:xfrm>
        </p:grpSpPr>
        <p:pic>
          <p:nvPicPr>
            <p:cNvPr id="53" name="Picture 52">
              <a:extLst>
                <a:ext uri="{FF2B5EF4-FFF2-40B4-BE49-F238E27FC236}">
                  <a16:creationId xmlns:a16="http://schemas.microsoft.com/office/drawing/2014/main" id="{2BB6C9A5-9F7F-CD0B-CB5B-7321C4DC8236}"/>
                </a:ext>
              </a:extLst>
            </p:cNvPr>
            <p:cNvPicPr>
              <a:picLocks noChangeAspect="1"/>
            </p:cNvPicPr>
            <p:nvPr/>
          </p:nvPicPr>
          <p:blipFill rotWithShape="1">
            <a:blip r:embed="rId9">
              <a:extLst>
                <a:ext uri="{28A0092B-C50C-407E-A947-70E740481C1C}">
                  <a14:useLocalDpi xmlns:a14="http://schemas.microsoft.com/office/drawing/2010/main" val="0"/>
                </a:ext>
              </a:extLst>
            </a:blip>
            <a:srcRect l="20096" t="21866" r="37271" b="21732"/>
            <a:stretch/>
          </p:blipFill>
          <p:spPr bwMode="auto">
            <a:xfrm>
              <a:off x="687970" y="1264421"/>
              <a:ext cx="4253609" cy="3261319"/>
            </a:xfrm>
            <a:prstGeom prst="rect">
              <a:avLst/>
            </a:prstGeom>
            <a:noFill/>
            <a:ln w="19050">
              <a:solidFill>
                <a:schemeClr val="accent1"/>
              </a:solidFill>
            </a:ln>
            <a:extLst>
              <a:ext uri="{53640926-AAD7-44D8-BBD7-CCE9431645EC}">
                <a14:shadowObscured xmlns:a14="http://schemas.microsoft.com/office/drawing/2010/main"/>
              </a:ext>
            </a:extLst>
          </p:spPr>
        </p:pic>
        <p:sp>
          <p:nvSpPr>
            <p:cNvPr id="54" name="Text Box 9">
              <a:extLst>
                <a:ext uri="{FF2B5EF4-FFF2-40B4-BE49-F238E27FC236}">
                  <a16:creationId xmlns:a16="http://schemas.microsoft.com/office/drawing/2014/main" id="{960E0B29-DCA5-515B-01B2-08860068E9DF}"/>
                </a:ext>
              </a:extLst>
            </p:cNvPr>
            <p:cNvSpPr txBox="1"/>
            <p:nvPr/>
          </p:nvSpPr>
          <p:spPr>
            <a:xfrm>
              <a:off x="4526280" y="1363980"/>
              <a:ext cx="482446" cy="4532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b="1" dirty="0">
                  <a:solidFill>
                    <a:srgbClr val="FF0000"/>
                  </a:solidFill>
                  <a:effectLst/>
                  <a:highlight>
                    <a:srgbClr val="C0C0C0"/>
                  </a:highlight>
                  <a:latin typeface="+mn-lt"/>
                  <a:ea typeface="Calibri" panose="020F0502020204030204" pitchFamily="34" charset="0"/>
                  <a:cs typeface="Times New Roman" panose="02020603050405020304" pitchFamily="18" charset="0"/>
                </a:rPr>
                <a:t>A</a:t>
              </a:r>
              <a:endParaRPr lang="en-US" sz="1100" dirty="0">
                <a:solidFill>
                  <a:srgbClr val="FF0000"/>
                </a:solidFill>
                <a:effectLst/>
                <a:highlight>
                  <a:srgbClr val="C0C0C0"/>
                </a:highlight>
                <a:latin typeface="+mn-lt"/>
                <a:ea typeface="Calibri" panose="020F0502020204030204" pitchFamily="34" charset="0"/>
                <a:cs typeface="Times New Roman" panose="02020603050405020304" pitchFamily="18" charset="0"/>
              </a:endParaRPr>
            </a:p>
          </p:txBody>
        </p:sp>
        <p:sp>
          <p:nvSpPr>
            <p:cNvPr id="55" name="Text Box 9">
              <a:extLst>
                <a:ext uri="{FF2B5EF4-FFF2-40B4-BE49-F238E27FC236}">
                  <a16:creationId xmlns:a16="http://schemas.microsoft.com/office/drawing/2014/main" id="{4DEBC178-8570-B9C4-962A-32EBFD8C6E9A}"/>
                </a:ext>
              </a:extLst>
            </p:cNvPr>
            <p:cNvSpPr txBox="1"/>
            <p:nvPr/>
          </p:nvSpPr>
          <p:spPr>
            <a:xfrm>
              <a:off x="3208020" y="1813560"/>
              <a:ext cx="482446" cy="4532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b="1" dirty="0">
                  <a:solidFill>
                    <a:srgbClr val="FF0000"/>
                  </a:solidFill>
                  <a:effectLst/>
                  <a:highlight>
                    <a:srgbClr val="C0C0C0"/>
                  </a:highlight>
                  <a:latin typeface="+mn-lt"/>
                  <a:ea typeface="Calibri" panose="020F0502020204030204" pitchFamily="34" charset="0"/>
                  <a:cs typeface="Times New Roman" panose="02020603050405020304" pitchFamily="18" charset="0"/>
                </a:rPr>
                <a:t>B</a:t>
              </a:r>
              <a:endParaRPr lang="en-US" sz="1100" dirty="0">
                <a:solidFill>
                  <a:srgbClr val="FF0000"/>
                </a:solidFill>
                <a:effectLst/>
                <a:highlight>
                  <a:srgbClr val="C0C0C0"/>
                </a:highlight>
                <a:latin typeface="+mn-lt"/>
                <a:ea typeface="Calibri" panose="020F0502020204030204" pitchFamily="34" charset="0"/>
                <a:cs typeface="Times New Roman" panose="02020603050405020304" pitchFamily="18" charset="0"/>
              </a:endParaRPr>
            </a:p>
          </p:txBody>
        </p:sp>
        <p:sp>
          <p:nvSpPr>
            <p:cNvPr id="56" name="Text Box 9">
              <a:extLst>
                <a:ext uri="{FF2B5EF4-FFF2-40B4-BE49-F238E27FC236}">
                  <a16:creationId xmlns:a16="http://schemas.microsoft.com/office/drawing/2014/main" id="{068A6270-66DC-A743-51D6-CAC462A1A2E0}"/>
                </a:ext>
              </a:extLst>
            </p:cNvPr>
            <p:cNvSpPr txBox="1"/>
            <p:nvPr/>
          </p:nvSpPr>
          <p:spPr>
            <a:xfrm>
              <a:off x="2141220" y="2971800"/>
              <a:ext cx="482446" cy="4532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b="1" dirty="0">
                  <a:solidFill>
                    <a:srgbClr val="FF0000"/>
                  </a:solidFill>
                  <a:effectLst/>
                  <a:highlight>
                    <a:srgbClr val="C0C0C0"/>
                  </a:highlight>
                  <a:latin typeface="+mn-lt"/>
                  <a:ea typeface="Calibri" panose="020F0502020204030204" pitchFamily="34" charset="0"/>
                  <a:cs typeface="Times New Roman" panose="02020603050405020304" pitchFamily="18" charset="0"/>
                </a:rPr>
                <a:t>C</a:t>
              </a:r>
              <a:endParaRPr lang="en-US" sz="1100" dirty="0">
                <a:solidFill>
                  <a:srgbClr val="FF0000"/>
                </a:solidFill>
                <a:effectLst/>
                <a:highlight>
                  <a:srgbClr val="C0C0C0"/>
                </a:highlight>
                <a:latin typeface="+mn-lt"/>
                <a:ea typeface="Calibri" panose="020F0502020204030204" pitchFamily="34" charset="0"/>
                <a:cs typeface="Times New Roman" panose="02020603050405020304" pitchFamily="18" charset="0"/>
              </a:endParaRPr>
            </a:p>
          </p:txBody>
        </p:sp>
        <p:sp>
          <p:nvSpPr>
            <p:cNvPr id="57" name="Text Box 9">
              <a:extLst>
                <a:ext uri="{FF2B5EF4-FFF2-40B4-BE49-F238E27FC236}">
                  <a16:creationId xmlns:a16="http://schemas.microsoft.com/office/drawing/2014/main" id="{00B82CBE-4015-CDB3-3D24-2AD311B34E02}"/>
                </a:ext>
              </a:extLst>
            </p:cNvPr>
            <p:cNvSpPr txBox="1"/>
            <p:nvPr/>
          </p:nvSpPr>
          <p:spPr>
            <a:xfrm>
              <a:off x="1242060" y="3147060"/>
              <a:ext cx="482446" cy="4532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b="1" dirty="0">
                  <a:solidFill>
                    <a:srgbClr val="FF0000"/>
                  </a:solidFill>
                  <a:effectLst/>
                  <a:highlight>
                    <a:srgbClr val="C0C0C0"/>
                  </a:highlight>
                  <a:latin typeface="+mn-lt"/>
                  <a:ea typeface="Calibri" panose="020F0502020204030204" pitchFamily="34" charset="0"/>
                  <a:cs typeface="Times New Roman" panose="02020603050405020304" pitchFamily="18" charset="0"/>
                </a:rPr>
                <a:t>D</a:t>
              </a:r>
              <a:endParaRPr lang="en-US" sz="1100" dirty="0">
                <a:solidFill>
                  <a:srgbClr val="FF0000"/>
                </a:solidFill>
                <a:effectLst/>
                <a:highlight>
                  <a:srgbClr val="C0C0C0"/>
                </a:highlight>
                <a:latin typeface="+mn-lt"/>
                <a:ea typeface="Calibri" panose="020F0502020204030204" pitchFamily="34" charset="0"/>
                <a:cs typeface="Times New Roman" panose="02020603050405020304" pitchFamily="18" charset="0"/>
              </a:endParaRPr>
            </a:p>
          </p:txBody>
        </p:sp>
        <p:sp>
          <p:nvSpPr>
            <p:cNvPr id="58" name="Text Box 9">
              <a:extLst>
                <a:ext uri="{FF2B5EF4-FFF2-40B4-BE49-F238E27FC236}">
                  <a16:creationId xmlns:a16="http://schemas.microsoft.com/office/drawing/2014/main" id="{E81AA2C0-BBB1-4CA4-2C08-952CF6F215B3}"/>
                </a:ext>
              </a:extLst>
            </p:cNvPr>
            <p:cNvSpPr txBox="1"/>
            <p:nvPr/>
          </p:nvSpPr>
          <p:spPr>
            <a:xfrm>
              <a:off x="687970" y="3960942"/>
              <a:ext cx="482446" cy="4532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b="1" dirty="0">
                  <a:solidFill>
                    <a:srgbClr val="FF0000"/>
                  </a:solidFill>
                  <a:effectLst/>
                  <a:highlight>
                    <a:srgbClr val="C0C0C0"/>
                  </a:highlight>
                  <a:latin typeface="+mn-lt"/>
                  <a:ea typeface="Calibri" panose="020F0502020204030204" pitchFamily="34" charset="0"/>
                  <a:cs typeface="Times New Roman" panose="02020603050405020304" pitchFamily="18" charset="0"/>
                </a:rPr>
                <a:t>E</a:t>
              </a:r>
              <a:endParaRPr lang="en-US" sz="1100" dirty="0">
                <a:solidFill>
                  <a:srgbClr val="FF0000"/>
                </a:solidFill>
                <a:effectLst/>
                <a:highlight>
                  <a:srgbClr val="C0C0C0"/>
                </a:highlight>
                <a:latin typeface="+mn-lt"/>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DDDB8F3-B0E8-EA03-40D8-C78FC0EB232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4938"/>
          <a:stretch/>
        </p:blipFill>
        <p:spPr>
          <a:xfrm>
            <a:off x="4174332" y="4344169"/>
            <a:ext cx="2107446" cy="1263983"/>
          </a:xfrm>
          <a:prstGeom prst="rect">
            <a:avLst/>
          </a:prstGeom>
          <a:ln w="19050">
            <a:solidFill>
              <a:schemeClr val="accent1"/>
            </a:solidFill>
          </a:ln>
        </p:spPr>
      </p:pic>
    </p:spTree>
    <p:extLst>
      <p:ext uri="{BB962C8B-B14F-4D97-AF65-F5344CB8AC3E}">
        <p14:creationId xmlns:p14="http://schemas.microsoft.com/office/powerpoint/2010/main" val="4203032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722" y="1082867"/>
            <a:ext cx="7922134" cy="2202089"/>
            <a:chOff x="634235" y="3559016"/>
            <a:chExt cx="7922134" cy="2202089"/>
          </a:xfrm>
        </p:grpSpPr>
        <p:pic>
          <p:nvPicPr>
            <p:cNvPr id="12" name="Picture 3">
              <a:extLst>
                <a:ext uri="{FF2B5EF4-FFF2-40B4-BE49-F238E27FC236}">
                  <a16:creationId xmlns:a16="http://schemas.microsoft.com/office/drawing/2014/main" id="{6BA916C8-951A-4D54-AA35-761C45FBCC0B}"/>
                </a:ext>
              </a:extLst>
            </p:cNvPr>
            <p:cNvPicPr>
              <a:picLocks noChangeAspect="1"/>
            </p:cNvPicPr>
            <p:nvPr/>
          </p:nvPicPr>
          <p:blipFill>
            <a:blip r:embed="rId3"/>
            <a:stretch>
              <a:fillRect/>
            </a:stretch>
          </p:blipFill>
          <p:spPr>
            <a:xfrm>
              <a:off x="634235" y="3559016"/>
              <a:ext cx="2970885" cy="2072993"/>
            </a:xfrm>
            <a:prstGeom prst="rect">
              <a:avLst/>
            </a:prstGeom>
            <a:ln w="19050">
              <a:solidFill>
                <a:schemeClr val="accent1"/>
              </a:solidFill>
            </a:ln>
          </p:spPr>
        </p:pic>
        <p:sp>
          <p:nvSpPr>
            <p:cNvPr id="13" name="Content Placeholder 3">
              <a:extLst>
                <a:ext uri="{FF2B5EF4-FFF2-40B4-BE49-F238E27FC236}">
                  <a16:creationId xmlns:a16="http://schemas.microsoft.com/office/drawing/2014/main" id="{ABEA8E5C-CAD2-4117-A31E-7895F4F2C79D}"/>
                </a:ext>
              </a:extLst>
            </p:cNvPr>
            <p:cNvSpPr txBox="1">
              <a:spLocks/>
            </p:cNvSpPr>
            <p:nvPr/>
          </p:nvSpPr>
          <p:spPr bwMode="auto">
            <a:xfrm>
              <a:off x="3785045" y="3649921"/>
              <a:ext cx="4771324" cy="211118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4"/>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5"/>
                </a:buBlip>
                <a:defRPr sz="2400">
                  <a:solidFill>
                    <a:schemeClr val="tx1"/>
                  </a:solidFill>
                  <a:latin typeface="+mn-lt"/>
                </a:defRPr>
              </a:lvl2pPr>
              <a:lvl3pPr marL="1209675" indent="-324000" algn="l" rtl="0" eaLnBrk="1" fontAlgn="base" hangingPunct="1">
                <a:spcBef>
                  <a:spcPts val="700"/>
                </a:spcBef>
                <a:spcAft>
                  <a:spcPct val="0"/>
                </a:spcAft>
                <a:buBlip>
                  <a:blip r:embed="rId6"/>
                </a:buBlip>
                <a:defRPr sz="2000">
                  <a:solidFill>
                    <a:schemeClr val="tx1"/>
                  </a:solidFill>
                  <a:latin typeface="+mn-lt"/>
                </a:defRPr>
              </a:lvl3pPr>
              <a:lvl4pPr marL="1657350" indent="-324000" algn="l" rtl="0" eaLnBrk="1" fontAlgn="base" hangingPunct="1">
                <a:spcBef>
                  <a:spcPts val="700"/>
                </a:spcBef>
                <a:spcAft>
                  <a:spcPct val="0"/>
                </a:spcAft>
                <a:buBlip>
                  <a:blip r:embed="rId6"/>
                </a:buBlip>
                <a:defRPr sz="2000">
                  <a:solidFill>
                    <a:schemeClr val="tx1"/>
                  </a:solidFill>
                  <a:latin typeface="+mn-lt"/>
                </a:defRPr>
              </a:lvl4pPr>
              <a:lvl5pPr marL="2095500" indent="-324000" algn="l" rtl="0" eaLnBrk="1" fontAlgn="base" hangingPunct="1">
                <a:spcBef>
                  <a:spcPts val="700"/>
                </a:spcBef>
                <a:spcAft>
                  <a:spcPct val="0"/>
                </a:spcAft>
                <a:buBlip>
                  <a:blip r:embed="rId6"/>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pPr indent="-185738"/>
              <a:r>
                <a:rPr lang="de-DE" sz="1800" kern="0" dirty="0"/>
                <a:t>Gamma Spectrometric Analysis:</a:t>
              </a:r>
            </a:p>
            <a:p>
              <a:pPr marL="569913" indent="-222250">
                <a:buClr>
                  <a:schemeClr val="accent1"/>
                </a:buClr>
                <a:buFont typeface="Arial" panose="020B0604020202020204" pitchFamily="34" charset="0"/>
                <a:buChar char="•"/>
              </a:pPr>
              <a:r>
                <a:rPr lang="de-DE" sz="1800" kern="0" dirty="0"/>
                <a:t>Th-232 : 4000 – 7600 Bq/kg</a:t>
              </a:r>
            </a:p>
            <a:p>
              <a:pPr marL="576263" indent="-228600">
                <a:buClr>
                  <a:schemeClr val="accent1"/>
                </a:buClr>
                <a:buFont typeface="Arial" panose="020B0604020202020204" pitchFamily="34" charset="0"/>
                <a:buChar char="•"/>
              </a:pPr>
              <a:r>
                <a:rPr lang="de-DE" sz="1800" kern="0" dirty="0"/>
                <a:t>K-40 : 300 – 550 </a:t>
              </a:r>
              <a:r>
                <a:rPr lang="de-DE" sz="1800" kern="0" dirty="0" err="1"/>
                <a:t>Bq</a:t>
              </a:r>
              <a:r>
                <a:rPr lang="de-DE" sz="1800" kern="0" dirty="0"/>
                <a:t>/kg</a:t>
              </a:r>
            </a:p>
            <a:p>
              <a:pPr marL="576263" indent="-228600">
                <a:buClr>
                  <a:schemeClr val="accent1"/>
                </a:buClr>
                <a:buFont typeface="Arial" panose="020B0604020202020204" pitchFamily="34" charset="0"/>
                <a:buChar char="•"/>
              </a:pPr>
              <a:r>
                <a:rPr lang="de-DE" sz="1800" kern="0" dirty="0"/>
                <a:t>Ra-226 : 300 – 600 Bq/kg</a:t>
              </a:r>
            </a:p>
            <a:p>
              <a:pPr marL="0" indent="0">
                <a:buClr>
                  <a:schemeClr val="accent1"/>
                </a:buClr>
                <a:buNone/>
              </a:pPr>
              <a:r>
                <a:rPr lang="de-DE" sz="1800" kern="0" dirty="0"/>
                <a:t>	</a:t>
              </a:r>
            </a:p>
          </p:txBody>
        </p:sp>
      </p:grpSp>
      <p:sp>
        <p:nvSpPr>
          <p:cNvPr id="10" name="Content Placeholder 2"/>
          <p:cNvSpPr>
            <a:spLocks noGrp="1"/>
          </p:cNvSpPr>
          <p:nvPr>
            <p:ph idx="1"/>
          </p:nvPr>
        </p:nvSpPr>
        <p:spPr>
          <a:xfrm>
            <a:off x="6303756" y="2675643"/>
            <a:ext cx="2738403" cy="1045394"/>
          </a:xfrm>
        </p:spPr>
        <p:txBody>
          <a:bodyPr>
            <a:noAutofit/>
          </a:bodyPr>
          <a:lstStyle/>
          <a:p>
            <a:pPr marL="347663" indent="-177800">
              <a:buClr>
                <a:schemeClr val="accent1"/>
              </a:buClr>
            </a:pPr>
            <a:r>
              <a:rPr lang="de-DE" sz="1400" dirty="0"/>
              <a:t>For Th-232 </a:t>
            </a:r>
          </a:p>
          <a:p>
            <a:pPr marL="455613" indent="-285750">
              <a:buClr>
                <a:schemeClr val="accent1"/>
              </a:buClr>
              <a:buFont typeface="Wingdings" panose="05000000000000000000" pitchFamily="2" charset="2"/>
              <a:buChar char="à"/>
            </a:pPr>
            <a:r>
              <a:rPr lang="de-DE" sz="1400" dirty="0"/>
              <a:t>World average : 30 Bq/kg</a:t>
            </a:r>
          </a:p>
          <a:p>
            <a:pPr marL="455613" indent="-285750">
              <a:buClr>
                <a:schemeClr val="accent1"/>
              </a:buClr>
              <a:buFont typeface="Wingdings" panose="05000000000000000000" pitchFamily="2" charset="2"/>
              <a:buChar char="à"/>
            </a:pPr>
            <a:r>
              <a:rPr lang="de-DE" sz="1400" dirty="0"/>
              <a:t>World range: 11 – 64 Bq/kg</a:t>
            </a:r>
          </a:p>
        </p:txBody>
      </p:sp>
      <p:sp>
        <p:nvSpPr>
          <p:cNvPr id="11" name="TextBox 10">
            <a:extLst>
              <a:ext uri="{FF2B5EF4-FFF2-40B4-BE49-F238E27FC236}">
                <a16:creationId xmlns:a16="http://schemas.microsoft.com/office/drawing/2014/main" id="{C4C41D67-AFEF-4C3F-A9B2-987A825B7C2A}"/>
              </a:ext>
            </a:extLst>
          </p:cNvPr>
          <p:cNvSpPr txBox="1"/>
          <p:nvPr/>
        </p:nvSpPr>
        <p:spPr>
          <a:xfrm>
            <a:off x="1738358" y="6425387"/>
            <a:ext cx="5667283" cy="215444"/>
          </a:xfrm>
          <a:prstGeom prst="rect">
            <a:avLst/>
          </a:prstGeom>
          <a:noFill/>
        </p:spPr>
        <p:txBody>
          <a:bodyPr wrap="square" rtlCol="0">
            <a:spAutoFit/>
          </a:bodyPr>
          <a:lstStyle/>
          <a:p>
            <a:r>
              <a:rPr lang="en-US" sz="800" dirty="0"/>
              <a:t>Ref: UNSCEAR, 2000. Sources and Effects of Ionizing Radiation. United Nations, New York</a:t>
            </a:r>
          </a:p>
        </p:txBody>
      </p:sp>
      <p:sp>
        <p:nvSpPr>
          <p:cNvPr id="14" name="Content Placeholder 3">
            <a:extLst>
              <a:ext uri="{FF2B5EF4-FFF2-40B4-BE49-F238E27FC236}">
                <a16:creationId xmlns:a16="http://schemas.microsoft.com/office/drawing/2014/main" id="{3F289F0F-1F5B-426E-8A64-B3BFD7F6CC07}"/>
              </a:ext>
            </a:extLst>
          </p:cNvPr>
          <p:cNvSpPr txBox="1">
            <a:spLocks/>
          </p:cNvSpPr>
          <p:nvPr/>
        </p:nvSpPr>
        <p:spPr bwMode="auto">
          <a:xfrm>
            <a:off x="466722" y="4329458"/>
            <a:ext cx="4277400" cy="79865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4"/>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5"/>
              </a:buBlip>
              <a:defRPr sz="2400">
                <a:solidFill>
                  <a:schemeClr val="tx1"/>
                </a:solidFill>
                <a:latin typeface="+mn-lt"/>
              </a:defRPr>
            </a:lvl2pPr>
            <a:lvl3pPr marL="1209675" indent="-324000" algn="l" rtl="0" eaLnBrk="1" fontAlgn="base" hangingPunct="1">
              <a:spcBef>
                <a:spcPts val="700"/>
              </a:spcBef>
              <a:spcAft>
                <a:spcPct val="0"/>
              </a:spcAft>
              <a:buBlip>
                <a:blip r:embed="rId6"/>
              </a:buBlip>
              <a:defRPr sz="2000">
                <a:solidFill>
                  <a:schemeClr val="tx1"/>
                </a:solidFill>
                <a:latin typeface="+mn-lt"/>
              </a:defRPr>
            </a:lvl3pPr>
            <a:lvl4pPr marL="1657350" indent="-324000" algn="l" rtl="0" eaLnBrk="1" fontAlgn="base" hangingPunct="1">
              <a:spcBef>
                <a:spcPts val="700"/>
              </a:spcBef>
              <a:spcAft>
                <a:spcPct val="0"/>
              </a:spcAft>
              <a:buBlip>
                <a:blip r:embed="rId6"/>
              </a:buBlip>
              <a:defRPr sz="2000">
                <a:solidFill>
                  <a:schemeClr val="tx1"/>
                </a:solidFill>
                <a:latin typeface="+mn-lt"/>
              </a:defRPr>
            </a:lvl4pPr>
            <a:lvl5pPr marL="2095500" indent="-324000" algn="l" rtl="0" eaLnBrk="1" fontAlgn="base" hangingPunct="1">
              <a:spcBef>
                <a:spcPts val="700"/>
              </a:spcBef>
              <a:spcAft>
                <a:spcPct val="0"/>
              </a:spcAft>
              <a:buBlip>
                <a:blip r:embed="rId6"/>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r>
              <a:rPr lang="de-DE" sz="1800" kern="0" dirty="0"/>
              <a:t>Calculated absorbed dose rates in air: </a:t>
            </a:r>
          </a:p>
          <a:p>
            <a:pPr marL="576263" indent="-238125">
              <a:buClr>
                <a:schemeClr val="accent1"/>
              </a:buClr>
              <a:buFont typeface="Arial" panose="020B0604020202020204" pitchFamily="34" charset="0"/>
              <a:buChar char="•"/>
            </a:pPr>
            <a:r>
              <a:rPr lang="de-DE" sz="1800" kern="0" dirty="0"/>
              <a:t>3000 – 4600 nGy/h</a:t>
            </a:r>
          </a:p>
          <a:p>
            <a:pPr marL="338138" indent="0">
              <a:buClr>
                <a:schemeClr val="accent1"/>
              </a:buClr>
              <a:buNone/>
            </a:pPr>
            <a:endParaRPr lang="de-DE" sz="1800" kern="0" dirty="0"/>
          </a:p>
        </p:txBody>
      </p:sp>
      <p:sp>
        <p:nvSpPr>
          <p:cNvPr id="22" name="Content Placeholder 2">
            <a:extLst>
              <a:ext uri="{FF2B5EF4-FFF2-40B4-BE49-F238E27FC236}">
                <a16:creationId xmlns:a16="http://schemas.microsoft.com/office/drawing/2014/main" id="{00A1A12F-D824-4546-AEF5-7811849AEB9F}"/>
              </a:ext>
            </a:extLst>
          </p:cNvPr>
          <p:cNvSpPr txBox="1">
            <a:spLocks/>
          </p:cNvSpPr>
          <p:nvPr/>
        </p:nvSpPr>
        <p:spPr bwMode="auto">
          <a:xfrm>
            <a:off x="1474142" y="5130978"/>
            <a:ext cx="3541610" cy="69871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4"/>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5"/>
              </a:buBlip>
              <a:defRPr sz="2400">
                <a:solidFill>
                  <a:schemeClr val="tx1"/>
                </a:solidFill>
                <a:latin typeface="+mn-lt"/>
              </a:defRPr>
            </a:lvl2pPr>
            <a:lvl3pPr marL="1209675" indent="-324000" algn="l" rtl="0" eaLnBrk="1" fontAlgn="base" hangingPunct="1">
              <a:spcBef>
                <a:spcPts val="700"/>
              </a:spcBef>
              <a:spcAft>
                <a:spcPct val="0"/>
              </a:spcAft>
              <a:buBlip>
                <a:blip r:embed="rId6"/>
              </a:buBlip>
              <a:defRPr sz="2000">
                <a:solidFill>
                  <a:schemeClr val="tx1"/>
                </a:solidFill>
                <a:latin typeface="+mn-lt"/>
              </a:defRPr>
            </a:lvl3pPr>
            <a:lvl4pPr marL="1657350" indent="-324000" algn="l" rtl="0" eaLnBrk="1" fontAlgn="base" hangingPunct="1">
              <a:spcBef>
                <a:spcPts val="700"/>
              </a:spcBef>
              <a:spcAft>
                <a:spcPct val="0"/>
              </a:spcAft>
              <a:buBlip>
                <a:blip r:embed="rId6"/>
              </a:buBlip>
              <a:defRPr sz="2000">
                <a:solidFill>
                  <a:schemeClr val="tx1"/>
                </a:solidFill>
                <a:latin typeface="+mn-lt"/>
              </a:defRPr>
            </a:lvl4pPr>
            <a:lvl5pPr marL="2095500" indent="-324000" algn="l" rtl="0" eaLnBrk="1" fontAlgn="base" hangingPunct="1">
              <a:spcBef>
                <a:spcPts val="700"/>
              </a:spcBef>
              <a:spcAft>
                <a:spcPct val="0"/>
              </a:spcAft>
              <a:buBlip>
                <a:blip r:embed="rId6"/>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pPr marL="455613" indent="-285750">
              <a:buClr>
                <a:schemeClr val="accent1"/>
              </a:buClr>
              <a:buFont typeface="Wingdings" panose="05000000000000000000" pitchFamily="2" charset="2"/>
              <a:buChar char="à"/>
            </a:pPr>
            <a:r>
              <a:rPr lang="de-DE" sz="1400" kern="0" dirty="0"/>
              <a:t>World average</a:t>
            </a:r>
            <a:r>
              <a:rPr lang="de-DE" sz="1400" dirty="0"/>
              <a:t> </a:t>
            </a:r>
            <a:r>
              <a:rPr lang="de-DE" sz="1400" kern="0" dirty="0"/>
              <a:t>: 18 – 93 nGy/h</a:t>
            </a:r>
          </a:p>
          <a:p>
            <a:pPr marL="455613" indent="-285750">
              <a:buClr>
                <a:schemeClr val="accent1"/>
              </a:buClr>
              <a:buFont typeface="Wingdings" panose="05000000000000000000" pitchFamily="2" charset="2"/>
              <a:buChar char="à"/>
            </a:pPr>
            <a:r>
              <a:rPr lang="de-DE" sz="1400" kern="0" dirty="0"/>
              <a:t>Kerala and Madras</a:t>
            </a:r>
            <a:r>
              <a:rPr lang="de-DE" sz="1400" dirty="0"/>
              <a:t> </a:t>
            </a:r>
            <a:r>
              <a:rPr lang="de-DE" sz="1400" kern="0" dirty="0"/>
              <a:t>: 200 – 4000 nGy/h</a:t>
            </a:r>
          </a:p>
          <a:p>
            <a:pPr marL="347663" indent="0">
              <a:buClr>
                <a:schemeClr val="accent1"/>
              </a:buClr>
              <a:buFontTx/>
              <a:buNone/>
            </a:pPr>
            <a:endParaRPr lang="de-DE" sz="1400" kern="0" dirty="0"/>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E3085B0-7BAC-4789-8E5C-B4CE259942AB}"/>
                  </a:ext>
                </a:extLst>
              </p:cNvPr>
              <p:cNvSpPr txBox="1"/>
              <p:nvPr/>
            </p:nvSpPr>
            <p:spPr>
              <a:xfrm>
                <a:off x="1043601" y="3745976"/>
                <a:ext cx="5780493"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 </m:t>
                      </m:r>
                      <m:d>
                        <m:dPr>
                          <m:ctrlPr>
                            <a:rPr lang="de-DE" i="1">
                              <a:latin typeface="Cambria Math" panose="02040503050406030204" pitchFamily="18" charset="0"/>
                            </a:rPr>
                          </m:ctrlPr>
                        </m:dPr>
                        <m:e>
                          <m:r>
                            <a:rPr lang="en-US" i="1">
                              <a:latin typeface="Cambria Math" panose="02040503050406030204" pitchFamily="18" charset="0"/>
                            </a:rPr>
                            <m:t>𝑛𝐺𝑦</m:t>
                          </m:r>
                          <m:r>
                            <a:rPr lang="en-US" i="1">
                              <a:latin typeface="Cambria Math" panose="02040503050406030204" pitchFamily="18" charset="0"/>
                            </a:rPr>
                            <m:t> </m:t>
                          </m:r>
                          <m:sSup>
                            <m:sSupPr>
                              <m:ctrlPr>
                                <a:rPr lang="de-DE"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−1</m:t>
                              </m:r>
                            </m:sup>
                          </m:sSup>
                        </m:e>
                      </m:d>
                      <m:r>
                        <a:rPr lang="en-US" i="1">
                          <a:latin typeface="Cambria Math" panose="02040503050406030204" pitchFamily="18" charset="0"/>
                        </a:rPr>
                        <m:t>=0.0414 </m:t>
                      </m:r>
                      <m:sSub>
                        <m:sSubPr>
                          <m:ctrlPr>
                            <a:rPr lang="de-DE"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𝐾</m:t>
                          </m:r>
                        </m:sub>
                      </m:sSub>
                      <m:r>
                        <a:rPr lang="en-US" i="1">
                          <a:latin typeface="Cambria Math" panose="02040503050406030204" pitchFamily="18" charset="0"/>
                        </a:rPr>
                        <m:t>+0.4611 </m:t>
                      </m:r>
                      <m:sSub>
                        <m:sSubPr>
                          <m:ctrlPr>
                            <a:rPr lang="de-DE"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𝑅𝑎</m:t>
                          </m:r>
                        </m:sub>
                      </m:sSub>
                      <m:r>
                        <a:rPr lang="en-US" i="1">
                          <a:latin typeface="Cambria Math" panose="02040503050406030204" pitchFamily="18" charset="0"/>
                        </a:rPr>
                        <m:t>+0.623 </m:t>
                      </m:r>
                      <m:sSub>
                        <m:sSubPr>
                          <m:ctrlPr>
                            <a:rPr lang="de-DE"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𝑇h</m:t>
                          </m:r>
                        </m:sub>
                      </m:sSub>
                    </m:oMath>
                  </m:oMathPara>
                </a14:m>
                <a:endParaRPr lang="de-DE" dirty="0"/>
              </a:p>
              <a:p>
                <a:endParaRPr lang="de-DE" dirty="0"/>
              </a:p>
            </p:txBody>
          </p:sp>
        </mc:Choice>
        <mc:Fallback xmlns="">
          <p:sp>
            <p:nvSpPr>
              <p:cNvPr id="24" name="TextBox 23">
                <a:extLst>
                  <a:ext uri="{FF2B5EF4-FFF2-40B4-BE49-F238E27FC236}">
                    <a16:creationId xmlns:a16="http://schemas.microsoft.com/office/drawing/2014/main" id="{4E3085B0-7BAC-4789-8E5C-B4CE259942AB}"/>
                  </a:ext>
                </a:extLst>
              </p:cNvPr>
              <p:cNvSpPr txBox="1">
                <a:spLocks noRot="1" noChangeAspect="1" noMove="1" noResize="1" noEditPoints="1" noAdjustHandles="1" noChangeArrowheads="1" noChangeShapeType="1" noTextEdit="1"/>
              </p:cNvSpPr>
              <p:nvPr/>
            </p:nvSpPr>
            <p:spPr>
              <a:xfrm>
                <a:off x="1043601" y="3745976"/>
                <a:ext cx="5780493" cy="646331"/>
              </a:xfrm>
              <a:prstGeom prst="rect">
                <a:avLst/>
              </a:prstGeom>
              <a:blipFill>
                <a:blip r:embed="rId8"/>
                <a:stretch>
                  <a:fillRect/>
                </a:stretch>
              </a:blipFill>
            </p:spPr>
            <p:txBody>
              <a:bodyPr/>
              <a:lstStyle/>
              <a:p>
                <a:r>
                  <a:rPr lang="en-US">
                    <a:noFill/>
                  </a:rPr>
                  <a:t> </a:t>
                </a:r>
              </a:p>
            </p:txBody>
          </p:sp>
        </mc:Fallback>
      </mc:AlternateContent>
      <p:sp>
        <p:nvSpPr>
          <p:cNvPr id="15" name="Content Placeholder 2">
            <a:extLst>
              <a:ext uri="{FF2B5EF4-FFF2-40B4-BE49-F238E27FC236}">
                <a16:creationId xmlns:a16="http://schemas.microsoft.com/office/drawing/2014/main" id="{C54E8A3E-9B2F-2E56-2583-FF3A74F07B7B}"/>
              </a:ext>
            </a:extLst>
          </p:cNvPr>
          <p:cNvSpPr txBox="1">
            <a:spLocks/>
          </p:cNvSpPr>
          <p:nvPr/>
        </p:nvSpPr>
        <p:spPr bwMode="auto">
          <a:xfrm>
            <a:off x="183693" y="518911"/>
            <a:ext cx="8356600" cy="341812"/>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357188" indent="-357188" algn="l" rtl="0" eaLnBrk="1" fontAlgn="base" hangingPunct="1">
              <a:spcBef>
                <a:spcPts val="700"/>
              </a:spcBef>
              <a:spcAft>
                <a:spcPct val="0"/>
              </a:spcAft>
              <a:buBlip>
                <a:blip r:embed="rId4"/>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5"/>
              </a:buBlip>
              <a:defRPr sz="2400">
                <a:solidFill>
                  <a:schemeClr val="tx1"/>
                </a:solidFill>
                <a:latin typeface="+mn-lt"/>
              </a:defRPr>
            </a:lvl2pPr>
            <a:lvl3pPr marL="1209675" indent="-324000" algn="l" rtl="0" eaLnBrk="1" fontAlgn="base" hangingPunct="1">
              <a:spcBef>
                <a:spcPts val="700"/>
              </a:spcBef>
              <a:spcAft>
                <a:spcPct val="0"/>
              </a:spcAft>
              <a:buBlip>
                <a:blip r:embed="rId6"/>
              </a:buBlip>
              <a:defRPr sz="2000">
                <a:solidFill>
                  <a:schemeClr val="tx1"/>
                </a:solidFill>
                <a:latin typeface="+mn-lt"/>
              </a:defRPr>
            </a:lvl3pPr>
            <a:lvl4pPr marL="1657350" indent="-324000" algn="l" rtl="0" eaLnBrk="1" fontAlgn="base" hangingPunct="1">
              <a:spcBef>
                <a:spcPts val="700"/>
              </a:spcBef>
              <a:spcAft>
                <a:spcPct val="0"/>
              </a:spcAft>
              <a:buBlip>
                <a:blip r:embed="rId6"/>
              </a:buBlip>
              <a:defRPr sz="2000">
                <a:solidFill>
                  <a:schemeClr val="tx1"/>
                </a:solidFill>
                <a:latin typeface="+mn-lt"/>
              </a:defRPr>
            </a:lvl4pPr>
            <a:lvl5pPr marL="2095500" indent="-324000" algn="l" rtl="0" eaLnBrk="1" fontAlgn="base" hangingPunct="1">
              <a:spcBef>
                <a:spcPts val="700"/>
              </a:spcBef>
              <a:spcAft>
                <a:spcPct val="0"/>
              </a:spcAft>
              <a:buBlip>
                <a:blip r:embed="rId6"/>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r>
              <a:rPr lang="en-GB" sz="2400" i="1" kern="0" dirty="0">
                <a:effectLst>
                  <a:outerShdw blurRad="38100" dist="38100" dir="2700000" algn="tl">
                    <a:srgbClr val="000000">
                      <a:alpha val="43137"/>
                    </a:srgbClr>
                  </a:outerShdw>
                </a:effectLst>
              </a:rPr>
              <a:t>Radiological: Activity measurements </a:t>
            </a:r>
            <a:endParaRPr lang="de-DE" sz="2400" kern="0" dirty="0">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72E8BE8E-ABC0-6B6F-B244-224D7C1B3B39}"/>
              </a:ext>
            </a:extLst>
          </p:cNvPr>
          <p:cNvSpPr txBox="1"/>
          <p:nvPr/>
        </p:nvSpPr>
        <p:spPr>
          <a:xfrm>
            <a:off x="8839200" y="6611784"/>
            <a:ext cx="304800" cy="246221"/>
          </a:xfrm>
          <a:prstGeom prst="rect">
            <a:avLst/>
          </a:prstGeom>
          <a:noFill/>
        </p:spPr>
        <p:txBody>
          <a:bodyPr wrap="square" rtlCol="0">
            <a:spAutoFit/>
          </a:bodyPr>
          <a:lstStyle/>
          <a:p>
            <a:r>
              <a:rPr lang="en-US" sz="1000" dirty="0" smtClean="0"/>
              <a:t>6</a:t>
            </a:r>
            <a:endParaRPr lang="en-US" sz="1000" dirty="0"/>
          </a:p>
        </p:txBody>
      </p:sp>
      <p:grpSp>
        <p:nvGrpSpPr>
          <p:cNvPr id="17" name="Group 16">
            <a:extLst>
              <a:ext uri="{FF2B5EF4-FFF2-40B4-BE49-F238E27FC236}">
                <a16:creationId xmlns:a16="http://schemas.microsoft.com/office/drawing/2014/main" id="{9B95B5D7-247E-4FAF-B46F-09F79B58A077}"/>
              </a:ext>
            </a:extLst>
          </p:cNvPr>
          <p:cNvGrpSpPr/>
          <p:nvPr/>
        </p:nvGrpSpPr>
        <p:grpSpPr>
          <a:xfrm>
            <a:off x="122317" y="109945"/>
            <a:ext cx="7377062" cy="210095"/>
            <a:chOff x="211214" y="109942"/>
            <a:chExt cx="7639068" cy="270105"/>
          </a:xfrm>
        </p:grpSpPr>
        <p:sp>
          <p:nvSpPr>
            <p:cNvPr id="18" name="Freeform: Shape 17">
              <a:extLst>
                <a:ext uri="{FF2B5EF4-FFF2-40B4-BE49-F238E27FC236}">
                  <a16:creationId xmlns:a16="http://schemas.microsoft.com/office/drawing/2014/main" id="{1AA4EB92-6DE4-4A13-B64E-39F9C81538C9}"/>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19" name="Freeform: Shape 18">
              <a:extLst>
                <a:ext uri="{FF2B5EF4-FFF2-40B4-BE49-F238E27FC236}">
                  <a16:creationId xmlns:a16="http://schemas.microsoft.com/office/drawing/2014/main" id="{57CDAB34-E363-4A2F-A5C8-A36AEA112309}"/>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20" name="Freeform: Shape 19">
              <a:extLst>
                <a:ext uri="{FF2B5EF4-FFF2-40B4-BE49-F238E27FC236}">
                  <a16:creationId xmlns:a16="http://schemas.microsoft.com/office/drawing/2014/main" id="{C08343D6-6D28-4265-A152-4E9ED767AB4C}"/>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21" name="Freeform: Shape 20">
              <a:extLst>
                <a:ext uri="{FF2B5EF4-FFF2-40B4-BE49-F238E27FC236}">
                  <a16:creationId xmlns:a16="http://schemas.microsoft.com/office/drawing/2014/main" id="{99020E2E-A4E9-4952-928A-0A7116EF592E}"/>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23" name="Freeform: Shape 21">
              <a:extLst>
                <a:ext uri="{FF2B5EF4-FFF2-40B4-BE49-F238E27FC236}">
                  <a16:creationId xmlns:a16="http://schemas.microsoft.com/office/drawing/2014/main" id="{8313C4F1-E0F7-47B4-9FD3-34DB2166183E}"/>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25" name="Freeform: Shape 22">
              <a:extLst>
                <a:ext uri="{FF2B5EF4-FFF2-40B4-BE49-F238E27FC236}">
                  <a16:creationId xmlns:a16="http://schemas.microsoft.com/office/drawing/2014/main" id="{D4E19D43-EC38-4465-BA89-728858A2902B}"/>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Tree>
    <p:extLst>
      <p:ext uri="{BB962C8B-B14F-4D97-AF65-F5344CB8AC3E}">
        <p14:creationId xmlns:p14="http://schemas.microsoft.com/office/powerpoint/2010/main" val="2717263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85338E6A-5208-465E-BC57-9E13EBEE82EF}"/>
              </a:ext>
            </a:extLst>
          </p:cNvPr>
          <p:cNvSpPr txBox="1">
            <a:spLocks/>
          </p:cNvSpPr>
          <p:nvPr/>
        </p:nvSpPr>
        <p:spPr bwMode="auto">
          <a:xfrm>
            <a:off x="202354" y="504342"/>
            <a:ext cx="8356600" cy="341812"/>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r>
              <a:rPr lang="en-GB" sz="2400" i="1" kern="0" dirty="0">
                <a:effectLst>
                  <a:outerShdw blurRad="38100" dist="38100" dir="2700000" algn="tl">
                    <a:srgbClr val="000000">
                      <a:alpha val="43137"/>
                    </a:srgbClr>
                  </a:outerShdw>
                </a:effectLst>
              </a:rPr>
              <a:t>Geochemical: </a:t>
            </a:r>
            <a:endParaRPr lang="de-DE" sz="2400" kern="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1D97DB8C-4222-4E38-8AA3-0190D05CFBCD}"/>
              </a:ext>
            </a:extLst>
          </p:cNvPr>
          <p:cNvSpPr txBox="1"/>
          <p:nvPr/>
        </p:nvSpPr>
        <p:spPr>
          <a:xfrm>
            <a:off x="1218328" y="6428995"/>
            <a:ext cx="4917816" cy="215444"/>
          </a:xfrm>
          <a:prstGeom prst="rect">
            <a:avLst/>
          </a:prstGeom>
          <a:noFill/>
        </p:spPr>
        <p:txBody>
          <a:bodyPr wrap="square" rtlCol="0">
            <a:spAutoFit/>
          </a:bodyPr>
          <a:lstStyle/>
          <a:p>
            <a:r>
              <a:rPr lang="en-US" sz="800" dirty="0"/>
              <a:t>Ref: - </a:t>
            </a:r>
            <a:r>
              <a:rPr lang="en-US" sz="800" dirty="0">
                <a:ea typeface="Calibri" panose="020F0502020204030204" pitchFamily="34" charset="0"/>
              </a:rPr>
              <a:t>Ratnayake, S.Y., et al. (submitted 1)</a:t>
            </a:r>
          </a:p>
        </p:txBody>
      </p:sp>
      <p:sp>
        <p:nvSpPr>
          <p:cNvPr id="9" name="Content Placeholder 4">
            <a:extLst>
              <a:ext uri="{FF2B5EF4-FFF2-40B4-BE49-F238E27FC236}">
                <a16:creationId xmlns:a16="http://schemas.microsoft.com/office/drawing/2014/main" id="{6EBBD840-AFC1-4B3C-82BD-D6F2A75B974B}"/>
              </a:ext>
            </a:extLst>
          </p:cNvPr>
          <p:cNvSpPr txBox="1">
            <a:spLocks/>
          </p:cNvSpPr>
          <p:nvPr/>
        </p:nvSpPr>
        <p:spPr bwMode="auto">
          <a:xfrm>
            <a:off x="3574123" y="572327"/>
            <a:ext cx="2631178" cy="34181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176202" indent="-176202">
              <a:buClr>
                <a:schemeClr val="accent1"/>
              </a:buClr>
              <a:buSzPct val="150000"/>
              <a:buFont typeface="Arial" panose="020B0604020202020204" pitchFamily="34" charset="0"/>
              <a:buChar char="•"/>
            </a:pPr>
            <a:r>
              <a:rPr lang="en-US" sz="1600" dirty="0"/>
              <a:t>pH: 4.4 </a:t>
            </a:r>
            <a:r>
              <a:rPr lang="de-DE" sz="1600" kern="0" dirty="0"/>
              <a:t>± 0.2</a:t>
            </a:r>
          </a:p>
        </p:txBody>
      </p:sp>
      <p:sp>
        <p:nvSpPr>
          <p:cNvPr id="10" name="Content Placeholder 4">
            <a:extLst>
              <a:ext uri="{FF2B5EF4-FFF2-40B4-BE49-F238E27FC236}">
                <a16:creationId xmlns:a16="http://schemas.microsoft.com/office/drawing/2014/main" id="{A024C11A-3100-4823-8243-F8DBB3FDB4AD}"/>
              </a:ext>
            </a:extLst>
          </p:cNvPr>
          <p:cNvSpPr txBox="1">
            <a:spLocks/>
          </p:cNvSpPr>
          <p:nvPr/>
        </p:nvSpPr>
        <p:spPr bwMode="auto">
          <a:xfrm>
            <a:off x="5539928" y="578324"/>
            <a:ext cx="2631178" cy="34181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176202" indent="-176202">
              <a:buClr>
                <a:schemeClr val="accent1"/>
              </a:buClr>
              <a:buSzPct val="150000"/>
              <a:buFont typeface="Arial" panose="020B0604020202020204" pitchFamily="34" charset="0"/>
              <a:buChar char="•"/>
            </a:pPr>
            <a:r>
              <a:rPr lang="en-US" sz="1600" kern="0" dirty="0"/>
              <a:t>TOC: 1.4 </a:t>
            </a:r>
            <a:r>
              <a:rPr lang="de-DE" sz="1600" kern="0" dirty="0"/>
              <a:t>± 0.4 g/kg</a:t>
            </a:r>
            <a:endParaRPr lang="en-GB" sz="1600" dirty="0"/>
          </a:p>
        </p:txBody>
      </p:sp>
      <p:grpSp>
        <p:nvGrpSpPr>
          <p:cNvPr id="20" name="Group 19">
            <a:extLst>
              <a:ext uri="{FF2B5EF4-FFF2-40B4-BE49-F238E27FC236}">
                <a16:creationId xmlns:a16="http://schemas.microsoft.com/office/drawing/2014/main" id="{DBD9F5A9-AB76-4BB7-B5BE-2EEA476F6DE4}"/>
              </a:ext>
            </a:extLst>
          </p:cNvPr>
          <p:cNvGrpSpPr/>
          <p:nvPr/>
        </p:nvGrpSpPr>
        <p:grpSpPr>
          <a:xfrm>
            <a:off x="122317" y="109945"/>
            <a:ext cx="7377062" cy="210095"/>
            <a:chOff x="211214" y="109942"/>
            <a:chExt cx="7639068" cy="270105"/>
          </a:xfrm>
        </p:grpSpPr>
        <p:sp>
          <p:nvSpPr>
            <p:cNvPr id="22" name="Freeform: Shape 21">
              <a:extLst>
                <a:ext uri="{FF2B5EF4-FFF2-40B4-BE49-F238E27FC236}">
                  <a16:creationId xmlns:a16="http://schemas.microsoft.com/office/drawing/2014/main" id="{A7BF46B0-B815-4FFC-B674-D7115217D38C}"/>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23" name="Freeform: Shape 22">
              <a:extLst>
                <a:ext uri="{FF2B5EF4-FFF2-40B4-BE49-F238E27FC236}">
                  <a16:creationId xmlns:a16="http://schemas.microsoft.com/office/drawing/2014/main" id="{E52738EC-9DF2-4A0A-841A-3AEEE6DE7D12}"/>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24" name="Freeform: Shape 23">
              <a:extLst>
                <a:ext uri="{FF2B5EF4-FFF2-40B4-BE49-F238E27FC236}">
                  <a16:creationId xmlns:a16="http://schemas.microsoft.com/office/drawing/2014/main" id="{B38196C2-8541-428D-BED2-5CA7622778A7}"/>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25" name="Freeform: Shape 24">
              <a:extLst>
                <a:ext uri="{FF2B5EF4-FFF2-40B4-BE49-F238E27FC236}">
                  <a16:creationId xmlns:a16="http://schemas.microsoft.com/office/drawing/2014/main" id="{3155741D-F35A-4400-B9BE-590A4599C8C7}"/>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26" name="Freeform: Shape 25">
              <a:extLst>
                <a:ext uri="{FF2B5EF4-FFF2-40B4-BE49-F238E27FC236}">
                  <a16:creationId xmlns:a16="http://schemas.microsoft.com/office/drawing/2014/main" id="{6F81ABA7-B96A-4C14-8FB9-6F6D21F496BC}"/>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27" name="Freeform: Shape 26">
              <a:extLst>
                <a:ext uri="{FF2B5EF4-FFF2-40B4-BE49-F238E27FC236}">
                  <a16:creationId xmlns:a16="http://schemas.microsoft.com/office/drawing/2014/main" id="{6AADFDAF-09C2-41F2-858D-5D6B8904E9D2}"/>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16" name="TextBox 15">
            <a:extLst>
              <a:ext uri="{FF2B5EF4-FFF2-40B4-BE49-F238E27FC236}">
                <a16:creationId xmlns:a16="http://schemas.microsoft.com/office/drawing/2014/main" id="{5AB9BAAB-327F-2FEE-40FE-192AEBFF1292}"/>
              </a:ext>
            </a:extLst>
          </p:cNvPr>
          <p:cNvSpPr txBox="1"/>
          <p:nvPr/>
        </p:nvSpPr>
        <p:spPr>
          <a:xfrm>
            <a:off x="8743950" y="6611784"/>
            <a:ext cx="400050" cy="246221"/>
          </a:xfrm>
          <a:prstGeom prst="rect">
            <a:avLst/>
          </a:prstGeom>
          <a:noFill/>
        </p:spPr>
        <p:txBody>
          <a:bodyPr wrap="square" rtlCol="0">
            <a:spAutoFit/>
          </a:bodyPr>
          <a:lstStyle/>
          <a:p>
            <a:r>
              <a:rPr lang="en-US" sz="1000" dirty="0" smtClean="0"/>
              <a:t>7</a:t>
            </a:r>
            <a:endParaRPr lang="en-US" sz="1000" dirty="0"/>
          </a:p>
        </p:txBody>
      </p:sp>
    </p:spTree>
    <p:extLst>
      <p:ext uri="{BB962C8B-B14F-4D97-AF65-F5344CB8AC3E}">
        <p14:creationId xmlns:p14="http://schemas.microsoft.com/office/powerpoint/2010/main" val="3113334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6">
            <a:extLst>
              <a:ext uri="{FF2B5EF4-FFF2-40B4-BE49-F238E27FC236}">
                <a16:creationId xmlns:a16="http://schemas.microsoft.com/office/drawing/2014/main" id="{213DAE53-2956-4909-975D-27470E95870A}"/>
              </a:ext>
            </a:extLst>
          </p:cNvPr>
          <p:cNvSpPr txBox="1">
            <a:spLocks/>
          </p:cNvSpPr>
          <p:nvPr/>
        </p:nvSpPr>
        <p:spPr bwMode="auto">
          <a:xfrm>
            <a:off x="193670" y="893529"/>
            <a:ext cx="1247195" cy="43430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indent="-238110"/>
            <a:r>
              <a:rPr lang="en-US" sz="2000" b="1" u="sng" kern="0" dirty="0"/>
              <a:t>XRD:</a:t>
            </a:r>
          </a:p>
        </p:txBody>
      </p:sp>
      <p:sp>
        <p:nvSpPr>
          <p:cNvPr id="37" name="TextBox 36">
            <a:extLst>
              <a:ext uri="{FF2B5EF4-FFF2-40B4-BE49-F238E27FC236}">
                <a16:creationId xmlns:a16="http://schemas.microsoft.com/office/drawing/2014/main" id="{2C9A5A6C-0F6D-4C8C-ABE4-EACCB0598EF4}"/>
              </a:ext>
            </a:extLst>
          </p:cNvPr>
          <p:cNvSpPr txBox="1"/>
          <p:nvPr/>
        </p:nvSpPr>
        <p:spPr>
          <a:xfrm>
            <a:off x="1218328" y="6428995"/>
            <a:ext cx="4917816" cy="215444"/>
          </a:xfrm>
          <a:prstGeom prst="rect">
            <a:avLst/>
          </a:prstGeom>
          <a:noFill/>
        </p:spPr>
        <p:txBody>
          <a:bodyPr wrap="square" rtlCol="0">
            <a:spAutoFit/>
          </a:bodyPr>
          <a:lstStyle/>
          <a:p>
            <a:r>
              <a:rPr lang="en-US" sz="800" dirty="0"/>
              <a:t>Ref: - </a:t>
            </a:r>
            <a:r>
              <a:rPr lang="en-US" sz="800" dirty="0">
                <a:ea typeface="Calibri" panose="020F0502020204030204" pitchFamily="34" charset="0"/>
              </a:rPr>
              <a:t>Ratnayake, S.Y., et al. (submitted 1)</a:t>
            </a:r>
          </a:p>
        </p:txBody>
      </p:sp>
      <p:grpSp>
        <p:nvGrpSpPr>
          <p:cNvPr id="18" name="Group 17">
            <a:extLst>
              <a:ext uri="{FF2B5EF4-FFF2-40B4-BE49-F238E27FC236}">
                <a16:creationId xmlns:a16="http://schemas.microsoft.com/office/drawing/2014/main" id="{BD888475-FB22-4A7F-92F3-63B46C1F9B0F}"/>
              </a:ext>
            </a:extLst>
          </p:cNvPr>
          <p:cNvGrpSpPr/>
          <p:nvPr/>
        </p:nvGrpSpPr>
        <p:grpSpPr>
          <a:xfrm>
            <a:off x="-83875" y="882627"/>
            <a:ext cx="4892040" cy="5572796"/>
            <a:chOff x="-83875" y="882627"/>
            <a:chExt cx="4892040" cy="5572796"/>
          </a:xfrm>
        </p:grpSpPr>
        <p:pic>
          <p:nvPicPr>
            <p:cNvPr id="19" name="Picture 18">
              <a:extLst>
                <a:ext uri="{FF2B5EF4-FFF2-40B4-BE49-F238E27FC236}">
                  <a16:creationId xmlns:a16="http://schemas.microsoft.com/office/drawing/2014/main" id="{B866A964-4CFE-4CB5-BF5F-81B52AAA2FF1}"/>
                </a:ext>
              </a:extLst>
            </p:cNvPr>
            <p:cNvPicPr>
              <a:picLocks noChangeAspect="1"/>
            </p:cNvPicPr>
            <p:nvPr/>
          </p:nvPicPr>
          <p:blipFill rotWithShape="1">
            <a:blip r:embed="rId7"/>
            <a:srcRect l="15807" t="33177" r="10701"/>
            <a:stretch/>
          </p:blipFill>
          <p:spPr>
            <a:xfrm>
              <a:off x="309375" y="4077505"/>
              <a:ext cx="3749441" cy="2377918"/>
            </a:xfrm>
            <a:prstGeom prst="rect">
              <a:avLst/>
            </a:prstGeom>
          </p:spPr>
        </p:pic>
        <p:pic>
          <p:nvPicPr>
            <p:cNvPr id="20" name="Picture 19">
              <a:extLst>
                <a:ext uri="{FF2B5EF4-FFF2-40B4-BE49-F238E27FC236}">
                  <a16:creationId xmlns:a16="http://schemas.microsoft.com/office/drawing/2014/main" id="{6B2F2EB4-F450-43FD-BF08-9713FB3E487A}"/>
                </a:ext>
              </a:extLst>
            </p:cNvPr>
            <p:cNvPicPr>
              <a:picLocks noChangeAspect="1"/>
            </p:cNvPicPr>
            <p:nvPr/>
          </p:nvPicPr>
          <p:blipFill>
            <a:blip r:embed="rId8"/>
            <a:stretch>
              <a:fillRect/>
            </a:stretch>
          </p:blipFill>
          <p:spPr>
            <a:xfrm>
              <a:off x="-83875" y="882627"/>
              <a:ext cx="4892040" cy="3222842"/>
            </a:xfrm>
            <a:prstGeom prst="rect">
              <a:avLst/>
            </a:prstGeom>
          </p:spPr>
        </p:pic>
        <p:sp>
          <p:nvSpPr>
            <p:cNvPr id="21" name="Content Placeholder 4">
              <a:extLst>
                <a:ext uri="{FF2B5EF4-FFF2-40B4-BE49-F238E27FC236}">
                  <a16:creationId xmlns:a16="http://schemas.microsoft.com/office/drawing/2014/main" id="{D1DC7045-032E-4162-94CB-293FE55864E3}"/>
                </a:ext>
              </a:extLst>
            </p:cNvPr>
            <p:cNvSpPr txBox="1">
              <a:spLocks/>
            </p:cNvSpPr>
            <p:nvPr/>
          </p:nvSpPr>
          <p:spPr bwMode="auto">
            <a:xfrm>
              <a:off x="2445877" y="1218010"/>
              <a:ext cx="640467" cy="31926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lgn="ctr">
                <a:buClr>
                  <a:schemeClr val="accent1"/>
                </a:buClr>
                <a:buSzPct val="150000"/>
                <a:buNone/>
              </a:pPr>
              <a:r>
                <a:rPr lang="en-GB" sz="1800" b="1" dirty="0"/>
                <a:t>Bulk</a:t>
              </a:r>
            </a:p>
          </p:txBody>
        </p:sp>
        <p:sp>
          <p:nvSpPr>
            <p:cNvPr id="22" name="Content Placeholder 4">
              <a:extLst>
                <a:ext uri="{FF2B5EF4-FFF2-40B4-BE49-F238E27FC236}">
                  <a16:creationId xmlns:a16="http://schemas.microsoft.com/office/drawing/2014/main" id="{3697AF68-23E3-4AD4-894C-FB04D1B5A8D7}"/>
                </a:ext>
              </a:extLst>
            </p:cNvPr>
            <p:cNvSpPr txBox="1">
              <a:spLocks/>
            </p:cNvSpPr>
            <p:nvPr/>
          </p:nvSpPr>
          <p:spPr bwMode="auto">
            <a:xfrm>
              <a:off x="419349" y="4281245"/>
              <a:ext cx="844109" cy="34181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lgn="ctr">
                <a:buClr>
                  <a:schemeClr val="accent1"/>
                </a:buClr>
                <a:buSzPct val="150000"/>
                <a:buNone/>
              </a:pPr>
              <a:r>
                <a:rPr lang="en-GB" sz="1800" b="1" dirty="0"/>
                <a:t>Sieved</a:t>
              </a:r>
            </a:p>
          </p:txBody>
        </p:sp>
        <p:sp>
          <p:nvSpPr>
            <p:cNvPr id="23" name="Content Placeholder 4">
              <a:extLst>
                <a:ext uri="{FF2B5EF4-FFF2-40B4-BE49-F238E27FC236}">
                  <a16:creationId xmlns:a16="http://schemas.microsoft.com/office/drawing/2014/main" id="{59771CE5-C206-4F61-97B0-1CC7B818D69F}"/>
                </a:ext>
              </a:extLst>
            </p:cNvPr>
            <p:cNvSpPr txBox="1">
              <a:spLocks/>
            </p:cNvSpPr>
            <p:nvPr/>
          </p:nvSpPr>
          <p:spPr bwMode="auto">
            <a:xfrm>
              <a:off x="1642656" y="4281245"/>
              <a:ext cx="844109" cy="34181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0" indent="0" algn="ctr">
                <a:buClr>
                  <a:schemeClr val="accent1"/>
                </a:buClr>
                <a:buSzPct val="150000"/>
                <a:buNone/>
              </a:pPr>
              <a:r>
                <a:rPr lang="en-GB" sz="1600" b="1" dirty="0"/>
                <a:t>&lt;40 µm</a:t>
              </a:r>
            </a:p>
          </p:txBody>
        </p:sp>
      </p:grpSp>
      <p:sp>
        <p:nvSpPr>
          <p:cNvPr id="24" name="Content Placeholder 4">
            <a:extLst>
              <a:ext uri="{FF2B5EF4-FFF2-40B4-BE49-F238E27FC236}">
                <a16:creationId xmlns:a16="http://schemas.microsoft.com/office/drawing/2014/main" id="{19D87904-0F0D-44BB-8BF1-E41ACF501608}"/>
              </a:ext>
            </a:extLst>
          </p:cNvPr>
          <p:cNvSpPr txBox="1">
            <a:spLocks/>
          </p:cNvSpPr>
          <p:nvPr/>
        </p:nvSpPr>
        <p:spPr bwMode="auto">
          <a:xfrm>
            <a:off x="3574123" y="572327"/>
            <a:ext cx="2631178" cy="34181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176202" indent="-176202">
              <a:buClr>
                <a:schemeClr val="accent1"/>
              </a:buClr>
              <a:buSzPct val="150000"/>
              <a:buFont typeface="Arial" panose="020B0604020202020204" pitchFamily="34" charset="0"/>
              <a:buChar char="•"/>
            </a:pPr>
            <a:r>
              <a:rPr lang="en-US" sz="1600" dirty="0"/>
              <a:t>pH: 4.4 </a:t>
            </a:r>
            <a:r>
              <a:rPr lang="de-DE" sz="1600" kern="0" dirty="0"/>
              <a:t>± 0.2</a:t>
            </a:r>
          </a:p>
        </p:txBody>
      </p:sp>
      <p:sp>
        <p:nvSpPr>
          <p:cNvPr id="25" name="Content Placeholder 4">
            <a:extLst>
              <a:ext uri="{FF2B5EF4-FFF2-40B4-BE49-F238E27FC236}">
                <a16:creationId xmlns:a16="http://schemas.microsoft.com/office/drawing/2014/main" id="{518DBDB8-35B2-4B80-876D-D8962B0FC54B}"/>
              </a:ext>
            </a:extLst>
          </p:cNvPr>
          <p:cNvSpPr txBox="1">
            <a:spLocks/>
          </p:cNvSpPr>
          <p:nvPr/>
        </p:nvSpPr>
        <p:spPr bwMode="auto">
          <a:xfrm>
            <a:off x="5539928" y="578324"/>
            <a:ext cx="2631178" cy="34181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176202" indent="-176202">
              <a:buClr>
                <a:schemeClr val="accent1"/>
              </a:buClr>
              <a:buSzPct val="150000"/>
              <a:buFont typeface="Arial" panose="020B0604020202020204" pitchFamily="34" charset="0"/>
              <a:buChar char="•"/>
            </a:pPr>
            <a:r>
              <a:rPr lang="en-US" sz="1600" kern="0" dirty="0"/>
              <a:t>TOC: 1.4 </a:t>
            </a:r>
            <a:r>
              <a:rPr lang="de-DE" sz="1600" kern="0" dirty="0"/>
              <a:t>± 0.4 g/kg</a:t>
            </a:r>
            <a:endParaRPr lang="en-GB" sz="1600" dirty="0"/>
          </a:p>
        </p:txBody>
      </p:sp>
      <p:sp>
        <p:nvSpPr>
          <p:cNvPr id="26" name="Content Placeholder 2">
            <a:extLst>
              <a:ext uri="{FF2B5EF4-FFF2-40B4-BE49-F238E27FC236}">
                <a16:creationId xmlns:a16="http://schemas.microsoft.com/office/drawing/2014/main" id="{2A8CD693-749D-4ADA-9CD4-B054F3887F98}"/>
              </a:ext>
            </a:extLst>
          </p:cNvPr>
          <p:cNvSpPr txBox="1">
            <a:spLocks/>
          </p:cNvSpPr>
          <p:nvPr/>
        </p:nvSpPr>
        <p:spPr bwMode="auto">
          <a:xfrm>
            <a:off x="202354" y="504342"/>
            <a:ext cx="8356600" cy="341812"/>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r>
              <a:rPr lang="en-GB" sz="2400" i="1" kern="0" dirty="0">
                <a:effectLst>
                  <a:outerShdw blurRad="38100" dist="38100" dir="2700000" algn="tl">
                    <a:srgbClr val="000000">
                      <a:alpha val="43137"/>
                    </a:srgbClr>
                  </a:outerShdw>
                </a:effectLst>
              </a:rPr>
              <a:t>Geochemical: </a:t>
            </a:r>
            <a:endParaRPr lang="de-DE" sz="2400" kern="0" dirty="0">
              <a:effectLst>
                <a:outerShdw blurRad="38100" dist="38100" dir="2700000" algn="tl">
                  <a:srgbClr val="000000">
                    <a:alpha val="43137"/>
                  </a:srgbClr>
                </a:outerShdw>
              </a:effectLst>
            </a:endParaRPr>
          </a:p>
        </p:txBody>
      </p:sp>
      <p:grpSp>
        <p:nvGrpSpPr>
          <p:cNvPr id="36" name="Group 35">
            <a:extLst>
              <a:ext uri="{FF2B5EF4-FFF2-40B4-BE49-F238E27FC236}">
                <a16:creationId xmlns:a16="http://schemas.microsoft.com/office/drawing/2014/main" id="{147C3C07-150C-4463-AC4A-D966F2793710}"/>
              </a:ext>
            </a:extLst>
          </p:cNvPr>
          <p:cNvGrpSpPr/>
          <p:nvPr/>
        </p:nvGrpSpPr>
        <p:grpSpPr>
          <a:xfrm>
            <a:off x="122317" y="109945"/>
            <a:ext cx="7377062" cy="210095"/>
            <a:chOff x="211214" y="109942"/>
            <a:chExt cx="7639068" cy="270105"/>
          </a:xfrm>
        </p:grpSpPr>
        <p:sp>
          <p:nvSpPr>
            <p:cNvPr id="39" name="Freeform: Shape 38">
              <a:extLst>
                <a:ext uri="{FF2B5EF4-FFF2-40B4-BE49-F238E27FC236}">
                  <a16:creationId xmlns:a16="http://schemas.microsoft.com/office/drawing/2014/main" id="{EDA12123-8FE6-4210-B78F-040E58419713}"/>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40" name="Freeform: Shape 39">
              <a:extLst>
                <a:ext uri="{FF2B5EF4-FFF2-40B4-BE49-F238E27FC236}">
                  <a16:creationId xmlns:a16="http://schemas.microsoft.com/office/drawing/2014/main" id="{4E7EC9A5-0E4C-4111-A984-20984A0B2318}"/>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41" name="Freeform: Shape 40">
              <a:extLst>
                <a:ext uri="{FF2B5EF4-FFF2-40B4-BE49-F238E27FC236}">
                  <a16:creationId xmlns:a16="http://schemas.microsoft.com/office/drawing/2014/main" id="{B7DE3C88-669B-49EB-B763-3341B2AB2218}"/>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42" name="Freeform: Shape 41">
              <a:extLst>
                <a:ext uri="{FF2B5EF4-FFF2-40B4-BE49-F238E27FC236}">
                  <a16:creationId xmlns:a16="http://schemas.microsoft.com/office/drawing/2014/main" id="{8267D635-404B-4319-AE1C-A6A7BBA1279E}"/>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43" name="Freeform: Shape 42">
              <a:extLst>
                <a:ext uri="{FF2B5EF4-FFF2-40B4-BE49-F238E27FC236}">
                  <a16:creationId xmlns:a16="http://schemas.microsoft.com/office/drawing/2014/main" id="{DF963B84-5711-4ABD-899D-E6DD1E5D8964}"/>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44" name="Freeform: Shape 43">
              <a:extLst>
                <a:ext uri="{FF2B5EF4-FFF2-40B4-BE49-F238E27FC236}">
                  <a16:creationId xmlns:a16="http://schemas.microsoft.com/office/drawing/2014/main" id="{8F1EDCAB-9E42-44AE-9015-FACA591AA4B5}"/>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29" name="TextBox 28">
            <a:extLst>
              <a:ext uri="{FF2B5EF4-FFF2-40B4-BE49-F238E27FC236}">
                <a16:creationId xmlns:a16="http://schemas.microsoft.com/office/drawing/2014/main" id="{E0953679-02E1-0264-02A1-295C2803AECF}"/>
              </a:ext>
            </a:extLst>
          </p:cNvPr>
          <p:cNvSpPr txBox="1"/>
          <p:nvPr/>
        </p:nvSpPr>
        <p:spPr>
          <a:xfrm>
            <a:off x="8743950" y="6611784"/>
            <a:ext cx="400050" cy="246221"/>
          </a:xfrm>
          <a:prstGeom prst="rect">
            <a:avLst/>
          </a:prstGeom>
          <a:noFill/>
        </p:spPr>
        <p:txBody>
          <a:bodyPr wrap="square" rtlCol="0">
            <a:spAutoFit/>
          </a:bodyPr>
          <a:lstStyle/>
          <a:p>
            <a:r>
              <a:rPr lang="en-US" sz="1000" dirty="0"/>
              <a:t>7</a:t>
            </a:r>
            <a:endParaRPr lang="en-US" sz="1000" dirty="0"/>
          </a:p>
        </p:txBody>
      </p:sp>
    </p:spTree>
    <p:extLst>
      <p:ext uri="{BB962C8B-B14F-4D97-AF65-F5344CB8AC3E}">
        <p14:creationId xmlns:p14="http://schemas.microsoft.com/office/powerpoint/2010/main" val="2139904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25EF11-2E92-4E1A-882A-11A5B51810D4}"/>
              </a:ext>
            </a:extLst>
          </p:cNvPr>
          <p:cNvPicPr>
            <a:picLocks noChangeAspect="1"/>
          </p:cNvPicPr>
          <p:nvPr/>
        </p:nvPicPr>
        <p:blipFill>
          <a:blip r:embed="rId3"/>
          <a:stretch>
            <a:fillRect/>
          </a:stretch>
        </p:blipFill>
        <p:spPr>
          <a:xfrm>
            <a:off x="4347459" y="3495386"/>
            <a:ext cx="4729870" cy="2932079"/>
          </a:xfrm>
          <a:prstGeom prst="rect">
            <a:avLst/>
          </a:prstGeom>
        </p:spPr>
      </p:pic>
      <p:pic>
        <p:nvPicPr>
          <p:cNvPr id="8" name="Picture 7">
            <a:extLst>
              <a:ext uri="{FF2B5EF4-FFF2-40B4-BE49-F238E27FC236}">
                <a16:creationId xmlns:a16="http://schemas.microsoft.com/office/drawing/2014/main" id="{5B6B5588-5496-45FA-9D75-C2CDE318B66A}"/>
              </a:ext>
            </a:extLst>
          </p:cNvPr>
          <p:cNvPicPr>
            <a:picLocks noChangeAspect="1"/>
          </p:cNvPicPr>
          <p:nvPr/>
        </p:nvPicPr>
        <p:blipFill>
          <a:blip r:embed="rId4"/>
          <a:stretch>
            <a:fillRect/>
          </a:stretch>
        </p:blipFill>
        <p:spPr>
          <a:xfrm>
            <a:off x="4355329" y="891551"/>
            <a:ext cx="4750577" cy="2932079"/>
          </a:xfrm>
          <a:prstGeom prst="rect">
            <a:avLst/>
          </a:prstGeom>
        </p:spPr>
      </p:pic>
      <p:sp>
        <p:nvSpPr>
          <p:cNvPr id="22" name="Content Placeholder 6">
            <a:extLst>
              <a:ext uri="{FF2B5EF4-FFF2-40B4-BE49-F238E27FC236}">
                <a16:creationId xmlns:a16="http://schemas.microsoft.com/office/drawing/2014/main" id="{BBBFC47C-8DBD-473C-A8AE-6F33D5390630}"/>
              </a:ext>
            </a:extLst>
          </p:cNvPr>
          <p:cNvSpPr>
            <a:spLocks noGrp="1"/>
          </p:cNvSpPr>
          <p:nvPr>
            <p:ph idx="1"/>
          </p:nvPr>
        </p:nvSpPr>
        <p:spPr>
          <a:xfrm>
            <a:off x="4481274" y="891890"/>
            <a:ext cx="1480975" cy="386087"/>
          </a:xfrm>
        </p:spPr>
        <p:txBody>
          <a:bodyPr>
            <a:noAutofit/>
          </a:bodyPr>
          <a:lstStyle/>
          <a:p>
            <a:pPr indent="-238110"/>
            <a:r>
              <a:rPr lang="en-US" sz="2000" b="1" u="sng" dirty="0"/>
              <a:t>XRF:</a:t>
            </a:r>
          </a:p>
        </p:txBody>
      </p:sp>
      <p:sp>
        <p:nvSpPr>
          <p:cNvPr id="27" name="Content Placeholder 6">
            <a:extLst>
              <a:ext uri="{FF2B5EF4-FFF2-40B4-BE49-F238E27FC236}">
                <a16:creationId xmlns:a16="http://schemas.microsoft.com/office/drawing/2014/main" id="{213DAE53-2956-4909-975D-27470E95870A}"/>
              </a:ext>
            </a:extLst>
          </p:cNvPr>
          <p:cNvSpPr txBox="1">
            <a:spLocks/>
          </p:cNvSpPr>
          <p:nvPr/>
        </p:nvSpPr>
        <p:spPr bwMode="auto">
          <a:xfrm>
            <a:off x="193668" y="893529"/>
            <a:ext cx="1244611" cy="43430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5"/>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6"/>
              </a:buBlip>
              <a:defRPr sz="2400">
                <a:solidFill>
                  <a:schemeClr val="tx1"/>
                </a:solidFill>
                <a:latin typeface="+mn-lt"/>
              </a:defRPr>
            </a:lvl2pPr>
            <a:lvl3pPr marL="1209675" indent="-324000" algn="l" rtl="0" eaLnBrk="1" fontAlgn="base" hangingPunct="1">
              <a:spcBef>
                <a:spcPts val="700"/>
              </a:spcBef>
              <a:spcAft>
                <a:spcPct val="0"/>
              </a:spcAft>
              <a:buBlip>
                <a:blip r:embed="rId7"/>
              </a:buBlip>
              <a:defRPr sz="2000">
                <a:solidFill>
                  <a:schemeClr val="tx1"/>
                </a:solidFill>
                <a:latin typeface="+mn-lt"/>
              </a:defRPr>
            </a:lvl3pPr>
            <a:lvl4pPr marL="1657350" indent="-324000" algn="l" rtl="0" eaLnBrk="1" fontAlgn="base" hangingPunct="1">
              <a:spcBef>
                <a:spcPts val="700"/>
              </a:spcBef>
              <a:spcAft>
                <a:spcPct val="0"/>
              </a:spcAft>
              <a:buBlip>
                <a:blip r:embed="rId7"/>
              </a:buBlip>
              <a:defRPr sz="2000">
                <a:solidFill>
                  <a:schemeClr val="tx1"/>
                </a:solidFill>
                <a:latin typeface="+mn-lt"/>
              </a:defRPr>
            </a:lvl4pPr>
            <a:lvl5pPr marL="2095500" indent="-324000" algn="l" rtl="0" eaLnBrk="1" fontAlgn="base" hangingPunct="1">
              <a:spcBef>
                <a:spcPts val="700"/>
              </a:spcBef>
              <a:spcAft>
                <a:spcPct val="0"/>
              </a:spcAft>
              <a:buBlip>
                <a:blip r:embed="rId7"/>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8"/>
              </a:buBlip>
              <a:defRPr sz="1400">
                <a:solidFill>
                  <a:schemeClr val="tx1"/>
                </a:solidFill>
                <a:latin typeface="+mn-lt"/>
              </a:defRPr>
            </a:lvl9pPr>
          </a:lstStyle>
          <a:p>
            <a:pPr indent="-238110"/>
            <a:r>
              <a:rPr lang="en-US" sz="2000" b="1" u="sng" kern="0" dirty="0"/>
              <a:t>XRD:</a:t>
            </a:r>
          </a:p>
        </p:txBody>
      </p:sp>
      <p:sp>
        <p:nvSpPr>
          <p:cNvPr id="23" name="TextBox 22"/>
          <p:cNvSpPr txBox="1"/>
          <p:nvPr/>
        </p:nvSpPr>
        <p:spPr>
          <a:xfrm>
            <a:off x="5396175" y="4040070"/>
            <a:ext cx="1268296" cy="307777"/>
          </a:xfrm>
          <a:prstGeom prst="rect">
            <a:avLst/>
          </a:prstGeom>
          <a:noFill/>
        </p:spPr>
        <p:txBody>
          <a:bodyPr wrap="none" rtlCol="0">
            <a:spAutoFit/>
          </a:bodyPr>
          <a:lstStyle/>
          <a:p>
            <a:r>
              <a:rPr lang="en-US" sz="1400" b="1" dirty="0"/>
              <a:t>La + Ce + </a:t>
            </a:r>
            <a:r>
              <a:rPr lang="en-US" sz="1400" b="1" dirty="0" err="1"/>
              <a:t>Nd</a:t>
            </a:r>
            <a:endParaRPr lang="de-DE" sz="1400" b="1" dirty="0"/>
          </a:p>
        </p:txBody>
      </p:sp>
      <p:sp>
        <p:nvSpPr>
          <p:cNvPr id="4" name="TextBox 3">
            <a:extLst>
              <a:ext uri="{FF2B5EF4-FFF2-40B4-BE49-F238E27FC236}">
                <a16:creationId xmlns:a16="http://schemas.microsoft.com/office/drawing/2014/main" id="{3223FC4A-1C4C-4704-A878-1B4DFA65C9DD}"/>
              </a:ext>
            </a:extLst>
          </p:cNvPr>
          <p:cNvSpPr txBox="1"/>
          <p:nvPr/>
        </p:nvSpPr>
        <p:spPr>
          <a:xfrm flipH="1">
            <a:off x="4545446" y="1345065"/>
            <a:ext cx="622115" cy="1869871"/>
          </a:xfrm>
          <a:prstGeom prst="rect">
            <a:avLst/>
          </a:prstGeom>
          <a:solidFill>
            <a:schemeClr val="bg1"/>
          </a:solidFill>
        </p:spPr>
        <p:txBody>
          <a:bodyPr wrap="square" rtlCol="0">
            <a:spAutoFit/>
          </a:bodyPr>
          <a:lstStyle/>
          <a:p>
            <a:pPr algn="r"/>
            <a:r>
              <a:rPr lang="en-US" sz="1200" b="1" dirty="0"/>
              <a:t>P</a:t>
            </a:r>
            <a:r>
              <a:rPr lang="en-US" sz="1200" b="1" baseline="-25000" dirty="0"/>
              <a:t>2</a:t>
            </a:r>
            <a:r>
              <a:rPr lang="en-US" sz="1200" b="1" dirty="0"/>
              <a:t>O</a:t>
            </a:r>
            <a:r>
              <a:rPr lang="en-US" sz="1200" b="1" baseline="-25000" dirty="0"/>
              <a:t>5</a:t>
            </a:r>
          </a:p>
          <a:p>
            <a:pPr algn="r"/>
            <a:endParaRPr lang="en-US" sz="1051" b="1" dirty="0"/>
          </a:p>
          <a:p>
            <a:pPr algn="r"/>
            <a:endParaRPr lang="en-US" sz="1200" b="1" dirty="0"/>
          </a:p>
          <a:p>
            <a:pPr algn="r"/>
            <a:r>
              <a:rPr lang="en-US" sz="1200" b="1" dirty="0"/>
              <a:t>Fe</a:t>
            </a:r>
            <a:r>
              <a:rPr lang="en-US" sz="1200" b="1" baseline="-25000" dirty="0"/>
              <a:t>2</a:t>
            </a:r>
            <a:r>
              <a:rPr lang="en-US" sz="1200" b="1" dirty="0"/>
              <a:t>O</a:t>
            </a:r>
            <a:r>
              <a:rPr lang="en-US" sz="1200" b="1" baseline="-25000" dirty="0"/>
              <a:t>3</a:t>
            </a:r>
          </a:p>
          <a:p>
            <a:pPr algn="r"/>
            <a:endParaRPr lang="en-US" sz="1200" b="1" dirty="0"/>
          </a:p>
          <a:p>
            <a:pPr algn="r"/>
            <a:endParaRPr lang="en-US" sz="1000" b="1" dirty="0"/>
          </a:p>
          <a:p>
            <a:pPr algn="r"/>
            <a:r>
              <a:rPr lang="en-US" sz="1200" b="1" dirty="0"/>
              <a:t>Al</a:t>
            </a:r>
            <a:r>
              <a:rPr lang="en-US" sz="1200" b="1" baseline="-25000" dirty="0"/>
              <a:t>2</a:t>
            </a:r>
            <a:r>
              <a:rPr lang="en-US" sz="1200" b="1" dirty="0"/>
              <a:t>O</a:t>
            </a:r>
            <a:r>
              <a:rPr lang="en-US" sz="1200" b="1" baseline="-25000" dirty="0"/>
              <a:t>3</a:t>
            </a:r>
          </a:p>
          <a:p>
            <a:pPr algn="r"/>
            <a:endParaRPr lang="en-US" sz="1200" b="1" dirty="0"/>
          </a:p>
          <a:p>
            <a:pPr algn="r"/>
            <a:endParaRPr lang="en-US" sz="1100" b="1" dirty="0"/>
          </a:p>
          <a:p>
            <a:pPr algn="r"/>
            <a:r>
              <a:rPr lang="en-US" sz="1200" b="1" dirty="0"/>
              <a:t>SiO</a:t>
            </a:r>
            <a:r>
              <a:rPr lang="en-US" sz="1200" b="1" baseline="-25000" dirty="0"/>
              <a:t>2</a:t>
            </a:r>
          </a:p>
        </p:txBody>
      </p:sp>
      <p:sp>
        <p:nvSpPr>
          <p:cNvPr id="37" name="TextBox 36">
            <a:extLst>
              <a:ext uri="{FF2B5EF4-FFF2-40B4-BE49-F238E27FC236}">
                <a16:creationId xmlns:a16="http://schemas.microsoft.com/office/drawing/2014/main" id="{B616525D-9791-4A53-88CB-6570E344DD0E}"/>
              </a:ext>
            </a:extLst>
          </p:cNvPr>
          <p:cNvSpPr txBox="1"/>
          <p:nvPr/>
        </p:nvSpPr>
        <p:spPr>
          <a:xfrm flipH="1">
            <a:off x="4527109" y="4083200"/>
            <a:ext cx="622115" cy="1700594"/>
          </a:xfrm>
          <a:prstGeom prst="rect">
            <a:avLst/>
          </a:prstGeom>
          <a:solidFill>
            <a:schemeClr val="bg1"/>
          </a:solidFill>
        </p:spPr>
        <p:txBody>
          <a:bodyPr wrap="square" rtlCol="0">
            <a:spAutoFit/>
          </a:bodyPr>
          <a:lstStyle/>
          <a:p>
            <a:pPr algn="r"/>
            <a:r>
              <a:rPr lang="en-US" sz="1200" b="1" dirty="0"/>
              <a:t>REEs</a:t>
            </a:r>
          </a:p>
          <a:p>
            <a:pPr algn="r"/>
            <a:endParaRPr lang="en-US" sz="1051" b="1" dirty="0"/>
          </a:p>
          <a:p>
            <a:pPr algn="r"/>
            <a:endParaRPr lang="en-US" sz="1200" b="1" dirty="0"/>
          </a:p>
          <a:p>
            <a:pPr algn="r"/>
            <a:endParaRPr lang="en-US" sz="1200" b="1" dirty="0"/>
          </a:p>
          <a:p>
            <a:pPr algn="r"/>
            <a:r>
              <a:rPr lang="en-US" sz="1200" b="1" dirty="0"/>
              <a:t>U</a:t>
            </a:r>
          </a:p>
          <a:p>
            <a:pPr algn="r"/>
            <a:endParaRPr lang="en-US" sz="1200" b="1" dirty="0"/>
          </a:p>
          <a:p>
            <a:pPr algn="r"/>
            <a:endParaRPr lang="en-US" sz="1200" b="1" dirty="0"/>
          </a:p>
          <a:p>
            <a:pPr algn="r"/>
            <a:endParaRPr lang="en-US" sz="1000" b="1" dirty="0"/>
          </a:p>
          <a:p>
            <a:pPr algn="r"/>
            <a:r>
              <a:rPr lang="en-US" sz="1200" b="1" dirty="0"/>
              <a:t>Th</a:t>
            </a:r>
          </a:p>
        </p:txBody>
      </p:sp>
      <p:grpSp>
        <p:nvGrpSpPr>
          <p:cNvPr id="7" name="Group 6">
            <a:extLst>
              <a:ext uri="{FF2B5EF4-FFF2-40B4-BE49-F238E27FC236}">
                <a16:creationId xmlns:a16="http://schemas.microsoft.com/office/drawing/2014/main" id="{99BCFA79-E004-40D1-BA99-CF68AAF3E90A}"/>
              </a:ext>
            </a:extLst>
          </p:cNvPr>
          <p:cNvGrpSpPr/>
          <p:nvPr/>
        </p:nvGrpSpPr>
        <p:grpSpPr>
          <a:xfrm>
            <a:off x="-83875" y="882627"/>
            <a:ext cx="4892040" cy="5572796"/>
            <a:chOff x="-83875" y="882627"/>
            <a:chExt cx="4892040" cy="5572796"/>
          </a:xfrm>
        </p:grpSpPr>
        <p:pic>
          <p:nvPicPr>
            <p:cNvPr id="6" name="Picture 5">
              <a:extLst>
                <a:ext uri="{FF2B5EF4-FFF2-40B4-BE49-F238E27FC236}">
                  <a16:creationId xmlns:a16="http://schemas.microsoft.com/office/drawing/2014/main" id="{CB0B4857-C587-48AC-8D3B-2AF6303EBE75}"/>
                </a:ext>
              </a:extLst>
            </p:cNvPr>
            <p:cNvPicPr>
              <a:picLocks noChangeAspect="1"/>
            </p:cNvPicPr>
            <p:nvPr/>
          </p:nvPicPr>
          <p:blipFill rotWithShape="1">
            <a:blip r:embed="rId9"/>
            <a:srcRect l="15807" t="33177" r="10701"/>
            <a:stretch/>
          </p:blipFill>
          <p:spPr>
            <a:xfrm>
              <a:off x="309375" y="4077505"/>
              <a:ext cx="3749441" cy="2377918"/>
            </a:xfrm>
            <a:prstGeom prst="rect">
              <a:avLst/>
            </a:prstGeom>
          </p:spPr>
        </p:pic>
        <p:pic>
          <p:nvPicPr>
            <p:cNvPr id="2" name="Picture 1">
              <a:extLst>
                <a:ext uri="{FF2B5EF4-FFF2-40B4-BE49-F238E27FC236}">
                  <a16:creationId xmlns:a16="http://schemas.microsoft.com/office/drawing/2014/main" id="{B6E1B2F2-C3E0-4334-9DE0-170D36179013}"/>
                </a:ext>
              </a:extLst>
            </p:cNvPr>
            <p:cNvPicPr>
              <a:picLocks noChangeAspect="1"/>
            </p:cNvPicPr>
            <p:nvPr/>
          </p:nvPicPr>
          <p:blipFill>
            <a:blip r:embed="rId10"/>
            <a:stretch>
              <a:fillRect/>
            </a:stretch>
          </p:blipFill>
          <p:spPr>
            <a:xfrm>
              <a:off x="-83875" y="882627"/>
              <a:ext cx="4892040" cy="3222842"/>
            </a:xfrm>
            <a:prstGeom prst="rect">
              <a:avLst/>
            </a:prstGeom>
          </p:spPr>
        </p:pic>
        <p:sp>
          <p:nvSpPr>
            <p:cNvPr id="43" name="Content Placeholder 4">
              <a:extLst>
                <a:ext uri="{FF2B5EF4-FFF2-40B4-BE49-F238E27FC236}">
                  <a16:creationId xmlns:a16="http://schemas.microsoft.com/office/drawing/2014/main" id="{F342FB07-0637-4AC7-B59A-B4A3D9B3306F}"/>
                </a:ext>
              </a:extLst>
            </p:cNvPr>
            <p:cNvSpPr txBox="1">
              <a:spLocks/>
            </p:cNvSpPr>
            <p:nvPr/>
          </p:nvSpPr>
          <p:spPr bwMode="auto">
            <a:xfrm>
              <a:off x="2445877" y="1218010"/>
              <a:ext cx="640467" cy="31926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5"/>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6"/>
                </a:buBlip>
                <a:defRPr sz="2400">
                  <a:solidFill>
                    <a:schemeClr val="tx1"/>
                  </a:solidFill>
                  <a:latin typeface="+mn-lt"/>
                </a:defRPr>
              </a:lvl2pPr>
              <a:lvl3pPr marL="1209675" indent="-324000" algn="l" rtl="0" eaLnBrk="1" fontAlgn="base" hangingPunct="1">
                <a:spcBef>
                  <a:spcPts val="700"/>
                </a:spcBef>
                <a:spcAft>
                  <a:spcPct val="0"/>
                </a:spcAft>
                <a:buBlip>
                  <a:blip r:embed="rId7"/>
                </a:buBlip>
                <a:defRPr sz="2000">
                  <a:solidFill>
                    <a:schemeClr val="tx1"/>
                  </a:solidFill>
                  <a:latin typeface="+mn-lt"/>
                </a:defRPr>
              </a:lvl3pPr>
              <a:lvl4pPr marL="1657350" indent="-324000" algn="l" rtl="0" eaLnBrk="1" fontAlgn="base" hangingPunct="1">
                <a:spcBef>
                  <a:spcPts val="700"/>
                </a:spcBef>
                <a:spcAft>
                  <a:spcPct val="0"/>
                </a:spcAft>
                <a:buBlip>
                  <a:blip r:embed="rId7"/>
                </a:buBlip>
                <a:defRPr sz="2000">
                  <a:solidFill>
                    <a:schemeClr val="tx1"/>
                  </a:solidFill>
                  <a:latin typeface="+mn-lt"/>
                </a:defRPr>
              </a:lvl4pPr>
              <a:lvl5pPr marL="2095500" indent="-324000" algn="l" rtl="0" eaLnBrk="1" fontAlgn="base" hangingPunct="1">
                <a:spcBef>
                  <a:spcPts val="700"/>
                </a:spcBef>
                <a:spcAft>
                  <a:spcPct val="0"/>
                </a:spcAft>
                <a:buBlip>
                  <a:blip r:embed="rId7"/>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8"/>
                </a:buBlip>
                <a:defRPr sz="1400">
                  <a:solidFill>
                    <a:schemeClr val="tx1"/>
                  </a:solidFill>
                  <a:latin typeface="+mn-lt"/>
                </a:defRPr>
              </a:lvl9pPr>
            </a:lstStyle>
            <a:p>
              <a:pPr marL="0" indent="0" algn="ctr">
                <a:buClr>
                  <a:schemeClr val="accent1"/>
                </a:buClr>
                <a:buSzPct val="150000"/>
                <a:buNone/>
              </a:pPr>
              <a:r>
                <a:rPr lang="en-GB" sz="1800" b="1" dirty="0"/>
                <a:t>Bulk</a:t>
              </a:r>
            </a:p>
          </p:txBody>
        </p:sp>
        <p:sp>
          <p:nvSpPr>
            <p:cNvPr id="48" name="Content Placeholder 4">
              <a:extLst>
                <a:ext uri="{FF2B5EF4-FFF2-40B4-BE49-F238E27FC236}">
                  <a16:creationId xmlns:a16="http://schemas.microsoft.com/office/drawing/2014/main" id="{A6845630-3927-4D29-89A0-5EBC6BED830F}"/>
                </a:ext>
              </a:extLst>
            </p:cNvPr>
            <p:cNvSpPr txBox="1">
              <a:spLocks/>
            </p:cNvSpPr>
            <p:nvPr/>
          </p:nvSpPr>
          <p:spPr bwMode="auto">
            <a:xfrm>
              <a:off x="419349" y="4281245"/>
              <a:ext cx="844109" cy="34181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5"/>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6"/>
                </a:buBlip>
                <a:defRPr sz="2400">
                  <a:solidFill>
                    <a:schemeClr val="tx1"/>
                  </a:solidFill>
                  <a:latin typeface="+mn-lt"/>
                </a:defRPr>
              </a:lvl2pPr>
              <a:lvl3pPr marL="1209675" indent="-324000" algn="l" rtl="0" eaLnBrk="1" fontAlgn="base" hangingPunct="1">
                <a:spcBef>
                  <a:spcPts val="700"/>
                </a:spcBef>
                <a:spcAft>
                  <a:spcPct val="0"/>
                </a:spcAft>
                <a:buBlip>
                  <a:blip r:embed="rId7"/>
                </a:buBlip>
                <a:defRPr sz="2000">
                  <a:solidFill>
                    <a:schemeClr val="tx1"/>
                  </a:solidFill>
                  <a:latin typeface="+mn-lt"/>
                </a:defRPr>
              </a:lvl3pPr>
              <a:lvl4pPr marL="1657350" indent="-324000" algn="l" rtl="0" eaLnBrk="1" fontAlgn="base" hangingPunct="1">
                <a:spcBef>
                  <a:spcPts val="700"/>
                </a:spcBef>
                <a:spcAft>
                  <a:spcPct val="0"/>
                </a:spcAft>
                <a:buBlip>
                  <a:blip r:embed="rId7"/>
                </a:buBlip>
                <a:defRPr sz="2000">
                  <a:solidFill>
                    <a:schemeClr val="tx1"/>
                  </a:solidFill>
                  <a:latin typeface="+mn-lt"/>
                </a:defRPr>
              </a:lvl4pPr>
              <a:lvl5pPr marL="2095500" indent="-324000" algn="l" rtl="0" eaLnBrk="1" fontAlgn="base" hangingPunct="1">
                <a:spcBef>
                  <a:spcPts val="700"/>
                </a:spcBef>
                <a:spcAft>
                  <a:spcPct val="0"/>
                </a:spcAft>
                <a:buBlip>
                  <a:blip r:embed="rId7"/>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8"/>
                </a:buBlip>
                <a:defRPr sz="1400">
                  <a:solidFill>
                    <a:schemeClr val="tx1"/>
                  </a:solidFill>
                  <a:latin typeface="+mn-lt"/>
                </a:defRPr>
              </a:lvl9pPr>
            </a:lstStyle>
            <a:p>
              <a:pPr marL="0" indent="0" algn="ctr">
                <a:buClr>
                  <a:schemeClr val="accent1"/>
                </a:buClr>
                <a:buSzPct val="150000"/>
                <a:buNone/>
              </a:pPr>
              <a:r>
                <a:rPr lang="en-GB" sz="1800" b="1" dirty="0"/>
                <a:t>Sieved</a:t>
              </a:r>
            </a:p>
          </p:txBody>
        </p:sp>
        <p:sp>
          <p:nvSpPr>
            <p:cNvPr id="46" name="Content Placeholder 4">
              <a:extLst>
                <a:ext uri="{FF2B5EF4-FFF2-40B4-BE49-F238E27FC236}">
                  <a16:creationId xmlns:a16="http://schemas.microsoft.com/office/drawing/2014/main" id="{BCFF3597-0C18-4B28-AD4F-648AAC06436C}"/>
                </a:ext>
              </a:extLst>
            </p:cNvPr>
            <p:cNvSpPr txBox="1">
              <a:spLocks/>
            </p:cNvSpPr>
            <p:nvPr/>
          </p:nvSpPr>
          <p:spPr bwMode="auto">
            <a:xfrm>
              <a:off x="1642656" y="4281245"/>
              <a:ext cx="844109" cy="34181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5"/>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6"/>
                </a:buBlip>
                <a:defRPr sz="2400">
                  <a:solidFill>
                    <a:schemeClr val="tx1"/>
                  </a:solidFill>
                  <a:latin typeface="+mn-lt"/>
                </a:defRPr>
              </a:lvl2pPr>
              <a:lvl3pPr marL="1209675" indent="-324000" algn="l" rtl="0" eaLnBrk="1" fontAlgn="base" hangingPunct="1">
                <a:spcBef>
                  <a:spcPts val="700"/>
                </a:spcBef>
                <a:spcAft>
                  <a:spcPct val="0"/>
                </a:spcAft>
                <a:buBlip>
                  <a:blip r:embed="rId7"/>
                </a:buBlip>
                <a:defRPr sz="2000">
                  <a:solidFill>
                    <a:schemeClr val="tx1"/>
                  </a:solidFill>
                  <a:latin typeface="+mn-lt"/>
                </a:defRPr>
              </a:lvl3pPr>
              <a:lvl4pPr marL="1657350" indent="-324000" algn="l" rtl="0" eaLnBrk="1" fontAlgn="base" hangingPunct="1">
                <a:spcBef>
                  <a:spcPts val="700"/>
                </a:spcBef>
                <a:spcAft>
                  <a:spcPct val="0"/>
                </a:spcAft>
                <a:buBlip>
                  <a:blip r:embed="rId7"/>
                </a:buBlip>
                <a:defRPr sz="2000">
                  <a:solidFill>
                    <a:schemeClr val="tx1"/>
                  </a:solidFill>
                  <a:latin typeface="+mn-lt"/>
                </a:defRPr>
              </a:lvl4pPr>
              <a:lvl5pPr marL="2095500" indent="-324000" algn="l" rtl="0" eaLnBrk="1" fontAlgn="base" hangingPunct="1">
                <a:spcBef>
                  <a:spcPts val="700"/>
                </a:spcBef>
                <a:spcAft>
                  <a:spcPct val="0"/>
                </a:spcAft>
                <a:buBlip>
                  <a:blip r:embed="rId7"/>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8"/>
                </a:buBlip>
                <a:defRPr sz="1400">
                  <a:solidFill>
                    <a:schemeClr val="tx1"/>
                  </a:solidFill>
                  <a:latin typeface="+mn-lt"/>
                </a:defRPr>
              </a:lvl9pPr>
            </a:lstStyle>
            <a:p>
              <a:pPr marL="0" indent="0" algn="ctr">
                <a:buClr>
                  <a:schemeClr val="accent1"/>
                </a:buClr>
                <a:buSzPct val="150000"/>
                <a:buNone/>
              </a:pPr>
              <a:r>
                <a:rPr lang="en-GB" sz="1600" b="1" dirty="0"/>
                <a:t>&lt;40 µm</a:t>
              </a:r>
            </a:p>
          </p:txBody>
        </p:sp>
      </p:grpSp>
      <p:sp>
        <p:nvSpPr>
          <p:cNvPr id="49" name="TextBox 48">
            <a:extLst>
              <a:ext uri="{FF2B5EF4-FFF2-40B4-BE49-F238E27FC236}">
                <a16:creationId xmlns:a16="http://schemas.microsoft.com/office/drawing/2014/main" id="{AD44F821-7914-4815-8529-7B5647AFC5AB}"/>
              </a:ext>
            </a:extLst>
          </p:cNvPr>
          <p:cNvSpPr txBox="1"/>
          <p:nvPr/>
        </p:nvSpPr>
        <p:spPr>
          <a:xfrm>
            <a:off x="1218328" y="6428995"/>
            <a:ext cx="4917816" cy="215444"/>
          </a:xfrm>
          <a:prstGeom prst="rect">
            <a:avLst/>
          </a:prstGeom>
          <a:noFill/>
        </p:spPr>
        <p:txBody>
          <a:bodyPr wrap="square" rtlCol="0">
            <a:spAutoFit/>
          </a:bodyPr>
          <a:lstStyle/>
          <a:p>
            <a:r>
              <a:rPr lang="en-US" sz="800" dirty="0"/>
              <a:t>Ref: - </a:t>
            </a:r>
            <a:r>
              <a:rPr lang="en-US" sz="800" dirty="0">
                <a:ea typeface="Calibri" panose="020F0502020204030204" pitchFamily="34" charset="0"/>
              </a:rPr>
              <a:t>Ratnayake, S.Y., et al. (submitted 1)</a:t>
            </a:r>
          </a:p>
        </p:txBody>
      </p:sp>
      <p:sp>
        <p:nvSpPr>
          <p:cNvPr id="26" name="Content Placeholder 4">
            <a:extLst>
              <a:ext uri="{FF2B5EF4-FFF2-40B4-BE49-F238E27FC236}">
                <a16:creationId xmlns:a16="http://schemas.microsoft.com/office/drawing/2014/main" id="{18A80C04-8D63-4D9F-A4CD-0D7EF8D8A2DE}"/>
              </a:ext>
            </a:extLst>
          </p:cNvPr>
          <p:cNvSpPr txBox="1">
            <a:spLocks/>
          </p:cNvSpPr>
          <p:nvPr/>
        </p:nvSpPr>
        <p:spPr bwMode="auto">
          <a:xfrm>
            <a:off x="3574123" y="572327"/>
            <a:ext cx="2631178" cy="34181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5"/>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6"/>
              </a:buBlip>
              <a:defRPr sz="2400">
                <a:solidFill>
                  <a:schemeClr val="tx1"/>
                </a:solidFill>
                <a:latin typeface="+mn-lt"/>
              </a:defRPr>
            </a:lvl2pPr>
            <a:lvl3pPr marL="1209675" indent="-324000" algn="l" rtl="0" eaLnBrk="1" fontAlgn="base" hangingPunct="1">
              <a:spcBef>
                <a:spcPts val="700"/>
              </a:spcBef>
              <a:spcAft>
                <a:spcPct val="0"/>
              </a:spcAft>
              <a:buBlip>
                <a:blip r:embed="rId7"/>
              </a:buBlip>
              <a:defRPr sz="2000">
                <a:solidFill>
                  <a:schemeClr val="tx1"/>
                </a:solidFill>
                <a:latin typeface="+mn-lt"/>
              </a:defRPr>
            </a:lvl3pPr>
            <a:lvl4pPr marL="1657350" indent="-324000" algn="l" rtl="0" eaLnBrk="1" fontAlgn="base" hangingPunct="1">
              <a:spcBef>
                <a:spcPts val="700"/>
              </a:spcBef>
              <a:spcAft>
                <a:spcPct val="0"/>
              </a:spcAft>
              <a:buBlip>
                <a:blip r:embed="rId7"/>
              </a:buBlip>
              <a:defRPr sz="2000">
                <a:solidFill>
                  <a:schemeClr val="tx1"/>
                </a:solidFill>
                <a:latin typeface="+mn-lt"/>
              </a:defRPr>
            </a:lvl4pPr>
            <a:lvl5pPr marL="2095500" indent="-324000" algn="l" rtl="0" eaLnBrk="1" fontAlgn="base" hangingPunct="1">
              <a:spcBef>
                <a:spcPts val="700"/>
              </a:spcBef>
              <a:spcAft>
                <a:spcPct val="0"/>
              </a:spcAft>
              <a:buBlip>
                <a:blip r:embed="rId7"/>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8"/>
              </a:buBlip>
              <a:defRPr sz="1400">
                <a:solidFill>
                  <a:schemeClr val="tx1"/>
                </a:solidFill>
                <a:latin typeface="+mn-lt"/>
              </a:defRPr>
            </a:lvl9pPr>
          </a:lstStyle>
          <a:p>
            <a:pPr marL="176202" indent="-176202">
              <a:buClr>
                <a:schemeClr val="accent1"/>
              </a:buClr>
              <a:buSzPct val="150000"/>
              <a:buFont typeface="Arial" panose="020B0604020202020204" pitchFamily="34" charset="0"/>
              <a:buChar char="•"/>
            </a:pPr>
            <a:r>
              <a:rPr lang="en-US" sz="1600" dirty="0"/>
              <a:t>pH: 4.4 </a:t>
            </a:r>
            <a:r>
              <a:rPr lang="de-DE" sz="1600" kern="0" dirty="0"/>
              <a:t>± 0.2</a:t>
            </a:r>
          </a:p>
        </p:txBody>
      </p:sp>
      <p:sp>
        <p:nvSpPr>
          <p:cNvPr id="28" name="Content Placeholder 4">
            <a:extLst>
              <a:ext uri="{FF2B5EF4-FFF2-40B4-BE49-F238E27FC236}">
                <a16:creationId xmlns:a16="http://schemas.microsoft.com/office/drawing/2014/main" id="{9BACBFA1-DC41-4DAB-ADAB-D05688CCB52B}"/>
              </a:ext>
            </a:extLst>
          </p:cNvPr>
          <p:cNvSpPr txBox="1">
            <a:spLocks/>
          </p:cNvSpPr>
          <p:nvPr/>
        </p:nvSpPr>
        <p:spPr bwMode="auto">
          <a:xfrm>
            <a:off x="5539928" y="578324"/>
            <a:ext cx="2631178" cy="34181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5"/>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6"/>
              </a:buBlip>
              <a:defRPr sz="2400">
                <a:solidFill>
                  <a:schemeClr val="tx1"/>
                </a:solidFill>
                <a:latin typeface="+mn-lt"/>
              </a:defRPr>
            </a:lvl2pPr>
            <a:lvl3pPr marL="1209675" indent="-324000" algn="l" rtl="0" eaLnBrk="1" fontAlgn="base" hangingPunct="1">
              <a:spcBef>
                <a:spcPts val="700"/>
              </a:spcBef>
              <a:spcAft>
                <a:spcPct val="0"/>
              </a:spcAft>
              <a:buBlip>
                <a:blip r:embed="rId7"/>
              </a:buBlip>
              <a:defRPr sz="2000">
                <a:solidFill>
                  <a:schemeClr val="tx1"/>
                </a:solidFill>
                <a:latin typeface="+mn-lt"/>
              </a:defRPr>
            </a:lvl3pPr>
            <a:lvl4pPr marL="1657350" indent="-324000" algn="l" rtl="0" eaLnBrk="1" fontAlgn="base" hangingPunct="1">
              <a:spcBef>
                <a:spcPts val="700"/>
              </a:spcBef>
              <a:spcAft>
                <a:spcPct val="0"/>
              </a:spcAft>
              <a:buBlip>
                <a:blip r:embed="rId7"/>
              </a:buBlip>
              <a:defRPr sz="2000">
                <a:solidFill>
                  <a:schemeClr val="tx1"/>
                </a:solidFill>
                <a:latin typeface="+mn-lt"/>
              </a:defRPr>
            </a:lvl4pPr>
            <a:lvl5pPr marL="2095500" indent="-324000" algn="l" rtl="0" eaLnBrk="1" fontAlgn="base" hangingPunct="1">
              <a:spcBef>
                <a:spcPts val="700"/>
              </a:spcBef>
              <a:spcAft>
                <a:spcPct val="0"/>
              </a:spcAft>
              <a:buBlip>
                <a:blip r:embed="rId7"/>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8"/>
              </a:buBlip>
              <a:defRPr sz="1400">
                <a:solidFill>
                  <a:schemeClr val="tx1"/>
                </a:solidFill>
                <a:latin typeface="+mn-lt"/>
              </a:defRPr>
            </a:lvl9pPr>
          </a:lstStyle>
          <a:p>
            <a:pPr marL="176202" indent="-176202">
              <a:buClr>
                <a:schemeClr val="accent1"/>
              </a:buClr>
              <a:buSzPct val="150000"/>
              <a:buFont typeface="Arial" panose="020B0604020202020204" pitchFamily="34" charset="0"/>
              <a:buChar char="•"/>
            </a:pPr>
            <a:r>
              <a:rPr lang="en-US" sz="1600" kern="0" dirty="0"/>
              <a:t>TOC: 1.4 </a:t>
            </a:r>
            <a:r>
              <a:rPr lang="de-DE" sz="1600" kern="0" dirty="0"/>
              <a:t>± 0.4 g/kg</a:t>
            </a:r>
            <a:endParaRPr lang="en-GB" sz="1600" dirty="0"/>
          </a:p>
        </p:txBody>
      </p:sp>
      <p:sp>
        <p:nvSpPr>
          <p:cNvPr id="29" name="Content Placeholder 2">
            <a:extLst>
              <a:ext uri="{FF2B5EF4-FFF2-40B4-BE49-F238E27FC236}">
                <a16:creationId xmlns:a16="http://schemas.microsoft.com/office/drawing/2014/main" id="{F4447796-4628-4A10-9277-5896481AA31F}"/>
              </a:ext>
            </a:extLst>
          </p:cNvPr>
          <p:cNvSpPr txBox="1">
            <a:spLocks/>
          </p:cNvSpPr>
          <p:nvPr/>
        </p:nvSpPr>
        <p:spPr bwMode="auto">
          <a:xfrm>
            <a:off x="202354" y="504342"/>
            <a:ext cx="8356600" cy="341812"/>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357188" indent="-357188" algn="l" rtl="0" eaLnBrk="1" fontAlgn="base" hangingPunct="1">
              <a:spcBef>
                <a:spcPts val="700"/>
              </a:spcBef>
              <a:spcAft>
                <a:spcPct val="0"/>
              </a:spcAft>
              <a:buBlip>
                <a:blip r:embed="rId5"/>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6"/>
              </a:buBlip>
              <a:defRPr sz="2400">
                <a:solidFill>
                  <a:schemeClr val="tx1"/>
                </a:solidFill>
                <a:latin typeface="+mn-lt"/>
              </a:defRPr>
            </a:lvl2pPr>
            <a:lvl3pPr marL="1209675" indent="-324000" algn="l" rtl="0" eaLnBrk="1" fontAlgn="base" hangingPunct="1">
              <a:spcBef>
                <a:spcPts val="700"/>
              </a:spcBef>
              <a:spcAft>
                <a:spcPct val="0"/>
              </a:spcAft>
              <a:buBlip>
                <a:blip r:embed="rId7"/>
              </a:buBlip>
              <a:defRPr sz="2000">
                <a:solidFill>
                  <a:schemeClr val="tx1"/>
                </a:solidFill>
                <a:latin typeface="+mn-lt"/>
              </a:defRPr>
            </a:lvl3pPr>
            <a:lvl4pPr marL="1657350" indent="-324000" algn="l" rtl="0" eaLnBrk="1" fontAlgn="base" hangingPunct="1">
              <a:spcBef>
                <a:spcPts val="700"/>
              </a:spcBef>
              <a:spcAft>
                <a:spcPct val="0"/>
              </a:spcAft>
              <a:buBlip>
                <a:blip r:embed="rId7"/>
              </a:buBlip>
              <a:defRPr sz="2000">
                <a:solidFill>
                  <a:schemeClr val="tx1"/>
                </a:solidFill>
                <a:latin typeface="+mn-lt"/>
              </a:defRPr>
            </a:lvl4pPr>
            <a:lvl5pPr marL="2095500" indent="-324000" algn="l" rtl="0" eaLnBrk="1" fontAlgn="base" hangingPunct="1">
              <a:spcBef>
                <a:spcPts val="700"/>
              </a:spcBef>
              <a:spcAft>
                <a:spcPct val="0"/>
              </a:spcAft>
              <a:buBlip>
                <a:blip r:embed="rId7"/>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8"/>
              </a:buBlip>
              <a:defRPr sz="1400">
                <a:solidFill>
                  <a:schemeClr val="tx1"/>
                </a:solidFill>
                <a:latin typeface="+mn-lt"/>
              </a:defRPr>
            </a:lvl9pPr>
          </a:lstStyle>
          <a:p>
            <a:r>
              <a:rPr lang="en-GB" sz="2400" i="1" kern="0" dirty="0">
                <a:effectLst>
                  <a:outerShdw blurRad="38100" dist="38100" dir="2700000" algn="tl">
                    <a:srgbClr val="000000">
                      <a:alpha val="43137"/>
                    </a:srgbClr>
                  </a:outerShdw>
                </a:effectLst>
              </a:rPr>
              <a:t>Geochemical: </a:t>
            </a:r>
            <a:endParaRPr lang="de-DE" sz="2400" kern="0" dirty="0">
              <a:effectLst>
                <a:outerShdw blurRad="38100" dist="38100" dir="2700000" algn="tl">
                  <a:srgbClr val="000000">
                    <a:alpha val="43137"/>
                  </a:srgbClr>
                </a:outerShdw>
              </a:effectLst>
            </a:endParaRPr>
          </a:p>
        </p:txBody>
      </p:sp>
      <p:grpSp>
        <p:nvGrpSpPr>
          <p:cNvPr id="40" name="Group 39">
            <a:extLst>
              <a:ext uri="{FF2B5EF4-FFF2-40B4-BE49-F238E27FC236}">
                <a16:creationId xmlns:a16="http://schemas.microsoft.com/office/drawing/2014/main" id="{9DD93CC7-3BA5-4E26-930D-A805CBF24E7A}"/>
              </a:ext>
            </a:extLst>
          </p:cNvPr>
          <p:cNvGrpSpPr/>
          <p:nvPr/>
        </p:nvGrpSpPr>
        <p:grpSpPr>
          <a:xfrm>
            <a:off x="122317" y="109945"/>
            <a:ext cx="7377062" cy="210095"/>
            <a:chOff x="211214" y="109942"/>
            <a:chExt cx="7639068" cy="270105"/>
          </a:xfrm>
        </p:grpSpPr>
        <p:sp>
          <p:nvSpPr>
            <p:cNvPr id="42" name="Freeform: Shape 41">
              <a:extLst>
                <a:ext uri="{FF2B5EF4-FFF2-40B4-BE49-F238E27FC236}">
                  <a16:creationId xmlns:a16="http://schemas.microsoft.com/office/drawing/2014/main" id="{FA4A8B9C-8D87-4EAB-AAA6-C2F15034AC4F}"/>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44" name="Freeform: Shape 43">
              <a:extLst>
                <a:ext uri="{FF2B5EF4-FFF2-40B4-BE49-F238E27FC236}">
                  <a16:creationId xmlns:a16="http://schemas.microsoft.com/office/drawing/2014/main" id="{2852A5B3-4084-480B-A119-3FAA0D065411}"/>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45" name="Freeform: Shape 44">
              <a:extLst>
                <a:ext uri="{FF2B5EF4-FFF2-40B4-BE49-F238E27FC236}">
                  <a16:creationId xmlns:a16="http://schemas.microsoft.com/office/drawing/2014/main" id="{54ABD243-C9C0-4F2D-A29D-7E65CEF51C62}"/>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47" name="Freeform: Shape 46">
              <a:extLst>
                <a:ext uri="{FF2B5EF4-FFF2-40B4-BE49-F238E27FC236}">
                  <a16:creationId xmlns:a16="http://schemas.microsoft.com/office/drawing/2014/main" id="{63AB96F2-603C-4103-8908-4A4E191E0F6E}"/>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50" name="Freeform: Shape 49">
              <a:extLst>
                <a:ext uri="{FF2B5EF4-FFF2-40B4-BE49-F238E27FC236}">
                  <a16:creationId xmlns:a16="http://schemas.microsoft.com/office/drawing/2014/main" id="{B0DF4889-4AA6-4717-BB5D-E5755D24D12D}"/>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51" name="Freeform: Shape 50">
              <a:extLst>
                <a:ext uri="{FF2B5EF4-FFF2-40B4-BE49-F238E27FC236}">
                  <a16:creationId xmlns:a16="http://schemas.microsoft.com/office/drawing/2014/main" id="{1CFB97AB-C9CA-478B-8D57-AA23431E6C57}"/>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30" name="TextBox 29">
            <a:extLst>
              <a:ext uri="{FF2B5EF4-FFF2-40B4-BE49-F238E27FC236}">
                <a16:creationId xmlns:a16="http://schemas.microsoft.com/office/drawing/2014/main" id="{F1409D7D-F63E-2801-7927-631BE9DC35F7}"/>
              </a:ext>
            </a:extLst>
          </p:cNvPr>
          <p:cNvSpPr txBox="1"/>
          <p:nvPr/>
        </p:nvSpPr>
        <p:spPr>
          <a:xfrm>
            <a:off x="8743950" y="6611784"/>
            <a:ext cx="400050" cy="246221"/>
          </a:xfrm>
          <a:prstGeom prst="rect">
            <a:avLst/>
          </a:prstGeom>
          <a:noFill/>
        </p:spPr>
        <p:txBody>
          <a:bodyPr wrap="square" rtlCol="0">
            <a:spAutoFit/>
          </a:bodyPr>
          <a:lstStyle/>
          <a:p>
            <a:r>
              <a:rPr lang="en-US" sz="1000" dirty="0"/>
              <a:t>7</a:t>
            </a:r>
            <a:endParaRPr lang="en-US" sz="1000" dirty="0"/>
          </a:p>
        </p:txBody>
      </p:sp>
    </p:spTree>
    <p:extLst>
      <p:ext uri="{BB962C8B-B14F-4D97-AF65-F5344CB8AC3E}">
        <p14:creationId xmlns:p14="http://schemas.microsoft.com/office/powerpoint/2010/main" val="292350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66DDB3CD-0241-4F9C-A12D-6B10357F08F7}"/>
              </a:ext>
            </a:extLst>
          </p:cNvPr>
          <p:cNvPicPr>
            <a:picLocks noChangeAspect="1"/>
          </p:cNvPicPr>
          <p:nvPr/>
        </p:nvPicPr>
        <p:blipFill rotWithShape="1">
          <a:blip r:embed="rId3"/>
          <a:srcRect l="7717" t="11723" r="14491"/>
          <a:stretch/>
        </p:blipFill>
        <p:spPr>
          <a:xfrm>
            <a:off x="6112740" y="4003655"/>
            <a:ext cx="2779704" cy="2229001"/>
          </a:xfrm>
          <a:prstGeom prst="rect">
            <a:avLst/>
          </a:prstGeom>
          <a:ln w="12700">
            <a:solidFill>
              <a:schemeClr val="tx1"/>
            </a:solidFill>
          </a:ln>
        </p:spPr>
      </p:pic>
      <p:pic>
        <p:nvPicPr>
          <p:cNvPr id="204" name="Grafik 3">
            <a:extLst>
              <a:ext uri="{FF2B5EF4-FFF2-40B4-BE49-F238E27FC236}">
                <a16:creationId xmlns:a16="http://schemas.microsoft.com/office/drawing/2014/main" id="{46056AF8-E203-4E94-B8FA-F603E09EDB1B}"/>
              </a:ext>
            </a:extLst>
          </p:cNvPr>
          <p:cNvPicPr>
            <a:picLocks noChangeAspect="1"/>
          </p:cNvPicPr>
          <p:nvPr/>
        </p:nvPicPr>
        <p:blipFill rotWithShape="1">
          <a:blip r:embed="rId4"/>
          <a:srcRect l="9519" t="11571" r="6147"/>
          <a:stretch/>
        </p:blipFill>
        <p:spPr>
          <a:xfrm>
            <a:off x="3194223" y="1124929"/>
            <a:ext cx="2780533" cy="2216728"/>
          </a:xfrm>
          <a:prstGeom prst="rect">
            <a:avLst/>
          </a:prstGeom>
          <a:ln w="12700">
            <a:solidFill>
              <a:schemeClr val="tx1"/>
            </a:solidFill>
          </a:ln>
        </p:spPr>
      </p:pic>
      <p:pic>
        <p:nvPicPr>
          <p:cNvPr id="203" name="Grafik 3">
            <a:extLst>
              <a:ext uri="{FF2B5EF4-FFF2-40B4-BE49-F238E27FC236}">
                <a16:creationId xmlns:a16="http://schemas.microsoft.com/office/drawing/2014/main" id="{7EB40C77-93E5-4506-9775-4B98A9692749}"/>
              </a:ext>
            </a:extLst>
          </p:cNvPr>
          <p:cNvPicPr>
            <a:picLocks noChangeAspect="1"/>
          </p:cNvPicPr>
          <p:nvPr/>
        </p:nvPicPr>
        <p:blipFill rotWithShape="1">
          <a:blip r:embed="rId5"/>
          <a:srcRect l="9277" t="11817" r="6295"/>
          <a:stretch/>
        </p:blipFill>
        <p:spPr>
          <a:xfrm>
            <a:off x="279632" y="1124929"/>
            <a:ext cx="2780533" cy="2216728"/>
          </a:xfrm>
          <a:prstGeom prst="rect">
            <a:avLst/>
          </a:prstGeom>
          <a:ln w="12700">
            <a:solidFill>
              <a:schemeClr val="tx1"/>
            </a:solidFill>
          </a:ln>
        </p:spPr>
      </p:pic>
      <p:sp>
        <p:nvSpPr>
          <p:cNvPr id="93" name="Content Placeholder 6">
            <a:extLst>
              <a:ext uri="{FF2B5EF4-FFF2-40B4-BE49-F238E27FC236}">
                <a16:creationId xmlns:a16="http://schemas.microsoft.com/office/drawing/2014/main" id="{F68072D8-6BC0-43A8-BD6C-E43F19F57EF2}"/>
              </a:ext>
            </a:extLst>
          </p:cNvPr>
          <p:cNvSpPr txBox="1">
            <a:spLocks/>
          </p:cNvSpPr>
          <p:nvPr/>
        </p:nvSpPr>
        <p:spPr bwMode="auto">
          <a:xfrm>
            <a:off x="206250" y="477839"/>
            <a:ext cx="2802896" cy="43430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6"/>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7"/>
              </a:buBlip>
              <a:defRPr sz="2400">
                <a:solidFill>
                  <a:schemeClr val="tx1"/>
                </a:solidFill>
                <a:latin typeface="+mn-lt"/>
              </a:defRPr>
            </a:lvl2pPr>
            <a:lvl3pPr marL="1209675" indent="-324000" algn="l" rtl="0" eaLnBrk="1" fontAlgn="base" hangingPunct="1">
              <a:spcBef>
                <a:spcPts val="700"/>
              </a:spcBef>
              <a:spcAft>
                <a:spcPct val="0"/>
              </a:spcAft>
              <a:buBlip>
                <a:blip r:embed="rId8"/>
              </a:buBlip>
              <a:defRPr sz="2000">
                <a:solidFill>
                  <a:schemeClr val="tx1"/>
                </a:solidFill>
                <a:latin typeface="+mn-lt"/>
              </a:defRPr>
            </a:lvl3pPr>
            <a:lvl4pPr marL="1657350" indent="-324000" algn="l" rtl="0" eaLnBrk="1" fontAlgn="base" hangingPunct="1">
              <a:spcBef>
                <a:spcPts val="700"/>
              </a:spcBef>
              <a:spcAft>
                <a:spcPct val="0"/>
              </a:spcAft>
              <a:buBlip>
                <a:blip r:embed="rId8"/>
              </a:buBlip>
              <a:defRPr sz="2000">
                <a:solidFill>
                  <a:schemeClr val="tx1"/>
                </a:solidFill>
                <a:latin typeface="+mn-lt"/>
              </a:defRPr>
            </a:lvl4pPr>
            <a:lvl5pPr marL="2095500" indent="-324000" algn="l" rtl="0" eaLnBrk="1" fontAlgn="base" hangingPunct="1">
              <a:spcBef>
                <a:spcPts val="700"/>
              </a:spcBef>
              <a:spcAft>
                <a:spcPct val="0"/>
              </a:spcAft>
              <a:buBlip>
                <a:blip r:embed="rId8"/>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9"/>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9"/>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9"/>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9"/>
              </a:buBlip>
              <a:defRPr sz="1400">
                <a:solidFill>
                  <a:schemeClr val="tx1"/>
                </a:solidFill>
                <a:latin typeface="+mn-lt"/>
              </a:defRPr>
            </a:lvl9pPr>
          </a:lstStyle>
          <a:p>
            <a:pPr indent="-238110"/>
            <a:r>
              <a:rPr lang="en-US" sz="2000" b="1" u="sng" kern="0" dirty="0"/>
              <a:t>SEM-EDX (INE)  </a:t>
            </a:r>
          </a:p>
        </p:txBody>
      </p:sp>
      <p:pic>
        <p:nvPicPr>
          <p:cNvPr id="197" name="Grafik 3">
            <a:extLst>
              <a:ext uri="{FF2B5EF4-FFF2-40B4-BE49-F238E27FC236}">
                <a16:creationId xmlns:a16="http://schemas.microsoft.com/office/drawing/2014/main" id="{DCB1138A-9DD4-4F9B-9E9C-ADD8EEA5EE6C}"/>
              </a:ext>
            </a:extLst>
          </p:cNvPr>
          <p:cNvPicPr>
            <a:picLocks noChangeAspect="1"/>
          </p:cNvPicPr>
          <p:nvPr/>
        </p:nvPicPr>
        <p:blipFill rotWithShape="1">
          <a:blip r:embed="rId10"/>
          <a:srcRect l="8627" t="11743" r="6131"/>
          <a:stretch/>
        </p:blipFill>
        <p:spPr>
          <a:xfrm>
            <a:off x="6105574" y="1124929"/>
            <a:ext cx="2786376" cy="2216728"/>
          </a:xfrm>
          <a:prstGeom prst="rect">
            <a:avLst/>
          </a:prstGeom>
          <a:ln w="12700">
            <a:solidFill>
              <a:schemeClr val="tx1"/>
            </a:solidFill>
          </a:ln>
        </p:spPr>
      </p:pic>
      <p:sp>
        <p:nvSpPr>
          <p:cNvPr id="210" name="TextBox 209">
            <a:extLst>
              <a:ext uri="{FF2B5EF4-FFF2-40B4-BE49-F238E27FC236}">
                <a16:creationId xmlns:a16="http://schemas.microsoft.com/office/drawing/2014/main" id="{F3E2536E-9043-429D-82C7-E89A695D26D0}"/>
              </a:ext>
            </a:extLst>
          </p:cNvPr>
          <p:cNvSpPr txBox="1"/>
          <p:nvPr/>
        </p:nvSpPr>
        <p:spPr>
          <a:xfrm>
            <a:off x="1965129" y="826254"/>
            <a:ext cx="1420939" cy="338554"/>
          </a:xfrm>
          <a:prstGeom prst="rect">
            <a:avLst/>
          </a:prstGeom>
          <a:noFill/>
        </p:spPr>
        <p:txBody>
          <a:bodyPr wrap="square" rtlCol="0">
            <a:spAutoFit/>
          </a:bodyPr>
          <a:lstStyle/>
          <a:p>
            <a:r>
              <a:rPr lang="en-US" sz="1600" b="1" dirty="0" err="1">
                <a:solidFill>
                  <a:schemeClr val="accent1"/>
                </a:solidFill>
              </a:rPr>
              <a:t>Th</a:t>
            </a:r>
            <a:r>
              <a:rPr lang="en-US" sz="1600" b="1" dirty="0">
                <a:solidFill>
                  <a:schemeClr val="accent1"/>
                </a:solidFill>
              </a:rPr>
              <a:t>-silicate</a:t>
            </a:r>
            <a:endParaRPr lang="de-DE" sz="1600" b="1" dirty="0">
              <a:solidFill>
                <a:schemeClr val="accent1"/>
              </a:solidFill>
            </a:endParaRPr>
          </a:p>
        </p:txBody>
      </p:sp>
      <p:sp>
        <p:nvSpPr>
          <p:cNvPr id="211" name="TextBox 210">
            <a:extLst>
              <a:ext uri="{FF2B5EF4-FFF2-40B4-BE49-F238E27FC236}">
                <a16:creationId xmlns:a16="http://schemas.microsoft.com/office/drawing/2014/main" id="{2613A354-A764-4DE3-AC22-4CF178F327BC}"/>
              </a:ext>
            </a:extLst>
          </p:cNvPr>
          <p:cNvSpPr txBox="1"/>
          <p:nvPr/>
        </p:nvSpPr>
        <p:spPr>
          <a:xfrm>
            <a:off x="5012183" y="826254"/>
            <a:ext cx="1420939" cy="338554"/>
          </a:xfrm>
          <a:prstGeom prst="rect">
            <a:avLst/>
          </a:prstGeom>
          <a:noFill/>
        </p:spPr>
        <p:txBody>
          <a:bodyPr wrap="square" rtlCol="0">
            <a:spAutoFit/>
          </a:bodyPr>
          <a:lstStyle/>
          <a:p>
            <a:r>
              <a:rPr lang="en-US" sz="1600" b="1" dirty="0" err="1">
                <a:solidFill>
                  <a:schemeClr val="accent1"/>
                </a:solidFill>
              </a:rPr>
              <a:t>Th</a:t>
            </a:r>
            <a:r>
              <a:rPr lang="en-US" sz="1600" b="1" dirty="0">
                <a:solidFill>
                  <a:schemeClr val="accent1"/>
                </a:solidFill>
              </a:rPr>
              <a:t>-oxide</a:t>
            </a:r>
            <a:endParaRPr lang="de-DE" sz="1600" b="1" dirty="0">
              <a:solidFill>
                <a:schemeClr val="accent1"/>
              </a:solidFill>
            </a:endParaRPr>
          </a:p>
        </p:txBody>
      </p:sp>
      <p:sp>
        <p:nvSpPr>
          <p:cNvPr id="212" name="TextBox 211">
            <a:extLst>
              <a:ext uri="{FF2B5EF4-FFF2-40B4-BE49-F238E27FC236}">
                <a16:creationId xmlns:a16="http://schemas.microsoft.com/office/drawing/2014/main" id="{4645D40D-AAE9-41AF-8436-04E695589B20}"/>
              </a:ext>
            </a:extLst>
          </p:cNvPr>
          <p:cNvSpPr txBox="1"/>
          <p:nvPr/>
        </p:nvSpPr>
        <p:spPr>
          <a:xfrm>
            <a:off x="7490376" y="822036"/>
            <a:ext cx="1754687" cy="338554"/>
          </a:xfrm>
          <a:prstGeom prst="rect">
            <a:avLst/>
          </a:prstGeom>
          <a:noFill/>
        </p:spPr>
        <p:txBody>
          <a:bodyPr wrap="square" rtlCol="0">
            <a:spAutoFit/>
          </a:bodyPr>
          <a:lstStyle/>
          <a:p>
            <a:r>
              <a:rPr lang="en-US" sz="1600" b="1" dirty="0" err="1">
                <a:solidFill>
                  <a:schemeClr val="accent1"/>
                </a:solidFill>
              </a:rPr>
              <a:t>Th</a:t>
            </a:r>
            <a:r>
              <a:rPr lang="en-US" sz="1600" b="1" dirty="0">
                <a:solidFill>
                  <a:schemeClr val="accent1"/>
                </a:solidFill>
              </a:rPr>
              <a:t>-phosphate</a:t>
            </a:r>
            <a:endParaRPr lang="de-DE" sz="1600" b="1" dirty="0">
              <a:solidFill>
                <a:schemeClr val="accent1"/>
              </a:solidFill>
            </a:endParaRPr>
          </a:p>
        </p:txBody>
      </p:sp>
      <p:grpSp>
        <p:nvGrpSpPr>
          <p:cNvPr id="2" name="Group 1">
            <a:extLst>
              <a:ext uri="{FF2B5EF4-FFF2-40B4-BE49-F238E27FC236}">
                <a16:creationId xmlns:a16="http://schemas.microsoft.com/office/drawing/2014/main" id="{2DB23202-1F88-4EBD-BC72-ECE72908162E}"/>
              </a:ext>
            </a:extLst>
          </p:cNvPr>
          <p:cNvGrpSpPr/>
          <p:nvPr/>
        </p:nvGrpSpPr>
        <p:grpSpPr>
          <a:xfrm>
            <a:off x="1984668" y="1120498"/>
            <a:ext cx="6977920" cy="951965"/>
            <a:chOff x="1984664" y="1383564"/>
            <a:chExt cx="6977918" cy="951962"/>
          </a:xfrm>
        </p:grpSpPr>
        <p:pic>
          <p:nvPicPr>
            <p:cNvPr id="207" name="Picture 206" descr="\\ine-fsc\remdata\Ratnayake\2019-02-20_images\6619 L-03(4)_20x48_-13y71_monazite_006.tif">
              <a:extLst>
                <a:ext uri="{FF2B5EF4-FFF2-40B4-BE49-F238E27FC236}">
                  <a16:creationId xmlns:a16="http://schemas.microsoft.com/office/drawing/2014/main" id="{062943B5-9920-4C48-8030-30FE0F9F576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3863" t="19406" r="24133" b="24832"/>
            <a:stretch/>
          </p:blipFill>
          <p:spPr bwMode="auto">
            <a:xfrm>
              <a:off x="1984664" y="1383564"/>
              <a:ext cx="1075558" cy="951962"/>
            </a:xfrm>
            <a:prstGeom prst="rect">
              <a:avLst/>
            </a:prstGeom>
            <a:noFill/>
            <a:ln>
              <a:noFill/>
            </a:ln>
          </p:spPr>
        </p:pic>
        <p:cxnSp>
          <p:nvCxnSpPr>
            <p:cNvPr id="195" name="Straight Connector 194">
              <a:extLst>
                <a:ext uri="{FF2B5EF4-FFF2-40B4-BE49-F238E27FC236}">
                  <a16:creationId xmlns:a16="http://schemas.microsoft.com/office/drawing/2014/main" id="{874881E0-84BF-4B27-ADE4-5DDEC91D12CD}"/>
                </a:ext>
              </a:extLst>
            </p:cNvPr>
            <p:cNvCxnSpPr>
              <a:cxnSpLocks/>
            </p:cNvCxnSpPr>
            <p:nvPr/>
          </p:nvCxnSpPr>
          <p:spPr>
            <a:xfrm flipV="1">
              <a:off x="2803489" y="2163967"/>
              <a:ext cx="182880"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96" name="TextBox 56">
              <a:extLst>
                <a:ext uri="{FF2B5EF4-FFF2-40B4-BE49-F238E27FC236}">
                  <a16:creationId xmlns:a16="http://schemas.microsoft.com/office/drawing/2014/main" id="{CBB7F123-C883-4E91-8982-8F5F150CB676}"/>
                </a:ext>
              </a:extLst>
            </p:cNvPr>
            <p:cNvSpPr txBox="1"/>
            <p:nvPr/>
          </p:nvSpPr>
          <p:spPr>
            <a:xfrm>
              <a:off x="2656609" y="2176578"/>
              <a:ext cx="494745" cy="106952"/>
            </a:xfrm>
            <a:prstGeom prst="rect">
              <a:avLst/>
            </a:prstGeom>
            <a:noFill/>
          </p:spPr>
          <p:txBody>
            <a:bodyPr wrap="square" tIns="0" bIns="0" rtlCol="0" anchor="t" anchorCtr="1">
              <a:spAutoFit/>
            </a:bodyPr>
            <a:lstStyle/>
            <a:p>
              <a:pPr algn="ctr">
                <a:lnSpc>
                  <a:spcPct val="107000"/>
                </a:lnSpc>
                <a:spcBef>
                  <a:spcPts val="0"/>
                </a:spcBef>
                <a:spcAft>
                  <a:spcPts val="800"/>
                </a:spcAft>
              </a:pPr>
              <a:r>
                <a:rPr lang="de-DE" sz="700" dirty="0">
                  <a:solidFill>
                    <a:srgbClr val="FFFFFF"/>
                  </a:solidFill>
                  <a:latin typeface="+mn-lt"/>
                  <a:ea typeface="Calibri" panose="020F0502020204030204" pitchFamily="34" charset="0"/>
                  <a:cs typeface="Times New Roman" panose="02020603050405020304" pitchFamily="18" charset="0"/>
                </a:rPr>
                <a:t>2.5 µm</a:t>
              </a:r>
              <a:endParaRPr lang="de-DE" sz="700" dirty="0">
                <a:latin typeface="+mn-lt"/>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690D4BFB-B8F2-4BF0-817D-A1B570CF6F13}"/>
                </a:ext>
              </a:extLst>
            </p:cNvPr>
            <p:cNvGrpSpPr/>
            <p:nvPr/>
          </p:nvGrpSpPr>
          <p:grpSpPr>
            <a:xfrm>
              <a:off x="5060823" y="1383564"/>
              <a:ext cx="954601" cy="951962"/>
              <a:chOff x="4421229" y="1835829"/>
              <a:chExt cx="1172620" cy="1134337"/>
            </a:xfrm>
          </p:grpSpPr>
          <p:pic>
            <p:nvPicPr>
              <p:cNvPr id="209" name="Picture 208" descr="\\ine-fsc\remdata\Ratnayake\2019-02-20_images\6619 L-03(12)_25x25_-15y78_ThCeO_005.tif">
                <a:extLst>
                  <a:ext uri="{FF2B5EF4-FFF2-40B4-BE49-F238E27FC236}">
                    <a16:creationId xmlns:a16="http://schemas.microsoft.com/office/drawing/2014/main" id="{9AC47E18-76DD-4B44-B463-626E7F5D20D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5016" t="5428" r="18686" b="6939"/>
              <a:stretch/>
            </p:blipFill>
            <p:spPr bwMode="auto">
              <a:xfrm>
                <a:off x="4421229" y="1835829"/>
                <a:ext cx="1132515" cy="1134337"/>
              </a:xfrm>
              <a:prstGeom prst="rect">
                <a:avLst/>
              </a:prstGeom>
              <a:noFill/>
              <a:ln>
                <a:noFill/>
              </a:ln>
            </p:spPr>
          </p:pic>
          <p:cxnSp>
            <p:nvCxnSpPr>
              <p:cNvPr id="192" name="Straight Connector 191">
                <a:extLst>
                  <a:ext uri="{FF2B5EF4-FFF2-40B4-BE49-F238E27FC236}">
                    <a16:creationId xmlns:a16="http://schemas.microsoft.com/office/drawing/2014/main" id="{5E7C7B3C-1B76-4138-B933-559818596EE7}"/>
                  </a:ext>
                </a:extLst>
              </p:cNvPr>
              <p:cNvCxnSpPr>
                <a:cxnSpLocks/>
              </p:cNvCxnSpPr>
              <p:nvPr/>
            </p:nvCxnSpPr>
            <p:spPr>
              <a:xfrm flipV="1">
                <a:off x="5266022" y="2789703"/>
                <a:ext cx="182880"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93" name="TextBox 56">
                <a:extLst>
                  <a:ext uri="{FF2B5EF4-FFF2-40B4-BE49-F238E27FC236}">
                    <a16:creationId xmlns:a16="http://schemas.microsoft.com/office/drawing/2014/main" id="{EB547F20-E494-4358-B7D0-701EEC833BB8}"/>
                  </a:ext>
                </a:extLst>
              </p:cNvPr>
              <p:cNvSpPr txBox="1"/>
              <p:nvPr/>
            </p:nvSpPr>
            <p:spPr>
              <a:xfrm>
                <a:off x="5103758" y="2806190"/>
                <a:ext cx="490091" cy="127441"/>
              </a:xfrm>
              <a:prstGeom prst="rect">
                <a:avLst/>
              </a:prstGeom>
              <a:noFill/>
            </p:spPr>
            <p:txBody>
              <a:bodyPr wrap="square" tIns="0" bIns="0" rtlCol="0" anchor="t" anchorCtr="1">
                <a:spAutoFit/>
              </a:bodyPr>
              <a:lstStyle/>
              <a:p>
                <a:pPr algn="ctr">
                  <a:lnSpc>
                    <a:spcPct val="107000"/>
                  </a:lnSpc>
                  <a:spcBef>
                    <a:spcPts val="0"/>
                  </a:spcBef>
                  <a:spcAft>
                    <a:spcPts val="800"/>
                  </a:spcAft>
                </a:pPr>
                <a:r>
                  <a:rPr lang="de-DE" sz="700" dirty="0">
                    <a:solidFill>
                      <a:srgbClr val="FFFFFF"/>
                    </a:solidFill>
                    <a:latin typeface="+mn-lt"/>
                    <a:ea typeface="Calibri" panose="020F0502020204030204" pitchFamily="34" charset="0"/>
                    <a:cs typeface="Times New Roman" panose="02020603050405020304" pitchFamily="18" charset="0"/>
                  </a:rPr>
                  <a:t>5 µm</a:t>
                </a:r>
                <a:endParaRPr lang="de-DE" sz="700" dirty="0">
                  <a:latin typeface="+mn-lt"/>
                  <a:ea typeface="Calibri" panose="020F0502020204030204" pitchFamily="34"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A1EF6B68-2F20-43C9-A3BD-D9E0BB567599}"/>
                </a:ext>
              </a:extLst>
            </p:cNvPr>
            <p:cNvGrpSpPr/>
            <p:nvPr/>
          </p:nvGrpSpPr>
          <p:grpSpPr>
            <a:xfrm>
              <a:off x="7655487" y="1383564"/>
              <a:ext cx="1307095" cy="951960"/>
              <a:chOff x="6337047" y="598755"/>
              <a:chExt cx="1605611" cy="1129406"/>
            </a:xfrm>
          </p:grpSpPr>
          <p:pic>
            <p:nvPicPr>
              <p:cNvPr id="208" name="Picture 207" descr="\\ine-fsc\remdata\Ratnayake\2019-02-21_images\6621 L-05(4)_20x15_-6x51_monazite_006.tif">
                <a:extLst>
                  <a:ext uri="{FF2B5EF4-FFF2-40B4-BE49-F238E27FC236}">
                    <a16:creationId xmlns:a16="http://schemas.microsoft.com/office/drawing/2014/main" id="{841000AB-4112-47B3-B89D-0D12CC3D6D3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6718"/>
              <a:stretch/>
            </p:blipFill>
            <p:spPr bwMode="auto">
              <a:xfrm>
                <a:off x="6337047" y="598755"/>
                <a:ext cx="1518693" cy="1129406"/>
              </a:xfrm>
              <a:prstGeom prst="rect">
                <a:avLst/>
              </a:prstGeom>
              <a:noFill/>
              <a:ln>
                <a:noFill/>
              </a:ln>
            </p:spPr>
          </p:pic>
          <p:cxnSp>
            <p:nvCxnSpPr>
              <p:cNvPr id="189" name="Straight Connector 188">
                <a:extLst>
                  <a:ext uri="{FF2B5EF4-FFF2-40B4-BE49-F238E27FC236}">
                    <a16:creationId xmlns:a16="http://schemas.microsoft.com/office/drawing/2014/main" id="{D49A44EC-A698-4E6F-9889-2DAB119A4D2A}"/>
                  </a:ext>
                </a:extLst>
              </p:cNvPr>
              <p:cNvCxnSpPr>
                <a:cxnSpLocks/>
              </p:cNvCxnSpPr>
              <p:nvPr/>
            </p:nvCxnSpPr>
            <p:spPr>
              <a:xfrm flipV="1">
                <a:off x="7606082" y="1551497"/>
                <a:ext cx="182880" cy="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Box 56">
                <a:extLst>
                  <a:ext uri="{FF2B5EF4-FFF2-40B4-BE49-F238E27FC236}">
                    <a16:creationId xmlns:a16="http://schemas.microsoft.com/office/drawing/2014/main" id="{6FF5F4B1-A3E6-4797-A9E2-5F639E957E8E}"/>
                  </a:ext>
                </a:extLst>
              </p:cNvPr>
              <p:cNvSpPr txBox="1"/>
              <p:nvPr/>
            </p:nvSpPr>
            <p:spPr>
              <a:xfrm>
                <a:off x="7406661" y="1564902"/>
                <a:ext cx="535997" cy="126888"/>
              </a:xfrm>
              <a:prstGeom prst="rect">
                <a:avLst/>
              </a:prstGeom>
              <a:noFill/>
            </p:spPr>
            <p:txBody>
              <a:bodyPr wrap="square" tIns="0" bIns="0" rtlCol="0" anchor="t" anchorCtr="1">
                <a:spAutoFit/>
              </a:bodyPr>
              <a:lstStyle/>
              <a:p>
                <a:pPr algn="ctr">
                  <a:lnSpc>
                    <a:spcPct val="107000"/>
                  </a:lnSpc>
                  <a:spcBef>
                    <a:spcPts val="0"/>
                  </a:spcBef>
                  <a:spcAft>
                    <a:spcPts val="800"/>
                  </a:spcAft>
                </a:pPr>
                <a:r>
                  <a:rPr lang="de-DE" sz="700" dirty="0">
                    <a:solidFill>
                      <a:srgbClr val="FFFFFF"/>
                    </a:solidFill>
                    <a:latin typeface="+mn-lt"/>
                    <a:ea typeface="Calibri" panose="020F0502020204030204" pitchFamily="34" charset="0"/>
                    <a:cs typeface="Times New Roman" panose="02020603050405020304" pitchFamily="18" charset="0"/>
                  </a:rPr>
                  <a:t>10 µm</a:t>
                </a:r>
                <a:endParaRPr lang="de-DE" sz="700" dirty="0">
                  <a:latin typeface="+mn-lt"/>
                  <a:ea typeface="Calibri" panose="020F0502020204030204" pitchFamily="34" charset="0"/>
                  <a:cs typeface="Times New Roman" panose="02020603050405020304" pitchFamily="18" charset="0"/>
                </a:endParaRPr>
              </a:p>
            </p:txBody>
          </p:sp>
        </p:grpSp>
      </p:grpSp>
      <p:sp>
        <p:nvSpPr>
          <p:cNvPr id="28" name="TextBox 27">
            <a:extLst>
              <a:ext uri="{FF2B5EF4-FFF2-40B4-BE49-F238E27FC236}">
                <a16:creationId xmlns:a16="http://schemas.microsoft.com/office/drawing/2014/main" id="{B4A1B11E-B33B-44C4-88AA-D660F4252B5D}"/>
              </a:ext>
            </a:extLst>
          </p:cNvPr>
          <p:cNvSpPr txBox="1"/>
          <p:nvPr/>
        </p:nvSpPr>
        <p:spPr>
          <a:xfrm>
            <a:off x="1218328" y="6309250"/>
            <a:ext cx="4917816" cy="461665"/>
          </a:xfrm>
          <a:prstGeom prst="rect">
            <a:avLst/>
          </a:prstGeom>
          <a:noFill/>
        </p:spPr>
        <p:txBody>
          <a:bodyPr wrap="square" rtlCol="0">
            <a:spAutoFit/>
          </a:bodyPr>
          <a:lstStyle/>
          <a:p>
            <a:r>
              <a:rPr lang="en-US" sz="800" dirty="0"/>
              <a:t>Ref: - </a:t>
            </a:r>
            <a:r>
              <a:rPr lang="en-US" sz="800" dirty="0" err="1"/>
              <a:t>Rothe</a:t>
            </a:r>
            <a:r>
              <a:rPr lang="en-US" sz="800" dirty="0"/>
              <a:t>, J., et al., Review of scientific instruments, 2012. </a:t>
            </a:r>
            <a:r>
              <a:rPr lang="en-US" sz="800" b="1" dirty="0"/>
              <a:t>83</a:t>
            </a:r>
            <a:r>
              <a:rPr lang="en-US" sz="800" dirty="0"/>
              <a:t>(4): p. 043105</a:t>
            </a:r>
          </a:p>
          <a:p>
            <a:r>
              <a:rPr lang="en-US" sz="800" dirty="0"/>
              <a:t>       - </a:t>
            </a:r>
            <a:r>
              <a:rPr lang="en-US" sz="800" dirty="0">
                <a:ea typeface="Calibri" panose="020F0502020204030204" pitchFamily="34" charset="0"/>
              </a:rPr>
              <a:t>Ratnayake, S.Y., et al. (submitted 1)</a:t>
            </a:r>
            <a:endParaRPr lang="en-US" sz="800" dirty="0"/>
          </a:p>
          <a:p>
            <a:r>
              <a:rPr lang="en-US" sz="800" dirty="0">
                <a:ea typeface="Calibri" panose="020F0502020204030204" pitchFamily="34" charset="0"/>
              </a:rPr>
              <a:t>       - Ratnayake, S.Y., et al. (submitted 2)</a:t>
            </a:r>
          </a:p>
        </p:txBody>
      </p:sp>
      <p:sp>
        <p:nvSpPr>
          <p:cNvPr id="27" name="Content Placeholder 6">
            <a:extLst>
              <a:ext uri="{FF2B5EF4-FFF2-40B4-BE49-F238E27FC236}">
                <a16:creationId xmlns:a16="http://schemas.microsoft.com/office/drawing/2014/main" id="{17A06F9E-EE89-46D1-9C1E-239152ED5976}"/>
              </a:ext>
            </a:extLst>
          </p:cNvPr>
          <p:cNvSpPr txBox="1">
            <a:spLocks/>
          </p:cNvSpPr>
          <p:nvPr/>
        </p:nvSpPr>
        <p:spPr bwMode="auto">
          <a:xfrm>
            <a:off x="208539" y="3556787"/>
            <a:ext cx="2802896" cy="43430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6"/>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7"/>
              </a:buBlip>
              <a:defRPr sz="2400">
                <a:solidFill>
                  <a:schemeClr val="tx1"/>
                </a:solidFill>
                <a:latin typeface="+mn-lt"/>
              </a:defRPr>
            </a:lvl2pPr>
            <a:lvl3pPr marL="1209675" indent="-324000" algn="l" rtl="0" eaLnBrk="1" fontAlgn="base" hangingPunct="1">
              <a:spcBef>
                <a:spcPts val="700"/>
              </a:spcBef>
              <a:spcAft>
                <a:spcPct val="0"/>
              </a:spcAft>
              <a:buBlip>
                <a:blip r:embed="rId8"/>
              </a:buBlip>
              <a:defRPr sz="2000">
                <a:solidFill>
                  <a:schemeClr val="tx1"/>
                </a:solidFill>
                <a:latin typeface="+mn-lt"/>
              </a:defRPr>
            </a:lvl3pPr>
            <a:lvl4pPr marL="1657350" indent="-324000" algn="l" rtl="0" eaLnBrk="1" fontAlgn="base" hangingPunct="1">
              <a:spcBef>
                <a:spcPts val="700"/>
              </a:spcBef>
              <a:spcAft>
                <a:spcPct val="0"/>
              </a:spcAft>
              <a:buBlip>
                <a:blip r:embed="rId8"/>
              </a:buBlip>
              <a:defRPr sz="2000">
                <a:solidFill>
                  <a:schemeClr val="tx1"/>
                </a:solidFill>
                <a:latin typeface="+mn-lt"/>
              </a:defRPr>
            </a:lvl4pPr>
            <a:lvl5pPr marL="2095500" indent="-324000" algn="l" rtl="0" eaLnBrk="1" fontAlgn="base" hangingPunct="1">
              <a:spcBef>
                <a:spcPts val="700"/>
              </a:spcBef>
              <a:spcAft>
                <a:spcPct val="0"/>
              </a:spcAft>
              <a:buBlip>
                <a:blip r:embed="rId8"/>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9"/>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9"/>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9"/>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9"/>
              </a:buBlip>
              <a:defRPr sz="1400">
                <a:solidFill>
                  <a:schemeClr val="tx1"/>
                </a:solidFill>
                <a:latin typeface="+mn-lt"/>
              </a:defRPr>
            </a:lvl9pPr>
          </a:lstStyle>
          <a:p>
            <a:pPr indent="-238110"/>
            <a:r>
              <a:rPr lang="en-US" sz="2000" b="1" u="sng" kern="0" dirty="0"/>
              <a:t>µ-XRF (KARA)  </a:t>
            </a:r>
          </a:p>
        </p:txBody>
      </p:sp>
      <p:pic>
        <p:nvPicPr>
          <p:cNvPr id="29" name="Picture 28">
            <a:extLst>
              <a:ext uri="{FF2B5EF4-FFF2-40B4-BE49-F238E27FC236}">
                <a16:creationId xmlns:a16="http://schemas.microsoft.com/office/drawing/2014/main" id="{A8A928D5-AFEB-430F-9C5D-996F179F06AA}"/>
              </a:ext>
            </a:extLst>
          </p:cNvPr>
          <p:cNvPicPr>
            <a:picLocks noChangeAspect="1"/>
          </p:cNvPicPr>
          <p:nvPr/>
        </p:nvPicPr>
        <p:blipFill rotWithShape="1">
          <a:blip r:embed="rId14"/>
          <a:srcRect l="9565" t="12264" r="14491"/>
          <a:stretch/>
        </p:blipFill>
        <p:spPr>
          <a:xfrm>
            <a:off x="274869" y="3997330"/>
            <a:ext cx="2780536" cy="2216728"/>
          </a:xfrm>
          <a:prstGeom prst="rect">
            <a:avLst/>
          </a:prstGeom>
          <a:ln w="12700">
            <a:solidFill>
              <a:schemeClr val="tx1"/>
            </a:solidFill>
          </a:ln>
        </p:spPr>
      </p:pic>
      <p:pic>
        <p:nvPicPr>
          <p:cNvPr id="30" name="Picture 29">
            <a:extLst>
              <a:ext uri="{FF2B5EF4-FFF2-40B4-BE49-F238E27FC236}">
                <a16:creationId xmlns:a16="http://schemas.microsoft.com/office/drawing/2014/main" id="{3BA22727-A8ED-44F9-BD99-0B509EA4FAC8}"/>
              </a:ext>
            </a:extLst>
          </p:cNvPr>
          <p:cNvPicPr>
            <a:picLocks noChangeAspect="1"/>
          </p:cNvPicPr>
          <p:nvPr/>
        </p:nvPicPr>
        <p:blipFill rotWithShape="1">
          <a:blip r:embed="rId15"/>
          <a:srcRect l="8382" t="11950" r="14649"/>
          <a:stretch/>
        </p:blipFill>
        <p:spPr>
          <a:xfrm>
            <a:off x="3194218" y="3997330"/>
            <a:ext cx="2779704" cy="2216728"/>
          </a:xfrm>
          <a:prstGeom prst="rect">
            <a:avLst/>
          </a:prstGeom>
          <a:ln w="12700">
            <a:solidFill>
              <a:schemeClr val="tx1"/>
            </a:solidFill>
          </a:ln>
        </p:spPr>
      </p:pic>
      <p:cxnSp>
        <p:nvCxnSpPr>
          <p:cNvPr id="4" name="Straight Arrow Connector 3">
            <a:extLst>
              <a:ext uri="{FF2B5EF4-FFF2-40B4-BE49-F238E27FC236}">
                <a16:creationId xmlns:a16="http://schemas.microsoft.com/office/drawing/2014/main" id="{6FFA002D-ECCB-4CF7-8CD6-9573D1EAB675}"/>
              </a:ext>
            </a:extLst>
          </p:cNvPr>
          <p:cNvCxnSpPr/>
          <p:nvPr/>
        </p:nvCxnSpPr>
        <p:spPr>
          <a:xfrm>
            <a:off x="2803493" y="3374315"/>
            <a:ext cx="0" cy="56631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60C622D-DE85-4EE7-8208-24CF1B7132A1}"/>
              </a:ext>
            </a:extLst>
          </p:cNvPr>
          <p:cNvCxnSpPr/>
          <p:nvPr/>
        </p:nvCxnSpPr>
        <p:spPr>
          <a:xfrm>
            <a:off x="5743532" y="3382359"/>
            <a:ext cx="0" cy="56631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3BA7CAB-5DE4-487D-9592-1629A2B6FC5C}"/>
              </a:ext>
            </a:extLst>
          </p:cNvPr>
          <p:cNvCxnSpPr/>
          <p:nvPr/>
        </p:nvCxnSpPr>
        <p:spPr>
          <a:xfrm>
            <a:off x="8705338" y="3382359"/>
            <a:ext cx="0" cy="566314"/>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21488114-8D23-415D-8842-5FED8B6194AE}"/>
              </a:ext>
            </a:extLst>
          </p:cNvPr>
          <p:cNvGrpSpPr/>
          <p:nvPr/>
        </p:nvGrpSpPr>
        <p:grpSpPr>
          <a:xfrm>
            <a:off x="122317" y="109945"/>
            <a:ext cx="7377062" cy="210095"/>
            <a:chOff x="211214" y="109942"/>
            <a:chExt cx="7639068" cy="270105"/>
          </a:xfrm>
        </p:grpSpPr>
        <p:sp>
          <p:nvSpPr>
            <p:cNvPr id="49" name="Freeform: Shape 48">
              <a:extLst>
                <a:ext uri="{FF2B5EF4-FFF2-40B4-BE49-F238E27FC236}">
                  <a16:creationId xmlns:a16="http://schemas.microsoft.com/office/drawing/2014/main" id="{3D2A7A24-D9DD-4D37-9E35-FF74F2E11FA9}"/>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50" name="Freeform: Shape 49">
              <a:extLst>
                <a:ext uri="{FF2B5EF4-FFF2-40B4-BE49-F238E27FC236}">
                  <a16:creationId xmlns:a16="http://schemas.microsoft.com/office/drawing/2014/main" id="{9CC04734-100B-4ACE-98A4-0D7F61560AD1}"/>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52" name="Freeform: Shape 51">
              <a:extLst>
                <a:ext uri="{FF2B5EF4-FFF2-40B4-BE49-F238E27FC236}">
                  <a16:creationId xmlns:a16="http://schemas.microsoft.com/office/drawing/2014/main" id="{A8A82276-3CE1-4B40-B755-48AC6200C8AA}"/>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53" name="Freeform: Shape 52">
              <a:extLst>
                <a:ext uri="{FF2B5EF4-FFF2-40B4-BE49-F238E27FC236}">
                  <a16:creationId xmlns:a16="http://schemas.microsoft.com/office/drawing/2014/main" id="{DDDB4306-6E45-4E96-B9C1-782103D8F317}"/>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54" name="Freeform: Shape 53">
              <a:extLst>
                <a:ext uri="{FF2B5EF4-FFF2-40B4-BE49-F238E27FC236}">
                  <a16:creationId xmlns:a16="http://schemas.microsoft.com/office/drawing/2014/main" id="{AD4577EF-E2BC-42B9-BCBB-AF2ADFC9176C}"/>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55" name="Freeform: Shape 54">
              <a:extLst>
                <a:ext uri="{FF2B5EF4-FFF2-40B4-BE49-F238E27FC236}">
                  <a16:creationId xmlns:a16="http://schemas.microsoft.com/office/drawing/2014/main" id="{D0CE06A0-EAB5-40D4-8F91-EB85CBFA574A}"/>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39" name="TextBox 38">
            <a:extLst>
              <a:ext uri="{FF2B5EF4-FFF2-40B4-BE49-F238E27FC236}">
                <a16:creationId xmlns:a16="http://schemas.microsoft.com/office/drawing/2014/main" id="{C3327E57-F906-6BD5-37AA-3548E4B170CE}"/>
              </a:ext>
            </a:extLst>
          </p:cNvPr>
          <p:cNvSpPr txBox="1"/>
          <p:nvPr/>
        </p:nvSpPr>
        <p:spPr>
          <a:xfrm>
            <a:off x="8743950" y="6611784"/>
            <a:ext cx="400050" cy="246221"/>
          </a:xfrm>
          <a:prstGeom prst="rect">
            <a:avLst/>
          </a:prstGeom>
          <a:noFill/>
        </p:spPr>
        <p:txBody>
          <a:bodyPr wrap="square" rtlCol="0">
            <a:spAutoFit/>
          </a:bodyPr>
          <a:lstStyle/>
          <a:p>
            <a:r>
              <a:rPr lang="en-US" sz="1000" dirty="0"/>
              <a:t>8</a:t>
            </a:r>
            <a:endParaRPr lang="en-US" sz="1000" dirty="0"/>
          </a:p>
        </p:txBody>
      </p:sp>
    </p:spTree>
    <p:extLst>
      <p:ext uri="{BB962C8B-B14F-4D97-AF65-F5344CB8AC3E}">
        <p14:creationId xmlns:p14="http://schemas.microsoft.com/office/powerpoint/2010/main" val="3879289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2E713-9361-414A-BFED-BFEDED0C02FF}"/>
              </a:ext>
            </a:extLst>
          </p:cNvPr>
          <p:cNvPicPr>
            <a:picLocks noChangeAspect="1"/>
          </p:cNvPicPr>
          <p:nvPr/>
        </p:nvPicPr>
        <p:blipFill>
          <a:blip r:embed="rId3"/>
          <a:stretch>
            <a:fillRect/>
          </a:stretch>
        </p:blipFill>
        <p:spPr>
          <a:xfrm>
            <a:off x="4634887" y="1270247"/>
            <a:ext cx="4640580" cy="3564095"/>
          </a:xfrm>
          <a:prstGeom prst="rect">
            <a:avLst/>
          </a:prstGeom>
        </p:spPr>
      </p:pic>
      <p:pic>
        <p:nvPicPr>
          <p:cNvPr id="7" name="Picture 6">
            <a:extLst>
              <a:ext uri="{FF2B5EF4-FFF2-40B4-BE49-F238E27FC236}">
                <a16:creationId xmlns:a16="http://schemas.microsoft.com/office/drawing/2014/main" id="{C9CF9196-6928-412E-8813-E2EEA7C63ECB}"/>
              </a:ext>
            </a:extLst>
          </p:cNvPr>
          <p:cNvPicPr>
            <a:picLocks noChangeAspect="1"/>
          </p:cNvPicPr>
          <p:nvPr/>
        </p:nvPicPr>
        <p:blipFill>
          <a:blip r:embed="rId4"/>
          <a:stretch>
            <a:fillRect/>
          </a:stretch>
        </p:blipFill>
        <p:spPr>
          <a:xfrm>
            <a:off x="271372" y="1480190"/>
            <a:ext cx="4038600" cy="3453767"/>
          </a:xfrm>
          <a:prstGeom prst="rect">
            <a:avLst/>
          </a:prstGeom>
        </p:spPr>
      </p:pic>
      <p:sp>
        <p:nvSpPr>
          <p:cNvPr id="43" name="TextBox 42">
            <a:extLst>
              <a:ext uri="{FF2B5EF4-FFF2-40B4-BE49-F238E27FC236}">
                <a16:creationId xmlns:a16="http://schemas.microsoft.com/office/drawing/2014/main" id="{1C0250F8-5F8E-481A-822B-C97A4F1F0956}"/>
              </a:ext>
            </a:extLst>
          </p:cNvPr>
          <p:cNvSpPr txBox="1"/>
          <p:nvPr/>
        </p:nvSpPr>
        <p:spPr>
          <a:xfrm>
            <a:off x="5679092" y="4938527"/>
            <a:ext cx="2552183" cy="1287532"/>
          </a:xfrm>
          <a:prstGeom prst="rect">
            <a:avLst/>
          </a:prstGeom>
          <a:noFill/>
          <a:ln w="28575">
            <a:solidFill>
              <a:schemeClr val="accent1"/>
            </a:solidFill>
          </a:ln>
        </p:spPr>
        <p:txBody>
          <a:bodyPr wrap="square" tIns="0" bIns="91440" rtlCol="0">
            <a:spAutoFit/>
          </a:bodyPr>
          <a:lstStyle/>
          <a:p>
            <a:pPr algn="ctr">
              <a:lnSpc>
                <a:spcPct val="150000"/>
              </a:lnSpc>
            </a:pPr>
            <a:r>
              <a:rPr lang="en-US" dirty="0"/>
              <a:t>Monazite: 61 ± 7 wt.%</a:t>
            </a:r>
          </a:p>
          <a:p>
            <a:pPr algn="ctr">
              <a:lnSpc>
                <a:spcPct val="150000"/>
              </a:lnSpc>
            </a:pPr>
            <a:r>
              <a:rPr lang="en-US" dirty="0"/>
              <a:t>ThSiO</a:t>
            </a:r>
            <a:r>
              <a:rPr lang="en-US" baseline="-25000" dirty="0"/>
              <a:t>4</a:t>
            </a:r>
            <a:r>
              <a:rPr lang="en-US" dirty="0"/>
              <a:t>: 24 ± 7 wt.%</a:t>
            </a:r>
          </a:p>
          <a:p>
            <a:pPr algn="ctr">
              <a:lnSpc>
                <a:spcPct val="150000"/>
              </a:lnSpc>
            </a:pPr>
            <a:r>
              <a:rPr lang="en-US" dirty="0"/>
              <a:t> ThO</a:t>
            </a:r>
            <a:r>
              <a:rPr lang="en-US" baseline="-25000" dirty="0"/>
              <a:t>2</a:t>
            </a:r>
            <a:r>
              <a:rPr lang="en-US" dirty="0"/>
              <a:t>: 16 ± 7 wt.%</a:t>
            </a:r>
          </a:p>
        </p:txBody>
      </p:sp>
      <p:sp>
        <p:nvSpPr>
          <p:cNvPr id="44" name="Content Placeholder 6">
            <a:extLst>
              <a:ext uri="{FF2B5EF4-FFF2-40B4-BE49-F238E27FC236}">
                <a16:creationId xmlns:a16="http://schemas.microsoft.com/office/drawing/2014/main" id="{FD4BFE52-DC01-4ED8-B912-537FAA45EBF9}"/>
              </a:ext>
            </a:extLst>
          </p:cNvPr>
          <p:cNvSpPr txBox="1">
            <a:spLocks/>
          </p:cNvSpPr>
          <p:nvPr/>
        </p:nvSpPr>
        <p:spPr bwMode="auto">
          <a:xfrm>
            <a:off x="5019656" y="1246036"/>
            <a:ext cx="1935527" cy="43430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5"/>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6"/>
              </a:buBlip>
              <a:defRPr sz="2400">
                <a:solidFill>
                  <a:schemeClr val="tx1"/>
                </a:solidFill>
                <a:latin typeface="+mn-lt"/>
              </a:defRPr>
            </a:lvl2pPr>
            <a:lvl3pPr marL="1209675" indent="-324000" algn="l" rtl="0" eaLnBrk="1" fontAlgn="base" hangingPunct="1">
              <a:spcBef>
                <a:spcPts val="700"/>
              </a:spcBef>
              <a:spcAft>
                <a:spcPct val="0"/>
              </a:spcAft>
              <a:buBlip>
                <a:blip r:embed="rId7"/>
              </a:buBlip>
              <a:defRPr sz="2000">
                <a:solidFill>
                  <a:schemeClr val="tx1"/>
                </a:solidFill>
                <a:latin typeface="+mn-lt"/>
              </a:defRPr>
            </a:lvl3pPr>
            <a:lvl4pPr marL="1657350" indent="-324000" algn="l" rtl="0" eaLnBrk="1" fontAlgn="base" hangingPunct="1">
              <a:spcBef>
                <a:spcPts val="700"/>
              </a:spcBef>
              <a:spcAft>
                <a:spcPct val="0"/>
              </a:spcAft>
              <a:buBlip>
                <a:blip r:embed="rId7"/>
              </a:buBlip>
              <a:defRPr sz="2000">
                <a:solidFill>
                  <a:schemeClr val="tx1"/>
                </a:solidFill>
                <a:latin typeface="+mn-lt"/>
              </a:defRPr>
            </a:lvl4pPr>
            <a:lvl5pPr marL="2095500" indent="-324000" algn="l" rtl="0" eaLnBrk="1" fontAlgn="base" hangingPunct="1">
              <a:spcBef>
                <a:spcPts val="700"/>
              </a:spcBef>
              <a:spcAft>
                <a:spcPct val="0"/>
              </a:spcAft>
              <a:buBlip>
                <a:blip r:embed="rId7"/>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8"/>
              </a:buBlip>
              <a:defRPr sz="1400">
                <a:solidFill>
                  <a:schemeClr val="tx1"/>
                </a:solidFill>
                <a:latin typeface="+mn-lt"/>
              </a:defRPr>
            </a:lvl9pPr>
          </a:lstStyle>
          <a:p>
            <a:pPr marL="285732" indent="-166678">
              <a:buClr>
                <a:schemeClr val="accent1"/>
              </a:buClr>
              <a:buSzPct val="150000"/>
              <a:buFont typeface="Arial" panose="020B0604020202020204" pitchFamily="34" charset="0"/>
              <a:buChar char="•"/>
            </a:pPr>
            <a:r>
              <a:rPr lang="en-US" sz="1800" b="1" kern="0" dirty="0"/>
              <a:t>LCF – EXAFS </a:t>
            </a:r>
          </a:p>
        </p:txBody>
      </p:sp>
      <p:sp>
        <p:nvSpPr>
          <p:cNvPr id="89" name="TextBox 88">
            <a:extLst>
              <a:ext uri="{FF2B5EF4-FFF2-40B4-BE49-F238E27FC236}">
                <a16:creationId xmlns:a16="http://schemas.microsoft.com/office/drawing/2014/main" id="{5EF0891F-C2D7-4DCB-A590-042534A4156F}"/>
              </a:ext>
            </a:extLst>
          </p:cNvPr>
          <p:cNvSpPr txBox="1"/>
          <p:nvPr/>
        </p:nvSpPr>
        <p:spPr>
          <a:xfrm>
            <a:off x="1218328" y="6309250"/>
            <a:ext cx="4917816" cy="461665"/>
          </a:xfrm>
          <a:prstGeom prst="rect">
            <a:avLst/>
          </a:prstGeom>
          <a:noFill/>
        </p:spPr>
        <p:txBody>
          <a:bodyPr wrap="square" rtlCol="0">
            <a:spAutoFit/>
          </a:bodyPr>
          <a:lstStyle/>
          <a:p>
            <a:r>
              <a:rPr lang="en-US" sz="800" dirty="0"/>
              <a:t>Ref: - </a:t>
            </a:r>
            <a:r>
              <a:rPr lang="en-US" sz="800" dirty="0" err="1"/>
              <a:t>Rothe</a:t>
            </a:r>
            <a:r>
              <a:rPr lang="en-US" sz="800" dirty="0"/>
              <a:t>, J., et al., Review of scientific instruments, 2012. </a:t>
            </a:r>
            <a:r>
              <a:rPr lang="en-US" sz="800" b="1" dirty="0"/>
              <a:t>83</a:t>
            </a:r>
            <a:r>
              <a:rPr lang="en-US" sz="800" dirty="0"/>
              <a:t>(4): p. 043105</a:t>
            </a:r>
          </a:p>
          <a:p>
            <a:r>
              <a:rPr lang="en-US" sz="800" dirty="0">
                <a:ea typeface="Calibri" panose="020F0502020204030204" pitchFamily="34" charset="0"/>
              </a:rPr>
              <a:t>       - Ratnayake, S.Y., et al. (submitted 2)</a:t>
            </a:r>
          </a:p>
          <a:p>
            <a:r>
              <a:rPr lang="en-US" sz="800" dirty="0"/>
              <a:t>       - Ravel, B. and M. Newville, Journal of synchrotron radiation, 2005. </a:t>
            </a:r>
            <a:r>
              <a:rPr lang="en-US" sz="800" b="1" dirty="0"/>
              <a:t>12</a:t>
            </a:r>
            <a:r>
              <a:rPr lang="en-US" sz="800" dirty="0"/>
              <a:t>(4): p. 537-541</a:t>
            </a:r>
          </a:p>
        </p:txBody>
      </p:sp>
      <p:sp>
        <p:nvSpPr>
          <p:cNvPr id="64" name="Content Placeholder 6">
            <a:extLst>
              <a:ext uri="{FF2B5EF4-FFF2-40B4-BE49-F238E27FC236}">
                <a16:creationId xmlns:a16="http://schemas.microsoft.com/office/drawing/2014/main" id="{0310D1E5-567F-47D3-896C-D048C80B621F}"/>
              </a:ext>
            </a:extLst>
          </p:cNvPr>
          <p:cNvSpPr txBox="1">
            <a:spLocks/>
          </p:cNvSpPr>
          <p:nvPr/>
        </p:nvSpPr>
        <p:spPr bwMode="auto">
          <a:xfrm>
            <a:off x="162267" y="532388"/>
            <a:ext cx="6532451" cy="5847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5"/>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6"/>
              </a:buBlip>
              <a:defRPr sz="2400">
                <a:solidFill>
                  <a:schemeClr val="tx1"/>
                </a:solidFill>
                <a:latin typeface="+mn-lt"/>
              </a:defRPr>
            </a:lvl2pPr>
            <a:lvl3pPr marL="1209675" indent="-324000" algn="l" rtl="0" eaLnBrk="1" fontAlgn="base" hangingPunct="1">
              <a:spcBef>
                <a:spcPts val="700"/>
              </a:spcBef>
              <a:spcAft>
                <a:spcPct val="0"/>
              </a:spcAft>
              <a:buBlip>
                <a:blip r:embed="rId7"/>
              </a:buBlip>
              <a:defRPr sz="2000">
                <a:solidFill>
                  <a:schemeClr val="tx1"/>
                </a:solidFill>
                <a:latin typeface="+mn-lt"/>
              </a:defRPr>
            </a:lvl3pPr>
            <a:lvl4pPr marL="1657350" indent="-324000" algn="l" rtl="0" eaLnBrk="1" fontAlgn="base" hangingPunct="1">
              <a:spcBef>
                <a:spcPts val="700"/>
              </a:spcBef>
              <a:spcAft>
                <a:spcPct val="0"/>
              </a:spcAft>
              <a:buBlip>
                <a:blip r:embed="rId7"/>
              </a:buBlip>
              <a:defRPr sz="2000">
                <a:solidFill>
                  <a:schemeClr val="tx1"/>
                </a:solidFill>
                <a:latin typeface="+mn-lt"/>
              </a:defRPr>
            </a:lvl4pPr>
            <a:lvl5pPr marL="2095500" indent="-324000" algn="l" rtl="0" eaLnBrk="1" fontAlgn="base" hangingPunct="1">
              <a:spcBef>
                <a:spcPts val="700"/>
              </a:spcBef>
              <a:spcAft>
                <a:spcPct val="0"/>
              </a:spcAft>
              <a:buBlip>
                <a:blip r:embed="rId7"/>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8"/>
              </a:buBlip>
              <a:defRPr sz="1400">
                <a:solidFill>
                  <a:schemeClr val="tx1"/>
                </a:solidFill>
                <a:latin typeface="+mn-lt"/>
              </a:defRPr>
            </a:lvl9pPr>
          </a:lstStyle>
          <a:p>
            <a:pPr indent="-238110"/>
            <a:r>
              <a:rPr lang="en-US" sz="2000" b="1" u="sng" kern="0" dirty="0"/>
              <a:t>XAS (Th L</a:t>
            </a:r>
            <a:r>
              <a:rPr lang="en-US" sz="2000" b="1" u="sng" kern="0" baseline="-25000" dirty="0"/>
              <a:t>3</a:t>
            </a:r>
            <a:r>
              <a:rPr lang="en-US" sz="2000" b="1" u="sng" kern="0" dirty="0"/>
              <a:t> – edge, 16.3 </a:t>
            </a:r>
            <a:r>
              <a:rPr lang="en-US" sz="2000" b="1" u="sng" kern="0" dirty="0" err="1"/>
              <a:t>keV</a:t>
            </a:r>
            <a:r>
              <a:rPr lang="en-US" sz="2000" b="1" u="sng" kern="0" dirty="0"/>
              <a:t>), here for L-05 </a:t>
            </a:r>
          </a:p>
        </p:txBody>
      </p:sp>
      <p:sp>
        <p:nvSpPr>
          <p:cNvPr id="47" name="Content Placeholder 6">
            <a:extLst>
              <a:ext uri="{FF2B5EF4-FFF2-40B4-BE49-F238E27FC236}">
                <a16:creationId xmlns:a16="http://schemas.microsoft.com/office/drawing/2014/main" id="{EA07C0AC-BA1F-4B6C-9810-6E2B26F1B5A8}"/>
              </a:ext>
            </a:extLst>
          </p:cNvPr>
          <p:cNvSpPr txBox="1">
            <a:spLocks/>
          </p:cNvSpPr>
          <p:nvPr/>
        </p:nvSpPr>
        <p:spPr bwMode="auto">
          <a:xfrm>
            <a:off x="399290" y="1246037"/>
            <a:ext cx="1935527" cy="43430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5"/>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6"/>
              </a:buBlip>
              <a:defRPr sz="2400">
                <a:solidFill>
                  <a:schemeClr val="tx1"/>
                </a:solidFill>
                <a:latin typeface="+mn-lt"/>
              </a:defRPr>
            </a:lvl2pPr>
            <a:lvl3pPr marL="1209675" indent="-324000" algn="l" rtl="0" eaLnBrk="1" fontAlgn="base" hangingPunct="1">
              <a:spcBef>
                <a:spcPts val="700"/>
              </a:spcBef>
              <a:spcAft>
                <a:spcPct val="0"/>
              </a:spcAft>
              <a:buBlip>
                <a:blip r:embed="rId7"/>
              </a:buBlip>
              <a:defRPr sz="2000">
                <a:solidFill>
                  <a:schemeClr val="tx1"/>
                </a:solidFill>
                <a:latin typeface="+mn-lt"/>
              </a:defRPr>
            </a:lvl3pPr>
            <a:lvl4pPr marL="1657350" indent="-324000" algn="l" rtl="0" eaLnBrk="1" fontAlgn="base" hangingPunct="1">
              <a:spcBef>
                <a:spcPts val="700"/>
              </a:spcBef>
              <a:spcAft>
                <a:spcPct val="0"/>
              </a:spcAft>
              <a:buBlip>
                <a:blip r:embed="rId7"/>
              </a:buBlip>
              <a:defRPr sz="2000">
                <a:solidFill>
                  <a:schemeClr val="tx1"/>
                </a:solidFill>
                <a:latin typeface="+mn-lt"/>
              </a:defRPr>
            </a:lvl4pPr>
            <a:lvl5pPr marL="2095500" indent="-324000" algn="l" rtl="0" eaLnBrk="1" fontAlgn="base" hangingPunct="1">
              <a:spcBef>
                <a:spcPts val="700"/>
              </a:spcBef>
              <a:spcAft>
                <a:spcPct val="0"/>
              </a:spcAft>
              <a:buBlip>
                <a:blip r:embed="rId7"/>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8"/>
              </a:buBlip>
              <a:defRPr sz="1400">
                <a:solidFill>
                  <a:schemeClr val="tx1"/>
                </a:solidFill>
                <a:latin typeface="+mn-lt"/>
              </a:defRPr>
            </a:lvl9pPr>
          </a:lstStyle>
          <a:p>
            <a:pPr marL="285732" indent="-166678">
              <a:buClr>
                <a:schemeClr val="accent1"/>
              </a:buClr>
              <a:buSzPct val="150000"/>
              <a:buFont typeface="Arial" panose="020B0604020202020204" pitchFamily="34" charset="0"/>
              <a:buChar char="•"/>
            </a:pPr>
            <a:r>
              <a:rPr lang="en-US" sz="1800" b="1" kern="0" dirty="0"/>
              <a:t>EXAFS </a:t>
            </a:r>
          </a:p>
        </p:txBody>
      </p:sp>
      <p:sp>
        <p:nvSpPr>
          <p:cNvPr id="2" name="TextBox 1">
            <a:extLst>
              <a:ext uri="{FF2B5EF4-FFF2-40B4-BE49-F238E27FC236}">
                <a16:creationId xmlns:a16="http://schemas.microsoft.com/office/drawing/2014/main" id="{133BCBB2-7DCA-4622-840C-F4937C9DEE3E}"/>
              </a:ext>
            </a:extLst>
          </p:cNvPr>
          <p:cNvSpPr txBox="1"/>
          <p:nvPr/>
        </p:nvSpPr>
        <p:spPr>
          <a:xfrm>
            <a:off x="2997909" y="5387125"/>
            <a:ext cx="2681183" cy="369332"/>
          </a:xfrm>
          <a:prstGeom prst="rect">
            <a:avLst/>
          </a:prstGeom>
          <a:noFill/>
        </p:spPr>
        <p:txBody>
          <a:bodyPr wrap="none" rtlCol="0">
            <a:spAutoFit/>
          </a:bodyPr>
          <a:lstStyle/>
          <a:p>
            <a:r>
              <a:rPr lang="en-US" dirty="0"/>
              <a:t>Average for L-03 – L-06:</a:t>
            </a:r>
          </a:p>
        </p:txBody>
      </p:sp>
      <p:grpSp>
        <p:nvGrpSpPr>
          <p:cNvPr id="23" name="Group 22">
            <a:extLst>
              <a:ext uri="{FF2B5EF4-FFF2-40B4-BE49-F238E27FC236}">
                <a16:creationId xmlns:a16="http://schemas.microsoft.com/office/drawing/2014/main" id="{4161B1AB-91B9-47F8-B6DB-383E702AAB0B}"/>
              </a:ext>
            </a:extLst>
          </p:cNvPr>
          <p:cNvGrpSpPr/>
          <p:nvPr/>
        </p:nvGrpSpPr>
        <p:grpSpPr>
          <a:xfrm>
            <a:off x="122317" y="109945"/>
            <a:ext cx="7377062" cy="210095"/>
            <a:chOff x="211214" y="109942"/>
            <a:chExt cx="7639068" cy="270105"/>
          </a:xfrm>
        </p:grpSpPr>
        <p:sp>
          <p:nvSpPr>
            <p:cNvPr id="25" name="Freeform: Shape 24">
              <a:extLst>
                <a:ext uri="{FF2B5EF4-FFF2-40B4-BE49-F238E27FC236}">
                  <a16:creationId xmlns:a16="http://schemas.microsoft.com/office/drawing/2014/main" id="{63A12620-08ED-4F6B-9C4C-0048935D5852}"/>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26" name="Freeform: Shape 25">
              <a:extLst>
                <a:ext uri="{FF2B5EF4-FFF2-40B4-BE49-F238E27FC236}">
                  <a16:creationId xmlns:a16="http://schemas.microsoft.com/office/drawing/2014/main" id="{37C5E1BE-6552-49A3-9A62-C59B7CBBE776}"/>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27" name="Freeform: Shape 26">
              <a:extLst>
                <a:ext uri="{FF2B5EF4-FFF2-40B4-BE49-F238E27FC236}">
                  <a16:creationId xmlns:a16="http://schemas.microsoft.com/office/drawing/2014/main" id="{96BD14ED-C7B6-4829-A4DF-8F4A7125AB31}"/>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28" name="Freeform: Shape 27">
              <a:extLst>
                <a:ext uri="{FF2B5EF4-FFF2-40B4-BE49-F238E27FC236}">
                  <a16:creationId xmlns:a16="http://schemas.microsoft.com/office/drawing/2014/main" id="{DF2DB0A5-E81C-472E-9E88-6576DD2A4198}"/>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29" name="Freeform: Shape 28">
              <a:extLst>
                <a:ext uri="{FF2B5EF4-FFF2-40B4-BE49-F238E27FC236}">
                  <a16:creationId xmlns:a16="http://schemas.microsoft.com/office/drawing/2014/main" id="{85F6E319-9E31-4D83-9D75-D88CE827E599}"/>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30" name="Freeform: Shape 29">
              <a:extLst>
                <a:ext uri="{FF2B5EF4-FFF2-40B4-BE49-F238E27FC236}">
                  <a16:creationId xmlns:a16="http://schemas.microsoft.com/office/drawing/2014/main" id="{DABE1C22-9C24-4476-ACCA-15D900A35FAC}"/>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20" name="TextBox 19">
            <a:extLst>
              <a:ext uri="{FF2B5EF4-FFF2-40B4-BE49-F238E27FC236}">
                <a16:creationId xmlns:a16="http://schemas.microsoft.com/office/drawing/2014/main" id="{40BA99B8-AC78-597A-4B4C-B564E726895F}"/>
              </a:ext>
            </a:extLst>
          </p:cNvPr>
          <p:cNvSpPr txBox="1"/>
          <p:nvPr/>
        </p:nvSpPr>
        <p:spPr>
          <a:xfrm>
            <a:off x="8743950" y="6611784"/>
            <a:ext cx="400050" cy="246221"/>
          </a:xfrm>
          <a:prstGeom prst="rect">
            <a:avLst/>
          </a:prstGeom>
          <a:noFill/>
        </p:spPr>
        <p:txBody>
          <a:bodyPr wrap="square" rtlCol="0">
            <a:spAutoFit/>
          </a:bodyPr>
          <a:lstStyle/>
          <a:p>
            <a:r>
              <a:rPr lang="en-US" sz="1000" dirty="0"/>
              <a:t>9</a:t>
            </a:r>
            <a:endParaRPr lang="en-US" sz="1000" dirty="0"/>
          </a:p>
        </p:txBody>
      </p:sp>
    </p:spTree>
    <p:extLst>
      <p:ext uri="{BB962C8B-B14F-4D97-AF65-F5344CB8AC3E}">
        <p14:creationId xmlns:p14="http://schemas.microsoft.com/office/powerpoint/2010/main" val="276610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61E8-621B-4595-AF50-0E8AB669D2E8}"/>
              </a:ext>
            </a:extLst>
          </p:cNvPr>
          <p:cNvSpPr>
            <a:spLocks noGrp="1"/>
          </p:cNvSpPr>
          <p:nvPr>
            <p:ph type="title"/>
          </p:nvPr>
        </p:nvSpPr>
        <p:spPr>
          <a:xfrm>
            <a:off x="264595" y="259699"/>
            <a:ext cx="5646227" cy="561975"/>
          </a:xfrm>
        </p:spPr>
        <p:txBody>
          <a:bodyPr/>
          <a:lstStyle/>
          <a:p>
            <a:r>
              <a:rPr lang="de-DE" sz="2800" dirty="0">
                <a:solidFill>
                  <a:schemeClr val="accent1"/>
                </a:solidFill>
                <a:effectLst>
                  <a:outerShdw blurRad="38100" dist="38100" dir="2700000" algn="tl">
                    <a:srgbClr val="000000">
                      <a:alpha val="43137"/>
                    </a:srgbClr>
                  </a:outerShdw>
                </a:effectLst>
              </a:rPr>
              <a:t>Overview </a:t>
            </a:r>
            <a:endParaRPr lang="en-US" sz="2800" dirty="0">
              <a:solidFill>
                <a:schemeClr val="accent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8A5FFA8-8C3B-4F8B-B76B-FF8A1A9FCF9A}"/>
              </a:ext>
            </a:extLst>
          </p:cNvPr>
          <p:cNvSpPr>
            <a:spLocks noGrp="1"/>
          </p:cNvSpPr>
          <p:nvPr>
            <p:ph idx="1"/>
          </p:nvPr>
        </p:nvSpPr>
        <p:spPr>
          <a:xfrm>
            <a:off x="153085" y="1120223"/>
            <a:ext cx="8879405" cy="4748730"/>
          </a:xfrm>
        </p:spPr>
        <p:txBody>
          <a:bodyPr>
            <a:normAutofit lnSpcReduction="10000"/>
          </a:bodyPr>
          <a:lstStyle/>
          <a:p>
            <a:pPr marL="342900" indent="-342900">
              <a:lnSpc>
                <a:spcPct val="200000"/>
              </a:lnSpc>
              <a:buClr>
                <a:schemeClr val="accent1"/>
              </a:buClr>
              <a:buAutoNum type="arabicPeriod"/>
            </a:pPr>
            <a:r>
              <a:rPr lang="en-US" sz="2400" b="1" dirty="0"/>
              <a:t>Introduction </a:t>
            </a:r>
          </a:p>
          <a:p>
            <a:pPr marL="342900" indent="-342900">
              <a:lnSpc>
                <a:spcPct val="200000"/>
              </a:lnSpc>
              <a:buClr>
                <a:schemeClr val="accent1"/>
              </a:buClr>
              <a:buAutoNum type="arabicPeriod"/>
            </a:pPr>
            <a:r>
              <a:rPr lang="en-US" sz="2400" b="1" dirty="0"/>
              <a:t>Background of study</a:t>
            </a:r>
          </a:p>
          <a:p>
            <a:pPr marL="342900" indent="-342900">
              <a:lnSpc>
                <a:spcPct val="200000"/>
              </a:lnSpc>
              <a:buClr>
                <a:schemeClr val="accent1"/>
              </a:buClr>
              <a:buAutoNum type="arabicPeriod"/>
            </a:pPr>
            <a:r>
              <a:rPr lang="en-US" sz="2400" b="1" dirty="0"/>
              <a:t>Methods </a:t>
            </a:r>
          </a:p>
          <a:p>
            <a:pPr marL="342900" indent="-342900">
              <a:lnSpc>
                <a:spcPct val="200000"/>
              </a:lnSpc>
              <a:buClr>
                <a:schemeClr val="accent1"/>
              </a:buClr>
              <a:buFontTx/>
              <a:buAutoNum type="arabicPeriod"/>
            </a:pPr>
            <a:r>
              <a:rPr lang="en-US" sz="2400" b="1" dirty="0"/>
              <a:t>Characterization of environmental samples </a:t>
            </a:r>
          </a:p>
          <a:p>
            <a:pPr marL="342900" indent="-342900">
              <a:lnSpc>
                <a:spcPct val="200000"/>
              </a:lnSpc>
              <a:buClr>
                <a:schemeClr val="accent1"/>
              </a:buClr>
              <a:buFontTx/>
              <a:buAutoNum type="arabicPeriod"/>
            </a:pPr>
            <a:r>
              <a:rPr lang="en-US" sz="2400" b="1" dirty="0"/>
              <a:t>Potential mobility of target elements</a:t>
            </a:r>
          </a:p>
          <a:p>
            <a:pPr marL="342900" indent="-342900">
              <a:lnSpc>
                <a:spcPct val="200000"/>
              </a:lnSpc>
              <a:buClr>
                <a:schemeClr val="accent1"/>
              </a:buClr>
              <a:buFontTx/>
              <a:buAutoNum type="arabicPeriod"/>
            </a:pPr>
            <a:r>
              <a:rPr lang="en-US" sz="2400" b="1" dirty="0" smtClean="0"/>
              <a:t>Conclusions </a:t>
            </a:r>
            <a:endParaRPr lang="en-US" sz="2400" b="1" dirty="0"/>
          </a:p>
        </p:txBody>
      </p:sp>
      <p:sp>
        <p:nvSpPr>
          <p:cNvPr id="4" name="TextBox 3">
            <a:extLst>
              <a:ext uri="{FF2B5EF4-FFF2-40B4-BE49-F238E27FC236}">
                <a16:creationId xmlns:a16="http://schemas.microsoft.com/office/drawing/2014/main" id="{3DD3D4EE-0484-44B3-AE2F-E3A64A5E652D}"/>
              </a:ext>
            </a:extLst>
          </p:cNvPr>
          <p:cNvSpPr txBox="1"/>
          <p:nvPr/>
        </p:nvSpPr>
        <p:spPr>
          <a:xfrm>
            <a:off x="8839200" y="6611779"/>
            <a:ext cx="304800" cy="246221"/>
          </a:xfrm>
          <a:prstGeom prst="rect">
            <a:avLst/>
          </a:prstGeom>
          <a:noFill/>
        </p:spPr>
        <p:txBody>
          <a:bodyPr wrap="square" rtlCol="0">
            <a:spAutoFit/>
          </a:bodyPr>
          <a:lstStyle/>
          <a:p>
            <a:r>
              <a:rPr lang="en-US" sz="1000" dirty="0"/>
              <a:t>1</a:t>
            </a:r>
          </a:p>
        </p:txBody>
      </p:sp>
    </p:spTree>
    <p:extLst>
      <p:ext uri="{BB962C8B-B14F-4D97-AF65-F5344CB8AC3E}">
        <p14:creationId xmlns:p14="http://schemas.microsoft.com/office/powerpoint/2010/main" val="2316059611"/>
      </p:ext>
    </p:extLst>
  </p:cSld>
  <p:clrMapOvr>
    <a:masterClrMapping/>
  </p:clrMapOvr>
  <mc:AlternateContent xmlns:mc="http://schemas.openxmlformats.org/markup-compatibility/2006" xmlns:p14="http://schemas.microsoft.com/office/powerpoint/2010/main">
    <mc:Choice Requires="p14">
      <p:transition spd="slow" p14:dur="2000" advTm="14188"/>
    </mc:Choice>
    <mc:Fallback xmlns="">
      <p:transition spd="slow" advTm="1418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E51298-7446-4565-B7C6-64A52D4E21A4}"/>
              </a:ext>
            </a:extLst>
          </p:cNvPr>
          <p:cNvSpPr>
            <a:spLocks noGrp="1"/>
          </p:cNvSpPr>
          <p:nvPr>
            <p:ph type="title"/>
          </p:nvPr>
        </p:nvSpPr>
        <p:spPr>
          <a:xfrm>
            <a:off x="241235" y="114419"/>
            <a:ext cx="7569268" cy="736186"/>
          </a:xfrm>
        </p:spPr>
        <p:txBody>
          <a:bodyPr/>
          <a:lstStyle/>
          <a:p>
            <a:pPr marL="512730" indent="-512730" algn="just"/>
            <a:r>
              <a:rPr lang="en-US" sz="2800" dirty="0">
                <a:solidFill>
                  <a:schemeClr val="accent1"/>
                </a:solidFill>
                <a:effectLst>
                  <a:outerShdw blurRad="38100" dist="38100" dir="2700000" algn="tl">
                    <a:srgbClr val="000000">
                      <a:alpha val="43137"/>
                    </a:srgbClr>
                  </a:outerShdw>
                </a:effectLst>
              </a:rPr>
              <a:t>5. Potential mobility of target elements</a:t>
            </a:r>
            <a:endParaRPr lang="de-DE" sz="2800" dirty="0">
              <a:solidFill>
                <a:schemeClr val="accent1"/>
              </a:solidFill>
              <a:effectLst>
                <a:outerShdw blurRad="38100" dist="38100" dir="2700000" algn="tl">
                  <a:srgbClr val="000000">
                    <a:alpha val="43137"/>
                  </a:srgbClr>
                </a:outerShdw>
              </a:effectLst>
            </a:endParaRPr>
          </a:p>
        </p:txBody>
      </p:sp>
      <p:grpSp>
        <p:nvGrpSpPr>
          <p:cNvPr id="12" name="Group 11">
            <a:extLst>
              <a:ext uri="{FF2B5EF4-FFF2-40B4-BE49-F238E27FC236}">
                <a16:creationId xmlns:a16="http://schemas.microsoft.com/office/drawing/2014/main" id="{07C878BA-BF70-4B8A-BFFE-0353F4BC8992}"/>
              </a:ext>
            </a:extLst>
          </p:cNvPr>
          <p:cNvGrpSpPr/>
          <p:nvPr/>
        </p:nvGrpSpPr>
        <p:grpSpPr>
          <a:xfrm>
            <a:off x="122317" y="109945"/>
            <a:ext cx="7377062" cy="210095"/>
            <a:chOff x="211214" y="109942"/>
            <a:chExt cx="7639068" cy="270105"/>
          </a:xfrm>
        </p:grpSpPr>
        <p:sp>
          <p:nvSpPr>
            <p:cNvPr id="21" name="Freeform: Shape 20">
              <a:extLst>
                <a:ext uri="{FF2B5EF4-FFF2-40B4-BE49-F238E27FC236}">
                  <a16:creationId xmlns:a16="http://schemas.microsoft.com/office/drawing/2014/main" id="{8742AD86-19C4-4022-8F62-581E829A3BB6}"/>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22" name="Freeform: Shape 21">
              <a:extLst>
                <a:ext uri="{FF2B5EF4-FFF2-40B4-BE49-F238E27FC236}">
                  <a16:creationId xmlns:a16="http://schemas.microsoft.com/office/drawing/2014/main" id="{A45F2000-9EDB-49EB-BAAF-6B3BEB4A1F7E}"/>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23" name="Freeform: Shape 22">
              <a:extLst>
                <a:ext uri="{FF2B5EF4-FFF2-40B4-BE49-F238E27FC236}">
                  <a16:creationId xmlns:a16="http://schemas.microsoft.com/office/drawing/2014/main" id="{9743876C-4DE0-41F6-8CC6-8CA7345BD9F4}"/>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24" name="Freeform: Shape 23">
              <a:extLst>
                <a:ext uri="{FF2B5EF4-FFF2-40B4-BE49-F238E27FC236}">
                  <a16:creationId xmlns:a16="http://schemas.microsoft.com/office/drawing/2014/main" id="{7A5DCA60-5604-4269-8EBA-9FFFFD656ABD}"/>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25" name="Freeform: Shape 24">
              <a:extLst>
                <a:ext uri="{FF2B5EF4-FFF2-40B4-BE49-F238E27FC236}">
                  <a16:creationId xmlns:a16="http://schemas.microsoft.com/office/drawing/2014/main" id="{D24CCA65-59FA-4259-B7CB-20A85C80F96D}"/>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26" name="Freeform: Shape 25">
              <a:extLst>
                <a:ext uri="{FF2B5EF4-FFF2-40B4-BE49-F238E27FC236}">
                  <a16:creationId xmlns:a16="http://schemas.microsoft.com/office/drawing/2014/main" id="{FD69D014-E265-4ECC-8830-EBF0006FDD58}"/>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14" name="TextBox 13">
            <a:extLst>
              <a:ext uri="{FF2B5EF4-FFF2-40B4-BE49-F238E27FC236}">
                <a16:creationId xmlns:a16="http://schemas.microsoft.com/office/drawing/2014/main" id="{D8A6D355-FBC8-7EF2-1169-596A71251653}"/>
              </a:ext>
            </a:extLst>
          </p:cNvPr>
          <p:cNvSpPr txBox="1"/>
          <p:nvPr/>
        </p:nvSpPr>
        <p:spPr>
          <a:xfrm>
            <a:off x="8743950" y="6611784"/>
            <a:ext cx="400050" cy="246221"/>
          </a:xfrm>
          <a:prstGeom prst="rect">
            <a:avLst/>
          </a:prstGeom>
          <a:noFill/>
        </p:spPr>
        <p:txBody>
          <a:bodyPr wrap="square" rtlCol="0">
            <a:spAutoFit/>
          </a:bodyPr>
          <a:lstStyle/>
          <a:p>
            <a:r>
              <a:rPr lang="en-US" sz="1000" dirty="0" smtClean="0"/>
              <a:t>10</a:t>
            </a:r>
            <a:endParaRPr lang="en-US" sz="1000" dirty="0"/>
          </a:p>
        </p:txBody>
      </p:sp>
    </p:spTree>
    <p:extLst>
      <p:ext uri="{BB962C8B-B14F-4D97-AF65-F5344CB8AC3E}">
        <p14:creationId xmlns:p14="http://schemas.microsoft.com/office/powerpoint/2010/main" val="1870908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080066D-8A9E-4890-B3B4-8B4032B7E9F6}"/>
              </a:ext>
            </a:extLst>
          </p:cNvPr>
          <p:cNvSpPr txBox="1"/>
          <p:nvPr/>
        </p:nvSpPr>
        <p:spPr>
          <a:xfrm>
            <a:off x="1218328" y="6396336"/>
            <a:ext cx="4917816" cy="338554"/>
          </a:xfrm>
          <a:prstGeom prst="rect">
            <a:avLst/>
          </a:prstGeom>
          <a:noFill/>
        </p:spPr>
        <p:txBody>
          <a:bodyPr wrap="square" rtlCol="0">
            <a:spAutoFit/>
          </a:bodyPr>
          <a:lstStyle/>
          <a:p>
            <a:r>
              <a:rPr lang="en-US" sz="800" dirty="0"/>
              <a:t>Ref: - </a:t>
            </a:r>
            <a:r>
              <a:rPr lang="en-US" sz="800" dirty="0" err="1">
                <a:ea typeface="Calibri" panose="020F0502020204030204" pitchFamily="34" charset="0"/>
              </a:rPr>
              <a:t>Guo</a:t>
            </a:r>
            <a:r>
              <a:rPr lang="en-US" sz="800" dirty="0">
                <a:ea typeface="Calibri" panose="020F0502020204030204" pitchFamily="34" charset="0"/>
              </a:rPr>
              <a:t>, P., et al.,</a:t>
            </a:r>
            <a:r>
              <a:rPr lang="en-US" sz="800" dirty="0" err="1">
                <a:ea typeface="Calibri" panose="020F0502020204030204" pitchFamily="34" charset="0"/>
              </a:rPr>
              <a:t>Talanta</a:t>
            </a:r>
            <a:r>
              <a:rPr lang="en-US" sz="800" dirty="0">
                <a:ea typeface="Calibri" panose="020F0502020204030204" pitchFamily="34" charset="0"/>
              </a:rPr>
              <a:t>, 2007. </a:t>
            </a:r>
            <a:r>
              <a:rPr lang="en-US" sz="800" b="1" dirty="0">
                <a:ea typeface="Calibri" panose="020F0502020204030204" pitchFamily="34" charset="0"/>
              </a:rPr>
              <a:t>71</a:t>
            </a:r>
            <a:r>
              <a:rPr lang="en-US" sz="800" dirty="0">
                <a:ea typeface="Calibri" panose="020F0502020204030204" pitchFamily="34" charset="0"/>
              </a:rPr>
              <a:t>(2): p. 778-783.</a:t>
            </a:r>
          </a:p>
          <a:p>
            <a:r>
              <a:rPr lang="en-US" sz="800" dirty="0">
                <a:ea typeface="Calibri" panose="020F0502020204030204" pitchFamily="34" charset="0"/>
              </a:rPr>
              <a:t>       - Ratnayake, S.Y., et al. (submitted 1)</a:t>
            </a:r>
          </a:p>
        </p:txBody>
      </p:sp>
      <p:sp>
        <p:nvSpPr>
          <p:cNvPr id="12" name="Content Placeholder 6">
            <a:extLst>
              <a:ext uri="{FF2B5EF4-FFF2-40B4-BE49-F238E27FC236}">
                <a16:creationId xmlns:a16="http://schemas.microsoft.com/office/drawing/2014/main" id="{61CED995-0D69-4878-B52F-FA92A9D28F14}"/>
              </a:ext>
            </a:extLst>
          </p:cNvPr>
          <p:cNvSpPr txBox="1">
            <a:spLocks/>
          </p:cNvSpPr>
          <p:nvPr/>
        </p:nvSpPr>
        <p:spPr bwMode="auto">
          <a:xfrm>
            <a:off x="194908" y="1589267"/>
            <a:ext cx="1544121" cy="43430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119056" indent="0">
              <a:buNone/>
            </a:pPr>
            <a:r>
              <a:rPr lang="en-US" sz="1400" kern="0" dirty="0"/>
              <a:t>2 g of soil (L-05)  </a:t>
            </a:r>
          </a:p>
        </p:txBody>
      </p:sp>
      <p:sp>
        <p:nvSpPr>
          <p:cNvPr id="13" name="TextBox 12">
            <a:extLst>
              <a:ext uri="{FF2B5EF4-FFF2-40B4-BE49-F238E27FC236}">
                <a16:creationId xmlns:a16="http://schemas.microsoft.com/office/drawing/2014/main" id="{D97FF535-C093-4BBC-A849-0A75DEC2BE5E}"/>
              </a:ext>
            </a:extLst>
          </p:cNvPr>
          <p:cNvSpPr txBox="1"/>
          <p:nvPr/>
        </p:nvSpPr>
        <p:spPr>
          <a:xfrm flipH="1">
            <a:off x="232020" y="1837018"/>
            <a:ext cx="3901832" cy="2274149"/>
          </a:xfrm>
          <a:prstGeom prst="rect">
            <a:avLst/>
          </a:prstGeom>
          <a:noFill/>
          <a:ln w="19050">
            <a:solidFill>
              <a:schemeClr val="accent1"/>
            </a:solidFill>
          </a:ln>
        </p:spPr>
        <p:txBody>
          <a:bodyPr wrap="square" rtlCol="0">
            <a:spAutoFit/>
          </a:bodyPr>
          <a:lstStyle/>
          <a:p>
            <a:pPr>
              <a:lnSpc>
                <a:spcPct val="150000"/>
              </a:lnSpc>
            </a:pPr>
            <a:r>
              <a:rPr lang="en-US" sz="1200" dirty="0">
                <a:latin typeface="Arial" panose="020B0604020202020204" pitchFamily="34" charset="0"/>
                <a:cs typeface="Arial" panose="020B0604020202020204" pitchFamily="34" charset="0"/>
              </a:rPr>
              <a:t>F1: Exchangeable – 20 mL, 1 M MgCl</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pH 7, 2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a:lnSpc>
                <a:spcPct val="150000"/>
              </a:lnSpc>
            </a:pPr>
            <a:r>
              <a:rPr lang="en-US" sz="1200" dirty="0">
                <a:latin typeface="Arial" panose="020B0604020202020204" pitchFamily="34" charset="0"/>
                <a:cs typeface="Arial" panose="020B0604020202020204" pitchFamily="34" charset="0"/>
              </a:rPr>
              <a:t>F2: Carbonates – 30 mL, 1 M </a:t>
            </a:r>
            <a:r>
              <a:rPr lang="en-US" sz="1200" dirty="0" err="1">
                <a:latin typeface="Arial" panose="020B0604020202020204" pitchFamily="34" charset="0"/>
                <a:cs typeface="Arial" panose="020B0604020202020204" pitchFamily="34" charset="0"/>
              </a:rPr>
              <a:t>NaOAc</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HAc</a:t>
            </a:r>
            <a:r>
              <a:rPr lang="en-US" sz="1200" dirty="0">
                <a:latin typeface="Arial" panose="020B0604020202020204" pitchFamily="34" charset="0"/>
                <a:cs typeface="Arial" panose="020B0604020202020204" pitchFamily="34" charset="0"/>
              </a:rPr>
              <a:t>, pH 5, 7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a:lnSpc>
                <a:spcPct val="150000"/>
              </a:lnSpc>
            </a:pPr>
            <a:r>
              <a:rPr lang="en-US" sz="1200" dirty="0">
                <a:latin typeface="Arial" panose="020B0604020202020204" pitchFamily="34" charset="0"/>
                <a:cs typeface="Arial" panose="020B0604020202020204" pitchFamily="34" charset="0"/>
              </a:rPr>
              <a:t>F3: Organic – 20 mL, 0.1 M Na</a:t>
            </a:r>
            <a:r>
              <a:rPr lang="en-US" sz="1200" baseline="-25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P</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O</a:t>
            </a:r>
            <a:r>
              <a:rPr lang="en-US" sz="1200" baseline="-25000" dirty="0">
                <a:latin typeface="Arial" panose="020B0604020202020204" pitchFamily="34" charset="0"/>
                <a:cs typeface="Arial" panose="020B0604020202020204" pitchFamily="34" charset="0"/>
              </a:rPr>
              <a:t>7</a:t>
            </a:r>
            <a:r>
              <a:rPr lang="en-US" sz="1200" dirty="0">
                <a:latin typeface="Arial" panose="020B0604020202020204" pitchFamily="34" charset="0"/>
                <a:cs typeface="Arial" panose="020B0604020202020204" pitchFamily="34" charset="0"/>
              </a:rPr>
              <a:t>, pH 9.8, 2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marL="284144" indent="-284144">
              <a:lnSpc>
                <a:spcPct val="150000"/>
              </a:lnSpc>
            </a:pPr>
            <a:r>
              <a:rPr lang="en-US" sz="1200" dirty="0">
                <a:latin typeface="Arial" panose="020B0604020202020204" pitchFamily="34" charset="0"/>
                <a:cs typeface="Arial" panose="020B0604020202020204" pitchFamily="34" charset="0"/>
              </a:rPr>
              <a:t>F4: Amorphous Fe/Mn oxyhydroxides – 20 mL, 0.2 M NH</a:t>
            </a:r>
            <a:r>
              <a:rPr lang="en-US" sz="1200" baseline="-25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C</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O</a:t>
            </a:r>
            <a:r>
              <a:rPr lang="en-US" sz="1200" baseline="-25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/H</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C</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O</a:t>
            </a:r>
            <a:r>
              <a:rPr lang="en-US" sz="1200" baseline="-25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 pH 3, 5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marL="284144" indent="-284144">
              <a:lnSpc>
                <a:spcPct val="150000"/>
              </a:lnSpc>
            </a:pPr>
            <a:r>
              <a:rPr lang="en-US" sz="1200" dirty="0">
                <a:latin typeface="Arial" panose="020B0604020202020204" pitchFamily="34" charset="0"/>
                <a:cs typeface="Arial" panose="020B0604020202020204" pitchFamily="34" charset="0"/>
              </a:rPr>
              <a:t>F5: Crystalline Fe/Mn oxyhydroxides – 20 mL, 0.2 M Sodium citrate/Citric acid + dithionite, pH 5, 6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marL="284144" indent="-284144">
              <a:lnSpc>
                <a:spcPct val="150000"/>
              </a:lnSpc>
            </a:pPr>
            <a:r>
              <a:rPr lang="en-US" sz="1200" dirty="0">
                <a:latin typeface="Arial" panose="020B0604020202020204" pitchFamily="34" charset="0"/>
                <a:cs typeface="Arial" panose="020B0604020202020204" pitchFamily="34" charset="0"/>
              </a:rPr>
              <a:t>F6: Residual – XRF </a:t>
            </a:r>
          </a:p>
        </p:txBody>
      </p:sp>
      <p:sp>
        <p:nvSpPr>
          <p:cNvPr id="9" name="Title 1">
            <a:extLst>
              <a:ext uri="{FF2B5EF4-FFF2-40B4-BE49-F238E27FC236}">
                <a16:creationId xmlns:a16="http://schemas.microsoft.com/office/drawing/2014/main" id="{242EE931-1ECA-4991-BEB1-DDE06A97A5E0}"/>
              </a:ext>
            </a:extLst>
          </p:cNvPr>
          <p:cNvSpPr>
            <a:spLocks noGrp="1"/>
          </p:cNvSpPr>
          <p:nvPr>
            <p:ph type="title"/>
          </p:nvPr>
        </p:nvSpPr>
        <p:spPr>
          <a:xfrm>
            <a:off x="241235" y="114419"/>
            <a:ext cx="7569268" cy="736186"/>
          </a:xfrm>
        </p:spPr>
        <p:txBody>
          <a:bodyPr/>
          <a:lstStyle/>
          <a:p>
            <a:pPr marL="512730" indent="-512730" algn="just"/>
            <a:r>
              <a:rPr lang="en-US" sz="2800" dirty="0">
                <a:solidFill>
                  <a:schemeClr val="accent1"/>
                </a:solidFill>
                <a:effectLst>
                  <a:outerShdw blurRad="38100" dist="38100" dir="2700000" algn="tl">
                    <a:srgbClr val="000000">
                      <a:alpha val="43137"/>
                    </a:srgbClr>
                  </a:outerShdw>
                </a:effectLst>
              </a:rPr>
              <a:t>5. Potential mobility of target elements</a:t>
            </a:r>
            <a:endParaRPr lang="de-DE" sz="2800" dirty="0">
              <a:solidFill>
                <a:schemeClr val="accent1"/>
              </a:solidFill>
              <a:effectLst>
                <a:outerShdw blurRad="38100" dist="38100" dir="2700000" algn="tl">
                  <a:srgbClr val="000000">
                    <a:alpha val="43137"/>
                  </a:srgbClr>
                </a:outerShdw>
              </a:effectLst>
            </a:endParaRPr>
          </a:p>
        </p:txBody>
      </p:sp>
      <p:sp>
        <p:nvSpPr>
          <p:cNvPr id="22" name="Content Placeholder 2">
            <a:extLst>
              <a:ext uri="{FF2B5EF4-FFF2-40B4-BE49-F238E27FC236}">
                <a16:creationId xmlns:a16="http://schemas.microsoft.com/office/drawing/2014/main" id="{5B760724-94B7-48A0-A50E-4F0CFD0378B0}"/>
              </a:ext>
            </a:extLst>
          </p:cNvPr>
          <p:cNvSpPr txBox="1">
            <a:spLocks/>
          </p:cNvSpPr>
          <p:nvPr/>
        </p:nvSpPr>
        <p:spPr bwMode="auto">
          <a:xfrm>
            <a:off x="202358" y="1025729"/>
            <a:ext cx="9289985" cy="59609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r>
              <a:rPr lang="en-GB" sz="2400" i="1" kern="0" dirty="0">
                <a:effectLst>
                  <a:outerShdw blurRad="38100" dist="38100" dir="2700000" algn="tl">
                    <a:srgbClr val="000000">
                      <a:alpha val="43137"/>
                    </a:srgbClr>
                  </a:outerShdw>
                </a:effectLst>
              </a:rPr>
              <a:t>Sequential extraction experiment </a:t>
            </a:r>
            <a:r>
              <a:rPr lang="en-US" sz="2000" b="1" i="1" kern="0" dirty="0"/>
              <a:t>(operationally-defined fractions) </a:t>
            </a:r>
            <a:endParaRPr lang="de-DE" sz="2400" i="1" kern="0" dirty="0">
              <a:effectLst>
                <a:outerShdw blurRad="38100" dist="38100" dir="2700000" algn="tl">
                  <a:srgbClr val="000000">
                    <a:alpha val="43137"/>
                  </a:srgbClr>
                </a:outerShdw>
              </a:effectLst>
            </a:endParaRPr>
          </a:p>
        </p:txBody>
      </p:sp>
      <p:grpSp>
        <p:nvGrpSpPr>
          <p:cNvPr id="24" name="Group 23">
            <a:extLst>
              <a:ext uri="{FF2B5EF4-FFF2-40B4-BE49-F238E27FC236}">
                <a16:creationId xmlns:a16="http://schemas.microsoft.com/office/drawing/2014/main" id="{CDAE7495-489A-47CF-8BC0-CB9C55E41321}"/>
              </a:ext>
            </a:extLst>
          </p:cNvPr>
          <p:cNvGrpSpPr/>
          <p:nvPr/>
        </p:nvGrpSpPr>
        <p:grpSpPr>
          <a:xfrm>
            <a:off x="122317" y="109945"/>
            <a:ext cx="7377062" cy="210095"/>
            <a:chOff x="211214" y="109942"/>
            <a:chExt cx="7639068" cy="270105"/>
          </a:xfrm>
        </p:grpSpPr>
        <p:sp>
          <p:nvSpPr>
            <p:cNvPr id="26" name="Freeform: Shape 25">
              <a:extLst>
                <a:ext uri="{FF2B5EF4-FFF2-40B4-BE49-F238E27FC236}">
                  <a16:creationId xmlns:a16="http://schemas.microsoft.com/office/drawing/2014/main" id="{94DE6CA6-3552-4836-B3B7-2835CD664F38}"/>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27" name="Freeform: Shape 26">
              <a:extLst>
                <a:ext uri="{FF2B5EF4-FFF2-40B4-BE49-F238E27FC236}">
                  <a16:creationId xmlns:a16="http://schemas.microsoft.com/office/drawing/2014/main" id="{8B1AD985-C2BD-41A0-B1EA-D1F03862C57F}"/>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28" name="Freeform: Shape 27">
              <a:extLst>
                <a:ext uri="{FF2B5EF4-FFF2-40B4-BE49-F238E27FC236}">
                  <a16:creationId xmlns:a16="http://schemas.microsoft.com/office/drawing/2014/main" id="{CC896F9A-C3E1-40B9-ADC7-DCBB2E430A7B}"/>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29" name="Freeform: Shape 28">
              <a:extLst>
                <a:ext uri="{FF2B5EF4-FFF2-40B4-BE49-F238E27FC236}">
                  <a16:creationId xmlns:a16="http://schemas.microsoft.com/office/drawing/2014/main" id="{3721F5CA-1E2C-4215-9DE4-4A895B669252}"/>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30" name="Freeform: Shape 29">
              <a:extLst>
                <a:ext uri="{FF2B5EF4-FFF2-40B4-BE49-F238E27FC236}">
                  <a16:creationId xmlns:a16="http://schemas.microsoft.com/office/drawing/2014/main" id="{A68BAA9A-E45D-4435-BF1C-B8FC2CAD72F4}"/>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31" name="Freeform: Shape 30">
              <a:extLst>
                <a:ext uri="{FF2B5EF4-FFF2-40B4-BE49-F238E27FC236}">
                  <a16:creationId xmlns:a16="http://schemas.microsoft.com/office/drawing/2014/main" id="{752BCE07-F2E6-4397-9C74-EE295945F4DD}"/>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17" name="TextBox 16">
            <a:extLst>
              <a:ext uri="{FF2B5EF4-FFF2-40B4-BE49-F238E27FC236}">
                <a16:creationId xmlns:a16="http://schemas.microsoft.com/office/drawing/2014/main" id="{C6F585AD-D7E4-444F-5F6D-37D97CB39D59}"/>
              </a:ext>
            </a:extLst>
          </p:cNvPr>
          <p:cNvSpPr txBox="1"/>
          <p:nvPr/>
        </p:nvSpPr>
        <p:spPr>
          <a:xfrm>
            <a:off x="8743950" y="6611784"/>
            <a:ext cx="400050" cy="246221"/>
          </a:xfrm>
          <a:prstGeom prst="rect">
            <a:avLst/>
          </a:prstGeom>
          <a:noFill/>
        </p:spPr>
        <p:txBody>
          <a:bodyPr wrap="square" rtlCol="0">
            <a:spAutoFit/>
          </a:bodyPr>
          <a:lstStyle/>
          <a:p>
            <a:r>
              <a:rPr lang="en-US" sz="1000" dirty="0" smtClean="0"/>
              <a:t>10</a:t>
            </a:r>
            <a:endParaRPr lang="en-US" sz="1000" dirty="0"/>
          </a:p>
        </p:txBody>
      </p:sp>
    </p:spTree>
    <p:extLst>
      <p:ext uri="{BB962C8B-B14F-4D97-AF65-F5344CB8AC3E}">
        <p14:creationId xmlns:p14="http://schemas.microsoft.com/office/powerpoint/2010/main" val="41396641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EF0891F-C2D7-4DCB-A590-042534A4156F}"/>
              </a:ext>
            </a:extLst>
          </p:cNvPr>
          <p:cNvSpPr txBox="1"/>
          <p:nvPr/>
        </p:nvSpPr>
        <p:spPr>
          <a:xfrm>
            <a:off x="1218328" y="6396336"/>
            <a:ext cx="4917816" cy="338554"/>
          </a:xfrm>
          <a:prstGeom prst="rect">
            <a:avLst/>
          </a:prstGeom>
          <a:noFill/>
        </p:spPr>
        <p:txBody>
          <a:bodyPr wrap="square" rtlCol="0">
            <a:spAutoFit/>
          </a:bodyPr>
          <a:lstStyle/>
          <a:p>
            <a:r>
              <a:rPr lang="en-US" sz="800" dirty="0"/>
              <a:t>Ref: - </a:t>
            </a:r>
            <a:r>
              <a:rPr lang="en-US" sz="800" dirty="0" err="1">
                <a:ea typeface="Calibri" panose="020F0502020204030204" pitchFamily="34" charset="0"/>
              </a:rPr>
              <a:t>Guo</a:t>
            </a:r>
            <a:r>
              <a:rPr lang="en-US" sz="800" dirty="0">
                <a:ea typeface="Calibri" panose="020F0502020204030204" pitchFamily="34" charset="0"/>
              </a:rPr>
              <a:t>, P., et al.,</a:t>
            </a:r>
            <a:r>
              <a:rPr lang="en-US" sz="800" dirty="0" err="1">
                <a:ea typeface="Calibri" panose="020F0502020204030204" pitchFamily="34" charset="0"/>
              </a:rPr>
              <a:t>Talanta</a:t>
            </a:r>
            <a:r>
              <a:rPr lang="en-US" sz="800" dirty="0">
                <a:ea typeface="Calibri" panose="020F0502020204030204" pitchFamily="34" charset="0"/>
              </a:rPr>
              <a:t>, 2007. </a:t>
            </a:r>
            <a:r>
              <a:rPr lang="en-US" sz="800" b="1" dirty="0">
                <a:ea typeface="Calibri" panose="020F0502020204030204" pitchFamily="34" charset="0"/>
              </a:rPr>
              <a:t>71</a:t>
            </a:r>
            <a:r>
              <a:rPr lang="en-US" sz="800" dirty="0">
                <a:ea typeface="Calibri" panose="020F0502020204030204" pitchFamily="34" charset="0"/>
              </a:rPr>
              <a:t>(2): p. 778-783.</a:t>
            </a:r>
          </a:p>
          <a:p>
            <a:r>
              <a:rPr lang="en-US" sz="800" dirty="0">
                <a:ea typeface="Calibri" panose="020F0502020204030204" pitchFamily="34" charset="0"/>
              </a:rPr>
              <a:t>       - Ratnayake, S.Y., et al. (submitted 1)</a:t>
            </a:r>
          </a:p>
        </p:txBody>
      </p:sp>
      <p:sp>
        <p:nvSpPr>
          <p:cNvPr id="14" name="TextBox 13">
            <a:extLst>
              <a:ext uri="{FF2B5EF4-FFF2-40B4-BE49-F238E27FC236}">
                <a16:creationId xmlns:a16="http://schemas.microsoft.com/office/drawing/2014/main" id="{B439CCF7-0986-4501-ABAE-27F165CEBC5C}"/>
              </a:ext>
            </a:extLst>
          </p:cNvPr>
          <p:cNvSpPr txBox="1"/>
          <p:nvPr/>
        </p:nvSpPr>
        <p:spPr>
          <a:xfrm flipH="1">
            <a:off x="232020" y="1837018"/>
            <a:ext cx="3901832" cy="2274149"/>
          </a:xfrm>
          <a:prstGeom prst="rect">
            <a:avLst/>
          </a:prstGeom>
          <a:noFill/>
          <a:ln w="19050">
            <a:solidFill>
              <a:schemeClr val="accent1"/>
            </a:solidFill>
          </a:ln>
        </p:spPr>
        <p:txBody>
          <a:bodyPr wrap="square" rtlCol="0">
            <a:spAutoFit/>
          </a:bodyPr>
          <a:lstStyle/>
          <a:p>
            <a:pPr>
              <a:lnSpc>
                <a:spcPct val="150000"/>
              </a:lnSpc>
            </a:pPr>
            <a:r>
              <a:rPr lang="en-US" sz="1200" dirty="0">
                <a:latin typeface="Arial" panose="020B0604020202020204" pitchFamily="34" charset="0"/>
                <a:cs typeface="Arial" panose="020B0604020202020204" pitchFamily="34" charset="0"/>
              </a:rPr>
              <a:t>F1: Exchangeable – 20 mL, 1 M MgCl</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pH 7, 2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a:lnSpc>
                <a:spcPct val="150000"/>
              </a:lnSpc>
            </a:pPr>
            <a:r>
              <a:rPr lang="en-US" sz="1200" dirty="0">
                <a:latin typeface="Arial" panose="020B0604020202020204" pitchFamily="34" charset="0"/>
                <a:cs typeface="Arial" panose="020B0604020202020204" pitchFamily="34" charset="0"/>
              </a:rPr>
              <a:t>F2: Carbonates – 30 mL, 1 M </a:t>
            </a:r>
            <a:r>
              <a:rPr lang="en-US" sz="1200" dirty="0" err="1">
                <a:latin typeface="Arial" panose="020B0604020202020204" pitchFamily="34" charset="0"/>
                <a:cs typeface="Arial" panose="020B0604020202020204" pitchFamily="34" charset="0"/>
              </a:rPr>
              <a:t>NaOAc</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HAc</a:t>
            </a:r>
            <a:r>
              <a:rPr lang="en-US" sz="1200" dirty="0">
                <a:latin typeface="Arial" panose="020B0604020202020204" pitchFamily="34" charset="0"/>
                <a:cs typeface="Arial" panose="020B0604020202020204" pitchFamily="34" charset="0"/>
              </a:rPr>
              <a:t>, pH 5, 7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a:lnSpc>
                <a:spcPct val="150000"/>
              </a:lnSpc>
            </a:pPr>
            <a:r>
              <a:rPr lang="en-US" sz="1200" dirty="0">
                <a:latin typeface="Arial" panose="020B0604020202020204" pitchFamily="34" charset="0"/>
                <a:cs typeface="Arial" panose="020B0604020202020204" pitchFamily="34" charset="0"/>
              </a:rPr>
              <a:t>F3: Organic – 20 mL, 0.1 M Na</a:t>
            </a:r>
            <a:r>
              <a:rPr lang="en-US" sz="1200" baseline="-25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P</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O</a:t>
            </a:r>
            <a:r>
              <a:rPr lang="en-US" sz="1200" baseline="-25000" dirty="0">
                <a:latin typeface="Arial" panose="020B0604020202020204" pitchFamily="34" charset="0"/>
                <a:cs typeface="Arial" panose="020B0604020202020204" pitchFamily="34" charset="0"/>
              </a:rPr>
              <a:t>7</a:t>
            </a:r>
            <a:r>
              <a:rPr lang="en-US" sz="1200" dirty="0">
                <a:latin typeface="Arial" panose="020B0604020202020204" pitchFamily="34" charset="0"/>
                <a:cs typeface="Arial" panose="020B0604020202020204" pitchFamily="34" charset="0"/>
              </a:rPr>
              <a:t>, pH 9.8, 2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marL="284144" indent="-284144">
              <a:lnSpc>
                <a:spcPct val="150000"/>
              </a:lnSpc>
            </a:pPr>
            <a:r>
              <a:rPr lang="en-US" sz="1200" dirty="0">
                <a:latin typeface="Arial" panose="020B0604020202020204" pitchFamily="34" charset="0"/>
                <a:cs typeface="Arial" panose="020B0604020202020204" pitchFamily="34" charset="0"/>
              </a:rPr>
              <a:t>F4: Amorphous Fe/Mn oxyhydroxides – 20 mL, 0.2 M NH</a:t>
            </a:r>
            <a:r>
              <a:rPr lang="en-US" sz="1200" baseline="-25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C</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O</a:t>
            </a:r>
            <a:r>
              <a:rPr lang="en-US" sz="1200" baseline="-25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/H</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C</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O</a:t>
            </a:r>
            <a:r>
              <a:rPr lang="en-US" sz="1200" baseline="-25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 pH 3, 5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marL="284144" indent="-284144">
              <a:lnSpc>
                <a:spcPct val="150000"/>
              </a:lnSpc>
            </a:pPr>
            <a:r>
              <a:rPr lang="en-US" sz="1200" dirty="0">
                <a:latin typeface="Arial" panose="020B0604020202020204" pitchFamily="34" charset="0"/>
                <a:cs typeface="Arial" panose="020B0604020202020204" pitchFamily="34" charset="0"/>
              </a:rPr>
              <a:t>F5: Crystalline Fe/Mn oxyhydroxides – 20 mL, 0.2 M Sodium citrate/Citric acid + dithionite, pH 5, 6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marL="284144" indent="-284144">
              <a:lnSpc>
                <a:spcPct val="150000"/>
              </a:lnSpc>
            </a:pPr>
            <a:r>
              <a:rPr lang="en-US" sz="1200" dirty="0">
                <a:latin typeface="Arial" panose="020B0604020202020204" pitchFamily="34" charset="0"/>
                <a:cs typeface="Arial" panose="020B0604020202020204" pitchFamily="34" charset="0"/>
              </a:rPr>
              <a:t>F6: Residual – XRF </a:t>
            </a:r>
          </a:p>
        </p:txBody>
      </p:sp>
      <p:sp>
        <p:nvSpPr>
          <p:cNvPr id="16" name="Title 1">
            <a:extLst>
              <a:ext uri="{FF2B5EF4-FFF2-40B4-BE49-F238E27FC236}">
                <a16:creationId xmlns:a16="http://schemas.microsoft.com/office/drawing/2014/main" id="{924F94D6-281B-4F01-BABB-5C8847B06B81}"/>
              </a:ext>
            </a:extLst>
          </p:cNvPr>
          <p:cNvSpPr>
            <a:spLocks noGrp="1"/>
          </p:cNvSpPr>
          <p:nvPr>
            <p:ph type="title"/>
          </p:nvPr>
        </p:nvSpPr>
        <p:spPr>
          <a:xfrm>
            <a:off x="241235" y="114419"/>
            <a:ext cx="7569268" cy="736186"/>
          </a:xfrm>
        </p:spPr>
        <p:txBody>
          <a:bodyPr/>
          <a:lstStyle/>
          <a:p>
            <a:pPr marL="512730" indent="-512730" algn="just"/>
            <a:r>
              <a:rPr lang="en-US" sz="2800" dirty="0">
                <a:solidFill>
                  <a:schemeClr val="accent1"/>
                </a:solidFill>
                <a:effectLst>
                  <a:outerShdw blurRad="38100" dist="38100" dir="2700000" algn="tl">
                    <a:srgbClr val="000000">
                      <a:alpha val="43137"/>
                    </a:srgbClr>
                  </a:outerShdw>
                </a:effectLst>
              </a:rPr>
              <a:t>5. Potential mobility of target elements</a:t>
            </a:r>
            <a:endParaRPr lang="de-DE" sz="2800" dirty="0">
              <a:solidFill>
                <a:schemeClr val="accent1"/>
              </a:solidFill>
              <a:effectLst>
                <a:outerShdw blurRad="38100" dist="38100" dir="2700000" algn="tl">
                  <a:srgbClr val="000000">
                    <a:alpha val="43137"/>
                  </a:srgbClr>
                </a:outerShdw>
              </a:effectLst>
            </a:endParaRPr>
          </a:p>
        </p:txBody>
      </p:sp>
      <p:pic>
        <p:nvPicPr>
          <p:cNvPr id="26" name="Picture 25">
            <a:extLst>
              <a:ext uri="{FF2B5EF4-FFF2-40B4-BE49-F238E27FC236}">
                <a16:creationId xmlns:a16="http://schemas.microsoft.com/office/drawing/2014/main" id="{63094240-5915-4EC9-B455-F11FF96F958C}"/>
              </a:ext>
            </a:extLst>
          </p:cNvPr>
          <p:cNvPicPr>
            <a:picLocks noChangeAspect="1"/>
          </p:cNvPicPr>
          <p:nvPr/>
        </p:nvPicPr>
        <p:blipFill>
          <a:blip r:embed="rId2"/>
          <a:stretch>
            <a:fillRect/>
          </a:stretch>
        </p:blipFill>
        <p:spPr>
          <a:xfrm>
            <a:off x="3908837" y="1389710"/>
            <a:ext cx="5858171" cy="4492228"/>
          </a:xfrm>
          <a:prstGeom prst="rect">
            <a:avLst/>
          </a:prstGeom>
        </p:spPr>
      </p:pic>
      <p:sp>
        <p:nvSpPr>
          <p:cNvPr id="27" name="Content Placeholder 2">
            <a:extLst>
              <a:ext uri="{FF2B5EF4-FFF2-40B4-BE49-F238E27FC236}">
                <a16:creationId xmlns:a16="http://schemas.microsoft.com/office/drawing/2014/main" id="{7CAA5B26-FBF9-4570-837B-0435342DE451}"/>
              </a:ext>
            </a:extLst>
          </p:cNvPr>
          <p:cNvSpPr txBox="1">
            <a:spLocks/>
          </p:cNvSpPr>
          <p:nvPr/>
        </p:nvSpPr>
        <p:spPr bwMode="auto">
          <a:xfrm>
            <a:off x="202358" y="1025729"/>
            <a:ext cx="9289985" cy="59609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r>
              <a:rPr lang="en-GB" sz="2400" i="1" kern="0" dirty="0">
                <a:effectLst>
                  <a:outerShdw blurRad="38100" dist="38100" dir="2700000" algn="tl">
                    <a:srgbClr val="000000">
                      <a:alpha val="43137"/>
                    </a:srgbClr>
                  </a:outerShdw>
                </a:effectLst>
              </a:rPr>
              <a:t>Sequential extraction experiment </a:t>
            </a:r>
            <a:r>
              <a:rPr lang="en-US" sz="2000" b="1" i="1" kern="0" dirty="0"/>
              <a:t>(operationally-defined fractions) </a:t>
            </a:r>
            <a:endParaRPr lang="de-DE" sz="2400" i="1" kern="0" dirty="0">
              <a:effectLst>
                <a:outerShdw blurRad="38100" dist="38100" dir="2700000" algn="tl">
                  <a:srgbClr val="000000">
                    <a:alpha val="43137"/>
                  </a:srgbClr>
                </a:outerShdw>
              </a:effectLst>
            </a:endParaRPr>
          </a:p>
        </p:txBody>
      </p:sp>
      <p:sp>
        <p:nvSpPr>
          <p:cNvPr id="28" name="Content Placeholder 6">
            <a:extLst>
              <a:ext uri="{FF2B5EF4-FFF2-40B4-BE49-F238E27FC236}">
                <a16:creationId xmlns:a16="http://schemas.microsoft.com/office/drawing/2014/main" id="{B3973127-3E4A-4787-B39F-C003B20D7504}"/>
              </a:ext>
            </a:extLst>
          </p:cNvPr>
          <p:cNvSpPr txBox="1">
            <a:spLocks/>
          </p:cNvSpPr>
          <p:nvPr/>
        </p:nvSpPr>
        <p:spPr bwMode="auto">
          <a:xfrm>
            <a:off x="194908" y="1589267"/>
            <a:ext cx="1544121" cy="43430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119056" indent="0">
              <a:buNone/>
            </a:pPr>
            <a:r>
              <a:rPr lang="en-US" sz="1400" kern="0" dirty="0"/>
              <a:t>2 g of soil (L-05)  </a:t>
            </a:r>
          </a:p>
        </p:txBody>
      </p:sp>
      <p:grpSp>
        <p:nvGrpSpPr>
          <p:cNvPr id="18" name="Group 17">
            <a:extLst>
              <a:ext uri="{FF2B5EF4-FFF2-40B4-BE49-F238E27FC236}">
                <a16:creationId xmlns:a16="http://schemas.microsoft.com/office/drawing/2014/main" id="{A5A0A8AA-E206-47EE-9ACA-E6DB45393F20}"/>
              </a:ext>
            </a:extLst>
          </p:cNvPr>
          <p:cNvGrpSpPr/>
          <p:nvPr/>
        </p:nvGrpSpPr>
        <p:grpSpPr>
          <a:xfrm>
            <a:off x="122317" y="109945"/>
            <a:ext cx="7377062" cy="210095"/>
            <a:chOff x="211214" y="109942"/>
            <a:chExt cx="7639068" cy="270105"/>
          </a:xfrm>
        </p:grpSpPr>
        <p:sp>
          <p:nvSpPr>
            <p:cNvPr id="31" name="Freeform: Shape 30">
              <a:extLst>
                <a:ext uri="{FF2B5EF4-FFF2-40B4-BE49-F238E27FC236}">
                  <a16:creationId xmlns:a16="http://schemas.microsoft.com/office/drawing/2014/main" id="{FE248EEB-2195-4377-B937-DE7FF92E1E82}"/>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32" name="Freeform: Shape 31">
              <a:extLst>
                <a:ext uri="{FF2B5EF4-FFF2-40B4-BE49-F238E27FC236}">
                  <a16:creationId xmlns:a16="http://schemas.microsoft.com/office/drawing/2014/main" id="{8736B2B5-E6E4-4CD8-876C-8BF0C135831D}"/>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33" name="Freeform: Shape 32">
              <a:extLst>
                <a:ext uri="{FF2B5EF4-FFF2-40B4-BE49-F238E27FC236}">
                  <a16:creationId xmlns:a16="http://schemas.microsoft.com/office/drawing/2014/main" id="{2FC89CDA-0707-4176-A717-B5C37CD25E9B}"/>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34" name="Freeform: Shape 33">
              <a:extLst>
                <a:ext uri="{FF2B5EF4-FFF2-40B4-BE49-F238E27FC236}">
                  <a16:creationId xmlns:a16="http://schemas.microsoft.com/office/drawing/2014/main" id="{79171202-3D41-4F36-AA19-5875F37AA2F8}"/>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35" name="Freeform: Shape 34">
              <a:extLst>
                <a:ext uri="{FF2B5EF4-FFF2-40B4-BE49-F238E27FC236}">
                  <a16:creationId xmlns:a16="http://schemas.microsoft.com/office/drawing/2014/main" id="{9C320B29-B94B-40EE-ABA1-4919A959BEA8}"/>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36" name="Freeform: Shape 35">
              <a:extLst>
                <a:ext uri="{FF2B5EF4-FFF2-40B4-BE49-F238E27FC236}">
                  <a16:creationId xmlns:a16="http://schemas.microsoft.com/office/drawing/2014/main" id="{D6E5A808-906B-4D59-AA9D-F0860538D05A}"/>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19" name="TextBox 18">
            <a:extLst>
              <a:ext uri="{FF2B5EF4-FFF2-40B4-BE49-F238E27FC236}">
                <a16:creationId xmlns:a16="http://schemas.microsoft.com/office/drawing/2014/main" id="{82C6CAC3-6281-23E0-83AF-184AC671DCD6}"/>
              </a:ext>
            </a:extLst>
          </p:cNvPr>
          <p:cNvSpPr txBox="1"/>
          <p:nvPr/>
        </p:nvSpPr>
        <p:spPr>
          <a:xfrm>
            <a:off x="8743950" y="6611784"/>
            <a:ext cx="400050" cy="246221"/>
          </a:xfrm>
          <a:prstGeom prst="rect">
            <a:avLst/>
          </a:prstGeom>
          <a:noFill/>
        </p:spPr>
        <p:txBody>
          <a:bodyPr wrap="square" rtlCol="0">
            <a:spAutoFit/>
          </a:bodyPr>
          <a:lstStyle/>
          <a:p>
            <a:r>
              <a:rPr lang="en-US" sz="1000" dirty="0" smtClean="0"/>
              <a:t>10</a:t>
            </a:r>
            <a:endParaRPr lang="en-US" sz="1000" dirty="0"/>
          </a:p>
        </p:txBody>
      </p:sp>
    </p:spTree>
    <p:extLst>
      <p:ext uri="{BB962C8B-B14F-4D97-AF65-F5344CB8AC3E}">
        <p14:creationId xmlns:p14="http://schemas.microsoft.com/office/powerpoint/2010/main" val="3322610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D574A6E9-9BFC-4D94-8364-AC7BC63BF723}"/>
              </a:ext>
            </a:extLst>
          </p:cNvPr>
          <p:cNvSpPr>
            <a:spLocks noGrp="1"/>
          </p:cNvSpPr>
          <p:nvPr>
            <p:ph type="title"/>
          </p:nvPr>
        </p:nvSpPr>
        <p:spPr>
          <a:xfrm>
            <a:off x="241235" y="114419"/>
            <a:ext cx="7569268" cy="736186"/>
          </a:xfrm>
        </p:spPr>
        <p:txBody>
          <a:bodyPr/>
          <a:lstStyle/>
          <a:p>
            <a:pPr marL="512730" indent="-512730" algn="just"/>
            <a:r>
              <a:rPr lang="en-US" sz="2800" dirty="0">
                <a:solidFill>
                  <a:schemeClr val="accent1"/>
                </a:solidFill>
                <a:effectLst>
                  <a:outerShdw blurRad="38100" dist="38100" dir="2700000" algn="tl">
                    <a:srgbClr val="000000">
                      <a:alpha val="43137"/>
                    </a:srgbClr>
                  </a:outerShdw>
                </a:effectLst>
              </a:rPr>
              <a:t>5. Potential mobility of target elements</a:t>
            </a:r>
            <a:endParaRPr lang="de-DE" sz="2800" dirty="0">
              <a:solidFill>
                <a:schemeClr val="accent1"/>
              </a:solidFill>
              <a:effectLst>
                <a:outerShdw blurRad="38100" dist="38100" dir="2700000" algn="tl">
                  <a:srgbClr val="000000">
                    <a:alpha val="43137"/>
                  </a:srgbClr>
                </a:outerShdw>
              </a:effectLst>
            </a:endParaRPr>
          </a:p>
        </p:txBody>
      </p:sp>
      <p:sp>
        <p:nvSpPr>
          <p:cNvPr id="17" name="Content Placeholder 6">
            <a:extLst>
              <a:ext uri="{FF2B5EF4-FFF2-40B4-BE49-F238E27FC236}">
                <a16:creationId xmlns:a16="http://schemas.microsoft.com/office/drawing/2014/main" id="{AD6E8282-CA5D-4524-A262-1D78E66DB7B4}"/>
              </a:ext>
            </a:extLst>
          </p:cNvPr>
          <p:cNvSpPr txBox="1">
            <a:spLocks/>
          </p:cNvSpPr>
          <p:nvPr/>
        </p:nvSpPr>
        <p:spPr bwMode="auto">
          <a:xfrm>
            <a:off x="109186" y="5330981"/>
            <a:ext cx="4024672" cy="1334383"/>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2"/>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3"/>
              </a:buBlip>
              <a:defRPr sz="2400">
                <a:solidFill>
                  <a:schemeClr val="tx1"/>
                </a:solidFill>
                <a:latin typeface="+mn-lt"/>
              </a:defRPr>
            </a:lvl2pPr>
            <a:lvl3pPr marL="1209675" indent="-324000" algn="l" rtl="0" eaLnBrk="1" fontAlgn="base" hangingPunct="1">
              <a:spcBef>
                <a:spcPts val="700"/>
              </a:spcBef>
              <a:spcAft>
                <a:spcPct val="0"/>
              </a:spcAft>
              <a:buBlip>
                <a:blip r:embed="rId4"/>
              </a:buBlip>
              <a:defRPr sz="2000">
                <a:solidFill>
                  <a:schemeClr val="tx1"/>
                </a:solidFill>
                <a:latin typeface="+mn-lt"/>
              </a:defRPr>
            </a:lvl3pPr>
            <a:lvl4pPr marL="1657350" indent="-324000" algn="l" rtl="0" eaLnBrk="1" fontAlgn="base" hangingPunct="1">
              <a:spcBef>
                <a:spcPts val="700"/>
              </a:spcBef>
              <a:spcAft>
                <a:spcPct val="0"/>
              </a:spcAft>
              <a:buBlip>
                <a:blip r:embed="rId4"/>
              </a:buBlip>
              <a:defRPr sz="2000">
                <a:solidFill>
                  <a:schemeClr val="tx1"/>
                </a:solidFill>
                <a:latin typeface="+mn-lt"/>
              </a:defRPr>
            </a:lvl4pPr>
            <a:lvl5pPr marL="2095500" indent="-324000" algn="l" rtl="0" eaLnBrk="1" fontAlgn="base" hangingPunct="1">
              <a:spcBef>
                <a:spcPts val="700"/>
              </a:spcBef>
              <a:spcAft>
                <a:spcPct val="0"/>
              </a:spcAft>
              <a:buBlip>
                <a:blip r:embed="rId4"/>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marL="342877" indent="-285732">
              <a:buClr>
                <a:schemeClr val="accent1"/>
              </a:buClr>
              <a:buSzPct val="150000"/>
              <a:buFont typeface="Arial" panose="020B0604020202020204" pitchFamily="34" charset="0"/>
              <a:buChar char="•"/>
            </a:pPr>
            <a:r>
              <a:rPr lang="en-US" sz="1600" kern="0" dirty="0"/>
              <a:t>Th is less mobile than U and La</a:t>
            </a:r>
          </a:p>
          <a:p>
            <a:pPr marL="342877" indent="-285732">
              <a:buClr>
                <a:schemeClr val="accent1"/>
              </a:buClr>
              <a:buSzPct val="150000"/>
              <a:buFont typeface="Arial" panose="020B0604020202020204" pitchFamily="34" charset="0"/>
              <a:buChar char="•"/>
            </a:pPr>
            <a:r>
              <a:rPr lang="en-US" sz="1600" kern="0" dirty="0"/>
              <a:t>No significant exchangeable fractions of Th and U </a:t>
            </a:r>
          </a:p>
        </p:txBody>
      </p:sp>
      <p:sp>
        <p:nvSpPr>
          <p:cNvPr id="11" name="Content Placeholder 6">
            <a:extLst>
              <a:ext uri="{FF2B5EF4-FFF2-40B4-BE49-F238E27FC236}">
                <a16:creationId xmlns:a16="http://schemas.microsoft.com/office/drawing/2014/main" id="{0F87D3F7-0B39-4C2B-8A4D-A3378936C97C}"/>
              </a:ext>
            </a:extLst>
          </p:cNvPr>
          <p:cNvSpPr txBox="1">
            <a:spLocks/>
          </p:cNvSpPr>
          <p:nvPr/>
        </p:nvSpPr>
        <p:spPr bwMode="auto">
          <a:xfrm>
            <a:off x="105116" y="4559767"/>
            <a:ext cx="4917815" cy="84556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2"/>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3"/>
              </a:buBlip>
              <a:defRPr sz="2400">
                <a:solidFill>
                  <a:schemeClr val="tx1"/>
                </a:solidFill>
                <a:latin typeface="+mn-lt"/>
              </a:defRPr>
            </a:lvl2pPr>
            <a:lvl3pPr marL="1209675" indent="-324000" algn="l" rtl="0" eaLnBrk="1" fontAlgn="base" hangingPunct="1">
              <a:spcBef>
                <a:spcPts val="700"/>
              </a:spcBef>
              <a:spcAft>
                <a:spcPct val="0"/>
              </a:spcAft>
              <a:buBlip>
                <a:blip r:embed="rId4"/>
              </a:buBlip>
              <a:defRPr sz="2000">
                <a:solidFill>
                  <a:schemeClr val="tx1"/>
                </a:solidFill>
                <a:latin typeface="+mn-lt"/>
              </a:defRPr>
            </a:lvl3pPr>
            <a:lvl4pPr marL="1657350" indent="-324000" algn="l" rtl="0" eaLnBrk="1" fontAlgn="base" hangingPunct="1">
              <a:spcBef>
                <a:spcPts val="700"/>
              </a:spcBef>
              <a:spcAft>
                <a:spcPct val="0"/>
              </a:spcAft>
              <a:buBlip>
                <a:blip r:embed="rId4"/>
              </a:buBlip>
              <a:defRPr sz="2000">
                <a:solidFill>
                  <a:schemeClr val="tx1"/>
                </a:solidFill>
                <a:latin typeface="+mn-lt"/>
              </a:defRPr>
            </a:lvl4pPr>
            <a:lvl5pPr marL="2095500" indent="-324000" algn="l" rtl="0" eaLnBrk="1" fontAlgn="base" hangingPunct="1">
              <a:spcBef>
                <a:spcPts val="700"/>
              </a:spcBef>
              <a:spcAft>
                <a:spcPct val="0"/>
              </a:spcAft>
              <a:buBlip>
                <a:blip r:embed="rId4"/>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indent="-238110">
              <a:buClr>
                <a:schemeClr val="accent1"/>
              </a:buClr>
              <a:buSzPct val="150000"/>
              <a:buFont typeface="Arial" panose="020B0604020202020204" pitchFamily="34" charset="0"/>
              <a:buChar char="•"/>
            </a:pPr>
            <a:r>
              <a:rPr lang="en-US" sz="1600" kern="0" dirty="0"/>
              <a:t>Largest fractions of Th, U and La</a:t>
            </a:r>
          </a:p>
          <a:p>
            <a:pPr marL="514318" indent="-173027">
              <a:spcAft>
                <a:spcPts val="500"/>
              </a:spcAft>
              <a:buClr>
                <a:schemeClr val="accent1"/>
              </a:buClr>
              <a:buSzPct val="80000"/>
              <a:buFont typeface="Wingdings" panose="05000000000000000000" pitchFamily="2" charset="2"/>
              <a:buChar char="Ø"/>
            </a:pPr>
            <a:r>
              <a:rPr lang="en-US" sz="1600" kern="0" dirty="0"/>
              <a:t>Associated with refractory minerals (F6)</a:t>
            </a:r>
          </a:p>
        </p:txBody>
      </p:sp>
      <p:sp>
        <p:nvSpPr>
          <p:cNvPr id="13" name="TextBox 12">
            <a:extLst>
              <a:ext uri="{FF2B5EF4-FFF2-40B4-BE49-F238E27FC236}">
                <a16:creationId xmlns:a16="http://schemas.microsoft.com/office/drawing/2014/main" id="{5EF0891F-C2D7-4DCB-A590-042534A4156F}"/>
              </a:ext>
            </a:extLst>
          </p:cNvPr>
          <p:cNvSpPr txBox="1"/>
          <p:nvPr/>
        </p:nvSpPr>
        <p:spPr>
          <a:xfrm>
            <a:off x="1218328" y="6396336"/>
            <a:ext cx="4917816" cy="338554"/>
          </a:xfrm>
          <a:prstGeom prst="rect">
            <a:avLst/>
          </a:prstGeom>
          <a:noFill/>
        </p:spPr>
        <p:txBody>
          <a:bodyPr wrap="square" rtlCol="0">
            <a:spAutoFit/>
          </a:bodyPr>
          <a:lstStyle/>
          <a:p>
            <a:r>
              <a:rPr lang="en-US" sz="800" dirty="0"/>
              <a:t>Ref: - </a:t>
            </a:r>
            <a:r>
              <a:rPr lang="en-US" sz="800" dirty="0" err="1">
                <a:ea typeface="Calibri" panose="020F0502020204030204" pitchFamily="34" charset="0"/>
              </a:rPr>
              <a:t>Guo</a:t>
            </a:r>
            <a:r>
              <a:rPr lang="en-US" sz="800" dirty="0">
                <a:ea typeface="Calibri" panose="020F0502020204030204" pitchFamily="34" charset="0"/>
              </a:rPr>
              <a:t>, P., et al.,</a:t>
            </a:r>
            <a:r>
              <a:rPr lang="en-US" sz="800" dirty="0" err="1">
                <a:ea typeface="Calibri" panose="020F0502020204030204" pitchFamily="34" charset="0"/>
              </a:rPr>
              <a:t>Talanta</a:t>
            </a:r>
            <a:r>
              <a:rPr lang="en-US" sz="800" dirty="0">
                <a:ea typeface="Calibri" panose="020F0502020204030204" pitchFamily="34" charset="0"/>
              </a:rPr>
              <a:t>, 2007. </a:t>
            </a:r>
            <a:r>
              <a:rPr lang="en-US" sz="800" b="1" dirty="0">
                <a:ea typeface="Calibri" panose="020F0502020204030204" pitchFamily="34" charset="0"/>
              </a:rPr>
              <a:t>71</a:t>
            </a:r>
            <a:r>
              <a:rPr lang="en-US" sz="800" dirty="0">
                <a:ea typeface="Calibri" panose="020F0502020204030204" pitchFamily="34" charset="0"/>
              </a:rPr>
              <a:t>(2): p. 778-783.</a:t>
            </a:r>
          </a:p>
          <a:p>
            <a:r>
              <a:rPr lang="en-US" sz="800" dirty="0">
                <a:ea typeface="Calibri" panose="020F0502020204030204" pitchFamily="34" charset="0"/>
              </a:rPr>
              <a:t>       - Ratnayake, S.Y., et al. (submitted 1)</a:t>
            </a:r>
          </a:p>
        </p:txBody>
      </p:sp>
      <p:pic>
        <p:nvPicPr>
          <p:cNvPr id="3" name="Picture 2">
            <a:extLst>
              <a:ext uri="{FF2B5EF4-FFF2-40B4-BE49-F238E27FC236}">
                <a16:creationId xmlns:a16="http://schemas.microsoft.com/office/drawing/2014/main" id="{D5FA3718-0403-4A35-ABDE-3EA0FED0BAB5}"/>
              </a:ext>
            </a:extLst>
          </p:cNvPr>
          <p:cNvPicPr>
            <a:picLocks noChangeAspect="1"/>
          </p:cNvPicPr>
          <p:nvPr/>
        </p:nvPicPr>
        <p:blipFill>
          <a:blip r:embed="rId6"/>
          <a:stretch>
            <a:fillRect/>
          </a:stretch>
        </p:blipFill>
        <p:spPr>
          <a:xfrm>
            <a:off x="3908837" y="1389710"/>
            <a:ext cx="5858171" cy="4492228"/>
          </a:xfrm>
          <a:prstGeom prst="rect">
            <a:avLst/>
          </a:prstGeom>
        </p:spPr>
      </p:pic>
      <p:sp>
        <p:nvSpPr>
          <p:cNvPr id="2" name="Left Brace 1">
            <a:extLst>
              <a:ext uri="{FF2B5EF4-FFF2-40B4-BE49-F238E27FC236}">
                <a16:creationId xmlns:a16="http://schemas.microsoft.com/office/drawing/2014/main" id="{C58D4C77-1ABE-42AE-B60E-D558A05D7327}"/>
              </a:ext>
            </a:extLst>
          </p:cNvPr>
          <p:cNvSpPr/>
          <p:nvPr/>
        </p:nvSpPr>
        <p:spPr>
          <a:xfrm rot="16200000">
            <a:off x="5486405" y="5220923"/>
            <a:ext cx="276226" cy="697714"/>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9BFEE1FD-2ABA-4077-998C-2CF55EFE001D}"/>
              </a:ext>
            </a:extLst>
          </p:cNvPr>
          <p:cNvSpPr txBox="1"/>
          <p:nvPr/>
        </p:nvSpPr>
        <p:spPr>
          <a:xfrm>
            <a:off x="5010156" y="5693392"/>
            <a:ext cx="1609723" cy="307777"/>
          </a:xfrm>
          <a:prstGeom prst="rect">
            <a:avLst/>
          </a:prstGeom>
          <a:noFill/>
        </p:spPr>
        <p:txBody>
          <a:bodyPr wrap="square" rtlCol="0">
            <a:spAutoFit/>
          </a:bodyPr>
          <a:lstStyle/>
          <a:p>
            <a:r>
              <a:rPr lang="en-US" sz="1400" dirty="0"/>
              <a:t>Can be mobilized </a:t>
            </a:r>
          </a:p>
        </p:txBody>
      </p:sp>
      <p:sp>
        <p:nvSpPr>
          <p:cNvPr id="12" name="Left Brace 11">
            <a:extLst>
              <a:ext uri="{FF2B5EF4-FFF2-40B4-BE49-F238E27FC236}">
                <a16:creationId xmlns:a16="http://schemas.microsoft.com/office/drawing/2014/main" id="{FAA8451A-0317-4D03-9AA5-2142548C2D56}"/>
              </a:ext>
            </a:extLst>
          </p:cNvPr>
          <p:cNvSpPr/>
          <p:nvPr/>
        </p:nvSpPr>
        <p:spPr>
          <a:xfrm rot="16200000">
            <a:off x="7492437" y="4571401"/>
            <a:ext cx="276226" cy="1960100"/>
          </a:xfrm>
          <a:prstGeom prst="leftBrace">
            <a:avLst/>
          </a:prstGeom>
          <a:ln w="28575">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9C6284D3-E775-4AC7-85F0-4356E342708C}"/>
              </a:ext>
            </a:extLst>
          </p:cNvPr>
          <p:cNvSpPr txBox="1"/>
          <p:nvPr/>
        </p:nvSpPr>
        <p:spPr>
          <a:xfrm>
            <a:off x="6988180" y="5692284"/>
            <a:ext cx="1866896" cy="307777"/>
          </a:xfrm>
          <a:prstGeom prst="rect">
            <a:avLst/>
          </a:prstGeom>
          <a:noFill/>
        </p:spPr>
        <p:txBody>
          <a:bodyPr wrap="square" rtlCol="0">
            <a:spAutoFit/>
          </a:bodyPr>
          <a:lstStyle/>
          <a:p>
            <a:r>
              <a:rPr lang="en-US" sz="1400" dirty="0"/>
              <a:t>Hardly mobilized </a:t>
            </a:r>
          </a:p>
        </p:txBody>
      </p:sp>
      <p:sp>
        <p:nvSpPr>
          <p:cNvPr id="23" name="TextBox 22">
            <a:extLst>
              <a:ext uri="{FF2B5EF4-FFF2-40B4-BE49-F238E27FC236}">
                <a16:creationId xmlns:a16="http://schemas.microsoft.com/office/drawing/2014/main" id="{319558A6-8324-4C7A-A6DF-F0822F0ADC40}"/>
              </a:ext>
            </a:extLst>
          </p:cNvPr>
          <p:cNvSpPr txBox="1"/>
          <p:nvPr/>
        </p:nvSpPr>
        <p:spPr>
          <a:xfrm flipH="1">
            <a:off x="232020" y="1837018"/>
            <a:ext cx="3901832" cy="2274149"/>
          </a:xfrm>
          <a:prstGeom prst="rect">
            <a:avLst/>
          </a:prstGeom>
          <a:noFill/>
          <a:ln w="19050">
            <a:solidFill>
              <a:schemeClr val="accent1"/>
            </a:solidFill>
          </a:ln>
        </p:spPr>
        <p:txBody>
          <a:bodyPr wrap="square" rtlCol="0">
            <a:spAutoFit/>
          </a:bodyPr>
          <a:lstStyle/>
          <a:p>
            <a:pPr>
              <a:lnSpc>
                <a:spcPct val="150000"/>
              </a:lnSpc>
            </a:pPr>
            <a:r>
              <a:rPr lang="en-US" sz="1200" dirty="0">
                <a:latin typeface="Arial" panose="020B0604020202020204" pitchFamily="34" charset="0"/>
                <a:cs typeface="Arial" panose="020B0604020202020204" pitchFamily="34" charset="0"/>
              </a:rPr>
              <a:t>F1: Exchangeable – 20 mL, 1 M MgCl</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pH 7, 2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a:lnSpc>
                <a:spcPct val="150000"/>
              </a:lnSpc>
            </a:pPr>
            <a:r>
              <a:rPr lang="en-US" sz="1200" dirty="0">
                <a:latin typeface="Arial" panose="020B0604020202020204" pitchFamily="34" charset="0"/>
                <a:cs typeface="Arial" panose="020B0604020202020204" pitchFamily="34" charset="0"/>
              </a:rPr>
              <a:t>F2: Carbonates – 30 mL, 1 M </a:t>
            </a:r>
            <a:r>
              <a:rPr lang="en-US" sz="1200" dirty="0" err="1">
                <a:latin typeface="Arial" panose="020B0604020202020204" pitchFamily="34" charset="0"/>
                <a:cs typeface="Arial" panose="020B0604020202020204" pitchFamily="34" charset="0"/>
              </a:rPr>
              <a:t>NaOAc</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HAc</a:t>
            </a:r>
            <a:r>
              <a:rPr lang="en-US" sz="1200" dirty="0">
                <a:latin typeface="Arial" panose="020B0604020202020204" pitchFamily="34" charset="0"/>
                <a:cs typeface="Arial" panose="020B0604020202020204" pitchFamily="34" charset="0"/>
              </a:rPr>
              <a:t>, pH 5, 7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a:lnSpc>
                <a:spcPct val="150000"/>
              </a:lnSpc>
            </a:pPr>
            <a:r>
              <a:rPr lang="en-US" sz="1200" dirty="0">
                <a:latin typeface="Arial" panose="020B0604020202020204" pitchFamily="34" charset="0"/>
                <a:cs typeface="Arial" panose="020B0604020202020204" pitchFamily="34" charset="0"/>
              </a:rPr>
              <a:t>F3: Organic – 20 mL, 0.1 M Na</a:t>
            </a:r>
            <a:r>
              <a:rPr lang="en-US" sz="1200" baseline="-25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P</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O</a:t>
            </a:r>
            <a:r>
              <a:rPr lang="en-US" sz="1200" baseline="-25000" dirty="0">
                <a:latin typeface="Arial" panose="020B0604020202020204" pitchFamily="34" charset="0"/>
                <a:cs typeface="Arial" panose="020B0604020202020204" pitchFamily="34" charset="0"/>
              </a:rPr>
              <a:t>7</a:t>
            </a:r>
            <a:r>
              <a:rPr lang="en-US" sz="1200" dirty="0">
                <a:latin typeface="Arial" panose="020B0604020202020204" pitchFamily="34" charset="0"/>
                <a:cs typeface="Arial" panose="020B0604020202020204" pitchFamily="34" charset="0"/>
              </a:rPr>
              <a:t>, pH 9.8, 2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marL="284144" indent="-284144">
              <a:lnSpc>
                <a:spcPct val="150000"/>
              </a:lnSpc>
            </a:pPr>
            <a:r>
              <a:rPr lang="en-US" sz="1200" dirty="0">
                <a:latin typeface="Arial" panose="020B0604020202020204" pitchFamily="34" charset="0"/>
                <a:cs typeface="Arial" panose="020B0604020202020204" pitchFamily="34" charset="0"/>
              </a:rPr>
              <a:t>F4: Amorphous Fe/Mn oxyhydroxides – 20 mL, 0.2 M NH</a:t>
            </a:r>
            <a:r>
              <a:rPr lang="en-US" sz="1200" baseline="-25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C</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O</a:t>
            </a:r>
            <a:r>
              <a:rPr lang="en-US" sz="1200" baseline="-25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/H</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C</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O</a:t>
            </a:r>
            <a:r>
              <a:rPr lang="en-US" sz="1200" baseline="-25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 pH 3, 5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marL="284144" indent="-284144">
              <a:lnSpc>
                <a:spcPct val="150000"/>
              </a:lnSpc>
            </a:pPr>
            <a:r>
              <a:rPr lang="en-US" sz="1200" dirty="0">
                <a:latin typeface="Arial" panose="020B0604020202020204" pitchFamily="34" charset="0"/>
                <a:cs typeface="Arial" panose="020B0604020202020204" pitchFamily="34" charset="0"/>
              </a:rPr>
              <a:t>F5: Crystalline Fe/Mn oxyhydroxides – 20 mL, 0.2 M Sodium citrate/Citric acid + dithionite, pH 5, 6 </a:t>
            </a:r>
            <a:r>
              <a:rPr lang="en-US" sz="1200" dirty="0" err="1">
                <a:latin typeface="Arial" panose="020B0604020202020204" pitchFamily="34" charset="0"/>
                <a:cs typeface="Arial" panose="020B0604020202020204" pitchFamily="34" charset="0"/>
              </a:rPr>
              <a:t>hrs</a:t>
            </a:r>
            <a:endParaRPr lang="en-US" sz="1200" dirty="0">
              <a:latin typeface="Arial" panose="020B0604020202020204" pitchFamily="34" charset="0"/>
              <a:cs typeface="Arial" panose="020B0604020202020204" pitchFamily="34" charset="0"/>
            </a:endParaRPr>
          </a:p>
          <a:p>
            <a:pPr marL="284144" indent="-284144">
              <a:lnSpc>
                <a:spcPct val="150000"/>
              </a:lnSpc>
            </a:pPr>
            <a:r>
              <a:rPr lang="en-US" sz="1200" dirty="0">
                <a:latin typeface="Arial" panose="020B0604020202020204" pitchFamily="34" charset="0"/>
                <a:cs typeface="Arial" panose="020B0604020202020204" pitchFamily="34" charset="0"/>
              </a:rPr>
              <a:t>F6: Residual – XRF </a:t>
            </a:r>
          </a:p>
        </p:txBody>
      </p:sp>
      <p:sp>
        <p:nvSpPr>
          <p:cNvPr id="24" name="Content Placeholder 2">
            <a:extLst>
              <a:ext uri="{FF2B5EF4-FFF2-40B4-BE49-F238E27FC236}">
                <a16:creationId xmlns:a16="http://schemas.microsoft.com/office/drawing/2014/main" id="{D9D13831-1F93-4D08-8337-03AF8975BF5C}"/>
              </a:ext>
            </a:extLst>
          </p:cNvPr>
          <p:cNvSpPr txBox="1">
            <a:spLocks/>
          </p:cNvSpPr>
          <p:nvPr/>
        </p:nvSpPr>
        <p:spPr bwMode="auto">
          <a:xfrm>
            <a:off x="202358" y="1025729"/>
            <a:ext cx="9289985" cy="59609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2"/>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3"/>
              </a:buBlip>
              <a:defRPr sz="2400">
                <a:solidFill>
                  <a:schemeClr val="tx1"/>
                </a:solidFill>
                <a:latin typeface="+mn-lt"/>
              </a:defRPr>
            </a:lvl2pPr>
            <a:lvl3pPr marL="1209675" indent="-324000" algn="l" rtl="0" eaLnBrk="1" fontAlgn="base" hangingPunct="1">
              <a:spcBef>
                <a:spcPts val="700"/>
              </a:spcBef>
              <a:spcAft>
                <a:spcPct val="0"/>
              </a:spcAft>
              <a:buBlip>
                <a:blip r:embed="rId4"/>
              </a:buBlip>
              <a:defRPr sz="2000">
                <a:solidFill>
                  <a:schemeClr val="tx1"/>
                </a:solidFill>
                <a:latin typeface="+mn-lt"/>
              </a:defRPr>
            </a:lvl3pPr>
            <a:lvl4pPr marL="1657350" indent="-324000" algn="l" rtl="0" eaLnBrk="1" fontAlgn="base" hangingPunct="1">
              <a:spcBef>
                <a:spcPts val="700"/>
              </a:spcBef>
              <a:spcAft>
                <a:spcPct val="0"/>
              </a:spcAft>
              <a:buBlip>
                <a:blip r:embed="rId4"/>
              </a:buBlip>
              <a:defRPr sz="2000">
                <a:solidFill>
                  <a:schemeClr val="tx1"/>
                </a:solidFill>
                <a:latin typeface="+mn-lt"/>
              </a:defRPr>
            </a:lvl4pPr>
            <a:lvl5pPr marL="2095500" indent="-324000" algn="l" rtl="0" eaLnBrk="1" fontAlgn="base" hangingPunct="1">
              <a:spcBef>
                <a:spcPts val="700"/>
              </a:spcBef>
              <a:spcAft>
                <a:spcPct val="0"/>
              </a:spcAft>
              <a:buBlip>
                <a:blip r:embed="rId4"/>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r>
              <a:rPr lang="en-GB" sz="2400" i="1" kern="0" dirty="0">
                <a:effectLst>
                  <a:outerShdw blurRad="38100" dist="38100" dir="2700000" algn="tl">
                    <a:srgbClr val="000000">
                      <a:alpha val="43137"/>
                    </a:srgbClr>
                  </a:outerShdw>
                </a:effectLst>
              </a:rPr>
              <a:t>Sequential extraction experiment </a:t>
            </a:r>
            <a:r>
              <a:rPr lang="en-US" sz="2000" b="1" i="1" kern="0" dirty="0"/>
              <a:t>(operationally-defined fractions) </a:t>
            </a:r>
            <a:endParaRPr lang="de-DE" sz="2400" i="1" kern="0" dirty="0">
              <a:effectLst>
                <a:outerShdw blurRad="38100" dist="38100" dir="2700000" algn="tl">
                  <a:srgbClr val="000000">
                    <a:alpha val="43137"/>
                  </a:srgbClr>
                </a:outerShdw>
              </a:effectLst>
            </a:endParaRPr>
          </a:p>
        </p:txBody>
      </p:sp>
      <p:sp>
        <p:nvSpPr>
          <p:cNvPr id="34" name="Content Placeholder 6">
            <a:extLst>
              <a:ext uri="{FF2B5EF4-FFF2-40B4-BE49-F238E27FC236}">
                <a16:creationId xmlns:a16="http://schemas.microsoft.com/office/drawing/2014/main" id="{6F680571-C08C-41F2-A94A-1FE04F0693C4}"/>
              </a:ext>
            </a:extLst>
          </p:cNvPr>
          <p:cNvSpPr txBox="1">
            <a:spLocks/>
          </p:cNvSpPr>
          <p:nvPr/>
        </p:nvSpPr>
        <p:spPr bwMode="auto">
          <a:xfrm>
            <a:off x="194908" y="1589267"/>
            <a:ext cx="1544121" cy="43430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2"/>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3"/>
              </a:buBlip>
              <a:defRPr sz="2400">
                <a:solidFill>
                  <a:schemeClr val="tx1"/>
                </a:solidFill>
                <a:latin typeface="+mn-lt"/>
              </a:defRPr>
            </a:lvl2pPr>
            <a:lvl3pPr marL="1209675" indent="-324000" algn="l" rtl="0" eaLnBrk="1" fontAlgn="base" hangingPunct="1">
              <a:spcBef>
                <a:spcPts val="700"/>
              </a:spcBef>
              <a:spcAft>
                <a:spcPct val="0"/>
              </a:spcAft>
              <a:buBlip>
                <a:blip r:embed="rId4"/>
              </a:buBlip>
              <a:defRPr sz="2000">
                <a:solidFill>
                  <a:schemeClr val="tx1"/>
                </a:solidFill>
                <a:latin typeface="+mn-lt"/>
              </a:defRPr>
            </a:lvl3pPr>
            <a:lvl4pPr marL="1657350" indent="-324000" algn="l" rtl="0" eaLnBrk="1" fontAlgn="base" hangingPunct="1">
              <a:spcBef>
                <a:spcPts val="700"/>
              </a:spcBef>
              <a:spcAft>
                <a:spcPct val="0"/>
              </a:spcAft>
              <a:buBlip>
                <a:blip r:embed="rId4"/>
              </a:buBlip>
              <a:defRPr sz="2000">
                <a:solidFill>
                  <a:schemeClr val="tx1"/>
                </a:solidFill>
                <a:latin typeface="+mn-lt"/>
              </a:defRPr>
            </a:lvl4pPr>
            <a:lvl5pPr marL="2095500" indent="-324000" algn="l" rtl="0" eaLnBrk="1" fontAlgn="base" hangingPunct="1">
              <a:spcBef>
                <a:spcPts val="700"/>
              </a:spcBef>
              <a:spcAft>
                <a:spcPct val="0"/>
              </a:spcAft>
              <a:buBlip>
                <a:blip r:embed="rId4"/>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5"/>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5"/>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5"/>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5"/>
              </a:buBlip>
              <a:defRPr sz="1400">
                <a:solidFill>
                  <a:schemeClr val="tx1"/>
                </a:solidFill>
                <a:latin typeface="+mn-lt"/>
              </a:defRPr>
            </a:lvl9pPr>
          </a:lstStyle>
          <a:p>
            <a:pPr marL="119056" indent="0">
              <a:buNone/>
            </a:pPr>
            <a:r>
              <a:rPr lang="en-US" sz="1400" kern="0" dirty="0"/>
              <a:t>2 g of soil (L-05)  </a:t>
            </a:r>
          </a:p>
        </p:txBody>
      </p:sp>
      <p:grpSp>
        <p:nvGrpSpPr>
          <p:cNvPr id="26" name="Group 25">
            <a:extLst>
              <a:ext uri="{FF2B5EF4-FFF2-40B4-BE49-F238E27FC236}">
                <a16:creationId xmlns:a16="http://schemas.microsoft.com/office/drawing/2014/main" id="{CB0B00C8-A698-400D-91A3-344EDDE04459}"/>
              </a:ext>
            </a:extLst>
          </p:cNvPr>
          <p:cNvGrpSpPr/>
          <p:nvPr/>
        </p:nvGrpSpPr>
        <p:grpSpPr>
          <a:xfrm>
            <a:off x="122317" y="109945"/>
            <a:ext cx="7377062" cy="210095"/>
            <a:chOff x="211214" y="109942"/>
            <a:chExt cx="7639068" cy="270105"/>
          </a:xfrm>
        </p:grpSpPr>
        <p:sp>
          <p:nvSpPr>
            <p:cNvPr id="37" name="Freeform: Shape 36">
              <a:extLst>
                <a:ext uri="{FF2B5EF4-FFF2-40B4-BE49-F238E27FC236}">
                  <a16:creationId xmlns:a16="http://schemas.microsoft.com/office/drawing/2014/main" id="{732D36EA-F3EB-48DA-B6C6-53FC5854164C}"/>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38" name="Freeform: Shape 37">
              <a:extLst>
                <a:ext uri="{FF2B5EF4-FFF2-40B4-BE49-F238E27FC236}">
                  <a16:creationId xmlns:a16="http://schemas.microsoft.com/office/drawing/2014/main" id="{EDA75E44-A0ED-436E-9E2B-D32F84D12FEC}"/>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39" name="Freeform: Shape 38">
              <a:extLst>
                <a:ext uri="{FF2B5EF4-FFF2-40B4-BE49-F238E27FC236}">
                  <a16:creationId xmlns:a16="http://schemas.microsoft.com/office/drawing/2014/main" id="{88FFC23E-7792-40DA-8539-709F1282E01F}"/>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40" name="Freeform: Shape 39">
              <a:extLst>
                <a:ext uri="{FF2B5EF4-FFF2-40B4-BE49-F238E27FC236}">
                  <a16:creationId xmlns:a16="http://schemas.microsoft.com/office/drawing/2014/main" id="{FCD09379-AF34-4AE7-9309-5C9A630B4B53}"/>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41" name="Freeform: Shape 40">
              <a:extLst>
                <a:ext uri="{FF2B5EF4-FFF2-40B4-BE49-F238E27FC236}">
                  <a16:creationId xmlns:a16="http://schemas.microsoft.com/office/drawing/2014/main" id="{F8E4BFBD-FCC4-4C63-A5E4-A072F8CD8D82}"/>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42" name="Freeform: Shape 41">
              <a:extLst>
                <a:ext uri="{FF2B5EF4-FFF2-40B4-BE49-F238E27FC236}">
                  <a16:creationId xmlns:a16="http://schemas.microsoft.com/office/drawing/2014/main" id="{E71ACC69-2FEE-4A8F-A97D-90817250F870}"/>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27" name="TextBox 26">
            <a:extLst>
              <a:ext uri="{FF2B5EF4-FFF2-40B4-BE49-F238E27FC236}">
                <a16:creationId xmlns:a16="http://schemas.microsoft.com/office/drawing/2014/main" id="{9CF495B8-3763-560B-F313-D36A99018364}"/>
              </a:ext>
            </a:extLst>
          </p:cNvPr>
          <p:cNvSpPr txBox="1"/>
          <p:nvPr/>
        </p:nvSpPr>
        <p:spPr>
          <a:xfrm>
            <a:off x="8743950" y="6611784"/>
            <a:ext cx="400050" cy="246221"/>
          </a:xfrm>
          <a:prstGeom prst="rect">
            <a:avLst/>
          </a:prstGeom>
          <a:noFill/>
        </p:spPr>
        <p:txBody>
          <a:bodyPr wrap="square" rtlCol="0">
            <a:spAutoFit/>
          </a:bodyPr>
          <a:lstStyle/>
          <a:p>
            <a:r>
              <a:rPr lang="en-US" sz="1000" dirty="0" smtClean="0"/>
              <a:t>10</a:t>
            </a:r>
            <a:endParaRPr lang="en-US" sz="1000" dirty="0"/>
          </a:p>
        </p:txBody>
      </p:sp>
    </p:spTree>
    <p:extLst>
      <p:ext uri="{BB962C8B-B14F-4D97-AF65-F5344CB8AC3E}">
        <p14:creationId xmlns:p14="http://schemas.microsoft.com/office/powerpoint/2010/main" val="3058985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F0891F-C2D7-4DCB-A590-042534A4156F}"/>
              </a:ext>
            </a:extLst>
          </p:cNvPr>
          <p:cNvSpPr txBox="1"/>
          <p:nvPr/>
        </p:nvSpPr>
        <p:spPr>
          <a:xfrm>
            <a:off x="1219200" y="6396337"/>
            <a:ext cx="6324600" cy="338554"/>
          </a:xfrm>
          <a:prstGeom prst="rect">
            <a:avLst/>
          </a:prstGeom>
          <a:noFill/>
        </p:spPr>
        <p:txBody>
          <a:bodyPr wrap="square" rtlCol="0">
            <a:spAutoFit/>
          </a:bodyPr>
          <a:lstStyle/>
          <a:p>
            <a:r>
              <a:rPr lang="en-US" sz="800" dirty="0"/>
              <a:t>Ref: Ranasinghe, R., D., et al., Engineer: Journal of the Institution of Engineers, Sri Lanka, 2014. </a:t>
            </a:r>
            <a:r>
              <a:rPr lang="en-US" sz="800" b="1" dirty="0"/>
              <a:t>47</a:t>
            </a:r>
            <a:r>
              <a:rPr lang="en-US" sz="800" dirty="0"/>
              <a:t>(2).</a:t>
            </a:r>
          </a:p>
          <a:p>
            <a:endParaRPr lang="en-US" sz="800" dirty="0">
              <a:ea typeface="Calibri" panose="020F0502020204030204" pitchFamily="34" charset="0"/>
            </a:endParaRPr>
          </a:p>
        </p:txBody>
      </p:sp>
      <p:sp>
        <p:nvSpPr>
          <p:cNvPr id="8" name="Content Placeholder 6">
            <a:extLst>
              <a:ext uri="{FF2B5EF4-FFF2-40B4-BE49-F238E27FC236}">
                <a16:creationId xmlns:a16="http://schemas.microsoft.com/office/drawing/2014/main" id="{85820327-D6F8-4F96-9ADE-2B46F76BCEAA}"/>
              </a:ext>
            </a:extLst>
          </p:cNvPr>
          <p:cNvSpPr txBox="1">
            <a:spLocks/>
          </p:cNvSpPr>
          <p:nvPr/>
        </p:nvSpPr>
        <p:spPr bwMode="auto">
          <a:xfrm>
            <a:off x="110614" y="942473"/>
            <a:ext cx="3884449" cy="50892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indent="-238110"/>
            <a:r>
              <a:rPr lang="en-US" sz="2000" b="1" u="sng" kern="0" dirty="0"/>
              <a:t>Simulated rainwater (SRW) </a:t>
            </a:r>
          </a:p>
        </p:txBody>
      </p:sp>
      <p:sp>
        <p:nvSpPr>
          <p:cNvPr id="11" name="Content Placeholder 2">
            <a:extLst>
              <a:ext uri="{FF2B5EF4-FFF2-40B4-BE49-F238E27FC236}">
                <a16:creationId xmlns:a16="http://schemas.microsoft.com/office/drawing/2014/main" id="{DBDB04C3-1302-4323-A05D-ABFAF798B414}"/>
              </a:ext>
            </a:extLst>
          </p:cNvPr>
          <p:cNvSpPr txBox="1">
            <a:spLocks/>
          </p:cNvSpPr>
          <p:nvPr/>
        </p:nvSpPr>
        <p:spPr bwMode="auto">
          <a:xfrm>
            <a:off x="202354" y="517043"/>
            <a:ext cx="8356600" cy="341812"/>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r>
              <a:rPr lang="en-GB" sz="2400" i="1" kern="0" dirty="0">
                <a:effectLst>
                  <a:outerShdw blurRad="38100" dist="38100" dir="2700000" algn="tl">
                    <a:srgbClr val="000000">
                      <a:alpha val="43137"/>
                    </a:srgbClr>
                  </a:outerShdw>
                </a:effectLst>
              </a:rPr>
              <a:t>Batch leaching experiments</a:t>
            </a:r>
            <a:endParaRPr lang="de-DE" sz="2400" kern="0" dirty="0">
              <a:effectLst>
                <a:outerShdw blurRad="38100" dist="38100" dir="2700000" algn="tl">
                  <a:srgbClr val="000000">
                    <a:alpha val="43137"/>
                  </a:srgbClr>
                </a:outerShdw>
              </a:effectLst>
            </a:endParaRPr>
          </a:p>
        </p:txBody>
      </p:sp>
      <p:grpSp>
        <p:nvGrpSpPr>
          <p:cNvPr id="21" name="Group 20">
            <a:extLst>
              <a:ext uri="{FF2B5EF4-FFF2-40B4-BE49-F238E27FC236}">
                <a16:creationId xmlns:a16="http://schemas.microsoft.com/office/drawing/2014/main" id="{C5BEAA95-0343-4FE6-955D-87A9624E523B}"/>
              </a:ext>
            </a:extLst>
          </p:cNvPr>
          <p:cNvGrpSpPr/>
          <p:nvPr/>
        </p:nvGrpSpPr>
        <p:grpSpPr>
          <a:xfrm>
            <a:off x="122317" y="109945"/>
            <a:ext cx="7377062" cy="210095"/>
            <a:chOff x="211214" y="109942"/>
            <a:chExt cx="7639068" cy="270105"/>
          </a:xfrm>
        </p:grpSpPr>
        <p:sp>
          <p:nvSpPr>
            <p:cNvPr id="23" name="Freeform: Shape 22">
              <a:extLst>
                <a:ext uri="{FF2B5EF4-FFF2-40B4-BE49-F238E27FC236}">
                  <a16:creationId xmlns:a16="http://schemas.microsoft.com/office/drawing/2014/main" id="{9BE50390-226F-467B-9B22-C960A1BB92B3}"/>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24" name="Freeform: Shape 23">
              <a:extLst>
                <a:ext uri="{FF2B5EF4-FFF2-40B4-BE49-F238E27FC236}">
                  <a16:creationId xmlns:a16="http://schemas.microsoft.com/office/drawing/2014/main" id="{918D51FF-B1B3-4075-BCD8-24DF0B558E42}"/>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25" name="Freeform: Shape 24">
              <a:extLst>
                <a:ext uri="{FF2B5EF4-FFF2-40B4-BE49-F238E27FC236}">
                  <a16:creationId xmlns:a16="http://schemas.microsoft.com/office/drawing/2014/main" id="{46546001-6AB2-4578-A8CD-1904FF4A92A2}"/>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26" name="Freeform: Shape 25">
              <a:extLst>
                <a:ext uri="{FF2B5EF4-FFF2-40B4-BE49-F238E27FC236}">
                  <a16:creationId xmlns:a16="http://schemas.microsoft.com/office/drawing/2014/main" id="{0B3C1034-9B28-41B7-A9B8-66E5F59AF3D9}"/>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27" name="Freeform: Shape 26">
              <a:extLst>
                <a:ext uri="{FF2B5EF4-FFF2-40B4-BE49-F238E27FC236}">
                  <a16:creationId xmlns:a16="http://schemas.microsoft.com/office/drawing/2014/main" id="{EEBD80DE-575B-48EE-BE41-2E90CE802840}"/>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28" name="Freeform: Shape 27">
              <a:extLst>
                <a:ext uri="{FF2B5EF4-FFF2-40B4-BE49-F238E27FC236}">
                  <a16:creationId xmlns:a16="http://schemas.microsoft.com/office/drawing/2014/main" id="{448D5866-368C-4AA6-9658-F80361B1F52E}"/>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16" name="Content Placeholder 6">
            <a:extLst>
              <a:ext uri="{FF2B5EF4-FFF2-40B4-BE49-F238E27FC236}">
                <a16:creationId xmlns:a16="http://schemas.microsoft.com/office/drawing/2014/main" id="{D309E82B-B0B5-4FE5-868E-CCEB6C283224}"/>
              </a:ext>
            </a:extLst>
          </p:cNvPr>
          <p:cNvSpPr txBox="1">
            <a:spLocks/>
          </p:cNvSpPr>
          <p:nvPr/>
        </p:nvSpPr>
        <p:spPr bwMode="auto">
          <a:xfrm>
            <a:off x="4663981" y="915909"/>
            <a:ext cx="4452708" cy="74574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119056" indent="0">
              <a:buNone/>
            </a:pPr>
            <a:r>
              <a:rPr lang="en-US" sz="1400" kern="0" dirty="0"/>
              <a:t>0.2 g of soil (L-05) in 50 mL of SRW, pH 5 </a:t>
            </a:r>
          </a:p>
          <a:p>
            <a:pPr marL="228584" indent="-228584">
              <a:buClr>
                <a:schemeClr val="accent1"/>
              </a:buClr>
              <a:buFont typeface="Wingdings" panose="05000000000000000000" pitchFamily="2" charset="2"/>
              <a:buChar char="Ø"/>
            </a:pPr>
            <a:r>
              <a:rPr lang="en-US" sz="1400" kern="0" dirty="0"/>
              <a:t>Procedures: rotating (7 days) and without rotating</a:t>
            </a:r>
          </a:p>
        </p:txBody>
      </p:sp>
      <p:sp>
        <p:nvSpPr>
          <p:cNvPr id="17" name="TextBox 16">
            <a:extLst>
              <a:ext uri="{FF2B5EF4-FFF2-40B4-BE49-F238E27FC236}">
                <a16:creationId xmlns:a16="http://schemas.microsoft.com/office/drawing/2014/main" id="{76962E73-161F-6372-F1D8-8767B0C1BFCA}"/>
              </a:ext>
            </a:extLst>
          </p:cNvPr>
          <p:cNvSpPr txBox="1"/>
          <p:nvPr/>
        </p:nvSpPr>
        <p:spPr>
          <a:xfrm>
            <a:off x="8743950" y="6611784"/>
            <a:ext cx="400050" cy="246221"/>
          </a:xfrm>
          <a:prstGeom prst="rect">
            <a:avLst/>
          </a:prstGeom>
          <a:noFill/>
        </p:spPr>
        <p:txBody>
          <a:bodyPr wrap="square" rtlCol="0">
            <a:spAutoFit/>
          </a:bodyPr>
          <a:lstStyle/>
          <a:p>
            <a:r>
              <a:rPr lang="en-US" sz="1000" dirty="0" smtClean="0"/>
              <a:t>11</a:t>
            </a:r>
            <a:endParaRPr lang="en-US" sz="1000" dirty="0"/>
          </a:p>
        </p:txBody>
      </p:sp>
    </p:spTree>
    <p:extLst>
      <p:ext uri="{BB962C8B-B14F-4D97-AF65-F5344CB8AC3E}">
        <p14:creationId xmlns:p14="http://schemas.microsoft.com/office/powerpoint/2010/main" val="1632949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a:extLst>
              <a:ext uri="{FF2B5EF4-FFF2-40B4-BE49-F238E27FC236}">
                <a16:creationId xmlns:a16="http://schemas.microsoft.com/office/drawing/2014/main" id="{DC98073B-4AB5-4A2C-A534-692E74D53F55}"/>
              </a:ext>
            </a:extLst>
          </p:cNvPr>
          <p:cNvSpPr txBox="1">
            <a:spLocks/>
          </p:cNvSpPr>
          <p:nvPr/>
        </p:nvSpPr>
        <p:spPr bwMode="auto">
          <a:xfrm>
            <a:off x="110614" y="942473"/>
            <a:ext cx="3884449" cy="50892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indent="-238110"/>
            <a:r>
              <a:rPr lang="en-US" sz="2000" b="1" u="sng" kern="0" dirty="0"/>
              <a:t>Simulated rainwater (SRW) </a:t>
            </a:r>
          </a:p>
        </p:txBody>
      </p:sp>
      <p:sp>
        <p:nvSpPr>
          <p:cNvPr id="11" name="Content Placeholder 2">
            <a:extLst>
              <a:ext uri="{FF2B5EF4-FFF2-40B4-BE49-F238E27FC236}">
                <a16:creationId xmlns:a16="http://schemas.microsoft.com/office/drawing/2014/main" id="{847101FC-1F5E-4B40-AD9F-E079EF968254}"/>
              </a:ext>
            </a:extLst>
          </p:cNvPr>
          <p:cNvSpPr txBox="1">
            <a:spLocks/>
          </p:cNvSpPr>
          <p:nvPr/>
        </p:nvSpPr>
        <p:spPr bwMode="auto">
          <a:xfrm>
            <a:off x="202354" y="517043"/>
            <a:ext cx="8356600" cy="341812"/>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r>
              <a:rPr lang="en-GB" sz="2400" i="1" kern="0" dirty="0">
                <a:effectLst>
                  <a:outerShdw blurRad="38100" dist="38100" dir="2700000" algn="tl">
                    <a:srgbClr val="000000">
                      <a:alpha val="43137"/>
                    </a:srgbClr>
                  </a:outerShdw>
                </a:effectLst>
              </a:rPr>
              <a:t>Batch leaching experiments</a:t>
            </a:r>
            <a:endParaRPr lang="de-DE" sz="2400" kern="0" dirty="0">
              <a:effectLst>
                <a:outerShdw blurRad="38100" dist="38100" dir="2700000" algn="tl">
                  <a:srgbClr val="000000">
                    <a:alpha val="43137"/>
                  </a:srgbClr>
                </a:outerShdw>
              </a:effectLst>
            </a:endParaRPr>
          </a:p>
        </p:txBody>
      </p:sp>
      <p:grpSp>
        <p:nvGrpSpPr>
          <p:cNvPr id="25" name="Group 24">
            <a:extLst>
              <a:ext uri="{FF2B5EF4-FFF2-40B4-BE49-F238E27FC236}">
                <a16:creationId xmlns:a16="http://schemas.microsoft.com/office/drawing/2014/main" id="{F5974111-AED7-4BFB-A48B-2B6626CF253B}"/>
              </a:ext>
            </a:extLst>
          </p:cNvPr>
          <p:cNvGrpSpPr/>
          <p:nvPr/>
        </p:nvGrpSpPr>
        <p:grpSpPr>
          <a:xfrm>
            <a:off x="122317" y="109945"/>
            <a:ext cx="7377062" cy="210095"/>
            <a:chOff x="211214" y="109942"/>
            <a:chExt cx="7639068" cy="270105"/>
          </a:xfrm>
        </p:grpSpPr>
        <p:sp>
          <p:nvSpPr>
            <p:cNvPr id="27" name="Freeform: Shape 26">
              <a:extLst>
                <a:ext uri="{FF2B5EF4-FFF2-40B4-BE49-F238E27FC236}">
                  <a16:creationId xmlns:a16="http://schemas.microsoft.com/office/drawing/2014/main" id="{CA5BF9C9-1210-4BE8-BE09-B8D80681BE60}"/>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28" name="Freeform: Shape 27">
              <a:extLst>
                <a:ext uri="{FF2B5EF4-FFF2-40B4-BE49-F238E27FC236}">
                  <a16:creationId xmlns:a16="http://schemas.microsoft.com/office/drawing/2014/main" id="{19A8AEA5-4F79-4366-AE40-4D09CD4E979F}"/>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29" name="Freeform: Shape 28">
              <a:extLst>
                <a:ext uri="{FF2B5EF4-FFF2-40B4-BE49-F238E27FC236}">
                  <a16:creationId xmlns:a16="http://schemas.microsoft.com/office/drawing/2014/main" id="{A6FCC23C-4CFB-4D11-850F-A68ED9EC8345}"/>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30" name="Freeform: Shape 29">
              <a:extLst>
                <a:ext uri="{FF2B5EF4-FFF2-40B4-BE49-F238E27FC236}">
                  <a16:creationId xmlns:a16="http://schemas.microsoft.com/office/drawing/2014/main" id="{C099C495-CA95-425A-ACBF-D0A4C938B3BB}"/>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31" name="Freeform: Shape 30">
              <a:extLst>
                <a:ext uri="{FF2B5EF4-FFF2-40B4-BE49-F238E27FC236}">
                  <a16:creationId xmlns:a16="http://schemas.microsoft.com/office/drawing/2014/main" id="{2265F8FF-263C-4212-BFC5-85D9D05FEF0F}"/>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32" name="Freeform: Shape 31">
              <a:extLst>
                <a:ext uri="{FF2B5EF4-FFF2-40B4-BE49-F238E27FC236}">
                  <a16:creationId xmlns:a16="http://schemas.microsoft.com/office/drawing/2014/main" id="{DC5D8DB4-DDEE-40A6-8845-EB46D5D1FA0D}"/>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16" name="Content Placeholder 6">
            <a:extLst>
              <a:ext uri="{FF2B5EF4-FFF2-40B4-BE49-F238E27FC236}">
                <a16:creationId xmlns:a16="http://schemas.microsoft.com/office/drawing/2014/main" id="{4EE3F6AA-6FF8-4D2C-8C27-DD4556374380}"/>
              </a:ext>
            </a:extLst>
          </p:cNvPr>
          <p:cNvSpPr txBox="1">
            <a:spLocks/>
          </p:cNvSpPr>
          <p:nvPr/>
        </p:nvSpPr>
        <p:spPr bwMode="auto">
          <a:xfrm>
            <a:off x="4663981" y="915909"/>
            <a:ext cx="4452708" cy="74574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119056" indent="0">
              <a:buNone/>
            </a:pPr>
            <a:r>
              <a:rPr lang="en-US" sz="1400" kern="0" dirty="0"/>
              <a:t>0.2 g of soil (L-05) in 50 mL of SRW, pH 5 </a:t>
            </a:r>
          </a:p>
          <a:p>
            <a:pPr marL="228584" indent="-228584">
              <a:buClr>
                <a:schemeClr val="accent1"/>
              </a:buClr>
              <a:buFont typeface="Wingdings" panose="05000000000000000000" pitchFamily="2" charset="2"/>
              <a:buChar char="Ø"/>
            </a:pPr>
            <a:r>
              <a:rPr lang="en-US" sz="1400" kern="0" dirty="0"/>
              <a:t>Procedures: rotating (7 days) and without rotating</a:t>
            </a:r>
          </a:p>
        </p:txBody>
      </p:sp>
      <p:pic>
        <p:nvPicPr>
          <p:cNvPr id="17" name="Picture 16">
            <a:extLst>
              <a:ext uri="{FF2B5EF4-FFF2-40B4-BE49-F238E27FC236}">
                <a16:creationId xmlns:a16="http://schemas.microsoft.com/office/drawing/2014/main" id="{0DDB8FA8-3370-4A6B-A138-F69735BEE0E9}"/>
              </a:ext>
            </a:extLst>
          </p:cNvPr>
          <p:cNvPicPr>
            <a:picLocks noChangeAspect="1"/>
          </p:cNvPicPr>
          <p:nvPr/>
        </p:nvPicPr>
        <p:blipFill>
          <a:blip r:embed="rId7"/>
          <a:stretch>
            <a:fillRect/>
          </a:stretch>
        </p:blipFill>
        <p:spPr>
          <a:xfrm>
            <a:off x="1257300" y="1098491"/>
            <a:ext cx="6125678" cy="4697358"/>
          </a:xfrm>
          <a:prstGeom prst="rect">
            <a:avLst/>
          </a:prstGeom>
        </p:spPr>
      </p:pic>
      <p:sp>
        <p:nvSpPr>
          <p:cNvPr id="18" name="TextBox 17">
            <a:extLst>
              <a:ext uri="{FF2B5EF4-FFF2-40B4-BE49-F238E27FC236}">
                <a16:creationId xmlns:a16="http://schemas.microsoft.com/office/drawing/2014/main" id="{D14A593F-5A12-8B10-1122-13913F7747AB}"/>
              </a:ext>
            </a:extLst>
          </p:cNvPr>
          <p:cNvSpPr txBox="1"/>
          <p:nvPr/>
        </p:nvSpPr>
        <p:spPr>
          <a:xfrm>
            <a:off x="8743950" y="6611784"/>
            <a:ext cx="400050" cy="246221"/>
          </a:xfrm>
          <a:prstGeom prst="rect">
            <a:avLst/>
          </a:prstGeom>
          <a:noFill/>
        </p:spPr>
        <p:txBody>
          <a:bodyPr wrap="square" rtlCol="0">
            <a:spAutoFit/>
          </a:bodyPr>
          <a:lstStyle/>
          <a:p>
            <a:r>
              <a:rPr lang="en-US" sz="1000" dirty="0" smtClean="0"/>
              <a:t>11</a:t>
            </a:r>
            <a:endParaRPr lang="en-US" sz="1000" dirty="0"/>
          </a:p>
        </p:txBody>
      </p:sp>
    </p:spTree>
    <p:extLst>
      <p:ext uri="{BB962C8B-B14F-4D97-AF65-F5344CB8AC3E}">
        <p14:creationId xmlns:p14="http://schemas.microsoft.com/office/powerpoint/2010/main" val="3018156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A315647-B2AA-4840-9C82-8774FC85C7C5}"/>
              </a:ext>
            </a:extLst>
          </p:cNvPr>
          <p:cNvPicPr>
            <a:picLocks noChangeAspect="1"/>
          </p:cNvPicPr>
          <p:nvPr/>
        </p:nvPicPr>
        <p:blipFill>
          <a:blip r:embed="rId3"/>
          <a:stretch>
            <a:fillRect/>
          </a:stretch>
        </p:blipFill>
        <p:spPr>
          <a:xfrm>
            <a:off x="1257300" y="1098491"/>
            <a:ext cx="6125678" cy="4697358"/>
          </a:xfrm>
          <a:prstGeom prst="rect">
            <a:avLst/>
          </a:prstGeom>
        </p:spPr>
      </p:pic>
      <p:sp>
        <p:nvSpPr>
          <p:cNvPr id="9" name="Content Placeholder 6">
            <a:extLst>
              <a:ext uri="{FF2B5EF4-FFF2-40B4-BE49-F238E27FC236}">
                <a16:creationId xmlns:a16="http://schemas.microsoft.com/office/drawing/2014/main" id="{A73E7F28-4AC3-4192-84E2-07C94C3845A3}"/>
              </a:ext>
            </a:extLst>
          </p:cNvPr>
          <p:cNvSpPr txBox="1">
            <a:spLocks/>
          </p:cNvSpPr>
          <p:nvPr/>
        </p:nvSpPr>
        <p:spPr bwMode="auto">
          <a:xfrm>
            <a:off x="7196" y="5466728"/>
            <a:ext cx="9136811" cy="88566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57188" indent="-357188" algn="l" rtl="0" eaLnBrk="1" fontAlgn="base" hangingPunct="1">
              <a:spcBef>
                <a:spcPts val="700"/>
              </a:spcBef>
              <a:spcAft>
                <a:spcPct val="0"/>
              </a:spcAft>
              <a:buBlip>
                <a:blip r:embed="rId4"/>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5"/>
              </a:buBlip>
              <a:defRPr sz="2400">
                <a:solidFill>
                  <a:schemeClr val="tx1"/>
                </a:solidFill>
                <a:latin typeface="+mn-lt"/>
              </a:defRPr>
            </a:lvl2pPr>
            <a:lvl3pPr marL="1209675" indent="-324000" algn="l" rtl="0" eaLnBrk="1" fontAlgn="base" hangingPunct="1">
              <a:spcBef>
                <a:spcPts val="700"/>
              </a:spcBef>
              <a:spcAft>
                <a:spcPct val="0"/>
              </a:spcAft>
              <a:buBlip>
                <a:blip r:embed="rId6"/>
              </a:buBlip>
              <a:defRPr sz="2000">
                <a:solidFill>
                  <a:schemeClr val="tx1"/>
                </a:solidFill>
                <a:latin typeface="+mn-lt"/>
              </a:defRPr>
            </a:lvl3pPr>
            <a:lvl4pPr marL="1657350" indent="-324000" algn="l" rtl="0" eaLnBrk="1" fontAlgn="base" hangingPunct="1">
              <a:spcBef>
                <a:spcPts val="700"/>
              </a:spcBef>
              <a:spcAft>
                <a:spcPct val="0"/>
              </a:spcAft>
              <a:buBlip>
                <a:blip r:embed="rId6"/>
              </a:buBlip>
              <a:defRPr sz="2000">
                <a:solidFill>
                  <a:schemeClr val="tx1"/>
                </a:solidFill>
                <a:latin typeface="+mn-lt"/>
              </a:defRPr>
            </a:lvl4pPr>
            <a:lvl5pPr marL="2095500" indent="-324000" algn="l" rtl="0" eaLnBrk="1" fontAlgn="base" hangingPunct="1">
              <a:spcBef>
                <a:spcPts val="700"/>
              </a:spcBef>
              <a:spcAft>
                <a:spcPct val="0"/>
              </a:spcAft>
              <a:buBlip>
                <a:blip r:embed="rId6"/>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pPr indent="-238110">
              <a:buClr>
                <a:schemeClr val="accent1"/>
              </a:buClr>
              <a:buSzPct val="150000"/>
              <a:buFont typeface="Arial" panose="020B0604020202020204" pitchFamily="34" charset="0"/>
              <a:buChar char="•"/>
            </a:pPr>
            <a:r>
              <a:rPr lang="en-US" sz="1700" kern="0" dirty="0"/>
              <a:t>Rotated &gt; unrotated </a:t>
            </a:r>
            <a:r>
              <a:rPr lang="en-US" sz="1700" kern="0" dirty="0">
                <a:sym typeface="Wingdings" panose="05000000000000000000" pitchFamily="2" charset="2"/>
              </a:rPr>
              <a:t> mechanically enhanced release of elements into mobile phase</a:t>
            </a:r>
          </a:p>
          <a:p>
            <a:pPr indent="-238110">
              <a:buClr>
                <a:schemeClr val="accent1"/>
              </a:buClr>
              <a:buSzPct val="150000"/>
              <a:buFont typeface="Arial" panose="020B0604020202020204" pitchFamily="34" charset="0"/>
              <a:buChar char="•"/>
            </a:pPr>
            <a:r>
              <a:rPr lang="en-US" sz="1700" kern="0" dirty="0"/>
              <a:t>Absence of NRs in unrotated samples </a:t>
            </a:r>
            <a:r>
              <a:rPr lang="en-US" sz="1700" kern="0" dirty="0">
                <a:sym typeface="Wingdings" panose="05000000000000000000" pitchFamily="2" charset="2"/>
              </a:rPr>
              <a:t> probably released exclusively in colloidal or in particulate form in rotated samples</a:t>
            </a:r>
          </a:p>
        </p:txBody>
      </p:sp>
      <p:sp>
        <p:nvSpPr>
          <p:cNvPr id="8" name="Content Placeholder 6">
            <a:extLst>
              <a:ext uri="{FF2B5EF4-FFF2-40B4-BE49-F238E27FC236}">
                <a16:creationId xmlns:a16="http://schemas.microsoft.com/office/drawing/2014/main" id="{C8965349-3074-423B-857F-BD588D34A265}"/>
              </a:ext>
            </a:extLst>
          </p:cNvPr>
          <p:cNvSpPr txBox="1">
            <a:spLocks/>
          </p:cNvSpPr>
          <p:nvPr/>
        </p:nvSpPr>
        <p:spPr bwMode="auto">
          <a:xfrm>
            <a:off x="110614" y="942473"/>
            <a:ext cx="3884449" cy="50892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4"/>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5"/>
              </a:buBlip>
              <a:defRPr sz="2400">
                <a:solidFill>
                  <a:schemeClr val="tx1"/>
                </a:solidFill>
                <a:latin typeface="+mn-lt"/>
              </a:defRPr>
            </a:lvl2pPr>
            <a:lvl3pPr marL="1209675" indent="-324000" algn="l" rtl="0" eaLnBrk="1" fontAlgn="base" hangingPunct="1">
              <a:spcBef>
                <a:spcPts val="700"/>
              </a:spcBef>
              <a:spcAft>
                <a:spcPct val="0"/>
              </a:spcAft>
              <a:buBlip>
                <a:blip r:embed="rId6"/>
              </a:buBlip>
              <a:defRPr sz="2000">
                <a:solidFill>
                  <a:schemeClr val="tx1"/>
                </a:solidFill>
                <a:latin typeface="+mn-lt"/>
              </a:defRPr>
            </a:lvl3pPr>
            <a:lvl4pPr marL="1657350" indent="-324000" algn="l" rtl="0" eaLnBrk="1" fontAlgn="base" hangingPunct="1">
              <a:spcBef>
                <a:spcPts val="700"/>
              </a:spcBef>
              <a:spcAft>
                <a:spcPct val="0"/>
              </a:spcAft>
              <a:buBlip>
                <a:blip r:embed="rId6"/>
              </a:buBlip>
              <a:defRPr sz="2000">
                <a:solidFill>
                  <a:schemeClr val="tx1"/>
                </a:solidFill>
                <a:latin typeface="+mn-lt"/>
              </a:defRPr>
            </a:lvl4pPr>
            <a:lvl5pPr marL="2095500" indent="-324000" algn="l" rtl="0" eaLnBrk="1" fontAlgn="base" hangingPunct="1">
              <a:spcBef>
                <a:spcPts val="700"/>
              </a:spcBef>
              <a:spcAft>
                <a:spcPct val="0"/>
              </a:spcAft>
              <a:buBlip>
                <a:blip r:embed="rId6"/>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pPr indent="-238110"/>
            <a:r>
              <a:rPr lang="en-US" sz="2000" b="1" u="sng" kern="0" dirty="0"/>
              <a:t>Simulated rainwater (SRW) </a:t>
            </a:r>
          </a:p>
        </p:txBody>
      </p:sp>
      <p:sp>
        <p:nvSpPr>
          <p:cNvPr id="12" name="Content Placeholder 2">
            <a:extLst>
              <a:ext uri="{FF2B5EF4-FFF2-40B4-BE49-F238E27FC236}">
                <a16:creationId xmlns:a16="http://schemas.microsoft.com/office/drawing/2014/main" id="{24236210-4C6B-4CFB-91EC-4F71B83F326C}"/>
              </a:ext>
            </a:extLst>
          </p:cNvPr>
          <p:cNvSpPr txBox="1">
            <a:spLocks/>
          </p:cNvSpPr>
          <p:nvPr/>
        </p:nvSpPr>
        <p:spPr bwMode="auto">
          <a:xfrm>
            <a:off x="202354" y="517043"/>
            <a:ext cx="8356600" cy="341812"/>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marL="357188" indent="-357188" algn="l" rtl="0" eaLnBrk="1" fontAlgn="base" hangingPunct="1">
              <a:spcBef>
                <a:spcPts val="700"/>
              </a:spcBef>
              <a:spcAft>
                <a:spcPct val="0"/>
              </a:spcAft>
              <a:buBlip>
                <a:blip r:embed="rId4"/>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5"/>
              </a:buBlip>
              <a:defRPr sz="2400">
                <a:solidFill>
                  <a:schemeClr val="tx1"/>
                </a:solidFill>
                <a:latin typeface="+mn-lt"/>
              </a:defRPr>
            </a:lvl2pPr>
            <a:lvl3pPr marL="1209675" indent="-324000" algn="l" rtl="0" eaLnBrk="1" fontAlgn="base" hangingPunct="1">
              <a:spcBef>
                <a:spcPts val="700"/>
              </a:spcBef>
              <a:spcAft>
                <a:spcPct val="0"/>
              </a:spcAft>
              <a:buBlip>
                <a:blip r:embed="rId6"/>
              </a:buBlip>
              <a:defRPr sz="2000">
                <a:solidFill>
                  <a:schemeClr val="tx1"/>
                </a:solidFill>
                <a:latin typeface="+mn-lt"/>
              </a:defRPr>
            </a:lvl3pPr>
            <a:lvl4pPr marL="1657350" indent="-324000" algn="l" rtl="0" eaLnBrk="1" fontAlgn="base" hangingPunct="1">
              <a:spcBef>
                <a:spcPts val="700"/>
              </a:spcBef>
              <a:spcAft>
                <a:spcPct val="0"/>
              </a:spcAft>
              <a:buBlip>
                <a:blip r:embed="rId6"/>
              </a:buBlip>
              <a:defRPr sz="2000">
                <a:solidFill>
                  <a:schemeClr val="tx1"/>
                </a:solidFill>
                <a:latin typeface="+mn-lt"/>
              </a:defRPr>
            </a:lvl4pPr>
            <a:lvl5pPr marL="2095500" indent="-324000" algn="l" rtl="0" eaLnBrk="1" fontAlgn="base" hangingPunct="1">
              <a:spcBef>
                <a:spcPts val="700"/>
              </a:spcBef>
              <a:spcAft>
                <a:spcPct val="0"/>
              </a:spcAft>
              <a:buBlip>
                <a:blip r:embed="rId6"/>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r>
              <a:rPr lang="en-GB" sz="2400" i="1" kern="0" dirty="0">
                <a:effectLst>
                  <a:outerShdw blurRad="38100" dist="38100" dir="2700000" algn="tl">
                    <a:srgbClr val="000000">
                      <a:alpha val="43137"/>
                    </a:srgbClr>
                  </a:outerShdw>
                </a:effectLst>
              </a:rPr>
              <a:t>Batch leaching experiments</a:t>
            </a:r>
            <a:endParaRPr lang="de-DE" sz="2400" kern="0" dirty="0">
              <a:effectLst>
                <a:outerShdw blurRad="38100" dist="38100" dir="2700000" algn="tl">
                  <a:srgbClr val="000000">
                    <a:alpha val="43137"/>
                  </a:srgbClr>
                </a:outerShdw>
              </a:effectLst>
            </a:endParaRPr>
          </a:p>
        </p:txBody>
      </p:sp>
      <p:grpSp>
        <p:nvGrpSpPr>
          <p:cNvPr id="26" name="Group 25">
            <a:extLst>
              <a:ext uri="{FF2B5EF4-FFF2-40B4-BE49-F238E27FC236}">
                <a16:creationId xmlns:a16="http://schemas.microsoft.com/office/drawing/2014/main" id="{A0DD74CB-8CE2-45F9-AE1D-874F6D011795}"/>
              </a:ext>
            </a:extLst>
          </p:cNvPr>
          <p:cNvGrpSpPr/>
          <p:nvPr/>
        </p:nvGrpSpPr>
        <p:grpSpPr>
          <a:xfrm>
            <a:off x="122317" y="109945"/>
            <a:ext cx="7377062" cy="210095"/>
            <a:chOff x="211214" y="109942"/>
            <a:chExt cx="7639068" cy="270105"/>
          </a:xfrm>
        </p:grpSpPr>
        <p:sp>
          <p:nvSpPr>
            <p:cNvPr id="28" name="Freeform: Shape 27">
              <a:extLst>
                <a:ext uri="{FF2B5EF4-FFF2-40B4-BE49-F238E27FC236}">
                  <a16:creationId xmlns:a16="http://schemas.microsoft.com/office/drawing/2014/main" id="{81126151-3A77-4037-8CC8-60D71C3A6387}"/>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29" name="Freeform: Shape 28">
              <a:extLst>
                <a:ext uri="{FF2B5EF4-FFF2-40B4-BE49-F238E27FC236}">
                  <a16:creationId xmlns:a16="http://schemas.microsoft.com/office/drawing/2014/main" id="{C931800A-2CF6-474B-B2A3-30D0404ED8B4}"/>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30" name="Freeform: Shape 29">
              <a:extLst>
                <a:ext uri="{FF2B5EF4-FFF2-40B4-BE49-F238E27FC236}">
                  <a16:creationId xmlns:a16="http://schemas.microsoft.com/office/drawing/2014/main" id="{6017BFDE-72E1-49F2-BECF-85F3778D4D84}"/>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31" name="Freeform: Shape 30">
              <a:extLst>
                <a:ext uri="{FF2B5EF4-FFF2-40B4-BE49-F238E27FC236}">
                  <a16:creationId xmlns:a16="http://schemas.microsoft.com/office/drawing/2014/main" id="{5DC4B9A2-3383-4D50-BA2E-1A8909CD8A4E}"/>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32" name="Freeform: Shape 31">
              <a:extLst>
                <a:ext uri="{FF2B5EF4-FFF2-40B4-BE49-F238E27FC236}">
                  <a16:creationId xmlns:a16="http://schemas.microsoft.com/office/drawing/2014/main" id="{569ED5DA-4FEF-4524-9E36-467736A41127}"/>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33" name="Freeform: Shape 32">
              <a:extLst>
                <a:ext uri="{FF2B5EF4-FFF2-40B4-BE49-F238E27FC236}">
                  <a16:creationId xmlns:a16="http://schemas.microsoft.com/office/drawing/2014/main" id="{7126355B-AF6C-4A9C-A8B7-F9A28E36E596}"/>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17" name="Content Placeholder 6">
            <a:extLst>
              <a:ext uri="{FF2B5EF4-FFF2-40B4-BE49-F238E27FC236}">
                <a16:creationId xmlns:a16="http://schemas.microsoft.com/office/drawing/2014/main" id="{D43E1756-7C08-4CAF-B58B-D4FE472D1714}"/>
              </a:ext>
            </a:extLst>
          </p:cNvPr>
          <p:cNvSpPr txBox="1">
            <a:spLocks/>
          </p:cNvSpPr>
          <p:nvPr/>
        </p:nvSpPr>
        <p:spPr bwMode="auto">
          <a:xfrm>
            <a:off x="4663981" y="915909"/>
            <a:ext cx="4452708" cy="74574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4"/>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5"/>
              </a:buBlip>
              <a:defRPr sz="2400">
                <a:solidFill>
                  <a:schemeClr val="tx1"/>
                </a:solidFill>
                <a:latin typeface="+mn-lt"/>
              </a:defRPr>
            </a:lvl2pPr>
            <a:lvl3pPr marL="1209675" indent="-324000" algn="l" rtl="0" eaLnBrk="1" fontAlgn="base" hangingPunct="1">
              <a:spcBef>
                <a:spcPts val="700"/>
              </a:spcBef>
              <a:spcAft>
                <a:spcPct val="0"/>
              </a:spcAft>
              <a:buBlip>
                <a:blip r:embed="rId6"/>
              </a:buBlip>
              <a:defRPr sz="2000">
                <a:solidFill>
                  <a:schemeClr val="tx1"/>
                </a:solidFill>
                <a:latin typeface="+mn-lt"/>
              </a:defRPr>
            </a:lvl3pPr>
            <a:lvl4pPr marL="1657350" indent="-324000" algn="l" rtl="0" eaLnBrk="1" fontAlgn="base" hangingPunct="1">
              <a:spcBef>
                <a:spcPts val="700"/>
              </a:spcBef>
              <a:spcAft>
                <a:spcPct val="0"/>
              </a:spcAft>
              <a:buBlip>
                <a:blip r:embed="rId6"/>
              </a:buBlip>
              <a:defRPr sz="2000">
                <a:solidFill>
                  <a:schemeClr val="tx1"/>
                </a:solidFill>
                <a:latin typeface="+mn-lt"/>
              </a:defRPr>
            </a:lvl4pPr>
            <a:lvl5pPr marL="2095500" indent="-324000" algn="l" rtl="0" eaLnBrk="1" fontAlgn="base" hangingPunct="1">
              <a:spcBef>
                <a:spcPts val="700"/>
              </a:spcBef>
              <a:spcAft>
                <a:spcPct val="0"/>
              </a:spcAft>
              <a:buBlip>
                <a:blip r:embed="rId6"/>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7"/>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7"/>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7"/>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7"/>
              </a:buBlip>
              <a:defRPr sz="1400">
                <a:solidFill>
                  <a:schemeClr val="tx1"/>
                </a:solidFill>
                <a:latin typeface="+mn-lt"/>
              </a:defRPr>
            </a:lvl9pPr>
          </a:lstStyle>
          <a:p>
            <a:pPr marL="119056" indent="0">
              <a:buNone/>
            </a:pPr>
            <a:r>
              <a:rPr lang="en-US" sz="1400" kern="0" dirty="0"/>
              <a:t>0.2 g of soil (L-05) in 50 mL of SRW, pH 5 </a:t>
            </a:r>
          </a:p>
          <a:p>
            <a:pPr marL="228584" indent="-228584">
              <a:buClr>
                <a:schemeClr val="accent1"/>
              </a:buClr>
              <a:buFont typeface="Wingdings" panose="05000000000000000000" pitchFamily="2" charset="2"/>
              <a:buChar char="Ø"/>
            </a:pPr>
            <a:r>
              <a:rPr lang="en-US" sz="1400" kern="0" dirty="0"/>
              <a:t>Procedures: rotating (7 days) and without rotating</a:t>
            </a:r>
          </a:p>
        </p:txBody>
      </p:sp>
      <p:sp>
        <p:nvSpPr>
          <p:cNvPr id="18" name="TextBox 17">
            <a:extLst>
              <a:ext uri="{FF2B5EF4-FFF2-40B4-BE49-F238E27FC236}">
                <a16:creationId xmlns:a16="http://schemas.microsoft.com/office/drawing/2014/main" id="{F0CA4B1D-DF1E-8109-A78A-443E2F7364DD}"/>
              </a:ext>
            </a:extLst>
          </p:cNvPr>
          <p:cNvSpPr txBox="1"/>
          <p:nvPr/>
        </p:nvSpPr>
        <p:spPr>
          <a:xfrm>
            <a:off x="8743950" y="6611784"/>
            <a:ext cx="400050" cy="246221"/>
          </a:xfrm>
          <a:prstGeom prst="rect">
            <a:avLst/>
          </a:prstGeom>
          <a:noFill/>
        </p:spPr>
        <p:txBody>
          <a:bodyPr wrap="square" rtlCol="0">
            <a:spAutoFit/>
          </a:bodyPr>
          <a:lstStyle/>
          <a:p>
            <a:r>
              <a:rPr lang="en-US" sz="1000" dirty="0" smtClean="0"/>
              <a:t>11</a:t>
            </a:r>
            <a:endParaRPr lang="en-US" sz="1000" dirty="0"/>
          </a:p>
        </p:txBody>
      </p:sp>
    </p:spTree>
    <p:extLst>
      <p:ext uri="{BB962C8B-B14F-4D97-AF65-F5344CB8AC3E}">
        <p14:creationId xmlns:p14="http://schemas.microsoft.com/office/powerpoint/2010/main" val="786625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42C9B2-6B15-45A8-9E52-E80BA751F776}"/>
              </a:ext>
            </a:extLst>
          </p:cNvPr>
          <p:cNvSpPr>
            <a:spLocks noGrp="1"/>
          </p:cNvSpPr>
          <p:nvPr>
            <p:ph type="title"/>
          </p:nvPr>
        </p:nvSpPr>
        <p:spPr>
          <a:xfrm>
            <a:off x="175143" y="306004"/>
            <a:ext cx="6637643" cy="561976"/>
          </a:xfrm>
        </p:spPr>
        <p:txBody>
          <a:bodyPr/>
          <a:lstStyle/>
          <a:p>
            <a:r>
              <a:rPr lang="en-US" sz="2800" dirty="0">
                <a:solidFill>
                  <a:schemeClr val="accent1"/>
                </a:solidFill>
                <a:effectLst>
                  <a:outerShdw blurRad="38100" dist="38100" dir="2700000" algn="tl">
                    <a:srgbClr val="000000">
                      <a:alpha val="43137"/>
                    </a:srgbClr>
                  </a:outerShdw>
                </a:effectLst>
              </a:rPr>
              <a:t>6. Conclusions </a:t>
            </a:r>
            <a:endParaRPr lang="en-US" sz="2800" dirty="0">
              <a:solidFill>
                <a:schemeClr val="bg1">
                  <a:lumMod val="85000"/>
                </a:schemeClr>
              </a:solidFill>
              <a:effectLst>
                <a:outerShdw blurRad="38100" dist="38100" dir="2700000" algn="tl">
                  <a:srgbClr val="000000">
                    <a:alpha val="43137"/>
                  </a:srgbClr>
                </a:outerShdw>
              </a:effectLst>
            </a:endParaRPr>
          </a:p>
        </p:txBody>
      </p:sp>
      <p:sp>
        <p:nvSpPr>
          <p:cNvPr id="8" name="3 Marcador de contenido">
            <a:extLst>
              <a:ext uri="{FF2B5EF4-FFF2-40B4-BE49-F238E27FC236}">
                <a16:creationId xmlns:a16="http://schemas.microsoft.com/office/drawing/2014/main" id="{72A3DEFE-CADA-48BF-A8F0-6C38CB853068}"/>
              </a:ext>
            </a:extLst>
          </p:cNvPr>
          <p:cNvSpPr>
            <a:spLocks noGrp="1"/>
          </p:cNvSpPr>
          <p:nvPr>
            <p:ph idx="1"/>
          </p:nvPr>
        </p:nvSpPr>
        <p:spPr>
          <a:xfrm>
            <a:off x="193749" y="959157"/>
            <a:ext cx="8735104" cy="919939"/>
          </a:xfrm>
        </p:spPr>
        <p:txBody>
          <a:bodyPr>
            <a:normAutofit/>
          </a:bodyPr>
          <a:lstStyle/>
          <a:p>
            <a:pPr marL="0" indent="0">
              <a:buNone/>
            </a:pPr>
            <a:r>
              <a:rPr lang="en-US" sz="1800" dirty="0"/>
              <a:t>First detailed study of both radiological/geochemical characterization and corresponding environmental mobility of Th and U in environmental samples from</a:t>
            </a:r>
            <a:r>
              <a:rPr lang="es-ES" sz="1800" dirty="0"/>
              <a:t> central Sri Lanka.</a:t>
            </a:r>
            <a:endParaRPr lang="en-US" sz="1800" dirty="0">
              <a:sym typeface="Wingdings" panose="05000000000000000000" pitchFamily="2" charset="2"/>
            </a:endParaRPr>
          </a:p>
          <a:p>
            <a:pPr marL="0" indent="0">
              <a:buNone/>
            </a:pPr>
            <a:endParaRPr lang="es-ES" sz="1800" dirty="0">
              <a:sym typeface="Wingdings" panose="05000000000000000000" pitchFamily="2" charset="2"/>
            </a:endParaRPr>
          </a:p>
        </p:txBody>
      </p:sp>
      <p:sp>
        <p:nvSpPr>
          <p:cNvPr id="7" name="TextBox 6">
            <a:extLst>
              <a:ext uri="{FF2B5EF4-FFF2-40B4-BE49-F238E27FC236}">
                <a16:creationId xmlns:a16="http://schemas.microsoft.com/office/drawing/2014/main" id="{F98320ED-DDAB-46F7-820E-4DE1A3FA5BDA}"/>
              </a:ext>
            </a:extLst>
          </p:cNvPr>
          <p:cNvSpPr txBox="1"/>
          <p:nvPr/>
        </p:nvSpPr>
        <p:spPr>
          <a:xfrm>
            <a:off x="8788401" y="6611782"/>
            <a:ext cx="355600" cy="246221"/>
          </a:xfrm>
          <a:prstGeom prst="rect">
            <a:avLst/>
          </a:prstGeom>
          <a:noFill/>
        </p:spPr>
        <p:txBody>
          <a:bodyPr wrap="square" rtlCol="0">
            <a:spAutoFit/>
          </a:bodyPr>
          <a:lstStyle/>
          <a:p>
            <a:r>
              <a:rPr lang="en-US" sz="1000" dirty="0" smtClean="0"/>
              <a:t>12</a:t>
            </a:r>
            <a:endParaRPr lang="en-US" sz="1000" dirty="0"/>
          </a:p>
        </p:txBody>
      </p:sp>
      <p:grpSp>
        <p:nvGrpSpPr>
          <p:cNvPr id="17" name="Group 16">
            <a:extLst>
              <a:ext uri="{FF2B5EF4-FFF2-40B4-BE49-F238E27FC236}">
                <a16:creationId xmlns:a16="http://schemas.microsoft.com/office/drawing/2014/main" id="{8011AF73-0A24-47F8-8E2E-B8A5F156972F}"/>
              </a:ext>
            </a:extLst>
          </p:cNvPr>
          <p:cNvGrpSpPr/>
          <p:nvPr/>
        </p:nvGrpSpPr>
        <p:grpSpPr>
          <a:xfrm>
            <a:off x="122317" y="109945"/>
            <a:ext cx="7377062" cy="210095"/>
            <a:chOff x="211214" y="109942"/>
            <a:chExt cx="7639068" cy="270105"/>
          </a:xfrm>
        </p:grpSpPr>
        <p:sp>
          <p:nvSpPr>
            <p:cNvPr id="19" name="Freeform: Shape 18">
              <a:extLst>
                <a:ext uri="{FF2B5EF4-FFF2-40B4-BE49-F238E27FC236}">
                  <a16:creationId xmlns:a16="http://schemas.microsoft.com/office/drawing/2014/main" id="{36711BBC-2AE3-4560-A34F-D06FFAEE49D2}"/>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20" name="Freeform: Shape 19">
              <a:extLst>
                <a:ext uri="{FF2B5EF4-FFF2-40B4-BE49-F238E27FC236}">
                  <a16:creationId xmlns:a16="http://schemas.microsoft.com/office/drawing/2014/main" id="{85CFC55F-DF3E-4F34-B7E3-F24B2243F945}"/>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21" name="Freeform: Shape 20">
              <a:extLst>
                <a:ext uri="{FF2B5EF4-FFF2-40B4-BE49-F238E27FC236}">
                  <a16:creationId xmlns:a16="http://schemas.microsoft.com/office/drawing/2014/main" id="{FD996121-D06C-496A-8061-CA446D7D0804}"/>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22" name="Freeform: Shape 21">
              <a:extLst>
                <a:ext uri="{FF2B5EF4-FFF2-40B4-BE49-F238E27FC236}">
                  <a16:creationId xmlns:a16="http://schemas.microsoft.com/office/drawing/2014/main" id="{6AF89512-5FD5-4126-80A6-44985ACD3257}"/>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23" name="Freeform: Shape 22">
              <a:extLst>
                <a:ext uri="{FF2B5EF4-FFF2-40B4-BE49-F238E27FC236}">
                  <a16:creationId xmlns:a16="http://schemas.microsoft.com/office/drawing/2014/main" id="{66A0B55B-F77B-4845-AE87-72A62EA7B480}"/>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24" name="Freeform: Shape 23">
              <a:extLst>
                <a:ext uri="{FF2B5EF4-FFF2-40B4-BE49-F238E27FC236}">
                  <a16:creationId xmlns:a16="http://schemas.microsoft.com/office/drawing/2014/main" id="{3837BA44-6456-4D27-ADDA-1175140DD05E}"/>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Tree>
    <p:extLst>
      <p:ext uri="{BB962C8B-B14F-4D97-AF65-F5344CB8AC3E}">
        <p14:creationId xmlns:p14="http://schemas.microsoft.com/office/powerpoint/2010/main" val="2403917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contenido">
            <a:extLst>
              <a:ext uri="{FF2B5EF4-FFF2-40B4-BE49-F238E27FC236}">
                <a16:creationId xmlns:a16="http://schemas.microsoft.com/office/drawing/2014/main" id="{7C27489A-04F8-4F1F-997F-1A57ECDF0462}"/>
              </a:ext>
            </a:extLst>
          </p:cNvPr>
          <p:cNvSpPr txBox="1">
            <a:spLocks/>
          </p:cNvSpPr>
          <p:nvPr/>
        </p:nvSpPr>
        <p:spPr bwMode="auto">
          <a:xfrm>
            <a:off x="193749" y="1988405"/>
            <a:ext cx="8735104" cy="42580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algn="just"/>
            <a:r>
              <a:rPr lang="en-GB" sz="2000" b="1" u="sng" kern="0" dirty="0">
                <a:sym typeface="Wingdings" panose="05000000000000000000" pitchFamily="2" charset="2"/>
              </a:rPr>
              <a:t>Radiological analyses</a:t>
            </a:r>
          </a:p>
          <a:p>
            <a:pPr marL="0" indent="0" algn="just">
              <a:buNone/>
            </a:pPr>
            <a:endParaRPr lang="en-US" sz="2000" b="1" u="sng" kern="0" dirty="0">
              <a:sym typeface="Wingdings" panose="05000000000000000000" pitchFamily="2" charset="2"/>
            </a:endParaRPr>
          </a:p>
          <a:p>
            <a:pPr marL="0" indent="0" algn="just">
              <a:buNone/>
            </a:pPr>
            <a:endParaRPr lang="es-ES" sz="2000" b="1" u="sng" kern="0" dirty="0">
              <a:sym typeface="Wingdings" panose="05000000000000000000" pitchFamily="2" charset="2"/>
            </a:endParaRPr>
          </a:p>
        </p:txBody>
      </p:sp>
      <p:graphicFrame>
        <p:nvGraphicFramePr>
          <p:cNvPr id="3" name="Table 5">
            <a:extLst>
              <a:ext uri="{FF2B5EF4-FFF2-40B4-BE49-F238E27FC236}">
                <a16:creationId xmlns:a16="http://schemas.microsoft.com/office/drawing/2014/main" id="{C404D052-B728-4E68-962C-EBED1B1E2280}"/>
              </a:ext>
            </a:extLst>
          </p:cNvPr>
          <p:cNvGraphicFramePr>
            <a:graphicFrameLocks noGrp="1"/>
          </p:cNvGraphicFramePr>
          <p:nvPr>
            <p:extLst>
              <p:ext uri="{D42A27DB-BD31-4B8C-83A1-F6EECF244321}">
                <p14:modId xmlns:p14="http://schemas.microsoft.com/office/powerpoint/2010/main" val="520883591"/>
              </p:ext>
            </p:extLst>
          </p:nvPr>
        </p:nvGraphicFramePr>
        <p:xfrm>
          <a:off x="175139" y="2512666"/>
          <a:ext cx="1913856" cy="1517741"/>
        </p:xfrm>
        <a:graphic>
          <a:graphicData uri="http://schemas.openxmlformats.org/drawingml/2006/table">
            <a:tbl>
              <a:tblPr firstRow="1" bandRow="1">
                <a:tableStyleId>{5C22544A-7EE6-4342-B048-85BDC9FD1C3A}</a:tableStyleId>
              </a:tblPr>
              <a:tblGrid>
                <a:gridCol w="1913856">
                  <a:extLst>
                    <a:ext uri="{9D8B030D-6E8A-4147-A177-3AD203B41FA5}">
                      <a16:colId xmlns:a16="http://schemas.microsoft.com/office/drawing/2014/main" val="1114631168"/>
                    </a:ext>
                  </a:extLst>
                </a:gridCol>
              </a:tblGrid>
              <a:tr h="841085">
                <a:tc>
                  <a:txBody>
                    <a:bodyPr/>
                    <a:lstStyle/>
                    <a:p>
                      <a:pPr marL="285750" indent="-285750">
                        <a:buClr>
                          <a:srgbClr val="009682"/>
                        </a:buClr>
                        <a:buFont typeface="Wingdings" panose="05000000000000000000" pitchFamily="2" charset="2"/>
                        <a:buChar char="Ø"/>
                      </a:pPr>
                      <a:r>
                        <a:rPr lang="en-US" sz="1800" b="0" dirty="0">
                          <a:solidFill>
                            <a:schemeClr val="tx1"/>
                          </a:solidFill>
                        </a:rPr>
                        <a:t>External</a:t>
                      </a:r>
                    </a:p>
                  </a:txBody>
                  <a:tcPr>
                    <a:noFill/>
                  </a:tcPr>
                </a:tc>
                <a:extLst>
                  <a:ext uri="{0D108BD9-81ED-4DB2-BD59-A6C34878D82A}">
                    <a16:rowId xmlns:a16="http://schemas.microsoft.com/office/drawing/2014/main" val="2387519157"/>
                  </a:ext>
                </a:extLst>
              </a:tr>
              <a:tr h="676656">
                <a:tc>
                  <a:txBody>
                    <a:bodyPr/>
                    <a:lstStyle/>
                    <a:p>
                      <a:pPr marL="0" indent="0">
                        <a:buClr>
                          <a:srgbClr val="009682"/>
                        </a:buClr>
                        <a:buFont typeface="Wingdings" panose="05000000000000000000" pitchFamily="2" charset="2"/>
                        <a:buNone/>
                      </a:pPr>
                      <a:endParaRPr lang="en-US" sz="1800" dirty="0">
                        <a:solidFill>
                          <a:schemeClr val="tx1"/>
                        </a:solidFill>
                      </a:endParaRPr>
                    </a:p>
                  </a:txBody>
                  <a:tcPr>
                    <a:noFill/>
                  </a:tcPr>
                </a:tc>
                <a:extLst>
                  <a:ext uri="{0D108BD9-81ED-4DB2-BD59-A6C34878D82A}">
                    <a16:rowId xmlns:a16="http://schemas.microsoft.com/office/drawing/2014/main" val="407602116"/>
                  </a:ext>
                </a:extLst>
              </a:tr>
            </a:tbl>
          </a:graphicData>
        </a:graphic>
      </p:graphicFrame>
      <p:sp>
        <p:nvSpPr>
          <p:cNvPr id="8" name="3 Marcador de contenido">
            <a:extLst>
              <a:ext uri="{FF2B5EF4-FFF2-40B4-BE49-F238E27FC236}">
                <a16:creationId xmlns:a16="http://schemas.microsoft.com/office/drawing/2014/main" id="{757C8921-E181-45DE-B0FC-105A862E6F8F}"/>
              </a:ext>
            </a:extLst>
          </p:cNvPr>
          <p:cNvSpPr txBox="1">
            <a:spLocks/>
          </p:cNvSpPr>
          <p:nvPr/>
        </p:nvSpPr>
        <p:spPr bwMode="auto">
          <a:xfrm>
            <a:off x="237626" y="3591876"/>
            <a:ext cx="8735104" cy="42580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292100" indent="-292100" algn="just">
              <a:buClr>
                <a:schemeClr val="accent1"/>
              </a:buClr>
              <a:buFont typeface="Wingdings" panose="05000000000000000000" pitchFamily="2" charset="2"/>
              <a:buChar char="Ø"/>
            </a:pPr>
            <a:r>
              <a:rPr lang="en-GB" sz="1800" kern="0" dirty="0">
                <a:sym typeface="Wingdings" panose="05000000000000000000" pitchFamily="2" charset="2"/>
              </a:rPr>
              <a:t>Area proposed to be classified as HBRA</a:t>
            </a:r>
          </a:p>
          <a:p>
            <a:pPr marL="0" indent="0" algn="just">
              <a:buNone/>
            </a:pPr>
            <a:endParaRPr lang="en-US" sz="1800" kern="0" dirty="0">
              <a:sym typeface="Wingdings" panose="05000000000000000000" pitchFamily="2" charset="2"/>
            </a:endParaRPr>
          </a:p>
          <a:p>
            <a:pPr marL="0" indent="0" algn="just">
              <a:buNone/>
            </a:pPr>
            <a:endParaRPr lang="es-ES" sz="1800" kern="0" dirty="0">
              <a:sym typeface="Wingdings" panose="05000000000000000000" pitchFamily="2" charset="2"/>
            </a:endParaRPr>
          </a:p>
        </p:txBody>
      </p:sp>
      <p:graphicFrame>
        <p:nvGraphicFramePr>
          <p:cNvPr id="9" name="Table 5">
            <a:extLst>
              <a:ext uri="{FF2B5EF4-FFF2-40B4-BE49-F238E27FC236}">
                <a16:creationId xmlns:a16="http://schemas.microsoft.com/office/drawing/2014/main" id="{4EEBACC0-7048-4C6E-89C5-D52EB59BFB7A}"/>
              </a:ext>
            </a:extLst>
          </p:cNvPr>
          <p:cNvGraphicFramePr>
            <a:graphicFrameLocks noGrp="1"/>
          </p:cNvGraphicFramePr>
          <p:nvPr>
            <p:extLst>
              <p:ext uri="{D42A27DB-BD31-4B8C-83A1-F6EECF244321}">
                <p14:modId xmlns:p14="http://schemas.microsoft.com/office/powerpoint/2010/main" val="3485694431"/>
              </p:ext>
            </p:extLst>
          </p:nvPr>
        </p:nvGraphicFramePr>
        <p:xfrm>
          <a:off x="2228674" y="2512661"/>
          <a:ext cx="3359752" cy="1371081"/>
        </p:xfrm>
        <a:graphic>
          <a:graphicData uri="http://schemas.openxmlformats.org/drawingml/2006/table">
            <a:tbl>
              <a:tblPr firstRow="1" bandRow="1">
                <a:tableStyleId>{5C22544A-7EE6-4342-B048-85BDC9FD1C3A}</a:tableStyleId>
              </a:tblPr>
              <a:tblGrid>
                <a:gridCol w="3359752">
                  <a:extLst>
                    <a:ext uri="{9D8B030D-6E8A-4147-A177-3AD203B41FA5}">
                      <a16:colId xmlns:a16="http://schemas.microsoft.com/office/drawing/2014/main" val="4220597217"/>
                    </a:ext>
                  </a:extLst>
                </a:gridCol>
              </a:tblGrid>
              <a:tr h="835150">
                <a:tc>
                  <a:txBody>
                    <a:bodyPr/>
                    <a:lstStyle/>
                    <a:p>
                      <a:r>
                        <a:rPr lang="en-US" sz="1800" b="0" dirty="0">
                          <a:solidFill>
                            <a:schemeClr val="tx1"/>
                          </a:solidFill>
                        </a:rPr>
                        <a:t>Activity measurements + </a:t>
                      </a:r>
                    </a:p>
                    <a:p>
                      <a:r>
                        <a:rPr lang="en-US" sz="1800" b="0" dirty="0">
                          <a:solidFill>
                            <a:schemeClr val="tx1"/>
                          </a:solidFill>
                        </a:rPr>
                        <a:t>dose calculations</a:t>
                      </a:r>
                    </a:p>
                  </a:txBody>
                  <a:tcPr>
                    <a:noFill/>
                  </a:tcPr>
                </a:tc>
                <a:extLst>
                  <a:ext uri="{0D108BD9-81ED-4DB2-BD59-A6C34878D82A}">
                    <a16:rowId xmlns:a16="http://schemas.microsoft.com/office/drawing/2014/main" val="2387519157"/>
                  </a:ext>
                </a:extLst>
              </a:tr>
              <a:tr h="535931">
                <a:tc>
                  <a:txBody>
                    <a:bodyPr/>
                    <a:lstStyle/>
                    <a:p>
                      <a:r>
                        <a:rPr lang="en-US" sz="1800" dirty="0">
                          <a:solidFill>
                            <a:schemeClr val="tx1"/>
                          </a:solidFill>
                        </a:rPr>
                        <a:t>  </a:t>
                      </a:r>
                    </a:p>
                  </a:txBody>
                  <a:tcPr>
                    <a:noFill/>
                  </a:tcPr>
                </a:tc>
                <a:extLst>
                  <a:ext uri="{0D108BD9-81ED-4DB2-BD59-A6C34878D82A}">
                    <a16:rowId xmlns:a16="http://schemas.microsoft.com/office/drawing/2014/main" val="407602116"/>
                  </a:ext>
                </a:extLst>
              </a:tr>
            </a:tbl>
          </a:graphicData>
        </a:graphic>
      </p:graphicFrame>
      <p:graphicFrame>
        <p:nvGraphicFramePr>
          <p:cNvPr id="10" name="Table 5">
            <a:extLst>
              <a:ext uri="{FF2B5EF4-FFF2-40B4-BE49-F238E27FC236}">
                <a16:creationId xmlns:a16="http://schemas.microsoft.com/office/drawing/2014/main" id="{DB9BFE6F-BA64-4451-8F15-3148731CEE21}"/>
              </a:ext>
            </a:extLst>
          </p:cNvPr>
          <p:cNvGraphicFramePr>
            <a:graphicFrameLocks noGrp="1"/>
          </p:cNvGraphicFramePr>
          <p:nvPr>
            <p:extLst>
              <p:ext uri="{D42A27DB-BD31-4B8C-83A1-F6EECF244321}">
                <p14:modId xmlns:p14="http://schemas.microsoft.com/office/powerpoint/2010/main" val="3529058278"/>
              </p:ext>
            </p:extLst>
          </p:nvPr>
        </p:nvGraphicFramePr>
        <p:xfrm>
          <a:off x="6142485" y="2512666"/>
          <a:ext cx="2853076" cy="841085"/>
        </p:xfrm>
        <a:graphic>
          <a:graphicData uri="http://schemas.openxmlformats.org/drawingml/2006/table">
            <a:tbl>
              <a:tblPr firstRow="1" bandRow="1">
                <a:tableStyleId>{5C22544A-7EE6-4342-B048-85BDC9FD1C3A}</a:tableStyleId>
              </a:tblPr>
              <a:tblGrid>
                <a:gridCol w="2853076">
                  <a:extLst>
                    <a:ext uri="{9D8B030D-6E8A-4147-A177-3AD203B41FA5}">
                      <a16:colId xmlns:a16="http://schemas.microsoft.com/office/drawing/2014/main" val="1130677498"/>
                    </a:ext>
                  </a:extLst>
                </a:gridCol>
              </a:tblGrid>
              <a:tr h="841085">
                <a:tc>
                  <a:txBody>
                    <a:bodyPr/>
                    <a:lstStyle/>
                    <a:p>
                      <a:pPr algn="l"/>
                      <a:r>
                        <a:rPr lang="en-US" sz="1800" b="0" dirty="0">
                          <a:solidFill>
                            <a:schemeClr val="tx1"/>
                          </a:solidFill>
                        </a:rPr>
                        <a:t>Clearly above world average</a:t>
                      </a:r>
                    </a:p>
                  </a:txBody>
                  <a:tcPr>
                    <a:noFill/>
                  </a:tcPr>
                </a:tc>
                <a:extLst>
                  <a:ext uri="{0D108BD9-81ED-4DB2-BD59-A6C34878D82A}">
                    <a16:rowId xmlns:a16="http://schemas.microsoft.com/office/drawing/2014/main" val="2387519157"/>
                  </a:ext>
                </a:extLst>
              </a:tr>
            </a:tbl>
          </a:graphicData>
        </a:graphic>
      </p:graphicFrame>
      <p:cxnSp>
        <p:nvCxnSpPr>
          <p:cNvPr id="14" name="Straight Arrow Connector 13">
            <a:extLst>
              <a:ext uri="{FF2B5EF4-FFF2-40B4-BE49-F238E27FC236}">
                <a16:creationId xmlns:a16="http://schemas.microsoft.com/office/drawing/2014/main" id="{DE030D0F-8D18-46A8-9BEF-9D8057C9E3A7}"/>
              </a:ext>
            </a:extLst>
          </p:cNvPr>
          <p:cNvCxnSpPr/>
          <p:nvPr/>
        </p:nvCxnSpPr>
        <p:spPr>
          <a:xfrm>
            <a:off x="5048252" y="2708584"/>
            <a:ext cx="1076680"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42028EC-E2AC-47FD-A488-FC74408FDA7D}"/>
              </a:ext>
            </a:extLst>
          </p:cNvPr>
          <p:cNvCxnSpPr/>
          <p:nvPr/>
        </p:nvCxnSpPr>
        <p:spPr>
          <a:xfrm>
            <a:off x="1590678" y="2717059"/>
            <a:ext cx="6653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3F2E8B3-0DA7-4FDF-B2AF-9F189B2ED048}"/>
              </a:ext>
            </a:extLst>
          </p:cNvPr>
          <p:cNvCxnSpPr>
            <a:cxnSpLocks/>
          </p:cNvCxnSpPr>
          <p:nvPr/>
        </p:nvCxnSpPr>
        <p:spPr>
          <a:xfrm>
            <a:off x="4914318" y="3733284"/>
            <a:ext cx="97848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28790B4-2373-4A3C-AF55-752C58AF8A6B}"/>
              </a:ext>
            </a:extLst>
          </p:cNvPr>
          <p:cNvSpPr txBox="1"/>
          <p:nvPr/>
        </p:nvSpPr>
        <p:spPr>
          <a:xfrm>
            <a:off x="6124932" y="3542146"/>
            <a:ext cx="2907810" cy="646331"/>
          </a:xfrm>
          <a:prstGeom prst="rect">
            <a:avLst/>
          </a:prstGeom>
          <a:noFill/>
        </p:spPr>
        <p:txBody>
          <a:bodyPr wrap="square" rtlCol="0">
            <a:spAutoFit/>
          </a:bodyPr>
          <a:lstStyle/>
          <a:p>
            <a:r>
              <a:rPr lang="en-US" dirty="0"/>
              <a:t>According to criteria in UNSCEAR report</a:t>
            </a:r>
          </a:p>
        </p:txBody>
      </p:sp>
      <p:sp>
        <p:nvSpPr>
          <p:cNvPr id="21" name="3 Marcador de contenido">
            <a:extLst>
              <a:ext uri="{FF2B5EF4-FFF2-40B4-BE49-F238E27FC236}">
                <a16:creationId xmlns:a16="http://schemas.microsoft.com/office/drawing/2014/main" id="{1F29B4DF-383B-446E-9DA9-ECEE32400777}"/>
              </a:ext>
            </a:extLst>
          </p:cNvPr>
          <p:cNvSpPr txBox="1">
            <a:spLocks/>
          </p:cNvSpPr>
          <p:nvPr/>
        </p:nvSpPr>
        <p:spPr bwMode="auto">
          <a:xfrm>
            <a:off x="193102" y="4802751"/>
            <a:ext cx="8735104" cy="42580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algn="just"/>
            <a:r>
              <a:rPr lang="en-GB" sz="2000" b="1" u="sng" kern="0" dirty="0">
                <a:sym typeface="Wingdings" panose="05000000000000000000" pitchFamily="2" charset="2"/>
              </a:rPr>
              <a:t>Solid phase characterization</a:t>
            </a:r>
          </a:p>
          <a:p>
            <a:pPr marL="0" indent="0" algn="just">
              <a:buNone/>
            </a:pPr>
            <a:endParaRPr lang="en-US" sz="2000" b="1" u="sng" kern="0" dirty="0">
              <a:sym typeface="Wingdings" panose="05000000000000000000" pitchFamily="2" charset="2"/>
            </a:endParaRPr>
          </a:p>
          <a:p>
            <a:pPr marL="0" indent="0" algn="just">
              <a:buNone/>
            </a:pPr>
            <a:endParaRPr lang="es-ES" sz="2000" b="1" u="sng" kern="0" dirty="0">
              <a:sym typeface="Wingdings" panose="05000000000000000000" pitchFamily="2" charset="2"/>
            </a:endParaRPr>
          </a:p>
        </p:txBody>
      </p:sp>
      <p:sp>
        <p:nvSpPr>
          <p:cNvPr id="24" name="Rectangle 23">
            <a:extLst>
              <a:ext uri="{FF2B5EF4-FFF2-40B4-BE49-F238E27FC236}">
                <a16:creationId xmlns:a16="http://schemas.microsoft.com/office/drawing/2014/main" id="{9326C701-3CE4-41A4-8E66-802FA49D10DF}"/>
              </a:ext>
            </a:extLst>
          </p:cNvPr>
          <p:cNvSpPr/>
          <p:nvPr/>
        </p:nvSpPr>
        <p:spPr>
          <a:xfrm>
            <a:off x="135341" y="5187964"/>
            <a:ext cx="4507696" cy="369332"/>
          </a:xfrm>
          <a:prstGeom prst="rect">
            <a:avLst/>
          </a:prstGeom>
        </p:spPr>
        <p:txBody>
          <a:bodyPr wrap="square">
            <a:spAutoFit/>
          </a:bodyPr>
          <a:lstStyle/>
          <a:p>
            <a:pPr marL="285732" indent="-285732">
              <a:buClr>
                <a:schemeClr val="accent1"/>
              </a:buClr>
              <a:buFont typeface="Wingdings" panose="05000000000000000000" pitchFamily="2" charset="2"/>
              <a:buChar char="Ø"/>
            </a:pPr>
            <a:r>
              <a:rPr lang="en-GB" kern="0" dirty="0">
                <a:sym typeface="Wingdings" panose="05000000000000000000" pitchFamily="2" charset="2"/>
              </a:rPr>
              <a:t>Sample and mineral heterogeneity </a:t>
            </a:r>
          </a:p>
        </p:txBody>
      </p:sp>
      <p:sp>
        <p:nvSpPr>
          <p:cNvPr id="25" name="Rectangle 24">
            <a:extLst>
              <a:ext uri="{FF2B5EF4-FFF2-40B4-BE49-F238E27FC236}">
                <a16:creationId xmlns:a16="http://schemas.microsoft.com/office/drawing/2014/main" id="{CDB6DBD6-4058-4886-8478-F2F989252A64}"/>
              </a:ext>
            </a:extLst>
          </p:cNvPr>
          <p:cNvSpPr/>
          <p:nvPr/>
        </p:nvSpPr>
        <p:spPr>
          <a:xfrm>
            <a:off x="5048257" y="5187970"/>
            <a:ext cx="4180081" cy="923330"/>
          </a:xfrm>
          <a:prstGeom prst="rect">
            <a:avLst/>
          </a:prstGeom>
        </p:spPr>
        <p:txBody>
          <a:bodyPr wrap="square">
            <a:spAutoFit/>
          </a:bodyPr>
          <a:lstStyle/>
          <a:p>
            <a:r>
              <a:rPr lang="en-GB" kern="0" dirty="0">
                <a:sym typeface="Wingdings" panose="05000000000000000000" pitchFamily="2" charset="2"/>
              </a:rPr>
              <a:t>3 major phases identified for Th: </a:t>
            </a:r>
          </a:p>
          <a:p>
            <a:r>
              <a:rPr lang="en-GB" kern="0" dirty="0">
                <a:sym typeface="Wingdings" panose="05000000000000000000" pitchFamily="2" charset="2"/>
              </a:rPr>
              <a:t>Th-oxides, Th-silicates, Th-phosphate</a:t>
            </a:r>
          </a:p>
          <a:p>
            <a:r>
              <a:rPr lang="en-GB" kern="0" dirty="0">
                <a:sym typeface="Wingdings" panose="05000000000000000000" pitchFamily="2" charset="2"/>
              </a:rPr>
              <a:t>+ intergrown mineral assemblages</a:t>
            </a:r>
          </a:p>
        </p:txBody>
      </p:sp>
      <p:cxnSp>
        <p:nvCxnSpPr>
          <p:cNvPr id="26" name="Straight Arrow Connector 25">
            <a:extLst>
              <a:ext uri="{FF2B5EF4-FFF2-40B4-BE49-F238E27FC236}">
                <a16:creationId xmlns:a16="http://schemas.microsoft.com/office/drawing/2014/main" id="{2F6FE58B-8FD1-424F-A910-3094ED40023A}"/>
              </a:ext>
            </a:extLst>
          </p:cNvPr>
          <p:cNvCxnSpPr>
            <a:cxnSpLocks/>
          </p:cNvCxnSpPr>
          <p:nvPr/>
        </p:nvCxnSpPr>
        <p:spPr>
          <a:xfrm flipV="1">
            <a:off x="4146095" y="5372148"/>
            <a:ext cx="825959" cy="4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ECAC272A-6AF0-43CE-9822-419250B79563}"/>
              </a:ext>
            </a:extLst>
          </p:cNvPr>
          <p:cNvSpPr>
            <a:spLocks noGrp="1"/>
          </p:cNvSpPr>
          <p:nvPr>
            <p:ph type="title"/>
          </p:nvPr>
        </p:nvSpPr>
        <p:spPr>
          <a:xfrm>
            <a:off x="175143" y="306004"/>
            <a:ext cx="6637643" cy="561976"/>
          </a:xfrm>
        </p:spPr>
        <p:txBody>
          <a:bodyPr/>
          <a:lstStyle/>
          <a:p>
            <a:r>
              <a:rPr lang="en-US" sz="2800" dirty="0">
                <a:solidFill>
                  <a:schemeClr val="accent1"/>
                </a:solidFill>
                <a:effectLst>
                  <a:outerShdw blurRad="38100" dist="38100" dir="2700000" algn="tl">
                    <a:srgbClr val="000000">
                      <a:alpha val="43137"/>
                    </a:srgbClr>
                  </a:outerShdw>
                </a:effectLst>
              </a:rPr>
              <a:t>6. Conclusions </a:t>
            </a:r>
            <a:endParaRPr lang="en-US" sz="2800" dirty="0">
              <a:solidFill>
                <a:schemeClr val="bg1">
                  <a:lumMod val="85000"/>
                </a:schemeClr>
              </a:solidFill>
              <a:effectLst>
                <a:outerShdw blurRad="38100" dist="38100" dir="2700000" algn="tl">
                  <a:srgbClr val="000000">
                    <a:alpha val="43137"/>
                  </a:srgbClr>
                </a:outerShdw>
              </a:effectLst>
            </a:endParaRPr>
          </a:p>
        </p:txBody>
      </p:sp>
      <p:sp>
        <p:nvSpPr>
          <p:cNvPr id="31" name="3 Marcador de contenido">
            <a:extLst>
              <a:ext uri="{FF2B5EF4-FFF2-40B4-BE49-F238E27FC236}">
                <a16:creationId xmlns:a16="http://schemas.microsoft.com/office/drawing/2014/main" id="{09248A4B-2C5B-4CB5-B14E-CBAA6D18B140}"/>
              </a:ext>
            </a:extLst>
          </p:cNvPr>
          <p:cNvSpPr>
            <a:spLocks noGrp="1"/>
          </p:cNvSpPr>
          <p:nvPr>
            <p:ph idx="1"/>
          </p:nvPr>
        </p:nvSpPr>
        <p:spPr>
          <a:xfrm>
            <a:off x="193749" y="959157"/>
            <a:ext cx="8735104" cy="919939"/>
          </a:xfrm>
        </p:spPr>
        <p:txBody>
          <a:bodyPr>
            <a:normAutofit/>
          </a:bodyPr>
          <a:lstStyle/>
          <a:p>
            <a:pPr marL="0" indent="0">
              <a:buNone/>
            </a:pPr>
            <a:r>
              <a:rPr lang="en-US" sz="1800" dirty="0"/>
              <a:t>First detailed study of both radiological/geochemical characterization and corresponding environmental mobility of Th and U in environmental samples from</a:t>
            </a:r>
            <a:r>
              <a:rPr lang="es-ES" sz="1800" dirty="0"/>
              <a:t> central Sri Lanka.</a:t>
            </a:r>
            <a:endParaRPr lang="en-US" sz="1800" dirty="0">
              <a:sym typeface="Wingdings" panose="05000000000000000000" pitchFamily="2" charset="2"/>
            </a:endParaRPr>
          </a:p>
          <a:p>
            <a:pPr marL="0" indent="0">
              <a:buNone/>
            </a:pPr>
            <a:endParaRPr lang="es-ES" sz="1800" dirty="0">
              <a:sym typeface="Wingdings" panose="05000000000000000000" pitchFamily="2" charset="2"/>
            </a:endParaRPr>
          </a:p>
        </p:txBody>
      </p:sp>
      <p:grpSp>
        <p:nvGrpSpPr>
          <p:cNvPr id="30" name="Group 29">
            <a:extLst>
              <a:ext uri="{FF2B5EF4-FFF2-40B4-BE49-F238E27FC236}">
                <a16:creationId xmlns:a16="http://schemas.microsoft.com/office/drawing/2014/main" id="{CF1428F1-B1AB-448D-A4A3-76606E92EA73}"/>
              </a:ext>
            </a:extLst>
          </p:cNvPr>
          <p:cNvGrpSpPr/>
          <p:nvPr/>
        </p:nvGrpSpPr>
        <p:grpSpPr>
          <a:xfrm>
            <a:off x="122317" y="109945"/>
            <a:ext cx="7377062" cy="210095"/>
            <a:chOff x="211214" y="109942"/>
            <a:chExt cx="7639068" cy="270105"/>
          </a:xfrm>
        </p:grpSpPr>
        <p:sp>
          <p:nvSpPr>
            <p:cNvPr id="41" name="Freeform: Shape 40">
              <a:extLst>
                <a:ext uri="{FF2B5EF4-FFF2-40B4-BE49-F238E27FC236}">
                  <a16:creationId xmlns:a16="http://schemas.microsoft.com/office/drawing/2014/main" id="{60468AD4-A9C5-4EE5-BAD8-C3ACC2E3FD47}"/>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42" name="Freeform: Shape 41">
              <a:extLst>
                <a:ext uri="{FF2B5EF4-FFF2-40B4-BE49-F238E27FC236}">
                  <a16:creationId xmlns:a16="http://schemas.microsoft.com/office/drawing/2014/main" id="{1E1B5520-F49D-4053-8B3B-13FF7ADA0B32}"/>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43" name="Freeform: Shape 42">
              <a:extLst>
                <a:ext uri="{FF2B5EF4-FFF2-40B4-BE49-F238E27FC236}">
                  <a16:creationId xmlns:a16="http://schemas.microsoft.com/office/drawing/2014/main" id="{3B77C11C-0577-40AC-B801-4460F4585DF9}"/>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44" name="Freeform: Shape 43">
              <a:extLst>
                <a:ext uri="{FF2B5EF4-FFF2-40B4-BE49-F238E27FC236}">
                  <a16:creationId xmlns:a16="http://schemas.microsoft.com/office/drawing/2014/main" id="{59303BB3-57B5-462A-9644-92693E51AE18}"/>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45" name="Freeform: Shape 44">
              <a:extLst>
                <a:ext uri="{FF2B5EF4-FFF2-40B4-BE49-F238E27FC236}">
                  <a16:creationId xmlns:a16="http://schemas.microsoft.com/office/drawing/2014/main" id="{8F27CC94-3FD1-413B-AD2B-5AB0A0F94146}"/>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46" name="Freeform: Shape 45">
              <a:extLst>
                <a:ext uri="{FF2B5EF4-FFF2-40B4-BE49-F238E27FC236}">
                  <a16:creationId xmlns:a16="http://schemas.microsoft.com/office/drawing/2014/main" id="{5716D11C-92F5-4728-9008-4CA0EF9D2DF0}"/>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47" name="TextBox 46">
            <a:extLst>
              <a:ext uri="{FF2B5EF4-FFF2-40B4-BE49-F238E27FC236}">
                <a16:creationId xmlns:a16="http://schemas.microsoft.com/office/drawing/2014/main" id="{9CF476B9-76E1-444E-82E9-D169BDDDAE2B}"/>
              </a:ext>
            </a:extLst>
          </p:cNvPr>
          <p:cNvSpPr txBox="1"/>
          <p:nvPr/>
        </p:nvSpPr>
        <p:spPr>
          <a:xfrm>
            <a:off x="8788401" y="6611782"/>
            <a:ext cx="355600" cy="246221"/>
          </a:xfrm>
          <a:prstGeom prst="rect">
            <a:avLst/>
          </a:prstGeom>
          <a:noFill/>
        </p:spPr>
        <p:txBody>
          <a:bodyPr wrap="square" rtlCol="0">
            <a:spAutoFit/>
          </a:bodyPr>
          <a:lstStyle/>
          <a:p>
            <a:r>
              <a:rPr lang="en-US" sz="1000" dirty="0" smtClean="0"/>
              <a:t>12</a:t>
            </a:r>
            <a:endParaRPr lang="en-US" sz="1000" dirty="0"/>
          </a:p>
        </p:txBody>
      </p:sp>
    </p:spTree>
    <p:extLst>
      <p:ext uri="{BB962C8B-B14F-4D97-AF65-F5344CB8AC3E}">
        <p14:creationId xmlns:p14="http://schemas.microsoft.com/office/powerpoint/2010/main" val="3973433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25880" y="2362658"/>
            <a:ext cx="825959" cy="1939237"/>
            <a:chOff x="3800509" y="3088818"/>
            <a:chExt cx="1085816" cy="1939236"/>
          </a:xfrm>
        </p:grpSpPr>
        <p:cxnSp>
          <p:nvCxnSpPr>
            <p:cNvPr id="18" name="Straight Arrow Connector 17">
              <a:extLst>
                <a:ext uri="{FF2B5EF4-FFF2-40B4-BE49-F238E27FC236}">
                  <a16:creationId xmlns:a16="http://schemas.microsoft.com/office/drawing/2014/main" id="{2B92B562-12CA-4836-B88E-8F1CDE747EA4}"/>
                </a:ext>
              </a:extLst>
            </p:cNvPr>
            <p:cNvCxnSpPr>
              <a:cxnSpLocks/>
            </p:cNvCxnSpPr>
            <p:nvPr/>
          </p:nvCxnSpPr>
          <p:spPr>
            <a:xfrm flipV="1">
              <a:off x="3800509" y="3088818"/>
              <a:ext cx="1085816" cy="4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B92B562-12CA-4836-B88E-8F1CDE747EA4}"/>
                </a:ext>
              </a:extLst>
            </p:cNvPr>
            <p:cNvCxnSpPr>
              <a:cxnSpLocks/>
            </p:cNvCxnSpPr>
            <p:nvPr/>
          </p:nvCxnSpPr>
          <p:spPr>
            <a:xfrm flipV="1">
              <a:off x="3800509" y="5027574"/>
              <a:ext cx="1085816" cy="4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3 Marcador de contenido">
            <a:extLst>
              <a:ext uri="{FF2B5EF4-FFF2-40B4-BE49-F238E27FC236}">
                <a16:creationId xmlns:a16="http://schemas.microsoft.com/office/drawing/2014/main" id="{237287BF-835D-44A2-A14F-2F7C5A921957}"/>
              </a:ext>
            </a:extLst>
          </p:cNvPr>
          <p:cNvSpPr txBox="1">
            <a:spLocks/>
          </p:cNvSpPr>
          <p:nvPr/>
        </p:nvSpPr>
        <p:spPr bwMode="auto">
          <a:xfrm>
            <a:off x="174053" y="1387357"/>
            <a:ext cx="3733924" cy="42580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algn="just"/>
            <a:r>
              <a:rPr lang="en-GB" sz="2000" b="1" u="sng" kern="0" dirty="0">
                <a:sym typeface="Wingdings" panose="05000000000000000000" pitchFamily="2" charset="2"/>
              </a:rPr>
              <a:t>Potential mobility</a:t>
            </a:r>
          </a:p>
          <a:p>
            <a:pPr marL="0" indent="0" algn="just">
              <a:buNone/>
            </a:pPr>
            <a:endParaRPr lang="en-US" sz="2000" b="1" u="sng" kern="0" dirty="0">
              <a:sym typeface="Wingdings" panose="05000000000000000000" pitchFamily="2" charset="2"/>
            </a:endParaRPr>
          </a:p>
          <a:p>
            <a:pPr marL="0" indent="0" algn="just">
              <a:buNone/>
            </a:pPr>
            <a:endParaRPr lang="es-ES" sz="2000" b="1" u="sng" kern="0" dirty="0">
              <a:sym typeface="Wingdings" panose="05000000000000000000" pitchFamily="2" charset="2"/>
            </a:endParaRPr>
          </a:p>
        </p:txBody>
      </p:sp>
      <p:sp>
        <p:nvSpPr>
          <p:cNvPr id="20" name="Rectangle 19">
            <a:extLst>
              <a:ext uri="{FF2B5EF4-FFF2-40B4-BE49-F238E27FC236}">
                <a16:creationId xmlns:a16="http://schemas.microsoft.com/office/drawing/2014/main" id="{7C105240-B2FA-4D92-99C2-6DC05B2C9440}"/>
              </a:ext>
            </a:extLst>
          </p:cNvPr>
          <p:cNvSpPr/>
          <p:nvPr/>
        </p:nvSpPr>
        <p:spPr>
          <a:xfrm>
            <a:off x="63635" y="2138013"/>
            <a:ext cx="3733924" cy="369332"/>
          </a:xfrm>
          <a:prstGeom prst="rect">
            <a:avLst/>
          </a:prstGeom>
        </p:spPr>
        <p:txBody>
          <a:bodyPr wrap="square">
            <a:spAutoFit/>
          </a:bodyPr>
          <a:lstStyle/>
          <a:p>
            <a:pPr marL="285732" indent="-285732">
              <a:buClr>
                <a:schemeClr val="accent1"/>
              </a:buClr>
              <a:buFont typeface="Wingdings" panose="05000000000000000000" pitchFamily="2" charset="2"/>
              <a:buChar char="Ø"/>
            </a:pPr>
            <a:r>
              <a:rPr lang="en-GB" kern="0" dirty="0">
                <a:sym typeface="Wingdings" panose="05000000000000000000" pitchFamily="2" charset="2"/>
              </a:rPr>
              <a:t>Sequential extractions </a:t>
            </a:r>
          </a:p>
        </p:txBody>
      </p:sp>
      <p:sp>
        <p:nvSpPr>
          <p:cNvPr id="21" name="Rectangle 20">
            <a:extLst>
              <a:ext uri="{FF2B5EF4-FFF2-40B4-BE49-F238E27FC236}">
                <a16:creationId xmlns:a16="http://schemas.microsoft.com/office/drawing/2014/main" id="{2F57DADB-9E1B-4CB9-A8C0-18C65E12A200}"/>
              </a:ext>
            </a:extLst>
          </p:cNvPr>
          <p:cNvSpPr/>
          <p:nvPr/>
        </p:nvSpPr>
        <p:spPr>
          <a:xfrm>
            <a:off x="3976013" y="2138013"/>
            <a:ext cx="5215315" cy="1200329"/>
          </a:xfrm>
          <a:prstGeom prst="rect">
            <a:avLst/>
          </a:prstGeom>
        </p:spPr>
        <p:txBody>
          <a:bodyPr wrap="square">
            <a:spAutoFit/>
          </a:bodyPr>
          <a:lstStyle/>
          <a:p>
            <a:pPr marL="174614" indent="-174614">
              <a:buClr>
                <a:schemeClr val="accent1"/>
              </a:buClr>
              <a:buFont typeface="Arial" panose="020B0604020202020204" pitchFamily="34" charset="0"/>
              <a:buChar char="•"/>
            </a:pPr>
            <a:r>
              <a:rPr lang="en-GB" kern="0" dirty="0">
                <a:sym typeface="Wingdings" panose="05000000000000000000" pitchFamily="2" charset="2"/>
              </a:rPr>
              <a:t>Th relatively low in mobility and mostly with residual fraction (solids of low solubility)</a:t>
            </a:r>
          </a:p>
          <a:p>
            <a:pPr>
              <a:buClr>
                <a:schemeClr val="accent1"/>
              </a:buClr>
            </a:pPr>
            <a:endParaRPr lang="en-GB" kern="0" dirty="0">
              <a:sym typeface="Wingdings" panose="05000000000000000000" pitchFamily="2" charset="2"/>
            </a:endParaRPr>
          </a:p>
          <a:p>
            <a:pPr marL="228584" indent="-228584">
              <a:buClr>
                <a:schemeClr val="accent1"/>
              </a:buClr>
              <a:buFont typeface="Arial" panose="020B0604020202020204" pitchFamily="34" charset="0"/>
              <a:buChar char="•"/>
            </a:pPr>
            <a:r>
              <a:rPr lang="en-GB" kern="0" dirty="0">
                <a:sym typeface="Wingdings" panose="05000000000000000000" pitchFamily="2" charset="2"/>
              </a:rPr>
              <a:t>U potentially more mobile than Th</a:t>
            </a:r>
          </a:p>
        </p:txBody>
      </p:sp>
      <p:sp>
        <p:nvSpPr>
          <p:cNvPr id="24" name="Rectangle 23">
            <a:extLst>
              <a:ext uri="{FF2B5EF4-FFF2-40B4-BE49-F238E27FC236}">
                <a16:creationId xmlns:a16="http://schemas.microsoft.com/office/drawing/2014/main" id="{30E97E53-D3A3-42B8-ABD5-60DA0D344985}"/>
              </a:ext>
            </a:extLst>
          </p:cNvPr>
          <p:cNvSpPr/>
          <p:nvPr/>
        </p:nvSpPr>
        <p:spPr>
          <a:xfrm>
            <a:off x="63635" y="4104198"/>
            <a:ext cx="3931428" cy="646331"/>
          </a:xfrm>
          <a:prstGeom prst="rect">
            <a:avLst/>
          </a:prstGeom>
        </p:spPr>
        <p:txBody>
          <a:bodyPr wrap="square">
            <a:spAutoFit/>
          </a:bodyPr>
          <a:lstStyle/>
          <a:p>
            <a:pPr marL="285732" indent="-285732">
              <a:buClr>
                <a:schemeClr val="accent1"/>
              </a:buClr>
              <a:buFont typeface="Wingdings" panose="05000000000000000000" pitchFamily="2" charset="2"/>
              <a:buChar char="Ø"/>
            </a:pPr>
            <a:r>
              <a:rPr lang="en-GB" kern="0" dirty="0">
                <a:sym typeface="Wingdings" panose="05000000000000000000" pitchFamily="2" charset="2"/>
              </a:rPr>
              <a:t>Batch experiments </a:t>
            </a:r>
          </a:p>
          <a:p>
            <a:pPr marL="282557">
              <a:buClr>
                <a:schemeClr val="accent1"/>
              </a:buClr>
            </a:pPr>
            <a:r>
              <a:rPr lang="en-GB" kern="0" dirty="0">
                <a:sym typeface="Wingdings" panose="05000000000000000000" pitchFamily="2" charset="2"/>
              </a:rPr>
              <a:t>(SRW) </a:t>
            </a:r>
          </a:p>
        </p:txBody>
      </p:sp>
      <p:sp>
        <p:nvSpPr>
          <p:cNvPr id="25" name="Rectangle 24">
            <a:extLst>
              <a:ext uri="{FF2B5EF4-FFF2-40B4-BE49-F238E27FC236}">
                <a16:creationId xmlns:a16="http://schemas.microsoft.com/office/drawing/2014/main" id="{203F64AE-89A5-4409-8B91-D8DD9D1BC08B}"/>
              </a:ext>
            </a:extLst>
          </p:cNvPr>
          <p:cNvSpPr/>
          <p:nvPr/>
        </p:nvSpPr>
        <p:spPr>
          <a:xfrm>
            <a:off x="3907976" y="4104198"/>
            <a:ext cx="5302402" cy="646331"/>
          </a:xfrm>
          <a:prstGeom prst="rect">
            <a:avLst/>
          </a:prstGeom>
        </p:spPr>
        <p:txBody>
          <a:bodyPr wrap="square">
            <a:spAutoFit/>
          </a:bodyPr>
          <a:lstStyle/>
          <a:p>
            <a:r>
              <a:rPr lang="en-GB" kern="0" dirty="0">
                <a:sym typeface="Wingdings" panose="05000000000000000000" pitchFamily="2" charset="2"/>
              </a:rPr>
              <a:t>Release of Th and U is driven by particulates and colloids</a:t>
            </a:r>
          </a:p>
        </p:txBody>
      </p:sp>
      <p:sp>
        <p:nvSpPr>
          <p:cNvPr id="28" name="TextBox 27">
            <a:extLst>
              <a:ext uri="{FF2B5EF4-FFF2-40B4-BE49-F238E27FC236}">
                <a16:creationId xmlns:a16="http://schemas.microsoft.com/office/drawing/2014/main" id="{95C892F0-6EBB-4A51-B88E-FE75394114E8}"/>
              </a:ext>
            </a:extLst>
          </p:cNvPr>
          <p:cNvSpPr txBox="1"/>
          <p:nvPr/>
        </p:nvSpPr>
        <p:spPr>
          <a:xfrm>
            <a:off x="8788401" y="6611782"/>
            <a:ext cx="355600" cy="246221"/>
          </a:xfrm>
          <a:prstGeom prst="rect">
            <a:avLst/>
          </a:prstGeom>
          <a:noFill/>
        </p:spPr>
        <p:txBody>
          <a:bodyPr wrap="square" rtlCol="0">
            <a:spAutoFit/>
          </a:bodyPr>
          <a:lstStyle/>
          <a:p>
            <a:r>
              <a:rPr lang="en-US" sz="1000" dirty="0" smtClean="0"/>
              <a:t>13</a:t>
            </a:r>
            <a:endParaRPr lang="en-US" sz="1000" dirty="0"/>
          </a:p>
        </p:txBody>
      </p:sp>
      <p:sp>
        <p:nvSpPr>
          <p:cNvPr id="29" name="Title 1">
            <a:extLst>
              <a:ext uri="{FF2B5EF4-FFF2-40B4-BE49-F238E27FC236}">
                <a16:creationId xmlns:a16="http://schemas.microsoft.com/office/drawing/2014/main" id="{037E74E1-47D3-4614-AD51-344275BD85FA}"/>
              </a:ext>
            </a:extLst>
          </p:cNvPr>
          <p:cNvSpPr txBox="1">
            <a:spLocks/>
          </p:cNvSpPr>
          <p:nvPr/>
        </p:nvSpPr>
        <p:spPr bwMode="auto">
          <a:xfrm>
            <a:off x="174053" y="311723"/>
            <a:ext cx="7813162" cy="56197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sz="2800" kern="0" dirty="0">
                <a:solidFill>
                  <a:schemeClr val="accent1"/>
                </a:solidFill>
                <a:effectLst>
                  <a:outerShdw blurRad="38100" dist="38100" dir="2700000" algn="tl">
                    <a:srgbClr val="000000">
                      <a:alpha val="43137"/>
                    </a:srgbClr>
                  </a:outerShdw>
                </a:effectLst>
              </a:rPr>
              <a:t>6. Conclusions (Cont.) </a:t>
            </a:r>
            <a:endParaRPr lang="en-US" sz="2800" kern="0" dirty="0">
              <a:solidFill>
                <a:schemeClr val="bg1">
                  <a:lumMod val="85000"/>
                </a:schemeClr>
              </a:solidFill>
              <a:effectLst>
                <a:outerShdw blurRad="38100" dist="38100" dir="2700000" algn="tl">
                  <a:srgbClr val="000000">
                    <a:alpha val="43137"/>
                  </a:srgbClr>
                </a:outerShdw>
              </a:effectLst>
            </a:endParaRPr>
          </a:p>
        </p:txBody>
      </p:sp>
      <p:grpSp>
        <p:nvGrpSpPr>
          <p:cNvPr id="38" name="Group 37">
            <a:extLst>
              <a:ext uri="{FF2B5EF4-FFF2-40B4-BE49-F238E27FC236}">
                <a16:creationId xmlns:a16="http://schemas.microsoft.com/office/drawing/2014/main" id="{514C1F04-CE3C-444F-B1EC-8C05AAA5E14A}"/>
              </a:ext>
            </a:extLst>
          </p:cNvPr>
          <p:cNvGrpSpPr/>
          <p:nvPr/>
        </p:nvGrpSpPr>
        <p:grpSpPr>
          <a:xfrm>
            <a:off x="122317" y="109945"/>
            <a:ext cx="7377062" cy="210095"/>
            <a:chOff x="211214" y="109942"/>
            <a:chExt cx="7639068" cy="270105"/>
          </a:xfrm>
        </p:grpSpPr>
        <p:sp>
          <p:nvSpPr>
            <p:cNvPr id="40" name="Freeform: Shape 39">
              <a:extLst>
                <a:ext uri="{FF2B5EF4-FFF2-40B4-BE49-F238E27FC236}">
                  <a16:creationId xmlns:a16="http://schemas.microsoft.com/office/drawing/2014/main" id="{A089715F-F0E1-4BEB-A6C9-1F3DB9E6E87C}"/>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41" name="Freeform: Shape 40">
              <a:extLst>
                <a:ext uri="{FF2B5EF4-FFF2-40B4-BE49-F238E27FC236}">
                  <a16:creationId xmlns:a16="http://schemas.microsoft.com/office/drawing/2014/main" id="{2B24FE49-6ADE-4953-92E6-C1071E78E2B5}"/>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42" name="Freeform: Shape 41">
              <a:extLst>
                <a:ext uri="{FF2B5EF4-FFF2-40B4-BE49-F238E27FC236}">
                  <a16:creationId xmlns:a16="http://schemas.microsoft.com/office/drawing/2014/main" id="{3F85D6E6-4C80-4E68-BD84-41359B16A227}"/>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43" name="Freeform: Shape 42">
              <a:extLst>
                <a:ext uri="{FF2B5EF4-FFF2-40B4-BE49-F238E27FC236}">
                  <a16:creationId xmlns:a16="http://schemas.microsoft.com/office/drawing/2014/main" id="{60DC861A-D777-4211-9720-079E45015397}"/>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44" name="Freeform: Shape 43">
              <a:extLst>
                <a:ext uri="{FF2B5EF4-FFF2-40B4-BE49-F238E27FC236}">
                  <a16:creationId xmlns:a16="http://schemas.microsoft.com/office/drawing/2014/main" id="{F5E7D0DD-57F8-4F6A-B71C-EB292627611E}"/>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45" name="Freeform: Shape 44">
              <a:extLst>
                <a:ext uri="{FF2B5EF4-FFF2-40B4-BE49-F238E27FC236}">
                  <a16:creationId xmlns:a16="http://schemas.microsoft.com/office/drawing/2014/main" id="{C57265D6-6B0F-4EF1-A1F9-46330AD8D8A5}"/>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Tree>
    <p:extLst>
      <p:ext uri="{BB962C8B-B14F-4D97-AF65-F5344CB8AC3E}">
        <p14:creationId xmlns:p14="http://schemas.microsoft.com/office/powerpoint/2010/main" val="2630286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6DF6C4C-64E7-4B96-B84D-7CF185425807}"/>
              </a:ext>
            </a:extLst>
          </p:cNvPr>
          <p:cNvSpPr txBox="1"/>
          <p:nvPr/>
        </p:nvSpPr>
        <p:spPr>
          <a:xfrm>
            <a:off x="8839200" y="6611784"/>
            <a:ext cx="304800" cy="246221"/>
          </a:xfrm>
          <a:prstGeom prst="rect">
            <a:avLst/>
          </a:prstGeom>
          <a:noFill/>
        </p:spPr>
        <p:txBody>
          <a:bodyPr wrap="square" rtlCol="0">
            <a:spAutoFit/>
          </a:bodyPr>
          <a:lstStyle/>
          <a:p>
            <a:r>
              <a:rPr lang="en-US" sz="1000" dirty="0"/>
              <a:t>2</a:t>
            </a:r>
          </a:p>
        </p:txBody>
      </p:sp>
      <p:sp>
        <p:nvSpPr>
          <p:cNvPr id="4" name="Titel 1">
            <a:extLst>
              <a:ext uri="{FF2B5EF4-FFF2-40B4-BE49-F238E27FC236}">
                <a16:creationId xmlns:a16="http://schemas.microsoft.com/office/drawing/2014/main" id="{07EC1D93-1222-49E5-9683-33EE912B167D}"/>
              </a:ext>
            </a:extLst>
          </p:cNvPr>
          <p:cNvSpPr txBox="1">
            <a:spLocks/>
          </p:cNvSpPr>
          <p:nvPr/>
        </p:nvSpPr>
        <p:spPr bwMode="auto">
          <a:xfrm>
            <a:off x="183695" y="462947"/>
            <a:ext cx="5646227" cy="5619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kern="0" dirty="0">
                <a:solidFill>
                  <a:schemeClr val="accent1"/>
                </a:solidFill>
                <a:effectLst>
                  <a:outerShdw blurRad="38100" dist="38100" dir="2700000" algn="tl">
                    <a:srgbClr val="000000">
                      <a:alpha val="43137"/>
                    </a:srgbClr>
                  </a:outerShdw>
                </a:effectLst>
              </a:rPr>
              <a:t>1. Introduction </a:t>
            </a:r>
            <a:endParaRPr lang="de-DE" kern="0" dirty="0">
              <a:solidFill>
                <a:schemeClr val="accent1"/>
              </a:solidFill>
              <a:effectLst>
                <a:outerShdw blurRad="38100" dist="38100" dir="2700000" algn="tl">
                  <a:srgbClr val="000000">
                    <a:alpha val="43137"/>
                  </a:srgbClr>
                </a:outerShdw>
              </a:effectLst>
            </a:endParaRPr>
          </a:p>
        </p:txBody>
      </p:sp>
      <p:grpSp>
        <p:nvGrpSpPr>
          <p:cNvPr id="2" name="Group 1">
            <a:extLst>
              <a:ext uri="{FF2B5EF4-FFF2-40B4-BE49-F238E27FC236}">
                <a16:creationId xmlns:a16="http://schemas.microsoft.com/office/drawing/2014/main" id="{9AE92DD9-6C3E-4B2A-8A2E-31FD1FE87201}"/>
              </a:ext>
            </a:extLst>
          </p:cNvPr>
          <p:cNvGrpSpPr/>
          <p:nvPr/>
        </p:nvGrpSpPr>
        <p:grpSpPr>
          <a:xfrm>
            <a:off x="122317" y="109945"/>
            <a:ext cx="7377062" cy="210095"/>
            <a:chOff x="211214" y="109942"/>
            <a:chExt cx="7639068" cy="270105"/>
          </a:xfrm>
        </p:grpSpPr>
        <p:sp>
          <p:nvSpPr>
            <p:cNvPr id="3" name="Freeform: Shape 2">
              <a:extLst>
                <a:ext uri="{FF2B5EF4-FFF2-40B4-BE49-F238E27FC236}">
                  <a16:creationId xmlns:a16="http://schemas.microsoft.com/office/drawing/2014/main" id="{14835D0E-CFCF-4D0E-8D0D-4AF8ED2775A2}"/>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6" name="Freeform: Shape 5">
              <a:extLst>
                <a:ext uri="{FF2B5EF4-FFF2-40B4-BE49-F238E27FC236}">
                  <a16:creationId xmlns:a16="http://schemas.microsoft.com/office/drawing/2014/main" id="{BA2F22B2-CC83-474F-B25C-B9E1663A4E54}"/>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7" name="Freeform: Shape 6">
              <a:extLst>
                <a:ext uri="{FF2B5EF4-FFF2-40B4-BE49-F238E27FC236}">
                  <a16:creationId xmlns:a16="http://schemas.microsoft.com/office/drawing/2014/main" id="{E3212FE8-A37A-462D-B795-3D5DA89D692A}"/>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8" name="Freeform: Shape 7">
              <a:extLst>
                <a:ext uri="{FF2B5EF4-FFF2-40B4-BE49-F238E27FC236}">
                  <a16:creationId xmlns:a16="http://schemas.microsoft.com/office/drawing/2014/main" id="{43436156-50C6-4EC9-BE65-B7EE4053B6A6}"/>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9" name="Freeform: Shape 8">
              <a:extLst>
                <a:ext uri="{FF2B5EF4-FFF2-40B4-BE49-F238E27FC236}">
                  <a16:creationId xmlns:a16="http://schemas.microsoft.com/office/drawing/2014/main" id="{426400EF-3210-4800-BC60-38691399D631}"/>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10" name="Freeform: Shape 9">
              <a:extLst>
                <a:ext uri="{FF2B5EF4-FFF2-40B4-BE49-F238E27FC236}">
                  <a16:creationId xmlns:a16="http://schemas.microsoft.com/office/drawing/2014/main" id="{475D3EC6-BCFB-4AC9-B15E-CD99A42C6DC7}"/>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Tree>
    <p:extLst>
      <p:ext uri="{BB962C8B-B14F-4D97-AF65-F5344CB8AC3E}">
        <p14:creationId xmlns:p14="http://schemas.microsoft.com/office/powerpoint/2010/main" val="3539048891"/>
      </p:ext>
    </p:extLst>
  </p:cSld>
  <p:clrMapOvr>
    <a:masterClrMapping/>
  </p:clrMapOvr>
  <mc:AlternateContent xmlns:mc="http://schemas.openxmlformats.org/markup-compatibility/2006" xmlns:p14="http://schemas.microsoft.com/office/powerpoint/2010/main">
    <mc:Choice Requires="p14">
      <p:transition spd="slow" p14:dur="2000" advTm="2128"/>
    </mc:Choice>
    <mc:Fallback xmlns="">
      <p:transition spd="slow" advTm="2128"/>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1" y="1148794"/>
            <a:ext cx="8356600" cy="2594763"/>
          </a:xfrm>
        </p:spPr>
        <p:txBody>
          <a:bodyPr>
            <a:normAutofit lnSpcReduction="10000"/>
          </a:bodyPr>
          <a:lstStyle/>
          <a:p>
            <a:r>
              <a:rPr lang="de-DE" sz="2000" dirty="0"/>
              <a:t>Prof. Dr. H Geckeis</a:t>
            </a:r>
          </a:p>
          <a:p>
            <a:r>
              <a:rPr lang="de-DE" sz="2000" dirty="0"/>
              <a:t>Dr. J Lützenkirchen</a:t>
            </a:r>
          </a:p>
          <a:p>
            <a:r>
              <a:rPr lang="de-DE" sz="2000" dirty="0"/>
              <a:t>DAAD</a:t>
            </a:r>
          </a:p>
          <a:p>
            <a:r>
              <a:rPr lang="de-DE" sz="2000" dirty="0"/>
              <a:t>INE – Friends &amp; Colleagues</a:t>
            </a:r>
          </a:p>
          <a:p>
            <a:r>
              <a:rPr lang="de-DE" sz="2000" dirty="0"/>
              <a:t>KARA beamline </a:t>
            </a:r>
          </a:p>
          <a:p>
            <a:r>
              <a:rPr lang="en-US" sz="2000" dirty="0"/>
              <a:t>Staff of SLAEB</a:t>
            </a:r>
          </a:p>
          <a:p>
            <a:r>
              <a:rPr lang="en-US" sz="2000" dirty="0"/>
              <a:t>Staff of GSMB</a:t>
            </a:r>
          </a:p>
        </p:txBody>
      </p:sp>
      <p:pic>
        <p:nvPicPr>
          <p:cNvPr id="5" name="Picture 6" descr="Image result for logo of DAAD">
            <a:extLst>
              <a:ext uri="{FF2B5EF4-FFF2-40B4-BE49-F238E27FC236}">
                <a16:creationId xmlns:a16="http://schemas.microsoft.com/office/drawing/2014/main" id="{5F5DA415-DD4C-43AD-8120-85A8C3F2CF93}"/>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348746" y="1059182"/>
            <a:ext cx="4053893" cy="177649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446310" y="3302424"/>
            <a:ext cx="2118215" cy="2118214"/>
            <a:chOff x="4546887" y="1962482"/>
            <a:chExt cx="2118215" cy="2118215"/>
          </a:xfrm>
        </p:grpSpPr>
        <p:pic>
          <p:nvPicPr>
            <p:cNvPr id="6" name="Picture 5" descr="A picture containing tableware, cup, ceramic ware, porcelain&#10;&#10;Description automatically generated">
              <a:extLst>
                <a:ext uri="{FF2B5EF4-FFF2-40B4-BE49-F238E27FC236}">
                  <a16:creationId xmlns:a16="http://schemas.microsoft.com/office/drawing/2014/main" id="{18BA1477-CBD0-498B-9695-D000D53B7B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887" y="1962482"/>
              <a:ext cx="2118215" cy="2118215"/>
            </a:xfrm>
            <a:prstGeom prst="rect">
              <a:avLst/>
            </a:prstGeom>
          </p:spPr>
        </p:pic>
        <p:sp>
          <p:nvSpPr>
            <p:cNvPr id="8" name="TextBox 7">
              <a:extLst>
                <a:ext uri="{FF2B5EF4-FFF2-40B4-BE49-F238E27FC236}">
                  <a16:creationId xmlns:a16="http://schemas.microsoft.com/office/drawing/2014/main" id="{295C5710-A930-4D14-9937-37BDD5E60571}"/>
                </a:ext>
              </a:extLst>
            </p:cNvPr>
            <p:cNvSpPr txBox="1"/>
            <p:nvPr/>
          </p:nvSpPr>
          <p:spPr>
            <a:xfrm flipH="1">
              <a:off x="4750574" y="3819408"/>
              <a:ext cx="1863243" cy="215444"/>
            </a:xfrm>
            <a:prstGeom prst="rect">
              <a:avLst/>
            </a:prstGeom>
            <a:noFill/>
          </p:spPr>
          <p:txBody>
            <a:bodyPr wrap="square" rtlCol="0">
              <a:spAutoFit/>
            </a:bodyPr>
            <a:lstStyle/>
            <a:p>
              <a:r>
                <a:rPr lang="de-DE" sz="800" b="1" dirty="0"/>
                <a:t>Sri Lanka Atomic Energy Board</a:t>
              </a:r>
              <a:endParaRPr lang="en-US" sz="800" b="1" dirty="0"/>
            </a:p>
          </p:txBody>
        </p:sp>
      </p:grpSp>
      <p:sp>
        <p:nvSpPr>
          <p:cNvPr id="11" name="Title 1">
            <a:extLst>
              <a:ext uri="{FF2B5EF4-FFF2-40B4-BE49-F238E27FC236}">
                <a16:creationId xmlns:a16="http://schemas.microsoft.com/office/drawing/2014/main" id="{7C93A646-064C-4C3C-960E-E7CC5C5E7ECB}"/>
              </a:ext>
            </a:extLst>
          </p:cNvPr>
          <p:cNvSpPr>
            <a:spLocks noGrp="1"/>
          </p:cNvSpPr>
          <p:nvPr>
            <p:ph type="title"/>
          </p:nvPr>
        </p:nvSpPr>
        <p:spPr>
          <a:xfrm>
            <a:off x="175143" y="176915"/>
            <a:ext cx="5646227" cy="561976"/>
          </a:xfrm>
        </p:spPr>
        <p:txBody>
          <a:bodyPr/>
          <a:lstStyle/>
          <a:p>
            <a:r>
              <a:rPr lang="en-US" sz="2800" dirty="0">
                <a:solidFill>
                  <a:schemeClr val="accent1"/>
                </a:solidFill>
                <a:effectLst>
                  <a:outerShdw blurRad="38100" dist="38100" dir="2700000" algn="tl">
                    <a:srgbClr val="000000">
                      <a:alpha val="43137"/>
                    </a:srgbClr>
                  </a:outerShdw>
                </a:effectLst>
              </a:rPr>
              <a:t>Acknowledgements</a:t>
            </a:r>
          </a:p>
        </p:txBody>
      </p:sp>
      <p:sp>
        <p:nvSpPr>
          <p:cNvPr id="2" name="TextBox 1">
            <a:extLst>
              <a:ext uri="{FF2B5EF4-FFF2-40B4-BE49-F238E27FC236}">
                <a16:creationId xmlns:a16="http://schemas.microsoft.com/office/drawing/2014/main" id="{09706343-2C32-4829-AF77-29889E26B42A}"/>
              </a:ext>
            </a:extLst>
          </p:cNvPr>
          <p:cNvSpPr txBox="1"/>
          <p:nvPr/>
        </p:nvSpPr>
        <p:spPr>
          <a:xfrm flipH="1">
            <a:off x="845361" y="3903702"/>
            <a:ext cx="1997449" cy="1200329"/>
          </a:xfrm>
          <a:prstGeom prst="rect">
            <a:avLst/>
          </a:prstGeom>
          <a:noFill/>
        </p:spPr>
        <p:txBody>
          <a:bodyPr wrap="square" rtlCol="0">
            <a:spAutoFit/>
          </a:bodyPr>
          <a:lstStyle/>
          <a:p>
            <a:r>
              <a:rPr lang="en-US" sz="7200" b="1" dirty="0"/>
              <a:t>INE</a:t>
            </a:r>
          </a:p>
        </p:txBody>
      </p:sp>
    </p:spTree>
    <p:extLst>
      <p:ext uri="{BB962C8B-B14F-4D97-AF65-F5344CB8AC3E}">
        <p14:creationId xmlns:p14="http://schemas.microsoft.com/office/powerpoint/2010/main" val="400564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2BC791-7D18-48C6-9E36-D296A5432CC2}"/>
              </a:ext>
            </a:extLst>
          </p:cNvPr>
          <p:cNvSpPr/>
          <p:nvPr/>
        </p:nvSpPr>
        <p:spPr>
          <a:xfrm>
            <a:off x="2497914" y="2505672"/>
            <a:ext cx="4148187" cy="923330"/>
          </a:xfrm>
          <a:prstGeom prst="rect">
            <a:avLst/>
          </a:prstGeom>
          <a:noFill/>
        </p:spPr>
        <p:txBody>
          <a:bodyPr wrap="none" lIns="91440" tIns="45720" rIns="91440" bIns="45720">
            <a:spAutoFit/>
          </a:bodyPr>
          <a:lstStyle/>
          <a:p>
            <a:pPr algn="ctr"/>
            <a:r>
              <a:rPr lang="en-US" sz="5400" dirty="0">
                <a:ln w="0">
                  <a:noFill/>
                </a:ln>
                <a:gradFill>
                  <a:gsLst>
                    <a:gs pos="0">
                      <a:schemeClr val="accent1"/>
                    </a:gs>
                    <a:gs pos="86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p>
        </p:txBody>
      </p:sp>
    </p:spTree>
    <p:extLst>
      <p:ext uri="{BB962C8B-B14F-4D97-AF65-F5344CB8AC3E}">
        <p14:creationId xmlns:p14="http://schemas.microsoft.com/office/powerpoint/2010/main" val="4262267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0FCC4F6-571E-4A0D-99C2-9BC48FED82D9}"/>
              </a:ext>
            </a:extLst>
          </p:cNvPr>
          <p:cNvSpPr txBox="1"/>
          <p:nvPr/>
        </p:nvSpPr>
        <p:spPr>
          <a:xfrm>
            <a:off x="8839200" y="6611784"/>
            <a:ext cx="304800" cy="246221"/>
          </a:xfrm>
          <a:prstGeom prst="rect">
            <a:avLst/>
          </a:prstGeom>
          <a:noFill/>
        </p:spPr>
        <p:txBody>
          <a:bodyPr wrap="square" rtlCol="0">
            <a:spAutoFit/>
          </a:bodyPr>
          <a:lstStyle/>
          <a:p>
            <a:r>
              <a:rPr lang="en-US" sz="1000" dirty="0"/>
              <a:t>2</a:t>
            </a:r>
            <a:endParaRPr lang="en-US" sz="1000" dirty="0"/>
          </a:p>
        </p:txBody>
      </p:sp>
      <p:sp>
        <p:nvSpPr>
          <p:cNvPr id="13" name="Content Placeholder 2">
            <a:extLst>
              <a:ext uri="{FF2B5EF4-FFF2-40B4-BE49-F238E27FC236}">
                <a16:creationId xmlns:a16="http://schemas.microsoft.com/office/drawing/2014/main" id="{C1B7CB9C-78C3-4CC7-B1A6-15A9B1374D78}"/>
              </a:ext>
            </a:extLst>
          </p:cNvPr>
          <p:cNvSpPr txBox="1">
            <a:spLocks/>
          </p:cNvSpPr>
          <p:nvPr/>
        </p:nvSpPr>
        <p:spPr bwMode="auto">
          <a:xfrm>
            <a:off x="191234" y="960804"/>
            <a:ext cx="8877160" cy="207672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a:spcAft>
                <a:spcPts val="500"/>
              </a:spcAft>
            </a:pPr>
            <a:r>
              <a:rPr lang="en-GB" sz="2400" i="1" kern="0" dirty="0">
                <a:effectLst>
                  <a:outerShdw blurRad="38100" dist="38100" dir="2700000" algn="tl">
                    <a:srgbClr val="000000">
                      <a:alpha val="43137"/>
                    </a:srgbClr>
                  </a:outerShdw>
                </a:effectLst>
              </a:rPr>
              <a:t>Background radiation</a:t>
            </a:r>
          </a:p>
          <a:p>
            <a:pPr marL="0" indent="0">
              <a:spcBef>
                <a:spcPts val="400"/>
              </a:spcBef>
              <a:buClr>
                <a:schemeClr val="accent1"/>
              </a:buClr>
              <a:buSzPct val="150000"/>
              <a:buNone/>
            </a:pPr>
            <a:r>
              <a:rPr lang="en-US" sz="2000" kern="0" dirty="0"/>
              <a:t>Area with enhanced levels of terrestrial radiation levels</a:t>
            </a:r>
            <a:endParaRPr lang="de-DE" sz="2000" kern="0" dirty="0"/>
          </a:p>
        </p:txBody>
      </p:sp>
      <p:grpSp>
        <p:nvGrpSpPr>
          <p:cNvPr id="16" name="Group 15">
            <a:extLst>
              <a:ext uri="{FF2B5EF4-FFF2-40B4-BE49-F238E27FC236}">
                <a16:creationId xmlns:a16="http://schemas.microsoft.com/office/drawing/2014/main" id="{1C2355EE-9214-43F4-8841-1484F9059EA2}"/>
              </a:ext>
            </a:extLst>
          </p:cNvPr>
          <p:cNvGrpSpPr/>
          <p:nvPr/>
        </p:nvGrpSpPr>
        <p:grpSpPr>
          <a:xfrm>
            <a:off x="122317" y="109945"/>
            <a:ext cx="7377062" cy="210095"/>
            <a:chOff x="211214" y="109942"/>
            <a:chExt cx="7639068" cy="270105"/>
          </a:xfrm>
        </p:grpSpPr>
        <p:sp>
          <p:nvSpPr>
            <p:cNvPr id="19" name="Freeform: Shape 18">
              <a:extLst>
                <a:ext uri="{FF2B5EF4-FFF2-40B4-BE49-F238E27FC236}">
                  <a16:creationId xmlns:a16="http://schemas.microsoft.com/office/drawing/2014/main" id="{ED90DD15-C49D-4100-AF13-54194B53DB3D}"/>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20" name="Freeform: Shape 19">
              <a:extLst>
                <a:ext uri="{FF2B5EF4-FFF2-40B4-BE49-F238E27FC236}">
                  <a16:creationId xmlns:a16="http://schemas.microsoft.com/office/drawing/2014/main" id="{D842E36A-8203-48BC-A45C-DF61FF074AE2}"/>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21" name="Freeform: Shape 20">
              <a:extLst>
                <a:ext uri="{FF2B5EF4-FFF2-40B4-BE49-F238E27FC236}">
                  <a16:creationId xmlns:a16="http://schemas.microsoft.com/office/drawing/2014/main" id="{AD11E256-ED9D-4194-B2C0-60B44231D193}"/>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22" name="Freeform: Shape 21">
              <a:extLst>
                <a:ext uri="{FF2B5EF4-FFF2-40B4-BE49-F238E27FC236}">
                  <a16:creationId xmlns:a16="http://schemas.microsoft.com/office/drawing/2014/main" id="{D87AFFBC-0701-41E4-A809-46B7DD1207D6}"/>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23" name="Freeform: Shape 22">
              <a:extLst>
                <a:ext uri="{FF2B5EF4-FFF2-40B4-BE49-F238E27FC236}">
                  <a16:creationId xmlns:a16="http://schemas.microsoft.com/office/drawing/2014/main" id="{D94CE116-6082-4401-AD66-A202A8D4D780}"/>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24" name="Freeform: Shape 23">
              <a:extLst>
                <a:ext uri="{FF2B5EF4-FFF2-40B4-BE49-F238E27FC236}">
                  <a16:creationId xmlns:a16="http://schemas.microsoft.com/office/drawing/2014/main" id="{F601B034-4322-4F0B-9A11-F5D113EDFC62}"/>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25" name="Titel 1">
            <a:extLst>
              <a:ext uri="{FF2B5EF4-FFF2-40B4-BE49-F238E27FC236}">
                <a16:creationId xmlns:a16="http://schemas.microsoft.com/office/drawing/2014/main" id="{1B93640A-3EC1-4751-8D73-D45EC4899FDC}"/>
              </a:ext>
            </a:extLst>
          </p:cNvPr>
          <p:cNvSpPr txBox="1">
            <a:spLocks/>
          </p:cNvSpPr>
          <p:nvPr/>
        </p:nvSpPr>
        <p:spPr bwMode="auto">
          <a:xfrm>
            <a:off x="183695" y="462947"/>
            <a:ext cx="5646227" cy="5619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kern="0" dirty="0">
                <a:solidFill>
                  <a:schemeClr val="accent1"/>
                </a:solidFill>
                <a:effectLst>
                  <a:outerShdw blurRad="38100" dist="38100" dir="2700000" algn="tl">
                    <a:srgbClr val="000000">
                      <a:alpha val="43137"/>
                    </a:srgbClr>
                  </a:outerShdw>
                </a:effectLst>
              </a:rPr>
              <a:t>1. Introduction </a:t>
            </a:r>
            <a:endParaRPr lang="de-DE" kern="0" dirty="0">
              <a:solidFill>
                <a:schemeClr val="accent1"/>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E3A1C35C-A24F-46BB-A03E-BDFD4F66BF13}"/>
              </a:ext>
            </a:extLst>
          </p:cNvPr>
          <p:cNvSpPr txBox="1"/>
          <p:nvPr/>
        </p:nvSpPr>
        <p:spPr>
          <a:xfrm>
            <a:off x="6582293" y="1024923"/>
            <a:ext cx="2315580" cy="307777"/>
          </a:xfrm>
          <a:prstGeom prst="rect">
            <a:avLst/>
          </a:prstGeom>
          <a:noFill/>
          <a:ln w="19050">
            <a:solidFill>
              <a:schemeClr val="accent1"/>
            </a:solidFill>
          </a:ln>
        </p:spPr>
        <p:txBody>
          <a:bodyPr wrap="square" rtlCol="0">
            <a:spAutoFit/>
          </a:bodyPr>
          <a:lstStyle/>
          <a:p>
            <a:pPr algn="ctr"/>
            <a:r>
              <a:rPr lang="en-US" sz="1400" dirty="0"/>
              <a:t>World Average: 2.4</a:t>
            </a:r>
            <a:r>
              <a:rPr lang="en-US" sz="1200" dirty="0"/>
              <a:t> mSv yr</a:t>
            </a:r>
            <a:r>
              <a:rPr lang="en-US" sz="1200" baseline="30000" dirty="0"/>
              <a:t>-1</a:t>
            </a:r>
          </a:p>
        </p:txBody>
      </p:sp>
    </p:spTree>
    <p:extLst>
      <p:ext uri="{BB962C8B-B14F-4D97-AF65-F5344CB8AC3E}">
        <p14:creationId xmlns:p14="http://schemas.microsoft.com/office/powerpoint/2010/main" val="2801308421"/>
      </p:ext>
    </p:extLst>
  </p:cSld>
  <p:clrMapOvr>
    <a:masterClrMapping/>
  </p:clrMapOvr>
  <mc:AlternateContent xmlns:mc="http://schemas.openxmlformats.org/markup-compatibility/2006" xmlns:p14="http://schemas.microsoft.com/office/powerpoint/2010/main">
    <mc:Choice Requires="p14">
      <p:transition spd="slow" p14:dur="2000" advTm="11553"/>
    </mc:Choice>
    <mc:Fallback xmlns="">
      <p:transition spd="slow" advTm="1155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0FCC4F6-571E-4A0D-99C2-9BC48FED82D9}"/>
              </a:ext>
            </a:extLst>
          </p:cNvPr>
          <p:cNvSpPr txBox="1"/>
          <p:nvPr/>
        </p:nvSpPr>
        <p:spPr>
          <a:xfrm>
            <a:off x="8839200" y="6611784"/>
            <a:ext cx="304800" cy="246221"/>
          </a:xfrm>
          <a:prstGeom prst="rect">
            <a:avLst/>
          </a:prstGeom>
          <a:noFill/>
        </p:spPr>
        <p:txBody>
          <a:bodyPr wrap="square" rtlCol="0">
            <a:spAutoFit/>
          </a:bodyPr>
          <a:lstStyle/>
          <a:p>
            <a:r>
              <a:rPr lang="en-US" sz="1000" dirty="0" smtClean="0"/>
              <a:t>2</a:t>
            </a:r>
            <a:endParaRPr lang="en-US" sz="1000" dirty="0"/>
          </a:p>
        </p:txBody>
      </p:sp>
      <p:sp>
        <p:nvSpPr>
          <p:cNvPr id="18" name="TextBox 17">
            <a:extLst>
              <a:ext uri="{FF2B5EF4-FFF2-40B4-BE49-F238E27FC236}">
                <a16:creationId xmlns:a16="http://schemas.microsoft.com/office/drawing/2014/main" id="{EF3E265B-6073-40D5-94AC-BBA80EECF7F4}"/>
              </a:ext>
            </a:extLst>
          </p:cNvPr>
          <p:cNvSpPr txBox="1"/>
          <p:nvPr/>
        </p:nvSpPr>
        <p:spPr>
          <a:xfrm>
            <a:off x="1218328" y="6307850"/>
            <a:ext cx="4917816" cy="338554"/>
          </a:xfrm>
          <a:prstGeom prst="rect">
            <a:avLst/>
          </a:prstGeom>
          <a:noFill/>
        </p:spPr>
        <p:txBody>
          <a:bodyPr wrap="square" rtlCol="0">
            <a:spAutoFit/>
          </a:bodyPr>
          <a:lstStyle/>
          <a:p>
            <a:r>
              <a:rPr lang="en-US" sz="800" dirty="0"/>
              <a:t>Ref: - </a:t>
            </a:r>
            <a:r>
              <a:rPr lang="en-US" sz="800" dirty="0" err="1"/>
              <a:t>Sohrabi</a:t>
            </a:r>
            <a:r>
              <a:rPr lang="en-US" sz="800" dirty="0"/>
              <a:t>, M., Applied Radiation and Isotopes, 1998. </a:t>
            </a:r>
            <a:r>
              <a:rPr lang="en-US" sz="800" b="1" dirty="0"/>
              <a:t>49</a:t>
            </a:r>
            <a:r>
              <a:rPr lang="en-US" sz="800" dirty="0"/>
              <a:t>(3): p. 169-188</a:t>
            </a:r>
          </a:p>
          <a:p>
            <a:pPr marL="173027"/>
            <a:r>
              <a:rPr lang="de-DE" sz="800" dirty="0"/>
              <a:t> - </a:t>
            </a:r>
            <a:r>
              <a:rPr lang="en-US" sz="800" dirty="0"/>
              <a:t>Ramasamy, V., et al., Applied Radiation and Isotopes, 2014. </a:t>
            </a:r>
            <a:r>
              <a:rPr lang="en-US" sz="800" b="1" dirty="0"/>
              <a:t>85</a:t>
            </a:r>
            <a:r>
              <a:rPr lang="en-US" sz="800" dirty="0"/>
              <a:t>: p. 1-10</a:t>
            </a:r>
            <a:r>
              <a:rPr lang="de-DE" sz="800" dirty="0"/>
              <a:t>       - </a:t>
            </a:r>
            <a:endParaRPr lang="en-US" sz="800" dirty="0"/>
          </a:p>
        </p:txBody>
      </p:sp>
      <p:grpSp>
        <p:nvGrpSpPr>
          <p:cNvPr id="21" name="Group 20">
            <a:extLst>
              <a:ext uri="{FF2B5EF4-FFF2-40B4-BE49-F238E27FC236}">
                <a16:creationId xmlns:a16="http://schemas.microsoft.com/office/drawing/2014/main" id="{A06A7441-FCFD-4E82-ADCC-C98D53DFD846}"/>
              </a:ext>
            </a:extLst>
          </p:cNvPr>
          <p:cNvGrpSpPr/>
          <p:nvPr/>
        </p:nvGrpSpPr>
        <p:grpSpPr>
          <a:xfrm>
            <a:off x="352894" y="1966651"/>
            <a:ext cx="4219111" cy="4201992"/>
            <a:chOff x="352888" y="1879564"/>
            <a:chExt cx="4219111" cy="4201992"/>
          </a:xfrm>
        </p:grpSpPr>
        <p:pic>
          <p:nvPicPr>
            <p:cNvPr id="22" name="Picture 4" descr="Protect coastal Kerala's monazite sands from impact of floods, says Prof  Swaminathan | M S Swaminathan Research Foundation">
              <a:extLst>
                <a:ext uri="{FF2B5EF4-FFF2-40B4-BE49-F238E27FC236}">
                  <a16:creationId xmlns:a16="http://schemas.microsoft.com/office/drawing/2014/main" id="{0175D3CF-706D-4292-88A9-A46B9970DD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888" y="4233706"/>
              <a:ext cx="2748867" cy="184785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3" name="Picture 6" descr="Guarapari - Wikipedia">
              <a:extLst>
                <a:ext uri="{FF2B5EF4-FFF2-40B4-BE49-F238E27FC236}">
                  <a16:creationId xmlns:a16="http://schemas.microsoft.com/office/drawing/2014/main" id="{CCB0589E-D069-4C97-A8F9-4A4D7FDAB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41" y="1879564"/>
              <a:ext cx="2748867" cy="184785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F5F6AFF-2BEE-41A1-8161-72145EBC1EFE}"/>
                </a:ext>
              </a:extLst>
            </p:cNvPr>
            <p:cNvSpPr txBox="1"/>
            <p:nvPr/>
          </p:nvSpPr>
          <p:spPr>
            <a:xfrm>
              <a:off x="3101754" y="2364616"/>
              <a:ext cx="1470245" cy="892552"/>
            </a:xfrm>
            <a:prstGeom prst="rect">
              <a:avLst/>
            </a:prstGeom>
            <a:noFill/>
          </p:spPr>
          <p:txBody>
            <a:bodyPr wrap="square" rtlCol="0">
              <a:spAutoFit/>
            </a:bodyPr>
            <a:lstStyle/>
            <a:p>
              <a:r>
                <a:rPr lang="en-US" dirty="0"/>
                <a:t>Brazil</a:t>
              </a:r>
            </a:p>
            <a:p>
              <a:r>
                <a:rPr lang="en-US" dirty="0"/>
                <a:t>(</a:t>
              </a:r>
              <a:r>
                <a:rPr lang="en-US" dirty="0" err="1"/>
                <a:t>Guarapari</a:t>
              </a:r>
              <a:r>
                <a:rPr lang="en-US" dirty="0"/>
                <a:t>)</a:t>
              </a:r>
            </a:p>
            <a:p>
              <a:r>
                <a:rPr lang="en-US" sz="1600" dirty="0"/>
                <a:t>~175 mSv yr</a:t>
              </a:r>
              <a:r>
                <a:rPr lang="en-US" sz="1600" baseline="30000" dirty="0"/>
                <a:t>-1</a:t>
              </a:r>
            </a:p>
          </p:txBody>
        </p:sp>
        <p:sp>
          <p:nvSpPr>
            <p:cNvPr id="25" name="TextBox 24">
              <a:extLst>
                <a:ext uri="{FF2B5EF4-FFF2-40B4-BE49-F238E27FC236}">
                  <a16:creationId xmlns:a16="http://schemas.microsoft.com/office/drawing/2014/main" id="{5ADA75A1-BC2B-4571-B32F-F524992EB567}"/>
                </a:ext>
              </a:extLst>
            </p:cNvPr>
            <p:cNvSpPr txBox="1"/>
            <p:nvPr/>
          </p:nvSpPr>
          <p:spPr>
            <a:xfrm>
              <a:off x="3101755" y="4834464"/>
              <a:ext cx="1409700" cy="892552"/>
            </a:xfrm>
            <a:prstGeom prst="rect">
              <a:avLst/>
            </a:prstGeom>
            <a:noFill/>
          </p:spPr>
          <p:txBody>
            <a:bodyPr wrap="square" rtlCol="0">
              <a:spAutoFit/>
            </a:bodyPr>
            <a:lstStyle/>
            <a:p>
              <a:r>
                <a:rPr lang="en-US" dirty="0"/>
                <a:t>India</a:t>
              </a:r>
            </a:p>
            <a:p>
              <a:r>
                <a:rPr lang="en-US" dirty="0"/>
                <a:t>(Kerala)</a:t>
              </a:r>
            </a:p>
            <a:p>
              <a:r>
                <a:rPr lang="en-US" sz="1600" dirty="0"/>
                <a:t>~70 mSv yr</a:t>
              </a:r>
              <a:r>
                <a:rPr lang="en-US" sz="1600" baseline="30000" dirty="0"/>
                <a:t>-1</a:t>
              </a:r>
            </a:p>
          </p:txBody>
        </p:sp>
      </p:grpSp>
      <p:grpSp>
        <p:nvGrpSpPr>
          <p:cNvPr id="26" name="Group 25">
            <a:extLst>
              <a:ext uri="{FF2B5EF4-FFF2-40B4-BE49-F238E27FC236}">
                <a16:creationId xmlns:a16="http://schemas.microsoft.com/office/drawing/2014/main" id="{49454BA3-1D68-4BEC-B7C5-F3469E2BC243}"/>
              </a:ext>
            </a:extLst>
          </p:cNvPr>
          <p:cNvGrpSpPr/>
          <p:nvPr/>
        </p:nvGrpSpPr>
        <p:grpSpPr>
          <a:xfrm>
            <a:off x="122317" y="109945"/>
            <a:ext cx="7377062" cy="210095"/>
            <a:chOff x="211214" y="109942"/>
            <a:chExt cx="7639068" cy="270105"/>
          </a:xfrm>
        </p:grpSpPr>
        <p:sp>
          <p:nvSpPr>
            <p:cNvPr id="30" name="Freeform: Shape 29">
              <a:extLst>
                <a:ext uri="{FF2B5EF4-FFF2-40B4-BE49-F238E27FC236}">
                  <a16:creationId xmlns:a16="http://schemas.microsoft.com/office/drawing/2014/main" id="{5180FF17-403B-4668-B85E-0F8CFA16C10D}"/>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31" name="Freeform: Shape 30">
              <a:extLst>
                <a:ext uri="{FF2B5EF4-FFF2-40B4-BE49-F238E27FC236}">
                  <a16:creationId xmlns:a16="http://schemas.microsoft.com/office/drawing/2014/main" id="{19CA8BB8-1265-47F8-A56B-711CA2C9B819}"/>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32" name="Freeform: Shape 31">
              <a:extLst>
                <a:ext uri="{FF2B5EF4-FFF2-40B4-BE49-F238E27FC236}">
                  <a16:creationId xmlns:a16="http://schemas.microsoft.com/office/drawing/2014/main" id="{179F21A3-14BC-4B8E-91B9-C07C03E29229}"/>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33" name="Freeform: Shape 32">
              <a:extLst>
                <a:ext uri="{FF2B5EF4-FFF2-40B4-BE49-F238E27FC236}">
                  <a16:creationId xmlns:a16="http://schemas.microsoft.com/office/drawing/2014/main" id="{C1123968-9096-4833-BDCF-44179A3CA080}"/>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34" name="Freeform: Shape 33">
              <a:extLst>
                <a:ext uri="{FF2B5EF4-FFF2-40B4-BE49-F238E27FC236}">
                  <a16:creationId xmlns:a16="http://schemas.microsoft.com/office/drawing/2014/main" id="{BDA4078F-FCA3-43A0-BA46-DCE44B9914DD}"/>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35" name="Freeform: Shape 34">
              <a:extLst>
                <a:ext uri="{FF2B5EF4-FFF2-40B4-BE49-F238E27FC236}">
                  <a16:creationId xmlns:a16="http://schemas.microsoft.com/office/drawing/2014/main" id="{29A8EF18-8A1A-4484-8631-EC38FC133A9E}"/>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20" name="Content Placeholder 2">
            <a:extLst>
              <a:ext uri="{FF2B5EF4-FFF2-40B4-BE49-F238E27FC236}">
                <a16:creationId xmlns:a16="http://schemas.microsoft.com/office/drawing/2014/main" id="{C1B7CB9C-78C3-4CC7-B1A6-15A9B1374D78}"/>
              </a:ext>
            </a:extLst>
          </p:cNvPr>
          <p:cNvSpPr txBox="1">
            <a:spLocks/>
          </p:cNvSpPr>
          <p:nvPr/>
        </p:nvSpPr>
        <p:spPr bwMode="auto">
          <a:xfrm>
            <a:off x="191234" y="960804"/>
            <a:ext cx="8877160" cy="207672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5"/>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6"/>
              </a:buBlip>
              <a:defRPr sz="2400">
                <a:solidFill>
                  <a:schemeClr val="tx1"/>
                </a:solidFill>
                <a:latin typeface="+mn-lt"/>
              </a:defRPr>
            </a:lvl2pPr>
            <a:lvl3pPr marL="1209675" indent="-324000" algn="l" rtl="0" eaLnBrk="1" fontAlgn="base" hangingPunct="1">
              <a:spcBef>
                <a:spcPts val="700"/>
              </a:spcBef>
              <a:spcAft>
                <a:spcPct val="0"/>
              </a:spcAft>
              <a:buBlip>
                <a:blip r:embed="rId7"/>
              </a:buBlip>
              <a:defRPr sz="2000">
                <a:solidFill>
                  <a:schemeClr val="tx1"/>
                </a:solidFill>
                <a:latin typeface="+mn-lt"/>
              </a:defRPr>
            </a:lvl3pPr>
            <a:lvl4pPr marL="1657350" indent="-324000" algn="l" rtl="0" eaLnBrk="1" fontAlgn="base" hangingPunct="1">
              <a:spcBef>
                <a:spcPts val="700"/>
              </a:spcBef>
              <a:spcAft>
                <a:spcPct val="0"/>
              </a:spcAft>
              <a:buBlip>
                <a:blip r:embed="rId7"/>
              </a:buBlip>
              <a:defRPr sz="2000">
                <a:solidFill>
                  <a:schemeClr val="tx1"/>
                </a:solidFill>
                <a:latin typeface="+mn-lt"/>
              </a:defRPr>
            </a:lvl4pPr>
            <a:lvl5pPr marL="2095500" indent="-324000" algn="l" rtl="0" eaLnBrk="1" fontAlgn="base" hangingPunct="1">
              <a:spcBef>
                <a:spcPts val="700"/>
              </a:spcBef>
              <a:spcAft>
                <a:spcPct val="0"/>
              </a:spcAft>
              <a:buBlip>
                <a:blip r:embed="rId7"/>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8"/>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8"/>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8"/>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8"/>
              </a:buBlip>
              <a:defRPr sz="1400">
                <a:solidFill>
                  <a:schemeClr val="tx1"/>
                </a:solidFill>
                <a:latin typeface="+mn-lt"/>
              </a:defRPr>
            </a:lvl9pPr>
          </a:lstStyle>
          <a:p>
            <a:pPr>
              <a:spcAft>
                <a:spcPts val="500"/>
              </a:spcAft>
            </a:pPr>
            <a:r>
              <a:rPr lang="en-GB" sz="2400" i="1" kern="0" dirty="0">
                <a:effectLst>
                  <a:outerShdw blurRad="38100" dist="38100" dir="2700000" algn="tl">
                    <a:srgbClr val="000000">
                      <a:alpha val="43137"/>
                    </a:srgbClr>
                  </a:outerShdw>
                </a:effectLst>
              </a:rPr>
              <a:t>Background radiation</a:t>
            </a:r>
          </a:p>
          <a:p>
            <a:pPr marL="0" indent="0">
              <a:spcBef>
                <a:spcPts val="400"/>
              </a:spcBef>
              <a:buClr>
                <a:schemeClr val="accent1"/>
              </a:buClr>
              <a:buSzPct val="150000"/>
              <a:buNone/>
            </a:pPr>
            <a:r>
              <a:rPr lang="en-US" sz="2000" kern="0" dirty="0"/>
              <a:t>Area with enhanced levels of terrestrial radiation levels</a:t>
            </a:r>
            <a:endParaRPr lang="de-DE" sz="2000" kern="0" dirty="0"/>
          </a:p>
        </p:txBody>
      </p:sp>
      <p:sp>
        <p:nvSpPr>
          <p:cNvPr id="37" name="Titel 1">
            <a:extLst>
              <a:ext uri="{FF2B5EF4-FFF2-40B4-BE49-F238E27FC236}">
                <a16:creationId xmlns:a16="http://schemas.microsoft.com/office/drawing/2014/main" id="{1B93640A-3EC1-4751-8D73-D45EC4899FDC}"/>
              </a:ext>
            </a:extLst>
          </p:cNvPr>
          <p:cNvSpPr txBox="1">
            <a:spLocks/>
          </p:cNvSpPr>
          <p:nvPr/>
        </p:nvSpPr>
        <p:spPr bwMode="auto">
          <a:xfrm>
            <a:off x="183695" y="462947"/>
            <a:ext cx="5646227" cy="5619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kern="0" dirty="0">
                <a:solidFill>
                  <a:schemeClr val="accent1"/>
                </a:solidFill>
                <a:effectLst>
                  <a:outerShdw blurRad="38100" dist="38100" dir="2700000" algn="tl">
                    <a:srgbClr val="000000">
                      <a:alpha val="43137"/>
                    </a:srgbClr>
                  </a:outerShdw>
                </a:effectLst>
              </a:rPr>
              <a:t>1. Introduction </a:t>
            </a:r>
            <a:endParaRPr lang="de-DE" kern="0" dirty="0">
              <a:solidFill>
                <a:schemeClr val="accent1"/>
              </a:solidFill>
              <a:effectLst>
                <a:outerShdw blurRad="38100" dist="38100" dir="2700000" algn="tl">
                  <a:srgbClr val="000000">
                    <a:alpha val="43137"/>
                  </a:srgbClr>
                </a:outerShdw>
              </a:effectLst>
            </a:endParaRPr>
          </a:p>
        </p:txBody>
      </p:sp>
      <p:sp>
        <p:nvSpPr>
          <p:cNvPr id="38" name="TextBox 37">
            <a:extLst>
              <a:ext uri="{FF2B5EF4-FFF2-40B4-BE49-F238E27FC236}">
                <a16:creationId xmlns:a16="http://schemas.microsoft.com/office/drawing/2014/main" id="{E3A1C35C-A24F-46BB-A03E-BDFD4F66BF13}"/>
              </a:ext>
            </a:extLst>
          </p:cNvPr>
          <p:cNvSpPr txBox="1"/>
          <p:nvPr/>
        </p:nvSpPr>
        <p:spPr>
          <a:xfrm>
            <a:off x="6582293" y="1024923"/>
            <a:ext cx="2315580" cy="307777"/>
          </a:xfrm>
          <a:prstGeom prst="rect">
            <a:avLst/>
          </a:prstGeom>
          <a:noFill/>
          <a:ln w="19050">
            <a:solidFill>
              <a:schemeClr val="accent1"/>
            </a:solidFill>
          </a:ln>
        </p:spPr>
        <p:txBody>
          <a:bodyPr wrap="square" rtlCol="0">
            <a:spAutoFit/>
          </a:bodyPr>
          <a:lstStyle/>
          <a:p>
            <a:pPr algn="ctr"/>
            <a:r>
              <a:rPr lang="en-US" sz="1400" dirty="0"/>
              <a:t>World Average: 2.4</a:t>
            </a:r>
            <a:r>
              <a:rPr lang="en-US" sz="1200" dirty="0"/>
              <a:t> mSv yr</a:t>
            </a:r>
            <a:r>
              <a:rPr lang="en-US" sz="1200" baseline="30000" dirty="0"/>
              <a:t>-1</a:t>
            </a:r>
          </a:p>
        </p:txBody>
      </p:sp>
    </p:spTree>
    <p:extLst>
      <p:ext uri="{BB962C8B-B14F-4D97-AF65-F5344CB8AC3E}">
        <p14:creationId xmlns:p14="http://schemas.microsoft.com/office/powerpoint/2010/main" val="2245895266"/>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0FCC4F6-571E-4A0D-99C2-9BC48FED82D9}"/>
              </a:ext>
            </a:extLst>
          </p:cNvPr>
          <p:cNvSpPr txBox="1"/>
          <p:nvPr/>
        </p:nvSpPr>
        <p:spPr>
          <a:xfrm>
            <a:off x="8839200" y="6611784"/>
            <a:ext cx="304800" cy="246221"/>
          </a:xfrm>
          <a:prstGeom prst="rect">
            <a:avLst/>
          </a:prstGeom>
          <a:noFill/>
        </p:spPr>
        <p:txBody>
          <a:bodyPr wrap="square" rtlCol="0">
            <a:spAutoFit/>
          </a:bodyPr>
          <a:lstStyle/>
          <a:p>
            <a:r>
              <a:rPr lang="en-US" sz="1000" dirty="0"/>
              <a:t>2</a:t>
            </a:r>
            <a:endParaRPr lang="en-US" sz="1000" dirty="0"/>
          </a:p>
        </p:txBody>
      </p:sp>
      <p:sp>
        <p:nvSpPr>
          <p:cNvPr id="18" name="TextBox 17">
            <a:extLst>
              <a:ext uri="{FF2B5EF4-FFF2-40B4-BE49-F238E27FC236}">
                <a16:creationId xmlns:a16="http://schemas.microsoft.com/office/drawing/2014/main" id="{EF3E265B-6073-40D5-94AC-BBA80EECF7F4}"/>
              </a:ext>
            </a:extLst>
          </p:cNvPr>
          <p:cNvSpPr txBox="1"/>
          <p:nvPr/>
        </p:nvSpPr>
        <p:spPr>
          <a:xfrm>
            <a:off x="1218328" y="6307850"/>
            <a:ext cx="4917816" cy="461665"/>
          </a:xfrm>
          <a:prstGeom prst="rect">
            <a:avLst/>
          </a:prstGeom>
          <a:noFill/>
        </p:spPr>
        <p:txBody>
          <a:bodyPr wrap="square" rtlCol="0">
            <a:spAutoFit/>
          </a:bodyPr>
          <a:lstStyle/>
          <a:p>
            <a:r>
              <a:rPr lang="en-US" sz="800" dirty="0"/>
              <a:t>Ref: - </a:t>
            </a:r>
            <a:r>
              <a:rPr lang="en-US" sz="800" dirty="0" err="1"/>
              <a:t>Sohrabi</a:t>
            </a:r>
            <a:r>
              <a:rPr lang="en-US" sz="800" dirty="0"/>
              <a:t>, M., Applied Radiation and Isotopes, 1998. </a:t>
            </a:r>
            <a:r>
              <a:rPr lang="en-US" sz="800" b="1" dirty="0"/>
              <a:t>49</a:t>
            </a:r>
            <a:r>
              <a:rPr lang="en-US" sz="800" dirty="0"/>
              <a:t>(3): p. 169-188</a:t>
            </a:r>
          </a:p>
          <a:p>
            <a:pPr marL="173027"/>
            <a:r>
              <a:rPr lang="de-DE" sz="800" dirty="0"/>
              <a:t> - </a:t>
            </a:r>
            <a:r>
              <a:rPr lang="en-US" sz="800" dirty="0"/>
              <a:t>Ramasamy, V., et al., Applied Radiation and Isotopes, 2014. </a:t>
            </a:r>
            <a:r>
              <a:rPr lang="en-US" sz="800" b="1" dirty="0"/>
              <a:t>85</a:t>
            </a:r>
            <a:r>
              <a:rPr lang="en-US" sz="800" dirty="0"/>
              <a:t>: p. 1-10</a:t>
            </a:r>
            <a:r>
              <a:rPr lang="de-DE" sz="800" dirty="0"/>
              <a:t>       - </a:t>
            </a:r>
            <a:endParaRPr lang="en-US" sz="800" dirty="0"/>
          </a:p>
          <a:p>
            <a:r>
              <a:rPr lang="en-US" sz="800" dirty="0"/>
              <a:t>       - </a:t>
            </a:r>
            <a:r>
              <a:rPr lang="en-US" sz="800" dirty="0" err="1"/>
              <a:t>Withanage</a:t>
            </a:r>
            <a:r>
              <a:rPr lang="en-US" sz="800" dirty="0"/>
              <a:t>, A. and P. </a:t>
            </a:r>
            <a:r>
              <a:rPr lang="en-US" sz="800" dirty="0" err="1"/>
              <a:t>Mahawatte</a:t>
            </a:r>
            <a:r>
              <a:rPr lang="en-US" sz="800" dirty="0"/>
              <a:t>, Radiation protection dosimetry, 2013. </a:t>
            </a:r>
            <a:r>
              <a:rPr lang="en-US" sz="800" b="1" dirty="0"/>
              <a:t>153</a:t>
            </a:r>
            <a:r>
              <a:rPr lang="en-US" sz="800" dirty="0"/>
              <a:t>(3): p. 384-389</a:t>
            </a:r>
            <a:endParaRPr lang="de-DE" sz="800" dirty="0"/>
          </a:p>
        </p:txBody>
      </p:sp>
      <p:pic>
        <p:nvPicPr>
          <p:cNvPr id="10" name="Picture 9">
            <a:extLst>
              <a:ext uri="{FF2B5EF4-FFF2-40B4-BE49-F238E27FC236}">
                <a16:creationId xmlns:a16="http://schemas.microsoft.com/office/drawing/2014/main" id="{1E557502-7D17-4C90-B57F-417136128953}"/>
              </a:ext>
            </a:extLst>
          </p:cNvPr>
          <p:cNvPicPr>
            <a:picLocks noChangeAspect="1"/>
          </p:cNvPicPr>
          <p:nvPr/>
        </p:nvPicPr>
        <p:blipFill>
          <a:blip r:embed="rId3"/>
          <a:stretch>
            <a:fillRect/>
          </a:stretch>
        </p:blipFill>
        <p:spPr>
          <a:xfrm>
            <a:off x="5684891" y="1761081"/>
            <a:ext cx="3310415" cy="4511431"/>
          </a:xfrm>
          <a:prstGeom prst="rect">
            <a:avLst/>
          </a:prstGeom>
        </p:spPr>
      </p:pic>
      <p:sp>
        <p:nvSpPr>
          <p:cNvPr id="43" name="TextBox 42">
            <a:extLst>
              <a:ext uri="{FF2B5EF4-FFF2-40B4-BE49-F238E27FC236}">
                <a16:creationId xmlns:a16="http://schemas.microsoft.com/office/drawing/2014/main" id="{5A577793-01FD-48BB-94E2-7F1D40224FFC}"/>
              </a:ext>
            </a:extLst>
          </p:cNvPr>
          <p:cNvSpPr txBox="1"/>
          <p:nvPr/>
        </p:nvSpPr>
        <p:spPr>
          <a:xfrm>
            <a:off x="4321846" y="4042137"/>
            <a:ext cx="1475597" cy="954107"/>
          </a:xfrm>
          <a:prstGeom prst="rect">
            <a:avLst/>
          </a:prstGeom>
          <a:noFill/>
        </p:spPr>
        <p:txBody>
          <a:bodyPr wrap="square" rtlCol="0">
            <a:spAutoFit/>
          </a:bodyPr>
          <a:lstStyle/>
          <a:p>
            <a:r>
              <a:rPr lang="en-US" sz="2000" dirty="0"/>
              <a:t>Sri Lanka </a:t>
            </a:r>
          </a:p>
          <a:p>
            <a:r>
              <a:rPr lang="en-US" sz="2000" dirty="0"/>
              <a:t>(</a:t>
            </a:r>
            <a:r>
              <a:rPr lang="en-US" sz="2000" dirty="0" err="1"/>
              <a:t>Beruwala</a:t>
            </a:r>
            <a:r>
              <a:rPr lang="en-US" sz="2000" dirty="0"/>
              <a:t>) </a:t>
            </a:r>
          </a:p>
          <a:p>
            <a:r>
              <a:rPr lang="en-US" sz="1600" dirty="0"/>
              <a:t>~23 mSv yr</a:t>
            </a:r>
            <a:r>
              <a:rPr lang="en-US" sz="1600" baseline="30000" dirty="0"/>
              <a:t>-1</a:t>
            </a:r>
          </a:p>
        </p:txBody>
      </p:sp>
      <p:cxnSp>
        <p:nvCxnSpPr>
          <p:cNvPr id="9" name="Straight Connector 8">
            <a:extLst>
              <a:ext uri="{FF2B5EF4-FFF2-40B4-BE49-F238E27FC236}">
                <a16:creationId xmlns:a16="http://schemas.microsoft.com/office/drawing/2014/main" id="{8E76C946-E559-4C5E-8056-C1EDA10A462C}"/>
              </a:ext>
            </a:extLst>
          </p:cNvPr>
          <p:cNvCxnSpPr>
            <a:cxnSpLocks/>
          </p:cNvCxnSpPr>
          <p:nvPr/>
        </p:nvCxnSpPr>
        <p:spPr>
          <a:xfrm>
            <a:off x="5063590" y="4947601"/>
            <a:ext cx="0" cy="3213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9E33A31-4233-4C5E-8C32-3F3F40F1E4B5}"/>
              </a:ext>
            </a:extLst>
          </p:cNvPr>
          <p:cNvCxnSpPr>
            <a:cxnSpLocks/>
          </p:cNvCxnSpPr>
          <p:nvPr/>
        </p:nvCxnSpPr>
        <p:spPr>
          <a:xfrm>
            <a:off x="5059640" y="5256461"/>
            <a:ext cx="167295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50B9C60-060F-4C51-AA25-5D821CA01809}"/>
              </a:ext>
            </a:extLst>
          </p:cNvPr>
          <p:cNvGrpSpPr/>
          <p:nvPr/>
        </p:nvGrpSpPr>
        <p:grpSpPr>
          <a:xfrm>
            <a:off x="352894" y="1966651"/>
            <a:ext cx="4219111" cy="4201992"/>
            <a:chOff x="352888" y="1879564"/>
            <a:chExt cx="4219111" cy="4201992"/>
          </a:xfrm>
        </p:grpSpPr>
        <p:pic>
          <p:nvPicPr>
            <p:cNvPr id="22" name="Picture 4" descr="Protect coastal Kerala's monazite sands from impact of floods, says Prof  Swaminathan | M S Swaminathan Research Foundation">
              <a:extLst>
                <a:ext uri="{FF2B5EF4-FFF2-40B4-BE49-F238E27FC236}">
                  <a16:creationId xmlns:a16="http://schemas.microsoft.com/office/drawing/2014/main" id="{9A5F602E-2E60-4B53-877B-E93C724764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888" y="4233706"/>
              <a:ext cx="2748867" cy="184785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3" name="Picture 6" descr="Guarapari - Wikipedia">
              <a:extLst>
                <a:ext uri="{FF2B5EF4-FFF2-40B4-BE49-F238E27FC236}">
                  <a16:creationId xmlns:a16="http://schemas.microsoft.com/office/drawing/2014/main" id="{B06D432D-522A-454C-85E4-5B3CFF5F71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241" y="1879564"/>
              <a:ext cx="2748867" cy="184785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7D696740-2EA0-48B7-B33E-A5AF84E5CEC6}"/>
                </a:ext>
              </a:extLst>
            </p:cNvPr>
            <p:cNvSpPr txBox="1"/>
            <p:nvPr/>
          </p:nvSpPr>
          <p:spPr>
            <a:xfrm>
              <a:off x="3101754" y="2364616"/>
              <a:ext cx="1470245" cy="892552"/>
            </a:xfrm>
            <a:prstGeom prst="rect">
              <a:avLst/>
            </a:prstGeom>
            <a:noFill/>
          </p:spPr>
          <p:txBody>
            <a:bodyPr wrap="square" rtlCol="0">
              <a:spAutoFit/>
            </a:bodyPr>
            <a:lstStyle/>
            <a:p>
              <a:r>
                <a:rPr lang="en-US" dirty="0"/>
                <a:t>Brazil</a:t>
              </a:r>
            </a:p>
            <a:p>
              <a:r>
                <a:rPr lang="en-US" dirty="0"/>
                <a:t>(</a:t>
              </a:r>
              <a:r>
                <a:rPr lang="en-US" dirty="0" err="1"/>
                <a:t>Guarapari</a:t>
              </a:r>
              <a:r>
                <a:rPr lang="en-US" dirty="0"/>
                <a:t>)</a:t>
              </a:r>
            </a:p>
            <a:p>
              <a:r>
                <a:rPr lang="en-US" sz="1600" dirty="0"/>
                <a:t>~175 mSv yr</a:t>
              </a:r>
              <a:r>
                <a:rPr lang="en-US" sz="1600" baseline="30000" dirty="0"/>
                <a:t>-1</a:t>
              </a:r>
            </a:p>
          </p:txBody>
        </p:sp>
        <p:sp>
          <p:nvSpPr>
            <p:cNvPr id="25" name="TextBox 24">
              <a:extLst>
                <a:ext uri="{FF2B5EF4-FFF2-40B4-BE49-F238E27FC236}">
                  <a16:creationId xmlns:a16="http://schemas.microsoft.com/office/drawing/2014/main" id="{A4E3EDF5-3C33-4639-9688-ED006AEEBBE8}"/>
                </a:ext>
              </a:extLst>
            </p:cNvPr>
            <p:cNvSpPr txBox="1"/>
            <p:nvPr/>
          </p:nvSpPr>
          <p:spPr>
            <a:xfrm>
              <a:off x="3101755" y="4834464"/>
              <a:ext cx="1409700" cy="892552"/>
            </a:xfrm>
            <a:prstGeom prst="rect">
              <a:avLst/>
            </a:prstGeom>
            <a:noFill/>
          </p:spPr>
          <p:txBody>
            <a:bodyPr wrap="square" rtlCol="0">
              <a:spAutoFit/>
            </a:bodyPr>
            <a:lstStyle/>
            <a:p>
              <a:r>
                <a:rPr lang="en-US" dirty="0"/>
                <a:t>India</a:t>
              </a:r>
            </a:p>
            <a:p>
              <a:r>
                <a:rPr lang="en-US" dirty="0"/>
                <a:t>(Kerala)</a:t>
              </a:r>
            </a:p>
            <a:p>
              <a:r>
                <a:rPr lang="en-US" sz="1600" dirty="0"/>
                <a:t>~70 mSv yr</a:t>
              </a:r>
              <a:r>
                <a:rPr lang="en-US" sz="1600" baseline="30000" dirty="0"/>
                <a:t>-1</a:t>
              </a:r>
            </a:p>
          </p:txBody>
        </p:sp>
      </p:grpSp>
      <p:grpSp>
        <p:nvGrpSpPr>
          <p:cNvPr id="78" name="Group 77">
            <a:extLst>
              <a:ext uri="{FF2B5EF4-FFF2-40B4-BE49-F238E27FC236}">
                <a16:creationId xmlns:a16="http://schemas.microsoft.com/office/drawing/2014/main" id="{C777C819-0B4A-47B8-8093-2DE2304E294A}"/>
              </a:ext>
            </a:extLst>
          </p:cNvPr>
          <p:cNvGrpSpPr/>
          <p:nvPr/>
        </p:nvGrpSpPr>
        <p:grpSpPr>
          <a:xfrm>
            <a:off x="7861359" y="6082136"/>
            <a:ext cx="1115447" cy="226343"/>
            <a:chOff x="7882485" y="5813037"/>
            <a:chExt cx="1115447" cy="226343"/>
          </a:xfrm>
        </p:grpSpPr>
        <p:grpSp>
          <p:nvGrpSpPr>
            <p:cNvPr id="79" name="Group 78">
              <a:extLst>
                <a:ext uri="{FF2B5EF4-FFF2-40B4-BE49-F238E27FC236}">
                  <a16:creationId xmlns:a16="http://schemas.microsoft.com/office/drawing/2014/main" id="{80E26AC5-00A0-4086-95E9-06165E3994DB}"/>
                </a:ext>
              </a:extLst>
            </p:cNvPr>
            <p:cNvGrpSpPr/>
            <p:nvPr/>
          </p:nvGrpSpPr>
          <p:grpSpPr>
            <a:xfrm>
              <a:off x="7882485" y="5817800"/>
              <a:ext cx="1115447" cy="221580"/>
              <a:chOff x="7882485" y="5817800"/>
              <a:chExt cx="1115447" cy="221580"/>
            </a:xfrm>
          </p:grpSpPr>
          <p:grpSp>
            <p:nvGrpSpPr>
              <p:cNvPr id="82" name="Group 81">
                <a:extLst>
                  <a:ext uri="{FF2B5EF4-FFF2-40B4-BE49-F238E27FC236}">
                    <a16:creationId xmlns:a16="http://schemas.microsoft.com/office/drawing/2014/main" id="{97ADEB41-C8C1-4A3E-87CC-649D848D0752}"/>
                  </a:ext>
                </a:extLst>
              </p:cNvPr>
              <p:cNvGrpSpPr/>
              <p:nvPr/>
            </p:nvGrpSpPr>
            <p:grpSpPr>
              <a:xfrm>
                <a:off x="7995287" y="5817800"/>
                <a:ext cx="1002645" cy="218844"/>
                <a:chOff x="7995287" y="5817800"/>
                <a:chExt cx="1002645" cy="218844"/>
              </a:xfrm>
            </p:grpSpPr>
            <p:cxnSp>
              <p:nvCxnSpPr>
                <p:cNvPr id="84" name="Straight Connector 83">
                  <a:extLst>
                    <a:ext uri="{FF2B5EF4-FFF2-40B4-BE49-F238E27FC236}">
                      <a16:creationId xmlns:a16="http://schemas.microsoft.com/office/drawing/2014/main" id="{79502FD0-1F48-49A6-B8C6-09024D59F75B}"/>
                    </a:ext>
                  </a:extLst>
                </p:cNvPr>
                <p:cNvCxnSpPr/>
                <p:nvPr/>
              </p:nvCxnSpPr>
              <p:spPr>
                <a:xfrm>
                  <a:off x="7995287" y="5817800"/>
                  <a:ext cx="0" cy="45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1D2AEDA5-A47C-47F4-A6BF-B04ECEC46AAF}"/>
                    </a:ext>
                  </a:extLst>
                </p:cNvPr>
                <p:cNvSpPr txBox="1"/>
                <p:nvPr/>
              </p:nvSpPr>
              <p:spPr>
                <a:xfrm>
                  <a:off x="8202499" y="5821200"/>
                  <a:ext cx="300082" cy="215444"/>
                </a:xfrm>
                <a:prstGeom prst="rect">
                  <a:avLst/>
                </a:prstGeom>
                <a:noFill/>
              </p:spPr>
              <p:txBody>
                <a:bodyPr wrap="square" rtlCol="0">
                  <a:spAutoFit/>
                </a:bodyPr>
                <a:lstStyle/>
                <a:p>
                  <a:r>
                    <a:rPr lang="en-US" sz="800" dirty="0"/>
                    <a:t>40</a:t>
                  </a:r>
                  <a:endParaRPr lang="de-DE" sz="800" dirty="0"/>
                </a:p>
              </p:txBody>
            </p:sp>
            <p:sp>
              <p:nvSpPr>
                <p:cNvPr id="86" name="TextBox 85">
                  <a:extLst>
                    <a:ext uri="{FF2B5EF4-FFF2-40B4-BE49-F238E27FC236}">
                      <a16:creationId xmlns:a16="http://schemas.microsoft.com/office/drawing/2014/main" id="{ED43FFAB-0EB3-43C0-9F84-4257C16E5D87}"/>
                    </a:ext>
                  </a:extLst>
                </p:cNvPr>
                <p:cNvSpPr txBox="1"/>
                <p:nvPr/>
              </p:nvSpPr>
              <p:spPr>
                <a:xfrm>
                  <a:off x="8532740" y="5821200"/>
                  <a:ext cx="465192" cy="215444"/>
                </a:xfrm>
                <a:prstGeom prst="rect">
                  <a:avLst/>
                </a:prstGeom>
                <a:noFill/>
              </p:spPr>
              <p:txBody>
                <a:bodyPr wrap="none" rtlCol="0">
                  <a:spAutoFit/>
                </a:bodyPr>
                <a:lstStyle/>
                <a:p>
                  <a:r>
                    <a:rPr lang="en-US" sz="800" dirty="0"/>
                    <a:t>80 km</a:t>
                  </a:r>
                  <a:endParaRPr lang="de-DE" sz="800" dirty="0"/>
                </a:p>
              </p:txBody>
            </p:sp>
            <p:cxnSp>
              <p:nvCxnSpPr>
                <p:cNvPr id="87" name="Straight Connector 86">
                  <a:extLst>
                    <a:ext uri="{FF2B5EF4-FFF2-40B4-BE49-F238E27FC236}">
                      <a16:creationId xmlns:a16="http://schemas.microsoft.com/office/drawing/2014/main" id="{47E51150-A7B3-40F1-AC03-1F1307106F86}"/>
                    </a:ext>
                  </a:extLst>
                </p:cNvPr>
                <p:cNvCxnSpPr/>
                <p:nvPr/>
              </p:nvCxnSpPr>
              <p:spPr>
                <a:xfrm>
                  <a:off x="8344759" y="5817800"/>
                  <a:ext cx="0" cy="45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924FC3D-4EAF-425F-AD0D-EABBAE32C612}"/>
                    </a:ext>
                  </a:extLst>
                </p:cNvPr>
                <p:cNvCxnSpPr/>
                <p:nvPr/>
              </p:nvCxnSpPr>
              <p:spPr>
                <a:xfrm>
                  <a:off x="8696613" y="5817800"/>
                  <a:ext cx="0" cy="45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F59CA7E3-E0C8-45A9-BD69-1B5793D55FB1}"/>
                  </a:ext>
                </a:extLst>
              </p:cNvPr>
              <p:cNvSpPr txBox="1"/>
              <p:nvPr/>
            </p:nvSpPr>
            <p:spPr>
              <a:xfrm>
                <a:off x="7882485" y="5823936"/>
                <a:ext cx="242374" cy="215444"/>
              </a:xfrm>
              <a:prstGeom prst="rect">
                <a:avLst/>
              </a:prstGeom>
              <a:noFill/>
            </p:spPr>
            <p:txBody>
              <a:bodyPr wrap="none" rtlCol="0">
                <a:spAutoFit/>
              </a:bodyPr>
              <a:lstStyle/>
              <a:p>
                <a:r>
                  <a:rPr lang="en-US" sz="800" dirty="0"/>
                  <a:t>0</a:t>
                </a:r>
                <a:endParaRPr lang="de-DE" sz="800" dirty="0"/>
              </a:p>
            </p:txBody>
          </p:sp>
        </p:grpSp>
        <p:cxnSp>
          <p:nvCxnSpPr>
            <p:cNvPr id="80" name="Straight Connector 79">
              <a:extLst>
                <a:ext uri="{FF2B5EF4-FFF2-40B4-BE49-F238E27FC236}">
                  <a16:creationId xmlns:a16="http://schemas.microsoft.com/office/drawing/2014/main" id="{3542E5AF-E870-4C1F-A602-753E081330C8}"/>
                </a:ext>
              </a:extLst>
            </p:cNvPr>
            <p:cNvCxnSpPr/>
            <p:nvPr/>
          </p:nvCxnSpPr>
          <p:spPr>
            <a:xfrm>
              <a:off x="7990524" y="5813037"/>
              <a:ext cx="3566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A83517A-1C88-4FFC-89BA-8A359F46074A}"/>
                </a:ext>
              </a:extLst>
            </p:cNvPr>
            <p:cNvCxnSpPr/>
            <p:nvPr/>
          </p:nvCxnSpPr>
          <p:spPr>
            <a:xfrm>
              <a:off x="8344759" y="5813038"/>
              <a:ext cx="3566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1D3A7988-D64C-4B65-AF5E-05B5ECB6D6CB}"/>
              </a:ext>
            </a:extLst>
          </p:cNvPr>
          <p:cNvGrpSpPr/>
          <p:nvPr/>
        </p:nvGrpSpPr>
        <p:grpSpPr>
          <a:xfrm>
            <a:off x="122317" y="109945"/>
            <a:ext cx="7377062" cy="210095"/>
            <a:chOff x="211214" y="109942"/>
            <a:chExt cx="7639068" cy="270105"/>
          </a:xfrm>
        </p:grpSpPr>
        <p:sp>
          <p:nvSpPr>
            <p:cNvPr id="38" name="Freeform: Shape 37">
              <a:extLst>
                <a:ext uri="{FF2B5EF4-FFF2-40B4-BE49-F238E27FC236}">
                  <a16:creationId xmlns:a16="http://schemas.microsoft.com/office/drawing/2014/main" id="{D6DB6A06-E123-4069-BE51-32EC391F3ED3}"/>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39" name="Freeform: Shape 38">
              <a:extLst>
                <a:ext uri="{FF2B5EF4-FFF2-40B4-BE49-F238E27FC236}">
                  <a16:creationId xmlns:a16="http://schemas.microsoft.com/office/drawing/2014/main" id="{B4C6A837-B106-487E-9A7B-4BB1ED5464BD}"/>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40" name="Freeform: Shape 39">
              <a:extLst>
                <a:ext uri="{FF2B5EF4-FFF2-40B4-BE49-F238E27FC236}">
                  <a16:creationId xmlns:a16="http://schemas.microsoft.com/office/drawing/2014/main" id="{5CEA0A7C-B118-4E76-9D8E-577D42F31EFB}"/>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41" name="Freeform: Shape 40">
              <a:extLst>
                <a:ext uri="{FF2B5EF4-FFF2-40B4-BE49-F238E27FC236}">
                  <a16:creationId xmlns:a16="http://schemas.microsoft.com/office/drawing/2014/main" id="{9C6BFA95-B521-4839-8D00-5D3F7771A2DF}"/>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42" name="Freeform: Shape 41">
              <a:extLst>
                <a:ext uri="{FF2B5EF4-FFF2-40B4-BE49-F238E27FC236}">
                  <a16:creationId xmlns:a16="http://schemas.microsoft.com/office/drawing/2014/main" id="{9F876E9B-30C5-4EDC-8D26-1233945DC6C2}"/>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44" name="Freeform: Shape 43">
              <a:extLst>
                <a:ext uri="{FF2B5EF4-FFF2-40B4-BE49-F238E27FC236}">
                  <a16:creationId xmlns:a16="http://schemas.microsoft.com/office/drawing/2014/main" id="{2FC87BC4-BC10-4A47-9A51-EB2252D71E9F}"/>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
        <p:nvSpPr>
          <p:cNvPr id="45" name="Content Placeholder 2">
            <a:extLst>
              <a:ext uri="{FF2B5EF4-FFF2-40B4-BE49-F238E27FC236}">
                <a16:creationId xmlns:a16="http://schemas.microsoft.com/office/drawing/2014/main" id="{C1B7CB9C-78C3-4CC7-B1A6-15A9B1374D78}"/>
              </a:ext>
            </a:extLst>
          </p:cNvPr>
          <p:cNvSpPr txBox="1">
            <a:spLocks/>
          </p:cNvSpPr>
          <p:nvPr/>
        </p:nvSpPr>
        <p:spPr bwMode="auto">
          <a:xfrm>
            <a:off x="191234" y="960804"/>
            <a:ext cx="8877160" cy="207672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6"/>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7"/>
              </a:buBlip>
              <a:defRPr sz="2400">
                <a:solidFill>
                  <a:schemeClr val="tx1"/>
                </a:solidFill>
                <a:latin typeface="+mn-lt"/>
              </a:defRPr>
            </a:lvl2pPr>
            <a:lvl3pPr marL="1209675" indent="-324000" algn="l" rtl="0" eaLnBrk="1" fontAlgn="base" hangingPunct="1">
              <a:spcBef>
                <a:spcPts val="700"/>
              </a:spcBef>
              <a:spcAft>
                <a:spcPct val="0"/>
              </a:spcAft>
              <a:buBlip>
                <a:blip r:embed="rId8"/>
              </a:buBlip>
              <a:defRPr sz="2000">
                <a:solidFill>
                  <a:schemeClr val="tx1"/>
                </a:solidFill>
                <a:latin typeface="+mn-lt"/>
              </a:defRPr>
            </a:lvl3pPr>
            <a:lvl4pPr marL="1657350" indent="-324000" algn="l" rtl="0" eaLnBrk="1" fontAlgn="base" hangingPunct="1">
              <a:spcBef>
                <a:spcPts val="700"/>
              </a:spcBef>
              <a:spcAft>
                <a:spcPct val="0"/>
              </a:spcAft>
              <a:buBlip>
                <a:blip r:embed="rId8"/>
              </a:buBlip>
              <a:defRPr sz="2000">
                <a:solidFill>
                  <a:schemeClr val="tx1"/>
                </a:solidFill>
                <a:latin typeface="+mn-lt"/>
              </a:defRPr>
            </a:lvl4pPr>
            <a:lvl5pPr marL="2095500" indent="-324000" algn="l" rtl="0" eaLnBrk="1" fontAlgn="base" hangingPunct="1">
              <a:spcBef>
                <a:spcPts val="700"/>
              </a:spcBef>
              <a:spcAft>
                <a:spcPct val="0"/>
              </a:spcAft>
              <a:buBlip>
                <a:blip r:embed="rId8"/>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9"/>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9"/>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9"/>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9"/>
              </a:buBlip>
              <a:defRPr sz="1400">
                <a:solidFill>
                  <a:schemeClr val="tx1"/>
                </a:solidFill>
                <a:latin typeface="+mn-lt"/>
              </a:defRPr>
            </a:lvl9pPr>
          </a:lstStyle>
          <a:p>
            <a:pPr>
              <a:spcAft>
                <a:spcPts val="500"/>
              </a:spcAft>
            </a:pPr>
            <a:r>
              <a:rPr lang="en-GB" sz="2400" i="1" kern="0" dirty="0">
                <a:effectLst>
                  <a:outerShdw blurRad="38100" dist="38100" dir="2700000" algn="tl">
                    <a:srgbClr val="000000">
                      <a:alpha val="43137"/>
                    </a:srgbClr>
                  </a:outerShdw>
                </a:effectLst>
              </a:rPr>
              <a:t>Background radiation</a:t>
            </a:r>
          </a:p>
          <a:p>
            <a:pPr marL="0" indent="0">
              <a:spcBef>
                <a:spcPts val="400"/>
              </a:spcBef>
              <a:buClr>
                <a:schemeClr val="accent1"/>
              </a:buClr>
              <a:buSzPct val="150000"/>
              <a:buNone/>
            </a:pPr>
            <a:r>
              <a:rPr lang="en-US" sz="2000" kern="0" dirty="0"/>
              <a:t>Area with enhanced levels of terrestrial radiation levels</a:t>
            </a:r>
            <a:endParaRPr lang="de-DE" sz="2000" kern="0" dirty="0"/>
          </a:p>
        </p:txBody>
      </p:sp>
      <p:sp>
        <p:nvSpPr>
          <p:cNvPr id="46" name="TextBox 45">
            <a:extLst>
              <a:ext uri="{FF2B5EF4-FFF2-40B4-BE49-F238E27FC236}">
                <a16:creationId xmlns:a16="http://schemas.microsoft.com/office/drawing/2014/main" id="{E3A1C35C-A24F-46BB-A03E-BDFD4F66BF13}"/>
              </a:ext>
            </a:extLst>
          </p:cNvPr>
          <p:cNvSpPr txBox="1"/>
          <p:nvPr/>
        </p:nvSpPr>
        <p:spPr>
          <a:xfrm>
            <a:off x="6582293" y="1024923"/>
            <a:ext cx="2315580" cy="307777"/>
          </a:xfrm>
          <a:prstGeom prst="rect">
            <a:avLst/>
          </a:prstGeom>
          <a:noFill/>
          <a:ln w="19050">
            <a:solidFill>
              <a:schemeClr val="accent1"/>
            </a:solidFill>
          </a:ln>
        </p:spPr>
        <p:txBody>
          <a:bodyPr wrap="square" rtlCol="0">
            <a:spAutoFit/>
          </a:bodyPr>
          <a:lstStyle/>
          <a:p>
            <a:pPr algn="ctr"/>
            <a:r>
              <a:rPr lang="en-US" sz="1400" dirty="0"/>
              <a:t>World Average: 2.4</a:t>
            </a:r>
            <a:r>
              <a:rPr lang="en-US" sz="1200" dirty="0"/>
              <a:t> mSv yr</a:t>
            </a:r>
            <a:r>
              <a:rPr lang="en-US" sz="1200" baseline="30000" dirty="0"/>
              <a:t>-1</a:t>
            </a:r>
          </a:p>
        </p:txBody>
      </p:sp>
      <p:sp>
        <p:nvSpPr>
          <p:cNvPr id="47" name="Titel 1">
            <a:extLst>
              <a:ext uri="{FF2B5EF4-FFF2-40B4-BE49-F238E27FC236}">
                <a16:creationId xmlns:a16="http://schemas.microsoft.com/office/drawing/2014/main" id="{1B93640A-3EC1-4751-8D73-D45EC4899FDC}"/>
              </a:ext>
            </a:extLst>
          </p:cNvPr>
          <p:cNvSpPr txBox="1">
            <a:spLocks/>
          </p:cNvSpPr>
          <p:nvPr/>
        </p:nvSpPr>
        <p:spPr bwMode="auto">
          <a:xfrm>
            <a:off x="183695" y="462947"/>
            <a:ext cx="5646227" cy="5619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kern="0" dirty="0">
                <a:solidFill>
                  <a:schemeClr val="accent1"/>
                </a:solidFill>
                <a:effectLst>
                  <a:outerShdw blurRad="38100" dist="38100" dir="2700000" algn="tl">
                    <a:srgbClr val="000000">
                      <a:alpha val="43137"/>
                    </a:srgbClr>
                  </a:outerShdw>
                </a:effectLst>
              </a:rPr>
              <a:t>1. Introduction </a:t>
            </a:r>
            <a:endParaRPr lang="de-DE" kern="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8625659"/>
      </p:ext>
    </p:extLst>
  </p:cSld>
  <p:clrMapOvr>
    <a:masterClrMapping/>
  </p:clrMapOvr>
  <mc:AlternateContent xmlns:mc="http://schemas.openxmlformats.org/markup-compatibility/2006" xmlns:p14="http://schemas.microsoft.com/office/powerpoint/2010/main">
    <mc:Choice Requires="p14">
      <p:transition spd="slow" p14:dur="2000" advTm="40183"/>
    </mc:Choice>
    <mc:Fallback xmlns="">
      <p:transition spd="slow" advTm="4018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A0CAC732-9D5B-4ED5-8A1E-042E64620CBF}"/>
              </a:ext>
            </a:extLst>
          </p:cNvPr>
          <p:cNvSpPr txBox="1"/>
          <p:nvPr/>
        </p:nvSpPr>
        <p:spPr>
          <a:xfrm>
            <a:off x="8839200" y="6611784"/>
            <a:ext cx="304800" cy="246221"/>
          </a:xfrm>
          <a:prstGeom prst="rect">
            <a:avLst/>
          </a:prstGeom>
          <a:noFill/>
        </p:spPr>
        <p:txBody>
          <a:bodyPr wrap="square" rtlCol="0">
            <a:spAutoFit/>
          </a:bodyPr>
          <a:lstStyle/>
          <a:p>
            <a:r>
              <a:rPr lang="en-US" sz="1000" dirty="0"/>
              <a:t>3</a:t>
            </a:r>
            <a:endParaRPr lang="en-US" sz="1000" dirty="0"/>
          </a:p>
        </p:txBody>
      </p:sp>
      <p:sp>
        <p:nvSpPr>
          <p:cNvPr id="5" name="Titel 1">
            <a:extLst>
              <a:ext uri="{FF2B5EF4-FFF2-40B4-BE49-F238E27FC236}">
                <a16:creationId xmlns:a16="http://schemas.microsoft.com/office/drawing/2014/main" id="{AACE24FD-948A-47D1-8E9A-7336AA893613}"/>
              </a:ext>
            </a:extLst>
          </p:cNvPr>
          <p:cNvSpPr txBox="1">
            <a:spLocks/>
          </p:cNvSpPr>
          <p:nvPr/>
        </p:nvSpPr>
        <p:spPr bwMode="auto">
          <a:xfrm>
            <a:off x="183695" y="475648"/>
            <a:ext cx="5646227" cy="5619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kern="0" dirty="0">
                <a:solidFill>
                  <a:schemeClr val="accent1"/>
                </a:solidFill>
                <a:effectLst>
                  <a:outerShdw blurRad="38100" dist="38100" dir="2700000" algn="tl">
                    <a:srgbClr val="000000">
                      <a:alpha val="43137"/>
                    </a:srgbClr>
                  </a:outerShdw>
                </a:effectLst>
              </a:rPr>
              <a:t>2. Background of study </a:t>
            </a:r>
            <a:endParaRPr lang="de-DE" kern="0" dirty="0">
              <a:solidFill>
                <a:schemeClr val="accent1"/>
              </a:solidFill>
              <a:effectLst>
                <a:outerShdw blurRad="38100" dist="38100" dir="2700000" algn="tl">
                  <a:srgbClr val="000000">
                    <a:alpha val="43137"/>
                  </a:srgbClr>
                </a:outerShdw>
              </a:effectLst>
            </a:endParaRPr>
          </a:p>
        </p:txBody>
      </p:sp>
      <p:grpSp>
        <p:nvGrpSpPr>
          <p:cNvPr id="14" name="Group 13">
            <a:extLst>
              <a:ext uri="{FF2B5EF4-FFF2-40B4-BE49-F238E27FC236}">
                <a16:creationId xmlns:a16="http://schemas.microsoft.com/office/drawing/2014/main" id="{1CB067B0-5AE7-4361-9FAF-7A216539FF46}"/>
              </a:ext>
            </a:extLst>
          </p:cNvPr>
          <p:cNvGrpSpPr/>
          <p:nvPr/>
        </p:nvGrpSpPr>
        <p:grpSpPr>
          <a:xfrm>
            <a:off x="122317" y="109945"/>
            <a:ext cx="7377062" cy="210095"/>
            <a:chOff x="211214" y="109942"/>
            <a:chExt cx="7639068" cy="270105"/>
          </a:xfrm>
        </p:grpSpPr>
        <p:sp>
          <p:nvSpPr>
            <p:cNvPr id="16" name="Freeform: Shape 15">
              <a:extLst>
                <a:ext uri="{FF2B5EF4-FFF2-40B4-BE49-F238E27FC236}">
                  <a16:creationId xmlns:a16="http://schemas.microsoft.com/office/drawing/2014/main" id="{C90131EB-4F38-4AA5-83F4-0DB96DD2A255}"/>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17" name="Freeform: Shape 16">
              <a:extLst>
                <a:ext uri="{FF2B5EF4-FFF2-40B4-BE49-F238E27FC236}">
                  <a16:creationId xmlns:a16="http://schemas.microsoft.com/office/drawing/2014/main" id="{8176B947-08F9-40E0-A97B-59BA657D1DD2}"/>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18" name="Freeform: Shape 17">
              <a:extLst>
                <a:ext uri="{FF2B5EF4-FFF2-40B4-BE49-F238E27FC236}">
                  <a16:creationId xmlns:a16="http://schemas.microsoft.com/office/drawing/2014/main" id="{1D053510-0A7B-4A37-B8CF-CB69BCDF58D1}"/>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19" name="Freeform: Shape 18">
              <a:extLst>
                <a:ext uri="{FF2B5EF4-FFF2-40B4-BE49-F238E27FC236}">
                  <a16:creationId xmlns:a16="http://schemas.microsoft.com/office/drawing/2014/main" id="{DB91782B-E86A-489E-BCD8-C30799BAA420}"/>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20" name="Freeform: Shape 19">
              <a:extLst>
                <a:ext uri="{FF2B5EF4-FFF2-40B4-BE49-F238E27FC236}">
                  <a16:creationId xmlns:a16="http://schemas.microsoft.com/office/drawing/2014/main" id="{F5099BDA-A82B-4BA3-AD9E-2D6E37EC9DE8}"/>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21" name="Freeform: Shape 20">
              <a:extLst>
                <a:ext uri="{FF2B5EF4-FFF2-40B4-BE49-F238E27FC236}">
                  <a16:creationId xmlns:a16="http://schemas.microsoft.com/office/drawing/2014/main" id="{FF5BB1A5-41D6-47FA-B340-65C9137A3CD8}"/>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Tree>
    <p:extLst>
      <p:ext uri="{BB962C8B-B14F-4D97-AF65-F5344CB8AC3E}">
        <p14:creationId xmlns:p14="http://schemas.microsoft.com/office/powerpoint/2010/main" val="3922934192"/>
      </p:ext>
    </p:extLst>
  </p:cSld>
  <p:clrMapOvr>
    <a:masterClrMapping/>
  </p:clrMapOvr>
  <mc:AlternateContent xmlns:mc="http://schemas.openxmlformats.org/markup-compatibility/2006" xmlns:p14="http://schemas.microsoft.com/office/powerpoint/2010/main">
    <mc:Choice Requires="p14">
      <p:transition spd="slow" p14:dur="2000" advTm="3833"/>
    </mc:Choice>
    <mc:Fallback xmlns="">
      <p:transition spd="slow" advTm="383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A0CAC732-9D5B-4ED5-8A1E-042E64620CBF}"/>
              </a:ext>
            </a:extLst>
          </p:cNvPr>
          <p:cNvSpPr txBox="1"/>
          <p:nvPr/>
        </p:nvSpPr>
        <p:spPr>
          <a:xfrm>
            <a:off x="8839200" y="6611784"/>
            <a:ext cx="304800" cy="246221"/>
          </a:xfrm>
          <a:prstGeom prst="rect">
            <a:avLst/>
          </a:prstGeom>
          <a:noFill/>
        </p:spPr>
        <p:txBody>
          <a:bodyPr wrap="square" rtlCol="0">
            <a:spAutoFit/>
          </a:bodyPr>
          <a:lstStyle/>
          <a:p>
            <a:r>
              <a:rPr lang="en-US" sz="1000" dirty="0" smtClean="0"/>
              <a:t>3</a:t>
            </a:r>
            <a:endParaRPr lang="en-US" sz="1000" dirty="0"/>
          </a:p>
        </p:txBody>
      </p:sp>
      <p:sp>
        <p:nvSpPr>
          <p:cNvPr id="41" name="Content Placeholder 6">
            <a:extLst>
              <a:ext uri="{FF2B5EF4-FFF2-40B4-BE49-F238E27FC236}">
                <a16:creationId xmlns:a16="http://schemas.microsoft.com/office/drawing/2014/main" id="{20FF836B-8B2E-4408-A17B-77F9A28E9710}"/>
              </a:ext>
            </a:extLst>
          </p:cNvPr>
          <p:cNvSpPr txBox="1">
            <a:spLocks/>
          </p:cNvSpPr>
          <p:nvPr/>
        </p:nvSpPr>
        <p:spPr bwMode="auto">
          <a:xfrm>
            <a:off x="89787" y="1119488"/>
            <a:ext cx="5067151" cy="15710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3"/>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4"/>
              </a:buBlip>
              <a:defRPr sz="2400">
                <a:solidFill>
                  <a:schemeClr val="tx1"/>
                </a:solidFill>
                <a:latin typeface="+mn-lt"/>
              </a:defRPr>
            </a:lvl2pPr>
            <a:lvl3pPr marL="1209675" indent="-324000" algn="l" rtl="0" eaLnBrk="1" fontAlgn="base" hangingPunct="1">
              <a:spcBef>
                <a:spcPts val="700"/>
              </a:spcBef>
              <a:spcAft>
                <a:spcPct val="0"/>
              </a:spcAft>
              <a:buBlip>
                <a:blip r:embed="rId5"/>
              </a:buBlip>
              <a:defRPr sz="2000">
                <a:solidFill>
                  <a:schemeClr val="tx1"/>
                </a:solidFill>
                <a:latin typeface="+mn-lt"/>
              </a:defRPr>
            </a:lvl3pPr>
            <a:lvl4pPr marL="1657350" indent="-324000" algn="l" rtl="0" eaLnBrk="1" fontAlgn="base" hangingPunct="1">
              <a:spcBef>
                <a:spcPts val="700"/>
              </a:spcBef>
              <a:spcAft>
                <a:spcPct val="0"/>
              </a:spcAft>
              <a:buBlip>
                <a:blip r:embed="rId5"/>
              </a:buBlip>
              <a:defRPr sz="2000">
                <a:solidFill>
                  <a:schemeClr val="tx1"/>
                </a:solidFill>
                <a:latin typeface="+mn-lt"/>
              </a:defRPr>
            </a:lvl4pPr>
            <a:lvl5pPr marL="2095500" indent="-324000" algn="l" rtl="0" eaLnBrk="1" fontAlgn="base" hangingPunct="1">
              <a:spcBef>
                <a:spcPts val="700"/>
              </a:spcBef>
              <a:spcAft>
                <a:spcPct val="0"/>
              </a:spcAft>
              <a:buBlip>
                <a:blip r:embed="rId5"/>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6"/>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6"/>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6"/>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6"/>
              </a:buBlip>
              <a:defRPr sz="1400">
                <a:solidFill>
                  <a:schemeClr val="tx1"/>
                </a:solidFill>
                <a:latin typeface="+mn-lt"/>
              </a:defRPr>
            </a:lvl9pPr>
          </a:lstStyle>
          <a:p>
            <a:pPr marL="119056" indent="0">
              <a:buNone/>
            </a:pPr>
            <a:r>
              <a:rPr lang="en-US" sz="1800" kern="0" dirty="0"/>
              <a:t>Collaborative Project 2011 – 2015:</a:t>
            </a:r>
          </a:p>
          <a:p>
            <a:pPr indent="-238110">
              <a:buClr>
                <a:schemeClr val="accent1"/>
              </a:buClr>
              <a:buSzPct val="150000"/>
              <a:buFont typeface="Arial" panose="020B0604020202020204" pitchFamily="34" charset="0"/>
              <a:buChar char="•"/>
            </a:pPr>
            <a:r>
              <a:rPr lang="en-US" sz="1600" kern="0" dirty="0"/>
              <a:t>Sri Lanka Atomic Energy Board (SLAEB)</a:t>
            </a:r>
          </a:p>
          <a:p>
            <a:pPr indent="-238110">
              <a:buClr>
                <a:schemeClr val="accent1"/>
              </a:buClr>
              <a:buSzPct val="150000"/>
              <a:buFont typeface="Arial" panose="020B0604020202020204" pitchFamily="34" charset="0"/>
              <a:buChar char="•"/>
            </a:pPr>
            <a:r>
              <a:rPr lang="en-US" sz="1600" kern="0" dirty="0"/>
              <a:t>Geological Survey and Mines Bureau (GSMB – SL)</a:t>
            </a:r>
          </a:p>
          <a:p>
            <a:pPr indent="-238110">
              <a:buClr>
                <a:schemeClr val="accent1"/>
              </a:buClr>
              <a:buSzPct val="150000"/>
              <a:buFont typeface="Arial" panose="020B0604020202020204" pitchFamily="34" charset="0"/>
              <a:buChar char="•"/>
            </a:pPr>
            <a:r>
              <a:rPr lang="en-US" sz="1600" kern="0" dirty="0"/>
              <a:t>International Atomic Energy Agency (IAEA)</a:t>
            </a:r>
          </a:p>
        </p:txBody>
      </p:sp>
      <p:sp>
        <p:nvSpPr>
          <p:cNvPr id="6" name="Titel 1">
            <a:extLst>
              <a:ext uri="{FF2B5EF4-FFF2-40B4-BE49-F238E27FC236}">
                <a16:creationId xmlns:a16="http://schemas.microsoft.com/office/drawing/2014/main" id="{08C34449-B034-4C80-836F-9A98983F1C14}"/>
              </a:ext>
            </a:extLst>
          </p:cNvPr>
          <p:cNvSpPr txBox="1">
            <a:spLocks/>
          </p:cNvSpPr>
          <p:nvPr/>
        </p:nvSpPr>
        <p:spPr bwMode="auto">
          <a:xfrm>
            <a:off x="183695" y="475648"/>
            <a:ext cx="5646227" cy="5619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kern="0" dirty="0">
                <a:solidFill>
                  <a:schemeClr val="accent1"/>
                </a:solidFill>
                <a:effectLst>
                  <a:outerShdw blurRad="38100" dist="38100" dir="2700000" algn="tl">
                    <a:srgbClr val="000000">
                      <a:alpha val="43137"/>
                    </a:srgbClr>
                  </a:outerShdw>
                </a:effectLst>
              </a:rPr>
              <a:t>2. Background of study </a:t>
            </a:r>
            <a:endParaRPr lang="de-DE" kern="0" dirty="0">
              <a:solidFill>
                <a:schemeClr val="accent1"/>
              </a:solidFill>
              <a:effectLst>
                <a:outerShdw blurRad="38100" dist="38100" dir="2700000" algn="tl">
                  <a:srgbClr val="000000">
                    <a:alpha val="43137"/>
                  </a:srgbClr>
                </a:outerShdw>
              </a:effectLst>
            </a:endParaRPr>
          </a:p>
        </p:txBody>
      </p:sp>
      <p:grpSp>
        <p:nvGrpSpPr>
          <p:cNvPr id="14" name="Group 13">
            <a:extLst>
              <a:ext uri="{FF2B5EF4-FFF2-40B4-BE49-F238E27FC236}">
                <a16:creationId xmlns:a16="http://schemas.microsoft.com/office/drawing/2014/main" id="{D21E3E8E-0B7E-408A-B6BC-12AAAD1AB240}"/>
              </a:ext>
            </a:extLst>
          </p:cNvPr>
          <p:cNvGrpSpPr/>
          <p:nvPr/>
        </p:nvGrpSpPr>
        <p:grpSpPr>
          <a:xfrm>
            <a:off x="122317" y="109945"/>
            <a:ext cx="7377062" cy="210095"/>
            <a:chOff x="211214" y="109942"/>
            <a:chExt cx="7639068" cy="270105"/>
          </a:xfrm>
        </p:grpSpPr>
        <p:sp>
          <p:nvSpPr>
            <p:cNvPr id="16" name="Freeform: Shape 15">
              <a:extLst>
                <a:ext uri="{FF2B5EF4-FFF2-40B4-BE49-F238E27FC236}">
                  <a16:creationId xmlns:a16="http://schemas.microsoft.com/office/drawing/2014/main" id="{93844E52-E67C-417E-BA93-987F2810B212}"/>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17" name="Freeform: Shape 16">
              <a:extLst>
                <a:ext uri="{FF2B5EF4-FFF2-40B4-BE49-F238E27FC236}">
                  <a16:creationId xmlns:a16="http://schemas.microsoft.com/office/drawing/2014/main" id="{DA8F52E1-B53F-4529-8324-18616594D0C7}"/>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18" name="Freeform: Shape 17">
              <a:extLst>
                <a:ext uri="{FF2B5EF4-FFF2-40B4-BE49-F238E27FC236}">
                  <a16:creationId xmlns:a16="http://schemas.microsoft.com/office/drawing/2014/main" id="{26E8EDA0-7872-4C12-B46E-BAA9C84992D7}"/>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19" name="Freeform: Shape 18">
              <a:extLst>
                <a:ext uri="{FF2B5EF4-FFF2-40B4-BE49-F238E27FC236}">
                  <a16:creationId xmlns:a16="http://schemas.microsoft.com/office/drawing/2014/main" id="{7C31360C-8594-4E0A-99C5-47CBF6C676BE}"/>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20" name="Freeform: Shape 19">
              <a:extLst>
                <a:ext uri="{FF2B5EF4-FFF2-40B4-BE49-F238E27FC236}">
                  <a16:creationId xmlns:a16="http://schemas.microsoft.com/office/drawing/2014/main" id="{8A08FAE3-437E-4136-8C32-FF8F1435B0E2}"/>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21" name="Freeform: Shape 20">
              <a:extLst>
                <a:ext uri="{FF2B5EF4-FFF2-40B4-BE49-F238E27FC236}">
                  <a16:creationId xmlns:a16="http://schemas.microsoft.com/office/drawing/2014/main" id="{3707EFF8-A0F3-42A0-B8EC-D07CFE663E6C}"/>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Tree>
    <p:extLst>
      <p:ext uri="{BB962C8B-B14F-4D97-AF65-F5344CB8AC3E}">
        <p14:creationId xmlns:p14="http://schemas.microsoft.com/office/powerpoint/2010/main" val="834380016"/>
      </p:ext>
    </p:extLst>
  </p:cSld>
  <p:clrMapOvr>
    <a:masterClrMapping/>
  </p:clrMapOvr>
  <mc:AlternateContent xmlns:mc="http://schemas.openxmlformats.org/markup-compatibility/2006" xmlns:p14="http://schemas.microsoft.com/office/powerpoint/2010/main">
    <mc:Choice Requires="p14">
      <p:transition spd="slow" p14:dur="2000" advTm="35255"/>
    </mc:Choice>
    <mc:Fallback xmlns="">
      <p:transition spd="slow" advTm="3525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EF0891F-C2D7-4DCB-A590-042534A4156F}"/>
              </a:ext>
            </a:extLst>
          </p:cNvPr>
          <p:cNvSpPr txBox="1"/>
          <p:nvPr/>
        </p:nvSpPr>
        <p:spPr>
          <a:xfrm>
            <a:off x="1218328" y="6396336"/>
            <a:ext cx="4917816" cy="338554"/>
          </a:xfrm>
          <a:prstGeom prst="rect">
            <a:avLst/>
          </a:prstGeom>
          <a:noFill/>
        </p:spPr>
        <p:txBody>
          <a:bodyPr wrap="square" rtlCol="0">
            <a:spAutoFit/>
          </a:bodyPr>
          <a:lstStyle/>
          <a:p>
            <a:r>
              <a:rPr lang="en-US" sz="800" dirty="0"/>
              <a:t>Ref: SLAEB, Baseline Radioactivity Data, </a:t>
            </a:r>
            <a:r>
              <a:rPr lang="de-DE" sz="800" dirty="0"/>
              <a:t>https://aeb.gov.lk</a:t>
            </a:r>
          </a:p>
          <a:p>
            <a:endParaRPr lang="de-DE" sz="800" dirty="0"/>
          </a:p>
        </p:txBody>
      </p:sp>
      <p:sp>
        <p:nvSpPr>
          <p:cNvPr id="22" name="TextBox 21">
            <a:extLst>
              <a:ext uri="{FF2B5EF4-FFF2-40B4-BE49-F238E27FC236}">
                <a16:creationId xmlns:a16="http://schemas.microsoft.com/office/drawing/2014/main" id="{7DD36FC9-75F8-492C-BBD8-3D8D8F689518}"/>
              </a:ext>
            </a:extLst>
          </p:cNvPr>
          <p:cNvSpPr txBox="1"/>
          <p:nvPr/>
        </p:nvSpPr>
        <p:spPr>
          <a:xfrm>
            <a:off x="8839200" y="6611784"/>
            <a:ext cx="304800" cy="246221"/>
          </a:xfrm>
          <a:prstGeom prst="rect">
            <a:avLst/>
          </a:prstGeom>
          <a:noFill/>
        </p:spPr>
        <p:txBody>
          <a:bodyPr wrap="square" rtlCol="0">
            <a:spAutoFit/>
          </a:bodyPr>
          <a:lstStyle/>
          <a:p>
            <a:r>
              <a:rPr lang="en-US" sz="1000" dirty="0" smtClean="0"/>
              <a:t>3</a:t>
            </a:r>
            <a:endParaRPr lang="en-US" sz="1000" dirty="0"/>
          </a:p>
        </p:txBody>
      </p:sp>
      <p:grpSp>
        <p:nvGrpSpPr>
          <p:cNvPr id="54" name="Group 53">
            <a:extLst>
              <a:ext uri="{FF2B5EF4-FFF2-40B4-BE49-F238E27FC236}">
                <a16:creationId xmlns:a16="http://schemas.microsoft.com/office/drawing/2014/main" id="{9EC3F7C5-0A46-456A-A9FD-D3C2C91B1E39}"/>
              </a:ext>
            </a:extLst>
          </p:cNvPr>
          <p:cNvGrpSpPr/>
          <p:nvPr/>
        </p:nvGrpSpPr>
        <p:grpSpPr>
          <a:xfrm>
            <a:off x="5178493" y="915479"/>
            <a:ext cx="4150183" cy="5123903"/>
            <a:chOff x="5178490" y="915477"/>
            <a:chExt cx="4150182" cy="5123902"/>
          </a:xfrm>
        </p:grpSpPr>
        <p:grpSp>
          <p:nvGrpSpPr>
            <p:cNvPr id="55" name="Group 54">
              <a:extLst>
                <a:ext uri="{FF2B5EF4-FFF2-40B4-BE49-F238E27FC236}">
                  <a16:creationId xmlns:a16="http://schemas.microsoft.com/office/drawing/2014/main" id="{71173A1C-1C43-4ECD-80BE-FE60F0A5E706}"/>
                </a:ext>
              </a:extLst>
            </p:cNvPr>
            <p:cNvGrpSpPr/>
            <p:nvPr/>
          </p:nvGrpSpPr>
          <p:grpSpPr>
            <a:xfrm>
              <a:off x="5178490" y="915477"/>
              <a:ext cx="3777355" cy="4801699"/>
              <a:chOff x="183692" y="915477"/>
              <a:chExt cx="3777355" cy="4801699"/>
            </a:xfrm>
          </p:grpSpPr>
          <p:grpSp>
            <p:nvGrpSpPr>
              <p:cNvPr id="68" name="Group 67">
                <a:extLst>
                  <a:ext uri="{FF2B5EF4-FFF2-40B4-BE49-F238E27FC236}">
                    <a16:creationId xmlns:a16="http://schemas.microsoft.com/office/drawing/2014/main" id="{D3781B03-78CE-4A87-B1DA-4447BDFC55AA}"/>
                  </a:ext>
                </a:extLst>
              </p:cNvPr>
              <p:cNvGrpSpPr/>
              <p:nvPr/>
            </p:nvGrpSpPr>
            <p:grpSpPr>
              <a:xfrm>
                <a:off x="183692" y="915477"/>
                <a:ext cx="3777355" cy="4801699"/>
                <a:chOff x="183692" y="915477"/>
                <a:chExt cx="3777355" cy="4801699"/>
              </a:xfrm>
            </p:grpSpPr>
            <p:grpSp>
              <p:nvGrpSpPr>
                <p:cNvPr id="70" name="Group 69">
                  <a:extLst>
                    <a:ext uri="{FF2B5EF4-FFF2-40B4-BE49-F238E27FC236}">
                      <a16:creationId xmlns:a16="http://schemas.microsoft.com/office/drawing/2014/main" id="{E70DAE80-E989-41F7-8998-2663C9048215}"/>
                    </a:ext>
                  </a:extLst>
                </p:cNvPr>
                <p:cNvGrpSpPr/>
                <p:nvPr/>
              </p:nvGrpSpPr>
              <p:grpSpPr>
                <a:xfrm>
                  <a:off x="183692" y="915477"/>
                  <a:ext cx="3777355" cy="4801699"/>
                  <a:chOff x="0" y="-16864"/>
                  <a:chExt cx="4326255" cy="5587719"/>
                </a:xfrm>
              </p:grpSpPr>
              <p:grpSp>
                <p:nvGrpSpPr>
                  <p:cNvPr id="72" name="Group 71">
                    <a:extLst>
                      <a:ext uri="{FF2B5EF4-FFF2-40B4-BE49-F238E27FC236}">
                        <a16:creationId xmlns:a16="http://schemas.microsoft.com/office/drawing/2014/main" id="{AD319A26-141F-47B4-B952-EAF0E94C7FA7}"/>
                      </a:ext>
                    </a:extLst>
                  </p:cNvPr>
                  <p:cNvGrpSpPr/>
                  <p:nvPr/>
                </p:nvGrpSpPr>
                <p:grpSpPr>
                  <a:xfrm>
                    <a:off x="0" y="57150"/>
                    <a:ext cx="4326255" cy="5513705"/>
                    <a:chOff x="0" y="0"/>
                    <a:chExt cx="4326255" cy="5513705"/>
                  </a:xfrm>
                </p:grpSpPr>
                <p:pic>
                  <p:nvPicPr>
                    <p:cNvPr id="77" name="Picture 76">
                      <a:extLst>
                        <a:ext uri="{FF2B5EF4-FFF2-40B4-BE49-F238E27FC236}">
                          <a16:creationId xmlns:a16="http://schemas.microsoft.com/office/drawing/2014/main" id="{D17612E7-4715-4C18-98FC-DC5FC666D0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2097405" cy="2707005"/>
                    </a:xfrm>
                    <a:prstGeom prst="rect">
                      <a:avLst/>
                    </a:prstGeom>
                    <a:noFill/>
                    <a:ln>
                      <a:solidFill>
                        <a:schemeClr val="tx1"/>
                      </a:solidFill>
                    </a:ln>
                  </p:spPr>
                </p:pic>
                <p:pic>
                  <p:nvPicPr>
                    <p:cNvPr id="78" name="Content Placeholder 7" descr="https://aeb.gov.lk/web/images/news/soilth232.png">
                      <a:extLst>
                        <a:ext uri="{FF2B5EF4-FFF2-40B4-BE49-F238E27FC236}">
                          <a16:creationId xmlns:a16="http://schemas.microsoft.com/office/drawing/2014/main" id="{E0837004-1287-4879-A0DB-A9D5242DF7CB}"/>
                        </a:ext>
                      </a:extLst>
                    </p:cNvPr>
                    <p:cNvPicPr>
                      <a:picLocks noGrp="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0"/>
                      <a:ext cx="2097405" cy="2707005"/>
                    </a:xfrm>
                    <a:prstGeom prst="rect">
                      <a:avLst/>
                    </a:prstGeom>
                    <a:noFill/>
                    <a:ln w="9525">
                      <a:solidFill>
                        <a:schemeClr val="tx1"/>
                      </a:solidFill>
                      <a:miter lim="800000"/>
                      <a:headEnd/>
                      <a:tailEnd/>
                    </a:ln>
                  </p:spPr>
                </p:pic>
                <p:pic>
                  <p:nvPicPr>
                    <p:cNvPr id="79" name="Picture 78" descr="https://aeb.gov.lk/web/images/news/soilra226.png">
                      <a:extLst>
                        <a:ext uri="{FF2B5EF4-FFF2-40B4-BE49-F238E27FC236}">
                          <a16:creationId xmlns:a16="http://schemas.microsoft.com/office/drawing/2014/main" id="{42CD02FA-447A-4FAB-BC46-35BF144EA0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800350"/>
                      <a:ext cx="2097405" cy="2713355"/>
                    </a:xfrm>
                    <a:prstGeom prst="rect">
                      <a:avLst/>
                    </a:prstGeom>
                    <a:noFill/>
                    <a:ln>
                      <a:solidFill>
                        <a:schemeClr val="tx1"/>
                      </a:solidFill>
                    </a:ln>
                  </p:spPr>
                </p:pic>
                <p:pic>
                  <p:nvPicPr>
                    <p:cNvPr id="80" name="Picture 79" descr="https://aeb.gov.lk/web/images/news/soilk40.png">
                      <a:extLst>
                        <a:ext uri="{FF2B5EF4-FFF2-40B4-BE49-F238E27FC236}">
                          <a16:creationId xmlns:a16="http://schemas.microsoft.com/office/drawing/2014/main" id="{FB63DDB0-BBC4-425A-9DBC-2E37A0F67B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28850" y="2800350"/>
                      <a:ext cx="2097405" cy="2713355"/>
                    </a:xfrm>
                    <a:prstGeom prst="rect">
                      <a:avLst/>
                    </a:prstGeom>
                    <a:noFill/>
                    <a:ln>
                      <a:solidFill>
                        <a:schemeClr val="tx1"/>
                      </a:solidFill>
                    </a:ln>
                  </p:spPr>
                </p:pic>
              </p:grpSp>
              <p:sp>
                <p:nvSpPr>
                  <p:cNvPr id="73" name="Text Box 6">
                    <a:extLst>
                      <a:ext uri="{FF2B5EF4-FFF2-40B4-BE49-F238E27FC236}">
                        <a16:creationId xmlns:a16="http://schemas.microsoft.com/office/drawing/2014/main" id="{B81A84E4-0919-4756-AF91-948223123AEE}"/>
                      </a:ext>
                    </a:extLst>
                  </p:cNvPr>
                  <p:cNvSpPr txBox="1"/>
                  <p:nvPr/>
                </p:nvSpPr>
                <p:spPr>
                  <a:xfrm>
                    <a:off x="652614" y="-16864"/>
                    <a:ext cx="846235" cy="3111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1100" b="1" dirty="0">
                        <a:latin typeface="Arial" panose="020B0604020202020204" pitchFamily="34" charset="0"/>
                        <a:ea typeface="Calibri" panose="020F0502020204030204" pitchFamily="34" charset="0"/>
                        <a:cs typeface="Arial" panose="020B0604020202020204" pitchFamily="34" charset="0"/>
                      </a:rPr>
                      <a:t>Overall</a:t>
                    </a:r>
                    <a:endParaRPr lang="de-DE" sz="1100" b="1" dirty="0">
                      <a:latin typeface="Arial" panose="020B0604020202020204" pitchFamily="34" charset="0"/>
                      <a:ea typeface="Calibri" panose="020F0502020204030204" pitchFamily="34" charset="0"/>
                      <a:cs typeface="Arial" panose="020B0604020202020204" pitchFamily="34" charset="0"/>
                    </a:endParaRPr>
                  </a:p>
                </p:txBody>
              </p:sp>
              <p:sp>
                <p:nvSpPr>
                  <p:cNvPr id="74" name="Text Box 7">
                    <a:extLst>
                      <a:ext uri="{FF2B5EF4-FFF2-40B4-BE49-F238E27FC236}">
                        <a16:creationId xmlns:a16="http://schemas.microsoft.com/office/drawing/2014/main" id="{CA70249B-DA6B-4D04-87EE-FA907C8BF4E6}"/>
                      </a:ext>
                    </a:extLst>
                  </p:cNvPr>
                  <p:cNvSpPr txBox="1"/>
                  <p:nvPr/>
                </p:nvSpPr>
                <p:spPr>
                  <a:xfrm>
                    <a:off x="2842515" y="-12130"/>
                    <a:ext cx="756736" cy="3734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1100" b="1" dirty="0">
                        <a:latin typeface="Arial" panose="020B0604020202020204" pitchFamily="34" charset="0"/>
                        <a:ea typeface="Calibri" panose="020F0502020204030204" pitchFamily="34" charset="0"/>
                        <a:cs typeface="Arial" panose="020B0604020202020204" pitchFamily="34" charset="0"/>
                      </a:rPr>
                      <a:t>Th-232</a:t>
                    </a:r>
                    <a:endParaRPr lang="de-DE" sz="1100" b="1" dirty="0">
                      <a:latin typeface="Arial" panose="020B0604020202020204" pitchFamily="34" charset="0"/>
                      <a:ea typeface="Calibri" panose="020F0502020204030204" pitchFamily="34" charset="0"/>
                      <a:cs typeface="Arial" panose="020B0604020202020204" pitchFamily="34" charset="0"/>
                    </a:endParaRPr>
                  </a:p>
                </p:txBody>
              </p:sp>
              <p:sp>
                <p:nvSpPr>
                  <p:cNvPr id="75" name="Text Box 8">
                    <a:extLst>
                      <a:ext uri="{FF2B5EF4-FFF2-40B4-BE49-F238E27FC236}">
                        <a16:creationId xmlns:a16="http://schemas.microsoft.com/office/drawing/2014/main" id="{9F6996CD-4090-4CBB-A3E2-7F427464963D}"/>
                      </a:ext>
                    </a:extLst>
                  </p:cNvPr>
                  <p:cNvSpPr txBox="1"/>
                  <p:nvPr/>
                </p:nvSpPr>
                <p:spPr>
                  <a:xfrm>
                    <a:off x="670953" y="2784531"/>
                    <a:ext cx="808137" cy="311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1100" b="1" dirty="0">
                        <a:latin typeface="Arial" panose="020B0604020202020204" pitchFamily="34" charset="0"/>
                        <a:ea typeface="Calibri" panose="020F0502020204030204" pitchFamily="34" charset="0"/>
                        <a:cs typeface="Arial" panose="020B0604020202020204" pitchFamily="34" charset="0"/>
                      </a:rPr>
                      <a:t>Ra-226</a:t>
                    </a:r>
                    <a:endParaRPr lang="de-DE" sz="1100" b="1" dirty="0">
                      <a:latin typeface="Arial" panose="020B0604020202020204" pitchFamily="34" charset="0"/>
                      <a:ea typeface="Calibri" panose="020F0502020204030204" pitchFamily="34" charset="0"/>
                      <a:cs typeface="Arial" panose="020B0604020202020204" pitchFamily="34" charset="0"/>
                    </a:endParaRPr>
                  </a:p>
                </p:txBody>
              </p:sp>
              <p:sp>
                <p:nvSpPr>
                  <p:cNvPr id="76" name="Text Box 10">
                    <a:extLst>
                      <a:ext uri="{FF2B5EF4-FFF2-40B4-BE49-F238E27FC236}">
                        <a16:creationId xmlns:a16="http://schemas.microsoft.com/office/drawing/2014/main" id="{988E93BF-5251-44CA-812A-6480EC34447B}"/>
                      </a:ext>
                    </a:extLst>
                  </p:cNvPr>
                  <p:cNvSpPr txBox="1"/>
                  <p:nvPr/>
                </p:nvSpPr>
                <p:spPr>
                  <a:xfrm>
                    <a:off x="2985669" y="2782081"/>
                    <a:ext cx="696646" cy="311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1100" b="1" dirty="0">
                        <a:latin typeface="Arial" panose="020B0604020202020204" pitchFamily="34" charset="0"/>
                        <a:ea typeface="Calibri" panose="020F0502020204030204" pitchFamily="34" charset="0"/>
                        <a:cs typeface="Arial" panose="020B0604020202020204" pitchFamily="34" charset="0"/>
                      </a:rPr>
                      <a:t>K-40</a:t>
                    </a:r>
                    <a:endParaRPr lang="de-DE" sz="1100" b="1" dirty="0">
                      <a:latin typeface="Arial" panose="020B0604020202020204" pitchFamily="34" charset="0"/>
                      <a:ea typeface="Calibri" panose="020F0502020204030204" pitchFamily="34" charset="0"/>
                      <a:cs typeface="Arial" panose="020B0604020202020204" pitchFamily="34" charset="0"/>
                    </a:endParaRPr>
                  </a:p>
                </p:txBody>
              </p:sp>
            </p:grpSp>
            <p:sp>
              <p:nvSpPr>
                <p:cNvPr id="71" name="Text Box 7">
                  <a:extLst>
                    <a:ext uri="{FF2B5EF4-FFF2-40B4-BE49-F238E27FC236}">
                      <a16:creationId xmlns:a16="http://schemas.microsoft.com/office/drawing/2014/main" id="{AEBFF3D5-9306-4700-AAEA-A348DBC0D8C2}"/>
                    </a:ext>
                  </a:extLst>
                </p:cNvPr>
                <p:cNvSpPr txBox="1"/>
                <p:nvPr/>
              </p:nvSpPr>
              <p:spPr>
                <a:xfrm>
                  <a:off x="1684483" y="929070"/>
                  <a:ext cx="706291" cy="3209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600" dirty="0" err="1">
                      <a:latin typeface="Arial" panose="020B0604020202020204" pitchFamily="34" charset="0"/>
                      <a:ea typeface="Calibri" panose="020F0502020204030204" pitchFamily="34" charset="0"/>
                      <a:cs typeface="Arial" panose="020B0604020202020204" pitchFamily="34" charset="0"/>
                    </a:rPr>
                    <a:t>nGy</a:t>
                  </a:r>
                  <a:r>
                    <a:rPr lang="en-US" sz="600" dirty="0">
                      <a:latin typeface="Arial" panose="020B0604020202020204" pitchFamily="34" charset="0"/>
                      <a:ea typeface="Calibri" panose="020F0502020204030204" pitchFamily="34" charset="0"/>
                      <a:cs typeface="Arial" panose="020B0604020202020204" pitchFamily="34" charset="0"/>
                    </a:rPr>
                    <a:t>/h</a:t>
                  </a:r>
                  <a:endParaRPr lang="de-DE" sz="600" dirty="0">
                    <a:latin typeface="Arial" panose="020B0604020202020204" pitchFamily="34" charset="0"/>
                    <a:ea typeface="Calibri" panose="020F0502020204030204" pitchFamily="34" charset="0"/>
                    <a:cs typeface="Arial" panose="020B0604020202020204" pitchFamily="34" charset="0"/>
                  </a:endParaRPr>
                </a:p>
              </p:txBody>
            </p:sp>
          </p:grpSp>
          <p:sp>
            <p:nvSpPr>
              <p:cNvPr id="69" name="Text Box 7">
                <a:extLst>
                  <a:ext uri="{FF2B5EF4-FFF2-40B4-BE49-F238E27FC236}">
                    <a16:creationId xmlns:a16="http://schemas.microsoft.com/office/drawing/2014/main" id="{89853965-BFFC-4E46-8B66-7F3F7F1576D7}"/>
                  </a:ext>
                </a:extLst>
              </p:cNvPr>
              <p:cNvSpPr txBox="1"/>
              <p:nvPr/>
            </p:nvSpPr>
            <p:spPr>
              <a:xfrm>
                <a:off x="1684483" y="3338285"/>
                <a:ext cx="706291" cy="3209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600" dirty="0" err="1">
                    <a:latin typeface="Arial" panose="020B0604020202020204" pitchFamily="34" charset="0"/>
                    <a:ea typeface="Calibri" panose="020F0502020204030204" pitchFamily="34" charset="0"/>
                    <a:cs typeface="Arial" panose="020B0604020202020204" pitchFamily="34" charset="0"/>
                  </a:rPr>
                  <a:t>Bq</a:t>
                </a:r>
                <a:r>
                  <a:rPr lang="en-US" sz="600" dirty="0">
                    <a:latin typeface="Arial" panose="020B0604020202020204" pitchFamily="34" charset="0"/>
                    <a:ea typeface="Calibri" panose="020F0502020204030204" pitchFamily="34" charset="0"/>
                    <a:cs typeface="Arial" panose="020B0604020202020204" pitchFamily="34" charset="0"/>
                  </a:rPr>
                  <a:t>/kg</a:t>
                </a:r>
                <a:endParaRPr lang="de-DE" sz="600" dirty="0">
                  <a:latin typeface="Arial" panose="020B0604020202020204" pitchFamily="34" charset="0"/>
                  <a:ea typeface="Calibri" panose="020F0502020204030204" pitchFamily="34" charset="0"/>
                  <a:cs typeface="Arial" panose="020B0604020202020204" pitchFamily="34" charset="0"/>
                </a:endParaRPr>
              </a:p>
            </p:txBody>
          </p:sp>
        </p:grpSp>
        <p:grpSp>
          <p:nvGrpSpPr>
            <p:cNvPr id="56" name="Group 55">
              <a:extLst>
                <a:ext uri="{FF2B5EF4-FFF2-40B4-BE49-F238E27FC236}">
                  <a16:creationId xmlns:a16="http://schemas.microsoft.com/office/drawing/2014/main" id="{9BEFC9B4-260E-4C77-A077-588D7F2F302C}"/>
                </a:ext>
              </a:extLst>
            </p:cNvPr>
            <p:cNvGrpSpPr/>
            <p:nvPr/>
          </p:nvGrpSpPr>
          <p:grpSpPr>
            <a:xfrm>
              <a:off x="7882485" y="5813037"/>
              <a:ext cx="1142676" cy="226342"/>
              <a:chOff x="75653" y="5889237"/>
              <a:chExt cx="1142676" cy="226342"/>
            </a:xfrm>
          </p:grpSpPr>
          <p:sp>
            <p:nvSpPr>
              <p:cNvPr id="59" name="TextBox 58">
                <a:extLst>
                  <a:ext uri="{FF2B5EF4-FFF2-40B4-BE49-F238E27FC236}">
                    <a16:creationId xmlns:a16="http://schemas.microsoft.com/office/drawing/2014/main" id="{9B2EBB88-1BC8-42F2-8DD2-A1F090F32B34}"/>
                  </a:ext>
                </a:extLst>
              </p:cNvPr>
              <p:cNvSpPr txBox="1"/>
              <p:nvPr/>
            </p:nvSpPr>
            <p:spPr>
              <a:xfrm>
                <a:off x="75653" y="5900135"/>
                <a:ext cx="242374" cy="215444"/>
              </a:xfrm>
              <a:prstGeom prst="rect">
                <a:avLst/>
              </a:prstGeom>
              <a:noFill/>
            </p:spPr>
            <p:txBody>
              <a:bodyPr wrap="none" rtlCol="0">
                <a:spAutoFit/>
              </a:bodyPr>
              <a:lstStyle/>
              <a:p>
                <a:r>
                  <a:rPr lang="en-US" sz="800" dirty="0"/>
                  <a:t>0</a:t>
                </a:r>
                <a:endParaRPr lang="de-DE" sz="800" dirty="0"/>
              </a:p>
            </p:txBody>
          </p:sp>
          <p:grpSp>
            <p:nvGrpSpPr>
              <p:cNvPr id="60" name="Group 59">
                <a:extLst>
                  <a:ext uri="{FF2B5EF4-FFF2-40B4-BE49-F238E27FC236}">
                    <a16:creationId xmlns:a16="http://schemas.microsoft.com/office/drawing/2014/main" id="{6FCA5BF8-5F69-4327-9C07-BE49B6F0B749}"/>
                  </a:ext>
                </a:extLst>
              </p:cNvPr>
              <p:cNvGrpSpPr/>
              <p:nvPr/>
            </p:nvGrpSpPr>
            <p:grpSpPr>
              <a:xfrm>
                <a:off x="183692" y="5889237"/>
                <a:ext cx="710851" cy="50007"/>
                <a:chOff x="4723413" y="3580934"/>
                <a:chExt cx="710851" cy="50007"/>
              </a:xfrm>
            </p:grpSpPr>
            <p:cxnSp>
              <p:nvCxnSpPr>
                <p:cNvPr id="63" name="Straight Connector 62">
                  <a:extLst>
                    <a:ext uri="{FF2B5EF4-FFF2-40B4-BE49-F238E27FC236}">
                      <a16:creationId xmlns:a16="http://schemas.microsoft.com/office/drawing/2014/main" id="{E4F98C6F-52C7-47A3-8369-F2AF8B5D2F9E}"/>
                    </a:ext>
                  </a:extLst>
                </p:cNvPr>
                <p:cNvCxnSpPr/>
                <p:nvPr/>
              </p:nvCxnSpPr>
              <p:spPr>
                <a:xfrm>
                  <a:off x="4723413" y="3580934"/>
                  <a:ext cx="3566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B4CA18A-BB4E-4D81-AC00-F92D42A3BF77}"/>
                    </a:ext>
                  </a:extLst>
                </p:cNvPr>
                <p:cNvCxnSpPr/>
                <p:nvPr/>
              </p:nvCxnSpPr>
              <p:spPr>
                <a:xfrm>
                  <a:off x="4728176" y="3585697"/>
                  <a:ext cx="0" cy="45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B3310CF-85D9-4247-BE9F-5421A0B122FE}"/>
                    </a:ext>
                  </a:extLst>
                </p:cNvPr>
                <p:cNvCxnSpPr/>
                <p:nvPr/>
              </p:nvCxnSpPr>
              <p:spPr>
                <a:xfrm>
                  <a:off x="5077648" y="3580935"/>
                  <a:ext cx="3566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98065E1-B5AB-4492-B359-0D4CFD77A4C5}"/>
                    </a:ext>
                  </a:extLst>
                </p:cNvPr>
                <p:cNvCxnSpPr/>
                <p:nvPr/>
              </p:nvCxnSpPr>
              <p:spPr>
                <a:xfrm>
                  <a:off x="5077648" y="3585697"/>
                  <a:ext cx="0" cy="45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06989B3-4023-4C43-80C7-7A4B35DC1610}"/>
                    </a:ext>
                  </a:extLst>
                </p:cNvPr>
                <p:cNvCxnSpPr/>
                <p:nvPr/>
              </p:nvCxnSpPr>
              <p:spPr>
                <a:xfrm>
                  <a:off x="5429502" y="3585697"/>
                  <a:ext cx="0" cy="45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D9FE4D7F-9037-42AB-B1F9-3662FCFF0E8C}"/>
                  </a:ext>
                </a:extLst>
              </p:cNvPr>
              <p:cNvSpPr txBox="1"/>
              <p:nvPr/>
            </p:nvSpPr>
            <p:spPr>
              <a:xfrm>
                <a:off x="380425" y="5897401"/>
                <a:ext cx="300082" cy="215444"/>
              </a:xfrm>
              <a:prstGeom prst="rect">
                <a:avLst/>
              </a:prstGeom>
              <a:noFill/>
            </p:spPr>
            <p:txBody>
              <a:bodyPr wrap="none" rtlCol="0">
                <a:spAutoFit/>
              </a:bodyPr>
              <a:lstStyle/>
              <a:p>
                <a:r>
                  <a:rPr lang="en-US" sz="800" dirty="0"/>
                  <a:t>80</a:t>
                </a:r>
                <a:endParaRPr lang="de-DE" sz="800" dirty="0"/>
              </a:p>
            </p:txBody>
          </p:sp>
          <p:sp>
            <p:nvSpPr>
              <p:cNvPr id="62" name="TextBox 61">
                <a:extLst>
                  <a:ext uri="{FF2B5EF4-FFF2-40B4-BE49-F238E27FC236}">
                    <a16:creationId xmlns:a16="http://schemas.microsoft.com/office/drawing/2014/main" id="{C2C75412-C3B4-41D0-8ACE-60C6D4BE6AA7}"/>
                  </a:ext>
                </a:extLst>
              </p:cNvPr>
              <p:cNvSpPr txBox="1"/>
              <p:nvPr/>
            </p:nvSpPr>
            <p:spPr>
              <a:xfrm>
                <a:off x="695429" y="5897401"/>
                <a:ext cx="522900" cy="215444"/>
              </a:xfrm>
              <a:prstGeom prst="rect">
                <a:avLst/>
              </a:prstGeom>
              <a:noFill/>
            </p:spPr>
            <p:txBody>
              <a:bodyPr wrap="none" rtlCol="0">
                <a:spAutoFit/>
              </a:bodyPr>
              <a:lstStyle/>
              <a:p>
                <a:r>
                  <a:rPr lang="en-US" sz="800" dirty="0"/>
                  <a:t>160 km</a:t>
                </a:r>
                <a:endParaRPr lang="de-DE" sz="800" dirty="0"/>
              </a:p>
            </p:txBody>
          </p:sp>
        </p:grpSp>
        <p:sp>
          <p:nvSpPr>
            <p:cNvPr id="57" name="Text Box 7">
              <a:extLst>
                <a:ext uri="{FF2B5EF4-FFF2-40B4-BE49-F238E27FC236}">
                  <a16:creationId xmlns:a16="http://schemas.microsoft.com/office/drawing/2014/main" id="{E32C2944-1050-4B1F-A350-5245EE667C84}"/>
                </a:ext>
              </a:extLst>
            </p:cNvPr>
            <p:cNvSpPr txBox="1"/>
            <p:nvPr/>
          </p:nvSpPr>
          <p:spPr>
            <a:xfrm>
              <a:off x="8622381" y="929070"/>
              <a:ext cx="706291" cy="3209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600" dirty="0" err="1">
                  <a:latin typeface="Arial" panose="020B0604020202020204" pitchFamily="34" charset="0"/>
                  <a:ea typeface="Calibri" panose="020F0502020204030204" pitchFamily="34" charset="0"/>
                  <a:cs typeface="Arial" panose="020B0604020202020204" pitchFamily="34" charset="0"/>
                </a:rPr>
                <a:t>Bq</a:t>
              </a:r>
              <a:r>
                <a:rPr lang="en-US" sz="600" dirty="0">
                  <a:latin typeface="Arial" panose="020B0604020202020204" pitchFamily="34" charset="0"/>
                  <a:ea typeface="Calibri" panose="020F0502020204030204" pitchFamily="34" charset="0"/>
                  <a:cs typeface="Arial" panose="020B0604020202020204" pitchFamily="34" charset="0"/>
                </a:rPr>
                <a:t>/kg</a:t>
              </a:r>
              <a:endParaRPr lang="de-DE" sz="600" dirty="0">
                <a:latin typeface="Arial" panose="020B0604020202020204" pitchFamily="34" charset="0"/>
                <a:ea typeface="Calibri" panose="020F0502020204030204" pitchFamily="34" charset="0"/>
                <a:cs typeface="Arial" panose="020B0604020202020204" pitchFamily="34" charset="0"/>
              </a:endParaRPr>
            </a:p>
          </p:txBody>
        </p:sp>
        <p:sp>
          <p:nvSpPr>
            <p:cNvPr id="58" name="Text Box 7">
              <a:extLst>
                <a:ext uri="{FF2B5EF4-FFF2-40B4-BE49-F238E27FC236}">
                  <a16:creationId xmlns:a16="http://schemas.microsoft.com/office/drawing/2014/main" id="{2FCD8559-5CE0-4D9E-B4E3-412288FCAF05}"/>
                </a:ext>
              </a:extLst>
            </p:cNvPr>
            <p:cNvSpPr txBox="1"/>
            <p:nvPr/>
          </p:nvSpPr>
          <p:spPr>
            <a:xfrm>
              <a:off x="8622381" y="3337702"/>
              <a:ext cx="706291" cy="32091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Bef>
                  <a:spcPts val="0"/>
                </a:spcBef>
                <a:spcAft>
                  <a:spcPts val="800"/>
                </a:spcAft>
              </a:pPr>
              <a:r>
                <a:rPr lang="en-US" sz="600" dirty="0" err="1">
                  <a:latin typeface="Arial" panose="020B0604020202020204" pitchFamily="34" charset="0"/>
                  <a:ea typeface="Calibri" panose="020F0502020204030204" pitchFamily="34" charset="0"/>
                  <a:cs typeface="Arial" panose="020B0604020202020204" pitchFamily="34" charset="0"/>
                </a:rPr>
                <a:t>Bq</a:t>
              </a:r>
              <a:r>
                <a:rPr lang="en-US" sz="600" dirty="0">
                  <a:latin typeface="Arial" panose="020B0604020202020204" pitchFamily="34" charset="0"/>
                  <a:ea typeface="Calibri" panose="020F0502020204030204" pitchFamily="34" charset="0"/>
                  <a:cs typeface="Arial" panose="020B0604020202020204" pitchFamily="34" charset="0"/>
                </a:rPr>
                <a:t>/kg</a:t>
              </a:r>
              <a:endParaRPr lang="de-DE" sz="600" dirty="0">
                <a:latin typeface="Arial" panose="020B0604020202020204" pitchFamily="34" charset="0"/>
                <a:ea typeface="Calibri" panose="020F0502020204030204" pitchFamily="34" charset="0"/>
                <a:cs typeface="Arial" panose="020B0604020202020204" pitchFamily="34" charset="0"/>
              </a:endParaRPr>
            </a:p>
          </p:txBody>
        </p:sp>
      </p:grpSp>
      <p:sp>
        <p:nvSpPr>
          <p:cNvPr id="34" name="Content Placeholder 6">
            <a:extLst>
              <a:ext uri="{FF2B5EF4-FFF2-40B4-BE49-F238E27FC236}">
                <a16:creationId xmlns:a16="http://schemas.microsoft.com/office/drawing/2014/main" id="{716A8B87-9F4F-4D7B-802A-3100ABC8F14F}"/>
              </a:ext>
            </a:extLst>
          </p:cNvPr>
          <p:cNvSpPr txBox="1">
            <a:spLocks/>
          </p:cNvSpPr>
          <p:nvPr/>
        </p:nvSpPr>
        <p:spPr bwMode="auto">
          <a:xfrm>
            <a:off x="89787" y="1119488"/>
            <a:ext cx="5067151" cy="15710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57188" indent="-357188" algn="l" rtl="0" eaLnBrk="1" fontAlgn="base" hangingPunct="1">
              <a:spcBef>
                <a:spcPts val="700"/>
              </a:spcBef>
              <a:spcAft>
                <a:spcPct val="0"/>
              </a:spcAft>
              <a:buBlip>
                <a:blip r:embed="rId7"/>
              </a:buBlip>
              <a:defRPr sz="2800">
                <a:solidFill>
                  <a:schemeClr val="tx1"/>
                </a:solidFill>
                <a:latin typeface="+mn-lt"/>
                <a:ea typeface="+mn-ea"/>
                <a:cs typeface="+mn-cs"/>
              </a:defRPr>
            </a:lvl1pPr>
            <a:lvl2pPr marL="790575" indent="-396000" algn="l" rtl="0" eaLnBrk="1" fontAlgn="base" hangingPunct="1">
              <a:spcBef>
                <a:spcPts val="700"/>
              </a:spcBef>
              <a:spcAft>
                <a:spcPct val="0"/>
              </a:spcAft>
              <a:buBlip>
                <a:blip r:embed="rId8"/>
              </a:buBlip>
              <a:defRPr sz="2400">
                <a:solidFill>
                  <a:schemeClr val="tx1"/>
                </a:solidFill>
                <a:latin typeface="+mn-lt"/>
              </a:defRPr>
            </a:lvl2pPr>
            <a:lvl3pPr marL="1209675" indent="-324000" algn="l" rtl="0" eaLnBrk="1" fontAlgn="base" hangingPunct="1">
              <a:spcBef>
                <a:spcPts val="700"/>
              </a:spcBef>
              <a:spcAft>
                <a:spcPct val="0"/>
              </a:spcAft>
              <a:buBlip>
                <a:blip r:embed="rId9"/>
              </a:buBlip>
              <a:defRPr sz="2000">
                <a:solidFill>
                  <a:schemeClr val="tx1"/>
                </a:solidFill>
                <a:latin typeface="+mn-lt"/>
              </a:defRPr>
            </a:lvl3pPr>
            <a:lvl4pPr marL="1657350" indent="-324000" algn="l" rtl="0" eaLnBrk="1" fontAlgn="base" hangingPunct="1">
              <a:spcBef>
                <a:spcPts val="700"/>
              </a:spcBef>
              <a:spcAft>
                <a:spcPct val="0"/>
              </a:spcAft>
              <a:buBlip>
                <a:blip r:embed="rId9"/>
              </a:buBlip>
              <a:defRPr sz="2000">
                <a:solidFill>
                  <a:schemeClr val="tx1"/>
                </a:solidFill>
                <a:latin typeface="+mn-lt"/>
              </a:defRPr>
            </a:lvl4pPr>
            <a:lvl5pPr marL="2095500" indent="-324000" algn="l" rtl="0" eaLnBrk="1" fontAlgn="base" hangingPunct="1">
              <a:spcBef>
                <a:spcPts val="700"/>
              </a:spcBef>
              <a:spcAft>
                <a:spcPct val="0"/>
              </a:spcAft>
              <a:buBlip>
                <a:blip r:embed="rId9"/>
              </a:buBlip>
              <a:defRPr sz="1800">
                <a:solidFill>
                  <a:schemeClr val="tx1"/>
                </a:solidFill>
                <a:latin typeface="+mn-lt"/>
              </a:defRPr>
            </a:lvl5pPr>
            <a:lvl6pPr marL="2514600" indent="-228600" algn="l" rtl="0" eaLnBrk="1" fontAlgn="base" hangingPunct="1">
              <a:spcBef>
                <a:spcPct val="20000"/>
              </a:spcBef>
              <a:spcAft>
                <a:spcPct val="0"/>
              </a:spcAft>
              <a:buSzPct val="60000"/>
              <a:buBlip>
                <a:blip r:embed="rId10"/>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0"/>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0"/>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0"/>
              </a:buBlip>
              <a:defRPr sz="1400">
                <a:solidFill>
                  <a:schemeClr val="tx1"/>
                </a:solidFill>
                <a:latin typeface="+mn-lt"/>
              </a:defRPr>
            </a:lvl9pPr>
          </a:lstStyle>
          <a:p>
            <a:pPr marL="119056" indent="0">
              <a:buNone/>
            </a:pPr>
            <a:r>
              <a:rPr lang="en-US" sz="1800" kern="0" dirty="0"/>
              <a:t>Collaborative Project 2011 – 2015:</a:t>
            </a:r>
          </a:p>
          <a:p>
            <a:pPr indent="-238110">
              <a:buClr>
                <a:schemeClr val="accent1"/>
              </a:buClr>
              <a:buSzPct val="150000"/>
              <a:buFont typeface="Arial" panose="020B0604020202020204" pitchFamily="34" charset="0"/>
              <a:buChar char="•"/>
            </a:pPr>
            <a:r>
              <a:rPr lang="en-US" sz="1600" kern="0" dirty="0"/>
              <a:t>Sri Lanka Atomic Energy Board (SLAEB)</a:t>
            </a:r>
          </a:p>
          <a:p>
            <a:pPr indent="-238110">
              <a:buClr>
                <a:schemeClr val="accent1"/>
              </a:buClr>
              <a:buSzPct val="150000"/>
              <a:buFont typeface="Arial" panose="020B0604020202020204" pitchFamily="34" charset="0"/>
              <a:buChar char="•"/>
            </a:pPr>
            <a:r>
              <a:rPr lang="en-US" sz="1600" kern="0" dirty="0"/>
              <a:t>Geological Survey and Mines Bureau (GSMB – SL)</a:t>
            </a:r>
          </a:p>
          <a:p>
            <a:pPr indent="-238110">
              <a:buClr>
                <a:schemeClr val="accent1"/>
              </a:buClr>
              <a:buSzPct val="150000"/>
              <a:buFont typeface="Arial" panose="020B0604020202020204" pitchFamily="34" charset="0"/>
              <a:buChar char="•"/>
            </a:pPr>
            <a:r>
              <a:rPr lang="en-US" sz="1600" kern="0" dirty="0"/>
              <a:t>International Atomic Energy Agency (IAEA)</a:t>
            </a:r>
          </a:p>
        </p:txBody>
      </p:sp>
      <p:sp>
        <p:nvSpPr>
          <p:cNvPr id="35" name="Titel 1">
            <a:extLst>
              <a:ext uri="{FF2B5EF4-FFF2-40B4-BE49-F238E27FC236}">
                <a16:creationId xmlns:a16="http://schemas.microsoft.com/office/drawing/2014/main" id="{572353D4-82C3-490A-B318-A60D504D28CE}"/>
              </a:ext>
            </a:extLst>
          </p:cNvPr>
          <p:cNvSpPr txBox="1">
            <a:spLocks/>
          </p:cNvSpPr>
          <p:nvPr/>
        </p:nvSpPr>
        <p:spPr bwMode="auto">
          <a:xfrm>
            <a:off x="183695" y="475648"/>
            <a:ext cx="5646227" cy="56197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r>
              <a:rPr lang="en-US" kern="0" dirty="0">
                <a:solidFill>
                  <a:schemeClr val="accent1"/>
                </a:solidFill>
                <a:effectLst>
                  <a:outerShdw blurRad="38100" dist="38100" dir="2700000" algn="tl">
                    <a:srgbClr val="000000">
                      <a:alpha val="43137"/>
                    </a:srgbClr>
                  </a:outerShdw>
                </a:effectLst>
              </a:rPr>
              <a:t>2. Background of study </a:t>
            </a:r>
            <a:endParaRPr lang="de-DE" kern="0" dirty="0">
              <a:solidFill>
                <a:schemeClr val="accent1"/>
              </a:solidFill>
              <a:effectLst>
                <a:outerShdw blurRad="38100" dist="38100" dir="2700000" algn="tl">
                  <a:srgbClr val="000000">
                    <a:alpha val="43137"/>
                  </a:srgbClr>
                </a:outerShdw>
              </a:effectLst>
            </a:endParaRPr>
          </a:p>
        </p:txBody>
      </p:sp>
      <p:grpSp>
        <p:nvGrpSpPr>
          <p:cNvPr id="46" name="Group 45">
            <a:extLst>
              <a:ext uri="{FF2B5EF4-FFF2-40B4-BE49-F238E27FC236}">
                <a16:creationId xmlns:a16="http://schemas.microsoft.com/office/drawing/2014/main" id="{99E30CA0-2501-497F-9014-F157EA69343B}"/>
              </a:ext>
            </a:extLst>
          </p:cNvPr>
          <p:cNvGrpSpPr/>
          <p:nvPr/>
        </p:nvGrpSpPr>
        <p:grpSpPr>
          <a:xfrm>
            <a:off x="122317" y="109945"/>
            <a:ext cx="7377062" cy="210095"/>
            <a:chOff x="211214" y="109942"/>
            <a:chExt cx="7639068" cy="270105"/>
          </a:xfrm>
        </p:grpSpPr>
        <p:sp>
          <p:nvSpPr>
            <p:cNvPr id="48" name="Freeform: Shape 47">
              <a:extLst>
                <a:ext uri="{FF2B5EF4-FFF2-40B4-BE49-F238E27FC236}">
                  <a16:creationId xmlns:a16="http://schemas.microsoft.com/office/drawing/2014/main" id="{C1E3A9A3-CE90-447C-9D5F-C7700A5AD816}"/>
                </a:ext>
              </a:extLst>
            </p:cNvPr>
            <p:cNvSpPr/>
            <p:nvPr/>
          </p:nvSpPr>
          <p:spPr>
            <a:xfrm>
              <a:off x="211214"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0 w 1527813"/>
                <a:gd name="connsiteY5"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7813" h="270105">
                  <a:moveTo>
                    <a:pt x="0" y="0"/>
                  </a:moveTo>
                  <a:lnTo>
                    <a:pt x="1392761" y="0"/>
                  </a:lnTo>
                  <a:lnTo>
                    <a:pt x="1527813" y="135053"/>
                  </a:lnTo>
                  <a:lnTo>
                    <a:pt x="1392761" y="270105"/>
                  </a:lnTo>
                  <a:lnTo>
                    <a:pt x="0" y="270105"/>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83528" bIns="32004" numCol="1" spcCol="1270" anchor="ctr" anchorCtr="0">
              <a:noAutofit/>
            </a:bodyPr>
            <a:lstStyle/>
            <a:p>
              <a:pPr algn="ctr" defTabSz="533365">
                <a:lnSpc>
                  <a:spcPct val="90000"/>
                </a:lnSpc>
                <a:spcAft>
                  <a:spcPct val="35000"/>
                </a:spcAft>
              </a:pPr>
              <a:r>
                <a:rPr lang="en-US" sz="1200" dirty="0"/>
                <a:t>Introduction</a:t>
              </a:r>
            </a:p>
          </p:txBody>
        </p:sp>
        <p:sp>
          <p:nvSpPr>
            <p:cNvPr id="49" name="Freeform: Shape 48">
              <a:extLst>
                <a:ext uri="{FF2B5EF4-FFF2-40B4-BE49-F238E27FC236}">
                  <a16:creationId xmlns:a16="http://schemas.microsoft.com/office/drawing/2014/main" id="{F96AF4F9-D941-4C46-AF02-A1DC83C9C80B}"/>
                </a:ext>
              </a:extLst>
            </p:cNvPr>
            <p:cNvSpPr/>
            <p:nvPr/>
          </p:nvSpPr>
          <p:spPr>
            <a:xfrm>
              <a:off x="1433465"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solidFill>
                    <a:srgbClr val="FFFFFF"/>
                  </a:solidFill>
                  <a:latin typeface="Arial"/>
                </a:rPr>
                <a:t>Background</a:t>
              </a:r>
            </a:p>
          </p:txBody>
        </p:sp>
        <p:sp>
          <p:nvSpPr>
            <p:cNvPr id="50" name="Freeform: Shape 49">
              <a:extLst>
                <a:ext uri="{FF2B5EF4-FFF2-40B4-BE49-F238E27FC236}">
                  <a16:creationId xmlns:a16="http://schemas.microsoft.com/office/drawing/2014/main" id="{1D33BDE1-C47C-41C1-B9E1-C7680EE1F47A}"/>
                </a:ext>
              </a:extLst>
            </p:cNvPr>
            <p:cNvSpPr/>
            <p:nvPr/>
          </p:nvSpPr>
          <p:spPr>
            <a:xfrm>
              <a:off x="2655716"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Methods</a:t>
              </a:r>
            </a:p>
          </p:txBody>
        </p:sp>
        <p:sp>
          <p:nvSpPr>
            <p:cNvPr id="51" name="Freeform: Shape 50">
              <a:extLst>
                <a:ext uri="{FF2B5EF4-FFF2-40B4-BE49-F238E27FC236}">
                  <a16:creationId xmlns:a16="http://schemas.microsoft.com/office/drawing/2014/main" id="{241E5796-C2B7-4BE9-BB45-ED9907D9D36D}"/>
                </a:ext>
              </a:extLst>
            </p:cNvPr>
            <p:cNvSpPr/>
            <p:nvPr/>
          </p:nvSpPr>
          <p:spPr>
            <a:xfrm>
              <a:off x="3877967"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Characterization</a:t>
              </a:r>
            </a:p>
          </p:txBody>
        </p:sp>
        <p:sp>
          <p:nvSpPr>
            <p:cNvPr id="52" name="Freeform: Shape 51">
              <a:extLst>
                <a:ext uri="{FF2B5EF4-FFF2-40B4-BE49-F238E27FC236}">
                  <a16:creationId xmlns:a16="http://schemas.microsoft.com/office/drawing/2014/main" id="{B8AB808D-1B74-4FAC-93FF-D85612CBC18A}"/>
                </a:ext>
              </a:extLst>
            </p:cNvPr>
            <p:cNvSpPr/>
            <p:nvPr/>
          </p:nvSpPr>
          <p:spPr>
            <a:xfrm>
              <a:off x="5100218"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Mobility</a:t>
              </a:r>
            </a:p>
          </p:txBody>
        </p:sp>
        <p:sp>
          <p:nvSpPr>
            <p:cNvPr id="53" name="Freeform: Shape 52">
              <a:extLst>
                <a:ext uri="{FF2B5EF4-FFF2-40B4-BE49-F238E27FC236}">
                  <a16:creationId xmlns:a16="http://schemas.microsoft.com/office/drawing/2014/main" id="{4BD41AFD-4C6D-4FCD-AFDC-7D8460D1FE0D}"/>
                </a:ext>
              </a:extLst>
            </p:cNvPr>
            <p:cNvSpPr/>
            <p:nvPr/>
          </p:nvSpPr>
          <p:spPr>
            <a:xfrm>
              <a:off x="6322469" y="109942"/>
              <a:ext cx="1527813" cy="270105"/>
            </a:xfrm>
            <a:custGeom>
              <a:avLst/>
              <a:gdLst>
                <a:gd name="connsiteX0" fmla="*/ 0 w 1527813"/>
                <a:gd name="connsiteY0" fmla="*/ 0 h 270105"/>
                <a:gd name="connsiteX1" fmla="*/ 1392761 w 1527813"/>
                <a:gd name="connsiteY1" fmla="*/ 0 h 270105"/>
                <a:gd name="connsiteX2" fmla="*/ 1527813 w 1527813"/>
                <a:gd name="connsiteY2" fmla="*/ 135053 h 270105"/>
                <a:gd name="connsiteX3" fmla="*/ 1392761 w 1527813"/>
                <a:gd name="connsiteY3" fmla="*/ 270105 h 270105"/>
                <a:gd name="connsiteX4" fmla="*/ 0 w 1527813"/>
                <a:gd name="connsiteY4" fmla="*/ 270105 h 270105"/>
                <a:gd name="connsiteX5" fmla="*/ 135053 w 1527813"/>
                <a:gd name="connsiteY5" fmla="*/ 135053 h 270105"/>
                <a:gd name="connsiteX6" fmla="*/ 0 w 1527813"/>
                <a:gd name="connsiteY6" fmla="*/ 0 h 27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813" h="270105">
                  <a:moveTo>
                    <a:pt x="0" y="0"/>
                  </a:moveTo>
                  <a:lnTo>
                    <a:pt x="1392761" y="0"/>
                  </a:lnTo>
                  <a:lnTo>
                    <a:pt x="1527813" y="135053"/>
                  </a:lnTo>
                  <a:lnTo>
                    <a:pt x="1392761" y="270105"/>
                  </a:lnTo>
                  <a:lnTo>
                    <a:pt x="0" y="270105"/>
                  </a:lnTo>
                  <a:lnTo>
                    <a:pt x="135053" y="135053"/>
                  </a:lnTo>
                  <a:lnTo>
                    <a:pt x="0" y="0"/>
                  </a:ln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3059" tIns="36576" rIns="151055" bIns="32004" numCol="1" spcCol="1270" anchor="ctr" anchorCtr="0">
              <a:noAutofit/>
            </a:bodyPr>
            <a:lstStyle/>
            <a:p>
              <a:pPr algn="ctr" defTabSz="533365">
                <a:lnSpc>
                  <a:spcPct val="90000"/>
                </a:lnSpc>
                <a:spcAft>
                  <a:spcPct val="35000"/>
                </a:spcAft>
              </a:pPr>
              <a:r>
                <a:rPr lang="en-US" sz="1200" dirty="0"/>
                <a:t>Conclusions</a:t>
              </a:r>
            </a:p>
          </p:txBody>
        </p:sp>
      </p:grpSp>
    </p:spTree>
    <p:extLst>
      <p:ext uri="{BB962C8B-B14F-4D97-AF65-F5344CB8AC3E}">
        <p14:creationId xmlns:p14="http://schemas.microsoft.com/office/powerpoint/2010/main" val="2150453354"/>
      </p:ext>
    </p:extLst>
  </p:cSld>
  <p:clrMapOvr>
    <a:masterClrMapping/>
  </p:clrMapOvr>
  <mc:AlternateContent xmlns:mc="http://schemas.openxmlformats.org/markup-compatibility/2006" xmlns:p14="http://schemas.microsoft.com/office/powerpoint/2010/main">
    <mc:Choice Requires="p14">
      <p:transition spd="slow" p14:dur="2000" advTm="20800"/>
    </mc:Choice>
    <mc:Fallback xmlns="">
      <p:transition spd="slow" advTm="20800"/>
    </mc:Fallback>
  </mc:AlternateContent>
  <p:timing>
    <p:tnLst>
      <p:par>
        <p:cTn id="1" dur="indefinite" restart="never" nodeType="tmRoot"/>
      </p:par>
    </p:tnLst>
  </p:timing>
</p:sld>
</file>

<file path=ppt/theme/theme1.xml><?xml version="1.0" encoding="utf-8"?>
<a:theme xmlns:a="http://schemas.openxmlformats.org/drawingml/2006/main" name="KIT-Masterslides-EN-SDQ">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IT-Masterslides-EN-SDQ">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3149</Words>
  <Application>Microsoft Office PowerPoint</Application>
  <PresentationFormat>On-screen Show (4:3)</PresentationFormat>
  <Paragraphs>551</Paragraphs>
  <Slides>31</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Arial</vt:lpstr>
      <vt:lpstr>Calibri</vt:lpstr>
      <vt:lpstr>Calibri Light</vt:lpstr>
      <vt:lpstr>Cambria Math</vt:lpstr>
      <vt:lpstr>Times New Roman</vt:lpstr>
      <vt:lpstr>Wingdings</vt:lpstr>
      <vt:lpstr>KIT-Masterslides-EN-SDQ</vt:lpstr>
      <vt:lpstr>Custom Design</vt:lpstr>
      <vt:lpstr>1_KIT-Masterslides-EN-SDQ</vt:lpstr>
      <vt:lpstr>PowerPoint Presentation</vt:lpstr>
      <vt:lpstr>Overview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Potential mobility of target elements</vt:lpstr>
      <vt:lpstr>5. Potential mobility of target elements</vt:lpstr>
      <vt:lpstr>5. Potential mobility of target elements</vt:lpstr>
      <vt:lpstr>5. Potential mobility of target elements</vt:lpstr>
      <vt:lpstr>PowerPoint Presentation</vt:lpstr>
      <vt:lpstr>PowerPoint Presentation</vt:lpstr>
      <vt:lpstr>PowerPoint Presentation</vt:lpstr>
      <vt:lpstr>6. Conclusions </vt:lpstr>
      <vt:lpstr>6. Conclusions </vt:lpstr>
      <vt:lpstr>PowerPoint Presentation</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martens</dc:creator>
  <cp:lastModifiedBy>Ratnayake, Sanduni (INE)</cp:lastModifiedBy>
  <cp:revision>2598</cp:revision>
  <cp:lastPrinted>2021-03-29T09:28:28Z</cp:lastPrinted>
  <dcterms:created xsi:type="dcterms:W3CDTF">2010-10-20T15:21:04Z</dcterms:created>
  <dcterms:modified xsi:type="dcterms:W3CDTF">2022-06-28T07:36:06Z</dcterms:modified>
</cp:coreProperties>
</file>