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9"/>
  </p:notesMasterIdLst>
  <p:sldIdLst>
    <p:sldId id="324" r:id="rId2"/>
    <p:sldId id="279" r:id="rId3"/>
    <p:sldId id="501" r:id="rId4"/>
    <p:sldId id="502" r:id="rId5"/>
    <p:sldId id="526" r:id="rId6"/>
    <p:sldId id="511" r:id="rId7"/>
    <p:sldId id="512" r:id="rId8"/>
    <p:sldId id="513" r:id="rId9"/>
    <p:sldId id="516" r:id="rId10"/>
    <p:sldId id="522" r:id="rId11"/>
    <p:sldId id="451" r:id="rId12"/>
    <p:sldId id="527" r:id="rId13"/>
    <p:sldId id="518" r:id="rId14"/>
    <p:sldId id="524" r:id="rId15"/>
    <p:sldId id="464" r:id="rId16"/>
    <p:sldId id="510" r:id="rId17"/>
    <p:sldId id="4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FE2EB"/>
    <a:srgbClr val="1809DD"/>
    <a:srgbClr val="008E40"/>
    <a:srgbClr val="9900CC"/>
    <a:srgbClr val="9900FF"/>
    <a:srgbClr val="FFCC66"/>
    <a:srgbClr val="BDE9CB"/>
    <a:srgbClr val="B6DDE8"/>
    <a:srgbClr val="80C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>
        <p:scale>
          <a:sx n="70" d="100"/>
          <a:sy n="70" d="100"/>
        </p:scale>
        <p:origin x="-134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95469-2D00-42C1-99EA-F462EEB4EDEA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B8F0B-981D-44C2-9C35-AAFD7427E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8F0B-981D-44C2-9C35-AAFD7427ED2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FA9F-03CE-45ED-A5A3-156D8168C338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62B1-038C-48B7-A229-A22B2BFDA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3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FA9F-03CE-45ED-A5A3-156D8168C338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62B1-038C-48B7-A229-A22B2BFDA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3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FA9F-03CE-45ED-A5A3-156D8168C338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62B1-038C-48B7-A229-A22B2BFDA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85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CC29BE-B8BF-4F58-A832-9EE528AE3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898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FA9F-03CE-45ED-A5A3-156D8168C338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62B1-038C-48B7-A229-A22B2BFDA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2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FA9F-03CE-45ED-A5A3-156D8168C338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62B1-038C-48B7-A229-A22B2BFDA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FA9F-03CE-45ED-A5A3-156D8168C338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62B1-038C-48B7-A229-A22B2BFDA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9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FA9F-03CE-45ED-A5A3-156D8168C338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62B1-038C-48B7-A229-A22B2BFDA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2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FA9F-03CE-45ED-A5A3-156D8168C338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62B1-038C-48B7-A229-A22B2BFDA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7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FA9F-03CE-45ED-A5A3-156D8168C338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62B1-038C-48B7-A229-A22B2BFDA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9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FA9F-03CE-45ED-A5A3-156D8168C338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62B1-038C-48B7-A229-A22B2BFDA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8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FA9F-03CE-45ED-A5A3-156D8168C338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62B1-038C-48B7-A229-A22B2BFDA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6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1FA9F-03CE-45ED-A5A3-156D8168C338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62B1-038C-48B7-A229-A22B2BFDA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" y="76200"/>
            <a:ext cx="8839200" cy="22098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Estimation of radiation dose due to Thoron and progeny inhalation in high Background natural radiation area of Eastern Coastal Area of Odisha, </a:t>
            </a:r>
            <a:r>
              <a:rPr lang="en-US" sz="32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India</a:t>
            </a:r>
            <a:endParaRPr lang="en-US" sz="3200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081748"/>
            <a:ext cx="899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By</a:t>
            </a:r>
          </a:p>
          <a:p>
            <a:pPr algn="ctr"/>
            <a:r>
              <a:rPr lang="en-US" sz="2800" b="1" dirty="0" smtClean="0">
                <a:solidFill>
                  <a:srgbClr val="1809DD"/>
                </a:solidFill>
                <a:latin typeface="Arial" pitchFamily="34" charset="0"/>
                <a:cs typeface="Arial" pitchFamily="34" charset="0"/>
              </a:rPr>
              <a:t>MUKESH PRASAD</a:t>
            </a:r>
          </a:p>
          <a:p>
            <a:pPr algn="ctr"/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Chitkara University, Himachal Pradesh</a:t>
            </a:r>
            <a:endParaRPr lang="en-US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On behalf of</a:t>
            </a:r>
          </a:p>
          <a:p>
            <a:pPr algn="ctr"/>
            <a:r>
              <a:rPr lang="en-US" sz="2800" b="1" dirty="0" smtClean="0">
                <a:solidFill>
                  <a:srgbClr val="1809DD"/>
                </a:solidFill>
                <a:latin typeface="Aharoni" pitchFamily="2" charset="-79"/>
                <a:cs typeface="Aharoni" pitchFamily="2" charset="-79"/>
              </a:rPr>
              <a:t>Dr. R.C. Ramola</a:t>
            </a:r>
          </a:p>
          <a:p>
            <a:pPr algn="ctr"/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Senior Professor</a:t>
            </a:r>
          </a:p>
          <a:p>
            <a:pPr algn="ctr"/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Department of Physics, HNB Garhwal University, Badshahi Thaul Campus, Tehri Garhwal-249 199, India</a:t>
            </a:r>
            <a:endParaRPr lang="en-US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586740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en-US" baseline="300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International Conference </a:t>
            </a:r>
            <a:r>
              <a:rPr lang="en-US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 </a:t>
            </a: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 Level Environmental Radiation Areas </a:t>
            </a:r>
          </a:p>
          <a:p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Strasbourg, France</a:t>
            </a:r>
            <a:endParaRPr lang="en-US" b="1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June 28, 2022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867400"/>
            <a:ext cx="9067800" cy="0"/>
          </a:xfrm>
          <a:prstGeom prst="line">
            <a:avLst/>
          </a:prstGeom>
          <a:ln w="28575">
            <a:solidFill>
              <a:srgbClr val="1809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8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609600"/>
          </a:xfrm>
        </p:spPr>
        <p:txBody>
          <a:bodyPr>
            <a:noAutofit/>
          </a:bodyPr>
          <a:lstStyle/>
          <a:p>
            <a:pPr algn="l"/>
            <a:r>
              <a:rPr lang="en-US" sz="2600" b="1" dirty="0" smtClean="0">
                <a:solidFill>
                  <a:srgbClr val="1809DD"/>
                </a:solidFill>
                <a:latin typeface="+mn-lt"/>
                <a:cs typeface="Times New Roman" pitchFamily="18" charset="0"/>
              </a:rPr>
              <a:t>Radon/Thoron Discriminating Chamber- Raduet </a:t>
            </a:r>
            <a:r>
              <a:rPr lang="en-US" sz="26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(CR-39 detector)  </a:t>
            </a:r>
            <a:endParaRPr lang="en-IN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5863" y="685800"/>
            <a:ext cx="3581337" cy="2708910"/>
          </a:xfrm>
          <a:solidFill>
            <a:srgbClr val="0070C0"/>
          </a:solidFill>
          <a:ln>
            <a:solidFill>
              <a:schemeClr val="bg1"/>
            </a:solidFill>
          </a:ln>
        </p:spPr>
      </p:pic>
      <p:pic>
        <p:nvPicPr>
          <p:cNvPr id="1027" name="Picture 3" descr="C:\Users\Mukesh\Desktop\20141202_133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3962400" cy="2785110"/>
          </a:xfrm>
          <a:prstGeom prst="rect">
            <a:avLst/>
          </a:prstGeom>
          <a:noFill/>
        </p:spPr>
      </p:pic>
      <p:pic>
        <p:nvPicPr>
          <p:cNvPr id="8" name="Content Placehol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8394" y="3886200"/>
            <a:ext cx="3668806" cy="2819400"/>
          </a:xfrm>
          <a:prstGeom prst="rect">
            <a:avLst/>
          </a:prstGeom>
          <a:pattFill prst="pct60">
            <a:fgClr>
              <a:srgbClr val="FF0000"/>
            </a:fgClr>
            <a:bgClr>
              <a:schemeClr val="bg2"/>
            </a:bgClr>
          </a:pattFill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Mukesh\Downloads\20141202_133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86200"/>
            <a:ext cx="3962400" cy="2819400"/>
          </a:xfrm>
          <a:prstGeom prst="rect">
            <a:avLst/>
          </a:prstGeom>
          <a:noFill/>
        </p:spPr>
      </p:pic>
      <p:sp>
        <p:nvSpPr>
          <p:cNvPr id="12" name="Title 8"/>
          <p:cNvSpPr txBox="1">
            <a:spLocks/>
          </p:cNvSpPr>
          <p:nvPr/>
        </p:nvSpPr>
        <p:spPr>
          <a:xfrm>
            <a:off x="155575" y="3352800"/>
            <a:ext cx="8680577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b="1" dirty="0" smtClean="0">
                <a:solidFill>
                  <a:srgbClr val="1809DD"/>
                </a:solidFill>
                <a:latin typeface="+mn-lt"/>
                <a:cs typeface="Times New Roman" pitchFamily="18" charset="0"/>
              </a:rPr>
              <a:t>Deposition based Thoron Plate </a:t>
            </a:r>
            <a:r>
              <a:rPr lang="en-US" sz="26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(CR-39 detector)</a:t>
            </a:r>
            <a:endParaRPr lang="en-US" sz="26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icroshine\Desktop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3962400" cy="411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8600" y="76200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Measurement of Radon/Thoron </a:t>
            </a:r>
          </a:p>
          <a:p>
            <a:r>
              <a:rPr lang="en-US" sz="2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(LR-115 detector based Pin-Hole Dosimeter Technique)</a:t>
            </a:r>
            <a:endParaRPr lang="en-US" sz="22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914400"/>
            <a:ext cx="533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Sahoo et al. 2013, Radiation Measurements 58 (52-60)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617220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1809DD"/>
                </a:solidFill>
              </a:rPr>
              <a:t>Calibration </a:t>
            </a:r>
            <a:r>
              <a:rPr lang="en-US" sz="1600" b="1" dirty="0" smtClean="0">
                <a:solidFill>
                  <a:srgbClr val="1809DD"/>
                </a:solidFill>
              </a:rPr>
              <a:t>factor:  For radon,  k</a:t>
            </a:r>
            <a:r>
              <a:rPr lang="en-US" sz="1600" b="1" baseline="-25000" dirty="0" smtClean="0">
                <a:solidFill>
                  <a:srgbClr val="1809DD"/>
                </a:solidFill>
              </a:rPr>
              <a:t>R </a:t>
            </a:r>
            <a:r>
              <a:rPr lang="en-US" sz="1600" b="1" dirty="0">
                <a:solidFill>
                  <a:srgbClr val="1809DD"/>
                </a:solidFill>
              </a:rPr>
              <a:t>= </a:t>
            </a:r>
            <a:r>
              <a:rPr lang="en-US" sz="1600" b="1" dirty="0" smtClean="0">
                <a:solidFill>
                  <a:srgbClr val="1809DD"/>
                </a:solidFill>
              </a:rPr>
              <a:t>0.0170 </a:t>
            </a:r>
            <a:r>
              <a:rPr lang="en-US" sz="1600" b="1" dirty="0">
                <a:solidFill>
                  <a:srgbClr val="1809DD"/>
                </a:solidFill>
              </a:rPr>
              <a:t>± 0.002 tracks.cm</a:t>
            </a:r>
            <a:r>
              <a:rPr lang="en-US" sz="1600" b="1" baseline="30000" dirty="0">
                <a:solidFill>
                  <a:srgbClr val="1809DD"/>
                </a:solidFill>
              </a:rPr>
              <a:t>-2</a:t>
            </a:r>
            <a:r>
              <a:rPr lang="en-US" sz="1600" b="1" dirty="0">
                <a:solidFill>
                  <a:srgbClr val="1809DD"/>
                </a:solidFill>
              </a:rPr>
              <a:t> per </a:t>
            </a:r>
            <a:r>
              <a:rPr lang="en-US" sz="1600" b="1" dirty="0" smtClean="0">
                <a:solidFill>
                  <a:srgbClr val="1809DD"/>
                </a:solidFill>
              </a:rPr>
              <a:t>Bq.d.m</a:t>
            </a:r>
            <a:r>
              <a:rPr lang="en-US" sz="1600" b="1" baseline="30000" dirty="0" smtClean="0">
                <a:solidFill>
                  <a:srgbClr val="1809DD"/>
                </a:solidFill>
              </a:rPr>
              <a:t>-3</a:t>
            </a:r>
            <a:endParaRPr lang="en-US" sz="1600" b="1" dirty="0">
              <a:solidFill>
                <a:srgbClr val="1809DD"/>
              </a:solidFill>
            </a:endParaRPr>
          </a:p>
          <a:p>
            <a:pPr algn="just"/>
            <a:r>
              <a:rPr lang="en-US" sz="1600" b="1" dirty="0" smtClean="0">
                <a:solidFill>
                  <a:srgbClr val="1809DD"/>
                </a:solidFill>
              </a:rPr>
              <a:t>	             For thoron, k</a:t>
            </a:r>
            <a:r>
              <a:rPr lang="en-US" sz="1600" b="1" baseline="-25000" dirty="0" smtClean="0">
                <a:solidFill>
                  <a:srgbClr val="1809DD"/>
                </a:solidFill>
              </a:rPr>
              <a:t>T </a:t>
            </a:r>
            <a:r>
              <a:rPr lang="en-US" sz="1600" b="1" dirty="0">
                <a:solidFill>
                  <a:srgbClr val="1809DD"/>
                </a:solidFill>
              </a:rPr>
              <a:t>= </a:t>
            </a:r>
            <a:r>
              <a:rPr lang="en-US" sz="1600" b="1" dirty="0" smtClean="0">
                <a:solidFill>
                  <a:srgbClr val="1809DD"/>
                </a:solidFill>
              </a:rPr>
              <a:t>0.010 </a:t>
            </a:r>
            <a:r>
              <a:rPr lang="en-US" sz="1600" b="1" dirty="0">
                <a:solidFill>
                  <a:srgbClr val="1809DD"/>
                </a:solidFill>
              </a:rPr>
              <a:t>± 0.001 tracks.cm</a:t>
            </a:r>
            <a:r>
              <a:rPr lang="en-US" sz="1600" b="1" baseline="30000" dirty="0">
                <a:solidFill>
                  <a:srgbClr val="1809DD"/>
                </a:solidFill>
              </a:rPr>
              <a:t>-2</a:t>
            </a:r>
            <a:r>
              <a:rPr lang="en-US" sz="1600" b="1" dirty="0">
                <a:solidFill>
                  <a:srgbClr val="1809DD"/>
                </a:solidFill>
              </a:rPr>
              <a:t> per </a:t>
            </a:r>
            <a:r>
              <a:rPr lang="en-US" sz="1600" b="1" dirty="0" smtClean="0">
                <a:solidFill>
                  <a:srgbClr val="1809DD"/>
                </a:solidFill>
              </a:rPr>
              <a:t>Bq.d.m</a:t>
            </a:r>
            <a:r>
              <a:rPr lang="en-US" sz="1600" b="1" baseline="30000" dirty="0" smtClean="0">
                <a:solidFill>
                  <a:srgbClr val="1809DD"/>
                </a:solidFill>
              </a:rPr>
              <a:t>-3</a:t>
            </a:r>
            <a:endParaRPr lang="en-US" sz="1600" b="1" dirty="0">
              <a:solidFill>
                <a:srgbClr val="1809DD"/>
              </a:solidFill>
            </a:endParaRPr>
          </a:p>
        </p:txBody>
      </p:sp>
      <p:pic>
        <p:nvPicPr>
          <p:cNvPr id="12" name="Picture 11" descr="C:\Users\w10\Downloads\instrumen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05354"/>
            <a:ext cx="3810000" cy="46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080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73546"/>
            <a:ext cx="4267199" cy="363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304800"/>
            <a:ext cx="464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RAD7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20CD6"/>
                </a:solidFill>
              </a:rPr>
              <a:t>Continuous </a:t>
            </a:r>
            <a:r>
              <a:rPr lang="en-US" sz="2400" b="1" dirty="0">
                <a:solidFill>
                  <a:srgbClr val="320CD6"/>
                </a:solidFill>
              </a:rPr>
              <a:t>radon/thoron </a:t>
            </a:r>
            <a:r>
              <a:rPr lang="en-US" sz="2400" b="1" dirty="0" smtClean="0">
                <a:solidFill>
                  <a:srgbClr val="320CD6"/>
                </a:solidFill>
              </a:rPr>
              <a:t>monitor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Silicon </a:t>
            </a:r>
            <a:r>
              <a:rPr lang="en-US" sz="2400" b="1" dirty="0">
                <a:solidFill>
                  <a:srgbClr val="C00000"/>
                </a:solidFill>
              </a:rPr>
              <a:t>semiconductor detector based on electrostatic charge collection </a:t>
            </a:r>
            <a:r>
              <a:rPr lang="en-US" sz="2400" b="1" dirty="0" smtClean="0">
                <a:solidFill>
                  <a:srgbClr val="C00000"/>
                </a:solidFill>
              </a:rPr>
              <a:t>method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20CD6"/>
                </a:solidFill>
              </a:rPr>
              <a:t>Radon/thoron </a:t>
            </a:r>
            <a:r>
              <a:rPr lang="en-US" sz="2400" b="1" dirty="0">
                <a:solidFill>
                  <a:srgbClr val="320CD6"/>
                </a:solidFill>
              </a:rPr>
              <a:t>measurements in air water and soil</a:t>
            </a: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987800"/>
            <a:ext cx="4267199" cy="284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4045565"/>
            <a:ext cx="4343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AlphaGuard</a:t>
            </a:r>
            <a:endParaRPr lang="en-US" sz="32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20CD6"/>
                </a:solidFill>
              </a:rPr>
              <a:t>Continuous </a:t>
            </a:r>
            <a:r>
              <a:rPr lang="en-US" sz="2400" b="1" dirty="0">
                <a:solidFill>
                  <a:srgbClr val="320CD6"/>
                </a:solidFill>
              </a:rPr>
              <a:t>radon/thoron </a:t>
            </a:r>
            <a:r>
              <a:rPr lang="en-US" sz="2400" b="1" dirty="0" smtClean="0">
                <a:solidFill>
                  <a:srgbClr val="320CD6"/>
                </a:solidFill>
              </a:rPr>
              <a:t>monitor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Ionization Chamber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20CD6"/>
                </a:solidFill>
              </a:rPr>
              <a:t>Radon/thoron </a:t>
            </a:r>
            <a:r>
              <a:rPr lang="en-US" sz="2400" b="1" dirty="0">
                <a:solidFill>
                  <a:srgbClr val="320CD6"/>
                </a:solidFill>
              </a:rPr>
              <a:t>measurements in air water and soil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520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721597"/>
              </p:ext>
            </p:extLst>
          </p:nvPr>
        </p:nvGraphicFramePr>
        <p:xfrm>
          <a:off x="76202" y="837871"/>
          <a:ext cx="8991597" cy="5962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61"/>
                <a:gridCol w="1248342"/>
                <a:gridCol w="1361830"/>
                <a:gridCol w="1361830"/>
                <a:gridCol w="1361830"/>
                <a:gridCol w="1361830"/>
                <a:gridCol w="1821274"/>
              </a:tblGrid>
              <a:tr h="346092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en-US" sz="1700" b="1" i="0" u="none" strike="noStrike" dirty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S. </a:t>
                      </a:r>
                      <a:endParaRPr lang="en-US" sz="1700" b="1" i="0" u="none" strike="noStrike" dirty="0" smtClean="0">
                        <a:solidFill>
                          <a:srgbClr val="003300"/>
                        </a:solidFill>
                        <a:latin typeface="Calibri" pitchFamily="34" charset="0"/>
                      </a:endParaRPr>
                    </a:p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No</a:t>
                      </a:r>
                      <a:endParaRPr lang="en-US" sz="1700" b="1" i="0" u="none" strike="noStrike" dirty="0">
                        <a:solidFill>
                          <a:srgbClr val="0033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Gamma Dose Rate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Radon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(</a:t>
                      </a:r>
                      <a:r>
                        <a:rPr lang="en-US" sz="1700" b="1" dirty="0" err="1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Bq</a:t>
                      </a:r>
                      <a:r>
                        <a:rPr lang="en-US" sz="1700" b="1" dirty="0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/m</a:t>
                      </a:r>
                      <a:r>
                        <a:rPr lang="en-US" sz="1700" b="1" baseline="30000" dirty="0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3</a:t>
                      </a:r>
                      <a:r>
                        <a:rPr lang="en-US" sz="1700" b="1" dirty="0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err="1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Thoron</a:t>
                      </a:r>
                      <a:r>
                        <a:rPr lang="en-US" sz="1700" b="1" dirty="0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en-US" sz="1700" b="1" dirty="0" err="1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Bq</a:t>
                      </a:r>
                      <a:r>
                        <a:rPr lang="en-US" sz="1700" b="1" dirty="0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/m</a:t>
                      </a:r>
                      <a:r>
                        <a:rPr lang="en-US" sz="1700" b="1" baseline="30000" dirty="0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3</a:t>
                      </a:r>
                      <a:r>
                        <a:rPr lang="en-US" sz="1700" b="1" dirty="0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700" b="1" dirty="0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Th</a:t>
                      </a:r>
                      <a:r>
                        <a:rPr lang="en-US" sz="1700" b="1" baseline="0" dirty="0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 Progeny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(</a:t>
                      </a:r>
                      <a:r>
                        <a:rPr lang="en-US" sz="1700" b="1" dirty="0" err="1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Bq</a:t>
                      </a:r>
                      <a:r>
                        <a:rPr lang="en-US" sz="1700" b="1" dirty="0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/m</a:t>
                      </a:r>
                      <a:r>
                        <a:rPr lang="en-US" sz="1700" b="1" baseline="30000" dirty="0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3</a:t>
                      </a:r>
                      <a:r>
                        <a:rPr lang="en-US" sz="1700" b="1" dirty="0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225737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en-US" sz="17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Indoor</a:t>
                      </a:r>
                    </a:p>
                  </a:txBody>
                  <a:tcPr marL="9525" marR="9525" marT="9525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en-US" sz="17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Outdoor</a:t>
                      </a:r>
                    </a:p>
                  </a:txBody>
                  <a:tcPr marL="9525" marR="9525" marT="9525" marB="0" anchor="ctr"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endParaRPr lang="en-US" sz="1400" b="1" i="0" u="none" strike="noStrike" dirty="0">
                        <a:solidFill>
                          <a:srgbClr val="0033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rgbClr val="003300"/>
                          </a:solidFill>
                          <a:latin typeface="Calibri"/>
                        </a:rPr>
                        <a:t>Raduet</a:t>
                      </a:r>
                      <a:endParaRPr lang="en-US" sz="1700" b="1" i="0" u="none" strike="noStrike" dirty="0">
                        <a:solidFill>
                          <a:srgbClr val="0033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rgbClr val="003300"/>
                          </a:solidFill>
                          <a:latin typeface="Calibri"/>
                        </a:rPr>
                        <a:t>RAD7</a:t>
                      </a:r>
                      <a:endParaRPr lang="en-US" sz="1700" b="1" i="0" u="none" strike="noStrike" dirty="0">
                        <a:solidFill>
                          <a:srgbClr val="0033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0.276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8±3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41±8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</a:t>
                      </a:r>
                      <a:r>
                        <a:rPr lang="en-US" sz="1700" b="1" dirty="0" smtClean="0">
                          <a:latin typeface="Calibri" pitchFamily="34" charset="0"/>
                        </a:rPr>
                        <a:t>±15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3.36±0.17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7±2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41±6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3.07±0.21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8±2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34±3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3.67±0.24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6±2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37±4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3.24±0.22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13±2</a:t>
                      </a:r>
                      <a:endParaRPr lang="en-US" sz="17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28±3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2.06±0.17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0.199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8±2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EC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14±1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2.92±0.20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9±2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36±4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62</a:t>
                      </a:r>
                      <a:r>
                        <a:rPr lang="en-US" sz="1700" b="1" dirty="0" smtClean="0">
                          <a:latin typeface="Calibri" pitchFamily="34" charset="0"/>
                        </a:rPr>
                        <a:t>±44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2.79±0.20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7±2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62±2</a:t>
                      </a:r>
                      <a:endParaRPr lang="en-US" sz="17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4.24±0.25</a:t>
                      </a:r>
                      <a:endParaRPr lang="en-US" sz="17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6±2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25±6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6.04±0.29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7655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0.130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3±2</a:t>
                      </a:r>
                      <a:endParaRPr lang="en-US" sz="1700" b="1" i="0" u="none" strike="noStrike" dirty="0">
                        <a:solidFill>
                          <a:srgbClr val="00B05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23±6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77</a:t>
                      </a:r>
                      <a:r>
                        <a:rPr lang="en-US" sz="1700" b="1" dirty="0" smtClean="0">
                          <a:latin typeface="Calibri" pitchFamily="34" charset="0"/>
                        </a:rPr>
                        <a:t>±22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2.24±0.18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0.118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0.20±0.05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rgbClr val="009900"/>
                          </a:solidFill>
                          <a:latin typeface="Calibri" pitchFamily="34" charset="0"/>
                        </a:rPr>
                        <a:t>0.110</a:t>
                      </a:r>
                      <a:endParaRPr lang="en-US" sz="1700" b="1" i="0" u="none" strike="noStrike" dirty="0">
                        <a:solidFill>
                          <a:srgbClr val="0099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LOST</a:t>
                      </a:r>
                      <a:r>
                        <a:rPr lang="en-US" sz="17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CCEC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LOST</a:t>
                      </a:r>
                      <a:r>
                        <a:rPr lang="en-US" sz="17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 </a:t>
                      </a:r>
                      <a:r>
                        <a:rPr lang="en-US" sz="17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LOST</a:t>
                      </a:r>
                      <a:endParaRPr lang="en-US" sz="17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0.218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0.17±0.05</a:t>
                      </a:r>
                      <a:endParaRPr lang="en-US" sz="1700" b="1" i="0" u="none" strike="noStrike" dirty="0">
                        <a:solidFill>
                          <a:srgbClr val="00B05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rgbClr val="009900"/>
                          </a:solidFill>
                          <a:latin typeface="Calibri"/>
                        </a:rPr>
                        <a:t>0.175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6±3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7±5</a:t>
                      </a:r>
                      <a:endParaRPr lang="en-US" sz="1700" b="1" i="0" u="none" strike="noStrike" dirty="0">
                        <a:solidFill>
                          <a:srgbClr val="00B05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1.16±0.16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0.210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2.34±0.13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6±3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16±6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1.09±0.11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6±2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31±5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2.62±0.17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2.50±0.20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0.230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8±2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40±2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1.20±0.11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589"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0.176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8±3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13±3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NR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latin typeface="Calibri" pitchFamily="34" charset="0"/>
                        </a:rPr>
                        <a:t>1.48±0.12</a:t>
                      </a:r>
                      <a:endParaRPr lang="en-US" sz="1700" b="1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0352" name="TextBox 2"/>
          <p:cNvSpPr txBox="1">
            <a:spLocks noChangeArrowheads="1"/>
          </p:cNvSpPr>
          <p:nvPr/>
        </p:nvSpPr>
        <p:spPr bwMode="auto">
          <a:xfrm>
            <a:off x="76200" y="7203"/>
            <a:ext cx="8991600" cy="8156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300" b="1" dirty="0"/>
              <a:t>Thoron </a:t>
            </a:r>
            <a:r>
              <a:rPr lang="en-US" sz="2300" b="1" dirty="0" smtClean="0"/>
              <a:t>and its Progeny Concentrations in Chattarpur, Odisha </a:t>
            </a:r>
          </a:p>
          <a:p>
            <a:pPr eaLnBrk="1" hangingPunct="1"/>
            <a:r>
              <a:rPr lang="en-US" sz="2300" dirty="0" smtClean="0">
                <a:solidFill>
                  <a:srgbClr val="C00000"/>
                </a:solidFill>
              </a:rPr>
              <a:t>(Ramola et. al 2010. Radiat. Prot. Dosim. 141 (4) 379–382</a:t>
            </a:r>
            <a:endParaRPr lang="en-US" sz="2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Radon/Thoron and Resulting Doses in Gopalpur, Odisha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fr-FR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R.C. Ramola et </a:t>
            </a:r>
            <a:r>
              <a:rPr lang="fr-F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al. 2013. Radiation Measurements (71) 53-54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273523"/>
              </p:ext>
            </p:extLst>
          </p:nvPr>
        </p:nvGraphicFramePr>
        <p:xfrm>
          <a:off x="0" y="797095"/>
          <a:ext cx="9144001" cy="5984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1"/>
                <a:gridCol w="1758919"/>
                <a:gridCol w="1596496"/>
                <a:gridCol w="1419108"/>
                <a:gridCol w="1594056"/>
                <a:gridCol w="1784821"/>
              </a:tblGrid>
              <a:tr h="4646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S.No.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Concentration (Bq m</a:t>
                      </a:r>
                      <a:r>
                        <a:rPr lang="en-US" sz="1900" b="1" u="none" strike="noStrike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r>
                        <a:rPr lang="en-US" sz="19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Annual effective dose (mSv)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Radon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Thoron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Radon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Thoron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Kanamana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344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2.29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8.67</a:t>
                      </a:r>
                      <a:endParaRPr lang="en-US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Kanamana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689</a:t>
                      </a:r>
                      <a:endParaRPr lang="en-US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1.17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17.36</a:t>
                      </a:r>
                      <a:endParaRPr lang="en-US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Chattarpur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Matikhalo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1.88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2.85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Kanamana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570</a:t>
                      </a:r>
                      <a:endParaRPr lang="en-US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1.42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14.36</a:t>
                      </a:r>
                      <a:endParaRPr lang="en-US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Matikhalo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2.57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Chattarpur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0.87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7.03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Matikhalo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322</a:t>
                      </a:r>
                      <a:endParaRPr lang="en-US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1.36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8.11</a:t>
                      </a:r>
                      <a:endParaRPr lang="en-US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Chattarpur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2.41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3.38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Chattarpur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163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1.33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4.11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Chattarpur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2.06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1.16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Badaputti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448</a:t>
                      </a:r>
                      <a:endParaRPr lang="en-US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1.74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11.29</a:t>
                      </a:r>
                      <a:endParaRPr lang="en-US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Badaputti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2.17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5.64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Kaliabali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609</a:t>
                      </a:r>
                      <a:endParaRPr lang="en-US" sz="1900" b="1" i="0" u="none" strike="noStrike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1.33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15.35</a:t>
                      </a:r>
                      <a:endParaRPr lang="en-US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Kaliabali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459</a:t>
                      </a:r>
                      <a:endParaRPr lang="en-US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11.57</a:t>
                      </a:r>
                      <a:endParaRPr lang="en-US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Kaliabali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2.84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4.74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6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Kaliabali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1.28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3.96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2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609600"/>
            <a:ext cx="8991600" cy="6096000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The high values of thoron concentration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resulting effective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doses are observed in the eastern coastal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Orissa,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India.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horon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concentration in the study area was found three to four times higher than radon concentration in most of the houses.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Radon concentration was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found within the recommended level.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The indoor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outdoor gamma dose rates are also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relatively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higher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area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>
                <a:latin typeface="Arial" pitchFamily="34" charset="0"/>
                <a:cs typeface="Arial" pitchFamily="34" charset="0"/>
              </a:rPr>
              <a:t>Therefore, the radiation doses produced by thoron and its progeny can not be neglected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because it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can be more significant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contributor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comparison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radon and its progeny due to its high concentrations and high dose conversion factors in the thorium rich areas (HBRAs). 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762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1809DD"/>
                </a:solidFill>
                <a:latin typeface="Comic Sans MS" pitchFamily="66" charset="0"/>
              </a:rPr>
              <a:t>Acknowledgement</a:t>
            </a:r>
            <a:endParaRPr lang="en-US" sz="4800" dirty="0">
              <a:solidFill>
                <a:srgbClr val="1809DD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3340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The work has been partly supported by the grant in- aid ‘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Construction of Natural Radiation Exposure Study Network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’ from the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Special Coordination Funds for Promoting Science and Technology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Ministry of Education, Culture, Sports, Science and Technology, Japan</a:t>
            </a:r>
          </a:p>
          <a:p>
            <a:pPr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We are also thankful to</a:t>
            </a:r>
          </a:p>
          <a:p>
            <a:pPr lvl="1"/>
            <a:r>
              <a:rPr lang="en-US" sz="2600" dirty="0" smtClean="0">
                <a:solidFill>
                  <a:srgbClr val="1809DD"/>
                </a:solidFill>
                <a:latin typeface="Arial" pitchFamily="34" charset="0"/>
                <a:cs typeface="Arial" pitchFamily="34" charset="0"/>
              </a:rPr>
              <a:t>University Grant Commission, </a:t>
            </a:r>
            <a:r>
              <a:rPr lang="en-US" sz="2600" dirty="0">
                <a:solidFill>
                  <a:srgbClr val="1809DD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en-US" sz="2600" dirty="0" smtClean="0">
                <a:solidFill>
                  <a:srgbClr val="1809DD"/>
                </a:solidFill>
                <a:latin typeface="Arial" pitchFamily="34" charset="0"/>
                <a:cs typeface="Arial" pitchFamily="34" charset="0"/>
              </a:rPr>
              <a:t>Delhi</a:t>
            </a:r>
          </a:p>
          <a:p>
            <a:pPr lvl="1"/>
            <a:r>
              <a:rPr lang="en-US" sz="2600" dirty="0">
                <a:solidFill>
                  <a:srgbClr val="1809DD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600" dirty="0" smtClean="0">
                <a:solidFill>
                  <a:srgbClr val="1809DD"/>
                </a:solidFill>
                <a:latin typeface="Arial" pitchFamily="34" charset="0"/>
                <a:cs typeface="Arial" pitchFamily="34" charset="0"/>
              </a:rPr>
              <a:t>ouncil for Scientific and Industrial Research, New Delhi</a:t>
            </a:r>
          </a:p>
          <a:p>
            <a:pPr lvl="1"/>
            <a:r>
              <a:rPr lang="en-US" sz="2600" dirty="0" smtClean="0">
                <a:solidFill>
                  <a:srgbClr val="1809DD"/>
                </a:solidFill>
                <a:latin typeface="Arial" pitchFamily="34" charset="0"/>
                <a:cs typeface="Arial" pitchFamily="34" charset="0"/>
              </a:rPr>
              <a:t>Atomic </a:t>
            </a:r>
            <a:r>
              <a:rPr lang="en-US" sz="2600" dirty="0">
                <a:solidFill>
                  <a:srgbClr val="1809DD"/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US" sz="2600" dirty="0" smtClean="0">
                <a:solidFill>
                  <a:srgbClr val="1809DD"/>
                </a:solidFill>
                <a:latin typeface="Arial" pitchFamily="34" charset="0"/>
                <a:cs typeface="Arial" pitchFamily="34" charset="0"/>
              </a:rPr>
              <a:t>Regulatory Board</a:t>
            </a:r>
            <a:r>
              <a:rPr lang="en-US" sz="2600" dirty="0">
                <a:solidFill>
                  <a:srgbClr val="1809D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smtClean="0">
                <a:solidFill>
                  <a:srgbClr val="1809DD"/>
                </a:solidFill>
                <a:latin typeface="Arial" pitchFamily="34" charset="0"/>
                <a:cs typeface="Arial" pitchFamily="34" charset="0"/>
              </a:rPr>
              <a:t>Govt. </a:t>
            </a:r>
            <a:r>
              <a:rPr lang="en-US" sz="2600" dirty="0">
                <a:solidFill>
                  <a:srgbClr val="1809DD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600" dirty="0" smtClean="0">
                <a:solidFill>
                  <a:srgbClr val="1809DD"/>
                </a:solidFill>
                <a:latin typeface="Arial" pitchFamily="34" charset="0"/>
                <a:cs typeface="Arial" pitchFamily="34" charset="0"/>
              </a:rPr>
              <a:t>India</a:t>
            </a:r>
            <a:endParaRPr lang="en-US" sz="2600" dirty="0">
              <a:solidFill>
                <a:srgbClr val="1809D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2133600"/>
            <a:ext cx="876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002060"/>
                </a:solidFill>
                <a:latin typeface="Brush Script MT" pitchFamily="66" charset="0"/>
              </a:rPr>
              <a:t>Thanks..</a:t>
            </a:r>
            <a:endParaRPr lang="en-US" sz="15000" dirty="0">
              <a:solidFill>
                <a:srgbClr val="00206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06552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Overview</a:t>
            </a:r>
            <a:endParaRPr lang="en-US" sz="4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48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Background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Exposure 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 Thoron and its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Progeny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Dose Conversion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Factors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: Radon &amp; Thoron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High Natural Background Radiation Areas 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India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HBRA of Odisha, India</a:t>
            </a:r>
            <a:endParaRPr lang="en-US" sz="2400" b="1" dirty="0">
              <a:solidFill>
                <a:srgbClr val="0000CC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Experimental Techniques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Results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Conclusions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" y="838200"/>
            <a:ext cx="8839200" cy="1143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15400" cy="5943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Exposure to Thoron &amp; its Progeny</a:t>
            </a:r>
            <a:endParaRPr lang="en-US" dirty="0" smtClean="0">
              <a:solidFill>
                <a:srgbClr val="1809D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400" dirty="0" smtClean="0">
                <a:solidFill>
                  <a:srgbClr val="1809D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major </a:t>
            </a:r>
            <a:r>
              <a:rPr lang="en-US" sz="24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portion (˃ 50</a:t>
            </a:r>
            <a:r>
              <a:rPr lang="en-US" sz="240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%) of the </a:t>
            </a:r>
            <a:r>
              <a:rPr lang="en-US" sz="2400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natural background radiation dose</a:t>
            </a:r>
            <a:r>
              <a:rPr lang="en-US" sz="240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humans </a:t>
            </a:r>
            <a:r>
              <a:rPr lang="en-US" sz="24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Inhalation 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indoor </a:t>
            </a:r>
            <a:r>
              <a:rPr lang="en-US" sz="2400" u="sng" baseline="300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222</a:t>
            </a:r>
            <a:r>
              <a:rPr lang="en-US" sz="24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Rn, </a:t>
            </a:r>
            <a:r>
              <a:rPr lang="en-US" sz="2400" u="sng" baseline="300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220</a:t>
            </a:r>
            <a:r>
              <a:rPr lang="en-US" sz="24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Rn </a:t>
            </a:r>
            <a:r>
              <a:rPr lang="en-US" sz="2400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&amp; Progeny</a:t>
            </a:r>
            <a:endParaRPr lang="en-US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sz="2400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240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presence of thoron </a:t>
            </a:r>
            <a:r>
              <a:rPr lang="en-US" sz="24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indoor environment was </a:t>
            </a:r>
            <a:r>
              <a:rPr lang="en-US" sz="240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often neglected </a:t>
            </a:r>
            <a:r>
              <a:rPr lang="en-US" sz="24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because of </a:t>
            </a:r>
            <a:r>
              <a:rPr lang="en-US" sz="240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its short half </a:t>
            </a:r>
            <a:r>
              <a:rPr lang="en-US" sz="24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life. </a:t>
            </a:r>
          </a:p>
          <a:p>
            <a:pPr algn="just"/>
            <a:endParaRPr lang="en-US" sz="2400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Since 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thoron is so short lived, it cannot travel as far from its source as can radon before it decays. </a:t>
            </a:r>
            <a:endParaRPr lang="en-US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sz="2400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 </a:t>
            </a:r>
            <a:r>
              <a:rPr lang="en-US" sz="240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commonly observed that compared to radon, a much smaller fraction of soil-gas thoron ever reaches the interior of the building</a:t>
            </a:r>
            <a:r>
              <a:rPr lang="en-US" sz="24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02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062360"/>
            <a:ext cx="4267200" cy="334784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ecent 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studies shows that in some areas </a:t>
            </a:r>
            <a:r>
              <a:rPr lang="en-US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dose due to </a:t>
            </a:r>
            <a:r>
              <a:rPr lang="en-US" sz="2400" u="sng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220</a:t>
            </a:r>
            <a:r>
              <a:rPr lang="en-US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Rn and its progeny can exceed than that of </a:t>
            </a:r>
            <a:r>
              <a:rPr lang="en-US" sz="2400" u="sng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222</a:t>
            </a:r>
            <a:r>
              <a:rPr lang="en-US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Rn and its progeny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 descr="C:\Users\user\Desktop\ab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74091"/>
            <a:ext cx="4419600" cy="4955309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3" name="Rectangle 2"/>
          <p:cNvSpPr/>
          <p:nvPr/>
        </p:nvSpPr>
        <p:spPr>
          <a:xfrm>
            <a:off x="0" y="1524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 some cases </a:t>
            </a:r>
            <a:r>
              <a:rPr lang="en-US" sz="2400" u="sng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thoron can still be hazard since its progeny </a:t>
            </a:r>
            <a:r>
              <a:rPr lang="en-US" sz="2400" u="sng" baseline="300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212</a:t>
            </a:r>
            <a:r>
              <a:rPr lang="en-US" sz="2400" u="sng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Pb with a half-life of 10.6 h can accumulate to significant levels in breathable air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461875" y="2895600"/>
            <a:ext cx="2962863" cy="2091154"/>
            <a:chOff x="704370" y="2182847"/>
            <a:chExt cx="2963915" cy="2091928"/>
          </a:xfrm>
        </p:grpSpPr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1881713" y="2182847"/>
              <a:ext cx="17865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FF0000"/>
                  </a:solidFill>
                  <a:cs typeface="Arial" charset="0"/>
                </a:rPr>
                <a:t>6.404 MeV</a:t>
              </a: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704370" y="3936096"/>
              <a:ext cx="1177343" cy="33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FF0000"/>
                  </a:solidFill>
                </a:rPr>
                <a:t>6.906 MeV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6629400" y="4343399"/>
            <a:ext cx="2819400" cy="1295400"/>
            <a:chOff x="2969400" y="3538489"/>
            <a:chExt cx="2818178" cy="1295889"/>
          </a:xfrm>
        </p:grpSpPr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4072591" y="3538489"/>
              <a:ext cx="17149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FF0000"/>
                  </a:solidFill>
                </a:rPr>
                <a:t>8.78 MeV</a:t>
              </a:r>
            </a:p>
          </p:txBody>
        </p:sp>
        <p:sp>
          <p:nvSpPr>
            <p:cNvPr id="11" name="TextBox 17"/>
            <p:cNvSpPr txBox="1">
              <a:spLocks noChangeArrowheads="1"/>
            </p:cNvSpPr>
            <p:nvPr/>
          </p:nvSpPr>
          <p:spPr bwMode="auto">
            <a:xfrm>
              <a:off x="2969400" y="4249382"/>
              <a:ext cx="1179358" cy="584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FF0000"/>
                  </a:solidFill>
                </a:rPr>
                <a:t>6.208</a:t>
              </a:r>
            </a:p>
            <a:p>
              <a:pPr eaLnBrk="1" hangingPunct="1"/>
              <a:r>
                <a:rPr lang="en-US" sz="1600" b="1" dirty="0" smtClean="0">
                  <a:solidFill>
                    <a:srgbClr val="FF0000"/>
                  </a:solidFill>
                </a:rPr>
                <a:t>MeV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5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839200" cy="6248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000" dirty="0" smtClean="0">
              <a:solidFill>
                <a:srgbClr val="99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solidFill>
                  <a:srgbClr val="9900FF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4800" b="1" dirty="0" smtClean="0">
                <a:solidFill>
                  <a:srgbClr val="000099"/>
                </a:solidFill>
              </a:rPr>
              <a:t>UNSCEAR 2000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4800" b="1" dirty="0" smtClean="0">
                <a:solidFill>
                  <a:srgbClr val="006600"/>
                </a:solidFill>
              </a:rPr>
              <a:t>(2006/2008)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1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1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1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100" b="1" dirty="0" smtClean="0"/>
              <a:t>  </a:t>
            </a:r>
            <a:r>
              <a:rPr lang="en-US" sz="3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Estimated Annual Effective Dose due to Inhalation of Radon and Daughters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200" dirty="0" smtClean="0">
                <a:solidFill>
                  <a:srgbClr val="99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1000" dirty="0" smtClean="0">
                <a:solidFill>
                  <a:srgbClr val="99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99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Bq.h.m</a:t>
            </a:r>
            <a:r>
              <a:rPr lang="en-US" b="1" baseline="30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-3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9 nSv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000" dirty="0" smtClean="0">
              <a:solidFill>
                <a:srgbClr val="99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Estimated Annual Effective Dose due to Inhalation of Thoron and Daughters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solidFill>
                  <a:srgbClr val="99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99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Bq.h.m</a:t>
            </a:r>
            <a:r>
              <a:rPr lang="en-US" b="1" baseline="30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-3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40 nSv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pic>
        <p:nvPicPr>
          <p:cNvPr id="26628" name="Picture 2" descr="Book 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2" y="457200"/>
            <a:ext cx="1868488" cy="2590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91574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685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High Natural Radiation Background Areas in India</a:t>
            </a:r>
          </a:p>
        </p:txBody>
      </p:sp>
      <p:graphicFrame>
        <p:nvGraphicFramePr>
          <p:cNvPr id="382081" name="Group 1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6125966"/>
              </p:ext>
            </p:extLst>
          </p:nvPr>
        </p:nvGraphicFramePr>
        <p:xfrm>
          <a:off x="152400" y="990600"/>
          <a:ext cx="8763000" cy="5232910"/>
        </p:xfrm>
        <a:graphic>
          <a:graphicData uri="http://schemas.openxmlformats.org/drawingml/2006/table">
            <a:tbl>
              <a:tblPr/>
              <a:tblGrid>
                <a:gridCol w="2613527"/>
                <a:gridCol w="1767973"/>
                <a:gridCol w="2152316"/>
                <a:gridCol w="2229184"/>
              </a:tblGrid>
              <a:tr h="609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Area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Characteristics of area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Absorbed dose rate in air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nGy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/h)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Reference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80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Kerala Coast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Monazite Sand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200-4000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Sunta et al. (1982)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Ullal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(Karnataka)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Monazite Sand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2100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Radhakrishna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et al. (1993)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Tamil Nadu Coast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Monazite Sand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200-4000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Sunta (1993)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Kudiraimozhi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(Tamil Nadu)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Monazite Sand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200-900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Paul et al. (1998)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Bhimilipatanam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(Andhra Pradesh)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Monazite Sand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200-3000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Paul at al. (1998)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Kalpakkam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(Tamil Nadu)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Monazite Sand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3500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Kannan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et al. (2002)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Ayirmamthengu (Kerala)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Monazite Sand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200-1400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Sunta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(1993)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Neendakara (Kerala)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Monazite Sand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200-3000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Sunta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(1993)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Chhatrapura (Odisha)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Monazite Sand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375-5000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Mohanty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et al. (2004)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99604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able Placeholder 2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106"/>
            <a:ext cx="8991600" cy="674169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7063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Preliminary Results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Range of Natural </a:t>
            </a:r>
            <a:r>
              <a:rPr lang="en-US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adionuclides and Absorbed Dose</a:t>
            </a:r>
            <a:endParaRPr lang="en-US" sz="29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83024" name="Group 4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22077063"/>
              </p:ext>
            </p:extLst>
          </p:nvPr>
        </p:nvGraphicFramePr>
        <p:xfrm>
          <a:off x="304800" y="1371600"/>
          <a:ext cx="8382000" cy="2768550"/>
        </p:xfrm>
        <a:graphic>
          <a:graphicData uri="http://schemas.openxmlformats.org/drawingml/2006/table">
            <a:tbl>
              <a:tblPr/>
              <a:tblGrid>
                <a:gridCol w="3383560"/>
                <a:gridCol w="2306972"/>
                <a:gridCol w="2691468"/>
              </a:tblGrid>
              <a:tr h="395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Radionuclide/Dose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Average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232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Th (Bq kg</a:t>
                      </a:r>
                      <a:r>
                        <a:rPr kumimoji="0" 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550 - 7600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2500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238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U (Bq kg</a:t>
                      </a:r>
                      <a:r>
                        <a:rPr kumimoji="0" 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60 - 600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230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K (Bq kg</a:t>
                      </a:r>
                      <a:r>
                        <a:rPr kumimoji="0" 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30 - 350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120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Absorbed Gamma Dose Rate (nGy h</a:t>
                      </a:r>
                      <a:r>
                        <a:rPr kumimoji="0" 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09DD"/>
                          </a:solidFill>
                          <a:effectLst/>
                          <a:latin typeface="Arial" pitchFamily="34" charset="0"/>
                        </a:rPr>
                        <a:t>375 - 5000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1625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4419600"/>
            <a:ext cx="8610600" cy="147732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area has been </a:t>
            </a:r>
            <a:r>
              <a:rPr lang="en-US" sz="2000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identified as a high background radiation area due to the presence of radiogenic heavy minerals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Mohanty et al., 2004; Sahoo et al., 2010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1722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Mohanty et al. 2004. J. Environ. Radioact. 75</a:t>
            </a:r>
            <a:r>
              <a:rPr lang="en-US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15-33</a:t>
            </a:r>
          </a:p>
          <a:p>
            <a:pPr algn="r"/>
            <a:r>
              <a:rPr lang="en-US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Sahoo et al. 2010. Rad. Prot. Dosim. 141, 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416-419</a:t>
            </a:r>
            <a:endParaRPr lang="en-US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930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610600" cy="6096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800000"/>
                </a:solidFill>
              </a:rPr>
              <a:t>     Experimental Techniques</a:t>
            </a:r>
            <a:r>
              <a:rPr lang="en-US" sz="3000" b="1" dirty="0" smtClean="0">
                <a:solidFill>
                  <a:srgbClr val="800000"/>
                </a:solidFill>
              </a:rPr>
              <a:t/>
            </a:r>
            <a:br>
              <a:rPr lang="en-US" sz="3000" b="1" dirty="0" smtClean="0">
                <a:solidFill>
                  <a:srgbClr val="800000"/>
                </a:solidFill>
              </a:rPr>
            </a:br>
            <a:endParaRPr lang="en-US" sz="1600" b="1" dirty="0" smtClean="0">
              <a:solidFill>
                <a:srgbClr val="800000"/>
              </a:solidFill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763000" cy="5105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sz="26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Measurements of Radon &amp; Thoron Concentrations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0000CC"/>
              </a:buClr>
              <a:buSzPct val="100000"/>
              <a:defRPr/>
            </a:pPr>
            <a:r>
              <a:rPr lang="en-US" sz="26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Radon/Thoron Discrimination Technique-RADUETs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(CR-39 detector) </a:t>
            </a:r>
          </a:p>
          <a:p>
            <a:pPr lvl="1">
              <a:buClr>
                <a:srgbClr val="0000CC"/>
              </a:buClr>
              <a:buSzPct val="100000"/>
              <a:defRPr/>
            </a:pPr>
            <a:r>
              <a:rPr lang="en-US" sz="2600" dirty="0">
                <a:solidFill>
                  <a:srgbClr val="0033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Pinhole Dosimeters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(LR-115 SSNTDs) </a:t>
            </a:r>
            <a:endParaRPr lang="en-US" sz="2600" dirty="0">
              <a:solidFill>
                <a:srgbClr val="C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1">
              <a:buClr>
                <a:srgbClr val="0000CC"/>
              </a:buClr>
              <a:buSzPct val="100000"/>
              <a:defRPr/>
            </a:pPr>
            <a:r>
              <a:rPr lang="en-US" sz="26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RAD7 Monitor</a:t>
            </a:r>
            <a:endParaRPr lang="en-US" sz="26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buClr>
                <a:srgbClr val="0000CC"/>
              </a:buClr>
              <a:buSzPct val="100000"/>
              <a:defRPr/>
            </a:pPr>
            <a:r>
              <a:rPr lang="en-US" sz="2600" b="1" dirty="0" smtClean="0">
                <a:solidFill>
                  <a:srgbClr val="0033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Measurements of Thoron Progeny Concentrations</a:t>
            </a:r>
          </a:p>
          <a:p>
            <a:pPr lvl="1">
              <a:buClr>
                <a:srgbClr val="0000CC"/>
              </a:buClr>
              <a:buSzPct val="100000"/>
              <a:defRPr/>
            </a:pPr>
            <a:r>
              <a:rPr lang="en-US" sz="26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Deposition Thoron Plates 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CR-39 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detector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en-US" sz="2600" dirty="0">
              <a:solidFill>
                <a:srgbClr val="0033CC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22906</TotalTime>
  <Words>1145</Words>
  <Application>Microsoft Office PowerPoint</Application>
  <PresentationFormat>On-screen Show (4:3)</PresentationFormat>
  <Paragraphs>418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Estimation of radiation dose due to Thoron and progeny inhalation in high Background natural radiation area of Eastern Coastal Area of Odisha, India</vt:lpstr>
      <vt:lpstr>Overview</vt:lpstr>
      <vt:lpstr>PowerPoint Presentation</vt:lpstr>
      <vt:lpstr>PowerPoint Presentation</vt:lpstr>
      <vt:lpstr> </vt:lpstr>
      <vt:lpstr>High Natural Radiation Background Areas in India</vt:lpstr>
      <vt:lpstr>PowerPoint Presentation</vt:lpstr>
      <vt:lpstr>Preliminary Results Range of Natural Radionuclides and Absorbed Dose</vt:lpstr>
      <vt:lpstr>     Experimental Techniques </vt:lpstr>
      <vt:lpstr>Radon/Thoron Discriminating Chamber- Raduet (CR-39 detector)  </vt:lpstr>
      <vt:lpstr>PowerPoint Presentation</vt:lpstr>
      <vt:lpstr>PowerPoint Presentation</vt:lpstr>
      <vt:lpstr>PowerPoint Presentation</vt:lpstr>
      <vt:lpstr>Radon/Thoron and Resulting Doses in Gopalpur, Odisha R.C. Ramola et al. 2013. Radiation Measurements (71) 53-54</vt:lpstr>
      <vt:lpstr>Conclusions</vt:lpstr>
      <vt:lpstr>Acknowledgement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CUMULATIVE CHANGE IN LAND USE LAND COVER AND ITS ENVIRONMENTAL IMPACT (2005-2014) ALONG ALAKNANDA VALLEY FROM SRINAGAR-RUDRAPRAYAG  UTTARAKHAND</dc:title>
  <dc:creator>ASUS</dc:creator>
  <cp:lastModifiedBy>ADMIN</cp:lastModifiedBy>
  <cp:revision>996</cp:revision>
  <dcterms:created xsi:type="dcterms:W3CDTF">2014-08-19T15:32:51Z</dcterms:created>
  <dcterms:modified xsi:type="dcterms:W3CDTF">2022-06-28T05:42:24Z</dcterms:modified>
</cp:coreProperties>
</file>