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1" r:id="rId3"/>
    <p:sldId id="299" r:id="rId4"/>
    <p:sldId id="316" r:id="rId5"/>
    <p:sldId id="314" r:id="rId6"/>
    <p:sldId id="308" r:id="rId7"/>
    <p:sldId id="303" r:id="rId8"/>
    <p:sldId id="304" r:id="rId9"/>
    <p:sldId id="305" r:id="rId10"/>
    <p:sldId id="317" r:id="rId11"/>
    <p:sldId id="318" r:id="rId12"/>
    <p:sldId id="288" r:id="rId13"/>
    <p:sldId id="310" r:id="rId14"/>
    <p:sldId id="312" r:id="rId15"/>
    <p:sldId id="319" r:id="rId16"/>
    <p:sldId id="313" r:id="rId17"/>
    <p:sldId id="311" r:id="rId18"/>
    <p:sldId id="31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5050"/>
    <a:srgbClr val="FF3300"/>
    <a:srgbClr val="FFCCCC"/>
    <a:srgbClr val="CC3300"/>
    <a:srgbClr val="FF9900"/>
    <a:srgbClr val="FF9999"/>
    <a:srgbClr val="FF7C80"/>
    <a:srgbClr val="C6D8EC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2998" autoAdjust="0"/>
  </p:normalViewPr>
  <p:slideViewPr>
    <p:cSldViewPr snapToGrid="0">
      <p:cViewPr varScale="1">
        <p:scale>
          <a:sx n="81" d="100"/>
          <a:sy n="81" d="100"/>
        </p:scale>
        <p:origin x="394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s\holub\Th&#232;se\Source\R&#233;sultats\Souche%20isol&#233;e%20O19%20+%20arbre\histogramme%20OTU%20%25%20par%20sour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s\holub\Th&#232;se\Exp&#233;rience\Exp&#233;rience%20interaction%20U%20+%20PO4\exp&#233;rience%20Nacl%20+%20U\Mesure%20U%20bact&#233;rie%20+%20NaCl+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23802136146977"/>
          <c:y val="6.7843199593359146E-2"/>
          <c:w val="0.80709204699653081"/>
          <c:h val="0.676093715866370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Feuil1!$B$7</c:f>
              <c:strCache>
                <c:ptCount val="1"/>
                <c:pt idx="0">
                  <c:v>Alphaproteobacteria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Feuil1!$C$6:$I$6</c:f>
              <c:strCache>
                <c:ptCount val="7"/>
                <c:pt idx="0">
                  <c:v>Graviers</c:v>
                </c:pt>
                <c:pt idx="1">
                  <c:v>Bard</c:v>
                </c:pt>
                <c:pt idx="2">
                  <c:v>Leyvaux</c:v>
                </c:pt>
                <c:pt idx="3">
                  <c:v>Dourioux</c:v>
                </c:pt>
                <c:pt idx="4">
                  <c:v>Mariol</c:v>
                </c:pt>
                <c:pt idx="5">
                  <c:v>Montagne</c:v>
                </c:pt>
                <c:pt idx="6">
                  <c:v>Salins</c:v>
                </c:pt>
              </c:strCache>
            </c:strRef>
          </c:cat>
          <c:val>
            <c:numRef>
              <c:f>Feuil1!$C$7:$I$7</c:f>
              <c:numCache>
                <c:formatCode>General</c:formatCode>
                <c:ptCount val="7"/>
                <c:pt idx="0">
                  <c:v>9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  <c:pt idx="4">
                  <c:v>8</c:v>
                </c:pt>
                <c:pt idx="5">
                  <c:v>5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8D-4E45-A708-341CCB148EA8}"/>
            </c:ext>
          </c:extLst>
        </c:ser>
        <c:ser>
          <c:idx val="1"/>
          <c:order val="1"/>
          <c:tx>
            <c:strRef>
              <c:f>Feuil1!$B$8</c:f>
              <c:strCache>
                <c:ptCount val="1"/>
                <c:pt idx="0">
                  <c:v>Gammaproteobacteria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Feuil1!$C$6:$I$6</c:f>
              <c:strCache>
                <c:ptCount val="7"/>
                <c:pt idx="0">
                  <c:v>Graviers</c:v>
                </c:pt>
                <c:pt idx="1">
                  <c:v>Bard</c:v>
                </c:pt>
                <c:pt idx="2">
                  <c:v>Leyvaux</c:v>
                </c:pt>
                <c:pt idx="3">
                  <c:v>Dourioux</c:v>
                </c:pt>
                <c:pt idx="4">
                  <c:v>Mariol</c:v>
                </c:pt>
                <c:pt idx="5">
                  <c:v>Montagne</c:v>
                </c:pt>
                <c:pt idx="6">
                  <c:v>Salins</c:v>
                </c:pt>
              </c:strCache>
            </c:strRef>
          </c:cat>
          <c:val>
            <c:numRef>
              <c:f>Feuil1!$C$8:$I$8</c:f>
              <c:numCache>
                <c:formatCode>General</c:formatCode>
                <c:ptCount val="7"/>
                <c:pt idx="0">
                  <c:v>15</c:v>
                </c:pt>
                <c:pt idx="1">
                  <c:v>7</c:v>
                </c:pt>
                <c:pt idx="2">
                  <c:v>2</c:v>
                </c:pt>
                <c:pt idx="3">
                  <c:v>10</c:v>
                </c:pt>
                <c:pt idx="4">
                  <c:v>8</c:v>
                </c:pt>
                <c:pt idx="5">
                  <c:v>17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8D-4E45-A708-341CCB148EA8}"/>
            </c:ext>
          </c:extLst>
        </c:ser>
        <c:ser>
          <c:idx val="2"/>
          <c:order val="2"/>
          <c:tx>
            <c:strRef>
              <c:f>Feuil1!$B$9</c:f>
              <c:strCache>
                <c:ptCount val="1"/>
                <c:pt idx="0">
                  <c:v>Betaproteobacteria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Feuil1!$C$6:$I$6</c:f>
              <c:strCache>
                <c:ptCount val="7"/>
                <c:pt idx="0">
                  <c:v>Graviers</c:v>
                </c:pt>
                <c:pt idx="1">
                  <c:v>Bard</c:v>
                </c:pt>
                <c:pt idx="2">
                  <c:v>Leyvaux</c:v>
                </c:pt>
                <c:pt idx="3">
                  <c:v>Dourioux</c:v>
                </c:pt>
                <c:pt idx="4">
                  <c:v>Mariol</c:v>
                </c:pt>
                <c:pt idx="5">
                  <c:v>Montagne</c:v>
                </c:pt>
                <c:pt idx="6">
                  <c:v>Salins</c:v>
                </c:pt>
              </c:strCache>
            </c:strRef>
          </c:cat>
          <c:val>
            <c:numRef>
              <c:f>Feuil1!$C$9:$I$9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14</c:v>
                </c:pt>
                <c:pt idx="4">
                  <c:v>6</c:v>
                </c:pt>
                <c:pt idx="5">
                  <c:v>11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8D-4E45-A708-341CCB148EA8}"/>
            </c:ext>
          </c:extLst>
        </c:ser>
        <c:ser>
          <c:idx val="3"/>
          <c:order val="3"/>
          <c:tx>
            <c:strRef>
              <c:f>Feuil1!$B$10</c:f>
              <c:strCache>
                <c:ptCount val="1"/>
                <c:pt idx="0">
                  <c:v>Actinobacteria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Feuil1!$C$6:$I$6</c:f>
              <c:strCache>
                <c:ptCount val="7"/>
                <c:pt idx="0">
                  <c:v>Graviers</c:v>
                </c:pt>
                <c:pt idx="1">
                  <c:v>Bard</c:v>
                </c:pt>
                <c:pt idx="2">
                  <c:v>Leyvaux</c:v>
                </c:pt>
                <c:pt idx="3">
                  <c:v>Dourioux</c:v>
                </c:pt>
                <c:pt idx="4">
                  <c:v>Mariol</c:v>
                </c:pt>
                <c:pt idx="5">
                  <c:v>Montagne</c:v>
                </c:pt>
                <c:pt idx="6">
                  <c:v>Salins</c:v>
                </c:pt>
              </c:strCache>
            </c:strRef>
          </c:cat>
          <c:val>
            <c:numRef>
              <c:f>Feuil1!$C$10:$I$10</c:f>
              <c:numCache>
                <c:formatCode>General</c:formatCode>
                <c:ptCount val="7"/>
                <c:pt idx="0">
                  <c:v>2</c:v>
                </c:pt>
                <c:pt idx="1">
                  <c:v>12</c:v>
                </c:pt>
                <c:pt idx="2">
                  <c:v>11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8D-4E45-A708-341CCB148EA8}"/>
            </c:ext>
          </c:extLst>
        </c:ser>
        <c:ser>
          <c:idx val="4"/>
          <c:order val="4"/>
          <c:tx>
            <c:strRef>
              <c:f>Feuil1!$B$11</c:f>
              <c:strCache>
                <c:ptCount val="1"/>
                <c:pt idx="0">
                  <c:v>Bacteroidetes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Feuil1!$C$6:$I$6</c:f>
              <c:strCache>
                <c:ptCount val="7"/>
                <c:pt idx="0">
                  <c:v>Graviers</c:v>
                </c:pt>
                <c:pt idx="1">
                  <c:v>Bard</c:v>
                </c:pt>
                <c:pt idx="2">
                  <c:v>Leyvaux</c:v>
                </c:pt>
                <c:pt idx="3">
                  <c:v>Dourioux</c:v>
                </c:pt>
                <c:pt idx="4">
                  <c:v>Mariol</c:v>
                </c:pt>
                <c:pt idx="5">
                  <c:v>Montagne</c:v>
                </c:pt>
                <c:pt idx="6">
                  <c:v>Salins</c:v>
                </c:pt>
              </c:strCache>
            </c:strRef>
          </c:cat>
          <c:val>
            <c:numRef>
              <c:f>Feuil1!$C$11:$I$11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1</c:v>
                </c:pt>
                <c:pt idx="3">
                  <c:v>19</c:v>
                </c:pt>
                <c:pt idx="4">
                  <c:v>2</c:v>
                </c:pt>
                <c:pt idx="5">
                  <c:v>10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8D-4E45-A708-341CCB148EA8}"/>
            </c:ext>
          </c:extLst>
        </c:ser>
        <c:ser>
          <c:idx val="5"/>
          <c:order val="5"/>
          <c:tx>
            <c:strRef>
              <c:f>Feuil1!$B$12</c:f>
              <c:strCache>
                <c:ptCount val="1"/>
                <c:pt idx="0">
                  <c:v>Firmicutes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Feuil1!$C$6:$I$6</c:f>
              <c:strCache>
                <c:ptCount val="7"/>
                <c:pt idx="0">
                  <c:v>Graviers</c:v>
                </c:pt>
                <c:pt idx="1">
                  <c:v>Bard</c:v>
                </c:pt>
                <c:pt idx="2">
                  <c:v>Leyvaux</c:v>
                </c:pt>
                <c:pt idx="3">
                  <c:v>Dourioux</c:v>
                </c:pt>
                <c:pt idx="4">
                  <c:v>Mariol</c:v>
                </c:pt>
                <c:pt idx="5">
                  <c:v>Montagne</c:v>
                </c:pt>
                <c:pt idx="6">
                  <c:v>Salins</c:v>
                </c:pt>
              </c:strCache>
            </c:strRef>
          </c:cat>
          <c:val>
            <c:numRef>
              <c:f>Feuil1!$C$12:$I$12</c:f>
              <c:numCache>
                <c:formatCode>General</c:formatCode>
                <c:ptCount val="7"/>
                <c:pt idx="0">
                  <c:v>0</c:v>
                </c:pt>
                <c:pt idx="1">
                  <c:v>9</c:v>
                </c:pt>
                <c:pt idx="2">
                  <c:v>18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8D-4E45-A708-341CCB148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9322991"/>
        <c:axId val="909320495"/>
        <c:axId val="0"/>
      </c:bar3DChart>
      <c:catAx>
        <c:axId val="90932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9320495"/>
        <c:crosses val="autoZero"/>
        <c:auto val="1"/>
        <c:lblAlgn val="ctr"/>
        <c:lblOffset val="100"/>
        <c:noMultiLvlLbl val="0"/>
      </c:catAx>
      <c:valAx>
        <c:axId val="909320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="1"/>
                  <a:t>Number of OTUs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932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3962190264569E-2"/>
          <c:y val="2.0214328975851768E-2"/>
          <c:w val="0.60598384846862152"/>
          <c:h val="0.9107984594742623"/>
        </c:manualLayout>
      </c:layout>
      <c:scatterChart>
        <c:scatterStyle val="lineMarker"/>
        <c:varyColors val="0"/>
        <c:ser>
          <c:idx val="2"/>
          <c:order val="0"/>
          <c:tx>
            <c:v>Shewanella sp. strain A16OP11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Bilan!$N$62:$N$68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4.9395708794517983</c:v>
                  </c:pt>
                  <c:pt idx="2">
                    <c:v>3.4219959695036732</c:v>
                  </c:pt>
                  <c:pt idx="3">
                    <c:v>3.9892433493082433</c:v>
                  </c:pt>
                  <c:pt idx="4">
                    <c:v>3.7374121301416308</c:v>
                  </c:pt>
                  <c:pt idx="5">
                    <c:v>3.8162575993262111</c:v>
                  </c:pt>
                  <c:pt idx="6">
                    <c:v>3.8781884018882375</c:v>
                  </c:pt>
                </c:numCache>
              </c:numRef>
            </c:plus>
            <c:minus>
              <c:numRef>
                <c:f>Bilan!$N$62:$N$68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4.9395708794517983</c:v>
                  </c:pt>
                  <c:pt idx="2">
                    <c:v>3.4219959695036732</c:v>
                  </c:pt>
                  <c:pt idx="3">
                    <c:v>3.9892433493082433</c:v>
                  </c:pt>
                  <c:pt idx="4">
                    <c:v>3.7374121301416308</c:v>
                  </c:pt>
                  <c:pt idx="5">
                    <c:v>3.8162575993262111</c:v>
                  </c:pt>
                  <c:pt idx="6">
                    <c:v>3.8781884018882375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Bilan!$A$62:$A$68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24</c:v>
                </c:pt>
              </c:numCache>
            </c:numRef>
          </c:xVal>
          <c:yVal>
            <c:numRef>
              <c:f>Bilan!$F$62:$F$68</c:f>
              <c:numCache>
                <c:formatCode>General</c:formatCode>
                <c:ptCount val="7"/>
                <c:pt idx="0">
                  <c:v>0</c:v>
                </c:pt>
                <c:pt idx="1">
                  <c:v>77.257298031228785</c:v>
                </c:pt>
                <c:pt idx="2">
                  <c:v>76.978417266187037</c:v>
                </c:pt>
                <c:pt idx="3">
                  <c:v>77.875</c:v>
                </c:pt>
                <c:pt idx="4">
                  <c:v>78.57592942659106</c:v>
                </c:pt>
                <c:pt idx="5">
                  <c:v>78.150134048257371</c:v>
                </c:pt>
                <c:pt idx="6">
                  <c:v>79.178082191780831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76-4668-BDEE-6D2F49ED9BD5}"/>
            </c:ext>
          </c:extLst>
        </c:ser>
        <c:ser>
          <c:idx val="5"/>
          <c:order val="1"/>
          <c:tx>
            <c:strRef>
              <c:f>Bilan!$G$61</c:f>
              <c:strCache>
                <c:ptCount val="1"/>
                <c:pt idx="0">
                  <c:v>Shewanella sp. strain A16OP11 (Heat killed)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Bilan!$Q$62:$Q$68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0.67202702856477625</c:v>
                  </c:pt>
                  <c:pt idx="2">
                    <c:v>0.34457316953432116</c:v>
                  </c:pt>
                  <c:pt idx="6">
                    <c:v>1.4260109041433466</c:v>
                  </c:pt>
                </c:numCache>
              </c:numRef>
            </c:plus>
            <c:minus>
              <c:numRef>
                <c:f>Bilan!$Q$62:$Q$68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0.67202702856477625</c:v>
                  </c:pt>
                  <c:pt idx="2">
                    <c:v>0.34457316953432116</c:v>
                  </c:pt>
                  <c:pt idx="6">
                    <c:v>1.4260109041433466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Bilan!$A$62:$A$68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24</c:v>
                </c:pt>
              </c:numCache>
            </c:numRef>
          </c:xVal>
          <c:yVal>
            <c:numRef>
              <c:f>Bilan!$G$62:$G$68</c:f>
              <c:numCache>
                <c:formatCode>General</c:formatCode>
                <c:ptCount val="7"/>
                <c:pt idx="0">
                  <c:v>0</c:v>
                </c:pt>
                <c:pt idx="1">
                  <c:v>90.545050055617352</c:v>
                </c:pt>
                <c:pt idx="2">
                  <c:v>94.35438792621575</c:v>
                </c:pt>
                <c:pt idx="6">
                  <c:v>95.801937567276639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76-4668-BDEE-6D2F49ED9BD5}"/>
            </c:ext>
          </c:extLst>
        </c:ser>
        <c:ser>
          <c:idx val="0"/>
          <c:order val="2"/>
          <c:tx>
            <c:strRef>
              <c:f>Bilan!$B$61</c:f>
              <c:strCache>
                <c:ptCount val="1"/>
                <c:pt idx="0">
                  <c:v>Pseudomonas sp ADAK22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Bilan!$L$62:$L$68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5.7661418513472</c:v>
                  </c:pt>
                  <c:pt idx="2">
                    <c:v>4.5508296677094364</c:v>
                  </c:pt>
                  <c:pt idx="3">
                    <c:v>4.4956576270886073</c:v>
                  </c:pt>
                  <c:pt idx="4">
                    <c:v>4.5682593472947346</c:v>
                  </c:pt>
                  <c:pt idx="5">
                    <c:v>3.3538863279347999</c:v>
                  </c:pt>
                  <c:pt idx="6">
                    <c:v>4.1988033216422167</c:v>
                  </c:pt>
                </c:numCache>
              </c:numRef>
            </c:plus>
            <c:minus>
              <c:numRef>
                <c:f>Bilan!$L$62:$L$68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5.7661418513472</c:v>
                  </c:pt>
                  <c:pt idx="2">
                    <c:v>4.5508296677094364</c:v>
                  </c:pt>
                  <c:pt idx="3">
                    <c:v>4.4956576270886073</c:v>
                  </c:pt>
                  <c:pt idx="4">
                    <c:v>4.5682593472947346</c:v>
                  </c:pt>
                  <c:pt idx="5">
                    <c:v>3.3538863279347999</c:v>
                  </c:pt>
                  <c:pt idx="6">
                    <c:v>4.1988033216422167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Bilan!$A$62:$A$68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24</c:v>
                </c:pt>
              </c:numCache>
            </c:numRef>
          </c:xVal>
          <c:yVal>
            <c:numRef>
              <c:f>Bilan!$B$62:$B$68</c:f>
              <c:numCache>
                <c:formatCode>General</c:formatCode>
                <c:ptCount val="7"/>
                <c:pt idx="0">
                  <c:v>0</c:v>
                </c:pt>
                <c:pt idx="1">
                  <c:v>63.6795655125594</c:v>
                </c:pt>
                <c:pt idx="2">
                  <c:v>69.364508393285377</c:v>
                </c:pt>
                <c:pt idx="3">
                  <c:v>68.4375</c:v>
                </c:pt>
                <c:pt idx="4">
                  <c:v>72.967863894139882</c:v>
                </c:pt>
                <c:pt idx="5">
                  <c:v>71.112600536193028</c:v>
                </c:pt>
                <c:pt idx="6">
                  <c:v>70.890410958904113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76-4668-BDEE-6D2F49ED9BD5}"/>
            </c:ext>
          </c:extLst>
        </c:ser>
        <c:ser>
          <c:idx val="3"/>
          <c:order val="3"/>
          <c:tx>
            <c:strRef>
              <c:f>Bilan!$C$61</c:f>
              <c:strCache>
                <c:ptCount val="1"/>
                <c:pt idx="0">
                  <c:v>Pseudomonas sp ADAK22 (Heat killed)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Bilan!$O$62:$O$68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2.7652509220591948</c:v>
                  </c:pt>
                  <c:pt idx="2">
                    <c:v>4.2738479270240983</c:v>
                  </c:pt>
                  <c:pt idx="6">
                    <c:v>1.9150104278425379</c:v>
                  </c:pt>
                </c:numCache>
              </c:numRef>
            </c:plus>
            <c:minus>
              <c:numRef>
                <c:f>Bilan!$O$62:$O$68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2.7652509220591948</c:v>
                  </c:pt>
                  <c:pt idx="2">
                    <c:v>4.2738479270240983</c:v>
                  </c:pt>
                  <c:pt idx="6">
                    <c:v>1.9150104278425379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xVal>
            <c:numRef>
              <c:f>Bilan!$A$62:$A$68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24</c:v>
                </c:pt>
              </c:numCache>
            </c:numRef>
          </c:xVal>
          <c:yVal>
            <c:numRef>
              <c:f>Bilan!$C$62:$C$68</c:f>
              <c:numCache>
                <c:formatCode>General</c:formatCode>
                <c:ptCount val="7"/>
                <c:pt idx="0">
                  <c:v>0</c:v>
                </c:pt>
                <c:pt idx="1">
                  <c:v>64.794215795328157</c:v>
                </c:pt>
                <c:pt idx="2">
                  <c:v>65.231973169368359</c:v>
                </c:pt>
                <c:pt idx="6">
                  <c:v>69.160387513455348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976-4668-BDEE-6D2F49ED9BD5}"/>
            </c:ext>
          </c:extLst>
        </c:ser>
        <c:ser>
          <c:idx val="1"/>
          <c:order val="4"/>
          <c:tx>
            <c:strRef>
              <c:f>Bilan!$D$61</c:f>
              <c:strCache>
                <c:ptCount val="1"/>
                <c:pt idx="0">
                  <c:v>Aeromonas salmonicida strain A1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Bilan!$M$62:$M$68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5.0612352531203664</c:v>
                  </c:pt>
                  <c:pt idx="2">
                    <c:v>3.6041099197096216</c:v>
                  </c:pt>
                  <c:pt idx="3">
                    <c:v>2.1596440678963744</c:v>
                  </c:pt>
                  <c:pt idx="4">
                    <c:v>1.2851971048753101</c:v>
                  </c:pt>
                  <c:pt idx="5">
                    <c:v>0.86873199710561688</c:v>
                  </c:pt>
                  <c:pt idx="6">
                    <c:v>3.4478665612748518</c:v>
                  </c:pt>
                </c:numCache>
              </c:numRef>
            </c:plus>
            <c:minus>
              <c:numRef>
                <c:f>Bilan!$M$62:$M$68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5.0612352531203664</c:v>
                  </c:pt>
                  <c:pt idx="2">
                    <c:v>3.6041099197096216</c:v>
                  </c:pt>
                  <c:pt idx="3">
                    <c:v>2.1596440678963744</c:v>
                  </c:pt>
                  <c:pt idx="4">
                    <c:v>1.2851971048753101</c:v>
                  </c:pt>
                  <c:pt idx="5">
                    <c:v>0.86873199710561688</c:v>
                  </c:pt>
                  <c:pt idx="6">
                    <c:v>3.4478665612748518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Bilan!$A$62:$A$68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24</c:v>
                </c:pt>
              </c:numCache>
            </c:numRef>
          </c:xVal>
          <c:yVal>
            <c:numRef>
              <c:f>Bilan!$D$62:$D$68</c:f>
              <c:numCache>
                <c:formatCode>General</c:formatCode>
                <c:ptCount val="7"/>
                <c:pt idx="0">
                  <c:v>0</c:v>
                </c:pt>
                <c:pt idx="1">
                  <c:v>32.926001357773259</c:v>
                </c:pt>
                <c:pt idx="2">
                  <c:v>46.522781774580324</c:v>
                </c:pt>
                <c:pt idx="3">
                  <c:v>52.562499999999993</c:v>
                </c:pt>
                <c:pt idx="4">
                  <c:v>58.286074354127265</c:v>
                </c:pt>
                <c:pt idx="5">
                  <c:v>59.383378016085778</c:v>
                </c:pt>
                <c:pt idx="6">
                  <c:v>66.849315068493155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976-4668-BDEE-6D2F49ED9BD5}"/>
            </c:ext>
          </c:extLst>
        </c:ser>
        <c:ser>
          <c:idx val="4"/>
          <c:order val="5"/>
          <c:tx>
            <c:strRef>
              <c:f>Bilan!$E$61</c:f>
              <c:strCache>
                <c:ptCount val="1"/>
                <c:pt idx="0">
                  <c:v>Aeromonas salmonicida strain A1 (Heat killed)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Bilan!$P$62:$P$68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2.9356269678301734</c:v>
                  </c:pt>
                  <c:pt idx="2">
                    <c:v>2.1749666247449602</c:v>
                  </c:pt>
                  <c:pt idx="6">
                    <c:v>2.4699233381235275</c:v>
                  </c:pt>
                </c:numCache>
              </c:numRef>
            </c:plus>
            <c:minus>
              <c:numRef>
                <c:f>Bilan!$P$62:$P$68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2.9356269678301734</c:v>
                  </c:pt>
                  <c:pt idx="2">
                    <c:v>2.1749666247449602</c:v>
                  </c:pt>
                  <c:pt idx="6">
                    <c:v>2.4699233381235275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Bilan!$A$62:$A$68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24</c:v>
                </c:pt>
              </c:numCache>
            </c:numRef>
          </c:xVal>
          <c:yVal>
            <c:numRef>
              <c:f>Bilan!$E$62:$E$68</c:f>
              <c:numCache>
                <c:formatCode>General</c:formatCode>
                <c:ptCount val="7"/>
                <c:pt idx="0">
                  <c:v>0</c:v>
                </c:pt>
                <c:pt idx="1">
                  <c:v>48.49833147942158</c:v>
                </c:pt>
                <c:pt idx="2">
                  <c:v>49.916154276131913</c:v>
                </c:pt>
                <c:pt idx="6">
                  <c:v>55.59741657696447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976-4668-BDEE-6D2F49ED9BD5}"/>
            </c:ext>
          </c:extLst>
        </c:ser>
        <c:ser>
          <c:idx val="6"/>
          <c:order val="6"/>
          <c:tx>
            <c:v>Sterile media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Bilan!$R$62:$R$68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1.7361455332714746</c:v>
                  </c:pt>
                  <c:pt idx="2">
                    <c:v>1.4685190304455453</c:v>
                  </c:pt>
                  <c:pt idx="3">
                    <c:v>1.6512306017028573</c:v>
                  </c:pt>
                  <c:pt idx="4">
                    <c:v>0.67278375879214958</c:v>
                  </c:pt>
                  <c:pt idx="5">
                    <c:v>1.1647551740605067</c:v>
                  </c:pt>
                  <c:pt idx="6">
                    <c:v>1.3664340646068394</c:v>
                  </c:pt>
                </c:numCache>
              </c:numRef>
            </c:plus>
            <c:minus>
              <c:numRef>
                <c:f>Bilan!$R$62:$R$68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1.7361455332714746</c:v>
                  </c:pt>
                  <c:pt idx="2">
                    <c:v>1.4685190304455453</c:v>
                  </c:pt>
                  <c:pt idx="3">
                    <c:v>1.6512306017028573</c:v>
                  </c:pt>
                  <c:pt idx="4">
                    <c:v>0.67278375879214958</c:v>
                  </c:pt>
                  <c:pt idx="5">
                    <c:v>1.1647551740605067</c:v>
                  </c:pt>
                  <c:pt idx="6">
                    <c:v>1.3664340646068394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Bilan!$A$62:$A$68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24</c:v>
                </c:pt>
              </c:numCache>
            </c:numRef>
          </c:xVal>
          <c:yVal>
            <c:numRef>
              <c:f>Bilan!$H$62:$H$68</c:f>
              <c:numCache>
                <c:formatCode>0.00</c:formatCode>
                <c:ptCount val="7"/>
                <c:pt idx="0">
                  <c:v>0</c:v>
                </c:pt>
                <c:pt idx="1">
                  <c:v>-6.6613381477509392E-15</c:v>
                </c:pt>
                <c:pt idx="2">
                  <c:v>-6.5873232794425957E-15</c:v>
                </c:pt>
                <c:pt idx="3">
                  <c:v>-6.809367884367627E-15</c:v>
                </c:pt>
                <c:pt idx="4">
                  <c:v>-6.4392935428259079E-15</c:v>
                </c:pt>
                <c:pt idx="5">
                  <c:v>-1.3692750637043597E-14</c:v>
                </c:pt>
                <c:pt idx="6">
                  <c:v>-6.7353530160592827E-15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976-4668-BDEE-6D2F49ED9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0068015"/>
        <c:axId val="2020068847"/>
      </c:scatterChart>
      <c:valAx>
        <c:axId val="2020068015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/>
                  <a:t>Time (hour)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0068847"/>
        <c:crosses val="autoZero"/>
        <c:crossBetween val="midCat"/>
        <c:majorUnit val="1"/>
      </c:valAx>
      <c:valAx>
        <c:axId val="2020068847"/>
        <c:scaling>
          <c:orientation val="minMax"/>
          <c:max val="10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% removal U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0068015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22287517382308"/>
          <c:y val="0.11290929270858387"/>
          <c:w val="0.26537442517918403"/>
          <c:h val="0.72907351112940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1D125-6D98-4320-AF19-28DF0FEABD05}" type="datetimeFigureOut">
              <a:rPr lang="fr-FR" smtClean="0"/>
              <a:t>26/06/2022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F4E7F-1682-4C09-ACA8-0BC98315B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88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4E7F-1682-4C09-ACA8-0BC98315B5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57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4E7F-1682-4C09-ACA8-0BC98315B5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5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4E7F-1682-4C09-ACA8-0BC98315B5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5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4E7F-1682-4C09-ACA8-0BC98315B5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92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F4E7F-1682-4C09-ACA8-0BC98315B58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80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6458-F391-4213-936A-C08E3E624115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40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EB592-02A5-4250-ABEC-626904FB5979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48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CB3B-5C0B-4457-B52F-669A77F7CB2E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09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E313-BDF3-4DAD-8DB0-815217A9130B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515C-4D4D-4F84-8EB4-10AEA4EAFA7C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6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DC5F-3DAA-4759-8446-CA7D999F1796}" type="datetime1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54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926B-5538-44D4-94E7-C3F6F7312CB5}" type="datetime1">
              <a:rPr lang="fr-FR" smtClean="0"/>
              <a:t>26/06/2022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7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F2E9-9DB2-4BBD-BFC4-BE0706F1152B}" type="datetime1">
              <a:rPr lang="fr-FR" smtClean="0"/>
              <a:t>26/06/2022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64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EC71-1122-4E2B-A08B-F30447CABC1B}" type="datetime1">
              <a:rPr lang="fr-FR" smtClean="0"/>
              <a:t>26/06/2022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74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4875-7625-46E4-B290-88A2825EB714}" type="datetime1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9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6AC6-6E82-427B-879B-FE03EB919347}" type="datetime1">
              <a:rPr lang="fr-FR" smtClean="0"/>
              <a:t>26/06/2022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1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810B-42C3-4E65-8C4C-AD063C4AFEA3}" type="datetime1">
              <a:rPr lang="fr-FR" smtClean="0"/>
              <a:t>26/06/2022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AF631-E9FC-43A7-AC8A-B5A4599D4B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95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8.png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4.png"/><Relationship Id="rId5" Type="http://schemas.openxmlformats.org/officeDocument/2006/relationships/image" Target="../media/image49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6.png"/><Relationship Id="rId5" Type="http://schemas.microsoft.com/office/2007/relationships/hdphoto" Target="../media/hdphoto2.wdp"/><Relationship Id="rId1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12192000" cy="2132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" y="2552047"/>
            <a:ext cx="12336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Bacterial diversity characterization of naturally radioactive mineral springs: Role of these bacterial communities in uranium biogeochemistry</a:t>
            </a:r>
            <a:endParaRPr lang="fr-FR" sz="3000" dirty="0"/>
          </a:p>
        </p:txBody>
      </p:sp>
      <p:sp>
        <p:nvSpPr>
          <p:cNvPr id="9" name="ZoneTexte 8"/>
          <p:cNvSpPr txBox="1"/>
          <p:nvPr/>
        </p:nvSpPr>
        <p:spPr>
          <a:xfrm>
            <a:off x="3511002" y="216230"/>
            <a:ext cx="5169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/>
              <a:t>ICHLERA 2022</a:t>
            </a:r>
          </a:p>
          <a:p>
            <a:pPr algn="ctr"/>
            <a:endParaRPr lang="fr-FR" sz="3200" b="1" u="sng" dirty="0" smtClean="0"/>
          </a:p>
          <a:p>
            <a:pPr algn="ctr"/>
            <a:r>
              <a:rPr lang="fr-FR" sz="3200" b="1" u="sng" dirty="0" smtClean="0"/>
              <a:t>27</a:t>
            </a:r>
            <a:r>
              <a:rPr lang="fr-FR" sz="3200" b="1" u="sng" baseline="30000" dirty="0" smtClean="0"/>
              <a:t>th</a:t>
            </a:r>
            <a:r>
              <a:rPr lang="fr-FR" sz="3200" b="1" u="sng" dirty="0" smtClean="0"/>
              <a:t> of </a:t>
            </a:r>
            <a:r>
              <a:rPr lang="fr-FR" sz="3200" b="1" u="sng" dirty="0" err="1" smtClean="0"/>
              <a:t>June</a:t>
            </a:r>
            <a:r>
              <a:rPr lang="fr-FR" sz="3200" b="1" u="sng" dirty="0" smtClean="0"/>
              <a:t> 2022</a:t>
            </a:r>
            <a:endParaRPr lang="fr-FR" sz="3200" b="1" u="sng" dirty="0"/>
          </a:p>
        </p:txBody>
      </p:sp>
      <p:sp>
        <p:nvSpPr>
          <p:cNvPr id="11" name="ZoneTexte 10"/>
          <p:cNvSpPr txBox="1"/>
          <p:nvPr/>
        </p:nvSpPr>
        <p:spPr>
          <a:xfrm>
            <a:off x="436342" y="3961221"/>
            <a:ext cx="1139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Guillaume </a:t>
            </a:r>
            <a:r>
              <a:rPr lang="fr-FR" u="sng" dirty="0" smtClean="0"/>
              <a:t>Holub</a:t>
            </a:r>
            <a:r>
              <a:rPr lang="fr-FR" u="sng" baseline="30000" dirty="0" smtClean="0"/>
              <a:t>1</a:t>
            </a:r>
            <a:r>
              <a:rPr lang="fr-FR" dirty="0" smtClean="0"/>
              <a:t>, </a:t>
            </a:r>
            <a:r>
              <a:rPr lang="fr-FR" dirty="0"/>
              <a:t>Claire Sergeant</a:t>
            </a:r>
            <a:r>
              <a:rPr lang="fr-FR" baseline="30000" dirty="0"/>
              <a:t>1</a:t>
            </a:r>
            <a:r>
              <a:rPr lang="fr-FR" dirty="0"/>
              <a:t>, </a:t>
            </a:r>
            <a:r>
              <a:rPr lang="fr-FR" dirty="0" smtClean="0"/>
              <a:t>Marie-Hélène Vesvres</a:t>
            </a:r>
            <a:r>
              <a:rPr lang="fr-FR" baseline="30000" dirty="0" smtClean="0"/>
              <a:t>1</a:t>
            </a:r>
            <a:r>
              <a:rPr lang="fr-FR" dirty="0" smtClean="0"/>
              <a:t>, </a:t>
            </a:r>
            <a:r>
              <a:rPr lang="fr-FR" dirty="0" err="1"/>
              <a:t>Lory</a:t>
            </a:r>
            <a:r>
              <a:rPr lang="fr-FR" dirty="0"/>
              <a:t>-Anne Baker </a:t>
            </a:r>
            <a:r>
              <a:rPr lang="fr-FR" baseline="30000" dirty="0"/>
              <a:t>2-4</a:t>
            </a:r>
            <a:r>
              <a:rPr lang="fr-FR" dirty="0"/>
              <a:t>, Sofia </a:t>
            </a:r>
            <a:r>
              <a:rPr lang="fr-FR" dirty="0" err="1"/>
              <a:t>Kolovi</a:t>
            </a:r>
            <a:r>
              <a:rPr lang="fr-FR" dirty="0"/>
              <a:t> </a:t>
            </a:r>
            <a:r>
              <a:rPr lang="fr-FR" baseline="30000" dirty="0"/>
              <a:t>5</a:t>
            </a:r>
            <a:r>
              <a:rPr lang="fr-FR" dirty="0"/>
              <a:t> Aude </a:t>
            </a:r>
            <a:r>
              <a:rPr lang="fr-FR" dirty="0" err="1"/>
              <a:t>Beauger</a:t>
            </a:r>
            <a:r>
              <a:rPr lang="fr-FR" dirty="0"/>
              <a:t> </a:t>
            </a:r>
            <a:r>
              <a:rPr lang="fr-FR" baseline="30000" dirty="0"/>
              <a:t>2</a:t>
            </a:r>
            <a:r>
              <a:rPr lang="fr-FR" dirty="0"/>
              <a:t>,</a:t>
            </a:r>
            <a:r>
              <a:rPr lang="fr-FR" baseline="30000" dirty="0"/>
              <a:t> </a:t>
            </a:r>
            <a:r>
              <a:rPr lang="fr-FR" dirty="0"/>
              <a:t>David Biron</a:t>
            </a:r>
            <a:r>
              <a:rPr lang="fr-FR" baseline="30000" dirty="0"/>
              <a:t>4</a:t>
            </a:r>
            <a:r>
              <a:rPr lang="fr-FR" dirty="0"/>
              <a:t>, Patrick Chardon</a:t>
            </a:r>
            <a:r>
              <a:rPr lang="fr-FR" baseline="30000" dirty="0"/>
              <a:t> 5</a:t>
            </a:r>
            <a:r>
              <a:rPr lang="fr-FR" dirty="0"/>
              <a:t>, Lydia </a:t>
            </a:r>
            <a:r>
              <a:rPr lang="fr-FR" dirty="0" err="1"/>
              <a:t>Maigne</a:t>
            </a:r>
            <a:r>
              <a:rPr lang="fr-FR" baseline="30000" dirty="0"/>
              <a:t> 5</a:t>
            </a:r>
            <a:r>
              <a:rPr lang="fr-FR" dirty="0"/>
              <a:t>, Didier </a:t>
            </a:r>
            <a:r>
              <a:rPr lang="fr-FR" dirty="0" err="1"/>
              <a:t>Miallier</a:t>
            </a:r>
            <a:r>
              <a:rPr lang="fr-FR" baseline="30000" dirty="0"/>
              <a:t> 5</a:t>
            </a:r>
            <a:r>
              <a:rPr lang="fr-FR" dirty="0"/>
              <a:t>, Hervé Michel </a:t>
            </a:r>
            <a:r>
              <a:rPr lang="fr-FR" baseline="30000" dirty="0"/>
              <a:t>3</a:t>
            </a:r>
            <a:r>
              <a:rPr lang="fr-FR" dirty="0"/>
              <a:t>, Gilles </a:t>
            </a:r>
            <a:r>
              <a:rPr lang="fr-FR" dirty="0" err="1"/>
              <a:t>Montavon</a:t>
            </a:r>
            <a:r>
              <a:rPr lang="fr-FR" dirty="0"/>
              <a:t> </a:t>
            </a:r>
            <a:r>
              <a:rPr lang="fr-FR" baseline="30000" dirty="0"/>
              <a:t>6</a:t>
            </a:r>
            <a:r>
              <a:rPr lang="fr-FR" dirty="0"/>
              <a:t>, Vincent Breton </a:t>
            </a:r>
            <a:r>
              <a:rPr lang="fr-FR" baseline="30000" dirty="0" smtClean="0"/>
              <a:t>5 </a:t>
            </a:r>
            <a:r>
              <a:rPr lang="fr-FR" dirty="0" smtClean="0"/>
              <a:t>, Clarisse Mallet</a:t>
            </a:r>
            <a:r>
              <a:rPr lang="fr-FR" baseline="30000" dirty="0" smtClean="0"/>
              <a:t>4</a:t>
            </a:r>
          </a:p>
          <a:p>
            <a:endParaRPr lang="fr-FR" baseline="30000" dirty="0"/>
          </a:p>
          <a:p>
            <a:r>
              <a:rPr lang="pt-PT" sz="1200" baseline="30000" dirty="0"/>
              <a:t>1</a:t>
            </a:r>
            <a:r>
              <a:rPr lang="pt-PT" sz="1200" dirty="0"/>
              <a:t>Laboratoire de Physique des 2 Infinis Bordeaux (LP2IB),</a:t>
            </a:r>
            <a:r>
              <a:rPr lang="fr-FR" sz="1200" dirty="0"/>
              <a:t> </a:t>
            </a:r>
            <a:r>
              <a:rPr lang="fr-FR" sz="1200" dirty="0" smtClean="0"/>
              <a:t>Université de </a:t>
            </a:r>
            <a:r>
              <a:rPr lang="fr-FR" sz="1200" dirty="0"/>
              <a:t>Bordeaux/ CNRS IN2P3, 19 chemin du Solarium, CS10120, 33175 Gradignan, France, </a:t>
            </a:r>
            <a:r>
              <a:rPr lang="fr-FR" sz="1200" baseline="30000" dirty="0"/>
              <a:t>2</a:t>
            </a:r>
            <a:r>
              <a:rPr lang="fr-FR" sz="1200" dirty="0"/>
              <a:t>GEOLAB, Clermont-Ferrand, France, </a:t>
            </a:r>
            <a:r>
              <a:rPr lang="fr-FR" sz="1200" baseline="30000" dirty="0"/>
              <a:t>3</a:t>
            </a:r>
            <a:r>
              <a:rPr lang="fr-FR" sz="1200" dirty="0"/>
              <a:t>ICN, Nice, France, </a:t>
            </a:r>
            <a:r>
              <a:rPr lang="fr-FR" sz="1200" baseline="30000" dirty="0"/>
              <a:t>4</a:t>
            </a:r>
            <a:r>
              <a:rPr lang="fr-FR" sz="1200" dirty="0"/>
              <a:t>LMGE, Aubière, France, </a:t>
            </a:r>
            <a:r>
              <a:rPr lang="fr-FR" sz="1200" baseline="30000" dirty="0"/>
              <a:t>5</a:t>
            </a:r>
            <a:r>
              <a:rPr lang="fr-FR" sz="1200" dirty="0"/>
              <a:t>LPC</a:t>
            </a:r>
            <a:r>
              <a:rPr lang="fr-FR" sz="1200" b="1" dirty="0"/>
              <a:t> </a:t>
            </a:r>
            <a:r>
              <a:rPr lang="fr-FR" sz="1200" dirty="0"/>
              <a:t>Aubière, France, </a:t>
            </a:r>
            <a:r>
              <a:rPr lang="fr-FR" sz="1200" baseline="30000" dirty="0"/>
              <a:t>6</a:t>
            </a:r>
            <a:r>
              <a:rPr lang="fr-FR" sz="1200" dirty="0"/>
              <a:t>Subatech, Nantes, France</a:t>
            </a:r>
          </a:p>
          <a:p>
            <a:endParaRPr lang="fr-FR" dirty="0"/>
          </a:p>
        </p:txBody>
      </p:sp>
      <p:pic>
        <p:nvPicPr>
          <p:cNvPr id="17" name="Picture 33" descr="https://lh5.googleusercontent.com/L1iG1PL8L-1H8s0lajWiDzqRVsl2J7ZSOD7z8fxMVuJownjYhgY2rHkhDcL2E5zBI0iyjosGUwvrkyv8Dz0ibAH-HUfLUn-3wqLOtEA3G8CQL3bEHRozEGK8YOC1cujJd8PPSz_H9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93820" l="6701" r="89691">
                        <a14:foregroundMark x1="46907" y1="76966" x2="46907" y2="76966"/>
                        <a14:foregroundMark x1="13918" y1="60674" x2="13918" y2="60674"/>
                        <a14:foregroundMark x1="23711" y1="56180" x2="23711" y2="56180"/>
                        <a14:foregroundMark x1="23711" y1="38764" x2="23711" y2="38764"/>
                        <a14:foregroundMark x1="42784" y1="13483" x2="42784" y2="13483"/>
                        <a14:foregroundMark x1="35052" y1="82022" x2="35052" y2="82022"/>
                        <a14:foregroundMark x1="39175" y1="87079" x2="39175" y2="87079"/>
                        <a14:foregroundMark x1="43814" y1="87079" x2="43814" y2="87079"/>
                        <a14:foregroundMark x1="48969" y1="88202" x2="48969" y2="88202"/>
                        <a14:foregroundMark x1="54639" y1="89326" x2="54639" y2="89326"/>
                        <a14:foregroundMark x1="61340" y1="83708" x2="61340" y2="83708"/>
                        <a14:foregroundMark x1="50515" y1="69663" x2="50515" y2="69663"/>
                        <a14:foregroundMark x1="68041" y1="67978" x2="68041" y2="67978"/>
                        <a14:foregroundMark x1="55155" y1="66292" x2="55155" y2="66292"/>
                        <a14:foregroundMark x1="28351" y1="56180" x2="28351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20" y="6053555"/>
            <a:ext cx="722010" cy="6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5" descr="https://lh4.googleusercontent.com/a3nCc5n7hczYk2VI6cdNsbSNvrNmpp6mUW0Snms3c2JJ0C9oSEMuSTlY8abN7-HYV6a6FXWdNEXfkfEHkcQ5JoJduYlJunIzwEc4Be0WsrDq8Eq8NEy2dxVf6dzsLCCX_hj762UN7L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88" y="6069103"/>
            <a:ext cx="1589630" cy="6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15" y="6134645"/>
            <a:ext cx="1412421" cy="508001"/>
          </a:xfrm>
          <a:prstGeom prst="rect">
            <a:avLst/>
          </a:prstGeom>
        </p:spPr>
      </p:pic>
      <p:pic>
        <p:nvPicPr>
          <p:cNvPr id="20" name="Picture 2" descr="https://lh6.googleusercontent.com/Y_j088H--lJ8qFqfnTF80Dwz95pOCkCP-x52DRnrvyVVugiSn1htJR_kvmn5AVqNGR77Oc3Cna7DbxLpV2EIsWwIC8j8mQ9JK1x8N9dKv4y1RKD25FogsZlfvET75LEM2wuubONdf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68" y="6134645"/>
            <a:ext cx="1293397" cy="5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17355" b="36736"/>
          <a:stretch/>
        </p:blipFill>
        <p:spPr>
          <a:xfrm>
            <a:off x="2064709" y="5973570"/>
            <a:ext cx="1648845" cy="700376"/>
          </a:xfrm>
          <a:prstGeom prst="rect">
            <a:avLst/>
          </a:prstGeom>
        </p:spPr>
      </p:pic>
      <p:pic>
        <p:nvPicPr>
          <p:cNvPr id="24" name="Picture 8" descr="https://lh5.googleusercontent.com/JxZQULzbPXq2trJIZi9mh8pMaZxLBBnu2YFBauIgeT5zAeNTGYk6jy0k2pS3VMgUpbncFIAuyV7CM-yRuZy_fgJRMwTMvUGmYUcYyHzk6yJ95Q7pIADDtQLAdYmJHpSboCEJbUrjD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7" y="5979739"/>
            <a:ext cx="1639509" cy="69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62" y="43980"/>
            <a:ext cx="2204870" cy="1080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219" y="139572"/>
            <a:ext cx="2049621" cy="18313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792" y="1194875"/>
            <a:ext cx="2042155" cy="646682"/>
          </a:xfrm>
          <a:prstGeom prst="rect">
            <a:avLst/>
          </a:prstGeom>
        </p:spPr>
      </p:pic>
      <p:pic>
        <p:nvPicPr>
          <p:cNvPr id="27" name="Picture 6" descr="https://lh5.googleusercontent.com/2agmxe0KOeo9xTnDAZoUUYF8mdc9BrXkiEyj5xxXS2wa9UrSDyI11V_yKHFsA8edUiBFCX7S6OmRnrg-F_Z_tCa7snfIN-gwf3SN19womTgXxDtdTl2labntlljMcjBqF8eRSK9pmvM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 bwMode="auto">
          <a:xfrm>
            <a:off x="4017763" y="5973570"/>
            <a:ext cx="2014528" cy="7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9" name="Picture 10" descr="https://lh6.googleusercontent.com/CdqTiqU9JkSAyYx48WLsoZXTxN6eX5Sp4R5X4xQ0HEkeH2uNPNoNrb4Lqa-MfOWnRyFtKn2lzT-4U9WMeKVnafxOORAY8ujUcABjjBRaiznIaew97qJIc5Cu9Ze4Oq9eCOI0LEeyN_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6" y="4029226"/>
            <a:ext cx="492198" cy="4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150284" y="3114255"/>
            <a:ext cx="220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</a:t>
            </a:r>
            <a:r>
              <a:rPr lang="en-US" sz="1400" b="1" dirty="0" smtClean="0"/>
              <a:t>acterial strain transferred into </a:t>
            </a:r>
            <a:r>
              <a:rPr lang="en-US" sz="1400" b="1" dirty="0"/>
              <a:t>0.9% </a:t>
            </a:r>
            <a:r>
              <a:rPr lang="en-US" sz="1400" b="1" dirty="0" err="1"/>
              <a:t>NaCl</a:t>
            </a:r>
            <a:r>
              <a:rPr lang="en-US" sz="1400" b="1" dirty="0"/>
              <a:t> (pH 4)</a:t>
            </a:r>
            <a:endParaRPr lang="fr-FR" sz="14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734635" y="5073621"/>
            <a:ext cx="161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Exposure to 100µM uranium</a:t>
            </a: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2126501" y="4320298"/>
            <a:ext cx="483467" cy="288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e 80"/>
          <p:cNvGrpSpPr/>
          <p:nvPr/>
        </p:nvGrpSpPr>
        <p:grpSpPr>
          <a:xfrm>
            <a:off x="2767846" y="3532170"/>
            <a:ext cx="2529913" cy="853309"/>
            <a:chOff x="2700335" y="3907555"/>
            <a:chExt cx="2529913" cy="853309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2700335" y="3907555"/>
              <a:ext cx="2529913" cy="85330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2753909" y="3953798"/>
              <a:ext cx="24365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Measurement of the amount of uranium (VI) remaining in the medium after exposure</a:t>
              </a:r>
              <a:endParaRPr lang="fr-FR" sz="1400" b="1" dirty="0"/>
            </a:p>
          </p:txBody>
        </p:sp>
      </p:grpSp>
      <p:cxnSp>
        <p:nvCxnSpPr>
          <p:cNvPr id="54" name="Connecteur droit avec flèche 53"/>
          <p:cNvCxnSpPr/>
          <p:nvPr/>
        </p:nvCxnSpPr>
        <p:spPr>
          <a:xfrm>
            <a:off x="2121477" y="4731189"/>
            <a:ext cx="473340" cy="181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e 81"/>
          <p:cNvGrpSpPr/>
          <p:nvPr/>
        </p:nvGrpSpPr>
        <p:grpSpPr>
          <a:xfrm>
            <a:off x="2831628" y="4729229"/>
            <a:ext cx="2329678" cy="861565"/>
            <a:chOff x="2747560" y="5063374"/>
            <a:chExt cx="2329678" cy="861565"/>
          </a:xfrm>
        </p:grpSpPr>
        <p:sp>
          <p:nvSpPr>
            <p:cNvPr id="46" name="Rectangle à coins arrondis 45"/>
            <p:cNvSpPr/>
            <p:nvPr/>
          </p:nvSpPr>
          <p:spPr>
            <a:xfrm>
              <a:off x="3030018" y="5063374"/>
              <a:ext cx="1737925" cy="86156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2747560" y="5128803"/>
              <a:ext cx="23296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/>
                <a:t>Measurement</a:t>
              </a:r>
              <a:r>
                <a:rPr lang="fr-FR" sz="1400" b="1" dirty="0"/>
                <a:t> of </a:t>
              </a:r>
              <a:r>
                <a:rPr lang="fr-FR" sz="1400" b="1" dirty="0" err="1"/>
                <a:t>orthophosphate</a:t>
              </a:r>
              <a:r>
                <a:rPr lang="fr-FR" sz="1400" b="1" dirty="0"/>
                <a:t> concentration</a:t>
              </a:r>
            </a:p>
          </p:txBody>
        </p:sp>
      </p:grpSp>
      <p:sp>
        <p:nvSpPr>
          <p:cNvPr id="57" name="Ellipse 56"/>
          <p:cNvSpPr/>
          <p:nvPr/>
        </p:nvSpPr>
        <p:spPr>
          <a:xfrm>
            <a:off x="592823" y="5045584"/>
            <a:ext cx="1877431" cy="5844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2" descr="https://lh5.googleusercontent.com/Jeu-S7dex-UtiHNtD9JTtKsBExls_MmcekwGZ00o_67KFtqBVPEe5exHbX4vJ3n-gOmZvzcPLPvDI78JrHjRYN9ZNabkLf_-MYguxpz_croaIGQWnYV-mPi6Eq8xroXDjIX6ecxWT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18" y="4424186"/>
            <a:ext cx="457191" cy="45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1212292" y="4428519"/>
            <a:ext cx="30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</a:t>
            </a:r>
            <a:endParaRPr lang="fr-FR" dirty="0"/>
          </a:p>
        </p:txBody>
      </p:sp>
      <p:pic>
        <p:nvPicPr>
          <p:cNvPr id="60" name="Picture 12" descr="https://lh6.googleusercontent.com/cX2lfguDCEzeaZZqKiBd6HYyuQPEc9RB8Fts1mQ2DlOu1IEQp4Lr5s1Gucm4nBEVUHLW7HVZtKvwaTE-S8UdXvdQ8btfmxM1IuRDYgsXVPtJ2qHxrycLjGcBtfDigQ7sw0o3GWjjQ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6" y="4312618"/>
            <a:ext cx="384773" cy="6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Flèche courbée vers le bas 60"/>
          <p:cNvSpPr/>
          <p:nvPr/>
        </p:nvSpPr>
        <p:spPr>
          <a:xfrm>
            <a:off x="761191" y="4104968"/>
            <a:ext cx="294696" cy="139337"/>
          </a:xfrm>
          <a:prstGeom prst="curved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5177341" y="4708389"/>
            <a:ext cx="3142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Imag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164" y="3416479"/>
            <a:ext cx="2057587" cy="1022583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8405" y="4425698"/>
            <a:ext cx="2080433" cy="1066839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9341034" y="5507240"/>
            <a:ext cx="2495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Localization</a:t>
            </a:r>
            <a:r>
              <a:rPr lang="fr-FR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2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bioprecipitated</a:t>
            </a:r>
            <a:r>
              <a:rPr lang="fr-FR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uranium in </a:t>
            </a:r>
            <a:r>
              <a:rPr lang="fr-FR" sz="12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Serratia</a:t>
            </a:r>
            <a:r>
              <a:rPr lang="fr-FR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fr-FR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1mM </a:t>
            </a:r>
            <a:r>
              <a:rPr lang="fr-FR" sz="12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uranyl</a:t>
            </a:r>
            <a:r>
              <a:rPr lang="fr-FR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carbonate at pH 7 (TEM-XRD) </a:t>
            </a:r>
          </a:p>
          <a:p>
            <a:pPr algn="ctr"/>
            <a:r>
              <a:rPr lang="fr-FR" sz="12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Chandwadkar</a:t>
            </a:r>
            <a:r>
              <a:rPr lang="fr-FR" sz="12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2018</a:t>
            </a:r>
          </a:p>
        </p:txBody>
      </p:sp>
      <p:grpSp>
        <p:nvGrpSpPr>
          <p:cNvPr id="83" name="Groupe 82"/>
          <p:cNvGrpSpPr/>
          <p:nvPr/>
        </p:nvGrpSpPr>
        <p:grpSpPr>
          <a:xfrm>
            <a:off x="5695336" y="4005711"/>
            <a:ext cx="3619515" cy="1486826"/>
            <a:chOff x="5647687" y="4436529"/>
            <a:chExt cx="3619515" cy="1290821"/>
          </a:xfrm>
        </p:grpSpPr>
        <p:sp>
          <p:nvSpPr>
            <p:cNvPr id="56" name="ZoneTexte 55"/>
            <p:cNvSpPr txBox="1"/>
            <p:nvPr/>
          </p:nvSpPr>
          <p:spPr>
            <a:xfrm>
              <a:off x="5748023" y="4557799"/>
              <a:ext cx="339584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Determination of the localization of uranium in the </a:t>
              </a:r>
              <a:r>
                <a:rPr lang="en-US" sz="1400" b="1" dirty="0" smtClean="0"/>
                <a:t>cells </a:t>
              </a:r>
              <a:r>
                <a:rPr lang="en-US" sz="1400" dirty="0"/>
                <a:t>by transmission electron microscopy coupled with energy dispersive X-ray spectroscopy </a:t>
              </a:r>
              <a:r>
                <a:rPr lang="en-US" sz="1400" b="1" dirty="0"/>
                <a:t>(TEM-EDX</a:t>
              </a:r>
              <a:r>
                <a:rPr lang="en-US" sz="1400" b="1" dirty="0" smtClean="0"/>
                <a:t>)</a:t>
              </a:r>
            </a:p>
            <a:p>
              <a:pPr algn="ctr"/>
              <a:r>
                <a:rPr lang="en-US" sz="1400" b="1" dirty="0" smtClean="0"/>
                <a:t>(In progress) </a:t>
              </a:r>
              <a:r>
                <a:rPr lang="fr-FR" sz="1400" b="1" dirty="0" smtClean="0"/>
                <a:t> </a:t>
              </a:r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5647687" y="4436529"/>
              <a:ext cx="3619515" cy="1251951"/>
            </a:xfrm>
            <a:prstGeom prst="roundRect">
              <a:avLst/>
            </a:prstGeom>
            <a:noFill/>
            <a:ln w="2857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Rectangle à coins arrondis 66"/>
          <p:cNvSpPr/>
          <p:nvPr/>
        </p:nvSpPr>
        <p:spPr>
          <a:xfrm>
            <a:off x="133244" y="3023011"/>
            <a:ext cx="2237025" cy="688601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183699" y="2368702"/>
            <a:ext cx="225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512641" y="2208098"/>
            <a:ext cx="11679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Selection of 3 </a:t>
            </a:r>
            <a:r>
              <a:rPr lang="en-US" sz="1600" dirty="0" smtClean="0"/>
              <a:t>resistant strains</a:t>
            </a:r>
            <a:r>
              <a:rPr lang="en-US" sz="1600" dirty="0"/>
              <a:t>: study of the interaction mechanisms of these bacteria with uranium</a:t>
            </a:r>
            <a:endParaRPr lang="fr-FR" sz="1600" dirty="0"/>
          </a:p>
        </p:txBody>
      </p:sp>
      <p:sp>
        <p:nvSpPr>
          <p:cNvPr id="76" name="Rectangle à coins arrondis 75"/>
          <p:cNvSpPr/>
          <p:nvPr/>
        </p:nvSpPr>
        <p:spPr>
          <a:xfrm>
            <a:off x="183699" y="1139923"/>
            <a:ext cx="10525150" cy="6106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243063" y="1336195"/>
            <a:ext cx="10701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understand </a:t>
            </a:r>
            <a:r>
              <a:rPr lang="en-US" sz="1600" dirty="0"/>
              <a:t>the metabolic mechanisms used by resistant strains to grow and survive in these radioactive environments</a:t>
            </a:r>
            <a:endParaRPr lang="fr-FR" sz="1600" dirty="0"/>
          </a:p>
        </p:txBody>
      </p:sp>
      <p:sp>
        <p:nvSpPr>
          <p:cNvPr id="78" name="Rectangle à coins arrondis 77"/>
          <p:cNvSpPr/>
          <p:nvPr/>
        </p:nvSpPr>
        <p:spPr>
          <a:xfrm>
            <a:off x="462588" y="970613"/>
            <a:ext cx="1287476" cy="3104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68635" y="949541"/>
            <a:ext cx="1036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Objective</a:t>
            </a:r>
            <a:endParaRPr lang="fr-FR" sz="1600" b="1" u="sng" dirty="0"/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2987" y="912590"/>
            <a:ext cx="511648" cy="37949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2271" y="5796488"/>
            <a:ext cx="855511" cy="663350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10600957" y="6560715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sp>
        <p:nvSpPr>
          <p:cNvPr id="4" name="Rectangle 3"/>
          <p:cNvSpPr/>
          <p:nvPr/>
        </p:nvSpPr>
        <p:spPr>
          <a:xfrm>
            <a:off x="133244" y="62800"/>
            <a:ext cx="96177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discussion : 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bacteria in the biogeochemistry of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</a:t>
            </a:r>
            <a:endParaRPr lang="fr-F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1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7" grpId="0" animBg="1"/>
      <p:bldP spid="59" grpId="0"/>
      <p:bldP spid="61" grpId="0" animBg="1"/>
      <p:bldP spid="65" grpId="0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avec coins arrondis du même côté 2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339" y="855728"/>
            <a:ext cx="1121505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Experiment: Bacteria with 100µM uranyl nitrate in a 0.9% </a:t>
            </a:r>
            <a:r>
              <a:rPr lang="en-US" sz="16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en-US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solution at pH </a:t>
            </a:r>
            <a:r>
              <a:rPr lang="en-US" sz="16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(+ Heat killed bacterial cells and control)</a:t>
            </a:r>
            <a:endParaRPr lang="en-US" sz="1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06743" y="5820705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18625" y="5651428"/>
            <a:ext cx="439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Uranium removal in the </a:t>
            </a:r>
            <a:r>
              <a:rPr lang="en-US" sz="1600" dirty="0" smtClean="0"/>
              <a:t>3 strains </a:t>
            </a:r>
            <a:r>
              <a:rPr lang="en-US" sz="1600" dirty="0"/>
              <a:t>studied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06743" y="5426533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18625" y="5279397"/>
            <a:ext cx="5887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Measurement [phosphate]: below detection limit (10µM)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86655" y="1425088"/>
            <a:ext cx="495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Percentage of U removal </a:t>
            </a:r>
            <a:r>
              <a:rPr lang="en-US" sz="1400" u="sng" dirty="0" smtClean="0"/>
              <a:t>in </a:t>
            </a:r>
            <a:r>
              <a:rPr lang="en-US" sz="1400" u="sng" dirty="0"/>
              <a:t>the medium per bacterial strain in 24h</a:t>
            </a:r>
            <a:endParaRPr lang="fr-FR" sz="1400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10541445" y="6567007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711871" y="6023459"/>
            <a:ext cx="5823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Uranium elimination is not related to the metabolism of the strains</a:t>
            </a:r>
            <a:endParaRPr lang="fr-FR" sz="1600" dirty="0" smtClean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297298" y="6196404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743635" y="5541217"/>
            <a:ext cx="233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Biosorption</a:t>
            </a:r>
            <a:r>
              <a:rPr lang="fr-FR" sz="1600" dirty="0"/>
              <a:t> </a:t>
            </a:r>
            <a:r>
              <a:rPr lang="fr-FR" sz="1600" dirty="0" err="1"/>
              <a:t>mechanism</a:t>
            </a:r>
            <a:r>
              <a:rPr lang="fr-FR" sz="1600" dirty="0"/>
              <a:t>? </a:t>
            </a:r>
            <a:endParaRPr lang="fr-FR" sz="1600" dirty="0" smtClean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9076260" y="5749349"/>
            <a:ext cx="447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9461887" y="5440169"/>
            <a:ext cx="260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Observation of cells by electron microscopy</a:t>
            </a:r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622811" y="5289297"/>
            <a:ext cx="5439713" cy="905395"/>
          </a:xfrm>
          <a:prstGeom prst="roundRect">
            <a:avLst/>
          </a:prstGeom>
          <a:noFill/>
          <a:ln w="1905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439" y="5978060"/>
            <a:ext cx="501991" cy="4626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33244" y="62800"/>
            <a:ext cx="96177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discussion : 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bacteria in the biogeochemistry of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</a:t>
            </a:r>
            <a:endParaRPr lang="fr-F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297298" y="1703615"/>
            <a:ext cx="11480838" cy="3450770"/>
            <a:chOff x="0" y="0"/>
            <a:chExt cx="10609052" cy="3450770"/>
          </a:xfrm>
        </p:grpSpPr>
        <p:graphicFrame>
          <p:nvGraphicFramePr>
            <p:cNvPr id="24" name="Graphique 23"/>
            <p:cNvGraphicFramePr/>
            <p:nvPr>
              <p:extLst>
                <p:ext uri="{D42A27DB-BD31-4B8C-83A1-F6EECF244321}">
                  <p14:modId xmlns:p14="http://schemas.microsoft.com/office/powerpoint/2010/main" val="1494985097"/>
                </p:ext>
              </p:extLst>
            </p:nvPr>
          </p:nvGraphicFramePr>
          <p:xfrm>
            <a:off x="0" y="0"/>
            <a:ext cx="9960430" cy="34507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ZoneTexte 2"/>
            <p:cNvSpPr txBox="1"/>
            <p:nvPr/>
          </p:nvSpPr>
          <p:spPr>
            <a:xfrm>
              <a:off x="7278024" y="315533"/>
              <a:ext cx="3331028" cy="2808515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1" i="1" dirty="0" err="1"/>
                <a:t>Shewanella</a:t>
              </a:r>
              <a:r>
                <a:rPr lang="fr-FR" sz="1200" b="1" i="1" dirty="0"/>
                <a:t> </a:t>
              </a:r>
              <a:r>
                <a:rPr lang="fr-FR" sz="1200" b="1" i="1" dirty="0" err="1"/>
                <a:t>sp</a:t>
              </a:r>
              <a:r>
                <a:rPr lang="fr-FR" sz="1200" b="1" i="1" dirty="0"/>
                <a:t>. </a:t>
              </a:r>
              <a:r>
                <a:rPr lang="fr-FR" sz="1200" b="1" i="1" dirty="0" err="1"/>
                <a:t>strain</a:t>
              </a:r>
              <a:r>
                <a:rPr lang="fr-FR" sz="1200" b="1" i="1" dirty="0"/>
                <a:t> A16OP11 </a:t>
              </a:r>
            </a:p>
            <a:p>
              <a:endParaRPr lang="fr-FR" sz="1200" b="1" i="1" dirty="0"/>
            </a:p>
            <a:p>
              <a:r>
                <a:rPr lang="fr-FR" sz="1200" b="1" i="1" dirty="0" err="1"/>
                <a:t>Shewanella</a:t>
              </a:r>
              <a:r>
                <a:rPr lang="fr-FR" sz="1200" b="1" i="1" dirty="0"/>
                <a:t> </a:t>
              </a:r>
              <a:r>
                <a:rPr lang="fr-FR" sz="1200" b="1" i="1" dirty="0" err="1"/>
                <a:t>sp</a:t>
              </a:r>
              <a:r>
                <a:rPr lang="fr-FR" sz="1200" b="1" i="1" dirty="0"/>
                <a:t>. </a:t>
              </a:r>
              <a:r>
                <a:rPr lang="fr-FR" sz="1200" b="1" i="1" dirty="0" err="1"/>
                <a:t>strain</a:t>
              </a:r>
              <a:r>
                <a:rPr lang="fr-FR" sz="1200" b="1" i="1" dirty="0"/>
                <a:t> A16OP11  </a:t>
              </a:r>
              <a:r>
                <a:rPr lang="fr-FR" sz="1200" b="1" i="0" dirty="0"/>
                <a:t>(</a:t>
              </a:r>
              <a:r>
                <a:rPr lang="fr-FR" sz="1200" b="1" i="0" dirty="0" err="1"/>
                <a:t>Heat</a:t>
              </a:r>
              <a:r>
                <a:rPr lang="fr-FR" sz="1200" b="1" i="0" dirty="0"/>
                <a:t> </a:t>
              </a:r>
              <a:r>
                <a:rPr lang="fr-FR" sz="1200" b="1" i="0" dirty="0" err="1"/>
                <a:t>killed</a:t>
              </a:r>
              <a:r>
                <a:rPr lang="fr-FR" sz="1200" b="1" i="0" dirty="0"/>
                <a:t>)</a:t>
              </a:r>
            </a:p>
            <a:p>
              <a:endParaRPr lang="fr-FR" sz="1200" b="1" i="1" dirty="0"/>
            </a:p>
            <a:p>
              <a:r>
                <a:rPr lang="fr-FR" sz="1200" b="1" i="1" dirty="0"/>
                <a:t>Pseudomonas </a:t>
              </a:r>
              <a:r>
                <a:rPr lang="fr-FR" sz="1200" b="1" i="1" dirty="0" err="1"/>
                <a:t>sp</a:t>
              </a:r>
              <a:r>
                <a:rPr lang="fr-FR" sz="1200" b="1" i="1" dirty="0"/>
                <a:t> ADAK22</a:t>
              </a:r>
            </a:p>
            <a:p>
              <a:endParaRPr lang="fr-FR" sz="1200" b="1" i="1" dirty="0"/>
            </a:p>
            <a:p>
              <a:r>
                <a:rPr lang="fr-FR" sz="1200" b="1" i="1" dirty="0"/>
                <a:t>Pseudomonas </a:t>
              </a:r>
              <a:r>
                <a:rPr lang="fr-FR" sz="1200" b="1" i="1" dirty="0" err="1"/>
                <a:t>sp</a:t>
              </a:r>
              <a:r>
                <a:rPr lang="fr-FR" sz="1200" b="1" i="1" dirty="0"/>
                <a:t> ADAK22 </a:t>
              </a:r>
              <a:r>
                <a:rPr lang="fr-FR" sz="1200" b="1" i="0" dirty="0"/>
                <a:t>(</a:t>
              </a:r>
              <a:r>
                <a:rPr lang="fr-FR" sz="1200" b="1" i="0" dirty="0" err="1"/>
                <a:t>Heat</a:t>
              </a:r>
              <a:r>
                <a:rPr lang="fr-FR" sz="1200" b="1" i="0" dirty="0"/>
                <a:t> </a:t>
              </a:r>
              <a:r>
                <a:rPr lang="fr-FR" sz="1200" b="1" i="0" dirty="0" err="1"/>
                <a:t>killed</a:t>
              </a:r>
              <a:r>
                <a:rPr lang="fr-FR" sz="1200" b="1" i="0" dirty="0"/>
                <a:t>)</a:t>
              </a:r>
            </a:p>
            <a:p>
              <a:endParaRPr lang="fr-FR" sz="1200" b="1" i="0" dirty="0"/>
            </a:p>
            <a:p>
              <a:r>
                <a:rPr lang="fr-FR" sz="1200" b="1" i="1" dirty="0" err="1"/>
                <a:t>Aeromonas</a:t>
              </a:r>
              <a:r>
                <a:rPr lang="fr-FR" sz="1200" b="1" i="1" dirty="0"/>
                <a:t> </a:t>
              </a:r>
              <a:r>
                <a:rPr lang="fr-FR" sz="1200" b="1" i="1" dirty="0" err="1"/>
                <a:t>salmonicida</a:t>
              </a:r>
              <a:r>
                <a:rPr lang="fr-FR" sz="1200" b="1" i="1" dirty="0"/>
                <a:t> </a:t>
              </a:r>
              <a:r>
                <a:rPr lang="fr-FR" sz="1200" b="1" i="1" dirty="0" err="1"/>
                <a:t>strain</a:t>
              </a:r>
              <a:r>
                <a:rPr lang="fr-FR" sz="1200" b="1" i="1" dirty="0"/>
                <a:t> A1</a:t>
              </a:r>
            </a:p>
            <a:p>
              <a:endParaRPr lang="fr-FR" sz="1200" b="1" i="0" dirty="0"/>
            </a:p>
            <a:p>
              <a:r>
                <a:rPr lang="fr-FR" sz="1200" b="1" i="1" dirty="0" err="1"/>
                <a:t>Aeromonas</a:t>
              </a:r>
              <a:r>
                <a:rPr lang="fr-FR" sz="1200" b="1" i="1" dirty="0"/>
                <a:t> </a:t>
              </a:r>
              <a:r>
                <a:rPr lang="fr-FR" sz="1200" b="1" i="1" dirty="0" err="1"/>
                <a:t>salmonicida</a:t>
              </a:r>
              <a:r>
                <a:rPr lang="fr-FR" sz="1200" b="1" i="1" dirty="0"/>
                <a:t> </a:t>
              </a:r>
              <a:r>
                <a:rPr lang="fr-FR" sz="1200" b="1" i="1" dirty="0" err="1"/>
                <a:t>strain</a:t>
              </a:r>
              <a:r>
                <a:rPr lang="fr-FR" sz="1200" b="1" i="1" dirty="0"/>
                <a:t> A1 </a:t>
              </a:r>
              <a:r>
                <a:rPr lang="fr-FR" sz="1200" b="1" i="0" dirty="0"/>
                <a:t>(</a:t>
              </a:r>
              <a:r>
                <a:rPr lang="fr-FR" sz="1200" b="1" i="0" dirty="0" err="1"/>
                <a:t>Heat</a:t>
              </a:r>
              <a:r>
                <a:rPr lang="fr-FR" sz="1200" b="1" i="0" dirty="0"/>
                <a:t> </a:t>
              </a:r>
              <a:r>
                <a:rPr lang="fr-FR" sz="1200" b="1" i="0" dirty="0" err="1"/>
                <a:t>killed</a:t>
              </a:r>
              <a:r>
                <a:rPr lang="fr-FR" sz="1200" b="1" i="0" dirty="0"/>
                <a:t>)</a:t>
              </a:r>
            </a:p>
            <a:p>
              <a:endParaRPr lang="fr-FR" sz="1200" b="1" i="0" dirty="0"/>
            </a:p>
            <a:p>
              <a:r>
                <a:rPr lang="fr-FR" sz="1200" b="1" i="0" dirty="0" err="1"/>
                <a:t>Sterile</a:t>
              </a:r>
              <a:r>
                <a:rPr lang="fr-FR" sz="1200" b="1" i="0" dirty="0"/>
                <a:t>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1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7" grpId="0"/>
      <p:bldP spid="29" grpId="0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2548" y="-1"/>
            <a:ext cx="762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541445" y="6567007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sp>
        <p:nvSpPr>
          <p:cNvPr id="46" name="Rectangle avec coins arrondis du même côté 45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5984" y="-11079"/>
            <a:ext cx="90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54" name="Rectangle à coins arrondis 53"/>
          <p:cNvSpPr/>
          <p:nvPr/>
        </p:nvSpPr>
        <p:spPr>
          <a:xfrm>
            <a:off x="302067" y="1414567"/>
            <a:ext cx="11438710" cy="826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468121" y="1544949"/>
            <a:ext cx="1122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</a:t>
            </a:r>
            <a:r>
              <a:rPr lang="en-US" b="1" dirty="0" err="1" smtClean="0"/>
              <a:t>characterise</a:t>
            </a:r>
            <a:r>
              <a:rPr lang="en-US" b="1" dirty="0" smtClean="0"/>
              <a:t> </a:t>
            </a:r>
            <a:r>
              <a:rPr lang="en-US" b="1" dirty="0"/>
              <a:t>the bacterial diversity </a:t>
            </a:r>
            <a:r>
              <a:rPr lang="en-US" dirty="0"/>
              <a:t>present in these sources and understand </a:t>
            </a:r>
            <a:r>
              <a:rPr lang="en-US" b="1" dirty="0"/>
              <a:t>the impact of radioelements</a:t>
            </a:r>
            <a:r>
              <a:rPr lang="en-US" dirty="0"/>
              <a:t> on </a:t>
            </a:r>
            <a:r>
              <a:rPr lang="en-US" b="1" dirty="0"/>
              <a:t>bacterial communities</a:t>
            </a:r>
            <a:endParaRPr lang="fr-FR" b="1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597179" y="1246164"/>
            <a:ext cx="1287476" cy="3104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87003" y="1224184"/>
            <a:ext cx="1036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Objective</a:t>
            </a:r>
            <a:endParaRPr lang="fr-FR" sz="1600" b="1" u="sng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55" y="1187233"/>
            <a:ext cx="511648" cy="379490"/>
          </a:xfrm>
          <a:prstGeom prst="rect">
            <a:avLst/>
          </a:prstGeom>
        </p:spPr>
      </p:pic>
      <p:sp>
        <p:nvSpPr>
          <p:cNvPr id="60" name="Rectangle à coins arrondis 59"/>
          <p:cNvSpPr/>
          <p:nvPr/>
        </p:nvSpPr>
        <p:spPr>
          <a:xfrm>
            <a:off x="302067" y="2497425"/>
            <a:ext cx="11624186" cy="1081864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" name="Picture 14" descr="https://lh3.googleusercontent.com/QpTFxvBksAXNeipk3RuRmOCJ1M9nrfzye_ztA-mX4I1R4YQKEcSOqjRVMVSGvTREaL8ecDQf1Rsyq1AUzfPda6C9idmFUyWJij0GzLD_25eZB4HKmJLVaQ4y6loe3bhW2xkZ-j9-x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9473" y="2320299"/>
            <a:ext cx="645223" cy="5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 à coins arrondis 61"/>
          <p:cNvSpPr/>
          <p:nvPr/>
        </p:nvSpPr>
        <p:spPr>
          <a:xfrm>
            <a:off x="302067" y="3914991"/>
            <a:ext cx="11624186" cy="1081131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4"/>
          <a:srcRect l="10962" r="11990"/>
          <a:stretch/>
        </p:blipFill>
        <p:spPr>
          <a:xfrm>
            <a:off x="11574723" y="3702001"/>
            <a:ext cx="534546" cy="576863"/>
          </a:xfrm>
          <a:prstGeom prst="rect">
            <a:avLst/>
          </a:prstGeom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5"/>
          <a:srcRect t="29792"/>
          <a:stretch/>
        </p:blipFill>
        <p:spPr>
          <a:xfrm>
            <a:off x="904034" y="680583"/>
            <a:ext cx="600455" cy="449940"/>
          </a:xfrm>
          <a:prstGeom prst="rect">
            <a:avLst/>
          </a:prstGeom>
        </p:spPr>
      </p:pic>
      <p:sp>
        <p:nvSpPr>
          <p:cNvPr id="65" name="Rectangle à coins arrondis 64"/>
          <p:cNvSpPr/>
          <p:nvPr/>
        </p:nvSpPr>
        <p:spPr>
          <a:xfrm>
            <a:off x="302067" y="5346334"/>
            <a:ext cx="11624186" cy="1108888"/>
          </a:xfrm>
          <a:prstGeom prst="roundRect">
            <a:avLst/>
          </a:prstGeom>
          <a:noFill/>
          <a:ln w="28575">
            <a:solidFill>
              <a:srgbClr val="CC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6"/>
          <a:srcRect l="7599" t="4281" r="5221" b="3562"/>
          <a:stretch/>
        </p:blipFill>
        <p:spPr>
          <a:xfrm>
            <a:off x="11406071" y="5239873"/>
            <a:ext cx="587792" cy="541691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1504489" y="690943"/>
            <a:ext cx="1149894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of bacterial communities present in naturally radioactive mineral springs in </a:t>
            </a:r>
            <a:r>
              <a:rPr lang="en-US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Auvergne</a:t>
            </a:r>
            <a:endParaRPr lang="en-US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93234" y="2907166"/>
            <a:ext cx="255429" cy="239776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842" y="2726011"/>
            <a:ext cx="1073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0"/>
              </a:rPr>
              <a:t>These </a:t>
            </a:r>
            <a:r>
              <a:rPr lang="en-US" b="1" dirty="0">
                <a:ln w="0"/>
              </a:rPr>
              <a:t>naturally radioactive mineral </a:t>
            </a:r>
            <a:r>
              <a:rPr lang="en-US" b="1" dirty="0" smtClean="0">
                <a:ln w="0"/>
              </a:rPr>
              <a:t>springs </a:t>
            </a:r>
            <a:r>
              <a:rPr lang="en-US" dirty="0">
                <a:ln w="0"/>
              </a:rPr>
              <a:t>contain </a:t>
            </a:r>
            <a:r>
              <a:rPr lang="en-US" b="1" dirty="0">
                <a:ln w="0"/>
              </a:rPr>
              <a:t>diverse bacterial communities </a:t>
            </a:r>
            <a:r>
              <a:rPr lang="en-US" dirty="0">
                <a:ln w="0"/>
              </a:rPr>
              <a:t>despite the </a:t>
            </a:r>
            <a:r>
              <a:rPr lang="en-US" b="1" dirty="0">
                <a:ln w="0"/>
              </a:rPr>
              <a:t>presence of radionuclides</a:t>
            </a:r>
            <a:r>
              <a:rPr lang="en-US" dirty="0">
                <a:ln w="0"/>
              </a:rPr>
              <a:t>. The </a:t>
            </a:r>
            <a:r>
              <a:rPr lang="en-US" b="1" dirty="0">
                <a:ln w="0"/>
              </a:rPr>
              <a:t>structure</a:t>
            </a:r>
            <a:r>
              <a:rPr lang="en-US" dirty="0">
                <a:ln w="0"/>
              </a:rPr>
              <a:t> of these bacterial communities </a:t>
            </a:r>
            <a:r>
              <a:rPr lang="en-US" b="1" dirty="0">
                <a:ln w="0"/>
              </a:rPr>
              <a:t>differs</a:t>
            </a:r>
            <a:r>
              <a:rPr lang="en-US" dirty="0">
                <a:ln w="0"/>
              </a:rPr>
              <a:t> between the </a:t>
            </a:r>
            <a:r>
              <a:rPr lang="en-US" b="1" dirty="0">
                <a:ln w="0"/>
              </a:rPr>
              <a:t>6 sources studied</a:t>
            </a:r>
            <a:endParaRPr lang="fr-FR" b="1" dirty="0">
              <a:ln w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93234" y="4278864"/>
            <a:ext cx="255429" cy="23977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31" name="Ellipse 30"/>
          <p:cNvSpPr/>
          <p:nvPr/>
        </p:nvSpPr>
        <p:spPr>
          <a:xfrm>
            <a:off x="493234" y="5781564"/>
            <a:ext cx="255429" cy="2397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6842" y="4146273"/>
            <a:ext cx="10890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n w="0"/>
              </a:rPr>
              <a:t>The </a:t>
            </a:r>
            <a:r>
              <a:rPr lang="en-US" b="1" dirty="0">
                <a:ln w="0"/>
              </a:rPr>
              <a:t>difference in uranium concentration </a:t>
            </a:r>
            <a:r>
              <a:rPr lang="en-US" dirty="0">
                <a:ln w="0"/>
              </a:rPr>
              <a:t>in these </a:t>
            </a:r>
            <a:r>
              <a:rPr lang="en-US" dirty="0" smtClean="0">
                <a:ln w="0"/>
              </a:rPr>
              <a:t>sources, with the </a:t>
            </a:r>
            <a:r>
              <a:rPr lang="en-US" b="1" dirty="0" smtClean="0">
                <a:ln w="0"/>
              </a:rPr>
              <a:t>lead, manganese and thorium concentrations</a:t>
            </a:r>
            <a:r>
              <a:rPr lang="en-US" dirty="0" smtClean="0">
                <a:ln w="0"/>
              </a:rPr>
              <a:t>,  </a:t>
            </a:r>
            <a:r>
              <a:rPr lang="en-US" dirty="0">
                <a:ln w="0"/>
              </a:rPr>
              <a:t>could explain </a:t>
            </a:r>
            <a:r>
              <a:rPr lang="en-US" b="1" dirty="0">
                <a:ln w="0"/>
              </a:rPr>
              <a:t>the </a:t>
            </a:r>
            <a:r>
              <a:rPr lang="en-US" b="1" dirty="0"/>
              <a:t>distribution of bacterial communities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64545" y="5439113"/>
            <a:ext cx="1038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Some </a:t>
            </a:r>
            <a:r>
              <a:rPr lang="en-US" b="1" dirty="0"/>
              <a:t>isolated strains </a:t>
            </a:r>
            <a:r>
              <a:rPr lang="en-US" dirty="0"/>
              <a:t>are </a:t>
            </a:r>
            <a:r>
              <a:rPr lang="en-US" b="1" dirty="0"/>
              <a:t>resistant</a:t>
            </a:r>
            <a:r>
              <a:rPr lang="en-US" dirty="0"/>
              <a:t> to these particular conditions and seem </a:t>
            </a:r>
            <a:r>
              <a:rPr lang="en-US" b="1" dirty="0"/>
              <a:t>to interact with uranium </a:t>
            </a:r>
            <a:r>
              <a:rPr lang="en-US" dirty="0"/>
              <a:t>( by </a:t>
            </a:r>
            <a:r>
              <a:rPr lang="en-US" dirty="0" err="1"/>
              <a:t>biosorption</a:t>
            </a:r>
            <a:r>
              <a:rPr lang="en-US" dirty="0"/>
              <a:t> mechanism). These </a:t>
            </a:r>
            <a:r>
              <a:rPr lang="en-US" b="1" dirty="0"/>
              <a:t>strains</a:t>
            </a:r>
            <a:r>
              <a:rPr lang="en-US" dirty="0"/>
              <a:t> can therefore </a:t>
            </a:r>
            <a:r>
              <a:rPr lang="en-US" b="1" dirty="0"/>
              <a:t>modify the speciation of uranium </a:t>
            </a:r>
            <a:r>
              <a:rPr lang="en-US" dirty="0"/>
              <a:t>in the environment, making it less mobile and </a:t>
            </a:r>
            <a:r>
              <a:rPr lang="en-US" b="1" dirty="0"/>
              <a:t>therefore less toxic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772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5" grpId="0" animBg="1"/>
      <p:bldP spid="28" grpId="0" animBg="1"/>
      <p:bldP spid="4" grpId="0"/>
      <p:bldP spid="30" grpId="0" animBg="1"/>
      <p:bldP spid="31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2548" y="-1"/>
            <a:ext cx="762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840619" y="3947792"/>
            <a:ext cx="7039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Atelier :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Territoires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Uranifère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805491" y="3820353"/>
            <a:ext cx="1428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CNRS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IN2P3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" descr="https://lh4.googleusercontent.com/eocJYViDL4ZetJWxM2pec1NimIwxTLDVFxiNyxheIjyUFzYA5vA2qDXmUDHxdS_CZAjMPRCEQFmStHe4SdULO-0mZSlAhIe9Mbu7ihAUagoOW8Mro40NuB6uoUSmNEgT43vXezGFA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13" y="4612053"/>
            <a:ext cx="1878970" cy="5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0" y="4470264"/>
            <a:ext cx="1262744" cy="725503"/>
          </a:xfrm>
          <a:prstGeom prst="rect">
            <a:avLst/>
          </a:prstGeom>
        </p:spPr>
      </p:pic>
      <p:pic>
        <p:nvPicPr>
          <p:cNvPr id="28" name="Picture 6" descr="https://lh5.googleusercontent.com/2agmxe0KOeo9xTnDAZoUUYF8mdc9BrXkiEyj5xxXS2wa9UrSDyI11V_yKHFsA8edUiBFCX7S6OmRnrg-F_Z_tCa7snfIN-gwf3SN19womTgXxDtdTl2labntlljMcjBqF8eRSK9pmv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 bwMode="auto">
          <a:xfrm>
            <a:off x="8426791" y="1986511"/>
            <a:ext cx="1840297" cy="69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45" y="4612053"/>
            <a:ext cx="1047179" cy="548344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444645" y="6044883"/>
            <a:ext cx="5038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</a:rPr>
              <a:t>Thanks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</a:rPr>
              <a:t> for </a:t>
            </a:r>
            <a:r>
              <a:rPr lang="fr-FR" sz="3200" dirty="0" err="1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</a:rPr>
              <a:t>your</a:t>
            </a:r>
            <a:r>
              <a:rPr lang="fr-FR" sz="3200" dirty="0" smtClean="0">
                <a:solidFill>
                  <a:schemeClr val="bg2">
                    <a:lumMod val="25000"/>
                  </a:schemeClr>
                </a:solidFill>
                <a:latin typeface="Script MT Bold" panose="03040602040607080904" pitchFamily="66" charset="0"/>
              </a:rPr>
              <a:t> attention!</a:t>
            </a:r>
            <a:endParaRPr lang="fr-FR" sz="3200" dirty="0">
              <a:solidFill>
                <a:schemeClr val="bg2">
                  <a:lumMod val="25000"/>
                </a:schemeClr>
              </a:solidFill>
              <a:latin typeface="Script MT Bold" panose="03040602040607080904" pitchFamily="66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17355" b="36736"/>
          <a:stretch/>
        </p:blipFill>
        <p:spPr>
          <a:xfrm>
            <a:off x="8759156" y="4441630"/>
            <a:ext cx="1754623" cy="745307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530391" y="3705358"/>
            <a:ext cx="6766213" cy="17753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8077609" y="3571314"/>
            <a:ext cx="2885356" cy="194534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2495751" y="1361919"/>
            <a:ext cx="171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Colleagues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8" descr="https://lh5.googleusercontent.com/JxZQULzbPXq2trJIZi9mh8pMaZxLBBnu2YFBauIgeT5zAeNTGYk6jy0k2pS3VMgUpbncFIAuyV7CM-yRuZy_fgJRMwTMvUGmYUcYyHzk6yJ95Q7pIADDtQLAdYmJHpSboCEJbUrjDp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21" y="1306676"/>
            <a:ext cx="1228710" cy="5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https://lh5.googleusercontent.com/L1iG1PL8L-1H8s0lajWiDzqRVsl2J7ZSOD7z8fxMVuJownjYhgY2rHkhDcL2E5zBI0iyjosGUwvrkyv8Dz0ibAH-HUfLUn-3wqLOtEA3G8CQL3bEHRozEGK8YOC1cujJd8PPSz_H9l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9" b="93820" l="6701" r="89691">
                        <a14:foregroundMark x1="46907" y1="76966" x2="46907" y2="76966"/>
                        <a14:foregroundMark x1="13918" y1="60674" x2="13918" y2="60674"/>
                        <a14:foregroundMark x1="23711" y1="56180" x2="23711" y2="56180"/>
                        <a14:foregroundMark x1="23711" y1="38764" x2="23711" y2="38764"/>
                        <a14:foregroundMark x1="42784" y1="13483" x2="42784" y2="13483"/>
                        <a14:foregroundMark x1="35052" y1="82022" x2="35052" y2="82022"/>
                        <a14:foregroundMark x1="39175" y1="87079" x2="39175" y2="87079"/>
                        <a14:foregroundMark x1="43814" y1="87079" x2="43814" y2="87079"/>
                        <a14:foregroundMark x1="48969" y1="88202" x2="48969" y2="88202"/>
                        <a14:foregroundMark x1="54639" y1="89326" x2="54639" y2="89326"/>
                        <a14:foregroundMark x1="61340" y1="83708" x2="61340" y2="83708"/>
                        <a14:foregroundMark x1="50515" y1="69663" x2="50515" y2="69663"/>
                        <a14:foregroundMark x1="68041" y1="67978" x2="68041" y2="67978"/>
                        <a14:foregroundMark x1="55155" y1="66292" x2="55155" y2="66292"/>
                        <a14:foregroundMark x1="28351" y1="56180" x2="28351" y2="56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0" y="2097799"/>
            <a:ext cx="700745" cy="6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5" descr="https://lh4.googleusercontent.com/a3nCc5n7hczYk2VI6cdNsbSNvrNmpp6mUW0Snms3c2JJ0C9oSEMuSTlY8abN7-HYV6a6FXWdNEXfkfEHkcQ5JoJduYlJunIzwEc4Be0WsrDq8Eq8NEy2dxVf6dzsLCCX_hj762UN7L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30" y="2159778"/>
            <a:ext cx="1560467" cy="6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lh6.googleusercontent.com/Y_j088H--lJ8qFqfnTF80Dwz95pOCkCP-x52DRnrvyVVugiSn1htJR_kvmn5AVqNGR77Oc3Cna7DbxLpV2EIsWwIC8j8mQ9JK1x8N9dKv4y1RKD25FogsZlfvET75LEM2wuubONdfa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20" y="2191150"/>
            <a:ext cx="1293397" cy="5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à coins arrondis 39"/>
          <p:cNvSpPr/>
          <p:nvPr/>
        </p:nvSpPr>
        <p:spPr>
          <a:xfrm>
            <a:off x="276834" y="1095755"/>
            <a:ext cx="6148253" cy="194534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6766213" y="1191199"/>
            <a:ext cx="5274869" cy="1775344"/>
          </a:xfrm>
          <a:prstGeom prst="roundRect">
            <a:avLst/>
          </a:prstGeom>
          <a:noFill/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7326408" y="1455090"/>
            <a:ext cx="6940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Bordeaux 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0541445" y="6567007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7" y="1224181"/>
            <a:ext cx="1472617" cy="72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67" y="189298"/>
            <a:ext cx="8670637" cy="658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53" y="518474"/>
            <a:ext cx="7987645" cy="59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10" y="647757"/>
            <a:ext cx="10308717" cy="535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22" y="848113"/>
            <a:ext cx="87058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élogramme 1"/>
          <p:cNvSpPr/>
          <p:nvPr/>
        </p:nvSpPr>
        <p:spPr>
          <a:xfrm>
            <a:off x="199517" y="1656170"/>
            <a:ext cx="165463" cy="15675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https://lh5.googleusercontent.com/095mycKxnbDlxIoHXlJObEn4Cv19WdSmT7XqXZ8xC513zMgFHqSxrAOVeXl6wra4Gr0OMIpg3YDLehRK-m6p_DfIfHir9AfI3fQWfo2lrZa_OMlsn1BUsQUG6vCC-pVKNrH31_oh0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/>
          <a:stretch/>
        </p:blipFill>
        <p:spPr bwMode="auto">
          <a:xfrm>
            <a:off x="513023" y="3763463"/>
            <a:ext cx="3841888" cy="26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9439" y="6501547"/>
            <a:ext cx="42113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Phylogenetic tree of </a:t>
            </a:r>
            <a:r>
              <a:rPr lang="en-US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Dourioux's</a:t>
            </a:r>
            <a:r>
              <a:rPr lang="en-US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Gammaproteobacteria</a:t>
            </a:r>
            <a:endParaRPr lang="fr-FR" sz="105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59477" y="2656819"/>
            <a:ext cx="348342" cy="209005"/>
          </a:xfrm>
          <a:prstGeom prst="rightArrow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13022" y="2587189"/>
            <a:ext cx="495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/>
              <a:t>Gamma </a:t>
            </a:r>
            <a:r>
              <a:rPr lang="fr-FR" sz="1600" b="1" i="1" dirty="0" err="1"/>
              <a:t>proteobacteria</a:t>
            </a:r>
            <a:r>
              <a:rPr lang="fr-FR" sz="1600" b="1" i="1" dirty="0"/>
              <a:t> </a:t>
            </a:r>
            <a:r>
              <a:rPr lang="fr-FR" sz="1600" b="1" i="1" dirty="0" err="1"/>
              <a:t>dominated</a:t>
            </a:r>
            <a:r>
              <a:rPr lang="fr-FR" sz="1600" b="1" i="1" dirty="0"/>
              <a:t> by Pseudomonas: </a:t>
            </a:r>
            <a:r>
              <a:rPr lang="fr-FR" sz="1600" b="1" i="1" dirty="0" err="1"/>
              <a:t>Some</a:t>
            </a:r>
            <a:r>
              <a:rPr lang="fr-FR" sz="1600" b="1" i="1" dirty="0"/>
              <a:t> </a:t>
            </a:r>
            <a:r>
              <a:rPr lang="fr-FR" sz="1600" b="1" i="1" dirty="0" err="1"/>
              <a:t>species</a:t>
            </a:r>
            <a:r>
              <a:rPr lang="fr-FR" sz="1600" b="1" i="1" dirty="0"/>
              <a:t> of </a:t>
            </a:r>
            <a:r>
              <a:rPr lang="fr-FR" sz="1600" b="1" i="1" dirty="0" err="1"/>
              <a:t>this</a:t>
            </a:r>
            <a:r>
              <a:rPr lang="fr-FR" sz="1600" b="1" i="1" dirty="0"/>
              <a:t> </a:t>
            </a:r>
            <a:r>
              <a:rPr lang="fr-FR" sz="1600" b="1" i="1" dirty="0" err="1"/>
              <a:t>genus</a:t>
            </a:r>
            <a:r>
              <a:rPr lang="fr-FR" sz="1600" b="1" i="1" dirty="0"/>
              <a:t> are </a:t>
            </a:r>
            <a:r>
              <a:rPr lang="fr-FR" sz="1600" b="1" i="1" dirty="0" err="1"/>
              <a:t>resistant</a:t>
            </a:r>
            <a:r>
              <a:rPr lang="fr-FR" sz="1600" b="1" i="1" dirty="0"/>
              <a:t> to </a:t>
            </a:r>
            <a:r>
              <a:rPr lang="fr-FR" sz="1600" b="1" i="1" dirty="0" err="1"/>
              <a:t>radionuclides</a:t>
            </a:r>
            <a:r>
              <a:rPr lang="fr-FR" sz="1600" b="1" i="1" dirty="0"/>
              <a:t> (Pseudomonas </a:t>
            </a:r>
            <a:r>
              <a:rPr lang="fr-FR" sz="1600" b="1" i="1" dirty="0" err="1"/>
              <a:t>stutzeri</a:t>
            </a:r>
            <a:r>
              <a:rPr lang="fr-FR" sz="1600" b="1" i="1" dirty="0"/>
              <a:t>, </a:t>
            </a:r>
            <a:r>
              <a:rPr lang="fr-FR" sz="1600" b="1" i="1" dirty="0" err="1"/>
              <a:t>Chabalala</a:t>
            </a:r>
            <a:r>
              <a:rPr lang="fr-FR" sz="1600" b="1" i="1" dirty="0"/>
              <a:t> and </a:t>
            </a:r>
            <a:r>
              <a:rPr lang="fr-FR" sz="1600" b="1" i="1" dirty="0" err="1"/>
              <a:t>Chirwa</a:t>
            </a:r>
            <a:r>
              <a:rPr lang="fr-FR" sz="1600" b="1" i="1" dirty="0"/>
              <a:t>., 2010)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8520" y="1531438"/>
            <a:ext cx="43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Proteobacteria</a:t>
            </a:r>
            <a:r>
              <a:rPr lang="fr-FR" i="1" dirty="0" smtClean="0"/>
              <a:t> </a:t>
            </a:r>
            <a:r>
              <a:rPr lang="fr-FR" dirty="0" smtClean="0"/>
              <a:t>: 150 </a:t>
            </a:r>
            <a:r>
              <a:rPr lang="fr-FR" dirty="0" err="1"/>
              <a:t>OTUs</a:t>
            </a:r>
            <a:r>
              <a:rPr lang="fr-FR" dirty="0"/>
              <a:t> </a:t>
            </a:r>
            <a:r>
              <a:rPr lang="fr-FR" dirty="0" err="1"/>
              <a:t>identified</a:t>
            </a:r>
            <a:endParaRPr lang="fr-FR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9530" y="2046521"/>
            <a:ext cx="5952959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Mostly</a:t>
            </a:r>
            <a:r>
              <a:rPr lang="fr-FR" sz="1600" dirty="0"/>
              <a:t> </a:t>
            </a:r>
            <a:r>
              <a:rPr lang="fr-FR" sz="1600" dirty="0" err="1"/>
              <a:t>isolated</a:t>
            </a:r>
            <a:r>
              <a:rPr lang="fr-FR" sz="1600" dirty="0"/>
              <a:t> </a:t>
            </a:r>
            <a:r>
              <a:rPr lang="fr-FR" sz="1600" dirty="0" err="1"/>
              <a:t>genus</a:t>
            </a:r>
            <a:r>
              <a:rPr lang="fr-FR" sz="1600" dirty="0"/>
              <a:t> </a:t>
            </a:r>
            <a:r>
              <a:rPr lang="fr-FR" sz="1600" dirty="0" smtClean="0"/>
              <a:t>: </a:t>
            </a:r>
            <a:r>
              <a:rPr lang="fr-FR" sz="1600" b="1" i="1" dirty="0" err="1" smtClean="0"/>
              <a:t>Agrobacterium</a:t>
            </a:r>
            <a:r>
              <a:rPr lang="fr-FR" sz="1600" b="1" i="1" dirty="0" smtClean="0"/>
              <a:t>, </a:t>
            </a:r>
            <a:r>
              <a:rPr lang="fr-FR" sz="1600" b="1" i="1" dirty="0" err="1" smtClean="0"/>
              <a:t>Acidovorax</a:t>
            </a:r>
            <a:r>
              <a:rPr lang="fr-FR" sz="1600" b="1" i="1" dirty="0" smtClean="0"/>
              <a:t>, Pseudomonas</a:t>
            </a:r>
            <a:endParaRPr lang="fr-FR" sz="1600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41204" y="1531438"/>
            <a:ext cx="43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Actinobacteria</a:t>
            </a:r>
            <a:r>
              <a:rPr lang="fr-FR" b="1" i="1" dirty="0" smtClean="0"/>
              <a:t> </a:t>
            </a:r>
            <a:r>
              <a:rPr lang="fr-FR" dirty="0" smtClean="0"/>
              <a:t>: 30 </a:t>
            </a:r>
            <a:r>
              <a:rPr lang="fr-FR" dirty="0" err="1" smtClean="0"/>
              <a:t>OTUs</a:t>
            </a:r>
            <a:r>
              <a:rPr lang="fr-FR" dirty="0" smtClean="0"/>
              <a:t> </a:t>
            </a:r>
            <a:r>
              <a:rPr lang="fr-FR" dirty="0" err="1" smtClean="0"/>
              <a:t>identified</a:t>
            </a:r>
            <a:endParaRPr lang="fr-FR" i="1" dirty="0"/>
          </a:p>
        </p:txBody>
      </p:sp>
      <p:sp>
        <p:nvSpPr>
          <p:cNvPr id="10" name="Parallélogramme 9"/>
          <p:cNvSpPr/>
          <p:nvPr/>
        </p:nvSpPr>
        <p:spPr>
          <a:xfrm>
            <a:off x="6492862" y="1637727"/>
            <a:ext cx="165463" cy="15675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78" y="3403409"/>
            <a:ext cx="4338252" cy="3226125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6583310" y="2716055"/>
            <a:ext cx="348342" cy="22642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8765797" y="3367916"/>
            <a:ext cx="2037808" cy="752505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8765796" y="4303280"/>
            <a:ext cx="2987043" cy="1471018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748923" y="5957157"/>
            <a:ext cx="2037808" cy="243861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44"/>
          <p:cNvSpPr txBox="1"/>
          <p:nvPr/>
        </p:nvSpPr>
        <p:spPr>
          <a:xfrm>
            <a:off x="7002693" y="2647012"/>
            <a:ext cx="478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/>
              <a:t>Genus</a:t>
            </a:r>
            <a:r>
              <a:rPr lang="fr-FR" sz="1600" dirty="0"/>
              <a:t> </a:t>
            </a:r>
            <a:r>
              <a:rPr lang="fr-FR" sz="1600" dirty="0" err="1"/>
              <a:t>isolated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</a:t>
            </a:r>
            <a:r>
              <a:rPr lang="fr-FR" sz="1600" dirty="0" err="1"/>
              <a:t>Chernobyl</a:t>
            </a:r>
            <a:r>
              <a:rPr lang="fr-FR" sz="1600" dirty="0"/>
              <a:t> </a:t>
            </a:r>
            <a:r>
              <a:rPr lang="fr-FR" sz="1600" dirty="0" err="1"/>
              <a:t>contaminated</a:t>
            </a:r>
            <a:r>
              <a:rPr lang="fr-FR" sz="1600" dirty="0"/>
              <a:t> </a:t>
            </a:r>
            <a:r>
              <a:rPr lang="fr-FR" sz="1600" dirty="0" err="1"/>
              <a:t>soil</a:t>
            </a:r>
            <a:r>
              <a:rPr lang="fr-FR" sz="1600" dirty="0"/>
              <a:t> (Chapon et al., 2012)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6012489" y="1283305"/>
            <a:ext cx="0" cy="5218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492862" y="2036000"/>
            <a:ext cx="5537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Mostly</a:t>
            </a:r>
            <a:r>
              <a:rPr lang="fr-FR" sz="1600" dirty="0"/>
              <a:t> </a:t>
            </a:r>
            <a:r>
              <a:rPr lang="fr-FR" sz="1600" dirty="0" err="1"/>
              <a:t>isolated</a:t>
            </a:r>
            <a:r>
              <a:rPr lang="fr-FR" sz="1600" dirty="0"/>
              <a:t> </a:t>
            </a:r>
            <a:r>
              <a:rPr lang="fr-FR" sz="1600" dirty="0" err="1" smtClean="0"/>
              <a:t>genus</a:t>
            </a:r>
            <a:r>
              <a:rPr lang="fr-FR" sz="1600" dirty="0" smtClean="0"/>
              <a:t> </a:t>
            </a:r>
            <a:r>
              <a:rPr lang="fr-FR" sz="1600" b="1" dirty="0" smtClean="0"/>
              <a:t>:</a:t>
            </a:r>
            <a:r>
              <a:rPr lang="fr-FR" sz="1600" dirty="0" smtClean="0"/>
              <a:t> </a:t>
            </a:r>
            <a:r>
              <a:rPr lang="fr-FR" sz="1600" b="1" i="1" dirty="0" err="1" smtClean="0"/>
              <a:t>Streptomyces</a:t>
            </a:r>
            <a:r>
              <a:rPr lang="fr-FR" sz="1600" b="1" i="1" dirty="0" smtClean="0"/>
              <a:t>, </a:t>
            </a:r>
            <a:r>
              <a:rPr lang="fr-FR" sz="1600" b="1" i="1" dirty="0" err="1" smtClean="0"/>
              <a:t>Microbacterium</a:t>
            </a:r>
            <a:r>
              <a:rPr lang="fr-FR" sz="1600" b="1" i="1" dirty="0"/>
              <a:t>, </a:t>
            </a:r>
            <a:r>
              <a:rPr lang="fr-FR" sz="1600" b="1" i="1" dirty="0" err="1" smtClean="0"/>
              <a:t>Arthrobacter</a:t>
            </a:r>
            <a:endParaRPr lang="fr-FR" sz="1600" b="1" i="1" dirty="0" smtClean="0"/>
          </a:p>
          <a:p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34593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49" y="3735841"/>
            <a:ext cx="2282996" cy="2416028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645" y="3712781"/>
            <a:ext cx="2452302" cy="2462148"/>
          </a:xfrm>
          <a:prstGeom prst="rect">
            <a:avLst/>
          </a:prstGeom>
        </p:spPr>
      </p:pic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2548" y="-1"/>
            <a:ext cx="90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6645" y="1401562"/>
            <a:ext cx="987214" cy="8799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36912" y="1567372"/>
            <a:ext cx="430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/>
              <a:t>Bacteria</a:t>
            </a:r>
            <a:r>
              <a:rPr lang="fr-FR" sz="1600" b="1" dirty="0" smtClean="0"/>
              <a:t> </a:t>
            </a:r>
            <a:r>
              <a:rPr lang="fr-FR" sz="1600" dirty="0" smtClean="0"/>
              <a:t>are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present</a:t>
            </a:r>
            <a:r>
              <a:rPr lang="fr-FR" sz="1600" b="1" dirty="0" smtClean="0"/>
              <a:t> </a:t>
            </a:r>
            <a:r>
              <a:rPr lang="fr-FR" sz="1600" dirty="0" smtClean="0"/>
              <a:t>in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extreme</a:t>
            </a:r>
            <a:r>
              <a:rPr lang="fr-FR" sz="1600" b="1" dirty="0" smtClean="0"/>
              <a:t> </a:t>
            </a:r>
            <a:r>
              <a:rPr lang="fr-FR" sz="1600" b="1" dirty="0" err="1"/>
              <a:t>environments</a:t>
            </a:r>
            <a:r>
              <a:rPr lang="fr-FR" sz="1600" b="1" dirty="0"/>
              <a:t> </a:t>
            </a:r>
            <a:r>
              <a:rPr lang="fr-FR" sz="1600" dirty="0" err="1" smtClean="0"/>
              <a:t>including</a:t>
            </a:r>
            <a:r>
              <a:rPr lang="fr-FR" sz="1600" b="1" dirty="0" smtClean="0"/>
              <a:t> radioactive </a:t>
            </a:r>
            <a:r>
              <a:rPr lang="fr-FR" sz="1600" b="1" dirty="0" err="1"/>
              <a:t>environments</a:t>
            </a:r>
            <a:r>
              <a:rPr lang="fr-FR" sz="1600" b="1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43134" y="1464193"/>
            <a:ext cx="3923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0"/>
              </a:rPr>
              <a:t>Uranium</a:t>
            </a:r>
            <a:r>
              <a:rPr lang="fr-FR" sz="1600" dirty="0" smtClean="0"/>
              <a:t> : </a:t>
            </a:r>
            <a:r>
              <a:rPr lang="fr-FR" sz="1600" dirty="0"/>
              <a:t>4 </a:t>
            </a:r>
            <a:r>
              <a:rPr lang="fr-FR" sz="1600" dirty="0" err="1" smtClean="0"/>
              <a:t>Oxidation</a:t>
            </a:r>
            <a:r>
              <a:rPr lang="fr-FR" sz="1600" dirty="0" smtClean="0"/>
              <a:t> </a:t>
            </a:r>
            <a:r>
              <a:rPr lang="fr-FR" sz="1600" dirty="0" err="1" smtClean="0"/>
              <a:t>sates</a:t>
            </a:r>
            <a:r>
              <a:rPr lang="fr-FR" sz="1600" dirty="0" smtClean="0"/>
              <a:t>: </a:t>
            </a:r>
            <a:r>
              <a:rPr lang="fr-FR" sz="1600" dirty="0"/>
              <a:t>III, </a:t>
            </a:r>
            <a:r>
              <a:rPr lang="fr-FR" sz="1600" b="1" dirty="0"/>
              <a:t>IV</a:t>
            </a:r>
            <a:r>
              <a:rPr lang="fr-FR" sz="1600" dirty="0"/>
              <a:t>, V, </a:t>
            </a:r>
            <a:r>
              <a:rPr lang="fr-FR" sz="1600" b="1" dirty="0" smtClean="0"/>
              <a:t>VI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887312" y="2021109"/>
            <a:ext cx="243840" cy="4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212817" y="1836443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Chemotoxic</a:t>
            </a:r>
            <a:r>
              <a:rPr lang="fr-FR" b="1" dirty="0"/>
              <a:t> and </a:t>
            </a:r>
            <a:r>
              <a:rPr lang="fr-FR" b="1" dirty="0" err="1"/>
              <a:t>radiotoxic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91358" y="1242952"/>
            <a:ext cx="4017560" cy="1158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https://lh5.googleusercontent.com/Jeu-S7dex-UtiHNtD9JTtKsBExls_MmcekwGZ00o_67KFtqBVPEe5exHbX4vJ3n-gOmZvzcPLPvDI78JrHjRYN9ZNabkLf_-MYguxpz_croaIGQWnYV-mPi6Eq8xroXDjIX6ecxWTf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588" y="1426587"/>
            <a:ext cx="866345" cy="8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48" y="1316326"/>
            <a:ext cx="759959" cy="737333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1236912" y="1337981"/>
            <a:ext cx="4244536" cy="10435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178117" y="2431450"/>
            <a:ext cx="9872" cy="353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8698974" y="2473318"/>
            <a:ext cx="9872" cy="353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88718" y="3029503"/>
            <a:ext cx="459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Impact </a:t>
            </a:r>
            <a:r>
              <a:rPr lang="en-US" sz="1600" dirty="0"/>
              <a:t>on</a:t>
            </a:r>
            <a:r>
              <a:rPr lang="en-US" sz="1600" b="1" dirty="0"/>
              <a:t> bacterial communities </a:t>
            </a:r>
            <a:r>
              <a:rPr lang="en-US" sz="1600" dirty="0"/>
              <a:t>(diversity, richness, genetic mutation)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929019" y="3017126"/>
            <a:ext cx="461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Role </a:t>
            </a:r>
            <a:r>
              <a:rPr lang="en-US" sz="1600" dirty="0"/>
              <a:t>in</a:t>
            </a:r>
            <a:r>
              <a:rPr lang="en-US" sz="1600" b="1" dirty="0"/>
              <a:t> uranium speciation and mobility</a:t>
            </a:r>
            <a:endParaRPr lang="fr-FR" sz="1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74172" y="759362"/>
            <a:ext cx="283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743650" y="4219868"/>
            <a:ext cx="2509341" cy="152877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291979" y="485545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Bacterial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cell</a:t>
            </a:r>
            <a:endParaRPr lang="fr-FR" sz="1400" b="1" dirty="0"/>
          </a:p>
        </p:txBody>
      </p:sp>
      <p:sp>
        <p:nvSpPr>
          <p:cNvPr id="21" name="Ellipse 20"/>
          <p:cNvSpPr/>
          <p:nvPr/>
        </p:nvSpPr>
        <p:spPr>
          <a:xfrm>
            <a:off x="4492685" y="3982827"/>
            <a:ext cx="3007982" cy="2033936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6605042" y="4427000"/>
            <a:ext cx="1146590" cy="91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180929" y="3672948"/>
            <a:ext cx="1825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Bioaccumulation</a:t>
            </a:r>
            <a:endParaRPr lang="fr-FR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4125278" y="4135282"/>
            <a:ext cx="582616" cy="1044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826547" y="5869299"/>
            <a:ext cx="290951" cy="314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751632" y="6495353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Bioprecipitation</a:t>
            </a:r>
            <a:endParaRPr lang="fr-FR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Arc 26"/>
          <p:cNvSpPr/>
          <p:nvPr/>
        </p:nvSpPr>
        <p:spPr>
          <a:xfrm>
            <a:off x="3951563" y="5378484"/>
            <a:ext cx="792087" cy="774087"/>
          </a:xfrm>
          <a:prstGeom prst="arc">
            <a:avLst>
              <a:gd name="adj1" fmla="val 13480783"/>
              <a:gd name="adj2" fmla="val 32266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4469934" y="6073152"/>
            <a:ext cx="11628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714772" y="5939879"/>
            <a:ext cx="179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Bioreduction</a:t>
            </a:r>
            <a:endParaRPr lang="fr-FR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997232" y="5457229"/>
            <a:ext cx="168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U(VI) soluble</a:t>
            </a:r>
          </a:p>
          <a:p>
            <a:r>
              <a:rPr lang="fr-FR" sz="1400" dirty="0" smtClean="0"/>
              <a:t>(UO</a:t>
            </a:r>
            <a:r>
              <a:rPr lang="fr-FR" sz="1400" baseline="-25000" dirty="0" smtClean="0"/>
              <a:t>2</a:t>
            </a:r>
            <a:r>
              <a:rPr lang="fr-FR" sz="1400" baseline="30000" dirty="0" smtClean="0"/>
              <a:t>2+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529135" y="6269503"/>
            <a:ext cx="140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U(IV) insoluble</a:t>
            </a:r>
          </a:p>
          <a:p>
            <a:r>
              <a:rPr lang="fr-FR" sz="1400" dirty="0" smtClean="0"/>
              <a:t>(UO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3419280" y="3842225"/>
            <a:ext cx="84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U(VI) </a:t>
            </a:r>
            <a:r>
              <a:rPr lang="fr-FR" sz="1400" dirty="0" smtClean="0"/>
              <a:t>(</a:t>
            </a:r>
            <a:r>
              <a:rPr lang="fr-FR" sz="1400" dirty="0"/>
              <a:t>UO</a:t>
            </a:r>
            <a:r>
              <a:rPr lang="fr-FR" sz="1400" baseline="-25000" dirty="0"/>
              <a:t>2</a:t>
            </a:r>
            <a:r>
              <a:rPr lang="fr-FR" sz="1400" baseline="30000" dirty="0"/>
              <a:t>2</a:t>
            </a:r>
            <a:r>
              <a:rPr lang="fr-FR" sz="1400" baseline="30000" dirty="0" smtClean="0"/>
              <a:t>+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sp>
        <p:nvSpPr>
          <p:cNvPr id="33" name="Rectangle 32"/>
          <p:cNvSpPr/>
          <p:nvPr/>
        </p:nvSpPr>
        <p:spPr>
          <a:xfrm>
            <a:off x="4815161" y="4153506"/>
            <a:ext cx="233282" cy="26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868074" y="4074081"/>
            <a:ext cx="84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U(VI) </a:t>
            </a:r>
            <a:r>
              <a:rPr lang="fr-FR" sz="1400" dirty="0" smtClean="0"/>
              <a:t>(</a:t>
            </a:r>
            <a:r>
              <a:rPr lang="fr-FR" sz="1400" dirty="0"/>
              <a:t>UO</a:t>
            </a:r>
            <a:r>
              <a:rPr lang="fr-FR" sz="1400" baseline="-25000" dirty="0"/>
              <a:t>2</a:t>
            </a:r>
            <a:r>
              <a:rPr lang="fr-FR" sz="1400" baseline="30000" dirty="0"/>
              <a:t>2+</a:t>
            </a:r>
            <a:r>
              <a:rPr lang="fr-FR" sz="1400" dirty="0"/>
              <a:t>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084067" y="437518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U(VI)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6972022" y="6186808"/>
            <a:ext cx="2699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HPO</a:t>
            </a:r>
            <a:r>
              <a:rPr lang="fr-FR" sz="1400" baseline="-25000" dirty="0" smtClean="0"/>
              <a:t>4</a:t>
            </a:r>
            <a:r>
              <a:rPr lang="fr-FR" sz="1400" baseline="30000" dirty="0" smtClean="0"/>
              <a:t>2-</a:t>
            </a:r>
            <a:r>
              <a:rPr lang="fr-FR" sz="1400" dirty="0" smtClean="0"/>
              <a:t> + UO</a:t>
            </a:r>
            <a:r>
              <a:rPr lang="fr-FR" sz="1400" baseline="-25000" dirty="0" smtClean="0"/>
              <a:t>2</a:t>
            </a:r>
            <a:r>
              <a:rPr lang="fr-FR" sz="1400" baseline="30000" dirty="0" smtClean="0"/>
              <a:t>2+</a:t>
            </a:r>
            <a:r>
              <a:rPr lang="fr-FR" sz="1400" dirty="0" smtClean="0"/>
              <a:t>      HUO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PO</a:t>
            </a:r>
            <a:r>
              <a:rPr lang="fr-FR" sz="1400" baseline="-25000" dirty="0" smtClean="0"/>
              <a:t>4</a:t>
            </a:r>
            <a:r>
              <a:rPr lang="fr-FR" sz="1400" dirty="0" smtClean="0"/>
              <a:t>, 4H</a:t>
            </a:r>
            <a:r>
              <a:rPr lang="fr-FR" sz="1400" baseline="-25000" dirty="0" smtClean="0"/>
              <a:t>2</a:t>
            </a:r>
            <a:r>
              <a:rPr lang="fr-FR" sz="1400" dirty="0" smtClean="0"/>
              <a:t>O</a:t>
            </a:r>
            <a:endParaRPr lang="fr-FR" sz="1400" dirty="0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8180929" y="6340696"/>
            <a:ext cx="1213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195144" y="366959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Biosorption</a:t>
            </a:r>
            <a:endParaRPr lang="fr-FR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399148" y="4005849"/>
            <a:ext cx="205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Bacillus </a:t>
            </a:r>
            <a:r>
              <a:rPr lang="fr-FR" sz="1400" i="1" dirty="0" err="1" smtClean="0"/>
              <a:t>sphaericus</a:t>
            </a:r>
            <a:r>
              <a:rPr lang="fr-FR" sz="1400" i="1" dirty="0" smtClean="0"/>
              <a:t> JG-7B </a:t>
            </a:r>
            <a:r>
              <a:rPr lang="fr-FR" sz="1400" dirty="0" smtClean="0"/>
              <a:t>(</a:t>
            </a:r>
            <a:r>
              <a:rPr lang="fr-FR" sz="1400" dirty="0" err="1" smtClean="0"/>
              <a:t>Merroun</a:t>
            </a:r>
            <a:r>
              <a:rPr lang="fr-FR" sz="1400" dirty="0" smtClean="0"/>
              <a:t> et al., 2008)</a:t>
            </a:r>
            <a:endParaRPr lang="fr-FR" sz="1400" dirty="0"/>
          </a:p>
        </p:txBody>
      </p:sp>
      <p:sp>
        <p:nvSpPr>
          <p:cNvPr id="40" name="ZoneTexte 39"/>
          <p:cNvSpPr txBox="1"/>
          <p:nvPr/>
        </p:nvSpPr>
        <p:spPr>
          <a:xfrm>
            <a:off x="8526506" y="4239701"/>
            <a:ext cx="229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Pseudomonas </a:t>
            </a:r>
            <a:r>
              <a:rPr lang="fr-FR" sz="1400" i="1" dirty="0" err="1" smtClean="0"/>
              <a:t>aeruginosa</a:t>
            </a:r>
            <a:r>
              <a:rPr lang="fr-FR" sz="1400" i="1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Choudhary</a:t>
            </a:r>
            <a:r>
              <a:rPr lang="fr-FR" sz="1400" dirty="0" smtClean="0"/>
              <a:t> et Sar., 2011)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1307365" y="6306742"/>
            <a:ext cx="230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Desulfovibrio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desulfuricans</a:t>
            </a:r>
            <a:r>
              <a:rPr lang="fr-FR" sz="1400" i="1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Lovley</a:t>
            </a:r>
            <a:r>
              <a:rPr lang="fr-FR" sz="1400" dirty="0" smtClean="0"/>
              <a:t> et al., 1992)</a:t>
            </a:r>
            <a:endParaRPr lang="fr-FR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7408032" y="5530413"/>
            <a:ext cx="1827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Citrobacter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sp</a:t>
            </a:r>
            <a:r>
              <a:rPr lang="fr-FR" sz="1400" i="1" dirty="0" smtClean="0"/>
              <a:t>. </a:t>
            </a:r>
            <a:r>
              <a:rPr lang="fr-FR" sz="1400" dirty="0" smtClean="0"/>
              <a:t>(</a:t>
            </a:r>
            <a:r>
              <a:rPr lang="fr-FR" sz="1400" dirty="0" err="1" smtClean="0"/>
              <a:t>Macaskie</a:t>
            </a:r>
            <a:r>
              <a:rPr lang="fr-FR" sz="1400" dirty="0" smtClean="0"/>
              <a:t> et al., 1996)</a:t>
            </a:r>
            <a:endParaRPr lang="fr-FR" sz="1400" dirty="0"/>
          </a:p>
        </p:txBody>
      </p:sp>
      <p:sp>
        <p:nvSpPr>
          <p:cNvPr id="45" name="ZoneTexte 44"/>
          <p:cNvSpPr txBox="1"/>
          <p:nvPr/>
        </p:nvSpPr>
        <p:spPr>
          <a:xfrm>
            <a:off x="3190078" y="3737016"/>
            <a:ext cx="278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</a:t>
            </a:r>
            <a:endParaRPr lang="fr-FR" sz="1600" dirty="0"/>
          </a:p>
        </p:txBody>
      </p:sp>
      <p:sp>
        <p:nvSpPr>
          <p:cNvPr id="46" name="ZoneTexte 45"/>
          <p:cNvSpPr txBox="1"/>
          <p:nvPr/>
        </p:nvSpPr>
        <p:spPr>
          <a:xfrm>
            <a:off x="632527" y="6184189"/>
            <a:ext cx="51441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PCA of DGGE profiles of Villard (A) and </a:t>
            </a:r>
            <a:r>
              <a:rPr lang="fr-FR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Vénachat</a:t>
            </a:r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(B) </a:t>
            </a:r>
            <a:r>
              <a:rPr lang="fr-FR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 corresponds to control </a:t>
            </a:r>
            <a:r>
              <a:rPr lang="fr-FR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U, U1, U2 correspond to uranium-</a:t>
            </a:r>
            <a:r>
              <a:rPr lang="fr-FR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</a:t>
            </a:r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Mondani</a:t>
            </a:r>
            <a:r>
              <a:rPr lang="fr-FR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2011)</a:t>
            </a:r>
          </a:p>
          <a:p>
            <a:pPr algn="just"/>
            <a:endParaRPr lang="fr-FR" sz="105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0541445" y="6567007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303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3" grpId="0" animBg="1"/>
      <p:bldP spid="16" grpId="0"/>
      <p:bldP spid="16" grpId="1"/>
      <p:bldP spid="17" grpId="0"/>
      <p:bldP spid="19" grpId="0" animBg="1"/>
      <p:bldP spid="20" grpId="0"/>
      <p:bldP spid="21" grpId="0" animBg="1"/>
      <p:bldP spid="23" grpId="0"/>
      <p:bldP spid="26" grpId="0"/>
      <p:bldP spid="27" grpId="0" animBg="1"/>
      <p:bldP spid="29" grpId="0"/>
      <p:bldP spid="30" grpId="0"/>
      <p:bldP spid="31" grpId="0"/>
      <p:bldP spid="32" grpId="0"/>
      <p:bldP spid="33" grpId="0" animBg="1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5" grpId="0"/>
      <p:bldP spid="45" grpId="1"/>
      <p:bldP spid="46" grpId="0"/>
      <p:bldP spid="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avec coin arrondi 24"/>
          <p:cNvSpPr/>
          <p:nvPr/>
        </p:nvSpPr>
        <p:spPr>
          <a:xfrm>
            <a:off x="252546" y="760859"/>
            <a:ext cx="4833259" cy="1344975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2547" y="-1"/>
            <a:ext cx="10491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 :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Naturally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radioactive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</a:t>
            </a:r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09551" y="2217659"/>
            <a:ext cx="4676254" cy="4455186"/>
            <a:chOff x="879550" y="2334126"/>
            <a:chExt cx="4676254" cy="4455186"/>
          </a:xfrm>
        </p:grpSpPr>
        <p:sp>
          <p:nvSpPr>
            <p:cNvPr id="5" name="ZoneTexte 4"/>
            <p:cNvSpPr txBox="1"/>
            <p:nvPr/>
          </p:nvSpPr>
          <p:spPr>
            <a:xfrm>
              <a:off x="879550" y="2334126"/>
              <a:ext cx="4676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Radioactive </a:t>
              </a:r>
              <a:r>
                <a:rPr lang="fr-FR" sz="14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mineral</a:t>
              </a:r>
              <a:r>
                <a:rPr lang="fr-FR" sz="1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sz="1400" b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springs</a:t>
              </a:r>
              <a:r>
                <a:rPr lang="fr-FR" sz="1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in Auvergne (France)</a:t>
              </a:r>
              <a:endParaRPr lang="fr-FR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042159" y="6535396"/>
              <a:ext cx="240356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i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Crédit : Aude </a:t>
              </a:r>
              <a:r>
                <a:rPr lang="fr-FR" sz="1050" i="1" dirty="0" err="1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Beauger</a:t>
              </a:r>
              <a:r>
                <a:rPr lang="fr-FR" sz="1050" i="1" dirty="0">
                  <a:solidFill>
                    <a:srgbClr val="44546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(GEOLAB)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52547" y="760859"/>
            <a:ext cx="3318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 TIRAMISU (</a:t>
            </a:r>
            <a:r>
              <a:rPr lang="fr-FR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V.Breton</a:t>
            </a:r>
            <a:r>
              <a:rPr lang="fr-FR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r>
              <a:rPr lang="fr-FR" sz="1200" dirty="0" err="1"/>
              <a:t>BiodiversiTy</a:t>
            </a:r>
            <a:r>
              <a:rPr lang="fr-FR" sz="1200" dirty="0"/>
              <a:t> In </a:t>
            </a:r>
            <a:r>
              <a:rPr lang="fr-FR" sz="1200" dirty="0" err="1"/>
              <a:t>RAdioactive</a:t>
            </a:r>
            <a:r>
              <a:rPr lang="fr-FR" sz="1200" dirty="0"/>
              <a:t> </a:t>
            </a:r>
            <a:r>
              <a:rPr lang="fr-FR" sz="1200" dirty="0" err="1"/>
              <a:t>MIneral</a:t>
            </a:r>
            <a:r>
              <a:rPr lang="fr-FR" sz="1200" dirty="0"/>
              <a:t> </a:t>
            </a:r>
            <a:r>
              <a:rPr lang="fr-FR" sz="1200" dirty="0" err="1" smtClean="0"/>
              <a:t>SoUrces</a:t>
            </a:r>
            <a:endParaRPr lang="fr-FR" sz="12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7" y="810335"/>
            <a:ext cx="1593225" cy="50452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0570513" y="6547390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252545" y="1345155"/>
            <a:ext cx="48332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Main objective </a:t>
            </a:r>
            <a:r>
              <a:rPr lang="en-US" sz="1400" dirty="0" smtClean="0"/>
              <a:t>: Study </a:t>
            </a:r>
            <a:r>
              <a:rPr lang="en-US" sz="1400" dirty="0"/>
              <a:t>and understand the effects of radioelements (radiation / chemical toxicity) on microorganisms living in mineral sources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689748" y="919242"/>
            <a:ext cx="623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Selection of 6 springs: sediment sampling of these sources in October 2019 and June 2020</a:t>
            </a:r>
            <a:endParaRPr lang="fr-FR" sz="1600" b="1" dirty="0" smtClean="0"/>
          </a:p>
        </p:txBody>
      </p:sp>
      <p:sp>
        <p:nvSpPr>
          <p:cNvPr id="31" name="ZoneTexte 30"/>
          <p:cNvSpPr txBox="1"/>
          <p:nvPr/>
        </p:nvSpPr>
        <p:spPr>
          <a:xfrm>
            <a:off x="6534140" y="4012808"/>
            <a:ext cx="4590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de 1) Graviers; 2) Mariol ; 3) Montagne ; 4) </a:t>
            </a:r>
            <a:r>
              <a:rPr lang="fr-FR" sz="1200" i="1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Dourioux</a:t>
            </a:r>
            <a:r>
              <a:rPr lang="fr-FR" sz="12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5) Bard ; 6) </a:t>
            </a:r>
            <a:r>
              <a:rPr lang="fr-FR" sz="1200" i="1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Leyvaux</a:t>
            </a:r>
            <a:r>
              <a:rPr lang="fr-FR" sz="12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(Crédit </a:t>
            </a:r>
            <a:r>
              <a:rPr lang="fr-FR" sz="1200" i="1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C.Sergeant</a:t>
            </a:r>
            <a:r>
              <a:rPr lang="fr-FR" sz="12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2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603957" y="1652685"/>
            <a:ext cx="4320000" cy="2309523"/>
            <a:chOff x="4922850" y="2429900"/>
            <a:chExt cx="2087457" cy="1118797"/>
          </a:xfrm>
        </p:grpSpPr>
        <p:grpSp>
          <p:nvGrpSpPr>
            <p:cNvPr id="33" name="Groupe 32"/>
            <p:cNvGrpSpPr/>
            <p:nvPr/>
          </p:nvGrpSpPr>
          <p:grpSpPr>
            <a:xfrm>
              <a:off x="4922850" y="2433764"/>
              <a:ext cx="2087457" cy="1114933"/>
              <a:chOff x="4737203" y="2623947"/>
              <a:chExt cx="2087457" cy="1114933"/>
            </a:xfrm>
          </p:grpSpPr>
          <p:pic>
            <p:nvPicPr>
              <p:cNvPr id="40" name="Picture 2" descr="https://lh6.googleusercontent.com/lamjJEULUH7TyYW2YqlGpv4q_ZkcTk5VHLqNSvtE0IbUhkdhU3udc5bEAR3nEjq7zyC83bWwicHyu_8Zt2i63F8RogRCNNwQo_BzY-KI-CG98z9BiZIB2NEOB5c6ZHYIWTPyAOTL8rip6qMgfVG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9046" y="2639504"/>
                <a:ext cx="705463" cy="51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6" descr="https://lh5.googleusercontent.com/Q62akEO6IvmOFQnwe5VGpujnHo54RVtc73pETMYD7gecxNMNqRDHm5bNp7jlPSPwJse5FllvEGatKO9suQ1RlLfboPo8tdNpxC22k52PFACow2RNbp3Hjx-OuG24NS6bUUm8pbIstjSY4gi-NRE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8462" y="3180868"/>
                <a:ext cx="898184" cy="543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0" descr="https://lh3.googleusercontent.com/dABTurMd94o2q-S0QGown7fhKSxV6oCu-BVNBHX9hQEIItbFkheHmqb-aPlRTV_fuFAq0zhUHXCA-pJnKtrtQshZepC3I8LQgC2_8pruMMQbXes-fCR1ZVMyydpXcixscDCtJxZpsFzocv1VKHlk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3557" y="3184315"/>
                <a:ext cx="486007" cy="5390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12" descr="https://lh6.googleusercontent.com/jehSHgc--kdKchDu35qh_v2lKewKFmNrzVpoTTc5Kqo2rhf8fm6kV_lAfqo-dylUvQkEcdnMbb2oOMSNzwSTZkASuVYcnSV86sUZZlUnfNN0QgS3eiiL31Y5ioVNS-hca2kAEPdqWUgi1RHmLkCC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1374" y="3179661"/>
                <a:ext cx="656875" cy="543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6" descr="https://lh5.googleusercontent.com/bdMkujUWavA60J9Lc9oquGHocRmwcNeRRaghVZ8tD7nvXrl-7N2hmnZ0aVG5KSsacnJXEYOz5M1kVMj2-HAT9UOTp-hserYIfsysdp0zjunMhQdal94FzOF23LUg0MAFW2qVDFZTuarTaH1EODk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3123" y="2642226"/>
                <a:ext cx="698964" cy="523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8" descr="https://lh3.googleusercontent.com/17xMrkDsfDDdAhjDuiPtS6JpMLtv14Nker2STlCmUzSI0U4zFEb59TRgv5S3lPZwrU8l2I8ku7MFzDcDG6SLcGlSpkbqJ5GspCMeWSc1S4y2PTSmkx5oekCUVZUgLXHrzXZb6_wJN5cIZ4fU7t4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4347" y="2638576"/>
                <a:ext cx="645217" cy="527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6" name="Connecteur droit 45"/>
              <p:cNvCxnSpPr/>
              <p:nvPr/>
            </p:nvCxnSpPr>
            <p:spPr>
              <a:xfrm>
                <a:off x="4737203" y="3169926"/>
                <a:ext cx="2087457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5454509" y="2629926"/>
                <a:ext cx="0" cy="5400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6162087" y="2623947"/>
                <a:ext cx="0" cy="54062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6328880" y="3179890"/>
                <a:ext cx="0" cy="55806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5413345" y="3180819"/>
                <a:ext cx="0" cy="55806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4740386" y="2635130"/>
                <a:ext cx="2079178" cy="110171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>
              <a:off x="4926033" y="2439635"/>
              <a:ext cx="131038" cy="13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1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931925" y="2981242"/>
              <a:ext cx="219988" cy="13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5656228" y="2429900"/>
              <a:ext cx="219988" cy="13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2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384847" y="2439287"/>
              <a:ext cx="219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601962" y="2976573"/>
              <a:ext cx="219988" cy="13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5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512293" y="2977294"/>
              <a:ext cx="219988" cy="13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52" name="Rectangle à coins arrondis 51"/>
          <p:cNvSpPr/>
          <p:nvPr/>
        </p:nvSpPr>
        <p:spPr>
          <a:xfrm>
            <a:off x="5191760" y="4764980"/>
            <a:ext cx="6794139" cy="170182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/>
              <a:t>Understanding the role of these microorganisms in the biogeochemistry of radioelements in these environments </a:t>
            </a:r>
            <a:endParaRPr lang="fr-FR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5730208" y="4581498"/>
            <a:ext cx="1036320" cy="31048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773410" y="4557150"/>
            <a:ext cx="1036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Objective</a:t>
            </a:r>
            <a:endParaRPr lang="fr-FR" sz="1600" b="1" u="sng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51703" y="4512490"/>
            <a:ext cx="511648" cy="37949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893" y="2525436"/>
            <a:ext cx="2939304" cy="4081018"/>
          </a:xfrm>
          <a:prstGeom prst="rect">
            <a:avLst/>
          </a:prstGeom>
        </p:spPr>
      </p:pic>
      <p:cxnSp>
        <p:nvCxnSpPr>
          <p:cNvPr id="57" name="Connecteur droit avec flèche 56"/>
          <p:cNvCxnSpPr/>
          <p:nvPr/>
        </p:nvCxnSpPr>
        <p:spPr>
          <a:xfrm>
            <a:off x="4577591" y="3057349"/>
            <a:ext cx="1270584" cy="8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Ellipse 60"/>
          <p:cNvSpPr/>
          <p:nvPr/>
        </p:nvSpPr>
        <p:spPr>
          <a:xfrm>
            <a:off x="5393679" y="5024582"/>
            <a:ext cx="255429" cy="239776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fr-FR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5393284" y="5460108"/>
            <a:ext cx="255429" cy="23977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63" name="Ellipse 62"/>
          <p:cNvSpPr/>
          <p:nvPr/>
        </p:nvSpPr>
        <p:spPr>
          <a:xfrm>
            <a:off x="5396008" y="5927560"/>
            <a:ext cx="255429" cy="2397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729301" y="4999767"/>
            <a:ext cx="646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Identify and </a:t>
            </a:r>
            <a:r>
              <a:rPr lang="en-US" sz="1400" dirty="0" err="1"/>
              <a:t>characterise</a:t>
            </a:r>
            <a:r>
              <a:rPr lang="en-US" sz="1400" dirty="0"/>
              <a:t> the </a:t>
            </a:r>
            <a:r>
              <a:rPr lang="en-US" sz="1400" dirty="0" smtClean="0"/>
              <a:t>bacterial </a:t>
            </a:r>
            <a:r>
              <a:rPr lang="en-US" sz="1400" dirty="0"/>
              <a:t>populations </a:t>
            </a:r>
            <a:r>
              <a:rPr lang="en-US" sz="1400" dirty="0" smtClean="0"/>
              <a:t>that inhabit natural springs</a:t>
            </a:r>
            <a:endParaRPr lang="fr-FR" sz="1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5707527" y="5452987"/>
            <a:ext cx="646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Study the impact of </a:t>
            </a:r>
            <a:r>
              <a:rPr lang="en-US" sz="1400" dirty="0" smtClean="0"/>
              <a:t>radioelements on </a:t>
            </a:r>
            <a:r>
              <a:rPr lang="en-US" sz="1400" dirty="0"/>
              <a:t>the structure of these communities</a:t>
            </a:r>
            <a:endParaRPr lang="fr-FR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5714094" y="5865995"/>
            <a:ext cx="6232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To understand </a:t>
            </a:r>
            <a:r>
              <a:rPr lang="en-US" sz="1400" dirty="0"/>
              <a:t>the role of these microorganisms in the biogeochemistry of radioelements in these environments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8100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Connecteur droit 137"/>
          <p:cNvCxnSpPr/>
          <p:nvPr/>
        </p:nvCxnSpPr>
        <p:spPr>
          <a:xfrm flipH="1">
            <a:off x="6021421" y="1517162"/>
            <a:ext cx="0" cy="51840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à coins arrondis 11"/>
          <p:cNvSpPr/>
          <p:nvPr/>
        </p:nvSpPr>
        <p:spPr>
          <a:xfrm>
            <a:off x="97277" y="819833"/>
            <a:ext cx="12003932" cy="594088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6" descr="https://lh3.googleusercontent.com/zCNjiTeuqmZ5mE1bByu8cNpvVS8ycOp4HIqiB3iRRHFdjbUf4awZXtxu1ad2vKhC8Y8pvvfMGvMJxS9Lcdr8fL4I0SQLTE94LsYfhfgVU-z4i2oQ-bGQO6Z91LNkuP2iDVlESOBE9M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9" y="921923"/>
            <a:ext cx="385269" cy="3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avec coins arrondis du même côté 5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96260" y="910173"/>
            <a:ext cx="187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Metagenomic</a:t>
            </a:r>
            <a:endParaRPr lang="fr-FR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644660" y="1304834"/>
            <a:ext cx="3497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Technique for sequencing and analysis of </a:t>
            </a:r>
            <a:r>
              <a:rPr lang="en-US" sz="1400" b="1" dirty="0" smtClean="0"/>
              <a:t>total DNA </a:t>
            </a:r>
            <a:r>
              <a:rPr lang="en-US" sz="1400" b="1" dirty="0"/>
              <a:t>contained in a sample</a:t>
            </a:r>
            <a:endParaRPr lang="fr-FR" sz="1400" b="1" dirty="0"/>
          </a:p>
        </p:txBody>
      </p:sp>
      <p:pic>
        <p:nvPicPr>
          <p:cNvPr id="16" name="Picture 14" descr="https://lh3.googleusercontent.com/QpTFxvBksAXNeipk3RuRmOCJ1M9nrfzye_ztA-mX4I1R4YQKEcSOqjRVMVSGvTREaL8ecDQf1Rsyq1AUzfPda6C9idmFUyWJij0GzLD_25eZB4HKmJLVaQ4y6loe3bhW2xkZ-j9-xu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791" r="890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8" r="13850"/>
          <a:stretch/>
        </p:blipFill>
        <p:spPr bwMode="auto">
          <a:xfrm>
            <a:off x="8183749" y="909977"/>
            <a:ext cx="352436" cy="3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8814179" y="904305"/>
            <a:ext cx="212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/>
              <a:t>Microbial</a:t>
            </a:r>
            <a:r>
              <a:rPr lang="fr-FR" b="1" u="sng" dirty="0" smtClean="0"/>
              <a:t> culture</a:t>
            </a:r>
            <a:endParaRPr lang="fr-FR" sz="2000" b="1" u="sng" dirty="0"/>
          </a:p>
        </p:txBody>
      </p:sp>
      <p:sp>
        <p:nvSpPr>
          <p:cNvPr id="18" name="ZoneTexte 17"/>
          <p:cNvSpPr txBox="1"/>
          <p:nvPr/>
        </p:nvSpPr>
        <p:spPr>
          <a:xfrm>
            <a:off x="7553493" y="1299077"/>
            <a:ext cx="418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Technique for the controlled growth of microorganisms in vitro</a:t>
            </a:r>
            <a:endParaRPr lang="fr-FR" sz="1400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59651" y="2106311"/>
            <a:ext cx="3342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Metabarcoding</a:t>
            </a:r>
            <a:r>
              <a:rPr lang="fr-FR" sz="1400" dirty="0" smtClean="0"/>
              <a:t>: </a:t>
            </a:r>
          </a:p>
          <a:p>
            <a:pPr algn="ctr"/>
            <a:r>
              <a:rPr lang="en-US" sz="1400" dirty="0"/>
              <a:t>Sequencing of a single gene (16S </a:t>
            </a:r>
            <a:r>
              <a:rPr lang="en-US" sz="1400" dirty="0" err="1"/>
              <a:t>rRNA</a:t>
            </a:r>
            <a:r>
              <a:rPr lang="en-US" sz="1400" dirty="0"/>
              <a:t>) common to several species</a:t>
            </a:r>
            <a:endParaRPr lang="fr-FR" sz="1400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9648434" y="1838877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480541" y="2104381"/>
            <a:ext cx="3693895" cy="795093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6"/>
          <a:srcRect l="15987" t="60578" r="41153" b="5509"/>
          <a:stretch/>
        </p:blipFill>
        <p:spPr>
          <a:xfrm>
            <a:off x="6690500" y="5531305"/>
            <a:ext cx="1371209" cy="1046306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070866" y="4103019"/>
            <a:ext cx="40834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/>
              <a:t>Isolation and </a:t>
            </a:r>
            <a:r>
              <a:rPr lang="fr-FR" sz="1300" b="1" dirty="0" smtClean="0"/>
              <a:t>identification by </a:t>
            </a:r>
            <a:r>
              <a:rPr lang="fr-FR" sz="1300" b="1" dirty="0" err="1" smtClean="0"/>
              <a:t>comparison</a:t>
            </a:r>
            <a:r>
              <a:rPr lang="fr-FR" sz="1300" b="1" dirty="0" smtClean="0"/>
              <a:t> of the 16S </a:t>
            </a:r>
            <a:r>
              <a:rPr lang="fr-FR" sz="1300" b="1" dirty="0" err="1" smtClean="0"/>
              <a:t>rRNA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gene’s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sequence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with</a:t>
            </a:r>
            <a:r>
              <a:rPr lang="fr-FR" sz="1300" b="1" dirty="0" smtClean="0"/>
              <a:t> </a:t>
            </a:r>
            <a:r>
              <a:rPr lang="fr-FR" sz="1300" b="1" dirty="0" err="1" smtClean="0"/>
              <a:t>databases</a:t>
            </a:r>
            <a:r>
              <a:rPr lang="fr-FR" sz="1300" b="1" dirty="0" smtClean="0"/>
              <a:t> (NCBI)</a:t>
            </a:r>
            <a:endParaRPr lang="fr-FR" sz="1300" b="1" dirty="0"/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8478758" y="4695093"/>
            <a:ext cx="166659" cy="186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255301" y="4808342"/>
            <a:ext cx="20208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err="1"/>
              <a:t>Phylogenetic</a:t>
            </a:r>
            <a:r>
              <a:rPr lang="fr-FR" sz="1300" b="1" dirty="0"/>
              <a:t> </a:t>
            </a:r>
            <a:r>
              <a:rPr lang="fr-FR" sz="1300" b="1" dirty="0" err="1" smtClean="0"/>
              <a:t>tree</a:t>
            </a:r>
            <a:r>
              <a:rPr lang="fr-FR" sz="1300" b="1" dirty="0" smtClean="0"/>
              <a:t> :</a:t>
            </a:r>
          </a:p>
          <a:p>
            <a:pPr algn="ctr"/>
            <a:r>
              <a:rPr lang="en-US" sz="1300" dirty="0"/>
              <a:t>Groups species according to their genetic similarity</a:t>
            </a:r>
            <a:endParaRPr lang="fr-FR" sz="1300" dirty="0"/>
          </a:p>
        </p:txBody>
      </p:sp>
      <p:sp>
        <p:nvSpPr>
          <p:cNvPr id="42" name="ZoneTexte 41"/>
          <p:cNvSpPr txBox="1"/>
          <p:nvPr/>
        </p:nvSpPr>
        <p:spPr>
          <a:xfrm>
            <a:off x="9281595" y="5099811"/>
            <a:ext cx="2186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err="1"/>
              <a:t>Bacteria</a:t>
            </a:r>
            <a:r>
              <a:rPr lang="fr-FR" sz="1300" b="1" dirty="0"/>
              <a:t> - uranium interaction </a:t>
            </a:r>
            <a:r>
              <a:rPr lang="fr-FR" sz="1300" b="1" dirty="0" err="1" smtClean="0"/>
              <a:t>study</a:t>
            </a:r>
            <a:r>
              <a:rPr lang="fr-FR" sz="1300" b="1" dirty="0" smtClean="0"/>
              <a:t> :</a:t>
            </a: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9249016" y="4686879"/>
            <a:ext cx="171869" cy="205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7"/>
          <a:srcRect l="7599" t="4281" r="5221" b="3562"/>
          <a:stretch/>
        </p:blipFill>
        <p:spPr>
          <a:xfrm>
            <a:off x="10068538" y="5729977"/>
            <a:ext cx="507296" cy="467508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4055" y="5689579"/>
            <a:ext cx="552327" cy="535883"/>
          </a:xfrm>
          <a:prstGeom prst="rect">
            <a:avLst/>
          </a:prstGeom>
        </p:spPr>
      </p:pic>
      <p:pic>
        <p:nvPicPr>
          <p:cNvPr id="100" name="Picture 2" descr="https://lh5.googleusercontent.com/Jeu-S7dex-UtiHNtD9JTtKsBExls_MmcekwGZ00o_67KFtqBVPEe5exHbX4vJ3n-gOmZvzcPLPvDI78JrHjRYN9ZNabkLf_-MYguxpz_croaIGQWnYV-mPi6Eq8xroXDjIX6ecxWTf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924" y="5748229"/>
            <a:ext cx="454503" cy="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ZoneTexte 121"/>
          <p:cNvSpPr txBox="1"/>
          <p:nvPr/>
        </p:nvSpPr>
        <p:spPr>
          <a:xfrm>
            <a:off x="25984" y="-11079"/>
            <a:ext cx="90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fr-F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fr-F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815624" y="2180992"/>
            <a:ext cx="3912381" cy="751880"/>
            <a:chOff x="7864820" y="1885984"/>
            <a:chExt cx="3912381" cy="751880"/>
          </a:xfrm>
        </p:grpSpPr>
        <p:pic>
          <p:nvPicPr>
            <p:cNvPr id="30" name="Google Shape;250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824973" y="1935685"/>
              <a:ext cx="756981" cy="646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Rectangle à coins arrondis 31"/>
            <p:cNvSpPr/>
            <p:nvPr/>
          </p:nvSpPr>
          <p:spPr>
            <a:xfrm>
              <a:off x="7864820" y="1885984"/>
              <a:ext cx="3912381" cy="75188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8070810" y="1899200"/>
              <a:ext cx="24422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Aerobic culture: </a:t>
              </a:r>
            </a:p>
            <a:p>
              <a:pPr algn="ctr"/>
              <a:r>
                <a:rPr lang="en-US" sz="1400" dirty="0"/>
                <a:t>Culture on rich media </a:t>
              </a:r>
              <a:r>
                <a:rPr lang="en-US" sz="1400" dirty="0" smtClean="0"/>
                <a:t>(TSB</a:t>
              </a:r>
              <a:r>
                <a:rPr lang="en-US" sz="1400" dirty="0"/>
                <a:t>) to obtain a wide range of bacteria</a:t>
              </a:r>
              <a:endParaRPr lang="fr-FR" sz="1400" dirty="0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4584591" y="810412"/>
            <a:ext cx="2886710" cy="1890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1" name="ZoneTexte 160"/>
          <p:cNvSpPr txBox="1"/>
          <p:nvPr/>
        </p:nvSpPr>
        <p:spPr>
          <a:xfrm>
            <a:off x="4508869" y="2222365"/>
            <a:ext cx="30288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 de 1) Graviers; 2) Mariol ; 3) Montagne ; </a:t>
            </a:r>
          </a:p>
          <a:p>
            <a:pPr algn="ctr"/>
            <a:r>
              <a:rPr lang="fr-FR" sz="10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fr-FR" sz="1000" i="1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Dourioux</a:t>
            </a:r>
            <a:r>
              <a:rPr lang="fr-FR" sz="10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5) Bard ; 6) </a:t>
            </a:r>
            <a:r>
              <a:rPr lang="fr-FR" sz="1000" i="1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Leyvaux</a:t>
            </a:r>
            <a:r>
              <a:rPr lang="fr-FR" sz="10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(Crédit </a:t>
            </a:r>
            <a:r>
              <a:rPr lang="fr-FR" sz="1000" i="1" dirty="0" err="1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C.Sergeant</a:t>
            </a:r>
            <a:r>
              <a:rPr lang="fr-FR" sz="1000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sz="10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874795" y="1017252"/>
            <a:ext cx="2172550" cy="1142583"/>
            <a:chOff x="4887289" y="2404083"/>
            <a:chExt cx="2172550" cy="1142583"/>
          </a:xfrm>
        </p:grpSpPr>
        <p:grpSp>
          <p:nvGrpSpPr>
            <p:cNvPr id="148" name="Groupe 147"/>
            <p:cNvGrpSpPr/>
            <p:nvPr/>
          </p:nvGrpSpPr>
          <p:grpSpPr>
            <a:xfrm>
              <a:off x="4924216" y="2421593"/>
              <a:ext cx="2135623" cy="1125073"/>
              <a:chOff x="4738569" y="2611776"/>
              <a:chExt cx="2135623" cy="1125073"/>
            </a:xfrm>
          </p:grpSpPr>
          <p:pic>
            <p:nvPicPr>
              <p:cNvPr id="1026" name="Picture 2" descr="https://lh6.googleusercontent.com/lamjJEULUH7TyYW2YqlGpv4q_ZkcTk5VHLqNSvtE0IbUhkdhU3udc5bEAR3nEjq7zyC83bWwicHyu_8Zt2i63F8RogRCNNwQo_BzY-KI-CG98z9BiZIB2NEOB5c6ZHYIWTPyAOTL8rip6qMgfVG3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9046" y="2639504"/>
                <a:ext cx="705463" cy="5172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lh5.googleusercontent.com/Q62akEO6IvmOFQnwe5VGpujnHo54RVtc73pETMYD7gecxNMNqRDHm5bNp7jlPSPwJse5FllvEGatKO9suQ1RlLfboPo8tdNpxC22k52PFACow2RNbp3Hjx-OuG24NS6bUUm8pbIstjSY4gi-NREO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2772" y="3179892"/>
                <a:ext cx="927412" cy="5431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s://lh3.googleusercontent.com/dABTurMd94o2q-S0QGown7fhKSxV6oCu-BVNBHX9hQEIItbFkheHmqb-aPlRTV_fuFAq0zhUHXCA-pJnKtrtQshZepC3I8LQgC2_8pruMMQbXes-fCR1ZVMyydpXcixscDCtJxZpsFzocv1VKHlk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4804" y="3183129"/>
                <a:ext cx="486007" cy="535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ttps://lh6.googleusercontent.com/jehSHgc--kdKchDu35qh_v2lKewKFmNrzVpoTTc5Kqo2rhf8fm6kV_lAfqo-dylUvQkEcdnMbb2oOMSNzwSTZkASuVYcnSV86sUZZlUnfNN0QgS3eiiL31Y5ioVNS-hca2kAEPdqWUgi1RHmLkCC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8586" y="3183128"/>
                <a:ext cx="646854" cy="535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https://lh5.googleusercontent.com/bdMkujUWavA60J9Lc9oquGHocRmwcNeRRaghVZ8tD7nvXrl-7N2hmnZ0aVG5KSsacnJXEYOz5M1kVMj2-HAT9UOTp-hserYIfsysdp0zjunMhQdal94FzOF23LUg0MAFW2qVDFZTuarTaH1EODk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738" y="2638879"/>
                <a:ext cx="698964" cy="523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https://lh3.googleusercontent.com/17xMrkDsfDDdAhjDuiPtS6JpMLtv14Nker2STlCmUzSI0U4zFEb59TRgv5S3lPZwrU8l2I8ku7MFzDcDG6SLcGlSpkbqJ5GspCMeWSc1S4y2PTSmkx5oekCUVZUgLXHrzXZb6_wJN5cIZ4fU7t4P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7800" y="2638879"/>
                <a:ext cx="645217" cy="5279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4" name="Connecteur droit 143"/>
              <p:cNvCxnSpPr/>
              <p:nvPr/>
            </p:nvCxnSpPr>
            <p:spPr>
              <a:xfrm>
                <a:off x="4738569" y="3171576"/>
                <a:ext cx="213562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>
                <a:off x="5468400" y="2628000"/>
                <a:ext cx="0" cy="54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>
                <a:off x="6199200" y="2611776"/>
                <a:ext cx="0" cy="56811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>
                <a:off x="6357600" y="3187440"/>
                <a:ext cx="0" cy="54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>
                <a:off x="5396776" y="3190314"/>
                <a:ext cx="0" cy="54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7" name="Rectangle 146"/>
              <p:cNvSpPr/>
              <p:nvPr/>
            </p:nvSpPr>
            <p:spPr>
              <a:xfrm>
                <a:off x="4740386" y="2620663"/>
                <a:ext cx="2130623" cy="111618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9" name="ZoneTexte 148"/>
            <p:cNvSpPr txBox="1"/>
            <p:nvPr/>
          </p:nvSpPr>
          <p:spPr>
            <a:xfrm>
              <a:off x="4893668" y="2420115"/>
              <a:ext cx="219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rgbClr val="FF0000"/>
                  </a:solidFill>
                </a:rPr>
                <a:t>1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63" name="ZoneTexte 162"/>
            <p:cNvSpPr txBox="1"/>
            <p:nvPr/>
          </p:nvSpPr>
          <p:spPr>
            <a:xfrm>
              <a:off x="4887289" y="2985388"/>
              <a:ext cx="219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64" name="ZoneTexte 163"/>
            <p:cNvSpPr txBox="1"/>
            <p:nvPr/>
          </p:nvSpPr>
          <p:spPr>
            <a:xfrm>
              <a:off x="5635345" y="2410417"/>
              <a:ext cx="219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rgbClr val="FF0000"/>
                  </a:solidFill>
                </a:rPr>
                <a:t>2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6362202" y="2404083"/>
              <a:ext cx="219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6" name="ZoneTexte 165"/>
            <p:cNvSpPr txBox="1"/>
            <p:nvPr/>
          </p:nvSpPr>
          <p:spPr>
            <a:xfrm>
              <a:off x="5561679" y="2979487"/>
              <a:ext cx="219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 smtClean="0">
                  <a:solidFill>
                    <a:srgbClr val="FF0000"/>
                  </a:solidFill>
                </a:rPr>
                <a:t>5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6506341" y="2972858"/>
              <a:ext cx="2199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141" name="ZoneTexte 140"/>
          <p:cNvSpPr txBox="1"/>
          <p:nvPr/>
        </p:nvSpPr>
        <p:spPr>
          <a:xfrm>
            <a:off x="10515116" y="6476515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cxnSp>
        <p:nvCxnSpPr>
          <p:cNvPr id="143" name="Connecteur droit avec flèche 142"/>
          <p:cNvCxnSpPr/>
          <p:nvPr/>
        </p:nvCxnSpPr>
        <p:spPr>
          <a:xfrm>
            <a:off x="2265486" y="1834231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93685" y="3287724"/>
            <a:ext cx="5341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Objective</a:t>
            </a:r>
            <a:r>
              <a:rPr lang="en-US" sz="1600" dirty="0" smtClean="0"/>
              <a:t> : Isolate </a:t>
            </a:r>
            <a:r>
              <a:rPr lang="en-US" sz="1600" dirty="0"/>
              <a:t>potentially uranium-resistant strains from these naturally radioactive </a:t>
            </a:r>
            <a:r>
              <a:rPr lang="en-US" sz="1600" dirty="0" smtClean="0"/>
              <a:t>sources</a:t>
            </a:r>
            <a:endParaRPr lang="en-US" sz="1600" dirty="0"/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198683" y="3308699"/>
            <a:ext cx="511648" cy="37949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284694" y="3267194"/>
            <a:ext cx="511648" cy="37949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86221" y="3269979"/>
            <a:ext cx="5169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Objective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 err="1"/>
              <a:t>Analyse</a:t>
            </a:r>
            <a:r>
              <a:rPr lang="en-US" sz="1600" dirty="0"/>
              <a:t> and </a:t>
            </a:r>
            <a:r>
              <a:rPr lang="en-US" sz="1600" dirty="0" err="1"/>
              <a:t>characterise</a:t>
            </a:r>
            <a:r>
              <a:rPr lang="en-US" sz="1600" dirty="0"/>
              <a:t> the bacterial composition and diversity present in these sources </a:t>
            </a:r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1291599" y="4009832"/>
            <a:ext cx="166659" cy="186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4356804" y="3986068"/>
            <a:ext cx="171869" cy="205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2124127" y="4455626"/>
            <a:ext cx="1651700" cy="1845777"/>
            <a:chOff x="2088140" y="4183562"/>
            <a:chExt cx="1651700" cy="1845777"/>
          </a:xfrm>
        </p:grpSpPr>
        <p:sp>
          <p:nvSpPr>
            <p:cNvPr id="76" name="ZoneTexte 75"/>
            <p:cNvSpPr txBox="1"/>
            <p:nvPr/>
          </p:nvSpPr>
          <p:spPr>
            <a:xfrm>
              <a:off x="2088140" y="4233428"/>
              <a:ext cx="165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16S </a:t>
              </a:r>
              <a:r>
                <a:rPr lang="fr-FR" sz="1200" b="1" dirty="0" err="1" smtClean="0"/>
                <a:t>taxonomic</a:t>
              </a:r>
              <a:r>
                <a:rPr lang="fr-FR" sz="1200" b="1" dirty="0" smtClean="0"/>
                <a:t> composition</a:t>
              </a:r>
              <a:endParaRPr lang="fr-FR" sz="1200" b="1" dirty="0"/>
            </a:p>
          </p:txBody>
        </p:sp>
        <p:cxnSp>
          <p:nvCxnSpPr>
            <p:cNvPr id="77" name="Connecteur droit avec flèche 76"/>
            <p:cNvCxnSpPr/>
            <p:nvPr/>
          </p:nvCxnSpPr>
          <p:spPr>
            <a:xfrm flipV="1">
              <a:off x="2455727" y="4711856"/>
              <a:ext cx="0" cy="5837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 rot="16200000">
              <a:off x="1672418" y="4679988"/>
              <a:ext cx="1269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Abundance</a:t>
              </a:r>
              <a:endParaRPr lang="fr-FR" sz="12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654652" y="4729248"/>
              <a:ext cx="217266" cy="4818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657467" y="4732229"/>
              <a:ext cx="209483" cy="15218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128166" y="4722850"/>
              <a:ext cx="252997" cy="37155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128165" y="5102807"/>
              <a:ext cx="252997" cy="1061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600450" y="5613719"/>
              <a:ext cx="114327" cy="1104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603093" y="5820581"/>
              <a:ext cx="117495" cy="12071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2737879" y="5530015"/>
              <a:ext cx="826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Strain</a:t>
              </a:r>
              <a:r>
                <a:rPr lang="fr-FR" sz="1200" dirty="0" smtClean="0"/>
                <a:t> 1</a:t>
              </a:r>
              <a:endParaRPr lang="fr-FR" sz="1200" dirty="0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2747677" y="5752340"/>
              <a:ext cx="826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 smtClean="0"/>
                <a:t>Strain</a:t>
              </a:r>
              <a:r>
                <a:rPr lang="fr-FR" sz="1200" dirty="0" smtClean="0"/>
                <a:t> 2</a:t>
              </a:r>
              <a:endParaRPr lang="fr-FR" sz="1200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2442766" y="5192217"/>
              <a:ext cx="6619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 smtClean="0"/>
                <a:t>Sample</a:t>
              </a:r>
              <a:r>
                <a:rPr lang="fr-FR" sz="1050" b="1" dirty="0" smtClean="0"/>
                <a:t> </a:t>
              </a:r>
            </a:p>
            <a:p>
              <a:pPr algn="ctr"/>
              <a:r>
                <a:rPr lang="fr-FR" sz="1050" b="1" dirty="0" smtClean="0"/>
                <a:t>1</a:t>
              </a:r>
              <a:endParaRPr lang="fr-FR" sz="1050" b="1" dirty="0"/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2793780" y="5178226"/>
              <a:ext cx="94104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 smtClean="0"/>
                <a:t>Sample</a:t>
              </a:r>
              <a:r>
                <a:rPr lang="fr-FR" sz="1050" b="1" dirty="0" smtClean="0"/>
                <a:t> </a:t>
              </a:r>
            </a:p>
            <a:p>
              <a:pPr algn="ctr"/>
              <a:r>
                <a:rPr lang="fr-FR" sz="1050" b="1" dirty="0" smtClean="0"/>
                <a:t>2</a:t>
              </a:r>
              <a:endParaRPr lang="fr-FR" sz="1050" b="1" dirty="0"/>
            </a:p>
          </p:txBody>
        </p:sp>
      </p:grpSp>
      <p:cxnSp>
        <p:nvCxnSpPr>
          <p:cNvPr id="89" name="Connecteur droit avec flèche 88"/>
          <p:cNvCxnSpPr/>
          <p:nvPr/>
        </p:nvCxnSpPr>
        <p:spPr>
          <a:xfrm>
            <a:off x="2890875" y="4030634"/>
            <a:ext cx="0" cy="18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e 44"/>
          <p:cNvGrpSpPr/>
          <p:nvPr/>
        </p:nvGrpSpPr>
        <p:grpSpPr>
          <a:xfrm>
            <a:off x="251058" y="5247334"/>
            <a:ext cx="1711464" cy="966021"/>
            <a:chOff x="251058" y="5247334"/>
            <a:chExt cx="1711464" cy="966021"/>
          </a:xfrm>
        </p:grpSpPr>
        <p:grpSp>
          <p:nvGrpSpPr>
            <p:cNvPr id="23" name="Groupe 22"/>
            <p:cNvGrpSpPr/>
            <p:nvPr/>
          </p:nvGrpSpPr>
          <p:grpSpPr>
            <a:xfrm>
              <a:off x="251058" y="5247334"/>
              <a:ext cx="1506026" cy="626920"/>
              <a:chOff x="271356" y="4648179"/>
              <a:chExt cx="1506026" cy="626920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1141010" y="4648179"/>
                <a:ext cx="636372" cy="625298"/>
                <a:chOff x="1252965" y="4712256"/>
                <a:chExt cx="636372" cy="625298"/>
              </a:xfrm>
            </p:grpSpPr>
            <p:sp>
              <p:nvSpPr>
                <p:cNvPr id="93" name="Ellipse 92"/>
                <p:cNvSpPr/>
                <p:nvPr/>
              </p:nvSpPr>
              <p:spPr>
                <a:xfrm>
                  <a:off x="1252965" y="4712256"/>
                  <a:ext cx="636372" cy="625298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Ellipse 93"/>
                <p:cNvSpPr/>
                <p:nvPr/>
              </p:nvSpPr>
              <p:spPr>
                <a:xfrm>
                  <a:off x="1357196" y="4881226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" name="Ellipse 94"/>
                <p:cNvSpPr/>
                <p:nvPr/>
              </p:nvSpPr>
              <p:spPr>
                <a:xfrm>
                  <a:off x="1481114" y="4780183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Ellipse 95"/>
                <p:cNvSpPr/>
                <p:nvPr/>
              </p:nvSpPr>
              <p:spPr>
                <a:xfrm>
                  <a:off x="1607622" y="4817648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>
                  <a:off x="1495946" y="4914480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>
                  <a:off x="1357845" y="5034797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1" name="Ellipse 100"/>
                <p:cNvSpPr/>
                <p:nvPr/>
              </p:nvSpPr>
              <p:spPr>
                <a:xfrm>
                  <a:off x="1722880" y="4924967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Ellipse 101"/>
                <p:cNvSpPr/>
                <p:nvPr/>
              </p:nvSpPr>
              <p:spPr>
                <a:xfrm>
                  <a:off x="1459747" y="5150406"/>
                  <a:ext cx="78762" cy="74966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solidFill>
                    <a:srgbClr val="FF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3" name="Ellipse 102"/>
                <p:cNvSpPr/>
                <p:nvPr/>
              </p:nvSpPr>
              <p:spPr>
                <a:xfrm>
                  <a:off x="1544829" y="5039941"/>
                  <a:ext cx="78762" cy="7496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Ellipse 103"/>
                <p:cNvSpPr/>
                <p:nvPr/>
              </p:nvSpPr>
              <p:spPr>
                <a:xfrm>
                  <a:off x="1605385" y="5156762"/>
                  <a:ext cx="78762" cy="7496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Ellipse 104"/>
                <p:cNvSpPr/>
                <p:nvPr/>
              </p:nvSpPr>
              <p:spPr>
                <a:xfrm>
                  <a:off x="1596840" y="4949960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6" name="Ellipse 105"/>
                <p:cNvSpPr/>
                <p:nvPr/>
              </p:nvSpPr>
              <p:spPr>
                <a:xfrm>
                  <a:off x="1727921" y="5064077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22" name="Groupe 21"/>
              <p:cNvGrpSpPr/>
              <p:nvPr/>
            </p:nvGrpSpPr>
            <p:grpSpPr>
              <a:xfrm>
                <a:off x="271356" y="4649801"/>
                <a:ext cx="636372" cy="625298"/>
                <a:chOff x="223594" y="4712256"/>
                <a:chExt cx="636372" cy="625298"/>
              </a:xfrm>
            </p:grpSpPr>
            <p:sp>
              <p:nvSpPr>
                <p:cNvPr id="92" name="Ellipse 91"/>
                <p:cNvSpPr/>
                <p:nvPr/>
              </p:nvSpPr>
              <p:spPr>
                <a:xfrm>
                  <a:off x="223594" y="4712256"/>
                  <a:ext cx="636372" cy="625298"/>
                </a:xfrm>
                <a:prstGeom prst="ellipse">
                  <a:avLst/>
                </a:prstGeom>
                <a:noFill/>
                <a:ln w="19050">
                  <a:solidFill>
                    <a:schemeClr val="bg1">
                      <a:lumMod val="50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7" name="Ellipse 106"/>
                <p:cNvSpPr/>
                <p:nvPr/>
              </p:nvSpPr>
              <p:spPr>
                <a:xfrm>
                  <a:off x="545210" y="4786298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8" name="Ellipse 107"/>
                <p:cNvSpPr/>
                <p:nvPr/>
              </p:nvSpPr>
              <p:spPr>
                <a:xfrm>
                  <a:off x="418439" y="4800267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9" name="Ellipse 108"/>
                <p:cNvSpPr/>
                <p:nvPr/>
              </p:nvSpPr>
              <p:spPr>
                <a:xfrm>
                  <a:off x="504271" y="5109763"/>
                  <a:ext cx="78762" cy="74966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0" name="Ellipse 109"/>
                <p:cNvSpPr/>
                <p:nvPr/>
              </p:nvSpPr>
              <p:spPr>
                <a:xfrm>
                  <a:off x="296669" y="4951115"/>
                  <a:ext cx="78762" cy="7496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Ellipse 110"/>
                <p:cNvSpPr/>
                <p:nvPr/>
              </p:nvSpPr>
              <p:spPr>
                <a:xfrm>
                  <a:off x="711110" y="5037228"/>
                  <a:ext cx="78762" cy="7496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Ellipse 111"/>
                <p:cNvSpPr/>
                <p:nvPr/>
              </p:nvSpPr>
              <p:spPr>
                <a:xfrm>
                  <a:off x="358633" y="5085412"/>
                  <a:ext cx="78762" cy="7496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453077" y="4931529"/>
                  <a:ext cx="78762" cy="7496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4" name="Ellipse 113"/>
                <p:cNvSpPr/>
                <p:nvPr/>
              </p:nvSpPr>
              <p:spPr>
                <a:xfrm>
                  <a:off x="705545" y="4856563"/>
                  <a:ext cx="78762" cy="7496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5" name="Ellipse 114"/>
                <p:cNvSpPr/>
                <p:nvPr/>
              </p:nvSpPr>
              <p:spPr>
                <a:xfrm>
                  <a:off x="587336" y="4969012"/>
                  <a:ext cx="78762" cy="7496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16" name="ZoneTexte 115"/>
              <p:cNvSpPr txBox="1"/>
              <p:nvPr/>
            </p:nvSpPr>
            <p:spPr>
              <a:xfrm>
                <a:off x="873760" y="4790107"/>
                <a:ext cx="2650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&gt;</a:t>
                </a:r>
                <a:endParaRPr lang="fr-FR" dirty="0"/>
              </a:p>
            </p:txBody>
          </p:sp>
        </p:grpSp>
        <p:sp>
          <p:nvSpPr>
            <p:cNvPr id="117" name="ZoneTexte 116"/>
            <p:cNvSpPr txBox="1"/>
            <p:nvPr/>
          </p:nvSpPr>
          <p:spPr>
            <a:xfrm>
              <a:off x="280616" y="5936356"/>
              <a:ext cx="16819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Ex : </a:t>
              </a:r>
              <a:r>
                <a:rPr lang="fr-FR" sz="1200" dirty="0"/>
                <a:t>Shannon Index</a:t>
              </a:r>
            </a:p>
          </p:txBody>
        </p:sp>
      </p:grpSp>
      <p:sp>
        <p:nvSpPr>
          <p:cNvPr id="121" name="ZoneTexte 120"/>
          <p:cNvSpPr txBox="1"/>
          <p:nvPr/>
        </p:nvSpPr>
        <p:spPr>
          <a:xfrm>
            <a:off x="314742" y="4281938"/>
            <a:ext cx="1410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Alpha diversity: </a:t>
            </a:r>
            <a:r>
              <a:rPr lang="en-US" sz="1200" dirty="0"/>
              <a:t>measure indicating the diversity of a sample</a:t>
            </a:r>
            <a:endParaRPr lang="fr-FR" sz="1200" dirty="0"/>
          </a:p>
        </p:txBody>
      </p:sp>
      <p:sp>
        <p:nvSpPr>
          <p:cNvPr id="123" name="ZoneTexte 122"/>
          <p:cNvSpPr txBox="1"/>
          <p:nvPr/>
        </p:nvSpPr>
        <p:spPr>
          <a:xfrm>
            <a:off x="4060126" y="4424246"/>
            <a:ext cx="141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Beta diversity: </a:t>
            </a:r>
            <a:r>
              <a:rPr lang="en-US" sz="1200" dirty="0"/>
              <a:t>Analysis of diversity between samples</a:t>
            </a:r>
            <a:endParaRPr lang="fr-FR" sz="12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3951654" y="5001312"/>
            <a:ext cx="1941687" cy="1643271"/>
            <a:chOff x="4007698" y="5049923"/>
            <a:chExt cx="1941687" cy="1643271"/>
          </a:xfrm>
        </p:grpSpPr>
        <p:grpSp>
          <p:nvGrpSpPr>
            <p:cNvPr id="35" name="Groupe 34"/>
            <p:cNvGrpSpPr/>
            <p:nvPr/>
          </p:nvGrpSpPr>
          <p:grpSpPr>
            <a:xfrm>
              <a:off x="4007698" y="5049923"/>
              <a:ext cx="1420603" cy="1239228"/>
              <a:chOff x="4099300" y="5104423"/>
              <a:chExt cx="1420603" cy="1239228"/>
            </a:xfrm>
          </p:grpSpPr>
          <p:cxnSp>
            <p:nvCxnSpPr>
              <p:cNvPr id="28" name="Connecteur droit avec flèche 27"/>
              <p:cNvCxnSpPr/>
              <p:nvPr/>
            </p:nvCxnSpPr>
            <p:spPr>
              <a:xfrm flipH="1" flipV="1">
                <a:off x="4417996" y="5248956"/>
                <a:ext cx="0" cy="8526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avec flèche 124"/>
              <p:cNvCxnSpPr/>
              <p:nvPr/>
            </p:nvCxnSpPr>
            <p:spPr>
              <a:xfrm>
                <a:off x="4417996" y="6102244"/>
                <a:ext cx="110190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7" name="ZoneTexte 126"/>
              <p:cNvSpPr txBox="1"/>
              <p:nvPr/>
            </p:nvSpPr>
            <p:spPr>
              <a:xfrm rot="16200000">
                <a:off x="3836511" y="5367212"/>
                <a:ext cx="8025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PC2 (%)</a:t>
                </a:r>
                <a:endParaRPr lang="fr-FR" sz="1200" dirty="0"/>
              </a:p>
            </p:txBody>
          </p:sp>
          <p:sp>
            <p:nvSpPr>
              <p:cNvPr id="130" name="ZoneTexte 129"/>
              <p:cNvSpPr txBox="1"/>
              <p:nvPr/>
            </p:nvSpPr>
            <p:spPr>
              <a:xfrm>
                <a:off x="4670245" y="6066652"/>
                <a:ext cx="8025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/>
                  <a:t>PC1 (%)</a:t>
                </a:r>
                <a:endParaRPr lang="fr-FR" sz="1200" dirty="0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4604727" y="5395054"/>
                <a:ext cx="78762" cy="749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4549765" y="5522500"/>
                <a:ext cx="78762" cy="7496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5159479" y="5832034"/>
                <a:ext cx="78762" cy="74966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5040919" y="5820202"/>
                <a:ext cx="78762" cy="749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4157958" y="6236676"/>
              <a:ext cx="1791427" cy="456518"/>
              <a:chOff x="4157958" y="6236676"/>
              <a:chExt cx="1791427" cy="456518"/>
            </a:xfrm>
          </p:grpSpPr>
          <p:sp>
            <p:nvSpPr>
              <p:cNvPr id="145" name="Ellipse 144"/>
              <p:cNvSpPr/>
              <p:nvPr/>
            </p:nvSpPr>
            <p:spPr>
              <a:xfrm>
                <a:off x="4237093" y="6326151"/>
                <a:ext cx="78762" cy="7496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4238439" y="6540048"/>
                <a:ext cx="78762" cy="7496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058354" y="6356517"/>
                <a:ext cx="78762" cy="749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5055402" y="6540048"/>
                <a:ext cx="78762" cy="74966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ZoneTexte 152"/>
              <p:cNvSpPr txBox="1"/>
              <p:nvPr/>
            </p:nvSpPr>
            <p:spPr>
              <a:xfrm>
                <a:off x="5004924" y="6250347"/>
                <a:ext cx="94104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err="1" smtClean="0"/>
                  <a:t>Sample</a:t>
                </a:r>
                <a:r>
                  <a:rPr lang="fr-FR" sz="1050" dirty="0" smtClean="0"/>
                  <a:t> </a:t>
                </a:r>
                <a:r>
                  <a:rPr lang="fr-FR" sz="1050" dirty="0"/>
                  <a:t>3</a:t>
                </a:r>
              </a:p>
            </p:txBody>
          </p:sp>
          <p:sp>
            <p:nvSpPr>
              <p:cNvPr id="154" name="ZoneTexte 153"/>
              <p:cNvSpPr txBox="1"/>
              <p:nvPr/>
            </p:nvSpPr>
            <p:spPr>
              <a:xfrm>
                <a:off x="4157958" y="6236676"/>
                <a:ext cx="94104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err="1" smtClean="0"/>
                  <a:t>Sample</a:t>
                </a:r>
                <a:r>
                  <a:rPr lang="fr-FR" sz="1050" dirty="0" smtClean="0"/>
                  <a:t> </a:t>
                </a:r>
                <a:r>
                  <a:rPr lang="fr-FR" sz="1050" dirty="0"/>
                  <a:t>1</a:t>
                </a:r>
              </a:p>
            </p:txBody>
          </p:sp>
          <p:sp>
            <p:nvSpPr>
              <p:cNvPr id="155" name="ZoneTexte 154"/>
              <p:cNvSpPr txBox="1"/>
              <p:nvPr/>
            </p:nvSpPr>
            <p:spPr>
              <a:xfrm>
                <a:off x="4167063" y="6439278"/>
                <a:ext cx="94104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err="1" smtClean="0"/>
                  <a:t>Sample</a:t>
                </a:r>
                <a:r>
                  <a:rPr lang="fr-FR" sz="1050" dirty="0" smtClean="0"/>
                  <a:t> 2</a:t>
                </a:r>
                <a:endParaRPr lang="fr-FR" sz="1050" dirty="0"/>
              </a:p>
            </p:txBody>
          </p:sp>
          <p:sp>
            <p:nvSpPr>
              <p:cNvPr id="159" name="ZoneTexte 158"/>
              <p:cNvSpPr txBox="1"/>
              <p:nvPr/>
            </p:nvSpPr>
            <p:spPr>
              <a:xfrm>
                <a:off x="5008345" y="6439278"/>
                <a:ext cx="94104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50" dirty="0" err="1" smtClean="0"/>
                  <a:t>Sample</a:t>
                </a:r>
                <a:r>
                  <a:rPr lang="fr-FR" sz="1050" dirty="0" smtClean="0"/>
                  <a:t> 4</a:t>
                </a:r>
                <a:endParaRPr lang="fr-FR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27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24" grpId="0"/>
      <p:bldP spid="31" grpId="0" animBg="1"/>
      <p:bldP spid="39" grpId="0"/>
      <p:bldP spid="41" grpId="0"/>
      <p:bldP spid="42" grpId="0"/>
      <p:bldP spid="13" grpId="0"/>
      <p:bldP spid="61" grpId="0"/>
      <p:bldP spid="121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7704" y="95794"/>
            <a:ext cx="1118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discussion 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1)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characterization of the bacterial community </a:t>
            </a:r>
            <a:endParaRPr lang="fr-F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3370" y="958911"/>
            <a:ext cx="11498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 total of 300 different bacterial strains isolated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925234" y="654982"/>
            <a:ext cx="627084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sz="1400" dirty="0" smtClean="0"/>
          </a:p>
          <a:p>
            <a:r>
              <a:rPr lang="en-US" sz="1600" dirty="0"/>
              <a:t>Some of the </a:t>
            </a:r>
            <a:r>
              <a:rPr lang="en-US" sz="1600" b="1" dirty="0"/>
              <a:t>isolated strains </a:t>
            </a:r>
            <a:r>
              <a:rPr lang="en-US" sz="1600" dirty="0"/>
              <a:t>are </a:t>
            </a:r>
            <a:r>
              <a:rPr lang="en-US" sz="1600" b="1" dirty="0"/>
              <a:t>related</a:t>
            </a:r>
            <a:r>
              <a:rPr lang="en-US" sz="1600" dirty="0"/>
              <a:t> to </a:t>
            </a:r>
            <a:r>
              <a:rPr lang="en-US" sz="1600" b="1" dirty="0" err="1"/>
              <a:t>radiotolerant</a:t>
            </a:r>
            <a:r>
              <a:rPr lang="en-US" sz="1600" b="1" dirty="0"/>
              <a:t> species </a:t>
            </a:r>
            <a:r>
              <a:rPr lang="en-US" sz="1600" dirty="0"/>
              <a:t>known for their </a:t>
            </a:r>
            <a:r>
              <a:rPr lang="en-US" sz="1600" b="1" dirty="0"/>
              <a:t>ability to interact with radioelements</a:t>
            </a:r>
            <a:endParaRPr lang="fr-FR" sz="1600" b="1" dirty="0" smtClean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65313" y="1159012"/>
            <a:ext cx="225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0578767" y="6544802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871641"/>
              </p:ext>
            </p:extLst>
          </p:nvPr>
        </p:nvGraphicFramePr>
        <p:xfrm>
          <a:off x="0" y="1321872"/>
          <a:ext cx="5567645" cy="535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Connecteur droit 35"/>
          <p:cNvCxnSpPr/>
          <p:nvPr/>
        </p:nvCxnSpPr>
        <p:spPr>
          <a:xfrm flipH="1">
            <a:off x="5340486" y="1108953"/>
            <a:ext cx="58365" cy="53599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468635" y="1831775"/>
            <a:ext cx="4658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u="sng" dirty="0" err="1" smtClean="0"/>
              <a:t>Firmicutes</a:t>
            </a:r>
            <a:r>
              <a:rPr lang="fr-FR" sz="1600" b="1" i="1" u="sng" dirty="0" smtClean="0"/>
              <a:t>: </a:t>
            </a:r>
            <a:r>
              <a:rPr lang="fr-FR" sz="1600" u="sng" dirty="0"/>
              <a:t>Multiple </a:t>
            </a:r>
            <a:r>
              <a:rPr lang="fr-FR" sz="1600" u="sng" dirty="0" err="1"/>
              <a:t>isolates</a:t>
            </a:r>
            <a:r>
              <a:rPr lang="fr-FR" sz="1600" u="sng" dirty="0"/>
              <a:t>: </a:t>
            </a:r>
            <a:r>
              <a:rPr lang="fr-FR" sz="1600" b="1" i="1" u="sng" dirty="0"/>
              <a:t>Bacillus, </a:t>
            </a:r>
            <a:r>
              <a:rPr lang="fr-FR" sz="1600" b="1" i="1" u="sng" dirty="0" err="1" smtClean="0"/>
              <a:t>Paenibacillus</a:t>
            </a:r>
            <a:endParaRPr lang="fr-FR" sz="1600" b="1" i="1" u="sng" dirty="0"/>
          </a:p>
        </p:txBody>
      </p:sp>
      <p:sp>
        <p:nvSpPr>
          <p:cNvPr id="38" name="Flèche droite 37"/>
          <p:cNvSpPr/>
          <p:nvPr/>
        </p:nvSpPr>
        <p:spPr>
          <a:xfrm>
            <a:off x="5567645" y="2404395"/>
            <a:ext cx="296091" cy="16546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5965372" y="2327895"/>
            <a:ext cx="6061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 </a:t>
            </a:r>
            <a:r>
              <a:rPr lang="en-US" sz="1600" b="1" dirty="0"/>
              <a:t>isolated strain </a:t>
            </a:r>
            <a:r>
              <a:rPr lang="en-US" sz="1600" dirty="0"/>
              <a:t>related to the species </a:t>
            </a:r>
            <a:r>
              <a:rPr lang="en-US" sz="1600" b="1" i="1" dirty="0"/>
              <a:t>Bacillus </a:t>
            </a:r>
            <a:r>
              <a:rPr lang="en-US" sz="1600" b="1" i="1" dirty="0" err="1"/>
              <a:t>thuringiensis</a:t>
            </a:r>
            <a:endParaRPr lang="fr-FR" sz="1600" b="1" i="1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5567645" y="3097466"/>
            <a:ext cx="259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812556" y="2944519"/>
            <a:ext cx="6055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i="1" dirty="0" smtClean="0"/>
              <a:t>Bacillus </a:t>
            </a:r>
            <a:r>
              <a:rPr lang="fr-FR" sz="1400" b="1" i="1" dirty="0" err="1" smtClean="0"/>
              <a:t>thuringiensis</a:t>
            </a:r>
            <a:r>
              <a:rPr lang="fr-FR" sz="1400" b="1" i="1" dirty="0" smtClean="0"/>
              <a:t> </a:t>
            </a:r>
            <a:r>
              <a:rPr lang="fr-FR" sz="1400" i="1" dirty="0" err="1" smtClean="0"/>
              <a:t>strains</a:t>
            </a:r>
            <a:r>
              <a:rPr lang="fr-FR" sz="1400" i="1" dirty="0" smtClean="0"/>
              <a:t> BRC-ZYR3 et BRC-ZYR4</a:t>
            </a:r>
            <a:r>
              <a:rPr lang="fr-FR" sz="1400" dirty="0" smtClean="0"/>
              <a:t>, </a:t>
            </a:r>
            <a:r>
              <a:rPr lang="en-US" sz="1400" dirty="0"/>
              <a:t>isolated from </a:t>
            </a:r>
            <a:r>
              <a:rPr lang="en-US" sz="1400" b="1" dirty="0"/>
              <a:t>uranium-contaminated soils</a:t>
            </a:r>
            <a:r>
              <a:rPr lang="en-US" sz="1400" dirty="0"/>
              <a:t>, are capable </a:t>
            </a:r>
            <a:r>
              <a:rPr lang="en-US" sz="1400" dirty="0" smtClean="0"/>
              <a:t>of </a:t>
            </a:r>
            <a:r>
              <a:rPr lang="en-US" sz="1400" b="1" dirty="0" err="1" smtClean="0"/>
              <a:t>bioaccumulating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b="1" dirty="0" err="1"/>
              <a:t>biotransforming</a:t>
            </a:r>
            <a:r>
              <a:rPr lang="en-US" sz="1400" b="1" dirty="0"/>
              <a:t> uranium </a:t>
            </a:r>
            <a:r>
              <a:rPr lang="en-US" sz="1400" dirty="0"/>
              <a:t>(Pan et al., 2015)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4"/>
          <a:srcRect l="38589" t="60047"/>
          <a:stretch/>
        </p:blipFill>
        <p:spPr>
          <a:xfrm>
            <a:off x="6494759" y="3928035"/>
            <a:ext cx="4774895" cy="2715019"/>
          </a:xfrm>
          <a:prstGeom prst="rect">
            <a:avLst/>
          </a:prstGeom>
        </p:spPr>
      </p:pic>
      <p:sp>
        <p:nvSpPr>
          <p:cNvPr id="43" name="Rectangle à coins arrondis 42"/>
          <p:cNvSpPr/>
          <p:nvPr/>
        </p:nvSpPr>
        <p:spPr>
          <a:xfrm>
            <a:off x="8005493" y="4220685"/>
            <a:ext cx="3367902" cy="38049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678679" y="1143577"/>
            <a:ext cx="225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/>
      <p:bldP spid="41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94" y="778330"/>
            <a:ext cx="1156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Analysis of the bacterial </a:t>
            </a:r>
            <a:r>
              <a:rPr lang="en-US" sz="1600" b="1" u="sng" dirty="0" smtClean="0"/>
              <a:t>diversity: </a:t>
            </a:r>
            <a:r>
              <a:rPr lang="en-US" sz="1600" b="1" u="sng" dirty="0"/>
              <a:t>A</a:t>
            </a:r>
            <a:r>
              <a:rPr lang="en-US" sz="1600" b="1" u="sng" dirty="0" smtClean="0"/>
              <a:t>lpha diversity</a:t>
            </a:r>
            <a:endParaRPr lang="fr-FR" sz="1600" b="1" u="sng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88" y="1268196"/>
            <a:ext cx="5820276" cy="5427790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>
            <a:off x="7171003" y="5135136"/>
            <a:ext cx="369558" cy="22393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540561" y="5035905"/>
            <a:ext cx="4662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</a:rPr>
              <a:t>The bacterial diversity </a:t>
            </a:r>
            <a:r>
              <a:rPr lang="en-US" dirty="0" smtClean="0">
                <a:ln w="0"/>
              </a:rPr>
              <a:t>is </a:t>
            </a:r>
            <a:r>
              <a:rPr lang="en-US" dirty="0">
                <a:ln w="0"/>
              </a:rPr>
              <a:t>significantly different (p value &lt; 0.05) between these 6 springs</a:t>
            </a:r>
            <a:endParaRPr lang="fr-FR" i="1" dirty="0">
              <a:ln w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359983" y="1351618"/>
            <a:ext cx="919786" cy="19437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0541445" y="6567007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7704" y="95794"/>
            <a:ext cx="1118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discussion 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1)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characterization of the bacterial community </a:t>
            </a:r>
            <a:endParaRPr lang="fr-F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728195" y="1621411"/>
            <a:ext cx="18854" cy="4326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 rot="16200000">
            <a:off x="-634398" y="3308809"/>
            <a:ext cx="212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Increasing</a:t>
            </a:r>
            <a:r>
              <a:rPr lang="fr-FR" dirty="0" smtClean="0"/>
              <a:t> </a:t>
            </a:r>
            <a:r>
              <a:rPr lang="fr-FR" dirty="0" err="1" smtClean="0"/>
              <a:t>diversity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324627" y="2224726"/>
            <a:ext cx="3205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4977353" y="4317476"/>
            <a:ext cx="867266" cy="199848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24246" y="2027238"/>
            <a:ext cx="3949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bacterial diversity in </a:t>
            </a:r>
            <a:r>
              <a:rPr lang="en-US" dirty="0" err="1"/>
              <a:t>Mariol</a:t>
            </a:r>
            <a:r>
              <a:rPr lang="en-US" dirty="0"/>
              <a:t> is the lowest compared to other sources</a:t>
            </a:r>
            <a:endParaRPr lang="fr-FR" dirty="0"/>
          </a:p>
        </p:txBody>
      </p:sp>
      <p:pic>
        <p:nvPicPr>
          <p:cNvPr id="17" name="Picture 16" descr="https://lh5.googleusercontent.com/bdMkujUWavA60J9Lc9oquGHocRmwcNeRRaghVZ8tD7nvXrl-7N2hmnZ0aVG5KSsacnJXEYOz5M1kVMj2-HAT9UOTp-hserYIfsysdp0zjunMhQdal94FzOF23LUg0MAFW2qVDFZTuarTaH1EODk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42" y="2889017"/>
            <a:ext cx="1446509" cy="10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6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181" y="1354713"/>
            <a:ext cx="3305175" cy="3562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54"/>
          <a:stretch/>
        </p:blipFill>
        <p:spPr>
          <a:xfrm>
            <a:off x="97461" y="1468734"/>
            <a:ext cx="5636720" cy="5124450"/>
          </a:xfrm>
          <a:prstGeom prst="rect">
            <a:avLst/>
          </a:prstGeom>
        </p:spPr>
      </p:pic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294" y="823944"/>
            <a:ext cx="1156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Analysis of the bacterial diversity </a:t>
            </a:r>
            <a:r>
              <a:rPr lang="en-US" sz="1600" b="1" u="sng" dirty="0" smtClean="0"/>
              <a:t>: 16S taxonomic composition</a:t>
            </a:r>
            <a:endParaRPr lang="fr-FR" sz="1600" b="1" u="sng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097756" y="5017601"/>
            <a:ext cx="5493901" cy="7612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</a:rPr>
              <a:t>Other studies have also found a </a:t>
            </a:r>
            <a:r>
              <a:rPr lang="en-US" sz="1600" b="1" dirty="0">
                <a:ln w="0"/>
                <a:solidFill>
                  <a:schemeClr val="tx1"/>
                </a:solidFill>
              </a:rPr>
              <a:t>majority</a:t>
            </a:r>
            <a:r>
              <a:rPr lang="en-US" sz="1600" dirty="0">
                <a:ln w="0"/>
                <a:solidFill>
                  <a:schemeClr val="tx1"/>
                </a:solidFill>
              </a:rPr>
              <a:t> of </a:t>
            </a:r>
            <a:r>
              <a:rPr lang="en-US" sz="1600" b="1" i="1" dirty="0" err="1" smtClean="0">
                <a:ln w="0"/>
                <a:solidFill>
                  <a:schemeClr val="tx1"/>
                </a:solidFill>
              </a:rPr>
              <a:t>Proteobacteria</a:t>
            </a:r>
            <a:r>
              <a:rPr lang="en-US" sz="1600" b="1" i="1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1600" b="1" i="1" dirty="0" err="1" smtClean="0">
                <a:ln w="0"/>
                <a:solidFill>
                  <a:schemeClr val="tx1"/>
                </a:solidFill>
              </a:rPr>
              <a:t>Bacteroidetes</a:t>
            </a:r>
            <a:r>
              <a:rPr lang="en-US" sz="1600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</a:rPr>
              <a:t>in </a:t>
            </a:r>
            <a:r>
              <a:rPr lang="en-US" sz="1600" b="1" dirty="0" smtClean="0">
                <a:ln w="0"/>
                <a:solidFill>
                  <a:schemeClr val="tx1"/>
                </a:solidFill>
              </a:rPr>
              <a:t>natural</a:t>
            </a:r>
            <a:r>
              <a:rPr lang="en-US" sz="16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ln w="0"/>
                <a:solidFill>
                  <a:schemeClr val="tx1"/>
                </a:solidFill>
              </a:rPr>
              <a:t>radioactive environments </a:t>
            </a:r>
            <a:r>
              <a:rPr lang="en-US" sz="1600" i="1" dirty="0" smtClean="0">
                <a:ln w="0"/>
                <a:solidFill>
                  <a:schemeClr val="tx1"/>
                </a:solidFill>
              </a:rPr>
              <a:t>(</a:t>
            </a:r>
            <a:r>
              <a:rPr lang="en-US" sz="1600" i="1" dirty="0" err="1" smtClean="0">
                <a:ln w="0"/>
                <a:solidFill>
                  <a:schemeClr val="tx1"/>
                </a:solidFill>
              </a:rPr>
              <a:t>Mondani</a:t>
            </a:r>
            <a:r>
              <a:rPr lang="en-US" sz="1600" i="1" dirty="0" smtClean="0">
                <a:ln w="0"/>
                <a:solidFill>
                  <a:schemeClr val="tx1"/>
                </a:solidFill>
              </a:rPr>
              <a:t> et al., 2011; Yan et Luo, 2015)</a:t>
            </a:r>
            <a:endParaRPr lang="fr-FR" sz="1600" i="1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296539" y="3180082"/>
            <a:ext cx="1201086" cy="257659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894804" y="3167154"/>
            <a:ext cx="1166326" cy="270587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866812" y="2245350"/>
            <a:ext cx="1166326" cy="270587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866812" y="2900367"/>
            <a:ext cx="1201086" cy="257659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274765" y="2115537"/>
            <a:ext cx="2463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Predominant</a:t>
            </a:r>
            <a:r>
              <a:rPr lang="fr-FR" sz="1600" dirty="0" smtClean="0"/>
              <a:t> </a:t>
            </a:r>
            <a:r>
              <a:rPr lang="fr-FR" sz="1600" dirty="0" err="1" smtClean="0"/>
              <a:t>phyla</a:t>
            </a:r>
            <a:r>
              <a:rPr lang="fr-FR" sz="1600" dirty="0" smtClean="0"/>
              <a:t>:</a:t>
            </a:r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Proteobacteria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Bacteroidetes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Chloroflexi</a:t>
            </a:r>
            <a:r>
              <a:rPr lang="fr-FR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Cyanobacteria</a:t>
            </a:r>
            <a:endParaRPr lang="fr-FR" sz="16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9171986" y="2012511"/>
            <a:ext cx="2270391" cy="1766387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541445" y="6567007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7704" y="95794"/>
            <a:ext cx="1118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discussion 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1)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characterization of the bacterial community </a:t>
            </a:r>
            <a:endParaRPr lang="fr-F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43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1" grpId="0" animBg="1"/>
      <p:bldP spid="12" grpId="0" animBg="1"/>
      <p:bldP spid="16" grpId="0" animBg="1"/>
      <p:bldP spid="10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" r="10870"/>
          <a:stretch/>
        </p:blipFill>
        <p:spPr>
          <a:xfrm>
            <a:off x="354051" y="1668507"/>
            <a:ext cx="7634254" cy="48257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937" y="1668507"/>
            <a:ext cx="1290319" cy="25964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07076" y="1264639"/>
            <a:ext cx="6899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/>
              <a:t>sPLS</a:t>
            </a:r>
            <a:r>
              <a:rPr lang="en-US" sz="1600" u="sng" dirty="0"/>
              <a:t>-DA on the most discriminating OTUs (VIPs</a:t>
            </a:r>
            <a:r>
              <a:rPr lang="fr-FR" sz="1600" u="sng" dirty="0" smtClean="0"/>
              <a:t>) (confidence </a:t>
            </a:r>
            <a:r>
              <a:rPr lang="fr-FR" sz="1600" u="sng" dirty="0" err="1" smtClean="0"/>
              <a:t>level</a:t>
            </a:r>
            <a:r>
              <a:rPr lang="fr-FR" sz="1600" u="sng" dirty="0" smtClean="0"/>
              <a:t> : 95%)</a:t>
            </a:r>
            <a:endParaRPr lang="fr-FR" sz="1600" u="sng" dirty="0"/>
          </a:p>
        </p:txBody>
      </p:sp>
      <p:sp>
        <p:nvSpPr>
          <p:cNvPr id="4" name="Ellipse 3"/>
          <p:cNvSpPr/>
          <p:nvPr/>
        </p:nvSpPr>
        <p:spPr>
          <a:xfrm>
            <a:off x="839213" y="1799136"/>
            <a:ext cx="4021494" cy="1427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8117090" y="3226719"/>
            <a:ext cx="1061683" cy="17061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8088156" y="2154567"/>
            <a:ext cx="1061683" cy="170613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8088155" y="2881418"/>
            <a:ext cx="1061683" cy="17061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8120713" y="3953570"/>
            <a:ext cx="1061683" cy="17061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77539" y="2713536"/>
            <a:ext cx="1392133" cy="3442996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712615" y="4194744"/>
            <a:ext cx="354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Dourioux</a:t>
            </a:r>
            <a:r>
              <a:rPr lang="en-US" sz="1600" dirty="0"/>
              <a:t> and Montagne1 are different from the other sources due to certain OTUs prevalent in </a:t>
            </a:r>
            <a:r>
              <a:rPr lang="en-US" sz="1600" dirty="0" smtClean="0"/>
              <a:t>these both </a:t>
            </a:r>
            <a:r>
              <a:rPr lang="en-US" sz="1600" dirty="0"/>
              <a:t>sources</a:t>
            </a:r>
            <a:endParaRPr lang="fr-FR" sz="1600" dirty="0"/>
          </a:p>
        </p:txBody>
      </p:sp>
      <p:sp>
        <p:nvSpPr>
          <p:cNvPr id="19" name="Flèche droite 18"/>
          <p:cNvSpPr/>
          <p:nvPr/>
        </p:nvSpPr>
        <p:spPr>
          <a:xfrm>
            <a:off x="8271525" y="4348522"/>
            <a:ext cx="307910" cy="173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0541445" y="6567007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sp>
        <p:nvSpPr>
          <p:cNvPr id="22" name="ZoneTexte 21"/>
          <p:cNvSpPr txBox="1"/>
          <p:nvPr/>
        </p:nvSpPr>
        <p:spPr>
          <a:xfrm>
            <a:off x="87704" y="95794"/>
            <a:ext cx="11181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discussion 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1)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characterization of the bacterial community </a:t>
            </a:r>
            <a:endParaRPr lang="fr-F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4294" y="728320"/>
            <a:ext cx="1156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Analysis of bacterial community structure </a:t>
            </a:r>
            <a:r>
              <a:rPr lang="en-US" sz="1600" b="1" u="sng" dirty="0"/>
              <a:t>between </a:t>
            </a:r>
            <a:r>
              <a:rPr lang="en-US" sz="1600" b="1" u="sng" dirty="0" smtClean="0"/>
              <a:t>samples </a:t>
            </a:r>
            <a:r>
              <a:rPr lang="en-US" sz="1600" u="sng" dirty="0" smtClean="0"/>
              <a:t>: beta diversity</a:t>
            </a:r>
            <a:endParaRPr lang="fr-FR" sz="1600" u="sng" dirty="0"/>
          </a:p>
        </p:txBody>
      </p:sp>
      <p:sp>
        <p:nvSpPr>
          <p:cNvPr id="23" name="Rectangle 22"/>
          <p:cNvSpPr/>
          <p:nvPr/>
        </p:nvSpPr>
        <p:spPr>
          <a:xfrm>
            <a:off x="8730801" y="5134654"/>
            <a:ext cx="3621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OTUs</a:t>
            </a:r>
            <a:r>
              <a:rPr lang="fr-FR" sz="1600" dirty="0"/>
              <a:t> </a:t>
            </a:r>
            <a:r>
              <a:rPr lang="fr-FR" sz="1600" dirty="0" err="1"/>
              <a:t>predominantly</a:t>
            </a:r>
            <a:r>
              <a:rPr lang="fr-FR" sz="1600" dirty="0"/>
              <a:t> </a:t>
            </a:r>
            <a:r>
              <a:rPr lang="fr-FR" sz="1600" dirty="0" err="1"/>
              <a:t>affiliated</a:t>
            </a:r>
            <a:r>
              <a:rPr lang="fr-FR" sz="1600" dirty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 err="1" smtClean="0"/>
              <a:t>Proteobacteria</a:t>
            </a:r>
            <a:endParaRPr lang="fr-FR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 err="1" smtClean="0"/>
              <a:t>Bacteroidetes</a:t>
            </a:r>
            <a:endParaRPr 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 err="1" smtClean="0"/>
              <a:t>Acidobacteria</a:t>
            </a:r>
            <a:endParaRPr lang="fr-FR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i="1" dirty="0" err="1" smtClean="0"/>
              <a:t>Firmicutes</a:t>
            </a:r>
            <a:endParaRPr lang="fr-FR" sz="1600" i="1" dirty="0"/>
          </a:p>
        </p:txBody>
      </p:sp>
      <p:sp>
        <p:nvSpPr>
          <p:cNvPr id="24" name="Flèche droite 23"/>
          <p:cNvSpPr/>
          <p:nvPr/>
        </p:nvSpPr>
        <p:spPr>
          <a:xfrm>
            <a:off x="8271525" y="5250582"/>
            <a:ext cx="307910" cy="17302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2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17" grpId="0" animBg="1"/>
      <p:bldP spid="18" grpId="0" animBg="1"/>
      <p:bldP spid="7" grpId="0"/>
      <p:bldP spid="19" grpId="0" animBg="1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b="890"/>
          <a:stretch/>
        </p:blipFill>
        <p:spPr>
          <a:xfrm>
            <a:off x="305291" y="893888"/>
            <a:ext cx="7868421" cy="5770863"/>
          </a:xfrm>
          <a:prstGeom prst="rect">
            <a:avLst/>
          </a:prstGeom>
        </p:spPr>
      </p:pic>
      <p:sp>
        <p:nvSpPr>
          <p:cNvPr id="2" name="Rectangle avec coins arrondis du même côté 1"/>
          <p:cNvSpPr/>
          <p:nvPr/>
        </p:nvSpPr>
        <p:spPr>
          <a:xfrm rot="10800000">
            <a:off x="0" y="0"/>
            <a:ext cx="12192000" cy="627017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96633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1373395" y="95794"/>
            <a:ext cx="653144" cy="61826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54145"/>
            <a:ext cx="12166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fr-F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discussion 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2) Impact of </a:t>
            </a:r>
            <a:r>
              <a:rPr lang="fr-FR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radioelements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fr-FR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bacterial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</a:t>
            </a:r>
            <a:r>
              <a:rPr lang="fr-FR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240379" y="2319926"/>
            <a:ext cx="1811940" cy="12327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8052319" y="3223957"/>
            <a:ext cx="30143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094222" y="4666027"/>
            <a:ext cx="3720599" cy="1564965"/>
          </a:xfrm>
          <a:custGeom>
            <a:avLst/>
            <a:gdLst>
              <a:gd name="connsiteX0" fmla="*/ 0 w 3871609"/>
              <a:gd name="connsiteY0" fmla="*/ 500975 h 1001949"/>
              <a:gd name="connsiteX1" fmla="*/ 1935805 w 3871609"/>
              <a:gd name="connsiteY1" fmla="*/ 0 h 1001949"/>
              <a:gd name="connsiteX2" fmla="*/ 3871610 w 3871609"/>
              <a:gd name="connsiteY2" fmla="*/ 500975 h 1001949"/>
              <a:gd name="connsiteX3" fmla="*/ 1935805 w 3871609"/>
              <a:gd name="connsiteY3" fmla="*/ 1001950 h 1001949"/>
              <a:gd name="connsiteX4" fmla="*/ 0 w 3871609"/>
              <a:gd name="connsiteY4" fmla="*/ 500975 h 1001949"/>
              <a:gd name="connsiteX0" fmla="*/ 0 w 4046708"/>
              <a:gd name="connsiteY0" fmla="*/ 1676899 h 1739697"/>
              <a:gd name="connsiteX1" fmla="*/ 2110903 w 4046708"/>
              <a:gd name="connsiteY1" fmla="*/ 47516 h 1739697"/>
              <a:gd name="connsiteX2" fmla="*/ 4046708 w 4046708"/>
              <a:gd name="connsiteY2" fmla="*/ 548491 h 1739697"/>
              <a:gd name="connsiteX3" fmla="*/ 2110903 w 4046708"/>
              <a:gd name="connsiteY3" fmla="*/ 1049466 h 1739697"/>
              <a:gd name="connsiteX4" fmla="*/ 0 w 4046708"/>
              <a:gd name="connsiteY4" fmla="*/ 1676899 h 1739697"/>
              <a:gd name="connsiteX0" fmla="*/ 1751 w 4048459"/>
              <a:gd name="connsiteY0" fmla="*/ 1676899 h 1848238"/>
              <a:gd name="connsiteX1" fmla="*/ 2112654 w 4048459"/>
              <a:gd name="connsiteY1" fmla="*/ 47516 h 1848238"/>
              <a:gd name="connsiteX2" fmla="*/ 4048459 w 4048459"/>
              <a:gd name="connsiteY2" fmla="*/ 548491 h 1848238"/>
              <a:gd name="connsiteX3" fmla="*/ 2472578 w 4048459"/>
              <a:gd name="connsiteY3" fmla="*/ 1672036 h 1848238"/>
              <a:gd name="connsiteX4" fmla="*/ 1751 w 4048459"/>
              <a:gd name="connsiteY4" fmla="*/ 1676899 h 1848238"/>
              <a:gd name="connsiteX0" fmla="*/ 8936 w 4055644"/>
              <a:gd name="connsiteY0" fmla="*/ 1279873 h 1414237"/>
              <a:gd name="connsiteX1" fmla="*/ 1740460 w 4055644"/>
              <a:gd name="connsiteY1" fmla="*/ 214694 h 1414237"/>
              <a:gd name="connsiteX2" fmla="*/ 4055644 w 4055644"/>
              <a:gd name="connsiteY2" fmla="*/ 151465 h 1414237"/>
              <a:gd name="connsiteX3" fmla="*/ 2479763 w 4055644"/>
              <a:gd name="connsiteY3" fmla="*/ 1275010 h 1414237"/>
              <a:gd name="connsiteX4" fmla="*/ 8936 w 4055644"/>
              <a:gd name="connsiteY4" fmla="*/ 1279873 h 141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644" h="1414237">
                <a:moveTo>
                  <a:pt x="8936" y="1279873"/>
                </a:moveTo>
                <a:cubicBezTo>
                  <a:pt x="-114281" y="1103154"/>
                  <a:pt x="1066009" y="402762"/>
                  <a:pt x="1740460" y="214694"/>
                </a:cubicBezTo>
                <a:cubicBezTo>
                  <a:pt x="2414911" y="26626"/>
                  <a:pt x="4055644" y="-125216"/>
                  <a:pt x="4055644" y="151465"/>
                </a:cubicBezTo>
                <a:cubicBezTo>
                  <a:pt x="4055644" y="428146"/>
                  <a:pt x="3154214" y="1086942"/>
                  <a:pt x="2479763" y="1275010"/>
                </a:cubicBezTo>
                <a:cubicBezTo>
                  <a:pt x="1805312" y="1463078"/>
                  <a:pt x="132153" y="1456592"/>
                  <a:pt x="8936" y="1279873"/>
                </a:cubicBezTo>
                <a:close/>
              </a:path>
            </a:pathLst>
          </a:custGeom>
          <a:noFill/>
          <a:ln w="1905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7787716" y="4306972"/>
            <a:ext cx="640717" cy="45353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493634" y="2967913"/>
            <a:ext cx="3271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Presence of these OTUs is correlated with the concentration of uranium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561426" y="4073930"/>
            <a:ext cx="3463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Presence of these OTUs is correlated with the concentration of lead, manganese, thorium and the activity of </a:t>
            </a:r>
            <a:r>
              <a:rPr lang="en-US" sz="1600" baseline="30000" dirty="0" smtClean="0"/>
              <a:t>210</a:t>
            </a:r>
            <a:r>
              <a:rPr lang="en-US" sz="1600" dirty="0" smtClean="0"/>
              <a:t>Pb (</a:t>
            </a:r>
            <a:r>
              <a:rPr lang="en-US" sz="1600" baseline="30000" dirty="0"/>
              <a:t>238</a:t>
            </a:r>
            <a:r>
              <a:rPr lang="en-US" sz="1600" dirty="0"/>
              <a:t>U radioactive decay)</a:t>
            </a:r>
            <a:endParaRPr lang="fr-FR" sz="1600" dirty="0"/>
          </a:p>
        </p:txBody>
      </p:sp>
      <p:sp>
        <p:nvSpPr>
          <p:cNvPr id="17" name="Flèche droite 16"/>
          <p:cNvSpPr/>
          <p:nvPr/>
        </p:nvSpPr>
        <p:spPr>
          <a:xfrm>
            <a:off x="8243654" y="5701876"/>
            <a:ext cx="369558" cy="22393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20164" y="681616"/>
            <a:ext cx="10933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err="1" smtClean="0"/>
              <a:t>sPLS</a:t>
            </a:r>
            <a:r>
              <a:rPr lang="en-US" sz="1600" u="sng" dirty="0" smtClean="0"/>
              <a:t> </a:t>
            </a:r>
            <a:r>
              <a:rPr lang="en-US" sz="1600" u="sng" dirty="0"/>
              <a:t>on the most discriminating OTUs </a:t>
            </a:r>
            <a:r>
              <a:rPr lang="en-US" sz="1600" u="sng" dirty="0" smtClean="0"/>
              <a:t>with the most discriminating </a:t>
            </a:r>
            <a:r>
              <a:rPr lang="en-US" sz="1600" u="sng" dirty="0" err="1" smtClean="0"/>
              <a:t>physico</a:t>
            </a:r>
            <a:r>
              <a:rPr lang="en-US" sz="1600" u="sng" dirty="0" smtClean="0"/>
              <a:t>-chemical parameters (VIPs</a:t>
            </a:r>
            <a:r>
              <a:rPr lang="fr-FR" sz="1600" u="sng" dirty="0" smtClean="0"/>
              <a:t>)</a:t>
            </a:r>
            <a:endParaRPr lang="fr-FR" sz="1600" u="sng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8369059" y="1811960"/>
            <a:ext cx="249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749004" y="1641848"/>
            <a:ext cx="3620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Uranium concentration </a:t>
            </a:r>
            <a:r>
              <a:rPr lang="fr-FR" sz="1600" dirty="0" err="1" smtClean="0"/>
              <a:t>is</a:t>
            </a:r>
            <a:r>
              <a:rPr lang="fr-FR" sz="1600" dirty="0" smtClean="0"/>
              <a:t> the </a:t>
            </a:r>
            <a:r>
              <a:rPr lang="fr-FR" sz="1600" dirty="0" err="1" smtClean="0"/>
              <a:t>most</a:t>
            </a:r>
            <a:r>
              <a:rPr lang="fr-FR" sz="1600" dirty="0" smtClean="0"/>
              <a:t> discriminant </a:t>
            </a:r>
            <a:r>
              <a:rPr lang="fr-FR" sz="1600" dirty="0" err="1" smtClean="0"/>
              <a:t>parameter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8702242" y="5399995"/>
            <a:ext cx="3463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 w="0"/>
              </a:rPr>
              <a:t>The difference in uranium concentration in these sources could explain the presence of some OTUs</a:t>
            </a:r>
            <a:endParaRPr lang="fr-FR" sz="1600" dirty="0">
              <a:ln w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541445" y="6567007"/>
            <a:ext cx="262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G.Holub</a:t>
            </a:r>
            <a:r>
              <a:rPr lang="fr-FR" sz="1200" dirty="0" smtClean="0"/>
              <a:t>    27/06/2022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383605" y="2919646"/>
            <a:ext cx="39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 Black" panose="020B0A04020102020204" pitchFamily="34" charset="0"/>
              </a:rPr>
              <a:t>U</a:t>
            </a:r>
            <a:endParaRPr lang="fr-FR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5" grpId="0"/>
      <p:bldP spid="15" grpId="0"/>
      <p:bldP spid="17" grpId="0" animBg="1"/>
      <p:bldP spid="13" grpId="0"/>
      <p:bldP spid="2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13276</TotalTime>
  <Words>1529</Words>
  <Application>Microsoft Office PowerPoint</Application>
  <PresentationFormat>Grand écran</PresentationFormat>
  <Paragraphs>225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Script MT Bold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pons5</dc:creator>
  <cp:lastModifiedBy>guillaume holub</cp:lastModifiedBy>
  <cp:revision>691</cp:revision>
  <dcterms:created xsi:type="dcterms:W3CDTF">2020-09-22T14:10:19Z</dcterms:created>
  <dcterms:modified xsi:type="dcterms:W3CDTF">2022-06-26T13:42:42Z</dcterms:modified>
</cp:coreProperties>
</file>