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7" r:id="rId2"/>
    <p:sldId id="290" r:id="rId3"/>
    <p:sldId id="291" r:id="rId4"/>
    <p:sldId id="292" r:id="rId5"/>
    <p:sldId id="285" r:id="rId6"/>
    <p:sldId id="265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80C535"/>
    <a:srgbClr val="27509B"/>
    <a:srgbClr val="2750FF"/>
    <a:srgbClr val="27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6568" autoAdjust="0"/>
  </p:normalViewPr>
  <p:slideViewPr>
    <p:cSldViewPr snapToGrid="0" snapToObjects="1" showGuides="1">
      <p:cViewPr varScale="1">
        <p:scale>
          <a:sx n="159" d="100"/>
          <a:sy n="159" d="100"/>
        </p:scale>
        <p:origin x="156" y="30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48" y="18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8"/>
    </p:cViewPr>
  </p:sorterViewPr>
  <p:notesViewPr>
    <p:cSldViewPr snapToGrid="0" snapToObjects="1"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6B484-8B0B-4A0B-B3E2-CF98B936C51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A7F91-264B-40E8-B730-0B569A674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18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B44EB-3B01-45B1-A8AF-F9B5FED763EA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FBFB-8083-4D95-9E74-89EC1E3AD9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78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37791" cy="5143500"/>
          </a:xfrm>
          <a:prstGeom prst="rec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84200" y="1846807"/>
            <a:ext cx="8229600" cy="857250"/>
          </a:xfrm>
        </p:spPr>
        <p:txBody>
          <a:bodyPr/>
          <a:lstStyle>
            <a:lvl1pPr algn="r">
              <a:defRPr lang="fr-FR" sz="2800" b="0" i="0" kern="1200" cap="all" baseline="0" smtClean="0">
                <a:solidFill>
                  <a:srgbClr val="27509B"/>
                </a:solidFill>
                <a:latin typeface="Michelin Black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385916" y="2708903"/>
            <a:ext cx="3427884" cy="345796"/>
          </a:xfrm>
        </p:spPr>
        <p:txBody>
          <a:bodyPr/>
          <a:lstStyle>
            <a:lvl1pPr marL="0" indent="0" algn="r">
              <a:buNone/>
              <a:defRPr lang="fr-FR" sz="1800" kern="1200" cap="none" baseline="0" smtClean="0">
                <a:solidFill>
                  <a:srgbClr val="27509B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-32655" y="2806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000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469900"/>
          </a:xfrm>
        </p:spPr>
        <p:txBody>
          <a:bodyPr>
            <a:noAutofit/>
          </a:bodyPr>
          <a:lstStyle>
            <a:lvl1pPr algn="l">
              <a:defRPr sz="2000" b="0" i="0" cap="all" baseline="0">
                <a:solidFill>
                  <a:srgbClr val="27509B"/>
                </a:solidFill>
                <a:latin typeface="Michelin SemiBold" pitchFamily="50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0"/>
          </p:nvPr>
        </p:nvSpPr>
        <p:spPr>
          <a:xfrm>
            <a:off x="457200" y="873125"/>
            <a:ext cx="8356600" cy="3800475"/>
          </a:xfrm>
        </p:spPr>
        <p:txBody>
          <a:bodyPr/>
          <a:lstStyle>
            <a:lvl1pPr>
              <a:defRPr lang="fr-FR" sz="1800" b="1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buFont typeface="Rounded Elegance" panose="02020603050405020304" pitchFamily="18" charset="0"/>
              <a:buChar char="✓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Organigramme : Entrée manuelle 2"/>
          <p:cNvSpPr/>
          <p:nvPr userDrawn="1"/>
        </p:nvSpPr>
        <p:spPr>
          <a:xfrm rot="16200000" flipV="1">
            <a:off x="38029" y="-37342"/>
            <a:ext cx="302428" cy="377040"/>
          </a:xfrm>
          <a:prstGeom prst="flowChartManualInpu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32655" y="2806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000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813663"/>
            <a:ext cx="9144000" cy="329837"/>
          </a:xfrm>
          <a:prstGeom prst="rec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0" y="576581"/>
            <a:ext cx="207264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2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2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4699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2000" b="0" i="0" dirty="0">
                <a:solidFill>
                  <a:srgbClr val="80C535"/>
                </a:solidFill>
                <a:latin typeface="Michelin SemiBold" pitchFamily="50" charset="0"/>
              </a:defRPr>
            </a:lvl1pPr>
          </a:lstStyle>
          <a:p>
            <a:pPr lvl="0" algn="l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14"/>
          <p:cNvSpPr>
            <a:spLocks noGrp="1"/>
          </p:cNvSpPr>
          <p:nvPr>
            <p:ph sz="quarter" idx="10"/>
          </p:nvPr>
        </p:nvSpPr>
        <p:spPr>
          <a:xfrm>
            <a:off x="457200" y="873125"/>
            <a:ext cx="8356600" cy="3800475"/>
          </a:xfrm>
        </p:spPr>
        <p:txBody>
          <a:bodyPr/>
          <a:lstStyle>
            <a:lvl1pPr>
              <a:defRPr lang="fr-FR" sz="1800" b="1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buFont typeface="Rounded Elegance" panose="02020603050405020304" pitchFamily="18" charset="0"/>
              <a:buChar char="✓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Organigramme : Entrée manuelle 6"/>
          <p:cNvSpPr/>
          <p:nvPr userDrawn="1"/>
        </p:nvSpPr>
        <p:spPr>
          <a:xfrm rot="16200000" flipV="1">
            <a:off x="38029" y="-37342"/>
            <a:ext cx="302428" cy="377040"/>
          </a:xfrm>
          <a:prstGeom prst="flowChartManualInput">
            <a:avLst/>
          </a:prstGeom>
          <a:solidFill>
            <a:srgbClr val="80C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32655" y="2806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000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813663"/>
            <a:ext cx="9144000" cy="329837"/>
          </a:xfrm>
          <a:prstGeom prst="rect">
            <a:avLst/>
          </a:prstGeom>
          <a:solidFill>
            <a:srgbClr val="80C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57200" y="576581"/>
            <a:ext cx="2072640" cy="0"/>
          </a:xfrm>
          <a:prstGeom prst="line">
            <a:avLst/>
          </a:prstGeom>
          <a:ln>
            <a:solidFill>
              <a:srgbClr val="80C5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07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</a:t>
            </a:r>
            <a:r>
              <a:rPr lang="fr-FR" noProof="0" dirty="0" smtClean="0"/>
              <a:t>to</a:t>
            </a:r>
            <a:r>
              <a:rPr lang="en-GB" dirty="0" smtClean="0"/>
              <a:t> </a:t>
            </a:r>
            <a:r>
              <a:rPr lang="fr-FR" noProof="0" dirty="0" err="1" smtClean="0"/>
              <a:t>edit</a:t>
            </a:r>
            <a:r>
              <a:rPr lang="en-GB" dirty="0" smtClean="0"/>
              <a:t> Master text styles</a:t>
            </a:r>
          </a:p>
          <a:p>
            <a:pPr marL="742950" lvl="1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GB" dirty="0" smtClean="0"/>
              <a:t>Second level</a:t>
            </a:r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28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lang="en-US" sz="2000" b="0" i="0" kern="1200" cap="all" baseline="0" dirty="0">
          <a:solidFill>
            <a:srgbClr val="27509B"/>
          </a:solidFill>
          <a:latin typeface="Michelin SemiBold" pitchFamily="50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lang="en-GB" sz="2000" kern="1200" noProof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ü"/>
        <a:defRPr lang="en-GB" sz="1800" kern="1200" noProof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i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>
          <a:xfrm>
            <a:off x="2325160" y="2732313"/>
            <a:ext cx="1759857" cy="199208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92314" y="1524002"/>
            <a:ext cx="4466772" cy="248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sz="1800" b="1" kern="1200" noProof="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Rounded Elegance" panose="02020603050405020304" pitchFamily="18" charset="0"/>
              <a:buChar char="✓"/>
              <a:defRPr lang="en-GB" sz="1800" kern="1200" noProof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La réduction taille gravures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Contexte et </a:t>
            </a:r>
            <a:r>
              <a:rPr lang="fr-FR" dirty="0" err="1" smtClean="0"/>
              <a:t>problematique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330200" y="584202"/>
            <a:ext cx="8356600" cy="780142"/>
          </a:xfrm>
        </p:spPr>
        <p:txBody>
          <a:bodyPr/>
          <a:lstStyle/>
          <a:p>
            <a:pPr algn="ctr"/>
            <a:r>
              <a:rPr lang="fr-FR" dirty="0"/>
              <a:t>Les </a:t>
            </a:r>
            <a:r>
              <a:rPr lang="fr-FR" dirty="0" smtClean="0"/>
              <a:t>futurs </a:t>
            </a:r>
            <a:r>
              <a:rPr lang="fr-FR" dirty="0" err="1" smtClean="0"/>
              <a:t>trajectographes</a:t>
            </a:r>
            <a:r>
              <a:rPr lang="fr-FR" dirty="0" smtClean="0"/>
              <a:t> à pixels seront de </a:t>
            </a:r>
            <a:r>
              <a:rPr lang="fr-FR" dirty="0"/>
              <a:t>plus en plus </a:t>
            </a:r>
            <a:r>
              <a:rPr lang="fr-FR" dirty="0" smtClean="0"/>
              <a:t>exigeants </a:t>
            </a:r>
            <a:r>
              <a:rPr lang="fr-FR" dirty="0"/>
              <a:t>en terme de </a:t>
            </a:r>
            <a:r>
              <a:rPr lang="fr-FR" dirty="0" smtClean="0"/>
              <a:t>refroidissement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1066800" y="1930400"/>
            <a:ext cx="1211943" cy="8055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278743" y="1930400"/>
            <a:ext cx="1059543" cy="8055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428" y="2866571"/>
            <a:ext cx="163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Réduction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consommation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35673" y="2801256"/>
            <a:ext cx="140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Densification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>
            <a:stCxn id="14" idx="2"/>
          </p:cNvCxnSpPr>
          <p:nvPr/>
        </p:nvCxnSpPr>
        <p:spPr>
          <a:xfrm>
            <a:off x="3239937" y="3170588"/>
            <a:ext cx="4006" cy="487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420257" y="3606800"/>
            <a:ext cx="163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Augmentation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consommation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6700" y="4116944"/>
            <a:ext cx="190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Tendance Actuelle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2046514" y="4136571"/>
            <a:ext cx="489159" cy="319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/>
          <a:srcRect t="5127" r="56839"/>
          <a:stretch/>
        </p:blipFill>
        <p:spPr>
          <a:xfrm>
            <a:off x="5692077" y="1612616"/>
            <a:ext cx="2576502" cy="108857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/>
          <a:srcRect l="55642" t="5127"/>
          <a:stretch/>
        </p:blipFill>
        <p:spPr>
          <a:xfrm>
            <a:off x="5817205" y="3367392"/>
            <a:ext cx="2647927" cy="1088571"/>
          </a:xfrm>
          <a:prstGeom prst="rect">
            <a:avLst/>
          </a:prstGeom>
        </p:spPr>
      </p:pic>
      <p:sp>
        <p:nvSpPr>
          <p:cNvPr id="23" name="Flèche vers le bas 22"/>
          <p:cNvSpPr/>
          <p:nvPr/>
        </p:nvSpPr>
        <p:spPr>
          <a:xfrm>
            <a:off x="6628186" y="2493147"/>
            <a:ext cx="660400" cy="7660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76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Contexte et </a:t>
            </a:r>
            <a:r>
              <a:rPr lang="fr-FR" dirty="0" err="1" smtClean="0"/>
              <a:t>problematique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0" smtClean="0"/>
              <a:t>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26343"/>
            <a:ext cx="3236946" cy="176395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30200" y="4470400"/>
            <a:ext cx="317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Refroidissement par conduction</a:t>
            </a:r>
          </a:p>
        </p:txBody>
      </p:sp>
      <p:cxnSp>
        <p:nvCxnSpPr>
          <p:cNvPr id="10" name="Connecteur droit avec flèche 9"/>
          <p:cNvCxnSpPr>
            <a:stCxn id="11" idx="2"/>
          </p:cNvCxnSpPr>
          <p:nvPr/>
        </p:nvCxnSpPr>
        <p:spPr>
          <a:xfrm>
            <a:off x="847701" y="2582761"/>
            <a:ext cx="436813" cy="298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0" y="2213429"/>
            <a:ext cx="169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Réfrigérant: CO</a:t>
            </a:r>
            <a:r>
              <a:rPr lang="fr-FR" baseline="-25000" dirty="0" smtClean="0"/>
              <a:t>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340451" y="3562075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Plaque Carbone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1988457" y="3367314"/>
            <a:ext cx="566643" cy="268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681" y="2539219"/>
            <a:ext cx="2177731" cy="1551092"/>
          </a:xfrm>
          <a:prstGeom prst="rect">
            <a:avLst/>
          </a:prstGeom>
        </p:spPr>
      </p:pic>
      <p:sp>
        <p:nvSpPr>
          <p:cNvPr id="14" name="Espace réservé du contenu 4"/>
          <p:cNvSpPr txBox="1">
            <a:spLocks/>
          </p:cNvSpPr>
          <p:nvPr/>
        </p:nvSpPr>
        <p:spPr>
          <a:xfrm>
            <a:off x="330200" y="654357"/>
            <a:ext cx="8675914" cy="780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sz="1800" b="1" kern="1200" noProof="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Rounded Elegance" panose="02020603050405020304" pitchFamily="18" charset="0"/>
              <a:buChar char="✓"/>
              <a:defRPr lang="en-GB" sz="1800" kern="1200" noProof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Comment maintenir </a:t>
            </a:r>
            <a:r>
              <a:rPr lang="fr-FR" dirty="0"/>
              <a:t>le silicium froid (-10 </a:t>
            </a:r>
            <a:r>
              <a:rPr lang="fr-FR" dirty="0" smtClean="0"/>
              <a:t>à </a:t>
            </a:r>
            <a:r>
              <a:rPr lang="fr-FR" dirty="0"/>
              <a:t>-</a:t>
            </a:r>
            <a:r>
              <a:rPr lang="fr-FR" dirty="0" smtClean="0"/>
              <a:t>40°C</a:t>
            </a:r>
            <a:r>
              <a:rPr lang="fr-FR" dirty="0"/>
              <a:t>) </a:t>
            </a:r>
            <a:r>
              <a:rPr lang="fr-FR" dirty="0" smtClean="0"/>
              <a:t>pour réduire l’endommagement caus</a:t>
            </a:r>
            <a:r>
              <a:rPr lang="fr-FR" dirty="0"/>
              <a:t>é</a:t>
            </a:r>
            <a:r>
              <a:rPr lang="fr-FR" dirty="0" smtClean="0"/>
              <a:t> </a:t>
            </a:r>
            <a:r>
              <a:rPr lang="fr-FR" dirty="0"/>
              <a:t>par les </a:t>
            </a:r>
            <a:r>
              <a:rPr lang="fr-FR" dirty="0" smtClean="0"/>
              <a:t>radiation et évacuer les calories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b="63341"/>
          <a:stretch/>
        </p:blipFill>
        <p:spPr>
          <a:xfrm>
            <a:off x="6338977" y="2582761"/>
            <a:ext cx="2667137" cy="118726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368199" y="4509111"/>
            <a:ext cx="331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Refroidissement par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microcanaux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302" y="1377469"/>
            <a:ext cx="3867349" cy="100970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3904343" y="1698171"/>
            <a:ext cx="7257" cy="2772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67259" y="3793034"/>
            <a:ext cx="132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Giga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Tracker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266015" y="3977700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000009" y="3076513"/>
            <a:ext cx="47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ITK</a:t>
            </a:r>
          </a:p>
        </p:txBody>
      </p:sp>
    </p:spTree>
    <p:extLst>
      <p:ext uri="{BB962C8B-B14F-4D97-AF65-F5344CB8AC3E}">
        <p14:creationId xmlns:p14="http://schemas.microsoft.com/office/powerpoint/2010/main" val="426676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Contexte et </a:t>
            </a:r>
            <a:r>
              <a:rPr lang="fr-FR" dirty="0" err="1"/>
              <a:t>problematique</a:t>
            </a:r>
            <a:endParaRPr lang="fr-FR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12" y="1300657"/>
            <a:ext cx="4296217" cy="235244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242" y="2697198"/>
            <a:ext cx="3436722" cy="2301766"/>
          </a:xfrm>
          <a:prstGeom prst="rect">
            <a:avLst/>
          </a:prstGeom>
        </p:spPr>
      </p:pic>
      <p:pic>
        <p:nvPicPr>
          <p:cNvPr id="10" name="EA25871D-9707-46F0-9693-56A3CC074945" descr="E00CF4C6-18EE-40A1-B2D1-4022C2ED723D@cer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81" y="4618048"/>
            <a:ext cx="6515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93" y="4547472"/>
            <a:ext cx="1598376" cy="576000"/>
          </a:xfrm>
          <a:prstGeom prst="rect">
            <a:avLst/>
          </a:prstGeom>
        </p:spPr>
      </p:pic>
      <p:pic>
        <p:nvPicPr>
          <p:cNvPr id="12" name="Picture 3"/>
          <p:cNvPicPr>
            <a:picLocks noGrp="1" noChangeAspect="1"/>
          </p:cNvPicPr>
          <p:nvPr>
            <p:ph sz="quarter" idx="10"/>
          </p:nvPr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240" y="555173"/>
            <a:ext cx="3493844" cy="2285124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224971" y="757240"/>
            <a:ext cx="8744858" cy="70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sz="1800" b="1" kern="1200" noProof="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Rounded Elegance" panose="02020603050405020304" pitchFamily="18" charset="0"/>
              <a:buChar char="✓"/>
              <a:defRPr lang="en-GB" sz="1800" kern="1200" noProof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Refroidissement électronique</a:t>
            </a:r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61793" y="2833039"/>
            <a:ext cx="1295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P=0,7 W/cm</a:t>
            </a:r>
            <a:r>
              <a:rPr lang="fr-FR" sz="1600" b="1" baseline="30000" dirty="0" smtClean="0"/>
              <a:t>2</a:t>
            </a:r>
            <a:endParaRPr lang="fr-F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3548316"/>
            <a:ext cx="44601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TFM </a:t>
            </a:r>
            <a:r>
              <a:rPr lang="en-GB" b="1" dirty="0" smtClean="0">
                <a:sym typeface="Wingdings" panose="05000000000000000000" pitchFamily="2" charset="2"/>
              </a:rPr>
              <a:t>tend </a:t>
            </a:r>
            <a:r>
              <a:rPr lang="en-GB" b="1" dirty="0" err="1" smtClean="0">
                <a:sym typeface="Wingdings" panose="05000000000000000000" pitchFamily="2" charset="2"/>
              </a:rPr>
              <a:t>vers</a:t>
            </a:r>
            <a:r>
              <a:rPr lang="en-GB" b="1" dirty="0" smtClean="0">
                <a:sym typeface="Wingdings" panose="05000000000000000000" pitchFamily="2" charset="2"/>
              </a:rPr>
              <a:t> 20°C/W/cm</a:t>
            </a:r>
            <a:r>
              <a:rPr lang="en-GB" b="1" baseline="30000" dirty="0" smtClean="0">
                <a:sym typeface="Wingdings" panose="05000000000000000000" pitchFamily="2" charset="2"/>
              </a:rPr>
              <a:t>2</a:t>
            </a:r>
            <a:r>
              <a:rPr lang="en-GB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b="1" dirty="0" err="1" smtClean="0"/>
              <a:t>Tmax</a:t>
            </a:r>
            <a:r>
              <a:rPr lang="en-GB" b="1" dirty="0" smtClean="0"/>
              <a:t> &gt; </a:t>
            </a:r>
            <a:r>
              <a:rPr lang="en-GB" b="1" dirty="0"/>
              <a:t>0</a:t>
            </a:r>
            <a:r>
              <a:rPr lang="en-GB" b="1" dirty="0" smtClean="0"/>
              <a:t>°C pour 2W/cm</a:t>
            </a:r>
            <a:r>
              <a:rPr lang="en-GB" b="1" baseline="30000" dirty="0" smtClean="0"/>
              <a:t>2 </a:t>
            </a:r>
            <a:r>
              <a:rPr lang="fr-FR" b="1" dirty="0"/>
              <a:t> </a:t>
            </a:r>
            <a:r>
              <a:rPr lang="fr-FR" b="1" dirty="0" smtClean="0"/>
              <a:t>avec </a:t>
            </a:r>
            <a:r>
              <a:rPr lang="fr-FR" b="1" dirty="0" err="1" smtClean="0"/>
              <a:t>T</a:t>
            </a:r>
            <a:r>
              <a:rPr lang="fr-FR" sz="1600" b="1" dirty="0" err="1" smtClean="0"/>
              <a:t>sat</a:t>
            </a:r>
            <a:r>
              <a:rPr lang="fr-FR" sz="1600" b="1" dirty="0" smtClean="0"/>
              <a:t>=35 °C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Mise en danger du détecteur!!!</a:t>
            </a:r>
            <a:endParaRPr lang="en-GB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893706" y="1131380"/>
            <a:ext cx="1302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TFM=</a:t>
            </a:r>
            <a:r>
              <a:rPr lang="fr-FR" sz="1600" b="1" dirty="0" smtClean="0">
                <a:latin typeface="Symbol" panose="05050102010706020507" pitchFamily="18" charset="2"/>
              </a:rPr>
              <a:t>D</a:t>
            </a:r>
            <a:r>
              <a:rPr lang="fr-FR" sz="1600" b="1" dirty="0" smtClean="0"/>
              <a:t>T/Q/S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41169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Intérêt</a:t>
            </a:r>
            <a:r>
              <a:rPr lang="en-GB" dirty="0" smtClean="0"/>
              <a:t> </a:t>
            </a:r>
            <a:r>
              <a:rPr lang="en-GB" dirty="0"/>
              <a:t>pour la </a:t>
            </a:r>
            <a:r>
              <a:rPr lang="en-GB" dirty="0" err="1"/>
              <a:t>pHysique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7200" y="723350"/>
            <a:ext cx="8356600" cy="3800475"/>
          </a:xfrm>
        </p:spPr>
        <p:txBody>
          <a:bodyPr/>
          <a:lstStyle/>
          <a:p>
            <a:r>
              <a:rPr lang="fr-FR" dirty="0" smtClean="0"/>
              <a:t>Minimisation TFM par l’utilisation de </a:t>
            </a:r>
            <a:r>
              <a:rPr lang="fr-FR" dirty="0" err="1" smtClean="0"/>
              <a:t>microcanaux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33" t="33559" r="6664" b="19968"/>
          <a:stretch/>
        </p:blipFill>
        <p:spPr>
          <a:xfrm>
            <a:off x="372630" y="1182915"/>
            <a:ext cx="4231753" cy="18446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42710" y="1326556"/>
            <a:ext cx="3744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Plaque Si avec circulation C0</a:t>
            </a:r>
            <a:r>
              <a:rPr lang="en-GB" b="1" baseline="-25000" dirty="0" smtClean="0"/>
              <a:t>2</a:t>
            </a:r>
            <a:r>
              <a:rPr lang="en-GB" b="1" dirty="0" smtClean="0"/>
              <a:t> : </a:t>
            </a:r>
          </a:p>
          <a:p>
            <a:r>
              <a:rPr lang="en-GB" b="1" dirty="0" smtClean="0"/>
              <a:t>TFM </a:t>
            </a:r>
            <a:r>
              <a:rPr lang="en-GB" b="1" dirty="0" smtClean="0">
                <a:sym typeface="Wingdings" panose="05000000000000000000" pitchFamily="2" charset="2"/>
              </a:rPr>
              <a:t>~ 3°C/W/cm</a:t>
            </a:r>
            <a:r>
              <a:rPr lang="en-GB" b="1" baseline="30000" dirty="0" smtClean="0">
                <a:sym typeface="Wingdings" panose="05000000000000000000" pitchFamily="2" charset="2"/>
              </a:rPr>
              <a:t>2</a:t>
            </a:r>
            <a:r>
              <a:rPr lang="en-GB" b="1" dirty="0" smtClean="0"/>
              <a:t> </a:t>
            </a:r>
            <a:r>
              <a:rPr lang="en-GB" b="1" dirty="0" smtClean="0">
                <a:sym typeface="Wingdings" panose="05000000000000000000" pitchFamily="2" charset="2"/>
              </a:rPr>
              <a:t> </a:t>
            </a:r>
            <a:r>
              <a:rPr lang="en-GB" b="1" dirty="0" err="1" smtClean="0"/>
              <a:t>Tmax</a:t>
            </a:r>
            <a:r>
              <a:rPr lang="en-GB" b="1" dirty="0" smtClean="0"/>
              <a:t>= -30°C à 2W/cm</a:t>
            </a:r>
            <a:r>
              <a:rPr lang="en-GB" b="1" baseline="30000" dirty="0" smtClean="0"/>
              <a:t>2</a:t>
            </a:r>
            <a:endParaRPr lang="fr-FR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8" y="3328121"/>
            <a:ext cx="1901372" cy="141160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980" y="3237751"/>
            <a:ext cx="2177731" cy="155109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9193" y="2968343"/>
            <a:ext cx="13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Giga </a:t>
            </a:r>
            <a:r>
              <a:rPr lang="fr-FR" b="1" dirty="0" err="1" smtClean="0"/>
              <a:t>Tracker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478679" y="294752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LHCB</a:t>
            </a:r>
            <a:endParaRPr lang="fr-FR" b="1" dirty="0"/>
          </a:p>
        </p:txBody>
      </p:sp>
      <p:sp>
        <p:nvSpPr>
          <p:cNvPr id="4" name="Flèche vers le bas 3"/>
          <p:cNvSpPr/>
          <p:nvPr/>
        </p:nvSpPr>
        <p:spPr>
          <a:xfrm>
            <a:off x="6183086" y="2351314"/>
            <a:ext cx="1001485" cy="7547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095110" y="3237751"/>
            <a:ext cx="3744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Solution </a:t>
            </a:r>
            <a:r>
              <a:rPr lang="en-GB" b="1" dirty="0" err="1" smtClean="0"/>
              <a:t>séduisante</a:t>
            </a:r>
            <a:r>
              <a:rPr lang="en-GB" b="1" dirty="0" smtClean="0"/>
              <a:t> pour preserver </a:t>
            </a:r>
            <a:r>
              <a:rPr lang="en-GB" b="1" dirty="0" err="1" smtClean="0"/>
              <a:t>intégrité</a:t>
            </a:r>
            <a:r>
              <a:rPr lang="en-GB" b="1" dirty="0" smtClean="0"/>
              <a:t> </a:t>
            </a:r>
            <a:r>
              <a:rPr lang="en-GB" b="1" dirty="0" err="1" smtClean="0"/>
              <a:t>détecteur</a:t>
            </a:r>
            <a:r>
              <a:rPr lang="en-GB" b="1" dirty="0" smtClean="0"/>
              <a:t> (la </a:t>
            </a:r>
            <a:r>
              <a:rPr lang="en-GB" b="1" dirty="0" err="1" smtClean="0"/>
              <a:t>seule</a:t>
            </a:r>
            <a:r>
              <a:rPr lang="en-GB" b="1" dirty="0" smtClean="0"/>
              <a:t>?)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938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Refroidissement </a:t>
            </a:r>
            <a:r>
              <a:rPr lang="fr-FR" dirty="0" smtClean="0"/>
              <a:t>: R&amp;D CPPM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1" y="2017484"/>
            <a:ext cx="2941282" cy="2010229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7484" y="1533093"/>
            <a:ext cx="1886857" cy="31314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171" y="522513"/>
            <a:ext cx="3472543" cy="221342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6915" y="4027713"/>
            <a:ext cx="294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Gravure laser IR du Silicium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174341" y="3875759"/>
            <a:ext cx="2201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Microcanal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r>
              <a:rPr lang="fr-FR" dirty="0" smtClean="0"/>
              <a:t>35mmx200</a:t>
            </a:r>
            <a:r>
              <a:rPr lang="fr-FR" dirty="0" smtClean="0">
                <a:latin typeface="Symbol" panose="05050102010706020507" pitchFamily="18" charset="2"/>
              </a:rPr>
              <a:t>m</a:t>
            </a:r>
            <a:r>
              <a:rPr lang="fr-FR" dirty="0" smtClean="0"/>
              <a:t>mx70</a:t>
            </a:r>
            <a:r>
              <a:rPr lang="fr-FR" dirty="0" smtClean="0">
                <a:latin typeface="Symbol" panose="05050102010706020507" pitchFamily="18" charset="2"/>
              </a:rPr>
              <a:t>m</a:t>
            </a:r>
            <a:r>
              <a:rPr lang="fr-FR" dirty="0" smtClean="0"/>
              <a:t>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90164" y="3184248"/>
            <a:ext cx="175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Profil </a:t>
            </a:r>
            <a:r>
              <a:rPr lang="fr-FR" dirty="0" err="1" smtClean="0"/>
              <a:t>microcanal</a:t>
            </a:r>
            <a:endParaRPr lang="fr-FR" dirty="0" smtClean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245884" y="758068"/>
            <a:ext cx="8356600" cy="380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sz="1800" b="1" kern="1200" noProof="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Rounded Elegance" panose="02020603050405020304" pitchFamily="18" charset="0"/>
              <a:buChar char="✓"/>
              <a:defRPr lang="en-GB" sz="1800" kern="1200" noProof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Premiers essais réalisés par le LP3</a:t>
            </a:r>
          </a:p>
          <a:p>
            <a:r>
              <a:rPr lang="fr-FR" dirty="0" smtClean="0"/>
              <a:t>Mise en place d’une </a:t>
            </a:r>
            <a:r>
              <a:rPr lang="fr-FR" dirty="0" err="1" smtClean="0"/>
              <a:t>collabortion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01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Refroidissement </a:t>
            </a:r>
            <a:r>
              <a:rPr lang="fr-FR" dirty="0" smtClean="0"/>
              <a:t>: R&amp;D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91027" y="812968"/>
            <a:ext cx="8356600" cy="602176"/>
          </a:xfrm>
        </p:spPr>
        <p:txBody>
          <a:bodyPr/>
          <a:lstStyle/>
          <a:p>
            <a:r>
              <a:rPr lang="fr-FR" dirty="0" err="1" smtClean="0"/>
              <a:t>Protype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892023" y="1635932"/>
            <a:ext cx="3756615" cy="822327"/>
            <a:chOff x="4926711" y="1814079"/>
            <a:chExt cx="3756615" cy="822327"/>
          </a:xfrm>
        </p:grpSpPr>
        <p:sp>
          <p:nvSpPr>
            <p:cNvPr id="22" name="Rectangle 21"/>
            <p:cNvSpPr/>
            <p:nvPr/>
          </p:nvSpPr>
          <p:spPr>
            <a:xfrm>
              <a:off x="4926711" y="2067996"/>
              <a:ext cx="2353782" cy="263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26711" y="2338381"/>
              <a:ext cx="2353782" cy="29802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H="1">
              <a:off x="7176138" y="1907901"/>
              <a:ext cx="573952" cy="343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7729219" y="182097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Verre (500</a:t>
              </a:r>
              <a:r>
                <a:rPr lang="fr-FR" sz="1000" dirty="0" smtClean="0">
                  <a:latin typeface="Symbol" panose="05050102010706020507" pitchFamily="18" charset="2"/>
                </a:rPr>
                <a:t>m</a:t>
              </a:r>
              <a:r>
                <a:rPr lang="fr-FR" sz="1000" dirty="0" smtClean="0"/>
                <a:t>m</a:t>
              </a:r>
              <a:r>
                <a:rPr lang="fr-FR" sz="1000" dirty="0"/>
                <a:t>)</a:t>
              </a:r>
            </a:p>
            <a:p>
              <a:endParaRPr lang="fr-FR" sz="1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702551" y="2381153"/>
              <a:ext cx="8098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Si (500</a:t>
              </a:r>
              <a:r>
                <a:rPr lang="fr-FR" sz="1000" dirty="0" smtClean="0">
                  <a:latin typeface="Symbol" panose="05050102010706020507" pitchFamily="18" charset="2"/>
                </a:rPr>
                <a:t>m</a:t>
              </a:r>
              <a:r>
                <a:rPr lang="fr-FR" sz="1000" dirty="0" smtClean="0"/>
                <a:t>m) </a:t>
              </a:r>
              <a:endParaRPr lang="fr-FR" sz="1000" dirty="0"/>
            </a:p>
          </p:txBody>
        </p:sp>
        <p:cxnSp>
          <p:nvCxnSpPr>
            <p:cNvPr id="28" name="Connecteur droit avec flèche 27"/>
            <p:cNvCxnSpPr>
              <a:stCxn id="27" idx="1"/>
              <a:endCxn id="23" idx="3"/>
            </p:cNvCxnSpPr>
            <p:nvPr/>
          </p:nvCxnSpPr>
          <p:spPr>
            <a:xfrm flipH="1" flipV="1">
              <a:off x="7280493" y="2487394"/>
              <a:ext cx="422058" cy="16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6307673" y="1814079"/>
              <a:ext cx="9204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Micro canaux</a:t>
              </a:r>
              <a:endParaRPr lang="fr-FR" sz="1000" dirty="0"/>
            </a:p>
          </p:txBody>
        </p:sp>
        <p:cxnSp>
          <p:nvCxnSpPr>
            <p:cNvPr id="32" name="Connecteur droit avec flèche 31"/>
            <p:cNvCxnSpPr>
              <a:endCxn id="36" idx="3"/>
            </p:cNvCxnSpPr>
            <p:nvPr/>
          </p:nvCxnSpPr>
          <p:spPr>
            <a:xfrm flipH="1">
              <a:off x="6124471" y="2022047"/>
              <a:ext cx="269797" cy="420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e 32"/>
            <p:cNvGrpSpPr/>
            <p:nvPr/>
          </p:nvGrpSpPr>
          <p:grpSpPr>
            <a:xfrm>
              <a:off x="5179481" y="2344341"/>
              <a:ext cx="1749682" cy="195924"/>
              <a:chOff x="5179481" y="2272153"/>
              <a:chExt cx="1749682" cy="19592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179481" y="2276292"/>
                <a:ext cx="170446" cy="19040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563275" y="2277672"/>
                <a:ext cx="170446" cy="19040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954025" y="2274912"/>
                <a:ext cx="170446" cy="19040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355212" y="2272153"/>
                <a:ext cx="170446" cy="19040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758717" y="2276291"/>
                <a:ext cx="170446" cy="19040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/>
              </a:p>
            </p:txBody>
          </p:sp>
        </p:grpSp>
      </p:grpSp>
      <p:sp>
        <p:nvSpPr>
          <p:cNvPr id="60" name="ZoneTexte 59"/>
          <p:cNvSpPr txBox="1"/>
          <p:nvPr/>
        </p:nvSpPr>
        <p:spPr>
          <a:xfrm>
            <a:off x="391027" y="2983832"/>
            <a:ext cx="26012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Configuration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10 canaux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34mm de long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70</a:t>
            </a:r>
            <a:r>
              <a:rPr lang="fr-FR" sz="1200" dirty="0" smtClean="0">
                <a:latin typeface="Symbol" panose="05050102010706020507" pitchFamily="18" charset="2"/>
              </a:rPr>
              <a:t>m</a:t>
            </a:r>
            <a:r>
              <a:rPr lang="fr-FR" sz="1200" dirty="0" smtClean="0"/>
              <a:t>m de profondeur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200</a:t>
            </a:r>
            <a:r>
              <a:rPr lang="fr-FR" sz="1200" dirty="0" smtClean="0">
                <a:latin typeface="Symbol" panose="05050102010706020507" pitchFamily="18" charset="2"/>
              </a:rPr>
              <a:t>m</a:t>
            </a:r>
            <a:r>
              <a:rPr lang="fr-FR" sz="1200" dirty="0" smtClean="0"/>
              <a:t>m de largeur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200</a:t>
            </a:r>
            <a:r>
              <a:rPr lang="fr-FR" sz="1200" dirty="0" smtClean="0">
                <a:latin typeface="Symbol" panose="05050102010706020507" pitchFamily="18" charset="2"/>
              </a:rPr>
              <a:t>m</a:t>
            </a:r>
            <a:r>
              <a:rPr lang="fr-FR" sz="1200" dirty="0" smtClean="0"/>
              <a:t>m d’espacement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Traversant aux extrémités</a:t>
            </a:r>
            <a:endParaRPr lang="fr-FR" sz="1200" dirty="0"/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3173836" y="3560631"/>
            <a:ext cx="3228400" cy="60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sz="1800" b="1" kern="1200" noProof="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Rounded Elegance" panose="02020603050405020304" pitchFamily="18" charset="0"/>
              <a:buChar char="✓"/>
              <a:defRPr lang="en-GB" sz="1800" kern="1200" noProof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Prototype pour Juillet 2019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999" y="204266"/>
            <a:ext cx="2552655" cy="2346019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6643426" y="2458259"/>
            <a:ext cx="2304047" cy="2243890"/>
            <a:chOff x="5976678" y="739942"/>
            <a:chExt cx="2304047" cy="2243890"/>
          </a:xfrm>
        </p:grpSpPr>
        <p:grpSp>
          <p:nvGrpSpPr>
            <p:cNvPr id="59" name="Groupe 58"/>
            <p:cNvGrpSpPr/>
            <p:nvPr/>
          </p:nvGrpSpPr>
          <p:grpSpPr>
            <a:xfrm>
              <a:off x="5976678" y="739942"/>
              <a:ext cx="2304047" cy="2243890"/>
              <a:chOff x="6268452" y="1792705"/>
              <a:chExt cx="2304047" cy="224389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68452" y="1792705"/>
                <a:ext cx="2304047" cy="224389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8" name="Groupe 57"/>
              <p:cNvGrpSpPr/>
              <p:nvPr/>
            </p:nvGrpSpPr>
            <p:grpSpPr>
              <a:xfrm>
                <a:off x="6851980" y="2239506"/>
                <a:ext cx="1147016" cy="1247647"/>
                <a:chOff x="6575258" y="2223466"/>
                <a:chExt cx="1147016" cy="1247647"/>
              </a:xfrm>
            </p:grpSpPr>
            <p:cxnSp>
              <p:nvCxnSpPr>
                <p:cNvPr id="41" name="Connecteur droit 40"/>
                <p:cNvCxnSpPr/>
                <p:nvPr/>
              </p:nvCxnSpPr>
              <p:spPr>
                <a:xfrm>
                  <a:off x="6575258" y="2223466"/>
                  <a:ext cx="0" cy="123160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6857996" y="2223466"/>
                  <a:ext cx="0" cy="123160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>
                  <a:off x="6721642" y="2223466"/>
                  <a:ext cx="0" cy="123160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>
                  <a:off x="6998364" y="2223466"/>
                  <a:ext cx="0" cy="123160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>
                  <a:off x="7142750" y="2225469"/>
                  <a:ext cx="0" cy="123160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/>
                <p:nvPr/>
              </p:nvCxnSpPr>
              <p:spPr>
                <a:xfrm>
                  <a:off x="7419472" y="2225469"/>
                  <a:ext cx="0" cy="123160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/>
                <p:cNvCxnSpPr/>
                <p:nvPr/>
              </p:nvCxnSpPr>
              <p:spPr>
                <a:xfrm>
                  <a:off x="7289134" y="2225469"/>
                  <a:ext cx="0" cy="123160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/>
                <p:cNvCxnSpPr/>
                <p:nvPr/>
              </p:nvCxnSpPr>
              <p:spPr>
                <a:xfrm>
                  <a:off x="7565856" y="2225469"/>
                  <a:ext cx="0" cy="123160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>
                <a:xfrm>
                  <a:off x="7722274" y="2239506"/>
                  <a:ext cx="0" cy="123160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Ellipse 61"/>
            <p:cNvSpPr/>
            <p:nvPr/>
          </p:nvSpPr>
          <p:spPr>
            <a:xfrm>
              <a:off x="6525621" y="1158661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678021" y="1158661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6806357" y="1158661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958756" y="1158661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7099124" y="1158661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7239492" y="1158661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7373844" y="1158661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7520228" y="1158661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7672628" y="1158661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6521608" y="2393905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6674008" y="2393905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6802344" y="2393905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6954743" y="2393905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7095111" y="2393905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7235479" y="2393905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7369831" y="2393905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/>
            <p:cNvSpPr/>
            <p:nvPr/>
          </p:nvSpPr>
          <p:spPr>
            <a:xfrm>
              <a:off x="7516215" y="2393905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Ellipse 78"/>
            <p:cNvSpPr/>
            <p:nvPr/>
          </p:nvSpPr>
          <p:spPr>
            <a:xfrm>
              <a:off x="7668615" y="2393905"/>
              <a:ext cx="69169" cy="72189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7" name="Connecteur droit avec flèche 6"/>
          <p:cNvCxnSpPr/>
          <p:nvPr/>
        </p:nvCxnSpPr>
        <p:spPr>
          <a:xfrm>
            <a:off x="6959600" y="1788440"/>
            <a:ext cx="582674" cy="867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6448</TotalTime>
  <Words>190</Words>
  <Application>Microsoft Office PowerPoint</Application>
  <PresentationFormat>Affichage à l'écran (16:9)</PresentationFormat>
  <Paragraphs>57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Michelin Black</vt:lpstr>
      <vt:lpstr>Michelin SemiBold</vt:lpstr>
      <vt:lpstr>Rounded Elegance</vt:lpstr>
      <vt:lpstr>Symbol</vt:lpstr>
      <vt:lpstr>Wingdings</vt:lpstr>
      <vt:lpstr>Office Theme</vt:lpstr>
      <vt:lpstr>Contexte et problematique</vt:lpstr>
      <vt:lpstr>Contexte et problematique</vt:lpstr>
      <vt:lpstr>Contexte et problematique</vt:lpstr>
      <vt:lpstr>Intérêt pour la pHysique</vt:lpstr>
      <vt:lpstr>Refroidissement : R&amp;D CPPM</vt:lpstr>
      <vt:lpstr>Refroidissement : R&amp;D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Marios Flourentzou</dc:creator>
  <cp:lastModifiedBy>beurthey stephan</cp:lastModifiedBy>
  <cp:revision>930</cp:revision>
  <dcterms:created xsi:type="dcterms:W3CDTF">2017-06-15T21:55:29Z</dcterms:created>
  <dcterms:modified xsi:type="dcterms:W3CDTF">2019-05-23T06:55:57Z</dcterms:modified>
</cp:coreProperties>
</file>