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703" r:id="rId2"/>
  </p:sldMasterIdLst>
  <p:notesMasterIdLst>
    <p:notesMasterId r:id="rId19"/>
  </p:notesMasterIdLst>
  <p:handoutMasterIdLst>
    <p:handoutMasterId r:id="rId20"/>
  </p:handoutMasterIdLst>
  <p:sldIdLst>
    <p:sldId id="256" r:id="rId3"/>
    <p:sldId id="393" r:id="rId4"/>
    <p:sldId id="401" r:id="rId5"/>
    <p:sldId id="329" r:id="rId6"/>
    <p:sldId id="382" r:id="rId7"/>
    <p:sldId id="395" r:id="rId8"/>
    <p:sldId id="399" r:id="rId9"/>
    <p:sldId id="402" r:id="rId10"/>
    <p:sldId id="400" r:id="rId11"/>
    <p:sldId id="387" r:id="rId12"/>
    <p:sldId id="390" r:id="rId13"/>
    <p:sldId id="391" r:id="rId14"/>
    <p:sldId id="367" r:id="rId15"/>
    <p:sldId id="368" r:id="rId16"/>
    <p:sldId id="371" r:id="rId17"/>
    <p:sldId id="3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5701" autoAdjust="0"/>
  </p:normalViewPr>
  <p:slideViewPr>
    <p:cSldViewPr snapToGrid="0" snapToObjects="1">
      <p:cViewPr varScale="1">
        <p:scale>
          <a:sx n="108" d="100"/>
          <a:sy n="108" d="100"/>
        </p:scale>
        <p:origin x="122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8DE3D-2482-F442-BF24-B6A461BFEA14}" type="datetimeFigureOut">
              <a:rPr lang="fr-FR" smtClean="0"/>
              <a:t>18/11/2019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DC35B-DFC6-084A-8C30-92F9FE7AB6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2351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D73B8-5085-3349-9F4F-77E572BFAC0A}" type="datetimeFigureOut">
              <a:rPr lang="fr-FR" smtClean="0"/>
              <a:t>18/11/2019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57B08-146D-5D40-B2BD-1403FE457F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809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57B08-146D-5D40-B2BD-1403FE457F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373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96925"/>
            <a:ext cx="4276725" cy="3206750"/>
          </a:xfrm>
          <a:ln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57B08-146D-5D40-B2BD-1403FE457F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373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8EF13F-D23E-3F48-88D8-C792E109759A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96925"/>
            <a:ext cx="4276725" cy="3206750"/>
          </a:xfrm>
          <a:ln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96925"/>
            <a:ext cx="4276725" cy="3206750"/>
          </a:xfrm>
          <a:ln/>
        </p:spPr>
      </p:sp>
    </p:spTree>
    <p:extLst>
      <p:ext uri="{BB962C8B-B14F-4D97-AF65-F5344CB8AC3E}">
        <p14:creationId xmlns:p14="http://schemas.microsoft.com/office/powerpoint/2010/main" val="527454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96925"/>
            <a:ext cx="4276725" cy="3206750"/>
          </a:xfrm>
          <a:ln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94434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1925" y="0"/>
            <a:ext cx="1943100" cy="6096000"/>
          </a:xfrm>
        </p:spPr>
        <p:txBody>
          <a:bodyPr vert="eaVert"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2625" y="0"/>
            <a:ext cx="5676900" cy="6096000"/>
          </a:xfrm>
        </p:spPr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3844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550" y="0"/>
            <a:ext cx="6892925" cy="838200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2625" y="1066800"/>
            <a:ext cx="3810000" cy="5029200"/>
          </a:xfrm>
        </p:spPr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5025" y="1066800"/>
            <a:ext cx="3810000" cy="2438400"/>
          </a:xfrm>
        </p:spPr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5025" y="3657600"/>
            <a:ext cx="3810000" cy="2438400"/>
          </a:xfrm>
        </p:spPr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43904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2625" y="0"/>
            <a:ext cx="7772400" cy="6096000"/>
          </a:xfrm>
        </p:spPr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40808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550" y="0"/>
            <a:ext cx="6892925" cy="838200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2625" y="1066800"/>
            <a:ext cx="7772400" cy="5029200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67718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7757746" y="1460500"/>
            <a:ext cx="16901746" cy="10795000"/>
            <a:chOff x="-4887" y="922"/>
            <a:chExt cx="10647" cy="6800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800">
                <a:solidFill>
                  <a:srgbClr val="FFFFFF"/>
                </a:solidFill>
                <a:latin typeface="Arial" pitchFamily="-65" charset="0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4887" y="922"/>
              <a:ext cx="8474" cy="680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24979 w 43200"/>
                <a:gd name="T3" fmla="*/ 266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0"/>
                    <a:pt x="23861" y="88"/>
                    <a:pt x="24979" y="265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0"/>
                    <a:pt x="23861" y="88"/>
                    <a:pt x="24979" y="26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800">
                <a:solidFill>
                  <a:srgbClr val="FFFFFF"/>
                </a:solidFill>
                <a:latin typeface="Arial" pitchFamily="-65" charset="0"/>
              </a:endParaRPr>
            </a:p>
          </p:txBody>
        </p:sp>
      </p:grpSp>
      <p:pic>
        <p:nvPicPr>
          <p:cNvPr id="8" name="Picture 12" descr="CERNNorm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8721969" y="6521450"/>
            <a:ext cx="422031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52DB4F2A-CF8F-9347-9ACA-250691252C75}" type="slidenum">
              <a:rPr lang="en-US" sz="1600" b="1">
                <a:solidFill>
                  <a:srgbClr val="FFFFFF"/>
                </a:solidFill>
                <a:latin typeface="Times New Roman" pitchFamily="-106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sz="2800" b="1">
              <a:solidFill>
                <a:srgbClr val="FFFFFF"/>
              </a:solidFill>
              <a:latin typeface="Arial" pitchFamily="-65" charset="0"/>
            </a:endParaRPr>
          </a:p>
        </p:txBody>
      </p:sp>
      <p:sp>
        <p:nvSpPr>
          <p:cNvPr id="444421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0"/>
            <a:ext cx="6752492" cy="8382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4422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085976"/>
            <a:ext cx="5638800" cy="1038225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0" y="6477000"/>
            <a:ext cx="91440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>
              <a:solidFill>
                <a:srgbClr val="FFFFFF"/>
              </a:solidFill>
              <a:latin typeface="Arial" pitchFamily="-65" charset="0"/>
            </a:endParaRPr>
          </a:p>
        </p:txBody>
      </p:sp>
      <p:pic>
        <p:nvPicPr>
          <p:cNvPr id="16" name="Picture 14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358188" y="0"/>
            <a:ext cx="785812" cy="838200"/>
          </a:xfrm>
          <a:prstGeom prst="rect">
            <a:avLst/>
          </a:prstGeom>
          <a:noFill/>
        </p:spPr>
      </p:pic>
      <p:sp>
        <p:nvSpPr>
          <p:cNvPr id="21" name="Rectangle 8"/>
          <p:cNvSpPr>
            <a:spLocks noChangeArrowheads="1"/>
          </p:cNvSpPr>
          <p:nvPr userDrawn="1"/>
        </p:nvSpPr>
        <p:spPr bwMode="auto">
          <a:xfrm>
            <a:off x="7558088" y="6553409"/>
            <a:ext cx="1204912" cy="271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Times New Roman" pitchFamily="-65" charset="0"/>
              </a:rPr>
              <a:t>P. Lecoq  CERN</a:t>
            </a:r>
          </a:p>
        </p:txBody>
      </p:sp>
      <p:sp>
        <p:nvSpPr>
          <p:cNvPr id="17" name="Rectangle 9"/>
          <p:cNvSpPr>
            <a:spLocks noChangeArrowheads="1"/>
          </p:cNvSpPr>
          <p:nvPr userDrawn="1"/>
        </p:nvSpPr>
        <p:spPr bwMode="auto">
          <a:xfrm>
            <a:off x="0" y="6553200"/>
            <a:ext cx="81111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Times New Roman" pitchFamily="-65" charset="0"/>
              </a:rPr>
              <a:t>June 2018</a:t>
            </a: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1219200" y="6457950"/>
            <a:ext cx="6934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CC66"/>
                </a:solidFill>
                <a:latin typeface="Times New Roman" pitchFamily="-106" charset="0"/>
              </a:rPr>
              <a:t>GDR MI2B, Paris, 11-12 </a:t>
            </a:r>
            <a:r>
              <a:rPr lang="en-US" sz="2000" dirty="0" err="1">
                <a:solidFill>
                  <a:srgbClr val="FFCC66"/>
                </a:solidFill>
                <a:latin typeface="Times New Roman" pitchFamily="-106" charset="0"/>
              </a:rPr>
              <a:t>juin</a:t>
            </a:r>
            <a:r>
              <a:rPr lang="en-US" sz="2000" dirty="0">
                <a:solidFill>
                  <a:srgbClr val="FFCC66"/>
                </a:solidFill>
                <a:latin typeface="Times New Roman" pitchFamily="-106" charset="0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230801211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482725" y="0"/>
            <a:ext cx="64420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2247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7968-0F6D-ED4C-A878-2FE4ACEA3218}" type="datetime1">
              <a:rPr lang="fr-FR" smtClean="0"/>
              <a:t>18/11/2019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35AB-73C9-DD4E-9361-F1D8343864B8}" type="slidenum">
              <a:rPr lang="uk-UA" smtClean="0"/>
              <a:t>‹N°›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9690323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7968-0F6D-ED4C-A878-2FE4ACEA3218}" type="datetime1">
              <a:rPr lang="fr-FR" smtClean="0"/>
              <a:t>18/11/2019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35AB-73C9-DD4E-9361-F1D8343864B8}" type="slidenum">
              <a:rPr lang="uk-UA" smtClean="0"/>
              <a:t>‹N°›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40198699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7968-0F6D-ED4C-A878-2FE4ACEA3218}" type="datetime1">
              <a:rPr lang="fr-FR" smtClean="0"/>
              <a:t>18/11/2019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35AB-73C9-DD4E-9361-F1D8343864B8}" type="slidenum">
              <a:rPr lang="uk-UA" smtClean="0"/>
              <a:t>‹N°›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3818159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7968-0F6D-ED4C-A878-2FE4ACEA3218}" type="datetime1">
              <a:rPr lang="fr-FR" smtClean="0"/>
              <a:t>18/11/2019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35AB-73C9-DD4E-9361-F1D8343864B8}" type="slidenum">
              <a:rPr lang="uk-UA" smtClean="0"/>
              <a:t>‹N°›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7262142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3539207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7968-0F6D-ED4C-A878-2FE4ACEA3218}" type="datetime1">
              <a:rPr lang="fr-FR" smtClean="0"/>
              <a:t>18/11/2019</a:t>
            </a:fld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35AB-73C9-DD4E-9361-F1D8343864B8}" type="slidenum">
              <a:rPr lang="uk-UA" smtClean="0"/>
              <a:t>‹N°›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9500076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7968-0F6D-ED4C-A878-2FE4ACEA3218}" type="datetime1">
              <a:rPr lang="fr-FR" smtClean="0"/>
              <a:t>18/11/2019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35AB-73C9-DD4E-9361-F1D8343864B8}" type="slidenum">
              <a:rPr lang="uk-UA" smtClean="0"/>
              <a:t>‹N°›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3207029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9"/>
          <p:cNvSpPr txBox="1">
            <a:spLocks noChangeArrowheads="1"/>
          </p:cNvSpPr>
          <p:nvPr userDrawn="1"/>
        </p:nvSpPr>
        <p:spPr bwMode="auto">
          <a:xfrm>
            <a:off x="12548" y="6559728"/>
            <a:ext cx="52861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Journées du GDR MI2B, 20-22 novembre 2019, Nantes</a:t>
            </a: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1630" y="6529566"/>
            <a:ext cx="2133600" cy="365125"/>
          </a:xfr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>
                <a:latin typeface="Verdana"/>
                <a:cs typeface="Verdana"/>
              </a:rPr>
              <a:t> </a:t>
            </a:r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‹N°›</a:t>
            </a:fld>
            <a:r>
              <a:rPr lang="fr-FR" dirty="0">
                <a:latin typeface="Verdana"/>
                <a:cs typeface="Verdana"/>
              </a:rPr>
              <a:t>/9</a:t>
            </a:r>
          </a:p>
        </p:txBody>
      </p:sp>
    </p:spTree>
    <p:extLst>
      <p:ext uri="{BB962C8B-B14F-4D97-AF65-F5344CB8AC3E}">
        <p14:creationId xmlns:p14="http://schemas.microsoft.com/office/powerpoint/2010/main" val="3590559560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7968-0F6D-ED4C-A878-2FE4ACEA3218}" type="datetime1">
              <a:rPr lang="fr-FR" smtClean="0"/>
              <a:t>18/11/2019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35AB-73C9-DD4E-9361-F1D8343864B8}" type="slidenum">
              <a:rPr lang="uk-UA" smtClean="0"/>
              <a:t>‹N°›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34417989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7968-0F6D-ED4C-A878-2FE4ACEA3218}" type="datetime1">
              <a:rPr lang="fr-FR" smtClean="0"/>
              <a:t>18/11/2019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35AB-73C9-DD4E-9361-F1D8343864B8}" type="slidenum">
              <a:rPr lang="uk-UA" smtClean="0"/>
              <a:t>‹N°›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61761967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7968-0F6D-ED4C-A878-2FE4ACEA3218}" type="datetime1">
              <a:rPr lang="fr-FR" smtClean="0"/>
              <a:t>18/11/2019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35AB-73C9-DD4E-9361-F1D8343864B8}" type="slidenum">
              <a:rPr lang="uk-UA" smtClean="0"/>
              <a:t>‹N°›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3043678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7968-0F6D-ED4C-A878-2FE4ACEA3218}" type="datetime1">
              <a:rPr lang="fr-FR" smtClean="0"/>
              <a:t>18/11/2019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35AB-73C9-DD4E-9361-F1D8343864B8}" type="slidenum">
              <a:rPr lang="uk-UA" smtClean="0"/>
              <a:t>‹N°›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91367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2625" y="1066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5025" y="1066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95568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73596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4157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1334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6093219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5832143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38287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-8405813" y="4763"/>
            <a:ext cx="17538701" cy="13690600"/>
            <a:chOff x="-5295" y="3"/>
            <a:chExt cx="11048" cy="8624"/>
          </a:xfrm>
        </p:grpSpPr>
        <p:sp>
          <p:nvSpPr>
            <p:cNvPr id="88067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800">
                <a:solidFill>
                  <a:srgbClr val="FFFFFF"/>
                </a:solidFill>
                <a:latin typeface="Arial" pitchFamily="-65" charset="0"/>
              </a:endParaRPr>
            </a:p>
          </p:txBody>
        </p:sp>
        <p:sp>
          <p:nvSpPr>
            <p:cNvPr id="88068" name="Arc 4"/>
            <p:cNvSpPr>
              <a:spLocks/>
            </p:cNvSpPr>
            <p:nvPr/>
          </p:nvSpPr>
          <p:spPr bwMode="auto">
            <a:xfrm>
              <a:off x="-5295" y="3"/>
              <a:ext cx="10596" cy="862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21600 w 43200"/>
                <a:gd name="T3" fmla="*/ 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800">
                <a:solidFill>
                  <a:srgbClr val="FFFFFF"/>
                </a:solidFill>
                <a:latin typeface="Arial" pitchFamily="-65" charset="0"/>
              </a:endParaRPr>
            </a:p>
          </p:txBody>
        </p:sp>
      </p:grpSp>
      <p:sp>
        <p:nvSpPr>
          <p:cNvPr id="8806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44550" y="0"/>
            <a:ext cx="75374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2625" y="10668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8071" name="Picture 7" descr="CERNNormal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844550" cy="844550"/>
          </a:xfrm>
          <a:prstGeom prst="rect">
            <a:avLst/>
          </a:prstGeom>
          <a:noFill/>
        </p:spPr>
      </p:pic>
      <p:sp>
        <p:nvSpPr>
          <p:cNvPr id="88072" name="Rectangle 8"/>
          <p:cNvSpPr>
            <a:spLocks noChangeArrowheads="1"/>
          </p:cNvSpPr>
          <p:nvPr/>
        </p:nvSpPr>
        <p:spPr bwMode="auto">
          <a:xfrm>
            <a:off x="7558088" y="6553409"/>
            <a:ext cx="1204912" cy="271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Times New Roman" pitchFamily="-65" charset="0"/>
              </a:rPr>
              <a:t>P. Lecoq  CERN</a:t>
            </a: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8629650" y="6499225"/>
            <a:ext cx="420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D6176ADB-8B33-6D49-9F3B-6698E78F843B}" type="slidenum">
              <a:rPr lang="en-US" sz="1600" b="1">
                <a:solidFill>
                  <a:srgbClr val="FFFFFF"/>
                </a:solidFill>
                <a:latin typeface="Times New Roman" pitchFamily="-65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sz="2400">
              <a:solidFill>
                <a:srgbClr val="FFFFFF"/>
              </a:solidFill>
              <a:latin typeface="Arial" pitchFamily="-65" charset="0"/>
            </a:endParaRPr>
          </a:p>
        </p:txBody>
      </p:sp>
      <p:sp>
        <p:nvSpPr>
          <p:cNvPr id="14" name="Line 13"/>
          <p:cNvSpPr>
            <a:spLocks noChangeShapeType="1"/>
          </p:cNvSpPr>
          <p:nvPr userDrawn="1"/>
        </p:nvSpPr>
        <p:spPr bwMode="auto">
          <a:xfrm>
            <a:off x="0" y="6477000"/>
            <a:ext cx="91440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>
              <a:solidFill>
                <a:srgbClr val="FFFFFF"/>
              </a:solidFill>
              <a:latin typeface="Arial" pitchFamily="-65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8358188" y="0"/>
            <a:ext cx="785812" cy="838200"/>
          </a:xfrm>
          <a:prstGeom prst="rect">
            <a:avLst/>
          </a:prstGeom>
          <a:noFill/>
        </p:spPr>
      </p:pic>
      <p:sp>
        <p:nvSpPr>
          <p:cNvPr id="17" name="Rectangle 9"/>
          <p:cNvSpPr>
            <a:spLocks noChangeArrowheads="1"/>
          </p:cNvSpPr>
          <p:nvPr userDrawn="1"/>
        </p:nvSpPr>
        <p:spPr bwMode="auto">
          <a:xfrm>
            <a:off x="0" y="6553200"/>
            <a:ext cx="81111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Times New Roman" pitchFamily="-65" charset="0"/>
              </a:rPr>
              <a:t>June 2018</a:t>
            </a: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1219200" y="6457950"/>
            <a:ext cx="6934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CC66"/>
                </a:solidFill>
                <a:latin typeface="Times New Roman" pitchFamily="-106" charset="0"/>
              </a:rPr>
              <a:t>GDR MI2B, Paris, 11-12 </a:t>
            </a:r>
            <a:r>
              <a:rPr lang="en-US" sz="2000" dirty="0" err="1">
                <a:solidFill>
                  <a:srgbClr val="FFCC66"/>
                </a:solidFill>
                <a:latin typeface="Times New Roman" pitchFamily="-106" charset="0"/>
              </a:rPr>
              <a:t>juin</a:t>
            </a:r>
            <a:r>
              <a:rPr lang="en-US" sz="2000" dirty="0">
                <a:solidFill>
                  <a:srgbClr val="FFCC66"/>
                </a:solidFill>
                <a:latin typeface="Times New Roman" pitchFamily="-106" charset="0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26340666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8" r:id="rId15"/>
  </p:sldLayoutIdLst>
  <p:transition/>
  <p:txStyles>
    <p:titleStyle>
      <a:lvl1pPr algn="ctr" rtl="0" fontAlgn="base">
        <a:lnSpc>
          <a:spcPts val="3600"/>
        </a:lnSpc>
        <a:spcBef>
          <a:spcPct val="0"/>
        </a:spcBef>
        <a:spcAft>
          <a:spcPct val="0"/>
        </a:spcAft>
        <a:defRPr sz="4000" b="0">
          <a:solidFill>
            <a:schemeClr val="tx2"/>
          </a:solidFill>
          <a:effectLst>
            <a:outerShdw blurRad="38100" dist="38100" dir="2700000" algn="tl">
              <a:schemeClr val="bg2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65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-65" charset="2"/>
        <a:buChar char="l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-65" charset="2"/>
        <a:buChar char="l"/>
        <a:defRPr sz="2400">
          <a:solidFill>
            <a:schemeClr val="tx2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2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2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2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2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2"/>
          </a:solidFill>
          <a:latin typeface="+mn-lt"/>
          <a:ea typeface="ＭＳ Ｐゴシック" pitchFamily="-65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47968-0F6D-ED4C-A878-2FE4ACEA3218}" type="datetime1">
              <a:rPr lang="fr-FR" smtClean="0"/>
              <a:t>18/11/2019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735AB-73C9-DD4E-9361-F1D8343864B8}" type="slidenum">
              <a:rPr lang="uk-UA" smtClean="0"/>
              <a:t>‹N°›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3648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7" Type="http://schemas.openxmlformats.org/officeDocument/2006/relationships/image" Target="../media/image20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tmp"/><Relationship Id="rId5" Type="http://schemas.openxmlformats.org/officeDocument/2006/relationships/image" Target="../media/image18.tmp"/><Relationship Id="rId4" Type="http://schemas.openxmlformats.org/officeDocument/2006/relationships/image" Target="../media/image17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tmp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tiff"/><Relationship Id="rId7" Type="http://schemas.openxmlformats.org/officeDocument/2006/relationships/image" Target="../media/image27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png"/><Relationship Id="rId9" Type="http://schemas.openxmlformats.org/officeDocument/2006/relationships/image" Target="../media/image2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8.tmp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tmp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2392" y="2396780"/>
            <a:ext cx="824170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6600"/>
                </a:solidFill>
                <a:latin typeface="Verdana"/>
                <a:cs typeface="Verdana"/>
              </a:rPr>
              <a:t>Setting up of the 10 </a:t>
            </a:r>
            <a:r>
              <a:rPr lang="en-GB" sz="3200" b="1" dirty="0" err="1">
                <a:solidFill>
                  <a:srgbClr val="FF6600"/>
                </a:solidFill>
                <a:latin typeface="Verdana"/>
                <a:cs typeface="Verdana"/>
              </a:rPr>
              <a:t>ps</a:t>
            </a:r>
            <a:r>
              <a:rPr lang="en-GB" sz="3200" b="1" dirty="0">
                <a:solidFill>
                  <a:srgbClr val="FF6600"/>
                </a:solidFill>
                <a:latin typeface="Verdana"/>
                <a:cs typeface="Verdana"/>
              </a:rPr>
              <a:t> challenge: progress status</a:t>
            </a:r>
            <a:r>
              <a:rPr lang="fr-FR" sz="3200" dirty="0">
                <a:solidFill>
                  <a:srgbClr val="FF6600"/>
                </a:solidFill>
                <a:latin typeface="Verdana"/>
                <a:cs typeface="Verdana"/>
              </a:rPr>
              <a:t> </a:t>
            </a:r>
            <a:endParaRPr lang="en-GB" sz="2800" dirty="0">
              <a:solidFill>
                <a:srgbClr val="FF6600"/>
              </a:solidFill>
              <a:latin typeface="Verdana"/>
              <a:cs typeface="Verdana"/>
            </a:endParaRPr>
          </a:p>
          <a:p>
            <a:pPr algn="ctr"/>
            <a:endParaRPr lang="en-GB" sz="2000" dirty="0">
              <a:solidFill>
                <a:srgbClr val="FF6600"/>
              </a:solidFill>
              <a:latin typeface="Verdana"/>
              <a:cs typeface="Verdana"/>
            </a:endParaRPr>
          </a:p>
          <a:p>
            <a:pPr algn="ctr"/>
            <a:endParaRPr lang="en-GB" sz="2000" dirty="0">
              <a:solidFill>
                <a:srgbClr val="FF6600"/>
              </a:solidFill>
              <a:latin typeface="Verdana"/>
              <a:cs typeface="Verdana"/>
            </a:endParaRPr>
          </a:p>
          <a:p>
            <a:pPr algn="ctr"/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Christian Morel</a:t>
            </a:r>
          </a:p>
        </p:txBody>
      </p:sp>
      <p:pic>
        <p:nvPicPr>
          <p:cNvPr id="7" name="Image 6" descr="Mi2BLogoCMJN.gif">
            <a:extLst>
              <a:ext uri="{FF2B5EF4-FFF2-40B4-BE49-F238E27FC236}">
                <a16:creationId xmlns:a16="http://schemas.microsoft.com/office/drawing/2014/main" id="{C6BDAF6D-6A2F-3644-8EFA-12F3540D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392" y="264542"/>
            <a:ext cx="1411914" cy="158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5" descr="aix-marseille_transparent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8135" y="5345593"/>
            <a:ext cx="2309589" cy="79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57" descr="LogoCNRS2infinis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1583" y="5350348"/>
            <a:ext cx="1409133" cy="78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7" descr="logoCPPM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4574" y="5227767"/>
            <a:ext cx="1030131" cy="103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2194843" y="634547"/>
            <a:ext cx="6764355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FR" sz="3200" b="1">
                <a:solidFill>
                  <a:schemeClr val="accent1"/>
                </a:solidFill>
                <a:latin typeface="Verdana"/>
                <a:cs typeface="Verdana"/>
              </a:rPr>
              <a:t>Journées du GDR MI2B 2019</a:t>
            </a:r>
          </a:p>
          <a:p>
            <a:pPr algn="r"/>
            <a:endParaRPr lang="fr-FR" sz="3200" b="1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1630" y="6529566"/>
            <a:ext cx="2133600" cy="365125"/>
          </a:xfrm>
        </p:spPr>
        <p:txBody>
          <a:bodyPr/>
          <a:lstStyle>
            <a:lvl1pPr>
              <a:defRPr sz="1400"/>
            </a:lvl1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1</a:t>
            </a:fld>
            <a:r>
              <a:rPr lang="fr-FR" dirty="0">
                <a:latin typeface="Verdana"/>
                <a:cs typeface="Verdana"/>
              </a:rPr>
              <a:t>/9</a:t>
            </a:r>
          </a:p>
        </p:txBody>
      </p:sp>
    </p:spTree>
    <p:extLst>
      <p:ext uri="{BB962C8B-B14F-4D97-AF65-F5344CB8AC3E}">
        <p14:creationId xmlns:p14="http://schemas.microsoft.com/office/powerpoint/2010/main" val="759737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1361203"/>
            <a:ext cx="9143998" cy="282864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81" y="1486010"/>
            <a:ext cx="7326719" cy="15696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415" tIns="45706" rIns="91415" bIns="45706" rtlCol="0">
            <a:spAutoFit/>
          </a:bodyPr>
          <a:lstStyle/>
          <a:p>
            <a:r>
              <a:rPr lang="en-GB" sz="2400" b="0" dirty="0">
                <a:solidFill>
                  <a:srgbClr val="FF6600"/>
                </a:solidFill>
                <a:effectLst/>
                <a:latin typeface="Verdana"/>
                <a:cs typeface="Verdana"/>
              </a:rPr>
              <a:t>March 1999: Brian Jones and Bertrand Piccard </a:t>
            </a:r>
            <a:r>
              <a:rPr lang="en-GB" sz="2400" b="0" dirty="0">
                <a:solidFill>
                  <a:srgbClr val="FF6600"/>
                </a:solidFill>
                <a:latin typeface="Verdana"/>
                <a:cs typeface="Verdana"/>
              </a:rPr>
              <a:t>circumnavigated the globe </a:t>
            </a:r>
            <a:r>
              <a:rPr lang="en-GB" sz="2400" dirty="0">
                <a:solidFill>
                  <a:srgbClr val="FF6600"/>
                </a:solidFill>
                <a:latin typeface="Verdana"/>
                <a:cs typeface="Verdana"/>
              </a:rPr>
              <a:t>with the </a:t>
            </a:r>
            <a:r>
              <a:rPr lang="en-GB" sz="2400" dirty="0" err="1">
                <a:solidFill>
                  <a:srgbClr val="FF6600"/>
                </a:solidFill>
                <a:latin typeface="Verdana"/>
                <a:cs typeface="Verdana"/>
              </a:rPr>
              <a:t>Breitling</a:t>
            </a:r>
            <a:r>
              <a:rPr lang="en-GB" sz="2400" dirty="0">
                <a:solidFill>
                  <a:srgbClr val="FF6600"/>
                </a:solidFill>
                <a:latin typeface="Verdana"/>
                <a:cs typeface="Verdana"/>
              </a:rPr>
              <a:t> </a:t>
            </a:r>
            <a:r>
              <a:rPr lang="en-GB" sz="2400" dirty="0" err="1">
                <a:solidFill>
                  <a:srgbClr val="FF6600"/>
                </a:solidFill>
                <a:latin typeface="Verdana"/>
                <a:cs typeface="Verdana"/>
              </a:rPr>
              <a:t>Orbiter</a:t>
            </a:r>
            <a:r>
              <a:rPr lang="en-GB" sz="2400" dirty="0">
                <a:solidFill>
                  <a:srgbClr val="FF6600"/>
                </a:solidFill>
                <a:latin typeface="Verdana"/>
                <a:cs typeface="Verdana"/>
              </a:rPr>
              <a:t> III in </a:t>
            </a:r>
            <a:r>
              <a:rPr lang="en-GB" sz="2400" b="0" dirty="0">
                <a:solidFill>
                  <a:srgbClr val="FF6600"/>
                </a:solidFill>
                <a:latin typeface="Verdana"/>
                <a:cs typeface="Verdana"/>
              </a:rPr>
              <a:t>19 days 1 hour 49 minutes and won the Budweiser Cup</a:t>
            </a:r>
            <a:endParaRPr lang="en-GB" sz="2400" b="0" dirty="0">
              <a:solidFill>
                <a:srgbClr val="FF6600"/>
              </a:solidFill>
              <a:effectLst/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83" y="4592853"/>
            <a:ext cx="9129521" cy="1200300"/>
          </a:xfrm>
          <a:prstGeom prst="rect">
            <a:avLst/>
          </a:prstGeom>
        </p:spPr>
        <p:txBody>
          <a:bodyPr wrap="square" lIns="91415" tIns="45706" rIns="91415" bIns="45706">
            <a:spAutoFit/>
          </a:bodyPr>
          <a:lstStyle/>
          <a:p>
            <a:pPr algn="l"/>
            <a:r>
              <a:rPr lang="en-GB" sz="2400" dirty="0">
                <a:solidFill>
                  <a:srgbClr val="808080"/>
                </a:solidFill>
                <a:effectLst/>
                <a:latin typeface="Verdana"/>
                <a:cs typeface="Verdana"/>
              </a:rPr>
              <a:t>This was a clear-cut case</a:t>
            </a:r>
            <a:r>
              <a:rPr lang="en-GB" sz="2400" dirty="0">
                <a:effectLst/>
                <a:latin typeface="Verdana"/>
                <a:cs typeface="Verdana"/>
              </a:rPr>
              <a:t> </a:t>
            </a:r>
            <a:r>
              <a:rPr lang="en-GB" sz="2400" dirty="0">
                <a:solidFill>
                  <a:srgbClr val="FF6600"/>
                </a:solidFill>
                <a:effectLst/>
                <a:latin typeface="Verdana"/>
                <a:cs typeface="Verdana"/>
              </a:rPr>
              <a:t>to shed light on TOF-PET with CTR &lt; 10 </a:t>
            </a:r>
            <a:r>
              <a:rPr lang="en-GB" sz="2400" dirty="0" err="1">
                <a:solidFill>
                  <a:srgbClr val="FF6600"/>
                </a:solidFill>
                <a:effectLst/>
                <a:latin typeface="Verdana"/>
                <a:cs typeface="Verdana"/>
              </a:rPr>
              <a:t>ps</a:t>
            </a:r>
            <a:r>
              <a:rPr lang="en-GB" sz="2400" dirty="0">
                <a:solidFill>
                  <a:srgbClr val="FF6600"/>
                </a:solidFill>
                <a:effectLst/>
                <a:latin typeface="Verdana"/>
                <a:cs typeface="Verdana"/>
              </a:rPr>
              <a:t> FWHM </a:t>
            </a:r>
            <a:r>
              <a:rPr lang="en-GB" sz="2400" dirty="0">
                <a:solidFill>
                  <a:srgbClr val="808080"/>
                </a:solidFill>
                <a:effectLst/>
                <a:latin typeface="Verdana"/>
                <a:cs typeface="Verdana"/>
              </a:rPr>
              <a:t>and raise a challenge on </a:t>
            </a:r>
            <a:r>
              <a:rPr lang="en-GB" sz="2400" dirty="0">
                <a:solidFill>
                  <a:srgbClr val="FF6600"/>
                </a:solidFill>
                <a:effectLst/>
                <a:latin typeface="Verdana"/>
                <a:cs typeface="Verdana"/>
              </a:rPr>
              <a:t>reconstruction-less </a:t>
            </a:r>
            <a:r>
              <a:rPr lang="en-GB" sz="2400" dirty="0">
                <a:solidFill>
                  <a:srgbClr val="808080"/>
                </a:solidFill>
                <a:effectLst/>
                <a:latin typeface="Verdana"/>
                <a:cs typeface="Verdana"/>
              </a:rPr>
              <a:t>positron tomography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4594" y="111168"/>
            <a:ext cx="9129406" cy="7388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3" tIns="44440" rIns="90463" bIns="44440" numCol="1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defRPr/>
            </a:pPr>
            <a:r>
              <a:rPr lang="fr-FR" sz="2400" b="1" kern="0" dirty="0">
                <a:solidFill>
                  <a:srgbClr val="FF6600"/>
                </a:solidFill>
                <a:effectLst/>
                <a:latin typeface="Verdana"/>
                <a:ea typeface="ＭＳ Ｐゴシック" charset="0"/>
                <a:cs typeface="Verdana"/>
              </a:rPr>
              <a:t>1992: FAI </a:t>
            </a:r>
            <a:r>
              <a:rPr lang="en-GB" sz="2400" b="1" kern="0" dirty="0">
                <a:solidFill>
                  <a:srgbClr val="FF6600"/>
                </a:solidFill>
                <a:latin typeface="Verdana"/>
                <a:ea typeface="ＭＳ Ｐゴシック" charset="0"/>
                <a:cs typeface="Verdana"/>
              </a:rPr>
              <a:t>raised a challenge for the first balloon circumnavigation</a:t>
            </a:r>
            <a:endParaRPr lang="fr-FR" sz="2400" b="1" kern="0" dirty="0">
              <a:solidFill>
                <a:srgbClr val="FF6600"/>
              </a:solidFill>
              <a:effectLst/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1630" y="6529566"/>
            <a:ext cx="2133600" cy="365125"/>
          </a:xfrm>
        </p:spPr>
        <p:txBody>
          <a:bodyPr/>
          <a:lstStyle>
            <a:lvl1pPr>
              <a:defRPr sz="1400"/>
            </a:lvl1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10</a:t>
            </a:fld>
            <a:r>
              <a:rPr lang="fr-FR" dirty="0">
                <a:latin typeface="Verdana"/>
                <a:cs typeface="Verdana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1226658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266" y="594443"/>
            <a:ext cx="7012733" cy="50657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99" y="3325097"/>
            <a:ext cx="1964616" cy="2733379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117834" y="534811"/>
            <a:ext cx="3181660" cy="1441739"/>
            <a:chOff x="5211115" y="992356"/>
            <a:chExt cx="3181660" cy="1441739"/>
          </a:xfrm>
        </p:grpSpPr>
        <p:sp>
          <p:nvSpPr>
            <p:cNvPr id="11" name="Bulle rectangulaire à coins arrondis 10"/>
            <p:cNvSpPr/>
            <p:nvPr/>
          </p:nvSpPr>
          <p:spPr bwMode="auto">
            <a:xfrm>
              <a:off x="5211115" y="992356"/>
              <a:ext cx="3181660" cy="1441739"/>
            </a:xfrm>
            <a:prstGeom prst="wedgeRoundRectCallout">
              <a:avLst>
                <a:gd name="adj1" fmla="val 41718"/>
                <a:gd name="adj2" fmla="val 82481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313722" y="1482393"/>
              <a:ext cx="29764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rgbClr val="7F7F7F"/>
                  </a:solidFill>
                  <a:latin typeface="Verdana"/>
                  <a:cs typeface="Verdana"/>
                </a:rPr>
                <a:t>Auguste</a:t>
              </a:r>
              <a:r>
                <a:rPr lang="en-GB" dirty="0">
                  <a:solidFill>
                    <a:srgbClr val="7F7F7F"/>
                  </a:solidFill>
                  <a:latin typeface="Verdana"/>
                  <a:cs typeface="Verdana"/>
                </a:rPr>
                <a:t> Piccard</a:t>
              </a:r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598" y="3721100"/>
            <a:ext cx="3204522" cy="232968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453184" y="25794"/>
            <a:ext cx="4677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>
                <a:solidFill>
                  <a:srgbClr val="FF6600"/>
                </a:solidFill>
                <a:latin typeface="Verdana"/>
                <a:cs typeface="Verdana"/>
              </a:rPr>
              <a:t>5</a:t>
            </a:r>
            <a:r>
              <a:rPr lang="en-GB" sz="2400" b="1" baseline="30000">
                <a:solidFill>
                  <a:srgbClr val="FF6600"/>
                </a:solidFill>
                <a:latin typeface="Verdana"/>
                <a:cs typeface="Verdana"/>
              </a:rPr>
              <a:t>th</a:t>
            </a:r>
            <a:r>
              <a:rPr lang="en-GB" sz="2400" b="1">
                <a:solidFill>
                  <a:srgbClr val="FF6600"/>
                </a:solidFill>
                <a:latin typeface="Verdana"/>
                <a:cs typeface="Verdana"/>
              </a:rPr>
              <a:t> Solvay Congress, 1927</a:t>
            </a:r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1630" y="6529566"/>
            <a:ext cx="2133600" cy="365125"/>
          </a:xfrm>
        </p:spPr>
        <p:txBody>
          <a:bodyPr/>
          <a:lstStyle>
            <a:lvl1pPr>
              <a:defRPr sz="1400"/>
            </a:lvl1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11</a:t>
            </a:fld>
            <a:r>
              <a:rPr lang="fr-FR" dirty="0">
                <a:latin typeface="Verdana"/>
                <a:cs typeface="Verdana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2794866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128"/>
            <a:ext cx="9144000" cy="5065776"/>
          </a:xfrm>
          <a:prstGeom prst="rect">
            <a:avLst/>
          </a:prstGeom>
        </p:spPr>
      </p:pic>
      <p:grpSp>
        <p:nvGrpSpPr>
          <p:cNvPr id="4" name="Grouper 3"/>
          <p:cNvGrpSpPr/>
          <p:nvPr/>
        </p:nvGrpSpPr>
        <p:grpSpPr>
          <a:xfrm>
            <a:off x="0" y="2889377"/>
            <a:ext cx="3555327" cy="3222527"/>
            <a:chOff x="0" y="2889377"/>
            <a:chExt cx="3555327" cy="3222527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889377"/>
              <a:ext cx="2085854" cy="3222527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5854" y="2889377"/>
              <a:ext cx="1469473" cy="3222527"/>
            </a:xfrm>
            <a:prstGeom prst="rect">
              <a:avLst/>
            </a:prstGeom>
          </p:spPr>
        </p:pic>
      </p:grpSp>
      <p:sp>
        <p:nvSpPr>
          <p:cNvPr id="8" name="Title 1"/>
          <p:cNvSpPr txBox="1">
            <a:spLocks/>
          </p:cNvSpPr>
          <p:nvPr/>
        </p:nvSpPr>
        <p:spPr bwMode="auto">
          <a:xfrm>
            <a:off x="14594" y="85768"/>
            <a:ext cx="9129406" cy="7388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3" tIns="44440" rIns="90463" bIns="44440" numCol="1" anchor="ctr" anchorCtr="0" compatLnSpc="1">
            <a:prstTxWarp prst="textNoShape">
              <a:avLst/>
            </a:prstTxWarp>
          </a:bodyPr>
          <a:lstStyle/>
          <a:p>
            <a:pPr lvl="0" algn="l">
              <a:spcBef>
                <a:spcPct val="0"/>
              </a:spcBef>
              <a:buSzTx/>
              <a:defRPr/>
            </a:pPr>
            <a:r>
              <a:rPr lang="en-GB" sz="2400" b="1" kern="0" dirty="0">
                <a:solidFill>
                  <a:srgbClr val="FF6600"/>
                </a:solidFill>
                <a:latin typeface="Verdana"/>
                <a:ea typeface="ＭＳ Ｐゴシック" charset="0"/>
                <a:cs typeface="Verdana"/>
              </a:rPr>
              <a:t>1931</a:t>
            </a:r>
            <a:r>
              <a:rPr lang="en-GB" sz="2400" b="1" kern="0" dirty="0">
                <a:solidFill>
                  <a:srgbClr val="FF6600"/>
                </a:solidFill>
                <a:effectLst/>
                <a:latin typeface="Verdana"/>
                <a:ea typeface="ＭＳ Ｐゴシック" charset="0"/>
                <a:cs typeface="Verdana"/>
              </a:rPr>
              <a:t>: </a:t>
            </a:r>
            <a:r>
              <a:rPr lang="en-GB" sz="2400" b="1" kern="0" dirty="0" err="1">
                <a:solidFill>
                  <a:srgbClr val="FF6600"/>
                </a:solidFill>
                <a:effectLst/>
                <a:latin typeface="Verdana"/>
                <a:ea typeface="ＭＳ Ｐゴシック" charset="0"/>
                <a:cs typeface="Verdana"/>
              </a:rPr>
              <a:t>Auguste</a:t>
            </a:r>
            <a:r>
              <a:rPr lang="en-GB" sz="2400" b="1" kern="0" dirty="0">
                <a:solidFill>
                  <a:srgbClr val="FF6600"/>
                </a:solidFill>
                <a:effectLst/>
                <a:latin typeface="Verdana"/>
                <a:ea typeface="ＭＳ Ｐゴシック" charset="0"/>
                <a:cs typeface="Verdana"/>
              </a:rPr>
              <a:t> Piccard performed the first stratospheric balloon flights above 16000 m</a:t>
            </a:r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1630" y="6529566"/>
            <a:ext cx="2133600" cy="365125"/>
          </a:xfrm>
        </p:spPr>
        <p:txBody>
          <a:bodyPr/>
          <a:lstStyle>
            <a:lvl1pPr>
              <a:defRPr sz="1400"/>
            </a:lvl1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12</a:t>
            </a:fld>
            <a:r>
              <a:rPr lang="fr-FR" dirty="0">
                <a:latin typeface="Verdana"/>
                <a:cs typeface="Verdana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2231475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927" y="506700"/>
            <a:ext cx="1778000" cy="177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9164" y="3720381"/>
            <a:ext cx="546627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Longitude rewards:</a:t>
            </a:r>
            <a:endParaRPr lang="en-GB" sz="2000" b="0" dirty="0">
              <a:solidFill>
                <a:srgbClr val="FF6600"/>
              </a:solidFill>
              <a:latin typeface="Verdana"/>
              <a:cs typeface="Verdana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£ 10,000 &lt; 1° </a:t>
            </a:r>
            <a:br>
              <a:rPr lang="en-GB" sz="2000" b="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GB" sz="2000" b="0" dirty="0">
                <a:solidFill>
                  <a:srgbClr val="808080"/>
                </a:solidFill>
                <a:latin typeface="Verdana"/>
                <a:cs typeface="Verdana"/>
              </a:rPr>
              <a:t>(= 110 km </a:t>
            </a:r>
            <a:r>
              <a:rPr lang="en-GB" sz="2000" dirty="0">
                <a:solidFill>
                  <a:srgbClr val="808080"/>
                </a:solidFill>
                <a:latin typeface="Verdana"/>
                <a:cs typeface="Verdana"/>
              </a:rPr>
              <a:t>on the </a:t>
            </a:r>
            <a:r>
              <a:rPr lang="en-GB" sz="2000" b="0" dirty="0">
                <a:solidFill>
                  <a:srgbClr val="808080"/>
                </a:solidFill>
                <a:latin typeface="Verdana"/>
                <a:cs typeface="Verdana"/>
              </a:rPr>
              <a:t>equator)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n-GB" sz="2000" dirty="0">
                <a:solidFill>
                  <a:srgbClr val="808080"/>
                </a:solidFill>
                <a:latin typeface="Verdana"/>
                <a:cs typeface="Verdana"/>
              </a:rPr>
              <a:t>£ 15,000 &lt; 40’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n-GB" sz="2000" dirty="0">
                <a:solidFill>
                  <a:srgbClr val="808080"/>
                </a:solidFill>
                <a:latin typeface="Verdana"/>
                <a:cs typeface="Verdana"/>
              </a:rPr>
              <a:t>£ 20,000 &lt; 0,5°</a:t>
            </a:r>
          </a:p>
          <a:p>
            <a:pPr algn="just"/>
            <a:endParaRPr lang="en-GB" sz="1600" b="0" dirty="0">
              <a:solidFill>
                <a:srgbClr val="808080"/>
              </a:solidFill>
              <a:latin typeface="Verdana"/>
              <a:cs typeface="Verdana"/>
            </a:endParaRPr>
          </a:p>
          <a:p>
            <a:pPr algn="just"/>
            <a:r>
              <a:rPr lang="en-GB" sz="2000" b="0" dirty="0">
                <a:solidFill>
                  <a:srgbClr val="808080"/>
                </a:solidFill>
                <a:latin typeface="Verdana"/>
                <a:cs typeface="Verdana"/>
              </a:rPr>
              <a:t>John Harrison received £ 10,000 </a:t>
            </a:r>
            <a:br>
              <a:rPr lang="en-GB" sz="2000" b="0" dirty="0">
                <a:solidFill>
                  <a:srgbClr val="808080"/>
                </a:solidFill>
                <a:latin typeface="Verdana"/>
                <a:cs typeface="Verdana"/>
              </a:rPr>
            </a:br>
            <a:r>
              <a:rPr lang="en-GB" sz="2000" b="0" dirty="0">
                <a:solidFill>
                  <a:srgbClr val="808080"/>
                </a:solidFill>
                <a:latin typeface="Verdana"/>
                <a:cs typeface="Verdana"/>
              </a:rPr>
              <a:t>(~1.33 </a:t>
            </a:r>
            <a:r>
              <a:rPr lang="en-GB" sz="2000" dirty="0">
                <a:solidFill>
                  <a:srgbClr val="808080"/>
                </a:solidFill>
                <a:latin typeface="Verdana"/>
                <a:cs typeface="Verdana"/>
              </a:rPr>
              <a:t>million </a:t>
            </a:r>
            <a:r>
              <a:rPr lang="en-GB" sz="2000" b="0" dirty="0">
                <a:solidFill>
                  <a:srgbClr val="808080"/>
                </a:solidFill>
                <a:latin typeface="Verdana"/>
                <a:cs typeface="Verdana"/>
              </a:rPr>
              <a:t>£ in 2016) in 1765 for the </a:t>
            </a:r>
            <a:r>
              <a:rPr lang="en-GB" sz="2000" b="0" dirty="0">
                <a:solidFill>
                  <a:srgbClr val="FF6600"/>
                </a:solidFill>
                <a:latin typeface="Verdana"/>
                <a:cs typeface="Verdana"/>
              </a:rPr>
              <a:t>development</a:t>
            </a:r>
            <a:r>
              <a:rPr lang="en-GB" sz="2000" dirty="0">
                <a:solidFill>
                  <a:srgbClr val="FF6600"/>
                </a:solidFill>
                <a:latin typeface="Verdana"/>
                <a:cs typeface="Verdana"/>
              </a:rPr>
              <a:t> of the </a:t>
            </a:r>
            <a:r>
              <a:rPr lang="en-GB" sz="2000" b="0" dirty="0">
                <a:solidFill>
                  <a:srgbClr val="FF6600"/>
                </a:solidFill>
                <a:latin typeface="Verdana"/>
                <a:cs typeface="Verdana"/>
              </a:rPr>
              <a:t>marine chronometer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648659"/>
            <a:ext cx="1981200" cy="2794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77" y="3672381"/>
            <a:ext cx="2850223" cy="28502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6200000">
            <a:off x="-2115516" y="445456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b="0" dirty="0">
                <a:solidFill>
                  <a:srgbClr val="808080"/>
                </a:solidFill>
                <a:latin typeface="Verdana"/>
                <a:cs typeface="Verdana"/>
              </a:rPr>
              <a:t>John Harrison's H1 Marine Chronometer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33047" y="489454"/>
            <a:ext cx="68083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0" dirty="0">
                <a:solidFill>
                  <a:srgbClr val="808080"/>
                </a:solidFill>
                <a:latin typeface="Verdana"/>
                <a:cs typeface="Verdana"/>
              </a:rPr>
              <a:t>The </a:t>
            </a:r>
            <a:r>
              <a:rPr lang="en-GB" sz="2000" b="0" dirty="0">
                <a:solidFill>
                  <a:srgbClr val="FF6600"/>
                </a:solidFill>
                <a:latin typeface="Verdana"/>
                <a:cs typeface="Verdana"/>
              </a:rPr>
              <a:t>Longitude Act</a:t>
            </a:r>
            <a:r>
              <a:rPr lang="en-GB" sz="2000" b="0" dirty="0">
                <a:solidFill>
                  <a:srgbClr val="C0504D"/>
                </a:solidFill>
                <a:latin typeface="Verdana"/>
                <a:cs typeface="Verdana"/>
              </a:rPr>
              <a:t> </a:t>
            </a:r>
            <a:r>
              <a:rPr lang="en-GB" sz="2000" b="0" dirty="0">
                <a:solidFill>
                  <a:srgbClr val="808080"/>
                </a:solidFill>
                <a:latin typeface="Verdana"/>
                <a:cs typeface="Verdana"/>
              </a:rPr>
              <a:t>was enacted by the parliament of the United Kingdom in July 1714 after the shipwreck of the HMS Association on the reefs of </a:t>
            </a:r>
            <a:r>
              <a:rPr lang="en-GB" sz="2000" b="0" dirty="0" err="1">
                <a:solidFill>
                  <a:srgbClr val="808080"/>
                </a:solidFill>
                <a:latin typeface="Verdana"/>
                <a:cs typeface="Verdana"/>
              </a:rPr>
              <a:t>Gilstone</a:t>
            </a:r>
            <a:r>
              <a:rPr lang="en-GB" sz="2000" b="0" dirty="0">
                <a:solidFill>
                  <a:srgbClr val="808080"/>
                </a:solidFill>
                <a:latin typeface="Verdana"/>
                <a:cs typeface="Verdana"/>
              </a:rPr>
              <a:t> Ledges during the night of Oct 22 1707, leading to the death of 1400 </a:t>
            </a:r>
            <a:r>
              <a:rPr lang="en-GB" sz="2000" dirty="0">
                <a:solidFill>
                  <a:srgbClr val="808080"/>
                </a:solidFill>
                <a:latin typeface="Verdana"/>
                <a:cs typeface="Verdana"/>
              </a:rPr>
              <a:t>to 2000 mans</a:t>
            </a:r>
            <a:r>
              <a:rPr lang="en-GB" sz="2000" b="0" dirty="0">
                <a:solidFill>
                  <a:srgbClr val="808080"/>
                </a:solidFill>
                <a:latin typeface="Verdana"/>
                <a:cs typeface="Verdana"/>
              </a:rPr>
              <a:t>.</a:t>
            </a:r>
          </a:p>
          <a:p>
            <a:pPr algn="just"/>
            <a:endParaRPr lang="en-GB" sz="2000" b="0" dirty="0">
              <a:solidFill>
                <a:srgbClr val="808080"/>
              </a:solidFill>
              <a:latin typeface="Verdana"/>
              <a:cs typeface="Verdana"/>
            </a:endParaRPr>
          </a:p>
          <a:p>
            <a:pPr algn="just"/>
            <a:r>
              <a:rPr lang="en-GB" sz="2000" b="0" dirty="0">
                <a:solidFill>
                  <a:srgbClr val="808080"/>
                </a:solidFill>
                <a:latin typeface="Verdana"/>
                <a:cs typeface="Verdana"/>
              </a:rPr>
              <a:t>Le Longitude Act established the Longitude </a:t>
            </a:r>
            <a:r>
              <a:rPr lang="en-GB" sz="2000" dirty="0">
                <a:solidFill>
                  <a:srgbClr val="808080"/>
                </a:solidFill>
                <a:latin typeface="Verdana"/>
                <a:cs typeface="Verdana"/>
              </a:rPr>
              <a:t>Office in Greenwich </a:t>
            </a:r>
            <a:r>
              <a:rPr lang="en-GB" sz="2000" b="0" dirty="0">
                <a:solidFill>
                  <a:srgbClr val="808080"/>
                </a:solidFill>
                <a:latin typeface="Verdana"/>
                <a:cs typeface="Verdana"/>
              </a:rPr>
              <a:t>and offered a reward to anybody who would find a simple and practical way to determine precisely the longitude of a ship.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-44753" y="45404"/>
            <a:ext cx="7995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6600"/>
                </a:solidFill>
                <a:latin typeface="Verdana"/>
                <a:cs typeface="Verdana"/>
              </a:rPr>
              <a:t>The challenge as a spur on technological development</a:t>
            </a:r>
          </a:p>
        </p:txBody>
      </p:sp>
      <p:sp>
        <p:nvSpPr>
          <p:cNvPr id="1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1630" y="6529566"/>
            <a:ext cx="2133600" cy="365125"/>
          </a:xfrm>
        </p:spPr>
        <p:txBody>
          <a:bodyPr/>
          <a:lstStyle>
            <a:lvl1pPr>
              <a:defRPr sz="1400"/>
            </a:lvl1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13</a:t>
            </a:fld>
            <a:r>
              <a:rPr lang="fr-FR" dirty="0">
                <a:latin typeface="Verdana"/>
                <a:cs typeface="Verdana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2514840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49782"/>
            <a:ext cx="5270500" cy="29623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0" y="1727200"/>
            <a:ext cx="3151807" cy="42926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4594" y="73068"/>
            <a:ext cx="9129406" cy="10191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3" tIns="44440" rIns="90463" bIns="44440" numCol="1" anchor="ctr" anchorCtr="0" compatLnSpc="1">
            <a:prstTxWarp prst="textNoShape">
              <a:avLst/>
            </a:prstTxWarp>
          </a:bodyPr>
          <a:lstStyle/>
          <a:p>
            <a:pPr lvl="0" algn="l">
              <a:spcBef>
                <a:spcPct val="0"/>
              </a:spcBef>
              <a:buSzTx/>
              <a:defRPr/>
            </a:pPr>
            <a:r>
              <a:rPr lang="en-GB" sz="2000" b="1" kern="0" dirty="0">
                <a:solidFill>
                  <a:srgbClr val="FF6600"/>
                </a:solidFill>
                <a:effectLst/>
                <a:latin typeface="Verdana"/>
                <a:ea typeface="ＭＳ Ｐゴシック" charset="0"/>
                <a:cs typeface="Verdana"/>
              </a:rPr>
              <a:t>1919: Raymond </a:t>
            </a:r>
            <a:r>
              <a:rPr lang="en-GB" sz="2000" b="1" kern="0" dirty="0" err="1">
                <a:solidFill>
                  <a:srgbClr val="FF6600"/>
                </a:solidFill>
                <a:effectLst/>
                <a:latin typeface="Verdana"/>
                <a:ea typeface="ＭＳ Ｐゴシック" charset="0"/>
                <a:cs typeface="Verdana"/>
              </a:rPr>
              <a:t>Orteig</a:t>
            </a:r>
            <a:r>
              <a:rPr lang="en-GB" sz="2000" b="1" kern="0" dirty="0">
                <a:solidFill>
                  <a:srgbClr val="FF6600"/>
                </a:solidFill>
                <a:effectLst/>
                <a:latin typeface="Verdana"/>
                <a:ea typeface="ＭＳ Ｐゴシック" charset="0"/>
                <a:cs typeface="Verdana"/>
              </a:rPr>
              <a:t> offered a prize of 25,000 US$ to the first aviator who would flight from New York to Paris without stops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4594" y="1240135"/>
            <a:ext cx="5774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The </a:t>
            </a:r>
            <a:r>
              <a:rPr lang="en-GB" sz="1800" b="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Orteig</a:t>
            </a: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Prize offer was initially available for 5 years</a:t>
            </a: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, and then was renewed for another 5 years in 1924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0" y="5271202"/>
            <a:ext cx="5774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May 1927 : Charles Lindbergh made the </a:t>
            </a:r>
            <a:r>
              <a:rPr lang="en-GB" sz="1800" b="0" dirty="0">
                <a:solidFill>
                  <a:srgbClr val="FF6600"/>
                </a:solidFill>
                <a:latin typeface="Verdana"/>
                <a:cs typeface="Verdana"/>
              </a:rPr>
              <a:t>first flight from New York</a:t>
            </a: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 to </a:t>
            </a:r>
            <a:r>
              <a:rPr lang="en-GB" sz="1800" b="0" dirty="0">
                <a:solidFill>
                  <a:srgbClr val="FF6600"/>
                </a:solidFill>
                <a:latin typeface="Verdana"/>
                <a:cs typeface="Verdana"/>
              </a:rPr>
              <a:t>P</a:t>
            </a: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aris </a:t>
            </a:r>
            <a:r>
              <a:rPr lang="en-GB" sz="1800" b="0" dirty="0">
                <a:solidFill>
                  <a:srgbClr val="FF6600"/>
                </a:solidFill>
                <a:latin typeface="Verdana"/>
                <a:cs typeface="Verdana"/>
              </a:rPr>
              <a:t>on board of the Spirit of Saint-Louis in 33 h and 30 minutes </a:t>
            </a:r>
          </a:p>
        </p:txBody>
      </p:sp>
      <p:sp>
        <p:nvSpPr>
          <p:cNvPr id="11" name="ZoneTexte 9"/>
          <p:cNvSpPr txBox="1">
            <a:spLocks noChangeArrowheads="1"/>
          </p:cNvSpPr>
          <p:nvPr/>
        </p:nvSpPr>
        <p:spPr bwMode="auto">
          <a:xfrm>
            <a:off x="3201226" y="6559728"/>
            <a:ext cx="528614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VI MEDAMI Workshop, 15-17 May 2019, Valencia, Spain</a:t>
            </a:r>
          </a:p>
        </p:txBody>
      </p:sp>
      <p:sp>
        <p:nvSpPr>
          <p:cNvPr id="1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1630" y="6529566"/>
            <a:ext cx="2133600" cy="365125"/>
          </a:xfrm>
        </p:spPr>
        <p:txBody>
          <a:bodyPr/>
          <a:lstStyle>
            <a:lvl1pPr>
              <a:defRPr sz="1400"/>
            </a:lvl1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14</a:t>
            </a:fld>
            <a:r>
              <a:rPr lang="fr-FR" dirty="0">
                <a:latin typeface="Verdana"/>
                <a:cs typeface="Verdana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2058689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3911600"/>
            <a:ext cx="4653974" cy="232698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82700" y="204872"/>
            <a:ext cx="6121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6600"/>
                </a:solidFill>
                <a:latin typeface="Verdana"/>
                <a:cs typeface="Verdana"/>
              </a:rPr>
              <a:t>XPRIZE is an innovation engine</a:t>
            </a:r>
          </a:p>
          <a:p>
            <a:r>
              <a:rPr lang="en-GB" sz="2000" b="1" dirty="0">
                <a:solidFill>
                  <a:srgbClr val="FF6600"/>
                </a:solidFill>
                <a:latin typeface="Verdana"/>
                <a:cs typeface="Verdana"/>
              </a:rPr>
              <a:t>A facilitator of exponential change</a:t>
            </a:r>
          </a:p>
          <a:p>
            <a:r>
              <a:rPr lang="en-GB" sz="2000" b="1" dirty="0">
                <a:solidFill>
                  <a:srgbClr val="FF6600"/>
                </a:solidFill>
                <a:latin typeface="Verdana"/>
                <a:cs typeface="Verdana"/>
              </a:rPr>
              <a:t>A catalyst for the benefit of humanity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807" y="36875"/>
            <a:ext cx="2283467" cy="10489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02807" y="1059779"/>
            <a:ext cx="2378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0" dirty="0">
                <a:solidFill>
                  <a:srgbClr val="808080"/>
                </a:solidFill>
                <a:latin typeface="Verdana"/>
                <a:cs typeface="Verdana"/>
              </a:rPr>
              <a:t>https://</a:t>
            </a:r>
            <a:r>
              <a:rPr lang="en-GB" sz="1400" b="0" dirty="0" err="1">
                <a:solidFill>
                  <a:srgbClr val="808080"/>
                </a:solidFill>
                <a:latin typeface="Verdana"/>
                <a:cs typeface="Verdana"/>
              </a:rPr>
              <a:t>www.xprize.org</a:t>
            </a:r>
            <a:r>
              <a:rPr lang="en-GB" sz="1400" b="0" dirty="0">
                <a:solidFill>
                  <a:srgbClr val="808080"/>
                </a:solidFill>
                <a:latin typeface="Verdana"/>
                <a:cs typeface="Verdana"/>
              </a:rPr>
              <a:t>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56207" y="1451338"/>
            <a:ext cx="783006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800" b="0" dirty="0">
                <a:solidFill>
                  <a:srgbClr val="808080"/>
                </a:solidFill>
                <a:latin typeface="Verdana"/>
                <a:cs typeface="Verdana"/>
              </a:rPr>
              <a:t>Foundation based in </a:t>
            </a:r>
            <a:r>
              <a:rPr lang="en-GB" dirty="0">
                <a:solidFill>
                  <a:srgbClr val="808080"/>
                </a:solidFill>
                <a:latin typeface="Verdana"/>
                <a:cs typeface="Verdana"/>
              </a:rPr>
              <a:t>C</a:t>
            </a:r>
            <a:r>
              <a:rPr lang="en-GB" sz="1800" b="0" dirty="0">
                <a:solidFill>
                  <a:srgbClr val="808080"/>
                </a:solidFill>
                <a:latin typeface="Verdana"/>
                <a:cs typeface="Verdana"/>
              </a:rPr>
              <a:t>alifornia distributing prices of several millions of dollars for challenges launched in the domains of energy &amp; environment, life sciences, exploration and development</a:t>
            </a:r>
          </a:p>
          <a:p>
            <a:pPr>
              <a:spcAft>
                <a:spcPts val="600"/>
              </a:spcAft>
            </a:pPr>
            <a:r>
              <a:rPr lang="en-GB" sz="1800" b="0" dirty="0">
                <a:solidFill>
                  <a:srgbClr val="808080"/>
                </a:solidFill>
                <a:latin typeface="Verdana"/>
                <a:cs typeface="Verdana"/>
              </a:rPr>
              <a:t>Its slogan is </a:t>
            </a:r>
            <a:r>
              <a:rPr lang="en-GB" sz="1800" b="0" i="1" dirty="0">
                <a:solidFill>
                  <a:srgbClr val="FF6600"/>
                </a:solidFill>
                <a:latin typeface="Verdana"/>
                <a:cs typeface="Verdana"/>
              </a:rPr>
              <a:t>making the impossible possible</a:t>
            </a:r>
            <a:endParaRPr lang="en-GB" sz="1800" b="0" dirty="0">
              <a:solidFill>
                <a:srgbClr val="FF6600"/>
              </a:solidFill>
              <a:latin typeface="Verdana"/>
              <a:cs typeface="Verdana"/>
            </a:endParaRPr>
          </a:p>
          <a:p>
            <a:pPr>
              <a:spcAft>
                <a:spcPts val="600"/>
              </a:spcAft>
            </a:pPr>
            <a:r>
              <a:rPr lang="en-GB" sz="1800" b="0" dirty="0" err="1">
                <a:solidFill>
                  <a:srgbClr val="808080"/>
                </a:solidFill>
                <a:latin typeface="Verdana"/>
                <a:cs typeface="Verdana"/>
              </a:rPr>
              <a:t>Elon</a:t>
            </a:r>
            <a:r>
              <a:rPr lang="en-GB" sz="1800" b="0" dirty="0">
                <a:solidFill>
                  <a:srgbClr val="808080"/>
                </a:solidFill>
                <a:latin typeface="Verdana"/>
                <a:cs typeface="Verdana"/>
              </a:rPr>
              <a:t> Musk, James Cameron, Larry Page, Arianna Huffington, </a:t>
            </a:r>
            <a:r>
              <a:rPr lang="en-GB" sz="1800" b="0" dirty="0" err="1">
                <a:solidFill>
                  <a:srgbClr val="808080"/>
                </a:solidFill>
                <a:latin typeface="Verdana"/>
                <a:cs typeface="Verdana"/>
              </a:rPr>
              <a:t>Ratan</a:t>
            </a:r>
            <a:r>
              <a:rPr lang="en-GB" sz="1800" b="0" dirty="0">
                <a:solidFill>
                  <a:srgbClr val="808080"/>
                </a:solidFill>
                <a:latin typeface="Verdana"/>
                <a:cs typeface="Verdana"/>
              </a:rPr>
              <a:t> Tata are members of its administration </a:t>
            </a:r>
            <a:r>
              <a:rPr lang="en-GB" dirty="0">
                <a:solidFill>
                  <a:srgbClr val="808080"/>
                </a:solidFill>
                <a:latin typeface="Verdana"/>
                <a:cs typeface="Verdana"/>
              </a:rPr>
              <a:t>c</a:t>
            </a:r>
            <a:r>
              <a:rPr lang="en-GB" sz="1800" b="0" dirty="0">
                <a:solidFill>
                  <a:srgbClr val="808080"/>
                </a:solidFill>
                <a:latin typeface="Verdana"/>
                <a:cs typeface="Verdana"/>
              </a:rPr>
              <a:t>ouncil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100"/>
            <a:ext cx="1185558" cy="59436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081" y="3911600"/>
            <a:ext cx="3948826" cy="2326987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257300" y="3424535"/>
            <a:ext cx="505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2012 : Qualcomm </a:t>
            </a:r>
            <a:r>
              <a:rPr lang="en-GB" dirty="0" err="1">
                <a:solidFill>
                  <a:srgbClr val="FF6600"/>
                </a:solidFill>
                <a:latin typeface="Verdana"/>
                <a:cs typeface="Verdana"/>
              </a:rPr>
              <a:t>Tricorder</a:t>
            </a: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 </a:t>
            </a:r>
            <a:r>
              <a:rPr lang="en-GB" dirty="0" err="1">
                <a:solidFill>
                  <a:srgbClr val="FF6600"/>
                </a:solidFill>
                <a:latin typeface="Verdana"/>
                <a:cs typeface="Verdana"/>
              </a:rPr>
              <a:t>XPrize</a:t>
            </a: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  10 M$</a:t>
            </a:r>
          </a:p>
        </p:txBody>
      </p:sp>
      <p:sp>
        <p:nvSpPr>
          <p:cNvPr id="1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1630" y="6529566"/>
            <a:ext cx="2133600" cy="365125"/>
          </a:xfrm>
        </p:spPr>
        <p:txBody>
          <a:bodyPr/>
          <a:lstStyle>
            <a:lvl1pPr>
              <a:defRPr sz="1400"/>
            </a:lvl1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15</a:t>
            </a:fld>
            <a:r>
              <a:rPr lang="fr-FR" dirty="0">
                <a:latin typeface="Verdana"/>
                <a:cs typeface="Verdana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3548830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582161" y="3771486"/>
            <a:ext cx="45618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0" dirty="0">
                <a:solidFill>
                  <a:srgbClr val="FF6600"/>
                </a:solidFill>
                <a:latin typeface="Verdana"/>
                <a:cs typeface="Verdana"/>
              </a:rPr>
              <a:t>http://</a:t>
            </a:r>
            <a:r>
              <a:rPr lang="en-GB" sz="1600" b="0" dirty="0" err="1">
                <a:solidFill>
                  <a:srgbClr val="FF6600"/>
                </a:solidFill>
                <a:latin typeface="Verdana"/>
                <a:cs typeface="Verdana"/>
              </a:rPr>
              <a:t>ec.europa.eu</a:t>
            </a:r>
            <a:r>
              <a:rPr lang="en-GB" sz="1600" b="0" dirty="0">
                <a:solidFill>
                  <a:srgbClr val="FF6600"/>
                </a:solidFill>
                <a:latin typeface="Verdana"/>
                <a:cs typeface="Verdana"/>
              </a:rPr>
              <a:t>/research/</a:t>
            </a:r>
            <a:r>
              <a:rPr lang="en-GB" sz="1600" b="0" dirty="0" err="1">
                <a:solidFill>
                  <a:srgbClr val="FF6600"/>
                </a:solidFill>
                <a:latin typeface="Verdana"/>
                <a:cs typeface="Verdana"/>
              </a:rPr>
              <a:t>horizonprize</a:t>
            </a:r>
            <a:endParaRPr lang="en-GB" sz="1600" b="0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200" y="0"/>
            <a:ext cx="2082800" cy="144838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1964" y="211680"/>
            <a:ext cx="6600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Verdana"/>
                <a:cs typeface="Verdana"/>
              </a:rPr>
              <a:t>Horizon</a:t>
            </a:r>
            <a:r>
              <a:rPr lang="en-GB" sz="3600" dirty="0">
                <a:solidFill>
                  <a:srgbClr val="FF6600"/>
                </a:solidFill>
                <a:latin typeface="Verdana"/>
                <a:cs typeface="Verdana"/>
              </a:rPr>
              <a:t> Prizes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780" y="1101441"/>
            <a:ext cx="89892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The European Commission launched a series of prizes </a:t>
            </a:r>
            <a:br>
              <a:rPr lang="en-GB" sz="18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rewarded between 1 and 4 M€</a:t>
            </a: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</a:t>
            </a:r>
            <a:br>
              <a:rPr lang="en-GB" sz="1800" b="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These are incentive prizes that reward the best answers to a given challenge, the proposed solution being innovative, safe, and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resizable at the European scale</a:t>
            </a: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</a:t>
            </a:r>
          </a:p>
          <a:p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The goal is to stimulated innovation and find solutions to problems that  matters to European citizens</a:t>
            </a: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</a:t>
            </a:r>
          </a:p>
          <a:p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These competitions are opened to any legal entity, including individuals. The propositions will be evaluated by independent experts.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26" y="4149104"/>
            <a:ext cx="4578311" cy="228915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579" y="4149104"/>
            <a:ext cx="4578312" cy="2289156"/>
          </a:xfrm>
          <a:prstGeom prst="rect">
            <a:avLst/>
          </a:prstGeom>
        </p:spPr>
      </p:pic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1630" y="6529566"/>
            <a:ext cx="2133600" cy="365125"/>
          </a:xfrm>
        </p:spPr>
        <p:txBody>
          <a:bodyPr/>
          <a:lstStyle>
            <a:lvl1pPr>
              <a:defRPr sz="1400"/>
            </a:lvl1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16</a:t>
            </a:fld>
            <a:r>
              <a:rPr lang="fr-FR" dirty="0">
                <a:latin typeface="Verdana"/>
                <a:cs typeface="Verdana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3881574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3613" y="951234"/>
            <a:ext cx="3566160" cy="204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Rectangle 2"/>
          <p:cNvSpPr>
            <a:spLocks noChangeArrowheads="1"/>
          </p:cNvSpPr>
          <p:nvPr/>
        </p:nvSpPr>
        <p:spPr bwMode="auto">
          <a:xfrm>
            <a:off x="7540206" y="6"/>
            <a:ext cx="1603797" cy="6880919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422" tIns="45710" rIns="91422" bIns="4571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>
              <a:effectLst/>
              <a:latin typeface="Verdana"/>
              <a:cs typeface="Verdana"/>
            </a:endParaRPr>
          </a:p>
        </p:txBody>
      </p:sp>
      <p:pic>
        <p:nvPicPr>
          <p:cNvPr id="54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0298" y="14532"/>
            <a:ext cx="1638300" cy="622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5" name="Rectangle 20"/>
          <p:cNvSpPr>
            <a:spLocks noChangeArrowheads="1"/>
          </p:cNvSpPr>
          <p:nvPr/>
        </p:nvSpPr>
        <p:spPr bwMode="auto">
          <a:xfrm>
            <a:off x="7803632" y="1090820"/>
            <a:ext cx="1158875" cy="3077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22" tIns="45710" rIns="91422" bIns="45710">
            <a:prstTxWarp prst="textNoShape">
              <a:avLst/>
            </a:prstTxWarp>
            <a:spAutoFit/>
          </a:bodyPr>
          <a:lstStyle/>
          <a:p>
            <a:pPr marL="0" lvl="1" algn="ctr" eaLnBrk="1" hangingPunct="1"/>
            <a:r>
              <a:rPr lang="en-US" sz="1400" dirty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No TOF</a:t>
            </a:r>
          </a:p>
        </p:txBody>
      </p:sp>
      <p:sp>
        <p:nvSpPr>
          <p:cNvPr id="56" name="Rectangle 21"/>
          <p:cNvSpPr>
            <a:spLocks noChangeArrowheads="1"/>
          </p:cNvSpPr>
          <p:nvPr/>
        </p:nvSpPr>
        <p:spPr bwMode="auto">
          <a:xfrm>
            <a:off x="7803632" y="2791844"/>
            <a:ext cx="1158875" cy="3077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22" tIns="45710" rIns="91422" bIns="45710">
            <a:prstTxWarp prst="textNoShape">
              <a:avLst/>
            </a:prstTxWarp>
            <a:spAutoFit/>
          </a:bodyPr>
          <a:lstStyle/>
          <a:p>
            <a:pPr marL="0" lvl="1" algn="ctr" eaLnBrk="1" hangingPunct="1"/>
            <a:r>
              <a:rPr lang="en-US" sz="1400" dirty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700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ps</a:t>
            </a:r>
            <a:endParaRPr lang="en-US" sz="1400" dirty="0">
              <a:solidFill>
                <a:schemeClr val="bg1">
                  <a:lumMod val="65000"/>
                </a:schemeClr>
              </a:solidFill>
              <a:effectLst/>
              <a:latin typeface="Verdana"/>
              <a:cs typeface="Verdana"/>
            </a:endParaRPr>
          </a:p>
        </p:txBody>
      </p:sp>
      <p:sp>
        <p:nvSpPr>
          <p:cNvPr id="57" name="Rectangle 22"/>
          <p:cNvSpPr>
            <a:spLocks noChangeArrowheads="1"/>
          </p:cNvSpPr>
          <p:nvPr/>
        </p:nvSpPr>
        <p:spPr bwMode="auto">
          <a:xfrm>
            <a:off x="7803632" y="4492865"/>
            <a:ext cx="1158875" cy="3077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22" tIns="45710" rIns="91422" bIns="45710">
            <a:prstTxWarp prst="textNoShape">
              <a:avLst/>
            </a:prstTxWarp>
            <a:spAutoFit/>
          </a:bodyPr>
          <a:lstStyle/>
          <a:p>
            <a:pPr marL="0" lvl="1" algn="ctr" eaLnBrk="1" hangingPunct="1"/>
            <a:r>
              <a:rPr lang="en-US" sz="1400" dirty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500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ps</a:t>
            </a:r>
            <a:endParaRPr lang="en-US" sz="1400" dirty="0">
              <a:solidFill>
                <a:schemeClr val="bg1">
                  <a:lumMod val="65000"/>
                </a:schemeClr>
              </a:solidFill>
              <a:effectLst/>
              <a:latin typeface="Verdana"/>
              <a:cs typeface="Verdana"/>
            </a:endParaRPr>
          </a:p>
        </p:txBody>
      </p:sp>
      <p:sp>
        <p:nvSpPr>
          <p:cNvPr id="58" name="Rectangle 23"/>
          <p:cNvSpPr>
            <a:spLocks noChangeArrowheads="1"/>
          </p:cNvSpPr>
          <p:nvPr/>
        </p:nvSpPr>
        <p:spPr bwMode="auto">
          <a:xfrm>
            <a:off x="7803632" y="6193888"/>
            <a:ext cx="1158875" cy="3077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22" tIns="45710" rIns="91422" bIns="45710">
            <a:prstTxWarp prst="textNoShape">
              <a:avLst/>
            </a:prstTxWarp>
            <a:spAutoFit/>
          </a:bodyPr>
          <a:lstStyle/>
          <a:p>
            <a:pPr marL="0" lvl="1" algn="ctr" eaLnBrk="1" hangingPunct="1"/>
            <a:r>
              <a:rPr lang="en-US" sz="1400" dirty="0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300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effectLst/>
                <a:latin typeface="Verdana"/>
                <a:cs typeface="Verdana"/>
              </a:rPr>
              <a:t>ps</a:t>
            </a:r>
            <a:endParaRPr lang="en-US" sz="1400" dirty="0">
              <a:solidFill>
                <a:schemeClr val="bg1">
                  <a:lumMod val="65000"/>
                </a:schemeClr>
              </a:solidFill>
              <a:effectLst/>
              <a:latin typeface="Verdana"/>
              <a:cs typeface="Verdana"/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 bwMode="auto">
          <a:xfrm>
            <a:off x="14592" y="28263"/>
            <a:ext cx="7537742" cy="784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70" tIns="44442" rIns="90470" bIns="44442" numCol="1" anchor="ctr" anchorCtr="0" compatLnSpc="1">
            <a:prstTxWarp prst="textNoShape">
              <a:avLst/>
            </a:prstTxWarp>
          </a:bodyPr>
          <a:lstStyle/>
          <a:p>
            <a:pPr lvl="0" algn="l">
              <a:spcBef>
                <a:spcPct val="0"/>
              </a:spcBef>
              <a:buSzTx/>
              <a:defRPr/>
            </a:pPr>
            <a:r>
              <a:rPr lang="en-GB" sz="2000" b="1" kern="0" dirty="0">
                <a:solidFill>
                  <a:srgbClr val="FF6600"/>
                </a:solidFill>
                <a:latin typeface="Verdana"/>
                <a:ea typeface="ＭＳ Ｐゴシック" charset="0"/>
                <a:cs typeface="Verdana"/>
              </a:rPr>
              <a:t>Time-Of-Flight Positron Emission tomography (TOF-PET)</a:t>
            </a:r>
            <a:endParaRPr lang="en-GB" sz="2000" b="1" kern="0" dirty="0">
              <a:solidFill>
                <a:srgbClr val="FF6600"/>
              </a:solidFill>
              <a:effectLst/>
              <a:latin typeface="Verdana"/>
              <a:ea typeface="ＭＳ Ｐゴシック" charset="0"/>
              <a:cs typeface="Verdana"/>
            </a:endParaRPr>
          </a:p>
        </p:txBody>
      </p:sp>
      <p:grpSp>
        <p:nvGrpSpPr>
          <p:cNvPr id="25" name="Grouper 24"/>
          <p:cNvGrpSpPr/>
          <p:nvPr/>
        </p:nvGrpSpPr>
        <p:grpSpPr>
          <a:xfrm>
            <a:off x="28582" y="998892"/>
            <a:ext cx="7085239" cy="5397750"/>
            <a:chOff x="28582" y="720593"/>
            <a:chExt cx="7085236" cy="4048314"/>
          </a:xfrm>
        </p:grpSpPr>
        <p:pic>
          <p:nvPicPr>
            <p:cNvPr id="82" name="Image 81" descr="FlyerProposal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863" y="3786989"/>
              <a:ext cx="6576524" cy="917326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8881" y="720593"/>
              <a:ext cx="2082799" cy="1447800"/>
            </a:xfrm>
            <a:prstGeom prst="rect">
              <a:avLst/>
            </a:prstGeom>
          </p:spPr>
        </p:pic>
        <p:grpSp>
          <p:nvGrpSpPr>
            <p:cNvPr id="20" name="Grouper 19"/>
            <p:cNvGrpSpPr/>
            <p:nvPr/>
          </p:nvGrpSpPr>
          <p:grpSpPr>
            <a:xfrm>
              <a:off x="292197" y="2580979"/>
              <a:ext cx="6821621" cy="891978"/>
              <a:chOff x="270672" y="622063"/>
              <a:chExt cx="6821621" cy="891978"/>
            </a:xfrm>
          </p:grpSpPr>
          <p:sp>
            <p:nvSpPr>
              <p:cNvPr id="83" name="ZoneTexte 82"/>
              <p:cNvSpPr txBox="1"/>
              <p:nvPr/>
            </p:nvSpPr>
            <p:spPr>
              <a:xfrm>
                <a:off x="1780198" y="751725"/>
                <a:ext cx="3994092" cy="611702"/>
              </a:xfrm>
              <a:prstGeom prst="rect">
                <a:avLst/>
              </a:prstGeom>
              <a:noFill/>
            </p:spPr>
            <p:txBody>
              <a:bodyPr wrap="square" lIns="76194" tIns="38097" rIns="76194" bIns="38097" rtlCol="0">
                <a:spAutoFit/>
              </a:bodyPr>
              <a:lstStyle/>
              <a:p>
                <a:pPr algn="ctr"/>
                <a:r>
                  <a:rPr lang="fr-FR" b="0" dirty="0">
                    <a:solidFill>
                      <a:srgbClr val="808080"/>
                    </a:solidFill>
                    <a:effectLst/>
                    <a:latin typeface="Verdana"/>
                    <a:cs typeface="Verdana"/>
                  </a:rPr>
                  <a:t>4D total absorption Time Imaging </a:t>
                </a:r>
                <a:r>
                  <a:rPr lang="fr-FR" b="0" dirty="0" err="1">
                    <a:solidFill>
                      <a:srgbClr val="808080"/>
                    </a:solidFill>
                    <a:effectLst/>
                    <a:latin typeface="Verdana"/>
                    <a:cs typeface="Verdana"/>
                  </a:rPr>
                  <a:t>CALorimeter</a:t>
                </a:r>
                <a:endParaRPr lang="fr-FR" b="0" dirty="0">
                  <a:solidFill>
                    <a:srgbClr val="808080"/>
                  </a:solidFill>
                  <a:effectLst/>
                  <a:latin typeface="Verdana"/>
                  <a:cs typeface="Verdana"/>
                </a:endParaRPr>
              </a:p>
            </p:txBody>
          </p:sp>
          <p:pic>
            <p:nvPicPr>
              <p:cNvPr id="86" name="Image 85" descr="PastedGraphic-1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0672" y="635356"/>
                <a:ext cx="1550490" cy="865391"/>
              </a:xfrm>
              <a:prstGeom prst="rect">
                <a:avLst/>
              </a:prstGeom>
            </p:spPr>
          </p:pic>
          <p:pic>
            <p:nvPicPr>
              <p:cNvPr id="89" name="Image 8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15256" y="622063"/>
                <a:ext cx="1277037" cy="891978"/>
              </a:xfrm>
              <a:prstGeom prst="rect">
                <a:avLst/>
              </a:prstGeom>
            </p:spPr>
          </p:pic>
        </p:grp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00680" y="947160"/>
              <a:ext cx="1450847" cy="954024"/>
            </a:xfrm>
            <a:prstGeom prst="rect">
              <a:avLst/>
            </a:prstGeom>
          </p:spPr>
        </p:pic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 rot="16200000">
              <a:off x="-1460301" y="3033809"/>
              <a:ext cx="3223981" cy="2462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76194" tIns="38097" rIns="76194" bIns="38097">
              <a:prstTxWarp prst="textNoShape">
                <a:avLst/>
              </a:prstTxWarp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b="0" dirty="0">
                  <a:solidFill>
                    <a:srgbClr val="FF6600"/>
                  </a:solidFill>
                  <a:effectLst/>
                  <a:latin typeface="Verdana"/>
                  <a:cs typeface="Verdana"/>
                </a:rPr>
                <a:t>P </a:t>
              </a:r>
              <a:r>
                <a:rPr lang="en-US" sz="1200" b="0" dirty="0" err="1">
                  <a:solidFill>
                    <a:srgbClr val="FF6600"/>
                  </a:solidFill>
                  <a:effectLst/>
                  <a:latin typeface="Verdana"/>
                  <a:cs typeface="Verdana"/>
                </a:rPr>
                <a:t>Lecoq</a:t>
              </a:r>
              <a:r>
                <a:rPr lang="en-US" sz="1200" b="0" dirty="0">
                  <a:solidFill>
                    <a:srgbClr val="FF6600"/>
                  </a:solidFill>
                  <a:effectLst/>
                  <a:latin typeface="Verdana"/>
                  <a:cs typeface="Verdana"/>
                </a:rPr>
                <a:t> et al. </a:t>
              </a:r>
              <a:r>
                <a:rPr lang="en-US" sz="1200" b="0" dirty="0" err="1">
                  <a:solidFill>
                    <a:srgbClr val="FF6600"/>
                  </a:solidFill>
                  <a:effectLst/>
                  <a:latin typeface="Verdana"/>
                  <a:cs typeface="Verdana"/>
                </a:rPr>
                <a:t>Nucl</a:t>
              </a:r>
              <a:r>
                <a:rPr lang="en-US" sz="1200" b="0" dirty="0">
                  <a:solidFill>
                    <a:srgbClr val="FF6600"/>
                  </a:solidFill>
                  <a:effectLst/>
                  <a:latin typeface="Verdana"/>
                  <a:cs typeface="Verdana"/>
                </a:rPr>
                <a:t>. </a:t>
              </a:r>
              <a:r>
                <a:rPr lang="en-US" sz="1200" b="0" dirty="0" err="1">
                  <a:solidFill>
                    <a:srgbClr val="FF6600"/>
                  </a:solidFill>
                  <a:effectLst/>
                  <a:latin typeface="Verdana"/>
                  <a:cs typeface="Verdana"/>
                </a:rPr>
                <a:t>Instrum</a:t>
              </a:r>
              <a:r>
                <a:rPr lang="en-US" sz="1200" b="0" dirty="0">
                  <a:solidFill>
                    <a:srgbClr val="FF6600"/>
                  </a:solidFill>
                  <a:effectLst/>
                  <a:latin typeface="Verdana"/>
                  <a:cs typeface="Verdana"/>
                </a:rPr>
                <a:t>. Meth. A 718 (2013) 569</a:t>
              </a:r>
            </a:p>
          </p:txBody>
        </p:sp>
      </p:grpSp>
      <p:sp>
        <p:nvSpPr>
          <p:cNvPr id="2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1630" y="6529566"/>
            <a:ext cx="2133600" cy="365125"/>
          </a:xfrm>
        </p:spPr>
        <p:txBody>
          <a:bodyPr/>
          <a:lstStyle>
            <a:lvl1pPr>
              <a:defRPr sz="1400"/>
            </a:lvl1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2</a:t>
            </a:fld>
            <a:r>
              <a:rPr lang="fr-FR" dirty="0">
                <a:latin typeface="Verdana"/>
                <a:cs typeface="Verdana"/>
              </a:rPr>
              <a:t>/9</a:t>
            </a:r>
          </a:p>
        </p:txBody>
      </p:sp>
    </p:spTree>
    <p:extLst>
      <p:ext uri="{BB962C8B-B14F-4D97-AF65-F5344CB8AC3E}">
        <p14:creationId xmlns:p14="http://schemas.microsoft.com/office/powerpoint/2010/main" val="265015854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1"/>
          <p:cNvSpPr txBox="1">
            <a:spLocks noChangeArrowheads="1"/>
          </p:cNvSpPr>
          <p:nvPr/>
        </p:nvSpPr>
        <p:spPr bwMode="auto">
          <a:xfrm>
            <a:off x="81497" y="44957"/>
            <a:ext cx="77036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fr-FR" sz="2400" b="1" dirty="0">
                <a:solidFill>
                  <a:srgbClr val="FF6600"/>
                </a:solidFill>
                <a:latin typeface="Verdana"/>
                <a:cs typeface="Verdana"/>
              </a:rPr>
              <a:t>11-12 Jun 2018: The French GDR MI2B org-</a:t>
            </a:r>
            <a:r>
              <a:rPr lang="en-US" altLang="fr-FR" sz="2400" b="1" dirty="0" err="1">
                <a:solidFill>
                  <a:srgbClr val="FF6600"/>
                </a:solidFill>
                <a:latin typeface="Verdana"/>
                <a:cs typeface="Verdana"/>
              </a:rPr>
              <a:t>anized</a:t>
            </a:r>
            <a:r>
              <a:rPr lang="en-US" altLang="fr-FR" sz="2400" b="1" dirty="0">
                <a:solidFill>
                  <a:srgbClr val="FF6600"/>
                </a:solidFill>
                <a:latin typeface="Verdana"/>
                <a:cs typeface="Verdana"/>
              </a:rPr>
              <a:t> a 10 </a:t>
            </a:r>
            <a:r>
              <a:rPr lang="en-US" altLang="fr-FR" sz="2400" b="1" dirty="0" err="1">
                <a:solidFill>
                  <a:srgbClr val="FF6600"/>
                </a:solidFill>
                <a:latin typeface="Verdana"/>
                <a:cs typeface="Verdana"/>
              </a:rPr>
              <a:t>ps</a:t>
            </a:r>
            <a:r>
              <a:rPr lang="en-US" altLang="fr-FR" sz="2400" b="1" dirty="0">
                <a:solidFill>
                  <a:srgbClr val="FF6600"/>
                </a:solidFill>
                <a:latin typeface="Verdana"/>
                <a:cs typeface="Verdana"/>
              </a:rPr>
              <a:t> challenge workshop in Paris</a:t>
            </a:r>
            <a:endParaRPr lang="fr-FR" altLang="fr-FR" sz="2400" b="1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6C5A92-1666-404C-8BB3-FDCDFDD3704F}"/>
              </a:ext>
            </a:extLst>
          </p:cNvPr>
          <p:cNvSpPr txBox="1"/>
          <p:nvPr/>
        </p:nvSpPr>
        <p:spPr>
          <a:xfrm>
            <a:off x="81497" y="975639"/>
            <a:ext cx="8973603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rgbClr val="FF6600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Contribute to the setting up of an international challenge: </a:t>
            </a:r>
            <a:r>
              <a:rPr lang="en-GB" sz="2000" dirty="0">
                <a:latin typeface="Verdana"/>
                <a:ea typeface="ヒラギノ角ゴ Pro W3" panose="020B0300000000000000" pitchFamily="34" charset="-128"/>
                <a:cs typeface="Verdana"/>
              </a:rPr>
              <a:t>thought-provoking on the 10 </a:t>
            </a:r>
            <a:r>
              <a:rPr lang="en-GB" sz="2000" dirty="0" err="1">
                <a:latin typeface="Verdana"/>
                <a:ea typeface="ヒラギノ角ゴ Pro W3" panose="020B0300000000000000" pitchFamily="34" charset="-128"/>
                <a:cs typeface="Verdana"/>
              </a:rPr>
              <a:t>ps</a:t>
            </a:r>
            <a:r>
              <a:rPr lang="en-GB" sz="2000" dirty="0">
                <a:latin typeface="Verdana"/>
                <a:ea typeface="ヒラギノ角ゴ Pro W3" panose="020B0300000000000000" pitchFamily="34" charset="-128"/>
                <a:cs typeface="Verdana"/>
              </a:rPr>
              <a:t> challenge motivations, expectations and implementation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Ø"/>
            </a:pPr>
            <a:r>
              <a:rPr lang="en-GB" altLang="fr-FR" sz="2000" dirty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for what purpose ?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Ø"/>
            </a:pPr>
            <a:r>
              <a:rPr lang="en-GB" altLang="fr-FR" sz="2000" dirty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for what goal(s) ? 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Ø"/>
            </a:pPr>
            <a:r>
              <a:rPr lang="en-GB" altLang="fr-FR" sz="2000" dirty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with what organization ? 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Ø"/>
            </a:pPr>
            <a:r>
              <a:rPr lang="en-GB" altLang="fr-FR" sz="2000" dirty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how to communicate ?</a:t>
            </a:r>
            <a:endParaRPr lang="en-GB" sz="2000" dirty="0">
              <a:solidFill>
                <a:srgbClr val="FF6600"/>
              </a:solidFill>
              <a:latin typeface="Verdana"/>
              <a:ea typeface="ヒラギノ角ゴ Pro W3" panose="020B0300000000000000" pitchFamily="34" charset="-128"/>
              <a:cs typeface="Verdana"/>
            </a:endParaRPr>
          </a:p>
          <a:p>
            <a:pPr marL="342900" lvl="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rgbClr val="FF6600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Motivations for the 10 </a:t>
            </a:r>
            <a:r>
              <a:rPr lang="en-GB" sz="2000" dirty="0" err="1">
                <a:solidFill>
                  <a:srgbClr val="FF6600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ps</a:t>
            </a:r>
            <a:r>
              <a:rPr lang="en-GB" sz="2000" dirty="0">
                <a:solidFill>
                  <a:srgbClr val="FF6600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 challenge</a:t>
            </a:r>
            <a:endParaRPr lang="en-GB" sz="2000" dirty="0">
              <a:latin typeface="Verdana"/>
              <a:ea typeface="ヒラギノ角ゴ Pro W3" panose="020B0300000000000000" pitchFamily="34" charset="-128"/>
              <a:cs typeface="Verdana"/>
            </a:endParaRPr>
          </a:p>
          <a:p>
            <a:pPr marL="800100" lvl="1" indent="-342900">
              <a:spcAft>
                <a:spcPts val="600"/>
              </a:spcAft>
              <a:buFont typeface="Wingdings" charset="2"/>
              <a:buChar char="Ø"/>
            </a:pPr>
            <a:r>
              <a:rPr lang="en-GB" sz="2000" dirty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Promising technologies under development </a:t>
            </a:r>
            <a:r>
              <a:rPr lang="en-GB" sz="2000" dirty="0">
                <a:solidFill>
                  <a:srgbClr val="FF6600"/>
                </a:solidFill>
                <a:latin typeface="Verdana"/>
                <a:ea typeface="Arial Unicode MS" panose="020B0604020202020204" pitchFamily="34" charset="-128"/>
                <a:cs typeface="Verdana"/>
              </a:rPr>
              <a:t>➟</a:t>
            </a:r>
            <a:r>
              <a:rPr lang="en-GB" sz="2000" dirty="0">
                <a:solidFill>
                  <a:srgbClr val="FF6600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 P. </a:t>
            </a:r>
            <a:r>
              <a:rPr lang="en-GB" sz="2000" dirty="0" err="1">
                <a:solidFill>
                  <a:srgbClr val="FF6600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Lecoq</a:t>
            </a:r>
            <a:endParaRPr lang="en-GB" sz="2000" dirty="0">
              <a:solidFill>
                <a:srgbClr val="FF6600"/>
              </a:solidFill>
              <a:latin typeface="Verdana"/>
              <a:ea typeface="ヒラギノ角ゴ Pro W3" panose="020B0300000000000000" pitchFamily="34" charset="-128"/>
              <a:cs typeface="Verdana"/>
            </a:endParaRPr>
          </a:p>
          <a:p>
            <a:pPr marL="800100" lvl="1" indent="-342900">
              <a:spcAft>
                <a:spcPts val="600"/>
              </a:spcAft>
              <a:buFont typeface="Wingdings" charset="2"/>
              <a:buChar char="Ø"/>
            </a:pPr>
            <a:r>
              <a:rPr lang="en-GB" sz="2000" dirty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Technical challenge with a strong clinical and societal impact  </a:t>
            </a:r>
            <a:r>
              <a:rPr lang="en-GB" sz="2000" dirty="0">
                <a:solidFill>
                  <a:srgbClr val="FF6600"/>
                </a:solidFill>
                <a:latin typeface="Verdana"/>
                <a:ea typeface="Arial Unicode MS" panose="020B0604020202020204" pitchFamily="34" charset="-128"/>
                <a:cs typeface="Verdana"/>
              </a:rPr>
              <a:t>➟</a:t>
            </a:r>
            <a:r>
              <a:rPr lang="en-GB" sz="2000" dirty="0">
                <a:solidFill>
                  <a:srgbClr val="FF6600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 J. </a:t>
            </a:r>
            <a:r>
              <a:rPr lang="en-GB" sz="2000" dirty="0" err="1">
                <a:solidFill>
                  <a:srgbClr val="FF6600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Nuyts</a:t>
            </a:r>
            <a:endParaRPr lang="en-GB" sz="2000" dirty="0">
              <a:solidFill>
                <a:srgbClr val="FF6600"/>
              </a:solidFill>
              <a:latin typeface="Verdana"/>
              <a:ea typeface="ヒラギノ角ゴ Pro W3" panose="020B0300000000000000" pitchFamily="34" charset="-128"/>
              <a:cs typeface="Verdana"/>
            </a:endParaRPr>
          </a:p>
          <a:p>
            <a:pPr marL="800100" lvl="1" indent="-342900">
              <a:spcAft>
                <a:spcPts val="600"/>
              </a:spcAft>
              <a:buFont typeface="Wingdings" charset="2"/>
              <a:buChar char="Ø"/>
            </a:pPr>
            <a:r>
              <a:rPr lang="en-GB" sz="2000" dirty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Interest beyond the new generation TOF-PET scanners for Compton cameras, prompt gamma imaging in </a:t>
            </a:r>
            <a:r>
              <a:rPr lang="en-GB" sz="2000" dirty="0" err="1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hadrontherapy</a:t>
            </a:r>
            <a:r>
              <a:rPr lang="en-GB" sz="2000" dirty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, …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Ø"/>
            </a:pPr>
            <a:r>
              <a:rPr lang="en-GB" sz="2000" dirty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The challenge as a spur on technological development</a:t>
            </a:r>
            <a:br>
              <a:rPr lang="en-GB" sz="2000" dirty="0">
                <a:solidFill>
                  <a:srgbClr val="161616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</a:br>
            <a:r>
              <a:rPr lang="en-GB" sz="2000" dirty="0">
                <a:solidFill>
                  <a:srgbClr val="FF6600"/>
                </a:solidFill>
                <a:latin typeface="Verdana"/>
                <a:ea typeface="Arial Unicode MS" panose="020B0604020202020204" pitchFamily="34" charset="-128"/>
                <a:cs typeface="Verdana"/>
              </a:rPr>
              <a:t>➟</a:t>
            </a:r>
            <a:r>
              <a:rPr lang="en-GB" sz="2000" dirty="0">
                <a:solidFill>
                  <a:srgbClr val="FF6600"/>
                </a:solidFill>
                <a:latin typeface="Verdana"/>
                <a:ea typeface="ヒラギノ角ゴ Pro W3" panose="020B0300000000000000" pitchFamily="34" charset="-128"/>
                <a:cs typeface="Verdana"/>
              </a:rPr>
              <a:t> C. Morel</a:t>
            </a:r>
          </a:p>
        </p:txBody>
      </p:sp>
      <p:pic>
        <p:nvPicPr>
          <p:cNvPr id="5" name="Image 4" descr="Mi2BLogoCMJN.gif">
            <a:extLst>
              <a:ext uri="{FF2B5EF4-FFF2-40B4-BE49-F238E27FC236}">
                <a16:creationId xmlns:a16="http://schemas.microsoft.com/office/drawing/2014/main" id="{C6BDAF6D-6A2F-3644-8EFA-12F3540D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6984" y="0"/>
            <a:ext cx="1267016" cy="142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1630" y="6529566"/>
            <a:ext cx="2133600" cy="365125"/>
          </a:xfrm>
        </p:spPr>
        <p:txBody>
          <a:bodyPr/>
          <a:lstStyle>
            <a:lvl1pPr>
              <a:defRPr sz="1400"/>
            </a:lvl1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3</a:t>
            </a:fld>
            <a:r>
              <a:rPr lang="fr-FR" dirty="0">
                <a:latin typeface="Verdana"/>
                <a:cs typeface="Verdana"/>
              </a:rPr>
              <a:t>/9</a:t>
            </a:r>
          </a:p>
        </p:txBody>
      </p:sp>
    </p:spTree>
    <p:extLst>
      <p:ext uri="{BB962C8B-B14F-4D97-AF65-F5344CB8AC3E}">
        <p14:creationId xmlns:p14="http://schemas.microsoft.com/office/powerpoint/2010/main" val="1980915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2369" y="1412776"/>
            <a:ext cx="8159262" cy="676275"/>
          </a:xfrm>
        </p:spPr>
        <p:txBody>
          <a:bodyPr/>
          <a:lstStyle/>
          <a:p>
            <a:pPr eaLnBrk="1" hangingPunct="1"/>
            <a:r>
              <a:rPr lang="en-US" sz="4400" dirty="0">
                <a:ea typeface="ＭＳ Ｐゴシック" pitchFamily="-106" charset="-128"/>
                <a:cs typeface="ＭＳ Ｐゴシック" pitchFamily="-106" charset="-128"/>
              </a:rPr>
              <a:t>The 10ps TOFPET challenge</a:t>
            </a:r>
            <a:endParaRPr lang="en-US" i="1" dirty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42063" y="2996952"/>
            <a:ext cx="4259873" cy="1473200"/>
          </a:xfrm>
        </p:spPr>
        <p:txBody>
          <a:bodyPr/>
          <a:lstStyle/>
          <a:p>
            <a:pPr algn="ctr" eaLnBrk="1" hangingPunct="1">
              <a:buFont typeface="Wingdings" pitchFamily="-106" charset="2"/>
              <a:buNone/>
            </a:pPr>
            <a:r>
              <a:rPr lang="en-US" dirty="0">
                <a:ea typeface="ＭＳ Ｐゴシック" pitchFamily="-106" charset="-128"/>
                <a:cs typeface="ＭＳ Ｐゴシック" pitchFamily="-106" charset="-128"/>
              </a:rPr>
              <a:t>Paul Lecoq</a:t>
            </a:r>
          </a:p>
          <a:p>
            <a:pPr algn="ctr" eaLnBrk="1" hangingPunct="1">
              <a:buFont typeface="Wingdings" pitchFamily="-106" charset="2"/>
              <a:buNone/>
            </a:pPr>
            <a:r>
              <a:rPr lang="en-US" dirty="0">
                <a:ea typeface="ＭＳ Ｐゴシック" pitchFamily="-106" charset="-128"/>
                <a:cs typeface="ＭＳ Ｐゴシック" pitchFamily="-106" charset="-128"/>
              </a:rPr>
              <a:t>CERN, Genève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50276" y="5663624"/>
            <a:ext cx="70048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i="1">
                <a:solidFill>
                  <a:srgbClr val="FFFFFF"/>
                </a:solidFill>
                <a:latin typeface="Arial" pitchFamily="-65" charset="0"/>
              </a:rPr>
              <a:t>This work and presentation are made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i="1">
                <a:solidFill>
                  <a:srgbClr val="FFFFFF"/>
                </a:solidFill>
                <a:latin typeface="Arial" pitchFamily="-65" charset="0"/>
              </a:rPr>
              <a:t>in the frame of the ERC Advanced Grant Agreement N°338953–TICAL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rcRect l="9756"/>
          <a:stretch>
            <a:fillRect/>
          </a:stretch>
        </p:blipFill>
        <p:spPr>
          <a:xfrm>
            <a:off x="0" y="5458254"/>
            <a:ext cx="1066800" cy="10187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2781" y="4149080"/>
            <a:ext cx="61045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 pitchFamily="-65" charset="0"/>
              </a:rPr>
              <a:t>When you have an impossible dream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 pitchFamily="-65" charset="0"/>
              </a:rPr>
              <a:t>Setup a challenge!</a:t>
            </a:r>
          </a:p>
        </p:txBody>
      </p:sp>
    </p:spTree>
    <p:extLst>
      <p:ext uri="{BB962C8B-B14F-4D97-AF65-F5344CB8AC3E}">
        <p14:creationId xmlns:p14="http://schemas.microsoft.com/office/powerpoint/2010/main" val="307333286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8282" y="106556"/>
            <a:ext cx="705373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6600"/>
                </a:solidFill>
                <a:latin typeface="Verdana"/>
                <a:cs typeface="Verdana"/>
              </a:rPr>
              <a:t>Resolution in TOF-direction: ~1.5 mm  </a:t>
            </a:r>
          </a:p>
          <a:p>
            <a:r>
              <a:rPr lang="en-GB" sz="2400" b="1" dirty="0">
                <a:solidFill>
                  <a:srgbClr val="FF6600"/>
                </a:solidFill>
                <a:latin typeface="Verdana"/>
                <a:cs typeface="Verdana"/>
              </a:rPr>
              <a:t>Resolution in detector direction: 5 mm</a:t>
            </a:r>
            <a:endParaRPr lang="nl-BE" sz="2400" b="1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  <p:pic>
        <p:nvPicPr>
          <p:cNvPr id="7" name="Afbeelding 6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06" y="1408618"/>
            <a:ext cx="2375725" cy="2341151"/>
          </a:xfrm>
          <a:prstGeom prst="rect">
            <a:avLst/>
          </a:prstGeom>
        </p:spPr>
      </p:pic>
      <p:pic>
        <p:nvPicPr>
          <p:cNvPr id="8" name="Afbeelding 7" descr="Schermopna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30" y="3812011"/>
            <a:ext cx="2385603" cy="2355968"/>
          </a:xfrm>
          <a:prstGeom prst="rect">
            <a:avLst/>
          </a:prstGeom>
        </p:spPr>
      </p:pic>
      <p:pic>
        <p:nvPicPr>
          <p:cNvPr id="9" name="Afbeelding 8" descr="Schermopnam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401" y="3812011"/>
            <a:ext cx="2395481" cy="2351029"/>
          </a:xfrm>
          <a:prstGeom prst="rect">
            <a:avLst/>
          </a:prstGeom>
        </p:spPr>
      </p:pic>
      <p:pic>
        <p:nvPicPr>
          <p:cNvPr id="10" name="Afbeelding 9" descr="Schermopnam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0" y="1418475"/>
            <a:ext cx="2336222" cy="2341151"/>
          </a:xfrm>
          <a:prstGeom prst="rect">
            <a:avLst/>
          </a:prstGeom>
        </p:spPr>
      </p:pic>
      <p:pic>
        <p:nvPicPr>
          <p:cNvPr id="11" name="Afbeelding 10" descr="Schermopnam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43" y="1418475"/>
            <a:ext cx="2365795" cy="2331294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415206" y="1155843"/>
            <a:ext cx="1595309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Verdana"/>
                <a:cs typeface="Verdana"/>
              </a:rPr>
              <a:t>true activity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13" name="Afbeelding 12" descr="Schermopnam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1" y="3929085"/>
            <a:ext cx="2331273" cy="2341151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415206" y="6095256"/>
            <a:ext cx="2073003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Verdana"/>
                <a:cs typeface="Verdana"/>
              </a:rPr>
              <a:t>true attenuation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3398596" y="1155843"/>
            <a:ext cx="2242120" cy="3385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Verdana"/>
                <a:cs typeface="Verdana"/>
              </a:rPr>
              <a:t>non-TOF </a:t>
            </a:r>
            <a:r>
              <a:rPr lang="en-GB" sz="1600" dirty="0" err="1">
                <a:solidFill>
                  <a:srgbClr val="000000"/>
                </a:solidFill>
                <a:latin typeface="Verdana"/>
                <a:cs typeface="Verdana"/>
              </a:rPr>
              <a:t>backproj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3534920" y="6095256"/>
            <a:ext cx="1889059" cy="3385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Verdana"/>
                <a:cs typeface="Verdana"/>
              </a:rPr>
              <a:t>non-TOF OSEM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6429217" y="1155843"/>
            <a:ext cx="1710424" cy="3385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Verdana"/>
                <a:cs typeface="Verdana"/>
              </a:rPr>
              <a:t>TOF </a:t>
            </a:r>
            <a:r>
              <a:rPr lang="en-GB" sz="1600" dirty="0" err="1">
                <a:solidFill>
                  <a:srgbClr val="000000"/>
                </a:solidFill>
                <a:latin typeface="Verdana"/>
                <a:cs typeface="Verdana"/>
              </a:rPr>
              <a:t>backproj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6445180" y="6095256"/>
            <a:ext cx="1357363" cy="3385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Verdana"/>
                <a:cs typeface="Verdana"/>
              </a:rPr>
              <a:t>TOF OSEM</a:t>
            </a:r>
            <a:endParaRPr lang="nl-BE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 rot="16200000">
            <a:off x="7592719" y="4491781"/>
            <a:ext cx="2678093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fr-FR" sz="1200" b="0" dirty="0" err="1">
                <a:solidFill>
                  <a:srgbClr val="FF6600"/>
                </a:solidFill>
                <a:effectLst/>
                <a:latin typeface="Verdana"/>
                <a:cs typeface="Verdana"/>
              </a:rPr>
              <a:t>Courtesy</a:t>
            </a:r>
            <a:r>
              <a:rPr lang="fr-FR" sz="1200" b="0" dirty="0">
                <a:solidFill>
                  <a:srgbClr val="FF6600"/>
                </a:solidFill>
                <a:effectLst/>
                <a:latin typeface="Verdana"/>
                <a:cs typeface="Verdana"/>
              </a:rPr>
              <a:t>: </a:t>
            </a:r>
            <a:r>
              <a:rPr lang="fr-FR" sz="1200" b="0" dirty="0">
                <a:solidFill>
                  <a:srgbClr val="FF6600"/>
                </a:solidFill>
                <a:latin typeface="Verdana"/>
                <a:cs typeface="Verdana"/>
              </a:rPr>
              <a:t>J. Nuyts, </a:t>
            </a:r>
            <a:r>
              <a:rPr lang="fr-FR" sz="1200" b="0" dirty="0" err="1">
                <a:solidFill>
                  <a:srgbClr val="FF6600"/>
                </a:solidFill>
                <a:latin typeface="Verdana"/>
                <a:cs typeface="Verdana"/>
              </a:rPr>
              <a:t>Univ</a:t>
            </a:r>
            <a:r>
              <a:rPr lang="fr-FR" sz="1200" b="0" dirty="0">
                <a:solidFill>
                  <a:srgbClr val="FF6600"/>
                </a:solidFill>
                <a:latin typeface="Verdana"/>
                <a:cs typeface="Verdana"/>
              </a:rPr>
              <a:t> Leuven</a:t>
            </a:r>
            <a:endParaRPr lang="fr-FR" sz="1200" b="0" dirty="0">
              <a:solidFill>
                <a:srgbClr val="FF6600"/>
              </a:solidFill>
              <a:effectLst/>
              <a:latin typeface="Verdana"/>
              <a:cs typeface="Verdana"/>
            </a:endParaRPr>
          </a:p>
        </p:txBody>
      </p:sp>
      <p:sp>
        <p:nvSpPr>
          <p:cNvPr id="1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1630" y="6529566"/>
            <a:ext cx="2133600" cy="365125"/>
          </a:xfrm>
        </p:spPr>
        <p:txBody>
          <a:bodyPr/>
          <a:lstStyle>
            <a:lvl1pPr>
              <a:defRPr sz="1400"/>
            </a:lvl1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5</a:t>
            </a:fld>
            <a:r>
              <a:rPr lang="fr-FR" dirty="0">
                <a:latin typeface="Verdana"/>
                <a:cs typeface="Verdana"/>
              </a:rPr>
              <a:t>/9</a:t>
            </a:r>
          </a:p>
        </p:txBody>
      </p:sp>
      <p:sp>
        <p:nvSpPr>
          <p:cNvPr id="21" name="ZoneTexte 9">
            <a:extLst>
              <a:ext uri="{FF2B5EF4-FFF2-40B4-BE49-F238E27FC236}">
                <a16:creationId xmlns:a16="http://schemas.microsoft.com/office/drawing/2014/main" id="{9A1D3EFE-BFD7-1C48-8BD6-9A24E4AD4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8" y="6559728"/>
            <a:ext cx="52861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Journées du GDR MI2B, 20-22 novembre 2019, Nantes</a:t>
            </a:r>
          </a:p>
        </p:txBody>
      </p:sp>
    </p:spTree>
    <p:extLst>
      <p:ext uri="{BB962C8B-B14F-4D97-AF65-F5344CB8AC3E}">
        <p14:creationId xmlns:p14="http://schemas.microsoft.com/office/powerpoint/2010/main" val="99717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55710" y="25186"/>
            <a:ext cx="71954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b="1" dirty="0">
                <a:solidFill>
                  <a:srgbClr val="FF6600"/>
                </a:solidFill>
                <a:latin typeface="Verdana"/>
                <a:cs typeface="Verdana"/>
              </a:rPr>
              <a:t>The 10 </a:t>
            </a:r>
            <a:r>
              <a:rPr lang="fr-FR" sz="2400" b="1" dirty="0" err="1">
                <a:solidFill>
                  <a:srgbClr val="FF6600"/>
                </a:solidFill>
                <a:latin typeface="Verdana"/>
                <a:cs typeface="Verdana"/>
              </a:rPr>
              <a:t>ps</a:t>
            </a:r>
            <a:r>
              <a:rPr lang="fr-FR" sz="2400" b="1" dirty="0">
                <a:solidFill>
                  <a:srgbClr val="FF6600"/>
                </a:solidFill>
                <a:latin typeface="Verdana"/>
                <a:cs typeface="Verdana"/>
              </a:rPr>
              <a:t> challenge: a </a:t>
            </a:r>
            <a:r>
              <a:rPr lang="fr-FR" sz="2400" b="1" dirty="0" err="1">
                <a:solidFill>
                  <a:srgbClr val="FF6600"/>
                </a:solidFill>
                <a:latin typeface="Verdana"/>
                <a:cs typeface="Verdana"/>
              </a:rPr>
              <a:t>step</a:t>
            </a:r>
            <a:r>
              <a:rPr lang="fr-FR" sz="2400" b="1" dirty="0">
                <a:solidFill>
                  <a:srgbClr val="FF6600"/>
                </a:solidFill>
                <a:latin typeface="Verdana"/>
                <a:cs typeface="Verdana"/>
              </a:rPr>
              <a:t> </a:t>
            </a:r>
            <a:r>
              <a:rPr lang="fr-FR" sz="2400" b="1" dirty="0" err="1">
                <a:solidFill>
                  <a:srgbClr val="FF6600"/>
                </a:solidFill>
                <a:latin typeface="Verdana"/>
                <a:cs typeface="Verdana"/>
              </a:rPr>
              <a:t>toward</a:t>
            </a:r>
            <a:r>
              <a:rPr lang="fr-FR" sz="2400" b="1" dirty="0">
                <a:solidFill>
                  <a:srgbClr val="FF6600"/>
                </a:solidFill>
                <a:latin typeface="Verdana"/>
                <a:cs typeface="Verdana"/>
              </a:rPr>
              <a:t> reconstruction-</a:t>
            </a:r>
            <a:r>
              <a:rPr lang="fr-FR" sz="2400" b="1" dirty="0" err="1">
                <a:solidFill>
                  <a:srgbClr val="FF6600"/>
                </a:solidFill>
                <a:latin typeface="Verdana"/>
                <a:cs typeface="Verdana"/>
              </a:rPr>
              <a:t>less</a:t>
            </a:r>
            <a:r>
              <a:rPr lang="fr-FR" sz="2400" b="1" dirty="0">
                <a:solidFill>
                  <a:srgbClr val="FF6600"/>
                </a:solidFill>
                <a:latin typeface="Verdana"/>
                <a:cs typeface="Verdana"/>
              </a:rPr>
              <a:t> TOF-PET</a:t>
            </a:r>
          </a:p>
        </p:txBody>
      </p:sp>
      <p:sp>
        <p:nvSpPr>
          <p:cNvPr id="1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1630" y="6529566"/>
            <a:ext cx="2133600" cy="365125"/>
          </a:xfrm>
        </p:spPr>
        <p:txBody>
          <a:bodyPr/>
          <a:lstStyle>
            <a:lvl1pPr>
              <a:defRPr sz="1400"/>
            </a:lvl1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6</a:t>
            </a:fld>
            <a:r>
              <a:rPr lang="fr-FR" dirty="0">
                <a:latin typeface="Verdana"/>
                <a:cs typeface="Verdana"/>
              </a:rPr>
              <a:t>/9</a:t>
            </a:r>
          </a:p>
        </p:txBody>
      </p:sp>
      <p:grpSp>
        <p:nvGrpSpPr>
          <p:cNvPr id="22" name="Grouper 21"/>
          <p:cNvGrpSpPr/>
          <p:nvPr/>
        </p:nvGrpSpPr>
        <p:grpSpPr>
          <a:xfrm>
            <a:off x="7906145" y="62529"/>
            <a:ext cx="1158875" cy="1654294"/>
            <a:chOff x="3380425" y="1034041"/>
            <a:chExt cx="1158875" cy="1654294"/>
          </a:xfrm>
        </p:grpSpPr>
        <p:pic>
          <p:nvPicPr>
            <p:cNvPr id="23" name="Afbeelding 9" descr="Schermopnam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5506" y="1034041"/>
              <a:ext cx="1128713" cy="1131094"/>
            </a:xfrm>
            <a:prstGeom prst="rect">
              <a:avLst/>
            </a:prstGeom>
          </p:spPr>
        </p:pic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3380425" y="2165135"/>
              <a:ext cx="1158875" cy="523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1422" tIns="45710" rIns="91422" bIns="45710">
              <a:prstTxWarp prst="textNoShape">
                <a:avLst/>
              </a:prstTxWarp>
              <a:spAutoFit/>
            </a:bodyPr>
            <a:lstStyle/>
            <a:p>
              <a:pPr marL="0" lvl="1" algn="ctr" eaLnBrk="1" hangingPunct="1"/>
              <a:r>
                <a:rPr lang="en-US" sz="1400" b="0" dirty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Non-TOF </a:t>
              </a:r>
              <a:r>
                <a:rPr lang="en-US" sz="1400" b="0" dirty="0" err="1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backproj</a:t>
              </a:r>
              <a:endParaRPr lang="en-US" sz="1400" b="0" dirty="0">
                <a:solidFill>
                  <a:schemeClr val="bg1">
                    <a:lumMod val="50000"/>
                  </a:schemeClr>
                </a:solidFill>
                <a:effectLst/>
                <a:latin typeface="Verdana"/>
                <a:cs typeface="Verdana"/>
              </a:endParaRPr>
            </a:p>
          </p:txBody>
        </p:sp>
      </p:grpSp>
      <p:grpSp>
        <p:nvGrpSpPr>
          <p:cNvPr id="25" name="Grouper 24"/>
          <p:cNvGrpSpPr/>
          <p:nvPr/>
        </p:nvGrpSpPr>
        <p:grpSpPr>
          <a:xfrm>
            <a:off x="7906145" y="1722975"/>
            <a:ext cx="1158875" cy="1663026"/>
            <a:chOff x="5023528" y="939727"/>
            <a:chExt cx="1158875" cy="1663026"/>
          </a:xfrm>
        </p:grpSpPr>
        <p:pic>
          <p:nvPicPr>
            <p:cNvPr id="29" name="Afbeelding 7" descr="Schermopnam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893" y="939727"/>
              <a:ext cx="1150144" cy="1135856"/>
            </a:xfrm>
            <a:prstGeom prst="rect">
              <a:avLst/>
            </a:prstGeom>
          </p:spPr>
        </p:pic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5023528" y="2079553"/>
              <a:ext cx="1158875" cy="523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1422" tIns="45710" rIns="91422" bIns="45710">
              <a:prstTxWarp prst="textNoShape">
                <a:avLst/>
              </a:prstTxWarp>
              <a:spAutoFit/>
            </a:bodyPr>
            <a:lstStyle/>
            <a:p>
              <a:pPr marL="0" lvl="1" algn="ctr" eaLnBrk="1" hangingPunct="1"/>
              <a:r>
                <a:rPr lang="en-US" sz="1400" b="0" dirty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Non-TOF OSEM</a:t>
              </a:r>
              <a:endParaRPr lang="en-US" sz="1400" b="0" dirty="0">
                <a:solidFill>
                  <a:schemeClr val="bg1">
                    <a:lumMod val="50000"/>
                  </a:schemeClr>
                </a:solidFill>
                <a:effectLst/>
                <a:latin typeface="Verdana"/>
                <a:cs typeface="Verdana"/>
              </a:endParaRPr>
            </a:p>
          </p:txBody>
        </p:sp>
      </p:grpSp>
      <p:grpSp>
        <p:nvGrpSpPr>
          <p:cNvPr id="32" name="Grouper 31"/>
          <p:cNvGrpSpPr/>
          <p:nvPr/>
        </p:nvGrpSpPr>
        <p:grpSpPr>
          <a:xfrm>
            <a:off x="7876302" y="5047857"/>
            <a:ext cx="1218560" cy="1656695"/>
            <a:chOff x="7917874" y="5085701"/>
            <a:chExt cx="1218560" cy="1656695"/>
          </a:xfrm>
        </p:grpSpPr>
        <p:pic>
          <p:nvPicPr>
            <p:cNvPr id="33" name="Afbeelding 8" descr="Schermopnam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01" y="5085701"/>
              <a:ext cx="1154906" cy="113347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7917874" y="6219176"/>
              <a:ext cx="12185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fr-FR" sz="1400" b="0" dirty="0">
                  <a:solidFill>
                    <a:srgbClr val="FF6600"/>
                  </a:solidFill>
                  <a:latin typeface="Verdana"/>
                  <a:cs typeface="Verdana"/>
                </a:rPr>
                <a:t>10 </a:t>
              </a:r>
              <a:r>
                <a:rPr lang="fr-FR" sz="1400" b="0" dirty="0" err="1">
                  <a:solidFill>
                    <a:srgbClr val="FF6600"/>
                  </a:solidFill>
                  <a:latin typeface="Verdana"/>
                  <a:cs typeface="Verdana"/>
                </a:rPr>
                <a:t>ps</a:t>
              </a:r>
              <a:r>
                <a:rPr lang="fr-FR" sz="1400" b="0" dirty="0">
                  <a:solidFill>
                    <a:srgbClr val="FF6600"/>
                  </a:solidFill>
                  <a:latin typeface="Verdana"/>
                  <a:cs typeface="Verdana"/>
                </a:rPr>
                <a:t> TOF OSEM</a:t>
              </a:r>
            </a:p>
          </p:txBody>
        </p:sp>
      </p:grpSp>
      <p:grpSp>
        <p:nvGrpSpPr>
          <p:cNvPr id="35" name="Grouper 34"/>
          <p:cNvGrpSpPr/>
          <p:nvPr/>
        </p:nvGrpSpPr>
        <p:grpSpPr>
          <a:xfrm>
            <a:off x="7876302" y="3392153"/>
            <a:ext cx="1218560" cy="1649551"/>
            <a:chOff x="7886047" y="3436170"/>
            <a:chExt cx="1218560" cy="1649551"/>
          </a:xfrm>
        </p:grpSpPr>
        <p:pic>
          <p:nvPicPr>
            <p:cNvPr id="36" name="Afbeelding 10" descr="Schermopnam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3827" y="3436170"/>
              <a:ext cx="1143000" cy="1126331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7886047" y="4562501"/>
              <a:ext cx="12185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fr-FR" sz="1400" b="0" dirty="0">
                  <a:solidFill>
                    <a:srgbClr val="FF6600"/>
                  </a:solidFill>
                  <a:latin typeface="Verdana"/>
                  <a:cs typeface="Verdana"/>
                </a:rPr>
                <a:t>10 </a:t>
              </a:r>
              <a:r>
                <a:rPr lang="fr-FR" sz="1400" b="0" dirty="0" err="1">
                  <a:solidFill>
                    <a:srgbClr val="FF6600"/>
                  </a:solidFill>
                  <a:latin typeface="Verdana"/>
                  <a:cs typeface="Verdana"/>
                </a:rPr>
                <a:t>ps</a:t>
              </a:r>
              <a:r>
                <a:rPr lang="fr-FR" sz="1400" b="0" dirty="0">
                  <a:solidFill>
                    <a:srgbClr val="FF6600"/>
                  </a:solidFill>
                  <a:latin typeface="Verdana"/>
                  <a:cs typeface="Verdana"/>
                </a:rPr>
                <a:t> TOF </a:t>
              </a:r>
              <a:r>
                <a:rPr lang="fr-FR" sz="1400" b="0" dirty="0" err="1">
                  <a:solidFill>
                    <a:srgbClr val="FF6600"/>
                  </a:solidFill>
                  <a:latin typeface="Verdana"/>
                  <a:cs typeface="Verdana"/>
                </a:rPr>
                <a:t>backproj</a:t>
              </a:r>
              <a:endParaRPr lang="fr-FR" sz="1400" b="0" dirty="0">
                <a:solidFill>
                  <a:srgbClr val="FF6600"/>
                </a:solidFill>
                <a:latin typeface="Verdana"/>
                <a:cs typeface="Verdana"/>
              </a:endParaRPr>
            </a:p>
          </p:txBody>
        </p:sp>
      </p:grpSp>
      <p:pic>
        <p:nvPicPr>
          <p:cNvPr id="42" name="Image 41" descr="icon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43" y="371425"/>
            <a:ext cx="3474963" cy="525467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55710" y="1064079"/>
            <a:ext cx="5934891" cy="5632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800" b="0" dirty="0">
                <a:solidFill>
                  <a:srgbClr val="FF6600"/>
                </a:solidFill>
                <a:latin typeface="Verdana"/>
                <a:cs typeface="Verdana"/>
              </a:rPr>
              <a:t>The 10 </a:t>
            </a:r>
            <a:r>
              <a:rPr lang="en-GB" sz="1800" b="0" dirty="0" err="1">
                <a:solidFill>
                  <a:srgbClr val="FF6600"/>
                </a:solidFill>
                <a:latin typeface="Verdana"/>
                <a:cs typeface="Verdana"/>
              </a:rPr>
              <a:t>ps</a:t>
            </a:r>
            <a:r>
              <a:rPr lang="en-GB" sz="1800" b="0" dirty="0">
                <a:solidFill>
                  <a:srgbClr val="FF6600"/>
                </a:solidFill>
                <a:latin typeface="Verdana"/>
                <a:cs typeface="Verdana"/>
              </a:rPr>
              <a:t> challenge: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sz="1800" b="0" dirty="0">
                <a:solidFill>
                  <a:srgbClr val="FF6600"/>
                </a:solidFill>
                <a:latin typeface="Verdana"/>
                <a:cs typeface="Verdana"/>
              </a:rPr>
              <a:t>a spur on the development of fast timing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sz="1800" b="0" dirty="0">
                <a:solidFill>
                  <a:srgbClr val="FF6600"/>
                </a:solidFill>
                <a:latin typeface="Verdana"/>
                <a:cs typeface="Verdana"/>
              </a:rPr>
              <a:t>an opportunity to get together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sz="1800" b="0" dirty="0">
                <a:solidFill>
                  <a:srgbClr val="FF6600"/>
                </a:solidFill>
                <a:latin typeface="Verdana"/>
                <a:cs typeface="Verdana"/>
              </a:rPr>
              <a:t>an incentive to raise funding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sz="1800" b="0" dirty="0">
                <a:solidFill>
                  <a:srgbClr val="FF6600"/>
                </a:solidFill>
                <a:latin typeface="Verdana"/>
                <a:cs typeface="Verdana"/>
              </a:rPr>
              <a:t>a way to shed light on nuclear instrumentation for medical imaging and beyond</a:t>
            </a:r>
          </a:p>
          <a:p>
            <a:pPr>
              <a:spcAft>
                <a:spcPts val="0"/>
              </a:spcAft>
            </a:pPr>
            <a:endParaRPr lang="en-GB" sz="1800" b="0" dirty="0">
              <a:solidFill>
                <a:srgbClr val="FF6600"/>
              </a:solidFill>
              <a:latin typeface="Verdana"/>
              <a:cs typeface="Verdana"/>
            </a:endParaRPr>
          </a:p>
          <a:p>
            <a:pPr>
              <a:spcAft>
                <a:spcPts val="0"/>
              </a:spcAft>
            </a:pPr>
            <a:r>
              <a:rPr lang="en-GB" sz="1800" b="0" dirty="0">
                <a:solidFill>
                  <a:srgbClr val="FF6600"/>
                </a:solidFill>
                <a:latin typeface="Verdana"/>
                <a:cs typeface="Verdana"/>
              </a:rPr>
              <a:t>One unique challenge launched for 5 to 10 years and operated by an international organisation with rules issued by the community based on the measurement of CTR combined to sensitivity</a:t>
            </a:r>
          </a:p>
          <a:p>
            <a:pPr>
              <a:spcAft>
                <a:spcPts val="0"/>
              </a:spcAft>
            </a:pPr>
            <a:endParaRPr lang="en-GB" sz="1800" b="0" dirty="0">
              <a:solidFill>
                <a:srgbClr val="FF6600"/>
              </a:solidFill>
              <a:latin typeface="Verdana"/>
              <a:cs typeface="Verdana"/>
            </a:endParaRPr>
          </a:p>
          <a:p>
            <a:pPr>
              <a:spcAft>
                <a:spcPts val="0"/>
              </a:spcAft>
            </a:pPr>
            <a:r>
              <a:rPr lang="en-GB" sz="1800" b="0" dirty="0">
                <a:solidFill>
                  <a:srgbClr val="FF6600"/>
                </a:solidFill>
                <a:latin typeface="Verdana"/>
                <a:cs typeface="Verdana"/>
              </a:rPr>
              <a:t>Several milestones and prizes:</a:t>
            </a:r>
          </a:p>
          <a:p>
            <a:pPr marL="285750" indent="-285750">
              <a:spcAft>
                <a:spcPts val="0"/>
              </a:spcAft>
              <a:buFont typeface="Lucida Grande"/>
              <a:buChar char="-"/>
            </a:pPr>
            <a:r>
              <a:rPr lang="en-GB" sz="1800" b="0" dirty="0">
                <a:solidFill>
                  <a:srgbClr val="FF6600"/>
                </a:solidFill>
                <a:latin typeface="Verdana"/>
                <a:cs typeface="Verdana"/>
              </a:rPr>
              <a:t>3 years after the launch of the challenge: 1M€ expected for the Flash Gordon prizes delivered to the 3 best certified achievements</a:t>
            </a:r>
          </a:p>
          <a:p>
            <a:pPr marL="285750" indent="-285750">
              <a:spcAft>
                <a:spcPts val="0"/>
              </a:spcAft>
              <a:buFont typeface="Lucida Grande"/>
              <a:buChar char="-"/>
            </a:pPr>
            <a:r>
              <a:rPr lang="en-GB" sz="1800" b="0" dirty="0">
                <a:solidFill>
                  <a:srgbClr val="FF6600"/>
                </a:solidFill>
                <a:latin typeface="Verdana"/>
                <a:cs typeface="Verdana"/>
              </a:rPr>
              <a:t>until the end of the challenge: 1M€ expected for the Leonard McCoy prize for the first team meeting successfully the specifications of the challenge</a:t>
            </a:r>
          </a:p>
        </p:txBody>
      </p:sp>
    </p:spTree>
    <p:extLst>
      <p:ext uri="{BB962C8B-B14F-4D97-AF65-F5344CB8AC3E}">
        <p14:creationId xmlns:p14="http://schemas.microsoft.com/office/powerpoint/2010/main" val="35005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026D988D-FFFE-8443-A110-D0AD85C8A425}"/>
              </a:ext>
            </a:extLst>
          </p:cNvPr>
          <p:cNvGrpSpPr/>
          <p:nvPr/>
        </p:nvGrpSpPr>
        <p:grpSpPr>
          <a:xfrm>
            <a:off x="5718118" y="4645321"/>
            <a:ext cx="2999790" cy="1595782"/>
            <a:chOff x="5507439" y="4645321"/>
            <a:chExt cx="2999790" cy="1595782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6566004-D76C-0C4B-BBD6-819AA2AC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07439" y="4693813"/>
              <a:ext cx="1418472" cy="150712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EC11AA60-92A4-B44F-9759-80CF5B7DD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3716" y="4645321"/>
              <a:ext cx="1613513" cy="1595782"/>
            </a:xfrm>
            <a:prstGeom prst="rect">
              <a:avLst/>
            </a:prstGeom>
          </p:spPr>
        </p:pic>
      </p:grp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1630" y="6529566"/>
            <a:ext cx="2133600" cy="365125"/>
          </a:xfrm>
        </p:spPr>
        <p:txBody>
          <a:bodyPr/>
          <a:lstStyle>
            <a:lvl1pPr>
              <a:defRPr sz="1400"/>
            </a:lvl1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7</a:t>
            </a:fld>
            <a:r>
              <a:rPr lang="fr-FR" dirty="0">
                <a:latin typeface="Verdana"/>
                <a:cs typeface="Verdana"/>
              </a:rPr>
              <a:t>/9</a:t>
            </a:r>
          </a:p>
        </p:txBody>
      </p:sp>
      <p:pic>
        <p:nvPicPr>
          <p:cNvPr id="6" name="Image 5" descr="endorsements_scientis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98" y="1442091"/>
            <a:ext cx="2139430" cy="43432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19814" y="808748"/>
            <a:ext cx="4151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6600"/>
                </a:solidFill>
                <a:latin typeface="Verdana"/>
                <a:cs typeface="Verdana"/>
              </a:rPr>
              <a:t>The10ps-challenge.org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C0CB23D-C30F-484E-B13A-FDA48A179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653" y="1987221"/>
            <a:ext cx="3680720" cy="165266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4121EB-66F0-FB4C-998B-0B4E1D11C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212" y="4055251"/>
            <a:ext cx="2111603" cy="52056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33C527B-6DFD-9344-A5DE-2B701636EC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5159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47FF2C5-096D-1541-A906-5EEFBF5A0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3126" y="2777839"/>
            <a:ext cx="5659357" cy="376428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645D96-3276-CD46-B680-BE680DF94C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9845" y="1381371"/>
            <a:ext cx="3031758" cy="11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61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1630" y="6529566"/>
            <a:ext cx="2133600" cy="365125"/>
          </a:xfrm>
        </p:spPr>
        <p:txBody>
          <a:bodyPr/>
          <a:lstStyle>
            <a:lvl1pPr>
              <a:defRPr sz="1400"/>
            </a:lvl1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8</a:t>
            </a:fld>
            <a:r>
              <a:rPr lang="fr-FR" dirty="0">
                <a:latin typeface="Verdana"/>
                <a:cs typeface="Verdana"/>
              </a:rPr>
              <a:t>/9</a:t>
            </a:r>
          </a:p>
        </p:txBody>
      </p:sp>
      <p:pic>
        <p:nvPicPr>
          <p:cNvPr id="42" name="Image 41" descr="ic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37" y="0"/>
            <a:ext cx="3474963" cy="525467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8833" y="149680"/>
            <a:ext cx="9059542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b="1" dirty="0">
                <a:solidFill>
                  <a:srgbClr val="FF6600"/>
                </a:solidFill>
                <a:latin typeface="Verdana"/>
                <a:cs typeface="Verdana"/>
              </a:rPr>
              <a:t>EANM should</a:t>
            </a:r>
            <a:r>
              <a:rPr lang="en-GB" sz="1800" b="1" dirty="0">
                <a:solidFill>
                  <a:srgbClr val="FF6600"/>
                </a:solidFill>
                <a:latin typeface="Verdana"/>
                <a:cs typeface="Verdana"/>
              </a:rPr>
              <a:t>: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sz="1800" b="0" dirty="0">
                <a:solidFill>
                  <a:srgbClr val="FF6600"/>
                </a:solidFill>
                <a:latin typeface="Verdana"/>
                <a:cs typeface="Verdana"/>
              </a:rPr>
              <a:t>Appoint an executive committee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sz="1800" b="0" dirty="0">
                <a:solidFill>
                  <a:srgbClr val="FF6600"/>
                </a:solidFill>
                <a:latin typeface="Verdana"/>
                <a:cs typeface="Verdana"/>
              </a:rPr>
              <a:t>Set up accounting to receive donations</a:t>
            </a:r>
            <a:endParaRPr lang="en-GB" dirty="0">
              <a:solidFill>
                <a:srgbClr val="FF6600"/>
              </a:solidFill>
              <a:latin typeface="Verdana"/>
              <a:cs typeface="Verdana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sz="1800" b="0" dirty="0">
                <a:solidFill>
                  <a:srgbClr val="FF6600"/>
                </a:solidFill>
                <a:latin typeface="Verdana"/>
                <a:cs typeface="Verdana"/>
              </a:rPr>
              <a:t>Host a link to the web site of the 10ps challenge</a:t>
            </a:r>
          </a:p>
          <a:p>
            <a:pPr>
              <a:spcAft>
                <a:spcPts val="0"/>
              </a:spcAft>
            </a:pPr>
            <a:r>
              <a:rPr lang="en-GB" sz="1800" b="1" dirty="0">
                <a:solidFill>
                  <a:srgbClr val="FF6600"/>
                </a:solidFill>
                <a:latin typeface="Verdana"/>
                <a:cs typeface="Verdana"/>
              </a:rPr>
              <a:t>The executive committee </a:t>
            </a:r>
            <a:r>
              <a:rPr lang="en-GB" b="1" dirty="0">
                <a:solidFill>
                  <a:srgbClr val="FF6600"/>
                </a:solidFill>
                <a:latin typeface="Verdana"/>
                <a:cs typeface="Verdana"/>
              </a:rPr>
              <a:t>will</a:t>
            </a:r>
            <a:r>
              <a:rPr lang="en-GB" sz="1800" b="1" dirty="0">
                <a:solidFill>
                  <a:srgbClr val="FF6600"/>
                </a:solidFill>
                <a:latin typeface="Verdana"/>
                <a:cs typeface="Verdana"/>
              </a:rPr>
              <a:t>:</a:t>
            </a:r>
          </a:p>
          <a:p>
            <a:pPr marL="285750" indent="-285750">
              <a:spcAft>
                <a:spcPts val="0"/>
              </a:spcAft>
              <a:buFont typeface="Lucida Grande"/>
              <a:buChar char="-"/>
            </a:pPr>
            <a:r>
              <a:rPr lang="en-GB" sz="1800" b="0" dirty="0">
                <a:solidFill>
                  <a:srgbClr val="FF6600"/>
                </a:solidFill>
                <a:latin typeface="Verdana"/>
                <a:cs typeface="Verdana"/>
              </a:rPr>
              <a:t>Nominate a scientific advisory board</a:t>
            </a:r>
          </a:p>
          <a:p>
            <a:pPr marL="285750" indent="-285750">
              <a:spcAft>
                <a:spcPts val="0"/>
              </a:spcAft>
              <a:buFont typeface="Lucida Grande"/>
              <a:buChar char="-"/>
            </a:pP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Define the rules for the challenge and submit it to </a:t>
            </a:r>
            <a:br>
              <a:rPr lang="en-GB" dirty="0">
                <a:solidFill>
                  <a:srgbClr val="FF6600"/>
                </a:solidFill>
                <a:latin typeface="Verdana"/>
                <a:cs typeface="Verdana"/>
              </a:rPr>
            </a:b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the scientific advisory board for advice</a:t>
            </a:r>
          </a:p>
          <a:p>
            <a:pPr marL="285750" indent="-285750">
              <a:spcAft>
                <a:spcPts val="0"/>
              </a:spcAft>
              <a:buFont typeface="Lucida Grande"/>
              <a:buChar char="-"/>
            </a:pP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Seek funding for the prizes and operational costs of </a:t>
            </a:r>
            <a:br>
              <a:rPr lang="en-GB" dirty="0">
                <a:solidFill>
                  <a:srgbClr val="FF6600"/>
                </a:solidFill>
                <a:latin typeface="Verdana"/>
                <a:cs typeface="Verdana"/>
              </a:rPr>
            </a:b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the challenge organization</a:t>
            </a:r>
          </a:p>
          <a:p>
            <a:pPr marL="285750" indent="-285750">
              <a:spcAft>
                <a:spcPts val="0"/>
              </a:spcAft>
              <a:buFont typeface="Lucida Grande"/>
              <a:buChar char="-"/>
            </a:pP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Organize the communication about the challenge </a:t>
            </a:r>
            <a:br>
              <a:rPr lang="en-GB" dirty="0">
                <a:solidFill>
                  <a:srgbClr val="FF6600"/>
                </a:solidFill>
                <a:latin typeface="Verdana"/>
                <a:cs typeface="Verdana"/>
              </a:rPr>
            </a:b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with the help of the EANM physics committee</a:t>
            </a:r>
          </a:p>
          <a:p>
            <a:pPr>
              <a:spcAft>
                <a:spcPts val="0"/>
              </a:spcAft>
            </a:pPr>
            <a:r>
              <a:rPr lang="en-GB" b="1" dirty="0">
                <a:solidFill>
                  <a:srgbClr val="FF6600"/>
                </a:solidFill>
                <a:latin typeface="Verdana"/>
                <a:cs typeface="Verdana"/>
              </a:rPr>
              <a:t>Provisional planning: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Feb 2020: Appointment of the executive board </a:t>
            </a:r>
            <a:br>
              <a:rPr lang="en-GB" dirty="0">
                <a:solidFill>
                  <a:srgbClr val="FF6600"/>
                </a:solidFill>
                <a:latin typeface="Verdana"/>
                <a:cs typeface="Verdana"/>
              </a:rPr>
            </a:b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by EANM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May 2020: nomination of the scientific </a:t>
            </a:r>
            <a:br>
              <a:rPr lang="en-GB" dirty="0">
                <a:solidFill>
                  <a:srgbClr val="FF6600"/>
                </a:solidFill>
                <a:latin typeface="Verdana"/>
                <a:cs typeface="Verdana"/>
              </a:rPr>
            </a:b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advisory board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Sep 2020: draft of final rules for the </a:t>
            </a:r>
            <a:br>
              <a:rPr lang="en-GB" dirty="0">
                <a:solidFill>
                  <a:srgbClr val="FF6600"/>
                </a:solidFill>
                <a:latin typeface="Verdana"/>
                <a:cs typeface="Verdana"/>
              </a:rPr>
            </a:b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10ps challenge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Dec 2020: publications of the rules for the 10ps challenge and official launch of the challenge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Oct 2021: funding of the Flash Gordon Prize (stop &amp; go)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GB" dirty="0">
                <a:solidFill>
                  <a:srgbClr val="FF6600"/>
                </a:solidFill>
                <a:latin typeface="Verdana"/>
                <a:cs typeface="Verdana"/>
              </a:rPr>
              <a:t>Fall 2023: Flash Gordon contest (possibly at CERN)</a:t>
            </a:r>
          </a:p>
        </p:txBody>
      </p:sp>
    </p:spTree>
    <p:extLst>
      <p:ext uri="{BB962C8B-B14F-4D97-AF65-F5344CB8AC3E}">
        <p14:creationId xmlns:p14="http://schemas.microsoft.com/office/powerpoint/2010/main" val="35486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55710" y="25186"/>
            <a:ext cx="719540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>
                <a:solidFill>
                  <a:srgbClr val="FF6600"/>
                </a:solidFill>
                <a:latin typeface="Verdana"/>
                <a:cs typeface="Verdana"/>
              </a:rPr>
              <a:t>The 10 </a:t>
            </a:r>
            <a:r>
              <a:rPr lang="en-GB" sz="2400" b="1" dirty="0" err="1">
                <a:solidFill>
                  <a:srgbClr val="FF6600"/>
                </a:solidFill>
                <a:latin typeface="Verdana"/>
                <a:cs typeface="Verdana"/>
              </a:rPr>
              <a:t>ps</a:t>
            </a:r>
            <a:r>
              <a:rPr lang="en-GB" sz="2400" b="1" dirty="0">
                <a:solidFill>
                  <a:srgbClr val="FF6600"/>
                </a:solidFill>
                <a:latin typeface="Verdana"/>
                <a:cs typeface="Verdana"/>
              </a:rPr>
              <a:t> challenge: a step toward reconstruction-less TOF-PET</a:t>
            </a:r>
          </a:p>
          <a:p>
            <a:pPr>
              <a:spcAft>
                <a:spcPts val="1200"/>
              </a:spcAft>
            </a:pPr>
            <a:endParaRPr lang="en-GB" sz="2400" dirty="0">
              <a:solidFill>
                <a:srgbClr val="FF6600"/>
              </a:solidFill>
              <a:latin typeface="Verdana"/>
              <a:cs typeface="Verdana"/>
            </a:endParaRPr>
          </a:p>
          <a:p>
            <a:pPr>
              <a:spcAft>
                <a:spcPts val="1200"/>
              </a:spcAft>
            </a:pPr>
            <a:r>
              <a:rPr lang="en-GB" sz="2400" dirty="0">
                <a:solidFill>
                  <a:srgbClr val="FF6600"/>
                </a:solidFill>
                <a:latin typeface="Verdana"/>
                <a:cs typeface="Verdana"/>
              </a:rPr>
              <a:t>Thank you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7906145" y="62529"/>
            <a:ext cx="1158875" cy="1654294"/>
            <a:chOff x="3380425" y="1034041"/>
            <a:chExt cx="1158875" cy="1654294"/>
          </a:xfrm>
        </p:grpSpPr>
        <p:pic>
          <p:nvPicPr>
            <p:cNvPr id="16" name="Afbeelding 9" descr="Schermopnam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5506" y="1034041"/>
              <a:ext cx="1128713" cy="1131094"/>
            </a:xfrm>
            <a:prstGeom prst="rect">
              <a:avLst/>
            </a:prstGeom>
          </p:spPr>
        </p:pic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3380425" y="2165135"/>
              <a:ext cx="1158875" cy="523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1422" tIns="45710" rIns="91422" bIns="45710">
              <a:prstTxWarp prst="textNoShape">
                <a:avLst/>
              </a:prstTxWarp>
              <a:spAutoFit/>
            </a:bodyPr>
            <a:lstStyle/>
            <a:p>
              <a:pPr marL="0" lvl="1" algn="ctr" eaLnBrk="1" hangingPunct="1"/>
              <a:r>
                <a:rPr lang="en-US" sz="1400" b="0" dirty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Non-TOF </a:t>
              </a:r>
              <a:r>
                <a:rPr lang="en-US" sz="1400" b="0" dirty="0" err="1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backproj</a:t>
              </a:r>
              <a:endParaRPr lang="en-US" sz="1400" b="0" dirty="0">
                <a:solidFill>
                  <a:schemeClr val="bg1">
                    <a:lumMod val="50000"/>
                  </a:schemeClr>
                </a:solidFill>
                <a:effectLst/>
                <a:latin typeface="Verdana"/>
                <a:cs typeface="Verdana"/>
              </a:endParaRP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7906145" y="1722975"/>
            <a:ext cx="1158875" cy="1663026"/>
            <a:chOff x="5023528" y="939727"/>
            <a:chExt cx="1158875" cy="1663026"/>
          </a:xfrm>
        </p:grpSpPr>
        <p:pic>
          <p:nvPicPr>
            <p:cNvPr id="14" name="Afbeelding 7" descr="Schermopnam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893" y="939727"/>
              <a:ext cx="1150144" cy="1135856"/>
            </a:xfrm>
            <a:prstGeom prst="rect">
              <a:avLst/>
            </a:prstGeom>
          </p:spPr>
        </p:pic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5023528" y="2079553"/>
              <a:ext cx="1158875" cy="523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1422" tIns="45710" rIns="91422" bIns="45710">
              <a:prstTxWarp prst="textNoShape">
                <a:avLst/>
              </a:prstTxWarp>
              <a:spAutoFit/>
            </a:bodyPr>
            <a:lstStyle/>
            <a:p>
              <a:pPr marL="0" lvl="1" algn="ctr" eaLnBrk="1" hangingPunct="1"/>
              <a:r>
                <a:rPr lang="en-US" sz="1400" b="0" dirty="0">
                  <a:solidFill>
                    <a:schemeClr val="bg1">
                      <a:lumMod val="50000"/>
                    </a:schemeClr>
                  </a:solidFill>
                  <a:latin typeface="Verdana"/>
                  <a:cs typeface="Verdana"/>
                </a:rPr>
                <a:t>Non-TOF OSEM</a:t>
              </a:r>
              <a:endParaRPr lang="en-US" sz="1400" b="0" dirty="0">
                <a:solidFill>
                  <a:schemeClr val="bg1">
                    <a:lumMod val="50000"/>
                  </a:schemeClr>
                </a:solidFill>
                <a:effectLst/>
                <a:latin typeface="Verdana"/>
                <a:cs typeface="Verdana"/>
              </a:endParaRPr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7876302" y="5047857"/>
            <a:ext cx="1218560" cy="1656695"/>
            <a:chOff x="7917874" y="5085701"/>
            <a:chExt cx="1218560" cy="1656695"/>
          </a:xfrm>
        </p:grpSpPr>
        <p:pic>
          <p:nvPicPr>
            <p:cNvPr id="15" name="Afbeelding 8" descr="Schermopnam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01" y="5085701"/>
              <a:ext cx="1154906" cy="1133475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7917874" y="6219176"/>
              <a:ext cx="12185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fr-FR" sz="1400" b="0" dirty="0">
                  <a:solidFill>
                    <a:srgbClr val="FF6600"/>
                  </a:solidFill>
                  <a:latin typeface="Verdana"/>
                  <a:cs typeface="Verdana"/>
                </a:rPr>
                <a:t>10 </a:t>
              </a:r>
              <a:r>
                <a:rPr lang="fr-FR" sz="1400" b="0" dirty="0" err="1">
                  <a:solidFill>
                    <a:srgbClr val="FF6600"/>
                  </a:solidFill>
                  <a:latin typeface="Verdana"/>
                  <a:cs typeface="Verdana"/>
                </a:rPr>
                <a:t>ps</a:t>
              </a:r>
              <a:r>
                <a:rPr lang="fr-FR" sz="1400" b="0" dirty="0">
                  <a:solidFill>
                    <a:srgbClr val="FF6600"/>
                  </a:solidFill>
                  <a:latin typeface="Verdana"/>
                  <a:cs typeface="Verdana"/>
                </a:rPr>
                <a:t> TOF OSEM</a:t>
              </a: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7876302" y="3392153"/>
            <a:ext cx="1218560" cy="1649551"/>
            <a:chOff x="7886047" y="3436170"/>
            <a:chExt cx="1218560" cy="1649551"/>
          </a:xfrm>
        </p:grpSpPr>
        <p:pic>
          <p:nvPicPr>
            <p:cNvPr id="17" name="Afbeelding 10" descr="Schermopnam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3827" y="3436170"/>
              <a:ext cx="1143000" cy="1126331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7886047" y="4562501"/>
              <a:ext cx="12185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fr-FR" sz="1400" b="0" dirty="0">
                  <a:solidFill>
                    <a:srgbClr val="FF6600"/>
                  </a:solidFill>
                  <a:latin typeface="Verdana"/>
                  <a:cs typeface="Verdana"/>
                </a:rPr>
                <a:t>10 </a:t>
              </a:r>
              <a:r>
                <a:rPr lang="fr-FR" sz="1400" b="0" dirty="0" err="1">
                  <a:solidFill>
                    <a:srgbClr val="FF6600"/>
                  </a:solidFill>
                  <a:latin typeface="Verdana"/>
                  <a:cs typeface="Verdana"/>
                </a:rPr>
                <a:t>ps</a:t>
              </a:r>
              <a:r>
                <a:rPr lang="fr-FR" sz="1400" b="0" dirty="0">
                  <a:solidFill>
                    <a:srgbClr val="FF6600"/>
                  </a:solidFill>
                  <a:latin typeface="Verdana"/>
                  <a:cs typeface="Verdana"/>
                </a:rPr>
                <a:t> TOF </a:t>
              </a:r>
              <a:r>
                <a:rPr lang="fr-FR" sz="1400" b="0" dirty="0" err="1">
                  <a:solidFill>
                    <a:srgbClr val="FF6600"/>
                  </a:solidFill>
                  <a:latin typeface="Verdana"/>
                  <a:cs typeface="Verdana"/>
                </a:rPr>
                <a:t>backproj</a:t>
              </a:r>
              <a:endParaRPr lang="fr-FR" sz="1400" b="0" dirty="0">
                <a:solidFill>
                  <a:srgbClr val="FF6600"/>
                </a:solidFill>
                <a:latin typeface="Verdana"/>
                <a:cs typeface="Verdana"/>
              </a:endParaRPr>
            </a:p>
          </p:txBody>
        </p:sp>
      </p:grpSp>
      <p:pic>
        <p:nvPicPr>
          <p:cNvPr id="4" name="Image 3" descr="McCo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6406"/>
            <a:ext cx="5384800" cy="4461244"/>
          </a:xfrm>
          <a:prstGeom prst="rect">
            <a:avLst/>
          </a:prstGeom>
        </p:spPr>
      </p:pic>
      <p:pic>
        <p:nvPicPr>
          <p:cNvPr id="2" name="Image 1" descr="icon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93" y="612724"/>
            <a:ext cx="3732113" cy="5643525"/>
          </a:xfrm>
          <a:prstGeom prst="rect">
            <a:avLst/>
          </a:prstGeom>
        </p:spPr>
      </p:pic>
      <p:sp>
        <p:nvSpPr>
          <p:cNvPr id="1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41630" y="6529566"/>
            <a:ext cx="2133600" cy="365125"/>
          </a:xfrm>
        </p:spPr>
        <p:txBody>
          <a:bodyPr/>
          <a:lstStyle>
            <a:lvl1pPr>
              <a:defRPr sz="1400"/>
            </a:lvl1pPr>
          </a:lstStyle>
          <a:p>
            <a:fld id="{BF5735AB-73C9-DD4E-9361-F1D8343864B8}" type="slidenum">
              <a:rPr lang="uk-UA" smtClean="0">
                <a:latin typeface="Verdana"/>
                <a:cs typeface="Verdana"/>
              </a:rPr>
              <a:pPr/>
              <a:t>9</a:t>
            </a:fld>
            <a:r>
              <a:rPr lang="fr-FR" dirty="0">
                <a:latin typeface="Verdana"/>
                <a:cs typeface="Verdana"/>
              </a:rPr>
              <a:t>/9</a:t>
            </a:r>
          </a:p>
        </p:txBody>
      </p:sp>
    </p:spTree>
    <p:extLst>
      <p:ext uri="{BB962C8B-B14F-4D97-AF65-F5344CB8AC3E}">
        <p14:creationId xmlns:p14="http://schemas.microsoft.com/office/powerpoint/2010/main" val="309588882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CERN-Crystal Clear">
  <a:themeElements>
    <a:clrScheme name="Cerimed-CERN-bleu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Cerimed-CERN-bleu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Cerimed-CERN-bleu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imed-CERN-bleu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imed-CERN-bleu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imed-CERN-bleu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imed-CERN-bleu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10193</TotalTime>
  <Words>734</Words>
  <Application>Microsoft Macintosh PowerPoint</Application>
  <PresentationFormat>Affichage à l'écran (4:3)</PresentationFormat>
  <Paragraphs>132</Paragraphs>
  <Slides>16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16</vt:i4>
      </vt:variant>
    </vt:vector>
  </HeadingPairs>
  <TitlesOfParts>
    <vt:vector size="29" baseType="lpstr">
      <vt:lpstr>Arial Unicode MS</vt:lpstr>
      <vt:lpstr>ＭＳ Ｐゴシック</vt:lpstr>
      <vt:lpstr>ヒラギノ角ゴ Pro W3</vt:lpstr>
      <vt:lpstr>Arial</vt:lpstr>
      <vt:lpstr>Calibri</vt:lpstr>
      <vt:lpstr>Comic Sans MS</vt:lpstr>
      <vt:lpstr>Courier New</vt:lpstr>
      <vt:lpstr>Lucida Grande</vt:lpstr>
      <vt:lpstr>Times New Roman</vt:lpstr>
      <vt:lpstr>Verdana</vt:lpstr>
      <vt:lpstr>Wingdings</vt:lpstr>
      <vt:lpstr>CERN-Crystal Clear</vt:lpstr>
      <vt:lpstr>Thème Office</vt:lpstr>
      <vt:lpstr>Présentation PowerPoint</vt:lpstr>
      <vt:lpstr>Présentation PowerPoint</vt:lpstr>
      <vt:lpstr>Présentation PowerPoint</vt:lpstr>
      <vt:lpstr>The 10ps TOFPET challenge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LIP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Joao Varela</dc:creator>
  <cp:lastModifiedBy>morel@cppm.in2p3.fr</cp:lastModifiedBy>
  <cp:revision>358</cp:revision>
  <cp:lastPrinted>2019-05-13T14:45:54Z</cp:lastPrinted>
  <dcterms:created xsi:type="dcterms:W3CDTF">2015-04-10T14:01:05Z</dcterms:created>
  <dcterms:modified xsi:type="dcterms:W3CDTF">2019-11-18T17:58:47Z</dcterms:modified>
</cp:coreProperties>
</file>