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6" r:id="rId3"/>
    <p:sldId id="262" r:id="rId4"/>
    <p:sldId id="280" r:id="rId5"/>
    <p:sldId id="291" r:id="rId6"/>
    <p:sldId id="292" r:id="rId7"/>
    <p:sldId id="290" r:id="rId8"/>
    <p:sldId id="293" r:id="rId9"/>
    <p:sldId id="294" r:id="rId10"/>
    <p:sldId id="281" r:id="rId11"/>
    <p:sldId id="295" r:id="rId12"/>
    <p:sldId id="283" r:id="rId13"/>
    <p:sldId id="284" r:id="rId14"/>
    <p:sldId id="285" r:id="rId15"/>
    <p:sldId id="299" r:id="rId16"/>
    <p:sldId id="286" r:id="rId17"/>
    <p:sldId id="300" r:id="rId18"/>
    <p:sldId id="288" r:id="rId19"/>
    <p:sldId id="289" r:id="rId20"/>
    <p:sldId id="296" r:id="rId21"/>
    <p:sldId id="297" r:id="rId22"/>
    <p:sldId id="264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518"/>
    <a:srgbClr val="7B1753"/>
    <a:srgbClr val="B11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47" autoAdjust="0"/>
    <p:restoredTop sz="94574" autoAdjust="0"/>
  </p:normalViewPr>
  <p:slideViewPr>
    <p:cSldViewPr>
      <p:cViewPr>
        <p:scale>
          <a:sx n="152" d="100"/>
          <a:sy n="152" d="100"/>
        </p:scale>
        <p:origin x="-344" y="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38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5704D-9187-4D14-AB90-B74848711C16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57B7D-5C9D-4649-AC27-2FE51962B8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9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57B7D-5C9D-4649-AC27-2FE51962B84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80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57B7D-5C9D-4649-AC27-2FE51962B84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5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57B7D-5C9D-4649-AC27-2FE51962B84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9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57B7D-5C9D-4649-AC27-2FE51962B84E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3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000A-3222-E94A-9B26-F1A160797E17}" type="datetime1">
              <a:rPr lang="fr-FR" smtClean="0"/>
              <a:t>22/11/2019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OL_LOGO_AVEC_UNICANCER_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06039" y="1275606"/>
            <a:ext cx="5931922" cy="21825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ond noir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550CEC8-9139-6347-9E59-2FD670D54393}" type="datetime1">
              <a:rPr lang="fr-FR" smtClean="0"/>
              <a:t>22/11/2019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6" name="Image 5" descr="COL_LOGO_BLAN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4731990"/>
            <a:ext cx="1594027" cy="3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mble_Gris_3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141161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1995686"/>
            <a:ext cx="7342584" cy="86409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3147814"/>
            <a:ext cx="7344816" cy="100841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112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7B1753"/>
                </a:solidFill>
              </a:defRPr>
            </a:lvl1pPr>
          </a:lstStyle>
          <a:p>
            <a:fld id="{FF855ED2-C558-7A42-88C0-57F9E1E52E8F}" type="datetime1">
              <a:rPr lang="fr-FR" smtClean="0"/>
              <a:t>22/11/2019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7B175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87624" y="1869672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36003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>
            <a:lvl1pPr>
              <a:defRPr sz="2400"/>
            </a:lvl1pPr>
            <a:lvl2pPr>
              <a:defRPr sz="1800" b="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BFD2-304D-3842-9EC9-0AEE1DE274F7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552" y="195486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Tex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360039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424F-8396-114A-B336-C47F8119F237}" type="datetime1">
              <a:rPr lang="fr-FR" smtClean="0"/>
              <a:t>22/11/2019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5292080" y="987574"/>
            <a:ext cx="3456384" cy="3600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552" y="195486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4"/>
            <a:ext cx="4546848" cy="3600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>
              <a:defRPr sz="1800" b="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360039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014D-5E92-F84D-A073-4AF1EA1853C5}" type="datetime1">
              <a:rPr lang="fr-FR" smtClean="0"/>
              <a:t>22/11/2019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1835696" y="1059582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552" y="195486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1835696" y="2715766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3635896" y="1059582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5436096" y="1059582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3635896" y="2715766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5436096" y="2715766"/>
            <a:ext cx="1800200" cy="1666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292080" cy="4731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Emble_Gris_3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06691" y="0"/>
            <a:ext cx="4801813" cy="4803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7574"/>
            <a:ext cx="4104456" cy="2736304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BF4-EA81-7E40-A5E7-40FA30761064}" type="datetime1">
              <a:rPr lang="fr-FR" smtClean="0"/>
              <a:t>22/11/2019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COL_LOGO_AVEC_UNICANCER_RV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1995686"/>
            <a:ext cx="2184935" cy="803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36004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9194-2E74-B042-9C28-5168FFE1FDCB}" type="datetime1">
              <a:rPr lang="fr-FR" smtClean="0"/>
              <a:t>22/11/2019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552" y="195486"/>
            <a:ext cx="432048" cy="54006"/>
          </a:xfrm>
          <a:prstGeom prst="rect">
            <a:avLst/>
          </a:prstGeom>
          <a:solidFill>
            <a:srgbClr val="B11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168351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>
              <a:defRPr sz="1800" b="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467544" y="4299942"/>
            <a:ext cx="8229600" cy="360040"/>
          </a:xfrm>
        </p:spPr>
        <p:txBody>
          <a:bodyPr>
            <a:normAutofit/>
          </a:bodyPr>
          <a:lstStyle>
            <a:lvl1pPr marL="88900" indent="-1588">
              <a:buNone/>
              <a:defRPr sz="800" i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 b="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F9A2-D513-3348-B260-5E1ACA7FD3E4}" type="datetime1">
              <a:rPr lang="fr-FR" smtClean="0"/>
              <a:t>22/11/2019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1F34-59DB-A84E-AB5D-4B9F07E843B0}" type="datetime1">
              <a:rPr lang="fr-FR" smtClean="0"/>
              <a:t>22/11/2019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7834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535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88224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7B1753"/>
                </a:solidFill>
              </a:defRPr>
            </a:lvl1pPr>
          </a:lstStyle>
          <a:p>
            <a:fld id="{5E631F88-4525-6845-9B3F-05A046A28D3A}" type="datetime1">
              <a:rPr lang="fr-FR" smtClean="0"/>
              <a:t>22/11/2019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03997"/>
            <a:ext cx="2895600" cy="237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B1753"/>
                </a:solidFill>
              </a:defRPr>
            </a:lvl1pPr>
          </a:lstStyle>
          <a:p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67544" y="4731990"/>
            <a:ext cx="8208912" cy="0"/>
          </a:xfrm>
          <a:prstGeom prst="line">
            <a:avLst/>
          </a:prstGeom>
          <a:ln>
            <a:solidFill>
              <a:srgbClr val="7B1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COL_LOGO_RV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1704" y="4751348"/>
            <a:ext cx="1373992" cy="3406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2" r:id="rId4"/>
    <p:sldLayoutId id="2147483660" r:id="rId5"/>
    <p:sldLayoutId id="2147483658" r:id="rId6"/>
    <p:sldLayoutId id="2147483654" r:id="rId7"/>
    <p:sldLayoutId id="2147483655" r:id="rId8"/>
    <p:sldLayoutId id="2147483656" r:id="rId9"/>
    <p:sldLayoutId id="2147483661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1058-DE1D-584A-A21C-3497C9354574}" type="datetime1">
              <a:rPr lang="fr-FR" smtClean="0"/>
              <a:t>22/11/2019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60EB4819-2591-6F49-89AD-2614E2344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24987"/>
            <a:ext cx="1000472" cy="476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F83E-E969-B443-A090-7E933EAA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Prédiction des paramètres faisceau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D204B-B314-DF4E-A2A4-E7FC3CD7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3B2A-3B11-CE47-A5F8-CECCF5101CCE}" type="datetime1">
              <a:rPr lang="fr-FR" smtClean="0"/>
              <a:t>22/11/2019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54004-838A-4C45-A63C-B035B2B0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38AD03-96E1-7B4A-8C39-EC50EB06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77041"/>
            <a:ext cx="8229600" cy="936104"/>
          </a:xfrm>
        </p:spPr>
        <p:txBody>
          <a:bodyPr>
            <a:normAutofit/>
          </a:bodyPr>
          <a:lstStyle/>
          <a:p>
            <a:pPr indent="-237744">
              <a:spcBef>
                <a:spcPts val="550"/>
              </a:spcBef>
              <a:buClr>
                <a:schemeClr val="accent1"/>
              </a:buClr>
              <a:defRPr/>
            </a:pPr>
            <a:r>
              <a:rPr lang="fr-FR" sz="1600" dirty="0">
                <a:solidFill>
                  <a:schemeClr val="tx1"/>
                </a:solidFill>
              </a:rPr>
              <a:t>La recherche des paramètres optimaux pour le faisceau d’électrons du modèle Monte Carlo peut être un processus long.</a:t>
            </a:r>
          </a:p>
          <a:p>
            <a:endParaRPr lang="en-GB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DA3B95-D421-B94E-935A-2461159DF1C8}"/>
              </a:ext>
            </a:extLst>
          </p:cNvPr>
          <p:cNvCxnSpPr>
            <a:cxnSpLocks/>
          </p:cNvCxnSpPr>
          <p:nvPr/>
        </p:nvCxnSpPr>
        <p:spPr>
          <a:xfrm>
            <a:off x="4067944" y="3153075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D569C-FA85-FB4A-BEEA-C3FA1908F840}"/>
              </a:ext>
            </a:extLst>
          </p:cNvPr>
          <p:cNvSpPr/>
          <p:nvPr/>
        </p:nvSpPr>
        <p:spPr>
          <a:xfrm>
            <a:off x="4923895" y="2901052"/>
            <a:ext cx="2742748" cy="504046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Automatiser cette étape ?</a:t>
            </a:r>
          </a:p>
        </p:txBody>
      </p:sp>
      <p:pic>
        <p:nvPicPr>
          <p:cNvPr id="16" name="Picture 2" descr="G:\Commun\PHYSICIENS\AW\Thèse\Epreuve intermédiaire\curves.gif">
            <a:extLst>
              <a:ext uri="{FF2B5EF4-FFF2-40B4-BE49-F238E27FC236}">
                <a16:creationId xmlns:a16="http://schemas.microsoft.com/office/drawing/2014/main" id="{6B2AAEE8-E591-9540-9328-23F890438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56" y="1635646"/>
            <a:ext cx="3456384" cy="2871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9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F83E-E969-B443-A090-7E933EAA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Prédiction des paramètres faisceau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D204B-B314-DF4E-A2A4-E7FC3CD7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21C-45B9-1F4C-A4DF-358C2D51177D}" type="datetime1">
              <a:rPr lang="fr-FR" smtClean="0"/>
              <a:t>22/11/2019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54004-838A-4C45-A63C-B035B2B0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38AD03-96E1-7B4A-8C39-EC50EB06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936104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/>
              <a:t>Générer un nombre de courbes simulées par MC avec différentes tailles de spot et énergies.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/>
              <a:t>Entraîner un modèle à établir une correspondance entre les profils de dose et les paramètres du faisceau.</a:t>
            </a:r>
          </a:p>
          <a:p>
            <a:endParaRPr lang="fr-FR" sz="1600" dirty="0"/>
          </a:p>
          <a:p>
            <a:endParaRPr lang="en-GB" sz="1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8820A45-1163-A34B-A4AA-52EE7F00AFD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r-FR" sz="1400" dirty="0">
                <a:cs typeface="Times New Roman"/>
              </a:rPr>
              <a:t>→ </a:t>
            </a:r>
            <a:r>
              <a:rPr lang="fr-FR" sz="1400" dirty="0"/>
              <a:t>prédire l’énergie et la taille de spot à partir d’un profil de dose mesuré sur un accélérateur inconnu. </a:t>
            </a:r>
          </a:p>
          <a:p>
            <a:endParaRPr lang="en-GB" sz="1400" b="1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25DCF11-78DC-0C41-9B17-572DE91A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51" y="2026294"/>
            <a:ext cx="3464353" cy="212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DA3B95-D421-B94E-935A-2461159DF1C8}"/>
              </a:ext>
            </a:extLst>
          </p:cNvPr>
          <p:cNvCxnSpPr>
            <a:cxnSpLocks/>
          </p:cNvCxnSpPr>
          <p:nvPr/>
        </p:nvCxnSpPr>
        <p:spPr>
          <a:xfrm>
            <a:off x="4211960" y="3153075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D569C-FA85-FB4A-BEEA-C3FA1908F840}"/>
              </a:ext>
            </a:extLst>
          </p:cNvPr>
          <p:cNvSpPr/>
          <p:nvPr/>
        </p:nvSpPr>
        <p:spPr>
          <a:xfrm>
            <a:off x="6019800" y="2793035"/>
            <a:ext cx="2016224" cy="72008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Spot size = 2,0 mm </a:t>
            </a:r>
          </a:p>
          <a:p>
            <a:pPr algn="ctr"/>
            <a:r>
              <a:rPr lang="fr-FR" dirty="0"/>
              <a:t>Energie = 7 MeV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C87D08-3890-6F42-B8A3-4FB423D58487}"/>
              </a:ext>
            </a:extLst>
          </p:cNvPr>
          <p:cNvSpPr/>
          <p:nvPr/>
        </p:nvSpPr>
        <p:spPr>
          <a:xfrm>
            <a:off x="4644008" y="2831669"/>
            <a:ext cx="720080" cy="642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7598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BBB8-0BC8-DC4C-8A11-0D001C4768A4}" type="datetime1">
              <a:rPr lang="fr-FR" smtClean="0"/>
              <a:t>22/11/2019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5ACEB2-BE22-2A4C-BA83-4C0703E73A21}"/>
              </a:ext>
            </a:extLst>
          </p:cNvPr>
          <p:cNvSpPr txBox="1"/>
          <p:nvPr/>
        </p:nvSpPr>
        <p:spPr>
          <a:xfrm>
            <a:off x="175748" y="1114352"/>
            <a:ext cx="33845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 profils simulés en Monte Carlo,</a:t>
            </a:r>
          </a:p>
          <a:p>
            <a:r>
              <a:rPr lang="fr-FR" dirty="0"/>
              <a:t>PPD à 20 cm et OF.</a:t>
            </a:r>
          </a:p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(Paramètres connus)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ACB86A-B4A6-E144-9A35-1A7E36874DDB}"/>
              </a:ext>
            </a:extLst>
          </p:cNvPr>
          <p:cNvSpPr/>
          <p:nvPr/>
        </p:nvSpPr>
        <p:spPr>
          <a:xfrm>
            <a:off x="4644668" y="3836532"/>
            <a:ext cx="404213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/>
              <a:t>6 profils mesurés dans différents centres,</a:t>
            </a:r>
          </a:p>
          <a:p>
            <a:pPr algn="just"/>
            <a:r>
              <a:rPr lang="fr-FR" dirty="0"/>
              <a:t>PPD à 20 cm et OF.</a:t>
            </a:r>
          </a:p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(Paramètres inconnus)</a:t>
            </a:r>
          </a:p>
        </p:txBody>
      </p:sp>
      <p:pic>
        <p:nvPicPr>
          <p:cNvPr id="20" name="Image 5">
            <a:extLst>
              <a:ext uri="{FF2B5EF4-FFF2-40B4-BE49-F238E27FC236}">
                <a16:creationId xmlns:a16="http://schemas.microsoft.com/office/drawing/2014/main" id="{C6465461-62C0-E249-8D7C-CEFF46C06C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8747" y="771550"/>
            <a:ext cx="3793341" cy="3001199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F36AEA4-BC6C-9B4D-904C-ADA3071DA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52875"/>
              </p:ext>
            </p:extLst>
          </p:nvPr>
        </p:nvGraphicFramePr>
        <p:xfrm>
          <a:off x="175748" y="2032985"/>
          <a:ext cx="4396252" cy="132689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95077">
                  <a:extLst>
                    <a:ext uri="{9D8B030D-6E8A-4147-A177-3AD203B41FA5}">
                      <a16:colId xmlns:a16="http://schemas.microsoft.com/office/drawing/2014/main" val="3071279945"/>
                    </a:ext>
                  </a:extLst>
                </a:gridCol>
                <a:gridCol w="2061842">
                  <a:extLst>
                    <a:ext uri="{9D8B030D-6E8A-4147-A177-3AD203B41FA5}">
                      <a16:colId xmlns:a16="http://schemas.microsoft.com/office/drawing/2014/main" val="3697754477"/>
                    </a:ext>
                  </a:extLst>
                </a:gridCol>
                <a:gridCol w="1439333">
                  <a:extLst>
                    <a:ext uri="{9D8B030D-6E8A-4147-A177-3AD203B41FA5}">
                      <a16:colId xmlns:a16="http://schemas.microsoft.com/office/drawing/2014/main" val="199849588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Paramètres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Energie (MeV)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Spot size (mm)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52080"/>
                  </a:ext>
                </a:extLst>
              </a:tr>
              <a:tr h="15240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 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 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Valeurs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 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 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 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4.0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1.0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05784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5.0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2.0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61373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6.0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2.4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92943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6.75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3.0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041903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7.25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effectLst/>
                        </a:rPr>
                        <a:t>4.0</a:t>
                      </a:r>
                      <a:endParaRPr lang="fr-FR" sz="11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699998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effectLst/>
                        </a:rPr>
                        <a:t>8.0</a:t>
                      </a:r>
                      <a:endParaRPr lang="fr-FR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effectLst/>
                        </a:rPr>
                        <a:t> </a:t>
                      </a:r>
                      <a:endParaRPr lang="fr-FR" sz="11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37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Prétraitement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9D3E-C203-F24C-B5ED-888562832CBF}" type="datetime1">
              <a:rPr lang="fr-FR" smtClean="0"/>
              <a:t>22/11/2019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" name="Image 5">
            <a:extLst>
              <a:ext uri="{FF2B5EF4-FFF2-40B4-BE49-F238E27FC236}">
                <a16:creationId xmlns:a16="http://schemas.microsoft.com/office/drawing/2014/main" id="{C6465461-62C0-E249-8D7C-CEFF46C06C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087" y="1196978"/>
            <a:ext cx="3793341" cy="30011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573622-0047-134E-AECF-8DF5CC7D1076}"/>
              </a:ext>
            </a:extLst>
          </p:cNvPr>
          <p:cNvCxnSpPr/>
          <p:nvPr/>
        </p:nvCxnSpPr>
        <p:spPr>
          <a:xfrm>
            <a:off x="4139952" y="2697578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78C921-A2B7-AE46-A128-FA5CA232A02A}"/>
              </a:ext>
            </a:extLst>
          </p:cNvPr>
          <p:cNvSpPr txBox="1">
            <a:spLocks/>
          </p:cNvSpPr>
          <p:nvPr/>
        </p:nvSpPr>
        <p:spPr>
          <a:xfrm>
            <a:off x="5687144" y="1527655"/>
            <a:ext cx="3034680" cy="3384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7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/>
              <a:t>Feature extraction : </a:t>
            </a:r>
          </a:p>
          <a:p>
            <a:pPr marL="171450" indent="-171450"/>
            <a:r>
              <a:rPr lang="fr-FR" sz="1600" dirty="0"/>
              <a:t>Nuage de points.</a:t>
            </a:r>
          </a:p>
          <a:p>
            <a:pPr marL="171450" indent="-171450"/>
            <a:r>
              <a:rPr lang="fr-FR" sz="1600" dirty="0"/>
              <a:t>Interpolation.</a:t>
            </a:r>
          </a:p>
          <a:p>
            <a:pPr marL="171450" indent="-171450"/>
            <a:r>
              <a:rPr lang="fr-FR" sz="1600" dirty="0"/>
              <a:t>Décomposition par morceaux de fonctions.</a:t>
            </a:r>
          </a:p>
          <a:p>
            <a:pPr marL="171450" indent="-171450"/>
            <a:r>
              <a:rPr lang="fr-FR" sz="1600" dirty="0"/>
              <a:t>Sélection de points particuliers (quartile, moyenne,…).</a:t>
            </a:r>
          </a:p>
          <a:p>
            <a:pPr marL="171450" indent="-171450"/>
            <a:r>
              <a:rPr lang="fr-FR" sz="1600" dirty="0"/>
              <a:t>Tangentes à la courbe.</a:t>
            </a:r>
          </a:p>
          <a:p>
            <a:endParaRPr lang="fr-FR" sz="1600" dirty="0"/>
          </a:p>
          <a:p>
            <a:endParaRPr lang="en-GB" sz="1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CDD57-011C-C944-A0F0-D92581A68361}"/>
              </a:ext>
            </a:extLst>
          </p:cNvPr>
          <p:cNvSpPr/>
          <p:nvPr/>
        </p:nvSpPr>
        <p:spPr>
          <a:xfrm rot="20229027">
            <a:off x="1403648" y="987574"/>
            <a:ext cx="2520280" cy="1440160"/>
          </a:xfrm>
          <a:prstGeom prst="ellipse">
            <a:avLst/>
          </a:prstGeom>
          <a:solidFill>
            <a:schemeClr val="accent4">
              <a:alpha val="21000"/>
            </a:schemeClr>
          </a:solidFill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4EF118-A4C1-B242-93A5-1BC9ABE4DB71}"/>
                  </a:ext>
                </a:extLst>
              </p:cNvPr>
              <p:cNvSpPr txBox="1"/>
              <p:nvPr/>
            </p:nvSpPr>
            <p:spPr>
              <a:xfrm>
                <a:off x="457200" y="915566"/>
                <a:ext cx="8363272" cy="282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dirty="0"/>
                  <a:t>Les profils de doses simulées sont interpolés linéairement et disposé sous la forme de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dirty="0"/>
                  <a:t> dose points. Notons le k-</a:t>
                </a:r>
                <a:r>
                  <a:rPr lang="fr-FR" dirty="0" err="1"/>
                  <a:t>ième</a:t>
                </a:r>
                <a:r>
                  <a:rPr lang="fr-FR" dirty="0"/>
                  <a:t> profile de dose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r-FR" dirty="0"/>
                  <a:t>. En ajoutant les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𝑷𝑫𝑫𝒔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𝑶𝑭𝒔</m:t>
                    </m:r>
                  </m:oMath>
                </a14:m>
                <a:r>
                  <a:rPr lang="fr-FR" dirty="0"/>
                  <a:t>, on définit l’input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dirty="0"/>
                  <a:t> :</a:t>
                </a:r>
              </a:p>
              <a:p>
                <a:pPr algn="just"/>
                <a:endParaRPr lang="fr-FR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dirty="0">
                                    <a:latin typeface="Cambria Math" panose="02040503050406030204" pitchFamily="18" charset="0"/>
                                  </a:rPr>
                                  <m:t>𝑃𝐷𝐷</m:t>
                                </m:r>
                                <m:r>
                                  <a:rPr lang="fr-FR" b="0" i="1" baseline="-2500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𝑂𝐹</m:t>
                                </m:r>
                                <m:r>
                                  <a:rPr lang="fr-FR" b="0" i="1" baseline="-25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dirty="0">
                                    <a:latin typeface="Cambria Math" panose="02040503050406030204" pitchFamily="18" charset="0"/>
                                  </a:rPr>
                                  <m:t>𝑃𝐷𝐷</m:t>
                                </m:r>
                                <m:r>
                                  <a:rPr lang="fr-FR" b="0" i="1" baseline="-25000" dirty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𝑂𝐹</m:t>
                                </m:r>
                                <m:r>
                                  <a:rPr lang="fr-FR" b="0" i="1" baseline="-2500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  <a:p>
                <a:pPr algn="just"/>
                <a:endParaRPr lang="fr-FR" b="1" dirty="0"/>
              </a:p>
              <a:p>
                <a:pPr algn="just"/>
                <a:r>
                  <a:rPr lang="fr-FR" dirty="0"/>
                  <a:t>Chaque ligne est associé à un couple</a:t>
                </a:r>
                <a:r>
                  <a:rPr lang="fr-FR" i="1" dirty="0"/>
                  <a:t> spot size </a:t>
                </a:r>
                <a:r>
                  <a:rPr lang="fr-FR" dirty="0"/>
                  <a:t>et </a:t>
                </a:r>
                <a:r>
                  <a:rPr lang="fr-FR" i="1" dirty="0"/>
                  <a:t>énergie</a:t>
                </a:r>
                <a:r>
                  <a:rPr lang="fr-FR" dirty="0"/>
                  <a:t> correspondant.</a:t>
                </a:r>
              </a:p>
              <a:p>
                <a:pPr algn="just"/>
                <a:endParaRPr lang="fr-F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4EF118-A4C1-B242-93A5-1BC9ABE4D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5566"/>
                <a:ext cx="8363272" cy="2823145"/>
              </a:xfrm>
              <a:prstGeom prst="rect">
                <a:avLst/>
              </a:prstGeom>
              <a:blipFill>
                <a:blip r:embed="rId2"/>
                <a:stretch>
                  <a:fillRect l="-607" t="-901" r="-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6A7-0FAD-8449-A5DE-CE14220B8140}" type="datetime1">
              <a:rPr lang="fr-FR" smtClean="0"/>
              <a:t>22/11/2019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8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Régression Linéaire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4EF118-A4C1-B242-93A5-1BC9ABE4DB71}"/>
                  </a:ext>
                </a:extLst>
              </p:cNvPr>
              <p:cNvSpPr txBox="1"/>
              <p:nvPr/>
            </p:nvSpPr>
            <p:spPr>
              <a:xfrm>
                <a:off x="457200" y="915566"/>
                <a:ext cx="83632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dirty="0"/>
                  <a:t>Apprendre à un modèle à coefficient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r-FR" dirty="0"/>
                  <a:t> à minimiser la somme des distances au carré entre la prédiction réelle et la prédiction de ce modèle.</a:t>
                </a:r>
              </a:p>
              <a:p>
                <a:pPr algn="just"/>
                <a:endParaRPr lang="fr-FR" dirty="0"/>
              </a:p>
              <a:p>
                <a:r>
                  <a:rPr lang="fr-FR" dirty="0"/>
                  <a:t>Si on considère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dirty="0"/>
                  <a:t> l’ensemble des points choisis des profils et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dirty="0"/>
                  <a:t> les énergies associés.</a:t>
                </a:r>
              </a:p>
              <a:p>
                <a:r>
                  <a:rPr lang="fr-FR" dirty="0"/>
                  <a:t>Mathématiquement, on résout: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4EF118-A4C1-B242-93A5-1BC9ABE4D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5566"/>
                <a:ext cx="8363272" cy="1477328"/>
              </a:xfrm>
              <a:prstGeom prst="rect">
                <a:avLst/>
              </a:prstGeom>
              <a:blipFill>
                <a:blip r:embed="rId2"/>
                <a:stretch>
                  <a:fillRect l="-607" t="-1724" r="-455" b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9E8D-8981-6243-BDF9-210017DC02E7}" type="datetime1">
              <a:rPr lang="fr-FR" smtClean="0"/>
              <a:t>22/11/2019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550F1-0926-EB41-B3DD-31FF8F10B4D4}"/>
                  </a:ext>
                </a:extLst>
              </p:cNvPr>
              <p:cNvSpPr txBox="1"/>
              <p:nvPr/>
            </p:nvSpPr>
            <p:spPr>
              <a:xfrm>
                <a:off x="3719965" y="2833646"/>
                <a:ext cx="1804404" cy="411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𝑃𝑤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550F1-0926-EB41-B3DD-31FF8F10B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65" y="2833646"/>
                <a:ext cx="1804404" cy="411459"/>
              </a:xfrm>
              <a:prstGeom prst="rect">
                <a:avLst/>
              </a:prstGeom>
              <a:blipFill>
                <a:blip r:embed="rId3"/>
                <a:stretch>
                  <a:fillRect l="-2797" r="-699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12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Ridge Régression (RR)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EF118-A4C1-B242-93A5-1BC9ABE4DB71}"/>
              </a:ext>
            </a:extLst>
          </p:cNvPr>
          <p:cNvSpPr txBox="1"/>
          <p:nvPr/>
        </p:nvSpPr>
        <p:spPr>
          <a:xfrm>
            <a:off x="457200" y="915566"/>
            <a:ext cx="83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En imposant en plus une pénalité sur la taille des coefficients :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D687-963D-3D4A-A3CD-A0C158CA9608}" type="datetime1">
              <a:rPr lang="fr-FR" smtClean="0"/>
              <a:t>22/11/2019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550F1-0926-EB41-B3DD-31FF8F10B4D4}"/>
                  </a:ext>
                </a:extLst>
              </p:cNvPr>
              <p:cNvSpPr txBox="1"/>
              <p:nvPr/>
            </p:nvSpPr>
            <p:spPr>
              <a:xfrm>
                <a:off x="3232723" y="1500922"/>
                <a:ext cx="2917530" cy="411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𝑃𝑤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550F1-0926-EB41-B3DD-31FF8F10B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23" y="1500922"/>
                <a:ext cx="2917530" cy="411459"/>
              </a:xfrm>
              <a:prstGeom prst="rect">
                <a:avLst/>
              </a:prstGeom>
              <a:blipFill>
                <a:blip r:embed="rId2"/>
                <a:stretch>
                  <a:fillRect l="-1304" r="-435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B0A3A7-6535-D649-9753-4BFFAC414985}"/>
                  </a:ext>
                </a:extLst>
              </p:cNvPr>
              <p:cNvSpPr/>
              <p:nvPr/>
            </p:nvSpPr>
            <p:spPr>
              <a:xfrm>
                <a:off x="457200" y="2248584"/>
                <a:ext cx="71391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/>
                  <a:t>Le terme de complexité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dirty="0"/>
                  <a:t> contrôle le niveau de pénalité.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B0A3A7-6535-D649-9753-4BFFAC414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48584"/>
                <a:ext cx="7139136" cy="369332"/>
              </a:xfrm>
              <a:prstGeom prst="rect">
                <a:avLst/>
              </a:prstGeom>
              <a:blipFill>
                <a:blip r:embed="rId3"/>
                <a:stretch>
                  <a:fillRect l="-712"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28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2C6DC-6079-C94C-A357-979B36F3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FB87-967B-0B4F-B209-DCFEDE1BBC24}" type="datetime1">
              <a:rPr lang="fr-FR" smtClean="0"/>
              <a:t>22/11/2019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339130-48BD-AB4A-8126-2AB2202F52FE}"/>
                  </a:ext>
                </a:extLst>
              </p:cNvPr>
              <p:cNvSpPr/>
              <p:nvPr/>
            </p:nvSpPr>
            <p:spPr>
              <a:xfrm>
                <a:off x="611560" y="2067694"/>
                <a:ext cx="7027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339130-48BD-AB4A-8126-2AB2202F5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7694"/>
                <a:ext cx="702756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834C58C-1378-8B40-8064-C8D382F66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16" y="390972"/>
            <a:ext cx="892285" cy="47525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C72775-D53A-394C-B52B-430ABE372BB7}"/>
                  </a:ext>
                </a:extLst>
              </p:cNvPr>
              <p:cNvSpPr/>
              <p:nvPr/>
            </p:nvSpPr>
            <p:spPr>
              <a:xfrm>
                <a:off x="1605608" y="19247"/>
                <a:ext cx="30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C72775-D53A-394C-B52B-430ABE372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608" y="19247"/>
                <a:ext cx="3097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844D728-78D4-9440-8947-BE5DEFAA7FDB}"/>
              </a:ext>
            </a:extLst>
          </p:cNvPr>
          <p:cNvGrpSpPr/>
          <p:nvPr/>
        </p:nvGrpSpPr>
        <p:grpSpPr>
          <a:xfrm>
            <a:off x="2427834" y="1790695"/>
            <a:ext cx="1113575" cy="461665"/>
            <a:chOff x="2427834" y="1790695"/>
            <a:chExt cx="1113575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952B74-81DA-D847-B81D-F52C862CC8C2}"/>
                </a:ext>
              </a:extLst>
            </p:cNvPr>
            <p:cNvCxnSpPr>
              <a:cxnSpLocks/>
            </p:cNvCxnSpPr>
            <p:nvPr/>
          </p:nvCxnSpPr>
          <p:spPr>
            <a:xfrm>
              <a:off x="2563811" y="2252360"/>
              <a:ext cx="841619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960BEB-57D7-FC42-A9D6-DDFB59D43D0C}"/>
                    </a:ext>
                  </a:extLst>
                </p:cNvPr>
                <p:cNvSpPr txBox="1"/>
                <p:nvPr/>
              </p:nvSpPr>
              <p:spPr>
                <a:xfrm>
                  <a:off x="2427834" y="1790695"/>
                  <a:ext cx="1113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fr-FR" b="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960BEB-57D7-FC42-A9D6-DDFB59D43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834" y="1790695"/>
                  <a:ext cx="111357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49FAC-2A40-C942-BB21-9008B9017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62" y="0"/>
            <a:ext cx="543160" cy="51435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5B0254-FA63-C14A-BB55-6AF6E8001001}"/>
              </a:ext>
            </a:extLst>
          </p:cNvPr>
          <p:cNvCxnSpPr>
            <a:cxnSpLocks/>
          </p:cNvCxnSpPr>
          <p:nvPr/>
        </p:nvCxnSpPr>
        <p:spPr>
          <a:xfrm>
            <a:off x="4348619" y="3320816"/>
            <a:ext cx="841619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A67935-1980-844D-AE49-664444B79D04}"/>
              </a:ext>
            </a:extLst>
          </p:cNvPr>
          <p:cNvSpPr txBox="1"/>
          <p:nvPr/>
        </p:nvSpPr>
        <p:spPr>
          <a:xfrm>
            <a:off x="4350101" y="2931790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zoom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C3D9BB-72AF-0142-812F-F3AC521DB46A}"/>
              </a:ext>
            </a:extLst>
          </p:cNvPr>
          <p:cNvGrpSpPr/>
          <p:nvPr/>
        </p:nvGrpSpPr>
        <p:grpSpPr>
          <a:xfrm>
            <a:off x="3736981" y="-36191"/>
            <a:ext cx="309700" cy="5179691"/>
            <a:chOff x="3736981" y="-36191"/>
            <a:chExt cx="309700" cy="51796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9E11E2-44D1-F44B-B578-7024473DA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064" y="333141"/>
              <a:ext cx="179109" cy="481035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AD38E30-24A2-EF41-A71F-817B05585F5C}"/>
                </a:ext>
              </a:extLst>
            </p:cNvPr>
            <p:cNvSpPr/>
            <p:nvPr/>
          </p:nvSpPr>
          <p:spPr>
            <a:xfrm>
              <a:off x="3736981" y="2252360"/>
              <a:ext cx="262944" cy="2891140"/>
            </a:xfrm>
            <a:prstGeom prst="ellipse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745D075-5467-5745-BAF0-BF0079FEEC1E}"/>
                    </a:ext>
                  </a:extLst>
                </p:cNvPr>
                <p:cNvSpPr/>
                <p:nvPr/>
              </p:nvSpPr>
              <p:spPr>
                <a:xfrm>
                  <a:off x="3736981" y="-36191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745D075-5467-5745-BAF0-BF0079FEEC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6981" y="-36191"/>
                  <a:ext cx="3097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9C03EA-F99A-A24D-B1F3-18868AD78244}"/>
                  </a:ext>
                </a:extLst>
              </p:cNvPr>
              <p:cNvSpPr/>
              <p:nvPr/>
            </p:nvSpPr>
            <p:spPr>
              <a:xfrm>
                <a:off x="7275404" y="4011910"/>
                <a:ext cx="5431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𝑂𝐹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9C03EA-F99A-A24D-B1F3-18868AD78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04" y="4011910"/>
                <a:ext cx="5431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78495B-1E39-7548-BB6C-48BA5180AA99}"/>
                  </a:ext>
                </a:extLst>
              </p:cNvPr>
              <p:cNvSpPr/>
              <p:nvPr/>
            </p:nvSpPr>
            <p:spPr>
              <a:xfrm>
                <a:off x="7193201" y="3404488"/>
                <a:ext cx="707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>
                          <a:latin typeface="Cambria Math" panose="02040503050406030204" pitchFamily="18" charset="0"/>
                        </a:rPr>
                        <m:t>𝑃𝐷𝐷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78495B-1E39-7548-BB6C-48BA5180A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01" y="3404488"/>
                <a:ext cx="7075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5">
            <a:extLst>
              <a:ext uri="{FF2B5EF4-FFF2-40B4-BE49-F238E27FC236}">
                <a16:creationId xmlns:a16="http://schemas.microsoft.com/office/drawing/2014/main" id="{09FE85E2-72C9-164C-9B9C-DAF55EA8ED25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5369" y="1609894"/>
            <a:ext cx="1793526" cy="141899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8F06397-EDCC-D046-A702-7C6100DDE989}"/>
              </a:ext>
            </a:extLst>
          </p:cNvPr>
          <p:cNvSpPr/>
          <p:nvPr/>
        </p:nvSpPr>
        <p:spPr>
          <a:xfrm rot="20229027">
            <a:off x="6974860" y="1549711"/>
            <a:ext cx="1191611" cy="680921"/>
          </a:xfrm>
          <a:prstGeom prst="ellipse">
            <a:avLst/>
          </a:prstGeom>
          <a:solidFill>
            <a:schemeClr val="accent4">
              <a:alpha val="21000"/>
            </a:schemeClr>
          </a:solidFill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281A33-1D0F-8B49-B804-93BE75053891}"/>
              </a:ext>
            </a:extLst>
          </p:cNvPr>
          <p:cNvCxnSpPr>
            <a:endCxn id="25" idx="1"/>
          </p:cNvCxnSpPr>
          <p:nvPr/>
        </p:nvCxnSpPr>
        <p:spPr>
          <a:xfrm flipV="1">
            <a:off x="6084168" y="4196576"/>
            <a:ext cx="1191236" cy="8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C447F6-5649-4845-B04B-83CFDE441296}"/>
              </a:ext>
            </a:extLst>
          </p:cNvPr>
          <p:cNvCxnSpPr>
            <a:endCxn id="26" idx="1"/>
          </p:cNvCxnSpPr>
          <p:nvPr/>
        </p:nvCxnSpPr>
        <p:spPr>
          <a:xfrm flipV="1">
            <a:off x="6084168" y="3589154"/>
            <a:ext cx="1109033" cy="132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9512F2A-C3F0-FA4D-AC04-FEC70A556CE2}"/>
              </a:ext>
            </a:extLst>
          </p:cNvPr>
          <p:cNvSpPr/>
          <p:nvPr/>
        </p:nvSpPr>
        <p:spPr>
          <a:xfrm>
            <a:off x="6016220" y="19247"/>
            <a:ext cx="393296" cy="46407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BE32A1D0-BB83-EB43-9D71-F865D035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3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8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96EB5-AACF-0E44-9F88-50889440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72AF-CF05-874A-AAFA-8E9C7F4D97C3}" type="datetime1">
              <a:rPr lang="fr-FR" smtClean="0"/>
              <a:t>22/11/2019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7C952-01EB-0145-B440-A5BE6EBC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97DE04-3817-2A4A-B624-621E80DB6D48}"/>
              </a:ext>
            </a:extLst>
          </p:cNvPr>
          <p:cNvGrpSpPr/>
          <p:nvPr/>
        </p:nvGrpSpPr>
        <p:grpSpPr>
          <a:xfrm>
            <a:off x="207782" y="1735814"/>
            <a:ext cx="1015311" cy="1274114"/>
            <a:chOff x="1588098" y="1293310"/>
            <a:chExt cx="1264920" cy="15873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B270A8-38BB-4C43-B187-0BA779134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098" y="1610659"/>
              <a:ext cx="990600" cy="127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1F2C1E-C77C-3141-9CEA-05348B4F4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5952" y="1504876"/>
              <a:ext cx="990600" cy="127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3B37EF-BAB9-1047-A9F2-AA7B9CB03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806" y="1399093"/>
              <a:ext cx="990600" cy="127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528006-BD39-8E4E-8229-FD91B8098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2418" y="1293310"/>
              <a:ext cx="990600" cy="127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C6880E-1E60-F247-A851-877710046440}"/>
              </a:ext>
            </a:extLst>
          </p:cNvPr>
          <p:cNvCxnSpPr>
            <a:cxnSpLocks/>
          </p:cNvCxnSpPr>
          <p:nvPr/>
        </p:nvCxnSpPr>
        <p:spPr>
          <a:xfrm>
            <a:off x="1329406" y="2498399"/>
            <a:ext cx="569661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7E38EE-2C9A-4B4F-80AD-D088C351ED06}"/>
              </a:ext>
            </a:extLst>
          </p:cNvPr>
          <p:cNvSpPr/>
          <p:nvPr/>
        </p:nvSpPr>
        <p:spPr>
          <a:xfrm>
            <a:off x="1975549" y="2156687"/>
            <a:ext cx="1323808" cy="683424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RR </a:t>
            </a:r>
            <a:r>
              <a:rPr lang="fr-FR" b="1" dirty="0"/>
              <a:t>modèle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C868873B-72EE-AB4B-B14A-96D0509EC4A2}"/>
              </a:ext>
            </a:extLst>
          </p:cNvPr>
          <p:cNvSpPr/>
          <p:nvPr/>
        </p:nvSpPr>
        <p:spPr>
          <a:xfrm rot="5400000">
            <a:off x="2137415" y="1583277"/>
            <a:ext cx="102742" cy="433438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315794-8F1A-A74E-92B5-02380DC43EF3}"/>
              </a:ext>
            </a:extLst>
          </p:cNvPr>
          <p:cNvSpPr/>
          <p:nvPr/>
        </p:nvSpPr>
        <p:spPr>
          <a:xfrm>
            <a:off x="1472301" y="3897399"/>
            <a:ext cx="226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d’apprentissage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30484-4D81-8A4C-ACE2-1FC68D609EDC}"/>
              </a:ext>
            </a:extLst>
          </p:cNvPr>
          <p:cNvSpPr/>
          <p:nvPr/>
        </p:nvSpPr>
        <p:spPr>
          <a:xfrm>
            <a:off x="4334378" y="2167342"/>
            <a:ext cx="1323808" cy="683424"/>
          </a:xfrm>
          <a:prstGeom prst="roundRect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RR </a:t>
            </a:r>
            <a:r>
              <a:rPr lang="fr-FR" b="1" dirty="0"/>
              <a:t>modèle</a:t>
            </a:r>
          </a:p>
          <a:p>
            <a:pPr algn="ctr"/>
            <a:r>
              <a:rPr lang="fr-FR" b="1" dirty="0"/>
              <a:t>entraîné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292FFC-BACA-2842-9383-78AAE09642A1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605203" y="1512091"/>
            <a:ext cx="503324" cy="58262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6422D7A-AA02-C14B-BBF5-62A5AA7C8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382" y="181440"/>
            <a:ext cx="1475617" cy="98374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DC743C-51E5-FD41-8A72-DDD62D1E1C26}"/>
              </a:ext>
            </a:extLst>
          </p:cNvPr>
          <p:cNvCxnSpPr>
            <a:cxnSpLocks/>
          </p:cNvCxnSpPr>
          <p:nvPr/>
        </p:nvCxnSpPr>
        <p:spPr>
          <a:xfrm>
            <a:off x="5776649" y="2504234"/>
            <a:ext cx="720475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B66C8A-60A7-EC4B-9FCB-7211DF410728}"/>
              </a:ext>
            </a:extLst>
          </p:cNvPr>
          <p:cNvCxnSpPr>
            <a:cxnSpLocks/>
          </p:cNvCxnSpPr>
          <p:nvPr/>
        </p:nvCxnSpPr>
        <p:spPr>
          <a:xfrm>
            <a:off x="3402255" y="2501049"/>
            <a:ext cx="728711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37BF8B7-F153-9648-9FCF-A758123C2DEA}"/>
              </a:ext>
            </a:extLst>
          </p:cNvPr>
          <p:cNvSpPr/>
          <p:nvPr/>
        </p:nvSpPr>
        <p:spPr>
          <a:xfrm>
            <a:off x="1297895" y="3942121"/>
            <a:ext cx="221193" cy="2157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7369FAD-FD26-3442-A7BF-C6BF132D71BD}"/>
              </a:ext>
            </a:extLst>
          </p:cNvPr>
          <p:cNvSpPr/>
          <p:nvPr/>
        </p:nvSpPr>
        <p:spPr>
          <a:xfrm>
            <a:off x="5772505" y="3948374"/>
            <a:ext cx="221193" cy="21572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F7AFE2-6D5A-1740-A63D-DA3BD66B9F74}"/>
              </a:ext>
            </a:extLst>
          </p:cNvPr>
          <p:cNvSpPr/>
          <p:nvPr/>
        </p:nvSpPr>
        <p:spPr>
          <a:xfrm>
            <a:off x="2957316" y="1219703"/>
            <a:ext cx="164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Accélérateurs de </a:t>
            </a:r>
          </a:p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différents centres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0079BF-2E00-8F41-96F5-5ADD4CDE68C8}"/>
              </a:ext>
            </a:extLst>
          </p:cNvPr>
          <p:cNvSpPr/>
          <p:nvPr/>
        </p:nvSpPr>
        <p:spPr>
          <a:xfrm>
            <a:off x="88053" y="3086884"/>
            <a:ext cx="2111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- 30 profils de doses</a:t>
            </a:r>
          </a:p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simulés</a:t>
            </a:r>
          </a:p>
          <a:p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2043C1CB-B1A8-7441-9E11-E1600F88C2B0}"/>
              </a:ext>
            </a:extLst>
          </p:cNvPr>
          <p:cNvSpPr/>
          <p:nvPr/>
        </p:nvSpPr>
        <p:spPr>
          <a:xfrm rot="5400000">
            <a:off x="6731844" y="1389684"/>
            <a:ext cx="102743" cy="472156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AE4E0C-9DF6-4244-BB90-E1461CD5E38C}"/>
              </a:ext>
            </a:extLst>
          </p:cNvPr>
          <p:cNvSpPr/>
          <p:nvPr/>
        </p:nvSpPr>
        <p:spPr>
          <a:xfrm>
            <a:off x="5993698" y="3871572"/>
            <a:ext cx="2044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de prédiction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065AB55-B207-ED4A-B13E-F887626A9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07521"/>
              </p:ext>
            </p:extLst>
          </p:nvPr>
        </p:nvGraphicFramePr>
        <p:xfrm>
          <a:off x="6588224" y="1766567"/>
          <a:ext cx="2531993" cy="146912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2209">
                  <a:extLst>
                    <a:ext uri="{9D8B030D-6E8A-4147-A177-3AD203B41FA5}">
                      <a16:colId xmlns:a16="http://schemas.microsoft.com/office/drawing/2014/main" val="2107346205"/>
                    </a:ext>
                  </a:extLst>
                </a:gridCol>
                <a:gridCol w="1239157">
                  <a:extLst>
                    <a:ext uri="{9D8B030D-6E8A-4147-A177-3AD203B41FA5}">
                      <a16:colId xmlns:a16="http://schemas.microsoft.com/office/drawing/2014/main" val="2511736137"/>
                    </a:ext>
                  </a:extLst>
                </a:gridCol>
                <a:gridCol w="880627">
                  <a:extLst>
                    <a:ext uri="{9D8B030D-6E8A-4147-A177-3AD203B41FA5}">
                      <a16:colId xmlns:a16="http://schemas.microsoft.com/office/drawing/2014/main" val="2440923255"/>
                    </a:ext>
                  </a:extLst>
                </a:gridCol>
              </a:tblGrid>
              <a:tr h="25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spot size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(mm)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Energie (MeV)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422088"/>
                  </a:ext>
                </a:extLst>
              </a:tr>
              <a:tr h="21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#1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2.6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7.2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280116"/>
                  </a:ext>
                </a:extLst>
              </a:tr>
              <a:tr h="21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#2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1.8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6.8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03691"/>
                  </a:ext>
                </a:extLst>
              </a:tr>
              <a:tr h="21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#3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6.5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648987"/>
                  </a:ext>
                </a:extLst>
              </a:tr>
              <a:tr h="21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#4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6.7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553842"/>
                  </a:ext>
                </a:extLst>
              </a:tr>
              <a:tr h="21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#5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668857"/>
                  </a:ext>
                </a:extLst>
              </a:tr>
            </a:tbl>
          </a:graphicData>
        </a:graphic>
      </p:graphicFrame>
      <p:pic>
        <p:nvPicPr>
          <p:cNvPr id="4" name="Graphic 3" descr="Arrow circle">
            <a:extLst>
              <a:ext uri="{FF2B5EF4-FFF2-40B4-BE49-F238E27FC236}">
                <a16:creationId xmlns:a16="http://schemas.microsoft.com/office/drawing/2014/main" id="{D3637411-7A5A-5447-8F0D-33CE694C9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8286" y="2116806"/>
            <a:ext cx="733960" cy="7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  <p:bldP spid="15" grpId="1" animBg="1"/>
      <p:bldP spid="20" grpId="0" animBg="1"/>
      <p:bldP spid="21" grpId="0" animBg="1"/>
      <p:bldP spid="22" grpId="0"/>
      <p:bldP spid="23" grpId="0"/>
      <p:bldP spid="26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CBB1-36B8-374F-BB15-62FD00F8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Validation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E97DA-BE5C-834A-8101-8FB72D6A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1EE8-48C7-DE43-8BBB-20A6C80351ED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4A74-0ACB-2F4A-A384-673BB941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03997"/>
            <a:ext cx="2895600" cy="237109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6D41C62B-065F-4D49-B94C-669C5C5539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5606"/>
            <a:ext cx="9007411" cy="25922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27CACF-8670-C843-8EC6-5F8DBB875C80}"/>
              </a:ext>
            </a:extLst>
          </p:cNvPr>
          <p:cNvSpPr/>
          <p:nvPr/>
        </p:nvSpPr>
        <p:spPr>
          <a:xfrm>
            <a:off x="423903" y="3975906"/>
            <a:ext cx="8262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Comparaison entre les profils mesurés (lignes rouges) et les profils simulés générés à partir du modèle (points bleus).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B6D6E0-81F9-F14B-AA06-ADDB2BFC14D4}"/>
              </a:ext>
            </a:extLst>
          </p:cNvPr>
          <p:cNvSpPr/>
          <p:nvPr/>
        </p:nvSpPr>
        <p:spPr>
          <a:xfrm>
            <a:off x="5912461" y="829040"/>
            <a:ext cx="1769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115 x 100 mm MLC</a:t>
            </a:r>
          </a:p>
        </p:txBody>
      </p:sp>
    </p:spTree>
    <p:extLst>
      <p:ext uri="{BB962C8B-B14F-4D97-AF65-F5344CB8AC3E}">
        <p14:creationId xmlns:p14="http://schemas.microsoft.com/office/powerpoint/2010/main" val="24666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4711" y="1995686"/>
            <a:ext cx="7606208" cy="1209837"/>
          </a:xfrm>
        </p:spPr>
        <p:txBody>
          <a:bodyPr/>
          <a:lstStyle/>
          <a:p>
            <a:pPr lvl="0" fontAlgn="base">
              <a:spcAft>
                <a:spcPct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cs typeface="Tahoma" pitchFamily="34" charset="0"/>
              </a:rPr>
              <a:t>Intégration du Cyberknife M6 dans la plate-forme Monte Carlo </a:t>
            </a:r>
            <a:r>
              <a:rPr lang="fr-FR" sz="2400" i="1" dirty="0">
                <a:solidFill>
                  <a:schemeClr val="tx1"/>
                </a:solidFill>
                <a:cs typeface="Tahoma" pitchFamily="34" charset="0"/>
              </a:rPr>
              <a:t>Moderato</a:t>
            </a:r>
            <a:r>
              <a:rPr lang="fr-FR" sz="2400" dirty="0">
                <a:solidFill>
                  <a:schemeClr val="tx1"/>
                </a:solidFill>
                <a:cs typeface="Tahoma" pitchFamily="34" charset="0"/>
              </a:rPr>
              <a:t> et prédiction des paramètres faisceaux par machine learning</a:t>
            </a:r>
            <a:endParaRPr lang="en-US" sz="24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4711" y="3682939"/>
            <a:ext cx="7344816" cy="1008416"/>
          </a:xfrm>
        </p:spPr>
        <p:txBody>
          <a:bodyPr>
            <a:normAutofit/>
          </a:bodyPr>
          <a:lstStyle/>
          <a:p>
            <a:r>
              <a:rPr lang="fr-FR" sz="1200" dirty="0"/>
              <a:t>A. Wagner</a:t>
            </a:r>
            <a:r>
              <a:rPr lang="fr-FR" sz="1200" baseline="30000" dirty="0"/>
              <a:t>a</a:t>
            </a:r>
            <a:r>
              <a:rPr lang="fr-FR" sz="1200" dirty="0"/>
              <a:t>, </a:t>
            </a:r>
            <a:r>
              <a:rPr lang="fr-FR" sz="1200" u="sng" dirty="0"/>
              <a:t>K. Brou Boni</a:t>
            </a:r>
            <a:r>
              <a:rPr lang="fr-FR" sz="1200" baseline="30000" dirty="0"/>
              <a:t>a,b</a:t>
            </a:r>
            <a:r>
              <a:rPr lang="fr-FR" sz="1200" dirty="0"/>
              <a:t>, E. Rault</a:t>
            </a:r>
            <a:r>
              <a:rPr lang="fr-FR" sz="1200" baseline="30000" dirty="0"/>
              <a:t>a</a:t>
            </a:r>
            <a:r>
              <a:rPr lang="fr-FR" sz="1200" dirty="0"/>
              <a:t>, F. Crop</a:t>
            </a:r>
            <a:r>
              <a:rPr lang="fr-FR" sz="1200" baseline="30000" dirty="0"/>
              <a:t>a</a:t>
            </a:r>
            <a:r>
              <a:rPr lang="fr-FR" sz="1200" dirty="0"/>
              <a:t>, T. Lacornerie</a:t>
            </a:r>
            <a:r>
              <a:rPr lang="fr-FR" sz="1200" baseline="30000" dirty="0"/>
              <a:t>a</a:t>
            </a:r>
            <a:r>
              <a:rPr lang="fr-FR" sz="1200" dirty="0"/>
              <a:t>, N. Reynaert</a:t>
            </a:r>
            <a:r>
              <a:rPr lang="fr-FR" sz="1200" baseline="30000" dirty="0"/>
              <a:t>b,c</a:t>
            </a:r>
            <a:endParaRPr lang="fr-FR" sz="1200" dirty="0"/>
          </a:p>
          <a:p>
            <a:r>
              <a:rPr lang="fr-FR" sz="900" baseline="300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Centre Oscar Lambret, Physique Médicale, </a:t>
            </a:r>
            <a:r>
              <a:rPr lang="en-GB" sz="900" dirty="0">
                <a:solidFill>
                  <a:schemeClr val="bg2">
                    <a:lumMod val="50000"/>
                  </a:schemeClr>
                </a:solidFill>
              </a:rPr>
              <a:t>Lille</a:t>
            </a:r>
          </a:p>
          <a:p>
            <a:r>
              <a:rPr lang="fr-FR" sz="900" baseline="30000" dirty="0">
                <a:solidFill>
                  <a:schemeClr val="bg2">
                    <a:lumMod val="50000"/>
                  </a:schemeClr>
                </a:solidFill>
              </a:rPr>
              <a:t>b 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Univ. Lille, CNRS, CRIStAL, Centrale Lille</a:t>
            </a:r>
          </a:p>
          <a:p>
            <a:r>
              <a:rPr lang="fr-FR" sz="900" baseline="30000" dirty="0">
                <a:solidFill>
                  <a:schemeClr val="bg2">
                    <a:lumMod val="50000"/>
                  </a:schemeClr>
                </a:solidFill>
              </a:rPr>
              <a:t>c </a:t>
            </a:r>
            <a:r>
              <a:rPr lang="fr-FR" sz="900" dirty="0">
                <a:solidFill>
                  <a:schemeClr val="bg2">
                    <a:lumMod val="50000"/>
                  </a:schemeClr>
                </a:solidFill>
              </a:rPr>
              <a:t>Institut Jules Bordet, Physique Médicale, Bruxelles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C1-3663-FE42-91B8-2D15027155DE}" type="datetime1">
              <a:rPr lang="fr-FR" smtClean="0"/>
              <a:t>22/11/2019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CEDFF4E9-7C4A-EB41-A94C-4D5E48A4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24987"/>
            <a:ext cx="1000472" cy="4762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CBB1-36B8-374F-BB15-62FD00F8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Validation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E97DA-BE5C-834A-8101-8FB72D6A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322F-CC61-3C44-A32E-0E8823A2D625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4A74-0ACB-2F4A-A384-673BB941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03997"/>
            <a:ext cx="2895600" cy="237109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7CACF-8670-C843-8EC6-5F8DBB875C80}"/>
              </a:ext>
            </a:extLst>
          </p:cNvPr>
          <p:cNvSpPr/>
          <p:nvPr/>
        </p:nvSpPr>
        <p:spPr>
          <a:xfrm>
            <a:off x="457200" y="3971549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Comparaison entre les profils mesurés (lignes rouges) et les profils simulés générés à partir du modèle (points bleus).</a:t>
            </a:r>
          </a:p>
        </p:txBody>
      </p:sp>
      <p:pic>
        <p:nvPicPr>
          <p:cNvPr id="8" name="Image 13">
            <a:extLst>
              <a:ext uri="{FF2B5EF4-FFF2-40B4-BE49-F238E27FC236}">
                <a16:creationId xmlns:a16="http://schemas.microsoft.com/office/drawing/2014/main" id="{84BE3E72-B556-0A49-8941-D54667075A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089529"/>
            <a:ext cx="8435280" cy="27581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B0619D-597B-0B45-97E0-4D55DDD4C899}"/>
              </a:ext>
            </a:extLst>
          </p:cNvPr>
          <p:cNvSpPr/>
          <p:nvPr/>
        </p:nvSpPr>
        <p:spPr>
          <a:xfrm>
            <a:off x="6948264" y="699542"/>
            <a:ext cx="996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5 mm fixe</a:t>
            </a:r>
          </a:p>
        </p:txBody>
      </p:sp>
    </p:spTree>
    <p:extLst>
      <p:ext uri="{BB962C8B-B14F-4D97-AF65-F5344CB8AC3E}">
        <p14:creationId xmlns:p14="http://schemas.microsoft.com/office/powerpoint/2010/main" val="267362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FD44-66BD-2E4C-8BB3-3BE154E2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8E5F0-D6B8-A14B-A6BC-43C5A851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1D7D-00FB-EB4D-A42C-F2963AFCD080}" type="datetime1">
              <a:rPr lang="fr-FR" smtClean="0"/>
              <a:t>22/11/2019</a:t>
            </a:fld>
            <a:endParaRPr lang="fr-FR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0065DF5-66BB-C342-9C37-7935C3DD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5"/>
            <a:ext cx="8507288" cy="3240359"/>
          </a:xfrm>
        </p:spPr>
        <p:txBody>
          <a:bodyPr>
            <a:normAutofit/>
          </a:bodyPr>
          <a:lstStyle/>
          <a:p>
            <a:pPr marL="171450" indent="-171450"/>
            <a:r>
              <a:rPr lang="fr-FR" sz="1800" dirty="0"/>
              <a:t>Intégration du Cyberknife M6 dans le système Moderato.</a:t>
            </a:r>
          </a:p>
          <a:p>
            <a:pPr marL="914400" lvl="1" indent="-171450"/>
            <a:r>
              <a:rPr lang="fr-FR" sz="1600" dirty="0"/>
              <a:t>&lt; 2% de différences sur les </a:t>
            </a:r>
            <a:r>
              <a:rPr lang="fr-FR" sz="1600" dirty="0" err="1"/>
              <a:t>recalculs</a:t>
            </a:r>
            <a:r>
              <a:rPr lang="fr-FR" sz="1600" dirty="0"/>
              <a:t> de patients.</a:t>
            </a:r>
          </a:p>
          <a:p>
            <a:pPr marL="914400" lvl="1" indent="-171450"/>
            <a:r>
              <a:rPr lang="fr-FR" sz="1600" dirty="0"/>
              <a:t>Champs périphériques en cours d’évaluation (pas utilisés en traitement pour l’instant).</a:t>
            </a:r>
          </a:p>
          <a:p>
            <a:pPr marL="914400" lvl="1" indent="-171450"/>
            <a:endParaRPr lang="fr-FR" sz="1600" dirty="0"/>
          </a:p>
          <a:p>
            <a:pPr marL="914400" lvl="1" indent="-171450"/>
            <a:endParaRPr lang="fr-FR" sz="1600" dirty="0"/>
          </a:p>
          <a:p>
            <a:pPr marL="171450" indent="-171450"/>
            <a:r>
              <a:rPr lang="fr-FR" sz="1800" dirty="0"/>
              <a:t>Prédiction des paramètres faisceaux d’un modèle MC par machine learning.</a:t>
            </a:r>
          </a:p>
          <a:p>
            <a:pPr marL="914400" lvl="1" indent="-171450"/>
            <a:r>
              <a:rPr lang="fr-FR" sz="1600" dirty="0"/>
              <a:t>&lt; 2% de différences sur les </a:t>
            </a:r>
            <a:r>
              <a:rPr lang="fr-FR" sz="1600" dirty="0" err="1"/>
              <a:t>recalculs</a:t>
            </a:r>
            <a:r>
              <a:rPr lang="fr-FR" sz="1600" dirty="0"/>
              <a:t> de patients.</a:t>
            </a:r>
          </a:p>
          <a:p>
            <a:pPr marL="914400" lvl="1" indent="-171450"/>
            <a:r>
              <a:rPr lang="fr-FR" sz="1600" dirty="0"/>
              <a:t>Généralisations vers d’autres types d’accélérateurs ?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FE5B9-ABEE-1B40-A333-0C0AAC92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2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MERCI!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2A48-FDBF-A343-9C33-6C103C651A40}" type="datetime1">
              <a:rPr lang="fr-FR" smtClean="0"/>
              <a:t>22/11/2019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FD3DCF2A-936C-BA4A-8412-11498847D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24987"/>
            <a:ext cx="1000472" cy="476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CyberKnife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E899-6080-3442-A501-7D0288AD2668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203598"/>
            <a:ext cx="8419403" cy="2736304"/>
          </a:xfrm>
        </p:spPr>
      </p:pic>
      <p:sp>
        <p:nvSpPr>
          <p:cNvPr id="8" name="ZoneTexte 7"/>
          <p:cNvSpPr txBox="1"/>
          <p:nvPr/>
        </p:nvSpPr>
        <p:spPr>
          <a:xfrm>
            <a:off x="477251" y="1894641"/>
            <a:ext cx="47434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/>
          </a:p>
          <a:p>
            <a:r>
              <a:rPr lang="fr-FR" sz="1400" i="1" dirty="0">
                <a:solidFill>
                  <a:schemeClr val="accent2"/>
                </a:solidFill>
              </a:rPr>
              <a:t>«</a:t>
            </a:r>
            <a:r>
              <a:rPr lang="fr-FR" sz="1400" i="1" dirty="0">
                <a:solidFill>
                  <a:schemeClr val="bg1"/>
                </a:solidFill>
              </a:rPr>
              <a:t> Le robot télescopique, dont l'allure évoque une sorte de pic-vert géant, tendra dans quelques minutes son bec vers le thorax du patient allongé. Objectif : exécuter durant près d'une heure une chorégraphie à la précision stupéfiante. </a:t>
            </a:r>
            <a:r>
              <a:rPr lang="fr-FR" sz="1400" i="1" dirty="0">
                <a:solidFill>
                  <a:schemeClr val="accent2"/>
                </a:solidFill>
              </a:rPr>
              <a:t>»</a:t>
            </a:r>
            <a:r>
              <a:rPr lang="fr-FR" sz="1400" i="1" dirty="0">
                <a:solidFill>
                  <a:schemeClr val="bg1"/>
                </a:solidFill>
              </a:rPr>
              <a:t> </a:t>
            </a:r>
          </a:p>
          <a:p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9DC299-A6E9-6E4C-A8D2-CBDC8A678B37}"/>
              </a:ext>
            </a:extLst>
          </p:cNvPr>
          <p:cNvSpPr/>
          <p:nvPr/>
        </p:nvSpPr>
        <p:spPr>
          <a:xfrm>
            <a:off x="457200" y="697217"/>
            <a:ext cx="3905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chemeClr val="accent2"/>
                </a:solidFill>
              </a:rPr>
              <a:t>Stéréotaxie hypofractionnée, 6 MeV FFF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Modélisation du M6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271B-F68A-9849-8DB2-774CA14687DC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9FAEA32-7361-884E-95E3-E97ADF4F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359" y="2787774"/>
            <a:ext cx="3697281" cy="186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5979221A-4914-B546-9C8E-9475F1EFC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1650002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900" dirty="0"/>
              <a:t>CyberKnife M6 : dernière version du CyberKnife (Accuray) intégrant le MLC Incise 2.</a:t>
            </a:r>
          </a:p>
          <a:p>
            <a:pPr marL="914400" lvl="1" indent="-171450"/>
            <a:r>
              <a:rPr lang="fr-FR" sz="1500" dirty="0"/>
              <a:t>32 lames de 3,85 mm SAD, épaisseur 90 mm.</a:t>
            </a:r>
          </a:p>
          <a:p>
            <a:pPr marL="914400" lvl="1" indent="-171450"/>
            <a:r>
              <a:rPr lang="fr-FR" sz="1500" dirty="0"/>
              <a:t>taille de champ maximale 115 mm x 100 mm.</a:t>
            </a:r>
          </a:p>
          <a:p>
            <a:pPr lvl="1" indent="0">
              <a:buNone/>
            </a:pPr>
            <a:endParaRPr lang="fr-FR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700" dirty="0"/>
              <a:t>Création d’un nouveau modèle par rapport au Cyberknife précédent (VSI), pour tenir compte du nouveau MLC et de la partie primaire de la tête ayant été modifiée.</a:t>
            </a:r>
          </a:p>
          <a:p>
            <a:endParaRPr lang="fr-FR" sz="16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1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Modélisation du M6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9088-DC78-CC4F-B632-312D817ECC72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5979221A-4914-B546-9C8E-9475F1EFC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5"/>
            <a:ext cx="8507288" cy="1008111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800" dirty="0"/>
              <a:t>Processus de modélisation (</a:t>
            </a:r>
            <a:r>
              <a:rPr lang="fr-FR" sz="1800" dirty="0" err="1"/>
              <a:t>BEAMnrc</a:t>
            </a:r>
            <a:r>
              <a:rPr lang="fr-FR" sz="1800" dirty="0"/>
              <a:t>).</a:t>
            </a:r>
          </a:p>
          <a:p>
            <a:pPr marL="914400" lvl="1" indent="-171450"/>
            <a:r>
              <a:rPr lang="fr-FR" sz="1600" dirty="0"/>
              <a:t>partie primaire modélisée avec les mesures des collimateurs fixes (5 et 60 mm diamètre).</a:t>
            </a:r>
          </a:p>
          <a:p>
            <a:pPr marL="914400" lvl="1" indent="-171450"/>
            <a:r>
              <a:rPr lang="fr-FR" sz="1600" dirty="0"/>
              <a:t>MLC modélisé par la suite sur base des profils de dose.</a:t>
            </a:r>
          </a:p>
          <a:p>
            <a:endParaRPr lang="en-GB" sz="14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9902AC0-0E27-4944-A94C-F19BA972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" y="2310602"/>
            <a:ext cx="2804821" cy="1674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DC13EC-DF4A-A540-80C2-A1C4DD5550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995686"/>
            <a:ext cx="4392488" cy="27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Modélisation du M6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39EC-C657-4245-9120-69483A17324A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0632868-99E9-7142-A043-E84F2AD4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20" y="1210828"/>
            <a:ext cx="3685410" cy="274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739774D-9BE3-8745-8325-DEC58B95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602" y="1210828"/>
            <a:ext cx="3849244" cy="27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04ABDBE-50EC-8443-B387-70575188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997" y="3790065"/>
            <a:ext cx="1390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5DF8BE-1A62-C047-84EB-A30C5CEEC35F}"/>
              </a:ext>
            </a:extLst>
          </p:cNvPr>
          <p:cNvSpPr/>
          <p:nvPr/>
        </p:nvSpPr>
        <p:spPr>
          <a:xfrm>
            <a:off x="1403657" y="4085891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115 x 100 mm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0B40B-70BC-BF44-981E-C2017D1C5ABE}"/>
              </a:ext>
            </a:extLst>
          </p:cNvPr>
          <p:cNvSpPr/>
          <p:nvPr/>
        </p:nvSpPr>
        <p:spPr>
          <a:xfrm>
            <a:off x="6127229" y="4085891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7.6 x 7.7 mm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C28C3A-C105-0D49-90E8-375F6A66FF1D}"/>
              </a:ext>
            </a:extLst>
          </p:cNvPr>
          <p:cNvSpPr/>
          <p:nvPr/>
        </p:nvSpPr>
        <p:spPr>
          <a:xfrm>
            <a:off x="6300192" y="235105"/>
            <a:ext cx="2016224" cy="72008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Spot size = 2,4 mm </a:t>
            </a:r>
          </a:p>
          <a:p>
            <a:pPr algn="ctr"/>
            <a:r>
              <a:rPr lang="fr-FR" dirty="0"/>
              <a:t>Energie = 6,75 MeV</a:t>
            </a:r>
          </a:p>
        </p:txBody>
      </p:sp>
    </p:spTree>
    <p:extLst>
      <p:ext uri="{BB962C8B-B14F-4D97-AF65-F5344CB8AC3E}">
        <p14:creationId xmlns:p14="http://schemas.microsoft.com/office/powerpoint/2010/main" val="537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Modélisation du M6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C27-D485-904C-BB9A-E22CABB86CBA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EA9B2FD-01D2-A345-8EFB-3F115D48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00" y="1740958"/>
            <a:ext cx="3878679" cy="261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3000000" sx="101000" sy="101000" algn="tl" rotWithShape="0">
              <a:schemeClr val="tx1">
                <a:alpha val="33000"/>
              </a:scheme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8DA36D0-311A-C944-A3A6-CCE06B70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79843"/>
            <a:ext cx="2986813" cy="311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B2A9E7E6-436C-0446-92C0-2EE319F7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4648"/>
            <a:ext cx="8507288" cy="630089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800" dirty="0"/>
              <a:t>Plate-forme Monte Carlo de vérification de dose pour techniques avancées.</a:t>
            </a:r>
          </a:p>
          <a:p>
            <a:pPr marL="914400" lvl="1" indent="-171450"/>
            <a:r>
              <a:rPr lang="fr-FR" sz="1600" dirty="0"/>
              <a:t>Rapide et automatisée (utilisation possible en routine, 15 - 45 min).</a:t>
            </a:r>
          </a:p>
          <a:p>
            <a:endParaRPr lang="en-GB" sz="1400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2A9E4118-26C5-544C-A539-AEDEFE85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35646"/>
            <a:ext cx="46440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</a:rPr>
              <a:t>Dépôt : </a:t>
            </a:r>
            <a:r>
              <a:rPr lang="fr-FR" sz="1600" dirty="0"/>
              <a:t>répertoire</a:t>
            </a:r>
            <a:r>
              <a:rPr lang="fr-FR" sz="1600" i="1" dirty="0"/>
              <a:t> </a:t>
            </a:r>
            <a:r>
              <a:rPr lang="fr-FR" sz="1600" dirty="0"/>
              <a:t>scanné automatiquement.</a:t>
            </a:r>
            <a:endParaRPr lang="fr-FR" sz="1600" i="1" dirty="0">
              <a:latin typeface="+mj-lt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CD604DE-3833-D843-9FE6-2A51D840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1777"/>
            <a:ext cx="46440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</a:rPr>
              <a:t>Dashboard : </a:t>
            </a:r>
            <a:r>
              <a:rPr lang="fr-FR" sz="1600" dirty="0"/>
              <a:t>statut et fichiers manquants.</a:t>
            </a:r>
            <a:endParaRPr lang="fr-FR" sz="1600" i="1" dirty="0">
              <a:latin typeface="+mj-lt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F697794F-4B70-4840-949D-7E467AAE4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27908"/>
            <a:ext cx="46440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</a:rPr>
              <a:t>Tâches : </a:t>
            </a:r>
            <a:r>
              <a:rPr lang="fr-FR" sz="1600" dirty="0"/>
              <a:t>option de simulation.</a:t>
            </a:r>
            <a:endParaRPr lang="fr-FR" sz="1600" i="1" dirty="0">
              <a:latin typeface="+mj-lt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72C15D54-3982-A945-8933-A5AFBF47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20170"/>
            <a:ext cx="482453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</a:rPr>
              <a:t>Evaluation : </a:t>
            </a:r>
            <a:r>
              <a:rPr lang="fr-FR" sz="1600" dirty="0"/>
              <a:t>vérification des contraintes aux OARs.</a:t>
            </a:r>
            <a:endParaRPr lang="fr-FR" sz="1600" i="1" dirty="0">
              <a:latin typeface="+mj-lt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591445E2-62A2-6345-9CCE-54EF5C05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74039"/>
            <a:ext cx="46440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</a:rPr>
              <a:t>Visualisation : </a:t>
            </a:r>
            <a:r>
              <a:rPr lang="fr-FR" sz="1600" dirty="0"/>
              <a:t>isodoses et DVHs.</a:t>
            </a:r>
            <a:endParaRPr lang="fr-FR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90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Intégration dans Moderato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568D-8CD6-FC4A-B0E4-4148E08441BC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D24D3FC-1646-6A4B-B2AB-4CDABD32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32" y="800389"/>
            <a:ext cx="3470709" cy="321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917F5AF-01C8-1A4F-BFAA-F5288935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241" y="768573"/>
            <a:ext cx="3502030" cy="32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E2D523-D35B-A54C-B082-A95F39128E15}"/>
              </a:ext>
            </a:extLst>
          </p:cNvPr>
          <p:cNvSpPr/>
          <p:nvPr/>
        </p:nvSpPr>
        <p:spPr>
          <a:xfrm>
            <a:off x="1331640" y="4077859"/>
            <a:ext cx="167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&lt; 1 % différence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251C45-108B-2F46-81B7-121DF0337BD3}"/>
              </a:ext>
            </a:extLst>
          </p:cNvPr>
          <p:cNvSpPr/>
          <p:nvPr/>
        </p:nvSpPr>
        <p:spPr>
          <a:xfrm>
            <a:off x="395536" y="4445399"/>
            <a:ext cx="3094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TPS : FSPB (Finite-Size Pencil Beam)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46FE43-9A68-7248-B149-BA1941E522B9}"/>
              </a:ext>
            </a:extLst>
          </p:cNvPr>
          <p:cNvSpPr/>
          <p:nvPr/>
        </p:nvSpPr>
        <p:spPr>
          <a:xfrm>
            <a:off x="5949168" y="4095922"/>
            <a:ext cx="167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&lt; 1 % différence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FD55FC-7C7B-1247-9C43-2F83E81B1978}"/>
              </a:ext>
            </a:extLst>
          </p:cNvPr>
          <p:cNvSpPr/>
          <p:nvPr/>
        </p:nvSpPr>
        <p:spPr>
          <a:xfrm>
            <a:off x="4932040" y="4445399"/>
            <a:ext cx="1079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TPS : FSPB </a:t>
            </a:r>
          </a:p>
        </p:txBody>
      </p:sp>
    </p:spTree>
    <p:extLst>
      <p:ext uri="{BB962C8B-B14F-4D97-AF65-F5344CB8AC3E}">
        <p14:creationId xmlns:p14="http://schemas.microsoft.com/office/powerpoint/2010/main" val="225833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Intégration dans Moderato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B99D-8732-CB4D-BB68-6F346DE6F29B}" type="datetime1">
              <a:rPr lang="fr-FR" smtClean="0"/>
              <a:t>22/11/2019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E2D523-D35B-A54C-B082-A95F39128E15}"/>
                  </a:ext>
                </a:extLst>
              </p:cNvPr>
              <p:cNvSpPr/>
              <p:nvPr/>
            </p:nvSpPr>
            <p:spPr>
              <a:xfrm>
                <a:off x="1331640" y="4077859"/>
                <a:ext cx="1898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i="1" dirty="0"/>
                  <a:t> 1,5 % différence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E2D523-D35B-A54C-B082-A95F39128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077859"/>
                <a:ext cx="1898597" cy="369332"/>
              </a:xfrm>
              <a:prstGeom prst="rect">
                <a:avLst/>
              </a:prstGeom>
              <a:blipFill>
                <a:blip r:embed="rId3"/>
                <a:stretch>
                  <a:fillRect t="-6667" r="-1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FB251C45-108B-2F46-81B7-121DF0337BD3}"/>
              </a:ext>
            </a:extLst>
          </p:cNvPr>
          <p:cNvSpPr/>
          <p:nvPr/>
        </p:nvSpPr>
        <p:spPr>
          <a:xfrm>
            <a:off x="395536" y="4445399"/>
            <a:ext cx="3094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TPS : FSPB (Finite-Size Pencil Beam)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46FE43-9A68-7248-B149-BA1941E522B9}"/>
              </a:ext>
            </a:extLst>
          </p:cNvPr>
          <p:cNvSpPr/>
          <p:nvPr/>
        </p:nvSpPr>
        <p:spPr>
          <a:xfrm>
            <a:off x="5949168" y="4095922"/>
            <a:ext cx="167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&lt; 2 % différence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0B2BF71-E35A-9246-AA98-CC879712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51698"/>
            <a:ext cx="3553828" cy="328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696AAF9-AEBE-F14E-8365-F89549AB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1310" y="750244"/>
            <a:ext cx="3553828" cy="32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398A91-7961-8148-B438-E356B84F382C}"/>
              </a:ext>
            </a:extLst>
          </p:cNvPr>
          <p:cNvSpPr/>
          <p:nvPr/>
        </p:nvSpPr>
        <p:spPr>
          <a:xfrm>
            <a:off x="4811310" y="4434209"/>
            <a:ext cx="2493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TPS : Monte Carlo (Accuray)</a:t>
            </a:r>
          </a:p>
        </p:txBody>
      </p:sp>
    </p:spTree>
    <p:extLst>
      <p:ext uri="{BB962C8B-B14F-4D97-AF65-F5344CB8AC3E}">
        <p14:creationId xmlns:p14="http://schemas.microsoft.com/office/powerpoint/2010/main" val="3635397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scar Lambret 2019">
      <a:dk1>
        <a:srgbClr val="131518"/>
      </a:dk1>
      <a:lt1>
        <a:sysClr val="window" lastClr="FFFFFF"/>
      </a:lt1>
      <a:dk2>
        <a:srgbClr val="131518"/>
      </a:dk2>
      <a:lt2>
        <a:srgbClr val="DCDEE3"/>
      </a:lt2>
      <a:accent1>
        <a:srgbClr val="AF007C"/>
      </a:accent1>
      <a:accent2>
        <a:srgbClr val="00A4A7"/>
      </a:accent2>
      <a:accent3>
        <a:srgbClr val="EA5901"/>
      </a:accent3>
      <a:accent4>
        <a:srgbClr val="AFC3D1"/>
      </a:accent4>
      <a:accent5>
        <a:srgbClr val="92D050"/>
      </a:accent5>
      <a:accent6>
        <a:srgbClr val="FFC000"/>
      </a:accent6>
      <a:hlink>
        <a:srgbClr val="00A4A7"/>
      </a:hlink>
      <a:folHlink>
        <a:srgbClr val="0092C3"/>
      </a:folHlink>
    </a:clrScheme>
    <a:fontScheme name="Oscar Lambre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5233</TotalTime>
  <Words>893</Words>
  <Application>Microsoft Macintosh PowerPoint</Application>
  <PresentationFormat>On-screen Show (16:9)</PresentationFormat>
  <Paragraphs>181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Thème Office</vt:lpstr>
      <vt:lpstr>PowerPoint Presentation</vt:lpstr>
      <vt:lpstr>Intégration du Cyberknife M6 dans la plate-forme Monte Carlo Moderato et prédiction des paramètres faisceaux par machine learning</vt:lpstr>
      <vt:lpstr>CyberKnife</vt:lpstr>
      <vt:lpstr>Modélisation du M6</vt:lpstr>
      <vt:lpstr>Modélisation du M6</vt:lpstr>
      <vt:lpstr>Modélisation du M6</vt:lpstr>
      <vt:lpstr>Modélisation du M6</vt:lpstr>
      <vt:lpstr>Intégration dans Moderato</vt:lpstr>
      <vt:lpstr>Intégration dans Moderato</vt:lpstr>
      <vt:lpstr>Prédiction des paramètres faisceau</vt:lpstr>
      <vt:lpstr>Prédiction des paramètres faisceau</vt:lpstr>
      <vt:lpstr>Data</vt:lpstr>
      <vt:lpstr>Prétraitement</vt:lpstr>
      <vt:lpstr>Input</vt:lpstr>
      <vt:lpstr>Régression Linéaire</vt:lpstr>
      <vt:lpstr>Ridge Régression (RR)</vt:lpstr>
      <vt:lpstr>PowerPoint Presentation</vt:lpstr>
      <vt:lpstr>PowerPoint Presentation</vt:lpstr>
      <vt:lpstr>Validation</vt:lpstr>
      <vt:lpstr>Validation</vt:lpstr>
      <vt:lpstr>Conclusions</vt:lpstr>
      <vt:lpstr>MERCI!</vt:lpstr>
    </vt:vector>
  </TitlesOfParts>
  <Company>COL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M11034</dc:creator>
  <cp:lastModifiedBy>kevin.brouboni@univ-lille.fr</cp:lastModifiedBy>
  <cp:revision>154</cp:revision>
  <dcterms:created xsi:type="dcterms:W3CDTF">2019-02-04T08:31:58Z</dcterms:created>
  <dcterms:modified xsi:type="dcterms:W3CDTF">2019-11-22T09:21:14Z</dcterms:modified>
</cp:coreProperties>
</file>