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4"/>
  </p:notesMasterIdLst>
  <p:sldIdLst>
    <p:sldId id="256" r:id="rId3"/>
    <p:sldId id="260" r:id="rId4"/>
    <p:sldId id="296" r:id="rId5"/>
    <p:sldId id="337" r:id="rId6"/>
    <p:sldId id="333" r:id="rId7"/>
    <p:sldId id="314" r:id="rId8"/>
    <p:sldId id="261" r:id="rId9"/>
    <p:sldId id="329" r:id="rId10"/>
    <p:sldId id="334" r:id="rId11"/>
    <p:sldId id="330" r:id="rId12"/>
    <p:sldId id="264" r:id="rId13"/>
    <p:sldId id="320" r:id="rId14"/>
    <p:sldId id="323" r:id="rId15"/>
    <p:sldId id="324" r:id="rId16"/>
    <p:sldId id="332" r:id="rId17"/>
    <p:sldId id="331" r:id="rId18"/>
    <p:sldId id="335" r:id="rId19"/>
    <p:sldId id="336" r:id="rId20"/>
    <p:sldId id="266" r:id="rId21"/>
    <p:sldId id="322" r:id="rId22"/>
    <p:sldId id="30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35BC3"/>
    <a:srgbClr val="A528A5"/>
    <a:srgbClr val="DC7EDC"/>
    <a:srgbClr val="7FFF7F"/>
    <a:srgbClr val="FFFF7F"/>
    <a:srgbClr val="63E563"/>
    <a:srgbClr val="5A5ADA"/>
    <a:srgbClr val="7C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2202" autoAdjust="0"/>
  </p:normalViewPr>
  <p:slideViewPr>
    <p:cSldViewPr>
      <p:cViewPr varScale="1">
        <p:scale>
          <a:sx n="80" d="100"/>
          <a:sy n="80" d="100"/>
        </p:scale>
        <p:origin x="165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xim\Desktop\Mean_02vs01.xls" TargetMode="External"/><Relationship Id="rId1" Type="http://schemas.openxmlformats.org/officeDocument/2006/relationships/image" Target="../media/image72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xim\Desktop\Numel_bi_02vs01.xls" TargetMode="External"/><Relationship Id="rId1" Type="http://schemas.openxmlformats.org/officeDocument/2006/relationships/image" Target="../media/image72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xim\Desktop\Numel_roi_02vs01.xls" TargetMode="External"/><Relationship Id="rId1" Type="http://schemas.openxmlformats.org/officeDocument/2006/relationships/image" Target="../media/image72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xim\Desktop\Mean_02vs01.xls" TargetMode="External"/><Relationship Id="rId1" Type="http://schemas.openxmlformats.org/officeDocument/2006/relationships/image" Target="../media/image72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xim\Desktop\Numel_roi_02vs01.xls" TargetMode="External"/><Relationship Id="rId1" Type="http://schemas.openxmlformats.org/officeDocument/2006/relationships/image" Target="../media/image72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xim\Desktop\Numel_bi_02vs01.xls" TargetMode="External"/><Relationship Id="rId1" Type="http://schemas.openxmlformats.org/officeDocument/2006/relationships/image" Target="../media/image7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>
                <a:latin typeface="Arial"/>
                <a:ea typeface="Arial"/>
                <a:cs typeface="Arial"/>
              </a:defRPr>
            </a:pPr>
            <a:r>
              <a:rPr lang="fr-FR" dirty="0"/>
              <a:t>R*</a:t>
            </a:r>
            <a:r>
              <a:rPr lang="fr-FR" baseline="-25000" dirty="0"/>
              <a:t>2</a:t>
            </a:r>
            <a:endParaRPr lang="en-GB" baseline="-25000" dirty="0"/>
          </a:p>
        </c:rich>
      </c:tx>
      <c:overlay val="0"/>
    </c:title>
    <c:autoTitleDeleted val="0"/>
    <c:plotArea>
      <c:layout>
        <c:manualLayout>
          <c:xMode val="edge"/>
          <c:yMode val="edge"/>
          <c:x val="3.5256410256410256E-2"/>
          <c:y val="0.1402200592981433"/>
          <c:w val="0.92948717948717952"/>
          <c:h val="0.72474907650432596"/>
        </c:manualLayout>
      </c:layout>
      <c:scatterChart>
        <c:scatterStyle val="lineMarker"/>
        <c:varyColors val="0"/>
        <c:ser>
          <c:idx val="0"/>
          <c:order val="0"/>
          <c:tx>
            <c:v>Moyenne</c:v>
          </c:tx>
          <c:spPr>
            <a:ln w="25400">
              <a:noFill/>
            </a:ln>
            <a:effectLst/>
          </c:spPr>
          <c:marker>
            <c:symbol val="plus"/>
            <c:size val="8"/>
            <c:spPr>
              <a:noFill/>
              <a:ln w="19050">
                <a:solidFill>
                  <a:srgbClr val="FF3737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39.186356226603188</c:v>
              </c:pt>
              <c:pt idx="1">
                <c:v>35.873556934215237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47EC-4558-A2C4-5E7D57568578}"/>
            </c:ext>
          </c:extLst>
        </c:ser>
        <c:ser>
          <c:idx val="1"/>
          <c:order val="1"/>
          <c:tx>
            <c:v>Minimum/Maximum</c:v>
          </c:tx>
          <c:spPr>
            <a:ln w="25400">
              <a:noFill/>
            </a:ln>
            <a:effectLst/>
          </c:spPr>
          <c:marker>
            <c:symbol val="diamond"/>
            <c:size val="3"/>
            <c:spPr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2</c:v>
              </c:pt>
              <c:pt idx="3">
                <c:v>2</c:v>
              </c:pt>
            </c:numLit>
          </c:xVal>
          <c:yVal>
            <c:numLit>
              <c:formatCode>General</c:formatCode>
              <c:ptCount val="4"/>
              <c:pt idx="0">
                <c:v>28.979689598083496</c:v>
              </c:pt>
              <c:pt idx="1">
                <c:v>47.258777618408203</c:v>
              </c:pt>
              <c:pt idx="2">
                <c:v>28.856830993194251</c:v>
              </c:pt>
              <c:pt idx="3">
                <c:v>44.701989814190263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47EC-4558-A2C4-5E7D57568578}"/>
            </c:ext>
          </c:extLst>
        </c:ser>
        <c:ser>
          <c:idx val="2"/>
          <c:order val="2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0.9</c:v>
              </c:pt>
              <c:pt idx="1">
                <c:v>1.1000000000000001</c:v>
              </c:pt>
              <c:pt idx="2">
                <c:v>1</c:v>
              </c:pt>
              <c:pt idx="3">
                <c:v>1</c:v>
              </c:pt>
              <c:pt idx="4">
                <c:v>0.75</c:v>
              </c:pt>
              <c:pt idx="5">
                <c:v>1.25</c:v>
              </c:pt>
              <c:pt idx="6">
                <c:v>1.25</c:v>
              </c:pt>
              <c:pt idx="7">
                <c:v>1.25</c:v>
              </c:pt>
              <c:pt idx="8">
                <c:v>1.25</c:v>
              </c:pt>
              <c:pt idx="9">
                <c:v>1.25</c:v>
              </c:pt>
              <c:pt idx="10">
                <c:v>1</c:v>
              </c:pt>
              <c:pt idx="11">
                <c:v>1</c:v>
              </c:pt>
              <c:pt idx="12">
                <c:v>1.1000000000000001</c:v>
              </c:pt>
              <c:pt idx="13">
                <c:v>0.9</c:v>
              </c:pt>
              <c:pt idx="14">
                <c:v>1</c:v>
              </c:pt>
              <c:pt idx="15">
                <c:v>1</c:v>
              </c:pt>
              <c:pt idx="16">
                <c:v>0.75</c:v>
              </c:pt>
              <c:pt idx="17">
                <c:v>0.75</c:v>
              </c:pt>
              <c:pt idx="18">
                <c:v>0.75</c:v>
              </c:pt>
              <c:pt idx="19">
                <c:v>1.25</c:v>
              </c:pt>
              <c:pt idx="20">
                <c:v>0.75</c:v>
              </c:pt>
              <c:pt idx="21">
                <c:v>0.75</c:v>
              </c:pt>
              <c:pt idx="22">
                <c:v>0.75</c:v>
              </c:pt>
            </c:numLit>
          </c:xVal>
          <c:yVal>
            <c:numLit>
              <c:formatCode>General</c:formatCode>
              <c:ptCount val="23"/>
              <c:pt idx="0">
                <c:v>47.258777618408203</c:v>
              </c:pt>
              <c:pt idx="1">
                <c:v>47.258777618408203</c:v>
              </c:pt>
              <c:pt idx="2">
                <c:v>47.258777618408203</c:v>
              </c:pt>
              <c:pt idx="3">
                <c:v>42.923706531524658</c:v>
              </c:pt>
              <c:pt idx="4">
                <c:v>42.923706531524658</c:v>
              </c:pt>
              <c:pt idx="5">
                <c:v>42.923706531524658</c:v>
              </c:pt>
              <c:pt idx="6">
                <c:v>42.923706531524658</c:v>
              </c:pt>
              <c:pt idx="7">
                <c:v>39.229864120483398</c:v>
              </c:pt>
              <c:pt idx="8">
                <c:v>35.220939159393311</c:v>
              </c:pt>
              <c:pt idx="9">
                <c:v>35.220939159393311</c:v>
              </c:pt>
              <c:pt idx="10">
                <c:v>35.220939159393311</c:v>
              </c:pt>
              <c:pt idx="11">
                <c:v>28.979689598083496</c:v>
              </c:pt>
              <c:pt idx="12">
                <c:v>28.979689598083496</c:v>
              </c:pt>
              <c:pt idx="13">
                <c:v>28.979689598083496</c:v>
              </c:pt>
              <c:pt idx="14">
                <c:v>28.979689598083496</c:v>
              </c:pt>
              <c:pt idx="15">
                <c:v>35.220939159393311</c:v>
              </c:pt>
              <c:pt idx="16">
                <c:v>35.220939159393311</c:v>
              </c:pt>
              <c:pt idx="17">
                <c:v>35.220939159393311</c:v>
              </c:pt>
              <c:pt idx="18">
                <c:v>39.229864120483398</c:v>
              </c:pt>
              <c:pt idx="19">
                <c:v>39.229864120483398</c:v>
              </c:pt>
              <c:pt idx="20">
                <c:v>39.229864120483398</c:v>
              </c:pt>
              <c:pt idx="21">
                <c:v>42.923706531524658</c:v>
              </c:pt>
              <c:pt idx="22">
                <c:v>42.923706531524658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47EC-4558-A2C4-5E7D57568578}"/>
            </c:ext>
          </c:extLst>
        </c:ser>
        <c:ser>
          <c:idx val="3"/>
          <c:order val="3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1.9</c:v>
              </c:pt>
              <c:pt idx="1">
                <c:v>2.1</c:v>
              </c:pt>
              <c:pt idx="2">
                <c:v>2</c:v>
              </c:pt>
              <c:pt idx="3">
                <c:v>2</c:v>
              </c:pt>
              <c:pt idx="4">
                <c:v>1.75</c:v>
              </c:pt>
              <c:pt idx="5">
                <c:v>2.25</c:v>
              </c:pt>
              <c:pt idx="6">
                <c:v>2.25</c:v>
              </c:pt>
              <c:pt idx="7">
                <c:v>2.25</c:v>
              </c:pt>
              <c:pt idx="8">
                <c:v>2.25</c:v>
              </c:pt>
              <c:pt idx="9">
                <c:v>2.25</c:v>
              </c:pt>
              <c:pt idx="10">
                <c:v>2</c:v>
              </c:pt>
              <c:pt idx="11">
                <c:v>2</c:v>
              </c:pt>
              <c:pt idx="12">
                <c:v>2.1</c:v>
              </c:pt>
              <c:pt idx="13">
                <c:v>1.9</c:v>
              </c:pt>
              <c:pt idx="14">
                <c:v>2</c:v>
              </c:pt>
              <c:pt idx="15">
                <c:v>2</c:v>
              </c:pt>
              <c:pt idx="16">
                <c:v>1.75</c:v>
              </c:pt>
              <c:pt idx="17">
                <c:v>1.75</c:v>
              </c:pt>
              <c:pt idx="18">
                <c:v>1.75</c:v>
              </c:pt>
              <c:pt idx="19">
                <c:v>2.25</c:v>
              </c:pt>
              <c:pt idx="20">
                <c:v>1.75</c:v>
              </c:pt>
              <c:pt idx="21">
                <c:v>1.75</c:v>
              </c:pt>
              <c:pt idx="22">
                <c:v>1.75</c:v>
              </c:pt>
            </c:numLit>
          </c:xVal>
          <c:yVal>
            <c:numLit>
              <c:formatCode>General</c:formatCode>
              <c:ptCount val="23"/>
              <c:pt idx="0">
                <c:v>44.701989814190263</c:v>
              </c:pt>
              <c:pt idx="1">
                <c:v>44.701989814190263</c:v>
              </c:pt>
              <c:pt idx="2">
                <c:v>44.701989814190263</c:v>
              </c:pt>
              <c:pt idx="3">
                <c:v>37.586364018090428</c:v>
              </c:pt>
              <c:pt idx="4">
                <c:v>37.586364018090428</c:v>
              </c:pt>
              <c:pt idx="5">
                <c:v>37.586364018090428</c:v>
              </c:pt>
              <c:pt idx="6">
                <c:v>37.586364018090428</c:v>
              </c:pt>
              <c:pt idx="7">
                <c:v>36.002136492635827</c:v>
              </c:pt>
              <c:pt idx="8">
                <c:v>32.840370229628498</c:v>
              </c:pt>
              <c:pt idx="9">
                <c:v>32.840370229628498</c:v>
              </c:pt>
              <c:pt idx="10">
                <c:v>32.840370229628498</c:v>
              </c:pt>
              <c:pt idx="11">
                <c:v>28.856830993194251</c:v>
              </c:pt>
              <c:pt idx="12">
                <c:v>28.856830993194251</c:v>
              </c:pt>
              <c:pt idx="13">
                <c:v>28.856830993194251</c:v>
              </c:pt>
              <c:pt idx="14">
                <c:v>28.856830993194251</c:v>
              </c:pt>
              <c:pt idx="15">
                <c:v>32.840370229628498</c:v>
              </c:pt>
              <c:pt idx="16">
                <c:v>32.840370229628498</c:v>
              </c:pt>
              <c:pt idx="17">
                <c:v>32.840370229628498</c:v>
              </c:pt>
              <c:pt idx="18">
                <c:v>36.002136492635827</c:v>
              </c:pt>
              <c:pt idx="19">
                <c:v>36.002136492635827</c:v>
              </c:pt>
              <c:pt idx="20">
                <c:v>36.002136492635827</c:v>
              </c:pt>
              <c:pt idx="21">
                <c:v>37.586364018090428</c:v>
              </c:pt>
              <c:pt idx="22">
                <c:v>37.586364018090428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47EC-4558-A2C4-5E7D57568578}"/>
            </c:ext>
          </c:extLst>
        </c:ser>
        <c:ser>
          <c:idx val="4"/>
          <c:order val="4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EC-4558-A2C4-5E7D575685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EC-4558-A2C4-5E7D57568578}"/>
                </c:ext>
              </c:extLst>
            </c:dLbl>
            <c:dLbl>
              <c:idx val="2"/>
              <c:layout>
                <c:manualLayout>
                  <c:x val="-6.9863971330506758E-2"/>
                  <c:y val="-2.4199535821911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p=0,009*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EC-4558-A2C4-5E7D5756857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EC-4558-A2C4-5E7D5756857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EC-4558-A2C4-5E7D57568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1.0249999999999999</c:v>
              </c:pt>
              <c:pt idx="1">
                <c:v>1.0249999999999999</c:v>
              </c:pt>
              <c:pt idx="2">
                <c:v>1.5</c:v>
              </c:pt>
              <c:pt idx="3">
                <c:v>1.9750000000000001</c:v>
              </c:pt>
              <c:pt idx="4">
                <c:v>1.9750000000000001</c:v>
              </c:pt>
            </c:numLit>
          </c:xVal>
          <c:yVal>
            <c:numLit>
              <c:formatCode>General</c:formatCode>
              <c:ptCount val="5"/>
              <c:pt idx="0">
                <c:v>50.714285714285715</c:v>
              </c:pt>
              <c:pt idx="1">
                <c:v>51.428571428571431</c:v>
              </c:pt>
              <c:pt idx="2">
                <c:v>51.428571428571431</c:v>
              </c:pt>
              <c:pt idx="3">
                <c:v>51.428571428571431</c:v>
              </c:pt>
              <c:pt idx="4">
                <c:v>50.714285714285715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47EC-4558-A2C4-5E7D57568578}"/>
            </c:ext>
          </c:extLst>
        </c:ser>
        <c:ser>
          <c:idx val="5"/>
          <c:order val="5"/>
          <c:tx>
            <c:v/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MSA_Pall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EC-4558-A2C4-5E7D575685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PD_Pall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EC-4558-A2C4-5E7D57568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25.75</c:v>
              </c:pt>
              <c:pt idx="1">
                <c:v>25.75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47EC-4558-A2C4-5E7D57568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755864"/>
        <c:axId val="747754224"/>
      </c:scatterChart>
      <c:valAx>
        <c:axId val="747755864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noFill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747754224"/>
        <c:crosses val="autoZero"/>
        <c:crossBetween val="midCat"/>
      </c:valAx>
      <c:valAx>
        <c:axId val="747754224"/>
        <c:scaling>
          <c:orientation val="minMax"/>
          <c:max val="55"/>
          <c:min val="25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47755864"/>
        <c:crossesAt val="0.5"/>
        <c:crossBetween val="midCat"/>
      </c:valAx>
      <c:spPr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>
                <a:latin typeface="Arial"/>
                <a:ea typeface="Arial"/>
                <a:cs typeface="Arial"/>
              </a:defRPr>
            </a:pPr>
            <a:r>
              <a:rPr lang="fr-FR" dirty="0"/>
              <a:t>%</a:t>
            </a:r>
            <a:r>
              <a:rPr lang="fr-FR" baseline="0" dirty="0"/>
              <a:t> Bi voxels</a:t>
            </a:r>
            <a:endParaRPr lang="en-GB" dirty="0"/>
          </a:p>
        </c:rich>
      </c:tx>
      <c:overlay val="0"/>
    </c:title>
    <c:autoTitleDeleted val="0"/>
    <c:plotArea>
      <c:layout>
        <c:manualLayout>
          <c:xMode val="edge"/>
          <c:yMode val="edge"/>
          <c:x val="3.5256410256410256E-2"/>
          <c:y val="0.1402200592981433"/>
          <c:w val="0.92948717948717952"/>
          <c:h val="0.72474907650432596"/>
        </c:manualLayout>
      </c:layout>
      <c:scatterChart>
        <c:scatterStyle val="lineMarker"/>
        <c:varyColors val="0"/>
        <c:ser>
          <c:idx val="0"/>
          <c:order val="0"/>
          <c:tx>
            <c:v>Moyenne</c:v>
          </c:tx>
          <c:spPr>
            <a:ln w="25400">
              <a:noFill/>
            </a:ln>
            <a:effectLst/>
          </c:spPr>
          <c:marker>
            <c:symbol val="plus"/>
            <c:size val="8"/>
            <c:spPr>
              <a:noFill/>
              <a:ln w="19050">
                <a:solidFill>
                  <a:srgbClr val="FF3737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34.823690047572022</c:v>
              </c:pt>
              <c:pt idx="1">
                <c:v>15.087508540108896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1A82-4588-A2F4-D05794D0D4E8}"/>
            </c:ext>
          </c:extLst>
        </c:ser>
        <c:ser>
          <c:idx val="1"/>
          <c:order val="1"/>
          <c:tx>
            <c:v>Minimum/Maximum</c:v>
          </c:tx>
          <c:spPr>
            <a:ln w="25400">
              <a:noFill/>
            </a:ln>
            <a:effectLst/>
          </c:spPr>
          <c:marker>
            <c:symbol val="diamond"/>
            <c:size val="3"/>
            <c:spPr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2</c:v>
              </c:pt>
              <c:pt idx="3">
                <c:v>2</c:v>
              </c:pt>
            </c:numLit>
          </c:xVal>
          <c:yVal>
            <c:numLit>
              <c:formatCode>General</c:formatCode>
              <c:ptCount val="4"/>
              <c:pt idx="0">
                <c:v>7.9130661527563682</c:v>
              </c:pt>
              <c:pt idx="1">
                <c:v>65.583538118102325</c:v>
              </c:pt>
              <c:pt idx="2">
                <c:v>0.90973539379994395</c:v>
              </c:pt>
              <c:pt idx="3">
                <c:v>46.996437962978881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1A82-4588-A2F4-D05794D0D4E8}"/>
            </c:ext>
          </c:extLst>
        </c:ser>
        <c:ser>
          <c:idx val="2"/>
          <c:order val="2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0.9</c:v>
              </c:pt>
              <c:pt idx="1">
                <c:v>1.1000000000000001</c:v>
              </c:pt>
              <c:pt idx="2">
                <c:v>1</c:v>
              </c:pt>
              <c:pt idx="3">
                <c:v>1</c:v>
              </c:pt>
              <c:pt idx="4">
                <c:v>0.75</c:v>
              </c:pt>
              <c:pt idx="5">
                <c:v>1.25</c:v>
              </c:pt>
              <c:pt idx="6">
                <c:v>1.25</c:v>
              </c:pt>
              <c:pt idx="7">
                <c:v>1.25</c:v>
              </c:pt>
              <c:pt idx="8">
                <c:v>1.25</c:v>
              </c:pt>
              <c:pt idx="9">
                <c:v>1.25</c:v>
              </c:pt>
              <c:pt idx="10">
                <c:v>1</c:v>
              </c:pt>
              <c:pt idx="11">
                <c:v>1</c:v>
              </c:pt>
              <c:pt idx="12">
                <c:v>1.1000000000000001</c:v>
              </c:pt>
              <c:pt idx="13">
                <c:v>0.9</c:v>
              </c:pt>
              <c:pt idx="14">
                <c:v>1</c:v>
              </c:pt>
              <c:pt idx="15">
                <c:v>1</c:v>
              </c:pt>
              <c:pt idx="16">
                <c:v>0.75</c:v>
              </c:pt>
              <c:pt idx="17">
                <c:v>0.75</c:v>
              </c:pt>
              <c:pt idx="18">
                <c:v>0.75</c:v>
              </c:pt>
              <c:pt idx="19">
                <c:v>1.25</c:v>
              </c:pt>
              <c:pt idx="20">
                <c:v>0.75</c:v>
              </c:pt>
              <c:pt idx="21">
                <c:v>0.75</c:v>
              </c:pt>
              <c:pt idx="22">
                <c:v>0.75</c:v>
              </c:pt>
            </c:numLit>
          </c:xVal>
          <c:yVal>
            <c:numLit>
              <c:formatCode>General</c:formatCode>
              <c:ptCount val="23"/>
              <c:pt idx="0">
                <c:v>65.583538118102325</c:v>
              </c:pt>
              <c:pt idx="1">
                <c:v>65.583538118102325</c:v>
              </c:pt>
              <c:pt idx="2">
                <c:v>65.583538118102325</c:v>
              </c:pt>
              <c:pt idx="3">
                <c:v>46.713459313728464</c:v>
              </c:pt>
              <c:pt idx="4">
                <c:v>46.713459313728464</c:v>
              </c:pt>
              <c:pt idx="5">
                <c:v>46.713459313728464</c:v>
              </c:pt>
              <c:pt idx="6">
                <c:v>46.713459313728464</c:v>
              </c:pt>
              <c:pt idx="7">
                <c:v>33.99470863894161</c:v>
              </c:pt>
              <c:pt idx="8">
                <c:v>20.927417131546605</c:v>
              </c:pt>
              <c:pt idx="9">
                <c:v>20.927417131546605</c:v>
              </c:pt>
              <c:pt idx="10">
                <c:v>20.927417131546605</c:v>
              </c:pt>
              <c:pt idx="11">
                <c:v>7.9130661527563682</c:v>
              </c:pt>
              <c:pt idx="12">
                <c:v>7.9130661527563682</c:v>
              </c:pt>
              <c:pt idx="13">
                <c:v>7.9130661527563682</c:v>
              </c:pt>
              <c:pt idx="14">
                <c:v>7.9130661527563682</c:v>
              </c:pt>
              <c:pt idx="15">
                <c:v>20.927417131546605</c:v>
              </c:pt>
              <c:pt idx="16">
                <c:v>20.927417131546605</c:v>
              </c:pt>
              <c:pt idx="17">
                <c:v>20.927417131546605</c:v>
              </c:pt>
              <c:pt idx="18">
                <c:v>33.99470863894161</c:v>
              </c:pt>
              <c:pt idx="19">
                <c:v>33.99470863894161</c:v>
              </c:pt>
              <c:pt idx="20">
                <c:v>33.99470863894161</c:v>
              </c:pt>
              <c:pt idx="21">
                <c:v>46.713459313728464</c:v>
              </c:pt>
              <c:pt idx="22">
                <c:v>46.713459313728464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1A82-4588-A2F4-D05794D0D4E8}"/>
            </c:ext>
          </c:extLst>
        </c:ser>
        <c:ser>
          <c:idx val="3"/>
          <c:order val="3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1.9</c:v>
              </c:pt>
              <c:pt idx="1">
                <c:v>2.1</c:v>
              </c:pt>
              <c:pt idx="2">
                <c:v>2</c:v>
              </c:pt>
              <c:pt idx="3">
                <c:v>2</c:v>
              </c:pt>
              <c:pt idx="4">
                <c:v>1.75</c:v>
              </c:pt>
              <c:pt idx="5">
                <c:v>2.25</c:v>
              </c:pt>
              <c:pt idx="6">
                <c:v>2.25</c:v>
              </c:pt>
              <c:pt idx="7">
                <c:v>2.25</c:v>
              </c:pt>
              <c:pt idx="8">
                <c:v>2.25</c:v>
              </c:pt>
              <c:pt idx="9">
                <c:v>2.25</c:v>
              </c:pt>
              <c:pt idx="10">
                <c:v>2</c:v>
              </c:pt>
              <c:pt idx="11">
                <c:v>2</c:v>
              </c:pt>
              <c:pt idx="12">
                <c:v>2.1</c:v>
              </c:pt>
              <c:pt idx="13">
                <c:v>1.9</c:v>
              </c:pt>
              <c:pt idx="14">
                <c:v>2</c:v>
              </c:pt>
              <c:pt idx="15">
                <c:v>2</c:v>
              </c:pt>
              <c:pt idx="16">
                <c:v>1.75</c:v>
              </c:pt>
              <c:pt idx="17">
                <c:v>1.75</c:v>
              </c:pt>
              <c:pt idx="18">
                <c:v>1.75</c:v>
              </c:pt>
              <c:pt idx="19">
                <c:v>2.25</c:v>
              </c:pt>
              <c:pt idx="20">
                <c:v>1.75</c:v>
              </c:pt>
              <c:pt idx="21">
                <c:v>1.75</c:v>
              </c:pt>
              <c:pt idx="22">
                <c:v>1.75</c:v>
              </c:pt>
            </c:numLit>
          </c:xVal>
          <c:yVal>
            <c:numLit>
              <c:formatCode>General</c:formatCode>
              <c:ptCount val="23"/>
              <c:pt idx="0">
                <c:v>46.996437962978881</c:v>
              </c:pt>
              <c:pt idx="1">
                <c:v>46.996437962978881</c:v>
              </c:pt>
              <c:pt idx="2">
                <c:v>46.996437962978881</c:v>
              </c:pt>
              <c:pt idx="3">
                <c:v>22.111272025753692</c:v>
              </c:pt>
              <c:pt idx="4">
                <c:v>22.111272025753692</c:v>
              </c:pt>
              <c:pt idx="5">
                <c:v>22.111272025753692</c:v>
              </c:pt>
              <c:pt idx="6">
                <c:v>22.111272025753692</c:v>
              </c:pt>
              <c:pt idx="7">
                <c:v>11.515244436023124</c:v>
              </c:pt>
              <c:pt idx="8">
                <c:v>4.4213522302246329</c:v>
              </c:pt>
              <c:pt idx="9">
                <c:v>4.4213522302246329</c:v>
              </c:pt>
              <c:pt idx="10">
                <c:v>4.4213522302246329</c:v>
              </c:pt>
              <c:pt idx="11">
                <c:v>0.90973539379994395</c:v>
              </c:pt>
              <c:pt idx="12">
                <c:v>0.90973539379994395</c:v>
              </c:pt>
              <c:pt idx="13">
                <c:v>0.90973539379994395</c:v>
              </c:pt>
              <c:pt idx="14">
                <c:v>0.90973539379994395</c:v>
              </c:pt>
              <c:pt idx="15">
                <c:v>4.4213522302246329</c:v>
              </c:pt>
              <c:pt idx="16">
                <c:v>4.4213522302246329</c:v>
              </c:pt>
              <c:pt idx="17">
                <c:v>4.4213522302246329</c:v>
              </c:pt>
              <c:pt idx="18">
                <c:v>11.515244436023124</c:v>
              </c:pt>
              <c:pt idx="19">
                <c:v>11.515244436023124</c:v>
              </c:pt>
              <c:pt idx="20">
                <c:v>11.515244436023124</c:v>
              </c:pt>
              <c:pt idx="21">
                <c:v>22.111272025753692</c:v>
              </c:pt>
              <c:pt idx="22">
                <c:v>22.111272025753692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1A82-4588-A2F4-D05794D0D4E8}"/>
            </c:ext>
          </c:extLst>
        </c:ser>
        <c:ser>
          <c:idx val="4"/>
          <c:order val="4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82-4588-A2F4-D05794D0D4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82-4588-A2F4-D05794D0D4E8}"/>
                </c:ext>
              </c:extLst>
            </c:dLbl>
            <c:dLbl>
              <c:idx val="2"/>
              <c:layout>
                <c:manualLayout>
                  <c:x val="-7.8093074904098531E-2"/>
                  <c:y val="-2.4199535821911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p&lt; 0,0001*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82-4588-A2F4-D05794D0D4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82-4588-A2F4-D05794D0D4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82-4588-A2F4-D05794D0D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1.0249999999999999</c:v>
              </c:pt>
              <c:pt idx="1">
                <c:v>1.0249999999999999</c:v>
              </c:pt>
              <c:pt idx="2">
                <c:v>1.5</c:v>
              </c:pt>
              <c:pt idx="3">
                <c:v>1.9750000000000001</c:v>
              </c:pt>
              <c:pt idx="4">
                <c:v>1.9750000000000001</c:v>
              </c:pt>
            </c:numLit>
          </c:xVal>
          <c:yVal>
            <c:numLit>
              <c:formatCode>General</c:formatCode>
              <c:ptCount val="5"/>
              <c:pt idx="0">
                <c:v>72</c:v>
              </c:pt>
              <c:pt idx="1">
                <c:v>74</c:v>
              </c:pt>
              <c:pt idx="2">
                <c:v>74</c:v>
              </c:pt>
              <c:pt idx="3">
                <c:v>74</c:v>
              </c:pt>
              <c:pt idx="4">
                <c:v>72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A82-4588-A2F4-D05794D0D4E8}"/>
            </c:ext>
          </c:extLst>
        </c:ser>
        <c:ser>
          <c:idx val="5"/>
          <c:order val="5"/>
          <c:tx>
            <c:v/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MSA_Pall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82-4588-A2F4-D05794D0D4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PD_Pall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82-4588-A2F4-D05794D0D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2.1</c:v>
              </c:pt>
              <c:pt idx="1">
                <c:v>2.1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1A82-4588-A2F4-D05794D0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5663472"/>
        <c:axId val="795661504"/>
      </c:scatterChart>
      <c:valAx>
        <c:axId val="795663472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noFill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795661504"/>
        <c:crosses val="autoZero"/>
        <c:crossBetween val="midCat"/>
      </c:valAx>
      <c:valAx>
        <c:axId val="795661504"/>
        <c:scaling>
          <c:orientation val="minMax"/>
          <c:max val="80"/>
          <c:min val="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95663472"/>
        <c:crossesAt val="0.5"/>
        <c:crossBetween val="midCat"/>
      </c:valAx>
      <c:spPr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>
                <a:latin typeface="Arial"/>
                <a:ea typeface="Arial"/>
                <a:cs typeface="Arial"/>
              </a:defRPr>
            </a:pPr>
            <a:r>
              <a:rPr lang="fr-FR" dirty="0" err="1"/>
              <a:t>ROi</a:t>
            </a:r>
            <a:endParaRPr lang="en-GB" dirty="0"/>
          </a:p>
        </c:rich>
      </c:tx>
      <c:overlay val="0"/>
    </c:title>
    <c:autoTitleDeleted val="0"/>
    <c:plotArea>
      <c:layout>
        <c:manualLayout>
          <c:xMode val="edge"/>
          <c:yMode val="edge"/>
          <c:x val="3.5256410256410256E-2"/>
          <c:y val="0.1402200592981433"/>
          <c:w val="0.92948717948717952"/>
          <c:h val="0.72474907650432596"/>
        </c:manualLayout>
      </c:layout>
      <c:scatterChart>
        <c:scatterStyle val="lineMarker"/>
        <c:varyColors val="0"/>
        <c:ser>
          <c:idx val="0"/>
          <c:order val="0"/>
          <c:tx>
            <c:v>Moyenne</c:v>
          </c:tx>
          <c:spPr>
            <a:ln w="25400">
              <a:noFill/>
            </a:ln>
            <a:effectLst/>
          </c:spPr>
          <c:marker>
            <c:symbol val="plus"/>
            <c:size val="8"/>
            <c:spPr>
              <a:noFill/>
              <a:ln w="19050">
                <a:solidFill>
                  <a:srgbClr val="FF3737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1938.15</c:v>
              </c:pt>
              <c:pt idx="1">
                <c:v>2418.4347826086955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B157-4EDE-A62F-C1224F970EDC}"/>
            </c:ext>
          </c:extLst>
        </c:ser>
        <c:ser>
          <c:idx val="1"/>
          <c:order val="1"/>
          <c:tx>
            <c:v>Minimum/Maximum</c:v>
          </c:tx>
          <c:spPr>
            <a:ln w="25400">
              <a:noFill/>
            </a:ln>
            <a:effectLst/>
          </c:spPr>
          <c:marker>
            <c:symbol val="diamond"/>
            <c:size val="3"/>
            <c:spPr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2</c:v>
              </c:pt>
              <c:pt idx="3">
                <c:v>2</c:v>
              </c:pt>
            </c:numLit>
          </c:xVal>
          <c:yVal>
            <c:numLit>
              <c:formatCode>General</c:formatCode>
              <c:ptCount val="4"/>
              <c:pt idx="0">
                <c:v>1389</c:v>
              </c:pt>
              <c:pt idx="1">
                <c:v>2952</c:v>
              </c:pt>
              <c:pt idx="2">
                <c:v>1589.5</c:v>
              </c:pt>
              <c:pt idx="3">
                <c:v>4016.5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B157-4EDE-A62F-C1224F970EDC}"/>
            </c:ext>
          </c:extLst>
        </c:ser>
        <c:ser>
          <c:idx val="2"/>
          <c:order val="2"/>
          <c:tx>
            <c:v>Valeurs extrêmes(1)</c:v>
          </c:tx>
          <c:spPr>
            <a:ln w="25400">
              <a:noFill/>
            </a:ln>
            <a:effectLst/>
          </c:spPr>
          <c:marker>
            <c:symbol val="circle"/>
            <c:size val="3"/>
            <c:spPr>
              <a:noFill/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1"/>
              <c:pt idx="0">
                <c:v>2</c:v>
              </c:pt>
            </c:numLit>
          </c:xVal>
          <c:yVal>
            <c:numLit>
              <c:formatCode>General</c:formatCode>
              <c:ptCount val="1"/>
              <c:pt idx="0">
                <c:v>3458.5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B157-4EDE-A62F-C1224F970EDC}"/>
            </c:ext>
          </c:extLst>
        </c:ser>
        <c:ser>
          <c:idx val="3"/>
          <c:order val="3"/>
          <c:tx>
            <c:v>Valeurs extrêmes(2)</c:v>
          </c:tx>
          <c:spPr>
            <a:ln w="25400">
              <a:noFill/>
            </a:ln>
            <a:effectLst/>
          </c:spPr>
          <c:marker>
            <c:symbol val="star"/>
            <c:size val="5"/>
            <c:spPr>
              <a:noFill/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1"/>
              <c:pt idx="0">
                <c:v>2</c:v>
              </c:pt>
            </c:numLit>
          </c:xVal>
          <c:yVal>
            <c:numLit>
              <c:formatCode>General</c:formatCode>
              <c:ptCount val="1"/>
              <c:pt idx="0">
                <c:v>4016.5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B157-4EDE-A62F-C1224F970EDC}"/>
            </c:ext>
          </c:extLst>
        </c:ser>
        <c:ser>
          <c:idx val="4"/>
          <c:order val="4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0.9</c:v>
              </c:pt>
              <c:pt idx="1">
                <c:v>1.1000000000000001</c:v>
              </c:pt>
              <c:pt idx="2">
                <c:v>1</c:v>
              </c:pt>
              <c:pt idx="3">
                <c:v>1</c:v>
              </c:pt>
              <c:pt idx="4">
                <c:v>0.75</c:v>
              </c:pt>
              <c:pt idx="5">
                <c:v>1.25</c:v>
              </c:pt>
              <c:pt idx="6">
                <c:v>1.25</c:v>
              </c:pt>
              <c:pt idx="7">
                <c:v>1.25</c:v>
              </c:pt>
              <c:pt idx="8">
                <c:v>1.25</c:v>
              </c:pt>
              <c:pt idx="9">
                <c:v>1.25</c:v>
              </c:pt>
              <c:pt idx="10">
                <c:v>1</c:v>
              </c:pt>
              <c:pt idx="11">
                <c:v>1</c:v>
              </c:pt>
              <c:pt idx="12">
                <c:v>1.1000000000000001</c:v>
              </c:pt>
              <c:pt idx="13">
                <c:v>0.9</c:v>
              </c:pt>
              <c:pt idx="14">
                <c:v>1</c:v>
              </c:pt>
              <c:pt idx="15">
                <c:v>1</c:v>
              </c:pt>
              <c:pt idx="16">
                <c:v>0.75</c:v>
              </c:pt>
              <c:pt idx="17">
                <c:v>0.75</c:v>
              </c:pt>
              <c:pt idx="18">
                <c:v>0.75</c:v>
              </c:pt>
              <c:pt idx="19">
                <c:v>1.25</c:v>
              </c:pt>
              <c:pt idx="20">
                <c:v>0.75</c:v>
              </c:pt>
              <c:pt idx="21">
                <c:v>0.75</c:v>
              </c:pt>
              <c:pt idx="22">
                <c:v>0.75</c:v>
              </c:pt>
            </c:numLit>
          </c:xVal>
          <c:yVal>
            <c:numLit>
              <c:formatCode>General</c:formatCode>
              <c:ptCount val="23"/>
              <c:pt idx="0">
                <c:v>2952</c:v>
              </c:pt>
              <c:pt idx="1">
                <c:v>2952</c:v>
              </c:pt>
              <c:pt idx="2">
                <c:v>2952</c:v>
              </c:pt>
              <c:pt idx="3">
                <c:v>2244</c:v>
              </c:pt>
              <c:pt idx="4">
                <c:v>2244</c:v>
              </c:pt>
              <c:pt idx="5">
                <c:v>2244</c:v>
              </c:pt>
              <c:pt idx="6">
                <c:v>2244</c:v>
              </c:pt>
              <c:pt idx="7">
                <c:v>1900.25</c:v>
              </c:pt>
              <c:pt idx="8">
                <c:v>1599</c:v>
              </c:pt>
              <c:pt idx="9">
                <c:v>1599</c:v>
              </c:pt>
              <c:pt idx="10">
                <c:v>1599</c:v>
              </c:pt>
              <c:pt idx="11">
                <c:v>1389</c:v>
              </c:pt>
              <c:pt idx="12">
                <c:v>1389</c:v>
              </c:pt>
              <c:pt idx="13">
                <c:v>1389</c:v>
              </c:pt>
              <c:pt idx="14">
                <c:v>1389</c:v>
              </c:pt>
              <c:pt idx="15">
                <c:v>1599</c:v>
              </c:pt>
              <c:pt idx="16">
                <c:v>1599</c:v>
              </c:pt>
              <c:pt idx="17">
                <c:v>1599</c:v>
              </c:pt>
              <c:pt idx="18">
                <c:v>1900.25</c:v>
              </c:pt>
              <c:pt idx="19">
                <c:v>1900.25</c:v>
              </c:pt>
              <c:pt idx="20">
                <c:v>1900.25</c:v>
              </c:pt>
              <c:pt idx="21">
                <c:v>2244</c:v>
              </c:pt>
              <c:pt idx="22">
                <c:v>2244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B157-4EDE-A62F-C1224F970EDC}"/>
            </c:ext>
          </c:extLst>
        </c:ser>
        <c:ser>
          <c:idx val="5"/>
          <c:order val="5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1.9</c:v>
              </c:pt>
              <c:pt idx="1">
                <c:v>2.1</c:v>
              </c:pt>
              <c:pt idx="2">
                <c:v>2</c:v>
              </c:pt>
              <c:pt idx="3">
                <c:v>2</c:v>
              </c:pt>
              <c:pt idx="4">
                <c:v>1.75</c:v>
              </c:pt>
              <c:pt idx="5">
                <c:v>2.25</c:v>
              </c:pt>
              <c:pt idx="6">
                <c:v>2.25</c:v>
              </c:pt>
              <c:pt idx="7">
                <c:v>2.25</c:v>
              </c:pt>
              <c:pt idx="8">
                <c:v>2.25</c:v>
              </c:pt>
              <c:pt idx="9">
                <c:v>2.25</c:v>
              </c:pt>
              <c:pt idx="10">
                <c:v>2</c:v>
              </c:pt>
              <c:pt idx="11">
                <c:v>2</c:v>
              </c:pt>
              <c:pt idx="12">
                <c:v>2.1</c:v>
              </c:pt>
              <c:pt idx="13">
                <c:v>1.9</c:v>
              </c:pt>
              <c:pt idx="14">
                <c:v>2</c:v>
              </c:pt>
              <c:pt idx="15">
                <c:v>2</c:v>
              </c:pt>
              <c:pt idx="16">
                <c:v>1.75</c:v>
              </c:pt>
              <c:pt idx="17">
                <c:v>1.75</c:v>
              </c:pt>
              <c:pt idx="18">
                <c:v>1.75</c:v>
              </c:pt>
              <c:pt idx="19">
                <c:v>2.25</c:v>
              </c:pt>
              <c:pt idx="20">
                <c:v>1.75</c:v>
              </c:pt>
              <c:pt idx="21">
                <c:v>1.75</c:v>
              </c:pt>
              <c:pt idx="22">
                <c:v>1.75</c:v>
              </c:pt>
            </c:numLit>
          </c:xVal>
          <c:yVal>
            <c:numLit>
              <c:formatCode>General</c:formatCode>
              <c:ptCount val="23"/>
              <c:pt idx="0">
                <c:v>3020.5</c:v>
              </c:pt>
              <c:pt idx="1">
                <c:v>3020.5</c:v>
              </c:pt>
              <c:pt idx="2">
                <c:v>3020.5</c:v>
              </c:pt>
              <c:pt idx="3">
                <c:v>2555.25</c:v>
              </c:pt>
              <c:pt idx="4">
                <c:v>2555.25</c:v>
              </c:pt>
              <c:pt idx="5">
                <c:v>2555.25</c:v>
              </c:pt>
              <c:pt idx="6">
                <c:v>2555.25</c:v>
              </c:pt>
              <c:pt idx="7">
                <c:v>2243</c:v>
              </c:pt>
              <c:pt idx="8">
                <c:v>2153.75</c:v>
              </c:pt>
              <c:pt idx="9">
                <c:v>2153.75</c:v>
              </c:pt>
              <c:pt idx="10">
                <c:v>2153.75</c:v>
              </c:pt>
              <c:pt idx="11">
                <c:v>1589.5</c:v>
              </c:pt>
              <c:pt idx="12">
                <c:v>1589.5</c:v>
              </c:pt>
              <c:pt idx="13">
                <c:v>1589.5</c:v>
              </c:pt>
              <c:pt idx="14">
                <c:v>1589.5</c:v>
              </c:pt>
              <c:pt idx="15">
                <c:v>2153.75</c:v>
              </c:pt>
              <c:pt idx="16">
                <c:v>2153.75</c:v>
              </c:pt>
              <c:pt idx="17">
                <c:v>2153.75</c:v>
              </c:pt>
              <c:pt idx="18">
                <c:v>2243</c:v>
              </c:pt>
              <c:pt idx="19">
                <c:v>2243</c:v>
              </c:pt>
              <c:pt idx="20">
                <c:v>2243</c:v>
              </c:pt>
              <c:pt idx="21">
                <c:v>2555.25</c:v>
              </c:pt>
              <c:pt idx="22">
                <c:v>2555.25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B157-4EDE-A62F-C1224F970EDC}"/>
            </c:ext>
          </c:extLst>
        </c:ser>
        <c:ser>
          <c:idx val="6"/>
          <c:order val="6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57-4EDE-A62F-C1224F970E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57-4EDE-A62F-C1224F970EDC}"/>
                </c:ext>
              </c:extLst>
            </c:dLbl>
            <c:dLbl>
              <c:idx val="2"/>
              <c:layout>
                <c:manualLayout>
                  <c:x val="-6.9863971330506758E-2"/>
                  <c:y val="-2.4199535821911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p=0,001*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57-4EDE-A62F-C1224F970E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57-4EDE-A62F-C1224F970E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57-4EDE-A62F-C1224F970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1.0249999999999999</c:v>
              </c:pt>
              <c:pt idx="1">
                <c:v>1.0249999999999999</c:v>
              </c:pt>
              <c:pt idx="2">
                <c:v>1.5</c:v>
              </c:pt>
              <c:pt idx="3">
                <c:v>1.9750000000000001</c:v>
              </c:pt>
              <c:pt idx="4">
                <c:v>1.9750000000000001</c:v>
              </c:pt>
            </c:numLit>
          </c:xVal>
          <c:yVal>
            <c:numLit>
              <c:formatCode>General</c:formatCode>
              <c:ptCount val="5"/>
              <c:pt idx="0">
                <c:v>4600</c:v>
              </c:pt>
              <c:pt idx="1">
                <c:v>4700</c:v>
              </c:pt>
              <c:pt idx="2">
                <c:v>4700</c:v>
              </c:pt>
              <c:pt idx="3">
                <c:v>4700</c:v>
              </c:pt>
              <c:pt idx="4">
                <c:v>4600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B157-4EDE-A62F-C1224F970EDC}"/>
            </c:ext>
          </c:extLst>
        </c:ser>
        <c:ser>
          <c:idx val="7"/>
          <c:order val="7"/>
          <c:tx>
            <c:v/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MSA_Pall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57-4EDE-A62F-C1224F970E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PD_Pall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57-4EDE-A62F-C1224F970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1105</c:v>
              </c:pt>
              <c:pt idx="1">
                <c:v>1105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E-B157-4EDE-A62F-C1224F970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766032"/>
        <c:axId val="747767344"/>
      </c:scatterChart>
      <c:valAx>
        <c:axId val="747766032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noFill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747767344"/>
        <c:crosses val="autoZero"/>
        <c:crossBetween val="midCat"/>
      </c:valAx>
      <c:valAx>
        <c:axId val="747767344"/>
        <c:scaling>
          <c:orientation val="minMax"/>
          <c:max val="5000"/>
          <c:min val="100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47766032"/>
        <c:crossesAt val="0.5"/>
        <c:crossBetween val="midCat"/>
      </c:valAx>
      <c:spPr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>
                <a:latin typeface="Arial"/>
                <a:ea typeface="Arial"/>
                <a:cs typeface="Arial"/>
              </a:defRPr>
            </a:pPr>
            <a:r>
              <a:rPr lang="fr-FR" sz="1000" b="1" i="0" baseline="0" dirty="0">
                <a:effectLst/>
              </a:rPr>
              <a:t>R*</a:t>
            </a:r>
            <a:r>
              <a:rPr lang="fr-FR" sz="1000" b="1" i="0" baseline="-25000" dirty="0">
                <a:effectLst/>
              </a:rPr>
              <a:t>2</a:t>
            </a:r>
            <a:endParaRPr lang="en-GB" sz="1000" dirty="0">
              <a:effectLst/>
            </a:endParaRPr>
          </a:p>
        </c:rich>
      </c:tx>
      <c:overlay val="0"/>
    </c:title>
    <c:autoTitleDeleted val="0"/>
    <c:plotArea>
      <c:layout>
        <c:manualLayout>
          <c:xMode val="edge"/>
          <c:yMode val="edge"/>
          <c:x val="3.5256410256410256E-2"/>
          <c:y val="0.1402200592981433"/>
          <c:w val="0.92948717948717952"/>
          <c:h val="0.72474907650432596"/>
        </c:manualLayout>
      </c:layout>
      <c:scatterChart>
        <c:scatterStyle val="lineMarker"/>
        <c:varyColors val="0"/>
        <c:ser>
          <c:idx val="0"/>
          <c:order val="0"/>
          <c:tx>
            <c:v>Moyenne</c:v>
          </c:tx>
          <c:spPr>
            <a:ln w="25400">
              <a:noFill/>
            </a:ln>
            <a:effectLst/>
          </c:spPr>
          <c:marker>
            <c:symbol val="plus"/>
            <c:size val="8"/>
            <c:spPr>
              <a:noFill/>
              <a:ln w="19050">
                <a:solidFill>
                  <a:srgbClr val="FF3737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35.370093154907224</c:v>
              </c:pt>
              <c:pt idx="1">
                <c:v>28.710435467910116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D0F3-43DC-BD87-B26E1D5F2F99}"/>
            </c:ext>
          </c:extLst>
        </c:ser>
        <c:ser>
          <c:idx val="1"/>
          <c:order val="1"/>
          <c:tx>
            <c:v>Minimum/Maximum</c:v>
          </c:tx>
          <c:spPr>
            <a:ln w="25400">
              <a:noFill/>
            </a:ln>
            <a:effectLst/>
          </c:spPr>
          <c:marker>
            <c:symbol val="diamond"/>
            <c:size val="3"/>
            <c:spPr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2</c:v>
              </c:pt>
              <c:pt idx="3">
                <c:v>2</c:v>
              </c:pt>
            </c:numLit>
          </c:xVal>
          <c:yVal>
            <c:numLit>
              <c:formatCode>General</c:formatCode>
              <c:ptCount val="4"/>
              <c:pt idx="0">
                <c:v>24.838850021362305</c:v>
              </c:pt>
              <c:pt idx="1">
                <c:v>47.059839248657227</c:v>
              </c:pt>
              <c:pt idx="2">
                <c:v>17.156719648817173</c:v>
              </c:pt>
              <c:pt idx="3">
                <c:v>36.140063424734187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D0F3-43DC-BD87-B26E1D5F2F99}"/>
            </c:ext>
          </c:extLst>
        </c:ser>
        <c:ser>
          <c:idx val="2"/>
          <c:order val="2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0.9</c:v>
              </c:pt>
              <c:pt idx="1">
                <c:v>1.1000000000000001</c:v>
              </c:pt>
              <c:pt idx="2">
                <c:v>1</c:v>
              </c:pt>
              <c:pt idx="3">
                <c:v>1</c:v>
              </c:pt>
              <c:pt idx="4">
                <c:v>0.75</c:v>
              </c:pt>
              <c:pt idx="5">
                <c:v>1.25</c:v>
              </c:pt>
              <c:pt idx="6">
                <c:v>1.25</c:v>
              </c:pt>
              <c:pt idx="7">
                <c:v>1.25</c:v>
              </c:pt>
              <c:pt idx="8">
                <c:v>1.25</c:v>
              </c:pt>
              <c:pt idx="9">
                <c:v>1.25</c:v>
              </c:pt>
              <c:pt idx="10">
                <c:v>1</c:v>
              </c:pt>
              <c:pt idx="11">
                <c:v>1</c:v>
              </c:pt>
              <c:pt idx="12">
                <c:v>1.1000000000000001</c:v>
              </c:pt>
              <c:pt idx="13">
                <c:v>0.9</c:v>
              </c:pt>
              <c:pt idx="14">
                <c:v>1</c:v>
              </c:pt>
              <c:pt idx="15">
                <c:v>1</c:v>
              </c:pt>
              <c:pt idx="16">
                <c:v>0.75</c:v>
              </c:pt>
              <c:pt idx="17">
                <c:v>0.75</c:v>
              </c:pt>
              <c:pt idx="18">
                <c:v>0.75</c:v>
              </c:pt>
              <c:pt idx="19">
                <c:v>1.25</c:v>
              </c:pt>
              <c:pt idx="20">
                <c:v>0.75</c:v>
              </c:pt>
              <c:pt idx="21">
                <c:v>0.75</c:v>
              </c:pt>
              <c:pt idx="22">
                <c:v>0.75</c:v>
              </c:pt>
            </c:numLit>
          </c:xVal>
          <c:yVal>
            <c:numLit>
              <c:formatCode>General</c:formatCode>
              <c:ptCount val="23"/>
              <c:pt idx="0">
                <c:v>47.059839248657227</c:v>
              </c:pt>
              <c:pt idx="1">
                <c:v>47.059839248657227</c:v>
              </c:pt>
              <c:pt idx="2">
                <c:v>47.059839248657227</c:v>
              </c:pt>
              <c:pt idx="3">
                <c:v>38.02458667755127</c:v>
              </c:pt>
              <c:pt idx="4">
                <c:v>38.02458667755127</c:v>
              </c:pt>
              <c:pt idx="5">
                <c:v>38.02458667755127</c:v>
              </c:pt>
              <c:pt idx="6">
                <c:v>38.02458667755127</c:v>
              </c:pt>
              <c:pt idx="7">
                <c:v>36.488141059875488</c:v>
              </c:pt>
              <c:pt idx="8">
                <c:v>31.413129091262817</c:v>
              </c:pt>
              <c:pt idx="9">
                <c:v>31.413129091262817</c:v>
              </c:pt>
              <c:pt idx="10">
                <c:v>31.413129091262817</c:v>
              </c:pt>
              <c:pt idx="11">
                <c:v>24.838850021362305</c:v>
              </c:pt>
              <c:pt idx="12">
                <c:v>24.838850021362305</c:v>
              </c:pt>
              <c:pt idx="13">
                <c:v>24.838850021362305</c:v>
              </c:pt>
              <c:pt idx="14">
                <c:v>24.838850021362305</c:v>
              </c:pt>
              <c:pt idx="15">
                <c:v>31.413129091262817</c:v>
              </c:pt>
              <c:pt idx="16">
                <c:v>31.413129091262817</c:v>
              </c:pt>
              <c:pt idx="17">
                <c:v>31.413129091262817</c:v>
              </c:pt>
              <c:pt idx="18">
                <c:v>36.488141059875488</c:v>
              </c:pt>
              <c:pt idx="19">
                <c:v>36.488141059875488</c:v>
              </c:pt>
              <c:pt idx="20">
                <c:v>36.488141059875488</c:v>
              </c:pt>
              <c:pt idx="21">
                <c:v>38.02458667755127</c:v>
              </c:pt>
              <c:pt idx="22">
                <c:v>38.02458667755127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D0F3-43DC-BD87-B26E1D5F2F99}"/>
            </c:ext>
          </c:extLst>
        </c:ser>
        <c:ser>
          <c:idx val="3"/>
          <c:order val="3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1.9</c:v>
              </c:pt>
              <c:pt idx="1">
                <c:v>2.1</c:v>
              </c:pt>
              <c:pt idx="2">
                <c:v>2</c:v>
              </c:pt>
              <c:pt idx="3">
                <c:v>2</c:v>
              </c:pt>
              <c:pt idx="4">
                <c:v>1.75</c:v>
              </c:pt>
              <c:pt idx="5">
                <c:v>2.25</c:v>
              </c:pt>
              <c:pt idx="6">
                <c:v>2.25</c:v>
              </c:pt>
              <c:pt idx="7">
                <c:v>2.25</c:v>
              </c:pt>
              <c:pt idx="8">
                <c:v>2.25</c:v>
              </c:pt>
              <c:pt idx="9">
                <c:v>2.25</c:v>
              </c:pt>
              <c:pt idx="10">
                <c:v>2</c:v>
              </c:pt>
              <c:pt idx="11">
                <c:v>2</c:v>
              </c:pt>
              <c:pt idx="12">
                <c:v>2.1</c:v>
              </c:pt>
              <c:pt idx="13">
                <c:v>1.9</c:v>
              </c:pt>
              <c:pt idx="14">
                <c:v>2</c:v>
              </c:pt>
              <c:pt idx="15">
                <c:v>2</c:v>
              </c:pt>
              <c:pt idx="16">
                <c:v>1.75</c:v>
              </c:pt>
              <c:pt idx="17">
                <c:v>1.75</c:v>
              </c:pt>
              <c:pt idx="18">
                <c:v>1.75</c:v>
              </c:pt>
              <c:pt idx="19">
                <c:v>2.25</c:v>
              </c:pt>
              <c:pt idx="20">
                <c:v>1.75</c:v>
              </c:pt>
              <c:pt idx="21">
                <c:v>1.75</c:v>
              </c:pt>
              <c:pt idx="22">
                <c:v>1.75</c:v>
              </c:pt>
            </c:numLit>
          </c:xVal>
          <c:yVal>
            <c:numLit>
              <c:formatCode>General</c:formatCode>
              <c:ptCount val="23"/>
              <c:pt idx="0">
                <c:v>36.140063424734187</c:v>
              </c:pt>
              <c:pt idx="1">
                <c:v>36.140063424734187</c:v>
              </c:pt>
              <c:pt idx="2">
                <c:v>36.140063424734187</c:v>
              </c:pt>
              <c:pt idx="3">
                <c:v>32.595276629759134</c:v>
              </c:pt>
              <c:pt idx="4">
                <c:v>32.595276629759134</c:v>
              </c:pt>
              <c:pt idx="5">
                <c:v>32.595276629759134</c:v>
              </c:pt>
              <c:pt idx="6">
                <c:v>32.595276629759134</c:v>
              </c:pt>
              <c:pt idx="7">
                <c:v>28.686481069051634</c:v>
              </c:pt>
              <c:pt idx="8">
                <c:v>25.72801076653348</c:v>
              </c:pt>
              <c:pt idx="9">
                <c:v>25.72801076653348</c:v>
              </c:pt>
              <c:pt idx="10">
                <c:v>25.72801076653348</c:v>
              </c:pt>
              <c:pt idx="11">
                <c:v>17.156719648817173</c:v>
              </c:pt>
              <c:pt idx="12">
                <c:v>17.156719648817173</c:v>
              </c:pt>
              <c:pt idx="13">
                <c:v>17.156719648817173</c:v>
              </c:pt>
              <c:pt idx="14">
                <c:v>17.156719648817173</c:v>
              </c:pt>
              <c:pt idx="15">
                <c:v>25.72801076653348</c:v>
              </c:pt>
              <c:pt idx="16">
                <c:v>25.72801076653348</c:v>
              </c:pt>
              <c:pt idx="17">
                <c:v>25.72801076653348</c:v>
              </c:pt>
              <c:pt idx="18">
                <c:v>28.686481069051634</c:v>
              </c:pt>
              <c:pt idx="19">
                <c:v>28.686481069051634</c:v>
              </c:pt>
              <c:pt idx="20">
                <c:v>28.686481069051634</c:v>
              </c:pt>
              <c:pt idx="21">
                <c:v>32.595276629759134</c:v>
              </c:pt>
              <c:pt idx="22">
                <c:v>32.595276629759134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D0F3-43DC-BD87-B26E1D5F2F99}"/>
            </c:ext>
          </c:extLst>
        </c:ser>
        <c:ser>
          <c:idx val="4"/>
          <c:order val="4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F3-43DC-BD87-B26E1D5F2F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F3-43DC-BD87-B26E1D5F2F99}"/>
                </c:ext>
              </c:extLst>
            </c:dLbl>
            <c:dLbl>
              <c:idx val="2"/>
              <c:layout>
                <c:manualLayout>
                  <c:x val="-7.8093074904098531E-2"/>
                  <c:y val="-2.4199535821911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p&lt; 0,0001*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F3-43DC-BD87-B26E1D5F2F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F3-43DC-BD87-B26E1D5F2F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F3-43DC-BD87-B26E1D5F2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1.0249999999999999</c:v>
              </c:pt>
              <c:pt idx="1">
                <c:v>1.0249999999999999</c:v>
              </c:pt>
              <c:pt idx="2">
                <c:v>1.5</c:v>
              </c:pt>
              <c:pt idx="3">
                <c:v>1.9750000000000001</c:v>
              </c:pt>
              <c:pt idx="4">
                <c:v>1.9750000000000001</c:v>
              </c:pt>
            </c:numLit>
          </c:xVal>
          <c:yVal>
            <c:numLit>
              <c:formatCode>General</c:formatCode>
              <c:ptCount val="5"/>
              <c:pt idx="0">
                <c:v>51</c:v>
              </c:pt>
              <c:pt idx="1">
                <c:v>52</c:v>
              </c:pt>
              <c:pt idx="2">
                <c:v>52</c:v>
              </c:pt>
              <c:pt idx="3">
                <c:v>52</c:v>
              </c:pt>
              <c:pt idx="4">
                <c:v>51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D0F3-43DC-BD87-B26E1D5F2F99}"/>
            </c:ext>
          </c:extLst>
        </c:ser>
        <c:ser>
          <c:idx val="5"/>
          <c:order val="5"/>
          <c:tx>
            <c:v/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MSA_Puta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F3-43DC-BD87-B26E1D5F2F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PD_Puta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F3-43DC-BD87-B26E1D5F2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16.05</c:v>
              </c:pt>
              <c:pt idx="1">
                <c:v>16.05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C-D0F3-43DC-BD87-B26E1D5F2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506512"/>
        <c:axId val="744175608"/>
      </c:scatterChart>
      <c:valAx>
        <c:axId val="738506512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noFill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744175608"/>
        <c:crosses val="autoZero"/>
        <c:crossBetween val="midCat"/>
      </c:valAx>
      <c:valAx>
        <c:axId val="744175608"/>
        <c:scaling>
          <c:orientation val="minMax"/>
          <c:max val="60"/>
          <c:min val="1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38506512"/>
        <c:crossesAt val="0.5"/>
        <c:crossBetween val="midCat"/>
      </c:valAx>
      <c:spPr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>
                <a:latin typeface="Arial"/>
                <a:ea typeface="Arial"/>
                <a:cs typeface="Arial"/>
              </a:defRPr>
            </a:pPr>
            <a:r>
              <a:rPr lang="en-GB" dirty="0" err="1"/>
              <a:t>ROi</a:t>
            </a:r>
            <a:endParaRPr lang="en-GB" dirty="0"/>
          </a:p>
        </c:rich>
      </c:tx>
      <c:overlay val="0"/>
    </c:title>
    <c:autoTitleDeleted val="0"/>
    <c:plotArea>
      <c:layout>
        <c:manualLayout>
          <c:xMode val="edge"/>
          <c:yMode val="edge"/>
          <c:x val="3.5256410256410256E-2"/>
          <c:y val="0.1402200592981433"/>
          <c:w val="0.92948717948717952"/>
          <c:h val="0.72474907650432596"/>
        </c:manualLayout>
      </c:layout>
      <c:scatterChart>
        <c:scatterStyle val="lineMarker"/>
        <c:varyColors val="0"/>
        <c:ser>
          <c:idx val="0"/>
          <c:order val="0"/>
          <c:tx>
            <c:v>Moyenne</c:v>
          </c:tx>
          <c:spPr>
            <a:ln w="25400">
              <a:noFill/>
            </a:ln>
            <a:effectLst/>
          </c:spPr>
          <c:marker>
            <c:symbol val="plus"/>
            <c:size val="8"/>
            <c:spPr>
              <a:noFill/>
              <a:ln w="19050">
                <a:solidFill>
                  <a:srgbClr val="FF3737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4531.45</c:v>
              </c:pt>
              <c:pt idx="1">
                <c:v>5797.217391304348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1A5A-46C0-9085-9902984BFD64}"/>
            </c:ext>
          </c:extLst>
        </c:ser>
        <c:ser>
          <c:idx val="1"/>
          <c:order val="1"/>
          <c:tx>
            <c:v>Minimum/Maximum</c:v>
          </c:tx>
          <c:spPr>
            <a:ln w="25400">
              <a:noFill/>
            </a:ln>
            <a:effectLst/>
          </c:spPr>
          <c:marker>
            <c:symbol val="diamond"/>
            <c:size val="3"/>
            <c:spPr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2</c:v>
              </c:pt>
              <c:pt idx="3">
                <c:v>2</c:v>
              </c:pt>
            </c:numLit>
          </c:xVal>
          <c:yVal>
            <c:numLit>
              <c:formatCode>General</c:formatCode>
              <c:ptCount val="4"/>
              <c:pt idx="0">
                <c:v>3273.5</c:v>
              </c:pt>
              <c:pt idx="1">
                <c:v>6038</c:v>
              </c:pt>
              <c:pt idx="2">
                <c:v>3796.5</c:v>
              </c:pt>
              <c:pt idx="3">
                <c:v>7520.5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1A5A-46C0-9085-9902984BFD64}"/>
            </c:ext>
          </c:extLst>
        </c:ser>
        <c:ser>
          <c:idx val="2"/>
          <c:order val="2"/>
          <c:tx>
            <c:v>Valeurs extrêmes(1)</c:v>
          </c:tx>
          <c:spPr>
            <a:ln w="25400">
              <a:noFill/>
            </a:ln>
            <a:effectLst/>
          </c:spPr>
          <c:marker>
            <c:symbol val="circle"/>
            <c:size val="3"/>
            <c:spPr>
              <a:noFill/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2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3796.5</c:v>
              </c:pt>
              <c:pt idx="1">
                <c:v>7520.5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1A5A-46C0-9085-9902984BFD64}"/>
            </c:ext>
          </c:extLst>
        </c:ser>
        <c:ser>
          <c:idx val="3"/>
          <c:order val="3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0.9</c:v>
              </c:pt>
              <c:pt idx="1">
                <c:v>1.1000000000000001</c:v>
              </c:pt>
              <c:pt idx="2">
                <c:v>1</c:v>
              </c:pt>
              <c:pt idx="3">
                <c:v>1</c:v>
              </c:pt>
              <c:pt idx="4">
                <c:v>0.75</c:v>
              </c:pt>
              <c:pt idx="5">
                <c:v>1.25</c:v>
              </c:pt>
              <c:pt idx="6">
                <c:v>1.25</c:v>
              </c:pt>
              <c:pt idx="7">
                <c:v>1.25</c:v>
              </c:pt>
              <c:pt idx="8">
                <c:v>1.25</c:v>
              </c:pt>
              <c:pt idx="9">
                <c:v>1.25</c:v>
              </c:pt>
              <c:pt idx="10">
                <c:v>1</c:v>
              </c:pt>
              <c:pt idx="11">
                <c:v>1</c:v>
              </c:pt>
              <c:pt idx="12">
                <c:v>1.1000000000000001</c:v>
              </c:pt>
              <c:pt idx="13">
                <c:v>0.9</c:v>
              </c:pt>
              <c:pt idx="14">
                <c:v>1</c:v>
              </c:pt>
              <c:pt idx="15">
                <c:v>1</c:v>
              </c:pt>
              <c:pt idx="16">
                <c:v>0.75</c:v>
              </c:pt>
              <c:pt idx="17">
                <c:v>0.75</c:v>
              </c:pt>
              <c:pt idx="18">
                <c:v>0.75</c:v>
              </c:pt>
              <c:pt idx="19">
                <c:v>1.25</c:v>
              </c:pt>
              <c:pt idx="20">
                <c:v>0.75</c:v>
              </c:pt>
              <c:pt idx="21">
                <c:v>0.75</c:v>
              </c:pt>
              <c:pt idx="22">
                <c:v>0.75</c:v>
              </c:pt>
            </c:numLit>
          </c:xVal>
          <c:yVal>
            <c:numLit>
              <c:formatCode>General</c:formatCode>
              <c:ptCount val="23"/>
              <c:pt idx="0">
                <c:v>6038</c:v>
              </c:pt>
              <c:pt idx="1">
                <c:v>6038</c:v>
              </c:pt>
              <c:pt idx="2">
                <c:v>6038</c:v>
              </c:pt>
              <c:pt idx="3">
                <c:v>5189.375</c:v>
              </c:pt>
              <c:pt idx="4">
                <c:v>5189.375</c:v>
              </c:pt>
              <c:pt idx="5">
                <c:v>5189.375</c:v>
              </c:pt>
              <c:pt idx="6">
                <c:v>5189.375</c:v>
              </c:pt>
              <c:pt idx="7">
                <c:v>4496</c:v>
              </c:pt>
              <c:pt idx="8">
                <c:v>3873.75</c:v>
              </c:pt>
              <c:pt idx="9">
                <c:v>3873.75</c:v>
              </c:pt>
              <c:pt idx="10">
                <c:v>3873.75</c:v>
              </c:pt>
              <c:pt idx="11">
                <c:v>3273.5</c:v>
              </c:pt>
              <c:pt idx="12">
                <c:v>3273.5</c:v>
              </c:pt>
              <c:pt idx="13">
                <c:v>3273.5</c:v>
              </c:pt>
              <c:pt idx="14">
                <c:v>3273.5</c:v>
              </c:pt>
              <c:pt idx="15">
                <c:v>3873.75</c:v>
              </c:pt>
              <c:pt idx="16">
                <c:v>3873.75</c:v>
              </c:pt>
              <c:pt idx="17">
                <c:v>3873.75</c:v>
              </c:pt>
              <c:pt idx="18">
                <c:v>4496</c:v>
              </c:pt>
              <c:pt idx="19">
                <c:v>4496</c:v>
              </c:pt>
              <c:pt idx="20">
                <c:v>4496</c:v>
              </c:pt>
              <c:pt idx="21">
                <c:v>5189.375</c:v>
              </c:pt>
              <c:pt idx="22">
                <c:v>5189.375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1A5A-46C0-9085-9902984BFD64}"/>
            </c:ext>
          </c:extLst>
        </c:ser>
        <c:ser>
          <c:idx val="4"/>
          <c:order val="4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1.9</c:v>
              </c:pt>
              <c:pt idx="1">
                <c:v>2.1</c:v>
              </c:pt>
              <c:pt idx="2">
                <c:v>2</c:v>
              </c:pt>
              <c:pt idx="3">
                <c:v>2</c:v>
              </c:pt>
              <c:pt idx="4">
                <c:v>1.75</c:v>
              </c:pt>
              <c:pt idx="5">
                <c:v>2.25</c:v>
              </c:pt>
              <c:pt idx="6">
                <c:v>2.25</c:v>
              </c:pt>
              <c:pt idx="7">
                <c:v>2.25</c:v>
              </c:pt>
              <c:pt idx="8">
                <c:v>2.25</c:v>
              </c:pt>
              <c:pt idx="9">
                <c:v>2.25</c:v>
              </c:pt>
              <c:pt idx="10">
                <c:v>2</c:v>
              </c:pt>
              <c:pt idx="11">
                <c:v>2</c:v>
              </c:pt>
              <c:pt idx="12">
                <c:v>2.1</c:v>
              </c:pt>
              <c:pt idx="13">
                <c:v>1.9</c:v>
              </c:pt>
              <c:pt idx="14">
                <c:v>2</c:v>
              </c:pt>
              <c:pt idx="15">
                <c:v>2</c:v>
              </c:pt>
              <c:pt idx="16">
                <c:v>1.75</c:v>
              </c:pt>
              <c:pt idx="17">
                <c:v>1.75</c:v>
              </c:pt>
              <c:pt idx="18">
                <c:v>1.75</c:v>
              </c:pt>
              <c:pt idx="19">
                <c:v>2.25</c:v>
              </c:pt>
              <c:pt idx="20">
                <c:v>1.75</c:v>
              </c:pt>
              <c:pt idx="21">
                <c:v>1.75</c:v>
              </c:pt>
              <c:pt idx="22">
                <c:v>1.75</c:v>
              </c:pt>
            </c:numLit>
          </c:xVal>
          <c:yVal>
            <c:numLit>
              <c:formatCode>General</c:formatCode>
              <c:ptCount val="23"/>
              <c:pt idx="0">
                <c:v>6944.5</c:v>
              </c:pt>
              <c:pt idx="1">
                <c:v>6944.5</c:v>
              </c:pt>
              <c:pt idx="2">
                <c:v>6944.5</c:v>
              </c:pt>
              <c:pt idx="3">
                <c:v>6209.5</c:v>
              </c:pt>
              <c:pt idx="4">
                <c:v>6209.5</c:v>
              </c:pt>
              <c:pt idx="5">
                <c:v>6209.5</c:v>
              </c:pt>
              <c:pt idx="6">
                <c:v>6209.5</c:v>
              </c:pt>
              <c:pt idx="7">
                <c:v>5673.5</c:v>
              </c:pt>
              <c:pt idx="8">
                <c:v>5391.5</c:v>
              </c:pt>
              <c:pt idx="9">
                <c:v>5391.5</c:v>
              </c:pt>
              <c:pt idx="10">
                <c:v>5391.5</c:v>
              </c:pt>
              <c:pt idx="11">
                <c:v>4447.5</c:v>
              </c:pt>
              <c:pt idx="12">
                <c:v>4447.5</c:v>
              </c:pt>
              <c:pt idx="13">
                <c:v>4447.5</c:v>
              </c:pt>
              <c:pt idx="14">
                <c:v>4447.5</c:v>
              </c:pt>
              <c:pt idx="15">
                <c:v>5391.5</c:v>
              </c:pt>
              <c:pt idx="16">
                <c:v>5391.5</c:v>
              </c:pt>
              <c:pt idx="17">
                <c:v>5391.5</c:v>
              </c:pt>
              <c:pt idx="18">
                <c:v>5673.5</c:v>
              </c:pt>
              <c:pt idx="19">
                <c:v>5673.5</c:v>
              </c:pt>
              <c:pt idx="20">
                <c:v>5673.5</c:v>
              </c:pt>
              <c:pt idx="21">
                <c:v>6209.5</c:v>
              </c:pt>
              <c:pt idx="22">
                <c:v>6209.5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1A5A-46C0-9085-9902984BFD64}"/>
            </c:ext>
          </c:extLst>
        </c:ser>
        <c:ser>
          <c:idx val="5"/>
          <c:order val="5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5A-46C0-9085-9902984BFD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5A-46C0-9085-9902984BFD64}"/>
                </c:ext>
              </c:extLst>
            </c:dLbl>
            <c:dLbl>
              <c:idx val="2"/>
              <c:layout>
                <c:manualLayout>
                  <c:x val="-7.8093074904098531E-2"/>
                  <c:y val="-2.4199535821911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p&lt; 0,0001*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5A-46C0-9085-9902984BFD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5A-46C0-9085-9902984BFD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5A-46C0-9085-9902984BF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1.0249999999999999</c:v>
              </c:pt>
              <c:pt idx="1">
                <c:v>1.0249999999999999</c:v>
              </c:pt>
              <c:pt idx="2">
                <c:v>1.5</c:v>
              </c:pt>
              <c:pt idx="3">
                <c:v>1.9750000000000001</c:v>
              </c:pt>
              <c:pt idx="4">
                <c:v>1.9750000000000001</c:v>
              </c:pt>
            </c:numLit>
          </c:xVal>
          <c:yVal>
            <c:numLit>
              <c:formatCode>General</c:formatCode>
              <c:ptCount val="5"/>
              <c:pt idx="0">
                <c:v>8142.8571428571431</c:v>
              </c:pt>
              <c:pt idx="1">
                <c:v>8285.7142857142862</c:v>
              </c:pt>
              <c:pt idx="2">
                <c:v>8285.7142857142862</c:v>
              </c:pt>
              <c:pt idx="3">
                <c:v>8285.7142857142862</c:v>
              </c:pt>
              <c:pt idx="4">
                <c:v>8142.8571428571431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1A5A-46C0-9085-9902984BFD64}"/>
            </c:ext>
          </c:extLst>
        </c:ser>
        <c:ser>
          <c:idx val="6"/>
          <c:order val="6"/>
          <c:tx>
            <c:v/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MSA_Puta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5A-46C0-9085-9902984BFD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PD_Puta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5A-46C0-9085-9902984BF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3150</c:v>
              </c:pt>
              <c:pt idx="1">
                <c:v>3150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A5A-46C0-9085-9902984BF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3363376"/>
        <c:axId val="753360752"/>
      </c:scatterChart>
      <c:valAx>
        <c:axId val="753363376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noFill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753360752"/>
        <c:crosses val="autoZero"/>
        <c:crossBetween val="midCat"/>
      </c:valAx>
      <c:valAx>
        <c:axId val="753360752"/>
        <c:scaling>
          <c:orientation val="minMax"/>
          <c:max val="9000"/>
          <c:min val="300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53363376"/>
        <c:crossesAt val="0.5"/>
        <c:crossBetween val="midCat"/>
      </c:valAx>
      <c:spPr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>
                <a:latin typeface="Arial"/>
                <a:ea typeface="Arial"/>
                <a:cs typeface="Arial"/>
              </a:defRPr>
            </a:pPr>
            <a:r>
              <a:rPr lang="en-GB" dirty="0"/>
              <a:t>% Bi voxels</a:t>
            </a:r>
          </a:p>
        </c:rich>
      </c:tx>
      <c:overlay val="0"/>
    </c:title>
    <c:autoTitleDeleted val="0"/>
    <c:plotArea>
      <c:layout>
        <c:manualLayout>
          <c:xMode val="edge"/>
          <c:yMode val="edge"/>
          <c:x val="3.5256410256410256E-2"/>
          <c:y val="0.1402200592981433"/>
          <c:w val="0.92948717948717952"/>
          <c:h val="0.72474907650432596"/>
        </c:manualLayout>
      </c:layout>
      <c:scatterChart>
        <c:scatterStyle val="lineMarker"/>
        <c:varyColors val="0"/>
        <c:ser>
          <c:idx val="0"/>
          <c:order val="0"/>
          <c:tx>
            <c:v>Moyenne</c:v>
          </c:tx>
          <c:spPr>
            <a:ln w="25400">
              <a:noFill/>
            </a:ln>
            <a:effectLst/>
          </c:spPr>
          <c:marker>
            <c:symbol val="plus"/>
            <c:size val="8"/>
            <c:spPr>
              <a:noFill/>
              <a:ln w="19050">
                <a:solidFill>
                  <a:srgbClr val="FF3737"/>
                </a:solidFill>
                <a:prstDash val="solid"/>
              </a:ln>
            </c:spPr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27.386338583854183</c:v>
              </c:pt>
              <c:pt idx="1">
                <c:v>13.412681507223969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2F30-4FED-ADE9-E4C05D12BE44}"/>
            </c:ext>
          </c:extLst>
        </c:ser>
        <c:ser>
          <c:idx val="1"/>
          <c:order val="1"/>
          <c:tx>
            <c:v>Minimum/Maximum</c:v>
          </c:tx>
          <c:spPr>
            <a:ln w="25400">
              <a:noFill/>
            </a:ln>
            <a:effectLst/>
          </c:spPr>
          <c:marker>
            <c:symbol val="diamond"/>
            <c:size val="3"/>
            <c:spPr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2</c:v>
              </c:pt>
              <c:pt idx="3">
                <c:v>2</c:v>
              </c:pt>
            </c:numLit>
          </c:xVal>
          <c:yVal>
            <c:numLit>
              <c:formatCode>General</c:formatCode>
              <c:ptCount val="4"/>
              <c:pt idx="0">
                <c:v>3.7360253592828165</c:v>
              </c:pt>
              <c:pt idx="1">
                <c:v>56.461540079828083</c:v>
              </c:pt>
              <c:pt idx="2">
                <c:v>0.40681665491023788</c:v>
              </c:pt>
              <c:pt idx="3">
                <c:v>46.562148194004457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2F30-4FED-ADE9-E4C05D12BE44}"/>
            </c:ext>
          </c:extLst>
        </c:ser>
        <c:ser>
          <c:idx val="2"/>
          <c:order val="2"/>
          <c:tx>
            <c:v>Valeurs extrêmes(1)</c:v>
          </c:tx>
          <c:spPr>
            <a:ln w="25400">
              <a:noFill/>
            </a:ln>
            <a:effectLst/>
          </c:spPr>
          <c:marker>
            <c:symbol val="circle"/>
            <c:size val="3"/>
            <c:spPr>
              <a:noFill/>
              <a:ln w="0">
                <a:solidFill>
                  <a:srgbClr val="000000"/>
                </a:solidFill>
                <a:prstDash val="solid"/>
              </a:ln>
            </c:spPr>
          </c:marker>
          <c:xVal>
            <c:numLit>
              <c:formatCode>General</c:formatCode>
              <c:ptCount val="1"/>
              <c:pt idx="0">
                <c:v>2</c:v>
              </c:pt>
            </c:numLit>
          </c:xVal>
          <c:yVal>
            <c:numLit>
              <c:formatCode>General</c:formatCode>
              <c:ptCount val="1"/>
              <c:pt idx="0">
                <c:v>46.562148194004457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2F30-4FED-ADE9-E4C05D12BE44}"/>
            </c:ext>
          </c:extLst>
        </c:ser>
        <c:ser>
          <c:idx val="3"/>
          <c:order val="3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0.9</c:v>
              </c:pt>
              <c:pt idx="1">
                <c:v>1.1000000000000001</c:v>
              </c:pt>
              <c:pt idx="2">
                <c:v>1</c:v>
              </c:pt>
              <c:pt idx="3">
                <c:v>1</c:v>
              </c:pt>
              <c:pt idx="4">
                <c:v>0.75</c:v>
              </c:pt>
              <c:pt idx="5">
                <c:v>1.25</c:v>
              </c:pt>
              <c:pt idx="6">
                <c:v>1.25</c:v>
              </c:pt>
              <c:pt idx="7">
                <c:v>1.25</c:v>
              </c:pt>
              <c:pt idx="8">
                <c:v>1.25</c:v>
              </c:pt>
              <c:pt idx="9">
                <c:v>1.25</c:v>
              </c:pt>
              <c:pt idx="10">
                <c:v>1</c:v>
              </c:pt>
              <c:pt idx="11">
                <c:v>1</c:v>
              </c:pt>
              <c:pt idx="12">
                <c:v>1.1000000000000001</c:v>
              </c:pt>
              <c:pt idx="13">
                <c:v>0.9</c:v>
              </c:pt>
              <c:pt idx="14">
                <c:v>1</c:v>
              </c:pt>
              <c:pt idx="15">
                <c:v>1</c:v>
              </c:pt>
              <c:pt idx="16">
                <c:v>0.75</c:v>
              </c:pt>
              <c:pt idx="17">
                <c:v>0.75</c:v>
              </c:pt>
              <c:pt idx="18">
                <c:v>0.75</c:v>
              </c:pt>
              <c:pt idx="19">
                <c:v>1.25</c:v>
              </c:pt>
              <c:pt idx="20">
                <c:v>0.75</c:v>
              </c:pt>
              <c:pt idx="21">
                <c:v>0.75</c:v>
              </c:pt>
              <c:pt idx="22">
                <c:v>0.75</c:v>
              </c:pt>
            </c:numLit>
          </c:xVal>
          <c:yVal>
            <c:numLit>
              <c:formatCode>General</c:formatCode>
              <c:ptCount val="23"/>
              <c:pt idx="0">
                <c:v>56.461540079828083</c:v>
              </c:pt>
              <c:pt idx="1">
                <c:v>56.461540079828083</c:v>
              </c:pt>
              <c:pt idx="2">
                <c:v>56.461540079828083</c:v>
              </c:pt>
              <c:pt idx="3">
                <c:v>38.806744897518293</c:v>
              </c:pt>
              <c:pt idx="4">
                <c:v>38.806744897518293</c:v>
              </c:pt>
              <c:pt idx="5">
                <c:v>38.806744897518293</c:v>
              </c:pt>
              <c:pt idx="6">
                <c:v>38.806744897518293</c:v>
              </c:pt>
              <c:pt idx="7">
                <c:v>29.327847041895758</c:v>
              </c:pt>
              <c:pt idx="8">
                <c:v>14.858152469443366</c:v>
              </c:pt>
              <c:pt idx="9">
                <c:v>14.858152469443366</c:v>
              </c:pt>
              <c:pt idx="10">
                <c:v>14.858152469443366</c:v>
              </c:pt>
              <c:pt idx="11">
                <c:v>3.7360253592828165</c:v>
              </c:pt>
              <c:pt idx="12">
                <c:v>3.7360253592828165</c:v>
              </c:pt>
              <c:pt idx="13">
                <c:v>3.7360253592828165</c:v>
              </c:pt>
              <c:pt idx="14">
                <c:v>3.7360253592828165</c:v>
              </c:pt>
              <c:pt idx="15">
                <c:v>14.858152469443366</c:v>
              </c:pt>
              <c:pt idx="16">
                <c:v>14.858152469443366</c:v>
              </c:pt>
              <c:pt idx="17">
                <c:v>14.858152469443366</c:v>
              </c:pt>
              <c:pt idx="18">
                <c:v>29.327847041895758</c:v>
              </c:pt>
              <c:pt idx="19">
                <c:v>29.327847041895758</c:v>
              </c:pt>
              <c:pt idx="20">
                <c:v>29.327847041895758</c:v>
              </c:pt>
              <c:pt idx="21">
                <c:v>38.806744897518293</c:v>
              </c:pt>
              <c:pt idx="22">
                <c:v>38.806744897518293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2F30-4FED-ADE9-E4C05D12BE44}"/>
            </c:ext>
          </c:extLst>
        </c:ser>
        <c:ser>
          <c:idx val="4"/>
          <c:order val="4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3"/>
              <c:pt idx="0">
                <c:v>1.9</c:v>
              </c:pt>
              <c:pt idx="1">
                <c:v>2.1</c:v>
              </c:pt>
              <c:pt idx="2">
                <c:v>2</c:v>
              </c:pt>
              <c:pt idx="3">
                <c:v>2</c:v>
              </c:pt>
              <c:pt idx="4">
                <c:v>1.75</c:v>
              </c:pt>
              <c:pt idx="5">
                <c:v>2.25</c:v>
              </c:pt>
              <c:pt idx="6">
                <c:v>2.25</c:v>
              </c:pt>
              <c:pt idx="7">
                <c:v>2.25</c:v>
              </c:pt>
              <c:pt idx="8">
                <c:v>2.25</c:v>
              </c:pt>
              <c:pt idx="9">
                <c:v>2.25</c:v>
              </c:pt>
              <c:pt idx="10">
                <c:v>2</c:v>
              </c:pt>
              <c:pt idx="11">
                <c:v>2</c:v>
              </c:pt>
              <c:pt idx="12">
                <c:v>2.1</c:v>
              </c:pt>
              <c:pt idx="13">
                <c:v>1.9</c:v>
              </c:pt>
              <c:pt idx="14">
                <c:v>2</c:v>
              </c:pt>
              <c:pt idx="15">
                <c:v>2</c:v>
              </c:pt>
              <c:pt idx="16">
                <c:v>1.75</c:v>
              </c:pt>
              <c:pt idx="17">
                <c:v>1.75</c:v>
              </c:pt>
              <c:pt idx="18">
                <c:v>1.75</c:v>
              </c:pt>
              <c:pt idx="19">
                <c:v>2.25</c:v>
              </c:pt>
              <c:pt idx="20">
                <c:v>1.75</c:v>
              </c:pt>
              <c:pt idx="21">
                <c:v>1.75</c:v>
              </c:pt>
              <c:pt idx="22">
                <c:v>1.75</c:v>
              </c:pt>
            </c:numLit>
          </c:xVal>
          <c:yVal>
            <c:numLit>
              <c:formatCode>General</c:formatCode>
              <c:ptCount val="23"/>
              <c:pt idx="0">
                <c:v>25.869832132499955</c:v>
              </c:pt>
              <c:pt idx="1">
                <c:v>25.869832132499955</c:v>
              </c:pt>
              <c:pt idx="2">
                <c:v>25.869832132499955</c:v>
              </c:pt>
              <c:pt idx="3">
                <c:v>20.396365407730414</c:v>
              </c:pt>
              <c:pt idx="4">
                <c:v>20.396365407730414</c:v>
              </c:pt>
              <c:pt idx="5">
                <c:v>20.396365407730414</c:v>
              </c:pt>
              <c:pt idx="6">
                <c:v>20.396365407730414</c:v>
              </c:pt>
              <c:pt idx="7">
                <c:v>10.262305320916937</c:v>
              </c:pt>
              <c:pt idx="8">
                <c:v>5.0553859366511986</c:v>
              </c:pt>
              <c:pt idx="9">
                <c:v>5.0553859366511986</c:v>
              </c:pt>
              <c:pt idx="10">
                <c:v>5.0553859366511986</c:v>
              </c:pt>
              <c:pt idx="11">
                <c:v>0.40681665491023788</c:v>
              </c:pt>
              <c:pt idx="12">
                <c:v>0.40681665491023788</c:v>
              </c:pt>
              <c:pt idx="13">
                <c:v>0.40681665491023788</c:v>
              </c:pt>
              <c:pt idx="14">
                <c:v>0.40681665491023788</c:v>
              </c:pt>
              <c:pt idx="15">
                <c:v>5.0553859366511986</c:v>
              </c:pt>
              <c:pt idx="16">
                <c:v>5.0553859366511986</c:v>
              </c:pt>
              <c:pt idx="17">
                <c:v>5.0553859366511986</c:v>
              </c:pt>
              <c:pt idx="18">
                <c:v>10.262305320916937</c:v>
              </c:pt>
              <c:pt idx="19">
                <c:v>10.262305320916937</c:v>
              </c:pt>
              <c:pt idx="20">
                <c:v>10.262305320916937</c:v>
              </c:pt>
              <c:pt idx="21">
                <c:v>20.396365407730414</c:v>
              </c:pt>
              <c:pt idx="22">
                <c:v>20.396365407730414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2F30-4FED-ADE9-E4C05D12BE44}"/>
            </c:ext>
          </c:extLst>
        </c:ser>
        <c:ser>
          <c:idx val="5"/>
          <c:order val="5"/>
          <c:tx>
            <c:v/>
          </c:tx>
          <c:spPr>
            <a:ln w="635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30-4FED-ADE9-E4C05D12BE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30-4FED-ADE9-E4C05D12BE44}"/>
                </c:ext>
              </c:extLst>
            </c:dLbl>
            <c:dLbl>
              <c:idx val="2"/>
              <c:layout>
                <c:manualLayout>
                  <c:x val="-6.9863971330506758E-2"/>
                  <c:y val="-2.41995358219111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p=0,000*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30-4FED-ADE9-E4C05D12BE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30-4FED-ADE9-E4C05D12BE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30-4FED-ADE9-E4C05D12B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1.0249999999999999</c:v>
              </c:pt>
              <c:pt idx="1">
                <c:v>1.0249999999999999</c:v>
              </c:pt>
              <c:pt idx="2">
                <c:v>1.5</c:v>
              </c:pt>
              <c:pt idx="3">
                <c:v>1.9750000000000001</c:v>
              </c:pt>
              <c:pt idx="4">
                <c:v>1.9750000000000001</c:v>
              </c:pt>
            </c:numLit>
          </c:xVal>
          <c:yVal>
            <c:numLit>
              <c:formatCode>General</c:formatCode>
              <c:ptCount val="5"/>
              <c:pt idx="0">
                <c:v>61.714285714285715</c:v>
              </c:pt>
              <c:pt idx="1">
                <c:v>63.428571428571431</c:v>
              </c:pt>
              <c:pt idx="2">
                <c:v>63.428571428571431</c:v>
              </c:pt>
              <c:pt idx="3">
                <c:v>63.428571428571431</c:v>
              </c:pt>
              <c:pt idx="4">
                <c:v>61.714285714285715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2F30-4FED-ADE9-E4C05D12BE44}"/>
            </c:ext>
          </c:extLst>
        </c:ser>
        <c:ser>
          <c:idx val="6"/>
          <c:order val="6"/>
          <c:tx>
            <c:v/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MSA_Puta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30-4FED-ADE9-E4C05D12BE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PD_Puta</a:t>
                    </a:r>
                  </a:p>
                </c:rich>
              </c:tx>
              <c:dLblPos val="b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30-4FED-ADE9-E4C05D12B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Lit>
              <c:formatCode>General</c:formatCode>
              <c:ptCount val="2"/>
              <c:pt idx="0">
                <c:v>1.7999999999999998</c:v>
              </c:pt>
              <c:pt idx="1">
                <c:v>1.7999999999999998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2F30-4FED-ADE9-E4C05D12B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518648"/>
        <c:axId val="738520616"/>
      </c:scatterChart>
      <c:valAx>
        <c:axId val="738518648"/>
        <c:scaling>
          <c:orientation val="minMax"/>
          <c:max val="2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noFill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738520616"/>
        <c:crosses val="autoZero"/>
        <c:crossBetween val="midCat"/>
      </c:valAx>
      <c:valAx>
        <c:axId val="738520616"/>
        <c:scaling>
          <c:orientation val="minMax"/>
          <c:max val="70"/>
          <c:min val="0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38518648"/>
        <c:crossesAt val="0.5"/>
        <c:crossBetween val="midCat"/>
      </c:valAx>
      <c:spPr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BBBC2E-2E6A-463D-95A7-3E2E52E0E0A1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B8066-7EB0-471D-AEA8-608CBC69CC1C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Introduction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4586D4C-E2E6-4E3F-BC23-68D0BED9A99D}" type="par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8FDAC39D-FA97-49BE-B2FD-CE527319E5E7}" type="sibTrans" cxnId="{315960E0-5203-4D2C-B084-3595B3C981C7}">
      <dgm:prSet/>
      <dgm:spPr/>
      <dgm:t>
        <a:bodyPr/>
        <a:lstStyle/>
        <a:p>
          <a:endParaRPr lang="en-US" noProof="0" dirty="0"/>
        </a:p>
      </dgm:t>
    </dgm:pt>
    <dgm:pt modelId="{557340DE-BA67-45BA-9EFE-1D593B1DAA5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Applications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954D43-737A-4928-8209-145DC49A50F0}" type="par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E3933A1F-B133-4A18-83B3-DC712BA2F42E}" type="sibTrans" cxnId="{D277C053-A9B7-471B-B78E-A85CDDD63761}">
      <dgm:prSet/>
      <dgm:spPr/>
      <dgm:t>
        <a:bodyPr/>
        <a:lstStyle/>
        <a:p>
          <a:endParaRPr lang="en-US" noProof="0" dirty="0"/>
        </a:p>
      </dgm:t>
    </dgm:pt>
    <dgm:pt modelId="{C1F04578-DB94-490B-AAE9-96387D7CF789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Discussion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CD2E-BDF0-49D6-89B9-A358631F7FE1}" type="par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B24BC211-57CE-4B1A-84B2-4F2FF86714A5}" type="sibTrans" cxnId="{95AE6318-400C-4FBE-BEE1-6FDA7E86E49D}">
      <dgm:prSet/>
      <dgm:spPr/>
      <dgm:t>
        <a:bodyPr/>
        <a:lstStyle/>
        <a:p>
          <a:endParaRPr lang="en-US" noProof="0" dirty="0"/>
        </a:p>
      </dgm:t>
    </dgm:pt>
    <dgm:pt modelId="{128EDC78-0138-45DE-BF03-1E0AEF27710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/>
            <a:t>Simulation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3DED0C-DDBB-4577-852A-95D644565A31}" type="sib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E36E7E27-8ED1-4EB2-B292-8E7826D9FB3B}" type="parTrans" cxnId="{E79D8E02-561F-484B-B894-EF7750338693}">
      <dgm:prSet/>
      <dgm:spPr/>
      <dgm:t>
        <a:bodyPr/>
        <a:lstStyle/>
        <a:p>
          <a:endParaRPr lang="en-US" noProof="0" dirty="0"/>
        </a:p>
      </dgm:t>
    </dgm:pt>
    <dgm:pt modelId="{6FAF2D1A-52CD-4C03-96D8-61A086E299FD}" type="pres">
      <dgm:prSet presAssocID="{24BBBC2E-2E6A-463D-95A7-3E2E52E0E0A1}" presName="Name0" presStyleCnt="0">
        <dgm:presLayoutVars>
          <dgm:dir/>
          <dgm:resizeHandles val="exact"/>
        </dgm:presLayoutVars>
      </dgm:prSet>
      <dgm:spPr/>
    </dgm:pt>
    <dgm:pt modelId="{A565602D-80CF-4239-B547-BDBF04C19EE8}" type="pres">
      <dgm:prSet presAssocID="{24BBBC2E-2E6A-463D-95A7-3E2E52E0E0A1}" presName="cycle" presStyleCnt="0"/>
      <dgm:spPr/>
    </dgm:pt>
    <dgm:pt modelId="{0E637F1F-CBBC-4C51-985F-BB875824A266}" type="pres">
      <dgm:prSet presAssocID="{70DB8066-7EB0-471D-AEA8-608CBC69CC1C}" presName="nodeFirstNode" presStyleLbl="node1" presStyleIdx="0" presStyleCnt="4">
        <dgm:presLayoutVars>
          <dgm:bulletEnabled val="1"/>
        </dgm:presLayoutVars>
      </dgm:prSet>
      <dgm:spPr/>
    </dgm:pt>
    <dgm:pt modelId="{12AB0C16-172E-41D1-947B-26301A54A417}" type="pres">
      <dgm:prSet presAssocID="{8FDAC39D-FA97-49BE-B2FD-CE527319E5E7}" presName="sibTransFirstNode" presStyleLbl="bgShp" presStyleIdx="0" presStyleCnt="1"/>
      <dgm:spPr/>
    </dgm:pt>
    <dgm:pt modelId="{FD9B495B-D0C8-4A65-80FF-FF77B5D1D543}" type="pres">
      <dgm:prSet presAssocID="{128EDC78-0138-45DE-BF03-1E0AEF277104}" presName="nodeFollowingNodes" presStyleLbl="node1" presStyleIdx="1" presStyleCnt="4">
        <dgm:presLayoutVars>
          <dgm:bulletEnabled val="1"/>
        </dgm:presLayoutVars>
      </dgm:prSet>
      <dgm:spPr/>
    </dgm:pt>
    <dgm:pt modelId="{9E11D6D7-67FA-4D6E-9720-6228CC3D824B}" type="pres">
      <dgm:prSet presAssocID="{557340DE-BA67-45BA-9EFE-1D593B1DAA51}" presName="nodeFollowingNodes" presStyleLbl="node1" presStyleIdx="2" presStyleCnt="4">
        <dgm:presLayoutVars>
          <dgm:bulletEnabled val="1"/>
        </dgm:presLayoutVars>
      </dgm:prSet>
      <dgm:spPr/>
    </dgm:pt>
    <dgm:pt modelId="{167D10BF-1906-4EBD-9B51-69845B3815A1}" type="pres">
      <dgm:prSet presAssocID="{C1F04578-DB94-490B-AAE9-96387D7CF7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E79D8E02-561F-484B-B894-EF7750338693}" srcId="{24BBBC2E-2E6A-463D-95A7-3E2E52E0E0A1}" destId="{128EDC78-0138-45DE-BF03-1E0AEF277104}" srcOrd="1" destOrd="0" parTransId="{E36E7E27-8ED1-4EB2-B292-8E7826D9FB3B}" sibTransId="{143DED0C-DDBB-4577-852A-95D644565A31}"/>
    <dgm:cxn modelId="{ED257B0C-4EFE-4FCF-B34D-5672C490E75F}" type="presOf" srcId="{C1F04578-DB94-490B-AAE9-96387D7CF789}" destId="{167D10BF-1906-4EBD-9B51-69845B3815A1}" srcOrd="0" destOrd="0" presId="urn:microsoft.com/office/officeart/2005/8/layout/cycle3"/>
    <dgm:cxn modelId="{95AE6318-400C-4FBE-BEE1-6FDA7E86E49D}" srcId="{24BBBC2E-2E6A-463D-95A7-3E2E52E0E0A1}" destId="{C1F04578-DB94-490B-AAE9-96387D7CF789}" srcOrd="3" destOrd="0" parTransId="{5B39CD2E-BDF0-49D6-89B9-A358631F7FE1}" sibTransId="{B24BC211-57CE-4B1A-84B2-4F2FF86714A5}"/>
    <dgm:cxn modelId="{4EE21940-89DE-49BA-B775-CC906EF33D15}" type="presOf" srcId="{128EDC78-0138-45DE-BF03-1E0AEF277104}" destId="{FD9B495B-D0C8-4A65-80FF-FF77B5D1D543}" srcOrd="0" destOrd="0" presId="urn:microsoft.com/office/officeart/2005/8/layout/cycle3"/>
    <dgm:cxn modelId="{AFD5FF61-9ADD-4F13-AA3D-C98CBD7238AD}" type="presOf" srcId="{70DB8066-7EB0-471D-AEA8-608CBC69CC1C}" destId="{0E637F1F-CBBC-4C51-985F-BB875824A266}" srcOrd="0" destOrd="0" presId="urn:microsoft.com/office/officeart/2005/8/layout/cycle3"/>
    <dgm:cxn modelId="{D5F66C72-44C1-4729-B330-971A1A4B8335}" type="presOf" srcId="{8FDAC39D-FA97-49BE-B2FD-CE527319E5E7}" destId="{12AB0C16-172E-41D1-947B-26301A54A417}" srcOrd="0" destOrd="0" presId="urn:microsoft.com/office/officeart/2005/8/layout/cycle3"/>
    <dgm:cxn modelId="{D277C053-A9B7-471B-B78E-A85CDDD63761}" srcId="{24BBBC2E-2E6A-463D-95A7-3E2E52E0E0A1}" destId="{557340DE-BA67-45BA-9EFE-1D593B1DAA51}" srcOrd="2" destOrd="0" parTransId="{5B954D43-737A-4928-8209-145DC49A50F0}" sibTransId="{E3933A1F-B133-4A18-83B3-DC712BA2F42E}"/>
    <dgm:cxn modelId="{0279CA78-778A-4F6D-805F-CF1E075E8C2F}" type="presOf" srcId="{24BBBC2E-2E6A-463D-95A7-3E2E52E0E0A1}" destId="{6FAF2D1A-52CD-4C03-96D8-61A086E299FD}" srcOrd="0" destOrd="0" presId="urn:microsoft.com/office/officeart/2005/8/layout/cycle3"/>
    <dgm:cxn modelId="{1CF3F0B7-A72E-4B95-9AFE-AABC8150D8DD}" type="presOf" srcId="{557340DE-BA67-45BA-9EFE-1D593B1DAA51}" destId="{9E11D6D7-67FA-4D6E-9720-6228CC3D824B}" srcOrd="0" destOrd="0" presId="urn:microsoft.com/office/officeart/2005/8/layout/cycle3"/>
    <dgm:cxn modelId="{315960E0-5203-4D2C-B084-3595B3C981C7}" srcId="{24BBBC2E-2E6A-463D-95A7-3E2E52E0E0A1}" destId="{70DB8066-7EB0-471D-AEA8-608CBC69CC1C}" srcOrd="0" destOrd="0" parTransId="{44586D4C-E2E6-4E3F-BC23-68D0BED9A99D}" sibTransId="{8FDAC39D-FA97-49BE-B2FD-CE527319E5E7}"/>
    <dgm:cxn modelId="{1BB1B75C-6146-4249-B6F6-A69C1407E65E}" type="presParOf" srcId="{6FAF2D1A-52CD-4C03-96D8-61A086E299FD}" destId="{A565602D-80CF-4239-B547-BDBF04C19EE8}" srcOrd="0" destOrd="0" presId="urn:microsoft.com/office/officeart/2005/8/layout/cycle3"/>
    <dgm:cxn modelId="{B9C7627D-81E5-43A6-A57F-C396694933B2}" type="presParOf" srcId="{A565602D-80CF-4239-B547-BDBF04C19EE8}" destId="{0E637F1F-CBBC-4C51-985F-BB875824A266}" srcOrd="0" destOrd="0" presId="urn:microsoft.com/office/officeart/2005/8/layout/cycle3"/>
    <dgm:cxn modelId="{90185B3C-5EB1-4931-ACE2-4BBD125A9AF4}" type="presParOf" srcId="{A565602D-80CF-4239-B547-BDBF04C19EE8}" destId="{12AB0C16-172E-41D1-947B-26301A54A417}" srcOrd="1" destOrd="0" presId="urn:microsoft.com/office/officeart/2005/8/layout/cycle3"/>
    <dgm:cxn modelId="{1C67ACD8-A4B2-4B63-9848-FFF4C94DFC3F}" type="presParOf" srcId="{A565602D-80CF-4239-B547-BDBF04C19EE8}" destId="{FD9B495B-D0C8-4A65-80FF-FF77B5D1D543}" srcOrd="2" destOrd="0" presId="urn:microsoft.com/office/officeart/2005/8/layout/cycle3"/>
    <dgm:cxn modelId="{7765B345-63B7-4E14-8C4E-79FE560CB406}" type="presParOf" srcId="{A565602D-80CF-4239-B547-BDBF04C19EE8}" destId="{9E11D6D7-67FA-4D6E-9720-6228CC3D824B}" srcOrd="3" destOrd="0" presId="urn:microsoft.com/office/officeart/2005/8/layout/cycle3"/>
    <dgm:cxn modelId="{FA415AEC-DB60-4B25-A690-D40F331FE650}" type="presParOf" srcId="{A565602D-80CF-4239-B547-BDBF04C19EE8}" destId="{167D10BF-1906-4EBD-9B51-69845B3815A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0C16-172E-41D1-947B-26301A54A417}">
      <dsp:nvSpPr>
        <dsp:cNvPr id="0" name=""/>
        <dsp:cNvSpPr/>
      </dsp:nvSpPr>
      <dsp:spPr>
        <a:xfrm>
          <a:off x="656540" y="-2288"/>
          <a:ext cx="1087196" cy="1087196"/>
        </a:xfrm>
        <a:prstGeom prst="circularArrow">
          <a:avLst>
            <a:gd name="adj1" fmla="val 4668"/>
            <a:gd name="adj2" fmla="val 272909"/>
            <a:gd name="adj3" fmla="val 13500998"/>
            <a:gd name="adj4" fmla="val 1759194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7F1F-CBBC-4C51-985F-BB875824A266}">
      <dsp:nvSpPr>
        <dsp:cNvPr id="0" name=""/>
        <dsp:cNvSpPr/>
      </dsp:nvSpPr>
      <dsp:spPr>
        <a:xfrm>
          <a:off x="904206" y="452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Introduction</a:t>
          </a:r>
        </a:p>
      </dsp:txBody>
      <dsp:txXfrm>
        <a:off x="918652" y="14898"/>
        <a:ext cx="562973" cy="267040"/>
      </dsp:txXfrm>
    </dsp:sp>
    <dsp:sp modelId="{FD9B495B-D0C8-4A65-80FF-FF77B5D1D543}">
      <dsp:nvSpPr>
        <dsp:cNvPr id="0" name=""/>
        <dsp:cNvSpPr/>
      </dsp:nvSpPr>
      <dsp:spPr>
        <a:xfrm>
          <a:off x="1294582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Simulation</a:t>
          </a:r>
        </a:p>
      </dsp:txBody>
      <dsp:txXfrm>
        <a:off x="1309028" y="405274"/>
        <a:ext cx="562973" cy="267040"/>
      </dsp:txXfrm>
    </dsp:sp>
    <dsp:sp modelId="{9E11D6D7-67FA-4D6E-9720-6228CC3D824B}">
      <dsp:nvSpPr>
        <dsp:cNvPr id="0" name=""/>
        <dsp:cNvSpPr/>
      </dsp:nvSpPr>
      <dsp:spPr>
        <a:xfrm>
          <a:off x="904206" y="781203"/>
          <a:ext cx="591865" cy="29593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Applications</a:t>
          </a:r>
        </a:p>
      </dsp:txBody>
      <dsp:txXfrm>
        <a:off x="918652" y="795649"/>
        <a:ext cx="562973" cy="267040"/>
      </dsp:txXfrm>
    </dsp:sp>
    <dsp:sp modelId="{167D10BF-1906-4EBD-9B51-69845B3815A1}">
      <dsp:nvSpPr>
        <dsp:cNvPr id="0" name=""/>
        <dsp:cNvSpPr/>
      </dsp:nvSpPr>
      <dsp:spPr>
        <a:xfrm>
          <a:off x="513830" y="390828"/>
          <a:ext cx="591865" cy="2959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Discussion</a:t>
          </a:r>
        </a:p>
      </dsp:txBody>
      <dsp:txXfrm>
        <a:off x="528276" y="405274"/>
        <a:ext cx="562973" cy="26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693AE-6F3F-4ACF-ADB0-842F1C50085B}" type="datetimeFigureOut">
              <a:rPr lang="fr-FR" smtClean="0"/>
              <a:pPr/>
              <a:t>21/11/2019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E448-6EC9-4A5A-80A1-EE626534FD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65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39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68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19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35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99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4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43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12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92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32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02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70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19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E448-6EC9-4A5A-80A1-EE626534FD9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70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4176464" cy="432048"/>
          </a:xfrm>
        </p:spPr>
        <p:txBody>
          <a:bodyPr>
            <a:noAutofit/>
          </a:bodyPr>
          <a:lstStyle>
            <a:lvl1pPr algn="l">
              <a:defRPr sz="2800" i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2133600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43808" y="6309320"/>
            <a:ext cx="3456384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9320"/>
            <a:ext cx="2133600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DE7044-7017-4FEB-863C-AE911531D29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5744" y="-268557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2133600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43808" y="6309320"/>
            <a:ext cx="3456000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Quantification du fer intracérébral par IRM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9320"/>
            <a:ext cx="2133600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664E70-ACAA-45C1-98DD-B756D58C22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453312" y="293516"/>
            <a:ext cx="442392" cy="942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6008272" y="293516"/>
            <a:ext cx="1588064" cy="942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itre 1"/>
          <p:cNvSpPr txBox="1">
            <a:spLocks/>
          </p:cNvSpPr>
          <p:nvPr userDrawn="1"/>
        </p:nvSpPr>
        <p:spPr>
          <a:xfrm>
            <a:off x="899592" y="476672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5704" y="77492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440.png"/><Relationship Id="rId10" Type="http://schemas.openxmlformats.org/officeDocument/2006/relationships/image" Target="../media/image3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7.png"/><Relationship Id="rId14" Type="http://schemas.openxmlformats.org/officeDocument/2006/relationships/image" Target="../media/image4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26" Type="http://schemas.openxmlformats.org/officeDocument/2006/relationships/image" Target="../media/image57.png"/><Relationship Id="rId3" Type="http://schemas.openxmlformats.org/officeDocument/2006/relationships/diagramData" Target="../diagrams/data10.xml"/><Relationship Id="rId21" Type="http://schemas.openxmlformats.org/officeDocument/2006/relationships/image" Target="../media/image52.png"/><Relationship Id="rId7" Type="http://schemas.microsoft.com/office/2007/relationships/diagramDrawing" Target="../diagrams/drawing10.xml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45.png"/><Relationship Id="rId24" Type="http://schemas.openxmlformats.org/officeDocument/2006/relationships/image" Target="../media/image55.png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48.png"/><Relationship Id="rId23" Type="http://schemas.openxmlformats.org/officeDocument/2006/relationships/image" Target="../media/image54.png"/><Relationship Id="rId10" Type="http://schemas.openxmlformats.org/officeDocument/2006/relationships/image" Target="../media/image44.png"/><Relationship Id="rId19" Type="http://schemas.openxmlformats.org/officeDocument/2006/relationships/image" Target="../media/image500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3.png"/><Relationship Id="rId14" Type="http://schemas.openxmlformats.org/officeDocument/2006/relationships/image" Target="../media/image420.png"/><Relationship Id="rId2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60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59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2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62.png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58.pn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69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14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4.xml"/><Relationship Id="rId9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3" Type="http://schemas.openxmlformats.org/officeDocument/2006/relationships/image" Target="../media/image9.jpg"/><Relationship Id="rId12" Type="http://schemas.openxmlformats.org/officeDocument/2006/relationships/image" Target="../media/image12.png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1.pn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4.xml"/><Relationship Id="rId3" Type="http://schemas.openxmlformats.org/officeDocument/2006/relationships/image" Target="../media/image13.jpg"/><Relationship Id="rId21" Type="http://schemas.openxmlformats.org/officeDocument/2006/relationships/image" Target="../media/image17.png"/><Relationship Id="rId12" Type="http://schemas.openxmlformats.org/officeDocument/2006/relationships/image" Target="../media/image16.png"/><Relationship Id="rId25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5.png"/><Relationship Id="rId24" Type="http://schemas.openxmlformats.org/officeDocument/2006/relationships/diagramData" Target="../diagrams/data4.xml"/><Relationship Id="rId5" Type="http://schemas.openxmlformats.org/officeDocument/2006/relationships/image" Target="../media/image10.png"/><Relationship Id="rId23" Type="http://schemas.openxmlformats.org/officeDocument/2006/relationships/image" Target="../media/image9.png"/><Relationship Id="rId28" Type="http://schemas.microsoft.com/office/2007/relationships/diagramDrawing" Target="../diagrams/drawing4.xml"/><Relationship Id="rId4" Type="http://schemas.openxmlformats.org/officeDocument/2006/relationships/image" Target="../media/image14.png"/><Relationship Id="rId22" Type="http://schemas.openxmlformats.org/officeDocument/2006/relationships/image" Target="../media/image12.png"/><Relationship Id="rId27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diagramData" Target="../diagrams/data5.xml"/><Relationship Id="rId21" Type="http://schemas.openxmlformats.org/officeDocument/2006/relationships/image" Target="../media/image29.png"/><Relationship Id="rId7" Type="http://schemas.microsoft.com/office/2007/relationships/diagramDrawing" Target="../diagrams/drawing5.xml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2.png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548680"/>
          </a:xfrm>
        </p:spPr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48680"/>
          </a:xfrm>
        </p:spPr>
        <p:txBody>
          <a:bodyPr/>
          <a:lstStyle/>
          <a:p>
            <a:fld id="{9DDE7044-7017-4FEB-863C-AE911531D29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179512" y="4941168"/>
            <a:ext cx="87770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/>
              <a:t>Maxime Michaud</a:t>
            </a:r>
          </a:p>
          <a:p>
            <a:pPr algn="r"/>
            <a:endParaRPr lang="en-US" sz="2800"/>
          </a:p>
          <a:p>
            <a:pPr algn="r"/>
            <a:r>
              <a:rPr lang="fr-FR" sz="2100" i="1"/>
              <a:t>ToNIC, Toulouse NeuroImaging Center, Université de Toulouse, Inserm, UPS, France</a:t>
            </a:r>
            <a:endParaRPr lang="fr-FR" sz="2100"/>
          </a:p>
          <a:p>
            <a:pPr algn="r"/>
            <a:endParaRPr lang="en-US" sz="28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15397"/>
            <a:ext cx="1604873" cy="570195"/>
          </a:xfrm>
          <a:prstGeom prst="rect">
            <a:avLst/>
          </a:prstGeom>
        </p:spPr>
      </p:pic>
      <p:sp>
        <p:nvSpPr>
          <p:cNvPr id="16" name="Titre 9"/>
          <p:cNvSpPr txBox="1">
            <a:spLocks/>
          </p:cNvSpPr>
          <p:nvPr/>
        </p:nvSpPr>
        <p:spPr>
          <a:xfrm>
            <a:off x="755576" y="256490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 bi-compartmental model to resolve R2* relaxometry</a:t>
            </a:r>
            <a:endParaRPr lang="en-US" sz="3200" dirty="0"/>
          </a:p>
        </p:txBody>
      </p:sp>
      <p:pic>
        <p:nvPicPr>
          <p:cNvPr id="17" name="Picture 2" descr="https://quebec.consulfrance.org/IMG/arton17407.png?1450727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279" y="654973"/>
            <a:ext cx="1215778" cy="424530"/>
          </a:xfrm>
          <a:prstGeom prst="rect">
            <a:avLst/>
          </a:prstGeom>
          <a:noFill/>
        </p:spPr>
      </p:pic>
      <p:cxnSp>
        <p:nvCxnSpPr>
          <p:cNvPr id="18" name="Connecteur droit 17"/>
          <p:cNvCxnSpPr/>
          <p:nvPr/>
        </p:nvCxnSpPr>
        <p:spPr>
          <a:xfrm>
            <a:off x="1763688" y="4149080"/>
            <a:ext cx="60486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RÃ©sultat de recherche d'images pour &quot;ups toulouse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7554"/>
          <a:stretch/>
        </p:blipFill>
        <p:spPr bwMode="auto">
          <a:xfrm>
            <a:off x="928710" y="1203568"/>
            <a:ext cx="1390644" cy="5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Journées du GdR Mi2B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84869"/>
            <a:ext cx="35052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Simulation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48680"/>
          </a:xfrm>
        </p:spPr>
        <p:txBody>
          <a:bodyPr/>
          <a:lstStyle/>
          <a:p>
            <a:fld id="{E6664E70-ACAA-45C1-98DD-B756D58C22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127208625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" name="ZoneTexte 85"/>
          <p:cNvSpPr txBox="1"/>
          <p:nvPr/>
        </p:nvSpPr>
        <p:spPr>
          <a:xfrm>
            <a:off x="1777118" y="661957"/>
            <a:ext cx="4828337" cy="70788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to create a link between MRI image and threshold?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1788836" y="3596949"/>
            <a:ext cx="376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250147" y="3047158"/>
            <a:ext cx="2232248" cy="10772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Normalization to subject</a:t>
            </a:r>
          </a:p>
          <a:p>
            <a:endParaRPr lang="en-US" sz="1600" dirty="0"/>
          </a:p>
          <a:p>
            <a:r>
              <a:rPr lang="en-US" sz="1600" dirty="0"/>
              <a:t>Calculation of echo series 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76066" y="1561456"/>
            <a:ext cx="1449567" cy="3870453"/>
            <a:chOff x="276066" y="1561456"/>
            <a:chExt cx="1449567" cy="387045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00"/>
            <a:stretch/>
          </p:blipFill>
          <p:spPr>
            <a:xfrm>
              <a:off x="374139" y="1900010"/>
              <a:ext cx="1244957" cy="151989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84532" y="1561456"/>
              <a:ext cx="1441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MRI simulation </a:t>
              </a:r>
              <a:endParaRPr lang="en-GB" sz="1600" dirty="0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82605" y="3907116"/>
              <a:ext cx="1244957" cy="1524793"/>
              <a:chOff x="462725" y="4401980"/>
              <a:chExt cx="1244957" cy="152479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2725" y="4401980"/>
                <a:ext cx="1244957" cy="15247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0" t="12442" r="6688" b="4610"/>
              <a:stretch/>
            </p:blipFill>
            <p:spPr>
              <a:xfrm>
                <a:off x="531106" y="4486612"/>
                <a:ext cx="1091264" cy="1440161"/>
              </a:xfrm>
              <a:prstGeom prst="rect">
                <a:avLst/>
              </a:prstGeom>
            </p:spPr>
          </p:pic>
        </p:grpSp>
        <p:sp>
          <p:nvSpPr>
            <p:cNvPr id="52" name="ZoneTexte 51"/>
            <p:cNvSpPr txBox="1"/>
            <p:nvPr/>
          </p:nvSpPr>
          <p:spPr>
            <a:xfrm>
              <a:off x="276066" y="3561547"/>
              <a:ext cx="1441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Smooth R2* </a:t>
              </a:r>
            </a:p>
          </p:txBody>
        </p:sp>
      </p:grpSp>
      <p:cxnSp>
        <p:nvCxnSpPr>
          <p:cNvPr id="54" name="Connecteur droit avec flèche 53"/>
          <p:cNvCxnSpPr/>
          <p:nvPr/>
        </p:nvCxnSpPr>
        <p:spPr>
          <a:xfrm flipV="1">
            <a:off x="4572000" y="3598977"/>
            <a:ext cx="376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4484665" y="1119056"/>
            <a:ext cx="2151852" cy="4102875"/>
            <a:chOff x="4484665" y="1119056"/>
            <a:chExt cx="2151852" cy="4102875"/>
          </a:xfrm>
        </p:grpSpPr>
        <p:sp>
          <p:nvSpPr>
            <p:cNvPr id="67" name="ZoneTexte 66"/>
            <p:cNvSpPr txBox="1"/>
            <p:nvPr/>
          </p:nvSpPr>
          <p:spPr>
            <a:xfrm>
              <a:off x="4962081" y="3318035"/>
              <a:ext cx="97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Noise 0:1:5%</a:t>
              </a: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5199693" y="1692329"/>
              <a:ext cx="1436824" cy="3529602"/>
              <a:chOff x="5199693" y="1692329"/>
              <a:chExt cx="1436824" cy="352960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685615" y="1692329"/>
                <a:ext cx="950902" cy="1159771"/>
              </a:xfrm>
              <a:prstGeom prst="rect">
                <a:avLst/>
              </a:prstGeom>
              <a:blipFill dpi="0" rotWithShape="1">
                <a:blip r:embed="rId10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523641" y="1819813"/>
                <a:ext cx="950902" cy="1159771"/>
              </a:xfrm>
              <a:prstGeom prst="rect">
                <a:avLst/>
              </a:prstGeom>
              <a:blipFill dpi="0" rotWithShape="1">
                <a:blip r:embed="rId10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685615" y="3679709"/>
                <a:ext cx="950902" cy="1159771"/>
              </a:xfrm>
              <a:prstGeom prst="rect">
                <a:avLst/>
              </a:prstGeom>
              <a:blipFill dpi="0" rotWithShape="1">
                <a:blip r:embed="rId11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23641" y="3807193"/>
                <a:ext cx="950902" cy="1159771"/>
              </a:xfrm>
              <a:prstGeom prst="rect">
                <a:avLst/>
              </a:prstGeom>
              <a:blipFill dpi="0" rotWithShape="1">
                <a:blip r:embed="rId11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361667" y="1947297"/>
                <a:ext cx="950902" cy="1159771"/>
              </a:xfrm>
              <a:prstGeom prst="rect">
                <a:avLst/>
              </a:prstGeom>
              <a:blipFill dpi="0" rotWithShape="1">
                <a:blip r:embed="rId10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99693" y="2074780"/>
                <a:ext cx="950902" cy="1159771"/>
              </a:xfrm>
              <a:prstGeom prst="rect">
                <a:avLst/>
              </a:prstGeom>
              <a:blipFill dpi="0" rotWithShape="1">
                <a:blip r:embed="rId10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361667" y="3934677"/>
                <a:ext cx="950902" cy="1159771"/>
              </a:xfrm>
              <a:prstGeom prst="rect">
                <a:avLst/>
              </a:prstGeom>
              <a:blipFill dpi="0" rotWithShape="1">
                <a:blip r:embed="rId11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199693" y="4062160"/>
                <a:ext cx="950902" cy="1159771"/>
              </a:xfrm>
              <a:prstGeom prst="rect">
                <a:avLst/>
              </a:prstGeom>
              <a:blipFill dpi="0" rotWithShape="1">
                <a:blip r:embed="rId11">
                  <a:alphaModFix amt="8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>
              <a:off x="5868144" y="3318035"/>
              <a:ext cx="0" cy="295646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 flipV="1">
              <a:off x="4484665" y="1474442"/>
              <a:ext cx="1184366" cy="1343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 rot="18694071">
              <a:off x="3993124" y="1920892"/>
              <a:ext cx="1911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TE similar to the study</a:t>
              </a:r>
            </a:p>
          </p:txBody>
        </p:sp>
      </p:grpSp>
      <p:cxnSp>
        <p:nvCxnSpPr>
          <p:cNvPr id="71" name="Connecteur droit avec flèche 70"/>
          <p:cNvCxnSpPr/>
          <p:nvPr/>
        </p:nvCxnSpPr>
        <p:spPr>
          <a:xfrm flipV="1">
            <a:off x="6818725" y="3598977"/>
            <a:ext cx="376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253894" y="3352071"/>
            <a:ext cx="149457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SNR calculation</a:t>
            </a:r>
          </a:p>
          <a:p>
            <a:pPr algn="ctr"/>
            <a:r>
              <a:rPr lang="en-US" sz="1200" dirty="0"/>
              <a:t>(Signal Noise Ratio)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205893" y="5437122"/>
            <a:ext cx="359361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 SNR – Noise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225115" y="6055505"/>
            <a:ext cx="3593610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 SNR – Threshold bi </a:t>
            </a:r>
          </a:p>
        </p:txBody>
      </p:sp>
      <p:cxnSp>
        <p:nvCxnSpPr>
          <p:cNvPr id="27" name="Connecteur droit avec flèche 26"/>
          <p:cNvCxnSpPr>
            <a:stCxn id="74" idx="2"/>
            <a:endCxn id="75" idx="0"/>
          </p:cNvCxnSpPr>
          <p:nvPr/>
        </p:nvCxnSpPr>
        <p:spPr>
          <a:xfrm>
            <a:off x="5002698" y="5806454"/>
            <a:ext cx="0" cy="2490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1494933-26B1-4E91-A06E-5F90AC15553D}"/>
              </a:ext>
            </a:extLst>
          </p:cNvPr>
          <p:cNvSpPr/>
          <p:nvPr/>
        </p:nvSpPr>
        <p:spPr>
          <a:xfrm>
            <a:off x="0" y="0"/>
            <a:ext cx="4354286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1B187-C805-4B00-9523-21E11EF240E2}"/>
              </a:ext>
            </a:extLst>
          </p:cNvPr>
          <p:cNvSpPr/>
          <p:nvPr/>
        </p:nvSpPr>
        <p:spPr>
          <a:xfrm>
            <a:off x="0" y="0"/>
            <a:ext cx="4354286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en-US" i="1" noProof="0" dirty="0">
                <a:latin typeface="+mn-lt"/>
              </a:rPr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7693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5794" y="1484784"/>
            <a:ext cx="540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088D5-86DB-422E-AE26-28A3F5F02724}"/>
              </a:ext>
            </a:extLst>
          </p:cNvPr>
          <p:cNvSpPr/>
          <p:nvPr/>
        </p:nvSpPr>
        <p:spPr>
          <a:xfrm>
            <a:off x="0" y="0"/>
            <a:ext cx="4789714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FCD30-A41B-431E-AA49-76D3C9E095A0}"/>
              </a:ext>
            </a:extLst>
          </p:cNvPr>
          <p:cNvSpPr/>
          <p:nvPr/>
        </p:nvSpPr>
        <p:spPr>
          <a:xfrm>
            <a:off x="0" y="0"/>
            <a:ext cx="4789714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1846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b="1" u="sng" dirty="0"/>
              <a:t>In vitro study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9051" r="38975"/>
          <a:stretch/>
        </p:blipFill>
        <p:spPr>
          <a:xfrm>
            <a:off x="1507568" y="1678404"/>
            <a:ext cx="2461211" cy="27867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04048" y="1678404"/>
            <a:ext cx="2461211" cy="278678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5118529" y="1308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Synthetic image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9671" y="479715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Tube 1 </a:t>
            </a:r>
            <a:r>
              <a:rPr lang="en-US" dirty="0"/>
              <a:t>: White matter + CuS04 (0,8 g/L)</a:t>
            </a:r>
          </a:p>
          <a:p>
            <a:r>
              <a:rPr lang="en-US" dirty="0">
                <a:solidFill>
                  <a:srgbClr val="00B0F0"/>
                </a:solidFill>
              </a:rPr>
              <a:t>Tube 2 </a:t>
            </a:r>
            <a:r>
              <a:rPr lang="en-US" dirty="0"/>
              <a:t>: White matter + CuS04 + Fe II (8 g/L)</a:t>
            </a:r>
          </a:p>
          <a:p>
            <a:r>
              <a:rPr lang="en-US" dirty="0">
                <a:solidFill>
                  <a:srgbClr val="00B050"/>
                </a:solidFill>
              </a:rPr>
              <a:t>Tube 3 </a:t>
            </a:r>
            <a:r>
              <a:rPr lang="en-US" dirty="0"/>
              <a:t>: CuS04 + Fe II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88758" y="1764179"/>
            <a:ext cx="25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606828" y="2005602"/>
            <a:ext cx="26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34580" y="2300021"/>
            <a:ext cx="25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0020" y="1313072"/>
            <a:ext cx="103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Phantom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AC85CC-C90E-4A24-B7EA-C03F3E404B2B}"/>
              </a:ext>
            </a:extLst>
          </p:cNvPr>
          <p:cNvSpPr/>
          <p:nvPr/>
        </p:nvSpPr>
        <p:spPr>
          <a:xfrm>
            <a:off x="0" y="0"/>
            <a:ext cx="5225143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C4B95-5F2E-4D1B-80D3-97F56BC937D4}"/>
              </a:ext>
            </a:extLst>
          </p:cNvPr>
          <p:cNvSpPr/>
          <p:nvPr/>
        </p:nvSpPr>
        <p:spPr>
          <a:xfrm>
            <a:off x="0" y="0"/>
            <a:ext cx="5225143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3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1793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b="1" u="sng" dirty="0"/>
              <a:t>In vitro study</a:t>
            </a:r>
            <a:endParaRPr lang="en-GB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772622" y="133069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Tube 1 </a:t>
            </a:r>
            <a:r>
              <a:rPr lang="en-US" dirty="0"/>
              <a:t>: White matter + CuS04 (0,8 g/L)</a:t>
            </a:r>
          </a:p>
          <a:p>
            <a:r>
              <a:rPr lang="en-US" dirty="0">
                <a:solidFill>
                  <a:srgbClr val="00B0F0"/>
                </a:solidFill>
              </a:rPr>
              <a:t>Tube 2 </a:t>
            </a:r>
            <a:r>
              <a:rPr lang="en-US" dirty="0"/>
              <a:t>: White matter + CuS04 + Fe II (8 g/L)</a:t>
            </a:r>
          </a:p>
          <a:p>
            <a:r>
              <a:rPr lang="en-US" dirty="0">
                <a:solidFill>
                  <a:srgbClr val="00B050"/>
                </a:solidFill>
              </a:rPr>
              <a:t>Tube 3 </a:t>
            </a:r>
            <a:r>
              <a:rPr lang="en-US" dirty="0"/>
              <a:t>: CuS04 + Fe II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3102486" y="2465960"/>
            <a:ext cx="5620047" cy="2181325"/>
            <a:chOff x="1999953" y="2969078"/>
            <a:chExt cx="5620047" cy="2181325"/>
          </a:xfrm>
        </p:grpSpPr>
        <p:sp>
          <p:nvSpPr>
            <p:cNvPr id="23" name="Rectangle 22"/>
            <p:cNvSpPr/>
            <p:nvPr/>
          </p:nvSpPr>
          <p:spPr>
            <a:xfrm>
              <a:off x="1999953" y="3003004"/>
              <a:ext cx="5620047" cy="2026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ZoneTexte 37"/>
            <p:cNvSpPr txBox="1"/>
            <p:nvPr/>
          </p:nvSpPr>
          <p:spPr>
            <a:xfrm>
              <a:off x="2663926" y="2969078"/>
              <a:ext cx="611949" cy="276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R2*</a:t>
              </a:r>
              <a:endParaRPr lang="en-GB" sz="11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ZoneTexte 62"/>
            <p:cNvSpPr txBox="1"/>
            <p:nvPr/>
          </p:nvSpPr>
          <p:spPr>
            <a:xfrm>
              <a:off x="5270452" y="2969078"/>
              <a:ext cx="611949" cy="276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63"/>
                <p:cNvSpPr txBox="1"/>
                <p:nvPr/>
              </p:nvSpPr>
              <p:spPr>
                <a:xfrm>
                  <a:off x="6573715" y="2969078"/>
                  <a:ext cx="611949" cy="276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1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1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fr-FR" sz="11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1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fr-FR" sz="11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GB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1" name="ZoneTexte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715" y="2969078"/>
                  <a:ext cx="611949" cy="2769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e 31"/>
            <p:cNvGrpSpPr/>
            <p:nvPr/>
          </p:nvGrpSpPr>
          <p:grpSpPr>
            <a:xfrm>
              <a:off x="4395752" y="4750327"/>
              <a:ext cx="2488052" cy="400076"/>
              <a:chOff x="3050856" y="1733999"/>
              <a:chExt cx="2488258" cy="400110"/>
            </a:xfrm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5784" r="49011" b="82569"/>
              <a:stretch/>
            </p:blipFill>
            <p:spPr>
              <a:xfrm>
                <a:off x="3084786" y="1761741"/>
                <a:ext cx="2124000" cy="39685"/>
              </a:xfrm>
              <a:prstGeom prst="rect">
                <a:avLst/>
              </a:prstGeom>
            </p:spPr>
          </p:pic>
          <p:sp>
            <p:nvSpPr>
              <p:cNvPr id="42" name="ZoneTexte 41"/>
              <p:cNvSpPr txBox="1"/>
              <p:nvPr/>
            </p:nvSpPr>
            <p:spPr>
              <a:xfrm>
                <a:off x="3050856" y="1733999"/>
                <a:ext cx="324000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endParaRPr lang="en-GB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3517821" y="1733999"/>
                <a:ext cx="324000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endParaRPr lang="en-GB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3984786" y="1733999"/>
                <a:ext cx="324000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20</a:t>
                </a:r>
                <a:endParaRPr lang="en-GB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451750" y="1733999"/>
                <a:ext cx="324000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30</a:t>
                </a:r>
                <a:endParaRPr lang="en-GB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4918714" y="1733999"/>
                <a:ext cx="324000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40</a:t>
                </a:r>
                <a:endParaRPr lang="en-GB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ZoneTexte 66"/>
              <p:cNvSpPr txBox="1"/>
              <p:nvPr/>
            </p:nvSpPr>
            <p:spPr>
              <a:xfrm>
                <a:off x="5071114" y="1733999"/>
                <a:ext cx="468000" cy="400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(ms)</a:t>
                </a:r>
                <a:endParaRPr lang="en-GB" sz="110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2441391" y="4715816"/>
              <a:ext cx="944802" cy="249684"/>
              <a:chOff x="1066716" y="1699486"/>
              <a:chExt cx="944880" cy="24970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077635" y="1733999"/>
                <a:ext cx="180000" cy="180000"/>
              </a:xfrm>
              <a:prstGeom prst="rect">
                <a:avLst/>
              </a:prstGeom>
              <a:solidFill>
                <a:srgbClr val="A6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ZoneTexte 68"/>
              <p:cNvSpPr txBox="1"/>
              <p:nvPr/>
            </p:nvSpPr>
            <p:spPr>
              <a:xfrm>
                <a:off x="1066716" y="1699486"/>
                <a:ext cx="944880" cy="24970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000" kern="12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Bi comp</a:t>
                </a:r>
                <a:endParaRPr lang="en-GB" sz="1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ZoneTexte 47"/>
            <p:cNvSpPr txBox="1"/>
            <p:nvPr/>
          </p:nvSpPr>
          <p:spPr>
            <a:xfrm>
              <a:off x="3967189" y="2969078"/>
              <a:ext cx="611949" cy="276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R2*</a:t>
              </a:r>
              <a:endPara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Connecteur droit 35"/>
            <p:cNvCxnSpPr>
              <a:cxnSpLocks/>
            </p:cNvCxnSpPr>
            <p:nvPr/>
          </p:nvCxnSpPr>
          <p:spPr>
            <a:xfrm>
              <a:off x="3564366" y="3003004"/>
              <a:ext cx="0" cy="2017902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2074348" y="3291078"/>
              <a:ext cx="25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064666" y="3747651"/>
              <a:ext cx="262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074348" y="4204224"/>
              <a:ext cx="25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3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2" t="29206" r="9838" b="22967"/>
            <a:stretch/>
          </p:blipFill>
          <p:spPr>
            <a:xfrm>
              <a:off x="3656074" y="3198848"/>
              <a:ext cx="1283480" cy="1476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2" t="29206" r="9838" b="22967"/>
            <a:stretch/>
          </p:blipFill>
          <p:spPr>
            <a:xfrm>
              <a:off x="4959764" y="3198848"/>
              <a:ext cx="1283480" cy="1476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2" t="29206" r="9838" b="22967"/>
            <a:stretch/>
          </p:blipFill>
          <p:spPr>
            <a:xfrm>
              <a:off x="6263455" y="3198848"/>
              <a:ext cx="1283480" cy="1476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2" t="29206" r="9838" b="22967"/>
            <a:stretch/>
          </p:blipFill>
          <p:spPr>
            <a:xfrm>
              <a:off x="2258930" y="3198848"/>
              <a:ext cx="1283480" cy="1476000"/>
            </a:xfrm>
            <a:prstGeom prst="rect">
              <a:avLst/>
            </a:prstGeom>
          </p:spPr>
        </p:pic>
      </p:grpSp>
      <p:sp>
        <p:nvSpPr>
          <p:cNvPr id="24" name="ZoneTexte 23"/>
          <p:cNvSpPr txBox="1"/>
          <p:nvPr/>
        </p:nvSpPr>
        <p:spPr>
          <a:xfrm>
            <a:off x="534605" y="2694832"/>
            <a:ext cx="2357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echo (</a:t>
            </a:r>
            <a:r>
              <a:rPr lang="en-US" dirty="0" err="1"/>
              <a:t>mFFE</a:t>
            </a:r>
            <a:r>
              <a:rPr lang="en-US" dirty="0"/>
              <a:t>)</a:t>
            </a:r>
          </a:p>
          <a:p>
            <a:r>
              <a:rPr lang="en-US" dirty="0"/>
              <a:t>Phillips 3T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TE</a:t>
            </a:r>
            <a:r>
              <a:rPr lang="en-US" baseline="-25000" dirty="0"/>
              <a:t>1</a:t>
            </a:r>
            <a:r>
              <a:rPr lang="en-US" dirty="0"/>
              <a:t>  : 2.6 ms</a:t>
            </a:r>
          </a:p>
          <a:p>
            <a:r>
              <a:rPr lang="en-US" dirty="0"/>
              <a:t>ΔTE : 3.6 ms</a:t>
            </a:r>
          </a:p>
          <a:p>
            <a:r>
              <a:rPr lang="en-US" dirty="0" err="1"/>
              <a:t>nTE</a:t>
            </a:r>
            <a:r>
              <a:rPr lang="en-US" dirty="0"/>
              <a:t> :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140937" y="4812066"/>
                <a:ext cx="4885536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Bi voxels tube 1 and 2</a:t>
                </a: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No bi voxels tube 3</a:t>
                </a: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Higher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for tube 2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937" y="4812066"/>
                <a:ext cx="4885536" cy="1338828"/>
              </a:xfrm>
              <a:prstGeom prst="rect">
                <a:avLst/>
              </a:prstGeom>
              <a:blipFill>
                <a:blip r:embed="rId14"/>
                <a:stretch>
                  <a:fillRect b="-3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78087" y="2460733"/>
                <a:ext cx="44287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1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fr-FR" sz="11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1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sub>
                        <m:sup>
                          <m:r>
                            <a:rPr lang="fr-FR" sz="11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87" y="2460733"/>
                <a:ext cx="442878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6F58499-A292-4C27-8F8B-A45C8CA90423}"/>
              </a:ext>
            </a:extLst>
          </p:cNvPr>
          <p:cNvSpPr/>
          <p:nvPr/>
        </p:nvSpPr>
        <p:spPr>
          <a:xfrm>
            <a:off x="0" y="0"/>
            <a:ext cx="5660572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CC52B-3310-40FC-B21F-0D566EBE13BD}"/>
              </a:ext>
            </a:extLst>
          </p:cNvPr>
          <p:cNvSpPr/>
          <p:nvPr/>
        </p:nvSpPr>
        <p:spPr>
          <a:xfrm>
            <a:off x="0" y="0"/>
            <a:ext cx="5660572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n-US" b="1" u="sng" dirty="0"/>
              <a:t>Study of</a:t>
            </a:r>
            <a:r>
              <a:rPr lang="fr-FR" b="1" u="sng" dirty="0"/>
              <a:t> normal </a:t>
            </a:r>
            <a:r>
              <a:rPr lang="fr-FR" b="1" u="sng" dirty="0" err="1"/>
              <a:t>aging</a:t>
            </a:r>
            <a:endParaRPr lang="en-GB" b="1" u="sng" dirty="0"/>
          </a:p>
        </p:txBody>
      </p:sp>
      <p:grpSp>
        <p:nvGrpSpPr>
          <p:cNvPr id="7" name="Groupe 6"/>
          <p:cNvGrpSpPr/>
          <p:nvPr/>
        </p:nvGrpSpPr>
        <p:grpSpPr>
          <a:xfrm>
            <a:off x="660890" y="1473353"/>
            <a:ext cx="8025910" cy="646331"/>
            <a:chOff x="611560" y="1772816"/>
            <a:chExt cx="8025910" cy="646331"/>
          </a:xfrm>
        </p:grpSpPr>
        <p:sp>
          <p:nvSpPr>
            <p:cNvPr id="6" name="ZoneTexte 5"/>
            <p:cNvSpPr txBox="1"/>
            <p:nvPr/>
          </p:nvSpPr>
          <p:spPr>
            <a:xfrm>
              <a:off x="611560" y="17728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Subjects</a:t>
              </a:r>
              <a:r>
                <a:rPr lang="en-US" dirty="0"/>
                <a:t> :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674006" y="1772816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40 young (29 ± 6 years old)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37 elderly (68 ± 6 years old)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69118" y="1772816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3D T1-FFE EPI sequence</a:t>
              </a:r>
            </a:p>
            <a:p>
              <a:r>
                <a:rPr lang="en-US" dirty="0"/>
                <a:t>6 TE : 6-12-20-30-45-60 ms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5076056" y="1844824"/>
              <a:ext cx="0" cy="4680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60796" y="2310839"/>
            <a:ext cx="1944216" cy="378245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e 44"/>
          <p:cNvGrpSpPr/>
          <p:nvPr/>
        </p:nvGrpSpPr>
        <p:grpSpPr>
          <a:xfrm>
            <a:off x="430377" y="2673575"/>
            <a:ext cx="1926320" cy="3056984"/>
            <a:chOff x="5077" y="2940976"/>
            <a:chExt cx="1926320" cy="3056984"/>
          </a:xfrm>
        </p:grpSpPr>
        <p:sp>
          <p:nvSpPr>
            <p:cNvPr id="17" name="Rectangle 16"/>
            <p:cNvSpPr/>
            <p:nvPr/>
          </p:nvSpPr>
          <p:spPr>
            <a:xfrm>
              <a:off x="1256739" y="2940976"/>
              <a:ext cx="674658" cy="691114"/>
            </a:xfrm>
            <a:prstGeom prst="rect">
              <a:avLst/>
            </a:prstGeom>
            <a:blipFill dpi="0" rotWithShape="1">
              <a:blip r:embed="rId8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8229" y="3051042"/>
              <a:ext cx="674658" cy="691114"/>
            </a:xfrm>
            <a:prstGeom prst="rect">
              <a:avLst/>
            </a:prstGeom>
            <a:blipFill dpi="0" rotWithShape="1">
              <a:blip r:embed="rId9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39721" y="3161108"/>
              <a:ext cx="674658" cy="691114"/>
            </a:xfrm>
            <a:prstGeom prst="rect">
              <a:avLst/>
            </a:prstGeom>
            <a:blipFill dpi="0" rotWithShape="1">
              <a:blip r:embed="rId10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213" y="3271174"/>
              <a:ext cx="674658" cy="691114"/>
            </a:xfrm>
            <a:prstGeom prst="rect">
              <a:avLst/>
            </a:prstGeom>
            <a:blipFill dpi="0" rotWithShape="1">
              <a:blip r:embed="rId11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2705" y="3381240"/>
              <a:ext cx="674658" cy="691114"/>
            </a:xfrm>
            <a:prstGeom prst="rect">
              <a:avLst/>
            </a:prstGeom>
            <a:blipFill dpi="0" rotWithShape="1">
              <a:blip r:embed="rId12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4197" y="3491306"/>
              <a:ext cx="674658" cy="691114"/>
            </a:xfrm>
            <a:prstGeom prst="rect">
              <a:avLst/>
            </a:prstGeom>
            <a:blipFill dpi="0" rotWithShape="1">
              <a:blip r:embed="rId13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6739" y="4756516"/>
              <a:ext cx="674658" cy="691114"/>
            </a:xfrm>
            <a:prstGeom prst="rect">
              <a:avLst/>
            </a:prstGeom>
            <a:blipFill dpi="0" rotWithShape="1">
              <a:blip r:embed="rId8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8229" y="4866582"/>
              <a:ext cx="674658" cy="691114"/>
            </a:xfrm>
            <a:prstGeom prst="rect">
              <a:avLst/>
            </a:prstGeom>
            <a:blipFill dpi="0" rotWithShape="1">
              <a:blip r:embed="rId9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9721" y="4976648"/>
              <a:ext cx="674658" cy="691114"/>
            </a:xfrm>
            <a:prstGeom prst="rect">
              <a:avLst/>
            </a:prstGeom>
            <a:blipFill dpi="0" rotWithShape="1">
              <a:blip r:embed="rId10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1213" y="5086714"/>
              <a:ext cx="674658" cy="691114"/>
            </a:xfrm>
            <a:prstGeom prst="rect">
              <a:avLst/>
            </a:prstGeom>
            <a:blipFill dpi="0" rotWithShape="1">
              <a:blip r:embed="rId11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2705" y="5196780"/>
              <a:ext cx="674658" cy="691114"/>
            </a:xfrm>
            <a:prstGeom prst="rect">
              <a:avLst/>
            </a:prstGeom>
            <a:blipFill dpi="0" rotWithShape="1">
              <a:blip r:embed="rId12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197" y="5306846"/>
              <a:ext cx="674658" cy="691114"/>
            </a:xfrm>
            <a:prstGeom prst="rect">
              <a:avLst/>
            </a:prstGeom>
            <a:blipFill dpi="0" rotWithShape="1">
              <a:blip r:embed="rId13" cstate="print">
                <a:alphaModFix amt="6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9909" y="3501285"/>
              <a:ext cx="16433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Subject 1 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077" y="5296086"/>
              <a:ext cx="16433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Subject 77 </a:t>
              </a: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841596" y="4293096"/>
              <a:ext cx="0" cy="683552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118554" y="4454789"/>
              <a:ext cx="16433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 Subjects  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53537" y="2315023"/>
            <a:ext cx="1947168" cy="378245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2553536" y="3406032"/>
                <a:ext cx="194716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4000" indent="-144000">
                  <a:buSzPct val="60000"/>
                  <a:buFont typeface="Wingdings" panose="05000000000000000000" pitchFamily="2" charset="2"/>
                  <a:buChar char="q"/>
                </a:pPr>
                <a:r>
                  <a:rPr lang="en-US" sz="1400" dirty="0" err="1"/>
                  <a:t>Denoise</a:t>
                </a:r>
                <a:r>
                  <a:rPr lang="en-US" sz="1400" dirty="0"/>
                  <a:t> – NESMA filter</a:t>
                </a:r>
              </a:p>
              <a:p>
                <a:pPr>
                  <a:buSzPct val="60000"/>
                </a:pPr>
                <a:endParaRPr lang="en-US" sz="1400" dirty="0"/>
              </a:p>
              <a:p>
                <a:pPr marL="144000" indent="-144000">
                  <a:buSzPct val="60000"/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SNR calculation – threshold bi</a:t>
                </a:r>
              </a:p>
              <a:p>
                <a:pPr marL="144000" indent="-144000">
                  <a:buSzPct val="60000"/>
                  <a:buFont typeface="Wingdings" panose="05000000000000000000" pitchFamily="2" charset="2"/>
                  <a:buChar char="q"/>
                </a:pPr>
                <a:endParaRPr lang="en-US" sz="1400" dirty="0"/>
              </a:p>
              <a:p>
                <a:pPr marL="144000" indent="-144000">
                  <a:buSzPct val="6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400" dirty="0"/>
                  <a:t> calculation</a:t>
                </a: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536" y="3406032"/>
                <a:ext cx="1947169" cy="1600438"/>
              </a:xfrm>
              <a:prstGeom prst="rect">
                <a:avLst/>
              </a:prstGeom>
              <a:blipFill>
                <a:blip r:embed="rId14"/>
                <a:stretch>
                  <a:fillRect t="-76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652182" y="2310839"/>
            <a:ext cx="1944216" cy="378245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/>
          <p:cNvSpPr txBox="1"/>
          <p:nvPr/>
        </p:nvSpPr>
        <p:spPr>
          <a:xfrm>
            <a:off x="5191985" y="2335708"/>
            <a:ext cx="938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Subject </a:t>
            </a:r>
            <a:r>
              <a:rPr lang="en-US" sz="1600" i="1" dirty="0" err="1"/>
              <a:t>i</a:t>
            </a:r>
            <a:r>
              <a:rPr lang="en-US" sz="1600" i="1" dirty="0"/>
              <a:t> 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0" t="10426" r="6688" b="6261"/>
          <a:stretch/>
        </p:blipFill>
        <p:spPr>
          <a:xfrm>
            <a:off x="5749192" y="4365469"/>
            <a:ext cx="783258" cy="101065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0" t="10426" r="6688" b="6261"/>
          <a:stretch/>
        </p:blipFill>
        <p:spPr>
          <a:xfrm>
            <a:off x="4771275" y="2742100"/>
            <a:ext cx="783258" cy="101065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10426" r="6030" b="6261"/>
          <a:stretch/>
        </p:blipFill>
        <p:spPr>
          <a:xfrm>
            <a:off x="5749192" y="2742100"/>
            <a:ext cx="779107" cy="101065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0" t="10426" r="6688" b="6261"/>
          <a:stretch/>
        </p:blipFill>
        <p:spPr>
          <a:xfrm>
            <a:off x="4724782" y="4346527"/>
            <a:ext cx="783258" cy="1010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872209" y="3717867"/>
                <a:ext cx="488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09" y="3717867"/>
                <a:ext cx="488403" cy="369332"/>
              </a:xfrm>
              <a:prstGeom prst="rect">
                <a:avLst/>
              </a:prstGeom>
              <a:blipFill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816425" y="5322192"/>
                <a:ext cx="599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25" y="5322192"/>
                <a:ext cx="5999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848498" y="5322192"/>
                <a:ext cx="5846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98" y="5322192"/>
                <a:ext cx="5846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763822" y="3748645"/>
            <a:ext cx="779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60000"/>
            </a:pPr>
            <a:r>
              <a:rPr lang="fr-FR" sz="1400" dirty="0"/>
              <a:t>Bi </a:t>
            </a:r>
            <a:r>
              <a:rPr lang="fr-FR" sz="1400" dirty="0" err="1"/>
              <a:t>map</a:t>
            </a:r>
            <a:endParaRPr lang="fr-FR" sz="1400" dirty="0"/>
          </a:p>
        </p:txBody>
      </p:sp>
      <p:sp>
        <p:nvSpPr>
          <p:cNvPr id="50" name="Rectangle 49"/>
          <p:cNvSpPr/>
          <p:nvPr/>
        </p:nvSpPr>
        <p:spPr>
          <a:xfrm>
            <a:off x="6747875" y="2300083"/>
            <a:ext cx="1947168" cy="378245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ZoneTexte 50"/>
          <p:cNvSpPr txBox="1"/>
          <p:nvPr/>
        </p:nvSpPr>
        <p:spPr>
          <a:xfrm>
            <a:off x="6791057" y="2742100"/>
            <a:ext cx="1903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SzPct val="60000"/>
              <a:buFont typeface="Wingdings" panose="05000000000000000000" pitchFamily="2" charset="2"/>
              <a:buChar char="q"/>
            </a:pPr>
            <a:r>
              <a:rPr lang="en-US" sz="1400" dirty="0"/>
              <a:t>Normalization to homemade template</a:t>
            </a:r>
          </a:p>
          <a:p>
            <a:pPr>
              <a:buSzPct val="60000"/>
            </a:pPr>
            <a:endParaRPr lang="en-US" sz="1400" dirty="0"/>
          </a:p>
          <a:p>
            <a:pPr marL="144000" indent="-144000">
              <a:buSzPct val="60000"/>
              <a:buFont typeface="Wingdings" panose="05000000000000000000" pitchFamily="2" charset="2"/>
              <a:buChar char="q"/>
            </a:pPr>
            <a:r>
              <a:rPr lang="en-US" sz="1400" dirty="0"/>
              <a:t>Nonparametric permutation two-sample t test</a:t>
            </a:r>
          </a:p>
          <a:p>
            <a:pPr algn="just">
              <a:buSzPct val="60000"/>
            </a:pPr>
            <a:endParaRPr lang="en-US" sz="1400" dirty="0"/>
          </a:p>
          <a:p>
            <a:pPr marL="144000" indent="-144000" algn="just">
              <a:buSzPct val="60000"/>
              <a:buFont typeface="Wingdings" panose="05000000000000000000" pitchFamily="2" charset="2"/>
              <a:buChar char="q"/>
            </a:pPr>
            <a:r>
              <a:rPr lang="en-US" sz="1400" dirty="0"/>
              <a:t> 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2405012" y="4202068"/>
            <a:ext cx="148524" cy="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4500706" y="4202068"/>
            <a:ext cx="148524" cy="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6598664" y="4202068"/>
            <a:ext cx="148524" cy="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854054" y="2335708"/>
            <a:ext cx="1762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i="1" dirty="0"/>
              <a:t>Statistical Analysis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02777" y="2335708"/>
            <a:ext cx="1048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i="1" dirty="0"/>
              <a:t>Treatment</a:t>
            </a:r>
            <a:endParaRPr lang="en-GB" i="1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6331" r="5113" b="6331"/>
          <a:stretch/>
        </p:blipFill>
        <p:spPr>
          <a:xfrm>
            <a:off x="7987235" y="5204372"/>
            <a:ext cx="644055" cy="77286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6331" r="5113" b="6331"/>
          <a:stretch/>
        </p:blipFill>
        <p:spPr>
          <a:xfrm>
            <a:off x="6856519" y="4681004"/>
            <a:ext cx="644055" cy="77286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6331" r="5113" b="6331"/>
          <a:stretch/>
        </p:blipFill>
        <p:spPr>
          <a:xfrm>
            <a:off x="7987236" y="4251107"/>
            <a:ext cx="644055" cy="772866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773790" y="5435415"/>
            <a:ext cx="809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60000"/>
            </a:pPr>
            <a:r>
              <a:rPr lang="fr-FR" sz="1200" dirty="0"/>
              <a:t>Bi </a:t>
            </a:r>
            <a:r>
              <a:rPr lang="fr-FR" sz="1200" dirty="0" err="1"/>
              <a:t>map</a:t>
            </a:r>
            <a:endParaRPr lang="fr-FR" sz="1200" dirty="0"/>
          </a:p>
        </p:txBody>
      </p:sp>
      <p:sp>
        <p:nvSpPr>
          <p:cNvPr id="63" name="ZoneTexte 62"/>
          <p:cNvSpPr txBox="1"/>
          <p:nvPr/>
        </p:nvSpPr>
        <p:spPr>
          <a:xfrm>
            <a:off x="7477847" y="4874618"/>
            <a:ext cx="35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645878" y="5433560"/>
                <a:ext cx="43967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100" b="1" i="1" smtClean="0">
                              <a:solidFill>
                                <a:srgbClr val="63E5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100" b="1" i="0">
                              <a:solidFill>
                                <a:srgbClr val="63E563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fr-FR" sz="1100" b="1" i="0">
                              <a:solidFill>
                                <a:srgbClr val="63E56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100" b="1" i="0" smtClean="0">
                              <a:solidFill>
                                <a:srgbClr val="63E563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  <m:sup>
                          <m:r>
                            <a:rPr lang="fr-FR" sz="1100" b="1" i="0">
                              <a:solidFill>
                                <a:srgbClr val="63E56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100" b="1" dirty="0">
                  <a:solidFill>
                    <a:srgbClr val="63E563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78" y="5433560"/>
                <a:ext cx="439672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645878" y="4488688"/>
                <a:ext cx="44287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100" b="1" i="1" smtClean="0">
                              <a:solidFill>
                                <a:srgbClr val="5A5A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100" b="1" i="0">
                              <a:solidFill>
                                <a:srgbClr val="5A5ADA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fr-FR" sz="1100" b="1" i="0">
                              <a:solidFill>
                                <a:srgbClr val="5A5AD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100" b="1" i="0" smtClean="0">
                              <a:solidFill>
                                <a:srgbClr val="5A5ADA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sub>
                        <m:sup>
                          <m:r>
                            <a:rPr lang="fr-FR" sz="1100" b="1" i="0">
                              <a:solidFill>
                                <a:srgbClr val="5A5ADA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100" b="1" dirty="0">
                  <a:solidFill>
                    <a:srgbClr val="5A5ADA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78" y="4488688"/>
                <a:ext cx="442878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AB1422F-839C-45F1-B332-19FB6A4D3C08}"/>
              </a:ext>
            </a:extLst>
          </p:cNvPr>
          <p:cNvSpPr/>
          <p:nvPr/>
        </p:nvSpPr>
        <p:spPr>
          <a:xfrm>
            <a:off x="0" y="0"/>
            <a:ext cx="6096000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C10F48-3CD5-4CC9-AB01-C01B1C92C598}"/>
              </a:ext>
            </a:extLst>
          </p:cNvPr>
          <p:cNvSpPr/>
          <p:nvPr/>
        </p:nvSpPr>
        <p:spPr>
          <a:xfrm>
            <a:off x="0" y="0"/>
            <a:ext cx="6096000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8" grpId="0"/>
      <p:bldP spid="39" grpId="0" animBg="1"/>
      <p:bldP spid="40" grpId="0"/>
      <p:bldP spid="46" grpId="0"/>
      <p:bldP spid="47" grpId="0"/>
      <p:bldP spid="48" grpId="0"/>
      <p:bldP spid="49" grpId="0"/>
      <p:bldP spid="50" grpId="0" animBg="1"/>
      <p:bldP spid="51" grpId="0"/>
      <p:bldP spid="57" grpId="0"/>
      <p:bldP spid="58" grpId="0"/>
      <p:bldP spid="62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n-US" b="1" u="sng" dirty="0"/>
              <a:t>Study</a:t>
            </a:r>
            <a:r>
              <a:rPr lang="fr-FR" b="1" u="sng" dirty="0"/>
              <a:t> of normal </a:t>
            </a:r>
            <a:r>
              <a:rPr lang="fr-FR" b="1" u="sng" dirty="0" err="1"/>
              <a:t>aging</a:t>
            </a:r>
            <a:endParaRPr lang="en-GB" b="1" u="sng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12104" y="1642032"/>
            <a:ext cx="5985360" cy="1145720"/>
            <a:chOff x="1712104" y="1642032"/>
            <a:chExt cx="5985360" cy="1145720"/>
          </a:xfrm>
        </p:grpSpPr>
        <p:sp>
          <p:nvSpPr>
            <p:cNvPr id="17" name="Rectangle 16"/>
            <p:cNvSpPr/>
            <p:nvPr/>
          </p:nvSpPr>
          <p:spPr>
            <a:xfrm>
              <a:off x="1712104" y="1642032"/>
              <a:ext cx="613648" cy="11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766450" y="1642032"/>
              <a:ext cx="5931014" cy="1145720"/>
              <a:chOff x="1766450" y="1642032"/>
              <a:chExt cx="5931014" cy="1145720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1766450" y="2176983"/>
                <a:ext cx="501707" cy="246221"/>
                <a:chOff x="1419713" y="1772133"/>
                <a:chExt cx="519536" cy="262013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419713" y="1812472"/>
                  <a:ext cx="180000" cy="180000"/>
                </a:xfrm>
                <a:prstGeom prst="rect">
                  <a:avLst/>
                </a:prstGeom>
                <a:solidFill>
                  <a:srgbClr val="C761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ZoneTexte 31"/>
                    <p:cNvSpPr txBox="1"/>
                    <p:nvPr/>
                  </p:nvSpPr>
                  <p:spPr>
                    <a:xfrm>
                      <a:off x="1540071" y="1772133"/>
                      <a:ext cx="399178" cy="2620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fr-FR" sz="1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fr-FR" sz="1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fr-FR" sz="1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ZoneTexte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0071" y="1772133"/>
                      <a:ext cx="399178" cy="26201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5752" y="1642032"/>
                <a:ext cx="5371712" cy="1145720"/>
              </a:xfrm>
              <a:prstGeom prst="rect">
                <a:avLst/>
              </a:prstGeom>
            </p:spPr>
          </p:pic>
        </p:grpSp>
      </p:grpSp>
      <p:sp>
        <p:nvSpPr>
          <p:cNvPr id="6" name="ZoneTexte 5"/>
          <p:cNvSpPr txBox="1"/>
          <p:nvPr/>
        </p:nvSpPr>
        <p:spPr>
          <a:xfrm>
            <a:off x="2889212" y="1220384"/>
            <a:ext cx="44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Elderly &gt; Young         (</a:t>
            </a:r>
            <a:r>
              <a:rPr lang="en-US" sz="1600" dirty="0"/>
              <a:t>P &lt; 0.01 </a:t>
            </a:r>
            <a:r>
              <a:rPr lang="en-US" sz="1600" dirty="0" err="1"/>
              <a:t>tfce</a:t>
            </a:r>
            <a:r>
              <a:rPr lang="en-US" sz="1600" dirty="0"/>
              <a:t> corrected)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984" y="2978525"/>
            <a:ext cx="3151634" cy="107938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3142" y="4219600"/>
            <a:ext cx="3280115" cy="1428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896738" y="3518219"/>
                <a:ext cx="33152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maps result in accordance with the literature</a:t>
                </a:r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:r>
                  <a:rPr lang="en-US" dirty="0"/>
                  <a:t>Significant age-related increases in putamen</a:t>
                </a: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38" y="3518219"/>
                <a:ext cx="3315221" cy="1477328"/>
              </a:xfrm>
              <a:prstGeom prst="rect">
                <a:avLst/>
              </a:prstGeom>
              <a:blipFill>
                <a:blip r:embed="rId12"/>
                <a:stretch>
                  <a:fillRect t="-2066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0DE627F-DA4C-4B52-9CB7-06084D6FDED6}"/>
              </a:ext>
            </a:extLst>
          </p:cNvPr>
          <p:cNvSpPr/>
          <p:nvPr/>
        </p:nvSpPr>
        <p:spPr>
          <a:xfrm>
            <a:off x="0" y="0"/>
            <a:ext cx="6531428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D600E-F430-4A6B-B656-87F9A2CDEEC5}"/>
              </a:ext>
            </a:extLst>
          </p:cNvPr>
          <p:cNvSpPr/>
          <p:nvPr/>
        </p:nvSpPr>
        <p:spPr>
          <a:xfrm>
            <a:off x="0" y="0"/>
            <a:ext cx="6531428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n-US" b="1" u="sng" dirty="0"/>
              <a:t>Study</a:t>
            </a:r>
            <a:r>
              <a:rPr lang="fr-FR" b="1" u="sng" dirty="0"/>
              <a:t> of normal </a:t>
            </a:r>
            <a:r>
              <a:rPr lang="fr-FR" b="1" u="sng" dirty="0" err="1"/>
              <a:t>aging</a:t>
            </a:r>
            <a:endParaRPr lang="en-GB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889212" y="1220384"/>
            <a:ext cx="44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Elderly &gt; Young         (</a:t>
            </a:r>
            <a:r>
              <a:rPr lang="en-US" sz="1600" dirty="0"/>
              <a:t>P &lt; 0.01 </a:t>
            </a:r>
            <a:r>
              <a:rPr lang="en-US" sz="1600" dirty="0" err="1"/>
              <a:t>tfce</a:t>
            </a:r>
            <a:r>
              <a:rPr lang="en-US" sz="1600" dirty="0"/>
              <a:t> corrected)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819474" y="1642032"/>
            <a:ext cx="5985556" cy="4523637"/>
            <a:chOff x="1711908" y="1642032"/>
            <a:chExt cx="5985556" cy="4523637"/>
          </a:xfrm>
        </p:grpSpPr>
        <p:grpSp>
          <p:nvGrpSpPr>
            <p:cNvPr id="14" name="Groupe 13"/>
            <p:cNvGrpSpPr/>
            <p:nvPr/>
          </p:nvGrpSpPr>
          <p:grpSpPr>
            <a:xfrm>
              <a:off x="1712104" y="1642032"/>
              <a:ext cx="5985360" cy="1145720"/>
              <a:chOff x="1712104" y="1642032"/>
              <a:chExt cx="5985360" cy="114572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12104" y="1642032"/>
                <a:ext cx="613648" cy="11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1766450" y="1642032"/>
                <a:ext cx="5931014" cy="1145720"/>
                <a:chOff x="1766450" y="1642032"/>
                <a:chExt cx="5931014" cy="1145720"/>
              </a:xfrm>
            </p:grpSpPr>
            <p:grpSp>
              <p:nvGrpSpPr>
                <p:cNvPr id="18" name="Groupe 17"/>
                <p:cNvGrpSpPr/>
                <p:nvPr/>
              </p:nvGrpSpPr>
              <p:grpSpPr>
                <a:xfrm>
                  <a:off x="1766450" y="2176983"/>
                  <a:ext cx="501707" cy="246221"/>
                  <a:chOff x="1419713" y="1772133"/>
                  <a:chExt cx="519536" cy="262013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1419713" y="1812472"/>
                    <a:ext cx="180000" cy="180000"/>
                  </a:xfrm>
                  <a:prstGeom prst="rect">
                    <a:avLst/>
                  </a:prstGeom>
                  <a:solidFill>
                    <a:srgbClr val="C761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ZoneTexte 31"/>
                      <p:cNvSpPr txBox="1"/>
                      <p:nvPr/>
                    </p:nvSpPr>
                    <p:spPr>
                      <a:xfrm>
                        <a:off x="1540071" y="1772133"/>
                        <a:ext cx="399178" cy="26201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0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0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fr-FR" sz="10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GB" sz="10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ZoneTexte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40071" y="1772133"/>
                        <a:ext cx="399178" cy="262013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25" name="Image 24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5752" y="1642032"/>
                  <a:ext cx="5371712" cy="11457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e 14"/>
            <p:cNvGrpSpPr/>
            <p:nvPr/>
          </p:nvGrpSpPr>
          <p:grpSpPr>
            <a:xfrm>
              <a:off x="1711908" y="2708920"/>
              <a:ext cx="5985556" cy="3456749"/>
              <a:chOff x="1711908" y="2744500"/>
              <a:chExt cx="5985556" cy="345674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711908" y="2744500"/>
                <a:ext cx="613648" cy="34567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1755817" y="3257604"/>
                <a:ext cx="5941647" cy="2538682"/>
                <a:chOff x="1755817" y="3257604"/>
                <a:chExt cx="5941647" cy="253868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766449" y="4463898"/>
                  <a:ext cx="173823" cy="169151"/>
                </a:xfrm>
                <a:prstGeom prst="rect">
                  <a:avLst/>
                </a:prstGeom>
                <a:solidFill>
                  <a:srgbClr val="7F7F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766449" y="5573223"/>
                  <a:ext cx="173823" cy="169151"/>
                </a:xfrm>
                <a:prstGeom prst="rect">
                  <a:avLst/>
                </a:prstGeom>
                <a:solidFill>
                  <a:srgbClr val="C35B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3" name="Groupe 32"/>
                <p:cNvGrpSpPr/>
                <p:nvPr/>
              </p:nvGrpSpPr>
              <p:grpSpPr>
                <a:xfrm>
                  <a:off x="1755817" y="3257604"/>
                  <a:ext cx="472390" cy="246221"/>
                  <a:chOff x="1419713" y="1771465"/>
                  <a:chExt cx="489177" cy="262013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1419713" y="1812472"/>
                    <a:ext cx="180000" cy="180000"/>
                  </a:xfrm>
                  <a:prstGeom prst="rect">
                    <a:avLst/>
                  </a:prstGeom>
                  <a:solidFill>
                    <a:srgbClr val="7FF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1509712" y="1771465"/>
                    <a:ext cx="399178" cy="262013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fr-FR" sz="1000" b="1" dirty="0">
                        <a:solidFill>
                          <a:schemeClr val="bg1"/>
                        </a:solidFill>
                      </a:rPr>
                      <a:t>Bi</a:t>
                    </a:r>
                    <a:endParaRPr lang="en-GB" sz="1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30" name="Image 29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5556" y="3915818"/>
                  <a:ext cx="5371908" cy="11448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1872722" y="4417668"/>
                      <a:ext cx="583942" cy="2616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fr-FR" sz="11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1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𝐁𝐢</m:t>
                                </m:r>
                                <m:r>
                                  <a:rPr lang="fr-FR" sz="11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fr-FR" sz="11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11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sub>
                              <m:sup>
                                <m:r>
                                  <a:rPr lang="fr-FR" sz="11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2722" y="4417668"/>
                      <a:ext cx="583942" cy="2616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ZoneTexte 63"/>
                    <p:cNvSpPr txBox="1"/>
                    <p:nvPr/>
                  </p:nvSpPr>
                  <p:spPr>
                    <a:xfrm>
                      <a:off x="1853360" y="5519310"/>
                      <a:ext cx="611949" cy="2769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fr-FR" sz="11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1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𝐁𝐢</m:t>
                                </m:r>
                                <m:r>
                                  <a:rPr lang="fr-FR" sz="11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fr-FR" sz="11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11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sub>
                              <m:sup>
                                <m:r>
                                  <a:rPr lang="fr-FR" sz="11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ZoneTexte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53360" y="5519310"/>
                      <a:ext cx="611949" cy="27697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-33972" y="2398160"/>
                <a:ext cx="287477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:r>
                  <a:rPr lang="en-US" dirty="0"/>
                  <a:t>More information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SzPct val="60000"/>
                </a:pPr>
                <a:endParaRPr lang="en-US" dirty="0"/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:r>
                  <a:rPr lang="en-US" dirty="0"/>
                  <a:t>Bi voxels in white matter </a:t>
                </a:r>
              </a:p>
              <a:p>
                <a:pPr>
                  <a:buSzPct val="60000"/>
                </a:pPr>
                <a:endParaRPr lang="en-US" dirty="0"/>
              </a:p>
              <a:p>
                <a:pPr>
                  <a:buSzPct val="60000"/>
                </a:pPr>
                <a:endParaRPr lang="en-US" dirty="0"/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represent almost all bi voxels</a:t>
                </a:r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SzPct val="60000"/>
                </a:pPr>
                <a:endParaRPr lang="en-US" dirty="0"/>
              </a:p>
              <a:p>
                <a:pPr marL="180000" indent="-180000">
                  <a:buSzPct val="6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found in putamen</a:t>
                </a:r>
              </a:p>
              <a:p>
                <a:pPr>
                  <a:buSzPct val="60000"/>
                </a:pPr>
                <a:endParaRPr lang="en-US" dirty="0"/>
              </a:p>
              <a:p>
                <a:pPr>
                  <a:buSzPct val="60000"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72" y="2398160"/>
                <a:ext cx="2874771" cy="3693319"/>
              </a:xfrm>
              <a:prstGeom prst="rect">
                <a:avLst/>
              </a:prstGeom>
              <a:blipFill>
                <a:blip r:embed="rId13"/>
                <a:stretch>
                  <a:fillRect t="-825" r="-2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8" y="5019949"/>
            <a:ext cx="5371712" cy="114572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8" y="2778609"/>
            <a:ext cx="5371712" cy="1145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7785E6-E887-4DED-853D-A8E1791CCC04}"/>
              </a:ext>
            </a:extLst>
          </p:cNvPr>
          <p:cNvSpPr/>
          <p:nvPr/>
        </p:nvSpPr>
        <p:spPr>
          <a:xfrm>
            <a:off x="0" y="0"/>
            <a:ext cx="6966857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DAC01-96A2-451E-B5BA-B4DB65D5A8D2}"/>
              </a:ext>
            </a:extLst>
          </p:cNvPr>
          <p:cNvSpPr/>
          <p:nvPr/>
        </p:nvSpPr>
        <p:spPr>
          <a:xfrm>
            <a:off x="0" y="0"/>
            <a:ext cx="6966857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430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US" b="1" u="sng" dirty="0"/>
              <a:t>Study with neurodegenerative patient’s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660890" y="1473353"/>
            <a:ext cx="8025909" cy="646331"/>
            <a:chOff x="611560" y="1772816"/>
            <a:chExt cx="8025909" cy="646331"/>
          </a:xfrm>
        </p:grpSpPr>
        <p:sp>
          <p:nvSpPr>
            <p:cNvPr id="43" name="ZoneTexte 42"/>
            <p:cNvSpPr txBox="1"/>
            <p:nvPr/>
          </p:nvSpPr>
          <p:spPr>
            <a:xfrm>
              <a:off x="611560" y="17728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Subjects</a:t>
              </a:r>
              <a:r>
                <a:rPr lang="en-US" dirty="0"/>
                <a:t> :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674004" y="1772816"/>
              <a:ext cx="3792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24 Parkinson’s disease (PD)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29 Multiple System Atrophy (MSA)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505202" y="1772816"/>
              <a:ext cx="313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3D T1-FFE EPI sequence</a:t>
              </a:r>
            </a:p>
            <a:p>
              <a:r>
                <a:rPr lang="en-US" dirty="0"/>
                <a:t>6 TE : 6-12-20-30-40-55 ms</a:t>
              </a: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5458710" y="1856255"/>
              <a:ext cx="0" cy="4680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ZoneTexte 65"/>
          <p:cNvSpPr txBox="1"/>
          <p:nvPr/>
        </p:nvSpPr>
        <p:spPr>
          <a:xfrm>
            <a:off x="4790578" y="2530230"/>
            <a:ext cx="3604605" cy="33855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SzPct val="60000"/>
            </a:pPr>
            <a:r>
              <a:rPr lang="en-US" sz="1600" dirty="0"/>
              <a:t>Same treatment as the previous study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6652" y="2290612"/>
            <a:ext cx="3600000" cy="57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Better differentiation between MSA and PD to improve diagnostic accuracy</a:t>
            </a:r>
          </a:p>
        </p:txBody>
      </p:sp>
      <p:cxnSp>
        <p:nvCxnSpPr>
          <p:cNvPr id="93" name="Connecteur droit avec flèche 92"/>
          <p:cNvCxnSpPr/>
          <p:nvPr/>
        </p:nvCxnSpPr>
        <p:spPr>
          <a:xfrm rot="5400000">
            <a:off x="6481111" y="301496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522515" y="3140968"/>
            <a:ext cx="7872669" cy="3224941"/>
            <a:chOff x="522515" y="3140968"/>
            <a:chExt cx="7872669" cy="3224941"/>
          </a:xfrm>
        </p:grpSpPr>
        <p:sp>
          <p:nvSpPr>
            <p:cNvPr id="77" name="Rectangle 76"/>
            <p:cNvSpPr/>
            <p:nvPr/>
          </p:nvSpPr>
          <p:spPr>
            <a:xfrm>
              <a:off x="522515" y="3140968"/>
              <a:ext cx="7872669" cy="3224941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6135259" y="3613408"/>
              <a:ext cx="22088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 indent="-144000">
                <a:buSzPct val="60000"/>
                <a:buFont typeface="Wingdings" panose="05000000000000000000" pitchFamily="2" charset="2"/>
                <a:buChar char="q"/>
              </a:pPr>
              <a:r>
                <a:rPr lang="en-US" sz="1400" dirty="0"/>
                <a:t>Normalization to homemade template</a:t>
              </a:r>
            </a:p>
            <a:p>
              <a:pPr>
                <a:buSzPct val="60000"/>
              </a:pPr>
              <a:endParaRPr lang="en-US" sz="1400" dirty="0"/>
            </a:p>
            <a:p>
              <a:pPr marL="144000" indent="-144000">
                <a:buSzPct val="60000"/>
                <a:buFont typeface="Wingdings" panose="05000000000000000000" pitchFamily="2" charset="2"/>
                <a:buChar char="q"/>
              </a:pPr>
              <a:r>
                <a:rPr lang="en-US" sz="1400" dirty="0"/>
                <a:t>Smoothing of parametric maps</a:t>
              </a:r>
            </a:p>
            <a:p>
              <a:pPr algn="just">
                <a:buSzPct val="60000"/>
              </a:pPr>
              <a:endParaRPr lang="en-US" sz="1400" dirty="0"/>
            </a:p>
            <a:p>
              <a:pPr marL="144000" indent="-144000">
                <a:buSzPct val="60000"/>
                <a:buFont typeface="Wingdings" panose="05000000000000000000" pitchFamily="2" charset="2"/>
                <a:buChar char="q"/>
              </a:pPr>
              <a:r>
                <a:rPr lang="en-US" sz="1400" dirty="0"/>
                <a:t>Nonparametric permutation two-sample t test with WM mask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22515" y="3150837"/>
              <a:ext cx="78726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i="1" dirty="0"/>
                <a:t>Statistical Analysis </a:t>
              </a:r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6084168" y="3717032"/>
              <a:ext cx="0" cy="237600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/>
            <p:cNvSpPr txBox="1"/>
            <p:nvPr/>
          </p:nvSpPr>
          <p:spPr>
            <a:xfrm>
              <a:off x="631531" y="3582984"/>
              <a:ext cx="5578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 indent="-144000">
                <a:buSzPct val="60000"/>
                <a:buFont typeface="Wingdings" panose="05000000000000000000" pitchFamily="2" charset="2"/>
                <a:buChar char="q"/>
              </a:pPr>
              <a:r>
                <a:rPr lang="en-US" sz="1400" dirty="0"/>
                <a:t>Normalization to T1 of subject</a:t>
              </a:r>
            </a:p>
            <a:p>
              <a:pPr marL="144000" indent="-144000">
                <a:buSzPct val="60000"/>
                <a:buFont typeface="Wingdings" panose="05000000000000000000" pitchFamily="2" charset="2"/>
                <a:buChar char="q"/>
              </a:pPr>
              <a:r>
                <a:rPr lang="en-US" sz="1400" dirty="0"/>
                <a:t>Region Of Interest (</a:t>
              </a:r>
              <a:r>
                <a:rPr lang="en-US" sz="1400" dirty="0" err="1"/>
                <a:t>ROi</a:t>
              </a:r>
              <a:r>
                <a:rPr lang="en-US" sz="1400" dirty="0"/>
                <a:t>) : segmentation and analysis   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896739" y="4107633"/>
              <a:ext cx="5025707" cy="2231393"/>
              <a:chOff x="990828" y="4108314"/>
              <a:chExt cx="5025707" cy="2231393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06" t="8764" r="1009" b="4837"/>
              <a:stretch/>
            </p:blipFill>
            <p:spPr>
              <a:xfrm>
                <a:off x="2965066" y="4108314"/>
                <a:ext cx="675611" cy="95893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990828" y="5071196"/>
                    <a:ext cx="864000" cy="7386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GB" sz="1400" dirty="0"/>
                  </a:p>
                  <a:p>
                    <a:pPr algn="ctr"/>
                    <a:endParaRPr lang="en-GB" sz="1400" dirty="0"/>
                  </a:p>
                  <a:p>
                    <a:pPr algn="ctr"/>
                    <a:r>
                      <a:rPr lang="en-GB" sz="1400" dirty="0"/>
                      <a:t>Mean </a:t>
                    </a: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828" y="5071196"/>
                    <a:ext cx="864000" cy="7386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1794835" y="5068675"/>
                    <a:ext cx="1346632" cy="7386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oMath>
                      </m:oMathPara>
                    </a14:m>
                    <a:endParaRPr lang="en-GB" sz="1400" dirty="0"/>
                  </a:p>
                  <a:p>
                    <a:endParaRPr lang="fr-FR" sz="1400" dirty="0"/>
                  </a:p>
                  <a:p>
                    <a:r>
                      <a:rPr lang="fr-FR" sz="1400" dirty="0"/>
                      <a:t>% Bi voxel / </a:t>
                    </a:r>
                    <a:r>
                      <a:rPr lang="fr-FR" sz="1400" dirty="0" err="1"/>
                      <a:t>ROi</a:t>
                    </a:r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4835" y="5068675"/>
                    <a:ext cx="1346632" cy="73866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57" b="-73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>
                  <a:xfrm>
                    <a:off x="3235246" y="5080066"/>
                    <a:ext cx="565982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a14:m>
                    <a:r>
                      <a:rPr lang="en-GB" sz="14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95" name="Rectangle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5246" y="5080066"/>
                    <a:ext cx="565982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>
                  <a:xfrm>
                    <a:off x="4078787" y="5080066"/>
                    <a:ext cx="550800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a14:m>
                    <a:r>
                      <a:rPr lang="en-GB" sz="14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8787" y="5080066"/>
                    <a:ext cx="55080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2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ZoneTexte 14"/>
              <p:cNvSpPr txBox="1"/>
              <p:nvPr/>
            </p:nvSpPr>
            <p:spPr>
              <a:xfrm>
                <a:off x="3256364" y="5508512"/>
                <a:ext cx="142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Mean values</a:t>
                </a:r>
              </a:p>
            </p:txBody>
          </p:sp>
          <p:cxnSp>
            <p:nvCxnSpPr>
              <p:cNvPr id="97" name="Connecteur droit 96"/>
              <p:cNvCxnSpPr/>
              <p:nvPr/>
            </p:nvCxnSpPr>
            <p:spPr>
              <a:xfrm>
                <a:off x="1793038" y="5176552"/>
                <a:ext cx="0" cy="510175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3141467" y="5176552"/>
                <a:ext cx="0" cy="510175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3970360" y="5152618"/>
                <a:ext cx="0" cy="166948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1712996" y="6031930"/>
                <a:ext cx="3813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Student’s t-test</a:t>
                </a:r>
              </a:p>
            </p:txBody>
          </p:sp>
          <p:sp>
            <p:nvSpPr>
              <p:cNvPr id="19" name="Accolade ouvrante 18"/>
              <p:cNvSpPr/>
              <p:nvPr/>
            </p:nvSpPr>
            <p:spPr>
              <a:xfrm rot="16200000">
                <a:off x="3478354" y="3478535"/>
                <a:ext cx="144000" cy="48960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>
                <a:off x="4810105" y="5176552"/>
                <a:ext cx="0" cy="510175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>
                  <a:xfrm>
                    <a:off x="4810104" y="5058686"/>
                    <a:ext cx="1206431" cy="7386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𝑅𝑂𝑖</m:t>
                          </m:r>
                        </m:oMath>
                      </m:oMathPara>
                    </a14:m>
                    <a:endParaRPr lang="en-GB" sz="1400" dirty="0"/>
                  </a:p>
                  <a:p>
                    <a:pPr algn="ctr"/>
                    <a:endParaRPr lang="en-GB" sz="1400" dirty="0"/>
                  </a:p>
                  <a:p>
                    <a:pPr algn="ctr"/>
                    <a:r>
                      <a:rPr lang="en-GB" sz="1400" dirty="0"/>
                      <a:t>Total of voxels</a:t>
                    </a:r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0104" y="5058686"/>
                    <a:ext cx="1206431" cy="73866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10" r="-1010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B03B3B0-C080-4593-B6D1-F87458033E07}"/>
              </a:ext>
            </a:extLst>
          </p:cNvPr>
          <p:cNvSpPr/>
          <p:nvPr/>
        </p:nvSpPr>
        <p:spPr>
          <a:xfrm>
            <a:off x="0" y="0"/>
            <a:ext cx="7402285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17673-71A9-4927-B69C-DD9D3660665F}"/>
              </a:ext>
            </a:extLst>
          </p:cNvPr>
          <p:cNvSpPr/>
          <p:nvPr/>
        </p:nvSpPr>
        <p:spPr>
          <a:xfrm>
            <a:off x="0" y="0"/>
            <a:ext cx="7402285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Applications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529206078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2516" y="806009"/>
            <a:ext cx="430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US" b="1" u="sng" dirty="0"/>
              <a:t>Study with neurodegenerative patient’s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3557" y="1172841"/>
            <a:ext cx="9060443" cy="4615699"/>
            <a:chOff x="77722" y="1584088"/>
            <a:chExt cx="9060443" cy="4615699"/>
          </a:xfrm>
        </p:grpSpPr>
        <p:grpSp>
          <p:nvGrpSpPr>
            <p:cNvPr id="9" name="Groupe 8"/>
            <p:cNvGrpSpPr/>
            <p:nvPr/>
          </p:nvGrpSpPr>
          <p:grpSpPr>
            <a:xfrm>
              <a:off x="896739" y="1584088"/>
              <a:ext cx="8241426" cy="4615699"/>
              <a:chOff x="318234" y="1595175"/>
              <a:chExt cx="8339742" cy="4670762"/>
            </a:xfrm>
          </p:grpSpPr>
          <p:graphicFrame>
            <p:nvGraphicFramePr>
              <p:cNvPr id="27" name="Graphique 26">
                <a:extLst>
                  <a:ext uri="{FF2B5EF4-FFF2-40B4-BE49-F238E27FC236}">
                    <a16:creationId xmlns:a16="http://schemas.microsoft.com/office/drawing/2014/main" id="{37F24B8F-B2AD-48BA-822C-2B351617BF8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7795664"/>
                  </p:ext>
                </p:extLst>
              </p:nvPr>
            </p:nvGraphicFramePr>
            <p:xfrm>
              <a:off x="334615" y="1595175"/>
              <a:ext cx="2861376" cy="23771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17" name="Graphique 16">
                <a:extLst>
                  <a:ext uri="{FF2B5EF4-FFF2-40B4-BE49-F238E27FC236}">
                    <a16:creationId xmlns:a16="http://schemas.microsoft.com/office/drawing/2014/main" id="{62F3D5DB-120E-4946-BEF4-579A6A3513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0560481"/>
                  </p:ext>
                </p:extLst>
              </p:nvPr>
            </p:nvGraphicFramePr>
            <p:xfrm>
              <a:off x="3062065" y="1595175"/>
              <a:ext cx="2864918" cy="23800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18" name="Graphique 17">
                <a:extLst>
                  <a:ext uri="{FF2B5EF4-FFF2-40B4-BE49-F238E27FC236}">
                    <a16:creationId xmlns:a16="http://schemas.microsoft.com/office/drawing/2014/main" id="{8949B50B-E37F-424A-8106-4D63FE6B579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96233636"/>
                  </p:ext>
                </p:extLst>
              </p:nvPr>
            </p:nvGraphicFramePr>
            <p:xfrm>
              <a:off x="5793057" y="1595175"/>
              <a:ext cx="2864918" cy="23800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7" name="Rectangle 6"/>
              <p:cNvSpPr/>
              <p:nvPr/>
            </p:nvSpPr>
            <p:spPr>
              <a:xfrm>
                <a:off x="871046" y="3760988"/>
                <a:ext cx="7786930" cy="259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24" name="Graphique 23">
                <a:extLst>
                  <a:ext uri="{FF2B5EF4-FFF2-40B4-BE49-F238E27FC236}">
                    <a16:creationId xmlns:a16="http://schemas.microsoft.com/office/drawing/2014/main" id="{1631A2FF-98F1-4256-B93F-8C581F37E7E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44931530"/>
                  </p:ext>
                </p:extLst>
              </p:nvPr>
            </p:nvGraphicFramePr>
            <p:xfrm>
              <a:off x="318234" y="3890640"/>
              <a:ext cx="2786486" cy="23149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25" name="Graphique 24">
                <a:extLst>
                  <a:ext uri="{FF2B5EF4-FFF2-40B4-BE49-F238E27FC236}">
                    <a16:creationId xmlns:a16="http://schemas.microsoft.com/office/drawing/2014/main" id="{4D559526-E27E-4290-9CB4-2B0D1CD7E2F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9819030"/>
                  </p:ext>
                </p:extLst>
              </p:nvPr>
            </p:nvGraphicFramePr>
            <p:xfrm>
              <a:off x="5795042" y="3890640"/>
              <a:ext cx="2786486" cy="23149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graphicFrame>
            <p:nvGraphicFramePr>
              <p:cNvPr id="26" name="Graphique 25">
                <a:extLst>
                  <a:ext uri="{FF2B5EF4-FFF2-40B4-BE49-F238E27FC236}">
                    <a16:creationId xmlns:a16="http://schemas.microsoft.com/office/drawing/2014/main" id="{220DACAE-BE7A-48D5-B8CB-CEC81D1646D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96397502"/>
                  </p:ext>
                </p:extLst>
              </p:nvPr>
            </p:nvGraphicFramePr>
            <p:xfrm>
              <a:off x="3055646" y="3896217"/>
              <a:ext cx="2786486" cy="23149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28" name="Rectangle 27"/>
              <p:cNvSpPr/>
              <p:nvPr/>
            </p:nvSpPr>
            <p:spPr>
              <a:xfrm>
                <a:off x="511005" y="6006632"/>
                <a:ext cx="8146970" cy="259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77722" y="258911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Pallidum</a:t>
              </a:r>
              <a:endParaRPr lang="en-GB" sz="1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7722" y="4826777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Putamen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366573" y="5880330"/>
            <a:ext cx="736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significant result for white matter other than atrophy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AB5EE-C32B-444C-98C0-37C3EF466652}"/>
              </a:ext>
            </a:extLst>
          </p:cNvPr>
          <p:cNvSpPr/>
          <p:nvPr/>
        </p:nvSpPr>
        <p:spPr>
          <a:xfrm>
            <a:off x="0" y="0"/>
            <a:ext cx="7837715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D68D15-BC89-4250-AF78-C4274CE09CBD}"/>
              </a:ext>
            </a:extLst>
          </p:cNvPr>
          <p:cNvSpPr/>
          <p:nvPr/>
        </p:nvSpPr>
        <p:spPr>
          <a:xfrm>
            <a:off x="0" y="0"/>
            <a:ext cx="7837715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noProof="0" dirty="0"/>
              <a:t>Discussion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19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1693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3794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484784"/>
            <a:ext cx="540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1F8C38-4145-4560-AC64-7FBA1782B768}"/>
              </a:ext>
            </a:extLst>
          </p:cNvPr>
          <p:cNvSpPr/>
          <p:nvPr/>
        </p:nvSpPr>
        <p:spPr>
          <a:xfrm>
            <a:off x="0" y="0"/>
            <a:ext cx="8273143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8596D-8938-4344-B15C-AD871A973630}"/>
              </a:ext>
            </a:extLst>
          </p:cNvPr>
          <p:cNvSpPr/>
          <p:nvPr/>
        </p:nvSpPr>
        <p:spPr>
          <a:xfrm>
            <a:off x="0" y="0"/>
            <a:ext cx="8273143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i="1" noProof="0" dirty="0">
                <a:latin typeface="+mn-lt"/>
              </a:rPr>
              <a:t>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1484783"/>
            <a:ext cx="540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9693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7794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6E9A9-143F-4867-B550-A4007F4A9792}"/>
              </a:ext>
            </a:extLst>
          </p:cNvPr>
          <p:cNvSpPr/>
          <p:nvPr/>
        </p:nvSpPr>
        <p:spPr>
          <a:xfrm>
            <a:off x="0" y="0"/>
            <a:ext cx="870857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18A39-D686-475C-A0E5-6389A7CBCDF4}"/>
              </a:ext>
            </a:extLst>
          </p:cNvPr>
          <p:cNvSpPr/>
          <p:nvPr/>
        </p:nvSpPr>
        <p:spPr>
          <a:xfrm>
            <a:off x="0" y="0"/>
            <a:ext cx="870857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Discussion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4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848507987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403648" y="164203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More information 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Iron accumulation in whiter matter as function of age only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Iron increase related to atrophy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Amelioration of differentiation between MSA and PD for pallidum</a:t>
            </a:r>
          </a:p>
          <a:p>
            <a:pPr>
              <a:buSzPct val="70000"/>
            </a:pPr>
            <a:endParaRPr lang="en-US" dirty="0"/>
          </a:p>
          <a:p>
            <a:pPr>
              <a:buSzPct val="70000"/>
            </a:pPr>
            <a:endParaRPr lang="en-US" dirty="0"/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Correlation threshold bi only with noise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Consideration of heterogeneity</a:t>
            </a:r>
          </a:p>
          <a:p>
            <a:pPr lvl="1">
              <a:buSzPct val="70000"/>
            </a:pPr>
            <a:endParaRPr lang="en-US" dirty="0"/>
          </a:p>
          <a:p>
            <a:pPr lvl="1">
              <a:buSzPct val="70000"/>
            </a:pPr>
            <a:endParaRPr lang="en-US" dirty="0"/>
          </a:p>
          <a:p>
            <a:pPr lvl="1">
              <a:buSzPct val="70000"/>
            </a:pPr>
            <a:endParaRPr lang="en-US" dirty="0"/>
          </a:p>
          <a:p>
            <a:pPr marL="285750" lvl="1" indent="-285750"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Correlation with Quantitative Susceptibility Mapping (QSM)</a:t>
            </a:r>
          </a:p>
          <a:p>
            <a:pPr>
              <a:buSzPct val="70000"/>
            </a:pPr>
            <a:endParaRPr lang="en-US" dirty="0"/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18583" y="1349031"/>
            <a:ext cx="14414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Perspective </a:t>
            </a: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r>
              <a:rPr lang="en-US" b="1" i="1" dirty="0">
                <a:solidFill>
                  <a:schemeClr val="accent1"/>
                </a:solidFill>
              </a:rPr>
              <a:t>Amelioration</a:t>
            </a: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endParaRPr lang="en-US" b="1" i="1" dirty="0">
              <a:solidFill>
                <a:schemeClr val="accent1"/>
              </a:solidFill>
            </a:endParaRPr>
          </a:p>
          <a:p>
            <a:r>
              <a:rPr lang="en-US" b="1" i="1" dirty="0">
                <a:solidFill>
                  <a:schemeClr val="accent1"/>
                </a:solidFill>
              </a:rPr>
              <a:t>In progress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A8631-E021-4492-9246-18020EE50473}"/>
              </a:ext>
            </a:extLst>
          </p:cNvPr>
          <p:cNvSpPr/>
          <p:nvPr/>
        </p:nvSpPr>
        <p:spPr>
          <a:xfrm>
            <a:off x="0" y="0"/>
            <a:ext cx="8708572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38178-1ADA-4536-A818-023827810AED}"/>
              </a:ext>
            </a:extLst>
          </p:cNvPr>
          <p:cNvSpPr/>
          <p:nvPr/>
        </p:nvSpPr>
        <p:spPr>
          <a:xfrm>
            <a:off x="0" y="0"/>
            <a:ext cx="8708572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008112"/>
          </a:xfrm>
        </p:spPr>
        <p:txBody>
          <a:bodyPr>
            <a:normAutofit/>
          </a:bodyPr>
          <a:lstStyle/>
          <a:p>
            <a:pPr algn="r"/>
            <a:r>
              <a:rPr lang="en-US" sz="2800" noProof="0" dirty="0"/>
              <a:t>Maxime Michaud</a:t>
            </a:r>
          </a:p>
          <a:p>
            <a:endParaRPr lang="en-US" sz="2000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548680"/>
          </a:xfrm>
        </p:spPr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48680"/>
          </a:xfrm>
        </p:spPr>
        <p:txBody>
          <a:bodyPr/>
          <a:lstStyle/>
          <a:p>
            <a:fld id="{9DDE7044-7017-4FEB-863C-AE911531D29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755576" y="256490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noProof="0" dirty="0"/>
              <a:t>Thanks for your attention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763688" y="4149080"/>
            <a:ext cx="60486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15397"/>
            <a:ext cx="1604873" cy="570195"/>
          </a:xfrm>
          <a:prstGeom prst="rect">
            <a:avLst/>
          </a:prstGeom>
        </p:spPr>
      </p:pic>
      <p:pic>
        <p:nvPicPr>
          <p:cNvPr id="13" name="Picture 2" descr="https://quebec.consulfrance.org/IMG/arton17407.png?1450727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52" y="815397"/>
            <a:ext cx="1625559" cy="567620"/>
          </a:xfrm>
          <a:prstGeom prst="rect">
            <a:avLst/>
          </a:prstGeom>
          <a:noFill/>
        </p:spPr>
      </p:pic>
      <p:pic>
        <p:nvPicPr>
          <p:cNvPr id="15" name="Picture 2" descr="RÃ©sultat de recherche d'images pour &quot;ups toulouse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7554"/>
          <a:stretch/>
        </p:blipFill>
        <p:spPr bwMode="auto">
          <a:xfrm>
            <a:off x="2533075" y="667028"/>
            <a:ext cx="2209756" cy="8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SMRMB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95" y="620380"/>
            <a:ext cx="1436481" cy="9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F5EF0E-A361-4DC9-9C48-A0FBE8970464}"/>
              </a:ext>
            </a:extLst>
          </p:cNvPr>
          <p:cNvSpPr/>
          <p:nvPr/>
        </p:nvSpPr>
        <p:spPr>
          <a:xfrm>
            <a:off x="0" y="0"/>
            <a:ext cx="9144000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C527C-993C-4CA8-8084-63312D7DF3C9}"/>
              </a:ext>
            </a:extLst>
          </p:cNvPr>
          <p:cNvSpPr/>
          <p:nvPr/>
        </p:nvSpPr>
        <p:spPr>
          <a:xfrm>
            <a:off x="0" y="0"/>
            <a:ext cx="9144000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004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98862" y="1432471"/>
            <a:ext cx="405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Detection of neurodegenerative diseases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7699" y="2537266"/>
            <a:ext cx="308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Postmortem : evidence of iron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7699" y="3642061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echo (R2* = 1/T2*) to quantify iron content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25021"/>
            <a:ext cx="4162226" cy="1269628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stCxn id="3" idx="2"/>
          </p:cNvCxnSpPr>
          <p:nvPr/>
        </p:nvCxnSpPr>
        <p:spPr>
          <a:xfrm>
            <a:off x="2824801" y="1801803"/>
            <a:ext cx="0" cy="69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824801" y="2950449"/>
            <a:ext cx="0" cy="69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328154"/>
            <a:ext cx="4224754" cy="183710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794" y="1959151"/>
            <a:ext cx="3903066" cy="165145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33CB924-3801-4F7A-9A1D-809A3D714D30}"/>
              </a:ext>
            </a:extLst>
          </p:cNvPr>
          <p:cNvSpPr txBox="1"/>
          <p:nvPr/>
        </p:nvSpPr>
        <p:spPr>
          <a:xfrm>
            <a:off x="1777118" y="661957"/>
            <a:ext cx="4828337" cy="40011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Why R2* ?</a:t>
            </a: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34307641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D5E4E6-DEAA-4448-806A-45847148DE15}"/>
              </a:ext>
            </a:extLst>
          </p:cNvPr>
          <p:cNvSpPr/>
          <p:nvPr/>
        </p:nvSpPr>
        <p:spPr>
          <a:xfrm>
            <a:off x="0" y="0"/>
            <a:ext cx="1306286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32FA2F-6A55-48C2-B1F7-A61FF09F5C9C}"/>
              </a:ext>
            </a:extLst>
          </p:cNvPr>
          <p:cNvSpPr/>
          <p:nvPr/>
        </p:nvSpPr>
        <p:spPr>
          <a:xfrm>
            <a:off x="0" y="0"/>
            <a:ext cx="1306286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33CB924-3801-4F7A-9A1D-809A3D714D30}"/>
              </a:ext>
            </a:extLst>
          </p:cNvPr>
          <p:cNvSpPr txBox="1"/>
          <p:nvPr/>
        </p:nvSpPr>
        <p:spPr>
          <a:xfrm>
            <a:off x="1777118" y="661957"/>
            <a:ext cx="4828337" cy="40011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Why R2* ?</a:t>
            </a:r>
          </a:p>
        </p:txBody>
      </p:sp>
      <p:graphicFrame>
        <p:nvGraphicFramePr>
          <p:cNvPr id="19" name="Diagramme 18"/>
          <p:cNvGraphicFramePr/>
          <p:nvPr/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C30F029D-AFB7-4768-8FA0-D16070F8AE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>
          <a:xfrm>
            <a:off x="507888" y="1982307"/>
            <a:ext cx="4529311" cy="324689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E4BAAE-AF4B-4021-B96E-98901415210E}"/>
              </a:ext>
            </a:extLst>
          </p:cNvPr>
          <p:cNvSpPr txBox="1"/>
          <p:nvPr/>
        </p:nvSpPr>
        <p:spPr>
          <a:xfrm>
            <a:off x="5259288" y="2708920"/>
            <a:ext cx="385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echo sequences :</a:t>
            </a:r>
          </a:p>
          <a:p>
            <a:r>
              <a:rPr lang="en-US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No 180° pulse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Magnetic susceptibility link to iron content :</a:t>
            </a:r>
          </a:p>
          <a:p>
            <a:pPr lvl="1"/>
            <a:r>
              <a:rPr lang="en-US" dirty="0"/>
              <a:t>     ↗ Magnetic susceptibility     </a:t>
            </a:r>
            <a:br>
              <a:rPr lang="en-US" dirty="0"/>
            </a:br>
            <a:r>
              <a:rPr lang="en-US" dirty="0"/>
              <a:t>     ↘ T2* value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E74F51-44CC-4757-9634-B50C7A158C17}"/>
              </a:ext>
            </a:extLst>
          </p:cNvPr>
          <p:cNvSpPr/>
          <p:nvPr/>
        </p:nvSpPr>
        <p:spPr>
          <a:xfrm>
            <a:off x="0" y="0"/>
            <a:ext cx="1741714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234A1-C80A-4D37-8015-6218C74EA62E}"/>
              </a:ext>
            </a:extLst>
          </p:cNvPr>
          <p:cNvSpPr/>
          <p:nvPr/>
        </p:nvSpPr>
        <p:spPr>
          <a:xfrm>
            <a:off x="0" y="0"/>
            <a:ext cx="1741714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6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2" y="3035841"/>
            <a:ext cx="3732613" cy="3355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7C3A5EF-488C-4610-B2A2-C177E8C2DDEC}"/>
              </a:ext>
            </a:extLst>
          </p:cNvPr>
          <p:cNvSpPr txBox="1"/>
          <p:nvPr/>
        </p:nvSpPr>
        <p:spPr>
          <a:xfrm>
            <a:off x="1780975" y="652061"/>
            <a:ext cx="4828337" cy="40011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to obtain R2*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430935" y="4048431"/>
                <a:ext cx="2412986" cy="235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𝑇𝐸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35" y="4048431"/>
                <a:ext cx="2412986" cy="235321"/>
              </a:xfrm>
              <a:prstGeom prst="rect">
                <a:avLst/>
              </a:prstGeom>
              <a:blipFill>
                <a:blip r:embed="rId9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/>
          <p:cNvGrpSpPr/>
          <p:nvPr/>
        </p:nvGrpSpPr>
        <p:grpSpPr>
          <a:xfrm>
            <a:off x="7188285" y="3571873"/>
            <a:ext cx="1357630" cy="1442445"/>
            <a:chOff x="2953796" y="1133958"/>
            <a:chExt cx="2358860" cy="2506223"/>
          </a:xfrm>
        </p:grpSpPr>
        <p:sp>
          <p:nvSpPr>
            <p:cNvPr id="31" name="Rectangle 30"/>
            <p:cNvSpPr/>
            <p:nvPr/>
          </p:nvSpPr>
          <p:spPr>
            <a:xfrm>
              <a:off x="3078909" y="1193072"/>
              <a:ext cx="2233747" cy="2447109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" r="-955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2953796" y="1133958"/>
                  <a:ext cx="986241" cy="641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796" y="1133958"/>
                  <a:ext cx="986241" cy="6417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Connecteur droit avec flèche 32"/>
          <p:cNvCxnSpPr/>
          <p:nvPr/>
        </p:nvCxnSpPr>
        <p:spPr>
          <a:xfrm>
            <a:off x="4427155" y="4348736"/>
            <a:ext cx="230223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b="67960"/>
          <a:stretch/>
        </p:blipFill>
        <p:spPr>
          <a:xfrm>
            <a:off x="179512" y="1590455"/>
            <a:ext cx="5040560" cy="1229331"/>
          </a:xfrm>
          <a:prstGeom prst="rect">
            <a:avLst/>
          </a:prstGeom>
        </p:spPr>
      </p:pic>
      <p:cxnSp>
        <p:nvCxnSpPr>
          <p:cNvPr id="84" name="Connecteur droit avec flèche 83"/>
          <p:cNvCxnSpPr/>
          <p:nvPr/>
        </p:nvCxnSpPr>
        <p:spPr>
          <a:xfrm>
            <a:off x="735523" y="2937519"/>
            <a:ext cx="259292" cy="350437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>
            <a:off x="1415809" y="2937519"/>
            <a:ext cx="130124" cy="700875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1989034" y="2937519"/>
            <a:ext cx="367981" cy="1228572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2633086" y="2937519"/>
            <a:ext cx="515951" cy="1571601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>
            <a:off x="3250834" y="2937519"/>
            <a:ext cx="745103" cy="1860909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>
            <a:off x="3876431" y="2937519"/>
            <a:ext cx="994108" cy="2193729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34307641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BB8EAC-71EE-41F8-9DAE-7AD43874777D}"/>
              </a:ext>
            </a:extLst>
          </p:cNvPr>
          <p:cNvSpPr/>
          <p:nvPr/>
        </p:nvSpPr>
        <p:spPr>
          <a:xfrm>
            <a:off x="0" y="0"/>
            <a:ext cx="2177143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DC732-D639-4039-803E-EABEA51165A4}"/>
              </a:ext>
            </a:extLst>
          </p:cNvPr>
          <p:cNvSpPr/>
          <p:nvPr/>
        </p:nvSpPr>
        <p:spPr>
          <a:xfrm>
            <a:off x="0" y="0"/>
            <a:ext cx="2177143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7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2" y="3035841"/>
            <a:ext cx="3732614" cy="3355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E70-ACAA-45C1-98DD-B756D58C222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6330177" y="4755824"/>
            <a:ext cx="2701604" cy="1453531"/>
            <a:chOff x="1811310" y="3640182"/>
            <a:chExt cx="4693993" cy="2525486"/>
          </a:xfrm>
        </p:grpSpPr>
        <p:sp>
          <p:nvSpPr>
            <p:cNvPr id="38" name="Rectangle 37"/>
            <p:cNvSpPr/>
            <p:nvPr/>
          </p:nvSpPr>
          <p:spPr>
            <a:xfrm>
              <a:off x="1963783" y="3714206"/>
              <a:ext cx="2232000" cy="244710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91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0263" y="3718559"/>
              <a:ext cx="2225040" cy="244710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99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1811310" y="3643553"/>
                  <a:ext cx="452846" cy="652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  <m:sup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310" y="3643553"/>
                  <a:ext cx="452846" cy="652293"/>
                </a:xfrm>
                <a:prstGeom prst="rect">
                  <a:avLst/>
                </a:prstGeom>
                <a:blipFill>
                  <a:blip r:embed="rId11"/>
                  <a:stretch>
                    <a:fillRect r="-10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4198074" y="3640182"/>
                  <a:ext cx="452846" cy="652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074" y="3640182"/>
                  <a:ext cx="452846" cy="652293"/>
                </a:xfrm>
                <a:prstGeom prst="rect">
                  <a:avLst/>
                </a:prstGeom>
                <a:blipFill>
                  <a:blip r:embed="rId12"/>
                  <a:stretch>
                    <a:fillRect r="-95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/>
          <p:cNvGrpSpPr/>
          <p:nvPr/>
        </p:nvGrpSpPr>
        <p:grpSpPr>
          <a:xfrm>
            <a:off x="7102802" y="2708840"/>
            <a:ext cx="1285622" cy="1500552"/>
            <a:chOff x="3078909" y="1032998"/>
            <a:chExt cx="2233747" cy="2607183"/>
          </a:xfrm>
        </p:grpSpPr>
        <p:sp>
          <p:nvSpPr>
            <p:cNvPr id="49" name="Rectangle 48"/>
            <p:cNvSpPr/>
            <p:nvPr/>
          </p:nvSpPr>
          <p:spPr>
            <a:xfrm>
              <a:off x="3078909" y="1193072"/>
              <a:ext cx="2233747" cy="244710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" r="-955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/>
                <p:cNvSpPr txBox="1"/>
                <p:nvPr/>
              </p:nvSpPr>
              <p:spPr>
                <a:xfrm>
                  <a:off x="3969358" y="1032998"/>
                  <a:ext cx="4528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ZoneText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9358" y="1032998"/>
                  <a:ext cx="452846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58140" b="-7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E70F224D-2BFC-4196-9F94-113140769EC7}"/>
              </a:ext>
            </a:extLst>
          </p:cNvPr>
          <p:cNvSpPr txBox="1"/>
          <p:nvPr/>
        </p:nvSpPr>
        <p:spPr>
          <a:xfrm>
            <a:off x="1780975" y="652061"/>
            <a:ext cx="4828337" cy="40011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Bi R2*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94197" y="4405803"/>
                <a:ext cx="2907591" cy="3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197" y="4405803"/>
                <a:ext cx="2907591" cy="331629"/>
              </a:xfrm>
              <a:prstGeom prst="rect">
                <a:avLst/>
              </a:prstGeom>
              <a:blipFill>
                <a:blip r:embed="rId21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b="67960"/>
          <a:stretch/>
        </p:blipFill>
        <p:spPr>
          <a:xfrm>
            <a:off x="179512" y="1590455"/>
            <a:ext cx="5040560" cy="122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4430935" y="4048431"/>
                <a:ext cx="2412986" cy="235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𝑇𝐸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35" y="4048431"/>
                <a:ext cx="2412986" cy="235321"/>
              </a:xfrm>
              <a:prstGeom prst="rect">
                <a:avLst/>
              </a:prstGeom>
              <a:blipFill>
                <a:blip r:embed="rId2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avec flèche 55"/>
          <p:cNvCxnSpPr/>
          <p:nvPr/>
        </p:nvCxnSpPr>
        <p:spPr>
          <a:xfrm>
            <a:off x="4427155" y="4348736"/>
            <a:ext cx="230223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735523" y="2937519"/>
            <a:ext cx="259292" cy="350437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>
            <a:off x="1415809" y="2937519"/>
            <a:ext cx="130124" cy="700875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1989034" y="2937519"/>
            <a:ext cx="367981" cy="1228572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2633086" y="2937519"/>
            <a:ext cx="515951" cy="1571601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3250834" y="2937519"/>
            <a:ext cx="745103" cy="1860909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3876431" y="2937519"/>
            <a:ext cx="994108" cy="2193729"/>
          </a:xfrm>
          <a:prstGeom prst="straightConnector1">
            <a:avLst/>
          </a:prstGeom>
          <a:ln w="3175">
            <a:solidFill>
              <a:schemeClr val="tx1">
                <a:alpha val="60000"/>
              </a:schemeClr>
            </a:solidFill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34307641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6DA831E-65DE-42AC-A68D-DAA71AF15F82}"/>
              </a:ext>
            </a:extLst>
          </p:cNvPr>
          <p:cNvSpPr/>
          <p:nvPr/>
        </p:nvSpPr>
        <p:spPr>
          <a:xfrm>
            <a:off x="0" y="0"/>
            <a:ext cx="2612571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98AC9-1DBC-409A-B73A-49CC9C4FDA2F}"/>
              </a:ext>
            </a:extLst>
          </p:cNvPr>
          <p:cNvSpPr/>
          <p:nvPr/>
        </p:nvSpPr>
        <p:spPr>
          <a:xfrm>
            <a:off x="0" y="0"/>
            <a:ext cx="2612571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3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en-US" i="1" noProof="0" dirty="0"/>
              <a:t>Simulation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7044-7017-4FEB-863C-AE911531D29F}" type="slidenum">
              <a:rPr lang="fr-FR" smtClean="0"/>
              <a:pPr/>
              <a:t>7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7693" y="1484784"/>
            <a:ext cx="540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7794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1556792"/>
            <a:ext cx="46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02992-385A-4896-887A-E09453DBA175}"/>
              </a:ext>
            </a:extLst>
          </p:cNvPr>
          <p:cNvSpPr/>
          <p:nvPr/>
        </p:nvSpPr>
        <p:spPr>
          <a:xfrm>
            <a:off x="0" y="0"/>
            <a:ext cx="3048000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242E6-4178-42F2-8950-1A481CB864D9}"/>
              </a:ext>
            </a:extLst>
          </p:cNvPr>
          <p:cNvSpPr/>
          <p:nvPr/>
        </p:nvSpPr>
        <p:spPr>
          <a:xfrm>
            <a:off x="0" y="0"/>
            <a:ext cx="3048000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Simulation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48680"/>
          </a:xfrm>
        </p:spPr>
        <p:txBody>
          <a:bodyPr/>
          <a:lstStyle/>
          <a:p>
            <a:fld id="{E6664E70-ACAA-45C1-98DD-B756D58C22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127208625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AF473907-74A4-4A42-96E8-CF5440E3BDB1}"/>
              </a:ext>
            </a:extLst>
          </p:cNvPr>
          <p:cNvGrpSpPr/>
          <p:nvPr/>
        </p:nvGrpSpPr>
        <p:grpSpPr>
          <a:xfrm>
            <a:off x="921827" y="3190033"/>
            <a:ext cx="1404408" cy="1189190"/>
            <a:chOff x="921827" y="3190033"/>
            <a:chExt cx="1404408" cy="1189190"/>
          </a:xfrm>
        </p:grpSpPr>
        <p:sp>
          <p:nvSpPr>
            <p:cNvPr id="46" name="Rectangle 45"/>
            <p:cNvSpPr/>
            <p:nvPr/>
          </p:nvSpPr>
          <p:spPr>
            <a:xfrm>
              <a:off x="1416081" y="3190033"/>
              <a:ext cx="910154" cy="912600"/>
            </a:xfrm>
            <a:prstGeom prst="rect">
              <a:avLst/>
            </a:prstGeom>
            <a:blipFill dpi="0" rotWithShape="1">
              <a:blip r:embed="rId8" cstate="print">
                <a:alphaModFix amt="7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68954" y="3328328"/>
              <a:ext cx="910154" cy="912600"/>
            </a:xfrm>
            <a:prstGeom prst="rect">
              <a:avLst/>
            </a:prstGeom>
            <a:blipFill dpi="0" rotWithShape="1">
              <a:blip r:embed="rId8" cstate="print">
                <a:alphaModFix amt="7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21827" y="3466623"/>
              <a:ext cx="910154" cy="912600"/>
            </a:xfrm>
            <a:prstGeom prst="rect">
              <a:avLst/>
            </a:prstGeom>
            <a:blipFill dpi="0" rotWithShape="1">
              <a:blip r:embed="rId8" cstate="print">
                <a:alphaModFix amt="7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674700" y="3604917"/>
            <a:ext cx="910154" cy="912600"/>
          </a:xfrm>
          <a:prstGeom prst="rect">
            <a:avLst/>
          </a:prstGeom>
          <a:blipFill dpi="0" rotWithShape="1">
            <a:blip r:embed="rId9" cstate="print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AA2E894-34CF-4A81-9296-1595F872F99E}"/>
              </a:ext>
            </a:extLst>
          </p:cNvPr>
          <p:cNvGrpSpPr/>
          <p:nvPr/>
        </p:nvGrpSpPr>
        <p:grpSpPr>
          <a:xfrm>
            <a:off x="666118" y="3603176"/>
            <a:ext cx="910154" cy="913495"/>
            <a:chOff x="666118" y="3603176"/>
            <a:chExt cx="910154" cy="913495"/>
          </a:xfrm>
        </p:grpSpPr>
        <p:sp>
          <p:nvSpPr>
            <p:cNvPr id="77" name="Rectangle 76"/>
            <p:cNvSpPr/>
            <p:nvPr/>
          </p:nvSpPr>
          <p:spPr>
            <a:xfrm>
              <a:off x="666118" y="4224844"/>
              <a:ext cx="910154" cy="29182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66118" y="3912966"/>
              <a:ext cx="910154" cy="29182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118" y="3603176"/>
              <a:ext cx="910154" cy="29182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15887" y="2615952"/>
            <a:ext cx="2111903" cy="3320083"/>
            <a:chOff x="315887" y="2615952"/>
            <a:chExt cx="2111903" cy="3320083"/>
          </a:xfrm>
        </p:grpSpPr>
        <p:grpSp>
          <p:nvGrpSpPr>
            <p:cNvPr id="3" name="Groupe 2"/>
            <p:cNvGrpSpPr/>
            <p:nvPr/>
          </p:nvGrpSpPr>
          <p:grpSpPr>
            <a:xfrm>
              <a:off x="315887" y="2873906"/>
              <a:ext cx="1784504" cy="729492"/>
              <a:chOff x="315887" y="2873906"/>
              <a:chExt cx="1784504" cy="729492"/>
            </a:xfrm>
          </p:grpSpPr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577461" y="2873906"/>
                <a:ext cx="1418281" cy="729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ZoneTexte 55"/>
              <p:cNvSpPr txBox="1"/>
              <p:nvPr/>
            </p:nvSpPr>
            <p:spPr>
              <a:xfrm rot="19992061">
                <a:off x="315887" y="2960212"/>
                <a:ext cx="1784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40 echoes (1:1:40 ms)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37170" y="2615952"/>
              <a:ext cx="2090620" cy="2237988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onnecteur droit avec flèche 80"/>
            <p:cNvCxnSpPr>
              <a:stCxn id="80" idx="2"/>
            </p:cNvCxnSpPr>
            <p:nvPr/>
          </p:nvCxnSpPr>
          <p:spPr>
            <a:xfrm>
              <a:off x="1382480" y="4853940"/>
              <a:ext cx="0" cy="409527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/>
          </p:nvSpPr>
          <p:spPr>
            <a:xfrm>
              <a:off x="445777" y="5289704"/>
              <a:ext cx="1982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 set of images</a:t>
              </a:r>
            </a:p>
            <a:p>
              <a:pPr algn="ctr"/>
              <a:r>
                <a:rPr lang="en-US" dirty="0"/>
                <a:t>Noise 0:1:5 % 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47299" y="1484507"/>
            <a:ext cx="4487002" cy="923330"/>
            <a:chOff x="347299" y="1484507"/>
            <a:chExt cx="4487002" cy="923330"/>
          </a:xfrm>
        </p:grpSpPr>
        <p:sp>
          <p:nvSpPr>
            <p:cNvPr id="83" name="ZoneTexte 82"/>
            <p:cNvSpPr txBox="1"/>
            <p:nvPr/>
          </p:nvSpPr>
          <p:spPr>
            <a:xfrm>
              <a:off x="347299" y="1484507"/>
              <a:ext cx="22715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</a:rPr>
                <a:t>Sim : </a:t>
              </a:r>
              <a:r>
                <a:rPr lang="fr-FR" dirty="0"/>
                <a:t>Mono decay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Sim : </a:t>
              </a:r>
              <a:r>
                <a:rPr lang="fr-FR" dirty="0"/>
                <a:t>Bi decay close</a:t>
              </a:r>
            </a:p>
            <a:p>
              <a:r>
                <a:rPr lang="fr-FR" dirty="0">
                  <a:solidFill>
                    <a:srgbClr val="FFC000"/>
                  </a:solidFill>
                </a:rPr>
                <a:t>Sim : </a:t>
              </a:r>
              <a:r>
                <a:rPr lang="fr-FR" dirty="0"/>
                <a:t>Bi decay far  </a:t>
              </a:r>
              <a:r>
                <a:rPr lang="en-GB" dirty="0"/>
                <a:t> 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640" y="1493484"/>
                  <a:ext cx="4182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fr-FR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640" y="1493484"/>
                  <a:ext cx="418256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18887" y="1801260"/>
                  <a:ext cx="133376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GB" sz="1400" dirty="0"/>
                    <a:t>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887" y="1801260"/>
                  <a:ext cx="1333763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2618886" y="2084605"/>
                  <a:ext cx="221541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GB" sz="1400" dirty="0"/>
                    <a:t>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886" y="2084605"/>
                  <a:ext cx="2215415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eur droit avec flèche 13"/>
            <p:cNvCxnSpPr/>
            <p:nvPr/>
          </p:nvCxnSpPr>
          <p:spPr>
            <a:xfrm>
              <a:off x="3007407" y="1955149"/>
              <a:ext cx="51607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3007407" y="2236488"/>
              <a:ext cx="1404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12" idx="0"/>
            </p:cNvCxnSpPr>
            <p:nvPr/>
          </p:nvCxnSpPr>
          <p:spPr>
            <a:xfrm flipH="1">
              <a:off x="3285768" y="1801260"/>
              <a:ext cx="1" cy="59112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1777118" y="661957"/>
            <a:ext cx="4828337" cy="70788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to differentiate a voxel with a mono or bi exponential decay ?</a:t>
            </a:r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2837394" y="4182377"/>
            <a:ext cx="1846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4834301" y="1493484"/>
            <a:ext cx="3794670" cy="759786"/>
            <a:chOff x="4834301" y="1493484"/>
            <a:chExt cx="3794670" cy="759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955465" y="1887401"/>
                  <a:ext cx="3673506" cy="365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/>
                    <a:t>(2)  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a14:m>
                  <a:r>
                    <a:rPr lang="en-US" sz="1600" dirty="0"/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465" y="1887401"/>
                  <a:ext cx="3673506" cy="365869"/>
                </a:xfrm>
                <a:prstGeom prst="rect">
                  <a:avLst/>
                </a:prstGeom>
                <a:blipFill>
                  <a:blip r:embed="rId14"/>
                  <a:stretch>
                    <a:fillRect l="-498" b="-21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ZoneTexte 95"/>
                <p:cNvSpPr txBox="1"/>
                <p:nvPr/>
              </p:nvSpPr>
              <p:spPr>
                <a:xfrm>
                  <a:off x="4834301" y="1493484"/>
                  <a:ext cx="2412986" cy="2689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1400" b="0" i="1" dirty="0"/>
                    <a:t>(1)  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96" name="ZoneTexte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1" y="1493484"/>
                  <a:ext cx="2412986" cy="268920"/>
                </a:xfrm>
                <a:prstGeom prst="rect">
                  <a:avLst/>
                </a:prstGeom>
                <a:blipFill>
                  <a:blip r:embed="rId15"/>
                  <a:stretch>
                    <a:fillRect t="-2273" b="-38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2554211" y="4229435"/>
                <a:ext cx="2412986" cy="256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𝑇𝐸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Sup>
                              <m:sSubSup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𝑇𝐸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Sup>
                              <m:sSubSup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p>
                      </m:e>
                    </m:d>
                  </m:oMath>
                </a14:m>
                <a:r>
                  <a:rPr lang="fr-FR" sz="1400" dirty="0"/>
                  <a:t> </a:t>
                </a: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11" y="4229435"/>
                <a:ext cx="2412986" cy="256545"/>
              </a:xfrm>
              <a:prstGeom prst="rect">
                <a:avLst/>
              </a:prstGeom>
              <a:blipFill>
                <a:blip r:embed="rId16"/>
                <a:stretch>
                  <a:fillRect l="-2020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2955477" y="3919876"/>
            <a:ext cx="1610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Non-linear fitting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43528" y="6169414"/>
            <a:ext cx="495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Need a threshold to avoid creating false bi voxel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5035275" y="2295322"/>
            <a:ext cx="4064837" cy="3719525"/>
            <a:chOff x="5035275" y="2295322"/>
            <a:chExt cx="4064837" cy="3719525"/>
          </a:xfrm>
        </p:grpSpPr>
        <p:grpSp>
          <p:nvGrpSpPr>
            <p:cNvPr id="48" name="Groupe 47"/>
            <p:cNvGrpSpPr/>
            <p:nvPr/>
          </p:nvGrpSpPr>
          <p:grpSpPr>
            <a:xfrm>
              <a:off x="5496238" y="2295322"/>
              <a:ext cx="3012985" cy="3719525"/>
              <a:chOff x="5199981" y="413811"/>
              <a:chExt cx="2984251" cy="3684053"/>
            </a:xfrm>
          </p:grpSpPr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1" t="76746" r="8760" b="11915"/>
              <a:stretch/>
            </p:blipFill>
            <p:spPr>
              <a:xfrm>
                <a:off x="6083793" y="3900623"/>
                <a:ext cx="1189807" cy="197241"/>
              </a:xfrm>
              <a:prstGeom prst="rect">
                <a:avLst/>
              </a:prstGeom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43" t="14080" r="52878" b="16888"/>
              <a:stretch/>
            </p:blipFill>
            <p:spPr>
              <a:xfrm rot="5400000">
                <a:off x="5202446" y="2450872"/>
                <a:ext cx="1497581" cy="1441231"/>
              </a:xfrm>
              <a:prstGeom prst="rect">
                <a:avLst/>
              </a:prstGeom>
            </p:spPr>
          </p:pic>
          <p:pic>
            <p:nvPicPr>
              <p:cNvPr id="54" name="Image 53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5" t="13968" r="52789" b="15861"/>
              <a:stretch/>
            </p:blipFill>
            <p:spPr>
              <a:xfrm rot="5400000">
                <a:off x="5205213" y="820859"/>
                <a:ext cx="1461407" cy="1471872"/>
              </a:xfrm>
              <a:prstGeom prst="rect">
                <a:avLst/>
              </a:prstGeom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28" t="13968" r="8353" b="15861"/>
              <a:stretch/>
            </p:blipFill>
            <p:spPr>
              <a:xfrm rot="5400000">
                <a:off x="6705345" y="829088"/>
                <a:ext cx="1485900" cy="1471872"/>
              </a:xfrm>
              <a:prstGeom prst="rect">
                <a:avLst/>
              </a:prstGeom>
            </p:spPr>
          </p:pic>
          <p:grpSp>
            <p:nvGrpSpPr>
              <p:cNvPr id="70" name="Groupe 69"/>
              <p:cNvGrpSpPr/>
              <p:nvPr/>
            </p:nvGrpSpPr>
            <p:grpSpPr>
              <a:xfrm>
                <a:off x="5207633" y="857313"/>
                <a:ext cx="45722" cy="1378949"/>
                <a:chOff x="4206148" y="883438"/>
                <a:chExt cx="45722" cy="1378949"/>
              </a:xfrm>
            </p:grpSpPr>
            <p:sp>
              <p:nvSpPr>
                <p:cNvPr id="71" name="Accolade fermante 70"/>
                <p:cNvSpPr/>
                <p:nvPr/>
              </p:nvSpPr>
              <p:spPr>
                <a:xfrm flipH="1" flipV="1">
                  <a:off x="4206151" y="883438"/>
                  <a:ext cx="45719" cy="46682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73" name="Accolade fermante 72"/>
                <p:cNvSpPr/>
                <p:nvPr/>
              </p:nvSpPr>
              <p:spPr>
                <a:xfrm flipH="1" flipV="1">
                  <a:off x="4206148" y="1350260"/>
                  <a:ext cx="45721" cy="445304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74" name="Accolade fermante 73"/>
                <p:cNvSpPr/>
                <p:nvPr/>
              </p:nvSpPr>
              <p:spPr>
                <a:xfrm flipH="1" flipV="1">
                  <a:off x="4206150" y="1795565"/>
                  <a:ext cx="45719" cy="46682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  <p:pic>
            <p:nvPicPr>
              <p:cNvPr id="59" name="Image 58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80" t="14080" r="8779" b="17639"/>
              <a:stretch/>
            </p:blipFill>
            <p:spPr>
              <a:xfrm rot="5400000">
                <a:off x="6718296" y="2437543"/>
                <a:ext cx="1480782" cy="1451090"/>
              </a:xfrm>
              <a:prstGeom prst="rect">
                <a:avLst/>
              </a:prstGeom>
            </p:spPr>
          </p:pic>
          <p:grpSp>
            <p:nvGrpSpPr>
              <p:cNvPr id="65" name="Groupe 64"/>
              <p:cNvGrpSpPr/>
              <p:nvPr/>
            </p:nvGrpSpPr>
            <p:grpSpPr>
              <a:xfrm>
                <a:off x="5207634" y="2466111"/>
                <a:ext cx="45721" cy="1378949"/>
                <a:chOff x="4231386" y="883438"/>
                <a:chExt cx="45721" cy="1378949"/>
              </a:xfrm>
            </p:grpSpPr>
            <p:sp>
              <p:nvSpPr>
                <p:cNvPr id="66" name="Accolade fermante 65"/>
                <p:cNvSpPr/>
                <p:nvPr/>
              </p:nvSpPr>
              <p:spPr>
                <a:xfrm flipH="1" flipV="1">
                  <a:off x="4231388" y="883438"/>
                  <a:ext cx="45719" cy="46682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67" name="Accolade fermante 66"/>
                <p:cNvSpPr/>
                <p:nvPr/>
              </p:nvSpPr>
              <p:spPr>
                <a:xfrm flipH="1" flipV="1">
                  <a:off x="4231386" y="1350260"/>
                  <a:ext cx="45721" cy="445304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68" name="Accolade fermante 67"/>
                <p:cNvSpPr/>
                <p:nvPr/>
              </p:nvSpPr>
              <p:spPr>
                <a:xfrm flipH="1" flipV="1">
                  <a:off x="4231388" y="1795565"/>
                  <a:ext cx="45719" cy="46682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ZoneTexte 60"/>
                  <p:cNvSpPr txBox="1"/>
                  <p:nvPr/>
                </p:nvSpPr>
                <p:spPr>
                  <a:xfrm>
                    <a:off x="5714832" y="622030"/>
                    <a:ext cx="538842" cy="254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sz="1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  <m:sup>
                              <m:r>
                                <a:rPr lang="fr-FR" sz="1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GB" sz="1000" b="1" dirty="0"/>
                  </a:p>
                </p:txBody>
              </p:sp>
            </mc:Choice>
            <mc:Fallback xmlns="">
              <p:sp>
                <p:nvSpPr>
                  <p:cNvPr id="43" name="ZoneTexte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4832" y="622030"/>
                    <a:ext cx="538842" cy="2546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7185697" y="626329"/>
                    <a:ext cx="53884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sz="1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  <m:sup>
                              <m:r>
                                <a:rPr lang="fr-FR" sz="1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GB" sz="1000" b="1" dirty="0"/>
                  </a:p>
                </p:txBody>
              </p:sp>
            </mc:Choice>
            <mc:Fallback xmlns="">
              <p:sp>
                <p:nvSpPr>
                  <p:cNvPr id="44" name="ZoneTexte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5697" y="626329"/>
                    <a:ext cx="538842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ZoneTexte 62"/>
                  <p:cNvSpPr txBox="1"/>
                  <p:nvPr/>
                </p:nvSpPr>
                <p:spPr>
                  <a:xfrm>
                    <a:off x="5942622" y="413811"/>
                    <a:ext cx="1472150" cy="2870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2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1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a14:m>
                    <a:r>
                      <a:rPr lang="en-US" sz="1200" b="1" dirty="0"/>
                      <a:t> maps</a:t>
                    </a:r>
                  </a:p>
                </p:txBody>
              </p:sp>
            </mc:Choice>
            <mc:Fallback xmlns="">
              <p:sp>
                <p:nvSpPr>
                  <p:cNvPr id="45" name="ZoneTexte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2622" y="413811"/>
                    <a:ext cx="1472150" cy="2870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2128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ZoneTexte 48"/>
            <p:cNvSpPr txBox="1"/>
            <p:nvPr/>
          </p:nvSpPr>
          <p:spPr>
            <a:xfrm>
              <a:off x="8560112" y="3373442"/>
              <a:ext cx="540000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100" b="1" dirty="0"/>
                <a:t>0 %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8560112" y="4927537"/>
              <a:ext cx="540000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100" b="1" dirty="0"/>
                <a:t>5 %</a:t>
              </a:r>
              <a:endParaRPr lang="en-GB" sz="1100" b="1" dirty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5035275" y="2841374"/>
              <a:ext cx="531444" cy="2767294"/>
              <a:chOff x="4963904" y="2865375"/>
              <a:chExt cx="531444" cy="2767294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4963904" y="2865375"/>
                <a:ext cx="5260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Mono</a:t>
                </a:r>
                <a:endParaRPr lang="en-GB" sz="1000" dirty="0"/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4963904" y="3304266"/>
                <a:ext cx="5260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 err="1"/>
                  <a:t>Bi-c</a:t>
                </a:r>
                <a:endParaRPr lang="en-GB" sz="1000" dirty="0"/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4963904" y="3779285"/>
                <a:ext cx="5260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 err="1"/>
                  <a:t>Bi-f</a:t>
                </a:r>
                <a:endParaRPr lang="fr-FR" sz="1000" dirty="0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4969334" y="4472538"/>
                <a:ext cx="5260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Mono</a:t>
                </a:r>
                <a:endParaRPr lang="en-GB" sz="1000" dirty="0"/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4969334" y="4911429"/>
                <a:ext cx="5260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 err="1"/>
                  <a:t>Bi-c</a:t>
                </a:r>
                <a:endParaRPr lang="en-GB" sz="1000" dirty="0"/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4969334" y="5386448"/>
                <a:ext cx="5260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 err="1"/>
                  <a:t>Bi-f</a:t>
                </a:r>
                <a:endParaRPr lang="fr-FR" sz="1000" dirty="0"/>
              </a:p>
            </p:txBody>
          </p:sp>
        </p:grpSp>
        <p:sp>
          <p:nvSpPr>
            <p:cNvPr id="92" name="ZoneTexte 91"/>
            <p:cNvSpPr txBox="1"/>
            <p:nvPr/>
          </p:nvSpPr>
          <p:spPr>
            <a:xfrm>
              <a:off x="8560112" y="2495571"/>
              <a:ext cx="5400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100" b="1" dirty="0"/>
                <a:t>Noise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4B534D7-DF88-4232-B7E4-3493BB25C782}"/>
              </a:ext>
            </a:extLst>
          </p:cNvPr>
          <p:cNvSpPr/>
          <p:nvPr/>
        </p:nvSpPr>
        <p:spPr>
          <a:xfrm>
            <a:off x="0" y="0"/>
            <a:ext cx="3483428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C9311-77CF-4387-BFCA-43D8F77902D6}"/>
              </a:ext>
            </a:extLst>
          </p:cNvPr>
          <p:cNvSpPr/>
          <p:nvPr/>
        </p:nvSpPr>
        <p:spPr>
          <a:xfrm>
            <a:off x="0" y="0"/>
            <a:ext cx="3483428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1" grpId="0"/>
      <p:bldP spid="4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779" y="-68019"/>
            <a:ext cx="4176464" cy="720080"/>
          </a:xfrm>
        </p:spPr>
        <p:txBody>
          <a:bodyPr>
            <a:noAutofit/>
          </a:bodyPr>
          <a:lstStyle/>
          <a:p>
            <a:r>
              <a:rPr lang="en-US" sz="2800" noProof="0" dirty="0"/>
              <a:t>Simulation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21/11/2019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548680"/>
          </a:xfrm>
        </p:spPr>
        <p:txBody>
          <a:bodyPr/>
          <a:lstStyle/>
          <a:p>
            <a:fld id="{E6664E70-ACAA-45C1-98DD-B756D58C22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6739" y="75997"/>
            <a:ext cx="360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345011" y="292021"/>
            <a:ext cx="338437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127208625"/>
              </p:ext>
            </p:extLst>
          </p:nvPr>
        </p:nvGraphicFramePr>
        <p:xfrm>
          <a:off x="7188285" y="41163"/>
          <a:ext cx="2400278" cy="107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AF473907-74A4-4A42-96E8-CF5440E3BDB1}"/>
              </a:ext>
            </a:extLst>
          </p:cNvPr>
          <p:cNvGrpSpPr/>
          <p:nvPr/>
        </p:nvGrpSpPr>
        <p:grpSpPr>
          <a:xfrm>
            <a:off x="921827" y="3190033"/>
            <a:ext cx="1404408" cy="1189190"/>
            <a:chOff x="921827" y="3190033"/>
            <a:chExt cx="1404408" cy="1189190"/>
          </a:xfrm>
        </p:grpSpPr>
        <p:sp>
          <p:nvSpPr>
            <p:cNvPr id="46" name="Rectangle 45"/>
            <p:cNvSpPr/>
            <p:nvPr/>
          </p:nvSpPr>
          <p:spPr>
            <a:xfrm>
              <a:off x="1416081" y="3190033"/>
              <a:ext cx="910154" cy="912600"/>
            </a:xfrm>
            <a:prstGeom prst="rect">
              <a:avLst/>
            </a:prstGeom>
            <a:blipFill dpi="0" rotWithShape="1">
              <a:blip r:embed="rId8" cstate="print">
                <a:alphaModFix amt="7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68954" y="3328328"/>
              <a:ext cx="910154" cy="912600"/>
            </a:xfrm>
            <a:prstGeom prst="rect">
              <a:avLst/>
            </a:prstGeom>
            <a:blipFill dpi="0" rotWithShape="1">
              <a:blip r:embed="rId8" cstate="print">
                <a:alphaModFix amt="7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21827" y="3466623"/>
              <a:ext cx="910154" cy="912600"/>
            </a:xfrm>
            <a:prstGeom prst="rect">
              <a:avLst/>
            </a:prstGeom>
            <a:blipFill dpi="0" rotWithShape="1">
              <a:blip r:embed="rId8" cstate="print">
                <a:alphaModFix amt="7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674700" y="3604917"/>
            <a:ext cx="910154" cy="912600"/>
          </a:xfrm>
          <a:prstGeom prst="rect">
            <a:avLst/>
          </a:prstGeom>
          <a:blipFill dpi="0" rotWithShape="1">
            <a:blip r:embed="rId9" cstate="print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AA2E894-34CF-4A81-9296-1595F872F99E}"/>
              </a:ext>
            </a:extLst>
          </p:cNvPr>
          <p:cNvGrpSpPr/>
          <p:nvPr/>
        </p:nvGrpSpPr>
        <p:grpSpPr>
          <a:xfrm>
            <a:off x="666118" y="3603176"/>
            <a:ext cx="910154" cy="913495"/>
            <a:chOff x="666118" y="3603176"/>
            <a:chExt cx="910154" cy="913495"/>
          </a:xfrm>
        </p:grpSpPr>
        <p:sp>
          <p:nvSpPr>
            <p:cNvPr id="77" name="Rectangle 76"/>
            <p:cNvSpPr/>
            <p:nvPr/>
          </p:nvSpPr>
          <p:spPr>
            <a:xfrm>
              <a:off x="666118" y="4224844"/>
              <a:ext cx="910154" cy="29182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66118" y="3912966"/>
              <a:ext cx="910154" cy="29182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66118" y="3603176"/>
              <a:ext cx="910154" cy="29182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15887" y="2615952"/>
            <a:ext cx="2111903" cy="3320083"/>
            <a:chOff x="315887" y="2615952"/>
            <a:chExt cx="2111903" cy="3320083"/>
          </a:xfrm>
        </p:grpSpPr>
        <p:grpSp>
          <p:nvGrpSpPr>
            <p:cNvPr id="3" name="Groupe 2"/>
            <p:cNvGrpSpPr/>
            <p:nvPr/>
          </p:nvGrpSpPr>
          <p:grpSpPr>
            <a:xfrm>
              <a:off x="315887" y="2873906"/>
              <a:ext cx="1784504" cy="729492"/>
              <a:chOff x="315887" y="2873906"/>
              <a:chExt cx="1784504" cy="729492"/>
            </a:xfrm>
          </p:grpSpPr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577461" y="2873906"/>
                <a:ext cx="1418281" cy="729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ZoneTexte 55"/>
              <p:cNvSpPr txBox="1"/>
              <p:nvPr/>
            </p:nvSpPr>
            <p:spPr>
              <a:xfrm rot="19992061">
                <a:off x="315887" y="2960212"/>
                <a:ext cx="1784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40 echoes (1:1:40 ms)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37170" y="2615952"/>
              <a:ext cx="2090620" cy="2237988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onnecteur droit avec flèche 80"/>
            <p:cNvCxnSpPr>
              <a:stCxn id="80" idx="2"/>
            </p:cNvCxnSpPr>
            <p:nvPr/>
          </p:nvCxnSpPr>
          <p:spPr>
            <a:xfrm>
              <a:off x="1382480" y="4853940"/>
              <a:ext cx="0" cy="409527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/>
          </p:nvSpPr>
          <p:spPr>
            <a:xfrm>
              <a:off x="445777" y="5289704"/>
              <a:ext cx="1982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 set of images</a:t>
              </a:r>
            </a:p>
            <a:p>
              <a:pPr algn="ctr"/>
              <a:r>
                <a:rPr lang="en-US" dirty="0"/>
                <a:t>Noise 0:1:5 % 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47299" y="1484507"/>
            <a:ext cx="4487002" cy="923330"/>
            <a:chOff x="347299" y="1484507"/>
            <a:chExt cx="4487002" cy="923330"/>
          </a:xfrm>
        </p:grpSpPr>
        <p:sp>
          <p:nvSpPr>
            <p:cNvPr id="83" name="ZoneTexte 82"/>
            <p:cNvSpPr txBox="1"/>
            <p:nvPr/>
          </p:nvSpPr>
          <p:spPr>
            <a:xfrm>
              <a:off x="347299" y="1484507"/>
              <a:ext cx="22715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</a:rPr>
                <a:t>Sim : </a:t>
              </a:r>
              <a:r>
                <a:rPr lang="fr-FR" dirty="0"/>
                <a:t>Mono decay</a:t>
              </a:r>
            </a:p>
            <a:p>
              <a:r>
                <a:rPr lang="fr-FR" dirty="0">
                  <a:solidFill>
                    <a:schemeClr val="accent1"/>
                  </a:solidFill>
                </a:rPr>
                <a:t>Sim : </a:t>
              </a:r>
              <a:r>
                <a:rPr lang="fr-FR" dirty="0"/>
                <a:t>Bi decay close</a:t>
              </a:r>
            </a:p>
            <a:p>
              <a:r>
                <a:rPr lang="fr-FR" dirty="0">
                  <a:solidFill>
                    <a:srgbClr val="FFC000"/>
                  </a:solidFill>
                </a:rPr>
                <a:t>Sim : </a:t>
              </a:r>
              <a:r>
                <a:rPr lang="fr-FR" dirty="0"/>
                <a:t>Bi decay far  </a:t>
              </a:r>
              <a:r>
                <a:rPr lang="en-GB" dirty="0"/>
                <a:t> 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640" y="1493484"/>
                  <a:ext cx="4182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fr-FR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640" y="1493484"/>
                  <a:ext cx="418256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18887" y="1801260"/>
                  <a:ext cx="133376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GB" sz="1400" dirty="0"/>
                    <a:t>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887" y="1801260"/>
                  <a:ext cx="1333763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2618886" y="2084605"/>
                  <a:ext cx="221541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GB" sz="1400" dirty="0"/>
                    <a:t>                             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886" y="2084605"/>
                  <a:ext cx="2215415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eur droit avec flèche 13"/>
            <p:cNvCxnSpPr/>
            <p:nvPr/>
          </p:nvCxnSpPr>
          <p:spPr>
            <a:xfrm>
              <a:off x="3007407" y="1955149"/>
              <a:ext cx="51607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3007407" y="2236488"/>
              <a:ext cx="1404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12" idx="0"/>
            </p:cNvCxnSpPr>
            <p:nvPr/>
          </p:nvCxnSpPr>
          <p:spPr>
            <a:xfrm flipH="1">
              <a:off x="3285768" y="1801260"/>
              <a:ext cx="1" cy="59112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1777118" y="661957"/>
            <a:ext cx="4828337" cy="70788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to differentiate a voxel with a mono or bi exponential decay ?</a:t>
            </a: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2748495" y="3653743"/>
            <a:ext cx="65629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3573571" y="3469077"/>
            <a:ext cx="3593610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 Threshold bi – Noise 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4834301" y="1493484"/>
            <a:ext cx="3794670" cy="759786"/>
            <a:chOff x="4834301" y="1493484"/>
            <a:chExt cx="3794670" cy="759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955465" y="1887401"/>
                  <a:ext cx="3673506" cy="365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/>
                    <a:t>(2)  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a14:m>
                  <a:r>
                    <a:rPr lang="en-US" sz="1600" dirty="0"/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465" y="1887401"/>
                  <a:ext cx="3673506" cy="365869"/>
                </a:xfrm>
                <a:prstGeom prst="rect">
                  <a:avLst/>
                </a:prstGeom>
                <a:blipFill>
                  <a:blip r:embed="rId14"/>
                  <a:stretch>
                    <a:fillRect l="-498" b="-21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ZoneTexte 95"/>
                <p:cNvSpPr txBox="1"/>
                <p:nvPr/>
              </p:nvSpPr>
              <p:spPr>
                <a:xfrm>
                  <a:off x="4834301" y="1493484"/>
                  <a:ext cx="2412986" cy="2689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1400" b="0" i="1" dirty="0"/>
                    <a:t>(1)  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96" name="ZoneTexte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1" y="1493484"/>
                  <a:ext cx="2412986" cy="268920"/>
                </a:xfrm>
                <a:prstGeom prst="rect">
                  <a:avLst/>
                </a:prstGeom>
                <a:blipFill>
                  <a:blip r:embed="rId15"/>
                  <a:stretch>
                    <a:fillRect t="-2273" b="-38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F5E40C2-5DC3-4FAE-BD6B-C374772908AC}"/>
              </a:ext>
            </a:extLst>
          </p:cNvPr>
          <p:cNvSpPr/>
          <p:nvPr/>
        </p:nvSpPr>
        <p:spPr>
          <a:xfrm>
            <a:off x="0" y="0"/>
            <a:ext cx="3918857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3107EC-3E40-43AF-825B-6EF1721B5C80}"/>
              </a:ext>
            </a:extLst>
          </p:cNvPr>
          <p:cNvSpPr/>
          <p:nvPr/>
        </p:nvSpPr>
        <p:spPr>
          <a:xfrm>
            <a:off x="0" y="0"/>
            <a:ext cx="3918857" cy="25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0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8640</TotalTime>
  <Words>1044</Words>
  <Application>Microsoft Office PowerPoint</Application>
  <PresentationFormat>Affichage à l'écran (4:3)</PresentationFormat>
  <Paragraphs>441</Paragraphs>
  <Slides>21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Thème Office</vt:lpstr>
      <vt:lpstr>Conception personnalisée</vt:lpstr>
      <vt:lpstr>Présentation PowerPoint</vt:lpstr>
      <vt:lpstr>Introduction</vt:lpstr>
      <vt:lpstr>Introduction</vt:lpstr>
      <vt:lpstr>Introduction</vt:lpstr>
      <vt:lpstr>Introduction</vt:lpstr>
      <vt:lpstr>Introduction</vt:lpstr>
      <vt:lpstr>Simulation</vt:lpstr>
      <vt:lpstr>Simulation</vt:lpstr>
      <vt:lpstr>Simulation</vt:lpstr>
      <vt:lpstr>Simulation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Discussion</vt:lpstr>
      <vt:lpstr>Discussion</vt:lpstr>
      <vt:lpstr>Thanks for your attention</vt:lpstr>
    </vt:vector>
  </TitlesOfParts>
  <Company>COL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IRM quantitative : T1 mapping calculé à partir d’une séquence rapide</dc:title>
  <dc:creator>RP-scv2</dc:creator>
  <cp:lastModifiedBy>Maxime Michaud</cp:lastModifiedBy>
  <cp:revision>499</cp:revision>
  <dcterms:created xsi:type="dcterms:W3CDTF">2017-07-03T08:49:44Z</dcterms:created>
  <dcterms:modified xsi:type="dcterms:W3CDTF">2019-11-21T11:03:53Z</dcterms:modified>
</cp:coreProperties>
</file>