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6" r:id="rId3"/>
  </p:sldMasterIdLst>
  <p:sldIdLst>
    <p:sldId id="286" r:id="rId4"/>
    <p:sldId id="256" r:id="rId5"/>
    <p:sldId id="257" r:id="rId6"/>
    <p:sldId id="299" r:id="rId7"/>
    <p:sldId id="288" r:id="rId8"/>
    <p:sldId id="290" r:id="rId9"/>
    <p:sldId id="289" r:id="rId10"/>
    <p:sldId id="292" r:id="rId11"/>
    <p:sldId id="300" r:id="rId12"/>
    <p:sldId id="275" r:id="rId13"/>
    <p:sldId id="258" r:id="rId14"/>
    <p:sldId id="276" r:id="rId15"/>
    <p:sldId id="259" r:id="rId16"/>
    <p:sldId id="301" r:id="rId17"/>
    <p:sldId id="293" r:id="rId18"/>
    <p:sldId id="302" r:id="rId19"/>
    <p:sldId id="266" r:id="rId20"/>
    <p:sldId id="294" r:id="rId21"/>
    <p:sldId id="295" r:id="rId22"/>
    <p:sldId id="303" r:id="rId23"/>
    <p:sldId id="296" r:id="rId24"/>
    <p:sldId id="270" r:id="rId25"/>
    <p:sldId id="304" r:id="rId26"/>
    <p:sldId id="297" r:id="rId27"/>
    <p:sldId id="298" r:id="rId28"/>
    <p:sldId id="282" r:id="rId29"/>
    <p:sldId id="277" r:id="rId30"/>
    <p:sldId id="284" r:id="rId31"/>
  </p:sldIdLst>
  <p:sldSz cx="12192000" cy="6858000"/>
  <p:notesSz cx="6858000" cy="91440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_THESE" initials="L" lastIdx="3" clrIdx="0">
    <p:extLst>
      <p:ext uri="{19B8F6BF-5375-455C-9EA6-DF929625EA0E}">
        <p15:presenceInfo xmlns:p15="http://schemas.microsoft.com/office/powerpoint/2012/main" userId="LOU_THES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B8B8"/>
    <a:srgbClr val="66FF66"/>
    <a:srgbClr val="006FB9"/>
    <a:srgbClr val="055690"/>
    <a:srgbClr val="02406F"/>
    <a:srgbClr val="3333CC"/>
    <a:srgbClr val="0000FF"/>
    <a:srgbClr val="A72C32"/>
    <a:srgbClr val="0078C4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0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5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08T16:25:04.391" idx="1">
    <p:pos x="10" y="10"/>
    <p:text>Liste parametres. Code couleur optimised input selon tissu et input tissue output</p:text>
    <p:extLst>
      <p:ext uri="{C676402C-5697-4E1C-873F-D02D1690AC5C}">
        <p15:threadingInfo xmlns:p15="http://schemas.microsoft.com/office/powerpoint/2012/main" timeZoneBias="-120"/>
      </p:ext>
    </p:extLst>
  </p:cm>
  <p:cm authorId="1" dt="2019-07-08T16:29:29.197" idx="3">
    <p:pos x="10" y="146"/>
    <p:text>d'autre paramètre nbr coupes , pilot experiment ,</p:text>
    <p:extLst>
      <p:ext uri="{C676402C-5697-4E1C-873F-D02D1690AC5C}">
        <p15:threadingInfo xmlns:p15="http://schemas.microsoft.com/office/powerpoint/2012/main" timeZoneBias="-120">
          <p15:parentCm authorId="1" idx="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08T16:25:04.391" idx="1">
    <p:pos x="10" y="10"/>
    <p:text>Liste parametres. Code couleur optimised input selon tissu et input tissue output</p:text>
    <p:extLst>
      <p:ext uri="{C676402C-5697-4E1C-873F-D02D1690AC5C}">
        <p15:threadingInfo xmlns:p15="http://schemas.microsoft.com/office/powerpoint/2012/main" timeZoneBias="-120"/>
      </p:ext>
    </p:extLst>
  </p:cm>
  <p:cm authorId="1" dt="2019-07-08T16:29:29.197" idx="3">
    <p:pos x="10" y="146"/>
    <p:text>d'autre paramètre nbr coupes , pilot experiment ,</p:text>
    <p:extLst>
      <p:ext uri="{C676402C-5697-4E1C-873F-D02D1690AC5C}">
        <p15:threadingInfo xmlns:p15="http://schemas.microsoft.com/office/powerpoint/2012/main" timeZoneBias="-120">
          <p15:parentCm authorId="1" idx="1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08T16:28:30.523" idx="2">
    <p:pos x="10" y="10"/>
    <p:text>Pareil opti selon BM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08T16:28:30.523" idx="2">
    <p:pos x="10" y="10"/>
    <p:text>Pareil opti selon BM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78C4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019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636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2852" y="115891"/>
            <a:ext cx="2741083" cy="58261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1" y="115891"/>
            <a:ext cx="8020051" cy="5826125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246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5888"/>
            <a:ext cx="10964333" cy="56991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29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101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7188" y="121999"/>
            <a:ext cx="10632552" cy="56991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6" name="Espace réservé du texte 4"/>
          <p:cNvSpPr>
            <a:spLocks noGrp="1" noChangeAspect="1"/>
          </p:cNvSpPr>
          <p:nvPr>
            <p:ph type="body" sz="quarter" idx="11"/>
          </p:nvPr>
        </p:nvSpPr>
        <p:spPr>
          <a:xfrm rot="3900000">
            <a:off x="-176743" y="2545102"/>
            <a:ext cx="1152000" cy="816000"/>
          </a:xfrm>
        </p:spPr>
        <p:txBody>
          <a:bodyPr anchor="ctr" anchorCtr="1"/>
          <a:lstStyle>
            <a:lvl1pPr algn="ctr">
              <a:defRPr sz="1400">
                <a:solidFill>
                  <a:srgbClr val="0078C4"/>
                </a:solidFill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754587" y="942702"/>
            <a:ext cx="10632552" cy="540972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823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2764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5277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65195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2" y="908053"/>
            <a:ext cx="5380567" cy="5033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3369" y="908053"/>
            <a:ext cx="5380567" cy="5033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2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25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345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66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279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7698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29938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88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2852" y="115891"/>
            <a:ext cx="2741083" cy="58261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1" y="115891"/>
            <a:ext cx="8020051" cy="5826125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487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045" y="113453"/>
            <a:ext cx="10632552" cy="56991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 noChangeAspect="1"/>
          </p:cNvSpPr>
          <p:nvPr>
            <p:ph type="body" sz="quarter" idx="10"/>
          </p:nvPr>
        </p:nvSpPr>
        <p:spPr>
          <a:xfrm rot="3900000">
            <a:off x="-182400" y="1280400"/>
            <a:ext cx="1152000" cy="816000"/>
          </a:xfrm>
        </p:spPr>
        <p:txBody>
          <a:bodyPr anchor="ctr" anchorCtr="1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6" name="Espace réservé du texte 4"/>
          <p:cNvSpPr>
            <a:spLocks noGrp="1" noChangeAspect="1"/>
          </p:cNvSpPr>
          <p:nvPr>
            <p:ph type="body" sz="quarter" idx="11"/>
          </p:nvPr>
        </p:nvSpPr>
        <p:spPr>
          <a:xfrm rot="3900000">
            <a:off x="-202143" y="2448217"/>
            <a:ext cx="1152000" cy="816000"/>
          </a:xfrm>
        </p:spPr>
        <p:txBody>
          <a:bodyPr anchor="ctr" anchorCtr="1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7" name="Espace réservé du texte 4"/>
          <p:cNvSpPr>
            <a:spLocks noGrp="1" noChangeAspect="1"/>
          </p:cNvSpPr>
          <p:nvPr>
            <p:ph type="body" sz="quarter" idx="12"/>
          </p:nvPr>
        </p:nvSpPr>
        <p:spPr>
          <a:xfrm rot="3900000">
            <a:off x="-182399" y="3604370"/>
            <a:ext cx="1152000" cy="816000"/>
          </a:xfrm>
        </p:spPr>
        <p:txBody>
          <a:bodyPr anchor="ctr" anchorCtr="1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8" name="Espace réservé du texte 4"/>
          <p:cNvSpPr>
            <a:spLocks noGrp="1" noChangeAspect="1"/>
          </p:cNvSpPr>
          <p:nvPr>
            <p:ph type="body" sz="quarter" idx="13"/>
          </p:nvPr>
        </p:nvSpPr>
        <p:spPr>
          <a:xfrm rot="3900000">
            <a:off x="-202143" y="4772187"/>
            <a:ext cx="1152000" cy="816000"/>
          </a:xfrm>
        </p:spPr>
        <p:txBody>
          <a:bodyPr anchor="ctr" anchorCtr="1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smtClean="0"/>
              <a:t>Modifier les styles du texte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840045" y="899596"/>
            <a:ext cx="10632552" cy="540972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96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268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2" y="908053"/>
            <a:ext cx="5380567" cy="5033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3369" y="908053"/>
            <a:ext cx="5380567" cy="5033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853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95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454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98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6355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762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heme" Target="../theme/theme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5000">
              <a:srgbClr val="D5D5D5"/>
            </a:gs>
            <a:gs pos="0">
              <a:schemeClr val="accent3">
                <a:lumMod val="67000"/>
              </a:schemeClr>
            </a:gs>
            <a:gs pos="79000">
              <a:srgbClr val="F9F9F9"/>
            </a:gs>
            <a:gs pos="86000">
              <a:schemeClr val="accent3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877" y="6083920"/>
            <a:ext cx="20446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/>
          <a:stretch>
            <a:fillRect/>
          </a:stretch>
        </p:blipFill>
        <p:spPr bwMode="auto">
          <a:xfrm>
            <a:off x="4791211" y="6157831"/>
            <a:ext cx="2316556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7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29" y="6155700"/>
            <a:ext cx="3509386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0854505" y="6419853"/>
            <a:ext cx="927582" cy="23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altLang="fr-FR" sz="1000" i="1" dirty="0">
                <a:solidFill>
                  <a:srgbClr val="B0CFEB"/>
                </a:solidFill>
                <a:ea typeface="MS PGothic" panose="020B0600070205080204" pitchFamily="34" charset="-128"/>
              </a:rPr>
              <a:t>UMR-1099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08053"/>
            <a:ext cx="10964333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 err="1" smtClean="0"/>
              <a:t>Cliquez</a:t>
            </a:r>
            <a:r>
              <a:rPr lang="en-GB" altLang="fr-FR" dirty="0" smtClean="0"/>
              <a:t> pour </a:t>
            </a:r>
            <a:r>
              <a:rPr lang="en-GB" altLang="fr-FR" dirty="0" err="1" smtClean="0"/>
              <a:t>éditer</a:t>
            </a:r>
            <a:r>
              <a:rPr lang="en-GB" altLang="fr-FR" dirty="0" smtClean="0"/>
              <a:t> le format du plan de </a:t>
            </a:r>
            <a:r>
              <a:rPr lang="en-GB" altLang="fr-FR" dirty="0" err="1" smtClean="0"/>
              <a:t>texte</a:t>
            </a:r>
            <a:endParaRPr lang="en-GB" altLang="fr-FR" dirty="0" smtClean="0"/>
          </a:p>
          <a:p>
            <a:pPr lvl="1"/>
            <a:r>
              <a:rPr lang="en-GB" altLang="fr-FR" dirty="0" smtClean="0"/>
              <a:t>Second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  <a:p>
            <a:pPr lvl="2"/>
            <a:r>
              <a:rPr lang="en-GB" altLang="fr-FR" dirty="0" err="1" smtClean="0"/>
              <a:t>Troisième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  <a:p>
            <a:pPr lvl="3"/>
            <a:r>
              <a:rPr lang="en-GB" altLang="fr-FR" dirty="0" err="1" smtClean="0"/>
              <a:t>Quatrième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  <a:p>
            <a:pPr lvl="4"/>
            <a:r>
              <a:rPr lang="en-GB" altLang="fr-FR" dirty="0" err="1" smtClean="0"/>
              <a:t>Cinquième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  <a:p>
            <a:pPr lvl="4"/>
            <a:r>
              <a:rPr lang="en-GB" altLang="fr-FR" dirty="0" err="1" smtClean="0"/>
              <a:t>Sixième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  <a:p>
            <a:pPr lvl="4"/>
            <a:r>
              <a:rPr lang="en-GB" altLang="fr-FR" dirty="0" err="1" smtClean="0"/>
              <a:t>Septième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15888"/>
            <a:ext cx="10964333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texte-titre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5"/>
          <a:stretch/>
        </p:blipFill>
        <p:spPr>
          <a:xfrm>
            <a:off x="7673867" y="6101824"/>
            <a:ext cx="598834" cy="74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6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BDF53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A72C32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5000">
              <a:srgbClr val="D5D5D5"/>
            </a:gs>
            <a:gs pos="0">
              <a:schemeClr val="accent3">
                <a:lumMod val="67000"/>
              </a:schemeClr>
            </a:gs>
            <a:gs pos="79000">
              <a:srgbClr val="F9F9F9"/>
            </a:gs>
            <a:gs pos="86000">
              <a:schemeClr val="accent3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776038" y="134620"/>
            <a:ext cx="10692481" cy="576262"/>
          </a:xfrm>
          <a:prstGeom prst="roundRect">
            <a:avLst>
              <a:gd name="adj" fmla="val 16667"/>
            </a:avLst>
          </a:prstGeom>
          <a:solidFill>
            <a:srgbClr val="0078C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6037" y="908053"/>
            <a:ext cx="10984592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 err="1" smtClean="0"/>
              <a:t>Cliquez</a:t>
            </a:r>
            <a:r>
              <a:rPr lang="en-GB" altLang="fr-FR" dirty="0" smtClean="0"/>
              <a:t> pour </a:t>
            </a:r>
            <a:r>
              <a:rPr lang="en-GB" altLang="fr-FR" dirty="0" err="1" smtClean="0"/>
              <a:t>éditer</a:t>
            </a:r>
            <a:r>
              <a:rPr lang="en-GB" altLang="fr-FR" dirty="0" smtClean="0"/>
              <a:t> le format du plan de </a:t>
            </a:r>
            <a:r>
              <a:rPr lang="en-GB" altLang="fr-FR" dirty="0" err="1" smtClean="0"/>
              <a:t>texte</a:t>
            </a:r>
            <a:endParaRPr lang="en-GB" altLang="fr-FR" dirty="0" smtClean="0"/>
          </a:p>
          <a:p>
            <a:pPr lvl="1"/>
            <a:r>
              <a:rPr lang="en-GB" altLang="fr-FR" dirty="0" smtClean="0"/>
              <a:t>Second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  <a:p>
            <a:pPr lvl="2"/>
            <a:r>
              <a:rPr lang="en-GB" altLang="fr-FR" dirty="0" err="1" smtClean="0"/>
              <a:t>Troisième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  <a:p>
            <a:pPr lvl="3"/>
            <a:r>
              <a:rPr lang="en-GB" altLang="fr-FR" dirty="0" err="1" smtClean="0"/>
              <a:t>Quatrième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  <a:p>
            <a:pPr lvl="4"/>
            <a:r>
              <a:rPr lang="en-GB" altLang="fr-FR" dirty="0" err="1" smtClean="0"/>
              <a:t>Cinquième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  <a:p>
            <a:pPr lvl="4"/>
            <a:r>
              <a:rPr lang="en-GB" altLang="fr-FR" dirty="0" err="1" smtClean="0"/>
              <a:t>Sixième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  <a:p>
            <a:pPr lvl="4"/>
            <a:r>
              <a:rPr lang="en-GB" altLang="fr-FR" dirty="0" err="1" smtClean="0"/>
              <a:t>Septième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777611" y="112578"/>
            <a:ext cx="10662508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 err="1" smtClean="0"/>
              <a:t>Cliquez</a:t>
            </a:r>
            <a:r>
              <a:rPr lang="en-GB" altLang="fr-FR" dirty="0" smtClean="0"/>
              <a:t> pour </a:t>
            </a:r>
            <a:r>
              <a:rPr lang="en-GB" altLang="fr-FR" dirty="0" err="1" smtClean="0"/>
              <a:t>éditer</a:t>
            </a:r>
            <a:r>
              <a:rPr lang="en-GB" altLang="fr-FR" dirty="0" smtClean="0"/>
              <a:t> le format du </a:t>
            </a:r>
            <a:r>
              <a:rPr lang="en-GB" altLang="fr-FR" dirty="0" err="1" smtClean="0"/>
              <a:t>texte</a:t>
            </a:r>
            <a:r>
              <a:rPr lang="en-GB" altLang="fr-FR" dirty="0" smtClean="0"/>
              <a:t>-titre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143933" y="588645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CustomShape 9"/>
          <p:cNvSpPr/>
          <p:nvPr/>
        </p:nvSpPr>
        <p:spPr>
          <a:xfrm rot="16200000">
            <a:off x="-191820" y="2568569"/>
            <a:ext cx="1151640" cy="768000"/>
          </a:xfrm>
          <a:prstGeom prst="roundRect">
            <a:avLst>
              <a:gd name="adj" fmla="val 16667"/>
            </a:avLst>
          </a:prstGeom>
          <a:solidFill>
            <a:srgbClr val="FBDF53"/>
          </a:solidFill>
          <a:ln w="1908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5"/>
          <a:stretch/>
        </p:blipFill>
        <p:spPr>
          <a:xfrm>
            <a:off x="8222043" y="6285633"/>
            <a:ext cx="525501" cy="57958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11" y="6356350"/>
            <a:ext cx="1766218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245" y="6337300"/>
            <a:ext cx="299275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226" y="6349966"/>
            <a:ext cx="1382184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43933" y="6337300"/>
            <a:ext cx="12048068" cy="5207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endParaRPr lang="fr-FR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0993968" y="6445250"/>
            <a:ext cx="93133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buClrTx/>
              <a:buFontTx/>
              <a:buNone/>
            </a:pPr>
            <a:fld id="{F2AAA148-0863-4103-81AB-CD73EFAC9DE8}" type="slidenum">
              <a:rPr lang="en-US" altLang="fr-FR" sz="1400">
                <a:solidFill>
                  <a:srgbClr val="A72C32"/>
                </a:solidFill>
                <a:ea typeface="MS PGothic" panose="020B0600070205080204" pitchFamily="34" charset="-128"/>
              </a:rPr>
              <a:pPr algn="ctr" hangingPunct="1">
                <a:buClrTx/>
                <a:buFontTx/>
                <a:buNone/>
              </a:pPr>
              <a:t>‹N°›</a:t>
            </a:fld>
            <a:endParaRPr lang="en-US" altLang="fr-FR" sz="1400">
              <a:solidFill>
                <a:srgbClr val="A72C32"/>
              </a:solidFill>
              <a:ea typeface="MS PGothic" panose="020B0600070205080204" pitchFamily="34" charset="-128"/>
            </a:endParaRP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9046258" y="6478835"/>
            <a:ext cx="880645" cy="23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altLang="fr-FR" sz="1000" i="1" dirty="0">
                <a:solidFill>
                  <a:srgbClr val="B0CFEB"/>
                </a:solidFill>
                <a:ea typeface="MS PGothic" panose="020B0600070205080204" pitchFamily="34" charset="-128"/>
              </a:rPr>
              <a:t>UMR-1099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" y="6127335"/>
            <a:ext cx="12191999" cy="73788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accent1">
                <a:alpha val="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19" b="94923" l="23777" r="91400">
                        <a14:foregroundMark x1="65430" y1="43267" x2="65430" y2="43267"/>
                        <a14:foregroundMark x1="52782" y1="52980" x2="52782" y2="52980"/>
                        <a14:backgroundMark x1="25801" y1="22075" x2="38111" y2="29581"/>
                        <a14:backgroundMark x1="87015" y1="24062" x2="76223" y2="30022"/>
                        <a14:backgroundMark x1="86341" y1="75497" x2="76391" y2="69978"/>
                      </a14:backgroundRemoval>
                    </a14:imgEffect>
                    <a14:imgEffect>
                      <a14:sharpenSoften amount="-70000"/>
                    </a14:imgEffect>
                    <a14:imgEffect>
                      <a14:brightnessContrast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75"/>
          <a:stretch>
            <a:fillRect/>
          </a:stretch>
        </p:blipFill>
        <p:spPr bwMode="white">
          <a:xfrm rot="10800000">
            <a:off x="-146050" y="2833138"/>
            <a:ext cx="4469276" cy="345249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0225617" y="6337300"/>
            <a:ext cx="177588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3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BDF53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5000">
              <a:srgbClr val="D5D5D5"/>
            </a:gs>
            <a:gs pos="0">
              <a:schemeClr val="accent3">
                <a:lumMod val="67000"/>
              </a:schemeClr>
            </a:gs>
            <a:gs pos="79000">
              <a:srgbClr val="F9F9F9"/>
            </a:gs>
            <a:gs pos="86000">
              <a:schemeClr val="accent3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245" y="6337300"/>
            <a:ext cx="299275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776038" y="134620"/>
            <a:ext cx="10692481" cy="576262"/>
          </a:xfrm>
          <a:prstGeom prst="roundRect">
            <a:avLst>
              <a:gd name="adj" fmla="val 16667"/>
            </a:avLst>
          </a:prstGeom>
          <a:solidFill>
            <a:srgbClr val="0078C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6037" y="908053"/>
            <a:ext cx="10984592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 err="1" smtClean="0"/>
              <a:t>Cliquez</a:t>
            </a:r>
            <a:r>
              <a:rPr lang="en-GB" altLang="fr-FR" dirty="0" smtClean="0"/>
              <a:t> pour </a:t>
            </a:r>
            <a:r>
              <a:rPr lang="en-GB" altLang="fr-FR" dirty="0" err="1" smtClean="0"/>
              <a:t>éditer</a:t>
            </a:r>
            <a:r>
              <a:rPr lang="en-GB" altLang="fr-FR" dirty="0" smtClean="0"/>
              <a:t> le format du plan de </a:t>
            </a:r>
            <a:r>
              <a:rPr lang="en-GB" altLang="fr-FR" dirty="0" err="1" smtClean="0"/>
              <a:t>texte</a:t>
            </a:r>
            <a:endParaRPr lang="en-GB" altLang="fr-FR" dirty="0" smtClean="0"/>
          </a:p>
          <a:p>
            <a:pPr lvl="1"/>
            <a:r>
              <a:rPr lang="en-GB" altLang="fr-FR" dirty="0" smtClean="0"/>
              <a:t>Second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  <a:p>
            <a:pPr lvl="2"/>
            <a:r>
              <a:rPr lang="en-GB" altLang="fr-FR" dirty="0" err="1" smtClean="0"/>
              <a:t>Troisième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  <a:p>
            <a:pPr lvl="3"/>
            <a:r>
              <a:rPr lang="en-GB" altLang="fr-FR" dirty="0" err="1" smtClean="0"/>
              <a:t>Quatrième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  <a:p>
            <a:pPr lvl="4"/>
            <a:r>
              <a:rPr lang="en-GB" altLang="fr-FR" dirty="0" err="1" smtClean="0"/>
              <a:t>Cinquième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  <a:p>
            <a:pPr lvl="4"/>
            <a:r>
              <a:rPr lang="en-GB" altLang="fr-FR" dirty="0" err="1" smtClean="0"/>
              <a:t>Sixième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  <a:p>
            <a:pPr lvl="4"/>
            <a:r>
              <a:rPr lang="en-GB" altLang="fr-FR" dirty="0" err="1" smtClean="0"/>
              <a:t>Septième</a:t>
            </a:r>
            <a:r>
              <a:rPr lang="en-GB" altLang="fr-FR" dirty="0" smtClean="0"/>
              <a:t> </a:t>
            </a:r>
            <a:r>
              <a:rPr lang="en-GB" altLang="fr-FR" dirty="0" err="1" smtClean="0"/>
              <a:t>niveau</a:t>
            </a:r>
            <a:r>
              <a:rPr lang="en-GB" altLang="fr-FR" dirty="0" smtClean="0"/>
              <a:t> de plan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806011" y="140517"/>
            <a:ext cx="10662508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dirty="0" err="1" smtClean="0"/>
              <a:t>Cliquez</a:t>
            </a:r>
            <a:r>
              <a:rPr lang="en-GB" altLang="fr-FR" dirty="0" smtClean="0"/>
              <a:t> pour </a:t>
            </a:r>
            <a:r>
              <a:rPr lang="en-GB" altLang="fr-FR" dirty="0" err="1" smtClean="0"/>
              <a:t>éditer</a:t>
            </a:r>
            <a:r>
              <a:rPr lang="en-GB" altLang="fr-FR" dirty="0" smtClean="0"/>
              <a:t> le format du </a:t>
            </a:r>
            <a:r>
              <a:rPr lang="en-GB" altLang="fr-FR" dirty="0" err="1" smtClean="0"/>
              <a:t>texte</a:t>
            </a:r>
            <a:r>
              <a:rPr lang="en-GB" altLang="fr-FR" dirty="0" smtClean="0"/>
              <a:t>-titre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143933" y="588645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98243" y="6358732"/>
            <a:ext cx="12048068" cy="5207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10993968" y="6445250"/>
            <a:ext cx="93133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buClrTx/>
              <a:buFontTx/>
              <a:buNone/>
            </a:pPr>
            <a:fld id="{F2AAA148-0863-4103-81AB-CD73EFAC9DE8}" type="slidenum">
              <a:rPr lang="en-US" altLang="fr-FR" sz="1400">
                <a:solidFill>
                  <a:srgbClr val="A72C32"/>
                </a:solidFill>
                <a:ea typeface="MS PGothic" panose="020B0600070205080204" pitchFamily="34" charset="-128"/>
              </a:rPr>
              <a:pPr algn="ctr" hangingPunct="1">
                <a:buClrTx/>
                <a:buFontTx/>
                <a:buNone/>
              </a:pPr>
              <a:t>‹N°›</a:t>
            </a:fld>
            <a:endParaRPr lang="en-US" altLang="fr-FR" sz="1400">
              <a:solidFill>
                <a:srgbClr val="A72C32"/>
              </a:solidFill>
              <a:ea typeface="MS PGothic" panose="020B0600070205080204" pitchFamily="34" charset="-128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0225617" y="6337300"/>
            <a:ext cx="177588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5"/>
          <a:stretch/>
        </p:blipFill>
        <p:spPr>
          <a:xfrm>
            <a:off x="8222043" y="6285633"/>
            <a:ext cx="525501" cy="579584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11" y="6356350"/>
            <a:ext cx="1766218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226" y="6349966"/>
            <a:ext cx="1382184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143933" y="6337300"/>
            <a:ext cx="12048068" cy="5207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9046258" y="6478835"/>
            <a:ext cx="880645" cy="23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buClrTx/>
              <a:buFontTx/>
              <a:buNone/>
            </a:pPr>
            <a:r>
              <a:rPr lang="en-US" altLang="fr-FR" sz="1000" i="1" dirty="0">
                <a:solidFill>
                  <a:srgbClr val="B0CFEB"/>
                </a:solidFill>
                <a:ea typeface="MS PGothic" panose="020B0600070205080204" pitchFamily="34" charset="-128"/>
              </a:rPr>
              <a:t>UMR-1099</a:t>
            </a:r>
          </a:p>
        </p:txBody>
      </p:sp>
      <p:pic>
        <p:nvPicPr>
          <p:cNvPr id="22" name="Picture 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519" b="94923" l="23777" r="91400">
                        <a14:foregroundMark x1="65430" y1="43267" x2="65430" y2="43267"/>
                        <a14:foregroundMark x1="52782" y1="52980" x2="52782" y2="52980"/>
                        <a14:backgroundMark x1="25801" y1="22075" x2="38111" y2="29581"/>
                        <a14:backgroundMark x1="87015" y1="24062" x2="76223" y2="30022"/>
                        <a14:backgroundMark x1="86341" y1="75497" x2="76391" y2="69978"/>
                      </a14:backgroundRemoval>
                    </a14:imgEffect>
                    <a14:imgEffect>
                      <a14:sharpenSoften amount="-70000"/>
                    </a14:imgEffect>
                    <a14:imgEffect>
                      <a14:brightnessContrast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75"/>
          <a:stretch>
            <a:fillRect/>
          </a:stretch>
        </p:blipFill>
        <p:spPr bwMode="white">
          <a:xfrm rot="10800000">
            <a:off x="-146050" y="2833138"/>
            <a:ext cx="4469276" cy="3452495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59616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BDF53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BDF53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21.png"/><Relationship Id="rId7" Type="http://schemas.openxmlformats.org/officeDocument/2006/relationships/image" Target="../media/image14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comments" Target="../comments/comment2.xml"/><Relationship Id="rId4" Type="http://schemas.openxmlformats.org/officeDocument/2006/relationships/image" Target="../media/image1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10" Type="http://schemas.openxmlformats.org/officeDocument/2006/relationships/comments" Target="../comments/comment3.xml"/><Relationship Id="rId4" Type="http://schemas.openxmlformats.org/officeDocument/2006/relationships/image" Target="../media/image27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6.xml"/><Relationship Id="rId5" Type="http://schemas.openxmlformats.org/officeDocument/2006/relationships/comments" Target="../comments/comment4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8" b="89888" l="5719" r="91340">
                        <a14:foregroundMark x1="11275" y1="49438" x2="11275" y2="49438"/>
                        <a14:foregroundMark x1="5882" y1="54157" x2="5882" y2="54157"/>
                        <a14:foregroundMark x1="91340" y1="60899" x2="91340" y2="60899"/>
                        <a14:foregroundMark x1="24673" y1="84494" x2="24673" y2="84494"/>
                        <a14:foregroundMark x1="37418" y1="89438" x2="37418" y2="89438"/>
                      </a14:backgroundRemoval>
                    </a14:imgEffect>
                    <a14:imgEffect>
                      <a14:colorTemperature colorTemp="80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-6138470"/>
            <a:ext cx="8442121" cy="613847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reflection blurRad="25400" stA="56000" dir="5400000" sy="-100000" algn="bl" rotWithShape="0"/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89179" y="1307376"/>
            <a:ext cx="8159176" cy="3519649"/>
          </a:xfrm>
        </p:spPr>
        <p:txBody>
          <a:bodyPr/>
          <a:lstStyle/>
          <a:p>
            <a:r>
              <a:rPr lang="en-US" dirty="0" smtClean="0">
                <a:solidFill>
                  <a:srgbClr val="006FB9"/>
                </a:solidFill>
              </a:rPr>
              <a:t>A </a:t>
            </a:r>
            <a:r>
              <a:rPr lang="en-US" dirty="0">
                <a:solidFill>
                  <a:srgbClr val="006FB9"/>
                </a:solidFill>
              </a:rPr>
              <a:t>bone-marrow-optimized quantitative MRI protocol: towards better patient </a:t>
            </a:r>
            <a:r>
              <a:rPr lang="en-US" dirty="0" smtClean="0">
                <a:solidFill>
                  <a:srgbClr val="006FB9"/>
                </a:solidFill>
              </a:rPr>
              <a:t>follow-up</a:t>
            </a:r>
            <a:endParaRPr lang="fr-FR" sz="4400" dirty="0">
              <a:solidFill>
                <a:srgbClr val="006FB9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96767" y="4827025"/>
            <a:ext cx="9144000" cy="870689"/>
          </a:xfrm>
        </p:spPr>
        <p:txBody>
          <a:bodyPr/>
          <a:lstStyle/>
          <a:p>
            <a:r>
              <a:rPr lang="fr-FR" dirty="0" smtClean="0"/>
              <a:t>Louis </a:t>
            </a:r>
            <a:r>
              <a:rPr lang="fr-FR" dirty="0" err="1" smtClean="0"/>
              <a:t>Marage</a:t>
            </a:r>
            <a:r>
              <a:rPr lang="fr-FR" dirty="0" smtClean="0"/>
              <a:t>, LTSI METRIQ</a:t>
            </a:r>
          </a:p>
          <a:p>
            <a:r>
              <a:rPr lang="fr-FR" sz="2000" dirty="0"/>
              <a:t>Journées Thésards conjointes </a:t>
            </a:r>
            <a:r>
              <a:rPr lang="fr-FR" sz="2000" dirty="0" smtClean="0"/>
              <a:t>MI2B/SFPM 2019</a:t>
            </a:r>
            <a:endParaRPr lang="fr-FR" sz="2000" dirty="0"/>
          </a:p>
          <a:p>
            <a:r>
              <a:rPr lang="fr-FR" sz="1800" dirty="0" smtClean="0"/>
              <a:t>Directeurs Pr. </a:t>
            </a:r>
            <a:r>
              <a:rPr lang="fr-FR" sz="1800" dirty="0" err="1" smtClean="0"/>
              <a:t>M.Lederlin</a:t>
            </a:r>
            <a:r>
              <a:rPr lang="fr-FR" sz="1800" dirty="0" smtClean="0"/>
              <a:t> et Pr. </a:t>
            </a:r>
            <a:r>
              <a:rPr lang="fr-FR" sz="1800" dirty="0" err="1" smtClean="0"/>
              <a:t>H.Saint-Jalmes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96101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Méthode </a:t>
            </a:r>
            <a:r>
              <a:rPr lang="fr-FR" dirty="0"/>
              <a:t>DIXON à 2 angles</a:t>
            </a: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752295" y="689727"/>
            <a:ext cx="10064747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Permet la quantification simultanée de la fraction de graisse, des temps de relaxation T1 et T2* de l’eau et de la graisse.</a:t>
            </a:r>
          </a:p>
          <a:p>
            <a:pPr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</a:rPr>
              <a:t>Principe : utiliser la différence de </a:t>
            </a:r>
            <a:r>
              <a:rPr lang="fr-FR" sz="2000" dirty="0" smtClean="0">
                <a:solidFill>
                  <a:schemeClr val="tx1"/>
                </a:solidFill>
              </a:rPr>
              <a:t>fréquence de précession entre l’eau et la graisse à différent temps </a:t>
            </a:r>
            <a:r>
              <a:rPr lang="fr-FR" sz="2000" dirty="0">
                <a:solidFill>
                  <a:schemeClr val="tx1"/>
                </a:solidFill>
              </a:rPr>
              <a:t>d’échos (</a:t>
            </a:r>
            <a:r>
              <a:rPr lang="fr-FR" sz="2000" dirty="0" err="1">
                <a:solidFill>
                  <a:schemeClr val="tx1"/>
                </a:solidFill>
                <a:latin typeface="Symbol" panose="05050102010706020507" pitchFamily="18" charset="2"/>
              </a:rPr>
              <a:t>D</a:t>
            </a:r>
            <a:r>
              <a:rPr lang="fr-FR" sz="2000" dirty="0" err="1">
                <a:solidFill>
                  <a:schemeClr val="tx1"/>
                </a:solidFill>
              </a:rPr>
              <a:t>f</a:t>
            </a:r>
            <a:r>
              <a:rPr lang="fr-FR" sz="2000" dirty="0">
                <a:solidFill>
                  <a:schemeClr val="tx1"/>
                </a:solidFill>
              </a:rPr>
              <a:t>= 220 Hz à 64 MHz)</a:t>
            </a: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736601" y="3295320"/>
            <a:ext cx="3340911" cy="16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Acquisition grâce à la séquence 3D écho de gradient VIBE multi écho à deux </a:t>
            </a:r>
            <a:r>
              <a:rPr lang="fr-FR" sz="2000" dirty="0">
                <a:solidFill>
                  <a:schemeClr val="tx1"/>
                </a:solidFill>
              </a:rPr>
              <a:t>angles de bascule </a:t>
            </a:r>
            <a:r>
              <a:rPr lang="fr-FR" sz="2000" dirty="0" smtClean="0">
                <a:solidFill>
                  <a:schemeClr val="tx1"/>
                </a:solidFill>
              </a:rPr>
              <a:t>optimisés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48" name="Groupe 47"/>
          <p:cNvGrpSpPr/>
          <p:nvPr/>
        </p:nvGrpSpPr>
        <p:grpSpPr>
          <a:xfrm>
            <a:off x="4408055" y="1993966"/>
            <a:ext cx="7376068" cy="3993022"/>
            <a:chOff x="4408055" y="1993966"/>
            <a:chExt cx="7376068" cy="3993022"/>
          </a:xfrm>
        </p:grpSpPr>
        <p:pic>
          <p:nvPicPr>
            <p:cNvPr id="43" name="Image 4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26" b="7697"/>
            <a:stretch/>
          </p:blipFill>
          <p:spPr>
            <a:xfrm>
              <a:off x="4408055" y="1998901"/>
              <a:ext cx="7376068" cy="3988087"/>
            </a:xfrm>
            <a:prstGeom prst="rect">
              <a:avLst/>
            </a:prstGeom>
          </p:spPr>
        </p:pic>
        <p:grpSp>
          <p:nvGrpSpPr>
            <p:cNvPr id="39" name="Groupe 38"/>
            <p:cNvGrpSpPr/>
            <p:nvPr/>
          </p:nvGrpSpPr>
          <p:grpSpPr>
            <a:xfrm>
              <a:off x="10170687" y="1993966"/>
              <a:ext cx="1091419" cy="710067"/>
              <a:chOff x="10170687" y="1993966"/>
              <a:chExt cx="1091419" cy="710067"/>
            </a:xfrm>
          </p:grpSpPr>
          <p:sp>
            <p:nvSpPr>
              <p:cNvPr id="16" name="ZoneTexte 15"/>
              <p:cNvSpPr txBox="1"/>
              <p:nvPr/>
            </p:nvSpPr>
            <p:spPr bwMode="auto">
              <a:xfrm>
                <a:off x="10170687" y="1993966"/>
                <a:ext cx="1091419" cy="7100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0000" tIns="46800" rIns="90000" bIns="46800" numCol="1" rtlCol="0" anchor="ctr" anchorCtr="1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2000" dirty="0" smtClean="0">
                    <a:solidFill>
                      <a:schemeClr val="tx1"/>
                    </a:solidFill>
                  </a:rPr>
                  <a:t>5°</a:t>
                </a:r>
              </a:p>
              <a:p>
                <a:pPr>
                  <a:lnSpc>
                    <a:spcPct val="100000"/>
                  </a:lnSpc>
                </a:pPr>
                <a:r>
                  <a:rPr lang="fr-FR" sz="2000" dirty="0">
                    <a:solidFill>
                      <a:schemeClr val="tx1"/>
                    </a:solidFill>
                  </a:rPr>
                  <a:t>1</a:t>
                </a:r>
                <a:r>
                  <a:rPr lang="fr-FR" sz="2000" dirty="0" smtClean="0">
                    <a:solidFill>
                      <a:schemeClr val="tx1"/>
                    </a:solidFill>
                  </a:rPr>
                  <a:t>5°  </a:t>
                </a:r>
                <a:r>
                  <a:rPr lang="fr-FR" sz="2000" dirty="0" smtClean="0">
                    <a:solidFill>
                      <a:srgbClr val="AA5605"/>
                    </a:solidFill>
                  </a:rPr>
                  <a:t>X</a:t>
                </a:r>
              </a:p>
            </p:txBody>
          </p:sp>
          <p:sp>
            <p:nvSpPr>
              <p:cNvPr id="17" name="Ellipse 16"/>
              <p:cNvSpPr/>
              <p:nvPr/>
            </p:nvSpPr>
            <p:spPr bwMode="auto">
              <a:xfrm>
                <a:off x="10855537" y="2078999"/>
                <a:ext cx="270000" cy="270000"/>
              </a:xfrm>
              <a:prstGeom prst="ellipse">
                <a:avLst/>
              </a:prstGeom>
              <a:solidFill>
                <a:srgbClr val="FF8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38" name="Groupe 37"/>
            <p:cNvGrpSpPr/>
            <p:nvPr/>
          </p:nvGrpSpPr>
          <p:grpSpPr>
            <a:xfrm>
              <a:off x="9730099" y="3793966"/>
              <a:ext cx="2047670" cy="1867831"/>
              <a:chOff x="9730099" y="3793966"/>
              <a:chExt cx="2047670" cy="1867831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 rotWithShape="1">
              <a:blip r:embed="rId3"/>
              <a:srcRect l="11754" t="7085" r="11754" b="7085"/>
              <a:stretch/>
            </p:blipFill>
            <p:spPr>
              <a:xfrm>
                <a:off x="10577769" y="3793966"/>
                <a:ext cx="1200000" cy="1800000"/>
              </a:xfrm>
              <a:prstGeom prst="rect">
                <a:avLst/>
              </a:prstGeom>
            </p:spPr>
          </p:pic>
          <p:sp>
            <p:nvSpPr>
              <p:cNvPr id="26" name="Flèche vers le bas 25"/>
              <p:cNvSpPr/>
              <p:nvPr/>
            </p:nvSpPr>
            <p:spPr bwMode="auto">
              <a:xfrm rot="10800000">
                <a:off x="10113640" y="4446499"/>
                <a:ext cx="189547" cy="636105"/>
              </a:xfrm>
              <a:prstGeom prst="downArrow">
                <a:avLst/>
              </a:prstGeom>
              <a:solidFill>
                <a:srgbClr val="0078C4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7" name="Flèche vers le bas 26"/>
              <p:cNvSpPr/>
              <p:nvPr/>
            </p:nvSpPr>
            <p:spPr bwMode="auto">
              <a:xfrm>
                <a:off x="10113640" y="5025692"/>
                <a:ext cx="189547" cy="636105"/>
              </a:xfrm>
              <a:prstGeom prst="downArrow">
                <a:avLst/>
              </a:prstGeom>
              <a:solidFill>
                <a:srgbClr val="A72C3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7" name="ZoneTexte 36"/>
              <p:cNvSpPr txBox="1"/>
              <p:nvPr/>
            </p:nvSpPr>
            <p:spPr bwMode="auto">
              <a:xfrm>
                <a:off x="9730099" y="5298420"/>
                <a:ext cx="478314" cy="3407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0000" tIns="46800" rIns="90000" bIns="46800" numCol="1" rtlCol="0" anchor="ctr" anchorCtr="1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600" b="1" dirty="0">
                    <a:solidFill>
                      <a:schemeClr val="tx1"/>
                    </a:solidFill>
                  </a:rPr>
                  <a:t>OP</a:t>
                </a:r>
                <a:endParaRPr lang="fr-FR" sz="1200" b="1" dirty="0" smtClean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7" name="Groupe 46"/>
          <p:cNvGrpSpPr/>
          <p:nvPr/>
        </p:nvGrpSpPr>
        <p:grpSpPr>
          <a:xfrm>
            <a:off x="4398515" y="1993966"/>
            <a:ext cx="5509937" cy="3993022"/>
            <a:chOff x="4398515" y="1993966"/>
            <a:chExt cx="5509937" cy="3993022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26" r="38497" b="7697"/>
            <a:stretch/>
          </p:blipFill>
          <p:spPr>
            <a:xfrm>
              <a:off x="4398515" y="1998901"/>
              <a:ext cx="4536509" cy="3988087"/>
            </a:xfrm>
            <a:prstGeom prst="rect">
              <a:avLst/>
            </a:prstGeom>
          </p:spPr>
        </p:pic>
        <p:grpSp>
          <p:nvGrpSpPr>
            <p:cNvPr id="36" name="Groupe 35"/>
            <p:cNvGrpSpPr/>
            <p:nvPr/>
          </p:nvGrpSpPr>
          <p:grpSpPr>
            <a:xfrm>
              <a:off x="8332730" y="1993966"/>
              <a:ext cx="1575722" cy="1869296"/>
              <a:chOff x="8332730" y="1993966"/>
              <a:chExt cx="1575722" cy="1869296"/>
            </a:xfrm>
          </p:grpSpPr>
          <p:grpSp>
            <p:nvGrpSpPr>
              <p:cNvPr id="28" name="Groupe 27"/>
              <p:cNvGrpSpPr/>
              <p:nvPr/>
            </p:nvGrpSpPr>
            <p:grpSpPr>
              <a:xfrm>
                <a:off x="8332730" y="2893966"/>
                <a:ext cx="375722" cy="969296"/>
                <a:chOff x="4471117" y="1987391"/>
                <a:chExt cx="375722" cy="969296"/>
              </a:xfrm>
            </p:grpSpPr>
            <p:sp>
              <p:nvSpPr>
                <p:cNvPr id="29" name="Flèche vers le bas 28"/>
                <p:cNvSpPr/>
                <p:nvPr/>
              </p:nvSpPr>
              <p:spPr bwMode="auto">
                <a:xfrm rot="10800000">
                  <a:off x="4530850" y="1987391"/>
                  <a:ext cx="189547" cy="636105"/>
                </a:xfrm>
                <a:prstGeom prst="downArrow">
                  <a:avLst/>
                </a:prstGeom>
                <a:solidFill>
                  <a:srgbClr val="0078C4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30" name="Flèche vers le bas 29"/>
                <p:cNvSpPr/>
                <p:nvPr/>
              </p:nvSpPr>
              <p:spPr bwMode="auto">
                <a:xfrm rot="10800000">
                  <a:off x="4583888" y="1987391"/>
                  <a:ext cx="189547" cy="636105"/>
                </a:xfrm>
                <a:prstGeom prst="downArrow">
                  <a:avLst/>
                </a:prstGeom>
                <a:solidFill>
                  <a:srgbClr val="A72C32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31" name="ZoneTexte 30"/>
                <p:cNvSpPr txBox="1"/>
                <p:nvPr/>
              </p:nvSpPr>
              <p:spPr bwMode="auto">
                <a:xfrm>
                  <a:off x="4471117" y="2615952"/>
                  <a:ext cx="375722" cy="3407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0000" tIns="46800" rIns="90000" bIns="46800" numCol="1" rtlCol="0" anchor="ctr" anchorCtr="1" compatLnSpc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fr-FR" sz="1600" b="1" dirty="0" smtClean="0">
                      <a:solidFill>
                        <a:schemeClr val="tx1"/>
                      </a:solidFill>
                    </a:rPr>
                    <a:t>IP</a:t>
                  </a:r>
                  <a:endParaRPr lang="fr-FR" sz="1200" b="1" dirty="0" smtClean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9" name="Image 8"/>
              <p:cNvPicPr>
                <a:picLocks noChangeAspect="1"/>
              </p:cNvPicPr>
              <p:nvPr/>
            </p:nvPicPr>
            <p:blipFill rotWithShape="1">
              <a:blip r:embed="rId4"/>
              <a:srcRect l="11572" t="6881" r="11572" b="6881"/>
              <a:stretch/>
            </p:blipFill>
            <p:spPr>
              <a:xfrm>
                <a:off x="8708452" y="1993966"/>
                <a:ext cx="1200000" cy="1800000"/>
              </a:xfrm>
              <a:prstGeom prst="rect">
                <a:avLst/>
              </a:prstGeom>
            </p:spPr>
          </p:pic>
        </p:grpSp>
      </p:grpSp>
      <p:grpSp>
        <p:nvGrpSpPr>
          <p:cNvPr id="46" name="Groupe 45"/>
          <p:cNvGrpSpPr/>
          <p:nvPr/>
        </p:nvGrpSpPr>
        <p:grpSpPr>
          <a:xfrm>
            <a:off x="4411918" y="2000541"/>
            <a:ext cx="3894760" cy="3988087"/>
            <a:chOff x="4411918" y="2000541"/>
            <a:chExt cx="3894760" cy="3988087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26" r="54097" b="7697"/>
            <a:stretch/>
          </p:blipFill>
          <p:spPr>
            <a:xfrm>
              <a:off x="4411918" y="2000541"/>
              <a:ext cx="3385862" cy="3988087"/>
            </a:xfrm>
            <a:prstGeom prst="rect">
              <a:avLst/>
            </a:prstGeom>
          </p:spPr>
        </p:pic>
        <p:grpSp>
          <p:nvGrpSpPr>
            <p:cNvPr id="35" name="Groupe 34"/>
            <p:cNvGrpSpPr/>
            <p:nvPr/>
          </p:nvGrpSpPr>
          <p:grpSpPr>
            <a:xfrm>
              <a:off x="6328455" y="3793966"/>
              <a:ext cx="1978223" cy="1867831"/>
              <a:chOff x="6328455" y="3793966"/>
              <a:chExt cx="1978223" cy="1867831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5"/>
              <a:srcRect l="12129" t="7505" r="12129" b="7505"/>
              <a:stretch/>
            </p:blipFill>
            <p:spPr>
              <a:xfrm>
                <a:off x="7106677" y="3793966"/>
                <a:ext cx="1200001" cy="1800000"/>
              </a:xfrm>
              <a:prstGeom prst="rect">
                <a:avLst/>
              </a:prstGeom>
            </p:spPr>
          </p:pic>
          <p:grpSp>
            <p:nvGrpSpPr>
              <p:cNvPr id="33" name="Groupe 32"/>
              <p:cNvGrpSpPr/>
              <p:nvPr/>
            </p:nvGrpSpPr>
            <p:grpSpPr>
              <a:xfrm>
                <a:off x="6328455" y="4446499"/>
                <a:ext cx="565995" cy="1215298"/>
                <a:chOff x="6328455" y="4446499"/>
                <a:chExt cx="565995" cy="1215298"/>
              </a:xfrm>
            </p:grpSpPr>
            <p:sp>
              <p:nvSpPr>
                <p:cNvPr id="22" name="Flèche vers le bas 21"/>
                <p:cNvSpPr/>
                <p:nvPr/>
              </p:nvSpPr>
              <p:spPr bwMode="auto">
                <a:xfrm rot="10800000">
                  <a:off x="6704903" y="4446499"/>
                  <a:ext cx="189547" cy="636105"/>
                </a:xfrm>
                <a:prstGeom prst="downArrow">
                  <a:avLst/>
                </a:prstGeom>
                <a:solidFill>
                  <a:srgbClr val="0078C4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23" name="Flèche vers le bas 22"/>
                <p:cNvSpPr/>
                <p:nvPr/>
              </p:nvSpPr>
              <p:spPr bwMode="auto">
                <a:xfrm>
                  <a:off x="6704903" y="5025692"/>
                  <a:ext cx="189547" cy="636105"/>
                </a:xfrm>
                <a:prstGeom prst="downArrow">
                  <a:avLst/>
                </a:prstGeom>
                <a:solidFill>
                  <a:srgbClr val="A72C32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32" name="ZoneTexte 31"/>
                <p:cNvSpPr txBox="1"/>
                <p:nvPr/>
              </p:nvSpPr>
              <p:spPr bwMode="auto">
                <a:xfrm>
                  <a:off x="6328455" y="5311526"/>
                  <a:ext cx="478314" cy="3407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0000" tIns="46800" rIns="90000" bIns="46800" numCol="1" rtlCol="0" anchor="ctr" anchorCtr="1" compatLnSpc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fr-FR" sz="1600" b="1" dirty="0">
                      <a:solidFill>
                        <a:schemeClr val="tx1"/>
                      </a:solidFill>
                    </a:rPr>
                    <a:t>OP</a:t>
                  </a:r>
                  <a:endParaRPr lang="fr-FR" sz="1200" b="1" dirty="0" smtClean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45" name="Groupe 44"/>
          <p:cNvGrpSpPr/>
          <p:nvPr/>
        </p:nvGrpSpPr>
        <p:grpSpPr>
          <a:xfrm>
            <a:off x="4408055" y="1993966"/>
            <a:ext cx="2946742" cy="3994662"/>
            <a:chOff x="4408055" y="1993966"/>
            <a:chExt cx="2946742" cy="3994662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26" r="73690" b="7697"/>
            <a:stretch/>
          </p:blipFill>
          <p:spPr>
            <a:xfrm>
              <a:off x="4408055" y="2000541"/>
              <a:ext cx="1940671" cy="3988087"/>
            </a:xfrm>
            <a:prstGeom prst="rect">
              <a:avLst/>
            </a:prstGeom>
          </p:spPr>
        </p:pic>
        <p:grpSp>
          <p:nvGrpSpPr>
            <p:cNvPr id="34" name="Groupe 33"/>
            <p:cNvGrpSpPr/>
            <p:nvPr/>
          </p:nvGrpSpPr>
          <p:grpSpPr>
            <a:xfrm>
              <a:off x="5690960" y="1993966"/>
              <a:ext cx="1663837" cy="2452533"/>
              <a:chOff x="5690960" y="1993966"/>
              <a:chExt cx="1663837" cy="2452533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6"/>
              <a:srcRect l="11666" t="7125" r="11917" b="7125"/>
              <a:stretch/>
            </p:blipFill>
            <p:spPr>
              <a:xfrm>
                <a:off x="6154797" y="1993966"/>
                <a:ext cx="1200000" cy="1800000"/>
              </a:xfrm>
              <a:prstGeom prst="rect">
                <a:avLst/>
              </a:prstGeom>
            </p:spPr>
          </p:pic>
          <p:sp>
            <p:nvSpPr>
              <p:cNvPr id="20" name="Flèche vers le bas 19"/>
              <p:cNvSpPr/>
              <p:nvPr/>
            </p:nvSpPr>
            <p:spPr bwMode="auto">
              <a:xfrm rot="10800000">
                <a:off x="5690960" y="3715621"/>
                <a:ext cx="189547" cy="636105"/>
              </a:xfrm>
              <a:prstGeom prst="downArrow">
                <a:avLst/>
              </a:prstGeom>
              <a:solidFill>
                <a:srgbClr val="0078C4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" name="Flèche vers le bas 20"/>
              <p:cNvSpPr/>
              <p:nvPr/>
            </p:nvSpPr>
            <p:spPr bwMode="auto">
              <a:xfrm rot="16200000">
                <a:off x="6007948" y="4033673"/>
                <a:ext cx="189547" cy="636105"/>
              </a:xfrm>
              <a:prstGeom prst="downArrow">
                <a:avLst/>
              </a:prstGeom>
              <a:solidFill>
                <a:srgbClr val="A72C3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</p:grpSp>
      </p:grpSp>
      <p:grpSp>
        <p:nvGrpSpPr>
          <p:cNvPr id="3" name="Groupe 2"/>
          <p:cNvGrpSpPr/>
          <p:nvPr/>
        </p:nvGrpSpPr>
        <p:grpSpPr>
          <a:xfrm>
            <a:off x="1479326" y="1987391"/>
            <a:ext cx="4036571" cy="3999597"/>
            <a:chOff x="1479326" y="1987391"/>
            <a:chExt cx="4036571" cy="3999597"/>
          </a:xfrm>
        </p:grpSpPr>
        <p:grpSp>
          <p:nvGrpSpPr>
            <p:cNvPr id="44" name="Groupe 43"/>
            <p:cNvGrpSpPr/>
            <p:nvPr/>
          </p:nvGrpSpPr>
          <p:grpSpPr>
            <a:xfrm>
              <a:off x="4401701" y="1987391"/>
              <a:ext cx="1114196" cy="3999597"/>
              <a:chOff x="4401701" y="1987391"/>
              <a:chExt cx="1114196" cy="3999597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126" r="84894" b="7697"/>
              <a:stretch/>
            </p:blipFill>
            <p:spPr>
              <a:xfrm>
                <a:off x="4401701" y="1998901"/>
                <a:ext cx="1114196" cy="3988087"/>
              </a:xfrm>
              <a:prstGeom prst="rect">
                <a:avLst/>
              </a:prstGeom>
            </p:spPr>
          </p:pic>
          <p:grpSp>
            <p:nvGrpSpPr>
              <p:cNvPr id="25" name="Groupe 24"/>
              <p:cNvGrpSpPr/>
              <p:nvPr/>
            </p:nvGrpSpPr>
            <p:grpSpPr>
              <a:xfrm>
                <a:off x="4471117" y="1987391"/>
                <a:ext cx="375722" cy="969296"/>
                <a:chOff x="4471117" y="1987391"/>
                <a:chExt cx="375722" cy="969296"/>
              </a:xfrm>
            </p:grpSpPr>
            <p:sp>
              <p:nvSpPr>
                <p:cNvPr id="18" name="Flèche vers le bas 17"/>
                <p:cNvSpPr/>
                <p:nvPr/>
              </p:nvSpPr>
              <p:spPr bwMode="auto">
                <a:xfrm rot="10800000">
                  <a:off x="4530850" y="1987391"/>
                  <a:ext cx="189547" cy="636105"/>
                </a:xfrm>
                <a:prstGeom prst="downArrow">
                  <a:avLst/>
                </a:prstGeom>
                <a:solidFill>
                  <a:srgbClr val="0078C4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19" name="Flèche vers le bas 18"/>
                <p:cNvSpPr/>
                <p:nvPr/>
              </p:nvSpPr>
              <p:spPr bwMode="auto">
                <a:xfrm rot="10800000">
                  <a:off x="4583888" y="1987391"/>
                  <a:ext cx="189547" cy="636105"/>
                </a:xfrm>
                <a:prstGeom prst="downArrow">
                  <a:avLst/>
                </a:prstGeom>
                <a:solidFill>
                  <a:srgbClr val="A72C32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tabLst/>
                  </a:pPr>
                  <a:endParaRPr kumimoji="0" lang="fr-FR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24" name="ZoneTexte 23"/>
                <p:cNvSpPr txBox="1"/>
                <p:nvPr/>
              </p:nvSpPr>
              <p:spPr bwMode="auto">
                <a:xfrm>
                  <a:off x="4471117" y="2615952"/>
                  <a:ext cx="375722" cy="3407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3465A4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90000" tIns="46800" rIns="90000" bIns="46800" numCol="1" rtlCol="0" anchor="ctr" anchorCtr="1" compatLnSpc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fr-FR" sz="1600" b="1" dirty="0" smtClean="0">
                      <a:solidFill>
                        <a:schemeClr val="tx1"/>
                      </a:solidFill>
                    </a:rPr>
                    <a:t>IP</a:t>
                  </a:r>
                  <a:endParaRPr lang="fr-FR" sz="1200" b="1" dirty="0" smtClean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49" name="Flèche vers le bas 48"/>
            <p:cNvSpPr/>
            <p:nvPr/>
          </p:nvSpPr>
          <p:spPr bwMode="auto">
            <a:xfrm rot="10800000">
              <a:off x="2569935" y="2000541"/>
              <a:ext cx="189547" cy="636105"/>
            </a:xfrm>
            <a:prstGeom prst="downArrow">
              <a:avLst/>
            </a:prstGeom>
            <a:solidFill>
              <a:srgbClr val="A72C3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0" name="Flèche vers le bas 49"/>
            <p:cNvSpPr/>
            <p:nvPr/>
          </p:nvSpPr>
          <p:spPr bwMode="auto">
            <a:xfrm rot="10800000">
              <a:off x="1966164" y="2007404"/>
              <a:ext cx="189547" cy="636105"/>
            </a:xfrm>
            <a:prstGeom prst="downArrow">
              <a:avLst/>
            </a:prstGeom>
            <a:solidFill>
              <a:srgbClr val="0078C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1479326" y="2155191"/>
                  <a:ext cx="601447" cy="349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1D74B4"/>
                            </a:solidFill>
                            <a:latin typeface="Cambria Math" panose="02040503050406030204" pitchFamily="18" charset="0"/>
                          </a:rPr>
                          <m:t>eau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9326" y="2155191"/>
                  <a:ext cx="601447" cy="34996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2713668" y="2167118"/>
                  <a:ext cx="946093" cy="3499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A72C32"/>
                            </a:solidFill>
                            <a:latin typeface="Cambria Math" panose="02040503050406030204" pitchFamily="18" charset="0"/>
                          </a:rPr>
                          <m:t>graisse</m:t>
                        </m:r>
                      </m:oMath>
                    </m:oMathPara>
                  </a14:m>
                  <a:endParaRPr lang="fr-FR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3668" y="2167118"/>
                  <a:ext cx="946093" cy="349968"/>
                </a:xfrm>
                <a:prstGeom prst="rect">
                  <a:avLst/>
                </a:prstGeom>
                <a:blipFill>
                  <a:blip r:embed="rId8"/>
                  <a:stretch>
                    <a:fillRect b="-1379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8789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Méthode </a:t>
            </a:r>
            <a:r>
              <a:rPr lang="fr-FR" dirty="0" smtClean="0"/>
              <a:t>DIXON à 2 angles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 bwMode="auto">
              <a:xfrm>
                <a:off x="442225" y="913898"/>
                <a:ext cx="7304717" cy="42423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𝑇𝐸</m:t>
                          </m:r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𝑇𝑅</m:t>
                          </m:r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𝑃𝐷𝐹𝐹</m:t>
                          </m:r>
                        </m:e>
                      </m:d>
                      <m:r>
                        <a:rPr lang="fr-FR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2400" i="0" smtClean="0">
                          <a:solidFill>
                            <a:srgbClr val="1D74B4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𝑃𝐷𝐹𝐹</m:t>
                      </m:r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2400" b="0" i="0" smtClean="0">
                          <a:solidFill>
                            <a:srgbClr val="A72C32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nary>
                        <m:naryPr>
                          <m:chr m:val="∑"/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  <m:e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fr-F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F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fr-F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fr-FR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𝑇𝐸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fr-F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fr-F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fr-F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fr-FR" sz="2400" b="0" dirty="0" smtClean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fr-FR" sz="2400" b="0" dirty="0" smtClean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b="0" i="0" smtClean="0">
                        <a:solidFill>
                          <a:srgbClr val="1D74B4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fr-FR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[1−(</m:t>
                        </m:r>
                        <m:sSup>
                          <m:sSupPr>
                            <m:ctrlP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𝑇𝑅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F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fr-F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b>
                                    <m:r>
                                      <a:rPr lang="fr-F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)]</m:t>
                        </m:r>
                        <m:func>
                          <m:funcPr>
                            <m:ctrlP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</m:func>
                      </m:num>
                      <m:den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𝑇𝑅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F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fr-F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b>
                                    <m:r>
                                      <a:rPr lang="fr-F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  <m:func>
                          <m:funcPr>
                            <m:ctrlP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</m:func>
                      </m:den>
                    </m:f>
                    <m:sSup>
                      <m:sSupPr>
                        <m:ctrlP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𝑇𝐸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fr-FR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fr-FR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fr-FR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sub>
                              <m:sup>
                                <m:r>
                                  <a:rPr lang="fr-FR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den>
                        </m:f>
                      </m:sup>
                    </m:sSup>
                  </m:oMath>
                </a14:m>
                <a:r>
                  <a:rPr lang="fr-FR" sz="1600" dirty="0"/>
                  <a:t> </a:t>
                </a:r>
                <a:endParaRPr lang="fr-FR" sz="1600" dirty="0" smtClean="0"/>
              </a:p>
              <a:p>
                <a:pPr>
                  <a:lnSpc>
                    <a:spcPct val="100000"/>
                  </a:lnSpc>
                </a:pPr>
                <a:endParaRPr lang="fr-FR" sz="2400" b="0" dirty="0" smtClean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smtClean="0">
                        <a:solidFill>
                          <a:srgbClr val="A72C32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[1−(</m:t>
                        </m:r>
                        <m:sSup>
                          <m:sSup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𝑇𝑅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b>
                                    <m:r>
                                      <a:rPr lang="fr-F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)]</m:t>
                        </m:r>
                        <m:func>
                          <m:func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</m:func>
                      </m:num>
                      <m:den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𝑇𝑅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b>
                                    <m:r>
                                      <a:rPr lang="fr-FR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  <m:func>
                          <m:func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</m:func>
                      </m:den>
                    </m:f>
                    <m:sSup>
                      <m:sSup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𝑇𝐸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fr-FR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  <m:sup>
                                <m: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den>
                        </m:f>
                      </m:sup>
                    </m:sSup>
                  </m:oMath>
                </a14:m>
                <a:r>
                  <a:rPr lang="fr-FR" sz="1600" dirty="0"/>
                  <a:t> </a:t>
                </a:r>
                <a:endParaRPr lang="fr-FR" sz="1100" dirty="0" smtClean="0"/>
              </a:p>
              <a:p>
                <a:pPr>
                  <a:lnSpc>
                    <a:spcPct val="100000"/>
                  </a:lnSpc>
                </a:pPr>
                <a:endParaRPr lang="fr-FR" sz="16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fr-FR" sz="1600" dirty="0" smtClean="0">
                    <a:solidFill>
                      <a:schemeClr val="tx1"/>
                    </a:solidFill>
                  </a:rPr>
                  <a:t>Le </a:t>
                </a:r>
                <a:r>
                  <a:rPr lang="fr-FR" sz="1600" dirty="0" err="1" smtClean="0">
                    <a:solidFill>
                      <a:schemeClr val="tx1"/>
                    </a:solidFill>
                  </a:rPr>
                  <a:t>Ster</a:t>
                </a:r>
                <a:r>
                  <a:rPr lang="fr-FR" sz="1600" dirty="0" smtClean="0">
                    <a:solidFill>
                      <a:schemeClr val="tx1"/>
                    </a:solidFill>
                  </a:rPr>
                  <a:t> et al., JMRI, 2016</a:t>
                </a:r>
                <a:endParaRPr lang="fr-F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225" y="913898"/>
                <a:ext cx="7304717" cy="4242380"/>
              </a:xfrm>
              <a:prstGeom prst="rect">
                <a:avLst/>
              </a:prstGeom>
              <a:blipFill>
                <a:blip r:embed="rId2"/>
                <a:stretch>
                  <a:fillRect l="-1920" b="-258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/>
          <p:cNvSpPr txBox="1"/>
          <p:nvPr/>
        </p:nvSpPr>
        <p:spPr bwMode="auto">
          <a:xfrm>
            <a:off x="7655631" y="913898"/>
            <a:ext cx="4321709" cy="178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Paramètres d’acquisition :</a:t>
            </a:r>
          </a:p>
          <a:p>
            <a:pPr>
              <a:lnSpc>
                <a:spcPct val="100000"/>
              </a:lnSpc>
            </a:pPr>
            <a:r>
              <a:rPr lang="fr-FR" dirty="0" smtClean="0">
                <a:solidFill>
                  <a:schemeClr val="tx1"/>
                </a:solidFill>
              </a:rPr>
              <a:t>	TE : Temps d’écho</a:t>
            </a:r>
          </a:p>
          <a:p>
            <a:pPr>
              <a:lnSpc>
                <a:spcPct val="100000"/>
              </a:lnSpc>
            </a:pPr>
            <a:r>
              <a:rPr lang="fr-FR" dirty="0" smtClean="0">
                <a:solidFill>
                  <a:schemeClr val="tx1"/>
                </a:solidFill>
              </a:rPr>
              <a:t>	TR : Temps de répétition</a:t>
            </a:r>
          </a:p>
          <a:p>
            <a:pPr>
              <a:lnSpc>
                <a:spcPct val="100000"/>
              </a:lnSpc>
            </a:pPr>
            <a:r>
              <a:rPr lang="fr-FR" dirty="0" smtClean="0">
                <a:solidFill>
                  <a:schemeClr val="tx1"/>
                </a:solidFill>
              </a:rPr>
              <a:t>	α : Angle de bascule</a:t>
            </a:r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tx1"/>
                </a:solidFill>
              </a:rPr>
              <a:t>Paramètres d’acquisition optimisés en fonction du tissu </a:t>
            </a:r>
            <a:r>
              <a:rPr lang="fr-FR" dirty="0" smtClean="0">
                <a:solidFill>
                  <a:schemeClr val="tx1"/>
                </a:solidFill>
              </a:rPr>
              <a:t>cible</a:t>
            </a: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4334" y="5384899"/>
            <a:ext cx="4416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dirty="0" smtClean="0">
                <a:solidFill>
                  <a:schemeClr val="tx1"/>
                </a:solidFill>
              </a:rPr>
              <a:t>Optimisation également </a:t>
            </a:r>
            <a:r>
              <a:rPr lang="fr-FR" dirty="0">
                <a:solidFill>
                  <a:schemeClr val="tx1"/>
                </a:solidFill>
              </a:rPr>
              <a:t>en fonction des contraintes anatomiques et </a:t>
            </a:r>
            <a:r>
              <a:rPr lang="fr-FR" dirty="0" smtClean="0">
                <a:solidFill>
                  <a:schemeClr val="tx1"/>
                </a:solidFill>
              </a:rPr>
              <a:t> SNR </a:t>
            </a:r>
            <a:r>
              <a:rPr lang="fr-FR" dirty="0">
                <a:solidFill>
                  <a:schemeClr val="tx1"/>
                </a:solidFill>
              </a:rPr>
              <a:t>disponible (résolution, nombre de coupes, accélération…) </a:t>
            </a:r>
          </a:p>
        </p:txBody>
      </p:sp>
      <p:grpSp>
        <p:nvGrpSpPr>
          <p:cNvPr id="46" name="Groupe 45"/>
          <p:cNvGrpSpPr/>
          <p:nvPr/>
        </p:nvGrpSpPr>
        <p:grpSpPr>
          <a:xfrm>
            <a:off x="5277511" y="2329192"/>
            <a:ext cx="2378120" cy="3600000"/>
            <a:chOff x="4594179" y="2514121"/>
            <a:chExt cx="2378120" cy="3600000"/>
          </a:xfrm>
        </p:grpSpPr>
        <p:pic>
          <p:nvPicPr>
            <p:cNvPr id="47" name="Image 46"/>
            <p:cNvPicPr>
              <a:picLocks noChangeAspect="1"/>
            </p:cNvPicPr>
            <p:nvPr/>
          </p:nvPicPr>
          <p:blipFill rotWithShape="1">
            <a:blip r:embed="rId3"/>
            <a:srcRect r="50510"/>
            <a:stretch/>
          </p:blipFill>
          <p:spPr>
            <a:xfrm>
              <a:off x="4594179" y="2514121"/>
              <a:ext cx="2378120" cy="3600000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 bwMode="auto">
            <a:xfrm>
              <a:off x="4829174" y="4684299"/>
              <a:ext cx="219075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5735613" y="4978109"/>
              <a:ext cx="219075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5282394" y="5094410"/>
              <a:ext cx="219075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6022926" y="4684299"/>
              <a:ext cx="165906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6492069" y="2927985"/>
              <a:ext cx="219075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6601606" y="4662099"/>
              <a:ext cx="219075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4" name="ZoneTexte 53"/>
            <p:cNvSpPr txBox="1"/>
            <p:nvPr/>
          </p:nvSpPr>
          <p:spPr bwMode="auto">
            <a:xfrm>
              <a:off x="6196497" y="2757617"/>
              <a:ext cx="295572" cy="340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0000" tIns="46800" rIns="90000" bIns="4680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dirty="0" smtClean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5" name="ZoneTexte 54"/>
            <p:cNvSpPr txBox="1"/>
            <p:nvPr/>
          </p:nvSpPr>
          <p:spPr bwMode="auto">
            <a:xfrm>
              <a:off x="4749200" y="4763200"/>
              <a:ext cx="295572" cy="340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0000" tIns="46800" rIns="90000" bIns="4680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dirty="0">
                  <a:solidFill>
                    <a:schemeClr val="tx1"/>
                  </a:solidFill>
                </a:rPr>
                <a:t>3</a:t>
              </a:r>
              <a:endParaRPr lang="fr-FR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56" name="ZoneTexte 55"/>
            <p:cNvSpPr txBox="1"/>
            <p:nvPr/>
          </p:nvSpPr>
          <p:spPr bwMode="auto">
            <a:xfrm>
              <a:off x="5958093" y="4763199"/>
              <a:ext cx="295572" cy="340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0000" tIns="46800" rIns="90000" bIns="4680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600" dirty="0" smtClean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57" name="ZoneTexte 56"/>
          <p:cNvSpPr txBox="1"/>
          <p:nvPr/>
        </p:nvSpPr>
        <p:spPr bwMode="auto">
          <a:xfrm>
            <a:off x="5196683" y="5853169"/>
            <a:ext cx="2539776" cy="2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1100" dirty="0" smtClean="0">
                <a:solidFill>
                  <a:schemeClr val="tx1"/>
                </a:solidFill>
              </a:rPr>
              <a:t>Hamilton et al., NMR in </a:t>
            </a:r>
            <a:r>
              <a:rPr lang="fr-FR" sz="1100" dirty="0" err="1" smtClean="0">
                <a:solidFill>
                  <a:schemeClr val="tx1"/>
                </a:solidFill>
              </a:rPr>
              <a:t>Biomed</a:t>
            </a:r>
            <a:r>
              <a:rPr lang="fr-FR" sz="1100" dirty="0" smtClean="0">
                <a:solidFill>
                  <a:schemeClr val="tx1"/>
                </a:solidFill>
              </a:rPr>
              <a:t>, 2011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674548" y="2913423"/>
                <a:ext cx="4240429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2000" dirty="0" smtClean="0">
                    <a:solidFill>
                      <a:schemeClr val="tx1"/>
                    </a:solidFill>
                  </a:rPr>
                  <a:t>Constantes théoriques :</a:t>
                </a:r>
              </a:p>
              <a:p>
                <a:pPr>
                  <a:lnSpc>
                    <a:spcPct val="100000"/>
                  </a:lnSpc>
                </a:pPr>
                <a:r>
                  <a:rPr lang="fr-FR" sz="2000" dirty="0" smtClean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chemeClr val="tx1"/>
                    </a:solidFill>
                  </a:rPr>
                  <a:t> : différence entre la période de 	résonance de l’eau et du </a:t>
                </a:r>
                <a:r>
                  <a:rPr lang="fr-FR" dirty="0" err="1">
                    <a:solidFill>
                      <a:schemeClr val="tx1"/>
                    </a:solidFill>
                  </a:rPr>
                  <a:t>p</a:t>
                </a:r>
                <a:r>
                  <a:rPr lang="fr-FR" baseline="30000" dirty="0" err="1">
                    <a:solidFill>
                      <a:schemeClr val="tx1"/>
                    </a:solidFill>
                  </a:rPr>
                  <a:t>ème</a:t>
                </a:r>
                <a:r>
                  <a:rPr lang="fr-FR" dirty="0">
                    <a:solidFill>
                      <a:schemeClr val="tx1"/>
                    </a:solidFill>
                  </a:rPr>
                  <a:t> pic 	de la graisse</a:t>
                </a:r>
              </a:p>
              <a:p>
                <a:pPr>
                  <a:lnSpc>
                    <a:spcPct val="100000"/>
                  </a:lnSpc>
                </a:pPr>
                <a:r>
                  <a:rPr lang="fr-FR" dirty="0" smtClean="0">
                    <a:solidFill>
                      <a:schemeClr val="tx1"/>
                    </a:solidFill>
                  </a:rPr>
                  <a:t>	</a:t>
                </a:r>
                <a:r>
                  <a:rPr lang="fr-FR" dirty="0" err="1" smtClean="0">
                    <a:solidFill>
                      <a:schemeClr val="tx1"/>
                    </a:solidFill>
                  </a:rPr>
                  <a:t>A</a:t>
                </a:r>
                <a:r>
                  <a:rPr lang="fr-FR" i="1" baseline="-25000" dirty="0" err="1" smtClean="0">
                    <a:solidFill>
                      <a:schemeClr val="tx1"/>
                    </a:solidFill>
                  </a:rPr>
                  <a:t>p</a:t>
                </a:r>
                <a:r>
                  <a:rPr lang="fr-FR" i="1" dirty="0" smtClean="0">
                    <a:solidFill>
                      <a:schemeClr val="tx1"/>
                    </a:solidFill>
                  </a:rPr>
                  <a:t> </a:t>
                </a:r>
                <a:r>
                  <a:rPr lang="fr-FR" dirty="0">
                    <a:solidFill>
                      <a:schemeClr val="tx1"/>
                    </a:solidFill>
                  </a:rPr>
                  <a:t>: proportion relative du </a:t>
                </a:r>
                <a:r>
                  <a:rPr lang="fr-FR" dirty="0" err="1">
                    <a:solidFill>
                      <a:schemeClr val="tx1"/>
                    </a:solidFill>
                  </a:rPr>
                  <a:t>p</a:t>
                </a:r>
                <a:r>
                  <a:rPr lang="fr-FR" baseline="30000" dirty="0" err="1">
                    <a:solidFill>
                      <a:schemeClr val="tx1"/>
                    </a:solidFill>
                  </a:rPr>
                  <a:t>éme</a:t>
                </a:r>
                <a:r>
                  <a:rPr lang="fr-FR" dirty="0">
                    <a:solidFill>
                      <a:schemeClr val="tx1"/>
                    </a:solidFill>
                  </a:rPr>
                  <a:t> pic de 	la graisse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548" y="2913423"/>
                <a:ext cx="4240429" cy="1815882"/>
              </a:xfrm>
              <a:prstGeom prst="rect">
                <a:avLst/>
              </a:prstGeom>
              <a:blipFill>
                <a:blip r:embed="rId4"/>
                <a:stretch>
                  <a:fillRect l="-1580" t="-1678" r="-2586" b="-43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7655631" y="4945580"/>
            <a:ext cx="467234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</a:rPr>
              <a:t>Paramètres tissulaires:</a:t>
            </a:r>
          </a:p>
          <a:p>
            <a:pPr>
              <a:lnSpc>
                <a:spcPct val="100000"/>
              </a:lnSpc>
            </a:pPr>
            <a:r>
              <a:rPr lang="fr-FR" i="1" dirty="0" smtClean="0">
                <a:solidFill>
                  <a:schemeClr val="tx1"/>
                </a:solidFill>
              </a:rPr>
              <a:t>PDFF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: Fraction de graisse</a:t>
            </a:r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tx1"/>
                </a:solidFill>
              </a:rPr>
              <a:t>T1 : Temps de relaxation longitudinale</a:t>
            </a:r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tx1"/>
                </a:solidFill>
              </a:rPr>
              <a:t>T2* : Temps de relaxation transversale</a:t>
            </a:r>
          </a:p>
        </p:txBody>
      </p:sp>
    </p:spTree>
    <p:extLst>
      <p:ext uri="{BB962C8B-B14F-4D97-AF65-F5344CB8AC3E}">
        <p14:creationId xmlns:p14="http://schemas.microsoft.com/office/powerpoint/2010/main" val="133601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/>
      <p:bldP spid="57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Modèle IVIM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906" y="1692253"/>
            <a:ext cx="7583520" cy="4303106"/>
          </a:xfrm>
        </p:spPr>
      </p:pic>
      <p:grpSp>
        <p:nvGrpSpPr>
          <p:cNvPr id="12" name="Groupe 11"/>
          <p:cNvGrpSpPr/>
          <p:nvPr/>
        </p:nvGrpSpPr>
        <p:grpSpPr>
          <a:xfrm>
            <a:off x="3081870" y="1874383"/>
            <a:ext cx="7715938" cy="3938845"/>
            <a:chOff x="3262904" y="1692253"/>
            <a:chExt cx="7715938" cy="4094120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/>
            <a:srcRect l="17310" t="12500" r="17310" b="12500"/>
            <a:stretch/>
          </p:blipFill>
          <p:spPr>
            <a:xfrm>
              <a:off x="9682842" y="4166373"/>
              <a:ext cx="1296000" cy="1620000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4"/>
            <a:srcRect l="17310" t="12500" r="17310" b="12500"/>
            <a:stretch/>
          </p:blipFill>
          <p:spPr>
            <a:xfrm>
              <a:off x="8410313" y="4024867"/>
              <a:ext cx="1296000" cy="162000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/>
            <a:srcRect l="17310" t="12500" r="17310" b="12500"/>
            <a:stretch/>
          </p:blipFill>
          <p:spPr>
            <a:xfrm>
              <a:off x="7137784" y="3843806"/>
              <a:ext cx="1296000" cy="16200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6"/>
            <a:srcRect l="17310" t="12500" r="17310" b="12500"/>
            <a:stretch/>
          </p:blipFill>
          <p:spPr>
            <a:xfrm>
              <a:off x="5841784" y="3441915"/>
              <a:ext cx="1296000" cy="162000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7"/>
            <a:srcRect l="17310" t="12500" r="17310" b="12500"/>
            <a:stretch/>
          </p:blipFill>
          <p:spPr>
            <a:xfrm>
              <a:off x="4996541" y="3111443"/>
              <a:ext cx="1296000" cy="1620000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8"/>
            <a:srcRect l="17310" t="12500" r="17310" b="12500"/>
            <a:stretch/>
          </p:blipFill>
          <p:spPr>
            <a:xfrm>
              <a:off x="4069335" y="2654338"/>
              <a:ext cx="1296000" cy="1620000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9"/>
            <a:srcRect l="17069" t="12500" r="17069" b="12500"/>
            <a:stretch/>
          </p:blipFill>
          <p:spPr>
            <a:xfrm>
              <a:off x="3262904" y="1692253"/>
              <a:ext cx="1296000" cy="1620000"/>
            </a:xfrm>
            <a:prstGeom prst="rect">
              <a:avLst/>
            </a:prstGeom>
          </p:spPr>
        </p:pic>
      </p:grpSp>
      <p:sp>
        <p:nvSpPr>
          <p:cNvPr id="13" name="ZoneTexte 12"/>
          <p:cNvSpPr txBox="1"/>
          <p:nvPr/>
        </p:nvSpPr>
        <p:spPr bwMode="auto">
          <a:xfrm>
            <a:off x="557439" y="705923"/>
            <a:ext cx="10896057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IVIM : </a:t>
            </a:r>
            <a:r>
              <a:rPr lang="fr-FR" sz="2000" dirty="0" err="1">
                <a:solidFill>
                  <a:schemeClr val="tx1"/>
                </a:solidFill>
              </a:rPr>
              <a:t>I</a:t>
            </a:r>
            <a:r>
              <a:rPr lang="fr-FR" sz="2000" dirty="0" err="1" smtClean="0">
                <a:solidFill>
                  <a:schemeClr val="tx1"/>
                </a:solidFill>
              </a:rPr>
              <a:t>ntraVoxel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</a:rPr>
              <a:t>Incoherent</a:t>
            </a:r>
            <a:r>
              <a:rPr lang="fr-FR" sz="2000" dirty="0" smtClean="0">
                <a:solidFill>
                  <a:schemeClr val="tx1"/>
                </a:solidFill>
              </a:rPr>
              <a:t> Motion</a:t>
            </a:r>
          </a:p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Principe : évaluer la mobilité de l’eau dans les tissus grâce aux gradients de diffusion</a:t>
            </a:r>
          </a:p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Permet la quantification de la fraction de perfusion, de la diffusion et de la pseudo-diffusion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9375" y="3749824"/>
            <a:ext cx="35146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</a:rPr>
              <a:t>Acquisition grâce à la </a:t>
            </a:r>
            <a:r>
              <a:rPr lang="fr-FR" sz="2000" dirty="0" smtClean="0">
                <a:solidFill>
                  <a:schemeClr val="tx1"/>
                </a:solidFill>
              </a:rPr>
              <a:t>séquence pondérée diffusion haute résolution: RESOLVE</a:t>
            </a:r>
          </a:p>
          <a:p>
            <a:pPr>
              <a:lnSpc>
                <a:spcPct val="100000"/>
              </a:lnSpc>
            </a:pPr>
            <a:endParaRPr lang="fr-FR" sz="20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Avec suppression du signal de la graisse (SPAIR)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 rot="648651">
            <a:off x="5085009" y="2863729"/>
            <a:ext cx="6192083" cy="3155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648651">
            <a:off x="4905022" y="2093815"/>
            <a:ext cx="343193" cy="3155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18874291">
            <a:off x="4779890" y="2034929"/>
            <a:ext cx="343193" cy="3155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20025651">
            <a:off x="4695004" y="2054437"/>
            <a:ext cx="88796" cy="1558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371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Modèle IVIM 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 bwMode="auto">
              <a:xfrm>
                <a:off x="-182882" y="1051795"/>
                <a:ext cx="7802879" cy="1335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1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sSub>
                          <m:sSubPr>
                            <m:ctrlPr>
                              <a:rPr lang="fr-FR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FR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𝐷𝑏</m:t>
                        </m:r>
                      </m:sup>
                    </m:sSup>
                  </m:oMath>
                </a14:m>
                <a:r>
                  <a:rPr lang="fr-FR" b="0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			Modèle mono-exponentiel classique</a:t>
                </a:r>
                <a:endParaRPr lang="fr-FR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sSub>
                          <m:sSubPr>
                            <m:ctrlPr>
                              <a:rPr lang="fr-FR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fr-FR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fr-FR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FR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fr-FR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  <m:r>
                      <a:rPr lang="fr-FR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+(1−</m:t>
                    </m:r>
                    <m:r>
                      <a:rPr lang="fr-FR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𝐷𝑏</m:t>
                        </m:r>
                      </m:sup>
                    </m:sSup>
                  </m:oMath>
                </a14:m>
                <a:r>
                  <a:rPr lang="fr-FR" sz="28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fr-FR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Modèle </a:t>
                </a:r>
                <a:r>
                  <a:rPr lang="fr-FR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bi-exponentiel IVIM</a:t>
                </a:r>
                <a:endParaRPr lang="fr-FR" sz="24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82882" y="1051795"/>
                <a:ext cx="7802879" cy="13356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/>
          <p:cNvSpPr txBox="1"/>
          <p:nvPr/>
        </p:nvSpPr>
        <p:spPr bwMode="auto">
          <a:xfrm>
            <a:off x="7242314" y="1438008"/>
            <a:ext cx="4949686" cy="334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Paramètres d’acquisition optimisés :</a:t>
            </a:r>
          </a:p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	TE, TR </a:t>
            </a:r>
          </a:p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	b : Gradient de diffusion appliqué </a:t>
            </a:r>
          </a:p>
          <a:p>
            <a:pPr>
              <a:lnSpc>
                <a:spcPct val="100000"/>
              </a:lnSpc>
            </a:pPr>
            <a:endParaRPr lang="fr-FR" sz="20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 sz="20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Paramètres tissulaires :</a:t>
            </a:r>
          </a:p>
          <a:p>
            <a:pPr lvl="1">
              <a:lnSpc>
                <a:spcPct val="100000"/>
              </a:lnSpc>
            </a:pPr>
            <a:r>
              <a:rPr lang="fr-FR" sz="2000" i="1" dirty="0" smtClean="0">
                <a:solidFill>
                  <a:schemeClr val="tx1"/>
                </a:solidFill>
              </a:rPr>
              <a:t>f</a:t>
            </a:r>
            <a:r>
              <a:rPr lang="fr-FR" sz="2000" dirty="0" smtClean="0">
                <a:solidFill>
                  <a:schemeClr val="tx1"/>
                </a:solidFill>
              </a:rPr>
              <a:t> : Fraction de perfusion</a:t>
            </a:r>
          </a:p>
          <a:p>
            <a:pPr lvl="1"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D : Coefficient de diffusion</a:t>
            </a:r>
          </a:p>
          <a:p>
            <a:pPr lvl="1"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D* : Coefficient de pseudo diffusion</a:t>
            </a:r>
          </a:p>
          <a:p>
            <a:pPr lvl="1">
              <a:lnSpc>
                <a:spcPct val="100000"/>
              </a:lnSpc>
            </a:pPr>
            <a:endParaRPr lang="fr-FR" sz="20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 sz="1100" dirty="0" smtClean="0">
              <a:solidFill>
                <a:schemeClr val="tx1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235" y="3108787"/>
            <a:ext cx="2544618" cy="2523431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 bwMode="auto">
          <a:xfrm>
            <a:off x="197030" y="5739336"/>
            <a:ext cx="704306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dirty="0" smtClean="0">
                <a:solidFill>
                  <a:schemeClr val="tx1"/>
                </a:solidFill>
              </a:rPr>
              <a:t>Modèles de diffusion, mouvement brownien de l’eau, (gauche) et de perfusion (droite) dans les tissus</a:t>
            </a:r>
          </a:p>
          <a:p>
            <a:pPr algn="ctr">
              <a:lnSpc>
                <a:spcPct val="100000"/>
              </a:lnSpc>
            </a:pPr>
            <a:r>
              <a:rPr lang="fr-FR" sz="1200" dirty="0" smtClean="0">
                <a:solidFill>
                  <a:schemeClr val="tx1"/>
                </a:solidFill>
              </a:rPr>
              <a:t>Le </a:t>
            </a:r>
            <a:r>
              <a:rPr lang="fr-FR" sz="1200" dirty="0" err="1" smtClean="0">
                <a:solidFill>
                  <a:schemeClr val="tx1"/>
                </a:solidFill>
              </a:rPr>
              <a:t>Bihan</a:t>
            </a:r>
            <a:r>
              <a:rPr lang="fr-FR" sz="1200" dirty="0" smtClean="0">
                <a:solidFill>
                  <a:schemeClr val="tx1"/>
                </a:solidFill>
              </a:rPr>
              <a:t> et al., </a:t>
            </a:r>
            <a:r>
              <a:rPr lang="fr-FR" sz="1200" dirty="0" err="1" smtClean="0">
                <a:solidFill>
                  <a:schemeClr val="tx1"/>
                </a:solidFill>
              </a:rPr>
              <a:t>Radiology</a:t>
            </a:r>
            <a:r>
              <a:rPr lang="fr-FR" sz="1200" dirty="0" smtClean="0">
                <a:solidFill>
                  <a:schemeClr val="tx1"/>
                </a:solidFill>
              </a:rPr>
              <a:t>, 1988.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853" y="3112218"/>
            <a:ext cx="339513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Imagerie par Résonance Magnétique (IRM) : Rappels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400" dirty="0">
              <a:solidFill>
                <a:srgbClr val="A72C32"/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IRM quantitative, séquences et méthodes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>
                <a:solidFill>
                  <a:srgbClr val="C00000"/>
                </a:solidFill>
              </a:rPr>
              <a:t>Application : m</a:t>
            </a:r>
            <a:r>
              <a:rPr lang="fr-FR" sz="2400" dirty="0" smtClean="0">
                <a:solidFill>
                  <a:srgbClr val="C00000"/>
                </a:solidFill>
              </a:rPr>
              <a:t>oelle </a:t>
            </a:r>
            <a:r>
              <a:rPr lang="fr-FR" sz="2400" dirty="0">
                <a:solidFill>
                  <a:srgbClr val="C00000"/>
                </a:solidFill>
              </a:rPr>
              <a:t>osseuse du </a:t>
            </a:r>
            <a:r>
              <a:rPr lang="fr-FR" sz="2400" dirty="0" smtClean="0">
                <a:solidFill>
                  <a:srgbClr val="C00000"/>
                </a:solidFill>
              </a:rPr>
              <a:t>rachis lombaire 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Contraintes, Limitations,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acteurs confondants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Résultats</a:t>
            </a:r>
          </a:p>
          <a:p>
            <a:endParaRPr lang="fr-FR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Perspectives et conclusion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2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 : Rachis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5326" y="710428"/>
            <a:ext cx="4563979" cy="5033963"/>
          </a:xfrm>
        </p:spPr>
        <p:txBody>
          <a:bodyPr/>
          <a:lstStyle/>
          <a:p>
            <a:r>
              <a:rPr lang="fr-FR" sz="1800" dirty="0" smtClean="0"/>
              <a:t>Moelle osseuse : organe unique possédant une fraction de graisse </a:t>
            </a:r>
            <a:r>
              <a:rPr lang="fr-FR" sz="1800" dirty="0" smtClean="0"/>
              <a:t>importante </a:t>
            </a:r>
            <a:r>
              <a:rPr lang="fr-FR" sz="1800" dirty="0" smtClean="0"/>
              <a:t>(20%-80%, selon localisation</a:t>
            </a:r>
            <a:r>
              <a:rPr lang="fr-FR" sz="1800" dirty="0" smtClean="0"/>
              <a:t>)</a:t>
            </a:r>
          </a:p>
          <a:p>
            <a:endParaRPr lang="fr-FR" sz="1800" dirty="0"/>
          </a:p>
          <a:p>
            <a:endParaRPr lang="fr-FR" sz="1800" dirty="0" smtClean="0"/>
          </a:p>
          <a:p>
            <a:r>
              <a:rPr lang="fr-FR" sz="1800" dirty="0" smtClean="0"/>
              <a:t>Intérêt clinique :</a:t>
            </a:r>
          </a:p>
          <a:p>
            <a:r>
              <a:rPr lang="fr-FR" sz="1600" dirty="0"/>
              <a:t>	</a:t>
            </a:r>
            <a:r>
              <a:rPr lang="fr-FR" sz="1600" dirty="0" smtClean="0"/>
              <a:t>Myélome</a:t>
            </a:r>
          </a:p>
          <a:p>
            <a:r>
              <a:rPr lang="fr-FR" sz="1600" dirty="0"/>
              <a:t>	</a:t>
            </a:r>
            <a:r>
              <a:rPr lang="fr-FR" sz="1600" dirty="0" smtClean="0"/>
              <a:t>Suivi patient </a:t>
            </a:r>
          </a:p>
          <a:p>
            <a:r>
              <a:rPr lang="fr-FR" sz="1600" dirty="0"/>
              <a:t>A</a:t>
            </a:r>
            <a:r>
              <a:rPr lang="fr-FR" sz="1600" dirty="0" smtClean="0"/>
              <a:t>vant : surveillance de tumeurs bénignes</a:t>
            </a:r>
          </a:p>
          <a:p>
            <a:r>
              <a:rPr lang="fr-FR" sz="1600" dirty="0" smtClean="0"/>
              <a:t>Pendant : </a:t>
            </a:r>
            <a:r>
              <a:rPr lang="fr-FR" sz="1600" dirty="0" smtClean="0"/>
              <a:t>Suivi, ajustement du traitement    (Radiothérapie </a:t>
            </a:r>
            <a:r>
              <a:rPr lang="fr-FR" sz="1600" dirty="0" smtClean="0"/>
              <a:t>et/ou chimiothérapie)</a:t>
            </a:r>
          </a:p>
          <a:p>
            <a:r>
              <a:rPr lang="fr-FR" sz="1600" b="1" dirty="0" smtClean="0"/>
              <a:t>Après : surveillance en </a:t>
            </a:r>
            <a:r>
              <a:rPr lang="fr-FR" sz="1600" b="1" dirty="0" smtClean="0"/>
              <a:t>rémission</a:t>
            </a:r>
          </a:p>
          <a:p>
            <a:endParaRPr lang="fr-FR" sz="1600" b="1" dirty="0"/>
          </a:p>
          <a:p>
            <a:r>
              <a:rPr lang="fr-FR" sz="1600" dirty="0" smtClean="0"/>
              <a:t>Notre IRM : Siemens </a:t>
            </a:r>
            <a:r>
              <a:rPr lang="fr-FR" sz="1600" dirty="0" err="1" smtClean="0"/>
              <a:t>Aera</a:t>
            </a:r>
            <a:r>
              <a:rPr lang="fr-FR" sz="1600" dirty="0" smtClean="0"/>
              <a:t> 1.5 T</a:t>
            </a:r>
            <a:endParaRPr lang="fr-FR" sz="16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435" y="1387241"/>
            <a:ext cx="6692546" cy="24468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44306" y="6066299"/>
            <a:ext cx="2347694" cy="264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err="1" smtClean="0">
                <a:solidFill>
                  <a:schemeClr val="tx1"/>
                </a:solidFill>
              </a:rPr>
              <a:t>Takasu</a:t>
            </a:r>
            <a:r>
              <a:rPr lang="fr-FR" sz="1200" dirty="0" smtClean="0">
                <a:solidFill>
                  <a:schemeClr val="tx1"/>
                </a:solidFill>
              </a:rPr>
              <a:t> et al., PLOS ONE, 2015</a:t>
            </a:r>
            <a:endParaRPr lang="fr-F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6037" y="916074"/>
            <a:ext cx="10984592" cy="5033963"/>
          </a:xfrm>
        </p:spPr>
        <p:txBody>
          <a:bodyPr/>
          <a:lstStyle/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Imagerie par Résonance Magnétique (IRM) : Rappels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400" dirty="0">
              <a:solidFill>
                <a:srgbClr val="A72C32"/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IRM quantitative, séquences et méthodes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Application : m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oelle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osseuse du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rachis lombaire 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rgbClr val="C00000"/>
                </a:solidFill>
              </a:rPr>
              <a:t>Contraintes, Limitations, </a:t>
            </a:r>
            <a:r>
              <a:rPr lang="fr-FR" sz="2400" dirty="0">
                <a:solidFill>
                  <a:srgbClr val="C00000"/>
                </a:solidFill>
              </a:rPr>
              <a:t>F</a:t>
            </a:r>
            <a:r>
              <a:rPr lang="fr-FR" sz="2400" dirty="0" smtClean="0">
                <a:solidFill>
                  <a:srgbClr val="C00000"/>
                </a:solidFill>
              </a:rPr>
              <a:t>acteurs confondants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Résultats</a:t>
            </a:r>
          </a:p>
          <a:p>
            <a:endParaRPr lang="fr-FR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Perspectives et conclusion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7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Rachis : les contraintes et limitations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6037" y="908053"/>
            <a:ext cx="4014624" cy="5033963"/>
          </a:xfrm>
        </p:spPr>
        <p:txBody>
          <a:bodyPr/>
          <a:lstStyle/>
          <a:p>
            <a:endParaRPr lang="fr-FR" sz="2400" dirty="0" smtClean="0"/>
          </a:p>
          <a:p>
            <a:r>
              <a:rPr lang="fr-FR" sz="2400" dirty="0" smtClean="0"/>
              <a:t>Contraintes:</a:t>
            </a:r>
          </a:p>
          <a:p>
            <a:r>
              <a:rPr lang="fr-FR" sz="2000" dirty="0" smtClean="0"/>
              <a:t>	</a:t>
            </a:r>
          </a:p>
          <a:p>
            <a:endParaRPr lang="fr-FR" sz="2000" dirty="0" smtClean="0"/>
          </a:p>
          <a:p>
            <a:r>
              <a:rPr lang="fr-FR" sz="2000" dirty="0"/>
              <a:t>	</a:t>
            </a:r>
            <a:r>
              <a:rPr lang="fr-FR" sz="2000" dirty="0" smtClean="0"/>
              <a:t>Mouvement respiratoire abdominal dégradant la qualité des séquences VIBE</a:t>
            </a:r>
          </a:p>
          <a:p>
            <a:r>
              <a:rPr lang="fr-FR" sz="2000" dirty="0">
                <a:sym typeface="Wingdings" panose="05000000000000000000" pitchFamily="2" charset="2"/>
              </a:rPr>
              <a:t>	</a:t>
            </a:r>
            <a:r>
              <a:rPr lang="fr-FR" sz="2000" dirty="0" smtClean="0">
                <a:sym typeface="Wingdings" panose="05000000000000000000" pitchFamily="2" charset="2"/>
              </a:rPr>
              <a:t></a:t>
            </a:r>
            <a:r>
              <a:rPr lang="fr-FR" sz="2000" dirty="0" smtClean="0"/>
              <a:t> apnée, séquences moins résolues spatialement</a:t>
            </a:r>
          </a:p>
          <a:p>
            <a:endParaRPr lang="fr-FR" sz="2000" dirty="0"/>
          </a:p>
          <a:p>
            <a:r>
              <a:rPr lang="fr-FR" sz="2000" dirty="0" smtClean="0"/>
              <a:t>Limitation:</a:t>
            </a:r>
          </a:p>
          <a:p>
            <a:endParaRPr lang="fr-FR" sz="2000" dirty="0"/>
          </a:p>
          <a:p>
            <a:r>
              <a:rPr lang="fr-FR" sz="2000" dirty="0" smtClean="0"/>
              <a:t>Pas de mesure T</a:t>
            </a:r>
            <a:r>
              <a:rPr lang="fr-FR" sz="2000" baseline="-25000" dirty="0" smtClean="0"/>
              <a:t>2</a:t>
            </a:r>
            <a:r>
              <a:rPr lang="fr-FR" sz="2000" dirty="0" smtClean="0"/>
              <a:t> dans notre protocole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5277082" y="1453896"/>
            <a:ext cx="5674282" cy="3546426"/>
            <a:chOff x="6233226" y="3483543"/>
            <a:chExt cx="4320000" cy="27000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/>
            <a:srcRect l="11088" t="12500" r="11088" b="12500"/>
            <a:stretch/>
          </p:blipFill>
          <p:spPr>
            <a:xfrm>
              <a:off x="6233226" y="3483543"/>
              <a:ext cx="2160000" cy="270000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/>
            <a:srcRect l="11088" t="12500" r="11088" b="12500"/>
            <a:stretch/>
          </p:blipFill>
          <p:spPr>
            <a:xfrm>
              <a:off x="8393226" y="3483543"/>
              <a:ext cx="2160000" cy="2700000"/>
            </a:xfrm>
            <a:prstGeom prst="rect">
              <a:avLst/>
            </a:prstGeom>
          </p:spPr>
        </p:pic>
        <p:sp>
          <p:nvSpPr>
            <p:cNvPr id="8" name="Bouée 7"/>
            <p:cNvSpPr/>
            <p:nvPr/>
          </p:nvSpPr>
          <p:spPr bwMode="auto">
            <a:xfrm>
              <a:off x="6887068" y="4220811"/>
              <a:ext cx="888300" cy="1433428"/>
            </a:xfrm>
            <a:prstGeom prst="donut">
              <a:avLst>
                <a:gd name="adj" fmla="val 3201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  <p:sp>
        <p:nvSpPr>
          <p:cNvPr id="9" name="ZoneTexte 8"/>
          <p:cNvSpPr txBox="1"/>
          <p:nvPr/>
        </p:nvSpPr>
        <p:spPr bwMode="auto">
          <a:xfrm>
            <a:off x="4281662" y="5000322"/>
            <a:ext cx="7799687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dirty="0" smtClean="0">
                <a:solidFill>
                  <a:schemeClr val="tx1"/>
                </a:solidFill>
              </a:rPr>
              <a:t>Coupe sagittale VIBE sans apnée (gauche) et avec apnée (droite) chez 2 volontaires </a:t>
            </a:r>
          </a:p>
        </p:txBody>
      </p:sp>
    </p:spTree>
    <p:extLst>
      <p:ext uri="{BB962C8B-B14F-4D97-AF65-F5344CB8AC3E}">
        <p14:creationId xmlns:p14="http://schemas.microsoft.com/office/powerpoint/2010/main" val="305818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Rachis : les facteurs confondants – perfusion et graisse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1" y="710429"/>
            <a:ext cx="9773597" cy="358090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 bwMode="auto">
          <a:xfrm>
            <a:off x="187776" y="4137443"/>
            <a:ext cx="11355209" cy="224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Les séquences de diffusions doivent être acquise avec suppression de graisse (ici SPAIR) pour éviter une mauvaise évaluation de D.</a:t>
            </a:r>
          </a:p>
          <a:p>
            <a:pPr>
              <a:lnSpc>
                <a:spcPct val="100000"/>
              </a:lnSpc>
            </a:pPr>
            <a:endParaRPr lang="fr-FR" sz="20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MAIS suppression de graisse =&gt; mesure partielle de la perfusion </a:t>
            </a:r>
            <a:r>
              <a:rPr lang="fr-FR" sz="2000" i="1" dirty="0" smtClean="0">
                <a:solidFill>
                  <a:schemeClr val="tx1"/>
                </a:solidFill>
              </a:rPr>
              <a:t>f</a:t>
            </a:r>
            <a:r>
              <a:rPr lang="fr-FR" sz="2000" dirty="0" smtClean="0">
                <a:solidFill>
                  <a:schemeClr val="tx1"/>
                </a:solidFill>
              </a:rPr>
              <a:t> avec le modèle IVIM.</a:t>
            </a:r>
          </a:p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A et B des </a:t>
            </a:r>
            <a:r>
              <a:rPr lang="fr-FR" sz="2000" dirty="0" err="1" smtClean="0">
                <a:solidFill>
                  <a:schemeClr val="tx1"/>
                </a:solidFill>
              </a:rPr>
              <a:t>voxels</a:t>
            </a:r>
            <a:r>
              <a:rPr lang="fr-FR" sz="2000" dirty="0" smtClean="0">
                <a:solidFill>
                  <a:schemeClr val="tx1"/>
                </a:solidFill>
              </a:rPr>
              <a:t> différents temporellement* ou spatialement :</a:t>
            </a:r>
          </a:p>
          <a:p>
            <a:pPr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</a:rPr>
              <a:t>	</a:t>
            </a:r>
            <a:r>
              <a:rPr lang="fr-FR" sz="2000" dirty="0" smtClean="0">
                <a:solidFill>
                  <a:schemeClr val="tx1"/>
                </a:solidFill>
              </a:rPr>
              <a:t>la </a:t>
            </a:r>
            <a:r>
              <a:rPr lang="fr-FR" sz="2000" b="1" dirty="0" smtClean="0">
                <a:solidFill>
                  <a:schemeClr val="tx1"/>
                </a:solidFill>
              </a:rPr>
              <a:t>mesure </a:t>
            </a:r>
            <a:r>
              <a:rPr lang="fr-FR" sz="2000" dirty="0" smtClean="0">
                <a:solidFill>
                  <a:schemeClr val="tx1"/>
                </a:solidFill>
              </a:rPr>
              <a:t>de </a:t>
            </a:r>
            <a:r>
              <a:rPr lang="fr-FR" sz="2000" i="1" dirty="0" smtClean="0">
                <a:solidFill>
                  <a:schemeClr val="tx1"/>
                </a:solidFill>
              </a:rPr>
              <a:t>f</a:t>
            </a:r>
            <a:r>
              <a:rPr lang="fr-FR" sz="2000" dirty="0" smtClean="0">
                <a:solidFill>
                  <a:schemeClr val="tx1"/>
                </a:solidFill>
              </a:rPr>
              <a:t> peut varier si la fraction de graisse change au cours du temps (ou localement) alors que la perfusion ne change pas en réalité.</a:t>
            </a:r>
            <a:endParaRPr lang="fr-FR" sz="2000" i="1" dirty="0" smtClean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 bwMode="auto">
          <a:xfrm>
            <a:off x="4407063" y="1278724"/>
            <a:ext cx="1135520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i="1" dirty="0" err="1" smtClean="0">
                <a:solidFill>
                  <a:schemeClr val="tx1"/>
                </a:solidFill>
              </a:rPr>
              <a:t>f</a:t>
            </a:r>
            <a:r>
              <a:rPr lang="fr-FR" sz="2000" b="1" i="1" baseline="-25000" dirty="0" err="1" smtClean="0">
                <a:solidFill>
                  <a:schemeClr val="tx1"/>
                </a:solidFill>
              </a:rPr>
              <a:t>PDFF</a:t>
            </a:r>
            <a:r>
              <a:rPr lang="fr-FR" sz="2000" b="1" i="1" dirty="0" smtClean="0">
                <a:solidFill>
                  <a:schemeClr val="tx1"/>
                </a:solidFill>
              </a:rPr>
              <a:t> = </a:t>
            </a:r>
            <a:r>
              <a:rPr lang="fr-FR" sz="2000" b="1" i="1" dirty="0" err="1" smtClean="0">
                <a:solidFill>
                  <a:schemeClr val="tx1"/>
                </a:solidFill>
              </a:rPr>
              <a:t>f</a:t>
            </a:r>
            <a:r>
              <a:rPr lang="fr-FR" sz="2000" b="1" i="1" baseline="-25000" dirty="0" err="1" smtClean="0">
                <a:solidFill>
                  <a:schemeClr val="tx1"/>
                </a:solidFill>
              </a:rPr>
              <a:t>measured</a:t>
            </a:r>
            <a:r>
              <a:rPr lang="fr-FR" sz="2000" b="1" i="1" dirty="0" smtClean="0">
                <a:solidFill>
                  <a:schemeClr val="tx1"/>
                </a:solidFill>
              </a:rPr>
              <a:t> * </a:t>
            </a:r>
            <a:r>
              <a:rPr lang="fr-FR" sz="2000" b="1" dirty="0" smtClean="0">
                <a:solidFill>
                  <a:schemeClr val="tx1"/>
                </a:solidFill>
              </a:rPr>
              <a:t>(1 – PDFF)</a:t>
            </a:r>
            <a:endParaRPr lang="fr-FR" sz="2000" b="1" i="1" dirty="0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5260" y="6569175"/>
            <a:ext cx="2989921" cy="292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*Carmona et al., </a:t>
            </a:r>
            <a:r>
              <a:rPr lang="fr-FR" sz="1400" dirty="0" err="1" smtClean="0">
                <a:solidFill>
                  <a:schemeClr val="tx1"/>
                </a:solidFill>
              </a:rPr>
              <a:t>Red</a:t>
            </a:r>
            <a:r>
              <a:rPr lang="fr-FR" sz="1400" dirty="0" smtClean="0">
                <a:solidFill>
                  <a:schemeClr val="tx1"/>
                </a:solidFill>
              </a:rPr>
              <a:t> Journal, 2014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5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Rachis : les facteurs confondants – Variation B</a:t>
            </a:r>
            <a:r>
              <a:rPr lang="fr-FR" baseline="-25000" dirty="0" smtClean="0"/>
              <a:t>1</a:t>
            </a:r>
            <a:r>
              <a:rPr lang="fr-FR" dirty="0" smtClean="0"/>
              <a:t> et T</a:t>
            </a:r>
            <a:r>
              <a:rPr lang="fr-FR" baseline="-25000" dirty="0" smtClean="0"/>
              <a:t>1</a:t>
            </a:r>
            <a:endParaRPr lang="fr-FR" dirty="0"/>
          </a:p>
        </p:txBody>
      </p:sp>
      <p:grpSp>
        <p:nvGrpSpPr>
          <p:cNvPr id="11" name="Groupe 10"/>
          <p:cNvGrpSpPr/>
          <p:nvPr/>
        </p:nvGrpSpPr>
        <p:grpSpPr>
          <a:xfrm>
            <a:off x="2173782" y="768230"/>
            <a:ext cx="4194294" cy="3915229"/>
            <a:chOff x="182879" y="820873"/>
            <a:chExt cx="5266946" cy="5173296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/>
            <a:srcRect l="2534" t="5273" r="2746" b="741"/>
            <a:stretch/>
          </p:blipFill>
          <p:spPr>
            <a:xfrm>
              <a:off x="2825497" y="820873"/>
              <a:ext cx="2624328" cy="5173296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/>
            <a:srcRect l="1893" t="4255" r="1307" b="791"/>
            <a:stretch/>
          </p:blipFill>
          <p:spPr>
            <a:xfrm>
              <a:off x="182879" y="844341"/>
              <a:ext cx="2642617" cy="5149827"/>
            </a:xfrm>
            <a:prstGeom prst="rect">
              <a:avLst/>
            </a:prstGeom>
          </p:spPr>
        </p:pic>
      </p:grp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1821" t="12034" r="2333" b="8479"/>
          <a:stretch/>
        </p:blipFill>
        <p:spPr>
          <a:xfrm>
            <a:off x="6449567" y="776836"/>
            <a:ext cx="3118427" cy="18040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l="1821" t="12348" r="2487" b="8166"/>
          <a:stretch/>
        </p:blipFill>
        <p:spPr>
          <a:xfrm>
            <a:off x="6450281" y="2870762"/>
            <a:ext cx="3117713" cy="1806572"/>
          </a:xfrm>
          <a:prstGeom prst="rect">
            <a:avLst/>
          </a:prstGeom>
          <a:ln w="38100">
            <a:solidFill>
              <a:srgbClr val="66FF66"/>
            </a:solidFill>
          </a:ln>
        </p:spPr>
      </p:pic>
      <p:sp>
        <p:nvSpPr>
          <p:cNvPr id="12" name="ZoneTexte 11"/>
          <p:cNvSpPr txBox="1"/>
          <p:nvPr/>
        </p:nvSpPr>
        <p:spPr bwMode="auto">
          <a:xfrm>
            <a:off x="0" y="5068853"/>
            <a:ext cx="12009120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</a:rPr>
              <a:t>C</a:t>
            </a:r>
            <a:r>
              <a:rPr lang="fr-FR" sz="2000" dirty="0" smtClean="0">
                <a:solidFill>
                  <a:schemeClr val="tx1"/>
                </a:solidFill>
              </a:rPr>
              <a:t>hamp B</a:t>
            </a:r>
            <a:r>
              <a:rPr lang="fr-FR" sz="2000" baseline="-25000" dirty="0" smtClean="0">
                <a:solidFill>
                  <a:schemeClr val="tx1"/>
                </a:solidFill>
              </a:rPr>
              <a:t>1</a:t>
            </a:r>
            <a:r>
              <a:rPr lang="fr-FR" sz="2000" dirty="0" smtClean="0">
                <a:solidFill>
                  <a:schemeClr val="tx1"/>
                </a:solidFill>
              </a:rPr>
              <a:t> non homogène :</a:t>
            </a:r>
          </a:p>
          <a:p>
            <a:pPr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</a:rPr>
              <a:t>	</a:t>
            </a:r>
            <a:r>
              <a:rPr lang="fr-FR" sz="2000" dirty="0" smtClean="0">
                <a:solidFill>
                  <a:schemeClr val="tx1"/>
                </a:solidFill>
              </a:rPr>
              <a:t>=&gt; impacte l’angle de bascule réel ≠ angle bascule programmé </a:t>
            </a:r>
          </a:p>
          <a:p>
            <a:pPr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</a:rPr>
              <a:t>	</a:t>
            </a:r>
            <a:r>
              <a:rPr lang="fr-FR" sz="2000" dirty="0" smtClean="0">
                <a:solidFill>
                  <a:schemeClr val="tx1"/>
                </a:solidFill>
              </a:rPr>
              <a:t>=&gt; impacte la mesure des </a:t>
            </a:r>
            <a:r>
              <a:rPr lang="fr-FR" sz="2000" dirty="0" smtClean="0">
                <a:solidFill>
                  <a:schemeClr val="tx1"/>
                </a:solidFill>
              </a:rPr>
              <a:t>T</a:t>
            </a:r>
            <a:r>
              <a:rPr lang="fr-FR" sz="2000" baseline="-25000" dirty="0" smtClean="0">
                <a:solidFill>
                  <a:schemeClr val="tx1"/>
                </a:solidFill>
              </a:rPr>
              <a:t>1</a:t>
            </a:r>
            <a:endParaRPr lang="fr-FR" sz="20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Cet angle réel peut être estimé grâce à une cartographie B</a:t>
            </a:r>
            <a:r>
              <a:rPr lang="fr-FR" sz="2000" baseline="-25000" dirty="0" smtClean="0">
                <a:solidFill>
                  <a:schemeClr val="tx1"/>
                </a:solidFill>
              </a:rPr>
              <a:t>1</a:t>
            </a:r>
            <a:r>
              <a:rPr lang="fr-FR" sz="2000" dirty="0" smtClean="0">
                <a:solidFill>
                  <a:schemeClr val="tx1"/>
                </a:solidFill>
              </a:rPr>
              <a:t>, utilisée dans notre étude.</a:t>
            </a: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1164405" y="4677334"/>
            <a:ext cx="935119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dirty="0" smtClean="0">
                <a:solidFill>
                  <a:schemeClr val="tx1"/>
                </a:solidFill>
              </a:rPr>
              <a:t>Coupe sagittale chez un volontaire : VIBE avec ROI de mesure (gauche) et cartographie d’angle de bascule normalisé à 15° (droite) avec les graphs d’angle associés aux régions étudiées</a:t>
            </a:r>
          </a:p>
        </p:txBody>
      </p:sp>
      <p:cxnSp>
        <p:nvCxnSpPr>
          <p:cNvPr id="5" name="Connecteur droit 4"/>
          <p:cNvCxnSpPr/>
          <p:nvPr/>
        </p:nvCxnSpPr>
        <p:spPr bwMode="auto">
          <a:xfrm flipH="1">
            <a:off x="5879433" y="1323474"/>
            <a:ext cx="32886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cteur droit 13"/>
          <p:cNvCxnSpPr/>
          <p:nvPr/>
        </p:nvCxnSpPr>
        <p:spPr bwMode="auto">
          <a:xfrm flipH="1">
            <a:off x="6769770" y="1090863"/>
            <a:ext cx="279822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14"/>
          <p:cNvCxnSpPr/>
          <p:nvPr/>
        </p:nvCxnSpPr>
        <p:spPr bwMode="auto">
          <a:xfrm flipH="1">
            <a:off x="6769770" y="3120189"/>
            <a:ext cx="279822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ZoneTexte 16"/>
          <p:cNvSpPr txBox="1"/>
          <p:nvPr/>
        </p:nvSpPr>
        <p:spPr bwMode="auto">
          <a:xfrm>
            <a:off x="6358469" y="836616"/>
            <a:ext cx="484726" cy="18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600" dirty="0" smtClean="0">
                <a:solidFill>
                  <a:schemeClr val="tx1"/>
                </a:solidFill>
              </a:rPr>
              <a:t>Angle (°)</a:t>
            </a:r>
          </a:p>
        </p:txBody>
      </p:sp>
      <p:sp>
        <p:nvSpPr>
          <p:cNvPr id="18" name="ZoneTexte 17"/>
          <p:cNvSpPr txBox="1"/>
          <p:nvPr/>
        </p:nvSpPr>
        <p:spPr bwMode="auto">
          <a:xfrm>
            <a:off x="6368076" y="2870762"/>
            <a:ext cx="484726" cy="18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600" dirty="0" smtClean="0">
                <a:solidFill>
                  <a:schemeClr val="tx1"/>
                </a:solidFill>
              </a:rPr>
              <a:t>Angle (°)</a:t>
            </a:r>
          </a:p>
        </p:txBody>
      </p:sp>
    </p:spTree>
    <p:extLst>
      <p:ext uri="{BB962C8B-B14F-4D97-AF65-F5344CB8AC3E}">
        <p14:creationId xmlns:p14="http://schemas.microsoft.com/office/powerpoint/2010/main" val="35226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8" b="89888" l="5719" r="91340">
                        <a14:foregroundMark x1="11275" y1="49438" x2="11275" y2="49438"/>
                        <a14:foregroundMark x1="5882" y1="54157" x2="5882" y2="54157"/>
                        <a14:foregroundMark x1="91340" y1="60899" x2="91340" y2="60899"/>
                        <a14:foregroundMark x1="24673" y1="84494" x2="24673" y2="84494"/>
                        <a14:foregroundMark x1="37418" y1="89438" x2="37418" y2="89438"/>
                      </a14:backgroundRemoval>
                    </a14:imgEffect>
                    <a14:imgEffect>
                      <a14:colorTemperature colorTemp="80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-6138470"/>
            <a:ext cx="8442121" cy="613847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reflection blurRad="25400" stA="56000" dir="5400000" sy="-100000" algn="bl" rotWithShape="0"/>
          </a:effectLst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96767" y="4827025"/>
            <a:ext cx="9144000" cy="870689"/>
          </a:xfrm>
        </p:spPr>
        <p:txBody>
          <a:bodyPr/>
          <a:lstStyle/>
          <a:p>
            <a:r>
              <a:rPr lang="fr-FR" dirty="0" smtClean="0"/>
              <a:t>Louis </a:t>
            </a:r>
            <a:r>
              <a:rPr lang="fr-FR" dirty="0" err="1" smtClean="0"/>
              <a:t>Marage</a:t>
            </a:r>
            <a:r>
              <a:rPr lang="fr-FR" dirty="0" smtClean="0"/>
              <a:t>, LTSI METRIQ</a:t>
            </a:r>
          </a:p>
          <a:p>
            <a:r>
              <a:rPr lang="fr-FR" sz="2000" dirty="0"/>
              <a:t>Journées Thésards conjointes MI2B/SFPM 2019</a:t>
            </a:r>
          </a:p>
          <a:p>
            <a:r>
              <a:rPr lang="fr-FR" sz="1800" dirty="0" smtClean="0"/>
              <a:t>Directeurs Pr. </a:t>
            </a:r>
            <a:r>
              <a:rPr lang="fr-FR" sz="1800" dirty="0" err="1" smtClean="0"/>
              <a:t>M.Lederlin</a:t>
            </a:r>
            <a:r>
              <a:rPr lang="fr-FR" sz="1800" dirty="0" smtClean="0"/>
              <a:t> et Pr. </a:t>
            </a:r>
            <a:r>
              <a:rPr lang="fr-FR" sz="1800" dirty="0" err="1" smtClean="0"/>
              <a:t>H.Saint-Jalmes</a:t>
            </a:r>
            <a:endParaRPr lang="fr-FR" sz="1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396767" y="156913"/>
            <a:ext cx="47716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A72C32"/>
                </a:solidFill>
              </a:rPr>
              <a:t>FF</a:t>
            </a:r>
            <a:endParaRPr lang="fr-FR" dirty="0">
              <a:solidFill>
                <a:srgbClr val="A72C32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55999" y="3138699"/>
            <a:ext cx="598833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A72C32"/>
                </a:solidFill>
              </a:rPr>
              <a:t>T1</a:t>
            </a:r>
            <a:r>
              <a:rPr lang="fr-FR" baseline="-25000" dirty="0" smtClean="0">
                <a:solidFill>
                  <a:srgbClr val="A72C32"/>
                </a:solidFill>
              </a:rPr>
              <a:t>W</a:t>
            </a:r>
            <a:endParaRPr lang="fr-FR" dirty="0">
              <a:solidFill>
                <a:srgbClr val="A72C32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78803" y="1754978"/>
            <a:ext cx="61796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A72C32"/>
                </a:solidFill>
              </a:rPr>
              <a:t>T1</a:t>
            </a:r>
            <a:r>
              <a:rPr lang="fr-FR" baseline="-25000" dirty="0">
                <a:solidFill>
                  <a:srgbClr val="A72C32"/>
                </a:solidFill>
              </a:rPr>
              <a:t>F</a:t>
            </a:r>
            <a:endParaRPr lang="fr-FR" dirty="0">
              <a:solidFill>
                <a:srgbClr val="A72C3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0847220" y="1579994"/>
            <a:ext cx="75206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A72C32"/>
                </a:solidFill>
              </a:rPr>
              <a:t>T2*</a:t>
            </a:r>
            <a:r>
              <a:rPr lang="fr-FR" baseline="-25000" dirty="0">
                <a:solidFill>
                  <a:srgbClr val="A72C32"/>
                </a:solidFill>
              </a:rPr>
              <a:t>F</a:t>
            </a:r>
            <a:endParaRPr lang="fr-FR" dirty="0">
              <a:solidFill>
                <a:srgbClr val="A72C32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535796" y="2892216"/>
            <a:ext cx="75206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A72C32"/>
                </a:solidFill>
              </a:rPr>
              <a:t>T2*</a:t>
            </a:r>
            <a:r>
              <a:rPr lang="fr-FR" baseline="-25000" dirty="0" smtClean="0">
                <a:solidFill>
                  <a:srgbClr val="A72C32"/>
                </a:solidFill>
              </a:rPr>
              <a:t>W</a:t>
            </a:r>
            <a:endParaRPr lang="fr-FR" dirty="0">
              <a:solidFill>
                <a:srgbClr val="A72C32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406672" y="3882965"/>
            <a:ext cx="50515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A72C32"/>
                </a:solidFill>
              </a:rPr>
              <a:t>T2</a:t>
            </a:r>
            <a:endParaRPr lang="fr-FR" dirty="0">
              <a:solidFill>
                <a:srgbClr val="A72C3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643014" y="219410"/>
            <a:ext cx="323108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A72C32"/>
                </a:solidFill>
              </a:rPr>
              <a:t>f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55999" y="4347436"/>
            <a:ext cx="320619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A72C32"/>
                </a:solidFill>
              </a:rPr>
              <a:t>D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775452" y="5087385"/>
            <a:ext cx="473768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A72C32"/>
                </a:solidFill>
              </a:rPr>
              <a:t>D* </a:t>
            </a:r>
            <a:endParaRPr lang="fr-FR" dirty="0">
              <a:solidFill>
                <a:srgbClr val="A72C32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020736" y="5135553"/>
            <a:ext cx="452231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A72C32"/>
                </a:solidFill>
              </a:rPr>
              <a:t>T1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81" name="Connecteur en arc 80"/>
          <p:cNvCxnSpPr/>
          <p:nvPr/>
        </p:nvCxnSpPr>
        <p:spPr bwMode="auto">
          <a:xfrm flipV="1">
            <a:off x="7696200" y="394395"/>
            <a:ext cx="1946814" cy="1866348"/>
          </a:xfrm>
          <a:prstGeom prst="curvedConnector3">
            <a:avLst>
              <a:gd name="adj1" fmla="val 50000"/>
            </a:avLst>
          </a:prstGeom>
          <a:ln>
            <a:solidFill>
              <a:srgbClr val="A72C32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6" name="Connecteur en arc 105"/>
          <p:cNvCxnSpPr>
            <a:endCxn id="14" idx="2"/>
          </p:cNvCxnSpPr>
          <p:nvPr/>
        </p:nvCxnSpPr>
        <p:spPr bwMode="auto">
          <a:xfrm rot="10800000">
            <a:off x="1635348" y="506882"/>
            <a:ext cx="1990168" cy="1598065"/>
          </a:xfrm>
          <a:prstGeom prst="curvedConnector2">
            <a:avLst/>
          </a:prstGeom>
          <a:ln>
            <a:solidFill>
              <a:srgbClr val="A72C32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6" name="Connecteur en arc 115"/>
          <p:cNvCxnSpPr/>
          <p:nvPr/>
        </p:nvCxnSpPr>
        <p:spPr bwMode="auto">
          <a:xfrm flipV="1">
            <a:off x="7590587" y="1910341"/>
            <a:ext cx="3568145" cy="1692642"/>
          </a:xfrm>
          <a:prstGeom prst="curvedConnector2">
            <a:avLst/>
          </a:prstGeom>
          <a:ln>
            <a:solidFill>
              <a:srgbClr val="A72C32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9" name="Connecteur en arc 118"/>
          <p:cNvCxnSpPr>
            <a:endCxn id="18" idx="2"/>
          </p:cNvCxnSpPr>
          <p:nvPr/>
        </p:nvCxnSpPr>
        <p:spPr bwMode="auto">
          <a:xfrm flipV="1">
            <a:off x="8210550" y="3242184"/>
            <a:ext cx="2701277" cy="558291"/>
          </a:xfrm>
          <a:prstGeom prst="curvedConnector2">
            <a:avLst/>
          </a:prstGeom>
          <a:ln>
            <a:solidFill>
              <a:srgbClr val="A72C32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2" name="Connecteur en arc 121"/>
          <p:cNvCxnSpPr>
            <a:endCxn id="19" idx="2"/>
          </p:cNvCxnSpPr>
          <p:nvPr/>
        </p:nvCxnSpPr>
        <p:spPr bwMode="auto">
          <a:xfrm>
            <a:off x="7467600" y="3981450"/>
            <a:ext cx="3191650" cy="251483"/>
          </a:xfrm>
          <a:prstGeom prst="curvedConnector4">
            <a:avLst>
              <a:gd name="adj1" fmla="val 46043"/>
              <a:gd name="adj2" fmla="val 190901"/>
            </a:avLst>
          </a:prstGeom>
          <a:ln>
            <a:solidFill>
              <a:srgbClr val="A72C32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6" name="Connecteur en arc 125"/>
          <p:cNvCxnSpPr>
            <a:endCxn id="22" idx="0"/>
          </p:cNvCxnSpPr>
          <p:nvPr/>
        </p:nvCxnSpPr>
        <p:spPr bwMode="auto">
          <a:xfrm>
            <a:off x="7800975" y="3313682"/>
            <a:ext cx="2211361" cy="1773703"/>
          </a:xfrm>
          <a:prstGeom prst="curvedConnector2">
            <a:avLst/>
          </a:prstGeom>
          <a:ln>
            <a:solidFill>
              <a:srgbClr val="A72C32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9" name="Connecteur en arc 128"/>
          <p:cNvCxnSpPr>
            <a:endCxn id="16" idx="3"/>
          </p:cNvCxnSpPr>
          <p:nvPr/>
        </p:nvCxnSpPr>
        <p:spPr bwMode="auto">
          <a:xfrm rot="10800000">
            <a:off x="1396767" y="1929963"/>
            <a:ext cx="2027552" cy="1977667"/>
          </a:xfrm>
          <a:prstGeom prst="curvedConnector3">
            <a:avLst>
              <a:gd name="adj1" fmla="val 67157"/>
            </a:avLst>
          </a:prstGeom>
          <a:ln>
            <a:solidFill>
              <a:srgbClr val="A72C32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3" name="Connecteur en arc 132"/>
          <p:cNvCxnSpPr>
            <a:endCxn id="15" idx="2"/>
          </p:cNvCxnSpPr>
          <p:nvPr/>
        </p:nvCxnSpPr>
        <p:spPr bwMode="auto">
          <a:xfrm rot="10800000">
            <a:off x="855416" y="3488667"/>
            <a:ext cx="3522076" cy="581982"/>
          </a:xfrm>
          <a:prstGeom prst="curvedConnector2">
            <a:avLst/>
          </a:prstGeom>
          <a:ln>
            <a:solidFill>
              <a:srgbClr val="A72C32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9" name="Connecteur en arc 138"/>
          <p:cNvCxnSpPr>
            <a:endCxn id="21" idx="0"/>
          </p:cNvCxnSpPr>
          <p:nvPr/>
        </p:nvCxnSpPr>
        <p:spPr bwMode="auto">
          <a:xfrm rot="10800000" flipV="1">
            <a:off x="716310" y="3007894"/>
            <a:ext cx="2299607" cy="1339541"/>
          </a:xfrm>
          <a:prstGeom prst="curvedConnector2">
            <a:avLst/>
          </a:prstGeom>
          <a:ln>
            <a:solidFill>
              <a:srgbClr val="A72C32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6" name="Connecteur en arc 155"/>
          <p:cNvCxnSpPr>
            <a:endCxn id="23" idx="0"/>
          </p:cNvCxnSpPr>
          <p:nvPr/>
        </p:nvCxnSpPr>
        <p:spPr bwMode="auto">
          <a:xfrm rot="10800000" flipV="1">
            <a:off x="1246852" y="4070649"/>
            <a:ext cx="3130640" cy="1064904"/>
          </a:xfrm>
          <a:prstGeom prst="curvedConnector2">
            <a:avLst/>
          </a:prstGeom>
          <a:ln>
            <a:solidFill>
              <a:srgbClr val="A72C32"/>
            </a:solidFill>
            <a:headEnd type="none" w="med" len="med"/>
            <a:tailEnd type="triangle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itre 1"/>
          <p:cNvSpPr>
            <a:spLocks noGrp="1"/>
          </p:cNvSpPr>
          <p:nvPr>
            <p:ph type="ctrTitle"/>
          </p:nvPr>
        </p:nvSpPr>
        <p:spPr>
          <a:xfrm>
            <a:off x="1889179" y="1307376"/>
            <a:ext cx="8159176" cy="3519649"/>
          </a:xfrm>
        </p:spPr>
        <p:txBody>
          <a:bodyPr/>
          <a:lstStyle/>
          <a:p>
            <a:r>
              <a:rPr lang="en-US" dirty="0" smtClean="0">
                <a:solidFill>
                  <a:srgbClr val="006FB9"/>
                </a:solidFill>
              </a:rPr>
              <a:t>A </a:t>
            </a:r>
            <a:r>
              <a:rPr lang="en-US" dirty="0">
                <a:solidFill>
                  <a:srgbClr val="006FB9"/>
                </a:solidFill>
              </a:rPr>
              <a:t>bone-marrow-optimized quantitative MRI protocol: towards better patient </a:t>
            </a:r>
            <a:r>
              <a:rPr lang="en-US" dirty="0" smtClean="0">
                <a:solidFill>
                  <a:srgbClr val="006FB9"/>
                </a:solidFill>
              </a:rPr>
              <a:t>follow-up</a:t>
            </a:r>
            <a:endParaRPr lang="fr-FR" sz="4400" dirty="0">
              <a:solidFill>
                <a:srgbClr val="006F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6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Imagerie par Résonance Magnétique (IRM) : Rappels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400" dirty="0">
              <a:solidFill>
                <a:srgbClr val="A72C32"/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IRM quantitative, séquences et méthodes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Application : m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oelle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osseuse du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rachis lombaire 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Contraintes, Limitations,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acteurs confondants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rgbClr val="C00000"/>
                </a:solidFill>
              </a:rPr>
              <a:t>Résultats</a:t>
            </a:r>
          </a:p>
          <a:p>
            <a:endParaRPr lang="fr-FR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Perspectives et conclusion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6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Rachis : Résultats</a:t>
            </a:r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667796"/>
              </p:ext>
            </p:extLst>
          </p:nvPr>
        </p:nvGraphicFramePr>
        <p:xfrm>
          <a:off x="806010" y="1129887"/>
          <a:ext cx="10662512" cy="36576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523216">
                  <a:extLst>
                    <a:ext uri="{9D8B030D-6E8A-4147-A177-3AD203B41FA5}">
                      <a16:colId xmlns:a16="http://schemas.microsoft.com/office/drawing/2014/main" val="2783116576"/>
                    </a:ext>
                  </a:extLst>
                </a:gridCol>
                <a:gridCol w="1523216">
                  <a:extLst>
                    <a:ext uri="{9D8B030D-6E8A-4147-A177-3AD203B41FA5}">
                      <a16:colId xmlns:a16="http://schemas.microsoft.com/office/drawing/2014/main" val="2065744414"/>
                    </a:ext>
                  </a:extLst>
                </a:gridCol>
                <a:gridCol w="1523216">
                  <a:extLst>
                    <a:ext uri="{9D8B030D-6E8A-4147-A177-3AD203B41FA5}">
                      <a16:colId xmlns:a16="http://schemas.microsoft.com/office/drawing/2014/main" val="1474864342"/>
                    </a:ext>
                  </a:extLst>
                </a:gridCol>
                <a:gridCol w="1523216">
                  <a:extLst>
                    <a:ext uri="{9D8B030D-6E8A-4147-A177-3AD203B41FA5}">
                      <a16:colId xmlns:a16="http://schemas.microsoft.com/office/drawing/2014/main" val="2315294266"/>
                    </a:ext>
                  </a:extLst>
                </a:gridCol>
                <a:gridCol w="1523216">
                  <a:extLst>
                    <a:ext uri="{9D8B030D-6E8A-4147-A177-3AD203B41FA5}">
                      <a16:colId xmlns:a16="http://schemas.microsoft.com/office/drawing/2014/main" val="1757071537"/>
                    </a:ext>
                  </a:extLst>
                </a:gridCol>
                <a:gridCol w="1523216">
                  <a:extLst>
                    <a:ext uri="{9D8B030D-6E8A-4147-A177-3AD203B41FA5}">
                      <a16:colId xmlns:a16="http://schemas.microsoft.com/office/drawing/2014/main" val="1688534286"/>
                    </a:ext>
                  </a:extLst>
                </a:gridCol>
                <a:gridCol w="1523216">
                  <a:extLst>
                    <a:ext uri="{9D8B030D-6E8A-4147-A177-3AD203B41FA5}">
                      <a16:colId xmlns:a16="http://schemas.microsoft.com/office/drawing/2014/main" val="37190655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Anterior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Posterior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Wilcoxon test p-value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0631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baseline="-250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R</a:t>
                      </a:r>
                      <a:r>
                        <a:rPr lang="en-US" sz="1000" baseline="-25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fr-FR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R</a:t>
                      </a:r>
                      <a:r>
                        <a:rPr lang="en-US" sz="1000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fr-FR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R</a:t>
                      </a:r>
                      <a:r>
                        <a:rPr lang="en-US" sz="1000" baseline="-25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fr-FR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R</a:t>
                      </a:r>
                      <a:r>
                        <a:rPr lang="en-US" sz="1000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fr-FR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R</a:t>
                      </a:r>
                      <a:r>
                        <a:rPr lang="en-US" sz="1000" baseline="-25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fr-FR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R</a:t>
                      </a:r>
                      <a:r>
                        <a:rPr lang="en-US" sz="1000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fr-FR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971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FF (%)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30 ± 10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 ± 8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34 ± 10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34 ± 10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2.1 10</a:t>
                      </a:r>
                      <a:r>
                        <a:rPr lang="en-US" sz="1000" b="1" baseline="30000" dirty="0">
                          <a:solidFill>
                            <a:srgbClr val="FF0000"/>
                          </a:solidFill>
                          <a:effectLst/>
                        </a:rPr>
                        <a:t>-6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 *</a:t>
                      </a:r>
                      <a:endParaRPr lang="fr-FR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2.5 10</a:t>
                      </a:r>
                      <a:r>
                        <a:rPr lang="en-US" sz="1000" b="1" baseline="30000" dirty="0">
                          <a:solidFill>
                            <a:srgbClr val="FF0000"/>
                          </a:solidFill>
                          <a:effectLst/>
                        </a:rPr>
                        <a:t>-7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 *</a:t>
                      </a:r>
                      <a:endParaRPr lang="fr-FR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614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</a:t>
                      </a:r>
                      <a:r>
                        <a:rPr lang="en-US" sz="1100" baseline="-25000" dirty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(%)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14 ± 9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16 ± 10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22 ± 12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21 ± 10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</a:rPr>
                        <a:t>3.2 10</a:t>
                      </a:r>
                      <a:r>
                        <a:rPr lang="en-US" sz="1000" b="1" baseline="30000">
                          <a:solidFill>
                            <a:srgbClr val="FF0000"/>
                          </a:solidFill>
                          <a:effectLst/>
                        </a:rPr>
                        <a:t>-8</a:t>
                      </a: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</a:rPr>
                        <a:t> *</a:t>
                      </a:r>
                      <a:endParaRPr lang="fr-FR" sz="12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6.7 10</a:t>
                      </a:r>
                      <a:r>
                        <a:rPr lang="en-US" sz="1000" b="1" baseline="30000" dirty="0">
                          <a:solidFill>
                            <a:srgbClr val="FF0000"/>
                          </a:solidFill>
                          <a:effectLst/>
                        </a:rPr>
                        <a:t>-4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 *</a:t>
                      </a:r>
                      <a:endParaRPr lang="fr-FR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6664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f</a:t>
                      </a:r>
                      <a:r>
                        <a:rPr lang="en-US" sz="1100" baseline="-25000" dirty="0" err="1">
                          <a:effectLst/>
                        </a:rPr>
                        <a:t>PDFF</a:t>
                      </a:r>
                      <a:r>
                        <a:rPr lang="en-US" sz="1100" baseline="-25000" dirty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(%)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 ± 6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11 ± 6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14 ± 7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 ± 6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</a:rPr>
                        <a:t>1.5 10</a:t>
                      </a:r>
                      <a:r>
                        <a:rPr lang="en-US" sz="1000" b="1" baseline="30000">
                          <a:solidFill>
                            <a:srgbClr val="FF0000"/>
                          </a:solidFill>
                          <a:effectLst/>
                        </a:rPr>
                        <a:t>-5 *</a:t>
                      </a:r>
                      <a:endParaRPr lang="fr-FR" sz="12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8.7 10</a:t>
                      </a:r>
                      <a:r>
                        <a:rPr lang="en-US" sz="1000" b="1" baseline="30000" dirty="0">
                          <a:solidFill>
                            <a:srgbClr val="FF0000"/>
                          </a:solidFill>
                          <a:effectLst/>
                        </a:rPr>
                        <a:t>-3 *</a:t>
                      </a:r>
                      <a:endParaRPr lang="fr-FR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6732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</a:t>
                      </a:r>
                      <a:r>
                        <a:rPr lang="en-US" sz="1200" baseline="-25000" dirty="0">
                          <a:effectLst/>
                        </a:rPr>
                        <a:t>1</a:t>
                      </a:r>
                      <a:r>
                        <a:rPr lang="en-US" sz="1100" baseline="-25000" dirty="0">
                          <a:effectLst/>
                        </a:rPr>
                        <a:t>W</a:t>
                      </a:r>
                      <a:r>
                        <a:rPr lang="en-US" sz="1100" dirty="0">
                          <a:effectLst/>
                        </a:rPr>
                        <a:t> (</a:t>
                      </a:r>
                      <a:r>
                        <a:rPr lang="en-US" sz="1100" dirty="0" err="1">
                          <a:effectLst/>
                        </a:rPr>
                        <a:t>ms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780 ± 190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785 ± 176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768 ± 189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761 ± 189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0.18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0.11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9364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</a:t>
                      </a:r>
                      <a:r>
                        <a:rPr lang="en-US" sz="1200" baseline="-25000" dirty="0">
                          <a:effectLst/>
                        </a:rPr>
                        <a:t>1</a:t>
                      </a:r>
                      <a:r>
                        <a:rPr lang="en-US" sz="1100" baseline="-25000" dirty="0">
                          <a:effectLst/>
                        </a:rPr>
                        <a:t>F </a:t>
                      </a:r>
                      <a:r>
                        <a:rPr lang="en-US" sz="1100" dirty="0">
                          <a:effectLst/>
                        </a:rPr>
                        <a:t>(</a:t>
                      </a:r>
                      <a:r>
                        <a:rPr lang="en-US" sz="1100" dirty="0" err="1">
                          <a:effectLst/>
                        </a:rPr>
                        <a:t>ms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295 ± 92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308 ± 87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336 ± 99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338 ± 86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2.9 10</a:t>
                      </a:r>
                      <a:r>
                        <a:rPr lang="en-US" sz="1000" baseline="30000" dirty="0">
                          <a:effectLst/>
                        </a:rPr>
                        <a:t>-4</a:t>
                      </a:r>
                      <a:r>
                        <a:rPr lang="en-US" sz="1000" dirty="0">
                          <a:effectLst/>
                        </a:rPr>
                        <a:t> *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3.8 10</a:t>
                      </a:r>
                      <a:r>
                        <a:rPr lang="en-US" sz="1000" baseline="30000">
                          <a:effectLst/>
                        </a:rPr>
                        <a:t>-3</a:t>
                      </a:r>
                      <a:r>
                        <a:rPr lang="en-US" sz="1000">
                          <a:effectLst/>
                        </a:rPr>
                        <a:t> *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3026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100" dirty="0">
                          <a:effectLst/>
                        </a:rPr>
                        <a:t>*</a:t>
                      </a:r>
                      <a:r>
                        <a:rPr lang="en-US" sz="1100" baseline="-25000" dirty="0">
                          <a:effectLst/>
                        </a:rPr>
                        <a:t>W</a:t>
                      </a:r>
                      <a:r>
                        <a:rPr lang="en-US" sz="1100" dirty="0">
                          <a:effectLst/>
                        </a:rPr>
                        <a:t> (</a:t>
                      </a:r>
                      <a:r>
                        <a:rPr lang="en-US" sz="1100" dirty="0" err="1">
                          <a:effectLst/>
                        </a:rPr>
                        <a:t>ms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 ± 4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13 ± 4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 ± 5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 ± 4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4.0 10</a:t>
                      </a:r>
                      <a:r>
                        <a:rPr lang="en-US" sz="1000" baseline="30000" dirty="0">
                          <a:effectLst/>
                        </a:rPr>
                        <a:t>-3</a:t>
                      </a:r>
                      <a:r>
                        <a:rPr lang="en-US" sz="1000" dirty="0">
                          <a:effectLst/>
                        </a:rPr>
                        <a:t> *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8.5 10</a:t>
                      </a:r>
                      <a:r>
                        <a:rPr lang="en-US" sz="1000" baseline="30000" dirty="0">
                          <a:effectLst/>
                        </a:rPr>
                        <a:t>-7</a:t>
                      </a:r>
                      <a:r>
                        <a:rPr lang="en-US" sz="1000" dirty="0">
                          <a:effectLst/>
                        </a:rPr>
                        <a:t> *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3439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100" dirty="0">
                          <a:effectLst/>
                        </a:rPr>
                        <a:t>*</a:t>
                      </a:r>
                      <a:r>
                        <a:rPr lang="en-US" sz="1100" baseline="-25000" dirty="0">
                          <a:effectLst/>
                        </a:rPr>
                        <a:t>F</a:t>
                      </a:r>
                      <a:r>
                        <a:rPr lang="en-US" sz="1100" dirty="0">
                          <a:effectLst/>
                        </a:rPr>
                        <a:t> (</a:t>
                      </a:r>
                      <a:r>
                        <a:rPr lang="en-US" sz="1100" dirty="0" err="1">
                          <a:effectLst/>
                        </a:rPr>
                        <a:t>ms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 ± 20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 ± 5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 ± 7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 ± 7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0.51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0.13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34209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 (×10</a:t>
                      </a:r>
                      <a:r>
                        <a:rPr lang="en-US" sz="1100" baseline="30000" dirty="0">
                          <a:effectLst/>
                        </a:rPr>
                        <a:t>-3</a:t>
                      </a:r>
                      <a:r>
                        <a:rPr lang="en-US" sz="1100" dirty="0">
                          <a:effectLst/>
                        </a:rPr>
                        <a:t> mm²/s)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0.39 ± 0.12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0.44 ± 0.26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0.42 ± 0.12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0.49 ± 0.20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2.7 10</a:t>
                      </a:r>
                      <a:r>
                        <a:rPr lang="en-US" sz="1000" baseline="30000" dirty="0">
                          <a:effectLst/>
                        </a:rPr>
                        <a:t>-3</a:t>
                      </a:r>
                      <a:r>
                        <a:rPr lang="en-US" sz="1000" dirty="0">
                          <a:effectLst/>
                        </a:rPr>
                        <a:t> *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6.7 10</a:t>
                      </a:r>
                      <a:r>
                        <a:rPr lang="en-US" sz="1000" baseline="30000" dirty="0">
                          <a:effectLst/>
                        </a:rPr>
                        <a:t>-5</a:t>
                      </a:r>
                      <a:r>
                        <a:rPr lang="en-US" sz="1000" dirty="0">
                          <a:effectLst/>
                        </a:rPr>
                        <a:t> *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75988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D* (×10</a:t>
                      </a:r>
                      <a:r>
                        <a:rPr lang="en-US" sz="1100" baseline="30000" dirty="0">
                          <a:effectLst/>
                        </a:rPr>
                        <a:t>-3</a:t>
                      </a:r>
                      <a:r>
                        <a:rPr lang="en-US" sz="1100" dirty="0">
                          <a:effectLst/>
                        </a:rPr>
                        <a:t> mm²/s)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 ± 12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 ± 10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23 ± 15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26 ± 17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0.01</a:t>
                      </a:r>
                      <a:endParaRPr lang="fr-F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4.7 10</a:t>
                      </a:r>
                      <a:r>
                        <a:rPr lang="en-US" sz="1000" baseline="30000" dirty="0">
                          <a:effectLst/>
                        </a:rPr>
                        <a:t>-4</a:t>
                      </a:r>
                      <a:r>
                        <a:rPr lang="en-US" sz="1000" dirty="0">
                          <a:effectLst/>
                        </a:rPr>
                        <a:t> *</a:t>
                      </a:r>
                      <a:endParaRPr lang="fr-F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1687276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 bwMode="auto">
          <a:xfrm>
            <a:off x="661630" y="4847484"/>
            <a:ext cx="1066250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Résultats des mesures effectuées dans 5 vertèbres chez 14 volontaire à 1,5T.</a:t>
            </a:r>
          </a:p>
        </p:txBody>
      </p:sp>
      <p:sp>
        <p:nvSpPr>
          <p:cNvPr id="6" name="ZoneTexte 2"/>
          <p:cNvSpPr txBox="1"/>
          <p:nvPr/>
        </p:nvSpPr>
        <p:spPr bwMode="auto">
          <a:xfrm>
            <a:off x="2485596" y="5154793"/>
            <a:ext cx="7014576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1400" dirty="0" smtClean="0">
                <a:solidFill>
                  <a:schemeClr val="tx1"/>
                </a:solidFill>
              </a:rPr>
              <a:t>R1, R2 </a:t>
            </a:r>
            <a:r>
              <a:rPr lang="fr-FR" sz="1400" dirty="0" smtClean="0">
                <a:solidFill>
                  <a:schemeClr val="tx1"/>
                </a:solidFill>
              </a:rPr>
              <a:t>: première</a:t>
            </a:r>
            <a:r>
              <a:rPr lang="fr-FR" sz="1400" dirty="0" smtClean="0">
                <a:solidFill>
                  <a:schemeClr val="tx1"/>
                </a:solidFill>
              </a:rPr>
              <a:t>, seconde répétitions de la même séquence.</a:t>
            </a:r>
          </a:p>
        </p:txBody>
      </p:sp>
    </p:spTree>
    <p:extLst>
      <p:ext uri="{BB962C8B-B14F-4D97-AF65-F5344CB8AC3E}">
        <p14:creationId xmlns:p14="http://schemas.microsoft.com/office/powerpoint/2010/main" val="154833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Rachis </a:t>
            </a:r>
            <a:r>
              <a:rPr lang="fr-FR" dirty="0"/>
              <a:t>:</a:t>
            </a:r>
            <a:r>
              <a:rPr lang="fr-FR" dirty="0" smtClean="0"/>
              <a:t> Résultats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FR" dirty="0"/>
              <a:t>Protocole quantitatif complet en 5 minutes 30 secondes : </a:t>
            </a:r>
          </a:p>
          <a:p>
            <a:pPr algn="ctr"/>
            <a:r>
              <a:rPr lang="fr-FR" dirty="0"/>
              <a:t>	4:41 (RESOLVE) + 2 x 0:20 (Double VIBE+ B1MAP) 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2 abstracts présentés à l’ISMRM en Mai 2019 à Montréal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15" y="3350574"/>
            <a:ext cx="4832453" cy="271825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24" y="3350574"/>
            <a:ext cx="4832453" cy="271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7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Imagerie par Résonance Magnétique (IRM) : Rappels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400" dirty="0">
              <a:solidFill>
                <a:srgbClr val="A72C32"/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IRM quantitative, séquences et méthodes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Application : m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oelle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osseuse du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rachis lombaire 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Contraintes, Limitations,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acteurs confondants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Résultats</a:t>
            </a:r>
          </a:p>
          <a:p>
            <a:endParaRPr lang="fr-FR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rgbClr val="C00000"/>
                </a:solidFill>
              </a:rPr>
              <a:t>Perspectives et conclusion</a:t>
            </a:r>
            <a:endParaRPr lang="fr-F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4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 – Cartographie &amp; Compressed </a:t>
            </a:r>
            <a:r>
              <a:rPr lang="fr-FR" dirty="0" err="1" smtClean="0"/>
              <a:t>Sensing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4250" r="25340" b="37850"/>
          <a:stretch/>
        </p:blipFill>
        <p:spPr>
          <a:xfrm>
            <a:off x="806011" y="710429"/>
            <a:ext cx="4325493" cy="565953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 bwMode="auto">
          <a:xfrm>
            <a:off x="5282321" y="2261830"/>
            <a:ext cx="5963195" cy="255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La cartographie </a:t>
            </a:r>
            <a:r>
              <a:rPr lang="fr-FR" sz="2000" dirty="0" smtClean="0">
                <a:solidFill>
                  <a:schemeClr val="tx1"/>
                </a:solidFill>
              </a:rPr>
              <a:t>des biomarqueurs nécessite :</a:t>
            </a:r>
          </a:p>
          <a:p>
            <a:pPr>
              <a:lnSpc>
                <a:spcPct val="100000"/>
              </a:lnSpc>
            </a:pPr>
            <a:r>
              <a:rPr lang="fr-FR" sz="2000" dirty="0">
                <a:solidFill>
                  <a:schemeClr val="tx1"/>
                </a:solidFill>
              </a:rPr>
              <a:t>	</a:t>
            </a:r>
            <a:endParaRPr lang="fr-FR" sz="20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	- une optimisation du rapport signal sur bruit et de la prise en compte de la carte B</a:t>
            </a:r>
            <a:r>
              <a:rPr lang="fr-FR" sz="2000" baseline="-25000" dirty="0" smtClean="0">
                <a:solidFill>
                  <a:schemeClr val="tx1"/>
                </a:solidFill>
              </a:rPr>
              <a:t>1</a:t>
            </a:r>
            <a:r>
              <a:rPr lang="fr-FR" sz="2000" dirty="0" smtClean="0">
                <a:solidFill>
                  <a:schemeClr val="tx1"/>
                </a:solidFill>
              </a:rPr>
              <a:t> (pour les T1)</a:t>
            </a:r>
          </a:p>
          <a:p>
            <a:pPr>
              <a:lnSpc>
                <a:spcPct val="100000"/>
              </a:lnSpc>
            </a:pPr>
            <a:endParaRPr lang="fr-FR" sz="20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	- et / ou utilisation d’une acquisition parcimonieuse (Compressed </a:t>
            </a:r>
            <a:r>
              <a:rPr lang="fr-FR" sz="2000" dirty="0" err="1" smtClean="0">
                <a:solidFill>
                  <a:schemeClr val="tx1"/>
                </a:solidFill>
              </a:rPr>
              <a:t>Sensing</a:t>
            </a:r>
            <a:r>
              <a:rPr lang="fr-FR" sz="2000" dirty="0" smtClean="0">
                <a:solidFill>
                  <a:schemeClr val="tx1"/>
                </a:solidFill>
              </a:rPr>
              <a:t>, avec la séquence GRASP-VIBE  récemment annoncée)</a:t>
            </a:r>
          </a:p>
        </p:txBody>
      </p:sp>
    </p:spTree>
    <p:extLst>
      <p:ext uri="{BB962C8B-B14F-4D97-AF65-F5344CB8AC3E}">
        <p14:creationId xmlns:p14="http://schemas.microsoft.com/office/powerpoint/2010/main" val="237572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 – Après la thès</a:t>
            </a:r>
            <a:r>
              <a:rPr lang="fr-FR" dirty="0"/>
              <a:t>e</a:t>
            </a:r>
          </a:p>
        </p:txBody>
      </p:sp>
      <p:sp>
        <p:nvSpPr>
          <p:cNvPr id="6" name="ZoneTexte 5"/>
          <p:cNvSpPr txBox="1"/>
          <p:nvPr/>
        </p:nvSpPr>
        <p:spPr bwMode="auto">
          <a:xfrm>
            <a:off x="806011" y="795867"/>
            <a:ext cx="10662508" cy="483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dirty="0" smtClean="0">
                <a:solidFill>
                  <a:schemeClr val="tx1"/>
                </a:solidFill>
              </a:rPr>
              <a:t>Idée de projet en Physique Médicale:</a:t>
            </a:r>
          </a:p>
          <a:p>
            <a:pPr>
              <a:lnSpc>
                <a:spcPct val="100000"/>
              </a:lnSpc>
            </a:pPr>
            <a:endParaRPr lang="fr-FR" sz="2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2800" dirty="0" smtClean="0">
                <a:solidFill>
                  <a:schemeClr val="tx1"/>
                </a:solidFill>
              </a:rPr>
              <a:t>Projet de recherche sur le suivi du patient durant son traitement  en radiothérapie avec un protocole IRM quantitatif compatible avec la routine clinique :</a:t>
            </a:r>
          </a:p>
          <a:p>
            <a:pPr>
              <a:lnSpc>
                <a:spcPct val="100000"/>
              </a:lnSpc>
            </a:pPr>
            <a:endParaRPr lang="fr-FR" sz="28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2800" dirty="0">
                <a:solidFill>
                  <a:schemeClr val="tx1"/>
                </a:solidFill>
              </a:rPr>
              <a:t>	</a:t>
            </a:r>
            <a:r>
              <a:rPr lang="fr-FR" sz="2800" dirty="0" smtClean="0">
                <a:solidFill>
                  <a:schemeClr val="tx1"/>
                </a:solidFill>
              </a:rPr>
              <a:t>- Optimisation de la robustesse et de la précision dans un temps d’acquisition </a:t>
            </a:r>
            <a:r>
              <a:rPr lang="fr-FR" sz="2800" smtClean="0">
                <a:solidFill>
                  <a:schemeClr val="tx1"/>
                </a:solidFill>
              </a:rPr>
              <a:t>limité</a:t>
            </a:r>
            <a:r>
              <a:rPr lang="fr-FR" sz="280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endParaRPr lang="fr-FR" sz="2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2800" dirty="0" smtClean="0">
                <a:solidFill>
                  <a:schemeClr val="tx1"/>
                </a:solidFill>
              </a:rPr>
              <a:t>	- Recours aux méthodes de type Machine Learning (sans oublier le </a:t>
            </a:r>
            <a:r>
              <a:rPr lang="fr-FR" sz="2800" dirty="0" err="1" smtClean="0">
                <a:solidFill>
                  <a:schemeClr val="tx1"/>
                </a:solidFill>
              </a:rPr>
              <a:t>Human</a:t>
            </a:r>
            <a:r>
              <a:rPr lang="fr-FR" sz="2800" dirty="0" smtClean="0">
                <a:solidFill>
                  <a:schemeClr val="tx1"/>
                </a:solidFill>
              </a:rPr>
              <a:t> </a:t>
            </a:r>
            <a:r>
              <a:rPr lang="fr-FR" sz="2800" dirty="0" err="1" smtClean="0">
                <a:solidFill>
                  <a:schemeClr val="tx1"/>
                </a:solidFill>
              </a:rPr>
              <a:t>Understanding</a:t>
            </a:r>
            <a:r>
              <a:rPr lang="fr-FR" sz="2800" dirty="0" smtClean="0">
                <a:solidFill>
                  <a:schemeClr val="tx1"/>
                </a:solidFill>
              </a:rPr>
              <a:t> </a:t>
            </a:r>
            <a:r>
              <a:rPr lang="fr-FR" sz="2800" dirty="0" smtClean="0">
                <a:solidFill>
                  <a:schemeClr val="tx1"/>
                </a:solidFill>
              </a:rPr>
              <a:t>!)</a:t>
            </a:r>
            <a:endParaRPr lang="fr-FR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0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16200000">
            <a:off x="-1866339" y="1866342"/>
            <a:ext cx="6858000" cy="312531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7015722" y="1681723"/>
            <a:ext cx="6858000" cy="349455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22" y="2"/>
            <a:ext cx="5572125" cy="6857999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3125321" y="2"/>
            <a:ext cx="5572125" cy="6857999"/>
          </a:xfrm>
          <a:solidFill>
            <a:schemeClr val="tx1">
              <a:alpha val="32000"/>
            </a:schemeClr>
          </a:solidFill>
        </p:spPr>
        <p:txBody>
          <a:bodyPr anchor="ctr">
            <a:norm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Merci pour votre attention 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762230" y="6291776"/>
            <a:ext cx="10528622" cy="1132449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Acquisition de la totalité du volume pulmonaire en ~0,8 seconde</a:t>
            </a:r>
          </a:p>
        </p:txBody>
      </p:sp>
    </p:spTree>
    <p:extLst>
      <p:ext uri="{BB962C8B-B14F-4D97-AF65-F5344CB8AC3E}">
        <p14:creationId xmlns:p14="http://schemas.microsoft.com/office/powerpoint/2010/main" val="139431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POUMON -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6037" y="908053"/>
            <a:ext cx="8892267" cy="5033963"/>
          </a:xfrm>
        </p:spPr>
        <p:txBody>
          <a:bodyPr/>
          <a:lstStyle/>
          <a:p>
            <a:r>
              <a:rPr lang="fr-FR" dirty="0"/>
              <a:t>Quantification </a:t>
            </a:r>
            <a:r>
              <a:rPr lang="fr-FR" dirty="0" smtClean="0"/>
              <a:t>dynamique grâce à VIBE Dynamique</a:t>
            </a:r>
          </a:p>
          <a:p>
            <a:r>
              <a:rPr lang="fr-FR" dirty="0"/>
              <a:t>	</a:t>
            </a:r>
            <a:r>
              <a:rPr lang="fr-FR" dirty="0" smtClean="0"/>
              <a:t>Acquisition de la totalité du volume pulmonaire en ~0,8 seconde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183" y="3664784"/>
            <a:ext cx="3196311" cy="2160000"/>
          </a:xfrm>
          <a:prstGeom prst="rect">
            <a:avLst/>
          </a:prstGeom>
        </p:spPr>
      </p:pic>
      <p:pic>
        <p:nvPicPr>
          <p:cNvPr id="5" name="Espace réservé du contenu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68304" y="710429"/>
            <a:ext cx="2092325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8846" t="12577" r="5176" b="30278"/>
          <a:stretch/>
        </p:blipFill>
        <p:spPr>
          <a:xfrm>
            <a:off x="3680577" y="3170910"/>
            <a:ext cx="5035296" cy="26538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60" y="3782016"/>
            <a:ext cx="3196312" cy="2160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 bwMode="auto">
          <a:xfrm>
            <a:off x="3244760" y="5807273"/>
            <a:ext cx="604714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dirty="0" smtClean="0">
                <a:solidFill>
                  <a:schemeClr val="tx1"/>
                </a:solidFill>
              </a:rPr>
              <a:t>Segmentation et calcul de volume pulmonaire sur patient (gauche) et volontaire (droite)</a:t>
            </a:r>
          </a:p>
          <a:p>
            <a:pPr algn="ctr">
              <a:lnSpc>
                <a:spcPct val="100000"/>
              </a:lnSpc>
            </a:pPr>
            <a:r>
              <a:rPr lang="fr-FR" sz="1200" dirty="0" smtClean="0">
                <a:solidFill>
                  <a:schemeClr val="tx1"/>
                </a:solidFill>
              </a:rPr>
              <a:t>Crédit travaux Erwan </a:t>
            </a:r>
            <a:r>
              <a:rPr lang="fr-FR" sz="1200" dirty="0" err="1" smtClean="0">
                <a:solidFill>
                  <a:schemeClr val="tx1"/>
                </a:solidFill>
              </a:rPr>
              <a:t>Lescene</a:t>
            </a:r>
            <a:r>
              <a:rPr lang="fr-FR" sz="1200" dirty="0" smtClean="0">
                <a:solidFill>
                  <a:schemeClr val="tx1"/>
                </a:solidFill>
              </a:rPr>
              <a:t>, stagiaire LTSI Mai-Juin 2019</a:t>
            </a:r>
          </a:p>
        </p:txBody>
      </p:sp>
      <p:sp>
        <p:nvSpPr>
          <p:cNvPr id="10" name="ZoneTexte 9"/>
          <p:cNvSpPr txBox="1"/>
          <p:nvPr/>
        </p:nvSpPr>
        <p:spPr bwMode="auto">
          <a:xfrm>
            <a:off x="9349200" y="3285444"/>
            <a:ext cx="2730532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1200" dirty="0" smtClean="0">
                <a:solidFill>
                  <a:schemeClr val="tx1"/>
                </a:solidFill>
              </a:rPr>
              <a:t>VIBE dynamique respiration profonde</a:t>
            </a:r>
          </a:p>
        </p:txBody>
      </p:sp>
    </p:spTree>
    <p:extLst>
      <p:ext uri="{BB962C8B-B14F-4D97-AF65-F5344CB8AC3E}">
        <p14:creationId xmlns:p14="http://schemas.microsoft.com/office/powerpoint/2010/main" val="4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6011" y="710429"/>
            <a:ext cx="10984592" cy="5033963"/>
          </a:xfrm>
        </p:spPr>
        <p:txBody>
          <a:bodyPr/>
          <a:lstStyle/>
          <a:p>
            <a:r>
              <a:rPr lang="fr-FR" dirty="0" smtClean="0"/>
              <a:t>Séquence UTE Spiral VIBE 2 échos =&gt; Quantification du T2*  du parenchyme pulmonaire, étude de la phase du signal.</a:t>
            </a:r>
          </a:p>
          <a:p>
            <a:r>
              <a:rPr lang="fr-FR" dirty="0" smtClean="0"/>
              <a:t>Détection des lésions bas contraste ?</a:t>
            </a:r>
          </a:p>
          <a:p>
            <a:endParaRPr lang="fr-FR" dirty="0"/>
          </a:p>
        </p:txBody>
      </p:sp>
      <p:grpSp>
        <p:nvGrpSpPr>
          <p:cNvPr id="22" name="Groupe 21"/>
          <p:cNvGrpSpPr/>
          <p:nvPr/>
        </p:nvGrpSpPr>
        <p:grpSpPr>
          <a:xfrm>
            <a:off x="534152" y="2075124"/>
            <a:ext cx="11528309" cy="4228185"/>
            <a:chOff x="137136" y="2075124"/>
            <a:chExt cx="11528309" cy="4228185"/>
          </a:xfrm>
        </p:grpSpPr>
        <p:grpSp>
          <p:nvGrpSpPr>
            <p:cNvPr id="19" name="Groupe 18"/>
            <p:cNvGrpSpPr/>
            <p:nvPr/>
          </p:nvGrpSpPr>
          <p:grpSpPr>
            <a:xfrm>
              <a:off x="137136" y="2075124"/>
              <a:ext cx="10940208" cy="4228185"/>
              <a:chOff x="1441680" y="2177444"/>
              <a:chExt cx="10940208" cy="4228185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2"/>
              <a:srcRect l="26245" t="33125" r="49108" b="33125"/>
              <a:stretch/>
            </p:blipFill>
            <p:spPr>
              <a:xfrm>
                <a:off x="4609680" y="2177444"/>
                <a:ext cx="2739197" cy="3960000"/>
              </a:xfrm>
              <a:prstGeom prst="rect">
                <a:avLst/>
              </a:prstGeom>
            </p:spPr>
          </p:pic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3"/>
              <a:srcRect l="26245" t="33125" r="48509" b="33125"/>
              <a:stretch/>
            </p:blipFill>
            <p:spPr>
              <a:xfrm>
                <a:off x="7348877" y="2177444"/>
                <a:ext cx="2805716" cy="3960000"/>
              </a:xfrm>
              <a:prstGeom prst="rect">
                <a:avLst/>
              </a:prstGeom>
            </p:spPr>
          </p:pic>
          <p:pic>
            <p:nvPicPr>
              <p:cNvPr id="12" name="Image 11"/>
              <p:cNvPicPr>
                <a:picLocks noChangeAspect="1"/>
              </p:cNvPicPr>
              <p:nvPr/>
            </p:nvPicPr>
            <p:blipFill rotWithShape="1">
              <a:blip r:embed="rId4"/>
              <a:srcRect l="18194" t="8210" r="51056" b="16790"/>
              <a:stretch/>
            </p:blipFill>
            <p:spPr>
              <a:xfrm>
                <a:off x="1441680" y="2177444"/>
                <a:ext cx="3168000" cy="3960000"/>
              </a:xfrm>
              <a:prstGeom prst="rect">
                <a:avLst/>
              </a:prstGeom>
            </p:spPr>
          </p:pic>
          <p:sp>
            <p:nvSpPr>
              <p:cNvPr id="14" name="Bouée 13"/>
              <p:cNvSpPr/>
              <p:nvPr/>
            </p:nvSpPr>
            <p:spPr bwMode="auto">
              <a:xfrm>
                <a:off x="2331338" y="2327410"/>
                <a:ext cx="1800000" cy="1080000"/>
              </a:xfrm>
              <a:prstGeom prst="donut">
                <a:avLst>
                  <a:gd name="adj" fmla="val 3201"/>
                </a:avLst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5" name="Bouée 14"/>
              <p:cNvSpPr/>
              <p:nvPr/>
            </p:nvSpPr>
            <p:spPr bwMode="auto">
              <a:xfrm>
                <a:off x="5376178" y="2327410"/>
                <a:ext cx="1800000" cy="1080000"/>
              </a:xfrm>
              <a:prstGeom prst="donut">
                <a:avLst>
                  <a:gd name="adj" fmla="val 3201"/>
                </a:avLst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" name="Bouée 15"/>
              <p:cNvSpPr/>
              <p:nvPr/>
            </p:nvSpPr>
            <p:spPr bwMode="auto">
              <a:xfrm>
                <a:off x="8202963" y="2327410"/>
                <a:ext cx="1800000" cy="1080000"/>
              </a:xfrm>
              <a:prstGeom prst="donut">
                <a:avLst>
                  <a:gd name="adj" fmla="val 3201"/>
                </a:avLst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" name="ZoneTexte 16"/>
              <p:cNvSpPr txBox="1"/>
              <p:nvPr/>
            </p:nvSpPr>
            <p:spPr bwMode="auto">
              <a:xfrm>
                <a:off x="2029782" y="6126449"/>
                <a:ext cx="10352106" cy="2791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0000" tIns="46800" rIns="90000" bIns="46800" numCol="1" rtlCol="0" anchor="ctr" anchorCtr="1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200" dirty="0" smtClean="0">
                    <a:solidFill>
                      <a:schemeClr val="tx1"/>
                    </a:solidFill>
                  </a:rPr>
                  <a:t>Reconstruction coronal TDM (gauche), UTE SPIRAL VIBE TE=0,05 ms et TE = 1,84 ms </a:t>
                </a:r>
                <a:r>
                  <a:rPr lang="fr-FR" sz="1200" dirty="0">
                    <a:solidFill>
                      <a:schemeClr val="tx1"/>
                    </a:solidFill>
                  </a:rPr>
                  <a:t>(milieu) </a:t>
                </a:r>
                <a:r>
                  <a:rPr lang="fr-FR" sz="1200" dirty="0" smtClean="0">
                    <a:solidFill>
                      <a:schemeClr val="tx1"/>
                    </a:solidFill>
                  </a:rPr>
                  <a:t>et différence de phase (droite) (crédit Erwan </a:t>
                </a:r>
                <a:r>
                  <a:rPr lang="fr-FR" sz="1200" dirty="0" err="1" smtClean="0">
                    <a:solidFill>
                      <a:schemeClr val="tx1"/>
                    </a:solidFill>
                  </a:rPr>
                  <a:t>Lescene</a:t>
                </a:r>
                <a:r>
                  <a:rPr lang="fr-FR" sz="1200" dirty="0" smtClean="0">
                    <a:solidFill>
                      <a:schemeClr val="tx1"/>
                    </a:solidFill>
                  </a:rPr>
                  <a:t>)</a:t>
                </a:r>
              </a:p>
            </p:txBody>
          </p:sp>
        </p:grpSp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5"/>
            <a:srcRect l="26245" t="33125" r="48414" b="33125"/>
            <a:stretch/>
          </p:blipFill>
          <p:spPr>
            <a:xfrm>
              <a:off x="8849199" y="2075124"/>
              <a:ext cx="2816246" cy="3960000"/>
            </a:xfrm>
            <a:prstGeom prst="rect">
              <a:avLst/>
            </a:prstGeom>
          </p:spPr>
        </p:pic>
        <p:sp>
          <p:nvSpPr>
            <p:cNvPr id="21" name="Bouée 20"/>
            <p:cNvSpPr/>
            <p:nvPr/>
          </p:nvSpPr>
          <p:spPr bwMode="auto">
            <a:xfrm>
              <a:off x="9552505" y="2225090"/>
              <a:ext cx="1800000" cy="1080000"/>
            </a:xfrm>
            <a:prstGeom prst="donut">
              <a:avLst>
                <a:gd name="adj" fmla="val 3201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5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>
                <a:solidFill>
                  <a:srgbClr val="A72C32"/>
                </a:solidFill>
              </a:rPr>
              <a:t>Imagerie par Résonance Magnétique (IRM) : Rappels</a:t>
            </a:r>
            <a:endParaRPr lang="fr-FR" sz="2400" dirty="0">
              <a:solidFill>
                <a:srgbClr val="A72C32"/>
              </a:solidFill>
            </a:endParaRPr>
          </a:p>
          <a:p>
            <a:endParaRPr lang="fr-FR" sz="2400" dirty="0">
              <a:solidFill>
                <a:srgbClr val="A72C32"/>
              </a:solidFill>
            </a:endParaRPr>
          </a:p>
          <a:p>
            <a:r>
              <a:rPr lang="fr-FR" sz="2400" dirty="0" smtClean="0">
                <a:solidFill>
                  <a:srgbClr val="A72C32"/>
                </a:solidFill>
              </a:rPr>
              <a:t>IRM quantitative, séquences et méthodes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>
                <a:solidFill>
                  <a:srgbClr val="A72C32"/>
                </a:solidFill>
              </a:rPr>
              <a:t>Application : m</a:t>
            </a:r>
            <a:r>
              <a:rPr lang="fr-FR" sz="2400" dirty="0" smtClean="0">
                <a:solidFill>
                  <a:srgbClr val="A72C32"/>
                </a:solidFill>
              </a:rPr>
              <a:t>oelle </a:t>
            </a:r>
            <a:r>
              <a:rPr lang="fr-FR" sz="2400" dirty="0">
                <a:solidFill>
                  <a:srgbClr val="A72C32"/>
                </a:solidFill>
              </a:rPr>
              <a:t>osseuse du </a:t>
            </a:r>
            <a:r>
              <a:rPr lang="fr-FR" sz="2400" dirty="0" smtClean="0">
                <a:solidFill>
                  <a:srgbClr val="A72C32"/>
                </a:solidFill>
              </a:rPr>
              <a:t>rachis lombaire</a:t>
            </a:r>
            <a:r>
              <a:rPr lang="fr-FR" sz="2400" dirty="0" smtClean="0"/>
              <a:t> </a:t>
            </a:r>
          </a:p>
          <a:p>
            <a:endParaRPr lang="fr-FR" sz="2400" dirty="0"/>
          </a:p>
          <a:p>
            <a:r>
              <a:rPr lang="fr-FR" sz="2400" dirty="0" smtClean="0">
                <a:solidFill>
                  <a:srgbClr val="A72C32"/>
                </a:solidFill>
              </a:rPr>
              <a:t>Contraintes, Limitations, </a:t>
            </a:r>
            <a:r>
              <a:rPr lang="fr-FR" sz="2400" dirty="0">
                <a:solidFill>
                  <a:srgbClr val="A72C32"/>
                </a:solidFill>
              </a:rPr>
              <a:t>F</a:t>
            </a:r>
            <a:r>
              <a:rPr lang="fr-FR" sz="2400" dirty="0" smtClean="0">
                <a:solidFill>
                  <a:srgbClr val="A72C32"/>
                </a:solidFill>
              </a:rPr>
              <a:t>acteurs confondants</a:t>
            </a:r>
          </a:p>
          <a:p>
            <a:endParaRPr lang="fr-FR" sz="2400" dirty="0">
              <a:solidFill>
                <a:srgbClr val="A72C32"/>
              </a:solidFill>
            </a:endParaRPr>
          </a:p>
          <a:p>
            <a:r>
              <a:rPr lang="fr-FR" sz="2400" dirty="0" smtClean="0">
                <a:solidFill>
                  <a:srgbClr val="A72C32"/>
                </a:solidFill>
              </a:rPr>
              <a:t>Résultats</a:t>
            </a:r>
          </a:p>
          <a:p>
            <a:endParaRPr lang="fr-FR" sz="2400" dirty="0" smtClean="0">
              <a:solidFill>
                <a:srgbClr val="A72C32"/>
              </a:solidFill>
            </a:endParaRPr>
          </a:p>
          <a:p>
            <a:r>
              <a:rPr lang="fr-FR" sz="2400" dirty="0" smtClean="0">
                <a:solidFill>
                  <a:srgbClr val="A72C32"/>
                </a:solidFill>
              </a:rPr>
              <a:t>Perspectives et conclusion</a:t>
            </a:r>
            <a:endParaRPr lang="fr-FR" sz="2400" dirty="0">
              <a:solidFill>
                <a:srgbClr val="A72C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6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>
                <a:solidFill>
                  <a:srgbClr val="A72C32"/>
                </a:solidFill>
              </a:rPr>
              <a:t>Imagerie par Résonance Magnétique (IRM) : Rappels</a:t>
            </a:r>
            <a:endParaRPr lang="fr-FR" sz="2400" dirty="0">
              <a:solidFill>
                <a:srgbClr val="A72C32"/>
              </a:solidFill>
            </a:endParaRPr>
          </a:p>
          <a:p>
            <a:endParaRPr lang="fr-FR" sz="2400" dirty="0">
              <a:solidFill>
                <a:srgbClr val="A72C32"/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IRM quantitative, séquences et méthodes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Application : m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oelle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osseuse du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rachis lombaire 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Contraintes, Limitations,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acteurs confondants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Résultats</a:t>
            </a:r>
          </a:p>
          <a:p>
            <a:endParaRPr lang="fr-FR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Perspectives et conclusion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47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IRM: Rappels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 bwMode="auto">
          <a:xfrm>
            <a:off x="1063625" y="729823"/>
            <a:ext cx="1006474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dirty="0" smtClean="0">
                <a:solidFill>
                  <a:schemeClr val="tx1"/>
                </a:solidFill>
              </a:rPr>
              <a:t>Basé sur la résonance magnétique nucléaire (NMR)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77" y="1553801"/>
            <a:ext cx="7842245" cy="3750397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 bwMode="auto">
          <a:xfrm>
            <a:off x="1597362" y="5304198"/>
            <a:ext cx="373663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Champ magnétique </a:t>
            </a:r>
            <a:r>
              <a:rPr lang="fr-FR" sz="2000" dirty="0">
                <a:solidFill>
                  <a:schemeClr val="tx1"/>
                </a:solidFill>
              </a:rPr>
              <a:t>e</a:t>
            </a:r>
            <a:r>
              <a:rPr lang="fr-FR" sz="2000" dirty="0" smtClean="0">
                <a:solidFill>
                  <a:schemeClr val="tx1"/>
                </a:solidFill>
              </a:rPr>
              <a:t>xterne B</a:t>
            </a:r>
            <a:r>
              <a:rPr lang="fr-FR" sz="2000" baseline="-25000" dirty="0" smtClean="0">
                <a:solidFill>
                  <a:schemeClr val="tx1"/>
                </a:solidFill>
              </a:rPr>
              <a:t>0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 bwMode="auto">
          <a:xfrm>
            <a:off x="5911516" y="5334976"/>
            <a:ext cx="5895473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Impulsion transversale </a:t>
            </a:r>
            <a:r>
              <a:rPr lang="fr-FR" sz="2000" dirty="0" err="1" smtClean="0">
                <a:solidFill>
                  <a:schemeClr val="tx1"/>
                </a:solidFill>
              </a:rPr>
              <a:t>radio-fréquence</a:t>
            </a:r>
            <a:r>
              <a:rPr lang="fr-FR" sz="2000" dirty="0" smtClean="0">
                <a:solidFill>
                  <a:schemeClr val="tx1"/>
                </a:solidFill>
              </a:rPr>
              <a:t> (RF) B</a:t>
            </a:r>
            <a:r>
              <a:rPr lang="fr-FR" sz="2000" baseline="-25000" dirty="0" smtClean="0">
                <a:solidFill>
                  <a:schemeClr val="tx1"/>
                </a:solidFill>
              </a:rPr>
              <a:t>1</a:t>
            </a:r>
            <a:endParaRPr lang="fr-FR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1600" dirty="0" smtClean="0">
                <a:solidFill>
                  <a:schemeClr val="tx1"/>
                </a:solidFill>
              </a:rPr>
              <a:t>Inclinant l’aimantation de l’angle de bascule </a:t>
            </a:r>
            <a:r>
              <a:rPr lang="el-GR" sz="1600" dirty="0" smtClean="0">
                <a:solidFill>
                  <a:schemeClr val="tx1"/>
                </a:solidFill>
              </a:rPr>
              <a:t>α</a:t>
            </a:r>
            <a:r>
              <a:rPr lang="fr-FR" sz="1600" dirty="0" smtClean="0">
                <a:solidFill>
                  <a:schemeClr val="tx1"/>
                </a:solidFill>
              </a:rPr>
              <a:t> (paramétrable)</a:t>
            </a:r>
          </a:p>
        </p:txBody>
      </p:sp>
      <p:sp>
        <p:nvSpPr>
          <p:cNvPr id="10" name="Flèche gauche 9"/>
          <p:cNvSpPr/>
          <p:nvPr/>
        </p:nvSpPr>
        <p:spPr bwMode="auto">
          <a:xfrm rot="19134223">
            <a:off x="7146644" y="4490205"/>
            <a:ext cx="957784" cy="213933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ZoneTexte 2"/>
          <p:cNvSpPr txBox="1"/>
          <p:nvPr/>
        </p:nvSpPr>
        <p:spPr bwMode="auto">
          <a:xfrm>
            <a:off x="7127828" y="4099053"/>
            <a:ext cx="60125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  <a:latin typeface="+mn-lt"/>
              </a:rPr>
              <a:t>B</a:t>
            </a:r>
            <a:r>
              <a:rPr lang="fr-FR" sz="2000" baseline="-25000" dirty="0" smtClean="0">
                <a:solidFill>
                  <a:schemeClr val="tx1"/>
                </a:solidFill>
                <a:latin typeface="+mn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200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IRM: Rappels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6" y="1118253"/>
            <a:ext cx="7823187" cy="462149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 bwMode="auto">
          <a:xfrm>
            <a:off x="2184406" y="715962"/>
            <a:ext cx="234532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dirty="0" smtClean="0">
                <a:solidFill>
                  <a:schemeClr val="tx1"/>
                </a:solidFill>
              </a:rPr>
              <a:t>Arrêt du pulse RF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 bwMode="auto">
          <a:xfrm>
            <a:off x="5888625" y="1059184"/>
            <a:ext cx="3736639" cy="16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Temps de relaxation longitudinale (T</a:t>
            </a:r>
            <a:r>
              <a:rPr lang="fr-FR" sz="2000" baseline="-25000" dirty="0" smtClean="0">
                <a:solidFill>
                  <a:schemeClr val="tx1"/>
                </a:solidFill>
              </a:rPr>
              <a:t>1</a:t>
            </a:r>
            <a:r>
              <a:rPr lang="fr-FR" sz="2000" dirty="0" smtClean="0">
                <a:solidFill>
                  <a:schemeClr val="tx1"/>
                </a:solidFill>
              </a:rPr>
              <a:t>) et transversale (T</a:t>
            </a:r>
            <a:r>
              <a:rPr lang="fr-FR" sz="2000" baseline="-25000" dirty="0" smtClean="0">
                <a:solidFill>
                  <a:schemeClr val="tx1"/>
                </a:solidFill>
              </a:rPr>
              <a:t>2</a:t>
            </a:r>
            <a:r>
              <a:rPr lang="fr-FR" sz="2000" dirty="0" smtClean="0">
                <a:solidFill>
                  <a:schemeClr val="tx1"/>
                </a:solidFill>
              </a:rPr>
              <a:t>) caractéristiques différent pour chaque tissu</a:t>
            </a:r>
            <a:endParaRPr lang="fr-F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72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IRM: Rappels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094" y="1082022"/>
            <a:ext cx="8204341" cy="51591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 bwMode="auto">
          <a:xfrm>
            <a:off x="572175" y="710429"/>
            <a:ext cx="375919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dirty="0" smtClean="0">
                <a:solidFill>
                  <a:schemeClr val="tx1"/>
                </a:solidFill>
              </a:rPr>
              <a:t>Acquisition du signal NMR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 bwMode="auto">
          <a:xfrm>
            <a:off x="2035093" y="2765745"/>
            <a:ext cx="8204341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Variation des paramètres de </a:t>
            </a:r>
          </a:p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Temps de Répétition (TR) et Temps d’Écho (TE) (et </a:t>
            </a:r>
            <a:r>
              <a:rPr lang="el-GR" sz="2000" dirty="0" smtClean="0">
                <a:solidFill>
                  <a:schemeClr val="tx1"/>
                </a:solidFill>
              </a:rPr>
              <a:t>α</a:t>
            </a:r>
            <a:r>
              <a:rPr lang="fr-FR" sz="2000" dirty="0" smtClean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fr-FR" sz="2000" dirty="0" smtClean="0">
                <a:solidFill>
                  <a:schemeClr val="tx1"/>
                </a:solidFill>
              </a:rPr>
              <a:t>=&gt; Acquisition de contraste tissulaire différent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713" t="19361" r="10387" b="4399"/>
          <a:stretch/>
        </p:blipFill>
        <p:spPr>
          <a:xfrm>
            <a:off x="254582" y="3099816"/>
            <a:ext cx="1800000" cy="286377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9057" t="19920" r="10904" b="4320"/>
          <a:stretch/>
        </p:blipFill>
        <p:spPr>
          <a:xfrm>
            <a:off x="10239434" y="3029682"/>
            <a:ext cx="1800000" cy="29339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2470484" y="4678471"/>
            <a:ext cx="425115" cy="1285118"/>
          </a:xfrm>
          <a:prstGeom prst="rect">
            <a:avLst/>
          </a:prstGeom>
          <a:solidFill>
            <a:schemeClr val="bg1">
              <a:lumMod val="50000"/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473550" y="4686492"/>
            <a:ext cx="1338955" cy="1285118"/>
          </a:xfrm>
          <a:prstGeom prst="rect">
            <a:avLst/>
          </a:prstGeom>
          <a:solidFill>
            <a:schemeClr val="bg1">
              <a:lumMod val="50000"/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265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IRM: Rappels</a:t>
            </a:r>
          </a:p>
        </p:txBody>
      </p:sp>
      <p:sp>
        <p:nvSpPr>
          <p:cNvPr id="12" name="ZoneTexte 11"/>
          <p:cNvSpPr txBox="1"/>
          <p:nvPr/>
        </p:nvSpPr>
        <p:spPr bwMode="auto">
          <a:xfrm>
            <a:off x="779931" y="710427"/>
            <a:ext cx="3936448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1" dirty="0" smtClean="0">
                <a:solidFill>
                  <a:schemeClr val="tx1"/>
                </a:solidFill>
              </a:rPr>
              <a:t>Mesure de la diffusion par IRM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5260" y="6569175"/>
            <a:ext cx="2927340" cy="292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EO </a:t>
            </a:r>
            <a:r>
              <a:rPr lang="fr-FR" sz="1400" dirty="0" err="1">
                <a:solidFill>
                  <a:schemeClr val="tx1"/>
                </a:solidFill>
              </a:rPr>
              <a:t>Stejskal</a:t>
            </a:r>
            <a:r>
              <a:rPr lang="fr-FR" sz="1400" dirty="0">
                <a:solidFill>
                  <a:schemeClr val="tx1"/>
                </a:solidFill>
              </a:rPr>
              <a:t>, JE </a:t>
            </a:r>
            <a:r>
              <a:rPr lang="fr-FR" sz="1400" dirty="0" smtClean="0">
                <a:solidFill>
                  <a:schemeClr val="tx1"/>
                </a:solidFill>
              </a:rPr>
              <a:t>Tanner, JCP, 1965</a:t>
            </a:r>
            <a:endParaRPr lang="fr-FR" sz="1400" dirty="0">
              <a:solidFill>
                <a:schemeClr val="tx1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5050385" y="911572"/>
            <a:ext cx="7001475" cy="1951324"/>
            <a:chOff x="346312" y="1112718"/>
            <a:chExt cx="7001475" cy="195132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12" y="1112718"/>
              <a:ext cx="3569496" cy="19513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4072323" y="2514801"/>
                  <a:ext cx="2473946" cy="3557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fr-FR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𝜸</m:t>
                            </m:r>
                          </m:e>
                          <m:sup>
                            <m:r>
                              <a:rPr lang="fr-FR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𝑮</m:t>
                            </m:r>
                          </m:e>
                          <m:sup>
                            <m:r>
                              <a:rPr lang="fr-FR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𝜹</m:t>
                            </m:r>
                          </m:e>
                          <m:sup>
                            <m:r>
                              <a:rPr lang="fr-FR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d>
                          <m:dPr>
                            <m:ctrlP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𝜟</m:t>
                            </m:r>
                            <m:r>
                              <a:rPr lang="fr-FR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type m:val="lin"/>
                                <m:ctrlP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𝜹</m:t>
                                </m:r>
                              </m:num>
                              <m:den>
                                <m:r>
                                  <a:rPr lang="fr-FR" b="1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fr-FR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323" y="2514801"/>
                  <a:ext cx="2473946" cy="355738"/>
                </a:xfrm>
                <a:prstGeom prst="rect">
                  <a:avLst/>
                </a:prstGeom>
                <a:blipFill>
                  <a:blip r:embed="rId3"/>
                  <a:stretch>
                    <a:fillRect t="-124138" r="-14532" b="-18793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ZoneTexte 18"/>
            <p:cNvSpPr txBox="1"/>
            <p:nvPr/>
          </p:nvSpPr>
          <p:spPr bwMode="auto">
            <a:xfrm>
              <a:off x="3915808" y="1233430"/>
              <a:ext cx="3431979" cy="1325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000" dirty="0" smtClean="0">
                  <a:solidFill>
                    <a:schemeClr val="tx1"/>
                  </a:solidFill>
                </a:rPr>
                <a:t>Application d’un gradient de diffusion </a:t>
              </a:r>
              <a:r>
                <a:rPr lang="fr-FR" sz="2000" dirty="0" err="1" smtClean="0">
                  <a:solidFill>
                    <a:schemeClr val="tx1"/>
                  </a:solidFill>
                </a:rPr>
                <a:t>G</a:t>
              </a:r>
              <a:r>
                <a:rPr lang="fr-FR" sz="2000" baseline="-25000" dirty="0" err="1" smtClean="0">
                  <a:solidFill>
                    <a:schemeClr val="tx1"/>
                  </a:solidFill>
                </a:rPr>
                <a:t>diff</a:t>
              </a:r>
              <a:r>
                <a:rPr lang="fr-FR" sz="2000" dirty="0" smtClean="0">
                  <a:solidFill>
                    <a:schemeClr val="tx1"/>
                  </a:solidFill>
                </a:rPr>
                <a:t> à dépendance temporelle caractérisé par sa b-value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5146848" y="2882704"/>
            <a:ext cx="6530040" cy="3368270"/>
            <a:chOff x="-229293" y="3064042"/>
            <a:chExt cx="6530040" cy="3368270"/>
          </a:xfrm>
        </p:grpSpPr>
        <p:grpSp>
          <p:nvGrpSpPr>
            <p:cNvPr id="13" name="Groupe 12"/>
            <p:cNvGrpSpPr/>
            <p:nvPr/>
          </p:nvGrpSpPr>
          <p:grpSpPr>
            <a:xfrm>
              <a:off x="176471" y="3064042"/>
              <a:ext cx="5845942" cy="2343482"/>
              <a:chOff x="346311" y="3902471"/>
              <a:chExt cx="5845942" cy="2343482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 rotWithShape="1">
              <a:blip r:embed="rId4"/>
              <a:srcRect l="17310" t="12500" r="17310" b="12500"/>
              <a:stretch/>
            </p:blipFill>
            <p:spPr>
              <a:xfrm>
                <a:off x="4243561" y="3902471"/>
                <a:ext cx="1948692" cy="2343481"/>
              </a:xfrm>
              <a:prstGeom prst="rect">
                <a:avLst/>
              </a:prstGeom>
            </p:spPr>
          </p:pic>
          <p:pic>
            <p:nvPicPr>
              <p:cNvPr id="10" name="Image 9"/>
              <p:cNvPicPr>
                <a:picLocks noChangeAspect="1"/>
              </p:cNvPicPr>
              <p:nvPr/>
            </p:nvPicPr>
            <p:blipFill rotWithShape="1">
              <a:blip r:embed="rId5"/>
              <a:srcRect l="17310" t="12500" r="17310" b="12500"/>
              <a:stretch/>
            </p:blipFill>
            <p:spPr>
              <a:xfrm>
                <a:off x="2294936" y="3902472"/>
                <a:ext cx="1948692" cy="2343481"/>
              </a:xfrm>
              <a:prstGeom prst="rect">
                <a:avLst/>
              </a:prstGeom>
            </p:spPr>
          </p:pic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6"/>
              <a:srcRect l="17069" t="12500" r="17069" b="12500"/>
              <a:stretch/>
            </p:blipFill>
            <p:spPr>
              <a:xfrm>
                <a:off x="346311" y="3902472"/>
                <a:ext cx="1948692" cy="2343481"/>
              </a:xfrm>
              <a:prstGeom prst="rect">
                <a:avLst/>
              </a:prstGeom>
            </p:spPr>
          </p:pic>
        </p:grpSp>
        <p:sp>
          <p:nvSpPr>
            <p:cNvPr id="14" name="ZoneTexte 13"/>
            <p:cNvSpPr txBox="1"/>
            <p:nvPr/>
          </p:nvSpPr>
          <p:spPr bwMode="auto">
            <a:xfrm>
              <a:off x="176471" y="5407523"/>
              <a:ext cx="5845942" cy="402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000" dirty="0" smtClean="0">
                  <a:solidFill>
                    <a:schemeClr val="tx1"/>
                  </a:solidFill>
                </a:rPr>
                <a:t>b</a:t>
              </a:r>
              <a:r>
                <a:rPr lang="fr-FR" sz="2000" baseline="-25000" dirty="0" smtClean="0">
                  <a:solidFill>
                    <a:schemeClr val="tx1"/>
                  </a:solidFill>
                </a:rPr>
                <a:t>0</a:t>
              </a:r>
              <a:r>
                <a:rPr lang="fr-FR" sz="2000" dirty="0">
                  <a:solidFill>
                    <a:schemeClr val="tx1"/>
                  </a:solidFill>
                </a:rPr>
                <a:t>	</a:t>
              </a:r>
              <a:r>
                <a:rPr lang="fr-FR" sz="2000" dirty="0" smtClean="0">
                  <a:solidFill>
                    <a:schemeClr val="tx1"/>
                  </a:solidFill>
                </a:rPr>
                <a:t>			b</a:t>
              </a:r>
              <a:r>
                <a:rPr lang="fr-FR" sz="2000" baseline="-25000" dirty="0" smtClean="0">
                  <a:solidFill>
                    <a:schemeClr val="tx1"/>
                  </a:solidFill>
                </a:rPr>
                <a:t>150</a:t>
              </a:r>
              <a:r>
                <a:rPr lang="fr-FR" sz="2000" dirty="0" smtClean="0">
                  <a:solidFill>
                    <a:schemeClr val="tx1"/>
                  </a:solidFill>
                </a:rPr>
                <a:t>				b</a:t>
              </a:r>
              <a:r>
                <a:rPr lang="fr-FR" sz="2000" baseline="-25000" dirty="0" smtClean="0">
                  <a:solidFill>
                    <a:schemeClr val="tx1"/>
                  </a:solidFill>
                </a:rPr>
                <a:t>1000</a:t>
              </a:r>
              <a:endParaRPr lang="fr-FR" sz="2000" dirty="0">
                <a:solidFill>
                  <a:schemeClr val="tx1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 bwMode="auto">
            <a:xfrm>
              <a:off x="-229293" y="5722245"/>
              <a:ext cx="6530040" cy="710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2000" dirty="0" smtClean="0">
                  <a:solidFill>
                    <a:schemeClr val="tx1"/>
                  </a:solidFill>
                </a:rPr>
                <a:t>Plus l’eau diffusera rapidement,</a:t>
              </a:r>
            </a:p>
            <a:p>
              <a:pPr algn="ctr">
                <a:lnSpc>
                  <a:spcPct val="100000"/>
                </a:lnSpc>
              </a:pPr>
              <a:r>
                <a:rPr lang="fr-FR" sz="2000" dirty="0" smtClean="0">
                  <a:solidFill>
                    <a:schemeClr val="tx1"/>
                  </a:solidFill>
                </a:rPr>
                <a:t>moins son signal sera intense à des b-value importantes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-79916" y="1124899"/>
            <a:ext cx="5117951" cy="5321167"/>
            <a:chOff x="7074049" y="680258"/>
            <a:chExt cx="5117951" cy="532116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0398" y="2130569"/>
              <a:ext cx="3827719" cy="359167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8812895" y="1499076"/>
                  <a:ext cx="1282722" cy="6251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fr-FR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𝒌𝑻</m:t>
                            </m:r>
                          </m:num>
                          <m:den>
                            <m:r>
                              <a:rPr lang="fr-FR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𝜼</m:t>
                            </m:r>
                          </m:den>
                        </m:f>
                      </m:oMath>
                    </m:oMathPara>
                  </a14:m>
                  <a:endParaRPr lang="fr-FR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2895" y="1499076"/>
                  <a:ext cx="1282722" cy="62517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ZoneTexte 21"/>
            <p:cNvSpPr txBox="1"/>
            <p:nvPr/>
          </p:nvSpPr>
          <p:spPr bwMode="auto">
            <a:xfrm>
              <a:off x="7431585" y="5722245"/>
              <a:ext cx="4760415" cy="279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200" dirty="0" smtClean="0">
                  <a:solidFill>
                    <a:schemeClr val="tx1"/>
                  </a:solidFill>
                </a:rPr>
                <a:t>Schématisation de la diffusion de l’eau dans un milieu cellulaire</a:t>
              </a:r>
            </a:p>
          </p:txBody>
        </p:sp>
        <p:sp>
          <p:nvSpPr>
            <p:cNvPr id="24" name="ZoneTexte 23"/>
            <p:cNvSpPr txBox="1"/>
            <p:nvPr/>
          </p:nvSpPr>
          <p:spPr bwMode="auto">
            <a:xfrm>
              <a:off x="7074049" y="680258"/>
              <a:ext cx="4861580" cy="1017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ctr" anchorCtr="1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000" dirty="0" smtClean="0">
                  <a:solidFill>
                    <a:schemeClr val="tx1"/>
                  </a:solidFill>
                </a:rPr>
                <a:t>Diffusion : mouvement Brownien des molécules définie par l’équation </a:t>
              </a:r>
              <a:r>
                <a:rPr lang="fr-FR" sz="2000" dirty="0">
                  <a:solidFill>
                    <a:schemeClr val="tx1"/>
                  </a:solidFill>
                </a:rPr>
                <a:t>de </a:t>
              </a:r>
              <a:r>
                <a:rPr lang="fr-FR" sz="2000" dirty="0" smtClean="0">
                  <a:solidFill>
                    <a:schemeClr val="tx1"/>
                  </a:solidFill>
                </a:rPr>
                <a:t>Stokes-Einstein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297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Imagerie par Résonance Magnétique (IRM) : Rappels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2400" dirty="0">
              <a:solidFill>
                <a:srgbClr val="A72C32"/>
              </a:solidFill>
            </a:endParaRPr>
          </a:p>
          <a:p>
            <a:r>
              <a:rPr lang="fr-FR" sz="2400" dirty="0" smtClean="0">
                <a:solidFill>
                  <a:srgbClr val="C00000"/>
                </a:solidFill>
              </a:rPr>
              <a:t>IRM quantitative, séquences et méthodes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Application : m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oelle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osseuse du 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rachis lombaire 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Contraintes, Limitations,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F</a:t>
            </a:r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acteurs confondants</a:t>
            </a:r>
          </a:p>
          <a:p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Résultats</a:t>
            </a:r>
          </a:p>
          <a:p>
            <a:endParaRPr lang="fr-FR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bg1">
                    <a:lumMod val="65000"/>
                  </a:schemeClr>
                </a:solidFill>
              </a:rPr>
              <a:t>Perspectives et conclusion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TSI_LOU_v3_Titl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TSI_LOU_v3_Title" id="{9B453D5A-1A0E-4630-AC1C-2EC25FF209BC}" vid="{EFD1572B-CE2A-4895-AC5D-4E21DD7C52D1}"/>
    </a:ext>
  </a:extLst>
</a:theme>
</file>

<file path=ppt/theme/theme2.xml><?xml version="1.0" encoding="utf-8"?>
<a:theme xmlns:a="http://schemas.openxmlformats.org/drawingml/2006/main" name="LTSI_Corp2_progression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>
              <a:solidFill>
                <a:srgbClr val="3465A4"/>
              </a:solidFill>
              <a:round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1" compatLnSpc="1">
        <a:prstTxWarp prst="textNoShape">
          <a:avLst/>
        </a:prstTxWarp>
      </a:bodyPr>
      <a:lstStyle>
        <a:defPPr>
          <a:lnSpc>
            <a:spcPct val="100000"/>
          </a:lnSpc>
          <a:defRPr sz="1100" dirty="0" err="1" smtClean="0">
            <a:solidFill>
              <a:srgbClr val="0078C4"/>
            </a:solidFill>
          </a:defRPr>
        </a:defPPr>
      </a:lstStyle>
    </a:tx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ffusion et perfusion dans le Poumon en IRM" id="{EF8FEA06-786C-4785-9DD8-F052E7B810FA}" vid="{FA2AD953-B69C-4BFD-A27B-6905A26F56B9}"/>
    </a:ext>
  </a:extLst>
</a:theme>
</file>

<file path=ppt/theme/theme3.xml><?xml version="1.0" encoding="utf-8"?>
<a:theme xmlns:a="http://schemas.openxmlformats.org/drawingml/2006/main" name="LTSI_Corp1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>
              <a:solidFill>
                <a:srgbClr val="3465A4"/>
              </a:solidFill>
              <a:round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1" compatLnSpc="1">
        <a:prstTxWarp prst="textNoShape">
          <a:avLst/>
        </a:prstTxWarp>
      </a:bodyPr>
      <a:lstStyle>
        <a:defPPr>
          <a:lnSpc>
            <a:spcPct val="100000"/>
          </a:lnSpc>
          <a:defRPr sz="1100" dirty="0" err="1" smtClean="0">
            <a:solidFill>
              <a:srgbClr val="0078C4"/>
            </a:solidFill>
          </a:defRPr>
        </a:defPPr>
      </a:lstStyle>
    </a:tx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ffusion et perfusion dans le Poumon en IRM" id="{EF8FEA06-786C-4785-9DD8-F052E7B810FA}" vid="{3C8ACCEF-2F42-4552-A7C2-110B8C7D54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LTSI_LOU_v3_Title</Template>
  <TotalTime>9011</TotalTime>
  <Words>1295</Words>
  <Application>Microsoft Office PowerPoint</Application>
  <PresentationFormat>Grand écran</PresentationFormat>
  <Paragraphs>337</Paragraphs>
  <Slides>28</Slides>
  <Notes>0</Notes>
  <HiddenSlides>2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28</vt:i4>
      </vt:variant>
    </vt:vector>
  </HeadingPairs>
  <TitlesOfParts>
    <vt:vector size="39" baseType="lpstr">
      <vt:lpstr>Microsoft YaHei</vt:lpstr>
      <vt:lpstr>MS PGothic</vt:lpstr>
      <vt:lpstr>Arial</vt:lpstr>
      <vt:lpstr>Calibri</vt:lpstr>
      <vt:lpstr>Cambria Math</vt:lpstr>
      <vt:lpstr>Symbol</vt:lpstr>
      <vt:lpstr>Times New Roman</vt:lpstr>
      <vt:lpstr>Wingdings</vt:lpstr>
      <vt:lpstr>LTSI_LOU_v3_Title</vt:lpstr>
      <vt:lpstr>LTSI_Corp2_progression</vt:lpstr>
      <vt:lpstr>LTSI_Corp1</vt:lpstr>
      <vt:lpstr>A bone-marrow-optimized quantitative MRI protocol: towards better patient follow-up</vt:lpstr>
      <vt:lpstr>A bone-marrow-optimized quantitative MRI protocol: towards better patient follow-up</vt:lpstr>
      <vt:lpstr>Sommaire</vt:lpstr>
      <vt:lpstr>Sommaire</vt:lpstr>
      <vt:lpstr>IRM: Rappels</vt:lpstr>
      <vt:lpstr>IRM: Rappels</vt:lpstr>
      <vt:lpstr>IRM: Rappels</vt:lpstr>
      <vt:lpstr>IRM: Rappels</vt:lpstr>
      <vt:lpstr>Sommaire</vt:lpstr>
      <vt:lpstr>Méthode DIXON à 2 angles</vt:lpstr>
      <vt:lpstr>Méthode DIXON à 2 angles</vt:lpstr>
      <vt:lpstr>Modèle IVIM</vt:lpstr>
      <vt:lpstr>Modèle IVIM </vt:lpstr>
      <vt:lpstr>Sommaire</vt:lpstr>
      <vt:lpstr>Application : Rachis</vt:lpstr>
      <vt:lpstr>Sommaire</vt:lpstr>
      <vt:lpstr>Rachis : les contraintes et limitations</vt:lpstr>
      <vt:lpstr>Rachis : les facteurs confondants – perfusion et graisse</vt:lpstr>
      <vt:lpstr>Rachis : les facteurs confondants – Variation B1 et T1</vt:lpstr>
      <vt:lpstr>Sommaire</vt:lpstr>
      <vt:lpstr>Rachis : Résultats</vt:lpstr>
      <vt:lpstr>Rachis : Résultats</vt:lpstr>
      <vt:lpstr>Sommaire</vt:lpstr>
      <vt:lpstr>Perspective – Cartographie &amp; Compressed Sensing</vt:lpstr>
      <vt:lpstr>Perspective – Après la thèse</vt:lpstr>
      <vt:lpstr>Merci pour votre attention </vt:lpstr>
      <vt:lpstr>POUMON - PERSPECTIVES</vt:lpstr>
      <vt:lpstr>PERSPECTIVES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Mesures par IRM de la fraction lipidique, de la perfusion, du coefficient de diffusion et des temps de relaxation: du volontaire au patient.</dc:title>
  <dc:creator>LOU_THESE</dc:creator>
  <cp:lastModifiedBy>Louis Mrg</cp:lastModifiedBy>
  <cp:revision>203</cp:revision>
  <dcterms:created xsi:type="dcterms:W3CDTF">2019-07-03T12:05:00Z</dcterms:created>
  <dcterms:modified xsi:type="dcterms:W3CDTF">2019-11-21T11:09:13Z</dcterms:modified>
</cp:coreProperties>
</file>