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58" r:id="rId4"/>
    <p:sldId id="271" r:id="rId5"/>
    <p:sldId id="273" r:id="rId6"/>
    <p:sldId id="279" r:id="rId7"/>
    <p:sldId id="281" r:id="rId8"/>
    <p:sldId id="261" r:id="rId9"/>
    <p:sldId id="282" r:id="rId10"/>
    <p:sldId id="288" r:id="rId11"/>
    <p:sldId id="262" r:id="rId12"/>
    <p:sldId id="290" r:id="rId13"/>
    <p:sldId id="289" r:id="rId14"/>
    <p:sldId id="284" r:id="rId15"/>
    <p:sldId id="275" r:id="rId16"/>
    <p:sldId id="285" r:id="rId17"/>
    <p:sldId id="286" r:id="rId18"/>
    <p:sldId id="287" r:id="rId19"/>
    <p:sldId id="268" r:id="rId20"/>
    <p:sldId id="269" r:id="rId21"/>
  </p:sldIdLst>
  <p:sldSz cx="9144000" cy="514508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 varScale="1">
        <p:scale>
          <a:sx n="95" d="100"/>
          <a:sy n="95" d="100"/>
        </p:scale>
        <p:origin x="66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&#239;ssa\Documents\Cours\PhD\2A\Congr&#232;s\ISMRM_Sydney_2020\Abstract\Figures\Fig4\Fig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BOTH!$A$2:$A$16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BOTH!$B$2:$B$16</c:f>
              <c:numCache>
                <c:formatCode>0.00E+00</c:formatCode>
                <c:ptCount val="15"/>
                <c:pt idx="0">
                  <c:v>121369000</c:v>
                </c:pt>
                <c:pt idx="1">
                  <c:v>119615000</c:v>
                </c:pt>
                <c:pt idx="2">
                  <c:v>118503000</c:v>
                </c:pt>
                <c:pt idx="3">
                  <c:v>109690000</c:v>
                </c:pt>
                <c:pt idx="4">
                  <c:v>109274000</c:v>
                </c:pt>
                <c:pt idx="5">
                  <c:v>109195000</c:v>
                </c:pt>
                <c:pt idx="6">
                  <c:v>108683000</c:v>
                </c:pt>
                <c:pt idx="7">
                  <c:v>108601000</c:v>
                </c:pt>
                <c:pt idx="8">
                  <c:v>108511000</c:v>
                </c:pt>
                <c:pt idx="9">
                  <c:v>108199000</c:v>
                </c:pt>
                <c:pt idx="10">
                  <c:v>108262000</c:v>
                </c:pt>
                <c:pt idx="11">
                  <c:v>108257000</c:v>
                </c:pt>
                <c:pt idx="12">
                  <c:v>108063000</c:v>
                </c:pt>
                <c:pt idx="13">
                  <c:v>108050000</c:v>
                </c:pt>
                <c:pt idx="14">
                  <c:v>108040000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C4-45AC-B691-84E80AA56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1854096"/>
        <c:axId val="491854752"/>
      </c:scatterChart>
      <c:valAx>
        <c:axId val="491854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="1" dirty="0"/>
                  <a:t>NUMBER OF COMPONENTS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1854752"/>
        <c:crosses val="autoZero"/>
        <c:crossBetween val="midCat"/>
      </c:valAx>
      <c:valAx>
        <c:axId val="49185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b="1" dirty="0"/>
                  <a:t>BIC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91854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75A76D-27A2-491F-A250-B31D53132AAE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528642E2-86F9-44C9-B2EB-FFFE4B7C7553}">
      <dgm:prSet phldrT="[Texte]" custT="1"/>
      <dgm:spPr/>
      <dgm:t>
        <a:bodyPr/>
        <a:lstStyle/>
        <a:p>
          <a:r>
            <a:rPr lang="fr-FR" sz="1200" dirty="0">
              <a:latin typeface="+mn-lt"/>
            </a:rPr>
            <a:t>MRI system</a:t>
          </a:r>
        </a:p>
      </dgm:t>
    </dgm:pt>
    <dgm:pt modelId="{84C67783-0AC6-4972-8153-90F66B22DEC9}" type="parTrans" cxnId="{45B95C7B-71F2-4CFC-AE3D-AD026BDE22D9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893663EC-E338-4202-BABC-3A6E8D4916BB}" type="sibTrans" cxnId="{45B95C7B-71F2-4CFC-AE3D-AD026BDE22D9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B8628941-F84B-4A27-B55F-A0DFB4186A45}">
      <dgm:prSet phldrT="[Texte]" custT="1"/>
      <dgm:spPr/>
      <dgm:t>
        <a:bodyPr/>
        <a:lstStyle/>
        <a:p>
          <a:r>
            <a:rPr lang="fr-FR" sz="1200" dirty="0" err="1">
              <a:latin typeface="+mn-lt"/>
            </a:rPr>
            <a:t>Preclinical</a:t>
          </a:r>
          <a:r>
            <a:rPr lang="fr-FR" sz="1200" dirty="0">
              <a:latin typeface="+mn-lt"/>
            </a:rPr>
            <a:t> Bruker 11.7T MRI scanner</a:t>
          </a:r>
        </a:p>
      </dgm:t>
    </dgm:pt>
    <dgm:pt modelId="{643EA90F-2B8D-40BA-9329-DFFD3AE3E3E1}" type="parTrans" cxnId="{280131DE-FCE7-450F-A5F8-376493816797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5B9F8D6B-DC38-46D8-9BD0-968236BB8D5E}" type="sibTrans" cxnId="{280131DE-FCE7-450F-A5F8-376493816797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58601FEF-3999-45E2-9B67-202D7B5B3CF5}">
      <dgm:prSet phldrT="[Texte]" custT="1"/>
      <dgm:spPr/>
      <dgm:t>
        <a:bodyPr/>
        <a:lstStyle/>
        <a:p>
          <a:r>
            <a:rPr lang="fr-FR" sz="1200" dirty="0" err="1">
              <a:latin typeface="+mn-lt"/>
            </a:rPr>
            <a:t>Anatomical</a:t>
          </a:r>
          <a:r>
            <a:rPr lang="fr-FR" sz="1200" dirty="0">
              <a:latin typeface="+mn-lt"/>
            </a:rPr>
            <a:t> MRI</a:t>
          </a:r>
        </a:p>
      </dgm:t>
    </dgm:pt>
    <dgm:pt modelId="{C510D53C-8959-4B72-BD08-A85C9DF9802B}" type="parTrans" cxnId="{E3C62CAD-AF04-4590-9CB1-BA8A62AF3D64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184E2E16-8934-4A91-A4A2-B4D8C6E773D4}" type="sibTrans" cxnId="{E3C62CAD-AF04-4590-9CB1-BA8A62AF3D64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C12A3475-01A3-48CC-8995-4E230B7045FC}">
      <dgm:prSet phldrT="[Texte]" custT="1"/>
      <dgm:spPr/>
      <dgm:t>
        <a:bodyPr/>
        <a:lstStyle/>
        <a:p>
          <a:pPr>
            <a:buClr>
              <a:srgbClr val="000000"/>
            </a:buClr>
            <a:buFont typeface="Arial"/>
            <a:buChar char="•"/>
          </a:pPr>
          <a:r>
            <a:rPr lang="fr-FR" sz="1200" dirty="0">
              <a:latin typeface="+mn-lt"/>
              <a:cs typeface="Arial" panose="020B0604020202020204" pitchFamily="34" charset="0"/>
            </a:rPr>
            <a:t>2D T</a:t>
          </a:r>
          <a:r>
            <a:rPr lang="fr-FR" sz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-weighted spin echo (</a:t>
          </a:r>
          <a:r>
            <a:rPr lang="fr-FR" sz="1200" dirty="0">
              <a:latin typeface="+mn-lt"/>
            </a:rPr>
            <a:t>150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µm isotropic resolution)</a:t>
          </a:r>
          <a:endParaRPr lang="fr-FR" sz="1200" dirty="0">
            <a:latin typeface="+mn-lt"/>
          </a:endParaRPr>
        </a:p>
      </dgm:t>
    </dgm:pt>
    <dgm:pt modelId="{D8CAA43E-B058-40DA-A0AD-92216C759907}" type="parTrans" cxnId="{1F8C68CE-1EFA-46C6-845F-B9D37EFD68AA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C3892338-F2E7-4590-AC18-ECF50D27B2C6}" type="sibTrans" cxnId="{1F8C68CE-1EFA-46C6-845F-B9D37EFD68AA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5098CE40-56D4-42F9-8951-7EF6C3A8848F}">
      <dgm:prSet custT="1"/>
      <dgm:spPr/>
      <dgm:t>
        <a:bodyPr/>
        <a:lstStyle/>
        <a:p>
          <a:r>
            <a:rPr lang="fr-FR" sz="1200" dirty="0">
              <a:latin typeface="+mn-lt"/>
            </a:rPr>
            <a:t>Diffusion MRI</a:t>
          </a:r>
        </a:p>
      </dgm:t>
    </dgm:pt>
    <dgm:pt modelId="{6F926287-5F44-421E-A6D1-0702A0BFF8ED}" type="parTrans" cxnId="{B2F03A3C-E1C7-403C-9E7B-3EC7D89B469E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2D9EEE61-6108-4A6B-ADB0-63120FF20D2A}" type="sibTrans" cxnId="{B2F03A3C-E1C7-403C-9E7B-3EC7D89B469E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20686B38-36DB-49D1-8459-C22E178036E6}">
      <dgm:prSet custT="1"/>
      <dgm:spPr/>
      <dgm:t>
        <a:bodyPr/>
        <a:lstStyle/>
        <a:p>
          <a:r>
            <a:rPr lang="fr-FR" sz="1200" dirty="0">
              <a:latin typeface="+mn-lt"/>
            </a:rPr>
            <a:t>Scan duration</a:t>
          </a:r>
        </a:p>
      </dgm:t>
    </dgm:pt>
    <dgm:pt modelId="{6F7761AF-14C7-47EE-AB9B-D69B62F8AD6B}" type="parTrans" cxnId="{998C7A5B-6E5B-4257-B43E-E6F1DFAEBE08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F33E7878-8477-422C-9ED7-E3C0535A91DD}" type="sibTrans" cxnId="{998C7A5B-6E5B-4257-B43E-E6F1DFAEBE08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F660BDC5-896D-4962-BD8C-80BBF2B86E6C}">
      <dgm:prSet custT="1"/>
      <dgm:spPr/>
      <dgm:t>
        <a:bodyPr/>
        <a:lstStyle/>
        <a:p>
          <a:r>
            <a:rPr lang="fr-FR" sz="1200" dirty="0">
              <a:latin typeface="+mn-lt"/>
            </a:rPr>
            <a:t>3D </a:t>
          </a:r>
          <a:r>
            <a:rPr lang="fr-FR" sz="1200" dirty="0" err="1">
              <a:latin typeface="+mn-lt"/>
            </a:rPr>
            <a:t>segmented</a:t>
          </a:r>
          <a:r>
            <a:rPr lang="fr-FR" sz="1200" dirty="0">
              <a:latin typeface="+mn-lt"/>
            </a:rPr>
            <a:t> EPI PGSE</a:t>
          </a:r>
        </a:p>
      </dgm:t>
    </dgm:pt>
    <dgm:pt modelId="{E259BA22-BCDD-4F8E-A465-597DC40B1AA0}" type="parTrans" cxnId="{B7576EAC-408F-4990-B7EF-F93EEACA8A76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DD3B1E16-A543-43C3-81FB-F5BA289D77BC}" type="sibTrans" cxnId="{B7576EAC-408F-4990-B7EF-F93EEACA8A76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E4164CF4-3E57-4D10-8D06-22CC1981B894}">
      <dgm:prSet custT="1"/>
      <dgm:spPr/>
      <dgm:t>
        <a:bodyPr/>
        <a:lstStyle/>
        <a:p>
          <a:r>
            <a:rPr lang="fr-FR" sz="1200" dirty="0">
              <a:latin typeface="+mn-lt"/>
            </a:rPr>
            <a:t>200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µm isotropic resolution</a:t>
          </a:r>
          <a:endParaRPr lang="fr-FR" sz="1200" dirty="0">
            <a:latin typeface="+mn-lt"/>
          </a:endParaRPr>
        </a:p>
      </dgm:t>
    </dgm:pt>
    <dgm:pt modelId="{B1F21C06-767F-487B-9861-8924E86487C6}" type="parTrans" cxnId="{F23FA7F4-6D77-48A7-A049-092CD8290D08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D96A367C-BF7B-4BE5-8B36-5386C5C05091}" type="sibTrans" cxnId="{F23FA7F4-6D77-48A7-A049-092CD8290D08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BE929C7C-3DD9-4082-B6D1-7C628FF24E1C}">
      <dgm:prSet custT="1"/>
      <dgm:spPr/>
      <dgm:t>
        <a:bodyPr/>
        <a:lstStyle/>
        <a:p>
          <a:r>
            <a:rPr lang="en-US" sz="1200" b="0" i="1" strike="noStrike" spc="-1" dirty="0">
              <a:solidFill>
                <a:srgbClr val="000000"/>
              </a:solidFill>
              <a:latin typeface="+mn-lt"/>
              <a:ea typeface="Arial"/>
            </a:rPr>
            <a:t>b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=1500/4500/8000s/mm²</a:t>
          </a:r>
          <a:endParaRPr lang="fr-FR" sz="1200" dirty="0">
            <a:latin typeface="+mn-lt"/>
          </a:endParaRPr>
        </a:p>
      </dgm:t>
    </dgm:pt>
    <dgm:pt modelId="{91043D72-B438-4761-B495-0C7E199DC0DC}" type="parTrans" cxnId="{B4C75733-36E5-46AB-A1B4-2B71F91E56D4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B7EAF16B-1BE0-45D1-BC04-A76D8D34D98F}" type="sibTrans" cxnId="{B4C75733-36E5-46AB-A1B4-2B71F91E56D4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3FA5FAB1-13E9-430D-A183-53A2701C59B0}">
      <dgm:prSet custT="1"/>
      <dgm:spPr/>
      <dgm:t>
        <a:bodyPr/>
        <a:lstStyle/>
        <a:p>
          <a:r>
            <a:rPr lang="fr-FR" sz="1200" dirty="0">
              <a:latin typeface="+mn-lt"/>
            </a:rPr>
            <a:t>25/60/90 directions</a:t>
          </a:r>
        </a:p>
      </dgm:t>
    </dgm:pt>
    <dgm:pt modelId="{2FB0B19B-3531-4D82-BAA0-F6FAB9C1CF5C}" type="parTrans" cxnId="{810C60F3-444F-444B-8BF3-BF86AF4B94E9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4B78705E-92C7-4F64-BE78-F843C0DB08ED}" type="sibTrans" cxnId="{810C60F3-444F-444B-8BF3-BF86AF4B94E9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27A80E9D-169C-4E40-AF17-B5A60CE2BA0C}">
      <dgm:prSet phldrT="[Texte]" custT="1"/>
      <dgm:spPr/>
      <dgm:t>
        <a:bodyPr/>
        <a:lstStyle/>
        <a:p>
          <a:r>
            <a:rPr lang="en-US" sz="1200" b="0" strike="noStrike" spc="-1" dirty="0" err="1">
              <a:solidFill>
                <a:srgbClr val="000000"/>
              </a:solidFill>
              <a:latin typeface="+mn-lt"/>
              <a:ea typeface="Arial"/>
            </a:rPr>
            <a:t>Gmax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=780mT/m</a:t>
          </a:r>
          <a:endParaRPr lang="fr-FR" sz="1200" dirty="0">
            <a:latin typeface="+mn-lt"/>
          </a:endParaRPr>
        </a:p>
      </dgm:t>
    </dgm:pt>
    <dgm:pt modelId="{2D58F2BF-FB12-4A27-8620-DEE63BB6B184}" type="parTrans" cxnId="{4003C051-E60C-4BDD-991E-054DABE54325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F7F1E77B-FBF5-442A-9089-D3325A38A4DF}" type="sibTrans" cxnId="{4003C051-E60C-4BDD-991E-054DABE54325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23A82BE9-6C94-4748-BC23-802068B2103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200" dirty="0"/>
            <a:t>3h30 </a:t>
          </a:r>
          <a:r>
            <a:rPr lang="fr-FR" sz="1200" dirty="0" err="1"/>
            <a:t>aMRI</a:t>
          </a:r>
          <a:r>
            <a:rPr lang="fr-FR" sz="1200" dirty="0"/>
            <a:t> </a:t>
          </a:r>
          <a:r>
            <a:rPr lang="fr-FR" sz="1200" dirty="0">
              <a:latin typeface="+mn-lt"/>
            </a:rPr>
            <a:t>150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µm </a:t>
          </a:r>
          <a:endParaRPr lang="fr-FR" sz="1200" dirty="0"/>
        </a:p>
      </dgm:t>
    </dgm:pt>
    <dgm:pt modelId="{6D1D0689-0D6B-41D0-B186-F6C1BFFB688C}" type="parTrans" cxnId="{DCD782CA-F816-4C28-8380-5904CD3FFF03}">
      <dgm:prSet/>
      <dgm:spPr/>
      <dgm:t>
        <a:bodyPr/>
        <a:lstStyle/>
        <a:p>
          <a:endParaRPr lang="fr-FR"/>
        </a:p>
      </dgm:t>
    </dgm:pt>
    <dgm:pt modelId="{39B02A71-D05F-48BF-8118-ADB2957638D4}" type="sibTrans" cxnId="{DCD782CA-F816-4C28-8380-5904CD3FFF03}">
      <dgm:prSet/>
      <dgm:spPr/>
      <dgm:t>
        <a:bodyPr/>
        <a:lstStyle/>
        <a:p>
          <a:endParaRPr lang="fr-FR"/>
        </a:p>
      </dgm:t>
    </dgm:pt>
    <dgm:pt modelId="{E723A2EA-2790-435A-8457-7B70B0135684}">
      <dgm:prSet phldrT="[Texte]" custT="1"/>
      <dgm:spPr/>
      <dgm:t>
        <a:bodyPr/>
        <a:lstStyle/>
        <a:p>
          <a:pPr>
            <a:buClr>
              <a:srgbClr val="000000"/>
            </a:buClr>
            <a:buFont typeface="Arial"/>
            <a:buChar char="•"/>
          </a:pPr>
          <a:r>
            <a:rPr lang="fr-FR" sz="1200" dirty="0">
              <a:latin typeface="+mn-lt"/>
              <a:cs typeface="Arial" panose="020B0604020202020204" pitchFamily="34" charset="0"/>
            </a:rPr>
            <a:t>3D T</a:t>
          </a:r>
          <a:r>
            <a:rPr lang="fr-FR" sz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-weighted multi slice multi echo (</a:t>
          </a:r>
          <a:r>
            <a:rPr lang="fr-FR" sz="1200" dirty="0">
              <a:latin typeface="+mn-lt"/>
            </a:rPr>
            <a:t>100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µm isotropic resolution)</a:t>
          </a:r>
          <a:endParaRPr lang="fr-FR" sz="1200" dirty="0">
            <a:latin typeface="+mn-lt"/>
          </a:endParaRPr>
        </a:p>
      </dgm:t>
    </dgm:pt>
    <dgm:pt modelId="{74DAF570-5B3C-4ABF-8756-DF72E9D7B00A}" type="parTrans" cxnId="{49ADB9BF-01E4-45C0-A54A-F4037160F93D}">
      <dgm:prSet/>
      <dgm:spPr/>
      <dgm:t>
        <a:bodyPr/>
        <a:lstStyle/>
        <a:p>
          <a:endParaRPr lang="fr-FR"/>
        </a:p>
      </dgm:t>
    </dgm:pt>
    <dgm:pt modelId="{2EA86EEC-F7E1-4B17-B8AF-9669A2B6A739}" type="sibTrans" cxnId="{49ADB9BF-01E4-45C0-A54A-F4037160F93D}">
      <dgm:prSet/>
      <dgm:spPr/>
      <dgm:t>
        <a:bodyPr/>
        <a:lstStyle/>
        <a:p>
          <a:endParaRPr lang="fr-FR"/>
        </a:p>
      </dgm:t>
    </dgm:pt>
    <dgm:pt modelId="{5C620376-0CED-4EA0-AB0F-566E21223C88}">
      <dgm:prSet phldrT="[Texte]" custT="1"/>
      <dgm:spPr/>
      <dgm:t>
        <a:bodyPr/>
        <a:lstStyle/>
        <a:p>
          <a:pPr>
            <a:buClr>
              <a:srgbClr val="000000"/>
            </a:buClr>
            <a:buFont typeface="Arial"/>
            <a:buChar char="•"/>
          </a:pPr>
          <a:endParaRPr lang="fr-FR" sz="1200" dirty="0">
            <a:latin typeface="+mn-lt"/>
          </a:endParaRPr>
        </a:p>
      </dgm:t>
    </dgm:pt>
    <dgm:pt modelId="{B9EF4F85-96E7-4585-8957-165452C36BED}" type="parTrans" cxnId="{3C0A503B-6886-465D-8713-8147A8A513C9}">
      <dgm:prSet/>
      <dgm:spPr/>
      <dgm:t>
        <a:bodyPr/>
        <a:lstStyle/>
        <a:p>
          <a:endParaRPr lang="fr-FR"/>
        </a:p>
      </dgm:t>
    </dgm:pt>
    <dgm:pt modelId="{BECD3D69-7445-4861-B062-A499AB9E5603}" type="sibTrans" cxnId="{3C0A503B-6886-465D-8713-8147A8A513C9}">
      <dgm:prSet/>
      <dgm:spPr/>
      <dgm:t>
        <a:bodyPr/>
        <a:lstStyle/>
        <a:p>
          <a:endParaRPr lang="fr-FR"/>
        </a:p>
      </dgm:t>
    </dgm:pt>
    <dgm:pt modelId="{E7E3567C-0C02-4E1E-818D-B73A84A7DB7D}">
      <dgm:prSet custT="1"/>
      <dgm:spPr/>
      <dgm:t>
        <a:bodyPr/>
        <a:lstStyle/>
        <a:p>
          <a:r>
            <a:rPr lang="fr-FR" sz="1200" dirty="0">
              <a:latin typeface="+mn-lt"/>
            </a:rPr>
            <a:t>30 segments</a:t>
          </a:r>
        </a:p>
      </dgm:t>
    </dgm:pt>
    <dgm:pt modelId="{216B9CDC-0CA6-43AC-B958-027AF065C4F0}" type="parTrans" cxnId="{22E25E48-DBF7-47BB-BD8B-8385BE201EB8}">
      <dgm:prSet/>
      <dgm:spPr/>
      <dgm:t>
        <a:bodyPr/>
        <a:lstStyle/>
        <a:p>
          <a:endParaRPr lang="fr-FR"/>
        </a:p>
      </dgm:t>
    </dgm:pt>
    <dgm:pt modelId="{B6F3F6E0-D7AC-4B30-A6D0-7841714FB601}" type="sibTrans" cxnId="{22E25E48-DBF7-47BB-BD8B-8385BE201EB8}">
      <dgm:prSet/>
      <dgm:spPr/>
      <dgm:t>
        <a:bodyPr/>
        <a:lstStyle/>
        <a:p>
          <a:endParaRPr lang="fr-FR"/>
        </a:p>
      </dgm:t>
    </dgm:pt>
    <dgm:pt modelId="{BF97480F-1C9B-40A3-8628-EEA4B82E411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200" b="1" dirty="0"/>
            <a:t>Total = 108 </a:t>
          </a:r>
          <a:r>
            <a:rPr lang="fr-FR" sz="1200" b="1" dirty="0" err="1"/>
            <a:t>hours</a:t>
          </a:r>
          <a:r>
            <a:rPr lang="fr-FR" sz="1200" dirty="0"/>
            <a:t> per </a:t>
          </a:r>
          <a:r>
            <a:rPr lang="fr-FR" sz="1200" dirty="0" err="1"/>
            <a:t>field</a:t>
          </a:r>
          <a:r>
            <a:rPr lang="fr-FR" sz="1200" dirty="0"/>
            <a:t> of </a:t>
          </a:r>
          <a:r>
            <a:rPr lang="fr-FR" sz="1200" dirty="0" err="1"/>
            <a:t>view</a:t>
          </a:r>
          <a:endParaRPr lang="fr-FR" sz="1200" dirty="0"/>
        </a:p>
      </dgm:t>
    </dgm:pt>
    <dgm:pt modelId="{C9A92B3F-1218-4491-9030-69D4E92F3DE3}" type="parTrans" cxnId="{ED2AEBBB-3564-4506-AC18-F2CCDECC8B8C}">
      <dgm:prSet/>
      <dgm:spPr/>
      <dgm:t>
        <a:bodyPr/>
        <a:lstStyle/>
        <a:p>
          <a:endParaRPr lang="fr-FR"/>
        </a:p>
      </dgm:t>
    </dgm:pt>
    <dgm:pt modelId="{10F9DFB2-25A2-41A3-93E1-1CD7CB9F8A8D}" type="sibTrans" cxnId="{ED2AEBBB-3564-4506-AC18-F2CCDECC8B8C}">
      <dgm:prSet/>
      <dgm:spPr/>
      <dgm:t>
        <a:bodyPr/>
        <a:lstStyle/>
        <a:p>
          <a:endParaRPr lang="fr-FR"/>
        </a:p>
      </dgm:t>
    </dgm:pt>
    <dgm:pt modelId="{6C984BC8-37DB-492E-AC6C-4922863A693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200" dirty="0"/>
            <a:t>22h13 </a:t>
          </a:r>
          <a:r>
            <a:rPr lang="fr-FR" sz="1200" dirty="0" err="1"/>
            <a:t>aMRI</a:t>
          </a:r>
          <a:r>
            <a:rPr lang="fr-FR" sz="1200" dirty="0"/>
            <a:t> </a:t>
          </a:r>
          <a:r>
            <a:rPr lang="fr-FR" sz="1200" dirty="0">
              <a:latin typeface="+mn-lt"/>
            </a:rPr>
            <a:t>100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µm</a:t>
          </a:r>
          <a:endParaRPr lang="fr-FR" sz="1200" dirty="0"/>
        </a:p>
      </dgm:t>
    </dgm:pt>
    <dgm:pt modelId="{937606C2-5DAE-4AB4-BF10-9B045072A48E}" type="parTrans" cxnId="{464002B6-B5AE-4707-9439-29EA1B55F30C}">
      <dgm:prSet/>
      <dgm:spPr/>
      <dgm:t>
        <a:bodyPr/>
        <a:lstStyle/>
        <a:p>
          <a:endParaRPr lang="fr-FR"/>
        </a:p>
      </dgm:t>
    </dgm:pt>
    <dgm:pt modelId="{5063F031-4E30-4FC9-B218-0D47AC9866F6}" type="sibTrans" cxnId="{464002B6-B5AE-4707-9439-29EA1B55F30C}">
      <dgm:prSet/>
      <dgm:spPr/>
      <dgm:t>
        <a:bodyPr/>
        <a:lstStyle/>
        <a:p>
          <a:endParaRPr lang="fr-FR"/>
        </a:p>
      </dgm:t>
    </dgm:pt>
    <dgm:pt modelId="{E2D8170C-CD1C-4DC1-97ED-54CC9AC0274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200" dirty="0"/>
            <a:t>82h dMRI </a:t>
          </a:r>
          <a:r>
            <a:rPr lang="fr-FR" sz="1200" dirty="0">
              <a:latin typeface="+mn-lt"/>
            </a:rPr>
            <a:t>200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µ</a:t>
          </a:r>
          <a:endParaRPr lang="fr-FR" sz="1200" dirty="0"/>
        </a:p>
      </dgm:t>
    </dgm:pt>
    <dgm:pt modelId="{E35C529C-CFE7-4C53-9C66-245FA585EE1A}" type="parTrans" cxnId="{827947B8-434A-4A8E-9E53-D5F2DC5EAE74}">
      <dgm:prSet/>
      <dgm:spPr/>
      <dgm:t>
        <a:bodyPr/>
        <a:lstStyle/>
        <a:p>
          <a:endParaRPr lang="fr-FR"/>
        </a:p>
      </dgm:t>
    </dgm:pt>
    <dgm:pt modelId="{2988CB89-F1CC-41EE-87B1-37C799217F61}" type="sibTrans" cxnId="{827947B8-434A-4A8E-9E53-D5F2DC5EAE74}">
      <dgm:prSet/>
      <dgm:spPr/>
      <dgm:t>
        <a:bodyPr/>
        <a:lstStyle/>
        <a:p>
          <a:endParaRPr lang="fr-FR"/>
        </a:p>
      </dgm:t>
    </dgm:pt>
    <dgm:pt modelId="{CA41BCA7-F0DE-49B4-B8F3-4682D4D65429}" type="pres">
      <dgm:prSet presAssocID="{9275A76D-27A2-491F-A250-B31D53132AAE}" presName="Name0" presStyleCnt="0">
        <dgm:presLayoutVars>
          <dgm:dir/>
          <dgm:animLvl val="lvl"/>
          <dgm:resizeHandles val="exact"/>
        </dgm:presLayoutVars>
      </dgm:prSet>
      <dgm:spPr/>
    </dgm:pt>
    <dgm:pt modelId="{3F59AC72-9F07-426F-A984-A03147A1D75D}" type="pres">
      <dgm:prSet presAssocID="{528642E2-86F9-44C9-B2EB-FFFE4B7C7553}" presName="composite" presStyleCnt="0"/>
      <dgm:spPr/>
    </dgm:pt>
    <dgm:pt modelId="{8213914C-5E3E-44B4-8AAC-A5CD6F7F3EAE}" type="pres">
      <dgm:prSet presAssocID="{528642E2-86F9-44C9-B2EB-FFFE4B7C755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9C914F5-74FD-4AC4-9F82-D7400015A2C3}" type="pres">
      <dgm:prSet presAssocID="{528642E2-86F9-44C9-B2EB-FFFE4B7C7553}" presName="desTx" presStyleLbl="alignAccFollowNode1" presStyleIdx="0" presStyleCnt="4" custLinFactNeighborX="-267" custLinFactNeighborY="1780">
        <dgm:presLayoutVars>
          <dgm:bulletEnabled val="1"/>
        </dgm:presLayoutVars>
      </dgm:prSet>
      <dgm:spPr/>
    </dgm:pt>
    <dgm:pt modelId="{FC95EBD5-B947-4855-9CB6-94A3EEA30FB3}" type="pres">
      <dgm:prSet presAssocID="{893663EC-E338-4202-BABC-3A6E8D4916BB}" presName="space" presStyleCnt="0"/>
      <dgm:spPr/>
    </dgm:pt>
    <dgm:pt modelId="{5B57E73D-8A45-4AC6-BB17-54E31E2E1FA4}" type="pres">
      <dgm:prSet presAssocID="{58601FEF-3999-45E2-9B67-202D7B5B3CF5}" presName="composite" presStyleCnt="0"/>
      <dgm:spPr/>
    </dgm:pt>
    <dgm:pt modelId="{67857BF7-143A-414D-8B9A-17A49637A1B3}" type="pres">
      <dgm:prSet presAssocID="{58601FEF-3999-45E2-9B67-202D7B5B3CF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EE5900F-B40A-43E4-A861-254B826B05A7}" type="pres">
      <dgm:prSet presAssocID="{58601FEF-3999-45E2-9B67-202D7B5B3CF5}" presName="desTx" presStyleLbl="alignAccFollowNode1" presStyleIdx="1" presStyleCnt="4" custLinFactNeighborX="-267" custLinFactNeighborY="1780">
        <dgm:presLayoutVars>
          <dgm:bulletEnabled val="1"/>
        </dgm:presLayoutVars>
      </dgm:prSet>
      <dgm:spPr/>
    </dgm:pt>
    <dgm:pt modelId="{D528AD85-0618-4369-88CE-27ECE3608597}" type="pres">
      <dgm:prSet presAssocID="{184E2E16-8934-4A91-A4A2-B4D8C6E773D4}" presName="space" presStyleCnt="0"/>
      <dgm:spPr/>
    </dgm:pt>
    <dgm:pt modelId="{3CDCC80A-076D-4312-B587-385598AC7E73}" type="pres">
      <dgm:prSet presAssocID="{5098CE40-56D4-42F9-8951-7EF6C3A8848F}" presName="composite" presStyleCnt="0"/>
      <dgm:spPr/>
    </dgm:pt>
    <dgm:pt modelId="{27AB94CA-180C-4FE9-9ED6-E1ADD48FB82E}" type="pres">
      <dgm:prSet presAssocID="{5098CE40-56D4-42F9-8951-7EF6C3A8848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9CF0094-57D0-4886-981A-521B4F1EA344}" type="pres">
      <dgm:prSet presAssocID="{5098CE40-56D4-42F9-8951-7EF6C3A8848F}" presName="desTx" presStyleLbl="alignAccFollowNode1" presStyleIdx="2" presStyleCnt="4">
        <dgm:presLayoutVars>
          <dgm:bulletEnabled val="1"/>
        </dgm:presLayoutVars>
      </dgm:prSet>
      <dgm:spPr/>
    </dgm:pt>
    <dgm:pt modelId="{FBC516AA-7039-4F5C-9799-100DB21FF2D9}" type="pres">
      <dgm:prSet presAssocID="{2D9EEE61-6108-4A6B-ADB0-63120FF20D2A}" presName="space" presStyleCnt="0"/>
      <dgm:spPr/>
    </dgm:pt>
    <dgm:pt modelId="{5FBA0B59-2438-4C84-A69A-121C9551A3B6}" type="pres">
      <dgm:prSet presAssocID="{20686B38-36DB-49D1-8459-C22E178036E6}" presName="composite" presStyleCnt="0"/>
      <dgm:spPr/>
    </dgm:pt>
    <dgm:pt modelId="{E8B12DE5-14E1-464A-B22A-AFD8BFE4493B}" type="pres">
      <dgm:prSet presAssocID="{20686B38-36DB-49D1-8459-C22E178036E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2F275FAF-095F-4550-920B-BDF3A50DFBA6}" type="pres">
      <dgm:prSet presAssocID="{20686B38-36DB-49D1-8459-C22E178036E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AEAE5101-2113-4F1F-8702-A45B43B21825}" type="presOf" srcId="{E4164CF4-3E57-4D10-8D06-22CC1981B894}" destId="{39CF0094-57D0-4886-981A-521B4F1EA344}" srcOrd="0" destOrd="1" presId="urn:microsoft.com/office/officeart/2005/8/layout/hList1"/>
    <dgm:cxn modelId="{59262411-9B31-4AC3-8FE7-D52D2F011034}" type="presOf" srcId="{58601FEF-3999-45E2-9B67-202D7B5B3CF5}" destId="{67857BF7-143A-414D-8B9A-17A49637A1B3}" srcOrd="0" destOrd="0" presId="urn:microsoft.com/office/officeart/2005/8/layout/hList1"/>
    <dgm:cxn modelId="{FBC71A2B-3680-406A-97BA-0445314887E0}" type="presOf" srcId="{6C984BC8-37DB-492E-AC6C-4922863A6932}" destId="{2F275FAF-095F-4550-920B-BDF3A50DFBA6}" srcOrd="0" destOrd="1" presId="urn:microsoft.com/office/officeart/2005/8/layout/hList1"/>
    <dgm:cxn modelId="{B4C75733-36E5-46AB-A1B4-2B71F91E56D4}" srcId="{5098CE40-56D4-42F9-8951-7EF6C3A8848F}" destId="{BE929C7C-3DD9-4082-B6D1-7C628FF24E1C}" srcOrd="2" destOrd="0" parTransId="{91043D72-B438-4761-B495-0C7E199DC0DC}" sibTransId="{B7EAF16B-1BE0-45D1-BC04-A76D8D34D98F}"/>
    <dgm:cxn modelId="{3C0A503B-6886-465D-8713-8147A8A513C9}" srcId="{58601FEF-3999-45E2-9B67-202D7B5B3CF5}" destId="{5C620376-0CED-4EA0-AB0F-566E21223C88}" srcOrd="1" destOrd="0" parTransId="{B9EF4F85-96E7-4585-8957-165452C36BED}" sibTransId="{BECD3D69-7445-4861-B062-A499AB9E5603}"/>
    <dgm:cxn modelId="{B2F03A3C-E1C7-403C-9E7B-3EC7D89B469E}" srcId="{9275A76D-27A2-491F-A250-B31D53132AAE}" destId="{5098CE40-56D4-42F9-8951-7EF6C3A8848F}" srcOrd="2" destOrd="0" parTransId="{6F926287-5F44-421E-A6D1-0702A0BFF8ED}" sibTransId="{2D9EEE61-6108-4A6B-ADB0-63120FF20D2A}"/>
    <dgm:cxn modelId="{998C7A5B-6E5B-4257-B43E-E6F1DFAEBE08}" srcId="{9275A76D-27A2-491F-A250-B31D53132AAE}" destId="{20686B38-36DB-49D1-8459-C22E178036E6}" srcOrd="3" destOrd="0" parTransId="{6F7761AF-14C7-47EE-AB9B-D69B62F8AD6B}" sibTransId="{F33E7878-8477-422C-9ED7-E3C0535A91DD}"/>
    <dgm:cxn modelId="{CDEAB144-3773-4B04-A870-BF726BF53D6A}" type="presOf" srcId="{27A80E9D-169C-4E40-AF17-B5A60CE2BA0C}" destId="{99C914F5-74FD-4AC4-9F82-D7400015A2C3}" srcOrd="0" destOrd="1" presId="urn:microsoft.com/office/officeart/2005/8/layout/hList1"/>
    <dgm:cxn modelId="{22E25E48-DBF7-47BB-BD8B-8385BE201EB8}" srcId="{5098CE40-56D4-42F9-8951-7EF6C3A8848F}" destId="{E7E3567C-0C02-4E1E-818D-B73A84A7DB7D}" srcOrd="4" destOrd="0" parTransId="{216B9CDC-0CA6-43AC-B958-027AF065C4F0}" sibTransId="{B6F3F6E0-D7AC-4B30-A6D0-7841714FB601}"/>
    <dgm:cxn modelId="{D32DCD4A-5A9E-4576-9E53-F8011CBD28CA}" type="presOf" srcId="{E723A2EA-2790-435A-8457-7B70B0135684}" destId="{FEE5900F-B40A-43E4-A861-254B826B05A7}" srcOrd="0" destOrd="0" presId="urn:microsoft.com/office/officeart/2005/8/layout/hList1"/>
    <dgm:cxn modelId="{A7CDFE6B-B8D5-4DE2-95BC-ECED34DD20AC}" type="presOf" srcId="{20686B38-36DB-49D1-8459-C22E178036E6}" destId="{E8B12DE5-14E1-464A-B22A-AFD8BFE4493B}" srcOrd="0" destOrd="0" presId="urn:microsoft.com/office/officeart/2005/8/layout/hList1"/>
    <dgm:cxn modelId="{3DD6484D-631A-4B46-8CD7-9EE8CE376467}" type="presOf" srcId="{3FA5FAB1-13E9-430D-A183-53A2701C59B0}" destId="{39CF0094-57D0-4886-981A-521B4F1EA344}" srcOrd="0" destOrd="3" presId="urn:microsoft.com/office/officeart/2005/8/layout/hList1"/>
    <dgm:cxn modelId="{A4246F4D-D066-45DB-818F-F93E9C4D3D1F}" type="presOf" srcId="{5C620376-0CED-4EA0-AB0F-566E21223C88}" destId="{FEE5900F-B40A-43E4-A861-254B826B05A7}" srcOrd="0" destOrd="1" presId="urn:microsoft.com/office/officeart/2005/8/layout/hList1"/>
    <dgm:cxn modelId="{4003C051-E60C-4BDD-991E-054DABE54325}" srcId="{528642E2-86F9-44C9-B2EB-FFFE4B7C7553}" destId="{27A80E9D-169C-4E40-AF17-B5A60CE2BA0C}" srcOrd="1" destOrd="0" parTransId="{2D58F2BF-FB12-4A27-8620-DEE63BB6B184}" sibTransId="{F7F1E77B-FBF5-442A-9089-D3325A38A4DF}"/>
    <dgm:cxn modelId="{A02B0372-81F4-4E1B-8788-059AF2ABAF7A}" type="presOf" srcId="{BF97480F-1C9B-40A3-8628-EEA4B82E411D}" destId="{2F275FAF-095F-4550-920B-BDF3A50DFBA6}" srcOrd="0" destOrd="3" presId="urn:microsoft.com/office/officeart/2005/8/layout/hList1"/>
    <dgm:cxn modelId="{21F5FD52-2671-48A6-B3A9-E7B9ACFC63BB}" type="presOf" srcId="{23A82BE9-6C94-4748-BC23-802068B21037}" destId="{2F275FAF-095F-4550-920B-BDF3A50DFBA6}" srcOrd="0" destOrd="0" presId="urn:microsoft.com/office/officeart/2005/8/layout/hList1"/>
    <dgm:cxn modelId="{45B95C7B-71F2-4CFC-AE3D-AD026BDE22D9}" srcId="{9275A76D-27A2-491F-A250-B31D53132AAE}" destId="{528642E2-86F9-44C9-B2EB-FFFE4B7C7553}" srcOrd="0" destOrd="0" parTransId="{84C67783-0AC6-4972-8153-90F66B22DEC9}" sibTransId="{893663EC-E338-4202-BABC-3A6E8D4916BB}"/>
    <dgm:cxn modelId="{83C3988A-F016-4287-BD3D-40472460BFA0}" type="presOf" srcId="{B8628941-F84B-4A27-B55F-A0DFB4186A45}" destId="{99C914F5-74FD-4AC4-9F82-D7400015A2C3}" srcOrd="0" destOrd="0" presId="urn:microsoft.com/office/officeart/2005/8/layout/hList1"/>
    <dgm:cxn modelId="{CE0CE991-64B7-4F7B-8464-E71A17FE8494}" type="presOf" srcId="{E7E3567C-0C02-4E1E-818D-B73A84A7DB7D}" destId="{39CF0094-57D0-4886-981A-521B4F1EA344}" srcOrd="0" destOrd="4" presId="urn:microsoft.com/office/officeart/2005/8/layout/hList1"/>
    <dgm:cxn modelId="{19356997-FF2E-4500-B842-333E4685106E}" type="presOf" srcId="{9275A76D-27A2-491F-A250-B31D53132AAE}" destId="{CA41BCA7-F0DE-49B4-B8F3-4682D4D65429}" srcOrd="0" destOrd="0" presId="urn:microsoft.com/office/officeart/2005/8/layout/hList1"/>
    <dgm:cxn modelId="{50F5A5A3-7ADF-4344-96FE-C5197D44EA49}" type="presOf" srcId="{E2D8170C-CD1C-4DC1-97ED-54CC9AC0274D}" destId="{2F275FAF-095F-4550-920B-BDF3A50DFBA6}" srcOrd="0" destOrd="2" presId="urn:microsoft.com/office/officeart/2005/8/layout/hList1"/>
    <dgm:cxn modelId="{B7576EAC-408F-4990-B7EF-F93EEACA8A76}" srcId="{5098CE40-56D4-42F9-8951-7EF6C3A8848F}" destId="{F660BDC5-896D-4962-BD8C-80BBF2B86E6C}" srcOrd="0" destOrd="0" parTransId="{E259BA22-BCDD-4F8E-A465-597DC40B1AA0}" sibTransId="{DD3B1E16-A543-43C3-81FB-F5BA289D77BC}"/>
    <dgm:cxn modelId="{E3C62CAD-AF04-4590-9CB1-BA8A62AF3D64}" srcId="{9275A76D-27A2-491F-A250-B31D53132AAE}" destId="{58601FEF-3999-45E2-9B67-202D7B5B3CF5}" srcOrd="1" destOrd="0" parTransId="{C510D53C-8959-4B72-BD08-A85C9DF9802B}" sibTransId="{184E2E16-8934-4A91-A4A2-B4D8C6E773D4}"/>
    <dgm:cxn modelId="{41B932AD-B748-43D8-B7AE-16E537A8C632}" type="presOf" srcId="{BE929C7C-3DD9-4082-B6D1-7C628FF24E1C}" destId="{39CF0094-57D0-4886-981A-521B4F1EA344}" srcOrd="0" destOrd="2" presId="urn:microsoft.com/office/officeart/2005/8/layout/hList1"/>
    <dgm:cxn modelId="{9BD3F2B2-3681-4E6B-BEEB-8D570B23CD30}" type="presOf" srcId="{F660BDC5-896D-4962-BD8C-80BBF2B86E6C}" destId="{39CF0094-57D0-4886-981A-521B4F1EA344}" srcOrd="0" destOrd="0" presId="urn:microsoft.com/office/officeart/2005/8/layout/hList1"/>
    <dgm:cxn modelId="{464002B6-B5AE-4707-9439-29EA1B55F30C}" srcId="{20686B38-36DB-49D1-8459-C22E178036E6}" destId="{6C984BC8-37DB-492E-AC6C-4922863A6932}" srcOrd="1" destOrd="0" parTransId="{937606C2-5DAE-4AB4-BF10-9B045072A48E}" sibTransId="{5063F031-4E30-4FC9-B218-0D47AC9866F6}"/>
    <dgm:cxn modelId="{827947B8-434A-4A8E-9E53-D5F2DC5EAE74}" srcId="{20686B38-36DB-49D1-8459-C22E178036E6}" destId="{E2D8170C-CD1C-4DC1-97ED-54CC9AC0274D}" srcOrd="2" destOrd="0" parTransId="{E35C529C-CFE7-4C53-9C66-245FA585EE1A}" sibTransId="{2988CB89-F1CC-41EE-87B1-37C799217F61}"/>
    <dgm:cxn modelId="{ED2AEBBB-3564-4506-AC18-F2CCDECC8B8C}" srcId="{20686B38-36DB-49D1-8459-C22E178036E6}" destId="{BF97480F-1C9B-40A3-8628-EEA4B82E411D}" srcOrd="3" destOrd="0" parTransId="{C9A92B3F-1218-4491-9030-69D4E92F3DE3}" sibTransId="{10F9DFB2-25A2-41A3-93E1-1CD7CB9F8A8D}"/>
    <dgm:cxn modelId="{49ADB9BF-01E4-45C0-A54A-F4037160F93D}" srcId="{58601FEF-3999-45E2-9B67-202D7B5B3CF5}" destId="{E723A2EA-2790-435A-8457-7B70B0135684}" srcOrd="0" destOrd="0" parTransId="{74DAF570-5B3C-4ABF-8756-DF72E9D7B00A}" sibTransId="{2EA86EEC-F7E1-4B17-B8AF-9669A2B6A739}"/>
    <dgm:cxn modelId="{DCD782CA-F816-4C28-8380-5904CD3FFF03}" srcId="{20686B38-36DB-49D1-8459-C22E178036E6}" destId="{23A82BE9-6C94-4748-BC23-802068B21037}" srcOrd="0" destOrd="0" parTransId="{6D1D0689-0D6B-41D0-B186-F6C1BFFB688C}" sibTransId="{39B02A71-D05F-48BF-8118-ADB2957638D4}"/>
    <dgm:cxn modelId="{1F8C68CE-1EFA-46C6-845F-B9D37EFD68AA}" srcId="{58601FEF-3999-45E2-9B67-202D7B5B3CF5}" destId="{C12A3475-01A3-48CC-8995-4E230B7045FC}" srcOrd="2" destOrd="0" parTransId="{D8CAA43E-B058-40DA-A0AD-92216C759907}" sibTransId="{C3892338-F2E7-4590-AC18-ECF50D27B2C6}"/>
    <dgm:cxn modelId="{280131DE-FCE7-450F-A5F8-376493816797}" srcId="{528642E2-86F9-44C9-B2EB-FFFE4B7C7553}" destId="{B8628941-F84B-4A27-B55F-A0DFB4186A45}" srcOrd="0" destOrd="0" parTransId="{643EA90F-2B8D-40BA-9329-DFFD3AE3E3E1}" sibTransId="{5B9F8D6B-DC38-46D8-9BD0-968236BB8D5E}"/>
    <dgm:cxn modelId="{E3533FE3-E324-4B3E-AB01-7670160FA4C1}" type="presOf" srcId="{528642E2-86F9-44C9-B2EB-FFFE4B7C7553}" destId="{8213914C-5E3E-44B4-8AAC-A5CD6F7F3EAE}" srcOrd="0" destOrd="0" presId="urn:microsoft.com/office/officeart/2005/8/layout/hList1"/>
    <dgm:cxn modelId="{FCA735EF-602C-4B63-BC48-799C27363A3B}" type="presOf" srcId="{5098CE40-56D4-42F9-8951-7EF6C3A8848F}" destId="{27AB94CA-180C-4FE9-9ED6-E1ADD48FB82E}" srcOrd="0" destOrd="0" presId="urn:microsoft.com/office/officeart/2005/8/layout/hList1"/>
    <dgm:cxn modelId="{810C60F3-444F-444B-8BF3-BF86AF4B94E9}" srcId="{5098CE40-56D4-42F9-8951-7EF6C3A8848F}" destId="{3FA5FAB1-13E9-430D-A183-53A2701C59B0}" srcOrd="3" destOrd="0" parTransId="{2FB0B19B-3531-4D82-BAA0-F6FAB9C1CF5C}" sibTransId="{4B78705E-92C7-4F64-BE78-F843C0DB08ED}"/>
    <dgm:cxn modelId="{F23FA7F4-6D77-48A7-A049-092CD8290D08}" srcId="{5098CE40-56D4-42F9-8951-7EF6C3A8848F}" destId="{E4164CF4-3E57-4D10-8D06-22CC1981B894}" srcOrd="1" destOrd="0" parTransId="{B1F21C06-767F-487B-9861-8924E86487C6}" sibTransId="{D96A367C-BF7B-4BE5-8B36-5386C5C05091}"/>
    <dgm:cxn modelId="{1685C9F6-ED00-43F8-AA7B-AB88A56E1CD8}" type="presOf" srcId="{C12A3475-01A3-48CC-8995-4E230B7045FC}" destId="{FEE5900F-B40A-43E4-A861-254B826B05A7}" srcOrd="0" destOrd="2" presId="urn:microsoft.com/office/officeart/2005/8/layout/hList1"/>
    <dgm:cxn modelId="{00397BFE-569A-48D6-8A17-85CEEFB172A1}" type="presParOf" srcId="{CA41BCA7-F0DE-49B4-B8F3-4682D4D65429}" destId="{3F59AC72-9F07-426F-A984-A03147A1D75D}" srcOrd="0" destOrd="0" presId="urn:microsoft.com/office/officeart/2005/8/layout/hList1"/>
    <dgm:cxn modelId="{CD26523B-6036-4913-A9AC-A0A5077EF193}" type="presParOf" srcId="{3F59AC72-9F07-426F-A984-A03147A1D75D}" destId="{8213914C-5E3E-44B4-8AAC-A5CD6F7F3EAE}" srcOrd="0" destOrd="0" presId="urn:microsoft.com/office/officeart/2005/8/layout/hList1"/>
    <dgm:cxn modelId="{7AFD115D-5390-40C3-BF59-5C5F41FE0D2F}" type="presParOf" srcId="{3F59AC72-9F07-426F-A984-A03147A1D75D}" destId="{99C914F5-74FD-4AC4-9F82-D7400015A2C3}" srcOrd="1" destOrd="0" presId="urn:microsoft.com/office/officeart/2005/8/layout/hList1"/>
    <dgm:cxn modelId="{732E6C7B-038E-4000-9BED-93FBFF7F512D}" type="presParOf" srcId="{CA41BCA7-F0DE-49B4-B8F3-4682D4D65429}" destId="{FC95EBD5-B947-4855-9CB6-94A3EEA30FB3}" srcOrd="1" destOrd="0" presId="urn:microsoft.com/office/officeart/2005/8/layout/hList1"/>
    <dgm:cxn modelId="{A02A1036-CB7C-4186-AF69-D1F0F6213B17}" type="presParOf" srcId="{CA41BCA7-F0DE-49B4-B8F3-4682D4D65429}" destId="{5B57E73D-8A45-4AC6-BB17-54E31E2E1FA4}" srcOrd="2" destOrd="0" presId="urn:microsoft.com/office/officeart/2005/8/layout/hList1"/>
    <dgm:cxn modelId="{785072AD-C56F-4112-8342-9F6F37FCE199}" type="presParOf" srcId="{5B57E73D-8A45-4AC6-BB17-54E31E2E1FA4}" destId="{67857BF7-143A-414D-8B9A-17A49637A1B3}" srcOrd="0" destOrd="0" presId="urn:microsoft.com/office/officeart/2005/8/layout/hList1"/>
    <dgm:cxn modelId="{E1ABCAA9-2620-40BD-9F4D-299FD62091A0}" type="presParOf" srcId="{5B57E73D-8A45-4AC6-BB17-54E31E2E1FA4}" destId="{FEE5900F-B40A-43E4-A861-254B826B05A7}" srcOrd="1" destOrd="0" presId="urn:microsoft.com/office/officeart/2005/8/layout/hList1"/>
    <dgm:cxn modelId="{4A42069E-1005-4F1A-A751-39BB23978BCC}" type="presParOf" srcId="{CA41BCA7-F0DE-49B4-B8F3-4682D4D65429}" destId="{D528AD85-0618-4369-88CE-27ECE3608597}" srcOrd="3" destOrd="0" presId="urn:microsoft.com/office/officeart/2005/8/layout/hList1"/>
    <dgm:cxn modelId="{009DF0DB-B733-4E7E-957A-3E95A5A80172}" type="presParOf" srcId="{CA41BCA7-F0DE-49B4-B8F3-4682D4D65429}" destId="{3CDCC80A-076D-4312-B587-385598AC7E73}" srcOrd="4" destOrd="0" presId="urn:microsoft.com/office/officeart/2005/8/layout/hList1"/>
    <dgm:cxn modelId="{2B251763-FDDB-4ECE-9E63-694160F45EC4}" type="presParOf" srcId="{3CDCC80A-076D-4312-B587-385598AC7E73}" destId="{27AB94CA-180C-4FE9-9ED6-E1ADD48FB82E}" srcOrd="0" destOrd="0" presId="urn:microsoft.com/office/officeart/2005/8/layout/hList1"/>
    <dgm:cxn modelId="{2B6ED240-A835-4844-A910-A95DD4590188}" type="presParOf" srcId="{3CDCC80A-076D-4312-B587-385598AC7E73}" destId="{39CF0094-57D0-4886-981A-521B4F1EA344}" srcOrd="1" destOrd="0" presId="urn:microsoft.com/office/officeart/2005/8/layout/hList1"/>
    <dgm:cxn modelId="{6DD7A16C-17CD-44AA-907B-0BC5B5788CA3}" type="presParOf" srcId="{CA41BCA7-F0DE-49B4-B8F3-4682D4D65429}" destId="{FBC516AA-7039-4F5C-9799-100DB21FF2D9}" srcOrd="5" destOrd="0" presId="urn:microsoft.com/office/officeart/2005/8/layout/hList1"/>
    <dgm:cxn modelId="{76C9E5E1-DF04-4731-BEBF-C570AD3A59A0}" type="presParOf" srcId="{CA41BCA7-F0DE-49B4-B8F3-4682D4D65429}" destId="{5FBA0B59-2438-4C84-A69A-121C9551A3B6}" srcOrd="6" destOrd="0" presId="urn:microsoft.com/office/officeart/2005/8/layout/hList1"/>
    <dgm:cxn modelId="{205B6CE3-44DA-4A6B-9631-F123A3316E7B}" type="presParOf" srcId="{5FBA0B59-2438-4C84-A69A-121C9551A3B6}" destId="{E8B12DE5-14E1-464A-B22A-AFD8BFE4493B}" srcOrd="0" destOrd="0" presId="urn:microsoft.com/office/officeart/2005/8/layout/hList1"/>
    <dgm:cxn modelId="{ACDED0D6-38D2-4AAF-A84A-9DE4220A6716}" type="presParOf" srcId="{5FBA0B59-2438-4C84-A69A-121C9551A3B6}" destId="{2F275FAF-095F-4550-920B-BDF3A50DFB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75A76D-27A2-491F-A250-B31D53132AAE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528642E2-86F9-44C9-B2EB-FFFE4B7C7553}">
      <dgm:prSet phldrT="[Texte]" custT="1"/>
      <dgm:spPr/>
      <dgm:t>
        <a:bodyPr/>
        <a:lstStyle/>
        <a:p>
          <a:r>
            <a:rPr lang="fr-FR" sz="1200" dirty="0">
              <a:latin typeface="+mn-lt"/>
            </a:rPr>
            <a:t>MRI system</a:t>
          </a:r>
        </a:p>
      </dgm:t>
    </dgm:pt>
    <dgm:pt modelId="{84C67783-0AC6-4972-8153-90F66B22DEC9}" type="parTrans" cxnId="{45B95C7B-71F2-4CFC-AE3D-AD026BDE22D9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893663EC-E338-4202-BABC-3A6E8D4916BB}" type="sibTrans" cxnId="{45B95C7B-71F2-4CFC-AE3D-AD026BDE22D9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B8628941-F84B-4A27-B55F-A0DFB4186A45}">
      <dgm:prSet phldrT="[Texte]" custT="1"/>
      <dgm:spPr/>
      <dgm:t>
        <a:bodyPr/>
        <a:lstStyle/>
        <a:p>
          <a:r>
            <a:rPr lang="fr-FR" sz="1200" dirty="0" err="1">
              <a:latin typeface="+mn-lt"/>
            </a:rPr>
            <a:t>Preclinical</a:t>
          </a:r>
          <a:r>
            <a:rPr lang="fr-FR" sz="1200" dirty="0">
              <a:latin typeface="+mn-lt"/>
            </a:rPr>
            <a:t> Bruker 7T MRI scanner</a:t>
          </a:r>
        </a:p>
      </dgm:t>
    </dgm:pt>
    <dgm:pt modelId="{643EA90F-2B8D-40BA-9329-DFFD3AE3E3E1}" type="parTrans" cxnId="{280131DE-FCE7-450F-A5F8-376493816797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5B9F8D6B-DC38-46D8-9BD0-968236BB8D5E}" type="sibTrans" cxnId="{280131DE-FCE7-450F-A5F8-376493816797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58601FEF-3999-45E2-9B67-202D7B5B3CF5}">
      <dgm:prSet phldrT="[Texte]" custT="1"/>
      <dgm:spPr/>
      <dgm:t>
        <a:bodyPr/>
        <a:lstStyle/>
        <a:p>
          <a:r>
            <a:rPr lang="fr-FR" sz="1200" dirty="0">
              <a:latin typeface="+mn-lt"/>
            </a:rPr>
            <a:t>Quantitative MRI</a:t>
          </a:r>
        </a:p>
      </dgm:t>
    </dgm:pt>
    <dgm:pt modelId="{C510D53C-8959-4B72-BD08-A85C9DF9802B}" type="parTrans" cxnId="{E3C62CAD-AF04-4590-9CB1-BA8A62AF3D64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184E2E16-8934-4A91-A4A2-B4D8C6E773D4}" type="sibTrans" cxnId="{E3C62CAD-AF04-4590-9CB1-BA8A62AF3D64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C12A3475-01A3-48CC-8995-4E230B7045FC}">
      <dgm:prSet phldrT="[Texte]" custT="1"/>
      <dgm:spPr/>
      <dgm:t>
        <a:bodyPr/>
        <a:lstStyle/>
        <a:p>
          <a:pPr>
            <a:buClr>
              <a:srgbClr val="000000"/>
            </a:buClr>
            <a:buFont typeface="Arial"/>
            <a:buChar char="•"/>
          </a:pPr>
          <a:r>
            <a:rPr lang="fr-FR" sz="1200" dirty="0">
              <a:latin typeface="+mn-lt"/>
              <a:cs typeface="Arial" panose="020B0604020202020204" pitchFamily="34" charset="0"/>
            </a:rPr>
            <a:t>3D variable flip angle FLASH (T</a:t>
          </a:r>
          <a:r>
            <a:rPr lang="fr-FR" sz="1200" baseline="-25000" dirty="0">
              <a:latin typeface="+mn-lt"/>
              <a:cs typeface="Arial" panose="020B0604020202020204" pitchFamily="34" charset="0"/>
            </a:rPr>
            <a:t>1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 mapping) </a:t>
          </a:r>
          <a:endParaRPr lang="fr-FR" sz="1200" dirty="0">
            <a:latin typeface="+mn-lt"/>
          </a:endParaRPr>
        </a:p>
      </dgm:t>
    </dgm:pt>
    <dgm:pt modelId="{D8CAA43E-B058-40DA-A0AD-92216C759907}" type="parTrans" cxnId="{1F8C68CE-1EFA-46C6-845F-B9D37EFD68AA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C3892338-F2E7-4590-AC18-ECF50D27B2C6}" type="sibTrans" cxnId="{1F8C68CE-1EFA-46C6-845F-B9D37EFD68AA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5098CE40-56D4-42F9-8951-7EF6C3A8848F}">
      <dgm:prSet custT="1"/>
      <dgm:spPr/>
      <dgm:t>
        <a:bodyPr/>
        <a:lstStyle/>
        <a:p>
          <a:r>
            <a:rPr lang="fr-FR" sz="1200" dirty="0">
              <a:latin typeface="+mn-lt"/>
            </a:rPr>
            <a:t>B1 Mapping</a:t>
          </a:r>
        </a:p>
      </dgm:t>
    </dgm:pt>
    <dgm:pt modelId="{6F926287-5F44-421E-A6D1-0702A0BFF8ED}" type="parTrans" cxnId="{B2F03A3C-E1C7-403C-9E7B-3EC7D89B469E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2D9EEE61-6108-4A6B-ADB0-63120FF20D2A}" type="sibTrans" cxnId="{B2F03A3C-E1C7-403C-9E7B-3EC7D89B469E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20686B38-36DB-49D1-8459-C22E178036E6}">
      <dgm:prSet custT="1"/>
      <dgm:spPr/>
      <dgm:t>
        <a:bodyPr/>
        <a:lstStyle/>
        <a:p>
          <a:r>
            <a:rPr lang="fr-FR" sz="1200" dirty="0">
              <a:latin typeface="+mn-lt"/>
            </a:rPr>
            <a:t>Scan duration</a:t>
          </a:r>
        </a:p>
      </dgm:t>
    </dgm:pt>
    <dgm:pt modelId="{6F7761AF-14C7-47EE-AB9B-D69B62F8AD6B}" type="parTrans" cxnId="{998C7A5B-6E5B-4257-B43E-E6F1DFAEBE08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F33E7878-8477-422C-9ED7-E3C0535A91DD}" type="sibTrans" cxnId="{998C7A5B-6E5B-4257-B43E-E6F1DFAEBE08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F660BDC5-896D-4962-BD8C-80BBF2B86E6C}">
      <dgm:prSet custT="1"/>
      <dgm:spPr/>
      <dgm:t>
        <a:bodyPr/>
        <a:lstStyle/>
        <a:p>
          <a:r>
            <a:rPr lang="fr-FR" sz="1200" dirty="0">
              <a:latin typeface="+mn-lt"/>
            </a:rPr>
            <a:t>Dual flip angle EPI</a:t>
          </a:r>
        </a:p>
      </dgm:t>
    </dgm:pt>
    <dgm:pt modelId="{E259BA22-BCDD-4F8E-A465-597DC40B1AA0}" type="parTrans" cxnId="{B7576EAC-408F-4990-B7EF-F93EEACA8A76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DD3B1E16-A543-43C3-81FB-F5BA289D77BC}" type="sibTrans" cxnId="{B7576EAC-408F-4990-B7EF-F93EEACA8A76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27A80E9D-169C-4E40-AF17-B5A60CE2BA0C}">
      <dgm:prSet phldrT="[Texte]" custT="1"/>
      <dgm:spPr/>
      <dgm:t>
        <a:bodyPr/>
        <a:lstStyle/>
        <a:p>
          <a:r>
            <a:rPr lang="en-US" sz="1200" b="0" strike="noStrike" spc="-1" dirty="0" err="1">
              <a:solidFill>
                <a:srgbClr val="000000"/>
              </a:solidFill>
              <a:latin typeface="+mn-lt"/>
              <a:ea typeface="Arial"/>
            </a:rPr>
            <a:t>Gmax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=750mT/m</a:t>
          </a:r>
          <a:endParaRPr lang="fr-FR" sz="1200" dirty="0">
            <a:latin typeface="+mn-lt"/>
          </a:endParaRPr>
        </a:p>
      </dgm:t>
    </dgm:pt>
    <dgm:pt modelId="{2D58F2BF-FB12-4A27-8620-DEE63BB6B184}" type="parTrans" cxnId="{4003C051-E60C-4BDD-991E-054DABE54325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F7F1E77B-FBF5-442A-9089-D3325A38A4DF}" type="sibTrans" cxnId="{4003C051-E60C-4BDD-991E-054DABE54325}">
      <dgm:prSet/>
      <dgm:spPr/>
      <dgm:t>
        <a:bodyPr/>
        <a:lstStyle/>
        <a:p>
          <a:endParaRPr lang="fr-FR" sz="1200">
            <a:latin typeface="+mn-lt"/>
          </a:endParaRPr>
        </a:p>
      </dgm:t>
    </dgm:pt>
    <dgm:pt modelId="{6298D18D-4746-4F0D-8B74-51FA48201BE3}">
      <dgm:prSet phldrT="[Texte]" custT="1"/>
      <dgm:spPr/>
      <dgm:t>
        <a:bodyPr/>
        <a:lstStyle/>
        <a:p>
          <a:r>
            <a:rPr lang="fr-FR" sz="1200" dirty="0">
              <a:latin typeface="+mn-lt"/>
            </a:rPr>
            <a:t>200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µm isotropic resolution</a:t>
          </a:r>
          <a:endParaRPr lang="fr-FR" sz="1200" dirty="0">
            <a:latin typeface="+mn-lt"/>
          </a:endParaRPr>
        </a:p>
      </dgm:t>
    </dgm:pt>
    <dgm:pt modelId="{C8BDDA79-EEBF-4243-BD4E-163FA3CF8E29}" type="parTrans" cxnId="{862ACCE2-1F5F-4D76-AFA0-49076608692A}">
      <dgm:prSet/>
      <dgm:spPr/>
      <dgm:t>
        <a:bodyPr/>
        <a:lstStyle/>
        <a:p>
          <a:endParaRPr lang="fr-FR"/>
        </a:p>
      </dgm:t>
    </dgm:pt>
    <dgm:pt modelId="{3536F681-A603-4A3C-A686-3032106A353E}" type="sibTrans" cxnId="{862ACCE2-1F5F-4D76-AFA0-49076608692A}">
      <dgm:prSet/>
      <dgm:spPr/>
      <dgm:t>
        <a:bodyPr/>
        <a:lstStyle/>
        <a:p>
          <a:endParaRPr lang="fr-FR"/>
        </a:p>
      </dgm:t>
    </dgm:pt>
    <dgm:pt modelId="{23A82BE9-6C94-4748-BC23-802068B2103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200" b="1" dirty="0"/>
            <a:t>Total = 72 </a:t>
          </a:r>
          <a:r>
            <a:rPr lang="fr-FR" sz="1200" b="1" dirty="0" err="1"/>
            <a:t>hours</a:t>
          </a:r>
          <a:r>
            <a:rPr lang="fr-FR" sz="1200" b="1" dirty="0"/>
            <a:t> </a:t>
          </a:r>
          <a:r>
            <a:rPr lang="fr-FR" sz="1200" dirty="0"/>
            <a:t>per </a:t>
          </a:r>
          <a:r>
            <a:rPr lang="fr-FR" sz="1200" dirty="0" err="1"/>
            <a:t>field</a:t>
          </a:r>
          <a:r>
            <a:rPr lang="fr-FR" sz="1200" dirty="0"/>
            <a:t> of </a:t>
          </a:r>
          <a:r>
            <a:rPr lang="fr-FR" sz="1200" dirty="0" err="1"/>
            <a:t>view</a:t>
          </a:r>
          <a:endParaRPr lang="fr-FR" sz="1200" dirty="0"/>
        </a:p>
      </dgm:t>
    </dgm:pt>
    <dgm:pt modelId="{6D1D0689-0D6B-41D0-B186-F6C1BFFB688C}" type="parTrans" cxnId="{DCD782CA-F816-4C28-8380-5904CD3FFF03}">
      <dgm:prSet/>
      <dgm:spPr/>
      <dgm:t>
        <a:bodyPr/>
        <a:lstStyle/>
        <a:p>
          <a:endParaRPr lang="fr-FR"/>
        </a:p>
      </dgm:t>
    </dgm:pt>
    <dgm:pt modelId="{39B02A71-D05F-48BF-8118-ADB2957638D4}" type="sibTrans" cxnId="{DCD782CA-F816-4C28-8380-5904CD3FFF03}">
      <dgm:prSet/>
      <dgm:spPr/>
      <dgm:t>
        <a:bodyPr/>
        <a:lstStyle/>
        <a:p>
          <a:endParaRPr lang="fr-FR"/>
        </a:p>
      </dgm:t>
    </dgm:pt>
    <dgm:pt modelId="{E55AEDA0-6920-4B15-960F-649831497036}">
      <dgm:prSet phldrT="[Texte]" custT="1"/>
      <dgm:spPr/>
      <dgm:t>
        <a:bodyPr/>
        <a:lstStyle/>
        <a:p>
          <a:pPr>
            <a:buClr>
              <a:srgbClr val="000000"/>
            </a:buClr>
            <a:buFont typeface="Arial"/>
            <a:buChar char="•"/>
          </a:pPr>
          <a:r>
            <a:rPr lang="fr-FR" sz="1200" dirty="0">
              <a:latin typeface="+mn-lt"/>
            </a:rPr>
            <a:t>3D</a:t>
          </a:r>
          <a:r>
            <a:rPr lang="fr-FR" sz="1200" dirty="0">
              <a:latin typeface="+mn-lt"/>
              <a:cs typeface="Arial" panose="020B0604020202020204" pitchFamily="34" charset="0"/>
            </a:rPr>
            <a:t> T</a:t>
          </a:r>
          <a:r>
            <a:rPr lang="fr-FR" sz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-weighted multi slice multi echo </a:t>
          </a:r>
          <a:r>
            <a:rPr lang="fr-FR" sz="1200" dirty="0">
              <a:latin typeface="+mn-lt"/>
              <a:cs typeface="Arial" panose="020B0604020202020204" pitchFamily="34" charset="0"/>
            </a:rPr>
            <a:t>(T</a:t>
          </a:r>
          <a:r>
            <a:rPr lang="fr-FR" sz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 mapping)</a:t>
          </a:r>
          <a:endParaRPr lang="fr-FR" sz="1200" dirty="0">
            <a:latin typeface="+mn-lt"/>
          </a:endParaRPr>
        </a:p>
      </dgm:t>
    </dgm:pt>
    <dgm:pt modelId="{53A87A94-59B1-450D-8D72-9C1ED3D2C567}" type="parTrans" cxnId="{963DEB87-0A25-4029-85C6-2542A8DD9035}">
      <dgm:prSet/>
      <dgm:spPr/>
      <dgm:t>
        <a:bodyPr/>
        <a:lstStyle/>
        <a:p>
          <a:endParaRPr lang="fr-FR"/>
        </a:p>
      </dgm:t>
    </dgm:pt>
    <dgm:pt modelId="{AE9F442E-B0D0-4286-A00A-2AEDCD1EC8DD}" type="sibTrans" cxnId="{963DEB87-0A25-4029-85C6-2542A8DD9035}">
      <dgm:prSet/>
      <dgm:spPr/>
      <dgm:t>
        <a:bodyPr/>
        <a:lstStyle/>
        <a:p>
          <a:endParaRPr lang="fr-FR"/>
        </a:p>
      </dgm:t>
    </dgm:pt>
    <dgm:pt modelId="{F1317BD7-B1BC-4CC7-8339-5489C890968F}">
      <dgm:prSet phldrT="[Texte]" custT="1"/>
      <dgm:spPr/>
      <dgm:t>
        <a:bodyPr/>
        <a:lstStyle/>
        <a:p>
          <a:r>
            <a:rPr lang="fr-FR" sz="1200" dirty="0">
              <a:latin typeface="+mn-lt"/>
              <a:cs typeface="Arial" panose="020B0604020202020204" pitchFamily="34" charset="0"/>
            </a:rPr>
            <a:t>3D T</a:t>
          </a:r>
          <a:r>
            <a:rPr lang="fr-FR" sz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*-weighted GRE EPI </a:t>
          </a:r>
          <a:r>
            <a:rPr lang="fr-FR" sz="1200" dirty="0">
              <a:latin typeface="+mn-lt"/>
              <a:cs typeface="Arial" panose="020B0604020202020204" pitchFamily="34" charset="0"/>
            </a:rPr>
            <a:t>(T</a:t>
          </a:r>
          <a:r>
            <a:rPr lang="fr-FR" sz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* mapping)</a:t>
          </a:r>
          <a:endParaRPr lang="fr-FR" sz="1200" dirty="0">
            <a:latin typeface="+mn-lt"/>
          </a:endParaRPr>
        </a:p>
      </dgm:t>
    </dgm:pt>
    <dgm:pt modelId="{6AB471F6-487F-4375-B0B7-F763846AD6C5}" type="parTrans" cxnId="{B8699608-BA90-4B9E-A28B-A0064657F150}">
      <dgm:prSet/>
      <dgm:spPr/>
      <dgm:t>
        <a:bodyPr/>
        <a:lstStyle/>
        <a:p>
          <a:endParaRPr lang="fr-FR"/>
        </a:p>
      </dgm:t>
    </dgm:pt>
    <dgm:pt modelId="{469000EC-C525-4656-9779-0BBBC0913E2D}" type="sibTrans" cxnId="{B8699608-BA90-4B9E-A28B-A0064657F150}">
      <dgm:prSet/>
      <dgm:spPr/>
      <dgm:t>
        <a:bodyPr/>
        <a:lstStyle/>
        <a:p>
          <a:endParaRPr lang="fr-FR"/>
        </a:p>
      </dgm:t>
    </dgm:pt>
    <dgm:pt modelId="{18FA0AC4-55FD-4E7E-9893-FAC9291FB1A0}">
      <dgm:prSet custT="1"/>
      <dgm:spPr/>
      <dgm:t>
        <a:bodyPr/>
        <a:lstStyle/>
        <a:p>
          <a:r>
            <a:rPr lang="fr-FR" sz="1200" dirty="0">
              <a:latin typeface="+mn-lt"/>
            </a:rPr>
            <a:t>Flip angles = 30/60°</a:t>
          </a:r>
        </a:p>
      </dgm:t>
    </dgm:pt>
    <dgm:pt modelId="{5F02A44B-7FF6-4997-96BD-0835246D89C2}" type="parTrans" cxnId="{15E4AEF0-C6CF-4F99-A518-41F6A6DD4388}">
      <dgm:prSet/>
      <dgm:spPr/>
      <dgm:t>
        <a:bodyPr/>
        <a:lstStyle/>
        <a:p>
          <a:endParaRPr lang="fr-FR"/>
        </a:p>
      </dgm:t>
    </dgm:pt>
    <dgm:pt modelId="{5E31B9F5-A016-46EE-8028-39DAA16304EF}" type="sibTrans" cxnId="{15E4AEF0-C6CF-4F99-A518-41F6A6DD4388}">
      <dgm:prSet/>
      <dgm:spPr/>
      <dgm:t>
        <a:bodyPr/>
        <a:lstStyle/>
        <a:p>
          <a:endParaRPr lang="fr-FR"/>
        </a:p>
      </dgm:t>
    </dgm:pt>
    <dgm:pt modelId="{0190B6C3-7E3F-416C-A715-BE7900F4BA9A}">
      <dgm:prSet custT="1"/>
      <dgm:spPr/>
      <dgm:t>
        <a:bodyPr/>
        <a:lstStyle/>
        <a:p>
          <a:r>
            <a:rPr lang="fr-FR" sz="1200" dirty="0">
              <a:latin typeface="+mn-lt"/>
            </a:rPr>
            <a:t>200</a:t>
          </a:r>
          <a:r>
            <a:rPr lang="en-US" sz="1200" b="0" strike="noStrike" spc="-1" dirty="0">
              <a:solidFill>
                <a:srgbClr val="000000"/>
              </a:solidFill>
              <a:latin typeface="+mn-lt"/>
              <a:ea typeface="Arial"/>
            </a:rPr>
            <a:t>µm isotropic resolution</a:t>
          </a:r>
          <a:endParaRPr lang="fr-FR" sz="1200" dirty="0">
            <a:latin typeface="+mn-lt"/>
          </a:endParaRPr>
        </a:p>
      </dgm:t>
    </dgm:pt>
    <dgm:pt modelId="{3739A525-AA37-4952-855A-1F881FD8216C}" type="parTrans" cxnId="{9DB09479-BB3B-4ACB-8BC6-B2117745495A}">
      <dgm:prSet/>
      <dgm:spPr/>
      <dgm:t>
        <a:bodyPr/>
        <a:lstStyle/>
        <a:p>
          <a:endParaRPr lang="fr-FR"/>
        </a:p>
      </dgm:t>
    </dgm:pt>
    <dgm:pt modelId="{81D9A613-183D-466C-A684-B28673FB821D}" type="sibTrans" cxnId="{9DB09479-BB3B-4ACB-8BC6-B2117745495A}">
      <dgm:prSet/>
      <dgm:spPr/>
      <dgm:t>
        <a:bodyPr/>
        <a:lstStyle/>
        <a:p>
          <a:endParaRPr lang="fr-FR"/>
        </a:p>
      </dgm:t>
    </dgm:pt>
    <dgm:pt modelId="{CA41BCA7-F0DE-49B4-B8F3-4682D4D65429}" type="pres">
      <dgm:prSet presAssocID="{9275A76D-27A2-491F-A250-B31D53132AAE}" presName="Name0" presStyleCnt="0">
        <dgm:presLayoutVars>
          <dgm:dir/>
          <dgm:animLvl val="lvl"/>
          <dgm:resizeHandles val="exact"/>
        </dgm:presLayoutVars>
      </dgm:prSet>
      <dgm:spPr/>
    </dgm:pt>
    <dgm:pt modelId="{3F59AC72-9F07-426F-A984-A03147A1D75D}" type="pres">
      <dgm:prSet presAssocID="{528642E2-86F9-44C9-B2EB-FFFE4B7C7553}" presName="composite" presStyleCnt="0"/>
      <dgm:spPr/>
    </dgm:pt>
    <dgm:pt modelId="{8213914C-5E3E-44B4-8AAC-A5CD6F7F3EAE}" type="pres">
      <dgm:prSet presAssocID="{528642E2-86F9-44C9-B2EB-FFFE4B7C755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9C914F5-74FD-4AC4-9F82-D7400015A2C3}" type="pres">
      <dgm:prSet presAssocID="{528642E2-86F9-44C9-B2EB-FFFE4B7C7553}" presName="desTx" presStyleLbl="alignAccFollowNode1" presStyleIdx="0" presStyleCnt="4" custLinFactNeighborX="-267" custLinFactNeighborY="1780">
        <dgm:presLayoutVars>
          <dgm:bulletEnabled val="1"/>
        </dgm:presLayoutVars>
      </dgm:prSet>
      <dgm:spPr/>
    </dgm:pt>
    <dgm:pt modelId="{FC95EBD5-B947-4855-9CB6-94A3EEA30FB3}" type="pres">
      <dgm:prSet presAssocID="{893663EC-E338-4202-BABC-3A6E8D4916BB}" presName="space" presStyleCnt="0"/>
      <dgm:spPr/>
    </dgm:pt>
    <dgm:pt modelId="{5B57E73D-8A45-4AC6-BB17-54E31E2E1FA4}" type="pres">
      <dgm:prSet presAssocID="{58601FEF-3999-45E2-9B67-202D7B5B3CF5}" presName="composite" presStyleCnt="0"/>
      <dgm:spPr/>
    </dgm:pt>
    <dgm:pt modelId="{67857BF7-143A-414D-8B9A-17A49637A1B3}" type="pres">
      <dgm:prSet presAssocID="{58601FEF-3999-45E2-9B67-202D7B5B3CF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EE5900F-B40A-43E4-A861-254B826B05A7}" type="pres">
      <dgm:prSet presAssocID="{58601FEF-3999-45E2-9B67-202D7B5B3CF5}" presName="desTx" presStyleLbl="alignAccFollowNode1" presStyleIdx="1" presStyleCnt="4" custLinFactNeighborX="-267" custLinFactNeighborY="1108">
        <dgm:presLayoutVars>
          <dgm:bulletEnabled val="1"/>
        </dgm:presLayoutVars>
      </dgm:prSet>
      <dgm:spPr/>
    </dgm:pt>
    <dgm:pt modelId="{D528AD85-0618-4369-88CE-27ECE3608597}" type="pres">
      <dgm:prSet presAssocID="{184E2E16-8934-4A91-A4A2-B4D8C6E773D4}" presName="space" presStyleCnt="0"/>
      <dgm:spPr/>
    </dgm:pt>
    <dgm:pt modelId="{3CDCC80A-076D-4312-B587-385598AC7E73}" type="pres">
      <dgm:prSet presAssocID="{5098CE40-56D4-42F9-8951-7EF6C3A8848F}" presName="composite" presStyleCnt="0"/>
      <dgm:spPr/>
    </dgm:pt>
    <dgm:pt modelId="{27AB94CA-180C-4FE9-9ED6-E1ADD48FB82E}" type="pres">
      <dgm:prSet presAssocID="{5098CE40-56D4-42F9-8951-7EF6C3A8848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9CF0094-57D0-4886-981A-521B4F1EA344}" type="pres">
      <dgm:prSet presAssocID="{5098CE40-56D4-42F9-8951-7EF6C3A8848F}" presName="desTx" presStyleLbl="alignAccFollowNode1" presStyleIdx="2" presStyleCnt="4">
        <dgm:presLayoutVars>
          <dgm:bulletEnabled val="1"/>
        </dgm:presLayoutVars>
      </dgm:prSet>
      <dgm:spPr/>
    </dgm:pt>
    <dgm:pt modelId="{FBC516AA-7039-4F5C-9799-100DB21FF2D9}" type="pres">
      <dgm:prSet presAssocID="{2D9EEE61-6108-4A6B-ADB0-63120FF20D2A}" presName="space" presStyleCnt="0"/>
      <dgm:spPr/>
    </dgm:pt>
    <dgm:pt modelId="{5FBA0B59-2438-4C84-A69A-121C9551A3B6}" type="pres">
      <dgm:prSet presAssocID="{20686B38-36DB-49D1-8459-C22E178036E6}" presName="composite" presStyleCnt="0"/>
      <dgm:spPr/>
    </dgm:pt>
    <dgm:pt modelId="{E8B12DE5-14E1-464A-B22A-AFD8BFE4493B}" type="pres">
      <dgm:prSet presAssocID="{20686B38-36DB-49D1-8459-C22E178036E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2F275FAF-095F-4550-920B-BDF3A50DFBA6}" type="pres">
      <dgm:prSet presAssocID="{20686B38-36DB-49D1-8459-C22E178036E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B8699608-BA90-4B9E-A28B-A0064657F150}" srcId="{58601FEF-3999-45E2-9B67-202D7B5B3CF5}" destId="{F1317BD7-B1BC-4CC7-8339-5489C890968F}" srcOrd="2" destOrd="0" parTransId="{6AB471F6-487F-4375-B0B7-F763846AD6C5}" sibTransId="{469000EC-C525-4656-9779-0BBBC0913E2D}"/>
    <dgm:cxn modelId="{59262411-9B31-4AC3-8FE7-D52D2F011034}" type="presOf" srcId="{58601FEF-3999-45E2-9B67-202D7B5B3CF5}" destId="{67857BF7-143A-414D-8B9A-17A49637A1B3}" srcOrd="0" destOrd="0" presId="urn:microsoft.com/office/officeart/2005/8/layout/hList1"/>
    <dgm:cxn modelId="{B2F03A3C-E1C7-403C-9E7B-3EC7D89B469E}" srcId="{9275A76D-27A2-491F-A250-B31D53132AAE}" destId="{5098CE40-56D4-42F9-8951-7EF6C3A8848F}" srcOrd="2" destOrd="0" parTransId="{6F926287-5F44-421E-A6D1-0702A0BFF8ED}" sibTransId="{2D9EEE61-6108-4A6B-ADB0-63120FF20D2A}"/>
    <dgm:cxn modelId="{E570293F-739C-4A6F-ADC8-210A89A7627B}" type="presOf" srcId="{E55AEDA0-6920-4B15-960F-649831497036}" destId="{FEE5900F-B40A-43E4-A861-254B826B05A7}" srcOrd="0" destOrd="1" presId="urn:microsoft.com/office/officeart/2005/8/layout/hList1"/>
    <dgm:cxn modelId="{998C7A5B-6E5B-4257-B43E-E6F1DFAEBE08}" srcId="{9275A76D-27A2-491F-A250-B31D53132AAE}" destId="{20686B38-36DB-49D1-8459-C22E178036E6}" srcOrd="3" destOrd="0" parTransId="{6F7761AF-14C7-47EE-AB9B-D69B62F8AD6B}" sibTransId="{F33E7878-8477-422C-9ED7-E3C0535A91DD}"/>
    <dgm:cxn modelId="{CDEAB144-3773-4B04-A870-BF726BF53D6A}" type="presOf" srcId="{27A80E9D-169C-4E40-AF17-B5A60CE2BA0C}" destId="{99C914F5-74FD-4AC4-9F82-D7400015A2C3}" srcOrd="0" destOrd="1" presId="urn:microsoft.com/office/officeart/2005/8/layout/hList1"/>
    <dgm:cxn modelId="{A7CDFE6B-B8D5-4DE2-95BC-ECED34DD20AC}" type="presOf" srcId="{20686B38-36DB-49D1-8459-C22E178036E6}" destId="{E8B12DE5-14E1-464A-B22A-AFD8BFE4493B}" srcOrd="0" destOrd="0" presId="urn:microsoft.com/office/officeart/2005/8/layout/hList1"/>
    <dgm:cxn modelId="{4003C051-E60C-4BDD-991E-054DABE54325}" srcId="{528642E2-86F9-44C9-B2EB-FFFE4B7C7553}" destId="{27A80E9D-169C-4E40-AF17-B5A60CE2BA0C}" srcOrd="1" destOrd="0" parTransId="{2D58F2BF-FB12-4A27-8620-DEE63BB6B184}" sibTransId="{F7F1E77B-FBF5-442A-9089-D3325A38A4DF}"/>
    <dgm:cxn modelId="{21F5FD52-2671-48A6-B3A9-E7B9ACFC63BB}" type="presOf" srcId="{23A82BE9-6C94-4748-BC23-802068B21037}" destId="{2F275FAF-095F-4550-920B-BDF3A50DFBA6}" srcOrd="0" destOrd="0" presId="urn:microsoft.com/office/officeart/2005/8/layout/hList1"/>
    <dgm:cxn modelId="{9DB09479-BB3B-4ACB-8BC6-B2117745495A}" srcId="{5098CE40-56D4-42F9-8951-7EF6C3A8848F}" destId="{0190B6C3-7E3F-416C-A715-BE7900F4BA9A}" srcOrd="2" destOrd="0" parTransId="{3739A525-AA37-4952-855A-1F881FD8216C}" sibTransId="{81D9A613-183D-466C-A684-B28673FB821D}"/>
    <dgm:cxn modelId="{45B95C7B-71F2-4CFC-AE3D-AD026BDE22D9}" srcId="{9275A76D-27A2-491F-A250-B31D53132AAE}" destId="{528642E2-86F9-44C9-B2EB-FFFE4B7C7553}" srcOrd="0" destOrd="0" parTransId="{84C67783-0AC6-4972-8153-90F66B22DEC9}" sibTransId="{893663EC-E338-4202-BABC-3A6E8D4916BB}"/>
    <dgm:cxn modelId="{963DEB87-0A25-4029-85C6-2542A8DD9035}" srcId="{58601FEF-3999-45E2-9B67-202D7B5B3CF5}" destId="{E55AEDA0-6920-4B15-960F-649831497036}" srcOrd="1" destOrd="0" parTransId="{53A87A94-59B1-450D-8D72-9C1ED3D2C567}" sibTransId="{AE9F442E-B0D0-4286-A00A-2AEDCD1EC8DD}"/>
    <dgm:cxn modelId="{83C3988A-F016-4287-BD3D-40472460BFA0}" type="presOf" srcId="{B8628941-F84B-4A27-B55F-A0DFB4186A45}" destId="{99C914F5-74FD-4AC4-9F82-D7400015A2C3}" srcOrd="0" destOrd="0" presId="urn:microsoft.com/office/officeart/2005/8/layout/hList1"/>
    <dgm:cxn modelId="{C46B1690-9BE7-45FF-A815-C7271A0F81C0}" type="presOf" srcId="{F1317BD7-B1BC-4CC7-8339-5489C890968F}" destId="{FEE5900F-B40A-43E4-A861-254B826B05A7}" srcOrd="0" destOrd="2" presId="urn:microsoft.com/office/officeart/2005/8/layout/hList1"/>
    <dgm:cxn modelId="{19356997-FF2E-4500-B842-333E4685106E}" type="presOf" srcId="{9275A76D-27A2-491F-A250-B31D53132AAE}" destId="{CA41BCA7-F0DE-49B4-B8F3-4682D4D65429}" srcOrd="0" destOrd="0" presId="urn:microsoft.com/office/officeart/2005/8/layout/hList1"/>
    <dgm:cxn modelId="{7387EAA4-6A50-4F9B-B168-FDCBB3B9C6A0}" type="presOf" srcId="{18FA0AC4-55FD-4E7E-9893-FAC9291FB1A0}" destId="{39CF0094-57D0-4886-981A-521B4F1EA344}" srcOrd="0" destOrd="1" presId="urn:microsoft.com/office/officeart/2005/8/layout/hList1"/>
    <dgm:cxn modelId="{B7576EAC-408F-4990-B7EF-F93EEACA8A76}" srcId="{5098CE40-56D4-42F9-8951-7EF6C3A8848F}" destId="{F660BDC5-896D-4962-BD8C-80BBF2B86E6C}" srcOrd="0" destOrd="0" parTransId="{E259BA22-BCDD-4F8E-A465-597DC40B1AA0}" sibTransId="{DD3B1E16-A543-43C3-81FB-F5BA289D77BC}"/>
    <dgm:cxn modelId="{E3C62CAD-AF04-4590-9CB1-BA8A62AF3D64}" srcId="{9275A76D-27A2-491F-A250-B31D53132AAE}" destId="{58601FEF-3999-45E2-9B67-202D7B5B3CF5}" srcOrd="1" destOrd="0" parTransId="{C510D53C-8959-4B72-BD08-A85C9DF9802B}" sibTransId="{184E2E16-8934-4A91-A4A2-B4D8C6E773D4}"/>
    <dgm:cxn modelId="{9BD3F2B2-3681-4E6B-BEEB-8D570B23CD30}" type="presOf" srcId="{F660BDC5-896D-4962-BD8C-80BBF2B86E6C}" destId="{39CF0094-57D0-4886-981A-521B4F1EA344}" srcOrd="0" destOrd="0" presId="urn:microsoft.com/office/officeart/2005/8/layout/hList1"/>
    <dgm:cxn modelId="{6FFE28C8-ADEE-48D6-AFC3-E06E63DC0E06}" type="presOf" srcId="{0190B6C3-7E3F-416C-A715-BE7900F4BA9A}" destId="{39CF0094-57D0-4886-981A-521B4F1EA344}" srcOrd="0" destOrd="2" presId="urn:microsoft.com/office/officeart/2005/8/layout/hList1"/>
    <dgm:cxn modelId="{DCD782CA-F816-4C28-8380-5904CD3FFF03}" srcId="{20686B38-36DB-49D1-8459-C22E178036E6}" destId="{23A82BE9-6C94-4748-BC23-802068B21037}" srcOrd="0" destOrd="0" parTransId="{6D1D0689-0D6B-41D0-B186-F6C1BFFB688C}" sibTransId="{39B02A71-D05F-48BF-8118-ADB2957638D4}"/>
    <dgm:cxn modelId="{1F8C68CE-1EFA-46C6-845F-B9D37EFD68AA}" srcId="{58601FEF-3999-45E2-9B67-202D7B5B3CF5}" destId="{C12A3475-01A3-48CC-8995-4E230B7045FC}" srcOrd="0" destOrd="0" parTransId="{D8CAA43E-B058-40DA-A0AD-92216C759907}" sibTransId="{C3892338-F2E7-4590-AC18-ECF50D27B2C6}"/>
    <dgm:cxn modelId="{280131DE-FCE7-450F-A5F8-376493816797}" srcId="{528642E2-86F9-44C9-B2EB-FFFE4B7C7553}" destId="{B8628941-F84B-4A27-B55F-A0DFB4186A45}" srcOrd="0" destOrd="0" parTransId="{643EA90F-2B8D-40BA-9329-DFFD3AE3E3E1}" sibTransId="{5B9F8D6B-DC38-46D8-9BD0-968236BB8D5E}"/>
    <dgm:cxn modelId="{862ACCE2-1F5F-4D76-AFA0-49076608692A}" srcId="{58601FEF-3999-45E2-9B67-202D7B5B3CF5}" destId="{6298D18D-4746-4F0D-8B74-51FA48201BE3}" srcOrd="3" destOrd="0" parTransId="{C8BDDA79-EEBF-4243-BD4E-163FA3CF8E29}" sibTransId="{3536F681-A603-4A3C-A686-3032106A353E}"/>
    <dgm:cxn modelId="{E3533FE3-E324-4B3E-AB01-7670160FA4C1}" type="presOf" srcId="{528642E2-86F9-44C9-B2EB-FFFE4B7C7553}" destId="{8213914C-5E3E-44B4-8AAC-A5CD6F7F3EAE}" srcOrd="0" destOrd="0" presId="urn:microsoft.com/office/officeart/2005/8/layout/hList1"/>
    <dgm:cxn modelId="{FCA735EF-602C-4B63-BC48-799C27363A3B}" type="presOf" srcId="{5098CE40-56D4-42F9-8951-7EF6C3A8848F}" destId="{27AB94CA-180C-4FE9-9ED6-E1ADD48FB82E}" srcOrd="0" destOrd="0" presId="urn:microsoft.com/office/officeart/2005/8/layout/hList1"/>
    <dgm:cxn modelId="{15E4AEF0-C6CF-4F99-A518-41F6A6DD4388}" srcId="{5098CE40-56D4-42F9-8951-7EF6C3A8848F}" destId="{18FA0AC4-55FD-4E7E-9893-FAC9291FB1A0}" srcOrd="1" destOrd="0" parTransId="{5F02A44B-7FF6-4997-96BD-0835246D89C2}" sibTransId="{5E31B9F5-A016-46EE-8028-39DAA16304EF}"/>
    <dgm:cxn modelId="{BC7993F1-1237-4829-8A9F-939326AAE94A}" type="presOf" srcId="{6298D18D-4746-4F0D-8B74-51FA48201BE3}" destId="{FEE5900F-B40A-43E4-A861-254B826B05A7}" srcOrd="0" destOrd="3" presId="urn:microsoft.com/office/officeart/2005/8/layout/hList1"/>
    <dgm:cxn modelId="{1685C9F6-ED00-43F8-AA7B-AB88A56E1CD8}" type="presOf" srcId="{C12A3475-01A3-48CC-8995-4E230B7045FC}" destId="{FEE5900F-B40A-43E4-A861-254B826B05A7}" srcOrd="0" destOrd="0" presId="urn:microsoft.com/office/officeart/2005/8/layout/hList1"/>
    <dgm:cxn modelId="{00397BFE-569A-48D6-8A17-85CEEFB172A1}" type="presParOf" srcId="{CA41BCA7-F0DE-49B4-B8F3-4682D4D65429}" destId="{3F59AC72-9F07-426F-A984-A03147A1D75D}" srcOrd="0" destOrd="0" presId="urn:microsoft.com/office/officeart/2005/8/layout/hList1"/>
    <dgm:cxn modelId="{CD26523B-6036-4913-A9AC-A0A5077EF193}" type="presParOf" srcId="{3F59AC72-9F07-426F-A984-A03147A1D75D}" destId="{8213914C-5E3E-44B4-8AAC-A5CD6F7F3EAE}" srcOrd="0" destOrd="0" presId="urn:microsoft.com/office/officeart/2005/8/layout/hList1"/>
    <dgm:cxn modelId="{7AFD115D-5390-40C3-BF59-5C5F41FE0D2F}" type="presParOf" srcId="{3F59AC72-9F07-426F-A984-A03147A1D75D}" destId="{99C914F5-74FD-4AC4-9F82-D7400015A2C3}" srcOrd="1" destOrd="0" presId="urn:microsoft.com/office/officeart/2005/8/layout/hList1"/>
    <dgm:cxn modelId="{732E6C7B-038E-4000-9BED-93FBFF7F512D}" type="presParOf" srcId="{CA41BCA7-F0DE-49B4-B8F3-4682D4D65429}" destId="{FC95EBD5-B947-4855-9CB6-94A3EEA30FB3}" srcOrd="1" destOrd="0" presId="urn:microsoft.com/office/officeart/2005/8/layout/hList1"/>
    <dgm:cxn modelId="{A02A1036-CB7C-4186-AF69-D1F0F6213B17}" type="presParOf" srcId="{CA41BCA7-F0DE-49B4-B8F3-4682D4D65429}" destId="{5B57E73D-8A45-4AC6-BB17-54E31E2E1FA4}" srcOrd="2" destOrd="0" presId="urn:microsoft.com/office/officeart/2005/8/layout/hList1"/>
    <dgm:cxn modelId="{785072AD-C56F-4112-8342-9F6F37FCE199}" type="presParOf" srcId="{5B57E73D-8A45-4AC6-BB17-54E31E2E1FA4}" destId="{67857BF7-143A-414D-8B9A-17A49637A1B3}" srcOrd="0" destOrd="0" presId="urn:microsoft.com/office/officeart/2005/8/layout/hList1"/>
    <dgm:cxn modelId="{E1ABCAA9-2620-40BD-9F4D-299FD62091A0}" type="presParOf" srcId="{5B57E73D-8A45-4AC6-BB17-54E31E2E1FA4}" destId="{FEE5900F-B40A-43E4-A861-254B826B05A7}" srcOrd="1" destOrd="0" presId="urn:microsoft.com/office/officeart/2005/8/layout/hList1"/>
    <dgm:cxn modelId="{4A42069E-1005-4F1A-A751-39BB23978BCC}" type="presParOf" srcId="{CA41BCA7-F0DE-49B4-B8F3-4682D4D65429}" destId="{D528AD85-0618-4369-88CE-27ECE3608597}" srcOrd="3" destOrd="0" presId="urn:microsoft.com/office/officeart/2005/8/layout/hList1"/>
    <dgm:cxn modelId="{009DF0DB-B733-4E7E-957A-3E95A5A80172}" type="presParOf" srcId="{CA41BCA7-F0DE-49B4-B8F3-4682D4D65429}" destId="{3CDCC80A-076D-4312-B587-385598AC7E73}" srcOrd="4" destOrd="0" presId="urn:microsoft.com/office/officeart/2005/8/layout/hList1"/>
    <dgm:cxn modelId="{2B251763-FDDB-4ECE-9E63-694160F45EC4}" type="presParOf" srcId="{3CDCC80A-076D-4312-B587-385598AC7E73}" destId="{27AB94CA-180C-4FE9-9ED6-E1ADD48FB82E}" srcOrd="0" destOrd="0" presId="urn:microsoft.com/office/officeart/2005/8/layout/hList1"/>
    <dgm:cxn modelId="{2B6ED240-A835-4844-A910-A95DD4590188}" type="presParOf" srcId="{3CDCC80A-076D-4312-B587-385598AC7E73}" destId="{39CF0094-57D0-4886-981A-521B4F1EA344}" srcOrd="1" destOrd="0" presId="urn:microsoft.com/office/officeart/2005/8/layout/hList1"/>
    <dgm:cxn modelId="{6DD7A16C-17CD-44AA-907B-0BC5B5788CA3}" type="presParOf" srcId="{CA41BCA7-F0DE-49B4-B8F3-4682D4D65429}" destId="{FBC516AA-7039-4F5C-9799-100DB21FF2D9}" srcOrd="5" destOrd="0" presId="urn:microsoft.com/office/officeart/2005/8/layout/hList1"/>
    <dgm:cxn modelId="{76C9E5E1-DF04-4731-BEBF-C570AD3A59A0}" type="presParOf" srcId="{CA41BCA7-F0DE-49B4-B8F3-4682D4D65429}" destId="{5FBA0B59-2438-4C84-A69A-121C9551A3B6}" srcOrd="6" destOrd="0" presId="urn:microsoft.com/office/officeart/2005/8/layout/hList1"/>
    <dgm:cxn modelId="{205B6CE3-44DA-4A6B-9631-F123A3316E7B}" type="presParOf" srcId="{5FBA0B59-2438-4C84-A69A-121C9551A3B6}" destId="{E8B12DE5-14E1-464A-B22A-AFD8BFE4493B}" srcOrd="0" destOrd="0" presId="urn:microsoft.com/office/officeart/2005/8/layout/hList1"/>
    <dgm:cxn modelId="{ACDED0D6-38D2-4AAF-A84A-9DE4220A6716}" type="presParOf" srcId="{5FBA0B59-2438-4C84-A69A-121C9551A3B6}" destId="{2F275FAF-095F-4550-920B-BDF3A50DFB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3914C-5E3E-44B4-8AAC-A5CD6F7F3EAE}">
      <dsp:nvSpPr>
        <dsp:cNvPr id="0" name=""/>
        <dsp:cNvSpPr/>
      </dsp:nvSpPr>
      <dsp:spPr>
        <a:xfrm>
          <a:off x="3437" y="1852"/>
          <a:ext cx="2066978" cy="633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+mn-lt"/>
            </a:rPr>
            <a:t>MRI system</a:t>
          </a:r>
        </a:p>
      </dsp:txBody>
      <dsp:txXfrm>
        <a:off x="3437" y="1852"/>
        <a:ext cx="2066978" cy="633600"/>
      </dsp:txXfrm>
    </dsp:sp>
    <dsp:sp modelId="{99C914F5-74FD-4AC4-9F82-D7400015A2C3}">
      <dsp:nvSpPr>
        <dsp:cNvPr id="0" name=""/>
        <dsp:cNvSpPr/>
      </dsp:nvSpPr>
      <dsp:spPr>
        <a:xfrm>
          <a:off x="0" y="637305"/>
          <a:ext cx="2066978" cy="13285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err="1">
              <a:latin typeface="+mn-lt"/>
            </a:rPr>
            <a:t>Preclinical</a:t>
          </a:r>
          <a:r>
            <a:rPr lang="fr-FR" sz="1200" kern="1200" dirty="0">
              <a:latin typeface="+mn-lt"/>
            </a:rPr>
            <a:t> Bruker 11.7T MRI scanner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strike="noStrike" kern="1200" spc="-1" dirty="0" err="1">
              <a:solidFill>
                <a:srgbClr val="000000"/>
              </a:solidFill>
              <a:latin typeface="+mn-lt"/>
              <a:ea typeface="Arial"/>
            </a:rPr>
            <a:t>Gmax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=780mT/m</a:t>
          </a:r>
          <a:endParaRPr lang="fr-FR" sz="1200" kern="1200" dirty="0">
            <a:latin typeface="+mn-lt"/>
          </a:endParaRPr>
        </a:p>
      </dsp:txBody>
      <dsp:txXfrm>
        <a:off x="0" y="637305"/>
        <a:ext cx="2066978" cy="1328579"/>
      </dsp:txXfrm>
    </dsp:sp>
    <dsp:sp modelId="{67857BF7-143A-414D-8B9A-17A49637A1B3}">
      <dsp:nvSpPr>
        <dsp:cNvPr id="0" name=""/>
        <dsp:cNvSpPr/>
      </dsp:nvSpPr>
      <dsp:spPr>
        <a:xfrm>
          <a:off x="2359793" y="1852"/>
          <a:ext cx="2066978" cy="633600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>
              <a:latin typeface="+mn-lt"/>
            </a:rPr>
            <a:t>Anatomical</a:t>
          </a:r>
          <a:r>
            <a:rPr lang="fr-FR" sz="1200" kern="1200" dirty="0">
              <a:latin typeface="+mn-lt"/>
            </a:rPr>
            <a:t> MRI</a:t>
          </a:r>
        </a:p>
      </dsp:txBody>
      <dsp:txXfrm>
        <a:off x="2359793" y="1852"/>
        <a:ext cx="2066978" cy="633600"/>
      </dsp:txXfrm>
    </dsp:sp>
    <dsp:sp modelId="{FEE5900F-B40A-43E4-A861-254B826B05A7}">
      <dsp:nvSpPr>
        <dsp:cNvPr id="0" name=""/>
        <dsp:cNvSpPr/>
      </dsp:nvSpPr>
      <dsp:spPr>
        <a:xfrm>
          <a:off x="2354274" y="637305"/>
          <a:ext cx="2066978" cy="1328579"/>
        </a:xfrm>
        <a:prstGeom prst="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Font typeface="Arial"/>
            <a:buChar char="•"/>
          </a:pPr>
          <a:r>
            <a:rPr lang="fr-FR" sz="1200" kern="1200" dirty="0">
              <a:latin typeface="+mn-lt"/>
              <a:cs typeface="Arial" panose="020B0604020202020204" pitchFamily="34" charset="0"/>
            </a:rPr>
            <a:t>3D T</a:t>
          </a:r>
          <a:r>
            <a:rPr lang="fr-FR" sz="1200" kern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-weighted multi slice multi echo (</a:t>
          </a:r>
          <a:r>
            <a:rPr lang="fr-FR" sz="1200" kern="1200" dirty="0">
              <a:latin typeface="+mn-lt"/>
            </a:rPr>
            <a:t>100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µm isotropic resolution)</a:t>
          </a:r>
          <a:endParaRPr lang="fr-FR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Font typeface="Arial"/>
            <a:buChar char="•"/>
          </a:pPr>
          <a:endParaRPr lang="fr-FR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Font typeface="Arial"/>
            <a:buChar char="•"/>
          </a:pPr>
          <a:r>
            <a:rPr lang="fr-FR" sz="1200" kern="1200" dirty="0">
              <a:latin typeface="+mn-lt"/>
              <a:cs typeface="Arial" panose="020B0604020202020204" pitchFamily="34" charset="0"/>
            </a:rPr>
            <a:t>2D T</a:t>
          </a:r>
          <a:r>
            <a:rPr lang="fr-FR" sz="1200" kern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-weighted spin echo (</a:t>
          </a:r>
          <a:r>
            <a:rPr lang="fr-FR" sz="1200" kern="1200" dirty="0">
              <a:latin typeface="+mn-lt"/>
            </a:rPr>
            <a:t>150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µm isotropic resolution)</a:t>
          </a:r>
          <a:endParaRPr lang="fr-FR" sz="1200" kern="1200" dirty="0">
            <a:latin typeface="+mn-lt"/>
          </a:endParaRPr>
        </a:p>
      </dsp:txBody>
      <dsp:txXfrm>
        <a:off x="2354274" y="637305"/>
        <a:ext cx="2066978" cy="1328579"/>
      </dsp:txXfrm>
    </dsp:sp>
    <dsp:sp modelId="{27AB94CA-180C-4FE9-9ED6-E1ADD48FB82E}">
      <dsp:nvSpPr>
        <dsp:cNvPr id="0" name=""/>
        <dsp:cNvSpPr/>
      </dsp:nvSpPr>
      <dsp:spPr>
        <a:xfrm>
          <a:off x="4716148" y="1852"/>
          <a:ext cx="2066978" cy="633600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+mn-lt"/>
            </a:rPr>
            <a:t>Diffusion MRI</a:t>
          </a:r>
        </a:p>
      </dsp:txBody>
      <dsp:txXfrm>
        <a:off x="4716148" y="1852"/>
        <a:ext cx="2066978" cy="633600"/>
      </dsp:txXfrm>
    </dsp:sp>
    <dsp:sp modelId="{39CF0094-57D0-4886-981A-521B4F1EA344}">
      <dsp:nvSpPr>
        <dsp:cNvPr id="0" name=""/>
        <dsp:cNvSpPr/>
      </dsp:nvSpPr>
      <dsp:spPr>
        <a:xfrm>
          <a:off x="4716148" y="635452"/>
          <a:ext cx="2066978" cy="1328579"/>
        </a:xfrm>
        <a:prstGeom prst="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</a:rPr>
            <a:t>3D </a:t>
          </a:r>
          <a:r>
            <a:rPr lang="fr-FR" sz="1200" kern="1200" dirty="0" err="1">
              <a:latin typeface="+mn-lt"/>
            </a:rPr>
            <a:t>segmented</a:t>
          </a:r>
          <a:r>
            <a:rPr lang="fr-FR" sz="1200" kern="1200" dirty="0">
              <a:latin typeface="+mn-lt"/>
            </a:rPr>
            <a:t> EPI PGSE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</a:rPr>
            <a:t>200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µm isotropic resolution</a:t>
          </a:r>
          <a:endParaRPr lang="fr-FR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i="1" strike="noStrike" kern="1200" spc="-1" dirty="0">
              <a:solidFill>
                <a:srgbClr val="000000"/>
              </a:solidFill>
              <a:latin typeface="+mn-lt"/>
              <a:ea typeface="Arial"/>
            </a:rPr>
            <a:t>b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=1500/4500/8000s/mm²</a:t>
          </a:r>
          <a:endParaRPr lang="fr-FR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</a:rPr>
            <a:t>25/60/90 directions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</a:rPr>
            <a:t>30 segments</a:t>
          </a:r>
        </a:p>
      </dsp:txBody>
      <dsp:txXfrm>
        <a:off x="4716148" y="635452"/>
        <a:ext cx="2066978" cy="1328579"/>
      </dsp:txXfrm>
    </dsp:sp>
    <dsp:sp modelId="{E8B12DE5-14E1-464A-B22A-AFD8BFE4493B}">
      <dsp:nvSpPr>
        <dsp:cNvPr id="0" name=""/>
        <dsp:cNvSpPr/>
      </dsp:nvSpPr>
      <dsp:spPr>
        <a:xfrm>
          <a:off x="7072503" y="1852"/>
          <a:ext cx="2066978" cy="63360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+mn-lt"/>
            </a:rPr>
            <a:t>Scan duration</a:t>
          </a:r>
        </a:p>
      </dsp:txBody>
      <dsp:txXfrm>
        <a:off x="7072503" y="1852"/>
        <a:ext cx="2066978" cy="633600"/>
      </dsp:txXfrm>
    </dsp:sp>
    <dsp:sp modelId="{2F275FAF-095F-4550-920B-BDF3A50DFBA6}">
      <dsp:nvSpPr>
        <dsp:cNvPr id="0" name=""/>
        <dsp:cNvSpPr/>
      </dsp:nvSpPr>
      <dsp:spPr>
        <a:xfrm>
          <a:off x="7072503" y="635452"/>
          <a:ext cx="2066978" cy="1328579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200" kern="1200" dirty="0"/>
            <a:t>3h30 </a:t>
          </a:r>
          <a:r>
            <a:rPr lang="fr-FR" sz="1200" kern="1200" dirty="0" err="1"/>
            <a:t>aMRI</a:t>
          </a:r>
          <a:r>
            <a:rPr lang="fr-FR" sz="1200" kern="1200" dirty="0"/>
            <a:t> </a:t>
          </a:r>
          <a:r>
            <a:rPr lang="fr-FR" sz="1200" kern="1200" dirty="0">
              <a:latin typeface="+mn-lt"/>
            </a:rPr>
            <a:t>150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µm 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200" kern="1200" dirty="0"/>
            <a:t>22h13 </a:t>
          </a:r>
          <a:r>
            <a:rPr lang="fr-FR" sz="1200" kern="1200" dirty="0" err="1"/>
            <a:t>aMRI</a:t>
          </a:r>
          <a:r>
            <a:rPr lang="fr-FR" sz="1200" kern="1200" dirty="0"/>
            <a:t> </a:t>
          </a:r>
          <a:r>
            <a:rPr lang="fr-FR" sz="1200" kern="1200" dirty="0">
              <a:latin typeface="+mn-lt"/>
            </a:rPr>
            <a:t>100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µm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200" kern="1200" dirty="0"/>
            <a:t>82h dMRI </a:t>
          </a:r>
          <a:r>
            <a:rPr lang="fr-FR" sz="1200" kern="1200" dirty="0">
              <a:latin typeface="+mn-lt"/>
            </a:rPr>
            <a:t>200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µ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200" b="1" kern="1200" dirty="0"/>
            <a:t>Total = 108 </a:t>
          </a:r>
          <a:r>
            <a:rPr lang="fr-FR" sz="1200" b="1" kern="1200" dirty="0" err="1"/>
            <a:t>hours</a:t>
          </a:r>
          <a:r>
            <a:rPr lang="fr-FR" sz="1200" kern="1200" dirty="0"/>
            <a:t> per </a:t>
          </a:r>
          <a:r>
            <a:rPr lang="fr-FR" sz="1200" kern="1200" dirty="0" err="1"/>
            <a:t>field</a:t>
          </a:r>
          <a:r>
            <a:rPr lang="fr-FR" sz="1200" kern="1200" dirty="0"/>
            <a:t> of </a:t>
          </a:r>
          <a:r>
            <a:rPr lang="fr-FR" sz="1200" kern="1200" dirty="0" err="1"/>
            <a:t>view</a:t>
          </a:r>
          <a:endParaRPr lang="fr-FR" sz="1200" kern="1200" dirty="0"/>
        </a:p>
      </dsp:txBody>
      <dsp:txXfrm>
        <a:off x="7072503" y="635452"/>
        <a:ext cx="2066978" cy="1328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3914C-5E3E-44B4-8AAC-A5CD6F7F3EAE}">
      <dsp:nvSpPr>
        <dsp:cNvPr id="0" name=""/>
        <dsp:cNvSpPr/>
      </dsp:nvSpPr>
      <dsp:spPr>
        <a:xfrm>
          <a:off x="3437" y="4329"/>
          <a:ext cx="2066978" cy="57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+mn-lt"/>
            </a:rPr>
            <a:t>MRI system</a:t>
          </a:r>
        </a:p>
      </dsp:txBody>
      <dsp:txXfrm>
        <a:off x="3437" y="4329"/>
        <a:ext cx="2066978" cy="576000"/>
      </dsp:txXfrm>
    </dsp:sp>
    <dsp:sp modelId="{99C914F5-74FD-4AC4-9F82-D7400015A2C3}">
      <dsp:nvSpPr>
        <dsp:cNvPr id="0" name=""/>
        <dsp:cNvSpPr/>
      </dsp:nvSpPr>
      <dsp:spPr>
        <a:xfrm>
          <a:off x="0" y="584659"/>
          <a:ext cx="2066978" cy="13450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 err="1">
              <a:latin typeface="+mn-lt"/>
            </a:rPr>
            <a:t>Preclinical</a:t>
          </a:r>
          <a:r>
            <a:rPr lang="fr-FR" sz="1200" kern="1200" dirty="0">
              <a:latin typeface="+mn-lt"/>
            </a:rPr>
            <a:t> Bruker 7T MRI scanner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strike="noStrike" kern="1200" spc="-1" dirty="0" err="1">
              <a:solidFill>
                <a:srgbClr val="000000"/>
              </a:solidFill>
              <a:latin typeface="+mn-lt"/>
              <a:ea typeface="Arial"/>
            </a:rPr>
            <a:t>Gmax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=750mT/m</a:t>
          </a:r>
          <a:endParaRPr lang="fr-FR" sz="1200" kern="1200" dirty="0">
            <a:latin typeface="+mn-lt"/>
          </a:endParaRPr>
        </a:p>
      </dsp:txBody>
      <dsp:txXfrm>
        <a:off x="0" y="584659"/>
        <a:ext cx="2066978" cy="1345049"/>
      </dsp:txXfrm>
    </dsp:sp>
    <dsp:sp modelId="{67857BF7-143A-414D-8B9A-17A49637A1B3}">
      <dsp:nvSpPr>
        <dsp:cNvPr id="0" name=""/>
        <dsp:cNvSpPr/>
      </dsp:nvSpPr>
      <dsp:spPr>
        <a:xfrm>
          <a:off x="2359793" y="4329"/>
          <a:ext cx="2066978" cy="576000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+mn-lt"/>
            </a:rPr>
            <a:t>Quantitative MRI</a:t>
          </a:r>
        </a:p>
      </dsp:txBody>
      <dsp:txXfrm>
        <a:off x="2359793" y="4329"/>
        <a:ext cx="2066978" cy="576000"/>
      </dsp:txXfrm>
    </dsp:sp>
    <dsp:sp modelId="{FEE5900F-B40A-43E4-A861-254B826B05A7}">
      <dsp:nvSpPr>
        <dsp:cNvPr id="0" name=""/>
        <dsp:cNvSpPr/>
      </dsp:nvSpPr>
      <dsp:spPr>
        <a:xfrm>
          <a:off x="2354274" y="584659"/>
          <a:ext cx="2066978" cy="1345049"/>
        </a:xfrm>
        <a:prstGeom prst="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Font typeface="Arial"/>
            <a:buChar char="•"/>
          </a:pPr>
          <a:r>
            <a:rPr lang="fr-FR" sz="1200" kern="1200" dirty="0">
              <a:latin typeface="+mn-lt"/>
              <a:cs typeface="Arial" panose="020B0604020202020204" pitchFamily="34" charset="0"/>
            </a:rPr>
            <a:t>3D variable flip angle FLASH (T</a:t>
          </a:r>
          <a:r>
            <a:rPr lang="fr-FR" sz="1200" kern="1200" baseline="-25000" dirty="0">
              <a:latin typeface="+mn-lt"/>
              <a:cs typeface="Arial" panose="020B0604020202020204" pitchFamily="34" charset="0"/>
            </a:rPr>
            <a:t>1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 mapping) </a:t>
          </a:r>
          <a:endParaRPr lang="fr-FR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Font typeface="Arial"/>
            <a:buChar char="•"/>
          </a:pPr>
          <a:r>
            <a:rPr lang="fr-FR" sz="1200" kern="1200" dirty="0">
              <a:latin typeface="+mn-lt"/>
            </a:rPr>
            <a:t>3D</a:t>
          </a:r>
          <a:r>
            <a:rPr lang="fr-FR" sz="1200" kern="1200" dirty="0">
              <a:latin typeface="+mn-lt"/>
              <a:cs typeface="Arial" panose="020B0604020202020204" pitchFamily="34" charset="0"/>
            </a:rPr>
            <a:t> T</a:t>
          </a:r>
          <a:r>
            <a:rPr lang="fr-FR" sz="1200" kern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-weighted multi slice multi echo </a:t>
          </a:r>
          <a:r>
            <a:rPr lang="fr-FR" sz="1200" kern="1200" dirty="0">
              <a:latin typeface="+mn-lt"/>
              <a:cs typeface="Arial" panose="020B0604020202020204" pitchFamily="34" charset="0"/>
            </a:rPr>
            <a:t>(T</a:t>
          </a:r>
          <a:r>
            <a:rPr lang="fr-FR" sz="1200" kern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 mapping)</a:t>
          </a:r>
          <a:endParaRPr lang="fr-FR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  <a:cs typeface="Arial" panose="020B0604020202020204" pitchFamily="34" charset="0"/>
            </a:rPr>
            <a:t>3D T</a:t>
          </a:r>
          <a:r>
            <a:rPr lang="fr-FR" sz="1200" kern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*-weighted GRE EPI </a:t>
          </a:r>
          <a:r>
            <a:rPr lang="fr-FR" sz="1200" kern="1200" dirty="0">
              <a:latin typeface="+mn-lt"/>
              <a:cs typeface="Arial" panose="020B0604020202020204" pitchFamily="34" charset="0"/>
            </a:rPr>
            <a:t>(T</a:t>
          </a:r>
          <a:r>
            <a:rPr lang="fr-FR" sz="1200" kern="1200" baseline="-25000" dirty="0">
              <a:latin typeface="+mn-lt"/>
              <a:cs typeface="Arial" panose="020B0604020202020204" pitchFamily="34" charset="0"/>
            </a:rPr>
            <a:t>2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* mapping)</a:t>
          </a:r>
          <a:endParaRPr lang="fr-FR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</a:rPr>
            <a:t>200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µm isotropic resolution</a:t>
          </a:r>
          <a:endParaRPr lang="fr-FR" sz="1200" kern="1200" dirty="0">
            <a:latin typeface="+mn-lt"/>
          </a:endParaRPr>
        </a:p>
      </dsp:txBody>
      <dsp:txXfrm>
        <a:off x="2354274" y="584659"/>
        <a:ext cx="2066978" cy="1345049"/>
      </dsp:txXfrm>
    </dsp:sp>
    <dsp:sp modelId="{27AB94CA-180C-4FE9-9ED6-E1ADD48FB82E}">
      <dsp:nvSpPr>
        <dsp:cNvPr id="0" name=""/>
        <dsp:cNvSpPr/>
      </dsp:nvSpPr>
      <dsp:spPr>
        <a:xfrm>
          <a:off x="4716148" y="4329"/>
          <a:ext cx="2066978" cy="576000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+mn-lt"/>
            </a:rPr>
            <a:t>B1 Mapping</a:t>
          </a:r>
        </a:p>
      </dsp:txBody>
      <dsp:txXfrm>
        <a:off x="4716148" y="4329"/>
        <a:ext cx="2066978" cy="576000"/>
      </dsp:txXfrm>
    </dsp:sp>
    <dsp:sp modelId="{39CF0094-57D0-4886-981A-521B4F1EA344}">
      <dsp:nvSpPr>
        <dsp:cNvPr id="0" name=""/>
        <dsp:cNvSpPr/>
      </dsp:nvSpPr>
      <dsp:spPr>
        <a:xfrm>
          <a:off x="4716148" y="580329"/>
          <a:ext cx="2066978" cy="1345049"/>
        </a:xfrm>
        <a:prstGeom prst="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</a:rPr>
            <a:t>Dual flip angle EPI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</a:rPr>
            <a:t>Flip angles = 30/60°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dirty="0">
              <a:latin typeface="+mn-lt"/>
            </a:rPr>
            <a:t>200</a:t>
          </a:r>
          <a:r>
            <a:rPr lang="en-US" sz="1200" b="0" strike="noStrike" kern="1200" spc="-1" dirty="0">
              <a:solidFill>
                <a:srgbClr val="000000"/>
              </a:solidFill>
              <a:latin typeface="+mn-lt"/>
              <a:ea typeface="Arial"/>
            </a:rPr>
            <a:t>µm isotropic resolution</a:t>
          </a:r>
          <a:endParaRPr lang="fr-FR" sz="1200" kern="1200" dirty="0">
            <a:latin typeface="+mn-lt"/>
          </a:endParaRPr>
        </a:p>
      </dsp:txBody>
      <dsp:txXfrm>
        <a:off x="4716148" y="580329"/>
        <a:ext cx="2066978" cy="1345049"/>
      </dsp:txXfrm>
    </dsp:sp>
    <dsp:sp modelId="{E8B12DE5-14E1-464A-B22A-AFD8BFE4493B}">
      <dsp:nvSpPr>
        <dsp:cNvPr id="0" name=""/>
        <dsp:cNvSpPr/>
      </dsp:nvSpPr>
      <dsp:spPr>
        <a:xfrm>
          <a:off x="7072503" y="4329"/>
          <a:ext cx="2066978" cy="57600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+mn-lt"/>
            </a:rPr>
            <a:t>Scan duration</a:t>
          </a:r>
        </a:p>
      </dsp:txBody>
      <dsp:txXfrm>
        <a:off x="7072503" y="4329"/>
        <a:ext cx="2066978" cy="576000"/>
      </dsp:txXfrm>
    </dsp:sp>
    <dsp:sp modelId="{2F275FAF-095F-4550-920B-BDF3A50DFBA6}">
      <dsp:nvSpPr>
        <dsp:cNvPr id="0" name=""/>
        <dsp:cNvSpPr/>
      </dsp:nvSpPr>
      <dsp:spPr>
        <a:xfrm>
          <a:off x="7072503" y="580329"/>
          <a:ext cx="2066978" cy="1345049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200" b="1" kern="1200" dirty="0"/>
            <a:t>Total = 72 </a:t>
          </a:r>
          <a:r>
            <a:rPr lang="fr-FR" sz="1200" b="1" kern="1200" dirty="0" err="1"/>
            <a:t>hours</a:t>
          </a:r>
          <a:r>
            <a:rPr lang="fr-FR" sz="1200" b="1" kern="1200" dirty="0"/>
            <a:t> </a:t>
          </a:r>
          <a:r>
            <a:rPr lang="fr-FR" sz="1200" kern="1200" dirty="0"/>
            <a:t>per </a:t>
          </a:r>
          <a:r>
            <a:rPr lang="fr-FR" sz="1200" kern="1200" dirty="0" err="1"/>
            <a:t>field</a:t>
          </a:r>
          <a:r>
            <a:rPr lang="fr-FR" sz="1200" kern="1200" dirty="0"/>
            <a:t> of </a:t>
          </a:r>
          <a:r>
            <a:rPr lang="fr-FR" sz="1200" kern="1200" dirty="0" err="1"/>
            <a:t>view</a:t>
          </a:r>
          <a:endParaRPr lang="fr-FR" sz="1200" kern="1200" dirty="0"/>
        </a:p>
      </dsp:txBody>
      <dsp:txXfrm>
        <a:off x="7072503" y="580329"/>
        <a:ext cx="2066978" cy="1345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9552A11-664E-4323-B683-86C84C7DF49F}" type="slidenum">
              <a:rPr lang="en-US" sz="1400" b="0" strike="noStrike" spc="-1">
                <a:latin typeface="Times New Roman"/>
              </a:rPr>
              <a:t>‹N°›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9253071B-3DD4-4A62-B819-1470DC054584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</p:sp>
      <p:sp>
        <p:nvSpPr>
          <p:cNvPr id="221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7"/>
          <p:cNvSpPr/>
          <p:nvPr/>
        </p:nvSpPr>
        <p:spPr>
          <a:xfrm>
            <a:off x="685800" y="4343400"/>
            <a:ext cx="5479200" cy="410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PlaceHolder 8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6505E692-6E8F-43E6-B77E-B3A8B6F702AB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10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50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25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FF548B0A-2A44-47E9-A4C3-03B1B868D165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11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57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>
                <a:latin typeface="Arial"/>
              </a:rPr>
              <a:t>Booster le </a:t>
            </a:r>
            <a:r>
              <a:rPr lang="en-US" sz="2000" b="0" strike="noStrike" spc="-1" dirty="0" err="1">
                <a:latin typeface="Arial"/>
              </a:rPr>
              <a:t>contraste</a:t>
            </a:r>
            <a:r>
              <a:rPr lang="en-US" sz="2000" b="0" strike="noStrike" spc="-1" dirty="0">
                <a:latin typeface="Arial"/>
              </a:rPr>
              <a:t> sur les images </a:t>
            </a:r>
            <a:r>
              <a:rPr lang="en-US" sz="2000" b="0" strike="noStrike" spc="-1" dirty="0" err="1">
                <a:latin typeface="Arial"/>
              </a:rPr>
              <a:t>anat</a:t>
            </a:r>
            <a:r>
              <a:rPr lang="en-US" sz="2000" b="0" strike="noStrike" spc="-1" dirty="0">
                <a:latin typeface="Arial"/>
              </a:rPr>
              <a:t> 150mu et </a:t>
            </a:r>
            <a:r>
              <a:rPr lang="en-US" sz="2000" b="0" strike="noStrike" spc="-1" dirty="0" err="1">
                <a:latin typeface="Arial"/>
              </a:rPr>
              <a:t>mettre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plutôt</a:t>
            </a:r>
            <a:r>
              <a:rPr lang="en-US" sz="2000" b="0" strike="noStrike" spc="-1" dirty="0">
                <a:latin typeface="Arial"/>
              </a:rPr>
              <a:t> des grosses </a:t>
            </a:r>
            <a:r>
              <a:rPr lang="en-US" sz="2000" b="0" strike="noStrike" spc="-1" dirty="0" err="1">
                <a:latin typeface="Arial"/>
              </a:rPr>
              <a:t>flèches</a:t>
            </a:r>
            <a:r>
              <a:rPr lang="en-US" sz="2000" b="0" strike="noStrike" spc="-1" dirty="0">
                <a:latin typeface="Arial"/>
              </a:rPr>
              <a:t> avec AC et PC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FF548B0A-2A44-47E9-A4C3-03B1B868D165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57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>
                <a:latin typeface="Arial"/>
              </a:rPr>
              <a:t>Booster le </a:t>
            </a:r>
            <a:r>
              <a:rPr lang="en-US" sz="2000" b="0" strike="noStrike" spc="-1" dirty="0" err="1">
                <a:latin typeface="Arial"/>
              </a:rPr>
              <a:t>contraste</a:t>
            </a:r>
            <a:r>
              <a:rPr lang="en-US" sz="2000" b="0" strike="noStrike" spc="-1" dirty="0">
                <a:latin typeface="Arial"/>
              </a:rPr>
              <a:t> sur les images </a:t>
            </a:r>
            <a:r>
              <a:rPr lang="en-US" sz="2000" b="0" strike="noStrike" spc="-1" dirty="0" err="1">
                <a:latin typeface="Arial"/>
              </a:rPr>
              <a:t>anat</a:t>
            </a:r>
            <a:r>
              <a:rPr lang="en-US" sz="2000" b="0" strike="noStrike" spc="-1" dirty="0">
                <a:latin typeface="Arial"/>
              </a:rPr>
              <a:t> 150mu et </a:t>
            </a:r>
            <a:r>
              <a:rPr lang="en-US" sz="2000" b="0" strike="noStrike" spc="-1" dirty="0" err="1">
                <a:latin typeface="Arial"/>
              </a:rPr>
              <a:t>mettre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plutôt</a:t>
            </a:r>
            <a:r>
              <a:rPr lang="en-US" sz="2000" b="0" strike="noStrike" spc="-1" dirty="0">
                <a:latin typeface="Arial"/>
              </a:rPr>
              <a:t> des grosses </a:t>
            </a:r>
            <a:r>
              <a:rPr lang="en-US" sz="2000" b="0" strike="noStrike" spc="-1" dirty="0" err="1">
                <a:latin typeface="Arial"/>
              </a:rPr>
              <a:t>flèches</a:t>
            </a:r>
            <a:r>
              <a:rPr lang="en-US" sz="2000" b="0" strike="noStrike" spc="-1" dirty="0">
                <a:latin typeface="Arial"/>
              </a:rPr>
              <a:t> avec AC et PC</a:t>
            </a:r>
          </a:p>
        </p:txBody>
      </p:sp>
    </p:spTree>
    <p:extLst>
      <p:ext uri="{BB962C8B-B14F-4D97-AF65-F5344CB8AC3E}">
        <p14:creationId xmlns:p14="http://schemas.microsoft.com/office/powerpoint/2010/main" val="2238861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FF548B0A-2A44-47E9-A4C3-03B1B868D165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13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57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>
                <a:latin typeface="Arial"/>
              </a:rPr>
              <a:t>Booster le </a:t>
            </a:r>
            <a:r>
              <a:rPr lang="en-US" sz="2000" b="0" strike="noStrike" spc="-1" dirty="0" err="1">
                <a:latin typeface="Arial"/>
              </a:rPr>
              <a:t>contraste</a:t>
            </a:r>
            <a:r>
              <a:rPr lang="en-US" sz="2000" b="0" strike="noStrike" spc="-1" dirty="0">
                <a:latin typeface="Arial"/>
              </a:rPr>
              <a:t> sur les images </a:t>
            </a:r>
            <a:r>
              <a:rPr lang="en-US" sz="2000" b="0" strike="noStrike" spc="-1" dirty="0" err="1">
                <a:latin typeface="Arial"/>
              </a:rPr>
              <a:t>anat</a:t>
            </a:r>
            <a:r>
              <a:rPr lang="en-US" sz="2000" b="0" strike="noStrike" spc="-1" dirty="0">
                <a:latin typeface="Arial"/>
              </a:rPr>
              <a:t> 150mu et </a:t>
            </a:r>
            <a:r>
              <a:rPr lang="en-US" sz="2000" b="0" strike="noStrike" spc="-1" dirty="0" err="1">
                <a:latin typeface="Arial"/>
              </a:rPr>
              <a:t>mettre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plutôt</a:t>
            </a:r>
            <a:r>
              <a:rPr lang="en-US" sz="2000" b="0" strike="noStrike" spc="-1" dirty="0">
                <a:latin typeface="Arial"/>
              </a:rPr>
              <a:t> des grosses </a:t>
            </a:r>
            <a:r>
              <a:rPr lang="en-US" sz="2000" b="0" strike="noStrike" spc="-1" dirty="0" err="1">
                <a:latin typeface="Arial"/>
              </a:rPr>
              <a:t>flèches</a:t>
            </a:r>
            <a:r>
              <a:rPr lang="en-US" sz="2000" b="0" strike="noStrike" spc="-1" dirty="0">
                <a:latin typeface="Arial"/>
              </a:rPr>
              <a:t> avec AC et PC</a:t>
            </a:r>
          </a:p>
        </p:txBody>
      </p:sp>
    </p:spTree>
    <p:extLst>
      <p:ext uri="{BB962C8B-B14F-4D97-AF65-F5344CB8AC3E}">
        <p14:creationId xmlns:p14="http://schemas.microsoft.com/office/powerpoint/2010/main" val="223134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D88E0E74-F88C-4D76-AEA9-10AF8BAD5F4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14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2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990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BF31F04A-ABF1-45E7-B77E-C863597258DF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15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71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96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BF31F04A-ABF1-45E7-B77E-C863597258DF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16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71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630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BF31F04A-ABF1-45E7-B77E-C863597258DF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17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71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501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D88E0E74-F88C-4D76-AEA9-10AF8BAD5F4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18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2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653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EB8ECE14-E3C4-490C-8EB3-BA80960BD816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19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9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 err="1">
                <a:latin typeface="Arial"/>
              </a:rPr>
              <a:t>Cet</a:t>
            </a:r>
            <a:r>
              <a:rPr lang="en-US" sz="2000" b="0" strike="noStrike" spc="-1" dirty="0">
                <a:latin typeface="Arial"/>
              </a:rPr>
              <a:t> atlas </a:t>
            </a:r>
            <a:r>
              <a:rPr lang="en-US" sz="2000" b="0" strike="noStrike" spc="-1" dirty="0" err="1">
                <a:latin typeface="Arial"/>
              </a:rPr>
              <a:t>est</a:t>
            </a:r>
            <a:r>
              <a:rPr lang="en-US" sz="2000" b="0" strike="noStrike" spc="-1" dirty="0">
                <a:latin typeface="Arial"/>
              </a:rPr>
              <a:t> le </a:t>
            </a:r>
            <a:r>
              <a:rPr lang="en-US" sz="2000" b="0" strike="noStrike" spc="-1" dirty="0" err="1">
                <a:latin typeface="Arial"/>
              </a:rPr>
              <a:t>référentiel</a:t>
            </a:r>
            <a:r>
              <a:rPr lang="en-US" sz="2000" b="0" strike="noStrike" spc="-1" dirty="0">
                <a:latin typeface="Arial"/>
              </a:rPr>
              <a:t> dans </a:t>
            </a:r>
            <a:r>
              <a:rPr lang="en-US" sz="2000" b="0" strike="noStrike" spc="-1" dirty="0" err="1">
                <a:latin typeface="Arial"/>
              </a:rPr>
              <a:t>lequel</a:t>
            </a:r>
            <a:r>
              <a:rPr lang="en-US" sz="2000" b="0" strike="noStrike" spc="-1" dirty="0">
                <a:latin typeface="Arial"/>
              </a:rPr>
              <a:t> les populations </a:t>
            </a:r>
            <a:r>
              <a:rPr lang="en-US" sz="2000" b="0" strike="noStrike" spc="-1" dirty="0" err="1">
                <a:latin typeface="Arial"/>
              </a:rPr>
              <a:t>seront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comaprées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D88E0E74-F88C-4D76-AEA9-10AF8BAD5F4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2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682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CA69AF9D-0BAD-4C1A-BC33-30E4EFBBC0B4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20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03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306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D88E0E74-F88C-4D76-AEA9-10AF8BAD5F4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2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D88E0E74-F88C-4D76-AEA9-10AF8BAD5F4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2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92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D88E0E74-F88C-4D76-AEA9-10AF8BAD5F4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2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39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D88E0E74-F88C-4D76-AEA9-10AF8BAD5F4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2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59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D88E0E74-F88C-4D76-AEA9-10AF8BAD5F48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29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026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6505E692-6E8F-43E6-B77E-B3A8B6F702AB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50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3884760" y="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15640" indent="-210240"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21/04/16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3884760" y="8685360"/>
            <a:ext cx="2964600" cy="45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5640" indent="-210240" algn="r">
              <a:lnSpc>
                <a:spcPct val="100000"/>
              </a:lnSpc>
            </a:pPr>
            <a:fld id="{6505E692-6E8F-43E6-B77E-B3A8B6F702AB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9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3884760" y="0"/>
            <a:ext cx="2966040" cy="45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4"/>
          <p:cNvSpPr/>
          <p:nvPr/>
        </p:nvSpPr>
        <p:spPr>
          <a:xfrm>
            <a:off x="3884760" y="8685360"/>
            <a:ext cx="2966040" cy="45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PlaceHolder 5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9000"/>
          </a:xfrm>
          <a:prstGeom prst="rect">
            <a:avLst/>
          </a:prstGeom>
        </p:spPr>
      </p:sp>
      <p:sp>
        <p:nvSpPr>
          <p:cNvPr id="250" name="CustomShape 6"/>
          <p:cNvSpPr/>
          <p:nvPr/>
        </p:nvSpPr>
        <p:spPr>
          <a:xfrm>
            <a:off x="685800" y="4343400"/>
            <a:ext cx="5485680" cy="411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PlaceHolder 7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47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1" y="12038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1" y="27626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2" y="12038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1" y="12038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2" y="27626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1" y="27626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199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2038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199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2762640"/>
            <a:ext cx="264960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1" y="1203840"/>
            <a:ext cx="8229240" cy="2983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1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1" y="1203840"/>
            <a:ext cx="822924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2" y="1203840"/>
            <a:ext cx="4015799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1" y="1203840"/>
            <a:ext cx="4015799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1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1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2" y="12038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1" y="1203840"/>
            <a:ext cx="4015799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2" y="27626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2" y="1203840"/>
            <a:ext cx="4015799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1" y="12038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1" y="27626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2" y="12038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1" y="1203840"/>
            <a:ext cx="4015799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1" y="2762640"/>
            <a:ext cx="8229240" cy="142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457199" y="4767120"/>
            <a:ext cx="2127961" cy="269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2"/>
          <p:cNvSpPr/>
          <p:nvPr/>
        </p:nvSpPr>
        <p:spPr>
          <a:xfrm>
            <a:off x="3124080" y="4767120"/>
            <a:ext cx="2895120" cy="273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457201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1" y="1203840"/>
            <a:ext cx="8229240" cy="2983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52" lvl="1" indent="-324019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79" lvl="2" indent="-288017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105" lvl="3" indent="-216013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130" lvl="4" indent="-216013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157" lvl="5" indent="-216013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184" lvl="6" indent="-216013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5856" indent="-431892" algn="l" defTabSz="914455" rtl="0" eaLnBrk="1" latinLnBrk="0" hangingPunct="1">
        <a:lnSpc>
          <a:spcPct val="90000"/>
        </a:lnSpc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42" indent="-228613" algn="l" defTabSz="914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3069" indent="-228613" algn="l" defTabSz="914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97" indent="-228613" algn="l" defTabSz="914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24" indent="-228613" algn="l" defTabSz="914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51" indent="-228613" algn="l" defTabSz="914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79" indent="-228613" algn="l" defTabSz="914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06" indent="-228613" algn="l" defTabSz="914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35" indent="-228613" algn="l" defTabSz="9144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7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55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82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11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38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66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93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21" algn="l" defTabSz="9144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72;p14"/>
          <p:cNvPicPr/>
          <p:nvPr/>
        </p:nvPicPr>
        <p:blipFill>
          <a:blip r:embed="rId3"/>
          <a:stretch/>
        </p:blipFill>
        <p:spPr>
          <a:xfrm>
            <a:off x="91440" y="0"/>
            <a:ext cx="1279800" cy="781560"/>
          </a:xfrm>
          <a:prstGeom prst="rect">
            <a:avLst/>
          </a:prstGeom>
          <a:ln>
            <a:noFill/>
          </a:ln>
        </p:spPr>
      </p:pic>
      <p:sp>
        <p:nvSpPr>
          <p:cNvPr id="47" name="CustomShape 1"/>
          <p:cNvSpPr/>
          <p:nvPr/>
        </p:nvSpPr>
        <p:spPr>
          <a:xfrm>
            <a:off x="0" y="1077841"/>
            <a:ext cx="9144000" cy="102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US" sz="2701" b="1" i="1" spc="-1" dirty="0">
                <a:solidFill>
                  <a:srgbClr val="19305C"/>
                </a:solidFill>
                <a:latin typeface="Arial"/>
                <a:ea typeface="Arial"/>
              </a:rPr>
              <a:t>Ex vivo mapping of the </a:t>
            </a:r>
            <a:r>
              <a:rPr lang="en-US" sz="2701" b="1" i="1" spc="-1" dirty="0" err="1">
                <a:solidFill>
                  <a:srgbClr val="19305C"/>
                </a:solidFill>
                <a:latin typeface="Arial"/>
                <a:ea typeface="Arial"/>
              </a:rPr>
              <a:t>cyto</a:t>
            </a:r>
            <a:r>
              <a:rPr lang="en-US" sz="2701" b="1" i="1" spc="-1" dirty="0">
                <a:solidFill>
                  <a:srgbClr val="19305C"/>
                </a:solidFill>
                <a:latin typeface="Arial"/>
                <a:ea typeface="Arial"/>
              </a:rPr>
              <a:t>- and myeloarchitecture of the human cerebral cortex using ultra-high field MRI</a:t>
            </a:r>
            <a:r>
              <a:rPr lang="en-US" sz="2701" b="1" spc="-1" dirty="0">
                <a:solidFill>
                  <a:srgbClr val="19305C"/>
                </a:solidFill>
                <a:latin typeface="Arial"/>
                <a:ea typeface="Arial"/>
              </a:rPr>
              <a:t> </a:t>
            </a:r>
            <a:endParaRPr lang="en-US" sz="2701" i="1" spc="-1" dirty="0">
              <a:latin typeface="Arial"/>
            </a:endParaRPr>
          </a:p>
        </p:txBody>
      </p:sp>
      <p:pic>
        <p:nvPicPr>
          <p:cNvPr id="48" name="Google Shape;74;p14"/>
          <p:cNvPicPr/>
          <p:nvPr/>
        </p:nvPicPr>
        <p:blipFill>
          <a:blip r:embed="rId4"/>
          <a:stretch/>
        </p:blipFill>
        <p:spPr>
          <a:xfrm>
            <a:off x="5585361" y="43168"/>
            <a:ext cx="2015280" cy="718560"/>
          </a:xfrm>
          <a:prstGeom prst="rect">
            <a:avLst/>
          </a:prstGeom>
          <a:ln>
            <a:noFill/>
          </a:ln>
        </p:spPr>
      </p:pic>
      <p:sp>
        <p:nvSpPr>
          <p:cNvPr id="49" name="CustomShape 2"/>
          <p:cNvSpPr/>
          <p:nvPr/>
        </p:nvSpPr>
        <p:spPr>
          <a:xfrm>
            <a:off x="0" y="2353682"/>
            <a:ext cx="9143280" cy="1642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Raïssa Yebga Hot</a:t>
            </a:r>
            <a:r>
              <a:rPr lang="en-US" spc="-1" baseline="30000" dirty="0">
                <a:solidFill>
                  <a:srgbClr val="19305C"/>
                </a:solidFill>
                <a:latin typeface="Arial"/>
                <a:ea typeface="Arial"/>
              </a:rPr>
              <a:t>1,2</a:t>
            </a: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, Alexandros Popov</a:t>
            </a:r>
            <a:r>
              <a:rPr lang="en-US" spc="-1" baseline="30000" dirty="0">
                <a:solidFill>
                  <a:srgbClr val="19305C"/>
                </a:solidFill>
                <a:ea typeface="Arial"/>
              </a:rPr>
              <a:t>1,2</a:t>
            </a: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, Justine Beaujoin</a:t>
            </a:r>
            <a:r>
              <a:rPr lang="en-US" spc="-1" baseline="30000" dirty="0">
                <a:solidFill>
                  <a:srgbClr val="19305C"/>
                </a:solidFill>
                <a:latin typeface="Arial"/>
                <a:ea typeface="Arial"/>
              </a:rPr>
              <a:t>1</a:t>
            </a: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, </a:t>
            </a:r>
            <a:r>
              <a:rPr lang="en-US" spc="-1" dirty="0" err="1">
                <a:solidFill>
                  <a:srgbClr val="19305C"/>
                </a:solidFill>
                <a:latin typeface="Arial"/>
                <a:ea typeface="Arial"/>
              </a:rPr>
              <a:t>Gaël</a:t>
            </a: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 Perez</a:t>
            </a:r>
            <a:r>
              <a:rPr lang="en-US" spc="-1" baseline="30000" dirty="0">
                <a:solidFill>
                  <a:srgbClr val="19305C"/>
                </a:solidFill>
                <a:latin typeface="Arial"/>
                <a:ea typeface="Arial"/>
              </a:rPr>
              <a:t>1,3</a:t>
            </a:r>
            <a:r>
              <a:rPr lang="en-US" spc="-1" dirty="0">
                <a:solidFill>
                  <a:srgbClr val="19305C"/>
                </a:solidFill>
                <a:ea typeface="Arial"/>
              </a:rPr>
              <a:t>, Fabrice Poupon</a:t>
            </a:r>
            <a:r>
              <a:rPr lang="en-US" spc="-1" baseline="30000" dirty="0">
                <a:solidFill>
                  <a:srgbClr val="19305C"/>
                </a:solidFill>
                <a:ea typeface="Arial"/>
              </a:rPr>
              <a:t>1,2</a:t>
            </a:r>
            <a:r>
              <a:rPr lang="en-US" spc="-1" dirty="0">
                <a:solidFill>
                  <a:srgbClr val="19305C"/>
                </a:solidFill>
                <a:ea typeface="Arial"/>
              </a:rPr>
              <a:t>, Igor Lima Maldonado</a:t>
            </a:r>
            <a:r>
              <a:rPr lang="en-US" spc="-1" baseline="30000" dirty="0">
                <a:solidFill>
                  <a:srgbClr val="19305C"/>
                </a:solidFill>
                <a:ea typeface="Arial"/>
              </a:rPr>
              <a:t>4</a:t>
            </a:r>
            <a:r>
              <a:rPr lang="en-US" spc="-1" dirty="0">
                <a:solidFill>
                  <a:srgbClr val="19305C"/>
                </a:solidFill>
                <a:ea typeface="Arial"/>
              </a:rPr>
              <a:t>, Jean-François Mangin</a:t>
            </a:r>
            <a:r>
              <a:rPr lang="en-US" spc="-1" baseline="30000" dirty="0">
                <a:solidFill>
                  <a:srgbClr val="19305C"/>
                </a:solidFill>
                <a:ea typeface="Arial"/>
              </a:rPr>
              <a:t>1,2</a:t>
            </a:r>
            <a:r>
              <a:rPr lang="en-US" spc="-1" dirty="0">
                <a:solidFill>
                  <a:srgbClr val="19305C"/>
                </a:solidFill>
                <a:ea typeface="Arial"/>
              </a:rPr>
              <a:t>, Christophe </a:t>
            </a: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Destrieux</a:t>
            </a:r>
            <a:r>
              <a:rPr lang="en-US" spc="-1" baseline="30000" dirty="0">
                <a:solidFill>
                  <a:srgbClr val="19305C"/>
                </a:solidFill>
                <a:latin typeface="Arial"/>
                <a:ea typeface="Arial"/>
              </a:rPr>
              <a:t>4 </a:t>
            </a: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and Cyril Poupon</a:t>
            </a:r>
            <a:r>
              <a:rPr lang="en-US" spc="-1" baseline="30000" dirty="0">
                <a:solidFill>
                  <a:srgbClr val="19305C"/>
                </a:solidFill>
                <a:latin typeface="Arial"/>
                <a:ea typeface="Arial"/>
              </a:rPr>
              <a:t>1,2</a:t>
            </a:r>
          </a:p>
          <a:p>
            <a:pPr algn="ctr">
              <a:lnSpc>
                <a:spcPct val="100000"/>
              </a:lnSpc>
            </a:pPr>
            <a:endParaRPr lang="en-US" spc="-1" dirty="0">
              <a:latin typeface="Arial"/>
            </a:endParaRPr>
          </a:p>
          <a:p>
            <a:pPr algn="ctr"/>
            <a:r>
              <a:rPr lang="fr-FR" sz="1400" baseline="30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</a:rPr>
              <a:t>CEA-NeuroSpin, Gif-sur-Yvette, France,</a:t>
            </a:r>
            <a:r>
              <a:rPr lang="fr-FR" sz="1400" baseline="30000" dirty="0">
                <a:solidFill>
                  <a:schemeClr val="tx2">
                    <a:lumMod val="75000"/>
                  </a:schemeClr>
                </a:solidFill>
              </a:rPr>
              <a:t> 2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</a:rPr>
              <a:t>Université Paris-Saclay, Orsay, France,</a:t>
            </a:r>
            <a:r>
              <a:rPr lang="fr-FR" sz="1400" baseline="30000" dirty="0">
                <a:solidFill>
                  <a:schemeClr val="tx2">
                    <a:lumMod val="75000"/>
                  </a:schemeClr>
                </a:solidFill>
              </a:rPr>
              <a:t> 3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</a:rPr>
              <a:t>CentraleSupélec, Gif-sur-Yvette, France, </a:t>
            </a:r>
            <a:r>
              <a:rPr lang="fr-FR" sz="1400" baseline="300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</a:rPr>
              <a:t>Imaging and Brain </a:t>
            </a:r>
            <a:r>
              <a:rPr lang="fr-FR" sz="1400" dirty="0" err="1">
                <a:solidFill>
                  <a:schemeClr val="tx2">
                    <a:lumMod val="75000"/>
                  </a:schemeClr>
                </a:solidFill>
              </a:rPr>
              <a:t>laboratory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fr-FR" sz="1400" dirty="0" err="1">
                <a:solidFill>
                  <a:schemeClr val="tx2">
                    <a:lumMod val="75000"/>
                  </a:schemeClr>
                </a:solidFill>
              </a:rPr>
              <a:t>iBrain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</a:rPr>
              <a:t>), Université de Tours, INSERM UMR 1253, Tours, France</a:t>
            </a:r>
          </a:p>
        </p:txBody>
      </p:sp>
      <p:pic>
        <p:nvPicPr>
          <p:cNvPr id="50" name="Google Shape;76;p14"/>
          <p:cNvPicPr/>
          <p:nvPr/>
        </p:nvPicPr>
        <p:blipFill>
          <a:blip r:embed="rId5"/>
          <a:stretch/>
        </p:blipFill>
        <p:spPr>
          <a:xfrm>
            <a:off x="1883160" y="129420"/>
            <a:ext cx="2959800" cy="522720"/>
          </a:xfrm>
          <a:prstGeom prst="rect">
            <a:avLst/>
          </a:prstGeom>
          <a:ln>
            <a:noFill/>
          </a:ln>
        </p:spPr>
      </p:pic>
      <p:pic>
        <p:nvPicPr>
          <p:cNvPr id="52" name="Google Shape;78;p14"/>
          <p:cNvPicPr/>
          <p:nvPr/>
        </p:nvPicPr>
        <p:blipFill>
          <a:blip r:embed="rId6"/>
          <a:stretch/>
        </p:blipFill>
        <p:spPr>
          <a:xfrm>
            <a:off x="3448727" y="4533341"/>
            <a:ext cx="1449943" cy="558986"/>
          </a:xfrm>
          <a:prstGeom prst="rect">
            <a:avLst/>
          </a:prstGeom>
          <a:ln>
            <a:noFill/>
          </a:ln>
        </p:spPr>
      </p:pic>
      <p:pic>
        <p:nvPicPr>
          <p:cNvPr id="53" name="Google Shape;79;p14"/>
          <p:cNvPicPr/>
          <p:nvPr/>
        </p:nvPicPr>
        <p:blipFill>
          <a:blip r:embed="rId7"/>
          <a:stretch/>
        </p:blipFill>
        <p:spPr>
          <a:xfrm>
            <a:off x="6290917" y="4533341"/>
            <a:ext cx="2693334" cy="558986"/>
          </a:xfrm>
          <a:prstGeom prst="rect">
            <a:avLst/>
          </a:prstGeom>
          <a:ln>
            <a:noFill/>
          </a:ln>
        </p:spPr>
      </p:pic>
      <p:sp>
        <p:nvSpPr>
          <p:cNvPr id="54" name="CustomShape 3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919601-0D46-4EF3-840D-2601A3762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043" y="52761"/>
            <a:ext cx="676037" cy="6760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ECDCE2-BC8C-48F7-A8F5-BCB43120CA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9" y="4500637"/>
            <a:ext cx="1956661" cy="591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0" y="0"/>
            <a:ext cx="7919640" cy="77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Acquisition protocol @7T</a:t>
            </a:r>
            <a:endParaRPr lang="en-US" sz="2801" spc="-1" dirty="0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7715880" y="0"/>
            <a:ext cx="1427040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Materials &amp; methods</a:t>
            </a:r>
            <a:endParaRPr lang="en-US" spc="-1" dirty="0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946514B-7283-41F0-B2B2-1233A0507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293370"/>
              </p:ext>
            </p:extLst>
          </p:nvPr>
        </p:nvGraphicFramePr>
        <p:xfrm>
          <a:off x="1081" y="834481"/>
          <a:ext cx="9142920" cy="1929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EF4A3AE-EE0A-4B83-8C32-802EC8A84E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3" y="2827551"/>
            <a:ext cx="8269793" cy="231753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CB565C-8214-4D9B-8944-37A1B24FD6C7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57284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3"/>
          <p:cNvSpPr/>
          <p:nvPr/>
        </p:nvSpPr>
        <p:spPr>
          <a:xfrm>
            <a:off x="0" y="1"/>
            <a:ext cx="7919640" cy="802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Post-processing</a:t>
            </a:r>
            <a:endParaRPr lang="en-US" sz="2801" spc="-1" dirty="0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7715880" y="0"/>
            <a:ext cx="1427040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Materials &amp; methods</a:t>
            </a:r>
            <a:endParaRPr lang="en-US" spc="-1" dirty="0">
              <a:latin typeface="Arial"/>
            </a:endParaRPr>
          </a:p>
        </p:txBody>
      </p:sp>
      <p:sp>
        <p:nvSpPr>
          <p:cNvPr id="145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8B5044-063C-4C55-B256-B1DB5D71367A}"/>
              </a:ext>
            </a:extLst>
          </p:cNvPr>
          <p:cNvSpPr txBox="1"/>
          <p:nvPr/>
        </p:nvSpPr>
        <p:spPr>
          <a:xfrm>
            <a:off x="7567" y="1036270"/>
            <a:ext cx="32757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 err="1"/>
              <a:t>Denoising</a:t>
            </a:r>
            <a:r>
              <a:rPr lang="fr-FR" b="1" dirty="0"/>
              <a:t> the images </a:t>
            </a:r>
            <a:r>
              <a:rPr lang="fr-FR" b="1" dirty="0" err="1"/>
              <a:t>with</a:t>
            </a:r>
            <a:r>
              <a:rPr lang="fr-FR" b="1" dirty="0"/>
              <a:t> a non-local </a:t>
            </a:r>
            <a:r>
              <a:rPr lang="fr-FR" b="1" dirty="0" err="1"/>
              <a:t>means</a:t>
            </a:r>
            <a:r>
              <a:rPr lang="fr-FR" b="1" dirty="0"/>
              <a:t> </a:t>
            </a:r>
            <a:r>
              <a:rPr lang="fr-FR" b="1" dirty="0" err="1"/>
              <a:t>filter</a:t>
            </a:r>
            <a:r>
              <a:rPr lang="fr-FR" b="1" dirty="0"/>
              <a:t> =&gt; </a:t>
            </a:r>
            <a:r>
              <a:rPr lang="fr-FR" b="1" dirty="0" err="1"/>
              <a:t>Gaussian</a:t>
            </a:r>
            <a:r>
              <a:rPr lang="fr-FR" b="1" dirty="0"/>
              <a:t> noise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 err="1"/>
              <a:t>Fitting</a:t>
            </a:r>
            <a:r>
              <a:rPr lang="fr-FR" dirty="0"/>
              <a:t> of the </a:t>
            </a:r>
            <a:r>
              <a:rPr lang="fr-FR" dirty="0" err="1"/>
              <a:t>qMRI</a:t>
            </a:r>
            <a:r>
              <a:rPr lang="fr-FR" dirty="0"/>
              <a:t> data </a:t>
            </a:r>
            <a:r>
              <a:rPr lang="fr-FR" dirty="0" err="1"/>
              <a:t>using</a:t>
            </a:r>
            <a:r>
              <a:rPr lang="fr-FR" dirty="0"/>
              <a:t> a non-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Nelder</a:t>
            </a:r>
            <a:r>
              <a:rPr lang="fr-FR" dirty="0"/>
              <a:t>-Mead-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algorithm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Application of the NODDI model on the dMRI data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Registration of the 7T and 11.7T </a:t>
            </a:r>
            <a:r>
              <a:rPr lang="fr-FR" dirty="0" err="1"/>
              <a:t>datasets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3D affine transformation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477CDE-9706-4449-AE13-D7F9B0176D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6" t="33713" r="22200" b="12983"/>
          <a:stretch/>
        </p:blipFill>
        <p:spPr>
          <a:xfrm>
            <a:off x="3416440" y="1038148"/>
            <a:ext cx="2832328" cy="36115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63AA46-3338-4F36-8BD9-30F03F6642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t="33450" r="22606" b="12983"/>
          <a:stretch/>
        </p:blipFill>
        <p:spPr>
          <a:xfrm>
            <a:off x="6248768" y="1036270"/>
            <a:ext cx="2832328" cy="361346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F6ABF97-D838-4729-82A6-D31546980023}"/>
              </a:ext>
            </a:extLst>
          </p:cNvPr>
          <p:cNvSpPr txBox="1"/>
          <p:nvPr/>
        </p:nvSpPr>
        <p:spPr>
          <a:xfrm>
            <a:off x="3863063" y="4662293"/>
            <a:ext cx="1931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Not </a:t>
            </a:r>
            <a:r>
              <a:rPr lang="fr-FR" sz="1600" dirty="0" err="1"/>
              <a:t>filtered</a:t>
            </a:r>
            <a:endParaRPr lang="fr-FR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24F0A2D-C754-48E9-B321-C4E8ADA954C4}"/>
              </a:ext>
            </a:extLst>
          </p:cNvPr>
          <p:cNvSpPr txBox="1"/>
          <p:nvPr/>
        </p:nvSpPr>
        <p:spPr>
          <a:xfrm>
            <a:off x="6603350" y="4662293"/>
            <a:ext cx="1931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Filtered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F760B4-52D1-41F9-A4F7-353C7380136F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11</a:t>
            </a:r>
            <a:endParaRPr lang="fr-FR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3"/>
          <p:cNvSpPr/>
          <p:nvPr/>
        </p:nvSpPr>
        <p:spPr>
          <a:xfrm>
            <a:off x="0" y="1"/>
            <a:ext cx="7919640" cy="802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Post-processing</a:t>
            </a:r>
            <a:endParaRPr lang="en-US" sz="2801" spc="-1" dirty="0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7715880" y="0"/>
            <a:ext cx="1427040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Materials &amp; methods</a:t>
            </a:r>
            <a:endParaRPr lang="en-US" spc="-1" dirty="0">
              <a:latin typeface="Arial"/>
            </a:endParaRPr>
          </a:p>
        </p:txBody>
      </p:sp>
      <p:sp>
        <p:nvSpPr>
          <p:cNvPr id="145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8B5044-063C-4C55-B256-B1DB5D71367A}"/>
              </a:ext>
            </a:extLst>
          </p:cNvPr>
          <p:cNvSpPr txBox="1"/>
          <p:nvPr/>
        </p:nvSpPr>
        <p:spPr>
          <a:xfrm>
            <a:off x="0" y="1036270"/>
            <a:ext cx="34690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 err="1"/>
              <a:t>Denoising</a:t>
            </a:r>
            <a:r>
              <a:rPr lang="fr-FR" dirty="0"/>
              <a:t> the images </a:t>
            </a:r>
            <a:r>
              <a:rPr lang="fr-FR" dirty="0" err="1"/>
              <a:t>with</a:t>
            </a:r>
            <a:r>
              <a:rPr lang="fr-FR" dirty="0"/>
              <a:t> a non-local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filter</a:t>
            </a:r>
            <a:r>
              <a:rPr lang="fr-FR" dirty="0"/>
              <a:t>        =&gt; </a:t>
            </a:r>
            <a:r>
              <a:rPr lang="fr-FR" dirty="0" err="1"/>
              <a:t>Rician</a:t>
            </a:r>
            <a:r>
              <a:rPr lang="fr-FR" dirty="0"/>
              <a:t> noise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b="1" dirty="0" err="1"/>
              <a:t>Fitting</a:t>
            </a:r>
            <a:r>
              <a:rPr lang="fr-FR" b="1" dirty="0"/>
              <a:t> of the </a:t>
            </a:r>
            <a:r>
              <a:rPr lang="fr-FR" b="1" dirty="0" err="1"/>
              <a:t>qMRI</a:t>
            </a:r>
            <a:r>
              <a:rPr lang="fr-FR" b="1" dirty="0"/>
              <a:t> data </a:t>
            </a:r>
            <a:r>
              <a:rPr lang="fr-FR" b="1" dirty="0" err="1"/>
              <a:t>using</a:t>
            </a:r>
            <a:r>
              <a:rPr lang="fr-FR" b="1" dirty="0"/>
              <a:t> a non-</a:t>
            </a:r>
            <a:r>
              <a:rPr lang="fr-FR" b="1" dirty="0" err="1"/>
              <a:t>linear</a:t>
            </a:r>
            <a:r>
              <a:rPr lang="fr-FR" b="1" dirty="0"/>
              <a:t> </a:t>
            </a:r>
            <a:r>
              <a:rPr lang="fr-FR" b="1" dirty="0" err="1"/>
              <a:t>Nelder</a:t>
            </a:r>
            <a:r>
              <a:rPr lang="fr-FR" b="1" dirty="0"/>
              <a:t>-Mead-</a:t>
            </a:r>
            <a:r>
              <a:rPr lang="fr-FR" b="1" dirty="0" err="1"/>
              <a:t>based</a:t>
            </a:r>
            <a:r>
              <a:rPr lang="fr-FR" b="1" dirty="0"/>
              <a:t> </a:t>
            </a:r>
            <a:r>
              <a:rPr lang="fr-FR" b="1" dirty="0" err="1"/>
              <a:t>algorithm</a:t>
            </a:r>
            <a:endParaRPr lang="fr-FR" b="1" dirty="0"/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Application of the NODDI model on the dMRI data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Registration of the 7T and 11.7T </a:t>
            </a:r>
            <a:r>
              <a:rPr lang="fr-FR" dirty="0" err="1"/>
              <a:t>datasets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3D affine transformation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CF000A-A5DB-4ACB-AF34-CA9DA2F5D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11541" r="9341" b="8403"/>
          <a:stretch/>
        </p:blipFill>
        <p:spPr>
          <a:xfrm>
            <a:off x="3631672" y="866296"/>
            <a:ext cx="5511248" cy="34079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18E813-5A4E-4714-ACE3-1DB82D6E2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/>
          <a:stretch/>
        </p:blipFill>
        <p:spPr>
          <a:xfrm>
            <a:off x="5430010" y="4354457"/>
            <a:ext cx="3102570" cy="7656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6092CF-B11D-4557-AD29-87949BED9056}"/>
              </a:ext>
            </a:extLst>
          </p:cNvPr>
          <p:cNvSpPr txBox="1"/>
          <p:nvPr/>
        </p:nvSpPr>
        <p:spPr>
          <a:xfrm>
            <a:off x="3713450" y="4457457"/>
            <a:ext cx="1716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VFA-FLASH signal </a:t>
            </a:r>
            <a:r>
              <a:rPr lang="fr-FR" sz="1600" dirty="0" err="1"/>
              <a:t>equation</a:t>
            </a:r>
            <a:r>
              <a:rPr lang="fr-FR" sz="1600" dirty="0"/>
              <a:t>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9029E28-D17F-415C-9FFF-61ACF62485F3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12</a:t>
            </a:r>
            <a:endParaRPr lang="fr-FR" sz="1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43B2A7-7EE5-499F-B0CD-C0E269410C12}"/>
              </a:ext>
            </a:extLst>
          </p:cNvPr>
          <p:cNvSpPr txBox="1"/>
          <p:nvPr/>
        </p:nvSpPr>
        <p:spPr>
          <a:xfrm>
            <a:off x="8005041" y="889768"/>
            <a:ext cx="10550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200" dirty="0" err="1"/>
              <a:t>Fitted</a:t>
            </a:r>
            <a:r>
              <a:rPr lang="fr-FR" sz="1200" dirty="0"/>
              <a:t> model</a:t>
            </a:r>
          </a:p>
          <a:p>
            <a:pPr algn="r"/>
            <a:r>
              <a:rPr lang="fr-FR" sz="1200" dirty="0" err="1"/>
              <a:t>Actual</a:t>
            </a:r>
            <a:r>
              <a:rPr lang="fr-FR" sz="1200" dirty="0"/>
              <a:t> signal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F229A07-BC44-4059-BFE7-0A31FF606E6F}"/>
              </a:ext>
            </a:extLst>
          </p:cNvPr>
          <p:cNvCxnSpPr/>
          <p:nvPr/>
        </p:nvCxnSpPr>
        <p:spPr>
          <a:xfrm>
            <a:off x="7609192" y="1036270"/>
            <a:ext cx="436041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9903B61-A102-4427-9506-BCB407453EAE}"/>
              </a:ext>
            </a:extLst>
          </p:cNvPr>
          <p:cNvCxnSpPr/>
          <p:nvPr/>
        </p:nvCxnSpPr>
        <p:spPr>
          <a:xfrm>
            <a:off x="7609192" y="1238912"/>
            <a:ext cx="43604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73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3" name="CustomShape 3"/>
          <p:cNvSpPr/>
          <p:nvPr/>
        </p:nvSpPr>
        <p:spPr>
          <a:xfrm>
            <a:off x="0" y="1"/>
            <a:ext cx="7919640" cy="802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</a:rPr>
              <a:t>Cortices’ masks and clustering</a:t>
            </a:r>
            <a:endParaRPr lang="en-US" sz="2801" spc="-1" dirty="0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7715880" y="0"/>
            <a:ext cx="1427040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Materials &amp; methods</a:t>
            </a:r>
            <a:endParaRPr lang="en-US" spc="-1" dirty="0">
              <a:latin typeface="Arial"/>
            </a:endParaRPr>
          </a:p>
        </p:txBody>
      </p:sp>
      <p:sp>
        <p:nvSpPr>
          <p:cNvPr id="145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96E223-DBEC-4334-AA06-35154280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53"/>
            <a:ext cx="4503883" cy="38664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CA5993-08AF-4FCC-A5AA-F6D79B195E53}"/>
              </a:ext>
            </a:extLst>
          </p:cNvPr>
          <p:cNvSpPr txBox="1"/>
          <p:nvPr/>
        </p:nvSpPr>
        <p:spPr>
          <a:xfrm>
            <a:off x="1" y="4694229"/>
            <a:ext cx="4503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Only</a:t>
            </a:r>
            <a:r>
              <a:rPr lang="fr-FR" sz="1600" dirty="0"/>
              <a:t> gray </a:t>
            </a:r>
            <a:r>
              <a:rPr lang="fr-FR" sz="1600" dirty="0" err="1"/>
              <a:t>matter</a:t>
            </a:r>
            <a:r>
              <a:rPr lang="fr-FR" sz="1600" dirty="0"/>
              <a:t> and subcortical white </a:t>
            </a:r>
            <a:r>
              <a:rPr lang="fr-FR" sz="1600" dirty="0" err="1"/>
              <a:t>matter</a:t>
            </a:r>
            <a:endParaRPr lang="fr-FR" sz="1600" dirty="0"/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DDD21DC-5CAC-465F-ACFE-7B32335C5A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342200"/>
              </p:ext>
            </p:extLst>
          </p:nvPr>
        </p:nvGraphicFramePr>
        <p:xfrm>
          <a:off x="4503883" y="813005"/>
          <a:ext cx="4640117" cy="3600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0CD1956E-5A8D-4FF4-BD9A-F40AFD5A9494}"/>
              </a:ext>
            </a:extLst>
          </p:cNvPr>
          <p:cNvSpPr txBox="1"/>
          <p:nvPr/>
        </p:nvSpPr>
        <p:spPr>
          <a:xfrm>
            <a:off x="5255288" y="4316274"/>
            <a:ext cx="3653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Trade-off </a:t>
            </a:r>
            <a:r>
              <a:rPr lang="fr-FR" sz="1600" dirty="0" err="1"/>
              <a:t>between</a:t>
            </a:r>
            <a:r>
              <a:rPr lang="fr-FR" sz="1600" dirty="0"/>
              <a:t> a minimum BIC score and a plausible clustering of the cortical </a:t>
            </a:r>
            <a:r>
              <a:rPr lang="fr-FR" sz="1600" dirty="0" err="1"/>
              <a:t>layers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92CCE0-8259-428D-84E6-8473EBCE2927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13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36823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2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 dirty="0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 dirty="0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"/>
          <p:cNvSpPr/>
          <p:nvPr/>
        </p:nvSpPr>
        <p:spPr>
          <a:xfrm>
            <a:off x="0" y="0"/>
            <a:ext cx="791964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Outline</a:t>
            </a:r>
            <a:endParaRPr lang="en-US" sz="2801" spc="-1" dirty="0"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DFBC6F4-1F21-4D8F-9668-BBAD1CC82086}"/>
              </a:ext>
            </a:extLst>
          </p:cNvPr>
          <p:cNvSpPr txBox="1"/>
          <p:nvPr/>
        </p:nvSpPr>
        <p:spPr>
          <a:xfrm>
            <a:off x="361741" y="1777845"/>
            <a:ext cx="6631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Introduction</a:t>
            </a:r>
          </a:p>
          <a:p>
            <a:endParaRPr lang="fr-FR" dirty="0"/>
          </a:p>
          <a:p>
            <a:r>
              <a:rPr lang="fr-FR" dirty="0"/>
              <a:t>Materials and </a:t>
            </a:r>
            <a:r>
              <a:rPr lang="fr-FR" dirty="0" err="1"/>
              <a:t>methods</a:t>
            </a:r>
            <a:endParaRPr lang="fr-FR" dirty="0"/>
          </a:p>
          <a:p>
            <a:endParaRPr lang="fr-FR" dirty="0"/>
          </a:p>
          <a:p>
            <a:r>
              <a:rPr lang="fr-F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fr-F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r>
              <a:rPr lang="fr-FR" dirty="0"/>
              <a:t>Conclusion and perspectives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4C2CEA-E3C2-4384-84E4-8D62ED614FA8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14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53503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4"/>
          <p:cNvSpPr/>
          <p:nvPr/>
        </p:nvSpPr>
        <p:spPr>
          <a:xfrm>
            <a:off x="7715880" y="250921"/>
            <a:ext cx="142704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>
                <a:solidFill>
                  <a:srgbClr val="19305C"/>
                </a:solidFill>
                <a:latin typeface="Arial"/>
                <a:ea typeface="Arial"/>
              </a:rPr>
              <a:t>Results</a:t>
            </a:r>
            <a:endParaRPr lang="en-US" spc="-1"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7B9481DB-CF67-4855-8399-F62F8C42C9A8}"/>
              </a:ext>
            </a:extLst>
          </p:cNvPr>
          <p:cNvSpPr/>
          <p:nvPr/>
        </p:nvSpPr>
        <p:spPr>
          <a:xfrm>
            <a:off x="0" y="2"/>
            <a:ext cx="7919640" cy="6731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Quantitative relaxometric and diffusion maps</a:t>
            </a:r>
            <a:endParaRPr lang="en-US" sz="2801" spc="-1" dirty="0"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6AB98-7771-492E-83CE-AF11489FF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" y="827674"/>
            <a:ext cx="8097995" cy="43073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1E99287-F2D6-482B-A670-A3EF62E03636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15</a:t>
            </a:r>
            <a:endParaRPr lang="fr-FR" sz="1400" dirty="0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04C52DA2-4F15-4C30-B3CF-705C34F0DF51}"/>
              </a:ext>
            </a:extLst>
          </p:cNvPr>
          <p:cNvSpPr/>
          <p:nvPr/>
        </p:nvSpPr>
        <p:spPr>
          <a:xfrm>
            <a:off x="8440614" y="923204"/>
            <a:ext cx="391884" cy="26830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26D8724A-7277-40A7-9ECD-7BD7864B2FA6}"/>
              </a:ext>
            </a:extLst>
          </p:cNvPr>
          <p:cNvSpPr/>
          <p:nvPr/>
        </p:nvSpPr>
        <p:spPr>
          <a:xfrm>
            <a:off x="8424496" y="2200941"/>
            <a:ext cx="391884" cy="27699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CC96C8-A3D6-4E03-8AC6-4519210B98D2}"/>
              </a:ext>
            </a:extLst>
          </p:cNvPr>
          <p:cNvSpPr txBox="1"/>
          <p:nvPr/>
        </p:nvSpPr>
        <p:spPr>
          <a:xfrm>
            <a:off x="8097956" y="1188334"/>
            <a:ext cx="104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Subcortical white </a:t>
            </a:r>
            <a:r>
              <a:rPr lang="fr-FR" sz="1200" dirty="0" err="1"/>
              <a:t>matter</a:t>
            </a:r>
            <a:endParaRPr lang="fr-FR" sz="12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3774A8-CAAC-4851-B739-98E83695C7DB}"/>
              </a:ext>
            </a:extLst>
          </p:cNvPr>
          <p:cNvSpPr txBox="1"/>
          <p:nvPr/>
        </p:nvSpPr>
        <p:spPr>
          <a:xfrm>
            <a:off x="8097956" y="2477940"/>
            <a:ext cx="104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The Gennari </a:t>
            </a:r>
            <a:r>
              <a:rPr lang="fr-FR" sz="1200" dirty="0" err="1"/>
              <a:t>stripe</a:t>
            </a:r>
            <a:r>
              <a:rPr lang="fr-FR" sz="1200" dirty="0"/>
              <a:t> (</a:t>
            </a:r>
            <a:r>
              <a:rPr lang="fr-FR" sz="1200" dirty="0" err="1"/>
              <a:t>highly</a:t>
            </a:r>
            <a:r>
              <a:rPr lang="fr-FR" sz="1200" dirty="0"/>
              <a:t> </a:t>
            </a:r>
            <a:r>
              <a:rPr lang="fr-FR" sz="1200" dirty="0" err="1"/>
              <a:t>myelinated</a:t>
            </a:r>
            <a:r>
              <a:rPr lang="fr-FR" sz="1200" dirty="0"/>
              <a:t> layer)</a:t>
            </a:r>
          </a:p>
        </p:txBody>
      </p:sp>
    </p:spTree>
    <p:extLst>
      <p:ext uri="{BB962C8B-B14F-4D97-AF65-F5344CB8AC3E}">
        <p14:creationId xmlns:p14="http://schemas.microsoft.com/office/powerpoint/2010/main" val="221755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4"/>
          <p:cNvSpPr/>
          <p:nvPr/>
        </p:nvSpPr>
        <p:spPr>
          <a:xfrm>
            <a:off x="7715880" y="250921"/>
            <a:ext cx="142704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>
                <a:solidFill>
                  <a:srgbClr val="19305C"/>
                </a:solidFill>
                <a:latin typeface="Arial"/>
                <a:ea typeface="Arial"/>
              </a:rPr>
              <a:t>Results</a:t>
            </a:r>
            <a:endParaRPr lang="en-US" spc="-1"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7B9481DB-CF67-4855-8399-F62F8C42C9A8}"/>
              </a:ext>
            </a:extLst>
          </p:cNvPr>
          <p:cNvSpPr/>
          <p:nvPr/>
        </p:nvSpPr>
        <p:spPr>
          <a:xfrm>
            <a:off x="0" y="2"/>
            <a:ext cx="7919640" cy="6731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Cytoarchitecture of the cortex</a:t>
            </a:r>
            <a:endParaRPr lang="en-US" sz="2801" spc="-1" dirty="0">
              <a:latin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0ABD08-A3F8-40FA-AA86-92E0979EA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44" r="52313" b="11955"/>
          <a:stretch/>
        </p:blipFill>
        <p:spPr>
          <a:xfrm>
            <a:off x="3267076" y="834481"/>
            <a:ext cx="3028462" cy="36737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FD90962-81A2-41C5-88AB-ECC651969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87" t="15244" r="4626" b="11955"/>
          <a:stretch/>
        </p:blipFill>
        <p:spPr>
          <a:xfrm>
            <a:off x="6096110" y="834481"/>
            <a:ext cx="3028463" cy="36737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826A73-18F5-4B14-B981-38C07D97E1A3}"/>
              </a:ext>
            </a:extLst>
          </p:cNvPr>
          <p:cNvSpPr txBox="1"/>
          <p:nvPr/>
        </p:nvSpPr>
        <p:spPr>
          <a:xfrm>
            <a:off x="0" y="1811389"/>
            <a:ext cx="32670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8 classes </a:t>
            </a:r>
            <a:r>
              <a:rPr lang="fr-FR" b="1" dirty="0" err="1"/>
              <a:t>found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Combination of quantitative T</a:t>
            </a:r>
            <a:r>
              <a:rPr lang="fr-FR" baseline="-25000" dirty="0"/>
              <a:t>2</a:t>
            </a:r>
            <a:r>
              <a:rPr lang="fr-FR" dirty="0"/>
              <a:t> and </a:t>
            </a:r>
            <a:r>
              <a:rPr lang="fr-FR" dirty="0" err="1"/>
              <a:t>two</a:t>
            </a:r>
            <a:r>
              <a:rPr lang="fr-FR" dirty="0"/>
              <a:t> NODDI </a:t>
            </a:r>
            <a:r>
              <a:rPr lang="fr-FR" dirty="0" err="1"/>
              <a:t>parameters</a:t>
            </a:r>
            <a:r>
              <a:rPr lang="fr-FR" dirty="0"/>
              <a:t>: </a:t>
            </a:r>
            <a:r>
              <a:rPr lang="fr-FR" dirty="0" err="1"/>
              <a:t>intracellular</a:t>
            </a:r>
            <a:r>
              <a:rPr lang="fr-FR" dirty="0"/>
              <a:t> volume fraction &amp; kappa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One more cellular layer for the 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hemisphere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FE3B1D-695D-4226-8404-7A2A7BE1A53F}"/>
              </a:ext>
            </a:extLst>
          </p:cNvPr>
          <p:cNvSpPr txBox="1"/>
          <p:nvPr/>
        </p:nvSpPr>
        <p:spPr>
          <a:xfrm>
            <a:off x="3857259" y="4508273"/>
            <a:ext cx="1848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Left</a:t>
            </a:r>
            <a:r>
              <a:rPr lang="fr-FR" sz="1600" dirty="0"/>
              <a:t> </a:t>
            </a:r>
            <a:r>
              <a:rPr lang="fr-FR" sz="1600" dirty="0" err="1"/>
              <a:t>hemisphere</a:t>
            </a:r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6D66D7-4C60-448F-B41E-4967E2F507FD}"/>
              </a:ext>
            </a:extLst>
          </p:cNvPr>
          <p:cNvSpPr txBox="1"/>
          <p:nvPr/>
        </p:nvSpPr>
        <p:spPr>
          <a:xfrm>
            <a:off x="6703588" y="4508273"/>
            <a:ext cx="202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Right </a:t>
            </a:r>
            <a:r>
              <a:rPr lang="fr-FR" sz="1600" dirty="0" err="1"/>
              <a:t>hemisphere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59A90B-608A-4B14-96E7-81646F57DC51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16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37199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4"/>
          <p:cNvSpPr/>
          <p:nvPr/>
        </p:nvSpPr>
        <p:spPr>
          <a:xfrm>
            <a:off x="7715880" y="250921"/>
            <a:ext cx="142704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>
                <a:solidFill>
                  <a:srgbClr val="19305C"/>
                </a:solidFill>
                <a:latin typeface="Arial"/>
                <a:ea typeface="Arial"/>
              </a:rPr>
              <a:t>Results</a:t>
            </a:r>
            <a:endParaRPr lang="en-US" spc="-1"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7B9481DB-CF67-4855-8399-F62F8C42C9A8}"/>
              </a:ext>
            </a:extLst>
          </p:cNvPr>
          <p:cNvSpPr/>
          <p:nvPr/>
        </p:nvSpPr>
        <p:spPr>
          <a:xfrm>
            <a:off x="0" y="2"/>
            <a:ext cx="7919640" cy="6731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Myeloarchitecture of the cortex</a:t>
            </a:r>
            <a:endParaRPr lang="en-US" sz="2801" spc="-1" dirty="0">
              <a:latin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D40CB8-12D8-497F-9C5B-5447387D8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0" t="10235" r="4975" b="10629"/>
          <a:stretch/>
        </p:blipFill>
        <p:spPr>
          <a:xfrm>
            <a:off x="6529546" y="834481"/>
            <a:ext cx="2584800" cy="37207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D41FC6-9D31-46F5-B6B2-4F00B6578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" t="10235" r="53981" b="10629"/>
          <a:stretch/>
        </p:blipFill>
        <p:spPr>
          <a:xfrm>
            <a:off x="4005117" y="834481"/>
            <a:ext cx="2584800" cy="372077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5B3552-B965-4D62-815A-7D0967C339E3}"/>
              </a:ext>
            </a:extLst>
          </p:cNvPr>
          <p:cNvSpPr txBox="1"/>
          <p:nvPr/>
        </p:nvSpPr>
        <p:spPr>
          <a:xfrm>
            <a:off x="0" y="1855035"/>
            <a:ext cx="40051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6 classes </a:t>
            </a:r>
            <a:r>
              <a:rPr lang="fr-FR" b="1" dirty="0" err="1"/>
              <a:t>found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Combination of quantitative T</a:t>
            </a:r>
            <a:r>
              <a:rPr lang="fr-FR" baseline="-25000" dirty="0"/>
              <a:t>1</a:t>
            </a:r>
            <a:r>
              <a:rPr lang="fr-FR" dirty="0"/>
              <a:t>, T</a:t>
            </a:r>
            <a:r>
              <a:rPr lang="fr-FR" baseline="-25000" dirty="0"/>
              <a:t>2</a:t>
            </a:r>
            <a:r>
              <a:rPr lang="fr-FR" dirty="0"/>
              <a:t> and </a:t>
            </a:r>
            <a:r>
              <a:rPr lang="fr-FR" dirty="0" err="1"/>
              <a:t>myelin</a:t>
            </a:r>
            <a:r>
              <a:rPr lang="fr-FR" dirty="0"/>
              <a:t> water 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subcluster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calcarine sulcus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Gennari line (layer 4b of V1 in </a:t>
            </a:r>
            <a:r>
              <a:rPr lang="fr-FR" dirty="0" err="1"/>
              <a:t>myelorarchitectonics</a:t>
            </a:r>
            <a:r>
              <a:rPr lang="fr-FR" dirty="0"/>
              <a:t>) </a:t>
            </a:r>
            <a:r>
              <a:rPr lang="fr-FR" dirty="0" err="1"/>
              <a:t>detected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051E72F-601F-4FEE-970E-DD3618F79067}"/>
              </a:ext>
            </a:extLst>
          </p:cNvPr>
          <p:cNvSpPr txBox="1"/>
          <p:nvPr/>
        </p:nvSpPr>
        <p:spPr>
          <a:xfrm>
            <a:off x="4380448" y="4555250"/>
            <a:ext cx="1848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Left</a:t>
            </a:r>
            <a:r>
              <a:rPr lang="fr-FR" sz="1600" dirty="0"/>
              <a:t> </a:t>
            </a:r>
            <a:r>
              <a:rPr lang="fr-FR" sz="1600" dirty="0" err="1"/>
              <a:t>hemisphere</a:t>
            </a:r>
            <a:endParaRPr lang="fr-FR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5E1683-9243-4B4C-A33E-D38A76D6039A}"/>
              </a:ext>
            </a:extLst>
          </p:cNvPr>
          <p:cNvSpPr txBox="1"/>
          <p:nvPr/>
        </p:nvSpPr>
        <p:spPr>
          <a:xfrm>
            <a:off x="6840673" y="4555250"/>
            <a:ext cx="202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Right </a:t>
            </a:r>
            <a:r>
              <a:rPr lang="fr-FR" sz="1600" dirty="0" err="1"/>
              <a:t>hemisphere</a:t>
            </a:r>
            <a:endParaRPr lang="fr-FR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747E04-F1C5-43DE-8DAD-D6387E873782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17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18016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2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 dirty="0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 dirty="0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"/>
          <p:cNvSpPr/>
          <p:nvPr/>
        </p:nvSpPr>
        <p:spPr>
          <a:xfrm>
            <a:off x="0" y="0"/>
            <a:ext cx="791964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Outline</a:t>
            </a:r>
            <a:endParaRPr lang="en-US" sz="2801" spc="-1" dirty="0"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DFBC6F4-1F21-4D8F-9668-BBAD1CC82086}"/>
              </a:ext>
            </a:extLst>
          </p:cNvPr>
          <p:cNvSpPr txBox="1"/>
          <p:nvPr/>
        </p:nvSpPr>
        <p:spPr>
          <a:xfrm>
            <a:off x="361741" y="1777845"/>
            <a:ext cx="6631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Introduction</a:t>
            </a:r>
          </a:p>
          <a:p>
            <a:endParaRPr lang="fr-FR" dirty="0"/>
          </a:p>
          <a:p>
            <a:r>
              <a:rPr lang="fr-FR" dirty="0"/>
              <a:t>Materials and </a:t>
            </a:r>
            <a:r>
              <a:rPr lang="fr-FR" dirty="0" err="1"/>
              <a:t>methods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Results</a:t>
            </a:r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and perspectives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9E603F-450C-4E0F-B942-171732373DF8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18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61371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4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F49D8F-4F09-4DB5-947B-85CC208969AC}"/>
              </a:ext>
            </a:extLst>
          </p:cNvPr>
          <p:cNvSpPr/>
          <p:nvPr/>
        </p:nvSpPr>
        <p:spPr>
          <a:xfrm>
            <a:off x="136609" y="1217568"/>
            <a:ext cx="86458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67" indent="-285767">
              <a:buFont typeface="Arial" panose="020B0604020202020204" pitchFamily="34" charset="0"/>
              <a:buChar char="•"/>
            </a:pPr>
            <a:r>
              <a:rPr lang="en-US" dirty="0"/>
              <a:t>Exploiting ultra-high field quantitative and diffusion MRI to map the human occipital cortex’s microstructure</a:t>
            </a:r>
          </a:p>
          <a:p>
            <a:pPr marL="285767" indent="-285767">
              <a:buFont typeface="Arial" panose="020B0604020202020204" pitchFamily="34" charset="0"/>
              <a:buChar char="•"/>
            </a:pPr>
            <a:endParaRPr lang="en-US" dirty="0"/>
          </a:p>
          <a:p>
            <a:pPr marL="285767" indent="-285767">
              <a:buFont typeface="Arial" panose="020B0604020202020204" pitchFamily="34" charset="0"/>
              <a:buChar char="•"/>
            </a:pPr>
            <a:r>
              <a:rPr lang="en-US" dirty="0"/>
              <a:t>Discovering the cellular and myelinated environments of the cortex at the mesoscopic scale</a:t>
            </a:r>
          </a:p>
          <a:p>
            <a:endParaRPr lang="en-US" dirty="0"/>
          </a:p>
          <a:p>
            <a:pPr marL="285767" indent="-285767">
              <a:buFont typeface="Arial" panose="020B0604020202020204" pitchFamily="34" charset="0"/>
              <a:buChar char="•"/>
            </a:pPr>
            <a:r>
              <a:rPr lang="en-US" dirty="0"/>
              <a:t>Exploring the differences and commonalities of the two hemispheres</a:t>
            </a:r>
          </a:p>
          <a:p>
            <a:pPr marL="285767" indent="-285767">
              <a:buFont typeface="Arial" panose="020B0604020202020204" pitchFamily="34" charset="0"/>
              <a:buChar char="•"/>
            </a:pPr>
            <a:endParaRPr lang="en-US" dirty="0"/>
          </a:p>
          <a:p>
            <a:pPr marL="285767" indent="-285767">
              <a:buFont typeface="Arial" panose="020B0604020202020204" pitchFamily="34" charset="0"/>
              <a:buChar char="•"/>
            </a:pPr>
            <a:r>
              <a:rPr lang="en-US" dirty="0"/>
              <a:t>Currently scanning </a:t>
            </a:r>
            <a:r>
              <a:rPr lang="en-US" i="1" dirty="0"/>
              <a:t>ex vivo</a:t>
            </a:r>
            <a:r>
              <a:rPr lang="en-US" dirty="0"/>
              <a:t> the entire human brain specimen to obtain a complete structural and quantitative mapping of the human cortex</a:t>
            </a:r>
          </a:p>
          <a:p>
            <a:pPr marL="285767" indent="-285767">
              <a:buFont typeface="Arial" panose="020B0604020202020204" pitchFamily="34" charset="0"/>
              <a:buChar char="•"/>
            </a:pPr>
            <a:endParaRPr lang="en-US" dirty="0"/>
          </a:p>
          <a:p>
            <a:pPr marL="285767" indent="-285767">
              <a:buFont typeface="Arial" panose="020B0604020202020204" pitchFamily="34" charset="0"/>
              <a:buChar char="•"/>
            </a:pPr>
            <a:r>
              <a:rPr lang="en-US" dirty="0"/>
              <a:t>Focusing now on the existing results and a potential link with functional networks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9A791FAA-9FDA-462A-8EBB-11C905FD26B6}"/>
              </a:ext>
            </a:extLst>
          </p:cNvPr>
          <p:cNvSpPr/>
          <p:nvPr/>
        </p:nvSpPr>
        <p:spPr>
          <a:xfrm>
            <a:off x="0" y="0"/>
            <a:ext cx="7919640" cy="77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Conclusion and perspectives</a:t>
            </a:r>
            <a:endParaRPr lang="en-US" sz="2801" spc="-1" dirty="0"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6363A5-18F8-41DA-96A3-536F19993F5B}"/>
              </a:ext>
            </a:extLst>
          </p:cNvPr>
          <p:cNvSpPr txBox="1"/>
          <p:nvPr/>
        </p:nvSpPr>
        <p:spPr>
          <a:xfrm>
            <a:off x="8752116" y="4868089"/>
            <a:ext cx="39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19</a:t>
            </a:r>
            <a:endParaRPr lang="fr-FR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2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 dirty="0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 dirty="0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"/>
          <p:cNvSpPr/>
          <p:nvPr/>
        </p:nvSpPr>
        <p:spPr>
          <a:xfrm>
            <a:off x="0" y="0"/>
            <a:ext cx="791964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Outline</a:t>
            </a:r>
            <a:endParaRPr lang="en-US" sz="2801" spc="-1" dirty="0">
              <a:latin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34DC5F-CE11-46DB-8D19-05A75F3576A4}"/>
              </a:ext>
            </a:extLst>
          </p:cNvPr>
          <p:cNvSpPr txBox="1"/>
          <p:nvPr/>
        </p:nvSpPr>
        <p:spPr>
          <a:xfrm>
            <a:off x="8878187" y="4868089"/>
            <a:ext cx="265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2</a:t>
            </a:r>
            <a:endParaRPr lang="fr-FR" sz="1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DFBC6F4-1F21-4D8F-9668-BBAD1CC82086}"/>
              </a:ext>
            </a:extLst>
          </p:cNvPr>
          <p:cNvSpPr txBox="1"/>
          <p:nvPr/>
        </p:nvSpPr>
        <p:spPr>
          <a:xfrm>
            <a:off x="361741" y="1777845"/>
            <a:ext cx="6631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endParaRPr lang="fr-FR" dirty="0"/>
          </a:p>
          <a:p>
            <a:r>
              <a:rPr lang="fr-FR" dirty="0"/>
              <a:t>Materials and </a:t>
            </a:r>
            <a:r>
              <a:rPr lang="fr-FR" dirty="0" err="1"/>
              <a:t>methods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Results</a:t>
            </a:r>
            <a:endParaRPr lang="fr-FR" dirty="0"/>
          </a:p>
          <a:p>
            <a:endParaRPr lang="fr-FR" dirty="0"/>
          </a:p>
          <a:p>
            <a:r>
              <a:rPr lang="fr-FR" dirty="0"/>
              <a:t>Conclusion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1811178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337;p27"/>
          <p:cNvPicPr/>
          <p:nvPr/>
        </p:nvPicPr>
        <p:blipFill>
          <a:blip r:embed="rId3"/>
          <a:stretch/>
        </p:blipFill>
        <p:spPr>
          <a:xfrm>
            <a:off x="5984640" y="936721"/>
            <a:ext cx="3094920" cy="430920"/>
          </a:xfrm>
          <a:prstGeom prst="rect">
            <a:avLst/>
          </a:prstGeom>
          <a:ln>
            <a:noFill/>
          </a:ln>
        </p:spPr>
      </p:pic>
      <p:pic>
        <p:nvPicPr>
          <p:cNvPr id="201" name="Google Shape;338;p27"/>
          <p:cNvPicPr/>
          <p:nvPr/>
        </p:nvPicPr>
        <p:blipFill>
          <a:blip r:embed="rId4"/>
          <a:stretch/>
        </p:blipFill>
        <p:spPr>
          <a:xfrm>
            <a:off x="5024521" y="4381920"/>
            <a:ext cx="4118760" cy="774359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-6196" y="2998955"/>
            <a:ext cx="5131926" cy="112255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933">
              <a:buClr>
                <a:srgbClr val="19305C"/>
              </a:buClr>
              <a:buFont typeface="Arial"/>
              <a:buChar char="•"/>
            </a:pPr>
            <a:r>
              <a:rPr lang="en-US" sz="1600" spc="-1" dirty="0">
                <a:solidFill>
                  <a:srgbClr val="19305C"/>
                </a:solidFill>
                <a:latin typeface="Arial"/>
                <a:ea typeface="Arial"/>
              </a:rPr>
              <a:t>This work received funding from the European Union’s Horizon 2020 Framework Program for Research and Innovation (Grant Agreement No 720270, Human Brain Project SGA2)</a:t>
            </a:r>
            <a:endParaRPr lang="en-US" sz="1600" spc="-1" dirty="0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0" y="946054"/>
            <a:ext cx="5379840" cy="3600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933">
              <a:buClr>
                <a:srgbClr val="19305C"/>
              </a:buClr>
              <a:buFont typeface="Arial"/>
              <a:buChar char="•"/>
            </a:pPr>
            <a:r>
              <a:rPr lang="en-US" sz="1600" b="1" spc="-1" dirty="0">
                <a:solidFill>
                  <a:srgbClr val="19305C"/>
                </a:solidFill>
                <a:latin typeface="Arial"/>
                <a:ea typeface="Arial"/>
              </a:rPr>
              <a:t>My colleagues from NeuroSpin</a:t>
            </a:r>
            <a:endParaRPr lang="en-US" sz="1600" spc="-1" dirty="0">
              <a:latin typeface="Arial"/>
            </a:endParaRPr>
          </a:p>
        </p:txBody>
      </p:sp>
      <p:pic>
        <p:nvPicPr>
          <p:cNvPr id="205" name="Google Shape;342;p27"/>
          <p:cNvPicPr/>
          <p:nvPr/>
        </p:nvPicPr>
        <p:blipFill>
          <a:blip r:embed="rId5"/>
          <a:stretch/>
        </p:blipFill>
        <p:spPr>
          <a:xfrm>
            <a:off x="7532100" y="2515500"/>
            <a:ext cx="1434961" cy="718560"/>
          </a:xfrm>
          <a:prstGeom prst="rect">
            <a:avLst/>
          </a:prstGeom>
          <a:ln>
            <a:noFill/>
          </a:ln>
        </p:spPr>
      </p:pic>
      <p:pic>
        <p:nvPicPr>
          <p:cNvPr id="207" name="Google Shape;344;p27"/>
          <p:cNvPicPr/>
          <p:nvPr/>
        </p:nvPicPr>
        <p:blipFill>
          <a:blip r:embed="rId6"/>
          <a:stretch/>
        </p:blipFill>
        <p:spPr>
          <a:xfrm>
            <a:off x="7403041" y="1475961"/>
            <a:ext cx="1600920" cy="774359"/>
          </a:xfrm>
          <a:prstGeom prst="rect">
            <a:avLst/>
          </a:prstGeom>
          <a:ln>
            <a:noFill/>
          </a:ln>
        </p:spPr>
      </p:pic>
      <p:pic>
        <p:nvPicPr>
          <p:cNvPr id="210" name="Google Shape;347;p27"/>
          <p:cNvPicPr/>
          <p:nvPr/>
        </p:nvPicPr>
        <p:blipFill>
          <a:blip r:embed="rId7"/>
          <a:stretch/>
        </p:blipFill>
        <p:spPr>
          <a:xfrm>
            <a:off x="5531761" y="2439720"/>
            <a:ext cx="1871280" cy="808200"/>
          </a:xfrm>
          <a:prstGeom prst="rect">
            <a:avLst/>
          </a:prstGeom>
          <a:ln>
            <a:noFill/>
          </a:ln>
        </p:spPr>
      </p:pic>
      <p:sp>
        <p:nvSpPr>
          <p:cNvPr id="211" name="CustomShape 4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213" name="CustomShape 6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7"/>
          <p:cNvSpPr/>
          <p:nvPr/>
        </p:nvSpPr>
        <p:spPr>
          <a:xfrm>
            <a:off x="6530040" y="227882"/>
            <a:ext cx="2613960" cy="28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raissayh@gmail.com</a:t>
            </a:r>
            <a:endParaRPr lang="en-US" spc="-1" dirty="0">
              <a:latin typeface="Arial"/>
            </a:endParaRPr>
          </a:p>
        </p:txBody>
      </p:sp>
      <p:pic>
        <p:nvPicPr>
          <p:cNvPr id="16" name="Google Shape;72;p14">
            <a:extLst>
              <a:ext uri="{FF2B5EF4-FFF2-40B4-BE49-F238E27FC236}">
                <a16:creationId xmlns:a16="http://schemas.microsoft.com/office/drawing/2014/main" id="{7290A351-26B9-49FE-9ECB-2CEBB201036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901062" y="1477080"/>
            <a:ext cx="1252838" cy="781560"/>
          </a:xfrm>
          <a:prstGeom prst="rect">
            <a:avLst/>
          </a:prstGeom>
          <a:ln>
            <a:noFill/>
          </a:ln>
        </p:spPr>
      </p:pic>
      <p:sp>
        <p:nvSpPr>
          <p:cNvPr id="17" name="CustomShape 3">
            <a:extLst>
              <a:ext uri="{FF2B5EF4-FFF2-40B4-BE49-F238E27FC236}">
                <a16:creationId xmlns:a16="http://schemas.microsoft.com/office/drawing/2014/main" id="{DB5C8E21-D535-4ACD-954C-2163B2239718}"/>
              </a:ext>
            </a:extLst>
          </p:cNvPr>
          <p:cNvSpPr/>
          <p:nvPr/>
        </p:nvSpPr>
        <p:spPr>
          <a:xfrm>
            <a:off x="0" y="0"/>
            <a:ext cx="7919640" cy="77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Acknowledgements</a:t>
            </a:r>
            <a:endParaRPr lang="en-US" sz="2801" spc="-1" dirty="0">
              <a:latin typeface="Arial"/>
            </a:endParaRPr>
          </a:p>
        </p:txBody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88F8FB6F-F55B-4B71-9C01-FEC081CBF525}"/>
              </a:ext>
            </a:extLst>
          </p:cNvPr>
          <p:cNvSpPr/>
          <p:nvPr/>
        </p:nvSpPr>
        <p:spPr>
          <a:xfrm>
            <a:off x="-6197" y="1475961"/>
            <a:ext cx="5658118" cy="6125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933">
              <a:buClr>
                <a:srgbClr val="19305C"/>
              </a:buClr>
              <a:buFont typeface="Arial"/>
              <a:buChar char="•"/>
            </a:pPr>
            <a:r>
              <a:rPr lang="en-US" sz="1600" b="1" spc="-1" dirty="0">
                <a:solidFill>
                  <a:srgbClr val="19305C"/>
                </a:solidFill>
                <a:latin typeface="Arial"/>
                <a:ea typeface="Arial"/>
              </a:rPr>
              <a:t>My collaborators from </a:t>
            </a:r>
            <a:r>
              <a:rPr lang="en-US" sz="1600" b="1" spc="-1" dirty="0" err="1">
                <a:solidFill>
                  <a:srgbClr val="19305C"/>
                </a:solidFill>
                <a:latin typeface="Arial"/>
                <a:ea typeface="Arial"/>
              </a:rPr>
              <a:t>iBrain</a:t>
            </a:r>
            <a:r>
              <a:rPr lang="en-US" sz="1600" b="1" spc="-1" dirty="0">
                <a:solidFill>
                  <a:srgbClr val="19305C"/>
                </a:solidFill>
                <a:latin typeface="Arial"/>
                <a:ea typeface="Arial"/>
              </a:rPr>
              <a:t> (CHU de Tours) :</a:t>
            </a:r>
          </a:p>
          <a:p>
            <a:pPr marL="1067">
              <a:buClr>
                <a:srgbClr val="19305C"/>
              </a:buClr>
            </a:pPr>
            <a:r>
              <a:rPr lang="en-US" sz="1600" b="1" spc="-1" dirty="0">
                <a:solidFill>
                  <a:srgbClr val="19305C"/>
                </a:solidFill>
                <a:latin typeface="Arial"/>
                <a:ea typeface="Arial"/>
              </a:rPr>
              <a:t>    Pr. Christophe </a:t>
            </a:r>
            <a:r>
              <a:rPr lang="en-US" sz="1600" b="1" spc="-1" dirty="0" err="1">
                <a:solidFill>
                  <a:srgbClr val="19305C"/>
                </a:solidFill>
                <a:latin typeface="Arial"/>
                <a:ea typeface="Arial"/>
              </a:rPr>
              <a:t>Destrieux</a:t>
            </a:r>
            <a:r>
              <a:rPr lang="en-US" sz="1600" b="1" spc="-1" dirty="0">
                <a:solidFill>
                  <a:srgbClr val="19305C"/>
                </a:solidFill>
                <a:latin typeface="Arial"/>
                <a:ea typeface="Arial"/>
              </a:rPr>
              <a:t> and Dr. Igor Lima Maldonado</a:t>
            </a:r>
            <a:endParaRPr lang="en-US" sz="1600" spc="-1" dirty="0">
              <a:latin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D1BA1DE-0BFF-4688-8EAA-92A5129285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09" y="3350552"/>
            <a:ext cx="676037" cy="67603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294BFF6-0036-443C-BB43-4C69549CCD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40" y="3500158"/>
            <a:ext cx="1740859" cy="526431"/>
          </a:xfrm>
          <a:prstGeom prst="rect">
            <a:avLst/>
          </a:prstGeom>
        </p:spPr>
      </p:pic>
      <p:sp>
        <p:nvSpPr>
          <p:cNvPr id="23" name="CustomShape 3">
            <a:extLst>
              <a:ext uri="{FF2B5EF4-FFF2-40B4-BE49-F238E27FC236}">
                <a16:creationId xmlns:a16="http://schemas.microsoft.com/office/drawing/2014/main" id="{A03A1C52-4C5D-416E-B058-E4FC9396AF59}"/>
              </a:ext>
            </a:extLst>
          </p:cNvPr>
          <p:cNvSpPr/>
          <p:nvPr/>
        </p:nvSpPr>
        <p:spPr>
          <a:xfrm>
            <a:off x="-44384" y="2237458"/>
            <a:ext cx="5379840" cy="6125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933">
              <a:buClr>
                <a:srgbClr val="19305C"/>
              </a:buClr>
              <a:buFont typeface="Arial"/>
              <a:buChar char="•"/>
            </a:pPr>
            <a:r>
              <a:rPr lang="en-US" sz="1600" b="1" spc="-1" dirty="0">
                <a:solidFill>
                  <a:srgbClr val="19305C"/>
                </a:solidFill>
                <a:latin typeface="Arial"/>
                <a:ea typeface="Arial"/>
              </a:rPr>
              <a:t>The donor who gave his body to science for this study</a:t>
            </a:r>
            <a:endParaRPr lang="en-US" sz="1600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BD77CB6-3616-4FDD-BA43-EB4E21FCE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1"/>
          <a:stretch/>
        </p:blipFill>
        <p:spPr>
          <a:xfrm>
            <a:off x="6481187" y="834480"/>
            <a:ext cx="2397000" cy="4032528"/>
          </a:xfrm>
          <a:prstGeom prst="rect">
            <a:avLst/>
          </a:prstGeom>
        </p:spPr>
      </p:pic>
      <p:sp>
        <p:nvSpPr>
          <p:cNvPr id="59" name="CustomShape 1"/>
          <p:cNvSpPr/>
          <p:nvPr/>
        </p:nvSpPr>
        <p:spPr>
          <a:xfrm>
            <a:off x="7715880" y="227881"/>
            <a:ext cx="1427040" cy="28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Introduction</a:t>
            </a:r>
            <a:endParaRPr lang="en-US" spc="-1" dirty="0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 dirty="0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 dirty="0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"/>
          <p:cNvSpPr/>
          <p:nvPr/>
        </p:nvSpPr>
        <p:spPr>
          <a:xfrm>
            <a:off x="0" y="0"/>
            <a:ext cx="791964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The human cerebral cortex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34DC5F-CE11-46DB-8D19-05A75F3576A4}"/>
              </a:ext>
            </a:extLst>
          </p:cNvPr>
          <p:cNvSpPr txBox="1"/>
          <p:nvPr/>
        </p:nvSpPr>
        <p:spPr>
          <a:xfrm>
            <a:off x="8878187" y="4868089"/>
            <a:ext cx="265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3</a:t>
            </a:r>
            <a:endParaRPr lang="fr-FR" sz="1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B5E0ED-14F4-4849-B55E-5961953B69A5}"/>
              </a:ext>
            </a:extLst>
          </p:cNvPr>
          <p:cNvSpPr txBox="1"/>
          <p:nvPr/>
        </p:nvSpPr>
        <p:spPr>
          <a:xfrm>
            <a:off x="0" y="92826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Cerebral</a:t>
            </a:r>
            <a:r>
              <a:rPr lang="fr-FR" b="1" dirty="0"/>
              <a:t> cortex </a:t>
            </a:r>
            <a:r>
              <a:rPr lang="fr-FR" b="1" i="1" dirty="0"/>
              <a:t>(pallium)</a:t>
            </a:r>
            <a:r>
              <a:rPr lang="fr-FR" b="1" dirty="0"/>
              <a:t> = </a:t>
            </a:r>
            <a:r>
              <a:rPr lang="fr-FR" b="1" dirty="0" err="1"/>
              <a:t>outer</a:t>
            </a:r>
            <a:r>
              <a:rPr lang="fr-FR" b="1" dirty="0"/>
              <a:t> layer of the </a:t>
            </a:r>
            <a:r>
              <a:rPr lang="fr-FR" b="1" dirty="0" err="1"/>
              <a:t>cerebrum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1-4.5mm </a:t>
            </a:r>
            <a:r>
              <a:rPr lang="fr-FR" dirty="0" err="1"/>
              <a:t>thick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Mostly</a:t>
            </a:r>
            <a:r>
              <a:rPr lang="fr-FR" dirty="0"/>
              <a:t> made of neuronal </a:t>
            </a:r>
            <a:r>
              <a:rPr lang="fr-FR" dirty="0" err="1"/>
              <a:t>cell</a:t>
            </a:r>
            <a:r>
              <a:rPr lang="fr-FR" dirty="0"/>
              <a:t> bodies (gray </a:t>
            </a:r>
            <a:r>
              <a:rPr lang="fr-FR" dirty="0" err="1"/>
              <a:t>matter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Contains</a:t>
            </a:r>
            <a:r>
              <a:rPr lang="fr-FR" dirty="0"/>
              <a:t> billions of </a:t>
            </a:r>
            <a:r>
              <a:rPr lang="fr-FR" dirty="0" err="1"/>
              <a:t>neurons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Laminar</a:t>
            </a:r>
            <a:r>
              <a:rPr lang="fr-FR" dirty="0"/>
              <a:t> structure (cellular and </a:t>
            </a:r>
            <a:r>
              <a:rPr lang="fr-FR" dirty="0" err="1"/>
              <a:t>myelinated</a:t>
            </a:r>
            <a:r>
              <a:rPr lang="fr-FR" dirty="0"/>
              <a:t> </a:t>
            </a:r>
            <a:r>
              <a:rPr lang="fr-FR" dirty="0" err="1"/>
              <a:t>layers</a:t>
            </a:r>
            <a:r>
              <a:rPr lang="fr-FR" dirty="0"/>
              <a:t>)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3F1E4A0-3FC9-40AB-B403-8940F1D23B38}"/>
              </a:ext>
            </a:extLst>
          </p:cNvPr>
          <p:cNvGrpSpPr/>
          <p:nvPr/>
        </p:nvGrpSpPr>
        <p:grpSpPr>
          <a:xfrm>
            <a:off x="0" y="2787178"/>
            <a:ext cx="3516923" cy="1988183"/>
            <a:chOff x="4441369" y="1022041"/>
            <a:chExt cx="4237870" cy="214162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9AB3624-2CCD-48C9-B6DE-0FA89E67B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2" t="4185" r="17224" b="4185"/>
            <a:stretch/>
          </p:blipFill>
          <p:spPr>
            <a:xfrm>
              <a:off x="5987960" y="1022041"/>
              <a:ext cx="2691279" cy="2134907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BE91DDB7-7E57-4CEE-B8A3-AC9A68DED4F6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5810324" y="1465593"/>
              <a:ext cx="884956" cy="130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6EAF4A18-0DB4-4C4B-99FD-08B1D1014C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6714" y="2540645"/>
              <a:ext cx="616927" cy="4418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506CA2D-423D-4A25-ACC8-83AF45303A06}"/>
                </a:ext>
              </a:extLst>
            </p:cNvPr>
            <p:cNvSpPr txBox="1"/>
            <p:nvPr/>
          </p:nvSpPr>
          <p:spPr>
            <a:xfrm>
              <a:off x="4441369" y="1296316"/>
              <a:ext cx="1368955" cy="364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/>
                <a:t>Cerebrum</a:t>
              </a:r>
              <a:endParaRPr lang="fr-FR" sz="1600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69534AB-CDF6-49AD-81ED-6215EC56FCE6}"/>
                </a:ext>
              </a:extLst>
            </p:cNvPr>
            <p:cNvSpPr txBox="1"/>
            <p:nvPr/>
          </p:nvSpPr>
          <p:spPr>
            <a:xfrm>
              <a:off x="4441369" y="2798987"/>
              <a:ext cx="1546591" cy="364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/>
                <a:t>Cerebellum</a:t>
              </a:r>
              <a:endParaRPr lang="fr-FR" sz="1400" dirty="0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62250587-94A2-488E-AF4A-E33D07D3C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4098" r="2756" b="9517"/>
          <a:stretch/>
        </p:blipFill>
        <p:spPr>
          <a:xfrm>
            <a:off x="3979466" y="2787178"/>
            <a:ext cx="2275674" cy="19819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34B82D-50DA-47A4-A304-4C9AE46819B4}"/>
              </a:ext>
            </a:extLst>
          </p:cNvPr>
          <p:cNvSpPr txBox="1"/>
          <p:nvPr/>
        </p:nvSpPr>
        <p:spPr>
          <a:xfrm>
            <a:off x="1399509" y="4769120"/>
            <a:ext cx="1949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/>
              <a:t>CHU de Tours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AC73D72-9D61-423A-AE8A-CF49B1BA339D}"/>
              </a:ext>
            </a:extLst>
          </p:cNvPr>
          <p:cNvSpPr txBox="1"/>
          <p:nvPr/>
        </p:nvSpPr>
        <p:spPr>
          <a:xfrm>
            <a:off x="4142612" y="4769119"/>
            <a:ext cx="1949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/>
              <a:t>Neuranat</a:t>
            </a:r>
            <a:endParaRPr lang="fr-FR" sz="1400" i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C3ABCA-1FF6-4629-A6E2-8ECEC4B7B1D8}"/>
              </a:ext>
            </a:extLst>
          </p:cNvPr>
          <p:cNvSpPr txBox="1"/>
          <p:nvPr/>
        </p:nvSpPr>
        <p:spPr>
          <a:xfrm>
            <a:off x="6880829" y="4769118"/>
            <a:ext cx="1674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/>
              <a:t>Nieuwenhuys</a:t>
            </a:r>
            <a:r>
              <a:rPr lang="fr-FR" sz="1200" i="1" dirty="0"/>
              <a:t>, 2013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7715880" y="227881"/>
            <a:ext cx="1427040" cy="28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>
                <a:solidFill>
                  <a:srgbClr val="19305C"/>
                </a:solidFill>
                <a:latin typeface="Arial"/>
                <a:ea typeface="Arial"/>
              </a:rPr>
              <a:t>Introduction</a:t>
            </a:r>
            <a:endParaRPr lang="en-US" spc="-1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4F7217E-12DE-4224-B1DA-450B68E498DD}"/>
              </a:ext>
            </a:extLst>
          </p:cNvPr>
          <p:cNvSpPr txBox="1"/>
          <p:nvPr/>
        </p:nvSpPr>
        <p:spPr>
          <a:xfrm>
            <a:off x="8878187" y="4868089"/>
            <a:ext cx="265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4</a:t>
            </a:r>
            <a:endParaRPr lang="fr-FR" sz="1400" dirty="0"/>
          </a:p>
        </p:txBody>
      </p:sp>
      <p:sp>
        <p:nvSpPr>
          <p:cNvPr id="22" name="CustomShape 5">
            <a:extLst>
              <a:ext uri="{FF2B5EF4-FFF2-40B4-BE49-F238E27FC236}">
                <a16:creationId xmlns:a16="http://schemas.microsoft.com/office/drawing/2014/main" id="{96BD548B-5C1E-47E1-AC0D-713CD96EF82A}"/>
              </a:ext>
            </a:extLst>
          </p:cNvPr>
          <p:cNvSpPr/>
          <p:nvPr/>
        </p:nvSpPr>
        <p:spPr>
          <a:xfrm>
            <a:off x="0" y="0"/>
            <a:ext cx="791964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The human cerebral cortex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11FA56-C336-4C37-A94E-19B3C25D4062}"/>
              </a:ext>
            </a:extLst>
          </p:cNvPr>
          <p:cNvSpPr txBox="1"/>
          <p:nvPr/>
        </p:nvSpPr>
        <p:spPr>
          <a:xfrm>
            <a:off x="0" y="1182309"/>
            <a:ext cx="405953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Divided</a:t>
            </a:r>
            <a:r>
              <a:rPr lang="fr-FR" dirty="0"/>
              <a:t> in </a:t>
            </a:r>
            <a:r>
              <a:rPr lang="fr-FR" dirty="0" err="1"/>
              <a:t>functional</a:t>
            </a:r>
            <a:r>
              <a:rPr lang="fr-FR" dirty="0"/>
              <a:t> areas             =&gt; Brodmann atlas (1909)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Involved</a:t>
            </a:r>
            <a:r>
              <a:rPr lang="fr-FR" dirty="0"/>
              <a:t> in </a:t>
            </a:r>
            <a:r>
              <a:rPr lang="fr-FR" dirty="0" err="1"/>
              <a:t>neurodevelopmental</a:t>
            </a:r>
            <a:r>
              <a:rPr lang="fr-FR" dirty="0"/>
              <a:t>, </a:t>
            </a:r>
            <a:r>
              <a:rPr lang="fr-FR" dirty="0" err="1"/>
              <a:t>neurodegenerative</a:t>
            </a:r>
            <a:r>
              <a:rPr lang="fr-FR" dirty="0"/>
              <a:t> and </a:t>
            </a:r>
            <a:r>
              <a:rPr lang="fr-FR" dirty="0" err="1"/>
              <a:t>psychiatric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 (</a:t>
            </a:r>
            <a:r>
              <a:rPr lang="fr-FR" dirty="0" err="1"/>
              <a:t>Alzheimer’s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atlases</a:t>
            </a:r>
            <a:r>
              <a:rPr lang="fr-FR" dirty="0"/>
              <a:t> of cytoarchitectonics and myeloarchitectonics at the </a:t>
            </a:r>
            <a:r>
              <a:rPr lang="fr-FR" dirty="0" err="1"/>
              <a:t>microscopic</a:t>
            </a:r>
            <a:r>
              <a:rPr lang="fr-FR" dirty="0"/>
              <a:t>/</a:t>
            </a:r>
            <a:r>
              <a:rPr lang="fr-FR" dirty="0" err="1"/>
              <a:t>macroscopic</a:t>
            </a:r>
            <a:r>
              <a:rPr lang="fr-FR" dirty="0"/>
              <a:t> </a:t>
            </a:r>
            <a:r>
              <a:rPr lang="fr-FR" dirty="0" err="1"/>
              <a:t>scales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 structural and quantitative atlas at the </a:t>
            </a:r>
            <a:r>
              <a:rPr lang="fr-FR" dirty="0" err="1"/>
              <a:t>mesoscopic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(~100µm)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882874-6483-47FD-9084-E5734290B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" t="4121"/>
          <a:stretch/>
        </p:blipFill>
        <p:spPr>
          <a:xfrm>
            <a:off x="4167221" y="1352090"/>
            <a:ext cx="4975699" cy="31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1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7715880" y="227881"/>
            <a:ext cx="1427040" cy="28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>
                <a:solidFill>
                  <a:srgbClr val="19305C"/>
                </a:solidFill>
                <a:latin typeface="Arial"/>
                <a:ea typeface="Arial"/>
              </a:rPr>
              <a:t>Introduction</a:t>
            </a:r>
            <a:endParaRPr lang="en-US" spc="-1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4F7217E-12DE-4224-B1DA-450B68E498DD}"/>
              </a:ext>
            </a:extLst>
          </p:cNvPr>
          <p:cNvSpPr txBox="1"/>
          <p:nvPr/>
        </p:nvSpPr>
        <p:spPr>
          <a:xfrm>
            <a:off x="8878187" y="4868089"/>
            <a:ext cx="265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5</a:t>
            </a:r>
            <a:endParaRPr lang="fr-FR" sz="1400" dirty="0"/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CA0331E1-70A5-46DB-A54E-DFDB09B68A98}"/>
              </a:ext>
            </a:extLst>
          </p:cNvPr>
          <p:cNvSpPr/>
          <p:nvPr/>
        </p:nvSpPr>
        <p:spPr>
          <a:xfrm>
            <a:off x="0" y="0"/>
            <a:ext cx="791964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Quantitative MRI</a:t>
            </a:r>
            <a:endParaRPr lang="en-US" sz="2801" spc="-1" dirty="0">
              <a:latin typeface="Arial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5308C8-B698-4F7D-BF1C-44139925E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5240" r="14142" b="13709"/>
          <a:stretch/>
        </p:blipFill>
        <p:spPr>
          <a:xfrm>
            <a:off x="31227" y="1146086"/>
            <a:ext cx="1813661" cy="1493024"/>
          </a:xfrm>
          <a:prstGeom prst="rect">
            <a:avLst/>
          </a:prstGeom>
        </p:spPr>
      </p:pic>
      <p:sp>
        <p:nvSpPr>
          <p:cNvPr id="10" name="Flèche : courbe vers le bas 9">
            <a:extLst>
              <a:ext uri="{FF2B5EF4-FFF2-40B4-BE49-F238E27FC236}">
                <a16:creationId xmlns:a16="http://schemas.microsoft.com/office/drawing/2014/main" id="{39DD428D-BCE1-4B1B-8BB5-572BE4FC9824}"/>
              </a:ext>
            </a:extLst>
          </p:cNvPr>
          <p:cNvSpPr/>
          <p:nvPr/>
        </p:nvSpPr>
        <p:spPr>
          <a:xfrm rot="414489">
            <a:off x="1159503" y="1354037"/>
            <a:ext cx="1873447" cy="276800"/>
          </a:xfrm>
          <a:prstGeom prst="curvedDownArrow">
            <a:avLst>
              <a:gd name="adj1" fmla="val 12179"/>
              <a:gd name="adj2" fmla="val 67698"/>
              <a:gd name="adj3" fmla="val 38024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AC2420-02FD-41B1-A065-D0AB957361B4}"/>
              </a:ext>
            </a:extLst>
          </p:cNvPr>
          <p:cNvSpPr txBox="1"/>
          <p:nvPr/>
        </p:nvSpPr>
        <p:spPr>
          <a:xfrm>
            <a:off x="2495615" y="1754262"/>
            <a:ext cx="1123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One voxel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3094D2-38C6-427F-AE38-11AE8C663DE6}"/>
              </a:ext>
            </a:extLst>
          </p:cNvPr>
          <p:cNvSpPr txBox="1"/>
          <p:nvPr/>
        </p:nvSpPr>
        <p:spPr>
          <a:xfrm>
            <a:off x="3042796" y="2243065"/>
            <a:ext cx="2458936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Neurons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</a:t>
            </a:r>
            <a:r>
              <a:rPr lang="fr-FR" sz="1400" b="1" dirty="0" err="1"/>
              <a:t>myelinated</a:t>
            </a:r>
            <a:r>
              <a:rPr lang="fr-FR" sz="1400" b="1" dirty="0"/>
              <a:t> / </a:t>
            </a:r>
            <a:r>
              <a:rPr lang="fr-FR" sz="1400" b="1" dirty="0" err="1"/>
              <a:t>unmyelinated</a:t>
            </a:r>
            <a:r>
              <a:rPr lang="fr-FR" sz="1400" b="1" dirty="0"/>
              <a:t> axons</a:t>
            </a:r>
          </a:p>
          <a:p>
            <a:pPr algn="ctr"/>
            <a:r>
              <a:rPr lang="fr-FR" sz="1400" b="1" dirty="0"/>
              <a:t>+</a:t>
            </a:r>
          </a:p>
          <a:p>
            <a:pPr algn="ctr"/>
            <a:r>
              <a:rPr lang="fr-FR" sz="1400" b="1" dirty="0"/>
              <a:t>Glial </a:t>
            </a:r>
            <a:r>
              <a:rPr lang="fr-FR" sz="1400" b="1" dirty="0" err="1"/>
              <a:t>cells</a:t>
            </a:r>
            <a:endParaRPr lang="fr-FR" sz="1400" b="1" dirty="0"/>
          </a:p>
          <a:p>
            <a:pPr algn="ctr"/>
            <a:r>
              <a:rPr lang="fr-FR" sz="1400" b="1" dirty="0"/>
              <a:t>+</a:t>
            </a:r>
          </a:p>
          <a:p>
            <a:pPr algn="ctr"/>
            <a:r>
              <a:rPr lang="fr-FR" sz="1400" b="1" dirty="0"/>
              <a:t>Blood </a:t>
            </a:r>
            <a:r>
              <a:rPr lang="fr-FR" sz="1400" b="1" dirty="0" err="1"/>
              <a:t>vessels</a:t>
            </a:r>
            <a:endParaRPr lang="fr-FR" sz="1400" b="1" dirty="0"/>
          </a:p>
          <a:p>
            <a:pPr algn="ctr"/>
            <a:r>
              <a:rPr lang="fr-FR" sz="1400" b="1" dirty="0"/>
              <a:t>+</a:t>
            </a:r>
          </a:p>
          <a:p>
            <a:pPr algn="ctr"/>
            <a:r>
              <a:rPr lang="fr-FR" sz="1400" b="1" dirty="0" err="1"/>
              <a:t>Cerebrospinal</a:t>
            </a:r>
            <a:r>
              <a:rPr lang="fr-FR" sz="1400" b="1" dirty="0"/>
              <a:t> </a:t>
            </a:r>
            <a:r>
              <a:rPr lang="fr-FR" sz="1400" b="1" dirty="0" err="1"/>
              <a:t>fluid</a:t>
            </a:r>
            <a:endParaRPr lang="fr-FR" sz="1400" b="1" dirty="0"/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3C303B3F-426A-48F3-B2AB-05076B4CE25E}"/>
              </a:ext>
            </a:extLst>
          </p:cNvPr>
          <p:cNvSpPr/>
          <p:nvPr/>
        </p:nvSpPr>
        <p:spPr>
          <a:xfrm>
            <a:off x="2999494" y="1607706"/>
            <a:ext cx="157603" cy="187991"/>
          </a:xfrm>
          <a:prstGeom prst="cub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courbe vers le bas 18">
            <a:extLst>
              <a:ext uri="{FF2B5EF4-FFF2-40B4-BE49-F238E27FC236}">
                <a16:creationId xmlns:a16="http://schemas.microsoft.com/office/drawing/2014/main" id="{551A68CC-08B4-455B-99AB-57120A1B7B19}"/>
              </a:ext>
            </a:extLst>
          </p:cNvPr>
          <p:cNvSpPr/>
          <p:nvPr/>
        </p:nvSpPr>
        <p:spPr>
          <a:xfrm rot="1444207">
            <a:off x="3182155" y="1370926"/>
            <a:ext cx="1700055" cy="572416"/>
          </a:xfrm>
          <a:prstGeom prst="curvedDownArrow">
            <a:avLst>
              <a:gd name="adj1" fmla="val 12179"/>
              <a:gd name="adj2" fmla="val 36726"/>
              <a:gd name="adj3" fmla="val 3032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2F96F8-920D-46B2-9DB1-B3324718B4C4}"/>
              </a:ext>
            </a:extLst>
          </p:cNvPr>
          <p:cNvSpPr txBox="1"/>
          <p:nvPr/>
        </p:nvSpPr>
        <p:spPr>
          <a:xfrm>
            <a:off x="5945714" y="1152365"/>
            <a:ext cx="31982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Quantitative </a:t>
            </a:r>
            <a:r>
              <a:rPr lang="fr-FR" b="1" dirty="0" err="1"/>
              <a:t>features</a:t>
            </a:r>
            <a:endParaRPr lang="fr-FR" b="1" dirty="0"/>
          </a:p>
          <a:p>
            <a:pPr algn="ctr"/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</a:t>
            </a:r>
            <a:r>
              <a:rPr lang="fr-FR" baseline="-25000" dirty="0"/>
              <a:t>1</a:t>
            </a:r>
            <a:r>
              <a:rPr lang="fr-FR" dirty="0"/>
              <a:t>-relaxation time (T</a:t>
            </a:r>
            <a:r>
              <a:rPr lang="fr-FR" baseline="-25000" dirty="0"/>
              <a:t>1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</a:t>
            </a:r>
            <a:r>
              <a:rPr lang="fr-FR" baseline="-25000" dirty="0"/>
              <a:t>2</a:t>
            </a:r>
            <a:r>
              <a:rPr lang="fr-FR" dirty="0"/>
              <a:t>-relaxation time (T</a:t>
            </a:r>
            <a:r>
              <a:rPr lang="fr-FR" baseline="-25000" dirty="0"/>
              <a:t>2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</a:t>
            </a:r>
            <a:r>
              <a:rPr lang="fr-FR" baseline="-25000" dirty="0"/>
              <a:t>2</a:t>
            </a:r>
            <a:r>
              <a:rPr lang="fr-FR" dirty="0"/>
              <a:t>*-relaxation time (T</a:t>
            </a:r>
            <a:r>
              <a:rPr lang="fr-FR" baseline="-25000" dirty="0"/>
              <a:t>2</a:t>
            </a:r>
            <a:r>
              <a:rPr lang="fr-FR" dirty="0"/>
              <a:t>*)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Proton </a:t>
            </a:r>
            <a:r>
              <a:rPr lang="fr-FR" dirty="0" err="1"/>
              <a:t>density</a:t>
            </a:r>
            <a:r>
              <a:rPr lang="fr-FR" dirty="0"/>
              <a:t> (</a:t>
            </a:r>
            <a:r>
              <a:rPr lang="el-GR" dirty="0"/>
              <a:t>ρ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Myelin</a:t>
            </a:r>
            <a:r>
              <a:rPr lang="fr-FR" dirty="0"/>
              <a:t> water fraction (MWF)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Apparent diffusion coefficient (ADC)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…</a:t>
            </a:r>
          </a:p>
        </p:txBody>
      </p: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2ADC1EA6-A1E1-4562-ACDB-AAA658827B2B}"/>
              </a:ext>
            </a:extLst>
          </p:cNvPr>
          <p:cNvSpPr/>
          <p:nvPr/>
        </p:nvSpPr>
        <p:spPr>
          <a:xfrm>
            <a:off x="5568750" y="1140234"/>
            <a:ext cx="612273" cy="3222934"/>
          </a:xfrm>
          <a:prstGeom prst="leftBrace">
            <a:avLst>
              <a:gd name="adj1" fmla="val 12678"/>
              <a:gd name="adj2" fmla="val 5282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FF4773-AF63-4A15-BFA7-9CB6FD470921}"/>
              </a:ext>
            </a:extLst>
          </p:cNvPr>
          <p:cNvSpPr txBox="1"/>
          <p:nvPr/>
        </p:nvSpPr>
        <p:spPr>
          <a:xfrm>
            <a:off x="19349" y="4316460"/>
            <a:ext cx="548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qMRI</a:t>
            </a:r>
            <a:r>
              <a:rPr lang="en-US" b="1" dirty="0"/>
              <a:t> =&gt; high sensitivity to microscopic tissue changes, provides biomarkers in clinics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661190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7715880" y="227881"/>
            <a:ext cx="1427040" cy="28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>
                <a:solidFill>
                  <a:srgbClr val="19305C"/>
                </a:solidFill>
                <a:latin typeface="Arial"/>
                <a:ea typeface="Arial"/>
              </a:rPr>
              <a:t>Introduction</a:t>
            </a:r>
            <a:endParaRPr lang="en-US" spc="-1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CA0331E1-70A5-46DB-A54E-DFDB09B68A98}"/>
              </a:ext>
            </a:extLst>
          </p:cNvPr>
          <p:cNvSpPr/>
          <p:nvPr/>
        </p:nvSpPr>
        <p:spPr>
          <a:xfrm>
            <a:off x="0" y="0"/>
            <a:ext cx="791964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Diffusion MRI</a:t>
            </a:r>
            <a:endParaRPr lang="en-US" sz="2801" spc="-1" dirty="0">
              <a:latin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D2EBBF-3E04-4E4C-AD39-8B7990A4D916}"/>
              </a:ext>
            </a:extLst>
          </p:cNvPr>
          <p:cNvSpPr txBox="1"/>
          <p:nvPr/>
        </p:nvSpPr>
        <p:spPr>
          <a:xfrm>
            <a:off x="8878187" y="4868089"/>
            <a:ext cx="265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6</a:t>
            </a:r>
            <a:endParaRPr lang="fr-FR" sz="14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2A4E678-BDF3-4BA8-9D49-625CD5382AA3}"/>
              </a:ext>
            </a:extLst>
          </p:cNvPr>
          <p:cNvGrpSpPr/>
          <p:nvPr/>
        </p:nvGrpSpPr>
        <p:grpSpPr>
          <a:xfrm>
            <a:off x="5429766" y="907018"/>
            <a:ext cx="3617423" cy="3329569"/>
            <a:chOff x="8391895" y="2419082"/>
            <a:chExt cx="3847017" cy="3566663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383A264-3928-478A-92B1-2FEE0C6DE53B}"/>
                </a:ext>
              </a:extLst>
            </p:cNvPr>
            <p:cNvGrpSpPr/>
            <p:nvPr/>
          </p:nvGrpSpPr>
          <p:grpSpPr>
            <a:xfrm>
              <a:off x="9200274" y="2424256"/>
              <a:ext cx="2751716" cy="3561489"/>
              <a:chOff x="9200274" y="2424256"/>
              <a:chExt cx="2751716" cy="3561489"/>
            </a:xfrm>
          </p:grpSpPr>
          <p:pic>
            <p:nvPicPr>
              <p:cNvPr id="13" name="Image 53" descr="Une image contenant capture d’écran&#10;&#10;Description générée avec un niveau de confiance très élevé">
                <a:extLst>
                  <a:ext uri="{FF2B5EF4-FFF2-40B4-BE49-F238E27FC236}">
                    <a16:creationId xmlns:a16="http://schemas.microsoft.com/office/drawing/2014/main" id="{CEF3B78E-C4BF-44D8-BA9F-F42C5A4BB5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176" t="26680" r="38431" b="-70"/>
              <a:stretch/>
            </p:blipFill>
            <p:spPr>
              <a:xfrm>
                <a:off x="9200274" y="2424256"/>
                <a:ext cx="2751716" cy="356148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2B79CB3-42DA-4D5E-9E5B-B165DC28B2F1}"/>
                  </a:ext>
                </a:extLst>
              </p:cNvPr>
              <p:cNvSpPr/>
              <p:nvPr/>
            </p:nvSpPr>
            <p:spPr>
              <a:xfrm>
                <a:off x="9206623" y="2424256"/>
                <a:ext cx="726757" cy="9348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34025F4-92B6-4DC3-B5FD-EBDA231725C2}"/>
                </a:ext>
              </a:extLst>
            </p:cNvPr>
            <p:cNvSpPr txBox="1"/>
            <p:nvPr/>
          </p:nvSpPr>
          <p:spPr>
            <a:xfrm>
              <a:off x="10820399" y="2419082"/>
              <a:ext cx="1418513" cy="56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rgbClr val="0070C0"/>
                  </a:solidFill>
                </a:rPr>
                <a:t>Diffusivity</a:t>
              </a:r>
              <a:r>
                <a:rPr lang="fr-FR" sz="1400" b="1" dirty="0">
                  <a:solidFill>
                    <a:srgbClr val="0070C0"/>
                  </a:solidFill>
                </a:rPr>
                <a:t>++</a:t>
              </a:r>
            </a:p>
            <a:p>
              <a:r>
                <a:rPr lang="fr-FR" sz="1400" b="1" dirty="0">
                  <a:solidFill>
                    <a:srgbClr val="FF0000"/>
                  </a:solidFill>
                </a:rPr>
                <a:t>MRI signal--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5F6106D-5A48-4D68-A31E-EABAA0D14CD9}"/>
                </a:ext>
              </a:extLst>
            </p:cNvPr>
            <p:cNvSpPr txBox="1"/>
            <p:nvPr/>
          </p:nvSpPr>
          <p:spPr>
            <a:xfrm>
              <a:off x="8391895" y="4733807"/>
              <a:ext cx="1357122" cy="56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rgbClr val="FF0000"/>
                  </a:solidFill>
                </a:rPr>
                <a:t>Diffusivity</a:t>
              </a:r>
              <a:r>
                <a:rPr lang="fr-FR" sz="1400" b="1" dirty="0">
                  <a:solidFill>
                    <a:srgbClr val="FF0000"/>
                  </a:solidFill>
                </a:rPr>
                <a:t>--</a:t>
              </a:r>
            </a:p>
            <a:p>
              <a:r>
                <a:rPr lang="fr-FR" sz="1400" b="1" dirty="0">
                  <a:solidFill>
                    <a:srgbClr val="0070C0"/>
                  </a:solidFill>
                </a:rPr>
                <a:t>MRI signal++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2A50EDA-32F0-4679-8969-BEC4B2903EFA}"/>
              </a:ext>
            </a:extLst>
          </p:cNvPr>
          <p:cNvGrpSpPr/>
          <p:nvPr/>
        </p:nvGrpSpPr>
        <p:grpSpPr>
          <a:xfrm>
            <a:off x="31227" y="1146086"/>
            <a:ext cx="5040115" cy="2713118"/>
            <a:chOff x="31227" y="1146086"/>
            <a:chExt cx="5040115" cy="271311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F24CD5F-E7F3-4747-A1E9-64A0F1263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6" t="5240" r="14142" b="13709"/>
            <a:stretch/>
          </p:blipFill>
          <p:spPr>
            <a:xfrm>
              <a:off x="31227" y="1146086"/>
              <a:ext cx="1813661" cy="1493024"/>
            </a:xfrm>
            <a:prstGeom prst="rect">
              <a:avLst/>
            </a:prstGeom>
          </p:spPr>
        </p:pic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4F86B80F-862D-4DB7-9703-A20E55906D58}"/>
                </a:ext>
              </a:extLst>
            </p:cNvPr>
            <p:cNvGrpSpPr/>
            <p:nvPr/>
          </p:nvGrpSpPr>
          <p:grpSpPr>
            <a:xfrm>
              <a:off x="953179" y="1285884"/>
              <a:ext cx="4118163" cy="2573320"/>
              <a:chOff x="1898708" y="2046509"/>
              <a:chExt cx="6892543" cy="4304627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ADD3C836-6ABD-46C4-9BB7-1B6B68D42F36}"/>
                  </a:ext>
                </a:extLst>
              </p:cNvPr>
              <p:cNvGrpSpPr/>
              <p:nvPr/>
            </p:nvGrpSpPr>
            <p:grpSpPr>
              <a:xfrm>
                <a:off x="1898708" y="2046509"/>
                <a:ext cx="6892543" cy="4304627"/>
                <a:chOff x="1548090" y="2065045"/>
                <a:chExt cx="6892543" cy="4304627"/>
              </a:xfrm>
            </p:grpSpPr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65B81526-B92A-470A-92D4-42489E98BB08}"/>
                    </a:ext>
                  </a:extLst>
                </p:cNvPr>
                <p:cNvGrpSpPr/>
                <p:nvPr/>
              </p:nvGrpSpPr>
              <p:grpSpPr>
                <a:xfrm>
                  <a:off x="1893413" y="2065045"/>
                  <a:ext cx="6547220" cy="4304627"/>
                  <a:chOff x="1893413" y="2065045"/>
                  <a:chExt cx="6547220" cy="4304627"/>
                </a:xfrm>
              </p:grpSpPr>
              <p:grpSp>
                <p:nvGrpSpPr>
                  <p:cNvPr id="20" name="Groupe 19">
                    <a:extLst>
                      <a:ext uri="{FF2B5EF4-FFF2-40B4-BE49-F238E27FC236}">
                        <a16:creationId xmlns:a16="http://schemas.microsoft.com/office/drawing/2014/main" id="{50EED8D5-7445-4033-920E-063EF00A6F2E}"/>
                      </a:ext>
                    </a:extLst>
                  </p:cNvPr>
                  <p:cNvGrpSpPr/>
                  <p:nvPr/>
                </p:nvGrpSpPr>
                <p:grpSpPr>
                  <a:xfrm>
                    <a:off x="1893413" y="2065045"/>
                    <a:ext cx="6547220" cy="4304627"/>
                    <a:chOff x="1893413" y="2065045"/>
                    <a:chExt cx="6547220" cy="4304627"/>
                  </a:xfrm>
                </p:grpSpPr>
                <p:pic>
                  <p:nvPicPr>
                    <p:cNvPr id="25" name="Image 24">
                      <a:extLst>
                        <a:ext uri="{FF2B5EF4-FFF2-40B4-BE49-F238E27FC236}">
                          <a16:creationId xmlns:a16="http://schemas.microsoft.com/office/drawing/2014/main" id="{6A328FBB-63A9-4FB5-8F3D-E852C991F9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44479" t="17744" r="21952" b="15926"/>
                    <a:stretch/>
                  </p:blipFill>
                  <p:spPr>
                    <a:xfrm>
                      <a:off x="3056007" y="4253006"/>
                      <a:ext cx="2607272" cy="211666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Image 23">
                      <a:extLst>
                        <a:ext uri="{FF2B5EF4-FFF2-40B4-BE49-F238E27FC236}">
                          <a16:creationId xmlns:a16="http://schemas.microsoft.com/office/drawing/2014/main" id="{6BF20FB2-A809-4E58-8457-09362CCCCB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l="51250" t="16111" r="12997" b="35409"/>
                    <a:stretch/>
                  </p:blipFill>
                  <p:spPr>
                    <a:xfrm>
                      <a:off x="4864100" y="2065045"/>
                      <a:ext cx="3576533" cy="272790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Flèche : courbe vers le bas 27">
                      <a:extLst>
                        <a:ext uri="{FF2B5EF4-FFF2-40B4-BE49-F238E27FC236}">
                          <a16:creationId xmlns:a16="http://schemas.microsoft.com/office/drawing/2014/main" id="{6AD20BB9-B2EE-4E5E-BECB-7B7AE0016345}"/>
                        </a:ext>
                      </a:extLst>
                    </p:cNvPr>
                    <p:cNvSpPr/>
                    <p:nvPr/>
                  </p:nvSpPr>
                  <p:spPr>
                    <a:xfrm rot="414489">
                      <a:off x="1893413" y="2179050"/>
                      <a:ext cx="3135576" cy="463029"/>
                    </a:xfrm>
                    <a:prstGeom prst="curvedDownArrow">
                      <a:avLst>
                        <a:gd name="adj1" fmla="val 12179"/>
                        <a:gd name="adj2" fmla="val 67698"/>
                        <a:gd name="adj3" fmla="val 38024"/>
                      </a:avLst>
                    </a:prstGeom>
                    <a:solidFill>
                      <a:srgbClr val="00B0F0"/>
                    </a:solidFill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1" name="ZoneTexte 20">
                    <a:extLst>
                      <a:ext uri="{FF2B5EF4-FFF2-40B4-BE49-F238E27FC236}">
                        <a16:creationId xmlns:a16="http://schemas.microsoft.com/office/drawing/2014/main" id="{0426D211-7AD1-428E-AFA1-6D32C234C521}"/>
                      </a:ext>
                    </a:extLst>
                  </p:cNvPr>
                  <p:cNvSpPr txBox="1"/>
                  <p:nvPr/>
                </p:nvSpPr>
                <p:spPr>
                  <a:xfrm>
                    <a:off x="6444265" y="4688148"/>
                    <a:ext cx="1249320" cy="3984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b="1" dirty="0"/>
                      <a:t>Axons</a:t>
                    </a:r>
                  </a:p>
                </p:txBody>
              </p:sp>
              <p:sp>
                <p:nvSpPr>
                  <p:cNvPr id="22" name="ZoneTexte 21">
                    <a:extLst>
                      <a:ext uri="{FF2B5EF4-FFF2-40B4-BE49-F238E27FC236}">
                        <a16:creationId xmlns:a16="http://schemas.microsoft.com/office/drawing/2014/main" id="{FCCB3A43-4E11-494C-815F-94928E64BDCE}"/>
                      </a:ext>
                    </a:extLst>
                  </p:cNvPr>
                  <p:cNvSpPr txBox="1"/>
                  <p:nvPr/>
                </p:nvSpPr>
                <p:spPr>
                  <a:xfrm>
                    <a:off x="4129655" y="2848544"/>
                    <a:ext cx="1881039" cy="5148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b="1" dirty="0"/>
                      <a:t>One voxel</a:t>
                    </a:r>
                  </a:p>
                </p:txBody>
              </p:sp>
              <p:sp>
                <p:nvSpPr>
                  <p:cNvPr id="23" name="Flèche : courbe vers la droite 22">
                    <a:extLst>
                      <a:ext uri="{FF2B5EF4-FFF2-40B4-BE49-F238E27FC236}">
                        <a16:creationId xmlns:a16="http://schemas.microsoft.com/office/drawing/2014/main" id="{FDD76064-A12A-4EBD-BFED-8AA4A1AEA7B0}"/>
                      </a:ext>
                    </a:extLst>
                  </p:cNvPr>
                  <p:cNvSpPr/>
                  <p:nvPr/>
                </p:nvSpPr>
                <p:spPr>
                  <a:xfrm rot="4977458">
                    <a:off x="5632616" y="3051048"/>
                    <a:ext cx="310116" cy="2105950"/>
                  </a:xfrm>
                  <a:prstGeom prst="curvedRightArrow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9777DBAC-F5C8-42BC-8302-7B19A446848E}"/>
                    </a:ext>
                  </a:extLst>
                </p:cNvPr>
                <p:cNvSpPr txBox="1"/>
                <p:nvPr/>
              </p:nvSpPr>
              <p:spPr>
                <a:xfrm>
                  <a:off x="1548090" y="4873720"/>
                  <a:ext cx="1668895" cy="8752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b="1" dirty="0"/>
                    <a:t>Brownian</a:t>
                  </a:r>
                </a:p>
                <a:p>
                  <a:r>
                    <a:rPr lang="fr-FR" sz="1400" b="1" dirty="0"/>
                    <a:t>motion</a:t>
                  </a:r>
                </a:p>
              </p:txBody>
            </p:sp>
          </p:grp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E2C0780-C894-4AD5-92B8-7E7A2F13D1CE}"/>
                  </a:ext>
                </a:extLst>
              </p:cNvPr>
              <p:cNvSpPr/>
              <p:nvPr/>
            </p:nvSpPr>
            <p:spPr>
              <a:xfrm>
                <a:off x="7236476" y="4048814"/>
                <a:ext cx="267247" cy="185655"/>
              </a:xfrm>
              <a:prstGeom prst="ellipse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46FB28-7F78-4880-BD3C-7EB9B9A6C715}"/>
                  </a:ext>
                </a:extLst>
              </p:cNvPr>
              <p:cNvSpPr/>
              <p:nvPr/>
            </p:nvSpPr>
            <p:spPr>
              <a:xfrm>
                <a:off x="6049438" y="4279227"/>
                <a:ext cx="2727960" cy="421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1" i="1">
                          <a:latin typeface="Cambria Math" panose="02040503050406030204" pitchFamily="18" charset="0"/>
                        </a:rPr>
                        <m:t>𝒐</m:t>
                      </m:r>
                      <m:r>
                        <a:rPr lang="fr-FR" sz="2000">
                          <a:latin typeface="Cambria Math" panose="02040503050406030204" pitchFamily="18" charset="0"/>
                        </a:rPr>
                        <m:t>) 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2000" b="0" i="1" baseline="-25000" smtClean="0">
                          <a:latin typeface="Cambria Math" panose="02040503050406030204" pitchFamily="18" charset="0"/>
                        </a:rPr>
                        <m:t>0</m:t>
                      </m:r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𝑏𝐷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2000" b="1" i="1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46FB28-7F78-4880-BD3C-7EB9B9A6C7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38" y="4279227"/>
                <a:ext cx="2727960" cy="421013"/>
              </a:xfrm>
              <a:prstGeom prst="rect">
                <a:avLst/>
              </a:prstGeom>
              <a:blipFill>
                <a:blip r:embed="rId7"/>
                <a:stretch>
                  <a:fillRect t="-85507" r="-4018" b="-1101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67683A54-3517-4770-8CF5-E0E804C6E47F}"/>
              </a:ext>
            </a:extLst>
          </p:cNvPr>
          <p:cNvSpPr txBox="1"/>
          <p:nvPr/>
        </p:nvSpPr>
        <p:spPr>
          <a:xfrm>
            <a:off x="19349" y="4316460"/>
            <a:ext cx="604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Postmortem</a:t>
            </a:r>
            <a:r>
              <a:rPr lang="en-US" b="1" dirty="0"/>
              <a:t> dMRI =&gt; longer scan times, less artefacts and mesoscopic resolution (~100µm) </a:t>
            </a:r>
            <a:endParaRPr lang="en-US" b="1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E8B6C8-A64A-42C0-AB37-11B9173A9401}"/>
              </a:ext>
            </a:extLst>
          </p:cNvPr>
          <p:cNvSpPr/>
          <p:nvPr/>
        </p:nvSpPr>
        <p:spPr>
          <a:xfrm>
            <a:off x="7413418" y="961914"/>
            <a:ext cx="302462" cy="4166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5EF38A-7FE6-4265-942D-A48118086399}"/>
              </a:ext>
            </a:extLst>
          </p:cNvPr>
          <p:cNvSpPr/>
          <p:nvPr/>
        </p:nvSpPr>
        <p:spPr>
          <a:xfrm>
            <a:off x="6695280" y="3108064"/>
            <a:ext cx="302462" cy="416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DFABC6-6473-4411-981E-E25243E6CB55}"/>
              </a:ext>
            </a:extLst>
          </p:cNvPr>
          <p:cNvSpPr/>
          <p:nvPr/>
        </p:nvSpPr>
        <p:spPr>
          <a:xfrm>
            <a:off x="8454359" y="2673756"/>
            <a:ext cx="302462" cy="416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A3AF4E9-3AC2-492F-B9BB-B63C6B934E52}"/>
              </a:ext>
            </a:extLst>
          </p:cNvPr>
          <p:cNvSpPr txBox="1"/>
          <p:nvPr/>
        </p:nvSpPr>
        <p:spPr>
          <a:xfrm>
            <a:off x="6486862" y="4729589"/>
            <a:ext cx="1993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err="1"/>
              <a:t>Stejskal</a:t>
            </a:r>
            <a:r>
              <a:rPr lang="fr-FR" sz="1200" i="1" dirty="0"/>
              <a:t> and Tanner, 1965</a:t>
            </a:r>
          </a:p>
        </p:txBody>
      </p:sp>
    </p:spTree>
    <p:extLst>
      <p:ext uri="{BB962C8B-B14F-4D97-AF65-F5344CB8AC3E}">
        <p14:creationId xmlns:p14="http://schemas.microsoft.com/office/powerpoint/2010/main" val="292818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2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 dirty="0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 dirty="0">
              <a:latin typeface="Arial"/>
            </a:endParaRPr>
          </a:p>
        </p:txBody>
      </p:sp>
      <p:sp>
        <p:nvSpPr>
          <p:cNvPr id="62" name="CustomShape 4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"/>
          <p:cNvSpPr/>
          <p:nvPr/>
        </p:nvSpPr>
        <p:spPr>
          <a:xfrm>
            <a:off x="0" y="0"/>
            <a:ext cx="7919640" cy="77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Outline</a:t>
            </a:r>
            <a:endParaRPr lang="en-US" sz="2801" spc="-1" dirty="0">
              <a:latin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34DC5F-CE11-46DB-8D19-05A75F3576A4}"/>
              </a:ext>
            </a:extLst>
          </p:cNvPr>
          <p:cNvSpPr txBox="1"/>
          <p:nvPr/>
        </p:nvSpPr>
        <p:spPr>
          <a:xfrm>
            <a:off x="8878187" y="4868089"/>
            <a:ext cx="265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7</a:t>
            </a:r>
            <a:endParaRPr lang="fr-FR" sz="1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DFBC6F4-1F21-4D8F-9668-BBAD1CC82086}"/>
              </a:ext>
            </a:extLst>
          </p:cNvPr>
          <p:cNvSpPr txBox="1"/>
          <p:nvPr/>
        </p:nvSpPr>
        <p:spPr>
          <a:xfrm>
            <a:off x="361741" y="1777845"/>
            <a:ext cx="6631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Introduction</a:t>
            </a:r>
          </a:p>
          <a:p>
            <a:endParaRPr lang="fr-FR" dirty="0"/>
          </a:p>
          <a:p>
            <a:r>
              <a: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and </a:t>
            </a:r>
            <a:r>
              <a:rPr lang="fr-FR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methods</a:t>
            </a:r>
            <a:endParaRPr lang="fr-F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r>
              <a:rPr lang="fr-FR" dirty="0" err="1"/>
              <a:t>Results</a:t>
            </a:r>
            <a:endParaRPr lang="fr-FR" dirty="0"/>
          </a:p>
          <a:p>
            <a:endParaRPr lang="fr-FR" dirty="0"/>
          </a:p>
          <a:p>
            <a:r>
              <a:rPr lang="fr-FR" dirty="0"/>
              <a:t>Conclusion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330513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0" y="0"/>
            <a:ext cx="7919640" cy="77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Scanning the occipital cortex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7715880" y="0"/>
            <a:ext cx="1427040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Materials &amp; methods</a:t>
            </a:r>
            <a:endParaRPr lang="en-US" spc="-1" dirty="0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6966D50-B854-4E5B-859D-BEC055AC26C5}"/>
              </a:ext>
            </a:extLst>
          </p:cNvPr>
          <p:cNvSpPr txBox="1"/>
          <p:nvPr/>
        </p:nvSpPr>
        <p:spPr>
          <a:xfrm>
            <a:off x="8878187" y="4868089"/>
            <a:ext cx="265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8</a:t>
            </a:r>
            <a:endParaRPr lang="fr-FR" sz="1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1271A72-0C84-419C-A2EC-F2F099ED5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6"/>
          <a:stretch/>
        </p:blipFill>
        <p:spPr>
          <a:xfrm>
            <a:off x="0" y="834481"/>
            <a:ext cx="3868615" cy="431060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24B76B4-F148-4B77-BAFF-E4CD2F0E1C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5"/>
          <a:stretch/>
        </p:blipFill>
        <p:spPr>
          <a:xfrm>
            <a:off x="4458655" y="838095"/>
            <a:ext cx="4149969" cy="171647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1BDE75E-02D2-4E72-9BC0-171C8F5E2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3"/>
          <a:stretch/>
        </p:blipFill>
        <p:spPr>
          <a:xfrm>
            <a:off x="4197934" y="2763915"/>
            <a:ext cx="4813160" cy="17164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3E06CFB-D5FB-4452-B460-2AF14AB74B3B}"/>
              </a:ext>
            </a:extLst>
          </p:cNvPr>
          <p:cNvSpPr txBox="1"/>
          <p:nvPr/>
        </p:nvSpPr>
        <p:spPr>
          <a:xfrm>
            <a:off x="5532790" y="4778521"/>
            <a:ext cx="2001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FOV = 5.6x4x4cm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6372000" y="6696000"/>
            <a:ext cx="323280" cy="1080"/>
          </a:xfrm>
          <a:custGeom>
            <a:avLst/>
            <a:gdLst/>
            <a:ahLst/>
            <a:cxnLst/>
            <a:rect l="l" t="t" r="r" b="b"/>
            <a:pathLst>
              <a:path w="899" h="4">
                <a:moveTo>
                  <a:pt x="0" y="0"/>
                </a:moveTo>
                <a:lnTo>
                  <a:pt x="899" y="4"/>
                </a:lnTo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0" y="781920"/>
            <a:ext cx="9142920" cy="41760"/>
          </a:xfrm>
          <a:prstGeom prst="rect">
            <a:avLst/>
          </a:prstGeom>
          <a:solidFill>
            <a:srgbClr val="1930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0" y="0"/>
            <a:ext cx="7919640" cy="77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1" b="1" spc="-1" dirty="0">
                <a:solidFill>
                  <a:srgbClr val="19305C"/>
                </a:solidFill>
                <a:latin typeface="Arial"/>
                <a:ea typeface="Arial"/>
              </a:rPr>
              <a:t>Acquisition protocol @11.7T</a:t>
            </a:r>
            <a:endParaRPr lang="en-US" sz="2801" spc="-1" dirty="0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7715880" y="0"/>
            <a:ext cx="1427040" cy="51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pc="-1" dirty="0">
                <a:solidFill>
                  <a:srgbClr val="19305C"/>
                </a:solidFill>
                <a:latin typeface="Arial"/>
                <a:ea typeface="Arial"/>
              </a:rPr>
              <a:t>Materials &amp; methods</a:t>
            </a:r>
            <a:endParaRPr lang="en-US" spc="-1" dirty="0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7569000" y="511200"/>
            <a:ext cx="1573920" cy="25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r>
              <a:rPr lang="en-US" sz="1200" spc="-1">
                <a:solidFill>
                  <a:srgbClr val="19305C"/>
                </a:solidFill>
                <a:latin typeface="Arial"/>
                <a:ea typeface="Arial"/>
              </a:rPr>
              <a:t> Raïssa Yebga Hot</a:t>
            </a:r>
            <a:endParaRPr lang="en-US" sz="1200" spc="-1">
              <a:latin typeface="Aria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6966D50-B854-4E5B-859D-BEC055AC26C5}"/>
              </a:ext>
            </a:extLst>
          </p:cNvPr>
          <p:cNvSpPr txBox="1"/>
          <p:nvPr/>
        </p:nvSpPr>
        <p:spPr>
          <a:xfrm>
            <a:off x="8832500" y="4868089"/>
            <a:ext cx="311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9</a:t>
            </a:r>
            <a:endParaRPr lang="fr-FR" sz="1400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946514B-7283-41F0-B2B2-1233A0507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019166"/>
              </p:ext>
            </p:extLst>
          </p:nvPr>
        </p:nvGraphicFramePr>
        <p:xfrm>
          <a:off x="1081" y="834482"/>
          <a:ext cx="9142920" cy="1965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E330D1DE-2338-46F6-896B-2899BBE76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4" y="2863729"/>
            <a:ext cx="8219552" cy="228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50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2918</TotalTime>
  <Words>1076</Words>
  <Application>Microsoft Office PowerPoint</Application>
  <PresentationFormat>Personnalisé</PresentationFormat>
  <Paragraphs>274</Paragraphs>
  <Slides>20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Cambria Math</vt:lpstr>
      <vt:lpstr>Symbol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Raïssa Yebga Hot</dc:creator>
  <dc:description/>
  <cp:lastModifiedBy>Raïssa Yebga Hot</cp:lastModifiedBy>
  <cp:revision>464</cp:revision>
  <dcterms:modified xsi:type="dcterms:W3CDTF">2019-11-19T19:39:25Z</dcterms:modified>
  <dc:language>en-US</dc:language>
</cp:coreProperties>
</file>