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2.xml" ContentType="application/vnd.ms-office.chartcolorstyle+xml"/>
  <Override PartName="/ppt/charts/style12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7" r:id="rId1"/>
    <p:sldMasterId id="2147483698" r:id="rId2"/>
    <p:sldMasterId id="2147483699" r:id="rId3"/>
    <p:sldMasterId id="2147483700" r:id="rId4"/>
  </p:sldMasterIdLst>
  <p:notesMasterIdLst>
    <p:notesMasterId r:id="rId26"/>
  </p:notesMasterIdLst>
  <p:sldIdLst>
    <p:sldId id="294" r:id="rId5"/>
    <p:sldId id="283" r:id="rId6"/>
    <p:sldId id="296" r:id="rId7"/>
    <p:sldId id="297" r:id="rId8"/>
    <p:sldId id="311" r:id="rId9"/>
    <p:sldId id="313" r:id="rId10"/>
    <p:sldId id="298" r:id="rId11"/>
    <p:sldId id="299" r:id="rId12"/>
    <p:sldId id="318" r:id="rId13"/>
    <p:sldId id="301" r:id="rId14"/>
    <p:sldId id="305" r:id="rId15"/>
    <p:sldId id="302" r:id="rId16"/>
    <p:sldId id="303" r:id="rId17"/>
    <p:sldId id="300" r:id="rId18"/>
    <p:sldId id="304" r:id="rId19"/>
    <p:sldId id="306" r:id="rId20"/>
    <p:sldId id="307" r:id="rId21"/>
    <p:sldId id="319" r:id="rId22"/>
    <p:sldId id="310" r:id="rId23"/>
    <p:sldId id="309" r:id="rId24"/>
    <p:sldId id="275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otte" initials="CR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262"/>
    <a:srgbClr val="A5A5A5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A8F82-1026-DCA9-FF3E-37BF35FFF285}" v="1" dt="2019-06-06T17:02:41.411"/>
    <p1510:client id="{C90E9002-35DE-20F3-AF8A-FCA57E1A5EF9}" v="1" dt="2019-06-06T17:31:50.947"/>
  </p1510:revLst>
</p1510:revInfo>
</file>

<file path=ppt/tableStyles.xml><?xml version="1.0" encoding="utf-8"?>
<a:tblStyleLst xmlns:a="http://schemas.openxmlformats.org/drawingml/2006/main" def="{4963F1B0-23A5-4B15-8F8C-5984FB541FC3}">
  <a:tblStyle styleId="{4963F1B0-23A5-4B15-8F8C-5984FB541F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26" autoAdjust="0"/>
    <p:restoredTop sz="94660"/>
  </p:normalViewPr>
  <p:slideViewPr>
    <p:cSldViewPr snapToGrid="0">
      <p:cViewPr>
        <p:scale>
          <a:sx n="130" d="100"/>
          <a:sy n="130" d="100"/>
        </p:scale>
        <p:origin x="-156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Relationship Id="rId4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Relationship Id="rId4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Relationship Id="rId4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Relationship Id="rId4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Relationship Id="rId4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Relationship Id="rId4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Relationship Id="rId4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Relationship Id="rId4" Type="http://schemas.microsoft.com/office/2011/relationships/chartStyle" Target="style12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Relationship Id="rId4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5626113519985"/>
          <c:y val="0.12380184463355907"/>
          <c:w val="0.4631306276549319"/>
          <c:h val="0.80545424414726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C4-4BA4-8147-3BAC89AD2C07}"/>
              </c:ext>
            </c:extLst>
          </c:dPt>
          <c:dPt>
            <c:idx val="1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C4-4BA4-8147-3BAC89AD2C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T1</c:v>
                </c:pt>
                <c:pt idx="1">
                  <c:v>T1-Gd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41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4C4-4BA4-8147-3BAC89AD2C0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70440693490056"/>
          <c:y val="3.4081498254866276E-2"/>
          <c:w val="0.38000076326110038"/>
          <c:h val="0.13948832668431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5626113519985"/>
          <c:y val="0.12380184463355907"/>
          <c:w val="0.4631306276549319"/>
          <c:h val="0.80545424414726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97-4F23-B018-2A177129C4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</c:f>
              <c:strCache>
                <c:ptCount val="1"/>
                <c:pt idx="0">
                  <c:v>T1 Gd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97-4F23-B018-2A177129C40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5626113519985"/>
          <c:y val="0.12380184463355907"/>
          <c:w val="0.4631306276549319"/>
          <c:h val="0.80545424414726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F7-48EE-9A2F-EAD071C538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</c:f>
              <c:strCache>
                <c:ptCount val="1"/>
                <c:pt idx="0">
                  <c:v>T1 Gd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F7-48EE-9A2F-EAD071C5387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5626113519985"/>
          <c:y val="0.12380184463355907"/>
          <c:w val="0.4631306276549319"/>
          <c:h val="0.80545424414726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F1-440B-BF9A-7239F09A7857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F1-440B-BF9A-7239F09A7857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F1-440B-BF9A-7239F09A78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T1</c:v>
                </c:pt>
                <c:pt idx="1">
                  <c:v>T1-Gd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134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F1-440B-BF9A-7239F09A785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70440693490056"/>
          <c:y val="3.4081498254866276E-2"/>
          <c:w val="0.38000076326110038"/>
          <c:h val="0.13948832668431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5626113519985"/>
          <c:y val="0.12380184463355907"/>
          <c:w val="0.4631306276549319"/>
          <c:h val="0.80545424414726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2B-4799-BC82-5A544D88D561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2B-4799-BC82-5A544D88D561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2B-4799-BC82-5A544D88D5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T1</c:v>
                </c:pt>
                <c:pt idx="1">
                  <c:v>T1-Gd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44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E2B-4799-BC82-5A544D88D56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70440693490056"/>
          <c:y val="3.4081498254866276E-2"/>
          <c:w val="0.38000076326110038"/>
          <c:h val="0.13948832668431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5626113519985"/>
          <c:y val="0.12380184463355907"/>
          <c:w val="0.4631306276549319"/>
          <c:h val="0.80545424414726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E7-4364-AD9A-595EFFE8F4FE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E7-4364-AD9A-595EFFE8F4FE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E7-4364-AD9A-595EFFE8F4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T1</c:v>
                </c:pt>
                <c:pt idx="1">
                  <c:v>T1-Gd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121</c:v>
                </c:pt>
                <c:pt idx="1">
                  <c:v>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E7-4364-AD9A-595EFFE8F4F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70440693490056"/>
          <c:y val="3.4081498254866276E-2"/>
          <c:w val="0.38000076326110038"/>
          <c:h val="0.13948832668431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5626113519985"/>
          <c:y val="0.12380184463355907"/>
          <c:w val="0.4631306276549319"/>
          <c:h val="0.80545424414726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4B-4A98-9ECE-F5AC5F415BBD}"/>
              </c:ext>
            </c:extLst>
          </c:dPt>
          <c:dPt>
            <c:idx val="1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4B-4A98-9ECE-F5AC5F415BBD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4B-4A98-9ECE-F5AC5F415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T1</c:v>
                </c:pt>
                <c:pt idx="1">
                  <c:v>T1-Gd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41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4B-4A98-9ECE-F5AC5F415BB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70440693490056"/>
          <c:y val="3.4081498254866276E-2"/>
          <c:w val="0.38000076326110038"/>
          <c:h val="0.13948832668431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5626113519985"/>
          <c:y val="0.12380184463355907"/>
          <c:w val="0.4631306276549319"/>
          <c:h val="0.80545424414726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7D-4923-8DD2-FB562BECC144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7D-4923-8DD2-FB562BECC144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7D-4923-8DD2-FB562BECC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T1</c:v>
                </c:pt>
                <c:pt idx="1">
                  <c:v>T1-Gd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39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7D-4923-8DD2-FB562BECC1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70440693490056"/>
          <c:y val="3.4081498254866276E-2"/>
          <c:w val="0.38000076326110038"/>
          <c:h val="0.13948832668431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5626113519985"/>
          <c:y val="0.12380184463355907"/>
          <c:w val="0.4631306276549319"/>
          <c:h val="0.80545424414726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54-4D04-AA7F-22D693FDD877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54-4D04-AA7F-22D693FDD8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T1</c:v>
                </c:pt>
                <c:pt idx="1">
                  <c:v>T1-Gd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39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54-4D04-AA7F-22D693FDD87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70440693490056"/>
          <c:y val="3.4081498254866276E-2"/>
          <c:w val="0.38000076326110038"/>
          <c:h val="0.13948832668431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5626113519985"/>
          <c:y val="0.12380184463355907"/>
          <c:w val="0.4631306276549319"/>
          <c:h val="0.80545424414726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</c:v>
                </c:pt>
              </c:strCache>
            </c:strRef>
          </c:tx>
          <c:spPr>
            <a:ln w="28575">
              <a:noFill/>
            </a:ln>
          </c:spPr>
          <c:dPt>
            <c:idx val="0"/>
            <c:bubble3D val="0"/>
            <c:spPr>
              <a:solidFill>
                <a:schemeClr val="accent2">
                  <a:tint val="77000"/>
                </a:schemeClr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24-4222-9AFB-A9C414FF3410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24-4222-9AFB-A9C414FF3410}"/>
              </c:ext>
            </c:extLst>
          </c:dPt>
          <c:dLbls>
            <c:dLbl>
              <c:idx val="0"/>
              <c:layout>
                <c:manualLayout>
                  <c:x val="-5.8550100442697309E-7"/>
                  <c:y val="-9.58607769402749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893880284951632"/>
                      <c:h val="0.331774148990291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424-4222-9AFB-A9C414FF3410}"/>
                </c:ext>
              </c:extLst>
            </c:dLbl>
            <c:dLbl>
              <c:idx val="1"/>
              <c:layout>
                <c:manualLayout>
                  <c:x val="0"/>
                  <c:y val="3.8345065585377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611811663062907"/>
                      <c:h val="0.3126019936022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424-4222-9AFB-A9C414FF34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T1</c:v>
                </c:pt>
                <c:pt idx="1">
                  <c:v>T1 Gd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8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24-4222-9AFB-A9C414FF34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5626113519985"/>
          <c:y val="0.12380184463355907"/>
          <c:w val="0.4631306276549319"/>
          <c:h val="0.80545424414726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24-4222-9AFB-A9C414FF3410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24-4222-9AFB-A9C414FF3410}"/>
              </c:ext>
            </c:extLst>
          </c:dPt>
          <c:dLbls>
            <c:dLbl>
              <c:idx val="0"/>
              <c:layout>
                <c:manualLayout>
                  <c:x val="0"/>
                  <c:y val="1.9172532792688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893880284951632"/>
                      <c:h val="0.331774148990291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424-4222-9AFB-A9C414FF3410}"/>
                </c:ext>
              </c:extLst>
            </c:dLbl>
            <c:dLbl>
              <c:idx val="1"/>
              <c:layout>
                <c:manualLayout>
                  <c:x val="-1.7040321965089915E-17"/>
                  <c:y val="2.87586104867161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611811663062907"/>
                      <c:h val="0.3126019936022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424-4222-9AFB-A9C414FF34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T1</c:v>
                </c:pt>
                <c:pt idx="1">
                  <c:v>T1 Gd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24-4222-9AFB-A9C414FF34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5626113519985"/>
          <c:y val="0.12380184463355907"/>
          <c:w val="0.4631306276549319"/>
          <c:h val="0.80545424414726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24-4222-9AFB-A9C414FF3410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24-4222-9AFB-A9C414FF3410}"/>
              </c:ext>
            </c:extLst>
          </c:dPt>
          <c:dLbls>
            <c:dLbl>
              <c:idx val="0"/>
              <c:layout>
                <c:manualLayout>
                  <c:x val="0"/>
                  <c:y val="1.9172532792688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893880284951632"/>
                      <c:h val="0.331774148990291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424-4222-9AFB-A9C414FF3410}"/>
                </c:ext>
              </c:extLst>
            </c:dLbl>
            <c:dLbl>
              <c:idx val="1"/>
              <c:layout>
                <c:manualLayout>
                  <c:x val="-1.7040321965089915E-17"/>
                  <c:y val="2.87586104867161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611811663062907"/>
                      <c:h val="0.3126019936022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424-4222-9AFB-A9C414FF34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T1</c:v>
                </c:pt>
                <c:pt idx="1">
                  <c:v>T1 Gd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24-4222-9AFB-A9C414FF34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5626113519985"/>
          <c:y val="0.12380184463355907"/>
          <c:w val="0.4631306276549319"/>
          <c:h val="0.80545424414726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A2-4A65-8C01-54F5FEA56728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03-41A0-BA68-293CF92009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T1</c:v>
                </c:pt>
                <c:pt idx="1">
                  <c:v>T1-Gd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121</c:v>
                </c:pt>
                <c:pt idx="1">
                  <c:v>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A2-4A65-8C01-54F5FEA5672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70440693490056"/>
          <c:y val="3.4081498254866276E-2"/>
          <c:w val="0.38000076326110038"/>
          <c:h val="0.13948832668431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5626113519985"/>
          <c:y val="0.12380184463355907"/>
          <c:w val="0.4631306276549319"/>
          <c:h val="0.80545424414726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24-4222-9AFB-A9C414FF3410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24-4222-9AFB-A9C414FF3410}"/>
              </c:ext>
            </c:extLst>
          </c:dPt>
          <c:dLbls>
            <c:dLbl>
              <c:idx val="0"/>
              <c:layout>
                <c:manualLayout>
                  <c:x val="0"/>
                  <c:y val="1.9172532792688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893880284951632"/>
                      <c:h val="0.331774148990291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424-4222-9AFB-A9C414FF3410}"/>
                </c:ext>
              </c:extLst>
            </c:dLbl>
            <c:dLbl>
              <c:idx val="1"/>
              <c:layout>
                <c:manualLayout>
                  <c:x val="-1.7040321965089915E-17"/>
                  <c:y val="2.87586104867161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611811663062907"/>
                      <c:h val="0.3126019936022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424-4222-9AFB-A9C414FF34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T1</c:v>
                </c:pt>
                <c:pt idx="1">
                  <c:v>T1 Gd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61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24-4222-9AFB-A9C414FF34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5626113519985"/>
          <c:y val="0.12380184463355907"/>
          <c:w val="0.4631306276549319"/>
          <c:h val="0.80545424414726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ED-4E16-9E4A-67CC010C1006}"/>
              </c:ext>
            </c:extLst>
          </c:dPt>
          <c:dPt>
            <c:idx val="1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ED-4E16-9E4A-67CC010C1006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ED-4E16-9E4A-67CC010C10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T1</c:v>
                </c:pt>
                <c:pt idx="1">
                  <c:v>T1-Gd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44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2ED-4E16-9E4A-67CC010C10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70440693490056"/>
          <c:y val="3.4081498254866276E-2"/>
          <c:w val="0.38000076326110038"/>
          <c:h val="0.13948832668431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5626113519985"/>
          <c:y val="0.12380184463355907"/>
          <c:w val="0.4631306276549319"/>
          <c:h val="0.80545424414726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90-4687-B7BA-04401315A4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</c:f>
              <c:strCache>
                <c:ptCount val="1"/>
                <c:pt idx="0">
                  <c:v>T1 Gd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90-4687-B7BA-04401315A4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4158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969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9527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091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1891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8098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644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793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3549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060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183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930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632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201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043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51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4255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887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83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77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3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4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2160" y="1604520"/>
            <a:ext cx="373869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2160" y="1604520"/>
            <a:ext cx="373869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_didier\Desktop\ppt\couverture jpg\couverture ppt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" y="-6351"/>
            <a:ext cx="9150350" cy="68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1440" y="1644160"/>
            <a:ext cx="5112000" cy="1470025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rgbClr val="5C5262"/>
                </a:solidFill>
              </a:defRPr>
            </a:lvl1pPr>
          </a:lstStyle>
          <a:p>
            <a:r>
              <a:rPr lang="fr-FR" dirty="0"/>
              <a:t>TITRE DU DIAPORAMA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1440" y="3116560"/>
            <a:ext cx="6400800" cy="1752600"/>
          </a:xfrm>
        </p:spPr>
        <p:txBody>
          <a:bodyPr/>
          <a:lstStyle>
            <a:lvl1pPr marL="0" indent="0" algn="l">
              <a:buNone/>
              <a:defRPr cap="all" baseline="0">
                <a:solidFill>
                  <a:srgbClr val="B1B42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Suite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31440" y="5013176"/>
            <a:ext cx="2133600" cy="365125"/>
          </a:xfrm>
        </p:spPr>
        <p:txBody>
          <a:bodyPr/>
          <a:lstStyle>
            <a:lvl1pPr>
              <a:defRPr sz="2400">
                <a:solidFill>
                  <a:srgbClr val="B1B422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389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ubTitle" idx="1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2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subTitle" idx="1"/>
          </p:nvPr>
        </p:nvSpPr>
        <p:spPr>
          <a:xfrm>
            <a:off x="457110" y="273600"/>
            <a:ext cx="822933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3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3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3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822933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2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2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3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4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2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2160" y="1604520"/>
            <a:ext cx="373869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2160" y="1604520"/>
            <a:ext cx="373869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AND_BODY 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>
            <a:spLocks noGrp="1"/>
          </p:cNvSpPr>
          <p:nvPr>
            <p:ph type="title"/>
          </p:nvPr>
        </p:nvSpPr>
        <p:spPr>
          <a:xfrm>
            <a:off x="457110" y="2070000"/>
            <a:ext cx="526662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subTitle" idx="1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subTitle" idx="1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2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>
            <a:spLocks noGrp="1"/>
          </p:cNvSpPr>
          <p:nvPr>
            <p:ph type="subTitle" idx="1"/>
          </p:nvPr>
        </p:nvSpPr>
        <p:spPr>
          <a:xfrm>
            <a:off x="457110" y="273600"/>
            <a:ext cx="822933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5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5"/>
          <p:cNvSpPr txBox="1">
            <a:spLocks noGrp="1"/>
          </p:cNvSpPr>
          <p:nvPr>
            <p:ph type="body" idx="2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body" idx="3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6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body" idx="2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3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7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body" idx="2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body" idx="3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8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822933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body" idx="2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9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9"/>
          <p:cNvSpPr txBox="1">
            <a:spLocks noGrp="1"/>
          </p:cNvSpPr>
          <p:nvPr>
            <p:ph type="body" idx="2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body" idx="3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4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0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0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body" idx="2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0" name="Google Shape;16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2160" y="1604520"/>
            <a:ext cx="373869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2160" y="1604520"/>
            <a:ext cx="373869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3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3"/>
          <p:cNvSpPr txBox="1">
            <a:spLocks noGrp="1"/>
          </p:cNvSpPr>
          <p:nvPr>
            <p:ph type="subTitle" idx="1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4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5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5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5"/>
          <p:cNvSpPr txBox="1">
            <a:spLocks noGrp="1"/>
          </p:cNvSpPr>
          <p:nvPr>
            <p:ph type="body" idx="2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6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7"/>
          <p:cNvSpPr txBox="1">
            <a:spLocks noGrp="1"/>
          </p:cNvSpPr>
          <p:nvPr>
            <p:ph type="subTitle" idx="1"/>
          </p:nvPr>
        </p:nvSpPr>
        <p:spPr>
          <a:xfrm>
            <a:off x="457110" y="273600"/>
            <a:ext cx="822933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8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8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8"/>
          <p:cNvSpPr txBox="1">
            <a:spLocks noGrp="1"/>
          </p:cNvSpPr>
          <p:nvPr>
            <p:ph type="body" idx="2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body" idx="3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9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9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9"/>
          <p:cNvSpPr txBox="1">
            <a:spLocks noGrp="1"/>
          </p:cNvSpPr>
          <p:nvPr>
            <p:ph type="body" idx="2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3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0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0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50"/>
          <p:cNvSpPr txBox="1">
            <a:spLocks noGrp="1"/>
          </p:cNvSpPr>
          <p:nvPr>
            <p:ph type="body" idx="2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50"/>
          <p:cNvSpPr txBox="1">
            <a:spLocks noGrp="1"/>
          </p:cNvSpPr>
          <p:nvPr>
            <p:ph type="body" idx="3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1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1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822933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51"/>
          <p:cNvSpPr txBox="1">
            <a:spLocks noGrp="1"/>
          </p:cNvSpPr>
          <p:nvPr>
            <p:ph type="body" idx="2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2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2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52"/>
          <p:cNvSpPr txBox="1">
            <a:spLocks noGrp="1"/>
          </p:cNvSpPr>
          <p:nvPr>
            <p:ph type="body" idx="2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52"/>
          <p:cNvSpPr txBox="1">
            <a:spLocks noGrp="1"/>
          </p:cNvSpPr>
          <p:nvPr>
            <p:ph type="body" idx="3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52"/>
          <p:cNvSpPr txBox="1">
            <a:spLocks noGrp="1"/>
          </p:cNvSpPr>
          <p:nvPr>
            <p:ph type="body" idx="4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3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3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53"/>
          <p:cNvSpPr txBox="1">
            <a:spLocks noGrp="1"/>
          </p:cNvSpPr>
          <p:nvPr>
            <p:ph type="body" idx="2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1" name="Google Shape;21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2160" y="1604520"/>
            <a:ext cx="373869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2160" y="1604520"/>
            <a:ext cx="373869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457110" y="273600"/>
            <a:ext cx="822933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2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3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3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3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822933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450" y="0"/>
            <a:ext cx="9143280" cy="68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86630" y="0"/>
            <a:ext cx="6862590" cy="68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06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822906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1" r:id="rId12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3550" cy="68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0" y="0"/>
            <a:ext cx="9143550" cy="6335640"/>
          </a:xfrm>
          <a:prstGeom prst="rect">
            <a:avLst/>
          </a:prstGeom>
          <a:solidFill>
            <a:schemeClr val="lt1"/>
          </a:solidFill>
          <a:ln w="25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3280" cy="68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80690" y="0"/>
            <a:ext cx="6862590" cy="685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3280" cy="685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1"/>
          <p:cNvSpPr/>
          <p:nvPr/>
        </p:nvSpPr>
        <p:spPr>
          <a:xfrm>
            <a:off x="2" y="0"/>
            <a:ext cx="9143281" cy="6335280"/>
          </a:xfrm>
          <a:prstGeom prst="rect">
            <a:avLst/>
          </a:prstGeom>
          <a:solidFill>
            <a:schemeClr val="lt1"/>
          </a:solidFill>
          <a:ln w="25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65" name="Google Shape;165;p41"/>
          <p:cNvSpPr txBox="1"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body" idx="1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5" Type="http://schemas.openxmlformats.org/officeDocument/2006/relationships/image" Target="../media/image15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08491F3-7DD0-4D12-9102-B27ED9801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74" y="1984415"/>
            <a:ext cx="5572887" cy="1470025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+mn-lt"/>
              </a:rPr>
              <a:t>génération </a:t>
            </a:r>
            <a:r>
              <a:rPr lang="fr-FR" sz="3200" dirty="0">
                <a:latin typeface="+mn-lt"/>
              </a:rPr>
              <a:t>de pseudo </a:t>
            </a:r>
            <a:r>
              <a:rPr lang="fr-FR" sz="3200" dirty="0" smtClean="0">
                <a:latin typeface="+mn-lt"/>
              </a:rPr>
              <a:t>CT : </a:t>
            </a:r>
            <a:r>
              <a:rPr lang="fr-FR" sz="3200" dirty="0"/>
              <a:t>É</a:t>
            </a:r>
            <a:r>
              <a:rPr lang="fr-FR" sz="3200" dirty="0" smtClean="0">
                <a:latin typeface="+mn-lt"/>
              </a:rPr>
              <a:t>TUDE DES PARAMÈTRES CL</a:t>
            </a:r>
            <a:r>
              <a:rPr lang="fr-FR" sz="3200" dirty="0"/>
              <a:t>É</a:t>
            </a:r>
            <a:r>
              <a:rPr lang="fr-FR" sz="3200" dirty="0" smtClean="0">
                <a:latin typeface="+mn-lt"/>
              </a:rPr>
              <a:t>S</a:t>
            </a:r>
            <a:endParaRPr lang="en-US" dirty="0">
              <a:latin typeface="+mn-lt"/>
            </a:endParaRPr>
          </a:p>
        </p:txBody>
      </p:sp>
      <p:pic>
        <p:nvPicPr>
          <p:cNvPr id="5" name="Google Shape;224;p54">
            <a:extLst>
              <a:ext uri="{FF2B5EF4-FFF2-40B4-BE49-F238E27FC236}">
                <a16:creationId xmlns:a16="http://schemas.microsoft.com/office/drawing/2014/main" xmlns="" id="{AADBD457-CD64-4610-8169-24830C2B0F8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142" t="32099" r="10451" b="34425"/>
          <a:stretch/>
        </p:blipFill>
        <p:spPr>
          <a:xfrm>
            <a:off x="2625300" y="5701694"/>
            <a:ext cx="1946700" cy="747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682A7C-94A8-482E-BD4C-DF45269FDD5E}"/>
              </a:ext>
            </a:extLst>
          </p:cNvPr>
          <p:cNvSpPr txBox="1"/>
          <p:nvPr/>
        </p:nvSpPr>
        <p:spPr>
          <a:xfrm>
            <a:off x="249115" y="3877866"/>
            <a:ext cx="557304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1600" u="sng" dirty="0">
                <a:solidFill>
                  <a:srgbClr val="5C5262"/>
                </a:solidFill>
                <a:latin typeface="Calibri" panose="020F0502020204030204" pitchFamily="34" charset="0"/>
              </a:rPr>
              <a:t>Emilie Alvarez </a:t>
            </a:r>
            <a:r>
              <a:rPr lang="fr-FR" sz="1600" u="sng" dirty="0" smtClean="0">
                <a:solidFill>
                  <a:srgbClr val="5C5262"/>
                </a:solidFill>
                <a:latin typeface="Calibri" panose="020F0502020204030204" pitchFamily="34" charset="0"/>
              </a:rPr>
              <a:t>Andres</a:t>
            </a:r>
            <a:r>
              <a:rPr lang="fr-FR" sz="1600" dirty="0" smtClean="0">
                <a:solidFill>
                  <a:srgbClr val="5C5262"/>
                </a:solidFill>
                <a:latin typeface="Calibri" panose="020F0502020204030204" pitchFamily="34" charset="0"/>
              </a:rPr>
              <a:t>, </a:t>
            </a:r>
            <a:r>
              <a:rPr lang="fr-FR" sz="1600" dirty="0">
                <a:solidFill>
                  <a:srgbClr val="5C5262"/>
                </a:solidFill>
                <a:latin typeface="Calibri" panose="020F0502020204030204" pitchFamily="34" charset="0"/>
              </a:rPr>
              <a:t>Lucas </a:t>
            </a:r>
            <a:r>
              <a:rPr lang="fr-FR" sz="1600" dirty="0" err="1" smtClean="0">
                <a:solidFill>
                  <a:srgbClr val="5C5262"/>
                </a:solidFill>
                <a:latin typeface="Calibri" panose="020F0502020204030204" pitchFamily="34" charset="0"/>
              </a:rPr>
              <a:t>Fidon</a:t>
            </a:r>
            <a:r>
              <a:rPr lang="fr-FR" sz="1600" dirty="0" smtClean="0">
                <a:solidFill>
                  <a:srgbClr val="5C5262"/>
                </a:solidFill>
                <a:latin typeface="Calibri" panose="020F0502020204030204" pitchFamily="34" charset="0"/>
              </a:rPr>
              <a:t>, </a:t>
            </a:r>
            <a:r>
              <a:rPr lang="fr-FR" sz="1600" dirty="0">
                <a:solidFill>
                  <a:srgbClr val="5C5262"/>
                </a:solidFill>
                <a:latin typeface="Calibri" panose="020F0502020204030204" pitchFamily="34" charset="0"/>
              </a:rPr>
              <a:t>Maria </a:t>
            </a:r>
            <a:r>
              <a:rPr lang="fr-FR" sz="1600" dirty="0" err="1">
                <a:solidFill>
                  <a:srgbClr val="5C5262"/>
                </a:solidFill>
                <a:latin typeface="Calibri" panose="020F0502020204030204" pitchFamily="34" charset="0"/>
              </a:rPr>
              <a:t>Vakalopoulou</a:t>
            </a:r>
            <a:r>
              <a:rPr lang="fr-FR" sz="1600" dirty="0">
                <a:solidFill>
                  <a:srgbClr val="5C5262"/>
                </a:solidFill>
                <a:latin typeface="Calibri" panose="020F0502020204030204" pitchFamily="34" charset="0"/>
              </a:rPr>
              <a:t>, Marvin </a:t>
            </a:r>
            <a:r>
              <a:rPr lang="fr-FR" sz="1600" dirty="0" err="1">
                <a:solidFill>
                  <a:srgbClr val="5C5262"/>
                </a:solidFill>
                <a:latin typeface="Calibri" panose="020F0502020204030204" pitchFamily="34" charset="0"/>
              </a:rPr>
              <a:t>Lerousseau</a:t>
            </a:r>
            <a:r>
              <a:rPr lang="fr-FR" sz="1600" dirty="0">
                <a:solidFill>
                  <a:srgbClr val="5C5262"/>
                </a:solidFill>
                <a:latin typeface="Calibri" panose="020F0502020204030204" pitchFamily="34" charset="0"/>
              </a:rPr>
              <a:t>, Alexandre Carré, Roger Sun, Anne </a:t>
            </a:r>
            <a:r>
              <a:rPr lang="fr-FR" sz="1600" dirty="0" err="1">
                <a:solidFill>
                  <a:srgbClr val="5C5262"/>
                </a:solidFill>
                <a:latin typeface="Calibri" panose="020F0502020204030204" pitchFamily="34" charset="0"/>
              </a:rPr>
              <a:t>Beaudre</a:t>
            </a:r>
            <a:r>
              <a:rPr lang="fr-FR" sz="1600" dirty="0">
                <a:solidFill>
                  <a:srgbClr val="5C5262"/>
                </a:solidFill>
                <a:latin typeface="Calibri" panose="020F0502020204030204" pitchFamily="34" charset="0"/>
              </a:rPr>
              <a:t>, Eric Deutsch, Nikos </a:t>
            </a:r>
            <a:r>
              <a:rPr lang="fr-FR" sz="1600" dirty="0" err="1">
                <a:solidFill>
                  <a:srgbClr val="5C5262"/>
                </a:solidFill>
                <a:latin typeface="Calibri" panose="020F0502020204030204" pitchFamily="34" charset="0"/>
              </a:rPr>
              <a:t>Paragios</a:t>
            </a:r>
            <a:r>
              <a:rPr lang="fr-FR" sz="1600" dirty="0">
                <a:solidFill>
                  <a:srgbClr val="5C5262"/>
                </a:solidFill>
                <a:latin typeface="Calibri" panose="020F0502020204030204" pitchFamily="34" charset="0"/>
              </a:rPr>
              <a:t>, Charlotte Robert</a:t>
            </a:r>
          </a:p>
        </p:txBody>
      </p:sp>
      <p:pic>
        <p:nvPicPr>
          <p:cNvPr id="1028" name="Picture 4" descr="Résultat de recherche d'images pour &quot;logo mi2b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19" y="520268"/>
            <a:ext cx="35052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8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rrow: Right 97">
            <a:extLst>
              <a:ext uri="{FF2B5EF4-FFF2-40B4-BE49-F238E27FC236}">
                <a16:creationId xmlns:a16="http://schemas.microsoft.com/office/drawing/2014/main" xmlns="" id="{FF66FF80-CE39-4E8D-B3A5-DF7B89DE33FB}"/>
              </a:ext>
            </a:extLst>
          </p:cNvPr>
          <p:cNvSpPr/>
          <p:nvPr/>
        </p:nvSpPr>
        <p:spPr bwMode="auto">
          <a:xfrm rot="5400000">
            <a:off x="6324132" y="4204956"/>
            <a:ext cx="745161" cy="224214"/>
          </a:xfrm>
          <a:prstGeom prst="rightArrow">
            <a:avLst/>
          </a:prstGeom>
          <a:solidFill>
            <a:srgbClr val="7F7F7F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t" anchorCtr="0" compatLnSpc="1">
            <a:prstTxWarp prst="textNoShape">
              <a:avLst/>
            </a:prstTxWarp>
          </a:bodyPr>
          <a:lstStyle/>
          <a:p>
            <a:pPr defTabSz="495102"/>
            <a:endParaRPr lang="en-US" sz="1949"/>
          </a:p>
        </p:txBody>
      </p:sp>
      <p:pic>
        <p:nvPicPr>
          <p:cNvPr id="23" name="Graphic 22" descr="Robot">
            <a:extLst>
              <a:ext uri="{FF2B5EF4-FFF2-40B4-BE49-F238E27FC236}">
                <a16:creationId xmlns:a16="http://schemas.microsoft.com/office/drawing/2014/main" xmlns="" id="{65DAD189-9673-4373-B9F7-6BB4F7ED8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52096" y="1536865"/>
            <a:ext cx="1239809" cy="1262107"/>
          </a:xfrm>
          <a:prstGeom prst="rect">
            <a:avLst/>
          </a:prstGeom>
        </p:spPr>
      </p:pic>
      <p:pic>
        <p:nvPicPr>
          <p:cNvPr id="24" name="Image 5">
            <a:extLst>
              <a:ext uri="{FF2B5EF4-FFF2-40B4-BE49-F238E27FC236}">
                <a16:creationId xmlns:a16="http://schemas.microsoft.com/office/drawing/2014/main" xmlns="" id="{AB75235E-5E92-4EE7-BDE2-53E5812AE2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2" t="15859" r="23671" b="7840"/>
          <a:stretch/>
        </p:blipFill>
        <p:spPr>
          <a:xfrm>
            <a:off x="1509861" y="4430290"/>
            <a:ext cx="1458032" cy="1413555"/>
          </a:xfrm>
          <a:prstGeom prst="rect">
            <a:avLst/>
          </a:prstGeom>
          <a:scene3d>
            <a:camera prst="isometricOffAxis2Left"/>
            <a:lightRig rig="threePt" dir="t"/>
          </a:scene3d>
          <a:sp3d extrusionH="444500"/>
        </p:spPr>
      </p:pic>
      <p:pic>
        <p:nvPicPr>
          <p:cNvPr id="25" name="Image 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xmlns="" id="{1214F6EB-6E0D-4B4B-A56F-00CE890FDC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22" t="13774" r="20307" b="7583"/>
          <a:stretch/>
        </p:blipFill>
        <p:spPr>
          <a:xfrm>
            <a:off x="1501151" y="2505657"/>
            <a:ext cx="1458033" cy="1413555"/>
          </a:xfrm>
          <a:prstGeom prst="rect">
            <a:avLst/>
          </a:prstGeom>
          <a:scene3d>
            <a:camera prst="isometricOffAxis2Left"/>
            <a:lightRig rig="threePt" dir="t"/>
          </a:scene3d>
          <a:sp3d extrusionH="444500"/>
        </p:spPr>
      </p:pic>
      <p:pic>
        <p:nvPicPr>
          <p:cNvPr id="26" name="Image 12">
            <a:extLst>
              <a:ext uri="{FF2B5EF4-FFF2-40B4-BE49-F238E27FC236}">
                <a16:creationId xmlns:a16="http://schemas.microsoft.com/office/drawing/2014/main" xmlns="" id="{85C31B8F-4EC5-498C-949E-E49E469A5B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1" t="17082" r="21065" b="6271"/>
          <a:stretch/>
        </p:blipFill>
        <p:spPr>
          <a:xfrm>
            <a:off x="5967697" y="2586770"/>
            <a:ext cx="1458033" cy="1413555"/>
          </a:xfrm>
          <a:prstGeom prst="rect">
            <a:avLst/>
          </a:prstGeom>
          <a:scene3d>
            <a:camera prst="isometricOffAxis2Left"/>
            <a:lightRig rig="threePt" dir="t"/>
          </a:scene3d>
          <a:sp3d extrusionH="444500"/>
        </p:spPr>
      </p:pic>
      <p:sp>
        <p:nvSpPr>
          <p:cNvPr id="30" name="ZoneTexte 82">
            <a:extLst>
              <a:ext uri="{FF2B5EF4-FFF2-40B4-BE49-F238E27FC236}">
                <a16:creationId xmlns:a16="http://schemas.microsoft.com/office/drawing/2014/main" xmlns="" id="{07E86E9F-2045-4F1E-A19A-11C76BB741B4}"/>
              </a:ext>
            </a:extLst>
          </p:cNvPr>
          <p:cNvSpPr txBox="1"/>
          <p:nvPr/>
        </p:nvSpPr>
        <p:spPr>
          <a:xfrm>
            <a:off x="2400249" y="2444896"/>
            <a:ext cx="7827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algn="ctr"/>
            <a:r>
              <a:rPr lang="fr-FR" sz="2000" b="1" dirty="0">
                <a:latin typeface="Calibri" panose="020F0502020204030204" pitchFamily="34" charset="0"/>
              </a:rPr>
              <a:t>IRM</a:t>
            </a:r>
            <a:endParaRPr lang="en-GB" sz="2000" b="1" dirty="0">
              <a:latin typeface="Calibri" panose="020F0502020204030204" pitchFamily="34" charset="0"/>
            </a:endParaRPr>
          </a:p>
        </p:txBody>
      </p:sp>
      <p:sp>
        <p:nvSpPr>
          <p:cNvPr id="31" name="ZoneTexte 83">
            <a:extLst>
              <a:ext uri="{FF2B5EF4-FFF2-40B4-BE49-F238E27FC236}">
                <a16:creationId xmlns:a16="http://schemas.microsoft.com/office/drawing/2014/main" xmlns="" id="{CC610ACE-0F11-49E4-B782-4E653067E4DE}"/>
              </a:ext>
            </a:extLst>
          </p:cNvPr>
          <p:cNvSpPr txBox="1"/>
          <p:nvPr/>
        </p:nvSpPr>
        <p:spPr>
          <a:xfrm>
            <a:off x="2595141" y="4388007"/>
            <a:ext cx="576091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algn="ctr"/>
            <a:r>
              <a:rPr lang="fr-FR" sz="2000" b="1" dirty="0">
                <a:latin typeface="Calibri" panose="020F0502020204030204" pitchFamily="34" charset="0"/>
              </a:rPr>
              <a:t>CT</a:t>
            </a:r>
            <a:endParaRPr lang="en-GB" sz="2000" b="1" dirty="0">
              <a:latin typeface="Calibri" panose="020F0502020204030204" pitchFamily="34" charset="0"/>
            </a:endParaRPr>
          </a:p>
        </p:txBody>
      </p:sp>
      <p:sp>
        <p:nvSpPr>
          <p:cNvPr id="32" name="ZoneTexte 83">
            <a:extLst>
              <a:ext uri="{FF2B5EF4-FFF2-40B4-BE49-F238E27FC236}">
                <a16:creationId xmlns:a16="http://schemas.microsoft.com/office/drawing/2014/main" xmlns="" id="{4102C87C-A5C6-407B-8176-10B7E01C6160}"/>
              </a:ext>
            </a:extLst>
          </p:cNvPr>
          <p:cNvSpPr txBox="1"/>
          <p:nvPr/>
        </p:nvSpPr>
        <p:spPr>
          <a:xfrm>
            <a:off x="6894848" y="2539844"/>
            <a:ext cx="737616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algn="ctr"/>
            <a:r>
              <a:rPr lang="fr-FR" sz="2000" b="1" dirty="0">
                <a:latin typeface="Calibri" panose="020F0502020204030204" pitchFamily="34" charset="0"/>
              </a:rPr>
              <a:t>pCT</a:t>
            </a:r>
            <a:endParaRPr lang="en-GB" sz="2000" b="1" dirty="0">
              <a:latin typeface="Calibri" panose="020F0502020204030204" pitchFamily="34" charset="0"/>
            </a:endParaRPr>
          </a:p>
        </p:txBody>
      </p:sp>
      <p:sp>
        <p:nvSpPr>
          <p:cNvPr id="34" name="Rectangle : coins arrondis 71">
            <a:extLst>
              <a:ext uri="{FF2B5EF4-FFF2-40B4-BE49-F238E27FC236}">
                <a16:creationId xmlns:a16="http://schemas.microsoft.com/office/drawing/2014/main" xmlns="" id="{BF6D8A4D-C541-4816-9FD4-5C35E858C823}"/>
              </a:ext>
            </a:extLst>
          </p:cNvPr>
          <p:cNvSpPr/>
          <p:nvPr/>
        </p:nvSpPr>
        <p:spPr bwMode="auto">
          <a:xfrm>
            <a:off x="3725633" y="2788814"/>
            <a:ext cx="1692734" cy="847290"/>
          </a:xfrm>
          <a:prstGeom prst="roundRect">
            <a:avLst/>
          </a:prstGeom>
          <a:solidFill>
            <a:srgbClr val="E7E6E6">
              <a:alpha val="15000"/>
            </a:srgbClr>
          </a:solidFill>
          <a:ln w="9525" cap="flat" cmpd="sng" algn="ctr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algn="ctr" defTabSz="495102"/>
            <a:r>
              <a:rPr lang="fr-FR" sz="1949" dirty="0">
                <a:solidFill>
                  <a:schemeClr val="tx1"/>
                </a:solidFill>
                <a:latin typeface="Calibri" panose="020F0502020204030204" pitchFamily="34" charset="0"/>
              </a:rPr>
              <a:t>Modèle entrainé</a:t>
            </a:r>
            <a:endParaRPr lang="en-GB" sz="1949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 : coins arrondis 71">
            <a:extLst>
              <a:ext uri="{FF2B5EF4-FFF2-40B4-BE49-F238E27FC236}">
                <a16:creationId xmlns:a16="http://schemas.microsoft.com/office/drawing/2014/main" xmlns="" id="{1ECD5EC1-D693-4D57-846D-9DEFF976EC9C}"/>
              </a:ext>
            </a:extLst>
          </p:cNvPr>
          <p:cNvSpPr/>
          <p:nvPr/>
        </p:nvSpPr>
        <p:spPr bwMode="auto">
          <a:xfrm>
            <a:off x="5969302" y="4711763"/>
            <a:ext cx="1692734" cy="847290"/>
          </a:xfrm>
          <a:prstGeom prst="roundRect">
            <a:avLst/>
          </a:prstGeom>
          <a:solidFill>
            <a:srgbClr val="E7E6E6">
              <a:alpha val="15000"/>
            </a:srgbClr>
          </a:solidFill>
          <a:ln w="9525" cap="flat" cmpd="sng" algn="ctr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algn="ctr" defTabSz="495102"/>
            <a:r>
              <a:rPr lang="fr-FR" sz="1949" dirty="0">
                <a:solidFill>
                  <a:schemeClr val="tx1"/>
                </a:solidFill>
                <a:latin typeface="Calibri" panose="020F0502020204030204" pitchFamily="34" charset="0"/>
              </a:rPr>
              <a:t>Comparaison</a:t>
            </a:r>
            <a:endParaRPr lang="en-GB" sz="1949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Google Shape;234;p55">
            <a:extLst>
              <a:ext uri="{FF2B5EF4-FFF2-40B4-BE49-F238E27FC236}">
                <a16:creationId xmlns:a16="http://schemas.microsoft.com/office/drawing/2014/main" xmlns="" id="{F84D3F19-2966-4BD9-987C-22CA28A7DF90}"/>
              </a:ext>
            </a:extLst>
          </p:cNvPr>
          <p:cNvSpPr/>
          <p:nvPr/>
        </p:nvSpPr>
        <p:spPr>
          <a:xfrm>
            <a:off x="457110" y="693819"/>
            <a:ext cx="7036241" cy="106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indent="-228600">
              <a:buClr>
                <a:srgbClr val="B1B422"/>
              </a:buClr>
              <a:buSzPts val="2600"/>
            </a:pPr>
            <a:endParaRPr lang="en-US" sz="2000" dirty="0">
              <a:latin typeface="Calibri" panose="020F0502020204030204" pitchFamily="34" charset="0"/>
            </a:endParaRPr>
          </a:p>
          <a:p>
            <a:pPr marL="635">
              <a:buClr>
                <a:srgbClr val="B1B422"/>
              </a:buClr>
              <a:buSzPts val="2600"/>
            </a:pPr>
            <a:r>
              <a:rPr lang="en-US" sz="2000" b="1" dirty="0" err="1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Etape</a:t>
            </a:r>
            <a:r>
              <a:rPr lang="en-US" sz="2000" b="1" dirty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 2:</a:t>
            </a:r>
            <a:r>
              <a:rPr lang="en-US" sz="2000" dirty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smtClean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Test avec </a:t>
            </a:r>
            <a:r>
              <a:rPr lang="en-US" sz="2000" dirty="0" err="1" smtClean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une</a:t>
            </a:r>
            <a:r>
              <a:rPr lang="en-US" sz="2000" dirty="0" smtClean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 smtClean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cohorte</a:t>
            </a:r>
            <a:r>
              <a:rPr lang="en-US" sz="2000" dirty="0" smtClean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 smtClean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indépendante</a:t>
            </a:r>
            <a:endParaRPr lang="en-US" sz="2000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572135" lvl="7" indent="-571500">
              <a:buClr>
                <a:srgbClr val="B1B422"/>
              </a:buClr>
              <a:buSzPts val="2600"/>
              <a:buChar char="•"/>
            </a:pPr>
            <a:endParaRPr lang="en-US" sz="2000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635" lvl="7">
              <a:buClr>
                <a:srgbClr val="B1B422"/>
              </a:buClr>
              <a:buSzPts val="2600"/>
            </a:pPr>
            <a:endParaRPr lang="en-US" sz="2000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572135" lvl="7" indent="-571500">
              <a:buClr>
                <a:srgbClr val="B1B422"/>
              </a:buClr>
              <a:buSzPts val="2600"/>
              <a:buChar char="•"/>
            </a:pPr>
            <a:endParaRPr lang="en-US" sz="2000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572135" lvl="7" indent="-571500">
              <a:buClr>
                <a:srgbClr val="B1B422"/>
              </a:buClr>
              <a:buSzPts val="2600"/>
              <a:buAutoNum type="romanUcPeriod"/>
            </a:pPr>
            <a:endParaRPr lang="en-US" sz="2000" dirty="0">
              <a:solidFill>
                <a:srgbClr val="5C5262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635" lvl="7">
              <a:buClr>
                <a:srgbClr val="B1B422"/>
              </a:buClr>
              <a:buSzPts val="2600"/>
            </a:pPr>
            <a:endParaRPr lang="en-US" sz="2000" b="0" strike="noStrike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635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strike="noStrike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7" name="Arrow: Right 97">
            <a:extLst>
              <a:ext uri="{FF2B5EF4-FFF2-40B4-BE49-F238E27FC236}">
                <a16:creationId xmlns:a16="http://schemas.microsoft.com/office/drawing/2014/main" xmlns="" id="{935961C1-2868-4B64-9127-CF9948E63439}"/>
              </a:ext>
            </a:extLst>
          </p:cNvPr>
          <p:cNvSpPr/>
          <p:nvPr/>
        </p:nvSpPr>
        <p:spPr bwMode="auto">
          <a:xfrm>
            <a:off x="3136168" y="3100352"/>
            <a:ext cx="567343" cy="224214"/>
          </a:xfrm>
          <a:prstGeom prst="rightArrow">
            <a:avLst/>
          </a:prstGeom>
          <a:solidFill>
            <a:srgbClr val="7F7F7F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t" anchorCtr="0" compatLnSpc="1">
            <a:prstTxWarp prst="textNoShape">
              <a:avLst/>
            </a:prstTxWarp>
          </a:bodyPr>
          <a:lstStyle/>
          <a:p>
            <a:pPr defTabSz="495102"/>
            <a:endParaRPr lang="en-US" sz="1949"/>
          </a:p>
        </p:txBody>
      </p:sp>
      <p:sp>
        <p:nvSpPr>
          <p:cNvPr id="38" name="Arrow: Right 97">
            <a:extLst>
              <a:ext uri="{FF2B5EF4-FFF2-40B4-BE49-F238E27FC236}">
                <a16:creationId xmlns:a16="http://schemas.microsoft.com/office/drawing/2014/main" xmlns="" id="{300C5079-04D4-46EB-A203-F8F5414B745E}"/>
              </a:ext>
            </a:extLst>
          </p:cNvPr>
          <p:cNvSpPr/>
          <p:nvPr/>
        </p:nvSpPr>
        <p:spPr bwMode="auto">
          <a:xfrm>
            <a:off x="5440059" y="3100352"/>
            <a:ext cx="567343" cy="224214"/>
          </a:xfrm>
          <a:prstGeom prst="rightArrow">
            <a:avLst/>
          </a:prstGeom>
          <a:solidFill>
            <a:srgbClr val="7F7F7F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t" anchorCtr="0" compatLnSpc="1">
            <a:prstTxWarp prst="textNoShape">
              <a:avLst/>
            </a:prstTxWarp>
          </a:bodyPr>
          <a:lstStyle/>
          <a:p>
            <a:pPr defTabSz="495102"/>
            <a:endParaRPr lang="en-US" sz="1949"/>
          </a:p>
        </p:txBody>
      </p:sp>
      <p:sp>
        <p:nvSpPr>
          <p:cNvPr id="39" name="Arrow: Right 97">
            <a:extLst>
              <a:ext uri="{FF2B5EF4-FFF2-40B4-BE49-F238E27FC236}">
                <a16:creationId xmlns:a16="http://schemas.microsoft.com/office/drawing/2014/main" xmlns="" id="{61FCA7F2-8BD5-4561-9CD4-622CBE49D722}"/>
              </a:ext>
            </a:extLst>
          </p:cNvPr>
          <p:cNvSpPr/>
          <p:nvPr/>
        </p:nvSpPr>
        <p:spPr bwMode="auto">
          <a:xfrm>
            <a:off x="3136169" y="5023301"/>
            <a:ext cx="2802665" cy="224214"/>
          </a:xfrm>
          <a:prstGeom prst="rightArrow">
            <a:avLst/>
          </a:prstGeom>
          <a:solidFill>
            <a:srgbClr val="7F7F7F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t" anchorCtr="0" compatLnSpc="1">
            <a:prstTxWarp prst="textNoShape">
              <a:avLst/>
            </a:prstTxWarp>
          </a:bodyPr>
          <a:lstStyle/>
          <a:p>
            <a:pPr defTabSz="495102"/>
            <a:endParaRPr lang="en-US" sz="1949"/>
          </a:p>
        </p:txBody>
      </p:sp>
      <p:sp>
        <p:nvSpPr>
          <p:cNvPr id="17" name="Google Shape;333;p59">
            <a:extLst>
              <a:ext uri="{FF2B5EF4-FFF2-40B4-BE49-F238E27FC236}">
                <a16:creationId xmlns:a16="http://schemas.microsoft.com/office/drawing/2014/main" xmlns="" id="{5184C2BB-CEAD-4353-9157-EC2757438373}"/>
              </a:ext>
            </a:extLst>
          </p:cNvPr>
          <p:cNvSpPr txBox="1">
            <a:spLocks/>
          </p:cNvSpPr>
          <p:nvPr/>
        </p:nvSpPr>
        <p:spPr>
          <a:xfrm>
            <a:off x="6215106" y="6348796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r>
              <a:rPr lang="fr-FR" dirty="0">
                <a:solidFill>
                  <a:schemeClr val="lt1"/>
                </a:solidFill>
                <a:latin typeface="Calibri"/>
              </a:rPr>
              <a:t>10</a:t>
            </a:r>
            <a:endParaRPr lang="fr-FR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Google Shape;232;p55">
            <a:extLst>
              <a:ext uri="{FF2B5EF4-FFF2-40B4-BE49-F238E27FC236}">
                <a16:creationId xmlns:a16="http://schemas.microsoft.com/office/drawing/2014/main" xmlns="" id="{310B0D95-CE06-46A7-80F0-77E74BC470C6}"/>
              </a:ext>
            </a:extLst>
          </p:cNvPr>
          <p:cNvSpPr/>
          <p:nvPr/>
        </p:nvSpPr>
        <p:spPr>
          <a:xfrm>
            <a:off x="457110" y="283886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00" b="1" dirty="0" err="1" smtClean="0">
                <a:solidFill>
                  <a:srgbClr val="5C5262"/>
                </a:solidFill>
                <a:latin typeface="Calibri"/>
                <a:sym typeface="Calibri"/>
              </a:rPr>
              <a:t>Réseau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5059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2;p55">
            <a:extLst>
              <a:ext uri="{FF2B5EF4-FFF2-40B4-BE49-F238E27FC236}">
                <a16:creationId xmlns:a16="http://schemas.microsoft.com/office/drawing/2014/main" xmlns="" id="{310B0D95-CE06-46A7-80F0-77E74BC470C6}"/>
              </a:ext>
            </a:extLst>
          </p:cNvPr>
          <p:cNvSpPr/>
          <p:nvPr/>
        </p:nvSpPr>
        <p:spPr>
          <a:xfrm>
            <a:off x="457110" y="188791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Evaluation de la </a:t>
            </a:r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qualité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des pCT</a:t>
            </a:r>
            <a:endParaRPr lang="en-US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Google Shape;234;p55">
                <a:extLst>
                  <a:ext uri="{FF2B5EF4-FFF2-40B4-BE49-F238E27FC236}">
                    <a16:creationId xmlns:a16="http://schemas.microsoft.com/office/drawing/2014/main" xmlns="" id="{666C6507-D6CA-4E5E-9180-56F2BCA8D464}"/>
                  </a:ext>
                </a:extLst>
              </p:cNvPr>
              <p:cNvSpPr/>
              <p:nvPr/>
            </p:nvSpPr>
            <p:spPr>
              <a:xfrm>
                <a:off x="457109" y="870509"/>
                <a:ext cx="8362425" cy="5485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572135" lvl="7" indent="-571500">
                  <a:buClr>
                    <a:srgbClr val="B1B422"/>
                  </a:buClr>
                  <a:buSzPts val="2600"/>
                  <a:buFont typeface="Arial,Sans-Serif"/>
                  <a:buChar char="•"/>
                </a:pPr>
                <a:r>
                  <a:rPr lang="en-US" sz="2000" b="1" dirty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Mean Absolute Error </a:t>
                </a:r>
                <a:r>
                  <a:rPr lang="en-US" sz="2000" dirty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(MAE) :</a:t>
                </a: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GB" sz="1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𝑀𝐴𝐸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𝐼𝑛𝑡𝑒𝑛𝑠𝑖𝑡</m:t>
                              </m:r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𝐶𝑇</m:t>
                              </m:r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𝐼𝑛𝑡𝑒𝑛𝑠𝑖𝑡</m:t>
                              </m:r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𝑝𝐶𝑇</m:t>
                              </m:r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r>
                  <a:rPr lang="en-US" sz="2000" dirty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Avec N le </a:t>
                </a:r>
                <a:r>
                  <a:rPr lang="en-US" sz="2000" dirty="0" err="1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nombre</a:t>
                </a:r>
                <a:r>
                  <a:rPr lang="en-US" sz="2000" dirty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 de voxels total dans la zone </a:t>
                </a:r>
                <a:r>
                  <a:rPr lang="en-US" sz="2000" dirty="0" err="1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étudiée</a:t>
                </a:r>
                <a:r>
                  <a:rPr lang="en-US" sz="2000" dirty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 (tête, air, </a:t>
                </a:r>
                <a:r>
                  <a:rPr lang="en-US" sz="2000" dirty="0" err="1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os</a:t>
                </a:r>
                <a:r>
                  <a:rPr lang="en-US" sz="2000" dirty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, </a:t>
                </a:r>
                <a:r>
                  <a:rPr lang="en-US" sz="2000" dirty="0" err="1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eau</a:t>
                </a:r>
                <a:r>
                  <a:rPr lang="en-US" sz="2000" dirty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)</a:t>
                </a: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i="1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i="1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r>
                  <a:rPr lang="en-US" sz="2000" i="1" dirty="0" err="1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Analyse</a:t>
                </a:r>
                <a:r>
                  <a:rPr lang="en-US" sz="2000" i="1" dirty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 </a:t>
                </a:r>
                <a:r>
                  <a:rPr lang="en-US" sz="2000" i="1" dirty="0" err="1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dosimétrique</a:t>
                </a:r>
                <a:r>
                  <a:rPr lang="en-US" sz="2000" i="1" dirty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 non </a:t>
                </a:r>
                <a:r>
                  <a:rPr lang="en-US" sz="2000" i="1" dirty="0" err="1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inclue</a:t>
                </a:r>
                <a:r>
                  <a:rPr lang="en-US" sz="2000" i="1" dirty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 dans </a:t>
                </a:r>
                <a:r>
                  <a:rPr lang="en-US" sz="2000" i="1" dirty="0" err="1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cette</a:t>
                </a:r>
                <a:r>
                  <a:rPr lang="en-US" sz="2000" i="1" dirty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 </a:t>
                </a:r>
                <a:r>
                  <a:rPr lang="en-US" sz="2000" i="1" dirty="0" err="1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présentation</a:t>
                </a:r>
                <a:endParaRPr lang="en-US" sz="2000" i="1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572135" lvl="8" indent="-571500">
                  <a:buClr>
                    <a:srgbClr val="B1B422"/>
                  </a:buClr>
                  <a:buSzPts val="2600"/>
                  <a:buFont typeface="Arial,Sans-Serif"/>
                  <a:buChar char="•"/>
                </a:pPr>
                <a:r>
                  <a:rPr lang="en-US" sz="2000" dirty="0" smtClean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Test de Wilcoxon </a:t>
                </a:r>
                <a:r>
                  <a:rPr lang="en-US" sz="2000" dirty="0" err="1" smtClean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apparié</a:t>
                </a:r>
                <a:r>
                  <a:rPr lang="en-US" sz="2000" dirty="0" smtClean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, avec </a:t>
                </a:r>
                <a:r>
                  <a:rPr lang="en-US" sz="2000" dirty="0" err="1" smtClean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seuil</a:t>
                </a:r>
                <a:r>
                  <a:rPr lang="en-US" sz="2000" dirty="0" smtClean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 de </a:t>
                </a:r>
                <a:r>
                  <a:rPr lang="en-US" sz="2000" dirty="0" err="1" smtClean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significativité</a:t>
                </a:r>
                <a:r>
                  <a:rPr lang="en-US" sz="2000" dirty="0" smtClean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 à 0.05</a:t>
                </a: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6" name="Google Shape;234;p5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66C6507-D6CA-4E5E-9180-56F2BCA8D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09" y="870509"/>
                <a:ext cx="8362425" cy="5485844"/>
              </a:xfrm>
              <a:prstGeom prst="rect">
                <a:avLst/>
              </a:prstGeom>
              <a:blipFill rotWithShape="1">
                <a:blip r:embed="rId3"/>
                <a:stretch>
                  <a:fillRect l="-1166" t="-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333;p59">
            <a:extLst>
              <a:ext uri="{FF2B5EF4-FFF2-40B4-BE49-F238E27FC236}">
                <a16:creationId xmlns:a16="http://schemas.microsoft.com/office/drawing/2014/main" xmlns="" id="{9D6FEC6E-3417-4465-9E01-AB5BEA2376E4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fr-FR" dirty="0" smtClean="0">
                <a:solidFill>
                  <a:schemeClr val="lt1"/>
                </a:solidFill>
                <a:latin typeface="Calibri"/>
              </a:rPr>
              <a:pPr algn="r">
                <a:buSzPts val="1300"/>
              </a:pPr>
              <a:t>11</a:t>
            </a:fld>
            <a:endParaRPr lang="fr-FR" dirty="0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37CFF5C-DF6D-46A8-8094-F32B89B745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68" t="26329" r="30069" b="10923"/>
          <a:stretch/>
        </p:blipFill>
        <p:spPr>
          <a:xfrm>
            <a:off x="2929132" y="3042685"/>
            <a:ext cx="1251547" cy="131134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BE71AC64-C5E2-4440-B0FB-757C565826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51" t="28204" r="29887" b="9047"/>
          <a:stretch/>
        </p:blipFill>
        <p:spPr>
          <a:xfrm>
            <a:off x="7020595" y="3040251"/>
            <a:ext cx="1251547" cy="131134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EFED640D-F265-4BAC-9C49-223430F263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68" t="25769" r="30068" b="11248"/>
          <a:stretch/>
        </p:blipFill>
        <p:spPr>
          <a:xfrm>
            <a:off x="4977776" y="3040251"/>
            <a:ext cx="1251547" cy="131621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6580FE9B-050D-4A5D-98BA-FC7F68F9E7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069" t="23660" r="30069" b="13591"/>
          <a:stretch/>
        </p:blipFill>
        <p:spPr>
          <a:xfrm>
            <a:off x="880488" y="3042685"/>
            <a:ext cx="1251547" cy="13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2;p55">
            <a:extLst>
              <a:ext uri="{FF2B5EF4-FFF2-40B4-BE49-F238E27FC236}">
                <a16:creationId xmlns:a16="http://schemas.microsoft.com/office/drawing/2014/main" xmlns="" id="{310B0D95-CE06-46A7-80F0-77E74BC470C6}"/>
              </a:ext>
            </a:extLst>
          </p:cNvPr>
          <p:cNvSpPr/>
          <p:nvPr/>
        </p:nvSpPr>
        <p:spPr>
          <a:xfrm>
            <a:off x="457110" y="188791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Expérience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1 : </a:t>
            </a:r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Tailles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set </a:t>
            </a:r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entrainement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(242, 121, 60, 30, 15)</a:t>
            </a:r>
            <a:endParaRPr lang="en-US" sz="1350" dirty="0"/>
          </a:p>
        </p:txBody>
      </p:sp>
      <p:sp>
        <p:nvSpPr>
          <p:cNvPr id="20" name="Google Shape;333;p59">
            <a:extLst>
              <a:ext uri="{FF2B5EF4-FFF2-40B4-BE49-F238E27FC236}">
                <a16:creationId xmlns:a16="http://schemas.microsoft.com/office/drawing/2014/main" xmlns="" id="{6EE5A9EC-1FDD-443E-981F-715360980025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fr-FR" dirty="0" smtClean="0">
                <a:solidFill>
                  <a:schemeClr val="lt1"/>
                </a:solidFill>
                <a:latin typeface="Calibri"/>
              </a:rPr>
              <a:pPr algn="r">
                <a:buSzPts val="1300"/>
              </a:pPr>
              <a:t>12</a:t>
            </a:fld>
            <a:endParaRPr lang="fr-FR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5" name="Rectangle : coins arrondis 69">
            <a:extLst>
              <a:ext uri="{FF2B5EF4-FFF2-40B4-BE49-F238E27FC236}">
                <a16:creationId xmlns:a16="http://schemas.microsoft.com/office/drawing/2014/main" xmlns="" id="{B48AF6A8-B7B8-4D0A-A882-EF3E1346E68E}"/>
              </a:ext>
            </a:extLst>
          </p:cNvPr>
          <p:cNvSpPr/>
          <p:nvPr/>
        </p:nvSpPr>
        <p:spPr>
          <a:xfrm>
            <a:off x="2226121" y="780964"/>
            <a:ext cx="4495502" cy="5521595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6" name="Graphique 55">
            <a:extLst>
              <a:ext uri="{FF2B5EF4-FFF2-40B4-BE49-F238E27FC236}">
                <a16:creationId xmlns:a16="http://schemas.microsoft.com/office/drawing/2014/main" xmlns="" id="{D6160988-D78F-4663-8BFC-BB7E844F9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306296"/>
              </p:ext>
            </p:extLst>
          </p:nvPr>
        </p:nvGraphicFramePr>
        <p:xfrm>
          <a:off x="3561404" y="2647746"/>
          <a:ext cx="2672742" cy="186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7" name="Graphique 56">
            <a:extLst>
              <a:ext uri="{FF2B5EF4-FFF2-40B4-BE49-F238E27FC236}">
                <a16:creationId xmlns:a16="http://schemas.microsoft.com/office/drawing/2014/main" xmlns="" id="{DE787C55-D1CB-4D10-BC24-C473D5AC9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155783"/>
              </p:ext>
            </p:extLst>
          </p:nvPr>
        </p:nvGraphicFramePr>
        <p:xfrm>
          <a:off x="5010156" y="2652056"/>
          <a:ext cx="2672742" cy="186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8" name="Graphique 57">
            <a:extLst>
              <a:ext uri="{FF2B5EF4-FFF2-40B4-BE49-F238E27FC236}">
                <a16:creationId xmlns:a16="http://schemas.microsoft.com/office/drawing/2014/main" xmlns="" id="{6C9D88AB-8E79-42F0-A6E0-6B85A53BB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759528"/>
              </p:ext>
            </p:extLst>
          </p:nvPr>
        </p:nvGraphicFramePr>
        <p:xfrm>
          <a:off x="2371751" y="5145362"/>
          <a:ext cx="1707939" cy="132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9" name="Graphique 58">
            <a:extLst>
              <a:ext uri="{FF2B5EF4-FFF2-40B4-BE49-F238E27FC236}">
                <a16:creationId xmlns:a16="http://schemas.microsoft.com/office/drawing/2014/main" xmlns="" id="{6C9D88AB-8E79-42F0-A6E0-6B85A53BB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546508"/>
              </p:ext>
            </p:extLst>
          </p:nvPr>
        </p:nvGraphicFramePr>
        <p:xfrm>
          <a:off x="2376935" y="4204338"/>
          <a:ext cx="1707939" cy="132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0" name="Graphique 59">
            <a:extLst>
              <a:ext uri="{FF2B5EF4-FFF2-40B4-BE49-F238E27FC236}">
                <a16:creationId xmlns:a16="http://schemas.microsoft.com/office/drawing/2014/main" xmlns="" id="{6C9D88AB-8E79-42F0-A6E0-6B85A53BB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551810"/>
              </p:ext>
            </p:extLst>
          </p:nvPr>
        </p:nvGraphicFramePr>
        <p:xfrm>
          <a:off x="2377375" y="3240045"/>
          <a:ext cx="1707939" cy="132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2" name="Graphique 61">
            <a:extLst>
              <a:ext uri="{FF2B5EF4-FFF2-40B4-BE49-F238E27FC236}">
                <a16:creationId xmlns:a16="http://schemas.microsoft.com/office/drawing/2014/main" xmlns="" id="{68B2423C-35AC-4ABC-9EB1-0C10095C3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847256"/>
              </p:ext>
            </p:extLst>
          </p:nvPr>
        </p:nvGraphicFramePr>
        <p:xfrm>
          <a:off x="2031027" y="815407"/>
          <a:ext cx="2672742" cy="186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5F0AA175-1B49-433A-82A4-7EC6A3265981}"/>
              </a:ext>
            </a:extLst>
          </p:cNvPr>
          <p:cNvSpPr txBox="1"/>
          <p:nvPr/>
        </p:nvSpPr>
        <p:spPr>
          <a:xfrm>
            <a:off x="2630556" y="1547678"/>
            <a:ext cx="76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r-FR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Train</a:t>
            </a:r>
          </a:p>
          <a:p>
            <a:pPr algn="ctr">
              <a:buClrTx/>
              <a:buFontTx/>
              <a:buNone/>
            </a:pPr>
            <a:r>
              <a:rPr lang="fr-FR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242</a:t>
            </a:r>
            <a:endParaRPr lang="en-GB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xmlns="" id="{B362740A-5CDD-4A96-A11B-D37FFBC85550}"/>
              </a:ext>
            </a:extLst>
          </p:cNvPr>
          <p:cNvSpPr txBox="1"/>
          <p:nvPr/>
        </p:nvSpPr>
        <p:spPr>
          <a:xfrm>
            <a:off x="4159756" y="3375731"/>
            <a:ext cx="76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r-FR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Valid</a:t>
            </a:r>
            <a:endParaRPr lang="fr-FR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fr-FR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81</a:t>
            </a:r>
            <a:endParaRPr lang="en-GB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xmlns="" id="{D7BDF09E-6DA7-434A-A5EC-76825088614C}"/>
              </a:ext>
            </a:extLst>
          </p:cNvPr>
          <p:cNvSpPr txBox="1"/>
          <p:nvPr/>
        </p:nvSpPr>
        <p:spPr>
          <a:xfrm>
            <a:off x="5600957" y="3382887"/>
            <a:ext cx="76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r-FR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Test</a:t>
            </a:r>
          </a:p>
          <a:p>
            <a:pPr algn="ctr">
              <a:buClrTx/>
              <a:buFontTx/>
              <a:buNone/>
            </a:pPr>
            <a:r>
              <a:rPr lang="fr-FR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79</a:t>
            </a:r>
            <a:endParaRPr lang="en-GB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7" name="Graphique 66">
            <a:extLst>
              <a:ext uri="{FF2B5EF4-FFF2-40B4-BE49-F238E27FC236}">
                <a16:creationId xmlns:a16="http://schemas.microsoft.com/office/drawing/2014/main" xmlns="" id="{6C9D88AB-8E79-42F0-A6E0-6B85A53BB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315423"/>
              </p:ext>
            </p:extLst>
          </p:nvPr>
        </p:nvGraphicFramePr>
        <p:xfrm>
          <a:off x="2382559" y="2284767"/>
          <a:ext cx="1707939" cy="132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8" name="ZoneTexte 67">
            <a:extLst>
              <a:ext uri="{FF2B5EF4-FFF2-40B4-BE49-F238E27FC236}">
                <a16:creationId xmlns:a16="http://schemas.microsoft.com/office/drawing/2014/main" xmlns="" id="{C41027DF-4E38-44B3-9436-50147FD1768F}"/>
              </a:ext>
            </a:extLst>
          </p:cNvPr>
          <p:cNvSpPr txBox="1"/>
          <p:nvPr/>
        </p:nvSpPr>
        <p:spPr>
          <a:xfrm>
            <a:off x="2626283" y="2825453"/>
            <a:ext cx="764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r-FR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121</a:t>
            </a:r>
          </a:p>
        </p:txBody>
      </p:sp>
      <p:sp>
        <p:nvSpPr>
          <p:cNvPr id="69" name="Accolade fermante 68">
            <a:extLst>
              <a:ext uri="{FF2B5EF4-FFF2-40B4-BE49-F238E27FC236}">
                <a16:creationId xmlns:a16="http://schemas.microsoft.com/office/drawing/2014/main" xmlns="" id="{9D56C229-9BE2-42DB-8050-9A0DBBC9A378}"/>
              </a:ext>
            </a:extLst>
          </p:cNvPr>
          <p:cNvSpPr/>
          <p:nvPr/>
        </p:nvSpPr>
        <p:spPr>
          <a:xfrm>
            <a:off x="3583598" y="891729"/>
            <a:ext cx="237236" cy="5305927"/>
          </a:xfrm>
          <a:prstGeom prst="rightBrace">
            <a:avLst>
              <a:gd name="adj1" fmla="val 8333"/>
              <a:gd name="adj2" fmla="val 52249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xmlns="" id="{9EFBF6EC-E71D-4E14-911C-2FAA70A22836}"/>
              </a:ext>
            </a:extLst>
          </p:cNvPr>
          <p:cNvSpPr txBox="1"/>
          <p:nvPr/>
        </p:nvSpPr>
        <p:spPr>
          <a:xfrm>
            <a:off x="2585979" y="3793560"/>
            <a:ext cx="841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r-FR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60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xmlns="" id="{C4BAC6AB-F8CF-4550-B4DF-B9FCCD9B1D89}"/>
              </a:ext>
            </a:extLst>
          </p:cNvPr>
          <p:cNvSpPr txBox="1"/>
          <p:nvPr/>
        </p:nvSpPr>
        <p:spPr>
          <a:xfrm>
            <a:off x="2621475" y="4757128"/>
            <a:ext cx="764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r-FR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xmlns="" id="{D706F733-A0E5-4768-9F10-FB5EC8E0CC20}"/>
              </a:ext>
            </a:extLst>
          </p:cNvPr>
          <p:cNvSpPr txBox="1"/>
          <p:nvPr/>
        </p:nvSpPr>
        <p:spPr>
          <a:xfrm>
            <a:off x="2796355" y="5681284"/>
            <a:ext cx="410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r-FR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1890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254">
            <a:extLst>
              <a:ext uri="{FF2B5EF4-FFF2-40B4-BE49-F238E27FC236}">
                <a16:creationId xmlns:a16="http://schemas.microsoft.com/office/drawing/2014/main" xmlns="" id="{12C9EE7F-ACDA-4782-BDE0-D003585414B5}"/>
              </a:ext>
            </a:extLst>
          </p:cNvPr>
          <p:cNvSpPr/>
          <p:nvPr/>
        </p:nvSpPr>
        <p:spPr>
          <a:xfrm>
            <a:off x="2391273" y="1344713"/>
            <a:ext cx="4361454" cy="4264632"/>
          </a:xfrm>
          <a:prstGeom prst="rect">
            <a:avLst/>
          </a:prstGeom>
          <a:solidFill>
            <a:srgbClr val="E7E6E6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8" name="Graphique 267">
            <a:extLst>
              <a:ext uri="{FF2B5EF4-FFF2-40B4-BE49-F238E27FC236}">
                <a16:creationId xmlns:a16="http://schemas.microsoft.com/office/drawing/2014/main" xmlns="" id="{76DE89AA-64DC-42C1-B283-C83D6AB76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956817"/>
              </p:ext>
            </p:extLst>
          </p:nvPr>
        </p:nvGraphicFramePr>
        <p:xfrm>
          <a:off x="3585575" y="1509833"/>
          <a:ext cx="2672742" cy="186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7" name="Graphique 256">
            <a:extLst>
              <a:ext uri="{FF2B5EF4-FFF2-40B4-BE49-F238E27FC236}">
                <a16:creationId xmlns:a16="http://schemas.microsoft.com/office/drawing/2014/main" xmlns="" id="{9EFF1826-0148-4951-B316-C7F449A9C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0273257"/>
              </p:ext>
            </p:extLst>
          </p:nvPr>
        </p:nvGraphicFramePr>
        <p:xfrm>
          <a:off x="3598847" y="3663120"/>
          <a:ext cx="2672742" cy="186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8" name="Graphique 257">
            <a:extLst>
              <a:ext uri="{FF2B5EF4-FFF2-40B4-BE49-F238E27FC236}">
                <a16:creationId xmlns:a16="http://schemas.microsoft.com/office/drawing/2014/main" xmlns="" id="{AEAFFAA3-4508-4A75-B414-EEA228FC0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805813"/>
              </p:ext>
            </p:extLst>
          </p:nvPr>
        </p:nvGraphicFramePr>
        <p:xfrm>
          <a:off x="5066649" y="3667430"/>
          <a:ext cx="2672742" cy="186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9" name="ZoneTexte 258">
            <a:extLst>
              <a:ext uri="{FF2B5EF4-FFF2-40B4-BE49-F238E27FC236}">
                <a16:creationId xmlns:a16="http://schemas.microsoft.com/office/drawing/2014/main" xmlns="" id="{F4E26450-BE96-4228-B9F8-2D6397C7BE68}"/>
              </a:ext>
            </a:extLst>
          </p:cNvPr>
          <p:cNvSpPr txBox="1"/>
          <p:nvPr/>
        </p:nvSpPr>
        <p:spPr>
          <a:xfrm>
            <a:off x="4182824" y="2193358"/>
            <a:ext cx="76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r-FR" sz="1600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Valid</a:t>
            </a:r>
            <a:endParaRPr lang="fr-FR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fr-FR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44</a:t>
            </a:r>
            <a:endParaRPr lang="en-GB" sz="1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ZoneTexte 259">
            <a:extLst>
              <a:ext uri="{FF2B5EF4-FFF2-40B4-BE49-F238E27FC236}">
                <a16:creationId xmlns:a16="http://schemas.microsoft.com/office/drawing/2014/main" xmlns="" id="{A744D4CC-631D-485D-B791-D537DC1438F0}"/>
              </a:ext>
            </a:extLst>
          </p:cNvPr>
          <p:cNvSpPr txBox="1"/>
          <p:nvPr/>
        </p:nvSpPr>
        <p:spPr>
          <a:xfrm>
            <a:off x="2715745" y="2188807"/>
            <a:ext cx="76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r-FR" sz="16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Train</a:t>
            </a:r>
          </a:p>
          <a:p>
            <a:pPr algn="ctr">
              <a:buClrTx/>
              <a:buFontTx/>
              <a:buNone/>
            </a:pPr>
            <a:r>
              <a:rPr lang="fr-FR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134</a:t>
            </a:r>
            <a:endParaRPr lang="en-GB" sz="1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ZoneTexte 260">
            <a:extLst>
              <a:ext uri="{FF2B5EF4-FFF2-40B4-BE49-F238E27FC236}">
                <a16:creationId xmlns:a16="http://schemas.microsoft.com/office/drawing/2014/main" xmlns="" id="{C51033C0-E8F5-4EF8-B863-0DB91EFEF174}"/>
              </a:ext>
            </a:extLst>
          </p:cNvPr>
          <p:cNvSpPr txBox="1"/>
          <p:nvPr/>
        </p:nvSpPr>
        <p:spPr>
          <a:xfrm>
            <a:off x="5643075" y="2189942"/>
            <a:ext cx="76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r-FR" sz="16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Test</a:t>
            </a:r>
          </a:p>
          <a:p>
            <a:pPr algn="ctr">
              <a:buClrTx/>
              <a:buFontTx/>
              <a:buNone/>
            </a:pPr>
            <a:r>
              <a:rPr lang="fr-FR" sz="16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40</a:t>
            </a:r>
            <a:endParaRPr lang="en-GB" sz="1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2" name="Graphique 261">
            <a:extLst>
              <a:ext uri="{FF2B5EF4-FFF2-40B4-BE49-F238E27FC236}">
                <a16:creationId xmlns:a16="http://schemas.microsoft.com/office/drawing/2014/main" xmlns="" id="{A3E7132D-2517-4540-A03A-356B52613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466829"/>
              </p:ext>
            </p:extLst>
          </p:nvPr>
        </p:nvGraphicFramePr>
        <p:xfrm>
          <a:off x="2132862" y="3664855"/>
          <a:ext cx="2672742" cy="186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3" name="ZoneTexte 262">
            <a:extLst>
              <a:ext uri="{FF2B5EF4-FFF2-40B4-BE49-F238E27FC236}">
                <a16:creationId xmlns:a16="http://schemas.microsoft.com/office/drawing/2014/main" xmlns="" id="{CC0E2450-C43D-42FA-9368-7B0DE9646A99}"/>
              </a:ext>
            </a:extLst>
          </p:cNvPr>
          <p:cNvSpPr txBox="1"/>
          <p:nvPr/>
        </p:nvSpPr>
        <p:spPr>
          <a:xfrm>
            <a:off x="2737677" y="4354838"/>
            <a:ext cx="76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r-FR" sz="16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Train</a:t>
            </a:r>
          </a:p>
          <a:p>
            <a:pPr algn="ctr">
              <a:buClrTx/>
              <a:buFontTx/>
              <a:buNone/>
            </a:pPr>
            <a:r>
              <a:rPr lang="fr-FR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133</a:t>
            </a:r>
            <a:endParaRPr lang="en-GB" sz="1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ZoneTexte 263">
            <a:extLst>
              <a:ext uri="{FF2B5EF4-FFF2-40B4-BE49-F238E27FC236}">
                <a16:creationId xmlns:a16="http://schemas.microsoft.com/office/drawing/2014/main" xmlns="" id="{5DD101B7-198D-4444-BA32-796693D1FC75}"/>
              </a:ext>
            </a:extLst>
          </p:cNvPr>
          <p:cNvSpPr txBox="1"/>
          <p:nvPr/>
        </p:nvSpPr>
        <p:spPr>
          <a:xfrm>
            <a:off x="5665007" y="4355973"/>
            <a:ext cx="76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r-FR" sz="16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Test</a:t>
            </a:r>
          </a:p>
          <a:p>
            <a:pPr algn="ctr">
              <a:buClrTx/>
              <a:buFontTx/>
              <a:buNone/>
            </a:pPr>
            <a:r>
              <a:rPr lang="fr-FR" sz="16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40</a:t>
            </a:r>
            <a:endParaRPr lang="en-GB" sz="1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ZoneTexte 264">
            <a:extLst>
              <a:ext uri="{FF2B5EF4-FFF2-40B4-BE49-F238E27FC236}">
                <a16:creationId xmlns:a16="http://schemas.microsoft.com/office/drawing/2014/main" xmlns="" id="{9013B079-C895-4C37-8702-EF682F5853B5}"/>
              </a:ext>
            </a:extLst>
          </p:cNvPr>
          <p:cNvSpPr txBox="1"/>
          <p:nvPr/>
        </p:nvSpPr>
        <p:spPr>
          <a:xfrm>
            <a:off x="4204756" y="4359389"/>
            <a:ext cx="76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r-FR" sz="1600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Valid</a:t>
            </a:r>
            <a:endParaRPr lang="fr-FR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fr-FR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44</a:t>
            </a:r>
            <a:endParaRPr lang="en-GB" sz="1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xmlns="" id="{91763A0C-D2B6-4DEF-9126-E5E85CEBE8AB}"/>
              </a:ext>
            </a:extLst>
          </p:cNvPr>
          <p:cNvCxnSpPr>
            <a:cxnSpLocks/>
          </p:cNvCxnSpPr>
          <p:nvPr/>
        </p:nvCxnSpPr>
        <p:spPr>
          <a:xfrm>
            <a:off x="2397417" y="3526108"/>
            <a:ext cx="438751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graphicFrame>
        <p:nvGraphicFramePr>
          <p:cNvPr id="267" name="Graphique 266">
            <a:extLst>
              <a:ext uri="{FF2B5EF4-FFF2-40B4-BE49-F238E27FC236}">
                <a16:creationId xmlns:a16="http://schemas.microsoft.com/office/drawing/2014/main" xmlns="" id="{DDB968D4-275C-4F30-9425-5D393F1D4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318056"/>
              </p:ext>
            </p:extLst>
          </p:nvPr>
        </p:nvGraphicFramePr>
        <p:xfrm>
          <a:off x="2119590" y="1511568"/>
          <a:ext cx="2672742" cy="186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Google Shape;333;p59">
            <a:extLst>
              <a:ext uri="{FF2B5EF4-FFF2-40B4-BE49-F238E27FC236}">
                <a16:creationId xmlns:a16="http://schemas.microsoft.com/office/drawing/2014/main" xmlns="" id="{E93BD909-1B39-4605-97B9-49DE4F358141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fr-FR" dirty="0" smtClean="0">
                <a:solidFill>
                  <a:schemeClr val="lt1"/>
                </a:solidFill>
                <a:latin typeface="Calibri"/>
              </a:rPr>
              <a:pPr algn="r">
                <a:buSzPts val="1300"/>
              </a:pPr>
              <a:t>13</a:t>
            </a:fld>
            <a:endParaRPr lang="fr-FR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" name="Google Shape;232;p55">
            <a:extLst>
              <a:ext uri="{FF2B5EF4-FFF2-40B4-BE49-F238E27FC236}">
                <a16:creationId xmlns:a16="http://schemas.microsoft.com/office/drawing/2014/main" xmlns="" id="{CDE4E45B-3140-474F-A98E-E0BD09BC0468}"/>
              </a:ext>
            </a:extLst>
          </p:cNvPr>
          <p:cNvSpPr/>
          <p:nvPr/>
        </p:nvSpPr>
        <p:spPr>
          <a:xfrm>
            <a:off x="457110" y="188791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Expérience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2 : </a:t>
            </a:r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Séquences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IRM (T1, T1-Gd)</a:t>
            </a:r>
            <a:endParaRPr lang="en-US" sz="1350" dirty="0"/>
          </a:p>
        </p:txBody>
      </p:sp>
      <p:graphicFrame>
        <p:nvGraphicFramePr>
          <p:cNvPr id="269" name="Graphique 268">
            <a:extLst>
              <a:ext uri="{FF2B5EF4-FFF2-40B4-BE49-F238E27FC236}">
                <a16:creationId xmlns:a16="http://schemas.microsoft.com/office/drawing/2014/main" xmlns="" id="{4A0A9958-5E1F-4CCF-99FE-52DF6B925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180690"/>
              </p:ext>
            </p:extLst>
          </p:nvPr>
        </p:nvGraphicFramePr>
        <p:xfrm>
          <a:off x="5053377" y="1514143"/>
          <a:ext cx="2672742" cy="186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3849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 269">
            <a:extLst>
              <a:ext uri="{FF2B5EF4-FFF2-40B4-BE49-F238E27FC236}">
                <a16:creationId xmlns:a16="http://schemas.microsoft.com/office/drawing/2014/main" xmlns="" id="{5A4E87C1-1638-4C26-ABA3-5BB2304F2D3D}"/>
              </a:ext>
            </a:extLst>
          </p:cNvPr>
          <p:cNvSpPr/>
          <p:nvPr/>
        </p:nvSpPr>
        <p:spPr>
          <a:xfrm>
            <a:off x="2391273" y="3942688"/>
            <a:ext cx="4361454" cy="1616870"/>
          </a:xfrm>
          <a:prstGeom prst="rect">
            <a:avLst/>
          </a:prstGeom>
          <a:solidFill>
            <a:srgbClr val="E7E6E6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ZoneTexte 273">
            <a:extLst>
              <a:ext uri="{FF2B5EF4-FFF2-40B4-BE49-F238E27FC236}">
                <a16:creationId xmlns:a16="http://schemas.microsoft.com/office/drawing/2014/main" xmlns="" id="{D1C6DB98-1CD7-494F-84CA-03FBD3ECEBCF}"/>
              </a:ext>
            </a:extLst>
          </p:cNvPr>
          <p:cNvSpPr txBox="1"/>
          <p:nvPr/>
        </p:nvSpPr>
        <p:spPr>
          <a:xfrm>
            <a:off x="4182824" y="4597254"/>
            <a:ext cx="76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r-FR" sz="1600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Valid</a:t>
            </a:r>
            <a:endParaRPr lang="fr-FR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fr-FR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81</a:t>
            </a:r>
            <a:endParaRPr lang="en-GB" sz="1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ZoneTexte 274">
            <a:extLst>
              <a:ext uri="{FF2B5EF4-FFF2-40B4-BE49-F238E27FC236}">
                <a16:creationId xmlns:a16="http://schemas.microsoft.com/office/drawing/2014/main" xmlns="" id="{BA49D452-1AB5-4313-98C0-C50ADDF46B59}"/>
              </a:ext>
            </a:extLst>
          </p:cNvPr>
          <p:cNvSpPr txBox="1"/>
          <p:nvPr/>
        </p:nvSpPr>
        <p:spPr>
          <a:xfrm>
            <a:off x="2715745" y="4592703"/>
            <a:ext cx="76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r-FR" sz="16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Train</a:t>
            </a:r>
          </a:p>
          <a:p>
            <a:pPr algn="ctr">
              <a:buClrTx/>
              <a:buFontTx/>
              <a:buNone/>
            </a:pPr>
            <a:r>
              <a:rPr lang="fr-FR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242</a:t>
            </a:r>
            <a:endParaRPr lang="en-GB" sz="1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ZoneTexte 275">
            <a:extLst>
              <a:ext uri="{FF2B5EF4-FFF2-40B4-BE49-F238E27FC236}">
                <a16:creationId xmlns:a16="http://schemas.microsoft.com/office/drawing/2014/main" xmlns="" id="{8A0B3B10-E529-4ABD-9875-F5DDE290ABC3}"/>
              </a:ext>
            </a:extLst>
          </p:cNvPr>
          <p:cNvSpPr txBox="1"/>
          <p:nvPr/>
        </p:nvSpPr>
        <p:spPr>
          <a:xfrm>
            <a:off x="5643075" y="4593838"/>
            <a:ext cx="76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r-FR" sz="16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Test</a:t>
            </a:r>
          </a:p>
          <a:p>
            <a:pPr algn="ctr">
              <a:buClrTx/>
              <a:buFontTx/>
              <a:buNone/>
            </a:pPr>
            <a:r>
              <a:rPr lang="fr-FR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79</a:t>
            </a:r>
            <a:endParaRPr lang="en-GB" sz="1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82" name="Graphique 281">
            <a:extLst>
              <a:ext uri="{FF2B5EF4-FFF2-40B4-BE49-F238E27FC236}">
                <a16:creationId xmlns:a16="http://schemas.microsoft.com/office/drawing/2014/main" xmlns="" id="{661EF342-0B82-4197-9CF8-951FAEDF11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175105"/>
              </p:ext>
            </p:extLst>
          </p:nvPr>
        </p:nvGraphicFramePr>
        <p:xfrm>
          <a:off x="2097951" y="3883443"/>
          <a:ext cx="2672742" cy="186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3" name="Graphique 282">
            <a:extLst>
              <a:ext uri="{FF2B5EF4-FFF2-40B4-BE49-F238E27FC236}">
                <a16:creationId xmlns:a16="http://schemas.microsoft.com/office/drawing/2014/main" xmlns="" id="{8DC240D0-8BE0-45ED-92A7-B0B9A77B5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803670"/>
              </p:ext>
            </p:extLst>
          </p:nvPr>
        </p:nvGraphicFramePr>
        <p:xfrm>
          <a:off x="3585575" y="3860977"/>
          <a:ext cx="2672742" cy="186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4" name="Graphique 283">
            <a:extLst>
              <a:ext uri="{FF2B5EF4-FFF2-40B4-BE49-F238E27FC236}">
                <a16:creationId xmlns:a16="http://schemas.microsoft.com/office/drawing/2014/main" xmlns="" id="{46D37CC2-597D-43B6-9022-3F05F7EA0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822610"/>
              </p:ext>
            </p:extLst>
          </p:nvPr>
        </p:nvGraphicFramePr>
        <p:xfrm>
          <a:off x="5029579" y="3879330"/>
          <a:ext cx="2672742" cy="186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6" name="Google Shape;234;p55">
            <a:extLst>
              <a:ext uri="{FF2B5EF4-FFF2-40B4-BE49-F238E27FC236}">
                <a16:creationId xmlns:a16="http://schemas.microsoft.com/office/drawing/2014/main" xmlns="" id="{666C6507-D6CA-4E5E-9180-56F2BCA8D464}"/>
              </a:ext>
            </a:extLst>
          </p:cNvPr>
          <p:cNvSpPr/>
          <p:nvPr/>
        </p:nvSpPr>
        <p:spPr>
          <a:xfrm>
            <a:off x="457109" y="722812"/>
            <a:ext cx="8754624" cy="281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572135" lvl="7" indent="-571500">
              <a:buClr>
                <a:srgbClr val="B1B422"/>
              </a:buClr>
              <a:buSzPts val="2600"/>
              <a:buFont typeface="Arial,Sans-Serif"/>
              <a:buChar char="•"/>
            </a:pPr>
            <a:r>
              <a:rPr lang="en-US" sz="2000" dirty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HB : </a:t>
            </a:r>
            <a:r>
              <a:rPr lang="en-US" sz="2000" dirty="0" err="1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Basée</a:t>
            </a:r>
            <a:r>
              <a:rPr lang="en-US" sz="2000" dirty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 sur </a:t>
            </a:r>
            <a:r>
              <a:rPr lang="en-US" sz="2000" dirty="0" err="1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histogramme</a:t>
            </a:r>
            <a:r>
              <a:rPr lang="en-US" sz="2000" dirty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.</a:t>
            </a:r>
          </a:p>
          <a:p>
            <a:pPr marL="635" lvl="8">
              <a:buClr>
                <a:srgbClr val="B1B422"/>
              </a:buClr>
              <a:buSzPts val="2600"/>
            </a:pPr>
            <a:r>
              <a:rPr lang="en-US" sz="2000" i="1" dirty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	</a:t>
            </a:r>
          </a:p>
          <a:p>
            <a:pPr marL="635" lvl="8">
              <a:buClr>
                <a:srgbClr val="B1B422"/>
              </a:buClr>
              <a:buSzPts val="2600"/>
            </a:pPr>
            <a:endParaRPr lang="en-US" sz="2000" i="1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635" lvl="8">
              <a:buClr>
                <a:srgbClr val="B1B422"/>
              </a:buClr>
              <a:buSzPts val="2600"/>
            </a:pPr>
            <a:endParaRPr lang="en-US" sz="2000" i="1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635" lvl="8">
              <a:buClr>
                <a:srgbClr val="B1B422"/>
              </a:buClr>
              <a:buSzPts val="2600"/>
            </a:pPr>
            <a:endParaRPr lang="en-US" sz="2000" i="1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635" lvl="8">
              <a:buClr>
                <a:srgbClr val="B1B422"/>
              </a:buClr>
              <a:buSzPts val="2600"/>
            </a:pPr>
            <a:endParaRPr lang="en-US" sz="2000" i="1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635" lvl="8">
              <a:buClr>
                <a:srgbClr val="B1B422"/>
              </a:buClr>
              <a:buSzPts val="2600"/>
            </a:pPr>
            <a:endParaRPr lang="en-US" sz="2000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572135" lvl="7" indent="-571500">
              <a:buClr>
                <a:srgbClr val="B1B422"/>
              </a:buClr>
              <a:buSzPts val="2600"/>
              <a:buFont typeface="Arial,Sans-Serif"/>
              <a:buChar char="•"/>
            </a:pPr>
            <a:endParaRPr lang="en-US" sz="2000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572135" lvl="7" indent="-571500">
              <a:buClr>
                <a:srgbClr val="B1B422"/>
              </a:buClr>
              <a:buSzPts val="2600"/>
              <a:buFont typeface="Arial,Sans-Serif"/>
              <a:buChar char="•"/>
            </a:pPr>
            <a:r>
              <a:rPr lang="en-US" sz="2000" dirty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ZMUV : </a:t>
            </a:r>
            <a:r>
              <a:rPr lang="en-US" sz="2000" dirty="0" err="1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Moyenne</a:t>
            </a:r>
            <a:r>
              <a:rPr lang="en-US" sz="2000" dirty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 = 0; variance = 1.</a:t>
            </a:r>
          </a:p>
          <a:p>
            <a:pPr marL="572135" lvl="7" indent="-571500">
              <a:buClr>
                <a:srgbClr val="B1B422"/>
              </a:buClr>
              <a:buSzPts val="2600"/>
              <a:buFont typeface="Arial,Sans-Serif"/>
              <a:buChar char="•"/>
            </a:pPr>
            <a:r>
              <a:rPr lang="en-US" sz="2000" dirty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NS : Pas de standardization. 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2" name="Google Shape;333;p59">
            <a:extLst>
              <a:ext uri="{FF2B5EF4-FFF2-40B4-BE49-F238E27FC236}">
                <a16:creationId xmlns:a16="http://schemas.microsoft.com/office/drawing/2014/main" xmlns="" id="{3A450466-2824-4F5A-B26F-322B923F5AE2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r>
              <a:rPr lang="fr-FR" dirty="0">
                <a:solidFill>
                  <a:schemeClr val="lt1"/>
                </a:solidFill>
                <a:latin typeface="Calibri"/>
              </a:rPr>
              <a:t>14</a:t>
            </a:r>
            <a:endParaRPr lang="fr-FR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Google Shape;232;p55">
            <a:extLst>
              <a:ext uri="{FF2B5EF4-FFF2-40B4-BE49-F238E27FC236}">
                <a16:creationId xmlns:a16="http://schemas.microsoft.com/office/drawing/2014/main" xmlns="" id="{25B7FE3B-6DE0-4206-8DAD-66D1BA5B4188}"/>
              </a:ext>
            </a:extLst>
          </p:cNvPr>
          <p:cNvSpPr/>
          <p:nvPr/>
        </p:nvSpPr>
        <p:spPr>
          <a:xfrm>
            <a:off x="457110" y="188791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Expérience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3 : </a:t>
            </a:r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Standardisation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IRM (HB, ZMUV, NS)</a:t>
            </a:r>
            <a:endParaRPr lang="en-US" sz="135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0E35B8C-D406-4BF7-BAEB-2D1961A090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725" t="21246" r="2966" b="6251"/>
          <a:stretch/>
        </p:blipFill>
        <p:spPr>
          <a:xfrm>
            <a:off x="1881633" y="1210349"/>
            <a:ext cx="5380734" cy="1820384"/>
          </a:xfrm>
          <a:prstGeom prst="rect">
            <a:avLst/>
          </a:prstGeom>
        </p:spPr>
      </p:pic>
      <p:sp>
        <p:nvSpPr>
          <p:cNvPr id="17" name="Google Shape;234;p55">
            <a:extLst>
              <a:ext uri="{FF2B5EF4-FFF2-40B4-BE49-F238E27FC236}">
                <a16:creationId xmlns:a16="http://schemas.microsoft.com/office/drawing/2014/main" xmlns="" id="{2A8B9BA7-0C87-41C7-8F11-B6D13BA0A1FE}"/>
              </a:ext>
            </a:extLst>
          </p:cNvPr>
          <p:cNvSpPr/>
          <p:nvPr/>
        </p:nvSpPr>
        <p:spPr>
          <a:xfrm>
            <a:off x="3186698" y="1088366"/>
            <a:ext cx="293321" cy="3100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" lvl="7" algn="ctr">
              <a:buClr>
                <a:srgbClr val="B1B422"/>
              </a:buClr>
              <a:buSzPts val="2600"/>
            </a:pPr>
            <a:r>
              <a:rPr lang="en-US" sz="1600" dirty="0">
                <a:solidFill>
                  <a:srgbClr val="595959"/>
                </a:solidFill>
                <a:latin typeface="Calibri" panose="020F0502020204030204" pitchFamily="34" charset="0"/>
                <a:cs typeface="Calibri"/>
              </a:rPr>
              <a:t>1</a:t>
            </a:r>
            <a:endParaRPr lang="en-US" sz="1600" dirty="0">
              <a:latin typeface="Calibri" panose="020F0502020204030204" pitchFamily="34" charset="0"/>
            </a:endParaRPr>
          </a:p>
          <a:p>
            <a:pPr marL="635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0" strike="noStrike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marL="635" marR="0" lvl="7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8" name="Google Shape;234;p55">
            <a:extLst>
              <a:ext uri="{FF2B5EF4-FFF2-40B4-BE49-F238E27FC236}">
                <a16:creationId xmlns:a16="http://schemas.microsoft.com/office/drawing/2014/main" xmlns="" id="{3C3B021A-B806-42DF-94E6-F8D3D249C947}"/>
              </a:ext>
            </a:extLst>
          </p:cNvPr>
          <p:cNvSpPr/>
          <p:nvPr/>
        </p:nvSpPr>
        <p:spPr>
          <a:xfrm>
            <a:off x="4703398" y="1088366"/>
            <a:ext cx="391112" cy="3330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" lvl="7" algn="ctr">
              <a:buClr>
                <a:srgbClr val="B1B422"/>
              </a:buClr>
              <a:buSzPts val="2600"/>
            </a:pPr>
            <a:r>
              <a:rPr lang="en-US" sz="1600" dirty="0">
                <a:solidFill>
                  <a:srgbClr val="595959"/>
                </a:solidFill>
                <a:latin typeface="Calibri" panose="020F0502020204030204" pitchFamily="34" charset="0"/>
              </a:rPr>
              <a:t>99</a:t>
            </a:r>
            <a:endParaRPr lang="en-US" sz="1600" dirty="0">
              <a:latin typeface="Calibri" panose="020F0502020204030204" pitchFamily="34" charset="0"/>
            </a:endParaRPr>
          </a:p>
          <a:p>
            <a:pPr marL="635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0" strike="noStrike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marL="635" marR="0" lvl="7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9" name="Google Shape;234;p55">
            <a:extLst>
              <a:ext uri="{FF2B5EF4-FFF2-40B4-BE49-F238E27FC236}">
                <a16:creationId xmlns:a16="http://schemas.microsoft.com/office/drawing/2014/main" xmlns="" id="{3898DCB5-EDED-4E96-894F-D25B391B537C}"/>
              </a:ext>
            </a:extLst>
          </p:cNvPr>
          <p:cNvSpPr/>
          <p:nvPr/>
        </p:nvSpPr>
        <p:spPr>
          <a:xfrm>
            <a:off x="3333358" y="2799582"/>
            <a:ext cx="293321" cy="3100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" lvl="7" algn="ctr">
              <a:buClr>
                <a:srgbClr val="B1B422"/>
              </a:buClr>
              <a:buSzPts val="2600"/>
            </a:pPr>
            <a:r>
              <a:rPr lang="en-US" sz="1600" dirty="0">
                <a:solidFill>
                  <a:srgbClr val="595959"/>
                </a:solidFill>
                <a:latin typeface="Calibri" panose="020F0502020204030204" pitchFamily="34" charset="0"/>
                <a:cs typeface="Calibri"/>
              </a:rPr>
              <a:t>1</a:t>
            </a:r>
            <a:endParaRPr lang="en-US" sz="1600" dirty="0">
              <a:latin typeface="Calibri" panose="020F0502020204030204" pitchFamily="34" charset="0"/>
            </a:endParaRPr>
          </a:p>
          <a:p>
            <a:pPr marL="635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0" strike="noStrike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marL="635" marR="0" lvl="7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0" name="Google Shape;234;p55">
            <a:extLst>
              <a:ext uri="{FF2B5EF4-FFF2-40B4-BE49-F238E27FC236}">
                <a16:creationId xmlns:a16="http://schemas.microsoft.com/office/drawing/2014/main" xmlns="" id="{3EB6DE79-6E6D-4DE7-8199-97FFD71BF2AA}"/>
              </a:ext>
            </a:extLst>
          </p:cNvPr>
          <p:cNvSpPr/>
          <p:nvPr/>
        </p:nvSpPr>
        <p:spPr>
          <a:xfrm>
            <a:off x="4536546" y="2808291"/>
            <a:ext cx="391112" cy="3330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" lvl="7" algn="ctr">
              <a:buClr>
                <a:srgbClr val="B1B422"/>
              </a:buClr>
              <a:buSzPts val="2600"/>
            </a:pPr>
            <a:r>
              <a:rPr lang="en-US" sz="1600" dirty="0">
                <a:solidFill>
                  <a:srgbClr val="595959"/>
                </a:solidFill>
                <a:latin typeface="Calibri" panose="020F0502020204030204" pitchFamily="34" charset="0"/>
              </a:rPr>
              <a:t>99</a:t>
            </a:r>
            <a:endParaRPr lang="en-US" sz="1600" dirty="0">
              <a:latin typeface="Calibri" panose="020F0502020204030204" pitchFamily="34" charset="0"/>
            </a:endParaRPr>
          </a:p>
          <a:p>
            <a:pPr marL="635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0" strike="noStrike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marL="635" marR="0" lvl="7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1" name="Google Shape;234;p55">
            <a:extLst>
              <a:ext uri="{FF2B5EF4-FFF2-40B4-BE49-F238E27FC236}">
                <a16:creationId xmlns:a16="http://schemas.microsoft.com/office/drawing/2014/main" xmlns="" id="{ADA89CE0-E3BF-4445-9888-6AD3BEFF7F6E}"/>
              </a:ext>
            </a:extLst>
          </p:cNvPr>
          <p:cNvSpPr/>
          <p:nvPr/>
        </p:nvSpPr>
        <p:spPr>
          <a:xfrm>
            <a:off x="4006095" y="1089708"/>
            <a:ext cx="391112" cy="3330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ash"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" lvl="7" algn="ctr">
              <a:buClr>
                <a:srgbClr val="B1B422"/>
              </a:buClr>
              <a:buSzPts val="2600"/>
            </a:pPr>
            <a:r>
              <a:rPr lang="en-US" sz="1600" dirty="0">
                <a:solidFill>
                  <a:srgbClr val="595959"/>
                </a:solidFill>
                <a:latin typeface="Calibri" panose="020F0502020204030204" pitchFamily="34" charset="0"/>
              </a:rPr>
              <a:t>50</a:t>
            </a:r>
            <a:endParaRPr lang="en-US" sz="1600" dirty="0">
              <a:latin typeface="Calibri" panose="020F0502020204030204" pitchFamily="34" charset="0"/>
            </a:endParaRPr>
          </a:p>
          <a:p>
            <a:pPr marL="635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0" strike="noStrike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marL="635" marR="0" lvl="7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2" name="Google Shape;234;p55">
            <a:extLst>
              <a:ext uri="{FF2B5EF4-FFF2-40B4-BE49-F238E27FC236}">
                <a16:creationId xmlns:a16="http://schemas.microsoft.com/office/drawing/2014/main" xmlns="" id="{0D94D45B-6556-4746-8DD6-50260E25944B}"/>
              </a:ext>
            </a:extLst>
          </p:cNvPr>
          <p:cNvSpPr/>
          <p:nvPr/>
        </p:nvSpPr>
        <p:spPr>
          <a:xfrm>
            <a:off x="4045553" y="2801988"/>
            <a:ext cx="391112" cy="3330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ysDash"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" lvl="7" algn="ctr">
              <a:buClr>
                <a:srgbClr val="B1B422"/>
              </a:buClr>
              <a:buSzPts val="2600"/>
            </a:pPr>
            <a:r>
              <a:rPr lang="en-US" sz="1600" dirty="0">
                <a:solidFill>
                  <a:srgbClr val="595959"/>
                </a:solidFill>
                <a:latin typeface="Calibri" panose="020F0502020204030204" pitchFamily="34" charset="0"/>
              </a:rPr>
              <a:t>50</a:t>
            </a:r>
            <a:endParaRPr lang="en-US" sz="1600" dirty="0">
              <a:latin typeface="Calibri" panose="020F0502020204030204" pitchFamily="34" charset="0"/>
            </a:endParaRPr>
          </a:p>
          <a:p>
            <a:pPr marL="635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0" strike="noStrike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marL="635" marR="0" lvl="7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16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3" name="Google Shape;253;p57">
            <a:extLst>
              <a:ext uri="{FF2B5EF4-FFF2-40B4-BE49-F238E27FC236}">
                <a16:creationId xmlns="" xmlns:a16="http://schemas.microsoft.com/office/drawing/2014/main" id="{DF990283-2E7E-4D23-985B-7030BF9462B5}"/>
              </a:ext>
            </a:extLst>
          </p:cNvPr>
          <p:cNvSpPr/>
          <p:nvPr/>
        </p:nvSpPr>
        <p:spPr>
          <a:xfrm>
            <a:off x="4830047" y="5839543"/>
            <a:ext cx="4238606" cy="4295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just">
              <a:buClr>
                <a:srgbClr val="B1B422"/>
              </a:buClr>
              <a:buSzPts val="2600"/>
            </a:pPr>
            <a:r>
              <a:rPr lang="fr-FR" sz="1150" dirty="0" err="1">
                <a:latin typeface="Calibri" panose="020F0502020204030204" pitchFamily="34" charset="0"/>
              </a:rPr>
              <a:t>Nyúl</a:t>
            </a:r>
            <a:r>
              <a:rPr lang="fr-FR" sz="1150" dirty="0">
                <a:latin typeface="Calibri" panose="020F0502020204030204" pitchFamily="34" charset="0"/>
              </a:rPr>
              <a:t> LG, </a:t>
            </a:r>
            <a:r>
              <a:rPr lang="fr-FR" sz="1150" dirty="0" err="1">
                <a:latin typeface="Calibri" panose="020F0502020204030204" pitchFamily="34" charset="0"/>
              </a:rPr>
              <a:t>Udupa</a:t>
            </a:r>
            <a:r>
              <a:rPr lang="fr-FR" sz="1150" dirty="0">
                <a:latin typeface="Calibri" panose="020F0502020204030204" pitchFamily="34" charset="0"/>
              </a:rPr>
              <a:t> JK, Zhang X. New variants of a </a:t>
            </a:r>
            <a:r>
              <a:rPr lang="fr-FR" sz="1150" dirty="0" err="1">
                <a:latin typeface="Calibri" panose="020F0502020204030204" pitchFamily="34" charset="0"/>
              </a:rPr>
              <a:t>method</a:t>
            </a:r>
            <a:r>
              <a:rPr lang="fr-FR" sz="1150" dirty="0">
                <a:latin typeface="Calibri" panose="020F0502020204030204" pitchFamily="34" charset="0"/>
              </a:rPr>
              <a:t> of MRI </a:t>
            </a:r>
            <a:r>
              <a:rPr lang="fr-FR" sz="1150" dirty="0" err="1">
                <a:latin typeface="Calibri" panose="020F0502020204030204" pitchFamily="34" charset="0"/>
              </a:rPr>
              <a:t>scale</a:t>
            </a:r>
            <a:r>
              <a:rPr lang="fr-FR" sz="1150" dirty="0">
                <a:latin typeface="Calibri" panose="020F0502020204030204" pitchFamily="34" charset="0"/>
              </a:rPr>
              <a:t> </a:t>
            </a:r>
            <a:r>
              <a:rPr lang="fr-FR" sz="1150" dirty="0" err="1">
                <a:latin typeface="Calibri" panose="020F0502020204030204" pitchFamily="34" charset="0"/>
              </a:rPr>
              <a:t>standardization</a:t>
            </a:r>
            <a:r>
              <a:rPr lang="fr-FR" sz="1150" dirty="0">
                <a:latin typeface="Calibri" panose="020F0502020204030204" pitchFamily="34" charset="0"/>
              </a:rPr>
              <a:t>. IEEE Trans Med Imaging. </a:t>
            </a:r>
            <a:r>
              <a:rPr lang="fr-FR" sz="1150" dirty="0" err="1">
                <a:latin typeface="Calibri" panose="020F0502020204030204" pitchFamily="34" charset="0"/>
              </a:rPr>
              <a:t>févr</a:t>
            </a:r>
            <a:r>
              <a:rPr lang="fr-FR" sz="1150" dirty="0">
                <a:latin typeface="Calibri" panose="020F0502020204030204" pitchFamily="34" charset="0"/>
              </a:rPr>
              <a:t> 2000;19(2):143‑50.</a:t>
            </a:r>
            <a:endParaRPr sz="1150" b="0" i="1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 Light"/>
              <a:sym typeface="Arial"/>
            </a:endParaRPr>
          </a:p>
          <a:p>
            <a:pPr algn="just"/>
            <a:endParaRPr lang="en-US" sz="115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431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291730" y="5700705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Calibri" panose="020F0502020204030204" pitchFamily="34" charset="0"/>
              </a:rPr>
              <a:t>101HU+-27HU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r="4215"/>
          <a:stretch/>
        </p:blipFill>
        <p:spPr>
          <a:xfrm>
            <a:off x="758814" y="1221281"/>
            <a:ext cx="7626373" cy="44794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637556" y="5620497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Calibri" panose="020F0502020204030204" pitchFamily="34" charset="0"/>
              </a:rPr>
              <a:t>92HU+-23HU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7" name="Google Shape;232;p55">
            <a:extLst>
              <a:ext uri="{FF2B5EF4-FFF2-40B4-BE49-F238E27FC236}">
                <a16:creationId xmlns:a16="http://schemas.microsoft.com/office/drawing/2014/main" xmlns="" id="{310B0D95-CE06-46A7-80F0-77E74BC470C6}"/>
              </a:ext>
            </a:extLst>
          </p:cNvPr>
          <p:cNvSpPr/>
          <p:nvPr/>
        </p:nvSpPr>
        <p:spPr>
          <a:xfrm>
            <a:off x="457110" y="188791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Résultats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- </a:t>
            </a:r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Expérience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1 : </a:t>
            </a:r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Tailles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du set </a:t>
            </a:r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d’entrainement</a:t>
            </a:r>
            <a:endParaRPr lang="en-US" sz="2100" dirty="0"/>
          </a:p>
        </p:txBody>
      </p:sp>
      <p:sp>
        <p:nvSpPr>
          <p:cNvPr id="6" name="Google Shape;333;p59">
            <a:extLst>
              <a:ext uri="{FF2B5EF4-FFF2-40B4-BE49-F238E27FC236}">
                <a16:creationId xmlns:a16="http://schemas.microsoft.com/office/drawing/2014/main" xmlns="" id="{DE029D3B-6026-4BE4-A718-2C2CC68F77F4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fr-FR" dirty="0" smtClean="0">
                <a:solidFill>
                  <a:schemeClr val="lt1"/>
                </a:solidFill>
                <a:latin typeface="Calibri"/>
              </a:rPr>
              <a:pPr algn="r">
                <a:buSzPts val="1300"/>
              </a:pPr>
              <a:t>15</a:t>
            </a:fld>
            <a:endParaRPr lang="fr-FR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" name="Légende encadrée 1 2"/>
          <p:cNvSpPr/>
          <p:nvPr/>
        </p:nvSpPr>
        <p:spPr>
          <a:xfrm>
            <a:off x="7637556" y="5620497"/>
            <a:ext cx="1160671" cy="307777"/>
          </a:xfrm>
          <a:prstGeom prst="borderCallout1">
            <a:avLst>
              <a:gd name="adj1" fmla="val 6473"/>
              <a:gd name="adj2" fmla="val 131"/>
              <a:gd name="adj3" fmla="val -243725"/>
              <a:gd name="adj4" fmla="val -35078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égende encadrée 1 8"/>
          <p:cNvSpPr/>
          <p:nvPr/>
        </p:nvSpPr>
        <p:spPr>
          <a:xfrm>
            <a:off x="5318810" y="5700706"/>
            <a:ext cx="1160671" cy="307777"/>
          </a:xfrm>
          <a:prstGeom prst="borderCallout1">
            <a:avLst>
              <a:gd name="adj1" fmla="val 1563"/>
              <a:gd name="adj2" fmla="val 48963"/>
              <a:gd name="adj3" fmla="val -265823"/>
              <a:gd name="adj4" fmla="val 46959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9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2;p55">
            <a:extLst>
              <a:ext uri="{FF2B5EF4-FFF2-40B4-BE49-F238E27FC236}">
                <a16:creationId xmlns:a16="http://schemas.microsoft.com/office/drawing/2014/main" xmlns="" id="{310B0D95-CE06-46A7-80F0-77E74BC470C6}"/>
              </a:ext>
            </a:extLst>
          </p:cNvPr>
          <p:cNvSpPr/>
          <p:nvPr/>
        </p:nvSpPr>
        <p:spPr>
          <a:xfrm>
            <a:off x="457110" y="212643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Résultats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- </a:t>
            </a:r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Expérience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2 : </a:t>
            </a:r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Séquences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IRM</a:t>
            </a:r>
            <a:endParaRPr lang="en-US" sz="21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7E2C167B-2048-4052-94F1-CF04C6EA5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275217"/>
              </p:ext>
            </p:extLst>
          </p:nvPr>
        </p:nvGraphicFramePr>
        <p:xfrm>
          <a:off x="403482" y="4350252"/>
          <a:ext cx="8337036" cy="168375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89575">
                  <a:extLst>
                    <a:ext uri="{9D8B030D-6E8A-4147-A177-3AD203B41FA5}">
                      <a16:colId xmlns:a16="http://schemas.microsoft.com/office/drawing/2014/main" xmlns="" val="366603002"/>
                    </a:ext>
                  </a:extLst>
                </a:gridCol>
                <a:gridCol w="2043486">
                  <a:extLst>
                    <a:ext uri="{9D8B030D-6E8A-4147-A177-3AD203B41FA5}">
                      <a16:colId xmlns:a16="http://schemas.microsoft.com/office/drawing/2014/main" xmlns="" val="3040878509"/>
                    </a:ext>
                  </a:extLst>
                </a:gridCol>
                <a:gridCol w="2035534">
                  <a:extLst>
                    <a:ext uri="{9D8B030D-6E8A-4147-A177-3AD203B41FA5}">
                      <a16:colId xmlns:a16="http://schemas.microsoft.com/office/drawing/2014/main" xmlns="" val="3457045808"/>
                    </a:ext>
                  </a:extLst>
                </a:gridCol>
                <a:gridCol w="1568441">
                  <a:extLst>
                    <a:ext uri="{9D8B030D-6E8A-4147-A177-3AD203B41FA5}">
                      <a16:colId xmlns:a16="http://schemas.microsoft.com/office/drawing/2014/main" xmlns="" val="4012964630"/>
                    </a:ext>
                  </a:extLst>
                </a:gridCol>
              </a:tblGrid>
              <a:tr h="336751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none" strike="noStrike" cap="none" dirty="0" err="1">
                          <a:effectLst/>
                          <a:latin typeface="Calibri" panose="020F0502020204030204" pitchFamily="34" charset="0"/>
                          <a:sym typeface="Arial"/>
                        </a:rPr>
                        <a:t>Cohorte</a:t>
                      </a:r>
                      <a:r>
                        <a:rPr lang="en-GB" sz="1600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 T1 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none" strike="noStrike" cap="none" dirty="0" err="1">
                          <a:effectLst/>
                          <a:latin typeface="Calibri" panose="020F0502020204030204" pitchFamily="34" charset="0"/>
                          <a:sym typeface="Arial"/>
                        </a:rPr>
                        <a:t>Cohorte</a:t>
                      </a:r>
                      <a:r>
                        <a:rPr lang="en-GB" sz="1600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 T1-Gd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p-values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5018621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MAE tête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84HU </a:t>
                      </a:r>
                      <a:r>
                        <a:rPr lang="en-GB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+/- </a:t>
                      </a:r>
                      <a:r>
                        <a:rPr lang="en-GB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25HU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87HU +/- </a:t>
                      </a:r>
                      <a:r>
                        <a:rPr lang="en-GB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28HU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0.0047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59369157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MAE air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274HU </a:t>
                      </a:r>
                      <a:r>
                        <a:rPr lang="en-GB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+/- 63HU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306HU </a:t>
                      </a:r>
                      <a:r>
                        <a:rPr lang="en-GB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+/- </a:t>
                      </a:r>
                      <a:r>
                        <a:rPr lang="en-GB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74HU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&lt;0.0001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12233888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MAE </a:t>
                      </a:r>
                      <a:r>
                        <a:rPr lang="en-GB" sz="1600" b="1" u="none" strike="noStrike" cap="none" dirty="0" err="1">
                          <a:effectLst/>
                          <a:latin typeface="Calibri" panose="020F0502020204030204" pitchFamily="34" charset="0"/>
                          <a:sym typeface="Arial"/>
                        </a:rPr>
                        <a:t>os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228HU </a:t>
                      </a:r>
                      <a:r>
                        <a:rPr lang="en-GB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+/- </a:t>
                      </a:r>
                      <a:r>
                        <a:rPr lang="en-GB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63HU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236HU </a:t>
                      </a:r>
                      <a:r>
                        <a:rPr lang="en-GB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+/- </a:t>
                      </a:r>
                      <a:r>
                        <a:rPr lang="en-GB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71HU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0.066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58912567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MAE </a:t>
                      </a:r>
                      <a:r>
                        <a:rPr lang="en-GB" sz="1600" b="1" u="none" strike="noStrike" cap="none" dirty="0" err="1">
                          <a:effectLst/>
                          <a:latin typeface="Calibri" panose="020F0502020204030204" pitchFamily="34" charset="0"/>
                          <a:sym typeface="Arial"/>
                        </a:rPr>
                        <a:t>eau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38HU +/- 11HU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38HU +/- </a:t>
                      </a:r>
                      <a:r>
                        <a:rPr lang="en-GB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12HU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0.82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18835327"/>
                  </a:ext>
                </a:extLst>
              </a:tr>
            </a:tbl>
          </a:graphicData>
        </a:graphic>
      </p:graphicFrame>
      <p:sp>
        <p:nvSpPr>
          <p:cNvPr id="10" name="Google Shape;333;p59">
            <a:extLst>
              <a:ext uri="{FF2B5EF4-FFF2-40B4-BE49-F238E27FC236}">
                <a16:creationId xmlns:a16="http://schemas.microsoft.com/office/drawing/2014/main" xmlns="" id="{32A52EE2-3B48-40C9-B709-162D948C6617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r>
              <a:rPr lang="fr-FR" dirty="0">
                <a:solidFill>
                  <a:schemeClr val="lt1"/>
                </a:solidFill>
                <a:latin typeface="Calibri" panose="020F0502020204030204" pitchFamily="34" charset="0"/>
              </a:rPr>
              <a:t>16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1BB08FA3-1B1F-4057-AA89-DE0D85C83397}"/>
              </a:ext>
            </a:extLst>
          </p:cNvPr>
          <p:cNvSpPr txBox="1"/>
          <p:nvPr/>
        </p:nvSpPr>
        <p:spPr>
          <a:xfrm>
            <a:off x="3182983" y="3567560"/>
            <a:ext cx="277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</a:rPr>
              <a:t>pCT cohorte T1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1590371D-34AB-4D31-B1F1-7BCEBA5F6FE1}"/>
              </a:ext>
            </a:extLst>
          </p:cNvPr>
          <p:cNvSpPr txBox="1"/>
          <p:nvPr/>
        </p:nvSpPr>
        <p:spPr>
          <a:xfrm>
            <a:off x="6205091" y="3572153"/>
            <a:ext cx="277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</a:rPr>
              <a:t>pCT cohorte T1-Gd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D82423B8-AE4B-41E6-A37F-FBBD8601C005}"/>
              </a:ext>
            </a:extLst>
          </p:cNvPr>
          <p:cNvSpPr txBox="1"/>
          <p:nvPr/>
        </p:nvSpPr>
        <p:spPr>
          <a:xfrm>
            <a:off x="79894" y="3589559"/>
            <a:ext cx="277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</a:rPr>
              <a:t>CT initial</a:t>
            </a:r>
            <a:endParaRPr lang="en-GB" sz="1800" dirty="0">
              <a:latin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4" t="19373" r="23252" b="6232"/>
          <a:stretch/>
        </p:blipFill>
        <p:spPr>
          <a:xfrm>
            <a:off x="3391786" y="1247051"/>
            <a:ext cx="2360429" cy="2325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6" t="19374" r="23250" b="6233"/>
          <a:stretch/>
        </p:blipFill>
        <p:spPr>
          <a:xfrm>
            <a:off x="288696" y="1241960"/>
            <a:ext cx="2360429" cy="2325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4" t="19374" r="23252" b="6232"/>
          <a:stretch/>
        </p:blipFill>
        <p:spPr>
          <a:xfrm>
            <a:off x="6457341" y="1241960"/>
            <a:ext cx="2360429" cy="2325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136686B-74D1-44BE-A665-311F8DF1E018}"/>
              </a:ext>
            </a:extLst>
          </p:cNvPr>
          <p:cNvSpPr txBox="1"/>
          <p:nvPr/>
        </p:nvSpPr>
        <p:spPr>
          <a:xfrm rot="19689986">
            <a:off x="1678962" y="2447564"/>
            <a:ext cx="57860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>
                <a:solidFill>
                  <a:schemeClr val="accent6"/>
                </a:solidFill>
              </a:rPr>
              <a:t>T1~T1-Gd</a:t>
            </a:r>
            <a:endParaRPr lang="en-GB" sz="8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2;p55">
            <a:extLst>
              <a:ext uri="{FF2B5EF4-FFF2-40B4-BE49-F238E27FC236}">
                <a16:creationId xmlns:a16="http://schemas.microsoft.com/office/drawing/2014/main" xmlns="" id="{310B0D95-CE06-46A7-80F0-77E74BC470C6}"/>
              </a:ext>
            </a:extLst>
          </p:cNvPr>
          <p:cNvSpPr/>
          <p:nvPr/>
        </p:nvSpPr>
        <p:spPr>
          <a:xfrm>
            <a:off x="457110" y="212643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Résultats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- </a:t>
            </a:r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Expérience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3: </a:t>
            </a:r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Standardisations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IRM</a:t>
            </a:r>
            <a:endParaRPr lang="en-US" sz="2100" dirty="0"/>
          </a:p>
        </p:txBody>
      </p:sp>
      <p:sp>
        <p:nvSpPr>
          <p:cNvPr id="6" name="Google Shape;333;p59">
            <a:extLst>
              <a:ext uri="{FF2B5EF4-FFF2-40B4-BE49-F238E27FC236}">
                <a16:creationId xmlns:a16="http://schemas.microsoft.com/office/drawing/2014/main" xmlns="" id="{7AE5187A-97EA-4B29-AC13-14CA5658C745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r>
              <a:rPr lang="fr-FR" dirty="0">
                <a:solidFill>
                  <a:schemeClr val="lt1"/>
                </a:solidFill>
                <a:latin typeface="Calibri"/>
              </a:rPr>
              <a:t>17</a:t>
            </a:r>
            <a:endParaRPr lang="fr-FR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2C699FD0-4EDD-46C5-B00E-F25FE4A779A8}"/>
              </a:ext>
            </a:extLst>
          </p:cNvPr>
          <p:cNvSpPr txBox="1"/>
          <p:nvPr/>
        </p:nvSpPr>
        <p:spPr>
          <a:xfrm>
            <a:off x="2045612" y="4441800"/>
            <a:ext cx="277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</a:rPr>
              <a:t>pCT cohorte HB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644067CF-AD33-44A9-8955-48500E9776DA}"/>
              </a:ext>
            </a:extLst>
          </p:cNvPr>
          <p:cNvSpPr txBox="1"/>
          <p:nvPr/>
        </p:nvSpPr>
        <p:spPr>
          <a:xfrm>
            <a:off x="4275508" y="4441799"/>
            <a:ext cx="277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</a:rPr>
              <a:t>pCT cohorte ZMUV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7926BFB9-BCF0-4ACA-8CAB-54A8390FCCD8}"/>
              </a:ext>
            </a:extLst>
          </p:cNvPr>
          <p:cNvSpPr txBox="1"/>
          <p:nvPr/>
        </p:nvSpPr>
        <p:spPr>
          <a:xfrm>
            <a:off x="-160546" y="4441932"/>
            <a:ext cx="277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</a:rPr>
              <a:t>CT initial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ED05201-F5B2-4F1D-899C-714F81833A85}"/>
              </a:ext>
            </a:extLst>
          </p:cNvPr>
          <p:cNvSpPr txBox="1"/>
          <p:nvPr/>
        </p:nvSpPr>
        <p:spPr>
          <a:xfrm>
            <a:off x="6502653" y="4444715"/>
            <a:ext cx="277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</a:rPr>
              <a:t>pCT cohorte NS</a:t>
            </a:r>
            <a:endParaRPr lang="en-GB" sz="1800" dirty="0">
              <a:latin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5" t="20192" r="23069" b="5593"/>
          <a:stretch/>
        </p:blipFill>
        <p:spPr>
          <a:xfrm>
            <a:off x="2416960" y="2337561"/>
            <a:ext cx="2070141" cy="20193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5" t="20192" r="23069" b="5593"/>
          <a:stretch/>
        </p:blipFill>
        <p:spPr>
          <a:xfrm>
            <a:off x="194226" y="2330244"/>
            <a:ext cx="2070141" cy="20193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5" t="20192" r="23069" b="5593"/>
          <a:stretch/>
        </p:blipFill>
        <p:spPr>
          <a:xfrm>
            <a:off x="4637218" y="2330246"/>
            <a:ext cx="2070141" cy="20193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2" t="16777" r="22611" b="9008"/>
          <a:stretch/>
        </p:blipFill>
        <p:spPr>
          <a:xfrm>
            <a:off x="6866657" y="2341961"/>
            <a:ext cx="2070141" cy="20193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69892" y="2399388"/>
            <a:ext cx="416968" cy="35844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707873" y="2399387"/>
            <a:ext cx="416968" cy="35844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210982" y="2768807"/>
            <a:ext cx="416968" cy="35844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3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2;p55">
            <a:extLst>
              <a:ext uri="{FF2B5EF4-FFF2-40B4-BE49-F238E27FC236}">
                <a16:creationId xmlns:a16="http://schemas.microsoft.com/office/drawing/2014/main" xmlns="" id="{310B0D95-CE06-46A7-80F0-77E74BC470C6}"/>
              </a:ext>
            </a:extLst>
          </p:cNvPr>
          <p:cNvSpPr/>
          <p:nvPr/>
        </p:nvSpPr>
        <p:spPr>
          <a:xfrm>
            <a:off x="457110" y="212643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Résultats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- </a:t>
            </a:r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Expérience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3: </a:t>
            </a:r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Standardisations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IRM</a:t>
            </a:r>
            <a:endParaRPr lang="en-US" sz="21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7E2C167B-2048-4052-94F1-CF04C6EA5101}"/>
              </a:ext>
            </a:extLst>
          </p:cNvPr>
          <p:cNvGraphicFramePr>
            <a:graphicFrameLocks noGrp="1"/>
          </p:cNvGraphicFramePr>
          <p:nvPr/>
        </p:nvGraphicFramePr>
        <p:xfrm>
          <a:off x="1033806" y="1540130"/>
          <a:ext cx="7076389" cy="168375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61767">
                  <a:extLst>
                    <a:ext uri="{9D8B030D-6E8A-4147-A177-3AD203B41FA5}">
                      <a16:colId xmlns:a16="http://schemas.microsoft.com/office/drawing/2014/main" xmlns="" val="366603002"/>
                    </a:ext>
                  </a:extLst>
                </a:gridCol>
                <a:gridCol w="1642468">
                  <a:extLst>
                    <a:ext uri="{9D8B030D-6E8A-4147-A177-3AD203B41FA5}">
                      <a16:colId xmlns:a16="http://schemas.microsoft.com/office/drawing/2014/main" xmlns="" val="3040878509"/>
                    </a:ext>
                  </a:extLst>
                </a:gridCol>
                <a:gridCol w="1636077">
                  <a:extLst>
                    <a:ext uri="{9D8B030D-6E8A-4147-A177-3AD203B41FA5}">
                      <a16:colId xmlns:a16="http://schemas.microsoft.com/office/drawing/2014/main" xmlns="" val="3457045808"/>
                    </a:ext>
                  </a:extLst>
                </a:gridCol>
                <a:gridCol w="1636077">
                  <a:extLst>
                    <a:ext uri="{9D8B030D-6E8A-4147-A177-3AD203B41FA5}">
                      <a16:colId xmlns:a16="http://schemas.microsoft.com/office/drawing/2014/main" xmlns="" val="2932358341"/>
                    </a:ext>
                  </a:extLst>
                </a:gridCol>
              </a:tblGrid>
              <a:tr h="336751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HB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ZMUV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NS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5018621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MAE tête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92HU +/- 23HU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83HU +/- 22HU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96HU +/- 23HU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59369157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MAE air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297HU +/- 73HU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284HU +/- 62HU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313HU +/- 68HU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12233888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MAE </a:t>
                      </a:r>
                      <a:r>
                        <a:rPr lang="en-GB" sz="1600" b="1" u="none" strike="noStrike" cap="none" dirty="0" err="1">
                          <a:effectLst/>
                          <a:latin typeface="Calibri" panose="020F0502020204030204" pitchFamily="34" charset="0"/>
                          <a:sym typeface="Arial"/>
                        </a:rPr>
                        <a:t>os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251HU +/- 61HU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214HU +/- 55HU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252HU +/- 60HU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58912567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MAE </a:t>
                      </a:r>
                      <a:r>
                        <a:rPr lang="en-GB" sz="1600" b="1" u="none" strike="noStrike" cap="none" dirty="0" err="1">
                          <a:effectLst/>
                          <a:latin typeface="Calibri" panose="020F0502020204030204" pitchFamily="34" charset="0"/>
                          <a:sym typeface="Arial"/>
                        </a:rPr>
                        <a:t>eau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39HU +/- 11HU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38HU +/- 12HU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43HU +/- 11HU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18835327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778658A5-7F50-4D04-82FF-19395FA0B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62454"/>
              </p:ext>
            </p:extLst>
          </p:nvPr>
        </p:nvGraphicFramePr>
        <p:xfrm>
          <a:off x="1033806" y="3887088"/>
          <a:ext cx="7076389" cy="19261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61767">
                  <a:extLst>
                    <a:ext uri="{9D8B030D-6E8A-4147-A177-3AD203B41FA5}">
                      <a16:colId xmlns:a16="http://schemas.microsoft.com/office/drawing/2014/main" xmlns="" val="366603002"/>
                    </a:ext>
                  </a:extLst>
                </a:gridCol>
                <a:gridCol w="1642468">
                  <a:extLst>
                    <a:ext uri="{9D8B030D-6E8A-4147-A177-3AD203B41FA5}">
                      <a16:colId xmlns:a16="http://schemas.microsoft.com/office/drawing/2014/main" xmlns="" val="3040878509"/>
                    </a:ext>
                  </a:extLst>
                </a:gridCol>
                <a:gridCol w="1636077">
                  <a:extLst>
                    <a:ext uri="{9D8B030D-6E8A-4147-A177-3AD203B41FA5}">
                      <a16:colId xmlns:a16="http://schemas.microsoft.com/office/drawing/2014/main" xmlns="" val="3457045808"/>
                    </a:ext>
                  </a:extLst>
                </a:gridCol>
                <a:gridCol w="1636077">
                  <a:extLst>
                    <a:ext uri="{9D8B030D-6E8A-4147-A177-3AD203B41FA5}">
                      <a16:colId xmlns:a16="http://schemas.microsoft.com/office/drawing/2014/main" xmlns="" val="2932358341"/>
                    </a:ext>
                  </a:extLst>
                </a:gridCol>
              </a:tblGrid>
              <a:tr h="336751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p-value</a:t>
                      </a:r>
                    </a:p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HB - ZMUV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p-value</a:t>
                      </a:r>
                    </a:p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HB - NS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p-value</a:t>
                      </a:r>
                    </a:p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ZMUV - NS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5018621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MAE tête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&lt; 0.0001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&lt; 0.0001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&lt; 0.0001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59369157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MAE air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0.00034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&lt; 0.0001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&lt; 0.0001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12233888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MAE </a:t>
                      </a:r>
                      <a:r>
                        <a:rPr lang="en-GB" sz="1600" b="1" u="none" strike="noStrike" cap="none" dirty="0" err="1">
                          <a:effectLst/>
                          <a:latin typeface="Calibri" panose="020F0502020204030204" pitchFamily="34" charset="0"/>
                          <a:sym typeface="Arial"/>
                        </a:rPr>
                        <a:t>os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&lt; 0.0001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0.65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&lt; 0.0001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58912567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MAE </a:t>
                      </a:r>
                      <a:r>
                        <a:rPr lang="en-GB" sz="1600" b="1" u="none" strike="noStrike" cap="none" dirty="0" err="1">
                          <a:effectLst/>
                          <a:latin typeface="Calibri" panose="020F0502020204030204" pitchFamily="34" charset="0"/>
                          <a:sym typeface="Arial"/>
                        </a:rPr>
                        <a:t>eau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&lt; 0.0001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&lt; 0.0001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&lt; 0.0001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1883532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DFA5D0-9CCA-4FE0-8110-063719A5777C}"/>
              </a:ext>
            </a:extLst>
          </p:cNvPr>
          <p:cNvSpPr/>
          <p:nvPr/>
        </p:nvSpPr>
        <p:spPr>
          <a:xfrm>
            <a:off x="4871677" y="1540129"/>
            <a:ext cx="1613647" cy="168375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oogle Shape;333;p59">
            <a:extLst>
              <a:ext uri="{FF2B5EF4-FFF2-40B4-BE49-F238E27FC236}">
                <a16:creationId xmlns:a16="http://schemas.microsoft.com/office/drawing/2014/main" xmlns="" id="{7AE5187A-97EA-4B29-AC13-14CA5658C745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r>
              <a:rPr lang="fr-FR" dirty="0">
                <a:solidFill>
                  <a:schemeClr val="lt1"/>
                </a:solidFill>
                <a:latin typeface="Calibri"/>
              </a:rPr>
              <a:t>18</a:t>
            </a:r>
            <a:endParaRPr lang="fr-FR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5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2;p55">
            <a:extLst>
              <a:ext uri="{FF2B5EF4-FFF2-40B4-BE49-F238E27FC236}">
                <a16:creationId xmlns:a16="http://schemas.microsoft.com/office/drawing/2014/main" xmlns="" id="{310B0D95-CE06-46A7-80F0-77E74BC470C6}"/>
              </a:ext>
            </a:extLst>
          </p:cNvPr>
          <p:cNvSpPr/>
          <p:nvPr/>
        </p:nvSpPr>
        <p:spPr>
          <a:xfrm>
            <a:off x="457110" y="212643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38" b="1" dirty="0">
                <a:solidFill>
                  <a:srgbClr val="5C5262"/>
                </a:solidFill>
                <a:latin typeface="Calibri"/>
                <a:sym typeface="Calibri"/>
              </a:rPr>
              <a:t>Discussion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149D02BB-4673-4821-8AA4-2994F64F1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26199"/>
              </p:ext>
            </p:extLst>
          </p:nvPr>
        </p:nvGraphicFramePr>
        <p:xfrm>
          <a:off x="2216333" y="1086774"/>
          <a:ext cx="4711316" cy="26940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8769">
                  <a:extLst>
                    <a:ext uri="{9D8B030D-6E8A-4147-A177-3AD203B41FA5}">
                      <a16:colId xmlns:a16="http://schemas.microsoft.com/office/drawing/2014/main" xmlns="" val="366603002"/>
                    </a:ext>
                  </a:extLst>
                </a:gridCol>
                <a:gridCol w="2362547">
                  <a:extLst>
                    <a:ext uri="{9D8B030D-6E8A-4147-A177-3AD203B41FA5}">
                      <a16:colId xmlns:a16="http://schemas.microsoft.com/office/drawing/2014/main" xmlns="" val="3040878509"/>
                    </a:ext>
                  </a:extLst>
                </a:gridCol>
              </a:tblGrid>
              <a:tr h="33675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Etudes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MAE tête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5018621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Han et al. (2017)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85HU +/- 17HU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59369157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Dinkla et al. (2018)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67HU +/- 11HU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12233888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Emami et al. (2018)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89HU +/- 10HU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58912567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1" u="none" strike="noStrike" cap="none">
                          <a:effectLst/>
                          <a:latin typeface="Calibri"/>
                        </a:rPr>
                        <a:t>Lei et al. (2019)</a:t>
                      </a:r>
                      <a:endParaRPr lang="en-GB" sz="1600" b="1" u="none" strike="noStrike" cap="non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600">
                          <a:latin typeface="Calibri"/>
                        </a:rPr>
                        <a:t>56HU +/- 9HU</a:t>
                      </a:r>
                      <a:endParaRPr lang="fr-FR" sz="1600" dirty="0"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40285862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strike="noStrike" cap="none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Liu et al. (2019)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75HU +/- 23HU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18835327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600" b="1" dirty="0" err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Kazemifar</a:t>
                      </a:r>
                      <a:r>
                        <a:rPr lang="fr-FR" sz="1600" b="1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 et al. (2019)</a:t>
                      </a:r>
                      <a:endParaRPr lang="en-GB" sz="16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47HU +/- 11HU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8763450"/>
                  </a:ext>
                </a:extLst>
              </a:tr>
              <a:tr h="336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Cette étude</a:t>
                      </a:r>
                      <a:endParaRPr lang="en-GB" sz="16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</a:rPr>
                        <a:t>83HU +/- 22HU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9208875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1A28510-0A96-499F-8E46-026EA910FCA1}"/>
              </a:ext>
            </a:extLst>
          </p:cNvPr>
          <p:cNvSpPr/>
          <p:nvPr/>
        </p:nvSpPr>
        <p:spPr>
          <a:xfrm>
            <a:off x="2219255" y="3110539"/>
            <a:ext cx="2348156" cy="34739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oogle Shape;333;p59">
            <a:extLst>
              <a:ext uri="{FF2B5EF4-FFF2-40B4-BE49-F238E27FC236}">
                <a16:creationId xmlns:a16="http://schemas.microsoft.com/office/drawing/2014/main" xmlns="" id="{EDD2E282-AD66-4AD8-B5CF-CF5C90868331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r>
              <a:rPr lang="fr-FR" dirty="0">
                <a:solidFill>
                  <a:schemeClr val="lt1"/>
                </a:solidFill>
                <a:latin typeface="Calibri" panose="020F0502020204030204" pitchFamily="34" charset="0"/>
              </a:rPr>
              <a:t>19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t="28359" r="61655" b="54425"/>
          <a:stretch/>
        </p:blipFill>
        <p:spPr>
          <a:xfrm>
            <a:off x="510550" y="4191605"/>
            <a:ext cx="8122900" cy="173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5"/>
          <p:cNvSpPr/>
          <p:nvPr/>
        </p:nvSpPr>
        <p:spPr>
          <a:xfrm>
            <a:off x="457110" y="465016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38" b="1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Conflit</a:t>
            </a:r>
            <a:r>
              <a:rPr lang="en-US" sz="2138" b="1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38" b="1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d’intérêts</a:t>
            </a:r>
            <a:endParaRPr sz="1350" dirty="0"/>
          </a:p>
        </p:txBody>
      </p:sp>
      <p:sp>
        <p:nvSpPr>
          <p:cNvPr id="233" name="Google Shape;233;p55"/>
          <p:cNvSpPr/>
          <p:nvPr/>
        </p:nvSpPr>
        <p:spPr>
          <a:xfrm>
            <a:off x="6553170" y="5624640"/>
            <a:ext cx="213327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34" name="Google Shape;234;p55"/>
          <p:cNvSpPr/>
          <p:nvPr/>
        </p:nvSpPr>
        <p:spPr>
          <a:xfrm>
            <a:off x="457110" y="1590507"/>
            <a:ext cx="8229060" cy="3455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257168" indent="-171446">
              <a:buClr>
                <a:schemeClr val="dk1"/>
              </a:buClr>
              <a:buSzPts val="1800"/>
            </a:pPr>
            <a:endParaRPr sz="1350" dirty="0"/>
          </a:p>
          <a:p>
            <a:pPr marL="476">
              <a:buClr>
                <a:srgbClr val="B1B422"/>
              </a:buClr>
              <a:buSzPts val="2600"/>
            </a:pPr>
            <a:r>
              <a:rPr lang="en-US" sz="1950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TheraPanacea</a:t>
            </a:r>
            <a:endParaRPr lang="en-US" sz="1350" dirty="0">
              <a:ea typeface="Calibri"/>
            </a:endParaRPr>
          </a:p>
          <a:p>
            <a:pPr marL="429090" lvl="7" indent="-428615">
              <a:buAutoNum type="romanUcPeriod"/>
            </a:pPr>
            <a:endParaRPr lang="en-US" sz="1950" dirty="0">
              <a:solidFill>
                <a:srgbClr val="5C5262"/>
              </a:solidFill>
              <a:latin typeface="Calibri"/>
              <a:cs typeface="Calibri"/>
            </a:endParaRPr>
          </a:p>
          <a:p>
            <a:pPr marL="476" lvl="7"/>
            <a:endParaRPr lang="en-US" sz="1950" dirty="0">
              <a:solidFill>
                <a:srgbClr val="5C5262"/>
              </a:solidFill>
              <a:latin typeface="Calibri"/>
              <a:cs typeface="Calibri"/>
            </a:endParaRPr>
          </a:p>
          <a:p>
            <a:endParaRPr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7" name="Google Shape;333;p59">
            <a:extLst>
              <a:ext uri="{FF2B5EF4-FFF2-40B4-BE49-F238E27FC236}">
                <a16:creationId xmlns:a16="http://schemas.microsoft.com/office/drawing/2014/main" xmlns="" id="{4B52154D-9A05-42C5-96B1-9417B5693973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fr-FR" smtClean="0">
                <a:solidFill>
                  <a:schemeClr val="lt1"/>
                </a:solidFill>
                <a:latin typeface="Calibri" panose="020F0502020204030204" pitchFamily="34" charset="0"/>
              </a:rPr>
              <a:pPr algn="r">
                <a:buSzPts val="1300"/>
              </a:pPr>
              <a:t>2</a:t>
            </a:fld>
            <a:endParaRPr lang="fr-FR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coins arrondis 71">
            <a:extLst>
              <a:ext uri="{FF2B5EF4-FFF2-40B4-BE49-F238E27FC236}">
                <a16:creationId xmlns:a16="http://schemas.microsoft.com/office/drawing/2014/main" xmlns="" id="{FA302DFA-1618-43A6-9247-B3B4B91AF50C}"/>
              </a:ext>
            </a:extLst>
          </p:cNvPr>
          <p:cNvSpPr/>
          <p:nvPr/>
        </p:nvSpPr>
        <p:spPr bwMode="auto">
          <a:xfrm>
            <a:off x="4337774" y="2376225"/>
            <a:ext cx="4326332" cy="1790191"/>
          </a:xfrm>
          <a:prstGeom prst="roundRect">
            <a:avLst/>
          </a:prstGeom>
          <a:solidFill>
            <a:srgbClr val="E7E6E6">
              <a:alpha val="15000"/>
            </a:srgbClr>
          </a:solidFill>
          <a:ln w="9525" cap="flat" cmpd="sng" algn="ctr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defTabSz="495102"/>
            <a:endParaRPr lang="en-GB" sz="1949"/>
          </a:p>
        </p:txBody>
      </p:sp>
      <p:sp>
        <p:nvSpPr>
          <p:cNvPr id="7" name="Google Shape;232;p55">
            <a:extLst>
              <a:ext uri="{FF2B5EF4-FFF2-40B4-BE49-F238E27FC236}">
                <a16:creationId xmlns:a16="http://schemas.microsoft.com/office/drawing/2014/main" xmlns="" id="{310B0D95-CE06-46A7-80F0-77E74BC470C6}"/>
              </a:ext>
            </a:extLst>
          </p:cNvPr>
          <p:cNvSpPr/>
          <p:nvPr/>
        </p:nvSpPr>
        <p:spPr>
          <a:xfrm>
            <a:off x="457110" y="212643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38" b="1" dirty="0">
                <a:solidFill>
                  <a:srgbClr val="5C5262"/>
                </a:solidFill>
                <a:latin typeface="Calibri"/>
                <a:sym typeface="Calibri"/>
              </a:rPr>
              <a:t>Conclusion</a:t>
            </a:r>
          </a:p>
        </p:txBody>
      </p:sp>
      <p:pic>
        <p:nvPicPr>
          <p:cNvPr id="6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439B8C62-AF3F-4ADA-ABCF-C91992159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958" y="2413171"/>
            <a:ext cx="1852878" cy="1732956"/>
          </a:xfrm>
          <a:prstGeom prst="rect">
            <a:avLst/>
          </a:prstGeom>
        </p:spPr>
      </p:pic>
      <p:sp>
        <p:nvSpPr>
          <p:cNvPr id="2" name="Rectangle : coins arrondis 71">
            <a:extLst>
              <a:ext uri="{FF2B5EF4-FFF2-40B4-BE49-F238E27FC236}">
                <a16:creationId xmlns:a16="http://schemas.microsoft.com/office/drawing/2014/main" xmlns="" id="{7B854AB5-58B0-405E-9B27-3B9C76ED13F9}"/>
              </a:ext>
            </a:extLst>
          </p:cNvPr>
          <p:cNvSpPr/>
          <p:nvPr/>
        </p:nvSpPr>
        <p:spPr bwMode="auto">
          <a:xfrm>
            <a:off x="1157655" y="956693"/>
            <a:ext cx="2851494" cy="1237127"/>
          </a:xfrm>
          <a:prstGeom prst="roundRect">
            <a:avLst/>
          </a:prstGeom>
          <a:solidFill>
            <a:srgbClr val="E7E6E6">
              <a:alpha val="15000"/>
            </a:srgbClr>
          </a:solidFill>
          <a:ln w="9525" cap="flat" cmpd="sng" algn="ctr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defTabSz="495102"/>
            <a:endParaRPr lang="en-GB" sz="1949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EFF6B165-B49A-486F-93B6-DD34772210BF}"/>
              </a:ext>
            </a:extLst>
          </p:cNvPr>
          <p:cNvSpPr txBox="1"/>
          <p:nvPr/>
        </p:nvSpPr>
        <p:spPr>
          <a:xfrm>
            <a:off x="4477706" y="2492418"/>
            <a:ext cx="4285036" cy="1638868"/>
          </a:xfrm>
          <a:prstGeom prst="rect">
            <a:avLst/>
          </a:prstGeom>
        </p:spPr>
        <p:txBody>
          <a:bodyPr rot="0" spcFirstLastPara="0" vert="horz" wrap="square" lIns="99018" tIns="49509" rIns="99018" bIns="49509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marL="63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pCT de haute </a:t>
            </a:r>
            <a:r>
              <a:rPr lang="en-US" sz="2000" b="1" dirty="0" err="1">
                <a:solidFill>
                  <a:srgbClr val="000000"/>
                </a:solidFill>
                <a:latin typeface="Calibri"/>
                <a:cs typeface="Calibri"/>
              </a:rPr>
              <a:t>qualité</a:t>
            </a:r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/>
                <a:cs typeface="Calibri"/>
              </a:rPr>
              <a:t>obtenus</a:t>
            </a:r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 avec :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353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Standardisation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IRM ZMUV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353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T1 et T1-Gd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353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&gt;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240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patients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dans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le set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d’entrainement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xmlns="" id="{449D0D6B-78AD-4058-B3D2-424B4E16ED41}"/>
              </a:ext>
            </a:extLst>
          </p:cNvPr>
          <p:cNvSpPr txBox="1"/>
          <p:nvPr/>
        </p:nvSpPr>
        <p:spPr>
          <a:xfrm>
            <a:off x="1233060" y="1063667"/>
            <a:ext cx="2699585" cy="1023315"/>
          </a:xfrm>
          <a:prstGeom prst="rect">
            <a:avLst/>
          </a:prstGeom>
        </p:spPr>
        <p:txBody>
          <a:bodyPr rot="0" spcFirstLastPara="0" vert="horz" wrap="square" lIns="99018" tIns="49509" rIns="99018" bIns="49509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marL="63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000000"/>
                </a:solidFill>
                <a:latin typeface="Calibri"/>
                <a:cs typeface="Calibri"/>
              </a:rPr>
              <a:t>Avantages de l'étude :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572135" lvl="8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Réseau 3D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572135" lvl="7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Large cohorte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xmlns="" id="{144FC820-B843-45E5-8748-D8C531975093}"/>
              </a:ext>
            </a:extLst>
          </p:cNvPr>
          <p:cNvSpPr txBox="1"/>
          <p:nvPr/>
        </p:nvSpPr>
        <p:spPr>
          <a:xfrm>
            <a:off x="523294" y="4520321"/>
            <a:ext cx="4285036" cy="1638868"/>
          </a:xfrm>
          <a:prstGeom prst="rect">
            <a:avLst/>
          </a:prstGeom>
        </p:spPr>
        <p:txBody>
          <a:bodyPr rot="0" spcFirstLastPara="0" vert="horz" wrap="square" lIns="99018" tIns="49509" rIns="99018" bIns="49509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marL="635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000000"/>
                </a:solidFill>
                <a:latin typeface="Calibri"/>
                <a:cs typeface="Calibri"/>
              </a:rPr>
              <a:t>Travail futur :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572135" lvl="7" indent="-571500">
              <a:buFont typeface="Arial,Sans-Serif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Inclusion de la segmentation dans réseau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572135" lvl="7" indent="-571500">
              <a:buFont typeface="Arial,Sans-Serif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Combinaison avec d’autres méthodes non basées sur l’IA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 : coins arrondis 71">
            <a:extLst>
              <a:ext uri="{FF2B5EF4-FFF2-40B4-BE49-F238E27FC236}">
                <a16:creationId xmlns:a16="http://schemas.microsoft.com/office/drawing/2014/main" xmlns="" id="{85972823-A350-438F-BB22-A560D71665E5}"/>
              </a:ext>
            </a:extLst>
          </p:cNvPr>
          <p:cNvSpPr/>
          <p:nvPr/>
        </p:nvSpPr>
        <p:spPr bwMode="auto">
          <a:xfrm>
            <a:off x="447887" y="4450217"/>
            <a:ext cx="4418510" cy="1716449"/>
          </a:xfrm>
          <a:prstGeom prst="roundRect">
            <a:avLst/>
          </a:prstGeom>
          <a:solidFill>
            <a:srgbClr val="E7E6E6">
              <a:alpha val="15000"/>
            </a:srgbClr>
          </a:solidFill>
          <a:ln w="9525" cap="flat" cmpd="sng" algn="ctr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defTabSz="495102"/>
            <a:endParaRPr lang="en-GB" sz="1949"/>
          </a:p>
        </p:txBody>
      </p:sp>
      <p:sp>
        <p:nvSpPr>
          <p:cNvPr id="10" name="Google Shape;333;p59">
            <a:extLst>
              <a:ext uri="{FF2B5EF4-FFF2-40B4-BE49-F238E27FC236}">
                <a16:creationId xmlns:a16="http://schemas.microsoft.com/office/drawing/2014/main" xmlns="" id="{41C3927E-3FF8-4682-B4F3-5838D50EA4CF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r>
              <a:rPr lang="fr-FR" dirty="0">
                <a:solidFill>
                  <a:schemeClr val="lt1"/>
                </a:solidFill>
                <a:latin typeface="Calibri"/>
              </a:rPr>
              <a:t>20</a:t>
            </a:r>
            <a:endParaRPr lang="fr-FR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3"/>
          <p:cNvSpPr/>
          <p:nvPr/>
        </p:nvSpPr>
        <p:spPr>
          <a:xfrm>
            <a:off x="0" y="0"/>
            <a:ext cx="5424928" cy="6858000"/>
          </a:xfrm>
          <a:prstGeom prst="rect">
            <a:avLst/>
          </a:prstGeom>
          <a:solidFill>
            <a:schemeClr val="lt1"/>
          </a:solidFill>
          <a:ln w="25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06" name="Google Shape;406;p73"/>
          <p:cNvSpPr/>
          <p:nvPr/>
        </p:nvSpPr>
        <p:spPr>
          <a:xfrm>
            <a:off x="457110" y="2571750"/>
            <a:ext cx="5266080" cy="155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algn="ctr"/>
            <a:r>
              <a:rPr lang="fr-FR" sz="2400" b="1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Merci pour votre attention!</a:t>
            </a:r>
            <a:endParaRPr sz="1350" dirty="0"/>
          </a:p>
          <a:p>
            <a:endParaRPr sz="1350" dirty="0"/>
          </a:p>
          <a:p>
            <a:pPr algn="ctr"/>
            <a:endParaRPr sz="1350" dirty="0"/>
          </a:p>
        </p:txBody>
      </p:sp>
      <p:sp>
        <p:nvSpPr>
          <p:cNvPr id="407" name="Google Shape;407;p73"/>
          <p:cNvSpPr/>
          <p:nvPr/>
        </p:nvSpPr>
        <p:spPr>
          <a:xfrm>
            <a:off x="6553170" y="5624640"/>
            <a:ext cx="213327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/>
          <p:nvPr/>
        </p:nvSpPr>
        <p:spPr>
          <a:xfrm>
            <a:off x="6553170" y="5624640"/>
            <a:ext cx="213327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" name="Google Shape;243;p56">
            <a:extLst>
              <a:ext uri="{FF2B5EF4-FFF2-40B4-BE49-F238E27FC236}">
                <a16:creationId xmlns:a16="http://schemas.microsoft.com/office/drawing/2014/main" xmlns="" id="{FA6827D0-6936-408F-896D-0A6C4BFFC8E5}"/>
              </a:ext>
            </a:extLst>
          </p:cNvPr>
          <p:cNvSpPr txBox="1">
            <a:spLocks/>
          </p:cNvSpPr>
          <p:nvPr/>
        </p:nvSpPr>
        <p:spPr>
          <a:xfrm>
            <a:off x="457200" y="56245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200"/>
            </a:pPr>
            <a:r>
              <a:rPr lang="en-US" sz="900">
                <a:solidFill>
                  <a:srgbClr val="FFFFFF"/>
                </a:solidFill>
              </a:rPr>
              <a:t>3/04/2019</a:t>
            </a:r>
            <a:endParaRPr lang="en-US" sz="900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F26577E7-058B-40A4-876F-FF06C2159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08831"/>
              </p:ext>
            </p:extLst>
          </p:nvPr>
        </p:nvGraphicFramePr>
        <p:xfrm>
          <a:off x="354787" y="1397000"/>
          <a:ext cx="8434426" cy="4446258"/>
        </p:xfrm>
        <a:graphic>
          <a:graphicData uri="http://schemas.openxmlformats.org/drawingml/2006/table">
            <a:tbl>
              <a:tblPr firstRow="1" bandRow="1">
                <a:tableStyleId>{4963F1B0-23A5-4B15-8F8C-5984FB541FC3}</a:tableStyleId>
              </a:tblPr>
              <a:tblGrid>
                <a:gridCol w="3128900">
                  <a:extLst>
                    <a:ext uri="{9D8B030D-6E8A-4147-A177-3AD203B41FA5}">
                      <a16:colId xmlns:a16="http://schemas.microsoft.com/office/drawing/2014/main" xmlns="" val="1176690578"/>
                    </a:ext>
                  </a:extLst>
                </a:gridCol>
                <a:gridCol w="1924925">
                  <a:extLst>
                    <a:ext uri="{9D8B030D-6E8A-4147-A177-3AD203B41FA5}">
                      <a16:colId xmlns:a16="http://schemas.microsoft.com/office/drawing/2014/main" xmlns="" val="2360541949"/>
                    </a:ext>
                  </a:extLst>
                </a:gridCol>
                <a:gridCol w="3380601">
                  <a:extLst>
                    <a:ext uri="{9D8B030D-6E8A-4147-A177-3AD203B41FA5}">
                      <a16:colId xmlns:a16="http://schemas.microsoft.com/office/drawing/2014/main" xmlns="" val="859104172"/>
                    </a:ext>
                  </a:extLst>
                </a:gridCol>
              </a:tblGrid>
              <a:tr h="994398">
                <a:tc>
                  <a:txBody>
                    <a:bodyPr/>
                    <a:lstStyle/>
                    <a:p>
                      <a:pPr algn="ctr"/>
                      <a:r>
                        <a:rPr lang="fr-FR" sz="1950" b="1" dirty="0">
                          <a:latin typeface="Calibri" panose="020F0502020204030204" pitchFamily="34" charset="0"/>
                        </a:rPr>
                        <a:t>Modalités</a:t>
                      </a:r>
                      <a:endParaRPr lang="en-GB" sz="195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95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50" b="1" dirty="0">
                          <a:latin typeface="Calibri" panose="020F0502020204030204" pitchFamily="34" charset="0"/>
                        </a:rPr>
                        <a:t>Etapes</a:t>
                      </a:r>
                      <a:endParaRPr lang="en-GB" sz="195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37629515"/>
                  </a:ext>
                </a:extLst>
              </a:tr>
              <a:tr h="994398">
                <a:tc>
                  <a:txBody>
                    <a:bodyPr/>
                    <a:lstStyle/>
                    <a:p>
                      <a:pPr algn="ctr"/>
                      <a:r>
                        <a:rPr lang="fr-FR" sz="1950" dirty="0">
                          <a:latin typeface="Calibri" panose="020F0502020204030204" pitchFamily="34" charset="0"/>
                        </a:rPr>
                        <a:t>Scanner (CT)</a:t>
                      </a:r>
                    </a:p>
                    <a:p>
                      <a:pPr algn="ctr"/>
                      <a:endParaRPr lang="fr-FR" sz="1950" dirty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fr-FR" sz="1950" dirty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fr-FR" sz="1950" dirty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195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50" dirty="0">
                          <a:latin typeface="Calibri" panose="020F0502020204030204" pitchFamily="34" charset="0"/>
                        </a:rPr>
                        <a:t>Densités électroniques</a:t>
                      </a:r>
                      <a:endParaRPr lang="en-GB" sz="195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50" dirty="0" err="1" smtClean="0">
                          <a:latin typeface="Calibri" panose="020F0502020204030204" pitchFamily="34" charset="0"/>
                        </a:rPr>
                        <a:t>Contourage</a:t>
                      </a:r>
                      <a:r>
                        <a:rPr lang="fr-FR" sz="1950" dirty="0" smtClean="0">
                          <a:latin typeface="Calibri" panose="020F0502020204030204" pitchFamily="34" charset="0"/>
                        </a:rPr>
                        <a:t> &amp; Dosimétrie</a:t>
                      </a:r>
                      <a:endParaRPr lang="en-GB" sz="195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885552"/>
                  </a:ext>
                </a:extLst>
              </a:tr>
              <a:tr h="1754821">
                <a:tc>
                  <a:txBody>
                    <a:bodyPr/>
                    <a:lstStyle/>
                    <a:p>
                      <a:pPr algn="ctr"/>
                      <a:r>
                        <a:rPr lang="fr-FR" sz="1950" dirty="0">
                          <a:latin typeface="Calibri" panose="020F0502020204030204" pitchFamily="34" charset="0"/>
                        </a:rPr>
                        <a:t>Imagerie par Résonance Magnétique (IRM)</a:t>
                      </a:r>
                    </a:p>
                    <a:p>
                      <a:pPr algn="ctr"/>
                      <a:endParaRPr lang="fr-FR" sz="1950" dirty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fr-FR" sz="1950" dirty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fr-FR" sz="1950" dirty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195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50" dirty="0">
                          <a:latin typeface="Calibri" panose="020F0502020204030204" pitchFamily="34" charset="0"/>
                        </a:rPr>
                        <a:t>Contraste tissus mous</a:t>
                      </a:r>
                      <a:endParaRPr lang="en-GB" sz="195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50" dirty="0">
                          <a:latin typeface="Calibri" panose="020F0502020204030204" pitchFamily="34" charset="0"/>
                        </a:rPr>
                        <a:t>Contourage</a:t>
                      </a:r>
                      <a:endParaRPr lang="en-GB" sz="195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893776"/>
                  </a:ext>
                </a:extLst>
              </a:tr>
            </a:tbl>
          </a:graphicData>
        </a:graphic>
      </p:graphicFrame>
      <p:sp>
        <p:nvSpPr>
          <p:cNvPr id="11" name="Google Shape;398;p69">
            <a:extLst>
              <a:ext uri="{FF2B5EF4-FFF2-40B4-BE49-F238E27FC236}">
                <a16:creationId xmlns:a16="http://schemas.microsoft.com/office/drawing/2014/main" xmlns="" id="{B16DD27A-EF67-48BC-B38E-BD3C8653974E}"/>
              </a:ext>
            </a:extLst>
          </p:cNvPr>
          <p:cNvSpPr/>
          <p:nvPr/>
        </p:nvSpPr>
        <p:spPr>
          <a:xfrm>
            <a:off x="4072374" y="1592404"/>
            <a:ext cx="720080" cy="648072"/>
          </a:xfrm>
          <a:prstGeom prst="mathPlus">
            <a:avLst>
              <a:gd name="adj1" fmla="val 15608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7" descr="A picture containing indoor, table, tennis&#10;&#10;Description generated with high confidence">
            <a:extLst>
              <a:ext uri="{FF2B5EF4-FFF2-40B4-BE49-F238E27FC236}">
                <a16:creationId xmlns:a16="http://schemas.microsoft.com/office/drawing/2014/main" xmlns="" id="{07BC1DA9-E4B4-4A4F-BB56-F768C3F8CC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41" b="49942"/>
          <a:stretch/>
        </p:blipFill>
        <p:spPr>
          <a:xfrm>
            <a:off x="7290628" y="2732885"/>
            <a:ext cx="1366280" cy="1116281"/>
          </a:xfrm>
          <a:prstGeom prst="rect">
            <a:avLst/>
          </a:prstGeom>
        </p:spPr>
      </p:pic>
      <p:sp>
        <p:nvSpPr>
          <p:cNvPr id="16" name="Google Shape;253;p57">
            <a:extLst>
              <a:ext uri="{FF2B5EF4-FFF2-40B4-BE49-F238E27FC236}">
                <a16:creationId xmlns:a16="http://schemas.microsoft.com/office/drawing/2014/main" xmlns="" id="{B8D03052-3316-4445-BCE4-935A35FCCBA7}"/>
              </a:ext>
            </a:extLst>
          </p:cNvPr>
          <p:cNvSpPr/>
          <p:nvPr/>
        </p:nvSpPr>
        <p:spPr>
          <a:xfrm>
            <a:off x="0" y="6408602"/>
            <a:ext cx="9025759" cy="38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Clr>
                <a:srgbClr val="B1B422"/>
              </a:buClr>
              <a:buSzPts val="2600"/>
            </a:pPr>
            <a:r>
              <a: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https://indico.cern.ch/event/559908/contributions/2671736/attachments/1514031/2362095/Seco_Ago30_Treatment_Planning_Lecture.pdf</a:t>
            </a:r>
          </a:p>
          <a:p>
            <a:pPr>
              <a:buClr>
                <a:srgbClr val="B1B422"/>
              </a:buClr>
              <a:buSzPts val="2600"/>
            </a:pPr>
            <a:r>
              <a: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https://www.semanticscholar.org/paper/Cyberknife-hypofractionated-stereotactic-(HSRS)-of-Wang-Floyd/ba556ac0a7bc432fafdcdba92e355cd7d434bd5a</a:t>
            </a:r>
          </a:p>
          <a:p>
            <a:pPr marL="571500" marR="0" lvl="0" indent="-405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1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1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1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  <a:sym typeface="Arial"/>
            </a:endParaRPr>
          </a:p>
          <a:p>
            <a:endParaRPr 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7" name="Google Shape;232;p55">
            <a:extLst>
              <a:ext uri="{FF2B5EF4-FFF2-40B4-BE49-F238E27FC236}">
                <a16:creationId xmlns:a16="http://schemas.microsoft.com/office/drawing/2014/main" xmlns="" id="{804DB2BB-957F-4071-9C3F-374921128DB5}"/>
              </a:ext>
            </a:extLst>
          </p:cNvPr>
          <p:cNvSpPr/>
          <p:nvPr/>
        </p:nvSpPr>
        <p:spPr>
          <a:xfrm>
            <a:off x="457110" y="465016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38" b="1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Modalités</a:t>
            </a:r>
            <a:r>
              <a:rPr lang="en-US" sz="2138" b="1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38" b="1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d’imagerie</a:t>
            </a:r>
            <a:r>
              <a:rPr lang="en-US" sz="2138" b="1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38" b="1" dirty="0" smtClean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des </a:t>
            </a:r>
            <a:r>
              <a:rPr lang="en-US" sz="2138" b="1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tumeurs</a:t>
            </a:r>
            <a:r>
              <a:rPr lang="en-US" sz="2138" b="1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38" b="1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cérébrales</a:t>
            </a:r>
            <a:endParaRPr sz="1350" dirty="0"/>
          </a:p>
        </p:txBody>
      </p:sp>
      <p:sp>
        <p:nvSpPr>
          <p:cNvPr id="18" name="Google Shape;333;p59">
            <a:extLst>
              <a:ext uri="{FF2B5EF4-FFF2-40B4-BE49-F238E27FC236}">
                <a16:creationId xmlns:a16="http://schemas.microsoft.com/office/drawing/2014/main" xmlns="" id="{D138409C-D2A1-4503-BCF4-02EA8951F96B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fr-FR" smtClean="0">
                <a:solidFill>
                  <a:schemeClr val="lt1"/>
                </a:solidFill>
                <a:latin typeface="Calibri" panose="020F0502020204030204" pitchFamily="34" charset="0"/>
              </a:rPr>
              <a:pPr algn="r">
                <a:buSzPts val="1300"/>
              </a:pPr>
              <a:t>3</a:t>
            </a:fld>
            <a:endParaRPr lang="fr-FR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4F882A6-A613-4B0E-B481-7B6F5B1B2C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64" t="22103" r="27189" b="8599"/>
          <a:stretch/>
        </p:blipFill>
        <p:spPr>
          <a:xfrm>
            <a:off x="1294757" y="4610688"/>
            <a:ext cx="1156447" cy="11993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EF97EC9-5550-49B5-9719-9B2F7A5636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64" t="21628" r="27189" b="8652"/>
          <a:stretch/>
        </p:blipFill>
        <p:spPr>
          <a:xfrm>
            <a:off x="1294759" y="2732886"/>
            <a:ext cx="1156447" cy="1199354"/>
          </a:xfrm>
          <a:prstGeom prst="rect">
            <a:avLst/>
          </a:prstGeom>
        </p:spPr>
      </p:pic>
      <p:pic>
        <p:nvPicPr>
          <p:cNvPr id="13" name="Picture 11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xmlns="" id="{71FDA148-4FBD-4E80-8FBB-76B1585F29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676" b="8663"/>
          <a:stretch/>
        </p:blipFill>
        <p:spPr>
          <a:xfrm>
            <a:off x="5598212" y="2732886"/>
            <a:ext cx="1420727" cy="1143356"/>
          </a:xfrm>
          <a:prstGeom prst="rect">
            <a:avLst/>
          </a:prstGeom>
        </p:spPr>
      </p:pic>
      <p:pic>
        <p:nvPicPr>
          <p:cNvPr id="19" name="Picture 11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xmlns="" id="{71FDA148-4FBD-4E80-8FBB-76B1585F29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676" b="8663"/>
          <a:stretch/>
        </p:blipFill>
        <p:spPr>
          <a:xfrm>
            <a:off x="6399551" y="4384902"/>
            <a:ext cx="1420727" cy="114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/>
          <p:nvPr/>
        </p:nvSpPr>
        <p:spPr>
          <a:xfrm>
            <a:off x="6553170" y="5624640"/>
            <a:ext cx="213327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7" name="Google Shape;232;p55">
            <a:extLst>
              <a:ext uri="{FF2B5EF4-FFF2-40B4-BE49-F238E27FC236}">
                <a16:creationId xmlns:a16="http://schemas.microsoft.com/office/drawing/2014/main" xmlns="" id="{310B0D95-CE06-46A7-80F0-77E74BC470C6}"/>
              </a:ext>
            </a:extLst>
          </p:cNvPr>
          <p:cNvSpPr/>
          <p:nvPr/>
        </p:nvSpPr>
        <p:spPr>
          <a:xfrm>
            <a:off x="457110" y="465016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38" b="1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Limitation</a:t>
            </a:r>
            <a:endParaRPr sz="1350" dirty="0"/>
          </a:p>
        </p:txBody>
      </p:sp>
      <p:sp>
        <p:nvSpPr>
          <p:cNvPr id="16" name="Google Shape;253;p57">
            <a:extLst>
              <a:ext uri="{FF2B5EF4-FFF2-40B4-BE49-F238E27FC236}">
                <a16:creationId xmlns:a16="http://schemas.microsoft.com/office/drawing/2014/main" xmlns="" id="{B8D03052-3316-4445-BCE4-935A35FCCBA7}"/>
              </a:ext>
            </a:extLst>
          </p:cNvPr>
          <p:cNvSpPr/>
          <p:nvPr/>
        </p:nvSpPr>
        <p:spPr>
          <a:xfrm>
            <a:off x="4771872" y="5531229"/>
            <a:ext cx="4238606" cy="6852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just">
              <a:buClr>
                <a:srgbClr val="B1B422"/>
              </a:buClr>
              <a:buSzPts val="2600"/>
            </a:pPr>
            <a:r>
              <a:rPr lang="fr-FR" sz="1200" dirty="0" err="1">
                <a:latin typeface="Calibri" panose="020F0502020204030204" pitchFamily="34" charset="0"/>
              </a:rPr>
              <a:t>Ulin</a:t>
            </a:r>
            <a:r>
              <a:rPr lang="fr-FR" sz="1200" dirty="0">
                <a:latin typeface="Calibri" panose="020F0502020204030204" pitchFamily="34" charset="0"/>
              </a:rPr>
              <a:t> K, </a:t>
            </a:r>
            <a:r>
              <a:rPr lang="fr-FR" sz="1200" dirty="0" err="1">
                <a:latin typeface="Calibri" panose="020F0502020204030204" pitchFamily="34" charset="0"/>
              </a:rPr>
              <a:t>Urie</a:t>
            </a:r>
            <a:r>
              <a:rPr lang="fr-FR" sz="1200" dirty="0">
                <a:latin typeface="Calibri" panose="020F0502020204030204" pitchFamily="34" charset="0"/>
              </a:rPr>
              <a:t> MM, </a:t>
            </a:r>
            <a:r>
              <a:rPr lang="fr-FR" sz="1200" dirty="0" err="1">
                <a:latin typeface="Calibri" panose="020F0502020204030204" pitchFamily="34" charset="0"/>
              </a:rPr>
              <a:t>Cherlow</a:t>
            </a:r>
            <a:r>
              <a:rPr lang="fr-FR" sz="1200" dirty="0">
                <a:latin typeface="Calibri" panose="020F0502020204030204" pitchFamily="34" charset="0"/>
              </a:rPr>
              <a:t> JM. </a:t>
            </a:r>
            <a:r>
              <a:rPr lang="en-GB" sz="1200" dirty="0">
                <a:latin typeface="Calibri" panose="020F0502020204030204" pitchFamily="34" charset="0"/>
              </a:rPr>
              <a:t>Results of a multi-institutional benchmark test for cranial CT/MR image registration. Int J </a:t>
            </a:r>
            <a:r>
              <a:rPr lang="en-GB" sz="1200" dirty="0" err="1">
                <a:latin typeface="Calibri" panose="020F0502020204030204" pitchFamily="34" charset="0"/>
              </a:rPr>
              <a:t>Radiat</a:t>
            </a:r>
            <a:r>
              <a:rPr lang="en-GB" sz="1200" dirty="0">
                <a:latin typeface="Calibri" panose="020F0502020204030204" pitchFamily="34" charset="0"/>
              </a:rPr>
              <a:t> Oncol </a:t>
            </a:r>
            <a:r>
              <a:rPr lang="en-GB" sz="1200" dirty="0" err="1">
                <a:latin typeface="Calibri" panose="020F0502020204030204" pitchFamily="34" charset="0"/>
              </a:rPr>
              <a:t>Biol</a:t>
            </a:r>
            <a:r>
              <a:rPr lang="en-GB" sz="1200" dirty="0">
                <a:latin typeface="Calibri" panose="020F0502020204030204" pitchFamily="34" charset="0"/>
              </a:rPr>
              <a:t> Phys. 1 </a:t>
            </a:r>
            <a:r>
              <a:rPr lang="en-GB" sz="1200" dirty="0" err="1">
                <a:latin typeface="Calibri" panose="020F0502020204030204" pitchFamily="34" charset="0"/>
              </a:rPr>
              <a:t>août</a:t>
            </a:r>
            <a:r>
              <a:rPr lang="en-GB" sz="1200" dirty="0">
                <a:latin typeface="Calibri" panose="020F0502020204030204" pitchFamily="34" charset="0"/>
              </a:rPr>
              <a:t> 2010;77(5):1584‑9</a:t>
            </a:r>
            <a:endParaRPr sz="1200" b="0" i="1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 Ligh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1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 Light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1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 Light"/>
              <a:sym typeface="Arial"/>
            </a:endParaRPr>
          </a:p>
          <a:p>
            <a:pPr algn="just"/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 Light"/>
            </a:endParaRPr>
          </a:p>
        </p:txBody>
      </p:sp>
      <p:sp>
        <p:nvSpPr>
          <p:cNvPr id="17" name="Google Shape;234;p55">
            <a:extLst>
              <a:ext uri="{FF2B5EF4-FFF2-40B4-BE49-F238E27FC236}">
                <a16:creationId xmlns:a16="http://schemas.microsoft.com/office/drawing/2014/main" xmlns="" id="{FF7CECEA-4E31-45EB-B7C6-3C8D92B9EB40}"/>
              </a:ext>
            </a:extLst>
          </p:cNvPr>
          <p:cNvSpPr/>
          <p:nvPr/>
        </p:nvSpPr>
        <p:spPr>
          <a:xfrm>
            <a:off x="457110" y="1092942"/>
            <a:ext cx="4414567" cy="5077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strike="noStrike" dirty="0">
              <a:solidFill>
                <a:srgbClr val="000000"/>
              </a:solidFill>
              <a:latin typeface="Calibri" panose="020F0502020204030204" pitchFamily="34" charset="0"/>
              <a:sym typeface="Arial"/>
            </a:endParaRPr>
          </a:p>
          <a:p>
            <a:pPr marL="572135" lvl="7" indent="-571500">
              <a:buClr>
                <a:srgbClr val="B1B422"/>
              </a:buClr>
              <a:buSzPts val="2600"/>
              <a:buChar char="•"/>
            </a:pPr>
            <a:endParaRPr lang="en-US" sz="2000" dirty="0">
              <a:solidFill>
                <a:srgbClr val="5C5262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3535" lvl="7" indent="-342900">
              <a:buClr>
                <a:srgbClr val="B1B422"/>
              </a:buClr>
              <a:buSzPts val="2600"/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Nécessité</a:t>
            </a:r>
            <a:r>
              <a:rPr lang="en-US" sz="2000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recaler</a:t>
            </a:r>
            <a:r>
              <a:rPr lang="en-US" sz="2000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 les images pour les placer dans un </a:t>
            </a:r>
            <a:r>
              <a:rPr lang="en-US" sz="2000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même</a:t>
            </a:r>
            <a:r>
              <a:rPr lang="en-US" sz="2000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repère</a:t>
            </a:r>
            <a:r>
              <a:rPr lang="en-US" sz="2000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 spatial</a:t>
            </a:r>
            <a:endParaRPr lang="en-US" sz="2000" dirty="0">
              <a:solidFill>
                <a:srgbClr val="5C5262"/>
              </a:solidFill>
              <a:latin typeface="Calibri"/>
              <a:ea typeface="Calibri"/>
              <a:cs typeface="Calibri"/>
            </a:endParaRPr>
          </a:p>
          <a:p>
            <a:pPr marL="635" lvl="7">
              <a:buClr>
                <a:srgbClr val="B1B422"/>
              </a:buClr>
              <a:buSzPts val="2600"/>
            </a:pPr>
            <a:endParaRPr lang="en-US" sz="2000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343535" lvl="7" indent="-342900">
              <a:buClr>
                <a:srgbClr val="B1B422"/>
              </a:buClr>
              <a:buSzPts val="2600"/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srgbClr val="5C5262"/>
                </a:solidFill>
                <a:latin typeface="Calibri" panose="020F0502020204030204" pitchFamily="34" charset="0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5C5262"/>
                </a:solidFill>
                <a:latin typeface="Calibri" panose="020F0502020204030204" pitchFamily="34" charset="0"/>
                <a:ea typeface="Calibri"/>
                <a:cs typeface="Calibri"/>
              </a:rPr>
              <a:t>Erreurs</a:t>
            </a:r>
            <a:r>
              <a:rPr lang="en-US" sz="2000" dirty="0">
                <a:solidFill>
                  <a:srgbClr val="5C5262"/>
                </a:solidFill>
                <a:latin typeface="Calibri" panose="020F0502020204030204" pitchFamily="34" charset="0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5C5262"/>
                </a:solidFill>
                <a:latin typeface="Calibri" panose="020F0502020204030204" pitchFamily="34" charset="0"/>
                <a:ea typeface="Calibri"/>
                <a:cs typeface="Calibri"/>
              </a:rPr>
              <a:t>jusqu'à</a:t>
            </a:r>
            <a:r>
              <a:rPr lang="en-US" sz="2000" dirty="0">
                <a:solidFill>
                  <a:srgbClr val="5C5262"/>
                </a:solidFill>
                <a:latin typeface="Calibri" panose="020F0502020204030204" pitchFamily="34" charset="0"/>
                <a:ea typeface="Calibri"/>
                <a:cs typeface="Calibri"/>
              </a:rPr>
              <a:t> 2mm! </a:t>
            </a:r>
          </a:p>
          <a:p>
            <a:pPr marL="635" lvl="7">
              <a:buClr>
                <a:srgbClr val="B1B422"/>
              </a:buClr>
              <a:buSzPts val="2600"/>
            </a:pPr>
            <a:endParaRPr lang="en-US" sz="2000" b="0" strike="noStrike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635" lvl="7"/>
            <a:r>
              <a:rPr lang="en-US" sz="2000" dirty="0">
                <a:solidFill>
                  <a:srgbClr val="5C5262"/>
                </a:solidFill>
                <a:latin typeface="Calibri"/>
                <a:cs typeface="Calibri"/>
              </a:rPr>
              <a:t>Solution: </a:t>
            </a:r>
            <a:r>
              <a:rPr lang="en-US" sz="2000" dirty="0" err="1">
                <a:solidFill>
                  <a:srgbClr val="5C5262"/>
                </a:solidFill>
                <a:latin typeface="Calibri"/>
                <a:cs typeface="Calibri"/>
              </a:rPr>
              <a:t>Générer</a:t>
            </a:r>
            <a:r>
              <a:rPr lang="en-US" sz="2000" dirty="0">
                <a:solidFill>
                  <a:srgbClr val="5C5262"/>
                </a:solidFill>
                <a:latin typeface="Calibri"/>
                <a:cs typeface="Calibri"/>
              </a:rPr>
              <a:t> un pseudo CT (</a:t>
            </a:r>
            <a:r>
              <a:rPr lang="en-US" sz="2000" dirty="0" err="1">
                <a:solidFill>
                  <a:srgbClr val="5C5262"/>
                </a:solidFill>
                <a:latin typeface="Calibri"/>
                <a:cs typeface="Calibri"/>
              </a:rPr>
              <a:t>pCT</a:t>
            </a:r>
            <a:r>
              <a:rPr lang="en-US" sz="2000" dirty="0">
                <a:solidFill>
                  <a:srgbClr val="5C5262"/>
                </a:solidFill>
                <a:latin typeface="Calibri"/>
                <a:cs typeface="Calibri"/>
              </a:rPr>
              <a:t>) à </a:t>
            </a:r>
            <a:r>
              <a:rPr lang="en-US" sz="2000" dirty="0" err="1">
                <a:solidFill>
                  <a:srgbClr val="5C5262"/>
                </a:solidFill>
                <a:latin typeface="Calibri"/>
                <a:cs typeface="Calibri"/>
              </a:rPr>
              <a:t>partir</a:t>
            </a:r>
            <a:r>
              <a:rPr lang="en-US" sz="2000" dirty="0">
                <a:solidFill>
                  <a:srgbClr val="5C5262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5C5262"/>
                </a:solidFill>
                <a:latin typeface="Calibri"/>
                <a:cs typeface="Calibri"/>
              </a:rPr>
              <a:t>d'une</a:t>
            </a:r>
            <a:r>
              <a:rPr lang="en-US" sz="2000" dirty="0">
                <a:solidFill>
                  <a:srgbClr val="5C5262"/>
                </a:solidFill>
                <a:latin typeface="Calibri"/>
                <a:cs typeface="Calibri"/>
              </a:rPr>
              <a:t> IRM avec du Deep Learning</a:t>
            </a:r>
          </a:p>
          <a:p>
            <a:pPr marL="635" lvl="7"/>
            <a:endParaRPr lang="en-US" sz="2000" b="1" strike="noStrike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R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8" name="Picture 4" descr="A circuit board&#10;&#10;Description generated with high confidence">
            <a:extLst>
              <a:ext uri="{FF2B5EF4-FFF2-40B4-BE49-F238E27FC236}">
                <a16:creationId xmlns:a16="http://schemas.microsoft.com/office/drawing/2014/main" xmlns="" id="{6A72D6CE-9DA2-44EE-8AA6-6B2CDCBBD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81" y="1704104"/>
            <a:ext cx="3790592" cy="2520280"/>
          </a:xfrm>
          <a:prstGeom prst="rect">
            <a:avLst/>
          </a:prstGeom>
        </p:spPr>
      </p:pic>
      <p:sp>
        <p:nvSpPr>
          <p:cNvPr id="9" name="Google Shape;253;p57">
            <a:extLst>
              <a:ext uri="{FF2B5EF4-FFF2-40B4-BE49-F238E27FC236}">
                <a16:creationId xmlns:a16="http://schemas.microsoft.com/office/drawing/2014/main" xmlns="" id="{4EBBA530-82B1-42E7-A538-B858F9D3D22F}"/>
              </a:ext>
            </a:extLst>
          </p:cNvPr>
          <p:cNvSpPr/>
          <p:nvPr/>
        </p:nvSpPr>
        <p:spPr>
          <a:xfrm>
            <a:off x="9592" y="6459040"/>
            <a:ext cx="9429657" cy="4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https://www.usine-digitale.fr/article/pourquoi-le-parlement-europeen-se-penche-t-il-sur-l-intelligence-artificielle-et-la-robotisation.N832630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1" strike="noStrik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1" strike="noStrik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50" b="0" i="1" strike="noStrik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333;p59">
            <a:extLst>
              <a:ext uri="{FF2B5EF4-FFF2-40B4-BE49-F238E27FC236}">
                <a16:creationId xmlns:a16="http://schemas.microsoft.com/office/drawing/2014/main" xmlns="" id="{A87BE021-6365-44D6-BF9D-7985F8633628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fr-FR" smtClean="0">
                <a:solidFill>
                  <a:schemeClr val="lt1"/>
                </a:solidFill>
                <a:latin typeface="Calibri" panose="020F0502020204030204" pitchFamily="34" charset="0"/>
              </a:rPr>
              <a:pPr algn="r">
                <a:buSzPts val="1300"/>
              </a:pPr>
              <a:t>4</a:t>
            </a:fld>
            <a:endParaRPr lang="fr-FR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/>
          <p:nvPr/>
        </p:nvSpPr>
        <p:spPr>
          <a:xfrm>
            <a:off x="6553170" y="5624640"/>
            <a:ext cx="213327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90826D43-C6C0-458E-8FB3-4E09630D2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471822"/>
              </p:ext>
            </p:extLst>
          </p:nvPr>
        </p:nvGraphicFramePr>
        <p:xfrm>
          <a:off x="1234927" y="958052"/>
          <a:ext cx="6674146" cy="526687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658616">
                  <a:extLst>
                    <a:ext uri="{9D8B030D-6E8A-4147-A177-3AD203B41FA5}">
                      <a16:colId xmlns:a16="http://schemas.microsoft.com/office/drawing/2014/main" xmlns="" val="729585304"/>
                    </a:ext>
                  </a:extLst>
                </a:gridCol>
                <a:gridCol w="1658616">
                  <a:extLst>
                    <a:ext uri="{9D8B030D-6E8A-4147-A177-3AD203B41FA5}">
                      <a16:colId xmlns:a16="http://schemas.microsoft.com/office/drawing/2014/main" xmlns="" val="4092977196"/>
                    </a:ext>
                  </a:extLst>
                </a:gridCol>
                <a:gridCol w="1659720">
                  <a:extLst>
                    <a:ext uri="{9D8B030D-6E8A-4147-A177-3AD203B41FA5}">
                      <a16:colId xmlns:a16="http://schemas.microsoft.com/office/drawing/2014/main" xmlns="" val="1086560792"/>
                    </a:ext>
                  </a:extLst>
                </a:gridCol>
                <a:gridCol w="1697194">
                  <a:extLst>
                    <a:ext uri="{9D8B030D-6E8A-4147-A177-3AD203B41FA5}">
                      <a16:colId xmlns:a16="http://schemas.microsoft.com/office/drawing/2014/main" xmlns="" val="16435212"/>
                    </a:ext>
                  </a:extLst>
                </a:gridCol>
              </a:tblGrid>
              <a:tr h="203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Auteurs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Dimensions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cohorte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</a:rPr>
                        <a:t>Séquences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 IRM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Standardisation IRM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extLst>
                  <a:ext uri="{0D108BD9-81ED-4DB2-BD59-A6C34878D82A}">
                    <a16:rowId xmlns:a16="http://schemas.microsoft.com/office/drawing/2014/main" xmlns="" val="3714834975"/>
                  </a:ext>
                </a:extLst>
              </a:tr>
              <a:tr h="458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Han et al. (2017)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Training: 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Test: 3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3D IRM T1 (T1)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Dynamic histogram warping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extLst>
                  <a:ext uri="{0D108BD9-81ED-4DB2-BD59-A6C34878D82A}">
                    <a16:rowId xmlns:a16="http://schemas.microsoft.com/office/drawing/2014/main" xmlns="" val="2198422387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Nie et al. (2017)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16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smtClean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Zero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mean/unit variance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extLst>
                  <a:ext uri="{0D108BD9-81ED-4DB2-BD59-A6C34878D82A}">
                    <a16:rowId xmlns:a16="http://schemas.microsoft.com/office/drawing/2014/main" xmlns="" val="232410519"/>
                  </a:ext>
                </a:extLst>
              </a:tr>
              <a:tr h="458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Wolterink et al. (2017)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Training: 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Test: 6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3D T1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-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extLst>
                  <a:ext uri="{0D108BD9-81ED-4DB2-BD59-A6C34878D82A}">
                    <a16:rowId xmlns:a16="http://schemas.microsoft.com/office/drawing/2014/main" xmlns="" val="3154559352"/>
                  </a:ext>
                </a:extLst>
              </a:tr>
              <a:tr h="458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Emami et al. (2018)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Training: 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Test: 3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3D IRM T1 injection Gadolinium (T1-Gd)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-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extLst>
                  <a:ext uri="{0D108BD9-81ED-4DB2-BD59-A6C34878D82A}">
                    <a16:rowId xmlns:a16="http://schemas.microsoft.com/office/drawing/2014/main" xmlns="" val="2460981128"/>
                  </a:ext>
                </a:extLst>
              </a:tr>
              <a:tr h="458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Dinkla et al. (2018)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Training: 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Test: 26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3D T1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extLst>
                  <a:ext uri="{0D108BD9-81ED-4DB2-BD59-A6C34878D82A}">
                    <a16:rowId xmlns:a16="http://schemas.microsoft.com/office/drawing/2014/main" xmlns="" val="4169282809"/>
                  </a:ext>
                </a:extLst>
              </a:tr>
              <a:tr h="458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</a:rPr>
                        <a:t>Liu et al. (2019)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Training: 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Test: 10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3D T1-Gd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extLst>
                  <a:ext uri="{0D108BD9-81ED-4DB2-BD59-A6C34878D82A}">
                    <a16:rowId xmlns:a16="http://schemas.microsoft.com/office/drawing/2014/main" xmlns="" val="3769328668"/>
                  </a:ext>
                </a:extLst>
              </a:tr>
              <a:tr h="71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err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Kazemifar</a:t>
                      </a:r>
                      <a:r>
                        <a:rPr lang="fr-FR" sz="14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 et al. (2019)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Training: 54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</a:rPr>
                        <a:t>alidation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: 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Test: 14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2D T1-Gd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09" marR="19727" marT="19727" marB="19727" anchor="ctr"/>
                </a:tc>
                <a:extLst>
                  <a:ext uri="{0D108BD9-81ED-4DB2-BD59-A6C34878D82A}">
                    <a16:rowId xmlns:a16="http://schemas.microsoft.com/office/drawing/2014/main" xmlns="" val="1813908324"/>
                  </a:ext>
                </a:extLst>
              </a:tr>
              <a:tr h="458561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Lei et al. (2019)</a:t>
                      </a: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0" i="0" u="none" strike="noStrike" noProof="0">
                          <a:effectLst/>
                          <a:latin typeface="Calibri"/>
                        </a:rPr>
                        <a:t>Training: 23</a:t>
                      </a:r>
                      <a:endParaRPr lang="en-US" sz="1400" b="0" i="0" u="none" strike="noStrike" noProof="0">
                        <a:effectLst/>
                        <a:latin typeface="Calibri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0" i="0" u="none" strike="noStrike" noProof="0">
                          <a:effectLst/>
                          <a:latin typeface="Calibri"/>
                        </a:rPr>
                        <a:t>Test: 1</a:t>
                      </a: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T1</a:t>
                      </a:r>
                    </a:p>
                  </a:txBody>
                  <a:tcPr marL="19009" marR="19727" marT="19727" marB="19727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-</a:t>
                      </a:r>
                    </a:p>
                  </a:txBody>
                  <a:tcPr marL="19009" marR="19727" marT="19727" marB="19727" anchor="ctr"/>
                </a:tc>
                <a:extLst>
                  <a:ext uri="{0D108BD9-81ED-4DB2-BD59-A6C34878D82A}">
                    <a16:rowId xmlns:a16="http://schemas.microsoft.com/office/drawing/2014/main" xmlns="" val="3395584034"/>
                  </a:ext>
                </a:extLst>
              </a:tr>
            </a:tbl>
          </a:graphicData>
        </a:graphic>
      </p:graphicFrame>
      <p:sp>
        <p:nvSpPr>
          <p:cNvPr id="8" name="Google Shape;333;p59">
            <a:extLst>
              <a:ext uri="{FF2B5EF4-FFF2-40B4-BE49-F238E27FC236}">
                <a16:creationId xmlns:a16="http://schemas.microsoft.com/office/drawing/2014/main" xmlns="" id="{D1826348-586E-49CA-B02F-03B61974EB34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fr-FR" smtClean="0">
                <a:solidFill>
                  <a:schemeClr val="lt1"/>
                </a:solidFill>
                <a:latin typeface="Calibri" panose="020F0502020204030204" pitchFamily="34" charset="0"/>
              </a:rPr>
              <a:pPr algn="r">
                <a:buSzPts val="1300"/>
              </a:pPr>
              <a:t>5</a:t>
            </a:fld>
            <a:endParaRPr lang="fr-FR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Google Shape;232;p55">
            <a:extLst>
              <a:ext uri="{FF2B5EF4-FFF2-40B4-BE49-F238E27FC236}">
                <a16:creationId xmlns:a16="http://schemas.microsoft.com/office/drawing/2014/main" xmlns="" id="{475BCDE2-A508-449C-AC54-0701943520C8}"/>
              </a:ext>
            </a:extLst>
          </p:cNvPr>
          <p:cNvSpPr/>
          <p:nvPr/>
        </p:nvSpPr>
        <p:spPr>
          <a:xfrm>
            <a:off x="457110" y="333346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38" b="1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Etat</a:t>
            </a:r>
            <a:r>
              <a:rPr lang="en-US" sz="2138" b="1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138" b="1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l’art</a:t>
            </a: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36970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/>
          <p:nvPr/>
        </p:nvSpPr>
        <p:spPr>
          <a:xfrm>
            <a:off x="6553170" y="5624640"/>
            <a:ext cx="213327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D41503-8E11-430D-9AA0-D700090455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87" t="3497" r="5806" b="-371"/>
          <a:stretch/>
        </p:blipFill>
        <p:spPr>
          <a:xfrm>
            <a:off x="7179663" y="2233560"/>
            <a:ext cx="1301813" cy="1657455"/>
          </a:xfrm>
          <a:prstGeom prst="rect">
            <a:avLst/>
          </a:prstGeom>
        </p:spPr>
      </p:pic>
      <p:sp>
        <p:nvSpPr>
          <p:cNvPr id="3" name="Google Shape;234;p55">
            <a:extLst>
              <a:ext uri="{FF2B5EF4-FFF2-40B4-BE49-F238E27FC236}">
                <a16:creationId xmlns:a16="http://schemas.microsoft.com/office/drawing/2014/main" xmlns="" id="{BF8F613B-051C-44E8-A066-33E65554249B}"/>
              </a:ext>
            </a:extLst>
          </p:cNvPr>
          <p:cNvSpPr/>
          <p:nvPr/>
        </p:nvSpPr>
        <p:spPr>
          <a:xfrm>
            <a:off x="457109" y="1314370"/>
            <a:ext cx="7373461" cy="284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strike="noStrike" dirty="0">
              <a:solidFill>
                <a:srgbClr val="000000"/>
              </a:solidFill>
              <a:latin typeface="Calibri" panose="020F0502020204030204" pitchFamily="34" charset="0"/>
              <a:sym typeface="Arial"/>
            </a:endParaRPr>
          </a:p>
          <a:p>
            <a:pPr marL="343535" lvl="7" indent="-342900">
              <a:buClr>
                <a:srgbClr val="B1B422"/>
              </a:buClr>
              <a:buSzPts val="2600"/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Nécessité</a:t>
            </a:r>
            <a:r>
              <a:rPr lang="en-US" sz="2000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d’analyser</a:t>
            </a:r>
            <a:r>
              <a:rPr lang="en-US" sz="2000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l’impact</a:t>
            </a:r>
            <a:r>
              <a:rPr lang="en-US" sz="2000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, sur la </a:t>
            </a:r>
            <a:r>
              <a:rPr lang="en-US" sz="2000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qualité</a:t>
            </a:r>
            <a:r>
              <a:rPr lang="en-US" sz="2000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 des pCT, de : </a:t>
            </a:r>
          </a:p>
          <a:p>
            <a:pPr marL="343535" lvl="7" indent="-342900">
              <a:buClr>
                <a:srgbClr val="B1B422"/>
              </a:buClr>
              <a:buSzPts val="2600"/>
              <a:buFont typeface="Symbol" panose="05050102010706020507" pitchFamily="18" charset="2"/>
              <a:buChar char="Þ"/>
            </a:pPr>
            <a:endParaRPr lang="en-US" sz="2000" dirty="0">
              <a:solidFill>
                <a:srgbClr val="5C52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" lvl="8">
              <a:buClr>
                <a:srgbClr val="B1B422"/>
              </a:buClr>
              <a:buSzPts val="2600"/>
            </a:pPr>
            <a:r>
              <a:rPr lang="en-US" sz="2000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	- la </a:t>
            </a:r>
            <a:r>
              <a:rPr lang="en-US" sz="2000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taille</a:t>
            </a:r>
            <a:r>
              <a:rPr lang="en-US" sz="2000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 du set </a:t>
            </a:r>
            <a:r>
              <a:rPr lang="en-US" sz="2000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d’entraînement</a:t>
            </a:r>
            <a:endParaRPr lang="en-US" sz="2000" dirty="0">
              <a:solidFill>
                <a:srgbClr val="5C52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" lvl="8">
              <a:buClr>
                <a:srgbClr val="B1B422"/>
              </a:buClr>
              <a:buSzPts val="2600"/>
            </a:pPr>
            <a:endParaRPr lang="en-US" sz="2000" dirty="0">
              <a:solidFill>
                <a:srgbClr val="5C52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" lvl="8">
              <a:buClr>
                <a:srgbClr val="B1B422"/>
              </a:buClr>
              <a:buSzPts val="2600"/>
            </a:pPr>
            <a:r>
              <a:rPr lang="en-US" sz="2000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	- la </a:t>
            </a:r>
            <a:r>
              <a:rPr lang="en-US" sz="2000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séquence</a:t>
            </a:r>
            <a:r>
              <a:rPr lang="en-US" sz="2000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 IRM</a:t>
            </a:r>
          </a:p>
          <a:p>
            <a:pPr marL="635" lvl="8">
              <a:buClr>
                <a:srgbClr val="B1B422"/>
              </a:buClr>
              <a:buSzPts val="2600"/>
            </a:pPr>
            <a:endParaRPr lang="en-US" sz="2000" dirty="0">
              <a:solidFill>
                <a:srgbClr val="5C52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" lvl="8">
              <a:buClr>
                <a:srgbClr val="B1B422"/>
              </a:buClr>
              <a:buSzPts val="2600"/>
            </a:pPr>
            <a:r>
              <a:rPr lang="en-US" sz="2000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	- la </a:t>
            </a:r>
            <a:r>
              <a:rPr lang="en-US" sz="2000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standardisation</a:t>
            </a:r>
            <a:r>
              <a:rPr lang="en-US" sz="2000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 des images IRM</a:t>
            </a:r>
            <a:endParaRPr lang="en-US" sz="2000" dirty="0">
              <a:solidFill>
                <a:srgbClr val="5C5262"/>
              </a:solidFill>
              <a:latin typeface="Calibri"/>
              <a:cs typeface="Calibri"/>
            </a:endParaRPr>
          </a:p>
          <a:p>
            <a:pPr marL="635" lvl="7"/>
            <a:endParaRPr lang="en-US" sz="2000" b="1" strike="noStrike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R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8" name="Google Shape;333;p59">
            <a:extLst>
              <a:ext uri="{FF2B5EF4-FFF2-40B4-BE49-F238E27FC236}">
                <a16:creationId xmlns:a16="http://schemas.microsoft.com/office/drawing/2014/main" xmlns="" id="{D1826348-586E-49CA-B02F-03B61974EB34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fr-FR" smtClean="0">
                <a:solidFill>
                  <a:schemeClr val="lt1"/>
                </a:solidFill>
                <a:latin typeface="Calibri" panose="020F0502020204030204" pitchFamily="34" charset="0"/>
              </a:rPr>
              <a:pPr algn="r">
                <a:buSzPts val="1300"/>
              </a:pPr>
              <a:t>6</a:t>
            </a:fld>
            <a:endParaRPr lang="fr-FR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Google Shape;232;p55">
            <a:extLst>
              <a:ext uri="{FF2B5EF4-FFF2-40B4-BE49-F238E27FC236}">
                <a16:creationId xmlns:a16="http://schemas.microsoft.com/office/drawing/2014/main" xmlns="" id="{F427D8BC-2FA3-4EA6-BC70-26B5D8371AD1}"/>
              </a:ext>
            </a:extLst>
          </p:cNvPr>
          <p:cNvSpPr/>
          <p:nvPr/>
        </p:nvSpPr>
        <p:spPr>
          <a:xfrm>
            <a:off x="457110" y="465016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38" b="1" dirty="0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But de </a:t>
            </a:r>
            <a:r>
              <a:rPr lang="en-US" sz="2138" b="1" dirty="0" err="1">
                <a:solidFill>
                  <a:srgbClr val="5C5262"/>
                </a:solidFill>
                <a:latin typeface="Calibri"/>
                <a:ea typeface="Calibri"/>
                <a:cs typeface="Calibri"/>
                <a:sym typeface="Calibri"/>
              </a:rPr>
              <a:t>l’étude</a:t>
            </a: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53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 : coins arrondis 71">
            <a:extLst>
              <a:ext uri="{FF2B5EF4-FFF2-40B4-BE49-F238E27FC236}">
                <a16:creationId xmlns:a16="http://schemas.microsoft.com/office/drawing/2014/main" xmlns="" id="{222D9AEF-2C51-4383-AF0A-40C218EE9986}"/>
              </a:ext>
            </a:extLst>
          </p:cNvPr>
          <p:cNvSpPr/>
          <p:nvPr/>
        </p:nvSpPr>
        <p:spPr bwMode="auto">
          <a:xfrm>
            <a:off x="5452192" y="3085990"/>
            <a:ext cx="3533607" cy="1983764"/>
          </a:xfrm>
          <a:prstGeom prst="roundRect">
            <a:avLst/>
          </a:prstGeom>
          <a:solidFill>
            <a:srgbClr val="E7E6E6">
              <a:alpha val="15000"/>
            </a:srgbClr>
          </a:solidFill>
          <a:ln w="9525" cap="flat" cmpd="sng" algn="ctr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defTabSz="495102"/>
            <a:endParaRPr lang="en-GB" sz="1949"/>
          </a:p>
        </p:txBody>
      </p:sp>
      <p:sp>
        <p:nvSpPr>
          <p:cNvPr id="30" name="Rectangle : coins arrondis 71">
            <a:extLst>
              <a:ext uri="{FF2B5EF4-FFF2-40B4-BE49-F238E27FC236}">
                <a16:creationId xmlns:a16="http://schemas.microsoft.com/office/drawing/2014/main" xmlns="" id="{EC2962E7-5330-4757-973C-A45B44F8B37D}"/>
              </a:ext>
            </a:extLst>
          </p:cNvPr>
          <p:cNvSpPr/>
          <p:nvPr/>
        </p:nvSpPr>
        <p:spPr bwMode="auto">
          <a:xfrm>
            <a:off x="298586" y="1730983"/>
            <a:ext cx="1247607" cy="1237127"/>
          </a:xfrm>
          <a:prstGeom prst="roundRect">
            <a:avLst/>
          </a:prstGeom>
          <a:solidFill>
            <a:srgbClr val="E7E6E6">
              <a:alpha val="15000"/>
            </a:srgbClr>
          </a:solidFill>
          <a:ln w="9525" cap="flat" cmpd="sng" algn="ctr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defTabSz="495102"/>
            <a:endParaRPr lang="en-GB" sz="1949"/>
          </a:p>
        </p:txBody>
      </p:sp>
      <p:sp>
        <p:nvSpPr>
          <p:cNvPr id="7" name="Google Shape;232;p55">
            <a:extLst>
              <a:ext uri="{FF2B5EF4-FFF2-40B4-BE49-F238E27FC236}">
                <a16:creationId xmlns:a16="http://schemas.microsoft.com/office/drawing/2014/main" xmlns="" id="{310B0D95-CE06-46A7-80F0-77E74BC470C6}"/>
              </a:ext>
            </a:extLst>
          </p:cNvPr>
          <p:cNvSpPr/>
          <p:nvPr/>
        </p:nvSpPr>
        <p:spPr>
          <a:xfrm>
            <a:off x="457110" y="465016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Base de </a:t>
            </a:r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données</a:t>
            </a:r>
            <a:endParaRPr lang="en-US" sz="2100" dirty="0"/>
          </a:p>
        </p:txBody>
      </p:sp>
      <p:pic>
        <p:nvPicPr>
          <p:cNvPr id="10" name="Graphic 4" descr="Tools">
            <a:extLst>
              <a:ext uri="{FF2B5EF4-FFF2-40B4-BE49-F238E27FC236}">
                <a16:creationId xmlns:a16="http://schemas.microsoft.com/office/drawing/2014/main" xmlns="" id="{50B8C842-1703-4C6A-8FC3-CCF5B96C5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08612" y="1784218"/>
            <a:ext cx="1165302" cy="1165302"/>
          </a:xfrm>
          <a:prstGeom prst="rect">
            <a:avLst/>
          </a:prstGeom>
        </p:spPr>
      </p:pic>
      <p:pic>
        <p:nvPicPr>
          <p:cNvPr id="9" name="Graphic 4" descr="Group of men">
            <a:extLst>
              <a:ext uri="{FF2B5EF4-FFF2-40B4-BE49-F238E27FC236}">
                <a16:creationId xmlns:a16="http://schemas.microsoft.com/office/drawing/2014/main" xmlns="" id="{9CAC24E6-86C3-42E2-AABB-2ADEB2C0E5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2086" y="1819301"/>
            <a:ext cx="1165302" cy="1165302"/>
          </a:xfrm>
          <a:prstGeom prst="rect">
            <a:avLst/>
          </a:prstGeom>
        </p:spPr>
      </p:pic>
      <p:sp>
        <p:nvSpPr>
          <p:cNvPr id="24" name="Rectangle : coins arrondis 71">
            <a:extLst>
              <a:ext uri="{FF2B5EF4-FFF2-40B4-BE49-F238E27FC236}">
                <a16:creationId xmlns:a16="http://schemas.microsoft.com/office/drawing/2014/main" xmlns="" id="{9DAC6E78-34EC-46A8-A32F-6DF52F68BB3D}"/>
              </a:ext>
            </a:extLst>
          </p:cNvPr>
          <p:cNvSpPr/>
          <p:nvPr/>
        </p:nvSpPr>
        <p:spPr bwMode="auto">
          <a:xfrm>
            <a:off x="3081405" y="3085990"/>
            <a:ext cx="2018994" cy="1033829"/>
          </a:xfrm>
          <a:prstGeom prst="roundRect">
            <a:avLst/>
          </a:prstGeom>
          <a:solidFill>
            <a:srgbClr val="E7E6E6">
              <a:alpha val="15000"/>
            </a:srgbClr>
          </a:solidFill>
          <a:ln w="9525" cap="flat" cmpd="sng" algn="ctr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defTabSz="495102"/>
            <a:r>
              <a:rPr lang="en-GB" sz="1949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182</a:t>
            </a:r>
            <a:r>
              <a:rPr lang="en-GB" sz="1949" dirty="0" smtClean="0">
                <a:solidFill>
                  <a:schemeClr val="tx1"/>
                </a:solidFill>
                <a:latin typeface="Calibri" panose="020F0502020204030204" pitchFamily="34" charset="0"/>
              </a:rPr>
              <a:t> CT/T1</a:t>
            </a:r>
          </a:p>
          <a:p>
            <a:pPr defTabSz="495102"/>
            <a:r>
              <a:rPr lang="en-GB" sz="1949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180</a:t>
            </a:r>
            <a:r>
              <a:rPr lang="en-GB" sz="1949" dirty="0" smtClean="0">
                <a:solidFill>
                  <a:schemeClr val="tx1"/>
                </a:solidFill>
                <a:latin typeface="Calibri" panose="020F0502020204030204" pitchFamily="34" charset="0"/>
              </a:rPr>
              <a:t> CT/T1-Gd</a:t>
            </a:r>
          </a:p>
          <a:p>
            <a:pPr defTabSz="495102"/>
            <a:r>
              <a:rPr lang="en-GB" sz="1949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40</a:t>
            </a:r>
            <a:r>
              <a:rPr lang="en-GB" sz="1949" dirty="0" smtClean="0">
                <a:solidFill>
                  <a:schemeClr val="tx1"/>
                </a:solidFill>
                <a:latin typeface="Calibri" panose="020F0502020204030204" pitchFamily="34" charset="0"/>
              </a:rPr>
              <a:t> CT/T1/T1-Gd</a:t>
            </a:r>
            <a:endParaRPr lang="en-GB" sz="1949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Google Shape;253;p57">
            <a:extLst>
              <a:ext uri="{FF2B5EF4-FFF2-40B4-BE49-F238E27FC236}">
                <a16:creationId xmlns:a16="http://schemas.microsoft.com/office/drawing/2014/main" xmlns="" id="{86C28FFE-C136-4531-9B11-745FC0E45208}"/>
              </a:ext>
            </a:extLst>
          </p:cNvPr>
          <p:cNvSpPr/>
          <p:nvPr/>
        </p:nvSpPr>
        <p:spPr>
          <a:xfrm>
            <a:off x="4771872" y="5722193"/>
            <a:ext cx="4238606" cy="4745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just">
              <a:buClr>
                <a:srgbClr val="B1B422"/>
              </a:buClr>
              <a:buSzPts val="2600"/>
            </a:pPr>
            <a:r>
              <a:rPr lang="en-GB" sz="1200" dirty="0" err="1">
                <a:latin typeface="Calibri" panose="020F0502020204030204" pitchFamily="34" charset="0"/>
              </a:rPr>
              <a:t>Nyúl</a:t>
            </a:r>
            <a:r>
              <a:rPr lang="en-GB" sz="1200" dirty="0">
                <a:latin typeface="Calibri" panose="020F0502020204030204" pitchFamily="34" charset="0"/>
              </a:rPr>
              <a:t> LG, </a:t>
            </a:r>
            <a:r>
              <a:rPr lang="en-GB" sz="1200" dirty="0" err="1">
                <a:latin typeface="Calibri" panose="020F0502020204030204" pitchFamily="34" charset="0"/>
              </a:rPr>
              <a:t>Udupa</a:t>
            </a:r>
            <a:r>
              <a:rPr lang="en-GB" sz="1200" dirty="0">
                <a:latin typeface="Calibri" panose="020F0502020204030204" pitchFamily="34" charset="0"/>
              </a:rPr>
              <a:t> JK. On standardizing the MR image intensity scale. </a:t>
            </a:r>
            <a:r>
              <a:rPr lang="en-GB" sz="1200" dirty="0" err="1">
                <a:latin typeface="Calibri" panose="020F0502020204030204" pitchFamily="34" charset="0"/>
              </a:rPr>
              <a:t>Magn</a:t>
            </a:r>
            <a:r>
              <a:rPr lang="en-GB" sz="1200" dirty="0">
                <a:latin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</a:rPr>
              <a:t>Reson</a:t>
            </a:r>
            <a:r>
              <a:rPr lang="en-GB" sz="1200" dirty="0">
                <a:latin typeface="Calibri" panose="020F0502020204030204" pitchFamily="34" charset="0"/>
              </a:rPr>
              <a:t> Med. </a:t>
            </a:r>
            <a:r>
              <a:rPr lang="en-GB" sz="1200" dirty="0" err="1">
                <a:latin typeface="Calibri" panose="020F0502020204030204" pitchFamily="34" charset="0"/>
              </a:rPr>
              <a:t>déc</a:t>
            </a:r>
            <a:r>
              <a:rPr lang="en-GB" sz="1200" dirty="0">
                <a:latin typeface="Calibri" panose="020F0502020204030204" pitchFamily="34" charset="0"/>
              </a:rPr>
              <a:t> 1999;42(6):1072‑81</a:t>
            </a:r>
            <a:r>
              <a:rPr lang="en-GB" sz="1200" dirty="0" smtClean="0">
                <a:latin typeface="Calibri" panose="020F0502020204030204" pitchFamily="34" charset="0"/>
              </a:rPr>
              <a:t>.</a:t>
            </a:r>
            <a:endParaRPr lang="en-US" sz="1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 Light"/>
            </a:endParaRPr>
          </a:p>
        </p:txBody>
      </p:sp>
      <p:sp>
        <p:nvSpPr>
          <p:cNvPr id="16" name="Rectangle : coins arrondis 71">
            <a:extLst>
              <a:ext uri="{FF2B5EF4-FFF2-40B4-BE49-F238E27FC236}">
                <a16:creationId xmlns:a16="http://schemas.microsoft.com/office/drawing/2014/main" xmlns="" id="{072BA874-7B77-46B8-8987-0AE5A7586A37}"/>
              </a:ext>
            </a:extLst>
          </p:cNvPr>
          <p:cNvSpPr/>
          <p:nvPr/>
        </p:nvSpPr>
        <p:spPr bwMode="auto">
          <a:xfrm>
            <a:off x="6562072" y="1749419"/>
            <a:ext cx="1247607" cy="1237127"/>
          </a:xfrm>
          <a:prstGeom prst="roundRect">
            <a:avLst/>
          </a:prstGeom>
          <a:solidFill>
            <a:srgbClr val="E7E6E6">
              <a:alpha val="15000"/>
            </a:srgbClr>
          </a:solidFill>
          <a:ln w="9525" cap="flat" cmpd="sng" algn="ctr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defTabSz="495102"/>
            <a:endParaRPr lang="en-GB" sz="1949"/>
          </a:p>
        </p:txBody>
      </p:sp>
      <p:sp>
        <p:nvSpPr>
          <p:cNvPr id="20" name="Rectangle : coins arrondis 71">
            <a:extLst>
              <a:ext uri="{FF2B5EF4-FFF2-40B4-BE49-F238E27FC236}">
                <a16:creationId xmlns:a16="http://schemas.microsoft.com/office/drawing/2014/main" xmlns="" id="{692843DB-1FF4-4258-89E4-F8A4C370C090}"/>
              </a:ext>
            </a:extLst>
          </p:cNvPr>
          <p:cNvSpPr/>
          <p:nvPr/>
        </p:nvSpPr>
        <p:spPr bwMode="auto">
          <a:xfrm>
            <a:off x="3443462" y="1749419"/>
            <a:ext cx="1247607" cy="1237127"/>
          </a:xfrm>
          <a:prstGeom prst="roundRect">
            <a:avLst/>
          </a:prstGeom>
          <a:solidFill>
            <a:srgbClr val="E7E6E6">
              <a:alpha val="15000"/>
            </a:srgbClr>
          </a:solidFill>
          <a:ln w="9525" cap="flat" cmpd="sng" algn="ctr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algn="ctr" defTabSz="495102"/>
            <a:endParaRPr lang="en-GB" sz="1949"/>
          </a:p>
        </p:txBody>
      </p:sp>
      <p:pic>
        <p:nvPicPr>
          <p:cNvPr id="2" name="Graphic 2" descr="Brain in head">
            <a:extLst>
              <a:ext uri="{FF2B5EF4-FFF2-40B4-BE49-F238E27FC236}">
                <a16:creationId xmlns:a16="http://schemas.microsoft.com/office/drawing/2014/main" xmlns="" id="{99F1F155-3CAD-48A1-AF71-8755C2F243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462371" y="1755057"/>
            <a:ext cx="1227802" cy="1218585"/>
          </a:xfrm>
          <a:prstGeom prst="rect">
            <a:avLst/>
          </a:prstGeom>
        </p:spPr>
      </p:pic>
      <p:sp>
        <p:nvSpPr>
          <p:cNvPr id="21" name="Rectangle : coins arrondis 71">
            <a:extLst>
              <a:ext uri="{FF2B5EF4-FFF2-40B4-BE49-F238E27FC236}">
                <a16:creationId xmlns:a16="http://schemas.microsoft.com/office/drawing/2014/main" xmlns="" id="{37758155-BF9C-4BF9-BCD5-5CDB59A7BBA9}"/>
              </a:ext>
            </a:extLst>
          </p:cNvPr>
          <p:cNvSpPr/>
          <p:nvPr/>
        </p:nvSpPr>
        <p:spPr bwMode="auto">
          <a:xfrm>
            <a:off x="122648" y="3050957"/>
            <a:ext cx="1581796" cy="386217"/>
          </a:xfrm>
          <a:prstGeom prst="roundRect">
            <a:avLst/>
          </a:prstGeom>
          <a:solidFill>
            <a:srgbClr val="E7E6E6">
              <a:alpha val="15000"/>
            </a:srgbClr>
          </a:solidFill>
          <a:ln w="9525" cap="flat" cmpd="sng" algn="ctr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algn="ctr" defTabSz="495102"/>
            <a:r>
              <a:rPr lang="en-GB" sz="1949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402</a:t>
            </a:r>
            <a:r>
              <a:rPr lang="en-GB" sz="1949" dirty="0" smtClean="0">
                <a:solidFill>
                  <a:schemeClr val="tx1"/>
                </a:solidFill>
                <a:latin typeface="Calibri" panose="020F0502020204030204" pitchFamily="34" charset="0"/>
              </a:rPr>
              <a:t> patients</a:t>
            </a:r>
            <a:endParaRPr lang="en-GB" sz="1949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xmlns="" id="{922AB54B-0F13-4A54-9181-044A59236065}"/>
              </a:ext>
            </a:extLst>
          </p:cNvPr>
          <p:cNvSpPr txBox="1"/>
          <p:nvPr/>
        </p:nvSpPr>
        <p:spPr>
          <a:xfrm>
            <a:off x="5421731" y="3083210"/>
            <a:ext cx="3674466" cy="1946644"/>
          </a:xfrm>
          <a:prstGeom prst="rect">
            <a:avLst/>
          </a:prstGeom>
        </p:spPr>
        <p:txBody>
          <a:bodyPr rot="0" spcFirstLastPara="0" vert="horz" wrap="square" lIns="99018" tIns="49509" rIns="99018" bIns="49509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marL="635" lvl="7"/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Calibri"/>
                <a:cs typeface="Calibri"/>
              </a:rPr>
              <a:t>Recalage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rigide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CT sur IRM</a:t>
            </a:r>
          </a:p>
          <a:p>
            <a:pPr marL="635" lvl="7"/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Calibri"/>
                <a:cs typeface="Calibri"/>
              </a:rPr>
              <a:t>Réechantillonnage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voxels = 1mm</a:t>
            </a:r>
            <a:r>
              <a:rPr lang="en-US" sz="2000" baseline="30000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</a:p>
          <a:p>
            <a:pPr marL="635" lvl="7"/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Calibri"/>
                <a:cs typeface="Calibri"/>
              </a:rPr>
              <a:t>Standardisation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intensités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IRM 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Défaut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Basée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sur 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histogramme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(HB)</a:t>
            </a:r>
          </a:p>
        </p:txBody>
      </p:sp>
      <p:sp>
        <p:nvSpPr>
          <p:cNvPr id="33" name="Arrow: Right 97">
            <a:extLst>
              <a:ext uri="{FF2B5EF4-FFF2-40B4-BE49-F238E27FC236}">
                <a16:creationId xmlns:a16="http://schemas.microsoft.com/office/drawing/2014/main" xmlns="" id="{B0D6BE6B-F2B3-4A5A-A51F-3AA243CAB9FD}"/>
              </a:ext>
            </a:extLst>
          </p:cNvPr>
          <p:cNvSpPr/>
          <p:nvPr/>
        </p:nvSpPr>
        <p:spPr bwMode="auto">
          <a:xfrm>
            <a:off x="4794153" y="2258730"/>
            <a:ext cx="1665160" cy="224214"/>
          </a:xfrm>
          <a:prstGeom prst="rightArrow">
            <a:avLst/>
          </a:prstGeom>
          <a:solidFill>
            <a:srgbClr val="7F7F7F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t" anchorCtr="0" compatLnSpc="1">
            <a:prstTxWarp prst="textNoShape">
              <a:avLst/>
            </a:prstTxWarp>
          </a:bodyPr>
          <a:lstStyle/>
          <a:p>
            <a:pPr defTabSz="495102"/>
            <a:endParaRPr lang="en-US" sz="1949"/>
          </a:p>
        </p:txBody>
      </p:sp>
      <p:sp>
        <p:nvSpPr>
          <p:cNvPr id="31" name="Google Shape;333;p59">
            <a:extLst>
              <a:ext uri="{FF2B5EF4-FFF2-40B4-BE49-F238E27FC236}">
                <a16:creationId xmlns:a16="http://schemas.microsoft.com/office/drawing/2014/main" xmlns="" id="{A859C4A7-DE23-4679-A7AB-878B2FABC17C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fr-FR" smtClean="0">
                <a:solidFill>
                  <a:schemeClr val="lt1"/>
                </a:solidFill>
                <a:latin typeface="Calibri" panose="020F0502020204030204" pitchFamily="34" charset="0"/>
              </a:rPr>
              <a:pPr algn="r">
                <a:buSzPts val="1300"/>
              </a:pPr>
              <a:t>7</a:t>
            </a:fld>
            <a:endParaRPr lang="fr-FR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Arrow: Right 97">
            <a:extLst>
              <a:ext uri="{FF2B5EF4-FFF2-40B4-BE49-F238E27FC236}">
                <a16:creationId xmlns:a16="http://schemas.microsoft.com/office/drawing/2014/main" xmlns="" id="{B0D6BE6B-F2B3-4A5A-A51F-3AA243CAB9FD}"/>
              </a:ext>
            </a:extLst>
          </p:cNvPr>
          <p:cNvSpPr/>
          <p:nvPr/>
        </p:nvSpPr>
        <p:spPr bwMode="auto">
          <a:xfrm>
            <a:off x="1675834" y="2258730"/>
            <a:ext cx="1665160" cy="224214"/>
          </a:xfrm>
          <a:prstGeom prst="rightArrow">
            <a:avLst/>
          </a:prstGeom>
          <a:solidFill>
            <a:srgbClr val="7F7F7F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t" anchorCtr="0" compatLnSpc="1">
            <a:prstTxWarp prst="textNoShape">
              <a:avLst/>
            </a:prstTxWarp>
          </a:bodyPr>
          <a:lstStyle/>
          <a:p>
            <a:pPr defTabSz="495102"/>
            <a:endParaRPr lang="en-US" sz="1949"/>
          </a:p>
        </p:txBody>
      </p:sp>
    </p:spTree>
    <p:extLst>
      <p:ext uri="{BB962C8B-B14F-4D97-AF65-F5344CB8AC3E}">
        <p14:creationId xmlns:p14="http://schemas.microsoft.com/office/powerpoint/2010/main" val="24631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71">
            <a:extLst>
              <a:ext uri="{FF2B5EF4-FFF2-40B4-BE49-F238E27FC236}">
                <a16:creationId xmlns:a16="http://schemas.microsoft.com/office/drawing/2014/main" xmlns="" id="{8341B9B3-AB20-4B7A-B9DF-240C290CDDBA}"/>
              </a:ext>
            </a:extLst>
          </p:cNvPr>
          <p:cNvSpPr/>
          <p:nvPr/>
        </p:nvSpPr>
        <p:spPr bwMode="auto">
          <a:xfrm>
            <a:off x="7759972" y="3338055"/>
            <a:ext cx="1250283" cy="856507"/>
          </a:xfrm>
          <a:prstGeom prst="roundRect">
            <a:avLst/>
          </a:prstGeom>
          <a:solidFill>
            <a:srgbClr val="E7E6E6">
              <a:alpha val="15000"/>
            </a:srgbClr>
          </a:solidFill>
          <a:ln w="9525" cap="flat" cmpd="sng" algn="ctr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algn="ctr" defTabSz="495102"/>
            <a:r>
              <a:rPr lang="fr-FR" sz="1949" dirty="0">
                <a:solidFill>
                  <a:schemeClr val="tx1"/>
                </a:solidFill>
                <a:latin typeface="Calibri" panose="020F0502020204030204" pitchFamily="34" charset="0"/>
              </a:rPr>
              <a:t>Modèle entrainé</a:t>
            </a:r>
            <a:endParaRPr lang="en-GB" sz="1949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Google Shape;234;p55">
            <a:extLst>
              <a:ext uri="{FF2B5EF4-FFF2-40B4-BE49-F238E27FC236}">
                <a16:creationId xmlns:a16="http://schemas.microsoft.com/office/drawing/2014/main" xmlns="" id="{48DD906C-F2E1-4CCF-939F-75631EE7191F}"/>
              </a:ext>
            </a:extLst>
          </p:cNvPr>
          <p:cNvSpPr/>
          <p:nvPr/>
        </p:nvSpPr>
        <p:spPr>
          <a:xfrm>
            <a:off x="457110" y="726038"/>
            <a:ext cx="7036241" cy="76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indent="-228600">
              <a:buClr>
                <a:srgbClr val="B1B422"/>
              </a:buClr>
              <a:buSzPts val="2600"/>
            </a:pPr>
            <a:endParaRPr lang="en-US" sz="2000" dirty="0">
              <a:latin typeface="Calibri" panose="020F0502020204030204" pitchFamily="34" charset="0"/>
            </a:endParaRPr>
          </a:p>
          <a:p>
            <a:pPr marL="635">
              <a:buClr>
                <a:srgbClr val="B1B422"/>
              </a:buClr>
              <a:buSzPts val="2600"/>
            </a:pPr>
            <a:r>
              <a:rPr lang="en-US" sz="2000" b="1" dirty="0" err="1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Etape</a:t>
            </a:r>
            <a:r>
              <a:rPr lang="en-US" sz="2000" b="1" dirty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 1:</a:t>
            </a:r>
            <a:r>
              <a:rPr lang="en-US" sz="2000" dirty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Entrainement</a:t>
            </a:r>
            <a:r>
              <a:rPr lang="en-US" sz="2000" dirty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 et validation du </a:t>
            </a:r>
            <a:r>
              <a:rPr lang="en-US" sz="2000" dirty="0" err="1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réseau</a:t>
            </a:r>
            <a:r>
              <a:rPr lang="en-US" sz="2000" dirty="0">
                <a:solidFill>
                  <a:srgbClr val="5C5262"/>
                </a:solidFill>
                <a:latin typeface="Calibri" panose="020F0502020204030204" pitchFamily="34" charset="0"/>
                <a:cs typeface="Calibri"/>
              </a:rPr>
              <a:t> 3D</a:t>
            </a:r>
          </a:p>
          <a:p>
            <a:pPr marL="572135" lvl="7" indent="-571500">
              <a:buClr>
                <a:srgbClr val="B1B422"/>
              </a:buClr>
              <a:buSzPts val="2600"/>
              <a:buChar char="•"/>
            </a:pPr>
            <a:endParaRPr lang="en-US" sz="2000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635" lvl="7">
              <a:buClr>
                <a:srgbClr val="B1B422"/>
              </a:buClr>
              <a:buSzPts val="2600"/>
            </a:pPr>
            <a:endParaRPr lang="en-US" sz="2000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572135" lvl="7" indent="-571500">
              <a:buClr>
                <a:srgbClr val="B1B422"/>
              </a:buClr>
              <a:buSzPts val="2600"/>
              <a:buChar char="•"/>
            </a:pPr>
            <a:endParaRPr lang="en-US" sz="2000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572135" lvl="7" indent="-571500">
              <a:buClr>
                <a:srgbClr val="B1B422"/>
              </a:buClr>
              <a:buSzPts val="2600"/>
              <a:buAutoNum type="romanUcPeriod"/>
            </a:pPr>
            <a:endParaRPr lang="en-US" sz="2000" dirty="0">
              <a:solidFill>
                <a:srgbClr val="5C5262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635" lvl="7">
              <a:buClr>
                <a:srgbClr val="B1B422"/>
              </a:buClr>
              <a:buSzPts val="2600"/>
            </a:pPr>
            <a:endParaRPr lang="en-US" sz="2000" b="0" strike="noStrike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635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strike="noStrike" dirty="0">
              <a:solidFill>
                <a:srgbClr val="5C5262"/>
              </a:solidFill>
              <a:latin typeface="Calibri" panose="020F0502020204030204" pitchFamily="34" charset="0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0" name="Right Brace 17">
            <a:extLst>
              <a:ext uri="{FF2B5EF4-FFF2-40B4-BE49-F238E27FC236}">
                <a16:creationId xmlns:a16="http://schemas.microsoft.com/office/drawing/2014/main" xmlns="" id="{EB1DF0A0-E4D7-4E39-9AE4-091DE35ECD6B}"/>
              </a:ext>
            </a:extLst>
          </p:cNvPr>
          <p:cNvSpPr/>
          <p:nvPr/>
        </p:nvSpPr>
        <p:spPr>
          <a:xfrm>
            <a:off x="1192457" y="2393750"/>
            <a:ext cx="443696" cy="2813246"/>
          </a:xfrm>
          <a:prstGeom prst="righ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F4B4D63D-7ADC-4B63-B9F7-A4F5AEE2E4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1" t="3840" r="33429" b="38748"/>
          <a:stretch/>
        </p:blipFill>
        <p:spPr>
          <a:xfrm>
            <a:off x="107932" y="4099016"/>
            <a:ext cx="1034283" cy="947064"/>
          </a:xfrm>
          <a:prstGeom prst="rect">
            <a:avLst/>
          </a:prstGeom>
          <a:scene3d>
            <a:camera prst="isometricOffAxis2Left"/>
            <a:lightRig rig="threePt" dir="t"/>
          </a:scene3d>
          <a:sp3d extrusionH="444500"/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54B7937A-4137-4C85-9705-7295CBBFBA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t="11008" r="23205"/>
          <a:stretch/>
        </p:blipFill>
        <p:spPr>
          <a:xfrm>
            <a:off x="107932" y="2723667"/>
            <a:ext cx="1013794" cy="948095"/>
          </a:xfrm>
          <a:prstGeom prst="rect">
            <a:avLst/>
          </a:prstGeom>
          <a:scene3d>
            <a:camera prst="isometricOffAxis2Left"/>
            <a:lightRig rig="threePt" dir="t"/>
          </a:scene3d>
          <a:sp3d extrusionH="444500"/>
        </p:spPr>
      </p:pic>
      <p:sp>
        <p:nvSpPr>
          <p:cNvPr id="28" name="ZoneTexte 82">
            <a:extLst>
              <a:ext uri="{FF2B5EF4-FFF2-40B4-BE49-F238E27FC236}">
                <a16:creationId xmlns:a16="http://schemas.microsoft.com/office/drawing/2014/main" xmlns="" id="{D6FF9A52-FA41-494B-B796-C4227E83EECA}"/>
              </a:ext>
            </a:extLst>
          </p:cNvPr>
          <p:cNvSpPr txBox="1"/>
          <p:nvPr/>
        </p:nvSpPr>
        <p:spPr>
          <a:xfrm>
            <a:off x="570839" y="2620385"/>
            <a:ext cx="93163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algn="ctr"/>
            <a:r>
              <a:rPr lang="fr-FR" sz="1800" b="1" dirty="0">
                <a:latin typeface="Calibri" panose="020F0502020204030204" pitchFamily="34" charset="0"/>
              </a:rPr>
              <a:t>IRM</a:t>
            </a:r>
            <a:endParaRPr lang="en-GB" sz="1800" b="1" dirty="0">
              <a:latin typeface="Calibri" panose="020F0502020204030204" pitchFamily="34" charset="0"/>
            </a:endParaRPr>
          </a:p>
        </p:txBody>
      </p:sp>
      <p:sp>
        <p:nvSpPr>
          <p:cNvPr id="29" name="ZoneTexte 83">
            <a:extLst>
              <a:ext uri="{FF2B5EF4-FFF2-40B4-BE49-F238E27FC236}">
                <a16:creationId xmlns:a16="http://schemas.microsoft.com/office/drawing/2014/main" xmlns="" id="{B9E1FD5D-6AA4-41D9-B072-E3E414AA0EDB}"/>
              </a:ext>
            </a:extLst>
          </p:cNvPr>
          <p:cNvSpPr txBox="1"/>
          <p:nvPr/>
        </p:nvSpPr>
        <p:spPr>
          <a:xfrm>
            <a:off x="870429" y="4007902"/>
            <a:ext cx="54831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algn="ctr"/>
            <a:r>
              <a:rPr lang="fr-FR" sz="1800" b="1" dirty="0">
                <a:latin typeface="Calibri" panose="020F0502020204030204" pitchFamily="34" charset="0"/>
              </a:rPr>
              <a:t>CT</a:t>
            </a:r>
            <a:endParaRPr lang="en-GB" sz="1800" b="1" dirty="0">
              <a:latin typeface="Calibri" panose="020F0502020204030204" pitchFamily="34" charset="0"/>
            </a:endParaRPr>
          </a:p>
        </p:txBody>
      </p:sp>
      <p:sp>
        <p:nvSpPr>
          <p:cNvPr id="34" name="Google Shape;232;p55">
            <a:extLst>
              <a:ext uri="{FF2B5EF4-FFF2-40B4-BE49-F238E27FC236}">
                <a16:creationId xmlns:a16="http://schemas.microsoft.com/office/drawing/2014/main" xmlns="" id="{7ECE7F73-C1B1-4810-A626-934EA34339BF}"/>
              </a:ext>
            </a:extLst>
          </p:cNvPr>
          <p:cNvSpPr/>
          <p:nvPr/>
        </p:nvSpPr>
        <p:spPr>
          <a:xfrm>
            <a:off x="457110" y="406496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Réseau</a:t>
            </a:r>
            <a:endParaRPr lang="en-US" sz="21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E5B5EB2-6B7F-4EE5-8B7B-27F01CB68EAB}"/>
              </a:ext>
            </a:extLst>
          </p:cNvPr>
          <p:cNvSpPr txBox="1"/>
          <p:nvPr/>
        </p:nvSpPr>
        <p:spPr>
          <a:xfrm>
            <a:off x="3725633" y="2998422"/>
            <a:ext cx="169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>
                <a:latin typeface="Calibri" panose="020F0502020204030204" pitchFamily="34" charset="0"/>
              </a:rPr>
              <a:t>HighResNet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35" name="Google Shape;253;p57">
            <a:extLst>
              <a:ext uri="{FF2B5EF4-FFF2-40B4-BE49-F238E27FC236}">
                <a16:creationId xmlns:a16="http://schemas.microsoft.com/office/drawing/2014/main" xmlns="" id="{1CB5ABF2-8A69-499B-863A-EB313EAA16D5}"/>
              </a:ext>
            </a:extLst>
          </p:cNvPr>
          <p:cNvSpPr/>
          <p:nvPr/>
        </p:nvSpPr>
        <p:spPr>
          <a:xfrm>
            <a:off x="4823077" y="5437369"/>
            <a:ext cx="4238606" cy="84729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just">
              <a:buClr>
                <a:srgbClr val="B1B422"/>
              </a:buClr>
              <a:buSzPts val="2600"/>
            </a:pPr>
            <a:r>
              <a:rPr lang="fr-FR" sz="1200" dirty="0">
                <a:latin typeface="Calibri" panose="020F0502020204030204" pitchFamily="34" charset="0"/>
              </a:rPr>
              <a:t>Li W, Wang G, </a:t>
            </a:r>
            <a:r>
              <a:rPr lang="fr-FR" sz="1200" dirty="0" err="1">
                <a:latin typeface="Calibri" panose="020F0502020204030204" pitchFamily="34" charset="0"/>
              </a:rPr>
              <a:t>Fidon</a:t>
            </a:r>
            <a:r>
              <a:rPr lang="fr-FR" sz="1200" dirty="0">
                <a:latin typeface="Calibri" panose="020F0502020204030204" pitchFamily="34" charset="0"/>
              </a:rPr>
              <a:t> L, </a:t>
            </a:r>
            <a:r>
              <a:rPr lang="fr-FR" sz="1200" dirty="0" err="1">
                <a:latin typeface="Calibri" panose="020F0502020204030204" pitchFamily="34" charset="0"/>
              </a:rPr>
              <a:t>Ourselin</a:t>
            </a:r>
            <a:r>
              <a:rPr lang="fr-FR" sz="1200" dirty="0">
                <a:latin typeface="Calibri" panose="020F0502020204030204" pitchFamily="34" charset="0"/>
              </a:rPr>
              <a:t> S, Cardoso MJ, </a:t>
            </a:r>
            <a:r>
              <a:rPr lang="fr-FR" sz="1200" dirty="0" err="1">
                <a:latin typeface="Calibri" panose="020F0502020204030204" pitchFamily="34" charset="0"/>
              </a:rPr>
              <a:t>Vercauteren</a:t>
            </a:r>
            <a:r>
              <a:rPr lang="fr-FR" sz="1200" dirty="0">
                <a:latin typeface="Calibri" panose="020F0502020204030204" pitchFamily="34" charset="0"/>
              </a:rPr>
              <a:t> T. On the </a:t>
            </a:r>
            <a:r>
              <a:rPr lang="fr-FR" sz="1200" dirty="0" err="1">
                <a:latin typeface="Calibri" panose="020F0502020204030204" pitchFamily="34" charset="0"/>
              </a:rPr>
              <a:t>Compactness</a:t>
            </a:r>
            <a:r>
              <a:rPr lang="fr-FR" sz="1200" dirty="0">
                <a:latin typeface="Calibri" panose="020F0502020204030204" pitchFamily="34" charset="0"/>
              </a:rPr>
              <a:t>, </a:t>
            </a:r>
            <a:r>
              <a:rPr lang="fr-FR" sz="1200" dirty="0" err="1">
                <a:latin typeface="Calibri" panose="020F0502020204030204" pitchFamily="34" charset="0"/>
              </a:rPr>
              <a:t>Efficiency</a:t>
            </a:r>
            <a:r>
              <a:rPr lang="fr-FR" sz="1200" dirty="0">
                <a:latin typeface="Calibri" panose="020F0502020204030204" pitchFamily="34" charset="0"/>
              </a:rPr>
              <a:t>, and </a:t>
            </a:r>
            <a:r>
              <a:rPr lang="fr-FR" sz="1200" dirty="0" err="1">
                <a:latin typeface="Calibri" panose="020F0502020204030204" pitchFamily="34" charset="0"/>
              </a:rPr>
              <a:t>Representation</a:t>
            </a:r>
            <a:r>
              <a:rPr lang="fr-FR" sz="1200" dirty="0">
                <a:latin typeface="Calibri" panose="020F0502020204030204" pitchFamily="34" charset="0"/>
              </a:rPr>
              <a:t> of 3D </a:t>
            </a:r>
            <a:r>
              <a:rPr lang="fr-FR" sz="1200" dirty="0" err="1">
                <a:latin typeface="Calibri" panose="020F0502020204030204" pitchFamily="34" charset="0"/>
              </a:rPr>
              <a:t>Convolutional</a:t>
            </a:r>
            <a:r>
              <a:rPr lang="fr-FR" sz="1200" dirty="0">
                <a:latin typeface="Calibri" panose="020F0502020204030204" pitchFamily="34" charset="0"/>
              </a:rPr>
              <a:t> Networks: Brain </a:t>
            </a:r>
            <a:r>
              <a:rPr lang="fr-FR" sz="1200" dirty="0" err="1">
                <a:latin typeface="Calibri" panose="020F0502020204030204" pitchFamily="34" charset="0"/>
              </a:rPr>
              <a:t>Parcellation</a:t>
            </a:r>
            <a:r>
              <a:rPr lang="fr-FR" sz="1200" dirty="0">
                <a:latin typeface="Calibri" panose="020F0502020204030204" pitchFamily="34" charset="0"/>
              </a:rPr>
              <a:t> as a </a:t>
            </a:r>
            <a:r>
              <a:rPr lang="fr-FR" sz="1200" dirty="0" err="1">
                <a:latin typeface="Calibri" panose="020F0502020204030204" pitchFamily="34" charset="0"/>
              </a:rPr>
              <a:t>Pretext</a:t>
            </a:r>
            <a:r>
              <a:rPr lang="fr-FR" sz="1200" dirty="0">
                <a:latin typeface="Calibri" panose="020F0502020204030204" pitchFamily="34" charset="0"/>
              </a:rPr>
              <a:t> </a:t>
            </a:r>
            <a:r>
              <a:rPr lang="fr-FR" sz="1200" dirty="0" err="1">
                <a:latin typeface="Calibri" panose="020F0502020204030204" pitchFamily="34" charset="0"/>
              </a:rPr>
              <a:t>Task</a:t>
            </a:r>
            <a:r>
              <a:rPr lang="fr-FR" sz="1200" dirty="0">
                <a:latin typeface="Calibri" panose="020F0502020204030204" pitchFamily="34" charset="0"/>
              </a:rPr>
              <a:t>. ArXiv170701992 Cs.</a:t>
            </a:r>
            <a:endParaRPr lang="en-US" sz="1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 Light"/>
            </a:endParaRPr>
          </a:p>
        </p:txBody>
      </p:sp>
      <p:sp>
        <p:nvSpPr>
          <p:cNvPr id="13" name="Google Shape;333;p59">
            <a:extLst>
              <a:ext uri="{FF2B5EF4-FFF2-40B4-BE49-F238E27FC236}">
                <a16:creationId xmlns:a16="http://schemas.microsoft.com/office/drawing/2014/main" xmlns="" id="{36EE7A27-4964-4A2A-AE4A-655E2EE75127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fr-FR" smtClean="0">
                <a:solidFill>
                  <a:schemeClr val="lt1"/>
                </a:solidFill>
                <a:latin typeface="Calibri" panose="020F0502020204030204" pitchFamily="34" charset="0"/>
              </a:rPr>
              <a:pPr algn="r">
                <a:buSzPts val="1300"/>
              </a:pPr>
              <a:t>8</a:t>
            </a:fld>
            <a:endParaRPr lang="fr-FR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 : coins arrondis 71">
            <a:extLst>
              <a:ext uri="{FF2B5EF4-FFF2-40B4-BE49-F238E27FC236}">
                <a16:creationId xmlns:a16="http://schemas.microsoft.com/office/drawing/2014/main" xmlns="" id="{1A50383B-830F-4DB1-8468-89835E81B4AE}"/>
              </a:ext>
            </a:extLst>
          </p:cNvPr>
          <p:cNvSpPr/>
          <p:nvPr/>
        </p:nvSpPr>
        <p:spPr bwMode="auto">
          <a:xfrm>
            <a:off x="5281574" y="1492514"/>
            <a:ext cx="3728681" cy="1197606"/>
          </a:xfrm>
          <a:prstGeom prst="roundRect">
            <a:avLst/>
          </a:prstGeom>
          <a:solidFill>
            <a:srgbClr val="E7E6E6">
              <a:alpha val="15000"/>
            </a:srgbClr>
          </a:solidFill>
          <a:ln w="9525" cap="flat" cmpd="sng" algn="ctr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18" tIns="49509" rIns="99018" bIns="49509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Noto Sans CJK SC Regular" charset="0"/>
              </a:defRPr>
            </a:lvl9pPr>
          </a:lstStyle>
          <a:p>
            <a:pPr marL="63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Calibri"/>
                <a:cs typeface="Calibri"/>
              </a:rPr>
              <a:t>Particularités</a:t>
            </a:r>
            <a:r>
              <a:rPr lang="en-US" sz="1600" b="1" dirty="0">
                <a:solidFill>
                  <a:srgbClr val="000000"/>
                </a:solidFill>
                <a:latin typeface="Calibri"/>
                <a:cs typeface="Calibri"/>
              </a:rPr>
              <a:t> :</a:t>
            </a:r>
            <a:endParaRPr lang="en-US" sz="1600" dirty="0"/>
          </a:p>
          <a:p>
            <a:pPr marL="635" lvl="8"/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- Dilatation </a:t>
            </a:r>
            <a:r>
              <a:rPr lang="en-US" sz="1600" dirty="0" err="1">
                <a:solidFill>
                  <a:srgbClr val="000000"/>
                </a:solidFill>
                <a:latin typeface="Calibri"/>
                <a:cs typeface="Calibri"/>
              </a:rPr>
              <a:t>filtres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 Black"/>
                <a:cs typeface="Calibri"/>
              </a:rPr>
              <a:t>→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ontexte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augmenté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35" lvl="7"/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Calibri"/>
                <a:cs typeface="Calibri"/>
              </a:rPr>
              <a:t>Connexions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cs typeface="Calibri"/>
              </a:rPr>
              <a:t>résiduelles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 Black"/>
                <a:cs typeface="Calibri"/>
              </a:rPr>
              <a:t>→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Entrainement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optimisation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facilités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8" name="Image 17"/>
          <p:cNvPicPr/>
          <p:nvPr/>
        </p:nvPicPr>
        <p:blipFill rotWithShape="1">
          <a:blip r:embed="rId5"/>
          <a:srcRect l="7388" r="6973"/>
          <a:stretch/>
        </p:blipFill>
        <p:spPr bwMode="auto">
          <a:xfrm>
            <a:off x="1646061" y="3421993"/>
            <a:ext cx="6113911" cy="13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2;p55">
            <a:extLst>
              <a:ext uri="{FF2B5EF4-FFF2-40B4-BE49-F238E27FC236}">
                <a16:creationId xmlns:a16="http://schemas.microsoft.com/office/drawing/2014/main" xmlns="" id="{310B0D95-CE06-46A7-80F0-77E74BC470C6}"/>
              </a:ext>
            </a:extLst>
          </p:cNvPr>
          <p:cNvSpPr/>
          <p:nvPr/>
        </p:nvSpPr>
        <p:spPr>
          <a:xfrm>
            <a:off x="457110" y="283886"/>
            <a:ext cx="8229060" cy="75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Fonction</a:t>
            </a:r>
            <a:r>
              <a:rPr lang="en-US" sz="2100" b="1" dirty="0">
                <a:solidFill>
                  <a:srgbClr val="5C5262"/>
                </a:solidFill>
                <a:latin typeface="Calibri"/>
                <a:sym typeface="Calibri"/>
              </a:rPr>
              <a:t> </a:t>
            </a:r>
            <a:r>
              <a:rPr lang="en-US" sz="2100" b="1" dirty="0" err="1">
                <a:solidFill>
                  <a:srgbClr val="5C5262"/>
                </a:solidFill>
                <a:latin typeface="Calibri"/>
                <a:sym typeface="Calibri"/>
              </a:rPr>
              <a:t>coût</a:t>
            </a:r>
            <a:endParaRPr lang="en-US" sz="2100" dirty="0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xmlns="" id="{54EB0332-063E-40DE-B55B-47D19118629E}"/>
              </a:ext>
            </a:extLst>
          </p:cNvPr>
          <p:cNvSpPr/>
          <p:nvPr/>
        </p:nvSpPr>
        <p:spPr>
          <a:xfrm>
            <a:off x="2599771" y="3133570"/>
            <a:ext cx="1056787" cy="1018728"/>
          </a:xfrm>
          <a:prstGeom prst="cub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xmlns="" id="{71F55AEF-16A2-401E-86F1-CF05D2B7E30D}"/>
              </a:ext>
            </a:extLst>
          </p:cNvPr>
          <p:cNvSpPr/>
          <p:nvPr/>
        </p:nvSpPr>
        <p:spPr>
          <a:xfrm>
            <a:off x="2599771" y="3335164"/>
            <a:ext cx="179552" cy="157655"/>
          </a:xfrm>
          <a:prstGeom prst="cub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xmlns="" id="{3200AC2D-9603-4E39-9CDD-051CA215A974}"/>
              </a:ext>
            </a:extLst>
          </p:cNvPr>
          <p:cNvSpPr/>
          <p:nvPr/>
        </p:nvSpPr>
        <p:spPr>
          <a:xfrm>
            <a:off x="5521487" y="3133569"/>
            <a:ext cx="1056787" cy="1018728"/>
          </a:xfrm>
          <a:prstGeom prst="cub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xmlns="" id="{AAF74444-1836-4C41-9643-E06858E6FBC0}"/>
              </a:ext>
            </a:extLst>
          </p:cNvPr>
          <p:cNvSpPr/>
          <p:nvPr/>
        </p:nvSpPr>
        <p:spPr>
          <a:xfrm>
            <a:off x="5521487" y="3330464"/>
            <a:ext cx="179552" cy="157655"/>
          </a:xfrm>
          <a:prstGeom prst="cub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234;p55">
            <a:extLst>
              <a:ext uri="{FF2B5EF4-FFF2-40B4-BE49-F238E27FC236}">
                <a16:creationId xmlns:a16="http://schemas.microsoft.com/office/drawing/2014/main" xmlns="" id="{B3EBBA76-4158-45DA-81E5-EE8D1078E705}"/>
              </a:ext>
            </a:extLst>
          </p:cNvPr>
          <p:cNvSpPr/>
          <p:nvPr/>
        </p:nvSpPr>
        <p:spPr>
          <a:xfrm>
            <a:off x="2675309" y="3778205"/>
            <a:ext cx="597112" cy="8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228600" algn="ctr">
              <a:buClr>
                <a:srgbClr val="B1B422"/>
              </a:buClr>
              <a:buSzPts val="2600"/>
            </a:pPr>
            <a:endParaRPr lang="en-US" sz="2000" dirty="0">
              <a:solidFill>
                <a:srgbClr val="595959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635" lvl="7" algn="ctr">
              <a:buClr>
                <a:srgbClr val="B1B422"/>
              </a:buClr>
              <a:buSzPts val="2600"/>
            </a:pPr>
            <a:r>
              <a:rPr 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/>
              </a:rPr>
              <a:t>CT</a:t>
            </a:r>
            <a:endParaRPr lang="en-US" sz="2000" dirty="0">
              <a:latin typeface="Calibri" panose="020F0502020204030204" pitchFamily="34" charset="0"/>
            </a:endParaRPr>
          </a:p>
          <a:p>
            <a:pPr marL="635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strike="noStrike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marL="635" marR="0" lvl="7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20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20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n-US" sz="20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xmlns="" id="{08A8BEB9-D9DC-4451-9B4C-D9C85FFC267E}"/>
              </a:ext>
            </a:extLst>
          </p:cNvPr>
          <p:cNvSpPr/>
          <p:nvPr/>
        </p:nvSpPr>
        <p:spPr>
          <a:xfrm rot="18767926">
            <a:off x="2278263" y="2616234"/>
            <a:ext cx="3961932" cy="4266024"/>
          </a:xfrm>
          <a:prstGeom prst="arc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333;p59">
            <a:extLst>
              <a:ext uri="{FF2B5EF4-FFF2-40B4-BE49-F238E27FC236}">
                <a16:creationId xmlns:a16="http://schemas.microsoft.com/office/drawing/2014/main" xmlns="" id="{9D6FEC6E-3417-4465-9E01-AB5BEA2376E4}"/>
              </a:ext>
            </a:extLst>
          </p:cNvPr>
          <p:cNvSpPr txBox="1">
            <a:spLocks/>
          </p:cNvSpPr>
          <p:nvPr/>
        </p:nvSpPr>
        <p:spPr>
          <a:xfrm>
            <a:off x="6215106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fr-FR" smtClean="0">
                <a:solidFill>
                  <a:schemeClr val="lt1"/>
                </a:solidFill>
                <a:latin typeface="Calibri" panose="020F0502020204030204" pitchFamily="34" charset="0"/>
              </a:rPr>
              <a:pPr algn="r">
                <a:buSzPts val="1300"/>
              </a:pPr>
              <a:t>9</a:t>
            </a:fld>
            <a:endParaRPr lang="fr-FR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Google Shape;234;p55">
            <a:extLst>
              <a:ext uri="{FF2B5EF4-FFF2-40B4-BE49-F238E27FC236}">
                <a16:creationId xmlns:a16="http://schemas.microsoft.com/office/drawing/2014/main" xmlns="" id="{CB1A6E5D-64E4-434A-B3B5-7B7B1B11BEFF}"/>
              </a:ext>
            </a:extLst>
          </p:cNvPr>
          <p:cNvSpPr/>
          <p:nvPr/>
        </p:nvSpPr>
        <p:spPr>
          <a:xfrm>
            <a:off x="5623532" y="3778205"/>
            <a:ext cx="597112" cy="8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228600" algn="ctr">
              <a:buClr>
                <a:srgbClr val="B1B422"/>
              </a:buClr>
              <a:buSzPts val="2600"/>
            </a:pPr>
            <a:endParaRPr lang="en-US" sz="2000" dirty="0">
              <a:solidFill>
                <a:srgbClr val="595959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635" lvl="7" algn="ctr">
              <a:buClr>
                <a:srgbClr val="B1B422"/>
              </a:buClr>
              <a:buSzPts val="2600"/>
            </a:pPr>
            <a:r>
              <a:rPr lang="en-US" sz="2000" dirty="0" err="1">
                <a:solidFill>
                  <a:srgbClr val="595959"/>
                </a:solidFill>
                <a:latin typeface="Calibri"/>
                <a:cs typeface="Calibri"/>
              </a:rPr>
              <a:t>pCT</a:t>
            </a:r>
            <a:endParaRPr lang="en-US" sz="2000" dirty="0" err="1">
              <a:latin typeface="Calibri"/>
            </a:endParaRPr>
          </a:p>
          <a:p>
            <a:pPr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strike="noStrike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marR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Google Shape;234;p55">
                <a:extLst>
                  <a:ext uri="{FF2B5EF4-FFF2-40B4-BE49-F238E27FC236}">
                    <a16:creationId xmlns:a16="http://schemas.microsoft.com/office/drawing/2014/main" xmlns="" id="{666C6507-D6CA-4E5E-9180-56F2BCA8D464}"/>
                  </a:ext>
                </a:extLst>
              </p:cNvPr>
              <p:cNvSpPr/>
              <p:nvPr/>
            </p:nvSpPr>
            <p:spPr>
              <a:xfrm>
                <a:off x="457109" y="1088850"/>
                <a:ext cx="8362425" cy="55532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572135" lvl="7" indent="-571500">
                  <a:buClr>
                    <a:srgbClr val="B1B422"/>
                  </a:buClr>
                  <a:buSzPts val="2600"/>
                  <a:buFont typeface="Arial,Sans-Serif"/>
                  <a:buChar char="•"/>
                </a:pPr>
                <a:r>
                  <a:rPr lang="en-US" sz="2000" b="1" dirty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Mean Absolute Error </a:t>
                </a:r>
                <a:r>
                  <a:rPr lang="en-US" sz="2000" dirty="0">
                    <a:solidFill>
                      <a:srgbClr val="5C5262"/>
                    </a:solidFill>
                    <a:latin typeface="Calibri" panose="020F0502020204030204" pitchFamily="34" charset="0"/>
                    <a:cs typeface="Calibri"/>
                  </a:rPr>
                  <a:t>(MAE) :</a:t>
                </a: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GB" sz="1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𝑀𝐴𝐸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𝐼𝑛𝑡𝑒𝑛𝑠𝑖𝑡</m:t>
                              </m:r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𝐶𝑇</m:t>
                              </m:r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𝐼𝑛𝑡𝑒𝑛𝑠𝑖𝑡</m:t>
                              </m:r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𝑝𝐶𝑇</m:t>
                              </m:r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i="1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i="1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635" lvl="7">
                  <a:buClr>
                    <a:srgbClr val="B1B422"/>
                  </a:buClr>
                  <a:buSzPts val="2600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pPr marL="572135" lvl="8" indent="-571500">
                  <a:buClr>
                    <a:srgbClr val="B1B422"/>
                  </a:buClr>
                  <a:buSzPts val="2600"/>
                  <a:buFont typeface="Arial,Sans-Serif"/>
                  <a:buChar char="•"/>
                </a:pPr>
                <a:endParaRPr lang="en-US" sz="2000" dirty="0">
                  <a:solidFill>
                    <a:srgbClr val="5C5262"/>
                  </a:solidFill>
                  <a:latin typeface="Calibri" panose="020F0502020204030204" pitchFamily="34" charset="0"/>
                  <a:cs typeface="Calibri"/>
                </a:endParaRPr>
              </a:p>
              <a:p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6" name="Google Shape;234;p5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66C6507-D6CA-4E5E-9180-56F2BCA8D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09" y="1088850"/>
                <a:ext cx="8362425" cy="5553271"/>
              </a:xfrm>
              <a:prstGeom prst="rect">
                <a:avLst/>
              </a:prstGeom>
              <a:blipFill rotWithShape="1">
                <a:blip r:embed="rId3"/>
                <a:stretch>
                  <a:fillRect l="-1166" t="-20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8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979</Words>
  <Application>Microsoft Office PowerPoint</Application>
  <PresentationFormat>Affichage à l'écran (4:3)</PresentationFormat>
  <Paragraphs>376</Paragraphs>
  <Slides>21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Office Theme</vt:lpstr>
      <vt:lpstr>Office Theme</vt:lpstr>
      <vt:lpstr>Office Theme</vt:lpstr>
      <vt:lpstr>Office Theme</vt:lpstr>
      <vt:lpstr>génération de pseudo CT : ÉTUDE DES PARAMÈTRES CLÉS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 CHARLOTTE</dc:creator>
  <cp:lastModifiedBy>ALVAREZ-ANDRES Emilie</cp:lastModifiedBy>
  <cp:revision>1325</cp:revision>
  <dcterms:modified xsi:type="dcterms:W3CDTF">2019-11-19T08:14:50Z</dcterms:modified>
</cp:coreProperties>
</file>