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329" r:id="rId6"/>
    <p:sldId id="309" r:id="rId7"/>
    <p:sldId id="328" r:id="rId8"/>
    <p:sldId id="265" r:id="rId9"/>
    <p:sldId id="301" r:id="rId10"/>
    <p:sldId id="286" r:id="rId11"/>
    <p:sldId id="266" r:id="rId12"/>
    <p:sldId id="267" r:id="rId13"/>
    <p:sldId id="305" r:id="rId14"/>
    <p:sldId id="270" r:id="rId15"/>
    <p:sldId id="278" r:id="rId16"/>
    <p:sldId id="303" r:id="rId17"/>
    <p:sldId id="306" r:id="rId18"/>
    <p:sldId id="273" r:id="rId19"/>
    <p:sldId id="280" r:id="rId20"/>
    <p:sldId id="330" r:id="rId21"/>
    <p:sldId id="331" r:id="rId22"/>
    <p:sldId id="332" r:id="rId23"/>
    <p:sldId id="333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CC00"/>
    <a:srgbClr val="B2B2B2"/>
    <a:srgbClr val="FF9900"/>
    <a:srgbClr val="FF6699"/>
    <a:srgbClr val="FF5050"/>
    <a:srgbClr val="00CC66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2278" autoAdjust="0"/>
  </p:normalViewPr>
  <p:slideViewPr>
    <p:cSldViewPr snapToGrid="0">
      <p:cViewPr varScale="1">
        <p:scale>
          <a:sx n="85" d="100"/>
          <a:sy n="85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belle\Desktop\Labo_enseignement\LABO%20(07-2016)\(1)%20JUDITH\Analyse%20r&#233;sultats%20survie-clonog&#233;nicit&#233;\2019%20Mathilde\Analyse%202019-09%20BILAN%20N=3%20-%2024h%20%20IG50%20PC3%20-%20Copie%20-%20Copi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udit\Downloads\Courbe%20mieux%20fitt&#233;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14689265536731E-2"/>
          <c:y val="4.9423612797299024E-2"/>
          <c:w val="0.92208633495281156"/>
          <c:h val="0.83522078191080551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6"/>
          </c:marker>
          <c:errBars>
            <c:errDir val="x"/>
            <c:errBarType val="both"/>
            <c:errValType val="percentage"/>
            <c:noEndCap val="0"/>
            <c:val val="0"/>
          </c:errBars>
          <c:errBars>
            <c:errDir val="y"/>
            <c:errBarType val="both"/>
            <c:errValType val="cust"/>
            <c:noEndCap val="0"/>
            <c:plus>
              <c:numRef>
                <c:f>Feuil1!$D$2:$D$14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14.18</c:v>
                  </c:pt>
                  <c:pt idx="2">
                    <c:v>12.31</c:v>
                  </c:pt>
                  <c:pt idx="3">
                    <c:v>10.93</c:v>
                  </c:pt>
                  <c:pt idx="4">
                    <c:v>12.57</c:v>
                  </c:pt>
                </c:numCache>
              </c:numRef>
            </c:plus>
            <c:minus>
              <c:numRef>
                <c:f>Feuil1!$D$2:$D$14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14.18</c:v>
                  </c:pt>
                  <c:pt idx="2">
                    <c:v>12.31</c:v>
                  </c:pt>
                  <c:pt idx="3">
                    <c:v>10.93</c:v>
                  </c:pt>
                  <c:pt idx="4">
                    <c:v>12.57</c:v>
                  </c:pt>
                </c:numCache>
              </c:numRef>
            </c:minus>
          </c:errBars>
          <c:xVal>
            <c:numRef>
              <c:f>Feuil1!$A$2:$A$14</c:f>
              <c:numCache>
                <c:formatCode>General</c:formatCode>
                <c:ptCount val="13"/>
                <c:pt idx="0">
                  <c:v>-10</c:v>
                </c:pt>
                <c:pt idx="1">
                  <c:v>-6.3</c:v>
                </c:pt>
                <c:pt idx="2">
                  <c:v>-6</c:v>
                </c:pt>
                <c:pt idx="3">
                  <c:v>-5.7</c:v>
                </c:pt>
                <c:pt idx="4">
                  <c:v>-5.4</c:v>
                </c:pt>
              </c:numCache>
            </c:numRef>
          </c:xVal>
          <c:yVal>
            <c:numRef>
              <c:f>Feuil1!$B$2:$B$14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73.13</c:v>
                </c:pt>
                <c:pt idx="2">
                  <c:v>63.18</c:v>
                </c:pt>
                <c:pt idx="3">
                  <c:v>25.150000000000013</c:v>
                </c:pt>
                <c:pt idx="4">
                  <c:v>19.690000000000001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D8-4AA1-A0E2-8C8BFECA4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9000"/>
        <c:axId val="315199976"/>
      </c:scatterChar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Feuil1!$AA$2:$AA$38</c:f>
              <c:numCache>
                <c:formatCode>General</c:formatCode>
                <c:ptCount val="37"/>
                <c:pt idx="0">
                  <c:v>-10</c:v>
                </c:pt>
                <c:pt idx="1">
                  <c:v>-9.75</c:v>
                </c:pt>
                <c:pt idx="2">
                  <c:v>-9.5</c:v>
                </c:pt>
                <c:pt idx="3">
                  <c:v>-9.25</c:v>
                </c:pt>
                <c:pt idx="4">
                  <c:v>-9</c:v>
                </c:pt>
                <c:pt idx="5">
                  <c:v>-8.75</c:v>
                </c:pt>
                <c:pt idx="6">
                  <c:v>-8.5</c:v>
                </c:pt>
                <c:pt idx="7">
                  <c:v>-8.25</c:v>
                </c:pt>
                <c:pt idx="8">
                  <c:v>-8</c:v>
                </c:pt>
                <c:pt idx="9">
                  <c:v>-7.75</c:v>
                </c:pt>
                <c:pt idx="10">
                  <c:v>-7.5</c:v>
                </c:pt>
                <c:pt idx="11">
                  <c:v>-7.25</c:v>
                </c:pt>
                <c:pt idx="12">
                  <c:v>-7</c:v>
                </c:pt>
                <c:pt idx="13">
                  <c:v>-6.75</c:v>
                </c:pt>
                <c:pt idx="14">
                  <c:v>-6.5</c:v>
                </c:pt>
                <c:pt idx="15">
                  <c:v>-6.25</c:v>
                </c:pt>
                <c:pt idx="16">
                  <c:v>-6</c:v>
                </c:pt>
                <c:pt idx="17">
                  <c:v>-5.75</c:v>
                </c:pt>
                <c:pt idx="18">
                  <c:v>-5.5</c:v>
                </c:pt>
                <c:pt idx="19">
                  <c:v>-5.25</c:v>
                </c:pt>
                <c:pt idx="20">
                  <c:v>-5</c:v>
                </c:pt>
                <c:pt idx="21">
                  <c:v>-4.75</c:v>
                </c:pt>
                <c:pt idx="22">
                  <c:v>-4.5</c:v>
                </c:pt>
                <c:pt idx="23">
                  <c:v>-4.25</c:v>
                </c:pt>
                <c:pt idx="24">
                  <c:v>-4</c:v>
                </c:pt>
                <c:pt idx="25">
                  <c:v>-3.75</c:v>
                </c:pt>
                <c:pt idx="26">
                  <c:v>-3.5</c:v>
                </c:pt>
                <c:pt idx="27">
                  <c:v>-3.25</c:v>
                </c:pt>
                <c:pt idx="28">
                  <c:v>-3</c:v>
                </c:pt>
                <c:pt idx="29">
                  <c:v>-2.75</c:v>
                </c:pt>
                <c:pt idx="30">
                  <c:v>-2.5</c:v>
                </c:pt>
                <c:pt idx="31">
                  <c:v>-2.25</c:v>
                </c:pt>
                <c:pt idx="32">
                  <c:v>-2</c:v>
                </c:pt>
                <c:pt idx="33">
                  <c:v>-1.7500000000000009</c:v>
                </c:pt>
                <c:pt idx="34">
                  <c:v>-1.5</c:v>
                </c:pt>
                <c:pt idx="35">
                  <c:v>-1.25</c:v>
                </c:pt>
                <c:pt idx="36">
                  <c:v>-1</c:v>
                </c:pt>
              </c:numCache>
            </c:numRef>
          </c:xVal>
          <c:yVal>
            <c:numRef>
              <c:f>Feuil1!$AB$2:$AB$38</c:f>
              <c:numCache>
                <c:formatCode>General</c:formatCode>
                <c:ptCount val="37"/>
                <c:pt idx="0">
                  <c:v>99.455656567759249</c:v>
                </c:pt>
                <c:pt idx="1">
                  <c:v>99.455401337329747</c:v>
                </c:pt>
                <c:pt idx="2">
                  <c:v>99.454832314920637</c:v>
                </c:pt>
                <c:pt idx="3">
                  <c:v>99.453563723226125</c:v>
                </c:pt>
                <c:pt idx="4">
                  <c:v>99.450735559862409</c:v>
                </c:pt>
                <c:pt idx="5">
                  <c:v>99.444430849688686</c:v>
                </c:pt>
                <c:pt idx="6">
                  <c:v>99.430377600917794</c:v>
                </c:pt>
                <c:pt idx="7">
                  <c:v>99.399060679234765</c:v>
                </c:pt>
                <c:pt idx="8">
                  <c:v>99.32931168947438</c:v>
                </c:pt>
                <c:pt idx="9">
                  <c:v>99.174160648750544</c:v>
                </c:pt>
                <c:pt idx="10">
                  <c:v>98.82999576007451</c:v>
                </c:pt>
                <c:pt idx="11">
                  <c:v>98.071225762657875</c:v>
                </c:pt>
                <c:pt idx="12">
                  <c:v>96.420812599502369</c:v>
                </c:pt>
                <c:pt idx="13">
                  <c:v>92.934018440252899</c:v>
                </c:pt>
                <c:pt idx="14">
                  <c:v>86.000450624828161</c:v>
                </c:pt>
                <c:pt idx="15">
                  <c:v>73.735659933368325</c:v>
                </c:pt>
                <c:pt idx="16">
                  <c:v>55.947201907869974</c:v>
                </c:pt>
                <c:pt idx="17">
                  <c:v>36.380140090133196</c:v>
                </c:pt>
                <c:pt idx="18">
                  <c:v>20.441309015620924</c:v>
                </c:pt>
                <c:pt idx="19">
                  <c:v>10.34075885783359</c:v>
                </c:pt>
                <c:pt idx="20">
                  <c:v>4.9203452817762754</c:v>
                </c:pt>
                <c:pt idx="21">
                  <c:v>2.2688627879347405</c:v>
                </c:pt>
                <c:pt idx="22">
                  <c:v>1.0306375347226395</c:v>
                </c:pt>
                <c:pt idx="23">
                  <c:v>0.46493731568018093</c:v>
                </c:pt>
                <c:pt idx="24">
                  <c:v>0.20908117566440526</c:v>
                </c:pt>
                <c:pt idx="25">
                  <c:v>9.3889751522559073E-2</c:v>
                </c:pt>
                <c:pt idx="26">
                  <c:v>4.2135080074550489E-2</c:v>
                </c:pt>
                <c:pt idx="27">
                  <c:v>1.8903611425535129E-2</c:v>
                </c:pt>
                <c:pt idx="28">
                  <c:v>8.4798815709651604E-3</c:v>
                </c:pt>
                <c:pt idx="29">
                  <c:v>3.8037300665439201E-3</c:v>
                </c:pt>
                <c:pt idx="30">
                  <c:v>1.7061544020990711E-3</c:v>
                </c:pt>
                <c:pt idx="31">
                  <c:v>7.6528274516646634E-4</c:v>
                </c:pt>
                <c:pt idx="32">
                  <c:v>3.4326003788300236E-4</c:v>
                </c:pt>
                <c:pt idx="33">
                  <c:v>1.5396554885331053E-4</c:v>
                </c:pt>
                <c:pt idx="34">
                  <c:v>6.9059496406135087E-5</c:v>
                </c:pt>
                <c:pt idx="35">
                  <c:v>3.0975837348731681E-5</c:v>
                </c:pt>
                <c:pt idx="36">
                  <c:v>1.3893850183877862E-5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0D8-4AA1-A0E2-8C8BFECA4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9000"/>
        <c:axId val="315199976"/>
      </c:scatterChart>
      <c:valAx>
        <c:axId val="315189000"/>
        <c:scaling>
          <c:orientation val="minMax"/>
          <c:min val="-12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315199976"/>
        <c:crosses val="autoZero"/>
        <c:crossBetween val="midCat"/>
      </c:valAx>
      <c:valAx>
        <c:axId val="315199976"/>
        <c:scaling>
          <c:orientation val="minMax"/>
          <c:max val="1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315189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89168908745338E-2"/>
          <c:y val="0.11835978005680124"/>
          <c:w val="0.89078073704736749"/>
          <c:h val="0.7644069256876298"/>
        </c:manualLayout>
      </c:layout>
      <c:scatterChart>
        <c:scatterStyle val="lineMarker"/>
        <c:varyColors val="0"/>
        <c:ser>
          <c:idx val="2"/>
          <c:order val="0"/>
          <c:tx>
            <c:strRef>
              <c:f>Feuil3!$K$5</c:f>
              <c:strCache>
                <c:ptCount val="1"/>
                <c:pt idx="0">
                  <c:v>0µM (fit)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27"/>
            <c:bubble3D val="0"/>
            <c:spPr>
              <a:ln w="1587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53-46D3-B1D1-C7D62F9669C9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Feuil3!$M$6:$M$36</c:f>
                <c:numCache>
                  <c:formatCode>General</c:formatCode>
                  <c:ptCount val="31"/>
                  <c:pt idx="0">
                    <c:v>10.932455780485027</c:v>
                  </c:pt>
                  <c:pt idx="10">
                    <c:v>7.5171271921111646</c:v>
                  </c:pt>
                  <c:pt idx="20">
                    <c:v>3.0323352558387273</c:v>
                  </c:pt>
                  <c:pt idx="30">
                    <c:v>0.810000377662764</c:v>
                  </c:pt>
                </c:numCache>
              </c:numRef>
            </c:plus>
            <c:minus>
              <c:numRef>
                <c:f>Feuil3!$M$6:$M$36</c:f>
                <c:numCache>
                  <c:formatCode>General</c:formatCode>
                  <c:ptCount val="31"/>
                  <c:pt idx="0">
                    <c:v>10.932455780485027</c:v>
                  </c:pt>
                  <c:pt idx="10">
                    <c:v>7.5171271921111646</c:v>
                  </c:pt>
                  <c:pt idx="20">
                    <c:v>3.0323352558387273</c:v>
                  </c:pt>
                  <c:pt idx="30">
                    <c:v>0.810000377662764</c:v>
                  </c:pt>
                </c:numCache>
              </c:numRef>
            </c:minus>
          </c:errBars>
          <c:xVal>
            <c:numRef>
              <c:f>Feuil3!$J$6:$J$306</c:f>
              <c:numCache>
                <c:formatCode>General</c:formatCode>
                <c:ptCount val="3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0.60000000000000042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</c:numCache>
            </c:numRef>
          </c:xVal>
          <c:yVal>
            <c:numRef>
              <c:f>Feuil3!$K$6:$K$306</c:f>
              <c:numCache>
                <c:formatCode>General</c:formatCode>
                <c:ptCount val="301"/>
                <c:pt idx="0">
                  <c:v>100</c:v>
                </c:pt>
                <c:pt idx="1">
                  <c:v>97.145532190232643</c:v>
                </c:pt>
                <c:pt idx="2">
                  <c:v>93.590621984260181</c:v>
                </c:pt>
                <c:pt idx="3">
                  <c:v>89.41873160259334</c:v>
                </c:pt>
                <c:pt idx="4">
                  <c:v>84.724954968248937</c:v>
                </c:pt>
                <c:pt idx="5">
                  <c:v>79.612425983545393</c:v>
                </c:pt>
                <c:pt idx="6">
                  <c:v>74.18857673686405</c:v>
                </c:pt>
                <c:pt idx="7">
                  <c:v>68.561433721044494</c:v>
                </c:pt>
                <c:pt idx="8">
                  <c:v>62.836127453554845</c:v>
                </c:pt>
                <c:pt idx="9">
                  <c:v>57.111767770968477</c:v>
                </c:pt>
                <c:pt idx="10">
                  <c:v>51.478805845683596</c:v>
                </c:pt>
                <c:pt idx="11">
                  <c:v>46.016967445469341</c:v>
                </c:pt>
                <c:pt idx="12">
                  <c:v>40.793803137430871</c:v>
                </c:pt>
                <c:pt idx="13">
                  <c:v>35.863862968757736</c:v>
                </c:pt>
                <c:pt idx="14">
                  <c:v>31.268468261505308</c:v>
                </c:pt>
                <c:pt idx="15">
                  <c:v>27.036023649750906</c:v>
                </c:pt>
                <c:pt idx="16">
                  <c:v>23.182789836285259</c:v>
                </c:pt>
                <c:pt idx="17">
                  <c:v>19.71402252808473</c:v>
                </c:pt>
                <c:pt idx="18">
                  <c:v>16.625375720038161</c:v>
                </c:pt>
                <c:pt idx="19">
                  <c:v>13.90446742509091</c:v>
                </c:pt>
                <c:pt idx="20">
                  <c:v>11.532512103806258</c:v>
                </c:pt>
                <c:pt idx="21">
                  <c:v>9.4859351020632108</c:v>
                </c:pt>
                <c:pt idx="22">
                  <c:v>7.7378988627551468</c:v>
                </c:pt>
                <c:pt idx="23">
                  <c:v>6.2596870133088904</c:v>
                </c:pt>
                <c:pt idx="24">
                  <c:v>5.0219092294393795</c:v>
                </c:pt>
                <c:pt idx="25">
                  <c:v>3.9955058260653877</c:v>
                </c:pt>
                <c:pt idx="26">
                  <c:v>3.1525453872826832</c:v>
                </c:pt>
                <c:pt idx="27">
                  <c:v>2.4668207751141926</c:v>
                </c:pt>
                <c:pt idx="28">
                  <c:v>1.9142582025347898</c:v>
                </c:pt>
                <c:pt idx="29">
                  <c:v>1.4731606372101564</c:v>
                </c:pt>
                <c:pt idx="30">
                  <c:v>1.1243107553464229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53-46D3-B1D1-C7D62F9669C9}"/>
            </c:ext>
          </c:extLst>
        </c:ser>
        <c:ser>
          <c:idx val="3"/>
          <c:order val="1"/>
          <c:tx>
            <c:strRef>
              <c:f>Feuil3!$L$5</c:f>
              <c:strCache>
                <c:ptCount val="1"/>
                <c:pt idx="0">
                  <c:v>0,5 µM (fit)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Feuil3!$N$6:$N$36</c:f>
                <c:numCache>
                  <c:formatCode>General</c:formatCode>
                  <c:ptCount val="31"/>
                  <c:pt idx="0">
                    <c:v>16.995129380441636</c:v>
                  </c:pt>
                  <c:pt idx="10">
                    <c:v>9.346538536764335</c:v>
                  </c:pt>
                  <c:pt idx="20">
                    <c:v>2.4945474308041504</c:v>
                  </c:pt>
                  <c:pt idx="30">
                    <c:v>0.64150029909958495</c:v>
                  </c:pt>
                </c:numCache>
              </c:numRef>
            </c:plus>
            <c:minus>
              <c:numRef>
                <c:f>Feuil3!$N$6:$N$36</c:f>
                <c:numCache>
                  <c:formatCode>General</c:formatCode>
                  <c:ptCount val="31"/>
                  <c:pt idx="0">
                    <c:v>16.995129380441636</c:v>
                  </c:pt>
                  <c:pt idx="10">
                    <c:v>9.346538536764335</c:v>
                  </c:pt>
                  <c:pt idx="20">
                    <c:v>2.4945474308041504</c:v>
                  </c:pt>
                  <c:pt idx="30">
                    <c:v>0.64150029909958495</c:v>
                  </c:pt>
                </c:numCache>
              </c:numRef>
            </c:minus>
          </c:errBars>
          <c:xVal>
            <c:numRef>
              <c:f>Feuil3!$E$6:$E$306</c:f>
              <c:numCache>
                <c:formatCode>General</c:formatCode>
                <c:ptCount val="3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0.60000000000000042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</c:numCache>
            </c:numRef>
          </c:xVal>
          <c:yVal>
            <c:numRef>
              <c:f>Feuil3!$L$6:$L$306</c:f>
              <c:numCache>
                <c:formatCode>General</c:formatCode>
                <c:ptCount val="301"/>
                <c:pt idx="0">
                  <c:v>100</c:v>
                </c:pt>
                <c:pt idx="1">
                  <c:v>91.635448207880501</c:v>
                </c:pt>
                <c:pt idx="2">
                  <c:v>83.543059868854883</c:v>
                </c:pt>
                <c:pt idx="3">
                  <c:v>75.777558437866148</c:v>
                </c:pt>
                <c:pt idx="4">
                  <c:v>68.383952599739388</c:v>
                </c:pt>
                <c:pt idx="5">
                  <c:v>61.397565589530146</c:v>
                </c:pt>
                <c:pt idx="6">
                  <c:v>54.844295856409545</c:v>
                </c:pt>
                <c:pt idx="7">
                  <c:v>48.741079007878255</c:v>
                </c:pt>
                <c:pt idx="8">
                  <c:v>43.096517181385742</c:v>
                </c:pt>
                <c:pt idx="9">
                  <c:v>37.911639887860403</c:v>
                </c:pt>
                <c:pt idx="10">
                  <c:v>33.180759871372771</c:v>
                </c:pt>
                <c:pt idx="11">
                  <c:v>28.892388478650595</c:v>
                </c:pt>
                <c:pt idx="12">
                  <c:v>25.03017722665399</c:v>
                </c:pt>
                <c:pt idx="13">
                  <c:v>21.573855455436188</c:v>
                </c:pt>
                <c:pt idx="14">
                  <c:v>18.500137897734472</c:v>
                </c:pt>
                <c:pt idx="15">
                  <c:v>15.783580423731362</c:v>
                </c:pt>
                <c:pt idx="16">
                  <c:v>13.397366877758767</c:v>
                </c:pt>
                <c:pt idx="17">
                  <c:v>11.314014584514878</c:v>
                </c:pt>
                <c:pt idx="18">
                  <c:v>9.5059905681160597</c:v>
                </c:pt>
                <c:pt idx="19">
                  <c:v>7.9462346376855475</c:v>
                </c:pt>
                <c:pt idx="20">
                  <c:v>6.6085891279362059</c:v>
                </c:pt>
                <c:pt idx="21">
                  <c:v>5.4681381623925684</c:v>
                </c:pt>
                <c:pt idx="22">
                  <c:v>4.5014617888269504</c:v>
                </c:pt>
                <c:pt idx="23">
                  <c:v>3.6868122138382637</c:v>
                </c:pt>
                <c:pt idx="24">
                  <c:v>3.0042206581707598</c:v>
                </c:pt>
                <c:pt idx="25">
                  <c:v>2.4355441115023706</c:v>
                </c:pt>
                <c:pt idx="26">
                  <c:v>1.9644615471977711</c:v>
                </c:pt>
                <c:pt idx="27">
                  <c:v>1.5764290370027074</c:v>
                </c:pt>
                <c:pt idx="28">
                  <c:v>1.2586027612171202</c:v>
                </c:pt>
                <c:pt idx="29">
                  <c:v>0.99973822025838865</c:v>
                </c:pt>
                <c:pt idx="30">
                  <c:v>0.79007309379348689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53-46D3-B1D1-C7D62F9669C9}"/>
            </c:ext>
          </c:extLst>
        </c:ser>
        <c:ser>
          <c:idx val="0"/>
          <c:order val="2"/>
          <c:tx>
            <c:strRef>
              <c:f>Feuil3!$B$5</c:f>
              <c:strCache>
                <c:ptCount val="1"/>
                <c:pt idx="0">
                  <c:v>0µM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Feuil3!$A$6:$A$9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Feuil3!$B$6:$B$9</c:f>
              <c:numCache>
                <c:formatCode>General</c:formatCode>
                <c:ptCount val="4"/>
                <c:pt idx="0">
                  <c:v>100.00000000000001</c:v>
                </c:pt>
                <c:pt idx="1">
                  <c:v>51.363990646921323</c:v>
                </c:pt>
                <c:pt idx="2">
                  <c:v>10.989867498051446</c:v>
                </c:pt>
                <c:pt idx="3">
                  <c:v>2.3382696804364773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D53-46D3-B1D1-C7D62F9669C9}"/>
            </c:ext>
          </c:extLst>
        </c:ser>
        <c:ser>
          <c:idx val="1"/>
          <c:order val="3"/>
          <c:tx>
            <c:strRef>
              <c:f>Feuil3!$C$5</c:f>
              <c:strCache>
                <c:ptCount val="1"/>
                <c:pt idx="0">
                  <c:v>0,5 µM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Feuil3!$A$6:$A$9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Feuil3!$C$6:$C$9</c:f>
              <c:numCache>
                <c:formatCode>General</c:formatCode>
                <c:ptCount val="4"/>
                <c:pt idx="0">
                  <c:v>100.00000000000003</c:v>
                </c:pt>
                <c:pt idx="1">
                  <c:v>33.148148148148188</c:v>
                </c:pt>
                <c:pt idx="2">
                  <c:v>6.3888888888888875</c:v>
                </c:pt>
                <c:pt idx="3">
                  <c:v>1.2962962962962958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53-46D3-B1D1-C7D62F96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7040"/>
        <c:axId val="315186256"/>
      </c:scatterChart>
      <c:valAx>
        <c:axId val="3151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5186256"/>
        <c:crossesAt val="1"/>
        <c:crossBetween val="midCat"/>
      </c:valAx>
      <c:valAx>
        <c:axId val="315186256"/>
        <c:scaling>
          <c:logBase val="10"/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 dirty="0" smtClean="0"/>
                  <a:t>Survie </a:t>
                </a:r>
                <a:r>
                  <a:rPr lang="fr-FR" sz="1400" dirty="0" err="1" smtClean="0"/>
                  <a:t>clonogénique</a:t>
                </a:r>
                <a:r>
                  <a:rPr lang="fr-FR" sz="1400" baseline="0" dirty="0" smtClean="0"/>
                  <a:t> </a:t>
                </a:r>
                <a:r>
                  <a:rPr lang="fr-FR" sz="1400" dirty="0" smtClean="0"/>
                  <a:t>(%)</a:t>
                </a:r>
                <a:endParaRPr lang="fr-FR" sz="14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5187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329719774725858"/>
          <c:y val="0.13822715117133322"/>
          <c:w val="0.22127605479733031"/>
          <c:h val="0.30455309734683045"/>
        </c:manualLayout>
      </c:layout>
      <c:overlay val="0"/>
      <c:txPr>
        <a:bodyPr/>
        <a:lstStyle/>
        <a:p>
          <a:pPr>
            <a:defRPr sz="900" b="1"/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0.32328</cdr:x>
      <cdr:y>0.25914</cdr:y>
    </cdr:from>
    <cdr:to>
      <cdr:x>0.39964</cdr:x>
      <cdr:y>0.3504</cdr:y>
    </cdr:to>
    <cdr:sp macro="" textlink="">
      <cdr:nvSpPr>
        <cdr:cNvPr id="2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2E266A10-F9EC-4C9A-9C39-DE1D9908E426}"/>
            </a:ext>
          </a:extLst>
        </cdr:cNvPr>
        <cdr:cNvSpPr txBox="1"/>
      </cdr:nvSpPr>
      <cdr:spPr>
        <a:xfrm xmlns:a="http://schemas.openxmlformats.org/drawingml/2006/main">
          <a:off x="1882561" y="1141874"/>
          <a:ext cx="444665" cy="402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/>
            <a:t>c</a:t>
          </a:r>
        </a:p>
      </cdr:txBody>
    </cdr:sp>
  </cdr:relSizeAnchor>
  <cdr:relSizeAnchor xmlns:cdr="http://schemas.openxmlformats.org/drawingml/2006/chartDrawing">
    <cdr:from>
      <cdr:x>0.8369</cdr:x>
      <cdr:y>0.52218</cdr:y>
    </cdr:from>
    <cdr:to>
      <cdr:x>0.92105</cdr:x>
      <cdr:y>0.61344</cdr:y>
    </cdr:to>
    <cdr:sp macro="" textlink="">
      <cdr:nvSpPr>
        <cdr:cNvPr id="3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B41EE34E-68A3-4C4A-BACA-BA4491DDDB32}"/>
            </a:ext>
          </a:extLst>
        </cdr:cNvPr>
        <cdr:cNvSpPr txBox="1"/>
      </cdr:nvSpPr>
      <cdr:spPr>
        <a:xfrm xmlns:a="http://schemas.openxmlformats.org/drawingml/2006/main">
          <a:off x="3917146" y="1496977"/>
          <a:ext cx="39386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/>
            <a:t>d</a:t>
          </a:r>
        </a:p>
      </cdr:txBody>
    </cdr:sp>
  </cdr:relSizeAnchor>
  <cdr:relSizeAnchor xmlns:cdr="http://schemas.openxmlformats.org/drawingml/2006/chartDrawing">
    <cdr:from>
      <cdr:x>0.56193</cdr:x>
      <cdr:y>0.45437</cdr:y>
    </cdr:from>
    <cdr:to>
      <cdr:x>0.68095</cdr:x>
      <cdr:y>0.54563</cdr:y>
    </cdr:to>
    <cdr:sp macro="" textlink="">
      <cdr:nvSpPr>
        <cdr:cNvPr id="4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A96A6266-1E70-4265-8516-FFC5540A8211}"/>
            </a:ext>
          </a:extLst>
        </cdr:cNvPr>
        <cdr:cNvSpPr txBox="1"/>
      </cdr:nvSpPr>
      <cdr:spPr>
        <a:xfrm xmlns:a="http://schemas.openxmlformats.org/drawingml/2006/main">
          <a:off x="3272254" y="2002162"/>
          <a:ext cx="693086" cy="402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err="1"/>
            <a:t>c</a:t>
          </a:r>
          <a:r>
            <a:rPr lang="fr-FR" sz="1100" b="1" dirty="0" err="1"/>
            <a:t>,d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0.57372</cdr:x>
      <cdr:y>0.2718</cdr:y>
    </cdr:from>
    <cdr:to>
      <cdr:x>0.69274</cdr:x>
      <cdr:y>0.36306</cdr:y>
    </cdr:to>
    <cdr:sp macro="" textlink="">
      <cdr:nvSpPr>
        <cdr:cNvPr id="5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A96A6266-1E70-4265-8516-FFC5540A8211}"/>
            </a:ext>
          </a:extLst>
        </cdr:cNvPr>
        <cdr:cNvSpPr txBox="1"/>
      </cdr:nvSpPr>
      <cdr:spPr>
        <a:xfrm xmlns:a="http://schemas.openxmlformats.org/drawingml/2006/main">
          <a:off x="3340927" y="1197695"/>
          <a:ext cx="693086" cy="402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err="1"/>
            <a:t>c</a:t>
          </a:r>
          <a:r>
            <a:rPr lang="fr-FR" sz="1100" b="1" dirty="0" err="1"/>
            <a:t>,d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0.83376</cdr:x>
      <cdr:y>0.62225</cdr:y>
    </cdr:from>
    <cdr:to>
      <cdr:x>0.90503</cdr:x>
      <cdr:y>0.7135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C2508855-9F52-426B-A7CB-26DA49EA73EA}"/>
            </a:ext>
          </a:extLst>
        </cdr:cNvPr>
        <cdr:cNvSpPr txBox="1"/>
      </cdr:nvSpPr>
      <cdr:spPr>
        <a:xfrm xmlns:a="http://schemas.openxmlformats.org/drawingml/2006/main">
          <a:off x="3902436" y="1783841"/>
          <a:ext cx="33358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/>
            <a:t>d</a:t>
          </a:r>
        </a:p>
      </cdr:txBody>
    </cdr:sp>
  </cdr:relSizeAnchor>
  <cdr:relSizeAnchor xmlns:cdr="http://schemas.openxmlformats.org/drawingml/2006/chartDrawing">
    <cdr:from>
      <cdr:x>0.32202</cdr:x>
      <cdr:y>0.12384</cdr:y>
    </cdr:from>
    <cdr:to>
      <cdr:x>0.44104</cdr:x>
      <cdr:y>0.19502</cdr:y>
    </cdr:to>
    <cdr:sp macro="" textlink="">
      <cdr:nvSpPr>
        <cdr:cNvPr id="7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12A58053-F0E9-4D22-8477-ED6AB9C2DE32}"/>
            </a:ext>
          </a:extLst>
        </cdr:cNvPr>
        <cdr:cNvSpPr txBox="1"/>
      </cdr:nvSpPr>
      <cdr:spPr>
        <a:xfrm xmlns:a="http://schemas.openxmlformats.org/drawingml/2006/main">
          <a:off x="1875205" y="545690"/>
          <a:ext cx="693085" cy="3136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/>
            <a:t>b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0.07237</cdr:x>
      <cdr:y>0.104</cdr:y>
    </cdr:from>
    <cdr:to>
      <cdr:x>0.19139</cdr:x>
      <cdr:y>0.17518</cdr:y>
    </cdr:to>
    <cdr:sp macro="" textlink="">
      <cdr:nvSpPr>
        <cdr:cNvPr id="8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12A58053-F0E9-4D22-8477-ED6AB9C2DE32}"/>
            </a:ext>
          </a:extLst>
        </cdr:cNvPr>
        <cdr:cNvSpPr txBox="1"/>
      </cdr:nvSpPr>
      <cdr:spPr>
        <a:xfrm xmlns:a="http://schemas.openxmlformats.org/drawingml/2006/main">
          <a:off x="421415" y="458255"/>
          <a:ext cx="693086" cy="3136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/>
            <a:t>a</a:t>
          </a:r>
          <a:endParaRPr lang="fr-FR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3D2F1-699F-412C-BAFA-97E810CFB32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65139-F12C-4781-80AA-30781191D9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18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94214-ECFE-4025-8D60-E71056BD898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AF89-803F-48AD-B6B8-C40759D437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46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A2BA6-3AFF-45E0-B6ED-36BA78DAE1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9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3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0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1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65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6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6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6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9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1FE-C7A9-45BC-8C6B-FC4848E471D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9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Mettre</a:t>
            </a:r>
            <a:r>
              <a:rPr lang="en-GB" dirty="0"/>
              <a:t> </a:t>
            </a:r>
            <a:r>
              <a:rPr lang="en-GB" dirty="0" err="1"/>
              <a:t>noms</a:t>
            </a:r>
            <a:r>
              <a:rPr lang="en-GB" dirty="0"/>
              <a:t> dans </a:t>
            </a:r>
            <a:r>
              <a:rPr lang="en-GB" dirty="0" err="1"/>
              <a:t>l’ordre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1FE-C7A9-45BC-8C6B-FC4848E471D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7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1FE-C7A9-45BC-8C6B-FC4848E471D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1FE-C7A9-45BC-8C6B-FC4848E471D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3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2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93D73-8989-4B36-838A-827433FA95D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5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9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21FE-C7A9-45BC-8C6B-FC4848E471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5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8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2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9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5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12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80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99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51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86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21F1-5493-4286-8839-1A8269E0C4C1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7C06-C786-4CA1-96BF-721A97FB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39.png"/><Relationship Id="rId5" Type="http://schemas.openxmlformats.org/officeDocument/2006/relationships/image" Target="../media/image3.jpeg"/><Relationship Id="rId10" Type="http://schemas.openxmlformats.org/officeDocument/2006/relationships/image" Target="../media/image38.jpe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7499" y="1943143"/>
            <a:ext cx="8276165" cy="147096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Le ciblage mitochondrial par des carbènes-or augmente-t-il les effets des irradiations X dans des cellules tumorales prostatiques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EA40E55-8B93-454B-99C7-A1AA15059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05" y="387241"/>
            <a:ext cx="1508461" cy="9438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1A83B87-6573-4A74-8FB4-AE9F400CC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/>
          <a:stretch>
            <a:fillRect/>
          </a:stretch>
        </p:blipFill>
        <p:spPr>
          <a:xfrm>
            <a:off x="196176" y="5447813"/>
            <a:ext cx="2131388" cy="9658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7677602-FB36-4E0F-8472-C2E0AAEA3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00" y="5471542"/>
            <a:ext cx="1848537" cy="8339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10C23EA-EA3A-40D2-9197-542295FBAB81}"/>
              </a:ext>
            </a:extLst>
          </p:cNvPr>
          <p:cNvSpPr txBox="1"/>
          <p:nvPr/>
        </p:nvSpPr>
        <p:spPr>
          <a:xfrm>
            <a:off x="3372591" y="6611779"/>
            <a:ext cx="2125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chemeClr val="accent6">
                    <a:lumMod val="75000"/>
                  </a:schemeClr>
                </a:solidFill>
              </a:rPr>
              <a:t>GdR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 Mi2B Nantes - 20/11/2019</a:t>
            </a:r>
            <a:endParaRPr lang="fr-F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D2F16E9-2CF8-4E6B-9CC4-02EC59A92ED3}"/>
              </a:ext>
            </a:extLst>
          </p:cNvPr>
          <p:cNvSpPr txBox="1"/>
          <p:nvPr/>
        </p:nvSpPr>
        <p:spPr>
          <a:xfrm>
            <a:off x="3797407" y="3571935"/>
            <a:ext cx="162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Judith Eguida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5C02AC4B-E46C-48BD-A0C7-7D70D5A9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AE759F6-9BDB-46E9-B271-9D7E14B73C0E}"/>
              </a:ext>
            </a:extLst>
          </p:cNvPr>
          <p:cNvSpPr txBox="1"/>
          <p:nvPr/>
        </p:nvSpPr>
        <p:spPr>
          <a:xfrm>
            <a:off x="2723609" y="4205683"/>
            <a:ext cx="36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Directeur de thèse: Patrick Vernet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7D0C3C7-DB83-4729-82E4-18D0E47D68F7}"/>
              </a:ext>
            </a:extLst>
          </p:cNvPr>
          <p:cNvSpPr txBox="1"/>
          <p:nvPr/>
        </p:nvSpPr>
        <p:spPr>
          <a:xfrm>
            <a:off x="2676107" y="4607883"/>
            <a:ext cx="36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Co-encadrante: Isabelle Balandier</a:t>
            </a:r>
          </a:p>
        </p:txBody>
      </p:sp>
      <p:pic>
        <p:nvPicPr>
          <p:cNvPr id="11266" name="Picture 2" descr="Résultat de recherche d'images pour &quot;in2p3&quot;&quot;"/>
          <p:cNvPicPr>
            <a:picLocks noChangeAspect="1" noChangeArrowheads="1"/>
          </p:cNvPicPr>
          <p:nvPr/>
        </p:nvPicPr>
        <p:blipFill>
          <a:blip r:embed="rId6" cstate="print"/>
          <a:srcRect t="24022" b="13408"/>
          <a:stretch>
            <a:fillRect/>
          </a:stretch>
        </p:blipFill>
        <p:spPr bwMode="auto">
          <a:xfrm>
            <a:off x="249383" y="237506"/>
            <a:ext cx="1859972" cy="116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e 31"/>
          <p:cNvSpPr/>
          <p:nvPr/>
        </p:nvSpPr>
        <p:spPr>
          <a:xfrm>
            <a:off x="4517681" y="0"/>
            <a:ext cx="2833146" cy="44026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1- </a:t>
            </a:r>
            <a:r>
              <a:rPr lang="fr-FR" sz="1600" dirty="0" smtClean="0">
                <a:solidFill>
                  <a:schemeClr val="bg1"/>
                </a:solidFill>
              </a:rPr>
              <a:t>Survie </a:t>
            </a:r>
            <a:r>
              <a:rPr lang="fr-FR" sz="1600" dirty="0" err="1" smtClean="0">
                <a:solidFill>
                  <a:schemeClr val="bg1"/>
                </a:solidFill>
              </a:rPr>
              <a:t>clonogénique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61F08C55-B2A1-4C55-BD7C-B0509DCC3DDA}"/>
              </a:ext>
            </a:extLst>
          </p:cNvPr>
          <p:cNvSpPr txBox="1"/>
          <p:nvPr/>
        </p:nvSpPr>
        <p:spPr>
          <a:xfrm>
            <a:off x="249381" y="714324"/>
            <a:ext cx="700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386BFD12-A8E0-49ED-9F2B-36F27803E39C}"/>
              </a:ext>
            </a:extLst>
          </p:cNvPr>
          <p:cNvSpPr txBox="1"/>
          <p:nvPr/>
        </p:nvSpPr>
        <p:spPr>
          <a:xfrm>
            <a:off x="4034257" y="5890111"/>
            <a:ext cx="463362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r-FR" dirty="0" err="1"/>
              <a:t>Radiosensibilisation</a:t>
            </a:r>
            <a:r>
              <a:rPr lang="fr-FR" dirty="0"/>
              <a:t> des cellules </a:t>
            </a:r>
            <a:r>
              <a:rPr lang="fr-FR" dirty="0" smtClean="0"/>
              <a:t>à </a:t>
            </a:r>
            <a:r>
              <a:rPr lang="fr-FR" dirty="0"/>
              <a:t>0,5µM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EBF21A08-3947-48EB-890D-B2461B624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9486"/>
              </p:ext>
            </p:extLst>
          </p:nvPr>
        </p:nvGraphicFramePr>
        <p:xfrm>
          <a:off x="6982690" y="3255457"/>
          <a:ext cx="1935680" cy="150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840">
                  <a:extLst>
                    <a:ext uri="{9D8B030D-6E8A-4147-A177-3AD203B41FA5}">
                      <a16:colId xmlns:a16="http://schemas.microsoft.com/office/drawing/2014/main" xmlns="" val="2154026321"/>
                    </a:ext>
                  </a:extLst>
                </a:gridCol>
                <a:gridCol w="967840">
                  <a:extLst>
                    <a:ext uri="{9D8B030D-6E8A-4147-A177-3AD203B41FA5}">
                      <a16:colId xmlns:a16="http://schemas.microsoft.com/office/drawing/2014/main" xmlns="" val="1972400385"/>
                    </a:ext>
                  </a:extLst>
                </a:gridCol>
              </a:tblGrid>
              <a:tr h="376637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1507590"/>
                  </a:ext>
                </a:extLst>
              </a:tr>
              <a:tr h="376637">
                <a:tc>
                  <a:txBody>
                    <a:bodyPr/>
                    <a:lstStyle/>
                    <a:p>
                      <a:r>
                        <a:rPr lang="fr-FR" sz="1400" dirty="0"/>
                        <a:t>0µM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376465"/>
                  </a:ext>
                </a:extLst>
              </a:tr>
              <a:tr h="376637">
                <a:tc>
                  <a:txBody>
                    <a:bodyPr/>
                    <a:lstStyle/>
                    <a:p>
                      <a:r>
                        <a:rPr lang="fr-FR" sz="1400" dirty="0"/>
                        <a:t>0,5µM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366134"/>
                  </a:ext>
                </a:extLst>
              </a:tr>
              <a:tr h="376637">
                <a:tc>
                  <a:txBody>
                    <a:bodyPr/>
                    <a:lstStyle/>
                    <a:p>
                      <a:r>
                        <a:rPr lang="fr-FR" sz="1400" dirty="0"/>
                        <a:t>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4506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97B4AC6-3135-41D7-93CE-4456D57CDC1C}"/>
              </a:ext>
            </a:extLst>
          </p:cNvPr>
          <p:cNvSpPr txBox="1"/>
          <p:nvPr/>
        </p:nvSpPr>
        <p:spPr>
          <a:xfrm>
            <a:off x="38218" y="4060895"/>
            <a:ext cx="55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n=6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541299D5-2845-4C2F-ABB1-C19461AEAE83}"/>
              </a:ext>
            </a:extLst>
          </p:cNvPr>
          <p:cNvSpPr txBox="1"/>
          <p:nvPr/>
        </p:nvSpPr>
        <p:spPr>
          <a:xfrm>
            <a:off x="6573320" y="4942201"/>
            <a:ext cx="241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SER: </a:t>
            </a:r>
            <a:r>
              <a:rPr lang="fr-FR" sz="1200" dirty="0" err="1"/>
              <a:t>Sensitizing</a:t>
            </a:r>
            <a:r>
              <a:rPr lang="fr-FR" sz="1200" dirty="0"/>
              <a:t> </a:t>
            </a:r>
            <a:r>
              <a:rPr lang="fr-FR" sz="1200" dirty="0" err="1"/>
              <a:t>Enhancement</a:t>
            </a:r>
            <a:r>
              <a:rPr lang="fr-FR" sz="1200" dirty="0"/>
              <a:t> Ratio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65B7E042-B11F-4466-9D70-A9D39CBD2D18}"/>
              </a:ext>
            </a:extLst>
          </p:cNvPr>
          <p:cNvSpPr txBox="1"/>
          <p:nvPr/>
        </p:nvSpPr>
        <p:spPr>
          <a:xfrm>
            <a:off x="2979077" y="667122"/>
            <a:ext cx="255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alibri" charset="0"/>
                <a:ea typeface="Calibri" charset="0"/>
                <a:cs typeface="Calibri" charset="0"/>
              </a:rPr>
              <a:t>Irradiation </a:t>
            </a:r>
            <a:r>
              <a:rPr lang="fr-FR" sz="1400" b="1" dirty="0">
                <a:latin typeface="Calibri" charset="0"/>
                <a:ea typeface="Calibri" charset="0"/>
                <a:cs typeface="Calibri" charset="0"/>
              </a:rPr>
              <a:t>(Gy)</a:t>
            </a: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xmlns="" id="{A1D2BB61-C7CC-4AE4-ABB6-9D3B50525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63038"/>
              </p:ext>
            </p:extLst>
          </p:nvPr>
        </p:nvGraphicFramePr>
        <p:xfrm>
          <a:off x="1022384" y="929748"/>
          <a:ext cx="5823271" cy="440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D13179D4-BAF8-438F-BA9E-E9618C9965EB}"/>
              </a:ext>
            </a:extLst>
          </p:cNvPr>
          <p:cNvCxnSpPr>
            <a:cxnSpLocks/>
          </p:cNvCxnSpPr>
          <p:nvPr/>
        </p:nvCxnSpPr>
        <p:spPr>
          <a:xfrm>
            <a:off x="1022384" y="1960975"/>
            <a:ext cx="191278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E7A1BD3C-0965-4579-A094-799ABDD72B6A}"/>
              </a:ext>
            </a:extLst>
          </p:cNvPr>
          <p:cNvCxnSpPr>
            <a:cxnSpLocks/>
          </p:cNvCxnSpPr>
          <p:nvPr/>
        </p:nvCxnSpPr>
        <p:spPr>
          <a:xfrm>
            <a:off x="1022384" y="1728799"/>
            <a:ext cx="1922156" cy="2718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63EBDD92-3481-425F-AEC8-2B235CAEC97A}"/>
              </a:ext>
            </a:extLst>
          </p:cNvPr>
          <p:cNvSpPr txBox="1"/>
          <p:nvPr/>
        </p:nvSpPr>
        <p:spPr>
          <a:xfrm>
            <a:off x="463139" y="1452875"/>
            <a:ext cx="63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0,51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92A7777F-7873-4FC8-9AFD-86892B671AA3}"/>
              </a:ext>
            </a:extLst>
          </p:cNvPr>
          <p:cNvSpPr txBox="1"/>
          <p:nvPr/>
        </p:nvSpPr>
        <p:spPr>
          <a:xfrm>
            <a:off x="397041" y="1901692"/>
            <a:ext cx="70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0,33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xmlns="" id="{9352A2DB-8BA3-48D5-8AF3-09D50693C996}"/>
              </a:ext>
            </a:extLst>
          </p:cNvPr>
          <p:cNvCxnSpPr/>
          <p:nvPr/>
        </p:nvCxnSpPr>
        <p:spPr>
          <a:xfrm>
            <a:off x="551258" y="1708713"/>
            <a:ext cx="11139" cy="30777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7F953538-5439-49E9-8BBE-2CE3491F04D1}"/>
              </a:ext>
            </a:extLst>
          </p:cNvPr>
          <p:cNvSpPr txBox="1"/>
          <p:nvPr/>
        </p:nvSpPr>
        <p:spPr>
          <a:xfrm>
            <a:off x="0" y="1694222"/>
            <a:ext cx="51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SER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890E5B2D-F2D3-4069-8D84-7AEE16FE3345}"/>
              </a:ext>
            </a:extLst>
          </p:cNvPr>
          <p:cNvSpPr txBox="1"/>
          <p:nvPr/>
        </p:nvSpPr>
        <p:spPr>
          <a:xfrm>
            <a:off x="2050147" y="270258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ln S= -(</a:t>
            </a:r>
            <a:r>
              <a:rPr lang="el-GR" sz="1600" b="1" dirty="0"/>
              <a:t>α</a:t>
            </a:r>
            <a:r>
              <a:rPr lang="fr-FR" sz="1600" b="1" dirty="0"/>
              <a:t>D + </a:t>
            </a:r>
            <a:r>
              <a:rPr lang="el-GR" sz="1600" b="1" dirty="0"/>
              <a:t>β</a:t>
            </a:r>
            <a:r>
              <a:rPr lang="fr-FR" sz="1600" b="1" dirty="0"/>
              <a:t>D²)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D993609-9469-4BA6-8008-7DA17F37FBEB}"/>
              </a:ext>
            </a:extLst>
          </p:cNvPr>
          <p:cNvSpPr txBox="1"/>
          <p:nvPr/>
        </p:nvSpPr>
        <p:spPr>
          <a:xfrm>
            <a:off x="190356" y="532012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α</a:t>
            </a:r>
            <a:r>
              <a:rPr lang="fr-FR" sz="1600" dirty="0"/>
              <a:t>: létalité immédiate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C150376B-3F83-4A67-A2A9-723506F097AC}"/>
              </a:ext>
            </a:extLst>
          </p:cNvPr>
          <p:cNvSpPr txBox="1"/>
          <p:nvPr/>
        </p:nvSpPr>
        <p:spPr>
          <a:xfrm>
            <a:off x="154730" y="5754617"/>
            <a:ext cx="338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β </a:t>
            </a:r>
            <a:r>
              <a:rPr lang="fr-FR" sz="1600" dirty="0"/>
              <a:t>: létalité liée aux dommages secondaires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EDF3490B-1A06-4446-9689-30AE8FFBE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34281"/>
              </p:ext>
            </p:extLst>
          </p:nvPr>
        </p:nvGraphicFramePr>
        <p:xfrm>
          <a:off x="1923811" y="3241963"/>
          <a:ext cx="2244438" cy="1224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8554">
                  <a:extLst>
                    <a:ext uri="{9D8B030D-6E8A-4147-A177-3AD203B41FA5}">
                      <a16:colId xmlns:a16="http://schemas.microsoft.com/office/drawing/2014/main" xmlns="" val="3958870404"/>
                    </a:ext>
                  </a:extLst>
                </a:gridCol>
                <a:gridCol w="688422">
                  <a:extLst>
                    <a:ext uri="{9D8B030D-6E8A-4147-A177-3AD203B41FA5}">
                      <a16:colId xmlns:a16="http://schemas.microsoft.com/office/drawing/2014/main" xmlns="" val="2449316069"/>
                    </a:ext>
                  </a:extLst>
                </a:gridCol>
                <a:gridCol w="787462">
                  <a:extLst>
                    <a:ext uri="{9D8B030D-6E8A-4147-A177-3AD203B41FA5}">
                      <a16:colId xmlns:a16="http://schemas.microsoft.com/office/drawing/2014/main" xmlns="" val="1217430628"/>
                    </a:ext>
                  </a:extLst>
                </a:gridCol>
              </a:tblGrid>
              <a:tr h="408128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α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β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905886"/>
                  </a:ext>
                </a:extLst>
              </a:tr>
              <a:tr h="408128">
                <a:tc>
                  <a:txBody>
                    <a:bodyPr/>
                    <a:lstStyle/>
                    <a:p>
                      <a:r>
                        <a:rPr lang="fr-FR" sz="1400" dirty="0"/>
                        <a:t>0µM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0,124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0,104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733988"/>
                  </a:ext>
                </a:extLst>
              </a:tr>
              <a:tr h="408128">
                <a:tc>
                  <a:txBody>
                    <a:bodyPr/>
                    <a:lstStyle/>
                    <a:p>
                      <a:r>
                        <a:rPr lang="fr-FR" sz="1400" dirty="0"/>
                        <a:t>0,5 µM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0,424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0,0638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0641947"/>
                  </a:ext>
                </a:extLst>
              </a:tr>
            </a:tbl>
          </a:graphicData>
        </a:graphic>
      </p:graphicFrame>
      <p:sp>
        <p:nvSpPr>
          <p:cNvPr id="25" name="Espace réservé du numéro de diapositive 9">
            <a:extLst>
              <a:ext uri="{FF2B5EF4-FFF2-40B4-BE49-F238E27FC236}">
                <a16:creationId xmlns:a16="http://schemas.microsoft.com/office/drawing/2014/main" xmlns="" id="{E89A6103-2CE3-4BB7-AA61-F4356F7D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10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202715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63967" y="3178263"/>
            <a:ext cx="2376000" cy="14040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932751" y="3211909"/>
            <a:ext cx="2033119" cy="162134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994566" y="4370119"/>
            <a:ext cx="1923803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14428970">
            <a:off x="2921329" y="4476997"/>
            <a:ext cx="475013" cy="190005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/>
      <p:bldP spid="24" grpId="0" animBg="1"/>
      <p:bldP spid="10" grpId="0"/>
      <p:bldP spid="19" grpId="0"/>
      <p:bldP spid="27" grpId="0"/>
      <p:bldGraphic spid="29" grpId="0">
        <p:bldAsOne/>
      </p:bldGraphic>
      <p:bldP spid="43" grpId="0"/>
      <p:bldP spid="44" grpId="0"/>
      <p:bldP spid="46" grpId="0"/>
      <p:bldP spid="20" grpId="0"/>
      <p:bldP spid="21" grpId="0"/>
      <p:bldP spid="23" grpId="0"/>
      <p:bldP spid="30" grpId="0" animBg="1"/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2540143" y="2866943"/>
            <a:ext cx="3167216" cy="2526412"/>
            <a:chOff x="2540143" y="2866943"/>
            <a:chExt cx="3167216" cy="252641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DA567309-6230-4E47-A781-5FCB8B8D50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7040" t="55942" r="18870" b="9365"/>
            <a:stretch/>
          </p:blipFill>
          <p:spPr bwMode="auto">
            <a:xfrm>
              <a:off x="3017804" y="2866943"/>
              <a:ext cx="2689555" cy="216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C313D5B5-8F74-4ECE-BAAB-917A4E536B19}"/>
                </a:ext>
              </a:extLst>
            </p:cNvPr>
            <p:cNvSpPr txBox="1"/>
            <p:nvPr/>
          </p:nvSpPr>
          <p:spPr>
            <a:xfrm rot="16200000">
              <a:off x="1795639" y="3720212"/>
              <a:ext cx="1796711" cy="307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Iodure de Propidium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694BD676-E292-4EC2-A440-5CB5302F4370}"/>
                </a:ext>
              </a:extLst>
            </p:cNvPr>
            <p:cNvSpPr txBox="1"/>
            <p:nvPr/>
          </p:nvSpPr>
          <p:spPr>
            <a:xfrm>
              <a:off x="3770429" y="5064882"/>
              <a:ext cx="1698614" cy="32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Annexine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4B29D577-C6F1-4AC1-AE36-236B61A8E22A}"/>
              </a:ext>
            </a:extLst>
          </p:cNvPr>
          <p:cNvSpPr txBox="1"/>
          <p:nvPr/>
        </p:nvSpPr>
        <p:spPr>
          <a:xfrm>
            <a:off x="2369981" y="5380367"/>
            <a:ext cx="185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Cellules  vivantes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208E8783-8483-41A5-A482-248207E577D5}"/>
              </a:ext>
            </a:extLst>
          </p:cNvPr>
          <p:cNvSpPr txBox="1"/>
          <p:nvPr/>
        </p:nvSpPr>
        <p:spPr>
          <a:xfrm>
            <a:off x="4790631" y="5227688"/>
            <a:ext cx="183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Cellules en apoptose précoce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5473F172-B4E4-4783-9AAB-A0D08F688A0D}"/>
              </a:ext>
            </a:extLst>
          </p:cNvPr>
          <p:cNvSpPr txBox="1"/>
          <p:nvPr/>
        </p:nvSpPr>
        <p:spPr>
          <a:xfrm>
            <a:off x="4778506" y="1959888"/>
            <a:ext cx="183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Cellules en apoptose tardive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798BED41-4126-48AB-9C0B-3AA0CD6838A5}"/>
              </a:ext>
            </a:extLst>
          </p:cNvPr>
          <p:cNvSpPr txBox="1"/>
          <p:nvPr/>
        </p:nvSpPr>
        <p:spPr>
          <a:xfrm>
            <a:off x="2234900" y="2156033"/>
            <a:ext cx="254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Cellules nécrotiques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043C984E-F8C6-4DA9-B504-2048836D5153}"/>
              </a:ext>
            </a:extLst>
          </p:cNvPr>
          <p:cNvCxnSpPr/>
          <p:nvPr/>
        </p:nvCxnSpPr>
        <p:spPr>
          <a:xfrm flipH="1" flipV="1">
            <a:off x="3747316" y="2503453"/>
            <a:ext cx="206588" cy="657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xmlns="" id="{FB70BA75-0CEA-477E-A6CA-3B958D9136B9}"/>
              </a:ext>
            </a:extLst>
          </p:cNvPr>
          <p:cNvCxnSpPr/>
          <p:nvPr/>
        </p:nvCxnSpPr>
        <p:spPr>
          <a:xfrm flipV="1">
            <a:off x="4790630" y="2680621"/>
            <a:ext cx="361528" cy="556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xmlns="" id="{D130B015-1DEB-4397-8CC6-AFC3F2E0C60D}"/>
              </a:ext>
            </a:extLst>
          </p:cNvPr>
          <p:cNvCxnSpPr/>
          <p:nvPr/>
        </p:nvCxnSpPr>
        <p:spPr>
          <a:xfrm flipH="1">
            <a:off x="3054301" y="4394371"/>
            <a:ext cx="490645" cy="10488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xmlns="" id="{B1725050-64D6-49FA-971C-ED8EEF00682A}"/>
              </a:ext>
            </a:extLst>
          </p:cNvPr>
          <p:cNvCxnSpPr/>
          <p:nvPr/>
        </p:nvCxnSpPr>
        <p:spPr>
          <a:xfrm>
            <a:off x="5279036" y="4694736"/>
            <a:ext cx="428325" cy="576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xmlns="" id="{98DB000F-9D23-43FC-976C-D3424616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11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4517680" y="0"/>
            <a:ext cx="3260657" cy="44026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   2- </a:t>
            </a:r>
            <a:r>
              <a:rPr lang="fr-FR" sz="1600" dirty="0" smtClean="0">
                <a:solidFill>
                  <a:schemeClr val="bg1"/>
                </a:solidFill>
              </a:rPr>
              <a:t>Mécanismes de mort cellulaire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202715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1B7D7D5-8DC4-4EDB-9220-AB89367883EC}"/>
              </a:ext>
            </a:extLst>
          </p:cNvPr>
          <p:cNvSpPr txBox="1"/>
          <p:nvPr/>
        </p:nvSpPr>
        <p:spPr>
          <a:xfrm>
            <a:off x="1080655" y="758897"/>
            <a:ext cx="698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Cytométrie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en flux 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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Caractérisation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 des populations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cellulaires</a:t>
            </a:r>
            <a:endParaRPr lang="en-GB" b="1" baseline="-250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3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1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6702CB6-57CE-4BC8-900A-BBB35BD423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502" t="9111" r="2452" b="3926"/>
          <a:stretch>
            <a:fillRect/>
          </a:stretch>
        </p:blipFill>
        <p:spPr>
          <a:xfrm>
            <a:off x="593766" y="4085112"/>
            <a:ext cx="4762005" cy="26006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AD0534F-F778-484A-98F5-160DC0C362D1}"/>
              </a:ext>
            </a:extLst>
          </p:cNvPr>
          <p:cNvSpPr txBox="1"/>
          <p:nvPr/>
        </p:nvSpPr>
        <p:spPr>
          <a:xfrm>
            <a:off x="0" y="3310667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LNCaP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893EA1C-13CA-49CA-A8F9-7AFD65AD86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57" t="8622" r="2752" b="2881"/>
          <a:stretch/>
        </p:blipFill>
        <p:spPr>
          <a:xfrm>
            <a:off x="628134" y="1211283"/>
            <a:ext cx="4815366" cy="245819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BD1D3EF-69F0-4526-97E1-1DCFA00D9AA5}"/>
              </a:ext>
            </a:extLst>
          </p:cNvPr>
          <p:cNvSpPr txBox="1"/>
          <p:nvPr/>
        </p:nvSpPr>
        <p:spPr>
          <a:xfrm>
            <a:off x="617500" y="1038199"/>
            <a:ext cx="55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n=2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76371ED-5449-447F-A033-4DE58839FDC4}"/>
              </a:ext>
            </a:extLst>
          </p:cNvPr>
          <p:cNvSpPr txBox="1"/>
          <p:nvPr/>
        </p:nvSpPr>
        <p:spPr>
          <a:xfrm>
            <a:off x="677339" y="3653665"/>
            <a:ext cx="55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n=2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E937368-DC1F-4A06-A54E-6A1E235BC3EB}"/>
              </a:ext>
            </a:extLst>
          </p:cNvPr>
          <p:cNvSpPr txBox="1"/>
          <p:nvPr/>
        </p:nvSpPr>
        <p:spPr>
          <a:xfrm>
            <a:off x="2933980" y="1192087"/>
            <a:ext cx="51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***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882C7BF-A2FC-4C98-99FD-F3BEA5A56855}"/>
              </a:ext>
            </a:extLst>
          </p:cNvPr>
          <p:cNvSpPr txBox="1"/>
          <p:nvPr/>
        </p:nvSpPr>
        <p:spPr>
          <a:xfrm>
            <a:off x="5087900" y="1192087"/>
            <a:ext cx="51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22FAF3C-33D6-4AAD-AF2E-EB157B697D94}"/>
              </a:ext>
            </a:extLst>
          </p:cNvPr>
          <p:cNvSpPr txBox="1"/>
          <p:nvPr/>
        </p:nvSpPr>
        <p:spPr>
          <a:xfrm>
            <a:off x="5888481" y="1362033"/>
            <a:ext cx="231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Carbènes</a:t>
            </a:r>
            <a:r>
              <a:rPr lang="fr-FR" sz="1400" dirty="0" smtClean="0"/>
              <a:t> 2,4µM </a:t>
            </a:r>
            <a:r>
              <a:rPr lang="fr-FR" sz="1400" dirty="0" smtClean="0">
                <a:sym typeface="Wingdings" pitchFamily="2" charset="2"/>
              </a:rPr>
              <a:t> Nécrose</a:t>
            </a:r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49C583A-8A52-4C4B-B396-BA45F9E720A1}"/>
              </a:ext>
            </a:extLst>
          </p:cNvPr>
          <p:cNvSpPr txBox="1"/>
          <p:nvPr/>
        </p:nvSpPr>
        <p:spPr>
          <a:xfrm>
            <a:off x="5888481" y="1836993"/>
            <a:ext cx="231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Iradiations</a:t>
            </a:r>
            <a:r>
              <a:rPr lang="fr-FR" sz="1400" dirty="0" smtClean="0"/>
              <a:t> </a:t>
            </a:r>
            <a:r>
              <a:rPr lang="fr-FR" sz="1400" dirty="0" smtClean="0">
                <a:sym typeface="Wingdings" pitchFamily="2" charset="2"/>
              </a:rPr>
              <a:t> effet modéré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2081AD3-F280-48B1-8537-43402E9635D6}"/>
              </a:ext>
            </a:extLst>
          </p:cNvPr>
          <p:cNvSpPr txBox="1"/>
          <p:nvPr/>
        </p:nvSpPr>
        <p:spPr>
          <a:xfrm>
            <a:off x="5888481" y="2311952"/>
            <a:ext cx="231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Absence </a:t>
            </a:r>
            <a:r>
              <a:rPr lang="fr-FR" sz="1400" dirty="0"/>
              <a:t>de potentialisation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6E95B7-E528-4994-AE3D-21DD54080ABC}"/>
              </a:ext>
            </a:extLst>
          </p:cNvPr>
          <p:cNvSpPr/>
          <p:nvPr/>
        </p:nvSpPr>
        <p:spPr>
          <a:xfrm>
            <a:off x="3734561" y="1249678"/>
            <a:ext cx="1790219" cy="2517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F43D5D84-4ED1-46C2-9BC4-A8E9144F3AA4}"/>
              </a:ext>
            </a:extLst>
          </p:cNvPr>
          <p:cNvSpPr txBox="1"/>
          <p:nvPr/>
        </p:nvSpPr>
        <p:spPr>
          <a:xfrm>
            <a:off x="5888481" y="4547508"/>
            <a:ext cx="231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Carbènes</a:t>
            </a:r>
            <a:r>
              <a:rPr lang="fr-FR" sz="1400" dirty="0" smtClean="0"/>
              <a:t> 2,4µM </a:t>
            </a:r>
            <a:r>
              <a:rPr lang="fr-FR" sz="1400" dirty="0" smtClean="0">
                <a:sym typeface="Wingdings" pitchFamily="2" charset="2"/>
              </a:rPr>
              <a:t> Nécrose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41ACC7E-F0D3-4436-906D-EBA5C5480494}"/>
              </a:ext>
            </a:extLst>
          </p:cNvPr>
          <p:cNvSpPr txBox="1"/>
          <p:nvPr/>
        </p:nvSpPr>
        <p:spPr>
          <a:xfrm>
            <a:off x="5888481" y="5022468"/>
            <a:ext cx="231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Iradiations</a:t>
            </a:r>
            <a:r>
              <a:rPr lang="fr-FR" sz="1400" dirty="0" smtClean="0"/>
              <a:t> </a:t>
            </a:r>
            <a:r>
              <a:rPr lang="fr-FR" sz="1400" dirty="0" smtClean="0">
                <a:sym typeface="Wingdings" pitchFamily="2" charset="2"/>
              </a:rPr>
              <a:t> sans effet</a:t>
            </a:r>
            <a:endParaRPr lang="fr-FR" sz="1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95E51173-296A-474F-8290-17E54F4FA1D5}"/>
              </a:ext>
            </a:extLst>
          </p:cNvPr>
          <p:cNvSpPr txBox="1"/>
          <p:nvPr/>
        </p:nvSpPr>
        <p:spPr>
          <a:xfrm>
            <a:off x="5888481" y="5497427"/>
            <a:ext cx="231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Absence de potentialisation</a:t>
            </a:r>
            <a:endParaRPr lang="fr-FR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B252E68F-A72D-4D45-9AB9-95D25191C1A6}"/>
              </a:ext>
            </a:extLst>
          </p:cNvPr>
          <p:cNvSpPr txBox="1"/>
          <p:nvPr/>
        </p:nvSpPr>
        <p:spPr>
          <a:xfrm>
            <a:off x="2867485" y="4126113"/>
            <a:ext cx="51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***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3DA02382-8A2F-4F0D-9002-269EA5392DC4}"/>
              </a:ext>
            </a:extLst>
          </p:cNvPr>
          <p:cNvSpPr txBox="1"/>
          <p:nvPr/>
        </p:nvSpPr>
        <p:spPr>
          <a:xfrm>
            <a:off x="5182086" y="4138914"/>
            <a:ext cx="51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***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AE6E4BA-9FF1-4B3F-A916-06DF30D79789}"/>
              </a:ext>
            </a:extLst>
          </p:cNvPr>
          <p:cNvSpPr/>
          <p:nvPr/>
        </p:nvSpPr>
        <p:spPr>
          <a:xfrm>
            <a:off x="3649551" y="3824735"/>
            <a:ext cx="1943727" cy="297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B100E38-C093-49C3-8740-F1B7D1D81B79}"/>
              </a:ext>
            </a:extLst>
          </p:cNvPr>
          <p:cNvSpPr/>
          <p:nvPr/>
        </p:nvSpPr>
        <p:spPr>
          <a:xfrm>
            <a:off x="0" y="6616626"/>
            <a:ext cx="333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(p&lt;0,05);  ** (p&lt;0,01) ; *** (p&lt;0,001)</a:t>
            </a:r>
            <a:endParaRPr lang="fr-FR" sz="1000" dirty="0"/>
          </a:p>
        </p:txBody>
      </p:sp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6148752D-89AF-4375-8633-3AA1668D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3501" y="6238090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9" name="Pentagone 28"/>
          <p:cNvSpPr/>
          <p:nvPr/>
        </p:nvSpPr>
        <p:spPr>
          <a:xfrm>
            <a:off x="4493930" y="0"/>
            <a:ext cx="3260657" cy="44026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   2- </a:t>
            </a:r>
            <a:r>
              <a:rPr lang="fr-FR" sz="1600" dirty="0" smtClean="0">
                <a:solidFill>
                  <a:schemeClr val="bg1"/>
                </a:solidFill>
              </a:rPr>
              <a:t>Mécanismes de mort cellulaire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30" name="Pentagone 29"/>
          <p:cNvSpPr/>
          <p:nvPr/>
        </p:nvSpPr>
        <p:spPr>
          <a:xfrm>
            <a:off x="200340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676894" y="570863"/>
            <a:ext cx="8467106" cy="307777"/>
            <a:chOff x="676894" y="428359"/>
            <a:chExt cx="8467106" cy="307777"/>
          </a:xfrm>
        </p:grpSpPr>
        <p:sp>
          <p:nvSpPr>
            <p:cNvPr id="32" name="Rectangle 31"/>
            <p:cNvSpPr/>
            <p:nvPr/>
          </p:nvSpPr>
          <p:spPr>
            <a:xfrm>
              <a:off x="2066307" y="475013"/>
              <a:ext cx="213756" cy="20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48202" y="484909"/>
              <a:ext cx="213756" cy="201881"/>
            </a:xfrm>
            <a:prstGeom prst="rect">
              <a:avLst/>
            </a:prstGeom>
            <a:solidFill>
              <a:srgbClr val="B2B2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25537" y="482930"/>
              <a:ext cx="213756" cy="201881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06791" y="492825"/>
              <a:ext cx="213756" cy="2018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4B29D577-C6F1-4AC1-AE36-236B61A8E22A}"/>
                </a:ext>
              </a:extLst>
            </p:cNvPr>
            <p:cNvSpPr txBox="1"/>
            <p:nvPr/>
          </p:nvSpPr>
          <p:spPr>
            <a:xfrm>
              <a:off x="676894" y="428359"/>
              <a:ext cx="846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Cellules  </a:t>
              </a:r>
              <a:r>
                <a:rPr kumimoji="0" lang="fr-FR" sz="1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vivantes			</a:t>
              </a:r>
              <a:r>
                <a:rPr lang="fr-FR" sz="1400" dirty="0" smtClean="0">
                  <a:latin typeface="Calibri"/>
                </a:rPr>
                <a:t>A</a:t>
              </a:r>
              <a:r>
                <a:rPr kumimoji="0" lang="fr-FR" sz="14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poptose</a:t>
              </a:r>
              <a:r>
                <a:rPr kumimoji="0" lang="fr-FR" sz="1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précoce			</a:t>
              </a:r>
              <a:r>
                <a:rPr kumimoji="0" lang="fr-FR" sz="14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Apoptose</a:t>
              </a:r>
              <a:r>
                <a:rPr kumimoji="0" lang="fr-FR" sz="1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tardive			Nécrose  </a:t>
              </a:r>
              <a:endPara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0" y="194755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24h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0" y="486690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48h</a:t>
            </a:r>
            <a:endParaRPr lang="fr-FR" sz="1400" dirty="0"/>
          </a:p>
        </p:txBody>
      </p:sp>
      <p:sp>
        <p:nvSpPr>
          <p:cNvPr id="41" name="Flèche vers le bas 40"/>
          <p:cNvSpPr/>
          <p:nvPr/>
        </p:nvSpPr>
        <p:spPr>
          <a:xfrm rot="2400000">
            <a:off x="3579938" y="1030002"/>
            <a:ext cx="72000" cy="20188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2400000">
            <a:off x="3494831" y="3996854"/>
            <a:ext cx="72000" cy="20188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386BFD12-A8E0-49ED-9F2B-36F27803E39C}"/>
              </a:ext>
            </a:extLst>
          </p:cNvPr>
          <p:cNvSpPr txBox="1"/>
          <p:nvPr/>
        </p:nvSpPr>
        <p:spPr>
          <a:xfrm>
            <a:off x="5483468" y="2879644"/>
            <a:ext cx="3479470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ctr"/>
            <a:r>
              <a:rPr lang="fr-FR" dirty="0" smtClean="0"/>
              <a:t>Effet potentialisateur observé à 0,5µM (</a:t>
            </a:r>
            <a:r>
              <a:rPr lang="fr-FR" dirty="0" err="1" smtClean="0"/>
              <a:t>clonogénicité</a:t>
            </a:r>
            <a:r>
              <a:rPr lang="fr-FR" dirty="0" smtClean="0"/>
              <a:t>) non lié à des variations de mort cellulaire </a:t>
            </a:r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95E51173-296A-474F-8290-17E54F4FA1D5}"/>
              </a:ext>
            </a:extLst>
          </p:cNvPr>
          <p:cNvSpPr txBox="1"/>
          <p:nvPr/>
        </p:nvSpPr>
        <p:spPr>
          <a:xfrm>
            <a:off x="5299920" y="6182750"/>
            <a:ext cx="267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PC3 : des comportements similaires sont observés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324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6" grpId="0" animBg="1"/>
      <p:bldP spid="38" grpId="0"/>
      <p:bldP spid="39" grpId="0"/>
      <p:bldP spid="41" grpId="0" animBg="1"/>
      <p:bldP spid="42" grpId="0" animBg="1"/>
      <p:bldP spid="42" grpId="1" animBg="1"/>
      <p:bldP spid="40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38C47B5-D31C-4050-95D9-23C2FB361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88" y="504688"/>
            <a:ext cx="2882896" cy="28828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39BFF72-DBE4-4064-A057-E81FD3EA30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7830" y="3316334"/>
            <a:ext cx="1822862" cy="2712955"/>
          </a:xfrm>
          <a:prstGeom prst="rect">
            <a:avLst/>
          </a:prstGeom>
        </p:spPr>
      </p:pic>
      <p:sp>
        <p:nvSpPr>
          <p:cNvPr id="24" name="Espace réservé du numéro de diapositive 9">
            <a:extLst>
              <a:ext uri="{FF2B5EF4-FFF2-40B4-BE49-F238E27FC236}">
                <a16:creationId xmlns:a16="http://schemas.microsoft.com/office/drawing/2014/main" xmlns="" id="{877BC620-55E4-45F9-A9C2-C270DD45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13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2" name="Pentagone 11"/>
          <p:cNvSpPr/>
          <p:nvPr/>
        </p:nvSpPr>
        <p:spPr>
          <a:xfrm>
            <a:off x="4493931" y="0"/>
            <a:ext cx="2358132" cy="44026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3-  </a:t>
            </a:r>
            <a:r>
              <a:rPr lang="fr-FR" sz="1600" dirty="0" smtClean="0">
                <a:solidFill>
                  <a:schemeClr val="bg1"/>
                </a:solidFill>
              </a:rPr>
              <a:t>Cycle cellulaire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200340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93349" y="3286177"/>
            <a:ext cx="2775752" cy="2803014"/>
            <a:chOff x="393349" y="3286177"/>
            <a:chExt cx="2775752" cy="280301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F62B9043-0E59-43A1-9877-4E1E0FF9B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65718" b="15280"/>
            <a:stretch/>
          </p:blipFill>
          <p:spPr>
            <a:xfrm>
              <a:off x="393349" y="3660719"/>
              <a:ext cx="2775752" cy="2156321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2723FF79-297F-4377-B11F-D776388D3B16}"/>
                </a:ext>
              </a:extLst>
            </p:cNvPr>
            <p:cNvSpPr txBox="1"/>
            <p:nvPr/>
          </p:nvSpPr>
          <p:spPr>
            <a:xfrm>
              <a:off x="854151" y="5781414"/>
              <a:ext cx="172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Cellules normales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 rot="-3000000">
              <a:off x="581893" y="3419197"/>
              <a:ext cx="27283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M</a:t>
              </a:r>
              <a:endParaRPr lang="fr-FR" sz="800" dirty="0"/>
            </a:p>
          </p:txBody>
        </p:sp>
        <p:sp>
          <p:nvSpPr>
            <p:cNvPr id="17" name="ZoneTexte 16"/>
            <p:cNvSpPr txBox="1"/>
            <p:nvPr/>
          </p:nvSpPr>
          <p:spPr>
            <a:xfrm rot="18898942">
              <a:off x="841170" y="3406242"/>
              <a:ext cx="4555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G0/G1</a:t>
              </a:r>
              <a:endParaRPr lang="fr-FR" sz="800" dirty="0"/>
            </a:p>
          </p:txBody>
        </p:sp>
        <p:sp>
          <p:nvSpPr>
            <p:cNvPr id="18" name="ZoneTexte 17"/>
            <p:cNvSpPr txBox="1"/>
            <p:nvPr/>
          </p:nvSpPr>
          <p:spPr>
            <a:xfrm rot="-3000000">
              <a:off x="1231077" y="3419197"/>
              <a:ext cx="216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S</a:t>
              </a:r>
              <a:endParaRPr lang="fr-FR" sz="8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107871" y="3342905"/>
              <a:ext cx="18473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fr-FR" sz="800" dirty="0"/>
            </a:p>
          </p:txBody>
        </p:sp>
        <p:sp>
          <p:nvSpPr>
            <p:cNvPr id="25" name="ZoneTexte 24"/>
            <p:cNvSpPr txBox="1"/>
            <p:nvPr/>
          </p:nvSpPr>
          <p:spPr>
            <a:xfrm rot="18746932">
              <a:off x="1444832" y="3399706"/>
              <a:ext cx="42832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G2/M</a:t>
              </a:r>
              <a:endParaRPr lang="fr-FR" sz="800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498590" y="3272320"/>
            <a:ext cx="2897364" cy="2820574"/>
            <a:chOff x="3498590" y="3272320"/>
            <a:chExt cx="2897364" cy="2820574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FDF4E7AF-7F14-4764-9F16-F8910C887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66376" t="-2077" r="-658" b="17357"/>
            <a:stretch/>
          </p:blipFill>
          <p:spPr>
            <a:xfrm>
              <a:off x="3498590" y="3613801"/>
              <a:ext cx="2897364" cy="2250794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AEE58839-02A6-49FE-88DF-B1711B6AEBB8}"/>
                </a:ext>
              </a:extLst>
            </p:cNvPr>
            <p:cNvSpPr txBox="1"/>
            <p:nvPr/>
          </p:nvSpPr>
          <p:spPr>
            <a:xfrm>
              <a:off x="3960561" y="5785117"/>
              <a:ext cx="2159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Cellules bloquées en G2/M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 rot="-3000000">
              <a:off x="4190009" y="3405340"/>
              <a:ext cx="27283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M</a:t>
              </a:r>
              <a:endParaRPr lang="fr-FR" sz="800" dirty="0"/>
            </a:p>
          </p:txBody>
        </p:sp>
        <p:sp>
          <p:nvSpPr>
            <p:cNvPr id="27" name="ZoneTexte 26"/>
            <p:cNvSpPr txBox="1"/>
            <p:nvPr/>
          </p:nvSpPr>
          <p:spPr>
            <a:xfrm rot="18898942">
              <a:off x="4449286" y="3392385"/>
              <a:ext cx="4555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G0/G1</a:t>
              </a:r>
              <a:endParaRPr lang="fr-FR" sz="800" dirty="0"/>
            </a:p>
          </p:txBody>
        </p:sp>
        <p:sp>
          <p:nvSpPr>
            <p:cNvPr id="28" name="ZoneTexte 27"/>
            <p:cNvSpPr txBox="1"/>
            <p:nvPr/>
          </p:nvSpPr>
          <p:spPr>
            <a:xfrm rot="-3000000">
              <a:off x="4839193" y="3405340"/>
              <a:ext cx="216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S</a:t>
              </a:r>
              <a:endParaRPr lang="fr-FR" sz="8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715987" y="3329048"/>
              <a:ext cx="18473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fr-FR" sz="800" dirty="0"/>
            </a:p>
          </p:txBody>
        </p:sp>
        <p:sp>
          <p:nvSpPr>
            <p:cNvPr id="30" name="ZoneTexte 29"/>
            <p:cNvSpPr txBox="1"/>
            <p:nvPr/>
          </p:nvSpPr>
          <p:spPr>
            <a:xfrm rot="18746932">
              <a:off x="5052948" y="3385849"/>
              <a:ext cx="42832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G2/M</a:t>
              </a:r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80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F52F7C6-8501-412D-BC76-1CC38C7FA5D7}"/>
              </a:ext>
            </a:extLst>
          </p:cNvPr>
          <p:cNvSpPr txBox="1"/>
          <p:nvPr/>
        </p:nvSpPr>
        <p:spPr>
          <a:xfrm>
            <a:off x="2100381" y="1101305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E3835A-CBDA-40E6-A173-AA75FBEC8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493" t="7702" r="14674" b="2575"/>
          <a:stretch/>
        </p:blipFill>
        <p:spPr>
          <a:xfrm>
            <a:off x="463135" y="1363850"/>
            <a:ext cx="3941420" cy="296294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9B8114A-F50A-4511-85B0-803724F0AC3E}"/>
              </a:ext>
            </a:extLst>
          </p:cNvPr>
          <p:cNvSpPr txBox="1"/>
          <p:nvPr/>
        </p:nvSpPr>
        <p:spPr>
          <a:xfrm>
            <a:off x="2566646" y="1114987"/>
            <a:ext cx="73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(n=2)</a:t>
            </a:r>
            <a:endParaRPr lang="fr-FR" sz="14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5011387" y="1101305"/>
            <a:ext cx="3918857" cy="3435079"/>
            <a:chOff x="5011387" y="1196305"/>
            <a:chExt cx="3918857" cy="3435079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D0405F05-395C-4B1F-8F6D-53310C55FF3A}"/>
                </a:ext>
              </a:extLst>
            </p:cNvPr>
            <p:cNvSpPr txBox="1"/>
            <p:nvPr/>
          </p:nvSpPr>
          <p:spPr>
            <a:xfrm>
              <a:off x="6531593" y="1196305"/>
              <a:ext cx="670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LNCaP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BB113B74-1CD7-4952-963B-8BC77BD9D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5849" t="9996" r="3240" b="1969"/>
            <a:stretch/>
          </p:blipFill>
          <p:spPr>
            <a:xfrm>
              <a:off x="5011387" y="1577562"/>
              <a:ext cx="3918857" cy="3053822"/>
            </a:xfrm>
            <a:prstGeom prst="rect">
              <a:avLst/>
            </a:prstGeom>
          </p:spPr>
        </p:pic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F3BC1744-C3EC-4749-8D44-484CF060812F}"/>
                </a:ext>
              </a:extLst>
            </p:cNvPr>
            <p:cNvCxnSpPr/>
            <p:nvPr/>
          </p:nvCxnSpPr>
          <p:spPr>
            <a:xfrm>
              <a:off x="7665522" y="1636938"/>
              <a:ext cx="955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6FAFE701-B930-435C-B13A-E748B3455915}"/>
                </a:ext>
              </a:extLst>
            </p:cNvPr>
            <p:cNvSpPr txBox="1"/>
            <p:nvPr/>
          </p:nvSpPr>
          <p:spPr>
            <a:xfrm>
              <a:off x="7921104" y="1358554"/>
              <a:ext cx="439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**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EB149179-E912-4593-80B3-B3F38EAB6DC3}"/>
                </a:ext>
              </a:extLst>
            </p:cNvPr>
            <p:cNvSpPr txBox="1"/>
            <p:nvPr/>
          </p:nvSpPr>
          <p:spPr>
            <a:xfrm>
              <a:off x="7120322" y="1198110"/>
              <a:ext cx="734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(n=2)</a:t>
              </a:r>
              <a:endParaRPr lang="fr-FR" sz="1400" dirty="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68B566A-0897-4D4A-A4A1-0C9C2DBBF72E}"/>
              </a:ext>
            </a:extLst>
          </p:cNvPr>
          <p:cNvSpPr txBox="1"/>
          <p:nvPr/>
        </p:nvSpPr>
        <p:spPr>
          <a:xfrm>
            <a:off x="951266" y="4724119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Pas d’effet des carbènes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979CBDA-2C53-42D2-956F-BC018CC1D6E4}"/>
              </a:ext>
            </a:extLst>
          </p:cNvPr>
          <p:cNvSpPr txBox="1"/>
          <p:nvPr/>
        </p:nvSpPr>
        <p:spPr>
          <a:xfrm>
            <a:off x="939390" y="4357892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Irradiations</a:t>
            </a:r>
            <a:r>
              <a:rPr lang="fr-FR" sz="1400" b="1" dirty="0"/>
              <a:t> </a:t>
            </a:r>
            <a:r>
              <a:rPr lang="fr-FR" sz="1400" b="1" dirty="0" smtClean="0">
                <a:sym typeface="Wingdings" pitchFamily="2" charset="2"/>
              </a:rPr>
              <a:t></a:t>
            </a:r>
            <a:r>
              <a:rPr lang="fr-FR" sz="1400" b="1" dirty="0" smtClean="0"/>
              <a:t> </a:t>
            </a:r>
            <a:r>
              <a:rPr lang="fr-FR" sz="1400" b="1" dirty="0"/>
              <a:t>blocage en G2/M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5ECF804-E63A-48E0-9E77-933C7C5F06F3}"/>
              </a:ext>
            </a:extLst>
          </p:cNvPr>
          <p:cNvSpPr txBox="1"/>
          <p:nvPr/>
        </p:nvSpPr>
        <p:spPr>
          <a:xfrm>
            <a:off x="963142" y="5090347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Pas de potentialisation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F36A053-622B-46BB-B3DE-901DDC73BBE9}"/>
              </a:ext>
            </a:extLst>
          </p:cNvPr>
          <p:cNvSpPr txBox="1"/>
          <p:nvPr/>
        </p:nvSpPr>
        <p:spPr>
          <a:xfrm>
            <a:off x="5101517" y="4357892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Pas d’effet des carbènes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CC974EAC-A4A1-469C-9E4E-0C64F541C35B}"/>
              </a:ext>
            </a:extLst>
          </p:cNvPr>
          <p:cNvSpPr txBox="1"/>
          <p:nvPr/>
        </p:nvSpPr>
        <p:spPr>
          <a:xfrm>
            <a:off x="5101517" y="4728204"/>
            <a:ext cx="316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Pas d’effet des irradiations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D26AEA7-8AA3-4431-8E8C-0175BAC4908E}"/>
              </a:ext>
            </a:extLst>
          </p:cNvPr>
          <p:cNvSpPr txBox="1"/>
          <p:nvPr/>
        </p:nvSpPr>
        <p:spPr>
          <a:xfrm>
            <a:off x="5101516" y="5090351"/>
            <a:ext cx="404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Blocage en G2/M avec une concentration de 0,5 µM suivie d’une irradiation </a:t>
            </a:r>
            <a:r>
              <a:rPr lang="fr-FR" sz="1400" b="1" dirty="0" smtClean="0"/>
              <a:t>à 5 </a:t>
            </a:r>
            <a:r>
              <a:rPr lang="fr-FR" sz="1400" b="1" dirty="0"/>
              <a:t>Gy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47CCA16-F6DD-44A1-8FA8-3D56BF53FE59}"/>
              </a:ext>
            </a:extLst>
          </p:cNvPr>
          <p:cNvSpPr txBox="1"/>
          <p:nvPr/>
        </p:nvSpPr>
        <p:spPr>
          <a:xfrm>
            <a:off x="4163553" y="915106"/>
            <a:ext cx="59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96h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6781920-7081-45BA-9791-6ED1B816EA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2690" t="89641" r="31006" b="2142"/>
          <a:stretch/>
        </p:blipFill>
        <p:spPr>
          <a:xfrm>
            <a:off x="3288704" y="522547"/>
            <a:ext cx="2416367" cy="3607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7503DBC-07A2-463E-BFB1-98E0BACFDAEC}"/>
              </a:ext>
            </a:extLst>
          </p:cNvPr>
          <p:cNvSpPr/>
          <p:nvPr/>
        </p:nvSpPr>
        <p:spPr>
          <a:xfrm>
            <a:off x="0" y="6592876"/>
            <a:ext cx="333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(p&lt;0,05);  ** (p&lt;0,01) ; *** (p&lt;0,001)</a:t>
            </a:r>
            <a:endParaRPr lang="fr-FR" sz="1000" dirty="0"/>
          </a:p>
        </p:txBody>
      </p:sp>
      <p:sp>
        <p:nvSpPr>
          <p:cNvPr id="22" name="Espace réservé du numéro de diapositive 9">
            <a:extLst>
              <a:ext uri="{FF2B5EF4-FFF2-40B4-BE49-F238E27FC236}">
                <a16:creationId xmlns:a16="http://schemas.microsoft.com/office/drawing/2014/main" xmlns="" id="{E6E3851E-A295-45CC-9964-9ED9CDE2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14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4493931" y="0"/>
            <a:ext cx="2358132" cy="44026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3- </a:t>
            </a:r>
            <a:r>
              <a:rPr lang="fr-FR" sz="1600" dirty="0" smtClean="0">
                <a:solidFill>
                  <a:schemeClr val="bg1"/>
                </a:solidFill>
              </a:rPr>
              <a:t>Cycle cellulaire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200340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808908" y="2580468"/>
            <a:ext cx="195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Population cellulaire (%)</a:t>
            </a:r>
            <a:endParaRPr lang="fr-FR" sz="1400" dirty="0"/>
          </a:p>
        </p:txBody>
      </p:sp>
      <p:sp>
        <p:nvSpPr>
          <p:cNvPr id="29" name="Flèche vers le bas 28"/>
          <p:cNvSpPr/>
          <p:nvPr/>
        </p:nvSpPr>
        <p:spPr>
          <a:xfrm rot="2400000">
            <a:off x="3484936" y="1421890"/>
            <a:ext cx="72000" cy="20188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 rot="2400000">
            <a:off x="8731849" y="1455536"/>
            <a:ext cx="72000" cy="20188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86BFD12-A8E0-49ED-9F2B-36F27803E39C}"/>
              </a:ext>
            </a:extLst>
          </p:cNvPr>
          <p:cNvSpPr txBox="1"/>
          <p:nvPr/>
        </p:nvSpPr>
        <p:spPr>
          <a:xfrm>
            <a:off x="1504813" y="5747608"/>
            <a:ext cx="603601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ctr"/>
            <a:r>
              <a:rPr lang="fr-FR" dirty="0" smtClean="0"/>
              <a:t>Combinaison </a:t>
            </a:r>
            <a:r>
              <a:rPr lang="fr-FR" dirty="0" err="1" smtClean="0"/>
              <a:t>carbène</a:t>
            </a:r>
            <a:r>
              <a:rPr lang="fr-FR" dirty="0" smtClean="0"/>
              <a:t> 0,5µM + </a:t>
            </a:r>
            <a:r>
              <a:rPr lang="fr-FR" dirty="0" err="1" smtClean="0"/>
              <a:t>Irr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effet sur le cycle cellulaire cellule-dépendant (</a:t>
            </a:r>
            <a:r>
              <a:rPr lang="fr-FR" dirty="0" err="1" smtClean="0">
                <a:sym typeface="Wingdings" pitchFamily="2" charset="2"/>
              </a:rPr>
              <a:t>LNCaP</a:t>
            </a:r>
            <a:r>
              <a:rPr lang="fr-FR" dirty="0" smtClean="0">
                <a:sym typeface="Wingdings" pitchFamily="2" charset="2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7" grpId="0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1"/>
          <p:cNvSpPr/>
          <p:nvPr/>
        </p:nvSpPr>
        <p:spPr>
          <a:xfrm>
            <a:off x="6439504" y="0"/>
            <a:ext cx="2704495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   1- </a:t>
            </a:r>
            <a:r>
              <a:rPr lang="fr-FR" sz="1600" dirty="0" smtClean="0">
                <a:solidFill>
                  <a:schemeClr val="bg1"/>
                </a:solidFill>
              </a:rPr>
              <a:t>potentiel de membrane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43BAB1-2159-46F3-B953-2A2C4B5C5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80" t="1014" r="5296" b="52164"/>
          <a:stretch/>
        </p:blipFill>
        <p:spPr>
          <a:xfrm>
            <a:off x="777245" y="2149434"/>
            <a:ext cx="3230388" cy="279205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0C993E00-E83B-458D-837C-BF73873E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80" t="51918" r="5296" b="1127"/>
          <a:stretch/>
        </p:blipFill>
        <p:spPr>
          <a:xfrm>
            <a:off x="4566416" y="2120290"/>
            <a:ext cx="3200046" cy="277368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F957499D-5B06-467E-A301-7F31998D004A}"/>
              </a:ext>
            </a:extLst>
          </p:cNvPr>
          <p:cNvSpPr txBox="1"/>
          <p:nvPr/>
        </p:nvSpPr>
        <p:spPr>
          <a:xfrm>
            <a:off x="1679610" y="1790859"/>
            <a:ext cx="1920232" cy="31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Cellules non traitées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B5081D-D367-4F09-842C-EF4DCE464511}"/>
              </a:ext>
            </a:extLst>
          </p:cNvPr>
          <p:cNvSpPr txBox="1"/>
          <p:nvPr/>
        </p:nvSpPr>
        <p:spPr>
          <a:xfrm>
            <a:off x="5460500" y="1586209"/>
            <a:ext cx="192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Cellules traitées</a:t>
            </a:r>
          </a:p>
          <a:p>
            <a:pPr algn="ctr"/>
            <a:r>
              <a:rPr lang="fr-FR" sz="1400" b="1" dirty="0"/>
              <a:t>Apoptose induite</a:t>
            </a:r>
          </a:p>
        </p:txBody>
      </p:sp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77F6C626-8334-4299-8A6E-18E8D602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15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4493931" y="0"/>
            <a:ext cx="2275004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</a:t>
            </a:r>
            <a:r>
              <a:rPr lang="fr-FR" sz="1600" b="1" dirty="0" smtClean="0">
                <a:solidFill>
                  <a:schemeClr val="bg1"/>
                </a:solidFill>
              </a:rPr>
              <a:t>effet mitochondrial</a:t>
            </a:r>
            <a:endParaRPr lang="fr-FR" sz="16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200340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1B7D7D5-8DC4-4EDB-9220-AB89367883EC}"/>
              </a:ext>
            </a:extLst>
          </p:cNvPr>
          <p:cNvSpPr txBox="1"/>
          <p:nvPr/>
        </p:nvSpPr>
        <p:spPr>
          <a:xfrm>
            <a:off x="1187533" y="842024"/>
            <a:ext cx="698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Cytométrie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en flux 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 analyse de la polarisation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mitochondriale</a:t>
            </a:r>
            <a:endParaRPr lang="en-GB" b="1" baseline="-250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5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09838AD-6595-454D-9CDE-FD695A454747}"/>
              </a:ext>
            </a:extLst>
          </p:cNvPr>
          <p:cNvSpPr txBox="1"/>
          <p:nvPr/>
        </p:nvSpPr>
        <p:spPr>
          <a:xfrm>
            <a:off x="37901" y="695238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342005F3-AD2C-4674-B081-4AC032F7004E}"/>
              </a:ext>
            </a:extLst>
          </p:cNvPr>
          <p:cNvSpPr txBox="1"/>
          <p:nvPr/>
        </p:nvSpPr>
        <p:spPr>
          <a:xfrm>
            <a:off x="37901" y="1003015"/>
            <a:ext cx="55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n=3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51820839-2847-4C14-B501-F7FDA5A60A53}"/>
              </a:ext>
            </a:extLst>
          </p:cNvPr>
          <p:cNvSpPr txBox="1"/>
          <p:nvPr/>
        </p:nvSpPr>
        <p:spPr>
          <a:xfrm>
            <a:off x="6388581" y="1484993"/>
            <a:ext cx="2678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Effet des carbènes (4µM) à partir de 24h</a:t>
            </a:r>
            <a:r>
              <a:rPr lang="fr-FR" sz="1400" dirty="0" smtClean="0"/>
              <a:t>; pas </a:t>
            </a:r>
            <a:r>
              <a:rPr lang="fr-FR" sz="1400" dirty="0"/>
              <a:t>d’effet des autres doses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C1B1556-B19F-4B7A-82F4-5F9FABEA9214}"/>
              </a:ext>
            </a:extLst>
          </p:cNvPr>
          <p:cNvSpPr txBox="1"/>
          <p:nvPr/>
        </p:nvSpPr>
        <p:spPr>
          <a:xfrm>
            <a:off x="6388579" y="2347233"/>
            <a:ext cx="2678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Pas d’effets des irradiations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C70F6CB9-3FE4-4EFE-8DBE-259C19CACA08}"/>
              </a:ext>
            </a:extLst>
          </p:cNvPr>
          <p:cNvSpPr txBox="1"/>
          <p:nvPr/>
        </p:nvSpPr>
        <p:spPr>
          <a:xfrm>
            <a:off x="6388581" y="3026667"/>
            <a:ext cx="2399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Potentialisation avec </a:t>
            </a:r>
            <a:r>
              <a:rPr lang="fr-FR" sz="1400" b="1" dirty="0" smtClean="0"/>
              <a:t>les concentrations </a:t>
            </a:r>
            <a:r>
              <a:rPr lang="fr-FR" sz="1400" b="1" dirty="0"/>
              <a:t>de </a:t>
            </a:r>
            <a:r>
              <a:rPr lang="fr-FR" sz="1400" b="1" dirty="0" smtClean="0"/>
              <a:t>2 et 4µM </a:t>
            </a:r>
            <a:r>
              <a:rPr lang="fr-FR" sz="1400" b="1" dirty="0"/>
              <a:t>à 48h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8EFB212-73F5-4692-979B-BB629AB4BF58}"/>
              </a:ext>
            </a:extLst>
          </p:cNvPr>
          <p:cNvSpPr/>
          <p:nvPr/>
        </p:nvSpPr>
        <p:spPr>
          <a:xfrm>
            <a:off x="5964595" y="6550223"/>
            <a:ext cx="333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(p&lt;0,05);  ** (p&lt;0,01) ; *** (p&lt;0,001)</a:t>
            </a:r>
            <a:endParaRPr lang="fr-FR" sz="1200" dirty="0"/>
          </a:p>
        </p:txBody>
      </p:sp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CC8A605F-2368-4157-AC35-FAEE671F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1113" y="6246568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16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6439504" y="0"/>
            <a:ext cx="2704495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   1- </a:t>
            </a:r>
            <a:r>
              <a:rPr lang="fr-FR" sz="1600" dirty="0" smtClean="0">
                <a:solidFill>
                  <a:schemeClr val="bg1"/>
                </a:solidFill>
              </a:rPr>
              <a:t>potentiel de membrane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4493931" y="0"/>
            <a:ext cx="2275004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</a:t>
            </a:r>
            <a:r>
              <a:rPr lang="fr-FR" sz="1600" b="1" dirty="0" smtClean="0">
                <a:solidFill>
                  <a:schemeClr val="bg1"/>
                </a:solidFill>
              </a:rPr>
              <a:t>effet mitochondrial</a:t>
            </a:r>
            <a:endParaRPr lang="fr-FR" sz="1600" b="1" baseline="-25000" dirty="0">
              <a:solidFill>
                <a:schemeClr val="bg1"/>
              </a:solidFill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2003406" y="0"/>
            <a:ext cx="2758601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1070D2F-A8DB-42F3-8DC2-2199F4F98C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5789"/>
          <a:stretch>
            <a:fillRect/>
          </a:stretch>
        </p:blipFill>
        <p:spPr>
          <a:xfrm>
            <a:off x="77318" y="1484993"/>
            <a:ext cx="2701508" cy="39899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06B1F25-1C7E-41C8-B172-FFCC2C98D73B}"/>
              </a:ext>
            </a:extLst>
          </p:cNvPr>
          <p:cNvSpPr txBox="1"/>
          <p:nvPr/>
        </p:nvSpPr>
        <p:spPr>
          <a:xfrm>
            <a:off x="2357529" y="3233172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***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xmlns="" id="{F1070D2F-A8DB-42F3-8DC2-2199F4F98C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3077" r="39043"/>
          <a:stretch>
            <a:fillRect/>
          </a:stretch>
        </p:blipFill>
        <p:spPr>
          <a:xfrm>
            <a:off x="2731328" y="1483018"/>
            <a:ext cx="1092530" cy="3989992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xmlns="" id="{F1070D2F-A8DB-42F3-8DC2-2199F4F98C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1151" r="20969"/>
          <a:stretch>
            <a:fillRect/>
          </a:stretch>
        </p:blipFill>
        <p:spPr>
          <a:xfrm>
            <a:off x="3835733" y="1483018"/>
            <a:ext cx="1092530" cy="398999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F1070D2F-A8DB-42F3-8DC2-2199F4F98C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8836"/>
          <a:stretch>
            <a:fillRect/>
          </a:stretch>
        </p:blipFill>
        <p:spPr>
          <a:xfrm>
            <a:off x="4928263" y="1483018"/>
            <a:ext cx="1293206" cy="3989992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1D917CB0-C3C2-47E8-B20E-CD57E4EF38A4}"/>
              </a:ext>
            </a:extLst>
          </p:cNvPr>
          <p:cNvGrpSpPr/>
          <p:nvPr/>
        </p:nvGrpSpPr>
        <p:grpSpPr>
          <a:xfrm>
            <a:off x="4245657" y="3479989"/>
            <a:ext cx="558800" cy="762064"/>
            <a:chOff x="7782560" y="4302760"/>
            <a:chExt cx="386080" cy="995376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D65390D6-ED3A-401F-AAF3-1F58D794FB19}"/>
                </a:ext>
              </a:extLst>
            </p:cNvPr>
            <p:cNvCxnSpPr/>
            <p:nvPr/>
          </p:nvCxnSpPr>
          <p:spPr>
            <a:xfrm>
              <a:off x="7782560" y="4307840"/>
              <a:ext cx="386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xmlns="" id="{C15E5027-F367-4F19-AD53-F0579711C7E0}"/>
                </a:ext>
              </a:extLst>
            </p:cNvPr>
            <p:cNvCxnSpPr>
              <a:cxnSpLocks/>
            </p:cNvCxnSpPr>
            <p:nvPr/>
          </p:nvCxnSpPr>
          <p:spPr>
            <a:xfrm>
              <a:off x="7782560" y="4302760"/>
              <a:ext cx="0" cy="995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614201B1-3320-43E8-8494-93F6501F49CA}"/>
                </a:ext>
              </a:extLst>
            </p:cNvPr>
            <p:cNvCxnSpPr>
              <a:cxnSpLocks/>
            </p:cNvCxnSpPr>
            <p:nvPr/>
          </p:nvCxnSpPr>
          <p:spPr>
            <a:xfrm>
              <a:off x="8168640" y="4302760"/>
              <a:ext cx="0" cy="345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02D1212-B10B-41DF-BF38-51FEFD590042}"/>
              </a:ext>
            </a:extLst>
          </p:cNvPr>
          <p:cNvSpPr txBox="1"/>
          <p:nvPr/>
        </p:nvSpPr>
        <p:spPr>
          <a:xfrm>
            <a:off x="4406587" y="3233172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7DC6EA0-F9CB-4AA0-A157-4300D1581672}"/>
              </a:ext>
            </a:extLst>
          </p:cNvPr>
          <p:cNvSpPr txBox="1"/>
          <p:nvPr/>
        </p:nvSpPr>
        <p:spPr>
          <a:xfrm>
            <a:off x="5349255" y="2638875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***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4F161AE3-67A6-4A12-860B-2F096413C026}"/>
              </a:ext>
            </a:extLst>
          </p:cNvPr>
          <p:cNvGrpSpPr/>
          <p:nvPr/>
        </p:nvGrpSpPr>
        <p:grpSpPr>
          <a:xfrm>
            <a:off x="5326409" y="2867947"/>
            <a:ext cx="574031" cy="1361371"/>
            <a:chOff x="7782560" y="4301403"/>
            <a:chExt cx="386080" cy="737957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53D1D121-18E1-428A-B814-6E5C7E24069F}"/>
                </a:ext>
              </a:extLst>
            </p:cNvPr>
            <p:cNvCxnSpPr/>
            <p:nvPr/>
          </p:nvCxnSpPr>
          <p:spPr>
            <a:xfrm>
              <a:off x="7782560" y="4301403"/>
              <a:ext cx="386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01A64A53-A884-465B-BD20-2142B5C3827C}"/>
                </a:ext>
              </a:extLst>
            </p:cNvPr>
            <p:cNvCxnSpPr>
              <a:cxnSpLocks/>
            </p:cNvCxnSpPr>
            <p:nvPr/>
          </p:nvCxnSpPr>
          <p:spPr>
            <a:xfrm>
              <a:off x="7782560" y="4302760"/>
              <a:ext cx="0" cy="736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E47AC5D3-B35E-43BF-8CED-6F46005AE7B0}"/>
                </a:ext>
              </a:extLst>
            </p:cNvPr>
            <p:cNvCxnSpPr>
              <a:cxnSpLocks/>
            </p:cNvCxnSpPr>
            <p:nvPr/>
          </p:nvCxnSpPr>
          <p:spPr>
            <a:xfrm>
              <a:off x="8168640" y="4302760"/>
              <a:ext cx="0" cy="826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2873829" y="1543797"/>
            <a:ext cx="581890" cy="3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3109356" y="805549"/>
            <a:ext cx="581890" cy="3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48h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8" name="Flèche vers le bas 87"/>
          <p:cNvSpPr/>
          <p:nvPr/>
        </p:nvSpPr>
        <p:spPr>
          <a:xfrm rot="2400000">
            <a:off x="4611111" y="2987457"/>
            <a:ext cx="72000" cy="20188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386BFD12-A8E0-49ED-9F2B-36F27803E39C}"/>
              </a:ext>
            </a:extLst>
          </p:cNvPr>
          <p:cNvSpPr txBox="1"/>
          <p:nvPr/>
        </p:nvSpPr>
        <p:spPr>
          <a:xfrm>
            <a:off x="293530" y="5818859"/>
            <a:ext cx="5893514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ctr"/>
            <a:r>
              <a:rPr lang="fr-FR" dirty="0" smtClean="0"/>
              <a:t>Combinaison </a:t>
            </a:r>
            <a:r>
              <a:rPr lang="fr-FR" dirty="0" err="1" smtClean="0"/>
              <a:t>carbène</a:t>
            </a:r>
            <a:r>
              <a:rPr lang="fr-FR" dirty="0" smtClean="0"/>
              <a:t> + </a:t>
            </a:r>
            <a:r>
              <a:rPr lang="fr-FR" dirty="0" err="1" smtClean="0"/>
              <a:t>Irr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altération du potentiel de membrane mitochondrial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0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2" grpId="0"/>
      <p:bldP spid="33" grpId="0"/>
      <p:bldP spid="34" grpId="0"/>
      <p:bldP spid="10" grpId="0"/>
      <p:bldP spid="7" grpId="0"/>
      <p:bldP spid="8" grpId="0"/>
      <p:bldP spid="87" grpId="0" animBg="1"/>
      <p:bldP spid="88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C7618F29-00F4-4324-BB65-0C8774D44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7"/>
          <a:stretch/>
        </p:blipFill>
        <p:spPr>
          <a:xfrm>
            <a:off x="1688272" y="682601"/>
            <a:ext cx="5306781" cy="2060597"/>
          </a:xfrm>
          <a:prstGeom prst="rect">
            <a:avLst/>
          </a:prstGeom>
        </p:spPr>
      </p:pic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CC8A605F-2368-4157-AC35-FAEE671F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1113" y="6246568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17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6439504" y="0"/>
            <a:ext cx="2704496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 2- </a:t>
            </a:r>
            <a:r>
              <a:rPr lang="fr-FR" sz="1600" dirty="0" smtClean="0">
                <a:solidFill>
                  <a:schemeClr val="bg1"/>
                </a:solidFill>
              </a:rPr>
              <a:t>Protéines mitochondriales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4322618" y="0"/>
            <a:ext cx="2375065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</a:t>
            </a:r>
            <a:r>
              <a:rPr lang="fr-FR" sz="1600" b="1" dirty="0" smtClean="0">
                <a:solidFill>
                  <a:schemeClr val="bg1"/>
                </a:solidFill>
              </a:rPr>
              <a:t>effet mitochondrial</a:t>
            </a:r>
            <a:endParaRPr lang="fr-FR" sz="1600" b="1" baseline="-25000" dirty="0">
              <a:solidFill>
                <a:schemeClr val="bg1"/>
              </a:solidFill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2003407" y="0"/>
            <a:ext cx="2568594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6DB0D466-C5C5-4A7E-970B-35B5362697DA}"/>
              </a:ext>
            </a:extLst>
          </p:cNvPr>
          <p:cNvSpPr txBox="1"/>
          <p:nvPr/>
        </p:nvSpPr>
        <p:spPr>
          <a:xfrm>
            <a:off x="1810845" y="507275"/>
            <a:ext cx="102667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b="1" dirty="0">
                <a:solidFill>
                  <a:srgbClr val="FF0000"/>
                </a:solidFill>
              </a:rPr>
              <a:t>OXPHOS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3445" y="6372584"/>
            <a:ext cx="2784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 smtClean="0"/>
              <a:t>https://www.abcam.com/ps/products/110/ab110413/Images/ab110413-1145-total-oxphos-rodent-wb-antibody-cocktail-western-blot.jpg</a:t>
            </a:r>
            <a:endParaRPr lang="fr-FR" sz="700" dirty="0"/>
          </a:p>
        </p:txBody>
      </p:sp>
      <p:grpSp>
        <p:nvGrpSpPr>
          <p:cNvPr id="42" name="Groupe 41"/>
          <p:cNvGrpSpPr/>
          <p:nvPr/>
        </p:nvGrpSpPr>
        <p:grpSpPr>
          <a:xfrm>
            <a:off x="2991800" y="3698187"/>
            <a:ext cx="3123993" cy="2569016"/>
            <a:chOff x="830490" y="3677405"/>
            <a:chExt cx="3123993" cy="2569016"/>
          </a:xfrm>
        </p:grpSpPr>
        <p:pic>
          <p:nvPicPr>
            <p:cNvPr id="71682" name="Picture 2" descr="Résultat de recherche d'images pour &quot;anti oxphos abcam&quot;&quot;"/>
            <p:cNvPicPr>
              <a:picLocks noChangeAspect="1" noChangeArrowheads="1"/>
            </p:cNvPicPr>
            <p:nvPr/>
          </p:nvPicPr>
          <p:blipFill>
            <a:blip r:embed="rId4" cstate="print"/>
            <a:srcRect l="71087" t="14539" r="2991" b="11867"/>
            <a:stretch>
              <a:fillRect/>
            </a:stretch>
          </p:blipFill>
          <p:spPr bwMode="auto">
            <a:xfrm>
              <a:off x="3028208" y="4108863"/>
              <a:ext cx="926275" cy="2113808"/>
            </a:xfrm>
            <a:prstGeom prst="rect">
              <a:avLst/>
            </a:prstGeom>
            <a:noFill/>
          </p:spPr>
        </p:pic>
        <p:pic>
          <p:nvPicPr>
            <p:cNvPr id="41" name="Picture 2" descr="Résultat de recherche d'images pour &quot;anti oxphos abcam&quot;&quot;"/>
            <p:cNvPicPr>
              <a:picLocks noChangeAspect="1" noChangeArrowheads="1"/>
            </p:cNvPicPr>
            <p:nvPr/>
          </p:nvPicPr>
          <p:blipFill>
            <a:blip r:embed="rId4" cstate="print"/>
            <a:srcRect r="39160" b="10558"/>
            <a:stretch>
              <a:fillRect/>
            </a:stretch>
          </p:blipFill>
          <p:spPr bwMode="auto">
            <a:xfrm>
              <a:off x="830490" y="3677405"/>
              <a:ext cx="2173967" cy="2569016"/>
            </a:xfrm>
            <a:prstGeom prst="rect">
              <a:avLst/>
            </a:prstGeom>
            <a:noFill/>
          </p:spPr>
        </p:pic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D1B7D7D5-8DC4-4EDB-9220-AB89367883EC}"/>
              </a:ext>
            </a:extLst>
          </p:cNvPr>
          <p:cNvSpPr txBox="1"/>
          <p:nvPr/>
        </p:nvSpPr>
        <p:spPr>
          <a:xfrm>
            <a:off x="1235034" y="3145836"/>
            <a:ext cx="698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Calibri"/>
              </a:rPr>
              <a:t>Western blot 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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détection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/quantification des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protéines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mitochondriales</a:t>
            </a:r>
            <a:endParaRPr lang="en-GB" b="1" baseline="-250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0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CC8A605F-2368-4157-AC35-FAEE671F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1113" y="6246568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18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6439504" y="0"/>
            <a:ext cx="2704496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2- </a:t>
            </a:r>
            <a:r>
              <a:rPr lang="fr-FR" sz="1600" dirty="0" smtClean="0">
                <a:solidFill>
                  <a:schemeClr val="bg1"/>
                </a:solidFill>
              </a:rPr>
              <a:t>Protéines mitochondriales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4322618" y="0"/>
            <a:ext cx="2375065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</a:t>
            </a:r>
            <a:r>
              <a:rPr lang="fr-FR" sz="1600" b="1" dirty="0" smtClean="0">
                <a:solidFill>
                  <a:schemeClr val="bg1"/>
                </a:solidFill>
              </a:rPr>
              <a:t>effet mitochondrial</a:t>
            </a:r>
            <a:endParaRPr lang="fr-FR" sz="1600" b="1" baseline="-25000" dirty="0">
              <a:solidFill>
                <a:schemeClr val="bg1"/>
              </a:solidFill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2003407" y="0"/>
            <a:ext cx="2568594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6B6B62C5-84DE-40AF-98E0-F585D90953F5}"/>
              </a:ext>
            </a:extLst>
          </p:cNvPr>
          <p:cNvGrpSpPr/>
          <p:nvPr/>
        </p:nvGrpSpPr>
        <p:grpSpPr>
          <a:xfrm>
            <a:off x="6212424" y="969944"/>
            <a:ext cx="2394720" cy="2228042"/>
            <a:chOff x="3811555" y="2670906"/>
            <a:chExt cx="2394720" cy="222804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B7F164A3-00DB-4ACA-AB88-C6079D2D5E68}"/>
                </a:ext>
              </a:extLst>
            </p:cNvPr>
            <p:cNvSpPr txBox="1"/>
            <p:nvPr/>
          </p:nvSpPr>
          <p:spPr>
            <a:xfrm>
              <a:off x="4819606" y="2670906"/>
              <a:ext cx="967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/>
                <a:t>Irr</a:t>
              </a:r>
              <a:r>
                <a:rPr lang="fr-FR" sz="1600" b="1" dirty="0"/>
                <a:t> 2Gy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1A94A9BB-3691-4425-94B1-F9004E69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5" t="61142" r="30775" b="7401"/>
            <a:stretch/>
          </p:blipFill>
          <p:spPr>
            <a:xfrm>
              <a:off x="4135717" y="3383545"/>
              <a:ext cx="2070558" cy="1515403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4DA77989-D35E-43EC-B41A-EC2A261DDC5D}"/>
                </a:ext>
              </a:extLst>
            </p:cNvPr>
            <p:cNvSpPr txBox="1"/>
            <p:nvPr/>
          </p:nvSpPr>
          <p:spPr>
            <a:xfrm>
              <a:off x="3811555" y="3381325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55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85F46993-4436-4718-A13B-66AAC88B466C}"/>
                </a:ext>
              </a:extLst>
            </p:cNvPr>
            <p:cNvSpPr txBox="1"/>
            <p:nvPr/>
          </p:nvSpPr>
          <p:spPr>
            <a:xfrm>
              <a:off x="3828152" y="4275942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25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5356BE1A-BA9E-4FD9-9676-8F0B55636200}"/>
                </a:ext>
              </a:extLst>
            </p:cNvPr>
            <p:cNvSpPr txBox="1"/>
            <p:nvPr/>
          </p:nvSpPr>
          <p:spPr>
            <a:xfrm>
              <a:off x="3871288" y="4619163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15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45754EE2-9A78-429D-B73D-88DEE89BC6ED}"/>
                </a:ext>
              </a:extLst>
            </p:cNvPr>
            <p:cNvSpPr txBox="1"/>
            <p:nvPr/>
          </p:nvSpPr>
          <p:spPr>
            <a:xfrm flipH="1">
              <a:off x="3811556" y="3688816"/>
              <a:ext cx="3917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40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24B20514-E86B-4A76-8CD5-91042EBE619D}"/>
                </a:ext>
              </a:extLst>
            </p:cNvPr>
            <p:cNvSpPr txBox="1"/>
            <p:nvPr/>
          </p:nvSpPr>
          <p:spPr>
            <a:xfrm>
              <a:off x="3828152" y="3959193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35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D06FB9F2-1FA2-4E8B-8081-6CA97246758C}"/>
                </a:ext>
              </a:extLst>
            </p:cNvPr>
            <p:cNvSpPr txBox="1"/>
            <p:nvPr/>
          </p:nvSpPr>
          <p:spPr>
            <a:xfrm>
              <a:off x="4290035" y="3137537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0h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30CA41A5-DF9A-4DDD-B25B-72796EEC7746}"/>
                </a:ext>
              </a:extLst>
            </p:cNvPr>
            <p:cNvSpPr txBox="1"/>
            <p:nvPr/>
          </p:nvSpPr>
          <p:spPr>
            <a:xfrm>
              <a:off x="4554464" y="3121433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24h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304D8813-8BC3-4575-9611-A493F4212535}"/>
                </a:ext>
              </a:extLst>
            </p:cNvPr>
            <p:cNvSpPr txBox="1"/>
            <p:nvPr/>
          </p:nvSpPr>
          <p:spPr>
            <a:xfrm>
              <a:off x="4855040" y="3121433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48h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7E6468AB-A456-4603-B228-CC62425D1A42}"/>
                </a:ext>
              </a:extLst>
            </p:cNvPr>
            <p:cNvSpPr txBox="1"/>
            <p:nvPr/>
          </p:nvSpPr>
          <p:spPr>
            <a:xfrm>
              <a:off x="5131743" y="3129839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72h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75CCF69B-5BAE-47F8-9BD8-BEB019B561C1}"/>
                </a:ext>
              </a:extLst>
            </p:cNvPr>
            <p:cNvSpPr txBox="1"/>
            <p:nvPr/>
          </p:nvSpPr>
          <p:spPr>
            <a:xfrm>
              <a:off x="5438620" y="3127887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96h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9E176946-7B0E-4BE1-AB58-89D56D2A9759}"/>
                </a:ext>
              </a:extLst>
            </p:cNvPr>
            <p:cNvSpPr txBox="1"/>
            <p:nvPr/>
          </p:nvSpPr>
          <p:spPr>
            <a:xfrm>
              <a:off x="5729275" y="3106546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STS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AB4B3512-1756-43A2-B6EC-572DA31D1D1F}"/>
              </a:ext>
            </a:extLst>
          </p:cNvPr>
          <p:cNvGrpSpPr/>
          <p:nvPr/>
        </p:nvGrpSpPr>
        <p:grpSpPr>
          <a:xfrm>
            <a:off x="3005051" y="896124"/>
            <a:ext cx="2602232" cy="2262220"/>
            <a:chOff x="1354791" y="2713398"/>
            <a:chExt cx="2602232" cy="2262220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C7DAD752-4EBB-408C-AD2F-452ACA104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9061" r="65905" b="59482"/>
            <a:stretch/>
          </p:blipFill>
          <p:spPr>
            <a:xfrm>
              <a:off x="1647435" y="3335141"/>
              <a:ext cx="2113321" cy="1595761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xmlns="" id="{A0E7AB71-1BE0-466B-A1A5-16993586F630}"/>
                </a:ext>
              </a:extLst>
            </p:cNvPr>
            <p:cNvSpPr txBox="1"/>
            <p:nvPr/>
          </p:nvSpPr>
          <p:spPr>
            <a:xfrm>
              <a:off x="2345326" y="2713398"/>
              <a:ext cx="967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0,5 µM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39E60846-D162-40C7-833A-9A2E7784EC7E}"/>
                </a:ext>
              </a:extLst>
            </p:cNvPr>
            <p:cNvSpPr txBox="1"/>
            <p:nvPr/>
          </p:nvSpPr>
          <p:spPr>
            <a:xfrm>
              <a:off x="2068380" y="3112495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0h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0BA11099-F612-4CA8-A3C2-203F99C48713}"/>
                </a:ext>
              </a:extLst>
            </p:cNvPr>
            <p:cNvSpPr txBox="1"/>
            <p:nvPr/>
          </p:nvSpPr>
          <p:spPr>
            <a:xfrm>
              <a:off x="2332809" y="3096391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24h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xmlns="" id="{67013F41-5B8A-4564-9B60-B55360780A9A}"/>
                </a:ext>
              </a:extLst>
            </p:cNvPr>
            <p:cNvSpPr txBox="1"/>
            <p:nvPr/>
          </p:nvSpPr>
          <p:spPr>
            <a:xfrm>
              <a:off x="2633385" y="3096391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48h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A455FAC7-E6D1-48E8-9DD5-C484DD130B2D}"/>
                </a:ext>
              </a:extLst>
            </p:cNvPr>
            <p:cNvSpPr txBox="1"/>
            <p:nvPr/>
          </p:nvSpPr>
          <p:spPr>
            <a:xfrm>
              <a:off x="2910088" y="3104797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72h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77DE7485-B7CD-4B0E-A649-D317B0E444CB}"/>
                </a:ext>
              </a:extLst>
            </p:cNvPr>
            <p:cNvSpPr txBox="1"/>
            <p:nvPr/>
          </p:nvSpPr>
          <p:spPr>
            <a:xfrm>
              <a:off x="3216965" y="3102845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96h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444D91AC-B9E0-499D-BDDE-E41697E8F90C}"/>
                </a:ext>
              </a:extLst>
            </p:cNvPr>
            <p:cNvSpPr txBox="1"/>
            <p:nvPr/>
          </p:nvSpPr>
          <p:spPr>
            <a:xfrm>
              <a:off x="3507620" y="3081504"/>
              <a:ext cx="449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STS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A14593B5-E5D9-4170-A1A9-3EF21B345FFD}"/>
                </a:ext>
              </a:extLst>
            </p:cNvPr>
            <p:cNvSpPr txBox="1"/>
            <p:nvPr/>
          </p:nvSpPr>
          <p:spPr>
            <a:xfrm>
              <a:off x="1354791" y="3476170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55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6D0DE718-8757-47F6-95AF-52F938CBB9A0}"/>
                </a:ext>
              </a:extLst>
            </p:cNvPr>
            <p:cNvSpPr txBox="1"/>
            <p:nvPr/>
          </p:nvSpPr>
          <p:spPr>
            <a:xfrm>
              <a:off x="1360755" y="4370787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25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0EDCBF43-3007-45BB-A256-8ECF65FCE5E9}"/>
                </a:ext>
              </a:extLst>
            </p:cNvPr>
            <p:cNvSpPr txBox="1"/>
            <p:nvPr/>
          </p:nvSpPr>
          <p:spPr>
            <a:xfrm>
              <a:off x="1403891" y="4714008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15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xmlns="" id="{95A15138-D16A-417E-92C3-E66E47C6E3DB}"/>
                </a:ext>
              </a:extLst>
            </p:cNvPr>
            <p:cNvSpPr txBox="1"/>
            <p:nvPr/>
          </p:nvSpPr>
          <p:spPr>
            <a:xfrm flipH="1">
              <a:off x="1354792" y="3783661"/>
              <a:ext cx="3917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40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62943419-4825-4CB2-A9E9-702F14931EC5}"/>
                </a:ext>
              </a:extLst>
            </p:cNvPr>
            <p:cNvSpPr txBox="1"/>
            <p:nvPr/>
          </p:nvSpPr>
          <p:spPr>
            <a:xfrm>
              <a:off x="1360755" y="4054038"/>
              <a:ext cx="424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35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76024CB5-10AC-4457-9AF0-FEF0043BF7CC}"/>
              </a:ext>
            </a:extLst>
          </p:cNvPr>
          <p:cNvGrpSpPr/>
          <p:nvPr/>
        </p:nvGrpSpPr>
        <p:grpSpPr>
          <a:xfrm>
            <a:off x="335229" y="954510"/>
            <a:ext cx="2142900" cy="2119036"/>
            <a:chOff x="7207639" y="471062"/>
            <a:chExt cx="2321475" cy="2295622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D3FA9C94-E02A-4621-82C2-613D9F4D33B9}"/>
                </a:ext>
              </a:extLst>
            </p:cNvPr>
            <p:cNvSpPr txBox="1"/>
            <p:nvPr/>
          </p:nvSpPr>
          <p:spPr>
            <a:xfrm>
              <a:off x="8082053" y="471062"/>
              <a:ext cx="1447061" cy="3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77" b="1" dirty="0"/>
                <a:t>DMSO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xmlns="" id="{12D50EB3-1C42-4C74-B39E-A1193E1D6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8316" r="18842" b="20875"/>
            <a:stretch/>
          </p:blipFill>
          <p:spPr>
            <a:xfrm>
              <a:off x="7540842" y="1170923"/>
              <a:ext cx="1971790" cy="1595761"/>
            </a:xfrm>
            <a:prstGeom prst="rect">
              <a:avLst/>
            </a:prstGeom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2B92DFC7-B1FB-4DD8-8362-88DEF5FA9D48}"/>
                </a:ext>
              </a:extLst>
            </p:cNvPr>
            <p:cNvSpPr txBox="1"/>
            <p:nvPr/>
          </p:nvSpPr>
          <p:spPr>
            <a:xfrm>
              <a:off x="7624106" y="899364"/>
              <a:ext cx="449403" cy="28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/>
                <a:t>0h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xmlns="" id="{441B3925-654B-4547-A58B-075C9417C253}"/>
                </a:ext>
              </a:extLst>
            </p:cNvPr>
            <p:cNvSpPr txBox="1"/>
            <p:nvPr/>
          </p:nvSpPr>
          <p:spPr>
            <a:xfrm>
              <a:off x="7888535" y="883260"/>
              <a:ext cx="449403" cy="28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/>
                <a:t>24h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06ADCD6E-0E68-4CC3-A00A-B4B76C2F0E53}"/>
                </a:ext>
              </a:extLst>
            </p:cNvPr>
            <p:cNvSpPr txBox="1"/>
            <p:nvPr/>
          </p:nvSpPr>
          <p:spPr>
            <a:xfrm>
              <a:off x="8189111" y="883260"/>
              <a:ext cx="449403" cy="28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/>
                <a:t>48h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xmlns="" id="{18B36A8D-E181-4B19-A45C-E9247163EA33}"/>
                </a:ext>
              </a:extLst>
            </p:cNvPr>
            <p:cNvSpPr txBox="1"/>
            <p:nvPr/>
          </p:nvSpPr>
          <p:spPr>
            <a:xfrm>
              <a:off x="8465814" y="891666"/>
              <a:ext cx="449403" cy="28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/>
                <a:t>72h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13F3BAFD-BC9D-48FC-A87E-00FD209BEEB9}"/>
                </a:ext>
              </a:extLst>
            </p:cNvPr>
            <p:cNvSpPr txBox="1"/>
            <p:nvPr/>
          </p:nvSpPr>
          <p:spPr>
            <a:xfrm>
              <a:off x="8772690" y="889713"/>
              <a:ext cx="449403" cy="28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/>
                <a:t>96h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4238C0A6-3E56-4BD4-9587-2401B0B0C8FF}"/>
                </a:ext>
              </a:extLst>
            </p:cNvPr>
            <p:cNvSpPr txBox="1"/>
            <p:nvPr/>
          </p:nvSpPr>
          <p:spPr>
            <a:xfrm>
              <a:off x="9063346" y="868373"/>
              <a:ext cx="449403" cy="28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/>
                <a:t>STS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F4C12C12-0F91-428C-94CC-D439466FECDB}"/>
                </a:ext>
              </a:extLst>
            </p:cNvPr>
            <p:cNvSpPr txBox="1"/>
            <p:nvPr/>
          </p:nvSpPr>
          <p:spPr>
            <a:xfrm>
              <a:off x="7207639" y="1107841"/>
              <a:ext cx="424908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15" dirty="0"/>
                <a:t>55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xmlns="" id="{866247BF-9DA4-4BA2-AF8B-D386E0D54E97}"/>
                </a:ext>
              </a:extLst>
            </p:cNvPr>
            <p:cNvSpPr txBox="1"/>
            <p:nvPr/>
          </p:nvSpPr>
          <p:spPr>
            <a:xfrm>
              <a:off x="7224236" y="2002457"/>
              <a:ext cx="424908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15" dirty="0"/>
                <a:t>25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1003A552-7F0D-419E-AAE2-09C34906BCF5}"/>
                </a:ext>
              </a:extLst>
            </p:cNvPr>
            <p:cNvSpPr txBox="1"/>
            <p:nvPr/>
          </p:nvSpPr>
          <p:spPr>
            <a:xfrm>
              <a:off x="7267372" y="2345678"/>
              <a:ext cx="424908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15" dirty="0"/>
                <a:t>15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EAC3F77E-9100-4B3B-B651-113472803A63}"/>
                </a:ext>
              </a:extLst>
            </p:cNvPr>
            <p:cNvSpPr txBox="1"/>
            <p:nvPr/>
          </p:nvSpPr>
          <p:spPr>
            <a:xfrm flipH="1">
              <a:off x="7207640" y="1415331"/>
              <a:ext cx="391715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15" dirty="0"/>
                <a:t>40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72EB3184-EC84-4B29-8E48-97EFA74942EC}"/>
                </a:ext>
              </a:extLst>
            </p:cNvPr>
            <p:cNvSpPr txBox="1"/>
            <p:nvPr/>
          </p:nvSpPr>
          <p:spPr>
            <a:xfrm>
              <a:off x="7224236" y="1685708"/>
              <a:ext cx="424908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15" dirty="0"/>
                <a:t>35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D791703E-47A5-4417-8CB3-185CDA45D67A}"/>
              </a:ext>
            </a:extLst>
          </p:cNvPr>
          <p:cNvGrpSpPr/>
          <p:nvPr/>
        </p:nvGrpSpPr>
        <p:grpSpPr>
          <a:xfrm>
            <a:off x="4654635" y="3655692"/>
            <a:ext cx="2324489" cy="2013403"/>
            <a:chOff x="1316385" y="2613213"/>
            <a:chExt cx="2440587" cy="2150063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9C29E6F5-4DDD-4257-B773-A5CCE09216BB}"/>
                </a:ext>
              </a:extLst>
            </p:cNvPr>
            <p:cNvSpPr txBox="1"/>
            <p:nvPr/>
          </p:nvSpPr>
          <p:spPr>
            <a:xfrm>
              <a:off x="2046577" y="2613213"/>
              <a:ext cx="1447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0,5 µM + 2Gy</a:t>
              </a:r>
            </a:p>
          </p:txBody>
        </p:sp>
        <p:grpSp>
          <p:nvGrpSpPr>
            <p:cNvPr id="68" name="Groupe 126">
              <a:extLst>
                <a:ext uri="{FF2B5EF4-FFF2-40B4-BE49-F238E27FC236}">
                  <a16:creationId xmlns:a16="http://schemas.microsoft.com/office/drawing/2014/main" xmlns="" id="{23CD4E27-ACE6-4C02-B7AC-B366AF8B5FF3}"/>
                </a:ext>
              </a:extLst>
            </p:cNvPr>
            <p:cNvGrpSpPr/>
            <p:nvPr/>
          </p:nvGrpSpPr>
          <p:grpSpPr>
            <a:xfrm>
              <a:off x="1316385" y="2948227"/>
              <a:ext cx="2440587" cy="1815049"/>
              <a:chOff x="1316385" y="2948227"/>
              <a:chExt cx="2440587" cy="1815049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xmlns="" id="{F4DFF99F-B6BF-4DCE-B7BF-29895C91A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lum brigh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1" t="12557" r="55451" b="56634"/>
              <a:stretch/>
            </p:blipFill>
            <p:spPr>
              <a:xfrm>
                <a:off x="1588572" y="3303271"/>
                <a:ext cx="2168400" cy="1460005"/>
              </a:xfrm>
              <a:prstGeom prst="rect">
                <a:avLst/>
              </a:prstGeom>
            </p:spPr>
          </p:pic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BAB74424-D732-4948-9019-5CA6CBB19350}"/>
                  </a:ext>
                </a:extLst>
              </p:cNvPr>
              <p:cNvSpPr txBox="1"/>
              <p:nvPr/>
            </p:nvSpPr>
            <p:spPr>
              <a:xfrm>
                <a:off x="1316385" y="3235537"/>
                <a:ext cx="4249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55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xmlns="" id="{11DFEB4F-216C-46A4-AF5F-301009C1A9D2}"/>
                  </a:ext>
                </a:extLst>
              </p:cNvPr>
              <p:cNvSpPr txBox="1"/>
              <p:nvPr/>
            </p:nvSpPr>
            <p:spPr>
              <a:xfrm>
                <a:off x="1332982" y="4130154"/>
                <a:ext cx="4249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25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xmlns="" id="{C0A4B43E-E164-48B6-8B0A-5E5D98D9F2C2}"/>
                  </a:ext>
                </a:extLst>
              </p:cNvPr>
              <p:cNvSpPr txBox="1"/>
              <p:nvPr/>
            </p:nvSpPr>
            <p:spPr>
              <a:xfrm>
                <a:off x="1330637" y="4310227"/>
                <a:ext cx="4249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15</a:t>
                </a: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xmlns="" id="{CB9BDB2D-2CE7-4320-ADEE-A762BCB0CD35}"/>
                  </a:ext>
                </a:extLst>
              </p:cNvPr>
              <p:cNvSpPr txBox="1"/>
              <p:nvPr/>
            </p:nvSpPr>
            <p:spPr>
              <a:xfrm flipH="1">
                <a:off x="1316386" y="3543028"/>
                <a:ext cx="3917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40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xmlns="" id="{23C58B75-6B07-4326-8AB1-CA2D703B65AF}"/>
                  </a:ext>
                </a:extLst>
              </p:cNvPr>
              <p:cNvSpPr txBox="1"/>
              <p:nvPr/>
            </p:nvSpPr>
            <p:spPr>
              <a:xfrm>
                <a:off x="1332982" y="3813405"/>
                <a:ext cx="4249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35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xmlns="" id="{96908E2A-954D-4804-9399-10BDD64383CD}"/>
                  </a:ext>
                </a:extLst>
              </p:cNvPr>
              <p:cNvSpPr txBox="1"/>
              <p:nvPr/>
            </p:nvSpPr>
            <p:spPr>
              <a:xfrm>
                <a:off x="1766199" y="2979218"/>
                <a:ext cx="449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0h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xmlns="" id="{C4180FBB-D84B-4FC8-A6FF-010998D9B2C0}"/>
                  </a:ext>
                </a:extLst>
              </p:cNvPr>
              <p:cNvSpPr txBox="1"/>
              <p:nvPr/>
            </p:nvSpPr>
            <p:spPr>
              <a:xfrm>
                <a:off x="2030628" y="2963114"/>
                <a:ext cx="449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24h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xmlns="" id="{3F604EFE-EB01-4AB7-B1A9-D29A3CDC5D12}"/>
                  </a:ext>
                </a:extLst>
              </p:cNvPr>
              <p:cNvSpPr txBox="1"/>
              <p:nvPr/>
            </p:nvSpPr>
            <p:spPr>
              <a:xfrm>
                <a:off x="2331204" y="2963114"/>
                <a:ext cx="449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48h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xmlns="" id="{7BFB9231-A9A4-4A24-81AD-7CC6B32A340C}"/>
                  </a:ext>
                </a:extLst>
              </p:cNvPr>
              <p:cNvSpPr txBox="1"/>
              <p:nvPr/>
            </p:nvSpPr>
            <p:spPr>
              <a:xfrm>
                <a:off x="2607907" y="2971520"/>
                <a:ext cx="449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72h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xmlns="" id="{95812FF6-1D7E-470D-86A4-82C76034A323}"/>
                  </a:ext>
                </a:extLst>
              </p:cNvPr>
              <p:cNvSpPr txBox="1"/>
              <p:nvPr/>
            </p:nvSpPr>
            <p:spPr>
              <a:xfrm>
                <a:off x="2914784" y="2969568"/>
                <a:ext cx="449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96h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xmlns="" id="{3C0F5001-6721-465A-980B-D194B2D59B08}"/>
                  </a:ext>
                </a:extLst>
              </p:cNvPr>
              <p:cNvSpPr txBox="1"/>
              <p:nvPr/>
            </p:nvSpPr>
            <p:spPr>
              <a:xfrm>
                <a:off x="3205439" y="2948227"/>
                <a:ext cx="449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STS</a:t>
                </a: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AEDB5B0-2793-4C84-ACCD-D2EED27A7CFA}"/>
              </a:ext>
            </a:extLst>
          </p:cNvPr>
          <p:cNvSpPr/>
          <p:nvPr/>
        </p:nvSpPr>
        <p:spPr>
          <a:xfrm>
            <a:off x="3693226" y="1876301"/>
            <a:ext cx="1721922" cy="1781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AEDB5B0-2793-4C84-ACCD-D2EED27A7CFA}"/>
              </a:ext>
            </a:extLst>
          </p:cNvPr>
          <p:cNvSpPr/>
          <p:nvPr/>
        </p:nvSpPr>
        <p:spPr>
          <a:xfrm>
            <a:off x="6707578" y="1921822"/>
            <a:ext cx="1830779" cy="1919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BAEDB5B0-2793-4C84-ACCD-D2EED27A7CFA}"/>
              </a:ext>
            </a:extLst>
          </p:cNvPr>
          <p:cNvSpPr/>
          <p:nvPr/>
        </p:nvSpPr>
        <p:spPr>
          <a:xfrm>
            <a:off x="5045033" y="4534393"/>
            <a:ext cx="1830780" cy="18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51820839-2847-4C14-B501-F7FDA5A60A53}"/>
              </a:ext>
            </a:extLst>
          </p:cNvPr>
          <p:cNvSpPr txBox="1"/>
          <p:nvPr/>
        </p:nvSpPr>
        <p:spPr>
          <a:xfrm>
            <a:off x="451262" y="4287570"/>
            <a:ext cx="376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Irradiation seule ou </a:t>
            </a:r>
            <a:r>
              <a:rPr lang="fr-FR" sz="1400" dirty="0" err="1" smtClean="0"/>
              <a:t>carbène</a:t>
            </a:r>
            <a:r>
              <a:rPr lang="fr-FR" sz="1400" dirty="0" smtClean="0"/>
              <a:t> seul</a:t>
            </a:r>
          </a:p>
          <a:p>
            <a:pPr>
              <a:buFont typeface="Wingdings"/>
              <a:buChar char="à"/>
            </a:pPr>
            <a:r>
              <a:rPr lang="fr-FR" sz="1400" dirty="0" smtClean="0"/>
              <a:t>Altération des complexes I, II et III</a:t>
            </a:r>
          </a:p>
          <a:p>
            <a:pPr>
              <a:buFont typeface="Wingdings"/>
              <a:buChar char="à"/>
            </a:pPr>
            <a:endParaRPr lang="fr-FR" sz="1400" dirty="0" smtClean="0"/>
          </a:p>
          <a:p>
            <a:r>
              <a:rPr lang="fr-FR" sz="1400" dirty="0" smtClean="0"/>
              <a:t>Combinaison sans effet</a:t>
            </a:r>
            <a:endParaRPr lang="fr-FR" sz="14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xmlns="" id="{325E873C-970B-44B0-B179-00BDDDFCFF8A}"/>
              </a:ext>
            </a:extLst>
          </p:cNvPr>
          <p:cNvSpPr txBox="1"/>
          <p:nvPr/>
        </p:nvSpPr>
        <p:spPr>
          <a:xfrm>
            <a:off x="180115" y="3715252"/>
            <a:ext cx="46932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92" dirty="0"/>
              <a:t>n=3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6DB0D466-C5C5-4A7E-970B-35B5362697DA}"/>
              </a:ext>
            </a:extLst>
          </p:cNvPr>
          <p:cNvSpPr txBox="1"/>
          <p:nvPr/>
        </p:nvSpPr>
        <p:spPr>
          <a:xfrm>
            <a:off x="3936529" y="531026"/>
            <a:ext cx="102667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2" b="1" dirty="0">
                <a:solidFill>
                  <a:srgbClr val="FF0000"/>
                </a:solidFill>
              </a:rPr>
              <a:t>OXPHOS</a:t>
            </a:r>
          </a:p>
        </p:txBody>
      </p:sp>
    </p:spTree>
    <p:extLst>
      <p:ext uri="{BB962C8B-B14F-4D97-AF65-F5344CB8AC3E}">
        <p14:creationId xmlns:p14="http://schemas.microsoft.com/office/powerpoint/2010/main" val="26850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85" grpId="0" animBg="1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CC8A605F-2368-4157-AC35-FAEE671F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1113" y="6246568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19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6439504" y="0"/>
            <a:ext cx="2704496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    2- </a:t>
            </a:r>
            <a:r>
              <a:rPr lang="fr-FR" sz="1600" dirty="0" smtClean="0">
                <a:solidFill>
                  <a:schemeClr val="bg1"/>
                </a:solidFill>
              </a:rPr>
              <a:t>Protéines mitochondriales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4322618" y="0"/>
            <a:ext cx="2375065" cy="440267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</a:t>
            </a:r>
            <a:r>
              <a:rPr lang="fr-FR" sz="1600" b="1" dirty="0" smtClean="0">
                <a:solidFill>
                  <a:schemeClr val="bg1"/>
                </a:solidFill>
              </a:rPr>
              <a:t>effet mitochondrial</a:t>
            </a:r>
            <a:endParaRPr lang="fr-FR" sz="1600" b="1" baseline="-25000" dirty="0">
              <a:solidFill>
                <a:schemeClr val="bg1"/>
              </a:solidFill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2003407" y="0"/>
            <a:ext cx="2568594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et irradiation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51820839-2847-4C14-B501-F7FDA5A60A53}"/>
              </a:ext>
            </a:extLst>
          </p:cNvPr>
          <p:cNvSpPr txBox="1"/>
          <p:nvPr/>
        </p:nvSpPr>
        <p:spPr>
          <a:xfrm>
            <a:off x="0" y="2874407"/>
            <a:ext cx="35625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Disparition progressive de la protéine </a:t>
            </a:r>
            <a:r>
              <a:rPr lang="fr-FR" sz="1400" dirty="0" err="1" smtClean="0"/>
              <a:t>Rieske</a:t>
            </a:r>
            <a:r>
              <a:rPr lang="fr-FR" sz="1400" dirty="0" smtClean="0"/>
              <a:t> en lien avec la dose et le temps de traitement au </a:t>
            </a:r>
            <a:r>
              <a:rPr lang="fr-FR" sz="1400" dirty="0" err="1" smtClean="0"/>
              <a:t>carbène</a:t>
            </a:r>
            <a:r>
              <a:rPr lang="fr-FR" sz="1400" dirty="0" smtClean="0"/>
              <a:t>.</a:t>
            </a:r>
          </a:p>
          <a:p>
            <a:endParaRPr lang="fr-FR" sz="1400" dirty="0" smtClean="0"/>
          </a:p>
          <a:p>
            <a:r>
              <a:rPr lang="fr-FR" sz="1400" dirty="0" smtClean="0"/>
              <a:t>Faible effet de l’irradiation seule</a:t>
            </a:r>
          </a:p>
          <a:p>
            <a:endParaRPr lang="fr-FR" sz="1400" dirty="0" smtClean="0"/>
          </a:p>
          <a:p>
            <a:r>
              <a:rPr lang="fr-FR" sz="1400" dirty="0" smtClean="0"/>
              <a:t>Pas d’effet combiné</a:t>
            </a:r>
            <a:endParaRPr lang="fr-FR" sz="1400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xmlns="" id="{386BFD12-A8E0-49ED-9F2B-36F27803E39C}"/>
              </a:ext>
            </a:extLst>
          </p:cNvPr>
          <p:cNvSpPr txBox="1"/>
          <p:nvPr/>
        </p:nvSpPr>
        <p:spPr>
          <a:xfrm>
            <a:off x="246028" y="5711981"/>
            <a:ext cx="5893514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carbènes</a:t>
            </a:r>
            <a:r>
              <a:rPr lang="fr-FR" dirty="0" smtClean="0"/>
              <a:t> induisent une perte de l’intégrité protéique mitochondriale</a:t>
            </a:r>
            <a:endParaRPr lang="fr-FR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8F8AA4C0-D3B9-40DB-876B-11C267FC4D16}"/>
              </a:ext>
            </a:extLst>
          </p:cNvPr>
          <p:cNvSpPr txBox="1"/>
          <p:nvPr/>
        </p:nvSpPr>
        <p:spPr>
          <a:xfrm>
            <a:off x="423314" y="741014"/>
            <a:ext cx="192834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Rieske</a:t>
            </a:r>
            <a:r>
              <a:rPr lang="fr-FR" sz="1600" b="1" dirty="0" smtClean="0">
                <a:solidFill>
                  <a:srgbClr val="FF0000"/>
                </a:solidFill>
              </a:rPr>
              <a:t> (complexe III)</a:t>
            </a:r>
            <a:endParaRPr lang="fr-FR" sz="1600" b="1" dirty="0">
              <a:solidFill>
                <a:srgbClr val="FF0000"/>
              </a:solidFill>
            </a:endParaRP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26kDa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CFD77F51-1DF3-4B1F-BFC9-A0E8647D4389}"/>
              </a:ext>
            </a:extLst>
          </p:cNvPr>
          <p:cNvSpPr txBox="1"/>
          <p:nvPr/>
        </p:nvSpPr>
        <p:spPr>
          <a:xfrm>
            <a:off x="4202949" y="587295"/>
            <a:ext cx="255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non irradiée   	      </a:t>
            </a:r>
            <a:r>
              <a:rPr lang="fr-FR" sz="1400" b="1" dirty="0" smtClean="0"/>
              <a:t> </a:t>
            </a:r>
            <a:r>
              <a:rPr lang="fr-FR" sz="1400" b="1" dirty="0"/>
              <a:t>irradié	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xmlns="" id="{6A9774BD-9418-4D79-A042-4011A3636EF4}"/>
              </a:ext>
            </a:extLst>
          </p:cNvPr>
          <p:cNvSpPr txBox="1"/>
          <p:nvPr/>
        </p:nvSpPr>
        <p:spPr>
          <a:xfrm>
            <a:off x="6847605" y="1314044"/>
            <a:ext cx="121116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92" dirty="0"/>
              <a:t>Traitées  DMSO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5D140C3E-273C-470E-9A2F-4FF5E17D7837}"/>
              </a:ext>
            </a:extLst>
          </p:cNvPr>
          <p:cNvSpPr txBox="1"/>
          <p:nvPr/>
        </p:nvSpPr>
        <p:spPr>
          <a:xfrm>
            <a:off x="6838203" y="2315861"/>
            <a:ext cx="126188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92" dirty="0" err="1"/>
              <a:t>Carbène</a:t>
            </a:r>
            <a:r>
              <a:rPr lang="fr-FR" sz="1292" dirty="0"/>
              <a:t> </a:t>
            </a:r>
            <a:r>
              <a:rPr lang="fr-FR" sz="1292" dirty="0" smtClean="0"/>
              <a:t> </a:t>
            </a:r>
            <a:r>
              <a:rPr lang="fr-FR" sz="1292" dirty="0"/>
              <a:t>0,5µM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xmlns="" id="{73CD75B2-C3A5-4B5C-BEF1-1AD3F91CCE5F}"/>
              </a:ext>
            </a:extLst>
          </p:cNvPr>
          <p:cNvSpPr txBox="1"/>
          <p:nvPr/>
        </p:nvSpPr>
        <p:spPr>
          <a:xfrm>
            <a:off x="6911764" y="3493334"/>
            <a:ext cx="113685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92" dirty="0" err="1"/>
              <a:t>Carbène</a:t>
            </a:r>
            <a:r>
              <a:rPr lang="fr-FR" sz="1292" dirty="0"/>
              <a:t> </a:t>
            </a:r>
            <a:r>
              <a:rPr lang="fr-FR" sz="1292" dirty="0" smtClean="0"/>
              <a:t> </a:t>
            </a:r>
            <a:r>
              <a:rPr lang="fr-FR" sz="1292" dirty="0"/>
              <a:t>2µM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7E93D1BA-E2AA-43B4-95D0-B19D42C00E76}"/>
              </a:ext>
            </a:extLst>
          </p:cNvPr>
          <p:cNvSpPr txBox="1"/>
          <p:nvPr/>
        </p:nvSpPr>
        <p:spPr>
          <a:xfrm>
            <a:off x="6923639" y="4580588"/>
            <a:ext cx="113685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92" dirty="0" err="1"/>
              <a:t>Carbène</a:t>
            </a:r>
            <a:r>
              <a:rPr lang="fr-FR" sz="1292" dirty="0"/>
              <a:t> </a:t>
            </a:r>
            <a:r>
              <a:rPr lang="fr-FR" sz="1292" dirty="0" smtClean="0"/>
              <a:t> 4µM</a:t>
            </a:r>
            <a:endParaRPr lang="fr-FR" sz="1292" dirty="0"/>
          </a:p>
        </p:txBody>
      </p:sp>
      <p:pic>
        <p:nvPicPr>
          <p:cNvPr id="92" name="Image 91" descr="tubuline_w2_20190110.Tif">
            <a:extLst>
              <a:ext uri="{FF2B5EF4-FFF2-40B4-BE49-F238E27FC236}">
                <a16:creationId xmlns:a16="http://schemas.microsoft.com/office/drawing/2014/main" xmlns="" id="{77F87104-36A3-4309-A319-445457C0E5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844" t="12379" r="18360" b="80644"/>
          <a:stretch>
            <a:fillRect/>
          </a:stretch>
        </p:blipFill>
        <p:spPr>
          <a:xfrm>
            <a:off x="4109941" y="2539019"/>
            <a:ext cx="2525819" cy="215922"/>
          </a:xfrm>
          <a:prstGeom prst="rect">
            <a:avLst/>
          </a:prstGeom>
        </p:spPr>
      </p:pic>
      <p:pic>
        <p:nvPicPr>
          <p:cNvPr id="93" name="Image 92" descr="tubuline_w2_20190110.Tif">
            <a:extLst>
              <a:ext uri="{FF2B5EF4-FFF2-40B4-BE49-F238E27FC236}">
                <a16:creationId xmlns:a16="http://schemas.microsoft.com/office/drawing/2014/main" xmlns="" id="{F4C622ED-111C-462B-A76A-DE3081AA70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640" t="27093" r="20322" b="65284"/>
          <a:stretch>
            <a:fillRect/>
          </a:stretch>
        </p:blipFill>
        <p:spPr>
          <a:xfrm>
            <a:off x="4109941" y="3632475"/>
            <a:ext cx="2459350" cy="235923"/>
          </a:xfrm>
          <a:prstGeom prst="rect">
            <a:avLst/>
          </a:prstGeom>
        </p:spPr>
      </p:pic>
      <p:pic>
        <p:nvPicPr>
          <p:cNvPr id="94" name="Image 93" descr="tubuline_w2_20190110.Tif">
            <a:extLst>
              <a:ext uri="{FF2B5EF4-FFF2-40B4-BE49-F238E27FC236}">
                <a16:creationId xmlns:a16="http://schemas.microsoft.com/office/drawing/2014/main" xmlns="" id="{429D4587-1634-48E9-982F-8CEA64E180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6193" t="45204" r="18769" b="48353"/>
          <a:stretch>
            <a:fillRect/>
          </a:stretch>
        </p:blipFill>
        <p:spPr>
          <a:xfrm>
            <a:off x="4109941" y="4798962"/>
            <a:ext cx="2459350" cy="199407"/>
          </a:xfrm>
          <a:prstGeom prst="rect">
            <a:avLst/>
          </a:prstGeom>
        </p:spPr>
      </p:pic>
      <p:pic>
        <p:nvPicPr>
          <p:cNvPr id="95" name="Image 94" descr="tubuline_w2_20190110.Tif">
            <a:extLst>
              <a:ext uri="{FF2B5EF4-FFF2-40B4-BE49-F238E27FC236}">
                <a16:creationId xmlns:a16="http://schemas.microsoft.com/office/drawing/2014/main" xmlns="" id="{40CB0F84-182A-436B-8A92-97DC26BA4F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6169" t="70476" r="17421" b="22491"/>
          <a:stretch>
            <a:fillRect/>
          </a:stretch>
        </p:blipFill>
        <p:spPr>
          <a:xfrm>
            <a:off x="4190960" y="1541950"/>
            <a:ext cx="2511270" cy="217683"/>
          </a:xfrm>
          <a:prstGeom prst="rect">
            <a:avLst/>
          </a:prstGeom>
        </p:spPr>
      </p:pic>
      <p:pic>
        <p:nvPicPr>
          <p:cNvPr id="96" name="Image 95" descr="rieske_w2_20190110.Tif">
            <a:extLst>
              <a:ext uri="{FF2B5EF4-FFF2-40B4-BE49-F238E27FC236}">
                <a16:creationId xmlns:a16="http://schemas.microsoft.com/office/drawing/2014/main" xmlns="" id="{9E54532C-8E89-4A05-A76D-2CC296F3BD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5426" t="47538" r="18360" b="43557"/>
          <a:stretch>
            <a:fillRect/>
          </a:stretch>
        </p:blipFill>
        <p:spPr>
          <a:xfrm>
            <a:off x="4112442" y="4466722"/>
            <a:ext cx="2503812" cy="275586"/>
          </a:xfrm>
          <a:prstGeom prst="rect">
            <a:avLst/>
          </a:prstGeom>
        </p:spPr>
      </p:pic>
      <p:pic>
        <p:nvPicPr>
          <p:cNvPr id="97" name="Image 96" descr="rieske_w2_20190110.Tif">
            <a:extLst>
              <a:ext uri="{FF2B5EF4-FFF2-40B4-BE49-F238E27FC236}">
                <a16:creationId xmlns:a16="http://schemas.microsoft.com/office/drawing/2014/main" xmlns="" id="{0DFE3C26-2F23-427F-B570-4F2A0C419B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5075" t="33563" r="16807" b="58840"/>
          <a:stretch>
            <a:fillRect/>
          </a:stretch>
        </p:blipFill>
        <p:spPr>
          <a:xfrm>
            <a:off x="4109942" y="3336647"/>
            <a:ext cx="2575840" cy="235112"/>
          </a:xfrm>
          <a:prstGeom prst="rect">
            <a:avLst/>
          </a:prstGeom>
        </p:spPr>
      </p:pic>
      <p:pic>
        <p:nvPicPr>
          <p:cNvPr id="98" name="Image 97" descr="rieske_w2_20190110.Tif">
            <a:extLst>
              <a:ext uri="{FF2B5EF4-FFF2-40B4-BE49-F238E27FC236}">
                <a16:creationId xmlns:a16="http://schemas.microsoft.com/office/drawing/2014/main" xmlns="" id="{C6B0B3C5-18F4-4AFA-8EF4-1E00104B27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4234" t="19432" r="18769" b="71977"/>
          <a:stretch>
            <a:fillRect/>
          </a:stretch>
        </p:blipFill>
        <p:spPr>
          <a:xfrm>
            <a:off x="4109941" y="2206674"/>
            <a:ext cx="2533398" cy="265876"/>
          </a:xfrm>
          <a:prstGeom prst="rect">
            <a:avLst/>
          </a:prstGeom>
        </p:spPr>
      </p:pic>
      <p:pic>
        <p:nvPicPr>
          <p:cNvPr id="99" name="Image 98" descr="rieske_w2_20190110.Tif">
            <a:extLst>
              <a:ext uri="{FF2B5EF4-FFF2-40B4-BE49-F238E27FC236}">
                <a16:creationId xmlns:a16="http://schemas.microsoft.com/office/drawing/2014/main" xmlns="" id="{58BDEF40-FC43-4481-B543-59954F44A6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2472" t="77170" r="18974" b="14239"/>
          <a:stretch>
            <a:fillRect/>
          </a:stretch>
        </p:blipFill>
        <p:spPr>
          <a:xfrm>
            <a:off x="4156780" y="1211877"/>
            <a:ext cx="2592288" cy="265876"/>
          </a:xfrm>
          <a:prstGeom prst="rect">
            <a:avLst/>
          </a:prstGeom>
        </p:spPr>
      </p:pic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xmlns="" id="{E3A646F7-D26B-4AC7-8FA0-F1F518A03773}"/>
              </a:ext>
            </a:extLst>
          </p:cNvPr>
          <p:cNvCxnSpPr/>
          <p:nvPr/>
        </p:nvCxnSpPr>
        <p:spPr>
          <a:xfrm>
            <a:off x="3989677" y="1328005"/>
            <a:ext cx="159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xmlns="" id="{A2E23F96-61E0-4DCB-AC1E-C3D2DF0E4665}"/>
              </a:ext>
            </a:extLst>
          </p:cNvPr>
          <p:cNvCxnSpPr/>
          <p:nvPr/>
        </p:nvCxnSpPr>
        <p:spPr>
          <a:xfrm>
            <a:off x="3936899" y="2325038"/>
            <a:ext cx="159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xmlns="" id="{166ECB5A-D5FE-4440-8385-172A2C80FCC7}"/>
              </a:ext>
            </a:extLst>
          </p:cNvPr>
          <p:cNvCxnSpPr/>
          <p:nvPr/>
        </p:nvCxnSpPr>
        <p:spPr>
          <a:xfrm>
            <a:off x="3946714" y="3455010"/>
            <a:ext cx="159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xmlns="" id="{392C725E-048F-450C-82AC-C54E147F0466}"/>
              </a:ext>
            </a:extLst>
          </p:cNvPr>
          <p:cNvCxnSpPr/>
          <p:nvPr/>
        </p:nvCxnSpPr>
        <p:spPr>
          <a:xfrm>
            <a:off x="3946714" y="4572348"/>
            <a:ext cx="159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xmlns="" id="{6D8CB2EF-A60C-42A9-891C-8EF81B4A5F5F}"/>
              </a:ext>
            </a:extLst>
          </p:cNvPr>
          <p:cNvSpPr txBox="1"/>
          <p:nvPr/>
        </p:nvSpPr>
        <p:spPr>
          <a:xfrm>
            <a:off x="1087895" y="1399844"/>
            <a:ext cx="50850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92" dirty="0"/>
              <a:t>n=2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0A7E0C4E-1EB3-4615-B0E2-AE6C06258F23}"/>
              </a:ext>
            </a:extLst>
          </p:cNvPr>
          <p:cNvSpPr/>
          <p:nvPr/>
        </p:nvSpPr>
        <p:spPr>
          <a:xfrm>
            <a:off x="4298868" y="1053535"/>
            <a:ext cx="1009402" cy="40647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xmlns="" id="{72C3946E-3D3B-4711-B69B-1C22DA2C10E9}"/>
              </a:ext>
            </a:extLst>
          </p:cNvPr>
          <p:cNvSpPr txBox="1"/>
          <p:nvPr/>
        </p:nvSpPr>
        <p:spPr>
          <a:xfrm>
            <a:off x="3722704" y="1509668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Réf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xmlns="" id="{199A3CC6-945C-4B95-9CDF-CEC369507761}"/>
              </a:ext>
            </a:extLst>
          </p:cNvPr>
          <p:cNvSpPr txBox="1"/>
          <p:nvPr/>
        </p:nvSpPr>
        <p:spPr>
          <a:xfrm>
            <a:off x="3718920" y="2501395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Réf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xmlns="" id="{611F5C7A-1D4C-4B6A-BF66-4E8055019E64}"/>
              </a:ext>
            </a:extLst>
          </p:cNvPr>
          <p:cNvSpPr txBox="1"/>
          <p:nvPr/>
        </p:nvSpPr>
        <p:spPr>
          <a:xfrm>
            <a:off x="3740985" y="3642311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Réf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xmlns="" id="{BDDEE9B5-0F86-4B76-970D-B73DB331DF2B}"/>
              </a:ext>
            </a:extLst>
          </p:cNvPr>
          <p:cNvSpPr txBox="1"/>
          <p:nvPr/>
        </p:nvSpPr>
        <p:spPr>
          <a:xfrm>
            <a:off x="3711538" y="4775546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Réf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xmlns="" id="{CEB184FA-E6E1-4228-BB6F-6A7F4D803F5D}"/>
              </a:ext>
            </a:extLst>
          </p:cNvPr>
          <p:cNvSpPr txBox="1"/>
          <p:nvPr/>
        </p:nvSpPr>
        <p:spPr>
          <a:xfrm>
            <a:off x="4384773" y="973495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/>
              <a:t>0      24     48   72    96    STS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xmlns="" id="{6947378C-7119-454F-8C4C-C169DCC6A56A}"/>
              </a:ext>
            </a:extLst>
          </p:cNvPr>
          <p:cNvSpPr txBox="1"/>
          <p:nvPr/>
        </p:nvSpPr>
        <p:spPr>
          <a:xfrm>
            <a:off x="5649599" y="972915"/>
            <a:ext cx="1175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/>
              <a:t>0   </a:t>
            </a:r>
            <a:r>
              <a:rPr lang="fr-FR" sz="800" b="1" dirty="0" smtClean="0"/>
              <a:t> </a:t>
            </a:r>
            <a:r>
              <a:rPr lang="fr-FR" sz="800" b="1" dirty="0"/>
              <a:t>24   </a:t>
            </a:r>
            <a:r>
              <a:rPr lang="fr-FR" sz="800" b="1" dirty="0" smtClean="0"/>
              <a:t>48   </a:t>
            </a:r>
            <a:r>
              <a:rPr lang="fr-FR" sz="800" b="1" dirty="0"/>
              <a:t>72   </a:t>
            </a:r>
            <a:r>
              <a:rPr lang="fr-FR" sz="800" b="1" dirty="0" smtClean="0"/>
              <a:t>96   STS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26850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3" grpId="0"/>
      <p:bldP spid="88" grpId="0"/>
      <p:bldP spid="89" grpId="0"/>
      <p:bldP spid="90" grpId="0"/>
      <p:bldP spid="91" grpId="0"/>
      <p:bldP spid="114" grpId="0" animBg="1"/>
      <p:bldP spid="115" grpId="0"/>
      <p:bldP spid="116" grpId="0"/>
      <p:bldP spid="117" grpId="0"/>
      <p:bldP spid="118" grpId="0"/>
      <p:bldP spid="120" grpId="0"/>
      <p:bldP spid="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9">
            <a:extLst>
              <a:ext uri="{FF2B5EF4-FFF2-40B4-BE49-F238E27FC236}">
                <a16:creationId xmlns:a16="http://schemas.microsoft.com/office/drawing/2014/main" xmlns="" id="{F0B81CFF-939D-41F3-82AB-07ED5950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2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FE963BE4-4110-44EB-9630-1F670F8008BC}"/>
              </a:ext>
            </a:extLst>
          </p:cNvPr>
          <p:cNvSpPr txBox="1"/>
          <p:nvPr/>
        </p:nvSpPr>
        <p:spPr>
          <a:xfrm>
            <a:off x="1739276" y="622130"/>
            <a:ext cx="92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ADN mt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FA5FB91D-1E52-494D-BE18-24B2897DE70A}"/>
              </a:ext>
            </a:extLst>
          </p:cNvPr>
          <p:cNvSpPr txBox="1"/>
          <p:nvPr/>
        </p:nvSpPr>
        <p:spPr>
          <a:xfrm>
            <a:off x="547928" y="1632594"/>
            <a:ext cx="2157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Métabolisme énergétique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1CFE1E70-145A-4BC1-8E31-6BCF2173D0D6}"/>
              </a:ext>
            </a:extLst>
          </p:cNvPr>
          <p:cNvSpPr txBox="1"/>
          <p:nvPr/>
        </p:nvSpPr>
        <p:spPr>
          <a:xfrm>
            <a:off x="5598705" y="1761088"/>
            <a:ext cx="207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Homéostasie du calcium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67088CE9-2AD1-4D70-8264-7281619EA8FC}"/>
              </a:ext>
            </a:extLst>
          </p:cNvPr>
          <p:cNvSpPr txBox="1"/>
          <p:nvPr/>
        </p:nvSpPr>
        <p:spPr>
          <a:xfrm>
            <a:off x="5654593" y="627635"/>
            <a:ext cx="171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Production d’ERO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xmlns="" id="{CD45F837-4C07-44D3-B7C8-D86BE3A04D3A}"/>
              </a:ext>
            </a:extLst>
          </p:cNvPr>
          <p:cNvSpPr txBox="1">
            <a:spLocks/>
          </p:cNvSpPr>
          <p:nvPr/>
        </p:nvSpPr>
        <p:spPr>
          <a:xfrm>
            <a:off x="0" y="3159859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fr-FR" sz="1800" dirty="0">
                <a:solidFill>
                  <a:schemeClr val="accent6"/>
                </a:solidFill>
              </a:rPr>
              <a:t>La cellule tumorale : Caractéristiques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7A150E20-D9EC-4718-AAFE-CA44C99FD806}"/>
              </a:ext>
            </a:extLst>
          </p:cNvPr>
          <p:cNvSpPr txBox="1"/>
          <p:nvPr/>
        </p:nvSpPr>
        <p:spPr>
          <a:xfrm>
            <a:off x="274155" y="3599514"/>
            <a:ext cx="859568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Indépendance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vis-à-vis des signaux de prolifération =&gt;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prolifération anormale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Insensibilité aux signaux et mécanismes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anti-prolifératifs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=&gt;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Evitement de l’apoptose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tissulaire et métastases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Altérations métaboliques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Angiogenèse</a:t>
            </a:r>
            <a:r>
              <a:rPr lang="fr-FR" dirty="0">
                <a:solidFill>
                  <a:prstClr val="black"/>
                </a:solidFill>
              </a:rPr>
              <a:t> continue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A05B10FF-2CE2-439C-B4C2-404E3C592F99}"/>
              </a:ext>
            </a:extLst>
          </p:cNvPr>
          <p:cNvSpPr txBox="1"/>
          <p:nvPr/>
        </p:nvSpPr>
        <p:spPr>
          <a:xfrm>
            <a:off x="1667769" y="5949104"/>
            <a:ext cx="375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=&gt; </a:t>
            </a:r>
            <a:r>
              <a:rPr lang="fr-FR" b="1" dirty="0" smtClean="0"/>
              <a:t>Mécanismes</a:t>
            </a:r>
            <a:endParaRPr lang="fr-FR" b="1" dirty="0"/>
          </a:p>
        </p:txBody>
      </p:sp>
      <p:sp>
        <p:nvSpPr>
          <p:cNvPr id="52" name="Flèche : droite 30">
            <a:extLst>
              <a:ext uri="{FF2B5EF4-FFF2-40B4-BE49-F238E27FC236}">
                <a16:creationId xmlns:a16="http://schemas.microsoft.com/office/drawing/2014/main" xmlns="" id="{EE8BE65D-BF74-49A4-96F6-17775A197222}"/>
              </a:ext>
            </a:extLst>
          </p:cNvPr>
          <p:cNvSpPr/>
          <p:nvPr/>
        </p:nvSpPr>
        <p:spPr>
          <a:xfrm>
            <a:off x="3631609" y="6003089"/>
            <a:ext cx="801929" cy="298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Pentagone 53"/>
          <p:cNvSpPr/>
          <p:nvPr/>
        </p:nvSpPr>
        <p:spPr>
          <a:xfrm>
            <a:off x="1845733" y="0"/>
            <a:ext cx="3024000" cy="440267"/>
          </a:xfrm>
          <a:prstGeom prst="homePlat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1"/>
                </a:solidFill>
              </a:rPr>
              <a:t>        Cancer et Mitochondrie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6" name="Pentagone 55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introduction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266" name="Picture 2" descr="structure du réseau mitochondrial des cellules HepG2 par microscopie confocale X40 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041" y="546383"/>
            <a:ext cx="2711803" cy="180505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50445" y="2393793"/>
            <a:ext cx="28165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 smtClean="0"/>
              <a:t>https://www.researchgate.net/profile/Mohammed_el_Amine_Benarbia/publication/281046583/figure/fig2/AS:367720056016897@1464682701146/structure-du-reseau-mitochondrial-des-cellules-HepG2-par-microscopie-confocale-X40.png</a:t>
            </a:r>
            <a:endParaRPr lang="fr-FR" sz="500" dirty="0"/>
          </a:p>
        </p:txBody>
      </p:sp>
      <p:pic>
        <p:nvPicPr>
          <p:cNvPr id="18" name="Image 17" descr="m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0789" y="611286"/>
            <a:ext cx="457877" cy="570207"/>
          </a:xfrm>
          <a:prstGeom prst="rect">
            <a:avLst/>
          </a:prstGeom>
        </p:spPr>
      </p:pic>
      <p:pic>
        <p:nvPicPr>
          <p:cNvPr id="19" name="Image 18" descr="mi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8755" y="5642807"/>
            <a:ext cx="773289" cy="9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 animBg="1"/>
      <p:bldP spid="54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885" y="743207"/>
            <a:ext cx="4726236" cy="335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CB13F6-307D-4E90-A9A8-65C6C8FE25B3}"/>
              </a:ext>
            </a:extLst>
          </p:cNvPr>
          <p:cNvSpPr/>
          <p:nvPr/>
        </p:nvSpPr>
        <p:spPr>
          <a:xfrm>
            <a:off x="1976161" y="1833002"/>
            <a:ext cx="1132840" cy="62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Localisation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12D3BB-8C9F-4B91-BCE9-19A898221A2D}"/>
              </a:ext>
            </a:extLst>
          </p:cNvPr>
          <p:cNvSpPr/>
          <p:nvPr/>
        </p:nvSpPr>
        <p:spPr>
          <a:xfrm>
            <a:off x="1976161" y="871995"/>
            <a:ext cx="1132840" cy="626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Prolifération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147E8A-FA2A-49B0-8348-2032BCE19657}"/>
              </a:ext>
            </a:extLst>
          </p:cNvPr>
          <p:cNvSpPr/>
          <p:nvPr/>
        </p:nvSpPr>
        <p:spPr>
          <a:xfrm>
            <a:off x="1886667" y="3554009"/>
            <a:ext cx="1222334" cy="626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Mort cellulaire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21E797-2523-410F-9A0F-B6015697E9D1}"/>
              </a:ext>
            </a:extLst>
          </p:cNvPr>
          <p:cNvSpPr/>
          <p:nvPr/>
        </p:nvSpPr>
        <p:spPr>
          <a:xfrm>
            <a:off x="5973289" y="925139"/>
            <a:ext cx="1315720" cy="713666"/>
          </a:xfrm>
          <a:prstGeom prst="rect">
            <a:avLst/>
          </a:prstGeom>
          <a:solidFill>
            <a:srgbClr val="C65A9F"/>
          </a:solidFill>
          <a:ln>
            <a:solidFill>
              <a:srgbClr val="C65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Potentiel </a:t>
            </a:r>
            <a:r>
              <a:rPr lang="fr-FR" sz="1400" dirty="0" smtClean="0"/>
              <a:t> membranaire mitochondrial</a:t>
            </a:r>
            <a:endParaRPr lang="fr-FR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7EAD05-28D6-4C4B-862E-A419DEA59DCF}"/>
              </a:ext>
            </a:extLst>
          </p:cNvPr>
          <p:cNvSpPr/>
          <p:nvPr/>
        </p:nvSpPr>
        <p:spPr>
          <a:xfrm>
            <a:off x="1976161" y="4515016"/>
            <a:ext cx="1132840" cy="6261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ECE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Cycle cellulaire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666D3BD-4859-4442-9891-FBF85F35BE6A}"/>
              </a:ext>
            </a:extLst>
          </p:cNvPr>
          <p:cNvSpPr txBox="1"/>
          <p:nvPr/>
        </p:nvSpPr>
        <p:spPr>
          <a:xfrm>
            <a:off x="5977099" y="2773016"/>
            <a:ext cx="2390524" cy="738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Protéines impliquées dans la dynamique </a:t>
            </a:r>
            <a:r>
              <a:rPr lang="fr-FR" sz="1400" dirty="0"/>
              <a:t>mitochondriale (fusion / fission)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11D0541-5E15-4095-B6DC-13C16343E714}"/>
              </a:ext>
            </a:extLst>
          </p:cNvPr>
          <p:cNvSpPr/>
          <p:nvPr/>
        </p:nvSpPr>
        <p:spPr>
          <a:xfrm>
            <a:off x="4630399" y="4069296"/>
            <a:ext cx="1132840" cy="62612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Dommages ADN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7856E2C-1B33-4666-9904-BFE35A0C3564}"/>
              </a:ext>
            </a:extLst>
          </p:cNvPr>
          <p:cNvSpPr/>
          <p:nvPr/>
        </p:nvSpPr>
        <p:spPr>
          <a:xfrm>
            <a:off x="6662059" y="4748785"/>
            <a:ext cx="22933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Modification du métabolisme mitochondrial? (activités, production de ROS, capacité de production d’ATP…)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2F5203-7FE1-4814-93AB-50B2F2860180}"/>
              </a:ext>
            </a:extLst>
          </p:cNvPr>
          <p:cNvSpPr/>
          <p:nvPr/>
        </p:nvSpPr>
        <p:spPr>
          <a:xfrm>
            <a:off x="3735818" y="4921528"/>
            <a:ext cx="2889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Analyse des cassures de type DSB</a:t>
            </a:r>
          </a:p>
          <a:p>
            <a:r>
              <a:rPr lang="fr-FR" sz="1400" dirty="0"/>
              <a:t>Analyse du rapport ADNmt/</a:t>
            </a:r>
            <a:r>
              <a:rPr lang="fr-FR" sz="1400" dirty="0" err="1"/>
              <a:t>ADNn</a:t>
            </a:r>
            <a:endParaRPr lang="fr-FR" sz="1400" dirty="0"/>
          </a:p>
          <a:p>
            <a:r>
              <a:rPr lang="fr-FR" sz="1400" dirty="0"/>
              <a:t>Analyse des systèmes de réparation</a:t>
            </a:r>
          </a:p>
        </p:txBody>
      </p:sp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xmlns="" id="{6EEB6744-79B9-4079-8F9B-ADDA22D1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20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821E797-2523-410F-9A0F-B6015697E9D1}"/>
              </a:ext>
            </a:extLst>
          </p:cNvPr>
          <p:cNvSpPr/>
          <p:nvPr/>
        </p:nvSpPr>
        <p:spPr>
          <a:xfrm>
            <a:off x="5971310" y="1991939"/>
            <a:ext cx="1315720" cy="626123"/>
          </a:xfrm>
          <a:prstGeom prst="rect">
            <a:avLst/>
          </a:prstGeom>
          <a:solidFill>
            <a:srgbClr val="C00000"/>
          </a:solidFill>
          <a:ln>
            <a:solidFill>
              <a:srgbClr val="C65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Protéines mitochondrial</a:t>
            </a:r>
            <a:endParaRPr lang="fr-FR" sz="1400" dirty="0"/>
          </a:p>
        </p:txBody>
      </p:sp>
      <p:sp>
        <p:nvSpPr>
          <p:cNvPr id="30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>
            <a:off x="3320739" y="2034817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>
            <a:off x="3320739" y="1105903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>
            <a:off x="3320739" y="2963731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>
            <a:off x="3320739" y="3892646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 flipH="1">
            <a:off x="5491941" y="2056589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 flipH="1">
            <a:off x="5491941" y="1127675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417605" y="2125640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570005" y="2278040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461155" y="2549190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720430" y="276096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896580" y="2853990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918355" y="249576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5070755" y="264816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4977730" y="2590765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5092530" y="2551190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44385" y="843159"/>
            <a:ext cx="123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Cytotoxique</a:t>
            </a:r>
          </a:p>
          <a:p>
            <a:pPr algn="ctr"/>
            <a:r>
              <a:rPr lang="fr-FR" sz="1600" dirty="0" smtClean="0"/>
              <a:t>Cytostatique</a:t>
            </a:r>
          </a:p>
          <a:p>
            <a:pPr algn="ctr"/>
            <a:r>
              <a:rPr lang="fr-FR" sz="1600" dirty="0" smtClean="0"/>
              <a:t>(µM)</a:t>
            </a:r>
            <a:endParaRPr lang="fr-FR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285008" y="1838706"/>
            <a:ext cx="155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Mitochondrie majoritairement</a:t>
            </a:r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11D0541-5E15-4095-B6DC-13C16343E714}"/>
              </a:ext>
            </a:extLst>
          </p:cNvPr>
          <p:cNvSpPr/>
          <p:nvPr/>
        </p:nvSpPr>
        <p:spPr>
          <a:xfrm>
            <a:off x="6958004" y="3992031"/>
            <a:ext cx="1273168" cy="62612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Activités enzymatiques</a:t>
            </a:r>
            <a:endParaRPr lang="fr-FR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A147E8A-FA2A-49B0-8348-2032BCE19657}"/>
              </a:ext>
            </a:extLst>
          </p:cNvPr>
          <p:cNvSpPr/>
          <p:nvPr/>
        </p:nvSpPr>
        <p:spPr>
          <a:xfrm>
            <a:off x="1932189" y="2685131"/>
            <a:ext cx="1222334" cy="626123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Survie </a:t>
            </a:r>
            <a:r>
              <a:rPr lang="fr-FR" sz="1400" dirty="0" err="1" smtClean="0"/>
              <a:t>clonogénique</a:t>
            </a:r>
            <a:endParaRPr lang="fr-FR" sz="1400" dirty="0"/>
          </a:p>
        </p:txBody>
      </p:sp>
      <p:sp>
        <p:nvSpPr>
          <p:cNvPr id="58" name="ZoneTexte 57"/>
          <p:cNvSpPr txBox="1"/>
          <p:nvPr/>
        </p:nvSpPr>
        <p:spPr>
          <a:xfrm>
            <a:off x="369150" y="2683833"/>
            <a:ext cx="1210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SER 1,54</a:t>
            </a:r>
          </a:p>
          <a:p>
            <a:pPr algn="ctr"/>
            <a:r>
              <a:rPr lang="fr-FR" sz="1600" dirty="0" smtClean="0"/>
              <a:t>2Gy - 0,5µM</a:t>
            </a:r>
            <a:endParaRPr lang="fr-FR" sz="1600" dirty="0"/>
          </a:p>
        </p:txBody>
      </p:sp>
      <p:sp>
        <p:nvSpPr>
          <p:cNvPr id="61" name="ZoneTexte 60"/>
          <p:cNvSpPr txBox="1"/>
          <p:nvPr/>
        </p:nvSpPr>
        <p:spPr>
          <a:xfrm>
            <a:off x="211778" y="3475522"/>
            <a:ext cx="1555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PC3</a:t>
            </a:r>
          </a:p>
          <a:p>
            <a:pPr algn="ctr"/>
            <a:r>
              <a:rPr lang="fr-FR" sz="1600" dirty="0" smtClean="0"/>
              <a:t>SER non lié à un phénomène de mort cellulaire, ni a un arrêt du cycle</a:t>
            </a:r>
          </a:p>
          <a:p>
            <a:pPr algn="ctr"/>
            <a:r>
              <a:rPr lang="fr-FR" sz="1600" dirty="0" smtClean="0"/>
              <a:t>Effets cellule dépendant</a:t>
            </a:r>
            <a:endParaRPr lang="fr-FR" sz="1600" dirty="0"/>
          </a:p>
        </p:txBody>
      </p:sp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xmlns="" id="{8DA1C891-4341-49CE-9A00-0B7F565FCD6A}"/>
              </a:ext>
            </a:extLst>
          </p:cNvPr>
          <p:cNvGraphicFramePr>
            <a:graphicFrameLocks noGrp="1"/>
          </p:cNvGraphicFramePr>
          <p:nvPr/>
        </p:nvGraphicFramePr>
        <p:xfrm>
          <a:off x="144281" y="5556762"/>
          <a:ext cx="2032000" cy="120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57905261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73680982"/>
                    </a:ext>
                  </a:extLst>
                </a:gridCol>
              </a:tblGrid>
              <a:tr h="300074"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Parp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Cyt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814963"/>
                  </a:ext>
                </a:extLst>
              </a:tr>
              <a:tr h="300074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Caspase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PINK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7646879"/>
                  </a:ext>
                </a:extLst>
              </a:tr>
              <a:tr h="300074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Caspase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LC3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3414135"/>
                  </a:ext>
                </a:extLst>
              </a:tr>
              <a:tr h="300074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 P53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446578"/>
                  </a:ext>
                </a:extLst>
              </a:tr>
            </a:tbl>
          </a:graphicData>
        </a:graphic>
      </p:graphicFrame>
      <p:sp>
        <p:nvSpPr>
          <p:cNvPr id="63" name="Pentagone 62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Bilan - perspectives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360723" y="969828"/>
            <a:ext cx="17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Affecté par le double traitement</a:t>
            </a:r>
            <a:endParaRPr lang="fr-FR" sz="1600" dirty="0"/>
          </a:p>
        </p:txBody>
      </p:sp>
      <p:sp>
        <p:nvSpPr>
          <p:cNvPr id="38" name="Flèche : droite 4">
            <a:extLst>
              <a:ext uri="{FF2B5EF4-FFF2-40B4-BE49-F238E27FC236}">
                <a16:creationId xmlns:a16="http://schemas.microsoft.com/office/drawing/2014/main" xmlns="" id="{6B9E8D0F-D53F-47F3-A443-221C638EB0E4}"/>
              </a:ext>
            </a:extLst>
          </p:cNvPr>
          <p:cNvSpPr/>
          <p:nvPr/>
        </p:nvSpPr>
        <p:spPr>
          <a:xfrm rot="10800000">
            <a:off x="3352369" y="4700654"/>
            <a:ext cx="251894" cy="306295"/>
          </a:xfrm>
          <a:prstGeom prst="rightArrow">
            <a:avLst/>
          </a:prstGeom>
          <a:solidFill>
            <a:srgbClr val="7CAEE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396348" y="2002122"/>
            <a:ext cx="17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Des variations sont observées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567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3" grpId="0" animBg="1"/>
      <p:bldP spid="24" grpId="0"/>
      <p:bldP spid="25" grpId="0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6" grpId="0" animBg="1"/>
      <p:bldP spid="57" grpId="0" animBg="1"/>
      <p:bldP spid="58" grpId="0"/>
      <p:bldP spid="61" grpId="0"/>
      <p:bldP spid="64" grpId="0"/>
      <p:bldP spid="38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B427691-29EC-49AF-85D5-16A1C87C8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98" cy="688781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16068" y="61457"/>
            <a:ext cx="265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Remerciements </a:t>
            </a:r>
            <a:endParaRPr lang="en-GB" sz="20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AE31843-E2FF-4041-8C01-0A048052C691}"/>
              </a:ext>
            </a:extLst>
          </p:cNvPr>
          <p:cNvSpPr txBox="1"/>
          <p:nvPr/>
        </p:nvSpPr>
        <p:spPr>
          <a:xfrm>
            <a:off x="9679" y="6228710"/>
            <a:ext cx="7140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This </a:t>
            </a:r>
            <a:r>
              <a:rPr lang="fr-FR" sz="1400" dirty="0" err="1">
                <a:solidFill>
                  <a:schemeClr val="bg1"/>
                </a:solidFill>
              </a:rPr>
              <a:t>work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was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supported</a:t>
            </a:r>
            <a:r>
              <a:rPr lang="fr-FR" sz="1400" dirty="0">
                <a:solidFill>
                  <a:schemeClr val="bg1"/>
                </a:solidFill>
              </a:rPr>
              <a:t> by the LABEX PRIMES (ANR-11-LABX-0063) of Université de Lyon, </a:t>
            </a:r>
            <a:r>
              <a:rPr lang="fr-FR" sz="1400" dirty="0" err="1">
                <a:solidFill>
                  <a:schemeClr val="bg1"/>
                </a:solidFill>
              </a:rPr>
              <a:t>within</a:t>
            </a:r>
            <a:r>
              <a:rPr lang="fr-FR" sz="1400" dirty="0">
                <a:solidFill>
                  <a:schemeClr val="bg1"/>
                </a:solidFill>
              </a:rPr>
              <a:t> the program "Investissements d'Avenir" (ANR-11-IDEX-0007) </a:t>
            </a:r>
            <a:r>
              <a:rPr lang="fr-FR" sz="1400" dirty="0" err="1">
                <a:solidFill>
                  <a:schemeClr val="bg1"/>
                </a:solidFill>
              </a:rPr>
              <a:t>operated</a:t>
            </a:r>
            <a:r>
              <a:rPr lang="fr-FR" sz="1400" dirty="0">
                <a:solidFill>
                  <a:schemeClr val="bg1"/>
                </a:solidFill>
              </a:rPr>
              <a:t> by the French National </a:t>
            </a:r>
            <a:r>
              <a:rPr lang="fr-FR" sz="1400" dirty="0" err="1">
                <a:solidFill>
                  <a:schemeClr val="bg1"/>
                </a:solidFill>
              </a:rPr>
              <a:t>Research</a:t>
            </a:r>
            <a:r>
              <a:rPr lang="fr-FR" sz="1400" dirty="0">
                <a:solidFill>
                  <a:schemeClr val="bg1"/>
                </a:solidFill>
              </a:rPr>
              <a:t> Agency (ANR).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E7C22EA-32D8-4C7C-A61F-112E4D9F3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54" y="5994747"/>
            <a:ext cx="1848537" cy="8339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8E9A3DB-42D6-4E79-8462-E8F41901BF0C}"/>
              </a:ext>
            </a:extLst>
          </p:cNvPr>
          <p:cNvSpPr txBox="1"/>
          <p:nvPr/>
        </p:nvSpPr>
        <p:spPr>
          <a:xfrm>
            <a:off x="129381" y="1107059"/>
            <a:ext cx="246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PAVIRMA</a:t>
            </a:r>
          </a:p>
          <a:p>
            <a:r>
              <a:rPr lang="en-GB" dirty="0">
                <a:solidFill>
                  <a:schemeClr val="bg1"/>
                </a:solidFill>
              </a:rPr>
              <a:t>Serge ALZIARI</a:t>
            </a:r>
          </a:p>
          <a:p>
            <a:r>
              <a:rPr lang="en-GB" dirty="0">
                <a:solidFill>
                  <a:schemeClr val="bg1"/>
                </a:solidFill>
              </a:rPr>
              <a:t>Guillaume RIVRAIS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4ED78B4-D672-47D2-B4DD-37ED5CCCE325}"/>
              </a:ext>
            </a:extLst>
          </p:cNvPr>
          <p:cNvSpPr txBox="1"/>
          <p:nvPr/>
        </p:nvSpPr>
        <p:spPr>
          <a:xfrm>
            <a:off x="121347" y="2175499"/>
            <a:ext cx="42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Institut</a:t>
            </a:r>
            <a:r>
              <a:rPr lang="en-GB" b="1" dirty="0"/>
              <a:t> de </a:t>
            </a:r>
            <a:r>
              <a:rPr lang="en-GB" b="1" dirty="0" err="1"/>
              <a:t>Chimie</a:t>
            </a:r>
            <a:r>
              <a:rPr lang="en-GB" b="1" dirty="0"/>
              <a:t> de Clermont-Ferrand</a:t>
            </a:r>
          </a:p>
          <a:p>
            <a:r>
              <a:rPr lang="en-GB" dirty="0">
                <a:solidFill>
                  <a:schemeClr val="bg1"/>
                </a:solidFill>
              </a:rPr>
              <a:t>Federico CISNETTI</a:t>
            </a:r>
          </a:p>
          <a:p>
            <a:r>
              <a:rPr lang="en-GB" dirty="0">
                <a:solidFill>
                  <a:schemeClr val="bg1"/>
                </a:solidFill>
              </a:rPr>
              <a:t>Arnaud GAUTHIER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E5609E8-5EF6-4B35-978B-F5EFF989465A}"/>
              </a:ext>
            </a:extLst>
          </p:cNvPr>
          <p:cNvSpPr txBox="1"/>
          <p:nvPr/>
        </p:nvSpPr>
        <p:spPr>
          <a:xfrm>
            <a:off x="4380930" y="2345713"/>
            <a:ext cx="4315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LPC </a:t>
            </a:r>
          </a:p>
          <a:p>
            <a:r>
              <a:rPr lang="en-GB" dirty="0">
                <a:solidFill>
                  <a:schemeClr val="bg1"/>
                </a:solidFill>
              </a:rPr>
              <a:t>Oscar AWITOR</a:t>
            </a:r>
          </a:p>
          <a:p>
            <a:r>
              <a:rPr lang="en-GB" dirty="0">
                <a:solidFill>
                  <a:schemeClr val="bg1"/>
                </a:solidFill>
              </a:rPr>
              <a:t>Isabelle BALANDIER</a:t>
            </a:r>
          </a:p>
          <a:p>
            <a:r>
              <a:rPr lang="en-GB" dirty="0">
                <a:solidFill>
                  <a:schemeClr val="bg1"/>
                </a:solidFill>
              </a:rPr>
              <a:t>Mathilde CHERON</a:t>
            </a:r>
          </a:p>
          <a:p>
            <a:r>
              <a:rPr lang="en-GB" dirty="0" err="1">
                <a:solidFill>
                  <a:schemeClr val="bg1"/>
                </a:solidFill>
              </a:rPr>
              <a:t>Géraldine</a:t>
            </a:r>
            <a:r>
              <a:rPr lang="en-GB" dirty="0">
                <a:solidFill>
                  <a:schemeClr val="bg1"/>
                </a:solidFill>
              </a:rPr>
              <a:t> FARGE</a:t>
            </a:r>
          </a:p>
          <a:p>
            <a:r>
              <a:rPr lang="en-GB" dirty="0">
                <a:solidFill>
                  <a:schemeClr val="bg1"/>
                </a:solidFill>
              </a:rPr>
              <a:t>Philippe LACHAUME</a:t>
            </a:r>
          </a:p>
          <a:p>
            <a:r>
              <a:rPr lang="en-GB" dirty="0">
                <a:solidFill>
                  <a:schemeClr val="bg1"/>
                </a:solidFill>
              </a:rPr>
              <a:t>Christophe MASSARD</a:t>
            </a:r>
          </a:p>
          <a:p>
            <a:r>
              <a:rPr lang="en-GB" dirty="0">
                <a:solidFill>
                  <a:schemeClr val="bg1"/>
                </a:solidFill>
              </a:rPr>
              <a:t>Gérard MONTAROU</a:t>
            </a:r>
          </a:p>
          <a:p>
            <a:r>
              <a:rPr lang="en-GB" dirty="0">
                <a:solidFill>
                  <a:schemeClr val="bg1"/>
                </a:solidFill>
              </a:rPr>
              <a:t>Frédéric MOREL</a:t>
            </a:r>
          </a:p>
          <a:p>
            <a:r>
              <a:rPr lang="en-GB" dirty="0">
                <a:solidFill>
                  <a:schemeClr val="bg1"/>
                </a:solidFill>
              </a:rPr>
              <a:t>Adele PORCAN</a:t>
            </a:r>
          </a:p>
          <a:p>
            <a:r>
              <a:rPr lang="en-GB" dirty="0" err="1">
                <a:solidFill>
                  <a:schemeClr val="bg1"/>
                </a:solidFill>
              </a:rPr>
              <a:t>Siet</a:t>
            </a:r>
            <a:r>
              <a:rPr lang="en-GB" dirty="0">
                <a:solidFill>
                  <a:schemeClr val="bg1"/>
                </a:solidFill>
              </a:rPr>
              <a:t> VAN DEN WILDENBERG</a:t>
            </a:r>
          </a:p>
          <a:p>
            <a:r>
              <a:rPr lang="en-GB" dirty="0">
                <a:solidFill>
                  <a:schemeClr val="bg1"/>
                </a:solidFill>
              </a:rPr>
              <a:t>Patrick VERNET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E2958B3-42D5-4DEF-99CE-6802D4F1343E}"/>
              </a:ext>
            </a:extLst>
          </p:cNvPr>
          <p:cNvSpPr txBox="1"/>
          <p:nvPr/>
        </p:nvSpPr>
        <p:spPr>
          <a:xfrm>
            <a:off x="129381" y="3631005"/>
            <a:ext cx="42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Laboratoire</a:t>
            </a:r>
            <a:r>
              <a:rPr lang="en-GB" b="1" dirty="0"/>
              <a:t> Magmas et </a:t>
            </a:r>
            <a:r>
              <a:rPr lang="en-GB" b="1" dirty="0" err="1"/>
              <a:t>Volcans</a:t>
            </a:r>
            <a:endParaRPr lang="en-GB" b="1" dirty="0"/>
          </a:p>
          <a:p>
            <a:r>
              <a:rPr lang="en-GB" dirty="0">
                <a:solidFill>
                  <a:schemeClr val="bg1"/>
                </a:solidFill>
              </a:rPr>
              <a:t>Maud BOYER</a:t>
            </a:r>
          </a:p>
          <a:p>
            <a:r>
              <a:rPr lang="en-GB" dirty="0">
                <a:solidFill>
                  <a:schemeClr val="bg1"/>
                </a:solidFill>
              </a:rPr>
              <a:t>Jean-Luc PIRO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ED4E70B-B0C0-4E64-B24D-5802F13D7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23" y="117181"/>
            <a:ext cx="1642777" cy="10279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842AF5C-FB2D-43CC-A929-8FF9D53C49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93" y="2512529"/>
            <a:ext cx="946201" cy="9282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8C627DE-0648-4BD7-A35A-A03F674F5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29" y="3607579"/>
            <a:ext cx="1718050" cy="85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A4CB387-7DAA-441D-85F1-F2A6046316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>
          <a:xfrm>
            <a:off x="2117096" y="2512529"/>
            <a:ext cx="1994170" cy="10999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2F75534-C437-4166-A78E-21965FB36B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2302" r="7108" b="12572"/>
          <a:stretch/>
        </p:blipFill>
        <p:spPr>
          <a:xfrm>
            <a:off x="1998739" y="4041798"/>
            <a:ext cx="1230378" cy="8248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A8C3178-9A1A-4956-A6C7-84B33E88E78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t="9328" r="17952" b="9282"/>
          <a:stretch/>
        </p:blipFill>
        <p:spPr>
          <a:xfrm>
            <a:off x="8436188" y="8009"/>
            <a:ext cx="696610" cy="6593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67FAA08-04F4-4609-A1BD-9000FBA18094}"/>
              </a:ext>
            </a:extLst>
          </p:cNvPr>
          <p:cNvSpPr txBox="1"/>
          <p:nvPr/>
        </p:nvSpPr>
        <p:spPr>
          <a:xfrm>
            <a:off x="4380930" y="1342079"/>
            <a:ext cx="381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Laboratoire </a:t>
            </a:r>
            <a:r>
              <a:rPr lang="fr-FR" b="1" dirty="0" err="1"/>
              <a:t>MitoVasc</a:t>
            </a:r>
            <a:endParaRPr lang="fr-FR" b="1" dirty="0"/>
          </a:p>
          <a:p>
            <a:r>
              <a:rPr lang="fr-FR" dirty="0">
                <a:solidFill>
                  <a:schemeClr val="bg1"/>
                </a:solidFill>
              </a:rPr>
              <a:t>Arnaud CHEVROLLIER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6E42BBA-28DA-48AC-9CF9-AB2050CB3C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69" y="1094877"/>
            <a:ext cx="1657978" cy="10730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BB5F8D7-3D65-4BD0-91BE-AEFFDBCA3B2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7" t="27211" r="3667" b="33904"/>
          <a:stretch/>
        </p:blipFill>
        <p:spPr>
          <a:xfrm>
            <a:off x="2344595" y="5322121"/>
            <a:ext cx="1313005" cy="7813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1B31849-31C3-4057-AD14-DF37E6E6A56E}"/>
              </a:ext>
            </a:extLst>
          </p:cNvPr>
          <p:cNvSpPr txBox="1"/>
          <p:nvPr/>
        </p:nvSpPr>
        <p:spPr>
          <a:xfrm>
            <a:off x="129381" y="5009779"/>
            <a:ext cx="42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LMGE</a:t>
            </a:r>
          </a:p>
          <a:p>
            <a:r>
              <a:rPr lang="en-GB" b="1" dirty="0">
                <a:solidFill>
                  <a:schemeClr val="bg1"/>
                </a:solidFill>
              </a:rPr>
              <a:t>Hermine </a:t>
            </a:r>
            <a:r>
              <a:rPr lang="en-GB" b="1" dirty="0" err="1">
                <a:solidFill>
                  <a:schemeClr val="bg1"/>
                </a:solidFill>
              </a:rPr>
              <a:t>Billard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Isabelle JOUAN</a:t>
            </a:r>
          </a:p>
        </p:txBody>
      </p:sp>
    </p:spTree>
    <p:extLst>
      <p:ext uri="{BB962C8B-B14F-4D97-AF65-F5344CB8AC3E}">
        <p14:creationId xmlns:p14="http://schemas.microsoft.com/office/powerpoint/2010/main" val="29589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225E6A2-06A8-41A1-8A4C-5E6592ED30F3}"/>
              </a:ext>
            </a:extLst>
          </p:cNvPr>
          <p:cNvGrpSpPr/>
          <p:nvPr/>
        </p:nvGrpSpPr>
        <p:grpSpPr>
          <a:xfrm>
            <a:off x="4332326" y="1834056"/>
            <a:ext cx="4205005" cy="646331"/>
            <a:chOff x="4805939" y="2025257"/>
            <a:chExt cx="3946193" cy="646331"/>
          </a:xfrm>
        </p:grpSpPr>
        <p:sp>
          <p:nvSpPr>
            <p:cNvPr id="6" name="Flèche droite à entaille 30">
              <a:extLst>
                <a:ext uri="{FF2B5EF4-FFF2-40B4-BE49-F238E27FC236}">
                  <a16:creationId xmlns:a16="http://schemas.microsoft.com/office/drawing/2014/main" xmlns="" id="{6E7B0430-1D28-40A3-B5C9-DB1B7B7811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4805939" y="2202373"/>
              <a:ext cx="805798" cy="292100"/>
            </a:xfrm>
            <a:prstGeom prst="notchedRightArrow">
              <a:avLst>
                <a:gd name="adj1" fmla="val 50000"/>
                <a:gd name="adj2" fmla="val 49888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B0E9ADF0-0898-40AB-B72C-8AF54007593A}"/>
                </a:ext>
              </a:extLst>
            </p:cNvPr>
            <p:cNvSpPr txBox="1"/>
            <p:nvPr/>
          </p:nvSpPr>
          <p:spPr>
            <a:xfrm>
              <a:off x="5611737" y="2025257"/>
              <a:ext cx="3140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Correlation</a:t>
              </a:r>
              <a:r>
                <a:rPr lang="fr-FR" dirty="0"/>
                <a:t> entre mutations ADNmt et Cancer (1)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1D59EBC3-0C7F-4664-83F8-A26F051305CB}"/>
              </a:ext>
            </a:extLst>
          </p:cNvPr>
          <p:cNvGrpSpPr/>
          <p:nvPr/>
        </p:nvGrpSpPr>
        <p:grpSpPr>
          <a:xfrm>
            <a:off x="390643" y="1090060"/>
            <a:ext cx="2870428" cy="2914791"/>
            <a:chOff x="228602" y="2256637"/>
            <a:chExt cx="3036458" cy="2857632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xmlns="" id="{19FDF6F1-3D46-4525-8D11-6DBEA4A5EB38}"/>
                </a:ext>
              </a:extLst>
            </p:cNvPr>
            <p:cNvGrpSpPr/>
            <p:nvPr/>
          </p:nvGrpSpPr>
          <p:grpSpPr>
            <a:xfrm>
              <a:off x="228602" y="2256637"/>
              <a:ext cx="3036458" cy="2857632"/>
              <a:chOff x="1651378" y="2129208"/>
              <a:chExt cx="2964741" cy="2803346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xmlns="" id="{C12C0EDB-08F2-483E-A08B-5F998B403A65}"/>
                  </a:ext>
                </a:extLst>
              </p:cNvPr>
              <p:cNvGrpSpPr/>
              <p:nvPr/>
            </p:nvGrpSpPr>
            <p:grpSpPr>
              <a:xfrm>
                <a:off x="1651378" y="2129208"/>
                <a:ext cx="2964741" cy="2803346"/>
                <a:chOff x="368125" y="2149300"/>
                <a:chExt cx="4137614" cy="4140456"/>
              </a:xfrm>
            </p:grpSpPr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xmlns="" id="{E568CC45-0457-4DA1-9CC5-BEFD8B2D16C9}"/>
                    </a:ext>
                  </a:extLst>
                </p:cNvPr>
                <p:cNvSpPr/>
                <p:nvPr/>
              </p:nvSpPr>
              <p:spPr>
                <a:xfrm>
                  <a:off x="748506" y="2534339"/>
                  <a:ext cx="3416222" cy="338559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xmlns="" id="{3F10185F-991D-44EE-8486-9F6EC7EA70D8}"/>
                    </a:ext>
                  </a:extLst>
                </p:cNvPr>
                <p:cNvSpPr/>
                <p:nvPr/>
              </p:nvSpPr>
              <p:spPr>
                <a:xfrm>
                  <a:off x="368125" y="2149300"/>
                  <a:ext cx="4137614" cy="41404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xmlns="" id="{EE000067-DCD5-411F-9B8D-ADA0B515EC5E}"/>
                    </a:ext>
                  </a:extLst>
                </p:cNvPr>
                <p:cNvCxnSpPr/>
                <p:nvPr/>
              </p:nvCxnSpPr>
              <p:spPr>
                <a:xfrm flipV="1">
                  <a:off x="2287063" y="2149300"/>
                  <a:ext cx="0" cy="38503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xmlns="" id="{9FD0FB39-3970-4DCD-8AC2-AE59B167E489}"/>
                    </a:ext>
                  </a:extLst>
                </p:cNvPr>
                <p:cNvCxnSpPr/>
                <p:nvPr/>
              </p:nvCxnSpPr>
              <p:spPr>
                <a:xfrm flipV="1">
                  <a:off x="3086100" y="2341819"/>
                  <a:ext cx="148419" cy="30480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xmlns="" id="{CEF11876-59DA-4B12-A0C4-5A021E28ACC2}"/>
                    </a:ext>
                  </a:extLst>
                </p:cNvPr>
                <p:cNvCxnSpPr/>
                <p:nvPr/>
              </p:nvCxnSpPr>
              <p:spPr>
                <a:xfrm flipV="1">
                  <a:off x="4002534" y="3293735"/>
                  <a:ext cx="292193" cy="1536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xmlns="" id="{74BDB7D8-9E72-42B5-88B5-D5924CD9B693}"/>
                    </a:ext>
                  </a:extLst>
                </p:cNvPr>
                <p:cNvCxnSpPr/>
                <p:nvPr/>
              </p:nvCxnSpPr>
              <p:spPr>
                <a:xfrm flipV="1">
                  <a:off x="3534770" y="2662122"/>
                  <a:ext cx="246093" cy="2811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xmlns="" id="{F6A7C8A5-EB4F-4474-ABC1-02ECCC9BB082}"/>
                    </a:ext>
                  </a:extLst>
                </p:cNvPr>
                <p:cNvCxnSpPr/>
                <p:nvPr/>
              </p:nvCxnSpPr>
              <p:spPr>
                <a:xfrm flipV="1">
                  <a:off x="2425264" y="5904717"/>
                  <a:ext cx="0" cy="38503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xmlns="" id="{B2DA60EB-DBE6-4129-B8BF-19906DF4A745}"/>
                    </a:ext>
                  </a:extLst>
                </p:cNvPr>
                <p:cNvCxnSpPr/>
                <p:nvPr/>
              </p:nvCxnSpPr>
              <p:spPr>
                <a:xfrm flipV="1">
                  <a:off x="4164110" y="4106427"/>
                  <a:ext cx="317726" cy="637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xmlns="" id="{A324781D-3F35-4587-91D1-3FD78A812017}"/>
                    </a:ext>
                  </a:extLst>
                </p:cNvPr>
                <p:cNvCxnSpPr/>
                <p:nvPr/>
              </p:nvCxnSpPr>
              <p:spPr>
                <a:xfrm flipH="1" flipV="1">
                  <a:off x="392596" y="3896109"/>
                  <a:ext cx="355910" cy="480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xmlns="" id="{8974FE60-6FFA-4686-8766-7C2E9F6D7BF9}"/>
                    </a:ext>
                  </a:extLst>
                </p:cNvPr>
                <p:cNvCxnSpPr/>
                <p:nvPr/>
              </p:nvCxnSpPr>
              <p:spPr>
                <a:xfrm flipH="1" flipV="1">
                  <a:off x="702312" y="3064837"/>
                  <a:ext cx="285390" cy="3007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xmlns="" id="{CB8E6728-A259-4514-A2AC-253EECFECBD6}"/>
                    </a:ext>
                  </a:extLst>
                </p:cNvPr>
                <p:cNvCxnSpPr/>
                <p:nvPr/>
              </p:nvCxnSpPr>
              <p:spPr>
                <a:xfrm flipH="1">
                  <a:off x="1163703" y="5568287"/>
                  <a:ext cx="228371" cy="3364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23403BD1-4C41-4340-A5CF-72B67FF38399}"/>
                  </a:ext>
                </a:extLst>
              </p:cNvPr>
              <p:cNvSpPr txBox="1"/>
              <p:nvPr/>
            </p:nvSpPr>
            <p:spPr>
              <a:xfrm rot="1134891">
                <a:off x="2314770" y="4591221"/>
                <a:ext cx="832380" cy="266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COX I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FDFF0B1C-F34B-44B9-A9CF-831BD9046D0A}"/>
                  </a:ext>
                </a:extLst>
              </p:cNvPr>
              <p:cNvSpPr txBox="1"/>
              <p:nvPr/>
            </p:nvSpPr>
            <p:spPr>
              <a:xfrm rot="368675">
                <a:off x="3026362" y="2151368"/>
                <a:ext cx="729761" cy="266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Cyt</a:t>
                </a:r>
                <a:r>
                  <a:rPr lang="fr-FR" sz="1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E2C315D9-1D7B-47E5-9C33-39CFE2434E30}"/>
                  </a:ext>
                </a:extLst>
              </p:cNvPr>
              <p:cNvSpPr txBox="1"/>
              <p:nvPr/>
            </p:nvSpPr>
            <p:spPr>
              <a:xfrm rot="4539888">
                <a:off x="4099280" y="3150540"/>
                <a:ext cx="729762" cy="286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ND4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840F5F66-BF46-4220-B487-62C29C3CFC4C}"/>
                  </a:ext>
                </a:extLst>
              </p:cNvPr>
              <p:cNvSpPr txBox="1"/>
              <p:nvPr/>
            </p:nvSpPr>
            <p:spPr>
              <a:xfrm rot="3318354">
                <a:off x="3872215" y="2665537"/>
                <a:ext cx="729762" cy="286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ND5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075C8C82-CBCE-4A70-B1FE-7DB52019C841}"/>
                  </a:ext>
                </a:extLst>
              </p:cNvPr>
              <p:cNvSpPr txBox="1"/>
              <p:nvPr/>
            </p:nvSpPr>
            <p:spPr>
              <a:xfrm rot="17522353">
                <a:off x="1627739" y="2959330"/>
                <a:ext cx="473567" cy="286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ND1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2458215D-3CFA-48CA-82CD-E9C81B327853}"/>
                </a:ext>
              </a:extLst>
            </p:cNvPr>
            <p:cNvSpPr txBox="1"/>
            <p:nvPr/>
          </p:nvSpPr>
          <p:spPr>
            <a:xfrm>
              <a:off x="1293189" y="3499930"/>
              <a:ext cx="1222346" cy="36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>
                  <a:latin typeface="Times New Roman" panose="02020603050405020304" pitchFamily="18" charset="0"/>
                  <a:cs typeface="Times New Roman" panose="02020603050405020304" pitchFamily="18" charset="0"/>
                </a:rPr>
                <a:t>ADNmt</a:t>
              </a:r>
            </a:p>
          </p:txBody>
        </p:sp>
      </p:grp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025CC19A-BD3F-4C19-B0EE-2AD76C33BD94}"/>
              </a:ext>
            </a:extLst>
          </p:cNvPr>
          <p:cNvSpPr/>
          <p:nvPr/>
        </p:nvSpPr>
        <p:spPr>
          <a:xfrm>
            <a:off x="227723" y="1737578"/>
            <a:ext cx="724753" cy="7042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2458279D-1BD9-4A7E-B25A-3D9B6EAEA37F}"/>
              </a:ext>
            </a:extLst>
          </p:cNvPr>
          <p:cNvSpPr/>
          <p:nvPr/>
        </p:nvSpPr>
        <p:spPr>
          <a:xfrm>
            <a:off x="1021782" y="3392382"/>
            <a:ext cx="795980" cy="70254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50747457-BE22-4C01-9FA1-30DD36BDF54A}"/>
              </a:ext>
            </a:extLst>
          </p:cNvPr>
          <p:cNvSpPr/>
          <p:nvPr/>
        </p:nvSpPr>
        <p:spPr>
          <a:xfrm>
            <a:off x="2528815" y="1361120"/>
            <a:ext cx="724753" cy="7042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E58D35AA-279A-4285-BACF-D913CCD30E30}"/>
              </a:ext>
            </a:extLst>
          </p:cNvPr>
          <p:cNvSpPr txBox="1"/>
          <p:nvPr/>
        </p:nvSpPr>
        <p:spPr>
          <a:xfrm>
            <a:off x="0" y="6095072"/>
            <a:ext cx="847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(1) </a:t>
            </a:r>
            <a:r>
              <a:rPr lang="fr-FR" sz="1100" dirty="0" err="1"/>
              <a:t>Chatterjee</a:t>
            </a:r>
            <a:r>
              <a:rPr lang="fr-FR" sz="1100" dirty="0"/>
              <a:t> et al.,2005; (2) M. Rogalinska,2016; (3) Petros et al.2005;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60A7CF5C-6ADA-4CC9-A714-8D5C6FF4DA1A}"/>
              </a:ext>
            </a:extLst>
          </p:cNvPr>
          <p:cNvSpPr txBox="1"/>
          <p:nvPr/>
        </p:nvSpPr>
        <p:spPr>
          <a:xfrm>
            <a:off x="4003561" y="2721594"/>
            <a:ext cx="494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Mutation ADNmt =&gt; tumorigenèse, progression du cancer de la prostate (2,3)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46F88405-1D7F-457F-873D-F17874C3E158}"/>
              </a:ext>
            </a:extLst>
          </p:cNvPr>
          <p:cNvSpPr txBox="1"/>
          <p:nvPr/>
        </p:nvSpPr>
        <p:spPr>
          <a:xfrm>
            <a:off x="179211" y="500191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Importance de la </a:t>
            </a:r>
            <a:r>
              <a:rPr lang="fr-FR" sz="2000" b="1" u="sng" dirty="0"/>
              <a:t>mitochondrie</a:t>
            </a:r>
            <a:r>
              <a:rPr lang="fr-FR" sz="2000" b="1" dirty="0"/>
              <a:t> et du maintien de l’ADNmt dans les processus de tumorigenèse</a:t>
            </a:r>
          </a:p>
        </p:txBody>
      </p:sp>
      <p:sp>
        <p:nvSpPr>
          <p:cNvPr id="35" name="Espace réservé du numéro de diapositive 9">
            <a:extLst>
              <a:ext uri="{FF2B5EF4-FFF2-40B4-BE49-F238E27FC236}">
                <a16:creationId xmlns:a16="http://schemas.microsoft.com/office/drawing/2014/main" xmlns="" id="{F0B81CFF-939D-41F3-82AB-07ED5950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3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1845733" y="0"/>
            <a:ext cx="3024000" cy="440267"/>
          </a:xfrm>
          <a:prstGeom prst="homePlat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1"/>
                </a:solidFill>
              </a:rPr>
              <a:t>        Cancer et Mitochondrie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2" name="Pentagone 51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introduction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4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3937" y="2205881"/>
            <a:ext cx="43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Cancer le plus fréquent chez l’homme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3937" y="3761812"/>
            <a:ext cx="61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Troisième cause de mortalité suite à un cancer chez l’homme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2DE53ECE-8E31-4A00-B7B8-AB38AE552682}"/>
              </a:ext>
            </a:extLst>
          </p:cNvPr>
          <p:cNvSpPr txBox="1"/>
          <p:nvPr/>
        </p:nvSpPr>
        <p:spPr>
          <a:xfrm>
            <a:off x="549414" y="2705861"/>
            <a:ext cx="498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L’incidence augmente avec l’âge (à partir de 50 ans)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97336EF3-833F-484A-962C-E82DC6104DDA}"/>
              </a:ext>
            </a:extLst>
          </p:cNvPr>
          <p:cNvSpPr txBox="1"/>
          <p:nvPr/>
        </p:nvSpPr>
        <p:spPr>
          <a:xfrm>
            <a:off x="523937" y="3247000"/>
            <a:ext cx="48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taux de mortalité augmente après 60 ans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6612" y="1735448"/>
            <a:ext cx="398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Le cancer de la prostate</a:t>
            </a:r>
          </a:p>
        </p:txBody>
      </p:sp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xmlns="" id="{FB93C5C6-3AC3-4D13-B18A-69893490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4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3736617" y="0"/>
            <a:ext cx="3024000" cy="440267"/>
          </a:xfrm>
          <a:prstGeom prst="homePlat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1"/>
                </a:solidFill>
              </a:rPr>
              <a:t>            Cancer de la prostate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1845733" y="0"/>
            <a:ext cx="2455334" cy="440267"/>
          </a:xfrm>
          <a:prstGeom prst="homePlat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Cancer et Mitochondrie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introduction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s://previews.123rf.com/images/drmicrobe/drmicrobe1710/drmicrobe171000159/89474720-cancer-de-la-prostate-illustration-3d-montrant-une-prostate-normale-et-pr%C3%A9sence-d-une-tumeur-dans-l.jpg"/>
          <p:cNvPicPr>
            <a:picLocks noChangeAspect="1" noChangeArrowheads="1"/>
          </p:cNvPicPr>
          <p:nvPr/>
        </p:nvPicPr>
        <p:blipFill>
          <a:blip r:embed="rId3" cstate="print"/>
          <a:srcRect t="16179"/>
          <a:stretch>
            <a:fillRect/>
          </a:stretch>
        </p:blipFill>
        <p:spPr bwMode="auto">
          <a:xfrm>
            <a:off x="2722012" y="4605867"/>
            <a:ext cx="3027462" cy="1399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0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1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e 28"/>
          <p:cNvSpPr/>
          <p:nvPr/>
        </p:nvSpPr>
        <p:spPr>
          <a:xfrm>
            <a:off x="5683954" y="0"/>
            <a:ext cx="3460045" cy="440267"/>
          </a:xfrm>
          <a:prstGeom prst="homePlat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Approches thérapeutiques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EF7AA43-7D94-4D3A-9D59-95C09B5090D0}"/>
              </a:ext>
            </a:extLst>
          </p:cNvPr>
          <p:cNvSpPr txBox="1"/>
          <p:nvPr/>
        </p:nvSpPr>
        <p:spPr>
          <a:xfrm>
            <a:off x="416560" y="1184911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Progression clinique du cancer de la Prostate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A7C49B1-9346-41F2-ABFC-5FBD812F5D4A}"/>
              </a:ext>
            </a:extLst>
          </p:cNvPr>
          <p:cNvSpPr txBox="1"/>
          <p:nvPr/>
        </p:nvSpPr>
        <p:spPr>
          <a:xfrm>
            <a:off x="6162040" y="1191803"/>
            <a:ext cx="293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Thérapies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3DF02539-4AB3-4AD8-8AD9-341F71BF382B}"/>
              </a:ext>
            </a:extLst>
          </p:cNvPr>
          <p:cNvSpPr/>
          <p:nvPr/>
        </p:nvSpPr>
        <p:spPr>
          <a:xfrm>
            <a:off x="1209040" y="1859280"/>
            <a:ext cx="1971040" cy="1198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Localisé,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faible risque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65CB038-0300-42B3-8199-712B32EBF9A0}"/>
              </a:ext>
            </a:extLst>
          </p:cNvPr>
          <p:cNvSpPr/>
          <p:nvPr/>
        </p:nvSpPr>
        <p:spPr>
          <a:xfrm>
            <a:off x="1209040" y="3488789"/>
            <a:ext cx="1971040" cy="1198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Risque élevé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BE5D0CB-D525-4B31-8F86-1A50CDF44AEB}"/>
              </a:ext>
            </a:extLst>
          </p:cNvPr>
          <p:cNvSpPr/>
          <p:nvPr/>
        </p:nvSpPr>
        <p:spPr>
          <a:xfrm>
            <a:off x="1198879" y="5299835"/>
            <a:ext cx="1971040" cy="119888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Récurrent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0497A9E8-8FB0-4C9E-AA78-26E27B26F50F}"/>
              </a:ext>
            </a:extLst>
          </p:cNvPr>
          <p:cNvSpPr/>
          <p:nvPr/>
        </p:nvSpPr>
        <p:spPr>
          <a:xfrm>
            <a:off x="3749039" y="2238940"/>
            <a:ext cx="1971039" cy="28392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xmlns="" id="{0DB344CE-D919-4E1E-A4BE-9DDACE5A3E86}"/>
              </a:ext>
            </a:extLst>
          </p:cNvPr>
          <p:cNvSpPr/>
          <p:nvPr/>
        </p:nvSpPr>
        <p:spPr>
          <a:xfrm>
            <a:off x="3749038" y="3752403"/>
            <a:ext cx="1971040" cy="4744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xmlns="" id="{E6107539-C123-48D0-949B-7A63A3F08636}"/>
              </a:ext>
            </a:extLst>
          </p:cNvPr>
          <p:cNvSpPr/>
          <p:nvPr/>
        </p:nvSpPr>
        <p:spPr>
          <a:xfrm>
            <a:off x="3749038" y="5519671"/>
            <a:ext cx="1971040" cy="64633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C99AC0-DCBB-4421-BBC1-F3C3D1059657}"/>
              </a:ext>
            </a:extLst>
          </p:cNvPr>
          <p:cNvSpPr/>
          <p:nvPr/>
        </p:nvSpPr>
        <p:spPr>
          <a:xfrm>
            <a:off x="6228080" y="2127840"/>
            <a:ext cx="2804160" cy="501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Suivi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7B74F5-7A0C-4010-9A44-123AEC4A8099}"/>
              </a:ext>
            </a:extLst>
          </p:cNvPr>
          <p:cNvSpPr/>
          <p:nvPr/>
        </p:nvSpPr>
        <p:spPr>
          <a:xfrm>
            <a:off x="6228080" y="4384893"/>
            <a:ext cx="2804160" cy="501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Hormonothérapie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D085A8-8B0A-497F-B575-F0449C8013C2}"/>
              </a:ext>
            </a:extLst>
          </p:cNvPr>
          <p:cNvSpPr/>
          <p:nvPr/>
        </p:nvSpPr>
        <p:spPr>
          <a:xfrm>
            <a:off x="6228080" y="3796350"/>
            <a:ext cx="2804160" cy="501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Radiothérapie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637430D-D3B7-4512-881E-0EF4C73719E4}"/>
              </a:ext>
            </a:extLst>
          </p:cNvPr>
          <p:cNvSpPr/>
          <p:nvPr/>
        </p:nvSpPr>
        <p:spPr>
          <a:xfrm>
            <a:off x="6228080" y="3182911"/>
            <a:ext cx="2804160" cy="501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Prostatectomie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FB58C1-280D-4A15-BE32-AD7D08C1DF21}"/>
              </a:ext>
            </a:extLst>
          </p:cNvPr>
          <p:cNvSpPr/>
          <p:nvPr/>
        </p:nvSpPr>
        <p:spPr>
          <a:xfrm>
            <a:off x="6228080" y="5997921"/>
            <a:ext cx="2804160" cy="5014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Thérapie Ciblée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DD2A20-0A82-4561-AF15-E6F73AC20F49}"/>
              </a:ext>
            </a:extLst>
          </p:cNvPr>
          <p:cNvSpPr/>
          <p:nvPr/>
        </p:nvSpPr>
        <p:spPr>
          <a:xfrm>
            <a:off x="6228080" y="5292972"/>
            <a:ext cx="2804160" cy="5014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Chimiothérapie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7576D457-D0BD-42AF-B5A1-8829E12710C0}"/>
              </a:ext>
            </a:extLst>
          </p:cNvPr>
          <p:cNvCxnSpPr/>
          <p:nvPr/>
        </p:nvCxnSpPr>
        <p:spPr>
          <a:xfrm>
            <a:off x="2184399" y="3182911"/>
            <a:ext cx="0" cy="246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0D58C6BB-BA40-4AE7-BE10-A74E55118DA8}"/>
              </a:ext>
            </a:extLst>
          </p:cNvPr>
          <p:cNvCxnSpPr>
            <a:cxnSpLocks/>
          </p:cNvCxnSpPr>
          <p:nvPr/>
        </p:nvCxnSpPr>
        <p:spPr>
          <a:xfrm>
            <a:off x="2194560" y="4760348"/>
            <a:ext cx="0" cy="532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E122488-A36D-4B77-BE80-5A48DECA59CC}"/>
              </a:ext>
            </a:extLst>
          </p:cNvPr>
          <p:cNvSpPr/>
          <p:nvPr/>
        </p:nvSpPr>
        <p:spPr>
          <a:xfrm>
            <a:off x="6162040" y="3752404"/>
            <a:ext cx="2936240" cy="6324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9">
            <a:extLst>
              <a:ext uri="{FF2B5EF4-FFF2-40B4-BE49-F238E27FC236}">
                <a16:creationId xmlns:a16="http://schemas.microsoft.com/office/drawing/2014/main" xmlns="" id="{F01C66EE-E6AE-421A-8FBC-123B0A10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215" y="6498715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5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6" name="Pentagone 25"/>
          <p:cNvSpPr/>
          <p:nvPr/>
        </p:nvSpPr>
        <p:spPr>
          <a:xfrm>
            <a:off x="3725328" y="0"/>
            <a:ext cx="2302939" cy="440267"/>
          </a:xfrm>
          <a:prstGeom prst="homePlat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    Cancer de la prostate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7" name="Pentagone 26"/>
          <p:cNvSpPr/>
          <p:nvPr/>
        </p:nvSpPr>
        <p:spPr>
          <a:xfrm>
            <a:off x="1845733" y="0"/>
            <a:ext cx="2353734" cy="440267"/>
          </a:xfrm>
          <a:prstGeom prst="homePlat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Cancer et Mitochondrie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8" name="Pentagone 27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introduction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  <p:bldP spid="10" grpId="0" animBg="1"/>
      <p:bldP spid="11" grpId="0" animBg="1"/>
      <p:bldP spid="4" grpId="0" animBg="1"/>
      <p:bldP spid="13" grpId="0" animBg="1"/>
      <p:bldP spid="14" grpId="0" animBg="1"/>
      <p:bldP spid="5" grpId="0" animBg="1"/>
      <p:bldP spid="16" grpId="0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7A27B17-E192-4986-8175-0058FE787A1C}"/>
              </a:ext>
            </a:extLst>
          </p:cNvPr>
          <p:cNvSpPr/>
          <p:nvPr/>
        </p:nvSpPr>
        <p:spPr>
          <a:xfrm>
            <a:off x="827604" y="5609956"/>
            <a:ext cx="3087981" cy="4654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b="1" dirty="0" smtClean="0">
                <a:solidFill>
                  <a:prstClr val="black"/>
                </a:solidFill>
              </a:rPr>
              <a:t>Cible privilégiée: mitochondrie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74" name="Image 14" descr="Capture d’écran 2014-10-06 à 17.51.10.png">
            <a:extLst>
              <a:ext uri="{FF2B5EF4-FFF2-40B4-BE49-F238E27FC236}">
                <a16:creationId xmlns:a16="http://schemas.microsoft.com/office/drawing/2014/main" xmlns="" id="{00D091BD-8B6C-4D8F-AE77-6B4CCFCA7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8303912" y="3470598"/>
            <a:ext cx="368300" cy="125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14" descr="Capture d’écran 2014-10-06 à 17.51.10.png">
            <a:extLst>
              <a:ext uri="{FF2B5EF4-FFF2-40B4-BE49-F238E27FC236}">
                <a16:creationId xmlns:a16="http://schemas.microsoft.com/office/drawing/2014/main" xmlns="" id="{802E16EB-677E-4733-877D-33E476041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7556400" y="3497338"/>
            <a:ext cx="368300" cy="1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14" descr="Capture d’écran 2014-10-06 à 17.51.10.png">
            <a:extLst>
              <a:ext uri="{FF2B5EF4-FFF2-40B4-BE49-F238E27FC236}">
                <a16:creationId xmlns:a16="http://schemas.microsoft.com/office/drawing/2014/main" xmlns="" id="{39F7C3BD-0F0F-47AC-B476-4983015C2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7930157" y="3497645"/>
            <a:ext cx="368300" cy="1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0D2DA4F7-3ABA-4808-B988-993E8B057D1F}"/>
              </a:ext>
            </a:extLst>
          </p:cNvPr>
          <p:cNvSpPr txBox="1"/>
          <p:nvPr/>
        </p:nvSpPr>
        <p:spPr>
          <a:xfrm>
            <a:off x="2455253" y="1175711"/>
            <a:ext cx="46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Radiosensibiliser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ZoneTexte 80">
            <a:extLst>
              <a:ext uri="{FF2B5EF4-FFF2-40B4-BE49-F238E27FC236}">
                <a16:creationId xmlns:a16="http://schemas.microsoft.com/office/drawing/2014/main" xmlns="" id="{C085483A-D211-40CA-A493-D752DB02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46" y="1539834"/>
            <a:ext cx="1135504" cy="5847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Irradiations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(X)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xmlns="" id="{A1F1D2C5-2FC4-479E-B9A0-D2967527AC5D}"/>
              </a:ext>
            </a:extLst>
          </p:cNvPr>
          <p:cNvCxnSpPr>
            <a:cxnSpLocks/>
          </p:cNvCxnSpPr>
          <p:nvPr/>
        </p:nvCxnSpPr>
        <p:spPr>
          <a:xfrm>
            <a:off x="1084772" y="2223224"/>
            <a:ext cx="1489112" cy="14250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xmlns="" id="{19697038-8922-47E5-810A-4F63D9E2AA1B}"/>
              </a:ext>
            </a:extLst>
          </p:cNvPr>
          <p:cNvCxnSpPr/>
          <p:nvPr/>
        </p:nvCxnSpPr>
        <p:spPr>
          <a:xfrm flipV="1">
            <a:off x="2570416" y="3125988"/>
            <a:ext cx="393540" cy="479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xmlns="" id="{26DD26FD-4CFB-4F01-9E05-16583EE5454C}"/>
              </a:ext>
            </a:extLst>
          </p:cNvPr>
          <p:cNvCxnSpPr/>
          <p:nvPr/>
        </p:nvCxnSpPr>
        <p:spPr>
          <a:xfrm>
            <a:off x="2571887" y="3597278"/>
            <a:ext cx="393540" cy="479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2B811AEE-6B6B-4928-A063-A7FA55316320}"/>
              </a:ext>
            </a:extLst>
          </p:cNvPr>
          <p:cNvSpPr txBox="1"/>
          <p:nvPr/>
        </p:nvSpPr>
        <p:spPr>
          <a:xfrm>
            <a:off x="2963486" y="2866159"/>
            <a:ext cx="112325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Effets directs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E8164F7E-1BF5-4D11-9149-9F45EF079041}"/>
              </a:ext>
            </a:extLst>
          </p:cNvPr>
          <p:cNvSpPr txBox="1"/>
          <p:nvPr/>
        </p:nvSpPr>
        <p:spPr>
          <a:xfrm>
            <a:off x="2963486" y="3977751"/>
            <a:ext cx="12595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Effets indirects</a:t>
            </a:r>
          </a:p>
        </p:txBody>
      </p:sp>
      <p:pic>
        <p:nvPicPr>
          <p:cNvPr id="86" name="Image 14" descr="Capture d’écran 2014-10-06 à 17.51.10.png">
            <a:extLst>
              <a:ext uri="{FF2B5EF4-FFF2-40B4-BE49-F238E27FC236}">
                <a16:creationId xmlns:a16="http://schemas.microsoft.com/office/drawing/2014/main" xmlns="" id="{1BC1123B-ABD1-4A34-932C-B18F37419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4331932" y="2163374"/>
            <a:ext cx="370924" cy="12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xmlns="" id="{FD6D9CBD-3AF8-428A-9ABC-CE26A96F9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101" y="4542076"/>
            <a:ext cx="701675" cy="3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8" name="ZoneTexte 81">
            <a:extLst>
              <a:ext uri="{FF2B5EF4-FFF2-40B4-BE49-F238E27FC236}">
                <a16:creationId xmlns:a16="http://schemas.microsoft.com/office/drawing/2014/main" xmlns="" id="{47A42DA3-DFCE-4DB5-924B-03498151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191" y="3799408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Radiolyse de l’eau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xmlns="" id="{E2E35211-40F3-4072-9DDE-0022EEF8483F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7985" y="4740317"/>
            <a:ext cx="464248" cy="1455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ZoneTexte 85">
            <a:extLst>
              <a:ext uri="{FF2B5EF4-FFF2-40B4-BE49-F238E27FC236}">
                <a16:creationId xmlns:a16="http://schemas.microsoft.com/office/drawing/2014/main" xmlns="" id="{46023E62-EA7F-40D4-B4CA-33B56A8FB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600" y="4565278"/>
            <a:ext cx="80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</a:t>
            </a:r>
            <a:r>
              <a:rPr kumimoji="0" lang="fr-FR" altLang="fr-F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°</a:t>
            </a:r>
            <a:r>
              <a:rPr kumimoji="0" lang="fr-FR" alt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xmlns="" id="{6A0D6E57-2678-443D-9012-F8CC5874D459}"/>
              </a:ext>
            </a:extLst>
          </p:cNvPr>
          <p:cNvCxnSpPr>
            <a:cxnSpLocks/>
          </p:cNvCxnSpPr>
          <p:nvPr/>
        </p:nvCxnSpPr>
        <p:spPr bwMode="auto">
          <a:xfrm>
            <a:off x="5628385" y="4740317"/>
            <a:ext cx="416282" cy="2320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89">
            <a:extLst>
              <a:ext uri="{FF2B5EF4-FFF2-40B4-BE49-F238E27FC236}">
                <a16:creationId xmlns:a16="http://schemas.microsoft.com/office/drawing/2014/main" xmlns="" id="{915BF47E-F31B-42E7-8DBB-FAE2995E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244" y="4513078"/>
            <a:ext cx="701675" cy="3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42C33162-6465-408F-8C2D-A1B893BBBD79}"/>
              </a:ext>
            </a:extLst>
          </p:cNvPr>
          <p:cNvSpPr txBox="1"/>
          <p:nvPr/>
        </p:nvSpPr>
        <p:spPr>
          <a:xfrm>
            <a:off x="5363474" y="5842992"/>
            <a:ext cx="379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Arrêt de la prolifération cellulaire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 cellulaire</a:t>
            </a:r>
          </a:p>
        </p:txBody>
      </p:sp>
      <p:sp>
        <p:nvSpPr>
          <p:cNvPr id="94" name="Flèche vers le bas 43">
            <a:extLst>
              <a:ext uri="{FF2B5EF4-FFF2-40B4-BE49-F238E27FC236}">
                <a16:creationId xmlns:a16="http://schemas.microsoft.com/office/drawing/2014/main" xmlns="" id="{7ADBCB89-259C-4727-9B24-F24929FEEE29}"/>
              </a:ext>
            </a:extLst>
          </p:cNvPr>
          <p:cNvSpPr/>
          <p:nvPr/>
        </p:nvSpPr>
        <p:spPr>
          <a:xfrm>
            <a:off x="6162342" y="5340916"/>
            <a:ext cx="1732548" cy="4211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5" name="Image 14" descr="Capture d’écran 2014-10-06 à 17.51.10.png">
            <a:extLst>
              <a:ext uri="{FF2B5EF4-FFF2-40B4-BE49-F238E27FC236}">
                <a16:creationId xmlns:a16="http://schemas.microsoft.com/office/drawing/2014/main" xmlns="" id="{1DFB23C8-495C-4E97-8B36-4A559C381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4709419" y="2175468"/>
            <a:ext cx="349362" cy="115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 14" descr="Capture d’écran 2014-10-06 à 17.51.10.png">
            <a:extLst>
              <a:ext uri="{FF2B5EF4-FFF2-40B4-BE49-F238E27FC236}">
                <a16:creationId xmlns:a16="http://schemas.microsoft.com/office/drawing/2014/main" xmlns="" id="{9AC8D03B-A154-4B24-BC74-BBB3205F1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5071251" y="2170861"/>
            <a:ext cx="349362" cy="115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Image 14" descr="Capture d’écran 2014-10-06 à 17.51.10.png">
            <a:extLst>
              <a:ext uri="{FF2B5EF4-FFF2-40B4-BE49-F238E27FC236}">
                <a16:creationId xmlns:a16="http://schemas.microsoft.com/office/drawing/2014/main" xmlns="" id="{18914532-002A-465E-9879-41DF3197A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8559" r="66190" b="40611"/>
          <a:stretch>
            <a:fillRect/>
          </a:stretch>
        </p:blipFill>
        <p:spPr bwMode="auto">
          <a:xfrm>
            <a:off x="7188100" y="3497980"/>
            <a:ext cx="368300" cy="1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xmlns="" id="{BC33B7AF-9522-4E32-9EF1-1F3019CFC2FB}"/>
              </a:ext>
            </a:extLst>
          </p:cNvPr>
          <p:cNvSpPr txBox="1"/>
          <p:nvPr/>
        </p:nvSpPr>
        <p:spPr>
          <a:xfrm>
            <a:off x="6165704" y="2961845"/>
            <a:ext cx="210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AMPLIFICATION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xmlns="" id="{B3DF9DB8-2188-49A0-ADD5-BEC9443C4444}"/>
              </a:ext>
            </a:extLst>
          </p:cNvPr>
          <p:cNvSpPr txBox="1"/>
          <p:nvPr/>
        </p:nvSpPr>
        <p:spPr>
          <a:xfrm>
            <a:off x="2178757" y="653694"/>
            <a:ext cx="486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6"/>
                </a:solidFill>
              </a:defRPr>
            </a:lvl1pPr>
          </a:lstStyle>
          <a:p>
            <a:pPr algn="l"/>
            <a:r>
              <a:rPr lang="fr-FR" dirty="0"/>
              <a:t>Radiothérapie : Principes et limites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xmlns="" id="{8E7426BC-AFDD-4957-93E3-0C51C9C382FD}"/>
              </a:ext>
            </a:extLst>
          </p:cNvPr>
          <p:cNvSpPr/>
          <p:nvPr/>
        </p:nvSpPr>
        <p:spPr>
          <a:xfrm>
            <a:off x="1130955" y="2330720"/>
            <a:ext cx="626252" cy="5773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78C61E83-9F5C-42CA-AA0F-CF65FEF8F272}"/>
              </a:ext>
            </a:extLst>
          </p:cNvPr>
          <p:cNvSpPr/>
          <p:nvPr/>
        </p:nvSpPr>
        <p:spPr>
          <a:xfrm>
            <a:off x="534835" y="3048976"/>
            <a:ext cx="17325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Émission d’électrons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secondaires (Auger)</a:t>
            </a:r>
          </a:p>
        </p:txBody>
      </p:sp>
      <p:sp>
        <p:nvSpPr>
          <p:cNvPr id="38" name="Espace réservé du numéro de diapositive 9">
            <a:extLst>
              <a:ext uri="{FF2B5EF4-FFF2-40B4-BE49-F238E27FC236}">
                <a16:creationId xmlns:a16="http://schemas.microsoft.com/office/drawing/2014/main" xmlns="" id="{D867C05F-341A-4CFA-B4DB-D84CC59E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6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5683954" y="0"/>
            <a:ext cx="3460045" cy="440267"/>
          </a:xfrm>
          <a:prstGeom prst="homePlat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Approches thérapeutiques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3725328" y="0"/>
            <a:ext cx="2302939" cy="440267"/>
          </a:xfrm>
          <a:prstGeom prst="homePlat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    Cancer de la prostate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1845733" y="0"/>
            <a:ext cx="2353734" cy="440267"/>
          </a:xfrm>
          <a:prstGeom prst="homePlat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Cancer et Mitochondrie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introduction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7" grpId="0"/>
      <p:bldP spid="78" grpId="0" animBg="1"/>
      <p:bldP spid="84" grpId="0"/>
      <p:bldP spid="85" grpId="0"/>
      <p:bldP spid="87" grpId="0"/>
      <p:bldP spid="88" grpId="0"/>
      <p:bldP spid="90" grpId="0"/>
      <p:bldP spid="92" grpId="0"/>
      <p:bldP spid="93" grpId="0"/>
      <p:bldP spid="94" grpId="0" animBg="1"/>
      <p:bldP spid="98" grpId="0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entagone 51"/>
          <p:cNvSpPr/>
          <p:nvPr/>
        </p:nvSpPr>
        <p:spPr>
          <a:xfrm>
            <a:off x="1814946" y="0"/>
            <a:ext cx="2745179" cy="44026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Protocole type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A0B72D73-EE1E-4A83-83FE-5F06E113B791}"/>
              </a:ext>
            </a:extLst>
          </p:cNvPr>
          <p:cNvGrpSpPr/>
          <p:nvPr/>
        </p:nvGrpSpPr>
        <p:grpSpPr>
          <a:xfrm>
            <a:off x="424994" y="716046"/>
            <a:ext cx="2928822" cy="2991492"/>
            <a:chOff x="325815" y="-840554"/>
            <a:chExt cx="2928822" cy="2991492"/>
          </a:xfrm>
        </p:grpSpPr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xmlns="" id="{78B76D93-917F-4A31-B870-6936CE66A5DC}"/>
                </a:ext>
              </a:extLst>
            </p:cNvPr>
            <p:cNvSpPr txBox="1"/>
            <p:nvPr/>
          </p:nvSpPr>
          <p:spPr>
            <a:xfrm>
              <a:off x="325815" y="1350719"/>
              <a:ext cx="292882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Irradiator</a:t>
              </a:r>
              <a:r>
                <a:rPr lang="fr-FR" sz="1400" dirty="0" smtClean="0"/>
                <a:t> </a:t>
              </a:r>
              <a:r>
                <a:rPr lang="fr-FR" sz="1400" dirty="0"/>
                <a:t>XRAD 320 (</a:t>
              </a:r>
              <a:r>
                <a:rPr lang="fr-FR" sz="1400" dirty="0" err="1"/>
                <a:t>Precision</a:t>
              </a:r>
              <a:r>
                <a:rPr lang="fr-FR" sz="1400" dirty="0"/>
                <a:t> </a:t>
              </a:r>
              <a:r>
                <a:rPr lang="fr-FR" sz="1400" dirty="0" err="1"/>
                <a:t>inc</a:t>
              </a:r>
              <a:r>
                <a:rPr lang="fr-FR" sz="1400" dirty="0"/>
                <a:t>)</a:t>
              </a:r>
            </a:p>
            <a:p>
              <a:pPr algn="ctr"/>
              <a:r>
                <a:rPr lang="fr-FR" sz="1400" b="1" dirty="0" smtClean="0"/>
                <a:t>250keV,  2 Gy/min</a:t>
              </a:r>
            </a:p>
            <a:p>
              <a:pPr algn="ctr"/>
              <a:r>
                <a:rPr lang="fr-FR" b="1" dirty="0" smtClean="0"/>
                <a:t>PAVIRMA</a:t>
              </a:r>
            </a:p>
          </p:txBody>
        </p:sp>
        <p:pic>
          <p:nvPicPr>
            <p:cNvPr id="115" name="Image 114">
              <a:extLst>
                <a:ext uri="{FF2B5EF4-FFF2-40B4-BE49-F238E27FC236}">
                  <a16:creationId xmlns:a16="http://schemas.microsoft.com/office/drawing/2014/main" xmlns="" id="{ACA3DD35-D31E-4564-94C1-8064BC8C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61" y="-840554"/>
              <a:ext cx="1784796" cy="1910141"/>
            </a:xfrm>
            <a:prstGeom prst="rect">
              <a:avLst/>
            </a:prstGeom>
          </p:spPr>
        </p:pic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xmlns="" id="{1829257D-184C-4FAE-BCA6-83E59F9A7944}"/>
              </a:ext>
            </a:extLst>
          </p:cNvPr>
          <p:cNvGrpSpPr/>
          <p:nvPr/>
        </p:nvGrpSpPr>
        <p:grpSpPr>
          <a:xfrm>
            <a:off x="324506" y="4253332"/>
            <a:ext cx="3297635" cy="2001249"/>
            <a:chOff x="4403653" y="4273231"/>
            <a:chExt cx="3297635" cy="2001249"/>
          </a:xfrm>
        </p:grpSpPr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xmlns="" id="{1C3DD3BA-7CF4-409D-BC39-D32DCC505D8A}"/>
                </a:ext>
              </a:extLst>
            </p:cNvPr>
            <p:cNvGrpSpPr/>
            <p:nvPr/>
          </p:nvGrpSpPr>
          <p:grpSpPr>
            <a:xfrm>
              <a:off x="6274656" y="4793047"/>
              <a:ext cx="1100239" cy="1481433"/>
              <a:chOff x="5175835" y="1311441"/>
              <a:chExt cx="1100239" cy="1481433"/>
            </a:xfrm>
          </p:grpSpPr>
          <p:pic>
            <p:nvPicPr>
              <p:cNvPr id="121" name="Image 120">
                <a:extLst>
                  <a:ext uri="{FF2B5EF4-FFF2-40B4-BE49-F238E27FC236}">
                    <a16:creationId xmlns:a16="http://schemas.microsoft.com/office/drawing/2014/main" xmlns="" id="{4E968CEF-66DF-4DF9-B766-E1F44A6259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21" r="3900" b="67385"/>
              <a:stretch/>
            </p:blipFill>
            <p:spPr>
              <a:xfrm>
                <a:off x="5175835" y="1311441"/>
                <a:ext cx="1100239" cy="1157929"/>
              </a:xfrm>
              <a:prstGeom prst="rect">
                <a:avLst/>
              </a:prstGeom>
            </p:spPr>
          </p:pic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xmlns="" id="{D7BC2E90-C5C8-4630-9272-E5F1C6A54B7E}"/>
                  </a:ext>
                </a:extLst>
              </p:cNvPr>
              <p:cNvSpPr txBox="1"/>
              <p:nvPr/>
            </p:nvSpPr>
            <p:spPr>
              <a:xfrm>
                <a:off x="5467849" y="2454320"/>
                <a:ext cx="6898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/>
                  <a:t>PC3</a:t>
                </a:r>
              </a:p>
            </p:txBody>
          </p: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743F48A2-44A7-4247-BDF4-D7385ECCD1F7}"/>
                </a:ext>
              </a:extLst>
            </p:cNvPr>
            <p:cNvGrpSpPr/>
            <p:nvPr/>
          </p:nvGrpSpPr>
          <p:grpSpPr>
            <a:xfrm>
              <a:off x="4453894" y="4781401"/>
              <a:ext cx="1231081" cy="1468494"/>
              <a:chOff x="2743299" y="664200"/>
              <a:chExt cx="1231081" cy="1468494"/>
            </a:xfrm>
          </p:grpSpPr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xmlns="" id="{41713EEB-4960-4B22-B6F5-AE7867055D78}"/>
                  </a:ext>
                </a:extLst>
              </p:cNvPr>
              <p:cNvSpPr txBox="1"/>
              <p:nvPr/>
            </p:nvSpPr>
            <p:spPr>
              <a:xfrm>
                <a:off x="2931644" y="1794140"/>
                <a:ext cx="10427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err="1"/>
                  <a:t>LNCaP</a:t>
                </a:r>
                <a:endParaRPr lang="fr-FR" sz="1600"/>
              </a:p>
            </p:txBody>
          </p: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xmlns="" id="{5B5A2B41-6035-458A-B07D-1F1D47EF2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299" y="664200"/>
                <a:ext cx="1150520" cy="1150520"/>
              </a:xfrm>
              <a:prstGeom prst="rect">
                <a:avLst/>
              </a:prstGeom>
            </p:spPr>
          </p:pic>
        </p:grp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xmlns="" id="{C021F9C2-3E55-4B8C-8F8B-6CB4071794E0}"/>
                </a:ext>
              </a:extLst>
            </p:cNvPr>
            <p:cNvSpPr txBox="1"/>
            <p:nvPr/>
          </p:nvSpPr>
          <p:spPr>
            <a:xfrm>
              <a:off x="4403653" y="4273231"/>
              <a:ext cx="3297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fr-FR" dirty="0"/>
                <a:t>Lignées cellulaires prostatiques 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3807005" y="1063991"/>
            <a:ext cx="4918464" cy="2484048"/>
            <a:chOff x="220657" y="719607"/>
            <a:chExt cx="4918464" cy="2484048"/>
          </a:xfrm>
        </p:grpSpPr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2308547F-C4AF-450C-B4BC-6F5B7317DF25}"/>
                </a:ext>
              </a:extLst>
            </p:cNvPr>
            <p:cNvSpPr txBox="1"/>
            <p:nvPr/>
          </p:nvSpPr>
          <p:spPr>
            <a:xfrm>
              <a:off x="220657" y="2834323"/>
              <a:ext cx="4918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Institut de Chimie de Clermont-Ferrand (ICCF)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12FF3814-5CE6-4CE4-B6DD-6D5F9F20B500}"/>
                </a:ext>
              </a:extLst>
            </p:cNvPr>
            <p:cNvSpPr txBox="1"/>
            <p:nvPr/>
          </p:nvSpPr>
          <p:spPr>
            <a:xfrm>
              <a:off x="2603801" y="2249481"/>
              <a:ext cx="1140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FD-IX-19</a:t>
              </a:r>
            </a:p>
          </p:txBody>
        </p:sp>
        <p:graphicFrame>
          <p:nvGraphicFramePr>
            <p:cNvPr id="62" name="Object 1">
              <a:extLst>
                <a:ext uri="{FF2B5EF4-FFF2-40B4-BE49-F238E27FC236}">
                  <a16:creationId xmlns:a16="http://schemas.microsoft.com/office/drawing/2014/main" xmlns="" id="{AEFDA626-3EBE-462C-91D8-D3D60FBD52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842916"/>
                </p:ext>
              </p:extLst>
            </p:nvPr>
          </p:nvGraphicFramePr>
          <p:xfrm>
            <a:off x="1144036" y="1068472"/>
            <a:ext cx="1700507" cy="166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r:id="rId7" imgW="2808300" imgH="2773320" progId="">
                    <p:embed/>
                  </p:oleObj>
                </mc:Choice>
                <mc:Fallback>
                  <p:oleObj r:id="rId7" imgW="2808300" imgH="2773320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036" y="1068472"/>
                          <a:ext cx="1700507" cy="166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024627AE-5BD5-4FDC-8420-2086F8AFAB16}"/>
                </a:ext>
              </a:extLst>
            </p:cNvPr>
            <p:cNvSpPr txBox="1"/>
            <p:nvPr/>
          </p:nvSpPr>
          <p:spPr>
            <a:xfrm>
              <a:off x="2066611" y="719607"/>
              <a:ext cx="1313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/>
                <a:t>Carbènes</a:t>
              </a:r>
              <a:endParaRPr lang="en-GB" b="1" dirty="0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xmlns="" id="{F76139C5-4C52-44AD-91A2-D4ADBAC69EDD}"/>
                </a:ext>
              </a:extLst>
            </p:cNvPr>
            <p:cNvSpPr/>
            <p:nvPr/>
          </p:nvSpPr>
          <p:spPr>
            <a:xfrm>
              <a:off x="1682939" y="1771594"/>
              <a:ext cx="311350" cy="2710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CB5A22C4-3FD8-494D-A171-E17A6E0B77D7}"/>
              </a:ext>
            </a:extLst>
          </p:cNvPr>
          <p:cNvGrpSpPr/>
          <p:nvPr/>
        </p:nvGrpSpPr>
        <p:grpSpPr>
          <a:xfrm>
            <a:off x="4572000" y="3809404"/>
            <a:ext cx="3688735" cy="2140144"/>
            <a:chOff x="2445366" y="944764"/>
            <a:chExt cx="3688735" cy="214014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xmlns="" id="{5BB93327-34B4-4822-8E44-03296F6DA6D0}"/>
                </a:ext>
              </a:extLst>
            </p:cNvPr>
            <p:cNvGrpSpPr/>
            <p:nvPr/>
          </p:nvGrpSpPr>
          <p:grpSpPr>
            <a:xfrm>
              <a:off x="2445366" y="944764"/>
              <a:ext cx="3688735" cy="2140144"/>
              <a:chOff x="1559991" y="5652382"/>
              <a:chExt cx="2499043" cy="1659338"/>
            </a:xfrm>
          </p:grpSpPr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xmlns="" id="{049DB78F-E25B-422E-BAD9-CFBCA59FF8DF}"/>
                  </a:ext>
                </a:extLst>
              </p:cNvPr>
              <p:cNvGrpSpPr/>
              <p:nvPr/>
            </p:nvGrpSpPr>
            <p:grpSpPr>
              <a:xfrm>
                <a:off x="1559991" y="6483689"/>
                <a:ext cx="2499043" cy="530998"/>
                <a:chOff x="856967" y="6324595"/>
                <a:chExt cx="2499043" cy="530998"/>
              </a:xfrm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xmlns="" id="{4C4359A3-B522-4B79-BA1A-0A93AAC31648}"/>
                    </a:ext>
                  </a:extLst>
                </p:cNvPr>
                <p:cNvGrpSpPr/>
                <p:nvPr/>
              </p:nvGrpSpPr>
              <p:grpSpPr>
                <a:xfrm>
                  <a:off x="889000" y="6324595"/>
                  <a:ext cx="2467010" cy="259603"/>
                  <a:chOff x="889000" y="6324595"/>
                  <a:chExt cx="2467010" cy="259603"/>
                </a:xfrm>
              </p:grpSpPr>
              <p:sp>
                <p:nvSpPr>
                  <p:cNvPr id="40" name="Flèche : pentagone 39">
                    <a:extLst>
                      <a:ext uri="{FF2B5EF4-FFF2-40B4-BE49-F238E27FC236}">
                        <a16:creationId xmlns:a16="http://schemas.microsoft.com/office/drawing/2014/main" xmlns="" id="{3CB918E3-E368-481A-AE26-C3E6C7112455}"/>
                      </a:ext>
                    </a:extLst>
                  </p:cNvPr>
                  <p:cNvSpPr/>
                  <p:nvPr/>
                </p:nvSpPr>
                <p:spPr>
                  <a:xfrm>
                    <a:off x="889000" y="6324600"/>
                    <a:ext cx="2467010" cy="254000"/>
                  </a:xfrm>
                  <a:prstGeom prst="homePlat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xmlns="" id="{C37E972F-2FB9-4F67-A9D4-7C681E967C41}"/>
                      </a:ext>
                    </a:extLst>
                  </p:cNvPr>
                  <p:cNvSpPr/>
                  <p:nvPr/>
                </p:nvSpPr>
                <p:spPr>
                  <a:xfrm>
                    <a:off x="939800" y="6330198"/>
                    <a:ext cx="45719" cy="254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id="{5C1396AE-5987-4B58-B6D9-3C2AC8626388}"/>
                      </a:ext>
                    </a:extLst>
                  </p:cNvPr>
                  <p:cNvSpPr/>
                  <p:nvPr/>
                </p:nvSpPr>
                <p:spPr>
                  <a:xfrm>
                    <a:off x="1465899" y="6324595"/>
                    <a:ext cx="45719" cy="2540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xmlns="" id="{32945D44-0FFB-4AEB-AC42-35E176FBE11D}"/>
                      </a:ext>
                    </a:extLst>
                  </p:cNvPr>
                  <p:cNvSpPr/>
                  <p:nvPr/>
                </p:nvSpPr>
                <p:spPr>
                  <a:xfrm>
                    <a:off x="1733827" y="6324595"/>
                    <a:ext cx="45719" cy="2540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xmlns="" id="{0B95DC24-C75A-4250-ABBE-39D457054AF0}"/>
                    </a:ext>
                  </a:extLst>
                </p:cNvPr>
                <p:cNvSpPr txBox="1"/>
                <p:nvPr/>
              </p:nvSpPr>
              <p:spPr>
                <a:xfrm>
                  <a:off x="856967" y="6578594"/>
                  <a:ext cx="1714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xmlns="" id="{AFE67E72-47B9-4D9C-8309-6B6356A13296}"/>
                  </a:ext>
                </a:extLst>
              </p:cNvPr>
              <p:cNvSpPr txBox="1"/>
              <p:nvPr/>
            </p:nvSpPr>
            <p:spPr>
              <a:xfrm>
                <a:off x="2083189" y="6303763"/>
                <a:ext cx="4006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0h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xmlns="" id="{3A49EEE0-5E41-4F4A-90B8-62F481C52BA3}"/>
                  </a:ext>
                </a:extLst>
              </p:cNvPr>
              <p:cNvSpPr txBox="1"/>
              <p:nvPr/>
            </p:nvSpPr>
            <p:spPr>
              <a:xfrm rot="17677012">
                <a:off x="2211183" y="6032527"/>
                <a:ext cx="759862" cy="187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Irradiation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xmlns="" id="{D7E94B6D-3E17-4FEE-9779-B4937CB1694F}"/>
                  </a:ext>
                </a:extLst>
              </p:cNvPr>
              <p:cNvSpPr txBox="1"/>
              <p:nvPr/>
            </p:nvSpPr>
            <p:spPr>
              <a:xfrm rot="17645211">
                <a:off x="1460105" y="6036995"/>
                <a:ext cx="618240" cy="31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Culture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cellulaire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xmlns="" id="{308E306C-97C6-4FA0-A3E5-71F75B50E298}"/>
                  </a:ext>
                </a:extLst>
              </p:cNvPr>
              <p:cNvSpPr txBox="1"/>
              <p:nvPr/>
            </p:nvSpPr>
            <p:spPr>
              <a:xfrm rot="17645211">
                <a:off x="1935274" y="5929002"/>
                <a:ext cx="740901" cy="187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Composé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D60A6A3A-03BE-49FF-80F6-D7221B9811E9}"/>
                  </a:ext>
                </a:extLst>
              </p:cNvPr>
              <p:cNvSpPr txBox="1"/>
              <p:nvPr/>
            </p:nvSpPr>
            <p:spPr>
              <a:xfrm>
                <a:off x="1771795" y="6810594"/>
                <a:ext cx="379633" cy="501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24h ou 72h</a:t>
                </a:r>
              </a:p>
            </p:txBody>
          </p: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D9148A88-AF31-4B75-90CF-7FBA9191AC65}"/>
                </a:ext>
              </a:extLst>
            </p:cNvPr>
            <p:cNvCxnSpPr>
              <a:cxnSpLocks/>
            </p:cNvCxnSpPr>
            <p:nvPr/>
          </p:nvCxnSpPr>
          <p:spPr>
            <a:xfrm>
              <a:off x="2698436" y="2408512"/>
              <a:ext cx="6794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23AC9350-B12E-49A1-B383-8BA574882AA7}"/>
              </a:ext>
            </a:extLst>
          </p:cNvPr>
          <p:cNvCxnSpPr>
            <a:cxnSpLocks/>
          </p:cNvCxnSpPr>
          <p:nvPr/>
        </p:nvCxnSpPr>
        <p:spPr>
          <a:xfrm>
            <a:off x="5550597" y="5273152"/>
            <a:ext cx="315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D39E000A-2E38-4AFB-B3E7-EEA1A7DA289E}"/>
              </a:ext>
            </a:extLst>
          </p:cNvPr>
          <p:cNvSpPr txBox="1"/>
          <p:nvPr/>
        </p:nvSpPr>
        <p:spPr>
          <a:xfrm>
            <a:off x="5444996" y="5288447"/>
            <a:ext cx="56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24C28F59-1809-4F7D-A355-6072D54EE9EB}"/>
              </a:ext>
            </a:extLst>
          </p:cNvPr>
          <p:cNvCxnSpPr/>
          <p:nvPr/>
        </p:nvCxnSpPr>
        <p:spPr>
          <a:xfrm>
            <a:off x="6134986" y="5298221"/>
            <a:ext cx="1978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979B7A98-EEC4-4AB1-8815-BD160AF4C9E9}"/>
              </a:ext>
            </a:extLst>
          </p:cNvPr>
          <p:cNvSpPr txBox="1"/>
          <p:nvPr/>
        </p:nvSpPr>
        <p:spPr>
          <a:xfrm>
            <a:off x="5988627" y="5395154"/>
            <a:ext cx="2232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Temps d’analyse: 0 à 120h</a:t>
            </a:r>
          </a:p>
        </p:txBody>
      </p:sp>
      <p:sp>
        <p:nvSpPr>
          <p:cNvPr id="50" name="Espace réservé du numéro de diapositive 9">
            <a:extLst>
              <a:ext uri="{FF2B5EF4-FFF2-40B4-BE49-F238E27FC236}">
                <a16:creationId xmlns:a16="http://schemas.microsoft.com/office/drawing/2014/main" xmlns="" id="{E6422F61-B68F-4A8A-B459-F17B6981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7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Matériel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CEC161A-4DD4-45AD-A6E9-28A556406D8C}"/>
              </a:ext>
            </a:extLst>
          </p:cNvPr>
          <p:cNvSpPr txBox="1"/>
          <p:nvPr/>
        </p:nvSpPr>
        <p:spPr>
          <a:xfrm rot="16200000">
            <a:off x="610789" y="1672768"/>
            <a:ext cx="71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LNCaP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891AD4B-FCF7-4DF5-8C41-9D6EA78BAD06}"/>
              </a:ext>
            </a:extLst>
          </p:cNvPr>
          <p:cNvSpPr txBox="1"/>
          <p:nvPr/>
        </p:nvSpPr>
        <p:spPr>
          <a:xfrm rot="16200000">
            <a:off x="5230290" y="1718197"/>
            <a:ext cx="71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PC3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C10C8502-7B30-4282-975C-AD3000B4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78932"/>
              </p:ext>
            </p:extLst>
          </p:nvPr>
        </p:nvGraphicFramePr>
        <p:xfrm>
          <a:off x="1225560" y="1485283"/>
          <a:ext cx="2515164" cy="90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25">
                  <a:extLst>
                    <a:ext uri="{9D8B030D-6E8A-4147-A177-3AD203B41FA5}">
                      <a16:colId xmlns:a16="http://schemas.microsoft.com/office/drawing/2014/main" xmlns="" val="2941123597"/>
                    </a:ext>
                  </a:extLst>
                </a:gridCol>
                <a:gridCol w="1264239">
                  <a:extLst>
                    <a:ext uri="{9D8B030D-6E8A-4147-A177-3AD203B41FA5}">
                      <a16:colId xmlns:a16="http://schemas.microsoft.com/office/drawing/2014/main" xmlns="" val="3261811882"/>
                    </a:ext>
                  </a:extLst>
                </a:gridCol>
              </a:tblGrid>
              <a:tr h="45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Composé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FD-IX-19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7885806"/>
                  </a:ext>
                </a:extLst>
              </a:tr>
              <a:tr h="450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IC</a:t>
                      </a:r>
                      <a:r>
                        <a:rPr lang="fr-FR" sz="1600" baseline="-25000">
                          <a:effectLst/>
                        </a:rPr>
                        <a:t>50</a:t>
                      </a:r>
                      <a:r>
                        <a:rPr lang="fr-FR" sz="1600" baseline="0">
                          <a:effectLst/>
                        </a:rPr>
                        <a:t> (</a:t>
                      </a:r>
                      <a:r>
                        <a:rPr lang="fr-FR" sz="1600">
                          <a:effectLst/>
                        </a:rPr>
                        <a:t>µM)</a:t>
                      </a:r>
                      <a:endParaRPr lang="fr-FR" sz="1600" baseline="-2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2,4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0886067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8AC96C20-7AA3-4099-9EBB-3023D26C8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16985"/>
              </p:ext>
            </p:extLst>
          </p:nvPr>
        </p:nvGraphicFramePr>
        <p:xfrm>
          <a:off x="5845060" y="1485283"/>
          <a:ext cx="2467664" cy="8889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7302">
                  <a:extLst>
                    <a:ext uri="{9D8B030D-6E8A-4147-A177-3AD203B41FA5}">
                      <a16:colId xmlns:a16="http://schemas.microsoft.com/office/drawing/2014/main" xmlns="" val="2941123597"/>
                    </a:ext>
                  </a:extLst>
                </a:gridCol>
                <a:gridCol w="1240362">
                  <a:extLst>
                    <a:ext uri="{9D8B030D-6E8A-4147-A177-3AD203B41FA5}">
                      <a16:colId xmlns:a16="http://schemas.microsoft.com/office/drawing/2014/main" xmlns="" val="3261811882"/>
                    </a:ext>
                  </a:extLst>
                </a:gridCol>
              </a:tblGrid>
              <a:tr h="444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Composé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FD-IX-19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7885806"/>
                  </a:ext>
                </a:extLst>
              </a:tr>
              <a:tr h="444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IC</a:t>
                      </a:r>
                      <a:r>
                        <a:rPr lang="fr-FR" sz="1600" baseline="-25000">
                          <a:effectLst/>
                        </a:rPr>
                        <a:t>50</a:t>
                      </a:r>
                      <a:r>
                        <a:rPr lang="fr-FR" sz="1600" baseline="0">
                          <a:effectLst/>
                        </a:rPr>
                        <a:t> (</a:t>
                      </a:r>
                      <a:r>
                        <a:rPr lang="fr-FR" sz="1600">
                          <a:effectLst/>
                        </a:rPr>
                        <a:t>µM)</a:t>
                      </a:r>
                      <a:endParaRPr lang="fr-FR" sz="1600" baseline="-2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088606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B679A02-2AEA-44A4-9589-1AB8AFB4FDC8}"/>
              </a:ext>
            </a:extLst>
          </p:cNvPr>
          <p:cNvSpPr txBox="1"/>
          <p:nvPr/>
        </p:nvSpPr>
        <p:spPr>
          <a:xfrm>
            <a:off x="0" y="1717948"/>
            <a:ext cx="55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n=3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1B7D7D5-8DC4-4EDB-9220-AB89367883EC}"/>
              </a:ext>
            </a:extLst>
          </p:cNvPr>
          <p:cNvSpPr txBox="1"/>
          <p:nvPr/>
        </p:nvSpPr>
        <p:spPr>
          <a:xfrm>
            <a:off x="1603169" y="758897"/>
            <a:ext cx="615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Viabilité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cellulaire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– test au MTT 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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D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</a:rPr>
              <a:t>étermination</a:t>
            </a:r>
            <a:r>
              <a:rPr lang="en-GB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alibri"/>
              </a:rPr>
              <a:t>de l’IC</a:t>
            </a:r>
            <a:r>
              <a:rPr lang="en-GB" b="1" baseline="-25000" dirty="0">
                <a:solidFill>
                  <a:srgbClr val="0070C0"/>
                </a:solidFill>
                <a:latin typeface="Calibri"/>
              </a:rPr>
              <a:t>50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B41B73CC-3B56-4CD5-98CD-30ED27062071}"/>
              </a:ext>
            </a:extLst>
          </p:cNvPr>
          <p:cNvSpPr txBox="1"/>
          <p:nvPr/>
        </p:nvSpPr>
        <p:spPr>
          <a:xfrm>
            <a:off x="6866541" y="4581128"/>
            <a:ext cx="152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IG</a:t>
            </a:r>
            <a:r>
              <a:rPr lang="fr-FR" sz="1600" baseline="-25000" dirty="0"/>
              <a:t>50</a:t>
            </a:r>
            <a:r>
              <a:rPr lang="fr-FR" sz="1600" dirty="0"/>
              <a:t>= 0,63 µM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351D2F72-47E8-45FA-B0FC-F7C624028C26}"/>
              </a:ext>
            </a:extLst>
          </p:cNvPr>
          <p:cNvSpPr txBox="1"/>
          <p:nvPr/>
        </p:nvSpPr>
        <p:spPr>
          <a:xfrm>
            <a:off x="4960424" y="5761649"/>
            <a:ext cx="3257301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0C0"/>
                </a:solidFill>
                <a:latin typeface="Calibri"/>
              </a:rPr>
              <a:t>Les </a:t>
            </a:r>
            <a:r>
              <a:rPr lang="en-GB" b="1" dirty="0" err="1">
                <a:solidFill>
                  <a:srgbClr val="0070C0"/>
                </a:solidFill>
                <a:latin typeface="Calibri"/>
              </a:rPr>
              <a:t>carbènes</a:t>
            </a:r>
            <a:r>
              <a:rPr lang="en-GB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/>
              </a:rPr>
              <a:t>sont</a:t>
            </a:r>
            <a:r>
              <a:rPr lang="en-GB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/>
              </a:rPr>
              <a:t>cytotoxiques</a:t>
            </a:r>
            <a:r>
              <a:rPr lang="en-GB" b="1" dirty="0">
                <a:solidFill>
                  <a:srgbClr val="0070C0"/>
                </a:solidFill>
                <a:latin typeface="Calibri"/>
              </a:rPr>
              <a:t> et </a:t>
            </a:r>
            <a:r>
              <a:rPr lang="en-GB" b="1" dirty="0" err="1">
                <a:solidFill>
                  <a:srgbClr val="0070C0"/>
                </a:solidFill>
                <a:latin typeface="Calibri"/>
              </a:rPr>
              <a:t>cytostatiques</a:t>
            </a:r>
            <a:endParaRPr lang="en-GB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2563D60-4DD2-40BC-887F-D6FFF6BD5710}"/>
              </a:ext>
            </a:extLst>
          </p:cNvPr>
          <p:cNvSpPr txBox="1"/>
          <p:nvPr/>
        </p:nvSpPr>
        <p:spPr>
          <a:xfrm>
            <a:off x="1739438" y="3676286"/>
            <a:ext cx="71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PC3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41DE382D-BFB1-4F35-82D4-11D260F5249C}"/>
              </a:ext>
            </a:extLst>
          </p:cNvPr>
          <p:cNvCxnSpPr/>
          <p:nvPr/>
        </p:nvCxnSpPr>
        <p:spPr>
          <a:xfrm>
            <a:off x="5896439" y="4762280"/>
            <a:ext cx="7799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numéro de diapositive 9">
            <a:extLst>
              <a:ext uri="{FF2B5EF4-FFF2-40B4-BE49-F238E27FC236}">
                <a16:creationId xmlns:a16="http://schemas.microsoft.com/office/drawing/2014/main" xmlns="" id="{214D3A8F-2487-4019-9D3F-EA9AE371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336" y="6335878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8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4517680" y="0"/>
            <a:ext cx="3498163" cy="44026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</a:rPr>
              <a:t>        </a:t>
            </a:r>
            <a:r>
              <a:rPr lang="fr-FR" sz="1600" dirty="0" smtClean="0">
                <a:solidFill>
                  <a:schemeClr val="bg1"/>
                </a:solidFill>
              </a:rPr>
              <a:t>Détermination des IC</a:t>
            </a:r>
            <a:r>
              <a:rPr lang="fr-FR" sz="1600" baseline="-25000" dirty="0" smtClean="0">
                <a:solidFill>
                  <a:schemeClr val="bg1"/>
                </a:solidFill>
              </a:rPr>
              <a:t>50</a:t>
            </a:r>
            <a:r>
              <a:rPr lang="fr-FR" sz="1600" dirty="0" smtClean="0">
                <a:solidFill>
                  <a:schemeClr val="bg1"/>
                </a:solidFill>
              </a:rPr>
              <a:t> et IG</a:t>
            </a:r>
            <a:r>
              <a:rPr lang="fr-FR" sz="1600" baseline="-25000" dirty="0" smtClean="0">
                <a:solidFill>
                  <a:schemeClr val="bg1"/>
                </a:solidFill>
              </a:rPr>
              <a:t>50</a:t>
            </a:r>
            <a:endParaRPr lang="fr-FR" sz="1600" baseline="-25000" dirty="0">
              <a:solidFill>
                <a:schemeClr val="bg1"/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623394" y="0"/>
            <a:ext cx="3233613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  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: caractérisation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D1B7D7D5-8DC4-4EDB-9220-AB89367883EC}"/>
              </a:ext>
            </a:extLst>
          </p:cNvPr>
          <p:cNvSpPr txBox="1"/>
          <p:nvPr/>
        </p:nvSpPr>
        <p:spPr>
          <a:xfrm>
            <a:off x="938150" y="3131982"/>
            <a:ext cx="711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Prolifération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cellulaire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– </a:t>
            </a:r>
            <a:r>
              <a:rPr lang="en-GB" dirty="0" err="1" smtClean="0">
                <a:solidFill>
                  <a:srgbClr val="0070C0"/>
                </a:solidFill>
                <a:latin typeface="Calibri"/>
              </a:rPr>
              <a:t>clonogénicité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 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D</a:t>
            </a:r>
            <a:r>
              <a:rPr lang="en-GB" b="1" dirty="0" err="1" smtClean="0">
                <a:solidFill>
                  <a:srgbClr val="0070C0"/>
                </a:solidFill>
                <a:latin typeface="Calibri"/>
              </a:rPr>
              <a:t>étermination</a:t>
            </a:r>
            <a:r>
              <a:rPr lang="en-GB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alibri"/>
              </a:rPr>
              <a:t>de </a:t>
            </a:r>
            <a:r>
              <a:rPr lang="en-GB" b="1" dirty="0" smtClean="0">
                <a:solidFill>
                  <a:srgbClr val="0070C0"/>
                </a:solidFill>
                <a:latin typeface="Calibri"/>
              </a:rPr>
              <a:t>l’IG</a:t>
            </a:r>
            <a:r>
              <a:rPr lang="en-GB" b="1" baseline="-25000" dirty="0" smtClean="0">
                <a:solidFill>
                  <a:srgbClr val="0070C0"/>
                </a:solidFill>
                <a:latin typeface="Calibri"/>
              </a:rPr>
              <a:t>50</a:t>
            </a:r>
            <a:endParaRPr lang="en-GB" b="1" baseline="-250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83876" y="4952011"/>
            <a:ext cx="1114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24h de contact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909460" y="4973783"/>
            <a:ext cx="107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14j de contact</a:t>
            </a:r>
            <a:endParaRPr lang="fr-FR" sz="12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395536" y="3717032"/>
            <a:ext cx="5271004" cy="2849040"/>
            <a:chOff x="395536" y="3717032"/>
            <a:chExt cx="5271004" cy="2849040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xmlns="" id="{41FFF61B-B76D-46B1-AFD3-F12D35E511BC}"/>
                </a:ext>
              </a:extLst>
            </p:cNvPr>
            <p:cNvGrpSpPr/>
            <p:nvPr/>
          </p:nvGrpSpPr>
          <p:grpSpPr>
            <a:xfrm>
              <a:off x="395536" y="3717032"/>
              <a:ext cx="5271004" cy="2592288"/>
              <a:chOff x="683568" y="476672"/>
              <a:chExt cx="5093710" cy="2592288"/>
            </a:xfrm>
          </p:grpSpPr>
          <p:graphicFrame>
            <p:nvGraphicFramePr>
              <p:cNvPr id="33" name="Graphique 32">
                <a:extLst>
                  <a:ext uri="{FF2B5EF4-FFF2-40B4-BE49-F238E27FC236}">
                    <a16:creationId xmlns:a16="http://schemas.microsoft.com/office/drawing/2014/main" xmlns="" id="{BB497DF5-5922-4E51-8BB3-F27D34BD393F}"/>
                  </a:ext>
                </a:extLst>
              </p:cNvPr>
              <p:cNvGraphicFramePr/>
              <p:nvPr/>
            </p:nvGraphicFramePr>
            <p:xfrm>
              <a:off x="683568" y="476672"/>
              <a:ext cx="3600400" cy="25922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xmlns="" id="{67FD8A78-01B2-4C3C-B717-C0048116AD08}"/>
                  </a:ext>
                </a:extLst>
              </p:cNvPr>
              <p:cNvSpPr txBox="1"/>
              <p:nvPr/>
            </p:nvSpPr>
            <p:spPr>
              <a:xfrm>
                <a:off x="4562486" y="1328893"/>
                <a:ext cx="1214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IG</a:t>
                </a:r>
                <a:r>
                  <a:rPr lang="fr-FR" sz="1600" baseline="-25000" dirty="0"/>
                  <a:t>50</a:t>
                </a:r>
                <a:r>
                  <a:rPr lang="fr-FR" sz="1600" dirty="0"/>
                  <a:t>=1,25µM</a:t>
                </a:r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1543793" y="6258295"/>
              <a:ext cx="1513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Log [FD-IX-19] (M)</a:t>
              </a:r>
              <a:endParaRPr lang="fr-FR" sz="1400" dirty="0"/>
            </a:p>
          </p:txBody>
        </p:sp>
        <p:sp>
          <p:nvSpPr>
            <p:cNvPr id="36" name="ZoneTexte 35"/>
            <p:cNvSpPr txBox="1"/>
            <p:nvPr/>
          </p:nvSpPr>
          <p:spPr>
            <a:xfrm rot="16200000">
              <a:off x="3180708" y="4843153"/>
              <a:ext cx="2120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Capacité </a:t>
              </a:r>
              <a:r>
                <a:rPr lang="fr-FR" sz="1400" dirty="0" err="1" smtClean="0"/>
                <a:t>clonogénique</a:t>
              </a:r>
              <a:r>
                <a:rPr lang="fr-FR" sz="1400" dirty="0" smtClean="0"/>
                <a:t> (%)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5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26" grpId="0"/>
      <p:bldP spid="28" grpId="0"/>
      <p:bldP spid="29" grpId="0" animBg="1"/>
      <p:bldP spid="31" grpId="0"/>
      <p:bldP spid="20" grpId="0" animBg="1"/>
      <p:bldP spid="24" grpId="0"/>
      <p:bldP spid="3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C5C17B19-51C0-4625-82EA-4C901D4D55EF}"/>
              </a:ext>
            </a:extLst>
          </p:cNvPr>
          <p:cNvSpPr txBox="1"/>
          <p:nvPr/>
        </p:nvSpPr>
        <p:spPr>
          <a:xfrm>
            <a:off x="2481219" y="5370286"/>
            <a:ext cx="3812703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carbène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FD-IX-19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majoritairement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dans la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mitochondrie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44C2F12F-9A3D-4D98-8577-42A9DA09F526}"/>
              </a:ext>
            </a:extLst>
          </p:cNvPr>
          <p:cNvSpPr txBox="1"/>
          <p:nvPr/>
        </p:nvSpPr>
        <p:spPr>
          <a:xfrm>
            <a:off x="4106181" y="1098179"/>
            <a:ext cx="475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Dosage de </a:t>
            </a:r>
            <a:r>
              <a:rPr lang="fr-FR" b="1" dirty="0" smtClean="0">
                <a:solidFill>
                  <a:prstClr val="black"/>
                </a:solidFill>
                <a:latin typeface="Calibri"/>
              </a:rPr>
              <a:t>Au par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ICP-MS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(Spectrométrie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Masse à Plasma à Couplage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Inductif)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B2A0390-5652-4BA2-BCF6-3D9E574B60D7}"/>
              </a:ext>
            </a:extLst>
          </p:cNvPr>
          <p:cNvGrpSpPr/>
          <p:nvPr/>
        </p:nvGrpSpPr>
        <p:grpSpPr>
          <a:xfrm>
            <a:off x="6739542" y="1922852"/>
            <a:ext cx="2208466" cy="2790748"/>
            <a:chOff x="6347067" y="344472"/>
            <a:chExt cx="2208466" cy="2790748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FE4DBB20-9065-4DDA-9A6D-4C1BC0A0BAC2}"/>
                </a:ext>
              </a:extLst>
            </p:cNvPr>
            <p:cNvSpPr txBox="1"/>
            <p:nvPr/>
          </p:nvSpPr>
          <p:spPr>
            <a:xfrm>
              <a:off x="7035624" y="344472"/>
              <a:ext cx="1346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LNCaP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5945B473-2FE3-4B94-BD4B-29C014EEA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8116" t="23400" r="39786" b="9135"/>
            <a:stretch/>
          </p:blipFill>
          <p:spPr>
            <a:xfrm>
              <a:off x="6400248" y="668994"/>
              <a:ext cx="2155285" cy="2126265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50E9CFD5-FD27-4F55-9616-751DDA847E3F}"/>
                </a:ext>
              </a:extLst>
            </p:cNvPr>
            <p:cNvSpPr txBox="1"/>
            <p:nvPr/>
          </p:nvSpPr>
          <p:spPr>
            <a:xfrm>
              <a:off x="6347067" y="2827443"/>
              <a:ext cx="2174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n=3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xmlns="" id="{7B971871-1DE8-43A9-B504-FC4E746C1D95}"/>
                </a:ext>
              </a:extLst>
            </p:cNvPr>
            <p:cNvSpPr txBox="1"/>
            <p:nvPr/>
          </p:nvSpPr>
          <p:spPr>
            <a:xfrm>
              <a:off x="6456446" y="1606601"/>
              <a:ext cx="1173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Mitochondrie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8A0B8897-879A-42F1-B661-B0E528C16CB7}"/>
                </a:ext>
              </a:extLst>
            </p:cNvPr>
            <p:cNvSpPr txBox="1"/>
            <p:nvPr/>
          </p:nvSpPr>
          <p:spPr>
            <a:xfrm>
              <a:off x="7483475" y="1197628"/>
              <a:ext cx="73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Noyau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xmlns="" id="{60805338-835B-449E-AE16-C7A28337BF2B}"/>
                </a:ext>
              </a:extLst>
            </p:cNvPr>
            <p:cNvSpPr txBox="1"/>
            <p:nvPr/>
          </p:nvSpPr>
          <p:spPr>
            <a:xfrm>
              <a:off x="7816633" y="1446919"/>
              <a:ext cx="73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Cytosol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0136791-94DB-4F2C-827A-D307B4054367}"/>
              </a:ext>
            </a:extLst>
          </p:cNvPr>
          <p:cNvGrpSpPr/>
          <p:nvPr/>
        </p:nvGrpSpPr>
        <p:grpSpPr>
          <a:xfrm>
            <a:off x="3857178" y="1859576"/>
            <a:ext cx="2330462" cy="2872018"/>
            <a:chOff x="3523069" y="3983508"/>
            <a:chExt cx="2330462" cy="2872018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DAE41D95-980B-4349-BBAB-032F71E6A4F2}"/>
                </a:ext>
              </a:extLst>
            </p:cNvPr>
            <p:cNvSpPr txBox="1"/>
            <p:nvPr/>
          </p:nvSpPr>
          <p:spPr>
            <a:xfrm>
              <a:off x="3523069" y="6547749"/>
              <a:ext cx="2174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n=3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4846B845-93AF-4FA3-B3DE-3E63D93EB40A}"/>
                </a:ext>
              </a:extLst>
            </p:cNvPr>
            <p:cNvSpPr txBox="1"/>
            <p:nvPr/>
          </p:nvSpPr>
          <p:spPr>
            <a:xfrm>
              <a:off x="4228299" y="3983508"/>
              <a:ext cx="1346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prstClr val="black"/>
                  </a:solidFill>
                  <a:latin typeface="Calibri"/>
                </a:rPr>
                <a:t>PC3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14D0AE04-E55A-4A2E-B7CA-D93F3C002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9030" t="23339" r="39785" b="9879"/>
            <a:stretch/>
          </p:blipFill>
          <p:spPr>
            <a:xfrm>
              <a:off x="3559860" y="4360184"/>
              <a:ext cx="2137496" cy="2128746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789921EE-F29A-4CD5-A96A-2B5D0815399D}"/>
                </a:ext>
              </a:extLst>
            </p:cNvPr>
            <p:cNvSpPr txBox="1"/>
            <p:nvPr/>
          </p:nvSpPr>
          <p:spPr>
            <a:xfrm>
              <a:off x="3837115" y="5498399"/>
              <a:ext cx="1173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Mitochondrie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AE41159-FD52-41E3-A639-1FFF2CCA9AAC}"/>
                </a:ext>
              </a:extLst>
            </p:cNvPr>
            <p:cNvSpPr txBox="1"/>
            <p:nvPr/>
          </p:nvSpPr>
          <p:spPr>
            <a:xfrm>
              <a:off x="4531905" y="4877389"/>
              <a:ext cx="73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Noyau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B95219F1-E06B-48B2-BA3A-B7405908373C}"/>
                </a:ext>
              </a:extLst>
            </p:cNvPr>
            <p:cNvSpPr txBox="1"/>
            <p:nvPr/>
          </p:nvSpPr>
          <p:spPr>
            <a:xfrm>
              <a:off x="5114631" y="4919879"/>
              <a:ext cx="73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Cytosol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D834D3DF-1B9C-4C0F-B72C-9664C013A06A}"/>
              </a:ext>
            </a:extLst>
          </p:cNvPr>
          <p:cNvGrpSpPr/>
          <p:nvPr/>
        </p:nvGrpSpPr>
        <p:grpSpPr>
          <a:xfrm>
            <a:off x="248460" y="1727574"/>
            <a:ext cx="3015809" cy="2924773"/>
            <a:chOff x="3407123" y="1273639"/>
            <a:chExt cx="3015809" cy="2924773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FBC883B9-7737-4247-AC69-93BC1DFB29F5}"/>
                </a:ext>
              </a:extLst>
            </p:cNvPr>
            <p:cNvSpPr txBox="1"/>
            <p:nvPr/>
          </p:nvSpPr>
          <p:spPr>
            <a:xfrm>
              <a:off x="3407123" y="3890635"/>
              <a:ext cx="2994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anose="05000000000000000000" pitchFamily="2" charset="2"/>
                </a:rPr>
                <a:t>Western blot  </a:t>
              </a:r>
              <a:r>
                <a:rPr kumimoji="0" lang="en-GB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Contrôle</a:t>
              </a: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GB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pureté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xmlns="" id="{0253A1A3-0454-49E9-AF15-771218973850}"/>
                </a:ext>
              </a:extLst>
            </p:cNvPr>
            <p:cNvGrpSpPr/>
            <p:nvPr/>
          </p:nvGrpSpPr>
          <p:grpSpPr>
            <a:xfrm>
              <a:off x="3642747" y="1273639"/>
              <a:ext cx="2780185" cy="2659032"/>
              <a:chOff x="6369117" y="2979764"/>
              <a:chExt cx="2780185" cy="2659032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xmlns="" id="{377A6738-7F86-453B-B0F2-15D40C22A9B8}"/>
                  </a:ext>
                </a:extLst>
              </p:cNvPr>
              <p:cNvGrpSpPr/>
              <p:nvPr/>
            </p:nvGrpSpPr>
            <p:grpSpPr>
              <a:xfrm>
                <a:off x="6369117" y="2979764"/>
                <a:ext cx="2780185" cy="2512795"/>
                <a:chOff x="6335312" y="2979764"/>
                <a:chExt cx="2780185" cy="2512795"/>
              </a:xfrm>
            </p:grpSpPr>
            <p:grpSp>
              <p:nvGrpSpPr>
                <p:cNvPr id="67" name="Groupe 66">
                  <a:extLst>
                    <a:ext uri="{FF2B5EF4-FFF2-40B4-BE49-F238E27FC236}">
                      <a16:creationId xmlns:a16="http://schemas.microsoft.com/office/drawing/2014/main" xmlns="" id="{25D4239B-6E14-4726-922D-E18C088A8DC0}"/>
                    </a:ext>
                  </a:extLst>
                </p:cNvPr>
                <p:cNvGrpSpPr/>
                <p:nvPr/>
              </p:nvGrpSpPr>
              <p:grpSpPr>
                <a:xfrm>
                  <a:off x="6335312" y="3892540"/>
                  <a:ext cx="2780185" cy="1600019"/>
                  <a:chOff x="6015102" y="3537552"/>
                  <a:chExt cx="2780185" cy="1600019"/>
                </a:xfrm>
              </p:grpSpPr>
              <p:pic>
                <p:nvPicPr>
                  <p:cNvPr id="72" name="Image 71">
                    <a:extLst>
                      <a:ext uri="{FF2B5EF4-FFF2-40B4-BE49-F238E27FC236}">
                        <a16:creationId xmlns:a16="http://schemas.microsoft.com/office/drawing/2014/main" xmlns="" id="{8CD1E521-FB3C-4E9F-9A77-77D135D0FB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008" t="29084" r="58782" b="61334"/>
                  <a:stretch/>
                </p:blipFill>
                <p:spPr>
                  <a:xfrm>
                    <a:off x="6064580" y="4289729"/>
                    <a:ext cx="1163600" cy="847842"/>
                  </a:xfrm>
                  <a:prstGeom prst="rect">
                    <a:avLst/>
                  </a:prstGeom>
                </p:spPr>
              </p:pic>
              <p:pic>
                <p:nvPicPr>
                  <p:cNvPr id="73" name="Image 72">
                    <a:extLst>
                      <a:ext uri="{FF2B5EF4-FFF2-40B4-BE49-F238E27FC236}">
                        <a16:creationId xmlns:a16="http://schemas.microsoft.com/office/drawing/2014/main" xmlns="" id="{39A74A64-00EA-45AA-ACF6-7F136ABF82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835" t="9912" r="25904" b="86905"/>
                  <a:stretch/>
                </p:blipFill>
                <p:spPr>
                  <a:xfrm>
                    <a:off x="6015102" y="3557498"/>
                    <a:ext cx="1144395" cy="282098"/>
                  </a:xfrm>
                  <a:prstGeom prst="rect">
                    <a:avLst/>
                  </a:prstGeom>
                </p:spPr>
              </p:pic>
              <p:pic>
                <p:nvPicPr>
                  <p:cNvPr id="74" name="Image 73">
                    <a:extLst>
                      <a:ext uri="{FF2B5EF4-FFF2-40B4-BE49-F238E27FC236}">
                        <a16:creationId xmlns:a16="http://schemas.microsoft.com/office/drawing/2014/main" xmlns="" id="{169134F7-238E-401A-8E6B-E3B8BC91BA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835" t="17615" r="24738" b="78677"/>
                  <a:stretch/>
                </p:blipFill>
                <p:spPr>
                  <a:xfrm>
                    <a:off x="6015103" y="3930343"/>
                    <a:ext cx="1144395" cy="308921"/>
                  </a:xfrm>
                  <a:prstGeom prst="rect">
                    <a:avLst/>
                  </a:prstGeom>
                </p:spPr>
              </p:pic>
              <p:sp>
                <p:nvSpPr>
                  <p:cNvPr id="75" name="ZoneTexte 74">
                    <a:extLst>
                      <a:ext uri="{FF2B5EF4-FFF2-40B4-BE49-F238E27FC236}">
                        <a16:creationId xmlns:a16="http://schemas.microsoft.com/office/drawing/2014/main" xmlns="" id="{5BABF334-C00F-4B56-998E-86A4D41669C7}"/>
                      </a:ext>
                    </a:extLst>
                  </p:cNvPr>
                  <p:cNvSpPr txBox="1"/>
                  <p:nvPr/>
                </p:nvSpPr>
                <p:spPr>
                  <a:xfrm>
                    <a:off x="7209492" y="3537552"/>
                    <a:ext cx="151865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GAPDH</a:t>
                    </a:r>
                  </a:p>
                </p:txBody>
              </p:sp>
              <p:sp>
                <p:nvSpPr>
                  <p:cNvPr id="76" name="ZoneTexte 75">
                    <a:extLst>
                      <a:ext uri="{FF2B5EF4-FFF2-40B4-BE49-F238E27FC236}">
                        <a16:creationId xmlns:a16="http://schemas.microsoft.com/office/drawing/2014/main" xmlns="" id="{AE601348-5FDB-41E4-A50C-71E0058838F1}"/>
                      </a:ext>
                    </a:extLst>
                  </p:cNvPr>
                  <p:cNvSpPr txBox="1"/>
                  <p:nvPr/>
                </p:nvSpPr>
                <p:spPr>
                  <a:xfrm>
                    <a:off x="7276628" y="3888560"/>
                    <a:ext cx="11862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rPr>
                      <a:t>H3</a:t>
                    </a:r>
                    <a:endPara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ZoneTexte 76">
                    <a:extLst>
                      <a:ext uri="{FF2B5EF4-FFF2-40B4-BE49-F238E27FC236}">
                        <a16:creationId xmlns:a16="http://schemas.microsoft.com/office/drawing/2014/main" xmlns="" id="{6660ABD0-5E94-489C-ACBD-500320A5AE37}"/>
                      </a:ext>
                    </a:extLst>
                  </p:cNvPr>
                  <p:cNvSpPr txBox="1"/>
                  <p:nvPr/>
                </p:nvSpPr>
                <p:spPr>
                  <a:xfrm>
                    <a:off x="7276628" y="4297736"/>
                    <a:ext cx="151865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PDH</a:t>
                    </a:r>
                  </a:p>
                </p:txBody>
              </p:sp>
              <p:sp>
                <p:nvSpPr>
                  <p:cNvPr id="78" name="ZoneTexte 77">
                    <a:extLst>
                      <a:ext uri="{FF2B5EF4-FFF2-40B4-BE49-F238E27FC236}">
                        <a16:creationId xmlns:a16="http://schemas.microsoft.com/office/drawing/2014/main" xmlns="" id="{4EA0E8D9-BFE0-4479-8DEE-810AF06D223F}"/>
                      </a:ext>
                    </a:extLst>
                  </p:cNvPr>
                  <p:cNvSpPr txBox="1"/>
                  <p:nvPr/>
                </p:nvSpPr>
                <p:spPr>
                  <a:xfrm>
                    <a:off x="7276628" y="4661372"/>
                    <a:ext cx="62457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rPr>
                      <a:t>Rieske</a:t>
                    </a:r>
                    <a:endPara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xmlns="" id="{3766D599-7891-4653-87BE-A72A17933A9E}"/>
                    </a:ext>
                  </a:extLst>
                </p:cNvPr>
                <p:cNvSpPr txBox="1"/>
                <p:nvPr/>
              </p:nvSpPr>
              <p:spPr>
                <a:xfrm rot="17500341">
                  <a:off x="6185838" y="3314512"/>
                  <a:ext cx="946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Cytosol</a:t>
                  </a:r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xmlns="" id="{37EFC27C-9D81-4543-9B97-EBD40AC7807E}"/>
                    </a:ext>
                  </a:extLst>
                </p:cNvPr>
                <p:cNvSpPr txBox="1"/>
                <p:nvPr/>
              </p:nvSpPr>
              <p:spPr>
                <a:xfrm rot="17500341">
                  <a:off x="6478219" y="3333584"/>
                  <a:ext cx="946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Mitoch</a:t>
                  </a:r>
                  <a:r>
                    <a:rPr kumimoji="0" lang="en-GB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.</a:t>
                  </a:r>
                </a:p>
              </p:txBody>
            </p: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xmlns="" id="{5FC892CE-B7F7-406D-9EB8-C3DDFB7C1CDE}"/>
                    </a:ext>
                  </a:extLst>
                </p:cNvPr>
                <p:cNvSpPr txBox="1"/>
                <p:nvPr/>
              </p:nvSpPr>
              <p:spPr>
                <a:xfrm rot="17500341">
                  <a:off x="6782011" y="3335365"/>
                  <a:ext cx="946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Noyau</a:t>
                  </a:r>
                </a:p>
              </p:txBody>
            </p:sp>
            <p:sp>
              <p:nvSpPr>
                <p:cNvPr id="71" name="ZoneTexte 70">
                  <a:extLst>
                    <a:ext uri="{FF2B5EF4-FFF2-40B4-BE49-F238E27FC236}">
                      <a16:creationId xmlns:a16="http://schemas.microsoft.com/office/drawing/2014/main" xmlns="" id="{7C8519DA-4CFB-4207-BD05-C05B67913BCC}"/>
                    </a:ext>
                  </a:extLst>
                </p:cNvPr>
                <p:cNvSpPr txBox="1"/>
                <p:nvPr/>
              </p:nvSpPr>
              <p:spPr>
                <a:xfrm rot="17500341">
                  <a:off x="7172129" y="3348361"/>
                  <a:ext cx="714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Cellule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entière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xmlns="" id="{504F89F7-A252-4695-A36C-5ACA25736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9085" y="3912413"/>
                <a:ext cx="0" cy="158014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xmlns="" id="{FE01D101-6BD6-41F6-B10B-4418B2EC1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3684" y="3912413"/>
                <a:ext cx="0" cy="169071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xmlns="" id="{C807D40D-EAC9-4E68-9D54-063D671C2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9785" y="3912413"/>
                <a:ext cx="0" cy="16809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xmlns="" id="{399B413A-3C50-48DB-9344-730738C2C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0553" y="3957805"/>
                <a:ext cx="0" cy="168099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xmlns="" id="{917F9D42-36C3-44F0-9BA1-EFC5F24EE3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7786" y="3858798"/>
                <a:ext cx="0" cy="168099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Espace réservé du numéro de diapositive 9">
            <a:extLst>
              <a:ext uri="{FF2B5EF4-FFF2-40B4-BE49-F238E27FC236}">
                <a16:creationId xmlns:a16="http://schemas.microsoft.com/office/drawing/2014/main" xmlns="" id="{E92E96FE-396E-41A6-A5D2-D009EB97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B12C7D-D7C1-4659-BD76-3EC008382C54}" type="slidenum">
              <a:rPr lang="fr-FR" b="1" smtClean="0">
                <a:solidFill>
                  <a:schemeClr val="tx1"/>
                </a:solidFill>
              </a:rPr>
              <a:pPr/>
              <a:t>9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2" name="Pentagone 41"/>
          <p:cNvSpPr/>
          <p:nvPr/>
        </p:nvSpPr>
        <p:spPr>
          <a:xfrm>
            <a:off x="1623394" y="0"/>
            <a:ext cx="3233613" cy="440267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              </a:t>
            </a:r>
            <a:r>
              <a:rPr lang="fr-FR" sz="1600" b="1" dirty="0" err="1" smtClean="0">
                <a:solidFill>
                  <a:schemeClr val="bg1"/>
                </a:solidFill>
              </a:rPr>
              <a:t>Carbènes</a:t>
            </a:r>
            <a:r>
              <a:rPr lang="fr-FR" sz="1600" b="1" dirty="0" smtClean="0">
                <a:solidFill>
                  <a:schemeClr val="bg1"/>
                </a:solidFill>
              </a:rPr>
              <a:t> : localisation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4" name="Pentagone 43"/>
          <p:cNvSpPr/>
          <p:nvPr/>
        </p:nvSpPr>
        <p:spPr>
          <a:xfrm>
            <a:off x="0" y="0"/>
            <a:ext cx="2223911" cy="44026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80011" y="1080655"/>
            <a:ext cx="26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Fractionnement cellulaire</a:t>
            </a:r>
            <a:endParaRPr lang="fr-FR" b="1" dirty="0"/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3099460" y="1306286"/>
            <a:ext cx="8193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1" grpId="0"/>
      <p:bldP spid="4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D04DF97207BC488B0A118DEBD77227" ma:contentTypeVersion="2" ma:contentTypeDescription="Crée un document." ma:contentTypeScope="" ma:versionID="cf52748ab866a0655f5b995dac64dce6">
  <xsd:schema xmlns:xsd="http://www.w3.org/2001/XMLSchema" xmlns:xs="http://www.w3.org/2001/XMLSchema" xmlns:p="http://schemas.microsoft.com/office/2006/metadata/properties" xmlns:ns3="83cf07ee-a2c6-4f61-aed2-2d214b6bb11b" targetNamespace="http://schemas.microsoft.com/office/2006/metadata/properties" ma:root="true" ma:fieldsID="164537c84921f33551483be019518383" ns3:_="">
    <xsd:import namespace="83cf07ee-a2c6-4f61-aed2-2d214b6bb1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f07ee-a2c6-4f61-aed2-2d214b6bb1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4DD7B8-614E-4D49-A36F-93F1CCA9C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f07ee-a2c6-4f61-aed2-2d214b6bb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1B9AF-F223-4FA7-98F1-FA4DA97FA6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C406E-83D9-48A0-8164-F60A57696D5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3cf07ee-a2c6-4f61-aed2-2d214b6bb11b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5125</TotalTime>
  <Words>1300</Words>
  <Application>Microsoft Office PowerPoint</Application>
  <PresentationFormat>Affichage à l'écran (4:3)</PresentationFormat>
  <Paragraphs>459</Paragraphs>
  <Slides>21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Times New Roman</vt:lpstr>
      <vt:lpstr>Wingdings</vt:lpstr>
      <vt:lpstr>Thème Office</vt:lpstr>
      <vt:lpstr>Le ciblage mitochondrial par des carbènes-or augmente-t-il les effets des irradiations X dans des cellules tumorales prostatiques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Afi Elom Judith Fernande EGUIDA</dc:creator>
  <cp:lastModifiedBy>IRS UN</cp:lastModifiedBy>
  <cp:revision>74</cp:revision>
  <dcterms:created xsi:type="dcterms:W3CDTF">2019-11-14T11:01:12Z</dcterms:created>
  <dcterms:modified xsi:type="dcterms:W3CDTF">2019-11-20T15:13:55Z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0x010100A9D04DF97207BC488B0A118DEBD77227</vt:lpwstr>
  </property>
</Properties>
</file>