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256" r:id="rId2"/>
    <p:sldId id="259" r:id="rId3"/>
    <p:sldId id="257" r:id="rId4"/>
    <p:sldId id="258" r:id="rId5"/>
    <p:sldId id="260" r:id="rId6"/>
    <p:sldId id="261" r:id="rId7"/>
    <p:sldId id="262" r:id="rId8"/>
    <p:sldId id="263" r:id="rId9"/>
    <p:sldId id="265" r:id="rId10"/>
    <p:sldId id="266" r:id="rId11"/>
    <p:sldId id="26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2"/>
  </p:normalViewPr>
  <p:slideViewPr>
    <p:cSldViewPr snapToGrid="0" snapToObjects="1">
      <p:cViewPr>
        <p:scale>
          <a:sx n="100" d="100"/>
          <a:sy n="100" d="100"/>
        </p:scale>
        <p:origin x="1992" y="5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19/06/19</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19/06/19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90F3-ADF7-B042-987D-93AF3DA3A926}" type="slidenum">
              <a:rPr lang="it-IT" smtClean="0"/>
              <a:t>1</a:t>
            </a:fld>
            <a:endParaRPr lang="it-IT"/>
          </a:p>
        </p:txBody>
      </p:sp>
    </p:spTree>
    <p:extLst>
      <p:ext uri="{BB962C8B-B14F-4D97-AF65-F5344CB8AC3E}">
        <p14:creationId xmlns:p14="http://schemas.microsoft.com/office/powerpoint/2010/main" val="43678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21764"/>
            <a:ext cx="7772400" cy="1595705"/>
          </a:xfrm>
        </p:spPr>
        <p:txBody>
          <a:bodyPr anchor="b">
            <a:normAutofit/>
          </a:bodyPr>
          <a:lstStyle>
            <a:lvl1pPr algn="ctr">
              <a:defRPr sz="48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17363" y="5063369"/>
            <a:ext cx="6858000" cy="9785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742950" y="6378090"/>
            <a:ext cx="7112577"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84D3D1E-80D9-324E-8DD3-AA2CE8072910}" type="datetime1">
              <a:rPr lang="en-US" smtClean="0"/>
              <a:t>6/19/19</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0773139-9C90-7345-9EB3-4E4338304EF3}" type="datetime1">
              <a:rPr lang="en-US" smtClean="0"/>
              <a:t>6/19/19</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p:txBody>
      </p:sp>
      <p:sp>
        <p:nvSpPr>
          <p:cNvPr id="4" name="Date Placeholder 3"/>
          <p:cNvSpPr>
            <a:spLocks noGrp="1"/>
          </p:cNvSpPr>
          <p:nvPr>
            <p:ph type="dt" sz="half" idx="10"/>
          </p:nvPr>
        </p:nvSpPr>
        <p:spPr/>
        <p:txBody>
          <a:bodyPr/>
          <a:lstStyle/>
          <a:p>
            <a:fld id="{9A1AE180-5ECA-534F-8A0F-AACB107CA5A1}" type="datetime1">
              <a:rPr lang="en-US" smtClean="0"/>
              <a:t>6/19/19</a:t>
            </a:fld>
            <a:endParaRPr lang="it-IT"/>
          </a:p>
        </p:txBody>
      </p:sp>
      <p:sp>
        <p:nvSpPr>
          <p:cNvPr id="5" name="Footer Placeholder 4"/>
          <p:cNvSpPr>
            <a:spLocks noGrp="1"/>
          </p:cNvSpPr>
          <p:nvPr>
            <p:ph type="ftr" sz="quarter" idx="11"/>
          </p:nvPr>
        </p:nvSpPr>
        <p:spPr/>
        <p:txBody>
          <a:bodyPr/>
          <a:lstStyle/>
          <a:p>
            <a:r>
              <a:rPr lang="it-IT"/>
              <a:t>Simone.Campana@cern.ch</a:t>
            </a:r>
            <a:endParaRPr lang="it-IT" dirty="0"/>
          </a:p>
        </p:txBody>
      </p:sp>
      <p:sp>
        <p:nvSpPr>
          <p:cNvPr id="6" name="Slide Number Placeholder 5"/>
          <p:cNvSpPr>
            <a:spLocks noGrp="1"/>
          </p:cNvSpPr>
          <p:nvPr>
            <p:ph type="sldNum" sz="quarter" idx="12"/>
          </p:nvPr>
        </p:nvSpPr>
        <p:spPr>
          <a:xfrm>
            <a:off x="4903201" y="6346703"/>
            <a:ext cx="548986"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41DB594-96A1-2147-9DD6-DCB7DF28633A}" type="datetime1">
              <a:rPr lang="en-US" smtClean="0"/>
              <a:t>6/19/19</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5" name="Date Placeholder 4"/>
          <p:cNvSpPr>
            <a:spLocks noGrp="1"/>
          </p:cNvSpPr>
          <p:nvPr>
            <p:ph type="dt" sz="half" idx="10"/>
          </p:nvPr>
        </p:nvSpPr>
        <p:spPr/>
        <p:txBody>
          <a:bodyPr/>
          <a:lstStyle/>
          <a:p>
            <a:fld id="{99F4D340-2B50-AE4E-8192-AA5D9AD51374}" type="datetime1">
              <a:rPr lang="en-US" smtClean="0"/>
              <a:t>6/19/19</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Date Placeholder 6"/>
          <p:cNvSpPr>
            <a:spLocks noGrp="1"/>
          </p:cNvSpPr>
          <p:nvPr>
            <p:ph type="dt" sz="half" idx="10"/>
          </p:nvPr>
        </p:nvSpPr>
        <p:spPr/>
        <p:txBody>
          <a:bodyPr/>
          <a:lstStyle/>
          <a:p>
            <a:fld id="{1ADC9B29-CC56-6148-B527-0F6A72932B3A}" type="datetime1">
              <a:rPr lang="en-US" smtClean="0"/>
              <a:t>6/19/19</a:t>
            </a:fld>
            <a:endParaRPr lang="it-IT"/>
          </a:p>
        </p:txBody>
      </p:sp>
      <p:sp>
        <p:nvSpPr>
          <p:cNvPr id="8" name="Footer Placeholder 7"/>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0CA01A0-4FD6-3348-908B-0E8E9651BED0}" type="datetime1">
              <a:rPr lang="en-US" smtClean="0"/>
              <a:t>6/19/19</a:t>
            </a:fld>
            <a:endParaRPr lang="it-IT"/>
          </a:p>
        </p:txBody>
      </p:sp>
      <p:sp>
        <p:nvSpPr>
          <p:cNvPr id="4" name="Footer Placeholder 3"/>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89382-627A-3E4B-895D-F73414D220CF}" type="datetime1">
              <a:rPr lang="en-US" smtClean="0"/>
              <a:t>6/19/19</a:t>
            </a:fld>
            <a:endParaRPr lang="it-IT"/>
          </a:p>
        </p:txBody>
      </p:sp>
      <p:sp>
        <p:nvSpPr>
          <p:cNvPr id="3" name="Footer Placeholder 2"/>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EA6F75-C452-D14B-B1AE-6DC8A5E6939C}" type="datetime1">
              <a:rPr lang="en-US" smtClean="0"/>
              <a:t>6/19/19</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F3FE705-42EA-2348-8452-3A1D12C89CC1}" type="datetime1">
              <a:rPr lang="en-US" smtClean="0"/>
              <a:t>6/19/19</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951" y="160027"/>
            <a:ext cx="7290399"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358781"/>
            <a:ext cx="78867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31885" y="6356351"/>
            <a:ext cx="11710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86348-3478-9648-8DFA-DB4D4C9F0D8E}" type="datetime1">
              <a:rPr lang="en-US" smtClean="0"/>
              <a:t>6/19/19</a:t>
            </a:fld>
            <a:endParaRPr lang="it-IT"/>
          </a:p>
        </p:txBody>
      </p:sp>
      <p:sp>
        <p:nvSpPr>
          <p:cNvPr id="5" name="Footer Placeholder 4"/>
          <p:cNvSpPr>
            <a:spLocks noGrp="1"/>
          </p:cNvSpPr>
          <p:nvPr>
            <p:ph type="ftr" sz="quarter" idx="3"/>
          </p:nvPr>
        </p:nvSpPr>
        <p:spPr>
          <a:xfrm>
            <a:off x="1958196" y="6356351"/>
            <a:ext cx="28035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Simone.Campana@cern.ch</a:t>
            </a:r>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5122120" y="6364235"/>
            <a:ext cx="2787287"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7909407" y="6425157"/>
            <a:ext cx="456585"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indico.cern.ch/event/685793/contributions/2812978/subcontributions/243420/attachments/1713651/2763718/lhcc_wlcg_cms_sept_2018_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indico.cern.ch/event/685793/contributions/2812978/subcontributions/243420/attachments/1713651/2763718/lhcc_wlcg_cms_sept_2018_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indico.cern.ch/event/685793/contributions/2812978/subcontributions/243420/attachments/1713651/2763718/lhcc_wlcg_cms_sept_2018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0" y="3279301"/>
            <a:ext cx="9143999" cy="1345820"/>
          </a:xfrm>
        </p:spPr>
        <p:txBody>
          <a:bodyPr>
            <a:normAutofit/>
          </a:bodyPr>
          <a:lstStyle/>
          <a:p>
            <a:r>
              <a:rPr lang="en-GB" sz="3600" b="1" dirty="0">
                <a:latin typeface="Avenir Heavy"/>
                <a:cs typeface="Avenir Heavy"/>
              </a:rPr>
              <a:t>HL-LHC Use Case</a:t>
            </a:r>
            <a:endParaRPr lang="it-IT" sz="3600" dirty="0"/>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1211867" y="4769797"/>
            <a:ext cx="6858000" cy="1503004"/>
          </a:xfrm>
        </p:spPr>
        <p:txBody>
          <a:bodyPr>
            <a:noAutofit/>
          </a:bodyPr>
          <a:lstStyle/>
          <a:p>
            <a:r>
              <a:rPr lang="en-GB" sz="1800" b="1" dirty="0">
                <a:latin typeface="Avenir Heavy"/>
                <a:cs typeface="Avenir Heavy"/>
              </a:rPr>
              <a:t>Simone Campana</a:t>
            </a:r>
            <a:endParaRPr lang="en-GB" sz="1200" b="1" dirty="0">
              <a:latin typeface="Avenir Heavy"/>
              <a:cs typeface="Avenir Heavy"/>
            </a:endParaRPr>
          </a:p>
          <a:p>
            <a:r>
              <a:rPr lang="en-GB" sz="1400" b="1" dirty="0">
                <a:latin typeface="Avenir Heavy"/>
                <a:cs typeface="Avenir Heavy"/>
              </a:rPr>
              <a:t>CERN, Geneva, Switzerland</a:t>
            </a:r>
            <a:endParaRPr lang="en-GB" sz="300" b="1" dirty="0">
              <a:latin typeface="Avenir Heavy"/>
              <a:cs typeface="Avenir Heavy"/>
            </a:endParaRPr>
          </a:p>
          <a:p>
            <a:r>
              <a:rPr lang="en-GB" sz="1200" b="1" dirty="0">
                <a:latin typeface="Avenir Heavy"/>
                <a:cs typeface="Avenir Heavy"/>
              </a:rPr>
              <a:t>Amsterdam, 1 July 2019 </a:t>
            </a:r>
          </a:p>
          <a:p>
            <a:endParaRPr lang="it-IT" sz="1100" dirty="0"/>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9081-B34F-B544-8A13-A337D013BA7E}"/>
              </a:ext>
            </a:extLst>
          </p:cNvPr>
          <p:cNvSpPr>
            <a:spLocks noGrp="1"/>
          </p:cNvSpPr>
          <p:nvPr>
            <p:ph type="title"/>
          </p:nvPr>
        </p:nvSpPr>
        <p:spPr/>
        <p:txBody>
          <a:bodyPr/>
          <a:lstStyle/>
          <a:p>
            <a:r>
              <a:rPr lang="en-US" dirty="0"/>
              <a:t>Data Access Control</a:t>
            </a:r>
          </a:p>
        </p:txBody>
      </p:sp>
      <p:sp>
        <p:nvSpPr>
          <p:cNvPr id="3" name="Content Placeholder 2">
            <a:extLst>
              <a:ext uri="{FF2B5EF4-FFF2-40B4-BE49-F238E27FC236}">
                <a16:creationId xmlns:a16="http://schemas.microsoft.com/office/drawing/2014/main" id="{D3429154-B3B3-854E-A7D9-7492B564149B}"/>
              </a:ext>
            </a:extLst>
          </p:cNvPr>
          <p:cNvSpPr>
            <a:spLocks noGrp="1"/>
          </p:cNvSpPr>
          <p:nvPr>
            <p:ph idx="1"/>
          </p:nvPr>
        </p:nvSpPr>
        <p:spPr/>
        <p:txBody>
          <a:bodyPr/>
          <a:lstStyle/>
          <a:p>
            <a:r>
              <a:rPr lang="en-US" dirty="0"/>
              <a:t>Data embargo policies depend on the experiment</a:t>
            </a:r>
          </a:p>
          <a:p>
            <a:r>
              <a:rPr lang="en-US" dirty="0"/>
              <a:t>Data are “released” for open access on a different system. So: </a:t>
            </a:r>
          </a:p>
          <a:p>
            <a:pPr lvl="1"/>
            <a:r>
              <a:rPr lang="en-US" dirty="0"/>
              <a:t>No anonymous access</a:t>
            </a:r>
          </a:p>
          <a:p>
            <a:pPr lvl="1"/>
            <a:r>
              <a:rPr lang="en-US" dirty="0"/>
              <a:t>Only very simple ACLs within an experiment (production/generic user)</a:t>
            </a:r>
          </a:p>
          <a:p>
            <a:endParaRPr lang="en-US" dirty="0"/>
          </a:p>
          <a:p>
            <a:r>
              <a:rPr lang="en-US" dirty="0"/>
              <a:t>We surely want the ESCAPE prototype being Token-based for Authentication. In the WLCG infrastructure we plan to </a:t>
            </a:r>
            <a:r>
              <a:rPr lang="en-US"/>
              <a:t>use INDIGO-IAM   </a:t>
            </a:r>
            <a:endParaRPr lang="en-US" dirty="0"/>
          </a:p>
        </p:txBody>
      </p:sp>
      <p:sp>
        <p:nvSpPr>
          <p:cNvPr id="4" name="Date Placeholder 3">
            <a:extLst>
              <a:ext uri="{FF2B5EF4-FFF2-40B4-BE49-F238E27FC236}">
                <a16:creationId xmlns:a16="http://schemas.microsoft.com/office/drawing/2014/main" id="{7A8EF231-9881-0349-B194-239E471DCA29}"/>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F0C74D21-4805-A846-B24B-CC2471D5C696}"/>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A9466E81-3BE8-344B-877A-EC5134BC3B80}"/>
              </a:ext>
            </a:extLst>
          </p:cNvPr>
          <p:cNvSpPr>
            <a:spLocks noGrp="1"/>
          </p:cNvSpPr>
          <p:nvPr>
            <p:ph type="sldNum" sz="quarter" idx="12"/>
          </p:nvPr>
        </p:nvSpPr>
        <p:spPr/>
        <p:txBody>
          <a:bodyPr/>
          <a:lstStyle/>
          <a:p>
            <a:pPr algn="ctr"/>
            <a:fld id="{F815B12F-D02A-B845-865F-37AC5B232343}" type="slidenum">
              <a:rPr lang="it-IT" smtClean="0"/>
              <a:pPr algn="ctr"/>
              <a:t>10</a:t>
            </a:fld>
            <a:endParaRPr lang="it-IT" dirty="0"/>
          </a:p>
        </p:txBody>
      </p:sp>
    </p:spTree>
    <p:extLst>
      <p:ext uri="{BB962C8B-B14F-4D97-AF65-F5344CB8AC3E}">
        <p14:creationId xmlns:p14="http://schemas.microsoft.com/office/powerpoint/2010/main" val="81291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B527-69A8-5F4A-A337-7DA3022D54EE}"/>
              </a:ext>
            </a:extLst>
          </p:cNvPr>
          <p:cNvSpPr>
            <a:spLocks noGrp="1"/>
          </p:cNvSpPr>
          <p:nvPr>
            <p:ph type="title"/>
          </p:nvPr>
        </p:nvSpPr>
        <p:spPr/>
        <p:txBody>
          <a:bodyPr>
            <a:normAutofit/>
          </a:bodyPr>
          <a:lstStyle/>
          <a:p>
            <a:r>
              <a:rPr lang="en-US" dirty="0"/>
              <a:t>Our use case for ESCAPE</a:t>
            </a:r>
          </a:p>
        </p:txBody>
      </p:sp>
      <p:sp>
        <p:nvSpPr>
          <p:cNvPr id="3" name="Content Placeholder 2">
            <a:extLst>
              <a:ext uri="{FF2B5EF4-FFF2-40B4-BE49-F238E27FC236}">
                <a16:creationId xmlns:a16="http://schemas.microsoft.com/office/drawing/2014/main" id="{0549DACB-9892-C747-BCAC-5C29300AB935}"/>
              </a:ext>
            </a:extLst>
          </p:cNvPr>
          <p:cNvSpPr>
            <a:spLocks noGrp="1"/>
          </p:cNvSpPr>
          <p:nvPr>
            <p:ph idx="1"/>
          </p:nvPr>
        </p:nvSpPr>
        <p:spPr/>
        <p:txBody>
          <a:bodyPr>
            <a:normAutofit lnSpcReduction="10000"/>
          </a:bodyPr>
          <a:lstStyle/>
          <a:p>
            <a:r>
              <a:rPr lang="en-US" dirty="0"/>
              <a:t>Provide a Data Lake prototype in Europe </a:t>
            </a:r>
          </a:p>
          <a:p>
            <a:pPr lvl="1"/>
            <a:r>
              <a:rPr lang="en-US" dirty="0"/>
              <a:t>Integrate heterogeneous storage solutions, we see </a:t>
            </a:r>
            <a:r>
              <a:rPr lang="en-US" dirty="0" err="1"/>
              <a:t>Rucio</a:t>
            </a:r>
            <a:r>
              <a:rPr lang="en-US" dirty="0"/>
              <a:t> as the orchestrator</a:t>
            </a:r>
          </a:p>
          <a:p>
            <a:pPr lvl="1"/>
            <a:r>
              <a:rPr lang="en-US" dirty="0"/>
              <a:t>Demonstrate 3</a:t>
            </a:r>
            <a:r>
              <a:rPr lang="en-US" baseline="30000" dirty="0"/>
              <a:t>rd</a:t>
            </a:r>
            <a:r>
              <a:rPr lang="en-US" dirty="0"/>
              <a:t> party copy capabilities through HTTP/</a:t>
            </a:r>
            <a:r>
              <a:rPr lang="en-US" dirty="0" err="1"/>
              <a:t>xrootd</a:t>
            </a:r>
            <a:r>
              <a:rPr lang="en-US" dirty="0"/>
              <a:t> (</a:t>
            </a:r>
            <a:r>
              <a:rPr lang="en-US" dirty="0" err="1"/>
              <a:t>gridFTP</a:t>
            </a:r>
            <a:r>
              <a:rPr lang="en-US" dirty="0"/>
              <a:t>-free) at increasingly high scale </a:t>
            </a:r>
          </a:p>
          <a:p>
            <a:pPr lvl="1"/>
            <a:r>
              <a:rPr lang="en-US" dirty="0"/>
              <a:t>Token based AAI</a:t>
            </a:r>
          </a:p>
          <a:p>
            <a:pPr lvl="1"/>
            <a:r>
              <a:rPr lang="en-US" dirty="0"/>
              <a:t>Provide different QoS exposed through </a:t>
            </a:r>
            <a:r>
              <a:rPr lang="en-US" dirty="0" err="1"/>
              <a:t>Rucio</a:t>
            </a:r>
            <a:r>
              <a:rPr lang="en-US" dirty="0"/>
              <a:t> </a:t>
            </a:r>
          </a:p>
          <a:p>
            <a:r>
              <a:rPr lang="en-US" dirty="0"/>
              <a:t>Host a sizeable set of experiment data for commissioning. Those would be Mini/</a:t>
            </a:r>
            <a:r>
              <a:rPr lang="en-US" dirty="0" err="1"/>
              <a:t>NanoAODs</a:t>
            </a:r>
            <a:endParaRPr lang="en-US" dirty="0"/>
          </a:p>
          <a:p>
            <a:r>
              <a:rPr lang="en-US" dirty="0"/>
              <a:t>Provide a caching/latency hiding layer (possibly based on </a:t>
            </a:r>
            <a:r>
              <a:rPr lang="en-US" dirty="0" err="1"/>
              <a:t>XCache</a:t>
            </a:r>
            <a:r>
              <a:rPr lang="en-US" dirty="0"/>
              <a:t>) to serve data for analysis at sites in Europe. We would test initially this with </a:t>
            </a:r>
            <a:r>
              <a:rPr lang="en-US" dirty="0" err="1"/>
              <a:t>Hammercloud</a:t>
            </a:r>
            <a:r>
              <a:rPr lang="en-US" dirty="0"/>
              <a:t>     </a:t>
            </a:r>
          </a:p>
        </p:txBody>
      </p:sp>
      <p:sp>
        <p:nvSpPr>
          <p:cNvPr id="4" name="Date Placeholder 3">
            <a:extLst>
              <a:ext uri="{FF2B5EF4-FFF2-40B4-BE49-F238E27FC236}">
                <a16:creationId xmlns:a16="http://schemas.microsoft.com/office/drawing/2014/main" id="{ED4AB476-5B9B-4640-A5B1-313BD8C9B2C9}"/>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86895E61-4329-4646-B2ED-A4A40C88D713}"/>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1098F677-33ED-4642-A7FC-82B6EFBB5A25}"/>
              </a:ext>
            </a:extLst>
          </p:cNvPr>
          <p:cNvSpPr>
            <a:spLocks noGrp="1"/>
          </p:cNvSpPr>
          <p:nvPr>
            <p:ph type="sldNum" sz="quarter" idx="12"/>
          </p:nvPr>
        </p:nvSpPr>
        <p:spPr/>
        <p:txBody>
          <a:bodyPr/>
          <a:lstStyle/>
          <a:p>
            <a:pPr algn="ctr"/>
            <a:fld id="{F815B12F-D02A-B845-865F-37AC5B232343}" type="slidenum">
              <a:rPr lang="it-IT" smtClean="0"/>
              <a:pPr algn="ctr"/>
              <a:t>11</a:t>
            </a:fld>
            <a:endParaRPr lang="it-IT" dirty="0"/>
          </a:p>
        </p:txBody>
      </p:sp>
    </p:spTree>
    <p:extLst>
      <p:ext uri="{BB962C8B-B14F-4D97-AF65-F5344CB8AC3E}">
        <p14:creationId xmlns:p14="http://schemas.microsoft.com/office/powerpoint/2010/main" val="240164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5E92-3125-9947-8F05-EB6AFEF55F71}"/>
              </a:ext>
            </a:extLst>
          </p:cNvPr>
          <p:cNvSpPr>
            <a:spLocks noGrp="1"/>
          </p:cNvSpPr>
          <p:nvPr>
            <p:ph type="title"/>
          </p:nvPr>
        </p:nvSpPr>
        <p:spPr/>
        <p:txBody>
          <a:bodyPr/>
          <a:lstStyle/>
          <a:p>
            <a:r>
              <a:rPr lang="en-US" dirty="0"/>
              <a:t>Intro</a:t>
            </a:r>
          </a:p>
        </p:txBody>
      </p:sp>
      <p:sp>
        <p:nvSpPr>
          <p:cNvPr id="3" name="Content Placeholder 2">
            <a:extLst>
              <a:ext uri="{FF2B5EF4-FFF2-40B4-BE49-F238E27FC236}">
                <a16:creationId xmlns:a16="http://schemas.microsoft.com/office/drawing/2014/main" id="{B7684CF6-B67B-0842-9E9A-2B174D0660C4}"/>
              </a:ext>
            </a:extLst>
          </p:cNvPr>
          <p:cNvSpPr>
            <a:spLocks noGrp="1"/>
          </p:cNvSpPr>
          <p:nvPr>
            <p:ph idx="1"/>
          </p:nvPr>
        </p:nvSpPr>
        <p:spPr/>
        <p:txBody>
          <a:bodyPr>
            <a:normAutofit lnSpcReduction="10000"/>
          </a:bodyPr>
          <a:lstStyle/>
          <a:p>
            <a:r>
              <a:rPr lang="en-US" dirty="0"/>
              <a:t>This presentation focus on ATLAS and CMS experiments at HL-LHC </a:t>
            </a:r>
          </a:p>
          <a:p>
            <a:r>
              <a:rPr lang="en-US" dirty="0"/>
              <a:t>Other experiments (</a:t>
            </a:r>
            <a:r>
              <a:rPr lang="en-US" dirty="0" err="1"/>
              <a:t>LHCb</a:t>
            </a:r>
            <a:r>
              <a:rPr lang="en-US" dirty="0"/>
              <a:t>, Alice) present less of a challenge at the time of HL-LHC</a:t>
            </a:r>
          </a:p>
          <a:p>
            <a:endParaRPr lang="en-US" dirty="0"/>
          </a:p>
          <a:p>
            <a:r>
              <a:rPr lang="en-US" dirty="0"/>
              <a:t>Both ATLAS and CMS use </a:t>
            </a:r>
            <a:r>
              <a:rPr lang="en-US" dirty="0" err="1"/>
              <a:t>Rucio</a:t>
            </a:r>
            <a:r>
              <a:rPr lang="en-US" dirty="0"/>
              <a:t> (CMS is migrating) so that is at the core of data orchestration and organization </a:t>
            </a:r>
          </a:p>
          <a:p>
            <a:r>
              <a:rPr lang="en-US" dirty="0"/>
              <a:t>Metadata is managed in separate catalogs (different for each experiment). </a:t>
            </a:r>
            <a:r>
              <a:rPr lang="en-US" dirty="0" err="1"/>
              <a:t>Rucio</a:t>
            </a:r>
            <a:r>
              <a:rPr lang="en-US" dirty="0"/>
              <a:t> contains also some metadata </a:t>
            </a:r>
          </a:p>
        </p:txBody>
      </p:sp>
      <p:sp>
        <p:nvSpPr>
          <p:cNvPr id="4" name="Date Placeholder 3">
            <a:extLst>
              <a:ext uri="{FF2B5EF4-FFF2-40B4-BE49-F238E27FC236}">
                <a16:creationId xmlns:a16="http://schemas.microsoft.com/office/drawing/2014/main" id="{EF506CAE-237B-DA4E-955D-6DC2E08052BE}"/>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472A318C-06B3-3148-9B01-FC1757C51B00}"/>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E8EEC3ED-264A-4B4F-8D9F-B0A9826161F9}"/>
              </a:ext>
            </a:extLst>
          </p:cNvPr>
          <p:cNvSpPr>
            <a:spLocks noGrp="1"/>
          </p:cNvSpPr>
          <p:nvPr>
            <p:ph type="sldNum" sz="quarter" idx="12"/>
          </p:nvPr>
        </p:nvSpPr>
        <p:spPr/>
        <p:txBody>
          <a:bodyPr/>
          <a:lstStyle/>
          <a:p>
            <a:pPr algn="ctr"/>
            <a:fld id="{F815B12F-D02A-B845-865F-37AC5B232343}" type="slidenum">
              <a:rPr lang="it-IT" smtClean="0"/>
              <a:pPr algn="ctr"/>
              <a:t>2</a:t>
            </a:fld>
            <a:endParaRPr lang="it-IT" dirty="0"/>
          </a:p>
        </p:txBody>
      </p:sp>
    </p:spTree>
    <p:extLst>
      <p:ext uri="{BB962C8B-B14F-4D97-AF65-F5344CB8AC3E}">
        <p14:creationId xmlns:p14="http://schemas.microsoft.com/office/powerpoint/2010/main" val="195545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3CA9-4B45-A94D-9018-0FD554232807}"/>
              </a:ext>
            </a:extLst>
          </p:cNvPr>
          <p:cNvSpPr>
            <a:spLocks noGrp="1"/>
          </p:cNvSpPr>
          <p:nvPr>
            <p:ph type="title"/>
          </p:nvPr>
        </p:nvSpPr>
        <p:spPr/>
        <p:txBody>
          <a:bodyPr/>
          <a:lstStyle/>
          <a:p>
            <a:r>
              <a:rPr lang="en-US" dirty="0"/>
              <a:t>Data Production </a:t>
            </a:r>
          </a:p>
        </p:txBody>
      </p:sp>
      <p:sp>
        <p:nvSpPr>
          <p:cNvPr id="3" name="Content Placeholder 2">
            <a:extLst>
              <a:ext uri="{FF2B5EF4-FFF2-40B4-BE49-F238E27FC236}">
                <a16:creationId xmlns:a16="http://schemas.microsoft.com/office/drawing/2014/main" id="{3DB0EDD8-4810-8F4E-A72E-5B878A5EF76E}"/>
              </a:ext>
            </a:extLst>
          </p:cNvPr>
          <p:cNvSpPr>
            <a:spLocks noGrp="1"/>
          </p:cNvSpPr>
          <p:nvPr>
            <p:ph idx="1"/>
          </p:nvPr>
        </p:nvSpPr>
        <p:spPr>
          <a:xfrm>
            <a:off x="628650" y="1358781"/>
            <a:ext cx="4823537" cy="4818182"/>
          </a:xfrm>
        </p:spPr>
        <p:txBody>
          <a:bodyPr>
            <a:normAutofit fontScale="77500" lnSpcReduction="20000"/>
          </a:bodyPr>
          <a:lstStyle/>
          <a:p>
            <a:r>
              <a:rPr lang="en-US" dirty="0"/>
              <a:t>The numbers on the right are TODAY. In HL-LHC multiply by ~x5</a:t>
            </a:r>
          </a:p>
          <a:p>
            <a:endParaRPr lang="en-US" dirty="0"/>
          </a:p>
          <a:p>
            <a:r>
              <a:rPr lang="en-US" dirty="0"/>
              <a:t>All numbers refer to compressed data</a:t>
            </a:r>
          </a:p>
          <a:p>
            <a:endParaRPr lang="en-US" dirty="0"/>
          </a:p>
          <a:p>
            <a:r>
              <a:rPr lang="en-US" dirty="0"/>
              <a:t>Data are organized in files of 1-5 GB. Events are stored in files as contiguously as possible to facilitate further processing. In HL-LHC, we foresee files of the same size. </a:t>
            </a:r>
          </a:p>
          <a:p>
            <a:endParaRPr lang="en-US" dirty="0"/>
          </a:p>
          <a:p>
            <a:r>
              <a:rPr lang="en-US" dirty="0"/>
              <a:t>Because files are event collections, we can make them as big (or small) as we want, if this demonstrates to improve performance/usability  </a:t>
            </a:r>
          </a:p>
        </p:txBody>
      </p:sp>
      <p:sp>
        <p:nvSpPr>
          <p:cNvPr id="4" name="Date Placeholder 3">
            <a:extLst>
              <a:ext uri="{FF2B5EF4-FFF2-40B4-BE49-F238E27FC236}">
                <a16:creationId xmlns:a16="http://schemas.microsoft.com/office/drawing/2014/main" id="{A36AD9C0-D68D-1141-9688-7CE1A58E7044}"/>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75150848-43CA-AA46-98E0-0EAB94A1DECD}"/>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C5C552FF-3F2D-5644-8E1D-7F0D1569DE3A}"/>
              </a:ext>
            </a:extLst>
          </p:cNvPr>
          <p:cNvSpPr>
            <a:spLocks noGrp="1"/>
          </p:cNvSpPr>
          <p:nvPr>
            <p:ph type="sldNum" sz="quarter" idx="12"/>
          </p:nvPr>
        </p:nvSpPr>
        <p:spPr/>
        <p:txBody>
          <a:bodyPr/>
          <a:lstStyle/>
          <a:p>
            <a:pPr algn="ctr"/>
            <a:fld id="{F815B12F-D02A-B845-865F-37AC5B232343}" type="slidenum">
              <a:rPr lang="it-IT" smtClean="0"/>
              <a:pPr algn="ctr"/>
              <a:t>3</a:t>
            </a:fld>
            <a:endParaRPr lang="it-IT" dirty="0"/>
          </a:p>
        </p:txBody>
      </p:sp>
      <p:pic>
        <p:nvPicPr>
          <p:cNvPr id="7" name="Google Shape;226;p27">
            <a:extLst>
              <a:ext uri="{FF2B5EF4-FFF2-40B4-BE49-F238E27FC236}">
                <a16:creationId xmlns:a16="http://schemas.microsoft.com/office/drawing/2014/main" id="{E74C57E9-FDEB-AC47-A967-2C6D6507743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19905" y="2142486"/>
            <a:ext cx="2625320" cy="2982227"/>
          </a:xfrm>
          <a:prstGeom prst="rect">
            <a:avLst/>
          </a:prstGeom>
          <a:noFill/>
          <a:ln>
            <a:noFill/>
          </a:ln>
        </p:spPr>
      </p:pic>
      <p:pic>
        <p:nvPicPr>
          <p:cNvPr id="8" name="Picture 7">
            <a:extLst>
              <a:ext uri="{FF2B5EF4-FFF2-40B4-BE49-F238E27FC236}">
                <a16:creationId xmlns:a16="http://schemas.microsoft.com/office/drawing/2014/main" id="{B5DD3085-8236-644F-BAB0-CB64F64A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2395" y="1450464"/>
            <a:ext cx="692022" cy="692022"/>
          </a:xfrm>
          <a:prstGeom prst="rect">
            <a:avLst/>
          </a:prstGeom>
        </p:spPr>
      </p:pic>
      <p:sp>
        <p:nvSpPr>
          <p:cNvPr id="9" name="Rectangle 8">
            <a:extLst>
              <a:ext uri="{FF2B5EF4-FFF2-40B4-BE49-F238E27FC236}">
                <a16:creationId xmlns:a16="http://schemas.microsoft.com/office/drawing/2014/main" id="{912E34CE-7312-DF40-B6E8-FE0BBB756075}"/>
              </a:ext>
            </a:extLst>
          </p:cNvPr>
          <p:cNvSpPr/>
          <p:nvPr/>
        </p:nvSpPr>
        <p:spPr>
          <a:xfrm>
            <a:off x="5649018" y="1716883"/>
            <a:ext cx="1694503" cy="338554"/>
          </a:xfrm>
          <a:prstGeom prst="rect">
            <a:avLst/>
          </a:prstGeom>
        </p:spPr>
        <p:txBody>
          <a:bodyPr wrap="none">
            <a:spAutoFit/>
          </a:bodyPr>
          <a:lstStyle/>
          <a:p>
            <a:r>
              <a:rPr lang="en-US" sz="1600" dirty="0">
                <a:solidFill>
                  <a:srgbClr val="7030A0"/>
                </a:solidFill>
                <a:hlinkClick r:id="rId4">
                  <a:extLst>
                    <a:ext uri="{A12FA001-AC4F-418D-AE19-62706E023703}">
                      <ahyp:hlinkClr xmlns:ahyp="http://schemas.microsoft.com/office/drawing/2018/hyperlinkcolor" val="tx"/>
                    </a:ext>
                  </a:extLst>
                </a:hlinkClick>
              </a:rPr>
              <a:t>T. </a:t>
            </a:r>
            <a:r>
              <a:rPr lang="en-US" sz="1600" dirty="0" err="1">
                <a:solidFill>
                  <a:srgbClr val="7030A0"/>
                </a:solidFill>
                <a:hlinkClick r:id="rId4">
                  <a:extLst>
                    <a:ext uri="{A12FA001-AC4F-418D-AE19-62706E023703}">
                      <ahyp:hlinkClr xmlns:ahyp="http://schemas.microsoft.com/office/drawing/2018/hyperlinkcolor" val="tx"/>
                    </a:ext>
                  </a:extLst>
                </a:hlinkClick>
              </a:rPr>
              <a:t>Boccali</a:t>
            </a:r>
            <a:r>
              <a:rPr lang="en-US" sz="1600" dirty="0">
                <a:solidFill>
                  <a:srgbClr val="7030A0"/>
                </a:solidFill>
                <a:hlinkClick r:id="rId4">
                  <a:extLst>
                    <a:ext uri="{A12FA001-AC4F-418D-AE19-62706E023703}">
                      <ahyp:hlinkClr xmlns:ahyp="http://schemas.microsoft.com/office/drawing/2018/hyperlinkcolor" val="tx"/>
                    </a:ext>
                  </a:extLst>
                </a:hlinkClick>
              </a:rPr>
              <a:t>, M </a:t>
            </a:r>
            <a:r>
              <a:rPr lang="en-US" sz="1600" dirty="0" err="1">
                <a:solidFill>
                  <a:srgbClr val="7030A0"/>
                </a:solidFill>
                <a:hlinkClick r:id="rId4">
                  <a:extLst>
                    <a:ext uri="{A12FA001-AC4F-418D-AE19-62706E023703}">
                      <ahyp:hlinkClr xmlns:ahyp="http://schemas.microsoft.com/office/drawing/2018/hyperlinkcolor" val="tx"/>
                    </a:ext>
                  </a:extLst>
                </a:hlinkClick>
              </a:rPr>
              <a:t>Klute</a:t>
            </a:r>
            <a:endParaRPr lang="en-US" dirty="0">
              <a:solidFill>
                <a:srgbClr val="7030A0"/>
              </a:solidFill>
            </a:endParaRPr>
          </a:p>
        </p:txBody>
      </p:sp>
      <p:sp>
        <p:nvSpPr>
          <p:cNvPr id="10" name="Rectangle 9">
            <a:extLst>
              <a:ext uri="{FF2B5EF4-FFF2-40B4-BE49-F238E27FC236}">
                <a16:creationId xmlns:a16="http://schemas.microsoft.com/office/drawing/2014/main" id="{79B42C43-44C5-884E-AD2B-B23446074C02}"/>
              </a:ext>
            </a:extLst>
          </p:cNvPr>
          <p:cNvSpPr/>
          <p:nvPr/>
        </p:nvSpPr>
        <p:spPr>
          <a:xfrm>
            <a:off x="6365224" y="5205338"/>
            <a:ext cx="1536831" cy="369332"/>
          </a:xfrm>
          <a:prstGeom prst="rect">
            <a:avLst/>
          </a:prstGeom>
        </p:spPr>
        <p:txBody>
          <a:bodyPr wrap="none">
            <a:spAutoFit/>
          </a:bodyPr>
          <a:lstStyle/>
          <a:p>
            <a:r>
              <a:rPr lang="en-US" dirty="0"/>
              <a:t>2018 numbers</a:t>
            </a:r>
          </a:p>
        </p:txBody>
      </p:sp>
    </p:spTree>
    <p:extLst>
      <p:ext uri="{BB962C8B-B14F-4D97-AF65-F5344CB8AC3E}">
        <p14:creationId xmlns:p14="http://schemas.microsoft.com/office/powerpoint/2010/main" val="115782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3CA9-4B45-A94D-9018-0FD554232807}"/>
              </a:ext>
            </a:extLst>
          </p:cNvPr>
          <p:cNvSpPr>
            <a:spLocks noGrp="1"/>
          </p:cNvSpPr>
          <p:nvPr>
            <p:ph type="title"/>
          </p:nvPr>
        </p:nvSpPr>
        <p:spPr/>
        <p:txBody>
          <a:bodyPr/>
          <a:lstStyle/>
          <a:p>
            <a:r>
              <a:rPr lang="en-US" dirty="0"/>
              <a:t>Data Model </a:t>
            </a:r>
          </a:p>
        </p:txBody>
      </p:sp>
      <p:sp>
        <p:nvSpPr>
          <p:cNvPr id="3" name="Content Placeholder 2">
            <a:extLst>
              <a:ext uri="{FF2B5EF4-FFF2-40B4-BE49-F238E27FC236}">
                <a16:creationId xmlns:a16="http://schemas.microsoft.com/office/drawing/2014/main" id="{3DB0EDD8-4810-8F4E-A72E-5B878A5EF76E}"/>
              </a:ext>
            </a:extLst>
          </p:cNvPr>
          <p:cNvSpPr>
            <a:spLocks noGrp="1"/>
          </p:cNvSpPr>
          <p:nvPr>
            <p:ph idx="1"/>
          </p:nvPr>
        </p:nvSpPr>
        <p:spPr>
          <a:xfrm>
            <a:off x="628650" y="1358781"/>
            <a:ext cx="4823537" cy="4818182"/>
          </a:xfrm>
        </p:spPr>
        <p:txBody>
          <a:bodyPr>
            <a:normAutofit fontScale="62500" lnSpcReduction="20000"/>
          </a:bodyPr>
          <a:lstStyle/>
          <a:p>
            <a:r>
              <a:rPr lang="en-US" dirty="0"/>
              <a:t>Data formats in </a:t>
            </a:r>
            <a:r>
              <a:rPr lang="en-US" dirty="0">
                <a:solidFill>
                  <a:srgbClr val="00B050"/>
                </a:solidFill>
              </a:rPr>
              <a:t>green</a:t>
            </a:r>
            <a:r>
              <a:rPr lang="en-US" dirty="0"/>
              <a:t> are the formats used by analyzers</a:t>
            </a:r>
          </a:p>
          <a:p>
            <a:endParaRPr lang="en-US" dirty="0"/>
          </a:p>
          <a:p>
            <a:r>
              <a:rPr lang="en-US" dirty="0"/>
              <a:t>We need 2 copies of RAW data on tape (CERN plus another center). Could (hardly) be re-discussed</a:t>
            </a:r>
          </a:p>
          <a:p>
            <a:endParaRPr lang="en-US" dirty="0"/>
          </a:p>
          <a:p>
            <a:r>
              <a:rPr lang="en-US" dirty="0"/>
              <a:t>RECO (ESDs) disappeared (produced/stored on demand)</a:t>
            </a:r>
          </a:p>
          <a:p>
            <a:endParaRPr lang="en-US" dirty="0"/>
          </a:p>
          <a:p>
            <a:r>
              <a:rPr lang="en-US" dirty="0"/>
              <a:t>AODs today on disk. For HL-LHC we are testing having them on tape only (or mostly) and accessing them through organized campaigns. </a:t>
            </a:r>
          </a:p>
          <a:p>
            <a:endParaRPr lang="en-US" dirty="0"/>
          </a:p>
          <a:p>
            <a:r>
              <a:rPr lang="en-US" dirty="0" err="1"/>
              <a:t>MiniAOD</a:t>
            </a:r>
            <a:r>
              <a:rPr lang="en-US" dirty="0"/>
              <a:t> and </a:t>
            </a:r>
            <a:r>
              <a:rPr lang="en-US" dirty="0" err="1"/>
              <a:t>NanoAOD</a:t>
            </a:r>
            <a:r>
              <a:rPr lang="en-US" dirty="0"/>
              <a:t> should be the ones on disk, multiple copies. We want to concentrate on those in ESCAPE</a:t>
            </a:r>
          </a:p>
        </p:txBody>
      </p:sp>
      <p:sp>
        <p:nvSpPr>
          <p:cNvPr id="4" name="Date Placeholder 3">
            <a:extLst>
              <a:ext uri="{FF2B5EF4-FFF2-40B4-BE49-F238E27FC236}">
                <a16:creationId xmlns:a16="http://schemas.microsoft.com/office/drawing/2014/main" id="{A36AD9C0-D68D-1141-9688-7CE1A58E7044}"/>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75150848-43CA-AA46-98E0-0EAB94A1DECD}"/>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C5C552FF-3F2D-5644-8E1D-7F0D1569DE3A}"/>
              </a:ext>
            </a:extLst>
          </p:cNvPr>
          <p:cNvSpPr>
            <a:spLocks noGrp="1"/>
          </p:cNvSpPr>
          <p:nvPr>
            <p:ph type="sldNum" sz="quarter" idx="12"/>
          </p:nvPr>
        </p:nvSpPr>
        <p:spPr/>
        <p:txBody>
          <a:bodyPr/>
          <a:lstStyle/>
          <a:p>
            <a:pPr algn="ctr"/>
            <a:fld id="{F815B12F-D02A-B845-865F-37AC5B232343}" type="slidenum">
              <a:rPr lang="it-IT" smtClean="0"/>
              <a:pPr algn="ctr"/>
              <a:t>4</a:t>
            </a:fld>
            <a:endParaRPr lang="it-IT" dirty="0"/>
          </a:p>
        </p:txBody>
      </p:sp>
      <p:pic>
        <p:nvPicPr>
          <p:cNvPr id="7" name="Google Shape;226;p27">
            <a:extLst>
              <a:ext uri="{FF2B5EF4-FFF2-40B4-BE49-F238E27FC236}">
                <a16:creationId xmlns:a16="http://schemas.microsoft.com/office/drawing/2014/main" id="{E74C57E9-FDEB-AC47-A967-2C6D6507743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19905" y="2142486"/>
            <a:ext cx="2625320" cy="2982227"/>
          </a:xfrm>
          <a:prstGeom prst="rect">
            <a:avLst/>
          </a:prstGeom>
          <a:noFill/>
          <a:ln>
            <a:noFill/>
          </a:ln>
        </p:spPr>
      </p:pic>
      <p:pic>
        <p:nvPicPr>
          <p:cNvPr id="8" name="Picture 7">
            <a:extLst>
              <a:ext uri="{FF2B5EF4-FFF2-40B4-BE49-F238E27FC236}">
                <a16:creationId xmlns:a16="http://schemas.microsoft.com/office/drawing/2014/main" id="{B5DD3085-8236-644F-BAB0-CB64F64A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2395" y="1450464"/>
            <a:ext cx="692022" cy="692022"/>
          </a:xfrm>
          <a:prstGeom prst="rect">
            <a:avLst/>
          </a:prstGeom>
        </p:spPr>
      </p:pic>
      <p:sp>
        <p:nvSpPr>
          <p:cNvPr id="9" name="Rectangle 8">
            <a:extLst>
              <a:ext uri="{FF2B5EF4-FFF2-40B4-BE49-F238E27FC236}">
                <a16:creationId xmlns:a16="http://schemas.microsoft.com/office/drawing/2014/main" id="{912E34CE-7312-DF40-B6E8-FE0BBB756075}"/>
              </a:ext>
            </a:extLst>
          </p:cNvPr>
          <p:cNvSpPr/>
          <p:nvPr/>
        </p:nvSpPr>
        <p:spPr>
          <a:xfrm>
            <a:off x="5649018" y="1716883"/>
            <a:ext cx="1694503" cy="338554"/>
          </a:xfrm>
          <a:prstGeom prst="rect">
            <a:avLst/>
          </a:prstGeom>
        </p:spPr>
        <p:txBody>
          <a:bodyPr wrap="none">
            <a:spAutoFit/>
          </a:bodyPr>
          <a:lstStyle/>
          <a:p>
            <a:r>
              <a:rPr lang="en-US" sz="1600" dirty="0">
                <a:solidFill>
                  <a:srgbClr val="7030A0"/>
                </a:solidFill>
                <a:hlinkClick r:id="rId4">
                  <a:extLst>
                    <a:ext uri="{A12FA001-AC4F-418D-AE19-62706E023703}">
                      <ahyp:hlinkClr xmlns:ahyp="http://schemas.microsoft.com/office/drawing/2018/hyperlinkcolor" val="tx"/>
                    </a:ext>
                  </a:extLst>
                </a:hlinkClick>
              </a:rPr>
              <a:t>T. </a:t>
            </a:r>
            <a:r>
              <a:rPr lang="en-US" sz="1600" dirty="0" err="1">
                <a:solidFill>
                  <a:srgbClr val="7030A0"/>
                </a:solidFill>
                <a:hlinkClick r:id="rId4">
                  <a:extLst>
                    <a:ext uri="{A12FA001-AC4F-418D-AE19-62706E023703}">
                      <ahyp:hlinkClr xmlns:ahyp="http://schemas.microsoft.com/office/drawing/2018/hyperlinkcolor" val="tx"/>
                    </a:ext>
                  </a:extLst>
                </a:hlinkClick>
              </a:rPr>
              <a:t>Boccali</a:t>
            </a:r>
            <a:r>
              <a:rPr lang="en-US" sz="1600" dirty="0">
                <a:solidFill>
                  <a:srgbClr val="7030A0"/>
                </a:solidFill>
                <a:hlinkClick r:id="rId4">
                  <a:extLst>
                    <a:ext uri="{A12FA001-AC4F-418D-AE19-62706E023703}">
                      <ahyp:hlinkClr xmlns:ahyp="http://schemas.microsoft.com/office/drawing/2018/hyperlinkcolor" val="tx"/>
                    </a:ext>
                  </a:extLst>
                </a:hlinkClick>
              </a:rPr>
              <a:t>, M </a:t>
            </a:r>
            <a:r>
              <a:rPr lang="en-US" sz="1600" dirty="0" err="1">
                <a:solidFill>
                  <a:srgbClr val="7030A0"/>
                </a:solidFill>
                <a:hlinkClick r:id="rId4">
                  <a:extLst>
                    <a:ext uri="{A12FA001-AC4F-418D-AE19-62706E023703}">
                      <ahyp:hlinkClr xmlns:ahyp="http://schemas.microsoft.com/office/drawing/2018/hyperlinkcolor" val="tx"/>
                    </a:ext>
                  </a:extLst>
                </a:hlinkClick>
              </a:rPr>
              <a:t>Klute</a:t>
            </a:r>
            <a:endParaRPr lang="en-US" dirty="0">
              <a:solidFill>
                <a:srgbClr val="7030A0"/>
              </a:solidFill>
            </a:endParaRPr>
          </a:p>
        </p:txBody>
      </p:sp>
      <p:sp>
        <p:nvSpPr>
          <p:cNvPr id="10" name="Rectangle 9">
            <a:extLst>
              <a:ext uri="{FF2B5EF4-FFF2-40B4-BE49-F238E27FC236}">
                <a16:creationId xmlns:a16="http://schemas.microsoft.com/office/drawing/2014/main" id="{79B42C43-44C5-884E-AD2B-B23446074C02}"/>
              </a:ext>
            </a:extLst>
          </p:cNvPr>
          <p:cNvSpPr/>
          <p:nvPr/>
        </p:nvSpPr>
        <p:spPr>
          <a:xfrm>
            <a:off x="6365224" y="5205338"/>
            <a:ext cx="1536831" cy="369332"/>
          </a:xfrm>
          <a:prstGeom prst="rect">
            <a:avLst/>
          </a:prstGeom>
        </p:spPr>
        <p:txBody>
          <a:bodyPr wrap="none">
            <a:spAutoFit/>
          </a:bodyPr>
          <a:lstStyle/>
          <a:p>
            <a:r>
              <a:rPr lang="en-US" dirty="0"/>
              <a:t>2018 numbers</a:t>
            </a:r>
          </a:p>
        </p:txBody>
      </p:sp>
    </p:spTree>
    <p:extLst>
      <p:ext uri="{BB962C8B-B14F-4D97-AF65-F5344CB8AC3E}">
        <p14:creationId xmlns:p14="http://schemas.microsoft.com/office/powerpoint/2010/main" val="109159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3CA9-4B45-A94D-9018-0FD554232807}"/>
              </a:ext>
            </a:extLst>
          </p:cNvPr>
          <p:cNvSpPr>
            <a:spLocks noGrp="1"/>
          </p:cNvSpPr>
          <p:nvPr>
            <p:ph type="title"/>
          </p:nvPr>
        </p:nvSpPr>
        <p:spPr/>
        <p:txBody>
          <a:bodyPr/>
          <a:lstStyle/>
          <a:p>
            <a:r>
              <a:rPr lang="en-US" dirty="0"/>
              <a:t>Data Model </a:t>
            </a:r>
          </a:p>
        </p:txBody>
      </p:sp>
      <p:sp>
        <p:nvSpPr>
          <p:cNvPr id="3" name="Content Placeholder 2">
            <a:extLst>
              <a:ext uri="{FF2B5EF4-FFF2-40B4-BE49-F238E27FC236}">
                <a16:creationId xmlns:a16="http://schemas.microsoft.com/office/drawing/2014/main" id="{3DB0EDD8-4810-8F4E-A72E-5B878A5EF76E}"/>
              </a:ext>
            </a:extLst>
          </p:cNvPr>
          <p:cNvSpPr>
            <a:spLocks noGrp="1"/>
          </p:cNvSpPr>
          <p:nvPr>
            <p:ph idx="1"/>
          </p:nvPr>
        </p:nvSpPr>
        <p:spPr>
          <a:xfrm>
            <a:off x="628650" y="1358781"/>
            <a:ext cx="4823537" cy="4818182"/>
          </a:xfrm>
        </p:spPr>
        <p:txBody>
          <a:bodyPr>
            <a:normAutofit fontScale="70000" lnSpcReduction="20000"/>
          </a:bodyPr>
          <a:lstStyle/>
          <a:p>
            <a:r>
              <a:rPr lang="en-US" dirty="0"/>
              <a:t>AODs are produced ~1/year (could be 2) in organized (reprocessing campaigns). </a:t>
            </a:r>
          </a:p>
          <a:p>
            <a:endParaRPr lang="en-US" dirty="0"/>
          </a:p>
          <a:p>
            <a:r>
              <a:rPr lang="en-US" dirty="0"/>
              <a:t>Mini/</a:t>
            </a:r>
            <a:r>
              <a:rPr lang="en-US" dirty="0" err="1"/>
              <a:t>NanoAODs</a:t>
            </a:r>
            <a:r>
              <a:rPr lang="en-US" dirty="0"/>
              <a:t> are produced more often (say, 4 times/year)</a:t>
            </a:r>
          </a:p>
          <a:p>
            <a:endParaRPr lang="en-US" dirty="0"/>
          </a:p>
          <a:p>
            <a:r>
              <a:rPr lang="en-US" dirty="0" err="1"/>
              <a:t>Rucio</a:t>
            </a:r>
            <a:r>
              <a:rPr lang="en-US" dirty="0"/>
              <a:t> features are used to manage replica lifecycles: volatile replicas are automatically created based on popularity (with different methods including ML) and cleaned by </a:t>
            </a:r>
            <a:r>
              <a:rPr lang="en-US" dirty="0" err="1"/>
              <a:t>Rucio</a:t>
            </a:r>
            <a:r>
              <a:rPr lang="en-US" dirty="0"/>
              <a:t> if space is needed  </a:t>
            </a:r>
          </a:p>
          <a:p>
            <a:endParaRPr lang="en-US" dirty="0"/>
          </a:p>
          <a:p>
            <a:r>
              <a:rPr lang="en-US" dirty="0"/>
              <a:t>On top of that, data lifecycle is implemented: how many versions of AODs are retained, </a:t>
            </a:r>
            <a:r>
              <a:rPr lang="en-US" dirty="0" err="1"/>
              <a:t>etc</a:t>
            </a:r>
            <a:r>
              <a:rPr lang="en-US" dirty="0"/>
              <a:t> .. Applies to disk AND tape. </a:t>
            </a:r>
          </a:p>
          <a:p>
            <a:endParaRPr lang="en-US" dirty="0"/>
          </a:p>
        </p:txBody>
      </p:sp>
      <p:sp>
        <p:nvSpPr>
          <p:cNvPr id="4" name="Date Placeholder 3">
            <a:extLst>
              <a:ext uri="{FF2B5EF4-FFF2-40B4-BE49-F238E27FC236}">
                <a16:creationId xmlns:a16="http://schemas.microsoft.com/office/drawing/2014/main" id="{A36AD9C0-D68D-1141-9688-7CE1A58E7044}"/>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75150848-43CA-AA46-98E0-0EAB94A1DECD}"/>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C5C552FF-3F2D-5644-8E1D-7F0D1569DE3A}"/>
              </a:ext>
            </a:extLst>
          </p:cNvPr>
          <p:cNvSpPr>
            <a:spLocks noGrp="1"/>
          </p:cNvSpPr>
          <p:nvPr>
            <p:ph type="sldNum" sz="quarter" idx="12"/>
          </p:nvPr>
        </p:nvSpPr>
        <p:spPr/>
        <p:txBody>
          <a:bodyPr/>
          <a:lstStyle/>
          <a:p>
            <a:pPr algn="ctr"/>
            <a:fld id="{F815B12F-D02A-B845-865F-37AC5B232343}" type="slidenum">
              <a:rPr lang="it-IT" smtClean="0"/>
              <a:pPr algn="ctr"/>
              <a:t>5</a:t>
            </a:fld>
            <a:endParaRPr lang="it-IT" dirty="0"/>
          </a:p>
        </p:txBody>
      </p:sp>
      <p:pic>
        <p:nvPicPr>
          <p:cNvPr id="7" name="Google Shape;226;p27">
            <a:extLst>
              <a:ext uri="{FF2B5EF4-FFF2-40B4-BE49-F238E27FC236}">
                <a16:creationId xmlns:a16="http://schemas.microsoft.com/office/drawing/2014/main" id="{E74C57E9-FDEB-AC47-A967-2C6D6507743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819905" y="2142486"/>
            <a:ext cx="2625320" cy="2982227"/>
          </a:xfrm>
          <a:prstGeom prst="rect">
            <a:avLst/>
          </a:prstGeom>
          <a:noFill/>
          <a:ln>
            <a:noFill/>
          </a:ln>
        </p:spPr>
      </p:pic>
      <p:pic>
        <p:nvPicPr>
          <p:cNvPr id="8" name="Picture 7">
            <a:extLst>
              <a:ext uri="{FF2B5EF4-FFF2-40B4-BE49-F238E27FC236}">
                <a16:creationId xmlns:a16="http://schemas.microsoft.com/office/drawing/2014/main" id="{B5DD3085-8236-644F-BAB0-CB64F64A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2395" y="1450464"/>
            <a:ext cx="692022" cy="692022"/>
          </a:xfrm>
          <a:prstGeom prst="rect">
            <a:avLst/>
          </a:prstGeom>
        </p:spPr>
      </p:pic>
      <p:sp>
        <p:nvSpPr>
          <p:cNvPr id="9" name="Rectangle 8">
            <a:extLst>
              <a:ext uri="{FF2B5EF4-FFF2-40B4-BE49-F238E27FC236}">
                <a16:creationId xmlns:a16="http://schemas.microsoft.com/office/drawing/2014/main" id="{912E34CE-7312-DF40-B6E8-FE0BBB756075}"/>
              </a:ext>
            </a:extLst>
          </p:cNvPr>
          <p:cNvSpPr/>
          <p:nvPr/>
        </p:nvSpPr>
        <p:spPr>
          <a:xfrm>
            <a:off x="5649018" y="1716883"/>
            <a:ext cx="1694503" cy="338554"/>
          </a:xfrm>
          <a:prstGeom prst="rect">
            <a:avLst/>
          </a:prstGeom>
        </p:spPr>
        <p:txBody>
          <a:bodyPr wrap="none">
            <a:spAutoFit/>
          </a:bodyPr>
          <a:lstStyle/>
          <a:p>
            <a:r>
              <a:rPr lang="en-US" sz="1600" dirty="0">
                <a:solidFill>
                  <a:srgbClr val="7030A0"/>
                </a:solidFill>
                <a:hlinkClick r:id="rId4">
                  <a:extLst>
                    <a:ext uri="{A12FA001-AC4F-418D-AE19-62706E023703}">
                      <ahyp:hlinkClr xmlns:ahyp="http://schemas.microsoft.com/office/drawing/2018/hyperlinkcolor" val="tx"/>
                    </a:ext>
                  </a:extLst>
                </a:hlinkClick>
              </a:rPr>
              <a:t>T. </a:t>
            </a:r>
            <a:r>
              <a:rPr lang="en-US" sz="1600" dirty="0" err="1">
                <a:solidFill>
                  <a:srgbClr val="7030A0"/>
                </a:solidFill>
                <a:hlinkClick r:id="rId4">
                  <a:extLst>
                    <a:ext uri="{A12FA001-AC4F-418D-AE19-62706E023703}">
                      <ahyp:hlinkClr xmlns:ahyp="http://schemas.microsoft.com/office/drawing/2018/hyperlinkcolor" val="tx"/>
                    </a:ext>
                  </a:extLst>
                </a:hlinkClick>
              </a:rPr>
              <a:t>Boccali</a:t>
            </a:r>
            <a:r>
              <a:rPr lang="en-US" sz="1600" dirty="0">
                <a:solidFill>
                  <a:srgbClr val="7030A0"/>
                </a:solidFill>
                <a:hlinkClick r:id="rId4">
                  <a:extLst>
                    <a:ext uri="{A12FA001-AC4F-418D-AE19-62706E023703}">
                      <ahyp:hlinkClr xmlns:ahyp="http://schemas.microsoft.com/office/drawing/2018/hyperlinkcolor" val="tx"/>
                    </a:ext>
                  </a:extLst>
                </a:hlinkClick>
              </a:rPr>
              <a:t>, M </a:t>
            </a:r>
            <a:r>
              <a:rPr lang="en-US" sz="1600" dirty="0" err="1">
                <a:solidFill>
                  <a:srgbClr val="7030A0"/>
                </a:solidFill>
                <a:hlinkClick r:id="rId4">
                  <a:extLst>
                    <a:ext uri="{A12FA001-AC4F-418D-AE19-62706E023703}">
                      <ahyp:hlinkClr xmlns:ahyp="http://schemas.microsoft.com/office/drawing/2018/hyperlinkcolor" val="tx"/>
                    </a:ext>
                  </a:extLst>
                </a:hlinkClick>
              </a:rPr>
              <a:t>Klute</a:t>
            </a:r>
            <a:endParaRPr lang="en-US" dirty="0">
              <a:solidFill>
                <a:srgbClr val="7030A0"/>
              </a:solidFill>
            </a:endParaRPr>
          </a:p>
        </p:txBody>
      </p:sp>
      <p:sp>
        <p:nvSpPr>
          <p:cNvPr id="10" name="Rectangle 9">
            <a:extLst>
              <a:ext uri="{FF2B5EF4-FFF2-40B4-BE49-F238E27FC236}">
                <a16:creationId xmlns:a16="http://schemas.microsoft.com/office/drawing/2014/main" id="{79B42C43-44C5-884E-AD2B-B23446074C02}"/>
              </a:ext>
            </a:extLst>
          </p:cNvPr>
          <p:cNvSpPr/>
          <p:nvPr/>
        </p:nvSpPr>
        <p:spPr>
          <a:xfrm>
            <a:off x="6365224" y="5205338"/>
            <a:ext cx="1536831" cy="369332"/>
          </a:xfrm>
          <a:prstGeom prst="rect">
            <a:avLst/>
          </a:prstGeom>
        </p:spPr>
        <p:txBody>
          <a:bodyPr wrap="none">
            <a:spAutoFit/>
          </a:bodyPr>
          <a:lstStyle/>
          <a:p>
            <a:r>
              <a:rPr lang="en-US" dirty="0"/>
              <a:t>2018 numbers</a:t>
            </a:r>
          </a:p>
        </p:txBody>
      </p:sp>
    </p:spTree>
    <p:extLst>
      <p:ext uri="{BB962C8B-B14F-4D97-AF65-F5344CB8AC3E}">
        <p14:creationId xmlns:p14="http://schemas.microsoft.com/office/powerpoint/2010/main" val="285779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BC5E-60D4-2147-9726-B364C4F6246B}"/>
              </a:ext>
            </a:extLst>
          </p:cNvPr>
          <p:cNvSpPr>
            <a:spLocks noGrp="1"/>
          </p:cNvSpPr>
          <p:nvPr>
            <p:ph type="title"/>
          </p:nvPr>
        </p:nvSpPr>
        <p:spPr/>
        <p:txBody>
          <a:bodyPr/>
          <a:lstStyle/>
          <a:p>
            <a:r>
              <a:rPr lang="en-US" dirty="0"/>
              <a:t>Data Access and Data Processing </a:t>
            </a:r>
          </a:p>
        </p:txBody>
      </p:sp>
      <p:sp>
        <p:nvSpPr>
          <p:cNvPr id="3" name="Content Placeholder 2">
            <a:extLst>
              <a:ext uri="{FF2B5EF4-FFF2-40B4-BE49-F238E27FC236}">
                <a16:creationId xmlns:a16="http://schemas.microsoft.com/office/drawing/2014/main" id="{0E634E17-D099-504B-922A-2E3AAA7F902D}"/>
              </a:ext>
            </a:extLst>
          </p:cNvPr>
          <p:cNvSpPr>
            <a:spLocks noGrp="1"/>
          </p:cNvSpPr>
          <p:nvPr>
            <p:ph idx="1"/>
          </p:nvPr>
        </p:nvSpPr>
        <p:spPr/>
        <p:txBody>
          <a:bodyPr>
            <a:normAutofit fontScale="55000" lnSpcReduction="20000"/>
          </a:bodyPr>
          <a:lstStyle/>
          <a:p>
            <a:r>
              <a:rPr lang="en-US" dirty="0"/>
              <a:t>RAW data are unusable for physicists (apart from low level detector debugging): they are processed ASAP (currently within ~48h) and (Mini/Nano)AODs are produced</a:t>
            </a:r>
          </a:p>
          <a:p>
            <a:endParaRPr lang="en-US" dirty="0"/>
          </a:p>
          <a:p>
            <a:r>
              <a:rPr lang="en-US" dirty="0"/>
              <a:t>Each experiment has a Workload Management system to do so. The WMS is also used to produce AODs from Monte Carlo</a:t>
            </a:r>
          </a:p>
          <a:p>
            <a:endParaRPr lang="en-US" dirty="0"/>
          </a:p>
          <a:p>
            <a:r>
              <a:rPr lang="en-US" dirty="0"/>
              <a:t>The WMS schedules workload on distributed clusters (mostly Grid). No need for MPI: HPCs are used as ”a bunch of cores”</a:t>
            </a:r>
          </a:p>
          <a:p>
            <a:endParaRPr lang="en-US" dirty="0"/>
          </a:p>
          <a:p>
            <a:r>
              <a:rPr lang="en-US" dirty="0"/>
              <a:t>The WMS is integrated with the Data Management system to organize files/datasets and orchestrate data movement</a:t>
            </a:r>
          </a:p>
          <a:p>
            <a:pPr marL="0" indent="0" algn="ctr">
              <a:buNone/>
            </a:pPr>
            <a:endParaRPr lang="en-US" sz="3200" dirty="0"/>
          </a:p>
          <a:p>
            <a:pPr marL="0" indent="0" algn="ctr">
              <a:buNone/>
            </a:pPr>
            <a:r>
              <a:rPr lang="en-US" sz="3200" dirty="0"/>
              <a:t>No plan to change any of that</a:t>
            </a:r>
            <a:r>
              <a:rPr lang="en-US" dirty="0"/>
              <a:t> </a:t>
            </a:r>
          </a:p>
          <a:p>
            <a:endParaRPr lang="en-US" dirty="0"/>
          </a:p>
          <a:p>
            <a:r>
              <a:rPr lang="en-US" dirty="0"/>
              <a:t>There is “data driven processing”, but triggered/organized at a higher level than the storage. We are very interested however in automating data loss recovery through those mechanisms.  </a:t>
            </a:r>
          </a:p>
        </p:txBody>
      </p:sp>
      <p:sp>
        <p:nvSpPr>
          <p:cNvPr id="4" name="Date Placeholder 3">
            <a:extLst>
              <a:ext uri="{FF2B5EF4-FFF2-40B4-BE49-F238E27FC236}">
                <a16:creationId xmlns:a16="http://schemas.microsoft.com/office/drawing/2014/main" id="{F4860DBE-A800-7F47-8E8D-36878FF3BBE3}"/>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9C8B26CA-9433-7C49-84D6-1D598B85DA4A}"/>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54F6C172-1E2D-8F47-951F-B23F5223A4A2}"/>
              </a:ext>
            </a:extLst>
          </p:cNvPr>
          <p:cNvSpPr>
            <a:spLocks noGrp="1"/>
          </p:cNvSpPr>
          <p:nvPr>
            <p:ph type="sldNum" sz="quarter" idx="12"/>
          </p:nvPr>
        </p:nvSpPr>
        <p:spPr/>
        <p:txBody>
          <a:bodyPr/>
          <a:lstStyle/>
          <a:p>
            <a:pPr algn="ctr"/>
            <a:fld id="{F815B12F-D02A-B845-865F-37AC5B232343}" type="slidenum">
              <a:rPr lang="it-IT" smtClean="0"/>
              <a:pPr algn="ctr"/>
              <a:t>6</a:t>
            </a:fld>
            <a:endParaRPr lang="it-IT" dirty="0"/>
          </a:p>
        </p:txBody>
      </p:sp>
    </p:spTree>
    <p:extLst>
      <p:ext uri="{BB962C8B-B14F-4D97-AF65-F5344CB8AC3E}">
        <p14:creationId xmlns:p14="http://schemas.microsoft.com/office/powerpoint/2010/main" val="111591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A835-E5A7-254A-9C2C-DB15EFC9168D}"/>
              </a:ext>
            </a:extLst>
          </p:cNvPr>
          <p:cNvSpPr>
            <a:spLocks noGrp="1"/>
          </p:cNvSpPr>
          <p:nvPr>
            <p:ph type="title"/>
          </p:nvPr>
        </p:nvSpPr>
        <p:spPr/>
        <p:txBody>
          <a:bodyPr/>
          <a:lstStyle/>
          <a:p>
            <a:r>
              <a:rPr lang="en-US" dirty="0"/>
              <a:t>Thoughts about Data Lakes</a:t>
            </a:r>
          </a:p>
        </p:txBody>
      </p:sp>
      <p:sp>
        <p:nvSpPr>
          <p:cNvPr id="4" name="Date Placeholder 3">
            <a:extLst>
              <a:ext uri="{FF2B5EF4-FFF2-40B4-BE49-F238E27FC236}">
                <a16:creationId xmlns:a16="http://schemas.microsoft.com/office/drawing/2014/main" id="{590C2291-379D-2449-A8D9-8C4DAD870CEB}"/>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CF0B6C28-8964-5048-BF8B-A344F2B25C5D}"/>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212428E3-5152-EB44-95CD-B45F33C595BF}"/>
              </a:ext>
            </a:extLst>
          </p:cNvPr>
          <p:cNvSpPr>
            <a:spLocks noGrp="1"/>
          </p:cNvSpPr>
          <p:nvPr>
            <p:ph type="sldNum" sz="quarter" idx="12"/>
          </p:nvPr>
        </p:nvSpPr>
        <p:spPr/>
        <p:txBody>
          <a:bodyPr/>
          <a:lstStyle/>
          <a:p>
            <a:pPr algn="ctr"/>
            <a:fld id="{F815B12F-D02A-B845-865F-37AC5B232343}" type="slidenum">
              <a:rPr lang="it-IT" smtClean="0"/>
              <a:pPr algn="ctr"/>
              <a:t>7</a:t>
            </a:fld>
            <a:endParaRPr lang="it-IT" dirty="0"/>
          </a:p>
        </p:txBody>
      </p:sp>
      <p:pic>
        <p:nvPicPr>
          <p:cNvPr id="8" name="Picture 7">
            <a:extLst>
              <a:ext uri="{FF2B5EF4-FFF2-40B4-BE49-F238E27FC236}">
                <a16:creationId xmlns:a16="http://schemas.microsoft.com/office/drawing/2014/main" id="{06022D33-87C7-134A-8E0B-6C03F26CBD80}"/>
              </a:ext>
            </a:extLst>
          </p:cNvPr>
          <p:cNvPicPr>
            <a:picLocks noChangeAspect="1"/>
          </p:cNvPicPr>
          <p:nvPr/>
        </p:nvPicPr>
        <p:blipFill>
          <a:blip r:embed="rId2"/>
          <a:stretch>
            <a:fillRect/>
          </a:stretch>
        </p:blipFill>
        <p:spPr>
          <a:xfrm>
            <a:off x="0" y="1187450"/>
            <a:ext cx="9144000" cy="5143500"/>
          </a:xfrm>
          <a:prstGeom prst="rect">
            <a:avLst/>
          </a:prstGeom>
        </p:spPr>
      </p:pic>
    </p:spTree>
    <p:extLst>
      <p:ext uri="{BB962C8B-B14F-4D97-AF65-F5344CB8AC3E}">
        <p14:creationId xmlns:p14="http://schemas.microsoft.com/office/powerpoint/2010/main" val="160221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C738-B5C1-B148-B667-934BAFD09351}"/>
              </a:ext>
            </a:extLst>
          </p:cNvPr>
          <p:cNvSpPr>
            <a:spLocks noGrp="1"/>
          </p:cNvSpPr>
          <p:nvPr>
            <p:ph type="title"/>
          </p:nvPr>
        </p:nvSpPr>
        <p:spPr/>
        <p:txBody>
          <a:bodyPr>
            <a:normAutofit fontScale="90000"/>
          </a:bodyPr>
          <a:lstStyle/>
          <a:p>
            <a:r>
              <a:rPr lang="en-US" dirty="0"/>
              <a:t>Thoughts about data lakes .. in practice </a:t>
            </a:r>
          </a:p>
        </p:txBody>
      </p:sp>
      <p:sp>
        <p:nvSpPr>
          <p:cNvPr id="3" name="Content Placeholder 2">
            <a:extLst>
              <a:ext uri="{FF2B5EF4-FFF2-40B4-BE49-F238E27FC236}">
                <a16:creationId xmlns:a16="http://schemas.microsoft.com/office/drawing/2014/main" id="{7A21771F-9C75-844B-BA75-92C2490D5896}"/>
              </a:ext>
            </a:extLst>
          </p:cNvPr>
          <p:cNvSpPr>
            <a:spLocks noGrp="1"/>
          </p:cNvSpPr>
          <p:nvPr>
            <p:ph idx="1"/>
          </p:nvPr>
        </p:nvSpPr>
        <p:spPr/>
        <p:txBody>
          <a:bodyPr>
            <a:normAutofit fontScale="92500" lnSpcReduction="20000"/>
          </a:bodyPr>
          <a:lstStyle/>
          <a:p>
            <a:r>
              <a:rPr lang="en-US" dirty="0"/>
              <a:t>We foresee &gt;1 </a:t>
            </a:r>
            <a:r>
              <a:rPr lang="en-US" dirty="0" err="1"/>
              <a:t>datalakes</a:t>
            </a:r>
            <a:r>
              <a:rPr lang="en-US" dirty="0"/>
              <a:t> (think about US, EU, Asia-Pacific at least)</a:t>
            </a:r>
          </a:p>
          <a:p>
            <a:r>
              <a:rPr lang="en-US" dirty="0"/>
              <a:t>Generally, each </a:t>
            </a:r>
            <a:r>
              <a:rPr lang="en-US" dirty="0" err="1"/>
              <a:t>datalake</a:t>
            </a:r>
            <a:r>
              <a:rPr lang="en-US" dirty="0"/>
              <a:t> should be able to contain a full set of most analysis products (Mini?/</a:t>
            </a:r>
            <a:r>
              <a:rPr lang="en-US" dirty="0" err="1"/>
              <a:t>NanoAODs</a:t>
            </a:r>
            <a:r>
              <a:rPr lang="en-US" dirty="0"/>
              <a:t>)</a:t>
            </a:r>
          </a:p>
          <a:p>
            <a:r>
              <a:rPr lang="en-US" dirty="0"/>
              <a:t>End user analysis would (largely) be possible by accessing data from one data lake. </a:t>
            </a:r>
          </a:p>
          <a:p>
            <a:pPr lvl="1"/>
            <a:r>
              <a:rPr lang="en-US" dirty="0"/>
              <a:t>Could be Grid jobs, local batch clusters/machines. Could be notebooks. Under evaluation, probably all the above</a:t>
            </a:r>
          </a:p>
          <a:p>
            <a:r>
              <a:rPr lang="en-US" dirty="0"/>
              <a:t>In the data lake there are: </a:t>
            </a:r>
          </a:p>
          <a:p>
            <a:pPr lvl="1"/>
            <a:r>
              <a:rPr lang="en-US" dirty="0"/>
              <a:t>Sites with archival storage (tape today), managed disk storage (and possibly cache storage) and CPUs</a:t>
            </a:r>
          </a:p>
          <a:p>
            <a:pPr lvl="1"/>
            <a:r>
              <a:rPr lang="en-US" dirty="0"/>
              <a:t>Sites with managed disk storage (and possibly cache storage) and CPUs</a:t>
            </a:r>
          </a:p>
          <a:p>
            <a:pPr lvl="1"/>
            <a:r>
              <a:rPr lang="en-US" dirty="0"/>
              <a:t>Sites with cache storage and CPUs</a:t>
            </a:r>
          </a:p>
          <a:p>
            <a:pPr lvl="1"/>
            <a:r>
              <a:rPr lang="en-US" dirty="0"/>
              <a:t>Sites with CPUs only  </a:t>
            </a:r>
          </a:p>
        </p:txBody>
      </p:sp>
      <p:sp>
        <p:nvSpPr>
          <p:cNvPr id="4" name="Date Placeholder 3">
            <a:extLst>
              <a:ext uri="{FF2B5EF4-FFF2-40B4-BE49-F238E27FC236}">
                <a16:creationId xmlns:a16="http://schemas.microsoft.com/office/drawing/2014/main" id="{9FAD1177-24CF-F24A-9294-498D430E4613}"/>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FF156370-BFAA-E44F-9C2B-3ABD742C0B21}"/>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36BB69CF-01AF-9D47-963D-2008487BF4DD}"/>
              </a:ext>
            </a:extLst>
          </p:cNvPr>
          <p:cNvSpPr>
            <a:spLocks noGrp="1"/>
          </p:cNvSpPr>
          <p:nvPr>
            <p:ph type="sldNum" sz="quarter" idx="12"/>
          </p:nvPr>
        </p:nvSpPr>
        <p:spPr/>
        <p:txBody>
          <a:bodyPr/>
          <a:lstStyle/>
          <a:p>
            <a:pPr algn="ctr"/>
            <a:fld id="{F815B12F-D02A-B845-865F-37AC5B232343}" type="slidenum">
              <a:rPr lang="it-IT" smtClean="0"/>
              <a:pPr algn="ctr"/>
              <a:t>8</a:t>
            </a:fld>
            <a:endParaRPr lang="it-IT" dirty="0"/>
          </a:p>
        </p:txBody>
      </p:sp>
    </p:spTree>
    <p:extLst>
      <p:ext uri="{BB962C8B-B14F-4D97-AF65-F5344CB8AC3E}">
        <p14:creationId xmlns:p14="http://schemas.microsoft.com/office/powerpoint/2010/main" val="316616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EA07-2202-8546-9BB7-7BAF80F66495}"/>
              </a:ext>
            </a:extLst>
          </p:cNvPr>
          <p:cNvSpPr>
            <a:spLocks noGrp="1"/>
          </p:cNvSpPr>
          <p:nvPr>
            <p:ph type="title"/>
          </p:nvPr>
        </p:nvSpPr>
        <p:spPr/>
        <p:txBody>
          <a:bodyPr/>
          <a:lstStyle/>
          <a:p>
            <a:r>
              <a:rPr lang="en-US" dirty="0"/>
              <a:t>Data Access and Data Processing </a:t>
            </a:r>
          </a:p>
        </p:txBody>
      </p:sp>
      <p:sp>
        <p:nvSpPr>
          <p:cNvPr id="3" name="Content Placeholder 2">
            <a:extLst>
              <a:ext uri="{FF2B5EF4-FFF2-40B4-BE49-F238E27FC236}">
                <a16:creationId xmlns:a16="http://schemas.microsoft.com/office/drawing/2014/main" id="{0D237C7C-997A-B649-9362-EA36C5F21EDA}"/>
              </a:ext>
            </a:extLst>
          </p:cNvPr>
          <p:cNvSpPr>
            <a:spLocks noGrp="1"/>
          </p:cNvSpPr>
          <p:nvPr>
            <p:ph idx="1"/>
          </p:nvPr>
        </p:nvSpPr>
        <p:spPr/>
        <p:txBody>
          <a:bodyPr>
            <a:normAutofit fontScale="70000" lnSpcReduction="20000"/>
          </a:bodyPr>
          <a:lstStyle/>
          <a:p>
            <a:r>
              <a:rPr lang="en-US" dirty="0"/>
              <a:t>We need to be able to process data from tape for organized activities (not for end user analysis). We are happy with the current WMS-&gt;</a:t>
            </a:r>
            <a:r>
              <a:rPr lang="en-US" dirty="0" err="1"/>
              <a:t>Rucio</a:t>
            </a:r>
            <a:r>
              <a:rPr lang="en-US" dirty="0"/>
              <a:t>-&gt;FTS-&gt;Storage for staging</a:t>
            </a:r>
          </a:p>
          <a:p>
            <a:endParaRPr lang="en-US" dirty="0"/>
          </a:p>
          <a:p>
            <a:r>
              <a:rPr lang="en-US" dirty="0"/>
              <a:t>We use both </a:t>
            </a:r>
            <a:r>
              <a:rPr lang="en-US" dirty="0" err="1"/>
              <a:t>CopyToWN</a:t>
            </a:r>
            <a:r>
              <a:rPr lang="en-US" dirty="0"/>
              <a:t> and Direct Access modes for data processing. We foresee the need for remote data access. This could be facilitated or not by a latency hiding mechanism (such as </a:t>
            </a:r>
            <a:r>
              <a:rPr lang="en-US" dirty="0" err="1"/>
              <a:t>XCache</a:t>
            </a:r>
            <a:r>
              <a:rPr lang="en-US" dirty="0"/>
              <a:t>) depending on the sites and the application. We consume both random events or the full content in a file</a:t>
            </a:r>
          </a:p>
          <a:p>
            <a:endParaRPr lang="en-US" dirty="0"/>
          </a:p>
          <a:p>
            <a:r>
              <a:rPr lang="en-US" dirty="0"/>
              <a:t>Some data are heavily re-used and some are not very frequently re-used. Caching would be needed for the first ones</a:t>
            </a:r>
          </a:p>
          <a:p>
            <a:endParaRPr lang="en-US" dirty="0"/>
          </a:p>
          <a:p>
            <a:r>
              <a:rPr lang="en-US" dirty="0"/>
              <a:t>We need storage QoS for different type of data. This could be a considerable cost saver while improving performance. More than just “disk and tape”, so different disk QoS, less than 5. Focus on performance at higher cost and less reliability at lower cost  </a:t>
            </a:r>
          </a:p>
          <a:p>
            <a:pPr marL="0" indent="0">
              <a:buNone/>
            </a:pPr>
            <a:endParaRPr lang="en-US" dirty="0"/>
          </a:p>
        </p:txBody>
      </p:sp>
      <p:sp>
        <p:nvSpPr>
          <p:cNvPr id="4" name="Date Placeholder 3">
            <a:extLst>
              <a:ext uri="{FF2B5EF4-FFF2-40B4-BE49-F238E27FC236}">
                <a16:creationId xmlns:a16="http://schemas.microsoft.com/office/drawing/2014/main" id="{1B60F2F2-3BC5-CB43-8B9F-1D1E405AFFC6}"/>
              </a:ext>
            </a:extLst>
          </p:cNvPr>
          <p:cNvSpPr>
            <a:spLocks noGrp="1"/>
          </p:cNvSpPr>
          <p:nvPr>
            <p:ph type="dt" sz="half" idx="10"/>
          </p:nvPr>
        </p:nvSpPr>
        <p:spPr/>
        <p:txBody>
          <a:bodyPr/>
          <a:lstStyle/>
          <a:p>
            <a:fld id="{9A1AE180-5ECA-534F-8A0F-AACB107CA5A1}" type="datetime1">
              <a:rPr lang="en-US" smtClean="0"/>
              <a:t>6/25/19</a:t>
            </a:fld>
            <a:endParaRPr lang="it-IT"/>
          </a:p>
        </p:txBody>
      </p:sp>
      <p:sp>
        <p:nvSpPr>
          <p:cNvPr id="5" name="Footer Placeholder 4">
            <a:extLst>
              <a:ext uri="{FF2B5EF4-FFF2-40B4-BE49-F238E27FC236}">
                <a16:creationId xmlns:a16="http://schemas.microsoft.com/office/drawing/2014/main" id="{75F96653-B9D6-3446-90DD-A9E24317702F}"/>
              </a:ext>
            </a:extLst>
          </p:cNvPr>
          <p:cNvSpPr>
            <a:spLocks noGrp="1"/>
          </p:cNvSpPr>
          <p:nvPr>
            <p:ph type="ftr" sz="quarter" idx="11"/>
          </p:nvPr>
        </p:nvSpPr>
        <p:spPr/>
        <p:txBody>
          <a:bodyPr/>
          <a:lstStyle/>
          <a:p>
            <a:r>
              <a:rPr lang="it-IT"/>
              <a:t>Simone.Campana@cern.ch</a:t>
            </a:r>
            <a:endParaRPr lang="it-IT" dirty="0"/>
          </a:p>
        </p:txBody>
      </p:sp>
      <p:sp>
        <p:nvSpPr>
          <p:cNvPr id="6" name="Slide Number Placeholder 5">
            <a:extLst>
              <a:ext uri="{FF2B5EF4-FFF2-40B4-BE49-F238E27FC236}">
                <a16:creationId xmlns:a16="http://schemas.microsoft.com/office/drawing/2014/main" id="{E0A70544-90DF-AE4B-B768-C7349B5FF86C}"/>
              </a:ext>
            </a:extLst>
          </p:cNvPr>
          <p:cNvSpPr>
            <a:spLocks noGrp="1"/>
          </p:cNvSpPr>
          <p:nvPr>
            <p:ph type="sldNum" sz="quarter" idx="12"/>
          </p:nvPr>
        </p:nvSpPr>
        <p:spPr/>
        <p:txBody>
          <a:bodyPr/>
          <a:lstStyle/>
          <a:p>
            <a:pPr algn="ctr"/>
            <a:fld id="{F815B12F-D02A-B845-865F-37AC5B232343}" type="slidenum">
              <a:rPr lang="it-IT" smtClean="0"/>
              <a:pPr algn="ctr"/>
              <a:t>9</a:t>
            </a:fld>
            <a:endParaRPr lang="it-IT" dirty="0"/>
          </a:p>
        </p:txBody>
      </p:sp>
    </p:spTree>
    <p:extLst>
      <p:ext uri="{BB962C8B-B14F-4D97-AF65-F5344CB8AC3E}">
        <p14:creationId xmlns:p14="http://schemas.microsoft.com/office/powerpoint/2010/main" val="282887063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2" id="{84B2C77E-D1E5-DD48-B3EE-B80C14BA55BA}" vid="{29E3AAB7-A3DE-2940-AABB-6F3EADDE159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template_v2</Template>
  <TotalTime>20603</TotalTime>
  <Words>1069</Words>
  <Application>Microsoft Macintosh PowerPoint</Application>
  <PresentationFormat>On-screen Show (4:3)</PresentationFormat>
  <Paragraphs>119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Heavy</vt:lpstr>
      <vt:lpstr>Calibri</vt:lpstr>
      <vt:lpstr>Calibri Light</vt:lpstr>
      <vt:lpstr>Tema di Office</vt:lpstr>
      <vt:lpstr>HL-LHC Use Case</vt:lpstr>
      <vt:lpstr>Intro</vt:lpstr>
      <vt:lpstr>Data Production </vt:lpstr>
      <vt:lpstr>Data Model </vt:lpstr>
      <vt:lpstr>Data Model </vt:lpstr>
      <vt:lpstr>Data Access and Data Processing </vt:lpstr>
      <vt:lpstr>Thoughts about Data Lakes</vt:lpstr>
      <vt:lpstr>Thoughts about data lakes .. in practice </vt:lpstr>
      <vt:lpstr>Data Access and Data Processing </vt:lpstr>
      <vt:lpstr>Data Access Control</vt:lpstr>
      <vt:lpstr>Our use case for ESCAPE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Rita Meneses</dc:creator>
  <cp:lastModifiedBy>Simone Campana</cp:lastModifiedBy>
  <cp:revision>57</cp:revision>
  <dcterms:created xsi:type="dcterms:W3CDTF">2018-11-20T16:31:33Z</dcterms:created>
  <dcterms:modified xsi:type="dcterms:W3CDTF">2019-07-02T07:59:54Z</dcterms:modified>
</cp:coreProperties>
</file>