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1" r:id="rId3"/>
    <p:sldId id="279" r:id="rId4"/>
    <p:sldId id="280" r:id="rId5"/>
    <p:sldId id="281" r:id="rId6"/>
    <p:sldId id="265" r:id="rId7"/>
    <p:sldId id="284" r:id="rId8"/>
    <p:sldId id="287" r:id="rId9"/>
    <p:sldId id="288" r:id="rId10"/>
    <p:sldId id="289" r:id="rId11"/>
    <p:sldId id="266" r:id="rId12"/>
    <p:sldId id="267" r:id="rId13"/>
    <p:sldId id="291" r:id="rId14"/>
    <p:sldId id="269" r:id="rId15"/>
    <p:sldId id="270" r:id="rId16"/>
    <p:sldId id="282" r:id="rId17"/>
    <p:sldId id="283" r:id="rId18"/>
    <p:sldId id="271" r:id="rId19"/>
    <p:sldId id="272" r:id="rId20"/>
    <p:sldId id="273" r:id="rId21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CC"/>
    <a:srgbClr val="FF9900"/>
    <a:srgbClr val="006600"/>
    <a:srgbClr val="456487"/>
    <a:srgbClr val="FFCC66"/>
    <a:srgbClr val="FF6600"/>
    <a:srgbClr val="00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629" autoAdjust="0"/>
  </p:normalViewPr>
  <p:slideViewPr>
    <p:cSldViewPr>
      <p:cViewPr varScale="1">
        <p:scale>
          <a:sx n="101" d="100"/>
          <a:sy n="101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2EAD2-EEBB-7244-8AC8-7573831AAD5C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BF21-E3B6-C241-94B8-2B5CAFF843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F38F-AC1E-4314-A79E-E0A07DCE1602}" type="datetimeFigureOut">
              <a:rPr lang="fr-FR" smtClean="0"/>
              <a:t>10/04/2019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8528-745E-4155-AE8A-A1E3322BE2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102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5796136" y="5085184"/>
            <a:ext cx="3168650" cy="720725"/>
          </a:xfrm>
        </p:spPr>
        <p:txBody>
          <a:bodyPr/>
          <a:lstStyle>
            <a:lvl1pPr marL="0" indent="0" algn="ctr">
              <a:buNone/>
              <a:defRPr>
                <a:solidFill>
                  <a:srgbClr val="456487"/>
                </a:solidFill>
              </a:defRPr>
            </a:lvl1pPr>
          </a:lstStyle>
          <a:p>
            <a:pPr lvl="0"/>
            <a:r>
              <a:rPr lang="fr-FR" dirty="0" smtClean="0"/>
              <a:t>Intervenant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 dirty="0"/>
          </a:p>
        </p:txBody>
      </p:sp>
      <p:pic>
        <p:nvPicPr>
          <p:cNvPr id="15" name="Image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rot="5400000" flipV="1">
            <a:off x="-3347529" y="3335400"/>
            <a:ext cx="6876000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577042" y="3522783"/>
            <a:ext cx="6400800" cy="1440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9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PRESENTATION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83FE-2E60-ED41-BE87-D961E712C795}" type="datetime1">
              <a:rPr lang="fr-FR" smtClean="0"/>
              <a:t>10/04/2019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flipV="1">
            <a:off x="521" y="3285254"/>
            <a:ext cx="9158400" cy="20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 userDrawn="1"/>
        </p:nvSpPr>
        <p:spPr>
          <a:xfrm>
            <a:off x="3059832" y="293747"/>
            <a:ext cx="604867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rgbClr val="456487"/>
                </a:solidFill>
                <a:latin typeface="MS Trebuchet Bold"/>
              </a:rPr>
              <a:t>Institut national</a:t>
            </a:r>
            <a:r>
              <a:rPr lang="fr-FR" sz="2400" b="1" baseline="0" dirty="0" smtClean="0">
                <a:solidFill>
                  <a:srgbClr val="456487"/>
                </a:solidFill>
                <a:latin typeface="MS Trebuchet Bold"/>
              </a:rPr>
              <a:t> de </a:t>
            </a:r>
            <a:r>
              <a:rPr lang="fr-FR" sz="2400" b="1" baseline="0" dirty="0" smtClean="0">
                <a:solidFill>
                  <a:srgbClr val="00294B"/>
                </a:solidFill>
                <a:latin typeface="MS Trebuchet Bold"/>
              </a:rPr>
              <a:t>physique nucléaire</a:t>
            </a:r>
          </a:p>
          <a:p>
            <a:pPr algn="r"/>
            <a:r>
              <a:rPr lang="fr-FR" sz="2400" b="1" baseline="0" dirty="0" smtClean="0">
                <a:solidFill>
                  <a:srgbClr val="456487"/>
                </a:solidFill>
                <a:latin typeface="MS Trebuchet Bold"/>
              </a:rPr>
              <a:t>et de </a:t>
            </a:r>
            <a:r>
              <a:rPr lang="fr-FR" sz="2400" b="1" baseline="0" dirty="0" smtClean="0">
                <a:solidFill>
                  <a:srgbClr val="00294B"/>
                </a:solidFill>
                <a:latin typeface="MS Trebuchet Bold"/>
              </a:rPr>
              <a:t>physique des particules</a:t>
            </a:r>
            <a:endParaRPr lang="fr-FR" sz="2400" b="1" dirty="0">
              <a:solidFill>
                <a:srgbClr val="00294B"/>
              </a:solidFill>
              <a:latin typeface="MS Trebuchet Bold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20162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5" y="-2690"/>
            <a:ext cx="2206768" cy="12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0778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1C513-01F2-4D41-BA93-A43B50F27862}" type="datetime1">
              <a:rPr lang="fr-FR" smtClean="0"/>
              <a:t>10/04/2019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56487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57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27CC5-A75A-3F41-8F19-8BCA41D7DCB4}" type="datetime1">
              <a:rPr lang="fr-FR" smtClean="0"/>
              <a:t>10/04/2019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3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B601-5A1F-9D4E-A48A-A3C78353277D}" type="datetime1">
              <a:rPr lang="fr-FR" smtClean="0"/>
              <a:t>10/04/2019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3174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778" y="2060848"/>
            <a:ext cx="3286001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3071" y="889877"/>
            <a:ext cx="3286001" cy="1162050"/>
          </a:xfrm>
          <a:solidFill>
            <a:schemeClr val="bg1"/>
          </a:solidFill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21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25960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2596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2596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D235-60BF-FB47-B39A-7E9C12F639FB}" type="datetime1">
              <a:rPr lang="fr-FR" smtClean="0"/>
              <a:t>10/04/2019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8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48BE-E952-B34D-94AD-5049E81705D8}" type="datetime1">
              <a:rPr lang="fr-FR" smtClean="0"/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16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440702"/>
            <a:ext cx="4645977" cy="8640961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98E2-EEA4-8544-93D0-57FAAA6543B0}" type="datetime1">
              <a:rPr lang="fr-FR" smtClean="0"/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588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0CD8-1624-1540-A8F1-BF41B021A6D2}" type="datetime1">
              <a:rPr lang="fr-FR" smtClean="0"/>
              <a:t>10/04/2019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RSP IN2P3 Projet XXX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6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28359"/>
            <a:ext cx="3744416" cy="38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r>
              <a:rPr lang="fr-FR" smtClean="0"/>
              <a:t>RSP IN2P3 Projet XXX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06152" y="64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94B"/>
                </a:solidFill>
              </a:defRPr>
            </a:lvl1pPr>
          </a:lstStyle>
          <a:p>
            <a:fld id="{38BE8E62-9C2D-A846-8547-8D78A7690AFA}" type="datetime1">
              <a:rPr lang="fr-FR" smtClean="0"/>
              <a:t>10/04/2019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04248" y="6428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94B"/>
                </a:solidFill>
              </a:defRPr>
            </a:lvl1pPr>
          </a:lstStyle>
          <a:p>
            <a:fld id="{3988A1F8-06BA-4CB7-B4F7-C07C14CF58B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rot="5400000" flipV="1">
            <a:off x="-3347529" y="3335400"/>
            <a:ext cx="6876000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5" y="0"/>
            <a:ext cx="1188074" cy="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rgbClr val="4564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ris.Popov@lpnhe.in2p3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835696" y="5157192"/>
            <a:ext cx="7297712" cy="10801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fr-FR" dirty="0" smtClean="0">
                <a:hlinkClick r:id="rId2"/>
              </a:rPr>
              <a:t>parraud@lpnhe.in2p3.fr</a:t>
            </a:r>
            <a:r>
              <a:rPr lang="fr-FR" dirty="0" smtClean="0"/>
              <a:t>  </a:t>
            </a:r>
            <a:r>
              <a:rPr lang="fr-FR" sz="3100" dirty="0" smtClean="0"/>
              <a:t>(responsable technique)</a:t>
            </a:r>
            <a:endParaRPr lang="fr-FR" dirty="0" smtClean="0">
              <a:hlinkClick r:id="rId2"/>
            </a:endParaRPr>
          </a:p>
          <a:p>
            <a:pPr algn="r"/>
            <a:r>
              <a:rPr lang="fr-FR" dirty="0" smtClean="0">
                <a:hlinkClick r:id="rId2"/>
              </a:rPr>
              <a:t>Boris.Popov@lpnhe.in2p3.fr</a:t>
            </a:r>
            <a:r>
              <a:rPr lang="fr-FR" dirty="0" smtClean="0"/>
              <a:t>  </a:t>
            </a:r>
            <a:r>
              <a:rPr lang="fr-FR" sz="3100" dirty="0" smtClean="0"/>
              <a:t>(responsable scientifique)</a:t>
            </a:r>
          </a:p>
          <a:p>
            <a:pPr algn="r"/>
            <a:endParaRPr lang="fr-FR" dirty="0"/>
          </a:p>
          <a:p>
            <a:pPr algn="r"/>
            <a:endParaRPr lang="fr-FR" dirty="0"/>
          </a:p>
          <a:p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627784" y="3501008"/>
            <a:ext cx="6400800" cy="1440160"/>
          </a:xfrm>
        </p:spPr>
        <p:txBody>
          <a:bodyPr>
            <a:normAutofit fontScale="92500" lnSpcReduction="20000"/>
          </a:bodyPr>
          <a:lstStyle/>
          <a:p>
            <a:endParaRPr lang="fr-FR" b="1" dirty="0"/>
          </a:p>
          <a:p>
            <a:pPr algn="r"/>
            <a:r>
              <a:rPr lang="fr-FR" dirty="0" smtClean="0"/>
              <a:t>Revue Synthétique de Projet IN2P3</a:t>
            </a:r>
            <a:endParaRPr lang="fr-FR" dirty="0"/>
          </a:p>
          <a:p>
            <a:r>
              <a:rPr lang="fr-FR" dirty="0" smtClean="0"/>
              <a:t>T2K upgrade - LPNHE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8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8A1F8-06BA-4CB7-B4F7-C07C14CF58B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11/04/2019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RSP IN2P3 Projet T2K-Upgrade ND280 / TPC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itre 1"/>
          <p:cNvSpPr txBox="1">
            <a:spLocks/>
          </p:cNvSpPr>
          <p:nvPr/>
        </p:nvSpPr>
        <p:spPr>
          <a:xfrm>
            <a:off x="206152" y="1412776"/>
            <a:ext cx="8937848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5648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48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WBS 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48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= arbre des tâches	(3/3)				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5648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T2K-II  -  LPNHE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45648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1" name="Organigramme : Processus 20"/>
          <p:cNvSpPr/>
          <p:nvPr/>
        </p:nvSpPr>
        <p:spPr>
          <a:xfrm>
            <a:off x="6372200" y="3070121"/>
            <a:ext cx="1512168" cy="1008112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Informatique</a:t>
            </a:r>
          </a:p>
          <a:p>
            <a:pPr algn="ctr"/>
            <a:r>
              <a:rPr lang="fr-FR" b="1" dirty="0" smtClean="0"/>
              <a:t>Application logicielle </a:t>
            </a:r>
          </a:p>
          <a:p>
            <a:pPr algn="ctr"/>
            <a:r>
              <a:rPr lang="fr-FR" b="1" dirty="0" smtClean="0"/>
              <a:t>DAQ</a:t>
            </a:r>
            <a:endParaRPr lang="fr-FR" b="1" dirty="0"/>
          </a:p>
        </p:txBody>
      </p:sp>
      <p:sp>
        <p:nvSpPr>
          <p:cNvPr id="22" name="Organigramme : Processus 21"/>
          <p:cNvSpPr/>
          <p:nvPr/>
        </p:nvSpPr>
        <p:spPr>
          <a:xfrm>
            <a:off x="1151620" y="2998113"/>
            <a:ext cx="2664296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soft d’acquisition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(Linux embarqué)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3" name="Organigramme : Processus 22"/>
          <p:cNvSpPr/>
          <p:nvPr/>
        </p:nvSpPr>
        <p:spPr>
          <a:xfrm>
            <a:off x="1151620" y="3748571"/>
            <a:ext cx="2664296" cy="40167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Intégration et essais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sur système de l’expérience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4" name="Organigramme : Processus 23"/>
          <p:cNvSpPr/>
          <p:nvPr/>
        </p:nvSpPr>
        <p:spPr>
          <a:xfrm>
            <a:off x="3815916" y="2998113"/>
            <a:ext cx="612068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5" name="Organigramme : Processus 24"/>
          <p:cNvSpPr/>
          <p:nvPr/>
        </p:nvSpPr>
        <p:spPr>
          <a:xfrm>
            <a:off x="3815916" y="3748571"/>
            <a:ext cx="612068" cy="40167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DT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26" name="Connecteur droit 25"/>
          <p:cNvCxnSpPr>
            <a:stCxn id="24" idx="3"/>
            <a:endCxn id="21" idx="1"/>
          </p:cNvCxnSpPr>
          <p:nvPr/>
        </p:nvCxnSpPr>
        <p:spPr>
          <a:xfrm>
            <a:off x="4427984" y="3250141"/>
            <a:ext cx="194421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25" idx="3"/>
            <a:endCxn id="21" idx="1"/>
          </p:cNvCxnSpPr>
          <p:nvPr/>
        </p:nvCxnSpPr>
        <p:spPr>
          <a:xfrm flipV="1">
            <a:off x="4427984" y="3574177"/>
            <a:ext cx="1944216" cy="375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308304" y="5374377"/>
            <a:ext cx="1448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 smtClean="0"/>
              <a:t>Légende :</a:t>
            </a:r>
          </a:p>
          <a:p>
            <a:r>
              <a:rPr lang="fr-FR" sz="1100" dirty="0" smtClean="0"/>
              <a:t>DT = Diego TERRONT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307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>
          <a:xfrm rot="16200000">
            <a:off x="3635895" y="-1971599"/>
            <a:ext cx="2016226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Ressources </a:t>
            </a:r>
            <a:r>
              <a:rPr lang="fr-FR" sz="2400" b="1" dirty="0" smtClean="0">
                <a:latin typeface="Verdana" charset="0"/>
                <a:ea typeface="MS PGothic" charset="0"/>
              </a:rPr>
              <a:t>Humaines</a:t>
            </a:r>
          </a:p>
          <a:p>
            <a:pPr marL="0" indent="0">
              <a:buNone/>
            </a:pPr>
            <a:endParaRPr lang="fr-FR" sz="2400" b="1" dirty="0">
              <a:latin typeface="Verdana" charset="0"/>
              <a:ea typeface="MS PGothic" charset="0"/>
            </a:endParaRPr>
          </a:p>
          <a:p>
            <a:pPr lvl="2"/>
            <a:r>
              <a:rPr lang="fr-FR" sz="2000" dirty="0" smtClean="0">
                <a:latin typeface="Verdana" charset="0"/>
                <a:ea typeface="MS PGothic" charset="0"/>
              </a:rPr>
              <a:t>Evolution </a:t>
            </a:r>
            <a:r>
              <a:rPr lang="fr-FR" sz="2000" dirty="0">
                <a:latin typeface="Verdana" charset="0"/>
                <a:ea typeface="MS PGothic" charset="0"/>
              </a:rPr>
              <a:t>des ressources humaines sur les 2 années précédentes, l’année en cours et les 2 prochaines années en séparant les chercheurs et </a:t>
            </a:r>
            <a:r>
              <a:rPr lang="fr-FR" sz="2000" dirty="0" smtClean="0">
                <a:latin typeface="Verdana" charset="0"/>
                <a:ea typeface="MS PGothic" charset="0"/>
              </a:rPr>
              <a:t>ITA</a:t>
            </a:r>
            <a:endParaRPr lang="fr-FR" sz="2000" dirty="0"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92272"/>
              </p:ext>
            </p:extLst>
          </p:nvPr>
        </p:nvGraphicFramePr>
        <p:xfrm>
          <a:off x="1547664" y="3573016"/>
          <a:ext cx="669674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Physiciens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</a:p>
                    <a:p>
                      <a:r>
                        <a:rPr lang="fr-FR" dirty="0" smtClean="0"/>
                        <a:t>(4)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</a:p>
                    <a:p>
                      <a:r>
                        <a:rPr lang="fr-FR" dirty="0" smtClean="0"/>
                        <a:t>(5)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</a:p>
                    <a:p>
                      <a:r>
                        <a:rPr lang="fr-FR" dirty="0" smtClean="0"/>
                        <a:t>(5)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</a:p>
                    <a:p>
                      <a:r>
                        <a:rPr lang="fr-FR" dirty="0" smtClean="0"/>
                        <a:t>(5)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2.5</a:t>
                      </a:r>
                    </a:p>
                    <a:p>
                      <a:r>
                        <a:rPr lang="fr-FR" dirty="0" smtClean="0"/>
                        <a:t>(5)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1.7</a:t>
                      </a:r>
                    </a:p>
                    <a:p>
                      <a:r>
                        <a:rPr lang="fr-FR" dirty="0" smtClean="0"/>
                        <a:t>(5)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</a:p>
                    <a:p>
                      <a:r>
                        <a:rPr lang="fr-FR" dirty="0" smtClean="0"/>
                        <a:t>(6)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</a:p>
                    <a:p>
                      <a:r>
                        <a:rPr lang="fr-FR" dirty="0" smtClean="0"/>
                        <a:t>(6)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</a:p>
                    <a:p>
                      <a:r>
                        <a:rPr lang="fr-FR" dirty="0" smtClean="0"/>
                        <a:t>(6)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2.0</a:t>
                      </a:r>
                    </a:p>
                    <a:p>
                      <a:r>
                        <a:rPr lang="fr-FR" dirty="0" smtClean="0"/>
                        <a:t>(6)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1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231741" y="-567446"/>
            <a:ext cx="4824536" cy="8640961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Ressources </a:t>
            </a:r>
            <a:r>
              <a:rPr lang="fr-FR" sz="2400" b="1" dirty="0" smtClean="0">
                <a:latin typeface="Verdana" charset="0"/>
                <a:ea typeface="MS PGothic" charset="0"/>
              </a:rPr>
              <a:t>Financières</a:t>
            </a:r>
          </a:p>
          <a:p>
            <a:pPr marL="0" indent="0" eaLnBrk="1" hangingPunct="1">
              <a:buNone/>
            </a:pPr>
            <a:endParaRPr lang="fr-FR" sz="2400" b="1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2000" dirty="0" smtClean="0">
                <a:latin typeface="Verdana" charset="0"/>
                <a:ea typeface="MS PGothic" charset="0"/>
              </a:rPr>
              <a:t>Demandes de financement</a:t>
            </a:r>
          </a:p>
          <a:p>
            <a:pPr lvl="2" eaLnBrk="1" hangingPunct="1"/>
            <a:endParaRPr lang="fr-FR" sz="2000" dirty="0">
              <a:latin typeface="Verdana" charset="0"/>
              <a:ea typeface="MS PGothic" charset="0"/>
            </a:endParaRPr>
          </a:p>
          <a:p>
            <a:pPr lvl="2" eaLnBrk="1" hangingPunct="1"/>
            <a:endParaRPr lang="fr-FR" sz="2000" dirty="0" smtClean="0">
              <a:latin typeface="Verdana" charset="0"/>
              <a:ea typeface="MS PGothic" charset="0"/>
            </a:endParaRPr>
          </a:p>
          <a:p>
            <a:pPr lvl="2" eaLnBrk="1" hangingPunct="1"/>
            <a:endParaRPr lang="fr-FR" sz="2000" dirty="0">
              <a:latin typeface="Verdana" charset="0"/>
              <a:ea typeface="MS PGothic" charset="0"/>
            </a:endParaRPr>
          </a:p>
          <a:p>
            <a:pPr lvl="2" eaLnBrk="1" hangingPunct="1"/>
            <a:endParaRPr lang="fr-FR" sz="2000" dirty="0" smtClean="0">
              <a:latin typeface="Verdana" charset="0"/>
              <a:ea typeface="MS PGothic" charset="0"/>
            </a:endParaRPr>
          </a:p>
          <a:p>
            <a:pPr lvl="2" eaLnBrk="1" hangingPunct="1"/>
            <a:endParaRPr lang="fr-FR" sz="2000" dirty="0">
              <a:latin typeface="Verdana" charset="0"/>
              <a:ea typeface="MS PGothic" charset="0"/>
            </a:endParaRPr>
          </a:p>
          <a:p>
            <a:pPr lvl="2" eaLnBrk="1" hangingPunct="1"/>
            <a:endParaRPr lang="fr-FR" sz="2000" dirty="0" smtClean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Pour les frais de missions , le LPNHE a obtenu une subvention européenne au-travers du programme JENNIFER 2.</a:t>
            </a:r>
            <a:endParaRPr lang="fr-FR" sz="1600" dirty="0">
              <a:latin typeface="Verdana" charset="0"/>
              <a:ea typeface="MS PGothic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30946"/>
              </p:ext>
            </p:extLst>
          </p:nvPr>
        </p:nvGraphicFramePr>
        <p:xfrm>
          <a:off x="1259632" y="3212976"/>
          <a:ext cx="705678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6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61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61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61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61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IN2P3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60 k€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60 k€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60 k€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20 k€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2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3527886" y="-2007605"/>
            <a:ext cx="2232245" cy="8640961"/>
          </a:xfrm>
        </p:spPr>
        <p:txBody>
          <a:bodyPr>
            <a:normAutofit/>
          </a:bodyPr>
          <a:lstStyle/>
          <a:p>
            <a:pPr eaLnBrk="1" hangingPunct="1"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Ressources </a:t>
            </a:r>
            <a:r>
              <a:rPr lang="fr-FR" sz="2400" b="1" dirty="0" smtClean="0">
                <a:latin typeface="Verdana" charset="0"/>
                <a:ea typeface="MS PGothic" charset="0"/>
              </a:rPr>
              <a:t>Financières</a:t>
            </a:r>
          </a:p>
          <a:p>
            <a:pPr lvl="2" eaLnBrk="1" hangingPunct="1"/>
            <a:r>
              <a:rPr lang="fr-FR" sz="2000" dirty="0" smtClean="0">
                <a:latin typeface="Verdana" charset="0"/>
                <a:ea typeface="MS PGothic" charset="0"/>
              </a:rPr>
              <a:t>Estimation des dépenses  </a:t>
            </a:r>
            <a:endParaRPr lang="fr-FR" sz="2000" dirty="0">
              <a:latin typeface="Verdana" charset="0"/>
              <a:ea typeface="MS PGothic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94624"/>
              </p:ext>
            </p:extLst>
          </p:nvPr>
        </p:nvGraphicFramePr>
        <p:xfrm>
          <a:off x="1331640" y="2132856"/>
          <a:ext cx="6984775" cy="4384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1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86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6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8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77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91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FEC</a:t>
                      </a:r>
                      <a:r>
                        <a:rPr lang="fr-FR" sz="1200" baseline="0" dirty="0" smtClean="0"/>
                        <a:t> / </a:t>
                      </a:r>
                      <a:r>
                        <a:rPr lang="fr-FR" sz="1200" dirty="0" smtClean="0"/>
                        <a:t>Electronique</a:t>
                      </a:r>
                    </a:p>
                    <a:p>
                      <a:r>
                        <a:rPr lang="fr-FR" sz="1200" dirty="0" smtClean="0"/>
                        <a:t>Maquettes + Proto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91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FEC</a:t>
                      </a:r>
                      <a:r>
                        <a:rPr lang="fr-FR" sz="1200" baseline="0" dirty="0" smtClean="0"/>
                        <a:t> / </a:t>
                      </a:r>
                      <a:r>
                        <a:rPr lang="fr-FR" sz="1200" dirty="0" smtClean="0"/>
                        <a:t>Electronique</a:t>
                      </a:r>
                    </a:p>
                    <a:p>
                      <a:r>
                        <a:rPr lang="fr-FR" sz="1200" dirty="0" smtClean="0"/>
                        <a:t>Présérie</a:t>
                      </a:r>
                      <a:r>
                        <a:rPr lang="fr-FR" sz="1200" baseline="0" dirty="0" smtClean="0"/>
                        <a:t> + Série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 k€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30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42891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Contribution</a:t>
                      </a:r>
                      <a:r>
                        <a:rPr lang="fr-FR" sz="1200" baseline="0" dirty="0" smtClean="0"/>
                        <a:t> </a:t>
                      </a:r>
                      <a:r>
                        <a:rPr lang="fr-FR" sz="1200" baseline="0" dirty="0" err="1" smtClean="0"/>
                        <a:t>ASICs</a:t>
                      </a:r>
                      <a:r>
                        <a:rPr lang="fr-FR" sz="1200" baseline="0" dirty="0" smtClean="0"/>
                        <a:t> AFTER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377792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FEC / Mécanique</a:t>
                      </a:r>
                    </a:p>
                    <a:p>
                      <a:r>
                        <a:rPr lang="fr-FR" sz="1200" dirty="0" smtClean="0"/>
                        <a:t>Présérie + Série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42891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DAQ  hardware et matériel informatique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377792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Banc de tests FEC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</a:tr>
              <a:tr h="42891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Pièces et assemblage mécanique du berceau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 k€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 k€</a:t>
                      </a:r>
                      <a:endParaRPr lang="fr-FR" sz="1600" dirty="0"/>
                    </a:p>
                  </a:txBody>
                  <a:tcPr/>
                </a:tc>
              </a:tr>
              <a:tr h="428917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Coûts de douane et d’expédition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k€</a:t>
                      </a:r>
                    </a:p>
                  </a:txBody>
                  <a:tcPr/>
                </a:tc>
              </a:tr>
              <a:tr h="428917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TOTAUX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60 k€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60 k€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60 k€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20 k€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1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</a:t>
            </a:r>
            <a:r>
              <a:rPr lang="fr-FR" sz="2400" b="1" dirty="0" smtClean="0">
                <a:latin typeface="Verdana" charset="0"/>
                <a:ea typeface="MS PGothic" charset="0"/>
              </a:rPr>
              <a:t>développée</a:t>
            </a:r>
          </a:p>
          <a:p>
            <a:pPr marL="0" indent="0" eaLnBrk="1" hangingPunct="1">
              <a:buNone/>
            </a:pPr>
            <a:endParaRPr lang="fr-FR" sz="1300" b="1" dirty="0">
              <a:latin typeface="Verdana" charset="0"/>
              <a:ea typeface="MS PGothic" charset="0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Production </a:t>
            </a:r>
            <a:r>
              <a:rPr lang="fr-FR" sz="1600" dirty="0">
                <a:latin typeface="Verdana" charset="0"/>
                <a:ea typeface="MS PGothic" charset="0"/>
              </a:rPr>
              <a:t>par le LPNHE de 80 cartes FEC pour les nouvelles TPC</a:t>
            </a: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Reproduction avec évolution d’une carte FEC existante (576 voies contre 288 précédemment).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Principales </a:t>
            </a:r>
            <a:r>
              <a:rPr lang="fr-FR" sz="1600" dirty="0">
                <a:latin typeface="Verdana" charset="0"/>
                <a:ea typeface="MS PGothic" charset="0"/>
              </a:rPr>
              <a:t>performances </a:t>
            </a:r>
            <a:r>
              <a:rPr lang="fr-FR" sz="1600" dirty="0" smtClean="0">
                <a:latin typeface="Verdana" charset="0"/>
                <a:ea typeface="MS PGothic" charset="0"/>
              </a:rPr>
              <a:t>attendues: </a:t>
            </a:r>
            <a:r>
              <a:rPr lang="fr-FR" sz="1600" dirty="0">
                <a:latin typeface="Verdana"/>
                <a:cs typeface="Verdana"/>
              </a:rPr>
              <a:t>intégration de 576 voies de mesures par carte supportant 8 </a:t>
            </a:r>
            <a:r>
              <a:rPr lang="fr-FR" sz="1600" dirty="0" err="1">
                <a:latin typeface="Verdana"/>
                <a:cs typeface="Verdana"/>
              </a:rPr>
              <a:t>ASICs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smtClean="0">
                <a:latin typeface="Verdana"/>
                <a:cs typeface="Verdana"/>
              </a:rPr>
              <a:t> AFTER de traitement</a:t>
            </a:r>
            <a:r>
              <a:rPr lang="fr-FR" sz="1600" dirty="0">
                <a:latin typeface="Verdana"/>
                <a:cs typeface="Verdana"/>
              </a:rPr>
              <a:t>, numérisées via un convertisseur analogique-numérique cadencé à </a:t>
            </a:r>
            <a:r>
              <a:rPr lang="fr-FR" sz="1600" dirty="0" smtClean="0">
                <a:latin typeface="Verdana"/>
                <a:cs typeface="Verdana"/>
              </a:rPr>
              <a:t>12,5 </a:t>
            </a:r>
            <a:r>
              <a:rPr lang="fr-FR" sz="1600" dirty="0">
                <a:latin typeface="Verdana"/>
                <a:cs typeface="Verdana"/>
              </a:rPr>
              <a:t>MHz afin de transmettre les </a:t>
            </a:r>
            <a:r>
              <a:rPr lang="fr-FR" sz="1600" dirty="0" smtClean="0">
                <a:latin typeface="Verdana"/>
                <a:cs typeface="Verdana"/>
              </a:rPr>
              <a:t>données vers </a:t>
            </a:r>
            <a:r>
              <a:rPr lang="fr-FR" sz="1600" dirty="0">
                <a:latin typeface="Verdana"/>
                <a:cs typeface="Verdana"/>
              </a:rPr>
              <a:t>les cartes FEM/</a:t>
            </a:r>
            <a:r>
              <a:rPr lang="fr-FR" sz="1600" dirty="0" err="1">
                <a:latin typeface="Verdana"/>
                <a:cs typeface="Verdana"/>
              </a:rPr>
              <a:t>Irfu</a:t>
            </a:r>
            <a:r>
              <a:rPr lang="fr-FR" sz="1600" dirty="0">
                <a:latin typeface="Verdana"/>
                <a:cs typeface="Verdana"/>
              </a:rPr>
              <a:t>. Un circuit de calibration est prévu pour garantir la précision des mesures (&lt; ±2%)</a:t>
            </a:r>
            <a:endParaRPr lang="fr-FR" sz="1600" dirty="0">
              <a:latin typeface="Verdana"/>
              <a:ea typeface="MS PGothic" charset="0"/>
              <a:cs typeface="Verdana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Avantages: utilisation du chip AFTER déjà existant et éprouvé (T2K-I). 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>
                <a:latin typeface="Verdana" charset="0"/>
                <a:ea typeface="MS PGothic" charset="0"/>
              </a:rPr>
              <a:t>Quels sont les principaux verrous technologiques a surmonter </a:t>
            </a:r>
            <a:r>
              <a:rPr lang="fr-FR" sz="1600" dirty="0" smtClean="0">
                <a:latin typeface="Verdana" charset="0"/>
                <a:ea typeface="MS PGothic" charset="0"/>
              </a:rPr>
              <a:t>?: aucun</a:t>
            </a:r>
            <a:br>
              <a:rPr lang="fr-FR" sz="1600" dirty="0" smtClean="0">
                <a:latin typeface="Verdana" charset="0"/>
                <a:ea typeface="MS PGothic" charset="0"/>
              </a:rPr>
            </a:br>
            <a:r>
              <a:rPr lang="fr-FR" sz="1600" dirty="0" smtClean="0">
                <a:latin typeface="Verdana" charset="0"/>
                <a:ea typeface="MS PGothic" charset="0"/>
              </a:rPr>
              <a:t>mais risques liés au nouveau choix de connecteurs (à valider, côté </a:t>
            </a:r>
            <a:r>
              <a:rPr lang="fr-FR" sz="1600" dirty="0" err="1" smtClean="0">
                <a:latin typeface="Verdana" charset="0"/>
                <a:ea typeface="MS PGothic" charset="0"/>
              </a:rPr>
              <a:t>Micromegas</a:t>
            </a:r>
            <a:r>
              <a:rPr lang="fr-FR" sz="1600" dirty="0" smtClean="0">
                <a:latin typeface="Verdana" charset="0"/>
                <a:ea typeface="MS PGothic" charset="0"/>
              </a:rPr>
              <a:t> et côté FEM : tests en cours) 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2" eaLnBrk="1" hangingPunct="1"/>
            <a:r>
              <a:rPr lang="fr-FR" sz="1600" dirty="0" smtClean="0">
                <a:latin typeface="Verdana" charset="0"/>
                <a:ea typeface="MS PGothic" charset="0"/>
              </a:rPr>
              <a:t>Un première maquette de carte FEC a été fabriquée et est en test (mécanique et électrique) à l’</a:t>
            </a:r>
            <a:r>
              <a:rPr lang="fr-FR" sz="1600" dirty="0" err="1" smtClean="0">
                <a:latin typeface="Verdana" charset="0"/>
                <a:ea typeface="MS PGothic" charset="0"/>
              </a:rPr>
              <a:t>Irfu</a:t>
            </a:r>
            <a:r>
              <a:rPr lang="fr-FR" sz="1600" dirty="0" smtClean="0">
                <a:latin typeface="Verdana" charset="0"/>
                <a:ea typeface="MS PGothic" charset="0"/>
              </a:rPr>
              <a:t> (février 2019), une seconde est fabriquée et en voie de test (résultats en attente) </a:t>
            </a:r>
            <a:endParaRPr lang="fr-FR" sz="1600" dirty="0">
              <a:latin typeface="Verdana" charset="0"/>
              <a:ea typeface="MS PGothic" charset="0"/>
            </a:endParaRPr>
          </a:p>
          <a:p>
            <a:pPr lvl="1" eaLnBrk="1" hangingPunct="1">
              <a:buFontTx/>
              <a:buNone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7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195739" y="-315416"/>
            <a:ext cx="4824538" cy="8568949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</a:t>
            </a:r>
            <a:r>
              <a:rPr lang="fr-FR" sz="2400" b="1" dirty="0" smtClean="0">
                <a:latin typeface="Verdana" charset="0"/>
                <a:ea typeface="MS PGothic" charset="0"/>
              </a:rPr>
              <a:t>développée</a:t>
            </a:r>
          </a:p>
          <a:p>
            <a:pPr marL="0" indent="0">
              <a:buNone/>
            </a:pPr>
            <a:endParaRPr lang="fr-FR" sz="1200" b="1" dirty="0">
              <a:latin typeface="Verdana" charset="0"/>
              <a:ea typeface="MS PGothic" charset="0"/>
            </a:endParaRPr>
          </a:p>
          <a:p>
            <a:pPr marL="914400" lvl="2" indent="0">
              <a:buNone/>
            </a:pPr>
            <a:r>
              <a:rPr lang="fr-FR" sz="2000" dirty="0" smtClean="0">
                <a:latin typeface="Verdana" charset="0"/>
                <a:ea typeface="MS PGothic" charset="0"/>
              </a:rPr>
              <a:t>Principaux </a:t>
            </a:r>
            <a:r>
              <a:rPr lang="fr-FR" sz="2000" dirty="0">
                <a:latin typeface="Verdana" charset="0"/>
                <a:ea typeface="MS PGothic" charset="0"/>
              </a:rPr>
              <a:t>jalons prévus sur le projet pour atteindre les objectifs demandés </a:t>
            </a:r>
            <a:r>
              <a:rPr lang="fr-FR" sz="2000" dirty="0" smtClean="0">
                <a:latin typeface="Verdana" charset="0"/>
                <a:ea typeface="MS PGothic" charset="0"/>
              </a:rPr>
              <a:t>?</a:t>
            </a:r>
          </a:p>
          <a:p>
            <a:pPr marL="914400" lvl="2" indent="0">
              <a:buNone/>
            </a:pPr>
            <a:endParaRPr lang="fr-FR" sz="1600" u="sng" dirty="0" smtClean="0">
              <a:latin typeface="Verdana" charset="0"/>
              <a:ea typeface="MS PGothic" charset="0"/>
            </a:endParaRPr>
          </a:p>
          <a:p>
            <a:pPr marL="914400" lvl="2" indent="0">
              <a:buNone/>
            </a:pPr>
            <a:r>
              <a:rPr lang="fr-FR" sz="1600" u="sng" dirty="0" smtClean="0">
                <a:latin typeface="Verdana" charset="0"/>
                <a:ea typeface="MS PGothic" charset="0"/>
              </a:rPr>
              <a:t>Electronique / Cartes FEC</a:t>
            </a:r>
            <a:r>
              <a:rPr lang="fr-FR" sz="1600" dirty="0" smtClean="0">
                <a:latin typeface="Verdana" charset="0"/>
                <a:ea typeface="MS PGothic" charset="0"/>
              </a:rPr>
              <a:t> :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2018 : Première maquette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mars 2019: Deuxième maquette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Juin 2019 : Tests cosmiques et en faisceau du détecteur proto </a:t>
            </a:r>
            <a:r>
              <a:rPr lang="fr-FR" sz="1600" dirty="0" err="1" smtClean="0">
                <a:latin typeface="Verdana" charset="0"/>
                <a:ea typeface="MS PGothic" charset="0"/>
              </a:rPr>
              <a:t>Micromegas</a:t>
            </a:r>
            <a:r>
              <a:rPr lang="fr-FR" sz="1600" dirty="0" smtClean="0">
                <a:latin typeface="Verdana" charset="0"/>
                <a:ea typeface="MS PGothic" charset="0"/>
              </a:rPr>
              <a:t> connecté à 2 cartes maquettes-FEC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</a:t>
            </a:r>
            <a:r>
              <a:rPr lang="fr-FR" sz="1600" dirty="0" smtClean="0">
                <a:latin typeface="Verdana" charset="0"/>
                <a:ea typeface="MS PGothic" charset="0"/>
              </a:rPr>
              <a:t>2019 : </a:t>
            </a:r>
            <a:r>
              <a:rPr lang="fr-FR" sz="1600" dirty="0" smtClean="0">
                <a:latin typeface="Verdana" charset="0"/>
                <a:ea typeface="MS PGothic" charset="0"/>
              </a:rPr>
              <a:t>Prototype de FEC avec son capotage, </a:t>
            </a:r>
            <a:r>
              <a:rPr lang="fr-FR" sz="1600" dirty="0" smtClean="0">
                <a:latin typeface="Verdana"/>
                <a:cs typeface="Verdana"/>
              </a:rPr>
              <a:t>pour </a:t>
            </a:r>
            <a:r>
              <a:rPr lang="fr-FR" sz="1600" dirty="0">
                <a:latin typeface="Verdana"/>
                <a:cs typeface="Verdana"/>
              </a:rPr>
              <a:t>équiper un démonstrateur de module-détecteur</a:t>
            </a:r>
            <a:endParaRPr lang="fr-FR" sz="1600" dirty="0" smtClean="0">
              <a:latin typeface="Verdana"/>
              <a:ea typeface="MS PGothic" charset="0"/>
              <a:cs typeface="Verdana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Eté </a:t>
            </a:r>
            <a:r>
              <a:rPr lang="fr-FR" sz="1600" dirty="0" smtClean="0">
                <a:latin typeface="Verdana" charset="0"/>
                <a:ea typeface="MS PGothic" charset="0"/>
              </a:rPr>
              <a:t>2020 : </a:t>
            </a:r>
            <a:r>
              <a:rPr lang="fr-FR" sz="1600" dirty="0" err="1" smtClean="0">
                <a:latin typeface="Verdana" charset="0"/>
                <a:ea typeface="MS PGothic" charset="0"/>
              </a:rPr>
              <a:t>Pré-série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1</a:t>
            </a:r>
            <a:r>
              <a:rPr lang="fr-FR" sz="1600" baseline="30000" dirty="0" smtClean="0">
                <a:latin typeface="Verdana" charset="0"/>
                <a:ea typeface="MS PGothic" charset="0"/>
              </a:rPr>
              <a:t>er</a:t>
            </a:r>
            <a:r>
              <a:rPr lang="fr-FR" sz="1600" dirty="0" smtClean="0">
                <a:latin typeface="Verdana" charset="0"/>
                <a:ea typeface="MS PGothic" charset="0"/>
              </a:rPr>
              <a:t> semestre 2021 : </a:t>
            </a:r>
            <a:r>
              <a:rPr lang="fr-FR" sz="1600" dirty="0" smtClean="0">
                <a:latin typeface="Verdana" charset="0"/>
                <a:ea typeface="MS PGothic" charset="0"/>
              </a:rPr>
              <a:t>Production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2</a:t>
            </a:r>
            <a:r>
              <a:rPr lang="fr-FR" sz="1600" baseline="30000" dirty="0" smtClean="0">
                <a:latin typeface="Verdana" charset="0"/>
                <a:ea typeface="MS PGothic" charset="0"/>
              </a:rPr>
              <a:t>ème</a:t>
            </a:r>
            <a:r>
              <a:rPr lang="fr-FR" sz="1600" dirty="0" smtClean="0">
                <a:latin typeface="Verdana" charset="0"/>
                <a:ea typeface="MS PGothic" charset="0"/>
              </a:rPr>
              <a:t> semestre 2021 : </a:t>
            </a:r>
            <a:r>
              <a:rPr lang="fr-FR" sz="1600" dirty="0" smtClean="0">
                <a:latin typeface="Verdana" charset="0"/>
                <a:ea typeface="MS PGothic" charset="0"/>
              </a:rPr>
              <a:t>tests au CERN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</a:t>
            </a:r>
            <a:r>
              <a:rPr lang="fr-FR" sz="1600" dirty="0" smtClean="0">
                <a:latin typeface="Verdana" charset="0"/>
                <a:ea typeface="MS PGothic" charset="0"/>
              </a:rPr>
              <a:t>2021 : </a:t>
            </a:r>
            <a:r>
              <a:rPr lang="fr-FR" sz="1600" dirty="0" smtClean="0">
                <a:latin typeface="Verdana" charset="0"/>
                <a:ea typeface="MS PGothic" charset="0"/>
              </a:rPr>
              <a:t>Intégration à J-PARC (détecteurs, électronique et DAQ)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2022: </a:t>
            </a:r>
            <a:r>
              <a:rPr lang="fr-FR" sz="1600" dirty="0" err="1" smtClean="0">
                <a:latin typeface="Verdana" charset="0"/>
                <a:ea typeface="MS PGothic" charset="0"/>
              </a:rPr>
              <a:t>commissioning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endParaRPr lang="fr-FR" sz="1600" dirty="0"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78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375758" y="-495438"/>
            <a:ext cx="4536506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</a:t>
            </a:r>
            <a:r>
              <a:rPr lang="fr-FR" sz="2400" b="1" dirty="0" smtClean="0">
                <a:latin typeface="Verdana" charset="0"/>
                <a:ea typeface="MS PGothic" charset="0"/>
              </a:rPr>
              <a:t>développée</a:t>
            </a:r>
          </a:p>
          <a:p>
            <a:pPr marL="0" indent="0">
              <a:buNone/>
            </a:pPr>
            <a:endParaRPr lang="fr-FR" sz="2400" b="1" dirty="0">
              <a:latin typeface="Verdana" charset="0"/>
              <a:ea typeface="MS PGothic" charset="0"/>
            </a:endParaRPr>
          </a:p>
          <a:p>
            <a:pPr marL="914400" lvl="2" indent="0">
              <a:buNone/>
            </a:pPr>
            <a:r>
              <a:rPr lang="fr-FR" sz="2000" dirty="0" smtClean="0">
                <a:latin typeface="Verdana" charset="0"/>
                <a:ea typeface="MS PGothic" charset="0"/>
              </a:rPr>
              <a:t>Principaux </a:t>
            </a:r>
            <a:r>
              <a:rPr lang="fr-FR" sz="2000" dirty="0">
                <a:latin typeface="Verdana" charset="0"/>
                <a:ea typeface="MS PGothic" charset="0"/>
              </a:rPr>
              <a:t>jalons prévus sur le projet pour atteindre les objectifs demandés </a:t>
            </a:r>
            <a:r>
              <a:rPr lang="fr-FR" sz="2000" dirty="0" smtClean="0">
                <a:latin typeface="Verdana" charset="0"/>
                <a:ea typeface="MS PGothic" charset="0"/>
              </a:rPr>
              <a:t>?</a:t>
            </a:r>
          </a:p>
          <a:p>
            <a:pPr marL="914400" lvl="2" indent="0">
              <a:buNone/>
            </a:pPr>
            <a:endParaRPr lang="fr-FR" sz="1600" u="sng" dirty="0" smtClean="0">
              <a:latin typeface="Verdana" charset="0"/>
              <a:ea typeface="MS PGothic" charset="0"/>
            </a:endParaRPr>
          </a:p>
          <a:p>
            <a:pPr marL="914400" lvl="2" indent="0">
              <a:buNone/>
            </a:pPr>
            <a:r>
              <a:rPr lang="fr-FR" sz="1600" u="sng" dirty="0" smtClean="0">
                <a:latin typeface="Verdana" charset="0"/>
                <a:ea typeface="MS PGothic" charset="0"/>
              </a:rPr>
              <a:t>Mécanique / Système de suspension et modification du basket</a:t>
            </a:r>
            <a:r>
              <a:rPr lang="fr-FR" sz="1600" dirty="0" smtClean="0">
                <a:latin typeface="Verdana" charset="0"/>
                <a:ea typeface="MS PGothic" charset="0"/>
              </a:rPr>
              <a:t> :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2020: Etude mécanique / Dossier de fabrication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1</a:t>
            </a:r>
            <a:r>
              <a:rPr lang="fr-FR" sz="1600" baseline="30000" dirty="0" smtClean="0">
                <a:latin typeface="Verdana" charset="0"/>
                <a:ea typeface="MS PGothic" charset="0"/>
              </a:rPr>
              <a:t>er</a:t>
            </a:r>
            <a:r>
              <a:rPr lang="fr-FR" sz="1600" dirty="0" smtClean="0">
                <a:latin typeface="Verdana" charset="0"/>
                <a:ea typeface="MS PGothic" charset="0"/>
              </a:rPr>
              <a:t> semestre 2021: Fabrication des pièces et modification du basket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Fin 2021: Intégration à J-PARC (détecteurs, électronique et DAQ)</a:t>
            </a: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2022: </a:t>
            </a:r>
            <a:r>
              <a:rPr lang="fr-FR" sz="1600" dirty="0" err="1" smtClean="0">
                <a:latin typeface="Verdana" charset="0"/>
                <a:ea typeface="MS PGothic" charset="0"/>
              </a:rPr>
              <a:t>commissioning</a:t>
            </a:r>
            <a:endParaRPr lang="fr-FR" sz="1600" dirty="0" smtClean="0">
              <a:latin typeface="Verdana" charset="0"/>
              <a:ea typeface="MS PGothic" charset="0"/>
            </a:endParaRPr>
          </a:p>
          <a:p>
            <a:pPr lvl="2"/>
            <a:endParaRPr lang="fr-FR" sz="1600" dirty="0"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16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3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375758" y="-495438"/>
            <a:ext cx="4536506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Instrument ou Technologie </a:t>
            </a:r>
            <a:r>
              <a:rPr lang="fr-FR" sz="2400" b="1" dirty="0" smtClean="0">
                <a:latin typeface="Verdana" charset="0"/>
                <a:ea typeface="MS PGothic" charset="0"/>
              </a:rPr>
              <a:t>développée</a:t>
            </a:r>
          </a:p>
          <a:p>
            <a:pPr marL="0" indent="0">
              <a:buNone/>
            </a:pPr>
            <a:endParaRPr lang="fr-FR" sz="2400" b="1" dirty="0">
              <a:latin typeface="Verdana" charset="0"/>
              <a:ea typeface="MS PGothic" charset="0"/>
            </a:endParaRPr>
          </a:p>
          <a:p>
            <a:pPr marL="914400" lvl="2" indent="0">
              <a:buNone/>
            </a:pPr>
            <a:r>
              <a:rPr lang="fr-FR" sz="2000" dirty="0" smtClean="0">
                <a:latin typeface="Verdana" charset="0"/>
                <a:ea typeface="MS PGothic" charset="0"/>
              </a:rPr>
              <a:t>Principaux </a:t>
            </a:r>
            <a:r>
              <a:rPr lang="fr-FR" sz="2000" dirty="0">
                <a:latin typeface="Verdana" charset="0"/>
                <a:ea typeface="MS PGothic" charset="0"/>
              </a:rPr>
              <a:t>jalons prévus sur le projet pour atteindre les objectifs demandés </a:t>
            </a:r>
            <a:r>
              <a:rPr lang="fr-FR" sz="2000" dirty="0" smtClean="0">
                <a:latin typeface="Verdana" charset="0"/>
                <a:ea typeface="MS PGothic" charset="0"/>
              </a:rPr>
              <a:t>?</a:t>
            </a:r>
          </a:p>
          <a:p>
            <a:pPr marL="914400" lvl="2" indent="0">
              <a:buNone/>
            </a:pPr>
            <a:endParaRPr lang="fr-FR" sz="16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>
              <a:buNone/>
            </a:pPr>
            <a:r>
              <a:rPr lang="fr-FR" sz="16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Informatique / Développement DAQ</a:t>
            </a:r>
            <a:r>
              <a:rPr lang="fr-F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lvl="2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Juillet 2019 : Préparation Hardware + Software du banc de développement LPNHE</a:t>
            </a:r>
          </a:p>
          <a:p>
            <a:pPr lvl="2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2019: Préparation </a:t>
            </a:r>
            <a:r>
              <a:rPr lang="fr-F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firmware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périphériques du banc de développement LPNHE</a:t>
            </a:r>
          </a:p>
          <a:p>
            <a:pPr lvl="2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2020 : Développement du logiciel d’acquisition</a:t>
            </a:r>
          </a:p>
          <a:p>
            <a:pPr lvl="2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2021: Intégration à J-PARC (détecteurs, électronique et DAQ)</a:t>
            </a:r>
          </a:p>
          <a:p>
            <a:pPr lvl="2"/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2022: </a:t>
            </a:r>
            <a:r>
              <a:rPr lang="fr-FR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commissioning</a:t>
            </a: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Développement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8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Analyse de Risques du Projet</a:t>
            </a:r>
            <a:endParaRPr lang="fr-FR" dirty="0"/>
          </a:p>
        </p:txBody>
      </p:sp>
      <p:graphicFrame>
        <p:nvGraphicFramePr>
          <p:cNvPr id="10" name="Group 4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5419"/>
              </p:ext>
            </p:extLst>
          </p:nvPr>
        </p:nvGraphicFramePr>
        <p:xfrm>
          <a:off x="251520" y="1196752"/>
          <a:ext cx="8713662" cy="5343679"/>
        </p:xfrm>
        <a:graphic>
          <a:graphicData uri="http://schemas.openxmlformats.org/drawingml/2006/table">
            <a:tbl>
              <a:tblPr/>
              <a:tblGrid>
                <a:gridCol w="1225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45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49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642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0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Types de risques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Risques (= événements redoutés) identifiés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Probabilité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P (1 à 4)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Gravité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G (1 à 4)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MS PGothic" charset="0"/>
                          <a:cs typeface="Times New Roman" charset="0"/>
                        </a:rPr>
                        <a:t>Criticité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Times New Roman" charset="0"/>
                        </a:rPr>
                        <a:t>(PxG)</a:t>
                      </a:r>
                    </a:p>
                  </a:txBody>
                  <a:tcPr marL="18000" marR="18000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Actions envisagées pour réduire les risques les + critiques, scenarii de repli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0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Externes au projet (contexte, environnement)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Sismique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Budget de J-PARC (et incidence sur l’upgrade général de l’accélérateur)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Mécanique du berceau : Etude de résistance des structures mécaniques en fonction du risque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Aucune action possible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0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Scientifiques &amp;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techniques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Utilisation de </a:t>
                      </a:r>
                      <a:r>
                        <a:rPr kumimoji="0" 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Micromegas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 résistifs (première)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Robustesse des connecteurs cruciale pour la durée de vie de l’expérience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Intégration des nouveaux détecteurs dans un espace très limité (accès difficile pour maintenance et réparation)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3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2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6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R&amp;D et prototypages en cours (mars 2019)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-  -  -  -  -  -  -   Idem   -  -  -  -  -  -  -  -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La conception des cartes électroniques  intégrera l’aspect « haute fiabilité » pour minimiser les interventions de maintenance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9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Liés aux sous-traitants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Humains &amp;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MS PGothic" charset="0"/>
                          <a:cs typeface="MS PGothic" charset="0"/>
                        </a:rPr>
                        <a:t>organisationnels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MS PGothic" charset="0"/>
                        <a:cs typeface="MS PGothic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4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231741" y="-351422"/>
            <a:ext cx="4824538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Demande de soutien de l’IN2P3 pour le </a:t>
            </a:r>
            <a:r>
              <a:rPr lang="fr-FR" sz="2400" b="1" dirty="0" smtClean="0">
                <a:latin typeface="Verdana" charset="0"/>
                <a:ea typeface="MS PGothic" charset="0"/>
              </a:rPr>
              <a:t>projet</a:t>
            </a:r>
          </a:p>
          <a:p>
            <a:pPr marL="0" indent="0">
              <a:buNone/>
            </a:pPr>
            <a:endParaRPr lang="fr-FR" sz="2400" b="1" dirty="0">
              <a:latin typeface="Verdana" charset="0"/>
              <a:ea typeface="MS PGothic" charset="0"/>
            </a:endParaRPr>
          </a:p>
          <a:p>
            <a:pPr lvl="2"/>
            <a:r>
              <a:rPr lang="fr-FR" sz="1600" dirty="0" smtClean="0">
                <a:latin typeface="Verdana" charset="0"/>
                <a:ea typeface="MS PGothic" charset="0"/>
              </a:rPr>
              <a:t>Quels </a:t>
            </a:r>
            <a:r>
              <a:rPr lang="fr-FR" sz="1600" dirty="0">
                <a:latin typeface="Verdana" charset="0"/>
                <a:ea typeface="MS PGothic" charset="0"/>
              </a:rPr>
              <a:t>sont les demandes de soutien en Ressources Humaines, financiers, locaux et matériels prévus d’</a:t>
            </a:r>
            <a:r>
              <a:rPr lang="fr-FR" altLang="ja-JP" sz="1600" dirty="0">
                <a:latin typeface="Verdana" charset="0"/>
                <a:ea typeface="MS PGothic" charset="0"/>
              </a:rPr>
              <a:t>être demandés à l</a:t>
            </a:r>
            <a:r>
              <a:rPr lang="fr-FR" sz="1600" dirty="0">
                <a:latin typeface="Verdana" charset="0"/>
                <a:ea typeface="MS PGothic" charset="0"/>
              </a:rPr>
              <a:t>’</a:t>
            </a:r>
            <a:r>
              <a:rPr lang="fr-FR" altLang="ja-JP" sz="1600" dirty="0">
                <a:latin typeface="Verdana" charset="0"/>
                <a:ea typeface="MS PGothic" charset="0"/>
              </a:rPr>
              <a:t>IN2P3 pour le projet sur l</a:t>
            </a:r>
            <a:r>
              <a:rPr lang="fr-FR" sz="1600" dirty="0">
                <a:latin typeface="Verdana" charset="0"/>
                <a:ea typeface="MS PGothic" charset="0"/>
              </a:rPr>
              <a:t>’</a:t>
            </a:r>
            <a:r>
              <a:rPr lang="fr-FR" altLang="ja-JP" sz="1600" dirty="0">
                <a:latin typeface="Verdana" charset="0"/>
                <a:ea typeface="MS PGothic" charset="0"/>
              </a:rPr>
              <a:t>année en cours et les deux prochaines années</a:t>
            </a:r>
            <a:r>
              <a:rPr lang="fr-FR" altLang="ja-JP" sz="1600" dirty="0" smtClean="0">
                <a:latin typeface="Verdana" charset="0"/>
                <a:ea typeface="MS PGothic" charset="0"/>
              </a:rPr>
              <a:t>?</a:t>
            </a:r>
          </a:p>
          <a:p>
            <a:pPr marL="914400" lvl="2" indent="0">
              <a:buNone/>
            </a:pPr>
            <a:endParaRPr lang="fr-FR" altLang="ja-JP" sz="1600" dirty="0" smtClean="0">
              <a:latin typeface="Verdana" charset="0"/>
              <a:ea typeface="MS PGothic" charset="0"/>
            </a:endParaRP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Demandes financières : 200 k€ (voir ci-dessus pour détails)</a:t>
            </a:r>
          </a:p>
          <a:p>
            <a:pPr lvl="2"/>
            <a:endParaRPr lang="fr-FR" sz="1600" b="1" dirty="0" smtClean="0">
              <a:solidFill>
                <a:srgbClr val="FF0000"/>
              </a:solidFill>
              <a:latin typeface="Verdana" charset="0"/>
              <a:ea typeface="MS PGothic" charset="0"/>
            </a:endParaRP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Demandes en RH obtenues auprès du LPNHE</a:t>
            </a:r>
          </a:p>
          <a:p>
            <a:pPr lvl="2"/>
            <a:endParaRPr lang="fr-FR" sz="1600" b="1" dirty="0" smtClean="0">
              <a:solidFill>
                <a:srgbClr val="FF0000"/>
              </a:solidFill>
              <a:latin typeface="Verdana" charset="0"/>
              <a:ea typeface="MS PGothic" charset="0"/>
            </a:endParaRPr>
          </a:p>
          <a:p>
            <a:pPr lvl="2"/>
            <a:r>
              <a:rPr lang="fr-FR" sz="1600" b="1" dirty="0" smtClean="0">
                <a:solidFill>
                  <a:srgbClr val="FF0000"/>
                </a:solidFill>
                <a:latin typeface="Verdana" charset="0"/>
                <a:ea typeface="MS PGothic" charset="0"/>
              </a:rPr>
              <a:t>Espace : négociation interne au LPNHE obtenue</a:t>
            </a: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  <a:p>
            <a:pPr>
              <a:buFont typeface="Wingdings" charset="0"/>
              <a:buChar char="u"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19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Demandes auprès de l’IN2P3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1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Verdana" charset="0"/>
                <a:ea typeface="MS PGothic" charset="0"/>
              </a:rPr>
              <a:t>PRESENTATION GLOBALE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PLAN DE MANAGEMENT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PLAN DE DEVELOPPEMENT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ANALYSE DE RISQUES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DEMANDES DE SOUTIEN à L’IN2P3</a:t>
            </a:r>
          </a:p>
          <a:p>
            <a:r>
              <a:rPr lang="fr-FR" sz="2400" dirty="0">
                <a:latin typeface="Verdana" charset="0"/>
                <a:ea typeface="MS PGothic" charset="0"/>
              </a:rPr>
              <a:t>CONCLUSIONS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présentation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body" orient="vert" idx="1"/>
          </p:nvPr>
        </p:nvSpPr>
        <p:spPr>
          <a:xfrm rot="16200000">
            <a:off x="2231741" y="-351422"/>
            <a:ext cx="4824538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400" b="1" dirty="0">
                <a:latin typeface="Verdana" charset="0"/>
                <a:ea typeface="MS PGothic" charset="0"/>
              </a:rPr>
              <a:t>Principales Conclusions</a:t>
            </a: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Plan Management</a:t>
            </a:r>
          </a:p>
          <a:p>
            <a:pPr lvl="2">
              <a:buFont typeface="Wingdings" charset="0"/>
              <a:buChar char="u"/>
            </a:pPr>
            <a:r>
              <a:rPr lang="fr-FR" sz="2000" dirty="0" smtClean="0">
                <a:latin typeface="Verdana" charset="0"/>
                <a:ea typeface="MS PGothic" charset="0"/>
              </a:rPr>
              <a:t>Pas de problème de management dans le périmètre IN2P3</a:t>
            </a:r>
          </a:p>
          <a:p>
            <a:pPr lvl="1">
              <a:buFont typeface="Wingdings" charset="0"/>
              <a:buChar char="u"/>
            </a:pPr>
            <a:r>
              <a:rPr lang="fr-FR" sz="2200" b="1" dirty="0" smtClean="0">
                <a:latin typeface="Verdana" charset="0"/>
                <a:ea typeface="MS PGothic" charset="0"/>
              </a:rPr>
              <a:t>Plan </a:t>
            </a:r>
            <a:r>
              <a:rPr lang="fr-FR" sz="2200" b="1" dirty="0">
                <a:latin typeface="Verdana" charset="0"/>
                <a:ea typeface="MS PGothic" charset="0"/>
              </a:rPr>
              <a:t>de Développement</a:t>
            </a:r>
          </a:p>
          <a:p>
            <a:pPr lvl="2">
              <a:buFont typeface="Wingdings" charset="0"/>
              <a:buChar char="u"/>
            </a:pPr>
            <a:r>
              <a:rPr lang="fr-FR" sz="2000" dirty="0" smtClean="0">
                <a:latin typeface="Verdana" charset="0"/>
                <a:ea typeface="MS PGothic" charset="0"/>
              </a:rPr>
              <a:t>Développement réalisable dans le temps imparti</a:t>
            </a:r>
          </a:p>
          <a:p>
            <a:pPr lvl="2">
              <a:buFont typeface="Wingdings" charset="0"/>
              <a:buChar char="u"/>
            </a:pPr>
            <a:r>
              <a:rPr lang="fr-FR" sz="2000" dirty="0" smtClean="0">
                <a:latin typeface="Verdana" charset="0"/>
                <a:ea typeface="MS PGothic" charset="0"/>
              </a:rPr>
              <a:t>Moyens humains disponibles au LPNHE sont suffisants</a:t>
            </a:r>
            <a:endParaRPr lang="fr-FR" sz="2000" dirty="0">
              <a:latin typeface="Verdana" charset="0"/>
              <a:ea typeface="MS PGothic" charset="0"/>
            </a:endParaRP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Analyse de Risques</a:t>
            </a:r>
          </a:p>
          <a:p>
            <a:pPr lvl="2">
              <a:buFont typeface="Wingdings" charset="0"/>
              <a:buChar char="u"/>
            </a:pPr>
            <a:r>
              <a:rPr lang="fr-FR" sz="2000" dirty="0" smtClean="0">
                <a:latin typeface="Verdana" charset="0"/>
                <a:ea typeface="MS PGothic" charset="0"/>
              </a:rPr>
              <a:t>Les risques techniques sont sous contrôle </a:t>
            </a:r>
            <a:endParaRPr lang="fr-FR" sz="2000" dirty="0">
              <a:latin typeface="Verdana" charset="0"/>
              <a:ea typeface="MS PGothic" charset="0"/>
            </a:endParaRPr>
          </a:p>
          <a:p>
            <a:pPr lvl="1">
              <a:buFont typeface="Wingdings" charset="0"/>
              <a:buChar char="u"/>
            </a:pPr>
            <a:r>
              <a:rPr lang="fr-FR" sz="2200" b="1" dirty="0">
                <a:latin typeface="Verdana" charset="0"/>
                <a:ea typeface="MS PGothic" charset="0"/>
              </a:rPr>
              <a:t>Demandes de soutien </a:t>
            </a:r>
            <a:r>
              <a:rPr lang="fr-FR" sz="2200" b="1" dirty="0" smtClean="0">
                <a:latin typeface="Verdana" charset="0"/>
                <a:ea typeface="MS PGothic" charset="0"/>
              </a:rPr>
              <a:t>IN2P3</a:t>
            </a:r>
          </a:p>
          <a:p>
            <a:pPr lvl="2">
              <a:buFont typeface="Wingdings" charset="0"/>
              <a:buChar char="u"/>
            </a:pPr>
            <a:r>
              <a:rPr lang="fr-FR" sz="2000" dirty="0">
                <a:latin typeface="Verdana" charset="0"/>
                <a:ea typeface="MS PGothic" charset="0"/>
              </a:rPr>
              <a:t>Demande financière :  </a:t>
            </a:r>
            <a:r>
              <a:rPr lang="fr-FR" sz="2000" b="1" dirty="0">
                <a:latin typeface="Verdana" charset="0"/>
                <a:ea typeface="MS PGothic" charset="0"/>
              </a:rPr>
              <a:t>200 k€ </a:t>
            </a:r>
            <a:r>
              <a:rPr lang="fr-FR" sz="2000" dirty="0">
                <a:latin typeface="Verdana" charset="0"/>
                <a:ea typeface="MS PGothic" charset="0"/>
              </a:rPr>
              <a:t>au total, </a:t>
            </a:r>
            <a:r>
              <a:rPr lang="fr-FR" sz="2000" b="1" dirty="0">
                <a:latin typeface="Verdana" charset="0"/>
                <a:ea typeface="MS PGothic" charset="0"/>
              </a:rPr>
              <a:t>60 k€</a:t>
            </a:r>
            <a:r>
              <a:rPr lang="fr-FR" sz="2000" dirty="0">
                <a:latin typeface="Verdana" charset="0"/>
                <a:ea typeface="MS PGothic" charset="0"/>
              </a:rPr>
              <a:t> pour 2019</a:t>
            </a:r>
          </a:p>
          <a:p>
            <a:pPr marL="457200" lvl="1" indent="0">
              <a:buNone/>
            </a:pPr>
            <a:endParaRPr lang="fr-FR" sz="2200" b="1" dirty="0">
              <a:latin typeface="Verdana" charset="0"/>
              <a:ea typeface="MS PGothic" charset="0"/>
            </a:endParaRPr>
          </a:p>
          <a:p>
            <a:pPr>
              <a:buFont typeface="Wingdings" charset="0"/>
              <a:buChar char="u"/>
            </a:pPr>
            <a:endParaRPr lang="fr-FR" sz="1800" b="1" dirty="0">
              <a:solidFill>
                <a:srgbClr val="FF0000"/>
              </a:solidFill>
              <a:latin typeface="Verdana" charset="0"/>
              <a:ea typeface="MS PGothic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20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29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3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Présentation Globale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4427984" y="2564904"/>
            <a:ext cx="4608512" cy="3456384"/>
            <a:chOff x="2783394" y="1700808"/>
            <a:chExt cx="6109086" cy="4576862"/>
          </a:xfrm>
          <a:noFill/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394" y="1700808"/>
              <a:ext cx="6109086" cy="4576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 rot="21212953">
              <a:off x="4402096" y="3611519"/>
              <a:ext cx="1418761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HA-TPC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 rot="21212953">
              <a:off x="4492285" y="4435334"/>
              <a:ext cx="1418411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HA-TPC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 rot="21212953">
              <a:off x="4639775" y="4106284"/>
              <a:ext cx="1008112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SFGD</a:t>
              </a:r>
              <a:endParaRPr lang="fr-FR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V="1">
              <a:off x="3863514" y="3989239"/>
              <a:ext cx="1008112" cy="1392761"/>
            </a:xfrm>
            <a:prstGeom prst="straightConnector1">
              <a:avLst/>
            </a:prstGeom>
            <a:grpFill/>
            <a:ln w="1270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-120000" flipV="1">
              <a:off x="3863514" y="4805736"/>
              <a:ext cx="1008112" cy="576264"/>
            </a:xfrm>
            <a:prstGeom prst="straightConnector1">
              <a:avLst/>
            </a:prstGeom>
            <a:grpFill/>
            <a:ln w="9525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3467"/>
            <a:ext cx="3022716" cy="229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23"/>
          <p:cNvCxnSpPr/>
          <p:nvPr/>
        </p:nvCxnSpPr>
        <p:spPr>
          <a:xfrm flipH="1" flipV="1">
            <a:off x="3771132" y="4971363"/>
            <a:ext cx="800868" cy="386665"/>
          </a:xfrm>
          <a:prstGeom prst="straightConnector1">
            <a:avLst/>
          </a:prstGeom>
          <a:ln w="44450" cmpd="dbl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766198"/>
            <a:ext cx="4645977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000" b="1" dirty="0" smtClean="0">
                <a:latin typeface="Verdana" charset="0"/>
                <a:ea typeface="MS PGothic" charset="0"/>
              </a:rPr>
              <a:t>Présentation globale / LPNHE</a:t>
            </a:r>
          </a:p>
          <a:p>
            <a:pPr marL="0" indent="0">
              <a:buNone/>
            </a:pPr>
            <a:r>
              <a:rPr lang="fr-FR" sz="1400" b="1" u="sng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 du LPNHE sur les 2 nouvelles TPC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Electronique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Front-end  (80 x cartes FEC)</a:t>
            </a:r>
          </a:p>
          <a:p>
            <a:pPr marL="0" indent="0">
              <a:buNone/>
            </a:pPr>
            <a:endParaRPr lang="fr-FR" sz="4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Développement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d’acquisition  (DAQ)</a:t>
            </a:r>
          </a:p>
          <a:p>
            <a:pPr marL="0" indent="0">
              <a:buNone/>
            </a:pPr>
            <a:endParaRPr lang="fr-FR" sz="4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Etude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mécanique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système de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suspension [SFGD + HA-</a:t>
            </a:r>
            <a:r>
              <a:rPr lang="fr-FR" sz="1400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TPCs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de modification du basket</a:t>
            </a:r>
            <a:endParaRPr lang="fr-FR" sz="14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83568" y="5858108"/>
            <a:ext cx="287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x modules « </a:t>
            </a:r>
            <a:r>
              <a:rPr lang="fr-FR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MicroMégas</a:t>
            </a:r>
            <a:r>
              <a:rPr lang="fr-F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 dans chaque TPC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4715999" y="5472000"/>
            <a:ext cx="13320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8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Présentation Globale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766198"/>
            <a:ext cx="4645977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000" b="1" dirty="0" smtClean="0">
                <a:latin typeface="Verdana" charset="0"/>
                <a:ea typeface="MS PGothic" charset="0"/>
              </a:rPr>
              <a:t>Présentation globale / LPNHE</a:t>
            </a:r>
          </a:p>
          <a:p>
            <a:pPr marL="0" indent="0">
              <a:buNone/>
            </a:pPr>
            <a:r>
              <a:rPr lang="fr-FR" sz="1400" b="1" u="sng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 du LPNHE sur les 2 nouvelles TPC</a:t>
            </a:r>
            <a:r>
              <a:rPr lang="fr-FR" sz="1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Electronique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Front-end  (80 x cartes FEC)</a:t>
            </a:r>
          </a:p>
          <a:p>
            <a:pPr marL="0" indent="0">
              <a:buNone/>
            </a:pPr>
            <a:endParaRPr lang="fr-FR" sz="4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Développement </a:t>
            </a:r>
            <a:r>
              <a:rPr lang="fr-FR" sz="1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d’acquisition  (DAQ)</a:t>
            </a:r>
          </a:p>
          <a:p>
            <a:pPr marL="0" indent="0">
              <a:buNone/>
            </a:pPr>
            <a:endParaRPr lang="fr-FR" sz="4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Etude </a:t>
            </a:r>
            <a:r>
              <a:rPr lang="fr-FR" sz="1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mécanique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système de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suspension [SFGD + HA-</a:t>
            </a:r>
            <a:r>
              <a:rPr lang="fr-FR" sz="1400" dirty="0" err="1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TPCs</a:t>
            </a: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de modification du basket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277540" y="6021288"/>
            <a:ext cx="2470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« </a:t>
            </a:r>
            <a:r>
              <a:rPr lang="fr-FR" sz="14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MicroMégas</a:t>
            </a:r>
            <a:r>
              <a:rPr lang="fr-FR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»</a:t>
            </a:r>
            <a:endParaRPr lang="fr-FR" sz="14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814979" y="2473315"/>
            <a:ext cx="3570222" cy="4032448"/>
            <a:chOff x="4355976" y="2204864"/>
            <a:chExt cx="4074278" cy="4464496"/>
          </a:xfrm>
        </p:grpSpPr>
        <p:grpSp>
          <p:nvGrpSpPr>
            <p:cNvPr id="8" name="Groupe 7"/>
            <p:cNvGrpSpPr/>
            <p:nvPr/>
          </p:nvGrpSpPr>
          <p:grpSpPr>
            <a:xfrm>
              <a:off x="4355976" y="2204864"/>
              <a:ext cx="4074278" cy="4464496"/>
              <a:chOff x="4355976" y="2204864"/>
              <a:chExt cx="4074278" cy="446449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420888"/>
                <a:ext cx="4074278" cy="3789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" name="Connecteur droit 14"/>
              <p:cNvCxnSpPr/>
              <p:nvPr/>
            </p:nvCxnSpPr>
            <p:spPr>
              <a:xfrm>
                <a:off x="5292080" y="3501008"/>
                <a:ext cx="0" cy="3168352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>
                <a:off x="6588224" y="2204864"/>
                <a:ext cx="107504" cy="180020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>
                <a:off x="5292080" y="4941168"/>
                <a:ext cx="1008112" cy="1728192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cteur droit 30"/>
            <p:cNvCxnSpPr/>
            <p:nvPr/>
          </p:nvCxnSpPr>
          <p:spPr>
            <a:xfrm flipH="1">
              <a:off x="5292080" y="2204864"/>
              <a:ext cx="1403648" cy="129614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6" name="Connecteur droit 2055"/>
          <p:cNvCxnSpPr/>
          <p:nvPr/>
        </p:nvCxnSpPr>
        <p:spPr>
          <a:xfrm>
            <a:off x="539552" y="2132856"/>
            <a:ext cx="46805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Connecteur droit avec flèche 2057"/>
          <p:cNvCxnSpPr>
            <a:endCxn id="2050" idx="0"/>
          </p:cNvCxnSpPr>
          <p:nvPr/>
        </p:nvCxnSpPr>
        <p:spPr>
          <a:xfrm>
            <a:off x="5220072" y="2132856"/>
            <a:ext cx="1380018" cy="53557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5652120" y="1753652"/>
            <a:ext cx="304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x cartes FEC par module</a:t>
            </a:r>
          </a:p>
          <a:p>
            <a:r>
              <a:rPr lang="fr-F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x capots de refroidissement</a:t>
            </a:r>
            <a:endParaRPr lang="fr-FR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6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1380" r="8790" b="1738"/>
          <a:stretch/>
        </p:blipFill>
        <p:spPr bwMode="auto">
          <a:xfrm>
            <a:off x="612000" y="3501008"/>
            <a:ext cx="3096000" cy="252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1308988" y="6021288"/>
            <a:ext cx="304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Maquette carte FEC </a:t>
            </a:r>
            <a:r>
              <a:rPr lang="fr-F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montée sur 1 détecteur </a:t>
            </a:r>
            <a:r>
              <a:rPr lang="fr-FR" sz="14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Micromégas</a:t>
            </a:r>
            <a:endParaRPr lang="fr-FR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0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Présentation Globale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4427984" y="2564904"/>
            <a:ext cx="4608512" cy="3456384"/>
            <a:chOff x="2783394" y="1700808"/>
            <a:chExt cx="6109086" cy="4576862"/>
          </a:xfrm>
          <a:noFill/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394" y="1700808"/>
              <a:ext cx="6109086" cy="4576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 rot="21212953">
              <a:off x="4402096" y="3611519"/>
              <a:ext cx="1418761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HA-TPC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 rot="21212953">
              <a:off x="4492285" y="4435334"/>
              <a:ext cx="1418411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rgbClr val="C00000"/>
                  </a:solidFill>
                </a:rPr>
                <a:t>HA-TPC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 rot="21212953">
              <a:off x="4639775" y="4106284"/>
              <a:ext cx="1008112" cy="391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SFGD</a:t>
              </a:r>
              <a:endParaRPr lang="fr-FR" sz="1400" b="1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V="1">
              <a:off x="3863514" y="3989239"/>
              <a:ext cx="1008112" cy="1392761"/>
            </a:xfrm>
            <a:prstGeom prst="straightConnector1">
              <a:avLst/>
            </a:prstGeom>
            <a:grpFill/>
            <a:ln w="12700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rot="-120000" flipV="1">
              <a:off x="3863514" y="4805736"/>
              <a:ext cx="1008112" cy="576264"/>
            </a:xfrm>
            <a:prstGeom prst="straightConnector1">
              <a:avLst/>
            </a:prstGeom>
            <a:grpFill/>
            <a:ln w="9525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texte vertical 1"/>
          <p:cNvSpPr>
            <a:spLocks noGrp="1"/>
          </p:cNvSpPr>
          <p:nvPr>
            <p:ph type="body" orient="vert" idx="1"/>
          </p:nvPr>
        </p:nvSpPr>
        <p:spPr>
          <a:xfrm rot="16200000">
            <a:off x="2321020" y="-766198"/>
            <a:ext cx="4645977" cy="8640961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u"/>
            </a:pPr>
            <a:r>
              <a:rPr lang="fr-FR" sz="2000" b="1" dirty="0" smtClean="0">
                <a:latin typeface="Verdana" charset="0"/>
                <a:ea typeface="MS PGothic" charset="0"/>
              </a:rPr>
              <a:t>Présentation globale / LPNHE</a:t>
            </a:r>
          </a:p>
          <a:p>
            <a:pPr marL="0" indent="0">
              <a:buNone/>
            </a:pPr>
            <a:r>
              <a:rPr lang="fr-FR" sz="1400" b="1" u="sng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 du LPNHE sur les 2 nouvelles TPC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Electronique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Front-end  (80 x cartes FEC)</a:t>
            </a:r>
          </a:p>
          <a:p>
            <a:pPr marL="0" indent="0">
              <a:buNone/>
            </a:pPr>
            <a:endParaRPr lang="fr-FR" sz="4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Développement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d’acquisition  (DAQ)</a:t>
            </a:r>
          </a:p>
          <a:p>
            <a:pPr marL="0" indent="0">
              <a:buNone/>
            </a:pPr>
            <a:endParaRPr lang="fr-FR" sz="400" dirty="0" smtClean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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Etude </a:t>
            </a:r>
            <a:r>
              <a:rPr lang="fr-FR" sz="1400" b="1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mécanique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système de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suspension [SFGD + HA-</a:t>
            </a:r>
            <a:r>
              <a:rPr lang="fr-FR" sz="1400" dirty="0" err="1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TPCs</a:t>
            </a: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de modification du basket</a:t>
            </a:r>
            <a:endParaRPr lang="fr-FR" sz="140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4715999" y="5472000"/>
            <a:ext cx="13320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40000" y="2808000"/>
            <a:ext cx="32315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2375756" y="2808000"/>
            <a:ext cx="1395376" cy="76501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070">
            <a:off x="806519" y="3818857"/>
            <a:ext cx="2925478" cy="21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395536" y="58772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Proposition de modification du « basket »</a:t>
            </a:r>
          </a:p>
          <a:p>
            <a:r>
              <a:rPr lang="fr-F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intégration des nouveaux détecteurs</a:t>
            </a:r>
            <a:endParaRPr lang="fr-FR" sz="14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  <p:sp>
        <p:nvSpPr>
          <p:cNvPr id="3" name="Accolade fermante 2"/>
          <p:cNvSpPr/>
          <p:nvPr/>
        </p:nvSpPr>
        <p:spPr>
          <a:xfrm rot="15874982">
            <a:off x="1895359" y="3212216"/>
            <a:ext cx="306827" cy="1134122"/>
          </a:xfrm>
          <a:prstGeom prst="rightBrace">
            <a:avLst>
              <a:gd name="adj1" fmla="val 8333"/>
              <a:gd name="adj2" fmla="val 69202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r>
              <a:rPr lang="fr-FR" dirty="0" smtClean="0"/>
              <a:t>11/04/2019</a:t>
            </a:r>
            <a:endParaRPr lang="fr-FR" dirty="0"/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r>
              <a:rPr lang="fr-FR" dirty="0" smtClean="0"/>
              <a:t>RSP IN2P3 Projet T2K-Upgrade ND280 / TPC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80" y="1196752"/>
            <a:ext cx="7579376" cy="56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8A1F8-06BA-4CB7-B4F7-C07C14CF58B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11/04/2019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RSP IN2P3 Projet T2K-Upgrade ND280 / TPC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06152" y="1118165"/>
            <a:ext cx="8937848" cy="5191154"/>
            <a:chOff x="-161189" y="125015"/>
            <a:chExt cx="9680879" cy="6696745"/>
          </a:xfrm>
        </p:grpSpPr>
        <p:sp>
          <p:nvSpPr>
            <p:cNvPr id="9" name="Titre 1"/>
            <p:cNvSpPr txBox="1">
              <a:spLocks/>
            </p:cNvSpPr>
            <p:nvPr/>
          </p:nvSpPr>
          <p:spPr>
            <a:xfrm>
              <a:off x="-161189" y="125015"/>
              <a:ext cx="9680879" cy="6480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2800" b="1" kern="1200" baseline="0">
                  <a:solidFill>
                    <a:srgbClr val="456487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400" dirty="0" smtClean="0"/>
                <a:t>PBS  </a:t>
              </a:r>
              <a:r>
                <a:rPr lang="fr-FR" sz="1800" dirty="0" smtClean="0"/>
                <a:t>= arborescence « produit »	   			</a:t>
              </a:r>
              <a:r>
                <a:rPr lang="fr-FR" sz="1800" i="1" dirty="0" smtClean="0"/>
                <a:t>T2K-II  -  LPNHE</a:t>
              </a:r>
              <a:endParaRPr lang="fr-FR" sz="2400" i="1" dirty="0"/>
            </a:p>
          </p:txBody>
        </p:sp>
        <p:sp>
          <p:nvSpPr>
            <p:cNvPr id="10" name="Organigramme : Processus 9"/>
            <p:cNvSpPr/>
            <p:nvPr/>
          </p:nvSpPr>
          <p:spPr>
            <a:xfrm>
              <a:off x="6884640" y="1988840"/>
              <a:ext cx="2088232" cy="1152128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C000"/>
                  </a:solidFill>
                  <a:latin typeface="Calibri"/>
                </a:rPr>
                <a:t>Electronique</a:t>
              </a:r>
            </a:p>
            <a:p>
              <a:pPr algn="ctr"/>
              <a:r>
                <a:rPr lang="fr-FR" b="1" dirty="0" smtClean="0">
                  <a:solidFill>
                    <a:prstClr val="white"/>
                  </a:solidFill>
                  <a:latin typeface="Calibri"/>
                </a:rPr>
                <a:t>Ensemble FEC</a:t>
              </a:r>
            </a:p>
            <a:p>
              <a:pPr algn="ctr"/>
              <a:r>
                <a:rPr lang="fr-FR" b="1" dirty="0" err="1" smtClean="0">
                  <a:solidFill>
                    <a:prstClr val="white"/>
                  </a:solidFill>
                  <a:latin typeface="Calibri"/>
                </a:rPr>
                <a:t>Qté</a:t>
              </a:r>
              <a:r>
                <a:rPr lang="fr-FR" b="1" dirty="0" smtClean="0">
                  <a:solidFill>
                    <a:prstClr val="white"/>
                  </a:solidFill>
                  <a:latin typeface="Calibri"/>
                </a:rPr>
                <a:t> = 80</a:t>
              </a:r>
              <a:endParaRPr lang="fr-FR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rganigramme : Processus 10"/>
            <p:cNvSpPr/>
            <p:nvPr/>
          </p:nvSpPr>
          <p:spPr>
            <a:xfrm>
              <a:off x="4220344" y="1196752"/>
              <a:ext cx="1800200" cy="720080"/>
            </a:xfrm>
            <a:prstGeom prst="flowChartProcess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Carte FEC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rganigramme : Processus 11"/>
            <p:cNvSpPr/>
            <p:nvPr/>
          </p:nvSpPr>
          <p:spPr>
            <a:xfrm>
              <a:off x="4220344" y="2060848"/>
              <a:ext cx="1800200" cy="720080"/>
            </a:xfrm>
            <a:prstGeom prst="flowChartProcess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Capotage FEC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rganigramme : Processus 12"/>
            <p:cNvSpPr/>
            <p:nvPr/>
          </p:nvSpPr>
          <p:spPr>
            <a:xfrm>
              <a:off x="4220345" y="2924944"/>
              <a:ext cx="1800200" cy="720080"/>
            </a:xfrm>
            <a:prstGeom prst="flowChartProcess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Documentation technique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rganigramme : Processus 13"/>
            <p:cNvSpPr/>
            <p:nvPr/>
          </p:nvSpPr>
          <p:spPr>
            <a:xfrm>
              <a:off x="907976" y="989112"/>
              <a:ext cx="2520280" cy="279648"/>
            </a:xfrm>
            <a:prstGeom prst="flowChartProcess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prstClr val="black"/>
                  </a:solidFill>
                  <a:latin typeface="Calibri"/>
                </a:rPr>
                <a:t>Circuit imprimé FEC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rganigramme : Processus 14"/>
            <p:cNvSpPr/>
            <p:nvPr/>
          </p:nvSpPr>
          <p:spPr>
            <a:xfrm>
              <a:off x="907976" y="1340768"/>
              <a:ext cx="2520280" cy="288032"/>
            </a:xfrm>
            <a:prstGeom prst="flowChartProcess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prstClr val="black"/>
                  </a:solidFill>
                  <a:latin typeface="Calibri"/>
                </a:rPr>
                <a:t>Composants électroniques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rganigramme : Processus 15"/>
            <p:cNvSpPr/>
            <p:nvPr/>
          </p:nvSpPr>
          <p:spPr>
            <a:xfrm>
              <a:off x="907976" y="1700808"/>
              <a:ext cx="2520280" cy="288032"/>
            </a:xfrm>
            <a:prstGeom prst="flowChartProcess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prstClr val="black"/>
                  </a:solidFill>
                  <a:latin typeface="Calibri"/>
                </a:rPr>
                <a:t>Chips AFTER / </a:t>
              </a:r>
              <a:r>
                <a:rPr lang="fr-FR" sz="1400" dirty="0" err="1" smtClean="0">
                  <a:solidFill>
                    <a:prstClr val="black"/>
                  </a:solidFill>
                  <a:latin typeface="Calibri"/>
                </a:rPr>
                <a:t>Irfu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Connecteur droit 16"/>
            <p:cNvCxnSpPr>
              <a:stCxn id="14" idx="3"/>
              <a:endCxn id="11" idx="1"/>
            </p:cNvCxnSpPr>
            <p:nvPr/>
          </p:nvCxnSpPr>
          <p:spPr>
            <a:xfrm>
              <a:off x="3428256" y="1128936"/>
              <a:ext cx="792088" cy="427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>
              <a:stCxn id="15" idx="3"/>
              <a:endCxn id="11" idx="1"/>
            </p:cNvCxnSpPr>
            <p:nvPr/>
          </p:nvCxnSpPr>
          <p:spPr>
            <a:xfrm>
              <a:off x="3428256" y="1484784"/>
              <a:ext cx="79208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stCxn id="16" idx="3"/>
              <a:endCxn id="11" idx="1"/>
            </p:cNvCxnSpPr>
            <p:nvPr/>
          </p:nvCxnSpPr>
          <p:spPr>
            <a:xfrm flipV="1">
              <a:off x="3428256" y="1556792"/>
              <a:ext cx="7920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stCxn id="11" idx="3"/>
              <a:endCxn id="10" idx="1"/>
            </p:cNvCxnSpPr>
            <p:nvPr/>
          </p:nvCxnSpPr>
          <p:spPr>
            <a:xfrm>
              <a:off x="6020544" y="1556792"/>
              <a:ext cx="864096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rganigramme : Processus 20"/>
            <p:cNvSpPr/>
            <p:nvPr/>
          </p:nvSpPr>
          <p:spPr>
            <a:xfrm>
              <a:off x="907976" y="2204864"/>
              <a:ext cx="2520280" cy="288032"/>
            </a:xfrm>
            <a:prstGeom prst="flowChartProcess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prstClr val="black"/>
                  </a:solidFill>
                  <a:latin typeface="Calibri"/>
                </a:rPr>
                <a:t>Capot thermique-CEM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rganigramme : Processus 21"/>
            <p:cNvSpPr/>
            <p:nvPr/>
          </p:nvSpPr>
          <p:spPr>
            <a:xfrm>
              <a:off x="907976" y="2564904"/>
              <a:ext cx="2520280" cy="288032"/>
            </a:xfrm>
            <a:prstGeom prst="flowChartProcess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prstClr val="black"/>
                  </a:solidFill>
                  <a:latin typeface="Calibri"/>
                </a:rPr>
                <a:t>Visserie + transferts thermiques</a:t>
              </a:r>
              <a:endParaRPr lang="fr-FR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rganigramme : Processus 22"/>
            <p:cNvSpPr/>
            <p:nvPr/>
          </p:nvSpPr>
          <p:spPr>
            <a:xfrm>
              <a:off x="907976" y="3068960"/>
              <a:ext cx="2520280" cy="288032"/>
            </a:xfrm>
            <a:prstGeom prst="flowChartProcess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prstClr val="black"/>
                  </a:solidFill>
                  <a:latin typeface="Calibri"/>
                </a:rPr>
                <a:t>Documents « électronique »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rganigramme : Processus 23"/>
            <p:cNvSpPr/>
            <p:nvPr/>
          </p:nvSpPr>
          <p:spPr>
            <a:xfrm>
              <a:off x="907976" y="3429000"/>
              <a:ext cx="2520280" cy="288032"/>
            </a:xfrm>
            <a:prstGeom prst="flowChartProcess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prstClr val="black"/>
                  </a:solidFill>
                  <a:latin typeface="Calibri"/>
                </a:rPr>
                <a:t>Documents « mécanique »</a:t>
              </a:r>
              <a:endParaRPr lang="fr-FR" sz="1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" name="Connecteur droit 24"/>
            <p:cNvCxnSpPr>
              <a:stCxn id="21" idx="3"/>
              <a:endCxn id="12" idx="1"/>
            </p:cNvCxnSpPr>
            <p:nvPr/>
          </p:nvCxnSpPr>
          <p:spPr>
            <a:xfrm>
              <a:off x="3428256" y="2348880"/>
              <a:ext cx="79208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>
              <a:stCxn id="22" idx="3"/>
              <a:endCxn id="12" idx="1"/>
            </p:cNvCxnSpPr>
            <p:nvPr/>
          </p:nvCxnSpPr>
          <p:spPr>
            <a:xfrm flipV="1">
              <a:off x="3428256" y="2420888"/>
              <a:ext cx="79208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>
              <a:stCxn id="23" idx="3"/>
              <a:endCxn id="13" idx="1"/>
            </p:cNvCxnSpPr>
            <p:nvPr/>
          </p:nvCxnSpPr>
          <p:spPr>
            <a:xfrm>
              <a:off x="3428256" y="3212976"/>
              <a:ext cx="792089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>
              <a:stCxn id="24" idx="3"/>
              <a:endCxn id="13" idx="1"/>
            </p:cNvCxnSpPr>
            <p:nvPr/>
          </p:nvCxnSpPr>
          <p:spPr>
            <a:xfrm flipV="1">
              <a:off x="3428256" y="3284984"/>
              <a:ext cx="792089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stCxn id="12" idx="3"/>
              <a:endCxn id="10" idx="1"/>
            </p:cNvCxnSpPr>
            <p:nvPr/>
          </p:nvCxnSpPr>
          <p:spPr>
            <a:xfrm>
              <a:off x="6020544" y="2420888"/>
              <a:ext cx="86409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stCxn id="13" idx="3"/>
              <a:endCxn id="10" idx="1"/>
            </p:cNvCxnSpPr>
            <p:nvPr/>
          </p:nvCxnSpPr>
          <p:spPr>
            <a:xfrm flipV="1">
              <a:off x="6020545" y="2564904"/>
              <a:ext cx="864095" cy="720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rganigramme : Processus 30"/>
            <p:cNvSpPr/>
            <p:nvPr/>
          </p:nvSpPr>
          <p:spPr>
            <a:xfrm>
              <a:off x="6884640" y="3924672"/>
              <a:ext cx="2088232" cy="1528937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C000"/>
                  </a:solidFill>
                  <a:latin typeface="Calibri"/>
                </a:rPr>
                <a:t>Mécanique</a:t>
              </a:r>
            </a:p>
            <a:p>
              <a:pPr algn="ctr"/>
              <a:r>
                <a:rPr lang="fr-FR" sz="1600" b="1" dirty="0" smtClean="0">
                  <a:solidFill>
                    <a:prstClr val="white"/>
                  </a:solidFill>
                  <a:latin typeface="Calibri"/>
                </a:rPr>
                <a:t>Intégration des nouveaux détecteurs dans le berceau de ND280</a:t>
              </a:r>
              <a:endParaRPr lang="fr-FR" sz="16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rganigramme : Processus 31"/>
            <p:cNvSpPr/>
            <p:nvPr/>
          </p:nvSpPr>
          <p:spPr>
            <a:xfrm>
              <a:off x="6884640" y="5813648"/>
              <a:ext cx="2088232" cy="100811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C000"/>
                  </a:solidFill>
                  <a:latin typeface="Calibri"/>
                </a:rPr>
                <a:t>Informatique</a:t>
              </a:r>
            </a:p>
            <a:p>
              <a:pPr algn="ctr"/>
              <a:r>
                <a:rPr lang="fr-FR" b="1" dirty="0" smtClean="0">
                  <a:solidFill>
                    <a:prstClr val="white"/>
                  </a:solidFill>
                  <a:latin typeface="Calibri"/>
                </a:rPr>
                <a:t>Application logicielle DAQ</a:t>
              </a:r>
              <a:endParaRPr lang="fr-FR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Organigramme : Processus 32"/>
            <p:cNvSpPr/>
            <p:nvPr/>
          </p:nvSpPr>
          <p:spPr>
            <a:xfrm>
              <a:off x="4220345" y="3941440"/>
              <a:ext cx="1800200" cy="720080"/>
            </a:xfrm>
            <a:prstGeom prst="flowChartProcess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Dossier mécanique: conception, montage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rganigramme : Processus 33"/>
            <p:cNvSpPr/>
            <p:nvPr/>
          </p:nvSpPr>
          <p:spPr>
            <a:xfrm>
              <a:off x="4220344" y="4805536"/>
              <a:ext cx="1800201" cy="864096"/>
            </a:xfrm>
            <a:prstGeom prst="flowChartProcess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prstClr val="black"/>
                  </a:solidFill>
                  <a:latin typeface="Calibri"/>
                </a:rPr>
                <a:t>Pièces mécaniques: </a:t>
              </a:r>
              <a:r>
                <a:rPr lang="fr-FR" sz="1200" b="1" dirty="0" err="1" smtClean="0">
                  <a:solidFill>
                    <a:prstClr val="black"/>
                  </a:solidFill>
                  <a:latin typeface="Calibri"/>
                </a:rPr>
                <a:t>modifs</a:t>
              </a:r>
              <a:r>
                <a:rPr lang="fr-FR" sz="1200" b="1" dirty="0" smtClean="0">
                  <a:solidFill>
                    <a:prstClr val="black"/>
                  </a:solidFill>
                  <a:latin typeface="Calibri"/>
                </a:rPr>
                <a:t> du berceau</a:t>
              </a:r>
            </a:p>
            <a:p>
              <a:pPr algn="ctr"/>
              <a:r>
                <a:rPr lang="fr-FR" sz="1200" b="1" dirty="0" smtClean="0">
                  <a:solidFill>
                    <a:prstClr val="black"/>
                  </a:solidFill>
                  <a:latin typeface="Calibri"/>
                </a:rPr>
                <a:t>Suspension des nouveaux détecteurs</a:t>
              </a:r>
              <a:endParaRPr lang="fr-FR" sz="12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5" name="Connecteur droit 34"/>
            <p:cNvCxnSpPr>
              <a:stCxn id="33" idx="3"/>
              <a:endCxn id="31" idx="1"/>
            </p:cNvCxnSpPr>
            <p:nvPr/>
          </p:nvCxnSpPr>
          <p:spPr>
            <a:xfrm>
              <a:off x="6020544" y="4301480"/>
              <a:ext cx="864095" cy="3876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stCxn id="34" idx="3"/>
              <a:endCxn id="31" idx="1"/>
            </p:cNvCxnSpPr>
            <p:nvPr/>
          </p:nvCxnSpPr>
          <p:spPr>
            <a:xfrm flipV="1">
              <a:off x="6020545" y="4689141"/>
              <a:ext cx="864094" cy="548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rganigramme : Processus 36"/>
            <p:cNvSpPr/>
            <p:nvPr/>
          </p:nvSpPr>
          <p:spPr>
            <a:xfrm>
              <a:off x="4220344" y="5957664"/>
              <a:ext cx="1800201" cy="720080"/>
            </a:xfrm>
            <a:prstGeom prst="flowChartProcess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Soft d’acquisition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" name="Connecteur droit 37"/>
            <p:cNvCxnSpPr>
              <a:stCxn id="37" idx="3"/>
              <a:endCxn id="32" idx="1"/>
            </p:cNvCxnSpPr>
            <p:nvPr/>
          </p:nvCxnSpPr>
          <p:spPr>
            <a:xfrm>
              <a:off x="6020545" y="6317704"/>
              <a:ext cx="8640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7100664" y="992613"/>
              <a:ext cx="16258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u="sng" dirty="0" smtClean="0">
                  <a:solidFill>
                    <a:prstClr val="black"/>
                  </a:solidFill>
                  <a:latin typeface="Calibri"/>
                </a:rPr>
                <a:t>3 x « livrables »</a:t>
              </a:r>
            </a:p>
            <a:p>
              <a:pPr algn="ctr"/>
              <a:r>
                <a:rPr lang="fr-FR" dirty="0">
                  <a:solidFill>
                    <a:prstClr val="black"/>
                  </a:solidFill>
                  <a:latin typeface="Calibri"/>
                </a:rPr>
                <a:t>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1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8A1F8-06BA-4CB7-B4F7-C07C14CF58B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11/04/2019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RSP IN2P3 Projet T2K-Upgrade ND280 / TPC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rganigramme : Processus 31"/>
          <p:cNvSpPr/>
          <p:nvPr/>
        </p:nvSpPr>
        <p:spPr>
          <a:xfrm>
            <a:off x="7020272" y="3573016"/>
            <a:ext cx="1512168" cy="1008112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Ensemble FEC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Qté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80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rganigramme : Processus 32"/>
          <p:cNvSpPr/>
          <p:nvPr/>
        </p:nvSpPr>
        <p:spPr>
          <a:xfrm>
            <a:off x="4572000" y="2427076"/>
            <a:ext cx="1800200" cy="720080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Carte Maquette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fr-F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testbeam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banc de test)</a:t>
            </a:r>
          </a:p>
        </p:txBody>
      </p:sp>
      <p:sp>
        <p:nvSpPr>
          <p:cNvPr id="34" name="Organigramme : Processus 33"/>
          <p:cNvSpPr/>
          <p:nvPr/>
        </p:nvSpPr>
        <p:spPr>
          <a:xfrm>
            <a:off x="4572000" y="4578333"/>
            <a:ext cx="1800200" cy="1226931"/>
          </a:xfrm>
          <a:prstGeom prst="flowChartProcess">
            <a:avLst/>
          </a:prstGeom>
          <a:solidFill>
            <a:schemeClr val="accent3">
              <a:lumMod val="5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Carte Proto FEC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Carte </a:t>
            </a:r>
            <a:r>
              <a:rPr kumimoji="0" lang="fr-F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Pré-série</a:t>
            </a: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Carte Série FEC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Connecteur droit 34"/>
          <p:cNvCxnSpPr>
            <a:stCxn id="33" idx="3"/>
            <a:endCxn id="32" idx="1"/>
          </p:cNvCxnSpPr>
          <p:nvPr/>
        </p:nvCxnSpPr>
        <p:spPr>
          <a:xfrm>
            <a:off x="6372200" y="2787116"/>
            <a:ext cx="648072" cy="1289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34" idx="3"/>
            <a:endCxn id="32" idx="1"/>
          </p:cNvCxnSpPr>
          <p:nvPr/>
        </p:nvCxnSpPr>
        <p:spPr>
          <a:xfrm flipV="1">
            <a:off x="6372200" y="4077072"/>
            <a:ext cx="648072" cy="1114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rganigramme : Processus 36"/>
          <p:cNvSpPr/>
          <p:nvPr/>
        </p:nvSpPr>
        <p:spPr>
          <a:xfrm>
            <a:off x="575556" y="4464115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Etude schéma carte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rganigramme : Processus 37"/>
          <p:cNvSpPr/>
          <p:nvPr/>
        </p:nvSpPr>
        <p:spPr>
          <a:xfrm>
            <a:off x="575556" y="4649761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Placement-routage carte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rganigramme : Processus 38"/>
          <p:cNvSpPr/>
          <p:nvPr/>
        </p:nvSpPr>
        <p:spPr>
          <a:xfrm>
            <a:off x="575556" y="4835406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Fabrication carte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rganigramme : Processus 39"/>
          <p:cNvSpPr/>
          <p:nvPr/>
        </p:nvSpPr>
        <p:spPr>
          <a:xfrm>
            <a:off x="575556" y="5577989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Documentation technique électronique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rganigramme : Processus 40"/>
          <p:cNvSpPr/>
          <p:nvPr/>
        </p:nvSpPr>
        <p:spPr>
          <a:xfrm>
            <a:off x="575556" y="5021052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Etude capotage thermique-CEM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rganigramme : Processus 41"/>
          <p:cNvSpPr/>
          <p:nvPr/>
        </p:nvSpPr>
        <p:spPr>
          <a:xfrm>
            <a:off x="575556" y="5206698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Fabrication capotage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rganigramme : Processus 42"/>
          <p:cNvSpPr/>
          <p:nvPr/>
        </p:nvSpPr>
        <p:spPr>
          <a:xfrm>
            <a:off x="575556" y="539234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Tests de fonctionnement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rganigramme : Processus 43"/>
          <p:cNvSpPr/>
          <p:nvPr/>
        </p:nvSpPr>
        <p:spPr>
          <a:xfrm>
            <a:off x="575556" y="5763634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Documentation technique mécanique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rganigramme : Processus 44"/>
          <p:cNvSpPr/>
          <p:nvPr/>
        </p:nvSpPr>
        <p:spPr>
          <a:xfrm>
            <a:off x="3239852" y="4464115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JMP + FT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rganigramme : Processus 45"/>
          <p:cNvSpPr/>
          <p:nvPr/>
        </p:nvSpPr>
        <p:spPr>
          <a:xfrm>
            <a:off x="3239852" y="4649761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rganigramme : Processus 46"/>
          <p:cNvSpPr/>
          <p:nvPr/>
        </p:nvSpPr>
        <p:spPr>
          <a:xfrm>
            <a:off x="3239852" y="4835406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Ss-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rganigramme : Processus 47"/>
          <p:cNvSpPr/>
          <p:nvPr/>
        </p:nvSpPr>
        <p:spPr>
          <a:xfrm>
            <a:off x="3239852" y="5577989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rganigramme : Processus 48"/>
          <p:cNvSpPr/>
          <p:nvPr/>
        </p:nvSpPr>
        <p:spPr>
          <a:xfrm>
            <a:off x="3239852" y="5021052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rganigramme : Processus 49"/>
          <p:cNvSpPr/>
          <p:nvPr/>
        </p:nvSpPr>
        <p:spPr>
          <a:xfrm>
            <a:off x="3239852" y="5206698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Ss-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rganigramme : Processus 50"/>
          <p:cNvSpPr/>
          <p:nvPr/>
        </p:nvSpPr>
        <p:spPr>
          <a:xfrm>
            <a:off x="3239852" y="5392343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JMP + FT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rganigramme : Processus 51"/>
          <p:cNvSpPr/>
          <p:nvPr/>
        </p:nvSpPr>
        <p:spPr>
          <a:xfrm>
            <a:off x="3239852" y="5763634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rganigramme : Processus 52"/>
          <p:cNvSpPr/>
          <p:nvPr/>
        </p:nvSpPr>
        <p:spPr>
          <a:xfrm>
            <a:off x="575556" y="233425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Etude schéma carte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rganigramme : Processus 53"/>
          <p:cNvSpPr/>
          <p:nvPr/>
        </p:nvSpPr>
        <p:spPr>
          <a:xfrm>
            <a:off x="575556" y="250864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Placement-routage carte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rganigramme : Processus 54"/>
          <p:cNvSpPr/>
          <p:nvPr/>
        </p:nvSpPr>
        <p:spPr>
          <a:xfrm>
            <a:off x="575556" y="269429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Fabrication carte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rganigramme : Processus 55"/>
          <p:cNvSpPr/>
          <p:nvPr/>
        </p:nvSpPr>
        <p:spPr>
          <a:xfrm>
            <a:off x="575556" y="3054333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Documentation technique électronique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rganigramme : Processus 56"/>
          <p:cNvSpPr/>
          <p:nvPr/>
        </p:nvSpPr>
        <p:spPr>
          <a:xfrm>
            <a:off x="575556" y="2868687"/>
            <a:ext cx="2664296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Tests de fonctionnement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rganigramme : Processus 57"/>
          <p:cNvSpPr/>
          <p:nvPr/>
        </p:nvSpPr>
        <p:spPr>
          <a:xfrm>
            <a:off x="3239852" y="2334253"/>
            <a:ext cx="756084" cy="17439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JMP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rganigramme : Processus 58"/>
          <p:cNvSpPr/>
          <p:nvPr/>
        </p:nvSpPr>
        <p:spPr>
          <a:xfrm>
            <a:off x="3239852" y="2508647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rganigramme : Processus 59"/>
          <p:cNvSpPr/>
          <p:nvPr/>
        </p:nvSpPr>
        <p:spPr>
          <a:xfrm>
            <a:off x="3239852" y="2694293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Ss-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rganigramme : Processus 60"/>
          <p:cNvSpPr/>
          <p:nvPr/>
        </p:nvSpPr>
        <p:spPr>
          <a:xfrm>
            <a:off x="3239852" y="3054333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rganigramme : Processus 61"/>
          <p:cNvSpPr/>
          <p:nvPr/>
        </p:nvSpPr>
        <p:spPr>
          <a:xfrm>
            <a:off x="3239852" y="2868687"/>
            <a:ext cx="756084" cy="18564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JMP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3" name="Connecteur droit 62"/>
          <p:cNvCxnSpPr>
            <a:stCxn id="58" idx="3"/>
            <a:endCxn id="33" idx="1"/>
          </p:cNvCxnSpPr>
          <p:nvPr/>
        </p:nvCxnSpPr>
        <p:spPr>
          <a:xfrm>
            <a:off x="3995936" y="2421450"/>
            <a:ext cx="576064" cy="365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>
            <a:stCxn id="59" idx="3"/>
            <a:endCxn id="33" idx="1"/>
          </p:cNvCxnSpPr>
          <p:nvPr/>
        </p:nvCxnSpPr>
        <p:spPr>
          <a:xfrm>
            <a:off x="3995936" y="2601470"/>
            <a:ext cx="576064" cy="185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stCxn id="60" idx="3"/>
            <a:endCxn id="33" idx="1"/>
          </p:cNvCxnSpPr>
          <p:nvPr/>
        </p:nvCxnSpPr>
        <p:spPr>
          <a:xfrm>
            <a:off x="3995936" y="278711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62" idx="3"/>
            <a:endCxn id="33" idx="1"/>
          </p:cNvCxnSpPr>
          <p:nvPr/>
        </p:nvCxnSpPr>
        <p:spPr>
          <a:xfrm flipV="1">
            <a:off x="3995936" y="2787116"/>
            <a:ext cx="576064" cy="17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>
            <a:stCxn id="61" idx="3"/>
            <a:endCxn id="33" idx="1"/>
          </p:cNvCxnSpPr>
          <p:nvPr/>
        </p:nvCxnSpPr>
        <p:spPr>
          <a:xfrm flipV="1">
            <a:off x="3995936" y="2787116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stCxn id="45" idx="3"/>
          </p:cNvCxnSpPr>
          <p:nvPr/>
        </p:nvCxnSpPr>
        <p:spPr>
          <a:xfrm>
            <a:off x="3995936" y="4556938"/>
            <a:ext cx="576064" cy="677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>
            <a:stCxn id="46" idx="3"/>
          </p:cNvCxnSpPr>
          <p:nvPr/>
        </p:nvCxnSpPr>
        <p:spPr>
          <a:xfrm>
            <a:off x="3995936" y="4742584"/>
            <a:ext cx="576064" cy="492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>
            <a:stCxn id="47" idx="3"/>
          </p:cNvCxnSpPr>
          <p:nvPr/>
        </p:nvCxnSpPr>
        <p:spPr>
          <a:xfrm>
            <a:off x="3995936" y="4928229"/>
            <a:ext cx="576064" cy="306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stCxn id="49" idx="3"/>
          </p:cNvCxnSpPr>
          <p:nvPr/>
        </p:nvCxnSpPr>
        <p:spPr>
          <a:xfrm>
            <a:off x="3995936" y="5113875"/>
            <a:ext cx="576064" cy="12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>
            <a:stCxn id="50" idx="3"/>
          </p:cNvCxnSpPr>
          <p:nvPr/>
        </p:nvCxnSpPr>
        <p:spPr>
          <a:xfrm flipV="1">
            <a:off x="3995936" y="5234730"/>
            <a:ext cx="576064" cy="6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stCxn id="51" idx="3"/>
          </p:cNvCxnSpPr>
          <p:nvPr/>
        </p:nvCxnSpPr>
        <p:spPr>
          <a:xfrm flipV="1">
            <a:off x="3995936" y="5234730"/>
            <a:ext cx="576064" cy="25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48" idx="3"/>
          </p:cNvCxnSpPr>
          <p:nvPr/>
        </p:nvCxnSpPr>
        <p:spPr>
          <a:xfrm flipV="1">
            <a:off x="3995936" y="5234730"/>
            <a:ext cx="576064" cy="43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>
            <a:stCxn id="52" idx="3"/>
          </p:cNvCxnSpPr>
          <p:nvPr/>
        </p:nvCxnSpPr>
        <p:spPr>
          <a:xfrm flipV="1">
            <a:off x="3995936" y="5234730"/>
            <a:ext cx="576064" cy="621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7308304" y="5346213"/>
            <a:ext cx="1753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Légende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JMP = Jean-Marc PARRAUD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 = François TOUSSENEL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 =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PIERRE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 = Yann ORAIN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Ss-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trt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sous-traitant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itre 1"/>
          <p:cNvSpPr txBox="1">
            <a:spLocks/>
          </p:cNvSpPr>
          <p:nvPr/>
        </p:nvSpPr>
        <p:spPr>
          <a:xfrm>
            <a:off x="206152" y="1412776"/>
            <a:ext cx="8937848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5648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WBS  </a:t>
            </a:r>
            <a:r>
              <a:rPr lang="fr-FR" sz="1800" dirty="0" smtClean="0"/>
              <a:t>= arbre des tâches	(1/3)				</a:t>
            </a:r>
            <a:r>
              <a:rPr lang="fr-FR" sz="1800" i="1" dirty="0" smtClean="0"/>
              <a:t>T2K-II  -  LPNHE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5591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8A1F8-06BA-4CB7-B4F7-C07C14CF58B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Revue Synthétique de Projet IN2P3</a:t>
            </a:r>
            <a:br>
              <a:rPr lang="fr-FR" dirty="0" smtClean="0"/>
            </a:br>
            <a:r>
              <a:rPr lang="fr-FR" dirty="0" smtClean="0"/>
              <a:t>Plan de Management du Projet</a:t>
            </a:r>
            <a:endParaRPr lang="fr-FR" dirty="0"/>
          </a:p>
        </p:txBody>
      </p:sp>
      <p:sp>
        <p:nvSpPr>
          <p:cNvPr id="7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06152" y="6428358"/>
            <a:ext cx="21336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11/04/2019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699792" y="6428359"/>
            <a:ext cx="3744416" cy="38501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9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RSP IN2P3 Projet T2K-Upgrade ND280 / TPC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9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itre 1"/>
          <p:cNvSpPr txBox="1">
            <a:spLocks/>
          </p:cNvSpPr>
          <p:nvPr/>
        </p:nvSpPr>
        <p:spPr>
          <a:xfrm>
            <a:off x="206152" y="1412776"/>
            <a:ext cx="8937848" cy="5040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45648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48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WBS 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648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= arbre des tâches	(2/3)				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5648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T2K-II  -  LPNHE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45648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7" name="Organigramme : Processus 76"/>
          <p:cNvSpPr/>
          <p:nvPr/>
        </p:nvSpPr>
        <p:spPr>
          <a:xfrm>
            <a:off x="6516216" y="3068960"/>
            <a:ext cx="1512168" cy="187220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Mécanique</a:t>
            </a:r>
          </a:p>
          <a:p>
            <a:pPr algn="ctr"/>
            <a:r>
              <a:rPr lang="fr-FR" b="1" dirty="0">
                <a:solidFill>
                  <a:prstClr val="white"/>
                </a:solidFill>
              </a:rPr>
              <a:t>Intégration des nouveaux détecteurs dans le berceau de ND280</a:t>
            </a:r>
          </a:p>
        </p:txBody>
      </p:sp>
      <p:sp>
        <p:nvSpPr>
          <p:cNvPr id="78" name="Organigramme : Processus 77"/>
          <p:cNvSpPr/>
          <p:nvPr/>
        </p:nvSpPr>
        <p:spPr>
          <a:xfrm>
            <a:off x="1367644" y="2924944"/>
            <a:ext cx="2664296" cy="47367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Etude de l’intégration des détecteurs dans ND280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9" name="Organigramme : Processus 78"/>
          <p:cNvSpPr/>
          <p:nvPr/>
        </p:nvSpPr>
        <p:spPr>
          <a:xfrm>
            <a:off x="1367644" y="3573017"/>
            <a:ext cx="2664296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Fabrication des pièces du berceau modifié et du Système de suspension des nouveaux détecteurs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0" name="Organigramme : Processus 79"/>
          <p:cNvSpPr/>
          <p:nvPr/>
        </p:nvSpPr>
        <p:spPr>
          <a:xfrm>
            <a:off x="1367644" y="4275094"/>
            <a:ext cx="2664296" cy="23402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Montage sur site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1" name="Organigramme : Processus 80"/>
          <p:cNvSpPr/>
          <p:nvPr/>
        </p:nvSpPr>
        <p:spPr>
          <a:xfrm>
            <a:off x="1367644" y="4683514"/>
            <a:ext cx="2664296" cy="25765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Documentation technique mécanique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2" name="Organigramme : Processus 81"/>
          <p:cNvSpPr/>
          <p:nvPr/>
        </p:nvSpPr>
        <p:spPr>
          <a:xfrm>
            <a:off x="4031940" y="2924944"/>
            <a:ext cx="540060" cy="473678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3" name="Organigramme : Processus 82"/>
          <p:cNvSpPr/>
          <p:nvPr/>
        </p:nvSpPr>
        <p:spPr>
          <a:xfrm>
            <a:off x="4031940" y="3573017"/>
            <a:ext cx="540060" cy="50405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Ss-</a:t>
            </a:r>
            <a:r>
              <a:rPr lang="fr-FR" sz="1200" dirty="0" err="1" smtClean="0">
                <a:solidFill>
                  <a:schemeClr val="tx1"/>
                </a:solidFill>
              </a:rPr>
              <a:t>trt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4" name="Organigramme : Processus 83"/>
          <p:cNvSpPr/>
          <p:nvPr/>
        </p:nvSpPr>
        <p:spPr>
          <a:xfrm>
            <a:off x="4031940" y="4275094"/>
            <a:ext cx="540060" cy="234026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5" name="Organigramme : Processus 84"/>
          <p:cNvSpPr/>
          <p:nvPr/>
        </p:nvSpPr>
        <p:spPr>
          <a:xfrm>
            <a:off x="4031940" y="4683514"/>
            <a:ext cx="540060" cy="257654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dirty="0" smtClean="0">
                <a:solidFill>
                  <a:schemeClr val="tx1"/>
                </a:solidFill>
              </a:rPr>
              <a:t>JP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86" name="Connecteur droit 85"/>
          <p:cNvCxnSpPr>
            <a:stCxn id="82" idx="3"/>
            <a:endCxn id="77" idx="1"/>
          </p:cNvCxnSpPr>
          <p:nvPr/>
        </p:nvCxnSpPr>
        <p:spPr>
          <a:xfrm>
            <a:off x="4572000" y="3161783"/>
            <a:ext cx="1944216" cy="843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>
            <a:stCxn id="83" idx="3"/>
            <a:endCxn id="77" idx="1"/>
          </p:cNvCxnSpPr>
          <p:nvPr/>
        </p:nvCxnSpPr>
        <p:spPr>
          <a:xfrm>
            <a:off x="4572000" y="3825045"/>
            <a:ext cx="1944216" cy="180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stCxn id="84" idx="3"/>
            <a:endCxn id="77" idx="1"/>
          </p:cNvCxnSpPr>
          <p:nvPr/>
        </p:nvCxnSpPr>
        <p:spPr>
          <a:xfrm flipV="1">
            <a:off x="4572000" y="4005064"/>
            <a:ext cx="1944216" cy="38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>
            <a:stCxn id="85" idx="3"/>
            <a:endCxn id="77" idx="1"/>
          </p:cNvCxnSpPr>
          <p:nvPr/>
        </p:nvCxnSpPr>
        <p:spPr>
          <a:xfrm flipV="1">
            <a:off x="4572000" y="4005064"/>
            <a:ext cx="1944216" cy="80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7380312" y="5445224"/>
            <a:ext cx="13592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u="sng" dirty="0" smtClean="0"/>
              <a:t>Légende :</a:t>
            </a:r>
          </a:p>
          <a:p>
            <a:r>
              <a:rPr lang="fr-FR" sz="1100" dirty="0" smtClean="0"/>
              <a:t>JP = Julien PHILIPPE</a:t>
            </a:r>
          </a:p>
          <a:p>
            <a:r>
              <a:rPr lang="fr-FR" sz="1100" dirty="0" smtClean="0"/>
              <a:t>Ss-</a:t>
            </a:r>
            <a:r>
              <a:rPr lang="fr-FR" sz="1100" dirty="0" err="1" smtClean="0"/>
              <a:t>trt</a:t>
            </a:r>
            <a:r>
              <a:rPr lang="fr-FR" sz="1100" dirty="0" smtClean="0"/>
              <a:t> = sous-traitant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203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4090</TotalTime>
  <Words>1404</Words>
  <Application>Microsoft Office PowerPoint</Application>
  <PresentationFormat>Affichage à l'écran (4:3)</PresentationFormat>
  <Paragraphs>429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Revue Synthétique de Projet IN2P3 Plan présentation</vt:lpstr>
      <vt:lpstr>Revue Synthétique de Projet IN2P3 Présentation Globale du Projet</vt:lpstr>
      <vt:lpstr>Revue Synthétique de Projet IN2P3 Présentation Globale du Projet</vt:lpstr>
      <vt:lpstr>Revue Synthétique de Projet IN2P3 Présentation Globale du Projet</vt:lpstr>
      <vt:lpstr>Revue Synthétique de Projet IN2P3 Plan de Management du Projet</vt:lpstr>
      <vt:lpstr>Revue Synthétique de Projet IN2P3 Plan de Management du Projet</vt:lpstr>
      <vt:lpstr>Revue Synthétique de Projet IN2P3 Plan de Management du Projet</vt:lpstr>
      <vt:lpstr>Revue Synthétique de Projet IN2P3 Plan de Management du Projet</vt:lpstr>
      <vt:lpstr>Revue Synthétique de Projet IN2P3 Plan de Management du Projet</vt:lpstr>
      <vt:lpstr>Revue Synthétique de Projet IN2P3 Plan de Management du Projet</vt:lpstr>
      <vt:lpstr>Revue Synthétique de Projet IN2P3 Plan de Management du Projet</vt:lpstr>
      <vt:lpstr>Revue Synthétique de Projet IN2P3 Plan de Management du Projet</vt:lpstr>
      <vt:lpstr>Revue Synthétique de Projet IN2P3 Plan de Développement du Projet</vt:lpstr>
      <vt:lpstr>Revue Synthétique de Projet IN2P3 Plan de Développement du Projet</vt:lpstr>
      <vt:lpstr>Revue Synthétique de Projet IN2P3 Plan de Développement du Projet</vt:lpstr>
      <vt:lpstr>Revue Synthétique de Projet IN2P3 Plan de Développement du Projet</vt:lpstr>
      <vt:lpstr>Revue Synthétique de Projet IN2P3 Analyse de Risques du Projet</vt:lpstr>
      <vt:lpstr>Revue Synthétique de Projet IN2P3 Demandes auprès de l’IN2P3</vt:lpstr>
      <vt:lpstr>Revue Synthétique de Projet IN2P3 Conclusions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national de physique nucléaire et de physique des particules</dc:title>
  <dc:creator>HAROUTUNIAN Valerie</dc:creator>
  <cp:lastModifiedBy>Jean-Marc Parraud</cp:lastModifiedBy>
  <cp:revision>239</cp:revision>
  <cp:lastPrinted>2016-10-04T13:27:35Z</cp:lastPrinted>
  <dcterms:created xsi:type="dcterms:W3CDTF">2016-09-21T14:30:07Z</dcterms:created>
  <dcterms:modified xsi:type="dcterms:W3CDTF">2019-04-10T16:06:54Z</dcterms:modified>
</cp:coreProperties>
</file>