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6" r:id="rId10"/>
    <p:sldId id="267" r:id="rId11"/>
    <p:sldId id="268" r:id="rId12"/>
    <p:sldId id="271" r:id="rId13"/>
    <p:sldId id="269" r:id="rId14"/>
    <p:sldId id="273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6"/>
    <p:restoredTop sz="94674"/>
  </p:normalViewPr>
  <p:slideViewPr>
    <p:cSldViewPr snapToGrid="0" snapToObjects="1">
      <p:cViewPr varScale="1">
        <p:scale>
          <a:sx n="77" d="100"/>
          <a:sy n="77" d="100"/>
        </p:scale>
        <p:origin x="216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04615-DCD7-2A41-8E96-59D4F9021A72}" type="datetimeFigureOut">
              <a:rPr lang="fr-FR" smtClean="0"/>
              <a:t>23/05/2019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A31D6-007D-DF4C-B906-7613B394F7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12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B40B4-88FD-514A-904C-F902C26F6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Métrologie des jobs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D3D59A-7687-0D4A-AC1A-0778023B37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Comprendre le fonctionnement des jobs sur nos sites</a:t>
            </a:r>
          </a:p>
        </p:txBody>
      </p:sp>
    </p:spTree>
    <p:extLst>
      <p:ext uri="{BB962C8B-B14F-4D97-AF65-F5344CB8AC3E}">
        <p14:creationId xmlns:p14="http://schemas.microsoft.com/office/powerpoint/2010/main" val="657729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EF455B-C159-5649-8158-8C7A0A66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nos problèmes de </a:t>
            </a:r>
            <a:r>
              <a:rPr lang="fr-FR" dirty="0" err="1"/>
              <a:t>scheduling</a:t>
            </a:r>
            <a:r>
              <a:rPr lang="fr-FR" dirty="0"/>
              <a:t> / sharing ?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71ED6FD-AB69-2F42-8A28-87A6031F27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92924" y="1905000"/>
            <a:ext cx="3149001" cy="1997204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3EA5F6-3799-9C4F-BF84-AC1D94DDF1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Combien de job d’expérience tournent sur mon site ?</a:t>
            </a:r>
          </a:p>
          <a:p>
            <a:r>
              <a:rPr lang="fr-FR" dirty="0"/>
              <a:t>Combien de job d’expérience tournaient sur mon site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36B58D1-B038-F645-BE98-9B0994FD0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4" y="4233424"/>
            <a:ext cx="3831806" cy="1899339"/>
          </a:xfrm>
          <a:prstGeom prst="rect">
            <a:avLst/>
          </a:prstGeom>
        </p:spPr>
      </p:pic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28EB4658-1DF7-954D-9AFF-BD59B02B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A397F0CF-0F92-3649-AFC2-FCBA6F61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D73F0E8-1665-1244-A8B2-37775E8C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4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5C9DE-F379-8143-89BE-DA627688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Historique des queues et des jobs running ?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5CCA2BB-27E1-CD48-AF5B-377F1F3150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5594" y="2126221"/>
            <a:ext cx="6683174" cy="1513624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7DB7A8-59B3-4146-9B43-EDEF9D78D9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Est ce que les jobs «  entrent » correctement sur mes « </a:t>
            </a:r>
            <a:r>
              <a:rPr lang="fr-FR" dirty="0" err="1"/>
              <a:t>worker</a:t>
            </a:r>
            <a:r>
              <a:rPr lang="fr-FR" dirty="0"/>
              <a:t> </a:t>
            </a:r>
            <a:r>
              <a:rPr lang="fr-FR" dirty="0" err="1"/>
              <a:t>node</a:t>
            </a:r>
            <a:r>
              <a:rPr lang="fr-FR" dirty="0"/>
              <a:t> » ?</a:t>
            </a:r>
          </a:p>
          <a:p>
            <a:r>
              <a:rPr lang="fr-FR" dirty="0"/>
              <a:t>Est ce que mes queues ont bien des jobs a soumettre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4E54EB-F08F-7C4F-A316-9FD1A7A0E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98" y="3928592"/>
            <a:ext cx="6853449" cy="1513419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AF39EF4B-D406-A649-BE06-C721BFF4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F7DF1D3-9586-8B4D-9A5D-F0534008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0CDD5BE4-85FD-B144-8451-060401DD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0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6E882-3582-6E47-A324-9320F875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cout pour le </a:t>
            </a:r>
            <a:r>
              <a:rPr lang="fr-FR" dirty="0" err="1"/>
              <a:t>defrag</a:t>
            </a:r>
            <a:r>
              <a:rPr lang="fr-FR" dirty="0"/>
              <a:t> « </a:t>
            </a:r>
            <a:r>
              <a:rPr lang="fr-FR" dirty="0" err="1"/>
              <a:t>HTCondor</a:t>
            </a:r>
            <a:r>
              <a:rPr lang="fr-FR" dirty="0"/>
              <a:t> »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88E3A2-6666-6140-B52C-594E55FF9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defrag</a:t>
            </a:r>
            <a:r>
              <a:rPr lang="fr-FR" dirty="0"/>
              <a:t> est la méthode utilisé par </a:t>
            </a:r>
            <a:r>
              <a:rPr lang="fr-FR" dirty="0" err="1"/>
              <a:t>HTCondor</a:t>
            </a:r>
            <a:r>
              <a:rPr lang="fr-FR" dirty="0"/>
              <a:t> pour aider les jobs </a:t>
            </a:r>
            <a:r>
              <a:rPr lang="fr-FR" dirty="0" err="1"/>
              <a:t>multicore</a:t>
            </a:r>
            <a:r>
              <a:rPr lang="fr-FR" dirty="0"/>
              <a:t> à « entrer » sur un </a:t>
            </a:r>
            <a:r>
              <a:rPr lang="fr-FR" dirty="0" err="1"/>
              <a:t>worker</a:t>
            </a:r>
            <a:r>
              <a:rPr lang="fr-FR" dirty="0"/>
              <a:t> </a:t>
            </a:r>
            <a:r>
              <a:rPr lang="fr-FR" dirty="0" err="1"/>
              <a:t>node</a:t>
            </a:r>
            <a:endParaRPr lang="fr-FR" dirty="0"/>
          </a:p>
          <a:p>
            <a:r>
              <a:rPr lang="fr-FR" dirty="0"/>
              <a:t>Idée de base: quelques </a:t>
            </a:r>
            <a:r>
              <a:rPr lang="fr-FR" dirty="0" err="1"/>
              <a:t>workers</a:t>
            </a:r>
            <a:r>
              <a:rPr lang="fr-FR" dirty="0"/>
              <a:t> refusent de nouveau job jusqu’à ce que 8 cœurs (ou plus) soit disponible</a:t>
            </a:r>
          </a:p>
          <a:p>
            <a:pPr lvl="1"/>
            <a:r>
              <a:rPr lang="fr-FR" dirty="0"/>
              <a:t>Donc les jobs </a:t>
            </a:r>
            <a:r>
              <a:rPr lang="fr-FR" dirty="0" err="1"/>
              <a:t>multicore</a:t>
            </a:r>
            <a:r>
              <a:rPr lang="fr-FR" dirty="0"/>
              <a:t> peuvent être éligible à utiliser les slots</a:t>
            </a:r>
          </a:p>
          <a:p>
            <a:pPr lvl="1"/>
            <a:r>
              <a:rPr lang="fr-FR" dirty="0"/>
              <a:t>Mais les slots sont inutilisés.</a:t>
            </a:r>
          </a:p>
          <a:p>
            <a:pPr lvl="1"/>
            <a:r>
              <a:rPr lang="fr-FR" dirty="0"/>
              <a:t>Il faut donc évaluer l’efficacité de cette solution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2090322-D2A2-B944-A79B-D2AD306C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ADEA0C9-09E9-B14E-BC5E-05FA9687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A55CEE2-8ECA-3D44-9BC7-91302896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4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6E882-3582-6E47-A324-9320F875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cout pour le </a:t>
            </a:r>
            <a:r>
              <a:rPr lang="fr-FR" dirty="0" err="1"/>
              <a:t>defrag</a:t>
            </a:r>
            <a:r>
              <a:rPr lang="fr-FR" dirty="0"/>
              <a:t> « </a:t>
            </a:r>
            <a:r>
              <a:rPr lang="fr-FR" dirty="0" err="1"/>
              <a:t>HTCondor</a:t>
            </a:r>
            <a:r>
              <a:rPr lang="fr-FR" dirty="0"/>
              <a:t> » ?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65F053C-2557-5142-8E80-824EA20AF9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0616" y="2014248"/>
            <a:ext cx="5935545" cy="2353566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88E3A2-6666-6140-B52C-594E55FF9E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Combien de slot ne sont pas utilisé ?</a:t>
            </a:r>
          </a:p>
          <a:p>
            <a:pPr lvl="1"/>
            <a:r>
              <a:rPr lang="fr-FR" dirty="0"/>
              <a:t>Un drain parfait: se fini avec 8 cœurs libérés et pas un de plus</a:t>
            </a:r>
          </a:p>
          <a:p>
            <a:pPr lvl="1"/>
            <a:r>
              <a:rPr lang="fr-FR" dirty="0"/>
              <a:t>Un over-drain: se fini avec plus de 8 cœurs libérés</a:t>
            </a:r>
          </a:p>
          <a:p>
            <a:r>
              <a:rPr lang="fr-FR" dirty="0"/>
              <a:t>Combien de temps les slots « se tournent les pouces »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E8EE5E-A0D1-BE48-87B2-A62001149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96" y="4679547"/>
            <a:ext cx="5901465" cy="1224297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A51F426F-958B-5441-AC8E-93DFBD43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0189A23-052E-2448-A1C3-06CE5CE32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5631263-F18C-6C48-B1DB-D3964767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96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E58B4-2604-724B-AB9C-8F849CCB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</a:t>
            </a:r>
            <a:r>
              <a:rPr lang="fr-FR" dirty="0" err="1"/>
              <a:t>dashboard</a:t>
            </a:r>
            <a:r>
              <a:rPr lang="fr-FR" dirty="0"/>
              <a:t> clair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3F940E7B-52CD-5640-91AE-650B785F4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624" y="2133600"/>
            <a:ext cx="7060578" cy="3778250"/>
          </a:xfr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FAE67C-4692-5948-9154-6DB3AD7F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B649D9-A721-E64A-83F3-1B217743A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C94EF4-3E9C-8944-A670-86E68008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7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65D770-97AF-3843-87BB-990E57AB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 final ?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30115BC-3288-8249-ADB4-FB6D7F6F59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9213" y="2473336"/>
            <a:ext cx="4313237" cy="3098777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BF77D7-3C58-F746-85AC-31115E9AE9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Beaucoup de « petits » problèmes réglés</a:t>
            </a:r>
          </a:p>
          <a:p>
            <a:pPr lvl="1"/>
            <a:r>
              <a:rPr lang="fr-FR" dirty="0"/>
              <a:t>Aucun n’expliquait individuellement les problèmes</a:t>
            </a:r>
          </a:p>
          <a:p>
            <a:r>
              <a:rPr lang="fr-FR" dirty="0"/>
              <a:t>Une efficacité moyenne qui est maintenant comparable aux autres sites FR pour ATLAS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6A29CAF-6C2D-514E-A1A1-ECAA2E4C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B0F770-45A3-1D4F-93AA-2FB93382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3A7FBCC-CE06-804A-A88B-EF2A020A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28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AF1FA-8ED2-9740-AD82-223970A31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ensuite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515A660-654B-B942-BC78-701BE6CDD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Aujourd’hui, des soucis de « </a:t>
            </a:r>
            <a:r>
              <a:rPr lang="fr-FR" dirty="0" err="1"/>
              <a:t>load</a:t>
            </a:r>
            <a:r>
              <a:rPr lang="fr-FR" dirty="0"/>
              <a:t> » sur le serveur de métrologie</a:t>
            </a:r>
          </a:p>
          <a:p>
            <a:pPr lvl="1"/>
            <a:r>
              <a:rPr lang="fr-FR" dirty="0"/>
              <a:t>Beaucoup d’entrée dans la base de donnée</a:t>
            </a:r>
          </a:p>
          <a:p>
            <a:pPr lvl="1"/>
            <a:r>
              <a:rPr lang="fr-FR" dirty="0"/>
              <a:t>Difficile de garder plus de 3 mois de données</a:t>
            </a:r>
          </a:p>
          <a:p>
            <a:pPr lvl="2"/>
            <a:r>
              <a:rPr lang="fr-FR" dirty="0"/>
              <a:t>Pourtant ça serait « cool » de pouvoir faire un </a:t>
            </a:r>
            <a:r>
              <a:rPr lang="fr-FR" dirty="0" err="1"/>
              <a:t>reporting</a:t>
            </a:r>
            <a:r>
              <a:rPr lang="fr-FR" dirty="0"/>
              <a:t> annuel, non ?</a:t>
            </a:r>
          </a:p>
          <a:p>
            <a:r>
              <a:rPr lang="fr-FR" dirty="0"/>
              <a:t>Besoin de revoir la structure de la base de données pour des classes de données</a:t>
            </a:r>
          </a:p>
          <a:p>
            <a:pPr lvl="1"/>
            <a:r>
              <a:rPr lang="fr-FR" dirty="0"/>
              <a:t>Celles qu’on gardera 3 mois</a:t>
            </a:r>
          </a:p>
          <a:p>
            <a:pPr lvl="1"/>
            <a:r>
              <a:rPr lang="fr-FR" dirty="0"/>
              <a:t>Celles qu’on gardera 1 / 1,5 an</a:t>
            </a:r>
          </a:p>
          <a:p>
            <a:r>
              <a:rPr lang="fr-FR" dirty="0"/>
              <a:t>Mettre d’autres choses que la grille…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FF4FC84-2720-9D4F-A563-39EDDA788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6E37F76-96F0-7545-93C5-49065A1A5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72E0690-BE44-9B44-91E5-A34D7863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0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66653-DF2C-1D49-BBE0-AD178979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Genèse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99AC02-DA12-AF4C-8FF6-0D92E0E9A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2018 année maudite pour GRIF-LAL</a:t>
            </a:r>
          </a:p>
          <a:p>
            <a:pPr lvl="1"/>
            <a:r>
              <a:rPr lang="fr-FR" dirty="0"/>
              <a:t>Problèmes efficacité ATLAS</a:t>
            </a:r>
          </a:p>
          <a:p>
            <a:pPr lvl="1"/>
            <a:r>
              <a:rPr lang="fr-FR" dirty="0"/>
              <a:t>Problèmes </a:t>
            </a:r>
            <a:r>
              <a:rPr lang="fr-FR" dirty="0" err="1"/>
              <a:t>scheduling</a:t>
            </a:r>
            <a:r>
              <a:rPr lang="fr-FR" dirty="0"/>
              <a:t>/sharing des jobs</a:t>
            </a:r>
          </a:p>
          <a:p>
            <a:pPr lvl="1"/>
            <a:r>
              <a:rPr lang="fr-FR" dirty="0"/>
              <a:t>Problèmes </a:t>
            </a:r>
            <a:r>
              <a:rPr lang="fr-FR" dirty="0" err="1"/>
              <a:t>availability</a:t>
            </a:r>
            <a:r>
              <a:rPr lang="fr-FR" dirty="0"/>
              <a:t> (7 coupures de courant non prévue)</a:t>
            </a:r>
          </a:p>
          <a:p>
            <a:r>
              <a:rPr lang="fr-FR" dirty="0"/>
              <a:t>Manque de </a:t>
            </a:r>
            <a:r>
              <a:rPr lang="fr-FR" dirty="0" err="1"/>
              <a:t>dashboard</a:t>
            </a:r>
            <a:r>
              <a:rPr lang="fr-FR" dirty="0"/>
              <a:t> orienté « job »</a:t>
            </a:r>
          </a:p>
          <a:p>
            <a:pPr lvl="1"/>
            <a:r>
              <a:rPr lang="fr-FR" dirty="0" err="1"/>
              <a:t>Ganglia</a:t>
            </a:r>
            <a:r>
              <a:rPr lang="fr-FR" dirty="0"/>
              <a:t> supervise les machines</a:t>
            </a:r>
          </a:p>
          <a:p>
            <a:pPr lvl="2"/>
            <a:r>
              <a:rPr lang="fr-FR" dirty="0"/>
              <a:t>Infrastructure vieillissante</a:t>
            </a:r>
          </a:p>
          <a:p>
            <a:pPr lvl="1"/>
            <a:r>
              <a:rPr lang="fr-FR" dirty="0"/>
              <a:t>Dashboard expérience trop orienté « expérience »</a:t>
            </a:r>
          </a:p>
          <a:p>
            <a:r>
              <a:rPr lang="fr-FR" dirty="0"/>
              <a:t>Décision mi-2018 de changer de système de supervision</a:t>
            </a:r>
          </a:p>
          <a:p>
            <a:pPr lvl="1"/>
            <a:r>
              <a:rPr lang="fr-FR" dirty="0"/>
              <a:t>Basé sur </a:t>
            </a:r>
            <a:r>
              <a:rPr lang="fr-FR" dirty="0" err="1"/>
              <a:t>Télégraf</a:t>
            </a:r>
            <a:r>
              <a:rPr lang="fr-FR" dirty="0"/>
              <a:t>, </a:t>
            </a:r>
            <a:r>
              <a:rPr lang="fr-FR" dirty="0" err="1"/>
              <a:t>InfluxDB</a:t>
            </a:r>
            <a:r>
              <a:rPr lang="fr-FR" dirty="0"/>
              <a:t>, </a:t>
            </a:r>
            <a:r>
              <a:rPr lang="fr-FR" dirty="0" err="1"/>
              <a:t>Grafana</a:t>
            </a:r>
            <a:endParaRPr lang="fr-FR" dirty="0"/>
          </a:p>
          <a:p>
            <a:pPr lvl="1"/>
            <a:r>
              <a:rPr lang="fr-FR" dirty="0"/>
              <a:t>Objectif affiché « mieux comprendre les problèmes d’efficacités ATLAS »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F544E2-8107-BA40-8B6C-6D28A62A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0FDD05-439F-4843-9B4E-CF4D7125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95DEB4-76DA-3E4D-8998-25BB45A9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2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C42004-8D65-F844-87A9-DAC2B845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Métrologie des « </a:t>
            </a:r>
            <a:r>
              <a:rPr lang="fr-FR" dirty="0" err="1"/>
              <a:t>workers</a:t>
            </a:r>
            <a:r>
              <a:rPr lang="fr-FR" dirty="0"/>
              <a:t> </a:t>
            </a:r>
            <a:r>
              <a:rPr lang="fr-FR" dirty="0" err="1"/>
              <a:t>nodes</a:t>
            </a:r>
            <a:r>
              <a:rPr lang="fr-FR" dirty="0"/>
              <a:t> »</a:t>
            </a:r>
            <a:br>
              <a:rPr lang="fr-FR" dirty="0"/>
            </a:br>
            <a:r>
              <a:rPr lang="fr-FR" i="1" dirty="0"/>
              <a:t>Est-ce un problème global ?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6793F6B-0AFF-DA4E-828E-11CB58B12A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92924" y="1719822"/>
            <a:ext cx="4313237" cy="2175263"/>
          </a:xfr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D54E692-0BAF-FC4C-B009-15FC565D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/>
          <a:lstStyle/>
          <a:p>
            <a:r>
              <a:rPr lang="fr-FR" dirty="0"/>
              <a:t>Pas adapté à une investigation fine</a:t>
            </a:r>
          </a:p>
          <a:p>
            <a:r>
              <a:rPr lang="fr-FR" dirty="0"/>
              <a:t>Mais permet de voir  rapidement les gros disfonctionnement</a:t>
            </a:r>
          </a:p>
          <a:p>
            <a:endParaRPr lang="fr-FR" dirty="0"/>
          </a:p>
          <a:p>
            <a:r>
              <a:rPr lang="fr-FR" dirty="0"/>
              <a:t>Besoin de voir plus précisément du coté de </a:t>
            </a:r>
            <a:r>
              <a:rPr lang="fr-FR" dirty="0" err="1"/>
              <a:t>HTCondor</a:t>
            </a:r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AC25C59-DB8A-2F46-A66F-038365A8E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93" y="4015033"/>
            <a:ext cx="5774268" cy="1888811"/>
          </a:xfrm>
          <a:prstGeom prst="rect">
            <a:avLst/>
          </a:prstGeom>
        </p:spPr>
      </p:pic>
      <p:sp>
        <p:nvSpPr>
          <p:cNvPr id="23" name="Espace réservé de la date 22">
            <a:extLst>
              <a:ext uri="{FF2B5EF4-FFF2-40B4-BE49-F238E27FC236}">
                <a16:creationId xmlns:a16="http://schemas.microsoft.com/office/drawing/2014/main" id="{1BB08F20-D5FF-1648-8030-D52F90B8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24" name="Espace réservé du pied de page 23">
            <a:extLst>
              <a:ext uri="{FF2B5EF4-FFF2-40B4-BE49-F238E27FC236}">
                <a16:creationId xmlns:a16="http://schemas.microsoft.com/office/drawing/2014/main" id="{E73CF11A-4E95-7049-9B4C-8AEAF2E3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FF1DAEE-F05A-8642-AED6-19177D1F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7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110A8D-F7CA-7840-A37B-F547CFE48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Métrologie des « serveurs disques »</a:t>
            </a:r>
            <a:br>
              <a:rPr lang="fr-FR" dirty="0"/>
            </a:br>
            <a:r>
              <a:rPr lang="fr-FR" i="1" dirty="0"/>
              <a:t>Est-ce mon infrastructure disque ?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B8CA7ED-9DC8-BD4B-ABD9-8445821463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1899" y="1904999"/>
            <a:ext cx="6284263" cy="3181905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C76A0A-1B78-1049-8C45-9C736033E4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Permet de détecter les saturations disques</a:t>
            </a:r>
          </a:p>
          <a:p>
            <a:pPr lvl="1"/>
            <a:r>
              <a:rPr lang="fr-FR" dirty="0"/>
              <a:t>En bande passante réseau</a:t>
            </a:r>
          </a:p>
          <a:p>
            <a:pPr lvl="1"/>
            <a:r>
              <a:rPr lang="fr-FR" dirty="0"/>
              <a:t>En bande passante disque</a:t>
            </a:r>
          </a:p>
          <a:p>
            <a:pPr lvl="1"/>
            <a:r>
              <a:rPr lang="fr-FR" dirty="0"/>
              <a:t>En IO/s</a:t>
            </a:r>
          </a:p>
          <a:p>
            <a:r>
              <a:rPr lang="fr-FR" dirty="0"/>
              <a:t>Débit max par serveur</a:t>
            </a:r>
          </a:p>
          <a:p>
            <a:pPr lvl="1"/>
            <a:r>
              <a:rPr lang="fr-FR" dirty="0"/>
              <a:t>Permet d’identifier rapidement un serveur disque malade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6B196CD-9B4C-3447-8FF3-BF59EBD16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81" y="5161199"/>
            <a:ext cx="6293780" cy="1195213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B1A1CEB-9820-084A-8A43-4D5D37DD0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DFDB94F-7D4E-BB4E-9767-D97FF0F5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CAAD2D6-DE1D-7A43-805F-D639678F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6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5102D2-DCCD-0F48-8CED-E648F900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superviser l’efficacité des jobs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91558E-79D2-0D4D-B4CE-05AB1EEA08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/>
              <a:t>HTCondor</a:t>
            </a:r>
            <a:r>
              <a:rPr lang="fr-FR" dirty="0"/>
              <a:t> permet de récupérer le </a:t>
            </a:r>
            <a:r>
              <a:rPr lang="fr-FR" dirty="0" err="1"/>
              <a:t>load</a:t>
            </a:r>
            <a:r>
              <a:rPr lang="fr-FR" dirty="0"/>
              <a:t> d’un job</a:t>
            </a:r>
          </a:p>
          <a:p>
            <a:pPr lvl="1"/>
            <a:r>
              <a:rPr lang="fr-FR" dirty="0"/>
              <a:t>N’est PAS l’efficacité CPU au sens des expériences</a:t>
            </a:r>
          </a:p>
          <a:p>
            <a:pPr lvl="1"/>
            <a:r>
              <a:rPr lang="fr-FR" dirty="0"/>
              <a:t>Mais c’est quand même pas mal</a:t>
            </a:r>
          </a:p>
          <a:p>
            <a:r>
              <a:rPr lang="fr-FR" dirty="0"/>
              <a:t>Au premier ordre, l’efficacité d’une expérience sera </a:t>
            </a:r>
            <a:r>
              <a:rPr lang="fr-FR" b="1" dirty="0" err="1"/>
              <a:t>load</a:t>
            </a:r>
            <a:r>
              <a:rPr lang="fr-FR" b="1" dirty="0"/>
              <a:t> des jobs / nombre de slot réservé</a:t>
            </a:r>
            <a:endParaRPr lang="fr-FR" dirty="0"/>
          </a:p>
          <a:p>
            <a:endParaRPr lang="fr-FR" dirty="0"/>
          </a:p>
          <a:p>
            <a:r>
              <a:rPr lang="fr-FR" dirty="0"/>
              <a:t>Assez proche des valeurs «  vues » par le </a:t>
            </a:r>
            <a:r>
              <a:rPr lang="fr-FR" dirty="0" err="1"/>
              <a:t>dashboard</a:t>
            </a:r>
            <a:r>
              <a:rPr lang="fr-FR" dirty="0"/>
              <a:t> ATLAS</a:t>
            </a:r>
          </a:p>
          <a:p>
            <a:pPr lvl="1"/>
            <a:r>
              <a:rPr lang="fr-FR" dirty="0"/>
              <a:t>Mais toujours « un peu » sous-estimé</a:t>
            </a:r>
          </a:p>
          <a:p>
            <a:r>
              <a:rPr lang="fr-FR" dirty="0"/>
              <a:t>Bonne base de travail</a:t>
            </a:r>
          </a:p>
          <a:p>
            <a:r>
              <a:rPr lang="fr-FR" dirty="0"/>
              <a:t>Mais besoin d’aller plus loin dans le « </a:t>
            </a:r>
            <a:r>
              <a:rPr lang="fr-FR" dirty="0" err="1"/>
              <a:t>profiling</a:t>
            </a:r>
            <a:r>
              <a:rPr lang="fr-FR" dirty="0"/>
              <a:t> »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FE4240C1-C74E-604F-9F12-2D928AB5B0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9213" y="2269781"/>
            <a:ext cx="4313237" cy="3505887"/>
          </a:xfrm>
        </p:spPr>
      </p:pic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4B0D6AF4-6343-534D-A13D-FABB6ED2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84868BA8-4305-4A40-97AB-FD4EC285A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B740C835-5622-794D-97CD-D83C1AB5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5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C47C3-9883-9540-B94C-8FA8B25B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Classer les efficacités par catégorie</a:t>
            </a:r>
            <a:br>
              <a:rPr lang="fr-FR" dirty="0"/>
            </a:br>
            <a:r>
              <a:rPr lang="fr-FR" i="1" dirty="0"/>
              <a:t>Comment mes </a:t>
            </a:r>
            <a:r>
              <a:rPr lang="fr-FR" i="1" dirty="0" err="1"/>
              <a:t>CPUs</a:t>
            </a:r>
            <a:r>
              <a:rPr lang="fr-FR" i="1" dirty="0"/>
              <a:t> sont utilisés ?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7EE9D1-D7E3-E048-9C43-470432B5F0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Classe 1:  &gt; 80% </a:t>
            </a:r>
            <a:r>
              <a:rPr lang="fr-FR" dirty="0" err="1"/>
              <a:t>CPUs</a:t>
            </a:r>
            <a:endParaRPr lang="fr-FR" dirty="0"/>
          </a:p>
          <a:p>
            <a:r>
              <a:rPr lang="fr-FR" dirty="0"/>
              <a:t>Classe 2: 60 – 80% </a:t>
            </a:r>
            <a:r>
              <a:rPr lang="fr-FR" dirty="0" err="1"/>
              <a:t>CPUs</a:t>
            </a:r>
            <a:endParaRPr lang="fr-FR" dirty="0"/>
          </a:p>
          <a:p>
            <a:r>
              <a:rPr lang="fr-FR" dirty="0"/>
              <a:t>Classe 3: 20 – 60% </a:t>
            </a:r>
            <a:r>
              <a:rPr lang="fr-FR" dirty="0" err="1"/>
              <a:t>CPUs</a:t>
            </a:r>
            <a:endParaRPr lang="fr-FR" dirty="0"/>
          </a:p>
          <a:p>
            <a:r>
              <a:rPr lang="fr-FR" dirty="0"/>
              <a:t>Classe 4: 10 – 20% </a:t>
            </a:r>
            <a:r>
              <a:rPr lang="fr-FR" dirty="0" err="1"/>
              <a:t>CPUs</a:t>
            </a:r>
            <a:endParaRPr lang="fr-FR" dirty="0"/>
          </a:p>
          <a:p>
            <a:r>
              <a:rPr lang="fr-FR" dirty="0"/>
              <a:t>Classe 5: &lt; 10% </a:t>
            </a:r>
            <a:r>
              <a:rPr lang="fr-FR" dirty="0" err="1"/>
              <a:t>CPUs</a:t>
            </a:r>
            <a:endParaRPr lang="fr-FR" dirty="0"/>
          </a:p>
          <a:p>
            <a:r>
              <a:rPr lang="fr-FR" dirty="0"/>
              <a:t>Hors Classe: &gt; 110% </a:t>
            </a:r>
            <a:r>
              <a:rPr lang="fr-FR" dirty="0" err="1"/>
              <a:t>CPUs</a:t>
            </a:r>
            <a:endParaRPr lang="fr-FR" dirty="0"/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372A87EB-DBB5-1C49-A9A3-8B9B5B80A3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92924" y="2126222"/>
            <a:ext cx="4313237" cy="2691894"/>
          </a:xfrm>
        </p:spPr>
      </p:pic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7DEA751B-D234-884F-B134-3FC3A7C38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CD9672DF-72B6-1D4E-A83D-4EEF5A8A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8C576952-EF3A-1C49-A346-355269A8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3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C47C3-9883-9540-B94C-8FA8B25B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Classer les efficacités par catégorie</a:t>
            </a:r>
            <a:br>
              <a:rPr lang="fr-FR" dirty="0"/>
            </a:br>
            <a:r>
              <a:rPr lang="fr-FR" i="1" dirty="0"/>
              <a:t>Comment mes </a:t>
            </a:r>
            <a:r>
              <a:rPr lang="fr-FR" i="1" dirty="0" err="1"/>
              <a:t>CPUs</a:t>
            </a:r>
            <a:r>
              <a:rPr lang="fr-FR" i="1" dirty="0"/>
              <a:t> sont utilisés ?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0ACEF59-3170-254B-B9AE-D42CC56824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8020" y="2348163"/>
            <a:ext cx="6789285" cy="1415969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7EE9D1-D7E3-E048-9C43-470432B5F0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Classe 1:  &gt; 80% </a:t>
            </a:r>
            <a:r>
              <a:rPr lang="fr-FR" dirty="0" err="1"/>
              <a:t>CPUs</a:t>
            </a:r>
            <a:endParaRPr lang="fr-FR" dirty="0"/>
          </a:p>
          <a:p>
            <a:r>
              <a:rPr lang="fr-FR" dirty="0"/>
              <a:t>Classe 2: 60 – 80% </a:t>
            </a:r>
            <a:r>
              <a:rPr lang="fr-FR" dirty="0" err="1"/>
              <a:t>CPUs</a:t>
            </a:r>
            <a:endParaRPr lang="fr-FR" dirty="0"/>
          </a:p>
          <a:p>
            <a:r>
              <a:rPr lang="fr-FR" dirty="0"/>
              <a:t>Classe 3: 20 – 60% </a:t>
            </a:r>
            <a:r>
              <a:rPr lang="fr-FR" dirty="0" err="1"/>
              <a:t>CPUs</a:t>
            </a:r>
            <a:endParaRPr lang="fr-FR" dirty="0"/>
          </a:p>
          <a:p>
            <a:r>
              <a:rPr lang="fr-FR" dirty="0"/>
              <a:t>Classe 4: 10 – 20% </a:t>
            </a:r>
            <a:r>
              <a:rPr lang="fr-FR" dirty="0" err="1"/>
              <a:t>CPUs</a:t>
            </a:r>
            <a:endParaRPr lang="fr-FR" dirty="0"/>
          </a:p>
          <a:p>
            <a:r>
              <a:rPr lang="fr-FR" dirty="0"/>
              <a:t>Classe 5: &lt; 10% </a:t>
            </a:r>
            <a:r>
              <a:rPr lang="fr-FR" dirty="0" err="1"/>
              <a:t>CPUs</a:t>
            </a:r>
            <a:endParaRPr lang="fr-FR" dirty="0"/>
          </a:p>
          <a:p>
            <a:r>
              <a:rPr lang="fr-FR" dirty="0"/>
              <a:t>Hors Classe: &gt; 110% </a:t>
            </a:r>
            <a:r>
              <a:rPr lang="fr-FR" dirty="0" err="1"/>
              <a:t>CPUs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6D3F3B0-E70B-5842-A4D5-2B3722F94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20" y="4488365"/>
            <a:ext cx="6851737" cy="1415479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BE5FE9-A92C-5E41-87EB-E5F431FE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8F11D-3D9F-474C-ADD4-2E0A7DFD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1ACB01-290C-AE48-85D1-CEA4FBB9D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6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1E694-775B-5A4F-B61E-179391B40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Détecter les jobs suspect (Classe 4)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862F1A9-32F5-4342-888B-3A94B2E241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9441" y="2126222"/>
            <a:ext cx="6043973" cy="2031710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D5D2BE-C293-0741-9F6B-6E9396A52B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Quel « </a:t>
            </a:r>
            <a:r>
              <a:rPr lang="fr-FR" dirty="0" err="1"/>
              <a:t>worker</a:t>
            </a:r>
            <a:r>
              <a:rPr lang="fr-FR" dirty="0"/>
              <a:t> </a:t>
            </a:r>
            <a:r>
              <a:rPr lang="fr-FR" dirty="0" err="1"/>
              <a:t>node</a:t>
            </a:r>
            <a:r>
              <a:rPr lang="fr-FR" dirty="0"/>
              <a:t> » est impacté ?</a:t>
            </a:r>
          </a:p>
          <a:p>
            <a:r>
              <a:rPr lang="fr-FR" dirty="0"/>
              <a:t>Quel job ?</a:t>
            </a:r>
          </a:p>
          <a:p>
            <a:endParaRPr lang="fr-FR" dirty="0"/>
          </a:p>
          <a:p>
            <a:r>
              <a:rPr lang="fr-FR" dirty="0"/>
              <a:t>Permet de commence une vraie analyse « online » du problème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8FB2254-7159-DE4F-BC62-82F68F03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4529F3-3CFC-BB46-8720-CCFD7C96B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EBE2A9-185D-F343-A777-335D9601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3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27A796-5792-8641-896B-6EA6FDD9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Histoire d’un job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C2EBAB2-64F1-7C4E-8435-29D02EE751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5982" y="2126222"/>
            <a:ext cx="6170179" cy="1151816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EFF314-91DD-2042-8739-EEEE9D0231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Permet de comprendre l’évolution d’un job dans le temps</a:t>
            </a:r>
          </a:p>
          <a:p>
            <a:r>
              <a:rPr lang="fr-FR" dirty="0" err="1"/>
              <a:t>A-t-il</a:t>
            </a:r>
            <a:r>
              <a:rPr lang="fr-FR" dirty="0"/>
              <a:t> un jour bien fonctionné ?</a:t>
            </a:r>
          </a:p>
          <a:p>
            <a:r>
              <a:rPr lang="fr-FR" dirty="0"/>
              <a:t>Que c’est il passé ensuite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76F108-54FD-454E-87B6-F87F79AF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71" y="3499260"/>
            <a:ext cx="6019800" cy="19050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CEF6250B-8803-9A4C-992E-0221E827D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mai 2019</a:t>
            </a:r>
            <a:endParaRPr lang="en-US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7E01A4E9-3392-B94B-9838-A68E8963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Guillaume Philippon</a:t>
            </a:r>
            <a:endParaRPr lang="en-US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0247B7AC-9273-1840-B964-CF03D933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76903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Brin</Template>
  <TotalTime>368</TotalTime>
  <Words>496</Words>
  <Application>Microsoft Macintosh PowerPoint</Application>
  <PresentationFormat>Grand écran</PresentationFormat>
  <Paragraphs>135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Brin</vt:lpstr>
      <vt:lpstr>Métrologie des jobs</vt:lpstr>
      <vt:lpstr>Genèse</vt:lpstr>
      <vt:lpstr>Métrologie des « workers nodes » Est-ce un problème global ?</vt:lpstr>
      <vt:lpstr>Métrologie des « serveurs disques » Est-ce mon infrastructure disque ?</vt:lpstr>
      <vt:lpstr>Comment superviser l’efficacité des jobs ?</vt:lpstr>
      <vt:lpstr>Classer les efficacités par catégorie Comment mes CPUs sont utilisés ?</vt:lpstr>
      <vt:lpstr>Classer les efficacités par catégorie Comment mes CPUs sont utilisés ?</vt:lpstr>
      <vt:lpstr>Détecter les jobs suspect (Classe 4)</vt:lpstr>
      <vt:lpstr>Histoire d’un job</vt:lpstr>
      <vt:lpstr>Et nos problèmes de scheduling / sharing ?</vt:lpstr>
      <vt:lpstr>Historique des queues et des jobs running ?</vt:lpstr>
      <vt:lpstr>Quel cout pour le defrag « HTCondor » ?</vt:lpstr>
      <vt:lpstr>Quel cout pour le defrag « HTCondor » ?</vt:lpstr>
      <vt:lpstr>Un dashboard clair</vt:lpstr>
      <vt:lpstr>Au final ?</vt:lpstr>
      <vt:lpstr>Et ensuite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Supervision des jobs</dc:title>
  <dc:creator>Guillaume Philippon</dc:creator>
  <cp:lastModifiedBy>Guillaume Philippon</cp:lastModifiedBy>
  <cp:revision>16</cp:revision>
  <dcterms:created xsi:type="dcterms:W3CDTF">2019-05-23T08:58:35Z</dcterms:created>
  <dcterms:modified xsi:type="dcterms:W3CDTF">2019-05-23T15:07:06Z</dcterms:modified>
</cp:coreProperties>
</file>