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5" r:id="rId4"/>
    <p:sldId id="295" r:id="rId5"/>
    <p:sldId id="293" r:id="rId6"/>
    <p:sldId id="292" r:id="rId7"/>
    <p:sldId id="297" r:id="rId8"/>
    <p:sldId id="296" r:id="rId9"/>
    <p:sldId id="305" r:id="rId10"/>
    <p:sldId id="303" r:id="rId11"/>
    <p:sldId id="298" r:id="rId12"/>
    <p:sldId id="304" r:id="rId13"/>
    <p:sldId id="299" r:id="rId14"/>
    <p:sldId id="300" r:id="rId15"/>
    <p:sldId id="301" r:id="rId16"/>
    <p:sldId id="302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5"/>
    <p:restoredTop sz="86464"/>
  </p:normalViewPr>
  <p:slideViewPr>
    <p:cSldViewPr>
      <p:cViewPr varScale="1">
        <p:scale>
          <a:sx n="108" d="100"/>
          <a:sy n="108" d="100"/>
        </p:scale>
        <p:origin x="13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22/05/2019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85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91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55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5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6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21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27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ici pour le titre du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/>
              <a:t>LCG-FRANCE 2019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22/05/2019</a:t>
            </a: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/>
              <a:t>Journée LCG-FRANCE 2018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19/06/2018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20/11/2011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20/11/2011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20/11/2011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Chapitre courant</a:t>
            </a:r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titre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/>
              <a:t>Journée LCG-FRANCE 2018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19/06/2018</a:t>
            </a: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Ins="0">
            <a:normAutofit/>
          </a:bodyPr>
          <a:lstStyle/>
          <a:p>
            <a:r>
              <a:rPr lang="fr-FR" dirty="0"/>
              <a:t>LCG-France</a:t>
            </a:r>
            <a:br>
              <a:rPr lang="fr-FR" dirty="0"/>
            </a:br>
            <a:r>
              <a:rPr lang="fr-FR" dirty="0"/>
              <a:t>point réseau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2550368"/>
          </a:xfrm>
        </p:spPr>
        <p:txBody>
          <a:bodyPr rIns="0">
            <a:normAutofit/>
          </a:bodyPr>
          <a:lstStyle/>
          <a:p>
            <a:r>
              <a:rPr lang="fr-FR" dirty="0"/>
              <a:t>Mai 2019</a:t>
            </a:r>
          </a:p>
          <a:p>
            <a:r>
              <a:rPr lang="fr-FR" dirty="0"/>
              <a:t>Jérôme Bernier</a:t>
            </a:r>
          </a:p>
        </p:txBody>
      </p:sp>
      <p:pic>
        <p:nvPicPr>
          <p:cNvPr id="8" name="Image 7" descr="fond_reseau.jpg">
            <a:extLst>
              <a:ext uri="{FF2B5EF4-FFF2-40B4-BE49-F238E27FC236}">
                <a16:creationId xmlns:a16="http://schemas.microsoft.com/office/drawing/2014/main" id="{411DF910-0EC0-6C4A-BD4D-95C175A87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8E662A-B285-864B-92D0-CCBDCB54FD4B}"/>
              </a:ext>
            </a:extLst>
          </p:cNvPr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7E020E-A4B4-BF4E-848E-374F9F41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500" dirty="0"/>
              <a:t>Estimation des besoins / connexion LHCONE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97799-7327-0D4D-9068-37A19935D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des besoins réseaux pour les sites Tier2 LCG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125AF-7994-0F49-A0E2-CB08A154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3AD4C-D0BA-EE40-B59C-A0E9BB8EA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361B-A547-CE48-B86B-CA94A70F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8B9BEAA-093D-C94B-80EE-AC632133B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51319"/>
              </p:ext>
            </p:extLst>
          </p:nvPr>
        </p:nvGraphicFramePr>
        <p:xfrm>
          <a:off x="107503" y="1196752"/>
          <a:ext cx="8928991" cy="48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71181171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23767345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15252733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780101836"/>
                    </a:ext>
                  </a:extLst>
                </a:gridCol>
                <a:gridCol w="1656182">
                  <a:extLst>
                    <a:ext uri="{9D8B030D-6E8A-4147-A177-3AD203B41FA5}">
                      <a16:colId xmlns:a16="http://schemas.microsoft.com/office/drawing/2014/main" val="1735776626"/>
                    </a:ext>
                  </a:extLst>
                </a:gridCol>
              </a:tblGrid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Laboratoire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Fin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334020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CPPM Marseille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dirty="0"/>
                        <a:t> /  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/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20G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088146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IPHC Strasbourg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fr-FR"/>
                        <a:t> </a:t>
                      </a:r>
                      <a:r>
                        <a:rPr lang="fr-FR" dirty="0"/>
                        <a:t>/  5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 /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20G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11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220419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IPNL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044324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IRFU </a:t>
                      </a:r>
                      <a:r>
                        <a:rPr lang="fr-FR" dirty="0" err="1"/>
                        <a:t>UPSaclay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fr-FR" dirty="0"/>
                        <a:t> / 18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/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40G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27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36 /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??G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601627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LAL – IPNO 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7</a:t>
                      </a:r>
                      <a:r>
                        <a:rPr lang="fr-FR" dirty="0"/>
                        <a:t> /  13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15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26 / 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398150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 / 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307681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LLR </a:t>
                      </a:r>
                      <a:r>
                        <a:rPr lang="fr-FR" dirty="0" err="1"/>
                        <a:t>UPSaclay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dirty="0"/>
                        <a:t> /  4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 / 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937654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LPC Clermont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271448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LPNHE Jussieu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dirty="0"/>
                        <a:t> /  6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12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959838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(7 / 20G)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86799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SUBATECH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fr-FR" dirty="0"/>
                        <a:t> /  2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(3 / 10G)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6834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EDEB6E8-CDB7-2249-9745-1E04ADF251BF}"/>
              </a:ext>
            </a:extLst>
          </p:cNvPr>
          <p:cNvSpPr txBox="1"/>
          <p:nvPr/>
        </p:nvSpPr>
        <p:spPr>
          <a:xfrm>
            <a:off x="1187624" y="6156012"/>
            <a:ext cx="59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Moyenne Réelle </a:t>
            </a:r>
            <a:r>
              <a:rPr lang="fr-FR" dirty="0"/>
              <a:t>/ Estimation / Connexion LHCONE</a:t>
            </a:r>
          </a:p>
        </p:txBody>
      </p:sp>
    </p:spTree>
    <p:extLst>
      <p:ext uri="{BB962C8B-B14F-4D97-AF65-F5344CB8AC3E}">
        <p14:creationId xmlns:p14="http://schemas.microsoft.com/office/powerpoint/2010/main" val="371824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9A6080D-A088-7A43-9681-5B6DD028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LAPP</a:t>
            </a:r>
          </a:p>
          <a:p>
            <a:pPr marL="109728" indent="0">
              <a:buNone/>
            </a:pPr>
            <a:r>
              <a:rPr lang="fr-FR" sz="2300" dirty="0"/>
              <a:t>Discussion avec AMPLIVIA pour connexion en 4x10G en 2019</a:t>
            </a:r>
          </a:p>
          <a:p>
            <a:pPr marL="109728" indent="0">
              <a:buNone/>
            </a:pPr>
            <a:r>
              <a:rPr lang="fr-FR" sz="2300" dirty="0"/>
              <a:t>Problème de signature de convention à la Région</a:t>
            </a:r>
          </a:p>
          <a:p>
            <a:pPr marL="109728" indent="0">
              <a:buNone/>
            </a:pPr>
            <a:endParaRPr lang="fr-FR" sz="2300" dirty="0"/>
          </a:p>
          <a:p>
            <a:r>
              <a:rPr lang="fr-FR" dirty="0"/>
              <a:t>IPHC </a:t>
            </a:r>
          </a:p>
          <a:p>
            <a:pPr marL="109728" indent="0">
              <a:buNone/>
            </a:pPr>
            <a:r>
              <a:rPr lang="fr-FR" sz="2300" dirty="0"/>
              <a:t>Discussion avec OSIRIS pour connexion en 2x25G début 2020</a:t>
            </a:r>
          </a:p>
          <a:p>
            <a:pPr marL="109728" indent="0">
              <a:buNone/>
            </a:pPr>
            <a:endParaRPr lang="fr-FR" sz="2300" dirty="0"/>
          </a:p>
          <a:p>
            <a:r>
              <a:rPr lang="fr-FR" dirty="0"/>
              <a:t>CPPM</a:t>
            </a:r>
          </a:p>
          <a:p>
            <a:pPr marL="109728" indent="0">
              <a:buNone/>
            </a:pPr>
            <a:r>
              <a:rPr lang="fr-FR" sz="2300" dirty="0"/>
              <a:t>Discussion avec campus </a:t>
            </a:r>
            <a:r>
              <a:rPr lang="fr-FR" sz="2300" dirty="0" err="1"/>
              <a:t>Luminy</a:t>
            </a:r>
            <a:r>
              <a:rPr lang="fr-FR" sz="2300" dirty="0"/>
              <a:t> pour fourniture 4x10G début 2020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Derniers routeurs achetés par le CC sur 2019</a:t>
            </a:r>
          </a:p>
          <a:p>
            <a:pPr marL="109728" indent="0">
              <a:buNone/>
            </a:pPr>
            <a:endParaRPr lang="fr-FR" sz="23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2ACF14-EE77-4841-9BFC-F9FBFE2156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Evolutions en cours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58EC39-AB66-384D-A94D-B9E19999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LCG-FRANCE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21931-CDE3-2547-A6A5-F2614CAB6F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22/05/2019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81A3A-3425-9C4D-BC42-9F755F46C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97D715-6265-4641-9579-604CBC73FE51}"/>
              </a:ext>
            </a:extLst>
          </p:cNvPr>
          <p:cNvSpPr txBox="1"/>
          <p:nvPr/>
        </p:nvSpPr>
        <p:spPr>
          <a:xfrm rot="20049276">
            <a:off x="2142127" y="88575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18 mois de retard</a:t>
            </a:r>
          </a:p>
        </p:txBody>
      </p:sp>
    </p:spTree>
    <p:extLst>
      <p:ext uri="{BB962C8B-B14F-4D97-AF65-F5344CB8AC3E}">
        <p14:creationId xmlns:p14="http://schemas.microsoft.com/office/powerpoint/2010/main" val="40593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232DF-7B71-1347-BE22-FB5A163FD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Sorties LHCONE sur GEANT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BEA8BC-BAFE-F449-B36A-A4BC7F28F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2DE16F-C571-AB48-839D-339E90F095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2F58D6-39CC-894B-B64A-51173A57C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12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203FE16-06C2-B740-9A8C-53BAE78DF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63890"/>
              </p:ext>
            </p:extLst>
          </p:nvPr>
        </p:nvGraphicFramePr>
        <p:xfrm>
          <a:off x="107505" y="1196752"/>
          <a:ext cx="8712969" cy="244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279">
                  <a:extLst>
                    <a:ext uri="{9D8B030D-6E8A-4147-A177-3AD203B41FA5}">
                      <a16:colId xmlns:a16="http://schemas.microsoft.com/office/drawing/2014/main" val="711811712"/>
                    </a:ext>
                  </a:extLst>
                </a:gridCol>
                <a:gridCol w="2613891">
                  <a:extLst>
                    <a:ext uri="{9D8B030D-6E8A-4147-A177-3AD203B41FA5}">
                      <a16:colId xmlns:a16="http://schemas.microsoft.com/office/drawing/2014/main" val="2023767345"/>
                    </a:ext>
                  </a:extLst>
                </a:gridCol>
                <a:gridCol w="1930520">
                  <a:extLst>
                    <a:ext uri="{9D8B030D-6E8A-4147-A177-3AD203B41FA5}">
                      <a16:colId xmlns:a16="http://schemas.microsoft.com/office/drawing/2014/main" val="780101836"/>
                    </a:ext>
                  </a:extLst>
                </a:gridCol>
                <a:gridCol w="2084279">
                  <a:extLst>
                    <a:ext uri="{9D8B030D-6E8A-4147-A177-3AD203B41FA5}">
                      <a16:colId xmlns:a16="http://schemas.microsoft.com/office/drawing/2014/main" val="1735776626"/>
                    </a:ext>
                  </a:extLst>
                </a:gridCol>
              </a:tblGrid>
              <a:tr h="1085203">
                <a:tc>
                  <a:txBody>
                    <a:bodyPr/>
                    <a:lstStyle/>
                    <a:p>
                      <a:r>
                        <a:rPr lang="fr-FR" dirty="0"/>
                        <a:t>Laboratoire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 /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334020"/>
                  </a:ext>
                </a:extLst>
              </a:tr>
              <a:tr h="681534">
                <a:tc>
                  <a:txBody>
                    <a:bodyPr/>
                    <a:lstStyle/>
                    <a:p>
                      <a:r>
                        <a:rPr lang="fr-FR" dirty="0"/>
                        <a:t>LHCONE Nord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lang="fr-FR" dirty="0"/>
                        <a:t> / 35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53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71 /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?00G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088146"/>
                  </a:ext>
                </a:extLst>
              </a:tr>
              <a:tr h="681534">
                <a:tc>
                  <a:txBody>
                    <a:bodyPr/>
                    <a:lstStyle/>
                    <a:p>
                      <a:r>
                        <a:rPr lang="fr-FR" dirty="0"/>
                        <a:t>LHCONE Sud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25</a:t>
                      </a:r>
                      <a:r>
                        <a:rPr lang="fr-FR" dirty="0"/>
                        <a:t> / 40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60 /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85 /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?00G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220419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6F47220-7AAD-DF46-9F07-C870A7F98DAE}"/>
              </a:ext>
            </a:extLst>
          </p:cNvPr>
          <p:cNvSpPr txBox="1"/>
          <p:nvPr/>
        </p:nvSpPr>
        <p:spPr>
          <a:xfrm>
            <a:off x="1187624" y="6156012"/>
            <a:ext cx="59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Moyenne Réelle </a:t>
            </a:r>
            <a:r>
              <a:rPr lang="fr-FR" dirty="0"/>
              <a:t>/ Estimation / Connexion LHCONE</a:t>
            </a: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D6276BEB-1B05-C34A-86AB-A4D4BE981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81886"/>
            <a:ext cx="9144000" cy="2296677"/>
          </a:xfrm>
        </p:spPr>
        <p:txBody>
          <a:bodyPr>
            <a:normAutofit/>
          </a:bodyPr>
          <a:lstStyle/>
          <a:p>
            <a:r>
              <a:rPr lang="fr-FR" dirty="0"/>
              <a:t>Actuellement ~5-10Gb/s trafic interne France</a:t>
            </a:r>
          </a:p>
        </p:txBody>
      </p:sp>
    </p:spTree>
    <p:extLst>
      <p:ext uri="{BB962C8B-B14F-4D97-AF65-F5344CB8AC3E}">
        <p14:creationId xmlns:p14="http://schemas.microsoft.com/office/powerpoint/2010/main" val="9657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7E020E-A4B4-BF4E-848E-374F9F41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Estimation des besoins des connexions CCIN2P3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97799-7327-0D4D-9068-37A19935D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des besoins réseaux pour CC-IN2P3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125AF-7994-0F49-A0E2-CB08A154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3AD4C-D0BA-EE40-B59C-A0E9BB8EA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361B-A547-CE48-B86B-CA94A70F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13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84EDFF6-16CB-974F-B300-B8BFFE1F45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896" y="1628800"/>
          <a:ext cx="8022704" cy="423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676">
                  <a:extLst>
                    <a:ext uri="{9D8B030D-6E8A-4147-A177-3AD203B41FA5}">
                      <a16:colId xmlns:a16="http://schemas.microsoft.com/office/drawing/2014/main" val="19270610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4612309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3310153055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37626635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Réseau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Fin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700037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LHCOPN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301439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LHCONE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413529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/>
                        <a:t>Shared</a:t>
                      </a:r>
                      <a:r>
                        <a:rPr lang="fr-FR" dirty="0"/>
                        <a:t>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64951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IDRIS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967825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Généraliste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36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7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06628C-56B9-AF45-8A3D-C45CC7BDD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Ce ne sont que des estimations.</a:t>
            </a:r>
          </a:p>
          <a:p>
            <a:r>
              <a:rPr lang="fr-FR" dirty="0"/>
              <a:t>Variable suivant la programmation des expériences et l’importance de leur accès aux données distantes.</a:t>
            </a:r>
          </a:p>
          <a:p>
            <a:pPr marL="109728" indent="0">
              <a:buNone/>
            </a:pPr>
            <a:r>
              <a:rPr lang="fr-FR" dirty="0"/>
              <a:t>    T2 </a:t>
            </a:r>
            <a:r>
              <a:rPr lang="fr-FR" dirty="0" err="1"/>
              <a:t>diskless</a:t>
            </a:r>
            <a:r>
              <a:rPr lang="fr-FR" dirty="0"/>
              <a:t>, DOMA, …</a:t>
            </a:r>
          </a:p>
          <a:p>
            <a:r>
              <a:rPr lang="fr-FR" dirty="0"/>
              <a:t>Un point très important pour nous est de pouvoir continuer de disposer de la réactivité de RENATER !</a:t>
            </a:r>
          </a:p>
          <a:p>
            <a:r>
              <a:rPr lang="fr-FR" dirty="0"/>
              <a:t>LAN des sites</a:t>
            </a:r>
          </a:p>
          <a:p>
            <a:r>
              <a:rPr lang="fr-FR" dirty="0"/>
              <a:t>Problème de compétition entre différentes expériences sur LHCONE. Impossible à contrôler au niveau réseau.</a:t>
            </a:r>
          </a:p>
          <a:p>
            <a:pPr marL="109728" indent="0">
              <a:buNone/>
            </a:pPr>
            <a:r>
              <a:rPr lang="fr-FR"/>
              <a:t>    Besoin </a:t>
            </a:r>
            <a:r>
              <a:rPr lang="fr-FR" dirty="0"/>
              <a:t>d’un monitoring au niveau de l’expérience 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8827E7-5EA9-AC46-8D22-F5454F25F7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Remarques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56805-3B09-0044-945A-1FF0EF4DA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CAD65-8264-C740-B132-5D3A92FC80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90FC28-D11D-4444-9556-9DA650419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67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8F5293F-5E36-EA40-9A89-3A7CB10B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58" y="764705"/>
            <a:ext cx="9729081" cy="5472608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7C8E74-F93E-6645-83BD-D455782CB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Evolution LHC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22CD79-F03B-E145-81FE-67ED8F06F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9A89CD-18B1-2047-9794-B67E901A3F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68E4FB-EADA-4440-9949-CBC71B90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54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CD21661-2355-1B4E-86B5-4EC4566D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7C8E74-F93E-6645-83BD-D455782CB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22CD79-F03B-E145-81FE-67ED8F06F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9A89CD-18B1-2047-9794-B67E901A3F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68E4FB-EADA-4440-9949-CBC71B90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35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5AB84B-65AC-AC44-AD2E-90A81F36D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LCG-France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9FD292-3A52-2C44-B143-28F030742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E0A0F-A0F2-964C-8480-E174E91427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C95659-4EAF-E740-A92E-B3083D9A1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F44A75-7203-0341-9690-A4F219972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75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19CCF33-B54B-4F4C-BEBE-FAA943ABC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LHC RUN3 : 2021 – 2023</a:t>
            </a:r>
          </a:p>
          <a:p>
            <a:endParaRPr lang="fr-FR" dirty="0"/>
          </a:p>
          <a:p>
            <a:r>
              <a:rPr lang="fr-FR" dirty="0"/>
              <a:t>Estimation des besoins réseau WAN suivant le nombre de cœurs par site.</a:t>
            </a:r>
          </a:p>
          <a:p>
            <a:endParaRPr lang="fr-FR" dirty="0"/>
          </a:p>
          <a:p>
            <a:r>
              <a:rPr lang="fr-FR" sz="2800" dirty="0"/>
              <a:t>Avec l’aide de Catherine </a:t>
            </a:r>
            <a:r>
              <a:rPr lang="fr-FR" sz="2800" dirty="0" err="1"/>
              <a:t>Biscarat</a:t>
            </a:r>
            <a:r>
              <a:rPr lang="fr-FR" sz="2800" dirty="0"/>
              <a:t>, Laurent </a:t>
            </a:r>
            <a:r>
              <a:rPr lang="fr-FR" sz="2800" dirty="0" err="1"/>
              <a:t>Duflot</a:t>
            </a:r>
            <a:r>
              <a:rPr lang="fr-FR" sz="2800" dirty="0"/>
              <a:t>, </a:t>
            </a:r>
            <a:r>
              <a:rPr lang="fr-FR" sz="2800" dirty="0" err="1"/>
              <a:t>Eric</a:t>
            </a:r>
            <a:r>
              <a:rPr lang="fr-FR" sz="2800" dirty="0"/>
              <a:t> </a:t>
            </a:r>
            <a:r>
              <a:rPr lang="fr-FR" sz="2800" dirty="0" err="1"/>
              <a:t>Fede</a:t>
            </a:r>
            <a:endParaRPr lang="fr-FR" sz="2800" dirty="0"/>
          </a:p>
          <a:p>
            <a:endParaRPr lang="fr-FR" dirty="0"/>
          </a:p>
          <a:p>
            <a:r>
              <a:rPr lang="fr-FR" dirty="0"/>
              <a:t>Tier2 ATLAS 1000 job slots -&gt; 1.6 Gb/s</a:t>
            </a:r>
          </a:p>
          <a:p>
            <a:r>
              <a:rPr lang="fr-FR" dirty="0"/>
              <a:t>Si aussi Tier2 CMS -&gt; facteur 1.2 -&gt; 2 Gb/s</a:t>
            </a:r>
          </a:p>
          <a:p>
            <a:r>
              <a:rPr lang="fr-FR" dirty="0"/>
              <a:t>Pas de changement si aussi Tier2 Alice et </a:t>
            </a:r>
            <a:r>
              <a:rPr lang="fr-FR" dirty="0" err="1"/>
              <a:t>LHCb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231465-EF25-D847-BE37-C814F720F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besoin WAN LHC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D1D10C-4120-BD47-B775-FAE873208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03A17A-A68F-AC4B-94F0-3746FBDD9F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0494E4-2119-9C4E-BD41-107FCD3B1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5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7E020E-A4B4-BF4E-848E-374F9F41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500" dirty="0"/>
              <a:t>Estimation des besoins / connexion LHCONE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97799-7327-0D4D-9068-37A19935D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des besoins réseaux pour les sites Tier2 LCG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125AF-7994-0F49-A0E2-CB08A154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3AD4C-D0BA-EE40-B59C-A0E9BB8EA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361B-A547-CE48-B86B-CA94A70F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8B9BEAA-093D-C94B-80EE-AC632133B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62309"/>
              </p:ext>
            </p:extLst>
          </p:nvPr>
        </p:nvGraphicFramePr>
        <p:xfrm>
          <a:off x="323528" y="1196752"/>
          <a:ext cx="8568950" cy="48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711811712"/>
                    </a:ext>
                  </a:extLst>
                </a:gridCol>
                <a:gridCol w="1886610">
                  <a:extLst>
                    <a:ext uri="{9D8B030D-6E8A-4147-A177-3AD203B41FA5}">
                      <a16:colId xmlns:a16="http://schemas.microsoft.com/office/drawing/2014/main" val="2023767345"/>
                    </a:ext>
                  </a:extLst>
                </a:gridCol>
                <a:gridCol w="1540970">
                  <a:extLst>
                    <a:ext uri="{9D8B030D-6E8A-4147-A177-3AD203B41FA5}">
                      <a16:colId xmlns:a16="http://schemas.microsoft.com/office/drawing/2014/main" val="152527339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780101836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1735776626"/>
                    </a:ext>
                  </a:extLst>
                </a:gridCol>
              </a:tblGrid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Laboratoire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Fin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334020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CPPM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dirty="0"/>
                        <a:t> /  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088146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IPHC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fr-FR"/>
                        <a:t> </a:t>
                      </a:r>
                      <a:r>
                        <a:rPr lang="fr-FR" dirty="0"/>
                        <a:t>/  5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11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220419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IPNL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044324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IRFU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fr-FR" dirty="0"/>
                        <a:t> / 18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27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36 / ??G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601627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LAL – IPNO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7</a:t>
                      </a:r>
                      <a:r>
                        <a:rPr lang="fr-FR" dirty="0"/>
                        <a:t> /  13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15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26 / 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398150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 / 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307681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dirty="0"/>
                        <a:t> /  4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 / 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937654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271448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LPNHE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dirty="0"/>
                        <a:t> /  6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 /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12 / 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959838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fr-FR" dirty="0"/>
                        <a:t> /  3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(7 / 20G)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86799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SUBATECH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fr-FR" dirty="0"/>
                        <a:t> /  2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/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(3 / 10G)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6834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EDEB6E8-CDB7-2249-9745-1E04ADF251BF}"/>
              </a:ext>
            </a:extLst>
          </p:cNvPr>
          <p:cNvSpPr txBox="1"/>
          <p:nvPr/>
        </p:nvSpPr>
        <p:spPr>
          <a:xfrm>
            <a:off x="1187624" y="6156012"/>
            <a:ext cx="59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Moyenne Réelle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/ Estimation / Connexion LHCONE</a:t>
            </a:r>
          </a:p>
        </p:txBody>
      </p:sp>
    </p:spTree>
    <p:extLst>
      <p:ext uri="{BB962C8B-B14F-4D97-AF65-F5344CB8AC3E}">
        <p14:creationId xmlns:p14="http://schemas.microsoft.com/office/powerpoint/2010/main" val="355736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7E020E-A4B4-BF4E-848E-374F9F41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Estimation des besoins des connexions CCIN2P3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97799-7327-0D4D-9068-37A19935D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des besoins réseaux pour CC-IN2P3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125AF-7994-0F49-A0E2-CB08A154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3AD4C-D0BA-EE40-B59C-A0E9BB8EA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361B-A547-CE48-B86B-CA94A70F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84EDFF6-16CB-974F-B300-B8BFFE1F4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04436"/>
              </p:ext>
            </p:extLst>
          </p:nvPr>
        </p:nvGraphicFramePr>
        <p:xfrm>
          <a:off x="587896" y="1628800"/>
          <a:ext cx="8022704" cy="282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676">
                  <a:extLst>
                    <a:ext uri="{9D8B030D-6E8A-4147-A177-3AD203B41FA5}">
                      <a16:colId xmlns:a16="http://schemas.microsoft.com/office/drawing/2014/main" val="19270610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4612309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3310153055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37626635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Réseau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Fin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700037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LHCOPN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301439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LHCONE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413529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Généraliste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363460"/>
                  </a:ext>
                </a:extLst>
              </a:tr>
            </a:tbl>
          </a:graphicData>
        </a:graphic>
      </p:graphicFrame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ED851A3-6A85-CD4C-9864-ECA690633291}"/>
              </a:ext>
            </a:extLst>
          </p:cNvPr>
          <p:cNvSpPr txBox="1">
            <a:spLocks/>
          </p:cNvSpPr>
          <p:nvPr/>
        </p:nvSpPr>
        <p:spPr>
          <a:xfrm>
            <a:off x="0" y="4869160"/>
            <a:ext cx="9144000" cy="14094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lang="fr-FR" sz="2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fr-FR" sz="2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fr-FR" sz="21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r>
              <a:rPr lang="fr-FR" dirty="0"/>
              <a:t>Estimation CCIN2P3 Tier1 serveur de données</a:t>
            </a:r>
          </a:p>
          <a:p>
            <a:r>
              <a:rPr lang="fr-FR" dirty="0"/>
              <a:t>Attention, la connexion du CCIN2P3 doit aussi pourvoir les besoins des laboratoires LAPP et IPNL</a:t>
            </a:r>
          </a:p>
          <a:p>
            <a:pPr marL="109728" indent="0">
              <a:buFont typeface="Wingdings 3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44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E7BB233-9ADD-E14A-A759-316DC8B74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0" y="513928"/>
            <a:ext cx="7823200" cy="5867400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8B7A8A-2CB8-6F49-9604-20299BAAF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LHCONE France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D9EE38-C1CB-4042-B266-9FD7B652E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653D9E-53C5-244C-80D5-74F98D884C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3C710-F348-0041-A3E6-7F514BAB9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35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232DF-7B71-1347-BE22-FB5A163FD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Sorties LHCONE sur GEANT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BEA8BC-BAFE-F449-B36A-A4BC7F28F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LCG-FRANCE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2DE16F-C571-AB48-839D-339E90F095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22/05/2019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2F58D6-39CC-894B-B64A-51173A57C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203FE16-06C2-B740-9A8C-53BAE78DF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5490"/>
              </p:ext>
            </p:extLst>
          </p:nvPr>
        </p:nvGraphicFramePr>
        <p:xfrm>
          <a:off x="107505" y="1196752"/>
          <a:ext cx="8712969" cy="244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279">
                  <a:extLst>
                    <a:ext uri="{9D8B030D-6E8A-4147-A177-3AD203B41FA5}">
                      <a16:colId xmlns:a16="http://schemas.microsoft.com/office/drawing/2014/main" val="711811712"/>
                    </a:ext>
                  </a:extLst>
                </a:gridCol>
                <a:gridCol w="2613891">
                  <a:extLst>
                    <a:ext uri="{9D8B030D-6E8A-4147-A177-3AD203B41FA5}">
                      <a16:colId xmlns:a16="http://schemas.microsoft.com/office/drawing/2014/main" val="2023767345"/>
                    </a:ext>
                  </a:extLst>
                </a:gridCol>
                <a:gridCol w="1930520">
                  <a:extLst>
                    <a:ext uri="{9D8B030D-6E8A-4147-A177-3AD203B41FA5}">
                      <a16:colId xmlns:a16="http://schemas.microsoft.com/office/drawing/2014/main" val="780101836"/>
                    </a:ext>
                  </a:extLst>
                </a:gridCol>
                <a:gridCol w="2084279">
                  <a:extLst>
                    <a:ext uri="{9D8B030D-6E8A-4147-A177-3AD203B41FA5}">
                      <a16:colId xmlns:a16="http://schemas.microsoft.com/office/drawing/2014/main" val="1735776626"/>
                    </a:ext>
                  </a:extLst>
                </a:gridCol>
              </a:tblGrid>
              <a:tr h="1085203">
                <a:tc>
                  <a:txBody>
                    <a:bodyPr/>
                    <a:lstStyle/>
                    <a:p>
                      <a:r>
                        <a:rPr lang="fr-FR" dirty="0"/>
                        <a:t>Sorties LHCONE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 /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334020"/>
                  </a:ext>
                </a:extLst>
              </a:tr>
              <a:tr h="681534">
                <a:tc>
                  <a:txBody>
                    <a:bodyPr/>
                    <a:lstStyle/>
                    <a:p>
                      <a:r>
                        <a:rPr lang="fr-FR" dirty="0"/>
                        <a:t>LHCONE Nord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lang="fr-FR" dirty="0"/>
                        <a:t> / 35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53 / 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71 / ?00G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088146"/>
                  </a:ext>
                </a:extLst>
              </a:tr>
              <a:tr h="681534">
                <a:tc>
                  <a:txBody>
                    <a:bodyPr/>
                    <a:lstStyle/>
                    <a:p>
                      <a:r>
                        <a:rPr lang="fr-FR" dirty="0"/>
                        <a:t>LHCONE Sud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25</a:t>
                      </a:r>
                      <a:r>
                        <a:rPr lang="fr-FR" dirty="0"/>
                        <a:t> / 40 / 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60 / 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85 / ?00G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220419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6F47220-7AAD-DF46-9F07-C870A7F98DAE}"/>
              </a:ext>
            </a:extLst>
          </p:cNvPr>
          <p:cNvSpPr txBox="1"/>
          <p:nvPr/>
        </p:nvSpPr>
        <p:spPr>
          <a:xfrm>
            <a:off x="1187624" y="6156012"/>
            <a:ext cx="59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Moyenne Réelle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/ Estimation / Connexion LHCONE</a:t>
            </a: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D6276BEB-1B05-C34A-86AB-A4D4BE981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81886"/>
            <a:ext cx="9144000" cy="2296677"/>
          </a:xfrm>
        </p:spPr>
        <p:txBody>
          <a:bodyPr>
            <a:normAutofit/>
          </a:bodyPr>
          <a:lstStyle/>
          <a:p>
            <a:r>
              <a:rPr lang="fr-FR" dirty="0"/>
              <a:t>Actuellement ~5-10Gb/s trafic interne LHCONE France</a:t>
            </a:r>
          </a:p>
          <a:p>
            <a:pPr marL="109728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15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5F2B961-7D92-B441-B6EF-6AFC5741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BELLE II: 2021-2024</a:t>
            </a:r>
          </a:p>
          <a:p>
            <a:pPr lvl="1"/>
            <a:r>
              <a:rPr lang="fr-FR" dirty="0"/>
              <a:t>Transferts depuis KEK Japon sur LHCONE</a:t>
            </a:r>
          </a:p>
          <a:p>
            <a:pPr lvl="1"/>
            <a:r>
              <a:rPr lang="fr-FR" dirty="0"/>
              <a:t>Maximum 30Gb/s de débit total en 2023</a:t>
            </a:r>
          </a:p>
          <a:p>
            <a:pPr lvl="1"/>
            <a:r>
              <a:rPr lang="fr-FR" dirty="0"/>
              <a:t>L’IN2P3 doit recevoir 15% de ces données</a:t>
            </a:r>
          </a:p>
          <a:p>
            <a:pPr marL="365760" lvl="1" indent="0">
              <a:buNone/>
            </a:pPr>
            <a:r>
              <a:rPr lang="fr-FR" dirty="0"/>
              <a:t> soit au maximum 5Gb/s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Devrait donc rester à la marge du LHC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Autres gros besoins de transferts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94D536-54BA-3A44-9C52-30DA069EA7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Autres expériences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2B30B1-04E5-8B4B-9E58-E1D6E77F6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LCG-FRANCE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033470-F544-8D47-AB18-E4CC8AE6D7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22/05/2019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828EF-758D-E746-AB62-5833CF5D4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3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FE8D146-AAB9-A74B-BCA4-726E5593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Réunion 13 Mai au CCIN2P3</a:t>
            </a:r>
          </a:p>
          <a:p>
            <a:r>
              <a:rPr lang="fr-FR" dirty="0"/>
              <a:t>Accord pour nous fournir les évolutions demandées</a:t>
            </a:r>
          </a:p>
          <a:p>
            <a:endParaRPr lang="fr-FR" dirty="0"/>
          </a:p>
          <a:p>
            <a:r>
              <a:rPr lang="fr-FR" dirty="0"/>
              <a:t>Problème sur les cartes forte densité 100G de leur équipement optique WDM INFINERA/CORIANT</a:t>
            </a:r>
          </a:p>
          <a:p>
            <a:r>
              <a:rPr lang="fr-FR" dirty="0"/>
              <a:t>Pas d’estimation sur la date de résolution des bugs</a:t>
            </a:r>
          </a:p>
          <a:p>
            <a:r>
              <a:rPr lang="fr-FR" dirty="0"/>
              <a:t>Perturbe aussi le déploiement du réseau </a:t>
            </a:r>
            <a:r>
              <a:rPr lang="fr-FR" dirty="0" err="1"/>
              <a:t>UPSaclay</a:t>
            </a:r>
            <a:endParaRPr lang="fr-FR" dirty="0"/>
          </a:p>
          <a:p>
            <a:r>
              <a:rPr lang="fr-FR" dirty="0"/>
              <a:t>Essai d’évolution en 40G avec le matériel actuel -&gt; problèmes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F41B1E-707D-5949-A5FF-9E31541C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RENATER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FD3456-93A7-7B48-888A-878F0047C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LCG-FRANCE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3F8C72-21DD-7648-A327-0A795BEAC6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22/05/2019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DF2956-D2B6-4A47-BEA0-05B018024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F5E2A7-27F1-4E40-8CDA-B7905A7BF61A}"/>
              </a:ext>
            </a:extLst>
          </p:cNvPr>
          <p:cNvSpPr txBox="1"/>
          <p:nvPr/>
        </p:nvSpPr>
        <p:spPr>
          <a:xfrm rot="20049276">
            <a:off x="2142127" y="482186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18 mois de retard</a:t>
            </a:r>
          </a:p>
        </p:txBody>
      </p:sp>
    </p:spTree>
    <p:extLst>
      <p:ext uri="{BB962C8B-B14F-4D97-AF65-F5344CB8AC3E}">
        <p14:creationId xmlns:p14="http://schemas.microsoft.com/office/powerpoint/2010/main" val="16423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3999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template_CCIN2P3_2014-2</Template>
  <TotalTime>0</TotalTime>
  <Words>998</Words>
  <Application>Microsoft Macintosh PowerPoint</Application>
  <PresentationFormat>Affichage à l'écran (4:3)</PresentationFormat>
  <Paragraphs>314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TC101671239990</vt:lpstr>
      <vt:lpstr>LCG-France point réseau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 de Microsoft Office</dc:creator>
  <cp:keywords/>
  <cp:lastModifiedBy/>
  <cp:revision>1</cp:revision>
  <dcterms:created xsi:type="dcterms:W3CDTF">2016-06-03T14:06:10Z</dcterms:created>
  <dcterms:modified xsi:type="dcterms:W3CDTF">2019-05-22T12:30:57Z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