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sldIdLst>
    <p:sldId id="256" r:id="rId2"/>
    <p:sldId id="257" r:id="rId3"/>
    <p:sldId id="294" r:id="rId4"/>
    <p:sldId id="293" r:id="rId5"/>
    <p:sldId id="281" r:id="rId6"/>
    <p:sldId id="283" r:id="rId7"/>
    <p:sldId id="286" r:id="rId8"/>
    <p:sldId id="287" r:id="rId9"/>
    <p:sldId id="301" r:id="rId10"/>
    <p:sldId id="291" r:id="rId11"/>
    <p:sldId id="302" r:id="rId12"/>
    <p:sldId id="300" r:id="rId13"/>
    <p:sldId id="303" r:id="rId14"/>
    <p:sldId id="304" r:id="rId15"/>
    <p:sldId id="305" r:id="rId16"/>
    <p:sldId id="266" r:id="rId17"/>
    <p:sldId id="289" r:id="rId18"/>
    <p:sldId id="259" r:id="rId19"/>
    <p:sldId id="260" r:id="rId20"/>
    <p:sldId id="297" r:id="rId21"/>
    <p:sldId id="29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682" y="48"/>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75171D-1438-4CCC-B2B0-E7EB956B9AD0}" type="datetimeFigureOut">
              <a:rPr lang="en-US" smtClean="0"/>
              <a:t>4/4/2019</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09CB-9A38-446E-B408-6BAB5B01278A}" type="slidenum">
              <a:rPr lang="en-US" smtClean="0"/>
              <a:t>‹N°›</a:t>
            </a:fld>
            <a:endParaRPr lang="en-US"/>
          </a:p>
        </p:txBody>
      </p:sp>
    </p:spTree>
    <p:extLst>
      <p:ext uri="{BB962C8B-B14F-4D97-AF65-F5344CB8AC3E}">
        <p14:creationId xmlns:p14="http://schemas.microsoft.com/office/powerpoint/2010/main" val="1585839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068409CB-9A38-446E-B408-6BAB5B01278A}" type="slidenum">
              <a:rPr lang="en-US" smtClean="0"/>
              <a:t>6</a:t>
            </a:fld>
            <a:endParaRPr lang="en-US"/>
          </a:p>
        </p:txBody>
      </p:sp>
    </p:spTree>
    <p:extLst>
      <p:ext uri="{BB962C8B-B14F-4D97-AF65-F5344CB8AC3E}">
        <p14:creationId xmlns:p14="http://schemas.microsoft.com/office/powerpoint/2010/main" val="4141538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068409CB-9A38-446E-B408-6BAB5B01278A}" type="slidenum">
              <a:rPr lang="en-US" smtClean="0"/>
              <a:t>19</a:t>
            </a:fld>
            <a:endParaRPr lang="en-US"/>
          </a:p>
        </p:txBody>
      </p:sp>
    </p:spTree>
    <p:extLst>
      <p:ext uri="{BB962C8B-B14F-4D97-AF65-F5344CB8AC3E}">
        <p14:creationId xmlns:p14="http://schemas.microsoft.com/office/powerpoint/2010/main" val="3546916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E76F38A1-695D-412B-A57B-0A2C0B4908BF}" type="datetime1">
              <a:rPr lang="en-US" smtClean="0"/>
              <a:t>4/4/2019</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0F213E5E-C661-4CE5-9D50-F28E64517CAA}" type="slidenum">
              <a:rPr lang="en-US" smtClean="0"/>
              <a:t>‹N°›</a:t>
            </a:fld>
            <a:endParaRPr lang="en-US"/>
          </a:p>
        </p:txBody>
      </p:sp>
    </p:spTree>
    <p:extLst>
      <p:ext uri="{BB962C8B-B14F-4D97-AF65-F5344CB8AC3E}">
        <p14:creationId xmlns:p14="http://schemas.microsoft.com/office/powerpoint/2010/main" val="177873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012446F-04FD-487E-8D12-CA32877366CE}" type="datetime1">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13E5E-C661-4CE5-9D50-F28E64517CAA}" type="slidenum">
              <a:rPr lang="en-US" smtClean="0"/>
              <a:t>‹N°›</a:t>
            </a:fld>
            <a:endParaRPr lang="en-US"/>
          </a:p>
        </p:txBody>
      </p:sp>
    </p:spTree>
    <p:extLst>
      <p:ext uri="{BB962C8B-B14F-4D97-AF65-F5344CB8AC3E}">
        <p14:creationId xmlns:p14="http://schemas.microsoft.com/office/powerpoint/2010/main" val="903179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D1B511C9-BEA8-404E-B17F-16B2C68A4CAD}" type="datetime1">
              <a:rPr lang="en-US" smtClean="0"/>
              <a:t>4/4/2019</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0F213E5E-C661-4CE5-9D50-F28E64517CAA}" type="slidenum">
              <a:rPr lang="en-US" smtClean="0"/>
              <a:t>‹N°›</a:t>
            </a:fld>
            <a:endParaRPr lang="en-US"/>
          </a:p>
        </p:txBody>
      </p:sp>
    </p:spTree>
    <p:extLst>
      <p:ext uri="{BB962C8B-B14F-4D97-AF65-F5344CB8AC3E}">
        <p14:creationId xmlns:p14="http://schemas.microsoft.com/office/powerpoint/2010/main" val="1693145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fr-FR" smtClean="0"/>
              <a:t>Modifiez le style du titre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24281ED-037B-4A4B-81E7-E9E3D7A1BD75}" type="datetime1">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069288" y="6413337"/>
            <a:ext cx="1052508" cy="365125"/>
          </a:xfrm>
        </p:spPr>
        <p:txBody>
          <a:bodyPr/>
          <a:lstStyle>
            <a:lvl1pPr>
              <a:defRPr sz="2000"/>
            </a:lvl1pPr>
          </a:lstStyle>
          <a:p>
            <a:fld id="{0F213E5E-C661-4CE5-9D50-F28E64517CAA}" type="slidenum">
              <a:rPr lang="en-US" smtClean="0"/>
              <a:pPr/>
              <a:t>‹N°›</a:t>
            </a:fld>
            <a:endParaRPr lang="en-US"/>
          </a:p>
        </p:txBody>
      </p:sp>
    </p:spTree>
    <p:extLst>
      <p:ext uri="{BB962C8B-B14F-4D97-AF65-F5344CB8AC3E}">
        <p14:creationId xmlns:p14="http://schemas.microsoft.com/office/powerpoint/2010/main" val="60333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93A9FC9-EF96-4794-8D54-4CF621E70BFC}" type="datetime1">
              <a:rPr lang="en-US" smtClean="0"/>
              <a:t>4/4/2019</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0F213E5E-C661-4CE5-9D50-F28E64517CAA}" type="slidenum">
              <a:rPr lang="en-US" smtClean="0"/>
              <a:t>‹N°›</a:t>
            </a:fld>
            <a:endParaRPr lang="en-US"/>
          </a:p>
        </p:txBody>
      </p:sp>
    </p:spTree>
    <p:extLst>
      <p:ext uri="{BB962C8B-B14F-4D97-AF65-F5344CB8AC3E}">
        <p14:creationId xmlns:p14="http://schemas.microsoft.com/office/powerpoint/2010/main" val="1229265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CD2B4B4-FCBE-40BC-B5F9-AB9686EB27D8}" type="datetime1">
              <a:rPr lang="en-US" smtClean="0"/>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13E5E-C661-4CE5-9D50-F28E64517CAA}" type="slidenum">
              <a:rPr lang="en-US" smtClean="0"/>
              <a:t>‹N°›</a:t>
            </a:fld>
            <a:endParaRPr lang="en-US"/>
          </a:p>
        </p:txBody>
      </p:sp>
    </p:spTree>
    <p:extLst>
      <p:ext uri="{BB962C8B-B14F-4D97-AF65-F5344CB8AC3E}">
        <p14:creationId xmlns:p14="http://schemas.microsoft.com/office/powerpoint/2010/main" val="723818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CF0A835-C479-4258-97D5-58440854E9B7}" type="datetime1">
              <a:rPr lang="en-US" smtClean="0"/>
              <a:t>4/4/2019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213E5E-C661-4CE5-9D50-F28E64517CAA}" type="slidenum">
              <a:rPr lang="en-US" smtClean="0"/>
              <a:t>‹N°›</a:t>
            </a:fld>
            <a:endParaRPr lang="en-US"/>
          </a:p>
        </p:txBody>
      </p:sp>
    </p:spTree>
    <p:extLst>
      <p:ext uri="{BB962C8B-B14F-4D97-AF65-F5344CB8AC3E}">
        <p14:creationId xmlns:p14="http://schemas.microsoft.com/office/powerpoint/2010/main" val="170356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3BB5E8E4-DED7-4243-8805-280537190F72}" type="datetime1">
              <a:rPr lang="en-US" smtClean="0"/>
              <a:t>4/4/2019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213E5E-C661-4CE5-9D50-F28E64517CAA}" type="slidenum">
              <a:rPr lang="en-US" smtClean="0"/>
              <a:t>‹N°›</a:t>
            </a:fld>
            <a:endParaRPr lang="en-US"/>
          </a:p>
        </p:txBody>
      </p:sp>
    </p:spTree>
    <p:extLst>
      <p:ext uri="{BB962C8B-B14F-4D97-AF65-F5344CB8AC3E}">
        <p14:creationId xmlns:p14="http://schemas.microsoft.com/office/powerpoint/2010/main" val="339779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BE1991-490E-4B0E-B0E7-AE5B3F5A0530}" type="datetime1">
              <a:rPr lang="en-US" smtClean="0"/>
              <a:t>4/4/2019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213E5E-C661-4CE5-9D50-F28E64517CAA}" type="slidenum">
              <a:rPr lang="en-US" smtClean="0"/>
              <a:t>‹N°›</a:t>
            </a:fld>
            <a:endParaRPr lang="en-US"/>
          </a:p>
        </p:txBody>
      </p:sp>
    </p:spTree>
    <p:extLst>
      <p:ext uri="{BB962C8B-B14F-4D97-AF65-F5344CB8AC3E}">
        <p14:creationId xmlns:p14="http://schemas.microsoft.com/office/powerpoint/2010/main" val="3196624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fr-FR" smtClean="0"/>
              <a:t>Modifiez le style du titre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CBAC2441-84D7-4C67-A0AA-386393BEBD8F}" type="datetime1">
              <a:rPr lang="en-US" smtClean="0"/>
              <a:t>4/4/2019</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0F213E5E-C661-4CE5-9D50-F28E64517CAA}" type="slidenum">
              <a:rPr lang="en-US" smtClean="0"/>
              <a:t>‹N°›</a:t>
            </a:fld>
            <a:endParaRPr lang="en-US"/>
          </a:p>
        </p:txBody>
      </p:sp>
    </p:spTree>
    <p:extLst>
      <p:ext uri="{BB962C8B-B14F-4D97-AF65-F5344CB8AC3E}">
        <p14:creationId xmlns:p14="http://schemas.microsoft.com/office/powerpoint/2010/main" val="1464961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105CBBC-63C8-40CB-AE57-50FD51EC970A}" type="datetime1">
              <a:rPr lang="en-US" smtClean="0"/>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13E5E-C661-4CE5-9D50-F28E64517CAA}" type="slidenum">
              <a:rPr lang="en-US" smtClean="0"/>
              <a:t>‹N°›</a:t>
            </a:fld>
            <a:endParaRPr lang="en-US"/>
          </a:p>
        </p:txBody>
      </p:sp>
    </p:spTree>
    <p:extLst>
      <p:ext uri="{BB962C8B-B14F-4D97-AF65-F5344CB8AC3E}">
        <p14:creationId xmlns:p14="http://schemas.microsoft.com/office/powerpoint/2010/main" val="343943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9AACC17-FFC0-4485-B91B-A9937B8020E2}" type="datetime1">
              <a:rPr lang="en-US" smtClean="0"/>
              <a:t>4/4/2019</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0F213E5E-C661-4CE5-9D50-F28E64517CAA}" type="slidenum">
              <a:rPr lang="en-US" smtClean="0"/>
              <a:t>‹N°›</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24936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newatlas.com/sandia-neutristor-neutron-generator-chip/2385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hy.bnl.gov/~partsem/fy11/ostrovskiy_may252011.pdf" TargetMode="External"/><Relationship Id="rId7" Type="http://schemas.openxmlformats.org/officeDocument/2006/relationships/hyperlink" Target="https://arxiv.org/pdf/1707.08145.pdf" TargetMode="External"/><Relationship Id="rId2" Type="http://schemas.openxmlformats.org/officeDocument/2006/relationships/hyperlink" Target="http://inspirehep.net/record/1610669/files/file_1%20(2).pdf)" TargetMode="External"/><Relationship Id="rId1" Type="http://schemas.openxmlformats.org/officeDocument/2006/relationships/slideLayout" Target="../slideLayouts/slideLayout2.xml"/><Relationship Id="rId6" Type="http://schemas.openxmlformats.org/officeDocument/2006/relationships/hyperlink" Target="https://arxiv.org/pdf/1611.02750.pdf" TargetMode="External"/><Relationship Id="rId5" Type="http://schemas.openxmlformats.org/officeDocument/2006/relationships/hyperlink" Target="https://arxiv.org/pdf/1703.09144.pdf" TargetMode="External"/><Relationship Id="rId4" Type="http://schemas.openxmlformats.org/officeDocument/2006/relationships/hyperlink" Target="http://inspirehep.net/record/1395929/files/u0015_0000001_0001402.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US" dirty="0"/>
              <a:t>Guide Tube for DS20k calibration </a:t>
            </a:r>
          </a:p>
        </p:txBody>
      </p:sp>
      <p:sp>
        <p:nvSpPr>
          <p:cNvPr id="3" name="Sous-titre 2"/>
          <p:cNvSpPr>
            <a:spLocks noGrp="1"/>
          </p:cNvSpPr>
          <p:nvPr>
            <p:ph type="subTitle" idx="1"/>
          </p:nvPr>
        </p:nvSpPr>
        <p:spPr/>
        <p:txBody>
          <a:bodyPr/>
          <a:lstStyle/>
          <a:p>
            <a:r>
              <a:rPr lang="fr-FR" dirty="0" smtClean="0"/>
              <a:t>Pierre Barrillon, Stephan </a:t>
            </a:r>
            <a:r>
              <a:rPr lang="fr-FR" dirty="0" err="1" smtClean="0"/>
              <a:t>Beurthey</a:t>
            </a:r>
            <a:r>
              <a:rPr lang="fr-FR" dirty="0" smtClean="0"/>
              <a:t>, Fabrice </a:t>
            </a:r>
            <a:r>
              <a:rPr lang="fr-FR" dirty="0" err="1" smtClean="0"/>
              <a:t>hubaut</a:t>
            </a:r>
            <a:r>
              <a:rPr lang="fr-FR" dirty="0" smtClean="0"/>
              <a:t>, pascal </a:t>
            </a:r>
            <a:r>
              <a:rPr lang="fr-FR" dirty="0" err="1" smtClean="0"/>
              <a:t>pralavorio</a:t>
            </a:r>
            <a:endParaRPr lang="en-US" dirty="0"/>
          </a:p>
        </p:txBody>
      </p:sp>
    </p:spTree>
    <p:extLst>
      <p:ext uri="{BB962C8B-B14F-4D97-AF65-F5344CB8AC3E}">
        <p14:creationId xmlns:p14="http://schemas.microsoft.com/office/powerpoint/2010/main" val="3177404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Calibration DS20k: questions</a:t>
            </a:r>
            <a:endParaRPr lang="en-US" dirty="0"/>
          </a:p>
        </p:txBody>
      </p:sp>
      <p:sp>
        <p:nvSpPr>
          <p:cNvPr id="18" name="Espace réservé du contenu 2"/>
          <p:cNvSpPr>
            <a:spLocks noGrp="1"/>
          </p:cNvSpPr>
          <p:nvPr>
            <p:ph idx="1"/>
          </p:nvPr>
        </p:nvSpPr>
        <p:spPr>
          <a:xfrm>
            <a:off x="-66674" y="1885950"/>
            <a:ext cx="10001249" cy="4905547"/>
          </a:xfrm>
        </p:spPr>
        <p:txBody>
          <a:bodyPr anchor="t">
            <a:noAutofit/>
          </a:bodyPr>
          <a:lstStyle/>
          <a:p>
            <a:pPr lvl="1" algn="just"/>
            <a:r>
              <a:rPr lang="en-US" dirty="0" smtClean="0"/>
              <a:t>What are the constraints on the tube system dimensions ? External/internal diameters, thickness of the tube ? </a:t>
            </a:r>
            <a:r>
              <a:rPr lang="en-US" dirty="0" smtClean="0">
                <a:sym typeface="Wingdings" panose="05000000000000000000" pitchFamily="2" charset="2"/>
              </a:rPr>
              <a:t> effect on the detectors (TPC and </a:t>
            </a:r>
            <a:r>
              <a:rPr lang="en-US" dirty="0" err="1" smtClean="0">
                <a:sym typeface="Wingdings" panose="05000000000000000000" pitchFamily="2" charset="2"/>
              </a:rPr>
              <a:t>nVeto</a:t>
            </a:r>
            <a:r>
              <a:rPr lang="en-US" dirty="0" smtClean="0">
                <a:sym typeface="Wingdings" panose="05000000000000000000" pitchFamily="2" charset="2"/>
              </a:rPr>
              <a:t>)</a:t>
            </a:r>
          </a:p>
          <a:p>
            <a:pPr lvl="1" algn="just">
              <a:buFont typeface="Wingdings" panose="05000000000000000000" pitchFamily="2" charset="2"/>
              <a:buChar char="à"/>
            </a:pPr>
            <a:r>
              <a:rPr lang="en-US" dirty="0" smtClean="0">
                <a:solidFill>
                  <a:srgbClr val="FF0000"/>
                </a:solidFill>
                <a:sym typeface="Wingdings" panose="05000000000000000000" pitchFamily="2" charset="2"/>
              </a:rPr>
              <a:t>The radioactive sources can be as small as a « point ». Neutron generator could be as small as 2 cm. Internal diameter could be 3cm, thickness of the tube should be as small as possible (~1mm). </a:t>
            </a:r>
          </a:p>
          <a:p>
            <a:pPr lvl="1" algn="just">
              <a:buFont typeface="Wingdings" panose="05000000000000000000" pitchFamily="2" charset="2"/>
              <a:buChar char="à"/>
            </a:pPr>
            <a:r>
              <a:rPr lang="en-US" dirty="0" smtClean="0">
                <a:solidFill>
                  <a:srgbClr val="FF0000"/>
                </a:solidFill>
                <a:sym typeface="Wingdings" panose="05000000000000000000" pitchFamily="2" charset="2"/>
              </a:rPr>
              <a:t>NB: Important to keep in mind the shrinking of the tubes inside the cryostat (due to the low temperature), the rigidity of the tube segments, the effect on the calibration and the </a:t>
            </a:r>
            <a:r>
              <a:rPr lang="en-US" dirty="0" err="1" smtClean="0">
                <a:solidFill>
                  <a:srgbClr val="FF0000"/>
                </a:solidFill>
                <a:sym typeface="Wingdings" panose="05000000000000000000" pitchFamily="2" charset="2"/>
              </a:rPr>
              <a:t>nVeto</a:t>
            </a:r>
            <a:r>
              <a:rPr lang="en-US" dirty="0" smtClean="0">
                <a:solidFill>
                  <a:srgbClr val="FF0000"/>
                </a:solidFill>
                <a:sym typeface="Wingdings" panose="05000000000000000000" pitchFamily="2" charset="2"/>
              </a:rPr>
              <a:t>.</a:t>
            </a:r>
          </a:p>
          <a:p>
            <a:pPr lvl="1" algn="just"/>
            <a:r>
              <a:rPr lang="en-US" dirty="0" smtClean="0">
                <a:sym typeface="Wingdings" panose="05000000000000000000" pitchFamily="2" charset="2"/>
              </a:rPr>
              <a:t>What materials are eligible for the tube ?</a:t>
            </a:r>
          </a:p>
          <a:p>
            <a:pPr marL="324000" lvl="1" indent="0" algn="just">
              <a:buNone/>
            </a:pPr>
            <a:r>
              <a:rPr lang="en-US" dirty="0" smtClean="0">
                <a:solidFill>
                  <a:srgbClr val="FF0000"/>
                </a:solidFill>
                <a:sym typeface="Wingdings" panose="05000000000000000000" pitchFamily="2" charset="2"/>
              </a:rPr>
              <a:t> Stainless steel is the baseline. Cleanliness mandatory to maintain Argon pure (virgin stainless steel, screened tests to be done: go/no go). Moisture  ice blocs</a:t>
            </a:r>
          </a:p>
          <a:p>
            <a:pPr lvl="1" algn="just"/>
            <a:r>
              <a:rPr lang="en-US" dirty="0" smtClean="0">
                <a:sym typeface="Wingdings" panose="05000000000000000000" pitchFamily="2" charset="2"/>
              </a:rPr>
              <a:t>The tube should be fixed to the TPC surface ? What type of fixations ? Material ?</a:t>
            </a:r>
          </a:p>
          <a:p>
            <a:pPr lvl="1" algn="just">
              <a:buFont typeface="Wingdings" panose="05000000000000000000" pitchFamily="2" charset="2"/>
              <a:buChar char="à"/>
            </a:pPr>
            <a:r>
              <a:rPr lang="en-US" dirty="0" smtClean="0">
                <a:solidFill>
                  <a:srgbClr val="FF0000"/>
                </a:solidFill>
                <a:sym typeface="Wingdings" panose="05000000000000000000" pitchFamily="2" charset="2"/>
              </a:rPr>
              <a:t>Fixations (</a:t>
            </a:r>
            <a:r>
              <a:rPr lang="en-US" dirty="0" err="1" smtClean="0">
                <a:solidFill>
                  <a:srgbClr val="FF0000"/>
                </a:solidFill>
                <a:sym typeface="Wingdings" panose="05000000000000000000" pitchFamily="2" charset="2"/>
              </a:rPr>
              <a:t>tbd</a:t>
            </a:r>
            <a:r>
              <a:rPr lang="en-US" dirty="0" smtClean="0">
                <a:solidFill>
                  <a:srgbClr val="FF0000"/>
                </a:solidFill>
                <a:sym typeface="Wingdings" panose="05000000000000000000" pitchFamily="2" charset="2"/>
              </a:rPr>
              <a:t>) should be added at different locations of the structure (the ones holding the </a:t>
            </a:r>
            <a:r>
              <a:rPr lang="en-US" dirty="0" err="1" smtClean="0">
                <a:solidFill>
                  <a:srgbClr val="FF0000"/>
                </a:solidFill>
                <a:sym typeface="Wingdings" panose="05000000000000000000" pitchFamily="2" charset="2"/>
              </a:rPr>
              <a:t>SiPMs</a:t>
            </a:r>
            <a:r>
              <a:rPr lang="en-US" dirty="0" smtClean="0">
                <a:solidFill>
                  <a:srgbClr val="FF0000"/>
                </a:solidFill>
                <a:sym typeface="Wingdings" panose="05000000000000000000" pitchFamily="2" charset="2"/>
              </a:rPr>
              <a:t> and the TPC, top &amp; bottom). Material to be defined (acrylic used for </a:t>
            </a:r>
            <a:r>
              <a:rPr lang="en-US" dirty="0" err="1" smtClean="0">
                <a:solidFill>
                  <a:srgbClr val="FF0000"/>
                </a:solidFill>
                <a:sym typeface="Wingdings" panose="05000000000000000000" pitchFamily="2" charset="2"/>
              </a:rPr>
              <a:t>DoubleChooz</a:t>
            </a:r>
            <a:r>
              <a:rPr lang="en-US" dirty="0" smtClean="0">
                <a:solidFill>
                  <a:srgbClr val="FF0000"/>
                </a:solidFill>
                <a:sym typeface="Wingdings" panose="05000000000000000000" pitchFamily="2" charset="2"/>
              </a:rPr>
              <a:t>). </a:t>
            </a:r>
          </a:p>
          <a:p>
            <a:pPr marL="324000" lvl="1" indent="0" algn="just">
              <a:buNone/>
            </a:pPr>
            <a:r>
              <a:rPr lang="en-US" dirty="0" smtClean="0">
                <a:solidFill>
                  <a:srgbClr val="FF0000"/>
                </a:solidFill>
                <a:sym typeface="Wingdings" panose="05000000000000000000" pitchFamily="2" charset="2"/>
              </a:rPr>
              <a:t>NB: keep in mind the important effect of Argon thickness (to be crossed by  the gammas) on the S1 signal efficiency. The fixations should not drive away to much the tube from the TPC surface.</a:t>
            </a:r>
            <a:endParaRPr lang="en-US" dirty="0" smtClean="0">
              <a:solidFill>
                <a:srgbClr val="FF0000"/>
              </a:solidFill>
              <a:sym typeface="Wingdings" panose="05000000000000000000" pitchFamily="2" charset="2"/>
            </a:endParaRPr>
          </a:p>
        </p:txBody>
      </p:sp>
      <p:sp>
        <p:nvSpPr>
          <p:cNvPr id="4" name="Espace réservé du numéro de diapositive 3"/>
          <p:cNvSpPr>
            <a:spLocks noGrp="1"/>
          </p:cNvSpPr>
          <p:nvPr>
            <p:ph type="sldNum" sz="quarter" idx="12"/>
          </p:nvPr>
        </p:nvSpPr>
        <p:spPr/>
        <p:txBody>
          <a:bodyPr/>
          <a:lstStyle/>
          <a:p>
            <a:fld id="{0F213E5E-C661-4CE5-9D50-F28E64517CAA}" type="slidenum">
              <a:rPr lang="en-US" smtClean="0"/>
              <a:t>10</a:t>
            </a:fld>
            <a:endParaRPr lang="en-US"/>
          </a:p>
        </p:txBody>
      </p:sp>
    </p:spTree>
    <p:extLst>
      <p:ext uri="{BB962C8B-B14F-4D97-AF65-F5344CB8AC3E}">
        <p14:creationId xmlns:p14="http://schemas.microsoft.com/office/powerpoint/2010/main" val="3871382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Calibration DS20k: questions</a:t>
            </a:r>
            <a:endParaRPr lang="en-US" dirty="0"/>
          </a:p>
        </p:txBody>
      </p:sp>
      <p:sp>
        <p:nvSpPr>
          <p:cNvPr id="18" name="Espace réservé du contenu 2"/>
          <p:cNvSpPr>
            <a:spLocks noGrp="1"/>
          </p:cNvSpPr>
          <p:nvPr>
            <p:ph idx="1"/>
          </p:nvPr>
        </p:nvSpPr>
        <p:spPr>
          <a:xfrm>
            <a:off x="174566" y="1885950"/>
            <a:ext cx="8207434" cy="4905547"/>
          </a:xfrm>
        </p:spPr>
        <p:txBody>
          <a:bodyPr anchor="t">
            <a:noAutofit/>
          </a:bodyPr>
          <a:lstStyle/>
          <a:p>
            <a:pPr lvl="1" algn="just"/>
            <a:r>
              <a:rPr lang="en-US" dirty="0" smtClean="0">
                <a:sym typeface="Wingdings" panose="05000000000000000000" pitchFamily="2" charset="2"/>
              </a:rPr>
              <a:t>What are the constrains coming from the </a:t>
            </a:r>
            <a:r>
              <a:rPr lang="en-US" dirty="0" err="1" smtClean="0">
                <a:sym typeface="Wingdings" panose="05000000000000000000" pitchFamily="2" charset="2"/>
              </a:rPr>
              <a:t>nVeto</a:t>
            </a:r>
            <a:r>
              <a:rPr lang="en-US" dirty="0" smtClean="0">
                <a:sym typeface="Wingdings" panose="05000000000000000000" pitchFamily="2" charset="2"/>
              </a:rPr>
              <a:t> ? Tube should be leak tight ? Material used ? Impact on tube dimensions ? Cryostat feedthroughs.</a:t>
            </a:r>
          </a:p>
          <a:p>
            <a:pPr lvl="1" algn="just">
              <a:buFont typeface="Wingdings" panose="05000000000000000000" pitchFamily="2" charset="2"/>
              <a:buChar char="à"/>
            </a:pPr>
            <a:r>
              <a:rPr lang="en-US" dirty="0" smtClean="0">
                <a:solidFill>
                  <a:srgbClr val="FF0000"/>
                </a:solidFill>
                <a:sym typeface="Wingdings" panose="05000000000000000000" pitchFamily="2" charset="2"/>
              </a:rPr>
              <a:t>Clean tube (virgin stainless steel). Leak tight mandatory. No feedthroughs for the crossing of </a:t>
            </a:r>
            <a:r>
              <a:rPr lang="en-US" dirty="0" err="1" smtClean="0">
                <a:solidFill>
                  <a:srgbClr val="FF0000"/>
                </a:solidFill>
                <a:sym typeface="Wingdings" panose="05000000000000000000" pitchFamily="2" charset="2"/>
              </a:rPr>
              <a:t>nVeto</a:t>
            </a:r>
            <a:r>
              <a:rPr lang="en-US" dirty="0" smtClean="0">
                <a:solidFill>
                  <a:srgbClr val="FF0000"/>
                </a:solidFill>
                <a:sym typeface="Wingdings" panose="05000000000000000000" pitchFamily="2" charset="2"/>
              </a:rPr>
              <a:t> 10 cm of acrylic and thin EM shield, « just holes » but need to discuss with the corresponding groups. Flanges at the level of the cryostat (1m thickness).</a:t>
            </a:r>
          </a:p>
          <a:p>
            <a:pPr lvl="1" algn="just">
              <a:buFont typeface="Wingdings" panose="05000000000000000000" pitchFamily="2" charset="2"/>
              <a:buChar char="à"/>
            </a:pPr>
            <a:r>
              <a:rPr lang="fr-FR" b="1" dirty="0" smtClean="0">
                <a:solidFill>
                  <a:srgbClr val="FF0000"/>
                </a:solidFill>
                <a:sym typeface="Wingdings" panose="05000000000000000000" pitchFamily="2" charset="2"/>
              </a:rPr>
              <a:t>Question: </a:t>
            </a:r>
            <a:r>
              <a:rPr lang="fr-FR" b="1" dirty="0" err="1" smtClean="0">
                <a:solidFill>
                  <a:srgbClr val="FF0000"/>
                </a:solidFill>
                <a:sym typeface="Wingdings" panose="05000000000000000000" pitchFamily="2" charset="2"/>
              </a:rPr>
              <a:t>What</a:t>
            </a:r>
            <a:r>
              <a:rPr lang="fr-FR" b="1" dirty="0" smtClean="0">
                <a:solidFill>
                  <a:srgbClr val="FF0000"/>
                </a:solidFill>
                <a:sym typeface="Wingdings" panose="05000000000000000000" pitchFamily="2" charset="2"/>
              </a:rPr>
              <a:t> about the </a:t>
            </a:r>
            <a:r>
              <a:rPr lang="fr-FR" b="1" dirty="0" err="1" smtClean="0">
                <a:solidFill>
                  <a:srgbClr val="FF0000"/>
                </a:solidFill>
                <a:sym typeface="Wingdings" panose="05000000000000000000" pitchFamily="2" charset="2"/>
              </a:rPr>
              <a:t>nVeto</a:t>
            </a:r>
            <a:r>
              <a:rPr lang="fr-FR" b="1" dirty="0" smtClean="0">
                <a:solidFill>
                  <a:srgbClr val="FF0000"/>
                </a:solidFill>
                <a:sym typeface="Wingdings" panose="05000000000000000000" pitchFamily="2" charset="2"/>
              </a:rPr>
              <a:t> </a:t>
            </a:r>
            <a:r>
              <a:rPr lang="fr-FR" b="1" dirty="0" err="1" smtClean="0">
                <a:solidFill>
                  <a:srgbClr val="FF0000"/>
                </a:solidFill>
                <a:sym typeface="Wingdings" panose="05000000000000000000" pitchFamily="2" charset="2"/>
              </a:rPr>
              <a:t>sheets</a:t>
            </a:r>
            <a:r>
              <a:rPr lang="fr-FR" b="1" dirty="0" smtClean="0">
                <a:solidFill>
                  <a:srgbClr val="FF0000"/>
                </a:solidFill>
                <a:sym typeface="Wingdings" panose="05000000000000000000" pitchFamily="2" charset="2"/>
              </a:rPr>
              <a:t> (vertical </a:t>
            </a:r>
            <a:r>
              <a:rPr lang="fr-FR" b="1" dirty="0" err="1" smtClean="0">
                <a:solidFill>
                  <a:srgbClr val="FF0000"/>
                </a:solidFill>
                <a:sym typeface="Wingdings" panose="05000000000000000000" pitchFamily="2" charset="2"/>
              </a:rPr>
              <a:t>acrylic</a:t>
            </a:r>
            <a:r>
              <a:rPr lang="fr-FR" b="1" dirty="0" smtClean="0">
                <a:solidFill>
                  <a:srgbClr val="FF0000"/>
                </a:solidFill>
                <a:sym typeface="Wingdings" panose="05000000000000000000" pitchFamily="2" charset="2"/>
              </a:rPr>
              <a:t> </a:t>
            </a:r>
            <a:r>
              <a:rPr lang="fr-FR" b="1" dirty="0" err="1" smtClean="0">
                <a:solidFill>
                  <a:srgbClr val="FF0000"/>
                </a:solidFill>
                <a:sym typeface="Wingdings" panose="05000000000000000000" pitchFamily="2" charset="2"/>
              </a:rPr>
              <a:t>walls</a:t>
            </a:r>
            <a:r>
              <a:rPr lang="fr-FR" b="1" dirty="0" smtClean="0">
                <a:solidFill>
                  <a:srgbClr val="FF0000"/>
                </a:solidFill>
                <a:sym typeface="Wingdings" panose="05000000000000000000" pitchFamily="2" charset="2"/>
              </a:rPr>
              <a:t>) </a:t>
            </a:r>
            <a:r>
              <a:rPr lang="fr-FR" b="1" dirty="0" err="1" smtClean="0">
                <a:solidFill>
                  <a:srgbClr val="FF0000"/>
                </a:solidFill>
                <a:sym typeface="Wingdings" panose="05000000000000000000" pitchFamily="2" charset="2"/>
              </a:rPr>
              <a:t>below</a:t>
            </a:r>
            <a:r>
              <a:rPr lang="fr-FR" b="1" dirty="0" smtClean="0">
                <a:solidFill>
                  <a:srgbClr val="FF0000"/>
                </a:solidFill>
                <a:sym typeface="Wingdings" panose="05000000000000000000" pitchFamily="2" charset="2"/>
              </a:rPr>
              <a:t> the TPC ? </a:t>
            </a:r>
            <a:r>
              <a:rPr lang="fr-FR" b="1" dirty="0" err="1" smtClean="0">
                <a:solidFill>
                  <a:srgbClr val="FF0000"/>
                </a:solidFill>
                <a:sym typeface="Wingdings" panose="05000000000000000000" pitchFamily="2" charset="2"/>
              </a:rPr>
              <a:t>Several</a:t>
            </a:r>
            <a:r>
              <a:rPr lang="fr-FR" b="1" dirty="0" smtClean="0">
                <a:solidFill>
                  <a:srgbClr val="FF0000"/>
                </a:solidFill>
                <a:sym typeface="Wingdings" panose="05000000000000000000" pitchFamily="2" charset="2"/>
              </a:rPr>
              <a:t> </a:t>
            </a:r>
            <a:r>
              <a:rPr lang="fr-FR" b="1" dirty="0" err="1" smtClean="0">
                <a:solidFill>
                  <a:srgbClr val="FF0000"/>
                </a:solidFill>
                <a:sym typeface="Wingdings" panose="05000000000000000000" pitchFamily="2" charset="2"/>
              </a:rPr>
              <a:t>ones</a:t>
            </a:r>
            <a:r>
              <a:rPr lang="fr-FR" b="1" dirty="0" smtClean="0">
                <a:solidFill>
                  <a:srgbClr val="FF0000"/>
                </a:solidFill>
                <a:sym typeface="Wingdings" panose="05000000000000000000" pitchFamily="2" charset="2"/>
              </a:rPr>
              <a:t> to </a:t>
            </a:r>
            <a:r>
              <a:rPr lang="fr-FR" b="1" dirty="0" err="1" smtClean="0">
                <a:solidFill>
                  <a:srgbClr val="FF0000"/>
                </a:solidFill>
                <a:sym typeface="Wingdings" panose="05000000000000000000" pitchFamily="2" charset="2"/>
              </a:rPr>
              <a:t>be</a:t>
            </a:r>
            <a:r>
              <a:rPr lang="fr-FR" b="1" dirty="0" smtClean="0">
                <a:solidFill>
                  <a:srgbClr val="FF0000"/>
                </a:solidFill>
                <a:sym typeface="Wingdings" panose="05000000000000000000" pitchFamily="2" charset="2"/>
              </a:rPr>
              <a:t> </a:t>
            </a:r>
            <a:r>
              <a:rPr lang="fr-FR" b="1" dirty="0" err="1" smtClean="0">
                <a:solidFill>
                  <a:srgbClr val="FF0000"/>
                </a:solidFill>
                <a:sym typeface="Wingdings" panose="05000000000000000000" pitchFamily="2" charset="2"/>
              </a:rPr>
              <a:t>crossed</a:t>
            </a:r>
            <a:r>
              <a:rPr lang="fr-FR" b="1" dirty="0" smtClean="0">
                <a:solidFill>
                  <a:srgbClr val="FF0000"/>
                </a:solidFill>
                <a:sym typeface="Wingdings" panose="05000000000000000000" pitchFamily="2" charset="2"/>
              </a:rPr>
              <a:t>. </a:t>
            </a:r>
            <a:r>
              <a:rPr lang="fr-FR" b="1" dirty="0" err="1" smtClean="0">
                <a:solidFill>
                  <a:srgbClr val="FF0000"/>
                </a:solidFill>
                <a:sym typeface="Wingdings" panose="05000000000000000000" pitchFamily="2" charset="2"/>
              </a:rPr>
              <a:t>Vertically</a:t>
            </a:r>
            <a:r>
              <a:rPr lang="fr-FR" b="1" dirty="0" smtClean="0">
                <a:solidFill>
                  <a:srgbClr val="FF0000"/>
                </a:solidFill>
                <a:sym typeface="Wingdings" panose="05000000000000000000" pitchFamily="2" charset="2"/>
              </a:rPr>
              <a:t> the </a:t>
            </a:r>
            <a:r>
              <a:rPr lang="fr-FR" b="1" dirty="0" err="1" smtClean="0">
                <a:solidFill>
                  <a:srgbClr val="FF0000"/>
                </a:solidFill>
                <a:sym typeface="Wingdings" panose="05000000000000000000" pitchFamily="2" charset="2"/>
              </a:rPr>
              <a:t>crossing</a:t>
            </a:r>
            <a:r>
              <a:rPr lang="fr-FR" b="1" dirty="0" smtClean="0">
                <a:solidFill>
                  <a:srgbClr val="FF0000"/>
                </a:solidFill>
                <a:sym typeface="Wingdings" panose="05000000000000000000" pitchFamily="2" charset="2"/>
              </a:rPr>
              <a:t> of the </a:t>
            </a:r>
            <a:r>
              <a:rPr lang="fr-FR" b="1" dirty="0" err="1" smtClean="0">
                <a:solidFill>
                  <a:srgbClr val="FF0000"/>
                </a:solidFill>
                <a:sym typeface="Wingdings" panose="05000000000000000000" pitchFamily="2" charset="2"/>
              </a:rPr>
              <a:t>nVeto</a:t>
            </a:r>
            <a:r>
              <a:rPr lang="fr-FR" b="1" dirty="0" smtClean="0">
                <a:solidFill>
                  <a:srgbClr val="FF0000"/>
                </a:solidFill>
                <a:sym typeface="Wingdings" panose="05000000000000000000" pitchFamily="2" charset="2"/>
              </a:rPr>
              <a:t> </a:t>
            </a:r>
            <a:r>
              <a:rPr lang="fr-FR" b="1" dirty="0" err="1" smtClean="0">
                <a:solidFill>
                  <a:srgbClr val="FF0000"/>
                </a:solidFill>
                <a:sym typeface="Wingdings" panose="05000000000000000000" pitchFamily="2" charset="2"/>
              </a:rPr>
              <a:t>should</a:t>
            </a:r>
            <a:r>
              <a:rPr lang="fr-FR" b="1" dirty="0" smtClean="0">
                <a:solidFill>
                  <a:srgbClr val="FF0000"/>
                </a:solidFill>
                <a:sym typeface="Wingdings" panose="05000000000000000000" pitchFamily="2" charset="2"/>
              </a:rPr>
              <a:t> </a:t>
            </a:r>
            <a:r>
              <a:rPr lang="fr-FR" b="1" dirty="0" err="1" smtClean="0">
                <a:solidFill>
                  <a:srgbClr val="FF0000"/>
                </a:solidFill>
                <a:sym typeface="Wingdings" panose="05000000000000000000" pitchFamily="2" charset="2"/>
              </a:rPr>
              <a:t>be</a:t>
            </a:r>
            <a:r>
              <a:rPr lang="fr-FR" b="1" dirty="0" smtClean="0">
                <a:solidFill>
                  <a:srgbClr val="FF0000"/>
                </a:solidFill>
                <a:sym typeface="Wingdings" panose="05000000000000000000" pitchFamily="2" charset="2"/>
              </a:rPr>
              <a:t> ok.</a:t>
            </a:r>
            <a:endParaRPr lang="en-US" b="1" dirty="0" smtClean="0">
              <a:solidFill>
                <a:srgbClr val="FF0000"/>
              </a:solidFill>
              <a:sym typeface="Wingdings" panose="05000000000000000000" pitchFamily="2" charset="2"/>
            </a:endParaRPr>
          </a:p>
          <a:p>
            <a:pPr lvl="1" algn="just"/>
            <a:r>
              <a:rPr lang="en-US" dirty="0" smtClean="0">
                <a:sym typeface="Wingdings" panose="05000000000000000000" pitchFamily="2" charset="2"/>
              </a:rPr>
              <a:t>How is foreseen the low pressure nitrogen injection ?</a:t>
            </a:r>
          </a:p>
          <a:p>
            <a:pPr marL="324000" lvl="1" indent="0" algn="just">
              <a:buNone/>
            </a:pPr>
            <a:r>
              <a:rPr lang="en-US" dirty="0" smtClean="0">
                <a:solidFill>
                  <a:srgbClr val="FF0000"/>
                </a:solidFill>
                <a:sym typeface="Wingdings" panose="05000000000000000000" pitchFamily="2" charset="2"/>
              </a:rPr>
              <a:t> Nitrogen injection mandatory at all time (even when no calibration is running). Injection system to be defined ?</a:t>
            </a:r>
          </a:p>
          <a:p>
            <a:pPr lvl="1" algn="just"/>
            <a:r>
              <a:rPr lang="en-US" dirty="0" smtClean="0">
                <a:sym typeface="Wingdings" panose="05000000000000000000" pitchFamily="2" charset="2"/>
              </a:rPr>
              <a:t>What should be the source position precision ?</a:t>
            </a:r>
          </a:p>
          <a:p>
            <a:pPr lvl="1" algn="just">
              <a:buFont typeface="Wingdings" panose="05000000000000000000" pitchFamily="2" charset="2"/>
              <a:buChar char="à"/>
            </a:pPr>
            <a:r>
              <a:rPr lang="en-US" dirty="0" smtClean="0">
                <a:solidFill>
                  <a:srgbClr val="FF0000"/>
                </a:solidFill>
                <a:sym typeface="Wingdings" panose="05000000000000000000" pitchFamily="2" charset="2"/>
              </a:rPr>
              <a:t>In z (along the side of the TPC, vertical axis): ~1cm. Horizontally: ~half of the internal diameter of the tube since the sources need freedom. Requirements from physics: precision in z, not (</a:t>
            </a:r>
            <a:r>
              <a:rPr lang="en-US" dirty="0" err="1" smtClean="0">
                <a:solidFill>
                  <a:srgbClr val="FF0000"/>
                </a:solidFill>
                <a:sym typeface="Wingdings" panose="05000000000000000000" pitchFamily="2" charset="2"/>
              </a:rPr>
              <a:t>x,y</a:t>
            </a:r>
            <a:r>
              <a:rPr lang="en-US" dirty="0" smtClean="0">
                <a:solidFill>
                  <a:srgbClr val="FF0000"/>
                </a:solidFill>
                <a:sym typeface="Wingdings" panose="05000000000000000000" pitchFamily="2" charset="2"/>
              </a:rPr>
              <a:t>).</a:t>
            </a:r>
          </a:p>
          <a:p>
            <a:pPr marL="324000" lvl="1" indent="0" algn="just">
              <a:buNone/>
            </a:pPr>
            <a:endParaRPr lang="en-US" dirty="0" smtClean="0">
              <a:solidFill>
                <a:srgbClr val="FF0000"/>
              </a:solidFill>
              <a:sym typeface="Wingdings" panose="05000000000000000000" pitchFamily="2" charset="2"/>
            </a:endParaRPr>
          </a:p>
        </p:txBody>
      </p:sp>
      <p:sp>
        <p:nvSpPr>
          <p:cNvPr id="4" name="Espace réservé du numéro de diapositive 3"/>
          <p:cNvSpPr>
            <a:spLocks noGrp="1"/>
          </p:cNvSpPr>
          <p:nvPr>
            <p:ph type="sldNum" sz="quarter" idx="12"/>
          </p:nvPr>
        </p:nvSpPr>
        <p:spPr/>
        <p:txBody>
          <a:bodyPr/>
          <a:lstStyle/>
          <a:p>
            <a:fld id="{0F213E5E-C661-4CE5-9D50-F28E64517CAA}" type="slidenum">
              <a:rPr lang="en-US" smtClean="0"/>
              <a:t>11</a:t>
            </a:fld>
            <a:endParaRPr lang="en-US"/>
          </a:p>
        </p:txBody>
      </p:sp>
      <p:grpSp>
        <p:nvGrpSpPr>
          <p:cNvPr id="3" name="Groupe 2"/>
          <p:cNvGrpSpPr/>
          <p:nvPr/>
        </p:nvGrpSpPr>
        <p:grpSpPr>
          <a:xfrm>
            <a:off x="8429729" y="1304925"/>
            <a:ext cx="3660006" cy="3000375"/>
            <a:chOff x="8505929" y="1905000"/>
            <a:chExt cx="3660006" cy="3000375"/>
          </a:xfrm>
        </p:grpSpPr>
        <p:sp>
          <p:nvSpPr>
            <p:cNvPr id="6" name="Rectangle 5"/>
            <p:cNvSpPr/>
            <p:nvPr/>
          </p:nvSpPr>
          <p:spPr>
            <a:xfrm>
              <a:off x="10477500" y="3467100"/>
              <a:ext cx="1085850" cy="140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TPC</a:t>
              </a:r>
              <a:endParaRPr lang="en-US" dirty="0"/>
            </a:p>
          </p:txBody>
        </p:sp>
        <p:sp>
          <p:nvSpPr>
            <p:cNvPr id="7" name="Rectangle 6"/>
            <p:cNvSpPr/>
            <p:nvPr/>
          </p:nvSpPr>
          <p:spPr>
            <a:xfrm>
              <a:off x="10201275" y="2962275"/>
              <a:ext cx="1600200" cy="238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nVeto</a:t>
              </a:r>
              <a:r>
                <a:rPr lang="fr-FR" dirty="0" smtClean="0">
                  <a:solidFill>
                    <a:schemeClr val="tx1"/>
                  </a:solidFill>
                </a:rPr>
                <a:t> 10cm</a:t>
              </a:r>
              <a:endParaRPr lang="en-US" dirty="0">
                <a:solidFill>
                  <a:schemeClr val="tx1"/>
                </a:solidFill>
              </a:endParaRPr>
            </a:p>
          </p:txBody>
        </p:sp>
        <p:cxnSp>
          <p:nvCxnSpPr>
            <p:cNvPr id="10" name="Connecteur droit 9"/>
            <p:cNvCxnSpPr/>
            <p:nvPr/>
          </p:nvCxnSpPr>
          <p:spPr>
            <a:xfrm flipH="1">
              <a:off x="10106025" y="2733675"/>
              <a:ext cx="1762125" cy="9525"/>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944100" y="1905000"/>
              <a:ext cx="2200275" cy="6000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Cryostat (1m </a:t>
              </a:r>
              <a:r>
                <a:rPr lang="fr-FR" dirty="0" err="1" smtClean="0"/>
                <a:t>thick</a:t>
              </a:r>
              <a:r>
                <a:rPr lang="fr-FR" dirty="0" smtClean="0"/>
                <a:t>)</a:t>
              </a:r>
              <a:endParaRPr lang="en-US" dirty="0"/>
            </a:p>
          </p:txBody>
        </p:sp>
        <p:sp>
          <p:nvSpPr>
            <p:cNvPr id="13" name="ZoneTexte 12"/>
            <p:cNvSpPr txBox="1"/>
            <p:nvPr/>
          </p:nvSpPr>
          <p:spPr>
            <a:xfrm>
              <a:off x="8505929" y="2552700"/>
              <a:ext cx="1762021" cy="369332"/>
            </a:xfrm>
            <a:prstGeom prst="rect">
              <a:avLst/>
            </a:prstGeom>
            <a:noFill/>
          </p:spPr>
          <p:txBody>
            <a:bodyPr wrap="none" rtlCol="0">
              <a:spAutoFit/>
            </a:bodyPr>
            <a:lstStyle/>
            <a:p>
              <a:r>
                <a:rPr lang="fr-FR" dirty="0" smtClean="0"/>
                <a:t>EM </a:t>
              </a:r>
              <a:r>
                <a:rPr lang="fr-FR" dirty="0" err="1" smtClean="0"/>
                <a:t>shield</a:t>
              </a:r>
              <a:r>
                <a:rPr lang="fr-FR" dirty="0" smtClean="0"/>
                <a:t> (</a:t>
              </a:r>
              <a:r>
                <a:rPr lang="fr-FR" dirty="0" err="1" smtClean="0"/>
                <a:t>thin</a:t>
              </a:r>
              <a:r>
                <a:rPr lang="fr-FR" dirty="0" smtClean="0"/>
                <a:t>)</a:t>
              </a:r>
              <a:endParaRPr lang="en-US" dirty="0"/>
            </a:p>
          </p:txBody>
        </p:sp>
        <p:cxnSp>
          <p:nvCxnSpPr>
            <p:cNvPr id="15" name="Connecteur droit avec flèche 14"/>
            <p:cNvCxnSpPr/>
            <p:nvPr/>
          </p:nvCxnSpPr>
          <p:spPr>
            <a:xfrm flipV="1">
              <a:off x="11430000" y="3219450"/>
              <a:ext cx="9525" cy="2190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11458575" y="3200400"/>
              <a:ext cx="554960" cy="276999"/>
            </a:xfrm>
            <a:prstGeom prst="rect">
              <a:avLst/>
            </a:prstGeom>
            <a:noFill/>
          </p:spPr>
          <p:txBody>
            <a:bodyPr wrap="none" rtlCol="0">
              <a:spAutoFit/>
            </a:bodyPr>
            <a:lstStyle/>
            <a:p>
              <a:r>
                <a:rPr lang="fr-FR" sz="1200" dirty="0" smtClean="0"/>
                <a:t>40cm</a:t>
              </a:r>
              <a:endParaRPr lang="en-US" dirty="0"/>
            </a:p>
          </p:txBody>
        </p:sp>
        <p:cxnSp>
          <p:nvCxnSpPr>
            <p:cNvPr id="19" name="Connecteur droit avec flèche 18"/>
            <p:cNvCxnSpPr/>
            <p:nvPr/>
          </p:nvCxnSpPr>
          <p:spPr>
            <a:xfrm flipV="1">
              <a:off x="11582400" y="2733675"/>
              <a:ext cx="9525" cy="2190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11610975" y="2714625"/>
              <a:ext cx="554960" cy="276999"/>
            </a:xfrm>
            <a:prstGeom prst="rect">
              <a:avLst/>
            </a:prstGeom>
            <a:noFill/>
          </p:spPr>
          <p:txBody>
            <a:bodyPr wrap="none" rtlCol="0">
              <a:spAutoFit/>
            </a:bodyPr>
            <a:lstStyle/>
            <a:p>
              <a:r>
                <a:rPr lang="fr-FR" sz="1200" dirty="0" smtClean="0"/>
                <a:t>40cm</a:t>
              </a:r>
              <a:endParaRPr lang="en-US" dirty="0"/>
            </a:p>
          </p:txBody>
        </p:sp>
        <p:cxnSp>
          <p:nvCxnSpPr>
            <p:cNvPr id="21" name="Connecteur droit avec flèche 20"/>
            <p:cNvCxnSpPr/>
            <p:nvPr/>
          </p:nvCxnSpPr>
          <p:spPr>
            <a:xfrm flipV="1">
              <a:off x="10287000" y="3448051"/>
              <a:ext cx="9525" cy="14573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9667875" y="3990975"/>
              <a:ext cx="638316" cy="276999"/>
            </a:xfrm>
            <a:prstGeom prst="rect">
              <a:avLst/>
            </a:prstGeom>
            <a:noFill/>
          </p:spPr>
          <p:txBody>
            <a:bodyPr wrap="none" rtlCol="0">
              <a:spAutoFit/>
            </a:bodyPr>
            <a:lstStyle/>
            <a:p>
              <a:r>
                <a:rPr lang="fr-FR" sz="1200" dirty="0" smtClean="0"/>
                <a:t>340cm</a:t>
              </a:r>
              <a:endParaRPr lang="en-US" dirty="0"/>
            </a:p>
          </p:txBody>
        </p:sp>
        <p:cxnSp>
          <p:nvCxnSpPr>
            <p:cNvPr id="23" name="Connecteur droit avec flèche 22"/>
            <p:cNvCxnSpPr/>
            <p:nvPr/>
          </p:nvCxnSpPr>
          <p:spPr>
            <a:xfrm flipV="1">
              <a:off x="10620375" y="2495550"/>
              <a:ext cx="9525" cy="2190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10601325" y="2466975"/>
              <a:ext cx="665567" cy="276999"/>
            </a:xfrm>
            <a:prstGeom prst="rect">
              <a:avLst/>
            </a:prstGeom>
            <a:noFill/>
          </p:spPr>
          <p:txBody>
            <a:bodyPr wrap="none" rtlCol="0">
              <a:spAutoFit/>
            </a:bodyPr>
            <a:lstStyle/>
            <a:p>
              <a:r>
                <a:rPr lang="fr-FR" sz="1200" dirty="0" smtClean="0"/>
                <a:t>20cm ?</a:t>
              </a:r>
              <a:endParaRPr lang="en-US" dirty="0"/>
            </a:p>
          </p:txBody>
        </p:sp>
      </p:grpSp>
      <p:pic>
        <p:nvPicPr>
          <p:cNvPr id="5" name="Image 4"/>
          <p:cNvPicPr>
            <a:picLocks noChangeAspect="1"/>
          </p:cNvPicPr>
          <p:nvPr/>
        </p:nvPicPr>
        <p:blipFill>
          <a:blip r:embed="rId2"/>
          <a:stretch>
            <a:fillRect/>
          </a:stretch>
        </p:blipFill>
        <p:spPr>
          <a:xfrm>
            <a:off x="9498059" y="4333874"/>
            <a:ext cx="1993853" cy="2454275"/>
          </a:xfrm>
          <a:prstGeom prst="rect">
            <a:avLst/>
          </a:prstGeom>
        </p:spPr>
      </p:pic>
    </p:spTree>
    <p:extLst>
      <p:ext uri="{BB962C8B-B14F-4D97-AF65-F5344CB8AC3E}">
        <p14:creationId xmlns:p14="http://schemas.microsoft.com/office/powerpoint/2010/main" val="1892559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Calibration DS20k: questions</a:t>
            </a:r>
            <a:endParaRPr lang="en-US" dirty="0"/>
          </a:p>
        </p:txBody>
      </p:sp>
      <p:sp>
        <p:nvSpPr>
          <p:cNvPr id="18" name="Espace réservé du contenu 2"/>
          <p:cNvSpPr>
            <a:spLocks noGrp="1"/>
          </p:cNvSpPr>
          <p:nvPr>
            <p:ph idx="1"/>
          </p:nvPr>
        </p:nvSpPr>
        <p:spPr>
          <a:xfrm>
            <a:off x="174566" y="2011158"/>
            <a:ext cx="7883583" cy="4780339"/>
          </a:xfrm>
        </p:spPr>
        <p:txBody>
          <a:bodyPr anchor="t">
            <a:noAutofit/>
          </a:bodyPr>
          <a:lstStyle/>
          <a:p>
            <a:pPr lvl="1" algn="just"/>
            <a:r>
              <a:rPr lang="en-US" dirty="0" smtClean="0"/>
              <a:t>Motor specifications ? 2 motors needed ? Area available on the top of the cryostat ? Location ?</a:t>
            </a:r>
          </a:p>
          <a:p>
            <a:pPr lvl="1" algn="just">
              <a:buFont typeface="Wingdings" panose="05000000000000000000" pitchFamily="2" charset="2"/>
              <a:buChar char="à"/>
            </a:pPr>
            <a:r>
              <a:rPr lang="en-US" dirty="0" smtClean="0">
                <a:solidFill>
                  <a:srgbClr val="FF0000"/>
                </a:solidFill>
                <a:sym typeface="Wingdings" panose="05000000000000000000" pitchFamily="2" charset="2"/>
              </a:rPr>
              <a:t>Insertion holes and motors should be located aside the main cap (many feedthroughs (data and TPC position adjustment) already there). The motor and sensor boxes would be translated with respect to the original drawing (slide 8).</a:t>
            </a:r>
          </a:p>
          <a:p>
            <a:pPr lvl="1" algn="just">
              <a:buFont typeface="Wingdings" panose="05000000000000000000" pitchFamily="2" charset="2"/>
              <a:buChar char="à"/>
            </a:pPr>
            <a:r>
              <a:rPr lang="en-US" dirty="0" smtClean="0">
                <a:solidFill>
                  <a:srgbClr val="FF0000"/>
                </a:solidFill>
                <a:sym typeface="Wingdings" panose="05000000000000000000" pitchFamily="2" charset="2"/>
              </a:rPr>
              <a:t>4 motors seem better solution than two motors in closed loop circuit. 2 pairs of motors synchronized.</a:t>
            </a:r>
          </a:p>
          <a:p>
            <a:pPr marL="324000" lvl="1" indent="0" algn="just">
              <a:buNone/>
            </a:pPr>
            <a:r>
              <a:rPr lang="en-US" dirty="0" smtClean="0">
                <a:solidFill>
                  <a:srgbClr val="FF0000"/>
                </a:solidFill>
                <a:sym typeface="Wingdings" panose="05000000000000000000" pitchFamily="2" charset="2"/>
              </a:rPr>
              <a:t>NB: Think about the sources insertion box or feature with cleanliness procedure.</a:t>
            </a:r>
            <a:endParaRPr lang="en-US" dirty="0" smtClean="0">
              <a:solidFill>
                <a:srgbClr val="FF0000"/>
              </a:solidFill>
            </a:endParaRPr>
          </a:p>
          <a:p>
            <a:pPr lvl="1" algn="just"/>
            <a:r>
              <a:rPr lang="en-US" dirty="0" smtClean="0"/>
              <a:t>D-D gun: </a:t>
            </a:r>
            <a:r>
              <a:rPr lang="en-US" dirty="0" smtClean="0">
                <a:solidFill>
                  <a:srgbClr val="FF0000"/>
                </a:solidFill>
              </a:rPr>
              <a:t>see next slide</a:t>
            </a:r>
            <a:endParaRPr lang="en-US" dirty="0" smtClean="0"/>
          </a:p>
          <a:p>
            <a:pPr lvl="1" algn="just"/>
            <a:r>
              <a:rPr lang="en-US" dirty="0" smtClean="0">
                <a:sym typeface="Wingdings" panose="05000000000000000000" pitchFamily="2" charset="2"/>
              </a:rPr>
              <a:t>CAD of the cryostat, is it available ? When will the design be frozen ? Tender sent to GTT ?</a:t>
            </a:r>
          </a:p>
          <a:p>
            <a:pPr marL="324000" lvl="1" indent="0" algn="just">
              <a:buNone/>
            </a:pPr>
            <a:r>
              <a:rPr lang="en-US" dirty="0" smtClean="0">
                <a:solidFill>
                  <a:srgbClr val="FF0000"/>
                </a:solidFill>
                <a:sym typeface="Wingdings" panose="05000000000000000000" pitchFamily="2" charset="2"/>
              </a:rPr>
              <a:t> EDMS version available next week. Workshop on cryostat 6-10 of May. Discussion on calibration tube could be added to the agenda.</a:t>
            </a:r>
            <a:endParaRPr lang="en-US" dirty="0" smtClean="0">
              <a:solidFill>
                <a:srgbClr val="FF0000"/>
              </a:solidFill>
            </a:endParaRPr>
          </a:p>
        </p:txBody>
      </p:sp>
      <p:sp>
        <p:nvSpPr>
          <p:cNvPr id="4" name="Espace réservé du numéro de diapositive 3"/>
          <p:cNvSpPr>
            <a:spLocks noGrp="1"/>
          </p:cNvSpPr>
          <p:nvPr>
            <p:ph type="sldNum" sz="quarter" idx="12"/>
          </p:nvPr>
        </p:nvSpPr>
        <p:spPr/>
        <p:txBody>
          <a:bodyPr/>
          <a:lstStyle/>
          <a:p>
            <a:fld id="{0F213E5E-C661-4CE5-9D50-F28E64517CAA}" type="slidenum">
              <a:rPr lang="en-US" smtClean="0"/>
              <a:t>12</a:t>
            </a:fld>
            <a:endParaRPr lang="en-US"/>
          </a:p>
        </p:txBody>
      </p:sp>
      <p:grpSp>
        <p:nvGrpSpPr>
          <p:cNvPr id="29" name="Groupe 28"/>
          <p:cNvGrpSpPr/>
          <p:nvPr/>
        </p:nvGrpSpPr>
        <p:grpSpPr>
          <a:xfrm>
            <a:off x="8877300" y="1981200"/>
            <a:ext cx="3038475" cy="3695700"/>
            <a:chOff x="7953375" y="1743075"/>
            <a:chExt cx="3038475" cy="3695700"/>
          </a:xfrm>
        </p:grpSpPr>
        <p:sp>
          <p:nvSpPr>
            <p:cNvPr id="7" name="Rectangle 6"/>
            <p:cNvSpPr/>
            <p:nvPr/>
          </p:nvSpPr>
          <p:spPr>
            <a:xfrm>
              <a:off x="9324975" y="3962400"/>
              <a:ext cx="1085850" cy="140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TPC</a:t>
              </a:r>
              <a:endParaRPr lang="en-US" dirty="0"/>
            </a:p>
          </p:txBody>
        </p:sp>
        <p:sp>
          <p:nvSpPr>
            <p:cNvPr id="8" name="Rectangle 7"/>
            <p:cNvSpPr/>
            <p:nvPr/>
          </p:nvSpPr>
          <p:spPr>
            <a:xfrm>
              <a:off x="9115425" y="3457575"/>
              <a:ext cx="1600200" cy="238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nVeto</a:t>
              </a:r>
              <a:r>
                <a:rPr lang="fr-FR" dirty="0" smtClean="0">
                  <a:solidFill>
                    <a:schemeClr val="tx1"/>
                  </a:solidFill>
                </a:rPr>
                <a:t> 10cm</a:t>
              </a:r>
              <a:endParaRPr lang="en-US" dirty="0">
                <a:solidFill>
                  <a:schemeClr val="tx1"/>
                </a:solidFill>
              </a:endParaRPr>
            </a:p>
          </p:txBody>
        </p:sp>
        <p:sp>
          <p:nvSpPr>
            <p:cNvPr id="10" name="Rectangle 9"/>
            <p:cNvSpPr/>
            <p:nvPr/>
          </p:nvSpPr>
          <p:spPr>
            <a:xfrm>
              <a:off x="8791575" y="2400300"/>
              <a:ext cx="2200275" cy="6000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Cryostat (1m </a:t>
              </a:r>
              <a:r>
                <a:rPr lang="fr-FR" dirty="0" err="1" smtClean="0"/>
                <a:t>thick</a:t>
              </a:r>
              <a:r>
                <a:rPr lang="fr-FR" dirty="0" smtClean="0"/>
                <a:t>)</a:t>
              </a:r>
              <a:endParaRPr lang="en-US" dirty="0"/>
            </a:p>
          </p:txBody>
        </p:sp>
        <p:cxnSp>
          <p:nvCxnSpPr>
            <p:cNvPr id="20" name="Connecteur droit 19"/>
            <p:cNvCxnSpPr/>
            <p:nvPr/>
          </p:nvCxnSpPr>
          <p:spPr>
            <a:xfrm>
              <a:off x="8867775" y="2257425"/>
              <a:ext cx="0" cy="847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8867775" y="3095625"/>
              <a:ext cx="409575" cy="3143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9286875" y="3409950"/>
              <a:ext cx="0" cy="20288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8210550" y="2105025"/>
              <a:ext cx="542925" cy="2667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ZoneTexte 27"/>
            <p:cNvSpPr txBox="1"/>
            <p:nvPr/>
          </p:nvSpPr>
          <p:spPr>
            <a:xfrm>
              <a:off x="7953375" y="1743075"/>
              <a:ext cx="2198230" cy="369332"/>
            </a:xfrm>
            <a:prstGeom prst="rect">
              <a:avLst/>
            </a:prstGeom>
            <a:noFill/>
          </p:spPr>
          <p:txBody>
            <a:bodyPr wrap="none" rtlCol="0">
              <a:spAutoFit/>
            </a:bodyPr>
            <a:lstStyle/>
            <a:p>
              <a:r>
                <a:rPr lang="fr-FR" dirty="0" err="1" smtClean="0"/>
                <a:t>Motor</a:t>
              </a:r>
              <a:r>
                <a:rPr lang="fr-FR" dirty="0" smtClean="0"/>
                <a:t> + </a:t>
              </a:r>
              <a:r>
                <a:rPr lang="fr-FR" dirty="0" err="1" smtClean="0"/>
                <a:t>sensor</a:t>
              </a:r>
              <a:r>
                <a:rPr lang="fr-FR" dirty="0" smtClean="0"/>
                <a:t> box</a:t>
              </a:r>
              <a:endParaRPr lang="en-US" dirty="0"/>
            </a:p>
          </p:txBody>
        </p:sp>
      </p:grpSp>
    </p:spTree>
    <p:extLst>
      <p:ext uri="{BB962C8B-B14F-4D97-AF65-F5344CB8AC3E}">
        <p14:creationId xmlns:p14="http://schemas.microsoft.com/office/powerpoint/2010/main" val="1708348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Calibration DS20k: </a:t>
            </a:r>
            <a:r>
              <a:rPr lang="fr-FR" dirty="0" smtClean="0"/>
              <a:t>questions + </a:t>
            </a:r>
            <a:r>
              <a:rPr lang="fr-FR" dirty="0" err="1" smtClean="0"/>
              <a:t>Additional</a:t>
            </a:r>
            <a:r>
              <a:rPr lang="fr-FR" dirty="0" smtClean="0"/>
              <a:t> informations</a:t>
            </a:r>
            <a:endParaRPr lang="en-US" dirty="0"/>
          </a:p>
        </p:txBody>
      </p:sp>
      <p:sp>
        <p:nvSpPr>
          <p:cNvPr id="18" name="Espace réservé du contenu 2"/>
          <p:cNvSpPr>
            <a:spLocks noGrp="1"/>
          </p:cNvSpPr>
          <p:nvPr>
            <p:ph idx="1"/>
          </p:nvPr>
        </p:nvSpPr>
        <p:spPr>
          <a:xfrm>
            <a:off x="-314324" y="1762126"/>
            <a:ext cx="8134350" cy="5029372"/>
          </a:xfrm>
        </p:spPr>
        <p:txBody>
          <a:bodyPr anchor="t">
            <a:noAutofit/>
          </a:bodyPr>
          <a:lstStyle/>
          <a:p>
            <a:pPr lvl="1" algn="just"/>
            <a:r>
              <a:rPr lang="en-US" dirty="0" smtClean="0"/>
              <a:t>In the yellow book and 2018 report it is mentioned that CALIS (</a:t>
            </a:r>
            <a:r>
              <a:rPr lang="en-US" dirty="0" err="1" smtClean="0"/>
              <a:t>cf</a:t>
            </a:r>
            <a:r>
              <a:rPr lang="en-US" dirty="0" smtClean="0"/>
              <a:t> DS-50) would be recycled for DS-20k after few adjustments. Meant for sources too big to go in the guide tube. Is it still valid ?</a:t>
            </a:r>
          </a:p>
          <a:p>
            <a:pPr marL="324000" lvl="1" indent="0" algn="just">
              <a:buNone/>
            </a:pPr>
            <a:r>
              <a:rPr lang="en-US" dirty="0" smtClean="0">
                <a:solidFill>
                  <a:srgbClr val="FF0000"/>
                </a:solidFill>
                <a:sym typeface="Wingdings" panose="05000000000000000000" pitchFamily="2" charset="2"/>
              </a:rPr>
              <a:t> 1 recycled + 3 additional ones. Will need </a:t>
            </a:r>
            <a:r>
              <a:rPr lang="en-US" dirty="0" err="1" smtClean="0">
                <a:solidFill>
                  <a:srgbClr val="FF0000"/>
                </a:solidFill>
                <a:sym typeface="Wingdings" panose="05000000000000000000" pitchFamily="2" charset="2"/>
              </a:rPr>
              <a:t>adjustements</a:t>
            </a:r>
            <a:r>
              <a:rPr lang="en-US" dirty="0" smtClean="0">
                <a:solidFill>
                  <a:srgbClr val="FF0000"/>
                </a:solidFill>
                <a:sym typeface="Wingdings" panose="05000000000000000000" pitchFamily="2" charset="2"/>
              </a:rPr>
              <a:t> to deal with Argon (extra care on cleanliness and fixation). Purpose is not clear.</a:t>
            </a:r>
            <a:endParaRPr lang="en-US" dirty="0" smtClean="0">
              <a:solidFill>
                <a:srgbClr val="FF0000"/>
              </a:solidFill>
            </a:endParaRPr>
          </a:p>
          <a:p>
            <a:pPr lvl="1" algn="just"/>
            <a:r>
              <a:rPr lang="en-US" b="1" dirty="0" err="1" smtClean="0">
                <a:sym typeface="Wingdings" panose="05000000000000000000" pitchFamily="2" charset="2"/>
              </a:rPr>
              <a:t>Neutrister</a:t>
            </a:r>
            <a:r>
              <a:rPr lang="en-US" b="1" dirty="0" smtClean="0">
                <a:sym typeface="Wingdings" panose="05000000000000000000" pitchFamily="2" charset="2"/>
              </a:rPr>
              <a:t> (commercial tool)</a:t>
            </a:r>
            <a:r>
              <a:rPr lang="en-US" dirty="0" smtClean="0">
                <a:sym typeface="Wingdings" panose="05000000000000000000" pitchFamily="2" charset="2"/>
              </a:rPr>
              <a:t>: world smallest neutron generator (</a:t>
            </a:r>
            <a:r>
              <a:rPr lang="en-US" dirty="0" smtClean="0">
                <a:sym typeface="Wingdings" panose="05000000000000000000" pitchFamily="2" charset="2"/>
                <a:hlinkClick r:id="rId2"/>
              </a:rPr>
              <a:t>https://newatlas.com/sandia-neutristor-neutron-generator-chip/23856/</a:t>
            </a:r>
            <a:r>
              <a:rPr lang="en-US" dirty="0" smtClean="0">
                <a:sym typeface="Wingdings" panose="05000000000000000000" pitchFamily="2" charset="2"/>
              </a:rPr>
              <a:t>). Neutrons are generated </a:t>
            </a:r>
            <a:r>
              <a:rPr lang="en-US" dirty="0" smtClean="0">
                <a:sym typeface="Wingdings" panose="05000000000000000000" pitchFamily="2" charset="2"/>
              </a:rPr>
              <a:t>orthogonally </a:t>
            </a:r>
            <a:r>
              <a:rPr lang="en-US" dirty="0" smtClean="0">
                <a:sym typeface="Wingdings" panose="05000000000000000000" pitchFamily="2" charset="2"/>
              </a:rPr>
              <a:t>to the main surface. 1 cm is the dimension impacting the tube </a:t>
            </a:r>
            <a:r>
              <a:rPr lang="en-US" dirty="0" smtClean="0">
                <a:sym typeface="Wingdings" panose="05000000000000000000" pitchFamily="2" charset="2"/>
              </a:rPr>
              <a:t>diameter  need to discuss with Russian group (in charge of the crystals). Way to bring the HV and LV ? No-cable solution ? (capacitor).</a:t>
            </a:r>
            <a:endParaRPr lang="en-US" dirty="0" smtClean="0">
              <a:sym typeface="Wingdings" panose="05000000000000000000" pitchFamily="2" charset="2"/>
            </a:endParaRPr>
          </a:p>
          <a:p>
            <a:pPr lvl="1" algn="just"/>
            <a:r>
              <a:rPr lang="en-US" dirty="0" smtClean="0">
                <a:solidFill>
                  <a:srgbClr val="FF0000"/>
                </a:solidFill>
                <a:sym typeface="Wingdings" panose="05000000000000000000" pitchFamily="2" charset="2"/>
              </a:rPr>
              <a:t>Tube installation :</a:t>
            </a:r>
          </a:p>
          <a:p>
            <a:pPr lvl="2" algn="just"/>
            <a:r>
              <a:rPr lang="en-US" dirty="0" smtClean="0">
                <a:solidFill>
                  <a:srgbClr val="FF0000"/>
                </a:solidFill>
                <a:sym typeface="Wingdings" panose="05000000000000000000" pitchFamily="2" charset="2"/>
              </a:rPr>
              <a:t>Better having more segments shorter than fewer longer</a:t>
            </a:r>
          </a:p>
          <a:p>
            <a:pPr lvl="2" algn="just"/>
            <a:r>
              <a:rPr lang="en-US" dirty="0" smtClean="0">
                <a:solidFill>
                  <a:srgbClr val="FF0000"/>
                </a:solidFill>
                <a:sym typeface="Wingdings" panose="05000000000000000000" pitchFamily="2" charset="2"/>
              </a:rPr>
              <a:t>Welding of the segments more robust </a:t>
            </a:r>
            <a:r>
              <a:rPr lang="en-US" dirty="0" smtClean="0">
                <a:solidFill>
                  <a:srgbClr val="FF0000"/>
                </a:solidFill>
                <a:sym typeface="Wingdings" panose="05000000000000000000" pitchFamily="2" charset="2"/>
              </a:rPr>
              <a:t>than </a:t>
            </a:r>
            <a:r>
              <a:rPr lang="en-US" dirty="0" err="1" smtClean="0">
                <a:solidFill>
                  <a:srgbClr val="FF0000"/>
                </a:solidFill>
                <a:sym typeface="Wingdings" panose="05000000000000000000" pitchFamily="2" charset="2"/>
              </a:rPr>
              <a:t>swagelock</a:t>
            </a:r>
            <a:r>
              <a:rPr lang="en-US" dirty="0" smtClean="0">
                <a:solidFill>
                  <a:srgbClr val="FF0000"/>
                </a:solidFill>
                <a:sym typeface="Wingdings" panose="05000000000000000000" pitchFamily="2" charset="2"/>
              </a:rPr>
              <a:t> connectors</a:t>
            </a:r>
          </a:p>
          <a:p>
            <a:pPr lvl="2" algn="just"/>
            <a:r>
              <a:rPr lang="en-US" dirty="0" smtClean="0">
                <a:solidFill>
                  <a:srgbClr val="FF0000"/>
                </a:solidFill>
                <a:sym typeface="Wingdings" panose="05000000000000000000" pitchFamily="2" charset="2"/>
              </a:rPr>
              <a:t>Installation prior to the insertion of the TPC inside the cryostat</a:t>
            </a:r>
          </a:p>
          <a:p>
            <a:pPr lvl="2" algn="just"/>
            <a:r>
              <a:rPr lang="en-US" dirty="0" smtClean="0">
                <a:solidFill>
                  <a:srgbClr val="FF0000"/>
                </a:solidFill>
                <a:sym typeface="Wingdings" panose="05000000000000000000" pitchFamily="2" charset="2"/>
              </a:rPr>
              <a:t>Part of the welding might be done inside ?</a:t>
            </a:r>
          </a:p>
          <a:p>
            <a:pPr lvl="2" algn="just"/>
            <a:r>
              <a:rPr lang="en-US" b="1" dirty="0" smtClean="0">
                <a:solidFill>
                  <a:srgbClr val="FF0000"/>
                </a:solidFill>
                <a:sym typeface="Wingdings" panose="05000000000000000000" pitchFamily="2" charset="2"/>
              </a:rPr>
              <a:t>Curvature on the 2 TPC bottom corners</a:t>
            </a:r>
            <a:r>
              <a:rPr lang="en-US" dirty="0" smtClean="0">
                <a:solidFill>
                  <a:srgbClr val="FF0000"/>
                </a:solidFill>
                <a:sym typeface="Wingdings" panose="05000000000000000000" pitchFamily="2" charset="2"/>
              </a:rPr>
              <a:t> </a:t>
            </a:r>
            <a:r>
              <a:rPr lang="en-US" b="1" dirty="0" smtClean="0">
                <a:solidFill>
                  <a:srgbClr val="FF0000"/>
                </a:solidFill>
                <a:sym typeface="Wingdings" panose="05000000000000000000" pitchFamily="2" charset="2"/>
              </a:rPr>
              <a:t>limited by the distance of the tube to the TPC surface. Special segment ?</a:t>
            </a:r>
          </a:p>
          <a:p>
            <a:pPr lvl="1" algn="just"/>
            <a:endParaRPr lang="en-US" dirty="0" smtClean="0">
              <a:sym typeface="Wingdings" panose="05000000000000000000" pitchFamily="2" charset="2"/>
            </a:endParaRPr>
          </a:p>
        </p:txBody>
      </p:sp>
      <p:sp>
        <p:nvSpPr>
          <p:cNvPr id="4" name="Espace réservé du numéro de diapositive 3"/>
          <p:cNvSpPr>
            <a:spLocks noGrp="1"/>
          </p:cNvSpPr>
          <p:nvPr>
            <p:ph type="sldNum" sz="quarter" idx="12"/>
          </p:nvPr>
        </p:nvSpPr>
        <p:spPr/>
        <p:txBody>
          <a:bodyPr/>
          <a:lstStyle/>
          <a:p>
            <a:fld id="{0F213E5E-C661-4CE5-9D50-F28E64517CAA}" type="slidenum">
              <a:rPr lang="en-US" smtClean="0"/>
              <a:t>13</a:t>
            </a:fld>
            <a:endParaRPr lang="en-US"/>
          </a:p>
        </p:txBody>
      </p:sp>
      <p:grpSp>
        <p:nvGrpSpPr>
          <p:cNvPr id="13" name="Groupe 12"/>
          <p:cNvGrpSpPr/>
          <p:nvPr/>
        </p:nvGrpSpPr>
        <p:grpSpPr>
          <a:xfrm>
            <a:off x="7829550" y="2752725"/>
            <a:ext cx="4019550" cy="2828924"/>
            <a:chOff x="4886325" y="2952750"/>
            <a:chExt cx="4248150" cy="2971799"/>
          </a:xfrm>
        </p:grpSpPr>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l="12634" t="9566" r="14544"/>
            <a:stretch/>
          </p:blipFill>
          <p:spPr>
            <a:xfrm>
              <a:off x="4886325" y="2952750"/>
              <a:ext cx="4248150" cy="2971799"/>
            </a:xfrm>
            <a:prstGeom prst="rect">
              <a:avLst/>
            </a:prstGeom>
          </p:spPr>
        </p:pic>
        <p:cxnSp>
          <p:nvCxnSpPr>
            <p:cNvPr id="9" name="Connecteur droit avec flèche 8"/>
            <p:cNvCxnSpPr/>
            <p:nvPr/>
          </p:nvCxnSpPr>
          <p:spPr>
            <a:xfrm flipV="1">
              <a:off x="5867400" y="4124326"/>
              <a:ext cx="352425" cy="352424"/>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rot="19060626">
              <a:off x="5391152" y="3857624"/>
              <a:ext cx="837089" cy="369332"/>
            </a:xfrm>
            <a:prstGeom prst="rect">
              <a:avLst/>
            </a:prstGeom>
            <a:solidFill>
              <a:schemeClr val="bg2"/>
            </a:solidFill>
          </p:spPr>
          <p:txBody>
            <a:bodyPr wrap="none" rtlCol="0">
              <a:spAutoFit/>
            </a:bodyPr>
            <a:lstStyle/>
            <a:p>
              <a:r>
                <a:rPr lang="fr-FR" dirty="0" smtClean="0">
                  <a:solidFill>
                    <a:srgbClr val="FF0000"/>
                  </a:solidFill>
                </a:rPr>
                <a:t>~1 cm</a:t>
              </a:r>
              <a:endParaRPr lang="en-US" dirty="0">
                <a:solidFill>
                  <a:srgbClr val="FF0000"/>
                </a:solidFill>
              </a:endParaRPr>
            </a:p>
          </p:txBody>
        </p:sp>
      </p:grpSp>
      <p:sp>
        <p:nvSpPr>
          <p:cNvPr id="15" name="ZoneTexte 14"/>
          <p:cNvSpPr txBox="1"/>
          <p:nvPr/>
        </p:nvSpPr>
        <p:spPr>
          <a:xfrm>
            <a:off x="8667751" y="2628898"/>
            <a:ext cx="490840" cy="369332"/>
          </a:xfrm>
          <a:prstGeom prst="rect">
            <a:avLst/>
          </a:prstGeom>
          <a:solidFill>
            <a:schemeClr val="bg2"/>
          </a:solidFill>
        </p:spPr>
        <p:txBody>
          <a:bodyPr wrap="none" rtlCol="0">
            <a:spAutoFit/>
          </a:bodyPr>
          <a:lstStyle/>
          <a:p>
            <a:r>
              <a:rPr lang="fr-FR" dirty="0" smtClean="0">
                <a:solidFill>
                  <a:srgbClr val="FF0000"/>
                </a:solidFill>
              </a:rPr>
              <a:t>HV</a:t>
            </a:r>
            <a:endParaRPr lang="en-US" dirty="0">
              <a:solidFill>
                <a:srgbClr val="FF0000"/>
              </a:solidFill>
            </a:endParaRPr>
          </a:p>
        </p:txBody>
      </p:sp>
      <p:sp>
        <p:nvSpPr>
          <p:cNvPr id="16" name="ZoneTexte 15"/>
          <p:cNvSpPr txBox="1"/>
          <p:nvPr/>
        </p:nvSpPr>
        <p:spPr>
          <a:xfrm>
            <a:off x="9840074" y="5238748"/>
            <a:ext cx="2351926" cy="646331"/>
          </a:xfrm>
          <a:prstGeom prst="rect">
            <a:avLst/>
          </a:prstGeom>
          <a:solidFill>
            <a:schemeClr val="bg2"/>
          </a:solidFill>
        </p:spPr>
        <p:txBody>
          <a:bodyPr wrap="none" rtlCol="0">
            <a:spAutoFit/>
          </a:bodyPr>
          <a:lstStyle/>
          <a:p>
            <a:pPr algn="ctr"/>
            <a:r>
              <a:rPr lang="fr-FR" dirty="0" smtClean="0">
                <a:solidFill>
                  <a:srgbClr val="FF0000"/>
                </a:solidFill>
              </a:rPr>
              <a:t>GND &amp; LV</a:t>
            </a:r>
          </a:p>
          <a:p>
            <a:pPr algn="ctr"/>
            <a:r>
              <a:rPr lang="fr-FR" dirty="0" smtClean="0">
                <a:solidFill>
                  <a:srgbClr val="FF0000"/>
                </a:solidFill>
              </a:rPr>
              <a:t>For </a:t>
            </a:r>
            <a:r>
              <a:rPr lang="fr-FR" dirty="0" err="1" smtClean="0">
                <a:solidFill>
                  <a:srgbClr val="FF0000"/>
                </a:solidFill>
              </a:rPr>
              <a:t>temperature</a:t>
            </a:r>
            <a:r>
              <a:rPr lang="fr-FR" dirty="0" smtClean="0">
                <a:solidFill>
                  <a:srgbClr val="FF0000"/>
                </a:solidFill>
              </a:rPr>
              <a:t> (</a:t>
            </a:r>
            <a:r>
              <a:rPr lang="fr-FR" dirty="0" err="1" smtClean="0">
                <a:solidFill>
                  <a:srgbClr val="FF0000"/>
                </a:solidFill>
              </a:rPr>
              <a:t>tbc</a:t>
            </a:r>
            <a:r>
              <a:rPr lang="fr-FR"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228634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Calibration DS20k: </a:t>
            </a:r>
            <a:r>
              <a:rPr lang="fr-FR" dirty="0" err="1" smtClean="0"/>
              <a:t>baseline</a:t>
            </a:r>
            <a:r>
              <a:rPr lang="fr-FR" dirty="0" smtClean="0"/>
              <a:t> option</a:t>
            </a:r>
            <a:endParaRPr lang="en-US" dirty="0"/>
          </a:p>
        </p:txBody>
      </p:sp>
      <p:sp>
        <p:nvSpPr>
          <p:cNvPr id="18" name="Espace réservé du contenu 2"/>
          <p:cNvSpPr>
            <a:spLocks noGrp="1"/>
          </p:cNvSpPr>
          <p:nvPr>
            <p:ph idx="1"/>
          </p:nvPr>
        </p:nvSpPr>
        <p:spPr>
          <a:xfrm>
            <a:off x="174565" y="1885950"/>
            <a:ext cx="7635935" cy="4905547"/>
          </a:xfrm>
        </p:spPr>
        <p:txBody>
          <a:bodyPr anchor="t">
            <a:noAutofit/>
          </a:bodyPr>
          <a:lstStyle/>
          <a:p>
            <a:pPr lvl="1" algn="just"/>
            <a:r>
              <a:rPr lang="en-US" dirty="0" smtClean="0">
                <a:sym typeface="Wingdings" panose="05000000000000000000" pitchFamily="2" charset="2"/>
              </a:rPr>
              <a:t>2 tubes U shaped going below the TPC filled with nitrogen</a:t>
            </a:r>
          </a:p>
          <a:p>
            <a:pPr lvl="1" algn="just"/>
            <a:r>
              <a:rPr lang="en-US" dirty="0" smtClean="0">
                <a:sym typeface="Wingdings" panose="05000000000000000000" pitchFamily="2" charset="2"/>
              </a:rPr>
              <a:t>Internal diameter of 3 cm, thickness 1-2 mm</a:t>
            </a:r>
          </a:p>
          <a:p>
            <a:pPr lvl="1" algn="just"/>
            <a:r>
              <a:rPr lang="en-US" dirty="0" smtClean="0">
                <a:sym typeface="Wingdings" panose="05000000000000000000" pitchFamily="2" charset="2"/>
              </a:rPr>
              <a:t>Stainless steel wire encapsulated in </a:t>
            </a:r>
            <a:r>
              <a:rPr lang="en-US" dirty="0" err="1" smtClean="0">
                <a:sym typeface="Wingdings" panose="05000000000000000000" pitchFamily="2" charset="2"/>
              </a:rPr>
              <a:t>teflon</a:t>
            </a:r>
            <a:r>
              <a:rPr lang="en-US" dirty="0" smtClean="0">
                <a:sym typeface="Wingdings" panose="05000000000000000000" pitchFamily="2" charset="2"/>
              </a:rPr>
              <a:t> tube</a:t>
            </a:r>
          </a:p>
          <a:p>
            <a:pPr lvl="1" algn="just"/>
            <a:r>
              <a:rPr lang="en-US" dirty="0" smtClean="0">
                <a:sym typeface="Wingdings" panose="05000000000000000000" pitchFamily="2" charset="2"/>
              </a:rPr>
              <a:t>Approximate total length: 4m (bottom) + 5.5 x 2 (vertical) = 15m/tube</a:t>
            </a:r>
          </a:p>
          <a:p>
            <a:pPr lvl="1" algn="just"/>
            <a:r>
              <a:rPr lang="en-US" dirty="0" smtClean="0">
                <a:sym typeface="Wingdings" panose="05000000000000000000" pitchFamily="2" charset="2"/>
              </a:rPr>
              <a:t>Guide wire: 2*15 = 30m/tube</a:t>
            </a:r>
          </a:p>
          <a:p>
            <a:pPr marL="324000" lvl="1" indent="0" algn="just">
              <a:buNone/>
            </a:pPr>
            <a:endParaRPr lang="en-US" dirty="0" smtClean="0">
              <a:sym typeface="Wingdings" panose="05000000000000000000" pitchFamily="2" charset="2"/>
            </a:endParaRPr>
          </a:p>
          <a:p>
            <a:pPr lvl="1" algn="just"/>
            <a:r>
              <a:rPr lang="en-US" dirty="0" smtClean="0">
                <a:sym typeface="Wingdings" panose="05000000000000000000" pitchFamily="2" charset="2"/>
              </a:rPr>
              <a:t>4 motors, paired and synchronized</a:t>
            </a:r>
          </a:p>
          <a:p>
            <a:pPr lvl="1" algn="just"/>
            <a:r>
              <a:rPr lang="en-US" dirty="0" smtClean="0">
                <a:sym typeface="Wingdings" panose="05000000000000000000" pitchFamily="2" charset="2"/>
              </a:rPr>
              <a:t>Sensor box: </a:t>
            </a:r>
            <a:r>
              <a:rPr lang="en-US" dirty="0" err="1" smtClean="0">
                <a:sym typeface="Wingdings" panose="05000000000000000000" pitchFamily="2" charset="2"/>
              </a:rPr>
              <a:t>tbd</a:t>
            </a:r>
            <a:endParaRPr lang="en-US" dirty="0" smtClean="0">
              <a:sym typeface="Wingdings" panose="05000000000000000000" pitchFamily="2" charset="2"/>
            </a:endParaRPr>
          </a:p>
          <a:p>
            <a:pPr lvl="1" algn="just"/>
            <a:r>
              <a:rPr lang="en-US" dirty="0" smtClean="0">
                <a:sym typeface="Wingdings" panose="05000000000000000000" pitchFamily="2" charset="2"/>
              </a:rPr>
              <a:t>Source fixation system: </a:t>
            </a:r>
            <a:r>
              <a:rPr lang="en-US" dirty="0" err="1" smtClean="0">
                <a:sym typeface="Wingdings" panose="05000000000000000000" pitchFamily="2" charset="2"/>
              </a:rPr>
              <a:t>tbd</a:t>
            </a:r>
            <a:endParaRPr lang="en-US" dirty="0" smtClean="0">
              <a:sym typeface="Wingdings" panose="05000000000000000000" pitchFamily="2" charset="2"/>
            </a:endParaRPr>
          </a:p>
          <a:p>
            <a:pPr lvl="1" algn="just"/>
            <a:r>
              <a:rPr lang="en-US" dirty="0" smtClean="0">
                <a:sym typeface="Wingdings" panose="05000000000000000000" pitchFamily="2" charset="2"/>
              </a:rPr>
              <a:t>Nitrogen injection system: </a:t>
            </a:r>
            <a:r>
              <a:rPr lang="en-US" dirty="0" err="1" smtClean="0">
                <a:sym typeface="Wingdings" panose="05000000000000000000" pitchFamily="2" charset="2"/>
              </a:rPr>
              <a:t>tbd</a:t>
            </a:r>
            <a:endParaRPr lang="en-US" dirty="0" smtClean="0">
              <a:sym typeface="Wingdings" panose="05000000000000000000" pitchFamily="2" charset="2"/>
            </a:endParaRPr>
          </a:p>
          <a:p>
            <a:pPr lvl="1" algn="just"/>
            <a:endParaRPr lang="en-US" dirty="0" smtClean="0">
              <a:sym typeface="Wingdings" panose="05000000000000000000" pitchFamily="2" charset="2"/>
            </a:endParaRPr>
          </a:p>
        </p:txBody>
      </p:sp>
      <p:sp>
        <p:nvSpPr>
          <p:cNvPr id="4" name="Espace réservé du numéro de diapositive 3"/>
          <p:cNvSpPr>
            <a:spLocks noGrp="1"/>
          </p:cNvSpPr>
          <p:nvPr>
            <p:ph type="sldNum" sz="quarter" idx="12"/>
          </p:nvPr>
        </p:nvSpPr>
        <p:spPr/>
        <p:txBody>
          <a:bodyPr/>
          <a:lstStyle/>
          <a:p>
            <a:fld id="{0F213E5E-C661-4CE5-9D50-F28E64517CAA}" type="slidenum">
              <a:rPr lang="en-US" smtClean="0"/>
              <a:t>14</a:t>
            </a:fld>
            <a:endParaRPr lang="en-US"/>
          </a:p>
        </p:txBody>
      </p:sp>
      <p:cxnSp>
        <p:nvCxnSpPr>
          <p:cNvPr id="6" name="Connecteur droit 5"/>
          <p:cNvCxnSpPr/>
          <p:nvPr/>
        </p:nvCxnSpPr>
        <p:spPr>
          <a:xfrm flipH="1">
            <a:off x="9929191" y="2902227"/>
            <a:ext cx="1" cy="1868556"/>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886536" y="3661328"/>
            <a:ext cx="95250"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848435" y="2932044"/>
            <a:ext cx="170209" cy="1808922"/>
          </a:xfrm>
          <a:prstGeom prst="rect">
            <a:avLst/>
          </a:prstGeom>
          <a:solidFill>
            <a:srgbClr val="FFFF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92478" y="2902226"/>
            <a:ext cx="1103244" cy="1828800"/>
          </a:xfrm>
          <a:prstGeom prst="rect">
            <a:avLst/>
          </a:prstGeom>
          <a:solidFill>
            <a:schemeClr val="accent1">
              <a:alpha val="31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necteur droit avec flèche 19"/>
          <p:cNvCxnSpPr/>
          <p:nvPr/>
        </p:nvCxnSpPr>
        <p:spPr>
          <a:xfrm>
            <a:off x="9402418" y="4870175"/>
            <a:ext cx="102373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9631018" y="4999383"/>
            <a:ext cx="615874" cy="369332"/>
          </a:xfrm>
          <a:prstGeom prst="rect">
            <a:avLst/>
          </a:prstGeom>
          <a:noFill/>
        </p:spPr>
        <p:txBody>
          <a:bodyPr wrap="none" rtlCol="0">
            <a:spAutoFit/>
          </a:bodyPr>
          <a:lstStyle/>
          <a:p>
            <a:r>
              <a:rPr lang="fr-FR" dirty="0" smtClean="0"/>
              <a:t>3cm</a:t>
            </a:r>
            <a:endParaRPr lang="en-US" dirty="0"/>
          </a:p>
        </p:txBody>
      </p:sp>
      <p:cxnSp>
        <p:nvCxnSpPr>
          <p:cNvPr id="23" name="Connecteur droit avec flèche 22"/>
          <p:cNvCxnSpPr/>
          <p:nvPr/>
        </p:nvCxnSpPr>
        <p:spPr>
          <a:xfrm flipV="1">
            <a:off x="8825948" y="3110949"/>
            <a:ext cx="1073426" cy="99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7633252" y="2932044"/>
            <a:ext cx="1268489" cy="369332"/>
          </a:xfrm>
          <a:prstGeom prst="rect">
            <a:avLst/>
          </a:prstGeom>
          <a:noFill/>
        </p:spPr>
        <p:txBody>
          <a:bodyPr wrap="none" rtlCol="0">
            <a:spAutoFit/>
          </a:bodyPr>
          <a:lstStyle/>
          <a:p>
            <a:r>
              <a:rPr lang="fr-FR" dirty="0" smtClean="0"/>
              <a:t>Guide </a:t>
            </a:r>
            <a:r>
              <a:rPr lang="fr-FR" dirty="0" err="1" smtClean="0"/>
              <a:t>wire</a:t>
            </a:r>
            <a:endParaRPr lang="en-US" dirty="0"/>
          </a:p>
        </p:txBody>
      </p:sp>
      <p:cxnSp>
        <p:nvCxnSpPr>
          <p:cNvPr id="26" name="Connecteur droit avec flèche 25"/>
          <p:cNvCxnSpPr/>
          <p:nvPr/>
        </p:nvCxnSpPr>
        <p:spPr>
          <a:xfrm flipV="1">
            <a:off x="8378687" y="3766931"/>
            <a:ext cx="1510748" cy="168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7653130" y="3617845"/>
            <a:ext cx="877356" cy="369332"/>
          </a:xfrm>
          <a:prstGeom prst="rect">
            <a:avLst/>
          </a:prstGeom>
          <a:noFill/>
        </p:spPr>
        <p:txBody>
          <a:bodyPr wrap="none" rtlCol="0">
            <a:spAutoFit/>
          </a:bodyPr>
          <a:lstStyle/>
          <a:p>
            <a:r>
              <a:rPr lang="fr-FR" dirty="0" smtClean="0"/>
              <a:t>Source</a:t>
            </a:r>
            <a:endParaRPr lang="en-US" dirty="0"/>
          </a:p>
        </p:txBody>
      </p:sp>
      <p:cxnSp>
        <p:nvCxnSpPr>
          <p:cNvPr id="28" name="Connecteur droit avec flèche 27"/>
          <p:cNvCxnSpPr/>
          <p:nvPr/>
        </p:nvCxnSpPr>
        <p:spPr>
          <a:xfrm flipV="1">
            <a:off x="8342245" y="4227443"/>
            <a:ext cx="1510748" cy="168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6972300" y="4104863"/>
            <a:ext cx="1555473" cy="1754326"/>
          </a:xfrm>
          <a:prstGeom prst="rect">
            <a:avLst/>
          </a:prstGeom>
          <a:noFill/>
        </p:spPr>
        <p:txBody>
          <a:bodyPr wrap="square" rtlCol="0">
            <a:spAutoFit/>
          </a:bodyPr>
          <a:lstStyle/>
          <a:p>
            <a:pPr algn="ctr"/>
            <a:r>
              <a:rPr lang="fr-FR" dirty="0" err="1" smtClean="0"/>
              <a:t>Teflon</a:t>
            </a:r>
            <a:r>
              <a:rPr lang="fr-FR" dirty="0" smtClean="0"/>
              <a:t> tube (1mm </a:t>
            </a:r>
            <a:r>
              <a:rPr lang="fr-FR" dirty="0" err="1" smtClean="0"/>
              <a:t>thick</a:t>
            </a:r>
            <a:r>
              <a:rPr lang="fr-FR" dirty="0"/>
              <a:t> </a:t>
            </a:r>
            <a:r>
              <a:rPr lang="fr-FR" dirty="0" smtClean="0"/>
              <a:t>?)</a:t>
            </a:r>
            <a:endParaRPr lang="fr-FR" dirty="0" smtClean="0"/>
          </a:p>
          <a:p>
            <a:pPr algn="ctr"/>
            <a:r>
              <a:rPr lang="fr-FR" dirty="0" err="1" smtClean="0"/>
              <a:t>Diameter</a:t>
            </a:r>
            <a:r>
              <a:rPr lang="fr-FR" dirty="0" smtClean="0"/>
              <a:t>: </a:t>
            </a:r>
            <a:r>
              <a:rPr lang="fr-FR" dirty="0"/>
              <a:t>m</a:t>
            </a:r>
            <a:r>
              <a:rPr lang="fr-FR" dirty="0" smtClean="0"/>
              <a:t>ax </a:t>
            </a:r>
            <a:r>
              <a:rPr lang="fr-FR" dirty="0" smtClean="0"/>
              <a:t>size of the source (~1 cm ?)</a:t>
            </a:r>
            <a:endParaRPr lang="en-US" dirty="0"/>
          </a:p>
        </p:txBody>
      </p:sp>
      <p:cxnSp>
        <p:nvCxnSpPr>
          <p:cNvPr id="31" name="Connecteur droit avec flèche 30"/>
          <p:cNvCxnSpPr>
            <a:endCxn id="17" idx="3"/>
          </p:cNvCxnSpPr>
          <p:nvPr/>
        </p:nvCxnSpPr>
        <p:spPr>
          <a:xfrm flipH="1">
            <a:off x="10495722" y="3657600"/>
            <a:ext cx="367747" cy="159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10798887" y="3134140"/>
            <a:ext cx="1237400" cy="1477328"/>
          </a:xfrm>
          <a:prstGeom prst="rect">
            <a:avLst/>
          </a:prstGeom>
          <a:noFill/>
        </p:spPr>
        <p:txBody>
          <a:bodyPr wrap="square" rtlCol="0">
            <a:spAutoFit/>
          </a:bodyPr>
          <a:lstStyle/>
          <a:p>
            <a:pPr algn="ctr"/>
            <a:r>
              <a:rPr lang="fr-FR" dirty="0" smtClean="0"/>
              <a:t>Virgin </a:t>
            </a:r>
          </a:p>
          <a:p>
            <a:pPr algn="ctr"/>
            <a:r>
              <a:rPr lang="fr-FR" dirty="0" err="1" smtClean="0"/>
              <a:t>stainless</a:t>
            </a:r>
            <a:r>
              <a:rPr lang="fr-FR" dirty="0" smtClean="0"/>
              <a:t> </a:t>
            </a:r>
          </a:p>
          <a:p>
            <a:pPr algn="ctr"/>
            <a:r>
              <a:rPr lang="fr-FR" dirty="0" err="1" smtClean="0"/>
              <a:t>steel</a:t>
            </a:r>
            <a:r>
              <a:rPr lang="fr-FR" dirty="0" smtClean="0"/>
              <a:t> tube</a:t>
            </a:r>
          </a:p>
          <a:p>
            <a:pPr algn="ctr"/>
            <a:r>
              <a:rPr lang="fr-FR" dirty="0" smtClean="0"/>
              <a:t>1-2 mm </a:t>
            </a:r>
            <a:r>
              <a:rPr lang="fr-FR" dirty="0" err="1" smtClean="0"/>
              <a:t>thick</a:t>
            </a:r>
            <a:endParaRPr lang="en-US" dirty="0"/>
          </a:p>
        </p:txBody>
      </p:sp>
    </p:spTree>
    <p:extLst>
      <p:ext uri="{BB962C8B-B14F-4D97-AF65-F5344CB8AC3E}">
        <p14:creationId xmlns:p14="http://schemas.microsoft.com/office/powerpoint/2010/main" val="1656172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Calibration DS20k: </a:t>
            </a:r>
            <a:r>
              <a:rPr lang="fr-FR" dirty="0" smtClean="0"/>
              <a:t>guide tube interfaces</a:t>
            </a:r>
            <a:endParaRPr lang="en-US" dirty="0"/>
          </a:p>
        </p:txBody>
      </p:sp>
      <p:sp>
        <p:nvSpPr>
          <p:cNvPr id="18" name="Espace réservé du contenu 2"/>
          <p:cNvSpPr>
            <a:spLocks noGrp="1"/>
          </p:cNvSpPr>
          <p:nvPr>
            <p:ph idx="1"/>
          </p:nvPr>
        </p:nvSpPr>
        <p:spPr>
          <a:xfrm>
            <a:off x="174565" y="1885950"/>
            <a:ext cx="7635935" cy="4905547"/>
          </a:xfrm>
        </p:spPr>
        <p:txBody>
          <a:bodyPr anchor="t">
            <a:noAutofit/>
          </a:bodyPr>
          <a:lstStyle/>
          <a:p>
            <a:pPr lvl="1" algn="just"/>
            <a:r>
              <a:rPr lang="en-US" dirty="0" smtClean="0">
                <a:sym typeface="Wingdings" panose="05000000000000000000" pitchFamily="2" charset="2"/>
              </a:rPr>
              <a:t>Cryostat (feedthrough and occupancy on the top)</a:t>
            </a:r>
          </a:p>
          <a:p>
            <a:pPr lvl="1" algn="just"/>
            <a:r>
              <a:rPr lang="fr-FR" dirty="0" smtClean="0">
                <a:sym typeface="Wingdings" panose="05000000000000000000" pitchFamily="2" charset="2"/>
              </a:rPr>
              <a:t>EM </a:t>
            </a:r>
            <a:r>
              <a:rPr lang="fr-FR" dirty="0" err="1" smtClean="0">
                <a:sym typeface="Wingdings" panose="05000000000000000000" pitchFamily="2" charset="2"/>
              </a:rPr>
              <a:t>shield</a:t>
            </a:r>
            <a:endParaRPr lang="fr-FR" dirty="0" smtClean="0">
              <a:sym typeface="Wingdings" panose="05000000000000000000" pitchFamily="2" charset="2"/>
            </a:endParaRPr>
          </a:p>
          <a:p>
            <a:pPr lvl="1" algn="just"/>
            <a:r>
              <a:rPr lang="fr-FR" dirty="0" err="1" smtClean="0">
                <a:sym typeface="Wingdings" panose="05000000000000000000" pitchFamily="2" charset="2"/>
              </a:rPr>
              <a:t>nVeto</a:t>
            </a:r>
            <a:endParaRPr lang="fr-FR" dirty="0" smtClean="0">
              <a:sym typeface="Wingdings" panose="05000000000000000000" pitchFamily="2" charset="2"/>
            </a:endParaRPr>
          </a:p>
          <a:p>
            <a:pPr lvl="1" algn="just"/>
            <a:r>
              <a:rPr lang="fr-FR" dirty="0" smtClean="0">
                <a:sym typeface="Wingdings" panose="05000000000000000000" pitchFamily="2" charset="2"/>
              </a:rPr>
              <a:t>TPC</a:t>
            </a:r>
          </a:p>
          <a:p>
            <a:pPr lvl="1" algn="just"/>
            <a:endParaRPr lang="fr-FR" dirty="0">
              <a:sym typeface="Wingdings" panose="05000000000000000000" pitchFamily="2" charset="2"/>
            </a:endParaRPr>
          </a:p>
          <a:p>
            <a:pPr lvl="1" algn="just"/>
            <a:r>
              <a:rPr lang="fr-FR" dirty="0" err="1" smtClean="0">
                <a:sym typeface="Wingdings" panose="05000000000000000000" pitchFamily="2" charset="2"/>
              </a:rPr>
              <a:t>Need</a:t>
            </a:r>
            <a:r>
              <a:rPr lang="fr-FR" dirty="0" smtClean="0">
                <a:sym typeface="Wingdings" panose="05000000000000000000" pitchFamily="2" charset="2"/>
              </a:rPr>
              <a:t> to </a:t>
            </a:r>
            <a:r>
              <a:rPr lang="fr-FR" dirty="0" err="1" smtClean="0">
                <a:sym typeface="Wingdings" panose="05000000000000000000" pitchFamily="2" charset="2"/>
              </a:rPr>
              <a:t>discuss</a:t>
            </a:r>
            <a:r>
              <a:rPr lang="fr-FR" dirty="0" smtClean="0">
                <a:sym typeface="Wingdings" panose="05000000000000000000" pitchFamily="2" charset="2"/>
              </a:rPr>
              <a:t> </a:t>
            </a:r>
            <a:r>
              <a:rPr lang="fr-FR" dirty="0" err="1" smtClean="0">
                <a:sym typeface="Wingdings" panose="05000000000000000000" pitchFamily="2" charset="2"/>
              </a:rPr>
              <a:t>with</a:t>
            </a:r>
            <a:r>
              <a:rPr lang="fr-FR" dirty="0" smtClean="0">
                <a:sym typeface="Wingdings" panose="05000000000000000000" pitchFamily="2" charset="2"/>
              </a:rPr>
              <a:t> the </a:t>
            </a:r>
            <a:r>
              <a:rPr lang="fr-FR" dirty="0" err="1" smtClean="0">
                <a:sym typeface="Wingdings" panose="05000000000000000000" pitchFamily="2" charset="2"/>
              </a:rPr>
              <a:t>corresponding</a:t>
            </a:r>
            <a:r>
              <a:rPr lang="fr-FR" smtClean="0">
                <a:sym typeface="Wingdings" panose="05000000000000000000" pitchFamily="2" charset="2"/>
              </a:rPr>
              <a:t> groups</a:t>
            </a:r>
            <a:endParaRPr lang="en-US" dirty="0" smtClean="0">
              <a:sym typeface="Wingdings" panose="05000000000000000000" pitchFamily="2" charset="2"/>
            </a:endParaRPr>
          </a:p>
          <a:p>
            <a:pPr lvl="1" algn="just"/>
            <a:endParaRPr lang="en-US" dirty="0" smtClean="0">
              <a:sym typeface="Wingdings" panose="05000000000000000000" pitchFamily="2" charset="2"/>
            </a:endParaRPr>
          </a:p>
        </p:txBody>
      </p:sp>
      <p:sp>
        <p:nvSpPr>
          <p:cNvPr id="4" name="Espace réservé du numéro de diapositive 3"/>
          <p:cNvSpPr>
            <a:spLocks noGrp="1"/>
          </p:cNvSpPr>
          <p:nvPr>
            <p:ph type="sldNum" sz="quarter" idx="12"/>
          </p:nvPr>
        </p:nvSpPr>
        <p:spPr/>
        <p:txBody>
          <a:bodyPr/>
          <a:lstStyle/>
          <a:p>
            <a:fld id="{0F213E5E-C661-4CE5-9D50-F28E64517CAA}" type="slidenum">
              <a:rPr lang="en-US" smtClean="0"/>
              <a:t>15</a:t>
            </a:fld>
            <a:endParaRPr lang="en-US"/>
          </a:p>
        </p:txBody>
      </p:sp>
    </p:spTree>
    <p:extLst>
      <p:ext uri="{BB962C8B-B14F-4D97-AF65-F5344CB8AC3E}">
        <p14:creationId xmlns:p14="http://schemas.microsoft.com/office/powerpoint/2010/main" val="3556447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Back-up (DS50 &amp; ds20K)</a:t>
            </a:r>
            <a:endParaRPr lang="en-US" dirty="0"/>
          </a:p>
        </p:txBody>
      </p:sp>
      <p:sp>
        <p:nvSpPr>
          <p:cNvPr id="3" name="Espace réservé du numéro de diapositive 2"/>
          <p:cNvSpPr>
            <a:spLocks noGrp="1"/>
          </p:cNvSpPr>
          <p:nvPr>
            <p:ph type="sldNum" sz="quarter" idx="12"/>
          </p:nvPr>
        </p:nvSpPr>
        <p:spPr/>
        <p:txBody>
          <a:bodyPr/>
          <a:lstStyle/>
          <a:p>
            <a:fld id="{0F213E5E-C661-4CE5-9D50-F28E64517CAA}" type="slidenum">
              <a:rPr lang="en-US" smtClean="0"/>
              <a:t>16</a:t>
            </a:fld>
            <a:endParaRPr lang="en-US"/>
          </a:p>
        </p:txBody>
      </p:sp>
    </p:spTree>
    <p:extLst>
      <p:ext uri="{BB962C8B-B14F-4D97-AF65-F5344CB8AC3E}">
        <p14:creationId xmlns:p14="http://schemas.microsoft.com/office/powerpoint/2010/main" val="1224131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DS-50 Calibration: </a:t>
            </a:r>
            <a:r>
              <a:rPr lang="fr-FR" sz="2400" dirty="0" smtClean="0"/>
              <a:t>introduction</a:t>
            </a:r>
            <a:endParaRPr lang="en-US" dirty="0"/>
          </a:p>
        </p:txBody>
      </p:sp>
      <p:sp>
        <p:nvSpPr>
          <p:cNvPr id="3" name="Espace réservé du contenu 2"/>
          <p:cNvSpPr>
            <a:spLocks noGrp="1"/>
          </p:cNvSpPr>
          <p:nvPr>
            <p:ph idx="1"/>
          </p:nvPr>
        </p:nvSpPr>
        <p:spPr>
          <a:xfrm>
            <a:off x="500673" y="2635133"/>
            <a:ext cx="6008194" cy="3655523"/>
          </a:xfrm>
        </p:spPr>
        <p:txBody>
          <a:bodyPr anchor="t">
            <a:normAutofit/>
          </a:bodyPr>
          <a:lstStyle/>
          <a:p>
            <a:pPr algn="just"/>
            <a:r>
              <a:rPr lang="en-US" sz="1600" b="1" dirty="0" smtClean="0"/>
              <a:t>CALIS</a:t>
            </a:r>
            <a:r>
              <a:rPr lang="en-US" sz="1600" dirty="0" smtClean="0"/>
              <a:t>: a </a:t>
            </a:r>
            <a:r>
              <a:rPr lang="en-US" sz="1600" dirty="0" err="1" smtClean="0"/>
              <a:t>CALibration</a:t>
            </a:r>
            <a:r>
              <a:rPr lang="en-US" sz="1600" dirty="0" smtClean="0"/>
              <a:t> Insertion System</a:t>
            </a:r>
          </a:p>
          <a:p>
            <a:pPr algn="just"/>
            <a:endParaRPr lang="en-US" sz="1600" dirty="0" smtClean="0"/>
          </a:p>
          <a:p>
            <a:pPr algn="just"/>
            <a:r>
              <a:rPr lang="en-US" sz="1600" dirty="0" smtClean="0"/>
              <a:t>Gamma and neutrons radioactive sources can be deployed in the LSV (Liquid Scintillator Veto) to study and calibrate the detectors (TPC &amp; LSV) response and the neutron detection efficiency.</a:t>
            </a:r>
          </a:p>
          <a:p>
            <a:pPr algn="just"/>
            <a:endParaRPr lang="en-US" sz="1600" dirty="0" smtClean="0"/>
          </a:p>
          <a:p>
            <a:pPr algn="just"/>
            <a:r>
              <a:rPr lang="en-US" sz="1600" b="1" dirty="0" smtClean="0"/>
              <a:t>TPC calibration: </a:t>
            </a:r>
            <a:r>
              <a:rPr lang="en-US" sz="1600" dirty="0" smtClean="0"/>
              <a:t>the sources must be as close as possible to the cryostat to minimize the rate losses due to absorption.</a:t>
            </a:r>
          </a:p>
        </p:txBody>
      </p:sp>
      <p:pic>
        <p:nvPicPr>
          <p:cNvPr id="4" name="Image 3"/>
          <p:cNvPicPr>
            <a:picLocks noChangeAspect="1"/>
          </p:cNvPicPr>
          <p:nvPr/>
        </p:nvPicPr>
        <p:blipFill>
          <a:blip r:embed="rId2"/>
          <a:stretch>
            <a:fillRect/>
          </a:stretch>
        </p:blipFill>
        <p:spPr>
          <a:xfrm>
            <a:off x="7051937" y="0"/>
            <a:ext cx="5140063" cy="6874370"/>
          </a:xfrm>
          <a:prstGeom prst="rect">
            <a:avLst/>
          </a:prstGeom>
        </p:spPr>
      </p:pic>
      <p:sp>
        <p:nvSpPr>
          <p:cNvPr id="5" name="Espace réservé du numéro de diapositive 4"/>
          <p:cNvSpPr>
            <a:spLocks noGrp="1"/>
          </p:cNvSpPr>
          <p:nvPr>
            <p:ph type="sldNum" sz="quarter" idx="12"/>
          </p:nvPr>
        </p:nvSpPr>
        <p:spPr/>
        <p:txBody>
          <a:bodyPr/>
          <a:lstStyle/>
          <a:p>
            <a:fld id="{0F213E5E-C661-4CE5-9D50-F28E64517CAA}" type="slidenum">
              <a:rPr lang="en-US" smtClean="0"/>
              <a:t>17</a:t>
            </a:fld>
            <a:endParaRPr lang="en-US"/>
          </a:p>
        </p:txBody>
      </p:sp>
    </p:spTree>
    <p:extLst>
      <p:ext uri="{BB962C8B-B14F-4D97-AF65-F5344CB8AC3E}">
        <p14:creationId xmlns:p14="http://schemas.microsoft.com/office/powerpoint/2010/main" val="2537519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DS-50 </a:t>
            </a:r>
            <a:r>
              <a:rPr lang="fr-FR" dirty="0" smtClean="0"/>
              <a:t>Calibration: </a:t>
            </a:r>
            <a:r>
              <a:rPr lang="fr-FR" sz="2400" dirty="0" err="1" smtClean="0"/>
              <a:t>deployment</a:t>
            </a:r>
            <a:endParaRPr lang="en-US" dirty="0"/>
          </a:p>
        </p:txBody>
      </p:sp>
      <p:sp>
        <p:nvSpPr>
          <p:cNvPr id="8" name="Espace réservé du contenu 2"/>
          <p:cNvSpPr>
            <a:spLocks noGrp="1"/>
          </p:cNvSpPr>
          <p:nvPr>
            <p:ph idx="1"/>
          </p:nvPr>
        </p:nvSpPr>
        <p:spPr>
          <a:xfrm>
            <a:off x="7342094" y="1965344"/>
            <a:ext cx="4769223" cy="2875597"/>
          </a:xfrm>
        </p:spPr>
        <p:txBody>
          <a:bodyPr anchor="t">
            <a:normAutofit/>
          </a:bodyPr>
          <a:lstStyle/>
          <a:p>
            <a:pPr algn="just"/>
            <a:r>
              <a:rPr lang="en-US" sz="1600" b="1" dirty="0" smtClean="0"/>
              <a:t>The deployment </a:t>
            </a:r>
            <a:r>
              <a:rPr lang="en-US" sz="1600" dirty="0" smtClean="0"/>
              <a:t>is done in 3 steps (A, B and C on the figure): lowering, deployment of the arm then rotation to come as close as possible of the cryostat.</a:t>
            </a:r>
          </a:p>
          <a:p>
            <a:pPr algn="just"/>
            <a:r>
              <a:rPr lang="fr-FR" sz="1600" dirty="0" smtClean="0"/>
              <a:t>The source </a:t>
            </a:r>
            <a:r>
              <a:rPr lang="fr-FR" sz="1600" dirty="0" err="1" smtClean="0"/>
              <a:t>is</a:t>
            </a:r>
            <a:r>
              <a:rPr lang="fr-FR" sz="1600" dirty="0" smtClean="0"/>
              <a:t> </a:t>
            </a:r>
            <a:r>
              <a:rPr lang="fr-FR" sz="1600" dirty="0" err="1" smtClean="0"/>
              <a:t>located</a:t>
            </a:r>
            <a:r>
              <a:rPr lang="fr-FR" sz="1600" dirty="0" smtClean="0"/>
              <a:t> in a source </a:t>
            </a:r>
            <a:r>
              <a:rPr lang="fr-FR" sz="1600" dirty="0" err="1" smtClean="0"/>
              <a:t>holder</a:t>
            </a:r>
            <a:r>
              <a:rPr lang="fr-FR" sz="1600" dirty="0" smtClean="0"/>
              <a:t> (7)</a:t>
            </a:r>
          </a:p>
          <a:p>
            <a:pPr algn="just"/>
            <a:r>
              <a:rPr lang="fr-FR" sz="1600" dirty="0" smtClean="0"/>
              <a:t>The system </a:t>
            </a:r>
            <a:r>
              <a:rPr lang="fr-FR" sz="1600" dirty="0" err="1" smtClean="0"/>
              <a:t>is</a:t>
            </a:r>
            <a:r>
              <a:rPr lang="fr-FR" sz="1600" dirty="0" smtClean="0"/>
              <a:t> 240 cm long</a:t>
            </a:r>
          </a:p>
          <a:p>
            <a:pPr algn="just"/>
            <a:r>
              <a:rPr lang="fr-FR" sz="1600" dirty="0" smtClean="0"/>
              <a:t>Angle </a:t>
            </a:r>
            <a:r>
              <a:rPr lang="el-GR" sz="1600" dirty="0" smtClean="0">
                <a:latin typeface="Times New Roman" panose="02020603050405020304" pitchFamily="18" charset="0"/>
                <a:cs typeface="Times New Roman" panose="02020603050405020304" pitchFamily="18" charset="0"/>
              </a:rPr>
              <a:t>θ</a:t>
            </a:r>
            <a:r>
              <a:rPr lang="fr-FR" sz="1600" dirty="0" smtClean="0"/>
              <a:t> </a:t>
            </a:r>
            <a:r>
              <a:rPr lang="fr-FR" sz="1600" dirty="0" err="1" smtClean="0"/>
              <a:t>between</a:t>
            </a:r>
            <a:r>
              <a:rPr lang="fr-FR" sz="1600" dirty="0" smtClean="0"/>
              <a:t> 0 and 90°</a:t>
            </a:r>
            <a:endParaRPr lang="en-US" sz="1600" dirty="0" smtClean="0"/>
          </a:p>
        </p:txBody>
      </p:sp>
      <p:pic>
        <p:nvPicPr>
          <p:cNvPr id="10" name="Image 9"/>
          <p:cNvPicPr>
            <a:picLocks noChangeAspect="1"/>
          </p:cNvPicPr>
          <p:nvPr/>
        </p:nvPicPr>
        <p:blipFill>
          <a:blip r:embed="rId2"/>
          <a:stretch>
            <a:fillRect/>
          </a:stretch>
        </p:blipFill>
        <p:spPr>
          <a:xfrm>
            <a:off x="173691" y="2017619"/>
            <a:ext cx="6896100" cy="4705350"/>
          </a:xfrm>
          <a:prstGeom prst="rect">
            <a:avLst/>
          </a:prstGeom>
        </p:spPr>
      </p:pic>
      <p:pic>
        <p:nvPicPr>
          <p:cNvPr id="11" name="Image 10"/>
          <p:cNvPicPr>
            <a:picLocks noChangeAspect="1"/>
          </p:cNvPicPr>
          <p:nvPr/>
        </p:nvPicPr>
        <p:blipFill>
          <a:blip r:embed="rId3"/>
          <a:stretch>
            <a:fillRect/>
          </a:stretch>
        </p:blipFill>
        <p:spPr>
          <a:xfrm>
            <a:off x="6782080" y="5089992"/>
            <a:ext cx="5172075" cy="1590675"/>
          </a:xfrm>
          <a:prstGeom prst="rect">
            <a:avLst/>
          </a:prstGeom>
        </p:spPr>
      </p:pic>
      <p:sp>
        <p:nvSpPr>
          <p:cNvPr id="3" name="Espace réservé du numéro de diapositive 2"/>
          <p:cNvSpPr>
            <a:spLocks noGrp="1"/>
          </p:cNvSpPr>
          <p:nvPr>
            <p:ph type="sldNum" sz="quarter" idx="12"/>
          </p:nvPr>
        </p:nvSpPr>
        <p:spPr/>
        <p:txBody>
          <a:bodyPr/>
          <a:lstStyle/>
          <a:p>
            <a:fld id="{0F213E5E-C661-4CE5-9D50-F28E64517CAA}" type="slidenum">
              <a:rPr lang="en-US" smtClean="0"/>
              <a:t>18</a:t>
            </a:fld>
            <a:endParaRPr lang="en-US"/>
          </a:p>
        </p:txBody>
      </p:sp>
    </p:spTree>
    <p:extLst>
      <p:ext uri="{BB962C8B-B14F-4D97-AF65-F5344CB8AC3E}">
        <p14:creationId xmlns:p14="http://schemas.microsoft.com/office/powerpoint/2010/main" val="1880108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DS-50 Calibration: </a:t>
            </a:r>
            <a:r>
              <a:rPr lang="fr-FR" sz="2400" dirty="0" err="1"/>
              <a:t>deployment</a:t>
            </a:r>
            <a:endParaRPr lang="en-US" dirty="0"/>
          </a:p>
        </p:txBody>
      </p:sp>
      <p:sp>
        <p:nvSpPr>
          <p:cNvPr id="8" name="Espace réservé du contenu 2"/>
          <p:cNvSpPr>
            <a:spLocks noGrp="1"/>
          </p:cNvSpPr>
          <p:nvPr>
            <p:ph idx="1"/>
          </p:nvPr>
        </p:nvSpPr>
        <p:spPr>
          <a:xfrm>
            <a:off x="3399906" y="2019993"/>
            <a:ext cx="4001020" cy="2094807"/>
          </a:xfrm>
        </p:spPr>
        <p:txBody>
          <a:bodyPr anchor="t">
            <a:normAutofit lnSpcReduction="10000"/>
          </a:bodyPr>
          <a:lstStyle/>
          <a:p>
            <a:pPr algn="just"/>
            <a:r>
              <a:rPr lang="fr-FR" sz="1600" b="1" dirty="0" smtClean="0"/>
              <a:t>Stepper </a:t>
            </a:r>
            <a:r>
              <a:rPr lang="fr-FR" sz="1600" b="1" dirty="0" err="1" smtClean="0"/>
              <a:t>motor</a:t>
            </a:r>
            <a:r>
              <a:rPr lang="fr-FR" sz="1600" dirty="0" smtClean="0"/>
              <a:t>: rotation of 2 spools to </a:t>
            </a:r>
            <a:r>
              <a:rPr lang="fr-FR" sz="1600" dirty="0" err="1" smtClean="0"/>
              <a:t>lower</a:t>
            </a:r>
            <a:r>
              <a:rPr lang="fr-FR" sz="1600" dirty="0" smtClean="0"/>
              <a:t> the system, </a:t>
            </a:r>
            <a:r>
              <a:rPr lang="fr-FR" sz="1600" dirty="0" err="1" smtClean="0"/>
              <a:t>thanks</a:t>
            </a:r>
            <a:r>
              <a:rPr lang="fr-FR" sz="1600" dirty="0" smtClean="0"/>
              <a:t> to </a:t>
            </a:r>
            <a:r>
              <a:rPr lang="fr-FR" sz="1600" dirty="0" err="1" smtClean="0"/>
              <a:t>cables</a:t>
            </a:r>
            <a:r>
              <a:rPr lang="fr-FR" sz="1600" dirty="0" smtClean="0"/>
              <a:t>, in the LSV. </a:t>
            </a:r>
            <a:r>
              <a:rPr lang="fr-FR" sz="1600" dirty="0" err="1" smtClean="0"/>
              <a:t>Controled</a:t>
            </a:r>
            <a:r>
              <a:rPr lang="fr-FR" sz="1600" dirty="0" smtClean="0"/>
              <a:t> by a </a:t>
            </a:r>
            <a:r>
              <a:rPr lang="fr-FR" sz="1600" dirty="0" err="1" smtClean="0"/>
              <a:t>Labview</a:t>
            </a:r>
            <a:r>
              <a:rPr lang="fr-FR" sz="1600" dirty="0" smtClean="0"/>
              <a:t> interface.</a:t>
            </a:r>
          </a:p>
          <a:p>
            <a:pPr algn="just"/>
            <a:r>
              <a:rPr lang="fr-FR" sz="1600" dirty="0" err="1" smtClean="0"/>
              <a:t>Absolute</a:t>
            </a:r>
            <a:r>
              <a:rPr lang="fr-FR" sz="1600" dirty="0" smtClean="0"/>
              <a:t> encoder for z position. </a:t>
            </a:r>
            <a:r>
              <a:rPr lang="fr-FR" sz="1600" dirty="0" err="1" smtClean="0"/>
              <a:t>Desired</a:t>
            </a:r>
            <a:r>
              <a:rPr lang="fr-FR" sz="1600" dirty="0" smtClean="0"/>
              <a:t> position </a:t>
            </a:r>
            <a:r>
              <a:rPr lang="fr-FR" sz="1600" dirty="0" err="1" smtClean="0"/>
              <a:t>can</a:t>
            </a:r>
            <a:r>
              <a:rPr lang="fr-FR" sz="1600" dirty="0" smtClean="0"/>
              <a:t> </a:t>
            </a:r>
            <a:r>
              <a:rPr lang="fr-FR" sz="1600" dirty="0" err="1" smtClean="0"/>
              <a:t>be</a:t>
            </a:r>
            <a:r>
              <a:rPr lang="fr-FR" sz="1600" dirty="0" smtClean="0"/>
              <a:t> </a:t>
            </a:r>
            <a:r>
              <a:rPr lang="fr-FR" sz="1600" dirty="0" err="1" smtClean="0"/>
              <a:t>specified</a:t>
            </a:r>
            <a:r>
              <a:rPr lang="fr-FR" sz="1600" dirty="0" smtClean="0"/>
              <a:t> in the </a:t>
            </a:r>
            <a:r>
              <a:rPr lang="fr-FR" sz="1600" dirty="0" err="1" smtClean="0"/>
              <a:t>Labview</a:t>
            </a:r>
            <a:r>
              <a:rPr lang="fr-FR" sz="1600" dirty="0" smtClean="0"/>
              <a:t> program (</a:t>
            </a:r>
            <a:r>
              <a:rPr lang="fr-FR" sz="1600" dirty="0" err="1" smtClean="0"/>
              <a:t>motor</a:t>
            </a:r>
            <a:r>
              <a:rPr lang="fr-FR" sz="1600" dirty="0" smtClean="0"/>
              <a:t> </a:t>
            </a:r>
            <a:r>
              <a:rPr lang="fr-FR" sz="1600" dirty="0" err="1" smtClean="0"/>
              <a:t>step</a:t>
            </a:r>
            <a:r>
              <a:rPr lang="fr-FR" sz="1600" dirty="0" smtClean="0"/>
              <a:t> </a:t>
            </a:r>
            <a:r>
              <a:rPr lang="fr-FR" sz="1600" dirty="0" err="1" smtClean="0"/>
              <a:t>counts</a:t>
            </a:r>
            <a:r>
              <a:rPr lang="fr-FR" sz="1600" dirty="0" smtClean="0"/>
              <a:t>).</a:t>
            </a:r>
            <a:endParaRPr lang="en-US" sz="1600" dirty="0" smtClean="0"/>
          </a:p>
        </p:txBody>
      </p:sp>
      <p:pic>
        <p:nvPicPr>
          <p:cNvPr id="3" name="Image 2"/>
          <p:cNvPicPr>
            <a:picLocks noChangeAspect="1"/>
          </p:cNvPicPr>
          <p:nvPr/>
        </p:nvPicPr>
        <p:blipFill>
          <a:blip r:embed="rId3"/>
          <a:stretch>
            <a:fillRect/>
          </a:stretch>
        </p:blipFill>
        <p:spPr>
          <a:xfrm>
            <a:off x="7569358" y="1"/>
            <a:ext cx="4608575" cy="6858000"/>
          </a:xfrm>
          <a:prstGeom prst="rect">
            <a:avLst/>
          </a:prstGeom>
        </p:spPr>
      </p:pic>
      <p:pic>
        <p:nvPicPr>
          <p:cNvPr id="6" name="Image 5"/>
          <p:cNvPicPr>
            <a:picLocks noChangeAspect="1"/>
          </p:cNvPicPr>
          <p:nvPr/>
        </p:nvPicPr>
        <p:blipFill>
          <a:blip r:embed="rId4"/>
          <a:stretch>
            <a:fillRect/>
          </a:stretch>
        </p:blipFill>
        <p:spPr>
          <a:xfrm>
            <a:off x="207819" y="1896492"/>
            <a:ext cx="3233651" cy="2166546"/>
          </a:xfrm>
          <a:prstGeom prst="rect">
            <a:avLst/>
          </a:prstGeom>
        </p:spPr>
      </p:pic>
      <p:sp>
        <p:nvSpPr>
          <p:cNvPr id="4" name="Espace réservé du numéro de diapositive 3"/>
          <p:cNvSpPr>
            <a:spLocks noGrp="1"/>
          </p:cNvSpPr>
          <p:nvPr>
            <p:ph type="sldNum" sz="quarter" idx="12"/>
          </p:nvPr>
        </p:nvSpPr>
        <p:spPr/>
        <p:txBody>
          <a:bodyPr/>
          <a:lstStyle/>
          <a:p>
            <a:fld id="{0F213E5E-C661-4CE5-9D50-F28E64517CAA}" type="slidenum">
              <a:rPr lang="en-US" smtClean="0"/>
              <a:t>19</a:t>
            </a:fld>
            <a:endParaRPr lang="en-US"/>
          </a:p>
        </p:txBody>
      </p:sp>
      <p:pic>
        <p:nvPicPr>
          <p:cNvPr id="5" name="Image 4"/>
          <p:cNvPicPr>
            <a:picLocks noChangeAspect="1"/>
          </p:cNvPicPr>
          <p:nvPr/>
        </p:nvPicPr>
        <p:blipFill>
          <a:blip r:embed="rId5"/>
          <a:stretch>
            <a:fillRect/>
          </a:stretch>
        </p:blipFill>
        <p:spPr>
          <a:xfrm>
            <a:off x="723060" y="4163367"/>
            <a:ext cx="6905401" cy="2538000"/>
          </a:xfrm>
          <a:prstGeom prst="rect">
            <a:avLst/>
          </a:prstGeom>
        </p:spPr>
      </p:pic>
    </p:spTree>
    <p:extLst>
      <p:ext uri="{BB962C8B-B14F-4D97-AF65-F5344CB8AC3E}">
        <p14:creationId xmlns:p14="http://schemas.microsoft.com/office/powerpoint/2010/main" val="1800398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Outline</a:t>
            </a:r>
            <a:endParaRPr lang="en-US" dirty="0"/>
          </a:p>
        </p:txBody>
      </p:sp>
      <p:sp>
        <p:nvSpPr>
          <p:cNvPr id="3" name="Espace réservé du contenu 2"/>
          <p:cNvSpPr>
            <a:spLocks noGrp="1"/>
          </p:cNvSpPr>
          <p:nvPr>
            <p:ph idx="1"/>
          </p:nvPr>
        </p:nvSpPr>
        <p:spPr>
          <a:xfrm>
            <a:off x="349624" y="1825625"/>
            <a:ext cx="11456894" cy="4351338"/>
          </a:xfrm>
        </p:spPr>
        <p:txBody>
          <a:bodyPr/>
          <a:lstStyle/>
          <a:p>
            <a:r>
              <a:rPr lang="fr-FR" dirty="0" err="1" smtClean="0"/>
              <a:t>History</a:t>
            </a:r>
            <a:r>
              <a:rPr lang="fr-FR" dirty="0" smtClean="0"/>
              <a:t>/</a:t>
            </a:r>
            <a:r>
              <a:rPr lang="fr-FR" dirty="0" err="1" smtClean="0"/>
              <a:t>strategy</a:t>
            </a:r>
            <a:endParaRPr lang="fr-FR" dirty="0" smtClean="0"/>
          </a:p>
          <a:p>
            <a:endParaRPr lang="fr-FR" dirty="0" smtClean="0"/>
          </a:p>
          <a:p>
            <a:r>
              <a:rPr lang="fr-FR" dirty="0" err="1" smtClean="0"/>
              <a:t>Synthesis</a:t>
            </a:r>
            <a:r>
              <a:rPr lang="fr-FR" dirty="0" smtClean="0"/>
              <a:t> of the documents </a:t>
            </a:r>
            <a:r>
              <a:rPr lang="fr-FR" dirty="0" err="1" smtClean="0"/>
              <a:t>read</a:t>
            </a:r>
            <a:endParaRPr lang="fr-FR" dirty="0" smtClean="0"/>
          </a:p>
          <a:p>
            <a:endParaRPr lang="fr-FR" dirty="0"/>
          </a:p>
          <a:p>
            <a:r>
              <a:rPr lang="fr-FR" dirty="0" smtClean="0"/>
              <a:t>Questions</a:t>
            </a:r>
            <a:endParaRPr lang="en-US" dirty="0" smtClean="0"/>
          </a:p>
          <a:p>
            <a:endParaRPr lang="en-US" dirty="0"/>
          </a:p>
        </p:txBody>
      </p:sp>
      <p:sp>
        <p:nvSpPr>
          <p:cNvPr id="4" name="Espace réservé du numéro de diapositive 3"/>
          <p:cNvSpPr>
            <a:spLocks noGrp="1"/>
          </p:cNvSpPr>
          <p:nvPr>
            <p:ph type="sldNum" sz="quarter" idx="12"/>
          </p:nvPr>
        </p:nvSpPr>
        <p:spPr/>
        <p:txBody>
          <a:bodyPr/>
          <a:lstStyle/>
          <a:p>
            <a:fld id="{0F213E5E-C661-4CE5-9D50-F28E64517CAA}" type="slidenum">
              <a:rPr lang="en-US" smtClean="0"/>
              <a:t>2</a:t>
            </a:fld>
            <a:endParaRPr lang="en-US"/>
          </a:p>
        </p:txBody>
      </p:sp>
    </p:spTree>
    <p:extLst>
      <p:ext uri="{BB962C8B-B14F-4D97-AF65-F5344CB8AC3E}">
        <p14:creationId xmlns:p14="http://schemas.microsoft.com/office/powerpoint/2010/main" val="3385437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DS20k Calibration: </a:t>
            </a:r>
            <a:r>
              <a:rPr lang="fr-FR" dirty="0" smtClean="0"/>
              <a:t>TPC </a:t>
            </a:r>
            <a:r>
              <a:rPr lang="fr-FR" dirty="0" err="1" smtClean="0"/>
              <a:t>geometry</a:t>
            </a:r>
            <a:endParaRPr lang="en-US" dirty="0"/>
          </a:p>
        </p:txBody>
      </p:sp>
      <p:pic>
        <p:nvPicPr>
          <p:cNvPr id="5" name="Image 4"/>
          <p:cNvPicPr>
            <a:picLocks noChangeAspect="1"/>
          </p:cNvPicPr>
          <p:nvPr/>
        </p:nvPicPr>
        <p:blipFill>
          <a:blip r:embed="rId2"/>
          <a:stretch>
            <a:fillRect/>
          </a:stretch>
        </p:blipFill>
        <p:spPr>
          <a:xfrm>
            <a:off x="8235215" y="723208"/>
            <a:ext cx="3410915" cy="3715687"/>
          </a:xfrm>
          <a:prstGeom prst="rect">
            <a:avLst/>
          </a:prstGeom>
        </p:spPr>
      </p:pic>
      <p:pic>
        <p:nvPicPr>
          <p:cNvPr id="7" name="Image 6"/>
          <p:cNvPicPr>
            <a:picLocks noChangeAspect="1"/>
          </p:cNvPicPr>
          <p:nvPr/>
        </p:nvPicPr>
        <p:blipFill>
          <a:blip r:embed="rId3"/>
          <a:stretch>
            <a:fillRect/>
          </a:stretch>
        </p:blipFill>
        <p:spPr>
          <a:xfrm>
            <a:off x="1" y="1811134"/>
            <a:ext cx="6307123" cy="3966212"/>
          </a:xfrm>
          <a:prstGeom prst="rect">
            <a:avLst/>
          </a:prstGeom>
        </p:spPr>
      </p:pic>
      <p:pic>
        <p:nvPicPr>
          <p:cNvPr id="9" name="Image 8"/>
          <p:cNvPicPr>
            <a:picLocks noChangeAspect="1"/>
          </p:cNvPicPr>
          <p:nvPr/>
        </p:nvPicPr>
        <p:blipFill>
          <a:blip r:embed="rId4"/>
          <a:stretch>
            <a:fillRect/>
          </a:stretch>
        </p:blipFill>
        <p:spPr>
          <a:xfrm>
            <a:off x="6394778" y="4684684"/>
            <a:ext cx="5797222" cy="2173316"/>
          </a:xfrm>
          <a:prstGeom prst="rect">
            <a:avLst/>
          </a:prstGeom>
        </p:spPr>
      </p:pic>
      <p:sp>
        <p:nvSpPr>
          <p:cNvPr id="10" name="ZoneTexte 9"/>
          <p:cNvSpPr txBox="1"/>
          <p:nvPr/>
        </p:nvSpPr>
        <p:spPr>
          <a:xfrm>
            <a:off x="4538749" y="2527069"/>
            <a:ext cx="620683" cy="369332"/>
          </a:xfrm>
          <a:prstGeom prst="rect">
            <a:avLst/>
          </a:prstGeom>
          <a:noFill/>
        </p:spPr>
        <p:txBody>
          <a:bodyPr wrap="none" rtlCol="0">
            <a:spAutoFit/>
          </a:bodyPr>
          <a:lstStyle/>
          <a:p>
            <a:r>
              <a:rPr lang="fr-FR" dirty="0" err="1" smtClean="0"/>
              <a:t>Side</a:t>
            </a:r>
            <a:endParaRPr lang="en-US" dirty="0"/>
          </a:p>
        </p:txBody>
      </p:sp>
      <p:sp>
        <p:nvSpPr>
          <p:cNvPr id="11" name="ZoneTexte 10"/>
          <p:cNvSpPr txBox="1"/>
          <p:nvPr/>
        </p:nvSpPr>
        <p:spPr>
          <a:xfrm>
            <a:off x="11030990" y="4572000"/>
            <a:ext cx="795411" cy="369332"/>
          </a:xfrm>
          <a:prstGeom prst="rect">
            <a:avLst/>
          </a:prstGeom>
          <a:noFill/>
        </p:spPr>
        <p:txBody>
          <a:bodyPr wrap="none" rtlCol="0">
            <a:spAutoFit/>
          </a:bodyPr>
          <a:lstStyle/>
          <a:p>
            <a:r>
              <a:rPr lang="fr-FR" dirty="0" err="1" smtClean="0"/>
              <a:t>Below</a:t>
            </a:r>
            <a:endParaRPr lang="en-US" dirty="0"/>
          </a:p>
        </p:txBody>
      </p:sp>
      <p:sp>
        <p:nvSpPr>
          <p:cNvPr id="3" name="Espace réservé du numéro de diapositive 2"/>
          <p:cNvSpPr>
            <a:spLocks noGrp="1"/>
          </p:cNvSpPr>
          <p:nvPr>
            <p:ph type="sldNum" sz="quarter" idx="12"/>
          </p:nvPr>
        </p:nvSpPr>
        <p:spPr/>
        <p:txBody>
          <a:bodyPr/>
          <a:lstStyle/>
          <a:p>
            <a:fld id="{0F213E5E-C661-4CE5-9D50-F28E64517CAA}" type="slidenum">
              <a:rPr lang="en-US" smtClean="0"/>
              <a:t>20</a:t>
            </a:fld>
            <a:endParaRPr lang="en-US"/>
          </a:p>
        </p:txBody>
      </p:sp>
    </p:spTree>
    <p:extLst>
      <p:ext uri="{BB962C8B-B14F-4D97-AF65-F5344CB8AC3E}">
        <p14:creationId xmlns:p14="http://schemas.microsoft.com/office/powerpoint/2010/main" val="1658595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DS20k </a:t>
            </a:r>
            <a:r>
              <a:rPr lang="fr-FR" dirty="0" smtClean="0"/>
              <a:t>Calibration: SPECS</a:t>
            </a:r>
            <a:endParaRPr lang="en-US" dirty="0"/>
          </a:p>
        </p:txBody>
      </p:sp>
      <p:sp>
        <p:nvSpPr>
          <p:cNvPr id="18" name="Espace réservé du contenu 2"/>
          <p:cNvSpPr>
            <a:spLocks noGrp="1"/>
          </p:cNvSpPr>
          <p:nvPr>
            <p:ph idx="1"/>
          </p:nvPr>
        </p:nvSpPr>
        <p:spPr>
          <a:xfrm>
            <a:off x="669173" y="1973059"/>
            <a:ext cx="6782493" cy="4688726"/>
          </a:xfrm>
        </p:spPr>
        <p:txBody>
          <a:bodyPr anchor="t">
            <a:noAutofit/>
          </a:bodyPr>
          <a:lstStyle/>
          <a:p>
            <a:pPr algn="just"/>
            <a:r>
              <a:rPr lang="fr-FR" sz="1600" dirty="0" smtClean="0"/>
              <a:t>Calibration must </a:t>
            </a:r>
            <a:r>
              <a:rPr lang="fr-FR" sz="1600" dirty="0" err="1" smtClean="0"/>
              <a:t>cover</a:t>
            </a:r>
            <a:r>
              <a:rPr lang="fr-FR" sz="1600" dirty="0" smtClean="0"/>
              <a:t> </a:t>
            </a:r>
            <a:r>
              <a:rPr lang="fr-FR" sz="1600" dirty="0" err="1" smtClean="0"/>
              <a:t>several</a:t>
            </a:r>
            <a:r>
              <a:rPr lang="fr-FR" sz="1600" dirty="0" smtClean="0"/>
              <a:t> aspects (</a:t>
            </a:r>
            <a:r>
              <a:rPr lang="fr-FR" sz="1600" dirty="0" err="1" smtClean="0"/>
              <a:t>e.g</a:t>
            </a:r>
            <a:r>
              <a:rPr lang="fr-FR" sz="1600" dirty="0" smtClean="0"/>
              <a:t> : </a:t>
            </a:r>
            <a:r>
              <a:rPr lang="fr-FR" sz="1600" dirty="0" err="1" smtClean="0"/>
              <a:t>response</a:t>
            </a:r>
            <a:r>
              <a:rPr lang="fr-FR" sz="1600" dirty="0" smtClean="0"/>
              <a:t> to the single </a:t>
            </a:r>
            <a:r>
              <a:rPr lang="fr-FR" sz="1600" dirty="0" err="1" smtClean="0"/>
              <a:t>photo-electron</a:t>
            </a:r>
            <a:r>
              <a:rPr lang="fr-FR" sz="1600" dirty="0" smtClean="0"/>
              <a:t> of the photo-detectors and </a:t>
            </a:r>
            <a:r>
              <a:rPr lang="fr-FR" sz="1600" dirty="0" err="1" smtClean="0"/>
              <a:t>acceptance</a:t>
            </a:r>
            <a:r>
              <a:rPr lang="fr-FR" sz="1600" dirty="0" smtClean="0"/>
              <a:t> as a </a:t>
            </a:r>
            <a:r>
              <a:rPr lang="fr-FR" sz="1600" dirty="0" err="1" smtClean="0"/>
              <a:t>function</a:t>
            </a:r>
            <a:r>
              <a:rPr lang="fr-FR" sz="1600" dirty="0" smtClean="0"/>
              <a:t> of the </a:t>
            </a:r>
            <a:r>
              <a:rPr lang="fr-FR" sz="1600" dirty="0" err="1" smtClean="0"/>
              <a:t>energy</a:t>
            </a:r>
            <a:r>
              <a:rPr lang="fr-FR" sz="1600" dirty="0" smtClean="0"/>
              <a:t> for the </a:t>
            </a:r>
            <a:r>
              <a:rPr lang="fr-FR" sz="1600" dirty="0" err="1" smtClean="0"/>
              <a:t>nuclear</a:t>
            </a:r>
            <a:r>
              <a:rPr lang="fr-FR" sz="1600" dirty="0" smtClean="0"/>
              <a:t> </a:t>
            </a:r>
            <a:r>
              <a:rPr lang="fr-FR" sz="1600" dirty="0" err="1" smtClean="0"/>
              <a:t>recoils</a:t>
            </a:r>
            <a:r>
              <a:rPr lang="fr-FR" sz="1600" dirty="0" smtClean="0"/>
              <a:t>)</a:t>
            </a:r>
          </a:p>
          <a:p>
            <a:pPr algn="just"/>
            <a:r>
              <a:rPr lang="fr-FR" sz="1600" b="1" dirty="0" smtClean="0"/>
              <a:t>It must </a:t>
            </a:r>
            <a:r>
              <a:rPr lang="fr-FR" sz="1600" b="1" dirty="0" err="1" smtClean="0"/>
              <a:t>include</a:t>
            </a:r>
            <a:r>
              <a:rPr lang="fr-FR" sz="1600" dirty="0" smtClean="0"/>
              <a:t>:</a:t>
            </a:r>
          </a:p>
          <a:p>
            <a:pPr lvl="1"/>
            <a:r>
              <a:rPr lang="en-US" sz="1400" dirty="0" err="1" smtClean="0"/>
              <a:t>Photosensor</a:t>
            </a:r>
            <a:r>
              <a:rPr lang="en-US" sz="1400" dirty="0" smtClean="0"/>
              <a:t> </a:t>
            </a:r>
            <a:r>
              <a:rPr lang="en-US" sz="1400" dirty="0"/>
              <a:t>charge and time response;</a:t>
            </a:r>
          </a:p>
          <a:p>
            <a:pPr lvl="1"/>
            <a:r>
              <a:rPr lang="en-US" sz="1400" dirty="0" smtClean="0"/>
              <a:t>TPC and </a:t>
            </a:r>
            <a:r>
              <a:rPr lang="en-US" sz="1400" dirty="0" err="1" smtClean="0"/>
              <a:t>nVeto</a:t>
            </a:r>
            <a:r>
              <a:rPr lang="en-US" sz="1400" dirty="0" smtClean="0"/>
              <a:t> scintillation </a:t>
            </a:r>
            <a:r>
              <a:rPr lang="en-US" sz="1400" dirty="0"/>
              <a:t>light yield;</a:t>
            </a:r>
          </a:p>
          <a:p>
            <a:pPr lvl="1"/>
            <a:r>
              <a:rPr lang="en-US" sz="1400" dirty="0" smtClean="0"/>
              <a:t>Spatial </a:t>
            </a:r>
            <a:r>
              <a:rPr lang="en-US" sz="1400" dirty="0"/>
              <a:t>uniformity of the TPC detector response;</a:t>
            </a:r>
          </a:p>
          <a:p>
            <a:pPr lvl="1"/>
            <a:r>
              <a:rPr lang="en-US" sz="1400" dirty="0" smtClean="0"/>
              <a:t>Pulse </a:t>
            </a:r>
            <a:r>
              <a:rPr lang="en-US" sz="1400" dirty="0"/>
              <a:t>shape discrimination of nuclear and electron recoils;</a:t>
            </a:r>
          </a:p>
          <a:p>
            <a:pPr lvl="1"/>
            <a:r>
              <a:rPr lang="en-US" sz="1400" dirty="0" smtClean="0"/>
              <a:t>Neutron </a:t>
            </a:r>
            <a:r>
              <a:rPr lang="en-US" sz="1400" dirty="0"/>
              <a:t>detection </a:t>
            </a:r>
            <a:r>
              <a:rPr lang="en-US" sz="1400" dirty="0" smtClean="0"/>
              <a:t>efficiency </a:t>
            </a:r>
            <a:r>
              <a:rPr lang="en-US" sz="1400" dirty="0"/>
              <a:t>in </a:t>
            </a:r>
            <a:r>
              <a:rPr lang="en-US" sz="1400" dirty="0" smtClean="0"/>
              <a:t>the </a:t>
            </a:r>
            <a:r>
              <a:rPr lang="en-US" sz="1400" dirty="0" err="1" smtClean="0"/>
              <a:t>nVeto</a:t>
            </a:r>
            <a:r>
              <a:rPr lang="en-US" sz="1400" dirty="0" smtClean="0"/>
              <a:t>;</a:t>
            </a:r>
            <a:endParaRPr lang="en-US" sz="1400" dirty="0"/>
          </a:p>
          <a:p>
            <a:pPr lvl="1"/>
            <a:r>
              <a:rPr lang="en-US" sz="1400" dirty="0" smtClean="0"/>
              <a:t>Stability </a:t>
            </a:r>
            <a:r>
              <a:rPr lang="en-US" sz="1400" dirty="0"/>
              <a:t>of the detectors' responses over time (TPC, </a:t>
            </a:r>
            <a:r>
              <a:rPr lang="en-US" sz="1400" dirty="0" err="1" smtClean="0"/>
              <a:t>nVeto</a:t>
            </a:r>
            <a:r>
              <a:rPr lang="en-US" sz="1400" dirty="0" smtClean="0"/>
              <a:t>).</a:t>
            </a:r>
            <a:endParaRPr lang="en-US" sz="1400" dirty="0"/>
          </a:p>
          <a:p>
            <a:pPr lvl="1"/>
            <a:r>
              <a:rPr lang="en-US" sz="1400" dirty="0"/>
              <a:t>The combination of radioactive sources, neutron generators and light sources proposed here ensures a </a:t>
            </a:r>
            <a:r>
              <a:rPr lang="en-US" sz="1400" dirty="0" smtClean="0"/>
              <a:t>robust calibration </a:t>
            </a:r>
            <a:r>
              <a:rPr lang="en-US" sz="1400" dirty="0"/>
              <a:t>plan.</a:t>
            </a:r>
            <a:endParaRPr lang="fr-FR" sz="1200" dirty="0" smtClean="0"/>
          </a:p>
        </p:txBody>
      </p:sp>
      <p:sp>
        <p:nvSpPr>
          <p:cNvPr id="3" name="Espace réservé du numéro de diapositive 2"/>
          <p:cNvSpPr>
            <a:spLocks noGrp="1"/>
          </p:cNvSpPr>
          <p:nvPr>
            <p:ph type="sldNum" sz="quarter" idx="12"/>
          </p:nvPr>
        </p:nvSpPr>
        <p:spPr/>
        <p:txBody>
          <a:bodyPr/>
          <a:lstStyle/>
          <a:p>
            <a:fld id="{0F213E5E-C661-4CE5-9D50-F28E64517CAA}" type="slidenum">
              <a:rPr lang="en-US" smtClean="0"/>
              <a:t>21</a:t>
            </a:fld>
            <a:endParaRPr lang="en-US"/>
          </a:p>
        </p:txBody>
      </p:sp>
    </p:spTree>
    <p:extLst>
      <p:ext uri="{BB962C8B-B14F-4D97-AF65-F5344CB8AC3E}">
        <p14:creationId xmlns:p14="http://schemas.microsoft.com/office/powerpoint/2010/main" val="2687908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History</a:t>
            </a:r>
            <a:r>
              <a:rPr lang="fr-FR" dirty="0" smtClean="0"/>
              <a:t>/</a:t>
            </a:r>
            <a:r>
              <a:rPr lang="fr-FR" dirty="0" err="1" smtClean="0"/>
              <a:t>strategy</a:t>
            </a:r>
            <a:endParaRPr lang="en-US" dirty="0"/>
          </a:p>
        </p:txBody>
      </p:sp>
      <p:sp>
        <p:nvSpPr>
          <p:cNvPr id="3" name="Espace réservé du contenu 2"/>
          <p:cNvSpPr>
            <a:spLocks noGrp="1"/>
          </p:cNvSpPr>
          <p:nvPr>
            <p:ph idx="1"/>
          </p:nvPr>
        </p:nvSpPr>
        <p:spPr>
          <a:xfrm>
            <a:off x="349624" y="1825624"/>
            <a:ext cx="11456894" cy="4668693"/>
          </a:xfrm>
        </p:spPr>
        <p:txBody>
          <a:bodyPr/>
          <a:lstStyle/>
          <a:p>
            <a:r>
              <a:rPr lang="en-US" dirty="0" smtClean="0"/>
              <a:t>CPPM team showed interest in working on the calibration system of DS20k early this year</a:t>
            </a:r>
          </a:p>
          <a:p>
            <a:endParaRPr lang="en-US" sz="800" dirty="0" smtClean="0"/>
          </a:p>
          <a:p>
            <a:r>
              <a:rPr lang="en-US" dirty="0" smtClean="0"/>
              <a:t>2 engineers from CPPM joined </a:t>
            </a:r>
            <a:r>
              <a:rPr lang="en-US" dirty="0" err="1" smtClean="0"/>
              <a:t>Fabrice</a:t>
            </a:r>
            <a:r>
              <a:rPr lang="en-US" dirty="0" smtClean="0"/>
              <a:t> &amp; Pascal on this effort:</a:t>
            </a:r>
          </a:p>
          <a:p>
            <a:pPr lvl="1"/>
            <a:r>
              <a:rPr lang="en-US" dirty="0" smtClean="0"/>
              <a:t>Stephan </a:t>
            </a:r>
            <a:r>
              <a:rPr lang="en-US" dirty="0" err="1" smtClean="0"/>
              <a:t>Beurthey</a:t>
            </a:r>
            <a:r>
              <a:rPr lang="en-US" dirty="0" smtClean="0"/>
              <a:t>: head of mechanical department</a:t>
            </a:r>
          </a:p>
          <a:p>
            <a:pPr lvl="1"/>
            <a:r>
              <a:rPr lang="en-US" dirty="0" smtClean="0"/>
              <a:t>Pierre Barrillon: engineer in instrumentation</a:t>
            </a:r>
          </a:p>
          <a:p>
            <a:pPr lvl="1"/>
            <a:endParaRPr lang="en-US" sz="800" dirty="0" smtClean="0"/>
          </a:p>
          <a:p>
            <a:r>
              <a:rPr lang="en-US" b="1" dirty="0" smtClean="0"/>
              <a:t>First approach</a:t>
            </a:r>
            <a:r>
              <a:rPr lang="en-US" dirty="0" smtClean="0"/>
              <a:t>: bibliographic work to have an overview of what was/is/will be/could be done on the calibration of DS-like experiments</a:t>
            </a:r>
          </a:p>
          <a:p>
            <a:endParaRPr lang="en-US" sz="800" dirty="0" smtClean="0"/>
          </a:p>
          <a:p>
            <a:r>
              <a:rPr lang="en-US" dirty="0" smtClean="0"/>
              <a:t>List of questions (before this meeting) with the goal of having most of the inputs to start the feasibility study</a:t>
            </a:r>
          </a:p>
          <a:p>
            <a:endParaRPr lang="fr-FR" sz="800" dirty="0"/>
          </a:p>
          <a:p>
            <a:r>
              <a:rPr lang="fr-FR" dirty="0" err="1" smtClean="0"/>
              <a:t>Present</a:t>
            </a:r>
            <a:r>
              <a:rPr lang="fr-FR" dirty="0" smtClean="0"/>
              <a:t> the </a:t>
            </a:r>
            <a:r>
              <a:rPr lang="fr-FR" dirty="0" err="1" smtClean="0"/>
              <a:t>status</a:t>
            </a:r>
            <a:r>
              <a:rPr lang="fr-FR" dirty="0" smtClean="0"/>
              <a:t> of </a:t>
            </a:r>
            <a:r>
              <a:rPr lang="fr-FR" dirty="0" err="1" smtClean="0"/>
              <a:t>this</a:t>
            </a:r>
            <a:r>
              <a:rPr lang="fr-FR" dirty="0" smtClean="0"/>
              <a:t> </a:t>
            </a:r>
            <a:r>
              <a:rPr lang="fr-FR" dirty="0" err="1" smtClean="0"/>
              <a:t>study</a:t>
            </a:r>
            <a:r>
              <a:rPr lang="fr-FR" dirty="0" smtClean="0"/>
              <a:t> in </a:t>
            </a:r>
            <a:r>
              <a:rPr lang="fr-FR" dirty="0" err="1" smtClean="0"/>
              <a:t>June</a:t>
            </a:r>
            <a:r>
              <a:rPr lang="fr-FR" dirty="0" smtClean="0"/>
              <a:t> </a:t>
            </a:r>
            <a:r>
              <a:rPr lang="fr-FR" dirty="0" err="1" smtClean="0"/>
              <a:t>this</a:t>
            </a:r>
            <a:r>
              <a:rPr lang="fr-FR" dirty="0" smtClean="0"/>
              <a:t> </a:t>
            </a:r>
            <a:r>
              <a:rPr lang="fr-FR" dirty="0" err="1" smtClean="0"/>
              <a:t>year</a:t>
            </a:r>
            <a:endParaRPr lang="en-US" dirty="0" smtClean="0"/>
          </a:p>
        </p:txBody>
      </p:sp>
      <p:sp>
        <p:nvSpPr>
          <p:cNvPr id="4" name="Espace réservé du numéro de diapositive 3"/>
          <p:cNvSpPr>
            <a:spLocks noGrp="1"/>
          </p:cNvSpPr>
          <p:nvPr>
            <p:ph type="sldNum" sz="quarter" idx="12"/>
          </p:nvPr>
        </p:nvSpPr>
        <p:spPr/>
        <p:txBody>
          <a:bodyPr/>
          <a:lstStyle/>
          <a:p>
            <a:fld id="{0F213E5E-C661-4CE5-9D50-F28E64517CAA}" type="slidenum">
              <a:rPr lang="en-US" smtClean="0"/>
              <a:t>3</a:t>
            </a:fld>
            <a:endParaRPr lang="en-US"/>
          </a:p>
        </p:txBody>
      </p:sp>
    </p:spTree>
    <p:extLst>
      <p:ext uri="{BB962C8B-B14F-4D97-AF65-F5344CB8AC3E}">
        <p14:creationId xmlns:p14="http://schemas.microsoft.com/office/powerpoint/2010/main" val="3277479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documents</a:t>
            </a:r>
            <a:endParaRPr lang="en-US" dirty="0"/>
          </a:p>
        </p:txBody>
      </p:sp>
      <p:sp>
        <p:nvSpPr>
          <p:cNvPr id="3" name="Espace réservé du contenu 2"/>
          <p:cNvSpPr>
            <a:spLocks noGrp="1"/>
          </p:cNvSpPr>
          <p:nvPr>
            <p:ph idx="1"/>
          </p:nvPr>
        </p:nvSpPr>
        <p:spPr>
          <a:xfrm>
            <a:off x="349624" y="1825625"/>
            <a:ext cx="11456894" cy="4564784"/>
          </a:xfrm>
        </p:spPr>
        <p:txBody>
          <a:bodyPr/>
          <a:lstStyle/>
          <a:p>
            <a:pPr marL="514350" indent="-514350">
              <a:buFont typeface="+mj-lt"/>
              <a:buAutoNum type="arabicPeriod"/>
            </a:pPr>
            <a:r>
              <a:rPr lang="fr-FR" dirty="0" err="1" smtClean="0"/>
              <a:t>DoubleChooz</a:t>
            </a:r>
            <a:r>
              <a:rPr lang="fr-FR" dirty="0" smtClean="0"/>
              <a:t> </a:t>
            </a:r>
            <a:r>
              <a:rPr lang="fr-FR" dirty="0" err="1" smtClean="0"/>
              <a:t>thesis</a:t>
            </a:r>
            <a:r>
              <a:rPr lang="fr-FR" dirty="0" smtClean="0"/>
              <a:t> (</a:t>
            </a:r>
            <a:r>
              <a:rPr lang="en-US" dirty="0">
                <a:hlinkClick r:id="rId2"/>
              </a:rPr>
              <a:t>http://inspirehep.net/record/1610669/files/file_1%20(2).pdf)</a:t>
            </a:r>
            <a:r>
              <a:rPr lang="en-US" dirty="0"/>
              <a:t> : pages 60-76 </a:t>
            </a:r>
            <a:r>
              <a:rPr lang="en-US" dirty="0" smtClean="0"/>
              <a:t>and appendix C + other documents </a:t>
            </a:r>
            <a:r>
              <a:rPr lang="en-US" dirty="0"/>
              <a:t>(</a:t>
            </a:r>
            <a:r>
              <a:rPr lang="en-US" dirty="0">
                <a:hlinkClick r:id="rId3"/>
              </a:rPr>
              <a:t>https://www.phy.bnl.gov/~</a:t>
            </a:r>
            <a:r>
              <a:rPr lang="en-US" dirty="0" smtClean="0">
                <a:hlinkClick r:id="rId3"/>
              </a:rPr>
              <a:t>partsem/fy11/ostrovskiy_may252011.pdf</a:t>
            </a:r>
            <a:r>
              <a:rPr lang="en-US" dirty="0"/>
              <a:t>, </a:t>
            </a:r>
            <a:r>
              <a:rPr lang="en-US" dirty="0">
                <a:hlinkClick r:id="rId4"/>
              </a:rPr>
              <a:t>http://</a:t>
            </a:r>
            <a:r>
              <a:rPr lang="en-US" dirty="0" smtClean="0">
                <a:hlinkClick r:id="rId4"/>
              </a:rPr>
              <a:t>inspirehep.net/record/1395929/files/u0015_0000001_0001402.pdf</a:t>
            </a:r>
            <a:r>
              <a:rPr lang="en-US" dirty="0" smtClean="0"/>
              <a:t> )</a:t>
            </a:r>
          </a:p>
          <a:p>
            <a:pPr marL="514350" indent="-514350">
              <a:buFont typeface="+mj-lt"/>
              <a:buAutoNum type="arabicPeriod"/>
            </a:pPr>
            <a:endParaRPr lang="en-US" dirty="0"/>
          </a:p>
          <a:p>
            <a:pPr marL="514350" indent="-514350">
              <a:buFont typeface="+mj-lt"/>
              <a:buAutoNum type="arabicPeriod"/>
            </a:pPr>
            <a:r>
              <a:rPr lang="fr-FR" dirty="0"/>
              <a:t>TDR LZ (</a:t>
            </a:r>
            <a:r>
              <a:rPr lang="en-US" dirty="0">
                <a:hlinkClick r:id="rId5"/>
              </a:rPr>
              <a:t>https://arxiv.org/pdf/1703.09144.pdf</a:t>
            </a:r>
            <a:r>
              <a:rPr lang="en-US" dirty="0"/>
              <a:t>) : pages </a:t>
            </a:r>
            <a:r>
              <a:rPr lang="en-US" dirty="0" smtClean="0"/>
              <a:t>189-199</a:t>
            </a:r>
          </a:p>
          <a:p>
            <a:pPr marL="514350" indent="-514350">
              <a:buFont typeface="+mj-lt"/>
              <a:buAutoNum type="arabicPeriod"/>
            </a:pPr>
            <a:endParaRPr lang="fr-FR" dirty="0"/>
          </a:p>
          <a:p>
            <a:pPr marL="514350" indent="-514350">
              <a:buFont typeface="+mj-lt"/>
              <a:buAutoNum type="arabicPeriod"/>
            </a:pPr>
            <a:r>
              <a:rPr lang="fr-FR" dirty="0"/>
              <a:t>DS-50 calibration </a:t>
            </a:r>
            <a:r>
              <a:rPr lang="fr-FR" dirty="0" err="1"/>
              <a:t>paper</a:t>
            </a:r>
            <a:r>
              <a:rPr lang="fr-FR" dirty="0"/>
              <a:t> (</a:t>
            </a:r>
            <a:r>
              <a:rPr lang="en-US" dirty="0">
                <a:hlinkClick r:id="rId6"/>
              </a:rPr>
              <a:t>https://arxiv.org/pdf/1611.02750.pdf</a:t>
            </a:r>
            <a:r>
              <a:rPr lang="en-US" dirty="0" smtClean="0"/>
              <a:t>)</a:t>
            </a:r>
          </a:p>
          <a:p>
            <a:pPr marL="514350" indent="-514350">
              <a:buFont typeface="+mj-lt"/>
              <a:buAutoNum type="arabicPeriod"/>
            </a:pPr>
            <a:endParaRPr lang="en-US" dirty="0"/>
          </a:p>
          <a:p>
            <a:pPr marL="514350" indent="-514350">
              <a:buFont typeface="+mj-lt"/>
              <a:buAutoNum type="arabicPeriod"/>
            </a:pPr>
            <a:r>
              <a:rPr lang="fr-FR" dirty="0" err="1" smtClean="0"/>
              <a:t>DarkSide</a:t>
            </a:r>
            <a:r>
              <a:rPr lang="fr-FR" dirty="0" smtClean="0"/>
              <a:t> Yellow book (</a:t>
            </a:r>
            <a:r>
              <a:rPr lang="en-US" dirty="0" smtClean="0">
                <a:hlinkClick r:id="rId7"/>
              </a:rPr>
              <a:t>https://arxiv.org/pdf/1707.08145.pdf</a:t>
            </a:r>
            <a:r>
              <a:rPr lang="en-US" dirty="0" smtClean="0"/>
              <a:t>) : pages 84-93 + few talks</a:t>
            </a:r>
          </a:p>
          <a:p>
            <a:endParaRPr lang="en-US" dirty="0"/>
          </a:p>
        </p:txBody>
      </p:sp>
      <p:sp>
        <p:nvSpPr>
          <p:cNvPr id="4" name="Espace réservé du numéro de diapositive 3"/>
          <p:cNvSpPr>
            <a:spLocks noGrp="1"/>
          </p:cNvSpPr>
          <p:nvPr>
            <p:ph type="sldNum" sz="quarter" idx="12"/>
          </p:nvPr>
        </p:nvSpPr>
        <p:spPr/>
        <p:txBody>
          <a:bodyPr/>
          <a:lstStyle/>
          <a:p>
            <a:fld id="{0F213E5E-C661-4CE5-9D50-F28E64517CAA}" type="slidenum">
              <a:rPr lang="en-US" smtClean="0"/>
              <a:t>4</a:t>
            </a:fld>
            <a:endParaRPr lang="en-US"/>
          </a:p>
        </p:txBody>
      </p:sp>
      <p:sp>
        <p:nvSpPr>
          <p:cNvPr id="5" name="ZoneTexte 4"/>
          <p:cNvSpPr txBox="1"/>
          <p:nvPr/>
        </p:nvSpPr>
        <p:spPr>
          <a:xfrm>
            <a:off x="0" y="6410325"/>
            <a:ext cx="5420651" cy="369332"/>
          </a:xfrm>
          <a:prstGeom prst="rect">
            <a:avLst/>
          </a:prstGeom>
          <a:noFill/>
        </p:spPr>
        <p:txBody>
          <a:bodyPr wrap="none" rtlCol="0">
            <a:spAutoFit/>
          </a:bodyPr>
          <a:lstStyle/>
          <a:p>
            <a:r>
              <a:rPr lang="fr-FR" i="1" dirty="0" smtClean="0"/>
              <a:t>Notes </a:t>
            </a:r>
            <a:r>
              <a:rPr lang="fr-FR" i="1" dirty="0" err="1" smtClean="0"/>
              <a:t>from</a:t>
            </a:r>
            <a:r>
              <a:rPr lang="fr-FR" i="1" dirty="0" smtClean="0"/>
              <a:t> the first 3 </a:t>
            </a:r>
            <a:r>
              <a:rPr lang="fr-FR" i="1" dirty="0" err="1" smtClean="0"/>
              <a:t>experiments</a:t>
            </a:r>
            <a:r>
              <a:rPr lang="fr-FR" i="1" dirty="0" smtClean="0"/>
              <a:t> in back-up slides</a:t>
            </a:r>
            <a:endParaRPr lang="en-US" i="1" dirty="0"/>
          </a:p>
        </p:txBody>
      </p:sp>
    </p:spTree>
    <p:extLst>
      <p:ext uri="{BB962C8B-B14F-4D97-AF65-F5344CB8AC3E}">
        <p14:creationId xmlns:p14="http://schemas.microsoft.com/office/powerpoint/2010/main" val="2372317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Calibration DS20k</a:t>
            </a:r>
            <a:endParaRPr lang="en-US" dirty="0"/>
          </a:p>
        </p:txBody>
      </p:sp>
      <p:pic>
        <p:nvPicPr>
          <p:cNvPr id="4" name="Image 3"/>
          <p:cNvPicPr>
            <a:picLocks noChangeAspect="1"/>
          </p:cNvPicPr>
          <p:nvPr/>
        </p:nvPicPr>
        <p:blipFill>
          <a:blip r:embed="rId2"/>
          <a:stretch>
            <a:fillRect/>
          </a:stretch>
        </p:blipFill>
        <p:spPr>
          <a:xfrm>
            <a:off x="6497809" y="623455"/>
            <a:ext cx="5214823" cy="4443415"/>
          </a:xfrm>
          <a:prstGeom prst="rect">
            <a:avLst/>
          </a:prstGeom>
        </p:spPr>
      </p:pic>
      <p:sp>
        <p:nvSpPr>
          <p:cNvPr id="3" name="Espace réservé du numéro de diapositive 2"/>
          <p:cNvSpPr>
            <a:spLocks noGrp="1"/>
          </p:cNvSpPr>
          <p:nvPr>
            <p:ph type="sldNum" sz="quarter" idx="12"/>
          </p:nvPr>
        </p:nvSpPr>
        <p:spPr/>
        <p:txBody>
          <a:bodyPr/>
          <a:lstStyle/>
          <a:p>
            <a:fld id="{0F213E5E-C661-4CE5-9D50-F28E64517CAA}" type="slidenum">
              <a:rPr lang="en-US" smtClean="0"/>
              <a:t>5</a:t>
            </a:fld>
            <a:endParaRPr lang="en-US"/>
          </a:p>
        </p:txBody>
      </p:sp>
    </p:spTree>
    <p:extLst>
      <p:ext uri="{BB962C8B-B14F-4D97-AF65-F5344CB8AC3E}">
        <p14:creationId xmlns:p14="http://schemas.microsoft.com/office/powerpoint/2010/main" val="1608564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DS20k </a:t>
            </a:r>
            <a:r>
              <a:rPr lang="fr-FR" dirty="0" smtClean="0"/>
              <a:t>Calibration: </a:t>
            </a:r>
            <a:r>
              <a:rPr lang="fr-FR" dirty="0" err="1" smtClean="0"/>
              <a:t>strategy</a:t>
            </a:r>
            <a:endParaRPr lang="en-US" dirty="0"/>
          </a:p>
        </p:txBody>
      </p:sp>
      <p:pic>
        <p:nvPicPr>
          <p:cNvPr id="18"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690" y="2015228"/>
            <a:ext cx="7302157" cy="464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3"/>
          <p:cNvSpPr txBox="1">
            <a:spLocks noChangeArrowheads="1"/>
          </p:cNvSpPr>
          <p:nvPr/>
        </p:nvSpPr>
        <p:spPr bwMode="auto">
          <a:xfrm>
            <a:off x="7277101" y="1866900"/>
            <a:ext cx="4914900" cy="3687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SzPct val="120000"/>
              <a:buFont typeface="Wingdings" panose="05000000000000000000" pitchFamily="2" charset="2"/>
              <a:buChar char="Ø"/>
              <a:tabLst>
                <a:tab pos="457200" algn="l"/>
              </a:tabLst>
              <a:defRPr sz="2800">
                <a:solidFill>
                  <a:schemeClr val="tx1"/>
                </a:solidFill>
                <a:latin typeface="Comic Sans MS" panose="030F0702030302020204" pitchFamily="66" charset="0"/>
              </a:defRPr>
            </a:lvl1pPr>
            <a:lvl2pPr marL="571500" indent="-342900">
              <a:spcBef>
                <a:spcPct val="20000"/>
              </a:spcBef>
              <a:buChar char="–"/>
              <a:tabLst>
                <a:tab pos="457200" algn="l"/>
              </a:tabLst>
              <a:defRPr sz="2400">
                <a:solidFill>
                  <a:schemeClr val="tx1"/>
                </a:solidFill>
                <a:latin typeface="Comic Sans MS" panose="030F0702030302020204" pitchFamily="66" charset="0"/>
              </a:defRPr>
            </a:lvl2pPr>
            <a:lvl3pPr marL="1143000" indent="-228600">
              <a:spcBef>
                <a:spcPct val="20000"/>
              </a:spcBef>
              <a:buChar char="•"/>
              <a:tabLst>
                <a:tab pos="457200" algn="l"/>
              </a:tabLst>
              <a:defRPr sz="2000">
                <a:solidFill>
                  <a:schemeClr val="tx1"/>
                </a:solidFill>
                <a:latin typeface="Comic Sans MS" panose="030F0702030302020204" pitchFamily="66" charset="0"/>
              </a:defRPr>
            </a:lvl3pPr>
            <a:lvl4pPr marL="1600200" indent="-228600">
              <a:spcBef>
                <a:spcPct val="20000"/>
              </a:spcBef>
              <a:buChar char="–"/>
              <a:tabLst>
                <a:tab pos="457200" algn="l"/>
              </a:tabLst>
              <a:defRPr>
                <a:solidFill>
                  <a:schemeClr val="tx1"/>
                </a:solidFill>
                <a:latin typeface="Comic Sans MS" panose="030F0702030302020204" pitchFamily="66" charset="0"/>
              </a:defRPr>
            </a:lvl4pPr>
            <a:lvl5pPr marL="2057400" indent="-228600">
              <a:spcBef>
                <a:spcPct val="20000"/>
              </a:spcBef>
              <a:buChar char="»"/>
              <a:tabLst>
                <a:tab pos="457200" algn="l"/>
              </a:tabLst>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tabLst>
                <a:tab pos="457200" algn="l"/>
              </a:tabLst>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tabLst>
                <a:tab pos="457200" algn="l"/>
              </a:tabLst>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tabLst>
                <a:tab pos="457200" algn="l"/>
              </a:tabLst>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tabLst>
                <a:tab pos="457200" algn="l"/>
              </a:tabLst>
              <a:defRPr>
                <a:solidFill>
                  <a:schemeClr val="tx1"/>
                </a:solidFill>
                <a:latin typeface="Comic Sans MS" panose="030F0702030302020204" pitchFamily="66" charset="0"/>
              </a:defRPr>
            </a:lvl9pPr>
          </a:lstStyle>
          <a:p>
            <a:pPr marL="228600" lvl="1" indent="0" fontAlgn="base">
              <a:lnSpc>
                <a:spcPct val="120000"/>
              </a:lnSpc>
              <a:spcBef>
                <a:spcPct val="30000"/>
              </a:spcBef>
              <a:spcAft>
                <a:spcPct val="0"/>
              </a:spcAft>
              <a:buClr>
                <a:srgbClr val="FF0000"/>
              </a:buClr>
              <a:buNone/>
              <a:defRPr/>
            </a:pPr>
            <a:r>
              <a:rPr lang="en-US" altLang="fr-FR" sz="1400" b="1" dirty="0">
                <a:solidFill>
                  <a:srgbClr val="FF0000"/>
                </a:solidFill>
                <a:latin typeface="Arial" panose="020B0604020202020204" pitchFamily="34" charset="0"/>
                <a:cs typeface="Arial" panose="020B0604020202020204" pitchFamily="34" charset="0"/>
                <a:sym typeface="Wingdings" panose="05000000000000000000" pitchFamily="2" charset="2"/>
              </a:rPr>
              <a:t>Sources:</a:t>
            </a:r>
            <a:endParaRPr lang="fr-FR" altLang="fr-FR" sz="1400" b="1" dirty="0">
              <a:solidFill>
                <a:srgbClr val="3333CC"/>
              </a:solidFill>
              <a:latin typeface="Arial" panose="020B0604020202020204" pitchFamily="34" charset="0"/>
              <a:cs typeface="Arial" panose="020B0604020202020204" pitchFamily="34" charset="0"/>
            </a:endParaRPr>
          </a:p>
          <a:p>
            <a:pPr lvl="1" fontAlgn="base">
              <a:lnSpc>
                <a:spcPct val="120000"/>
              </a:lnSpc>
              <a:spcBef>
                <a:spcPct val="30000"/>
              </a:spcBef>
              <a:spcAft>
                <a:spcPct val="0"/>
              </a:spcAft>
              <a:buClr>
                <a:srgbClr val="FF0000"/>
              </a:buClr>
              <a:buFont typeface="Comic Sans MS" panose="030F0702030302020204" pitchFamily="66" charset="0"/>
              <a:buAutoNum type="arabicPeriod"/>
              <a:defRPr/>
            </a:pPr>
            <a:r>
              <a:rPr lang="fr-FR" altLang="fr-FR" sz="1400" dirty="0">
                <a:solidFill>
                  <a:srgbClr val="3333CC"/>
                </a:solidFill>
                <a:latin typeface="Arial" panose="020B0604020202020204" pitchFamily="34" charset="0"/>
                <a:cs typeface="Arial" panose="020B0604020202020204" pitchFamily="34" charset="0"/>
              </a:rPr>
              <a:t>Diffuse </a:t>
            </a:r>
            <a:r>
              <a:rPr lang="fr-FR" altLang="fr-FR" sz="1400" dirty="0" err="1">
                <a:solidFill>
                  <a:srgbClr val="3333CC"/>
                </a:solidFill>
                <a:latin typeface="Arial" panose="020B0604020202020204" pitchFamily="34" charset="0"/>
                <a:cs typeface="Arial" panose="020B0604020202020204" pitchFamily="34" charset="0"/>
              </a:rPr>
              <a:t>gaseous</a:t>
            </a:r>
            <a:r>
              <a:rPr lang="fr-FR" altLang="fr-FR" sz="1400" dirty="0">
                <a:solidFill>
                  <a:srgbClr val="3333CC"/>
                </a:solidFill>
                <a:latin typeface="Arial" panose="020B0604020202020204" pitchFamily="34" charset="0"/>
                <a:cs typeface="Arial" panose="020B0604020202020204" pitchFamily="34" charset="0"/>
              </a:rPr>
              <a:t> sources:  </a:t>
            </a:r>
            <a:r>
              <a:rPr lang="fr-FR" altLang="fr-FR" sz="1400" b="1" baseline="30000" dirty="0">
                <a:solidFill>
                  <a:srgbClr val="3333CC"/>
                </a:solidFill>
                <a:latin typeface="Arial" panose="020B0604020202020204" pitchFamily="34" charset="0"/>
                <a:cs typeface="Arial" panose="020B0604020202020204" pitchFamily="34" charset="0"/>
              </a:rPr>
              <a:t>83m</a:t>
            </a:r>
            <a:r>
              <a:rPr lang="fr-FR" altLang="fr-FR" sz="1400" dirty="0">
                <a:solidFill>
                  <a:srgbClr val="3333CC"/>
                </a:solidFill>
                <a:latin typeface="Arial" panose="020B0604020202020204" pitchFamily="34" charset="0"/>
                <a:cs typeface="Arial" panose="020B0604020202020204" pitchFamily="34" charset="0"/>
              </a:rPr>
              <a:t>Kr, </a:t>
            </a:r>
            <a:r>
              <a:rPr lang="fr-FR" altLang="fr-FR" sz="1400" b="1" baseline="30000" dirty="0">
                <a:solidFill>
                  <a:srgbClr val="3333CC"/>
                </a:solidFill>
                <a:latin typeface="Arial" panose="020B0604020202020204" pitchFamily="34" charset="0"/>
                <a:cs typeface="Arial" panose="020B0604020202020204" pitchFamily="34" charset="0"/>
              </a:rPr>
              <a:t>220</a:t>
            </a:r>
            <a:r>
              <a:rPr lang="fr-FR" altLang="fr-FR" sz="1400" dirty="0">
                <a:solidFill>
                  <a:srgbClr val="3333CC"/>
                </a:solidFill>
                <a:latin typeface="Arial" panose="020B0604020202020204" pitchFamily="34" charset="0"/>
                <a:cs typeface="Arial" panose="020B0604020202020204" pitchFamily="34" charset="0"/>
              </a:rPr>
              <a:t>Rn </a:t>
            </a:r>
            <a:r>
              <a:rPr lang="fr-FR" altLang="fr-FR" sz="1400" dirty="0">
                <a:solidFill>
                  <a:srgbClr val="3333CC"/>
                </a:solidFill>
                <a:latin typeface="Arial" panose="020B0604020202020204" pitchFamily="34" charset="0"/>
                <a:cs typeface="Arial" panose="020B0604020202020204" pitchFamily="34" charset="0"/>
                <a:sym typeface="Wingdings" panose="05000000000000000000" pitchFamily="2" charset="2"/>
              </a:rPr>
              <a:t> </a:t>
            </a:r>
            <a:r>
              <a:rPr lang="fr-FR" altLang="fr-FR" sz="1400" dirty="0" err="1">
                <a:solidFill>
                  <a:srgbClr val="3333CC"/>
                </a:solidFill>
                <a:latin typeface="Arial" panose="020B0604020202020204" pitchFamily="34" charset="0"/>
                <a:cs typeface="Arial" panose="020B0604020202020204" pitchFamily="34" charset="0"/>
                <a:sym typeface="Wingdings" panose="05000000000000000000" pitchFamily="2" charset="2"/>
              </a:rPr>
              <a:t>measure</a:t>
            </a:r>
            <a:r>
              <a:rPr lang="fr-FR" altLang="fr-FR" sz="1400" dirty="0">
                <a:solidFill>
                  <a:srgbClr val="3333CC"/>
                </a:solidFill>
                <a:latin typeface="Arial" panose="020B0604020202020204" pitchFamily="34" charset="0"/>
                <a:cs typeface="Arial" panose="020B0604020202020204" pitchFamily="34" charset="0"/>
                <a:sym typeface="Wingdings" panose="05000000000000000000" pitchFamily="2" charset="2"/>
              </a:rPr>
              <a:t> TPC light </a:t>
            </a:r>
            <a:r>
              <a:rPr lang="fr-FR" altLang="fr-FR" sz="1400" dirty="0" err="1">
                <a:solidFill>
                  <a:srgbClr val="3333CC"/>
                </a:solidFill>
                <a:latin typeface="Arial" panose="020B0604020202020204" pitchFamily="34" charset="0"/>
                <a:cs typeface="Arial" panose="020B0604020202020204" pitchFamily="34" charset="0"/>
                <a:sym typeface="Wingdings" panose="05000000000000000000" pitchFamily="2" charset="2"/>
              </a:rPr>
              <a:t>yield</a:t>
            </a:r>
            <a:r>
              <a:rPr lang="fr-FR" altLang="fr-FR" sz="1400" dirty="0">
                <a:solidFill>
                  <a:srgbClr val="3333CC"/>
                </a:solidFill>
                <a:latin typeface="Arial" panose="020B0604020202020204" pitchFamily="34" charset="0"/>
                <a:cs typeface="Arial" panose="020B0604020202020204" pitchFamily="34" charset="0"/>
                <a:sym typeface="Wingdings" panose="05000000000000000000" pitchFamily="2" charset="2"/>
              </a:rPr>
              <a:t> (ER) - </a:t>
            </a:r>
            <a:r>
              <a:rPr lang="fr-FR" altLang="fr-FR" sz="1400" dirty="0" err="1">
                <a:solidFill>
                  <a:srgbClr val="3333CC"/>
                </a:solidFill>
                <a:latin typeface="Arial" panose="020B0604020202020204" pitchFamily="34" charset="0"/>
                <a:cs typeface="Arial" panose="020B0604020202020204" pitchFamily="34" charset="0"/>
                <a:sym typeface="Wingdings" panose="05000000000000000000" pitchFamily="2" charset="2"/>
              </a:rPr>
              <a:t>injected</a:t>
            </a:r>
            <a:r>
              <a:rPr lang="fr-FR" altLang="fr-FR" sz="1400" dirty="0">
                <a:solidFill>
                  <a:srgbClr val="3333CC"/>
                </a:solidFill>
                <a:latin typeface="Arial" panose="020B0604020202020204" pitchFamily="34" charset="0"/>
                <a:cs typeface="Arial" panose="020B0604020202020204" pitchFamily="34" charset="0"/>
                <a:sym typeface="Wingdings" panose="05000000000000000000" pitchFamily="2" charset="2"/>
              </a:rPr>
              <a:t> </a:t>
            </a:r>
            <a:r>
              <a:rPr lang="fr-FR" altLang="fr-FR" sz="1400" dirty="0" err="1">
                <a:solidFill>
                  <a:srgbClr val="3333CC"/>
                </a:solidFill>
                <a:latin typeface="Arial" panose="020B0604020202020204" pitchFamily="34" charset="0"/>
                <a:cs typeface="Arial" panose="020B0604020202020204" pitchFamily="34" charset="0"/>
                <a:sym typeface="Wingdings" panose="05000000000000000000" pitchFamily="2" charset="2"/>
              </a:rPr>
              <a:t>through</a:t>
            </a:r>
            <a:r>
              <a:rPr lang="fr-FR" altLang="fr-FR" sz="1400" dirty="0">
                <a:solidFill>
                  <a:srgbClr val="3333CC"/>
                </a:solidFill>
                <a:latin typeface="Arial" panose="020B0604020202020204" pitchFamily="34" charset="0"/>
                <a:cs typeface="Arial" panose="020B0604020202020204" pitchFamily="34" charset="0"/>
                <a:sym typeface="Wingdings" panose="05000000000000000000" pitchFamily="2" charset="2"/>
              </a:rPr>
              <a:t> </a:t>
            </a:r>
            <a:r>
              <a:rPr lang="fr-FR" altLang="fr-FR" sz="1400" dirty="0" err="1">
                <a:solidFill>
                  <a:srgbClr val="3333CC"/>
                </a:solidFill>
                <a:latin typeface="Arial" panose="020B0604020202020204" pitchFamily="34" charset="0"/>
                <a:cs typeface="Arial" panose="020B0604020202020204" pitchFamily="34" charset="0"/>
                <a:sym typeface="Wingdings" panose="05000000000000000000" pitchFamily="2" charset="2"/>
              </a:rPr>
              <a:t>cryo</a:t>
            </a:r>
            <a:r>
              <a:rPr lang="fr-FR" altLang="fr-FR" sz="1400" dirty="0">
                <a:solidFill>
                  <a:srgbClr val="3333CC"/>
                </a:solidFill>
                <a:latin typeface="Arial" panose="020B0604020202020204" pitchFamily="34" charset="0"/>
                <a:cs typeface="Arial" panose="020B0604020202020204" pitchFamily="34" charset="0"/>
                <a:sym typeface="Wingdings" panose="05000000000000000000" pitchFamily="2" charset="2"/>
              </a:rPr>
              <a:t> system</a:t>
            </a:r>
            <a:r>
              <a:rPr lang="fr-FR" altLang="fr-FR" sz="1400" b="1" dirty="0">
                <a:solidFill>
                  <a:srgbClr val="000000"/>
                </a:solidFill>
                <a:latin typeface="Arial" panose="020B0604020202020204" pitchFamily="34" charset="0"/>
                <a:cs typeface="Arial" panose="020B0604020202020204" pitchFamily="34" charset="0"/>
                <a:sym typeface="Wingdings" panose="05000000000000000000" pitchFamily="2" charset="2"/>
              </a:rPr>
              <a:t>  TPC full </a:t>
            </a:r>
            <a:r>
              <a:rPr lang="fr-FR" altLang="fr-FR" sz="1400" b="1" dirty="0" err="1">
                <a:solidFill>
                  <a:srgbClr val="000000"/>
                </a:solidFill>
                <a:latin typeface="Arial" panose="020B0604020202020204" pitchFamily="34" charset="0"/>
                <a:cs typeface="Arial" panose="020B0604020202020204" pitchFamily="34" charset="0"/>
                <a:sym typeface="Wingdings" panose="05000000000000000000" pitchFamily="2" charset="2"/>
              </a:rPr>
              <a:t>coverage</a:t>
            </a:r>
            <a:endParaRPr lang="fr-FR" altLang="fr-FR" sz="1400" b="1" dirty="0">
              <a:solidFill>
                <a:srgbClr val="000000"/>
              </a:solidFill>
              <a:latin typeface="Arial" panose="020B0604020202020204" pitchFamily="34" charset="0"/>
              <a:cs typeface="Arial" panose="020B0604020202020204" pitchFamily="34" charset="0"/>
            </a:endParaRPr>
          </a:p>
          <a:p>
            <a:pPr lvl="1" fontAlgn="base">
              <a:lnSpc>
                <a:spcPct val="120000"/>
              </a:lnSpc>
              <a:spcBef>
                <a:spcPct val="30000"/>
              </a:spcBef>
              <a:spcAft>
                <a:spcPct val="0"/>
              </a:spcAft>
              <a:buClr>
                <a:srgbClr val="FF0000"/>
              </a:buClr>
              <a:buFont typeface="Comic Sans MS" panose="030F0702030302020204" pitchFamily="66" charset="0"/>
              <a:buAutoNum type="arabicPeriod"/>
              <a:defRPr/>
            </a:pPr>
            <a:r>
              <a:rPr lang="fr-FR" altLang="fr-FR" sz="1400" dirty="0">
                <a:solidFill>
                  <a:srgbClr val="3333CC"/>
                </a:solidFill>
                <a:latin typeface="Arial" panose="020B0604020202020204" pitchFamily="34" charset="0"/>
                <a:cs typeface="Arial" panose="020B0604020202020204" pitchFamily="34" charset="0"/>
                <a:sym typeface="Wingdings" panose="05000000000000000000" pitchFamily="2" charset="2"/>
              </a:rPr>
              <a:t>Gamma sources (</a:t>
            </a:r>
            <a:r>
              <a:rPr lang="fr-FR" altLang="fr-FR" sz="1400" b="1" baseline="30000" dirty="0">
                <a:solidFill>
                  <a:srgbClr val="3333CC"/>
                </a:solidFill>
                <a:latin typeface="Arial" panose="020B0604020202020204" pitchFamily="34" charset="0"/>
                <a:cs typeface="Arial" panose="020B0604020202020204" pitchFamily="34" charset="0"/>
                <a:sym typeface="Wingdings" panose="05000000000000000000" pitchFamily="2" charset="2"/>
              </a:rPr>
              <a:t>57</a:t>
            </a:r>
            <a:r>
              <a:rPr lang="fr-FR" altLang="fr-FR" sz="1400" dirty="0">
                <a:solidFill>
                  <a:srgbClr val="3333CC"/>
                </a:solidFill>
                <a:latin typeface="Arial" panose="020B0604020202020204" pitchFamily="34" charset="0"/>
                <a:cs typeface="Arial" panose="020B0604020202020204" pitchFamily="34" charset="0"/>
                <a:sym typeface="Wingdings" panose="05000000000000000000" pitchFamily="2" charset="2"/>
              </a:rPr>
              <a:t>Co, </a:t>
            </a:r>
            <a:r>
              <a:rPr lang="fr-FR" altLang="fr-FR" sz="1400" b="1" baseline="30000" dirty="0">
                <a:solidFill>
                  <a:srgbClr val="3333CC"/>
                </a:solidFill>
                <a:latin typeface="Arial" panose="020B0604020202020204" pitchFamily="34" charset="0"/>
                <a:cs typeface="Arial" panose="020B0604020202020204" pitchFamily="34" charset="0"/>
                <a:sym typeface="Wingdings" panose="05000000000000000000" pitchFamily="2" charset="2"/>
              </a:rPr>
              <a:t>133</a:t>
            </a:r>
            <a:r>
              <a:rPr lang="fr-FR" altLang="fr-FR" sz="1400" dirty="0">
                <a:solidFill>
                  <a:srgbClr val="3333CC"/>
                </a:solidFill>
                <a:latin typeface="Arial" panose="020B0604020202020204" pitchFamily="34" charset="0"/>
                <a:cs typeface="Arial" panose="020B0604020202020204" pitchFamily="34" charset="0"/>
                <a:sym typeface="Wingdings" panose="05000000000000000000" pitchFamily="2" charset="2"/>
              </a:rPr>
              <a:t>Ba, </a:t>
            </a:r>
            <a:r>
              <a:rPr lang="fr-FR" altLang="fr-FR" sz="1400" b="1" baseline="30000" dirty="0">
                <a:solidFill>
                  <a:srgbClr val="3333CC"/>
                </a:solidFill>
                <a:latin typeface="Arial" panose="020B0604020202020204" pitchFamily="34" charset="0"/>
                <a:cs typeface="Arial" panose="020B0604020202020204" pitchFamily="34" charset="0"/>
                <a:sym typeface="Wingdings" panose="05000000000000000000" pitchFamily="2" charset="2"/>
              </a:rPr>
              <a:t>137</a:t>
            </a:r>
            <a:r>
              <a:rPr lang="fr-FR" altLang="fr-FR" sz="1400" dirty="0">
                <a:solidFill>
                  <a:srgbClr val="3333CC"/>
                </a:solidFill>
                <a:latin typeface="Arial" panose="020B0604020202020204" pitchFamily="34" charset="0"/>
                <a:cs typeface="Arial" panose="020B0604020202020204" pitchFamily="34" charset="0"/>
                <a:sym typeface="Wingdings" panose="05000000000000000000" pitchFamily="2" charset="2"/>
              </a:rPr>
              <a:t>Cs, </a:t>
            </a:r>
            <a:r>
              <a:rPr lang="fr-FR" altLang="fr-FR" sz="1400" dirty="0" err="1">
                <a:solidFill>
                  <a:srgbClr val="3333CC"/>
                </a:solidFill>
                <a:latin typeface="Arial" panose="020B0604020202020204" pitchFamily="34" charset="0"/>
                <a:cs typeface="Arial" panose="020B0604020202020204" pitchFamily="34" charset="0"/>
                <a:sym typeface="Wingdings" panose="05000000000000000000" pitchFamily="2" charset="2"/>
              </a:rPr>
              <a:t>AmBe</a:t>
            </a:r>
            <a:r>
              <a:rPr lang="fr-FR" altLang="fr-FR" sz="1400" dirty="0">
                <a:solidFill>
                  <a:srgbClr val="3333CC"/>
                </a:solidFill>
                <a:latin typeface="Arial" panose="020B0604020202020204" pitchFamily="34" charset="0"/>
                <a:cs typeface="Arial" panose="020B0604020202020204" pitchFamily="34" charset="0"/>
                <a:sym typeface="Wingdings" panose="05000000000000000000" pitchFamily="2" charset="2"/>
              </a:rPr>
              <a:t>) and positron (</a:t>
            </a:r>
            <a:r>
              <a:rPr lang="fr-FR" altLang="fr-FR" sz="1400" b="1" baseline="30000" dirty="0">
                <a:solidFill>
                  <a:srgbClr val="3333CC"/>
                </a:solidFill>
                <a:latin typeface="Arial" panose="020B0604020202020204" pitchFamily="34" charset="0"/>
                <a:cs typeface="Arial" panose="020B0604020202020204" pitchFamily="34" charset="0"/>
                <a:sym typeface="Wingdings" panose="05000000000000000000" pitchFamily="2" charset="2"/>
              </a:rPr>
              <a:t>22</a:t>
            </a:r>
            <a:r>
              <a:rPr lang="fr-FR" altLang="fr-FR" sz="1400" dirty="0">
                <a:solidFill>
                  <a:srgbClr val="3333CC"/>
                </a:solidFill>
                <a:latin typeface="Arial" panose="020B0604020202020204" pitchFamily="34" charset="0"/>
                <a:cs typeface="Arial" panose="020B0604020202020204" pitchFamily="34" charset="0"/>
                <a:sym typeface="Wingdings" panose="05000000000000000000" pitchFamily="2" charset="2"/>
              </a:rPr>
              <a:t>Na) – background </a:t>
            </a:r>
            <a:r>
              <a:rPr lang="fr-FR" altLang="fr-FR" sz="1400" dirty="0" err="1">
                <a:solidFill>
                  <a:srgbClr val="3333CC"/>
                </a:solidFill>
                <a:latin typeface="Arial" panose="020B0604020202020204" pitchFamily="34" charset="0"/>
                <a:cs typeface="Arial" panose="020B0604020202020204" pitchFamily="34" charset="0"/>
                <a:sym typeface="Wingdings" panose="05000000000000000000" pitchFamily="2" charset="2"/>
              </a:rPr>
              <a:t>like</a:t>
            </a:r>
            <a:r>
              <a:rPr lang="fr-FR" altLang="fr-FR" sz="1400" dirty="0">
                <a:solidFill>
                  <a:srgbClr val="3333CC"/>
                </a:solidFill>
                <a:latin typeface="Arial" panose="020B0604020202020204" pitchFamily="34" charset="0"/>
                <a:cs typeface="Arial" panose="020B0604020202020204" pitchFamily="34" charset="0"/>
                <a:sym typeface="Wingdings" panose="05000000000000000000" pitchFamily="2" charset="2"/>
              </a:rPr>
              <a:t> (ER) </a:t>
            </a:r>
            <a:r>
              <a:rPr lang="fr-FR" altLang="fr-FR" sz="1400" b="1"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fr-FR" altLang="fr-FR" sz="1400" b="1" dirty="0" err="1">
                <a:solidFill>
                  <a:srgbClr val="000000"/>
                </a:solidFill>
                <a:latin typeface="Arial" panose="020B0604020202020204" pitchFamily="34" charset="0"/>
                <a:cs typeface="Arial" panose="020B0604020202020204" pitchFamily="34" charset="0"/>
                <a:sym typeface="Wingdings" panose="05000000000000000000" pitchFamily="2" charset="2"/>
              </a:rPr>
              <a:t>energy</a:t>
            </a:r>
            <a:r>
              <a:rPr lang="fr-FR" altLang="fr-FR" sz="1400" b="1"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fr-FR" altLang="fr-FR" sz="1400" b="1" dirty="0" err="1">
                <a:solidFill>
                  <a:srgbClr val="000000"/>
                </a:solidFill>
                <a:latin typeface="Arial" panose="020B0604020202020204" pitchFamily="34" charset="0"/>
                <a:cs typeface="Arial" panose="020B0604020202020204" pitchFamily="34" charset="0"/>
                <a:sym typeface="Wingdings" panose="05000000000000000000" pitchFamily="2" charset="2"/>
              </a:rPr>
              <a:t>scale</a:t>
            </a:r>
            <a:r>
              <a:rPr lang="fr-FR" altLang="fr-FR" sz="1400" b="1" dirty="0">
                <a:solidFill>
                  <a:srgbClr val="000000"/>
                </a:solidFill>
                <a:latin typeface="Arial" panose="020B0604020202020204" pitchFamily="34" charset="0"/>
                <a:cs typeface="Arial" panose="020B0604020202020204" pitchFamily="34" charset="0"/>
                <a:sym typeface="Wingdings" panose="05000000000000000000" pitchFamily="2" charset="2"/>
              </a:rPr>
              <a:t> + scan [0.04-4.4 MeV] and position </a:t>
            </a:r>
            <a:r>
              <a:rPr lang="fr-FR" altLang="fr-FR" sz="1400" b="1" dirty="0" err="1">
                <a:solidFill>
                  <a:srgbClr val="000000"/>
                </a:solidFill>
                <a:latin typeface="Arial" panose="020B0604020202020204" pitchFamily="34" charset="0"/>
                <a:cs typeface="Arial" panose="020B0604020202020204" pitchFamily="34" charset="0"/>
                <a:sym typeface="Wingdings" panose="05000000000000000000" pitchFamily="2" charset="2"/>
              </a:rPr>
              <a:t>resolution</a:t>
            </a:r>
            <a:r>
              <a:rPr lang="fr-FR" altLang="fr-FR" sz="1400" b="1" dirty="0">
                <a:solidFill>
                  <a:srgbClr val="000000"/>
                </a:solidFill>
                <a:latin typeface="Arial" panose="020B0604020202020204" pitchFamily="34" charset="0"/>
                <a:cs typeface="Arial" panose="020B0604020202020204" pitchFamily="34" charset="0"/>
                <a:sym typeface="Wingdings" panose="05000000000000000000" pitchFamily="2" charset="2"/>
              </a:rPr>
              <a:t> at the </a:t>
            </a:r>
            <a:r>
              <a:rPr lang="fr-FR" altLang="fr-FR" sz="1400" b="1" dirty="0" err="1">
                <a:solidFill>
                  <a:srgbClr val="000000"/>
                </a:solidFill>
                <a:latin typeface="Arial" panose="020B0604020202020204" pitchFamily="34" charset="0"/>
                <a:cs typeface="Arial" panose="020B0604020202020204" pitchFamily="34" charset="0"/>
                <a:sym typeface="Wingdings" panose="05000000000000000000" pitchFamily="2" charset="2"/>
              </a:rPr>
              <a:t>edge</a:t>
            </a:r>
            <a:r>
              <a:rPr lang="fr-FR" altLang="fr-FR" sz="1400" b="1" dirty="0">
                <a:solidFill>
                  <a:srgbClr val="000000"/>
                </a:solidFill>
                <a:latin typeface="Arial" panose="020B0604020202020204" pitchFamily="34" charset="0"/>
                <a:cs typeface="Arial" panose="020B0604020202020204" pitchFamily="34" charset="0"/>
                <a:sym typeface="Wingdings" panose="05000000000000000000" pitchFamily="2" charset="2"/>
              </a:rPr>
              <a:t> of the TPC </a:t>
            </a:r>
          </a:p>
          <a:p>
            <a:pPr lvl="1" fontAlgn="base">
              <a:lnSpc>
                <a:spcPct val="120000"/>
              </a:lnSpc>
              <a:spcBef>
                <a:spcPct val="30000"/>
              </a:spcBef>
              <a:spcAft>
                <a:spcPct val="0"/>
              </a:spcAft>
              <a:buClr>
                <a:srgbClr val="FF0000"/>
              </a:buClr>
              <a:buFont typeface="Comic Sans MS" panose="030F0702030302020204" pitchFamily="66" charset="0"/>
              <a:buAutoNum type="arabicPeriod"/>
              <a:defRPr/>
            </a:pPr>
            <a:r>
              <a:rPr lang="fr-FR" altLang="fr-FR" sz="1400" dirty="0">
                <a:solidFill>
                  <a:srgbClr val="3333CC"/>
                </a:solidFill>
                <a:latin typeface="Arial" panose="020B0604020202020204" pitchFamily="34" charset="0"/>
                <a:cs typeface="Arial" panose="020B0604020202020204" pitchFamily="34" charset="0"/>
              </a:rPr>
              <a:t>Neutron sources </a:t>
            </a:r>
            <a:r>
              <a:rPr lang="fr-FR" altLang="fr-FR" sz="1400" dirty="0" err="1">
                <a:solidFill>
                  <a:srgbClr val="3333CC"/>
                </a:solidFill>
                <a:latin typeface="Arial" panose="020B0604020202020204" pitchFamily="34" charset="0"/>
                <a:cs typeface="Arial" panose="020B0604020202020204" pitchFamily="34" charset="0"/>
              </a:rPr>
              <a:t>AmBe</a:t>
            </a:r>
            <a:r>
              <a:rPr lang="fr-FR" altLang="fr-FR" sz="1400" dirty="0">
                <a:solidFill>
                  <a:srgbClr val="3333CC"/>
                </a:solidFill>
                <a:latin typeface="Arial" panose="020B0604020202020204" pitchFamily="34" charset="0"/>
                <a:cs typeface="Arial" panose="020B0604020202020204" pitchFamily="34" charset="0"/>
              </a:rPr>
              <a:t> / </a:t>
            </a:r>
            <a:r>
              <a:rPr lang="fr-FR" altLang="fr-FR" sz="1400" dirty="0" err="1">
                <a:solidFill>
                  <a:srgbClr val="3333CC"/>
                </a:solidFill>
                <a:latin typeface="Arial" panose="020B0604020202020204" pitchFamily="34" charset="0"/>
                <a:cs typeface="Arial" panose="020B0604020202020204" pitchFamily="34" charset="0"/>
              </a:rPr>
              <a:t>AmLi</a:t>
            </a:r>
            <a:r>
              <a:rPr lang="fr-FR" altLang="fr-FR" sz="1400" dirty="0">
                <a:solidFill>
                  <a:srgbClr val="3333CC"/>
                </a:solidFill>
                <a:latin typeface="Arial" panose="020B0604020202020204" pitchFamily="34" charset="0"/>
                <a:cs typeface="Arial" panose="020B0604020202020204" pitchFamily="34" charset="0"/>
              </a:rPr>
              <a:t> [</a:t>
            </a:r>
            <a:r>
              <a:rPr lang="fr-FR" altLang="fr-FR" sz="1400" dirty="0">
                <a:solidFill>
                  <a:srgbClr val="3333CC"/>
                </a:solidFill>
                <a:latin typeface="Symbol" panose="05050102010706020507" pitchFamily="18" charset="2"/>
                <a:cs typeface="Arial" panose="020B0604020202020204" pitchFamily="34" charset="0"/>
              </a:rPr>
              <a:t>g</a:t>
            </a:r>
            <a:r>
              <a:rPr lang="fr-FR" altLang="fr-FR" sz="1400" dirty="0">
                <a:solidFill>
                  <a:srgbClr val="3333CC"/>
                </a:solidFill>
                <a:latin typeface="Arial" panose="020B0604020202020204" pitchFamily="34" charset="0"/>
                <a:cs typeface="Arial" panose="020B0604020202020204" pitchFamily="34" charset="0"/>
              </a:rPr>
              <a:t>4.4MeV+n] or AmC+2mm of Lead [</a:t>
            </a:r>
            <a:r>
              <a:rPr lang="fr-FR" altLang="fr-FR" sz="1400" dirty="0" err="1">
                <a:solidFill>
                  <a:srgbClr val="3333CC"/>
                </a:solidFill>
                <a:latin typeface="Symbol" panose="05050102010706020507" pitchFamily="18" charset="2"/>
                <a:cs typeface="Arial" panose="020B0604020202020204" pitchFamily="34" charset="0"/>
              </a:rPr>
              <a:t>a</a:t>
            </a:r>
            <a:r>
              <a:rPr lang="fr-FR" altLang="fr-FR" sz="1400" dirty="0" err="1">
                <a:solidFill>
                  <a:srgbClr val="3333CC"/>
                </a:solidFill>
                <a:latin typeface="Arial" panose="020B0604020202020204" pitchFamily="34" charset="0"/>
                <a:cs typeface="Arial" panose="020B0604020202020204" pitchFamily="34" charset="0"/>
              </a:rPr>
              <a:t>+n</a:t>
            </a:r>
            <a:r>
              <a:rPr lang="fr-FR" altLang="fr-FR" sz="1400" dirty="0">
                <a:solidFill>
                  <a:srgbClr val="3333CC"/>
                </a:solidFill>
                <a:latin typeface="Arial" panose="020B0604020202020204" pitchFamily="34" charset="0"/>
                <a:cs typeface="Arial" panose="020B0604020202020204" pitchFamily="34" charset="0"/>
              </a:rPr>
              <a:t>]– signal </a:t>
            </a:r>
            <a:r>
              <a:rPr lang="fr-FR" altLang="fr-FR" sz="1400" dirty="0" err="1">
                <a:solidFill>
                  <a:srgbClr val="3333CC"/>
                </a:solidFill>
                <a:latin typeface="Arial" panose="020B0604020202020204" pitchFamily="34" charset="0"/>
                <a:cs typeface="Arial" panose="020B0604020202020204" pitchFamily="34" charset="0"/>
              </a:rPr>
              <a:t>like</a:t>
            </a:r>
            <a:r>
              <a:rPr lang="fr-FR" altLang="fr-FR" sz="1400" dirty="0">
                <a:solidFill>
                  <a:srgbClr val="3333CC"/>
                </a:solidFill>
                <a:latin typeface="Arial" panose="020B0604020202020204" pitchFamily="34" charset="0"/>
                <a:cs typeface="Arial" panose="020B0604020202020204" pitchFamily="34" charset="0"/>
              </a:rPr>
              <a:t> (NR) </a:t>
            </a:r>
            <a:r>
              <a:rPr lang="fr-FR" altLang="fr-FR" sz="1400" dirty="0" err="1">
                <a:solidFill>
                  <a:srgbClr val="3333CC"/>
                </a:solidFill>
                <a:latin typeface="Arial" panose="020B0604020202020204" pitchFamily="34" charset="0"/>
                <a:cs typeface="Arial" panose="020B0604020202020204" pitchFamily="34" charset="0"/>
              </a:rPr>
              <a:t>Tag&amp;Probe</a:t>
            </a:r>
            <a:r>
              <a:rPr lang="fr-FR" altLang="fr-FR" sz="1400" dirty="0">
                <a:solidFill>
                  <a:srgbClr val="3333CC"/>
                </a:solidFill>
                <a:latin typeface="Arial" panose="020B0604020202020204" pitchFamily="34" charset="0"/>
                <a:cs typeface="Arial" panose="020B0604020202020204" pitchFamily="34" charset="0"/>
              </a:rPr>
              <a:t> </a:t>
            </a:r>
            <a:r>
              <a:rPr lang="fr-FR" altLang="fr-FR" sz="1400" b="1" dirty="0">
                <a:solidFill>
                  <a:srgbClr val="000000"/>
                </a:solidFill>
                <a:latin typeface="Arial" panose="020B0604020202020204" pitchFamily="34" charset="0"/>
                <a:cs typeface="Arial" panose="020B0604020202020204" pitchFamily="34" charset="0"/>
                <a:sym typeface="Wingdings" panose="05000000000000000000" pitchFamily="2" charset="2"/>
              </a:rPr>
              <a:t> TPC and neutron veto</a:t>
            </a:r>
            <a:endParaRPr lang="fr-FR" altLang="fr-FR" sz="1400" dirty="0">
              <a:solidFill>
                <a:srgbClr val="3333CC"/>
              </a:solidFill>
              <a:latin typeface="Arial" panose="020B0604020202020204" pitchFamily="34" charset="0"/>
              <a:cs typeface="Arial" panose="020B0604020202020204" pitchFamily="34" charset="0"/>
              <a:sym typeface="Wingdings" panose="05000000000000000000" pitchFamily="2" charset="2"/>
            </a:endParaRPr>
          </a:p>
          <a:p>
            <a:pPr lvl="1" fontAlgn="base">
              <a:lnSpc>
                <a:spcPct val="120000"/>
              </a:lnSpc>
              <a:spcBef>
                <a:spcPct val="30000"/>
              </a:spcBef>
              <a:spcAft>
                <a:spcPct val="0"/>
              </a:spcAft>
              <a:buClr>
                <a:srgbClr val="FF0000"/>
              </a:buClr>
              <a:buFont typeface="Comic Sans MS" panose="030F0702030302020204" pitchFamily="66" charset="0"/>
              <a:buAutoNum type="arabicPeriod"/>
              <a:defRPr/>
            </a:pPr>
            <a:r>
              <a:rPr lang="fr-FR" altLang="fr-FR" sz="1400" dirty="0" err="1">
                <a:solidFill>
                  <a:srgbClr val="3333CC"/>
                </a:solidFill>
                <a:latin typeface="Arial" panose="020B0604020202020204" pitchFamily="34" charset="0"/>
                <a:cs typeface="Arial" panose="020B0604020202020204" pitchFamily="34" charset="0"/>
                <a:sym typeface="Wingdings" panose="05000000000000000000" pitchFamily="2" charset="2"/>
              </a:rPr>
              <a:t>Other</a:t>
            </a:r>
            <a:r>
              <a:rPr lang="fr-FR" altLang="fr-FR" sz="1400" dirty="0">
                <a:solidFill>
                  <a:srgbClr val="3333CC"/>
                </a:solidFill>
                <a:latin typeface="Arial" panose="020B0604020202020204" pitchFamily="34" charset="0"/>
                <a:cs typeface="Arial" panose="020B0604020202020204" pitchFamily="34" charset="0"/>
                <a:sym typeface="Wingdings" panose="05000000000000000000" pitchFamily="2" charset="2"/>
              </a:rPr>
              <a:t> neutron sources (</a:t>
            </a:r>
            <a:r>
              <a:rPr lang="fr-FR" altLang="fr-FR" sz="1400" b="1" baseline="30000" dirty="0">
                <a:solidFill>
                  <a:srgbClr val="3333CC"/>
                </a:solidFill>
                <a:latin typeface="Arial" panose="020B0604020202020204" pitchFamily="34" charset="0"/>
                <a:cs typeface="Arial" panose="020B0604020202020204" pitchFamily="34" charset="0"/>
                <a:sym typeface="Wingdings" panose="05000000000000000000" pitchFamily="2" charset="2"/>
              </a:rPr>
              <a:t>252</a:t>
            </a:r>
            <a:r>
              <a:rPr lang="fr-FR" altLang="fr-FR" sz="1400" dirty="0">
                <a:solidFill>
                  <a:srgbClr val="3333CC"/>
                </a:solidFill>
                <a:latin typeface="Arial" panose="020B0604020202020204" pitchFamily="34" charset="0"/>
                <a:cs typeface="Arial" panose="020B0604020202020204" pitchFamily="34" charset="0"/>
                <a:sym typeface="Wingdings" panose="05000000000000000000" pitchFamily="2" charset="2"/>
              </a:rPr>
              <a:t>Cf fission 40n/s </a:t>
            </a:r>
            <a:r>
              <a:rPr lang="fr-FR" altLang="fr-FR" sz="1400" dirty="0" err="1">
                <a:solidFill>
                  <a:srgbClr val="3333CC"/>
                </a:solidFill>
                <a:latin typeface="Arial" panose="020B0604020202020204" pitchFamily="34" charset="0"/>
                <a:cs typeface="Arial" panose="020B0604020202020204" pitchFamily="34" charset="0"/>
                <a:sym typeface="Wingdings" panose="05000000000000000000" pitchFamily="2" charset="2"/>
              </a:rPr>
              <a:t>tagged</a:t>
            </a:r>
            <a:r>
              <a:rPr lang="fr-FR" altLang="fr-FR" sz="1400" dirty="0">
                <a:solidFill>
                  <a:srgbClr val="3333CC"/>
                </a:solidFill>
                <a:latin typeface="Arial" panose="020B0604020202020204" pitchFamily="34" charset="0"/>
                <a:cs typeface="Arial" panose="020B0604020202020204" pitchFamily="34" charset="0"/>
                <a:sym typeface="Wingdings" panose="05000000000000000000" pitchFamily="2" charset="2"/>
              </a:rPr>
              <a:t>, miniature neutron </a:t>
            </a:r>
            <a:r>
              <a:rPr lang="fr-FR" altLang="fr-FR" sz="1400" dirty="0" err="1">
                <a:solidFill>
                  <a:srgbClr val="3333CC"/>
                </a:solidFill>
                <a:latin typeface="Arial" panose="020B0604020202020204" pitchFamily="34" charset="0"/>
                <a:cs typeface="Arial" panose="020B0604020202020204" pitchFamily="34" charset="0"/>
                <a:sym typeface="Wingdings" panose="05000000000000000000" pitchFamily="2" charset="2"/>
              </a:rPr>
              <a:t>generator</a:t>
            </a:r>
            <a:r>
              <a:rPr lang="fr-FR" altLang="fr-FR" sz="1400" dirty="0">
                <a:solidFill>
                  <a:srgbClr val="3333CC"/>
                </a:solidFill>
                <a:latin typeface="Arial" panose="020B0604020202020204" pitchFamily="34" charset="0"/>
                <a:cs typeface="Arial" panose="020B0604020202020204" pitchFamily="34" charset="0"/>
                <a:sym typeface="Wingdings" panose="05000000000000000000" pitchFamily="2" charset="2"/>
              </a:rPr>
              <a:t>)</a:t>
            </a:r>
          </a:p>
        </p:txBody>
      </p:sp>
      <p:sp>
        <p:nvSpPr>
          <p:cNvPr id="21" name="Text Box 3"/>
          <p:cNvSpPr txBox="1">
            <a:spLocks noChangeArrowheads="1"/>
          </p:cNvSpPr>
          <p:nvPr/>
        </p:nvSpPr>
        <p:spPr bwMode="auto">
          <a:xfrm>
            <a:off x="7343775" y="5610224"/>
            <a:ext cx="4848225"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SzPct val="120000"/>
              <a:buFont typeface="Wingdings" panose="05000000000000000000" pitchFamily="2" charset="2"/>
              <a:buChar char="Ø"/>
              <a:tabLst>
                <a:tab pos="457200" algn="l"/>
              </a:tabLst>
              <a:defRPr sz="2800">
                <a:solidFill>
                  <a:schemeClr val="tx1"/>
                </a:solidFill>
                <a:latin typeface="Comic Sans MS" panose="030F0702030302020204" pitchFamily="66" charset="0"/>
              </a:defRPr>
            </a:lvl1pPr>
            <a:lvl2pPr marL="571500" indent="-342900">
              <a:spcBef>
                <a:spcPct val="20000"/>
              </a:spcBef>
              <a:buChar char="–"/>
              <a:tabLst>
                <a:tab pos="457200" algn="l"/>
              </a:tabLst>
              <a:defRPr sz="2400">
                <a:solidFill>
                  <a:schemeClr val="tx1"/>
                </a:solidFill>
                <a:latin typeface="Comic Sans MS" panose="030F0702030302020204" pitchFamily="66" charset="0"/>
              </a:defRPr>
            </a:lvl2pPr>
            <a:lvl3pPr marL="1143000" indent="-228600">
              <a:spcBef>
                <a:spcPct val="20000"/>
              </a:spcBef>
              <a:buChar char="•"/>
              <a:tabLst>
                <a:tab pos="457200" algn="l"/>
              </a:tabLst>
              <a:defRPr sz="2000">
                <a:solidFill>
                  <a:schemeClr val="tx1"/>
                </a:solidFill>
                <a:latin typeface="Comic Sans MS" panose="030F0702030302020204" pitchFamily="66" charset="0"/>
              </a:defRPr>
            </a:lvl3pPr>
            <a:lvl4pPr marL="1600200" indent="-228600">
              <a:spcBef>
                <a:spcPct val="20000"/>
              </a:spcBef>
              <a:buChar char="–"/>
              <a:tabLst>
                <a:tab pos="457200" algn="l"/>
              </a:tabLst>
              <a:defRPr>
                <a:solidFill>
                  <a:schemeClr val="tx1"/>
                </a:solidFill>
                <a:latin typeface="Comic Sans MS" panose="030F0702030302020204" pitchFamily="66" charset="0"/>
              </a:defRPr>
            </a:lvl4pPr>
            <a:lvl5pPr marL="2057400" indent="-228600">
              <a:spcBef>
                <a:spcPct val="20000"/>
              </a:spcBef>
              <a:buChar char="»"/>
              <a:tabLst>
                <a:tab pos="457200" algn="l"/>
              </a:tabLst>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tabLst>
                <a:tab pos="457200" algn="l"/>
              </a:tabLst>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tabLst>
                <a:tab pos="457200" algn="l"/>
              </a:tabLst>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tabLst>
                <a:tab pos="457200" algn="l"/>
              </a:tabLst>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tabLst>
                <a:tab pos="457200" algn="l"/>
              </a:tabLst>
              <a:defRPr>
                <a:solidFill>
                  <a:schemeClr val="tx1"/>
                </a:solidFill>
                <a:latin typeface="Comic Sans MS" panose="030F0702030302020204" pitchFamily="66" charset="0"/>
              </a:defRPr>
            </a:lvl9pPr>
          </a:lstStyle>
          <a:p>
            <a:pPr marL="228600" lvl="1" indent="0" fontAlgn="base">
              <a:lnSpc>
                <a:spcPct val="120000"/>
              </a:lnSpc>
              <a:spcBef>
                <a:spcPct val="30000"/>
              </a:spcBef>
              <a:spcAft>
                <a:spcPct val="0"/>
              </a:spcAft>
              <a:buClr>
                <a:srgbClr val="FF0000"/>
              </a:buClr>
              <a:buNone/>
              <a:defRPr/>
            </a:pPr>
            <a:r>
              <a:rPr lang="en-US" altLang="fr-FR" sz="1200" b="1" dirty="0">
                <a:solidFill>
                  <a:srgbClr val="FF0000"/>
                </a:solidFill>
                <a:latin typeface="Arial" panose="020B0604020202020204" pitchFamily="34" charset="0"/>
                <a:cs typeface="Arial" panose="020B0604020202020204" pitchFamily="34" charset="0"/>
                <a:sym typeface="Wingdings" panose="05000000000000000000" pitchFamily="2" charset="2"/>
              </a:rPr>
              <a:t>Neutron generators: Limitation LNGS 10</a:t>
            </a:r>
            <a:r>
              <a:rPr lang="en-US" altLang="fr-FR" sz="1200" b="1" baseline="30000" dirty="0">
                <a:solidFill>
                  <a:srgbClr val="FF0000"/>
                </a:solidFill>
                <a:latin typeface="Arial" panose="020B0604020202020204" pitchFamily="34" charset="0"/>
                <a:cs typeface="Arial" panose="020B0604020202020204" pitchFamily="34" charset="0"/>
                <a:sym typeface="Wingdings" panose="05000000000000000000" pitchFamily="2" charset="2"/>
              </a:rPr>
              <a:t>4</a:t>
            </a:r>
            <a:r>
              <a:rPr lang="en-US" altLang="fr-FR" sz="1200" b="1" dirty="0">
                <a:solidFill>
                  <a:srgbClr val="FF0000"/>
                </a:solidFill>
                <a:latin typeface="Arial" panose="020B0604020202020204" pitchFamily="34" charset="0"/>
                <a:cs typeface="Arial" panose="020B0604020202020204" pitchFamily="34" charset="0"/>
                <a:sym typeface="Wingdings" panose="05000000000000000000" pitchFamily="2" charset="2"/>
              </a:rPr>
              <a:t> n/s</a:t>
            </a:r>
            <a:endParaRPr lang="fr-FR" altLang="fr-FR" sz="1200" b="1" dirty="0">
              <a:solidFill>
                <a:srgbClr val="3333CC"/>
              </a:solidFill>
              <a:latin typeface="Arial" panose="020B0604020202020204" pitchFamily="34" charset="0"/>
              <a:cs typeface="Arial" panose="020B0604020202020204" pitchFamily="34" charset="0"/>
            </a:endParaRPr>
          </a:p>
          <a:p>
            <a:pPr marL="400050" lvl="1" indent="-171450" fontAlgn="base">
              <a:lnSpc>
                <a:spcPct val="120000"/>
              </a:lnSpc>
              <a:spcBef>
                <a:spcPct val="30000"/>
              </a:spcBef>
              <a:spcAft>
                <a:spcPct val="0"/>
              </a:spcAft>
              <a:buClr>
                <a:srgbClr val="FF0000"/>
              </a:buClr>
              <a:buFont typeface="Arial" panose="020B0604020202020204" pitchFamily="34" charset="0"/>
              <a:buChar char="•"/>
              <a:defRPr/>
            </a:pPr>
            <a:r>
              <a:rPr lang="fr-FR" altLang="fr-FR" sz="1200" dirty="0">
                <a:solidFill>
                  <a:srgbClr val="3333CC"/>
                </a:solidFill>
                <a:latin typeface="Arial" panose="020B0604020202020204" pitchFamily="34" charset="0"/>
                <a:cs typeface="Arial" panose="020B0604020202020204" pitchFamily="34" charset="0"/>
              </a:rPr>
              <a:t>DD gun : 10</a:t>
            </a:r>
            <a:r>
              <a:rPr lang="fr-FR" altLang="fr-FR" sz="1200" baseline="30000" dirty="0">
                <a:solidFill>
                  <a:srgbClr val="3333CC"/>
                </a:solidFill>
                <a:latin typeface="Arial" panose="020B0604020202020204" pitchFamily="34" charset="0"/>
                <a:cs typeface="Arial" panose="020B0604020202020204" pitchFamily="34" charset="0"/>
              </a:rPr>
              <a:t>4</a:t>
            </a:r>
            <a:r>
              <a:rPr lang="fr-FR" altLang="fr-FR" sz="1200" dirty="0">
                <a:solidFill>
                  <a:srgbClr val="3333CC"/>
                </a:solidFill>
                <a:latin typeface="Arial" panose="020B0604020202020204" pitchFamily="34" charset="0"/>
                <a:cs typeface="Arial" panose="020B0604020202020204" pitchFamily="34" charset="0"/>
              </a:rPr>
              <a:t> n/s </a:t>
            </a:r>
            <a:r>
              <a:rPr lang="fr-FR" altLang="fr-FR" sz="1200" dirty="0" err="1">
                <a:solidFill>
                  <a:srgbClr val="3333CC"/>
                </a:solidFill>
                <a:latin typeface="Arial" panose="020B0604020202020204" pitchFamily="34" charset="0"/>
                <a:cs typeface="Arial" panose="020B0604020202020204" pitchFamily="34" charset="0"/>
              </a:rPr>
              <a:t>with</a:t>
            </a:r>
            <a:r>
              <a:rPr lang="fr-FR" altLang="fr-FR" sz="1200" dirty="0">
                <a:solidFill>
                  <a:srgbClr val="3333CC"/>
                </a:solidFill>
                <a:latin typeface="Arial" panose="020B0604020202020204" pitchFamily="34" charset="0"/>
                <a:cs typeface="Arial" panose="020B0604020202020204" pitchFamily="34" charset="0"/>
              </a:rPr>
              <a:t> no</a:t>
            </a:r>
            <a:r>
              <a:rPr lang="fr-FR" altLang="fr-FR" sz="1200" dirty="0">
                <a:solidFill>
                  <a:srgbClr val="3333CC"/>
                </a:solidFill>
                <a:latin typeface="Symbol" panose="05050102010706020507" pitchFamily="18" charset="2"/>
                <a:cs typeface="Arial" panose="020B0604020202020204" pitchFamily="34" charset="0"/>
              </a:rPr>
              <a:t> </a:t>
            </a:r>
            <a:r>
              <a:rPr lang="fr-FR" altLang="fr-FR" sz="1200" b="1" dirty="0">
                <a:solidFill>
                  <a:srgbClr val="3333CC"/>
                </a:solidFill>
                <a:latin typeface="Symbol" panose="05050102010706020507" pitchFamily="18" charset="2"/>
                <a:cs typeface="Arial" panose="020B0604020202020204" pitchFamily="34" charset="0"/>
              </a:rPr>
              <a:t>g</a:t>
            </a:r>
            <a:r>
              <a:rPr lang="fr-FR" altLang="fr-FR" sz="1200" dirty="0">
                <a:solidFill>
                  <a:srgbClr val="3333CC"/>
                </a:solidFill>
                <a:latin typeface="Arial" panose="020B0604020202020204" pitchFamily="34" charset="0"/>
                <a:cs typeface="Arial" panose="020B0604020202020204" pitchFamily="34" charset="0"/>
              </a:rPr>
              <a:t> </a:t>
            </a:r>
            <a:r>
              <a:rPr lang="fr-FR" altLang="fr-FR" sz="1200" dirty="0">
                <a:solidFill>
                  <a:srgbClr val="3333CC"/>
                </a:solidFill>
                <a:latin typeface="Arial" panose="020B0604020202020204" pitchFamily="34" charset="0"/>
                <a:cs typeface="Arial" panose="020B0604020202020204" pitchFamily="34" charset="0"/>
                <a:sym typeface="Wingdings" panose="05000000000000000000" pitchFamily="2" charset="2"/>
              </a:rPr>
              <a:t> Neutron detector </a:t>
            </a:r>
            <a:r>
              <a:rPr lang="fr-FR" altLang="fr-FR" sz="1200" dirty="0" err="1">
                <a:solidFill>
                  <a:srgbClr val="3333CC"/>
                </a:solidFill>
                <a:latin typeface="Arial" panose="020B0604020202020204" pitchFamily="34" charset="0"/>
                <a:cs typeface="Arial" panose="020B0604020202020204" pitchFamily="34" charset="0"/>
                <a:sym typeface="Wingdings" panose="05000000000000000000" pitchFamily="2" charset="2"/>
              </a:rPr>
              <a:t>efficiency</a:t>
            </a:r>
            <a:endParaRPr lang="fr-FR" altLang="fr-FR" sz="1200" dirty="0">
              <a:solidFill>
                <a:srgbClr val="3333CC"/>
              </a:solidFill>
              <a:latin typeface="Arial" panose="020B0604020202020204" pitchFamily="34" charset="0"/>
              <a:cs typeface="Arial" panose="020B0604020202020204" pitchFamily="34" charset="0"/>
            </a:endParaRPr>
          </a:p>
          <a:p>
            <a:pPr marL="400050" lvl="1" indent="-171450" fontAlgn="base">
              <a:lnSpc>
                <a:spcPct val="120000"/>
              </a:lnSpc>
              <a:spcBef>
                <a:spcPct val="30000"/>
              </a:spcBef>
              <a:spcAft>
                <a:spcPct val="0"/>
              </a:spcAft>
              <a:buClr>
                <a:srgbClr val="FF0000"/>
              </a:buClr>
              <a:buFont typeface="Arial" panose="020B0604020202020204" pitchFamily="34" charset="0"/>
              <a:buChar char="•"/>
              <a:defRPr/>
            </a:pPr>
            <a:r>
              <a:rPr lang="fr-FR" altLang="fr-FR" sz="1200" dirty="0" err="1">
                <a:solidFill>
                  <a:srgbClr val="3333CC"/>
                </a:solidFill>
                <a:latin typeface="Arial" panose="020B0604020202020204" pitchFamily="34" charset="0"/>
                <a:cs typeface="Arial" panose="020B0604020202020204" pitchFamily="34" charset="0"/>
                <a:sym typeface="Wingdings" panose="05000000000000000000" pitchFamily="2" charset="2"/>
              </a:rPr>
              <a:t>Pyroelectric</a:t>
            </a:r>
            <a:r>
              <a:rPr lang="fr-FR" altLang="fr-FR" sz="1200" dirty="0">
                <a:solidFill>
                  <a:srgbClr val="3333CC"/>
                </a:solidFill>
                <a:latin typeface="Arial" panose="020B0604020202020204" pitchFamily="34" charset="0"/>
                <a:cs typeface="Arial" panose="020B0604020202020204" pitchFamily="34" charset="0"/>
                <a:sym typeface="Wingdings" panose="05000000000000000000" pitchFamily="2" charset="2"/>
              </a:rPr>
              <a:t> </a:t>
            </a:r>
            <a:r>
              <a:rPr lang="fr-FR" altLang="fr-FR" sz="1200" dirty="0" err="1">
                <a:solidFill>
                  <a:srgbClr val="3333CC"/>
                </a:solidFill>
                <a:latin typeface="Arial" panose="020B0604020202020204" pitchFamily="34" charset="0"/>
                <a:cs typeface="Arial" panose="020B0604020202020204" pitchFamily="34" charset="0"/>
                <a:sym typeface="Wingdings" panose="05000000000000000000" pitchFamily="2" charset="2"/>
              </a:rPr>
              <a:t>crystals</a:t>
            </a:r>
            <a:r>
              <a:rPr lang="fr-FR" altLang="fr-FR" sz="1200" dirty="0">
                <a:solidFill>
                  <a:srgbClr val="3333CC"/>
                </a:solidFill>
                <a:latin typeface="Arial" panose="020B0604020202020204" pitchFamily="34" charset="0"/>
                <a:cs typeface="Arial" panose="020B0604020202020204" pitchFamily="34" charset="0"/>
                <a:sym typeface="Wingdings" panose="05000000000000000000" pitchFamily="2" charset="2"/>
              </a:rPr>
              <a:t> : 160 n/s, E=2.45 MeV  TPC </a:t>
            </a:r>
            <a:r>
              <a:rPr lang="fr-FR" altLang="fr-FR" sz="1200" dirty="0" err="1">
                <a:solidFill>
                  <a:srgbClr val="3333CC"/>
                </a:solidFill>
                <a:latin typeface="Arial" panose="020B0604020202020204" pitchFamily="34" charset="0"/>
                <a:cs typeface="Arial" panose="020B0604020202020204" pitchFamily="34" charset="0"/>
                <a:sym typeface="Wingdings" panose="05000000000000000000" pitchFamily="2" charset="2"/>
              </a:rPr>
              <a:t>efficiency</a:t>
            </a:r>
            <a:r>
              <a:rPr lang="fr-FR" altLang="fr-FR" sz="1200" dirty="0">
                <a:solidFill>
                  <a:srgbClr val="3333CC"/>
                </a:solidFill>
                <a:latin typeface="Arial" panose="020B0604020202020204" pitchFamily="34" charset="0"/>
                <a:cs typeface="Arial" panose="020B0604020202020204" pitchFamily="34" charset="0"/>
                <a:sym typeface="Wingdings" panose="05000000000000000000" pitchFamily="2" charset="2"/>
              </a:rPr>
              <a:t> (</a:t>
            </a:r>
            <a:r>
              <a:rPr lang="fr-FR" altLang="fr-FR" sz="1200" dirty="0" err="1">
                <a:solidFill>
                  <a:srgbClr val="3333CC"/>
                </a:solidFill>
                <a:latin typeface="Arial" panose="020B0604020202020204" pitchFamily="34" charset="0"/>
                <a:cs typeface="Arial" panose="020B0604020202020204" pitchFamily="34" charset="0"/>
                <a:sym typeface="Wingdings" panose="05000000000000000000" pitchFamily="2" charset="2"/>
              </a:rPr>
              <a:t>periodically</a:t>
            </a:r>
            <a:r>
              <a:rPr lang="fr-FR" altLang="fr-FR" sz="1200" dirty="0">
                <a:solidFill>
                  <a:srgbClr val="3333CC"/>
                </a:solidFill>
                <a:latin typeface="Arial" panose="020B0604020202020204" pitchFamily="34" charset="0"/>
                <a:cs typeface="Arial" panose="020B0604020202020204" pitchFamily="34" charset="0"/>
                <a:sym typeface="Wingdings" panose="05000000000000000000" pitchFamily="2" charset="2"/>
              </a:rPr>
              <a:t> </a:t>
            </a:r>
            <a:r>
              <a:rPr lang="fr-FR" altLang="fr-FR" sz="1200" dirty="0" err="1">
                <a:solidFill>
                  <a:srgbClr val="3333CC"/>
                </a:solidFill>
                <a:latin typeface="Arial" panose="020B0604020202020204" pitchFamily="34" charset="0"/>
                <a:cs typeface="Arial" panose="020B0604020202020204" pitchFamily="34" charset="0"/>
                <a:sym typeface="Wingdings" panose="05000000000000000000" pitchFamily="2" charset="2"/>
              </a:rPr>
              <a:t>deployed</a:t>
            </a:r>
            <a:r>
              <a:rPr lang="fr-FR" altLang="fr-FR" sz="1200" dirty="0">
                <a:solidFill>
                  <a:srgbClr val="3333CC"/>
                </a:solidFill>
                <a:latin typeface="Arial" panose="020B0604020202020204" pitchFamily="34" charset="0"/>
                <a:cs typeface="Arial" panose="020B0604020202020204" pitchFamily="34" charset="0"/>
                <a:sym typeface="Wingdings" panose="05000000000000000000" pitchFamily="2" charset="2"/>
              </a:rPr>
              <a:t>)</a:t>
            </a:r>
          </a:p>
        </p:txBody>
      </p:sp>
      <p:sp>
        <p:nvSpPr>
          <p:cNvPr id="3" name="Rectangle 2"/>
          <p:cNvSpPr/>
          <p:nvPr/>
        </p:nvSpPr>
        <p:spPr>
          <a:xfrm>
            <a:off x="0" y="2066925"/>
            <a:ext cx="2686050" cy="2505075"/>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772025" y="2085975"/>
            <a:ext cx="2686050" cy="2505075"/>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6675" y="4800600"/>
            <a:ext cx="2609850" cy="1133475"/>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numéro de diapositive 4"/>
          <p:cNvSpPr>
            <a:spLocks noGrp="1"/>
          </p:cNvSpPr>
          <p:nvPr>
            <p:ph type="sldNum" sz="quarter" idx="12"/>
          </p:nvPr>
        </p:nvSpPr>
        <p:spPr/>
        <p:txBody>
          <a:bodyPr/>
          <a:lstStyle/>
          <a:p>
            <a:fld id="{0F213E5E-C661-4CE5-9D50-F28E64517CAA}" type="slidenum">
              <a:rPr lang="en-US" smtClean="0"/>
              <a:t>6</a:t>
            </a:fld>
            <a:endParaRPr lang="en-US"/>
          </a:p>
        </p:txBody>
      </p:sp>
    </p:spTree>
    <p:extLst>
      <p:ext uri="{BB962C8B-B14F-4D97-AF65-F5344CB8AC3E}">
        <p14:creationId xmlns:p14="http://schemas.microsoft.com/office/powerpoint/2010/main" val="2521735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DS20k </a:t>
            </a:r>
            <a:r>
              <a:rPr lang="fr-FR" dirty="0" smtClean="0"/>
              <a:t>Calibration: sources &amp; </a:t>
            </a:r>
            <a:r>
              <a:rPr lang="fr-FR" dirty="0" err="1" smtClean="0"/>
              <a:t>generators</a:t>
            </a:r>
            <a:endParaRPr lang="en-US" dirty="0"/>
          </a:p>
        </p:txBody>
      </p:sp>
      <p:sp>
        <p:nvSpPr>
          <p:cNvPr id="18" name="Espace réservé du contenu 2"/>
          <p:cNvSpPr>
            <a:spLocks noGrp="1"/>
          </p:cNvSpPr>
          <p:nvPr>
            <p:ph idx="1"/>
          </p:nvPr>
        </p:nvSpPr>
        <p:spPr>
          <a:xfrm>
            <a:off x="275531" y="2011159"/>
            <a:ext cx="6163369" cy="4688726"/>
          </a:xfrm>
        </p:spPr>
        <p:txBody>
          <a:bodyPr anchor="t">
            <a:noAutofit/>
          </a:bodyPr>
          <a:lstStyle/>
          <a:p>
            <a:pPr algn="just"/>
            <a:r>
              <a:rPr lang="fr-FR" sz="1600" b="1" dirty="0" smtClean="0"/>
              <a:t>Neutron </a:t>
            </a:r>
            <a:r>
              <a:rPr lang="fr-FR" sz="1600" b="1" dirty="0" err="1" smtClean="0"/>
              <a:t>generators</a:t>
            </a:r>
            <a:r>
              <a:rPr lang="fr-FR" sz="1600" dirty="0" smtClean="0"/>
              <a:t>:</a:t>
            </a:r>
          </a:p>
          <a:p>
            <a:pPr lvl="1" algn="just"/>
            <a:r>
              <a:rPr lang="fr-FR" sz="1400" dirty="0" smtClean="0"/>
              <a:t>« D-D gun »: custom version of a </a:t>
            </a:r>
            <a:r>
              <a:rPr lang="fr-FR" sz="1400" baseline="30000" dirty="0" smtClean="0"/>
              <a:t>2</a:t>
            </a:r>
            <a:r>
              <a:rPr lang="fr-FR" sz="1400" dirty="0" smtClean="0"/>
              <a:t>D-</a:t>
            </a:r>
            <a:r>
              <a:rPr lang="fr-FR" sz="1400" baseline="30000" dirty="0" smtClean="0"/>
              <a:t>2</a:t>
            </a:r>
            <a:r>
              <a:rPr lang="fr-FR" sz="1400" dirty="0" smtClean="0"/>
              <a:t>D </a:t>
            </a:r>
            <a:r>
              <a:rPr lang="fr-FR" sz="1400" dirty="0" err="1" smtClean="0"/>
              <a:t>generator</a:t>
            </a:r>
            <a:r>
              <a:rPr lang="fr-FR" sz="1400" dirty="0" smtClean="0"/>
              <a:t> </a:t>
            </a:r>
            <a:r>
              <a:rPr lang="fr-FR" sz="1400" dirty="0" err="1" smtClean="0"/>
              <a:t>with</a:t>
            </a:r>
            <a:r>
              <a:rPr lang="fr-FR" sz="1400" dirty="0" smtClean="0"/>
              <a:t> a </a:t>
            </a:r>
            <a:r>
              <a:rPr lang="fr-FR" sz="1400" dirty="0" err="1" smtClean="0"/>
              <a:t>limited</a:t>
            </a:r>
            <a:r>
              <a:rPr lang="fr-FR" sz="1400" dirty="0" smtClean="0"/>
              <a:t> </a:t>
            </a:r>
            <a:r>
              <a:rPr lang="fr-FR" sz="1400" dirty="0" err="1" smtClean="0"/>
              <a:t>fluc</a:t>
            </a:r>
            <a:r>
              <a:rPr lang="fr-FR" sz="1400" dirty="0" smtClean="0"/>
              <a:t> (10</a:t>
            </a:r>
            <a:r>
              <a:rPr lang="fr-FR" sz="1400" baseline="30000" dirty="0" smtClean="0"/>
              <a:t>4</a:t>
            </a:r>
            <a:r>
              <a:rPr lang="fr-FR" sz="1400" dirty="0" smtClean="0"/>
              <a:t> n/s) and dimensions (6 </a:t>
            </a:r>
            <a:r>
              <a:rPr lang="fr-FR" sz="1400" dirty="0" err="1" smtClean="0"/>
              <a:t>inches</a:t>
            </a:r>
            <a:r>
              <a:rPr lang="fr-FR" sz="1400" dirty="0" smtClean="0"/>
              <a:t> = 15.24 cm) compatible </a:t>
            </a:r>
            <a:r>
              <a:rPr lang="fr-FR" sz="1400" dirty="0" err="1" smtClean="0"/>
              <a:t>with</a:t>
            </a:r>
            <a:r>
              <a:rPr lang="fr-FR" sz="1400" dirty="0" smtClean="0"/>
              <a:t> the </a:t>
            </a:r>
            <a:r>
              <a:rPr lang="fr-FR" sz="1400" dirty="0" err="1" smtClean="0"/>
              <a:t>organ</a:t>
            </a:r>
            <a:r>
              <a:rPr lang="fr-FR" sz="1400" dirty="0" smtClean="0"/>
              <a:t> pipe of the DS-50 LSV.</a:t>
            </a:r>
          </a:p>
          <a:p>
            <a:pPr lvl="1" algn="just"/>
            <a:r>
              <a:rPr lang="fr-FR" sz="1400" dirty="0" err="1" smtClean="0"/>
              <a:t>Pyroelectric</a:t>
            </a:r>
            <a:r>
              <a:rPr lang="fr-FR" sz="1400" dirty="0" smtClean="0"/>
              <a:t> </a:t>
            </a:r>
            <a:r>
              <a:rPr lang="fr-FR" sz="1400" dirty="0" err="1" smtClean="0"/>
              <a:t>crystals</a:t>
            </a:r>
            <a:r>
              <a:rPr lang="fr-FR" sz="1400" dirty="0" smtClean="0"/>
              <a:t> (</a:t>
            </a:r>
            <a:r>
              <a:rPr lang="fr-FR" sz="1400" dirty="0" err="1" smtClean="0"/>
              <a:t>e.g</a:t>
            </a:r>
            <a:r>
              <a:rPr lang="fr-FR" sz="1400" dirty="0" smtClean="0"/>
              <a:t> : LiTaO</a:t>
            </a:r>
            <a:r>
              <a:rPr lang="fr-FR" sz="1400" baseline="-25000" dirty="0" smtClean="0"/>
              <a:t>3</a:t>
            </a:r>
            <a:r>
              <a:rPr lang="fr-FR" sz="1400" dirty="0" smtClean="0"/>
              <a:t>): 2.45 MeV, 160 n/s. 50-70 mm </a:t>
            </a:r>
            <a:r>
              <a:rPr lang="fr-FR" sz="1400" dirty="0" err="1" smtClean="0"/>
              <a:t>diameter</a:t>
            </a:r>
            <a:r>
              <a:rPr lang="fr-FR" sz="1400" dirty="0" smtClean="0"/>
              <a:t> and </a:t>
            </a:r>
            <a:r>
              <a:rPr lang="fr-FR" sz="1400" dirty="0" err="1" smtClean="0"/>
              <a:t>length</a:t>
            </a:r>
            <a:r>
              <a:rPr lang="fr-FR" sz="1400" dirty="0" smtClean="0"/>
              <a:t>.</a:t>
            </a:r>
          </a:p>
          <a:p>
            <a:pPr algn="just"/>
            <a:r>
              <a:rPr lang="fr-FR" sz="1600" b="1" dirty="0" smtClean="0"/>
              <a:t>Sources</a:t>
            </a:r>
            <a:r>
              <a:rPr lang="fr-FR" sz="1600" dirty="0" smtClean="0"/>
              <a:t>:</a:t>
            </a:r>
          </a:p>
          <a:p>
            <a:pPr lvl="1" algn="just"/>
            <a:r>
              <a:rPr lang="fr-FR" sz="1400" baseline="30000" dirty="0" smtClean="0"/>
              <a:t>241</a:t>
            </a:r>
            <a:r>
              <a:rPr lang="fr-FR" sz="1400" dirty="0" smtClean="0"/>
              <a:t>Am </a:t>
            </a:r>
            <a:r>
              <a:rPr lang="fr-FR" sz="1400" baseline="30000" dirty="0" smtClean="0"/>
              <a:t>13</a:t>
            </a:r>
            <a:r>
              <a:rPr lang="fr-FR" sz="1400" dirty="0" smtClean="0"/>
              <a:t>C: few neutrons/s (DS-50) + </a:t>
            </a:r>
            <a:r>
              <a:rPr lang="fr-FR" sz="1400" dirty="0" smtClean="0">
                <a:latin typeface="Symbol" panose="05050102010706020507" pitchFamily="18" charset="2"/>
              </a:rPr>
              <a:t>a</a:t>
            </a:r>
            <a:r>
              <a:rPr lang="fr-FR" sz="1400" dirty="0" smtClean="0"/>
              <a:t> (&lt;4MeV)</a:t>
            </a:r>
          </a:p>
          <a:p>
            <a:pPr lvl="1" algn="just"/>
            <a:r>
              <a:rPr lang="fr-FR" sz="1400" dirty="0" err="1" smtClean="0"/>
              <a:t>AmBe</a:t>
            </a:r>
            <a:r>
              <a:rPr lang="fr-FR" sz="1400" dirty="0" smtClean="0"/>
              <a:t> : </a:t>
            </a:r>
            <a:r>
              <a:rPr lang="fr-FR" sz="1400" dirty="0" smtClean="0">
                <a:latin typeface="Symbol" panose="05050102010706020507" pitchFamily="18" charset="2"/>
              </a:rPr>
              <a:t>g</a:t>
            </a:r>
            <a:r>
              <a:rPr lang="fr-FR" sz="1400" dirty="0" smtClean="0"/>
              <a:t> (4.4 MeV) + 50 n/s.</a:t>
            </a:r>
          </a:p>
          <a:p>
            <a:pPr lvl="1" algn="just"/>
            <a:r>
              <a:rPr lang="fr-FR" sz="1400" baseline="30000" dirty="0" smtClean="0"/>
              <a:t>252</a:t>
            </a:r>
            <a:r>
              <a:rPr lang="fr-FR" sz="1400" dirty="0" smtClean="0"/>
              <a:t>Cf </a:t>
            </a:r>
            <a:r>
              <a:rPr lang="fr-FR" sz="1400" dirty="0" err="1" smtClean="0"/>
              <a:t>tagged</a:t>
            </a:r>
            <a:r>
              <a:rPr lang="fr-FR" sz="1400" dirty="0" smtClean="0"/>
              <a:t>: 316 </a:t>
            </a:r>
            <a:r>
              <a:rPr lang="fr-FR" sz="1400" dirty="0" smtClean="0">
                <a:latin typeface="Symbol" panose="05050102010706020507" pitchFamily="18" charset="2"/>
              </a:rPr>
              <a:t>a</a:t>
            </a:r>
            <a:r>
              <a:rPr lang="fr-FR" sz="1400" dirty="0" smtClean="0"/>
              <a:t>/s + 37.6 n/s</a:t>
            </a:r>
          </a:p>
          <a:p>
            <a:pPr lvl="1" algn="just"/>
            <a:r>
              <a:rPr lang="fr-FR" sz="1400" dirty="0" smtClean="0"/>
              <a:t>Gamma sources: </a:t>
            </a:r>
            <a:r>
              <a:rPr lang="fr-FR" sz="1400" baseline="30000" dirty="0" smtClean="0"/>
              <a:t>57</a:t>
            </a:r>
            <a:r>
              <a:rPr lang="fr-FR" sz="1400" dirty="0" smtClean="0"/>
              <a:t>Co, </a:t>
            </a:r>
            <a:r>
              <a:rPr lang="fr-FR" sz="1400" baseline="30000" dirty="0" smtClean="0"/>
              <a:t>133</a:t>
            </a:r>
            <a:r>
              <a:rPr lang="fr-FR" sz="1400" dirty="0" smtClean="0"/>
              <a:t>Ba , </a:t>
            </a:r>
            <a:r>
              <a:rPr lang="fr-FR" sz="1400" baseline="30000" dirty="0" smtClean="0"/>
              <a:t>137</a:t>
            </a:r>
            <a:r>
              <a:rPr lang="fr-FR" sz="1400" dirty="0" smtClean="0"/>
              <a:t>Cs and </a:t>
            </a:r>
            <a:r>
              <a:rPr lang="fr-FR" sz="1400" baseline="30000" dirty="0" smtClean="0"/>
              <a:t>83m</a:t>
            </a:r>
            <a:r>
              <a:rPr lang="fr-FR" sz="1400" dirty="0" smtClean="0"/>
              <a:t>Kr. </a:t>
            </a:r>
            <a:r>
              <a:rPr lang="fr-FR" sz="1400" dirty="0" err="1" smtClean="0"/>
              <a:t>Used</a:t>
            </a:r>
            <a:r>
              <a:rPr lang="fr-FR" sz="1400" dirty="0" smtClean="0"/>
              <a:t> </a:t>
            </a:r>
            <a:r>
              <a:rPr lang="fr-FR" sz="1400" dirty="0" err="1" smtClean="0"/>
              <a:t>outside</a:t>
            </a:r>
            <a:r>
              <a:rPr lang="fr-FR" sz="1400" dirty="0" smtClean="0"/>
              <a:t> for DS-50. </a:t>
            </a:r>
            <a:r>
              <a:rPr lang="en-US" sz="1400" dirty="0"/>
              <a:t>A miniaturized version </a:t>
            </a:r>
            <a:r>
              <a:rPr lang="en-US" sz="1400" dirty="0" smtClean="0"/>
              <a:t>is foreseen for </a:t>
            </a:r>
            <a:r>
              <a:rPr lang="fr-FR" sz="1400" dirty="0" smtClean="0"/>
              <a:t>DS-20k to </a:t>
            </a:r>
            <a:r>
              <a:rPr lang="fr-FR" sz="1400" dirty="0" err="1" smtClean="0"/>
              <a:t>be</a:t>
            </a:r>
            <a:r>
              <a:rPr lang="fr-FR" sz="1400" dirty="0" smtClean="0"/>
              <a:t> </a:t>
            </a:r>
            <a:r>
              <a:rPr lang="fr-FR" sz="1400" dirty="0" err="1" smtClean="0"/>
              <a:t>inserted</a:t>
            </a:r>
            <a:r>
              <a:rPr lang="fr-FR" sz="1400" dirty="0" smtClean="0"/>
              <a:t> in the tube.</a:t>
            </a:r>
          </a:p>
          <a:p>
            <a:pPr lvl="1" algn="just"/>
            <a:r>
              <a:rPr lang="en-US" sz="1400" dirty="0"/>
              <a:t>Gaseous sources distributed through the cryogenic </a:t>
            </a:r>
            <a:r>
              <a:rPr lang="en-US" sz="1400" dirty="0" smtClean="0"/>
              <a:t>system</a:t>
            </a:r>
            <a:r>
              <a:rPr lang="fr-FR" sz="1400" dirty="0" smtClean="0"/>
              <a:t>: </a:t>
            </a:r>
            <a:r>
              <a:rPr lang="fr-FR" sz="1400" baseline="30000" dirty="0" smtClean="0"/>
              <a:t>83m</a:t>
            </a:r>
            <a:r>
              <a:rPr lang="fr-FR" sz="1400" dirty="0" smtClean="0"/>
              <a:t>Kr and </a:t>
            </a:r>
            <a:r>
              <a:rPr lang="fr-FR" sz="1400" baseline="30000" dirty="0" smtClean="0"/>
              <a:t>220</a:t>
            </a:r>
            <a:r>
              <a:rPr lang="fr-FR" sz="1400" dirty="0" smtClean="0"/>
              <a:t>Rn</a:t>
            </a:r>
          </a:p>
        </p:txBody>
      </p:sp>
      <p:pic>
        <p:nvPicPr>
          <p:cNvPr id="3" name="Image 2"/>
          <p:cNvPicPr>
            <a:picLocks noChangeAspect="1"/>
          </p:cNvPicPr>
          <p:nvPr/>
        </p:nvPicPr>
        <p:blipFill>
          <a:blip r:embed="rId2"/>
          <a:stretch>
            <a:fillRect/>
          </a:stretch>
        </p:blipFill>
        <p:spPr>
          <a:xfrm>
            <a:off x="7896225" y="1828800"/>
            <a:ext cx="3943350" cy="2952480"/>
          </a:xfrm>
          <a:prstGeom prst="rect">
            <a:avLst/>
          </a:prstGeom>
        </p:spPr>
      </p:pic>
      <p:sp>
        <p:nvSpPr>
          <p:cNvPr id="4" name="ZoneTexte 3"/>
          <p:cNvSpPr txBox="1"/>
          <p:nvPr/>
        </p:nvSpPr>
        <p:spPr>
          <a:xfrm>
            <a:off x="8129847" y="4896196"/>
            <a:ext cx="3981796" cy="523220"/>
          </a:xfrm>
          <a:prstGeom prst="rect">
            <a:avLst/>
          </a:prstGeom>
          <a:noFill/>
        </p:spPr>
        <p:txBody>
          <a:bodyPr wrap="square" rtlCol="0">
            <a:spAutoFit/>
          </a:bodyPr>
          <a:lstStyle/>
          <a:p>
            <a:r>
              <a:rPr lang="fr-FR" sz="1400" dirty="0" err="1" smtClean="0"/>
              <a:t>Temperature</a:t>
            </a:r>
            <a:r>
              <a:rPr lang="fr-FR" sz="1400" dirty="0" smtClean="0"/>
              <a:t> gradient to </a:t>
            </a:r>
            <a:r>
              <a:rPr lang="fr-FR" sz="1400" dirty="0" err="1" smtClean="0"/>
              <a:t>produce</a:t>
            </a:r>
            <a:r>
              <a:rPr lang="fr-FR" sz="1400" dirty="0" smtClean="0"/>
              <a:t> a 10</a:t>
            </a:r>
            <a:r>
              <a:rPr lang="fr-FR" sz="1400" baseline="30000" dirty="0" smtClean="0"/>
              <a:t>5</a:t>
            </a:r>
            <a:r>
              <a:rPr lang="fr-FR" sz="1400" dirty="0" smtClean="0"/>
              <a:t> kV/cm </a:t>
            </a:r>
            <a:r>
              <a:rPr lang="fr-FR" sz="1400" dirty="0" err="1" smtClean="0"/>
              <a:t>electrical</a:t>
            </a:r>
            <a:r>
              <a:rPr lang="fr-FR" sz="1400" dirty="0" smtClean="0"/>
              <a:t> </a:t>
            </a:r>
            <a:r>
              <a:rPr lang="fr-FR" sz="1400" dirty="0" err="1" smtClean="0"/>
              <a:t>field</a:t>
            </a:r>
            <a:endParaRPr lang="en-US" sz="1400" dirty="0"/>
          </a:p>
        </p:txBody>
      </p:sp>
      <p:sp>
        <p:nvSpPr>
          <p:cNvPr id="5" name="Espace réservé du numéro de diapositive 4"/>
          <p:cNvSpPr>
            <a:spLocks noGrp="1"/>
          </p:cNvSpPr>
          <p:nvPr>
            <p:ph type="sldNum" sz="quarter" idx="12"/>
          </p:nvPr>
        </p:nvSpPr>
        <p:spPr/>
        <p:txBody>
          <a:bodyPr/>
          <a:lstStyle/>
          <a:p>
            <a:fld id="{0F213E5E-C661-4CE5-9D50-F28E64517CAA}" type="slidenum">
              <a:rPr lang="en-US" smtClean="0"/>
              <a:t>7</a:t>
            </a:fld>
            <a:endParaRPr lang="en-US"/>
          </a:p>
        </p:txBody>
      </p:sp>
    </p:spTree>
    <p:extLst>
      <p:ext uri="{BB962C8B-B14F-4D97-AF65-F5344CB8AC3E}">
        <p14:creationId xmlns:p14="http://schemas.microsoft.com/office/powerpoint/2010/main" val="470455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DS20k Calibration: </a:t>
            </a:r>
            <a:r>
              <a:rPr lang="fr-FR" dirty="0" smtClean="0"/>
              <a:t>the guide Tube</a:t>
            </a:r>
            <a:endParaRPr lang="en-US" dirty="0"/>
          </a:p>
        </p:txBody>
      </p:sp>
      <p:sp>
        <p:nvSpPr>
          <p:cNvPr id="18" name="Espace réservé du contenu 2"/>
          <p:cNvSpPr>
            <a:spLocks noGrp="1"/>
          </p:cNvSpPr>
          <p:nvPr>
            <p:ph idx="1"/>
          </p:nvPr>
        </p:nvSpPr>
        <p:spPr>
          <a:xfrm>
            <a:off x="177801" y="2011159"/>
            <a:ext cx="7245464" cy="4688726"/>
          </a:xfrm>
        </p:spPr>
        <p:txBody>
          <a:bodyPr anchor="t">
            <a:noAutofit/>
          </a:bodyPr>
          <a:lstStyle/>
          <a:p>
            <a:pPr marL="355600" lvl="1" indent="-261938" algn="just"/>
            <a:r>
              <a:rPr lang="en-US" sz="1400" dirty="0" smtClean="0"/>
              <a:t>The guide tube system for the TPC will have to bring the radioactive sources from the top of the cryostat to the external surface of the TPC going through the </a:t>
            </a:r>
            <a:r>
              <a:rPr lang="en-US" sz="1400" dirty="0" err="1" smtClean="0"/>
              <a:t>nVeto</a:t>
            </a:r>
            <a:r>
              <a:rPr lang="en-US" sz="1400" dirty="0" smtClean="0"/>
              <a:t> (insertion points necessary) without any contact with the sources.</a:t>
            </a:r>
          </a:p>
          <a:p>
            <a:pPr marL="355600" lvl="1" indent="-261938" algn="just"/>
            <a:r>
              <a:rPr lang="en-US" sz="1400" dirty="0" smtClean="0"/>
              <a:t>The tube is foreseen to be made of stainless steel and is supposed to go below the cryostat. The system is supposed to work in closed loop to allow the source to be pushed/pulled out in case it would get detached from the guide cable.</a:t>
            </a:r>
          </a:p>
          <a:p>
            <a:pPr marL="355600" lvl="1" indent="-261938" algn="just"/>
            <a:r>
              <a:rPr lang="en-US" sz="1400" dirty="0" smtClean="0"/>
              <a:t>Foreseen diameter: 1.8 cm (reduction of dead zone and parasitic radioactivity) in the yellow book, 3.8 cm in a talk from 2018. To be studied (impact on </a:t>
            </a:r>
            <a:r>
              <a:rPr lang="en-US" sz="1400" dirty="0" err="1" smtClean="0"/>
              <a:t>nVeto</a:t>
            </a:r>
            <a:r>
              <a:rPr lang="en-US" sz="1400" dirty="0" smtClean="0"/>
              <a:t>).</a:t>
            </a:r>
          </a:p>
          <a:p>
            <a:pPr marL="355600" lvl="1" indent="-261938" algn="just"/>
            <a:r>
              <a:rPr lang="en-US" sz="1400" dirty="0" smtClean="0"/>
              <a:t>« Swagelok » connectors between tube segments</a:t>
            </a:r>
          </a:p>
          <a:p>
            <a:pPr marL="355600" lvl="1" indent="-261938" algn="just"/>
            <a:r>
              <a:rPr lang="en-US" sz="1400" dirty="0" smtClean="0"/>
              <a:t>Miniaturized sources will be attached to a cable coupled to a step motor. The wire driver will be equipped with a set of encoders and a sensor box (precise positioning). A pair of ring type inductive proximity sensors placed inside the sensor box will be used to reset the encoders when sources pass through a sensor at exactly known locations. Teflon tube around sources and cable to avoid frictions. </a:t>
            </a:r>
            <a:endParaRPr lang="en-US" sz="1800" dirty="0" smtClean="0"/>
          </a:p>
          <a:p>
            <a:pPr marL="355600" lvl="1" indent="-261938" algn="just"/>
            <a:r>
              <a:rPr lang="en-US" sz="1400" dirty="0" smtClean="0"/>
              <a:t>Low pressure nitrogen foreseen to be injected continuously in the tube to avoid humidity and ice</a:t>
            </a:r>
          </a:p>
        </p:txBody>
      </p:sp>
      <p:pic>
        <p:nvPicPr>
          <p:cNvPr id="3" name="Image 2"/>
          <p:cNvPicPr>
            <a:picLocks noChangeAspect="1"/>
          </p:cNvPicPr>
          <p:nvPr/>
        </p:nvPicPr>
        <p:blipFill>
          <a:blip r:embed="rId2"/>
          <a:stretch>
            <a:fillRect/>
          </a:stretch>
        </p:blipFill>
        <p:spPr>
          <a:xfrm>
            <a:off x="7448205" y="-54650"/>
            <a:ext cx="4644042" cy="6912650"/>
          </a:xfrm>
          <a:prstGeom prst="rect">
            <a:avLst/>
          </a:prstGeom>
        </p:spPr>
      </p:pic>
      <p:sp>
        <p:nvSpPr>
          <p:cNvPr id="4" name="Espace réservé du numéro de diapositive 3"/>
          <p:cNvSpPr>
            <a:spLocks noGrp="1"/>
          </p:cNvSpPr>
          <p:nvPr>
            <p:ph type="sldNum" sz="quarter" idx="12"/>
          </p:nvPr>
        </p:nvSpPr>
        <p:spPr/>
        <p:txBody>
          <a:bodyPr/>
          <a:lstStyle/>
          <a:p>
            <a:fld id="{0F213E5E-C661-4CE5-9D50-F28E64517CAA}" type="slidenum">
              <a:rPr lang="en-US" smtClean="0"/>
              <a:t>8</a:t>
            </a:fld>
            <a:endParaRPr lang="en-US"/>
          </a:p>
        </p:txBody>
      </p:sp>
    </p:spTree>
    <p:extLst>
      <p:ext uri="{BB962C8B-B14F-4D97-AF65-F5344CB8AC3E}">
        <p14:creationId xmlns:p14="http://schemas.microsoft.com/office/powerpoint/2010/main" val="851290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Calibration DS20k: questions</a:t>
            </a:r>
            <a:endParaRPr lang="en-US" dirty="0"/>
          </a:p>
        </p:txBody>
      </p:sp>
      <p:sp>
        <p:nvSpPr>
          <p:cNvPr id="18" name="Espace réservé du contenu 2"/>
          <p:cNvSpPr>
            <a:spLocks noGrp="1"/>
          </p:cNvSpPr>
          <p:nvPr>
            <p:ph idx="1"/>
          </p:nvPr>
        </p:nvSpPr>
        <p:spPr>
          <a:xfrm>
            <a:off x="174566" y="2247901"/>
            <a:ext cx="7702609" cy="4248150"/>
          </a:xfrm>
        </p:spPr>
        <p:txBody>
          <a:bodyPr anchor="t">
            <a:noAutofit/>
          </a:bodyPr>
          <a:lstStyle/>
          <a:p>
            <a:pPr lvl="1" algn="just"/>
            <a:r>
              <a:rPr lang="en-US" sz="1800" dirty="0" smtClean="0"/>
              <a:t>4 insertion points mentioned: </a:t>
            </a:r>
          </a:p>
          <a:p>
            <a:pPr lvl="2" algn="just"/>
            <a:r>
              <a:rPr lang="en-US" sz="1600" dirty="0" smtClean="0"/>
              <a:t>does this mean 2 tubes are foreseen ? or 2 possible paths ? </a:t>
            </a:r>
          </a:p>
          <a:p>
            <a:pPr marL="630000" lvl="2" indent="0" algn="just">
              <a:buNone/>
            </a:pPr>
            <a:r>
              <a:rPr lang="en-US" sz="1600" dirty="0" smtClean="0">
                <a:solidFill>
                  <a:srgbClr val="FF0000"/>
                </a:solidFill>
                <a:sym typeface="Wingdings" panose="05000000000000000000" pitchFamily="2" charset="2"/>
              </a:rPr>
              <a:t> 2 tubes foreseen with U shape, going diagonally below the TPC</a:t>
            </a:r>
            <a:endParaRPr lang="en-US" sz="1600" dirty="0" smtClean="0">
              <a:solidFill>
                <a:srgbClr val="FF0000"/>
              </a:solidFill>
            </a:endParaRPr>
          </a:p>
          <a:p>
            <a:pPr lvl="2" algn="just"/>
            <a:r>
              <a:rPr lang="en-US" sz="1600" dirty="0" smtClean="0"/>
              <a:t>Is it mandatory to have 2 ?</a:t>
            </a:r>
          </a:p>
          <a:p>
            <a:pPr marL="630000" lvl="2" indent="0" algn="just">
              <a:buNone/>
            </a:pPr>
            <a:r>
              <a:rPr lang="en-US" sz="1600" dirty="0" smtClean="0">
                <a:solidFill>
                  <a:srgbClr val="FF0000"/>
                </a:solidFill>
                <a:sym typeface="Wingdings" panose="05000000000000000000" pitchFamily="2" charset="2"/>
              </a:rPr>
              <a:t> It is important to have more confidence on the homogeneity (4 sides calibrated instead of 2)</a:t>
            </a:r>
            <a:endParaRPr lang="en-US" sz="1600" dirty="0" smtClean="0">
              <a:solidFill>
                <a:srgbClr val="FF0000"/>
              </a:solidFill>
            </a:endParaRPr>
          </a:p>
          <a:p>
            <a:pPr lvl="2" algn="just"/>
            <a:r>
              <a:rPr lang="en-US" sz="1600" dirty="0" smtClean="0"/>
              <a:t>What are the dimensions of these insertion points ? What freedom do we have to adjust them ?</a:t>
            </a:r>
          </a:p>
          <a:p>
            <a:pPr marL="630000" lvl="2" indent="0" algn="just">
              <a:buNone/>
            </a:pPr>
            <a:r>
              <a:rPr lang="en-US" sz="1600" dirty="0" smtClean="0">
                <a:solidFill>
                  <a:srgbClr val="FF0000"/>
                </a:solidFill>
                <a:sym typeface="Wingdings" panose="05000000000000000000" pitchFamily="2" charset="2"/>
              </a:rPr>
              <a:t> Since the external diameter of the tube will be smaller than 4 cm (baseline), there should be no problem to add these 4 holes.</a:t>
            </a:r>
            <a:endParaRPr lang="en-US" sz="1600" dirty="0" smtClean="0">
              <a:solidFill>
                <a:srgbClr val="FF0000"/>
              </a:solidFill>
            </a:endParaRPr>
          </a:p>
          <a:p>
            <a:pPr lvl="1" algn="just"/>
            <a:r>
              <a:rPr lang="en-US" sz="1800" dirty="0" smtClean="0"/>
              <a:t>U shaped tube mandatory ? Is it needed to go below the TPC ?</a:t>
            </a:r>
          </a:p>
          <a:p>
            <a:pPr marL="324000" lvl="1" indent="0" algn="just">
              <a:buNone/>
            </a:pPr>
            <a:r>
              <a:rPr lang="en-US" dirty="0" smtClean="0">
                <a:solidFill>
                  <a:srgbClr val="FF0000"/>
                </a:solidFill>
                <a:sym typeface="Wingdings" panose="05000000000000000000" pitchFamily="2" charset="2"/>
              </a:rPr>
              <a:t> Interest to have sources below (additional </a:t>
            </a:r>
            <a:r>
              <a:rPr lang="en-US" dirty="0" err="1" smtClean="0">
                <a:solidFill>
                  <a:srgbClr val="FF0000"/>
                </a:solidFill>
                <a:sym typeface="Wingdings" panose="05000000000000000000" pitchFamily="2" charset="2"/>
              </a:rPr>
              <a:t>informations</a:t>
            </a:r>
            <a:r>
              <a:rPr lang="en-US" dirty="0" smtClean="0">
                <a:solidFill>
                  <a:srgbClr val="FF0000"/>
                </a:solidFill>
                <a:sym typeface="Wingdings" panose="05000000000000000000" pitchFamily="2" charset="2"/>
              </a:rPr>
              <a:t>)</a:t>
            </a:r>
            <a:endParaRPr lang="en-US" dirty="0" smtClean="0">
              <a:solidFill>
                <a:srgbClr val="FF0000"/>
              </a:solidFill>
            </a:endParaRPr>
          </a:p>
        </p:txBody>
      </p:sp>
      <p:sp>
        <p:nvSpPr>
          <p:cNvPr id="4" name="Espace réservé du numéro de diapositive 3"/>
          <p:cNvSpPr>
            <a:spLocks noGrp="1"/>
          </p:cNvSpPr>
          <p:nvPr>
            <p:ph type="sldNum" sz="quarter" idx="12"/>
          </p:nvPr>
        </p:nvSpPr>
        <p:spPr/>
        <p:txBody>
          <a:bodyPr/>
          <a:lstStyle/>
          <a:p>
            <a:fld id="{0F213E5E-C661-4CE5-9D50-F28E64517CAA}" type="slidenum">
              <a:rPr lang="en-US" smtClean="0"/>
              <a:t>9</a:t>
            </a:fld>
            <a:endParaRPr lang="en-US"/>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8650" y="2394065"/>
            <a:ext cx="3749992" cy="3842146"/>
          </a:xfrm>
          <a:prstGeom prst="rect">
            <a:avLst/>
          </a:prstGeom>
        </p:spPr>
      </p:pic>
    </p:spTree>
    <p:extLst>
      <p:ext uri="{BB962C8B-B14F-4D97-AF65-F5344CB8AC3E}">
        <p14:creationId xmlns:p14="http://schemas.microsoft.com/office/powerpoint/2010/main" val="1506350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e">
  <a:themeElements>
    <a:clrScheme name="Dividende">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TM03457464[[fn=Dividende]]</Template>
  <TotalTime>9904</TotalTime>
  <Words>1557</Words>
  <Application>Microsoft Office PowerPoint</Application>
  <PresentationFormat>Grand écran</PresentationFormat>
  <Paragraphs>195</Paragraphs>
  <Slides>21</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21</vt:i4>
      </vt:variant>
    </vt:vector>
  </HeadingPairs>
  <TitlesOfParts>
    <vt:vector size="30" baseType="lpstr">
      <vt:lpstr>Arial</vt:lpstr>
      <vt:lpstr>Calibri</vt:lpstr>
      <vt:lpstr>Comic Sans MS</vt:lpstr>
      <vt:lpstr>Gill Sans MT</vt:lpstr>
      <vt:lpstr>Symbol</vt:lpstr>
      <vt:lpstr>Times New Roman</vt:lpstr>
      <vt:lpstr>Wingdings</vt:lpstr>
      <vt:lpstr>Wingdings 2</vt:lpstr>
      <vt:lpstr>Dividende</vt:lpstr>
      <vt:lpstr>Guide Tube for DS20k calibration </vt:lpstr>
      <vt:lpstr>Outline</vt:lpstr>
      <vt:lpstr>History/strategy</vt:lpstr>
      <vt:lpstr>The documents</vt:lpstr>
      <vt:lpstr>Calibration DS20k</vt:lpstr>
      <vt:lpstr>DS20k Calibration: strategy</vt:lpstr>
      <vt:lpstr>DS20k Calibration: sources &amp; generators</vt:lpstr>
      <vt:lpstr>DS20k Calibration: the guide Tube</vt:lpstr>
      <vt:lpstr>Calibration DS20k: questions</vt:lpstr>
      <vt:lpstr>Calibration DS20k: questions</vt:lpstr>
      <vt:lpstr>Calibration DS20k: questions</vt:lpstr>
      <vt:lpstr>Calibration DS20k: questions</vt:lpstr>
      <vt:lpstr>Calibration DS20k: questions + Additional informations</vt:lpstr>
      <vt:lpstr>Calibration DS20k: baseline option</vt:lpstr>
      <vt:lpstr>Calibration DS20k: guide tube interfaces</vt:lpstr>
      <vt:lpstr>Back-up (DS50 &amp; ds20K)</vt:lpstr>
      <vt:lpstr>DS-50 Calibration: introduction</vt:lpstr>
      <vt:lpstr>DS-50 Calibration: deployment</vt:lpstr>
      <vt:lpstr>DS-50 Calibration: deployment</vt:lpstr>
      <vt:lpstr>DS20k Calibration: TPC geometry</vt:lpstr>
      <vt:lpstr>DS20k Calibration: SPECS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DarkSide 20k Notes sur la calibration</dc:title>
  <dc:creator>Pierre Barrillon</dc:creator>
  <cp:lastModifiedBy>Pierre Barrillon</cp:lastModifiedBy>
  <cp:revision>188</cp:revision>
  <dcterms:created xsi:type="dcterms:W3CDTF">2019-02-01T13:33:57Z</dcterms:created>
  <dcterms:modified xsi:type="dcterms:W3CDTF">2019-04-04T12:14:05Z</dcterms:modified>
</cp:coreProperties>
</file>