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20" r:id="rId2"/>
    <p:sldId id="748" r:id="rId3"/>
    <p:sldId id="749" r:id="rId4"/>
    <p:sldId id="594" r:id="rId5"/>
    <p:sldId id="683" r:id="rId6"/>
    <p:sldId id="675" r:id="rId7"/>
    <p:sldId id="708" r:id="rId8"/>
    <p:sldId id="722" r:id="rId9"/>
    <p:sldId id="598" r:id="rId10"/>
    <p:sldId id="599" r:id="rId11"/>
    <p:sldId id="600" r:id="rId12"/>
    <p:sldId id="738" r:id="rId13"/>
    <p:sldId id="689" r:id="rId14"/>
    <p:sldId id="610" r:id="rId15"/>
    <p:sldId id="688" r:id="rId16"/>
    <p:sldId id="735" r:id="rId17"/>
    <p:sldId id="616" r:id="rId18"/>
    <p:sldId id="617" r:id="rId19"/>
    <p:sldId id="618" r:id="rId20"/>
    <p:sldId id="707" r:id="rId21"/>
  </p:sldIdLst>
  <p:sldSz cx="9144000" cy="6858000" type="screen4x3"/>
  <p:notesSz cx="6797675" cy="9872663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/>
        <a:cs typeface="Geneva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/>
        <a:cs typeface="Geneva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/>
        <a:cs typeface="Geneva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/>
        <a:cs typeface="Geneva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/>
        <a:cs typeface="Geneva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/>
        <a:cs typeface="Geneva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/>
        <a:cs typeface="Geneva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/>
        <a:cs typeface="Geneva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/>
        <a:cs typeface="Geneva"/>
      </a:defRPr>
    </a:lvl9pPr>
  </p:defaultTextStyle>
  <p:extLst>
    <p:ext uri="{EFAFB233-063F-42B5-8137-9DF3F51BA10A}">
      <p15:sldGuideLst xmlns:p15="http://schemas.microsoft.com/office/powerpoint/2012/main">
        <p15:guide id="1" orient="horz" pos="4240">
          <p15:clr>
            <a:srgbClr val="A4A3A4"/>
          </p15:clr>
        </p15:guide>
        <p15:guide id="2" pos="15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URLAND Eric" initials="BE" lastIdx="13" clrIdx="0"/>
  <p:cmAuthor id="1" name="Utilisateur de Microsoft Office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2CE"/>
    <a:srgbClr val="00FFFF"/>
    <a:srgbClr val="996600"/>
    <a:srgbClr val="63AADE"/>
    <a:srgbClr val="5D9FD7"/>
    <a:srgbClr val="5F7380"/>
    <a:srgbClr val="FFFFFF"/>
    <a:srgbClr val="009FDA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77" autoAdjust="0"/>
    <p:restoredTop sz="95983" autoAdjust="0"/>
  </p:normalViewPr>
  <p:slideViewPr>
    <p:cSldViewPr snapToGrid="0" snapToObjects="1">
      <p:cViewPr varScale="1">
        <p:scale>
          <a:sx n="126" d="100"/>
          <a:sy n="126" d="100"/>
        </p:scale>
        <p:origin x="840" y="156"/>
      </p:cViewPr>
      <p:guideLst>
        <p:guide orient="horz" pos="4240"/>
        <p:guide pos="1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3720" y="-120"/>
      </p:cViewPr>
      <p:guideLst>
        <p:guide orient="horz" pos="311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07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07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376979"/>
            <a:ext cx="2946400" cy="49410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376979"/>
            <a:ext cx="2946400" cy="49410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pPr>
              <a:defRPr/>
            </a:pPr>
            <a:fld id="{03DA0BD5-A9F0-4D55-A16A-4094E7EEFC9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37195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07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107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1" y="4690069"/>
            <a:ext cx="5438776" cy="4442225"/>
          </a:xfrm>
          <a:prstGeom prst="rect">
            <a:avLst/>
          </a:prstGeom>
        </p:spPr>
        <p:txBody>
          <a:bodyPr vert="horz" lIns="90763" tIns="45382" rIns="90763" bIns="45382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376979"/>
            <a:ext cx="2946400" cy="49410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376979"/>
            <a:ext cx="2946400" cy="49410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pPr>
              <a:defRPr/>
            </a:pPr>
            <a:fld id="{5359F3A0-9965-4E8A-9CE8-D49D0849194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13652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491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0D156F-A62A-4254-8CA6-3CE60F8FA87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5375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59F3A0-9965-4E8A-9CE8-D49D08491948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3482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59F3A0-9965-4E8A-9CE8-D49D08491948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407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59F3A0-9965-4E8A-9CE8-D49D08491948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5616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59F3A0-9965-4E8A-9CE8-D49D08491948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00714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59F3A0-9965-4E8A-9CE8-D49D08491948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63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C1A64-848E-4164-98C3-693E7C5AA9BD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694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C1A64-848E-4164-98C3-693E7C5AA9BD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974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59F3A0-9965-4E8A-9CE8-D49D08491948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600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59F3A0-9965-4E8A-9CE8-D49D08491948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0347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59F3A0-9965-4E8A-9CE8-D49D08491948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7319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59F3A0-9965-4E8A-9CE8-D49D08491948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0794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59F3A0-9965-4E8A-9CE8-D49D08491948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6887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59F3A0-9965-4E8A-9CE8-D49D08491948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0876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39700" y="6394450"/>
            <a:ext cx="86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85200" y="6275387"/>
            <a:ext cx="4953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F2594671-B38A-43E4-A5E1-6FFF9706CC00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660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39700" y="6394450"/>
            <a:ext cx="86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274638"/>
            <a:ext cx="342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CD860-B0D6-4A1B-8CB4-3E5A3D6F252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39700" y="6394450"/>
            <a:ext cx="86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274638"/>
            <a:ext cx="342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0112A-53FC-4984-A5FA-58C78AB6C59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400424" y="619556"/>
            <a:ext cx="4772026" cy="908556"/>
          </a:xfrm>
        </p:spPr>
        <p:txBody>
          <a:bodyPr anchor="t">
            <a:noAutofit/>
          </a:bodyPr>
          <a:lstStyle/>
          <a:p>
            <a:r>
              <a:rPr lang="fr-FR" dirty="0" smtClean="0"/>
              <a:t>Cliquez et </a:t>
            </a:r>
            <a:br>
              <a:rPr lang="fr-FR" dirty="0" smtClean="0"/>
            </a:br>
            <a:r>
              <a:rPr lang="fr-FR" dirty="0" smtClean="0"/>
              <a:t>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00424" y="1859280"/>
            <a:ext cx="5186366" cy="4352926"/>
          </a:xfrm>
        </p:spPr>
        <p:txBody>
          <a:bodyPr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62B8EFC2-1E6F-E543-8F2B-2782CBB9317F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" y="0"/>
            <a:ext cx="3181610" cy="6858000"/>
          </a:xfrm>
        </p:spPr>
        <p:txBody>
          <a:bodyPr anchor="t">
            <a:noAutofit/>
          </a:bodyPr>
          <a:lstStyle>
            <a:lvl1pPr marL="0" indent="0">
              <a:buNone/>
              <a:defRPr sz="2400" i="1">
                <a:solidFill>
                  <a:srgbClr val="002060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400424" y="301514"/>
            <a:ext cx="4063632" cy="318044"/>
          </a:xfrm>
        </p:spPr>
        <p:txBody>
          <a:bodyPr>
            <a:noAutofit/>
          </a:bodyPr>
          <a:lstStyle>
            <a:lvl1pPr marL="0" indent="0" algn="l">
              <a:buNone/>
              <a:defRPr lang="fr-FR" sz="1200" b="0" kern="1200" cap="all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CHAPITRE - DATE</a:t>
            </a:r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6003" y="460534"/>
            <a:ext cx="3367388" cy="253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6004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39700" y="6394450"/>
            <a:ext cx="86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188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660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39700" y="6394450"/>
            <a:ext cx="86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274638"/>
            <a:ext cx="342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15437-563F-4116-8E19-2DDAEE68CAF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39700" y="6394450"/>
            <a:ext cx="86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274638"/>
            <a:ext cx="342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32FCC-A7C2-4AF6-83EC-244AA37B053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660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39700" y="6394450"/>
            <a:ext cx="86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274638"/>
            <a:ext cx="342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B550-99B2-4972-A001-4EB108D5509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660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39700" y="6394450"/>
            <a:ext cx="86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274638"/>
            <a:ext cx="342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A85F6-7AF4-4895-BD8E-3125EEECDE9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660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39700" y="6394450"/>
            <a:ext cx="86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274638"/>
            <a:ext cx="342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3861F-B1A8-42A7-9D53-729860A57B5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39700" y="6394450"/>
            <a:ext cx="86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274638"/>
            <a:ext cx="342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C3C54-316D-4548-8007-37F5255DEE3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39700" y="6394450"/>
            <a:ext cx="86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274638"/>
            <a:ext cx="342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08C77-E5A6-4300-9C05-1A00670A756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39700" y="6394450"/>
            <a:ext cx="86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274638"/>
            <a:ext cx="342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7C541-A7A1-42B1-80FA-08C0F3085D7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26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29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0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23" Type="http://schemas.openxmlformats.org/officeDocument/2006/relationships/image" Target="../media/image9.png"/><Relationship Id="rId28" Type="http://schemas.openxmlformats.org/officeDocument/2006/relationships/image" Target="../media/image14.gi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image" Target="../media/image8.png"/><Relationship Id="rId27" Type="http://schemas.openxmlformats.org/officeDocument/2006/relationships/image" Target="../media/image13.png"/><Relationship Id="rId30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r 5"/>
          <p:cNvGrpSpPr/>
          <p:nvPr userDrawn="1"/>
        </p:nvGrpSpPr>
        <p:grpSpPr>
          <a:xfrm>
            <a:off x="61424" y="128369"/>
            <a:ext cx="1146562" cy="6577231"/>
            <a:chOff x="-52876" y="280769"/>
            <a:chExt cx="1146562" cy="6577231"/>
          </a:xfrm>
        </p:grpSpPr>
        <p:pic>
          <p:nvPicPr>
            <p:cNvPr id="7" name="Image 6" descr="polesterre_400.png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670" y="326951"/>
              <a:ext cx="951665" cy="63444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6898" y="982032"/>
              <a:ext cx="1020255" cy="5875968"/>
            </a:xfrm>
            <a:prstGeom prst="rect">
              <a:avLst/>
            </a:prstGeom>
            <a:solidFill>
              <a:srgbClr val="5D9FD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6898" y="1119410"/>
              <a:ext cx="1020255" cy="32236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898" y="6371056"/>
              <a:ext cx="1020255" cy="322363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898" y="4995917"/>
              <a:ext cx="1020255" cy="32236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6898" y="3724150"/>
              <a:ext cx="1020255" cy="322363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898" y="2199392"/>
              <a:ext cx="1020255" cy="32100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pic>
          <p:nvPicPr>
            <p:cNvPr id="15" name="Picture 2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73396" y="3698815"/>
              <a:ext cx="873383" cy="381179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16" name="Image 15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129895" y="2154134"/>
              <a:ext cx="727430" cy="44159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2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202732" y="6406918"/>
              <a:ext cx="654593" cy="303241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18" name="Image 17" descr="Logo Odatis_def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96" y="4938711"/>
              <a:ext cx="778797" cy="379568"/>
            </a:xfrm>
            <a:prstGeom prst="rect">
              <a:avLst/>
            </a:prstGeom>
          </p:spPr>
        </p:pic>
        <p:pic>
          <p:nvPicPr>
            <p:cNvPr id="19" name="Espace réservé pour une image  11" descr="IRATMO.png"/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363"/>
            <a:stretch/>
          </p:blipFill>
          <p:spPr>
            <a:xfrm>
              <a:off x="0" y="1182298"/>
              <a:ext cx="1037152" cy="971836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332" y="2717983"/>
              <a:ext cx="893812" cy="795440"/>
            </a:xfrm>
            <a:prstGeom prst="rect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</p:pic>
        <p:pic>
          <p:nvPicPr>
            <p:cNvPr id="21" name="Espace réservé du contenu 3" descr="Odatis.png"/>
            <p:cNvPicPr>
              <a:picLocks noChangeAspect="1"/>
            </p:cNvPicPr>
            <p:nvPr/>
          </p:nvPicPr>
          <p:blipFill rotWithShape="1"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898" y="4201639"/>
              <a:ext cx="1020254" cy="722815"/>
            </a:xfrm>
            <a:prstGeom prst="rect">
              <a:avLst/>
            </a:prstGeom>
          </p:spPr>
        </p:pic>
        <p:pic>
          <p:nvPicPr>
            <p:cNvPr id="22" name="Image 21" descr="Capture d’écran 2017-06-29 à 23.22.39.png"/>
            <p:cNvPicPr>
              <a:picLocks noChangeAspect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98" y="5375701"/>
              <a:ext cx="1010538" cy="1003726"/>
            </a:xfrm>
            <a:prstGeom prst="rect">
              <a:avLst/>
            </a:prstGeom>
          </p:spPr>
        </p:pic>
        <p:sp>
          <p:nvSpPr>
            <p:cNvPr id="23" name="ZoneTexte 22"/>
            <p:cNvSpPr txBox="1"/>
            <p:nvPr/>
          </p:nvSpPr>
          <p:spPr>
            <a:xfrm>
              <a:off x="-52876" y="280769"/>
              <a:ext cx="1146562" cy="723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b="1" dirty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Infrastructure</a:t>
              </a:r>
            </a:p>
            <a:p>
              <a:pPr algn="ctr"/>
              <a:r>
                <a:rPr lang="fr-FR" sz="1100" b="1" dirty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de Recherche</a:t>
              </a:r>
            </a:p>
            <a:p>
              <a:pPr algn="ctr"/>
              <a:endParaRPr lang="fr-FR" sz="800" b="1" dirty="0">
                <a:solidFill>
                  <a:schemeClr val="bg2"/>
                </a:solidFill>
              </a:endParaRPr>
            </a:p>
            <a:p>
              <a:pPr algn="ctr"/>
              <a:r>
                <a:rPr lang="fr-FR" sz="1100" b="1" dirty="0">
                  <a:solidFill>
                    <a:srgbClr val="EBF1DE"/>
                  </a:solidFill>
                </a:rPr>
                <a:t>Système Terre</a:t>
              </a:r>
            </a:p>
          </p:txBody>
        </p:sp>
      </p:grpSp>
      <p:grpSp>
        <p:nvGrpSpPr>
          <p:cNvPr id="24" name="Grouper 23"/>
          <p:cNvGrpSpPr/>
          <p:nvPr userDrawn="1"/>
        </p:nvGrpSpPr>
        <p:grpSpPr>
          <a:xfrm>
            <a:off x="2489193" y="6320256"/>
            <a:ext cx="5334007" cy="421857"/>
            <a:chOff x="2082792" y="6006461"/>
            <a:chExt cx="6045949" cy="568950"/>
          </a:xfrm>
        </p:grpSpPr>
        <p:pic>
          <p:nvPicPr>
            <p:cNvPr id="25" name="Image 24" descr="logo_IRD_1.jpg"/>
            <p:cNvPicPr>
              <a:picLocks noChangeAspect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64983" y="6089302"/>
              <a:ext cx="489683" cy="403268"/>
            </a:xfrm>
            <a:prstGeom prst="rect">
              <a:avLst/>
            </a:prstGeom>
          </p:spPr>
        </p:pic>
        <p:pic>
          <p:nvPicPr>
            <p:cNvPr id="27" name="Image 26" descr="logo_IGN.png"/>
            <p:cNvPicPr>
              <a:picLocks noChangeAspect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27814" y="6031541"/>
              <a:ext cx="474323" cy="518790"/>
            </a:xfrm>
            <a:prstGeom prst="rect">
              <a:avLst/>
            </a:prstGeom>
          </p:spPr>
        </p:pic>
        <p:pic>
          <p:nvPicPr>
            <p:cNvPr id="28" name="Image 27" descr="logo_CNRS.png"/>
            <p:cNvPicPr>
              <a:picLocks noChangeAspect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31229" y="6006461"/>
              <a:ext cx="568950" cy="568950"/>
            </a:xfrm>
            <a:prstGeom prst="rect">
              <a:avLst/>
            </a:prstGeom>
          </p:spPr>
        </p:pic>
        <p:pic>
          <p:nvPicPr>
            <p:cNvPr id="29" name="Image 28" descr="logo_Cnes.png"/>
            <p:cNvPicPr>
              <a:picLocks noChangeAspect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3456" y="6135714"/>
              <a:ext cx="970138" cy="310444"/>
            </a:xfrm>
            <a:prstGeom prst="rect">
              <a:avLst/>
            </a:prstGeom>
          </p:spPr>
        </p:pic>
        <p:pic>
          <p:nvPicPr>
            <p:cNvPr id="30" name="Image 29" descr="logo_mf.gif"/>
            <p:cNvPicPr>
              <a:picLocks noChangeAspect="1"/>
            </p:cNvPicPr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9770" y="6041451"/>
              <a:ext cx="498971" cy="498971"/>
            </a:xfrm>
            <a:prstGeom prst="rect">
              <a:avLst/>
            </a:prstGeom>
          </p:spPr>
        </p:pic>
        <p:pic>
          <p:nvPicPr>
            <p:cNvPr id="31" name="Image 30" descr="logo_Irstea.gif"/>
            <p:cNvPicPr>
              <a:picLocks noChangeAspect="1"/>
            </p:cNvPicPr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2792" y="6055250"/>
              <a:ext cx="484841" cy="471373"/>
            </a:xfrm>
            <a:prstGeom prst="rect">
              <a:avLst/>
            </a:prstGeom>
          </p:spPr>
        </p:pic>
        <p:pic>
          <p:nvPicPr>
            <p:cNvPr id="32" name="Image 31" descr="logoIfremer.png"/>
            <p:cNvPicPr>
              <a:picLocks noChangeAspect="1"/>
            </p:cNvPicPr>
            <p:nvPr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56192" y="6021197"/>
              <a:ext cx="720232" cy="539479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0" r:id="rId12"/>
    <p:sldLayoutId id="2147483671" r:id="rId1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1400" b="0" kern="1200" baseline="0">
          <a:solidFill>
            <a:schemeClr val="tx1"/>
          </a:solidFill>
          <a:latin typeface="Arial"/>
          <a:ea typeface="Geneva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charset="-128"/>
          <a:cs typeface="Genev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charset="-128"/>
          <a:cs typeface="Genev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charset="-128"/>
          <a:cs typeface="Genev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charset="-128"/>
          <a:cs typeface="Genev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jpg"/><Relationship Id="rId18" Type="http://schemas.openxmlformats.org/officeDocument/2006/relationships/image" Target="../media/image39.pn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12" Type="http://schemas.openxmlformats.org/officeDocument/2006/relationships/image" Target="../media/image33.gif"/><Relationship Id="rId17" Type="http://schemas.openxmlformats.org/officeDocument/2006/relationships/image" Target="../media/image38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jpg"/><Relationship Id="rId4" Type="http://schemas.openxmlformats.org/officeDocument/2006/relationships/image" Target="../media/image25.jpg"/><Relationship Id="rId9" Type="http://schemas.openxmlformats.org/officeDocument/2006/relationships/image" Target="../media/image30.png"/><Relationship Id="rId1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arthdata.nasa.gov/about/science-system-description/eosdis-components/common-metadata-repositor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ZoneTexte 3"/>
          <p:cNvSpPr txBox="1">
            <a:spLocks noChangeArrowheads="1"/>
          </p:cNvSpPr>
          <p:nvPr/>
        </p:nvSpPr>
        <p:spPr bwMode="auto">
          <a:xfrm>
            <a:off x="1205187" y="682284"/>
            <a:ext cx="7607029" cy="190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0" tIns="45702" rIns="91400" bIns="45702">
            <a:spAutoFit/>
          </a:bodyPr>
          <a:lstStyle/>
          <a:p>
            <a:pPr algn="ctr">
              <a:defRPr/>
            </a:pPr>
            <a:endParaRPr lang="en-GB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defRPr/>
            </a:pPr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French Research 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nfrastructure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Data and </a:t>
            </a:r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Services 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for the 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Earth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System</a:t>
            </a:r>
            <a:endParaRPr lang="en-GB" sz="3200" b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9" name="Image 18" descr="polesterre_40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0801" y="2655777"/>
            <a:ext cx="1955800" cy="130386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F5EF626-01C9-324E-B68B-8020ED879938}"/>
              </a:ext>
            </a:extLst>
          </p:cNvPr>
          <p:cNvSpPr txBox="1"/>
          <p:nvPr/>
        </p:nvSpPr>
        <p:spPr>
          <a:xfrm>
            <a:off x="2624442" y="4098920"/>
            <a:ext cx="4694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002060"/>
                </a:solidFill>
                <a:latin typeface="+mn-lt"/>
              </a:rPr>
              <a:t>Richard Moreno, directeur technique IR Système Terre</a:t>
            </a:r>
            <a:endParaRPr lang="fr-FR" sz="16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49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2923" y="6294664"/>
            <a:ext cx="6424246" cy="5633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63057" y="880533"/>
            <a:ext cx="8391774" cy="541413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2"/>
            <a:r>
              <a:rPr lang="en-US" sz="1800" dirty="0" smtClean="0"/>
              <a:t>Main </a:t>
            </a:r>
            <a:r>
              <a:rPr lang="en-US" sz="1800" dirty="0"/>
              <a:t>motivation of the </a:t>
            </a:r>
            <a:r>
              <a:rPr lang="en-US" sz="1800" dirty="0" smtClean="0"/>
              <a:t>“Earth System” Research Infrastructure</a:t>
            </a:r>
          </a:p>
          <a:p>
            <a:pPr marL="1828800" lvl="3"/>
            <a:r>
              <a:rPr lang="en-US" sz="1400" dirty="0" smtClean="0"/>
              <a:t>not </a:t>
            </a:r>
            <a:r>
              <a:rPr lang="en-US" sz="1400" dirty="0"/>
              <a:t>to re-invent the wheel </a:t>
            </a:r>
            <a:endParaRPr lang="en-US" sz="1400" dirty="0" smtClean="0"/>
          </a:p>
          <a:p>
            <a:pPr marL="1828800" lvl="3"/>
            <a:r>
              <a:rPr lang="en-US" sz="1400" dirty="0" smtClean="0"/>
              <a:t>but </a:t>
            </a:r>
            <a:r>
              <a:rPr lang="en-US" sz="1400" dirty="0"/>
              <a:t>to take benefits on existing initiatives by improving the standardization and the interoperability of the systems already in place. </a:t>
            </a:r>
            <a:endParaRPr lang="en-US" sz="1400" dirty="0" smtClean="0"/>
          </a:p>
          <a:p>
            <a:pPr marL="1828800" lvl="3"/>
            <a:r>
              <a:rPr lang="en-US" sz="1400" dirty="0" smtClean="0"/>
              <a:t>Base developments on open source software with wide communities</a:t>
            </a:r>
            <a:endParaRPr lang="en-US" sz="1400" dirty="0"/>
          </a:p>
          <a:p>
            <a:pPr marL="3200400" lvl="6"/>
            <a:endParaRPr lang="en-US" sz="800" dirty="0" smtClean="0"/>
          </a:p>
          <a:p>
            <a:pPr marL="1371600" lvl="2"/>
            <a:r>
              <a:rPr lang="en-US" sz="1800" dirty="0" smtClean="0"/>
              <a:t>Improve </a:t>
            </a:r>
            <a:r>
              <a:rPr lang="en-US" sz="1800" dirty="0" err="1" smtClean="0"/>
              <a:t>transdisciplinarity</a:t>
            </a:r>
            <a:r>
              <a:rPr lang="en-US" sz="1800" dirty="0" smtClean="0"/>
              <a:t> </a:t>
            </a:r>
            <a:r>
              <a:rPr lang="en-US" sz="1800" dirty="0"/>
              <a:t>and across domain interoperability. </a:t>
            </a:r>
            <a:endParaRPr lang="en-US" sz="1800" dirty="0" smtClean="0"/>
          </a:p>
          <a:p>
            <a:pPr marL="3200400" lvl="6"/>
            <a:endParaRPr lang="en-US" sz="800" dirty="0" smtClean="0"/>
          </a:p>
          <a:p>
            <a:pPr marL="1371600" lvl="2"/>
            <a:r>
              <a:rPr lang="en-US" sz="1800" dirty="0" smtClean="0"/>
              <a:t>Provide services on both </a:t>
            </a:r>
            <a:r>
              <a:rPr lang="en-US" sz="1800" dirty="0"/>
              <a:t>space data AND in-situ data.</a:t>
            </a:r>
            <a:r>
              <a:rPr lang="en-US" sz="1400" dirty="0"/>
              <a:t>.</a:t>
            </a:r>
          </a:p>
          <a:p>
            <a:pPr marL="3200400" lvl="6"/>
            <a:endParaRPr lang="en-US" sz="800" dirty="0" smtClean="0"/>
          </a:p>
          <a:p>
            <a:pPr marL="1371600" lvl="2"/>
            <a:r>
              <a:rPr lang="en-US" sz="1800" dirty="0" smtClean="0"/>
              <a:t>Take </a:t>
            </a:r>
            <a:r>
              <a:rPr lang="en-US" sz="1800" dirty="0"/>
              <a:t>into account the evolution of the computing infrastructure landscape </a:t>
            </a:r>
            <a:endParaRPr lang="en-US" sz="1800" dirty="0" smtClean="0"/>
          </a:p>
          <a:p>
            <a:pPr marL="1828800" lvl="3"/>
            <a:r>
              <a:rPr lang="en-US" sz="1400" dirty="0" smtClean="0"/>
              <a:t>in </a:t>
            </a:r>
            <a:r>
              <a:rPr lang="en-US" sz="1400" dirty="0"/>
              <a:t>France (</a:t>
            </a:r>
            <a:r>
              <a:rPr lang="en-US" sz="1400" dirty="0" err="1"/>
              <a:t>Infranum</a:t>
            </a:r>
            <a:r>
              <a:rPr lang="en-US" sz="1400" dirty="0"/>
              <a:t>) and in Europe (EOSC, DIAS, ...) </a:t>
            </a:r>
            <a:endParaRPr lang="en-US" sz="1400" dirty="0" smtClean="0"/>
          </a:p>
          <a:p>
            <a:pPr marL="1828800" lvl="3"/>
            <a:r>
              <a:rPr lang="en-US" sz="1400" dirty="0" smtClean="0"/>
              <a:t>and </a:t>
            </a:r>
            <a:r>
              <a:rPr lang="en-US" sz="1400" dirty="0"/>
              <a:t>to be able to integrate into this ecosystem</a:t>
            </a:r>
            <a:r>
              <a:rPr lang="en-US" sz="1400" dirty="0" smtClean="0"/>
              <a:t>.</a:t>
            </a:r>
          </a:p>
          <a:p>
            <a:pPr marL="4114800" lvl="8"/>
            <a:endParaRPr lang="en-US" sz="800" dirty="0" smtClean="0"/>
          </a:p>
          <a:p>
            <a:pPr marL="1371600" lvl="2"/>
            <a:r>
              <a:rPr lang="en-US" sz="1800" dirty="0" smtClean="0"/>
              <a:t>Re-use </a:t>
            </a:r>
            <a:r>
              <a:rPr lang="en-US" sz="1800" dirty="0"/>
              <a:t>of what has been done in each Data and Services Hubs (ODATIS, THEIA, …). </a:t>
            </a:r>
            <a:endParaRPr lang="en-US" sz="1800" dirty="0" smtClean="0"/>
          </a:p>
          <a:p>
            <a:pPr marL="1828800" lvl="3"/>
            <a:r>
              <a:rPr lang="en-US" sz="1400" dirty="0" smtClean="0"/>
              <a:t>In </a:t>
            </a:r>
            <a:r>
              <a:rPr lang="en-US" sz="1400" dirty="0"/>
              <a:t>order to encourage this re-use and to push for the sharing of practices, a working group (named </a:t>
            </a:r>
            <a:r>
              <a:rPr lang="en-US" sz="1400" dirty="0" err="1"/>
              <a:t>Interpole</a:t>
            </a:r>
            <a:r>
              <a:rPr lang="en-US" sz="1400" dirty="0"/>
              <a:t>) was set up four years ago. </a:t>
            </a:r>
            <a:endParaRPr lang="en-US" sz="1400" dirty="0" smtClean="0"/>
          </a:p>
          <a:p>
            <a:pPr marL="2286000" lvl="4"/>
            <a:r>
              <a:rPr lang="en-US" sz="1400" dirty="0" smtClean="0"/>
              <a:t>technical </a:t>
            </a:r>
            <a:r>
              <a:rPr lang="en-US" sz="1400" dirty="0"/>
              <a:t>experts from each Hub to explore technical topics of common interest </a:t>
            </a:r>
            <a:endParaRPr lang="en-US" sz="1400" dirty="0" smtClean="0"/>
          </a:p>
          <a:p>
            <a:pPr marL="2286000" lvl="4"/>
            <a:r>
              <a:rPr lang="en-US" sz="1400" dirty="0" smtClean="0"/>
              <a:t>DOI</a:t>
            </a:r>
            <a:r>
              <a:rPr lang="en-US" sz="1400" dirty="0"/>
              <a:t>, Long Term Preservation, Catalogue, Format, SSO, processing, </a:t>
            </a:r>
            <a:r>
              <a:rPr lang="en-US" sz="1400" dirty="0" smtClean="0"/>
              <a:t>…</a:t>
            </a:r>
          </a:p>
          <a:p>
            <a:pPr marL="1828800" lvl="3"/>
            <a:r>
              <a:rPr lang="en-US" sz="1400" dirty="0" smtClean="0"/>
              <a:t>this </a:t>
            </a:r>
            <a:r>
              <a:rPr lang="en-US" sz="1400" dirty="0"/>
              <a:t>work takes in account and implements the recommendations established by the Working Groups of the Research Data </a:t>
            </a:r>
            <a:r>
              <a:rPr lang="en-US" sz="1400" dirty="0" smtClean="0"/>
              <a:t>Alliance (RDA).</a:t>
            </a:r>
            <a:endParaRPr lang="en-US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694720" y="6421439"/>
            <a:ext cx="449280" cy="2460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F615437-563F-4116-8E19-2DDAEE68CAFA}" type="slidenum">
              <a:rPr lang="fr-FR" sz="1200" smtClean="0"/>
              <a:pPr>
                <a:defRPr/>
              </a:pPr>
              <a:t>10</a:t>
            </a:fld>
            <a:endParaRPr lang="fr-FR" sz="1200" dirty="0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1243185" y="222812"/>
            <a:ext cx="7366000" cy="56202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 baseline="0">
                <a:solidFill>
                  <a:schemeClr val="tx1"/>
                </a:solidFill>
                <a:latin typeface="Arial"/>
                <a:ea typeface="Geneva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9pPr>
          </a:lstStyle>
          <a:p>
            <a:r>
              <a:rPr lang="en-US" sz="3200" b="1" dirty="0" smtClean="0">
                <a:solidFill>
                  <a:srgbClr val="002060"/>
                </a:solidFill>
                <a:latin typeface="Arial Narrow" pitchFamily="34" charset="0"/>
              </a:rPr>
              <a:t>Overarching principle of operation</a:t>
            </a:r>
            <a:endParaRPr lang="en-US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19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694720" y="6421439"/>
            <a:ext cx="449280" cy="2460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F615437-563F-4116-8E19-2DDAEE68CAFA}" type="slidenum">
              <a:rPr lang="fr-FR" sz="1200" smtClean="0"/>
              <a:pPr>
                <a:defRPr/>
              </a:pPr>
              <a:t>11</a:t>
            </a:fld>
            <a:endParaRPr lang="fr-FR" sz="1200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869702" y="721905"/>
            <a:ext cx="8112965" cy="5126103"/>
          </a:xfrm>
          <a:prstGeom prst="rect">
            <a:avLst/>
          </a:prstGeom>
        </p:spPr>
        <p:txBody>
          <a:bodyPr/>
          <a:lstStyle>
            <a:lvl3pPr>
              <a:buNone/>
              <a:defRPr>
                <a:solidFill>
                  <a:srgbClr val="0268A6"/>
                </a:solidFill>
                <a:latin typeface="Berlin Sans FB Demi" pitchFamily="34" charset="0"/>
              </a:defRPr>
            </a:lvl3pPr>
            <a:lvl5pPr>
              <a:buNone/>
              <a:defRPr/>
            </a:lvl5pPr>
          </a:lstStyle>
          <a:p>
            <a:pPr marL="1085850" lvl="3">
              <a:lnSpc>
                <a:spcPct val="125000"/>
              </a:lnSpc>
              <a:spcBef>
                <a:spcPct val="20000"/>
              </a:spcBef>
              <a:defRPr/>
            </a:pPr>
            <a:endParaRPr lang="fr-FR" altLang="fr-FR" sz="900" dirty="0" smtClean="0">
              <a:ea typeface="ＭＳ Ｐゴシック" pitchFamily="34" charset="-128"/>
            </a:endParaRPr>
          </a:p>
          <a:p>
            <a:pPr marL="1543050" lvl="4">
              <a:lnSpc>
                <a:spcPct val="125000"/>
              </a:lnSpc>
              <a:spcBef>
                <a:spcPct val="20000"/>
              </a:spcBef>
              <a:defRPr/>
            </a:pPr>
            <a:endParaRPr lang="fr-FR" altLang="fr-FR" sz="1400" dirty="0" smtClean="0">
              <a:ea typeface="ＭＳ Ｐゴシック" pitchFamily="34" charset="-128"/>
            </a:endParaRPr>
          </a:p>
          <a:p>
            <a:pPr lvl="5" indent="-285750">
              <a:lnSpc>
                <a:spcPct val="125000"/>
              </a:lnSpc>
              <a:spcBef>
                <a:spcPct val="20000"/>
              </a:spcBef>
              <a:buFont typeface="Wingdings" charset="2"/>
              <a:buChar char="§"/>
              <a:defRPr/>
            </a:pPr>
            <a:endParaRPr lang="fr-FR" altLang="fr-FR" sz="1400" dirty="0">
              <a:ea typeface="ＭＳ Ｐゴシック" pitchFamily="34" charset="-128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1228720" y="853804"/>
            <a:ext cx="7753947" cy="52465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/>
            <a:endParaRPr lang="en-US" sz="2400" dirty="0" smtClean="0"/>
          </a:p>
          <a:p>
            <a:pPr marL="971550" lvl="1"/>
            <a:r>
              <a:rPr lang="en-US" sz="2000" dirty="0" smtClean="0"/>
              <a:t>NASA EOSDIS hub</a:t>
            </a:r>
          </a:p>
          <a:p>
            <a:pPr marL="1371600" lvl="2"/>
            <a:r>
              <a:rPr lang="en-US" sz="1600" dirty="0" smtClean="0"/>
              <a:t>Common Metadata Repository / Unified Metadata Model</a:t>
            </a:r>
          </a:p>
          <a:p>
            <a:pPr marL="1371600" lvl="2"/>
            <a:r>
              <a:rPr lang="en-US" sz="1600" dirty="0" smtClean="0"/>
              <a:t>Combined with their progressive migration toward cloud computing</a:t>
            </a:r>
          </a:p>
          <a:p>
            <a:pPr marL="971550" lvl="1"/>
            <a:r>
              <a:rPr lang="en-US" sz="2000" dirty="0" smtClean="0"/>
              <a:t>Hub </a:t>
            </a:r>
            <a:r>
              <a:rPr lang="en-US" sz="2000" dirty="0" err="1" smtClean="0"/>
              <a:t>Pangeo</a:t>
            </a:r>
            <a:r>
              <a:rPr lang="en-US" sz="2000" dirty="0" smtClean="0"/>
              <a:t> (~</a:t>
            </a:r>
            <a:r>
              <a:rPr lang="en-US" sz="2000" dirty="0" err="1" smtClean="0"/>
              <a:t>datacube</a:t>
            </a:r>
            <a:r>
              <a:rPr lang="en-US" sz="2000" dirty="0" smtClean="0"/>
              <a:t>)</a:t>
            </a:r>
          </a:p>
          <a:p>
            <a:pPr marL="1371600" lvl="2"/>
            <a:r>
              <a:rPr lang="en-US" sz="1600" dirty="0" smtClean="0"/>
              <a:t>Already used for atmosphere, ocean and climate data</a:t>
            </a:r>
          </a:p>
          <a:p>
            <a:pPr marL="971550" lvl="1"/>
            <a:r>
              <a:rPr lang="en-US" sz="2000" dirty="0" err="1" smtClean="0"/>
              <a:t>GeoDAB</a:t>
            </a:r>
            <a:r>
              <a:rPr lang="en-US" sz="2000" dirty="0" smtClean="0"/>
              <a:t>: GEOSS data hub</a:t>
            </a:r>
          </a:p>
          <a:p>
            <a:pPr marL="971550" lvl="1"/>
            <a:r>
              <a:rPr lang="en-US" sz="2000" dirty="0" err="1" smtClean="0"/>
              <a:t>EuroGEOSS</a:t>
            </a:r>
            <a:r>
              <a:rPr lang="en-US" sz="2000" dirty="0" smtClean="0"/>
              <a:t>, </a:t>
            </a:r>
            <a:r>
              <a:rPr lang="en-US" sz="2000" dirty="0" err="1" smtClean="0"/>
              <a:t>AmeriGEOSS</a:t>
            </a:r>
            <a:r>
              <a:rPr lang="en-US" sz="2000" dirty="0" smtClean="0"/>
              <a:t>, NextGEOSS</a:t>
            </a:r>
          </a:p>
          <a:p>
            <a:pPr marL="1371600" lvl="2"/>
            <a:r>
              <a:rPr lang="en-US" sz="1600" dirty="0" smtClean="0"/>
              <a:t>CKAN &amp; cloud computing capabilities</a:t>
            </a:r>
          </a:p>
          <a:p>
            <a:pPr marL="971550" lvl="1"/>
            <a:r>
              <a:rPr lang="en-US" sz="2000" dirty="0" smtClean="0"/>
              <a:t>ESA DCB Initiative: ‘Network of Exploitation platforms’</a:t>
            </a:r>
          </a:p>
          <a:p>
            <a:pPr marL="1371600" lvl="2"/>
            <a:r>
              <a:rPr lang="en-US" sz="1600" dirty="0" smtClean="0"/>
              <a:t>And their cloud initiatives: DIAS, TEP/MEP/MAP</a:t>
            </a:r>
          </a:p>
          <a:p>
            <a:pPr marL="971550" lvl="1"/>
            <a:r>
              <a:rPr lang="en-US" sz="2000" dirty="0" err="1" smtClean="0"/>
              <a:t>ENVRIfair</a:t>
            </a:r>
            <a:r>
              <a:rPr lang="en-US" sz="2000" dirty="0" smtClean="0"/>
              <a:t> H2020 project</a:t>
            </a:r>
          </a:p>
          <a:p>
            <a:pPr marL="1371600" lvl="2"/>
            <a:r>
              <a:rPr lang="en-US" sz="1600" dirty="0" smtClean="0"/>
              <a:t>Naturally linked to EOSC</a:t>
            </a:r>
          </a:p>
          <a:p>
            <a:pPr marL="1371600" lvl="2"/>
            <a:r>
              <a:rPr lang="en-US" sz="1600" dirty="0" smtClean="0"/>
              <a:t>French </a:t>
            </a:r>
            <a:r>
              <a:rPr lang="en-US" sz="1600" dirty="0" err="1" smtClean="0"/>
              <a:t>Data&amp;Services</a:t>
            </a:r>
            <a:r>
              <a:rPr lang="en-US" sz="1600" dirty="0" smtClean="0"/>
              <a:t> Hubs are part of the consortium</a:t>
            </a:r>
          </a:p>
          <a:p>
            <a:pPr marL="1828800" lvl="3"/>
            <a:r>
              <a:rPr lang="en-US" sz="1200" dirty="0" smtClean="0"/>
              <a:t>IAGOS, ACTRIS, EURO-ARGO, EPOS, EMSO, ANAEE, </a:t>
            </a:r>
            <a:r>
              <a:rPr lang="en-US" sz="1200" dirty="0" err="1" smtClean="0"/>
              <a:t>SeaDataCloud</a:t>
            </a:r>
            <a:r>
              <a:rPr lang="en-US" sz="1200" dirty="0" smtClean="0"/>
              <a:t>, …</a:t>
            </a:r>
            <a:endParaRPr lang="en-US" sz="2000" dirty="0" smtClean="0"/>
          </a:p>
          <a:p>
            <a:pPr marL="571500"/>
            <a:endParaRPr lang="en-US" sz="2400" dirty="0" smtClean="0"/>
          </a:p>
        </p:txBody>
      </p:sp>
      <p:sp>
        <p:nvSpPr>
          <p:cNvPr id="2" name="ZoneTexte 1"/>
          <p:cNvSpPr txBox="1"/>
          <p:nvPr/>
        </p:nvSpPr>
        <p:spPr>
          <a:xfrm rot="21101086" flipH="1">
            <a:off x="4598809" y="1537889"/>
            <a:ext cx="8163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srgbClr val="FF0000"/>
                </a:solidFill>
              </a:rPr>
              <a:t>Opensource</a:t>
            </a:r>
            <a:endParaRPr lang="fr-FR" sz="800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 rot="21101086" flipH="1">
            <a:off x="3357152" y="2164040"/>
            <a:ext cx="8163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srgbClr val="FF0000"/>
                </a:solidFill>
              </a:rPr>
              <a:t>Opensource</a:t>
            </a:r>
            <a:endParaRPr lang="fr-FR" sz="800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 rot="21101086" flipH="1">
            <a:off x="2785611" y="3534980"/>
            <a:ext cx="8163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srgbClr val="FF0000"/>
                </a:solidFill>
              </a:rPr>
              <a:t>Opensource</a:t>
            </a:r>
            <a:endParaRPr lang="fr-FR" sz="800" dirty="0">
              <a:solidFill>
                <a:srgbClr val="FF0000"/>
              </a:solidFill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243185" y="222812"/>
            <a:ext cx="7366000" cy="56202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 baseline="0">
                <a:solidFill>
                  <a:schemeClr val="tx1"/>
                </a:solidFill>
                <a:latin typeface="Arial"/>
                <a:ea typeface="Geneva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9pPr>
          </a:lstStyle>
          <a:p>
            <a:r>
              <a:rPr lang="fr-FR" sz="3200" b="1" dirty="0" err="1">
                <a:solidFill>
                  <a:srgbClr val="002060"/>
                </a:solidFill>
                <a:latin typeface="Arial Narrow" pitchFamily="34" charset="0"/>
              </a:rPr>
              <a:t>Inspiring</a:t>
            </a:r>
            <a:r>
              <a:rPr lang="fr-FR" sz="3200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fr-FR" sz="3200" b="1" dirty="0" err="1" smtClean="0">
                <a:solidFill>
                  <a:srgbClr val="002060"/>
                </a:solidFill>
                <a:latin typeface="Arial Narrow" pitchFamily="34" charset="0"/>
              </a:rPr>
              <a:t>models</a:t>
            </a:r>
            <a:endParaRPr lang="fr-FR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40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/>
          <p:cNvSpPr txBox="1">
            <a:spLocks/>
          </p:cNvSpPr>
          <p:nvPr/>
        </p:nvSpPr>
        <p:spPr>
          <a:xfrm>
            <a:off x="1243186" y="601134"/>
            <a:ext cx="7790748" cy="565966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/>
            <a:r>
              <a:rPr lang="en-US" sz="2600" dirty="0" smtClean="0"/>
              <a:t>Increase of data volumes</a:t>
            </a:r>
          </a:p>
          <a:p>
            <a:pPr marL="971550" lvl="1"/>
            <a:r>
              <a:rPr lang="en-US" sz="2200" dirty="0" smtClean="0"/>
              <a:t>=&gt; better to </a:t>
            </a:r>
            <a:r>
              <a:rPr lang="en-US" sz="2200" b="1" dirty="0" smtClean="0"/>
              <a:t>bring the processing close to the data</a:t>
            </a:r>
          </a:p>
          <a:p>
            <a:pPr marL="1371600" lvl="2"/>
            <a:r>
              <a:rPr lang="en-US" sz="1800" dirty="0" smtClean="0"/>
              <a:t>Not for everyone; downloading data is still an option</a:t>
            </a:r>
          </a:p>
          <a:p>
            <a:pPr marL="1828800" lvl="3"/>
            <a:r>
              <a:rPr lang="en-US" sz="1400" dirty="0" err="1" smtClean="0"/>
              <a:t>Cf</a:t>
            </a:r>
            <a:r>
              <a:rPr lang="en-US" sz="1400" dirty="0" smtClean="0"/>
              <a:t> Copernicus dissemination statistics</a:t>
            </a:r>
          </a:p>
          <a:p>
            <a:pPr marL="1371600" lvl="2"/>
            <a:r>
              <a:rPr lang="en-US" sz="1800" dirty="0" smtClean="0"/>
              <a:t>Very interesting for newcomers (</a:t>
            </a:r>
            <a:r>
              <a:rPr lang="en-US" sz="1800" dirty="0" err="1" smtClean="0"/>
              <a:t>eg</a:t>
            </a:r>
            <a:r>
              <a:rPr lang="en-US" sz="1800" dirty="0" smtClean="0"/>
              <a:t> startup, …)</a:t>
            </a:r>
          </a:p>
          <a:p>
            <a:pPr marL="1371600" lvl="2"/>
            <a:r>
              <a:rPr lang="en-US" sz="1800" dirty="0" smtClean="0"/>
              <a:t>Mandatory for very big volumes e.g. NISAR</a:t>
            </a:r>
          </a:p>
          <a:p>
            <a:pPr marL="571500"/>
            <a:r>
              <a:rPr lang="en-US" sz="2600" dirty="0" smtClean="0"/>
              <a:t>Need to </a:t>
            </a:r>
            <a:r>
              <a:rPr lang="en-US" sz="2600" b="1" dirty="0" smtClean="0"/>
              <a:t>combine data </a:t>
            </a:r>
            <a:r>
              <a:rPr lang="en-US" sz="2600" dirty="0" smtClean="0"/>
              <a:t>from different compartments</a:t>
            </a:r>
          </a:p>
          <a:p>
            <a:pPr marL="971550" lvl="1"/>
            <a:r>
              <a:rPr lang="en-US" sz="2200" dirty="0" smtClean="0"/>
              <a:t>=&gt; have data very close from each other</a:t>
            </a:r>
          </a:p>
          <a:p>
            <a:pPr marL="1371600" lvl="2"/>
            <a:r>
              <a:rPr lang="en-US" sz="1800" dirty="0" smtClean="0"/>
              <a:t>In the same cluster</a:t>
            </a:r>
          </a:p>
          <a:p>
            <a:pPr marL="1828800" lvl="3"/>
            <a:r>
              <a:rPr lang="en-US" sz="1400" dirty="0" smtClean="0"/>
              <a:t>e.g. NASA EOSDIS evolution (AWS) &amp; Copernicus CGS evolution</a:t>
            </a:r>
          </a:p>
          <a:p>
            <a:pPr marL="1371600" lvl="2"/>
            <a:r>
              <a:rPr lang="en-US" sz="1800" dirty="0" smtClean="0"/>
              <a:t>In a limited number of cluster linked with high speed network</a:t>
            </a:r>
          </a:p>
          <a:p>
            <a:pPr marL="1828800" lvl="3"/>
            <a:r>
              <a:rPr lang="en-US" sz="1400" dirty="0" smtClean="0"/>
              <a:t>e.g. : </a:t>
            </a:r>
            <a:r>
              <a:rPr lang="en-US" sz="1400" dirty="0" err="1" smtClean="0"/>
              <a:t>WeKEO</a:t>
            </a:r>
            <a:r>
              <a:rPr lang="en-US" sz="1400" dirty="0" smtClean="0"/>
              <a:t>, Current CGS architecture, AERIS/ESPRI, INFRANUM (AC),</a:t>
            </a:r>
          </a:p>
          <a:p>
            <a:pPr marL="1828800" lvl="3"/>
            <a:r>
              <a:rPr lang="en-US" sz="1400" dirty="0" smtClean="0"/>
              <a:t>EOSDIS (DAAC)</a:t>
            </a:r>
          </a:p>
          <a:p>
            <a:pPr marL="1371600" lvl="2"/>
            <a:r>
              <a:rPr lang="en-US" sz="1800" dirty="0" smtClean="0"/>
              <a:t>Distributed in several data centers not linked with HS network</a:t>
            </a:r>
          </a:p>
          <a:p>
            <a:pPr marL="971550" lvl="1"/>
            <a:r>
              <a:rPr lang="en-US" sz="2200" dirty="0" smtClean="0"/>
              <a:t>Use ad-hoc technologies to give unity to the system</a:t>
            </a:r>
          </a:p>
          <a:p>
            <a:pPr marL="1371600" lvl="2"/>
            <a:r>
              <a:rPr lang="en-US" sz="1800" dirty="0" smtClean="0"/>
              <a:t>e.g. </a:t>
            </a:r>
            <a:r>
              <a:rPr lang="en-US" sz="1800" dirty="0" err="1" smtClean="0"/>
              <a:t>Ceph</a:t>
            </a:r>
            <a:r>
              <a:rPr lang="en-US" sz="1800" dirty="0" smtClean="0"/>
              <a:t> object storage / IRODS / …</a:t>
            </a:r>
          </a:p>
          <a:p>
            <a:pPr marL="1828800" lvl="3"/>
            <a:endParaRPr lang="en-US" sz="1400" dirty="0" smtClean="0"/>
          </a:p>
          <a:p>
            <a:pPr marL="1371600" lvl="2"/>
            <a:endParaRPr lang="en-US" sz="1800" dirty="0" smtClean="0"/>
          </a:p>
          <a:p>
            <a:pPr marL="1371600" lvl="2"/>
            <a:endParaRPr lang="en-US" sz="1800" dirty="0" smtClean="0"/>
          </a:p>
          <a:p>
            <a:pPr marL="971550" lvl="1"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694720" y="6421439"/>
            <a:ext cx="449280" cy="2460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F615437-563F-4116-8E19-2DDAEE68CAFA}" type="slidenum">
              <a:rPr lang="fr-FR" sz="1200" smtClean="0"/>
              <a:pPr>
                <a:defRPr/>
              </a:pPr>
              <a:t>12</a:t>
            </a:fld>
            <a:endParaRPr lang="fr-FR" sz="1200" dirty="0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1243185" y="-58199"/>
            <a:ext cx="7366000" cy="56202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 baseline="0">
                <a:solidFill>
                  <a:schemeClr val="tx1"/>
                </a:solidFill>
                <a:latin typeface="Arial"/>
                <a:ea typeface="Geneva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9pPr>
          </a:lstStyle>
          <a:p>
            <a:r>
              <a:rPr lang="fr-FR" sz="3200" b="1" dirty="0" smtClean="0">
                <a:solidFill>
                  <a:srgbClr val="002060"/>
                </a:solidFill>
                <a:latin typeface="Arial Narrow" pitchFamily="34" charset="0"/>
              </a:rPr>
              <a:t>Processing </a:t>
            </a:r>
            <a:r>
              <a:rPr lang="fr-FR" sz="3200" b="1" dirty="0" err="1" smtClean="0">
                <a:solidFill>
                  <a:srgbClr val="002060"/>
                </a:solidFill>
                <a:latin typeface="Arial Narrow" pitchFamily="34" charset="0"/>
              </a:rPr>
              <a:t>Topology</a:t>
            </a:r>
            <a:endParaRPr lang="fr-FR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 flipH="1">
            <a:off x="2159000" y="3683000"/>
            <a:ext cx="25400" cy="1286933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 rot="16200000" flipH="1">
            <a:off x="1172894" y="3783441"/>
            <a:ext cx="1351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Increasing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distance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11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24"/>
          <p:cNvSpPr/>
          <p:nvPr/>
        </p:nvSpPr>
        <p:spPr>
          <a:xfrm>
            <a:off x="2620624" y="1100087"/>
            <a:ext cx="3571989" cy="23423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Rectangle 125"/>
          <p:cNvSpPr/>
          <p:nvPr/>
        </p:nvSpPr>
        <p:spPr>
          <a:xfrm>
            <a:off x="2889687" y="1294941"/>
            <a:ext cx="3571989" cy="23423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16699"/>
            <a:ext cx="1219200" cy="68413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-16164" y="5770593"/>
            <a:ext cx="9144000" cy="971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043566" y="1522191"/>
            <a:ext cx="3571989" cy="23423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375078" y="1537740"/>
            <a:ext cx="2965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Hosted processing &amp; online data</a:t>
            </a:r>
            <a:endParaRPr lang="en-US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3161782" y="2256136"/>
            <a:ext cx="1412422" cy="10776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314182" y="2408536"/>
            <a:ext cx="1412422" cy="10776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466582" y="2560936"/>
            <a:ext cx="1412422" cy="10776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618982" y="2713336"/>
            <a:ext cx="1412422" cy="10776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947236" y="2693895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CDS</a:t>
            </a:r>
            <a:endParaRPr lang="fr-F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633429" y="3011052"/>
            <a:ext cx="1760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>
                <a:solidFill>
                  <a:schemeClr val="accent3">
                    <a:lumMod val="50000"/>
                  </a:schemeClr>
                </a:solidFill>
              </a:rPr>
              <a:t>Data curation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>
                <a:solidFill>
                  <a:schemeClr val="accent3">
                    <a:lumMod val="50000"/>
                  </a:schemeClr>
                </a:solidFill>
              </a:rPr>
              <a:t>Data production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err="1" smtClean="0">
                <a:solidFill>
                  <a:schemeClr val="accent3">
                    <a:lumMod val="50000"/>
                  </a:schemeClr>
                </a:solidFill>
              </a:rPr>
              <a:t>Re</a:t>
            </a:r>
            <a:r>
              <a:rPr lang="fr-FR" sz="1100" dirty="0" smtClean="0">
                <a:solidFill>
                  <a:schemeClr val="accent3">
                    <a:lumMod val="50000"/>
                  </a:schemeClr>
                </a:solidFill>
              </a:rPr>
              <a:t>-processing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>
                <a:solidFill>
                  <a:schemeClr val="accent3">
                    <a:lumMod val="50000"/>
                  </a:schemeClr>
                </a:solidFill>
              </a:rPr>
              <a:t>Expertise for HD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955" y="1564340"/>
            <a:ext cx="261298" cy="18755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2" name="Connecteur droit avec flèche 21"/>
          <p:cNvCxnSpPr/>
          <p:nvPr/>
        </p:nvCxnSpPr>
        <p:spPr>
          <a:xfrm>
            <a:off x="6471604" y="3814062"/>
            <a:ext cx="323401" cy="1392233"/>
          </a:xfrm>
          <a:prstGeom prst="straightConnector1">
            <a:avLst/>
          </a:prstGeom>
          <a:ln w="63500">
            <a:solidFill>
              <a:srgbClr val="FFC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6386654" y="4545152"/>
            <a:ext cx="901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 smtClean="0"/>
              <a:t>Data &amp; </a:t>
            </a:r>
          </a:p>
          <a:p>
            <a:r>
              <a:rPr lang="fr-FR" sz="700" dirty="0" smtClean="0"/>
              <a:t>processing </a:t>
            </a:r>
            <a:r>
              <a:rPr lang="fr-FR" sz="700" dirty="0" err="1" smtClean="0"/>
              <a:t>chains</a:t>
            </a:r>
            <a:endParaRPr lang="fr-FR" sz="700" dirty="0"/>
          </a:p>
        </p:txBody>
      </p:sp>
      <p:sp>
        <p:nvSpPr>
          <p:cNvPr id="24" name="Rectangle 23"/>
          <p:cNvSpPr/>
          <p:nvPr/>
        </p:nvSpPr>
        <p:spPr>
          <a:xfrm>
            <a:off x="3343799" y="725"/>
            <a:ext cx="1832823" cy="759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3588795" y="16792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Catalogue</a:t>
            </a:r>
            <a:endParaRPr lang="fr-FR" b="1" dirty="0"/>
          </a:p>
        </p:txBody>
      </p:sp>
      <p:sp>
        <p:nvSpPr>
          <p:cNvPr id="26" name="Rectangle 25"/>
          <p:cNvSpPr/>
          <p:nvPr/>
        </p:nvSpPr>
        <p:spPr>
          <a:xfrm>
            <a:off x="1749642" y="5612081"/>
            <a:ext cx="1083847" cy="6476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1784381" y="5675566"/>
            <a:ext cx="1049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Long Term Preservation</a:t>
            </a:r>
            <a:endParaRPr lang="en-US" sz="1200" dirty="0"/>
          </a:p>
        </p:txBody>
      </p:sp>
      <p:sp>
        <p:nvSpPr>
          <p:cNvPr id="30" name="Accolade fermante 29"/>
          <p:cNvSpPr/>
          <p:nvPr/>
        </p:nvSpPr>
        <p:spPr>
          <a:xfrm rot="5400000">
            <a:off x="517571" y="2125859"/>
            <a:ext cx="349135" cy="125601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228381" y="2054722"/>
            <a:ext cx="1029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Data</a:t>
            </a:r>
          </a:p>
          <a:p>
            <a:r>
              <a:rPr lang="en-US" sz="1200" i="1" dirty="0" smtClean="0"/>
              <a:t>Producers &amp;</a:t>
            </a:r>
          </a:p>
          <a:p>
            <a:r>
              <a:rPr lang="en-US" sz="1200" i="1" dirty="0" smtClean="0"/>
              <a:t>distributors</a:t>
            </a:r>
            <a:endParaRPr lang="en-US" sz="1200" i="1" dirty="0"/>
          </a:p>
        </p:txBody>
      </p:sp>
      <p:grpSp>
        <p:nvGrpSpPr>
          <p:cNvPr id="36" name="Groupe 35"/>
          <p:cNvGrpSpPr/>
          <p:nvPr/>
        </p:nvGrpSpPr>
        <p:grpSpPr>
          <a:xfrm>
            <a:off x="1600951" y="4653743"/>
            <a:ext cx="1223226" cy="906235"/>
            <a:chOff x="1219200" y="4616410"/>
            <a:chExt cx="1223226" cy="906235"/>
          </a:xfrm>
        </p:grpSpPr>
        <p:sp>
          <p:nvSpPr>
            <p:cNvPr id="32" name="Rectangle 31"/>
            <p:cNvSpPr/>
            <p:nvPr/>
          </p:nvSpPr>
          <p:spPr>
            <a:xfrm>
              <a:off x="1219200" y="4616410"/>
              <a:ext cx="1223226" cy="90623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1352472" y="4681367"/>
              <a:ext cx="10491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Data repository &amp; publication service</a:t>
              </a:r>
              <a:endParaRPr lang="en-US" sz="1200" dirty="0"/>
            </a:p>
          </p:txBody>
        </p:sp>
      </p:grpSp>
      <p:cxnSp>
        <p:nvCxnSpPr>
          <p:cNvPr id="37" name="Connecteur droit avec flèche 36"/>
          <p:cNvCxnSpPr/>
          <p:nvPr/>
        </p:nvCxnSpPr>
        <p:spPr>
          <a:xfrm flipH="1">
            <a:off x="2665713" y="3758081"/>
            <a:ext cx="770368" cy="1896655"/>
          </a:xfrm>
          <a:prstGeom prst="straightConnector1">
            <a:avLst/>
          </a:prstGeom>
          <a:ln w="63500">
            <a:solidFill>
              <a:srgbClr val="FFC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à coins arrondis 39"/>
          <p:cNvSpPr/>
          <p:nvPr/>
        </p:nvSpPr>
        <p:spPr>
          <a:xfrm>
            <a:off x="131784" y="2890330"/>
            <a:ext cx="1080654" cy="1081699"/>
          </a:xfrm>
          <a:prstGeom prst="roundRect">
            <a:avLst/>
          </a:prstGeom>
          <a:gradFill>
            <a:gsLst>
              <a:gs pos="0">
                <a:srgbClr val="6A78EC"/>
              </a:gs>
              <a:gs pos="3000">
                <a:srgbClr val="FFFF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236550" y="2893001"/>
            <a:ext cx="975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Structured observations</a:t>
            </a:r>
            <a:endParaRPr lang="en-US" sz="1100" dirty="0"/>
          </a:p>
        </p:txBody>
      </p:sp>
      <p:sp>
        <p:nvSpPr>
          <p:cNvPr id="43" name="ZoneTexte 42"/>
          <p:cNvSpPr txBox="1"/>
          <p:nvPr/>
        </p:nvSpPr>
        <p:spPr>
          <a:xfrm>
            <a:off x="259056" y="3381038"/>
            <a:ext cx="9758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SNO, IR, TGIR, ESFRI</a:t>
            </a:r>
          </a:p>
          <a:p>
            <a:r>
              <a:rPr lang="en-US" sz="900" dirty="0" smtClean="0"/>
              <a:t>Satellite</a:t>
            </a:r>
          </a:p>
        </p:txBody>
      </p:sp>
      <p:sp>
        <p:nvSpPr>
          <p:cNvPr id="44" name="Rectangle à coins arrondis 43"/>
          <p:cNvSpPr/>
          <p:nvPr/>
        </p:nvSpPr>
        <p:spPr>
          <a:xfrm>
            <a:off x="168737" y="5280325"/>
            <a:ext cx="1080654" cy="1081699"/>
          </a:xfrm>
          <a:prstGeom prst="roundRect">
            <a:avLst/>
          </a:prstGeom>
          <a:gradFill>
            <a:gsLst>
              <a:gs pos="0">
                <a:srgbClr val="6A78EC"/>
              </a:gs>
              <a:gs pos="3000">
                <a:srgbClr val="FFFF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/>
          <p:cNvSpPr txBox="1"/>
          <p:nvPr/>
        </p:nvSpPr>
        <p:spPr>
          <a:xfrm>
            <a:off x="221120" y="5290064"/>
            <a:ext cx="975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Individual observations</a:t>
            </a:r>
            <a:endParaRPr lang="en-US" sz="1100" dirty="0"/>
          </a:p>
        </p:txBody>
      </p:sp>
      <p:sp>
        <p:nvSpPr>
          <p:cNvPr id="46" name="ZoneTexte 45"/>
          <p:cNvSpPr txBox="1"/>
          <p:nvPr/>
        </p:nvSpPr>
        <p:spPr>
          <a:xfrm>
            <a:off x="284332" y="5707286"/>
            <a:ext cx="975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In situ</a:t>
            </a:r>
          </a:p>
        </p:txBody>
      </p:sp>
      <p:sp>
        <p:nvSpPr>
          <p:cNvPr id="47" name="Rectangle à coins arrondis 46"/>
          <p:cNvSpPr/>
          <p:nvPr/>
        </p:nvSpPr>
        <p:spPr>
          <a:xfrm>
            <a:off x="150298" y="4065238"/>
            <a:ext cx="1080654" cy="1081699"/>
          </a:xfrm>
          <a:prstGeom prst="roundRect">
            <a:avLst/>
          </a:prstGeom>
          <a:gradFill>
            <a:gsLst>
              <a:gs pos="0">
                <a:srgbClr val="6A78EC"/>
              </a:gs>
              <a:gs pos="3000">
                <a:srgbClr val="FFFF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/>
          <p:cNvSpPr txBox="1"/>
          <p:nvPr/>
        </p:nvSpPr>
        <p:spPr>
          <a:xfrm>
            <a:off x="255064" y="4067909"/>
            <a:ext cx="975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Third Parties observations</a:t>
            </a:r>
            <a:endParaRPr lang="en-US" sz="1100" dirty="0"/>
          </a:p>
        </p:txBody>
      </p:sp>
      <p:sp>
        <p:nvSpPr>
          <p:cNvPr id="49" name="ZoneTexte 48"/>
          <p:cNvSpPr txBox="1"/>
          <p:nvPr/>
        </p:nvSpPr>
        <p:spPr>
          <a:xfrm>
            <a:off x="228381" y="4555946"/>
            <a:ext cx="10250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NASA EODIS</a:t>
            </a:r>
          </a:p>
          <a:p>
            <a:r>
              <a:rPr lang="en-US" sz="900" dirty="0" smtClean="0"/>
              <a:t>NASA coverage</a:t>
            </a:r>
          </a:p>
          <a:p>
            <a:r>
              <a:rPr lang="en-US" sz="900" dirty="0" smtClean="0"/>
              <a:t>Copernicus</a:t>
            </a:r>
          </a:p>
        </p:txBody>
      </p:sp>
      <p:cxnSp>
        <p:nvCxnSpPr>
          <p:cNvPr id="50" name="Connecteur droit avec flèche 49"/>
          <p:cNvCxnSpPr>
            <a:endCxn id="46" idx="3"/>
          </p:cNvCxnSpPr>
          <p:nvPr/>
        </p:nvCxnSpPr>
        <p:spPr>
          <a:xfrm flipH="1">
            <a:off x="1260220" y="5458280"/>
            <a:ext cx="392657" cy="364422"/>
          </a:xfrm>
          <a:prstGeom prst="straightConnector1">
            <a:avLst/>
          </a:prstGeom>
          <a:ln w="63500">
            <a:solidFill>
              <a:srgbClr val="FFC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>
            <a:endCxn id="33" idx="3"/>
          </p:cNvCxnSpPr>
          <p:nvPr/>
        </p:nvCxnSpPr>
        <p:spPr>
          <a:xfrm flipH="1">
            <a:off x="2783331" y="3316182"/>
            <a:ext cx="436898" cy="1818017"/>
          </a:xfrm>
          <a:prstGeom prst="straightConnector1">
            <a:avLst/>
          </a:prstGeom>
          <a:ln w="63500">
            <a:solidFill>
              <a:srgbClr val="FFC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>
          <a:xfrm flipH="1">
            <a:off x="1228000" y="4055863"/>
            <a:ext cx="483606" cy="394384"/>
          </a:xfrm>
          <a:prstGeom prst="straightConnector1">
            <a:avLst/>
          </a:prstGeom>
          <a:ln w="63500">
            <a:solidFill>
              <a:srgbClr val="FFC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1718368" y="3481101"/>
            <a:ext cx="721385" cy="69624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/>
          <p:cNvSpPr txBox="1"/>
          <p:nvPr/>
        </p:nvSpPr>
        <p:spPr>
          <a:xfrm>
            <a:off x="1739128" y="3701354"/>
            <a:ext cx="7954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err="1" smtClean="0"/>
              <a:t>Harvester</a:t>
            </a:r>
            <a:endParaRPr lang="fr-FR" sz="1050" dirty="0"/>
          </a:p>
        </p:txBody>
      </p:sp>
      <p:cxnSp>
        <p:nvCxnSpPr>
          <p:cNvPr id="64" name="Connecteur droit avec flèche 63"/>
          <p:cNvCxnSpPr>
            <a:endCxn id="49" idx="3"/>
          </p:cNvCxnSpPr>
          <p:nvPr/>
        </p:nvCxnSpPr>
        <p:spPr>
          <a:xfrm flipH="1">
            <a:off x="1253458" y="3727777"/>
            <a:ext cx="1908324" cy="1082085"/>
          </a:xfrm>
          <a:prstGeom prst="straightConnector1">
            <a:avLst/>
          </a:prstGeom>
          <a:ln w="63500">
            <a:solidFill>
              <a:srgbClr val="FFC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>
            <a:endCxn id="43" idx="3"/>
          </p:cNvCxnSpPr>
          <p:nvPr/>
        </p:nvCxnSpPr>
        <p:spPr>
          <a:xfrm flipH="1" flipV="1">
            <a:off x="1234944" y="3634954"/>
            <a:ext cx="476662" cy="420909"/>
          </a:xfrm>
          <a:prstGeom prst="straightConnector1">
            <a:avLst/>
          </a:prstGeom>
          <a:ln w="63500">
            <a:solidFill>
              <a:srgbClr val="FFC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/>
          <p:nvPr/>
        </p:nvCxnSpPr>
        <p:spPr>
          <a:xfrm flipH="1">
            <a:off x="1228000" y="3060496"/>
            <a:ext cx="1965522" cy="416311"/>
          </a:xfrm>
          <a:prstGeom prst="straightConnector1">
            <a:avLst/>
          </a:prstGeom>
          <a:ln w="63500">
            <a:solidFill>
              <a:srgbClr val="FFC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 flipH="1">
            <a:off x="2390909" y="3164095"/>
            <a:ext cx="710139" cy="649967"/>
          </a:xfrm>
          <a:prstGeom prst="straightConnector1">
            <a:avLst/>
          </a:prstGeom>
          <a:ln w="63500">
            <a:solidFill>
              <a:srgbClr val="FFC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/>
          <p:cNvCxnSpPr>
            <a:stCxn id="59" idx="2"/>
          </p:cNvCxnSpPr>
          <p:nvPr/>
        </p:nvCxnSpPr>
        <p:spPr>
          <a:xfrm flipH="1">
            <a:off x="2065376" y="4177343"/>
            <a:ext cx="13685" cy="498378"/>
          </a:xfrm>
          <a:prstGeom prst="straightConnector1">
            <a:avLst/>
          </a:prstGeom>
          <a:ln w="63500">
            <a:solidFill>
              <a:srgbClr val="FFC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/>
          <p:cNvCxnSpPr>
            <a:endCxn id="59" idx="0"/>
          </p:cNvCxnSpPr>
          <p:nvPr/>
        </p:nvCxnSpPr>
        <p:spPr>
          <a:xfrm flipH="1">
            <a:off x="2079061" y="490127"/>
            <a:ext cx="1309815" cy="2990974"/>
          </a:xfrm>
          <a:prstGeom prst="straightConnector1">
            <a:avLst/>
          </a:prstGeom>
          <a:ln w="63500">
            <a:solidFill>
              <a:srgbClr val="00B05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1600951" y="103112"/>
            <a:ext cx="1275115" cy="69710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ZoneTexte 77"/>
          <p:cNvSpPr txBox="1"/>
          <p:nvPr/>
        </p:nvSpPr>
        <p:spPr>
          <a:xfrm>
            <a:off x="1594318" y="222546"/>
            <a:ext cx="1633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Thesaurus &amp;</a:t>
            </a:r>
          </a:p>
          <a:p>
            <a:r>
              <a:rPr lang="en-US" sz="1200" dirty="0" smtClean="0"/>
              <a:t>Knowledge &amp;</a:t>
            </a:r>
          </a:p>
          <a:p>
            <a:r>
              <a:rPr lang="en-US" sz="1200" dirty="0" smtClean="0"/>
              <a:t>Tagging services</a:t>
            </a:r>
            <a:endParaRPr lang="en-US" sz="1200" dirty="0"/>
          </a:p>
        </p:txBody>
      </p:sp>
      <p:cxnSp>
        <p:nvCxnSpPr>
          <p:cNvPr id="79" name="Connecteur droit avec flèche 78"/>
          <p:cNvCxnSpPr>
            <a:stCxn id="77" idx="2"/>
            <a:endCxn id="59" idx="0"/>
          </p:cNvCxnSpPr>
          <p:nvPr/>
        </p:nvCxnSpPr>
        <p:spPr>
          <a:xfrm flipH="1">
            <a:off x="2079061" y="800216"/>
            <a:ext cx="159448" cy="2680885"/>
          </a:xfrm>
          <a:prstGeom prst="straightConnector1">
            <a:avLst/>
          </a:prstGeom>
          <a:ln w="63500">
            <a:solidFill>
              <a:srgbClr val="00B05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avec flèche 80"/>
          <p:cNvCxnSpPr/>
          <p:nvPr/>
        </p:nvCxnSpPr>
        <p:spPr>
          <a:xfrm flipH="1" flipV="1">
            <a:off x="2867013" y="542949"/>
            <a:ext cx="489220" cy="2"/>
          </a:xfrm>
          <a:prstGeom prst="straightConnector1">
            <a:avLst/>
          </a:prstGeom>
          <a:ln w="63500"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5306878" y="1846660"/>
            <a:ext cx="967988" cy="53197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85" name="ZoneTexte 84"/>
          <p:cNvSpPr txBox="1"/>
          <p:nvPr/>
        </p:nvSpPr>
        <p:spPr>
          <a:xfrm>
            <a:off x="5368572" y="1884964"/>
            <a:ext cx="10222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Advanced visualisation services</a:t>
            </a:r>
            <a:endParaRPr lang="fr-FR" sz="1000" dirty="0"/>
          </a:p>
        </p:txBody>
      </p:sp>
      <p:sp>
        <p:nvSpPr>
          <p:cNvPr id="88" name="Rectangle 87"/>
          <p:cNvSpPr/>
          <p:nvPr/>
        </p:nvSpPr>
        <p:spPr>
          <a:xfrm>
            <a:off x="5320875" y="2506278"/>
            <a:ext cx="924268" cy="5749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ZoneTexte 88"/>
          <p:cNvSpPr txBox="1"/>
          <p:nvPr/>
        </p:nvSpPr>
        <p:spPr>
          <a:xfrm>
            <a:off x="5304289" y="2534237"/>
            <a:ext cx="102221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err="1" smtClean="0"/>
              <a:t>Pre-analysis</a:t>
            </a:r>
            <a:endParaRPr lang="fr-FR" sz="1050" dirty="0" smtClean="0"/>
          </a:p>
          <a:p>
            <a:r>
              <a:rPr lang="fr-FR" sz="1050" dirty="0" smtClean="0"/>
              <a:t>Services:</a:t>
            </a:r>
            <a:endParaRPr lang="fr-FR" sz="1050" dirty="0"/>
          </a:p>
          <a:p>
            <a:r>
              <a:rPr lang="fr-FR" sz="1050" i="1" dirty="0" err="1" smtClean="0"/>
              <a:t>Datacube</a:t>
            </a:r>
            <a:endParaRPr lang="fr-FR" sz="1050" i="1" dirty="0"/>
          </a:p>
        </p:txBody>
      </p:sp>
      <p:sp>
        <p:nvSpPr>
          <p:cNvPr id="90" name="Rectangle à coins arrondis 89"/>
          <p:cNvSpPr/>
          <p:nvPr/>
        </p:nvSpPr>
        <p:spPr>
          <a:xfrm>
            <a:off x="154199" y="112581"/>
            <a:ext cx="1080654" cy="1081699"/>
          </a:xfrm>
          <a:prstGeom prst="roundRect">
            <a:avLst/>
          </a:prstGeom>
          <a:gradFill>
            <a:gsLst>
              <a:gs pos="0">
                <a:srgbClr val="6A78EC"/>
              </a:gs>
              <a:gs pos="3000">
                <a:srgbClr val="FFFF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ZoneTexte 91"/>
          <p:cNvSpPr txBox="1"/>
          <p:nvPr/>
        </p:nvSpPr>
        <p:spPr>
          <a:xfrm>
            <a:off x="243312" y="121245"/>
            <a:ext cx="101898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Other data</a:t>
            </a:r>
          </a:p>
          <a:p>
            <a:endParaRPr lang="en-US" sz="1100" dirty="0"/>
          </a:p>
          <a:p>
            <a:r>
              <a:rPr lang="en-US" sz="900" dirty="0" smtClean="0"/>
              <a:t>- Linked data</a:t>
            </a:r>
          </a:p>
          <a:p>
            <a:r>
              <a:rPr lang="en-US" sz="900" dirty="0" smtClean="0"/>
              <a:t>- socioeconomic</a:t>
            </a:r>
          </a:p>
          <a:p>
            <a:r>
              <a:rPr lang="en-US" sz="900" dirty="0" smtClean="0"/>
              <a:t>- Social media</a:t>
            </a:r>
          </a:p>
          <a:p>
            <a:endParaRPr lang="en-US" sz="900" dirty="0" smtClean="0"/>
          </a:p>
          <a:p>
            <a:endParaRPr lang="en-US" sz="1100" dirty="0"/>
          </a:p>
        </p:txBody>
      </p:sp>
      <p:cxnSp>
        <p:nvCxnSpPr>
          <p:cNvPr id="93" name="Connecteur droit avec flèche 92"/>
          <p:cNvCxnSpPr/>
          <p:nvPr/>
        </p:nvCxnSpPr>
        <p:spPr>
          <a:xfrm flipH="1" flipV="1">
            <a:off x="1241486" y="444678"/>
            <a:ext cx="367293" cy="13220"/>
          </a:xfrm>
          <a:prstGeom prst="straightConnector1">
            <a:avLst/>
          </a:prstGeom>
          <a:ln w="63500">
            <a:solidFill>
              <a:srgbClr val="FFC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405965" y="5214479"/>
            <a:ext cx="1870698" cy="9728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6405965" y="5231104"/>
            <a:ext cx="1459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 smtClean="0"/>
              <a:t>Other</a:t>
            </a:r>
            <a:r>
              <a:rPr lang="fr-FR" sz="1200" b="1" dirty="0" smtClean="0"/>
              <a:t> processing</a:t>
            </a:r>
          </a:p>
          <a:p>
            <a:r>
              <a:rPr lang="fr-FR" sz="1200" b="1" dirty="0" err="1" smtClean="0"/>
              <a:t>resources</a:t>
            </a:r>
            <a:endParaRPr lang="fr-FR" sz="1200" b="1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034" y="5921667"/>
            <a:ext cx="646340" cy="258536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6455308" y="5749676"/>
            <a:ext cx="73449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CDIAS</a:t>
            </a:r>
            <a:endParaRPr lang="fr-FR" sz="1400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243" y="6003264"/>
            <a:ext cx="397329" cy="132702"/>
          </a:xfrm>
          <a:prstGeom prst="rect">
            <a:avLst/>
          </a:prstGeom>
        </p:spPr>
      </p:pic>
      <p:sp>
        <p:nvSpPr>
          <p:cNvPr id="95" name="ZoneTexte 94"/>
          <p:cNvSpPr txBox="1"/>
          <p:nvPr/>
        </p:nvSpPr>
        <p:spPr>
          <a:xfrm>
            <a:off x="7314034" y="5545703"/>
            <a:ext cx="76495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Partners</a:t>
            </a:r>
            <a:endParaRPr lang="fr-FR" sz="1200" dirty="0"/>
          </a:p>
        </p:txBody>
      </p:sp>
      <p:sp>
        <p:nvSpPr>
          <p:cNvPr id="97" name="ZoneTexte 96"/>
          <p:cNvSpPr txBox="1"/>
          <p:nvPr/>
        </p:nvSpPr>
        <p:spPr>
          <a:xfrm>
            <a:off x="7235498" y="5755652"/>
            <a:ext cx="12665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rgbClr val="FF0000"/>
                </a:solidFill>
              </a:rPr>
              <a:t>CNES, IFREMER, IGN, …</a:t>
            </a:r>
            <a:endParaRPr lang="fr-FR" sz="700" dirty="0">
              <a:solidFill>
                <a:srgbClr val="FF0000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7223038" y="1375244"/>
            <a:ext cx="495579" cy="373442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ZoneTexte 98"/>
          <p:cNvSpPr txBox="1"/>
          <p:nvPr/>
        </p:nvSpPr>
        <p:spPr>
          <a:xfrm rot="16200000">
            <a:off x="6276237" y="2990007"/>
            <a:ext cx="2360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FFFF"/>
                </a:solidFill>
              </a:rPr>
              <a:t>Data Access Portal</a:t>
            </a:r>
            <a:endParaRPr lang="fr-FR" dirty="0">
              <a:solidFill>
                <a:srgbClr val="00FFFF"/>
              </a:solidFill>
            </a:endParaRPr>
          </a:p>
        </p:txBody>
      </p:sp>
      <p:pic>
        <p:nvPicPr>
          <p:cNvPr id="100" name="Image 9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52376" y="1520771"/>
            <a:ext cx="473401" cy="473401"/>
          </a:xfrm>
          <a:prstGeom prst="rect">
            <a:avLst/>
          </a:prstGeom>
        </p:spPr>
      </p:pic>
      <p:sp>
        <p:nvSpPr>
          <p:cNvPr id="101" name="ZoneTexte 100"/>
          <p:cNvSpPr txBox="1"/>
          <p:nvPr/>
        </p:nvSpPr>
        <p:spPr>
          <a:xfrm>
            <a:off x="8704930" y="2029634"/>
            <a:ext cx="4860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err="1" smtClean="0"/>
              <a:t>Users</a:t>
            </a:r>
            <a:endParaRPr lang="fr-FR" sz="900" dirty="0"/>
          </a:p>
        </p:txBody>
      </p:sp>
      <p:sp>
        <p:nvSpPr>
          <p:cNvPr id="102" name="Rectangle à coins arrondis 101"/>
          <p:cNvSpPr/>
          <p:nvPr/>
        </p:nvSpPr>
        <p:spPr>
          <a:xfrm>
            <a:off x="6955225" y="11116"/>
            <a:ext cx="1748506" cy="1081699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3" name="Connecteur droit avec flèche 102"/>
          <p:cNvCxnSpPr>
            <a:endCxn id="24" idx="3"/>
          </p:cNvCxnSpPr>
          <p:nvPr/>
        </p:nvCxnSpPr>
        <p:spPr>
          <a:xfrm flipH="1" flipV="1">
            <a:off x="5176622" y="380724"/>
            <a:ext cx="2064132" cy="1179370"/>
          </a:xfrm>
          <a:prstGeom prst="straightConnector1">
            <a:avLst/>
          </a:prstGeom>
          <a:ln w="63500"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avec flèche 104"/>
          <p:cNvCxnSpPr>
            <a:endCxn id="24" idx="2"/>
          </p:cNvCxnSpPr>
          <p:nvPr/>
        </p:nvCxnSpPr>
        <p:spPr>
          <a:xfrm flipV="1">
            <a:off x="4260211" y="760722"/>
            <a:ext cx="0" cy="572940"/>
          </a:xfrm>
          <a:prstGeom prst="straightConnector1">
            <a:avLst/>
          </a:prstGeom>
          <a:ln w="63500"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ZoneTexte 106"/>
          <p:cNvSpPr txBox="1"/>
          <p:nvPr/>
        </p:nvSpPr>
        <p:spPr>
          <a:xfrm>
            <a:off x="7218283" y="88901"/>
            <a:ext cx="13051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Help desk</a:t>
            </a:r>
          </a:p>
          <a:p>
            <a:r>
              <a:rPr lang="en-US" sz="1000" dirty="0" smtClean="0"/>
              <a:t>- User support</a:t>
            </a:r>
          </a:p>
          <a:p>
            <a:r>
              <a:rPr lang="en-US" sz="1000" dirty="0" smtClean="0"/>
              <a:t>- Developer support</a:t>
            </a:r>
          </a:p>
          <a:p>
            <a:r>
              <a:rPr lang="en-US" sz="1000" dirty="0" smtClean="0"/>
              <a:t>- Project support</a:t>
            </a:r>
          </a:p>
          <a:p>
            <a:r>
              <a:rPr lang="en-US" sz="1000" dirty="0" smtClean="0"/>
              <a:t>- Animation centers</a:t>
            </a:r>
            <a:endParaRPr lang="en-US" sz="1000" dirty="0"/>
          </a:p>
        </p:txBody>
      </p:sp>
      <p:cxnSp>
        <p:nvCxnSpPr>
          <p:cNvPr id="108" name="Connecteur droit avec flèche 107"/>
          <p:cNvCxnSpPr>
            <a:stCxn id="100" idx="0"/>
            <a:endCxn id="102" idx="3"/>
          </p:cNvCxnSpPr>
          <p:nvPr/>
        </p:nvCxnSpPr>
        <p:spPr>
          <a:xfrm flipH="1" flipV="1">
            <a:off x="8703731" y="551966"/>
            <a:ext cx="185345" cy="968805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avec flèche 110"/>
          <p:cNvCxnSpPr/>
          <p:nvPr/>
        </p:nvCxnSpPr>
        <p:spPr>
          <a:xfrm flipH="1">
            <a:off x="6730548" y="3225220"/>
            <a:ext cx="475205" cy="226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avec flèche 112"/>
          <p:cNvCxnSpPr/>
          <p:nvPr/>
        </p:nvCxnSpPr>
        <p:spPr>
          <a:xfrm flipH="1">
            <a:off x="7704184" y="1959606"/>
            <a:ext cx="1049231" cy="29182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Rectangle à coins arrondis 115"/>
          <p:cNvSpPr/>
          <p:nvPr/>
        </p:nvSpPr>
        <p:spPr>
          <a:xfrm>
            <a:off x="138546" y="6332502"/>
            <a:ext cx="8939777" cy="50209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ZoneTexte 116"/>
          <p:cNvSpPr txBox="1"/>
          <p:nvPr/>
        </p:nvSpPr>
        <p:spPr>
          <a:xfrm>
            <a:off x="3125706" y="6427274"/>
            <a:ext cx="1819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Transversal services</a:t>
            </a:r>
          </a:p>
        </p:txBody>
      </p:sp>
      <p:sp>
        <p:nvSpPr>
          <p:cNvPr id="123" name="ZoneTexte 122"/>
          <p:cNvSpPr txBox="1"/>
          <p:nvPr/>
        </p:nvSpPr>
        <p:spPr>
          <a:xfrm>
            <a:off x="6682419" y="2872999"/>
            <a:ext cx="52333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/>
              <a:t>Data &amp; </a:t>
            </a:r>
          </a:p>
          <a:p>
            <a:r>
              <a:rPr lang="fr-FR" sz="700" dirty="0" smtClean="0"/>
              <a:t>services</a:t>
            </a:r>
          </a:p>
          <a:p>
            <a:endParaRPr lang="fr-FR" sz="700" dirty="0"/>
          </a:p>
          <a:p>
            <a:endParaRPr lang="fr-FR" sz="700" dirty="0" smtClean="0"/>
          </a:p>
          <a:p>
            <a:r>
              <a:rPr lang="fr-FR" sz="700" dirty="0" err="1" smtClean="0"/>
              <a:t>e.g</a:t>
            </a:r>
            <a:r>
              <a:rPr lang="fr-FR" sz="700" dirty="0" smtClean="0"/>
              <a:t> WPS,</a:t>
            </a:r>
          </a:p>
          <a:p>
            <a:r>
              <a:rPr lang="fr-FR" sz="700" dirty="0" smtClean="0"/>
              <a:t> WMS</a:t>
            </a:r>
          </a:p>
          <a:p>
            <a:r>
              <a:rPr lang="fr-FR" sz="700" dirty="0" err="1" smtClean="0"/>
              <a:t>Jupyter</a:t>
            </a:r>
            <a:r>
              <a:rPr lang="fr-FR" sz="700" dirty="0" smtClean="0"/>
              <a:t>, …</a:t>
            </a:r>
            <a:endParaRPr lang="fr-FR" sz="700" dirty="0"/>
          </a:p>
        </p:txBody>
      </p:sp>
      <p:pic>
        <p:nvPicPr>
          <p:cNvPr id="127" name="Image 1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579" y="1130836"/>
            <a:ext cx="477993" cy="158850"/>
          </a:xfrm>
          <a:prstGeom prst="rect">
            <a:avLst/>
          </a:prstGeom>
        </p:spPr>
      </p:pic>
      <p:pic>
        <p:nvPicPr>
          <p:cNvPr id="129" name="Image 1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559" y="1059706"/>
            <a:ext cx="410542" cy="228808"/>
          </a:xfrm>
          <a:prstGeom prst="rect">
            <a:avLst/>
          </a:prstGeom>
        </p:spPr>
      </p:pic>
      <p:sp>
        <p:nvSpPr>
          <p:cNvPr id="134" name="Rectangle 133"/>
          <p:cNvSpPr/>
          <p:nvPr/>
        </p:nvSpPr>
        <p:spPr>
          <a:xfrm>
            <a:off x="3321147" y="4089455"/>
            <a:ext cx="2995018" cy="216691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ZoneTexte 134"/>
          <p:cNvSpPr txBox="1"/>
          <p:nvPr/>
        </p:nvSpPr>
        <p:spPr>
          <a:xfrm>
            <a:off x="3803073" y="4718700"/>
            <a:ext cx="2006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« Multi-source </a:t>
            </a:r>
            <a:r>
              <a:rPr lang="fr-FR" sz="1200" b="1" dirty="0" err="1" smtClean="0"/>
              <a:t>big</a:t>
            </a:r>
            <a:r>
              <a:rPr lang="fr-FR" sz="1200" b="1" dirty="0" smtClean="0"/>
              <a:t> data »</a:t>
            </a:r>
          </a:p>
          <a:p>
            <a:pPr algn="ctr"/>
            <a:r>
              <a:rPr lang="fr-FR" sz="1200" b="1" dirty="0" smtClean="0"/>
              <a:t>Infrastructure</a:t>
            </a:r>
            <a:endParaRPr lang="fr-FR" sz="1200" b="1" dirty="0"/>
          </a:p>
        </p:txBody>
      </p:sp>
      <p:cxnSp>
        <p:nvCxnSpPr>
          <p:cNvPr id="136" name="Connecteur droit avec flèche 135"/>
          <p:cNvCxnSpPr/>
          <p:nvPr/>
        </p:nvCxnSpPr>
        <p:spPr>
          <a:xfrm>
            <a:off x="5151281" y="3727777"/>
            <a:ext cx="0" cy="538013"/>
          </a:xfrm>
          <a:prstGeom prst="straightConnector1">
            <a:avLst/>
          </a:prstGeom>
          <a:ln w="63500">
            <a:solidFill>
              <a:srgbClr val="FFC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7" name="Image 1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958" y="5967974"/>
            <a:ext cx="261298" cy="1875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2" name="Image 1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574" y="4182726"/>
            <a:ext cx="736391" cy="736391"/>
          </a:xfrm>
          <a:prstGeom prst="rect">
            <a:avLst/>
          </a:prstGeom>
        </p:spPr>
      </p:pic>
      <p:pic>
        <p:nvPicPr>
          <p:cNvPr id="143" name="Image 1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663" y="3770514"/>
            <a:ext cx="821302" cy="328521"/>
          </a:xfrm>
          <a:prstGeom prst="rect">
            <a:avLst/>
          </a:prstGeom>
        </p:spPr>
      </p:pic>
      <p:cxnSp>
        <p:nvCxnSpPr>
          <p:cNvPr id="155" name="Connecteur droit avec flèche 154"/>
          <p:cNvCxnSpPr>
            <a:stCxn id="142" idx="1"/>
          </p:cNvCxnSpPr>
          <p:nvPr/>
        </p:nvCxnSpPr>
        <p:spPr>
          <a:xfrm flipH="1">
            <a:off x="7729632" y="4550922"/>
            <a:ext cx="631942" cy="37009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ZoneTexte 157"/>
          <p:cNvSpPr txBox="1"/>
          <p:nvPr/>
        </p:nvSpPr>
        <p:spPr>
          <a:xfrm>
            <a:off x="7723678" y="4308337"/>
            <a:ext cx="65755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 smtClean="0"/>
              <a:t>GEO-DCAT</a:t>
            </a:r>
            <a:endParaRPr lang="fr-FR" sz="700" dirty="0"/>
          </a:p>
        </p:txBody>
      </p:sp>
      <p:cxnSp>
        <p:nvCxnSpPr>
          <p:cNvPr id="159" name="Connecteur droit avec flèche 158"/>
          <p:cNvCxnSpPr>
            <a:stCxn id="143" idx="1"/>
          </p:cNvCxnSpPr>
          <p:nvPr/>
        </p:nvCxnSpPr>
        <p:spPr>
          <a:xfrm flipH="1">
            <a:off x="7732419" y="3934775"/>
            <a:ext cx="544244" cy="5421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ZoneTexte 160"/>
          <p:cNvSpPr txBox="1"/>
          <p:nvPr/>
        </p:nvSpPr>
        <p:spPr>
          <a:xfrm>
            <a:off x="7850492" y="3741240"/>
            <a:ext cx="30809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 smtClean="0"/>
              <a:t>AD</a:t>
            </a:r>
            <a:endParaRPr lang="fr-FR" sz="700" dirty="0"/>
          </a:p>
        </p:txBody>
      </p:sp>
      <p:pic>
        <p:nvPicPr>
          <p:cNvPr id="162" name="Image 16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146" y="3084872"/>
            <a:ext cx="709690" cy="524731"/>
          </a:xfrm>
          <a:prstGeom prst="rect">
            <a:avLst/>
          </a:prstGeom>
        </p:spPr>
      </p:pic>
      <p:cxnSp>
        <p:nvCxnSpPr>
          <p:cNvPr id="163" name="Connecteur droit avec flèche 162"/>
          <p:cNvCxnSpPr/>
          <p:nvPr/>
        </p:nvCxnSpPr>
        <p:spPr>
          <a:xfrm flipH="1">
            <a:off x="7716722" y="3451164"/>
            <a:ext cx="735964" cy="13035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6" name="ZoneTexte 165"/>
          <p:cNvSpPr txBox="1"/>
          <p:nvPr/>
        </p:nvSpPr>
        <p:spPr>
          <a:xfrm>
            <a:off x="7742169" y="3223149"/>
            <a:ext cx="65274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 smtClean="0"/>
              <a:t>opensearch</a:t>
            </a:r>
            <a:endParaRPr lang="fr-FR" sz="700" dirty="0"/>
          </a:p>
        </p:txBody>
      </p:sp>
      <p:pic>
        <p:nvPicPr>
          <p:cNvPr id="167" name="Image 16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993" y="2357175"/>
            <a:ext cx="866415" cy="643335"/>
          </a:xfrm>
          <a:prstGeom prst="rect">
            <a:avLst/>
          </a:prstGeom>
        </p:spPr>
      </p:pic>
      <p:cxnSp>
        <p:nvCxnSpPr>
          <p:cNvPr id="169" name="Connecteur droit avec flèche 168"/>
          <p:cNvCxnSpPr/>
          <p:nvPr/>
        </p:nvCxnSpPr>
        <p:spPr>
          <a:xfrm flipH="1">
            <a:off x="7711762" y="2733404"/>
            <a:ext cx="735964" cy="13035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ZoneTexte 169"/>
          <p:cNvSpPr txBox="1"/>
          <p:nvPr/>
        </p:nvSpPr>
        <p:spPr>
          <a:xfrm>
            <a:off x="7749442" y="2500998"/>
            <a:ext cx="72327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 smtClean="0"/>
              <a:t>Web services</a:t>
            </a:r>
            <a:endParaRPr lang="fr-FR" sz="700" dirty="0"/>
          </a:p>
        </p:txBody>
      </p:sp>
      <p:sp>
        <p:nvSpPr>
          <p:cNvPr id="171" name="ZoneTexte 170"/>
          <p:cNvSpPr txBox="1"/>
          <p:nvPr/>
        </p:nvSpPr>
        <p:spPr>
          <a:xfrm>
            <a:off x="7881871" y="1731591"/>
            <a:ext cx="3353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 smtClean="0"/>
              <a:t>http</a:t>
            </a:r>
            <a:endParaRPr lang="fr-FR" sz="700" dirty="0"/>
          </a:p>
        </p:txBody>
      </p:sp>
      <p:pic>
        <p:nvPicPr>
          <p:cNvPr id="172" name="Image 17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48" y="1092442"/>
            <a:ext cx="198461" cy="198461"/>
          </a:xfrm>
          <a:prstGeom prst="rect">
            <a:avLst/>
          </a:prstGeom>
        </p:spPr>
      </p:pic>
      <p:pic>
        <p:nvPicPr>
          <p:cNvPr id="173" name="Image 17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599" y="5997798"/>
            <a:ext cx="503132" cy="167711"/>
          </a:xfrm>
          <a:prstGeom prst="rect">
            <a:avLst/>
          </a:prstGeom>
        </p:spPr>
      </p:pic>
      <p:sp>
        <p:nvSpPr>
          <p:cNvPr id="104" name="ZoneTexte 103"/>
          <p:cNvSpPr txBox="1"/>
          <p:nvPr/>
        </p:nvSpPr>
        <p:spPr>
          <a:xfrm>
            <a:off x="4880902" y="6327278"/>
            <a:ext cx="13468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- SSO &amp; AAI  &amp;  DOI</a:t>
            </a:r>
          </a:p>
          <a:p>
            <a:r>
              <a:rPr lang="fr-FR" sz="1000" dirty="0" smtClean="0"/>
              <a:t>- </a:t>
            </a:r>
            <a:r>
              <a:rPr lang="fr-FR" sz="1000" dirty="0" err="1" smtClean="0"/>
              <a:t>QoS</a:t>
            </a:r>
            <a:r>
              <a:rPr lang="fr-FR" sz="1000" dirty="0" smtClean="0"/>
              <a:t> surveillance</a:t>
            </a:r>
          </a:p>
          <a:p>
            <a:r>
              <a:rPr lang="fr-FR" sz="1000" dirty="0" smtClean="0"/>
              <a:t>- Usage </a:t>
            </a:r>
            <a:r>
              <a:rPr lang="fr-FR" sz="1000" dirty="0" err="1" smtClean="0"/>
              <a:t>analytics</a:t>
            </a:r>
            <a:endParaRPr lang="fr-FR" sz="1000" dirty="0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361" y="1875096"/>
            <a:ext cx="311104" cy="246908"/>
          </a:xfrm>
          <a:prstGeom prst="rect">
            <a:avLst/>
          </a:prstGeom>
        </p:spPr>
      </p:pic>
      <p:sp>
        <p:nvSpPr>
          <p:cNvPr id="106" name="ZoneTexte 105"/>
          <p:cNvSpPr txBox="1"/>
          <p:nvPr/>
        </p:nvSpPr>
        <p:spPr>
          <a:xfrm>
            <a:off x="4160752" y="490127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Data model</a:t>
            </a:r>
            <a:endParaRPr lang="fr-FR" sz="1200" b="1" dirty="0"/>
          </a:p>
        </p:txBody>
      </p:sp>
      <p:sp>
        <p:nvSpPr>
          <p:cNvPr id="110" name="Rectangle 109"/>
          <p:cNvSpPr/>
          <p:nvPr/>
        </p:nvSpPr>
        <p:spPr>
          <a:xfrm>
            <a:off x="5330604" y="3183152"/>
            <a:ext cx="924268" cy="5749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ZoneTexte 111"/>
          <p:cNvSpPr txBox="1"/>
          <p:nvPr/>
        </p:nvSpPr>
        <p:spPr>
          <a:xfrm>
            <a:off x="5314018" y="3211111"/>
            <a:ext cx="102221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"</a:t>
            </a:r>
            <a:r>
              <a:rPr lang="fr-FR" sz="1050" dirty="0" err="1" smtClean="0"/>
              <a:t>Datalake</a:t>
            </a:r>
            <a:r>
              <a:rPr lang="fr-FR" sz="1050" dirty="0" smtClean="0"/>
              <a:t>"</a:t>
            </a:r>
            <a:endParaRPr lang="fr-FR" sz="1050" dirty="0"/>
          </a:p>
          <a:p>
            <a:r>
              <a:rPr lang="fr-FR" sz="1050" i="1" dirty="0" smtClean="0"/>
              <a:t>Data management</a:t>
            </a:r>
            <a:endParaRPr lang="fr-FR" sz="1050" i="1" dirty="0"/>
          </a:p>
        </p:txBody>
      </p:sp>
      <p:sp>
        <p:nvSpPr>
          <p:cNvPr id="120" name="Rectangle 119"/>
          <p:cNvSpPr/>
          <p:nvPr/>
        </p:nvSpPr>
        <p:spPr>
          <a:xfrm>
            <a:off x="1324530" y="1003303"/>
            <a:ext cx="721385" cy="69624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ZoneTexte 120"/>
          <p:cNvSpPr txBox="1"/>
          <p:nvPr/>
        </p:nvSpPr>
        <p:spPr>
          <a:xfrm>
            <a:off x="1393483" y="1137729"/>
            <a:ext cx="61908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err="1" smtClean="0"/>
              <a:t>Identity</a:t>
            </a:r>
            <a:endParaRPr lang="fr-FR" sz="1050" dirty="0"/>
          </a:p>
          <a:p>
            <a:r>
              <a:rPr lang="fr-FR" sz="1050" dirty="0" smtClean="0"/>
              <a:t>server</a:t>
            </a:r>
            <a:endParaRPr lang="fr-FR" sz="1050" dirty="0"/>
          </a:p>
        </p:txBody>
      </p:sp>
      <p:sp>
        <p:nvSpPr>
          <p:cNvPr id="122" name="Rectangle 121"/>
          <p:cNvSpPr/>
          <p:nvPr/>
        </p:nvSpPr>
        <p:spPr>
          <a:xfrm>
            <a:off x="3221199" y="1811319"/>
            <a:ext cx="1735591" cy="39966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24" name="ZoneTexte 123"/>
          <p:cNvSpPr txBox="1"/>
          <p:nvPr/>
        </p:nvSpPr>
        <p:spPr>
          <a:xfrm>
            <a:off x="3200527" y="1834377"/>
            <a:ext cx="172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err="1" smtClean="0"/>
              <a:t>Execution</a:t>
            </a:r>
            <a:r>
              <a:rPr lang="fr-FR" sz="800" dirty="0" smtClean="0"/>
              <a:t> Management Service</a:t>
            </a:r>
          </a:p>
          <a:p>
            <a:r>
              <a:rPr lang="fr-FR" sz="800" dirty="0" smtClean="0"/>
              <a:t>Application </a:t>
            </a:r>
            <a:r>
              <a:rPr lang="fr-FR" sz="800" dirty="0" err="1" smtClean="0"/>
              <a:t>Deployement</a:t>
            </a:r>
            <a:r>
              <a:rPr lang="fr-FR" sz="800" dirty="0" smtClean="0"/>
              <a:t> &amp; </a:t>
            </a:r>
            <a:r>
              <a:rPr lang="fr-FR" sz="800" dirty="0" err="1" smtClean="0"/>
              <a:t>Execution</a:t>
            </a:r>
            <a:r>
              <a:rPr lang="fr-FR" sz="800" dirty="0" smtClean="0"/>
              <a:t> Service</a:t>
            </a:r>
            <a:endParaRPr lang="fr-FR" sz="8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177" y="5990471"/>
            <a:ext cx="196836" cy="1968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16" y="1340738"/>
            <a:ext cx="348900" cy="15918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080" y="1333662"/>
            <a:ext cx="404314" cy="16626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587" y="1338229"/>
            <a:ext cx="544471" cy="148559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04" y="1334271"/>
            <a:ext cx="440404" cy="15411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</p:pic>
      <p:sp>
        <p:nvSpPr>
          <p:cNvPr id="132" name="Rectangle 131"/>
          <p:cNvSpPr/>
          <p:nvPr/>
        </p:nvSpPr>
        <p:spPr>
          <a:xfrm>
            <a:off x="1319524" y="1768731"/>
            <a:ext cx="721385" cy="69624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ZoneTexte 132"/>
          <p:cNvSpPr txBox="1"/>
          <p:nvPr/>
        </p:nvSpPr>
        <p:spPr>
          <a:xfrm>
            <a:off x="1388477" y="1903157"/>
            <a:ext cx="5597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/>
              <a:t>DOI</a:t>
            </a:r>
            <a:endParaRPr lang="fr-FR" sz="1050" dirty="0"/>
          </a:p>
          <a:p>
            <a:r>
              <a:rPr lang="fr-FR" sz="1050" dirty="0" smtClean="0"/>
              <a:t>server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383738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4467" y="6248400"/>
            <a:ext cx="5613400" cy="5249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694720" y="6421439"/>
            <a:ext cx="449280" cy="2460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F615437-563F-4116-8E19-2DDAEE68CAFA}" type="slidenum">
              <a:rPr lang="fr-FR" sz="1200" smtClean="0"/>
              <a:pPr>
                <a:defRPr/>
              </a:pPr>
              <a:t>14</a:t>
            </a:fld>
            <a:endParaRPr lang="fr-FR" sz="1200" dirty="0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1735015" y="47577"/>
            <a:ext cx="6611815" cy="40267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 baseline="0">
                <a:solidFill>
                  <a:schemeClr val="tx1"/>
                </a:solidFill>
                <a:latin typeface="Arial"/>
                <a:ea typeface="Geneva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9pPr>
          </a:lstStyle>
          <a:p>
            <a:r>
              <a:rPr lang="pt-BR" sz="3200" b="1" dirty="0" smtClean="0">
                <a:solidFill>
                  <a:srgbClr val="002060"/>
                </a:solidFill>
                <a:latin typeface="Arial Narrow" pitchFamily="34" charset="0"/>
              </a:rPr>
              <a:t>Key ideas</a:t>
            </a:r>
            <a:endParaRPr lang="fr-FR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51" name="Espace réservé du contenu 2"/>
          <p:cNvSpPr txBox="1">
            <a:spLocks/>
          </p:cNvSpPr>
          <p:nvPr/>
        </p:nvSpPr>
        <p:spPr>
          <a:xfrm>
            <a:off x="1278722" y="551849"/>
            <a:ext cx="7644889" cy="456383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/>
            <a:r>
              <a:rPr lang="en-US" sz="2000" dirty="0" smtClean="0"/>
              <a:t>Strong and operational help desk</a:t>
            </a:r>
          </a:p>
          <a:p>
            <a:pPr marL="971550" lvl="1"/>
            <a:r>
              <a:rPr lang="en-US" sz="1600" dirty="0" smtClean="0"/>
              <a:t>To support users</a:t>
            </a:r>
          </a:p>
          <a:p>
            <a:pPr marL="1371600" lvl="2"/>
            <a:r>
              <a:rPr lang="en-US" sz="1200" dirty="0" smtClean="0"/>
              <a:t>e.g. allow feedback on datasets</a:t>
            </a:r>
          </a:p>
          <a:p>
            <a:pPr marL="1371600" lvl="2"/>
            <a:r>
              <a:rPr lang="en-US" sz="1200" dirty="0" smtClean="0"/>
              <a:t>e.g. present locally : CART</a:t>
            </a:r>
          </a:p>
          <a:p>
            <a:pPr marL="971550" lvl="1"/>
            <a:r>
              <a:rPr lang="en-US" sz="1600" dirty="0" smtClean="0"/>
              <a:t>To </a:t>
            </a:r>
            <a:r>
              <a:rPr lang="en-US" sz="1600" dirty="0"/>
              <a:t>help set up new </a:t>
            </a:r>
            <a:r>
              <a:rPr lang="en-US" sz="1600" dirty="0" smtClean="0"/>
              <a:t>projects : </a:t>
            </a:r>
            <a:r>
              <a:rPr lang="en-US" sz="1200" dirty="0" smtClean="0"/>
              <a:t>Development support</a:t>
            </a:r>
          </a:p>
          <a:p>
            <a:pPr marL="971550" lvl="1"/>
            <a:r>
              <a:rPr lang="en-US" sz="1600" dirty="0" smtClean="0"/>
              <a:t>Support to data and processing migration</a:t>
            </a:r>
          </a:p>
          <a:p>
            <a:pPr marL="971550" lvl="1"/>
            <a:r>
              <a:rPr lang="en-US" sz="1600" dirty="0" smtClean="0"/>
              <a:t>Capacity building : </a:t>
            </a:r>
            <a:r>
              <a:rPr lang="en-US" sz="1200" dirty="0" smtClean="0"/>
              <a:t>AI</a:t>
            </a:r>
            <a:r>
              <a:rPr lang="en-US" sz="1200" dirty="0"/>
              <a:t>, Cloud computing, coding language, </a:t>
            </a:r>
            <a:r>
              <a:rPr lang="en-US" sz="1200" dirty="0" smtClean="0"/>
              <a:t>orchestration, </a:t>
            </a:r>
            <a:r>
              <a:rPr lang="en-US" sz="1200" dirty="0" err="1" smtClean="0"/>
              <a:t>DevOPS</a:t>
            </a:r>
            <a:r>
              <a:rPr lang="en-US" sz="1200" dirty="0" smtClean="0"/>
              <a:t>, …</a:t>
            </a:r>
          </a:p>
          <a:p>
            <a:pPr marL="571500"/>
            <a:r>
              <a:rPr lang="en-US" sz="2000" dirty="0" smtClean="0"/>
              <a:t>Collocate data as far as possible</a:t>
            </a:r>
          </a:p>
          <a:p>
            <a:pPr marL="971550" lvl="1"/>
            <a:r>
              <a:rPr lang="en-US" sz="1600" dirty="0" smtClean="0"/>
              <a:t>To ease the combination between data from different compartments</a:t>
            </a:r>
          </a:p>
          <a:p>
            <a:pPr marL="971550" lvl="1"/>
            <a:r>
              <a:rPr lang="en-US" sz="1600" dirty="0" smtClean="0"/>
              <a:t>As a consequence of the “</a:t>
            </a:r>
            <a:r>
              <a:rPr lang="en-US" sz="1600" i="1" dirty="0" smtClean="0"/>
              <a:t>bringing the processing close to the data</a:t>
            </a:r>
            <a:r>
              <a:rPr lang="en-US" sz="1600" dirty="0" smtClean="0"/>
              <a:t>” paradigm</a:t>
            </a:r>
          </a:p>
          <a:p>
            <a:pPr marL="971550" lvl="1"/>
            <a:r>
              <a:rPr lang="en-US" sz="1600" dirty="0" err="1" smtClean="0"/>
              <a:t>Datalake</a:t>
            </a:r>
            <a:r>
              <a:rPr lang="en-US" sz="1600" dirty="0" smtClean="0"/>
              <a:t> technologies – smooth/efficient data management tool</a:t>
            </a:r>
          </a:p>
          <a:p>
            <a:pPr marL="1371600" lvl="2"/>
            <a:r>
              <a:rPr lang="en-US" sz="1200" dirty="0" smtClean="0"/>
              <a:t>CNES </a:t>
            </a:r>
            <a:r>
              <a:rPr lang="en-US" sz="1200" dirty="0" err="1" smtClean="0"/>
              <a:t>datalake</a:t>
            </a:r>
            <a:r>
              <a:rPr lang="en-US" sz="1200" dirty="0" smtClean="0"/>
              <a:t> </a:t>
            </a:r>
            <a:r>
              <a:rPr lang="en-US" sz="1200" b="1" dirty="0" smtClean="0"/>
              <a:t>|</a:t>
            </a:r>
            <a:r>
              <a:rPr lang="en-US" sz="1200" dirty="0" smtClean="0"/>
              <a:t> ENS(Elastic Node Server)/</a:t>
            </a:r>
            <a:r>
              <a:rPr lang="en-US" sz="1200" dirty="0" err="1" smtClean="0"/>
              <a:t>dhus</a:t>
            </a:r>
            <a:r>
              <a:rPr lang="en-US" sz="1200" dirty="0" smtClean="0"/>
              <a:t> (ESA) </a:t>
            </a:r>
            <a:r>
              <a:rPr lang="en-US" sz="1200" b="1" dirty="0" smtClean="0"/>
              <a:t>|</a:t>
            </a:r>
            <a:r>
              <a:rPr lang="en-US" sz="1200" dirty="0" smtClean="0"/>
              <a:t> AERIS/ESPRI (</a:t>
            </a:r>
            <a:r>
              <a:rPr lang="en-US" sz="1200" dirty="0" err="1" smtClean="0"/>
              <a:t>Ceph</a:t>
            </a:r>
            <a:r>
              <a:rPr lang="en-US" sz="1200" dirty="0" smtClean="0"/>
              <a:t>, …), NASA EOSDIS, …</a:t>
            </a:r>
          </a:p>
          <a:p>
            <a:pPr marL="571500"/>
            <a:r>
              <a:rPr lang="en-US" sz="2000" dirty="0" smtClean="0"/>
              <a:t>Operational and trustworthy catalogue of data &amp; services</a:t>
            </a:r>
          </a:p>
          <a:p>
            <a:pPr marL="571500"/>
            <a:r>
              <a:rPr lang="en-US" sz="2000" dirty="0" smtClean="0"/>
              <a:t>Foster interoperability between processing platforms</a:t>
            </a:r>
          </a:p>
          <a:p>
            <a:pPr marL="971550" lvl="1"/>
            <a:r>
              <a:rPr lang="en-US" sz="1600" dirty="0" smtClean="0"/>
              <a:t>DIAS, EOSC, INFRANUM, PRACE, …</a:t>
            </a:r>
          </a:p>
          <a:p>
            <a:pPr marL="571500"/>
            <a:r>
              <a:rPr lang="en-US" sz="2000" dirty="0" smtClean="0"/>
              <a:t>Not techno push</a:t>
            </a:r>
          </a:p>
          <a:p>
            <a:pPr marL="971550" lvl="1"/>
            <a:r>
              <a:rPr lang="en-US" sz="1600" dirty="0" smtClean="0"/>
              <a:t>Need from users and IR ST strategy</a:t>
            </a:r>
          </a:p>
          <a:p>
            <a:pPr marL="571500"/>
            <a:r>
              <a:rPr lang="en-US" sz="2000" dirty="0" smtClean="0"/>
              <a:t>Quality of service</a:t>
            </a:r>
          </a:p>
          <a:p>
            <a:pPr marL="971550" lvl="1"/>
            <a:r>
              <a:rPr lang="en-US" sz="1600" dirty="0" smtClean="0"/>
              <a:t>IR ST system monitoring / analytics</a:t>
            </a:r>
          </a:p>
          <a:p>
            <a:pPr marL="571500"/>
            <a:r>
              <a:rPr lang="en-US" sz="2000" dirty="0" err="1" smtClean="0"/>
              <a:t>FAIRisation</a:t>
            </a:r>
            <a:r>
              <a:rPr lang="en-US" sz="2000" dirty="0" smtClean="0"/>
              <a:t> of data</a:t>
            </a:r>
          </a:p>
        </p:txBody>
      </p:sp>
    </p:spTree>
    <p:extLst>
      <p:ext uri="{BB962C8B-B14F-4D97-AF65-F5344CB8AC3E}">
        <p14:creationId xmlns:p14="http://schemas.microsoft.com/office/powerpoint/2010/main" val="268384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3733" y="6314831"/>
            <a:ext cx="5494867" cy="543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694720" y="6421439"/>
            <a:ext cx="449280" cy="2460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F615437-563F-4116-8E19-2DDAEE68CAFA}" type="slidenum">
              <a:rPr lang="fr-FR" sz="1200" smtClean="0"/>
              <a:pPr>
                <a:defRPr/>
              </a:pPr>
              <a:t>15</a:t>
            </a:fld>
            <a:endParaRPr lang="fr-FR" sz="1200" dirty="0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1735015" y="95999"/>
            <a:ext cx="6611815" cy="40267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 baseline="0">
                <a:solidFill>
                  <a:schemeClr val="tx1"/>
                </a:solidFill>
                <a:latin typeface="Arial"/>
                <a:ea typeface="Geneva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9pPr>
          </a:lstStyle>
          <a:p>
            <a:r>
              <a:rPr lang="pt-BR" sz="3200" b="1" dirty="0">
                <a:solidFill>
                  <a:srgbClr val="002060"/>
                </a:solidFill>
                <a:latin typeface="Arial Narrow" pitchFamily="34" charset="0"/>
              </a:rPr>
              <a:t>Data: IR ST data catalog</a:t>
            </a:r>
            <a:endParaRPr lang="fr-FR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51" name="Espace réservé du contenu 2"/>
          <p:cNvSpPr txBox="1">
            <a:spLocks/>
          </p:cNvSpPr>
          <p:nvPr/>
        </p:nvSpPr>
        <p:spPr>
          <a:xfrm>
            <a:off x="945663" y="754669"/>
            <a:ext cx="8080340" cy="50964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/>
            <a:r>
              <a:rPr lang="en-US" sz="2400" dirty="0" smtClean="0"/>
              <a:t>A unique, operational catalog</a:t>
            </a:r>
          </a:p>
          <a:p>
            <a:pPr marL="971550" lvl="1"/>
            <a:r>
              <a:rPr lang="en-US" sz="1800" dirty="0" smtClean="0"/>
              <a:t>Containing all data metadata and pole services</a:t>
            </a:r>
          </a:p>
          <a:p>
            <a:pPr marL="1371600" lvl="2"/>
            <a:r>
              <a:rPr lang="en-US" sz="1400" dirty="0" smtClean="0"/>
              <a:t>Like the NASA EOSDIS CMR (</a:t>
            </a:r>
            <a:r>
              <a:rPr lang="en-US" sz="1100" dirty="0" smtClean="0">
                <a:hlinkClick r:id="rId3"/>
              </a:rPr>
              <a:t>https://earthdata.nasa.gov/about/science-system-description/eosdis-components/common-metadata-repository</a:t>
            </a:r>
            <a:r>
              <a:rPr lang="en-US" sz="1400" dirty="0" smtClean="0"/>
              <a:t>)</a:t>
            </a:r>
          </a:p>
          <a:p>
            <a:pPr marL="971550" lvl="1"/>
            <a:r>
              <a:rPr lang="en-US" sz="1800" dirty="0" smtClean="0"/>
              <a:t>Requires a unified data model (~ UMM NASA &amp; HMA ESA)</a:t>
            </a:r>
          </a:p>
          <a:p>
            <a:pPr marL="1371600" lvl="2"/>
            <a:r>
              <a:rPr lang="en-US" sz="1400" dirty="0" smtClean="0"/>
              <a:t>Taking into account spatial data, in-situ, models, ...</a:t>
            </a:r>
          </a:p>
          <a:p>
            <a:pPr marL="1371600" lvl="2"/>
            <a:r>
              <a:rPr lang="en-US" sz="1400" dirty="0" smtClean="0"/>
              <a:t>Based </a:t>
            </a:r>
            <a:r>
              <a:rPr lang="en-US" sz="1400" dirty="0"/>
              <a:t>on ISO and Inspire recommendations for example</a:t>
            </a:r>
            <a:endParaRPr lang="en-US" sz="1400" dirty="0" smtClean="0"/>
          </a:p>
          <a:p>
            <a:pPr marL="1371600" lvl="2"/>
            <a:r>
              <a:rPr lang="en-US" sz="1400" dirty="0" smtClean="0"/>
              <a:t>Work in progress as part of the ‘</a:t>
            </a:r>
            <a:r>
              <a:rPr lang="en-US" sz="1400" dirty="0" err="1" smtClean="0"/>
              <a:t>Interpole</a:t>
            </a:r>
            <a:r>
              <a:rPr lang="en-US" sz="1400" dirty="0" smtClean="0"/>
              <a:t>’ catalog WG</a:t>
            </a:r>
          </a:p>
          <a:p>
            <a:pPr marL="971550" lvl="1"/>
            <a:r>
              <a:rPr lang="en-US" sz="2000" dirty="0" smtClean="0"/>
              <a:t>Vocabularies / ontologies</a:t>
            </a:r>
          </a:p>
          <a:p>
            <a:pPr marL="1371600" lvl="2"/>
            <a:r>
              <a:rPr lang="en-US" sz="1600" dirty="0" smtClean="0"/>
              <a:t>adoption </a:t>
            </a:r>
            <a:r>
              <a:rPr lang="en-US" sz="1600" dirty="0"/>
              <a:t>and maintenance  of commonly agreed vocabularies and ontologies, </a:t>
            </a:r>
            <a:endParaRPr lang="en-US" sz="1600" dirty="0" smtClean="0"/>
          </a:p>
          <a:p>
            <a:pPr marL="1371600" lvl="2"/>
            <a:r>
              <a:rPr lang="en-US" sz="1600" dirty="0" smtClean="0"/>
              <a:t>set </a:t>
            </a:r>
            <a:r>
              <a:rPr lang="en-US" sz="1600" dirty="0"/>
              <a:t>up of standardized vocabulary </a:t>
            </a:r>
            <a:r>
              <a:rPr lang="en-US" sz="1600" dirty="0" smtClean="0"/>
              <a:t>servers</a:t>
            </a:r>
          </a:p>
          <a:p>
            <a:pPr marL="571500"/>
            <a:r>
              <a:rPr lang="en-US" sz="2400" dirty="0" smtClean="0"/>
              <a:t>With interfaces</a:t>
            </a:r>
          </a:p>
          <a:p>
            <a:pPr marL="971550" lvl="1">
              <a:buFont typeface="Arial" pitchFamily="34" charset="0"/>
              <a:buChar char="•"/>
            </a:pPr>
            <a:r>
              <a:rPr lang="en-US" sz="1800" dirty="0" smtClean="0"/>
              <a:t>interoperable</a:t>
            </a:r>
          </a:p>
          <a:p>
            <a:pPr marL="1371600" lvl="2"/>
            <a:r>
              <a:rPr lang="en-US" sz="1400" b="1" dirty="0" smtClean="0"/>
              <a:t>INSPIRE</a:t>
            </a:r>
            <a:r>
              <a:rPr lang="en-US" sz="1400" dirty="0" smtClean="0"/>
              <a:t>, CEOS opensearch, Linked data / RDF, Geo DCAT, WIGOS / WMO standards, ...</a:t>
            </a:r>
          </a:p>
          <a:p>
            <a:pPr marL="971550" lvl="1">
              <a:buFont typeface="Arial" pitchFamily="34" charset="0"/>
              <a:buChar char="•"/>
            </a:pPr>
            <a:r>
              <a:rPr lang="en-US" sz="1800" dirty="0" smtClean="0"/>
              <a:t>Adaptable (nothing is fixed)</a:t>
            </a:r>
          </a:p>
          <a:p>
            <a:pPr marL="971550" lvl="1">
              <a:buFont typeface="Arial" pitchFamily="34" charset="0"/>
              <a:buChar char="•"/>
            </a:pPr>
            <a:r>
              <a:rPr lang="en-US" sz="1800" b="1" dirty="0" smtClean="0"/>
              <a:t>Two step search</a:t>
            </a:r>
            <a:r>
              <a:rPr lang="en-US" sz="1800" dirty="0" smtClean="0"/>
              <a:t>: collections then granules</a:t>
            </a:r>
          </a:p>
          <a:p>
            <a:pPr marL="1371600" lvl="2"/>
            <a:r>
              <a:rPr lang="en-US" sz="1400" dirty="0" smtClean="0"/>
              <a:t>CEOS connected data assets, GEOS, NASA EOSDIS, ESA </a:t>
            </a:r>
            <a:r>
              <a:rPr lang="en-US" sz="1400" dirty="0" err="1" smtClean="0"/>
              <a:t>FedEO</a:t>
            </a:r>
            <a:r>
              <a:rPr lang="en-US" sz="1400" dirty="0" smtClean="0"/>
              <a:t>, ...</a:t>
            </a:r>
          </a:p>
        </p:txBody>
      </p:sp>
    </p:spTree>
    <p:extLst>
      <p:ext uri="{BB962C8B-B14F-4D97-AF65-F5344CB8AC3E}">
        <p14:creationId xmlns:p14="http://schemas.microsoft.com/office/powerpoint/2010/main" val="47370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6146800"/>
            <a:ext cx="5511800" cy="6519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694720" y="6421439"/>
            <a:ext cx="449280" cy="2460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F615437-563F-4116-8E19-2DDAEE68CAFA}" type="slidenum">
              <a:rPr lang="fr-FR" sz="1200" smtClean="0"/>
              <a:pPr>
                <a:defRPr/>
              </a:pPr>
              <a:t>16</a:t>
            </a:fld>
            <a:endParaRPr lang="fr-FR" sz="1200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924655" y="1261808"/>
            <a:ext cx="8112965" cy="5126103"/>
          </a:xfrm>
          <a:prstGeom prst="rect">
            <a:avLst/>
          </a:prstGeom>
        </p:spPr>
        <p:txBody>
          <a:bodyPr/>
          <a:lstStyle>
            <a:lvl3pPr>
              <a:buNone/>
              <a:defRPr>
                <a:solidFill>
                  <a:srgbClr val="0268A6"/>
                </a:solidFill>
                <a:latin typeface="Berlin Sans FB Demi" pitchFamily="34" charset="0"/>
              </a:defRPr>
            </a:lvl3pPr>
            <a:lvl5pPr>
              <a:buNone/>
              <a:defRPr/>
            </a:lvl5pPr>
          </a:lstStyle>
          <a:p>
            <a:pPr marL="1085850" lvl="3">
              <a:lnSpc>
                <a:spcPct val="125000"/>
              </a:lnSpc>
              <a:spcBef>
                <a:spcPct val="20000"/>
              </a:spcBef>
              <a:defRPr/>
            </a:pPr>
            <a:endParaRPr lang="fr-FR" altLang="fr-FR" sz="900" dirty="0" smtClean="0">
              <a:ea typeface="ＭＳ Ｐゴシック" pitchFamily="34" charset="-128"/>
            </a:endParaRPr>
          </a:p>
          <a:p>
            <a:pPr marL="1543050" lvl="4">
              <a:lnSpc>
                <a:spcPct val="125000"/>
              </a:lnSpc>
              <a:spcBef>
                <a:spcPct val="20000"/>
              </a:spcBef>
              <a:defRPr/>
            </a:pPr>
            <a:endParaRPr lang="fr-FR" altLang="fr-FR" sz="1400" dirty="0" smtClean="0">
              <a:ea typeface="ＭＳ Ｐゴシック" pitchFamily="34" charset="-128"/>
            </a:endParaRPr>
          </a:p>
          <a:p>
            <a:pPr lvl="5" indent="-285750">
              <a:lnSpc>
                <a:spcPct val="125000"/>
              </a:lnSpc>
              <a:spcBef>
                <a:spcPct val="20000"/>
              </a:spcBef>
              <a:buFont typeface="Wingdings" charset="2"/>
              <a:buChar char="§"/>
              <a:defRPr/>
            </a:pPr>
            <a:endParaRPr lang="fr-FR" altLang="fr-FR" sz="1400" dirty="0">
              <a:ea typeface="ＭＳ Ｐゴシック" pitchFamily="34" charset="-128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3298092" y="59126"/>
            <a:ext cx="3505672" cy="61235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 baseline="0">
                <a:solidFill>
                  <a:schemeClr val="tx1"/>
                </a:solidFill>
                <a:latin typeface="Arial"/>
                <a:ea typeface="Geneva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9pPr>
          </a:lstStyle>
          <a:p>
            <a:r>
              <a:rPr lang="is-IS" sz="3200" b="1" dirty="0" smtClean="0">
                <a:solidFill>
                  <a:srgbClr val="002060"/>
                </a:solidFill>
                <a:latin typeface="Arial Narrow" pitchFamily="34" charset="0"/>
              </a:rPr>
              <a:t>Processing</a:t>
            </a:r>
            <a:endParaRPr lang="fr-FR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392731" y="705009"/>
            <a:ext cx="7644889" cy="556032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Centralized </a:t>
            </a:r>
            <a:r>
              <a:rPr lang="en-US" sz="2400" dirty="0"/>
              <a:t>/ common way for multi-source treatments</a:t>
            </a:r>
          </a:p>
          <a:p>
            <a:pPr lvl="1" indent="-342900"/>
            <a:r>
              <a:rPr lang="en-US" sz="2000" dirty="0"/>
              <a:t>=&gt; </a:t>
            </a:r>
            <a:r>
              <a:rPr lang="en-US" sz="2000" dirty="0" err="1"/>
              <a:t>Cf</a:t>
            </a:r>
            <a:r>
              <a:rPr lang="en-US" sz="2000" dirty="0"/>
              <a:t> INFRANUM </a:t>
            </a:r>
          </a:p>
          <a:p>
            <a:r>
              <a:rPr lang="en-US" sz="2400" dirty="0"/>
              <a:t>Offer cloud compatible technology </a:t>
            </a:r>
            <a:r>
              <a:rPr lang="en-US" sz="2400" dirty="0" smtClean="0"/>
              <a:t>solutions</a:t>
            </a:r>
          </a:p>
          <a:p>
            <a:pPr marL="285750"/>
            <a:r>
              <a:rPr lang="en-US" sz="2400" dirty="0" smtClean="0"/>
              <a:t>Ability </a:t>
            </a:r>
            <a:r>
              <a:rPr lang="en-US" sz="2400" dirty="0"/>
              <a:t>to launch projects on DIAS and </a:t>
            </a:r>
            <a:r>
              <a:rPr lang="en-US" sz="2400" dirty="0" smtClean="0"/>
              <a:t>EOSC</a:t>
            </a:r>
          </a:p>
          <a:p>
            <a:pPr marL="685800" lvl="1"/>
            <a:r>
              <a:rPr lang="en-US" sz="2000" dirty="0" smtClean="0"/>
              <a:t>=&gt; </a:t>
            </a:r>
            <a:r>
              <a:rPr lang="en-US" sz="2000" b="1" dirty="0" smtClean="0">
                <a:solidFill>
                  <a:srgbClr val="FF0000"/>
                </a:solidFill>
              </a:rPr>
              <a:t>processing interoperability</a:t>
            </a:r>
            <a:r>
              <a:rPr lang="en-US" sz="2000" dirty="0" smtClean="0"/>
              <a:t> (ex: EOPEN or OPENEO or NextGEOSS)</a:t>
            </a:r>
            <a:endParaRPr lang="en-US" sz="2000" dirty="0"/>
          </a:p>
          <a:p>
            <a:pPr marL="685800" lvl="1"/>
            <a:r>
              <a:rPr lang="en-US" sz="2000" dirty="0"/>
              <a:t>To answer calls for projects </a:t>
            </a:r>
            <a:r>
              <a:rPr lang="en-US" sz="2000" dirty="0" smtClean="0"/>
              <a:t>UE </a:t>
            </a:r>
            <a:r>
              <a:rPr lang="en-US" sz="2000" dirty="0"/>
              <a:t>and ESA</a:t>
            </a:r>
          </a:p>
          <a:p>
            <a:pPr marL="685800" lvl="1"/>
            <a:r>
              <a:rPr lang="en-US" sz="2000" dirty="0"/>
              <a:t>Compatibility of </a:t>
            </a:r>
            <a:r>
              <a:rPr lang="en-US" sz="2000" dirty="0" smtClean="0"/>
              <a:t>RI </a:t>
            </a:r>
            <a:r>
              <a:rPr lang="en-US" sz="2000" dirty="0"/>
              <a:t>interfaces with DIAS and EOSC</a:t>
            </a:r>
          </a:p>
          <a:p>
            <a:pPr marL="285750"/>
            <a:r>
              <a:rPr lang="en-US" sz="2400" dirty="0"/>
              <a:t>Propose (after user needs analysis)</a:t>
            </a:r>
          </a:p>
          <a:p>
            <a:pPr marL="685800" lvl="1"/>
            <a:r>
              <a:rPr lang="en-US" sz="2000" dirty="0"/>
              <a:t>An innovative solution for data </a:t>
            </a:r>
            <a:r>
              <a:rPr lang="en-US" sz="2000" dirty="0" smtClean="0"/>
              <a:t>analysis like:</a:t>
            </a:r>
            <a:endParaRPr lang="fr-FR" sz="2000" dirty="0" smtClean="0"/>
          </a:p>
          <a:p>
            <a:pPr marL="1085850" lvl="2"/>
            <a:r>
              <a:rPr lang="fr-FR" sz="1800" dirty="0" err="1" smtClean="0"/>
              <a:t>datacube</a:t>
            </a:r>
            <a:r>
              <a:rPr lang="fr-FR" sz="1800" dirty="0" smtClean="0"/>
              <a:t> + </a:t>
            </a:r>
            <a:r>
              <a:rPr lang="fr-FR" sz="1800" dirty="0" err="1" smtClean="0"/>
              <a:t>Jupyter</a:t>
            </a:r>
            <a:endParaRPr lang="fr-FR" sz="1800" dirty="0" smtClean="0"/>
          </a:p>
          <a:p>
            <a:pPr marL="1085850" lvl="2"/>
            <a:r>
              <a:rPr lang="fr-FR" sz="1800" dirty="0" err="1" smtClean="0"/>
              <a:t>Pangeo</a:t>
            </a:r>
            <a:endParaRPr lang="fr-FR" sz="1800" dirty="0" smtClean="0"/>
          </a:p>
          <a:p>
            <a:pPr marL="1085850" lvl="2"/>
            <a:r>
              <a:rPr lang="fr-FR" sz="1800" dirty="0" err="1" smtClean="0"/>
              <a:t>Knowledge</a:t>
            </a:r>
            <a:r>
              <a:rPr lang="fr-FR" sz="1800" dirty="0" smtClean="0"/>
              <a:t> graph</a:t>
            </a:r>
          </a:p>
          <a:p>
            <a:pPr marL="1085850" lvl="2"/>
            <a:r>
              <a:rPr lang="fr-FR" sz="1800" dirty="0" err="1" smtClean="0"/>
              <a:t>SeaScope</a:t>
            </a:r>
            <a:r>
              <a:rPr lang="fr-FR" sz="1800" dirty="0" smtClean="0"/>
              <a:t> (Ocean </a:t>
            </a:r>
            <a:r>
              <a:rPr lang="fr-FR" sz="1800" dirty="0" err="1" smtClean="0"/>
              <a:t>Datalab</a:t>
            </a:r>
            <a:r>
              <a:rPr lang="fr-FR" sz="1800" dirty="0" smtClean="0"/>
              <a:t>)</a:t>
            </a:r>
          </a:p>
          <a:p>
            <a:pPr marL="685800" lvl="1"/>
            <a:r>
              <a:rPr lang="en-US" sz="2000" dirty="0" smtClean="0"/>
              <a:t>Strong </a:t>
            </a:r>
            <a:r>
              <a:rPr lang="en-US" sz="2000" b="1" dirty="0" smtClean="0">
                <a:solidFill>
                  <a:srgbClr val="FF0000"/>
                </a:solidFill>
              </a:rPr>
              <a:t>Artificial intelligence </a:t>
            </a:r>
            <a:r>
              <a:rPr lang="en-US" sz="2000" dirty="0" smtClean="0"/>
              <a:t>capacities</a:t>
            </a:r>
          </a:p>
        </p:txBody>
      </p:sp>
    </p:spTree>
    <p:extLst>
      <p:ext uri="{BB962C8B-B14F-4D97-AF65-F5344CB8AC3E}">
        <p14:creationId xmlns:p14="http://schemas.microsoft.com/office/powerpoint/2010/main" val="165702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694720" y="6421439"/>
            <a:ext cx="449280" cy="2460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F615437-563F-4116-8E19-2DDAEE68CAFA}" type="slidenum">
              <a:rPr lang="fr-FR" sz="1200" smtClean="0"/>
              <a:pPr>
                <a:defRPr/>
              </a:pPr>
              <a:t>17</a:t>
            </a:fld>
            <a:endParaRPr lang="fr-FR" sz="1200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460496" y="1286937"/>
            <a:ext cx="7573433" cy="4495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 baseline="0">
                <a:solidFill>
                  <a:schemeClr val="tx1"/>
                </a:solidFill>
                <a:latin typeface="Arial"/>
                <a:ea typeface="Geneva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9pPr>
          </a:lstStyle>
          <a:p>
            <a:pPr algn="l"/>
            <a:endParaRPr lang="fr-FR" sz="1600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924655" y="1261808"/>
            <a:ext cx="8112965" cy="5126103"/>
          </a:xfrm>
          <a:prstGeom prst="rect">
            <a:avLst/>
          </a:prstGeom>
        </p:spPr>
        <p:txBody>
          <a:bodyPr/>
          <a:lstStyle>
            <a:lvl3pPr>
              <a:buNone/>
              <a:defRPr>
                <a:solidFill>
                  <a:srgbClr val="0268A6"/>
                </a:solidFill>
                <a:latin typeface="Berlin Sans FB Demi" pitchFamily="34" charset="0"/>
              </a:defRPr>
            </a:lvl3pPr>
            <a:lvl5pPr>
              <a:buNone/>
              <a:defRPr/>
            </a:lvl5pPr>
          </a:lstStyle>
          <a:p>
            <a:pPr marL="1085850" lvl="3">
              <a:lnSpc>
                <a:spcPct val="125000"/>
              </a:lnSpc>
              <a:spcBef>
                <a:spcPct val="20000"/>
              </a:spcBef>
              <a:defRPr/>
            </a:pPr>
            <a:endParaRPr lang="fr-FR" altLang="fr-FR" sz="900" dirty="0" smtClean="0">
              <a:ea typeface="ＭＳ Ｐゴシック" pitchFamily="34" charset="-128"/>
            </a:endParaRPr>
          </a:p>
          <a:p>
            <a:pPr marL="1543050" lvl="4">
              <a:lnSpc>
                <a:spcPct val="125000"/>
              </a:lnSpc>
              <a:spcBef>
                <a:spcPct val="20000"/>
              </a:spcBef>
              <a:defRPr/>
            </a:pPr>
            <a:endParaRPr lang="fr-FR" altLang="fr-FR" sz="1400" dirty="0" smtClean="0">
              <a:ea typeface="ＭＳ Ｐゴシック" pitchFamily="34" charset="-128"/>
            </a:endParaRPr>
          </a:p>
          <a:p>
            <a:pPr lvl="5" indent="-285750">
              <a:lnSpc>
                <a:spcPct val="125000"/>
              </a:lnSpc>
              <a:spcBef>
                <a:spcPct val="20000"/>
              </a:spcBef>
              <a:buFont typeface="Wingdings" charset="2"/>
              <a:buChar char="§"/>
              <a:defRPr/>
            </a:pPr>
            <a:endParaRPr lang="fr-FR" altLang="fr-FR" sz="1400" dirty="0">
              <a:ea typeface="ＭＳ Ｐゴシック" pitchFamily="34" charset="-128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753947" y="1261808"/>
            <a:ext cx="6012685" cy="447039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Font typeface="Arial" pitchFamily="34" charset="0"/>
              <a:buNone/>
            </a:pPr>
            <a:endParaRPr lang="fr-FR" sz="1800" dirty="0" smtClean="0"/>
          </a:p>
          <a:p>
            <a:pPr lvl="2">
              <a:buFontTx/>
              <a:buChar char="-"/>
            </a:pPr>
            <a:endParaRPr lang="fr-FR" sz="1800" dirty="0" smtClean="0"/>
          </a:p>
          <a:p>
            <a:pPr marL="914400" lvl="2" indent="0">
              <a:buFont typeface="Arial" pitchFamily="34" charset="0"/>
              <a:buNone/>
            </a:pPr>
            <a:endParaRPr lang="fr-FR" sz="2000" dirty="0" smtClean="0"/>
          </a:p>
        </p:txBody>
      </p:sp>
      <p:sp>
        <p:nvSpPr>
          <p:cNvPr id="10" name="Titre 1"/>
          <p:cNvSpPr>
            <a:spLocks noGrp="1"/>
          </p:cNvSpPr>
          <p:nvPr>
            <p:ph type="title" idx="4294967295"/>
          </p:nvPr>
        </p:nvSpPr>
        <p:spPr>
          <a:xfrm>
            <a:off x="1456805" y="2259906"/>
            <a:ext cx="7366000" cy="116733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is-IS" sz="4400" b="1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Technical Strategy</a:t>
            </a:r>
            <a:endParaRPr lang="fr-FR" sz="4400" b="1" dirty="0">
              <a:solidFill>
                <a:schemeClr val="bg1">
                  <a:lumMod val="9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02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8102" y="6184669"/>
            <a:ext cx="6546569" cy="5985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694720" y="6421439"/>
            <a:ext cx="449280" cy="2460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F615437-563F-4116-8E19-2DDAEE68CAFA}" type="slidenum">
              <a:rPr lang="fr-FR" sz="1200" smtClean="0"/>
              <a:pPr>
                <a:defRPr/>
              </a:pPr>
              <a:t>18</a:t>
            </a:fld>
            <a:endParaRPr lang="fr-FR" sz="1200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924655" y="1261808"/>
            <a:ext cx="8112965" cy="5126103"/>
          </a:xfrm>
          <a:prstGeom prst="rect">
            <a:avLst/>
          </a:prstGeom>
        </p:spPr>
        <p:txBody>
          <a:bodyPr/>
          <a:lstStyle>
            <a:lvl3pPr>
              <a:buNone/>
              <a:defRPr>
                <a:solidFill>
                  <a:srgbClr val="0268A6"/>
                </a:solidFill>
                <a:latin typeface="Berlin Sans FB Demi" pitchFamily="34" charset="0"/>
              </a:defRPr>
            </a:lvl3pPr>
            <a:lvl5pPr>
              <a:buNone/>
              <a:defRPr/>
            </a:lvl5pPr>
          </a:lstStyle>
          <a:p>
            <a:pPr marL="1085850" lvl="3">
              <a:lnSpc>
                <a:spcPct val="125000"/>
              </a:lnSpc>
              <a:spcBef>
                <a:spcPct val="20000"/>
              </a:spcBef>
              <a:defRPr/>
            </a:pPr>
            <a:endParaRPr lang="fr-FR" altLang="fr-FR" sz="900" dirty="0" smtClean="0">
              <a:ea typeface="ＭＳ Ｐゴシック" pitchFamily="34" charset="-128"/>
            </a:endParaRPr>
          </a:p>
          <a:p>
            <a:pPr marL="1543050" lvl="4">
              <a:lnSpc>
                <a:spcPct val="125000"/>
              </a:lnSpc>
              <a:spcBef>
                <a:spcPct val="20000"/>
              </a:spcBef>
              <a:defRPr/>
            </a:pPr>
            <a:endParaRPr lang="fr-FR" altLang="fr-FR" sz="1400" dirty="0" smtClean="0">
              <a:ea typeface="ＭＳ Ｐゴシック" pitchFamily="34" charset="-128"/>
            </a:endParaRPr>
          </a:p>
          <a:p>
            <a:pPr lvl="5" indent="-285750">
              <a:lnSpc>
                <a:spcPct val="125000"/>
              </a:lnSpc>
              <a:spcBef>
                <a:spcPct val="20000"/>
              </a:spcBef>
              <a:buFont typeface="Wingdings" charset="2"/>
              <a:buChar char="§"/>
              <a:defRPr/>
            </a:pPr>
            <a:endParaRPr lang="fr-FR" altLang="fr-FR" sz="1400" dirty="0">
              <a:ea typeface="ＭＳ Ｐゴシック" pitchFamily="34" charset="-128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2261507" y="-14698"/>
            <a:ext cx="5723164" cy="61235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 baseline="0">
                <a:solidFill>
                  <a:schemeClr val="tx1"/>
                </a:solidFill>
                <a:latin typeface="Arial"/>
                <a:ea typeface="Geneva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9pPr>
          </a:lstStyle>
          <a:p>
            <a:r>
              <a:rPr lang="is-IS" sz="3200" b="1" dirty="0" smtClean="0">
                <a:solidFill>
                  <a:srgbClr val="002060"/>
                </a:solidFill>
                <a:latin typeface="Arial Narrow" pitchFamily="34" charset="0"/>
              </a:rPr>
              <a:t>Computing Infrastructures</a:t>
            </a:r>
            <a:endParaRPr lang="fr-FR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303853" y="476263"/>
            <a:ext cx="7638472" cy="527811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/>
            <a:r>
              <a:rPr lang="fr-FR" sz="2200" dirty="0" smtClean="0"/>
              <a:t>Target = INFRANUM</a:t>
            </a:r>
          </a:p>
          <a:p>
            <a:pPr marL="971550" lvl="1"/>
            <a:r>
              <a:rPr lang="en-US" sz="2000" dirty="0" smtClean="0"/>
              <a:t>Progressive </a:t>
            </a:r>
            <a:r>
              <a:rPr lang="en-US" sz="2000" dirty="0"/>
              <a:t>but determined approach</a:t>
            </a:r>
          </a:p>
          <a:p>
            <a:pPr marL="1028700" lvl="1"/>
            <a:r>
              <a:rPr lang="en-US" sz="1600" dirty="0"/>
              <a:t>Migration when data is used in a transverse IR ST framework (SCO example)</a:t>
            </a:r>
          </a:p>
          <a:p>
            <a:pPr marL="1028700" lvl="1"/>
            <a:r>
              <a:rPr lang="en-US" sz="1600" dirty="0"/>
              <a:t>Migration when IT means become obsolete</a:t>
            </a:r>
          </a:p>
          <a:p>
            <a:pPr marL="1028700" lvl="1"/>
            <a:r>
              <a:rPr lang="en-US" sz="1600" dirty="0"/>
              <a:t>Some datasets may not be migrated</a:t>
            </a:r>
          </a:p>
          <a:p>
            <a:pPr marL="1428750" lvl="2"/>
            <a:r>
              <a:rPr lang="en-US" sz="1400" dirty="0"/>
              <a:t>Old and little used</a:t>
            </a:r>
          </a:p>
          <a:p>
            <a:pPr marL="1428750" lvl="2"/>
            <a:r>
              <a:rPr lang="en-US" sz="1400" dirty="0"/>
              <a:t>Necessary proximity of the producer </a:t>
            </a:r>
            <a:r>
              <a:rPr lang="en-US" sz="1400" dirty="0" smtClean="0"/>
              <a:t>in case of </a:t>
            </a:r>
            <a:r>
              <a:rPr lang="en-US" sz="1400" dirty="0"/>
              <a:t>a </a:t>
            </a:r>
            <a:r>
              <a:rPr lang="en-US" sz="1400" dirty="0" smtClean="0"/>
              <a:t>reasonable data volume: </a:t>
            </a:r>
            <a:r>
              <a:rPr lang="en-US" sz="1400" dirty="0"/>
              <a:t>case of certain </a:t>
            </a:r>
            <a:r>
              <a:rPr lang="en-US" sz="1400" b="1" dirty="0" smtClean="0"/>
              <a:t>in-situ data</a:t>
            </a:r>
            <a:r>
              <a:rPr lang="en-US" sz="1400" dirty="0" smtClean="0"/>
              <a:t> </a:t>
            </a:r>
            <a:r>
              <a:rPr lang="en-US" sz="1400" dirty="0"/>
              <a:t>=&gt; concept of technical cache</a:t>
            </a:r>
            <a:endParaRPr lang="fr-FR" sz="1400" dirty="0" smtClean="0"/>
          </a:p>
          <a:p>
            <a:pPr marL="1428750" lvl="2"/>
            <a:endParaRPr lang="fr-FR" sz="1200" dirty="0" smtClean="0"/>
          </a:p>
          <a:p>
            <a:pPr marL="628650"/>
            <a:r>
              <a:rPr lang="en-US" sz="2000" dirty="0" smtClean="0"/>
              <a:t>Ability </a:t>
            </a:r>
            <a:r>
              <a:rPr lang="en-US" sz="2000" dirty="0"/>
              <a:t>to be distributed across multiple sites</a:t>
            </a:r>
          </a:p>
          <a:p>
            <a:pPr marL="1028700" lvl="1"/>
            <a:r>
              <a:rPr lang="en-US" sz="1600" dirty="0"/>
              <a:t>At the beginning the IR ST will still be </a:t>
            </a:r>
            <a:r>
              <a:rPr lang="en-US" sz="1600" dirty="0" smtClean="0"/>
              <a:t>spread </a:t>
            </a:r>
            <a:r>
              <a:rPr lang="en-US" sz="1600" dirty="0"/>
              <a:t>over several CDS </a:t>
            </a:r>
            <a:r>
              <a:rPr lang="en-US" sz="1600" dirty="0" smtClean="0"/>
              <a:t>themselves distributed </a:t>
            </a:r>
            <a:r>
              <a:rPr lang="en-US" sz="1600" dirty="0"/>
              <a:t>over several sites</a:t>
            </a:r>
          </a:p>
          <a:p>
            <a:pPr marL="1028700" lvl="1"/>
            <a:r>
              <a:rPr lang="en-US" sz="1600" dirty="0"/>
              <a:t>On opportunities </a:t>
            </a:r>
            <a:r>
              <a:rPr lang="en-US" sz="1600" dirty="0" smtClean="0"/>
              <a:t>to be able to switch </a:t>
            </a:r>
            <a:r>
              <a:rPr lang="en-US" sz="1600" dirty="0"/>
              <a:t>to external means like DIAS or </a:t>
            </a:r>
            <a:r>
              <a:rPr lang="en-US" sz="1600" dirty="0" smtClean="0"/>
              <a:t>EOSC</a:t>
            </a:r>
          </a:p>
          <a:p>
            <a:pPr marL="1428750" lvl="2"/>
            <a:r>
              <a:rPr lang="en-US" sz="1400" dirty="0" err="1" smtClean="0"/>
              <a:t>Eg</a:t>
            </a:r>
            <a:r>
              <a:rPr lang="en-US" sz="1400" dirty="0" smtClean="0"/>
              <a:t> for European projects</a:t>
            </a:r>
          </a:p>
          <a:p>
            <a:pPr marL="1428750" lvl="2"/>
            <a:endParaRPr lang="en-US" sz="1200" dirty="0"/>
          </a:p>
          <a:p>
            <a:pPr marL="628650"/>
            <a:r>
              <a:rPr lang="en-US" sz="2000" dirty="0" smtClean="0"/>
              <a:t>Need for adaptation &amp; fine analysis</a:t>
            </a:r>
          </a:p>
          <a:p>
            <a:pPr marL="1028700" lvl="1"/>
            <a:r>
              <a:rPr lang="en-US" sz="1600" dirty="0" smtClean="0"/>
              <a:t>INFRANUM </a:t>
            </a:r>
            <a:r>
              <a:rPr lang="en-US" sz="1600" dirty="0" smtClean="0">
                <a:sym typeface="Wingdings" panose="05000000000000000000" pitchFamily="2" charset="2"/>
              </a:rPr>
              <a:t> HPC : not compatible with the IR ST way of working</a:t>
            </a:r>
          </a:p>
          <a:p>
            <a:pPr marL="1428750" lvl="2"/>
            <a:r>
              <a:rPr lang="en-US" sz="1400" dirty="0" smtClean="0">
                <a:sym typeface="Wingdings" panose="05000000000000000000" pitchFamily="2" charset="2"/>
              </a:rPr>
              <a:t>=&gt; need for adaptation of INFRANUM centers to be able to cope with HPDA or HTC</a:t>
            </a:r>
          </a:p>
          <a:p>
            <a:pPr marL="1028700" lvl="1"/>
            <a:r>
              <a:rPr lang="en-US" sz="1600" dirty="0" smtClean="0">
                <a:sym typeface="Wingdings" panose="05000000000000000000" pitchFamily="2" charset="2"/>
              </a:rPr>
              <a:t>All IR ST compute services may not be able to join INFRANUM</a:t>
            </a:r>
          </a:p>
          <a:p>
            <a:pPr marL="1428750" lvl="2"/>
            <a:r>
              <a:rPr lang="en-US" sz="1400" dirty="0" smtClean="0">
                <a:sym typeface="Wingdings" panose="05000000000000000000" pitchFamily="2" charset="2"/>
              </a:rPr>
              <a:t>Even if there is an evolution of INFRANUM</a:t>
            </a:r>
          </a:p>
          <a:p>
            <a:pPr marL="1028700" lvl="1"/>
            <a:r>
              <a:rPr 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Analysis &amp; discussion with INFRANUM are necessary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10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9933" y="6256866"/>
            <a:ext cx="5393267" cy="4995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694720" y="6421439"/>
            <a:ext cx="449280" cy="2460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F615437-563F-4116-8E19-2DDAEE68CAFA}" type="slidenum">
              <a:rPr lang="fr-FR" sz="1200" smtClean="0"/>
              <a:pPr>
                <a:defRPr/>
              </a:pPr>
              <a:t>19</a:t>
            </a:fld>
            <a:endParaRPr lang="fr-FR" sz="1200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924655" y="1261808"/>
            <a:ext cx="8112965" cy="5126103"/>
          </a:xfrm>
          <a:prstGeom prst="rect">
            <a:avLst/>
          </a:prstGeom>
        </p:spPr>
        <p:txBody>
          <a:bodyPr/>
          <a:lstStyle>
            <a:lvl3pPr>
              <a:buNone/>
              <a:defRPr>
                <a:solidFill>
                  <a:srgbClr val="0268A6"/>
                </a:solidFill>
                <a:latin typeface="Berlin Sans FB Demi" pitchFamily="34" charset="0"/>
              </a:defRPr>
            </a:lvl3pPr>
            <a:lvl5pPr>
              <a:buNone/>
              <a:defRPr/>
            </a:lvl5pPr>
          </a:lstStyle>
          <a:p>
            <a:pPr marL="1085850" lvl="3">
              <a:lnSpc>
                <a:spcPct val="125000"/>
              </a:lnSpc>
              <a:spcBef>
                <a:spcPct val="20000"/>
              </a:spcBef>
              <a:defRPr/>
            </a:pPr>
            <a:endParaRPr lang="fr-FR" altLang="fr-FR" sz="900" dirty="0" smtClean="0">
              <a:ea typeface="ＭＳ Ｐゴシック" pitchFamily="34" charset="-128"/>
            </a:endParaRPr>
          </a:p>
          <a:p>
            <a:pPr marL="1543050" lvl="4">
              <a:lnSpc>
                <a:spcPct val="125000"/>
              </a:lnSpc>
              <a:spcBef>
                <a:spcPct val="20000"/>
              </a:spcBef>
              <a:defRPr/>
            </a:pPr>
            <a:endParaRPr lang="fr-FR" altLang="fr-FR" sz="1400" dirty="0" smtClean="0">
              <a:ea typeface="ＭＳ Ｐゴシック" pitchFamily="34" charset="-128"/>
            </a:endParaRPr>
          </a:p>
          <a:p>
            <a:pPr lvl="5" indent="-285750">
              <a:lnSpc>
                <a:spcPct val="125000"/>
              </a:lnSpc>
              <a:spcBef>
                <a:spcPct val="20000"/>
              </a:spcBef>
              <a:buFont typeface="Wingdings" charset="2"/>
              <a:buChar char="§"/>
              <a:defRPr/>
            </a:pPr>
            <a:endParaRPr lang="fr-FR" altLang="fr-FR" sz="1400" dirty="0">
              <a:ea typeface="ＭＳ Ｐゴシック" pitchFamily="34" charset="-128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2360815" y="-14698"/>
            <a:ext cx="4979323" cy="61235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 baseline="0">
                <a:solidFill>
                  <a:schemeClr val="tx1"/>
                </a:solidFill>
                <a:latin typeface="Arial"/>
                <a:ea typeface="Geneva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9pPr>
          </a:lstStyle>
          <a:p>
            <a:r>
              <a:rPr lang="is-IS" sz="3200" b="1" dirty="0" smtClean="0">
                <a:solidFill>
                  <a:srgbClr val="002060"/>
                </a:solidFill>
                <a:latin typeface="Arial Narrow" pitchFamily="34" charset="0"/>
              </a:rPr>
              <a:t>Computing Infrastructures</a:t>
            </a:r>
            <a:endParaRPr lang="fr-FR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311564" y="762441"/>
            <a:ext cx="7638472" cy="59050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/>
            <a:r>
              <a:rPr lang="en-US" sz="2200" b="1" dirty="0" smtClean="0"/>
              <a:t>INFRANUM </a:t>
            </a:r>
            <a:r>
              <a:rPr lang="en-US" sz="2200" b="1" dirty="0"/>
              <a:t>not operational within 3 </a:t>
            </a:r>
            <a:r>
              <a:rPr lang="en-US" sz="2200" b="1" dirty="0" smtClean="0"/>
              <a:t>years</a:t>
            </a:r>
          </a:p>
          <a:p>
            <a:pPr marL="571500"/>
            <a:r>
              <a:rPr lang="en-US" sz="2200" dirty="0" smtClean="0"/>
              <a:t>Target is also </a:t>
            </a:r>
            <a:r>
              <a:rPr lang="en-US" sz="2200" b="1" dirty="0" smtClean="0"/>
              <a:t>EOSC</a:t>
            </a:r>
          </a:p>
          <a:p>
            <a:pPr marL="971550" lvl="1"/>
            <a:r>
              <a:rPr lang="en-US" sz="1800" dirty="0" smtClean="0"/>
              <a:t>How is it compatible ?</a:t>
            </a:r>
          </a:p>
          <a:p>
            <a:pPr marL="1828800" lvl="3"/>
            <a:endParaRPr lang="en-US" sz="1000" dirty="0" smtClean="0"/>
          </a:p>
          <a:p>
            <a:pPr marL="571500"/>
            <a:r>
              <a:rPr lang="en-US" sz="2200" b="1" dirty="0" smtClean="0"/>
              <a:t>Intermediate </a:t>
            </a:r>
            <a:r>
              <a:rPr lang="en-US" sz="2200" b="1" dirty="0"/>
              <a:t>step</a:t>
            </a:r>
            <a:r>
              <a:rPr lang="en-US" sz="2200" dirty="0"/>
              <a:t> on relatively limited </a:t>
            </a:r>
            <a:r>
              <a:rPr lang="en-US" sz="2200" dirty="0" smtClean="0"/>
              <a:t>means</a:t>
            </a:r>
          </a:p>
          <a:p>
            <a:pPr marL="971550" lvl="1"/>
            <a:r>
              <a:rPr lang="en-US" sz="1800" dirty="0" smtClean="0"/>
              <a:t>Temporary </a:t>
            </a:r>
            <a:r>
              <a:rPr lang="en-US" sz="1800" dirty="0"/>
              <a:t>infrastructure to </a:t>
            </a:r>
            <a:r>
              <a:rPr lang="en-US" sz="1800" dirty="0" smtClean="0"/>
              <a:t>choose</a:t>
            </a:r>
          </a:p>
          <a:p>
            <a:pPr marL="1371600" lvl="2"/>
            <a:r>
              <a:rPr lang="fr-FR" sz="1600" b="1" dirty="0" smtClean="0"/>
              <a:t>CINES</a:t>
            </a:r>
            <a:r>
              <a:rPr lang="fr-FR" sz="1600" dirty="0" smtClean="0"/>
              <a:t> : </a:t>
            </a:r>
            <a:r>
              <a:rPr lang="fr-FR" sz="1600" i="1" dirty="0" smtClean="0"/>
              <a:t>EUDAT =&gt; EOSC</a:t>
            </a:r>
          </a:p>
          <a:p>
            <a:pPr marL="1371600" lvl="2"/>
            <a:r>
              <a:rPr lang="fr-FR" sz="1600" dirty="0" smtClean="0"/>
              <a:t>CALMIP or </a:t>
            </a:r>
            <a:r>
              <a:rPr lang="fr-FR" sz="1600" dirty="0" err="1" smtClean="0"/>
              <a:t>any</a:t>
            </a:r>
            <a:r>
              <a:rPr lang="fr-FR" sz="1600" dirty="0" smtClean="0"/>
              <a:t> </a:t>
            </a:r>
            <a:r>
              <a:rPr lang="fr-FR" sz="1600" dirty="0" err="1" smtClean="0"/>
              <a:t>regional</a:t>
            </a:r>
            <a:r>
              <a:rPr lang="fr-FR" sz="1600" dirty="0" smtClean="0"/>
              <a:t> or National (IN2P3, …) INFRANUM center</a:t>
            </a:r>
          </a:p>
          <a:p>
            <a:pPr marL="1371600" lvl="2"/>
            <a:r>
              <a:rPr lang="fr-FR" sz="1600" dirty="0" smtClean="0"/>
              <a:t>CNES</a:t>
            </a:r>
          </a:p>
          <a:p>
            <a:pPr marL="1371600" lvl="2"/>
            <a:r>
              <a:rPr lang="fr-FR" sz="1600" dirty="0" smtClean="0"/>
              <a:t>IFREMER, IGN, </a:t>
            </a:r>
            <a:r>
              <a:rPr lang="fr-FR" sz="1600" dirty="0" err="1" smtClean="0"/>
              <a:t>any</a:t>
            </a:r>
            <a:r>
              <a:rPr lang="fr-FR" sz="1600" dirty="0" smtClean="0"/>
              <a:t> IR ST CDS infrastructure</a:t>
            </a:r>
          </a:p>
          <a:p>
            <a:pPr marL="1371600" lvl="2"/>
            <a:r>
              <a:rPr lang="fr-FR" sz="1600" dirty="0" smtClean="0"/>
              <a:t>DIAS</a:t>
            </a:r>
          </a:p>
          <a:p>
            <a:pPr marL="1371600" lvl="2"/>
            <a:r>
              <a:rPr lang="fr-FR" sz="1600" dirty="0" smtClean="0"/>
              <a:t>EOSC </a:t>
            </a:r>
            <a:r>
              <a:rPr lang="fr-FR" sz="1600" dirty="0" smtClean="0">
                <a:sym typeface="Wingdings" panose="05000000000000000000" pitchFamily="2" charset="2"/>
              </a:rPr>
              <a:t> EUDAT, EGI, …</a:t>
            </a:r>
          </a:p>
          <a:p>
            <a:pPr lvl="3" indent="0">
              <a:buNone/>
            </a:pPr>
            <a:endParaRPr lang="en-US" sz="1000" dirty="0"/>
          </a:p>
          <a:p>
            <a:pPr marL="971550" lvl="1"/>
            <a:r>
              <a:rPr lang="en-US" sz="1800" dirty="0"/>
              <a:t>A way to learn and validate the consideration of user needs</a:t>
            </a:r>
          </a:p>
          <a:p>
            <a:pPr marL="1828800" lvl="3"/>
            <a:endParaRPr lang="en-US" sz="1000" dirty="0"/>
          </a:p>
          <a:p>
            <a:pPr marL="971550" lvl="1"/>
            <a:r>
              <a:rPr lang="en-US" sz="1800" dirty="0"/>
              <a:t>Software for the intermediate stage</a:t>
            </a:r>
          </a:p>
          <a:p>
            <a:pPr marL="1371600" lvl="2"/>
            <a:r>
              <a:rPr lang="en-US" sz="1400" dirty="0"/>
              <a:t>Limit specific developments (at least for this step)</a:t>
            </a:r>
          </a:p>
          <a:p>
            <a:pPr marL="1828800" lvl="3"/>
            <a:r>
              <a:rPr lang="en-US" sz="1000" dirty="0"/>
              <a:t>Catalog and data hub (CKAN, NASA CMR, CNES </a:t>
            </a:r>
            <a:r>
              <a:rPr lang="en-US" sz="1000" dirty="0" err="1"/>
              <a:t>datalake</a:t>
            </a:r>
            <a:r>
              <a:rPr lang="en-US" sz="1000" dirty="0"/>
              <a:t>, ...)</a:t>
            </a:r>
          </a:p>
          <a:p>
            <a:pPr marL="1828800" lvl="3"/>
            <a:r>
              <a:rPr lang="en-US" sz="1000" dirty="0"/>
              <a:t>'Modern' means of processing data: </a:t>
            </a:r>
            <a:r>
              <a:rPr lang="en-US" sz="1000" dirty="0" err="1"/>
              <a:t>Datacube</a:t>
            </a:r>
            <a:r>
              <a:rPr lang="en-US" sz="1000" dirty="0"/>
              <a:t> + </a:t>
            </a:r>
            <a:r>
              <a:rPr lang="en-US" sz="1000" dirty="0" err="1"/>
              <a:t>Jupyter</a:t>
            </a:r>
            <a:r>
              <a:rPr lang="en-US" sz="1000" dirty="0"/>
              <a:t> / </a:t>
            </a:r>
            <a:r>
              <a:rPr lang="en-US" sz="1000" dirty="0" err="1"/>
              <a:t>Pangeo</a:t>
            </a:r>
            <a:r>
              <a:rPr lang="en-US" sz="1000" dirty="0"/>
              <a:t> / ...</a:t>
            </a:r>
          </a:p>
          <a:p>
            <a:pPr marL="971550" lvl="1"/>
            <a:r>
              <a:rPr lang="en-US" sz="1800" dirty="0"/>
              <a:t>Rapid Implementation of Development / Migration </a:t>
            </a:r>
            <a:r>
              <a:rPr lang="en-US" sz="1800" dirty="0" smtClean="0"/>
              <a:t>Support service</a:t>
            </a:r>
            <a:endParaRPr lang="fr-FR" sz="1800" dirty="0" smtClean="0"/>
          </a:p>
        </p:txBody>
      </p:sp>
    </p:spTree>
    <p:extLst>
      <p:ext uri="{BB962C8B-B14F-4D97-AF65-F5344CB8AC3E}">
        <p14:creationId xmlns:p14="http://schemas.microsoft.com/office/powerpoint/2010/main" val="184913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1476" y="0"/>
            <a:ext cx="7401464" cy="757130"/>
          </a:xfrm>
          <a:solidFill>
            <a:schemeClr val="bg1"/>
          </a:solidFill>
        </p:spPr>
        <p:txBody>
          <a:bodyPr/>
          <a:lstStyle/>
          <a:p>
            <a:r>
              <a:rPr lang="en-US" sz="3200" b="1" dirty="0" smtClean="0">
                <a:solidFill>
                  <a:srgbClr val="002060"/>
                </a:solidFill>
                <a:latin typeface="Arial Narrow" pitchFamily="34" charset="0"/>
              </a:rPr>
              <a:t>‘Plan de </a:t>
            </a:r>
            <a:r>
              <a:rPr lang="en-US" sz="3200" b="1" dirty="0" err="1" smtClean="0">
                <a:solidFill>
                  <a:srgbClr val="002060"/>
                </a:solidFill>
                <a:latin typeface="Arial Narrow" pitchFamily="34" charset="0"/>
              </a:rPr>
              <a:t>développement</a:t>
            </a:r>
            <a:r>
              <a:rPr lang="en-US" sz="3200" b="1" dirty="0" smtClean="0">
                <a:solidFill>
                  <a:srgbClr val="002060"/>
                </a:solidFill>
                <a:latin typeface="Arial Narrow" pitchFamily="34" charset="0"/>
              </a:rPr>
              <a:t>’</a:t>
            </a:r>
            <a:endParaRPr lang="en-US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81794" y="342098"/>
            <a:ext cx="7622631" cy="6307985"/>
          </a:xfrm>
        </p:spPr>
        <p:txBody>
          <a:bodyPr/>
          <a:lstStyle/>
          <a:p>
            <a:pPr lvl="2" indent="0">
              <a:buNone/>
            </a:pPr>
            <a:endParaRPr lang="en-US" sz="1000" dirty="0" smtClean="0">
              <a:solidFill>
                <a:srgbClr val="1A02CE"/>
              </a:solidFill>
            </a:endParaRPr>
          </a:p>
          <a:p>
            <a:pPr marL="971550" lvl="1"/>
            <a:endParaRPr lang="en-US" sz="1600" dirty="0" smtClean="0"/>
          </a:p>
          <a:p>
            <a:pPr marL="971550" lvl="1"/>
            <a:r>
              <a:rPr lang="en-US" sz="1600" dirty="0" err="1" smtClean="0"/>
              <a:t>Groupes</a:t>
            </a:r>
            <a:r>
              <a:rPr lang="en-US" sz="1600" dirty="0" smtClean="0"/>
              <a:t> de </a:t>
            </a:r>
            <a:r>
              <a:rPr lang="en-US" sz="1600" dirty="0" err="1" smtClean="0"/>
              <a:t>réflexion</a:t>
            </a:r>
            <a:r>
              <a:rPr lang="en-US" sz="1600" dirty="0" smtClean="0"/>
              <a:t> / travail</a:t>
            </a:r>
          </a:p>
          <a:p>
            <a:pPr marL="1371600" lvl="2"/>
            <a:r>
              <a:rPr lang="en-US" sz="1200" dirty="0" err="1" smtClean="0"/>
              <a:t>Comité</a:t>
            </a:r>
            <a:r>
              <a:rPr lang="en-US" sz="1200" dirty="0" smtClean="0"/>
              <a:t> de direction</a:t>
            </a:r>
          </a:p>
          <a:p>
            <a:pPr marL="1371600" lvl="2"/>
            <a:r>
              <a:rPr lang="en-US" sz="1200" dirty="0" smtClean="0"/>
              <a:t>GT_TECH : </a:t>
            </a:r>
            <a:r>
              <a:rPr lang="en-US" sz="1200" dirty="0" err="1" smtClean="0"/>
              <a:t>réunions</a:t>
            </a:r>
            <a:r>
              <a:rPr lang="en-US" sz="1200" dirty="0" smtClean="0"/>
              <a:t> </a:t>
            </a:r>
            <a:r>
              <a:rPr lang="en-US" sz="1200" dirty="0" err="1" smtClean="0"/>
              <a:t>toutes</a:t>
            </a:r>
            <a:r>
              <a:rPr lang="en-US" sz="1200" dirty="0" smtClean="0"/>
              <a:t> les 3 </a:t>
            </a:r>
            <a:r>
              <a:rPr lang="en-US" sz="1200" dirty="0" err="1" smtClean="0"/>
              <a:t>semaines</a:t>
            </a:r>
            <a:r>
              <a:rPr lang="en-US" sz="1200" dirty="0" smtClean="0"/>
              <a:t> environ</a:t>
            </a:r>
          </a:p>
          <a:p>
            <a:pPr marL="1371600" lvl="2"/>
            <a:r>
              <a:rPr lang="en-US" sz="1200" dirty="0" err="1" smtClean="0"/>
              <a:t>Interpole</a:t>
            </a:r>
            <a:endParaRPr lang="en-US" sz="1200" dirty="0" smtClean="0"/>
          </a:p>
          <a:p>
            <a:pPr marL="1371600" lvl="2"/>
            <a:r>
              <a:rPr lang="en-US" sz="1200" dirty="0" smtClean="0"/>
              <a:t>ENVRI FAIR</a:t>
            </a:r>
          </a:p>
          <a:p>
            <a:pPr marL="971550" lvl="1"/>
            <a:endParaRPr lang="fr-FR" sz="1600" dirty="0"/>
          </a:p>
          <a:p>
            <a:pPr marL="971550" lvl="1"/>
            <a:endParaRPr lang="fr-FR" sz="1600" dirty="0"/>
          </a:p>
          <a:p>
            <a:pPr marL="971550" lvl="1"/>
            <a:endParaRPr lang="fr-FR" sz="1600" dirty="0"/>
          </a:p>
          <a:p>
            <a:pPr marL="971550" lvl="1"/>
            <a:endParaRPr lang="en-US" sz="1600" dirty="0" smtClean="0"/>
          </a:p>
          <a:p>
            <a:pPr marL="971550" lvl="1"/>
            <a:endParaRPr lang="en-US" sz="1600" dirty="0" smtClean="0"/>
          </a:p>
          <a:p>
            <a:pPr marL="571500"/>
            <a:endParaRPr lang="en-US" sz="2000" dirty="0"/>
          </a:p>
          <a:p>
            <a:pPr marL="571500"/>
            <a:endParaRPr lang="en-US" sz="20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797174" fontAlgn="auto">
              <a:spcBef>
                <a:spcPts val="0"/>
              </a:spcBef>
              <a:spcAft>
                <a:spcPts val="0"/>
              </a:spcAft>
              <a:defRPr/>
            </a:pPr>
            <a:fld id="{62B8EFC2-1E6F-E543-8F2B-2782CBB9317F}" type="slidenum">
              <a:rPr lang="fr-FR" sz="800" spc="-100">
                <a:solidFill>
                  <a:srgbClr val="002060"/>
                </a:solidFill>
                <a:latin typeface="Arial" charset="0"/>
                <a:cs typeface="Arial" charset="0"/>
              </a:rPr>
              <a:pPr algn="r" defTabSz="797174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fr-FR" sz="800" spc="-10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1026" name="Picture 2" descr="https://lh3.googleusercontent.com/AWhePpLDmn9OEY-L9x8qo-UC0yHVZ6A7v4j463hIo06eERNaHgGbAEfpHiMwA9VSdujg8HptGzqGM1CUQkkwlXut7uWblIHx_u0xfp0RAWrKNkwon0Kbi3X-WBz-rN0mdDFmi-n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129" y="2847704"/>
            <a:ext cx="6648811" cy="392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49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5333" y="6282267"/>
            <a:ext cx="549486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694720" y="6421439"/>
            <a:ext cx="449280" cy="2460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F615437-563F-4116-8E19-2DDAEE68CAFA}" type="slidenum">
              <a:rPr lang="fr-FR" sz="1200" smtClean="0"/>
              <a:pPr>
                <a:defRPr/>
              </a:pPr>
              <a:t>20</a:t>
            </a:fld>
            <a:endParaRPr lang="fr-FR" sz="1200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924655" y="1261808"/>
            <a:ext cx="8112965" cy="5126103"/>
          </a:xfrm>
          <a:prstGeom prst="rect">
            <a:avLst/>
          </a:prstGeom>
        </p:spPr>
        <p:txBody>
          <a:bodyPr/>
          <a:lstStyle>
            <a:lvl3pPr>
              <a:buNone/>
              <a:defRPr>
                <a:solidFill>
                  <a:srgbClr val="0268A6"/>
                </a:solidFill>
                <a:latin typeface="Berlin Sans FB Demi" pitchFamily="34" charset="0"/>
              </a:defRPr>
            </a:lvl3pPr>
            <a:lvl5pPr>
              <a:buNone/>
              <a:defRPr/>
            </a:lvl5pPr>
          </a:lstStyle>
          <a:p>
            <a:pPr marL="1085850" lvl="3">
              <a:lnSpc>
                <a:spcPct val="125000"/>
              </a:lnSpc>
              <a:spcBef>
                <a:spcPct val="20000"/>
              </a:spcBef>
              <a:defRPr/>
            </a:pPr>
            <a:endParaRPr lang="fr-FR" altLang="fr-FR" sz="900" dirty="0" smtClean="0">
              <a:ea typeface="ＭＳ Ｐゴシック" pitchFamily="34" charset="-128"/>
            </a:endParaRPr>
          </a:p>
          <a:p>
            <a:pPr marL="1543050" lvl="4">
              <a:lnSpc>
                <a:spcPct val="125000"/>
              </a:lnSpc>
              <a:spcBef>
                <a:spcPct val="20000"/>
              </a:spcBef>
              <a:defRPr/>
            </a:pPr>
            <a:endParaRPr lang="fr-FR" altLang="fr-FR" sz="1400" dirty="0" smtClean="0">
              <a:ea typeface="ＭＳ Ｐゴシック" pitchFamily="34" charset="-128"/>
            </a:endParaRPr>
          </a:p>
          <a:p>
            <a:pPr lvl="5" indent="-285750">
              <a:lnSpc>
                <a:spcPct val="125000"/>
              </a:lnSpc>
              <a:spcBef>
                <a:spcPct val="20000"/>
              </a:spcBef>
              <a:buFont typeface="Wingdings" charset="2"/>
              <a:buChar char="§"/>
              <a:defRPr/>
            </a:pPr>
            <a:endParaRPr lang="fr-FR" altLang="fr-FR" sz="1400" dirty="0">
              <a:ea typeface="ＭＳ Ｐゴシック" pitchFamily="34" charset="-128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2360815" y="-14698"/>
            <a:ext cx="4979323" cy="61235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 baseline="0">
                <a:solidFill>
                  <a:schemeClr val="tx1"/>
                </a:solidFill>
                <a:latin typeface="Arial"/>
                <a:ea typeface="Geneva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9pPr>
          </a:lstStyle>
          <a:p>
            <a:r>
              <a:rPr lang="is-IS" sz="3200" b="1" dirty="0" smtClean="0">
                <a:solidFill>
                  <a:srgbClr val="002060"/>
                </a:solidFill>
                <a:latin typeface="Arial Narrow" pitchFamily="34" charset="0"/>
              </a:rPr>
              <a:t>Computing Infrastructures</a:t>
            </a:r>
            <a:endParaRPr lang="fr-FR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311564" y="762441"/>
            <a:ext cx="7638472" cy="527811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/>
            <a:r>
              <a:rPr lang="fr-FR" sz="2200" dirty="0" smtClean="0"/>
              <a:t>Il est illusoire de penser que l’IR ST pourra être concentré sur </a:t>
            </a:r>
            <a:r>
              <a:rPr lang="fr-FR" sz="2200" b="1" dirty="0" smtClean="0"/>
              <a:t>un seul et unique </a:t>
            </a:r>
            <a:r>
              <a:rPr lang="fr-FR" sz="2200" b="1" dirty="0" err="1" smtClean="0"/>
              <a:t>MesoCentre</a:t>
            </a:r>
            <a:r>
              <a:rPr lang="fr-FR" sz="2200" b="1" dirty="0" smtClean="0"/>
              <a:t> </a:t>
            </a:r>
            <a:r>
              <a:rPr lang="fr-FR" sz="2200" dirty="0" smtClean="0"/>
              <a:t>d’INFRANUM.</a:t>
            </a:r>
          </a:p>
          <a:p>
            <a:pPr marL="571500"/>
            <a:r>
              <a:rPr lang="fr-FR" sz="2200" dirty="0" smtClean="0"/>
              <a:t>Mais une fois INFRANUM en place la distribution de l’IR sera limitée aux </a:t>
            </a:r>
            <a:r>
              <a:rPr lang="fr-FR" sz="2200" dirty="0" err="1" smtClean="0"/>
              <a:t>MésoCentres</a:t>
            </a:r>
            <a:r>
              <a:rPr lang="fr-FR" sz="2200" dirty="0" smtClean="0"/>
              <a:t> régionaux et nationaux</a:t>
            </a:r>
          </a:p>
          <a:p>
            <a:pPr marL="971550" lvl="1"/>
            <a:r>
              <a:rPr lang="fr-FR" sz="1800" dirty="0" smtClean="0"/>
              <a:t>Bretagne</a:t>
            </a:r>
          </a:p>
          <a:p>
            <a:pPr marL="971550" lvl="1"/>
            <a:r>
              <a:rPr lang="fr-FR" sz="1800" dirty="0" smtClean="0"/>
              <a:t>Haut De France</a:t>
            </a:r>
          </a:p>
          <a:p>
            <a:pPr marL="971550" lvl="1"/>
            <a:r>
              <a:rPr lang="fr-FR" sz="1800" dirty="0" err="1" smtClean="0"/>
              <a:t>Calmip</a:t>
            </a:r>
            <a:r>
              <a:rPr lang="fr-FR" sz="1800" dirty="0" smtClean="0"/>
              <a:t> (Occitanie)</a:t>
            </a:r>
          </a:p>
          <a:p>
            <a:pPr marL="971550" lvl="1"/>
            <a:r>
              <a:rPr lang="fr-FR" sz="1800" dirty="0" smtClean="0"/>
              <a:t>…</a:t>
            </a:r>
          </a:p>
          <a:p>
            <a:pPr marL="571500"/>
            <a:r>
              <a:rPr lang="fr-FR" sz="2200" dirty="0" smtClean="0"/>
              <a:t>Avec prise en compte des </a:t>
            </a:r>
            <a:r>
              <a:rPr lang="fr-FR" sz="2200" dirty="0" err="1" smtClean="0"/>
              <a:t>MesoCentres</a:t>
            </a:r>
            <a:r>
              <a:rPr lang="fr-FR" sz="2200" dirty="0" smtClean="0"/>
              <a:t> nationaux</a:t>
            </a:r>
          </a:p>
          <a:p>
            <a:pPr marL="971550" lvl="1"/>
            <a:r>
              <a:rPr lang="fr-FR" sz="1800" dirty="0" smtClean="0"/>
              <a:t>IDRIS, CINES, IN2P3</a:t>
            </a:r>
          </a:p>
          <a:p>
            <a:pPr marL="971550" lvl="1"/>
            <a:r>
              <a:rPr lang="fr-FR" sz="1800" dirty="0" smtClean="0"/>
              <a:t>Notamment pour la combinaison des données très volumineuses</a:t>
            </a:r>
          </a:p>
          <a:p>
            <a:pPr marL="971550" lvl="1"/>
            <a:r>
              <a:rPr lang="fr-FR" sz="1800" dirty="0" smtClean="0"/>
              <a:t>Et / ou besoin de très gros moyens de calculs</a:t>
            </a:r>
          </a:p>
          <a:p>
            <a:pPr marL="571500"/>
            <a:r>
              <a:rPr lang="fr-FR" sz="2200" dirty="0" smtClean="0"/>
              <a:t>D’où une architecture distribuée</a:t>
            </a:r>
          </a:p>
          <a:p>
            <a:pPr marL="971550" lvl="1"/>
            <a:r>
              <a:rPr lang="fr-FR" sz="1800" dirty="0" smtClean="0"/>
              <a:t>Pour les données</a:t>
            </a:r>
          </a:p>
          <a:p>
            <a:pPr marL="971550" lvl="1"/>
            <a:r>
              <a:rPr lang="fr-FR" sz="1800" dirty="0" smtClean="0"/>
              <a:t>Et les traitements</a:t>
            </a:r>
          </a:p>
          <a:p>
            <a:pPr marL="971550" lvl="1"/>
            <a:r>
              <a:rPr lang="fr-FR" sz="1800" dirty="0" smtClean="0"/>
              <a:t>Avec les solutions techniques afférentes</a:t>
            </a:r>
          </a:p>
        </p:txBody>
      </p:sp>
    </p:spTree>
    <p:extLst>
      <p:ext uri="{BB962C8B-B14F-4D97-AF65-F5344CB8AC3E}">
        <p14:creationId xmlns:p14="http://schemas.microsoft.com/office/powerpoint/2010/main" val="162076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1476" y="0"/>
            <a:ext cx="7401464" cy="757130"/>
          </a:xfrm>
          <a:solidFill>
            <a:schemeClr val="bg1"/>
          </a:solidFill>
        </p:spPr>
        <p:txBody>
          <a:bodyPr/>
          <a:lstStyle/>
          <a:p>
            <a:r>
              <a:rPr lang="en-US" sz="3200" b="1" dirty="0" smtClean="0">
                <a:solidFill>
                  <a:srgbClr val="002060"/>
                </a:solidFill>
                <a:latin typeface="Arial Narrow" pitchFamily="34" charset="0"/>
              </a:rPr>
              <a:t>‘Plan de </a:t>
            </a:r>
            <a:r>
              <a:rPr lang="en-US" sz="3200" b="1" dirty="0" err="1" smtClean="0">
                <a:solidFill>
                  <a:srgbClr val="002060"/>
                </a:solidFill>
                <a:latin typeface="Arial Narrow" pitchFamily="34" charset="0"/>
              </a:rPr>
              <a:t>développement</a:t>
            </a:r>
            <a:r>
              <a:rPr lang="en-US" sz="3200" b="1" dirty="0" smtClean="0">
                <a:solidFill>
                  <a:srgbClr val="002060"/>
                </a:solidFill>
                <a:latin typeface="Arial Narrow" pitchFamily="34" charset="0"/>
              </a:rPr>
              <a:t>’</a:t>
            </a:r>
            <a:endParaRPr lang="en-US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81794" y="1436915"/>
            <a:ext cx="7622631" cy="3291840"/>
          </a:xfrm>
        </p:spPr>
        <p:txBody>
          <a:bodyPr/>
          <a:lstStyle/>
          <a:p>
            <a:pPr lvl="2" indent="0">
              <a:buNone/>
            </a:pPr>
            <a:endParaRPr lang="en-US" sz="1000" dirty="0" smtClean="0">
              <a:solidFill>
                <a:srgbClr val="1A02CE"/>
              </a:solidFill>
            </a:endParaRPr>
          </a:p>
          <a:p>
            <a:pPr marL="571500"/>
            <a:r>
              <a:rPr lang="en-US" sz="2000" dirty="0" err="1" smtClean="0"/>
              <a:t>Activités</a:t>
            </a:r>
            <a:r>
              <a:rPr lang="en-US" sz="2000" dirty="0" smtClean="0"/>
              <a:t> </a:t>
            </a:r>
            <a:r>
              <a:rPr lang="en-US" sz="2000" dirty="0" err="1" smtClean="0"/>
              <a:t>prioritaires</a:t>
            </a:r>
            <a:r>
              <a:rPr lang="en-US" sz="2000" dirty="0" smtClean="0"/>
              <a:t> &amp; </a:t>
            </a:r>
            <a:r>
              <a:rPr lang="en-US" sz="2000" dirty="0" err="1" smtClean="0"/>
              <a:t>en</a:t>
            </a:r>
            <a:r>
              <a:rPr lang="en-US" sz="2000" dirty="0" smtClean="0"/>
              <a:t> </a:t>
            </a:r>
            <a:r>
              <a:rPr lang="en-US" sz="2000" dirty="0" err="1" smtClean="0"/>
              <a:t>cours</a:t>
            </a:r>
            <a:endParaRPr lang="en-US" sz="2000" dirty="0" smtClean="0"/>
          </a:p>
          <a:p>
            <a:pPr marL="971550" lvl="1"/>
            <a:r>
              <a:rPr lang="en-US" sz="1600" dirty="0" smtClean="0"/>
              <a:t>Catalogue &amp; </a:t>
            </a:r>
            <a:r>
              <a:rPr lang="en-US" sz="1600" dirty="0" err="1" smtClean="0"/>
              <a:t>modèle</a:t>
            </a:r>
            <a:r>
              <a:rPr lang="en-US" sz="1600" dirty="0" smtClean="0"/>
              <a:t> de </a:t>
            </a:r>
            <a:r>
              <a:rPr lang="en-US" sz="1600" dirty="0" err="1" smtClean="0"/>
              <a:t>données</a:t>
            </a:r>
            <a:r>
              <a:rPr lang="en-US" sz="1600" dirty="0" smtClean="0"/>
              <a:t> &amp; thesaurus &amp; ontologies</a:t>
            </a:r>
          </a:p>
          <a:p>
            <a:pPr marL="1371600" lvl="2"/>
            <a:r>
              <a:rPr lang="en-US" sz="1200" dirty="0" err="1" smtClean="0"/>
              <a:t>Démarré</a:t>
            </a:r>
            <a:r>
              <a:rPr lang="en-US" sz="1200" dirty="0" smtClean="0"/>
              <a:t> </a:t>
            </a:r>
            <a:r>
              <a:rPr lang="en-US" sz="1200" dirty="0" err="1" smtClean="0"/>
              <a:t>dans</a:t>
            </a:r>
            <a:r>
              <a:rPr lang="en-US" sz="1200" dirty="0" smtClean="0"/>
              <a:t> le cadre </a:t>
            </a:r>
            <a:r>
              <a:rPr lang="en-US" sz="1200" dirty="0" err="1" smtClean="0"/>
              <a:t>Interpole</a:t>
            </a:r>
            <a:endParaRPr lang="en-US" sz="1200" dirty="0" smtClean="0"/>
          </a:p>
          <a:p>
            <a:pPr marL="971550" lvl="1"/>
            <a:r>
              <a:rPr lang="en-US" sz="1600" dirty="0" err="1" smtClean="0"/>
              <a:t>Authentification</a:t>
            </a:r>
            <a:r>
              <a:rPr lang="en-US" sz="1600" dirty="0" smtClean="0"/>
              <a:t> &amp; </a:t>
            </a:r>
            <a:r>
              <a:rPr lang="en-US" sz="1600" dirty="0" err="1" smtClean="0"/>
              <a:t>autorisation</a:t>
            </a:r>
            <a:endParaRPr lang="en-US" sz="1600" dirty="0" smtClean="0"/>
          </a:p>
          <a:p>
            <a:pPr marL="971550" lvl="1"/>
            <a:r>
              <a:rPr lang="en-US" sz="1600" dirty="0" smtClean="0"/>
              <a:t>DOI</a:t>
            </a:r>
          </a:p>
          <a:p>
            <a:pPr marL="971550" lvl="1"/>
            <a:r>
              <a:rPr lang="en-US" sz="1600" dirty="0" err="1" smtClean="0"/>
              <a:t>Licences</a:t>
            </a:r>
            <a:r>
              <a:rPr lang="en-US" sz="1600" dirty="0" smtClean="0"/>
              <a:t> (</a:t>
            </a:r>
            <a:r>
              <a:rPr lang="en-US" sz="1600" dirty="0" err="1" smtClean="0"/>
              <a:t>Interpole</a:t>
            </a:r>
            <a:r>
              <a:rPr lang="en-US" sz="1600" dirty="0" smtClean="0"/>
              <a:t>)</a:t>
            </a:r>
          </a:p>
          <a:p>
            <a:pPr marL="971550" lvl="1"/>
            <a:r>
              <a:rPr lang="en-US" sz="1600" dirty="0" err="1" smtClean="0"/>
              <a:t>Outils</a:t>
            </a:r>
            <a:r>
              <a:rPr lang="en-US" sz="1600" dirty="0" smtClean="0"/>
              <a:t> </a:t>
            </a:r>
            <a:r>
              <a:rPr lang="en-US" sz="1600" dirty="0" err="1" smtClean="0"/>
              <a:t>entrepôts</a:t>
            </a:r>
            <a:r>
              <a:rPr lang="en-US" sz="1600" dirty="0" smtClean="0"/>
              <a:t> de </a:t>
            </a:r>
            <a:r>
              <a:rPr lang="en-US" sz="1600" dirty="0" err="1" smtClean="0"/>
              <a:t>données</a:t>
            </a:r>
            <a:r>
              <a:rPr lang="en-US" sz="1600" dirty="0" smtClean="0"/>
              <a:t> et diffusion </a:t>
            </a:r>
            <a:r>
              <a:rPr lang="en-US" sz="1600" dirty="0" err="1" smtClean="0"/>
              <a:t>avancée</a:t>
            </a:r>
            <a:r>
              <a:rPr lang="en-US" sz="1600" dirty="0" smtClean="0"/>
              <a:t> (</a:t>
            </a:r>
            <a:r>
              <a:rPr lang="en-US" sz="1600" dirty="0" err="1" smtClean="0"/>
              <a:t>dataverse</a:t>
            </a:r>
            <a:r>
              <a:rPr lang="en-US" sz="1600" dirty="0" smtClean="0"/>
              <a:t>)</a:t>
            </a:r>
          </a:p>
          <a:p>
            <a:pPr marL="1371600" lvl="2"/>
            <a:r>
              <a:rPr lang="en-US" sz="1200" dirty="0" smtClean="0"/>
              <a:t>~</a:t>
            </a:r>
            <a:r>
              <a:rPr lang="en-US" sz="1200" dirty="0" err="1" smtClean="0"/>
              <a:t>datalake</a:t>
            </a:r>
            <a:endParaRPr lang="en-US" sz="1200" dirty="0" smtClean="0"/>
          </a:p>
          <a:p>
            <a:pPr marL="971550" lvl="1"/>
            <a:r>
              <a:rPr lang="en-US" sz="1600" dirty="0" smtClean="0"/>
              <a:t>Infrastructures / architecture =&gt; preparation </a:t>
            </a:r>
            <a:r>
              <a:rPr lang="en-US" sz="1600" dirty="0" err="1" smtClean="0"/>
              <a:t>réponse</a:t>
            </a:r>
            <a:r>
              <a:rPr lang="en-US" sz="1600" dirty="0" smtClean="0"/>
              <a:t> PIA3</a:t>
            </a:r>
          </a:p>
          <a:p>
            <a:pPr marL="971550" lvl="1"/>
            <a:endParaRPr lang="en-US" sz="1600" dirty="0"/>
          </a:p>
          <a:p>
            <a:pPr marL="971550" lvl="1"/>
            <a:endParaRPr lang="en-US" sz="16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797174" fontAlgn="auto">
              <a:spcBef>
                <a:spcPts val="0"/>
              </a:spcBef>
              <a:spcAft>
                <a:spcPts val="0"/>
              </a:spcAft>
              <a:defRPr/>
            </a:pPr>
            <a:fld id="{62B8EFC2-1E6F-E543-8F2B-2782CBB9317F}" type="slidenum">
              <a:rPr lang="fr-FR" sz="800" spc="-100">
                <a:solidFill>
                  <a:srgbClr val="002060"/>
                </a:solidFill>
                <a:latin typeface="Arial" charset="0"/>
                <a:cs typeface="Arial" charset="0"/>
              </a:rPr>
              <a:pPr algn="r" defTabSz="797174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fr-FR" sz="800" spc="-10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71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1476" y="0"/>
            <a:ext cx="7401464" cy="757130"/>
          </a:xfrm>
          <a:solidFill>
            <a:schemeClr val="bg1"/>
          </a:solidFill>
        </p:spPr>
        <p:txBody>
          <a:bodyPr/>
          <a:lstStyle/>
          <a:p>
            <a:r>
              <a:rPr lang="en-US" sz="3200" b="1" dirty="0" smtClean="0">
                <a:solidFill>
                  <a:srgbClr val="002060"/>
                </a:solidFill>
                <a:latin typeface="Arial Narrow" pitchFamily="34" charset="0"/>
              </a:rPr>
              <a:t>Status of the Data and Service Hubs</a:t>
            </a:r>
            <a:endParaRPr lang="en-US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22962" y="951922"/>
            <a:ext cx="7622631" cy="5824016"/>
          </a:xfrm>
        </p:spPr>
        <p:txBody>
          <a:bodyPr/>
          <a:lstStyle/>
          <a:p>
            <a:pPr marL="285750" indent="-285750"/>
            <a:r>
              <a:rPr lang="en-US" sz="2000" dirty="0" smtClean="0"/>
              <a:t>4/5 Data and Services Hubs (</a:t>
            </a:r>
            <a:r>
              <a:rPr lang="en-US" sz="1800" dirty="0" smtClean="0"/>
              <a:t>AERIS, FORM@TER ODATIS, THEIA &amp; PNDB</a:t>
            </a:r>
            <a:r>
              <a:rPr lang="en-US" sz="2000" dirty="0" smtClean="0"/>
              <a:t>)</a:t>
            </a:r>
          </a:p>
          <a:p>
            <a:pPr marL="971550" lvl="1">
              <a:buFont typeface="Arial" panose="020B0604020202020204" pitchFamily="34" charset="0"/>
              <a:buChar char="•"/>
            </a:pPr>
            <a:r>
              <a:rPr lang="en-US" sz="1600" b="1" dirty="0" smtClean="0"/>
              <a:t>Very different</a:t>
            </a:r>
          </a:p>
          <a:p>
            <a:pPr marL="971550" lvl="1">
              <a:buFont typeface="Arial" panose="020B0604020202020204" pitchFamily="34" charset="0"/>
              <a:buChar char="•"/>
            </a:pPr>
            <a:r>
              <a:rPr lang="en-US" sz="1600" dirty="0" smtClean="0"/>
              <a:t>Not the same level of </a:t>
            </a:r>
            <a:r>
              <a:rPr lang="en-US" sz="1600" dirty="0" err="1" smtClean="0"/>
              <a:t>FAIRisation</a:t>
            </a:r>
            <a:endParaRPr lang="en-US" sz="1600" dirty="0" smtClean="0"/>
          </a:p>
          <a:p>
            <a:pPr marL="971550" lvl="1">
              <a:buFont typeface="Arial" panose="020B0604020202020204" pitchFamily="34" charset="0"/>
              <a:buChar char="•"/>
            </a:pPr>
            <a:r>
              <a:rPr lang="en-US" sz="1600" dirty="0" smtClean="0"/>
              <a:t>Data from French / European satellites, but also from other countries (NASA, JAXA, USGS, NOAA, …)</a:t>
            </a:r>
          </a:p>
          <a:p>
            <a:pPr marL="971550" lvl="1">
              <a:buFont typeface="Arial" panose="020B0604020202020204" pitchFamily="34" charset="0"/>
              <a:buChar char="•"/>
            </a:pPr>
            <a:r>
              <a:rPr lang="en-US" sz="1600" b="1" dirty="0" smtClean="0"/>
              <a:t>In-situ data, models, …</a:t>
            </a:r>
          </a:p>
          <a:p>
            <a:pPr marL="971550" lvl="1">
              <a:buFont typeface="Arial" panose="020B0604020202020204" pitchFamily="34" charset="0"/>
              <a:buChar char="•"/>
            </a:pPr>
            <a:r>
              <a:rPr lang="en-US" sz="1600" dirty="0" smtClean="0"/>
              <a:t>Each Hub is distributed among several data &amp; services centers</a:t>
            </a:r>
          </a:p>
          <a:p>
            <a:pPr marL="971550" lvl="1">
              <a:buFont typeface="Arial" panose="020B0604020202020204" pitchFamily="34" charset="0"/>
              <a:buChar char="•"/>
            </a:pPr>
            <a:r>
              <a:rPr lang="en-US" sz="1600" dirty="0" smtClean="0"/>
              <a:t>The current state of the Data &amp; Services Hubs is to be taken into account</a:t>
            </a:r>
          </a:p>
          <a:p>
            <a:pPr marL="971550" lvl="1">
              <a:buFont typeface="Arial" panose="020B0604020202020204" pitchFamily="34" charset="0"/>
              <a:buChar char="•"/>
            </a:pPr>
            <a:r>
              <a:rPr lang="en-US" sz="1600" dirty="0" smtClean="0"/>
              <a:t>The volume of data is increasing</a:t>
            </a:r>
          </a:p>
          <a:p>
            <a:pPr marL="971550" lvl="1">
              <a:buFont typeface="Arial" panose="020B0604020202020204" pitchFamily="34" charset="0"/>
              <a:buChar char="•"/>
            </a:pPr>
            <a:r>
              <a:rPr lang="en-US" sz="1600" dirty="0"/>
              <a:t>A </a:t>
            </a:r>
            <a:r>
              <a:rPr lang="en-US" sz="1600" dirty="0" smtClean="0"/>
              <a:t>mandate </a:t>
            </a:r>
            <a:r>
              <a:rPr lang="en-US" sz="1600" dirty="0"/>
              <a:t>to open up to the </a:t>
            </a:r>
            <a:r>
              <a:rPr lang="en-US" sz="1600" b="1" dirty="0"/>
              <a:t>downstream </a:t>
            </a:r>
            <a:r>
              <a:rPr lang="en-US" sz="1600" b="1" dirty="0" smtClean="0"/>
              <a:t>sector</a:t>
            </a:r>
          </a:p>
          <a:p>
            <a:pPr marL="571500"/>
            <a:endParaRPr lang="en-US" sz="600" dirty="0" smtClean="0"/>
          </a:p>
          <a:p>
            <a:pPr marL="571500"/>
            <a:r>
              <a:rPr lang="en-US" sz="1800" dirty="0" smtClean="0"/>
              <a:t>A few figures</a:t>
            </a:r>
          </a:p>
          <a:p>
            <a:pPr marL="971550" lvl="1"/>
            <a:r>
              <a:rPr lang="en-US" sz="1400" dirty="0" smtClean="0"/>
              <a:t>~20 </a:t>
            </a:r>
            <a:r>
              <a:rPr lang="en-US" sz="1400" dirty="0"/>
              <a:t>Data &amp; services infrastructures</a:t>
            </a:r>
          </a:p>
          <a:p>
            <a:pPr marL="971550" lvl="1"/>
            <a:r>
              <a:rPr lang="en-US" sz="1400" dirty="0"/>
              <a:t>30 CES : scientific expertise consortium</a:t>
            </a:r>
          </a:p>
          <a:p>
            <a:pPr marL="971550" lvl="1"/>
            <a:r>
              <a:rPr lang="en-US" sz="1400" dirty="0" smtClean="0"/>
              <a:t>50 </a:t>
            </a:r>
            <a:r>
              <a:rPr lang="en-US" sz="1400" dirty="0"/>
              <a:t>000 </a:t>
            </a:r>
            <a:r>
              <a:rPr lang="en-US" sz="1400" dirty="0" smtClean="0"/>
              <a:t>TB </a:t>
            </a:r>
            <a:r>
              <a:rPr lang="en-US" sz="1400" dirty="0"/>
              <a:t>(</a:t>
            </a:r>
            <a:r>
              <a:rPr lang="en-US" sz="1400" dirty="0" smtClean="0"/>
              <a:t>2017) </a:t>
            </a:r>
            <a:r>
              <a:rPr lang="en-US" sz="1400"/>
              <a:t>- </a:t>
            </a:r>
            <a:r>
              <a:rPr lang="en-US" sz="1400" smtClean="0"/>
              <a:t>100 </a:t>
            </a:r>
            <a:r>
              <a:rPr lang="en-US" sz="1400" dirty="0"/>
              <a:t>0000 </a:t>
            </a:r>
            <a:r>
              <a:rPr lang="en-US" sz="1400" dirty="0" smtClean="0"/>
              <a:t>TB </a:t>
            </a:r>
            <a:r>
              <a:rPr lang="en-US" sz="1400" dirty="0"/>
              <a:t>(2022)</a:t>
            </a:r>
          </a:p>
          <a:p>
            <a:pPr marL="971550" lvl="1"/>
            <a:r>
              <a:rPr lang="en-US" sz="1400" dirty="0" smtClean="0"/>
              <a:t>350 </a:t>
            </a:r>
            <a:r>
              <a:rPr lang="en-US" sz="1400" dirty="0"/>
              <a:t>scientists, data </a:t>
            </a:r>
            <a:r>
              <a:rPr lang="en-US" sz="1400" dirty="0" smtClean="0"/>
              <a:t>scientists, </a:t>
            </a:r>
            <a:r>
              <a:rPr lang="en-US" sz="1400" dirty="0"/>
              <a:t>engineers, technicians </a:t>
            </a:r>
            <a:r>
              <a:rPr lang="en-US" sz="1400" dirty="0" smtClean="0"/>
              <a:t> - 170 FTE </a:t>
            </a:r>
            <a:r>
              <a:rPr lang="en-US" sz="1400" dirty="0"/>
              <a:t>full time </a:t>
            </a:r>
            <a:r>
              <a:rPr lang="en-US" sz="1400" dirty="0" smtClean="0"/>
              <a:t>equivalent </a:t>
            </a:r>
          </a:p>
          <a:p>
            <a:pPr marL="971550" lvl="1"/>
            <a:endParaRPr lang="en-US" sz="700" dirty="0"/>
          </a:p>
          <a:p>
            <a:pPr marL="571500"/>
            <a:r>
              <a:rPr lang="en-US" sz="1800" dirty="0"/>
              <a:t>In progress &amp; in discussion:</a:t>
            </a:r>
          </a:p>
          <a:p>
            <a:pPr marL="971550" lvl="1"/>
            <a:r>
              <a:rPr lang="en-US" sz="1400" dirty="0"/>
              <a:t>5th data &amp; Services </a:t>
            </a:r>
            <a:r>
              <a:rPr lang="en-US" sz="1400" dirty="0" smtClean="0"/>
              <a:t>hub on biodiversity : </a:t>
            </a:r>
            <a:r>
              <a:rPr lang="en-US" sz="1400" b="1" dirty="0" smtClean="0"/>
              <a:t>PNDB</a:t>
            </a:r>
            <a:endParaRPr lang="en-US" sz="1400" b="1" dirty="0"/>
          </a:p>
          <a:p>
            <a:pPr marL="571500"/>
            <a:endParaRPr lang="en-US" sz="1800" dirty="0"/>
          </a:p>
          <a:p>
            <a:pPr marL="971550" lvl="1"/>
            <a:endParaRPr lang="en-US" sz="14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797174" fontAlgn="auto">
              <a:spcBef>
                <a:spcPts val="0"/>
              </a:spcBef>
              <a:spcAft>
                <a:spcPts val="0"/>
              </a:spcAft>
              <a:defRPr/>
            </a:pPr>
            <a:fld id="{62B8EFC2-1E6F-E543-8F2B-2782CBB9317F}" type="slidenum">
              <a:rPr lang="fr-FR" sz="800" spc="-100">
                <a:solidFill>
                  <a:srgbClr val="002060"/>
                </a:solidFill>
                <a:latin typeface="Arial" charset="0"/>
                <a:cs typeface="Arial" charset="0"/>
              </a:rPr>
              <a:pPr algn="r" defTabSz="797174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fr-FR" sz="800" spc="-10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49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91986" y="6000750"/>
            <a:ext cx="7315200" cy="7389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1476" y="-69017"/>
            <a:ext cx="7401464" cy="757130"/>
          </a:xfrm>
          <a:solidFill>
            <a:schemeClr val="bg1"/>
          </a:solidFill>
        </p:spPr>
        <p:txBody>
          <a:bodyPr/>
          <a:lstStyle/>
          <a:p>
            <a:r>
              <a:rPr lang="fr-FR" sz="3200" b="1" dirty="0" smtClean="0">
                <a:solidFill>
                  <a:srgbClr val="002060"/>
                </a:solidFill>
                <a:latin typeface="Arial Narrow" pitchFamily="34" charset="0"/>
              </a:rPr>
              <a:t>Contexte des infrastructures</a:t>
            </a:r>
            <a:endParaRPr lang="fr-FR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22962" y="309548"/>
            <a:ext cx="7622631" cy="633465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285750" indent="-285750"/>
            <a:r>
              <a:rPr lang="en-US" sz="2000" b="1" dirty="0" smtClean="0"/>
              <a:t>EOSC</a:t>
            </a:r>
          </a:p>
          <a:p>
            <a:pPr marL="685800" lvl="1"/>
            <a:r>
              <a:rPr lang="fr-FR" sz="1600" dirty="0" smtClean="0"/>
              <a:t>Incontournable</a:t>
            </a:r>
          </a:p>
          <a:p>
            <a:pPr marL="1085850" lvl="2"/>
            <a:r>
              <a:rPr lang="en-US" sz="1200" dirty="0" smtClean="0"/>
              <a:t>Fortes sources de </a:t>
            </a:r>
            <a:r>
              <a:rPr lang="fr-FR" sz="1200" dirty="0" smtClean="0"/>
              <a:t>financement</a:t>
            </a:r>
          </a:p>
          <a:p>
            <a:pPr marL="1085850" lvl="2"/>
            <a:r>
              <a:rPr lang="en-US" sz="1200" dirty="0" smtClean="0"/>
              <a:t>Implication des ESFRI </a:t>
            </a:r>
            <a:r>
              <a:rPr lang="fr-FR" sz="1200" dirty="0" smtClean="0"/>
              <a:t>dans</a:t>
            </a:r>
            <a:r>
              <a:rPr lang="en-US" sz="1200" dirty="0" smtClean="0"/>
              <a:t> EOSC</a:t>
            </a:r>
            <a:endParaRPr lang="en-US" sz="800" dirty="0"/>
          </a:p>
          <a:p>
            <a:pPr marL="285750" indent="-285750"/>
            <a:r>
              <a:rPr lang="en-US" sz="2000" b="1" dirty="0" smtClean="0"/>
              <a:t>INFRANUM</a:t>
            </a:r>
          </a:p>
          <a:p>
            <a:pPr marL="685800" lvl="1"/>
            <a:r>
              <a:rPr lang="fr-FR" sz="1600" dirty="0" smtClean="0"/>
              <a:t>Incontournable</a:t>
            </a:r>
          </a:p>
          <a:p>
            <a:pPr marL="1085850" lvl="2"/>
            <a:r>
              <a:rPr lang="en-US" sz="1200" dirty="0" smtClean="0"/>
              <a:t>Directive des </a:t>
            </a:r>
            <a:r>
              <a:rPr lang="fr-FR" sz="1200" dirty="0" smtClean="0"/>
              <a:t>Ministères</a:t>
            </a:r>
          </a:p>
          <a:p>
            <a:pPr marL="1085850" lvl="2"/>
            <a:endParaRPr lang="en-US" sz="800" dirty="0"/>
          </a:p>
          <a:p>
            <a:pPr marL="285750" indent="-285750"/>
            <a:r>
              <a:rPr lang="en-US" sz="2000" dirty="0" smtClean="0"/>
              <a:t>DIAS ESA &amp; </a:t>
            </a:r>
            <a:r>
              <a:rPr lang="en-US" sz="2000" b="1" dirty="0" err="1" smtClean="0"/>
              <a:t>WeKEO</a:t>
            </a:r>
            <a:endParaRPr lang="en-US" sz="2000" b="1" dirty="0" smtClean="0"/>
          </a:p>
          <a:p>
            <a:pPr marL="685800" lvl="1"/>
            <a:r>
              <a:rPr lang="en-US" sz="1600" dirty="0" smtClean="0"/>
              <a:t>A considerer</a:t>
            </a:r>
          </a:p>
          <a:p>
            <a:pPr marL="1085850" lvl="2"/>
            <a:r>
              <a:rPr lang="fr-FR" sz="1200" dirty="0" smtClean="0"/>
              <a:t>Certains AO pourraient imposer l’utilisation des DIAS</a:t>
            </a:r>
          </a:p>
          <a:p>
            <a:pPr marL="1085850" lvl="2"/>
            <a:r>
              <a:rPr lang="fr-FR" sz="1200" dirty="0" smtClean="0"/>
              <a:t>Intégrer </a:t>
            </a:r>
            <a:r>
              <a:rPr lang="fr-FR" sz="1200" dirty="0" err="1" smtClean="0"/>
              <a:t>WeKEO</a:t>
            </a:r>
            <a:r>
              <a:rPr lang="fr-FR" sz="1200" dirty="0" smtClean="0"/>
              <a:t> nous permettrait de nous ‘rapprocher’ des données météo et climat’ et de disposer éventuellement de moyens cloud commerciaux à proximité pour les usages aval</a:t>
            </a:r>
            <a:endParaRPr lang="en-US" sz="800" dirty="0"/>
          </a:p>
          <a:p>
            <a:pPr marL="285750"/>
            <a:r>
              <a:rPr lang="en-US" sz="2000" dirty="0" smtClean="0"/>
              <a:t>Les </a:t>
            </a:r>
            <a:r>
              <a:rPr lang="fr-FR" sz="2000" dirty="0" smtClean="0"/>
              <a:t>infrastructures en place dans les pôles</a:t>
            </a:r>
          </a:p>
          <a:p>
            <a:pPr marL="685800" lvl="1"/>
            <a:r>
              <a:rPr lang="fr-FR" sz="1600" dirty="0" smtClean="0"/>
              <a:t>A considérer</a:t>
            </a:r>
          </a:p>
          <a:p>
            <a:pPr marL="1085850" lvl="2"/>
            <a:r>
              <a:rPr lang="fr-FR" sz="1200" dirty="0" smtClean="0"/>
              <a:t>Sur la durée et selon ce qui sera faisable avec </a:t>
            </a:r>
            <a:br>
              <a:rPr lang="fr-FR" sz="1200" dirty="0" smtClean="0"/>
            </a:br>
            <a:r>
              <a:rPr lang="fr-FR" sz="1200" dirty="0" smtClean="0"/>
              <a:t>INFRANUM (contraintes du monde HPC)</a:t>
            </a:r>
            <a:endParaRPr lang="en-US" sz="800" dirty="0" smtClean="0"/>
          </a:p>
          <a:p>
            <a:pPr marL="285750"/>
            <a:r>
              <a:rPr lang="en-US" sz="2000" dirty="0" smtClean="0"/>
              <a:t>PEPS</a:t>
            </a:r>
          </a:p>
          <a:p>
            <a:pPr marL="685800" lvl="1"/>
            <a:r>
              <a:rPr lang="en-US" sz="1600" dirty="0" err="1" smtClean="0"/>
              <a:t>Utilisé</a:t>
            </a:r>
            <a:r>
              <a:rPr lang="en-US" sz="1600" dirty="0" smtClean="0"/>
              <a:t> par</a:t>
            </a:r>
          </a:p>
          <a:p>
            <a:pPr marL="1085850" lvl="2"/>
            <a:r>
              <a:rPr lang="en-US" sz="1200" dirty="0" smtClean="0"/>
              <a:t>THEIA</a:t>
            </a:r>
          </a:p>
          <a:p>
            <a:pPr marL="1085850" lvl="2"/>
            <a:r>
              <a:rPr lang="en-US" sz="1200" dirty="0" err="1" smtClean="0"/>
              <a:t>Form@ter</a:t>
            </a:r>
            <a:r>
              <a:rPr lang="en-US" sz="1200" dirty="0" smtClean="0"/>
              <a:t> </a:t>
            </a:r>
            <a:r>
              <a:rPr lang="en-US" sz="1200" dirty="0" err="1" smtClean="0"/>
              <a:t>dans</a:t>
            </a:r>
            <a:r>
              <a:rPr lang="en-US" sz="1200" dirty="0" smtClean="0"/>
              <a:t> le cadre </a:t>
            </a:r>
            <a:r>
              <a:rPr lang="en-US" sz="1200" dirty="0" err="1" smtClean="0"/>
              <a:t>projet</a:t>
            </a:r>
            <a:r>
              <a:rPr lang="en-US" sz="1200" dirty="0" smtClean="0"/>
              <a:t> </a:t>
            </a:r>
            <a:r>
              <a:rPr lang="en-US" sz="1200" dirty="0" err="1" smtClean="0"/>
              <a:t>Etalab</a:t>
            </a:r>
            <a:endParaRPr lang="en-US" sz="1200" dirty="0" smtClean="0"/>
          </a:p>
          <a:p>
            <a:pPr marL="685800" lvl="1"/>
            <a:r>
              <a:rPr lang="en-US" sz="1200" dirty="0" smtClean="0"/>
              <a:t>Compatible CREODIAS – pas avec les </a:t>
            </a:r>
            <a:r>
              <a:rPr lang="en-US" sz="1200" dirty="0" err="1" smtClean="0"/>
              <a:t>autres</a:t>
            </a:r>
            <a:r>
              <a:rPr lang="en-US" sz="1200" dirty="0" smtClean="0"/>
              <a:t> DIAS…</a:t>
            </a:r>
          </a:p>
          <a:p>
            <a:pPr marL="285750" indent="-285750"/>
            <a:r>
              <a:rPr lang="en-US" sz="2000" dirty="0" smtClean="0"/>
              <a:t>CNES HPC &amp; </a:t>
            </a:r>
            <a:r>
              <a:rPr lang="en-US" sz="2000" dirty="0" err="1" smtClean="0"/>
              <a:t>Datalake</a:t>
            </a:r>
            <a:endParaRPr lang="en-US" sz="2000" dirty="0" smtClean="0"/>
          </a:p>
          <a:p>
            <a:pPr marL="685800" lvl="1"/>
            <a:r>
              <a:rPr lang="en-US" sz="1600" dirty="0" smtClean="0"/>
              <a:t>Missions </a:t>
            </a:r>
            <a:r>
              <a:rPr lang="en-US" sz="1600" dirty="0" err="1" smtClean="0"/>
              <a:t>spatiales</a:t>
            </a:r>
            <a:r>
              <a:rPr lang="en-US" sz="1600" dirty="0" smtClean="0"/>
              <a:t> : </a:t>
            </a:r>
            <a:r>
              <a:rPr lang="en-US" sz="1600" dirty="0" err="1" smtClean="0"/>
              <a:t>gros</a:t>
            </a:r>
            <a:r>
              <a:rPr lang="en-US" sz="1600" dirty="0" smtClean="0"/>
              <a:t> volumes</a:t>
            </a:r>
            <a:endParaRPr lang="en-US" sz="1600" dirty="0"/>
          </a:p>
          <a:p>
            <a:pPr marL="285750" indent="-285750"/>
            <a:endParaRPr lang="en-US" sz="2000" dirty="0" smtClean="0"/>
          </a:p>
          <a:p>
            <a:pPr marL="400050" lvl="1" indent="0">
              <a:buNone/>
            </a:pPr>
            <a:endParaRPr lang="en-US" sz="1600" dirty="0" smtClean="0"/>
          </a:p>
          <a:p>
            <a:pPr marL="285750" indent="-285750"/>
            <a:endParaRPr lang="en-US" sz="2000" dirty="0"/>
          </a:p>
          <a:p>
            <a:pPr marL="285750" indent="-285750"/>
            <a:endParaRPr lang="en-US" sz="2000" dirty="0" smtClean="0"/>
          </a:p>
          <a:p>
            <a:pPr marL="285750" indent="-285750"/>
            <a:endParaRPr lang="en-US" sz="1400" dirty="0"/>
          </a:p>
          <a:p>
            <a:pPr marL="571500"/>
            <a:endParaRPr lang="en-US" sz="1800" dirty="0"/>
          </a:p>
          <a:p>
            <a:pPr marL="971550" lvl="1"/>
            <a:endParaRPr lang="en-US" sz="14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797174" fontAlgn="auto">
              <a:spcBef>
                <a:spcPts val="0"/>
              </a:spcBef>
              <a:spcAft>
                <a:spcPts val="0"/>
              </a:spcAft>
              <a:defRPr/>
            </a:pPr>
            <a:fld id="{62B8EFC2-1E6F-E543-8F2B-2782CBB9317F}" type="slidenum">
              <a:rPr lang="fr-FR" sz="800" spc="-100">
                <a:solidFill>
                  <a:srgbClr val="002060"/>
                </a:solidFill>
                <a:latin typeface="Arial" charset="0"/>
                <a:cs typeface="Arial" charset="0"/>
              </a:rPr>
              <a:pPr algn="r" defTabSz="797174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fr-FR" sz="800" spc="-1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155" y="416860"/>
            <a:ext cx="4552845" cy="25548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381" y="4079313"/>
            <a:ext cx="3711619" cy="277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7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1476" y="0"/>
            <a:ext cx="7401464" cy="757130"/>
          </a:xfrm>
          <a:solidFill>
            <a:schemeClr val="bg1"/>
          </a:solidFill>
        </p:spPr>
        <p:txBody>
          <a:bodyPr/>
          <a:lstStyle/>
          <a:p>
            <a:r>
              <a:rPr lang="en-US" sz="3200" b="1" dirty="0" smtClean="0">
                <a:solidFill>
                  <a:srgbClr val="002060"/>
                </a:solidFill>
                <a:latin typeface="Arial Narrow" pitchFamily="34" charset="0"/>
              </a:rPr>
              <a:t>‘Technical harmonization’</a:t>
            </a:r>
            <a:endParaRPr lang="en-US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81794" y="403058"/>
            <a:ext cx="7622631" cy="6307985"/>
          </a:xfrm>
        </p:spPr>
        <p:txBody>
          <a:bodyPr/>
          <a:lstStyle/>
          <a:p>
            <a:pPr lvl="2" indent="0">
              <a:buNone/>
            </a:pPr>
            <a:endParaRPr lang="en-US" sz="1000" dirty="0" smtClean="0">
              <a:solidFill>
                <a:srgbClr val="1A02CE"/>
              </a:solidFill>
            </a:endParaRPr>
          </a:p>
          <a:p>
            <a:pPr marL="571500"/>
            <a:r>
              <a:rPr lang="en-US" sz="2000" dirty="0" smtClean="0">
                <a:solidFill>
                  <a:srgbClr val="FF0000"/>
                </a:solidFill>
              </a:rPr>
              <a:t>Paradigm change </a:t>
            </a:r>
            <a:r>
              <a:rPr lang="en-US" sz="2000" dirty="0" smtClean="0"/>
              <a:t>from CNES point of view</a:t>
            </a:r>
          </a:p>
          <a:p>
            <a:pPr marL="971550" lvl="1"/>
            <a:r>
              <a:rPr lang="en-US" sz="1600" dirty="0" smtClean="0"/>
              <a:t>Satellite data is not anymore the main source of data</a:t>
            </a:r>
          </a:p>
          <a:p>
            <a:pPr marL="971550" lvl="1"/>
            <a:r>
              <a:rPr lang="en-US" sz="1600" dirty="0" smtClean="0"/>
              <a:t>The user community is not only the scientists close to space agencies (</a:t>
            </a:r>
            <a:r>
              <a:rPr lang="en-US" sz="1600" dirty="0" err="1" smtClean="0"/>
              <a:t>eg</a:t>
            </a:r>
            <a:r>
              <a:rPr lang="en-US" sz="1600" dirty="0" smtClean="0"/>
              <a:t> PIs)</a:t>
            </a:r>
          </a:p>
          <a:p>
            <a:pPr marL="971550" lvl="1"/>
            <a:r>
              <a:rPr lang="en-US" sz="1600" dirty="0" smtClean="0"/>
              <a:t>=&gt; Classical standardization forums (CEOS, GEO, ESA DCB, NASA,  OGC, ISO, …) are still useful</a:t>
            </a:r>
            <a:endParaRPr lang="en-US" sz="1600" dirty="0"/>
          </a:p>
          <a:p>
            <a:pPr marL="571500"/>
            <a:r>
              <a:rPr lang="en-US" sz="2000" dirty="0" smtClean="0"/>
              <a:t>Standardization forums of Science / Earth Science</a:t>
            </a:r>
          </a:p>
          <a:p>
            <a:pPr marL="971550" lvl="1"/>
            <a:r>
              <a:rPr lang="en-US" sz="1600" dirty="0" err="1" smtClean="0"/>
              <a:t>Interpole</a:t>
            </a:r>
            <a:r>
              <a:rPr lang="en-US" sz="1600" dirty="0" smtClean="0"/>
              <a:t> working group</a:t>
            </a:r>
          </a:p>
          <a:p>
            <a:pPr marL="1885950" lvl="3" indent="-285750"/>
            <a:r>
              <a:rPr lang="en-US" sz="1000" dirty="0" smtClean="0"/>
              <a:t>Created in 2014 to promote technical exchange between the Data &amp; Service Hubs</a:t>
            </a:r>
          </a:p>
          <a:p>
            <a:pPr marL="1428750" lvl="2" indent="-285750"/>
            <a:r>
              <a:rPr lang="en-US" sz="1400" dirty="0" smtClean="0"/>
              <a:t>A two-days workshop every 6 months</a:t>
            </a:r>
          </a:p>
          <a:p>
            <a:pPr marL="1428750" lvl="2" indent="-285750"/>
            <a:r>
              <a:rPr lang="en-US" sz="1400" dirty="0" smtClean="0"/>
              <a:t>Example of topics</a:t>
            </a:r>
          </a:p>
          <a:p>
            <a:pPr marL="1885950" lvl="3" indent="-285750"/>
            <a:r>
              <a:rPr lang="en-US" sz="1000" dirty="0" smtClean="0"/>
              <a:t>Long term preservation, Authentication &amp; Authorization, catalogues, formats, DOI, Licenses, processing, …</a:t>
            </a:r>
          </a:p>
          <a:p>
            <a:pPr marL="971550" lvl="1"/>
            <a:r>
              <a:rPr lang="en-US" sz="1600" dirty="0" smtClean="0"/>
              <a:t>RDA – Research Data alliance</a:t>
            </a:r>
          </a:p>
          <a:p>
            <a:pPr marL="1371600" lvl="2"/>
            <a:r>
              <a:rPr lang="en-US" sz="1200" dirty="0" smtClean="0"/>
              <a:t>95 working groups !</a:t>
            </a:r>
          </a:p>
          <a:p>
            <a:pPr marL="1371600" lvl="2"/>
            <a:r>
              <a:rPr lang="en-US" sz="1200" dirty="0" smtClean="0"/>
              <a:t>RDA Europe deeply involve in EOSC</a:t>
            </a:r>
          </a:p>
          <a:p>
            <a:pPr marL="971550" lvl="1"/>
            <a:r>
              <a:rPr lang="en-US" sz="1600" dirty="0" smtClean="0"/>
              <a:t>H2020 : ENVRI+ / ENVRI FAIR in an ESFRI context</a:t>
            </a:r>
          </a:p>
          <a:p>
            <a:pPr marL="1371600" lvl="2"/>
            <a:r>
              <a:rPr lang="en-US" sz="1200" dirty="0" smtClean="0"/>
              <a:t>ENVRI &amp; ENVRI FAIR similar to </a:t>
            </a:r>
            <a:r>
              <a:rPr lang="en-US" sz="1200" dirty="0" err="1" smtClean="0"/>
              <a:t>Interpole</a:t>
            </a:r>
            <a:r>
              <a:rPr lang="en-US" sz="1200" dirty="0" smtClean="0"/>
              <a:t> at European level</a:t>
            </a:r>
          </a:p>
          <a:p>
            <a:pPr marL="1371600" lvl="2"/>
            <a:r>
              <a:rPr lang="en-US" sz="1200" dirty="0" smtClean="0"/>
              <a:t>Work on progress to combine both activities</a:t>
            </a:r>
          </a:p>
          <a:p>
            <a:pPr marL="971550" lvl="1"/>
            <a:r>
              <a:rPr lang="en-US" sz="1600" dirty="0" smtClean="0"/>
              <a:t>GO FAIR initiative in the context of EOSC</a:t>
            </a:r>
          </a:p>
          <a:p>
            <a:pPr marL="1371600" lvl="2"/>
            <a:r>
              <a:rPr lang="en-US" sz="1200" dirty="0" smtClean="0"/>
              <a:t>Germany </a:t>
            </a:r>
            <a:r>
              <a:rPr lang="en-US" sz="1200" dirty="0"/>
              <a:t>+ France + The Netherlands </a:t>
            </a:r>
            <a:endParaRPr lang="en-US" sz="1200" dirty="0" smtClean="0"/>
          </a:p>
          <a:p>
            <a:pPr marL="1828800" lvl="3"/>
            <a:endParaRPr lang="en-US" sz="800" dirty="0"/>
          </a:p>
          <a:p>
            <a:pPr marL="571500"/>
            <a:r>
              <a:rPr lang="en-US" sz="2000" dirty="0" smtClean="0">
                <a:solidFill>
                  <a:srgbClr val="FF0000"/>
                </a:solidFill>
              </a:rPr>
              <a:t>Interoperability of processing chains </a:t>
            </a:r>
            <a:r>
              <a:rPr lang="en-US" sz="2000" dirty="0" smtClean="0"/>
              <a:t>?</a:t>
            </a:r>
          </a:p>
          <a:p>
            <a:pPr marL="971550" lvl="1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797174" fontAlgn="auto">
              <a:spcBef>
                <a:spcPts val="0"/>
              </a:spcBef>
              <a:spcAft>
                <a:spcPts val="0"/>
              </a:spcAft>
              <a:defRPr/>
            </a:pPr>
            <a:fld id="{62B8EFC2-1E6F-E543-8F2B-2782CBB9317F}" type="slidenum">
              <a:rPr lang="fr-FR" sz="800" spc="-100">
                <a:solidFill>
                  <a:srgbClr val="002060"/>
                </a:solidFill>
                <a:latin typeface="Arial" charset="0"/>
                <a:cs typeface="Arial" charset="0"/>
              </a:rPr>
              <a:pPr algn="r" defTabSz="797174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fr-FR" sz="800" spc="-10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589" y="3774450"/>
            <a:ext cx="2627604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3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>
            <a:spLocks noGrp="1"/>
          </p:cNvSpPr>
          <p:nvPr>
            <p:ph type="title"/>
          </p:nvPr>
        </p:nvSpPr>
        <p:spPr>
          <a:xfrm>
            <a:off x="1417782" y="89637"/>
            <a:ext cx="7278424" cy="46142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2100" dirty="0" smtClean="0">
                <a:solidFill>
                  <a:schemeClr val="bg1"/>
                </a:solidFill>
                <a:latin typeface="Arial Narrow" charset="0"/>
                <a:cs typeface="Arial Narrow" charset="0"/>
              </a:rPr>
              <a:t>Réponses à AO Européens</a:t>
            </a:r>
            <a:endParaRPr lang="fr-FR" sz="3000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417782" y="651874"/>
            <a:ext cx="700455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PHIDIAS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Réponse à AO CEF (mi-novembre)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WP1 : Management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WP2 : </a:t>
            </a:r>
            <a:r>
              <a:rPr lang="fr-FR" sz="1400" dirty="0" err="1" smtClean="0"/>
              <a:t>Compute</a:t>
            </a:r>
            <a:r>
              <a:rPr lang="fr-FR" sz="1400" dirty="0" smtClean="0"/>
              <a:t> and </a:t>
            </a:r>
            <a:r>
              <a:rPr lang="fr-FR" sz="1400" dirty="0" err="1" smtClean="0"/>
              <a:t>storage</a:t>
            </a:r>
            <a:r>
              <a:rPr lang="fr-FR" sz="1400" dirty="0" smtClean="0"/>
              <a:t> workflow management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WP3 : </a:t>
            </a:r>
            <a:r>
              <a:rPr lang="fr-FR" sz="1400" dirty="0" err="1" smtClean="0"/>
              <a:t>Technical</a:t>
            </a:r>
            <a:r>
              <a:rPr lang="fr-FR" sz="1400" dirty="0" smtClean="0"/>
              <a:t> coordination, </a:t>
            </a:r>
            <a:r>
              <a:rPr lang="fr-FR" sz="1400" dirty="0" err="1" smtClean="0"/>
              <a:t>development</a:t>
            </a:r>
            <a:r>
              <a:rPr lang="fr-FR" sz="1400" dirty="0" smtClean="0"/>
              <a:t> of the </a:t>
            </a:r>
            <a:r>
              <a:rPr lang="fr-FR" sz="1400" dirty="0" err="1" smtClean="0"/>
              <a:t>common</a:t>
            </a:r>
            <a:r>
              <a:rPr lang="fr-FR" sz="1400" dirty="0" smtClean="0"/>
              <a:t> system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WP4 : Intelligent screening of large </a:t>
            </a:r>
            <a:r>
              <a:rPr lang="fr-FR" sz="1400" dirty="0" err="1" smtClean="0"/>
              <a:t>amount</a:t>
            </a:r>
            <a:r>
              <a:rPr lang="fr-FR" sz="1400" dirty="0" smtClean="0"/>
              <a:t> of satellite data for </a:t>
            </a:r>
            <a:r>
              <a:rPr lang="fr-FR" sz="1400" dirty="0" err="1" smtClean="0"/>
              <a:t>detection</a:t>
            </a:r>
            <a:r>
              <a:rPr lang="fr-FR" sz="1400" dirty="0" smtClean="0"/>
              <a:t> and identification of </a:t>
            </a:r>
            <a:r>
              <a:rPr lang="fr-FR" sz="1400" dirty="0" err="1" smtClean="0"/>
              <a:t>anomalous</a:t>
            </a:r>
            <a:r>
              <a:rPr lang="fr-FR" sz="1400" dirty="0" smtClean="0"/>
              <a:t> </a:t>
            </a:r>
            <a:r>
              <a:rPr lang="fr-FR" sz="1400" dirty="0" err="1" smtClean="0"/>
              <a:t>atmospheric</a:t>
            </a:r>
            <a:r>
              <a:rPr lang="fr-FR" sz="1400" dirty="0" smtClean="0"/>
              <a:t> composition </a:t>
            </a:r>
            <a:r>
              <a:rPr lang="fr-FR" sz="1400" dirty="0" err="1" smtClean="0"/>
              <a:t>events</a:t>
            </a:r>
            <a:endParaRPr lang="fr-FR" sz="14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WP5 : </a:t>
            </a:r>
            <a:r>
              <a:rPr lang="fr-FR" sz="1400" dirty="0" err="1" smtClean="0"/>
              <a:t>Big</a:t>
            </a:r>
            <a:r>
              <a:rPr lang="fr-FR" sz="1400" dirty="0" smtClean="0"/>
              <a:t> data EO: processing on-</a:t>
            </a:r>
            <a:r>
              <a:rPr lang="fr-FR" sz="1400" dirty="0" err="1" smtClean="0"/>
              <a:t>demand</a:t>
            </a:r>
            <a:r>
              <a:rPr lang="fr-FR" sz="1400" dirty="0" smtClean="0"/>
              <a:t> for </a:t>
            </a:r>
            <a:r>
              <a:rPr lang="fr-FR" sz="1400" dirty="0" err="1" smtClean="0"/>
              <a:t>environment</a:t>
            </a:r>
            <a:r>
              <a:rPr lang="fr-FR" sz="1400" dirty="0" smtClean="0"/>
              <a:t> monitoring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WP6 : Ocean Use case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WP7 : </a:t>
            </a:r>
            <a:r>
              <a:rPr lang="fr-FR" sz="1400" dirty="0" err="1" smtClean="0"/>
              <a:t>Dissemination</a:t>
            </a:r>
            <a:r>
              <a:rPr lang="fr-FR" sz="1400" dirty="0" smtClean="0"/>
              <a:t>, Impact and </a:t>
            </a:r>
            <a:r>
              <a:rPr lang="fr-FR" sz="1400" dirty="0" err="1" smtClean="0"/>
              <a:t>Sustainability</a:t>
            </a:r>
            <a:r>
              <a:rPr lang="fr-FR" sz="1400" dirty="0" smtClean="0"/>
              <a:t> Path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i="1" dirty="0" smtClean="0"/>
              <a:t>Pas plus d’informations ici car confidentiel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260533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1" y="5379597"/>
            <a:ext cx="8893628" cy="14151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88407" y="-15905"/>
            <a:ext cx="1240970" cy="6768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2"/>
          <p:cNvSpPr>
            <a:spLocks noGrp="1"/>
          </p:cNvSpPr>
          <p:nvPr>
            <p:ph type="title"/>
          </p:nvPr>
        </p:nvSpPr>
        <p:spPr>
          <a:xfrm>
            <a:off x="1417782" y="89637"/>
            <a:ext cx="7278424" cy="46142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2100" dirty="0" smtClean="0">
                <a:solidFill>
                  <a:schemeClr val="bg1"/>
                </a:solidFill>
                <a:latin typeface="Arial Narrow" charset="0"/>
                <a:cs typeface="Arial Narrow" charset="0"/>
              </a:rPr>
              <a:t>Réponses à AO Européens</a:t>
            </a:r>
            <a:endParaRPr lang="fr-FR" sz="3000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26" y="1078935"/>
            <a:ext cx="2238095" cy="10761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104302"/>
              </p:ext>
            </p:extLst>
          </p:nvPr>
        </p:nvGraphicFramePr>
        <p:xfrm>
          <a:off x="4863965" y="1617030"/>
          <a:ext cx="4180114" cy="49425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2735">
                  <a:extLst>
                    <a:ext uri="{9D8B030D-6E8A-4147-A177-3AD203B41FA5}">
                      <a16:colId xmlns:a16="http://schemas.microsoft.com/office/drawing/2014/main" val="194185531"/>
                    </a:ext>
                  </a:extLst>
                </a:gridCol>
                <a:gridCol w="2893009">
                  <a:extLst>
                    <a:ext uri="{9D8B030D-6E8A-4147-A177-3AD203B41FA5}">
                      <a16:colId xmlns:a16="http://schemas.microsoft.com/office/drawing/2014/main" val="2249328540"/>
                    </a:ext>
                  </a:extLst>
                </a:gridCol>
                <a:gridCol w="804370">
                  <a:extLst>
                    <a:ext uri="{9D8B030D-6E8A-4147-A177-3AD203B41FA5}">
                      <a16:colId xmlns:a16="http://schemas.microsoft.com/office/drawing/2014/main" val="2316837535"/>
                    </a:ext>
                  </a:extLst>
                </a:gridCol>
              </a:tblGrid>
              <a:tr h="3358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Part. N° 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6" marR="7316" marT="7316" marB="731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Participant organisation name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6" marR="7316" marT="7316" marB="73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Country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6" marR="7316" marT="7316" marB="7316"/>
                </a:tc>
                <a:extLst>
                  <a:ext uri="{0D108BD9-81ED-4DB2-BD59-A6C34878D82A}">
                    <a16:rowId xmlns:a16="http://schemas.microsoft.com/office/drawing/2014/main" val="2327154883"/>
                  </a:ext>
                </a:extLst>
              </a:tr>
              <a:tr h="176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6" marR="7316" marT="7316" marB="731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Consortium GARR (GARR)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6" marR="7316" marT="7316" marB="73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Italy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6" marR="7316" marT="7316" marB="7316"/>
                </a:tc>
                <a:extLst>
                  <a:ext uri="{0D108BD9-81ED-4DB2-BD59-A6C34878D82A}">
                    <a16:rowId xmlns:a16="http://schemas.microsoft.com/office/drawing/2014/main" val="803525663"/>
                  </a:ext>
                </a:extLst>
              </a:tr>
              <a:tr h="176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6" marR="7316" marT="7316" marB="731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Consiglio Nazionale delle Ricerche (CNR)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6" marR="7316" marT="7316" marB="73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Italy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6" marR="7316" marT="7316" marB="7316"/>
                </a:tc>
                <a:extLst>
                  <a:ext uri="{0D108BD9-81ED-4DB2-BD59-A6C34878D82A}">
                    <a16:rowId xmlns:a16="http://schemas.microsoft.com/office/drawing/2014/main" val="4226481994"/>
                  </a:ext>
                </a:extLst>
              </a:tr>
              <a:tr h="737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6" marR="7316" marT="7316" marB="731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CINECA </a:t>
                      </a:r>
                      <a:r>
                        <a:rPr lang="en-US" sz="1050" dirty="0" err="1">
                          <a:effectLst/>
                        </a:rPr>
                        <a:t>Consorzio</a:t>
                      </a:r>
                      <a:r>
                        <a:rPr lang="en-US" sz="1050" dirty="0">
                          <a:effectLst/>
                        </a:rPr>
                        <a:t> </a:t>
                      </a:r>
                      <a:r>
                        <a:rPr lang="en-US" sz="1050" dirty="0" err="1">
                          <a:effectLst/>
                        </a:rPr>
                        <a:t>Interuniversitario</a:t>
                      </a:r>
                      <a:r>
                        <a:rPr lang="en-US" sz="1050" dirty="0">
                          <a:effectLst/>
                        </a:rPr>
                        <a:t> (CINECA)</a:t>
                      </a:r>
                      <a:endParaRPr lang="fr-FR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6" marR="7316" marT="7316" marB="73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Italy</a:t>
                      </a:r>
                      <a:endParaRPr lang="fr-FR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6" marR="7316" marT="7316" marB="7316"/>
                </a:tc>
                <a:extLst>
                  <a:ext uri="{0D108BD9-81ED-4DB2-BD59-A6C34878D82A}">
                    <a16:rowId xmlns:a16="http://schemas.microsoft.com/office/drawing/2014/main" val="4096027812"/>
                  </a:ext>
                </a:extLst>
              </a:tr>
              <a:tr h="176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6" marR="7316" marT="7316" marB="731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Istituto Nazionale di Fisica Nucleare  (INFN)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6" marR="7316" marT="7316" marB="73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Italy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6" marR="7316" marT="7316" marB="7316"/>
                </a:tc>
                <a:extLst>
                  <a:ext uri="{0D108BD9-81ED-4DB2-BD59-A6C34878D82A}">
                    <a16:rowId xmlns:a16="http://schemas.microsoft.com/office/drawing/2014/main" val="4199454584"/>
                  </a:ext>
                </a:extLst>
              </a:tr>
              <a:tr h="335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6" marR="7316" marT="7316" marB="731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Fondazione Centro Euro-Mediterraneo sui Cambiamenti Climatici (CMCC)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6" marR="7316" marT="7316" marB="73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Italy</a:t>
                      </a:r>
                      <a:endParaRPr lang="fr-FR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6" marR="7316" marT="7316" marB="7316"/>
                </a:tc>
                <a:extLst>
                  <a:ext uri="{0D108BD9-81ED-4DB2-BD59-A6C34878D82A}">
                    <a16:rowId xmlns:a16="http://schemas.microsoft.com/office/drawing/2014/main" val="1698488727"/>
                  </a:ext>
                </a:extLst>
              </a:tr>
              <a:tr h="176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6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6" marR="7316" marT="7316" marB="731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Universität Wien (UNIVIE)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6" marR="7316" marT="7316" marB="73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Austria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6" marR="7316" marT="7316" marB="7316"/>
                </a:tc>
                <a:extLst>
                  <a:ext uri="{0D108BD9-81ED-4DB2-BD59-A6C34878D82A}">
                    <a16:rowId xmlns:a16="http://schemas.microsoft.com/office/drawing/2014/main" val="1155919521"/>
                  </a:ext>
                </a:extLst>
              </a:tr>
              <a:tr h="335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7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6" marR="7316" marT="7316" marB="731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Centre Informatique National de l’Enseignement Supérieur (CINES)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6" marR="7316" marT="7316" marB="73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France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6" marR="7316" marT="7316" marB="7316"/>
                </a:tc>
                <a:extLst>
                  <a:ext uri="{0D108BD9-81ED-4DB2-BD59-A6C34878D82A}">
                    <a16:rowId xmlns:a16="http://schemas.microsoft.com/office/drawing/2014/main" val="4241336310"/>
                  </a:ext>
                </a:extLst>
              </a:tr>
              <a:tr h="335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8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6" marR="7316" marT="7316" marB="731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Centre National de la Recherche Scientifique (CNRS)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6" marR="7316" marT="7316" marB="73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France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6" marR="7316" marT="7316" marB="7316"/>
                </a:tc>
                <a:extLst>
                  <a:ext uri="{0D108BD9-81ED-4DB2-BD59-A6C34878D82A}">
                    <a16:rowId xmlns:a16="http://schemas.microsoft.com/office/drawing/2014/main" val="1064337941"/>
                  </a:ext>
                </a:extLst>
              </a:tr>
              <a:tr h="335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9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6" marR="7316" marT="7316" marB="731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50" dirty="0" err="1">
                          <a:effectLst/>
                        </a:rPr>
                        <a:t>Institut</a:t>
                      </a:r>
                      <a:r>
                        <a:rPr lang="it-IT" sz="1050" dirty="0">
                          <a:effectLst/>
                        </a:rPr>
                        <a:t> National de la </a:t>
                      </a:r>
                      <a:r>
                        <a:rPr lang="it-IT" sz="1050" dirty="0" err="1">
                          <a:effectLst/>
                        </a:rPr>
                        <a:t>Recherche</a:t>
                      </a:r>
                      <a:r>
                        <a:rPr lang="it-IT" sz="1050" dirty="0">
                          <a:effectLst/>
                        </a:rPr>
                        <a:t> </a:t>
                      </a:r>
                      <a:r>
                        <a:rPr lang="it-IT" sz="1050" dirty="0" err="1">
                          <a:effectLst/>
                        </a:rPr>
                        <a:t>Agronomique</a:t>
                      </a:r>
                      <a:r>
                        <a:rPr lang="it-IT" sz="1050" dirty="0">
                          <a:effectLst/>
                        </a:rPr>
                        <a:t> (INRA)</a:t>
                      </a:r>
                      <a:endParaRPr lang="fr-FR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6" marR="7316" marT="7316" marB="73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France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6" marR="7316" marT="7316" marB="7316"/>
                </a:tc>
                <a:extLst>
                  <a:ext uri="{0D108BD9-81ED-4DB2-BD59-A6C34878D82A}">
                    <a16:rowId xmlns:a16="http://schemas.microsoft.com/office/drawing/2014/main" val="2385113576"/>
                  </a:ext>
                </a:extLst>
              </a:tr>
              <a:tr h="335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10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6" marR="7316" marT="7316" marB="731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Institut National de la Recherche en Informatique et Automatique (INRIA)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6" marR="7316" marT="7316" marB="73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France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6" marR="7316" marT="7316" marB="7316"/>
                </a:tc>
                <a:extLst>
                  <a:ext uri="{0D108BD9-81ED-4DB2-BD59-A6C34878D82A}">
                    <a16:rowId xmlns:a16="http://schemas.microsoft.com/office/drawing/2014/main" val="1168655228"/>
                  </a:ext>
                </a:extLst>
              </a:tr>
              <a:tr h="335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11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6" marR="7316" marT="7316" marB="731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Institut Francais de Recherche pour l’Exploitation de la Mer (IFREMER)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6" marR="7316" marT="7316" marB="73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France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6" marR="7316" marT="7316" marB="7316"/>
                </a:tc>
                <a:extLst>
                  <a:ext uri="{0D108BD9-81ED-4DB2-BD59-A6C34878D82A}">
                    <a16:rowId xmlns:a16="http://schemas.microsoft.com/office/drawing/2014/main" val="3716488156"/>
                  </a:ext>
                </a:extLst>
              </a:tr>
              <a:tr h="335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12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6" marR="7316" marT="7316" marB="731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Institut National de la Santé et de la Recherche Médicale (INSERM)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6" marR="7316" marT="7316" marB="73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France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6" marR="7316" marT="7316" marB="7316"/>
                </a:tc>
                <a:extLst>
                  <a:ext uri="{0D108BD9-81ED-4DB2-BD59-A6C34878D82A}">
                    <a16:rowId xmlns:a16="http://schemas.microsoft.com/office/drawing/2014/main" val="3913952337"/>
                  </a:ext>
                </a:extLst>
              </a:tr>
              <a:tr h="176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13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6" marR="7316" marT="7316" marB="731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Karlsruher Institut für Technologie (KIT)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6" marR="7316" marT="7316" marB="73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Germany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6" marR="7316" marT="7316" marB="7316"/>
                </a:tc>
                <a:extLst>
                  <a:ext uri="{0D108BD9-81ED-4DB2-BD59-A6C34878D82A}">
                    <a16:rowId xmlns:a16="http://schemas.microsoft.com/office/drawing/2014/main" val="1300759889"/>
                  </a:ext>
                </a:extLst>
              </a:tr>
              <a:tr h="176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14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6" marR="7316" marT="7316" marB="731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Deutsches Klimarechenzentrum GmbH (DKRZ)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6" marR="7316" marT="7316" marB="73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Germany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6" marR="7316" marT="7316" marB="7316"/>
                </a:tc>
                <a:extLst>
                  <a:ext uri="{0D108BD9-81ED-4DB2-BD59-A6C34878D82A}">
                    <a16:rowId xmlns:a16="http://schemas.microsoft.com/office/drawing/2014/main" val="3278759978"/>
                  </a:ext>
                </a:extLst>
              </a:tr>
              <a:tr h="335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15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6" marR="7316" marT="7316" marB="731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Fraunhofer Gesellschaft zur Förderung der Angewandten Forschung e.V..(Fraunhofer)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6" marR="7316" marT="7316" marB="73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Germany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6" marR="7316" marT="7316" marB="7316"/>
                </a:tc>
                <a:extLst>
                  <a:ext uri="{0D108BD9-81ED-4DB2-BD59-A6C34878D82A}">
                    <a16:rowId xmlns:a16="http://schemas.microsoft.com/office/drawing/2014/main" val="3289027787"/>
                  </a:ext>
                </a:extLst>
              </a:tr>
              <a:tr h="335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16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6" marR="7316" marT="7316" marB="731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Helmholtz Zentrum Potsdam, Deutsches Geoforschungszentrum (GFZ)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6" marR="7316" marT="7316" marB="73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Germany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6" marR="7316" marT="7316" marB="7316"/>
                </a:tc>
                <a:extLst>
                  <a:ext uri="{0D108BD9-81ED-4DB2-BD59-A6C34878D82A}">
                    <a16:rowId xmlns:a16="http://schemas.microsoft.com/office/drawing/2014/main" val="1933709438"/>
                  </a:ext>
                </a:extLst>
              </a:tr>
              <a:tr h="176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17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6" marR="7316" marT="7316" marB="731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Gent University (UGENT)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6" marR="7316" marT="7316" marB="73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Belgium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6" marR="7316" marT="7316" marB="7316"/>
                </a:tc>
                <a:extLst>
                  <a:ext uri="{0D108BD9-81ED-4DB2-BD59-A6C34878D82A}">
                    <a16:rowId xmlns:a16="http://schemas.microsoft.com/office/drawing/2014/main" val="475951433"/>
                  </a:ext>
                </a:extLst>
              </a:tr>
              <a:tr h="176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18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6" marR="7316" marT="7316" marB="731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Trust-IT SRL (TRUST-IT)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6" marR="7316" marT="7316" marB="73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Italy</a:t>
                      </a:r>
                      <a:endParaRPr lang="fr-FR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6" marR="7316" marT="7316" marB="7316"/>
                </a:tc>
                <a:extLst>
                  <a:ext uri="{0D108BD9-81ED-4DB2-BD59-A6C34878D82A}">
                    <a16:rowId xmlns:a16="http://schemas.microsoft.com/office/drawing/2014/main" val="3441875317"/>
                  </a:ext>
                </a:extLst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243459"/>
              </p:ext>
            </p:extLst>
          </p:nvPr>
        </p:nvGraphicFramePr>
        <p:xfrm>
          <a:off x="511160" y="3009318"/>
          <a:ext cx="3994046" cy="3328127"/>
        </p:xfrm>
        <a:graphic>
          <a:graphicData uri="http://schemas.openxmlformats.org/drawingml/2006/table">
            <a:tbl>
              <a:tblPr firstRow="1" firstCol="1" bandRow="1"/>
              <a:tblGrid>
                <a:gridCol w="632071">
                  <a:extLst>
                    <a:ext uri="{9D8B030D-6E8A-4147-A177-3AD203B41FA5}">
                      <a16:colId xmlns:a16="http://schemas.microsoft.com/office/drawing/2014/main" val="3227233012"/>
                    </a:ext>
                  </a:extLst>
                </a:gridCol>
                <a:gridCol w="3361975">
                  <a:extLst>
                    <a:ext uri="{9D8B030D-6E8A-4147-A177-3AD203B41FA5}">
                      <a16:colId xmlns:a16="http://schemas.microsoft.com/office/drawing/2014/main" val="2510825211"/>
                    </a:ext>
                  </a:extLst>
                </a:gridCol>
              </a:tblGrid>
              <a:tr h="587316">
                <a:tc>
                  <a:txBody>
                    <a:bodyPr/>
                    <a:lstStyle/>
                    <a:p>
                      <a:pPr indent="-2159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Work package No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159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Work Package Title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749950"/>
                  </a:ext>
                </a:extLst>
              </a:tr>
              <a:tr h="195772">
                <a:tc>
                  <a:txBody>
                    <a:bodyPr/>
                    <a:lstStyle/>
                    <a:p>
                      <a:pPr indent="-2159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Management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541663"/>
                  </a:ext>
                </a:extLst>
              </a:tr>
              <a:tr h="587316">
                <a:tc>
                  <a:txBody>
                    <a:bodyPr/>
                    <a:lstStyle/>
                    <a:p>
                      <a:pPr indent="-2159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human factor of the EOSC: Dissemination, Outreach and Community building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521510"/>
                  </a:ext>
                </a:extLst>
              </a:tr>
              <a:tr h="195772">
                <a:tc>
                  <a:txBody>
                    <a:bodyPr/>
                    <a:lstStyle/>
                    <a:p>
                      <a:pPr indent="-2159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National Initiatives Survey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043096"/>
                  </a:ext>
                </a:extLst>
              </a:tr>
              <a:tr h="391545">
                <a:tc>
                  <a:txBody>
                    <a:bodyPr/>
                    <a:lstStyle/>
                    <a:p>
                      <a:pPr indent="-2159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From National Initiatives to trans-national services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504033"/>
                  </a:ext>
                </a:extLst>
              </a:tr>
              <a:tr h="391545">
                <a:tc>
                  <a:txBody>
                    <a:bodyPr/>
                    <a:lstStyle/>
                    <a:p>
                      <a:pPr indent="-2159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Data layer: establishing FAIR data services at the national and transnational level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557928"/>
                  </a:ext>
                </a:extLst>
              </a:tr>
              <a:tr h="391545">
                <a:tc>
                  <a:txBody>
                    <a:bodyPr/>
                    <a:lstStyle/>
                    <a:p>
                      <a:pPr indent="-2159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EOSC in action: Use cases and community-driven pilots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653392"/>
                  </a:ext>
                </a:extLst>
              </a:tr>
              <a:tr h="587316">
                <a:tc>
                  <a:txBody>
                    <a:bodyPr/>
                    <a:lstStyle/>
                    <a:p>
                      <a:pPr indent="-2159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infrastructure layer: delivering horizontal data storage and computing services, from national to transnational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784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35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694720" y="6421439"/>
            <a:ext cx="449280" cy="2460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F615437-563F-4116-8E19-2DDAEE68CAFA}" type="slidenum">
              <a:rPr lang="fr-FR" sz="1200" smtClean="0"/>
              <a:pPr>
                <a:defRPr/>
              </a:pPr>
              <a:t>9</a:t>
            </a:fld>
            <a:endParaRPr lang="fr-FR" sz="1200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460496" y="1286937"/>
            <a:ext cx="7573433" cy="4495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 baseline="0">
                <a:solidFill>
                  <a:schemeClr val="tx1"/>
                </a:solidFill>
                <a:latin typeface="Arial"/>
                <a:ea typeface="Geneva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9pPr>
          </a:lstStyle>
          <a:p>
            <a:pPr algn="l"/>
            <a:endParaRPr lang="fr-FR" sz="1600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924655" y="1261808"/>
            <a:ext cx="8112965" cy="5126103"/>
          </a:xfrm>
          <a:prstGeom prst="rect">
            <a:avLst/>
          </a:prstGeom>
        </p:spPr>
        <p:txBody>
          <a:bodyPr/>
          <a:lstStyle>
            <a:lvl3pPr>
              <a:buNone/>
              <a:defRPr>
                <a:solidFill>
                  <a:srgbClr val="0268A6"/>
                </a:solidFill>
                <a:latin typeface="Berlin Sans FB Demi" pitchFamily="34" charset="0"/>
              </a:defRPr>
            </a:lvl3pPr>
            <a:lvl5pPr>
              <a:buNone/>
              <a:defRPr/>
            </a:lvl5pPr>
          </a:lstStyle>
          <a:p>
            <a:pPr marL="1085850" lvl="3">
              <a:lnSpc>
                <a:spcPct val="125000"/>
              </a:lnSpc>
              <a:spcBef>
                <a:spcPct val="20000"/>
              </a:spcBef>
              <a:defRPr/>
            </a:pPr>
            <a:endParaRPr lang="fr-FR" altLang="fr-FR" sz="900" dirty="0" smtClean="0">
              <a:ea typeface="ＭＳ Ｐゴシック" pitchFamily="34" charset="-128"/>
            </a:endParaRPr>
          </a:p>
          <a:p>
            <a:pPr marL="1543050" lvl="4">
              <a:lnSpc>
                <a:spcPct val="125000"/>
              </a:lnSpc>
              <a:spcBef>
                <a:spcPct val="20000"/>
              </a:spcBef>
              <a:defRPr/>
            </a:pPr>
            <a:endParaRPr lang="fr-FR" altLang="fr-FR" sz="1400" dirty="0" smtClean="0">
              <a:ea typeface="ＭＳ Ｐゴシック" pitchFamily="34" charset="-128"/>
            </a:endParaRPr>
          </a:p>
          <a:p>
            <a:pPr lvl="5" indent="-285750">
              <a:lnSpc>
                <a:spcPct val="125000"/>
              </a:lnSpc>
              <a:spcBef>
                <a:spcPct val="20000"/>
              </a:spcBef>
              <a:buFont typeface="Wingdings" charset="2"/>
              <a:buChar char="§"/>
              <a:defRPr/>
            </a:pPr>
            <a:endParaRPr lang="fr-FR" altLang="fr-FR" sz="1400" dirty="0">
              <a:ea typeface="ＭＳ Ｐゴシック" pitchFamily="34" charset="-128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753947" y="1261808"/>
            <a:ext cx="6012685" cy="447039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Font typeface="Arial" pitchFamily="34" charset="0"/>
              <a:buNone/>
            </a:pPr>
            <a:endParaRPr lang="fr-FR" sz="1800" dirty="0" smtClean="0"/>
          </a:p>
          <a:p>
            <a:pPr lvl="2">
              <a:buFontTx/>
              <a:buChar char="-"/>
            </a:pPr>
            <a:endParaRPr lang="fr-FR" sz="1800" dirty="0" smtClean="0"/>
          </a:p>
          <a:p>
            <a:pPr marL="914400" lvl="2" indent="0">
              <a:buFont typeface="Arial" pitchFamily="34" charset="0"/>
              <a:buNone/>
            </a:pPr>
            <a:endParaRPr lang="fr-FR" sz="2000" dirty="0" smtClean="0"/>
          </a:p>
        </p:txBody>
      </p:sp>
      <p:sp>
        <p:nvSpPr>
          <p:cNvPr id="10" name="Titre 1"/>
          <p:cNvSpPr>
            <a:spLocks noGrp="1"/>
          </p:cNvSpPr>
          <p:nvPr>
            <p:ph type="title" idx="4294967295"/>
          </p:nvPr>
        </p:nvSpPr>
        <p:spPr>
          <a:xfrm>
            <a:off x="1456805" y="2119229"/>
            <a:ext cx="7366000" cy="116733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is-IS" sz="4400" b="1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Technical Solution</a:t>
            </a:r>
            <a:endParaRPr lang="fr-FR" sz="4400" b="1" dirty="0">
              <a:solidFill>
                <a:schemeClr val="bg1">
                  <a:lumMod val="9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56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79081</TotalTime>
  <Words>2235</Words>
  <Application>Microsoft Office PowerPoint</Application>
  <PresentationFormat>Affichage à l'écran (4:3)</PresentationFormat>
  <Paragraphs>469</Paragraphs>
  <Slides>20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8" baseType="lpstr">
      <vt:lpstr>ＭＳ Ｐゴシック</vt:lpstr>
      <vt:lpstr>Arial</vt:lpstr>
      <vt:lpstr>Arial Narrow</vt:lpstr>
      <vt:lpstr>Calibri</vt:lpstr>
      <vt:lpstr>Geneva</vt:lpstr>
      <vt:lpstr>Times New Roman</vt:lpstr>
      <vt:lpstr>Wingdings</vt:lpstr>
      <vt:lpstr>Thème Office</vt:lpstr>
      <vt:lpstr>Présentation PowerPoint</vt:lpstr>
      <vt:lpstr>‘Plan de développement’</vt:lpstr>
      <vt:lpstr>‘Plan de développement’</vt:lpstr>
      <vt:lpstr>Status of the Data and Service Hubs</vt:lpstr>
      <vt:lpstr>Contexte des infrastructures</vt:lpstr>
      <vt:lpstr>‘Technical harmonization’</vt:lpstr>
      <vt:lpstr>Réponses à AO Européens</vt:lpstr>
      <vt:lpstr>Réponses à AO Européens</vt:lpstr>
      <vt:lpstr>Technical Solution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Technical Strategy</vt:lpstr>
      <vt:lpstr>Présentation PowerPoint</vt:lpstr>
      <vt:lpstr>Présentation PowerPoint</vt:lpstr>
      <vt:lpstr>Présentation PowerPoint</vt:lpstr>
    </vt:vector>
  </TitlesOfParts>
  <Company>IRD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Philippe CHANARD</dc:creator>
  <cp:lastModifiedBy>SCO</cp:lastModifiedBy>
  <cp:revision>1472</cp:revision>
  <cp:lastPrinted>2018-11-29T14:56:35Z</cp:lastPrinted>
  <dcterms:created xsi:type="dcterms:W3CDTF">2011-10-12T14:56:40Z</dcterms:created>
  <dcterms:modified xsi:type="dcterms:W3CDTF">2019-04-10T13:59:03Z</dcterms:modified>
</cp:coreProperties>
</file>