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21"/>
  </p:normalViewPr>
  <p:slideViewPr>
    <p:cSldViewPr snapToGrid="0" snapToObjects="1">
      <p:cViewPr varScale="1">
        <p:scale>
          <a:sx n="97" d="100"/>
          <a:sy n="97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3997533"/>
            <a:ext cx="9144000" cy="0"/>
          </a:xfrm>
          <a:prstGeom prst="straightConnector1">
            <a:avLst/>
          </a:prstGeom>
          <a:noFill/>
          <a:ln w="19050" cap="flat" cmpd="sng">
            <a:solidFill>
              <a:srgbClr val="A8053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48225" y="1676400"/>
            <a:ext cx="8185200" cy="2118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Verdana"/>
              <a:buNone/>
              <a:defRPr sz="3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4243083"/>
            <a:ext cx="8123100" cy="84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Verdana"/>
              <a:buNone/>
              <a:defRPr>
                <a:latin typeface="Verdana"/>
                <a:ea typeface="Verdana"/>
                <a:cs typeface="Verdana"/>
                <a:sym typeface="Verdana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Verdana"/>
              <a:buNone/>
              <a:defRPr>
                <a:latin typeface="Verdana"/>
                <a:ea typeface="Verdana"/>
                <a:cs typeface="Verdana"/>
                <a:sym typeface="Verdana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Verdana"/>
              <a:buNone/>
              <a:defRPr>
                <a:latin typeface="Verdana"/>
                <a:ea typeface="Verdana"/>
                <a:cs typeface="Verdana"/>
                <a:sym typeface="Verdana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Verdana"/>
              <a:buNone/>
              <a:defRPr>
                <a:latin typeface="Verdana"/>
                <a:ea typeface="Verdana"/>
                <a:cs typeface="Verdana"/>
                <a:sym typeface="Verdana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Verdana"/>
              <a:buNone/>
              <a:defRPr>
                <a:latin typeface="Verdana"/>
                <a:ea typeface="Verdana"/>
                <a:cs typeface="Verdana"/>
                <a:sym typeface="Verdana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Verdana"/>
              <a:buNone/>
              <a:defRPr>
                <a:latin typeface="Verdana"/>
                <a:ea typeface="Verdana"/>
                <a:cs typeface="Verdana"/>
                <a:sym typeface="Verdana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Verdana"/>
              <a:buNone/>
              <a:defRPr>
                <a:latin typeface="Verdana"/>
                <a:ea typeface="Verdana"/>
                <a:cs typeface="Verdana"/>
                <a:sym typeface="Verdana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Verdana"/>
              <a:buNone/>
              <a:defRPr>
                <a:latin typeface="Verdana"/>
                <a:ea typeface="Verdana"/>
                <a:cs typeface="Verdana"/>
                <a:sym typeface="Verdana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Verdana"/>
              <a:buNone/>
              <a:defRPr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DFCB17CC-E8E5-2647-A059-0F7C64B3D0D3}" type="slidenum">
              <a:rPr lang="fr-FR" smtClean="0"/>
              <a:t>‹N°›</a:t>
            </a:fld>
            <a:endParaRPr lang="fr-FR"/>
          </a:p>
        </p:txBody>
      </p:sp>
      <p:pic>
        <p:nvPicPr>
          <p:cNvPr id="14" name="Shape 14" descr="desc-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5426" y="5419475"/>
            <a:ext cx="1835725" cy="1226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39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DFCB17CC-E8E5-2647-A059-0F7C64B3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13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rgbClr val="A80532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57175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2pPr>
            <a:lvl3pPr marL="1028700" lvl="2" indent="-257175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3pPr>
            <a:lvl4pPr marL="1371600" lvl="3" indent="-257175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4pPr>
            <a:lvl5pPr marL="1714500" lvl="4" indent="-257175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5pPr>
            <a:lvl6pPr marL="2057400" lvl="5" indent="-257175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6pPr>
            <a:lvl7pPr marL="2400300" lvl="6" indent="-257175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7pPr>
            <a:lvl8pPr marL="2743200" lvl="7" indent="-257175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marL="3086100" lvl="8" indent="-257175"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DFCB17CC-E8E5-2647-A059-0F7C64B3D0D3}" type="slidenum">
              <a:rPr lang="fr-FR" smtClean="0"/>
              <a:t>‹N°›</a:t>
            </a:fld>
            <a:endParaRPr lang="fr-FR"/>
          </a:p>
        </p:txBody>
      </p:sp>
      <p:pic>
        <p:nvPicPr>
          <p:cNvPr id="25" name="Shape 25" descr="desc-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5426" y="130300"/>
            <a:ext cx="1835725" cy="1226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906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57175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2pPr>
            <a:lvl3pPr marL="1028700" lvl="2" indent="-257175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3pPr>
            <a:lvl4pPr marL="1371600" lvl="3" indent="-257175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4pPr>
            <a:lvl5pPr marL="1714500" lvl="4" indent="-257175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5pPr>
            <a:lvl6pPr marL="2057400" lvl="5" indent="-257175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6pPr>
            <a:lvl7pPr marL="2400300" lvl="6" indent="-257175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7pPr>
            <a:lvl8pPr marL="2743200" lvl="7" indent="-257175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marL="3086100" lvl="8" indent="-257175"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57175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2pPr>
            <a:lvl3pPr marL="1028700" lvl="2" indent="-257175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3pPr>
            <a:lvl4pPr marL="1371600" lvl="3" indent="-257175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4pPr>
            <a:lvl5pPr marL="1714500" lvl="4" indent="-257175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5pPr>
            <a:lvl6pPr marL="2057400" lvl="5" indent="-257175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6pPr>
            <a:lvl7pPr marL="2400300" lvl="6" indent="-257175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7pPr>
            <a:lvl8pPr marL="2743200" lvl="7" indent="-257175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marL="3086100" lvl="8" indent="-257175"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DFCB17CC-E8E5-2647-A059-0F7C64B3D0D3}" type="slidenum">
              <a:rPr lang="fr-FR" smtClean="0"/>
              <a:t>‹N°›</a:t>
            </a:fld>
            <a:endParaRPr lang="fr-FR"/>
          </a:p>
        </p:txBody>
      </p:sp>
      <p:pic>
        <p:nvPicPr>
          <p:cNvPr id="31" name="Shape 31" descr="desc-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5426" y="130300"/>
            <a:ext cx="1835725" cy="1226576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rgbClr val="A80532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384777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DFCB17CC-E8E5-2647-A059-0F7C64B3D0D3}" type="slidenum">
              <a:rPr lang="fr-FR" smtClean="0"/>
              <a:t>‹N°›</a:t>
            </a:fld>
            <a:endParaRPr lang="fr-FR"/>
          </a:p>
        </p:txBody>
      </p:sp>
      <p:pic>
        <p:nvPicPr>
          <p:cNvPr id="36" name="Shape 36" descr="desc-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5426" y="130300"/>
            <a:ext cx="1835725" cy="1226576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rgbClr val="A80532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174923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342900" lvl="0" indent="-238125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50"/>
            </a:lvl1pPr>
            <a:lvl2pPr marL="685800" lvl="1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 sz="1050"/>
            </a:lvl2pPr>
            <a:lvl3pPr marL="1028700" lvl="2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 sz="1050"/>
            </a:lvl3pPr>
            <a:lvl4pPr marL="1371600" lvl="3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 sz="1050"/>
            </a:lvl4pPr>
            <a:lvl5pPr marL="1714500" lvl="4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 sz="1050"/>
            </a:lvl5pPr>
            <a:lvl6pPr marL="2057400" lvl="5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 sz="1050"/>
            </a:lvl6pPr>
            <a:lvl7pPr marL="2400300" lvl="6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 sz="1050"/>
            </a:lvl7pPr>
            <a:lvl8pPr marL="2743200" lvl="7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 sz="1050"/>
            </a:lvl8pPr>
            <a:lvl9pPr marL="3086100" lvl="8" indent="-238125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 sz="105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DFCB17CC-E8E5-2647-A059-0F7C64B3D0D3}" type="slidenum">
              <a:rPr lang="fr-FR" smtClean="0"/>
              <a:t>‹N°›</a:t>
            </a:fld>
            <a:endParaRPr lang="fr-FR"/>
          </a:p>
        </p:txBody>
      </p:sp>
      <p:pic>
        <p:nvPicPr>
          <p:cNvPr id="42" name="Shape 42" descr="desc-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85426" y="130300"/>
            <a:ext cx="1835725" cy="12265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rgbClr val="A80532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56462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rgbClr val="A8053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7975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3600">
                <a:solidFill>
                  <a:schemeClr val="lt1"/>
                </a:solidFill>
              </a:defRPr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DFCB17CC-E8E5-2647-A059-0F7C64B3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03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4572000" y="100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cxnSp>
        <p:nvCxnSpPr>
          <p:cNvPr id="49" name="Shape 4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rgbClr val="A8053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265500" y="1607767"/>
            <a:ext cx="4045200" cy="2012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685800" lvl="1" indent="-257175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>
                <a:solidFill>
                  <a:schemeClr val="lt1"/>
                </a:solidFill>
              </a:defRPr>
            </a:lvl2pPr>
            <a:lvl3pPr marL="1028700" lvl="2" indent="-257175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>
                <a:solidFill>
                  <a:schemeClr val="lt1"/>
                </a:solidFill>
              </a:defRPr>
            </a:lvl3pPr>
            <a:lvl4pPr marL="1371600" lvl="3" indent="-257175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4pPr>
            <a:lvl5pPr marL="1714500" lvl="4" indent="-257175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>
                <a:solidFill>
                  <a:schemeClr val="lt1"/>
                </a:solidFill>
              </a:defRPr>
            </a:lvl5pPr>
            <a:lvl6pPr marL="2057400" lvl="5" indent="-257175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>
                <a:solidFill>
                  <a:schemeClr val="lt1"/>
                </a:solidFill>
              </a:defRPr>
            </a:lvl6pPr>
            <a:lvl7pPr marL="2400300" lvl="6" indent="-257175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7pPr>
            <a:lvl8pPr marL="2743200" lvl="7" indent="-257175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>
                <a:solidFill>
                  <a:schemeClr val="lt1"/>
                </a:solidFill>
              </a:defRPr>
            </a:lvl8pPr>
            <a:lvl9pPr marL="3086100" lvl="8" indent="-257175">
              <a:spcBef>
                <a:spcPts val="1200"/>
              </a:spcBef>
              <a:spcAft>
                <a:spcPts val="1200"/>
              </a:spcAft>
              <a:buClr>
                <a:schemeClr val="lt1"/>
              </a:buClr>
              <a:buSzPts val="1800"/>
              <a:buChar char="■"/>
              <a:defRPr>
                <a:solidFill>
                  <a:schemeClr val="lt1"/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DFCB17CC-E8E5-2647-A059-0F7C64B3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30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11700" y="5649100"/>
            <a:ext cx="5998800" cy="798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342900" lvl="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1pPr>
          </a:lstStyle>
          <a:p>
            <a:r>
              <a:rPr lang="fr-FR"/>
              <a:t>Modifier les styles du texte du masque
Deuxième niveau
Troisième niveau
Quatrième niveau
Cinquième niveau</a:t>
            </a: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DFCB17CC-E8E5-2647-A059-0F7C64B3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15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rgbClr val="A80532"/>
          </a:solidFill>
          <a:ln>
            <a:noFill/>
          </a:ln>
        </p:spPr>
        <p:txBody>
          <a:bodyPr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1321967"/>
            <a:ext cx="8520600" cy="2557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0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05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05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05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05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05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05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05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0500" b="1"/>
            </a:lvl9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4095067"/>
            <a:ext cx="8520600" cy="1202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342900" lvl="0" indent="-257175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57175" algn="ctr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2pPr>
            <a:lvl3pPr marL="1028700" lvl="2" indent="-257175" algn="ctr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3pPr>
            <a:lvl4pPr marL="1371600" lvl="3" indent="-257175" algn="ctr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4pPr>
            <a:lvl5pPr marL="1714500" lvl="4" indent="-257175" algn="ctr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5pPr>
            <a:lvl6pPr marL="2057400" lvl="5" indent="-257175" algn="ctr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6pPr>
            <a:lvl7pPr marL="2400300" lvl="6" indent="-257175" algn="ctr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7pPr>
            <a:lvl8pPr marL="2743200" lvl="7" indent="-257175" algn="ctr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marL="3086100" lvl="8" indent="-257175" algn="ctr"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DFCB17CC-E8E5-2647-A059-0F7C64B3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33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Verdana"/>
              <a:buNone/>
              <a:defRPr sz="2800"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  <a:defRPr sz="1800"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Verdana"/>
              <a:buChar char="○"/>
              <a:defRPr sz="1800"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Verdana"/>
              <a:buChar char="■"/>
              <a:defRPr sz="1800"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Verdana"/>
              <a:buChar char="●"/>
              <a:defRPr sz="1800"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Verdana"/>
              <a:buChar char="○"/>
              <a:defRPr sz="1800"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Verdana"/>
              <a:buChar char="■"/>
              <a:defRPr sz="1800">
                <a:latin typeface="Verdana"/>
                <a:ea typeface="Verdana"/>
                <a:cs typeface="Verdana"/>
                <a:sym typeface="Verdana"/>
              </a:defRPr>
            </a:lvl6pPr>
            <a:lvl7pPr marL="3200400" lvl="6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Verdana"/>
              <a:buChar char="●"/>
              <a:defRPr sz="1800">
                <a:latin typeface="Verdana"/>
                <a:ea typeface="Verdana"/>
                <a:cs typeface="Verdana"/>
                <a:sym typeface="Verdana"/>
              </a:defRPr>
            </a:lvl7pPr>
            <a:lvl8pPr marL="3657600" lvl="7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Verdana"/>
              <a:buChar char="○"/>
              <a:defRPr sz="1800">
                <a:latin typeface="Verdana"/>
                <a:ea typeface="Verdana"/>
                <a:cs typeface="Verdana"/>
                <a:sym typeface="Verdana"/>
              </a:defRPr>
            </a:lvl8pPr>
            <a:lvl9pPr marL="4114800" lvl="8" indent="-3429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Font typeface="Verdana"/>
              <a:buChar char="■"/>
              <a:defRPr sz="1800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fld id="{DFCB17CC-E8E5-2647-A059-0F7C64B3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61985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onfluence.slac.stanford.edu/display/LSSTDESC/Berkeley+2019+-+DE+School#Berkeley2019-DESchool-vanderWalt" TargetMode="External"/><Relationship Id="rId3" Type="http://schemas.openxmlformats.org/officeDocument/2006/relationships/hyperlink" Target="https://home.physics.wisc.edu/kbechtol/keith-bechtol/" TargetMode="External"/><Relationship Id="rId7" Type="http://schemas.openxmlformats.org/officeDocument/2006/relationships/hyperlink" Target="https://www.sfaa-astronomy.org/lecture-15-august-2018/" TargetMode="External"/><Relationship Id="rId2" Type="http://schemas.openxmlformats.org/officeDocument/2006/relationships/hyperlink" Target="https://confluence.slac.stanford.edu/display/LSSTDESC/Berkeley+2019+-+DE+School#Berkeley2019-DESchool-Bechto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nfluence.slac.stanford.edu/display/LSSTDESC/Berkeley+2019+-+DE+School#Berkeley2019-DESchool-Rykoff" TargetMode="External"/><Relationship Id="rId5" Type="http://schemas.openxmlformats.org/officeDocument/2006/relationships/hyperlink" Target="http://www.dunlap.utoronto.ca/dunlap-people/prof-renee-hlozek/" TargetMode="External"/><Relationship Id="rId4" Type="http://schemas.openxmlformats.org/officeDocument/2006/relationships/hyperlink" Target="https://confluence.slac.stanford.edu/display/LSSTDESC/Berkeley+2019+-+DE+School#Berkeley2019-DESchool-Hlozek" TargetMode="External"/><Relationship Id="rId9" Type="http://schemas.openxmlformats.org/officeDocument/2006/relationships/hyperlink" Target="https://bids.berkeley.edu/people/st%C3%A9fan-van-der-wal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lsstdesc.org/Pub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248611-5C87-F143-A4AC-194EA10310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DESC meeting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1DEBA1-7229-644D-AC7A-611137157B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22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126748-8C3C-0846-898A-0331EB15B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 </a:t>
            </a:r>
            <a:r>
              <a:rPr lang="fr-FR" dirty="0" err="1"/>
              <a:t>School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9FCE43-2025-2347-AD1E-185B52B158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Slides and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recording</a:t>
            </a:r>
            <a:r>
              <a:rPr lang="fr-FR" dirty="0"/>
              <a:t> </a:t>
            </a:r>
            <a:r>
              <a:rPr lang="fr-FR" dirty="0" err="1"/>
              <a:t>onlin</a:t>
            </a:r>
            <a:r>
              <a:rPr lang="fr-FR" dirty="0"/>
              <a:t> on the confluence page</a:t>
            </a:r>
          </a:p>
          <a:p>
            <a:r>
              <a:rPr lang="fr-FR" dirty="0"/>
              <a:t>Program</a:t>
            </a:r>
          </a:p>
          <a:p>
            <a:pPr lvl="1"/>
            <a:r>
              <a:rPr lang="fr-FR" dirty="0">
                <a:hlinkClick r:id="rId2"/>
              </a:rPr>
              <a:t>Lesson 1</a:t>
            </a:r>
            <a:r>
              <a:rPr lang="fr-FR" dirty="0"/>
              <a:t> - </a:t>
            </a:r>
            <a:r>
              <a:rPr lang="fr-FR" dirty="0">
                <a:hlinkClick r:id="rId3"/>
              </a:rPr>
              <a:t>Keith Bechtol</a:t>
            </a:r>
            <a:r>
              <a:rPr lang="fr-FR" i="1" dirty="0"/>
              <a:t> - </a:t>
            </a:r>
            <a:r>
              <a:rPr lang="fr-FR" i="1" dirty="0" err="1"/>
              <a:t>Complementarity</a:t>
            </a:r>
            <a:r>
              <a:rPr lang="fr-FR" i="1" dirty="0"/>
              <a:t> of </a:t>
            </a:r>
            <a:r>
              <a:rPr lang="fr-FR" i="1" dirty="0" err="1"/>
              <a:t>dark</a:t>
            </a:r>
            <a:r>
              <a:rPr lang="fr-FR" i="1" dirty="0"/>
              <a:t> </a:t>
            </a:r>
            <a:r>
              <a:rPr lang="fr-FR" i="1" dirty="0" err="1"/>
              <a:t>energy</a:t>
            </a:r>
            <a:r>
              <a:rPr lang="fr-FR" i="1" dirty="0"/>
              <a:t> and </a:t>
            </a:r>
            <a:r>
              <a:rPr lang="fr-FR" i="1" dirty="0" err="1"/>
              <a:t>dark</a:t>
            </a:r>
            <a:r>
              <a:rPr lang="fr-FR" i="1" dirty="0"/>
              <a:t> </a:t>
            </a:r>
            <a:r>
              <a:rPr lang="fr-FR" i="1" dirty="0" err="1"/>
              <a:t>matter</a:t>
            </a:r>
            <a:r>
              <a:rPr lang="fr-FR" i="1" dirty="0"/>
              <a:t> probes for LSST</a:t>
            </a:r>
          </a:p>
          <a:p>
            <a:pPr lvl="1"/>
            <a:r>
              <a:rPr lang="fr-FR" dirty="0">
                <a:hlinkClick r:id="rId4"/>
              </a:rPr>
              <a:t>Lesson 2</a:t>
            </a:r>
            <a:r>
              <a:rPr lang="fr-FR" dirty="0"/>
              <a:t> - </a:t>
            </a:r>
            <a:r>
              <a:rPr lang="fr-FR" dirty="0">
                <a:hlinkClick r:id="rId5"/>
              </a:rPr>
              <a:t>Renée Hložek</a:t>
            </a:r>
            <a:r>
              <a:rPr lang="fr-FR" i="1" dirty="0"/>
              <a:t> - Supernova </a:t>
            </a:r>
            <a:r>
              <a:rPr lang="fr-FR" i="1" dirty="0" err="1"/>
              <a:t>cosmology</a:t>
            </a:r>
            <a:r>
              <a:rPr lang="fr-FR" i="1" dirty="0"/>
              <a:t> </a:t>
            </a:r>
            <a:r>
              <a:rPr lang="fr-FR" i="1" dirty="0" err="1"/>
              <a:t>with</a:t>
            </a:r>
            <a:r>
              <a:rPr lang="fr-FR" i="1" dirty="0"/>
              <a:t> LSST and </a:t>
            </a:r>
            <a:r>
              <a:rPr lang="fr-FR" i="1" dirty="0" err="1"/>
              <a:t>survey</a:t>
            </a:r>
            <a:r>
              <a:rPr lang="fr-FR" i="1" dirty="0"/>
              <a:t> </a:t>
            </a:r>
            <a:r>
              <a:rPr lang="fr-FR" i="1" dirty="0" err="1"/>
              <a:t>strategy</a:t>
            </a:r>
            <a:endParaRPr lang="fr-FR" i="1" dirty="0"/>
          </a:p>
          <a:p>
            <a:pPr lvl="1"/>
            <a:r>
              <a:rPr lang="fr-FR" dirty="0">
                <a:hlinkClick r:id="rId6"/>
              </a:rPr>
              <a:t>Lesson 3</a:t>
            </a:r>
            <a:r>
              <a:rPr lang="fr-FR" dirty="0"/>
              <a:t> - </a:t>
            </a:r>
            <a:r>
              <a:rPr lang="fr-FR" dirty="0">
                <a:hlinkClick r:id="rId7"/>
              </a:rPr>
              <a:t>Eli Rykoff</a:t>
            </a:r>
            <a:r>
              <a:rPr lang="fr-FR" dirty="0"/>
              <a:t> - </a:t>
            </a:r>
            <a:r>
              <a:rPr lang="fr-FR" i="1" dirty="0" err="1"/>
              <a:t>Why</a:t>
            </a:r>
            <a:r>
              <a:rPr lang="fr-FR" i="1" dirty="0"/>
              <a:t> </a:t>
            </a:r>
            <a:r>
              <a:rPr lang="fr-FR" i="1" dirty="0" err="1"/>
              <a:t>might</a:t>
            </a:r>
            <a:r>
              <a:rPr lang="fr-FR" i="1" dirty="0"/>
              <a:t> the DESC </a:t>
            </a:r>
            <a:r>
              <a:rPr lang="fr-FR" i="1" dirty="0" err="1"/>
              <a:t>photometric</a:t>
            </a:r>
            <a:r>
              <a:rPr lang="fr-FR" i="1" dirty="0"/>
              <a:t> calibration </a:t>
            </a:r>
            <a:r>
              <a:rPr lang="fr-FR" i="1" dirty="0" err="1"/>
              <a:t>requirements</a:t>
            </a:r>
            <a:r>
              <a:rPr lang="fr-FR" i="1" dirty="0"/>
              <a:t> </a:t>
            </a:r>
            <a:r>
              <a:rPr lang="fr-FR" i="1" dirty="0" err="1"/>
              <a:t>keep</a:t>
            </a:r>
            <a:r>
              <a:rPr lang="fr-FR" i="1" dirty="0"/>
              <a:t> </a:t>
            </a:r>
            <a:r>
              <a:rPr lang="fr-FR" i="1" dirty="0" err="1"/>
              <a:t>you</a:t>
            </a:r>
            <a:r>
              <a:rPr lang="fr-FR" i="1" dirty="0"/>
              <a:t> up at night?</a:t>
            </a:r>
          </a:p>
          <a:p>
            <a:pPr lvl="1"/>
            <a:r>
              <a:rPr lang="fr-FR" dirty="0">
                <a:hlinkClick r:id="rId8"/>
              </a:rPr>
              <a:t>Lesson 4</a:t>
            </a:r>
            <a:r>
              <a:rPr lang="fr-FR" dirty="0"/>
              <a:t> - </a:t>
            </a:r>
            <a:r>
              <a:rPr lang="fr-FR" dirty="0">
                <a:hlinkClick r:id="rId9"/>
              </a:rPr>
              <a:t>Stéfan van der Walt</a:t>
            </a:r>
            <a:r>
              <a:rPr lang="fr-FR" dirty="0"/>
              <a:t> -</a:t>
            </a:r>
            <a:r>
              <a:rPr lang="fr-FR" i="1" dirty="0"/>
              <a:t> Collaborative software </a:t>
            </a:r>
            <a:r>
              <a:rPr lang="fr-FR" i="1" dirty="0" err="1"/>
              <a:t>development</a:t>
            </a:r>
            <a:r>
              <a:rPr lang="fr-FR" i="1" dirty="0"/>
              <a:t> in Python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53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48D6DD-0069-4247-8DA2-47D17A82A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Plenary</a:t>
            </a:r>
            <a:r>
              <a:rPr lang="fr-FR" dirty="0"/>
              <a:t> sessions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9BA8DB-CF78-3742-8282-E31C2683F4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Management sessions</a:t>
            </a:r>
          </a:p>
          <a:p>
            <a:pPr lvl="1"/>
            <a:r>
              <a:rPr lang="fr-FR" dirty="0"/>
              <a:t>DESC </a:t>
            </a:r>
            <a:r>
              <a:rPr lang="fr-FR" dirty="0" err="1"/>
              <a:t>general</a:t>
            </a:r>
            <a:r>
              <a:rPr lang="fr-FR" dirty="0"/>
              <a:t>, DESC Council, New DESC </a:t>
            </a:r>
            <a:r>
              <a:rPr lang="fr-FR" dirty="0" err="1"/>
              <a:t>builders</a:t>
            </a:r>
            <a:r>
              <a:rPr lang="fr-FR" dirty="0"/>
              <a:t>, Pub </a:t>
            </a:r>
            <a:r>
              <a:rPr lang="fr-FR" dirty="0" err="1"/>
              <a:t>Board</a:t>
            </a:r>
            <a:r>
              <a:rPr lang="fr-FR" dirty="0"/>
              <a:t>, </a:t>
            </a:r>
            <a:r>
              <a:rPr lang="fr-FR" dirty="0" err="1"/>
              <a:t>Operation</a:t>
            </a:r>
            <a:r>
              <a:rPr lang="fr-FR" dirty="0"/>
              <a:t> </a:t>
            </a:r>
            <a:r>
              <a:rPr lang="fr-FR" dirty="0" err="1"/>
              <a:t>committee</a:t>
            </a:r>
            <a:endParaRPr lang="fr-FR" dirty="0"/>
          </a:p>
          <a:p>
            <a:pPr lvl="2"/>
            <a:r>
              <a:rPr lang="fr-FR" dirty="0">
                <a:hlinkClick r:id="rId2"/>
              </a:rPr>
              <a:t>http://portal.lsstdesc.org/Pubs/</a:t>
            </a:r>
            <a:endParaRPr lang="fr-FR" dirty="0"/>
          </a:p>
          <a:p>
            <a:pPr lvl="1"/>
            <a:r>
              <a:rPr lang="fr-FR" dirty="0" err="1"/>
              <a:t>Spokesperson</a:t>
            </a:r>
            <a:r>
              <a:rPr lang="fr-FR" dirty="0"/>
              <a:t> (</a:t>
            </a:r>
            <a:r>
              <a:rPr lang="fr-FR" dirty="0" err="1"/>
              <a:t>upcoming</a:t>
            </a:r>
            <a:r>
              <a:rPr lang="fr-FR" dirty="0"/>
              <a:t>) </a:t>
            </a:r>
            <a:r>
              <a:rPr lang="fr-FR" dirty="0" err="1"/>
              <a:t>election</a:t>
            </a:r>
            <a:endParaRPr lang="fr-FR" dirty="0"/>
          </a:p>
          <a:p>
            <a:pPr marL="428625" lvl="1" indent="0">
              <a:buNone/>
            </a:pPr>
            <a:endParaRPr lang="fr-FR" dirty="0"/>
          </a:p>
          <a:p>
            <a:r>
              <a:rPr lang="fr-FR" dirty="0"/>
              <a:t>DC2 Update: final production </a:t>
            </a:r>
            <a:r>
              <a:rPr lang="fr-FR" dirty="0" err="1"/>
              <a:t>started</a:t>
            </a:r>
            <a:r>
              <a:rPr lang="fr-FR" dirty="0"/>
              <a:t> </a:t>
            </a:r>
            <a:r>
              <a:rPr lang="fr-FR" dirty="0">
                <a:sym typeface="Wingdings" pitchFamily="2" charset="2"/>
              </a:rPr>
              <a:t></a:t>
            </a:r>
            <a:r>
              <a:rPr lang="fr-FR" dirty="0"/>
              <a:t> </a:t>
            </a:r>
            <a:r>
              <a:rPr lang="fr-FR" dirty="0" err="1"/>
              <a:t>physics</a:t>
            </a:r>
            <a:r>
              <a:rPr lang="fr-FR" dirty="0"/>
              <a:t> </a:t>
            </a:r>
            <a:r>
              <a:rPr lang="fr-FR" dirty="0" err="1"/>
              <a:t>analysis</a:t>
            </a:r>
            <a:endParaRPr lang="fr-FR" dirty="0"/>
          </a:p>
          <a:p>
            <a:endParaRPr lang="fr-FR" dirty="0"/>
          </a:p>
          <a:p>
            <a:r>
              <a:rPr lang="fr-FR" dirty="0"/>
              <a:t>Science focus: cadence, focal plane </a:t>
            </a:r>
            <a:r>
              <a:rPr lang="fr-FR" dirty="0" err="1"/>
              <a:t>commissioning</a:t>
            </a:r>
            <a:r>
              <a:rPr lang="fr-FR" dirty="0"/>
              <a:t>, </a:t>
            </a:r>
            <a:r>
              <a:rPr lang="fr-FR" dirty="0" err="1"/>
              <a:t>plasticc</a:t>
            </a:r>
            <a:r>
              <a:rPr lang="fr-FR" dirty="0"/>
              <a:t>, LSST Science </a:t>
            </a:r>
            <a:r>
              <a:rPr lang="fr-FR" dirty="0" err="1"/>
              <a:t>platform</a:t>
            </a:r>
            <a:r>
              <a:rPr lang="fr-FR" dirty="0"/>
              <a:t> (</a:t>
            </a:r>
            <a:r>
              <a:rPr lang="fr-FR" dirty="0" err="1"/>
              <a:t>jupyterlab</a:t>
            </a:r>
            <a:r>
              <a:rPr lang="fr-FR"/>
              <a:t>) 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1699287"/>
      </p:ext>
    </p:extLst>
  </p:cSld>
  <p:clrMapOvr>
    <a:masterClrMapping/>
  </p:clrMapOvr>
</p:sld>
</file>

<file path=ppt/theme/theme1.xml><?xml version="1.0" encoding="utf-8"?>
<a:theme xmlns:a="http://schemas.openxmlformats.org/drawingml/2006/main" name="DESC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LSST DESC presentation template (Nov 2017)</Template>
  <TotalTime>19</TotalTime>
  <Words>77</Words>
  <Application>Microsoft Macintosh PowerPoint</Application>
  <PresentationFormat>Affichage à l'écran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Verdana</vt:lpstr>
      <vt:lpstr>Wingdings</vt:lpstr>
      <vt:lpstr>DESC</vt:lpstr>
      <vt:lpstr>DESC meeting</vt:lpstr>
      <vt:lpstr>DE School</vt:lpstr>
      <vt:lpstr>Plenary sessions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 meeting</dc:title>
  <dc:creator>Microsoft Office User</dc:creator>
  <cp:lastModifiedBy>Microsoft Office User</cp:lastModifiedBy>
  <cp:revision>2</cp:revision>
  <dcterms:created xsi:type="dcterms:W3CDTF">2019-04-02T20:43:14Z</dcterms:created>
  <dcterms:modified xsi:type="dcterms:W3CDTF">2019-04-02T21:02:32Z</dcterms:modified>
</cp:coreProperties>
</file>