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87" r:id="rId2"/>
    <p:sldId id="290" r:id="rId3"/>
    <p:sldId id="291" r:id="rId4"/>
    <p:sldId id="292" r:id="rId5"/>
    <p:sldId id="289" r:id="rId6"/>
    <p:sldId id="268" r:id="rId7"/>
    <p:sldId id="263" r:id="rId8"/>
    <p:sldId id="264" r:id="rId9"/>
    <p:sldId id="265" r:id="rId10"/>
    <p:sldId id="294" r:id="rId11"/>
    <p:sldId id="295" r:id="rId12"/>
    <p:sldId id="296" r:id="rId13"/>
    <p:sldId id="293" r:id="rId14"/>
    <p:sldId id="266" r:id="rId15"/>
    <p:sldId id="279" r:id="rId16"/>
    <p:sldId id="269" r:id="rId17"/>
    <p:sldId id="261" r:id="rId18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21FF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865" autoAdjust="0"/>
  </p:normalViewPr>
  <p:slideViewPr>
    <p:cSldViewPr snapToGrid="0" snapToObjects="1">
      <p:cViewPr>
        <p:scale>
          <a:sx n="116" d="100"/>
          <a:sy n="116" d="100"/>
        </p:scale>
        <p:origin x="-472" y="-104"/>
      </p:cViewPr>
      <p:guideLst>
        <p:guide orient="horz" pos="1119"/>
        <p:guide pos="520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B461E-AA5A-0940-979C-F27DFD3BF55E}" type="datetimeFigureOut">
              <a:rPr lang="fr-FR" smtClean="0"/>
              <a:t>03/06/19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E5028-A319-2B40-BFA6-1B6414CB1CF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87699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F472D2-EA1A-D541-B49A-E554B573D791}" type="datetimeFigureOut">
              <a:rPr lang="fr-FR" smtClean="0"/>
              <a:t>03/06/19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9D84B-64D8-8941-B909-4D43D64204D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16984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Décrire la liste des observations: mesures avec filtres standards UGRIZ’, et suivi full spectre (montré ici).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9D84B-64D8-8941-B909-4D43D64204D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1683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Pas de couleur sur le</a:t>
            </a:r>
            <a:r>
              <a:rPr lang="fr-FR" baseline="0" dirty="0" smtClean="0"/>
              <a:t> plot du haut. </a:t>
            </a:r>
            <a:r>
              <a:rPr lang="fr-FR" baseline="0" dirty="0" err="1" smtClean="0"/>
              <a:t>Aobs</a:t>
            </a:r>
            <a:r>
              <a:rPr lang="fr-FR" baseline="0" dirty="0" smtClean="0"/>
              <a:t>(</a:t>
            </a:r>
            <a:r>
              <a:rPr lang="fr-FR" baseline="0" dirty="0" err="1" smtClean="0"/>
              <a:t>lambda,t,z</a:t>
            </a:r>
            <a:r>
              <a:rPr lang="fr-FR" baseline="0" dirty="0" smtClean="0"/>
              <a:t>(</a:t>
            </a:r>
            <a:r>
              <a:rPr lang="fr-FR" baseline="0" dirty="0" err="1" smtClean="0"/>
              <a:t>t</a:t>
            </a:r>
            <a:r>
              <a:rPr lang="fr-FR" baseline="0" dirty="0" smtClean="0"/>
              <a:t>))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9D84B-64D8-8941-B909-4D43D64204D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4317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err="1" smtClean="0"/>
              <a:t>Expected</a:t>
            </a:r>
            <a:r>
              <a:rPr lang="fr-FR" dirty="0" smtClean="0"/>
              <a:t> : Rayleigh… Enlever en-dessous</a:t>
            </a:r>
            <a:r>
              <a:rPr lang="fr-FR" baseline="0" dirty="0" smtClean="0"/>
              <a:t> de 360nm. Code de couleur discutable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9D84B-64D8-8941-B909-4D43D64204D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5066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Notations: </a:t>
            </a:r>
            <a:r>
              <a:rPr lang="fr-FR" dirty="0" err="1" smtClean="0"/>
              <a:t>A_grey</a:t>
            </a:r>
            <a:r>
              <a:rPr lang="fr-FR" dirty="0" smtClean="0"/>
              <a:t>, </a:t>
            </a:r>
            <a:r>
              <a:rPr lang="fr-FR" dirty="0" err="1" smtClean="0"/>
              <a:t>A_aer</a:t>
            </a:r>
            <a:r>
              <a:rPr lang="fr-FR" dirty="0" smtClean="0"/>
              <a:t>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9D84B-64D8-8941-B909-4D43D64204DF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1071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Plutot</a:t>
            </a:r>
            <a:r>
              <a:rPr lang="fr-FR" dirty="0" smtClean="0"/>
              <a:t> moche. Eviter</a:t>
            </a:r>
            <a:r>
              <a:rPr lang="fr-FR" baseline="0" dirty="0" smtClean="0"/>
              <a:t> de relier les points? Notation Delta </a:t>
            </a:r>
            <a:r>
              <a:rPr lang="fr-FR" baseline="0" dirty="0" err="1" smtClean="0"/>
              <a:t>A_grey</a:t>
            </a:r>
            <a:r>
              <a:rPr lang="fr-FR" baseline="0" dirty="0" smtClean="0"/>
              <a:t>.</a:t>
            </a:r>
          </a:p>
          <a:p>
            <a:r>
              <a:rPr lang="fr-FR" baseline="0" dirty="0" smtClean="0"/>
              <a:t>Justifier le choix autour de 700nm +/- combien?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9D84B-64D8-8941-B909-4D43D64204DF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9613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Titre: Causes</a:t>
            </a:r>
            <a:r>
              <a:rPr lang="fr-FR" baseline="0" dirty="0" smtClean="0"/>
              <a:t> possibles, variations de P et de </a:t>
            </a:r>
            <a:r>
              <a:rPr lang="fr-FR" baseline="0" dirty="0" err="1" smtClean="0"/>
              <a:t>T</a:t>
            </a:r>
            <a:r>
              <a:rPr lang="fr-FR" baseline="0" dirty="0" smtClean="0"/>
              <a:t> ? Tout regrouper dans ce </a:t>
            </a:r>
            <a:r>
              <a:rPr lang="fr-FR" baseline="0" dirty="0" err="1" smtClean="0"/>
              <a:t>slide</a:t>
            </a:r>
            <a:r>
              <a:rPr lang="fr-FR" baseline="0" dirty="0" smtClean="0"/>
              <a:t> (figure du </a:t>
            </a:r>
            <a:r>
              <a:rPr lang="fr-FR" baseline="0" dirty="0" err="1" smtClean="0"/>
              <a:t>slide</a:t>
            </a:r>
            <a:r>
              <a:rPr lang="fr-FR" baseline="0" dirty="0" smtClean="0"/>
              <a:t> suivant)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9D84B-64D8-8941-B909-4D43D64204DF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05240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Pressure: </a:t>
            </a:r>
            <a:r>
              <a:rPr lang="fr-FR" dirty="0" err="1" smtClean="0"/>
              <a:t>DeltaP</a:t>
            </a:r>
            <a:r>
              <a:rPr lang="fr-FR" dirty="0" smtClean="0"/>
              <a:t>/P = 1% et 5% suffit</a:t>
            </a:r>
            <a:r>
              <a:rPr lang="fr-FR" baseline="0" dirty="0" smtClean="0"/>
              <a:t> à mon avis. S’arrêter à 360nm. Conclure: effet négligeable</a:t>
            </a:r>
          </a:p>
          <a:p>
            <a:r>
              <a:rPr lang="fr-FR" baseline="0" dirty="0" smtClean="0"/>
              <a:t>Delta(T_0/</a:t>
            </a:r>
            <a:r>
              <a:rPr lang="fr-FR" baseline="0" dirty="0" err="1" smtClean="0"/>
              <a:t>T</a:t>
            </a:r>
            <a:r>
              <a:rPr lang="fr-FR" baseline="0" dirty="0" smtClean="0"/>
              <a:t>) est de l’ordre de 10K pour 273K. </a:t>
            </a:r>
          </a:p>
          <a:p>
            <a:r>
              <a:rPr lang="fr-FR" baseline="0" dirty="0" smtClean="0"/>
              <a:t>Ce serait intéressant de montrer l’absorption </a:t>
            </a:r>
            <a:r>
              <a:rPr lang="fr-FR" baseline="0" dirty="0" err="1" smtClean="0"/>
              <a:t>raileigh</a:t>
            </a:r>
            <a:r>
              <a:rPr lang="fr-FR" baseline="0" dirty="0" smtClean="0"/>
              <a:t> comme pour les aérosols.</a:t>
            </a:r>
          </a:p>
          <a:p>
            <a:endParaRPr lang="fr-FR" baseline="0" dirty="0" smtClean="0"/>
          </a:p>
          <a:p>
            <a:r>
              <a:rPr lang="fr-FR" baseline="0" dirty="0" smtClean="0"/>
              <a:t>Mais j’ai montré cette </a:t>
            </a:r>
            <a:r>
              <a:rPr lang="fr-FR" baseline="0" dirty="0" err="1" smtClean="0"/>
              <a:t>attenuation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rayleigh</a:t>
            </a:r>
            <a:r>
              <a:rPr lang="fr-FR" baseline="0" dirty="0" smtClean="0"/>
              <a:t> 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9D84B-64D8-8941-B909-4D43D64204DF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6417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Comparer variations de gris estimées avec variation de flux de l’ordre 0 de l’étoile non saturée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9D84B-64D8-8941-B909-4D43D64204DF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1563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48C0E-A36A-814F-88D6-E34CAF7647CD}" type="datetime1">
              <a:rPr lang="fr-FR" smtClean="0"/>
              <a:t>03/06/19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6AE6F-51A0-5544-BA59-D07BA884D49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2837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7D2F8-3970-CF46-A78A-75C95D80D629}" type="datetime1">
              <a:rPr lang="fr-FR" smtClean="0"/>
              <a:t>03/06/19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6AE6F-51A0-5544-BA59-D07BA884D49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6638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AC730-AAE3-7C45-B52D-1E79E70D3F63}" type="datetime1">
              <a:rPr lang="fr-FR" smtClean="0"/>
              <a:t>03/06/19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6AE6F-51A0-5544-BA59-D07BA884D49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365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2506A-AC1D-224C-91D5-0B9505AE43EB}" type="datetime1">
              <a:rPr lang="fr-FR" smtClean="0"/>
              <a:t>03/06/19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6AE6F-51A0-5544-BA59-D07BA884D49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2885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FFDEA-EB02-BF40-9D6A-3C1E9CC695D2}" type="datetime1">
              <a:rPr lang="fr-FR" smtClean="0"/>
              <a:t>03/06/19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6AE6F-51A0-5544-BA59-D07BA884D49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0011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5268D-668A-FF43-AB96-66E553D15D99}" type="datetime1">
              <a:rPr lang="fr-FR" smtClean="0"/>
              <a:t>03/06/19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6AE6F-51A0-5544-BA59-D07BA884D49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8943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5954-54DF-974A-A7FB-6594AAC5C464}" type="datetime1">
              <a:rPr lang="fr-FR" smtClean="0"/>
              <a:t>03/06/19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6AE6F-51A0-5544-BA59-D07BA884D49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6352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CE3E-1B22-1941-99F0-35D29D790DC4}" type="datetime1">
              <a:rPr lang="fr-FR" smtClean="0"/>
              <a:t>03/06/19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6AE6F-51A0-5544-BA59-D07BA884D49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8064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68A67-5266-F444-9777-80413F214E8C}" type="datetime1">
              <a:rPr lang="fr-FR" smtClean="0"/>
              <a:t>03/06/19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6AE6F-51A0-5544-BA59-D07BA884D49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3535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09097-F800-1B45-95C4-FC832223D12A}" type="datetime1">
              <a:rPr lang="fr-FR" smtClean="0"/>
              <a:t>03/06/19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6AE6F-51A0-5544-BA59-D07BA884D49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1777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FD60B-FE1E-864C-A45E-7D086D1A9DC1}" type="datetime1">
              <a:rPr lang="fr-FR" smtClean="0"/>
              <a:t>03/06/19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6AE6F-51A0-5544-BA59-D07BA884D49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7223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F4CD3-CAAC-EC4F-A18C-7CC10984BE20}" type="datetime1">
              <a:rPr lang="fr-FR" smtClean="0"/>
              <a:t>03/06/19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6AE6F-51A0-5544-BA59-D07BA884D49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8329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Relationship Id="rId3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9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436717" y="212758"/>
            <a:ext cx="8229600" cy="485742"/>
          </a:xfrm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fr-FR" dirty="0" err="1" smtClean="0"/>
              <a:t>Pic du midi observations </a:t>
            </a:r>
            <a:r>
              <a:rPr lang="fr-FR" sz="3100" dirty="0" err="1" smtClean="0"/>
              <a:t>[14-16 feb. 19]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2"/>
          </p:nvPr>
        </p:nvSpPr>
        <p:spPr>
          <a:xfrm>
            <a:off x="4695689" y="877852"/>
            <a:ext cx="4038600" cy="4027487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fr-FR" sz="2000" dirty="0" err="1" smtClean="0"/>
              <a:t>Telescope</a:t>
            </a:r>
            <a:r>
              <a:rPr lang="fr-FR" sz="2000" dirty="0" smtClean="0"/>
              <a:t> : very close to </a:t>
            </a:r>
            <a:r>
              <a:rPr lang="fr-FR" sz="2000" b="1" dirty="0" smtClean="0"/>
              <a:t>AuxTel</a:t>
            </a:r>
          </a:p>
          <a:p>
            <a:pPr lvl="1"/>
            <a:r>
              <a:rPr lang="fr-FR" sz="1800" dirty="0" err="1" smtClean="0"/>
              <a:t>Diameter</a:t>
            </a:r>
            <a:r>
              <a:rPr lang="fr-FR" sz="1800" dirty="0" smtClean="0"/>
              <a:t> : 1 m</a:t>
            </a:r>
          </a:p>
          <a:p>
            <a:pPr lvl="1"/>
            <a:r>
              <a:rPr lang="fr-FR" sz="1800" dirty="0" smtClean="0"/>
              <a:t>Focale : 12.5 m</a:t>
            </a:r>
          </a:p>
          <a:p>
            <a:r>
              <a:rPr lang="fr-FR" sz="2000" dirty="0" smtClean="0"/>
              <a:t>CCD : 2048 x 2048 pixels</a:t>
            </a:r>
          </a:p>
          <a:p>
            <a:pPr lvl="1"/>
            <a:r>
              <a:rPr lang="fr-FR" sz="1800" dirty="0" smtClean="0"/>
              <a:t>0.159 </a:t>
            </a:r>
            <a:r>
              <a:rPr lang="fr-FR" sz="1800" dirty="0" err="1" smtClean="0"/>
              <a:t>arcsec</a:t>
            </a:r>
            <a:r>
              <a:rPr lang="fr-FR" sz="1800" dirty="0" smtClean="0"/>
              <a:t>/pixel</a:t>
            </a:r>
          </a:p>
          <a:p>
            <a:pPr lvl="1"/>
            <a:r>
              <a:rPr lang="fr-FR" sz="1800" dirty="0" smtClean="0"/>
              <a:t>13.5 microns/pixel</a:t>
            </a:r>
          </a:p>
          <a:p>
            <a:pPr lvl="1"/>
            <a:r>
              <a:rPr lang="fr-FR" sz="1800" dirty="0" smtClean="0"/>
              <a:t>Distance disperser-plate = 200 mm (</a:t>
            </a:r>
            <a:r>
              <a:rPr lang="fr-FR" sz="1800" dirty="0" err="1" smtClean="0"/>
              <a:t>Auxtel</a:t>
            </a:r>
            <a:r>
              <a:rPr lang="fr-FR" sz="1800" dirty="0" smtClean="0"/>
              <a:t>)</a:t>
            </a:r>
          </a:p>
          <a:p>
            <a:r>
              <a:rPr lang="fr-FR" sz="2000" dirty="0" err="1" smtClean="0"/>
              <a:t>Ronchi</a:t>
            </a:r>
            <a:r>
              <a:rPr lang="fr-FR" sz="2000" dirty="0" smtClean="0"/>
              <a:t> :</a:t>
            </a:r>
          </a:p>
          <a:p>
            <a:pPr lvl="1"/>
            <a:r>
              <a:rPr lang="fr-FR" sz="1800" dirty="0" smtClean="0"/>
              <a:t>145 </a:t>
            </a:r>
            <a:r>
              <a:rPr lang="fr-FR" sz="1800" dirty="0" err="1" smtClean="0"/>
              <a:t>lines</a:t>
            </a:r>
            <a:r>
              <a:rPr lang="fr-FR" sz="1800" dirty="0" smtClean="0"/>
              <a:t>/mm</a:t>
            </a:r>
          </a:p>
          <a:p>
            <a:r>
              <a:rPr lang="fr-FR" sz="2000" dirty="0" smtClean="0"/>
              <a:t>New </a:t>
            </a:r>
            <a:r>
              <a:rPr lang="fr-FR" sz="2000" dirty="0" err="1" smtClean="0"/>
              <a:t>hologram</a:t>
            </a:r>
            <a:r>
              <a:rPr lang="fr-FR" sz="2000" dirty="0"/>
              <a:t> </a:t>
            </a:r>
            <a:r>
              <a:rPr lang="fr-FR" sz="2000" dirty="0" smtClean="0"/>
              <a:t>for </a:t>
            </a:r>
            <a:r>
              <a:rPr lang="fr-FR" sz="2000" dirty="0" err="1" smtClean="0"/>
              <a:t>Auxtel</a:t>
            </a:r>
            <a:r>
              <a:rPr lang="fr-FR" sz="2000" dirty="0" smtClean="0"/>
              <a:t> </a:t>
            </a:r>
          </a:p>
          <a:p>
            <a:pPr lvl="1"/>
            <a:r>
              <a:rPr lang="fr-FR" sz="1800" dirty="0" smtClean="0"/>
              <a:t>~ 150 </a:t>
            </a:r>
            <a:r>
              <a:rPr lang="fr-FR" sz="1800" dirty="0" err="1" smtClean="0"/>
              <a:t>lines</a:t>
            </a:r>
            <a:r>
              <a:rPr lang="fr-FR" sz="1800" dirty="0" smtClean="0"/>
              <a:t>/mm</a:t>
            </a:r>
            <a:endParaRPr lang="fr-FR" sz="14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6AE6F-51A0-5544-BA59-D07BA884D495}" type="slidenum">
              <a:rPr lang="fr-FR" smtClean="0"/>
              <a:t>1</a:t>
            </a:fld>
            <a:endParaRPr lang="fr-FR"/>
          </a:p>
        </p:txBody>
      </p:sp>
      <p:pic>
        <p:nvPicPr>
          <p:cNvPr id="5" name="Image 4" descr="Capture d’écran 2019-06-01 à 18.29.5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717" y="879489"/>
            <a:ext cx="3954538" cy="3933811"/>
          </a:xfrm>
          <a:prstGeom prst="rect">
            <a:avLst/>
          </a:prstGeom>
        </p:spPr>
      </p:pic>
      <p:sp>
        <p:nvSpPr>
          <p:cNvPr id="10" name="Ellipse 9"/>
          <p:cNvSpPr/>
          <p:nvPr/>
        </p:nvSpPr>
        <p:spPr>
          <a:xfrm>
            <a:off x="436717" y="3968780"/>
            <a:ext cx="747084" cy="8445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 rot="18981102">
            <a:off x="1018151" y="2042214"/>
            <a:ext cx="4092769" cy="4358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2552700" y="1410732"/>
            <a:ext cx="90376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FFFF00"/>
                </a:solidFill>
              </a:rPr>
              <a:t>Order</a:t>
            </a:r>
            <a:r>
              <a:rPr lang="fr-FR" dirty="0" smtClean="0">
                <a:solidFill>
                  <a:srgbClr val="FFFF00"/>
                </a:solidFill>
              </a:rPr>
              <a:t> 1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36717" y="3228939"/>
            <a:ext cx="90376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FFFF00"/>
                </a:solidFill>
              </a:rPr>
              <a:t>Order</a:t>
            </a:r>
            <a:r>
              <a:rPr lang="fr-FR" dirty="0" smtClean="0">
                <a:solidFill>
                  <a:srgbClr val="FFFF00"/>
                </a:solidFill>
              </a:rPr>
              <a:t> 0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15900" y="5143501"/>
            <a:ext cx="8661399" cy="120032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/>
              <a:t>Observation program :</a:t>
            </a:r>
          </a:p>
          <a:p>
            <a:pPr marL="285750" indent="-285750">
              <a:buFont typeface="Arial"/>
              <a:buChar char="•"/>
            </a:pPr>
            <a:r>
              <a:rPr lang="fr-FR" b="1" dirty="0" smtClean="0"/>
              <a:t>Targets</a:t>
            </a:r>
            <a:r>
              <a:rPr lang="fr-FR" dirty="0" smtClean="0"/>
              <a:t> : NGC2392-clown, </a:t>
            </a:r>
            <a:r>
              <a:rPr lang="de-DE" dirty="0" smtClean="0"/>
              <a:t>PNK448, </a:t>
            </a:r>
            <a:r>
              <a:rPr lang="fr-FR" b="1" dirty="0" smtClean="0">
                <a:solidFill>
                  <a:srgbClr val="FF0000"/>
                </a:solidFill>
              </a:rPr>
              <a:t>CALSPEC HD116405 (for </a:t>
            </a:r>
            <a:r>
              <a:rPr lang="fr-FR" b="1" dirty="0" err="1" smtClean="0">
                <a:solidFill>
                  <a:srgbClr val="FF0000"/>
                </a:solidFill>
              </a:rPr>
              <a:t>atmospheric</a:t>
            </a:r>
            <a:r>
              <a:rPr lang="fr-FR" b="1" dirty="0" smtClean="0">
                <a:solidFill>
                  <a:srgbClr val="FF0000"/>
                </a:solidFill>
              </a:rPr>
              <a:t> calibration)</a:t>
            </a:r>
          </a:p>
          <a:p>
            <a:pPr marL="285750" indent="-285750">
              <a:buFont typeface="Arial"/>
              <a:buChar char="•"/>
            </a:pPr>
            <a:r>
              <a:rPr lang="fr-FR" b="1" dirty="0" err="1" smtClean="0"/>
              <a:t>Filters</a:t>
            </a:r>
            <a:r>
              <a:rPr lang="fr-FR" dirty="0" smtClean="0"/>
              <a:t> : None, U’,G,’R’,I’,Z’, SII, </a:t>
            </a:r>
            <a:r>
              <a:rPr lang="fr-FR" dirty="0" err="1" smtClean="0"/>
              <a:t>Methane</a:t>
            </a:r>
            <a:r>
              <a:rPr lang="fr-FR" dirty="0" smtClean="0"/>
              <a:t> 890 nm</a:t>
            </a:r>
          </a:p>
          <a:p>
            <a:pPr marL="285750" indent="-285750">
              <a:buFont typeface="Arial"/>
              <a:buChar char="•"/>
            </a:pPr>
            <a:r>
              <a:rPr lang="fr-FR" b="1" dirty="0" err="1" smtClean="0"/>
              <a:t>Weather</a:t>
            </a:r>
            <a:r>
              <a:rPr lang="fr-FR" dirty="0" smtClean="0"/>
              <a:t> : T=-0.5°, P=727 Pa, </a:t>
            </a:r>
            <a:r>
              <a:rPr lang="fr-FR" dirty="0" err="1" smtClean="0"/>
              <a:t>Humidity</a:t>
            </a:r>
            <a:r>
              <a:rPr lang="fr-FR" dirty="0" smtClean="0"/>
              <a:t> : 27%</a:t>
            </a:r>
            <a:endParaRPr lang="fr-FR" dirty="0"/>
          </a:p>
        </p:txBody>
      </p:sp>
      <p:sp>
        <p:nvSpPr>
          <p:cNvPr id="11" name="Sous-titre 2"/>
          <p:cNvSpPr txBox="1">
            <a:spLocks/>
          </p:cNvSpPr>
          <p:nvPr/>
        </p:nvSpPr>
        <p:spPr>
          <a:xfrm>
            <a:off x="2667000" y="6293030"/>
            <a:ext cx="5943600" cy="4335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000" dirty="0">
                <a:solidFill>
                  <a:srgbClr val="0000FF"/>
                </a:solidFill>
              </a:rPr>
              <a:t>Sylvie Dagoret-Campagne, Marc </a:t>
            </a:r>
            <a:r>
              <a:rPr lang="fr-FR" sz="2000" dirty="0" err="1">
                <a:solidFill>
                  <a:srgbClr val="0000FF"/>
                </a:solidFill>
              </a:rPr>
              <a:t>Moniez</a:t>
            </a:r>
            <a:r>
              <a:rPr lang="fr-FR" sz="2000" dirty="0">
                <a:solidFill>
                  <a:srgbClr val="0000FF"/>
                </a:solidFill>
              </a:rPr>
              <a:t>, Jeremy </a:t>
            </a:r>
            <a:r>
              <a:rPr lang="fr-FR" sz="2000" dirty="0" smtClean="0">
                <a:solidFill>
                  <a:srgbClr val="0000FF"/>
                </a:solidFill>
              </a:rPr>
              <a:t>Neveu</a:t>
            </a:r>
          </a:p>
        </p:txBody>
      </p:sp>
    </p:spTree>
    <p:extLst>
      <p:ext uri="{BB962C8B-B14F-4D97-AF65-F5344CB8AC3E}">
        <p14:creationId xmlns:p14="http://schemas.microsoft.com/office/powerpoint/2010/main" val="2860376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34654" y="437140"/>
            <a:ext cx="8265562" cy="856097"/>
          </a:xfrm>
        </p:spPr>
        <p:txBody>
          <a:bodyPr>
            <a:noAutofit/>
          </a:bodyPr>
          <a:lstStyle/>
          <a:p>
            <a:pPr algn="l"/>
            <a:r>
              <a:rPr lang="fr-FR" sz="3600" b="1">
                <a:solidFill>
                  <a:srgbClr val="FF0000"/>
                </a:solidFill>
              </a:rPr>
              <a:t>Hologramme pour AuxTel</a:t>
            </a:r>
            <a:r>
              <a:rPr lang="fr-FR" sz="2800" b="1">
                <a:solidFill>
                  <a:srgbClr val="FF0000"/>
                </a:solidFill>
              </a:rPr>
              <a:t/>
            </a:r>
            <a:br>
              <a:rPr lang="fr-FR" sz="2800" b="1">
                <a:solidFill>
                  <a:srgbClr val="FF0000"/>
                </a:solidFill>
              </a:rPr>
            </a:br>
            <a:r>
              <a:rPr lang="fr-FR" sz="2800" b="1">
                <a:solidFill>
                  <a:srgbClr val="FF0000"/>
                </a:solidFill>
              </a:rPr>
              <a:t>la prochaine (et ultime) génération de </a:t>
            </a:r>
            <a:r>
              <a:rPr lang="fr-FR" sz="2800" b="1">
                <a:solidFill>
                  <a:srgbClr val="FF0000"/>
                </a:solidFill>
              </a:rPr>
              <a:t>prototypes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06694" y="1648061"/>
            <a:ext cx="3164923" cy="982872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fr-FR" sz="3100" b="1">
                <a:solidFill>
                  <a:schemeClr val="tx1"/>
                </a:solidFill>
              </a:rPr>
              <a:t>Sylvie Dagoret, Jérémy Neveu, Olivier Perdereau, Marc Moniez (LAL-Orsay)</a:t>
            </a:r>
          </a:p>
          <a:p>
            <a:pPr algn="l"/>
            <a:r>
              <a:rPr lang="fr-FR" sz="3100" b="1">
                <a:solidFill>
                  <a:schemeClr val="tx1"/>
                </a:solidFill>
              </a:rPr>
              <a:t>Laurent Le Guillou (LPNHE)</a:t>
            </a:r>
            <a:endParaRPr lang="fr-FR" b="1">
              <a:solidFill>
                <a:schemeClr val="tx1"/>
              </a:solidFill>
            </a:endParaRPr>
          </a:p>
          <a:p>
            <a:endParaRPr lang="fr-FR"/>
          </a:p>
        </p:txBody>
      </p:sp>
      <p:grpSp>
        <p:nvGrpSpPr>
          <p:cNvPr id="17" name="Grouper 16"/>
          <p:cNvGrpSpPr/>
          <p:nvPr/>
        </p:nvGrpSpPr>
        <p:grpSpPr>
          <a:xfrm>
            <a:off x="455542" y="3418138"/>
            <a:ext cx="3821118" cy="2783190"/>
            <a:chOff x="0" y="62925"/>
            <a:chExt cx="9144000" cy="6660222"/>
          </a:xfrm>
        </p:grpSpPr>
        <p:pic>
          <p:nvPicPr>
            <p:cNvPr id="18" name="Image 17" descr="banc-holographique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2925"/>
              <a:ext cx="9144000" cy="6660222"/>
            </a:xfrm>
            <a:prstGeom prst="rect">
              <a:avLst/>
            </a:prstGeom>
          </p:spPr>
        </p:pic>
        <p:grpSp>
          <p:nvGrpSpPr>
            <p:cNvPr id="19" name="Grouper 18"/>
            <p:cNvGrpSpPr/>
            <p:nvPr/>
          </p:nvGrpSpPr>
          <p:grpSpPr>
            <a:xfrm>
              <a:off x="692776" y="782489"/>
              <a:ext cx="7633365" cy="4168997"/>
              <a:chOff x="692776" y="782489"/>
              <a:chExt cx="7633365" cy="4168997"/>
            </a:xfrm>
          </p:grpSpPr>
          <p:cxnSp>
            <p:nvCxnSpPr>
              <p:cNvPr id="20" name="Connecteur droit 19"/>
              <p:cNvCxnSpPr/>
              <p:nvPr/>
            </p:nvCxnSpPr>
            <p:spPr>
              <a:xfrm flipH="1">
                <a:off x="692776" y="782489"/>
                <a:ext cx="5054698" cy="1808704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necteur droit 20"/>
              <p:cNvCxnSpPr/>
              <p:nvPr/>
            </p:nvCxnSpPr>
            <p:spPr>
              <a:xfrm flipH="1" flipV="1">
                <a:off x="692776" y="2591193"/>
                <a:ext cx="3540854" cy="1218629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necteur droit 21"/>
              <p:cNvCxnSpPr/>
              <p:nvPr/>
            </p:nvCxnSpPr>
            <p:spPr>
              <a:xfrm flipH="1">
                <a:off x="1539502" y="2488570"/>
                <a:ext cx="962189" cy="384834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necteur droit 22"/>
              <p:cNvCxnSpPr/>
              <p:nvPr/>
            </p:nvCxnSpPr>
            <p:spPr>
              <a:xfrm flipH="1" flipV="1">
                <a:off x="2501692" y="2488570"/>
                <a:ext cx="5824448" cy="1667599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necteur droit 23"/>
              <p:cNvCxnSpPr/>
              <p:nvPr/>
            </p:nvCxnSpPr>
            <p:spPr>
              <a:xfrm flipH="1">
                <a:off x="7966922" y="4156169"/>
                <a:ext cx="359219" cy="577246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necteur droit 24"/>
              <p:cNvCxnSpPr/>
              <p:nvPr/>
            </p:nvCxnSpPr>
            <p:spPr>
              <a:xfrm flipH="1" flipV="1">
                <a:off x="5145946" y="4156170"/>
                <a:ext cx="2310877" cy="795316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cteur droit 25"/>
              <p:cNvCxnSpPr/>
              <p:nvPr/>
            </p:nvCxnSpPr>
            <p:spPr>
              <a:xfrm flipH="1">
                <a:off x="4440664" y="2498084"/>
                <a:ext cx="1297296" cy="1191446"/>
              </a:xfrm>
              <a:prstGeom prst="line">
                <a:avLst/>
              </a:prstGeom>
              <a:ln w="38100" cmpd="sng">
                <a:solidFill>
                  <a:srgbClr val="FFFF00"/>
                </a:solidFill>
                <a:headEnd type="arrow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cteur droit 26"/>
              <p:cNvCxnSpPr/>
              <p:nvPr/>
            </p:nvCxnSpPr>
            <p:spPr>
              <a:xfrm flipH="1">
                <a:off x="4609390" y="2535332"/>
                <a:ext cx="1360163" cy="1252064"/>
              </a:xfrm>
              <a:prstGeom prst="line">
                <a:avLst/>
              </a:prstGeom>
              <a:ln w="38100" cmpd="sng">
                <a:solidFill>
                  <a:srgbClr val="FFFF00"/>
                </a:solidFill>
                <a:headEnd type="arrow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ZoneTexte 27"/>
              <p:cNvSpPr txBox="1"/>
              <p:nvPr/>
            </p:nvSpPr>
            <p:spPr>
              <a:xfrm>
                <a:off x="3127856" y="3656810"/>
                <a:ext cx="1386429" cy="5105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100" b="1">
                    <a:solidFill>
                      <a:srgbClr val="FFFF00"/>
                    </a:solidFill>
                  </a:rPr>
                  <a:t>Source A</a:t>
                </a:r>
              </a:p>
            </p:txBody>
          </p:sp>
          <p:sp>
            <p:nvSpPr>
              <p:cNvPr id="29" name="ZoneTexte 28"/>
              <p:cNvSpPr txBox="1"/>
              <p:nvPr/>
            </p:nvSpPr>
            <p:spPr>
              <a:xfrm>
                <a:off x="5075393" y="3757108"/>
                <a:ext cx="1354376" cy="5105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100" b="1">
                    <a:solidFill>
                      <a:srgbClr val="FFFF00"/>
                    </a:solidFill>
                  </a:rPr>
                  <a:t>Source B</a:t>
                </a:r>
              </a:p>
            </p:txBody>
          </p:sp>
          <p:sp>
            <p:nvSpPr>
              <p:cNvPr id="30" name="ZoneTexte 29"/>
              <p:cNvSpPr txBox="1"/>
              <p:nvPr/>
            </p:nvSpPr>
            <p:spPr>
              <a:xfrm rot="852517">
                <a:off x="4893413" y="2116441"/>
                <a:ext cx="1886943" cy="5105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100" b="1"/>
                  <a:t>Interferences</a:t>
                </a:r>
              </a:p>
            </p:txBody>
          </p:sp>
          <p:sp>
            <p:nvSpPr>
              <p:cNvPr id="31" name="ZoneTexte 30"/>
              <p:cNvSpPr txBox="1"/>
              <p:nvPr/>
            </p:nvSpPr>
            <p:spPr>
              <a:xfrm>
                <a:off x="800554" y="2939101"/>
                <a:ext cx="1816364" cy="5105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100" b="1">
                    <a:solidFill>
                      <a:srgbClr val="FFFF00"/>
                    </a:solidFill>
                  </a:rPr>
                  <a:t>beamsplitter</a:t>
                </a:r>
              </a:p>
            </p:txBody>
          </p:sp>
        </p:grpSp>
      </p:grpSp>
      <p:sp>
        <p:nvSpPr>
          <p:cNvPr id="6" name="ZoneTexte 5"/>
          <p:cNvSpPr txBox="1"/>
          <p:nvPr/>
        </p:nvSpPr>
        <p:spPr>
          <a:xfrm>
            <a:off x="445661" y="5818500"/>
            <a:ext cx="1877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>
                <a:solidFill>
                  <a:srgbClr val="FFFF00"/>
                </a:solidFill>
              </a:rPr>
              <a:t>Production bench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276373" y="1440209"/>
            <a:ext cx="4379063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b="1"/>
              <a:t>Banc holographique amélioré</a:t>
            </a:r>
          </a:p>
          <a:p>
            <a:pPr marL="742950" lvl="1" indent="-285750">
              <a:buFontTx/>
              <a:buChar char="-"/>
            </a:pPr>
            <a:r>
              <a:rPr lang="fr-FR"/>
              <a:t>Faisceaux avec chemins optiques identiques</a:t>
            </a:r>
          </a:p>
          <a:p>
            <a:pPr marL="742950" lvl="1" indent="-285750">
              <a:buFontTx/>
              <a:buChar char="-"/>
            </a:pPr>
            <a:r>
              <a:rPr lang="fr-FR"/>
              <a:t>Trous de filtrage de 30 microns</a:t>
            </a:r>
          </a:p>
          <a:p>
            <a:pPr marL="285750" indent="-285750">
              <a:buFontTx/>
              <a:buChar char="-"/>
            </a:pPr>
            <a:r>
              <a:rPr lang="fr-FR" b="1"/>
              <a:t>Production d’hologrammes de phase</a:t>
            </a:r>
          </a:p>
          <a:p>
            <a:pPr marL="285750" indent="-285750">
              <a:buFontTx/>
              <a:buChar char="-"/>
            </a:pPr>
            <a:r>
              <a:rPr lang="fr-FR" b="1"/>
              <a:t>Exposition avec scellement en place </a:t>
            </a:r>
            <a:r>
              <a:rPr lang="fr-FR"/>
              <a:t>amovible pour permettre développement</a:t>
            </a:r>
            <a:endParaRPr lang="fr-FR" b="1"/>
          </a:p>
          <a:p>
            <a:endParaRPr lang="fr-FR" b="1"/>
          </a:p>
          <a:p>
            <a:pPr marL="285750" indent="-285750">
              <a:buFontTx/>
              <a:buChar char="-"/>
            </a:pPr>
            <a:r>
              <a:rPr lang="fr-FR" b="1"/>
              <a:t>Dernière phase d’essais</a:t>
            </a:r>
            <a:endParaRPr lang="fr-FR"/>
          </a:p>
          <a:p>
            <a:pPr marL="742950" lvl="1" indent="-285750">
              <a:buFontTx/>
              <a:buChar char="-"/>
            </a:pPr>
            <a:r>
              <a:rPr lang="fr-FR"/>
              <a:t>plusieurs types d’émulsions minces</a:t>
            </a:r>
          </a:p>
          <a:p>
            <a:pPr marL="742950" lvl="1" indent="-285750">
              <a:buFontTx/>
              <a:buChar char="-"/>
            </a:pPr>
            <a:r>
              <a:rPr lang="fr-FR"/>
              <a:t>combinaisons T_pose / T_développement</a:t>
            </a:r>
          </a:p>
          <a:p>
            <a:pPr marL="285750" indent="-285750">
              <a:buFontTx/>
              <a:buChar char="-"/>
            </a:pPr>
            <a:r>
              <a:rPr lang="fr-FR" b="1"/>
              <a:t>Objectif (voir simulation)</a:t>
            </a:r>
          </a:p>
          <a:p>
            <a:pPr marL="742950" lvl="1" indent="-285750">
              <a:buFontTx/>
              <a:buChar char="-"/>
            </a:pPr>
            <a:r>
              <a:rPr lang="fr-FR"/>
              <a:t>Maximiser efficacité ordre 1</a:t>
            </a:r>
          </a:p>
          <a:p>
            <a:pPr marL="742950" lvl="1" indent="-285750">
              <a:buFontTx/>
              <a:buChar char="-"/>
            </a:pPr>
            <a:r>
              <a:rPr lang="fr-FR"/>
              <a:t>Minimiser ordre 2 (=&gt; contraste de franges élevé)</a:t>
            </a:r>
          </a:p>
        </p:txBody>
      </p:sp>
    </p:spTree>
    <p:extLst>
      <p:ext uri="{BB962C8B-B14F-4D97-AF65-F5344CB8AC3E}">
        <p14:creationId xmlns:p14="http://schemas.microsoft.com/office/powerpoint/2010/main" val="755607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Capture d’écran 2019-03-11 à 16.42.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74" y="841646"/>
            <a:ext cx="3918145" cy="5890401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6830094" y="129671"/>
            <a:ext cx="203132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/>
              <a:t>S. Dagoret-Campagne</a:t>
            </a:r>
          </a:p>
          <a:p>
            <a:r>
              <a:rPr lang="fr-FR" sz="1600" b="1"/>
              <a:t>O. Perdereau</a:t>
            </a:r>
            <a:endParaRPr lang="fr-FR" b="1"/>
          </a:p>
        </p:txBody>
      </p:sp>
      <p:sp>
        <p:nvSpPr>
          <p:cNvPr id="11" name="ZoneTexte 10"/>
          <p:cNvSpPr txBox="1"/>
          <p:nvPr/>
        </p:nvSpPr>
        <p:spPr>
          <a:xfrm>
            <a:off x="7897995" y="911005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/>
              <a:t>Order 0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5178892" y="3072715"/>
            <a:ext cx="914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/>
              <a:t>Order 1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5168397" y="5130542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/>
              <a:t>Order 2</a:t>
            </a:r>
          </a:p>
        </p:txBody>
      </p:sp>
      <p:pic>
        <p:nvPicPr>
          <p:cNvPr id="14" name="Image 13" descr="ensity-logarithm of light intensity diagram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58" y="1841274"/>
            <a:ext cx="1503378" cy="1142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 14" descr="lignes-hol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8" y="129671"/>
            <a:ext cx="1905138" cy="188132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53770" y="219893"/>
            <a:ext cx="3582188" cy="743592"/>
          </a:xfrm>
        </p:spPr>
        <p:txBody>
          <a:bodyPr>
            <a:noAutofit/>
          </a:bodyPr>
          <a:lstStyle/>
          <a:p>
            <a:r>
              <a:rPr lang="fr-FR" b="1">
                <a:solidFill>
                  <a:srgbClr val="FF0000"/>
                </a:solidFill>
              </a:rPr>
              <a:t>Simulation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09949" y="1027604"/>
            <a:ext cx="3833325" cy="5479323"/>
          </a:xfrm>
        </p:spPr>
        <p:txBody>
          <a:bodyPr>
            <a:noAutofit/>
          </a:bodyPr>
          <a:lstStyle/>
          <a:p>
            <a:r>
              <a:rPr lang="fr-FR" sz="2000" b="1" i="1"/>
              <a:t>Simulate (thin) holograms</a:t>
            </a:r>
          </a:p>
          <a:p>
            <a:pPr lvl="1"/>
            <a:r>
              <a:rPr lang="fr-FR" sz="1600"/>
              <a:t>interference network from 2 coherent point sources</a:t>
            </a:r>
          </a:p>
          <a:p>
            <a:pPr lvl="1"/>
            <a:r>
              <a:rPr lang="fr-FR" sz="1600"/>
              <a:t>Modelize emulsion response to illumination: both amplitude and phase holograms</a:t>
            </a:r>
          </a:p>
          <a:p>
            <a:r>
              <a:rPr lang="fr-FR" sz="1800" b="1" i="1"/>
              <a:t>Simulate Fraunhofer diffraction </a:t>
            </a:r>
            <a:r>
              <a:rPr lang="fr-FR" sz="1800" i="1"/>
              <a:t>of convergent beam (HOE &amp; Ronchi)</a:t>
            </a:r>
          </a:p>
          <a:p>
            <a:endParaRPr lang="fr-FR" sz="1800" i="1"/>
          </a:p>
          <a:p>
            <a:endParaRPr lang="fr-FR" sz="1800" i="1"/>
          </a:p>
          <a:p>
            <a:pPr lvl="1"/>
            <a:r>
              <a:rPr lang="fr-FR" sz="1600"/>
              <a:t>Diffraction efficiency OK</a:t>
            </a:r>
          </a:p>
          <a:p>
            <a:r>
              <a:rPr lang="fr-FR" sz="1800" b="1" i="1"/>
              <a:t>Useful to chose the best process parameters</a:t>
            </a:r>
          </a:p>
          <a:p>
            <a:r>
              <a:rPr lang="fr-FR" sz="1400" i="1"/>
              <a:t>K=0.4… 1.0 associated with exposure duration</a:t>
            </a:r>
          </a:p>
          <a:p>
            <a:r>
              <a:rPr lang="fr-FR" sz="1400" i="1"/>
              <a:t>Y=10… 50 associated with emulsion </a:t>
            </a:r>
            <a:r>
              <a:rPr lang="fr-FR" sz="1400" i="1">
                <a:latin typeface="Symbol" charset="2"/>
                <a:cs typeface="Symbol" charset="2"/>
              </a:rPr>
              <a:t>g</a:t>
            </a:r>
          </a:p>
        </p:txBody>
      </p:sp>
      <p:pic>
        <p:nvPicPr>
          <p:cNvPr id="16" name="Image 15" descr="Capture d’écran 2019-02-27 à 16.24.5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770" y="3385305"/>
            <a:ext cx="3526637" cy="635007"/>
          </a:xfrm>
          <a:prstGeom prst="rect">
            <a:avLst/>
          </a:prstGeom>
        </p:spPr>
      </p:pic>
      <p:pic>
        <p:nvPicPr>
          <p:cNvPr id="10" name="Image 9" descr="Capture d’écran 2019-03-11 à 16.52.40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951" y="5481060"/>
            <a:ext cx="1529539" cy="1250987"/>
          </a:xfrm>
          <a:prstGeom prst="rect">
            <a:avLst/>
          </a:prstGeom>
        </p:spPr>
      </p:pic>
      <p:pic>
        <p:nvPicPr>
          <p:cNvPr id="18" name="Image 17" descr="Capture d’écran 2019-03-11 à 16.53.39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311" y="5512548"/>
            <a:ext cx="1494926" cy="1209003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1819222" y="5545349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>
                <a:latin typeface="Symbol" charset="2"/>
                <a:cs typeface="Symbol" charset="2"/>
              </a:rPr>
              <a:t>g=10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3808291" y="5706519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>
                <a:latin typeface="Symbol" charset="2"/>
                <a:cs typeface="Symbol" charset="2"/>
              </a:rPr>
              <a:t>g=50</a:t>
            </a:r>
          </a:p>
        </p:txBody>
      </p:sp>
      <p:cxnSp>
        <p:nvCxnSpPr>
          <p:cNvPr id="22" name="Connecteur droit avec flèche 21"/>
          <p:cNvCxnSpPr/>
          <p:nvPr/>
        </p:nvCxnSpPr>
        <p:spPr>
          <a:xfrm>
            <a:off x="4371841" y="5886292"/>
            <a:ext cx="1925319" cy="631131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5987974" y="3072715"/>
            <a:ext cx="193704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200" b="1" i="1">
                <a:solidFill>
                  <a:srgbClr val="FF0000"/>
                </a:solidFill>
              </a:rPr>
              <a:t>Behaviour of efficiency reasonably well understood</a:t>
            </a:r>
          </a:p>
        </p:txBody>
      </p:sp>
    </p:spTree>
    <p:extLst>
      <p:ext uri="{BB962C8B-B14F-4D97-AF65-F5344CB8AC3E}">
        <p14:creationId xmlns:p14="http://schemas.microsoft.com/office/powerpoint/2010/main" val="1156190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1860" y="274638"/>
            <a:ext cx="8229600" cy="1069222"/>
          </a:xfrm>
        </p:spPr>
        <p:txBody>
          <a:bodyPr>
            <a:noAutofit/>
          </a:bodyPr>
          <a:lstStyle/>
          <a:p>
            <a:pPr algn="l"/>
            <a:r>
              <a:rPr lang="fr-FR" sz="3600" b="1">
                <a:solidFill>
                  <a:srgbClr val="FF0000"/>
                </a:solidFill>
              </a:rPr>
              <a:t>Réalisations et mesures en vue de l’hologramme final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6483" y="1527276"/>
            <a:ext cx="4237410" cy="4525963"/>
          </a:xfrm>
        </p:spPr>
        <p:txBody>
          <a:bodyPr>
            <a:normAutofit fontScale="47500" lnSpcReduction="20000"/>
          </a:bodyPr>
          <a:lstStyle/>
          <a:p>
            <a:r>
              <a:rPr lang="fr-FR"/>
              <a:t>Lames de verre 50x50x4mm </a:t>
            </a:r>
            <a:r>
              <a:rPr lang="fr-FR">
                <a:latin typeface="Symbol" charset="2"/>
                <a:cs typeface="Symbol" charset="2"/>
              </a:rPr>
              <a:t>l</a:t>
            </a:r>
            <a:r>
              <a:rPr lang="fr-FR"/>
              <a:t>/4 (Edmunds) </a:t>
            </a:r>
            <a:r>
              <a:rPr lang="fr-FR" sz="2900" i="1"/>
              <a:t>-&gt; Semaine 23</a:t>
            </a:r>
          </a:p>
          <a:p>
            <a:pPr marL="0" indent="0">
              <a:buNone/>
            </a:pPr>
            <a:endParaRPr lang="fr-FR" i="1"/>
          </a:p>
          <a:p>
            <a:r>
              <a:rPr lang="fr-FR"/>
              <a:t>Traitement anti-reflet large bande au LMA </a:t>
            </a:r>
            <a:r>
              <a:rPr lang="fr-FR" sz="2900" i="1"/>
              <a:t>-&gt; Semaine 24</a:t>
            </a:r>
          </a:p>
          <a:p>
            <a:pPr marL="0" indent="0">
              <a:buNone/>
            </a:pPr>
            <a:endParaRPr lang="fr-FR"/>
          </a:p>
          <a:p>
            <a:r>
              <a:rPr lang="fr-FR"/>
              <a:t>Mesures sommaires de transmission ordres 0, 1 et 2 (LPNHE) entre </a:t>
            </a:r>
            <a:r>
              <a:rPr lang="fr-FR" i="1"/>
              <a:t>semaines 25 et début 26</a:t>
            </a:r>
          </a:p>
          <a:p>
            <a:endParaRPr lang="fr-FR"/>
          </a:p>
          <a:p>
            <a:r>
              <a:rPr lang="fr-FR"/>
              <a:t>Choix et production des hologrammes définitifs </a:t>
            </a:r>
            <a:r>
              <a:rPr lang="fr-FR" b="1" i="1"/>
              <a:t>semaine 26 au plus tard (sinon, septembre)</a:t>
            </a:r>
          </a:p>
          <a:p>
            <a:pPr marL="0" indent="0">
              <a:buNone/>
            </a:pPr>
            <a:endParaRPr lang="fr-FR" b="1" i="1"/>
          </a:p>
          <a:p>
            <a:r>
              <a:rPr lang="fr-FR"/>
              <a:t>Préparation du support pour caractérisation au LPNHE (LPNHE)</a:t>
            </a:r>
            <a:r>
              <a:rPr lang="fr-FR" i="1"/>
              <a:t> -&gt; Juillet</a:t>
            </a:r>
          </a:p>
          <a:p>
            <a:pPr marL="0" indent="0">
              <a:buNone/>
            </a:pPr>
            <a:endParaRPr lang="fr-FR"/>
          </a:p>
          <a:p>
            <a:r>
              <a:rPr lang="fr-FR"/>
              <a:t>Préparation du support pour roue à filtre de AuxTel (LAL). Vérifié à Tucson </a:t>
            </a:r>
            <a:r>
              <a:rPr lang="fr-FR" i="1"/>
              <a:t>-&gt; Juin/Juillet</a:t>
            </a:r>
          </a:p>
          <a:p>
            <a:pPr marL="0" indent="0">
              <a:buNone/>
            </a:pPr>
            <a:endParaRPr lang="fr-FR"/>
          </a:p>
          <a:p>
            <a:r>
              <a:rPr lang="fr-FR"/>
              <a:t>Caractérisation précise de 2 HOE sur banc LPNHE, avant envoi d’un HOE au Chili. </a:t>
            </a:r>
            <a:r>
              <a:rPr lang="fr-FR" i="1"/>
              <a:t>-&gt; été</a:t>
            </a:r>
          </a:p>
        </p:txBody>
      </p:sp>
      <p:pic>
        <p:nvPicPr>
          <p:cNvPr id="4" name="Image 3" descr="Macintosh HD:Users:moniez:Desktop:Capture d’écran 2019-01-16 à 09.05.46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047" y="965147"/>
            <a:ext cx="4215053" cy="2914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Macintosh HD:Users:moniez:Documents:LSST:Atmosphere:Hologramme:Tucson-fev19:installation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845" y="3879818"/>
            <a:ext cx="3553021" cy="26633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oneTexte 5"/>
          <p:cNvSpPr txBox="1"/>
          <p:nvPr/>
        </p:nvSpPr>
        <p:spPr>
          <a:xfrm>
            <a:off x="4985845" y="5619177"/>
            <a:ext cx="219051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/>
              <a:t>Installation on the LSST spectrograph (Tucson)</a:t>
            </a:r>
          </a:p>
        </p:txBody>
      </p:sp>
    </p:spTree>
    <p:extLst>
      <p:ext uri="{BB962C8B-B14F-4D97-AF65-F5344CB8AC3E}">
        <p14:creationId xmlns:p14="http://schemas.microsoft.com/office/powerpoint/2010/main" val="2673751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94304"/>
            <a:ext cx="8229600" cy="1143000"/>
          </a:xfrm>
        </p:spPr>
        <p:txBody>
          <a:bodyPr/>
          <a:lstStyle/>
          <a:p>
            <a:r>
              <a:rPr lang="fr-FR" sz="5400" b="1"/>
              <a:t>Supplements</a:t>
            </a:r>
            <a:endParaRPr lang="fr-FR" b="1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6AE6F-51A0-5544-BA59-D07BA884D495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5346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Figure_8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31913"/>
            <a:ext cx="9144000" cy="1411287"/>
          </a:xfrm>
          <a:prstGeom prst="rect">
            <a:avLst/>
          </a:prstGeom>
        </p:spPr>
      </p:pic>
      <p:pic>
        <p:nvPicPr>
          <p:cNvPr id="5" name="Image 4" descr="Figure_80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501900"/>
            <a:ext cx="9144000" cy="43561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fr-FR" sz="3200" b="1" dirty="0" err="1"/>
              <a:t>M</a:t>
            </a:r>
            <a:r>
              <a:rPr lang="fr-FR" sz="3200" b="1" dirty="0" err="1" smtClean="0"/>
              <a:t>edian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absorption</a:t>
            </a:r>
            <a:r>
              <a:rPr lang="fr-FR" sz="3200" b="1" dirty="0" smtClean="0"/>
              <a:t> </a:t>
            </a:r>
            <a:r>
              <a:rPr lang="fr-FR" sz="3200" b="1" dirty="0" err="1"/>
              <a:t>@</a:t>
            </a:r>
            <a:r>
              <a:rPr lang="fr-FR" sz="3200" b="1" dirty="0" smtClean="0"/>
              <a:t> </a:t>
            </a:r>
            <a:r>
              <a:rPr lang="fr-FR" sz="3200" b="1" dirty="0" err="1" smtClean="0"/>
              <a:t>λ</a:t>
            </a:r>
            <a:r>
              <a:rPr lang="fr-FR" sz="3200" b="1" dirty="0"/>
              <a:t>=</a:t>
            </a:r>
            <a:r>
              <a:rPr lang="fr-FR" sz="3200" b="1" dirty="0" smtClean="0"/>
              <a:t>700±50 nm as grey component</a:t>
            </a:r>
            <a:endParaRPr lang="fr-FR" sz="3200" b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6AE6F-51A0-5544-BA59-D07BA884D495}" type="slidenum">
              <a:rPr lang="fr-FR" smtClean="0"/>
              <a:t>14</a:t>
            </a:fld>
            <a:endParaRPr lang="fr-FR"/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457200" y="3245769"/>
            <a:ext cx="0" cy="179505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703850" y="3275273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0.6 </a:t>
            </a:r>
            <a:r>
              <a:rPr lang="fr-FR" b="1" dirty="0" err="1" smtClean="0"/>
              <a:t>mag</a:t>
            </a:r>
            <a:endParaRPr lang="fr-FR" b="1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9750" y="5040827"/>
            <a:ext cx="2179050" cy="82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587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1075"/>
            <a:ext cx="8229600" cy="1143000"/>
          </a:xfrm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fr-FR" dirty="0" smtClean="0"/>
              <a:t>Variations of Rayleigh absorption </a:t>
            </a:r>
            <a:r>
              <a:rPr lang="fr-FR" dirty="0" err="1" smtClean="0"/>
              <a:t>with</a:t>
            </a:r>
            <a:r>
              <a:rPr lang="fr-FR" dirty="0" smtClean="0"/>
              <a:t> Pressure and </a:t>
            </a:r>
            <a:r>
              <a:rPr lang="fr-FR" dirty="0" err="1" smtClean="0"/>
              <a:t>Temperature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6AE6F-51A0-5544-BA59-D07BA884D495}" type="slidenum">
              <a:rPr lang="fr-FR" smtClean="0"/>
              <a:t>15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723900" y="3980934"/>
            <a:ext cx="635302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fr-FR" sz="2800" dirty="0" err="1" smtClean="0"/>
              <a:t>Of the order of a few % -&gt; few 0.01 mag</a:t>
            </a:r>
            <a:endParaRPr lang="fr-FR" sz="2800" dirty="0" smtClean="0"/>
          </a:p>
          <a:p>
            <a:endParaRPr lang="fr-FR" sz="2800" dirty="0"/>
          </a:p>
          <a:p>
            <a:pPr marL="342900" indent="-342900">
              <a:buFont typeface="Arial"/>
              <a:buChar char="•"/>
            </a:pPr>
            <a:r>
              <a:rPr lang="fr-FR" sz="2800" dirty="0" err="1" smtClean="0"/>
              <a:t>Will be </a:t>
            </a:r>
            <a:r>
              <a:rPr lang="fr-FR" sz="2800" dirty="0" smtClean="0"/>
              <a:t>checked in </a:t>
            </a:r>
            <a:r>
              <a:rPr lang="fr-FR" sz="2800" dirty="0" err="1" smtClean="0"/>
              <a:t>libradtran</a:t>
            </a:r>
            <a:r>
              <a:rPr lang="fr-FR" sz="2800" dirty="0" smtClean="0"/>
              <a:t> </a:t>
            </a:r>
            <a:endParaRPr lang="fr-FR" sz="28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49400"/>
            <a:ext cx="9144000" cy="225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49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5758" y="3619499"/>
            <a:ext cx="6090640" cy="3238499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2903" y="305021"/>
            <a:ext cx="6143496" cy="3225416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6AE6F-51A0-5544-BA59-D07BA884D495}" type="slidenum">
              <a:rPr lang="fr-FR" smtClean="0"/>
              <a:t>16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797678" y="3874479"/>
            <a:ext cx="13703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Pressure:</a:t>
            </a:r>
          </a:p>
          <a:p>
            <a:r>
              <a:rPr lang="fr-FR" dirty="0" err="1"/>
              <a:t>m</a:t>
            </a:r>
            <a:r>
              <a:rPr lang="fr-FR" dirty="0" err="1" smtClean="0"/>
              <a:t>mag</a:t>
            </a:r>
            <a:r>
              <a:rPr lang="fr-FR" dirty="0" smtClean="0"/>
              <a:t> </a:t>
            </a:r>
            <a:r>
              <a:rPr lang="fr-FR" dirty="0" err="1" smtClean="0"/>
              <a:t>effect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797678" y="5867060"/>
            <a:ext cx="1230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LibRadtran</a:t>
            </a:r>
            <a:endParaRPr lang="fr-FR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4412934" y="614177"/>
            <a:ext cx="2652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/>
              <a:t>LibRadtran</a:t>
            </a:r>
            <a:r>
              <a:rPr lang="fr-FR" b="1" dirty="0" smtClean="0"/>
              <a:t> </a:t>
            </a:r>
            <a:r>
              <a:rPr lang="fr-FR" b="1" dirty="0" err="1" smtClean="0"/>
              <a:t>aerosol</a:t>
            </a:r>
            <a:r>
              <a:rPr lang="fr-FR" b="1" dirty="0" smtClean="0"/>
              <a:t> model</a:t>
            </a:r>
            <a:endParaRPr lang="fr-FR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249029" y="271335"/>
            <a:ext cx="2022859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b="1" u="sng" dirty="0" err="1" smtClean="0"/>
              <a:t>Aerosols</a:t>
            </a:r>
            <a:endParaRPr lang="fr-FR" sz="4000" b="1" u="sng" dirty="0" smtClean="0"/>
          </a:p>
          <a:p>
            <a:r>
              <a:rPr lang="fr-FR" dirty="0" smtClean="0"/>
              <a:t>(</a:t>
            </a:r>
            <a:r>
              <a:rPr lang="fr-FR" dirty="0" err="1" smtClean="0"/>
              <a:t>libradtran</a:t>
            </a:r>
            <a:r>
              <a:rPr lang="fr-FR" dirty="0" smtClean="0"/>
              <a:t> model)</a:t>
            </a:r>
            <a:endParaRPr lang="fr-FR" dirty="0"/>
          </a:p>
          <a:p>
            <a:r>
              <a:rPr lang="fr-FR" dirty="0" smtClean="0"/>
              <a:t>VAOD </a:t>
            </a:r>
            <a:r>
              <a:rPr lang="fr-FR" dirty="0" err="1" smtClean="0"/>
              <a:t>at</a:t>
            </a:r>
            <a:r>
              <a:rPr lang="fr-FR" dirty="0" smtClean="0"/>
              <a:t> 500 nm</a:t>
            </a:r>
          </a:p>
          <a:p>
            <a:r>
              <a:rPr lang="fr-FR" dirty="0" smtClean="0"/>
              <a:t>50-150 </a:t>
            </a:r>
            <a:r>
              <a:rPr lang="fr-FR" dirty="0" err="1" smtClean="0"/>
              <a:t>mmag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249029" y="3864593"/>
            <a:ext cx="17235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u="sng" dirty="0" smtClean="0"/>
              <a:t>Pressure</a:t>
            </a:r>
          </a:p>
          <a:p>
            <a:r>
              <a:rPr lang="fr-FR" sz="1600" dirty="0" smtClean="0"/>
              <a:t>(</a:t>
            </a:r>
            <a:r>
              <a:rPr lang="fr-FR" sz="1600" dirty="0" err="1" smtClean="0"/>
              <a:t>libradtran</a:t>
            </a:r>
            <a:r>
              <a:rPr lang="fr-FR" sz="1600" dirty="0" smtClean="0"/>
              <a:t> model)</a:t>
            </a:r>
          </a:p>
          <a:p>
            <a:pPr marL="285750" indent="-285750">
              <a:buFont typeface="Arial"/>
              <a:buChar char="•"/>
            </a:pPr>
            <a:r>
              <a:rPr lang="fr-FR" sz="1600" dirty="0" err="1"/>
              <a:t>10 m</a:t>
            </a:r>
            <a:r>
              <a:rPr lang="fr-FR" sz="1600" dirty="0" err="1" smtClean="0"/>
              <a:t>mag</a:t>
            </a:r>
            <a:r>
              <a:rPr lang="fr-FR" sz="1600" dirty="0" smtClean="0"/>
              <a:t> </a:t>
            </a:r>
            <a:r>
              <a:rPr lang="fr-FR" sz="1600" dirty="0" err="1" smtClean="0"/>
              <a:t>level</a:t>
            </a:r>
            <a:endParaRPr lang="fr-FR" sz="1600" dirty="0" smtClean="0"/>
          </a:p>
          <a:p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2742797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r>
              <a:rPr lang="fr-FR" b="1" dirty="0" smtClean="0"/>
              <a:t>TODO </a:t>
            </a:r>
            <a:r>
              <a:rPr lang="fr-FR" b="1" dirty="0" err="1" smtClean="0"/>
              <a:t>list</a:t>
            </a:r>
            <a:endParaRPr lang="fr-FR" b="1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Need</a:t>
            </a:r>
            <a:r>
              <a:rPr lang="fr-FR" dirty="0" smtClean="0"/>
              <a:t> more </a:t>
            </a:r>
            <a:r>
              <a:rPr lang="fr-FR" dirty="0" err="1" smtClean="0"/>
              <a:t>observatory</a:t>
            </a:r>
            <a:r>
              <a:rPr lang="fr-FR" dirty="0" smtClean="0"/>
              <a:t> data to check if </a:t>
            </a:r>
            <a:r>
              <a:rPr lang="fr-FR" dirty="0" err="1" smtClean="0"/>
              <a:t>such</a:t>
            </a:r>
            <a:r>
              <a:rPr lang="fr-FR" dirty="0" smtClean="0"/>
              <a:t> condition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reproduced</a:t>
            </a:r>
            <a:endParaRPr lang="fr-FR" dirty="0" smtClean="0"/>
          </a:p>
          <a:p>
            <a:r>
              <a:rPr lang="fr-FR" dirty="0" err="1" smtClean="0"/>
              <a:t>Collect</a:t>
            </a:r>
            <a:r>
              <a:rPr lang="fr-FR" dirty="0" smtClean="0"/>
              <a:t> </a:t>
            </a:r>
            <a:r>
              <a:rPr lang="fr-FR" dirty="0" err="1" smtClean="0"/>
              <a:t>Temperature</a:t>
            </a:r>
            <a:r>
              <a:rPr lang="fr-FR" dirty="0" smtClean="0"/>
              <a:t> and Pressure data</a:t>
            </a:r>
          </a:p>
          <a:p>
            <a:r>
              <a:rPr lang="fr-FR" dirty="0" err="1" smtClean="0"/>
              <a:t>Collect</a:t>
            </a:r>
            <a:r>
              <a:rPr lang="fr-FR" dirty="0" smtClean="0"/>
              <a:t> </a:t>
            </a:r>
            <a:r>
              <a:rPr lang="fr-FR" dirty="0" err="1" smtClean="0"/>
              <a:t>Aerosols</a:t>
            </a:r>
            <a:r>
              <a:rPr lang="fr-FR" dirty="0" smtClean="0"/>
              <a:t> data</a:t>
            </a:r>
          </a:p>
          <a:p>
            <a:r>
              <a:rPr lang="fr-FR" dirty="0" err="1" smtClean="0"/>
              <a:t>Collect</a:t>
            </a:r>
            <a:r>
              <a:rPr lang="fr-FR" dirty="0" smtClean="0"/>
              <a:t> Grey </a:t>
            </a:r>
            <a:r>
              <a:rPr lang="fr-FR" dirty="0" err="1" smtClean="0"/>
              <a:t>attenuation</a:t>
            </a:r>
            <a:r>
              <a:rPr lang="fr-FR" dirty="0" smtClean="0"/>
              <a:t> data</a:t>
            </a:r>
          </a:p>
          <a:p>
            <a:r>
              <a:rPr lang="fr-FR" dirty="0" err="1" smtClean="0"/>
              <a:t>Photometry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the un</a:t>
            </a:r>
            <a:r>
              <a:rPr lang="fr-FR" dirty="0" err="1" smtClean="0"/>
              <a:t>saturated</a:t>
            </a:r>
            <a:r>
              <a:rPr lang="fr-FR" dirty="0" smtClean="0"/>
              <a:t> star to check absorption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6AE6F-51A0-5544-BA59-D07BA884D495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1985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>
                <a:solidFill>
                  <a:srgbClr val="FF0000"/>
                </a:solidFill>
              </a:rPr>
              <a:t>Goals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88778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fr-FR"/>
              <a:t>Probe sensitivity of the performance with</a:t>
            </a:r>
          </a:p>
          <a:p>
            <a:pPr lvl="1"/>
            <a:r>
              <a:rPr lang="fr-FR"/>
              <a:t>Position of beam wrt optical axis</a:t>
            </a:r>
          </a:p>
          <a:p>
            <a:pPr lvl="2"/>
            <a:r>
              <a:rPr lang="fr-FR" b="1"/>
              <a:t>X, Y (+/- 5mm)</a:t>
            </a:r>
          </a:p>
          <a:p>
            <a:pPr lvl="1"/>
            <a:r>
              <a:rPr lang="fr-FR"/>
              <a:t>Position of hologram wrt CCD</a:t>
            </a:r>
          </a:p>
          <a:p>
            <a:pPr lvl="2"/>
            <a:r>
              <a:rPr lang="fr-FR" b="1"/>
              <a:t>Z (+/- 20mm from nominal 200mm)</a:t>
            </a:r>
          </a:p>
          <a:p>
            <a:pPr lvl="1"/>
            <a:r>
              <a:rPr lang="fr-FR" b="1"/>
              <a:t>Tilt (1° tested)</a:t>
            </a:r>
          </a:p>
          <a:p>
            <a:pPr marL="57150" indent="0">
              <a:buNone/>
            </a:pPr>
            <a:r>
              <a:rPr lang="fr-FR" b="1" i="1">
                <a:solidFill>
                  <a:srgbClr val="FF0000"/>
                </a:solidFill>
              </a:rPr>
              <a:t>-&gt; Image quality not affected ; in agreement with optical bench tests</a:t>
            </a:r>
          </a:p>
          <a:p>
            <a:r>
              <a:rPr lang="fr-FR"/>
              <a:t>Simultaneous acquisition of</a:t>
            </a:r>
          </a:p>
          <a:p>
            <a:pPr lvl="1"/>
            <a:r>
              <a:rPr lang="fr-FR"/>
              <a:t>0 order (not saturated)</a:t>
            </a:r>
          </a:p>
          <a:p>
            <a:pPr lvl="1"/>
            <a:r>
              <a:rPr lang="fr-FR"/>
              <a:t>and spectra with u’g’r’i’z’ wide filters</a:t>
            </a:r>
          </a:p>
          <a:p>
            <a:pPr marL="457200" lvl="1" indent="0">
              <a:buNone/>
            </a:pPr>
            <a:r>
              <a:rPr lang="fr-FR"/>
              <a:t>- &gt; Compare variations of 0 order photometry with integral of 1rst order spectrum</a:t>
            </a:r>
          </a:p>
          <a:p>
            <a:r>
              <a:rPr lang="fr-FR"/>
              <a:t>Atmospheric studies</a:t>
            </a:r>
          </a:p>
          <a:p>
            <a:pPr marL="0" indent="0">
              <a:buNone/>
            </a:pPr>
            <a:r>
              <a:rPr lang="fr-FR" b="1" i="1"/>
              <a:t>-&gt; Analysis in progress</a:t>
            </a:r>
          </a:p>
        </p:txBody>
      </p:sp>
    </p:spTree>
    <p:extLst>
      <p:ext uri="{BB962C8B-B14F-4D97-AF65-F5344CB8AC3E}">
        <p14:creationId xmlns:p14="http://schemas.microsoft.com/office/powerpoint/2010/main" val="3184170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>
                <a:solidFill>
                  <a:srgbClr val="FF0000"/>
                </a:solidFill>
              </a:rPr>
              <a:t>Narrow band filter </a:t>
            </a:r>
            <a:r>
              <a:rPr lang="fr-FR" b="1">
                <a:solidFill>
                  <a:srgbClr val="FF0000"/>
                </a:solidFill>
                <a:latin typeface="Symbol" charset="2"/>
                <a:cs typeface="Symbol" charset="2"/>
              </a:rPr>
              <a:t>l</a:t>
            </a:r>
            <a:r>
              <a:rPr lang="fr-FR" b="1">
                <a:solidFill>
                  <a:srgbClr val="FF0000"/>
                </a:solidFill>
              </a:rPr>
              <a:t>=890nm</a:t>
            </a:r>
          </a:p>
        </p:txBody>
      </p:sp>
      <p:pic>
        <p:nvPicPr>
          <p:cNvPr id="4" name="Image 3" descr="Capture d’écran 2019-02-18 à 12.48.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4781848" cy="4759158"/>
          </a:xfrm>
          <a:prstGeom prst="rect">
            <a:avLst/>
          </a:prstGeom>
        </p:spPr>
      </p:pic>
      <p:pic>
        <p:nvPicPr>
          <p:cNvPr id="5" name="Image 4" descr="Macintosh HD:Users:moniez:Desktop:Capture d’écran 2019-02-18 à 12.47.45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192" y="4942021"/>
            <a:ext cx="1804670" cy="165290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6" name="Image 5" descr="Macintosh HD:Users:moniez:Desktop:Capture d’écran 2019-02-18 à 12.44.53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64" y="2661578"/>
            <a:ext cx="1847215" cy="177546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8" name="Image 7" descr="Macintosh HD:Users:moniez:Desktop:Capture d’écran 2019-02-18 à 12.54.52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24139">
            <a:off x="5118146" y="2037884"/>
            <a:ext cx="1470089" cy="114973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" name="Connecteur droit avec flèche 14"/>
          <p:cNvCxnSpPr/>
          <p:nvPr/>
        </p:nvCxnSpPr>
        <p:spPr>
          <a:xfrm flipV="1">
            <a:off x="903434" y="2133600"/>
            <a:ext cx="3587286" cy="3644148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Macintosh HD:Users:moniez:Desktop:Capture d’écran 2019-02-18 à 12.55.54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56983">
            <a:off x="5151205" y="3854933"/>
            <a:ext cx="1410684" cy="105739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Connecteur droit avec flèche 10"/>
          <p:cNvCxnSpPr/>
          <p:nvPr/>
        </p:nvCxnSpPr>
        <p:spPr>
          <a:xfrm>
            <a:off x="4739757" y="2055763"/>
            <a:ext cx="184912" cy="1204651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V="1">
            <a:off x="903434" y="5777748"/>
            <a:ext cx="913416" cy="101473"/>
          </a:xfrm>
          <a:prstGeom prst="straightConnector1">
            <a:avLst/>
          </a:prstGeom>
          <a:ln w="5715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 6" descr="Macintosh HD:Users:moniez:Desktop:Capture d’écran 2019-02-18 à 12.52.57.pn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788" y="4625473"/>
            <a:ext cx="989263" cy="78163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ZoneTexte 15"/>
          <p:cNvSpPr txBox="1"/>
          <p:nvPr/>
        </p:nvSpPr>
        <p:spPr>
          <a:xfrm rot="18849882">
            <a:off x="1765216" y="3591396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>
                <a:solidFill>
                  <a:srgbClr val="FFFF00"/>
                </a:solidFill>
              </a:rPr>
              <a:t>Dispersion axis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741680" y="5879221"/>
            <a:ext cx="882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>
                <a:solidFill>
                  <a:srgbClr val="FFFF00"/>
                </a:solidFill>
              </a:rPr>
              <a:t>0 order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3608598" y="1689228"/>
            <a:ext cx="1136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>
                <a:solidFill>
                  <a:srgbClr val="FFFF00"/>
                </a:solidFill>
              </a:rPr>
              <a:t>1rst order</a:t>
            </a:r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1834490" y="5052193"/>
            <a:ext cx="281181" cy="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1705090" y="4686434"/>
            <a:ext cx="599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>
                <a:solidFill>
                  <a:srgbClr val="FF0000"/>
                </a:solidFill>
              </a:rPr>
              <a:t>1.1’’</a:t>
            </a:r>
          </a:p>
        </p:txBody>
      </p:sp>
      <p:grpSp>
        <p:nvGrpSpPr>
          <p:cNvPr id="24" name="Grouper 23"/>
          <p:cNvGrpSpPr/>
          <p:nvPr/>
        </p:nvGrpSpPr>
        <p:grpSpPr>
          <a:xfrm rot="2656241">
            <a:off x="5748770" y="2383557"/>
            <a:ext cx="599330" cy="369332"/>
            <a:chOff x="5941810" y="2088917"/>
            <a:chExt cx="599330" cy="369332"/>
          </a:xfrm>
        </p:grpSpPr>
        <p:cxnSp>
          <p:nvCxnSpPr>
            <p:cNvPr id="22" name="Connecteur droit avec flèche 21"/>
            <p:cNvCxnSpPr/>
            <p:nvPr/>
          </p:nvCxnSpPr>
          <p:spPr>
            <a:xfrm>
              <a:off x="6071210" y="2454676"/>
              <a:ext cx="281181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ZoneTexte 22"/>
            <p:cNvSpPr txBox="1"/>
            <p:nvPr/>
          </p:nvSpPr>
          <p:spPr>
            <a:xfrm>
              <a:off x="5941810" y="2088917"/>
              <a:ext cx="5993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>
                  <a:solidFill>
                    <a:srgbClr val="FF0000"/>
                  </a:solidFill>
                </a:rPr>
                <a:t>1.2’’</a:t>
              </a:r>
            </a:p>
          </p:txBody>
        </p:sp>
      </p:grpSp>
      <p:grpSp>
        <p:nvGrpSpPr>
          <p:cNvPr id="29" name="Grouper 28"/>
          <p:cNvGrpSpPr/>
          <p:nvPr/>
        </p:nvGrpSpPr>
        <p:grpSpPr>
          <a:xfrm rot="18903455">
            <a:off x="5301922" y="4295357"/>
            <a:ext cx="1256269" cy="475662"/>
            <a:chOff x="5525443" y="4682861"/>
            <a:chExt cx="1256269" cy="475662"/>
          </a:xfrm>
        </p:grpSpPr>
        <p:cxnSp>
          <p:nvCxnSpPr>
            <p:cNvPr id="25" name="Connecteur droit avec flèche 24"/>
            <p:cNvCxnSpPr/>
            <p:nvPr/>
          </p:nvCxnSpPr>
          <p:spPr>
            <a:xfrm>
              <a:off x="5923280" y="4682861"/>
              <a:ext cx="468637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ZoneTexte 25"/>
            <p:cNvSpPr txBox="1"/>
            <p:nvPr/>
          </p:nvSpPr>
          <p:spPr>
            <a:xfrm>
              <a:off x="5525443" y="4709169"/>
              <a:ext cx="1256269" cy="4493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fr-FR" sz="1600" b="1">
                  <a:solidFill>
                    <a:srgbClr val="FF0000"/>
                  </a:solidFill>
                </a:rPr>
                <a:t>Seeing * filter width</a:t>
              </a:r>
            </a:p>
          </p:txBody>
        </p:sp>
      </p:grpSp>
      <p:sp>
        <p:nvSpPr>
          <p:cNvPr id="40" name="ZoneTexte 39"/>
          <p:cNvSpPr txBox="1"/>
          <p:nvPr/>
        </p:nvSpPr>
        <p:spPr>
          <a:xfrm rot="18849882">
            <a:off x="2421465" y="3805517"/>
            <a:ext cx="100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>
                <a:solidFill>
                  <a:srgbClr val="FFFF00"/>
                </a:solidFill>
              </a:rPr>
              <a:t>~ 28 mm</a:t>
            </a:r>
          </a:p>
        </p:txBody>
      </p:sp>
    </p:spTree>
    <p:extLst>
      <p:ext uri="{BB962C8B-B14F-4D97-AF65-F5344CB8AC3E}">
        <p14:creationId xmlns:p14="http://schemas.microsoft.com/office/powerpoint/2010/main" val="3664377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fr-FR" sz="3100" b="1" dirty="0"/>
              <a:t>CALSPEC </a:t>
            </a:r>
            <a:r>
              <a:rPr lang="fr-FR" sz="3100" b="1" dirty="0" err="1"/>
              <a:t>spectra</a:t>
            </a:r>
            <a:r>
              <a:rPr lang="fr-FR" sz="3100" b="1" dirty="0"/>
              <a:t> reconstruction </a:t>
            </a:r>
            <a:r>
              <a:rPr lang="fr-FR" sz="3100" b="1" dirty="0" err="1"/>
              <a:t>with</a:t>
            </a:r>
            <a:r>
              <a:rPr lang="fr-FR" sz="3100" b="1" dirty="0"/>
              <a:t> </a:t>
            </a:r>
            <a:r>
              <a:rPr lang="fr-FR" sz="3100" b="1" dirty="0" err="1"/>
              <a:t>spectractor: extracting info on atmosphere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6AE6F-51A0-5544-BA59-D07BA884D495}" type="slidenum">
              <a:rPr lang="fr-FR" smtClean="0"/>
              <a:t>4</a:t>
            </a:fld>
            <a:endParaRPr lang="fr-FR"/>
          </a:p>
        </p:txBody>
      </p:sp>
      <p:pic>
        <p:nvPicPr>
          <p:cNvPr id="6" name="Image 5" descr="Figure_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7638"/>
            <a:ext cx="9144000" cy="5272087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072968" y="5026652"/>
            <a:ext cx="458591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/>
              <a:t>Mag vs airmass not linear</a:t>
            </a:r>
          </a:p>
          <a:p>
            <a:r>
              <a:rPr lang="fr-FR" sz="3200" b="1" dirty="0" smtClean="0"/>
              <a:t>=&gt; Non </a:t>
            </a:r>
            <a:r>
              <a:rPr lang="fr-FR" sz="3200" b="1" dirty="0" err="1" smtClean="0"/>
              <a:t>photometric</a:t>
            </a:r>
            <a:r>
              <a:rPr lang="fr-FR" sz="3200" b="1" dirty="0" smtClean="0"/>
              <a:t> night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1258647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igure_8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92213"/>
            <a:ext cx="9144000" cy="1411287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89365" y="316457"/>
            <a:ext cx="8549835" cy="864643"/>
          </a:xfr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fr-FR" sz="2800" b="1" dirty="0" smtClean="0"/>
              <a:t>Instrumental magnitudes </a:t>
            </a:r>
            <a:r>
              <a:rPr lang="fr-FR" sz="2800" b="1" dirty="0" err="1" smtClean="0"/>
              <a:t>before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atmospheric </a:t>
            </a:r>
            <a:r>
              <a:rPr lang="fr-FR" sz="2800" b="1" dirty="0" smtClean="0"/>
              <a:t>correction</a:t>
            </a:r>
            <a:endParaRPr lang="fr-FR" sz="28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5378450"/>
            <a:ext cx="2133600" cy="365125"/>
          </a:xfrm>
        </p:spPr>
        <p:txBody>
          <a:bodyPr/>
          <a:lstStyle/>
          <a:p>
            <a:fld id="{0646AE6F-51A0-5544-BA59-D07BA884D495}" type="slidenum">
              <a:rPr lang="fr-FR" smtClean="0"/>
              <a:t>5</a:t>
            </a:fld>
            <a:endParaRPr lang="fr-FR"/>
          </a:p>
        </p:txBody>
      </p:sp>
      <p:pic>
        <p:nvPicPr>
          <p:cNvPr id="7" name="Image 6" descr="Figure_8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0939"/>
            <a:ext cx="9143999" cy="3631236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207787" y="2848939"/>
            <a:ext cx="2927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00FF"/>
                </a:solidFill>
              </a:rPr>
              <a:t>Blue : 380 nm</a:t>
            </a:r>
            <a:r>
              <a:rPr lang="fr-FR" b="1" dirty="0" smtClean="0"/>
              <a:t>, </a:t>
            </a:r>
            <a:r>
              <a:rPr lang="fr-FR" b="1" dirty="0" err="1" smtClean="0">
                <a:solidFill>
                  <a:srgbClr val="FF0000"/>
                </a:solidFill>
              </a:rPr>
              <a:t>red</a:t>
            </a:r>
            <a:r>
              <a:rPr lang="fr-FR" b="1" dirty="0" smtClean="0">
                <a:solidFill>
                  <a:srgbClr val="FF0000"/>
                </a:solidFill>
              </a:rPr>
              <a:t> : 1000 nm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9" name="Image 8" descr="Capture d’écran 2019-06-04 à 00.11.0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590" y="4870735"/>
            <a:ext cx="6233891" cy="168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991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Figure_70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1107964"/>
            <a:ext cx="8917452" cy="461973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58121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fr-FR" dirty="0" err="1" smtClean="0"/>
              <a:t>Expected</a:t>
            </a:r>
            <a:r>
              <a:rPr lang="fr-FR" dirty="0" smtClean="0"/>
              <a:t> Rayleigh </a:t>
            </a:r>
            <a:r>
              <a:rPr lang="fr-FR" dirty="0" err="1" smtClean="0"/>
              <a:t>attenuation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6AE6F-51A0-5544-BA59-D07BA884D495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8279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Figure_8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299" y="1636713"/>
            <a:ext cx="9144000" cy="1411287"/>
          </a:xfrm>
          <a:prstGeom prst="rect">
            <a:avLst/>
          </a:prstGeom>
        </p:spPr>
      </p:pic>
      <p:sp>
        <p:nvSpPr>
          <p:cNvPr id="8" name="Titre 7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fr-FR" sz="2800" b="1" dirty="0" smtClean="0"/>
              <a:t>Magnitudes </a:t>
            </a:r>
            <a:r>
              <a:rPr lang="fr-FR" sz="2800" b="1" dirty="0" err="1" smtClean="0"/>
              <a:t>corrected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from</a:t>
            </a:r>
            <a:r>
              <a:rPr lang="fr-FR" sz="2800" b="1" dirty="0" smtClean="0"/>
              <a:t> Rayleigh </a:t>
            </a:r>
            <a:r>
              <a:rPr lang="fr-FR" sz="2800" b="1" dirty="0" err="1" smtClean="0"/>
              <a:t>attenuation</a:t>
            </a:r>
            <a:endParaRPr lang="fr-FR" sz="28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6AE6F-51A0-5544-BA59-D07BA884D495}" type="slidenum">
              <a:rPr lang="fr-FR" smtClean="0"/>
              <a:t>7</a:t>
            </a:fld>
            <a:endParaRPr lang="fr-FR"/>
          </a:p>
        </p:txBody>
      </p:sp>
      <p:pic>
        <p:nvPicPr>
          <p:cNvPr id="7" name="Image 6" descr="Figure_8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7487" y="2768601"/>
            <a:ext cx="9144000" cy="358140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966487" y="3278011"/>
            <a:ext cx="2927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00FF"/>
                </a:solidFill>
              </a:rPr>
              <a:t>Blue : 380 nm</a:t>
            </a:r>
            <a:r>
              <a:rPr lang="fr-FR" b="1" dirty="0" smtClean="0"/>
              <a:t>, </a:t>
            </a:r>
            <a:r>
              <a:rPr lang="fr-FR" b="1" dirty="0" err="1" smtClean="0">
                <a:solidFill>
                  <a:srgbClr val="FF0000"/>
                </a:solidFill>
              </a:rPr>
              <a:t>red</a:t>
            </a:r>
            <a:r>
              <a:rPr lang="fr-FR" b="1" dirty="0" smtClean="0">
                <a:solidFill>
                  <a:srgbClr val="FF0000"/>
                </a:solidFill>
              </a:rPr>
              <a:t> : 1000 nm</a:t>
            </a:r>
            <a:endParaRPr lang="fr-FR" b="1" dirty="0">
              <a:solidFill>
                <a:srgbClr val="FF0000"/>
              </a:solidFill>
            </a:endParaRPr>
          </a:p>
        </p:txBody>
      </p:sp>
      <p:cxnSp>
        <p:nvCxnSpPr>
          <p:cNvPr id="3" name="Connecteur droit avec flèche 2"/>
          <p:cNvCxnSpPr/>
          <p:nvPr/>
        </p:nvCxnSpPr>
        <p:spPr>
          <a:xfrm>
            <a:off x="8102600" y="3483200"/>
            <a:ext cx="0" cy="368300"/>
          </a:xfrm>
          <a:prstGeom prst="straightConnector1">
            <a:avLst/>
          </a:prstGeom>
          <a:ln>
            <a:solidFill>
              <a:srgbClr val="0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8099060" y="3471600"/>
            <a:ext cx="757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</a:t>
            </a:r>
            <a:r>
              <a:rPr lang="fr-FR" dirty="0" smtClean="0"/>
              <a:t> </a:t>
            </a:r>
            <a:r>
              <a:rPr lang="fr-FR" dirty="0" err="1" smtClean="0"/>
              <a:t>mag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2208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6AE6F-51A0-5544-BA59-D07BA884D495}" type="slidenum">
              <a:rPr lang="fr-FR" smtClean="0"/>
              <a:t>8</a:t>
            </a:fld>
            <a:endParaRPr lang="fr-FR"/>
          </a:p>
        </p:txBody>
      </p:sp>
      <p:pic>
        <p:nvPicPr>
          <p:cNvPr id="4" name="Image 3" descr="Figure_8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10425"/>
            <a:ext cx="9144000" cy="4653975"/>
          </a:xfrm>
          <a:prstGeom prst="rect">
            <a:avLst/>
          </a:prstGeom>
        </p:spPr>
      </p:pic>
      <p:sp>
        <p:nvSpPr>
          <p:cNvPr id="7" name="Accolade ouvrante 6"/>
          <p:cNvSpPr/>
          <p:nvPr/>
        </p:nvSpPr>
        <p:spPr>
          <a:xfrm rot="5400000">
            <a:off x="3472518" y="3641222"/>
            <a:ext cx="410896" cy="914400"/>
          </a:xfrm>
          <a:prstGeom prst="leftBrac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3013241" y="3523642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rgbClr val="008000"/>
                </a:solidFill>
              </a:rPr>
              <a:t>Aerosols</a:t>
            </a:r>
            <a:r>
              <a:rPr lang="fr-FR" b="1" dirty="0" smtClean="0">
                <a:solidFill>
                  <a:srgbClr val="008000"/>
                </a:solidFill>
              </a:rPr>
              <a:t> variation ?</a:t>
            </a:r>
            <a:endParaRPr lang="fr-FR" b="1" dirty="0">
              <a:solidFill>
                <a:srgbClr val="008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207787" y="5898409"/>
            <a:ext cx="2927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00FF"/>
                </a:solidFill>
              </a:rPr>
              <a:t>Blue : 380 nm</a:t>
            </a:r>
            <a:r>
              <a:rPr lang="fr-FR" b="1" dirty="0" smtClean="0"/>
              <a:t>, </a:t>
            </a:r>
            <a:r>
              <a:rPr lang="fr-FR" b="1" dirty="0" err="1" smtClean="0">
                <a:solidFill>
                  <a:srgbClr val="FF0000"/>
                </a:solidFill>
              </a:rPr>
              <a:t>red</a:t>
            </a:r>
            <a:r>
              <a:rPr lang="fr-FR" b="1" dirty="0" smtClean="0">
                <a:solidFill>
                  <a:srgbClr val="FF0000"/>
                </a:solidFill>
              </a:rPr>
              <a:t> : 1000 nm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10" name="Image 9" descr="Capture d’écran 2019-06-03 à 23.44.2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99" y="328006"/>
            <a:ext cx="8261445" cy="2332522"/>
          </a:xfrm>
          <a:prstGeom prst="rect">
            <a:avLst/>
          </a:prstGeom>
        </p:spPr>
      </p:pic>
      <p:pic>
        <p:nvPicPr>
          <p:cNvPr id="13" name="Image 12" descr="Figure_80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044700"/>
            <a:ext cx="9003459" cy="1112928"/>
          </a:xfrm>
          <a:prstGeom prst="rect">
            <a:avLst/>
          </a:prstGeom>
        </p:spPr>
      </p:pic>
      <p:pic>
        <p:nvPicPr>
          <p:cNvPr id="14" name="Image 13" descr="Capture d’écran 2019-06-04 à 00.11.0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943" y="5341903"/>
            <a:ext cx="4111535" cy="111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376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359578" y="218974"/>
            <a:ext cx="8593922" cy="874914"/>
          </a:xfr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fr-FR" sz="2800" b="1" dirty="0" err="1" smtClean="0"/>
              <a:t>After </a:t>
            </a:r>
            <a:r>
              <a:rPr lang="fr-FR" sz="2800" b="1" dirty="0" smtClean="0"/>
              <a:t>grey absorption </a:t>
            </a:r>
            <a:r>
              <a:rPr lang="fr-FR" sz="2800" b="1" dirty="0" err="1"/>
              <a:t>subtraction</a:t>
            </a:r>
            <a:r>
              <a:rPr lang="fr-FR" sz="2800" b="1" dirty="0" smtClean="0"/>
              <a:t> (estimated from </a:t>
            </a:r>
            <a:r>
              <a:rPr lang="fr-FR" sz="2800" b="1" dirty="0" err="1" smtClean="0"/>
              <a:t>median</a:t>
            </a:r>
            <a:r>
              <a:rPr lang="fr-FR" sz="2800" b="1" dirty="0"/>
              <a:t> around </a:t>
            </a:r>
            <a:r>
              <a:rPr lang="fr-FR" sz="2800" b="1" dirty="0" smtClean="0"/>
              <a:t>700nm)</a:t>
            </a:r>
            <a:endParaRPr lang="fr-FR" sz="2800" b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6AE6F-51A0-5544-BA59-D07BA884D495}" type="slidenum">
              <a:rPr lang="fr-FR" smtClean="0"/>
              <a:t>9</a:t>
            </a:fld>
            <a:endParaRPr lang="fr-FR"/>
          </a:p>
        </p:txBody>
      </p:sp>
      <p:pic>
        <p:nvPicPr>
          <p:cNvPr id="4" name="Image 3" descr="Figure_8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93888"/>
            <a:ext cx="9144000" cy="1905000"/>
          </a:xfrm>
          <a:prstGeom prst="rect">
            <a:avLst/>
          </a:prstGeom>
        </p:spPr>
      </p:pic>
      <p:pic>
        <p:nvPicPr>
          <p:cNvPr id="5" name="Image 4" descr="Figure_80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02108"/>
            <a:ext cx="9144000" cy="4155892"/>
          </a:xfrm>
          <a:prstGeom prst="rect">
            <a:avLst/>
          </a:prstGeom>
        </p:spPr>
      </p:pic>
      <p:cxnSp>
        <p:nvCxnSpPr>
          <p:cNvPr id="8" name="Connecteur droit avec flèche 7"/>
          <p:cNvCxnSpPr/>
          <p:nvPr/>
        </p:nvCxnSpPr>
        <p:spPr>
          <a:xfrm>
            <a:off x="3648261" y="4127500"/>
            <a:ext cx="0" cy="517137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3174363" y="364083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3</a:t>
            </a:r>
            <a:r>
              <a:rPr lang="fr-FR" b="1" dirty="0" smtClean="0"/>
              <a:t>00 </a:t>
            </a:r>
            <a:r>
              <a:rPr lang="fr-FR" b="1" dirty="0" err="1" smtClean="0"/>
              <a:t>mmag</a:t>
            </a:r>
            <a:endParaRPr lang="fr-FR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4328335" y="3648678"/>
            <a:ext cx="33543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>
                <a:solidFill>
                  <a:srgbClr val="FF0000"/>
                </a:solidFill>
              </a:rPr>
              <a:t>Chromatic + large </a:t>
            </a:r>
            <a:r>
              <a:rPr lang="fr-FR" b="1" dirty="0" err="1" smtClean="0">
                <a:solidFill>
                  <a:srgbClr val="FF0000"/>
                </a:solidFill>
              </a:rPr>
              <a:t>-&gt; not Rayleigh</a:t>
            </a:r>
          </a:p>
          <a:p>
            <a:r>
              <a:rPr lang="fr-FR" b="1" dirty="0" err="1" smtClean="0">
                <a:solidFill>
                  <a:srgbClr val="FF0000"/>
                </a:solidFill>
              </a:rPr>
              <a:t>-&gt; Aerosol signature</a:t>
            </a:r>
            <a:r>
              <a:rPr lang="fr-FR" b="1" dirty="0">
                <a:solidFill>
                  <a:srgbClr val="FF0000"/>
                </a:solidFill>
              </a:rPr>
              <a:t> ?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314063" y="5026911"/>
            <a:ext cx="21457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rgbClr val="008000"/>
                </a:solidFill>
              </a:rPr>
              <a:t>Excess</a:t>
            </a:r>
            <a:r>
              <a:rPr lang="fr-FR" b="1" dirty="0" smtClean="0">
                <a:solidFill>
                  <a:srgbClr val="008000"/>
                </a:solidFill>
              </a:rPr>
              <a:t> of </a:t>
            </a:r>
            <a:r>
              <a:rPr lang="fr-FR" b="1" dirty="0" err="1" smtClean="0">
                <a:solidFill>
                  <a:srgbClr val="008000"/>
                </a:solidFill>
              </a:rPr>
              <a:t>blue</a:t>
            </a:r>
            <a:r>
              <a:rPr lang="fr-FR" b="1" dirty="0" smtClean="0">
                <a:solidFill>
                  <a:srgbClr val="008000"/>
                </a:solidFill>
              </a:rPr>
              <a:t> </a:t>
            </a:r>
          </a:p>
          <a:p>
            <a:r>
              <a:rPr lang="fr-FR" b="1" dirty="0" err="1" smtClean="0">
                <a:solidFill>
                  <a:srgbClr val="008000"/>
                </a:solidFill>
              </a:rPr>
              <a:t>Attenuation</a:t>
            </a:r>
            <a:endParaRPr lang="fr-FR" b="1" dirty="0" smtClean="0">
              <a:solidFill>
                <a:srgbClr val="008000"/>
              </a:solidFill>
            </a:endParaRPr>
          </a:p>
          <a:p>
            <a:r>
              <a:rPr lang="fr-FR" b="1" dirty="0" err="1" smtClean="0">
                <a:solidFill>
                  <a:srgbClr val="008000"/>
                </a:solidFill>
              </a:rPr>
              <a:t>Less</a:t>
            </a:r>
            <a:r>
              <a:rPr lang="fr-FR" b="1" dirty="0" smtClean="0">
                <a:solidFill>
                  <a:srgbClr val="008000"/>
                </a:solidFill>
              </a:rPr>
              <a:t> </a:t>
            </a:r>
            <a:r>
              <a:rPr lang="fr-FR" b="1" dirty="0" err="1" smtClean="0">
                <a:solidFill>
                  <a:srgbClr val="008000"/>
                </a:solidFill>
              </a:rPr>
              <a:t>red</a:t>
            </a:r>
            <a:r>
              <a:rPr lang="fr-FR" b="1" dirty="0" smtClean="0">
                <a:solidFill>
                  <a:srgbClr val="008000"/>
                </a:solidFill>
              </a:rPr>
              <a:t> </a:t>
            </a:r>
            <a:r>
              <a:rPr lang="fr-FR" b="1" dirty="0" err="1" smtClean="0">
                <a:solidFill>
                  <a:srgbClr val="008000"/>
                </a:solidFill>
              </a:rPr>
              <a:t>attenuation</a:t>
            </a:r>
            <a:endParaRPr lang="fr-FR" b="1" dirty="0">
              <a:solidFill>
                <a:srgbClr val="008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169687" y="3271498"/>
            <a:ext cx="2927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00FF"/>
                </a:solidFill>
              </a:rPr>
              <a:t>Blue : 380 nm</a:t>
            </a:r>
            <a:r>
              <a:rPr lang="fr-FR" b="1" dirty="0" smtClean="0"/>
              <a:t>, </a:t>
            </a:r>
            <a:r>
              <a:rPr lang="fr-FR" b="1" dirty="0" err="1" smtClean="0">
                <a:solidFill>
                  <a:srgbClr val="FF0000"/>
                </a:solidFill>
              </a:rPr>
              <a:t>red</a:t>
            </a:r>
            <a:r>
              <a:rPr lang="fr-FR" b="1" dirty="0" smtClean="0">
                <a:solidFill>
                  <a:srgbClr val="FF0000"/>
                </a:solidFill>
              </a:rPr>
              <a:t> : 1000 nm</a:t>
            </a:r>
            <a:endParaRPr lang="fr-FR" b="1" dirty="0">
              <a:solidFill>
                <a:srgbClr val="FF0000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2000" y="1286272"/>
            <a:ext cx="2413000" cy="980281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5902812" y="6094740"/>
            <a:ext cx="2724825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sz="2800" b="1">
                <a:solidFill>
                  <a:srgbClr val="FF0000"/>
                </a:solidFill>
              </a:rPr>
              <a:t>Work in progress</a:t>
            </a:r>
            <a:endParaRPr lang="fr-FR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63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1754</TotalTime>
  <Words>980</Words>
  <Application>Microsoft Macintosh PowerPoint</Application>
  <PresentationFormat>Présentation à l'écran (4:3)</PresentationFormat>
  <Paragraphs>172</Paragraphs>
  <Slides>17</Slides>
  <Notes>8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Thème Office</vt:lpstr>
      <vt:lpstr>Pic du midi observations [14-16 feb. 19]</vt:lpstr>
      <vt:lpstr>Goals</vt:lpstr>
      <vt:lpstr>Narrow band filter l=890nm</vt:lpstr>
      <vt:lpstr>CALSPEC spectra reconstruction with spectractor: extracting info on atmosphere</vt:lpstr>
      <vt:lpstr>Instrumental magnitudes before atmospheric correction</vt:lpstr>
      <vt:lpstr>Expected Rayleigh attenuation</vt:lpstr>
      <vt:lpstr>Magnitudes corrected from Rayleigh attenuation</vt:lpstr>
      <vt:lpstr>Présentation PowerPoint</vt:lpstr>
      <vt:lpstr>After grey absorption subtraction (estimated from median around 700nm)</vt:lpstr>
      <vt:lpstr>Hologramme pour AuxTel la prochaine (et ultime) génération de prototypes</vt:lpstr>
      <vt:lpstr>Simulation</vt:lpstr>
      <vt:lpstr>Réalisations et mesures en vue de l’hologramme final </vt:lpstr>
      <vt:lpstr>Supplements</vt:lpstr>
      <vt:lpstr>Median absorption @ λ=700±50 nm as grey component</vt:lpstr>
      <vt:lpstr>Variations of Rayleigh absorption with Pressure and Temperature</vt:lpstr>
      <vt:lpstr>Présentation PowerPoint</vt:lpstr>
      <vt:lpstr>TODO list</vt:lpstr>
    </vt:vector>
  </TitlesOfParts>
  <Company>Laboratoire de l'accélérateur linéaire, IN2P3,CNRS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Correction for grey attenuation Sylvie </dc:title>
  <dc:creator>Sylvie Dagoret-Campagne</dc:creator>
  <cp:lastModifiedBy>moniez1</cp:lastModifiedBy>
  <cp:revision>184</cp:revision>
  <cp:lastPrinted>2019-06-03T12:42:13Z</cp:lastPrinted>
  <dcterms:created xsi:type="dcterms:W3CDTF">2019-05-29T14:24:11Z</dcterms:created>
  <dcterms:modified xsi:type="dcterms:W3CDTF">2019-06-04T08:14:29Z</dcterms:modified>
</cp:coreProperties>
</file>