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137.png" ContentType="image/png"/>
  <Override PartName="/ppt/media/image135.png" ContentType="image/png"/>
  <Override PartName="/ppt/media/image134.png" ContentType="image/png"/>
  <Override PartName="/ppt/media/image132.png" ContentType="image/png"/>
  <Override PartName="/ppt/media/image130.png" ContentType="image/png"/>
  <Override PartName="/ppt/media/image128.png" ContentType="image/png"/>
  <Override PartName="/ppt/media/image127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8.png" ContentType="image/png"/>
  <Override PartName="/ppt/media/image117.jpeg" ContentType="image/jpe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10.gif" ContentType="image/gif"/>
  <Override PartName="/ppt/media/image109.gif" ContentType="image/gif"/>
  <Override PartName="/ppt/media/image108.png" ContentType="image/png"/>
  <Override PartName="/ppt/media/image107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45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5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133.jpeg" ContentType="image/jpe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34.png" ContentType="image/png"/>
  <Override PartName="/ppt/media/image24.png" ContentType="image/png"/>
  <Override PartName="/ppt/media/image136.jpeg" ContentType="image/jpeg"/>
  <Override PartName="/ppt/media/image59.png" ContentType="image/png"/>
  <Override PartName="/ppt/media/image23.png" ContentType="image/png"/>
  <Override PartName="/ppt/media/image131.png" ContentType="image/png"/>
  <Override PartName="/ppt/media/image14.jpeg" ContentType="image/jpeg"/>
  <Override PartName="/ppt/media/image58.png" ContentType="image/png"/>
  <Override PartName="/ppt/media/image37.png" ContentType="image/png"/>
  <Override PartName="/ppt/media/image2.png" ContentType="image/png"/>
  <Override PartName="/ppt/media/image52.png" ContentType="image/png"/>
  <Override PartName="/ppt/media/image22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38.png" ContentType="image/png"/>
  <Override PartName="/ppt/media/image73.png" ContentType="image/png"/>
  <Override PartName="/ppt/media/image3.png" ContentType="image/png"/>
  <Override PartName="/ppt/media/image53.png" ContentType="image/png"/>
  <Override PartName="/ppt/media/image39.png" ContentType="image/png"/>
  <Override PartName="/ppt/media/image4.png" ContentType="image/png"/>
  <Override PartName="/ppt/media/image54.png" ContentType="image/png"/>
  <Override PartName="/ppt/media/image19.jpeg" ContentType="image/jpeg"/>
  <Override PartName="/ppt/media/image11.png" ContentType="image/png"/>
  <Override PartName="/ppt/media/image12.png" ContentType="image/png"/>
  <Override PartName="/ppt/media/image13.png" ContentType="image/png"/>
  <Override PartName="/ppt/media/image21.png" ContentType="image/png"/>
  <Override PartName="/ppt/media/image55.png" ContentType="image/png"/>
  <Override PartName="/ppt/media/image20.png" ContentType="image/png"/>
  <Override PartName="/ppt/media/image79.png" ContentType="image/png"/>
  <Override PartName="/ppt/media/image68.png" ContentType="image/png"/>
  <Override PartName="/ppt/media/image15.png" ContentType="image/png"/>
  <Override PartName="/ppt/media/image5.png" ContentType="image/png"/>
  <Override PartName="/ppt/media/image90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44.jpeg" ContentType="image/jpe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47.png" ContentType="image/png"/>
  <Override PartName="/ppt/media/image69.jpeg" ContentType="image/jpeg"/>
  <Override PartName="/ppt/media/image48.png" ContentType="image/png"/>
  <Override PartName="/ppt/media/image49.png" ContentType="image/png"/>
  <Override PartName="/ppt/media/image119.png" ContentType="image/png"/>
  <Override PartName="/ppt/media/image50.png" ContentType="image/png"/>
  <Override PartName="/ppt/media/image56.jpeg" ContentType="image/jpeg"/>
  <Override PartName="/ppt/media/image57.png" ContentType="image/png"/>
  <Override PartName="/ppt/media/image129.png" ContentType="image/png"/>
  <Override PartName="/ppt/media/image60.png" ContentType="image/png"/>
  <Override PartName="/ppt/media/image7.jpeg" ContentType="image/jpe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10.jpeg" ContentType="image/jpeg"/>
  <Override PartName="/ppt/media/image86.png" ContentType="image/png"/>
  <Override PartName="/ppt/media/image87.png" ContentType="image/png"/>
  <Override PartName="/ppt/media/image88.png" ContentType="image/png"/>
  <Override PartName="/ppt/media/image9.png" ContentType="image/png"/>
  <Override PartName="/ppt/media/image94.png" ContentType="image/png"/>
  <Override PartName="/ppt/media/image100.png" ContentType="image/png"/>
  <Override PartName="/ppt/media/image95.png" ContentType="image/png"/>
  <Override PartName="/ppt/media/image101.png" ContentType="image/png"/>
  <Override PartName="/ppt/media/image96.png" ContentType="image/png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</p:sldIdLst>
  <p:sldSz cx="10077450" cy="75628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
</Relationships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layout>
        <c:manualLayout>
          <c:layoutTarget val="inner"/>
          <c:xMode val="edge"/>
          <c:yMode val="edge"/>
          <c:x val="0.148803046789989"/>
          <c:y val="0.055962691538974"/>
          <c:w val="0.715451577801959"/>
          <c:h val="0.877748167888075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Columna 1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explosion val="0"/>
          <c:dPt>
            <c:idx val="0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spPr>
              <a:solidFill>
                <a:srgbClr val="ffd320"/>
              </a:solidFill>
              <a:ln>
                <a:noFill/>
              </a:ln>
            </c:spPr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showLegendKey val="0"/>
              <c:showVal val="0"/>
              <c:showCatName val="0"/>
              <c:showSerName val="0"/>
              <c:showPercent val="0"/>
            </c:dLbl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Fila 1</c:v>
                </c:pt>
                <c:pt idx="1">
                  <c:v>Fila 2</c:v>
                </c:pt>
                <c:pt idx="2">
                  <c:v>Fila 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90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Columna 2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explosion val="0"/>
          <c:dPt>
            <c:idx val="0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spPr>
              <a:solidFill>
                <a:srgbClr val="ffd320"/>
              </a:solidFill>
              <a:ln>
                <a:noFill/>
              </a:ln>
            </c:spPr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showLegendKey val="0"/>
              <c:showVal val="0"/>
              <c:showCatName val="0"/>
              <c:showSerName val="0"/>
              <c:showPercent val="0"/>
            </c:dLbl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Fila 1</c:v>
                </c:pt>
                <c:pt idx="1">
                  <c:v>Fila 2</c:v>
                </c:pt>
                <c:pt idx="2">
                  <c:v>Fila 3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3.2</c:v>
                </c:pt>
                <c:pt idx="1">
                  <c:v>8.8</c:v>
                </c:pt>
                <c:pt idx="2">
                  <c:v>1.5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Columna 3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explosion val="0"/>
          <c:dPt>
            <c:idx val="0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spPr>
              <a:solidFill>
                <a:srgbClr val="ffd320"/>
              </a:solidFill>
              <a:ln>
                <a:noFill/>
              </a:ln>
            </c:spPr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showLegendKey val="0"/>
              <c:showVal val="0"/>
              <c:showCatName val="0"/>
              <c:showSerName val="0"/>
              <c:showPercent val="0"/>
            </c:dLbl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Fila 1</c:v>
                </c:pt>
                <c:pt idx="1">
                  <c:v>Fila 2</c:v>
                </c:pt>
                <c:pt idx="2">
                  <c:v>Fila 3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4.54</c:v>
                </c:pt>
                <c:pt idx="1">
                  <c:v>9.65</c:v>
                </c:pt>
                <c:pt idx="2">
                  <c:v>3.7</c:v>
                </c:pt>
              </c:numCache>
            </c:numRef>
          </c:val>
        </c:ser>
        <c:firstSliceAng val="0"/>
      </c:pieChart>
      <c:spPr>
        <a:noFill/>
        <a:ln>
          <a:solidFill>
            <a:srgbClr val="b3b3b3"/>
          </a:solidFill>
        </a:ln>
      </c:spPr>
    </c:plotArea>
    <c:plotVisOnly val="1"/>
  </c:chart>
  <c:spPr>
    <a:noFill/>
    <a:ln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15088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289600" y="1769400"/>
            <a:ext cx="5496480" cy="438552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289600" y="1769400"/>
            <a:ext cx="5496480" cy="43855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1511280" y="445320"/>
            <a:ext cx="8277480" cy="1107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5088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15088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289600" y="1769400"/>
            <a:ext cx="5496480" cy="438552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289600" y="1769400"/>
            <a:ext cx="5496480" cy="43855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1511280" y="445320"/>
            <a:ext cx="8277480" cy="1107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15088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15088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2289600" y="1769400"/>
            <a:ext cx="5496480" cy="438552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2289600" y="1769400"/>
            <a:ext cx="5496480" cy="43855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511280" y="445320"/>
            <a:ext cx="8277480" cy="1107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52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0880" y="406008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11280" y="327600"/>
            <a:ext cx="8277480" cy="474480"/>
          </a:xfrm>
          <a:prstGeom prst="rect">
            <a:avLst/>
          </a:prstGeom>
        </p:spPr>
        <p:txBody>
          <a:bodyPr lIns="0" rIns="0" tIns="0" bIns="0" anchor="ctr"/>
          <a:p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760" cy="209160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234000" y="216000"/>
            <a:ext cx="9662400" cy="648360"/>
          </a:xfrm>
          <a:custGeom>
            <a:avLst/>
            <a:gdLst/>
            <a:ahLst/>
            <a:rect l="0" t="0" r="r" b="b"/>
            <a:pathLst>
              <a:path w="26842" h="1803">
                <a:moveTo>
                  <a:pt x="231" y="0"/>
                </a:moveTo>
                <a:cubicBezTo>
                  <a:pt x="115" y="0"/>
                  <a:pt x="0" y="115"/>
                  <a:pt x="0" y="231"/>
                </a:cubicBezTo>
                <a:lnTo>
                  <a:pt x="0" y="1570"/>
                </a:lnTo>
                <a:cubicBezTo>
                  <a:pt x="0" y="1686"/>
                  <a:pt x="115" y="1802"/>
                  <a:pt x="231" y="1802"/>
                </a:cubicBezTo>
                <a:lnTo>
                  <a:pt x="26609" y="1802"/>
                </a:lnTo>
                <a:cubicBezTo>
                  <a:pt x="26725" y="1802"/>
                  <a:pt x="26841" y="1686"/>
                  <a:pt x="26841" y="1570"/>
                </a:cubicBezTo>
                <a:lnTo>
                  <a:pt x="26841" y="231"/>
                </a:lnTo>
                <a:cubicBezTo>
                  <a:pt x="26841" y="115"/>
                  <a:pt x="26725" y="0"/>
                  <a:pt x="26609" y="0"/>
                </a:cubicBezTo>
                <a:lnTo>
                  <a:pt x="231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195480" y="936000"/>
            <a:ext cx="9685440" cy="6337800"/>
          </a:xfrm>
          <a:custGeom>
            <a:avLst/>
            <a:gdLst/>
            <a:ahLst/>
            <a:rect l="0" t="0" r="r" b="b"/>
            <a:pathLst>
              <a:path w="26906" h="17607">
                <a:moveTo>
                  <a:pt x="212" y="0"/>
                </a:moveTo>
                <a:cubicBezTo>
                  <a:pt x="106" y="0"/>
                  <a:pt x="0" y="106"/>
                  <a:pt x="0" y="212"/>
                </a:cubicBezTo>
                <a:lnTo>
                  <a:pt x="0" y="17393"/>
                </a:lnTo>
                <a:cubicBezTo>
                  <a:pt x="0" y="17499"/>
                  <a:pt x="106" y="17606"/>
                  <a:pt x="212" y="17606"/>
                </a:cubicBezTo>
                <a:lnTo>
                  <a:pt x="26692" y="17606"/>
                </a:lnTo>
                <a:cubicBezTo>
                  <a:pt x="26798" y="17606"/>
                  <a:pt x="26905" y="17499"/>
                  <a:pt x="26905" y="17393"/>
                </a:cubicBezTo>
                <a:lnTo>
                  <a:pt x="26905" y="212"/>
                </a:lnTo>
                <a:cubicBezTo>
                  <a:pt x="26905" y="106"/>
                  <a:pt x="26798" y="0"/>
                  <a:pt x="26692" y="0"/>
                </a:cubicBezTo>
                <a:lnTo>
                  <a:pt x="212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1511280" y="445320"/>
            <a:ext cx="8277480" cy="238680"/>
          </a:xfrm>
          <a:prstGeom prst="rect">
            <a:avLst/>
          </a:prstGeom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Click to edit the title text format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Click to edit the outline text format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lvl="1" marL="720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2" marL="11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3" marL="1692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4" marL="2124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5" marL="2556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6" marL="29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GB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CustomShape 6"/>
          <p:cNvSpPr/>
          <p:nvPr/>
        </p:nvSpPr>
        <p:spPr>
          <a:xfrm flipV="1">
            <a:off x="71640" y="12600"/>
            <a:ext cx="1367640" cy="136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420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 flipV="1">
            <a:off x="107640" y="48600"/>
            <a:ext cx="1367640" cy="136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458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8"/>
          <p:cNvSpPr/>
          <p:nvPr/>
        </p:nvSpPr>
        <p:spPr>
          <a:xfrm flipV="1">
            <a:off x="143640" y="84600"/>
            <a:ext cx="1367640" cy="136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378000" y="234720"/>
            <a:ext cx="1780920" cy="521280"/>
          </a:xfrm>
          <a:prstGeom prst="rect">
            <a:avLst/>
          </a:prstGeom>
        </p:spPr>
        <p:txBody>
          <a:bodyPr lIns="0" rIns="0" tIns="0" bIns="0"/>
          <a:p>
            <a:fld id="{9B2651FA-18CB-46CA-B4B6-49E72C8E824B}" type="slidenum">
              <a:rPr b="1" lang="en-GB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 Light"/>
              </a:rPr>
              <a:t>1</a:t>
            </a:fld>
            <a:endParaRPr b="0" lang="en-GB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GB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GB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GB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0F852974-6CD5-45A1-AD14-C51D24349D99}" type="slidenum">
              <a:rPr b="0" lang="en-GB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b="0" lang="en-GB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34000" y="216000"/>
            <a:ext cx="9662400" cy="648360"/>
          </a:xfrm>
          <a:custGeom>
            <a:avLst/>
            <a:gdLst/>
            <a:ahLst/>
            <a:rect l="0" t="0" r="r" b="b"/>
            <a:pathLst>
              <a:path w="26842" h="1803">
                <a:moveTo>
                  <a:pt x="231" y="0"/>
                </a:moveTo>
                <a:cubicBezTo>
                  <a:pt x="115" y="0"/>
                  <a:pt x="0" y="115"/>
                  <a:pt x="0" y="231"/>
                </a:cubicBezTo>
                <a:lnTo>
                  <a:pt x="0" y="1570"/>
                </a:lnTo>
                <a:cubicBezTo>
                  <a:pt x="0" y="1686"/>
                  <a:pt x="115" y="1802"/>
                  <a:pt x="231" y="1802"/>
                </a:cubicBezTo>
                <a:lnTo>
                  <a:pt x="26609" y="1802"/>
                </a:lnTo>
                <a:cubicBezTo>
                  <a:pt x="26725" y="1802"/>
                  <a:pt x="26841" y="1686"/>
                  <a:pt x="26841" y="1570"/>
                </a:cubicBezTo>
                <a:lnTo>
                  <a:pt x="26841" y="231"/>
                </a:lnTo>
                <a:cubicBezTo>
                  <a:pt x="26841" y="115"/>
                  <a:pt x="26725" y="0"/>
                  <a:pt x="26609" y="0"/>
                </a:cubicBezTo>
                <a:lnTo>
                  <a:pt x="231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2"/>
          <p:cNvSpPr/>
          <p:nvPr/>
        </p:nvSpPr>
        <p:spPr>
          <a:xfrm>
            <a:off x="195480" y="936000"/>
            <a:ext cx="9685440" cy="6337800"/>
          </a:xfrm>
          <a:custGeom>
            <a:avLst/>
            <a:gdLst/>
            <a:ahLst/>
            <a:rect l="0" t="0" r="r" b="b"/>
            <a:pathLst>
              <a:path w="26906" h="17607">
                <a:moveTo>
                  <a:pt x="212" y="0"/>
                </a:moveTo>
                <a:cubicBezTo>
                  <a:pt x="106" y="0"/>
                  <a:pt x="0" y="106"/>
                  <a:pt x="0" y="212"/>
                </a:cubicBezTo>
                <a:lnTo>
                  <a:pt x="0" y="17393"/>
                </a:lnTo>
                <a:cubicBezTo>
                  <a:pt x="0" y="17499"/>
                  <a:pt x="106" y="17606"/>
                  <a:pt x="212" y="17606"/>
                </a:cubicBezTo>
                <a:lnTo>
                  <a:pt x="26692" y="17606"/>
                </a:lnTo>
                <a:cubicBezTo>
                  <a:pt x="26798" y="17606"/>
                  <a:pt x="26905" y="17499"/>
                  <a:pt x="26905" y="17393"/>
                </a:cubicBezTo>
                <a:lnTo>
                  <a:pt x="26905" y="212"/>
                </a:lnTo>
                <a:cubicBezTo>
                  <a:pt x="26905" y="106"/>
                  <a:pt x="26798" y="0"/>
                  <a:pt x="26692" y="0"/>
                </a:cubicBezTo>
                <a:lnTo>
                  <a:pt x="212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PlaceHolder 3"/>
          <p:cNvSpPr>
            <a:spLocks noGrp="1"/>
          </p:cNvSpPr>
          <p:nvPr>
            <p:ph type="title"/>
          </p:nvPr>
        </p:nvSpPr>
        <p:spPr>
          <a:xfrm>
            <a:off x="1511280" y="445320"/>
            <a:ext cx="8277480" cy="238680"/>
          </a:xfrm>
          <a:prstGeom prst="rect">
            <a:avLst/>
          </a:prstGeom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Click to edit the title text format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/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Click to edit the outline text format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lvl="1" marL="720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2" marL="11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3" marL="1692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4" marL="2124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Fifth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5" marL="2556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Sixth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  <a:p>
            <a:pPr lvl="6" marL="29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Seventh Outline Level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ato Hairline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GB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ftr"/>
          </p:nvPr>
        </p:nvSpPr>
        <p:spPr>
          <a:xfrm>
            <a:off x="1457280" y="7309800"/>
            <a:ext cx="7161840" cy="28044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GB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 Hairline"/>
              </a:rPr>
              <a:t> </a:t>
            </a:r>
            <a:endParaRPr b="0" lang="en-GB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" name="CustomShape 7"/>
          <p:cNvSpPr/>
          <p:nvPr/>
        </p:nvSpPr>
        <p:spPr>
          <a:xfrm flipV="1">
            <a:off x="71640" y="23400"/>
            <a:ext cx="1367640" cy="136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420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8"/>
          <p:cNvSpPr/>
          <p:nvPr/>
        </p:nvSpPr>
        <p:spPr>
          <a:xfrm flipV="1">
            <a:off x="107640" y="59400"/>
            <a:ext cx="1367640" cy="136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458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9"/>
          <p:cNvSpPr/>
          <p:nvPr/>
        </p:nvSpPr>
        <p:spPr>
          <a:xfrm flipV="1">
            <a:off x="143640" y="95400"/>
            <a:ext cx="1367640" cy="136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PlaceHolder 10"/>
          <p:cNvSpPr>
            <a:spLocks noGrp="1"/>
          </p:cNvSpPr>
          <p:nvPr>
            <p:ph type="sldNum"/>
          </p:nvPr>
        </p:nvSpPr>
        <p:spPr>
          <a:xfrm>
            <a:off x="378000" y="234720"/>
            <a:ext cx="1780920" cy="521280"/>
          </a:xfrm>
          <a:prstGeom prst="rect">
            <a:avLst/>
          </a:prstGeom>
        </p:spPr>
        <p:txBody>
          <a:bodyPr lIns="0" rIns="0" tIns="0" bIns="0"/>
          <a:p>
            <a:fld id="{4C2F2257-BBB8-4121-8372-6882DA090393}" type="slidenum">
              <a:rPr b="1" lang="en-GB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 Light"/>
              </a:rPr>
              <a:t>1</a:t>
            </a:fld>
            <a:endParaRPr b="0" lang="en-GB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slideLayout" Target="../slideLayouts/slideLayout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slideLayout" Target="../slideLayouts/slideLayout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slideLayout" Target="../slideLayouts/slideLayout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1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slideLayout" Target="../slideLayouts/slideLayout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slideLayout" Target="../slideLayouts/slideLayout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slideLayout" Target="../slideLayouts/slideLayout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slideLayout" Target="../slideLayouts/slideLayout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slideLayout" Target="../slideLayouts/slideLayout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slideLayout" Target="../slideLayouts/slideLayout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1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slideLayout" Target="../slideLayouts/slideLayout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09.gif"/><Relationship Id="rId2" Type="http://schemas.openxmlformats.org/officeDocument/2006/relationships/image" Target="../media/image110.gif"/><Relationship Id="rId3" Type="http://schemas.openxmlformats.org/officeDocument/2006/relationships/slideLayout" Target="../slideLayouts/slideLayout4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slideLayout" Target="../slideLayouts/slideLayout1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jpeg"/><Relationship Id="rId3" Type="http://schemas.openxmlformats.org/officeDocument/2006/relationships/image" Target="../media/image118.png"/><Relationship Id="rId4" Type="http://schemas.openxmlformats.org/officeDocument/2006/relationships/slideLayout" Target="../slideLayouts/slideLayout3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4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chart" Target="../charts/chart2.xml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1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slideLayout" Target="../slideLayouts/slideLayout4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slideLayout" Target="../slideLayouts/slideLayout4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slideLayout" Target="../slideLayouts/slideLayout4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slideLayout" Target="../slideLayouts/slideLayout4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slideLayout" Target="../slideLayouts/slideLayout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jpeg"/><Relationship Id="rId3" Type="http://schemas.openxmlformats.org/officeDocument/2006/relationships/slideLayout" Target="../slideLayouts/slideLayout4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jpeg"/><Relationship Id="rId4" Type="http://schemas.openxmlformats.org/officeDocument/2006/relationships/slideLayout" Target="../slideLayouts/slideLayout4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slideLayout" Target="../slideLayouts/slideLayout3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4327560" y="7172280"/>
            <a:ext cx="4788360" cy="41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i="1" lang="en-GB" sz="18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May 2018, LPNHE Scientific Council</a:t>
            </a:r>
            <a:endParaRPr b="0" lang="en-GB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702000" y="3338280"/>
            <a:ext cx="2514960" cy="1258200"/>
          </a:xfrm>
          <a:prstGeom prst="rect">
            <a:avLst/>
          </a:prstGeom>
          <a:ln>
            <a:noFill/>
          </a:ln>
        </p:spPr>
      </p:pic>
      <p:sp>
        <p:nvSpPr>
          <p:cNvPr id="128" name="TextShape 2"/>
          <p:cNvSpPr txBox="1"/>
          <p:nvPr/>
        </p:nvSpPr>
        <p:spPr>
          <a:xfrm>
            <a:off x="9360" y="6534720"/>
            <a:ext cx="26863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4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Boris A. Popov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TextShape 3"/>
          <p:cNvSpPr txBox="1"/>
          <p:nvPr/>
        </p:nvSpPr>
        <p:spPr>
          <a:xfrm>
            <a:off x="103680" y="631800"/>
            <a:ext cx="9820080" cy="239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GB" sz="5400" spc="-1" strike="noStrike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CURRENT ACTIVITIES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en-GB" sz="5400" spc="-1" strike="noStrike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FUTURE PLANS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en-GB" sz="5400" spc="-1" strike="noStrike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the LPNHE neutrino group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3"/>
          <a:stretch/>
        </p:blipFill>
        <p:spPr>
          <a:xfrm>
            <a:off x="7183440" y="3172680"/>
            <a:ext cx="2247120" cy="1523160"/>
          </a:xfrm>
          <a:prstGeom prst="rect">
            <a:avLst/>
          </a:prstGeom>
          <a:ln>
            <a:noFill/>
          </a:ln>
        </p:spPr>
      </p:pic>
      <p:pic>
        <p:nvPicPr>
          <p:cNvPr id="131" name="" descr=""/>
          <p:cNvPicPr/>
          <p:nvPr/>
        </p:nvPicPr>
        <p:blipFill>
          <a:blip r:embed="rId4"/>
          <a:stretch/>
        </p:blipFill>
        <p:spPr>
          <a:xfrm>
            <a:off x="9360" y="6981840"/>
            <a:ext cx="1100160" cy="55656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5"/>
          <a:stretch/>
        </p:blipFill>
        <p:spPr>
          <a:xfrm>
            <a:off x="4398120" y="4808880"/>
            <a:ext cx="1746360" cy="1173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NA61/SHINE experiment @ CERN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273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186120" y="962280"/>
            <a:ext cx="9672840" cy="6294240"/>
          </a:xfrm>
          <a:prstGeom prst="rect">
            <a:avLst/>
          </a:prstGeom>
          <a:ln>
            <a:noFill/>
          </a:ln>
        </p:spPr>
      </p:pic>
      <p:sp>
        <p:nvSpPr>
          <p:cNvPr id="275" name="CustomShape 3"/>
          <p:cNvSpPr/>
          <p:nvPr/>
        </p:nvSpPr>
        <p:spPr>
          <a:xfrm>
            <a:off x="6288120" y="1225440"/>
            <a:ext cx="358164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Large-acceptance spectrometer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>
                <p:childTnLst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NA61/SHINE for T2K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(pC @ 31 GeV/c)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277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164160" y="787680"/>
            <a:ext cx="9867600" cy="680796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1609560" y="2557440"/>
            <a:ext cx="206352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L.Zambelli’s PhD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>
                <p:childTnLst>
                  <p:par>
                    <p:cTn id="37" fill="freeze">
                      <p:stCondLst>
                        <p:cond delay="indefinite"/>
                      </p:stCondLst>
                      <p:childTnLst>
                        <p:par>
                          <p:cTn id="38" fill="freeze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451440" y="942480"/>
            <a:ext cx="7441200" cy="6331320"/>
          </a:xfrm>
          <a:prstGeom prst="rect">
            <a:avLst/>
          </a:prstGeom>
          <a:ln>
            <a:noFill/>
          </a:ln>
        </p:spPr>
      </p:pic>
      <p:sp>
        <p:nvSpPr>
          <p:cNvPr id="281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NA61/SHINE: T2K replica-target results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282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3"/>
          <p:cNvSpPr/>
          <p:nvPr/>
        </p:nvSpPr>
        <p:spPr>
          <a:xfrm>
            <a:off x="7945560" y="6841440"/>
            <a:ext cx="183852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M.Pavin’s PhD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TextShape 4"/>
          <p:cNvSpPr txBox="1"/>
          <p:nvPr/>
        </p:nvSpPr>
        <p:spPr>
          <a:xfrm>
            <a:off x="7759800" y="1320840"/>
            <a:ext cx="2616120" cy="495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Measured hadron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yields from second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longitudinal (18-cm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long) target bin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a selected polar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angle interval.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Comparison with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 predictions.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new data are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being prepared for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publication.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They will be used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further reduction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uncertainties 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(anti-)neutrino flux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T2K, see later.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>
                <p:childTnLst>
                  <p:par>
                    <p:cTn id="43" fill="freeze">
                      <p:stCondLst>
                        <p:cond delay="indefinite"/>
                      </p:stCondLst>
                      <p:childTnLst>
                        <p:par>
                          <p:cTn id="44" fill="freeze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179640" y="936000"/>
            <a:ext cx="9680760" cy="6337800"/>
          </a:xfrm>
          <a:prstGeom prst="rect">
            <a:avLst/>
          </a:prstGeom>
          <a:ln>
            <a:noFill/>
          </a:ln>
        </p:spPr>
      </p:pic>
      <p:sp>
        <p:nvSpPr>
          <p:cNvPr id="286" name="TextShape 1"/>
          <p:cNvSpPr txBox="1"/>
          <p:nvPr/>
        </p:nvSpPr>
        <p:spPr>
          <a:xfrm>
            <a:off x="1358640" y="224280"/>
            <a:ext cx="8951040" cy="60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The T2K off-axis near detector: ND280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287" name="CustomShape 2"/>
          <p:cNvSpPr/>
          <p:nvPr/>
        </p:nvSpPr>
        <p:spPr>
          <a:xfrm rot="21063600">
            <a:off x="4342320" y="4205880"/>
            <a:ext cx="1329840" cy="1910880"/>
          </a:xfrm>
          <a:prstGeom prst="rect">
            <a:avLst/>
          </a:prstGeom>
          <a:noFill/>
          <a:ln w="54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117000" rIns="117000" tIns="72000" bIns="72000" anchor="ctr"/>
          <a:p>
            <a:pPr algn="ctr"/>
            <a:r>
              <a:rPr b="1" lang="en-GB" sz="2000" spc="-1" strike="noStrike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Tracker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 rot="4660200">
            <a:off x="3801600" y="2281320"/>
            <a:ext cx="1512360" cy="720000"/>
          </a:xfrm>
          <a:custGeom>
            <a:avLst/>
            <a:gdLst/>
            <a:ahLst/>
            <a:rect l="0" t="0" r="r" b="b"/>
            <a:pathLst>
              <a:path w="4203" h="2002">
                <a:moveTo>
                  <a:pt x="0" y="502"/>
                </a:moveTo>
                <a:lnTo>
                  <a:pt x="3150" y="500"/>
                </a:lnTo>
                <a:lnTo>
                  <a:pt x="3150" y="0"/>
                </a:lnTo>
                <a:lnTo>
                  <a:pt x="4202" y="999"/>
                </a:lnTo>
                <a:lnTo>
                  <a:pt x="3151" y="2001"/>
                </a:lnTo>
                <a:lnTo>
                  <a:pt x="3151" y="1500"/>
                </a:lnTo>
                <a:lnTo>
                  <a:pt x="0" y="1502"/>
                </a:lnTo>
                <a:lnTo>
                  <a:pt x="524" y="1002"/>
                </a:lnTo>
                <a:lnTo>
                  <a:pt x="0" y="502"/>
                </a:lnTo>
              </a:path>
            </a:pathLst>
          </a:custGeom>
          <a:solidFill>
            <a:srgbClr val="ff950e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beam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4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TextShape 5"/>
          <p:cNvSpPr txBox="1"/>
          <p:nvPr/>
        </p:nvSpPr>
        <p:spPr>
          <a:xfrm>
            <a:off x="3672000" y="936000"/>
            <a:ext cx="5420160" cy="1004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@280 m from the proton target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            </a:t>
            </a:r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0.2 T magnetic field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>
                <p:childTnLst>
                  <p:par>
                    <p:cTn id="49" fill="freeze">
                      <p:stCondLst>
                        <p:cond delay="indefinite"/>
                      </p:stCondLst>
                      <p:childTnLst>
                        <p:par>
                          <p:cTn id="50" fill="freeze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1511280" y="32724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Time Projection Chambers (TPCs)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215640" y="1562760"/>
            <a:ext cx="5470200" cy="4945320"/>
          </a:xfrm>
          <a:prstGeom prst="rect">
            <a:avLst/>
          </a:prstGeom>
          <a:ln>
            <a:noFill/>
          </a:ln>
        </p:spPr>
      </p:pic>
      <p:pic>
        <p:nvPicPr>
          <p:cNvPr id="293" name="" descr=""/>
          <p:cNvPicPr/>
          <p:nvPr/>
        </p:nvPicPr>
        <p:blipFill>
          <a:blip r:embed="rId2"/>
          <a:stretch/>
        </p:blipFill>
        <p:spPr>
          <a:xfrm>
            <a:off x="5613840" y="3744720"/>
            <a:ext cx="4224600" cy="3495600"/>
          </a:xfrm>
          <a:prstGeom prst="rect">
            <a:avLst/>
          </a:prstGeom>
          <a:ln>
            <a:noFill/>
          </a:ln>
        </p:spPr>
      </p:pic>
      <p:sp>
        <p:nvSpPr>
          <p:cNvPr id="294" name="Line 2"/>
          <p:cNvSpPr/>
          <p:nvPr/>
        </p:nvSpPr>
        <p:spPr>
          <a:xfrm flipH="1" flipV="1">
            <a:off x="2231280" y="3961080"/>
            <a:ext cx="4174560" cy="1440360"/>
          </a:xfrm>
          <a:prstGeom prst="line">
            <a:avLst/>
          </a:prstGeom>
          <a:ln w="36000">
            <a:solidFill>
              <a:srgbClr val="c5000b"/>
            </a:solidFill>
            <a:custDash>
              <a:ds d="0" sp="0"/>
              <a:ds d="0" sp="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Line 3"/>
          <p:cNvSpPr/>
          <p:nvPr/>
        </p:nvSpPr>
        <p:spPr>
          <a:xfrm flipH="1" flipV="1">
            <a:off x="2806920" y="3889080"/>
            <a:ext cx="3598920" cy="1512360"/>
          </a:xfrm>
          <a:prstGeom prst="line">
            <a:avLst/>
          </a:prstGeom>
          <a:ln w="36000">
            <a:solidFill>
              <a:srgbClr val="c5000b"/>
            </a:solidFill>
            <a:custDash>
              <a:ds d="0" sp="0"/>
              <a:ds d="0" sp="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Line 4"/>
          <p:cNvSpPr/>
          <p:nvPr/>
        </p:nvSpPr>
        <p:spPr>
          <a:xfrm flipH="1" flipV="1">
            <a:off x="3310920" y="3817080"/>
            <a:ext cx="3094920" cy="1584360"/>
          </a:xfrm>
          <a:prstGeom prst="line">
            <a:avLst/>
          </a:prstGeom>
          <a:ln w="36000">
            <a:solidFill>
              <a:srgbClr val="c5000b"/>
            </a:solidFill>
            <a:custDash>
              <a:ds d="0" sp="0"/>
              <a:ds d="0" sp="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5"/>
          <p:cNvSpPr/>
          <p:nvPr/>
        </p:nvSpPr>
        <p:spPr>
          <a:xfrm>
            <a:off x="1655280" y="2844720"/>
            <a:ext cx="719640" cy="216000"/>
          </a:xfrm>
          <a:prstGeom prst="rect">
            <a:avLst/>
          </a:prstGeom>
          <a:solidFill>
            <a:srgbClr val="c5000b"/>
          </a:solidFill>
          <a:ln w="18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TPC1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6"/>
          <p:cNvSpPr/>
          <p:nvPr/>
        </p:nvSpPr>
        <p:spPr>
          <a:xfrm>
            <a:off x="2410920" y="3564720"/>
            <a:ext cx="719640" cy="216000"/>
          </a:xfrm>
          <a:prstGeom prst="rect">
            <a:avLst/>
          </a:prstGeom>
          <a:solidFill>
            <a:srgbClr val="c5000b"/>
          </a:solidFill>
          <a:ln w="18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TPC2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7"/>
          <p:cNvSpPr/>
          <p:nvPr/>
        </p:nvSpPr>
        <p:spPr>
          <a:xfrm>
            <a:off x="2806920" y="2844720"/>
            <a:ext cx="719640" cy="216000"/>
          </a:xfrm>
          <a:prstGeom prst="rect">
            <a:avLst/>
          </a:prstGeom>
          <a:solidFill>
            <a:srgbClr val="c5000b"/>
          </a:solidFill>
          <a:ln w="18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TPC3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TextShape 8"/>
          <p:cNvSpPr txBox="1"/>
          <p:nvPr/>
        </p:nvSpPr>
        <p:spPr>
          <a:xfrm>
            <a:off x="5320080" y="2377080"/>
            <a:ext cx="4413960" cy="147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Measure the momentum (10% resolution at 1 GeV/c) and the sign of charged particles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Good separation between muons and electrons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301" name="CustomShape 9"/>
          <p:cNvSpPr/>
          <p:nvPr/>
        </p:nvSpPr>
        <p:spPr>
          <a:xfrm>
            <a:off x="5320080" y="1138320"/>
            <a:ext cx="4288680" cy="1166400"/>
          </a:xfrm>
          <a:custGeom>
            <a:avLst/>
            <a:gdLst/>
            <a:ahLst/>
            <a:rect l="0" t="0" r="r" b="b"/>
            <a:pathLst>
              <a:path w="11915" h="3242">
                <a:moveTo>
                  <a:pt x="540" y="0"/>
                </a:moveTo>
                <a:cubicBezTo>
                  <a:pt x="270" y="0"/>
                  <a:pt x="0" y="270"/>
                  <a:pt x="0" y="540"/>
                </a:cubicBezTo>
                <a:lnTo>
                  <a:pt x="0" y="2700"/>
                </a:lnTo>
                <a:cubicBezTo>
                  <a:pt x="0" y="2970"/>
                  <a:pt x="270" y="3241"/>
                  <a:pt x="540" y="3241"/>
                </a:cubicBezTo>
                <a:lnTo>
                  <a:pt x="11373" y="3241"/>
                </a:lnTo>
                <a:cubicBezTo>
                  <a:pt x="11643" y="3241"/>
                  <a:pt x="11914" y="2970"/>
                  <a:pt x="11914" y="2700"/>
                </a:cubicBezTo>
                <a:lnTo>
                  <a:pt x="11914" y="540"/>
                </a:lnTo>
                <a:cubicBezTo>
                  <a:pt x="11914" y="270"/>
                  <a:pt x="11643" y="0"/>
                  <a:pt x="11373" y="0"/>
                </a:cubicBezTo>
                <a:lnTo>
                  <a:pt x="540" y="0"/>
                </a:lnTo>
              </a:path>
            </a:pathLst>
          </a:custGeom>
          <a:solidFill>
            <a:srgbClr val="004586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i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Argon-based gaseous detectors </a:t>
            </a:r>
            <a:r>
              <a:rPr b="0" i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i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with good tracking and </a:t>
            </a:r>
            <a:r>
              <a:rPr b="0" i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i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particle identification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10"/>
          <p:cNvSpPr/>
          <p:nvPr/>
        </p:nvSpPr>
        <p:spPr>
          <a:xfrm>
            <a:off x="178200" y="6770160"/>
            <a:ext cx="524232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LPNHE contributions: magnet and TPCs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1289520" y="-42840"/>
            <a:ext cx="8499240" cy="1217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ND280 reconstructed (tracker) event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304" name="" descr=""/>
          <p:cNvPicPr/>
          <p:nvPr/>
        </p:nvPicPr>
        <p:blipFill>
          <a:blip r:embed="rId1"/>
          <a:srcRect l="0" t="4280" r="0" b="0"/>
          <a:stretch/>
        </p:blipFill>
        <p:spPr>
          <a:xfrm>
            <a:off x="197640" y="1476360"/>
            <a:ext cx="9676080" cy="5644080"/>
          </a:xfrm>
          <a:prstGeom prst="rect">
            <a:avLst/>
          </a:prstGeom>
          <a:ln>
            <a:noFill/>
          </a:ln>
        </p:spPr>
      </p:pic>
      <p:sp>
        <p:nvSpPr>
          <p:cNvPr id="305" name="Line 2"/>
          <p:cNvSpPr/>
          <p:nvPr/>
        </p:nvSpPr>
        <p:spPr>
          <a:xfrm flipV="1">
            <a:off x="232560" y="5184720"/>
            <a:ext cx="2753280" cy="169920"/>
          </a:xfrm>
          <a:prstGeom prst="line">
            <a:avLst/>
          </a:prstGeom>
          <a:ln w="18000">
            <a:solidFill>
              <a:srgbClr val="ffffff"/>
            </a:solidFill>
            <a:custDash>
              <a:ds d="500000" sp="200000"/>
              <a:ds d="500000" sp="200000"/>
              <a:ds d="500000" sp="200000"/>
              <a:ds d="100000" sp="200000"/>
              <a:ds d="1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TextShape 3"/>
          <p:cNvSpPr txBox="1"/>
          <p:nvPr/>
        </p:nvSpPr>
        <p:spPr>
          <a:xfrm>
            <a:off x="1258560" y="4716720"/>
            <a:ext cx="416520" cy="591120"/>
          </a:xfrm>
          <a:prstGeom prst="rect">
            <a:avLst/>
          </a:prstGeom>
          <a:noFill/>
          <a:ln w="36000">
            <a:noFill/>
          </a:ln>
        </p:spPr>
        <p:txBody>
          <a:bodyPr lIns="108000" rIns="108000" tIns="63000" bIns="63000"/>
          <a:p>
            <a:r>
              <a:rPr b="1" i="1" lang="en-GB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TextShape 4"/>
          <p:cNvSpPr txBox="1"/>
          <p:nvPr/>
        </p:nvSpPr>
        <p:spPr>
          <a:xfrm>
            <a:off x="1527480" y="2395080"/>
            <a:ext cx="85392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TPC1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TextShape 5"/>
          <p:cNvSpPr txBox="1"/>
          <p:nvPr/>
        </p:nvSpPr>
        <p:spPr>
          <a:xfrm>
            <a:off x="2770200" y="2844360"/>
            <a:ext cx="86040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FGD1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TextShape 6"/>
          <p:cNvSpPr txBox="1"/>
          <p:nvPr/>
        </p:nvSpPr>
        <p:spPr>
          <a:xfrm>
            <a:off x="5470200" y="2844720"/>
            <a:ext cx="86040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FGD2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TextShape 7"/>
          <p:cNvSpPr txBox="1"/>
          <p:nvPr/>
        </p:nvSpPr>
        <p:spPr>
          <a:xfrm>
            <a:off x="6423480" y="2395440"/>
            <a:ext cx="85392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TPC3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TextShape 8"/>
          <p:cNvSpPr txBox="1"/>
          <p:nvPr/>
        </p:nvSpPr>
        <p:spPr>
          <a:xfrm>
            <a:off x="1527480" y="2395440"/>
            <a:ext cx="85392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TPC1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TextShape 9"/>
          <p:cNvSpPr txBox="1"/>
          <p:nvPr/>
        </p:nvSpPr>
        <p:spPr>
          <a:xfrm>
            <a:off x="4191480" y="2395800"/>
            <a:ext cx="85392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TPC2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TextShape 10"/>
          <p:cNvSpPr txBox="1"/>
          <p:nvPr/>
        </p:nvSpPr>
        <p:spPr>
          <a:xfrm rot="16194000">
            <a:off x="8411760" y="4324320"/>
            <a:ext cx="10724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DsECal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220680" y="2911320"/>
            <a:ext cx="9644760" cy="3096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215280" y="3256200"/>
            <a:ext cx="3174840" cy="2073240"/>
          </a:xfrm>
          <a:prstGeom prst="rect">
            <a:avLst/>
          </a:prstGeom>
          <a:ln>
            <a:noFill/>
          </a:ln>
        </p:spPr>
      </p:pic>
      <p:sp>
        <p:nvSpPr>
          <p:cNvPr id="316" name="TextShape 2"/>
          <p:cNvSpPr txBox="1"/>
          <p:nvPr/>
        </p:nvSpPr>
        <p:spPr>
          <a:xfrm>
            <a:off x="899280" y="2908440"/>
            <a:ext cx="2059200" cy="49500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-mode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CC-0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TextShape 3"/>
          <p:cNvSpPr txBox="1"/>
          <p:nvPr/>
        </p:nvSpPr>
        <p:spPr>
          <a:xfrm>
            <a:off x="4066560" y="2872440"/>
            <a:ext cx="2144520" cy="49500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-mode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CC-1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r>
              <a:rPr b="0" lang="en-GB" sz="2000" spc="-1" strike="noStrike" baseline="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+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TextShape 4"/>
          <p:cNvSpPr txBox="1"/>
          <p:nvPr/>
        </p:nvSpPr>
        <p:spPr>
          <a:xfrm>
            <a:off x="7197480" y="2872440"/>
            <a:ext cx="2572920" cy="49500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-mode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CC-1-track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5"/>
          <p:cNvSpPr/>
          <p:nvPr/>
        </p:nvSpPr>
        <p:spPr>
          <a:xfrm>
            <a:off x="5169240" y="964080"/>
            <a:ext cx="4681080" cy="1770120"/>
          </a:xfrm>
          <a:prstGeom prst="rect">
            <a:avLst/>
          </a:prstGeom>
          <a:solidFill>
            <a:srgbClr val="c5000b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ND280 data reduce the uncertainty 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on the expected number of events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at SK (flux x cross-section) from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~25% down to below ~3%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TextShape 6"/>
          <p:cNvSpPr txBox="1"/>
          <p:nvPr/>
        </p:nvSpPr>
        <p:spPr>
          <a:xfrm>
            <a:off x="7485840" y="3978360"/>
            <a:ext cx="2231640" cy="41472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68% CCDIS purity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TextShape 7"/>
          <p:cNvSpPr txBox="1"/>
          <p:nvPr/>
        </p:nvSpPr>
        <p:spPr>
          <a:xfrm>
            <a:off x="359640" y="1121040"/>
            <a:ext cx="4786560" cy="175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Several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 and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 samples in        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-mode and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-mode are selected according to the event topology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The simulation is fit to the data to adjust flux and cross-section parameters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322" name="TextShape 8"/>
          <p:cNvSpPr txBox="1"/>
          <p:nvPr/>
        </p:nvSpPr>
        <p:spPr>
          <a:xfrm>
            <a:off x="1511280" y="-42840"/>
            <a:ext cx="8277480" cy="1217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ND280 constraints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323" name="" descr=""/>
          <p:cNvPicPr/>
          <p:nvPr/>
        </p:nvPicPr>
        <p:blipFill>
          <a:blip r:embed="rId2"/>
          <a:stretch/>
        </p:blipFill>
        <p:spPr>
          <a:xfrm>
            <a:off x="6604200" y="3306600"/>
            <a:ext cx="3283920" cy="2122200"/>
          </a:xfrm>
          <a:prstGeom prst="rect">
            <a:avLst/>
          </a:prstGeom>
          <a:ln>
            <a:noFill/>
          </a:ln>
        </p:spPr>
      </p:pic>
      <p:pic>
        <p:nvPicPr>
          <p:cNvPr id="324" name="" descr=""/>
          <p:cNvPicPr/>
          <p:nvPr/>
        </p:nvPicPr>
        <p:blipFill>
          <a:blip r:embed="rId3"/>
          <a:stretch/>
        </p:blipFill>
        <p:spPr>
          <a:xfrm>
            <a:off x="3375000" y="3306600"/>
            <a:ext cx="3229200" cy="2109240"/>
          </a:xfrm>
          <a:prstGeom prst="rect">
            <a:avLst/>
          </a:prstGeom>
          <a:ln>
            <a:noFill/>
          </a:ln>
        </p:spPr>
      </p:pic>
      <p:pic>
        <p:nvPicPr>
          <p:cNvPr id="325" name="" descr=""/>
          <p:cNvPicPr/>
          <p:nvPr/>
        </p:nvPicPr>
        <p:blipFill>
          <a:blip r:embed="rId4"/>
          <a:stretch/>
        </p:blipFill>
        <p:spPr>
          <a:xfrm>
            <a:off x="321840" y="5277240"/>
            <a:ext cx="3098160" cy="2012760"/>
          </a:xfrm>
          <a:prstGeom prst="rect">
            <a:avLst/>
          </a:prstGeom>
          <a:ln>
            <a:noFill/>
          </a:ln>
        </p:spPr>
      </p:pic>
      <p:pic>
        <p:nvPicPr>
          <p:cNvPr id="326" name="" descr=""/>
          <p:cNvPicPr/>
          <p:nvPr/>
        </p:nvPicPr>
        <p:blipFill>
          <a:blip r:embed="rId5"/>
          <a:stretch/>
        </p:blipFill>
        <p:spPr>
          <a:xfrm>
            <a:off x="3611880" y="5353560"/>
            <a:ext cx="2941200" cy="1928160"/>
          </a:xfrm>
          <a:prstGeom prst="rect">
            <a:avLst/>
          </a:prstGeom>
          <a:ln>
            <a:noFill/>
          </a:ln>
        </p:spPr>
      </p:pic>
      <p:pic>
        <p:nvPicPr>
          <p:cNvPr id="327" name="" descr=""/>
          <p:cNvPicPr/>
          <p:nvPr/>
        </p:nvPicPr>
        <p:blipFill>
          <a:blip r:embed="rId6"/>
          <a:stretch/>
        </p:blipFill>
        <p:spPr>
          <a:xfrm>
            <a:off x="6919200" y="5388120"/>
            <a:ext cx="2897640" cy="1880280"/>
          </a:xfrm>
          <a:prstGeom prst="rect">
            <a:avLst/>
          </a:prstGeom>
          <a:ln>
            <a:noFill/>
          </a:ln>
        </p:spPr>
      </p:pic>
      <p:sp>
        <p:nvSpPr>
          <p:cNvPr id="328" name="TextShape 9"/>
          <p:cNvSpPr txBox="1"/>
          <p:nvPr/>
        </p:nvSpPr>
        <p:spPr>
          <a:xfrm>
            <a:off x="606600" y="5166000"/>
            <a:ext cx="2602080" cy="47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-mode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CC-N-track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TextShape 10"/>
          <p:cNvSpPr txBox="1"/>
          <p:nvPr/>
        </p:nvSpPr>
        <p:spPr>
          <a:xfrm>
            <a:off x="3798000" y="5238000"/>
            <a:ext cx="2555280" cy="47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-mode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CC-1-track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TextShape 11"/>
          <p:cNvSpPr txBox="1"/>
          <p:nvPr/>
        </p:nvSpPr>
        <p:spPr>
          <a:xfrm>
            <a:off x="7158600" y="5274000"/>
            <a:ext cx="2602080" cy="47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-mode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CC-N-track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>
                <p:childTnLst>
                  <p:par>
                    <p:cTn id="55" fill="freeze">
                      <p:stCondLst>
                        <p:cond delay="indefinite"/>
                      </p:stCondLst>
                      <p:childTnLst>
                        <p:par>
                          <p:cTn id="56" fill="freeze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1511280" y="-42840"/>
            <a:ext cx="8277480" cy="1217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ND280 constraints for Super-K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1"/>
          <a:stretch/>
        </p:blipFill>
        <p:spPr>
          <a:xfrm>
            <a:off x="5289120" y="3003120"/>
            <a:ext cx="4527000" cy="4213440"/>
          </a:xfrm>
          <a:prstGeom prst="rect">
            <a:avLst/>
          </a:prstGeom>
          <a:ln>
            <a:noFill/>
          </a:ln>
        </p:spPr>
      </p:pic>
      <p:pic>
        <p:nvPicPr>
          <p:cNvPr id="333" name="" descr=""/>
          <p:cNvPicPr/>
          <p:nvPr/>
        </p:nvPicPr>
        <p:blipFill>
          <a:blip r:embed="rId2"/>
          <a:stretch/>
        </p:blipFill>
        <p:spPr>
          <a:xfrm>
            <a:off x="153360" y="2958840"/>
            <a:ext cx="4799520" cy="4257000"/>
          </a:xfrm>
          <a:prstGeom prst="rect">
            <a:avLst/>
          </a:prstGeom>
          <a:ln>
            <a:noFill/>
          </a:ln>
        </p:spPr>
      </p:pic>
      <p:sp>
        <p:nvSpPr>
          <p:cNvPr id="334" name="TextShape 2"/>
          <p:cNvSpPr txBox="1"/>
          <p:nvPr/>
        </p:nvSpPr>
        <p:spPr>
          <a:xfrm>
            <a:off x="545040" y="1389600"/>
            <a:ext cx="931716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 of error reduction on the expected number of events in Super-K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TextShape 3"/>
          <p:cNvSpPr txBox="1"/>
          <p:nvPr/>
        </p:nvSpPr>
        <p:spPr>
          <a:xfrm>
            <a:off x="1096560" y="2342160"/>
            <a:ext cx="3227040" cy="47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</a:t>
            </a:r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655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®</a:t>
            </a:r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n</a:t>
            </a:r>
            <a:r>
              <a:rPr b="0" lang="en-GB" sz="2655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 </a:t>
            </a:r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appearance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TextShape 4"/>
          <p:cNvSpPr txBox="1"/>
          <p:nvPr/>
        </p:nvSpPr>
        <p:spPr>
          <a:xfrm>
            <a:off x="6136920" y="2342520"/>
            <a:ext cx="2824560" cy="47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</a:t>
            </a:r>
            <a:r>
              <a:rPr b="0" lang="en-GB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655" spc="-1" strike="noStrike" baseline="-1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655" spc="-1" strike="noStrike" baseline="-1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disappearance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11520" y="963720"/>
            <a:ext cx="10076400" cy="6288840"/>
          </a:xfrm>
          <a:prstGeom prst="rect">
            <a:avLst/>
          </a:prstGeom>
          <a:ln>
            <a:noFill/>
          </a:ln>
        </p:spPr>
      </p:pic>
      <p:sp>
        <p:nvSpPr>
          <p:cNvPr id="338" name="TextShape 1"/>
          <p:cNvSpPr txBox="1"/>
          <p:nvPr/>
        </p:nvSpPr>
        <p:spPr>
          <a:xfrm>
            <a:off x="998640" y="90360"/>
            <a:ext cx="895104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The T2K far detector: Super-K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39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TextShape 3"/>
          <p:cNvSpPr txBox="1"/>
          <p:nvPr/>
        </p:nvSpPr>
        <p:spPr>
          <a:xfrm>
            <a:off x="3422160" y="4155480"/>
            <a:ext cx="5360400" cy="2874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Water Cherenkov detector,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&gt; 20 years of operation,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excellent </a:t>
            </a:r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m</a:t>
            </a:r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/e separation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@295 km from the target,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11129 inward-facing PMTs,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22.5 kt fiducial volume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>
                <p:childTnLst>
                  <p:par>
                    <p:cTn id="63" fill="freeze">
                      <p:stCondLst>
                        <p:cond delay="indefinite"/>
                      </p:stCondLst>
                      <p:childTnLst>
                        <p:par>
                          <p:cTn id="64" fill="freeze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215640" y="2880720"/>
            <a:ext cx="9644760" cy="3096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2" name="" descr=""/>
          <p:cNvPicPr/>
          <p:nvPr/>
        </p:nvPicPr>
        <p:blipFill>
          <a:blip r:embed="rId1"/>
          <a:stretch/>
        </p:blipFill>
        <p:spPr>
          <a:xfrm>
            <a:off x="6627960" y="3560400"/>
            <a:ext cx="3160800" cy="1913760"/>
          </a:xfrm>
          <a:prstGeom prst="rect">
            <a:avLst/>
          </a:prstGeom>
          <a:ln>
            <a:noFill/>
          </a:ln>
        </p:spPr>
      </p:pic>
      <p:pic>
        <p:nvPicPr>
          <p:cNvPr id="343" name="" descr=""/>
          <p:cNvPicPr/>
          <p:nvPr/>
        </p:nvPicPr>
        <p:blipFill>
          <a:blip r:embed="rId2"/>
          <a:stretch/>
        </p:blipFill>
        <p:spPr>
          <a:xfrm>
            <a:off x="198000" y="1379160"/>
            <a:ext cx="3178440" cy="2117520"/>
          </a:xfrm>
          <a:prstGeom prst="rect">
            <a:avLst/>
          </a:prstGeom>
          <a:ln>
            <a:noFill/>
          </a:ln>
        </p:spPr>
      </p:pic>
      <p:pic>
        <p:nvPicPr>
          <p:cNvPr id="344" name="" descr=""/>
          <p:cNvPicPr/>
          <p:nvPr/>
        </p:nvPicPr>
        <p:blipFill>
          <a:blip r:embed="rId3"/>
          <a:stretch/>
        </p:blipFill>
        <p:spPr>
          <a:xfrm>
            <a:off x="3466080" y="1364400"/>
            <a:ext cx="3171600" cy="2105640"/>
          </a:xfrm>
          <a:prstGeom prst="rect">
            <a:avLst/>
          </a:prstGeom>
          <a:ln>
            <a:noFill/>
          </a:ln>
        </p:spPr>
      </p:pic>
      <p:pic>
        <p:nvPicPr>
          <p:cNvPr id="345" name="" descr=""/>
          <p:cNvPicPr/>
          <p:nvPr/>
        </p:nvPicPr>
        <p:blipFill>
          <a:blip r:embed="rId4"/>
          <a:stretch/>
        </p:blipFill>
        <p:spPr>
          <a:xfrm>
            <a:off x="6638040" y="1379880"/>
            <a:ext cx="3150720" cy="2108160"/>
          </a:xfrm>
          <a:prstGeom prst="rect">
            <a:avLst/>
          </a:prstGeom>
          <a:ln>
            <a:noFill/>
          </a:ln>
        </p:spPr>
      </p:pic>
      <p:pic>
        <p:nvPicPr>
          <p:cNvPr id="346" name="" descr=""/>
          <p:cNvPicPr/>
          <p:nvPr/>
        </p:nvPicPr>
        <p:blipFill>
          <a:blip r:embed="rId5"/>
          <a:stretch/>
        </p:blipFill>
        <p:spPr>
          <a:xfrm>
            <a:off x="287640" y="3565440"/>
            <a:ext cx="3127680" cy="1934280"/>
          </a:xfrm>
          <a:prstGeom prst="rect">
            <a:avLst/>
          </a:prstGeom>
          <a:ln>
            <a:noFill/>
          </a:ln>
        </p:spPr>
      </p:pic>
      <p:pic>
        <p:nvPicPr>
          <p:cNvPr id="347" name="" descr=""/>
          <p:cNvPicPr/>
          <p:nvPr/>
        </p:nvPicPr>
        <p:blipFill>
          <a:blip r:embed="rId6"/>
          <a:stretch/>
        </p:blipFill>
        <p:spPr>
          <a:xfrm>
            <a:off x="3477240" y="3574080"/>
            <a:ext cx="3144240" cy="1930320"/>
          </a:xfrm>
          <a:prstGeom prst="rect">
            <a:avLst/>
          </a:prstGeom>
          <a:ln>
            <a:noFill/>
          </a:ln>
        </p:spPr>
      </p:pic>
      <p:sp>
        <p:nvSpPr>
          <p:cNvPr id="348" name="TextShape 2"/>
          <p:cNvSpPr txBox="1"/>
          <p:nvPr/>
        </p:nvSpPr>
        <p:spPr>
          <a:xfrm>
            <a:off x="1511280" y="-42840"/>
            <a:ext cx="8277480" cy="1217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Super-K event selection examples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349" name="" descr=""/>
          <p:cNvPicPr/>
          <p:nvPr/>
        </p:nvPicPr>
        <p:blipFill>
          <a:blip r:embed="rId7"/>
          <a:stretch/>
        </p:blipFill>
        <p:spPr>
          <a:xfrm>
            <a:off x="288720" y="5535720"/>
            <a:ext cx="3160080" cy="1715400"/>
          </a:xfrm>
          <a:prstGeom prst="rect">
            <a:avLst/>
          </a:prstGeom>
          <a:ln>
            <a:noFill/>
          </a:ln>
        </p:spPr>
      </p:pic>
      <p:pic>
        <p:nvPicPr>
          <p:cNvPr id="350" name="" descr=""/>
          <p:cNvPicPr/>
          <p:nvPr/>
        </p:nvPicPr>
        <p:blipFill>
          <a:blip r:embed="rId8"/>
          <a:stretch/>
        </p:blipFill>
        <p:spPr>
          <a:xfrm>
            <a:off x="3440160" y="5524560"/>
            <a:ext cx="3260880" cy="1725480"/>
          </a:xfrm>
          <a:prstGeom prst="rect">
            <a:avLst/>
          </a:prstGeom>
          <a:ln>
            <a:noFill/>
          </a:ln>
        </p:spPr>
      </p:pic>
      <p:pic>
        <p:nvPicPr>
          <p:cNvPr id="351" name="" descr=""/>
          <p:cNvPicPr/>
          <p:nvPr/>
        </p:nvPicPr>
        <p:blipFill>
          <a:blip r:embed="rId9"/>
          <a:stretch/>
        </p:blipFill>
        <p:spPr>
          <a:xfrm>
            <a:off x="6627960" y="5513400"/>
            <a:ext cx="3132360" cy="1737720"/>
          </a:xfrm>
          <a:prstGeom prst="rect">
            <a:avLst/>
          </a:prstGeom>
          <a:ln>
            <a:noFill/>
          </a:ln>
        </p:spPr>
      </p:pic>
      <p:sp>
        <p:nvSpPr>
          <p:cNvPr id="352" name="TextShape 3"/>
          <p:cNvSpPr txBox="1"/>
          <p:nvPr/>
        </p:nvSpPr>
        <p:spPr>
          <a:xfrm>
            <a:off x="3369600" y="1002960"/>
            <a:ext cx="32684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0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Detector is well-understood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>
                <p:childTnLst>
                  <p:par>
                    <p:cTn id="69" fill="freeze">
                      <p:stCondLst>
                        <p:cond delay="indefinite"/>
                      </p:stCondLst>
                      <p:childTnLst>
                        <p:par>
                          <p:cTn id="70" fill="freeze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1511280" y="32760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The LPNHE neutrino group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476280" y="905400"/>
            <a:ext cx="9403560" cy="611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The group is composed of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(5 permanents) Bernard Andrieu (CR), Claudio Giganti (CR/HDR), </a:t>
            </a:r>
            <a:r>
              <a:rPr b="1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Jacques Dumarchez</a:t>
            </a: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(DR), Luca Scotto Lavina (CR), Boris Popov (DR)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+ new  MdC SU to start from September 2018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(1 benevole) Jean-Michel Levy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(1 PhD student) Simon Bienstock (2015-2018) [STEPUP grant, T2K oscillation analysis]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94476b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- (3 PhD students) Laura Zambelli (2010-2013) [ED grant, analysis of NA61/SHINE data for T2K], Pierre Bartet-Friburg (2013-2016) [CNRS grant, analysis of ND280 data], Matej Pavin (2014-2017) [ILP grant, analysis of NA61/SHINE data for T2K]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The group participates in the following experiments: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T2K [till 2020] (</a:t>
            </a:r>
            <a:r>
              <a:rPr b="0" lang="en-GB" sz="19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T2K-II [till 2026]</a:t>
            </a: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)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NA61/SHINE (for T2K </a:t>
            </a:r>
            <a:r>
              <a:rPr b="0" lang="en-GB" sz="19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and for FNAL neutrino beams [till 2020], for HK/DUNE &gt; 2021</a:t>
            </a: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)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WA105 [2014-2017]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Recently joined </a:t>
            </a:r>
            <a:r>
              <a:rPr b="0" lang="en-GB" sz="19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Hyper-K ([2018-])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1511280" y="32688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Collected data (up to end of 2017)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54" name="TextShape 2"/>
          <p:cNvSpPr txBox="1"/>
          <p:nvPr/>
        </p:nvSpPr>
        <p:spPr>
          <a:xfrm>
            <a:off x="964800" y="953280"/>
            <a:ext cx="743616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Reached stable operation at </a:t>
            </a:r>
            <a:r>
              <a:rPr b="0" lang="en-GB" sz="22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480 kW beam power</a:t>
            </a:r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by now!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5" name="" descr=""/>
          <p:cNvPicPr/>
          <p:nvPr/>
        </p:nvPicPr>
        <p:blipFill>
          <a:blip r:embed="rId1"/>
          <a:stretch/>
        </p:blipFill>
        <p:spPr>
          <a:xfrm>
            <a:off x="633960" y="1275120"/>
            <a:ext cx="8592840" cy="603468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653400" y="962280"/>
            <a:ext cx="9207720" cy="2044800"/>
          </a:xfrm>
          <a:prstGeom prst="rect">
            <a:avLst/>
          </a:prstGeom>
          <a:ln>
            <a:noFill/>
          </a:ln>
        </p:spPr>
      </p:pic>
      <p:pic>
        <p:nvPicPr>
          <p:cNvPr id="357" name="" descr=""/>
          <p:cNvPicPr/>
          <p:nvPr/>
        </p:nvPicPr>
        <p:blipFill>
          <a:blip r:embed="rId2"/>
          <a:stretch/>
        </p:blipFill>
        <p:spPr>
          <a:xfrm>
            <a:off x="3578040" y="2927880"/>
            <a:ext cx="6297480" cy="2634120"/>
          </a:xfrm>
          <a:prstGeom prst="rect">
            <a:avLst/>
          </a:prstGeom>
          <a:ln>
            <a:noFill/>
          </a:ln>
        </p:spPr>
      </p:pic>
      <p:sp>
        <p:nvSpPr>
          <p:cNvPr id="358" name="TextShape 1"/>
          <p:cNvSpPr txBox="1"/>
          <p:nvPr/>
        </p:nvSpPr>
        <p:spPr>
          <a:xfrm>
            <a:off x="1511280" y="32760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A selection of recent T2K results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198360" y="3081960"/>
            <a:ext cx="3600000" cy="4168440"/>
          </a:xfrm>
          <a:prstGeom prst="rect">
            <a:avLst/>
          </a:prstGeom>
          <a:ln>
            <a:noFill/>
          </a:ln>
        </p:spPr>
      </p:pic>
      <p:sp>
        <p:nvSpPr>
          <p:cNvPr id="360" name="TextShape 2"/>
          <p:cNvSpPr txBox="1"/>
          <p:nvPr/>
        </p:nvSpPr>
        <p:spPr>
          <a:xfrm>
            <a:off x="4374000" y="5532120"/>
            <a:ext cx="6714360" cy="3948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Based on 1.43x10</a:t>
            </a:r>
            <a:r>
              <a:rPr b="0" lang="en-GB" sz="1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p.o.t.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 events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observed while expected background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1.5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±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0.3 (syst)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indication of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172" spc="-1" strike="noStrike" baseline="-15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®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n</a:t>
            </a:r>
            <a:r>
              <a:rPr b="0" lang="en-GB" sz="2172" spc="-1" strike="noStrike" baseline="-15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appearance and non-zero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value of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with a significance of 2.5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5333760" y="1561320"/>
            <a:ext cx="4429440" cy="595440"/>
          </a:xfrm>
          <a:custGeom>
            <a:avLst/>
            <a:gdLst/>
            <a:ahLst/>
            <a:rect l="0" t="0" r="r" b="b"/>
            <a:pathLst>
              <a:path w="12306" h="451">
                <a:moveTo>
                  <a:pt x="0" y="384"/>
                </a:moveTo>
                <a:cubicBezTo>
                  <a:pt x="2791" y="450"/>
                  <a:pt x="6631" y="404"/>
                  <a:pt x="12305" y="0"/>
                </a:cubicBezTo>
              </a:path>
              <a:path w="12306" h="203">
                <a:moveTo>
                  <a:pt x="0" y="0"/>
                </a:moveTo>
                <a:cubicBezTo>
                  <a:pt x="2107" y="202"/>
                  <a:pt x="4842" y="202"/>
                  <a:pt x="5753" y="202"/>
                </a:cubicBezTo>
                <a:cubicBezTo>
                  <a:pt x="8038" y="202"/>
                  <a:pt x="9063" y="202"/>
                  <a:pt x="12305" y="0"/>
                </a:cubicBezTo>
              </a:path>
            </a:pathLst>
          </a:custGeom>
          <a:blipFill>
            <a:blip r:embed="rId4"/>
            <a:tile/>
          </a:blipFill>
          <a:ln w="9360">
            <a:solidFill>
              <a:srgbClr val="000000"/>
            </a:solidFill>
            <a:miter/>
          </a:ln>
          <a:effectLst>
            <a:outerShdw dist="152735" dir="2700000">
              <a:srgbClr val="868686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First T2K physics paper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TextShape 4"/>
          <p:cNvSpPr txBox="1"/>
          <p:nvPr/>
        </p:nvSpPr>
        <p:spPr>
          <a:xfrm>
            <a:off x="4779000" y="2680920"/>
            <a:ext cx="1962360" cy="31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(as of Dec,20 2017)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TextShape 5"/>
          <p:cNvSpPr txBox="1"/>
          <p:nvPr/>
        </p:nvSpPr>
        <p:spPr>
          <a:xfrm>
            <a:off x="6345000" y="3881160"/>
            <a:ext cx="180720" cy="427320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TextShape 6"/>
          <p:cNvSpPr txBox="1"/>
          <p:nvPr/>
        </p:nvSpPr>
        <p:spPr>
          <a:xfrm>
            <a:off x="5661720" y="3755520"/>
            <a:ext cx="4304520" cy="764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2016 BREAKTHROUGH PRIZE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FUNDAMENTAL PHYSICS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1511280" y="286560"/>
            <a:ext cx="8277480" cy="556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Discovery of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862" spc="-1" strike="noStrike" baseline="-15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®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n</a:t>
            </a:r>
            <a:r>
              <a:rPr b="1" lang="en-GB" sz="3862" spc="-1" strike="noStrike" baseline="-15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e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appearance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5232600" y="1092960"/>
            <a:ext cx="4425480" cy="6112440"/>
          </a:xfrm>
          <a:prstGeom prst="rect">
            <a:avLst/>
          </a:prstGeom>
          <a:ln>
            <a:noFill/>
          </a:ln>
        </p:spPr>
      </p:pic>
      <p:pic>
        <p:nvPicPr>
          <p:cNvPr id="367" name="" descr=""/>
          <p:cNvPicPr/>
          <p:nvPr/>
        </p:nvPicPr>
        <p:blipFill>
          <a:blip r:embed="rId2"/>
          <a:stretch/>
        </p:blipFill>
        <p:spPr>
          <a:xfrm>
            <a:off x="253440" y="3731760"/>
            <a:ext cx="4800240" cy="3462480"/>
          </a:xfrm>
          <a:prstGeom prst="rect">
            <a:avLst/>
          </a:prstGeom>
          <a:ln>
            <a:noFill/>
          </a:ln>
        </p:spPr>
      </p:pic>
      <p:sp>
        <p:nvSpPr>
          <p:cNvPr id="368" name="TextShape 2"/>
          <p:cNvSpPr txBox="1"/>
          <p:nvPr/>
        </p:nvSpPr>
        <p:spPr>
          <a:xfrm>
            <a:off x="632160" y="1083240"/>
            <a:ext cx="5891400" cy="443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Phys. Rev. Lett. 112 (2014) 061802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Based on 6.57x10</a:t>
            </a:r>
            <a:r>
              <a:rPr b="0" lang="en-GB" sz="1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p.o.t.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28 events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observed while expected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background is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4.92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±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0.55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observation of neutrino appearance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a significance of 7.3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Assuming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|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GB" sz="2327" spc="-1" strike="noStrike" baseline="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|=2.4x10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eV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sin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=0.5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=0, and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GB" sz="2327" spc="-1" strike="noStrike" baseline="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&gt;0 (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GB" sz="2327" spc="-1" strike="noStrike" baseline="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&lt;0) a best fit is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sin</a:t>
            </a:r>
            <a:r>
              <a:rPr b="0" lang="en-GB" sz="2327" spc="-1" strike="noStrike" baseline="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2q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=0.140</a:t>
            </a:r>
            <a:r>
              <a:rPr b="0" lang="en-GB" sz="2172" spc="-1" strike="noStrike" baseline="30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+0.038</a:t>
            </a:r>
            <a:r>
              <a:rPr b="0" lang="en-GB" sz="1551" spc="-1" strike="noStrike" baseline="-30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(0.170</a:t>
            </a:r>
            <a:r>
              <a:rPr b="0" lang="en-GB" sz="2172" spc="-1" strike="noStrike" baseline="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+0.045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TextShape 3"/>
          <p:cNvSpPr txBox="1"/>
          <p:nvPr/>
        </p:nvSpPr>
        <p:spPr>
          <a:xfrm>
            <a:off x="6931800" y="903960"/>
            <a:ext cx="241200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ff630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Reactor constraint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Line 4"/>
          <p:cNvSpPr/>
          <p:nvPr/>
        </p:nvSpPr>
        <p:spPr>
          <a:xfrm flipH="1">
            <a:off x="6611760" y="1077120"/>
            <a:ext cx="360000" cy="153000"/>
          </a:xfrm>
          <a:prstGeom prst="line">
            <a:avLst/>
          </a:prstGeom>
          <a:ln>
            <a:solidFill>
              <a:srgbClr val="ff6633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TextShape 5"/>
          <p:cNvSpPr txBox="1"/>
          <p:nvPr/>
        </p:nvSpPr>
        <p:spPr>
          <a:xfrm>
            <a:off x="2208960" y="3490920"/>
            <a:ext cx="646920" cy="27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3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-0.032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TextShape 6"/>
          <p:cNvSpPr txBox="1"/>
          <p:nvPr/>
        </p:nvSpPr>
        <p:spPr>
          <a:xfrm>
            <a:off x="3541320" y="3491280"/>
            <a:ext cx="646920" cy="27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3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-0.037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3" name="" descr=""/>
          <p:cNvPicPr/>
          <p:nvPr/>
        </p:nvPicPr>
        <p:blipFill>
          <a:blip r:embed="rId3"/>
          <a:stretch/>
        </p:blipFill>
        <p:spPr>
          <a:xfrm>
            <a:off x="5171760" y="3962520"/>
            <a:ext cx="4699080" cy="3340080"/>
          </a:xfrm>
          <a:prstGeom prst="rect">
            <a:avLst/>
          </a:prstGeom>
          <a:ln>
            <a:noFill/>
          </a:ln>
        </p:spPr>
      </p:pic>
      <p:sp>
        <p:nvSpPr>
          <p:cNvPr id="374" name="TextShape 7"/>
          <p:cNvSpPr txBox="1"/>
          <p:nvPr/>
        </p:nvSpPr>
        <p:spPr>
          <a:xfrm>
            <a:off x="6186240" y="6906240"/>
            <a:ext cx="3154320" cy="50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constraints on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5" name="" descr=""/>
          <p:cNvPicPr/>
          <p:nvPr/>
        </p:nvPicPr>
        <p:blipFill>
          <a:blip r:embed="rId4"/>
          <a:stretch/>
        </p:blipFill>
        <p:spPr>
          <a:xfrm>
            <a:off x="5709960" y="3897000"/>
            <a:ext cx="3632400" cy="59832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" descr=""/>
          <p:cNvPicPr/>
          <p:nvPr/>
        </p:nvPicPr>
        <p:blipFill>
          <a:blip r:embed="rId1"/>
          <a:stretch/>
        </p:blipFill>
        <p:spPr>
          <a:xfrm>
            <a:off x="216000" y="3642120"/>
            <a:ext cx="5039280" cy="3552120"/>
          </a:xfrm>
          <a:prstGeom prst="rect">
            <a:avLst/>
          </a:prstGeom>
          <a:ln>
            <a:noFill/>
          </a:ln>
        </p:spPr>
      </p:pic>
      <p:sp>
        <p:nvSpPr>
          <p:cNvPr id="377" name="TextShape 1"/>
          <p:cNvSpPr txBox="1"/>
          <p:nvPr/>
        </p:nvSpPr>
        <p:spPr>
          <a:xfrm>
            <a:off x="1276920" y="253440"/>
            <a:ext cx="8404920" cy="578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Results on </a:t>
            </a:r>
            <a:r>
              <a:rPr b="1" lang="en-GB" sz="2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500" spc="-1" strike="noStrike" baseline="-15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and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620" spc="-1" strike="noStrike" baseline="-101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disappearance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2"/>
          <a:stretch/>
        </p:blipFill>
        <p:spPr>
          <a:xfrm>
            <a:off x="5232960" y="3709080"/>
            <a:ext cx="4615920" cy="3528000"/>
          </a:xfrm>
          <a:prstGeom prst="rect">
            <a:avLst/>
          </a:prstGeom>
          <a:ln>
            <a:noFill/>
          </a:ln>
        </p:spPr>
      </p:pic>
      <p:sp>
        <p:nvSpPr>
          <p:cNvPr id="379" name="TextShape 2"/>
          <p:cNvSpPr txBox="1"/>
          <p:nvPr/>
        </p:nvSpPr>
        <p:spPr>
          <a:xfrm>
            <a:off x="632160" y="1083240"/>
            <a:ext cx="5092920" cy="466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Phys. Rev. Lett. 116 (2016) 181801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Since 2014 T2K started running in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anti-neutrino mode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analysis of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172" spc="-1" strike="noStrike" baseline="-101000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disappearance: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Based on 4.01x10</a:t>
            </a:r>
            <a:r>
              <a:rPr b="0" lang="en-GB" sz="1800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p.o.t.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34 events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Best-fit: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sin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= 0.45, |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| = 2.51x10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eV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80" name="Table 3"/>
          <p:cNvGraphicFramePr/>
          <p:nvPr/>
        </p:nvGraphicFramePr>
        <p:xfrm>
          <a:off x="6009480" y="991800"/>
          <a:ext cx="3701520" cy="2449080"/>
        </p:xfrm>
        <a:graphic>
          <a:graphicData uri="http://schemas.openxmlformats.org/drawingml/2006/table">
            <a:tbl>
              <a:tblPr/>
              <a:tblGrid>
                <a:gridCol w="1348200"/>
                <a:gridCol w="1348200"/>
                <a:gridCol w="1005480"/>
              </a:tblGrid>
              <a:tr h="3499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499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499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499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499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499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499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81" name="TextShape 4"/>
          <p:cNvSpPr txBox="1"/>
          <p:nvPr/>
        </p:nvSpPr>
        <p:spPr>
          <a:xfrm>
            <a:off x="10488600" y="2667240"/>
            <a:ext cx="180720" cy="430200"/>
          </a:xfrm>
          <a:prstGeom prst="rect">
            <a:avLst/>
          </a:prstGeom>
          <a:noFill/>
          <a:ln>
            <a:noFill/>
          </a:ln>
        </p:spPr>
      </p:sp>
      <p:sp>
        <p:nvSpPr>
          <p:cNvPr id="382" name="TextShape 5"/>
          <p:cNvSpPr txBox="1"/>
          <p:nvPr/>
        </p:nvSpPr>
        <p:spPr>
          <a:xfrm>
            <a:off x="7537680" y="4495320"/>
            <a:ext cx="3338640" cy="390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(best measurement of </a:t>
            </a:r>
            <a:r>
              <a:rPr b="0" lang="en-GB" sz="1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1810" spc="-1" strike="noStrike" baseline="-1500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r>
              <a:rPr b="0" lang="en-GB" sz="1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3" name="" descr=""/>
          <p:cNvPicPr/>
          <p:nvPr/>
        </p:nvPicPr>
        <p:blipFill>
          <a:blip r:embed="rId3"/>
          <a:stretch/>
        </p:blipFill>
        <p:spPr>
          <a:xfrm>
            <a:off x="4713120" y="979200"/>
            <a:ext cx="5099400" cy="1416960"/>
          </a:xfrm>
          <a:prstGeom prst="rect">
            <a:avLst/>
          </a:prstGeom>
          <a:ln>
            <a:noFill/>
          </a:ln>
        </p:spPr>
      </p:pic>
      <p:pic>
        <p:nvPicPr>
          <p:cNvPr id="384" name="" descr=""/>
          <p:cNvPicPr/>
          <p:nvPr/>
        </p:nvPicPr>
        <p:blipFill>
          <a:blip r:embed="rId4"/>
          <a:stretch/>
        </p:blipFill>
        <p:spPr>
          <a:xfrm>
            <a:off x="4742640" y="2396160"/>
            <a:ext cx="5069880" cy="1355040"/>
          </a:xfrm>
          <a:prstGeom prst="rect">
            <a:avLst/>
          </a:prstGeom>
          <a:ln>
            <a:noFill/>
          </a:ln>
        </p:spPr>
      </p:pic>
      <p:sp>
        <p:nvSpPr>
          <p:cNvPr id="385" name="TextShape 6"/>
          <p:cNvSpPr txBox="1"/>
          <p:nvPr/>
        </p:nvSpPr>
        <p:spPr>
          <a:xfrm>
            <a:off x="9049680" y="979200"/>
            <a:ext cx="546840" cy="50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2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500" spc="-1" strike="noStrike" baseline="-15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86" name="TextShape 7"/>
          <p:cNvSpPr txBox="1"/>
          <p:nvPr/>
        </p:nvSpPr>
        <p:spPr>
          <a:xfrm>
            <a:off x="4247640" y="4329000"/>
            <a:ext cx="559080" cy="57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620" spc="-1" strike="noStrike" baseline="-101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" descr=""/>
          <p:cNvPicPr/>
          <p:nvPr/>
        </p:nvPicPr>
        <p:blipFill>
          <a:blip r:embed="rId1"/>
          <a:stretch/>
        </p:blipFill>
        <p:spPr>
          <a:xfrm>
            <a:off x="5046120" y="947520"/>
            <a:ext cx="4781160" cy="6287040"/>
          </a:xfrm>
          <a:prstGeom prst="rect">
            <a:avLst/>
          </a:prstGeom>
          <a:ln>
            <a:noFill/>
          </a:ln>
        </p:spPr>
      </p:pic>
      <p:sp>
        <p:nvSpPr>
          <p:cNvPr id="388" name="TextShape 1"/>
          <p:cNvSpPr txBox="1"/>
          <p:nvPr/>
        </p:nvSpPr>
        <p:spPr>
          <a:xfrm>
            <a:off x="1204920" y="276480"/>
            <a:ext cx="9211320" cy="53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cross section measurements in T2K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560160" y="1011240"/>
            <a:ext cx="4690080" cy="292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Significant efforts within T2K towards better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measurements of neutrino cross sections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Crucial for precise determination of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oscillation parameters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Measurements are performed using ND280,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INGRID and SK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 are shown here: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recent results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double differential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i="1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CC interactions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C</a:t>
            </a:r>
            <a:r>
              <a:rPr b="0" i="1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</a:t>
            </a:r>
            <a:r>
              <a:rPr b="0" i="1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without pions in the final state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2172" spc="-1" strike="noStrike" baseline="-101000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i="1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CCQE cross section on Carbon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0" name="" descr=""/>
          <p:cNvPicPr/>
          <p:nvPr/>
        </p:nvPicPr>
        <p:blipFill>
          <a:blip r:embed="rId2"/>
          <a:stretch/>
        </p:blipFill>
        <p:spPr>
          <a:xfrm>
            <a:off x="258120" y="4184280"/>
            <a:ext cx="4674600" cy="3046680"/>
          </a:xfrm>
          <a:prstGeom prst="rect">
            <a:avLst/>
          </a:prstGeom>
          <a:ln>
            <a:noFill/>
          </a:ln>
        </p:spPr>
      </p:pic>
      <p:sp>
        <p:nvSpPr>
          <p:cNvPr id="391" name="CustomShape 3"/>
          <p:cNvSpPr/>
          <p:nvPr/>
        </p:nvSpPr>
        <p:spPr>
          <a:xfrm>
            <a:off x="8665560" y="6049440"/>
            <a:ext cx="99576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ND280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CustomShape 4"/>
          <p:cNvSpPr/>
          <p:nvPr/>
        </p:nvSpPr>
        <p:spPr>
          <a:xfrm>
            <a:off x="3674160" y="4465440"/>
            <a:ext cx="98316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INGRID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1204920" y="276480"/>
            <a:ext cx="9211320" cy="53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cross section measurements in T2K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394" name="TextShape 2"/>
          <p:cNvSpPr txBox="1"/>
          <p:nvPr/>
        </p:nvSpPr>
        <p:spPr>
          <a:xfrm>
            <a:off x="560160" y="867240"/>
            <a:ext cx="4690080" cy="292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Recent measurements from ND280: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i="1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CC pionless cross section as a function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muon and proton kinematics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(for interactions with 0, 1 and 2 protons)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6035760" y="949320"/>
            <a:ext cx="380916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Based on P.Bartet-Friburg’s work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6" name="" descr=""/>
          <p:cNvPicPr/>
          <p:nvPr/>
        </p:nvPicPr>
        <p:blipFill>
          <a:blip r:embed="rId1"/>
          <a:stretch/>
        </p:blipFill>
        <p:spPr>
          <a:xfrm>
            <a:off x="702360" y="2245680"/>
            <a:ext cx="4008960" cy="5003640"/>
          </a:xfrm>
          <a:prstGeom prst="rect">
            <a:avLst/>
          </a:prstGeom>
          <a:ln>
            <a:noFill/>
          </a:ln>
        </p:spPr>
      </p:pic>
      <p:pic>
        <p:nvPicPr>
          <p:cNvPr id="397" name="" descr=""/>
          <p:cNvPicPr/>
          <p:nvPr/>
        </p:nvPicPr>
        <p:blipFill>
          <a:blip r:embed="rId2"/>
          <a:stretch/>
        </p:blipFill>
        <p:spPr>
          <a:xfrm>
            <a:off x="5432040" y="2306160"/>
            <a:ext cx="3939120" cy="4948560"/>
          </a:xfrm>
          <a:prstGeom prst="rect">
            <a:avLst/>
          </a:prstGeom>
          <a:ln>
            <a:noFill/>
          </a:ln>
        </p:spPr>
      </p:pic>
      <p:sp>
        <p:nvSpPr>
          <p:cNvPr id="398" name="CustomShape 4"/>
          <p:cNvSpPr/>
          <p:nvPr/>
        </p:nvSpPr>
        <p:spPr>
          <a:xfrm flipH="1">
            <a:off x="238680" y="1980720"/>
            <a:ext cx="331956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no protons with p&gt;500 MeV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CustomShape 5"/>
          <p:cNvSpPr/>
          <p:nvPr/>
        </p:nvSpPr>
        <p:spPr>
          <a:xfrm flipH="1">
            <a:off x="5711040" y="1980720"/>
            <a:ext cx="331956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1 proton with p&gt;500 MeV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TextShape 6"/>
          <p:cNvSpPr txBox="1"/>
          <p:nvPr/>
        </p:nvSpPr>
        <p:spPr>
          <a:xfrm>
            <a:off x="5495040" y="1313280"/>
            <a:ext cx="42148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Important for characterization of nuclear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effects in neutrino interactions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215640" y="2880720"/>
            <a:ext cx="9644760" cy="3096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TextShape 2"/>
          <p:cNvSpPr txBox="1"/>
          <p:nvPr/>
        </p:nvSpPr>
        <p:spPr>
          <a:xfrm>
            <a:off x="359640" y="1121040"/>
            <a:ext cx="4786560" cy="175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The group contributed to the improved selection of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 baseline="-101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m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CC samples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The efficiency for large-angle and backward-going tracks is improved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403" name="TextShape 3"/>
          <p:cNvSpPr txBox="1"/>
          <p:nvPr/>
        </p:nvSpPr>
        <p:spPr>
          <a:xfrm>
            <a:off x="1511280" y="-42840"/>
            <a:ext cx="8277480" cy="1217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ND280 improved constraints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5164560" y="924120"/>
            <a:ext cx="4660560" cy="3303000"/>
          </a:xfrm>
          <a:prstGeom prst="rect">
            <a:avLst/>
          </a:prstGeom>
          <a:ln>
            <a:noFill/>
          </a:ln>
        </p:spPr>
      </p:pic>
      <p:sp>
        <p:nvSpPr>
          <p:cNvPr id="405" name="CustomShape 4"/>
          <p:cNvSpPr/>
          <p:nvPr/>
        </p:nvSpPr>
        <p:spPr>
          <a:xfrm>
            <a:off x="1899360" y="3194280"/>
            <a:ext cx="332244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P.Bartet-Friburg’s PhD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6" name="" descr=""/>
          <p:cNvPicPr/>
          <p:nvPr/>
        </p:nvPicPr>
        <p:blipFill>
          <a:blip r:embed="rId2"/>
          <a:stretch/>
        </p:blipFill>
        <p:spPr>
          <a:xfrm>
            <a:off x="549000" y="4132080"/>
            <a:ext cx="8859240" cy="3060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>
                <p:childTnLst>
                  <p:par>
                    <p:cTn id="77" fill="freeze">
                      <p:stCondLst>
                        <p:cond delay="indefinite"/>
                      </p:stCondLst>
                      <p:childTnLst>
                        <p:par>
                          <p:cTn id="78" fill="freeze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" descr=""/>
          <p:cNvPicPr/>
          <p:nvPr/>
        </p:nvPicPr>
        <p:blipFill>
          <a:blip r:embed="rId1"/>
          <a:stretch/>
        </p:blipFill>
        <p:spPr>
          <a:xfrm>
            <a:off x="5274720" y="943560"/>
            <a:ext cx="4570560" cy="3144960"/>
          </a:xfrm>
          <a:prstGeom prst="rect">
            <a:avLst/>
          </a:prstGeom>
          <a:ln>
            <a:noFill/>
          </a:ln>
        </p:spPr>
      </p:pic>
      <p:sp>
        <p:nvSpPr>
          <p:cNvPr id="408" name="TextShape 1"/>
          <p:cNvSpPr txBox="1"/>
          <p:nvPr/>
        </p:nvSpPr>
        <p:spPr>
          <a:xfrm>
            <a:off x="1204920" y="276480"/>
            <a:ext cx="9211320" cy="53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 current oscillation analysis: ND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09" name="TextShape 2"/>
          <p:cNvSpPr txBox="1"/>
          <p:nvPr/>
        </p:nvSpPr>
        <p:spPr>
          <a:xfrm>
            <a:off x="560160" y="903240"/>
            <a:ext cx="5039280" cy="3563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Improved ND280 constraint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flux parameters and neutrino cross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section parameters are constrained by using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 ND280 data samples (6 for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i="1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8 for 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binned likelihood is maximized to get the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central values and the systematic uncertainties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 are shown here: 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neutrino flux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parameters and for cross section parameters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Fitted flux parameters are close to their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nominal values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fit enhanced some of the cross section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parameters (related to 2p-2h and RPA)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172" spc="-1" strike="noStrike" baseline="-101000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CustomShape 3"/>
          <p:cNvSpPr/>
          <p:nvPr/>
        </p:nvSpPr>
        <p:spPr>
          <a:xfrm>
            <a:off x="1367280" y="6908760"/>
            <a:ext cx="298116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S.Bienstock’s PhD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1" name="" descr=""/>
          <p:cNvPicPr/>
          <p:nvPr/>
        </p:nvPicPr>
        <p:blipFill>
          <a:blip r:embed="rId2"/>
          <a:stretch/>
        </p:blipFill>
        <p:spPr>
          <a:xfrm>
            <a:off x="964800" y="4247640"/>
            <a:ext cx="3815280" cy="2669040"/>
          </a:xfrm>
          <a:prstGeom prst="rect">
            <a:avLst/>
          </a:prstGeom>
          <a:ln>
            <a:noFill/>
          </a:ln>
        </p:spPr>
      </p:pic>
      <p:pic>
        <p:nvPicPr>
          <p:cNvPr id="412" name="" descr=""/>
          <p:cNvPicPr/>
          <p:nvPr/>
        </p:nvPicPr>
        <p:blipFill>
          <a:blip r:embed="rId3"/>
          <a:stretch/>
        </p:blipFill>
        <p:spPr>
          <a:xfrm>
            <a:off x="5722200" y="4042440"/>
            <a:ext cx="4142880" cy="3251520"/>
          </a:xfrm>
          <a:prstGeom prst="rect">
            <a:avLst/>
          </a:prstGeom>
          <a:ln>
            <a:noFill/>
          </a:ln>
        </p:spPr>
      </p:pic>
      <p:sp>
        <p:nvSpPr>
          <p:cNvPr id="413" name="TextShape 4"/>
          <p:cNvSpPr txBox="1"/>
          <p:nvPr/>
        </p:nvSpPr>
        <p:spPr>
          <a:xfrm>
            <a:off x="1657440" y="4275360"/>
            <a:ext cx="2678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flux parameters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1204920" y="276480"/>
            <a:ext cx="9211320" cy="53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 current oscillation analysis: SK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15" name="TextShape 2"/>
          <p:cNvSpPr txBox="1"/>
          <p:nvPr/>
        </p:nvSpPr>
        <p:spPr>
          <a:xfrm>
            <a:off x="560160" y="903240"/>
            <a:ext cx="4781520" cy="353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reconstruction algorithm in Super-K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Re-optimization of the fiducial volume cut: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leads to ~30% increase in effective statistics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172" spc="-1" strike="noStrike" baseline="-101000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6" name="" descr=""/>
          <p:cNvPicPr/>
          <p:nvPr/>
        </p:nvPicPr>
        <p:blipFill>
          <a:blip r:embed="rId1"/>
          <a:stretch/>
        </p:blipFill>
        <p:spPr>
          <a:xfrm>
            <a:off x="189360" y="1876680"/>
            <a:ext cx="9533880" cy="528516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1204920" y="276480"/>
            <a:ext cx="9211320" cy="53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 current oscillation analysis: SK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18" name="TextShape 2"/>
          <p:cNvSpPr txBox="1"/>
          <p:nvPr/>
        </p:nvSpPr>
        <p:spPr>
          <a:xfrm>
            <a:off x="560160" y="903240"/>
            <a:ext cx="4781520" cy="353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reconstruction algorithm in Super-K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Re-optimization of the fiducial volume cut: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leads to ~30% increase in effective statistics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172" spc="-1" strike="noStrike" baseline="-101000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9" name="" descr=""/>
          <p:cNvPicPr/>
          <p:nvPr/>
        </p:nvPicPr>
        <p:blipFill>
          <a:blip r:embed="rId1"/>
          <a:stretch/>
        </p:blipFill>
        <p:spPr>
          <a:xfrm>
            <a:off x="218880" y="2590200"/>
            <a:ext cx="9666000" cy="457308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1511280" y="32760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The LPNHE neutrino group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503640" y="941400"/>
            <a:ext cx="9257040" cy="611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Main research topics: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i="1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Precise measurement of neutrino and anti-neutrino oscillation parameters and search for CP-violation in the lepton sector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i="1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Measurements of neutrino and anti-neutrino interaction cross sections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i="1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Hadron production measurements for precise predictions of accelerator neutrino fluxes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The group had and still has some important responsibilities: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T2K Oscillation Analysis convener (CG), T2K Beam Group convener (BP), ND280 Magnet operation, TPC operation, Publication Board members, Speakers Board members, Internal referees, NA61/SHINE analysis coordinator, etc.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More than 40 publications during the last 5 years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1" lang="en-GB" sz="1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Awards: Le Prix “La Recherche” Physique (2012) and Breakthrough Prize in Fundamental Physics (2016)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1204920" y="276480"/>
            <a:ext cx="9211320" cy="53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 analysis: systematic errors (%)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21" name="TextShape 2"/>
          <p:cNvSpPr txBox="1"/>
          <p:nvPr/>
        </p:nvSpPr>
        <p:spPr>
          <a:xfrm>
            <a:off x="560160" y="903240"/>
            <a:ext cx="8361720" cy="353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Current systematic uncertainties (in %) on the number of events in Super-K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be further improved with on-going and future efforts...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172" spc="-1" strike="noStrike" baseline="-101000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2" name="" descr=""/>
          <p:cNvPicPr/>
          <p:nvPr/>
        </p:nvPicPr>
        <p:blipFill>
          <a:blip r:embed="rId1"/>
          <a:stretch/>
        </p:blipFill>
        <p:spPr>
          <a:xfrm>
            <a:off x="153720" y="1846800"/>
            <a:ext cx="9710640" cy="5364000"/>
          </a:xfrm>
          <a:prstGeom prst="rect">
            <a:avLst/>
          </a:prstGeom>
          <a:ln>
            <a:noFill/>
          </a:ln>
        </p:spPr>
      </p:pic>
      <p:sp>
        <p:nvSpPr>
          <p:cNvPr id="423" name="CustomShape 3"/>
          <p:cNvSpPr/>
          <p:nvPr/>
        </p:nvSpPr>
        <p:spPr>
          <a:xfrm>
            <a:off x="2494800" y="3890160"/>
            <a:ext cx="104616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ND280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" descr=""/>
          <p:cNvPicPr/>
          <p:nvPr/>
        </p:nvPicPr>
        <p:blipFill>
          <a:blip r:embed="rId1"/>
          <a:stretch/>
        </p:blipFill>
        <p:spPr>
          <a:xfrm>
            <a:off x="240120" y="3544920"/>
            <a:ext cx="9660960" cy="3740400"/>
          </a:xfrm>
          <a:prstGeom prst="rect">
            <a:avLst/>
          </a:prstGeom>
          <a:ln>
            <a:noFill/>
          </a:ln>
        </p:spPr>
      </p:pic>
      <p:sp>
        <p:nvSpPr>
          <p:cNvPr id="425" name="TextShape 1"/>
          <p:cNvSpPr txBox="1"/>
          <p:nvPr/>
        </p:nvSpPr>
        <p:spPr>
          <a:xfrm>
            <a:off x="1204920" y="276480"/>
            <a:ext cx="9211320" cy="53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T2K: joint fit of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+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data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26" name="TextShape 2"/>
          <p:cNvSpPr txBox="1"/>
          <p:nvPr/>
        </p:nvSpPr>
        <p:spPr>
          <a:xfrm>
            <a:off x="560160" y="903240"/>
            <a:ext cx="5706720" cy="353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Joint fit of 5 SK data samples in </a:t>
            </a:r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mode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Final systematics pending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{|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GB" sz="2327" spc="-1" strike="noStrike" baseline="1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|, sin</a:t>
            </a:r>
            <a:r>
              <a:rPr b="0" lang="en-GB" sz="2327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}: fit the normal and inverted hierarchy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separately, 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 reactor-constrained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{sin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}: T2K-only fit (without reactor constraint)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gives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value compatible with reactor measurements,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close to -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p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/2 is preferred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7" name="" descr=""/>
          <p:cNvPicPr/>
          <p:nvPr/>
        </p:nvPicPr>
        <p:blipFill>
          <a:blip r:embed="rId2"/>
          <a:stretch/>
        </p:blipFill>
        <p:spPr>
          <a:xfrm>
            <a:off x="6148440" y="932400"/>
            <a:ext cx="3722040" cy="268488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Shape 1"/>
          <p:cNvSpPr txBox="1"/>
          <p:nvPr/>
        </p:nvSpPr>
        <p:spPr>
          <a:xfrm>
            <a:off x="1204920" y="223920"/>
            <a:ext cx="9211320" cy="637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 joint fit of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+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data: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d</a:t>
            </a:r>
            <a:r>
              <a:rPr b="1" lang="en-GB" sz="3200" spc="-1" strike="noStrike" baseline="-101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CP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result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29" name="TextShape 2"/>
          <p:cNvSpPr txBox="1"/>
          <p:nvPr/>
        </p:nvSpPr>
        <p:spPr>
          <a:xfrm>
            <a:off x="560160" y="903240"/>
            <a:ext cx="5827320" cy="353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Joint fit of 5 SK data samples in </a:t>
            </a:r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1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mode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Final systematics pending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{sin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}: T2K fit (with reactor constraint)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clear preference for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around -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p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/2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Best fit point: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-1.83 radians with Normal mass ordering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0" name="" descr=""/>
          <p:cNvPicPr/>
          <p:nvPr/>
        </p:nvPicPr>
        <p:blipFill>
          <a:blip r:embed="rId1"/>
          <a:stretch/>
        </p:blipFill>
        <p:spPr>
          <a:xfrm>
            <a:off x="4472280" y="3317400"/>
            <a:ext cx="5116680" cy="3852720"/>
          </a:xfrm>
          <a:prstGeom prst="rect">
            <a:avLst/>
          </a:prstGeom>
          <a:ln>
            <a:noFill/>
          </a:ln>
        </p:spPr>
      </p:pic>
      <p:sp>
        <p:nvSpPr>
          <p:cNvPr id="431" name="TextShape 3"/>
          <p:cNvSpPr txBox="1"/>
          <p:nvPr/>
        </p:nvSpPr>
        <p:spPr>
          <a:xfrm>
            <a:off x="222840" y="4011120"/>
            <a:ext cx="4126320" cy="2010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s</a:t>
            </a:r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C.L. intervals: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Normal Ordering [-2.98; -0.60] radians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Inverted Ordering [-1.54; -1.19] radians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 conserving values 0,</a:t>
            </a:r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p</a:t>
            </a:r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both fall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outside of the 2</a:t>
            </a:r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s</a:t>
            </a:r>
            <a:r>
              <a:rPr b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C.L. intervals</a:t>
            </a:r>
            <a:r>
              <a:rPr b="0" lang="en-GB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4840920" y="942480"/>
            <a:ext cx="5027760" cy="3535200"/>
          </a:xfrm>
          <a:prstGeom prst="rect">
            <a:avLst/>
          </a:prstGeom>
          <a:ln>
            <a:noFill/>
          </a:ln>
        </p:spPr>
      </p:pic>
      <p:pic>
        <p:nvPicPr>
          <p:cNvPr id="433" name="" descr=""/>
          <p:cNvPicPr/>
          <p:nvPr/>
        </p:nvPicPr>
        <p:blipFill>
          <a:blip r:embed="rId2"/>
          <a:stretch/>
        </p:blipFill>
        <p:spPr>
          <a:xfrm>
            <a:off x="4899960" y="4536720"/>
            <a:ext cx="4959000" cy="2728800"/>
          </a:xfrm>
          <a:prstGeom prst="rect">
            <a:avLst/>
          </a:prstGeom>
          <a:ln>
            <a:noFill/>
          </a:ln>
        </p:spPr>
      </p:pic>
      <p:pic>
        <p:nvPicPr>
          <p:cNvPr id="434" name="" descr=""/>
          <p:cNvPicPr/>
          <p:nvPr/>
        </p:nvPicPr>
        <p:blipFill>
          <a:blip r:embed="rId3"/>
          <a:stretch/>
        </p:blipFill>
        <p:spPr>
          <a:xfrm>
            <a:off x="206280" y="4477680"/>
            <a:ext cx="4713120" cy="2797200"/>
          </a:xfrm>
          <a:prstGeom prst="rect">
            <a:avLst/>
          </a:prstGeom>
          <a:ln>
            <a:noFill/>
          </a:ln>
        </p:spPr>
      </p:pic>
      <p:sp>
        <p:nvSpPr>
          <p:cNvPr id="435" name="TextShape 1"/>
          <p:cNvSpPr txBox="1"/>
          <p:nvPr/>
        </p:nvSpPr>
        <p:spPr>
          <a:xfrm>
            <a:off x="1204920" y="305280"/>
            <a:ext cx="921132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Future plans : T2K Phase II proposal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36" name="TextShape 2"/>
          <p:cNvSpPr txBox="1"/>
          <p:nvPr/>
        </p:nvSpPr>
        <p:spPr>
          <a:xfrm>
            <a:off x="452160" y="903240"/>
            <a:ext cx="4518000" cy="4971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Approved T2K statistics (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7.8x10</a:t>
            </a:r>
            <a:r>
              <a:rPr b="0" lang="en-GB" sz="2172" spc="-1" strike="noStrike" baseline="101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 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p.o.t.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 be accumulated by 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JFY2020.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Recently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reached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3.0x10</a:t>
            </a:r>
            <a:r>
              <a:rPr b="0" lang="en-GB" sz="2172" spc="-1" strike="noStrike" baseline="101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 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p.o.t.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Next generation long-baseline neutrino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experiments (Hyper-K and DUNE) are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expected to start around 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2026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T2K Phase II, if extended to 2026, could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collect about 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20x10</a:t>
            </a:r>
            <a:r>
              <a:rPr b="0" lang="en-GB" sz="2172" spc="-1" strike="noStrike" baseline="101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p.o.t.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beamline upgrade and analysis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improvements (SK fiducial volume to add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event samples) could effectively add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 </a:t>
            </a:r>
            <a:r>
              <a:rPr b="0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50% of statistics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Reduction of systematic uncertainties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would enhance sensitivity of CPV studies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4224600" y="6971760"/>
            <a:ext cx="17276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Mass hierarchy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TextShape 4"/>
          <p:cNvSpPr txBox="1"/>
          <p:nvPr/>
        </p:nvSpPr>
        <p:spPr>
          <a:xfrm>
            <a:off x="5895720" y="6803640"/>
            <a:ext cx="839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6b239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known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9" name="TextShape 5"/>
          <p:cNvSpPr txBox="1"/>
          <p:nvPr/>
        </p:nvSpPr>
        <p:spPr>
          <a:xfrm>
            <a:off x="3268080" y="6803640"/>
            <a:ext cx="10922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6b239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unknown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" descr=""/>
          <p:cNvPicPr/>
          <p:nvPr/>
        </p:nvPicPr>
        <p:blipFill>
          <a:blip r:embed="rId1"/>
          <a:stretch/>
        </p:blipFill>
        <p:spPr>
          <a:xfrm>
            <a:off x="75960" y="907560"/>
            <a:ext cx="6273720" cy="3209040"/>
          </a:xfrm>
          <a:prstGeom prst="rect">
            <a:avLst/>
          </a:prstGeom>
          <a:ln>
            <a:noFill/>
          </a:ln>
        </p:spPr>
      </p:pic>
      <p:sp>
        <p:nvSpPr>
          <p:cNvPr id="441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ND280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upgrade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42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"/>
          <p:cNvSpPr/>
          <p:nvPr/>
        </p:nvSpPr>
        <p:spPr>
          <a:xfrm>
            <a:off x="655200" y="929880"/>
            <a:ext cx="1296360" cy="324360"/>
          </a:xfrm>
          <a:prstGeom prst="rect">
            <a:avLst/>
          </a:prstGeom>
          <a:solidFill>
            <a:srgbClr val="000080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ND280++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4" name="CustomShape 4"/>
          <p:cNvSpPr/>
          <p:nvPr/>
        </p:nvSpPr>
        <p:spPr>
          <a:xfrm>
            <a:off x="8621640" y="6765840"/>
            <a:ext cx="1237320" cy="491040"/>
          </a:xfrm>
          <a:prstGeom prst="rect">
            <a:avLst/>
          </a:pr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T2K-II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CustomShape 5"/>
          <p:cNvSpPr/>
          <p:nvPr/>
        </p:nvSpPr>
        <p:spPr>
          <a:xfrm>
            <a:off x="282240" y="3937320"/>
            <a:ext cx="9517320" cy="2778480"/>
          </a:xfrm>
          <a:prstGeom prst="rect">
            <a:avLst/>
          </a:pr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Given a large statistics to be collected by T2K-II, systematics needs to be reduced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down to 2-3%. Thus, upgraded ND280++ to be installed in 2021 to avoid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major limitations of the current detector: reduced angular acceptance and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reconstruction of low-momentum hadrons.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LPNHE group contributions: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Optimization of the new detector configuration leading to the ND280++ design;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Participation in the construction of the new High-Angle TPCs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(development and production of readout electronics – Front-End Cards;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mechanical suspension system; new DAQ).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6" name="" descr=""/>
          <p:cNvPicPr/>
          <p:nvPr/>
        </p:nvPicPr>
        <p:blipFill>
          <a:blip r:embed="rId2"/>
          <a:stretch/>
        </p:blipFill>
        <p:spPr>
          <a:xfrm>
            <a:off x="6235560" y="924120"/>
            <a:ext cx="3605760" cy="2682720"/>
          </a:xfrm>
          <a:prstGeom prst="rect">
            <a:avLst/>
          </a:prstGeom>
          <a:ln>
            <a:noFill/>
          </a:ln>
        </p:spPr>
      </p:pic>
      <p:sp>
        <p:nvSpPr>
          <p:cNvPr id="447" name="TextShape 6"/>
          <p:cNvSpPr txBox="1"/>
          <p:nvPr/>
        </p:nvSpPr>
        <p:spPr>
          <a:xfrm>
            <a:off x="564120" y="6949440"/>
            <a:ext cx="7546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ND280 upgrade project is an important part of the T2HK experiment!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>
                <p:childTnLst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ND280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upgrade (physics motivation)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449" name="" descr=""/>
          <p:cNvPicPr/>
          <p:nvPr/>
        </p:nvPicPr>
        <p:blipFill>
          <a:blip r:embed="rId1"/>
          <a:stretch/>
        </p:blipFill>
        <p:spPr>
          <a:xfrm>
            <a:off x="362160" y="1029600"/>
            <a:ext cx="9539640" cy="6168960"/>
          </a:xfrm>
          <a:prstGeom prst="rect">
            <a:avLst/>
          </a:prstGeom>
          <a:ln>
            <a:noFill/>
          </a:ln>
        </p:spPr>
      </p:pic>
      <p:sp>
        <p:nvSpPr>
          <p:cNvPr id="450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3"/>
          <p:cNvSpPr/>
          <p:nvPr/>
        </p:nvSpPr>
        <p:spPr>
          <a:xfrm>
            <a:off x="8895240" y="6827760"/>
            <a:ext cx="963720" cy="429120"/>
          </a:xfrm>
          <a:prstGeom prst="rect">
            <a:avLst/>
          </a:pr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T2K-II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>
                <p:childTnLst>
                  <p:par>
                    <p:cTn id="89" fill="freeze">
                      <p:stCondLst>
                        <p:cond delay="indefinite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ND280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upgrade (lab's resources)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53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CustomShape 3"/>
          <p:cNvSpPr/>
          <p:nvPr/>
        </p:nvSpPr>
        <p:spPr>
          <a:xfrm>
            <a:off x="8621640" y="6765840"/>
            <a:ext cx="1237320" cy="491040"/>
          </a:xfrm>
          <a:prstGeom prst="rect">
            <a:avLst/>
          </a:pr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T2K-II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TextShape 4"/>
          <p:cNvSpPr txBox="1"/>
          <p:nvPr/>
        </p:nvSpPr>
        <p:spPr>
          <a:xfrm>
            <a:off x="135000" y="5076720"/>
            <a:ext cx="9954000" cy="2277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following manpower has already been allocated by the LPNHE directorate: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electronics engineers to work on TPC FECs (J.-M.Parraud, F.Toussenel)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mechanical engineers to work on FEC mechanics and cooling (Y.Orain) and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detector integration (W.Ceria)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6" name="" descr=""/>
          <p:cNvPicPr/>
          <p:nvPr/>
        </p:nvPicPr>
        <p:blipFill>
          <a:blip r:embed="rId1"/>
          <a:stretch/>
        </p:blipFill>
        <p:spPr>
          <a:xfrm>
            <a:off x="1010880" y="916560"/>
            <a:ext cx="8257320" cy="426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>
                <p:childTnLst>
                  <p:par>
                    <p:cTn id="95" fill="freeze">
                      <p:stCondLst>
                        <p:cond delay="indefinite"/>
                      </p:stCondLst>
                      <p:childTnLst>
                        <p:par>
                          <p:cTn id="96" fill="freeze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" descr=""/>
          <p:cNvPicPr/>
          <p:nvPr/>
        </p:nvPicPr>
        <p:blipFill>
          <a:blip r:embed="rId1"/>
          <a:stretch/>
        </p:blipFill>
        <p:spPr>
          <a:xfrm>
            <a:off x="204480" y="991800"/>
            <a:ext cx="9666000" cy="3492000"/>
          </a:xfrm>
          <a:prstGeom prst="rect">
            <a:avLst/>
          </a:prstGeom>
          <a:ln>
            <a:noFill/>
          </a:ln>
        </p:spPr>
      </p:pic>
      <p:sp>
        <p:nvSpPr>
          <p:cNvPr id="458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NA61/SHINE beyond 2020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59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3"/>
          <p:cNvSpPr/>
          <p:nvPr/>
        </p:nvSpPr>
        <p:spPr>
          <a:xfrm>
            <a:off x="8621640" y="6765840"/>
            <a:ext cx="1237320" cy="491040"/>
          </a:xfrm>
          <a:prstGeom prst="rect">
            <a:avLst/>
          </a:pr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NA61++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TextShape 4"/>
          <p:cNvSpPr txBox="1"/>
          <p:nvPr/>
        </p:nvSpPr>
        <p:spPr>
          <a:xfrm>
            <a:off x="135000" y="4428720"/>
            <a:ext cx="9731520" cy="299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usage of replica-target NA61/SHINE would allow for further improvement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T2K (anti-)neutrino flux uncertainty (down to ~5%). Even better knowledge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 desired for T2K-II and Hyper-K. New measurements are planned for DUNE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Hyper-K after the CERN LS2 (see, CERN-SPSC-2018-008): 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improved measurements with T2K replica target, considering alternative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target material – Super-Sialon (Si</a:t>
            </a:r>
            <a:r>
              <a:rPr b="0" lang="en-GB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r>
              <a:rPr b="0" lang="en-GB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</a:t>
            </a:r>
            <a:r>
              <a:rPr b="0" lang="en-GB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b="0" lang="en-GB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);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with additional tracking detectors surrounding the long target;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hadron production with low momentum beam (&lt;12 GeV/c).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CustomShape 5"/>
          <p:cNvSpPr/>
          <p:nvPr/>
        </p:nvSpPr>
        <p:spPr>
          <a:xfrm>
            <a:off x="8241120" y="1564920"/>
            <a:ext cx="1431360" cy="32508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Preliminary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>
                <p:childTnLst>
                  <p:par>
                    <p:cTn id="101" fill="freeze">
                      <p:stCondLst>
                        <p:cond delay="indefinite"/>
                      </p:stCondLst>
                      <p:childTnLst>
                        <p:par>
                          <p:cTn id="102" fill="freeze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" descr=""/>
          <p:cNvPicPr/>
          <p:nvPr/>
        </p:nvPicPr>
        <p:blipFill>
          <a:blip r:embed="rId1"/>
          <a:stretch/>
        </p:blipFill>
        <p:spPr>
          <a:xfrm>
            <a:off x="301680" y="962280"/>
            <a:ext cx="9537480" cy="5793480"/>
          </a:xfrm>
          <a:prstGeom prst="rect">
            <a:avLst/>
          </a:prstGeom>
          <a:ln>
            <a:noFill/>
          </a:ln>
        </p:spPr>
      </p:pic>
      <p:sp>
        <p:nvSpPr>
          <p:cNvPr id="464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More distant future: Hyper-K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65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66" name="" descr=""/>
          <p:cNvPicPr/>
          <p:nvPr/>
        </p:nvPicPr>
        <p:blipFill>
          <a:blip r:embed="rId2"/>
          <a:stretch/>
        </p:blipFill>
        <p:spPr>
          <a:xfrm>
            <a:off x="8994600" y="962280"/>
            <a:ext cx="844560" cy="707040"/>
          </a:xfrm>
          <a:prstGeom prst="rect">
            <a:avLst/>
          </a:prstGeom>
          <a:ln>
            <a:noFill/>
          </a:ln>
        </p:spPr>
      </p:pic>
      <p:sp>
        <p:nvSpPr>
          <p:cNvPr id="467" name="TextShape 3"/>
          <p:cNvSpPr txBox="1"/>
          <p:nvPr/>
        </p:nvSpPr>
        <p:spPr>
          <a:xfrm>
            <a:off x="504000" y="6818040"/>
            <a:ext cx="822132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version of Hyper-K TDR (arxiv:1805.04163) was released on May,9 2018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>
                <p:childTnLst>
                  <p:par>
                    <p:cTn id="107" fill="freeze">
                      <p:stCondLst>
                        <p:cond delay="indefinite"/>
                      </p:stCondLst>
                      <p:childTnLst>
                        <p:par>
                          <p:cTn id="108" fill="freeze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More distant future: Hyper-K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69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0" name="" descr=""/>
          <p:cNvPicPr/>
          <p:nvPr/>
        </p:nvPicPr>
        <p:blipFill>
          <a:blip r:embed="rId1"/>
          <a:stretch/>
        </p:blipFill>
        <p:spPr>
          <a:xfrm>
            <a:off x="8994600" y="962280"/>
            <a:ext cx="844560" cy="707040"/>
          </a:xfrm>
          <a:prstGeom prst="rect">
            <a:avLst/>
          </a:prstGeom>
          <a:ln>
            <a:noFill/>
          </a:ln>
        </p:spPr>
      </p:pic>
      <p:sp>
        <p:nvSpPr>
          <p:cNvPr id="471" name="TextShape 3"/>
          <p:cNvSpPr txBox="1"/>
          <p:nvPr/>
        </p:nvSpPr>
        <p:spPr>
          <a:xfrm>
            <a:off x="504000" y="6818040"/>
            <a:ext cx="822132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version of Hyper-K TDR (arxiv:1805.04163) was released on May,9 2018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2" name="" descr=""/>
          <p:cNvPicPr/>
          <p:nvPr/>
        </p:nvPicPr>
        <p:blipFill>
          <a:blip r:embed="rId2"/>
          <a:stretch/>
        </p:blipFill>
        <p:spPr>
          <a:xfrm>
            <a:off x="900360" y="934920"/>
            <a:ext cx="7740360" cy="5904000"/>
          </a:xfrm>
          <a:prstGeom prst="rect">
            <a:avLst/>
          </a:prstGeom>
          <a:ln>
            <a:noFill/>
          </a:ln>
        </p:spPr>
      </p:pic>
      <p:pic>
        <p:nvPicPr>
          <p:cNvPr id="473" name="" descr=""/>
          <p:cNvPicPr/>
          <p:nvPr/>
        </p:nvPicPr>
        <p:blipFill>
          <a:blip r:embed="rId3"/>
          <a:stretch/>
        </p:blipFill>
        <p:spPr>
          <a:xfrm>
            <a:off x="8320320" y="1715400"/>
            <a:ext cx="1545480" cy="127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>
                <p:childTnLst>
                  <p:par>
                    <p:cTn id="113" fill="freeze">
                      <p:stCondLst>
                        <p:cond delay="indefinite"/>
                      </p:stCondLst>
                      <p:childTnLst>
                        <p:par>
                          <p:cTn id="114" fill="freeze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1468440" y="4550400"/>
            <a:ext cx="7019640" cy="198072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521640" y="3537720"/>
            <a:ext cx="9060120" cy="685080"/>
          </a:xfrm>
          <a:prstGeom prst="rect">
            <a:avLst/>
          </a:prstGeom>
          <a:ln>
            <a:noFill/>
          </a:ln>
        </p:spPr>
      </p:pic>
      <p:sp>
        <p:nvSpPr>
          <p:cNvPr id="139" name="TextShape 1"/>
          <p:cNvSpPr txBox="1"/>
          <p:nvPr/>
        </p:nvSpPr>
        <p:spPr>
          <a:xfrm>
            <a:off x="1511280" y="32760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Neutrino oscillations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503640" y="1085400"/>
            <a:ext cx="9068760" cy="438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i="1" lang="en-GB" sz="1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“</a:t>
            </a:r>
            <a:r>
              <a:rPr b="0" i="1" lang="en-GB" sz="1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The discovery that neutrinos can convert from one flavour to another and therefore have nonzero masses is a major milestone for elementary particle physics. It represents compelling experimental evidence for the incompleteness of the Standard Model as a description of nature... </a:t>
            </a:r>
            <a:r>
              <a:rPr b="0" i="1" lang="en-GB" sz="16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Neutrino oscillations</a:t>
            </a:r>
            <a:r>
              <a:rPr b="0" i="1" lang="en-GB" sz="1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 and the connected issues of the nature </a:t>
            </a:r>
            <a:r>
              <a:rPr b="0" i="1" lang="en-GB" sz="1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of the neutrino, neutrino masses </a:t>
            </a:r>
            <a:r>
              <a:rPr b="0" i="1" lang="en-GB" sz="16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and possible CP violation among leptons are today major research topics in particle physics</a:t>
            </a:r>
            <a:r>
              <a:rPr b="0" i="1" lang="en-GB" sz="1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.”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r>
              <a:rPr b="0" lang="en-GB" sz="16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FPJWVD+IndigoTwenty-Regular"/>
                <a:ea typeface="FPJWVD+IndigoTwenty-Regular"/>
              </a:rPr>
              <a:t>[Scientific Background on the Nobel Prize in Physics 2015]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Pontecorvo-Maki-Nakagawa-Sakata (PMNS) mixing matrix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3"/>
          <a:stretch/>
        </p:blipFill>
        <p:spPr>
          <a:xfrm>
            <a:off x="8126280" y="2283840"/>
            <a:ext cx="1453680" cy="134532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4"/>
          <a:stretch/>
        </p:blipFill>
        <p:spPr>
          <a:xfrm>
            <a:off x="3088440" y="3990600"/>
            <a:ext cx="2229840" cy="69264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5"/>
          <a:stretch/>
        </p:blipFill>
        <p:spPr>
          <a:xfrm>
            <a:off x="5510880" y="6894360"/>
            <a:ext cx="4382280" cy="31284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6"/>
          <a:stretch/>
        </p:blipFill>
        <p:spPr>
          <a:xfrm>
            <a:off x="1270080" y="6338520"/>
            <a:ext cx="7971480" cy="34560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2992320" y="6349680"/>
            <a:ext cx="406800" cy="369000"/>
          </a:xfrm>
          <a:prstGeom prst="rect">
            <a:avLst/>
          </a:prstGeom>
          <a:solidFill>
            <a:srgbClr val="c5000b">
              <a:alpha val="2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4"/>
          <p:cNvSpPr/>
          <p:nvPr/>
        </p:nvSpPr>
        <p:spPr>
          <a:xfrm>
            <a:off x="5908320" y="6349680"/>
            <a:ext cx="441720" cy="369000"/>
          </a:xfrm>
          <a:prstGeom prst="rect">
            <a:avLst/>
          </a:prstGeom>
          <a:solidFill>
            <a:srgbClr val="c5000b">
              <a:alpha val="2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5"/>
          <p:cNvSpPr/>
          <p:nvPr/>
        </p:nvSpPr>
        <p:spPr>
          <a:xfrm>
            <a:off x="4468320" y="6349680"/>
            <a:ext cx="406800" cy="369000"/>
          </a:xfrm>
          <a:prstGeom prst="rect">
            <a:avLst/>
          </a:prstGeom>
          <a:solidFill>
            <a:srgbClr val="c5000b">
              <a:alpha val="2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" descr=""/>
          <p:cNvPicPr/>
          <p:nvPr/>
        </p:nvPicPr>
        <p:blipFill>
          <a:blip r:embed="rId1"/>
          <a:stretch/>
        </p:blipFill>
        <p:spPr>
          <a:xfrm>
            <a:off x="193680" y="3427920"/>
            <a:ext cx="9681480" cy="3447360"/>
          </a:xfrm>
          <a:prstGeom prst="rect">
            <a:avLst/>
          </a:prstGeom>
          <a:ln>
            <a:noFill/>
          </a:ln>
        </p:spPr>
      </p:pic>
      <p:sp>
        <p:nvSpPr>
          <p:cNvPr id="475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More distant future: Hyper-K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76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7" name="" descr=""/>
          <p:cNvPicPr/>
          <p:nvPr/>
        </p:nvPicPr>
        <p:blipFill>
          <a:blip r:embed="rId2"/>
          <a:stretch/>
        </p:blipFill>
        <p:spPr>
          <a:xfrm>
            <a:off x="8994600" y="962280"/>
            <a:ext cx="844560" cy="707040"/>
          </a:xfrm>
          <a:prstGeom prst="rect">
            <a:avLst/>
          </a:prstGeom>
          <a:ln>
            <a:noFill/>
          </a:ln>
        </p:spPr>
      </p:pic>
      <p:sp>
        <p:nvSpPr>
          <p:cNvPr id="478" name="TextShape 3"/>
          <p:cNvSpPr txBox="1"/>
          <p:nvPr/>
        </p:nvSpPr>
        <p:spPr>
          <a:xfrm>
            <a:off x="504000" y="6818040"/>
            <a:ext cx="822132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Participation in T2K and T2K-II allows to work towards Hyper-K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TextShape 4"/>
          <p:cNvSpPr txBox="1"/>
          <p:nvPr/>
        </p:nvSpPr>
        <p:spPr>
          <a:xfrm>
            <a:off x="484560" y="958320"/>
            <a:ext cx="11368440" cy="3459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consider the Hyper-Kamiokande experiment as the most attractive option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pursue our scientific activities: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Already proven water Cherenkov technique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Large detector size sensitive to rare events (proton decays, supernovae neutrinos)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Our past, on-going and future contributions to T2K/T2K-II are important investments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Full participation in Hyper-K will open a possibility to enlarge the group experience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by studying solar, atmospheric and supernovae neutrinos and by performing a combined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analysis with accelerator (anti-)neutrinos.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Possible hardware contributions are being investigated (underwater multi-PMT tests / APC;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electronics for PMT readout based on a chip developed by the Omega lab?)  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>
                <p:childTnLst>
                  <p:par>
                    <p:cTn id="119" fill="freeze">
                      <p:stCondLst>
                        <p:cond delay="indefinite"/>
                      </p:stCondLst>
                      <p:childTnLst>
                        <p:par>
                          <p:cTn id="120" fill="freeze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Summary and conclusions (1)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81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TextShape 3"/>
          <p:cNvSpPr txBox="1"/>
          <p:nvPr/>
        </p:nvSpPr>
        <p:spPr>
          <a:xfrm>
            <a:off x="426600" y="958320"/>
            <a:ext cx="9554760" cy="631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Very successful participation in the </a:t>
            </a:r>
            <a:r>
              <a:rPr b="1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T2K</a:t>
            </a:r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experiment.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data samples analysed by T2K so far correspond to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Blip>
                <a:blip r:embed="rId1"/>
              </a:buBlip>
            </a:pP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14.7x10</a:t>
            </a:r>
            <a:r>
              <a:rPr b="0" lang="en-GB" sz="3137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protons on target in neutrino mode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Blip>
                <a:blip r:embed="rId2"/>
              </a:buBlip>
            </a:pP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7.6x10</a:t>
            </a:r>
            <a:r>
              <a:rPr b="0" lang="en-GB" sz="3137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 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protons on target in anti-neutrino mode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while the total approved exposure is 7.8x10</a:t>
            </a:r>
            <a:r>
              <a:rPr b="0" lang="en-GB" sz="3137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 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p.o.t.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T2K reported first observation of neutrino appearance (</a:t>
            </a:r>
            <a:r>
              <a:rPr b="0" lang="en-GB" sz="26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3137" spc="-1" strike="noStrike" baseline="-15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6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0" lang="en-GB" sz="26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®</a:t>
            </a:r>
            <a:r>
              <a:rPr b="0" lang="en-GB" sz="26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n</a:t>
            </a:r>
            <a:r>
              <a:rPr b="0" lang="en-GB" sz="3137" spc="-1" strike="noStrike" baseline="-15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en-GB" sz="26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Muon anti-neutrino disappearance results are consistent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our world-leading </a:t>
            </a:r>
            <a:r>
              <a:rPr b="0" lang="en-GB" sz="2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3500" spc="-1" strike="noStrike" baseline="-1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disappearance measurements.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T2K is currently taking more anti-neutrino data to establish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electron anti-neutrino appearance and to further constrain </a:t>
            </a:r>
            <a:r>
              <a:rPr b="0" lang="en-GB" sz="26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3137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Crucial contributions to oscillation analysis (S. Bienstock PhD).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Plan to contribute to future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joint T2K+SK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T2K+SK+NOvA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analyses.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Proposal for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T2K-II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(with a goal of 20x10</a:t>
            </a:r>
            <a:r>
              <a:rPr b="0" lang="en-GB" sz="3137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 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p.o.t.) is formulated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reach more than 3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s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significance for large CP violation.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26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are contributing to these efforts</a:t>
            </a:r>
            <a:r>
              <a:rPr b="0" lang="en-GB" sz="26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3" dur="indefinite" restart="never" nodeType="tmRoot">
          <p:childTnLst>
            <p:seq>
              <p:cTn id="124" nodeType="mainSeq">
                <p:childTnLst>
                  <p:par>
                    <p:cTn id="125" fill="freeze">
                      <p:stCondLst>
                        <p:cond delay="indefinite"/>
                      </p:stCondLst>
                      <p:childTnLst>
                        <p:par>
                          <p:cTn id="126" fill="freeze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Summary and conclusions (2)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84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TextShape 3"/>
          <p:cNvSpPr txBox="1"/>
          <p:nvPr/>
        </p:nvSpPr>
        <p:spPr>
          <a:xfrm>
            <a:off x="354600" y="1174320"/>
            <a:ext cx="9361440" cy="60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Made significant contributions to the </a:t>
            </a:r>
            <a:r>
              <a:rPr b="1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NA61/SHINE</a:t>
            </a:r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experiment.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analysis of data samples collected for T2K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(with a thin carbon target and a replica of the T2K target)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allowed to reach &lt;10% uncertainty on (anti-)neutrino fluxes 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Important hadron production results recently published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recently finalised analysis of the ultimate 2010 Replica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Target data (Matej Pavin's PhD) could allow to further reduce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T2K flux uncertaities down to ~5%. Paper in preparation.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Given the success of the 'NA61/SHINE for T2K' program,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similar measurements are now being performed for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Fermilab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beams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 of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future measurements beyond 2020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 formulated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26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are contributing to these efforts</a:t>
            </a:r>
            <a:r>
              <a:rPr b="0" lang="en-GB" sz="26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>
                <p:childTnLst>
                  <p:par>
                    <p:cTn id="131" fill="freeze">
                      <p:stCondLst>
                        <p:cond delay="indefinite"/>
                      </p:stCondLst>
                      <p:childTnLst>
                        <p:par>
                          <p:cTn id="132" fill="freeze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Summary and conclusions (3)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87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TextShape 3"/>
          <p:cNvSpPr txBox="1"/>
          <p:nvPr/>
        </p:nvSpPr>
        <p:spPr>
          <a:xfrm>
            <a:off x="498600" y="1138320"/>
            <a:ext cx="9255960" cy="5256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are now on the road towards future long-baseline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experiments with a clear goal to study CP violation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the lepton sector.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During 2014-2017 the group has been involved in the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WA105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R&amp;D project for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DUNE.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concentrated our efforts on the software development for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double-phase LAr TPC in a generic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LArSoft</a:t>
            </a:r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framework.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activity will not be pursued given the choice to participate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the Hyper-Kamiokande project.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5" dur="indefinite" restart="never" nodeType="tmRoot">
          <p:childTnLst>
            <p:seq>
              <p:cTn id="136" nodeType="mainSeq">
                <p:childTnLst>
                  <p:par>
                    <p:cTn id="137" fill="freeze">
                      <p:stCondLst>
                        <p:cond delay="indefinite"/>
                      </p:stCondLst>
                      <p:childTnLst>
                        <p:par>
                          <p:cTn id="138" fill="freeze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Summary and conclusions (4)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90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TextShape 3"/>
          <p:cNvSpPr txBox="1"/>
          <p:nvPr/>
        </p:nvSpPr>
        <p:spPr>
          <a:xfrm>
            <a:off x="498600" y="1138320"/>
            <a:ext cx="8939160" cy="636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are now on the road towards future long-baseline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experiments with a clear goal to study CP violation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the lepton sector.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September,2017 the group has chosen to participate in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b="1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Hyper-K project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is a natural continuation of our involvement in the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Japanese neutrino program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 contributions to the ND280 upgrade project are crucial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both T2K-II and T2HK experiments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Exact hardware contributions to HK are still to be defined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collaboration with LLR and CEA groups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>
                <p:childTnLst>
                  <p:par>
                    <p:cTn id="143" fill="freeze">
                      <p:stCondLst>
                        <p:cond delay="indefinite"/>
                      </p:stCondLst>
                      <p:childTnLst>
                        <p:par>
                          <p:cTn id="144" fill="freeze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Backup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93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47" dur="indefinite" restart="never" nodeType="tmRoot">
          <p:childTnLst>
            <p:seq>
              <p:cTn id="148" nodeType="mainSeq">
                <p:childTnLst>
                  <p:par>
                    <p:cTn id="149" fill="freeze">
                      <p:stCondLst>
                        <p:cond delay="indefinite"/>
                      </p:stCondLst>
                      <p:childTnLst>
                        <p:par>
                          <p:cTn id="150" fill="freeze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" descr=""/>
          <p:cNvPicPr/>
          <p:nvPr/>
        </p:nvPicPr>
        <p:blipFill>
          <a:blip r:embed="rId1"/>
          <a:stretch/>
        </p:blipFill>
        <p:spPr>
          <a:xfrm>
            <a:off x="208440" y="3787200"/>
            <a:ext cx="4686120" cy="3479400"/>
          </a:xfrm>
          <a:prstGeom prst="rect">
            <a:avLst/>
          </a:prstGeom>
          <a:ln>
            <a:noFill/>
          </a:ln>
        </p:spPr>
      </p:pic>
      <p:pic>
        <p:nvPicPr>
          <p:cNvPr id="495" name="" descr=""/>
          <p:cNvPicPr/>
          <p:nvPr/>
        </p:nvPicPr>
        <p:blipFill>
          <a:blip r:embed="rId2"/>
          <a:srcRect l="0" t="0" r="0" b="18813"/>
          <a:stretch/>
        </p:blipFill>
        <p:spPr>
          <a:xfrm>
            <a:off x="934200" y="3492720"/>
            <a:ext cx="1367640" cy="295200"/>
          </a:xfrm>
          <a:prstGeom prst="rect">
            <a:avLst/>
          </a:prstGeom>
          <a:ln>
            <a:noFill/>
          </a:ln>
        </p:spPr>
      </p:pic>
      <p:sp>
        <p:nvSpPr>
          <p:cNvPr id="496" name="TextShape 1"/>
          <p:cNvSpPr txBox="1"/>
          <p:nvPr/>
        </p:nvSpPr>
        <p:spPr>
          <a:xfrm>
            <a:off x="1511280" y="32760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 neutrino beam composition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497" name="TextShape 2"/>
          <p:cNvSpPr txBox="1"/>
          <p:nvPr/>
        </p:nvSpPr>
        <p:spPr>
          <a:xfrm>
            <a:off x="2555280" y="5185080"/>
            <a:ext cx="826200" cy="43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~93%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pic>
        <p:nvPicPr>
          <p:cNvPr id="498" name="" descr=""/>
          <p:cNvPicPr/>
          <p:nvPr/>
        </p:nvPicPr>
        <p:blipFill>
          <a:blip r:embed="rId3"/>
          <a:stretch/>
        </p:blipFill>
        <p:spPr>
          <a:xfrm>
            <a:off x="286200" y="1435320"/>
            <a:ext cx="4984560" cy="2093760"/>
          </a:xfrm>
          <a:prstGeom prst="rect">
            <a:avLst/>
          </a:prstGeom>
          <a:ln>
            <a:noFill/>
          </a:ln>
        </p:spPr>
      </p:pic>
      <p:sp>
        <p:nvSpPr>
          <p:cNvPr id="499" name="CustomShape 3"/>
          <p:cNvSpPr/>
          <p:nvPr/>
        </p:nvSpPr>
        <p:spPr>
          <a:xfrm>
            <a:off x="1972440" y="5113080"/>
            <a:ext cx="547200" cy="486720"/>
          </a:xfrm>
          <a:custGeom>
            <a:avLst/>
            <a:gdLst/>
            <a:ahLst/>
            <a:rect l="0" t="0" r="r" b="b"/>
            <a:pathLst>
              <a:path w="1522" h="1353">
                <a:moveTo>
                  <a:pt x="225" y="0"/>
                </a:moveTo>
                <a:cubicBezTo>
                  <a:pt x="112" y="0"/>
                  <a:pt x="0" y="112"/>
                  <a:pt x="0" y="225"/>
                </a:cubicBezTo>
                <a:lnTo>
                  <a:pt x="0" y="1127"/>
                </a:lnTo>
                <a:cubicBezTo>
                  <a:pt x="0" y="1239"/>
                  <a:pt x="112" y="1352"/>
                  <a:pt x="225" y="1352"/>
                </a:cubicBezTo>
                <a:lnTo>
                  <a:pt x="1295" y="1352"/>
                </a:lnTo>
                <a:cubicBezTo>
                  <a:pt x="1408" y="1352"/>
                  <a:pt x="1521" y="1239"/>
                  <a:pt x="1521" y="1127"/>
                </a:cubicBezTo>
                <a:lnTo>
                  <a:pt x="1521" y="225"/>
                </a:lnTo>
                <a:cubicBezTo>
                  <a:pt x="1521" y="112"/>
                  <a:pt x="1408" y="0"/>
                  <a:pt x="1295" y="0"/>
                </a:cubicBezTo>
                <a:lnTo>
                  <a:pt x="225" y="0"/>
                </a:lnTo>
              </a:path>
            </a:pathLst>
          </a:custGeom>
          <a:solidFill>
            <a:srgbClr val="333333">
              <a:alpha val="8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1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CustomShape 4"/>
          <p:cNvSpPr/>
          <p:nvPr/>
        </p:nvSpPr>
        <p:spPr>
          <a:xfrm>
            <a:off x="3276000" y="5670720"/>
            <a:ext cx="547560" cy="486720"/>
          </a:xfrm>
          <a:custGeom>
            <a:avLst/>
            <a:gdLst/>
            <a:ahLst/>
            <a:rect l="0" t="0" r="r" b="b"/>
            <a:pathLst>
              <a:path w="1523" h="1353">
                <a:moveTo>
                  <a:pt x="225" y="0"/>
                </a:moveTo>
                <a:cubicBezTo>
                  <a:pt x="112" y="0"/>
                  <a:pt x="0" y="112"/>
                  <a:pt x="0" y="225"/>
                </a:cubicBezTo>
                <a:lnTo>
                  <a:pt x="0" y="1127"/>
                </a:lnTo>
                <a:cubicBezTo>
                  <a:pt x="0" y="1239"/>
                  <a:pt x="112" y="1352"/>
                  <a:pt x="225" y="1352"/>
                </a:cubicBezTo>
                <a:lnTo>
                  <a:pt x="1296" y="1352"/>
                </a:lnTo>
                <a:cubicBezTo>
                  <a:pt x="1409" y="1352"/>
                  <a:pt x="1522" y="1239"/>
                  <a:pt x="1522" y="1127"/>
                </a:cubicBezTo>
                <a:lnTo>
                  <a:pt x="1522" y="225"/>
                </a:lnTo>
                <a:cubicBezTo>
                  <a:pt x="1522" y="112"/>
                  <a:pt x="1409" y="0"/>
                  <a:pt x="1296" y="0"/>
                </a:cubicBezTo>
                <a:lnTo>
                  <a:pt x="225" y="0"/>
                </a:lnTo>
              </a:path>
            </a:pathLst>
          </a:custGeom>
          <a:solidFill>
            <a:srgbClr val="dc2300">
              <a:alpha val="8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1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1" name="TextShape 5"/>
          <p:cNvSpPr txBox="1"/>
          <p:nvPr/>
        </p:nvSpPr>
        <p:spPr>
          <a:xfrm>
            <a:off x="3815280" y="5725440"/>
            <a:ext cx="3094920" cy="43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~1.1%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502" name="TextShape 6"/>
          <p:cNvSpPr txBox="1"/>
          <p:nvPr/>
        </p:nvSpPr>
        <p:spPr>
          <a:xfrm>
            <a:off x="3886920" y="5185080"/>
            <a:ext cx="826200" cy="43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~6%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503" name="CustomShape 7"/>
          <p:cNvSpPr/>
          <p:nvPr/>
        </p:nvSpPr>
        <p:spPr>
          <a:xfrm>
            <a:off x="3339720" y="5113080"/>
            <a:ext cx="547200" cy="486720"/>
          </a:xfrm>
          <a:custGeom>
            <a:avLst/>
            <a:gdLst/>
            <a:ahLst/>
            <a:rect l="0" t="0" r="r" b="b"/>
            <a:pathLst>
              <a:path w="1522" h="1353">
                <a:moveTo>
                  <a:pt x="225" y="0"/>
                </a:moveTo>
                <a:cubicBezTo>
                  <a:pt x="112" y="0"/>
                  <a:pt x="0" y="112"/>
                  <a:pt x="0" y="225"/>
                </a:cubicBezTo>
                <a:lnTo>
                  <a:pt x="0" y="1127"/>
                </a:lnTo>
                <a:cubicBezTo>
                  <a:pt x="0" y="1239"/>
                  <a:pt x="112" y="1352"/>
                  <a:pt x="225" y="1352"/>
                </a:cubicBezTo>
                <a:lnTo>
                  <a:pt x="1295" y="1352"/>
                </a:lnTo>
                <a:cubicBezTo>
                  <a:pt x="1408" y="1352"/>
                  <a:pt x="1521" y="1239"/>
                  <a:pt x="1521" y="1127"/>
                </a:cubicBezTo>
                <a:lnTo>
                  <a:pt x="1521" y="225"/>
                </a:lnTo>
                <a:cubicBezTo>
                  <a:pt x="1521" y="112"/>
                  <a:pt x="1408" y="0"/>
                  <a:pt x="1295" y="0"/>
                </a:cubicBezTo>
                <a:lnTo>
                  <a:pt x="225" y="0"/>
                </a:lnTo>
              </a:path>
            </a:pathLst>
          </a:custGeom>
          <a:solidFill>
            <a:srgbClr val="2323dc">
              <a:alpha val="8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1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4" name="Line 8"/>
          <p:cNvSpPr/>
          <p:nvPr/>
        </p:nvSpPr>
        <p:spPr>
          <a:xfrm>
            <a:off x="2518920" y="4861080"/>
            <a:ext cx="216000" cy="0"/>
          </a:xfrm>
          <a:prstGeom prst="line">
            <a:avLst/>
          </a:prstGeom>
          <a:ln w="180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TextShape 9"/>
          <p:cNvSpPr txBox="1"/>
          <p:nvPr/>
        </p:nvSpPr>
        <p:spPr>
          <a:xfrm>
            <a:off x="1219320" y="1045080"/>
            <a:ext cx="2846160" cy="36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Flux prediction (Beam MC)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6" name="" descr=""/>
          <p:cNvPicPr/>
          <p:nvPr/>
        </p:nvPicPr>
        <p:blipFill>
          <a:blip r:embed="rId4"/>
          <a:stretch/>
        </p:blipFill>
        <p:spPr>
          <a:xfrm>
            <a:off x="5431680" y="959040"/>
            <a:ext cx="4456080" cy="3032280"/>
          </a:xfrm>
          <a:prstGeom prst="rect">
            <a:avLst/>
          </a:prstGeom>
          <a:ln>
            <a:noFill/>
          </a:ln>
        </p:spPr>
      </p:pic>
      <p:pic>
        <p:nvPicPr>
          <p:cNvPr id="507" name="" descr=""/>
          <p:cNvPicPr/>
          <p:nvPr/>
        </p:nvPicPr>
        <p:blipFill>
          <a:blip r:embed="rId5"/>
          <a:stretch/>
        </p:blipFill>
        <p:spPr>
          <a:xfrm>
            <a:off x="5386680" y="3979800"/>
            <a:ext cx="4570560" cy="3333960"/>
          </a:xfrm>
          <a:prstGeom prst="rect">
            <a:avLst/>
          </a:prstGeom>
          <a:ln>
            <a:noFill/>
          </a:ln>
        </p:spPr>
      </p:pic>
      <p:sp>
        <p:nvSpPr>
          <p:cNvPr id="508" name="TextShape 10"/>
          <p:cNvSpPr txBox="1"/>
          <p:nvPr/>
        </p:nvSpPr>
        <p:spPr>
          <a:xfrm>
            <a:off x="2644560" y="3745440"/>
            <a:ext cx="1980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positive focussing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9" name="CustomShape 11"/>
          <p:cNvSpPr/>
          <p:nvPr/>
        </p:nvSpPr>
        <p:spPr>
          <a:xfrm>
            <a:off x="6544800" y="1261440"/>
            <a:ext cx="547200" cy="486720"/>
          </a:xfrm>
          <a:custGeom>
            <a:avLst/>
            <a:gdLst/>
            <a:ahLst/>
            <a:rect l="0" t="0" r="r" b="b"/>
            <a:pathLst>
              <a:path w="1522" h="1353">
                <a:moveTo>
                  <a:pt x="225" y="0"/>
                </a:moveTo>
                <a:cubicBezTo>
                  <a:pt x="112" y="0"/>
                  <a:pt x="0" y="112"/>
                  <a:pt x="0" y="225"/>
                </a:cubicBezTo>
                <a:lnTo>
                  <a:pt x="0" y="1127"/>
                </a:lnTo>
                <a:cubicBezTo>
                  <a:pt x="0" y="1239"/>
                  <a:pt x="112" y="1352"/>
                  <a:pt x="225" y="1352"/>
                </a:cubicBezTo>
                <a:lnTo>
                  <a:pt x="1295" y="1352"/>
                </a:lnTo>
                <a:cubicBezTo>
                  <a:pt x="1408" y="1352"/>
                  <a:pt x="1521" y="1239"/>
                  <a:pt x="1521" y="1127"/>
                </a:cubicBezTo>
                <a:lnTo>
                  <a:pt x="1521" y="225"/>
                </a:lnTo>
                <a:cubicBezTo>
                  <a:pt x="1521" y="112"/>
                  <a:pt x="1408" y="0"/>
                  <a:pt x="1295" y="0"/>
                </a:cubicBezTo>
                <a:lnTo>
                  <a:pt x="225" y="0"/>
                </a:lnTo>
              </a:path>
            </a:pathLst>
          </a:custGeom>
          <a:solidFill>
            <a:srgbClr val="333333">
              <a:alpha val="8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1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0" name="CustomShape 12"/>
          <p:cNvSpPr/>
          <p:nvPr/>
        </p:nvSpPr>
        <p:spPr>
          <a:xfrm>
            <a:off x="6624000" y="4483080"/>
            <a:ext cx="547560" cy="486720"/>
          </a:xfrm>
          <a:custGeom>
            <a:avLst/>
            <a:gdLst/>
            <a:ahLst/>
            <a:rect l="0" t="0" r="r" b="b"/>
            <a:pathLst>
              <a:path w="1523" h="1353">
                <a:moveTo>
                  <a:pt x="225" y="0"/>
                </a:moveTo>
                <a:cubicBezTo>
                  <a:pt x="112" y="0"/>
                  <a:pt x="0" y="112"/>
                  <a:pt x="0" y="225"/>
                </a:cubicBezTo>
                <a:lnTo>
                  <a:pt x="0" y="1127"/>
                </a:lnTo>
                <a:cubicBezTo>
                  <a:pt x="0" y="1239"/>
                  <a:pt x="112" y="1352"/>
                  <a:pt x="225" y="1352"/>
                </a:cubicBezTo>
                <a:lnTo>
                  <a:pt x="1296" y="1352"/>
                </a:lnTo>
                <a:cubicBezTo>
                  <a:pt x="1409" y="1352"/>
                  <a:pt x="1522" y="1239"/>
                  <a:pt x="1522" y="1127"/>
                </a:cubicBezTo>
                <a:lnTo>
                  <a:pt x="1522" y="225"/>
                </a:lnTo>
                <a:cubicBezTo>
                  <a:pt x="1522" y="112"/>
                  <a:pt x="1409" y="0"/>
                  <a:pt x="1296" y="0"/>
                </a:cubicBezTo>
                <a:lnTo>
                  <a:pt x="225" y="0"/>
                </a:lnTo>
              </a:path>
            </a:pathLst>
          </a:custGeom>
          <a:solidFill>
            <a:srgbClr val="dc2300">
              <a:alpha val="8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1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" descr=""/>
          <p:cNvPicPr/>
          <p:nvPr/>
        </p:nvPicPr>
        <p:blipFill>
          <a:blip r:embed="rId1"/>
          <a:stretch/>
        </p:blipFill>
        <p:spPr>
          <a:xfrm>
            <a:off x="6585840" y="3744720"/>
            <a:ext cx="2964600" cy="3060720"/>
          </a:xfrm>
          <a:prstGeom prst="rect">
            <a:avLst/>
          </a:prstGeom>
          <a:ln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6585840" y="5581440"/>
            <a:ext cx="1155240" cy="1152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TextShape 2"/>
          <p:cNvSpPr txBox="1"/>
          <p:nvPr/>
        </p:nvSpPr>
        <p:spPr>
          <a:xfrm>
            <a:off x="1511280" y="32688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The near detectors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514" name="" descr=""/>
          <p:cNvPicPr/>
          <p:nvPr/>
        </p:nvPicPr>
        <p:blipFill>
          <a:blip r:embed="rId2"/>
          <a:stretch/>
        </p:blipFill>
        <p:spPr>
          <a:xfrm>
            <a:off x="355680" y="2376360"/>
            <a:ext cx="4018320" cy="4681440"/>
          </a:xfrm>
          <a:prstGeom prst="rect">
            <a:avLst/>
          </a:prstGeom>
          <a:ln>
            <a:noFill/>
          </a:ln>
        </p:spPr>
      </p:pic>
      <p:pic>
        <p:nvPicPr>
          <p:cNvPr id="515" name="" descr=""/>
          <p:cNvPicPr/>
          <p:nvPr/>
        </p:nvPicPr>
        <p:blipFill>
          <a:blip r:embed="rId3"/>
          <a:stretch/>
        </p:blipFill>
        <p:spPr>
          <a:xfrm>
            <a:off x="4606200" y="1872360"/>
            <a:ext cx="2591280" cy="2342520"/>
          </a:xfrm>
          <a:prstGeom prst="rect">
            <a:avLst/>
          </a:prstGeom>
          <a:ln>
            <a:noFill/>
          </a:ln>
        </p:spPr>
      </p:pic>
      <p:sp>
        <p:nvSpPr>
          <p:cNvPr id="516" name="CustomShape 3"/>
          <p:cNvSpPr/>
          <p:nvPr/>
        </p:nvSpPr>
        <p:spPr>
          <a:xfrm>
            <a:off x="174240" y="1224000"/>
            <a:ext cx="4541760" cy="1152360"/>
          </a:xfrm>
          <a:custGeom>
            <a:avLst/>
            <a:gdLst/>
            <a:ahLst/>
            <a:rect l="0" t="0" r="r" b="b"/>
            <a:pathLst>
              <a:path w="12617" h="3202">
                <a:moveTo>
                  <a:pt x="533" y="0"/>
                </a:moveTo>
                <a:cubicBezTo>
                  <a:pt x="266" y="0"/>
                  <a:pt x="0" y="266"/>
                  <a:pt x="0" y="533"/>
                </a:cubicBezTo>
                <a:lnTo>
                  <a:pt x="0" y="2668"/>
                </a:lnTo>
                <a:cubicBezTo>
                  <a:pt x="0" y="2934"/>
                  <a:pt x="266" y="3201"/>
                  <a:pt x="533" y="3201"/>
                </a:cubicBezTo>
                <a:lnTo>
                  <a:pt x="12083" y="3201"/>
                </a:lnTo>
                <a:cubicBezTo>
                  <a:pt x="12349" y="3201"/>
                  <a:pt x="12616" y="2934"/>
                  <a:pt x="12616" y="2668"/>
                </a:cubicBezTo>
                <a:lnTo>
                  <a:pt x="12616" y="533"/>
                </a:lnTo>
                <a:cubicBezTo>
                  <a:pt x="12616" y="266"/>
                  <a:pt x="12349" y="0"/>
                  <a:pt x="12083" y="0"/>
                </a:cubicBezTo>
                <a:lnTo>
                  <a:pt x="533" y="0"/>
                </a:lnTo>
              </a:path>
            </a:pathLst>
          </a:custGeom>
          <a:solidFill>
            <a:srgbClr val="c5000b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Neutrino monitors at 280 meters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from the source → Studies neutrino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fluxes </a:t>
            </a:r>
            <a:r>
              <a:rPr b="0" i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BEFORE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the oscillations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7" name="CustomShape 4"/>
          <p:cNvSpPr/>
          <p:nvPr/>
        </p:nvSpPr>
        <p:spPr>
          <a:xfrm>
            <a:off x="6513840" y="1044360"/>
            <a:ext cx="3346920" cy="1332360"/>
          </a:xfrm>
          <a:custGeom>
            <a:avLst/>
            <a:gdLst/>
            <a:ahLst/>
            <a:rect l="0" t="0" r="r" b="b"/>
            <a:pathLst>
              <a:path w="9298" h="3703">
                <a:moveTo>
                  <a:pt x="616" y="0"/>
                </a:moveTo>
                <a:cubicBezTo>
                  <a:pt x="308" y="0"/>
                  <a:pt x="0" y="308"/>
                  <a:pt x="0" y="617"/>
                </a:cubicBezTo>
                <a:lnTo>
                  <a:pt x="0" y="3085"/>
                </a:lnTo>
                <a:cubicBezTo>
                  <a:pt x="0" y="3393"/>
                  <a:pt x="308" y="3702"/>
                  <a:pt x="616" y="3702"/>
                </a:cubicBezTo>
                <a:lnTo>
                  <a:pt x="8680" y="3702"/>
                </a:lnTo>
                <a:cubicBezTo>
                  <a:pt x="8988" y="3702"/>
                  <a:pt x="9297" y="3393"/>
                  <a:pt x="9297" y="3085"/>
                </a:cubicBezTo>
                <a:lnTo>
                  <a:pt x="9297" y="617"/>
                </a:lnTo>
                <a:cubicBezTo>
                  <a:pt x="9297" y="308"/>
                  <a:pt x="8988" y="0"/>
                  <a:pt x="8680" y="0"/>
                </a:cubicBezTo>
                <a:lnTo>
                  <a:pt x="616" y="0"/>
                </a:lnTo>
              </a:path>
            </a:pathLst>
          </a:custGeom>
          <a:solidFill>
            <a:srgbClr val="004586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ND280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Characterize the off-axis 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beam composition in 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function of the energy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8" name="CustomShape 5"/>
          <p:cNvSpPr/>
          <p:nvPr/>
        </p:nvSpPr>
        <p:spPr>
          <a:xfrm>
            <a:off x="3986280" y="5545440"/>
            <a:ext cx="3823200" cy="1296360"/>
          </a:xfrm>
          <a:custGeom>
            <a:avLst/>
            <a:gdLst/>
            <a:ahLst/>
            <a:rect l="0" t="0" r="r" b="b"/>
            <a:pathLst>
              <a:path w="10622" h="3602">
                <a:moveTo>
                  <a:pt x="600" y="0"/>
                </a:moveTo>
                <a:cubicBezTo>
                  <a:pt x="300" y="0"/>
                  <a:pt x="0" y="300"/>
                  <a:pt x="0" y="600"/>
                </a:cubicBezTo>
                <a:lnTo>
                  <a:pt x="0" y="3001"/>
                </a:lnTo>
                <a:cubicBezTo>
                  <a:pt x="0" y="3301"/>
                  <a:pt x="300" y="3601"/>
                  <a:pt x="600" y="3601"/>
                </a:cubicBezTo>
                <a:lnTo>
                  <a:pt x="10020" y="3601"/>
                </a:lnTo>
                <a:cubicBezTo>
                  <a:pt x="10320" y="3601"/>
                  <a:pt x="10621" y="3301"/>
                  <a:pt x="10621" y="3001"/>
                </a:cubicBezTo>
                <a:lnTo>
                  <a:pt x="10621" y="600"/>
                </a:lnTo>
                <a:cubicBezTo>
                  <a:pt x="10621" y="300"/>
                  <a:pt x="10320" y="0"/>
                  <a:pt x="10020" y="0"/>
                </a:cubicBezTo>
                <a:lnTo>
                  <a:pt x="600" y="0"/>
                </a:lnTo>
              </a:path>
            </a:pathLst>
          </a:custGeom>
          <a:solidFill>
            <a:srgbClr val="ff950e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INGRID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Characterize the neutrino beam </a:t>
            </a:r>
            <a:r>
              <a:rPr b="0" lang="en-GB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GB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measuring the intensity and the </a:t>
            </a:r>
            <a:r>
              <a:rPr b="0" lang="en-GB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GB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direction with 0.4mrad precision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" descr=""/>
          <p:cNvPicPr/>
          <p:nvPr/>
        </p:nvPicPr>
        <p:blipFill>
          <a:blip r:embed="rId1"/>
          <a:stretch/>
        </p:blipFill>
        <p:spPr>
          <a:xfrm>
            <a:off x="261360" y="1298160"/>
            <a:ext cx="9581040" cy="5948280"/>
          </a:xfrm>
          <a:prstGeom prst="rect">
            <a:avLst/>
          </a:prstGeom>
          <a:ln>
            <a:noFill/>
          </a:ln>
        </p:spPr>
      </p:pic>
      <p:sp>
        <p:nvSpPr>
          <p:cNvPr id="520" name="TextShape 1"/>
          <p:cNvSpPr txBox="1"/>
          <p:nvPr/>
        </p:nvSpPr>
        <p:spPr>
          <a:xfrm>
            <a:off x="1511280" y="32688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Collected data (up to Run9)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21" name="TextShape 2"/>
          <p:cNvSpPr txBox="1"/>
          <p:nvPr/>
        </p:nvSpPr>
        <p:spPr>
          <a:xfrm>
            <a:off x="964800" y="953280"/>
            <a:ext cx="7436160" cy="402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Reached stable operation at </a:t>
            </a:r>
            <a:r>
              <a:rPr b="0" lang="en-GB" sz="22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470 kW beam power</a:t>
            </a:r>
            <a:r>
              <a:rPr b="0" lang="en-GB" sz="2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by now!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" descr=""/>
          <p:cNvPicPr/>
          <p:nvPr/>
        </p:nvPicPr>
        <p:blipFill>
          <a:blip r:embed="rId1"/>
          <a:stretch/>
        </p:blipFill>
        <p:spPr>
          <a:xfrm>
            <a:off x="11520" y="963720"/>
            <a:ext cx="10076400" cy="6288840"/>
          </a:xfrm>
          <a:prstGeom prst="rect">
            <a:avLst/>
          </a:prstGeom>
          <a:ln>
            <a:noFill/>
          </a:ln>
        </p:spPr>
      </p:pic>
      <p:sp>
        <p:nvSpPr>
          <p:cNvPr id="523" name="TextShape 1"/>
          <p:cNvSpPr txBox="1"/>
          <p:nvPr/>
        </p:nvSpPr>
        <p:spPr>
          <a:xfrm>
            <a:off x="998640" y="90360"/>
            <a:ext cx="895104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Events in Super-K (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862" spc="-1" strike="noStrike" baseline="-15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e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candidate)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24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3" dur="indefinite" restart="never" nodeType="tmRoot">
          <p:childTnLst>
            <p:seq>
              <p:cTn id="154" nodeType="mainSeq">
                <p:childTnLst>
                  <p:par>
                    <p:cTn id="155" fill="freeze">
                      <p:stCondLst>
                        <p:cond delay="indefinite"/>
                      </p:stCondLst>
                      <p:childTnLst>
                        <p:par>
                          <p:cTn id="156" fill="freeze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1511280" y="32760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 experiment in Japan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185040" y="936000"/>
            <a:ext cx="9698760" cy="6343200"/>
          </a:xfrm>
          <a:prstGeom prst="rect">
            <a:avLst/>
          </a:prstGeom>
          <a:ln>
            <a:noFill/>
          </a:ln>
        </p:spPr>
      </p:pic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7233480" y="5281200"/>
            <a:ext cx="2614680" cy="1962360"/>
          </a:xfrm>
          <a:prstGeom prst="rect">
            <a:avLst/>
          </a:prstGeom>
          <a:ln w="36000">
            <a:noFill/>
          </a:ln>
        </p:spPr>
      </p:pic>
      <p:pic>
        <p:nvPicPr>
          <p:cNvPr id="151" name="" descr=""/>
          <p:cNvPicPr/>
          <p:nvPr/>
        </p:nvPicPr>
        <p:blipFill>
          <a:blip r:embed="rId3"/>
          <a:stretch/>
        </p:blipFill>
        <p:spPr>
          <a:xfrm>
            <a:off x="257040" y="5115960"/>
            <a:ext cx="2313360" cy="2091600"/>
          </a:xfrm>
          <a:prstGeom prst="rect">
            <a:avLst/>
          </a:prstGeom>
          <a:ln w="36000">
            <a:noFill/>
          </a:ln>
        </p:spPr>
      </p:pic>
      <p:sp>
        <p:nvSpPr>
          <p:cNvPr id="152" name="Line 2"/>
          <p:cNvSpPr/>
          <p:nvPr/>
        </p:nvSpPr>
        <p:spPr>
          <a:xfrm flipH="1" flipV="1">
            <a:off x="6045840" y="6049440"/>
            <a:ext cx="1151640" cy="180000"/>
          </a:xfrm>
          <a:prstGeom prst="line">
            <a:avLst/>
          </a:prstGeom>
          <a:ln w="36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Line 3"/>
          <p:cNvSpPr/>
          <p:nvPr/>
        </p:nvSpPr>
        <p:spPr>
          <a:xfrm flipH="1">
            <a:off x="2590920" y="6049440"/>
            <a:ext cx="3454920" cy="278640"/>
          </a:xfrm>
          <a:prstGeom prst="line">
            <a:avLst/>
          </a:prstGeom>
          <a:ln w="36000">
            <a:solidFill>
              <a:srgbClr val="ff950e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4"/>
          <p:cNvSpPr/>
          <p:nvPr/>
        </p:nvSpPr>
        <p:spPr>
          <a:xfrm>
            <a:off x="244080" y="4717080"/>
            <a:ext cx="2241720" cy="360000"/>
          </a:xfrm>
          <a:custGeom>
            <a:avLst/>
            <a:gdLst/>
            <a:ahLst/>
            <a:rect l="0" t="0" r="r" b="b"/>
            <a:pathLst>
              <a:path w="6229" h="1002">
                <a:moveTo>
                  <a:pt x="166" y="0"/>
                </a:moveTo>
                <a:cubicBezTo>
                  <a:pt x="83" y="0"/>
                  <a:pt x="0" y="83"/>
                  <a:pt x="0" y="166"/>
                </a:cubicBezTo>
                <a:lnTo>
                  <a:pt x="0" y="834"/>
                </a:lnTo>
                <a:cubicBezTo>
                  <a:pt x="0" y="917"/>
                  <a:pt x="83" y="1001"/>
                  <a:pt x="166" y="1001"/>
                </a:cubicBezTo>
                <a:lnTo>
                  <a:pt x="6061" y="1001"/>
                </a:lnTo>
                <a:cubicBezTo>
                  <a:pt x="6144" y="1001"/>
                  <a:pt x="6228" y="917"/>
                  <a:pt x="6228" y="834"/>
                </a:cubicBezTo>
                <a:lnTo>
                  <a:pt x="6228" y="166"/>
                </a:lnTo>
                <a:cubicBezTo>
                  <a:pt x="6228" y="83"/>
                  <a:pt x="6144" y="0"/>
                  <a:pt x="6061" y="0"/>
                </a:cubicBezTo>
                <a:lnTo>
                  <a:pt x="166" y="0"/>
                </a:lnTo>
              </a:path>
            </a:pathLst>
          </a:custGeom>
          <a:solidFill>
            <a:srgbClr val="ff950e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ND280+INGRID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5"/>
          <p:cNvSpPr/>
          <p:nvPr/>
        </p:nvSpPr>
        <p:spPr>
          <a:xfrm>
            <a:off x="5973840" y="5149440"/>
            <a:ext cx="791640" cy="792360"/>
          </a:xfrm>
          <a:prstGeom prst="ellipse">
            <a:avLst/>
          </a:prstGeom>
          <a:solidFill>
            <a:srgbClr val="ff420e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32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6"/>
          <p:cNvSpPr/>
          <p:nvPr/>
        </p:nvSpPr>
        <p:spPr>
          <a:xfrm>
            <a:off x="6045120" y="6324840"/>
            <a:ext cx="1151640" cy="360000"/>
          </a:xfrm>
          <a:custGeom>
            <a:avLst/>
            <a:gdLst/>
            <a:ahLst/>
            <a:rect l="0" t="0" r="r" b="b"/>
            <a:pathLst>
              <a:path w="3201" h="1002">
                <a:moveTo>
                  <a:pt x="166" y="0"/>
                </a:moveTo>
                <a:cubicBezTo>
                  <a:pt x="83" y="0"/>
                  <a:pt x="0" y="83"/>
                  <a:pt x="0" y="166"/>
                </a:cubicBezTo>
                <a:lnTo>
                  <a:pt x="0" y="834"/>
                </a:lnTo>
                <a:cubicBezTo>
                  <a:pt x="0" y="917"/>
                  <a:pt x="83" y="1001"/>
                  <a:pt x="166" y="1001"/>
                </a:cubicBezTo>
                <a:lnTo>
                  <a:pt x="3033" y="1001"/>
                </a:lnTo>
                <a:cubicBezTo>
                  <a:pt x="3116" y="1001"/>
                  <a:pt x="3200" y="917"/>
                  <a:pt x="3200" y="834"/>
                </a:cubicBezTo>
                <a:lnTo>
                  <a:pt x="3200" y="166"/>
                </a:lnTo>
                <a:cubicBezTo>
                  <a:pt x="3200" y="83"/>
                  <a:pt x="3116" y="0"/>
                  <a:pt x="3033" y="0"/>
                </a:cubicBezTo>
                <a:lnTo>
                  <a:pt x="166" y="0"/>
                </a:lnTo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J-PARC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TextShape 7"/>
          <p:cNvSpPr txBox="1"/>
          <p:nvPr/>
        </p:nvSpPr>
        <p:spPr>
          <a:xfrm>
            <a:off x="5326200" y="4141080"/>
            <a:ext cx="997200" cy="41472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295km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Line 8"/>
          <p:cNvSpPr/>
          <p:nvPr/>
        </p:nvSpPr>
        <p:spPr>
          <a:xfrm flipH="1" flipV="1">
            <a:off x="3169080" y="4448160"/>
            <a:ext cx="211680" cy="592920"/>
          </a:xfrm>
          <a:prstGeom prst="line">
            <a:avLst/>
          </a:prstGeom>
          <a:ln w="54000">
            <a:solidFill>
              <a:srgbClr val="e6e6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" descr=""/>
          <p:cNvPicPr/>
          <p:nvPr/>
        </p:nvPicPr>
        <p:blipFill>
          <a:blip r:embed="rId4"/>
          <a:stretch/>
        </p:blipFill>
        <p:spPr>
          <a:xfrm rot="20395800">
            <a:off x="3257280" y="4325400"/>
            <a:ext cx="653400" cy="392400"/>
          </a:xfrm>
          <a:prstGeom prst="rect">
            <a:avLst/>
          </a:prstGeom>
          <a:ln>
            <a:noFill/>
          </a:ln>
        </p:spPr>
      </p:pic>
      <p:sp>
        <p:nvSpPr>
          <p:cNvPr id="160" name="CustomShape 9"/>
          <p:cNvSpPr/>
          <p:nvPr/>
        </p:nvSpPr>
        <p:spPr>
          <a:xfrm>
            <a:off x="8025120" y="3168360"/>
            <a:ext cx="432000" cy="432000"/>
          </a:xfrm>
          <a:prstGeom prst="ellipse">
            <a:avLst/>
          </a:prstGeom>
          <a:solidFill>
            <a:srgbClr val="e6e64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10"/>
          <p:cNvSpPr/>
          <p:nvPr/>
        </p:nvSpPr>
        <p:spPr>
          <a:xfrm>
            <a:off x="8457120" y="3168360"/>
            <a:ext cx="432000" cy="432000"/>
          </a:xfrm>
          <a:prstGeom prst="ellipse">
            <a:avLst/>
          </a:prstGeom>
          <a:solidFill>
            <a:srgbClr val="ff950e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2" name="" descr=""/>
          <p:cNvPicPr/>
          <p:nvPr/>
        </p:nvPicPr>
        <p:blipFill>
          <a:blip r:embed="rId5"/>
          <a:stretch/>
        </p:blipFill>
        <p:spPr>
          <a:xfrm>
            <a:off x="215640" y="972000"/>
            <a:ext cx="2815560" cy="3241080"/>
          </a:xfrm>
          <a:prstGeom prst="rect">
            <a:avLst/>
          </a:prstGeom>
          <a:ln>
            <a:noFill/>
          </a:ln>
        </p:spPr>
      </p:pic>
      <p:sp>
        <p:nvSpPr>
          <p:cNvPr id="163" name="CustomShape 11"/>
          <p:cNvSpPr/>
          <p:nvPr/>
        </p:nvSpPr>
        <p:spPr>
          <a:xfrm>
            <a:off x="360720" y="1160280"/>
            <a:ext cx="2717640" cy="360000"/>
          </a:xfrm>
          <a:custGeom>
            <a:avLst/>
            <a:gdLst/>
            <a:ahLst/>
            <a:rect l="0" t="0" r="r" b="b"/>
            <a:pathLst>
              <a:path w="7550" h="1002">
                <a:moveTo>
                  <a:pt x="166" y="0"/>
                </a:moveTo>
                <a:cubicBezTo>
                  <a:pt x="83" y="0"/>
                  <a:pt x="0" y="83"/>
                  <a:pt x="0" y="166"/>
                </a:cubicBezTo>
                <a:lnTo>
                  <a:pt x="0" y="834"/>
                </a:lnTo>
                <a:cubicBezTo>
                  <a:pt x="0" y="917"/>
                  <a:pt x="83" y="1001"/>
                  <a:pt x="166" y="1001"/>
                </a:cubicBezTo>
                <a:lnTo>
                  <a:pt x="7383" y="1001"/>
                </a:lnTo>
                <a:cubicBezTo>
                  <a:pt x="7466" y="1001"/>
                  <a:pt x="7549" y="917"/>
                  <a:pt x="7549" y="834"/>
                </a:cubicBezTo>
                <a:lnTo>
                  <a:pt x="7549" y="166"/>
                </a:lnTo>
                <a:cubicBezTo>
                  <a:pt x="7549" y="83"/>
                  <a:pt x="7466" y="0"/>
                  <a:pt x="7383" y="0"/>
                </a:cubicBezTo>
                <a:lnTo>
                  <a:pt x="166" y="0"/>
                </a:lnTo>
              </a:path>
            </a:pathLst>
          </a:custGeom>
          <a:solidFill>
            <a:srgbClr val="0084d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Super-Kamiokande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1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13"/>
          <p:cNvSpPr/>
          <p:nvPr/>
        </p:nvSpPr>
        <p:spPr>
          <a:xfrm>
            <a:off x="9284760" y="3132360"/>
            <a:ext cx="432000" cy="432000"/>
          </a:xfrm>
          <a:prstGeom prst="ellipse">
            <a:avLst/>
          </a:prstGeom>
          <a:solidFill>
            <a:srgbClr val="e6e64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TextShape 14"/>
          <p:cNvSpPr txBox="1"/>
          <p:nvPr/>
        </p:nvSpPr>
        <p:spPr>
          <a:xfrm>
            <a:off x="4691160" y="936000"/>
            <a:ext cx="5025600" cy="68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>
              <a:lnSpc>
                <a:spcPct val="100000"/>
              </a:lnSpc>
            </a:pPr>
            <a:r>
              <a:rPr b="1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T2K is a long-baseline  accelerator  neutrino oscillation experiment.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algn="r">
              <a:lnSpc>
                <a:spcPct val="100000"/>
              </a:lnSpc>
            </a:pP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graphicFrame>
        <p:nvGraphicFramePr>
          <p:cNvPr id="167" name=""/>
          <p:cNvGraphicFramePr/>
          <p:nvPr/>
        </p:nvGraphicFramePr>
        <p:xfrm>
          <a:off x="3905640" y="2016360"/>
          <a:ext cx="1323000" cy="108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8" name="TextShape 15"/>
          <p:cNvSpPr txBox="1"/>
          <p:nvPr/>
        </p:nvSpPr>
        <p:spPr>
          <a:xfrm>
            <a:off x="4174560" y="1512360"/>
            <a:ext cx="495000" cy="611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800" spc="-1" strike="noStrike">
                <a:solidFill>
                  <a:srgbClr val="e6e64c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2800" spc="-1" strike="noStrike" baseline="-33000">
                <a:solidFill>
                  <a:srgbClr val="e6e64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16"/>
          <p:cNvSpPr txBox="1"/>
          <p:nvPr/>
        </p:nvSpPr>
        <p:spPr>
          <a:xfrm>
            <a:off x="4678200" y="1548360"/>
            <a:ext cx="508680" cy="628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800" spc="-1" strike="noStrike">
                <a:solidFill>
                  <a:srgbClr val="ff950e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2800" spc="-1" strike="noStrike" baseline="-33000">
                <a:solidFill>
                  <a:srgbClr val="ff950e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TextShape 17"/>
          <p:cNvSpPr txBox="1"/>
          <p:nvPr/>
        </p:nvSpPr>
        <p:spPr>
          <a:xfrm>
            <a:off x="4534200" y="2304360"/>
            <a:ext cx="479520" cy="628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28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18"/>
          <p:cNvSpPr/>
          <p:nvPr/>
        </p:nvSpPr>
        <p:spPr>
          <a:xfrm rot="14715600">
            <a:off x="3604320" y="4248360"/>
            <a:ext cx="3277800" cy="186480"/>
          </a:xfrm>
          <a:custGeom>
            <a:avLst/>
            <a:gdLst/>
            <a:ahLst/>
            <a:rect l="0" t="0" r="r" b="b"/>
            <a:pathLst>
              <a:path w="9107" h="520">
                <a:moveTo>
                  <a:pt x="1" y="114"/>
                </a:moveTo>
                <a:lnTo>
                  <a:pt x="8531" y="108"/>
                </a:lnTo>
                <a:lnTo>
                  <a:pt x="8531" y="0"/>
                </a:lnTo>
                <a:lnTo>
                  <a:pt x="9106" y="259"/>
                </a:lnTo>
                <a:lnTo>
                  <a:pt x="8532" y="519"/>
                </a:lnTo>
                <a:lnTo>
                  <a:pt x="8531" y="409"/>
                </a:lnTo>
                <a:lnTo>
                  <a:pt x="0" y="416"/>
                </a:lnTo>
                <a:lnTo>
                  <a:pt x="334" y="265"/>
                </a:lnTo>
                <a:lnTo>
                  <a:pt x="1" y="114"/>
                </a:lnTo>
              </a:path>
            </a:pathLst>
          </a:custGeom>
          <a:solidFill>
            <a:srgbClr val="ff420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Line 19"/>
          <p:cNvSpPr/>
          <p:nvPr/>
        </p:nvSpPr>
        <p:spPr>
          <a:xfrm>
            <a:off x="3031560" y="2520360"/>
            <a:ext cx="1467000" cy="180000"/>
          </a:xfrm>
          <a:prstGeom prst="line">
            <a:avLst/>
          </a:prstGeom>
          <a:ln w="36000">
            <a:solidFill>
              <a:srgbClr val="0084d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TextShape 20"/>
          <p:cNvSpPr txBox="1"/>
          <p:nvPr/>
        </p:nvSpPr>
        <p:spPr>
          <a:xfrm>
            <a:off x="6698160" y="1510200"/>
            <a:ext cx="3107160" cy="220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Main goals are to study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 </a:t>
            </a:r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disappearance and    </a:t>
            </a:r>
            <a:r>
              <a:rPr b="0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1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    </a:t>
            </a:r>
            <a:r>
              <a:rPr b="0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4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appearance,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thus to  measure the parameters  </a:t>
            </a:r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1" lang="en-GB" sz="18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</a:t>
            </a:r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1" lang="en-GB" sz="18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b="1" lang="en-GB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1" lang="en-GB" sz="18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Line 21"/>
          <p:cNvSpPr/>
          <p:nvPr/>
        </p:nvSpPr>
        <p:spPr>
          <a:xfrm flipH="1">
            <a:off x="2582280" y="6037920"/>
            <a:ext cx="3454920" cy="278640"/>
          </a:xfrm>
          <a:prstGeom prst="line">
            <a:avLst/>
          </a:prstGeom>
          <a:ln w="36000">
            <a:solidFill>
              <a:srgbClr val="ff950e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Line 22"/>
          <p:cNvSpPr/>
          <p:nvPr/>
        </p:nvSpPr>
        <p:spPr>
          <a:xfrm flipV="1">
            <a:off x="7600680" y="2701440"/>
            <a:ext cx="322200" cy="4680"/>
          </a:xfrm>
          <a:prstGeom prst="line">
            <a:avLst/>
          </a:prstGeom>
          <a:ln w="180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" descr=""/>
          <p:cNvPicPr/>
          <p:nvPr/>
        </p:nvPicPr>
        <p:blipFill>
          <a:blip r:embed="rId7"/>
          <a:stretch/>
        </p:blipFill>
        <p:spPr>
          <a:xfrm>
            <a:off x="8100720" y="3595680"/>
            <a:ext cx="1783800" cy="167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>
                <p:childTnLst>
                  <p:par>
                    <p:cTn id="11" fill="freeze">
                      <p:stCondLst>
                        <p:cond delay="0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extShape 1"/>
          <p:cNvSpPr txBox="1"/>
          <p:nvPr/>
        </p:nvSpPr>
        <p:spPr>
          <a:xfrm>
            <a:off x="1511280" y="286560"/>
            <a:ext cx="8277480" cy="556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Discovery of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862" spc="-1" strike="noStrike" baseline="-15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®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n</a:t>
            </a:r>
            <a:r>
              <a:rPr b="1" lang="en-GB" sz="3862" spc="-1" strike="noStrike" baseline="-15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e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appearance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526" name="" descr=""/>
          <p:cNvPicPr/>
          <p:nvPr/>
        </p:nvPicPr>
        <p:blipFill>
          <a:blip r:embed="rId1"/>
          <a:stretch/>
        </p:blipFill>
        <p:spPr>
          <a:xfrm>
            <a:off x="5232600" y="1092960"/>
            <a:ext cx="4425480" cy="6112440"/>
          </a:xfrm>
          <a:prstGeom prst="rect">
            <a:avLst/>
          </a:prstGeom>
          <a:ln>
            <a:noFill/>
          </a:ln>
        </p:spPr>
      </p:pic>
      <p:pic>
        <p:nvPicPr>
          <p:cNvPr id="527" name="" descr=""/>
          <p:cNvPicPr/>
          <p:nvPr/>
        </p:nvPicPr>
        <p:blipFill>
          <a:blip r:embed="rId2"/>
          <a:stretch/>
        </p:blipFill>
        <p:spPr>
          <a:xfrm>
            <a:off x="253440" y="3731760"/>
            <a:ext cx="4800240" cy="3462480"/>
          </a:xfrm>
          <a:prstGeom prst="rect">
            <a:avLst/>
          </a:prstGeom>
          <a:ln>
            <a:noFill/>
          </a:ln>
        </p:spPr>
      </p:pic>
      <p:sp>
        <p:nvSpPr>
          <p:cNvPr id="528" name="TextShape 2"/>
          <p:cNvSpPr txBox="1"/>
          <p:nvPr/>
        </p:nvSpPr>
        <p:spPr>
          <a:xfrm>
            <a:off x="632160" y="1083240"/>
            <a:ext cx="4825080" cy="3446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Phys. Rev. Lett. 112, 061802 (2014)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Based on 6.57x10</a:t>
            </a:r>
            <a:r>
              <a:rPr b="0" lang="en-GB" sz="1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p.o.t.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28 events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observed while expected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background is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4.92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±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0.55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observation of neutrino appearance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a significance of 7.3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Assuming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|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GB" sz="2327" spc="-1" strike="noStrike" baseline="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|=2.4x10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eV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sin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=0.5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=0, and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GB" sz="2327" spc="-1" strike="noStrike" baseline="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&gt;0 (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GB" sz="2327" spc="-1" strike="noStrike" baseline="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&lt;0) a best fit is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sin</a:t>
            </a:r>
            <a:r>
              <a:rPr b="0" lang="en-GB" sz="2327" spc="-1" strike="noStrike" baseline="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2q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=0.140</a:t>
            </a:r>
            <a:r>
              <a:rPr b="0" lang="en-GB" sz="2172" spc="-1" strike="noStrike" baseline="30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+0.038</a:t>
            </a:r>
            <a:r>
              <a:rPr b="0" lang="en-GB" sz="1551" spc="-1" strike="noStrike" baseline="-30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(0.170</a:t>
            </a:r>
            <a:r>
              <a:rPr b="0" lang="en-GB" sz="2172" spc="-1" strike="noStrike" baseline="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+0.045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TextShape 3"/>
          <p:cNvSpPr txBox="1"/>
          <p:nvPr/>
        </p:nvSpPr>
        <p:spPr>
          <a:xfrm>
            <a:off x="5815800" y="6879960"/>
            <a:ext cx="20325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ff630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Reactor constraint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Line 4"/>
          <p:cNvSpPr/>
          <p:nvPr/>
        </p:nvSpPr>
        <p:spPr>
          <a:xfrm flipV="1">
            <a:off x="6331320" y="6611400"/>
            <a:ext cx="291240" cy="336240"/>
          </a:xfrm>
          <a:prstGeom prst="line">
            <a:avLst/>
          </a:prstGeom>
          <a:ln>
            <a:solidFill>
              <a:srgbClr val="ff6633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TextShape 5"/>
          <p:cNvSpPr txBox="1"/>
          <p:nvPr/>
        </p:nvSpPr>
        <p:spPr>
          <a:xfrm>
            <a:off x="2208960" y="3490920"/>
            <a:ext cx="646920" cy="27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3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-0.032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TextShape 6"/>
          <p:cNvSpPr txBox="1"/>
          <p:nvPr/>
        </p:nvSpPr>
        <p:spPr>
          <a:xfrm>
            <a:off x="3541320" y="3491280"/>
            <a:ext cx="646920" cy="27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3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-0.037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extShape 1"/>
          <p:cNvSpPr txBox="1"/>
          <p:nvPr/>
        </p:nvSpPr>
        <p:spPr>
          <a:xfrm>
            <a:off x="1024920" y="285480"/>
            <a:ext cx="9211320" cy="51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r>
              <a:rPr b="1" lang="en-GB" sz="2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Precise measurement of </a:t>
            </a:r>
            <a:r>
              <a:rPr b="1" lang="en-GB" sz="2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500" spc="-1" strike="noStrike" baseline="-15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1" lang="en-GB" sz="2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1" lang="en-GB" sz="29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disappearance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534" name="" descr=""/>
          <p:cNvPicPr/>
          <p:nvPr/>
        </p:nvPicPr>
        <p:blipFill>
          <a:blip r:embed="rId1"/>
          <a:stretch/>
        </p:blipFill>
        <p:spPr>
          <a:xfrm>
            <a:off x="196200" y="3719160"/>
            <a:ext cx="5099400" cy="1776600"/>
          </a:xfrm>
          <a:prstGeom prst="rect">
            <a:avLst/>
          </a:prstGeom>
          <a:ln>
            <a:noFill/>
          </a:ln>
        </p:spPr>
      </p:pic>
      <p:pic>
        <p:nvPicPr>
          <p:cNvPr id="535" name="" descr=""/>
          <p:cNvPicPr/>
          <p:nvPr/>
        </p:nvPicPr>
        <p:blipFill>
          <a:blip r:embed="rId2"/>
          <a:stretch/>
        </p:blipFill>
        <p:spPr>
          <a:xfrm>
            <a:off x="206280" y="5479560"/>
            <a:ext cx="5071680" cy="1692360"/>
          </a:xfrm>
          <a:prstGeom prst="rect">
            <a:avLst/>
          </a:prstGeom>
          <a:ln>
            <a:noFill/>
          </a:ln>
        </p:spPr>
      </p:pic>
      <p:pic>
        <p:nvPicPr>
          <p:cNvPr id="536" name="" descr=""/>
          <p:cNvPicPr/>
          <p:nvPr/>
        </p:nvPicPr>
        <p:blipFill>
          <a:blip r:embed="rId3"/>
          <a:stretch/>
        </p:blipFill>
        <p:spPr>
          <a:xfrm>
            <a:off x="5098680" y="1092960"/>
            <a:ext cx="4672800" cy="5989320"/>
          </a:xfrm>
          <a:prstGeom prst="rect">
            <a:avLst/>
          </a:prstGeom>
          <a:ln>
            <a:noFill/>
          </a:ln>
        </p:spPr>
      </p:pic>
      <p:sp>
        <p:nvSpPr>
          <p:cNvPr id="537" name="TextShape 2"/>
          <p:cNvSpPr txBox="1"/>
          <p:nvPr/>
        </p:nvSpPr>
        <p:spPr>
          <a:xfrm>
            <a:off x="488160" y="939240"/>
            <a:ext cx="4692960" cy="363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Phys. Rev. Lett. 112, 181801 (2014)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Based on 6.57x10</a:t>
            </a:r>
            <a:r>
              <a:rPr b="0" lang="en-GB" sz="1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p.o.t.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120 events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observed while expectation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without oscillations is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446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±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22.5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World best measurement of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5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68% C.L.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sin</a:t>
            </a:r>
            <a:r>
              <a:rPr b="0" lang="en-GB" sz="2327" spc="-1" strike="noStrike" baseline="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0.514</a:t>
            </a:r>
            <a:r>
              <a:rPr b="0" lang="en-GB" sz="2172" spc="-1" strike="noStrike" baseline="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+0.055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0.511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±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0.055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assuming normal (inverted)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mass hierarchy.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b="0" lang="en-GB" sz="2327" spc="-1" strike="noStrike" baseline="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=(2.51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±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0.10)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x10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eV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b="0" lang="en-GB" sz="2327" spc="-1" strike="noStrike" baseline="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2172" spc="-1" strike="noStrike" baseline="-15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=(2.48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±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0.10)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x10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-3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eV</a:t>
            </a:r>
            <a:r>
              <a:rPr b="0" lang="en-GB" sz="2327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normal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(inverted) MH.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TextShape 3"/>
          <p:cNvSpPr txBox="1"/>
          <p:nvPr/>
        </p:nvSpPr>
        <p:spPr>
          <a:xfrm>
            <a:off x="3793680" y="2447640"/>
            <a:ext cx="646920" cy="27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3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-0.056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9" name="TextShape 4"/>
          <p:cNvSpPr txBox="1"/>
          <p:nvPr/>
        </p:nvSpPr>
        <p:spPr>
          <a:xfrm>
            <a:off x="5227560" y="6690240"/>
            <a:ext cx="4060800" cy="55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Precise measurements of</a:t>
            </a:r>
            <a:r>
              <a:rPr b="0" lang="en-GB" sz="1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5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1810" spc="-1" strike="noStrike" baseline="-15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 </a:t>
            </a:r>
            <a:r>
              <a:rPr b="0" i="1" lang="en-GB" sz="1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constrain models of neutrino mass generation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" descr=""/>
          <p:cNvPicPr/>
          <p:nvPr/>
        </p:nvPicPr>
        <p:blipFill>
          <a:blip r:embed="rId1"/>
          <a:stretch/>
        </p:blipFill>
        <p:spPr>
          <a:xfrm>
            <a:off x="190440" y="3750120"/>
            <a:ext cx="5064840" cy="3552120"/>
          </a:xfrm>
          <a:prstGeom prst="rect">
            <a:avLst/>
          </a:prstGeom>
          <a:ln>
            <a:noFill/>
          </a:ln>
        </p:spPr>
      </p:pic>
      <p:sp>
        <p:nvSpPr>
          <p:cNvPr id="541" name="TextShape 1"/>
          <p:cNvSpPr txBox="1"/>
          <p:nvPr/>
        </p:nvSpPr>
        <p:spPr>
          <a:xfrm>
            <a:off x="1060920" y="293400"/>
            <a:ext cx="9211320" cy="49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Combined appearance &amp;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disappearance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pic>
        <p:nvPicPr>
          <p:cNvPr id="542" name="" descr=""/>
          <p:cNvPicPr/>
          <p:nvPr/>
        </p:nvPicPr>
        <p:blipFill>
          <a:blip r:embed="rId2"/>
          <a:stretch/>
        </p:blipFill>
        <p:spPr>
          <a:xfrm>
            <a:off x="5009040" y="1092960"/>
            <a:ext cx="4649040" cy="6033960"/>
          </a:xfrm>
          <a:prstGeom prst="rect">
            <a:avLst/>
          </a:prstGeom>
          <a:ln>
            <a:noFill/>
          </a:ln>
        </p:spPr>
      </p:pic>
      <p:sp>
        <p:nvSpPr>
          <p:cNvPr id="543" name="TextShape 2"/>
          <p:cNvSpPr txBox="1"/>
          <p:nvPr/>
        </p:nvSpPr>
        <p:spPr>
          <a:xfrm>
            <a:off x="632160" y="1047240"/>
            <a:ext cx="4682520" cy="357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Phys. Rev. D 91, 072010 (2015)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Based on 6.57x10</a:t>
            </a:r>
            <a:r>
              <a:rPr b="0" lang="en-GB" sz="18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p.o.t.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Combined analysis of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172" spc="-1" strike="noStrike" baseline="-101000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appearance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172" spc="-1" strike="noStrike" baseline="-101000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disappearance to estimate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four oscillation parameters -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|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</a:t>
            </a:r>
            <a:r>
              <a:rPr b="0" lang="en-GB" sz="2327" spc="-1" strike="noStrike" baseline="15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|, sin</a:t>
            </a:r>
            <a:r>
              <a:rPr b="0" lang="en-GB" sz="2327" spc="-1" strike="noStrike" baseline="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sin</a:t>
            </a:r>
            <a:r>
              <a:rPr b="0" lang="en-GB" sz="2327" spc="-1" strike="noStrike" baseline="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q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the mass hierarchy (MH).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 90% C.L. including reactor results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exclude the region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=[0.15,0.83]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d</a:t>
            </a:r>
            <a:r>
              <a:rPr b="0" lang="en-GB" sz="2172" spc="-1" strike="noStrike" baseline="-101000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CP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=[-0.08,1.09]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) 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normal (inverted) MH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extShape 1"/>
          <p:cNvSpPr txBox="1"/>
          <p:nvPr/>
        </p:nvSpPr>
        <p:spPr>
          <a:xfrm>
            <a:off x="1204920" y="245520"/>
            <a:ext cx="9211320" cy="59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Study of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 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862" spc="-1" strike="noStrike" baseline="-101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appearance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45" name="TextShape 2"/>
          <p:cNvSpPr txBox="1"/>
          <p:nvPr/>
        </p:nvSpPr>
        <p:spPr>
          <a:xfrm>
            <a:off x="432360" y="1440000"/>
            <a:ext cx="4577400" cy="1456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Too low statistics for 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172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appearance: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4.01x10</a:t>
            </a:r>
            <a:r>
              <a:rPr b="0" lang="en-GB" sz="1800" spc="-1" strike="noStrike" baseline="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p.o.t.  </a:t>
            </a:r>
            <a:r>
              <a:rPr b="0" lang="en-GB" sz="1800" spc="-1" strike="noStrike">
                <a:solidFill>
                  <a:srgbClr val="dc2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events </a:t>
            </a:r>
            <a:r>
              <a:rPr b="0" lang="en-GB" sz="18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observed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Additional collected data are under analysis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6" name="" descr=""/>
          <p:cNvPicPr/>
          <p:nvPr/>
        </p:nvPicPr>
        <p:blipFill>
          <a:blip r:embed="rId1"/>
          <a:stretch/>
        </p:blipFill>
        <p:spPr>
          <a:xfrm>
            <a:off x="5145840" y="917640"/>
            <a:ext cx="4732560" cy="4257360"/>
          </a:xfrm>
          <a:prstGeom prst="rect">
            <a:avLst/>
          </a:prstGeom>
          <a:ln>
            <a:noFill/>
          </a:ln>
        </p:spPr>
      </p:pic>
      <p:pic>
        <p:nvPicPr>
          <p:cNvPr id="547" name="" descr=""/>
          <p:cNvPicPr/>
          <p:nvPr/>
        </p:nvPicPr>
        <p:blipFill>
          <a:blip r:embed="rId2"/>
          <a:stretch/>
        </p:blipFill>
        <p:spPr>
          <a:xfrm>
            <a:off x="189000" y="5518800"/>
            <a:ext cx="8206560" cy="1641960"/>
          </a:xfrm>
          <a:prstGeom prst="rect">
            <a:avLst/>
          </a:prstGeom>
          <a:ln>
            <a:noFill/>
          </a:ln>
        </p:spPr>
      </p:pic>
      <p:pic>
        <p:nvPicPr>
          <p:cNvPr id="548" name="" descr=""/>
          <p:cNvPicPr/>
          <p:nvPr/>
        </p:nvPicPr>
        <p:blipFill>
          <a:blip r:embed="rId3"/>
          <a:stretch/>
        </p:blipFill>
        <p:spPr>
          <a:xfrm>
            <a:off x="329760" y="2974680"/>
            <a:ext cx="5139720" cy="2371680"/>
          </a:xfrm>
          <a:prstGeom prst="rect">
            <a:avLst/>
          </a:prstGeom>
          <a:ln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70000" y="2858040"/>
            <a:ext cx="5248440" cy="2555280"/>
          </a:xfrm>
          <a:prstGeom prst="rect">
            <a:avLst/>
          </a:prstGeom>
          <a:solidFill>
            <a:srgbClr val="c5000b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NA61/SHINE coverage for T2K (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mode)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51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2" name="" descr=""/>
          <p:cNvPicPr/>
          <p:nvPr/>
        </p:nvPicPr>
        <p:blipFill>
          <a:blip r:embed="rId1"/>
          <a:stretch/>
        </p:blipFill>
        <p:spPr>
          <a:xfrm>
            <a:off x="206280" y="805320"/>
            <a:ext cx="9711360" cy="646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>
                <p:childTnLst>
                  <p:par>
                    <p:cTn id="161" fill="freeze">
                      <p:stCondLst>
                        <p:cond delay="indefinite"/>
                      </p:stCondLst>
                      <p:childTnLst>
                        <p:par>
                          <p:cTn id="162" fill="freeze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Comparison of K- spectra with models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54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5" name="" descr=""/>
          <p:cNvPicPr/>
          <p:nvPr/>
        </p:nvPicPr>
        <p:blipFill>
          <a:blip r:embed="rId1"/>
          <a:stretch/>
        </p:blipFill>
        <p:spPr>
          <a:xfrm>
            <a:off x="216000" y="883800"/>
            <a:ext cx="9652680" cy="6353280"/>
          </a:xfrm>
          <a:prstGeom prst="rect">
            <a:avLst/>
          </a:prstGeom>
          <a:ln>
            <a:noFill/>
          </a:ln>
        </p:spPr>
      </p:pic>
      <p:pic>
        <p:nvPicPr>
          <p:cNvPr id="556" name="" descr=""/>
          <p:cNvPicPr/>
          <p:nvPr/>
        </p:nvPicPr>
        <p:blipFill>
          <a:blip r:embed="rId2"/>
          <a:stretch/>
        </p:blipFill>
        <p:spPr>
          <a:xfrm>
            <a:off x="4172760" y="6550200"/>
            <a:ext cx="1070640" cy="598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5" dur="indefinite" restart="never" nodeType="tmRoot">
          <p:childTnLst>
            <p:seq>
              <p:cTn id="166" nodeType="mainSeq">
                <p:childTnLst>
                  <p:par>
                    <p:cTn id="167" fill="freeze">
                      <p:stCondLst>
                        <p:cond delay="indefinite"/>
                      </p:stCondLst>
                      <p:childTnLst>
                        <p:par>
                          <p:cTn id="168" fill="freeze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Comparison of K- spectra with models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58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9" name="" descr=""/>
          <p:cNvPicPr/>
          <p:nvPr/>
        </p:nvPicPr>
        <p:blipFill>
          <a:blip r:embed="rId1"/>
          <a:stretch/>
        </p:blipFill>
        <p:spPr>
          <a:xfrm>
            <a:off x="657360" y="950400"/>
            <a:ext cx="3741840" cy="3841560"/>
          </a:xfrm>
          <a:prstGeom prst="rect">
            <a:avLst/>
          </a:prstGeom>
          <a:ln>
            <a:noFill/>
          </a:ln>
        </p:spPr>
      </p:pic>
      <p:pic>
        <p:nvPicPr>
          <p:cNvPr id="560" name="" descr=""/>
          <p:cNvPicPr/>
          <p:nvPr/>
        </p:nvPicPr>
        <p:blipFill>
          <a:blip r:embed="rId2"/>
          <a:stretch/>
        </p:blipFill>
        <p:spPr>
          <a:xfrm>
            <a:off x="4438440" y="922680"/>
            <a:ext cx="5416920" cy="6343920"/>
          </a:xfrm>
          <a:prstGeom prst="rect">
            <a:avLst/>
          </a:prstGeom>
          <a:ln>
            <a:noFill/>
          </a:ln>
        </p:spPr>
      </p:pic>
      <p:pic>
        <p:nvPicPr>
          <p:cNvPr id="561" name="" descr=""/>
          <p:cNvPicPr/>
          <p:nvPr/>
        </p:nvPicPr>
        <p:blipFill>
          <a:blip r:embed="rId3"/>
          <a:stretch/>
        </p:blipFill>
        <p:spPr>
          <a:xfrm>
            <a:off x="4437720" y="4363200"/>
            <a:ext cx="737280" cy="392760"/>
          </a:xfrm>
          <a:prstGeom prst="rect">
            <a:avLst/>
          </a:prstGeom>
          <a:ln>
            <a:noFill/>
          </a:ln>
        </p:spPr>
      </p:pic>
      <p:sp>
        <p:nvSpPr>
          <p:cNvPr id="562" name="TextShape 3"/>
          <p:cNvSpPr txBox="1"/>
          <p:nvPr/>
        </p:nvSpPr>
        <p:spPr>
          <a:xfrm>
            <a:off x="372960" y="5224320"/>
            <a:ext cx="427716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similar program of hadron production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measurements is now approved for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Fermilab neutrino beams (including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DUNE)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Data-taking plans for the 3 coming years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TextShape 4"/>
          <p:cNvSpPr txBox="1"/>
          <p:nvPr/>
        </p:nvSpPr>
        <p:spPr>
          <a:xfrm>
            <a:off x="7747560" y="7017840"/>
            <a:ext cx="201852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GEANT4 physics lists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1" dur="indefinite" restart="never" nodeType="tmRoot">
          <p:childTnLst>
            <p:seq>
              <p:cTn id="172" nodeType="mainSeq">
                <p:childTnLst>
                  <p:par>
                    <p:cTn id="173" fill="freeze">
                      <p:stCondLst>
                        <p:cond delay="indefinite"/>
                      </p:stCondLst>
                      <p:childTnLst>
                        <p:par>
                          <p:cTn id="174" fill="freeze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Shape 1"/>
          <p:cNvSpPr txBox="1"/>
          <p:nvPr/>
        </p:nvSpPr>
        <p:spPr>
          <a:xfrm>
            <a:off x="998640" y="90360"/>
            <a:ext cx="9374400" cy="94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 </a:t>
            </a:r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p+RT @ 31 GeV/c analysis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 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565" name="CustomShape 2"/>
          <p:cNvSpPr/>
          <p:nvPr/>
        </p:nvSpPr>
        <p:spPr>
          <a:xfrm flipV="1">
            <a:off x="179640" y="864000"/>
            <a:ext cx="575640" cy="57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66" name="" descr=""/>
          <p:cNvPicPr/>
          <p:nvPr/>
        </p:nvPicPr>
        <p:blipFill>
          <a:blip r:embed="rId1"/>
          <a:stretch/>
        </p:blipFill>
        <p:spPr>
          <a:xfrm>
            <a:off x="137520" y="962280"/>
            <a:ext cx="9740880" cy="6294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7" dur="indefinite" restart="never" nodeType="tmRoot">
          <p:childTnLst>
            <p:seq>
              <p:cTn id="178" nodeType="mainSeq">
                <p:childTnLst>
                  <p:par>
                    <p:cTn id="179" fill="freeze">
                      <p:stCondLst>
                        <p:cond delay="indefinite"/>
                      </p:stCondLst>
                      <p:childTnLst>
                        <p:par>
                          <p:cTn id="180" fill="freeze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1511280" y="32760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Neutrino oscillation probabilities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503640" y="1049400"/>
            <a:ext cx="9293760" cy="5729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FPJWVD+IndigoTwenty-Regular"/>
                <a:ea typeface="FPJWVD+IndigoTwenty-Regular"/>
              </a:rPr>
              <a:t>For neutrino oscillations in vacuum, the flavour change probability is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r>
              <a:rPr b="0" i="1" lang="en-GB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FPJWVD+IndigoTwenty-Regular"/>
                <a:ea typeface="ITZVCF+TimesNewRomanPSMT"/>
              </a:rPr>
              <a:t>Formulae for neutrino oscillation probabilities (relevant for T2K):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r>
              <a:rPr b="0" i="1" lang="en-GB" sz="16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     </a:t>
            </a:r>
            <a:r>
              <a:rPr b="0" i="1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The </a:t>
            </a:r>
            <a:r>
              <a:rPr b="0" i="1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  <a:ea typeface="ITZVCF+TimesNewRomanPSMT"/>
              </a:rPr>
              <a:t>n</a:t>
            </a:r>
            <a:r>
              <a:rPr b="0" i="1" lang="en-GB" sz="2172" spc="-1" strike="noStrike" baseline="-30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  <a:ea typeface="ITZVCF+TimesNewRomanPSMT"/>
              </a:rPr>
              <a:t>m</a:t>
            </a:r>
            <a:r>
              <a:rPr b="0" i="1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-survival probability for a neutrino with energy E traveling a distance L: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i="1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i="1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The </a:t>
            </a:r>
            <a:r>
              <a:rPr b="0" i="1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  <a:ea typeface="ITZVCF+TimesNewRomanPSMT"/>
              </a:rPr>
              <a:t>n </a:t>
            </a:r>
            <a:r>
              <a:rPr b="0" i="1" lang="en-GB" sz="2172" spc="-1" strike="noStrike" baseline="-3000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e</a:t>
            </a:r>
            <a:r>
              <a:rPr b="0" i="1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ITZVCF+TimesNewRomanPSMT"/>
                <a:ea typeface="ITZVCF+TimesNewRomanPSMT"/>
              </a:rPr>
              <a:t>-appearance probability (to first-order approximation in matter effects)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881640" y="1344240"/>
            <a:ext cx="8019720" cy="73296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2201760" y="2014920"/>
            <a:ext cx="2200680" cy="34668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3"/>
          <a:stretch/>
        </p:blipFill>
        <p:spPr>
          <a:xfrm>
            <a:off x="839160" y="3212280"/>
            <a:ext cx="8289000" cy="165240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4"/>
          <a:stretch/>
        </p:blipFill>
        <p:spPr>
          <a:xfrm>
            <a:off x="8306280" y="4304520"/>
            <a:ext cx="1531080" cy="563400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pic>
        <p:nvPicPr>
          <p:cNvPr id="183" name="" descr=""/>
          <p:cNvPicPr/>
          <p:nvPr/>
        </p:nvPicPr>
        <p:blipFill>
          <a:blip r:embed="rId5"/>
          <a:stretch/>
        </p:blipFill>
        <p:spPr>
          <a:xfrm>
            <a:off x="321480" y="5462640"/>
            <a:ext cx="9487080" cy="606960"/>
          </a:xfrm>
          <a:prstGeom prst="rect">
            <a:avLst/>
          </a:prstGeom>
          <a:ln>
            <a:noFill/>
          </a:ln>
        </p:spPr>
      </p:pic>
      <p:pic>
        <p:nvPicPr>
          <p:cNvPr id="184" name="" descr=""/>
          <p:cNvPicPr/>
          <p:nvPr/>
        </p:nvPicPr>
        <p:blipFill>
          <a:blip r:embed="rId6"/>
          <a:stretch/>
        </p:blipFill>
        <p:spPr>
          <a:xfrm>
            <a:off x="1410480" y="6052320"/>
            <a:ext cx="6107760" cy="1080000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>
            <a:off x="2908440" y="1993680"/>
            <a:ext cx="490680" cy="369000"/>
          </a:xfrm>
          <a:prstGeom prst="rect">
            <a:avLst/>
          </a:prstGeom>
          <a:solidFill>
            <a:srgbClr val="c5000b">
              <a:alpha val="2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4"/>
          <p:cNvSpPr/>
          <p:nvPr/>
        </p:nvSpPr>
        <p:spPr>
          <a:xfrm>
            <a:off x="5416200" y="1382040"/>
            <a:ext cx="177120" cy="296640"/>
          </a:xfrm>
          <a:prstGeom prst="rect">
            <a:avLst/>
          </a:prstGeom>
          <a:solidFill>
            <a:srgbClr val="c5000b">
              <a:alpha val="2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5"/>
          <p:cNvSpPr/>
          <p:nvPr/>
        </p:nvSpPr>
        <p:spPr>
          <a:xfrm>
            <a:off x="5272200" y="1701000"/>
            <a:ext cx="177120" cy="289440"/>
          </a:xfrm>
          <a:prstGeom prst="rect">
            <a:avLst/>
          </a:prstGeom>
          <a:solidFill>
            <a:srgbClr val="c5000b">
              <a:alpha val="2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511280" y="327600"/>
            <a:ext cx="8277480" cy="474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T2K Analysis strategy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918720" y="1712160"/>
            <a:ext cx="2789280" cy="4302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CustomShape 3"/>
          <p:cNvSpPr/>
          <p:nvPr/>
        </p:nvSpPr>
        <p:spPr>
          <a:xfrm>
            <a:off x="402480" y="1127880"/>
            <a:ext cx="1748160" cy="963720"/>
          </a:xfrm>
          <a:prstGeom prst="flowChartAlternateProcess">
            <a:avLst/>
          </a:prstGeom>
          <a:solidFill>
            <a:srgbClr val="729fcf"/>
          </a:solidFill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NA61/SHINE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external data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380880" y="2230200"/>
            <a:ext cx="1759320" cy="963720"/>
          </a:xfrm>
          <a:prstGeom prst="flowChartAlternateProcess">
            <a:avLst/>
          </a:prstGeom>
          <a:solidFill>
            <a:srgbClr val="729fcf"/>
          </a:solidFill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INGRID &amp; Beam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Monitor data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392400" y="3339000"/>
            <a:ext cx="1748160" cy="963720"/>
          </a:xfrm>
          <a:prstGeom prst="flowChartAlternateProcess">
            <a:avLst/>
          </a:prstGeom>
          <a:solidFill>
            <a:srgbClr val="729fcf"/>
          </a:solidFill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External cross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section data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6"/>
          <p:cNvSpPr/>
          <p:nvPr/>
        </p:nvSpPr>
        <p:spPr>
          <a:xfrm>
            <a:off x="2465280" y="1725840"/>
            <a:ext cx="2005560" cy="1008360"/>
          </a:xfrm>
          <a:prstGeom prst="flowChartProcess">
            <a:avLst/>
          </a:prstGeom>
          <a:solidFill>
            <a:srgbClr val="00b8ff"/>
          </a:solidFill>
          <a:ln>
            <a:solidFill>
              <a:srgbClr val="000000"/>
            </a:solidFill>
            <a:custDash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flux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7"/>
          <p:cNvSpPr/>
          <p:nvPr/>
        </p:nvSpPr>
        <p:spPr>
          <a:xfrm>
            <a:off x="2465280" y="3237840"/>
            <a:ext cx="2005560" cy="1008360"/>
          </a:xfrm>
          <a:prstGeom prst="flowChartProcess">
            <a:avLst/>
          </a:prstGeom>
          <a:solidFill>
            <a:srgbClr val="00b8ff"/>
          </a:solidFill>
          <a:ln>
            <a:solidFill>
              <a:srgbClr val="000000"/>
            </a:solidFill>
            <a:custDash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Cross section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8"/>
          <p:cNvSpPr/>
          <p:nvPr/>
        </p:nvSpPr>
        <p:spPr>
          <a:xfrm>
            <a:off x="4769280" y="1077840"/>
            <a:ext cx="2005560" cy="1008360"/>
          </a:xfrm>
          <a:prstGeom prst="flowChartProcess">
            <a:avLst/>
          </a:prstGeom>
          <a:solidFill>
            <a:srgbClr val="00b8ff"/>
          </a:solidFill>
          <a:ln>
            <a:solidFill>
              <a:srgbClr val="000000"/>
            </a:solidFill>
            <a:custDash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ND280 detector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9"/>
          <p:cNvSpPr/>
          <p:nvPr/>
        </p:nvSpPr>
        <p:spPr>
          <a:xfrm>
            <a:off x="7304400" y="2763000"/>
            <a:ext cx="1748160" cy="963720"/>
          </a:xfrm>
          <a:prstGeom prst="flowChartAlternateProcess">
            <a:avLst/>
          </a:prstGeom>
          <a:solidFill>
            <a:srgbClr val="729fcf"/>
          </a:solidFill>
          <a:ln>
            <a:solidFill>
              <a:srgbClr val="000000"/>
            </a:solidFill>
            <a:custDash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ND280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10"/>
          <p:cNvSpPr/>
          <p:nvPr/>
        </p:nvSpPr>
        <p:spPr>
          <a:xfrm>
            <a:off x="4706280" y="2745720"/>
            <a:ext cx="2319480" cy="1333440"/>
          </a:xfrm>
          <a:prstGeom prst="flowChartMerge">
            <a:avLst/>
          </a:prstGeom>
          <a:solidFill>
            <a:srgbClr val="33cc66"/>
          </a:solidFill>
          <a:ln>
            <a:solidFill>
              <a:srgbClr val="000000"/>
            </a:solidFill>
            <a:custDash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ND280 fit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11"/>
          <p:cNvSpPr/>
          <p:nvPr/>
        </p:nvSpPr>
        <p:spPr>
          <a:xfrm>
            <a:off x="4706280" y="4510080"/>
            <a:ext cx="2319480" cy="1333440"/>
          </a:xfrm>
          <a:prstGeom prst="flowChartMerge">
            <a:avLst/>
          </a:prstGeom>
          <a:solidFill>
            <a:srgbClr val="33cc66"/>
          </a:solidFill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Oscillation fit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12"/>
          <p:cNvSpPr/>
          <p:nvPr/>
        </p:nvSpPr>
        <p:spPr>
          <a:xfrm>
            <a:off x="7304760" y="4635000"/>
            <a:ext cx="1748160" cy="963720"/>
          </a:xfrm>
          <a:prstGeom prst="flowChartAlternateProcess">
            <a:avLst/>
          </a:prstGeom>
          <a:solidFill>
            <a:srgbClr val="729fcf"/>
          </a:solidFill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Super-K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13"/>
          <p:cNvSpPr/>
          <p:nvPr/>
        </p:nvSpPr>
        <p:spPr>
          <a:xfrm>
            <a:off x="4930560" y="6118560"/>
            <a:ext cx="1893600" cy="1064520"/>
          </a:xfrm>
          <a:prstGeom prst="flowChartPreparation">
            <a:avLst/>
          </a:prstGeom>
          <a:solidFill>
            <a:srgbClr val="ff00ff"/>
          </a:solidFill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Oscillation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parameters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14"/>
          <p:cNvSpPr/>
          <p:nvPr/>
        </p:nvSpPr>
        <p:spPr>
          <a:xfrm>
            <a:off x="2465280" y="4785840"/>
            <a:ext cx="2005560" cy="1008360"/>
          </a:xfrm>
          <a:prstGeom prst="flowChartProcess">
            <a:avLst/>
          </a:prstGeom>
          <a:solidFill>
            <a:srgbClr val="00b8ff"/>
          </a:solidFill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Super-K detector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15"/>
          <p:cNvSpPr/>
          <p:nvPr/>
        </p:nvSpPr>
        <p:spPr>
          <a:xfrm>
            <a:off x="2274840" y="997560"/>
            <a:ext cx="7294680" cy="3429000"/>
          </a:xfrm>
          <a:prstGeom prst="rect">
            <a:avLst/>
          </a:prstGeom>
          <a:noFill/>
          <a:ln>
            <a:solidFill>
              <a:srgbClr val="ff0000"/>
            </a:solidFill>
            <a:custDash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TextShape 16"/>
          <p:cNvSpPr txBox="1"/>
          <p:nvPr/>
        </p:nvSpPr>
        <p:spPr>
          <a:xfrm>
            <a:off x="7213320" y="1225440"/>
            <a:ext cx="21574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ND280 data reduce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neutrino flux and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cross section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GB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uncertainties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Line 17"/>
          <p:cNvSpPr/>
          <p:nvPr/>
        </p:nvSpPr>
        <p:spPr>
          <a:xfrm>
            <a:off x="2151720" y="1599480"/>
            <a:ext cx="279720" cy="574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Line 18"/>
          <p:cNvSpPr/>
          <p:nvPr/>
        </p:nvSpPr>
        <p:spPr>
          <a:xfrm flipV="1">
            <a:off x="2151720" y="2286000"/>
            <a:ext cx="268560" cy="4654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Line 19"/>
          <p:cNvSpPr/>
          <p:nvPr/>
        </p:nvSpPr>
        <p:spPr>
          <a:xfrm flipV="1">
            <a:off x="2151720" y="3720600"/>
            <a:ext cx="268560" cy="1108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Line 20"/>
          <p:cNvSpPr/>
          <p:nvPr/>
        </p:nvSpPr>
        <p:spPr>
          <a:xfrm>
            <a:off x="4491720" y="2211480"/>
            <a:ext cx="1200600" cy="500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Line 21"/>
          <p:cNvSpPr/>
          <p:nvPr/>
        </p:nvSpPr>
        <p:spPr>
          <a:xfrm>
            <a:off x="5751720" y="2103480"/>
            <a:ext cx="52920" cy="5972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22"/>
          <p:cNvSpPr/>
          <p:nvPr/>
        </p:nvSpPr>
        <p:spPr>
          <a:xfrm>
            <a:off x="4491720" y="3759480"/>
            <a:ext cx="1211760" cy="7228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23"/>
          <p:cNvSpPr/>
          <p:nvPr/>
        </p:nvSpPr>
        <p:spPr>
          <a:xfrm flipV="1">
            <a:off x="4491720" y="3440160"/>
            <a:ext cx="774720" cy="3193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Line 24"/>
          <p:cNvSpPr/>
          <p:nvPr/>
        </p:nvSpPr>
        <p:spPr>
          <a:xfrm flipH="1">
            <a:off x="6555240" y="3227400"/>
            <a:ext cx="717120" cy="896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Line 25"/>
          <p:cNvSpPr/>
          <p:nvPr/>
        </p:nvSpPr>
        <p:spPr>
          <a:xfrm flipH="1">
            <a:off x="5871600" y="4083480"/>
            <a:ext cx="360" cy="3988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26"/>
          <p:cNvSpPr/>
          <p:nvPr/>
        </p:nvSpPr>
        <p:spPr>
          <a:xfrm flipV="1">
            <a:off x="4491720" y="5166000"/>
            <a:ext cx="752400" cy="141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27"/>
          <p:cNvSpPr/>
          <p:nvPr/>
        </p:nvSpPr>
        <p:spPr>
          <a:xfrm flipH="1">
            <a:off x="6465600" y="5080320"/>
            <a:ext cx="807120" cy="85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28"/>
          <p:cNvSpPr/>
          <p:nvPr/>
        </p:nvSpPr>
        <p:spPr>
          <a:xfrm flipH="1">
            <a:off x="5871600" y="5847480"/>
            <a:ext cx="720" cy="338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8240400" y="1978920"/>
            <a:ext cx="1784880" cy="1373400"/>
          </a:xfrm>
          <a:prstGeom prst="rect">
            <a:avLst/>
          </a:prstGeom>
          <a:ln>
            <a:noFill/>
          </a:ln>
        </p:spPr>
      </p:pic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3645360" y="3618000"/>
            <a:ext cx="2616480" cy="2071440"/>
          </a:xfrm>
          <a:prstGeom prst="rect">
            <a:avLst/>
          </a:prstGeom>
          <a:ln>
            <a:noFill/>
          </a:ln>
        </p:spPr>
      </p:pic>
      <p:sp>
        <p:nvSpPr>
          <p:cNvPr id="218" name="TextShape 1"/>
          <p:cNvSpPr txBox="1"/>
          <p:nvPr/>
        </p:nvSpPr>
        <p:spPr>
          <a:xfrm>
            <a:off x="6194520" y="3460320"/>
            <a:ext cx="3686760" cy="3665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0" rIns="0" tIns="0" bIns="0" anchor="ctr" anchorCtr="1"/>
          <a:p>
            <a:pPr algn="ctr"/>
            <a:r>
              <a:rPr b="0" lang="en-GB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r>
            <a:endParaRPr b="0" lang="en-GB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9" name="TextShape 2"/>
          <p:cNvSpPr txBox="1"/>
          <p:nvPr/>
        </p:nvSpPr>
        <p:spPr>
          <a:xfrm>
            <a:off x="1316160" y="325080"/>
            <a:ext cx="8997120" cy="59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3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The neutrino beam: Off-axis technique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220" name="CustomShape 3"/>
          <p:cNvSpPr/>
          <p:nvPr/>
        </p:nvSpPr>
        <p:spPr>
          <a:xfrm rot="245400">
            <a:off x="227520" y="1491120"/>
            <a:ext cx="2047680" cy="504000"/>
          </a:xfrm>
          <a:custGeom>
            <a:avLst/>
            <a:gdLst/>
            <a:ahLst/>
            <a:rect l="0" t="0" r="r" b="b"/>
            <a:pathLst>
              <a:path w="5691" h="1401">
                <a:moveTo>
                  <a:pt x="0" y="350"/>
                </a:moveTo>
                <a:lnTo>
                  <a:pt x="4266" y="349"/>
                </a:lnTo>
                <a:lnTo>
                  <a:pt x="4266" y="0"/>
                </a:lnTo>
                <a:lnTo>
                  <a:pt x="5690" y="700"/>
                </a:lnTo>
                <a:lnTo>
                  <a:pt x="4266" y="1400"/>
                </a:lnTo>
                <a:lnTo>
                  <a:pt x="4266" y="1050"/>
                </a:lnTo>
                <a:lnTo>
                  <a:pt x="0" y="1050"/>
                </a:lnTo>
                <a:lnTo>
                  <a:pt x="0" y="350"/>
                </a:lnTo>
              </a:path>
            </a:pathLst>
          </a:custGeom>
          <a:solidFill>
            <a:srgbClr val="c5000b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1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30GeV protons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 rot="16401000">
            <a:off x="2527920" y="1587960"/>
            <a:ext cx="140760" cy="505800"/>
          </a:xfrm>
          <a:prstGeom prst="can">
            <a:avLst>
              <a:gd name="adj" fmla="val 5400"/>
            </a:avLst>
          </a:prstGeom>
          <a:solidFill>
            <a:srgbClr val="666666"/>
          </a:solidFill>
          <a:ln w="18000">
            <a:solidFill>
              <a:srgbClr val="33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5"/>
          <p:cNvSpPr/>
          <p:nvPr/>
        </p:nvSpPr>
        <p:spPr>
          <a:xfrm rot="16401000">
            <a:off x="3406320" y="1748880"/>
            <a:ext cx="432720" cy="471240"/>
          </a:xfrm>
          <a:prstGeom prst="can">
            <a:avLst>
              <a:gd name="adj" fmla="val 5400"/>
            </a:avLst>
          </a:prstGeom>
          <a:solidFill>
            <a:srgbClr val="e6e6ff"/>
          </a:solidFill>
          <a:ln w="18000">
            <a:solidFill>
              <a:srgbClr val="33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6"/>
          <p:cNvSpPr/>
          <p:nvPr/>
        </p:nvSpPr>
        <p:spPr>
          <a:xfrm rot="16401000">
            <a:off x="3854520" y="1765800"/>
            <a:ext cx="543960" cy="471240"/>
          </a:xfrm>
          <a:prstGeom prst="can">
            <a:avLst>
              <a:gd name="adj" fmla="val 5400"/>
            </a:avLst>
          </a:prstGeom>
          <a:solidFill>
            <a:srgbClr val="e6e6ff"/>
          </a:solidFill>
          <a:ln w="18000">
            <a:solidFill>
              <a:srgbClr val="33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7"/>
          <p:cNvSpPr/>
          <p:nvPr/>
        </p:nvSpPr>
        <p:spPr>
          <a:xfrm rot="16401000">
            <a:off x="3045240" y="1722600"/>
            <a:ext cx="288720" cy="391680"/>
          </a:xfrm>
          <a:prstGeom prst="can">
            <a:avLst>
              <a:gd name="adj" fmla="val 5400"/>
            </a:avLst>
          </a:prstGeom>
          <a:solidFill>
            <a:srgbClr val="e6e6ff"/>
          </a:solidFill>
          <a:ln w="18000">
            <a:solidFill>
              <a:srgbClr val="33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8"/>
          <p:cNvSpPr/>
          <p:nvPr/>
        </p:nvSpPr>
        <p:spPr>
          <a:xfrm flipH="1" rot="21354600">
            <a:off x="4434120" y="1723320"/>
            <a:ext cx="2087280" cy="569880"/>
          </a:xfrm>
          <a:prstGeom prst="cube">
            <a:avLst>
              <a:gd name="adj" fmla="val 5400"/>
            </a:avLst>
          </a:prstGeom>
          <a:solidFill>
            <a:srgbClr val="c0c0c0"/>
          </a:solidFill>
          <a:ln>
            <a:solidFill>
              <a:srgbClr val="333333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9"/>
          <p:cNvSpPr/>
          <p:nvPr/>
        </p:nvSpPr>
        <p:spPr>
          <a:xfrm flipH="1" rot="21354600">
            <a:off x="6552720" y="1864440"/>
            <a:ext cx="575640" cy="828360"/>
          </a:xfrm>
          <a:prstGeom prst="cube">
            <a:avLst>
              <a:gd name="adj" fmla="val 5400"/>
            </a:avLst>
          </a:prstGeom>
          <a:solidFill>
            <a:srgbClr val="333333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7" name="" descr=""/>
          <p:cNvPicPr/>
          <p:nvPr/>
        </p:nvPicPr>
        <p:blipFill>
          <a:blip r:embed="rId4"/>
          <a:stretch/>
        </p:blipFill>
        <p:spPr>
          <a:xfrm rot="245400">
            <a:off x="4931280" y="1873800"/>
            <a:ext cx="1326240" cy="320760"/>
          </a:xfrm>
          <a:prstGeom prst="rect">
            <a:avLst/>
          </a:prstGeom>
          <a:ln>
            <a:noFill/>
          </a:ln>
        </p:spPr>
      </p:pic>
      <p:sp>
        <p:nvSpPr>
          <p:cNvPr id="228" name="Line 10"/>
          <p:cNvSpPr/>
          <p:nvPr/>
        </p:nvSpPr>
        <p:spPr>
          <a:xfrm>
            <a:off x="2201400" y="1810800"/>
            <a:ext cx="7527960" cy="853920"/>
          </a:xfrm>
          <a:prstGeom prst="line">
            <a:avLst/>
          </a:prstGeom>
          <a:ln w="18000">
            <a:solidFill>
              <a:srgbClr val="000000"/>
            </a:solidFill>
            <a:custDash>
              <a:ds d="3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Line 11"/>
          <p:cNvSpPr/>
          <p:nvPr/>
        </p:nvSpPr>
        <p:spPr>
          <a:xfrm flipV="1">
            <a:off x="6267600" y="2086560"/>
            <a:ext cx="3518280" cy="1800"/>
          </a:xfrm>
          <a:prstGeom prst="line">
            <a:avLst/>
          </a:prstGeom>
          <a:ln w="18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/>
          <a:p>
            <a:pPr algn="r"/>
            <a:r>
              <a:rPr b="0" lang="en-GB" sz="2000" spc="-1" strike="noStrike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To ND280 and SK</a:t>
            </a:r>
            <a:endParaRPr b="0" lang="en-GB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b="0" lang="en-GB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0" name="TextShape 12"/>
          <p:cNvSpPr txBox="1"/>
          <p:nvPr/>
        </p:nvSpPr>
        <p:spPr>
          <a:xfrm>
            <a:off x="2123280" y="1260360"/>
            <a:ext cx="907560" cy="41472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Target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TextShape 13"/>
          <p:cNvSpPr txBox="1"/>
          <p:nvPr/>
        </p:nvSpPr>
        <p:spPr>
          <a:xfrm>
            <a:off x="3203280" y="1008000"/>
            <a:ext cx="1012680" cy="72144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pPr algn="ctr"/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Horn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System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TextShape 14"/>
          <p:cNvSpPr txBox="1"/>
          <p:nvPr/>
        </p:nvSpPr>
        <p:spPr>
          <a:xfrm>
            <a:off x="4462200" y="1260360"/>
            <a:ext cx="1766880" cy="41472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pPr algn="ctr"/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Decay volume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TextShape 15"/>
          <p:cNvSpPr txBox="1"/>
          <p:nvPr/>
        </p:nvSpPr>
        <p:spPr>
          <a:xfrm>
            <a:off x="6369840" y="1152000"/>
            <a:ext cx="895320" cy="72144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pPr algn="ctr"/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Beam 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dump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16"/>
          <p:cNvSpPr/>
          <p:nvPr/>
        </p:nvSpPr>
        <p:spPr>
          <a:xfrm>
            <a:off x="7225200" y="1080360"/>
            <a:ext cx="2694960" cy="360000"/>
          </a:xfrm>
          <a:prstGeom prst="rect">
            <a:avLst/>
          </a:prstGeom>
          <a:solidFill>
            <a:srgbClr val="c5000b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Off-axis angle = 2.5⁰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5"/>
          <a:stretch/>
        </p:blipFill>
        <p:spPr>
          <a:xfrm>
            <a:off x="4611600" y="2520360"/>
            <a:ext cx="1650240" cy="111636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6"/>
          <a:stretch/>
        </p:blipFill>
        <p:spPr>
          <a:xfrm>
            <a:off x="447840" y="2198520"/>
            <a:ext cx="2934720" cy="2914560"/>
          </a:xfrm>
          <a:prstGeom prst="rect">
            <a:avLst/>
          </a:prstGeom>
          <a:ln>
            <a:noFill/>
          </a:ln>
        </p:spPr>
      </p:pic>
      <p:sp>
        <p:nvSpPr>
          <p:cNvPr id="237" name="TextShape 17"/>
          <p:cNvSpPr txBox="1"/>
          <p:nvPr/>
        </p:nvSpPr>
        <p:spPr>
          <a:xfrm>
            <a:off x="6640920" y="2671560"/>
            <a:ext cx="1828800" cy="72144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pPr algn="ctr"/>
            <a:r>
              <a:rPr b="0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Muon Monitor</a:t>
            </a:r>
            <a:r>
              <a:rPr b="0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(MUMON)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CustomShape 18"/>
          <p:cNvSpPr/>
          <p:nvPr/>
        </p:nvSpPr>
        <p:spPr>
          <a:xfrm>
            <a:off x="7053480" y="3672720"/>
            <a:ext cx="360000" cy="3132720"/>
          </a:xfrm>
          <a:prstGeom prst="rect">
            <a:avLst/>
          </a:prstGeom>
          <a:solidFill>
            <a:srgbClr val="ffcc99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19"/>
          <p:cNvSpPr/>
          <p:nvPr/>
        </p:nvSpPr>
        <p:spPr>
          <a:xfrm>
            <a:off x="4390560" y="3708720"/>
            <a:ext cx="216000" cy="1656360"/>
          </a:xfrm>
          <a:prstGeom prst="rect">
            <a:avLst/>
          </a:prstGeom>
          <a:solidFill>
            <a:srgbClr val="ffcc99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20"/>
          <p:cNvSpPr/>
          <p:nvPr/>
        </p:nvSpPr>
        <p:spPr>
          <a:xfrm>
            <a:off x="335520" y="5684760"/>
            <a:ext cx="5831640" cy="1564560"/>
          </a:xfrm>
          <a:custGeom>
            <a:avLst/>
            <a:gdLst/>
            <a:ahLst/>
            <a:rect l="0" t="0" r="r" b="b"/>
            <a:pathLst>
              <a:path w="16201" h="4348">
                <a:moveTo>
                  <a:pt x="399" y="0"/>
                </a:moveTo>
                <a:cubicBezTo>
                  <a:pt x="199" y="0"/>
                  <a:pt x="0" y="199"/>
                  <a:pt x="0" y="399"/>
                </a:cubicBezTo>
                <a:lnTo>
                  <a:pt x="0" y="3947"/>
                </a:lnTo>
                <a:cubicBezTo>
                  <a:pt x="0" y="4147"/>
                  <a:pt x="199" y="4347"/>
                  <a:pt x="399" y="4347"/>
                </a:cubicBezTo>
                <a:lnTo>
                  <a:pt x="15800" y="4347"/>
                </a:lnTo>
                <a:cubicBezTo>
                  <a:pt x="16000" y="4347"/>
                  <a:pt x="16200" y="4147"/>
                  <a:pt x="16200" y="3947"/>
                </a:cubicBezTo>
                <a:lnTo>
                  <a:pt x="16200" y="399"/>
                </a:lnTo>
                <a:cubicBezTo>
                  <a:pt x="16200" y="199"/>
                  <a:pt x="16000" y="0"/>
                  <a:pt x="15800" y="0"/>
                </a:cubicBezTo>
                <a:lnTo>
                  <a:pt x="399" y="0"/>
                </a:lnTo>
              </a:path>
            </a:pathLst>
          </a:custGeom>
          <a:solidFill>
            <a:srgbClr val="c5000b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Enhances neutrino oscillation effects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Enhances CCQE (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m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 → 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m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p) interactions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Reduces background from 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p</a:t>
            </a:r>
            <a:r>
              <a:rPr b="0" lang="en-GB" sz="22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 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production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Reduces 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200" spc="-1" strike="noStrike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en-GB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contamination at the peak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7"/>
          <a:stretch/>
        </p:blipFill>
        <p:spPr>
          <a:xfrm>
            <a:off x="433080" y="2198520"/>
            <a:ext cx="2982600" cy="2907000"/>
          </a:xfrm>
          <a:prstGeom prst="rect">
            <a:avLst/>
          </a:prstGeom>
          <a:ln>
            <a:noFill/>
          </a:ln>
        </p:spPr>
      </p:pic>
      <p:sp>
        <p:nvSpPr>
          <p:cNvPr id="242" name="CustomShape 21"/>
          <p:cNvSpPr/>
          <p:nvPr/>
        </p:nvSpPr>
        <p:spPr>
          <a:xfrm>
            <a:off x="755640" y="4501080"/>
            <a:ext cx="2591280" cy="252000"/>
          </a:xfrm>
          <a:prstGeom prst="rect">
            <a:avLst/>
          </a:prstGeom>
          <a:solidFill>
            <a:srgbClr val="ffcc99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3" name="" descr=""/>
          <p:cNvPicPr/>
          <p:nvPr/>
        </p:nvPicPr>
        <p:blipFill>
          <a:blip r:embed="rId8"/>
          <a:stretch/>
        </p:blipFill>
        <p:spPr>
          <a:xfrm>
            <a:off x="1905840" y="2757240"/>
            <a:ext cx="2628720" cy="732600"/>
          </a:xfrm>
          <a:prstGeom prst="rect">
            <a:avLst/>
          </a:prstGeom>
          <a:ln>
            <a:noFill/>
          </a:ln>
        </p:spPr>
      </p:pic>
      <p:sp>
        <p:nvSpPr>
          <p:cNvPr id="244" name="TextShape 22"/>
          <p:cNvSpPr txBox="1"/>
          <p:nvPr/>
        </p:nvSpPr>
        <p:spPr>
          <a:xfrm>
            <a:off x="8561160" y="3310920"/>
            <a:ext cx="981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INGRID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23"/>
          <p:cNvSpPr/>
          <p:nvPr/>
        </p:nvSpPr>
        <p:spPr>
          <a:xfrm flipH="1" rot="21354600">
            <a:off x="7405560" y="1954440"/>
            <a:ext cx="78840" cy="831240"/>
          </a:xfrm>
          <a:prstGeom prst="cube">
            <a:avLst>
              <a:gd name="adj" fmla="val 5400"/>
            </a:avLst>
          </a:prstGeom>
          <a:solidFill>
            <a:srgbClr val="333333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" descr=""/>
          <p:cNvPicPr/>
          <p:nvPr/>
        </p:nvPicPr>
        <p:blipFill>
          <a:blip r:embed="rId1"/>
          <a:srcRect l="0" t="8486" r="0" b="0"/>
          <a:stretch/>
        </p:blipFill>
        <p:spPr>
          <a:xfrm>
            <a:off x="5496480" y="1584360"/>
            <a:ext cx="4302000" cy="2448720"/>
          </a:xfrm>
          <a:prstGeom prst="rect">
            <a:avLst/>
          </a:prstGeom>
          <a:ln>
            <a:noFill/>
          </a:ln>
        </p:spPr>
      </p:pic>
      <p:pic>
        <p:nvPicPr>
          <p:cNvPr id="247" name="" descr=""/>
          <p:cNvPicPr/>
          <p:nvPr/>
        </p:nvPicPr>
        <p:blipFill>
          <a:blip r:embed="rId2"/>
          <a:stretch/>
        </p:blipFill>
        <p:spPr>
          <a:xfrm>
            <a:off x="5364720" y="3976920"/>
            <a:ext cx="4323600" cy="279180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 rot="16189200">
            <a:off x="3399120" y="2041920"/>
            <a:ext cx="1051920" cy="927000"/>
          </a:xfrm>
          <a:prstGeom prst="can">
            <a:avLst>
              <a:gd name="adj" fmla="val 9319"/>
            </a:avLst>
          </a:prstGeom>
          <a:solidFill>
            <a:srgbClr val="e6e6ff"/>
          </a:solidFill>
          <a:ln w="18000">
            <a:solidFill>
              <a:srgbClr val="33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TextShape 2"/>
          <p:cNvSpPr txBox="1"/>
          <p:nvPr/>
        </p:nvSpPr>
        <p:spPr>
          <a:xfrm>
            <a:off x="1401840" y="2017800"/>
            <a:ext cx="1506240" cy="32544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13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Graphite target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503640" y="2306160"/>
            <a:ext cx="1303200" cy="33876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13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Proton Beam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TextShape 4"/>
          <p:cNvSpPr txBox="1"/>
          <p:nvPr/>
        </p:nvSpPr>
        <p:spPr>
          <a:xfrm>
            <a:off x="2895120" y="1758960"/>
            <a:ext cx="265680" cy="44064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TextShape 5"/>
          <p:cNvSpPr txBox="1"/>
          <p:nvPr/>
        </p:nvSpPr>
        <p:spPr>
          <a:xfrm>
            <a:off x="3121200" y="2647800"/>
            <a:ext cx="291960" cy="41472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K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 rot="16215600">
            <a:off x="2533680" y="1510200"/>
            <a:ext cx="348120" cy="1968840"/>
          </a:xfrm>
          <a:prstGeom prst="can">
            <a:avLst>
              <a:gd name="adj" fmla="val 1867"/>
            </a:avLst>
          </a:prstGeom>
          <a:solidFill>
            <a:srgbClr val="666666"/>
          </a:solidFill>
          <a:ln w="18000">
            <a:solidFill>
              <a:srgbClr val="33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Line 7"/>
          <p:cNvSpPr/>
          <p:nvPr/>
        </p:nvSpPr>
        <p:spPr>
          <a:xfrm flipV="1">
            <a:off x="2690280" y="2057040"/>
            <a:ext cx="513360" cy="410760"/>
          </a:xfrm>
          <a:prstGeom prst="line">
            <a:avLst/>
          </a:prstGeom>
          <a:ln w="36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Line 8"/>
          <p:cNvSpPr/>
          <p:nvPr/>
        </p:nvSpPr>
        <p:spPr>
          <a:xfrm>
            <a:off x="3101400" y="2571120"/>
            <a:ext cx="462240" cy="256680"/>
          </a:xfrm>
          <a:prstGeom prst="line">
            <a:avLst/>
          </a:prstGeom>
          <a:ln w="36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9"/>
          <p:cNvSpPr/>
          <p:nvPr/>
        </p:nvSpPr>
        <p:spPr>
          <a:xfrm>
            <a:off x="2536200" y="2391120"/>
            <a:ext cx="257040" cy="20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10"/>
          <p:cNvSpPr/>
          <p:nvPr/>
        </p:nvSpPr>
        <p:spPr>
          <a:xfrm>
            <a:off x="2998800" y="2468520"/>
            <a:ext cx="256320" cy="20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11"/>
          <p:cNvSpPr/>
          <p:nvPr/>
        </p:nvSpPr>
        <p:spPr>
          <a:xfrm rot="28800">
            <a:off x="983160" y="2410200"/>
            <a:ext cx="1244520" cy="202320"/>
          </a:xfrm>
          <a:custGeom>
            <a:avLst/>
            <a:gdLst/>
            <a:ahLst/>
            <a:rect l="0" t="0" r="r" b="b"/>
            <a:pathLst>
              <a:path w="3460" h="564">
                <a:moveTo>
                  <a:pt x="0" y="142"/>
                </a:moveTo>
                <a:lnTo>
                  <a:pt x="2594" y="140"/>
                </a:lnTo>
                <a:lnTo>
                  <a:pt x="2594" y="0"/>
                </a:lnTo>
                <a:lnTo>
                  <a:pt x="3459" y="281"/>
                </a:lnTo>
                <a:lnTo>
                  <a:pt x="2593" y="563"/>
                </a:lnTo>
                <a:lnTo>
                  <a:pt x="2594" y="422"/>
                </a:lnTo>
                <a:lnTo>
                  <a:pt x="1" y="424"/>
                </a:lnTo>
                <a:lnTo>
                  <a:pt x="0" y="142"/>
                </a:lnTo>
              </a:path>
            </a:pathLst>
          </a:custGeom>
          <a:solidFill>
            <a:srgbClr val="c5000b">
              <a:alpha val="5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TextShape 12"/>
          <p:cNvSpPr txBox="1"/>
          <p:nvPr/>
        </p:nvSpPr>
        <p:spPr>
          <a:xfrm>
            <a:off x="3779640" y="2017800"/>
            <a:ext cx="766800" cy="33840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15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Horn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Line 13"/>
          <p:cNvSpPr/>
          <p:nvPr/>
        </p:nvSpPr>
        <p:spPr>
          <a:xfrm>
            <a:off x="3511800" y="2468160"/>
            <a:ext cx="513360" cy="179640"/>
          </a:xfrm>
          <a:prstGeom prst="line">
            <a:avLst/>
          </a:prstGeom>
          <a:ln w="36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14"/>
          <p:cNvSpPr/>
          <p:nvPr/>
        </p:nvSpPr>
        <p:spPr>
          <a:xfrm>
            <a:off x="3357720" y="2391120"/>
            <a:ext cx="256680" cy="20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15"/>
          <p:cNvSpPr/>
          <p:nvPr/>
        </p:nvSpPr>
        <p:spPr>
          <a:xfrm>
            <a:off x="3922200" y="2545200"/>
            <a:ext cx="257040" cy="20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c5000b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Line 16"/>
          <p:cNvSpPr/>
          <p:nvPr/>
        </p:nvSpPr>
        <p:spPr>
          <a:xfrm flipV="1">
            <a:off x="4076640" y="2494080"/>
            <a:ext cx="205200" cy="128520"/>
          </a:xfrm>
          <a:prstGeom prst="line">
            <a:avLst/>
          </a:prstGeom>
          <a:ln w="36000">
            <a:solidFill>
              <a:srgbClr val="c5000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TextShape 17"/>
          <p:cNvSpPr txBox="1"/>
          <p:nvPr/>
        </p:nvSpPr>
        <p:spPr>
          <a:xfrm>
            <a:off x="4015080" y="2180160"/>
            <a:ext cx="265680" cy="441000"/>
          </a:xfrm>
          <a:prstGeom prst="rect">
            <a:avLst/>
          </a:prstGeom>
          <a:noFill/>
          <a:ln w="18000">
            <a:noFill/>
          </a:ln>
        </p:spPr>
        <p:txBody>
          <a:bodyPr lIns="99000" rIns="99000" tIns="54000" bIns="54000"/>
          <a:p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TextShape 18"/>
          <p:cNvSpPr txBox="1"/>
          <p:nvPr/>
        </p:nvSpPr>
        <p:spPr>
          <a:xfrm>
            <a:off x="467640" y="1049040"/>
            <a:ext cx="9081360" cy="4593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Fluxes are predicted from a data-driven simulation → </a:t>
            </a:r>
            <a:r>
              <a:rPr b="0" lang="en-GB" sz="2000" spc="-1" strike="noStrike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NA61/SHINE experiment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measures hadron production cross-sections using a thin carbon and a T2K replica target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20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Beam alignment monitoring provides input </a:t>
            </a:r>
            <a:r>
              <a:rPr b="0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to estimations of beam systematics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  <a:p>
            <a:pPr marL="288000" indent="-180000">
              <a:buClr>
                <a:srgbClr val="333333"/>
              </a:buClr>
              <a:buSzPct val="50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INGRID detector provides high-statistics                                                                                     monitoring of the beam intensity, direction,                                                                                            profile and stability</a:t>
            </a:r>
            <a:endParaRPr b="0" lang="en-GB" sz="20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Lato"/>
            </a:endParaRPr>
          </a:p>
        </p:txBody>
      </p:sp>
      <p:sp>
        <p:nvSpPr>
          <p:cNvPr id="266" name="CustomShape 19"/>
          <p:cNvSpPr/>
          <p:nvPr/>
        </p:nvSpPr>
        <p:spPr>
          <a:xfrm>
            <a:off x="3886560" y="2232360"/>
            <a:ext cx="2806920" cy="7185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Flux error reduction 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
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from ~25% to ~10%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20"/>
          <p:cNvSpPr/>
          <p:nvPr/>
        </p:nvSpPr>
        <p:spPr>
          <a:xfrm>
            <a:off x="323640" y="6733800"/>
            <a:ext cx="9429120" cy="46800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Flux errors are further constrained with the ND280 analysis of  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n</a:t>
            </a:r>
            <a:r>
              <a:rPr b="0" lang="en-GB" sz="2000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m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CC events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TextShape 21"/>
          <p:cNvSpPr txBox="1"/>
          <p:nvPr/>
        </p:nvSpPr>
        <p:spPr>
          <a:xfrm>
            <a:off x="1251000" y="66240"/>
            <a:ext cx="8526240" cy="74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GB" sz="18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
</a:t>
            </a:r>
            <a:r>
              <a:rPr b="1" lang="en-GB" sz="3200" spc="-1" strike="noStrike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Oaxaqueña Tall"/>
              </a:rPr>
              <a:t>The neutrino beam: flux predictions</a:t>
            </a:r>
            <a:endParaRPr b="1" lang="en-GB" sz="3200" spc="-1" strike="noStrike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Oaxaqueña Tall"/>
            </a:endParaRPr>
          </a:p>
        </p:txBody>
      </p:sp>
      <p:sp>
        <p:nvSpPr>
          <p:cNvPr id="269" name="CustomShape 22"/>
          <p:cNvSpPr/>
          <p:nvPr/>
        </p:nvSpPr>
        <p:spPr>
          <a:xfrm>
            <a:off x="8367120" y="3889440"/>
            <a:ext cx="153252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Flux errors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1215720" y="4773240"/>
            <a:ext cx="3512880" cy="1937520"/>
          </a:xfrm>
          <a:prstGeom prst="rect">
            <a:avLst/>
          </a:prstGeom>
          <a:ln>
            <a:noFill/>
          </a:ln>
        </p:spPr>
      </p:pic>
      <p:sp>
        <p:nvSpPr>
          <p:cNvPr id="271" name="CustomShape 23"/>
          <p:cNvSpPr/>
          <p:nvPr/>
        </p:nvSpPr>
        <p:spPr>
          <a:xfrm>
            <a:off x="7645680" y="5118480"/>
            <a:ext cx="1153080" cy="324360"/>
          </a:xfrm>
          <a:prstGeom prst="rect">
            <a:avLst/>
          </a:prstGeom>
          <a:solidFill>
            <a:srgbClr val="c5000b">
              <a:alpha val="70000"/>
            </a:srgbClr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/>
          <a:p>
            <a:pPr algn="ctr"/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tandard Symbols L"/>
              </a:rPr>
              <a:t>n</a:t>
            </a:r>
            <a:r>
              <a:rPr b="0" lang="en-GB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ato"/>
              </a:rPr>
              <a:t> mode </a:t>
            </a:r>
            <a:endParaRPr b="0" lang="en-GB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>
                <p:childTnLst>
                  <p:par>
                    <p:cTn id="21" fill="freeze">
                      <p:stCondLst>
                        <p:cond delay="indefinite"/>
                      </p:stCondLst>
                      <p:childTnLst>
                        <p:par>
                          <p:cTn id="22" fill="freeze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freeze">
                      <p:stCondLst>
                        <p:cond delay="indefinite"/>
                      </p:stCondLst>
                      <p:childTnLst>
                        <p:par>
                          <p:cTn id="26" fill="freeze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33898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2014-08-11T10:32:30Z</dcterms:created>
  <dc:creator/>
  <dc:description/>
  <dc:language>en-US</dc:language>
  <cp:lastModifiedBy/>
  <dcterms:modified xsi:type="dcterms:W3CDTF">2018-05-21T10:54:39Z</dcterms:modified>
  <cp:revision>320</cp:revision>
  <dc:subject/>
  <dc:title/>
</cp:coreProperties>
</file>