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6"/>
  </p:notesMasterIdLst>
  <p:handoutMasterIdLst>
    <p:handoutMasterId r:id="rId27"/>
  </p:handoutMasterIdLst>
  <p:sldIdLst>
    <p:sldId id="256" r:id="rId2"/>
    <p:sldId id="266" r:id="rId3"/>
    <p:sldId id="268" r:id="rId4"/>
    <p:sldId id="269" r:id="rId5"/>
    <p:sldId id="270" r:id="rId6"/>
    <p:sldId id="273" r:id="rId7"/>
    <p:sldId id="257" r:id="rId8"/>
    <p:sldId id="271" r:id="rId9"/>
    <p:sldId id="258" r:id="rId10"/>
    <p:sldId id="262" r:id="rId11"/>
    <p:sldId id="274" r:id="rId12"/>
    <p:sldId id="277" r:id="rId13"/>
    <p:sldId id="279" r:id="rId14"/>
    <p:sldId id="280" r:id="rId15"/>
    <p:sldId id="281" r:id="rId16"/>
    <p:sldId id="282" r:id="rId17"/>
    <p:sldId id="275" r:id="rId18"/>
    <p:sldId id="284" r:id="rId19"/>
    <p:sldId id="259" r:id="rId20"/>
    <p:sldId id="260" r:id="rId21"/>
    <p:sldId id="261" r:id="rId22"/>
    <p:sldId id="265" r:id="rId23"/>
    <p:sldId id="263" r:id="rId24"/>
    <p:sldId id="365" r:id="rId25"/>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748"/>
    <p:restoredTop sz="78571"/>
  </p:normalViewPr>
  <p:slideViewPr>
    <p:cSldViewPr snapToGrid="0" snapToObjects="1">
      <p:cViewPr varScale="1">
        <p:scale>
          <a:sx n="86" d="100"/>
          <a:sy n="86" d="100"/>
        </p:scale>
        <p:origin x="1386"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48" d="100"/>
        <a:sy n="148" d="100"/>
      </p:scale>
      <p:origin x="0" y="0"/>
    </p:cViewPr>
  </p:sorterViewPr>
  <p:notesViewPr>
    <p:cSldViewPr snapToGrid="0" snapToObject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E2DBA5BA-FFAC-9E4B-801B-C2E7C47517F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87D0E371-0D68-A841-A72E-C187D9A7EDB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68EA13B-3CD0-5843-8D65-8F26B09FD370}" type="datetimeFigureOut">
              <a:rPr lang="fr-FR" smtClean="0"/>
              <a:t>21/06/2019</a:t>
            </a:fld>
            <a:endParaRPr lang="fr-FR"/>
          </a:p>
        </p:txBody>
      </p:sp>
      <p:sp>
        <p:nvSpPr>
          <p:cNvPr id="4" name="Espace réservé du pied de page 3">
            <a:extLst>
              <a:ext uri="{FF2B5EF4-FFF2-40B4-BE49-F238E27FC236}">
                <a16:creationId xmlns:a16="http://schemas.microsoft.com/office/drawing/2014/main" id="{ACF323F7-D48F-5A40-866A-21E68E73A3F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5FE0BF03-CF77-6D4C-8435-E611B4E382B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9FE48B6-FEE5-2345-A871-6F6E6E98C3A3}" type="slidenum">
              <a:rPr lang="fr-FR" smtClean="0"/>
              <a:t>‹N°›</a:t>
            </a:fld>
            <a:endParaRPr lang="fr-FR"/>
          </a:p>
        </p:txBody>
      </p:sp>
    </p:spTree>
    <p:extLst>
      <p:ext uri="{BB962C8B-B14F-4D97-AF65-F5344CB8AC3E}">
        <p14:creationId xmlns:p14="http://schemas.microsoft.com/office/powerpoint/2010/main" val="3913861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992739-CC72-4943-BD11-2B5A54836236}" type="datetimeFigureOut">
              <a:rPr lang="fr-FR" smtClean="0"/>
              <a:t>21/06/2019</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01E01D-B2B8-2846-BF32-72853E6E683C}" type="slidenum">
              <a:rPr lang="fr-FR" smtClean="0"/>
              <a:t>‹N°›</a:t>
            </a:fld>
            <a:endParaRPr lang="fr-FR"/>
          </a:p>
        </p:txBody>
      </p:sp>
    </p:spTree>
    <p:extLst>
      <p:ext uri="{BB962C8B-B14F-4D97-AF65-F5344CB8AC3E}">
        <p14:creationId xmlns:p14="http://schemas.microsoft.com/office/powerpoint/2010/main" val="1664108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None/>
            </a:pPr>
            <a:r>
              <a:rPr lang="fr-FR" dirty="0"/>
              <a:t>Bonjour</a:t>
            </a:r>
            <a:r>
              <a:rPr lang="fr-FR" baseline="0" dirty="0"/>
              <a:t> à tous, aujourd’hui je vais vous parler des stratégies que nous développons dans le groupe PHI au LIDYL pour résoudre un des grands objectifs fondamentaux de la physique des ultra-hautes intensités à savoir: mettre au point une source de lumière qui délivrerait des intensités proches de la limite de Schwinger. </a:t>
            </a:r>
          </a:p>
          <a:p>
            <a:pPr marL="0" indent="0">
              <a:buNone/>
            </a:pPr>
            <a:endParaRPr lang="fr-FR" baseline="0" dirty="0"/>
          </a:p>
          <a:p>
            <a:pPr marL="0" indent="0">
              <a:buNone/>
            </a:pPr>
            <a:r>
              <a:rPr lang="fr-FR" baseline="0" dirty="0"/>
              <a:t>Je vous présenterai notamment l’importance des simulations sur superordinateur à très large échelle (jusqu’à l’</a:t>
            </a:r>
            <a:r>
              <a:rPr lang="fr-FR" baseline="0" dirty="0" err="1"/>
              <a:t>exascale</a:t>
            </a:r>
            <a:r>
              <a:rPr lang="fr-FR" baseline="0" dirty="0"/>
              <a:t>) dans le design d’une telle source. </a:t>
            </a:r>
            <a:endParaRPr lang="fr-FR" dirty="0"/>
          </a:p>
        </p:txBody>
      </p:sp>
      <p:sp>
        <p:nvSpPr>
          <p:cNvPr id="4" name="Espace réservé du numéro de diapositive 3"/>
          <p:cNvSpPr>
            <a:spLocks noGrp="1"/>
          </p:cNvSpPr>
          <p:nvPr>
            <p:ph type="sldNum" sz="quarter" idx="5"/>
          </p:nvPr>
        </p:nvSpPr>
        <p:spPr/>
        <p:txBody>
          <a:bodyPr/>
          <a:lstStyle/>
          <a:p>
            <a:fld id="{5501E01D-B2B8-2846-BF32-72853E6E683C}" type="slidenum">
              <a:rPr lang="fr-FR" smtClean="0"/>
              <a:t>1</a:t>
            </a:fld>
            <a:endParaRPr lang="fr-FR"/>
          </a:p>
        </p:txBody>
      </p:sp>
    </p:spTree>
    <p:extLst>
      <p:ext uri="{BB962C8B-B14F-4D97-AF65-F5344CB8AC3E}">
        <p14:creationId xmlns:p14="http://schemas.microsoft.com/office/powerpoint/2010/main" val="12462892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lstStyle/>
          <a:p>
            <a:pPr marL="0" indent="0">
              <a:buFontTx/>
              <a:buNone/>
            </a:pPr>
            <a:r>
              <a:rPr lang="fr-FR" baseline="0" dirty="0"/>
              <a:t>En particulier, les simulations premiers principes de type ‘</a:t>
            </a:r>
            <a:r>
              <a:rPr lang="fr-FR" baseline="0" dirty="0" err="1"/>
              <a:t>Particle</a:t>
            </a:r>
            <a:r>
              <a:rPr lang="fr-FR" baseline="0" dirty="0"/>
              <a:t>-In-</a:t>
            </a:r>
            <a:r>
              <a:rPr lang="fr-FR" baseline="0" dirty="0" err="1"/>
              <a:t>Cell</a:t>
            </a:r>
            <a:r>
              <a:rPr lang="fr-FR" baseline="0" dirty="0"/>
              <a:t>’ sont cruciales pour répondre à cette question et sont un outil majeur de la physique UHI. </a:t>
            </a:r>
          </a:p>
          <a:p>
            <a:pPr marL="0" indent="0">
              <a:buFontTx/>
              <a:buNone/>
            </a:pPr>
            <a:endParaRPr lang="fr-FR" baseline="0" dirty="0"/>
          </a:p>
          <a:p>
            <a:pPr marL="0" indent="0">
              <a:buFontTx/>
              <a:buNone/>
            </a:pPr>
            <a:r>
              <a:rPr lang="fr-FR" baseline="0" dirty="0"/>
              <a:t>En effet, du fait des très courtes échelles de temps et d’espace à l’œuvre dans les interactions UHI, il n’existe pas de diagnostics expérimental de l’interaction. Ces simulations sont donc cruciales pour interpréter les </a:t>
            </a:r>
            <a:r>
              <a:rPr lang="fr-FR" baseline="0" dirty="0" err="1"/>
              <a:t>exp</a:t>
            </a:r>
            <a:r>
              <a:rPr lang="fr-FR" baseline="0" dirty="0"/>
              <a:t> et proposer/designer de </a:t>
            </a:r>
            <a:r>
              <a:rPr lang="fr-FR" baseline="0" dirty="0" err="1"/>
              <a:t>nouvlles</a:t>
            </a:r>
            <a:r>
              <a:rPr lang="fr-FR" baseline="0" dirty="0"/>
              <a:t> expériences comme c’est le cas ici. </a:t>
            </a:r>
          </a:p>
          <a:p>
            <a:pPr marL="0" indent="0">
              <a:buFontTx/>
              <a:buNone/>
            </a:pPr>
            <a:endParaRPr lang="fr-FR" baseline="0" dirty="0"/>
          </a:p>
          <a:p>
            <a:pPr marL="0" indent="0">
              <a:buFontTx/>
              <a:buNone/>
            </a:pPr>
            <a:r>
              <a:rPr lang="fr-FR" baseline="0" dirty="0"/>
              <a:t>Ces très courtes échelles de temps et d’espace font aussi que la modélisation peut se faire selon une approche de </a:t>
            </a:r>
            <a:r>
              <a:rPr lang="fr-FR" baseline="0" dirty="0" err="1"/>
              <a:t>typre</a:t>
            </a:r>
            <a:r>
              <a:rPr lang="fr-FR" baseline="0" dirty="0"/>
              <a:t> premiers principes. </a:t>
            </a:r>
          </a:p>
          <a:p>
            <a:pPr marL="0" indent="0">
              <a:buFontTx/>
              <a:buNone/>
            </a:pPr>
            <a:endParaRPr lang="fr-FR" baseline="0" dirty="0"/>
          </a:p>
          <a:p>
            <a:pPr marL="0" indent="0">
              <a:buFontTx/>
              <a:buNone/>
            </a:pPr>
            <a:r>
              <a:rPr lang="fr-FR" baseline="0" dirty="0"/>
              <a:t>Le principe est le suivant: ….</a:t>
            </a:r>
          </a:p>
          <a:p>
            <a:pPr marL="0" indent="0">
              <a:buFontTx/>
              <a:buNone/>
            </a:pPr>
            <a:endParaRPr lang="fr-FR" baseline="0" dirty="0"/>
          </a:p>
          <a:p>
            <a:pPr marL="0" indent="0">
              <a:buFontTx/>
              <a:buNone/>
            </a:pPr>
            <a:r>
              <a:rPr lang="fr-FR" baseline="0" dirty="0"/>
              <a:t>Les simulations de miroirs plasmas n’étaient pas envisageables jusqu’à présent: …. </a:t>
            </a:r>
          </a:p>
          <a:p>
            <a:pPr marL="171450" indent="-171450">
              <a:buFontTx/>
              <a:buChar char="-"/>
            </a:pPr>
            <a:endParaRPr lang="fr-FR" baseline="0" dirty="0"/>
          </a:p>
        </p:txBody>
      </p:sp>
      <p:sp>
        <p:nvSpPr>
          <p:cNvPr id="4" name="Espace réservé du numéro de diapositive 3"/>
          <p:cNvSpPr>
            <a:spLocks noGrp="1"/>
          </p:cNvSpPr>
          <p:nvPr>
            <p:ph type="sldNum" sz="quarter" idx="10"/>
          </p:nvPr>
        </p:nvSpPr>
        <p:spPr/>
        <p:txBody>
          <a:bodyPr/>
          <a:lstStyle/>
          <a:p>
            <a:fld id="{23F8E4AE-95E2-6C47-9CC4-746F0A410382}" type="slidenum">
              <a:rPr lang="fr-FR" smtClean="0"/>
              <a:t>10</a:t>
            </a:fld>
            <a:endParaRPr lang="fr-FR"/>
          </a:p>
        </p:txBody>
      </p:sp>
    </p:spTree>
    <p:extLst>
      <p:ext uri="{BB962C8B-B14F-4D97-AF65-F5344CB8AC3E}">
        <p14:creationId xmlns:p14="http://schemas.microsoft.com/office/powerpoint/2010/main" val="198736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821F9B0A-900D-405B-9DE6-931EA390BE56}" type="slidenum">
              <a:rPr lang="en-US" altLang="fr-FR" smtClean="0"/>
              <a:pPr eaLnBrk="1" hangingPunct="1">
                <a:spcBef>
                  <a:spcPct val="0"/>
                </a:spcBef>
              </a:pPr>
              <a:t>11</a:t>
            </a:fld>
            <a:endParaRPr lang="en-US" altLang="fr-F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p:spPr>
        <p:txBody>
          <a:bodyPr/>
          <a:lstStyle/>
          <a:p>
            <a:pPr eaLnBrk="1" hangingPunct="1"/>
            <a:r>
              <a:rPr lang="fr-FR" altLang="fr-FR" sz="500" dirty="0"/>
              <a:t>Dans la suite, je vais me concentrer sur le challenge 2 qui a été de porter ces codes PIC sur les dernières architectures de calcul de type </a:t>
            </a:r>
            <a:r>
              <a:rPr lang="fr-FR" altLang="fr-FR" sz="500" dirty="0" err="1"/>
              <a:t>exascale</a:t>
            </a:r>
            <a:r>
              <a:rPr lang="fr-FR" altLang="fr-FR" sz="500" dirty="0"/>
              <a:t>. </a:t>
            </a:r>
          </a:p>
        </p:txBody>
      </p:sp>
    </p:spTree>
    <p:extLst>
      <p:ext uri="{BB962C8B-B14F-4D97-AF65-F5344CB8AC3E}">
        <p14:creationId xmlns:p14="http://schemas.microsoft.com/office/powerpoint/2010/main" val="1652203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821F9B0A-900D-405B-9DE6-931EA390BE56}" type="slidenum">
              <a:rPr lang="en-US" altLang="fr-FR" smtClean="0"/>
              <a:pPr eaLnBrk="1" hangingPunct="1">
                <a:spcBef>
                  <a:spcPct val="0"/>
                </a:spcBef>
              </a:pPr>
              <a:t>12</a:t>
            </a:fld>
            <a:endParaRPr lang="en-US" altLang="fr-F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p:spPr>
        <p:txBody>
          <a:bodyPr/>
          <a:lstStyle/>
          <a:p>
            <a:pPr eaLnBrk="1" hangingPunct="1"/>
            <a:r>
              <a:rPr lang="fr-FR" altLang="fr-FR" sz="500" dirty="0"/>
              <a:t>L’avènement des calculateurs </a:t>
            </a:r>
            <a:r>
              <a:rPr lang="fr-FR" altLang="fr-FR" sz="500" dirty="0" err="1"/>
              <a:t>exascale</a:t>
            </a:r>
            <a:r>
              <a:rPr lang="fr-FR" altLang="fr-FR" sz="500" dirty="0"/>
              <a:t> capables de délivrer 10^18 opérations en virgule flottante par sec est prévu pour 2021. </a:t>
            </a:r>
          </a:p>
          <a:p>
            <a:pPr eaLnBrk="1" hangingPunct="1"/>
            <a:endParaRPr lang="fr-FR" altLang="fr-FR" sz="500" dirty="0"/>
          </a:p>
          <a:p>
            <a:pPr eaLnBrk="1" hangingPunct="1"/>
            <a:r>
              <a:rPr lang="fr-FR" altLang="fr-FR" sz="500" dirty="0"/>
              <a:t>Qu’est ce qui va gouverner l’évolution de ces architectures et quel impact cela aura-</a:t>
            </a:r>
            <a:r>
              <a:rPr lang="fr-FR" altLang="fr-FR" sz="500" dirty="0" err="1"/>
              <a:t>t’il</a:t>
            </a:r>
            <a:r>
              <a:rPr lang="fr-FR" altLang="fr-FR" sz="500" dirty="0"/>
              <a:t> sur l’évolution de nos codes? Dans la suite j’apporte des éléments de réponse à ces deux questions; </a:t>
            </a:r>
          </a:p>
        </p:txBody>
      </p:sp>
    </p:spTree>
    <p:extLst>
      <p:ext uri="{BB962C8B-B14F-4D97-AF65-F5344CB8AC3E}">
        <p14:creationId xmlns:p14="http://schemas.microsoft.com/office/powerpoint/2010/main" val="626732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821F9B0A-900D-405B-9DE6-931EA390BE56}" type="slidenum">
              <a:rPr lang="en-US" altLang="fr-FR" smtClean="0"/>
              <a:pPr eaLnBrk="1" hangingPunct="1">
                <a:spcBef>
                  <a:spcPct val="0"/>
                </a:spcBef>
              </a:pPr>
              <a:t>13</a:t>
            </a:fld>
            <a:endParaRPr lang="en-US" altLang="fr-F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p:spPr>
        <p:txBody>
          <a:bodyPr/>
          <a:lstStyle/>
          <a:p>
            <a:pPr eaLnBrk="1" hangingPunct="1"/>
            <a:r>
              <a:rPr lang="fr-FR" altLang="fr-FR" sz="500" dirty="0"/>
              <a:t>Tout</a:t>
            </a:r>
            <a:r>
              <a:rPr lang="fr-FR" altLang="fr-FR" sz="500" baseline="0" dirty="0"/>
              <a:t> d’abord, u</a:t>
            </a:r>
            <a:r>
              <a:rPr lang="fr-FR" altLang="fr-FR" sz="500" dirty="0"/>
              <a:t>n petit rappel sur l’architecture d’un superordinateur. Un superordinateur est composé d’un ensemble de nœuds de calcul (ici en vert et qui peuvent être vus comme des ordinateurs indépendants les uns des autres) reliés par un réseau haut débit avec une topologie bien précise. </a:t>
            </a:r>
          </a:p>
          <a:p>
            <a:pPr eaLnBrk="1" hangingPunct="1"/>
            <a:endParaRPr lang="fr-FR" altLang="fr-FR" sz="500" dirty="0"/>
          </a:p>
          <a:p>
            <a:pPr eaLnBrk="1" hangingPunct="1"/>
            <a:r>
              <a:rPr lang="fr-FR" altLang="fr-FR" sz="500" dirty="0"/>
              <a:t>Aujourd’hui de tels</a:t>
            </a:r>
            <a:r>
              <a:rPr lang="fr-FR" altLang="fr-FR" sz="500" baseline="0" dirty="0"/>
              <a:t> ordinateurs peuvent posséder plusieurs millions d’unités de calcul et un classement des machines les </a:t>
            </a:r>
            <a:r>
              <a:rPr lang="fr-FR" altLang="fr-FR" sz="500" baseline="0" dirty="0" err="1"/>
              <a:t>pluis</a:t>
            </a:r>
            <a:r>
              <a:rPr lang="fr-FR" altLang="fr-FR" sz="500" baseline="0" dirty="0"/>
              <a:t> puissantes est accessible à ce lien (la plus puissante fait </a:t>
            </a:r>
            <a:r>
              <a:rPr lang="fr-FR" altLang="fr-FR" sz="500" baseline="0" dirty="0" err="1"/>
              <a:t>aujour’hui</a:t>
            </a:r>
            <a:r>
              <a:rPr lang="fr-FR" altLang="fr-FR" sz="500" baseline="0" dirty="0"/>
              <a:t> 200Pflops et s’appelle SUMMIT). </a:t>
            </a:r>
          </a:p>
          <a:p>
            <a:pPr eaLnBrk="1" hangingPunct="1"/>
            <a:endParaRPr lang="fr-FR" altLang="fr-FR" sz="5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fr-FR" altLang="fr-FR" sz="500" dirty="0"/>
              <a:t>Qu’est ce qui gouverne l’évolution de</a:t>
            </a:r>
            <a:r>
              <a:rPr lang="fr-FR" altLang="fr-FR" sz="500" baseline="0" dirty="0"/>
              <a:t> l’architecture de ces superordinateurs vers l’</a:t>
            </a:r>
            <a:r>
              <a:rPr lang="fr-FR" altLang="fr-FR" sz="500" baseline="0" dirty="0" err="1"/>
              <a:t>exascale</a:t>
            </a:r>
            <a:r>
              <a:rPr lang="fr-FR" altLang="fr-FR" sz="500" baseline="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altLang="fr-FR" sz="5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fr-FR" altLang="fr-FR" sz="500" baseline="0" dirty="0"/>
              <a:t>En 2020, l’agence DARPA a publié un rapport prédisant la consommation énergétique des différents éléments d’un superordinateur, de l’unité de calcul à l’échange d’informations sur le réseau. On peut voir ici que un calcul sur l’UAL consomme environ 10Pj/flops ce qui donne une puissance consommée de 10MW à l’</a:t>
            </a:r>
            <a:r>
              <a:rPr lang="fr-FR" altLang="fr-FR" sz="500" baseline="0" dirty="0" err="1"/>
              <a:t>exaflops</a:t>
            </a:r>
            <a:r>
              <a:rPr lang="fr-FR" altLang="fr-FR" sz="500" baseline="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altLang="fr-FR" sz="5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fr-FR" altLang="fr-FR" sz="500" baseline="0" dirty="0"/>
              <a:t>L’échange d’énergie sur le réseau est </a:t>
            </a:r>
            <a:r>
              <a:rPr lang="fr-FR" altLang="fr-FR" sz="500" baseline="0" dirty="0" err="1"/>
              <a:t>bcp</a:t>
            </a:r>
            <a:r>
              <a:rPr lang="fr-FR" altLang="fr-FR" sz="500" baseline="0" dirty="0"/>
              <a:t> plus importante, de l’ordre de 10000pJ/mot mémoire échangé ! Si les architectures et nos applications ne minimisent pas ces échanges mémoire on voit que le calcul </a:t>
            </a:r>
            <a:r>
              <a:rPr lang="fr-FR" altLang="fr-FR" sz="500" baseline="0" dirty="0" err="1"/>
              <a:t>exascale</a:t>
            </a:r>
            <a:r>
              <a:rPr lang="fr-FR" altLang="fr-FR" sz="500" baseline="0" dirty="0"/>
              <a:t> serait impossible en termes de coût énergétiques. Il faut donc accroître la localité mémoire à la fois sur ces machines et dans nos applications ! </a:t>
            </a:r>
            <a:br>
              <a:rPr lang="fr-FR" altLang="fr-FR" sz="500" baseline="0" dirty="0"/>
            </a:br>
            <a:endParaRPr lang="fr-FR" altLang="fr-FR" sz="50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fr-FR" altLang="fr-FR" sz="500" dirty="0"/>
          </a:p>
        </p:txBody>
      </p:sp>
    </p:spTree>
    <p:extLst>
      <p:ext uri="{BB962C8B-B14F-4D97-AF65-F5344CB8AC3E}">
        <p14:creationId xmlns:p14="http://schemas.microsoft.com/office/powerpoint/2010/main" val="1076387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821F9B0A-900D-405B-9DE6-931EA390BE56}" type="slidenum">
              <a:rPr lang="en-US" altLang="fr-FR" smtClean="0"/>
              <a:pPr eaLnBrk="1" hangingPunct="1">
                <a:spcBef>
                  <a:spcPct val="0"/>
                </a:spcBef>
              </a:pPr>
              <a:t>14</a:t>
            </a:fld>
            <a:endParaRPr lang="en-US" altLang="fr-F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p:spPr>
        <p:txBody>
          <a:bodyPr/>
          <a:lstStyle/>
          <a:p>
            <a:pPr eaLnBrk="1" hangingPunct="1"/>
            <a:r>
              <a:rPr lang="fr-FR" altLang="fr-FR" sz="500" dirty="0"/>
              <a:t>Quelle répercussion concrète au niveau hardware et software?</a:t>
            </a:r>
          </a:p>
          <a:p>
            <a:pPr eaLnBrk="1" hangingPunct="1"/>
            <a:endParaRPr lang="fr-FR" altLang="fr-FR" sz="500" dirty="0"/>
          </a:p>
          <a:p>
            <a:pPr eaLnBrk="1" hangingPunct="1"/>
            <a:r>
              <a:rPr lang="fr-FR" altLang="fr-FR" sz="500" dirty="0"/>
              <a:t>Les vieilles architectures utilisaient </a:t>
            </a:r>
            <a:r>
              <a:rPr lang="fr-FR" altLang="fr-FR" sz="500" dirty="0" err="1"/>
              <a:t>bcp</a:t>
            </a:r>
            <a:r>
              <a:rPr lang="fr-FR" altLang="fr-FR" sz="500" dirty="0"/>
              <a:t> de nœuds de calcul </a:t>
            </a:r>
            <a:r>
              <a:rPr lang="fr-FR" altLang="fr-FR" sz="500" dirty="0" err="1"/>
              <a:t>légérs</a:t>
            </a:r>
            <a:r>
              <a:rPr lang="fr-FR" altLang="fr-FR" sz="500" dirty="0"/>
              <a:t> avec peu d’unités de calculs par nœud. Ceci impliquait: </a:t>
            </a:r>
          </a:p>
          <a:p>
            <a:pPr eaLnBrk="1" hangingPunct="1"/>
            <a:endParaRPr lang="fr-FR" altLang="fr-FR" sz="500" dirty="0"/>
          </a:p>
          <a:p>
            <a:pPr marL="171450" indent="-171450" eaLnBrk="1" hangingPunct="1">
              <a:buFontTx/>
              <a:buChar char="-"/>
            </a:pPr>
            <a:r>
              <a:rPr lang="fr-FR" altLang="fr-FR" sz="500" dirty="0"/>
              <a:t>Un seul niveau de parallélisme (distribué ou </a:t>
            </a:r>
            <a:r>
              <a:rPr lang="fr-FR" altLang="fr-FR" sz="500" dirty="0" err="1"/>
              <a:t>internoeud</a:t>
            </a:r>
            <a:r>
              <a:rPr lang="fr-FR" altLang="fr-FR" sz="500" dirty="0"/>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altLang="fr-FR" sz="500" dirty="0"/>
              <a:t>Plus d’échanges sur le réseau (ce qui n’est pas </a:t>
            </a:r>
            <a:r>
              <a:rPr lang="fr-FR" altLang="fr-FR" sz="500" dirty="0" err="1"/>
              <a:t>scalable</a:t>
            </a:r>
            <a:r>
              <a:rPr lang="fr-FR" altLang="fr-FR" sz="500" dirty="0"/>
              <a:t> à l’</a:t>
            </a:r>
            <a:r>
              <a:rPr lang="fr-FR" altLang="fr-FR" sz="500" dirty="0" err="1"/>
              <a:t>dxascale</a:t>
            </a:r>
            <a:r>
              <a:rPr lang="fr-FR" altLang="fr-FR" sz="500" dirty="0"/>
              <a:t> pour des raisons énergétiques);, </a:t>
            </a:r>
          </a:p>
        </p:txBody>
      </p:sp>
    </p:spTree>
    <p:extLst>
      <p:ext uri="{BB962C8B-B14F-4D97-AF65-F5344CB8AC3E}">
        <p14:creationId xmlns:p14="http://schemas.microsoft.com/office/powerpoint/2010/main" val="15577960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821F9B0A-900D-405B-9DE6-931EA390BE56}" type="slidenum">
              <a:rPr lang="en-US" altLang="fr-FR" smtClean="0"/>
              <a:pPr eaLnBrk="1" hangingPunct="1">
                <a:spcBef>
                  <a:spcPct val="0"/>
                </a:spcBef>
              </a:pPr>
              <a:t>15</a:t>
            </a:fld>
            <a:endParaRPr lang="en-US" altLang="fr-F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p:spPr>
        <p:txBody>
          <a:bodyPr/>
          <a:lstStyle/>
          <a:p>
            <a:pPr eaLnBrk="1" hangingPunct="1"/>
            <a:r>
              <a:rPr lang="fr-FR" altLang="fr-FR" sz="500" dirty="0"/>
              <a:t>Pour limiter ces échanges et réduire la consommation d’énergie, les vendeurs de machine ont groupé </a:t>
            </a:r>
            <a:r>
              <a:rPr lang="fr-FR" altLang="fr-FR" sz="500" dirty="0" err="1"/>
              <a:t>bcp</a:t>
            </a:r>
            <a:r>
              <a:rPr lang="fr-FR" altLang="fr-FR" sz="500" dirty="0"/>
              <a:t> plus d’unités de calcul par nœud (fat </a:t>
            </a:r>
            <a:r>
              <a:rPr lang="fr-FR" altLang="fr-FR" sz="500" dirty="0" err="1"/>
              <a:t>nodes</a:t>
            </a:r>
            <a:r>
              <a:rPr lang="fr-FR" altLang="fr-FR" sz="500" dirty="0"/>
              <a:t>). Ces nœuds peuvent être aujourd’hui constitués de GPU ou de </a:t>
            </a:r>
            <a:r>
              <a:rPr lang="fr-FR" altLang="fr-FR" sz="500" dirty="0" err="1"/>
              <a:t>many-core</a:t>
            </a:r>
            <a:r>
              <a:rPr lang="fr-FR" altLang="fr-FR" sz="500" dirty="0"/>
              <a:t> multi-</a:t>
            </a:r>
            <a:r>
              <a:rPr lang="fr-FR" altLang="fr-FR" sz="500" dirty="0" err="1"/>
              <a:t>core</a:t>
            </a:r>
            <a:r>
              <a:rPr lang="fr-FR" altLang="fr-FR" sz="500" dirty="0"/>
              <a:t> architectures. </a:t>
            </a:r>
          </a:p>
          <a:p>
            <a:pPr eaLnBrk="1" hangingPunct="1"/>
            <a:endParaRPr lang="fr-FR" altLang="fr-FR" sz="500" dirty="0"/>
          </a:p>
          <a:p>
            <a:pPr eaLnBrk="1" hangingPunct="1"/>
            <a:r>
              <a:rPr lang="fr-FR" altLang="fr-FR" sz="500" dirty="0"/>
              <a:t>Ceci donne accès à second niveau de </a:t>
            </a:r>
            <a:r>
              <a:rPr lang="fr-FR" altLang="fr-FR" sz="500" dirty="0" err="1"/>
              <a:t>paraléllisme</a:t>
            </a:r>
            <a:r>
              <a:rPr lang="fr-FR" altLang="fr-FR" sz="500" dirty="0"/>
              <a:t> </a:t>
            </a:r>
            <a:r>
              <a:rPr lang="fr-FR" altLang="fr-FR" sz="500" dirty="0" err="1"/>
              <a:t>intranoeud</a:t>
            </a:r>
            <a:r>
              <a:rPr lang="fr-FR" altLang="fr-FR" sz="500" dirty="0"/>
              <a:t> en mémoire partagée. </a:t>
            </a:r>
            <a:br>
              <a:rPr lang="fr-FR" altLang="fr-FR" sz="500" dirty="0"/>
            </a:br>
            <a:r>
              <a:rPr lang="fr-FR" altLang="fr-FR" sz="500" dirty="0"/>
              <a:t/>
            </a:r>
            <a:br>
              <a:rPr lang="fr-FR" altLang="fr-FR" sz="500" dirty="0"/>
            </a:br>
            <a:r>
              <a:rPr lang="fr-FR" altLang="fr-FR" sz="500" dirty="0"/>
              <a:t>Le </a:t>
            </a:r>
            <a:r>
              <a:rPr lang="fr-FR" altLang="fr-FR" sz="500" dirty="0" err="1"/>
              <a:t>pb</a:t>
            </a:r>
            <a:r>
              <a:rPr lang="fr-FR" altLang="fr-FR" sz="500" dirty="0"/>
              <a:t> c’est que regrouper </a:t>
            </a:r>
            <a:r>
              <a:rPr lang="fr-FR" altLang="fr-FR" sz="500" dirty="0" err="1"/>
              <a:t>bcp</a:t>
            </a:r>
            <a:r>
              <a:rPr lang="fr-FR" altLang="fr-FR" sz="500" dirty="0"/>
              <a:t> d’unités de calcul rend difficile le refroidissement. Pour compenser cela, les vendeurs ont réduit la fréquence d’horloge de ces UAL. Pour compenser la baisse de cette fréquence, les vendeurs ont pourvu ces unités de </a:t>
            </a:r>
            <a:r>
              <a:rPr lang="fr-FR" altLang="fr-FR" sz="500" dirty="0" err="1"/>
              <a:t>ccalcul</a:t>
            </a:r>
            <a:r>
              <a:rPr lang="fr-FR" altLang="fr-FR" sz="500" dirty="0"/>
              <a:t> de capacités vectorielle c’est à dire qu’elles peuvent faire plusieurs calculs (identiques ou non selon les </a:t>
            </a:r>
            <a:r>
              <a:rPr lang="fr-FR" altLang="fr-FR" sz="500" dirty="0" err="1"/>
              <a:t>archs</a:t>
            </a:r>
            <a:r>
              <a:rPr lang="fr-FR" altLang="fr-FR" sz="500" dirty="0"/>
              <a:t>) par période d’horloge. </a:t>
            </a:r>
          </a:p>
          <a:p>
            <a:pPr eaLnBrk="1" hangingPunct="1"/>
            <a:endParaRPr lang="fr-FR" altLang="fr-FR" sz="500" dirty="0"/>
          </a:p>
          <a:p>
            <a:pPr eaLnBrk="1" hangingPunct="1"/>
            <a:r>
              <a:rPr lang="fr-FR" altLang="fr-FR" sz="500" dirty="0"/>
              <a:t>Ceci donne accès à un dernier niveau de parallélisme appelé </a:t>
            </a:r>
            <a:r>
              <a:rPr lang="fr-FR" altLang="fr-FR" sz="500" dirty="0" err="1"/>
              <a:t>vectorization</a:t>
            </a:r>
            <a:r>
              <a:rPr lang="fr-FR" altLang="fr-FR" sz="500" dirty="0"/>
              <a:t> SIMD ou MIMD. </a:t>
            </a:r>
          </a:p>
        </p:txBody>
      </p:sp>
    </p:spTree>
    <p:extLst>
      <p:ext uri="{BB962C8B-B14F-4D97-AF65-F5344CB8AC3E}">
        <p14:creationId xmlns:p14="http://schemas.microsoft.com/office/powerpoint/2010/main" val="10609094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821F9B0A-900D-405B-9DE6-931EA390BE56}" type="slidenum">
              <a:rPr lang="en-US" altLang="fr-FR" smtClean="0"/>
              <a:pPr eaLnBrk="1" hangingPunct="1">
                <a:spcBef>
                  <a:spcPct val="0"/>
                </a:spcBef>
              </a:pPr>
              <a:t>16</a:t>
            </a:fld>
            <a:endParaRPr lang="en-US" altLang="fr-F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p:spPr>
        <p:txBody>
          <a:bodyPr/>
          <a:lstStyle/>
          <a:p>
            <a:pPr eaLnBrk="1" hangingPunct="1"/>
            <a:r>
              <a:rPr lang="fr-FR" altLang="fr-FR" sz="500" dirty="0"/>
              <a:t>PRESENTATION DE PICSAR</a:t>
            </a:r>
          </a:p>
        </p:txBody>
      </p:sp>
    </p:spTree>
    <p:extLst>
      <p:ext uri="{BB962C8B-B14F-4D97-AF65-F5344CB8AC3E}">
        <p14:creationId xmlns:p14="http://schemas.microsoft.com/office/powerpoint/2010/main" val="19798800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821F9B0A-900D-405B-9DE6-931EA390BE56}" type="slidenum">
              <a:rPr lang="en-US" altLang="fr-FR" smtClean="0"/>
              <a:pPr eaLnBrk="1" hangingPunct="1">
                <a:spcBef>
                  <a:spcPct val="0"/>
                </a:spcBef>
              </a:pPr>
              <a:t>17</a:t>
            </a:fld>
            <a:endParaRPr lang="en-US" altLang="fr-F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p:spPr>
        <p:txBody>
          <a:bodyPr/>
          <a:lstStyle/>
          <a:p>
            <a:pPr eaLnBrk="1" hangingPunct="1"/>
            <a:r>
              <a:rPr lang="fr-FR" altLang="fr-FR" sz="500" dirty="0"/>
              <a:t>Je vais maintenant vous présenter les premières solutions </a:t>
            </a:r>
            <a:r>
              <a:rPr lang="fr-FR" altLang="fr-FR" sz="500" dirty="0" err="1"/>
              <a:t>designées</a:t>
            </a:r>
            <a:r>
              <a:rPr lang="fr-FR" altLang="fr-FR" sz="500" dirty="0"/>
              <a:t> avec PICSAR pour atteindre des intensités extrêmes à l’aide des miroirs plasmas. En particulier, nous avons réalisé une simulation 3D à très large échelle pour estimer l’intensité que nous pourrions atteindre à l’aide de la focalisation par pression de radiation. </a:t>
            </a:r>
          </a:p>
        </p:txBody>
      </p:sp>
    </p:spTree>
    <p:extLst>
      <p:ext uri="{BB962C8B-B14F-4D97-AF65-F5344CB8AC3E}">
        <p14:creationId xmlns:p14="http://schemas.microsoft.com/office/powerpoint/2010/main" val="2119939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821F9B0A-900D-405B-9DE6-931EA390BE56}" type="slidenum">
              <a:rPr lang="en-US" altLang="fr-FR" smtClean="0"/>
              <a:pPr eaLnBrk="1" hangingPunct="1">
                <a:spcBef>
                  <a:spcPct val="0"/>
                </a:spcBef>
              </a:pPr>
              <a:t>18</a:t>
            </a:fld>
            <a:endParaRPr lang="en-US" altLang="fr-F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p:spPr>
        <p:txBody>
          <a:bodyPr/>
          <a:lstStyle/>
          <a:p>
            <a:pPr eaLnBrk="1" hangingPunct="1"/>
            <a:r>
              <a:rPr lang="fr-FR" altLang="fr-FR" sz="500" dirty="0"/>
              <a:t>Je vais maintenant vous présenter les premières solutions </a:t>
            </a:r>
            <a:r>
              <a:rPr lang="fr-FR" altLang="fr-FR" sz="500" dirty="0" err="1"/>
              <a:t>designées</a:t>
            </a:r>
            <a:r>
              <a:rPr lang="fr-FR" altLang="fr-FR" sz="500" dirty="0"/>
              <a:t> avec PICSAR pour atteindre des intensités extrêmes à l’aide des miroirs plasmas. En particulier, nous avons réalisé une simulation 3D à très large échelle pour estimer l’intensité que nous pourrions atteindre à l’aide de la focalisation par pression de radiation. </a:t>
            </a:r>
          </a:p>
        </p:txBody>
      </p:sp>
    </p:spTree>
    <p:extLst>
      <p:ext uri="{BB962C8B-B14F-4D97-AF65-F5344CB8AC3E}">
        <p14:creationId xmlns:p14="http://schemas.microsoft.com/office/powerpoint/2010/main" val="4795061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821F9B0A-900D-405B-9DE6-931EA390BE56}" type="slidenum">
              <a:rPr lang="en-US" altLang="fr-FR" smtClean="0"/>
              <a:pPr eaLnBrk="1" hangingPunct="1">
                <a:spcBef>
                  <a:spcPct val="0"/>
                </a:spcBef>
              </a:pPr>
              <a:t>19</a:t>
            </a:fld>
            <a:endParaRPr lang="en-US" altLang="fr-F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p:spPr>
        <p:txBody>
          <a:bodyPr/>
          <a:lstStyle/>
          <a:p>
            <a:pPr eaLnBrk="1" hangingPunct="1"/>
            <a:r>
              <a:rPr lang="fr-FR" altLang="fr-FR" sz="500" baseline="0" dirty="0"/>
              <a:t>Je détaille maintenant les </a:t>
            </a:r>
            <a:r>
              <a:rPr lang="fr-FR" altLang="fr-FR" sz="500" baseline="0" dirty="0" err="1"/>
              <a:t>resultats</a:t>
            </a:r>
            <a:r>
              <a:rPr lang="fr-FR" altLang="fr-FR" sz="500" baseline="0" dirty="0"/>
              <a:t> de cette simulation. La configuration de la simulation est rappelée sur ce schéma. Le laser (en rouge) se réfléchit sur le miroir plasma (en </a:t>
            </a:r>
            <a:r>
              <a:rPr lang="fr-FR" altLang="fr-FR" sz="500" baseline="0" dirty="0" err="1"/>
              <a:t>échelled</a:t>
            </a:r>
            <a:r>
              <a:rPr lang="fr-FR" altLang="fr-FR" sz="500" baseline="0" dirty="0"/>
              <a:t> </a:t>
            </a:r>
            <a:r>
              <a:rPr lang="fr-FR" altLang="fr-FR" sz="500" baseline="0" dirty="0" err="1"/>
              <a:t>egros</a:t>
            </a:r>
            <a:r>
              <a:rPr lang="fr-FR" altLang="fr-FR" sz="500" baseline="0" dirty="0"/>
              <a:t>) et génère des </a:t>
            </a:r>
            <a:r>
              <a:rPr lang="fr-FR" altLang="fr-FR" sz="500" baseline="0" dirty="0" err="1"/>
              <a:t>hhg</a:t>
            </a:r>
            <a:r>
              <a:rPr lang="fr-FR" altLang="fr-FR" sz="500" baseline="0" dirty="0"/>
              <a:t> par effet doppler. Le miroir se courbe sous l’effet de la pression de radiation et focalise les faisceaux harmoniques générés. </a:t>
            </a:r>
            <a:endParaRPr lang="fr-FR" altLang="fr-FR" sz="500" dirty="0"/>
          </a:p>
        </p:txBody>
      </p:sp>
    </p:spTree>
    <p:extLst>
      <p:ext uri="{BB962C8B-B14F-4D97-AF65-F5344CB8AC3E}">
        <p14:creationId xmlns:p14="http://schemas.microsoft.com/office/powerpoint/2010/main" val="32361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821F9B0A-900D-405B-9DE6-931EA390BE56}" type="slidenum">
              <a:rPr lang="en-US" altLang="fr-FR" smtClean="0"/>
              <a:pPr eaLnBrk="1" hangingPunct="1">
                <a:spcBef>
                  <a:spcPct val="0"/>
                </a:spcBef>
              </a:pPr>
              <a:t>2</a:t>
            </a:fld>
            <a:endParaRPr lang="en-US" altLang="fr-F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p:spPr>
        <p:txBody>
          <a:bodyPr/>
          <a:lstStyle/>
          <a:p>
            <a:pPr eaLnBrk="1" hangingPunct="1"/>
            <a:r>
              <a:rPr lang="fr-FR" altLang="fr-FR" sz="500" dirty="0"/>
              <a:t>Tout</a:t>
            </a:r>
            <a:r>
              <a:rPr lang="fr-FR" altLang="fr-FR" sz="500" baseline="0" dirty="0"/>
              <a:t> d’abord un bref rappel sur le contexte de cette présentation qui est celui de la physique UHI ou des Ultra-Hautes intensités. </a:t>
            </a:r>
          </a:p>
          <a:p>
            <a:pPr eaLnBrk="1" hangingPunct="1"/>
            <a:endParaRPr lang="fr-FR" altLang="fr-FR" sz="500" baseline="0" dirty="0"/>
          </a:p>
          <a:p>
            <a:pPr eaLnBrk="1" hangingPunct="1"/>
            <a:r>
              <a:rPr lang="fr-FR" altLang="fr-FR" sz="500" baseline="0" dirty="0"/>
              <a:t>Aujourd’hui, nous savons générer des impulsions laser </a:t>
            </a:r>
            <a:r>
              <a:rPr lang="fr-FR" altLang="fr-FR" sz="500" baseline="0" dirty="0" err="1"/>
              <a:t>femtosecondes</a:t>
            </a:r>
            <a:r>
              <a:rPr lang="fr-FR" altLang="fr-FR" sz="500" baseline="0" dirty="0"/>
              <a:t> de 10 PW (10^16W) qui une fois focalisées sur quelques microns peuvent produire des intensités de l’ordre de 10^22 </a:t>
            </a:r>
            <a:r>
              <a:rPr lang="fr-FR" altLang="fr-FR" sz="500" baseline="0" dirty="0" err="1"/>
              <a:t>W.cm</a:t>
            </a:r>
            <a:r>
              <a:rPr lang="fr-FR" altLang="fr-FR" sz="500" baseline="0" dirty="0"/>
              <a:t>^-2. </a:t>
            </a:r>
          </a:p>
          <a:p>
            <a:pPr eaLnBrk="1" hangingPunct="1"/>
            <a:endParaRPr lang="fr-FR" altLang="fr-FR" sz="500" baseline="0" dirty="0"/>
          </a:p>
          <a:p>
            <a:pPr eaLnBrk="1" hangingPunct="1"/>
            <a:r>
              <a:rPr lang="fr-FR" altLang="fr-FR" sz="500" baseline="0" dirty="0"/>
              <a:t>Pour vous donner quelques ordres de grandeur, une telle intensité correspond à des conditions extrêmes associées à :</a:t>
            </a:r>
          </a:p>
          <a:p>
            <a:pPr eaLnBrk="1" hangingPunct="1"/>
            <a:endParaRPr lang="fr-FR" altLang="fr-FR" sz="500" baseline="0" dirty="0"/>
          </a:p>
          <a:p>
            <a:pPr marL="171450" indent="-171450" eaLnBrk="1" hangingPunct="1">
              <a:buFontTx/>
              <a:buChar char="-"/>
            </a:pPr>
            <a:r>
              <a:rPr lang="fr-FR" altLang="fr-FR" sz="500" baseline="0" dirty="0"/>
              <a:t>la présence d’un millions de photons dans le volume d’un atome à chaque instant, </a:t>
            </a:r>
          </a:p>
          <a:p>
            <a:pPr marL="171450" indent="-171450" eaLnBrk="1" hangingPunct="1">
              <a:buFontTx/>
              <a:buChar char="-"/>
            </a:pPr>
            <a:r>
              <a:rPr lang="fr-FR" altLang="fr-FR" sz="500" baseline="0" dirty="0"/>
              <a:t>Des champs électriques de 100TV.m-1 qui peuvent accélérer des électrons à des vitesses proches de celles de la lumière en 10 </a:t>
            </a:r>
            <a:r>
              <a:rPr lang="fr-FR" altLang="fr-FR" sz="500" baseline="0" dirty="0" err="1"/>
              <a:t>attosecondes</a:t>
            </a:r>
            <a:r>
              <a:rPr lang="fr-FR" altLang="fr-FR" sz="500" baseline="0" dirty="0"/>
              <a:t>. </a:t>
            </a:r>
          </a:p>
          <a:p>
            <a:pPr marL="171450" indent="-171450" eaLnBrk="1" hangingPunct="1">
              <a:buFontTx/>
              <a:buChar char="-"/>
            </a:pPr>
            <a:endParaRPr lang="fr-FR" altLang="fr-FR" sz="500" baseline="0" dirty="0"/>
          </a:p>
          <a:p>
            <a:pPr marL="0" indent="0" eaLnBrk="1" hangingPunct="1">
              <a:buFontTx/>
              <a:buNone/>
            </a:pPr>
            <a:r>
              <a:rPr lang="fr-FR" altLang="fr-FR" sz="500" baseline="0" dirty="0"/>
              <a:t>Pourquoi étudier cette physique UHI? </a:t>
            </a:r>
          </a:p>
          <a:p>
            <a:pPr marL="0" indent="0" eaLnBrk="1" hangingPunct="1">
              <a:buFontTx/>
              <a:buNone/>
            </a:pPr>
            <a:endParaRPr lang="fr-FR" altLang="fr-FR" sz="500" baseline="0" dirty="0"/>
          </a:p>
          <a:p>
            <a:pPr marL="0" indent="0" eaLnBrk="1" hangingPunct="1">
              <a:buFontTx/>
              <a:buNone/>
            </a:pPr>
            <a:r>
              <a:rPr lang="fr-FR" altLang="fr-FR" sz="500" baseline="0" dirty="0"/>
              <a:t>- Tout d’abord, ceci a un grand intérêt fondamental car ces lasers nous permettent d’explorer des nouveaux régimes d’interactions lumière-matière dans des conditions extrêmes où la dynamique de plasma est ultra-relativiste, fortement non-linéaire et hors équilibre. </a:t>
            </a:r>
            <a:br>
              <a:rPr lang="fr-FR" altLang="fr-FR" sz="500" baseline="0" dirty="0"/>
            </a:br>
            <a:r>
              <a:rPr lang="fr-FR" altLang="fr-FR" sz="500" baseline="0" dirty="0"/>
              <a:t/>
            </a:r>
            <a:br>
              <a:rPr lang="fr-FR" altLang="fr-FR" sz="500" baseline="0" dirty="0"/>
            </a:br>
            <a:r>
              <a:rPr lang="fr-FR" altLang="fr-FR" sz="500" baseline="0" dirty="0"/>
              <a:t>- Ensuite car elle permet de produire des sources de particules et de lumière aux propriétés remarquables qui sont à la fois très compactes (aujourd’hui on sait accélérer des e- à 8GeV sur quelques cm) et ultra-brèves (de durée &lt;</a:t>
            </a:r>
            <a:r>
              <a:rPr lang="fr-FR" altLang="fr-FR" sz="500" baseline="0" dirty="0" err="1"/>
              <a:t>fs</a:t>
            </a:r>
            <a:r>
              <a:rPr lang="fr-FR" altLang="fr-FR" sz="500" baseline="0" dirty="0"/>
              <a:t>). </a:t>
            </a:r>
          </a:p>
        </p:txBody>
      </p:sp>
    </p:spTree>
    <p:extLst>
      <p:ext uri="{BB962C8B-B14F-4D97-AF65-F5344CB8AC3E}">
        <p14:creationId xmlns:p14="http://schemas.microsoft.com/office/powerpoint/2010/main" val="26541605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821F9B0A-900D-405B-9DE6-931EA390BE56}" type="slidenum">
              <a:rPr lang="en-US" altLang="fr-FR" smtClean="0"/>
              <a:pPr eaLnBrk="1" hangingPunct="1">
                <a:spcBef>
                  <a:spcPct val="0"/>
                </a:spcBef>
              </a:pPr>
              <a:t>21</a:t>
            </a:fld>
            <a:endParaRPr lang="en-US" altLang="fr-F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p:spPr>
        <p:txBody>
          <a:bodyPr/>
          <a:lstStyle/>
          <a:p>
            <a:pPr eaLnBrk="1" hangingPunct="1"/>
            <a:r>
              <a:rPr lang="fr-FR" altLang="fr-FR" sz="500" dirty="0"/>
              <a:t>I </a:t>
            </a:r>
            <a:r>
              <a:rPr lang="fr-FR" altLang="fr-FR" sz="500" dirty="0" err="1"/>
              <a:t>will</a:t>
            </a:r>
            <a:r>
              <a:rPr lang="fr-FR" altLang="fr-FR" sz="500" dirty="0"/>
              <a:t> first </a:t>
            </a:r>
            <a:r>
              <a:rPr lang="fr-FR" altLang="fr-FR" sz="500" dirty="0" err="1"/>
              <a:t>explain</a:t>
            </a:r>
            <a:r>
              <a:rPr lang="fr-FR" altLang="fr-FR" sz="500" dirty="0"/>
              <a:t> the basic </a:t>
            </a:r>
            <a:r>
              <a:rPr lang="fr-FR" altLang="fr-FR" sz="500" dirty="0" err="1"/>
              <a:t>physical</a:t>
            </a:r>
            <a:r>
              <a:rPr lang="fr-FR" altLang="fr-FR" sz="500" dirty="0"/>
              <a:t> </a:t>
            </a:r>
            <a:r>
              <a:rPr lang="fr-FR" altLang="fr-FR" sz="500" dirty="0" err="1"/>
              <a:t>mechanisms</a:t>
            </a:r>
            <a:r>
              <a:rPr lang="fr-FR" altLang="fr-FR" sz="500" dirty="0"/>
              <a:t> </a:t>
            </a:r>
            <a:r>
              <a:rPr lang="fr-FR" altLang="fr-FR" sz="500" dirty="0" err="1"/>
              <a:t>that</a:t>
            </a:r>
            <a:r>
              <a:rPr lang="fr-FR" altLang="fr-FR" sz="500" dirty="0"/>
              <a:t> lead to the </a:t>
            </a:r>
            <a:r>
              <a:rPr lang="fr-FR" altLang="fr-FR" sz="500" dirty="0" err="1"/>
              <a:t>generatino</a:t>
            </a:r>
            <a:r>
              <a:rPr lang="fr-FR" altLang="fr-FR" sz="500" dirty="0"/>
              <a:t> of </a:t>
            </a:r>
            <a:r>
              <a:rPr lang="fr-FR" altLang="fr-FR" sz="500" dirty="0" err="1"/>
              <a:t>attosecond</a:t>
            </a:r>
            <a:r>
              <a:rPr lang="fr-FR" altLang="fr-FR" sz="500" dirty="0"/>
              <a:t> pulses </a:t>
            </a:r>
            <a:r>
              <a:rPr lang="fr-FR" altLang="fr-FR" sz="500" dirty="0" err="1"/>
              <a:t>from</a:t>
            </a:r>
            <a:r>
              <a:rPr lang="fr-FR" altLang="fr-FR" sz="500" dirty="0"/>
              <a:t> plasma </a:t>
            </a:r>
            <a:r>
              <a:rPr lang="fr-FR" altLang="fr-FR" sz="500" dirty="0" err="1"/>
              <a:t>mirorrs</a:t>
            </a:r>
            <a:r>
              <a:rPr lang="fr-FR" altLang="fr-FR" sz="500" dirty="0"/>
              <a:t>,  </a:t>
            </a:r>
            <a:r>
              <a:rPr lang="fr-FR" altLang="fr-FR" sz="500" dirty="0" err="1"/>
              <a:t>which</a:t>
            </a:r>
            <a:r>
              <a:rPr lang="fr-FR" altLang="fr-FR" sz="500" dirty="0"/>
              <a:t> </a:t>
            </a:r>
            <a:r>
              <a:rPr lang="fr-FR" altLang="fr-FR" sz="500" dirty="0" err="1"/>
              <a:t>we</a:t>
            </a:r>
            <a:r>
              <a:rPr lang="fr-FR" altLang="fr-FR" sz="500" dirty="0"/>
              <a:t> </a:t>
            </a:r>
            <a:r>
              <a:rPr lang="fr-FR" altLang="fr-FR" sz="500" dirty="0" err="1"/>
              <a:t>now</a:t>
            </a:r>
            <a:r>
              <a:rPr lang="fr-FR" altLang="fr-FR" sz="500" dirty="0"/>
              <a:t> </a:t>
            </a:r>
            <a:r>
              <a:rPr lang="fr-FR" altLang="fr-FR" sz="500" dirty="0" err="1"/>
              <a:t>understand</a:t>
            </a:r>
            <a:r>
              <a:rPr lang="fr-FR" altLang="fr-FR" sz="500" dirty="0"/>
              <a:t> </a:t>
            </a:r>
            <a:r>
              <a:rPr lang="fr-FR" altLang="fr-FR" sz="500" dirty="0" err="1"/>
              <a:t>fairly</a:t>
            </a:r>
            <a:r>
              <a:rPr lang="fr-FR" altLang="fr-FR" sz="500" dirty="0"/>
              <a:t> </a:t>
            </a:r>
            <a:r>
              <a:rPr lang="fr-FR" altLang="fr-FR" sz="500" dirty="0" err="1"/>
              <a:t>well</a:t>
            </a:r>
            <a:r>
              <a:rPr lang="fr-FR" altLang="fr-FR" sz="500" dirty="0"/>
              <a:t>.</a:t>
            </a:r>
            <a:r>
              <a:rPr lang="fr-FR" altLang="fr-FR" sz="500" baseline="0" dirty="0"/>
              <a:t>  </a:t>
            </a:r>
            <a:r>
              <a:rPr lang="fr-FR" altLang="fr-FR" sz="500" baseline="0" dirty="0" err="1"/>
              <a:t>These</a:t>
            </a:r>
            <a:r>
              <a:rPr lang="fr-FR" altLang="fr-FR" sz="500" baseline="0" dirty="0"/>
              <a:t> are the </a:t>
            </a:r>
            <a:r>
              <a:rPr lang="fr-FR" altLang="fr-FR" sz="500" baseline="0" dirty="0" err="1"/>
              <a:t>relativistic</a:t>
            </a:r>
            <a:r>
              <a:rPr lang="fr-FR" altLang="fr-FR" sz="500" baseline="0" dirty="0"/>
              <a:t> </a:t>
            </a:r>
            <a:r>
              <a:rPr lang="fr-FR" altLang="fr-FR" sz="500" baseline="0" dirty="0" err="1"/>
              <a:t>oscillating</a:t>
            </a:r>
            <a:r>
              <a:rPr lang="fr-FR" altLang="fr-FR" sz="500" baseline="0" dirty="0"/>
              <a:t> </a:t>
            </a:r>
            <a:r>
              <a:rPr lang="fr-FR" altLang="fr-FR" sz="500" baseline="0" dirty="0" err="1"/>
              <a:t>mirror</a:t>
            </a:r>
            <a:r>
              <a:rPr lang="fr-FR" altLang="fr-FR" sz="500" baseline="0" dirty="0"/>
              <a:t> </a:t>
            </a:r>
            <a:r>
              <a:rPr lang="fr-FR" altLang="fr-FR" sz="500" baseline="0" dirty="0" err="1"/>
              <a:t>mechanism</a:t>
            </a:r>
            <a:r>
              <a:rPr lang="fr-FR" altLang="fr-FR" sz="500" baseline="0" dirty="0"/>
              <a:t>, and </a:t>
            </a:r>
            <a:r>
              <a:rPr lang="fr-FR" altLang="fr-FR" sz="500" baseline="0" dirty="0" err="1"/>
              <a:t>coherent</a:t>
            </a:r>
            <a:r>
              <a:rPr lang="fr-FR" altLang="fr-FR" sz="500" baseline="0" dirty="0"/>
              <a:t> </a:t>
            </a:r>
            <a:r>
              <a:rPr lang="fr-FR" altLang="fr-FR" sz="500" baseline="0" dirty="0" err="1"/>
              <a:t>wake</a:t>
            </a:r>
            <a:r>
              <a:rPr lang="fr-FR" altLang="fr-FR" sz="500" baseline="0" dirty="0"/>
              <a:t> </a:t>
            </a:r>
            <a:r>
              <a:rPr lang="fr-FR" altLang="fr-FR" sz="500" baseline="0" dirty="0" err="1"/>
              <a:t>emission</a:t>
            </a:r>
            <a:r>
              <a:rPr lang="fr-FR" altLang="fr-FR" sz="500" baseline="0" dirty="0"/>
              <a:t>. I </a:t>
            </a:r>
            <a:r>
              <a:rPr lang="fr-FR" altLang="fr-FR" sz="500" baseline="0" dirty="0" err="1"/>
              <a:t>will</a:t>
            </a:r>
            <a:r>
              <a:rPr lang="fr-FR" altLang="fr-FR" sz="500" baseline="0" dirty="0"/>
              <a:t> </a:t>
            </a:r>
            <a:r>
              <a:rPr lang="fr-FR" altLang="fr-FR" sz="500" baseline="0" dirty="0" err="1"/>
              <a:t>then</a:t>
            </a:r>
            <a:r>
              <a:rPr lang="fr-FR" altLang="fr-FR" sz="500" baseline="0" dirty="0"/>
              <a:t> </a:t>
            </a:r>
            <a:r>
              <a:rPr lang="fr-FR" altLang="fr-FR" sz="500" baseline="0" dirty="0" err="1"/>
              <a:t>turn</a:t>
            </a:r>
            <a:r>
              <a:rPr lang="fr-FR" altLang="fr-FR" sz="500" baseline="0" dirty="0"/>
              <a:t> to </a:t>
            </a:r>
            <a:r>
              <a:rPr lang="fr-FR" altLang="fr-FR" sz="500" baseline="0" dirty="0" err="1"/>
              <a:t>experiments</a:t>
            </a:r>
            <a:r>
              <a:rPr lang="fr-FR" altLang="fr-FR" sz="500" baseline="0" dirty="0"/>
              <a:t>, and show </a:t>
            </a:r>
            <a:r>
              <a:rPr lang="fr-FR" altLang="fr-FR" sz="500" baseline="0" dirty="0" err="1"/>
              <a:t>you</a:t>
            </a:r>
            <a:r>
              <a:rPr lang="fr-FR" altLang="fr-FR" sz="500" baseline="0" dirty="0"/>
              <a:t> </a:t>
            </a:r>
            <a:r>
              <a:rPr lang="fr-FR" altLang="fr-FR" sz="500" baseline="0" dirty="0" err="1"/>
              <a:t>what</a:t>
            </a:r>
            <a:r>
              <a:rPr lang="fr-FR" altLang="fr-FR" sz="500" baseline="0" dirty="0"/>
              <a:t> </a:t>
            </a:r>
            <a:r>
              <a:rPr lang="fr-FR" altLang="fr-FR" sz="500" baseline="0" dirty="0" err="1"/>
              <a:t>it</a:t>
            </a:r>
            <a:r>
              <a:rPr lang="fr-FR" altLang="fr-FR" sz="500" baseline="0" dirty="0"/>
              <a:t> </a:t>
            </a:r>
            <a:r>
              <a:rPr lang="fr-FR" altLang="fr-FR" sz="500" baseline="0" dirty="0" err="1"/>
              <a:t>takes</a:t>
            </a:r>
            <a:r>
              <a:rPr lang="fr-FR" altLang="fr-FR" sz="500" baseline="0" dirty="0"/>
              <a:t> to </a:t>
            </a:r>
            <a:r>
              <a:rPr lang="fr-FR" altLang="fr-FR" sz="500" baseline="0" dirty="0" err="1"/>
              <a:t>generate</a:t>
            </a:r>
            <a:r>
              <a:rPr lang="fr-FR" altLang="fr-FR" sz="500" baseline="0" dirty="0"/>
              <a:t> </a:t>
            </a:r>
            <a:r>
              <a:rPr lang="fr-FR" altLang="fr-FR" sz="500" baseline="0" dirty="0" err="1"/>
              <a:t>attosecond</a:t>
            </a:r>
            <a:r>
              <a:rPr lang="fr-FR" altLang="fr-FR" sz="500" baseline="0" dirty="0"/>
              <a:t> pulses </a:t>
            </a:r>
            <a:r>
              <a:rPr lang="fr-FR" altLang="fr-FR" sz="500" baseline="0" dirty="0" err="1"/>
              <a:t>from</a:t>
            </a:r>
            <a:r>
              <a:rPr lang="fr-FR" altLang="fr-FR" sz="500" baseline="0" dirty="0"/>
              <a:t> plasma </a:t>
            </a:r>
            <a:r>
              <a:rPr lang="fr-FR" altLang="fr-FR" sz="500" baseline="0" dirty="0" err="1"/>
              <a:t>mirrors</a:t>
            </a:r>
            <a:r>
              <a:rPr lang="fr-FR" altLang="fr-FR" sz="500" baseline="0" dirty="0"/>
              <a:t>, and </a:t>
            </a:r>
            <a:r>
              <a:rPr lang="fr-FR" altLang="fr-FR" sz="500" baseline="0" dirty="0" err="1"/>
              <a:t>present</a:t>
            </a:r>
            <a:r>
              <a:rPr lang="fr-FR" altLang="fr-FR" sz="500" baseline="0" dirty="0"/>
              <a:t> the </a:t>
            </a:r>
            <a:r>
              <a:rPr lang="fr-FR" altLang="fr-FR" sz="500" baseline="0" dirty="0" err="1"/>
              <a:t>experimental</a:t>
            </a:r>
            <a:r>
              <a:rPr lang="fr-FR" altLang="fr-FR" sz="500" baseline="0" dirty="0"/>
              <a:t> </a:t>
            </a:r>
            <a:r>
              <a:rPr lang="fr-FR" altLang="fr-FR" sz="500" baseline="0" dirty="0" err="1"/>
              <a:t>evidence</a:t>
            </a:r>
            <a:r>
              <a:rPr lang="fr-FR" altLang="fr-FR" sz="500" baseline="0" dirty="0"/>
              <a:t> </a:t>
            </a:r>
            <a:r>
              <a:rPr lang="fr-FR" altLang="fr-FR" sz="500" baseline="0" dirty="0" err="1"/>
              <a:t>we</a:t>
            </a:r>
            <a:r>
              <a:rPr lang="fr-FR" altLang="fr-FR" sz="500" baseline="0" dirty="0"/>
              <a:t> have for </a:t>
            </a:r>
            <a:r>
              <a:rPr lang="fr-FR" altLang="fr-FR" sz="500" baseline="0" dirty="0" err="1"/>
              <a:t>these</a:t>
            </a:r>
            <a:r>
              <a:rPr lang="fr-FR" altLang="fr-FR" sz="500" baseline="0" dirty="0"/>
              <a:t> </a:t>
            </a:r>
            <a:r>
              <a:rPr lang="fr-FR" altLang="fr-FR" sz="500" baseline="0" dirty="0" err="1"/>
              <a:t>mechansims</a:t>
            </a:r>
            <a:r>
              <a:rPr lang="fr-FR" altLang="fr-FR" sz="500" baseline="0" dirty="0"/>
              <a:t>. In the last part, I </a:t>
            </a:r>
            <a:r>
              <a:rPr lang="fr-FR" altLang="fr-FR" sz="500" baseline="0" dirty="0" err="1"/>
              <a:t>will</a:t>
            </a:r>
            <a:r>
              <a:rPr lang="fr-FR" altLang="fr-FR" sz="500" baseline="0" dirty="0"/>
              <a:t> </a:t>
            </a:r>
            <a:r>
              <a:rPr lang="fr-FR" altLang="fr-FR" sz="500" baseline="0" dirty="0" err="1"/>
              <a:t>briefly</a:t>
            </a:r>
            <a:r>
              <a:rPr lang="fr-FR" altLang="fr-FR" sz="500" baseline="0" dirty="0"/>
              <a:t> </a:t>
            </a:r>
            <a:r>
              <a:rPr lang="fr-FR" altLang="fr-FR" sz="500" baseline="0" dirty="0" err="1"/>
              <a:t>review</a:t>
            </a:r>
            <a:r>
              <a:rPr lang="fr-FR" altLang="fr-FR" sz="500" baseline="0" dirty="0"/>
              <a:t> the </a:t>
            </a:r>
            <a:r>
              <a:rPr lang="fr-FR" altLang="fr-FR" sz="500" baseline="0" dirty="0" err="1"/>
              <a:t>recent</a:t>
            </a:r>
            <a:r>
              <a:rPr lang="fr-FR" altLang="fr-FR" sz="500" baseline="0" dirty="0"/>
              <a:t> </a:t>
            </a:r>
            <a:r>
              <a:rPr lang="fr-FR" altLang="fr-FR" sz="500" baseline="0" dirty="0" err="1"/>
              <a:t>progress</a:t>
            </a:r>
            <a:r>
              <a:rPr lang="fr-FR" altLang="fr-FR" sz="500" baseline="0" dirty="0"/>
              <a:t> </a:t>
            </a:r>
            <a:r>
              <a:rPr lang="fr-FR" altLang="fr-FR" sz="500" baseline="0" dirty="0" err="1"/>
              <a:t>we</a:t>
            </a:r>
            <a:r>
              <a:rPr lang="fr-FR" altLang="fr-FR" sz="500" baseline="0" dirty="0"/>
              <a:t> have made in the control and </a:t>
            </a:r>
            <a:r>
              <a:rPr lang="fr-FR" altLang="fr-FR" sz="500" baseline="0" dirty="0" err="1"/>
              <a:t>metrology</a:t>
            </a:r>
            <a:r>
              <a:rPr lang="fr-FR" altLang="fr-FR" sz="500" baseline="0" dirty="0"/>
              <a:t> of </a:t>
            </a:r>
            <a:r>
              <a:rPr lang="fr-FR" altLang="fr-FR" sz="500" baseline="0" dirty="0" err="1"/>
              <a:t>these</a:t>
            </a:r>
            <a:r>
              <a:rPr lang="fr-FR" altLang="fr-FR" sz="500" baseline="0" dirty="0"/>
              <a:t> sources.</a:t>
            </a:r>
            <a:endParaRPr lang="fr-FR" altLang="fr-FR" sz="500" dirty="0"/>
          </a:p>
        </p:txBody>
      </p:sp>
    </p:spTree>
    <p:extLst>
      <p:ext uri="{BB962C8B-B14F-4D97-AF65-F5344CB8AC3E}">
        <p14:creationId xmlns:p14="http://schemas.microsoft.com/office/powerpoint/2010/main" val="17471602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821F9B0A-900D-405B-9DE6-931EA390BE56}" type="slidenum">
              <a:rPr lang="en-US" altLang="fr-FR" smtClean="0"/>
              <a:pPr eaLnBrk="1" hangingPunct="1">
                <a:spcBef>
                  <a:spcPct val="0"/>
                </a:spcBef>
              </a:pPr>
              <a:t>22</a:t>
            </a:fld>
            <a:endParaRPr lang="en-US" altLang="fr-F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p:spPr>
        <p:txBody>
          <a:bodyPr/>
          <a:lstStyle/>
          <a:p>
            <a:pPr eaLnBrk="1" hangingPunct="1"/>
            <a:r>
              <a:rPr lang="fr-FR" altLang="fr-FR" sz="500" dirty="0"/>
              <a:t>I </a:t>
            </a:r>
            <a:r>
              <a:rPr lang="fr-FR" altLang="fr-FR" sz="500" dirty="0" err="1"/>
              <a:t>will</a:t>
            </a:r>
            <a:r>
              <a:rPr lang="fr-FR" altLang="fr-FR" sz="500" dirty="0"/>
              <a:t> first </a:t>
            </a:r>
            <a:r>
              <a:rPr lang="fr-FR" altLang="fr-FR" sz="500" dirty="0" err="1"/>
              <a:t>explain</a:t>
            </a:r>
            <a:r>
              <a:rPr lang="fr-FR" altLang="fr-FR" sz="500" dirty="0"/>
              <a:t> the basic </a:t>
            </a:r>
            <a:r>
              <a:rPr lang="fr-FR" altLang="fr-FR" sz="500" dirty="0" err="1"/>
              <a:t>physical</a:t>
            </a:r>
            <a:r>
              <a:rPr lang="fr-FR" altLang="fr-FR" sz="500" dirty="0"/>
              <a:t> </a:t>
            </a:r>
            <a:r>
              <a:rPr lang="fr-FR" altLang="fr-FR" sz="500" dirty="0" err="1"/>
              <a:t>mechanisms</a:t>
            </a:r>
            <a:r>
              <a:rPr lang="fr-FR" altLang="fr-FR" sz="500" dirty="0"/>
              <a:t> </a:t>
            </a:r>
            <a:r>
              <a:rPr lang="fr-FR" altLang="fr-FR" sz="500" dirty="0" err="1"/>
              <a:t>that</a:t>
            </a:r>
            <a:r>
              <a:rPr lang="fr-FR" altLang="fr-FR" sz="500" dirty="0"/>
              <a:t> lead to the </a:t>
            </a:r>
            <a:r>
              <a:rPr lang="fr-FR" altLang="fr-FR" sz="500" dirty="0" err="1"/>
              <a:t>generatino</a:t>
            </a:r>
            <a:r>
              <a:rPr lang="fr-FR" altLang="fr-FR" sz="500" dirty="0"/>
              <a:t> of </a:t>
            </a:r>
            <a:r>
              <a:rPr lang="fr-FR" altLang="fr-FR" sz="500" dirty="0" err="1"/>
              <a:t>attosecond</a:t>
            </a:r>
            <a:r>
              <a:rPr lang="fr-FR" altLang="fr-FR" sz="500" dirty="0"/>
              <a:t> pulses </a:t>
            </a:r>
            <a:r>
              <a:rPr lang="fr-FR" altLang="fr-FR" sz="500" dirty="0" err="1"/>
              <a:t>from</a:t>
            </a:r>
            <a:r>
              <a:rPr lang="fr-FR" altLang="fr-FR" sz="500" dirty="0"/>
              <a:t> plasma </a:t>
            </a:r>
            <a:r>
              <a:rPr lang="fr-FR" altLang="fr-FR" sz="500" dirty="0" err="1"/>
              <a:t>mirorrs</a:t>
            </a:r>
            <a:r>
              <a:rPr lang="fr-FR" altLang="fr-FR" sz="500" dirty="0"/>
              <a:t>,  </a:t>
            </a:r>
            <a:r>
              <a:rPr lang="fr-FR" altLang="fr-FR" sz="500" dirty="0" err="1"/>
              <a:t>which</a:t>
            </a:r>
            <a:r>
              <a:rPr lang="fr-FR" altLang="fr-FR" sz="500" dirty="0"/>
              <a:t> </a:t>
            </a:r>
            <a:r>
              <a:rPr lang="fr-FR" altLang="fr-FR" sz="500" dirty="0" err="1"/>
              <a:t>we</a:t>
            </a:r>
            <a:r>
              <a:rPr lang="fr-FR" altLang="fr-FR" sz="500" dirty="0"/>
              <a:t> </a:t>
            </a:r>
            <a:r>
              <a:rPr lang="fr-FR" altLang="fr-FR" sz="500" dirty="0" err="1"/>
              <a:t>now</a:t>
            </a:r>
            <a:r>
              <a:rPr lang="fr-FR" altLang="fr-FR" sz="500" dirty="0"/>
              <a:t> </a:t>
            </a:r>
            <a:r>
              <a:rPr lang="fr-FR" altLang="fr-FR" sz="500" dirty="0" err="1"/>
              <a:t>understand</a:t>
            </a:r>
            <a:r>
              <a:rPr lang="fr-FR" altLang="fr-FR" sz="500" dirty="0"/>
              <a:t> </a:t>
            </a:r>
            <a:r>
              <a:rPr lang="fr-FR" altLang="fr-FR" sz="500" dirty="0" err="1"/>
              <a:t>fairly</a:t>
            </a:r>
            <a:r>
              <a:rPr lang="fr-FR" altLang="fr-FR" sz="500" dirty="0"/>
              <a:t> </a:t>
            </a:r>
            <a:r>
              <a:rPr lang="fr-FR" altLang="fr-FR" sz="500" dirty="0" err="1"/>
              <a:t>well</a:t>
            </a:r>
            <a:r>
              <a:rPr lang="fr-FR" altLang="fr-FR" sz="500" dirty="0"/>
              <a:t>.</a:t>
            </a:r>
            <a:r>
              <a:rPr lang="fr-FR" altLang="fr-FR" sz="500" baseline="0" dirty="0"/>
              <a:t>  </a:t>
            </a:r>
            <a:r>
              <a:rPr lang="fr-FR" altLang="fr-FR" sz="500" baseline="0" dirty="0" err="1"/>
              <a:t>These</a:t>
            </a:r>
            <a:r>
              <a:rPr lang="fr-FR" altLang="fr-FR" sz="500" baseline="0" dirty="0"/>
              <a:t> are the </a:t>
            </a:r>
            <a:r>
              <a:rPr lang="fr-FR" altLang="fr-FR" sz="500" baseline="0" dirty="0" err="1"/>
              <a:t>relativistic</a:t>
            </a:r>
            <a:r>
              <a:rPr lang="fr-FR" altLang="fr-FR" sz="500" baseline="0" dirty="0"/>
              <a:t> </a:t>
            </a:r>
            <a:r>
              <a:rPr lang="fr-FR" altLang="fr-FR" sz="500" baseline="0" dirty="0" err="1"/>
              <a:t>oscillating</a:t>
            </a:r>
            <a:r>
              <a:rPr lang="fr-FR" altLang="fr-FR" sz="500" baseline="0" dirty="0"/>
              <a:t> </a:t>
            </a:r>
            <a:r>
              <a:rPr lang="fr-FR" altLang="fr-FR" sz="500" baseline="0" dirty="0" err="1"/>
              <a:t>mirror</a:t>
            </a:r>
            <a:r>
              <a:rPr lang="fr-FR" altLang="fr-FR" sz="500" baseline="0" dirty="0"/>
              <a:t> </a:t>
            </a:r>
            <a:r>
              <a:rPr lang="fr-FR" altLang="fr-FR" sz="500" baseline="0" dirty="0" err="1"/>
              <a:t>mechanism</a:t>
            </a:r>
            <a:r>
              <a:rPr lang="fr-FR" altLang="fr-FR" sz="500" baseline="0" dirty="0"/>
              <a:t>, and </a:t>
            </a:r>
            <a:r>
              <a:rPr lang="fr-FR" altLang="fr-FR" sz="500" baseline="0" dirty="0" err="1"/>
              <a:t>coherent</a:t>
            </a:r>
            <a:r>
              <a:rPr lang="fr-FR" altLang="fr-FR" sz="500" baseline="0" dirty="0"/>
              <a:t> </a:t>
            </a:r>
            <a:r>
              <a:rPr lang="fr-FR" altLang="fr-FR" sz="500" baseline="0" dirty="0" err="1"/>
              <a:t>wake</a:t>
            </a:r>
            <a:r>
              <a:rPr lang="fr-FR" altLang="fr-FR" sz="500" baseline="0" dirty="0"/>
              <a:t> </a:t>
            </a:r>
            <a:r>
              <a:rPr lang="fr-FR" altLang="fr-FR" sz="500" baseline="0" dirty="0" err="1"/>
              <a:t>emission</a:t>
            </a:r>
            <a:r>
              <a:rPr lang="fr-FR" altLang="fr-FR" sz="500" baseline="0" dirty="0"/>
              <a:t>. I </a:t>
            </a:r>
            <a:r>
              <a:rPr lang="fr-FR" altLang="fr-FR" sz="500" baseline="0" dirty="0" err="1"/>
              <a:t>will</a:t>
            </a:r>
            <a:r>
              <a:rPr lang="fr-FR" altLang="fr-FR" sz="500" baseline="0" dirty="0"/>
              <a:t> </a:t>
            </a:r>
            <a:r>
              <a:rPr lang="fr-FR" altLang="fr-FR" sz="500" baseline="0" dirty="0" err="1"/>
              <a:t>then</a:t>
            </a:r>
            <a:r>
              <a:rPr lang="fr-FR" altLang="fr-FR" sz="500" baseline="0" dirty="0"/>
              <a:t> </a:t>
            </a:r>
            <a:r>
              <a:rPr lang="fr-FR" altLang="fr-FR" sz="500" baseline="0" dirty="0" err="1"/>
              <a:t>turn</a:t>
            </a:r>
            <a:r>
              <a:rPr lang="fr-FR" altLang="fr-FR" sz="500" baseline="0" dirty="0"/>
              <a:t> to </a:t>
            </a:r>
            <a:r>
              <a:rPr lang="fr-FR" altLang="fr-FR" sz="500" baseline="0" dirty="0" err="1"/>
              <a:t>experiments</a:t>
            </a:r>
            <a:r>
              <a:rPr lang="fr-FR" altLang="fr-FR" sz="500" baseline="0" dirty="0"/>
              <a:t>, and show </a:t>
            </a:r>
            <a:r>
              <a:rPr lang="fr-FR" altLang="fr-FR" sz="500" baseline="0" dirty="0" err="1"/>
              <a:t>you</a:t>
            </a:r>
            <a:r>
              <a:rPr lang="fr-FR" altLang="fr-FR" sz="500" baseline="0" dirty="0"/>
              <a:t> </a:t>
            </a:r>
            <a:r>
              <a:rPr lang="fr-FR" altLang="fr-FR" sz="500" baseline="0" dirty="0" err="1"/>
              <a:t>what</a:t>
            </a:r>
            <a:r>
              <a:rPr lang="fr-FR" altLang="fr-FR" sz="500" baseline="0" dirty="0"/>
              <a:t> </a:t>
            </a:r>
            <a:r>
              <a:rPr lang="fr-FR" altLang="fr-FR" sz="500" baseline="0" dirty="0" err="1"/>
              <a:t>it</a:t>
            </a:r>
            <a:r>
              <a:rPr lang="fr-FR" altLang="fr-FR" sz="500" baseline="0" dirty="0"/>
              <a:t> </a:t>
            </a:r>
            <a:r>
              <a:rPr lang="fr-FR" altLang="fr-FR" sz="500" baseline="0" dirty="0" err="1"/>
              <a:t>takes</a:t>
            </a:r>
            <a:r>
              <a:rPr lang="fr-FR" altLang="fr-FR" sz="500" baseline="0" dirty="0"/>
              <a:t> to </a:t>
            </a:r>
            <a:r>
              <a:rPr lang="fr-FR" altLang="fr-FR" sz="500" baseline="0" dirty="0" err="1"/>
              <a:t>generate</a:t>
            </a:r>
            <a:r>
              <a:rPr lang="fr-FR" altLang="fr-FR" sz="500" baseline="0" dirty="0"/>
              <a:t> </a:t>
            </a:r>
            <a:r>
              <a:rPr lang="fr-FR" altLang="fr-FR" sz="500" baseline="0" dirty="0" err="1"/>
              <a:t>attosecond</a:t>
            </a:r>
            <a:r>
              <a:rPr lang="fr-FR" altLang="fr-FR" sz="500" baseline="0" dirty="0"/>
              <a:t> pulses </a:t>
            </a:r>
            <a:r>
              <a:rPr lang="fr-FR" altLang="fr-FR" sz="500" baseline="0" dirty="0" err="1"/>
              <a:t>from</a:t>
            </a:r>
            <a:r>
              <a:rPr lang="fr-FR" altLang="fr-FR" sz="500" baseline="0" dirty="0"/>
              <a:t> plasma </a:t>
            </a:r>
            <a:r>
              <a:rPr lang="fr-FR" altLang="fr-FR" sz="500" baseline="0" dirty="0" err="1"/>
              <a:t>mirrors</a:t>
            </a:r>
            <a:r>
              <a:rPr lang="fr-FR" altLang="fr-FR" sz="500" baseline="0" dirty="0"/>
              <a:t>, and </a:t>
            </a:r>
            <a:r>
              <a:rPr lang="fr-FR" altLang="fr-FR" sz="500" baseline="0" dirty="0" err="1"/>
              <a:t>present</a:t>
            </a:r>
            <a:r>
              <a:rPr lang="fr-FR" altLang="fr-FR" sz="500" baseline="0" dirty="0"/>
              <a:t> the </a:t>
            </a:r>
            <a:r>
              <a:rPr lang="fr-FR" altLang="fr-FR" sz="500" baseline="0" dirty="0" err="1"/>
              <a:t>experimental</a:t>
            </a:r>
            <a:r>
              <a:rPr lang="fr-FR" altLang="fr-FR" sz="500" baseline="0" dirty="0"/>
              <a:t> </a:t>
            </a:r>
            <a:r>
              <a:rPr lang="fr-FR" altLang="fr-FR" sz="500" baseline="0" dirty="0" err="1"/>
              <a:t>evidence</a:t>
            </a:r>
            <a:r>
              <a:rPr lang="fr-FR" altLang="fr-FR" sz="500" baseline="0" dirty="0"/>
              <a:t> </a:t>
            </a:r>
            <a:r>
              <a:rPr lang="fr-FR" altLang="fr-FR" sz="500" baseline="0" dirty="0" err="1"/>
              <a:t>we</a:t>
            </a:r>
            <a:r>
              <a:rPr lang="fr-FR" altLang="fr-FR" sz="500" baseline="0" dirty="0"/>
              <a:t> have for </a:t>
            </a:r>
            <a:r>
              <a:rPr lang="fr-FR" altLang="fr-FR" sz="500" baseline="0" dirty="0" err="1"/>
              <a:t>these</a:t>
            </a:r>
            <a:r>
              <a:rPr lang="fr-FR" altLang="fr-FR" sz="500" baseline="0" dirty="0"/>
              <a:t> </a:t>
            </a:r>
            <a:r>
              <a:rPr lang="fr-FR" altLang="fr-FR" sz="500" baseline="0" dirty="0" err="1"/>
              <a:t>mechansims</a:t>
            </a:r>
            <a:r>
              <a:rPr lang="fr-FR" altLang="fr-FR" sz="500" baseline="0" dirty="0"/>
              <a:t>. In the last part, I </a:t>
            </a:r>
            <a:r>
              <a:rPr lang="fr-FR" altLang="fr-FR" sz="500" baseline="0" dirty="0" err="1"/>
              <a:t>will</a:t>
            </a:r>
            <a:r>
              <a:rPr lang="fr-FR" altLang="fr-FR" sz="500" baseline="0" dirty="0"/>
              <a:t> </a:t>
            </a:r>
            <a:r>
              <a:rPr lang="fr-FR" altLang="fr-FR" sz="500" baseline="0" dirty="0" err="1"/>
              <a:t>briefly</a:t>
            </a:r>
            <a:r>
              <a:rPr lang="fr-FR" altLang="fr-FR" sz="500" baseline="0" dirty="0"/>
              <a:t> </a:t>
            </a:r>
            <a:r>
              <a:rPr lang="fr-FR" altLang="fr-FR" sz="500" baseline="0" dirty="0" err="1"/>
              <a:t>review</a:t>
            </a:r>
            <a:r>
              <a:rPr lang="fr-FR" altLang="fr-FR" sz="500" baseline="0" dirty="0"/>
              <a:t> the </a:t>
            </a:r>
            <a:r>
              <a:rPr lang="fr-FR" altLang="fr-FR" sz="500" baseline="0" dirty="0" err="1"/>
              <a:t>recent</a:t>
            </a:r>
            <a:r>
              <a:rPr lang="fr-FR" altLang="fr-FR" sz="500" baseline="0" dirty="0"/>
              <a:t> </a:t>
            </a:r>
            <a:r>
              <a:rPr lang="fr-FR" altLang="fr-FR" sz="500" baseline="0" dirty="0" err="1"/>
              <a:t>progress</a:t>
            </a:r>
            <a:r>
              <a:rPr lang="fr-FR" altLang="fr-FR" sz="500" baseline="0" dirty="0"/>
              <a:t> </a:t>
            </a:r>
            <a:r>
              <a:rPr lang="fr-FR" altLang="fr-FR" sz="500" baseline="0" dirty="0" err="1"/>
              <a:t>we</a:t>
            </a:r>
            <a:r>
              <a:rPr lang="fr-FR" altLang="fr-FR" sz="500" baseline="0" dirty="0"/>
              <a:t> have made in the control and </a:t>
            </a:r>
            <a:r>
              <a:rPr lang="fr-FR" altLang="fr-FR" sz="500" baseline="0" dirty="0" err="1"/>
              <a:t>metrology</a:t>
            </a:r>
            <a:r>
              <a:rPr lang="fr-FR" altLang="fr-FR" sz="500" baseline="0" dirty="0"/>
              <a:t> of </a:t>
            </a:r>
            <a:r>
              <a:rPr lang="fr-FR" altLang="fr-FR" sz="500" baseline="0" dirty="0" err="1"/>
              <a:t>these</a:t>
            </a:r>
            <a:r>
              <a:rPr lang="fr-FR" altLang="fr-FR" sz="500" baseline="0" dirty="0"/>
              <a:t> sources.</a:t>
            </a:r>
            <a:endParaRPr lang="fr-FR" altLang="fr-FR" sz="500" dirty="0"/>
          </a:p>
        </p:txBody>
      </p:sp>
    </p:spTree>
    <p:extLst>
      <p:ext uri="{BB962C8B-B14F-4D97-AF65-F5344CB8AC3E}">
        <p14:creationId xmlns:p14="http://schemas.microsoft.com/office/powerpoint/2010/main" val="8534281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821F9B0A-900D-405B-9DE6-931EA390BE56}" type="slidenum">
              <a:rPr lang="en-US" altLang="fr-FR" smtClean="0"/>
              <a:pPr eaLnBrk="1" hangingPunct="1">
                <a:spcBef>
                  <a:spcPct val="0"/>
                </a:spcBef>
              </a:pPr>
              <a:t>23</a:t>
            </a:fld>
            <a:endParaRPr lang="en-US" altLang="fr-F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p:spPr>
        <p:txBody>
          <a:bodyPr/>
          <a:lstStyle/>
          <a:p>
            <a:pPr eaLnBrk="1" hangingPunct="1"/>
            <a:r>
              <a:rPr lang="fr-FR" altLang="fr-FR" sz="500" dirty="0"/>
              <a:t>I </a:t>
            </a:r>
            <a:r>
              <a:rPr lang="fr-FR" altLang="fr-FR" sz="500" dirty="0" err="1"/>
              <a:t>will</a:t>
            </a:r>
            <a:r>
              <a:rPr lang="fr-FR" altLang="fr-FR" sz="500" dirty="0"/>
              <a:t> first </a:t>
            </a:r>
            <a:r>
              <a:rPr lang="fr-FR" altLang="fr-FR" sz="500" dirty="0" err="1"/>
              <a:t>explain</a:t>
            </a:r>
            <a:r>
              <a:rPr lang="fr-FR" altLang="fr-FR" sz="500" dirty="0"/>
              <a:t> the basic </a:t>
            </a:r>
            <a:r>
              <a:rPr lang="fr-FR" altLang="fr-FR" sz="500" dirty="0" err="1"/>
              <a:t>physical</a:t>
            </a:r>
            <a:r>
              <a:rPr lang="fr-FR" altLang="fr-FR" sz="500" dirty="0"/>
              <a:t> </a:t>
            </a:r>
            <a:r>
              <a:rPr lang="fr-FR" altLang="fr-FR" sz="500" dirty="0" err="1"/>
              <a:t>mechanisms</a:t>
            </a:r>
            <a:r>
              <a:rPr lang="fr-FR" altLang="fr-FR" sz="500" dirty="0"/>
              <a:t> </a:t>
            </a:r>
            <a:r>
              <a:rPr lang="fr-FR" altLang="fr-FR" sz="500" dirty="0" err="1"/>
              <a:t>that</a:t>
            </a:r>
            <a:r>
              <a:rPr lang="fr-FR" altLang="fr-FR" sz="500" dirty="0"/>
              <a:t> lead to the </a:t>
            </a:r>
            <a:r>
              <a:rPr lang="fr-FR" altLang="fr-FR" sz="500" dirty="0" err="1"/>
              <a:t>generatino</a:t>
            </a:r>
            <a:r>
              <a:rPr lang="fr-FR" altLang="fr-FR" sz="500" dirty="0"/>
              <a:t> of </a:t>
            </a:r>
            <a:r>
              <a:rPr lang="fr-FR" altLang="fr-FR" sz="500" dirty="0" err="1"/>
              <a:t>attosecond</a:t>
            </a:r>
            <a:r>
              <a:rPr lang="fr-FR" altLang="fr-FR" sz="500" dirty="0"/>
              <a:t> pulses </a:t>
            </a:r>
            <a:r>
              <a:rPr lang="fr-FR" altLang="fr-FR" sz="500" dirty="0" err="1"/>
              <a:t>from</a:t>
            </a:r>
            <a:r>
              <a:rPr lang="fr-FR" altLang="fr-FR" sz="500" dirty="0"/>
              <a:t> plasma </a:t>
            </a:r>
            <a:r>
              <a:rPr lang="fr-FR" altLang="fr-FR" sz="500" dirty="0" err="1"/>
              <a:t>mirorrs</a:t>
            </a:r>
            <a:r>
              <a:rPr lang="fr-FR" altLang="fr-FR" sz="500" dirty="0"/>
              <a:t>,  </a:t>
            </a:r>
            <a:r>
              <a:rPr lang="fr-FR" altLang="fr-FR" sz="500" dirty="0" err="1"/>
              <a:t>which</a:t>
            </a:r>
            <a:r>
              <a:rPr lang="fr-FR" altLang="fr-FR" sz="500" dirty="0"/>
              <a:t> </a:t>
            </a:r>
            <a:r>
              <a:rPr lang="fr-FR" altLang="fr-FR" sz="500" dirty="0" err="1"/>
              <a:t>we</a:t>
            </a:r>
            <a:r>
              <a:rPr lang="fr-FR" altLang="fr-FR" sz="500" dirty="0"/>
              <a:t> </a:t>
            </a:r>
            <a:r>
              <a:rPr lang="fr-FR" altLang="fr-FR" sz="500" dirty="0" err="1"/>
              <a:t>now</a:t>
            </a:r>
            <a:r>
              <a:rPr lang="fr-FR" altLang="fr-FR" sz="500" dirty="0"/>
              <a:t> </a:t>
            </a:r>
            <a:r>
              <a:rPr lang="fr-FR" altLang="fr-FR" sz="500" dirty="0" err="1"/>
              <a:t>understand</a:t>
            </a:r>
            <a:r>
              <a:rPr lang="fr-FR" altLang="fr-FR" sz="500" dirty="0"/>
              <a:t> </a:t>
            </a:r>
            <a:r>
              <a:rPr lang="fr-FR" altLang="fr-FR" sz="500" dirty="0" err="1"/>
              <a:t>fairly</a:t>
            </a:r>
            <a:r>
              <a:rPr lang="fr-FR" altLang="fr-FR" sz="500" dirty="0"/>
              <a:t> </a:t>
            </a:r>
            <a:r>
              <a:rPr lang="fr-FR" altLang="fr-FR" sz="500" dirty="0" err="1"/>
              <a:t>well</a:t>
            </a:r>
            <a:r>
              <a:rPr lang="fr-FR" altLang="fr-FR" sz="500" dirty="0"/>
              <a:t>.</a:t>
            </a:r>
            <a:r>
              <a:rPr lang="fr-FR" altLang="fr-FR" sz="500" baseline="0" dirty="0"/>
              <a:t>  </a:t>
            </a:r>
            <a:r>
              <a:rPr lang="fr-FR" altLang="fr-FR" sz="500" baseline="0" dirty="0" err="1"/>
              <a:t>These</a:t>
            </a:r>
            <a:r>
              <a:rPr lang="fr-FR" altLang="fr-FR" sz="500" baseline="0" dirty="0"/>
              <a:t> are the </a:t>
            </a:r>
            <a:r>
              <a:rPr lang="fr-FR" altLang="fr-FR" sz="500" baseline="0" dirty="0" err="1"/>
              <a:t>relativistic</a:t>
            </a:r>
            <a:r>
              <a:rPr lang="fr-FR" altLang="fr-FR" sz="500" baseline="0" dirty="0"/>
              <a:t> </a:t>
            </a:r>
            <a:r>
              <a:rPr lang="fr-FR" altLang="fr-FR" sz="500" baseline="0" dirty="0" err="1"/>
              <a:t>oscillating</a:t>
            </a:r>
            <a:r>
              <a:rPr lang="fr-FR" altLang="fr-FR" sz="500" baseline="0" dirty="0"/>
              <a:t> </a:t>
            </a:r>
            <a:r>
              <a:rPr lang="fr-FR" altLang="fr-FR" sz="500" baseline="0" dirty="0" err="1"/>
              <a:t>mirror</a:t>
            </a:r>
            <a:r>
              <a:rPr lang="fr-FR" altLang="fr-FR" sz="500" baseline="0" dirty="0"/>
              <a:t> </a:t>
            </a:r>
            <a:r>
              <a:rPr lang="fr-FR" altLang="fr-FR" sz="500" baseline="0" dirty="0" err="1"/>
              <a:t>mechanism</a:t>
            </a:r>
            <a:r>
              <a:rPr lang="fr-FR" altLang="fr-FR" sz="500" baseline="0" dirty="0"/>
              <a:t>, and </a:t>
            </a:r>
            <a:r>
              <a:rPr lang="fr-FR" altLang="fr-FR" sz="500" baseline="0" dirty="0" err="1"/>
              <a:t>coherent</a:t>
            </a:r>
            <a:r>
              <a:rPr lang="fr-FR" altLang="fr-FR" sz="500" baseline="0" dirty="0"/>
              <a:t> </a:t>
            </a:r>
            <a:r>
              <a:rPr lang="fr-FR" altLang="fr-FR" sz="500" baseline="0" dirty="0" err="1"/>
              <a:t>wake</a:t>
            </a:r>
            <a:r>
              <a:rPr lang="fr-FR" altLang="fr-FR" sz="500" baseline="0" dirty="0"/>
              <a:t> </a:t>
            </a:r>
            <a:r>
              <a:rPr lang="fr-FR" altLang="fr-FR" sz="500" baseline="0" dirty="0" err="1"/>
              <a:t>emission</a:t>
            </a:r>
            <a:r>
              <a:rPr lang="fr-FR" altLang="fr-FR" sz="500" baseline="0" dirty="0"/>
              <a:t>. I </a:t>
            </a:r>
            <a:r>
              <a:rPr lang="fr-FR" altLang="fr-FR" sz="500" baseline="0" dirty="0" err="1"/>
              <a:t>will</a:t>
            </a:r>
            <a:r>
              <a:rPr lang="fr-FR" altLang="fr-FR" sz="500" baseline="0" dirty="0"/>
              <a:t> </a:t>
            </a:r>
            <a:r>
              <a:rPr lang="fr-FR" altLang="fr-FR" sz="500" baseline="0" dirty="0" err="1"/>
              <a:t>then</a:t>
            </a:r>
            <a:r>
              <a:rPr lang="fr-FR" altLang="fr-FR" sz="500" baseline="0" dirty="0"/>
              <a:t> </a:t>
            </a:r>
            <a:r>
              <a:rPr lang="fr-FR" altLang="fr-FR" sz="500" baseline="0" dirty="0" err="1"/>
              <a:t>turn</a:t>
            </a:r>
            <a:r>
              <a:rPr lang="fr-FR" altLang="fr-FR" sz="500" baseline="0" dirty="0"/>
              <a:t> to </a:t>
            </a:r>
            <a:r>
              <a:rPr lang="fr-FR" altLang="fr-FR" sz="500" baseline="0" dirty="0" err="1"/>
              <a:t>experiments</a:t>
            </a:r>
            <a:r>
              <a:rPr lang="fr-FR" altLang="fr-FR" sz="500" baseline="0" dirty="0"/>
              <a:t>, and show </a:t>
            </a:r>
            <a:r>
              <a:rPr lang="fr-FR" altLang="fr-FR" sz="500" baseline="0" dirty="0" err="1"/>
              <a:t>you</a:t>
            </a:r>
            <a:r>
              <a:rPr lang="fr-FR" altLang="fr-FR" sz="500" baseline="0" dirty="0"/>
              <a:t> </a:t>
            </a:r>
            <a:r>
              <a:rPr lang="fr-FR" altLang="fr-FR" sz="500" baseline="0" dirty="0" err="1"/>
              <a:t>what</a:t>
            </a:r>
            <a:r>
              <a:rPr lang="fr-FR" altLang="fr-FR" sz="500" baseline="0" dirty="0"/>
              <a:t> </a:t>
            </a:r>
            <a:r>
              <a:rPr lang="fr-FR" altLang="fr-FR" sz="500" baseline="0" dirty="0" err="1"/>
              <a:t>it</a:t>
            </a:r>
            <a:r>
              <a:rPr lang="fr-FR" altLang="fr-FR" sz="500" baseline="0" dirty="0"/>
              <a:t> </a:t>
            </a:r>
            <a:r>
              <a:rPr lang="fr-FR" altLang="fr-FR" sz="500" baseline="0" dirty="0" err="1"/>
              <a:t>takes</a:t>
            </a:r>
            <a:r>
              <a:rPr lang="fr-FR" altLang="fr-FR" sz="500" baseline="0" dirty="0"/>
              <a:t> to </a:t>
            </a:r>
            <a:r>
              <a:rPr lang="fr-FR" altLang="fr-FR" sz="500" baseline="0" dirty="0" err="1"/>
              <a:t>generate</a:t>
            </a:r>
            <a:r>
              <a:rPr lang="fr-FR" altLang="fr-FR" sz="500" baseline="0" dirty="0"/>
              <a:t> </a:t>
            </a:r>
            <a:r>
              <a:rPr lang="fr-FR" altLang="fr-FR" sz="500" baseline="0" dirty="0" err="1"/>
              <a:t>attosecond</a:t>
            </a:r>
            <a:r>
              <a:rPr lang="fr-FR" altLang="fr-FR" sz="500" baseline="0" dirty="0"/>
              <a:t> pulses </a:t>
            </a:r>
            <a:r>
              <a:rPr lang="fr-FR" altLang="fr-FR" sz="500" baseline="0" dirty="0" err="1"/>
              <a:t>from</a:t>
            </a:r>
            <a:r>
              <a:rPr lang="fr-FR" altLang="fr-FR" sz="500" baseline="0" dirty="0"/>
              <a:t> plasma </a:t>
            </a:r>
            <a:r>
              <a:rPr lang="fr-FR" altLang="fr-FR" sz="500" baseline="0" dirty="0" err="1"/>
              <a:t>mirrors</a:t>
            </a:r>
            <a:r>
              <a:rPr lang="fr-FR" altLang="fr-FR" sz="500" baseline="0" dirty="0"/>
              <a:t>, and </a:t>
            </a:r>
            <a:r>
              <a:rPr lang="fr-FR" altLang="fr-FR" sz="500" baseline="0" dirty="0" err="1"/>
              <a:t>present</a:t>
            </a:r>
            <a:r>
              <a:rPr lang="fr-FR" altLang="fr-FR" sz="500" baseline="0" dirty="0"/>
              <a:t> the </a:t>
            </a:r>
            <a:r>
              <a:rPr lang="fr-FR" altLang="fr-FR" sz="500" baseline="0" dirty="0" err="1"/>
              <a:t>experimental</a:t>
            </a:r>
            <a:r>
              <a:rPr lang="fr-FR" altLang="fr-FR" sz="500" baseline="0" dirty="0"/>
              <a:t> </a:t>
            </a:r>
            <a:r>
              <a:rPr lang="fr-FR" altLang="fr-FR" sz="500" baseline="0" dirty="0" err="1"/>
              <a:t>evidence</a:t>
            </a:r>
            <a:r>
              <a:rPr lang="fr-FR" altLang="fr-FR" sz="500" baseline="0" dirty="0"/>
              <a:t> </a:t>
            </a:r>
            <a:r>
              <a:rPr lang="fr-FR" altLang="fr-FR" sz="500" baseline="0" dirty="0" err="1"/>
              <a:t>we</a:t>
            </a:r>
            <a:r>
              <a:rPr lang="fr-FR" altLang="fr-FR" sz="500" baseline="0" dirty="0"/>
              <a:t> have for </a:t>
            </a:r>
            <a:r>
              <a:rPr lang="fr-FR" altLang="fr-FR" sz="500" baseline="0" dirty="0" err="1"/>
              <a:t>these</a:t>
            </a:r>
            <a:r>
              <a:rPr lang="fr-FR" altLang="fr-FR" sz="500" baseline="0" dirty="0"/>
              <a:t> </a:t>
            </a:r>
            <a:r>
              <a:rPr lang="fr-FR" altLang="fr-FR" sz="500" baseline="0" dirty="0" err="1"/>
              <a:t>mechansims</a:t>
            </a:r>
            <a:r>
              <a:rPr lang="fr-FR" altLang="fr-FR" sz="500" baseline="0" dirty="0"/>
              <a:t>. In the last part, I </a:t>
            </a:r>
            <a:r>
              <a:rPr lang="fr-FR" altLang="fr-FR" sz="500" baseline="0" dirty="0" err="1"/>
              <a:t>will</a:t>
            </a:r>
            <a:r>
              <a:rPr lang="fr-FR" altLang="fr-FR" sz="500" baseline="0" dirty="0"/>
              <a:t> </a:t>
            </a:r>
            <a:r>
              <a:rPr lang="fr-FR" altLang="fr-FR" sz="500" baseline="0" dirty="0" err="1"/>
              <a:t>briefly</a:t>
            </a:r>
            <a:r>
              <a:rPr lang="fr-FR" altLang="fr-FR" sz="500" baseline="0" dirty="0"/>
              <a:t> </a:t>
            </a:r>
            <a:r>
              <a:rPr lang="fr-FR" altLang="fr-FR" sz="500" baseline="0" dirty="0" err="1"/>
              <a:t>review</a:t>
            </a:r>
            <a:r>
              <a:rPr lang="fr-FR" altLang="fr-FR" sz="500" baseline="0" dirty="0"/>
              <a:t> the </a:t>
            </a:r>
            <a:r>
              <a:rPr lang="fr-FR" altLang="fr-FR" sz="500" baseline="0" dirty="0" err="1"/>
              <a:t>recent</a:t>
            </a:r>
            <a:r>
              <a:rPr lang="fr-FR" altLang="fr-FR" sz="500" baseline="0" dirty="0"/>
              <a:t> </a:t>
            </a:r>
            <a:r>
              <a:rPr lang="fr-FR" altLang="fr-FR" sz="500" baseline="0" dirty="0" err="1"/>
              <a:t>progress</a:t>
            </a:r>
            <a:r>
              <a:rPr lang="fr-FR" altLang="fr-FR" sz="500" baseline="0" dirty="0"/>
              <a:t> </a:t>
            </a:r>
            <a:r>
              <a:rPr lang="fr-FR" altLang="fr-FR" sz="500" baseline="0" dirty="0" err="1"/>
              <a:t>we</a:t>
            </a:r>
            <a:r>
              <a:rPr lang="fr-FR" altLang="fr-FR" sz="500" baseline="0" dirty="0"/>
              <a:t> have made in the control and </a:t>
            </a:r>
            <a:r>
              <a:rPr lang="fr-FR" altLang="fr-FR" sz="500" baseline="0" dirty="0" err="1"/>
              <a:t>metrology</a:t>
            </a:r>
            <a:r>
              <a:rPr lang="fr-FR" altLang="fr-FR" sz="500" baseline="0" dirty="0"/>
              <a:t> of </a:t>
            </a:r>
            <a:r>
              <a:rPr lang="fr-FR" altLang="fr-FR" sz="500" baseline="0" dirty="0" err="1"/>
              <a:t>these</a:t>
            </a:r>
            <a:r>
              <a:rPr lang="fr-FR" altLang="fr-FR" sz="500" baseline="0" dirty="0"/>
              <a:t> sources.</a:t>
            </a:r>
            <a:endParaRPr lang="fr-FR" altLang="fr-FR" sz="500" dirty="0"/>
          </a:p>
        </p:txBody>
      </p:sp>
    </p:spTree>
    <p:extLst>
      <p:ext uri="{BB962C8B-B14F-4D97-AF65-F5344CB8AC3E}">
        <p14:creationId xmlns:p14="http://schemas.microsoft.com/office/powerpoint/2010/main" val="1828850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None/>
              <a:tabLst/>
              <a:defRPr/>
            </a:pPr>
            <a:r>
              <a:rPr lang="fr-FR" baseline="0" dirty="0" err="1"/>
              <a:t>Finally</a:t>
            </a:r>
            <a:r>
              <a:rPr lang="fr-FR" baseline="0" dirty="0"/>
              <a:t>, </a:t>
            </a:r>
            <a:r>
              <a:rPr lang="fr-FR" baseline="0" dirty="0" err="1"/>
              <a:t>results</a:t>
            </a:r>
            <a:r>
              <a:rPr lang="fr-FR" baseline="0" dirty="0"/>
              <a:t> </a:t>
            </a:r>
            <a:r>
              <a:rPr lang="fr-FR" baseline="0" dirty="0" err="1"/>
              <a:t>from</a:t>
            </a:r>
            <a:r>
              <a:rPr lang="fr-FR" baseline="0" dirty="0"/>
              <a:t> simulations and </a:t>
            </a:r>
            <a:r>
              <a:rPr lang="fr-FR" baseline="0" dirty="0" err="1"/>
              <a:t>theoretical</a:t>
            </a:r>
            <a:r>
              <a:rPr lang="fr-FR" baseline="0" dirty="0"/>
              <a:t> </a:t>
            </a:r>
            <a:r>
              <a:rPr lang="fr-FR" baseline="0" dirty="0" err="1"/>
              <a:t>models</a:t>
            </a:r>
            <a:r>
              <a:rPr lang="fr-FR" baseline="0" dirty="0"/>
              <a:t> </a:t>
            </a:r>
            <a:r>
              <a:rPr lang="fr-FR" baseline="0" dirty="0" err="1"/>
              <a:t>will</a:t>
            </a:r>
            <a:r>
              <a:rPr lang="fr-FR" baseline="0" dirty="0"/>
              <a:t> </a:t>
            </a:r>
            <a:r>
              <a:rPr lang="fr-FR" baseline="0" dirty="0" err="1"/>
              <a:t>provide</a:t>
            </a:r>
            <a:r>
              <a:rPr lang="fr-FR" baseline="0" dirty="0"/>
              <a:t> optimal laser/</a:t>
            </a:r>
            <a:r>
              <a:rPr lang="fr-FR" baseline="0" dirty="0" err="1"/>
              <a:t>targer</a:t>
            </a:r>
            <a:r>
              <a:rPr lang="fr-FR" baseline="0" dirty="0"/>
              <a:t> </a:t>
            </a:r>
            <a:r>
              <a:rPr lang="fr-FR" baseline="0" dirty="0" err="1"/>
              <a:t>parameters</a:t>
            </a:r>
            <a:r>
              <a:rPr lang="fr-FR" baseline="0" dirty="0"/>
              <a:t> to </a:t>
            </a:r>
            <a:r>
              <a:rPr lang="fr-FR" baseline="0" dirty="0" err="1"/>
              <a:t>achieve</a:t>
            </a:r>
            <a:r>
              <a:rPr lang="fr-FR" baseline="0" dirty="0"/>
              <a:t> the </a:t>
            </a:r>
            <a:r>
              <a:rPr lang="fr-FR" baseline="0" dirty="0" err="1"/>
              <a:t>schemes</a:t>
            </a:r>
            <a:r>
              <a:rPr lang="fr-FR" baseline="0" dirty="0"/>
              <a:t> </a:t>
            </a:r>
            <a:r>
              <a:rPr lang="fr-FR" baseline="0" dirty="0" err="1"/>
              <a:t>proposed</a:t>
            </a:r>
            <a:r>
              <a:rPr lang="fr-FR" baseline="0" dirty="0"/>
              <a:t> in </a:t>
            </a:r>
            <a:r>
              <a:rPr lang="fr-FR" baseline="0" dirty="0" err="1"/>
              <a:t>experiments</a:t>
            </a:r>
            <a:r>
              <a:rPr lang="fr-FR" baseline="0" dirty="0"/>
              <a:t>. </a:t>
            </a:r>
          </a:p>
          <a:p>
            <a:pPr marL="171450" marR="0" lvl="0" indent="-171450" algn="l" defTabSz="914400" rtl="0" eaLnBrk="1" fontAlgn="auto" latinLnBrk="0" hangingPunct="1">
              <a:lnSpc>
                <a:spcPct val="100000"/>
              </a:lnSpc>
              <a:spcBef>
                <a:spcPts val="0"/>
              </a:spcBef>
              <a:spcAft>
                <a:spcPts val="0"/>
              </a:spcAft>
              <a:buClrTx/>
              <a:buSzTx/>
              <a:buFontTx/>
              <a:buNone/>
              <a:tabLst/>
              <a:defRPr/>
            </a:pPr>
            <a:endParaRPr lang="fr-FR" baseline="0" dirty="0"/>
          </a:p>
          <a:p>
            <a:pPr marL="171450" marR="0" lvl="0" indent="-171450" algn="l" defTabSz="914400" rtl="0" eaLnBrk="1" fontAlgn="auto" latinLnBrk="0" hangingPunct="1">
              <a:lnSpc>
                <a:spcPct val="100000"/>
              </a:lnSpc>
              <a:spcBef>
                <a:spcPts val="0"/>
              </a:spcBef>
              <a:spcAft>
                <a:spcPts val="0"/>
              </a:spcAft>
              <a:buClrTx/>
              <a:buSzTx/>
              <a:buFontTx/>
              <a:buNone/>
              <a:tabLst/>
              <a:defRPr/>
            </a:pPr>
            <a:r>
              <a:rPr lang="fr-FR" baseline="0" dirty="0" err="1"/>
              <a:t>Experiments</a:t>
            </a:r>
            <a:r>
              <a:rPr lang="fr-FR" baseline="0" dirty="0"/>
              <a:t> </a:t>
            </a:r>
            <a:r>
              <a:rPr lang="fr-FR" baseline="0" dirty="0" err="1"/>
              <a:t>will</a:t>
            </a:r>
            <a:r>
              <a:rPr lang="fr-FR" baseline="0" dirty="0"/>
              <a:t> </a:t>
            </a:r>
            <a:r>
              <a:rPr lang="fr-FR" baseline="0" dirty="0" err="1"/>
              <a:t>also</a:t>
            </a:r>
            <a:r>
              <a:rPr lang="fr-FR" baseline="0" dirty="0"/>
              <a:t> </a:t>
            </a:r>
            <a:r>
              <a:rPr lang="fr-FR" baseline="0" dirty="0" err="1"/>
              <a:t>provide</a:t>
            </a:r>
            <a:r>
              <a:rPr lang="fr-FR" baseline="0" dirty="0"/>
              <a:t> the </a:t>
            </a:r>
            <a:r>
              <a:rPr lang="fr-FR" baseline="0" dirty="0" err="1"/>
              <a:t>realistic</a:t>
            </a:r>
            <a:r>
              <a:rPr lang="fr-FR" baseline="0" dirty="0"/>
              <a:t> </a:t>
            </a:r>
            <a:r>
              <a:rPr lang="fr-FR" baseline="0" dirty="0" err="1"/>
              <a:t>parameters</a:t>
            </a:r>
            <a:r>
              <a:rPr lang="fr-FR" baseline="0" dirty="0"/>
              <a:t> for the </a:t>
            </a:r>
            <a:r>
              <a:rPr lang="fr-FR" baseline="0" dirty="0" err="1"/>
              <a:t>numerical</a:t>
            </a:r>
            <a:r>
              <a:rPr lang="fr-FR" baseline="0" dirty="0"/>
              <a:t> design of the </a:t>
            </a:r>
            <a:r>
              <a:rPr lang="fr-FR" baseline="0" dirty="0" err="1"/>
              <a:t>schemes</a:t>
            </a:r>
            <a:r>
              <a:rPr lang="fr-FR" baseline="0" dirty="0"/>
              <a:t> all </a:t>
            </a:r>
            <a:r>
              <a:rPr lang="fr-FR" baseline="0" dirty="0" err="1"/>
              <a:t>along</a:t>
            </a:r>
            <a:r>
              <a:rPr lang="fr-FR" baseline="0" dirty="0"/>
              <a:t> the </a:t>
            </a:r>
            <a:r>
              <a:rPr lang="fr-FR" baseline="0" dirty="0" err="1"/>
              <a:t>project</a:t>
            </a:r>
            <a:r>
              <a:rPr lang="fr-FR" baseline="0" dirty="0"/>
              <a:t>. </a:t>
            </a:r>
            <a:br>
              <a:rPr lang="fr-FR" baseline="0" dirty="0"/>
            </a:br>
            <a:endParaRPr lang="fr-FR" baseline="0" dirty="0"/>
          </a:p>
          <a:p>
            <a:pPr marL="171450" marR="0" lvl="0" indent="-171450" algn="l" defTabSz="914400" rtl="0" eaLnBrk="1" fontAlgn="auto" latinLnBrk="0" hangingPunct="1">
              <a:lnSpc>
                <a:spcPct val="100000"/>
              </a:lnSpc>
              <a:spcBef>
                <a:spcPts val="0"/>
              </a:spcBef>
              <a:spcAft>
                <a:spcPts val="0"/>
              </a:spcAft>
              <a:buClrTx/>
              <a:buSzTx/>
              <a:buFontTx/>
              <a:buNone/>
              <a:tabLst/>
              <a:defRPr/>
            </a:pPr>
            <a:r>
              <a:rPr lang="fr-FR" baseline="0" dirty="0" err="1"/>
              <a:t>Thank</a:t>
            </a:r>
            <a:r>
              <a:rPr lang="fr-FR" baseline="0" dirty="0"/>
              <a:t> </a:t>
            </a:r>
            <a:r>
              <a:rPr lang="fr-FR" baseline="0" dirty="0" err="1"/>
              <a:t>you</a:t>
            </a:r>
            <a:r>
              <a:rPr lang="fr-FR" baseline="0" dirty="0"/>
              <a:t> for </a:t>
            </a:r>
            <a:r>
              <a:rPr lang="fr-FR" baseline="0" dirty="0" err="1"/>
              <a:t>your</a:t>
            </a:r>
            <a:r>
              <a:rPr lang="fr-FR" baseline="0" dirty="0"/>
              <a:t> attention. </a:t>
            </a:r>
          </a:p>
        </p:txBody>
      </p:sp>
      <p:sp>
        <p:nvSpPr>
          <p:cNvPr id="4" name="Espace réservé du numéro de diapositive 3"/>
          <p:cNvSpPr>
            <a:spLocks noGrp="1"/>
          </p:cNvSpPr>
          <p:nvPr>
            <p:ph type="sldNum" sz="quarter" idx="10"/>
          </p:nvPr>
        </p:nvSpPr>
        <p:spPr/>
        <p:txBody>
          <a:bodyPr/>
          <a:lstStyle/>
          <a:p>
            <a:fld id="{23F8E4AE-95E2-6C47-9CC4-746F0A410382}" type="slidenum">
              <a:rPr lang="fr-FR" smtClean="0"/>
              <a:t>24</a:t>
            </a:fld>
            <a:endParaRPr lang="fr-FR"/>
          </a:p>
        </p:txBody>
      </p:sp>
    </p:spTree>
    <p:extLst>
      <p:ext uri="{BB962C8B-B14F-4D97-AF65-F5344CB8AC3E}">
        <p14:creationId xmlns:p14="http://schemas.microsoft.com/office/powerpoint/2010/main" val="2243908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821F9B0A-900D-405B-9DE6-931EA390BE56}" type="slidenum">
              <a:rPr lang="en-US" altLang="fr-FR" smtClean="0"/>
              <a:pPr eaLnBrk="1" hangingPunct="1">
                <a:spcBef>
                  <a:spcPct val="0"/>
                </a:spcBef>
              </a:pPr>
              <a:t>3</a:t>
            </a:fld>
            <a:endParaRPr lang="en-US" altLang="fr-F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p:spPr>
        <p:txBody>
          <a:bodyPr/>
          <a:lstStyle/>
          <a:p>
            <a:pPr eaLnBrk="1" hangingPunct="1"/>
            <a:r>
              <a:rPr lang="fr-FR" altLang="fr-FR" sz="500" dirty="0"/>
              <a:t>En particulier, un objectif majeur de cette physique</a:t>
            </a:r>
            <a:r>
              <a:rPr lang="fr-FR" altLang="fr-FR" sz="500" baseline="0" dirty="0"/>
              <a:t> est d’atteindre des intensités lumineuses proches de la limite de Schwinger (i.e. 10</a:t>
            </a:r>
            <a:r>
              <a:rPr lang="fr-FR" altLang="fr-FR" sz="500" baseline="30000" dirty="0"/>
              <a:t>29</a:t>
            </a:r>
            <a:r>
              <a:rPr lang="fr-FR" altLang="fr-FR" sz="500" baseline="0" dirty="0"/>
              <a:t> W.cm</a:t>
            </a:r>
            <a:r>
              <a:rPr lang="fr-FR" altLang="fr-FR" sz="500" baseline="30000" dirty="0"/>
              <a:t>-2</a:t>
            </a:r>
            <a:r>
              <a:rPr lang="fr-FR" altLang="fr-FR" sz="500" baseline="0" dirty="0"/>
              <a:t>) autour desquelles on aurait un claquage du vide et des paires e-/e+ positrons pourraient par exemple être produites à partir du vide? </a:t>
            </a:r>
          </a:p>
          <a:p>
            <a:pPr eaLnBrk="1" hangingPunct="1"/>
            <a:endParaRPr lang="fr-FR" altLang="fr-FR" sz="500" baseline="0" dirty="0"/>
          </a:p>
          <a:p>
            <a:pPr eaLnBrk="1" hangingPunct="1"/>
            <a:r>
              <a:rPr lang="fr-FR" altLang="fr-FR" sz="500" baseline="0" dirty="0"/>
              <a:t>Comment cela est possible? </a:t>
            </a:r>
          </a:p>
          <a:p>
            <a:pPr eaLnBrk="1" hangingPunct="1"/>
            <a:endParaRPr lang="fr-FR" altLang="fr-FR" sz="500" baseline="0" dirty="0"/>
          </a:p>
          <a:p>
            <a:pPr eaLnBrk="1" hangingPunct="1"/>
            <a:r>
              <a:rPr lang="fr-FR" altLang="fr-FR" sz="500" baseline="0" dirty="0"/>
              <a:t>La physique quantique nous dit que des paires virtuelles e-/positrons peuvent </a:t>
            </a:r>
            <a:r>
              <a:rPr lang="fr-FR" altLang="fr-FR" sz="500" baseline="0" dirty="0" err="1"/>
              <a:t>apparâitre</a:t>
            </a:r>
            <a:r>
              <a:rPr lang="fr-FR" altLang="fr-FR" sz="500" baseline="0" dirty="0"/>
              <a:t> et </a:t>
            </a:r>
            <a:r>
              <a:rPr lang="fr-FR" altLang="fr-FR" sz="500" baseline="0" dirty="0" err="1"/>
              <a:t>disparâitre</a:t>
            </a:r>
            <a:r>
              <a:rPr lang="fr-FR" altLang="fr-FR" sz="500" baseline="0" dirty="0"/>
              <a:t> dans le vide sur une échelle de temps donnée par le principe d’incertitude  à savoir ici pour une différence d’énergie égale à l’énergie de masse des paires un temps de 10</a:t>
            </a:r>
            <a:r>
              <a:rPr lang="fr-FR" altLang="fr-FR" sz="500" baseline="30000" dirty="0"/>
              <a:t>-21</a:t>
            </a:r>
            <a:r>
              <a:rPr lang="fr-FR" altLang="fr-FR" sz="500" baseline="0" dirty="0"/>
              <a:t>s (une </a:t>
            </a:r>
            <a:r>
              <a:rPr lang="fr-FR" altLang="fr-FR" sz="500" baseline="0" dirty="0" err="1"/>
              <a:t>zeptoseconde</a:t>
            </a:r>
            <a:r>
              <a:rPr lang="fr-FR" altLang="fr-FR" sz="500" baseline="0" dirty="0"/>
              <a:t>). </a:t>
            </a:r>
          </a:p>
          <a:p>
            <a:pPr eaLnBrk="1" hangingPunct="1"/>
            <a:endParaRPr lang="fr-FR" altLang="fr-FR" sz="500" baseline="0" dirty="0"/>
          </a:p>
          <a:p>
            <a:pPr eaLnBrk="1" hangingPunct="1"/>
            <a:r>
              <a:rPr lang="fr-FR" altLang="fr-FR" sz="500" baseline="0" dirty="0"/>
              <a:t>Si on appliquait un champ suffisamment fort durant cet instant, on pourrait matérialiser ces paires virtuelles dans le vide. Quel est l’amplitude du champ nécessaire? La condition est simple: il suffit que le travail fourni par ce champ pendant delta </a:t>
            </a:r>
            <a:r>
              <a:rPr lang="fr-FR" altLang="fr-FR" sz="500" baseline="0" dirty="0" err="1"/>
              <a:t>t</a:t>
            </a:r>
            <a:r>
              <a:rPr lang="fr-FR" altLang="fr-FR" sz="500" baseline="0" dirty="0"/>
              <a:t> soit supérieur à l’énergie de masse d’une paire e- positron ce qui donne E&gt; 10^18V.m^-1. </a:t>
            </a:r>
          </a:p>
          <a:p>
            <a:pPr eaLnBrk="1" hangingPunct="1"/>
            <a:endParaRPr lang="fr-FR" altLang="fr-FR" sz="500" baseline="0" dirty="0"/>
          </a:p>
          <a:p>
            <a:pPr eaLnBrk="1" hangingPunct="1"/>
            <a:r>
              <a:rPr lang="fr-FR" altLang="fr-FR" sz="500" baseline="0" dirty="0"/>
              <a:t>Pour un champ laser ceci correspond à une intensité de l’ordre de 10^29W.cm^-2. </a:t>
            </a:r>
          </a:p>
          <a:p>
            <a:pPr eaLnBrk="1" hangingPunct="1"/>
            <a:endParaRPr lang="fr-FR" altLang="fr-FR" sz="500" baseline="0" dirty="0"/>
          </a:p>
          <a:p>
            <a:pPr eaLnBrk="1" hangingPunct="1"/>
            <a:r>
              <a:rPr lang="fr-FR" altLang="fr-FR" sz="500" baseline="0" dirty="0"/>
              <a:t>Quel serait l’impact si nous arrivions à produire de tels régimes dans les expériences? Et bien ceci nous permettrait: </a:t>
            </a:r>
          </a:p>
          <a:p>
            <a:pPr eaLnBrk="1" hangingPunct="1"/>
            <a:endParaRPr lang="fr-FR" altLang="fr-FR" sz="500" baseline="0" dirty="0"/>
          </a:p>
          <a:p>
            <a:pPr eaLnBrk="1" hangingPunct="1"/>
            <a:r>
              <a:rPr lang="fr-FR" altLang="fr-FR" sz="500" baseline="0" dirty="0"/>
              <a:t>(i) d’avoir accès à des phénomènes QED dans le vide encore jamais isolés et explorés en laboratoire et qui surviennent dans des évènements astrophysiques violents. </a:t>
            </a:r>
          </a:p>
          <a:p>
            <a:pPr eaLnBrk="1" hangingPunct="1"/>
            <a:r>
              <a:rPr lang="fr-FR" altLang="fr-FR" sz="500" baseline="0" dirty="0"/>
              <a:t>(ii) De tester la QED dans ses retranchements dans des régimes non-</a:t>
            </a:r>
            <a:r>
              <a:rPr lang="fr-FR" altLang="fr-FR" sz="500" baseline="0" dirty="0" err="1"/>
              <a:t>perturbatifs</a:t>
            </a:r>
            <a:r>
              <a:rPr lang="fr-FR" altLang="fr-FR" sz="500" baseline="0" dirty="0"/>
              <a:t> encore inexplorés expérimentalement. </a:t>
            </a:r>
          </a:p>
          <a:p>
            <a:pPr eaLnBrk="1" hangingPunct="1"/>
            <a:endParaRPr lang="fr-FR" altLang="fr-FR" sz="500" baseline="0" dirty="0"/>
          </a:p>
          <a:p>
            <a:pPr eaLnBrk="1" hangingPunct="1"/>
            <a:endParaRPr lang="fr-FR" altLang="fr-FR" sz="500" dirty="0"/>
          </a:p>
        </p:txBody>
      </p:sp>
    </p:spTree>
    <p:extLst>
      <p:ext uri="{BB962C8B-B14F-4D97-AF65-F5344CB8AC3E}">
        <p14:creationId xmlns:p14="http://schemas.microsoft.com/office/powerpoint/2010/main" val="3781233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821F9B0A-900D-405B-9DE6-931EA390BE56}" type="slidenum">
              <a:rPr lang="en-US" altLang="fr-FR" smtClean="0"/>
              <a:pPr eaLnBrk="1" hangingPunct="1">
                <a:spcBef>
                  <a:spcPct val="0"/>
                </a:spcBef>
              </a:pPr>
              <a:t>4</a:t>
            </a:fld>
            <a:endParaRPr lang="en-US" altLang="fr-F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p:spPr>
        <p:txBody>
          <a:bodyPr/>
          <a:lstStyle/>
          <a:p>
            <a:pPr eaLnBrk="1" hangingPunct="1"/>
            <a:r>
              <a:rPr lang="fr-FR" altLang="fr-FR" sz="500" dirty="0"/>
              <a:t>Quelles sont les limitations actuelles pour atteindre de telles intensités? </a:t>
            </a:r>
          </a:p>
          <a:p>
            <a:pPr eaLnBrk="1" hangingPunct="1"/>
            <a:endParaRPr lang="fr-FR" altLang="fr-FR" sz="500" dirty="0"/>
          </a:p>
          <a:p>
            <a:pPr eaLnBrk="1" hangingPunct="1"/>
            <a:r>
              <a:rPr lang="fr-FR" altLang="fr-FR" sz="500" dirty="0"/>
              <a:t>Aujourd’hui,</a:t>
            </a:r>
            <a:r>
              <a:rPr lang="fr-FR" altLang="fr-FR" sz="500" baseline="0" dirty="0"/>
              <a:t> les lasers actuels produisent des intensités de l’ordre de 10¨22W.cm^-2 ce qui est 7 ordres de grandeur en </a:t>
            </a:r>
            <a:r>
              <a:rPr lang="fr-FR" altLang="fr-FR" sz="500" baseline="0" dirty="0" err="1"/>
              <a:t>dessosu</a:t>
            </a:r>
            <a:r>
              <a:rPr lang="fr-FR" altLang="fr-FR" sz="500" baseline="0" dirty="0"/>
              <a:t> des 10^29 W.cm^_2. </a:t>
            </a:r>
          </a:p>
          <a:p>
            <a:pPr eaLnBrk="1" hangingPunct="1"/>
            <a:endParaRPr lang="fr-FR" altLang="fr-FR" sz="500" baseline="0" dirty="0"/>
          </a:p>
          <a:p>
            <a:pPr eaLnBrk="1" hangingPunct="1"/>
            <a:r>
              <a:rPr lang="fr-FR" altLang="fr-FR" sz="500" baseline="0" dirty="0"/>
              <a:t>Atteindre la limite de Schwinger avec la technologie laser actuelle est donc impossible. Il faut trouver un nouveau paradigme pour atteindre de telles intensités avec les lasers existants. </a:t>
            </a:r>
            <a:endParaRPr lang="fr-FR" altLang="fr-FR" sz="500" dirty="0"/>
          </a:p>
        </p:txBody>
      </p:sp>
    </p:spTree>
    <p:extLst>
      <p:ext uri="{BB962C8B-B14F-4D97-AF65-F5344CB8AC3E}">
        <p14:creationId xmlns:p14="http://schemas.microsoft.com/office/powerpoint/2010/main" val="1098559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821F9B0A-900D-405B-9DE6-931EA390BE56}" type="slidenum">
              <a:rPr lang="en-US" altLang="fr-FR" smtClean="0"/>
              <a:pPr eaLnBrk="1" hangingPunct="1">
                <a:spcBef>
                  <a:spcPct val="0"/>
                </a:spcBef>
              </a:pPr>
              <a:t>5</a:t>
            </a:fld>
            <a:endParaRPr lang="en-US" altLang="fr-F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p:spPr>
        <p:txBody>
          <a:bodyPr/>
          <a:lstStyle/>
          <a:p>
            <a:pPr eaLnBrk="1" hangingPunct="1"/>
            <a:r>
              <a:rPr lang="fr-FR" altLang="fr-FR" sz="500" dirty="0"/>
              <a:t>Dans la suite, je vais</a:t>
            </a:r>
            <a:r>
              <a:rPr lang="fr-FR" altLang="fr-FR" sz="500" baseline="0" dirty="0"/>
              <a:t> vous montrer comment nous pensons atteindre la limite de Schwinger à l’aide de systèmes physiques remarquables appelées miroirs plasmas relativistes, </a:t>
            </a:r>
          </a:p>
          <a:p>
            <a:pPr eaLnBrk="1" hangingPunct="1"/>
            <a:endParaRPr lang="fr-FR" altLang="fr-FR" sz="500" baseline="0" dirty="0"/>
          </a:p>
          <a:p>
            <a:pPr eaLnBrk="1" hangingPunct="1"/>
            <a:r>
              <a:rPr lang="fr-FR" altLang="fr-FR" sz="500" baseline="0" dirty="0"/>
              <a:t>Ensuite, je vous montrerai l’importance des simulations à très large échelle dans le design de solutions </a:t>
            </a:r>
            <a:r>
              <a:rPr lang="fr-FR" altLang="fr-FR" sz="500" baseline="0" dirty="0" err="1"/>
              <a:t>utlilisant</a:t>
            </a:r>
            <a:r>
              <a:rPr lang="fr-FR" altLang="fr-FR" sz="500" baseline="0" dirty="0"/>
              <a:t> les miroirs plasma. </a:t>
            </a:r>
          </a:p>
          <a:p>
            <a:pPr eaLnBrk="1" hangingPunct="1"/>
            <a:endParaRPr lang="fr-FR" altLang="fr-FR" sz="500" baseline="0" dirty="0"/>
          </a:p>
          <a:p>
            <a:pPr eaLnBrk="1" hangingPunct="1"/>
            <a:r>
              <a:rPr lang="fr-FR" altLang="fr-FR" sz="500" baseline="0" dirty="0"/>
              <a:t>Je vous présenterai notamment le challenge auquel nous avons du faire face pour porter notre code de calcul sur les futures machines </a:t>
            </a:r>
            <a:r>
              <a:rPr lang="fr-FR" altLang="fr-FR" sz="500" baseline="0" dirty="0" err="1"/>
              <a:t>exascale</a:t>
            </a:r>
            <a:r>
              <a:rPr lang="fr-FR" altLang="fr-FR" sz="500" baseline="0" dirty="0"/>
              <a:t> qui seront nécessaires pour réaliser ces simulations. </a:t>
            </a:r>
          </a:p>
          <a:p>
            <a:pPr eaLnBrk="1" hangingPunct="1"/>
            <a:endParaRPr lang="fr-FR" altLang="fr-FR" sz="500" baseline="0" dirty="0"/>
          </a:p>
          <a:p>
            <a:pPr eaLnBrk="1" hangingPunct="1"/>
            <a:r>
              <a:rPr lang="fr-FR" altLang="fr-FR" sz="500" baseline="0" dirty="0"/>
              <a:t>Enfin, je présenterai les premières solutions que nous avons développées avec ce code. </a:t>
            </a:r>
            <a:endParaRPr lang="fr-FR" altLang="fr-FR" sz="500" dirty="0"/>
          </a:p>
        </p:txBody>
      </p:sp>
    </p:spTree>
    <p:extLst>
      <p:ext uri="{BB962C8B-B14F-4D97-AF65-F5344CB8AC3E}">
        <p14:creationId xmlns:p14="http://schemas.microsoft.com/office/powerpoint/2010/main" val="995793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821F9B0A-900D-405B-9DE6-931EA390BE56}" type="slidenum">
              <a:rPr lang="en-US" altLang="fr-FR" smtClean="0"/>
              <a:pPr eaLnBrk="1" hangingPunct="1">
                <a:spcBef>
                  <a:spcPct val="0"/>
                </a:spcBef>
              </a:pPr>
              <a:t>6</a:t>
            </a:fld>
            <a:endParaRPr lang="en-US" altLang="fr-F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p:spPr>
        <p:txBody>
          <a:bodyPr/>
          <a:lstStyle/>
          <a:p>
            <a:pPr eaLnBrk="1" hangingPunct="1"/>
            <a:endParaRPr lang="fr-FR" altLang="fr-FR" sz="500" dirty="0"/>
          </a:p>
        </p:txBody>
      </p:sp>
    </p:spTree>
    <p:extLst>
      <p:ext uri="{BB962C8B-B14F-4D97-AF65-F5344CB8AC3E}">
        <p14:creationId xmlns:p14="http://schemas.microsoft.com/office/powerpoint/2010/main" val="632830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821F9B0A-900D-405B-9DE6-931EA390BE56}" type="slidenum">
              <a:rPr lang="en-US" altLang="fr-FR" smtClean="0"/>
              <a:pPr eaLnBrk="1" hangingPunct="1">
                <a:spcBef>
                  <a:spcPct val="0"/>
                </a:spcBef>
              </a:pPr>
              <a:t>7</a:t>
            </a:fld>
            <a:endParaRPr lang="en-US" altLang="fr-F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p:spPr>
        <p:txBody>
          <a:bodyPr/>
          <a:lstStyle/>
          <a:p>
            <a:pPr eaLnBrk="1" hangingPunct="1"/>
            <a:r>
              <a:rPr lang="fr-FR" altLang="fr-FR" sz="500" dirty="0"/>
              <a:t>Le</a:t>
            </a:r>
            <a:r>
              <a:rPr lang="fr-FR" altLang="fr-FR" sz="500" baseline="0" dirty="0"/>
              <a:t> concept que nous souhaitons utiliser pour atteindre la limite de Schwinger est celui du miroir courbe relativiste. </a:t>
            </a:r>
          </a:p>
          <a:p>
            <a:pPr eaLnBrk="1" hangingPunct="1"/>
            <a:endParaRPr lang="fr-FR" altLang="fr-FR" sz="500" baseline="0" dirty="0"/>
          </a:p>
          <a:p>
            <a:pPr eaLnBrk="1" hangingPunct="1"/>
            <a:r>
              <a:rPr lang="fr-FR" altLang="fr-FR" sz="500" baseline="0" dirty="0"/>
              <a:t>Son principe est simple: en faisant se réfléchir un laser de puissance sur un tel miroir, deux phénomènes vont se produire: </a:t>
            </a:r>
          </a:p>
          <a:p>
            <a:pPr eaLnBrk="1" hangingPunct="1"/>
            <a:endParaRPr lang="fr-FR" altLang="fr-FR" sz="500" baseline="0" dirty="0"/>
          </a:p>
          <a:p>
            <a:pPr marL="285750" indent="-285750" eaLnBrk="1" hangingPunct="1">
              <a:buAutoNum type="romanLcParenBoth"/>
            </a:pPr>
            <a:r>
              <a:rPr lang="fr-FR" altLang="fr-FR" sz="500" baseline="0" dirty="0"/>
              <a:t>Le premier est une intensification du champ réfléchi par compression temporelle par effet Doppler </a:t>
            </a:r>
          </a:p>
          <a:p>
            <a:pPr marL="285750" indent="-285750" eaLnBrk="1" hangingPunct="1">
              <a:buAutoNum type="romanLcParenBoth"/>
            </a:pPr>
            <a:endParaRPr lang="fr-FR" altLang="fr-FR" sz="500" baseline="0" dirty="0"/>
          </a:p>
          <a:p>
            <a:pPr marL="285750" indent="-285750" eaLnBrk="1" hangingPunct="1">
              <a:buAutoNum type="romanLcParenBoth"/>
            </a:pPr>
            <a:r>
              <a:rPr lang="fr-FR" altLang="fr-FR" sz="500" baseline="0" dirty="0"/>
              <a:t>L’effet Doppler induisant également un raccourcissement de la longueur d’onde du champ réfléchi, le second effet du miroir courbe relativiste sera de focaliser fortement le champ réfléchi sur des tâches </a:t>
            </a:r>
            <a:r>
              <a:rPr lang="fr-FR" altLang="fr-FR" sz="500" baseline="0" dirty="0" err="1"/>
              <a:t>bcp</a:t>
            </a:r>
            <a:r>
              <a:rPr lang="fr-FR" altLang="fr-FR" sz="500" baseline="0" dirty="0"/>
              <a:t> plus petites que celles possibles avec le champ initial. </a:t>
            </a:r>
          </a:p>
          <a:p>
            <a:pPr marL="285750" indent="-285750" eaLnBrk="1" hangingPunct="1">
              <a:buAutoNum type="romanLcParenBoth"/>
            </a:pPr>
            <a:endParaRPr lang="fr-FR" altLang="fr-FR" sz="500" baseline="0" dirty="0"/>
          </a:p>
          <a:p>
            <a:pPr marL="285750" indent="-285750" eaLnBrk="1" hangingPunct="1">
              <a:buAutoNum type="romanLcParenBoth"/>
            </a:pPr>
            <a:endParaRPr lang="fr-FR" altLang="fr-FR" sz="500" baseline="0" dirty="0"/>
          </a:p>
          <a:p>
            <a:pPr marL="0" indent="0" eaLnBrk="1" hangingPunct="1">
              <a:buNone/>
            </a:pPr>
            <a:r>
              <a:rPr lang="fr-FR" altLang="fr-FR" sz="500" baseline="0" dirty="0"/>
              <a:t>La combinaison des deux permettrait d’atteindre des intensités proches de la limite de Schwinger. Comme vous </a:t>
            </a:r>
            <a:r>
              <a:rPr lang="fr-FR" altLang="fr-FR" sz="500" baseline="0" dirty="0" err="1"/>
              <a:t>pouveez</a:t>
            </a:r>
            <a:r>
              <a:rPr lang="fr-FR" altLang="fr-FR" sz="500" baseline="0" dirty="0"/>
              <a:t> le voir ce concept est assez ancien et remonte à 1952. Depuis, plusieurs implémentations ont été proposées à l’aide de miroirs constituées de plasmas mais toutes étaient </a:t>
            </a:r>
            <a:r>
              <a:rPr lang="fr-FR" altLang="fr-FR" sz="500" baseline="0" dirty="0" err="1"/>
              <a:t>irrealisables</a:t>
            </a:r>
            <a:r>
              <a:rPr lang="fr-FR" altLang="fr-FR" sz="500" baseline="0" dirty="0"/>
              <a:t> du fait de l’utilisant de conditions idéalisées impossibles à implémenter en expérience. </a:t>
            </a:r>
            <a:br>
              <a:rPr lang="fr-FR" altLang="fr-FR" sz="500" baseline="0" dirty="0"/>
            </a:br>
            <a:r>
              <a:rPr lang="fr-FR" altLang="fr-FR" sz="500" baseline="0" dirty="0"/>
              <a:t/>
            </a:r>
            <a:br>
              <a:rPr lang="fr-FR" altLang="fr-FR" sz="500" baseline="0" dirty="0"/>
            </a:br>
            <a:r>
              <a:rPr lang="fr-FR" altLang="fr-FR" sz="500" baseline="0" dirty="0"/>
              <a:t>Le grand défi avec ce concept est donc de proposer des solutions réalistes pour implémenter un miroir courbe relativiste. </a:t>
            </a:r>
          </a:p>
        </p:txBody>
      </p:sp>
    </p:spTree>
    <p:extLst>
      <p:ext uri="{BB962C8B-B14F-4D97-AF65-F5344CB8AC3E}">
        <p14:creationId xmlns:p14="http://schemas.microsoft.com/office/powerpoint/2010/main" val="2060050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821F9B0A-900D-405B-9DE6-931EA390BE56}" type="slidenum">
              <a:rPr lang="en-US" altLang="fr-FR" smtClean="0"/>
              <a:pPr eaLnBrk="1" hangingPunct="1">
                <a:spcBef>
                  <a:spcPct val="0"/>
                </a:spcBef>
              </a:pPr>
              <a:t>8</a:t>
            </a:fld>
            <a:endParaRPr lang="en-US" altLang="fr-F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p:spPr>
        <p:txBody>
          <a:bodyPr/>
          <a:lstStyle/>
          <a:p>
            <a:pPr eaLnBrk="1" hangingPunct="1"/>
            <a:r>
              <a:rPr lang="fr-FR" altLang="fr-FR" sz="500" dirty="0"/>
              <a:t>En particulier, la solution que nous proposons est d’utiliser des systèmes physiques remarquables appelés miroirs plasmas relativistes obtenus en focalisant un laser de puissance à haut contraste sur une cible solide </a:t>
            </a:r>
          </a:p>
          <a:p>
            <a:pPr eaLnBrk="1" hangingPunct="1"/>
            <a:endParaRPr lang="fr-FR" altLang="fr-FR" sz="500" dirty="0"/>
          </a:p>
          <a:p>
            <a:pPr eaLnBrk="1" hangingPunct="1"/>
            <a:r>
              <a:rPr lang="fr-FR" altLang="fr-FR" sz="500" dirty="0"/>
              <a:t>Au foyer le champ laser intense ionise complètement la cible solide et forme un plasma sur-dense, réfléchissant pour le champ incident. </a:t>
            </a:r>
            <a:br>
              <a:rPr lang="fr-FR" altLang="fr-FR" sz="500" dirty="0"/>
            </a:br>
            <a:r>
              <a:rPr lang="fr-FR" altLang="fr-FR" sz="500" dirty="0"/>
              <a:t/>
            </a:r>
            <a:br>
              <a:rPr lang="fr-FR" altLang="fr-FR" sz="500" dirty="0"/>
            </a:br>
            <a:r>
              <a:rPr lang="fr-FR" altLang="fr-FR" sz="500" dirty="0"/>
              <a:t>Le plasma formé est chauffé par le laser et se détend dans le vide formant une longueur de gradient (</a:t>
            </a:r>
            <a:r>
              <a:rPr lang="fr-FR" altLang="fr-FR" sz="500" dirty="0" err="1"/>
              <a:t>parmaètre</a:t>
            </a:r>
            <a:r>
              <a:rPr lang="fr-FR" altLang="fr-FR" sz="500" dirty="0"/>
              <a:t> crucial de l’interaction). Comme la durée du laser est courte cette longueur de gradient est &lt;&lt; lambda assurant un miroir de qualité optique et une </a:t>
            </a:r>
            <a:r>
              <a:rPr lang="fr-FR" altLang="fr-FR" sz="500" dirty="0" err="1"/>
              <a:t>réfléction</a:t>
            </a:r>
            <a:r>
              <a:rPr lang="fr-FR" altLang="fr-FR" sz="500" dirty="0"/>
              <a:t> quasi-spéculaire du champ incident. </a:t>
            </a:r>
          </a:p>
          <a:p>
            <a:pPr eaLnBrk="1" hangingPunct="1"/>
            <a:endParaRPr lang="fr-FR" altLang="fr-FR" sz="500" dirty="0"/>
          </a:p>
          <a:p>
            <a:pPr eaLnBrk="1" hangingPunct="1"/>
            <a:r>
              <a:rPr lang="fr-FR" altLang="fr-FR" sz="500" dirty="0"/>
              <a:t>Au cours de la réflexion, le champ laser fait osciller la surface du miroir plasma formant un miroir oscillant relativiste. Ces oscillations viennent déformer le champ réfléchi par effet Doppler relativiste (explication films). </a:t>
            </a:r>
          </a:p>
          <a:p>
            <a:pPr eaLnBrk="1" hangingPunct="1"/>
            <a:endParaRPr lang="fr-FR" altLang="fr-FR" sz="500" dirty="0"/>
          </a:p>
          <a:p>
            <a:pPr eaLnBrk="1" hangingPunct="1"/>
            <a:r>
              <a:rPr lang="fr-FR" altLang="fr-FR" sz="500" dirty="0"/>
              <a:t>Cette  déformation est associé à un spectre d’harmoniques. </a:t>
            </a:r>
          </a:p>
          <a:p>
            <a:pPr eaLnBrk="1" hangingPunct="1"/>
            <a:endParaRPr lang="fr-FR" altLang="fr-FR" sz="500" dirty="0"/>
          </a:p>
        </p:txBody>
      </p:sp>
    </p:spTree>
    <p:extLst>
      <p:ext uri="{BB962C8B-B14F-4D97-AF65-F5344CB8AC3E}">
        <p14:creationId xmlns:p14="http://schemas.microsoft.com/office/powerpoint/2010/main" val="2035319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821F9B0A-900D-405B-9DE6-931EA390BE56}" type="slidenum">
              <a:rPr lang="en-US" altLang="fr-FR" smtClean="0"/>
              <a:pPr eaLnBrk="1" hangingPunct="1">
                <a:spcBef>
                  <a:spcPct val="0"/>
                </a:spcBef>
              </a:pPr>
              <a:t>9</a:t>
            </a:fld>
            <a:endParaRPr lang="en-US" altLang="fr-F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p:spPr>
        <p:txBody>
          <a:bodyPr/>
          <a:lstStyle/>
          <a:p>
            <a:pPr eaLnBrk="1" hangingPunct="1"/>
            <a:r>
              <a:rPr lang="fr-FR" altLang="fr-FR" sz="500" dirty="0"/>
              <a:t>Jusqu’à présent je vous ai montré qu’on pouvait générer des miroirs plasmas relativistes mais comment les courber afin de focaliser le champ harmonique produit. Pour ce faire nous proposons d’utiliser un phénomène appelé pression de radiation. </a:t>
            </a:r>
            <a:br>
              <a:rPr lang="fr-FR" altLang="fr-FR" sz="500" dirty="0"/>
            </a:br>
            <a:r>
              <a:rPr lang="fr-FR" altLang="fr-FR" sz="500" dirty="0"/>
              <a:t/>
            </a:r>
            <a:br>
              <a:rPr lang="fr-FR" altLang="fr-FR" sz="500" dirty="0"/>
            </a:br>
            <a:r>
              <a:rPr lang="fr-FR" altLang="fr-FR" sz="500" dirty="0"/>
              <a:t>Pour un faisceau gaussien, le profil spatial du laser au foyer est non-uniforme spatialement ce qui résulte en une courbure de la surface du miroir (la pression de radiation étant plus forte au milieu que sur les bords). Ceci est parfaitement visible sur le </a:t>
            </a:r>
            <a:r>
              <a:rPr lang="fr-FR" altLang="fr-FR" sz="500" dirty="0" err="1"/>
              <a:t>fillm</a:t>
            </a:r>
            <a:r>
              <a:rPr lang="fr-FR" altLang="fr-FR" sz="500" dirty="0"/>
              <a:t> de gauche introduit précédemment. </a:t>
            </a:r>
          </a:p>
          <a:p>
            <a:pPr eaLnBrk="1" hangingPunct="1"/>
            <a:endParaRPr lang="fr-FR" altLang="fr-FR" sz="500" dirty="0"/>
          </a:p>
          <a:p>
            <a:pPr eaLnBrk="1" hangingPunct="1"/>
            <a:r>
              <a:rPr lang="fr-FR" altLang="fr-FR" sz="500" dirty="0"/>
              <a:t>Cette courbure résulte en une focalisation du champ réfléchi, comme vous pouvez le voir sur le film de droite. </a:t>
            </a:r>
          </a:p>
          <a:p>
            <a:pPr eaLnBrk="1" hangingPunct="1"/>
            <a:endParaRPr lang="fr-FR" altLang="fr-FR" sz="500" dirty="0"/>
          </a:p>
          <a:p>
            <a:pPr eaLnBrk="1" hangingPunct="1"/>
            <a:r>
              <a:rPr lang="fr-FR" altLang="fr-FR" sz="500" dirty="0"/>
              <a:t>Quelle est l’intensité maximale que l’on peut atteindre avec ce schéma? Répondre à cette question va nécessiter des simulations à très large échelle comme je le montre à présent. </a:t>
            </a:r>
          </a:p>
        </p:txBody>
      </p:sp>
    </p:spTree>
    <p:extLst>
      <p:ext uri="{BB962C8B-B14F-4D97-AF65-F5344CB8AC3E}">
        <p14:creationId xmlns:p14="http://schemas.microsoft.com/office/powerpoint/2010/main" val="160530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Cliquez et modifiez le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Cliquez pour modifier le style des sous-titres du masque</a:t>
            </a:r>
            <a:endParaRPr lang="en-US" dirty="0"/>
          </a:p>
        </p:txBody>
      </p:sp>
      <p:sp>
        <p:nvSpPr>
          <p:cNvPr id="4" name="Date Placeholder 3"/>
          <p:cNvSpPr>
            <a:spLocks noGrp="1"/>
          </p:cNvSpPr>
          <p:nvPr>
            <p:ph type="dt" sz="half" idx="10"/>
          </p:nvPr>
        </p:nvSpPr>
        <p:spPr/>
        <p:txBody>
          <a:bodyPr/>
          <a:lstStyle/>
          <a:p>
            <a:fld id="{732D7A8B-B575-A046-AE12-07C5355CA931}" type="datetimeFigureOut">
              <a:rPr lang="fr-FR" smtClean="0"/>
              <a:t>21/06/2019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6A03379-8948-C24B-A88F-024076F90B2D}" type="slidenum">
              <a:rPr lang="fr-FR" smtClean="0"/>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32D7A8B-B575-A046-AE12-07C5355CA931}" type="datetimeFigureOut">
              <a:rPr lang="fr-FR" smtClean="0"/>
              <a:t>21/06/2019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6A03379-8948-C24B-A88F-024076F90B2D}" type="slidenum">
              <a:rPr lang="fr-FR" smtClean="0"/>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Cliquez et modifiez le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32D7A8B-B575-A046-AE12-07C5355CA931}" type="datetimeFigureOut">
              <a:rPr lang="fr-FR" smtClean="0"/>
              <a:t>21/06/2019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6A03379-8948-C24B-A88F-024076F90B2D}" type="slidenum">
              <a:rPr lang="fr-FR" smtClean="0"/>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32D7A8B-B575-A046-AE12-07C5355CA931}" type="datetimeFigureOut">
              <a:rPr lang="fr-FR" smtClean="0"/>
              <a:t>21/06/2019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6A03379-8948-C24B-A88F-024076F90B2D}" type="slidenum">
              <a:rPr lang="fr-FR" smtClean="0"/>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Cliquez et modifiez le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732D7A8B-B575-A046-AE12-07C5355CA931}" type="datetimeFigureOut">
              <a:rPr lang="fr-FR" smtClean="0"/>
              <a:t>21/06/2019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6A03379-8948-C24B-A88F-024076F90B2D}" type="slidenum">
              <a:rPr lang="fr-FR" smtClean="0"/>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732D7A8B-B575-A046-AE12-07C5355CA931}" type="datetimeFigureOut">
              <a:rPr lang="fr-FR" smtClean="0"/>
              <a:t>21/06/2019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6A03379-8948-C24B-A88F-024076F90B2D}" type="slidenum">
              <a:rPr lang="fr-FR" smtClean="0"/>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Cliquez et modifiez le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732D7A8B-B575-A046-AE12-07C5355CA931}" type="datetimeFigureOut">
              <a:rPr lang="fr-FR" smtClean="0"/>
              <a:t>21/06/2019</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66A03379-8948-C24B-A88F-024076F90B2D}" type="slidenum">
              <a:rPr lang="fr-FR" smtClean="0"/>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Date Placeholder 2"/>
          <p:cNvSpPr>
            <a:spLocks noGrp="1"/>
          </p:cNvSpPr>
          <p:nvPr>
            <p:ph type="dt" sz="half" idx="10"/>
          </p:nvPr>
        </p:nvSpPr>
        <p:spPr/>
        <p:txBody>
          <a:bodyPr/>
          <a:lstStyle/>
          <a:p>
            <a:fld id="{732D7A8B-B575-A046-AE12-07C5355CA931}" type="datetimeFigureOut">
              <a:rPr lang="fr-FR" smtClean="0"/>
              <a:t>21/06/2019</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66A03379-8948-C24B-A88F-024076F90B2D}" type="slidenum">
              <a:rPr lang="fr-FR" smtClean="0"/>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2D7A8B-B575-A046-AE12-07C5355CA931}" type="datetimeFigureOut">
              <a:rPr lang="fr-FR" smtClean="0"/>
              <a:t>21/06/2019</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66A03379-8948-C24B-A88F-024076F90B2D}" type="slidenum">
              <a:rPr lang="fr-FR" smtClean="0"/>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Cliquez et modifiez le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32D7A8B-B575-A046-AE12-07C5355CA931}" type="datetimeFigureOut">
              <a:rPr lang="fr-FR" smtClean="0"/>
              <a:t>21/06/2019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6A03379-8948-C24B-A88F-024076F90B2D}" type="slidenum">
              <a:rPr lang="fr-FR" smtClean="0"/>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Cliquez et modifiez le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Faire glisser l'image vers l'espace réservé ou cliquer sur l'icône pour l'ajouter</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32D7A8B-B575-A046-AE12-07C5355CA931}" type="datetimeFigureOut">
              <a:rPr lang="fr-FR" smtClean="0"/>
              <a:t>21/06/2019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6A03379-8948-C24B-A88F-024076F90B2D}" type="slidenum">
              <a:rPr lang="fr-FR" smtClean="0"/>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Cliquez et modifiez le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2D7A8B-B575-A046-AE12-07C5355CA931}" type="datetimeFigureOut">
              <a:rPr lang="fr-FR" smtClean="0"/>
              <a:t>21/06/2019</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A03379-8948-C24B-A88F-024076F90B2D}" type="slidenum">
              <a:rPr lang="fr-FR" smtClean="0"/>
              <a:t>‹N°›</a:t>
            </a:fld>
            <a:endParaRPr lang="fr-FR"/>
          </a:p>
        </p:txBody>
      </p:sp>
    </p:spTree>
    <p:extLst>
      <p:ext uri="{BB962C8B-B14F-4D97-AF65-F5344CB8AC3E}">
        <p14:creationId xmlns:p14="http://schemas.microsoft.com/office/powerpoint/2010/main" val="14795709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hyperlink" Target="https://www.top500.or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1.tiff"/><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30.tiff"/><Relationship Id="rId5" Type="http://schemas.openxmlformats.org/officeDocument/2006/relationships/image" Target="../media/image29.png"/><Relationship Id="rId4" Type="http://schemas.openxmlformats.org/officeDocument/2006/relationships/hyperlink" Target="https://picsar.net/"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33.tiff"/><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4.tiff"/><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png"/><Relationship Id="rId9" Type="http://schemas.openxmlformats.org/officeDocument/2006/relationships/image" Target="../media/image41.png"/><Relationship Id="rId1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4.xml"/><Relationship Id="rId13" Type="http://schemas.openxmlformats.org/officeDocument/2006/relationships/image" Target="../media/image7.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6.png"/><Relationship Id="rId17" Type="http://schemas.openxmlformats.org/officeDocument/2006/relationships/image" Target="../media/image11.png"/><Relationship Id="rId2" Type="http://schemas.openxmlformats.org/officeDocument/2006/relationships/tags" Target="../tags/tag2.xml"/><Relationship Id="rId16" Type="http://schemas.openxmlformats.org/officeDocument/2006/relationships/image" Target="../media/image10.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5.png"/><Relationship Id="rId5" Type="http://schemas.openxmlformats.org/officeDocument/2006/relationships/tags" Target="../tags/tag5.xml"/><Relationship Id="rId15" Type="http://schemas.openxmlformats.org/officeDocument/2006/relationships/image" Target="../media/image9.png"/><Relationship Id="rId10" Type="http://schemas.openxmlformats.org/officeDocument/2006/relationships/image" Target="../media/image3.png"/><Relationship Id="rId4" Type="http://schemas.openxmlformats.org/officeDocument/2006/relationships/tags" Target="../tags/tag4.xml"/><Relationship Id="rId9" Type="http://schemas.openxmlformats.org/officeDocument/2006/relationships/notesSlide" Target="../notesSlides/notesSlide3.xml"/><Relationship Id="rId1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5.emf"/><Relationship Id="rId4" Type="http://schemas.openxmlformats.org/officeDocument/2006/relationships/image" Target="../media/image14.emf"/></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2.gif"/><Relationship Id="rId4" Type="http://schemas.openxmlformats.org/officeDocument/2006/relationships/image" Target="../media/image2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3">
            <a:extLst>
              <a:ext uri="{28A0092B-C50C-407E-A947-70E740481C1C}">
                <a14:useLocalDpi xmlns:a14="http://schemas.microsoft.com/office/drawing/2010/main" val="0"/>
              </a:ext>
            </a:extLst>
          </a:blip>
          <a:srcRect l="12698" t="12489" r="10141" b="11055"/>
          <a:stretch/>
        </p:blipFill>
        <p:spPr>
          <a:xfrm rot="10800000" flipV="1">
            <a:off x="0" y="-27850"/>
            <a:ext cx="9144000" cy="6885850"/>
          </a:xfrm>
          <a:prstGeom prst="rect">
            <a:avLst/>
          </a:prstGeom>
        </p:spPr>
      </p:pic>
      <p:sp>
        <p:nvSpPr>
          <p:cNvPr id="4" name="ZoneTexte 3"/>
          <p:cNvSpPr txBox="1"/>
          <p:nvPr/>
        </p:nvSpPr>
        <p:spPr>
          <a:xfrm>
            <a:off x="1459503" y="1580975"/>
            <a:ext cx="6533968" cy="1384995"/>
          </a:xfrm>
          <a:prstGeom prst="rect">
            <a:avLst/>
          </a:prstGeom>
          <a:noFill/>
        </p:spPr>
        <p:txBody>
          <a:bodyPr wrap="none" rtlCol="0">
            <a:spAutoFit/>
          </a:bodyPr>
          <a:lstStyle/>
          <a:p>
            <a:pPr algn="ctr"/>
            <a:r>
              <a:rPr lang="fr-FR" sz="2800" b="1" i="1" dirty="0">
                <a:solidFill>
                  <a:schemeClr val="bg1"/>
                </a:solidFill>
              </a:rPr>
              <a:t>How to </a:t>
            </a:r>
            <a:r>
              <a:rPr lang="fr-FR" sz="2800" b="1" i="1" dirty="0" err="1">
                <a:solidFill>
                  <a:schemeClr val="bg1"/>
                </a:solidFill>
              </a:rPr>
              <a:t>approach</a:t>
            </a:r>
            <a:r>
              <a:rPr lang="fr-FR" sz="2800" b="1" i="1" dirty="0">
                <a:solidFill>
                  <a:schemeClr val="bg1"/>
                </a:solidFill>
              </a:rPr>
              <a:t> the Schwinger </a:t>
            </a:r>
            <a:r>
              <a:rPr lang="fr-FR" sz="2800" b="1" i="1" dirty="0" err="1">
                <a:solidFill>
                  <a:schemeClr val="bg1"/>
                </a:solidFill>
              </a:rPr>
              <a:t>limit</a:t>
            </a:r>
            <a:r>
              <a:rPr lang="fr-FR" sz="2800" b="1" i="1" dirty="0">
                <a:solidFill>
                  <a:schemeClr val="bg1"/>
                </a:solidFill>
              </a:rPr>
              <a:t> </a:t>
            </a:r>
            <a:r>
              <a:rPr lang="fr-FR" sz="2800" b="1" i="1" dirty="0" err="1">
                <a:solidFill>
                  <a:schemeClr val="bg1"/>
                </a:solidFill>
              </a:rPr>
              <a:t>with</a:t>
            </a:r>
            <a:r>
              <a:rPr lang="fr-FR" sz="2800" b="1" i="1" dirty="0">
                <a:solidFill>
                  <a:schemeClr val="bg1"/>
                </a:solidFill>
              </a:rPr>
              <a:t> </a:t>
            </a:r>
          </a:p>
          <a:p>
            <a:pPr algn="ctr"/>
            <a:r>
              <a:rPr lang="fr-FR" sz="2800" b="1" i="1" dirty="0" err="1">
                <a:solidFill>
                  <a:schemeClr val="bg1"/>
                </a:solidFill>
              </a:rPr>
              <a:t>relativistic</a:t>
            </a:r>
            <a:r>
              <a:rPr lang="fr-FR" sz="2800" b="1" i="1" dirty="0">
                <a:solidFill>
                  <a:schemeClr val="bg1"/>
                </a:solidFill>
              </a:rPr>
              <a:t> plasma </a:t>
            </a:r>
            <a:r>
              <a:rPr lang="fr-FR" sz="2800" b="1" i="1" dirty="0" err="1">
                <a:solidFill>
                  <a:schemeClr val="bg1"/>
                </a:solidFill>
              </a:rPr>
              <a:t>mirrors</a:t>
            </a:r>
            <a:r>
              <a:rPr lang="fr-FR" sz="2800" b="1" i="1" dirty="0">
                <a:solidFill>
                  <a:schemeClr val="bg1"/>
                </a:solidFill>
              </a:rPr>
              <a:t> ?</a:t>
            </a:r>
          </a:p>
          <a:p>
            <a:pPr algn="ctr"/>
            <a:endParaRPr lang="fr-FR" sz="2800" b="1" i="1" dirty="0">
              <a:solidFill>
                <a:schemeClr val="bg1"/>
              </a:solidFill>
            </a:endParaRPr>
          </a:p>
        </p:txBody>
      </p:sp>
      <p:cxnSp>
        <p:nvCxnSpPr>
          <p:cNvPr id="10" name="Connecteur droit 9"/>
          <p:cNvCxnSpPr/>
          <p:nvPr/>
        </p:nvCxnSpPr>
        <p:spPr>
          <a:xfrm>
            <a:off x="7973961" y="6194323"/>
            <a:ext cx="550607"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7916480" y="5824991"/>
            <a:ext cx="665567" cy="369332"/>
          </a:xfrm>
          <a:prstGeom prst="rect">
            <a:avLst/>
          </a:prstGeom>
          <a:noFill/>
        </p:spPr>
        <p:txBody>
          <a:bodyPr wrap="none" rtlCol="0">
            <a:spAutoFit/>
          </a:bodyPr>
          <a:lstStyle/>
          <a:p>
            <a:r>
              <a:rPr lang="fr-FR" dirty="0"/>
              <a:t>1 </a:t>
            </a:r>
            <a:r>
              <a:rPr lang="fr-FR" dirty="0" err="1"/>
              <a:t>μm</a:t>
            </a:r>
            <a:endParaRPr lang="fr-FR" dirty="0"/>
          </a:p>
        </p:txBody>
      </p:sp>
      <p:sp>
        <p:nvSpPr>
          <p:cNvPr id="2" name="ZoneTexte 1">
            <a:extLst>
              <a:ext uri="{FF2B5EF4-FFF2-40B4-BE49-F238E27FC236}">
                <a16:creationId xmlns:a16="http://schemas.microsoft.com/office/drawing/2014/main" id="{3C205D15-C61E-FD45-9E43-FBE809A88465}"/>
              </a:ext>
            </a:extLst>
          </p:cNvPr>
          <p:cNvSpPr txBox="1"/>
          <p:nvPr/>
        </p:nvSpPr>
        <p:spPr>
          <a:xfrm>
            <a:off x="3565911" y="3889300"/>
            <a:ext cx="2321149" cy="923330"/>
          </a:xfrm>
          <a:prstGeom prst="rect">
            <a:avLst/>
          </a:prstGeom>
          <a:noFill/>
        </p:spPr>
        <p:txBody>
          <a:bodyPr wrap="none" rtlCol="0">
            <a:spAutoFit/>
          </a:bodyPr>
          <a:lstStyle/>
          <a:p>
            <a:pPr algn="ctr"/>
            <a:r>
              <a:rPr lang="fr-FR" dirty="0">
                <a:solidFill>
                  <a:schemeClr val="bg1"/>
                </a:solidFill>
              </a:rPr>
              <a:t>H. </a:t>
            </a:r>
            <a:r>
              <a:rPr lang="fr-FR" dirty="0" err="1">
                <a:solidFill>
                  <a:schemeClr val="bg1"/>
                </a:solidFill>
              </a:rPr>
              <a:t>Vincenti</a:t>
            </a:r>
            <a:r>
              <a:rPr lang="fr-FR" dirty="0">
                <a:solidFill>
                  <a:schemeClr val="bg1"/>
                </a:solidFill>
              </a:rPr>
              <a:t>, </a:t>
            </a:r>
          </a:p>
          <a:p>
            <a:pPr algn="ctr"/>
            <a:r>
              <a:rPr lang="fr-FR" dirty="0">
                <a:solidFill>
                  <a:schemeClr val="bg1"/>
                </a:solidFill>
              </a:rPr>
              <a:t>DRF/IRAMIS/LIDYL/PHI</a:t>
            </a:r>
          </a:p>
          <a:p>
            <a:pPr algn="ctr"/>
            <a:r>
              <a:rPr lang="fr-FR" dirty="0">
                <a:solidFill>
                  <a:schemeClr val="bg1"/>
                </a:solidFill>
              </a:rPr>
              <a:t>CEA Saclay</a:t>
            </a:r>
          </a:p>
        </p:txBody>
      </p:sp>
      <p:sp>
        <p:nvSpPr>
          <p:cNvPr id="3" name="Rectangle 2"/>
          <p:cNvSpPr/>
          <p:nvPr/>
        </p:nvSpPr>
        <p:spPr>
          <a:xfrm>
            <a:off x="3002552" y="2781304"/>
            <a:ext cx="3447867" cy="369332"/>
          </a:xfrm>
          <a:prstGeom prst="rect">
            <a:avLst/>
          </a:prstGeom>
        </p:spPr>
        <p:txBody>
          <a:bodyPr wrap="none">
            <a:spAutoFit/>
          </a:bodyPr>
          <a:lstStyle/>
          <a:p>
            <a:pPr algn="ctr"/>
            <a:r>
              <a:rPr lang="fr-FR" b="1" i="1">
                <a:solidFill>
                  <a:schemeClr val="bg1"/>
                </a:solidFill>
              </a:rPr>
              <a:t>Novel</a:t>
            </a:r>
            <a:r>
              <a:rPr lang="fr-FR" b="1" i="1" dirty="0">
                <a:solidFill>
                  <a:schemeClr val="bg1"/>
                </a:solidFill>
              </a:rPr>
              <a:t> design solutions at </a:t>
            </a:r>
            <a:r>
              <a:rPr lang="fr-FR" b="1" i="1" dirty="0" err="1">
                <a:solidFill>
                  <a:schemeClr val="bg1"/>
                </a:solidFill>
              </a:rPr>
              <a:t>exascale</a:t>
            </a:r>
            <a:endParaRPr lang="fr-FR" b="1" i="1" dirty="0">
              <a:solidFill>
                <a:schemeClr val="bg1"/>
              </a:solidFill>
            </a:endParaRPr>
          </a:p>
        </p:txBody>
      </p:sp>
    </p:spTree>
    <p:extLst>
      <p:ext uri="{BB962C8B-B14F-4D97-AF65-F5344CB8AC3E}">
        <p14:creationId xmlns:p14="http://schemas.microsoft.com/office/powerpoint/2010/main" val="1832413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21">
            <a:extLst>
              <a:ext uri="{FF2B5EF4-FFF2-40B4-BE49-F238E27FC236}">
                <a16:creationId xmlns:a16="http://schemas.microsoft.com/office/drawing/2014/main" id="{A333FB14-5A15-CF41-82BC-3DA804D6FE7C}"/>
              </a:ext>
            </a:extLst>
          </p:cNvPr>
          <p:cNvGrpSpPr>
            <a:grpSpLocks/>
          </p:cNvGrpSpPr>
          <p:nvPr/>
        </p:nvGrpSpPr>
        <p:grpSpPr bwMode="auto">
          <a:xfrm>
            <a:off x="472555" y="2116838"/>
            <a:ext cx="3919131" cy="1916361"/>
            <a:chOff x="1928" y="845"/>
            <a:chExt cx="1179" cy="816"/>
          </a:xfrm>
        </p:grpSpPr>
        <p:sp>
          <p:nvSpPr>
            <p:cNvPr id="51" name="Line 22">
              <a:extLst>
                <a:ext uri="{FF2B5EF4-FFF2-40B4-BE49-F238E27FC236}">
                  <a16:creationId xmlns:a16="http://schemas.microsoft.com/office/drawing/2014/main" id="{9CF7881C-D45A-4744-82EA-1CC50BC4782E}"/>
                </a:ext>
              </a:extLst>
            </p:cNvPr>
            <p:cNvSpPr>
              <a:spLocks noChangeShapeType="1"/>
            </p:cNvSpPr>
            <p:nvPr/>
          </p:nvSpPr>
          <p:spPr bwMode="auto">
            <a:xfrm>
              <a:off x="2064" y="845"/>
              <a:ext cx="0" cy="793"/>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fr-FR" sz="2177"/>
            </a:p>
          </p:txBody>
        </p:sp>
        <p:sp>
          <p:nvSpPr>
            <p:cNvPr id="52" name="Line 23">
              <a:extLst>
                <a:ext uri="{FF2B5EF4-FFF2-40B4-BE49-F238E27FC236}">
                  <a16:creationId xmlns:a16="http://schemas.microsoft.com/office/drawing/2014/main" id="{4C159ADF-03EE-7546-955B-0E4C702A56C0}"/>
                </a:ext>
              </a:extLst>
            </p:cNvPr>
            <p:cNvSpPr>
              <a:spLocks noChangeShapeType="1"/>
            </p:cNvSpPr>
            <p:nvPr/>
          </p:nvSpPr>
          <p:spPr bwMode="auto">
            <a:xfrm>
              <a:off x="1928" y="981"/>
              <a:ext cx="1179"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fr-FR" sz="2177"/>
            </a:p>
          </p:txBody>
        </p:sp>
        <p:sp>
          <p:nvSpPr>
            <p:cNvPr id="53" name="Line 24">
              <a:extLst>
                <a:ext uri="{FF2B5EF4-FFF2-40B4-BE49-F238E27FC236}">
                  <a16:creationId xmlns:a16="http://schemas.microsoft.com/office/drawing/2014/main" id="{C91D6D3B-9A75-4D43-9BBC-7BD7B7531BA7}"/>
                </a:ext>
              </a:extLst>
            </p:cNvPr>
            <p:cNvSpPr>
              <a:spLocks noChangeShapeType="1"/>
            </p:cNvSpPr>
            <p:nvPr/>
          </p:nvSpPr>
          <p:spPr bwMode="auto">
            <a:xfrm>
              <a:off x="1928" y="1162"/>
              <a:ext cx="1179"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fr-FR" sz="2177"/>
            </a:p>
          </p:txBody>
        </p:sp>
        <p:sp>
          <p:nvSpPr>
            <p:cNvPr id="54" name="Line 25">
              <a:extLst>
                <a:ext uri="{FF2B5EF4-FFF2-40B4-BE49-F238E27FC236}">
                  <a16:creationId xmlns:a16="http://schemas.microsoft.com/office/drawing/2014/main" id="{6D0BC2D7-DE24-FA45-99F0-7B2092AB80D4}"/>
                </a:ext>
              </a:extLst>
            </p:cNvPr>
            <p:cNvSpPr>
              <a:spLocks noChangeShapeType="1"/>
            </p:cNvSpPr>
            <p:nvPr/>
          </p:nvSpPr>
          <p:spPr bwMode="auto">
            <a:xfrm>
              <a:off x="1928" y="1344"/>
              <a:ext cx="1179"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fr-FR" sz="2177"/>
            </a:p>
          </p:txBody>
        </p:sp>
        <p:sp>
          <p:nvSpPr>
            <p:cNvPr id="56" name="Line 26">
              <a:extLst>
                <a:ext uri="{FF2B5EF4-FFF2-40B4-BE49-F238E27FC236}">
                  <a16:creationId xmlns:a16="http://schemas.microsoft.com/office/drawing/2014/main" id="{26AB7145-F1D6-524D-AE84-951C5EF28FF7}"/>
                </a:ext>
              </a:extLst>
            </p:cNvPr>
            <p:cNvSpPr>
              <a:spLocks noChangeShapeType="1"/>
            </p:cNvSpPr>
            <p:nvPr/>
          </p:nvSpPr>
          <p:spPr bwMode="auto">
            <a:xfrm>
              <a:off x="1928" y="1525"/>
              <a:ext cx="1179"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fr-FR" sz="2177"/>
            </a:p>
          </p:txBody>
        </p:sp>
        <p:sp>
          <p:nvSpPr>
            <p:cNvPr id="57" name="Line 27">
              <a:extLst>
                <a:ext uri="{FF2B5EF4-FFF2-40B4-BE49-F238E27FC236}">
                  <a16:creationId xmlns:a16="http://schemas.microsoft.com/office/drawing/2014/main" id="{DD8977A0-14E4-5E4C-9C05-ABABE052E919}"/>
                </a:ext>
              </a:extLst>
            </p:cNvPr>
            <p:cNvSpPr>
              <a:spLocks noChangeShapeType="1"/>
            </p:cNvSpPr>
            <p:nvPr/>
          </p:nvSpPr>
          <p:spPr bwMode="auto">
            <a:xfrm>
              <a:off x="2290" y="845"/>
              <a:ext cx="0" cy="793"/>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fr-FR" sz="2177"/>
            </a:p>
          </p:txBody>
        </p:sp>
        <p:sp>
          <p:nvSpPr>
            <p:cNvPr id="58" name="Line 28">
              <a:extLst>
                <a:ext uri="{FF2B5EF4-FFF2-40B4-BE49-F238E27FC236}">
                  <a16:creationId xmlns:a16="http://schemas.microsoft.com/office/drawing/2014/main" id="{304EB052-1C15-2E49-A137-F3F40AA9BCA1}"/>
                </a:ext>
              </a:extLst>
            </p:cNvPr>
            <p:cNvSpPr>
              <a:spLocks noChangeShapeType="1"/>
            </p:cNvSpPr>
            <p:nvPr/>
          </p:nvSpPr>
          <p:spPr bwMode="auto">
            <a:xfrm>
              <a:off x="2517" y="845"/>
              <a:ext cx="0" cy="793"/>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fr-FR" sz="2177"/>
            </a:p>
          </p:txBody>
        </p:sp>
        <p:sp>
          <p:nvSpPr>
            <p:cNvPr id="65" name="Line 29">
              <a:extLst>
                <a:ext uri="{FF2B5EF4-FFF2-40B4-BE49-F238E27FC236}">
                  <a16:creationId xmlns:a16="http://schemas.microsoft.com/office/drawing/2014/main" id="{7A89AC5A-05F9-9348-B6D2-EEF3B74AB2A7}"/>
                </a:ext>
              </a:extLst>
            </p:cNvPr>
            <p:cNvSpPr>
              <a:spLocks noChangeShapeType="1"/>
            </p:cNvSpPr>
            <p:nvPr/>
          </p:nvSpPr>
          <p:spPr bwMode="auto">
            <a:xfrm>
              <a:off x="2744" y="845"/>
              <a:ext cx="0" cy="793"/>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fr-FR" sz="2177"/>
            </a:p>
          </p:txBody>
        </p:sp>
        <p:sp>
          <p:nvSpPr>
            <p:cNvPr id="66" name="Line 30">
              <a:extLst>
                <a:ext uri="{FF2B5EF4-FFF2-40B4-BE49-F238E27FC236}">
                  <a16:creationId xmlns:a16="http://schemas.microsoft.com/office/drawing/2014/main" id="{E645EA90-3120-044C-891E-7E614A484769}"/>
                </a:ext>
              </a:extLst>
            </p:cNvPr>
            <p:cNvSpPr>
              <a:spLocks noChangeShapeType="1"/>
            </p:cNvSpPr>
            <p:nvPr/>
          </p:nvSpPr>
          <p:spPr bwMode="auto">
            <a:xfrm>
              <a:off x="2971" y="868"/>
              <a:ext cx="0" cy="793"/>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fr-FR" sz="2177"/>
            </a:p>
          </p:txBody>
        </p:sp>
      </p:grpSp>
      <p:grpSp>
        <p:nvGrpSpPr>
          <p:cNvPr id="67" name="Grouper 17">
            <a:extLst>
              <a:ext uri="{FF2B5EF4-FFF2-40B4-BE49-F238E27FC236}">
                <a16:creationId xmlns:a16="http://schemas.microsoft.com/office/drawing/2014/main" id="{CB7CF1B1-B8AE-E24F-8DFF-57039ACC64F6}"/>
              </a:ext>
            </a:extLst>
          </p:cNvPr>
          <p:cNvGrpSpPr>
            <a:grpSpLocks/>
          </p:cNvGrpSpPr>
          <p:nvPr/>
        </p:nvGrpSpPr>
        <p:grpSpPr bwMode="auto">
          <a:xfrm>
            <a:off x="822032" y="2377985"/>
            <a:ext cx="3483246" cy="1931551"/>
            <a:chOff x="746125" y="1054100"/>
            <a:chExt cx="2879725" cy="1596883"/>
          </a:xfrm>
        </p:grpSpPr>
        <p:grpSp>
          <p:nvGrpSpPr>
            <p:cNvPr id="75" name="Group 31">
              <a:extLst>
                <a:ext uri="{FF2B5EF4-FFF2-40B4-BE49-F238E27FC236}">
                  <a16:creationId xmlns:a16="http://schemas.microsoft.com/office/drawing/2014/main" id="{718405BE-7876-F64F-98C8-2B922A9C69C6}"/>
                </a:ext>
              </a:extLst>
            </p:cNvPr>
            <p:cNvGrpSpPr>
              <a:grpSpLocks/>
            </p:cNvGrpSpPr>
            <p:nvPr/>
          </p:nvGrpSpPr>
          <p:grpSpPr bwMode="auto">
            <a:xfrm>
              <a:off x="746125" y="1054100"/>
              <a:ext cx="2879725" cy="1225550"/>
              <a:chOff x="2064" y="935"/>
              <a:chExt cx="1814" cy="772"/>
            </a:xfrm>
          </p:grpSpPr>
          <p:sp>
            <p:nvSpPr>
              <p:cNvPr id="81" name="Oval 32">
                <a:extLst>
                  <a:ext uri="{FF2B5EF4-FFF2-40B4-BE49-F238E27FC236}">
                    <a16:creationId xmlns:a16="http://schemas.microsoft.com/office/drawing/2014/main" id="{B036F3B6-06FD-7C46-AEBD-095839FBBEFB}"/>
                  </a:ext>
                </a:extLst>
              </p:cNvPr>
              <p:cNvSpPr>
                <a:spLocks noChangeArrowheads="1"/>
              </p:cNvSpPr>
              <p:nvPr/>
            </p:nvSpPr>
            <p:spPr bwMode="auto">
              <a:xfrm>
                <a:off x="3016" y="1071"/>
                <a:ext cx="91" cy="91"/>
              </a:xfrm>
              <a:prstGeom prst="ellipse">
                <a:avLst/>
              </a:prstGeom>
              <a:solidFill>
                <a:srgbClr val="FF9147"/>
              </a:solidFill>
              <a:ln w="9525">
                <a:solidFill>
                  <a:srgbClr val="FF9933"/>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9pPr>
              </a:lstStyle>
              <a:p>
                <a:pPr eaLnBrk="1" hangingPunct="1">
                  <a:lnSpc>
                    <a:spcPct val="100000"/>
                  </a:lnSpc>
                  <a:spcBef>
                    <a:spcPct val="0"/>
                  </a:spcBef>
                  <a:buFontTx/>
                  <a:buNone/>
                </a:pPr>
                <a:endParaRPr lang="fr-FR" altLang="fr-FR" sz="2177"/>
              </a:p>
            </p:txBody>
          </p:sp>
          <p:sp>
            <p:nvSpPr>
              <p:cNvPr id="82" name="Oval 33">
                <a:extLst>
                  <a:ext uri="{FF2B5EF4-FFF2-40B4-BE49-F238E27FC236}">
                    <a16:creationId xmlns:a16="http://schemas.microsoft.com/office/drawing/2014/main" id="{F13EF0C5-5ADE-FA42-A52A-2BB7CA0DBF7E}"/>
                  </a:ext>
                </a:extLst>
              </p:cNvPr>
              <p:cNvSpPr>
                <a:spLocks noChangeArrowheads="1"/>
              </p:cNvSpPr>
              <p:nvPr/>
            </p:nvSpPr>
            <p:spPr bwMode="auto">
              <a:xfrm>
                <a:off x="2653" y="1253"/>
                <a:ext cx="91" cy="91"/>
              </a:xfrm>
              <a:prstGeom prst="ellipse">
                <a:avLst/>
              </a:prstGeom>
              <a:solidFill>
                <a:srgbClr val="FF9147"/>
              </a:solidFill>
              <a:ln w="9525">
                <a:solidFill>
                  <a:srgbClr val="FF9933"/>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9pPr>
              </a:lstStyle>
              <a:p>
                <a:pPr eaLnBrk="1" hangingPunct="1">
                  <a:lnSpc>
                    <a:spcPct val="100000"/>
                  </a:lnSpc>
                  <a:spcBef>
                    <a:spcPct val="0"/>
                  </a:spcBef>
                  <a:buFontTx/>
                  <a:buNone/>
                </a:pPr>
                <a:endParaRPr lang="fr-FR" altLang="fr-FR" sz="2177"/>
              </a:p>
            </p:txBody>
          </p:sp>
          <p:sp>
            <p:nvSpPr>
              <p:cNvPr id="83" name="Oval 34">
                <a:extLst>
                  <a:ext uri="{FF2B5EF4-FFF2-40B4-BE49-F238E27FC236}">
                    <a16:creationId xmlns:a16="http://schemas.microsoft.com/office/drawing/2014/main" id="{2DD71043-D151-A946-984B-E6FEF37EAF57}"/>
                  </a:ext>
                </a:extLst>
              </p:cNvPr>
              <p:cNvSpPr>
                <a:spLocks noChangeArrowheads="1"/>
              </p:cNvSpPr>
              <p:nvPr/>
            </p:nvSpPr>
            <p:spPr bwMode="auto">
              <a:xfrm>
                <a:off x="3152" y="1480"/>
                <a:ext cx="91" cy="91"/>
              </a:xfrm>
              <a:prstGeom prst="ellipse">
                <a:avLst/>
              </a:prstGeom>
              <a:solidFill>
                <a:srgbClr val="FF9147"/>
              </a:solidFill>
              <a:ln w="9525">
                <a:solidFill>
                  <a:srgbClr val="FF9933"/>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9pPr>
              </a:lstStyle>
              <a:p>
                <a:pPr eaLnBrk="1" hangingPunct="1">
                  <a:lnSpc>
                    <a:spcPct val="100000"/>
                  </a:lnSpc>
                  <a:spcBef>
                    <a:spcPct val="0"/>
                  </a:spcBef>
                  <a:buFontTx/>
                  <a:buNone/>
                </a:pPr>
                <a:endParaRPr lang="fr-FR" altLang="fr-FR" sz="2177"/>
              </a:p>
            </p:txBody>
          </p:sp>
          <p:sp>
            <p:nvSpPr>
              <p:cNvPr id="84" name="Oval 35">
                <a:extLst>
                  <a:ext uri="{FF2B5EF4-FFF2-40B4-BE49-F238E27FC236}">
                    <a16:creationId xmlns:a16="http://schemas.microsoft.com/office/drawing/2014/main" id="{66079443-27D8-614F-A132-94C58BEA17A0}"/>
                  </a:ext>
                </a:extLst>
              </p:cNvPr>
              <p:cNvSpPr>
                <a:spLocks noChangeArrowheads="1"/>
              </p:cNvSpPr>
              <p:nvPr/>
            </p:nvSpPr>
            <p:spPr bwMode="auto">
              <a:xfrm>
                <a:off x="3334" y="1026"/>
                <a:ext cx="91" cy="91"/>
              </a:xfrm>
              <a:prstGeom prst="ellipse">
                <a:avLst/>
              </a:prstGeom>
              <a:solidFill>
                <a:srgbClr val="FF9147"/>
              </a:solidFill>
              <a:ln w="9525">
                <a:solidFill>
                  <a:srgbClr val="FF9933"/>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9pPr>
              </a:lstStyle>
              <a:p>
                <a:pPr eaLnBrk="1" hangingPunct="1">
                  <a:lnSpc>
                    <a:spcPct val="100000"/>
                  </a:lnSpc>
                  <a:spcBef>
                    <a:spcPct val="0"/>
                  </a:spcBef>
                  <a:buFontTx/>
                  <a:buNone/>
                </a:pPr>
                <a:endParaRPr lang="fr-FR" altLang="fr-FR" sz="2177"/>
              </a:p>
            </p:txBody>
          </p:sp>
          <p:sp>
            <p:nvSpPr>
              <p:cNvPr id="85" name="Oval 36">
                <a:extLst>
                  <a:ext uri="{FF2B5EF4-FFF2-40B4-BE49-F238E27FC236}">
                    <a16:creationId xmlns:a16="http://schemas.microsoft.com/office/drawing/2014/main" id="{23AF9D77-3692-2443-A350-2A0650260EE9}"/>
                  </a:ext>
                </a:extLst>
              </p:cNvPr>
              <p:cNvSpPr>
                <a:spLocks noChangeArrowheads="1"/>
              </p:cNvSpPr>
              <p:nvPr/>
            </p:nvSpPr>
            <p:spPr bwMode="auto">
              <a:xfrm>
                <a:off x="3424" y="1253"/>
                <a:ext cx="91" cy="91"/>
              </a:xfrm>
              <a:prstGeom prst="ellipse">
                <a:avLst/>
              </a:prstGeom>
              <a:solidFill>
                <a:srgbClr val="FF9147"/>
              </a:solidFill>
              <a:ln w="9525">
                <a:solidFill>
                  <a:srgbClr val="FF9933"/>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9pPr>
              </a:lstStyle>
              <a:p>
                <a:pPr eaLnBrk="1" hangingPunct="1">
                  <a:lnSpc>
                    <a:spcPct val="100000"/>
                  </a:lnSpc>
                  <a:spcBef>
                    <a:spcPct val="0"/>
                  </a:spcBef>
                  <a:buFontTx/>
                  <a:buNone/>
                </a:pPr>
                <a:endParaRPr lang="fr-FR" altLang="fr-FR" sz="2177"/>
              </a:p>
            </p:txBody>
          </p:sp>
          <p:sp>
            <p:nvSpPr>
              <p:cNvPr id="86" name="Oval 37">
                <a:extLst>
                  <a:ext uri="{FF2B5EF4-FFF2-40B4-BE49-F238E27FC236}">
                    <a16:creationId xmlns:a16="http://schemas.microsoft.com/office/drawing/2014/main" id="{9A5661F7-31E4-DC4F-A295-9FA1FC593CA4}"/>
                  </a:ext>
                </a:extLst>
              </p:cNvPr>
              <p:cNvSpPr>
                <a:spLocks noChangeArrowheads="1"/>
              </p:cNvSpPr>
              <p:nvPr/>
            </p:nvSpPr>
            <p:spPr bwMode="auto">
              <a:xfrm>
                <a:off x="2336" y="935"/>
                <a:ext cx="91" cy="91"/>
              </a:xfrm>
              <a:prstGeom prst="ellipse">
                <a:avLst/>
              </a:prstGeom>
              <a:solidFill>
                <a:srgbClr val="FF9147"/>
              </a:solidFill>
              <a:ln w="9525">
                <a:solidFill>
                  <a:srgbClr val="FF9933"/>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9pPr>
              </a:lstStyle>
              <a:p>
                <a:pPr eaLnBrk="1" hangingPunct="1">
                  <a:lnSpc>
                    <a:spcPct val="100000"/>
                  </a:lnSpc>
                  <a:spcBef>
                    <a:spcPct val="0"/>
                  </a:spcBef>
                  <a:buFontTx/>
                  <a:buNone/>
                </a:pPr>
                <a:endParaRPr lang="fr-FR" altLang="fr-FR" sz="2177"/>
              </a:p>
            </p:txBody>
          </p:sp>
          <p:sp>
            <p:nvSpPr>
              <p:cNvPr id="87" name="Oval 38">
                <a:extLst>
                  <a:ext uri="{FF2B5EF4-FFF2-40B4-BE49-F238E27FC236}">
                    <a16:creationId xmlns:a16="http://schemas.microsoft.com/office/drawing/2014/main" id="{1CE8D4D3-7E83-4244-A8C3-CF239D371D4A}"/>
                  </a:ext>
                </a:extLst>
              </p:cNvPr>
              <p:cNvSpPr>
                <a:spLocks noChangeArrowheads="1"/>
              </p:cNvSpPr>
              <p:nvPr/>
            </p:nvSpPr>
            <p:spPr bwMode="auto">
              <a:xfrm>
                <a:off x="3787" y="1253"/>
                <a:ext cx="91" cy="91"/>
              </a:xfrm>
              <a:prstGeom prst="ellipse">
                <a:avLst/>
              </a:prstGeom>
              <a:solidFill>
                <a:srgbClr val="FF9147"/>
              </a:solidFill>
              <a:ln w="9525">
                <a:solidFill>
                  <a:srgbClr val="FF9933"/>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9pPr>
              </a:lstStyle>
              <a:p>
                <a:pPr eaLnBrk="1" hangingPunct="1">
                  <a:lnSpc>
                    <a:spcPct val="100000"/>
                  </a:lnSpc>
                  <a:spcBef>
                    <a:spcPct val="0"/>
                  </a:spcBef>
                  <a:buFontTx/>
                  <a:buNone/>
                </a:pPr>
                <a:endParaRPr lang="fr-FR" altLang="fr-FR" sz="2177"/>
              </a:p>
            </p:txBody>
          </p:sp>
          <p:sp>
            <p:nvSpPr>
              <p:cNvPr id="88" name="Oval 39">
                <a:extLst>
                  <a:ext uri="{FF2B5EF4-FFF2-40B4-BE49-F238E27FC236}">
                    <a16:creationId xmlns:a16="http://schemas.microsoft.com/office/drawing/2014/main" id="{4A209310-7642-D048-8583-1C31B9A34CE2}"/>
                  </a:ext>
                </a:extLst>
              </p:cNvPr>
              <p:cNvSpPr>
                <a:spLocks noChangeArrowheads="1"/>
              </p:cNvSpPr>
              <p:nvPr/>
            </p:nvSpPr>
            <p:spPr bwMode="auto">
              <a:xfrm>
                <a:off x="3440" y="1476"/>
                <a:ext cx="91" cy="91"/>
              </a:xfrm>
              <a:prstGeom prst="ellipse">
                <a:avLst/>
              </a:prstGeom>
              <a:solidFill>
                <a:srgbClr val="FF9147"/>
              </a:solidFill>
              <a:ln w="9525">
                <a:solidFill>
                  <a:srgbClr val="FF9933"/>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9pPr>
              </a:lstStyle>
              <a:p>
                <a:pPr eaLnBrk="1" hangingPunct="1">
                  <a:lnSpc>
                    <a:spcPct val="100000"/>
                  </a:lnSpc>
                  <a:spcBef>
                    <a:spcPct val="0"/>
                  </a:spcBef>
                  <a:buFontTx/>
                  <a:buNone/>
                </a:pPr>
                <a:endParaRPr lang="fr-FR" altLang="fr-FR" sz="2177"/>
              </a:p>
            </p:txBody>
          </p:sp>
          <p:sp>
            <p:nvSpPr>
              <p:cNvPr id="89" name="Oval 40">
                <a:extLst>
                  <a:ext uri="{FF2B5EF4-FFF2-40B4-BE49-F238E27FC236}">
                    <a16:creationId xmlns:a16="http://schemas.microsoft.com/office/drawing/2014/main" id="{471B7BBC-BCA0-0D46-A129-2A7712759D95}"/>
                  </a:ext>
                </a:extLst>
              </p:cNvPr>
              <p:cNvSpPr>
                <a:spLocks noChangeArrowheads="1"/>
              </p:cNvSpPr>
              <p:nvPr/>
            </p:nvSpPr>
            <p:spPr bwMode="auto">
              <a:xfrm>
                <a:off x="2517" y="1616"/>
                <a:ext cx="91" cy="91"/>
              </a:xfrm>
              <a:prstGeom prst="ellipse">
                <a:avLst/>
              </a:prstGeom>
              <a:solidFill>
                <a:srgbClr val="FF9147"/>
              </a:solidFill>
              <a:ln w="9525">
                <a:solidFill>
                  <a:srgbClr val="FF9933"/>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9pPr>
              </a:lstStyle>
              <a:p>
                <a:pPr eaLnBrk="1" hangingPunct="1">
                  <a:lnSpc>
                    <a:spcPct val="100000"/>
                  </a:lnSpc>
                  <a:spcBef>
                    <a:spcPct val="0"/>
                  </a:spcBef>
                  <a:buFontTx/>
                  <a:buNone/>
                </a:pPr>
                <a:endParaRPr lang="fr-FR" altLang="fr-FR" sz="2177"/>
              </a:p>
            </p:txBody>
          </p:sp>
          <p:sp>
            <p:nvSpPr>
              <p:cNvPr id="90" name="Oval 41">
                <a:extLst>
                  <a:ext uri="{FF2B5EF4-FFF2-40B4-BE49-F238E27FC236}">
                    <a16:creationId xmlns:a16="http://schemas.microsoft.com/office/drawing/2014/main" id="{1B217C2E-2A29-E446-871F-B27414BE27EC}"/>
                  </a:ext>
                </a:extLst>
              </p:cNvPr>
              <p:cNvSpPr>
                <a:spLocks noChangeArrowheads="1"/>
              </p:cNvSpPr>
              <p:nvPr/>
            </p:nvSpPr>
            <p:spPr bwMode="auto">
              <a:xfrm>
                <a:off x="2744" y="1025"/>
                <a:ext cx="91" cy="91"/>
              </a:xfrm>
              <a:prstGeom prst="ellipse">
                <a:avLst/>
              </a:prstGeom>
              <a:solidFill>
                <a:srgbClr val="FF9147"/>
              </a:solidFill>
              <a:ln w="9525">
                <a:solidFill>
                  <a:srgbClr val="FF9933"/>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9pPr>
              </a:lstStyle>
              <a:p>
                <a:pPr eaLnBrk="1" hangingPunct="1">
                  <a:lnSpc>
                    <a:spcPct val="100000"/>
                  </a:lnSpc>
                  <a:spcBef>
                    <a:spcPct val="0"/>
                  </a:spcBef>
                  <a:buFontTx/>
                  <a:buNone/>
                </a:pPr>
                <a:endParaRPr lang="fr-FR" altLang="fr-FR" sz="2177"/>
              </a:p>
            </p:txBody>
          </p:sp>
          <p:sp>
            <p:nvSpPr>
              <p:cNvPr id="91" name="Oval 42">
                <a:extLst>
                  <a:ext uri="{FF2B5EF4-FFF2-40B4-BE49-F238E27FC236}">
                    <a16:creationId xmlns:a16="http://schemas.microsoft.com/office/drawing/2014/main" id="{168FF08F-35A6-0146-BF5A-A40256188920}"/>
                  </a:ext>
                </a:extLst>
              </p:cNvPr>
              <p:cNvSpPr>
                <a:spLocks noChangeArrowheads="1"/>
              </p:cNvSpPr>
              <p:nvPr/>
            </p:nvSpPr>
            <p:spPr bwMode="auto">
              <a:xfrm>
                <a:off x="2381" y="1207"/>
                <a:ext cx="91" cy="91"/>
              </a:xfrm>
              <a:prstGeom prst="ellipse">
                <a:avLst/>
              </a:prstGeom>
              <a:solidFill>
                <a:srgbClr val="FF9147"/>
              </a:solidFill>
              <a:ln w="9525">
                <a:solidFill>
                  <a:srgbClr val="FF9933"/>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9pPr>
              </a:lstStyle>
              <a:p>
                <a:pPr eaLnBrk="1" hangingPunct="1">
                  <a:lnSpc>
                    <a:spcPct val="100000"/>
                  </a:lnSpc>
                  <a:spcBef>
                    <a:spcPct val="0"/>
                  </a:spcBef>
                  <a:buFontTx/>
                  <a:buNone/>
                </a:pPr>
                <a:endParaRPr lang="fr-FR" altLang="fr-FR" sz="2177"/>
              </a:p>
            </p:txBody>
          </p:sp>
          <p:sp>
            <p:nvSpPr>
              <p:cNvPr id="92" name="Oval 43">
                <a:extLst>
                  <a:ext uri="{FF2B5EF4-FFF2-40B4-BE49-F238E27FC236}">
                    <a16:creationId xmlns:a16="http://schemas.microsoft.com/office/drawing/2014/main" id="{03009A16-0DA7-A540-A2FC-A8CCF4B5758C}"/>
                  </a:ext>
                </a:extLst>
              </p:cNvPr>
              <p:cNvSpPr>
                <a:spLocks noChangeArrowheads="1"/>
              </p:cNvSpPr>
              <p:nvPr/>
            </p:nvSpPr>
            <p:spPr bwMode="auto">
              <a:xfrm>
                <a:off x="2880" y="1434"/>
                <a:ext cx="91" cy="91"/>
              </a:xfrm>
              <a:prstGeom prst="ellipse">
                <a:avLst/>
              </a:prstGeom>
              <a:solidFill>
                <a:srgbClr val="FF9147"/>
              </a:solidFill>
              <a:ln w="9525">
                <a:solidFill>
                  <a:srgbClr val="FF9933"/>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9pPr>
              </a:lstStyle>
              <a:p>
                <a:pPr eaLnBrk="1" hangingPunct="1">
                  <a:lnSpc>
                    <a:spcPct val="100000"/>
                  </a:lnSpc>
                  <a:spcBef>
                    <a:spcPct val="0"/>
                  </a:spcBef>
                  <a:buFontTx/>
                  <a:buNone/>
                </a:pPr>
                <a:endParaRPr lang="fr-FR" altLang="fr-FR" sz="2177"/>
              </a:p>
            </p:txBody>
          </p:sp>
          <p:sp>
            <p:nvSpPr>
              <p:cNvPr id="93" name="Oval 44">
                <a:extLst>
                  <a:ext uri="{FF2B5EF4-FFF2-40B4-BE49-F238E27FC236}">
                    <a16:creationId xmlns:a16="http://schemas.microsoft.com/office/drawing/2014/main" id="{28C37391-6C28-634E-8BDE-EC89BAFE3E0F}"/>
                  </a:ext>
                </a:extLst>
              </p:cNvPr>
              <p:cNvSpPr>
                <a:spLocks noChangeArrowheads="1"/>
              </p:cNvSpPr>
              <p:nvPr/>
            </p:nvSpPr>
            <p:spPr bwMode="auto">
              <a:xfrm>
                <a:off x="3062" y="980"/>
                <a:ext cx="91" cy="91"/>
              </a:xfrm>
              <a:prstGeom prst="ellipse">
                <a:avLst/>
              </a:prstGeom>
              <a:solidFill>
                <a:srgbClr val="FF9147"/>
              </a:solidFill>
              <a:ln w="9525">
                <a:solidFill>
                  <a:srgbClr val="FF9933"/>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9pPr>
              </a:lstStyle>
              <a:p>
                <a:pPr eaLnBrk="1" hangingPunct="1">
                  <a:lnSpc>
                    <a:spcPct val="100000"/>
                  </a:lnSpc>
                  <a:spcBef>
                    <a:spcPct val="0"/>
                  </a:spcBef>
                  <a:buFontTx/>
                  <a:buNone/>
                </a:pPr>
                <a:endParaRPr lang="fr-FR" altLang="fr-FR" sz="2177"/>
              </a:p>
            </p:txBody>
          </p:sp>
          <p:sp>
            <p:nvSpPr>
              <p:cNvPr id="94" name="Oval 45">
                <a:extLst>
                  <a:ext uri="{FF2B5EF4-FFF2-40B4-BE49-F238E27FC236}">
                    <a16:creationId xmlns:a16="http://schemas.microsoft.com/office/drawing/2014/main" id="{15C4F157-0B02-6E47-92A1-8B5821869D23}"/>
                  </a:ext>
                </a:extLst>
              </p:cNvPr>
              <p:cNvSpPr>
                <a:spLocks noChangeArrowheads="1"/>
              </p:cNvSpPr>
              <p:nvPr/>
            </p:nvSpPr>
            <p:spPr bwMode="auto">
              <a:xfrm>
                <a:off x="3152" y="1207"/>
                <a:ext cx="91" cy="91"/>
              </a:xfrm>
              <a:prstGeom prst="ellipse">
                <a:avLst/>
              </a:prstGeom>
              <a:solidFill>
                <a:srgbClr val="FF9147"/>
              </a:solidFill>
              <a:ln w="9525">
                <a:solidFill>
                  <a:srgbClr val="FF9933"/>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9pPr>
              </a:lstStyle>
              <a:p>
                <a:pPr eaLnBrk="1" hangingPunct="1">
                  <a:lnSpc>
                    <a:spcPct val="100000"/>
                  </a:lnSpc>
                  <a:spcBef>
                    <a:spcPct val="0"/>
                  </a:spcBef>
                  <a:buFontTx/>
                  <a:buNone/>
                </a:pPr>
                <a:endParaRPr lang="fr-FR" altLang="fr-FR" sz="2177"/>
              </a:p>
            </p:txBody>
          </p:sp>
          <p:sp>
            <p:nvSpPr>
              <p:cNvPr id="95" name="Oval 46">
                <a:extLst>
                  <a:ext uri="{FF2B5EF4-FFF2-40B4-BE49-F238E27FC236}">
                    <a16:creationId xmlns:a16="http://schemas.microsoft.com/office/drawing/2014/main" id="{0A1C01F4-E1D1-4445-B046-0ACBD0FD6FCA}"/>
                  </a:ext>
                </a:extLst>
              </p:cNvPr>
              <p:cNvSpPr>
                <a:spLocks noChangeArrowheads="1"/>
              </p:cNvSpPr>
              <p:nvPr/>
            </p:nvSpPr>
            <p:spPr bwMode="auto">
              <a:xfrm>
                <a:off x="2064" y="1161"/>
                <a:ext cx="91" cy="91"/>
              </a:xfrm>
              <a:prstGeom prst="ellipse">
                <a:avLst/>
              </a:prstGeom>
              <a:solidFill>
                <a:srgbClr val="FF9147"/>
              </a:solidFill>
              <a:ln w="9525">
                <a:solidFill>
                  <a:srgbClr val="FF9933"/>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9pPr>
              </a:lstStyle>
              <a:p>
                <a:pPr eaLnBrk="1" hangingPunct="1">
                  <a:lnSpc>
                    <a:spcPct val="100000"/>
                  </a:lnSpc>
                  <a:spcBef>
                    <a:spcPct val="0"/>
                  </a:spcBef>
                  <a:buFontTx/>
                  <a:buNone/>
                </a:pPr>
                <a:endParaRPr lang="fr-FR" altLang="fr-FR" sz="2177"/>
              </a:p>
            </p:txBody>
          </p:sp>
          <p:sp>
            <p:nvSpPr>
              <p:cNvPr id="96" name="Oval 47">
                <a:extLst>
                  <a:ext uri="{FF2B5EF4-FFF2-40B4-BE49-F238E27FC236}">
                    <a16:creationId xmlns:a16="http://schemas.microsoft.com/office/drawing/2014/main" id="{68CE013E-8BB7-9945-8313-2EF0677BE156}"/>
                  </a:ext>
                </a:extLst>
              </p:cNvPr>
              <p:cNvSpPr>
                <a:spLocks noChangeArrowheads="1"/>
              </p:cNvSpPr>
              <p:nvPr/>
            </p:nvSpPr>
            <p:spPr bwMode="auto">
              <a:xfrm>
                <a:off x="3515" y="1207"/>
                <a:ext cx="91" cy="91"/>
              </a:xfrm>
              <a:prstGeom prst="ellipse">
                <a:avLst/>
              </a:prstGeom>
              <a:solidFill>
                <a:srgbClr val="FF9147"/>
              </a:solidFill>
              <a:ln w="9525">
                <a:solidFill>
                  <a:srgbClr val="FF9933"/>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9pPr>
              </a:lstStyle>
              <a:p>
                <a:pPr eaLnBrk="1" hangingPunct="1">
                  <a:lnSpc>
                    <a:spcPct val="100000"/>
                  </a:lnSpc>
                  <a:spcBef>
                    <a:spcPct val="0"/>
                  </a:spcBef>
                  <a:buFontTx/>
                  <a:buNone/>
                </a:pPr>
                <a:endParaRPr lang="fr-FR" altLang="fr-FR" sz="2177"/>
              </a:p>
            </p:txBody>
          </p:sp>
          <p:sp>
            <p:nvSpPr>
              <p:cNvPr id="97" name="Oval 48">
                <a:extLst>
                  <a:ext uri="{FF2B5EF4-FFF2-40B4-BE49-F238E27FC236}">
                    <a16:creationId xmlns:a16="http://schemas.microsoft.com/office/drawing/2014/main" id="{BE8E7C11-32C0-B749-8F5B-A7BF0CAFB33D}"/>
                  </a:ext>
                </a:extLst>
              </p:cNvPr>
              <p:cNvSpPr>
                <a:spLocks noChangeArrowheads="1"/>
              </p:cNvSpPr>
              <p:nvPr/>
            </p:nvSpPr>
            <p:spPr bwMode="auto">
              <a:xfrm>
                <a:off x="3198" y="1570"/>
                <a:ext cx="91" cy="91"/>
              </a:xfrm>
              <a:prstGeom prst="ellipse">
                <a:avLst/>
              </a:prstGeom>
              <a:solidFill>
                <a:srgbClr val="FF9147"/>
              </a:solidFill>
              <a:ln w="9525">
                <a:solidFill>
                  <a:srgbClr val="FF9933"/>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9pPr>
              </a:lstStyle>
              <a:p>
                <a:pPr eaLnBrk="1" hangingPunct="1">
                  <a:lnSpc>
                    <a:spcPct val="100000"/>
                  </a:lnSpc>
                  <a:spcBef>
                    <a:spcPct val="0"/>
                  </a:spcBef>
                  <a:buFontTx/>
                  <a:buNone/>
                </a:pPr>
                <a:endParaRPr lang="fr-FR" altLang="fr-FR" sz="2177"/>
              </a:p>
            </p:txBody>
          </p:sp>
          <p:sp>
            <p:nvSpPr>
              <p:cNvPr id="98" name="Oval 49">
                <a:extLst>
                  <a:ext uri="{FF2B5EF4-FFF2-40B4-BE49-F238E27FC236}">
                    <a16:creationId xmlns:a16="http://schemas.microsoft.com/office/drawing/2014/main" id="{8B6B755A-A9AC-2F47-B0D5-18F3FDA0825F}"/>
                  </a:ext>
                </a:extLst>
              </p:cNvPr>
              <p:cNvSpPr>
                <a:spLocks noChangeArrowheads="1"/>
              </p:cNvSpPr>
              <p:nvPr/>
            </p:nvSpPr>
            <p:spPr bwMode="auto">
              <a:xfrm>
                <a:off x="2245" y="1570"/>
                <a:ext cx="91" cy="91"/>
              </a:xfrm>
              <a:prstGeom prst="ellipse">
                <a:avLst/>
              </a:prstGeom>
              <a:solidFill>
                <a:srgbClr val="FF9147"/>
              </a:solidFill>
              <a:ln w="9525">
                <a:solidFill>
                  <a:srgbClr val="FF9933"/>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9pPr>
              </a:lstStyle>
              <a:p>
                <a:pPr eaLnBrk="1" hangingPunct="1">
                  <a:lnSpc>
                    <a:spcPct val="100000"/>
                  </a:lnSpc>
                  <a:spcBef>
                    <a:spcPct val="0"/>
                  </a:spcBef>
                  <a:buFontTx/>
                  <a:buNone/>
                </a:pPr>
                <a:endParaRPr lang="fr-FR" altLang="fr-FR" sz="2177"/>
              </a:p>
            </p:txBody>
          </p:sp>
        </p:grpSp>
        <p:sp>
          <p:nvSpPr>
            <p:cNvPr id="77" name="ZoneTexte 10">
              <a:extLst>
                <a:ext uri="{FF2B5EF4-FFF2-40B4-BE49-F238E27FC236}">
                  <a16:creationId xmlns:a16="http://schemas.microsoft.com/office/drawing/2014/main" id="{DB3BCBAA-F89C-9D46-BE80-824C8958BAF9}"/>
                </a:ext>
              </a:extLst>
            </p:cNvPr>
            <p:cNvSpPr txBox="1">
              <a:spLocks noChangeArrowheads="1"/>
            </p:cNvSpPr>
            <p:nvPr/>
          </p:nvSpPr>
          <p:spPr bwMode="auto">
            <a:xfrm>
              <a:off x="839086" y="2297668"/>
              <a:ext cx="271943" cy="353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9pPr>
            </a:lstStyle>
            <a:p>
              <a:pPr eaLnBrk="1" hangingPunct="1">
                <a:lnSpc>
                  <a:spcPct val="100000"/>
                </a:lnSpc>
                <a:spcBef>
                  <a:spcPct val="0"/>
                </a:spcBef>
                <a:buFontTx/>
                <a:buNone/>
              </a:pPr>
              <a:r>
                <a:rPr lang="fr-FR" altLang="fr-FR" sz="2177"/>
                <a:t>P</a:t>
              </a:r>
            </a:p>
          </p:txBody>
        </p:sp>
        <p:cxnSp>
          <p:nvCxnSpPr>
            <p:cNvPr id="80" name="Connecteur droit avec flèche 52">
              <a:extLst>
                <a:ext uri="{FF2B5EF4-FFF2-40B4-BE49-F238E27FC236}">
                  <a16:creationId xmlns:a16="http://schemas.microsoft.com/office/drawing/2014/main" id="{1A7BA393-B092-8347-AF47-0FCFC8DD18D2}"/>
                </a:ext>
              </a:extLst>
            </p:cNvPr>
            <p:cNvCxnSpPr>
              <a:cxnSpLocks noChangeShapeType="1"/>
            </p:cNvCxnSpPr>
            <p:nvPr/>
          </p:nvCxnSpPr>
          <p:spPr bwMode="auto">
            <a:xfrm flipV="1">
              <a:off x="990600" y="2135188"/>
              <a:ext cx="112713" cy="258762"/>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99" name="ZoneTexte 15">
            <a:extLst>
              <a:ext uri="{FF2B5EF4-FFF2-40B4-BE49-F238E27FC236}">
                <a16:creationId xmlns:a16="http://schemas.microsoft.com/office/drawing/2014/main" id="{CB7DDEA0-C319-B944-B12F-84BB8A70ADEA}"/>
              </a:ext>
            </a:extLst>
          </p:cNvPr>
          <p:cNvSpPr txBox="1">
            <a:spLocks noChangeArrowheads="1"/>
          </p:cNvSpPr>
          <p:nvPr/>
        </p:nvSpPr>
        <p:spPr bwMode="auto">
          <a:xfrm>
            <a:off x="462953" y="2015067"/>
            <a:ext cx="423514" cy="42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ＭＳ Ｐゴシック" panose="020B0600070205080204" pitchFamily="34" charset="-128"/>
              </a:defRPr>
            </a:lvl9pPr>
          </a:lstStyle>
          <a:p>
            <a:pPr eaLnBrk="1" hangingPunct="1">
              <a:lnSpc>
                <a:spcPct val="100000"/>
              </a:lnSpc>
              <a:spcBef>
                <a:spcPct val="0"/>
              </a:spcBef>
              <a:buFontTx/>
              <a:buNone/>
            </a:pPr>
            <a:r>
              <a:rPr lang="fr-FR" altLang="fr-FR" sz="2177"/>
              <a:t>M</a:t>
            </a:r>
          </a:p>
        </p:txBody>
      </p:sp>
      <p:sp>
        <p:nvSpPr>
          <p:cNvPr id="100" name="TextBox 57">
            <a:extLst>
              <a:ext uri="{FF2B5EF4-FFF2-40B4-BE49-F238E27FC236}">
                <a16:creationId xmlns:a16="http://schemas.microsoft.com/office/drawing/2014/main" id="{BA998AF7-2CC0-F94A-BC71-523C6EA0E7B2}"/>
              </a:ext>
            </a:extLst>
          </p:cNvPr>
          <p:cNvSpPr txBox="1"/>
          <p:nvPr/>
        </p:nvSpPr>
        <p:spPr>
          <a:xfrm>
            <a:off x="4909294" y="2666015"/>
            <a:ext cx="2558393" cy="390107"/>
          </a:xfrm>
          <a:prstGeom prst="rect">
            <a:avLst/>
          </a:prstGeom>
          <a:noFill/>
        </p:spPr>
        <p:txBody>
          <a:bodyPr wrap="none">
            <a:spAutoFit/>
          </a:bodyPr>
          <a:lstStyle/>
          <a:p>
            <a:pPr>
              <a:defRPr/>
            </a:pPr>
            <a:r>
              <a:rPr lang="en-US" sz="1935" b="1" dirty="0">
                <a:latin typeface="+mj-lt"/>
              </a:rPr>
              <a:t>(ii) Maxwell solver on M</a:t>
            </a:r>
          </a:p>
        </p:txBody>
      </p:sp>
      <p:sp>
        <p:nvSpPr>
          <p:cNvPr id="101" name="TextBox 59">
            <a:extLst>
              <a:ext uri="{FF2B5EF4-FFF2-40B4-BE49-F238E27FC236}">
                <a16:creationId xmlns:a16="http://schemas.microsoft.com/office/drawing/2014/main" id="{DEFC3F8B-75A9-1D4D-AABC-09F202E97F3B}"/>
              </a:ext>
            </a:extLst>
          </p:cNvPr>
          <p:cNvSpPr txBox="1"/>
          <p:nvPr/>
        </p:nvSpPr>
        <p:spPr>
          <a:xfrm>
            <a:off x="4922734" y="3839259"/>
            <a:ext cx="2173352" cy="390107"/>
          </a:xfrm>
          <a:prstGeom prst="rect">
            <a:avLst/>
          </a:prstGeom>
          <a:noFill/>
        </p:spPr>
        <p:txBody>
          <a:bodyPr wrap="none">
            <a:spAutoFit/>
          </a:bodyPr>
          <a:lstStyle/>
          <a:p>
            <a:pPr>
              <a:defRPr/>
            </a:pPr>
            <a:r>
              <a:rPr lang="en-US" sz="1935" dirty="0">
                <a:solidFill>
                  <a:schemeClr val="tx2"/>
                </a:solidFill>
                <a:latin typeface="+mj-lt"/>
              </a:rPr>
              <a:t>(iv) Particle advance</a:t>
            </a:r>
          </a:p>
        </p:txBody>
      </p:sp>
      <p:grpSp>
        <p:nvGrpSpPr>
          <p:cNvPr id="102" name="Group 14">
            <a:extLst>
              <a:ext uri="{FF2B5EF4-FFF2-40B4-BE49-F238E27FC236}">
                <a16:creationId xmlns:a16="http://schemas.microsoft.com/office/drawing/2014/main" id="{AD0DE3B2-8D72-9743-AA48-0BCE1303AEFB}"/>
              </a:ext>
            </a:extLst>
          </p:cNvPr>
          <p:cNvGrpSpPr>
            <a:grpSpLocks/>
          </p:cNvGrpSpPr>
          <p:nvPr/>
        </p:nvGrpSpPr>
        <p:grpSpPr bwMode="auto">
          <a:xfrm>
            <a:off x="1644951" y="2103396"/>
            <a:ext cx="6795042" cy="1211647"/>
            <a:chOff x="2179470" y="1868932"/>
            <a:chExt cx="5617620" cy="1000687"/>
          </a:xfrm>
        </p:grpSpPr>
        <p:sp>
          <p:nvSpPr>
            <p:cNvPr id="103" name="TextBox 10">
              <a:extLst>
                <a:ext uri="{FF2B5EF4-FFF2-40B4-BE49-F238E27FC236}">
                  <a16:creationId xmlns:a16="http://schemas.microsoft.com/office/drawing/2014/main" id="{E2056E04-74E4-BD4D-A573-E00A98AB01D2}"/>
                </a:ext>
              </a:extLst>
            </p:cNvPr>
            <p:cNvSpPr txBox="1"/>
            <p:nvPr/>
          </p:nvSpPr>
          <p:spPr>
            <a:xfrm>
              <a:off x="4882940" y="1868932"/>
              <a:ext cx="2914150" cy="322185"/>
            </a:xfrm>
            <a:prstGeom prst="rect">
              <a:avLst/>
            </a:prstGeom>
            <a:noFill/>
          </p:spPr>
          <p:txBody>
            <a:bodyPr wrap="none">
              <a:spAutoFit/>
            </a:bodyPr>
            <a:lstStyle/>
            <a:p>
              <a:pPr>
                <a:defRPr/>
              </a:pPr>
              <a:r>
                <a:rPr lang="en-US" sz="1935" dirty="0">
                  <a:solidFill>
                    <a:schemeClr val="tx2">
                      <a:lumMod val="60000"/>
                      <a:lumOff val="40000"/>
                    </a:schemeClr>
                  </a:solidFill>
                  <a:latin typeface="+mj-lt"/>
                </a:rPr>
                <a:t>(</a:t>
              </a:r>
              <a:r>
                <a:rPr lang="en-US" sz="1935" dirty="0" err="1">
                  <a:solidFill>
                    <a:schemeClr val="tx2">
                      <a:lumMod val="60000"/>
                      <a:lumOff val="40000"/>
                    </a:schemeClr>
                  </a:solidFill>
                  <a:latin typeface="+mj-lt"/>
                </a:rPr>
                <a:t>i</a:t>
              </a:r>
              <a:r>
                <a:rPr lang="en-US" sz="1935" dirty="0">
                  <a:solidFill>
                    <a:schemeClr val="tx2">
                      <a:lumMod val="60000"/>
                      <a:lumOff val="40000"/>
                    </a:schemeClr>
                  </a:solidFill>
                  <a:latin typeface="+mj-lt"/>
                </a:rPr>
                <a:t>) Current/charge deposition P-M</a:t>
              </a:r>
            </a:p>
          </p:txBody>
        </p:sp>
        <p:grpSp>
          <p:nvGrpSpPr>
            <p:cNvPr id="104" name="Grouper 16">
              <a:extLst>
                <a:ext uri="{FF2B5EF4-FFF2-40B4-BE49-F238E27FC236}">
                  <a16:creationId xmlns:a16="http://schemas.microsoft.com/office/drawing/2014/main" id="{C996641A-9EE0-4945-9218-C3D1498D180F}"/>
                </a:ext>
              </a:extLst>
            </p:cNvPr>
            <p:cNvGrpSpPr>
              <a:grpSpLocks/>
            </p:cNvGrpSpPr>
            <p:nvPr/>
          </p:nvGrpSpPr>
          <p:grpSpPr bwMode="auto">
            <a:xfrm>
              <a:off x="2179470" y="2473830"/>
              <a:ext cx="644289" cy="395789"/>
              <a:chOff x="2107375" y="1432494"/>
              <a:chExt cx="545886" cy="362070"/>
            </a:xfrm>
          </p:grpSpPr>
          <p:sp>
            <p:nvSpPr>
              <p:cNvPr id="105" name="Freeform 51">
                <a:extLst>
                  <a:ext uri="{FF2B5EF4-FFF2-40B4-BE49-F238E27FC236}">
                    <a16:creationId xmlns:a16="http://schemas.microsoft.com/office/drawing/2014/main" id="{7EAACBEC-2818-8C43-86C3-401073FBD745}"/>
                  </a:ext>
                </a:extLst>
              </p:cNvPr>
              <p:cNvSpPr>
                <a:spLocks/>
              </p:cNvSpPr>
              <p:nvPr/>
            </p:nvSpPr>
            <p:spPr bwMode="auto">
              <a:xfrm flipH="1">
                <a:off x="2115589" y="1448369"/>
                <a:ext cx="215900" cy="144463"/>
              </a:xfrm>
              <a:custGeom>
                <a:avLst/>
                <a:gdLst>
                  <a:gd name="T0" fmla="*/ 0 w 136"/>
                  <a:gd name="T1" fmla="*/ 2147483646 h 91"/>
                  <a:gd name="T2" fmla="*/ 2147483646 w 136"/>
                  <a:gd name="T3" fmla="*/ 0 h 91"/>
                  <a:gd name="T4" fmla="*/ 0 60000 65536"/>
                  <a:gd name="T5" fmla="*/ 0 60000 65536"/>
                  <a:gd name="T6" fmla="*/ 0 w 136"/>
                  <a:gd name="T7" fmla="*/ 0 h 91"/>
                  <a:gd name="T8" fmla="*/ 136 w 136"/>
                  <a:gd name="T9" fmla="*/ 91 h 91"/>
                </a:gdLst>
                <a:ahLst/>
                <a:cxnLst>
                  <a:cxn ang="T4">
                    <a:pos x="T0" y="T1"/>
                  </a:cxn>
                  <a:cxn ang="T5">
                    <a:pos x="T2" y="T3"/>
                  </a:cxn>
                </a:cxnLst>
                <a:rect l="T6" t="T7" r="T8" b="T9"/>
                <a:pathLst>
                  <a:path w="136" h="91">
                    <a:moveTo>
                      <a:pt x="0" y="91"/>
                    </a:moveTo>
                    <a:cubicBezTo>
                      <a:pt x="45" y="91"/>
                      <a:pt x="91" y="91"/>
                      <a:pt x="136" y="0"/>
                    </a:cubicBezTo>
                  </a:path>
                </a:pathLst>
              </a:custGeom>
              <a:noFill/>
              <a:ln w="9525">
                <a:solidFill>
                  <a:srgbClr val="2407F9"/>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fr-FR" sz="2177"/>
              </a:p>
            </p:txBody>
          </p:sp>
          <p:sp>
            <p:nvSpPr>
              <p:cNvPr id="106" name="Freeform 52">
                <a:extLst>
                  <a:ext uri="{FF2B5EF4-FFF2-40B4-BE49-F238E27FC236}">
                    <a16:creationId xmlns:a16="http://schemas.microsoft.com/office/drawing/2014/main" id="{7F73F572-A667-F048-8014-68D6C5AB9597}"/>
                  </a:ext>
                </a:extLst>
              </p:cNvPr>
              <p:cNvSpPr>
                <a:spLocks/>
              </p:cNvSpPr>
              <p:nvPr/>
            </p:nvSpPr>
            <p:spPr bwMode="auto">
              <a:xfrm>
                <a:off x="2456411" y="1432494"/>
                <a:ext cx="196850" cy="158750"/>
              </a:xfrm>
              <a:custGeom>
                <a:avLst/>
                <a:gdLst>
                  <a:gd name="T0" fmla="*/ 0 w 136"/>
                  <a:gd name="T1" fmla="*/ 2147483646 h 91"/>
                  <a:gd name="T2" fmla="*/ 2147483646 w 136"/>
                  <a:gd name="T3" fmla="*/ 0 h 91"/>
                  <a:gd name="T4" fmla="*/ 0 60000 65536"/>
                  <a:gd name="T5" fmla="*/ 0 60000 65536"/>
                  <a:gd name="T6" fmla="*/ 0 w 136"/>
                  <a:gd name="T7" fmla="*/ 0 h 91"/>
                  <a:gd name="T8" fmla="*/ 136 w 136"/>
                  <a:gd name="T9" fmla="*/ 91 h 91"/>
                </a:gdLst>
                <a:ahLst/>
                <a:cxnLst>
                  <a:cxn ang="T4">
                    <a:pos x="T0" y="T1"/>
                  </a:cxn>
                  <a:cxn ang="T5">
                    <a:pos x="T2" y="T3"/>
                  </a:cxn>
                </a:cxnLst>
                <a:rect l="T6" t="T7" r="T8" b="T9"/>
                <a:pathLst>
                  <a:path w="136" h="91">
                    <a:moveTo>
                      <a:pt x="0" y="91"/>
                    </a:moveTo>
                    <a:cubicBezTo>
                      <a:pt x="45" y="91"/>
                      <a:pt x="91" y="91"/>
                      <a:pt x="136" y="0"/>
                    </a:cubicBezTo>
                  </a:path>
                </a:pathLst>
              </a:custGeom>
              <a:noFill/>
              <a:ln w="9525">
                <a:solidFill>
                  <a:srgbClr val="2407F9"/>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fr-FR" sz="2177"/>
              </a:p>
            </p:txBody>
          </p:sp>
          <p:sp>
            <p:nvSpPr>
              <p:cNvPr id="107" name="Freeform 53">
                <a:extLst>
                  <a:ext uri="{FF2B5EF4-FFF2-40B4-BE49-F238E27FC236}">
                    <a16:creationId xmlns:a16="http://schemas.microsoft.com/office/drawing/2014/main" id="{36FDA1F2-E244-7B48-BBBB-9767D66806DF}"/>
                  </a:ext>
                </a:extLst>
              </p:cNvPr>
              <p:cNvSpPr>
                <a:spLocks/>
              </p:cNvSpPr>
              <p:nvPr/>
            </p:nvSpPr>
            <p:spPr bwMode="auto">
              <a:xfrm flipV="1">
                <a:off x="2452657" y="1635814"/>
                <a:ext cx="195263" cy="158750"/>
              </a:xfrm>
              <a:custGeom>
                <a:avLst/>
                <a:gdLst>
                  <a:gd name="T0" fmla="*/ 0 w 136"/>
                  <a:gd name="T1" fmla="*/ 2147483646 h 91"/>
                  <a:gd name="T2" fmla="*/ 2147483646 w 136"/>
                  <a:gd name="T3" fmla="*/ 0 h 91"/>
                  <a:gd name="T4" fmla="*/ 0 60000 65536"/>
                  <a:gd name="T5" fmla="*/ 0 60000 65536"/>
                  <a:gd name="T6" fmla="*/ 0 w 136"/>
                  <a:gd name="T7" fmla="*/ 0 h 91"/>
                  <a:gd name="T8" fmla="*/ 136 w 136"/>
                  <a:gd name="T9" fmla="*/ 91 h 91"/>
                </a:gdLst>
                <a:ahLst/>
                <a:cxnLst>
                  <a:cxn ang="T4">
                    <a:pos x="T0" y="T1"/>
                  </a:cxn>
                  <a:cxn ang="T5">
                    <a:pos x="T2" y="T3"/>
                  </a:cxn>
                </a:cxnLst>
                <a:rect l="T6" t="T7" r="T8" b="T9"/>
                <a:pathLst>
                  <a:path w="136" h="91">
                    <a:moveTo>
                      <a:pt x="0" y="91"/>
                    </a:moveTo>
                    <a:cubicBezTo>
                      <a:pt x="45" y="91"/>
                      <a:pt x="91" y="91"/>
                      <a:pt x="136" y="0"/>
                    </a:cubicBezTo>
                  </a:path>
                </a:pathLst>
              </a:custGeom>
              <a:noFill/>
              <a:ln w="9525">
                <a:solidFill>
                  <a:srgbClr val="2407F9"/>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fr-FR" sz="2177"/>
              </a:p>
            </p:txBody>
          </p:sp>
          <p:sp>
            <p:nvSpPr>
              <p:cNvPr id="108" name="Freeform 54">
                <a:extLst>
                  <a:ext uri="{FF2B5EF4-FFF2-40B4-BE49-F238E27FC236}">
                    <a16:creationId xmlns:a16="http://schemas.microsoft.com/office/drawing/2014/main" id="{392E5A45-26D2-B04C-BFD4-08669F975107}"/>
                  </a:ext>
                </a:extLst>
              </p:cNvPr>
              <p:cNvSpPr>
                <a:spLocks/>
              </p:cNvSpPr>
              <p:nvPr/>
            </p:nvSpPr>
            <p:spPr bwMode="auto">
              <a:xfrm flipH="1" flipV="1">
                <a:off x="2107375" y="1637402"/>
                <a:ext cx="195263" cy="141288"/>
              </a:xfrm>
              <a:custGeom>
                <a:avLst/>
                <a:gdLst>
                  <a:gd name="T0" fmla="*/ 0 w 136"/>
                  <a:gd name="T1" fmla="*/ 2147483646 h 91"/>
                  <a:gd name="T2" fmla="*/ 2147483646 w 136"/>
                  <a:gd name="T3" fmla="*/ 0 h 91"/>
                  <a:gd name="T4" fmla="*/ 0 60000 65536"/>
                  <a:gd name="T5" fmla="*/ 0 60000 65536"/>
                  <a:gd name="T6" fmla="*/ 0 w 136"/>
                  <a:gd name="T7" fmla="*/ 0 h 91"/>
                  <a:gd name="T8" fmla="*/ 136 w 136"/>
                  <a:gd name="T9" fmla="*/ 91 h 91"/>
                </a:gdLst>
                <a:ahLst/>
                <a:cxnLst>
                  <a:cxn ang="T4">
                    <a:pos x="T0" y="T1"/>
                  </a:cxn>
                  <a:cxn ang="T5">
                    <a:pos x="T2" y="T3"/>
                  </a:cxn>
                </a:cxnLst>
                <a:rect l="T6" t="T7" r="T8" b="T9"/>
                <a:pathLst>
                  <a:path w="136" h="91">
                    <a:moveTo>
                      <a:pt x="0" y="91"/>
                    </a:moveTo>
                    <a:cubicBezTo>
                      <a:pt x="45" y="91"/>
                      <a:pt x="91" y="91"/>
                      <a:pt x="136" y="0"/>
                    </a:cubicBezTo>
                  </a:path>
                </a:pathLst>
              </a:custGeom>
              <a:noFill/>
              <a:ln w="9525">
                <a:solidFill>
                  <a:srgbClr val="2407F9"/>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fr-FR" sz="2177"/>
              </a:p>
            </p:txBody>
          </p:sp>
        </p:grpSp>
      </p:grpSp>
      <p:sp>
        <p:nvSpPr>
          <p:cNvPr id="109" name="Oval 13">
            <a:extLst>
              <a:ext uri="{FF2B5EF4-FFF2-40B4-BE49-F238E27FC236}">
                <a16:creationId xmlns:a16="http://schemas.microsoft.com/office/drawing/2014/main" id="{0D101B9A-2943-DA46-8D1B-A4A67D30E4F1}"/>
              </a:ext>
            </a:extLst>
          </p:cNvPr>
          <p:cNvSpPr>
            <a:spLocks noChangeAspect="1"/>
          </p:cNvSpPr>
          <p:nvPr/>
        </p:nvSpPr>
        <p:spPr>
          <a:xfrm>
            <a:off x="895000" y="2383746"/>
            <a:ext cx="80648" cy="8064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177"/>
          </a:p>
        </p:txBody>
      </p:sp>
      <p:grpSp>
        <p:nvGrpSpPr>
          <p:cNvPr id="110" name="Group 15">
            <a:extLst>
              <a:ext uri="{FF2B5EF4-FFF2-40B4-BE49-F238E27FC236}">
                <a16:creationId xmlns:a16="http://schemas.microsoft.com/office/drawing/2014/main" id="{58351F3D-8DFE-B043-B0D7-3DED246E55FC}"/>
              </a:ext>
            </a:extLst>
          </p:cNvPr>
          <p:cNvGrpSpPr>
            <a:grpSpLocks/>
          </p:cNvGrpSpPr>
          <p:nvPr/>
        </p:nvGrpSpPr>
        <p:grpSpPr bwMode="auto">
          <a:xfrm>
            <a:off x="3146549" y="3272794"/>
            <a:ext cx="4311263" cy="464688"/>
            <a:chOff x="3421214" y="2835568"/>
            <a:chExt cx="3563595" cy="384347"/>
          </a:xfrm>
        </p:grpSpPr>
        <p:sp>
          <p:nvSpPr>
            <p:cNvPr id="111" name="TextBox 58">
              <a:extLst>
                <a:ext uri="{FF2B5EF4-FFF2-40B4-BE49-F238E27FC236}">
                  <a16:creationId xmlns:a16="http://schemas.microsoft.com/office/drawing/2014/main" id="{1B1C3069-7F8F-DC45-9AC5-311F5401AC5B}"/>
                </a:ext>
              </a:extLst>
            </p:cNvPr>
            <p:cNvSpPr txBox="1"/>
            <p:nvPr/>
          </p:nvSpPr>
          <p:spPr>
            <a:xfrm>
              <a:off x="4878261" y="2835568"/>
              <a:ext cx="2106548" cy="322661"/>
            </a:xfrm>
            <a:prstGeom prst="rect">
              <a:avLst/>
            </a:prstGeom>
            <a:noFill/>
          </p:spPr>
          <p:txBody>
            <a:bodyPr wrap="none">
              <a:spAutoFit/>
            </a:bodyPr>
            <a:lstStyle/>
            <a:p>
              <a:pPr>
                <a:defRPr/>
              </a:pPr>
              <a:r>
                <a:rPr lang="en-US" sz="1935" dirty="0">
                  <a:solidFill>
                    <a:srgbClr val="FF0000"/>
                  </a:solidFill>
                  <a:latin typeface="+mj-lt"/>
                </a:rPr>
                <a:t>(iii) Field gathering M-P </a:t>
              </a:r>
            </a:p>
          </p:txBody>
        </p:sp>
        <p:grpSp>
          <p:nvGrpSpPr>
            <p:cNvPr id="112" name="Grouper 16">
              <a:extLst>
                <a:ext uri="{FF2B5EF4-FFF2-40B4-BE49-F238E27FC236}">
                  <a16:creationId xmlns:a16="http://schemas.microsoft.com/office/drawing/2014/main" id="{49D0CB71-2D5D-A643-B1C7-CF4368A6C6E6}"/>
                </a:ext>
              </a:extLst>
            </p:cNvPr>
            <p:cNvGrpSpPr>
              <a:grpSpLocks/>
            </p:cNvGrpSpPr>
            <p:nvPr/>
          </p:nvGrpSpPr>
          <p:grpSpPr bwMode="auto">
            <a:xfrm>
              <a:off x="3421214" y="2841479"/>
              <a:ext cx="637985" cy="378436"/>
              <a:chOff x="2107375" y="1448369"/>
              <a:chExt cx="540545" cy="346195"/>
            </a:xfrm>
          </p:grpSpPr>
          <p:sp>
            <p:nvSpPr>
              <p:cNvPr id="113" name="Freeform 51">
                <a:extLst>
                  <a:ext uri="{FF2B5EF4-FFF2-40B4-BE49-F238E27FC236}">
                    <a16:creationId xmlns:a16="http://schemas.microsoft.com/office/drawing/2014/main" id="{F3075BBA-FE7A-CB4C-BAF6-F38573A8C474}"/>
                  </a:ext>
                </a:extLst>
              </p:cNvPr>
              <p:cNvSpPr>
                <a:spLocks/>
              </p:cNvSpPr>
              <p:nvPr/>
            </p:nvSpPr>
            <p:spPr bwMode="auto">
              <a:xfrm rot="10499723" flipH="1">
                <a:off x="2115589" y="1448369"/>
                <a:ext cx="215900" cy="144463"/>
              </a:xfrm>
              <a:custGeom>
                <a:avLst/>
                <a:gdLst>
                  <a:gd name="T0" fmla="*/ 0 w 136"/>
                  <a:gd name="T1" fmla="*/ 2147483646 h 91"/>
                  <a:gd name="T2" fmla="*/ 2147483646 w 136"/>
                  <a:gd name="T3" fmla="*/ 0 h 91"/>
                  <a:gd name="T4" fmla="*/ 0 60000 65536"/>
                  <a:gd name="T5" fmla="*/ 0 60000 65536"/>
                  <a:gd name="T6" fmla="*/ 0 w 136"/>
                  <a:gd name="T7" fmla="*/ 0 h 91"/>
                  <a:gd name="T8" fmla="*/ 136 w 136"/>
                  <a:gd name="T9" fmla="*/ 91 h 91"/>
                </a:gdLst>
                <a:ahLst/>
                <a:cxnLst>
                  <a:cxn ang="T4">
                    <a:pos x="T0" y="T1"/>
                  </a:cxn>
                  <a:cxn ang="T5">
                    <a:pos x="T2" y="T3"/>
                  </a:cxn>
                </a:cxnLst>
                <a:rect l="T6" t="T7" r="T8" b="T9"/>
                <a:pathLst>
                  <a:path w="136" h="91">
                    <a:moveTo>
                      <a:pt x="0" y="91"/>
                    </a:moveTo>
                    <a:cubicBezTo>
                      <a:pt x="45" y="91"/>
                      <a:pt x="91" y="91"/>
                      <a:pt x="136" y="0"/>
                    </a:cubicBezTo>
                  </a:path>
                </a:pathLst>
              </a:custGeom>
              <a:noFill/>
              <a:ln w="9525">
                <a:solidFill>
                  <a:srgbClr val="FF00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fr-FR" sz="2177"/>
              </a:p>
            </p:txBody>
          </p:sp>
          <p:sp>
            <p:nvSpPr>
              <p:cNvPr id="114" name="Freeform 52">
                <a:extLst>
                  <a:ext uri="{FF2B5EF4-FFF2-40B4-BE49-F238E27FC236}">
                    <a16:creationId xmlns:a16="http://schemas.microsoft.com/office/drawing/2014/main" id="{6189835D-0789-384C-ACB8-67F87B6696D2}"/>
                  </a:ext>
                </a:extLst>
              </p:cNvPr>
              <p:cNvSpPr>
                <a:spLocks/>
              </p:cNvSpPr>
              <p:nvPr/>
            </p:nvSpPr>
            <p:spPr bwMode="auto">
              <a:xfrm rot="10800000">
                <a:off x="2442673" y="1463991"/>
                <a:ext cx="196850" cy="158750"/>
              </a:xfrm>
              <a:custGeom>
                <a:avLst/>
                <a:gdLst>
                  <a:gd name="T0" fmla="*/ 0 w 136"/>
                  <a:gd name="T1" fmla="*/ 2147483646 h 91"/>
                  <a:gd name="T2" fmla="*/ 2147483646 w 136"/>
                  <a:gd name="T3" fmla="*/ 0 h 91"/>
                  <a:gd name="T4" fmla="*/ 0 60000 65536"/>
                  <a:gd name="T5" fmla="*/ 0 60000 65536"/>
                  <a:gd name="T6" fmla="*/ 0 w 136"/>
                  <a:gd name="T7" fmla="*/ 0 h 91"/>
                  <a:gd name="T8" fmla="*/ 136 w 136"/>
                  <a:gd name="T9" fmla="*/ 91 h 91"/>
                </a:gdLst>
                <a:ahLst/>
                <a:cxnLst>
                  <a:cxn ang="T4">
                    <a:pos x="T0" y="T1"/>
                  </a:cxn>
                  <a:cxn ang="T5">
                    <a:pos x="T2" y="T3"/>
                  </a:cxn>
                </a:cxnLst>
                <a:rect l="T6" t="T7" r="T8" b="T9"/>
                <a:pathLst>
                  <a:path w="136" h="91">
                    <a:moveTo>
                      <a:pt x="0" y="91"/>
                    </a:moveTo>
                    <a:cubicBezTo>
                      <a:pt x="45" y="91"/>
                      <a:pt x="91" y="91"/>
                      <a:pt x="136" y="0"/>
                    </a:cubicBezTo>
                  </a:path>
                </a:pathLst>
              </a:custGeom>
              <a:noFill/>
              <a:ln w="9525">
                <a:solidFill>
                  <a:srgbClr val="FF00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fr-FR" sz="2177"/>
              </a:p>
            </p:txBody>
          </p:sp>
          <p:sp>
            <p:nvSpPr>
              <p:cNvPr id="115" name="Freeform 53">
                <a:extLst>
                  <a:ext uri="{FF2B5EF4-FFF2-40B4-BE49-F238E27FC236}">
                    <a16:creationId xmlns:a16="http://schemas.microsoft.com/office/drawing/2014/main" id="{D1BDB7AF-5660-4C4E-9EE8-3662D8F1D361}"/>
                  </a:ext>
                </a:extLst>
              </p:cNvPr>
              <p:cNvSpPr>
                <a:spLocks/>
              </p:cNvSpPr>
              <p:nvPr/>
            </p:nvSpPr>
            <p:spPr bwMode="auto">
              <a:xfrm rot="10168726" flipV="1">
                <a:off x="2452657" y="1635814"/>
                <a:ext cx="195263" cy="158750"/>
              </a:xfrm>
              <a:custGeom>
                <a:avLst/>
                <a:gdLst>
                  <a:gd name="T0" fmla="*/ 0 w 136"/>
                  <a:gd name="T1" fmla="*/ 2147483646 h 91"/>
                  <a:gd name="T2" fmla="*/ 2147483646 w 136"/>
                  <a:gd name="T3" fmla="*/ 0 h 91"/>
                  <a:gd name="T4" fmla="*/ 0 60000 65536"/>
                  <a:gd name="T5" fmla="*/ 0 60000 65536"/>
                  <a:gd name="T6" fmla="*/ 0 w 136"/>
                  <a:gd name="T7" fmla="*/ 0 h 91"/>
                  <a:gd name="T8" fmla="*/ 136 w 136"/>
                  <a:gd name="T9" fmla="*/ 91 h 91"/>
                </a:gdLst>
                <a:ahLst/>
                <a:cxnLst>
                  <a:cxn ang="T4">
                    <a:pos x="T0" y="T1"/>
                  </a:cxn>
                  <a:cxn ang="T5">
                    <a:pos x="T2" y="T3"/>
                  </a:cxn>
                </a:cxnLst>
                <a:rect l="T6" t="T7" r="T8" b="T9"/>
                <a:pathLst>
                  <a:path w="136" h="91">
                    <a:moveTo>
                      <a:pt x="0" y="91"/>
                    </a:moveTo>
                    <a:cubicBezTo>
                      <a:pt x="45" y="91"/>
                      <a:pt x="91" y="91"/>
                      <a:pt x="136" y="0"/>
                    </a:cubicBezTo>
                  </a:path>
                </a:pathLst>
              </a:custGeom>
              <a:noFill/>
              <a:ln w="9525">
                <a:solidFill>
                  <a:srgbClr val="FF00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fr-FR" sz="2177"/>
              </a:p>
            </p:txBody>
          </p:sp>
          <p:sp>
            <p:nvSpPr>
              <p:cNvPr id="116" name="Freeform 54">
                <a:extLst>
                  <a:ext uri="{FF2B5EF4-FFF2-40B4-BE49-F238E27FC236}">
                    <a16:creationId xmlns:a16="http://schemas.microsoft.com/office/drawing/2014/main" id="{9D30D0BC-FFC6-CA4B-A5F2-0F6550880BE6}"/>
                  </a:ext>
                </a:extLst>
              </p:cNvPr>
              <p:cNvSpPr>
                <a:spLocks/>
              </p:cNvSpPr>
              <p:nvPr/>
            </p:nvSpPr>
            <p:spPr bwMode="auto">
              <a:xfrm rot="10800000" flipH="1" flipV="1">
                <a:off x="2107375" y="1637402"/>
                <a:ext cx="195263" cy="141288"/>
              </a:xfrm>
              <a:custGeom>
                <a:avLst/>
                <a:gdLst>
                  <a:gd name="T0" fmla="*/ 0 w 136"/>
                  <a:gd name="T1" fmla="*/ 2147483646 h 91"/>
                  <a:gd name="T2" fmla="*/ 2147483646 w 136"/>
                  <a:gd name="T3" fmla="*/ 0 h 91"/>
                  <a:gd name="T4" fmla="*/ 0 60000 65536"/>
                  <a:gd name="T5" fmla="*/ 0 60000 65536"/>
                  <a:gd name="T6" fmla="*/ 0 w 136"/>
                  <a:gd name="T7" fmla="*/ 0 h 91"/>
                  <a:gd name="T8" fmla="*/ 136 w 136"/>
                  <a:gd name="T9" fmla="*/ 91 h 91"/>
                </a:gdLst>
                <a:ahLst/>
                <a:cxnLst>
                  <a:cxn ang="T4">
                    <a:pos x="T0" y="T1"/>
                  </a:cxn>
                  <a:cxn ang="T5">
                    <a:pos x="T2" y="T3"/>
                  </a:cxn>
                </a:cxnLst>
                <a:rect l="T6" t="T7" r="T8" b="T9"/>
                <a:pathLst>
                  <a:path w="136" h="91">
                    <a:moveTo>
                      <a:pt x="0" y="91"/>
                    </a:moveTo>
                    <a:cubicBezTo>
                      <a:pt x="45" y="91"/>
                      <a:pt x="91" y="91"/>
                      <a:pt x="136" y="0"/>
                    </a:cubicBezTo>
                  </a:path>
                </a:pathLst>
              </a:custGeom>
              <a:noFill/>
              <a:ln w="9525">
                <a:solidFill>
                  <a:srgbClr val="FF00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fr-FR" sz="2177"/>
              </a:p>
            </p:txBody>
          </p:sp>
        </p:grpSp>
      </p:grpSp>
      <p:sp>
        <p:nvSpPr>
          <p:cNvPr id="62" name="Line 3"/>
          <p:cNvSpPr>
            <a:spLocks noChangeShapeType="1"/>
          </p:cNvSpPr>
          <p:nvPr/>
        </p:nvSpPr>
        <p:spPr bwMode="auto">
          <a:xfrm>
            <a:off x="396875" y="260350"/>
            <a:ext cx="8351838" cy="0"/>
          </a:xfrm>
          <a:prstGeom prst="line">
            <a:avLst/>
          </a:prstGeom>
          <a:noFill/>
          <a:ln w="285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5" tIns="45713" rIns="91425" bIns="45713"/>
          <a:lstStyle/>
          <a:p>
            <a:endParaRPr lang="fr-FR"/>
          </a:p>
        </p:txBody>
      </p:sp>
      <p:sp>
        <p:nvSpPr>
          <p:cNvPr id="63" name="Rectangle 62"/>
          <p:cNvSpPr/>
          <p:nvPr/>
        </p:nvSpPr>
        <p:spPr>
          <a:xfrm>
            <a:off x="0" y="0"/>
            <a:ext cx="8210550" cy="762000"/>
          </a:xfrm>
          <a:prstGeom prst="rect">
            <a:avLst/>
          </a:prstGeom>
          <a:gradFill>
            <a:gsLst>
              <a:gs pos="0">
                <a:srgbClr val="C4161C"/>
              </a:gs>
              <a:gs pos="50000">
                <a:srgbClr val="C00000"/>
              </a:gs>
              <a:gs pos="100000">
                <a:srgbClr val="E51B22"/>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anchor="ctr"/>
          <a:lstStyle/>
          <a:p>
            <a:pPr algn="ctr">
              <a:defRPr/>
            </a:pPr>
            <a:endParaRPr lang="fr-FR"/>
          </a:p>
        </p:txBody>
      </p:sp>
      <p:pic>
        <p:nvPicPr>
          <p:cNvPr id="64" name="Picture 2" descr="C:\Users\hvincent\Desktop\logo_ce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0550" y="0"/>
            <a:ext cx="933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ZoneTexte 26"/>
          <p:cNvSpPr txBox="1">
            <a:spLocks noChangeArrowheads="1"/>
          </p:cNvSpPr>
          <p:nvPr/>
        </p:nvSpPr>
        <p:spPr bwMode="auto">
          <a:xfrm>
            <a:off x="348748" y="136675"/>
            <a:ext cx="7856061" cy="461665"/>
          </a:xfrm>
          <a:prstGeom prst="rect">
            <a:avLst/>
          </a:prstGeom>
          <a:noFill/>
          <a:ln w="9525">
            <a:noFill/>
            <a:miter lim="800000"/>
            <a:headEnd/>
            <a:tailEnd/>
          </a:ln>
        </p:spPr>
        <p:txBody>
          <a:bodyPr wrap="none">
            <a:spAutoFit/>
          </a:bodyPr>
          <a:lstStyle/>
          <a:p>
            <a:pPr defTabSz="914400"/>
            <a:r>
              <a:rPr lang="fr-FR" sz="2400" dirty="0" err="1">
                <a:solidFill>
                  <a:prstClr val="white"/>
                </a:solidFill>
                <a:latin typeface="Calibri"/>
              </a:rPr>
              <a:t>Particle</a:t>
            </a:r>
            <a:r>
              <a:rPr lang="fr-FR" sz="2400" dirty="0">
                <a:solidFill>
                  <a:prstClr val="white"/>
                </a:solidFill>
                <a:latin typeface="Calibri"/>
              </a:rPr>
              <a:t>-In-</a:t>
            </a:r>
            <a:r>
              <a:rPr lang="fr-FR" sz="2400" dirty="0" err="1">
                <a:solidFill>
                  <a:prstClr val="white"/>
                </a:solidFill>
                <a:latin typeface="Calibri"/>
              </a:rPr>
              <a:t>Cell</a:t>
            </a:r>
            <a:r>
              <a:rPr lang="fr-FR" sz="2400" dirty="0">
                <a:solidFill>
                  <a:prstClr val="white"/>
                </a:solidFill>
                <a:latin typeface="Calibri"/>
              </a:rPr>
              <a:t> simulations are crucial to </a:t>
            </a:r>
            <a:r>
              <a:rPr lang="fr-FR" sz="2400" dirty="0" err="1">
                <a:solidFill>
                  <a:prstClr val="white"/>
                </a:solidFill>
                <a:latin typeface="Calibri"/>
              </a:rPr>
              <a:t>answer</a:t>
            </a:r>
            <a:r>
              <a:rPr lang="fr-FR" sz="2400" dirty="0">
                <a:solidFill>
                  <a:prstClr val="white"/>
                </a:solidFill>
                <a:latin typeface="Calibri"/>
              </a:rPr>
              <a:t> </a:t>
            </a:r>
            <a:r>
              <a:rPr lang="fr-FR" sz="2400" dirty="0" err="1">
                <a:solidFill>
                  <a:prstClr val="white"/>
                </a:solidFill>
                <a:latin typeface="Calibri"/>
              </a:rPr>
              <a:t>this</a:t>
            </a:r>
            <a:r>
              <a:rPr lang="fr-FR" sz="2400" dirty="0">
                <a:solidFill>
                  <a:prstClr val="white"/>
                </a:solidFill>
                <a:latin typeface="Calibri"/>
              </a:rPr>
              <a:t> question</a:t>
            </a:r>
          </a:p>
        </p:txBody>
      </p:sp>
      <p:grpSp>
        <p:nvGrpSpPr>
          <p:cNvPr id="10" name="Grouper 9"/>
          <p:cNvGrpSpPr/>
          <p:nvPr/>
        </p:nvGrpSpPr>
        <p:grpSpPr>
          <a:xfrm>
            <a:off x="245747" y="4805916"/>
            <a:ext cx="8512491" cy="1878936"/>
            <a:chOff x="245747" y="4805916"/>
            <a:chExt cx="8512491" cy="1878936"/>
          </a:xfrm>
        </p:grpSpPr>
        <p:sp>
          <p:nvSpPr>
            <p:cNvPr id="137" name="Rectangle 136"/>
            <p:cNvSpPr/>
            <p:nvPr/>
          </p:nvSpPr>
          <p:spPr>
            <a:xfrm>
              <a:off x="245747" y="4805916"/>
              <a:ext cx="8512491" cy="1878936"/>
            </a:xfrm>
            <a:prstGeom prst="rect">
              <a:avLst/>
            </a:prstGeom>
            <a:solidFill>
              <a:srgbClr val="C00000">
                <a:alpha val="6000"/>
              </a:srgb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99"/>
            </a:p>
          </p:txBody>
        </p:sp>
        <p:sp>
          <p:nvSpPr>
            <p:cNvPr id="148" name="ZoneTexte 147"/>
            <p:cNvSpPr txBox="1"/>
            <p:nvPr/>
          </p:nvSpPr>
          <p:spPr>
            <a:xfrm>
              <a:off x="349183" y="4877132"/>
              <a:ext cx="6483763" cy="369332"/>
            </a:xfrm>
            <a:prstGeom prst="rect">
              <a:avLst/>
            </a:prstGeom>
            <a:noFill/>
          </p:spPr>
          <p:txBody>
            <a:bodyPr wrap="none" rtlCol="0">
              <a:spAutoFit/>
            </a:bodyPr>
            <a:lstStyle/>
            <a:p>
              <a:pPr marL="207387" indent="-207387">
                <a:buFont typeface="Wingdings" charset="2"/>
                <a:buChar char="ü"/>
              </a:pPr>
              <a:r>
                <a:rPr lang="fr-FR" b="1" dirty="0">
                  <a:solidFill>
                    <a:srgbClr val="C00000"/>
                  </a:solidFill>
                </a:rPr>
                <a:t>PM </a:t>
              </a:r>
              <a:r>
                <a:rPr lang="fr-FR" b="1" dirty="0" err="1">
                  <a:solidFill>
                    <a:srgbClr val="C00000"/>
                  </a:solidFill>
                </a:rPr>
                <a:t>focusing</a:t>
              </a:r>
              <a:r>
                <a:rPr lang="fr-FR" b="1" dirty="0">
                  <a:solidFill>
                    <a:srgbClr val="C00000"/>
                  </a:solidFill>
                </a:rPr>
                <a:t> simulations not tractable </a:t>
              </a:r>
              <a:r>
                <a:rPr lang="fr-FR" b="1" dirty="0" err="1">
                  <a:solidFill>
                    <a:srgbClr val="C00000"/>
                  </a:solidFill>
                </a:rPr>
                <a:t>so</a:t>
              </a:r>
              <a:r>
                <a:rPr lang="fr-FR" b="1" dirty="0">
                  <a:solidFill>
                    <a:srgbClr val="C00000"/>
                  </a:solidFill>
                </a:rPr>
                <a:t> far </a:t>
              </a:r>
              <a:r>
                <a:rPr lang="fr-FR" b="1" dirty="0" err="1">
                  <a:solidFill>
                    <a:srgbClr val="C00000"/>
                  </a:solidFill>
                </a:rPr>
                <a:t>with</a:t>
              </a:r>
              <a:r>
                <a:rPr lang="fr-FR" b="1" dirty="0">
                  <a:solidFill>
                    <a:srgbClr val="C00000"/>
                  </a:solidFill>
                </a:rPr>
                <a:t> standard code</a:t>
              </a:r>
            </a:p>
          </p:txBody>
        </p:sp>
        <p:sp>
          <p:nvSpPr>
            <p:cNvPr id="149" name="ZoneTexte 148"/>
            <p:cNvSpPr txBox="1"/>
            <p:nvPr/>
          </p:nvSpPr>
          <p:spPr>
            <a:xfrm>
              <a:off x="436579" y="5235411"/>
              <a:ext cx="8139664" cy="338554"/>
            </a:xfrm>
            <a:prstGeom prst="rect">
              <a:avLst/>
            </a:prstGeom>
            <a:noFill/>
          </p:spPr>
          <p:txBody>
            <a:bodyPr wrap="none" rtlCol="0">
              <a:spAutoFit/>
            </a:bodyPr>
            <a:lstStyle/>
            <a:p>
              <a:pPr marL="207387" indent="-207387">
                <a:buFont typeface="Arial" charset="0"/>
                <a:buChar char="•"/>
              </a:pPr>
              <a:r>
                <a:rPr lang="fr-FR" sz="1600" b="1" dirty="0"/>
                <a:t>Challenge 1 </a:t>
              </a:r>
              <a:r>
                <a:rPr lang="mr-IN" sz="1600" b="1" dirty="0"/>
                <a:t>–</a:t>
              </a:r>
              <a:r>
                <a:rPr lang="fr-FR" sz="1600" b="1" dirty="0"/>
                <a:t> </a:t>
              </a:r>
              <a:r>
                <a:rPr lang="fr-FR" sz="1600" b="1" dirty="0" err="1"/>
                <a:t>Needs</a:t>
              </a:r>
              <a:r>
                <a:rPr lang="fr-FR" sz="1600" b="1" dirty="0"/>
                <a:t> high-</a:t>
              </a:r>
              <a:r>
                <a:rPr lang="fr-FR" sz="1600" b="1" dirty="0" err="1"/>
                <a:t>accuracy</a:t>
              </a:r>
              <a:r>
                <a:rPr lang="fr-FR" sz="1600" b="1" dirty="0"/>
                <a:t> : </a:t>
              </a:r>
              <a:r>
                <a:rPr lang="fr-FR" sz="1600" dirty="0"/>
                <a:t>Maxwell </a:t>
              </a:r>
              <a:r>
                <a:rPr lang="fr-FR" sz="1600" dirty="0" err="1"/>
                <a:t>solvers</a:t>
              </a:r>
              <a:r>
                <a:rPr lang="fr-FR" sz="1600" dirty="0"/>
                <a:t> </a:t>
              </a:r>
              <a:r>
                <a:rPr lang="fr-FR" sz="1600" dirty="0" err="1"/>
                <a:t>induce</a:t>
              </a:r>
              <a:r>
                <a:rPr lang="fr-FR" sz="1600" dirty="0"/>
                <a:t> </a:t>
              </a:r>
              <a:r>
                <a:rPr lang="fr-FR" sz="1600" dirty="0" err="1"/>
                <a:t>artificial</a:t>
              </a:r>
              <a:r>
                <a:rPr lang="fr-FR" sz="1600" dirty="0"/>
                <a:t> dispersion of EM </a:t>
              </a:r>
              <a:r>
                <a:rPr lang="fr-FR" sz="1600" dirty="0" err="1"/>
                <a:t>waves</a:t>
              </a:r>
              <a:endParaRPr lang="fr-FR" sz="1600" dirty="0"/>
            </a:p>
          </p:txBody>
        </p:sp>
      </p:grpSp>
      <p:sp>
        <p:nvSpPr>
          <p:cNvPr id="151" name="Rectangle à coins arrondis 150">
            <a:extLst>
              <a:ext uri="{FF2B5EF4-FFF2-40B4-BE49-F238E27FC236}">
                <a16:creationId xmlns:a16="http://schemas.microsoft.com/office/drawing/2014/main" id="{6FF17300-1CD9-D548-B966-48A264AA4828}"/>
              </a:ext>
            </a:extLst>
          </p:cNvPr>
          <p:cNvSpPr/>
          <p:nvPr/>
        </p:nvSpPr>
        <p:spPr>
          <a:xfrm>
            <a:off x="167395" y="1625898"/>
            <a:ext cx="8605131" cy="2988965"/>
          </a:xfrm>
          <a:prstGeom prst="round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67" b="1"/>
          </a:p>
        </p:txBody>
      </p:sp>
      <p:sp>
        <p:nvSpPr>
          <p:cNvPr id="163" name="Rectangle 162">
            <a:extLst>
              <a:ext uri="{FF2B5EF4-FFF2-40B4-BE49-F238E27FC236}">
                <a16:creationId xmlns:a16="http://schemas.microsoft.com/office/drawing/2014/main" id="{D36C0E86-F03D-AB40-86A4-26EBBC243345}"/>
              </a:ext>
            </a:extLst>
          </p:cNvPr>
          <p:cNvSpPr/>
          <p:nvPr/>
        </p:nvSpPr>
        <p:spPr>
          <a:xfrm>
            <a:off x="2643189" y="1642036"/>
            <a:ext cx="3771900" cy="18676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50" b="1" dirty="0"/>
          </a:p>
        </p:txBody>
      </p:sp>
      <p:sp>
        <p:nvSpPr>
          <p:cNvPr id="167" name="ZoneTexte 166">
            <a:extLst>
              <a:ext uri="{FF2B5EF4-FFF2-40B4-BE49-F238E27FC236}">
                <a16:creationId xmlns:a16="http://schemas.microsoft.com/office/drawing/2014/main" id="{76E12A10-5120-004D-BE00-56030B5A709E}"/>
              </a:ext>
            </a:extLst>
          </p:cNvPr>
          <p:cNvSpPr txBox="1"/>
          <p:nvPr/>
        </p:nvSpPr>
        <p:spPr>
          <a:xfrm>
            <a:off x="3204653" y="1550164"/>
            <a:ext cx="3571875" cy="338554"/>
          </a:xfrm>
          <a:prstGeom prst="rect">
            <a:avLst/>
          </a:prstGeom>
          <a:noFill/>
        </p:spPr>
        <p:txBody>
          <a:bodyPr wrap="square" rtlCol="0">
            <a:spAutoFit/>
          </a:bodyPr>
          <a:lstStyle/>
          <a:p>
            <a:r>
              <a:rPr lang="fr-FR" sz="1600" b="1" dirty="0">
                <a:solidFill>
                  <a:schemeClr val="bg1"/>
                </a:solidFill>
              </a:rPr>
              <a:t>First </a:t>
            </a:r>
            <a:r>
              <a:rPr lang="fr-FR" sz="1600" b="1" dirty="0" err="1">
                <a:solidFill>
                  <a:schemeClr val="bg1"/>
                </a:solidFill>
              </a:rPr>
              <a:t>principles</a:t>
            </a:r>
            <a:r>
              <a:rPr lang="fr-FR" sz="1600" b="1" dirty="0">
                <a:solidFill>
                  <a:schemeClr val="bg1"/>
                </a:solidFill>
              </a:rPr>
              <a:t> PIC simulations</a:t>
            </a:r>
          </a:p>
        </p:txBody>
      </p:sp>
      <p:sp>
        <p:nvSpPr>
          <p:cNvPr id="4" name="ZoneTexte 3"/>
          <p:cNvSpPr txBox="1"/>
          <p:nvPr/>
        </p:nvSpPr>
        <p:spPr>
          <a:xfrm>
            <a:off x="1335447" y="1017284"/>
            <a:ext cx="6827703" cy="369332"/>
          </a:xfrm>
          <a:prstGeom prst="rect">
            <a:avLst/>
          </a:prstGeom>
          <a:noFill/>
        </p:spPr>
        <p:txBody>
          <a:bodyPr wrap="none" rtlCol="0">
            <a:spAutoFit/>
          </a:bodyPr>
          <a:lstStyle/>
          <a:p>
            <a:r>
              <a:rPr lang="fr-FR" b="1" dirty="0"/>
              <a:t>Time </a:t>
            </a:r>
            <a:r>
              <a:rPr lang="fr-FR" b="1" dirty="0" err="1"/>
              <a:t>scales</a:t>
            </a:r>
            <a:r>
              <a:rPr lang="fr-FR" b="1" dirty="0"/>
              <a:t> </a:t>
            </a:r>
            <a:r>
              <a:rPr lang="fr-FR" dirty="0"/>
              <a:t>: 10</a:t>
            </a:r>
            <a:r>
              <a:rPr lang="fr-FR" baseline="30000" dirty="0"/>
              <a:t>-18 </a:t>
            </a:r>
            <a:r>
              <a:rPr lang="fr-FR" dirty="0"/>
              <a:t>s -10</a:t>
            </a:r>
            <a:r>
              <a:rPr lang="fr-FR" baseline="30000" dirty="0"/>
              <a:t>-15 </a:t>
            </a:r>
            <a:r>
              <a:rPr lang="fr-FR" dirty="0"/>
              <a:t>s , </a:t>
            </a:r>
            <a:r>
              <a:rPr lang="fr-FR" b="1" dirty="0" err="1"/>
              <a:t>Length</a:t>
            </a:r>
            <a:r>
              <a:rPr lang="fr-FR" b="1" dirty="0"/>
              <a:t> </a:t>
            </a:r>
            <a:r>
              <a:rPr lang="fr-FR" b="1" dirty="0" err="1"/>
              <a:t>scales</a:t>
            </a:r>
            <a:r>
              <a:rPr lang="fr-FR" dirty="0"/>
              <a:t>: 10nm </a:t>
            </a:r>
            <a:r>
              <a:rPr lang="mr-IN" dirty="0"/>
              <a:t>–</a:t>
            </a:r>
            <a:r>
              <a:rPr lang="fr-FR" dirty="0"/>
              <a:t> 10μm, I&gt;10</a:t>
            </a:r>
            <a:r>
              <a:rPr lang="fr-FR" baseline="30000" dirty="0"/>
              <a:t>22</a:t>
            </a:r>
            <a:r>
              <a:rPr lang="fr-FR" dirty="0"/>
              <a:t>W.cm</a:t>
            </a:r>
            <a:r>
              <a:rPr lang="fr-FR" baseline="30000" dirty="0"/>
              <a:t>-2</a:t>
            </a:r>
            <a:endParaRPr lang="fr-FR" dirty="0"/>
          </a:p>
        </p:txBody>
      </p:sp>
      <p:grpSp>
        <p:nvGrpSpPr>
          <p:cNvPr id="11" name="Grouper 10"/>
          <p:cNvGrpSpPr/>
          <p:nvPr/>
        </p:nvGrpSpPr>
        <p:grpSpPr>
          <a:xfrm>
            <a:off x="1046314" y="5573965"/>
            <a:ext cx="7187824" cy="338554"/>
            <a:chOff x="1046314" y="5573965"/>
            <a:chExt cx="7187824" cy="338554"/>
          </a:xfrm>
        </p:grpSpPr>
        <p:sp>
          <p:nvSpPr>
            <p:cNvPr id="6" name="Flèche vers la droite 5"/>
            <p:cNvSpPr/>
            <p:nvPr/>
          </p:nvSpPr>
          <p:spPr>
            <a:xfrm>
              <a:off x="1046314" y="5657006"/>
              <a:ext cx="645569" cy="20453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1747041" y="5573965"/>
              <a:ext cx="6487097" cy="338554"/>
            </a:xfrm>
            <a:prstGeom prst="rect">
              <a:avLst/>
            </a:prstGeom>
            <a:noFill/>
          </p:spPr>
          <p:txBody>
            <a:bodyPr wrap="none" rtlCol="0">
              <a:spAutoFit/>
            </a:bodyPr>
            <a:lstStyle/>
            <a:p>
              <a:r>
                <a:rPr lang="fr-FR" sz="1600" b="1" dirty="0" err="1">
                  <a:solidFill>
                    <a:srgbClr val="C00000"/>
                  </a:solidFill>
                </a:rPr>
                <a:t>Development</a:t>
              </a:r>
              <a:r>
                <a:rPr lang="fr-FR" sz="1600" b="1" dirty="0">
                  <a:solidFill>
                    <a:srgbClr val="C00000"/>
                  </a:solidFill>
                </a:rPr>
                <a:t> of </a:t>
              </a:r>
              <a:r>
                <a:rPr lang="fr-FR" sz="1600" b="1" dirty="0" err="1">
                  <a:solidFill>
                    <a:srgbClr val="C00000"/>
                  </a:solidFill>
                </a:rPr>
                <a:t>massively</a:t>
              </a:r>
              <a:r>
                <a:rPr lang="fr-FR" sz="1600" b="1" dirty="0">
                  <a:solidFill>
                    <a:srgbClr val="C00000"/>
                  </a:solidFill>
                </a:rPr>
                <a:t> </a:t>
              </a:r>
              <a:r>
                <a:rPr lang="fr-FR" sz="1600" b="1" dirty="0" err="1">
                  <a:solidFill>
                    <a:srgbClr val="C00000"/>
                  </a:solidFill>
                </a:rPr>
                <a:t>parallel</a:t>
              </a:r>
              <a:r>
                <a:rPr lang="fr-FR" sz="1600" b="1" dirty="0">
                  <a:solidFill>
                    <a:srgbClr val="C00000"/>
                  </a:solidFill>
                </a:rPr>
                <a:t> dispersion-free pseudo-spectral </a:t>
              </a:r>
              <a:r>
                <a:rPr lang="fr-FR" sz="1600" b="1" dirty="0" err="1">
                  <a:solidFill>
                    <a:srgbClr val="C00000"/>
                  </a:solidFill>
                </a:rPr>
                <a:t>solvers</a:t>
              </a:r>
              <a:endParaRPr lang="fr-FR" sz="1600" b="1" dirty="0">
                <a:solidFill>
                  <a:srgbClr val="C00000"/>
                </a:solidFill>
              </a:endParaRPr>
            </a:p>
          </p:txBody>
        </p:sp>
      </p:grpSp>
      <p:sp>
        <p:nvSpPr>
          <p:cNvPr id="150" name="ZoneTexte 149"/>
          <p:cNvSpPr txBox="1"/>
          <p:nvPr/>
        </p:nvSpPr>
        <p:spPr>
          <a:xfrm>
            <a:off x="436579" y="5922011"/>
            <a:ext cx="7896649" cy="338554"/>
          </a:xfrm>
          <a:prstGeom prst="rect">
            <a:avLst/>
          </a:prstGeom>
          <a:noFill/>
        </p:spPr>
        <p:txBody>
          <a:bodyPr wrap="none" rtlCol="0">
            <a:spAutoFit/>
          </a:bodyPr>
          <a:lstStyle/>
          <a:p>
            <a:pPr marL="207387" indent="-207387">
              <a:buFont typeface="Arial" charset="0"/>
              <a:buChar char="•"/>
            </a:pPr>
            <a:r>
              <a:rPr lang="fr-FR" sz="1600" b="1" dirty="0"/>
              <a:t>Challenge 2 </a:t>
            </a:r>
            <a:r>
              <a:rPr lang="mr-IN" sz="1600" b="1" dirty="0"/>
              <a:t>–</a:t>
            </a:r>
            <a:r>
              <a:rPr lang="fr-FR" sz="1600" b="1" dirty="0"/>
              <a:t> Port to </a:t>
            </a:r>
            <a:r>
              <a:rPr lang="fr-FR" sz="1600" b="1" dirty="0" err="1"/>
              <a:t>exascale</a:t>
            </a:r>
            <a:r>
              <a:rPr lang="fr-FR" sz="1600" b="1" dirty="0"/>
              <a:t> computers : </a:t>
            </a:r>
            <a:r>
              <a:rPr lang="fr-FR" sz="1600" dirty="0"/>
              <a:t>3D </a:t>
            </a:r>
            <a:r>
              <a:rPr lang="fr-FR" sz="1600" dirty="0" err="1"/>
              <a:t>geometry</a:t>
            </a:r>
            <a:r>
              <a:rPr lang="fr-FR" sz="1600" dirty="0"/>
              <a:t> </a:t>
            </a:r>
            <a:r>
              <a:rPr lang="fr-FR" sz="1600" dirty="0" err="1"/>
              <a:t>requires</a:t>
            </a:r>
            <a:r>
              <a:rPr lang="fr-FR" sz="1600" dirty="0"/>
              <a:t> 10</a:t>
            </a:r>
            <a:r>
              <a:rPr lang="fr-FR" sz="1600" baseline="30000" dirty="0"/>
              <a:t>12</a:t>
            </a:r>
            <a:r>
              <a:rPr lang="fr-FR" sz="1600" dirty="0"/>
              <a:t> </a:t>
            </a:r>
            <a:r>
              <a:rPr lang="fr-FR" sz="1600" dirty="0" err="1"/>
              <a:t>cells</a:t>
            </a:r>
            <a:r>
              <a:rPr lang="fr-FR" sz="1600" dirty="0"/>
              <a:t>, 10</a:t>
            </a:r>
            <a:r>
              <a:rPr lang="fr-FR" sz="1600" baseline="30000" dirty="0"/>
              <a:t>12</a:t>
            </a:r>
            <a:r>
              <a:rPr lang="fr-FR" sz="1600" dirty="0"/>
              <a:t> </a:t>
            </a:r>
            <a:r>
              <a:rPr lang="fr-FR" sz="1600" dirty="0" err="1"/>
              <a:t>particles</a:t>
            </a:r>
            <a:endParaRPr lang="fr-FR" sz="1600" dirty="0"/>
          </a:p>
        </p:txBody>
      </p:sp>
      <p:grpSp>
        <p:nvGrpSpPr>
          <p:cNvPr id="12" name="Grouper 11"/>
          <p:cNvGrpSpPr/>
          <p:nvPr/>
        </p:nvGrpSpPr>
        <p:grpSpPr>
          <a:xfrm>
            <a:off x="1056796" y="6240020"/>
            <a:ext cx="4928157" cy="338554"/>
            <a:chOff x="268173" y="7622253"/>
            <a:chExt cx="4928157" cy="338554"/>
          </a:xfrm>
        </p:grpSpPr>
        <p:sp>
          <p:nvSpPr>
            <p:cNvPr id="168" name="Flèche vers la droite 167"/>
            <p:cNvSpPr/>
            <p:nvPr/>
          </p:nvSpPr>
          <p:spPr>
            <a:xfrm>
              <a:off x="268173" y="7709586"/>
              <a:ext cx="645569" cy="20453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9" name="ZoneTexte 168"/>
            <p:cNvSpPr txBox="1"/>
            <p:nvPr/>
          </p:nvSpPr>
          <p:spPr>
            <a:xfrm>
              <a:off x="1006337" y="7622253"/>
              <a:ext cx="4189993" cy="338554"/>
            </a:xfrm>
            <a:prstGeom prst="rect">
              <a:avLst/>
            </a:prstGeom>
            <a:noFill/>
          </p:spPr>
          <p:txBody>
            <a:bodyPr wrap="none" rtlCol="0">
              <a:spAutoFit/>
            </a:bodyPr>
            <a:lstStyle/>
            <a:p>
              <a:r>
                <a:rPr lang="fr-FR" sz="1600" b="1" dirty="0" err="1">
                  <a:solidFill>
                    <a:srgbClr val="C00000"/>
                  </a:solidFill>
                </a:rPr>
                <a:t>Development</a:t>
              </a:r>
              <a:r>
                <a:rPr lang="fr-FR" sz="1600" b="1" dirty="0">
                  <a:solidFill>
                    <a:srgbClr val="C00000"/>
                  </a:solidFill>
                </a:rPr>
                <a:t> of </a:t>
              </a:r>
              <a:r>
                <a:rPr lang="fr-FR" sz="1600" b="1" dirty="0" err="1">
                  <a:solidFill>
                    <a:srgbClr val="C00000"/>
                  </a:solidFill>
                </a:rPr>
                <a:t>novel</a:t>
              </a:r>
              <a:r>
                <a:rPr lang="fr-FR" sz="1600" b="1" dirty="0">
                  <a:solidFill>
                    <a:srgbClr val="C00000"/>
                  </a:solidFill>
                </a:rPr>
                <a:t> </a:t>
              </a:r>
              <a:r>
                <a:rPr lang="fr-FR" sz="1600" b="1" dirty="0" err="1">
                  <a:solidFill>
                    <a:srgbClr val="C00000"/>
                  </a:solidFill>
                </a:rPr>
                <a:t>parallelization</a:t>
              </a:r>
              <a:r>
                <a:rPr lang="fr-FR" sz="1600" b="1" dirty="0">
                  <a:solidFill>
                    <a:srgbClr val="C00000"/>
                  </a:solidFill>
                </a:rPr>
                <a:t> </a:t>
              </a:r>
              <a:r>
                <a:rPr lang="fr-FR" sz="1600" b="1" dirty="0" err="1">
                  <a:solidFill>
                    <a:srgbClr val="C00000"/>
                  </a:solidFill>
                </a:rPr>
                <a:t>strategies</a:t>
              </a:r>
              <a:endParaRPr lang="fr-FR" sz="1600" b="1" dirty="0">
                <a:solidFill>
                  <a:srgbClr val="C00000"/>
                </a:solidFill>
              </a:endParaRPr>
            </a:p>
          </p:txBody>
        </p:sp>
      </p:grpSp>
      <p:sp>
        <p:nvSpPr>
          <p:cNvPr id="71" name="ZoneTexte 70">
            <a:extLst>
              <a:ext uri="{FF2B5EF4-FFF2-40B4-BE49-F238E27FC236}">
                <a16:creationId xmlns:a16="http://schemas.microsoft.com/office/drawing/2014/main" id="{CA25BE6E-3EE9-EF4D-88E7-56A9FF2CDCF7}"/>
              </a:ext>
            </a:extLst>
          </p:cNvPr>
          <p:cNvSpPr txBox="1"/>
          <p:nvPr/>
        </p:nvSpPr>
        <p:spPr>
          <a:xfrm>
            <a:off x="8759566" y="6451882"/>
            <a:ext cx="301686" cy="369332"/>
          </a:xfrm>
          <a:prstGeom prst="rect">
            <a:avLst/>
          </a:prstGeom>
          <a:noFill/>
        </p:spPr>
        <p:txBody>
          <a:bodyPr wrap="none" rtlCol="0">
            <a:spAutoFit/>
          </a:bodyPr>
          <a:lstStyle/>
          <a:p>
            <a:r>
              <a:rPr lang="fr-FR" dirty="0"/>
              <a:t>8</a:t>
            </a:r>
          </a:p>
        </p:txBody>
      </p:sp>
    </p:spTree>
    <p:extLst>
      <p:ext uri="{BB962C8B-B14F-4D97-AF65-F5344CB8AC3E}">
        <p14:creationId xmlns:p14="http://schemas.microsoft.com/office/powerpoint/2010/main" val="14643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checkerboard(across)">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2"/>
                                        </p:tgtEl>
                                        <p:attrNameLst>
                                          <p:attrName>style.visibility</p:attrName>
                                        </p:attrNameLst>
                                      </p:cBhvr>
                                      <p:to>
                                        <p:strVal val="visible"/>
                                      </p:to>
                                    </p:set>
                                    <p:animEffect transition="in" filter="dissolve">
                                      <p:cBhvr>
                                        <p:cTn id="12" dur="500"/>
                                        <p:tgtEl>
                                          <p:spTgt spid="10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110"/>
                                        </p:tgtEl>
                                        <p:attrNameLst>
                                          <p:attrName>style.visibility</p:attrName>
                                        </p:attrNameLst>
                                      </p:cBhvr>
                                      <p:to>
                                        <p:strVal val="visible"/>
                                      </p:to>
                                    </p:set>
                                    <p:animEffect transition="in" filter="checkerboard(across)">
                                      <p:cBhvr>
                                        <p:cTn id="21" dur="500"/>
                                        <p:tgtEl>
                                          <p:spTgt spid="11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0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1" grpId="0"/>
      <p:bldP spid="15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Line 3"/>
          <p:cNvSpPr>
            <a:spLocks noChangeShapeType="1"/>
          </p:cNvSpPr>
          <p:nvPr/>
        </p:nvSpPr>
        <p:spPr bwMode="auto">
          <a:xfrm>
            <a:off x="396875" y="260350"/>
            <a:ext cx="8351838" cy="0"/>
          </a:xfrm>
          <a:prstGeom prst="line">
            <a:avLst/>
          </a:prstGeom>
          <a:noFill/>
          <a:ln w="285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5" tIns="45713" rIns="91425" bIns="45713"/>
          <a:lstStyle/>
          <a:p>
            <a:endParaRPr lang="fr-FR"/>
          </a:p>
        </p:txBody>
      </p:sp>
      <p:sp>
        <p:nvSpPr>
          <p:cNvPr id="12" name="Rectangle 11"/>
          <p:cNvSpPr/>
          <p:nvPr/>
        </p:nvSpPr>
        <p:spPr>
          <a:xfrm>
            <a:off x="0" y="0"/>
            <a:ext cx="8210550" cy="762000"/>
          </a:xfrm>
          <a:prstGeom prst="rect">
            <a:avLst/>
          </a:prstGeom>
          <a:gradFill>
            <a:gsLst>
              <a:gs pos="0">
                <a:srgbClr val="C4161C"/>
              </a:gs>
              <a:gs pos="50000">
                <a:srgbClr val="C00000"/>
              </a:gs>
              <a:gs pos="100000">
                <a:srgbClr val="E51B22"/>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anchor="ctr"/>
          <a:lstStyle/>
          <a:p>
            <a:pPr algn="ctr">
              <a:defRPr/>
            </a:pPr>
            <a:endParaRPr lang="fr-FR"/>
          </a:p>
        </p:txBody>
      </p:sp>
      <p:pic>
        <p:nvPicPr>
          <p:cNvPr id="14" name="Picture 2" descr="C:\Users\hvincent\Desktop\logo_ce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0550" y="0"/>
            <a:ext cx="933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ZoneTexte 65"/>
          <p:cNvSpPr txBox="1"/>
          <p:nvPr/>
        </p:nvSpPr>
        <p:spPr>
          <a:xfrm>
            <a:off x="3977079" y="150968"/>
            <a:ext cx="1178528" cy="461665"/>
          </a:xfrm>
          <a:prstGeom prst="rect">
            <a:avLst/>
          </a:prstGeom>
          <a:noFill/>
        </p:spPr>
        <p:txBody>
          <a:bodyPr wrap="none" rtlCol="0">
            <a:spAutoFit/>
          </a:bodyPr>
          <a:lstStyle>
            <a:defPPr>
              <a:defRPr lang="en-US"/>
            </a:defPPr>
            <a:lvl1pPr defTabSz="914400" fontAlgn="auto">
              <a:spcBef>
                <a:spcPts val="0"/>
              </a:spcBef>
              <a:spcAft>
                <a:spcPts val="0"/>
              </a:spcAft>
              <a:defRPr sz="2600" i="0">
                <a:solidFill>
                  <a:prstClr val="black"/>
                </a:solidFill>
                <a:latin typeface="Calibri" panose="020F0502020204030204"/>
              </a:defRPr>
            </a:lvl1pPr>
          </a:lstStyle>
          <a:p>
            <a:r>
              <a:rPr lang="fr-FR" sz="2400" dirty="0" err="1">
                <a:solidFill>
                  <a:schemeClr val="bg1"/>
                </a:solidFill>
                <a:latin typeface="Calibri" pitchFamily="34" charset="0"/>
                <a:ea typeface="MS PGothic" pitchFamily="34" charset="-128"/>
              </a:rPr>
              <a:t>Outline</a:t>
            </a:r>
            <a:r>
              <a:rPr lang="fr-FR" sz="2400" dirty="0">
                <a:solidFill>
                  <a:schemeClr val="bg1"/>
                </a:solidFill>
                <a:latin typeface="Calibri" pitchFamily="34" charset="0"/>
                <a:ea typeface="MS PGothic" pitchFamily="34" charset="-128"/>
              </a:rPr>
              <a:t> </a:t>
            </a:r>
          </a:p>
        </p:txBody>
      </p:sp>
      <p:sp>
        <p:nvSpPr>
          <p:cNvPr id="13" name="ZoneTexte 12">
            <a:extLst>
              <a:ext uri="{FF2B5EF4-FFF2-40B4-BE49-F238E27FC236}">
                <a16:creationId xmlns:a16="http://schemas.microsoft.com/office/drawing/2014/main" id="{FBCAAA3A-B238-7840-B8F3-480365E2E401}"/>
              </a:ext>
            </a:extLst>
          </p:cNvPr>
          <p:cNvSpPr txBox="1"/>
          <p:nvPr/>
        </p:nvSpPr>
        <p:spPr>
          <a:xfrm>
            <a:off x="693122" y="1833882"/>
            <a:ext cx="7150484" cy="430887"/>
          </a:xfrm>
          <a:prstGeom prst="rect">
            <a:avLst/>
          </a:prstGeom>
          <a:noFill/>
        </p:spPr>
        <p:txBody>
          <a:bodyPr wrap="none" rtlCol="0">
            <a:spAutoFit/>
          </a:bodyPr>
          <a:lstStyle/>
          <a:p>
            <a:r>
              <a:rPr lang="fr-FR" sz="2200" i="1" dirty="0">
                <a:solidFill>
                  <a:schemeClr val="bg1">
                    <a:lumMod val="65000"/>
                  </a:schemeClr>
                </a:solidFill>
              </a:rPr>
              <a:t>I. </a:t>
            </a:r>
            <a:r>
              <a:rPr lang="fr-FR" sz="2200" i="1" dirty="0" err="1">
                <a:solidFill>
                  <a:schemeClr val="bg1">
                    <a:lumMod val="65000"/>
                  </a:schemeClr>
                </a:solidFill>
              </a:rPr>
              <a:t>Reach</a:t>
            </a:r>
            <a:r>
              <a:rPr lang="fr-FR" sz="2200" i="1" dirty="0">
                <a:solidFill>
                  <a:schemeClr val="bg1">
                    <a:lumMod val="65000"/>
                  </a:schemeClr>
                </a:solidFill>
              </a:rPr>
              <a:t> the Schwinger </a:t>
            </a:r>
            <a:r>
              <a:rPr lang="fr-FR" sz="2200" i="1" dirty="0" err="1">
                <a:solidFill>
                  <a:schemeClr val="bg1">
                    <a:lumMod val="65000"/>
                  </a:schemeClr>
                </a:solidFill>
              </a:rPr>
              <a:t>limit</a:t>
            </a:r>
            <a:r>
              <a:rPr lang="fr-FR" sz="2200" i="1" dirty="0">
                <a:solidFill>
                  <a:schemeClr val="bg1">
                    <a:lumMod val="65000"/>
                  </a:schemeClr>
                </a:solidFill>
              </a:rPr>
              <a:t> </a:t>
            </a:r>
            <a:r>
              <a:rPr lang="fr-FR" sz="2200" i="1" dirty="0" err="1">
                <a:solidFill>
                  <a:schemeClr val="bg1">
                    <a:lumMod val="65000"/>
                  </a:schemeClr>
                </a:solidFill>
              </a:rPr>
              <a:t>using</a:t>
            </a:r>
            <a:r>
              <a:rPr lang="fr-FR" sz="2200" i="1" dirty="0">
                <a:solidFill>
                  <a:schemeClr val="bg1">
                    <a:lumMod val="65000"/>
                  </a:schemeClr>
                </a:solidFill>
              </a:rPr>
              <a:t> </a:t>
            </a:r>
            <a:r>
              <a:rPr lang="fr-FR" sz="2200" i="1" dirty="0" err="1">
                <a:solidFill>
                  <a:schemeClr val="bg1">
                    <a:lumMod val="65000"/>
                  </a:schemeClr>
                </a:solidFill>
              </a:rPr>
              <a:t>relativistic</a:t>
            </a:r>
            <a:r>
              <a:rPr lang="fr-FR" sz="2200" i="1" dirty="0">
                <a:solidFill>
                  <a:schemeClr val="bg1">
                    <a:lumMod val="65000"/>
                  </a:schemeClr>
                </a:solidFill>
              </a:rPr>
              <a:t> plasma </a:t>
            </a:r>
            <a:r>
              <a:rPr lang="fr-FR" sz="2200" i="1" dirty="0" err="1">
                <a:solidFill>
                  <a:schemeClr val="bg1">
                    <a:lumMod val="65000"/>
                  </a:schemeClr>
                </a:solidFill>
              </a:rPr>
              <a:t>mirrors</a:t>
            </a:r>
            <a:r>
              <a:rPr lang="fr-FR" sz="2200" i="1" dirty="0">
                <a:solidFill>
                  <a:schemeClr val="bg1">
                    <a:lumMod val="65000"/>
                  </a:schemeClr>
                </a:solidFill>
              </a:rPr>
              <a:t> </a:t>
            </a:r>
          </a:p>
        </p:txBody>
      </p:sp>
      <p:sp>
        <p:nvSpPr>
          <p:cNvPr id="15" name="ZoneTexte 14">
            <a:extLst>
              <a:ext uri="{FF2B5EF4-FFF2-40B4-BE49-F238E27FC236}">
                <a16:creationId xmlns:a16="http://schemas.microsoft.com/office/drawing/2014/main" id="{AFCE9557-C137-3C4C-A230-69342670B7DE}"/>
              </a:ext>
            </a:extLst>
          </p:cNvPr>
          <p:cNvSpPr txBox="1"/>
          <p:nvPr/>
        </p:nvSpPr>
        <p:spPr>
          <a:xfrm>
            <a:off x="651558" y="2807207"/>
            <a:ext cx="6177781" cy="430887"/>
          </a:xfrm>
          <a:prstGeom prst="rect">
            <a:avLst/>
          </a:prstGeom>
          <a:noFill/>
        </p:spPr>
        <p:txBody>
          <a:bodyPr wrap="none" rtlCol="0">
            <a:spAutoFit/>
          </a:bodyPr>
          <a:lstStyle/>
          <a:p>
            <a:r>
              <a:rPr lang="fr-FR" sz="2200" i="1" dirty="0"/>
              <a:t>II. The </a:t>
            </a:r>
            <a:r>
              <a:rPr lang="fr-FR" sz="2200" i="1" dirty="0" err="1"/>
              <a:t>exascale</a:t>
            </a:r>
            <a:r>
              <a:rPr lang="fr-FR" sz="2200" i="1" dirty="0"/>
              <a:t> challenge to </a:t>
            </a:r>
            <a:r>
              <a:rPr lang="fr-FR" sz="2200" i="1" dirty="0" err="1"/>
              <a:t>simulate</a:t>
            </a:r>
            <a:r>
              <a:rPr lang="fr-FR" sz="2200" i="1" dirty="0"/>
              <a:t> plasma </a:t>
            </a:r>
            <a:r>
              <a:rPr lang="fr-FR" sz="2200" i="1" dirty="0" err="1"/>
              <a:t>mirrors</a:t>
            </a:r>
            <a:endParaRPr lang="fr-FR" sz="2200" i="1" dirty="0"/>
          </a:p>
        </p:txBody>
      </p:sp>
      <p:sp>
        <p:nvSpPr>
          <p:cNvPr id="20" name="ZoneTexte 19">
            <a:extLst>
              <a:ext uri="{FF2B5EF4-FFF2-40B4-BE49-F238E27FC236}">
                <a16:creationId xmlns:a16="http://schemas.microsoft.com/office/drawing/2014/main" id="{4089EBF3-58C7-B34E-982E-83873AC9F6CD}"/>
              </a:ext>
            </a:extLst>
          </p:cNvPr>
          <p:cNvSpPr txBox="1"/>
          <p:nvPr/>
        </p:nvSpPr>
        <p:spPr>
          <a:xfrm>
            <a:off x="609995" y="3835952"/>
            <a:ext cx="5111720" cy="430887"/>
          </a:xfrm>
          <a:prstGeom prst="rect">
            <a:avLst/>
          </a:prstGeom>
          <a:noFill/>
        </p:spPr>
        <p:txBody>
          <a:bodyPr wrap="none" rtlCol="0">
            <a:spAutoFit/>
          </a:bodyPr>
          <a:lstStyle/>
          <a:p>
            <a:r>
              <a:rPr lang="fr-FR" sz="2200" i="1" dirty="0">
                <a:solidFill>
                  <a:schemeClr val="bg1">
                    <a:lumMod val="65000"/>
                  </a:schemeClr>
                </a:solidFill>
              </a:rPr>
              <a:t>III. First solutions </a:t>
            </a:r>
            <a:r>
              <a:rPr lang="fr-FR" sz="2200" i="1" dirty="0" err="1">
                <a:solidFill>
                  <a:schemeClr val="bg1">
                    <a:lumMod val="65000"/>
                  </a:schemeClr>
                </a:solidFill>
              </a:rPr>
              <a:t>designed</a:t>
            </a:r>
            <a:r>
              <a:rPr lang="fr-FR" sz="2200" i="1" dirty="0">
                <a:solidFill>
                  <a:schemeClr val="bg1">
                    <a:lumMod val="65000"/>
                  </a:schemeClr>
                </a:solidFill>
              </a:rPr>
              <a:t> at </a:t>
            </a:r>
            <a:r>
              <a:rPr lang="fr-FR" sz="2200" i="1" dirty="0" err="1">
                <a:solidFill>
                  <a:schemeClr val="bg1">
                    <a:lumMod val="65000"/>
                  </a:schemeClr>
                </a:solidFill>
              </a:rPr>
              <a:t>extreme</a:t>
            </a:r>
            <a:r>
              <a:rPr lang="fr-FR" sz="2200" i="1" dirty="0">
                <a:solidFill>
                  <a:schemeClr val="bg1">
                    <a:lumMod val="65000"/>
                  </a:schemeClr>
                </a:solidFill>
              </a:rPr>
              <a:t> </a:t>
            </a:r>
            <a:r>
              <a:rPr lang="fr-FR" sz="2200" i="1" dirty="0" err="1">
                <a:solidFill>
                  <a:schemeClr val="bg1">
                    <a:lumMod val="65000"/>
                  </a:schemeClr>
                </a:solidFill>
              </a:rPr>
              <a:t>scale</a:t>
            </a:r>
            <a:endParaRPr lang="fr-FR" sz="2200" i="1" dirty="0">
              <a:solidFill>
                <a:schemeClr val="bg1">
                  <a:lumMod val="65000"/>
                </a:schemeClr>
              </a:solidFill>
            </a:endParaRPr>
          </a:p>
        </p:txBody>
      </p:sp>
      <p:sp>
        <p:nvSpPr>
          <p:cNvPr id="21" name="ZoneTexte 20">
            <a:extLst>
              <a:ext uri="{FF2B5EF4-FFF2-40B4-BE49-F238E27FC236}">
                <a16:creationId xmlns:a16="http://schemas.microsoft.com/office/drawing/2014/main" id="{A01CDBC7-D7E1-4C4D-8514-EAA1003B9868}"/>
              </a:ext>
            </a:extLst>
          </p:cNvPr>
          <p:cNvSpPr txBox="1"/>
          <p:nvPr/>
        </p:nvSpPr>
        <p:spPr>
          <a:xfrm>
            <a:off x="623850" y="4836123"/>
            <a:ext cx="2947858" cy="430887"/>
          </a:xfrm>
          <a:prstGeom prst="rect">
            <a:avLst/>
          </a:prstGeom>
          <a:noFill/>
        </p:spPr>
        <p:txBody>
          <a:bodyPr wrap="none" rtlCol="0">
            <a:spAutoFit/>
          </a:bodyPr>
          <a:lstStyle/>
          <a:p>
            <a:r>
              <a:rPr lang="fr-FR" sz="2200" i="1" dirty="0">
                <a:solidFill>
                  <a:schemeClr val="bg1">
                    <a:lumMod val="65000"/>
                  </a:schemeClr>
                </a:solidFill>
              </a:rPr>
              <a:t>IV. Conclusion/prospects</a:t>
            </a:r>
          </a:p>
        </p:txBody>
      </p:sp>
      <p:sp>
        <p:nvSpPr>
          <p:cNvPr id="10" name="ZoneTexte 9">
            <a:extLst>
              <a:ext uri="{FF2B5EF4-FFF2-40B4-BE49-F238E27FC236}">
                <a16:creationId xmlns:a16="http://schemas.microsoft.com/office/drawing/2014/main" id="{0B0A81FE-5996-A049-AD58-24DA77F5617D}"/>
              </a:ext>
            </a:extLst>
          </p:cNvPr>
          <p:cNvSpPr txBox="1"/>
          <p:nvPr/>
        </p:nvSpPr>
        <p:spPr>
          <a:xfrm>
            <a:off x="8759566" y="6451882"/>
            <a:ext cx="301686" cy="369332"/>
          </a:xfrm>
          <a:prstGeom prst="rect">
            <a:avLst/>
          </a:prstGeom>
          <a:noFill/>
        </p:spPr>
        <p:txBody>
          <a:bodyPr wrap="none" rtlCol="0">
            <a:spAutoFit/>
          </a:bodyPr>
          <a:lstStyle/>
          <a:p>
            <a:r>
              <a:rPr lang="fr-FR" dirty="0"/>
              <a:t>9</a:t>
            </a:r>
          </a:p>
        </p:txBody>
      </p:sp>
    </p:spTree>
    <p:extLst>
      <p:ext uri="{BB962C8B-B14F-4D97-AF65-F5344CB8AC3E}">
        <p14:creationId xmlns:p14="http://schemas.microsoft.com/office/powerpoint/2010/main" val="12143267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Line 3"/>
          <p:cNvSpPr>
            <a:spLocks noChangeShapeType="1"/>
          </p:cNvSpPr>
          <p:nvPr/>
        </p:nvSpPr>
        <p:spPr bwMode="auto">
          <a:xfrm>
            <a:off x="396875" y="260350"/>
            <a:ext cx="8351838" cy="0"/>
          </a:xfrm>
          <a:prstGeom prst="line">
            <a:avLst/>
          </a:prstGeom>
          <a:noFill/>
          <a:ln w="285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5" tIns="45713" rIns="91425" bIns="45713"/>
          <a:lstStyle/>
          <a:p>
            <a:endParaRPr lang="fr-FR"/>
          </a:p>
        </p:txBody>
      </p:sp>
      <p:sp>
        <p:nvSpPr>
          <p:cNvPr id="12" name="Rectangle 11"/>
          <p:cNvSpPr/>
          <p:nvPr/>
        </p:nvSpPr>
        <p:spPr>
          <a:xfrm>
            <a:off x="0" y="0"/>
            <a:ext cx="8210550" cy="762000"/>
          </a:xfrm>
          <a:prstGeom prst="rect">
            <a:avLst/>
          </a:prstGeom>
          <a:gradFill>
            <a:gsLst>
              <a:gs pos="0">
                <a:srgbClr val="C4161C"/>
              </a:gs>
              <a:gs pos="50000">
                <a:srgbClr val="C00000"/>
              </a:gs>
              <a:gs pos="100000">
                <a:srgbClr val="E51B22"/>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anchor="ctr"/>
          <a:lstStyle/>
          <a:p>
            <a:pPr algn="ctr">
              <a:defRPr/>
            </a:pPr>
            <a:endParaRPr lang="fr-FR"/>
          </a:p>
        </p:txBody>
      </p:sp>
      <p:pic>
        <p:nvPicPr>
          <p:cNvPr id="14" name="Picture 2" descr="C:\Users\hvincent\Desktop\logo_ce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0550" y="0"/>
            <a:ext cx="933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ZoneTexte 65"/>
          <p:cNvSpPr txBox="1"/>
          <p:nvPr/>
        </p:nvSpPr>
        <p:spPr>
          <a:xfrm>
            <a:off x="1991117" y="108105"/>
            <a:ext cx="4864217" cy="461665"/>
          </a:xfrm>
          <a:prstGeom prst="rect">
            <a:avLst/>
          </a:prstGeom>
          <a:noFill/>
        </p:spPr>
        <p:txBody>
          <a:bodyPr wrap="none" rtlCol="0">
            <a:spAutoFit/>
          </a:bodyPr>
          <a:lstStyle>
            <a:defPPr>
              <a:defRPr lang="en-US"/>
            </a:defPPr>
            <a:lvl1pPr defTabSz="914400" fontAlgn="auto">
              <a:spcBef>
                <a:spcPts val="0"/>
              </a:spcBef>
              <a:spcAft>
                <a:spcPts val="0"/>
              </a:spcAft>
              <a:defRPr sz="2600" i="0">
                <a:solidFill>
                  <a:prstClr val="black"/>
                </a:solidFill>
                <a:latin typeface="Calibri" panose="020F0502020204030204"/>
              </a:defRPr>
            </a:lvl1pPr>
          </a:lstStyle>
          <a:p>
            <a:r>
              <a:rPr lang="fr-FR" sz="2400" dirty="0">
                <a:solidFill>
                  <a:schemeClr val="bg1"/>
                </a:solidFill>
                <a:latin typeface="Calibri" pitchFamily="34" charset="0"/>
                <a:ea typeface="MS PGothic" pitchFamily="34" charset="-128"/>
              </a:rPr>
              <a:t>The </a:t>
            </a:r>
            <a:r>
              <a:rPr lang="fr-FR" sz="2400" dirty="0" err="1">
                <a:solidFill>
                  <a:schemeClr val="bg1"/>
                </a:solidFill>
                <a:latin typeface="Calibri" pitchFamily="34" charset="0"/>
                <a:ea typeface="MS PGothic" pitchFamily="34" charset="-128"/>
              </a:rPr>
              <a:t>exascale</a:t>
            </a:r>
            <a:r>
              <a:rPr lang="fr-FR" sz="2400" dirty="0">
                <a:solidFill>
                  <a:schemeClr val="bg1"/>
                </a:solidFill>
                <a:latin typeface="Calibri" pitchFamily="34" charset="0"/>
                <a:ea typeface="MS PGothic" pitchFamily="34" charset="-128"/>
              </a:rPr>
              <a:t> and </a:t>
            </a:r>
            <a:r>
              <a:rPr lang="fr-FR" sz="2400" dirty="0" err="1">
                <a:solidFill>
                  <a:schemeClr val="bg1"/>
                </a:solidFill>
                <a:latin typeface="Calibri" pitchFamily="34" charset="0"/>
                <a:ea typeface="MS PGothic" pitchFamily="34" charset="-128"/>
              </a:rPr>
              <a:t>accuracy</a:t>
            </a:r>
            <a:r>
              <a:rPr lang="fr-FR" sz="2400" dirty="0">
                <a:solidFill>
                  <a:schemeClr val="bg1"/>
                </a:solidFill>
                <a:latin typeface="Calibri" pitchFamily="34" charset="0"/>
                <a:ea typeface="MS PGothic" pitchFamily="34" charset="-128"/>
              </a:rPr>
              <a:t> challenges</a:t>
            </a:r>
          </a:p>
        </p:txBody>
      </p:sp>
      <p:sp>
        <p:nvSpPr>
          <p:cNvPr id="13" name="ZoneTexte 12"/>
          <p:cNvSpPr txBox="1"/>
          <p:nvPr/>
        </p:nvSpPr>
        <p:spPr>
          <a:xfrm>
            <a:off x="2490788" y="3348084"/>
            <a:ext cx="253087" cy="707886"/>
          </a:xfrm>
          <a:prstGeom prst="rect">
            <a:avLst/>
          </a:prstGeom>
          <a:noFill/>
        </p:spPr>
        <p:txBody>
          <a:bodyPr wrap="square">
            <a:spAutoFit/>
          </a:bodyPr>
          <a:lstStyle/>
          <a:p>
            <a:pPr eaLnBrk="1" fontAlgn="auto" hangingPunct="1">
              <a:spcBef>
                <a:spcPts val="0"/>
              </a:spcBef>
              <a:spcAft>
                <a:spcPts val="0"/>
              </a:spcAft>
              <a:defRPr/>
            </a:pPr>
            <a:r>
              <a:rPr lang="fr-FR" sz="2000" dirty="0">
                <a:solidFill>
                  <a:schemeClr val="tx2"/>
                </a:solidFill>
                <a:latin typeface="+mj-lt"/>
                <a:ea typeface="+mn-ea"/>
              </a:rPr>
              <a:t>   </a:t>
            </a:r>
            <a:endParaRPr lang="fr-FR" sz="2000" dirty="0">
              <a:solidFill>
                <a:srgbClr val="1F497D"/>
              </a:solidFill>
              <a:latin typeface="Franklin Gothic Medium"/>
              <a:ea typeface="+mn-ea"/>
            </a:endParaRPr>
          </a:p>
          <a:p>
            <a:pPr marL="342900" indent="-342900" eaLnBrk="1" fontAlgn="auto" hangingPunct="1">
              <a:spcBef>
                <a:spcPts val="0"/>
              </a:spcBef>
              <a:spcAft>
                <a:spcPts val="0"/>
              </a:spcAft>
              <a:buFont typeface="Arial"/>
              <a:buChar char="•"/>
              <a:defRPr/>
            </a:pPr>
            <a:endParaRPr lang="fr-FR" sz="2000" dirty="0">
              <a:solidFill>
                <a:schemeClr val="tx2"/>
              </a:solidFill>
              <a:latin typeface="+mj-lt"/>
              <a:ea typeface="+mn-ea"/>
            </a:endParaRPr>
          </a:p>
        </p:txBody>
      </p:sp>
      <p:pic>
        <p:nvPicPr>
          <p:cNvPr id="15"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613" y="1528764"/>
            <a:ext cx="8630854" cy="355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Arrow Connector 10"/>
          <p:cNvCxnSpPr/>
          <p:nvPr/>
        </p:nvCxnSpPr>
        <p:spPr>
          <a:xfrm>
            <a:off x="1252538" y="4297364"/>
            <a:ext cx="7196138" cy="1533525"/>
          </a:xfrm>
          <a:prstGeom prst="straightConnector1">
            <a:avLst/>
          </a:prstGeom>
          <a:ln w="635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1" name="TextBox 14"/>
          <p:cNvSpPr txBox="1"/>
          <p:nvPr/>
        </p:nvSpPr>
        <p:spPr>
          <a:xfrm>
            <a:off x="6969044" y="6066130"/>
            <a:ext cx="1341502" cy="430887"/>
          </a:xfrm>
          <a:prstGeom prst="rect">
            <a:avLst/>
          </a:prstGeom>
          <a:noFill/>
        </p:spPr>
        <p:txBody>
          <a:bodyPr wrap="square">
            <a:spAutoFit/>
          </a:bodyPr>
          <a:lstStyle/>
          <a:p>
            <a:pPr eaLnBrk="1" fontAlgn="auto" hangingPunct="1">
              <a:spcBef>
                <a:spcPts val="0"/>
              </a:spcBef>
              <a:spcAft>
                <a:spcPts val="0"/>
              </a:spcAft>
              <a:defRPr/>
            </a:pPr>
            <a:r>
              <a:rPr lang="en-US" sz="2200" b="1" dirty="0">
                <a:latin typeface="Calibri" charset="0"/>
                <a:ea typeface="Calibri" charset="0"/>
                <a:cs typeface="Calibri" charset="0"/>
              </a:rPr>
              <a:t>10</a:t>
            </a:r>
            <a:r>
              <a:rPr lang="en-US" sz="2200" b="1" baseline="30000" dirty="0">
                <a:latin typeface="Calibri" charset="0"/>
                <a:ea typeface="Calibri" charset="0"/>
                <a:cs typeface="Calibri" charset="0"/>
              </a:rPr>
              <a:t>18</a:t>
            </a:r>
            <a:r>
              <a:rPr lang="en-US" sz="2200" b="1" dirty="0">
                <a:latin typeface="Calibri" charset="0"/>
                <a:ea typeface="Calibri" charset="0"/>
                <a:cs typeface="Calibri" charset="0"/>
              </a:rPr>
              <a:t>flop/s</a:t>
            </a:r>
          </a:p>
        </p:txBody>
      </p:sp>
      <p:sp>
        <p:nvSpPr>
          <p:cNvPr id="22" name="TextBox 15"/>
          <p:cNvSpPr txBox="1"/>
          <p:nvPr/>
        </p:nvSpPr>
        <p:spPr>
          <a:xfrm>
            <a:off x="3067886" y="5080001"/>
            <a:ext cx="3087096" cy="707886"/>
          </a:xfrm>
          <a:prstGeom prst="rect">
            <a:avLst/>
          </a:prstGeom>
          <a:noFill/>
        </p:spPr>
        <p:txBody>
          <a:bodyPr wrap="square">
            <a:spAutoFit/>
          </a:bodyPr>
          <a:lstStyle/>
          <a:p>
            <a:pPr eaLnBrk="1" fontAlgn="auto" hangingPunct="1">
              <a:spcBef>
                <a:spcPts val="0"/>
              </a:spcBef>
              <a:spcAft>
                <a:spcPts val="0"/>
              </a:spcAft>
              <a:defRPr/>
            </a:pPr>
            <a:r>
              <a:rPr lang="en-US" sz="4000">
                <a:latin typeface="+mj-lt"/>
                <a:ea typeface="+mn-ea"/>
              </a:rPr>
              <a:t>2021?</a:t>
            </a:r>
            <a:endParaRPr lang="en-US" sz="4000" dirty="0">
              <a:latin typeface="+mj-lt"/>
              <a:ea typeface="+mn-ea"/>
            </a:endParaRPr>
          </a:p>
        </p:txBody>
      </p:sp>
      <p:sp>
        <p:nvSpPr>
          <p:cNvPr id="23" name="TextBox 16"/>
          <p:cNvSpPr txBox="1"/>
          <p:nvPr/>
        </p:nvSpPr>
        <p:spPr>
          <a:xfrm>
            <a:off x="83822" y="3875983"/>
            <a:ext cx="1340040" cy="430887"/>
          </a:xfrm>
          <a:prstGeom prst="rect">
            <a:avLst/>
          </a:prstGeom>
          <a:noFill/>
        </p:spPr>
        <p:txBody>
          <a:bodyPr wrap="square">
            <a:spAutoFit/>
          </a:bodyPr>
          <a:lstStyle/>
          <a:p>
            <a:pPr eaLnBrk="1" fontAlgn="auto" hangingPunct="1">
              <a:spcBef>
                <a:spcPts val="0"/>
              </a:spcBef>
              <a:spcAft>
                <a:spcPts val="0"/>
              </a:spcAft>
              <a:defRPr/>
            </a:pPr>
            <a:r>
              <a:rPr lang="en-US" sz="2200" b="1" dirty="0">
                <a:latin typeface="Calibri" charset="0"/>
                <a:ea typeface="Calibri" charset="0"/>
                <a:cs typeface="Calibri" charset="0"/>
              </a:rPr>
              <a:t>10</a:t>
            </a:r>
            <a:r>
              <a:rPr lang="en-US" sz="2200" b="1" baseline="30000" dirty="0">
                <a:latin typeface="Calibri" charset="0"/>
                <a:ea typeface="Calibri" charset="0"/>
                <a:cs typeface="Calibri" charset="0"/>
              </a:rPr>
              <a:t>15</a:t>
            </a:r>
            <a:r>
              <a:rPr lang="en-US" sz="2200" b="1" dirty="0">
                <a:latin typeface="Calibri" charset="0"/>
                <a:ea typeface="Calibri" charset="0"/>
                <a:cs typeface="Calibri" charset="0"/>
              </a:rPr>
              <a:t>flop/s</a:t>
            </a:r>
          </a:p>
        </p:txBody>
      </p:sp>
      <p:sp>
        <p:nvSpPr>
          <p:cNvPr id="4" name="ZoneTexte 3"/>
          <p:cNvSpPr txBox="1"/>
          <p:nvPr/>
        </p:nvSpPr>
        <p:spPr>
          <a:xfrm>
            <a:off x="115907" y="3444775"/>
            <a:ext cx="1166794" cy="430887"/>
          </a:xfrm>
          <a:prstGeom prst="rect">
            <a:avLst/>
          </a:prstGeom>
          <a:noFill/>
        </p:spPr>
        <p:txBody>
          <a:bodyPr wrap="none" rtlCol="0">
            <a:spAutoFit/>
          </a:bodyPr>
          <a:lstStyle/>
          <a:p>
            <a:r>
              <a:rPr lang="fr-FR" sz="2200" dirty="0" err="1"/>
              <a:t>Petaflop</a:t>
            </a:r>
            <a:endParaRPr lang="fr-FR" sz="2200" dirty="0"/>
          </a:p>
        </p:txBody>
      </p:sp>
      <p:sp>
        <p:nvSpPr>
          <p:cNvPr id="24" name="ZoneTexte 23"/>
          <p:cNvSpPr txBox="1"/>
          <p:nvPr/>
        </p:nvSpPr>
        <p:spPr>
          <a:xfrm>
            <a:off x="7055463" y="5710458"/>
            <a:ext cx="1019766" cy="430887"/>
          </a:xfrm>
          <a:prstGeom prst="rect">
            <a:avLst/>
          </a:prstGeom>
          <a:noFill/>
        </p:spPr>
        <p:txBody>
          <a:bodyPr wrap="none" rtlCol="0">
            <a:spAutoFit/>
          </a:bodyPr>
          <a:lstStyle/>
          <a:p>
            <a:r>
              <a:rPr lang="fr-FR" sz="2200" dirty="0" err="1"/>
              <a:t>Exaflop</a:t>
            </a:r>
            <a:endParaRPr lang="fr-FR" sz="2200" dirty="0"/>
          </a:p>
        </p:txBody>
      </p:sp>
      <p:sp>
        <p:nvSpPr>
          <p:cNvPr id="5" name="ZoneTexte 4"/>
          <p:cNvSpPr txBox="1"/>
          <p:nvPr/>
        </p:nvSpPr>
        <p:spPr>
          <a:xfrm>
            <a:off x="942962" y="1200151"/>
            <a:ext cx="7500964" cy="369332"/>
          </a:xfrm>
          <a:prstGeom prst="rect">
            <a:avLst/>
          </a:prstGeom>
          <a:noFill/>
        </p:spPr>
        <p:txBody>
          <a:bodyPr wrap="none" rtlCol="0">
            <a:spAutoFit/>
          </a:bodyPr>
          <a:lstStyle/>
          <a:p>
            <a:r>
              <a:rPr lang="fr-FR" dirty="0"/>
              <a:t>1 flop = 1 </a:t>
            </a:r>
            <a:r>
              <a:rPr lang="fr-FR" dirty="0" err="1"/>
              <a:t>floating</a:t>
            </a:r>
            <a:r>
              <a:rPr lang="fr-FR" dirty="0"/>
              <a:t> </a:t>
            </a:r>
            <a:r>
              <a:rPr lang="fr-FR" i="1" dirty="0"/>
              <a:t>point</a:t>
            </a:r>
            <a:r>
              <a:rPr lang="fr-FR" dirty="0"/>
              <a:t> </a:t>
            </a:r>
            <a:r>
              <a:rPr lang="fr-FR" dirty="0" err="1"/>
              <a:t>operation</a:t>
            </a:r>
            <a:r>
              <a:rPr lang="fr-FR" dirty="0"/>
              <a:t> per second (</a:t>
            </a:r>
            <a:r>
              <a:rPr lang="fr-FR" dirty="0" err="1"/>
              <a:t>e.g</a:t>
            </a:r>
            <a:r>
              <a:rPr lang="fr-FR" dirty="0"/>
              <a:t>. addition or multiplication)  </a:t>
            </a:r>
          </a:p>
        </p:txBody>
      </p:sp>
      <p:sp>
        <p:nvSpPr>
          <p:cNvPr id="16" name="ZoneTexte 15">
            <a:extLst>
              <a:ext uri="{FF2B5EF4-FFF2-40B4-BE49-F238E27FC236}">
                <a16:creationId xmlns:a16="http://schemas.microsoft.com/office/drawing/2014/main" id="{F2F75B97-0097-994D-8723-9A0931300C56}"/>
              </a:ext>
            </a:extLst>
          </p:cNvPr>
          <p:cNvSpPr txBox="1"/>
          <p:nvPr/>
        </p:nvSpPr>
        <p:spPr>
          <a:xfrm>
            <a:off x="8759566" y="6451882"/>
            <a:ext cx="418704" cy="369332"/>
          </a:xfrm>
          <a:prstGeom prst="rect">
            <a:avLst/>
          </a:prstGeom>
          <a:noFill/>
        </p:spPr>
        <p:txBody>
          <a:bodyPr wrap="none" rtlCol="0">
            <a:spAutoFit/>
          </a:bodyPr>
          <a:lstStyle/>
          <a:p>
            <a:r>
              <a:rPr lang="fr-FR" dirty="0"/>
              <a:t>10</a:t>
            </a:r>
          </a:p>
        </p:txBody>
      </p:sp>
    </p:spTree>
    <p:extLst>
      <p:ext uri="{BB962C8B-B14F-4D97-AF65-F5344CB8AC3E}">
        <p14:creationId xmlns:p14="http://schemas.microsoft.com/office/powerpoint/2010/main" val="20657461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à coins arrondis 74"/>
          <p:cNvSpPr/>
          <p:nvPr/>
        </p:nvSpPr>
        <p:spPr>
          <a:xfrm>
            <a:off x="57150" y="893862"/>
            <a:ext cx="3886200" cy="5421213"/>
          </a:xfrm>
          <a:prstGeom prst="roundRect">
            <a:avLst/>
          </a:prstGeom>
          <a:solidFill>
            <a:srgbClr val="C00000">
              <a:alpha val="1000"/>
            </a:srgbClr>
          </a:solidFill>
          <a:ln w="3810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ine 3"/>
          <p:cNvSpPr>
            <a:spLocks noChangeShapeType="1"/>
          </p:cNvSpPr>
          <p:nvPr/>
        </p:nvSpPr>
        <p:spPr bwMode="auto">
          <a:xfrm>
            <a:off x="396875" y="260350"/>
            <a:ext cx="8351838" cy="0"/>
          </a:xfrm>
          <a:prstGeom prst="line">
            <a:avLst/>
          </a:prstGeom>
          <a:noFill/>
          <a:ln w="285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5" tIns="45713" rIns="91425" bIns="45713"/>
          <a:lstStyle/>
          <a:p>
            <a:endParaRPr lang="fr-FR"/>
          </a:p>
        </p:txBody>
      </p:sp>
      <p:sp>
        <p:nvSpPr>
          <p:cNvPr id="12" name="Rectangle 11"/>
          <p:cNvSpPr/>
          <p:nvPr/>
        </p:nvSpPr>
        <p:spPr>
          <a:xfrm>
            <a:off x="0" y="0"/>
            <a:ext cx="8210550" cy="762000"/>
          </a:xfrm>
          <a:prstGeom prst="rect">
            <a:avLst/>
          </a:prstGeom>
          <a:gradFill>
            <a:gsLst>
              <a:gs pos="0">
                <a:srgbClr val="C4161C"/>
              </a:gs>
              <a:gs pos="50000">
                <a:srgbClr val="C00000"/>
              </a:gs>
              <a:gs pos="100000">
                <a:srgbClr val="E51B22"/>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anchor="ctr"/>
          <a:lstStyle/>
          <a:p>
            <a:pPr algn="ctr">
              <a:defRPr/>
            </a:pPr>
            <a:endParaRPr lang="fr-FR"/>
          </a:p>
        </p:txBody>
      </p:sp>
      <p:pic>
        <p:nvPicPr>
          <p:cNvPr id="14" name="Picture 2" descr="C:\Users\hvincent\Desktop\logo_ce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0550" y="0"/>
            <a:ext cx="933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ZoneTexte 65"/>
          <p:cNvSpPr txBox="1"/>
          <p:nvPr/>
        </p:nvSpPr>
        <p:spPr>
          <a:xfrm>
            <a:off x="543306" y="93887"/>
            <a:ext cx="7356822" cy="461665"/>
          </a:xfrm>
          <a:prstGeom prst="rect">
            <a:avLst/>
          </a:prstGeom>
          <a:noFill/>
        </p:spPr>
        <p:txBody>
          <a:bodyPr wrap="none" rtlCol="0">
            <a:spAutoFit/>
          </a:bodyPr>
          <a:lstStyle>
            <a:defPPr>
              <a:defRPr lang="en-US"/>
            </a:defPPr>
            <a:lvl1pPr defTabSz="914400" fontAlgn="auto">
              <a:spcBef>
                <a:spcPts val="0"/>
              </a:spcBef>
              <a:spcAft>
                <a:spcPts val="0"/>
              </a:spcAft>
              <a:defRPr sz="2600" i="0">
                <a:solidFill>
                  <a:prstClr val="black"/>
                </a:solidFill>
                <a:latin typeface="Calibri" panose="020F0502020204030204"/>
              </a:defRPr>
            </a:lvl1pPr>
          </a:lstStyle>
          <a:p>
            <a:r>
              <a:rPr lang="fr-FR" sz="2400" dirty="0" err="1">
                <a:solidFill>
                  <a:schemeClr val="bg1"/>
                </a:solidFill>
                <a:latin typeface="Calibri" pitchFamily="34" charset="0"/>
                <a:ea typeface="MS PGothic" pitchFamily="34" charset="-128"/>
              </a:rPr>
              <a:t>Reduction</a:t>
            </a:r>
            <a:r>
              <a:rPr lang="fr-FR" sz="2400" dirty="0">
                <a:solidFill>
                  <a:schemeClr val="bg1"/>
                </a:solidFill>
                <a:latin typeface="Calibri" pitchFamily="34" charset="0"/>
                <a:ea typeface="MS PGothic" pitchFamily="34" charset="-128"/>
              </a:rPr>
              <a:t> of </a:t>
            </a:r>
            <a:r>
              <a:rPr lang="fr-FR" sz="2400" dirty="0" err="1">
                <a:solidFill>
                  <a:schemeClr val="bg1"/>
                </a:solidFill>
                <a:latin typeface="Calibri" pitchFamily="34" charset="0"/>
                <a:ea typeface="MS PGothic" pitchFamily="34" charset="-128"/>
              </a:rPr>
              <a:t>energy</a:t>
            </a:r>
            <a:r>
              <a:rPr lang="fr-FR" sz="2400" dirty="0">
                <a:solidFill>
                  <a:schemeClr val="bg1"/>
                </a:solidFill>
                <a:latin typeface="Calibri" pitchFamily="34" charset="0"/>
                <a:ea typeface="MS PGothic" pitchFamily="34" charset="-128"/>
              </a:rPr>
              <a:t> </a:t>
            </a:r>
            <a:r>
              <a:rPr lang="fr-FR" sz="2400" dirty="0" err="1">
                <a:solidFill>
                  <a:schemeClr val="bg1"/>
                </a:solidFill>
                <a:latin typeface="Calibri" pitchFamily="34" charset="0"/>
                <a:ea typeface="MS PGothic" pitchFamily="34" charset="-128"/>
              </a:rPr>
              <a:t>consumption</a:t>
            </a:r>
            <a:r>
              <a:rPr lang="fr-FR" sz="2400" dirty="0">
                <a:solidFill>
                  <a:schemeClr val="bg1"/>
                </a:solidFill>
                <a:latin typeface="Calibri" pitchFamily="34" charset="0"/>
                <a:ea typeface="MS PGothic" pitchFamily="34" charset="-128"/>
              </a:rPr>
              <a:t> </a:t>
            </a:r>
            <a:r>
              <a:rPr lang="fr-FR" sz="2400" dirty="0" err="1">
                <a:solidFill>
                  <a:schemeClr val="bg1"/>
                </a:solidFill>
                <a:latin typeface="Calibri" pitchFamily="34" charset="0"/>
                <a:ea typeface="MS PGothic" pitchFamily="34" charset="-128"/>
              </a:rPr>
              <a:t>is</a:t>
            </a:r>
            <a:r>
              <a:rPr lang="fr-FR" sz="2400" dirty="0">
                <a:solidFill>
                  <a:schemeClr val="bg1"/>
                </a:solidFill>
                <a:latin typeface="Calibri" pitchFamily="34" charset="0"/>
                <a:ea typeface="MS PGothic" pitchFamily="34" charset="-128"/>
              </a:rPr>
              <a:t> </a:t>
            </a:r>
            <a:r>
              <a:rPr lang="fr-FR" sz="2400" dirty="0" err="1">
                <a:solidFill>
                  <a:schemeClr val="bg1"/>
                </a:solidFill>
                <a:latin typeface="Calibri" pitchFamily="34" charset="0"/>
                <a:ea typeface="MS PGothic" pitchFamily="34" charset="-128"/>
              </a:rPr>
              <a:t>driving</a:t>
            </a:r>
            <a:r>
              <a:rPr lang="fr-FR" sz="2400" dirty="0">
                <a:solidFill>
                  <a:schemeClr val="bg1"/>
                </a:solidFill>
                <a:latin typeface="Calibri" pitchFamily="34" charset="0"/>
                <a:ea typeface="MS PGothic" pitchFamily="34" charset="-128"/>
              </a:rPr>
              <a:t> </a:t>
            </a:r>
            <a:r>
              <a:rPr lang="fr-FR" sz="2400" dirty="0" err="1">
                <a:solidFill>
                  <a:schemeClr val="bg1"/>
                </a:solidFill>
                <a:latin typeface="Calibri" pitchFamily="34" charset="0"/>
                <a:ea typeface="MS PGothic" pitchFamily="34" charset="-128"/>
              </a:rPr>
              <a:t>exascale</a:t>
            </a:r>
            <a:r>
              <a:rPr lang="fr-FR" sz="2400" dirty="0">
                <a:solidFill>
                  <a:schemeClr val="bg1"/>
                </a:solidFill>
                <a:latin typeface="Calibri" pitchFamily="34" charset="0"/>
                <a:ea typeface="MS PGothic" pitchFamily="34" charset="-128"/>
              </a:rPr>
              <a:t> </a:t>
            </a:r>
            <a:r>
              <a:rPr lang="fr-FR" sz="2400" dirty="0" err="1">
                <a:solidFill>
                  <a:schemeClr val="bg1"/>
                </a:solidFill>
                <a:latin typeface="Calibri" pitchFamily="34" charset="0"/>
                <a:ea typeface="MS PGothic" pitchFamily="34" charset="-128"/>
              </a:rPr>
              <a:t>arch</a:t>
            </a:r>
            <a:r>
              <a:rPr lang="fr-FR" sz="2400" dirty="0">
                <a:solidFill>
                  <a:schemeClr val="bg1"/>
                </a:solidFill>
                <a:latin typeface="Calibri" pitchFamily="34" charset="0"/>
                <a:ea typeface="MS PGothic" pitchFamily="34" charset="-128"/>
              </a:rPr>
              <a:t> </a:t>
            </a:r>
          </a:p>
        </p:txBody>
      </p:sp>
      <p:grpSp>
        <p:nvGrpSpPr>
          <p:cNvPr id="16" name="Grouper 15"/>
          <p:cNvGrpSpPr>
            <a:grpSpLocks/>
          </p:cNvGrpSpPr>
          <p:nvPr/>
        </p:nvGrpSpPr>
        <p:grpSpPr bwMode="auto">
          <a:xfrm>
            <a:off x="43209" y="1497717"/>
            <a:ext cx="3242378" cy="3353242"/>
            <a:chOff x="7606381" y="1649830"/>
            <a:chExt cx="3242034" cy="3352892"/>
          </a:xfrm>
        </p:grpSpPr>
        <p:grpSp>
          <p:nvGrpSpPr>
            <p:cNvPr id="26" name="Grouper 25632"/>
            <p:cNvGrpSpPr>
              <a:grpSpLocks/>
            </p:cNvGrpSpPr>
            <p:nvPr/>
          </p:nvGrpSpPr>
          <p:grpSpPr bwMode="auto">
            <a:xfrm>
              <a:off x="8356523" y="2099738"/>
              <a:ext cx="2491892" cy="2902984"/>
              <a:chOff x="8356523" y="2099738"/>
              <a:chExt cx="2491892" cy="2902984"/>
            </a:xfrm>
          </p:grpSpPr>
          <p:sp>
            <p:nvSpPr>
              <p:cNvPr id="27" name="Rectangle 26"/>
              <p:cNvSpPr/>
              <p:nvPr/>
            </p:nvSpPr>
            <p:spPr>
              <a:xfrm>
                <a:off x="8380734" y="4509060"/>
                <a:ext cx="493661" cy="493662"/>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8" name="Rectangle 27"/>
              <p:cNvSpPr/>
              <p:nvPr/>
            </p:nvSpPr>
            <p:spPr>
              <a:xfrm>
                <a:off x="8353750" y="2099486"/>
                <a:ext cx="493660" cy="493662"/>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9" name="Rectangle 28"/>
              <p:cNvSpPr/>
              <p:nvPr/>
            </p:nvSpPr>
            <p:spPr>
              <a:xfrm>
                <a:off x="8353750" y="2891567"/>
                <a:ext cx="493660" cy="493661"/>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0" name="Rectangle 29"/>
              <p:cNvSpPr/>
              <p:nvPr/>
            </p:nvSpPr>
            <p:spPr>
              <a:xfrm>
                <a:off x="8380734" y="3650313"/>
                <a:ext cx="493661" cy="493661"/>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1" name="Rectangle 30"/>
              <p:cNvSpPr/>
              <p:nvPr/>
            </p:nvSpPr>
            <p:spPr>
              <a:xfrm>
                <a:off x="9320435" y="2099486"/>
                <a:ext cx="495248" cy="493662"/>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2" name="Rectangle 31"/>
              <p:cNvSpPr/>
              <p:nvPr/>
            </p:nvSpPr>
            <p:spPr>
              <a:xfrm>
                <a:off x="9320435" y="2891567"/>
                <a:ext cx="495248" cy="493661"/>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3" name="Rectangle 32"/>
              <p:cNvSpPr/>
              <p:nvPr/>
            </p:nvSpPr>
            <p:spPr>
              <a:xfrm>
                <a:off x="10328391" y="2099486"/>
                <a:ext cx="493660" cy="493662"/>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4" name="Rectangle 33"/>
              <p:cNvSpPr/>
              <p:nvPr/>
            </p:nvSpPr>
            <p:spPr>
              <a:xfrm>
                <a:off x="10328391" y="2864581"/>
                <a:ext cx="493660" cy="493662"/>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5" name="Rectangle 34"/>
              <p:cNvSpPr/>
              <p:nvPr/>
            </p:nvSpPr>
            <p:spPr>
              <a:xfrm>
                <a:off x="10328391" y="3663011"/>
                <a:ext cx="493660" cy="493661"/>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6" name="Rectangle 35"/>
              <p:cNvSpPr/>
              <p:nvPr/>
            </p:nvSpPr>
            <p:spPr>
              <a:xfrm>
                <a:off x="10355375" y="4509060"/>
                <a:ext cx="493661" cy="493662"/>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7" name="Rectangle 36"/>
              <p:cNvSpPr/>
              <p:nvPr/>
            </p:nvSpPr>
            <p:spPr>
              <a:xfrm>
                <a:off x="9345832" y="3650313"/>
                <a:ext cx="495248" cy="493661"/>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8" name="Rectangle 37"/>
              <p:cNvSpPr/>
              <p:nvPr/>
            </p:nvSpPr>
            <p:spPr>
              <a:xfrm>
                <a:off x="9345832" y="4509060"/>
                <a:ext cx="495248" cy="493662"/>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cxnSp>
          <p:nvCxnSpPr>
            <p:cNvPr id="18" name="Connecteur droit avec flèche 17"/>
            <p:cNvCxnSpPr/>
            <p:nvPr/>
          </p:nvCxnSpPr>
          <p:spPr>
            <a:xfrm>
              <a:off x="8169663" y="1948224"/>
              <a:ext cx="184087" cy="334926"/>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9" name="ZoneTexte 18"/>
            <p:cNvSpPr txBox="1"/>
            <p:nvPr/>
          </p:nvSpPr>
          <p:spPr>
            <a:xfrm>
              <a:off x="7606381" y="1649830"/>
              <a:ext cx="1415366" cy="338519"/>
            </a:xfrm>
            <a:prstGeom prst="rect">
              <a:avLst/>
            </a:prstGeom>
            <a:noFill/>
          </p:spPr>
          <p:txBody>
            <a:bodyPr wrap="none">
              <a:spAutoFit/>
            </a:bodyPr>
            <a:lstStyle/>
            <a:p>
              <a:pPr>
                <a:defRPr/>
              </a:pPr>
              <a:r>
                <a:rPr lang="fr-FR" sz="1600" dirty="0" err="1">
                  <a:solidFill>
                    <a:srgbClr val="00B050"/>
                  </a:solidFill>
                  <a:latin typeface="+mj-lt"/>
                </a:rPr>
                <a:t>Compute</a:t>
              </a:r>
              <a:r>
                <a:rPr lang="fr-FR" sz="1600" dirty="0">
                  <a:solidFill>
                    <a:srgbClr val="00B050"/>
                  </a:solidFill>
                  <a:latin typeface="+mj-lt"/>
                </a:rPr>
                <a:t> </a:t>
              </a:r>
              <a:r>
                <a:rPr lang="fr-FR" sz="1600" dirty="0" err="1">
                  <a:solidFill>
                    <a:srgbClr val="00B050"/>
                  </a:solidFill>
                  <a:latin typeface="+mj-lt"/>
                </a:rPr>
                <a:t>node</a:t>
              </a:r>
              <a:endParaRPr lang="fr-FR" sz="1600" dirty="0">
                <a:solidFill>
                  <a:srgbClr val="00B050"/>
                </a:solidFill>
                <a:latin typeface="+mj-lt"/>
              </a:endParaRPr>
            </a:p>
          </p:txBody>
        </p:sp>
      </p:grpSp>
      <p:sp>
        <p:nvSpPr>
          <p:cNvPr id="39" name="TextBox 138"/>
          <p:cNvSpPr txBox="1"/>
          <p:nvPr/>
        </p:nvSpPr>
        <p:spPr>
          <a:xfrm>
            <a:off x="750966" y="4387406"/>
            <a:ext cx="620713" cy="339725"/>
          </a:xfrm>
          <a:prstGeom prst="rect">
            <a:avLst/>
          </a:prstGeom>
          <a:noFill/>
        </p:spPr>
        <p:txBody>
          <a:bodyPr wrap="none">
            <a:spAutoFit/>
          </a:bodyPr>
          <a:lstStyle/>
          <a:p>
            <a:pPr eaLnBrk="1" fontAlgn="auto" hangingPunct="1">
              <a:spcBef>
                <a:spcPts val="0"/>
              </a:spcBef>
              <a:spcAft>
                <a:spcPts val="0"/>
              </a:spcAft>
              <a:defRPr/>
            </a:pPr>
            <a:r>
              <a:rPr lang="en-US" sz="1600" b="1" i="1" dirty="0">
                <a:solidFill>
                  <a:schemeClr val="bg1"/>
                </a:solidFill>
                <a:latin typeface="+mj-lt"/>
                <a:ea typeface="+mn-ea"/>
              </a:rPr>
              <a:t>Node</a:t>
            </a:r>
          </a:p>
        </p:txBody>
      </p:sp>
      <p:grpSp>
        <p:nvGrpSpPr>
          <p:cNvPr id="40" name="Grouper 39"/>
          <p:cNvGrpSpPr>
            <a:grpSpLocks/>
          </p:cNvGrpSpPr>
          <p:nvPr/>
        </p:nvGrpSpPr>
        <p:grpSpPr bwMode="auto">
          <a:xfrm>
            <a:off x="1007585" y="2160903"/>
            <a:ext cx="2257982" cy="3236152"/>
            <a:chOff x="8590921" y="2296036"/>
            <a:chExt cx="2258327" cy="3236517"/>
          </a:xfrm>
        </p:grpSpPr>
        <p:grpSp>
          <p:nvGrpSpPr>
            <p:cNvPr id="41" name="Grouper 25633"/>
            <p:cNvGrpSpPr>
              <a:grpSpLocks/>
            </p:cNvGrpSpPr>
            <p:nvPr/>
          </p:nvGrpSpPr>
          <p:grpSpPr bwMode="auto">
            <a:xfrm>
              <a:off x="8590921" y="2296036"/>
              <a:ext cx="2010638" cy="2447441"/>
              <a:chOff x="8590921" y="2296036"/>
              <a:chExt cx="2010638" cy="2447441"/>
            </a:xfrm>
          </p:grpSpPr>
          <p:cxnSp>
            <p:nvCxnSpPr>
              <p:cNvPr id="44" name="Straight Connector 66"/>
              <p:cNvCxnSpPr/>
              <p:nvPr/>
            </p:nvCxnSpPr>
            <p:spPr>
              <a:xfrm flipH="1" flipV="1">
                <a:off x="8591477" y="2554068"/>
                <a:ext cx="7939" cy="328649"/>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5" name="Straight Connector 68"/>
              <p:cNvCxnSpPr/>
              <p:nvPr/>
            </p:nvCxnSpPr>
            <p:spPr>
              <a:xfrm flipV="1">
                <a:off x="8618469" y="3351083"/>
                <a:ext cx="0" cy="269905"/>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6" name="Straight Connector 70"/>
              <p:cNvCxnSpPr/>
              <p:nvPr/>
            </p:nvCxnSpPr>
            <p:spPr>
              <a:xfrm flipV="1">
                <a:off x="8618469" y="4130633"/>
                <a:ext cx="0" cy="365166"/>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7" name="Straight Connector 80"/>
              <p:cNvCxnSpPr/>
              <p:nvPr/>
            </p:nvCxnSpPr>
            <p:spPr>
              <a:xfrm flipH="1" flipV="1">
                <a:off x="9580641" y="2568357"/>
                <a:ext cx="7938" cy="306423"/>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8" name="Straight Connector 81"/>
              <p:cNvCxnSpPr/>
              <p:nvPr/>
            </p:nvCxnSpPr>
            <p:spPr>
              <a:xfrm flipV="1">
                <a:off x="9594930" y="3362196"/>
                <a:ext cx="0" cy="269905"/>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9" name="Straight Connector 82"/>
              <p:cNvCxnSpPr/>
              <p:nvPr/>
            </p:nvCxnSpPr>
            <p:spPr>
              <a:xfrm flipV="1">
                <a:off x="9580641" y="4132221"/>
                <a:ext cx="0" cy="365166"/>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0" name="Straight Connector 87"/>
              <p:cNvCxnSpPr/>
              <p:nvPr/>
            </p:nvCxnSpPr>
            <p:spPr>
              <a:xfrm flipV="1">
                <a:off x="10587270" y="2568357"/>
                <a:ext cx="0" cy="271494"/>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1" name="Straight Connector 88"/>
              <p:cNvCxnSpPr/>
              <p:nvPr/>
            </p:nvCxnSpPr>
            <p:spPr>
              <a:xfrm flipV="1">
                <a:off x="10587270" y="3351083"/>
                <a:ext cx="0" cy="269905"/>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2" name="Straight Connector 89"/>
              <p:cNvCxnSpPr/>
              <p:nvPr/>
            </p:nvCxnSpPr>
            <p:spPr>
              <a:xfrm flipH="1" flipV="1">
                <a:off x="10593621" y="4095704"/>
                <a:ext cx="7938" cy="374692"/>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3" name="Straight Connector 92"/>
              <p:cNvCxnSpPr/>
              <p:nvPr/>
            </p:nvCxnSpPr>
            <p:spPr>
              <a:xfrm>
                <a:off x="8837578" y="2307977"/>
                <a:ext cx="469972" cy="0"/>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4" name="Straight Connector 93"/>
              <p:cNvCxnSpPr/>
              <p:nvPr/>
            </p:nvCxnSpPr>
            <p:spPr>
              <a:xfrm>
                <a:off x="9828329" y="2295276"/>
                <a:ext cx="512840" cy="0"/>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5" name="Straight Connector 95"/>
              <p:cNvCxnSpPr/>
              <p:nvPr/>
            </p:nvCxnSpPr>
            <p:spPr>
              <a:xfrm>
                <a:off x="9828329" y="3097054"/>
                <a:ext cx="512840" cy="0"/>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6" name="Straight Connector 96"/>
              <p:cNvCxnSpPr/>
              <p:nvPr/>
            </p:nvCxnSpPr>
            <p:spPr>
              <a:xfrm>
                <a:off x="9863259" y="3881368"/>
                <a:ext cx="485849" cy="12701"/>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7" name="Straight Connector 97"/>
              <p:cNvCxnSpPr/>
              <p:nvPr/>
            </p:nvCxnSpPr>
            <p:spPr>
              <a:xfrm>
                <a:off x="9863259" y="4740302"/>
                <a:ext cx="516016" cy="3175"/>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8" name="Straight Connector 102"/>
              <p:cNvCxnSpPr/>
              <p:nvPr/>
            </p:nvCxnSpPr>
            <p:spPr>
              <a:xfrm>
                <a:off x="8877271" y="3884543"/>
                <a:ext cx="511253" cy="0"/>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9" name="Straight Connector 103"/>
              <p:cNvCxnSpPr/>
              <p:nvPr/>
            </p:nvCxnSpPr>
            <p:spPr>
              <a:xfrm>
                <a:off x="8870920" y="3122457"/>
                <a:ext cx="469972" cy="0"/>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0" name="Straight Connector 104"/>
              <p:cNvCxnSpPr/>
              <p:nvPr/>
            </p:nvCxnSpPr>
            <p:spPr>
              <a:xfrm>
                <a:off x="8924903" y="4740302"/>
                <a:ext cx="423928" cy="0"/>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42" name="TextBox 137"/>
            <p:cNvSpPr txBox="1"/>
            <p:nvPr/>
          </p:nvSpPr>
          <p:spPr>
            <a:xfrm>
              <a:off x="8986826" y="5194377"/>
              <a:ext cx="1862422" cy="338176"/>
            </a:xfrm>
            <a:prstGeom prst="rect">
              <a:avLst/>
            </a:prstGeom>
            <a:noFill/>
            <a:ln w="60325">
              <a:noFill/>
            </a:ln>
          </p:spPr>
          <p:txBody>
            <a:bodyPr wrap="none">
              <a:spAutoFit/>
            </a:bodyPr>
            <a:lstStyle/>
            <a:p>
              <a:pPr eaLnBrk="1" fontAlgn="auto" hangingPunct="1">
                <a:spcBef>
                  <a:spcPts val="0"/>
                </a:spcBef>
                <a:spcAft>
                  <a:spcPts val="0"/>
                </a:spcAft>
                <a:defRPr/>
              </a:pPr>
              <a:r>
                <a:rPr lang="en-US" sz="1600" b="1">
                  <a:solidFill>
                    <a:srgbClr val="FF0000"/>
                  </a:solidFill>
                  <a:latin typeface="+mj-lt"/>
                  <a:ea typeface="+mn-ea"/>
                </a:rPr>
                <a:t>High-Speed network</a:t>
              </a:r>
              <a:endParaRPr lang="en-US" sz="1600" b="1" dirty="0">
                <a:solidFill>
                  <a:srgbClr val="FF0000"/>
                </a:solidFill>
                <a:latin typeface="+mj-lt"/>
                <a:ea typeface="+mn-ea"/>
              </a:endParaRPr>
            </a:p>
          </p:txBody>
        </p:sp>
        <p:cxnSp>
          <p:nvCxnSpPr>
            <p:cNvPr id="43" name="Connecteur droit avec flèche 42"/>
            <p:cNvCxnSpPr/>
            <p:nvPr/>
          </p:nvCxnSpPr>
          <p:spPr>
            <a:xfrm flipV="1">
              <a:off x="10056965" y="4772055"/>
              <a:ext cx="27784" cy="4016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61" name="ZoneTexte 60"/>
          <p:cNvSpPr txBox="1">
            <a:spLocks noChangeArrowheads="1"/>
          </p:cNvSpPr>
          <p:nvPr/>
        </p:nvSpPr>
        <p:spPr bwMode="auto">
          <a:xfrm>
            <a:off x="475457" y="5495136"/>
            <a:ext cx="28645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lnSpc>
                <a:spcPct val="90000"/>
              </a:lnSpc>
              <a:spcBef>
                <a:spcPts val="1000"/>
              </a:spcBef>
              <a:buFont typeface="Arial" charset="0"/>
              <a:buChar char="•"/>
              <a:defRPr sz="2800">
                <a:solidFill>
                  <a:schemeClr val="tx1"/>
                </a:solidFill>
                <a:latin typeface="Calibri" charset="0"/>
                <a:ea typeface="ＭＳ Ｐゴシック" charset="-128"/>
                <a:cs typeface="MS PGothic" charset="-128"/>
              </a:defRPr>
            </a:lvl1pPr>
            <a:lvl2pPr marL="742950" indent="-285750">
              <a:lnSpc>
                <a:spcPct val="90000"/>
              </a:lnSpc>
              <a:spcBef>
                <a:spcPts val="500"/>
              </a:spcBef>
              <a:buFont typeface="Arial" charset="0"/>
              <a:buChar char="•"/>
              <a:defRPr sz="2400">
                <a:solidFill>
                  <a:schemeClr val="tx1"/>
                </a:solidFill>
                <a:latin typeface="Calibri" charset="0"/>
                <a:ea typeface="MS PGothic" charset="-128"/>
                <a:cs typeface="MS PGothic" charset="-128"/>
              </a:defRPr>
            </a:lvl2pPr>
            <a:lvl3pPr marL="1143000" indent="-228600">
              <a:lnSpc>
                <a:spcPct val="90000"/>
              </a:lnSpc>
              <a:spcBef>
                <a:spcPts val="500"/>
              </a:spcBef>
              <a:buFont typeface="Arial" charset="0"/>
              <a:buChar char="•"/>
              <a:defRPr sz="2000">
                <a:solidFill>
                  <a:schemeClr val="tx1"/>
                </a:solidFill>
                <a:latin typeface="Calibri" charset="0"/>
                <a:ea typeface="MS PGothic" charset="-128"/>
                <a:cs typeface="MS PGothic" charset="-128"/>
              </a:defRPr>
            </a:lvl3pPr>
            <a:lvl4pPr marL="1600200" indent="-228600">
              <a:lnSpc>
                <a:spcPct val="90000"/>
              </a:lnSpc>
              <a:spcBef>
                <a:spcPts val="500"/>
              </a:spcBef>
              <a:buFont typeface="Arial" charset="0"/>
              <a:buChar char="•"/>
              <a:defRPr>
                <a:solidFill>
                  <a:schemeClr val="tx1"/>
                </a:solidFill>
                <a:latin typeface="Calibri" charset="0"/>
                <a:ea typeface="MS PGothic" charset="-128"/>
                <a:cs typeface="MS PGothic" charset="-128"/>
              </a:defRPr>
            </a:lvl4pPr>
            <a:lvl5pPr marL="2057400" indent="-228600">
              <a:lnSpc>
                <a:spcPct val="90000"/>
              </a:lnSpc>
              <a:spcBef>
                <a:spcPts val="500"/>
              </a:spcBef>
              <a:buFont typeface="Arial" charset="0"/>
              <a:buChar char="•"/>
              <a:defRPr>
                <a:solidFill>
                  <a:schemeClr val="tx1"/>
                </a:solidFill>
                <a:latin typeface="Calibri" charset="0"/>
                <a:ea typeface="MS PGothic" charset="-128"/>
                <a:cs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ea typeface="MS PGothic" charset="-128"/>
                <a:cs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ea typeface="MS PGothic" charset="-128"/>
                <a:cs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ea typeface="MS PGothic" charset="-128"/>
                <a:cs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ea typeface="MS PGothic" charset="-128"/>
                <a:cs typeface="MS PGothic" charset="-128"/>
              </a:defRPr>
            </a:lvl9pPr>
          </a:lstStyle>
          <a:p>
            <a:pPr>
              <a:lnSpc>
                <a:spcPct val="100000"/>
              </a:lnSpc>
              <a:spcBef>
                <a:spcPct val="0"/>
              </a:spcBef>
            </a:pPr>
            <a:r>
              <a:rPr lang="fr-FR" altLang="x-none" sz="1800" dirty="0">
                <a:hlinkClick r:id="rId4"/>
              </a:rPr>
              <a:t>https://www.top500.org/</a:t>
            </a:r>
            <a:endParaRPr lang="fr-FR" altLang="x-none" sz="1800" dirty="0"/>
          </a:p>
        </p:txBody>
      </p:sp>
      <p:sp>
        <p:nvSpPr>
          <p:cNvPr id="62" name="ZoneTexte 61"/>
          <p:cNvSpPr txBox="1"/>
          <p:nvPr/>
        </p:nvSpPr>
        <p:spPr>
          <a:xfrm>
            <a:off x="6845301" y="2770981"/>
            <a:ext cx="274638" cy="708025"/>
          </a:xfrm>
          <a:prstGeom prst="rect">
            <a:avLst/>
          </a:prstGeom>
          <a:noFill/>
        </p:spPr>
        <p:txBody>
          <a:bodyPr wrap="none">
            <a:spAutoFit/>
          </a:bodyPr>
          <a:lstStyle/>
          <a:p>
            <a:pPr eaLnBrk="1" fontAlgn="auto" hangingPunct="1">
              <a:spcBef>
                <a:spcPts val="0"/>
              </a:spcBef>
              <a:spcAft>
                <a:spcPts val="0"/>
              </a:spcAft>
              <a:defRPr/>
            </a:pPr>
            <a:r>
              <a:rPr lang="fr-FR" sz="2000" dirty="0">
                <a:solidFill>
                  <a:schemeClr val="tx2"/>
                </a:solidFill>
                <a:latin typeface="+mj-lt"/>
                <a:ea typeface="+mn-ea"/>
              </a:rPr>
              <a:t>   </a:t>
            </a:r>
            <a:endParaRPr lang="fr-FR" sz="2000" dirty="0">
              <a:solidFill>
                <a:srgbClr val="1F497D"/>
              </a:solidFill>
              <a:latin typeface="Franklin Gothic Medium"/>
              <a:ea typeface="+mn-ea"/>
            </a:endParaRPr>
          </a:p>
          <a:p>
            <a:pPr marL="342900" indent="-342900" eaLnBrk="1" fontAlgn="auto" hangingPunct="1">
              <a:spcBef>
                <a:spcPts val="0"/>
              </a:spcBef>
              <a:spcAft>
                <a:spcPts val="0"/>
              </a:spcAft>
              <a:buFont typeface="Arial"/>
              <a:buChar char="•"/>
              <a:defRPr/>
            </a:pPr>
            <a:endParaRPr lang="fr-FR" sz="2000" dirty="0">
              <a:solidFill>
                <a:schemeClr val="tx2"/>
              </a:solidFill>
              <a:latin typeface="+mj-lt"/>
              <a:ea typeface="+mn-ea"/>
            </a:endParaRPr>
          </a:p>
        </p:txBody>
      </p:sp>
      <p:grpSp>
        <p:nvGrpSpPr>
          <p:cNvPr id="65" name="Grouper 64"/>
          <p:cNvGrpSpPr>
            <a:grpSpLocks/>
          </p:cNvGrpSpPr>
          <p:nvPr/>
        </p:nvGrpSpPr>
        <p:grpSpPr bwMode="auto">
          <a:xfrm>
            <a:off x="4733134" y="2845944"/>
            <a:ext cx="3773534" cy="2487692"/>
            <a:chOff x="483656" y="2116267"/>
            <a:chExt cx="3773445" cy="2487712"/>
          </a:xfrm>
        </p:grpSpPr>
        <p:sp>
          <p:nvSpPr>
            <p:cNvPr id="67" name="TextBox 7"/>
            <p:cNvSpPr txBox="1"/>
            <p:nvPr/>
          </p:nvSpPr>
          <p:spPr>
            <a:xfrm>
              <a:off x="483656" y="2116267"/>
              <a:ext cx="3773445" cy="400113"/>
            </a:xfrm>
            <a:prstGeom prst="rect">
              <a:avLst/>
            </a:prstGeom>
            <a:noFill/>
          </p:spPr>
          <p:txBody>
            <a:bodyPr wrap="none">
              <a:spAutoFit/>
            </a:bodyPr>
            <a:lstStyle/>
            <a:p>
              <a:pPr eaLnBrk="1" fontAlgn="auto" hangingPunct="1">
                <a:spcBef>
                  <a:spcPts val="0"/>
                </a:spcBef>
                <a:spcAft>
                  <a:spcPts val="0"/>
                </a:spcAft>
                <a:defRPr/>
              </a:pPr>
              <a:r>
                <a:rPr lang="en-US" sz="2000" b="1" dirty="0">
                  <a:latin typeface="Calibri" charset="0"/>
                  <a:ea typeface="Calibri" charset="0"/>
                  <a:cs typeface="Calibri" charset="0"/>
                </a:rPr>
                <a:t>10 </a:t>
              </a:r>
              <a:r>
                <a:rPr lang="en-US" sz="2000" b="1" dirty="0" err="1">
                  <a:latin typeface="Calibri" charset="0"/>
                  <a:ea typeface="Calibri" charset="0"/>
                  <a:cs typeface="Calibri" charset="0"/>
                </a:rPr>
                <a:t>pJ</a:t>
              </a:r>
              <a:r>
                <a:rPr lang="en-US" sz="2000" b="1" dirty="0">
                  <a:latin typeface="Calibri" charset="0"/>
                  <a:ea typeface="Calibri" charset="0"/>
                  <a:cs typeface="Calibri" charset="0"/>
                </a:rPr>
                <a:t>/flop x 10</a:t>
              </a:r>
              <a:r>
                <a:rPr lang="en-US" sz="2000" b="1" baseline="30000" dirty="0">
                  <a:latin typeface="Calibri" charset="0"/>
                  <a:ea typeface="Calibri" charset="0"/>
                  <a:cs typeface="Calibri" charset="0"/>
                </a:rPr>
                <a:t>18</a:t>
              </a:r>
              <a:r>
                <a:rPr lang="en-US" sz="2000" b="1" dirty="0">
                  <a:latin typeface="Calibri" charset="0"/>
                  <a:ea typeface="Calibri" charset="0"/>
                  <a:cs typeface="Calibri" charset="0"/>
                </a:rPr>
                <a:t> flop/s </a:t>
              </a:r>
              <a:r>
                <a:rPr lang="en-US" sz="2000" b="1" dirty="0">
                  <a:latin typeface="Calibri" charset="0"/>
                  <a:ea typeface="Calibri" charset="0"/>
                  <a:cs typeface="Calibri" charset="0"/>
                  <a:sym typeface="Wingdings"/>
                </a:rPr>
                <a:t> 10MW!</a:t>
              </a:r>
              <a:endParaRPr lang="en-US" sz="2000" b="1" dirty="0">
                <a:latin typeface="Calibri" charset="0"/>
                <a:ea typeface="Calibri" charset="0"/>
                <a:cs typeface="Calibri" charset="0"/>
              </a:endParaRPr>
            </a:p>
          </p:txBody>
        </p:sp>
        <p:pic>
          <p:nvPicPr>
            <p:cNvPr id="68" name="Image 2" descr="imgre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3645" y="2656944"/>
              <a:ext cx="2925871" cy="194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9" name="ZoneTexte 68"/>
          <p:cNvSpPr txBox="1">
            <a:spLocks noChangeArrowheads="1"/>
          </p:cNvSpPr>
          <p:nvPr/>
        </p:nvSpPr>
        <p:spPr bwMode="auto">
          <a:xfrm>
            <a:off x="6312277" y="3419116"/>
            <a:ext cx="176221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sz="2800">
                <a:solidFill>
                  <a:schemeClr val="tx1"/>
                </a:solidFill>
                <a:latin typeface="Calibri" charset="0"/>
                <a:ea typeface="ＭＳ Ｐゴシック" charset="-128"/>
                <a:cs typeface="MS PGothic" charset="-128"/>
              </a:defRPr>
            </a:lvl1pPr>
            <a:lvl2pPr marL="742950" indent="-285750">
              <a:lnSpc>
                <a:spcPct val="90000"/>
              </a:lnSpc>
              <a:spcBef>
                <a:spcPts val="500"/>
              </a:spcBef>
              <a:buFont typeface="Arial" charset="0"/>
              <a:buChar char="•"/>
              <a:defRPr sz="2400">
                <a:solidFill>
                  <a:schemeClr val="tx1"/>
                </a:solidFill>
                <a:latin typeface="Calibri" charset="0"/>
                <a:ea typeface="MS PGothic" charset="-128"/>
                <a:cs typeface="MS PGothic" charset="-128"/>
              </a:defRPr>
            </a:lvl2pPr>
            <a:lvl3pPr marL="1143000" indent="-228600">
              <a:lnSpc>
                <a:spcPct val="90000"/>
              </a:lnSpc>
              <a:spcBef>
                <a:spcPts val="500"/>
              </a:spcBef>
              <a:buFont typeface="Arial" charset="0"/>
              <a:buChar char="•"/>
              <a:defRPr sz="2000">
                <a:solidFill>
                  <a:schemeClr val="tx1"/>
                </a:solidFill>
                <a:latin typeface="Calibri" charset="0"/>
                <a:ea typeface="MS PGothic" charset="-128"/>
                <a:cs typeface="MS PGothic" charset="-128"/>
              </a:defRPr>
            </a:lvl3pPr>
            <a:lvl4pPr marL="1600200" indent="-228600">
              <a:lnSpc>
                <a:spcPct val="90000"/>
              </a:lnSpc>
              <a:spcBef>
                <a:spcPts val="500"/>
              </a:spcBef>
              <a:buFont typeface="Arial" charset="0"/>
              <a:buChar char="•"/>
              <a:defRPr>
                <a:solidFill>
                  <a:schemeClr val="tx1"/>
                </a:solidFill>
                <a:latin typeface="Calibri" charset="0"/>
                <a:ea typeface="MS PGothic" charset="-128"/>
                <a:cs typeface="MS PGothic" charset="-128"/>
              </a:defRPr>
            </a:lvl4pPr>
            <a:lvl5pPr marL="2057400" indent="-228600">
              <a:lnSpc>
                <a:spcPct val="90000"/>
              </a:lnSpc>
              <a:spcBef>
                <a:spcPts val="500"/>
              </a:spcBef>
              <a:buFont typeface="Arial" charset="0"/>
              <a:buChar char="•"/>
              <a:defRPr>
                <a:solidFill>
                  <a:schemeClr val="tx1"/>
                </a:solidFill>
                <a:latin typeface="Calibri" charset="0"/>
                <a:ea typeface="MS PGothic" charset="-128"/>
                <a:cs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ea typeface="MS PGothic" charset="-128"/>
                <a:cs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ea typeface="MS PGothic" charset="-128"/>
                <a:cs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ea typeface="MS PGothic" charset="-128"/>
                <a:cs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ea typeface="MS PGothic" charset="-128"/>
                <a:cs typeface="MS PGothic" charset="-128"/>
              </a:defRPr>
            </a:lvl9pPr>
          </a:lstStyle>
          <a:p>
            <a:pPr algn="ctr" eaLnBrk="1" hangingPunct="1">
              <a:lnSpc>
                <a:spcPct val="100000"/>
              </a:lnSpc>
              <a:spcBef>
                <a:spcPct val="0"/>
              </a:spcBef>
              <a:buFontTx/>
              <a:buNone/>
            </a:pPr>
            <a:r>
              <a:rPr lang="fr-FR" altLang="x-none" sz="1800" b="1" dirty="0">
                <a:solidFill>
                  <a:schemeClr val="bg1"/>
                </a:solidFill>
              </a:rPr>
              <a:t>100-1000MW </a:t>
            </a:r>
          </a:p>
          <a:p>
            <a:pPr algn="ctr" eaLnBrk="1" hangingPunct="1">
              <a:lnSpc>
                <a:spcPct val="100000"/>
              </a:lnSpc>
              <a:spcBef>
                <a:spcPct val="0"/>
              </a:spcBef>
              <a:buFontTx/>
              <a:buNone/>
            </a:pPr>
            <a:r>
              <a:rPr lang="fr-FR" altLang="x-none" sz="1800" b="1" dirty="0" err="1">
                <a:solidFill>
                  <a:schemeClr val="bg1"/>
                </a:solidFill>
              </a:rPr>
              <a:t>gas</a:t>
            </a:r>
            <a:r>
              <a:rPr lang="fr-FR" altLang="x-none" sz="1800" b="1" dirty="0">
                <a:solidFill>
                  <a:schemeClr val="bg1"/>
                </a:solidFill>
              </a:rPr>
              <a:t> power  plant</a:t>
            </a:r>
          </a:p>
        </p:txBody>
      </p:sp>
      <p:grpSp>
        <p:nvGrpSpPr>
          <p:cNvPr id="7" name="Grouper 6"/>
          <p:cNvGrpSpPr/>
          <p:nvPr/>
        </p:nvGrpSpPr>
        <p:grpSpPr>
          <a:xfrm>
            <a:off x="4386402" y="1073791"/>
            <a:ext cx="4324263" cy="1599715"/>
            <a:chOff x="4386402" y="1073791"/>
            <a:chExt cx="4324263" cy="1599715"/>
          </a:xfrm>
        </p:grpSpPr>
        <p:pic>
          <p:nvPicPr>
            <p:cNvPr id="63" name="Picture 4" descr="Screen Shot 2016-04-15 at 6.23.46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86402" y="1073791"/>
              <a:ext cx="4324263" cy="1387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ZoneTexte 63"/>
            <p:cNvSpPr txBox="1"/>
            <p:nvPr/>
          </p:nvSpPr>
          <p:spPr>
            <a:xfrm>
              <a:off x="5595938" y="2396507"/>
              <a:ext cx="1907253" cy="276999"/>
            </a:xfrm>
            <a:prstGeom prst="rect">
              <a:avLst/>
            </a:prstGeom>
            <a:noFill/>
          </p:spPr>
          <p:txBody>
            <a:bodyPr wrap="none">
              <a:spAutoFit/>
            </a:bodyPr>
            <a:lstStyle/>
            <a:p>
              <a:pPr eaLnBrk="1" fontAlgn="auto" hangingPunct="1">
                <a:spcBef>
                  <a:spcPts val="0"/>
                </a:spcBef>
                <a:spcAft>
                  <a:spcPts val="0"/>
                </a:spcAft>
                <a:defRPr/>
              </a:pPr>
              <a:r>
                <a:rPr lang="fr-FR" sz="1200" i="1" dirty="0">
                  <a:solidFill>
                    <a:schemeClr val="tx2"/>
                  </a:solidFill>
                  <a:latin typeface="+mj-lt"/>
                  <a:ea typeface="+mn-ea"/>
                </a:rPr>
                <a:t>P. </a:t>
              </a:r>
              <a:r>
                <a:rPr lang="fr-FR" sz="1200" i="1" dirty="0" err="1">
                  <a:solidFill>
                    <a:schemeClr val="tx2"/>
                  </a:solidFill>
                  <a:latin typeface="+mj-lt"/>
                  <a:ea typeface="+mn-ea"/>
                </a:rPr>
                <a:t>Kogge</a:t>
              </a:r>
              <a:r>
                <a:rPr lang="fr-FR" sz="1200" i="1" dirty="0">
                  <a:solidFill>
                    <a:schemeClr val="tx2"/>
                  </a:solidFill>
                  <a:latin typeface="+mj-lt"/>
                  <a:ea typeface="+mn-ea"/>
                </a:rPr>
                <a:t> et al, DARPA report</a:t>
              </a:r>
            </a:p>
          </p:txBody>
        </p:sp>
        <p:sp>
          <p:nvSpPr>
            <p:cNvPr id="70" name="Rectangle 69"/>
            <p:cNvSpPr/>
            <p:nvPr/>
          </p:nvSpPr>
          <p:spPr>
            <a:xfrm>
              <a:off x="4414977" y="1766122"/>
              <a:ext cx="4223223" cy="645363"/>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Rectangle 70"/>
            <p:cNvSpPr/>
            <p:nvPr/>
          </p:nvSpPr>
          <p:spPr>
            <a:xfrm>
              <a:off x="4400689" y="1332088"/>
              <a:ext cx="4223223" cy="439561"/>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 name="Grouper 7"/>
          <p:cNvGrpSpPr/>
          <p:nvPr/>
        </p:nvGrpSpPr>
        <p:grpSpPr>
          <a:xfrm>
            <a:off x="4214812" y="5529262"/>
            <a:ext cx="4443413" cy="985837"/>
            <a:chOff x="4214812" y="5529262"/>
            <a:chExt cx="4443413" cy="985837"/>
          </a:xfrm>
        </p:grpSpPr>
        <p:sp>
          <p:nvSpPr>
            <p:cNvPr id="5" name="ZoneTexte 4"/>
            <p:cNvSpPr txBox="1"/>
            <p:nvPr/>
          </p:nvSpPr>
          <p:spPr>
            <a:xfrm>
              <a:off x="4244181" y="6055522"/>
              <a:ext cx="3005182" cy="369332"/>
            </a:xfrm>
            <a:prstGeom prst="rect">
              <a:avLst/>
            </a:prstGeom>
            <a:noFill/>
          </p:spPr>
          <p:txBody>
            <a:bodyPr wrap="none" rtlCol="0">
              <a:spAutoFit/>
            </a:bodyPr>
            <a:lstStyle/>
            <a:p>
              <a:pPr marL="285750" indent="-285750">
                <a:buFont typeface="Arial" charset="0"/>
                <a:buChar char="•"/>
              </a:pPr>
              <a:r>
                <a:rPr lang="fr-FR" dirty="0" err="1"/>
                <a:t>Increase</a:t>
              </a:r>
              <a:r>
                <a:rPr lang="fr-FR" dirty="0"/>
                <a:t> memory </a:t>
              </a:r>
              <a:r>
                <a:rPr lang="fr-FR" dirty="0" err="1"/>
                <a:t>locality</a:t>
              </a:r>
              <a:r>
                <a:rPr lang="fr-FR" dirty="0"/>
                <a:t> ! </a:t>
              </a:r>
            </a:p>
          </p:txBody>
        </p:sp>
        <p:sp>
          <p:nvSpPr>
            <p:cNvPr id="72" name="ZoneTexte 71"/>
            <p:cNvSpPr txBox="1"/>
            <p:nvPr/>
          </p:nvSpPr>
          <p:spPr>
            <a:xfrm>
              <a:off x="4244181" y="5599587"/>
              <a:ext cx="4375813" cy="369332"/>
            </a:xfrm>
            <a:prstGeom prst="rect">
              <a:avLst/>
            </a:prstGeom>
            <a:noFill/>
          </p:spPr>
          <p:txBody>
            <a:bodyPr wrap="none" rtlCol="0">
              <a:spAutoFit/>
            </a:bodyPr>
            <a:lstStyle/>
            <a:p>
              <a:pPr marL="285750" indent="-285750">
                <a:buFont typeface="Arial" charset="0"/>
                <a:buChar char="•"/>
              </a:pPr>
              <a:r>
                <a:rPr lang="fr-FR" dirty="0"/>
                <a:t>Memory </a:t>
              </a:r>
              <a:r>
                <a:rPr lang="fr-FR" dirty="0" err="1"/>
                <a:t>movements</a:t>
              </a:r>
              <a:r>
                <a:rPr lang="fr-FR" dirty="0"/>
                <a:t> </a:t>
              </a:r>
              <a:r>
                <a:rPr lang="fr-FR" dirty="0" err="1"/>
                <a:t>need</a:t>
              </a:r>
              <a:r>
                <a:rPr lang="fr-FR" dirty="0"/>
                <a:t> a lot of </a:t>
              </a:r>
              <a:r>
                <a:rPr lang="fr-FR" dirty="0" err="1"/>
                <a:t>energy</a:t>
              </a:r>
              <a:endParaRPr lang="fr-FR" dirty="0"/>
            </a:p>
          </p:txBody>
        </p:sp>
        <p:sp>
          <p:nvSpPr>
            <p:cNvPr id="73" name="Rectangle 72"/>
            <p:cNvSpPr/>
            <p:nvPr/>
          </p:nvSpPr>
          <p:spPr>
            <a:xfrm>
              <a:off x="4214812" y="5529262"/>
              <a:ext cx="4443413" cy="985837"/>
            </a:xfrm>
            <a:prstGeom prst="rect">
              <a:avLst/>
            </a:prstGeom>
            <a:solidFill>
              <a:srgbClr val="C00000">
                <a:alpha val="6000"/>
              </a:srgb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99"/>
            </a:p>
          </p:txBody>
        </p:sp>
      </p:grpSp>
      <p:sp>
        <p:nvSpPr>
          <p:cNvPr id="77" name="ZoneTexte 53"/>
          <p:cNvSpPr txBox="1">
            <a:spLocks noChangeArrowheads="1"/>
          </p:cNvSpPr>
          <p:nvPr/>
        </p:nvSpPr>
        <p:spPr bwMode="auto">
          <a:xfrm>
            <a:off x="1042201" y="1081125"/>
            <a:ext cx="19971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sz="2800">
                <a:solidFill>
                  <a:schemeClr val="tx1"/>
                </a:solidFill>
                <a:latin typeface="Calibri" charset="0"/>
                <a:ea typeface="ＭＳ Ｐゴシック" charset="-128"/>
                <a:cs typeface="MS PGothic" charset="-128"/>
              </a:defRPr>
            </a:lvl1pPr>
            <a:lvl2pPr marL="742950" indent="-285750">
              <a:lnSpc>
                <a:spcPct val="90000"/>
              </a:lnSpc>
              <a:spcBef>
                <a:spcPts val="500"/>
              </a:spcBef>
              <a:buFont typeface="Arial" charset="0"/>
              <a:buChar char="•"/>
              <a:defRPr sz="2400">
                <a:solidFill>
                  <a:schemeClr val="tx1"/>
                </a:solidFill>
                <a:latin typeface="Calibri" charset="0"/>
                <a:ea typeface="MS PGothic" charset="-128"/>
                <a:cs typeface="MS PGothic" charset="-128"/>
              </a:defRPr>
            </a:lvl2pPr>
            <a:lvl3pPr marL="1143000" indent="-228600">
              <a:lnSpc>
                <a:spcPct val="90000"/>
              </a:lnSpc>
              <a:spcBef>
                <a:spcPts val="500"/>
              </a:spcBef>
              <a:buFont typeface="Arial" charset="0"/>
              <a:buChar char="•"/>
              <a:defRPr sz="2000">
                <a:solidFill>
                  <a:schemeClr val="tx1"/>
                </a:solidFill>
                <a:latin typeface="Calibri" charset="0"/>
                <a:ea typeface="MS PGothic" charset="-128"/>
                <a:cs typeface="MS PGothic" charset="-128"/>
              </a:defRPr>
            </a:lvl3pPr>
            <a:lvl4pPr marL="1600200" indent="-228600">
              <a:lnSpc>
                <a:spcPct val="90000"/>
              </a:lnSpc>
              <a:spcBef>
                <a:spcPts val="500"/>
              </a:spcBef>
              <a:buFont typeface="Arial" charset="0"/>
              <a:buChar char="•"/>
              <a:defRPr>
                <a:solidFill>
                  <a:schemeClr val="tx1"/>
                </a:solidFill>
                <a:latin typeface="Calibri" charset="0"/>
                <a:ea typeface="MS PGothic" charset="-128"/>
                <a:cs typeface="MS PGothic" charset="-128"/>
              </a:defRPr>
            </a:lvl4pPr>
            <a:lvl5pPr marL="2057400" indent="-228600">
              <a:lnSpc>
                <a:spcPct val="90000"/>
              </a:lnSpc>
              <a:spcBef>
                <a:spcPts val="500"/>
              </a:spcBef>
              <a:buFont typeface="Arial" charset="0"/>
              <a:buChar char="•"/>
              <a:defRPr>
                <a:solidFill>
                  <a:schemeClr val="tx1"/>
                </a:solidFill>
                <a:latin typeface="Calibri" charset="0"/>
                <a:ea typeface="MS PGothic" charset="-128"/>
                <a:cs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ea typeface="MS PGothic" charset="-128"/>
                <a:cs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ea typeface="MS PGothic" charset="-128"/>
                <a:cs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ea typeface="MS PGothic" charset="-128"/>
                <a:cs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ea typeface="MS PGothic" charset="-128"/>
                <a:cs typeface="MS PGothic" charset="-128"/>
              </a:defRPr>
            </a:lvl9pPr>
          </a:lstStyle>
          <a:p>
            <a:pPr>
              <a:lnSpc>
                <a:spcPct val="100000"/>
              </a:lnSpc>
              <a:spcBef>
                <a:spcPct val="0"/>
              </a:spcBef>
              <a:buFontTx/>
              <a:buNone/>
            </a:pPr>
            <a:r>
              <a:rPr lang="fr-FR" altLang="x-none" sz="2200" b="1" dirty="0" err="1">
                <a:solidFill>
                  <a:srgbClr val="C00000"/>
                </a:solidFill>
              </a:rPr>
              <a:t>Supercomputer</a:t>
            </a:r>
            <a:endParaRPr lang="fr-FR" altLang="x-none" sz="2200" b="1" dirty="0">
              <a:solidFill>
                <a:srgbClr val="C00000"/>
              </a:solidFill>
            </a:endParaRPr>
          </a:p>
        </p:txBody>
      </p:sp>
      <p:sp>
        <p:nvSpPr>
          <p:cNvPr id="74" name="ZoneTexte 73">
            <a:extLst>
              <a:ext uri="{FF2B5EF4-FFF2-40B4-BE49-F238E27FC236}">
                <a16:creationId xmlns:a16="http://schemas.microsoft.com/office/drawing/2014/main" id="{D672196A-2A43-D545-BF32-C3626346A1C5}"/>
              </a:ext>
            </a:extLst>
          </p:cNvPr>
          <p:cNvSpPr txBox="1"/>
          <p:nvPr/>
        </p:nvSpPr>
        <p:spPr>
          <a:xfrm>
            <a:off x="8759566" y="6451882"/>
            <a:ext cx="418704" cy="369332"/>
          </a:xfrm>
          <a:prstGeom prst="rect">
            <a:avLst/>
          </a:prstGeom>
          <a:noFill/>
        </p:spPr>
        <p:txBody>
          <a:bodyPr wrap="none" rtlCol="0">
            <a:spAutoFit/>
          </a:bodyPr>
          <a:lstStyle/>
          <a:p>
            <a:r>
              <a:rPr lang="fr-FR" dirty="0"/>
              <a:t>11</a:t>
            </a:r>
          </a:p>
        </p:txBody>
      </p:sp>
    </p:spTree>
    <p:extLst>
      <p:ext uri="{BB962C8B-B14F-4D97-AF65-F5344CB8AC3E}">
        <p14:creationId xmlns:p14="http://schemas.microsoft.com/office/powerpoint/2010/main" val="237849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circle(in)">
                                      <p:cBhvr>
                                        <p:cTn id="12" dur="20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down)">
                                      <p:cBhvr>
                                        <p:cTn id="25" dur="500"/>
                                        <p:tgtEl>
                                          <p:spTgt spid="6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69"/>
                                        </p:tgtEl>
                                        <p:attrNameLst>
                                          <p:attrName>style.visibility</p:attrName>
                                        </p:attrNameLst>
                                      </p:cBhvr>
                                      <p:to>
                                        <p:strVal val="visible"/>
                                      </p:to>
                                    </p:set>
                                    <p:animEffect transition="in" filter="wipe(down)">
                                      <p:cBhvr>
                                        <p:cTn id="28" dur="500"/>
                                        <p:tgtEl>
                                          <p:spTgt spid="69"/>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Rectangle à coins arrondis 137"/>
          <p:cNvSpPr/>
          <p:nvPr/>
        </p:nvSpPr>
        <p:spPr>
          <a:xfrm>
            <a:off x="396875" y="928463"/>
            <a:ext cx="3886200" cy="5421213"/>
          </a:xfrm>
          <a:prstGeom prst="roundRect">
            <a:avLst/>
          </a:prstGeom>
          <a:solidFill>
            <a:srgbClr val="C00000">
              <a:alpha val="1000"/>
            </a:srgbClr>
          </a:solidFill>
          <a:ln w="3810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ine 3"/>
          <p:cNvSpPr>
            <a:spLocks noChangeShapeType="1"/>
          </p:cNvSpPr>
          <p:nvPr/>
        </p:nvSpPr>
        <p:spPr bwMode="auto">
          <a:xfrm>
            <a:off x="396875" y="260350"/>
            <a:ext cx="8351838" cy="0"/>
          </a:xfrm>
          <a:prstGeom prst="line">
            <a:avLst/>
          </a:prstGeom>
          <a:noFill/>
          <a:ln w="285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5" tIns="45713" rIns="91425" bIns="45713"/>
          <a:lstStyle/>
          <a:p>
            <a:endParaRPr lang="fr-FR"/>
          </a:p>
        </p:txBody>
      </p:sp>
      <p:sp>
        <p:nvSpPr>
          <p:cNvPr id="12" name="Rectangle 11"/>
          <p:cNvSpPr/>
          <p:nvPr/>
        </p:nvSpPr>
        <p:spPr>
          <a:xfrm>
            <a:off x="0" y="0"/>
            <a:ext cx="8210550" cy="762000"/>
          </a:xfrm>
          <a:prstGeom prst="rect">
            <a:avLst/>
          </a:prstGeom>
          <a:gradFill>
            <a:gsLst>
              <a:gs pos="0">
                <a:srgbClr val="C4161C"/>
              </a:gs>
              <a:gs pos="50000">
                <a:srgbClr val="C00000"/>
              </a:gs>
              <a:gs pos="100000">
                <a:srgbClr val="E51B22"/>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anchor="ctr"/>
          <a:lstStyle/>
          <a:p>
            <a:pPr algn="ctr">
              <a:defRPr/>
            </a:pPr>
            <a:endParaRPr lang="fr-FR"/>
          </a:p>
        </p:txBody>
      </p:sp>
      <p:pic>
        <p:nvPicPr>
          <p:cNvPr id="14" name="Picture 2" descr="C:\Users\hvincent\Desktop\logo_ce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0550" y="0"/>
            <a:ext cx="933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ZoneTexte 65"/>
          <p:cNvSpPr txBox="1"/>
          <p:nvPr/>
        </p:nvSpPr>
        <p:spPr>
          <a:xfrm>
            <a:off x="670896" y="115153"/>
            <a:ext cx="7311104" cy="461665"/>
          </a:xfrm>
          <a:prstGeom prst="rect">
            <a:avLst/>
          </a:prstGeom>
          <a:noFill/>
        </p:spPr>
        <p:txBody>
          <a:bodyPr wrap="none" rtlCol="0">
            <a:spAutoFit/>
          </a:bodyPr>
          <a:lstStyle>
            <a:defPPr>
              <a:defRPr lang="en-US"/>
            </a:defPPr>
            <a:lvl1pPr defTabSz="914400" fontAlgn="auto">
              <a:spcBef>
                <a:spcPts val="0"/>
              </a:spcBef>
              <a:spcAft>
                <a:spcPts val="0"/>
              </a:spcAft>
              <a:defRPr sz="2600" i="0">
                <a:solidFill>
                  <a:prstClr val="black"/>
                </a:solidFill>
                <a:latin typeface="Calibri" panose="020F0502020204030204"/>
              </a:defRPr>
            </a:lvl1pPr>
          </a:lstStyle>
          <a:p>
            <a:r>
              <a:rPr lang="fr-FR" sz="2400" dirty="0" err="1">
                <a:solidFill>
                  <a:schemeClr val="bg1"/>
                </a:solidFill>
                <a:latin typeface="Calibri" pitchFamily="34" charset="0"/>
                <a:ea typeface="MS PGothic" pitchFamily="34" charset="-128"/>
              </a:rPr>
              <a:t>What</a:t>
            </a:r>
            <a:r>
              <a:rPr lang="fr-FR" sz="2400" dirty="0">
                <a:solidFill>
                  <a:schemeClr val="bg1"/>
                </a:solidFill>
                <a:latin typeface="Calibri" pitchFamily="34" charset="0"/>
                <a:ea typeface="MS PGothic" pitchFamily="34" charset="-128"/>
              </a:rPr>
              <a:t> implications at the hardware and software </a:t>
            </a:r>
            <a:r>
              <a:rPr lang="fr-FR" sz="2400" dirty="0" err="1">
                <a:solidFill>
                  <a:schemeClr val="bg1"/>
                </a:solidFill>
                <a:latin typeface="Calibri" pitchFamily="34" charset="0"/>
                <a:ea typeface="MS PGothic" pitchFamily="34" charset="-128"/>
              </a:rPr>
              <a:t>levels</a:t>
            </a:r>
            <a:r>
              <a:rPr lang="fr-FR" sz="2400" dirty="0">
                <a:solidFill>
                  <a:schemeClr val="bg1"/>
                </a:solidFill>
                <a:latin typeface="Calibri" pitchFamily="34" charset="0"/>
                <a:ea typeface="MS PGothic" pitchFamily="34" charset="-128"/>
              </a:rPr>
              <a:t> ? </a:t>
            </a:r>
          </a:p>
        </p:txBody>
      </p:sp>
      <p:grpSp>
        <p:nvGrpSpPr>
          <p:cNvPr id="17" name="Grouper 25634"/>
          <p:cNvGrpSpPr>
            <a:grpSpLocks/>
          </p:cNvGrpSpPr>
          <p:nvPr/>
        </p:nvGrpSpPr>
        <p:grpSpPr bwMode="auto">
          <a:xfrm>
            <a:off x="1133557" y="1033915"/>
            <a:ext cx="2511393" cy="3859906"/>
            <a:chOff x="8353751" y="1143219"/>
            <a:chExt cx="2511127" cy="3859503"/>
          </a:xfrm>
        </p:grpSpPr>
        <p:sp>
          <p:nvSpPr>
            <p:cNvPr id="25" name="ZoneTexte 53"/>
            <p:cNvSpPr txBox="1">
              <a:spLocks noChangeArrowheads="1"/>
            </p:cNvSpPr>
            <p:nvPr/>
          </p:nvSpPr>
          <p:spPr bwMode="auto">
            <a:xfrm>
              <a:off x="8353751" y="1143219"/>
              <a:ext cx="2511127" cy="43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sz="2800">
                  <a:solidFill>
                    <a:schemeClr val="tx1"/>
                  </a:solidFill>
                  <a:latin typeface="Calibri" charset="0"/>
                  <a:ea typeface="ＭＳ Ｐゴシック" charset="-128"/>
                  <a:cs typeface="MS PGothic" charset="-128"/>
                </a:defRPr>
              </a:lvl1pPr>
              <a:lvl2pPr marL="742950" indent="-285750">
                <a:lnSpc>
                  <a:spcPct val="90000"/>
                </a:lnSpc>
                <a:spcBef>
                  <a:spcPts val="500"/>
                </a:spcBef>
                <a:buFont typeface="Arial" charset="0"/>
                <a:buChar char="•"/>
                <a:defRPr sz="2400">
                  <a:solidFill>
                    <a:schemeClr val="tx1"/>
                  </a:solidFill>
                  <a:latin typeface="Calibri" charset="0"/>
                  <a:ea typeface="MS PGothic" charset="-128"/>
                  <a:cs typeface="MS PGothic" charset="-128"/>
                </a:defRPr>
              </a:lvl2pPr>
              <a:lvl3pPr marL="1143000" indent="-228600">
                <a:lnSpc>
                  <a:spcPct val="90000"/>
                </a:lnSpc>
                <a:spcBef>
                  <a:spcPts val="500"/>
                </a:spcBef>
                <a:buFont typeface="Arial" charset="0"/>
                <a:buChar char="•"/>
                <a:defRPr sz="2000">
                  <a:solidFill>
                    <a:schemeClr val="tx1"/>
                  </a:solidFill>
                  <a:latin typeface="Calibri" charset="0"/>
                  <a:ea typeface="MS PGothic" charset="-128"/>
                  <a:cs typeface="MS PGothic" charset="-128"/>
                </a:defRPr>
              </a:lvl3pPr>
              <a:lvl4pPr marL="1600200" indent="-228600">
                <a:lnSpc>
                  <a:spcPct val="90000"/>
                </a:lnSpc>
                <a:spcBef>
                  <a:spcPts val="500"/>
                </a:spcBef>
                <a:buFont typeface="Arial" charset="0"/>
                <a:buChar char="•"/>
                <a:defRPr>
                  <a:solidFill>
                    <a:schemeClr val="tx1"/>
                  </a:solidFill>
                  <a:latin typeface="Calibri" charset="0"/>
                  <a:ea typeface="MS PGothic" charset="-128"/>
                  <a:cs typeface="MS PGothic" charset="-128"/>
                </a:defRPr>
              </a:lvl4pPr>
              <a:lvl5pPr marL="2057400" indent="-228600">
                <a:lnSpc>
                  <a:spcPct val="90000"/>
                </a:lnSpc>
                <a:spcBef>
                  <a:spcPts val="500"/>
                </a:spcBef>
                <a:buFont typeface="Arial" charset="0"/>
                <a:buChar char="•"/>
                <a:defRPr>
                  <a:solidFill>
                    <a:schemeClr val="tx1"/>
                  </a:solidFill>
                  <a:latin typeface="Calibri" charset="0"/>
                  <a:ea typeface="MS PGothic" charset="-128"/>
                  <a:cs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ea typeface="MS PGothic" charset="-128"/>
                  <a:cs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ea typeface="MS PGothic" charset="-128"/>
                  <a:cs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ea typeface="MS PGothic" charset="-128"/>
                  <a:cs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ea typeface="MS PGothic" charset="-128"/>
                  <a:cs typeface="MS PGothic" charset="-128"/>
                </a:defRPr>
              </a:lvl9pPr>
            </a:lstStyle>
            <a:p>
              <a:pPr>
                <a:lnSpc>
                  <a:spcPct val="100000"/>
                </a:lnSpc>
                <a:spcBef>
                  <a:spcPct val="0"/>
                </a:spcBef>
                <a:buFontTx/>
                <a:buNone/>
              </a:pPr>
              <a:r>
                <a:rPr lang="fr-FR" altLang="x-none" sz="2200" b="1" dirty="0"/>
                <a:t>« </a:t>
              </a:r>
              <a:r>
                <a:rPr lang="fr-FR" altLang="x-none" sz="2200" b="1"/>
                <a:t>Old architecture »</a:t>
              </a:r>
              <a:endParaRPr lang="fr-FR" altLang="x-none" sz="2200" b="1" dirty="0"/>
            </a:p>
          </p:txBody>
        </p:sp>
        <p:grpSp>
          <p:nvGrpSpPr>
            <p:cNvPr id="26" name="Grouper 25632"/>
            <p:cNvGrpSpPr>
              <a:grpSpLocks/>
            </p:cNvGrpSpPr>
            <p:nvPr/>
          </p:nvGrpSpPr>
          <p:grpSpPr bwMode="auto">
            <a:xfrm>
              <a:off x="8356523" y="2099738"/>
              <a:ext cx="2491892" cy="2902984"/>
              <a:chOff x="8356523" y="2099738"/>
              <a:chExt cx="2491892" cy="2902984"/>
            </a:xfrm>
          </p:grpSpPr>
          <p:sp>
            <p:nvSpPr>
              <p:cNvPr id="27" name="Rectangle 26"/>
              <p:cNvSpPr/>
              <p:nvPr/>
            </p:nvSpPr>
            <p:spPr>
              <a:xfrm>
                <a:off x="8380734" y="4509060"/>
                <a:ext cx="493661" cy="493662"/>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8" name="Rectangle 27"/>
              <p:cNvSpPr/>
              <p:nvPr/>
            </p:nvSpPr>
            <p:spPr>
              <a:xfrm>
                <a:off x="8353750" y="2099486"/>
                <a:ext cx="493660" cy="493662"/>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9" name="Rectangle 28"/>
              <p:cNvSpPr/>
              <p:nvPr/>
            </p:nvSpPr>
            <p:spPr>
              <a:xfrm>
                <a:off x="8353750" y="2891567"/>
                <a:ext cx="493660" cy="493661"/>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0" name="Rectangle 29"/>
              <p:cNvSpPr/>
              <p:nvPr/>
            </p:nvSpPr>
            <p:spPr>
              <a:xfrm>
                <a:off x="8380734" y="3650313"/>
                <a:ext cx="493661" cy="493661"/>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1" name="Rectangle 30"/>
              <p:cNvSpPr/>
              <p:nvPr/>
            </p:nvSpPr>
            <p:spPr>
              <a:xfrm>
                <a:off x="9320435" y="2099486"/>
                <a:ext cx="495248" cy="493662"/>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2" name="Rectangle 31"/>
              <p:cNvSpPr/>
              <p:nvPr/>
            </p:nvSpPr>
            <p:spPr>
              <a:xfrm>
                <a:off x="9320435" y="2891567"/>
                <a:ext cx="495248" cy="493661"/>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3" name="Rectangle 32"/>
              <p:cNvSpPr/>
              <p:nvPr/>
            </p:nvSpPr>
            <p:spPr>
              <a:xfrm>
                <a:off x="10328391" y="2099486"/>
                <a:ext cx="493660" cy="493662"/>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4" name="Rectangle 33"/>
              <p:cNvSpPr/>
              <p:nvPr/>
            </p:nvSpPr>
            <p:spPr>
              <a:xfrm>
                <a:off x="10328391" y="2864581"/>
                <a:ext cx="493660" cy="493662"/>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5" name="Rectangle 34"/>
              <p:cNvSpPr/>
              <p:nvPr/>
            </p:nvSpPr>
            <p:spPr>
              <a:xfrm>
                <a:off x="10328391" y="3663011"/>
                <a:ext cx="493660" cy="493661"/>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6" name="Rectangle 35"/>
              <p:cNvSpPr/>
              <p:nvPr/>
            </p:nvSpPr>
            <p:spPr>
              <a:xfrm>
                <a:off x="10355375" y="4509060"/>
                <a:ext cx="493661" cy="493662"/>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7" name="Rectangle 36"/>
              <p:cNvSpPr/>
              <p:nvPr/>
            </p:nvSpPr>
            <p:spPr>
              <a:xfrm>
                <a:off x="9345832" y="3650313"/>
                <a:ext cx="495248" cy="493661"/>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8" name="Rectangle 37"/>
              <p:cNvSpPr/>
              <p:nvPr/>
            </p:nvSpPr>
            <p:spPr>
              <a:xfrm>
                <a:off x="9345832" y="4509060"/>
                <a:ext cx="495248" cy="493662"/>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sp>
        <p:nvSpPr>
          <p:cNvPr id="39" name="TextBox 138"/>
          <p:cNvSpPr txBox="1"/>
          <p:nvPr/>
        </p:nvSpPr>
        <p:spPr>
          <a:xfrm>
            <a:off x="1093866" y="4430268"/>
            <a:ext cx="620713" cy="339725"/>
          </a:xfrm>
          <a:prstGeom prst="rect">
            <a:avLst/>
          </a:prstGeom>
          <a:noFill/>
        </p:spPr>
        <p:txBody>
          <a:bodyPr wrap="none">
            <a:spAutoFit/>
          </a:bodyPr>
          <a:lstStyle/>
          <a:p>
            <a:pPr eaLnBrk="1" fontAlgn="auto" hangingPunct="1">
              <a:spcBef>
                <a:spcPts val="0"/>
              </a:spcBef>
              <a:spcAft>
                <a:spcPts val="0"/>
              </a:spcAft>
              <a:defRPr/>
            </a:pPr>
            <a:r>
              <a:rPr lang="en-US" sz="1600" b="1" i="1" dirty="0">
                <a:solidFill>
                  <a:schemeClr val="bg1"/>
                </a:solidFill>
                <a:latin typeface="+mj-lt"/>
                <a:ea typeface="+mn-ea"/>
              </a:rPr>
              <a:t>Node</a:t>
            </a:r>
          </a:p>
        </p:txBody>
      </p:sp>
      <p:grpSp>
        <p:nvGrpSpPr>
          <p:cNvPr id="41" name="Grouper 25633"/>
          <p:cNvGrpSpPr>
            <a:grpSpLocks/>
          </p:cNvGrpSpPr>
          <p:nvPr/>
        </p:nvGrpSpPr>
        <p:grpSpPr bwMode="auto">
          <a:xfrm>
            <a:off x="1350486" y="2203765"/>
            <a:ext cx="2010331" cy="2447165"/>
            <a:chOff x="8590921" y="2296036"/>
            <a:chExt cx="2010638" cy="2447441"/>
          </a:xfrm>
        </p:grpSpPr>
        <p:cxnSp>
          <p:nvCxnSpPr>
            <p:cNvPr id="44" name="Straight Connector 66"/>
            <p:cNvCxnSpPr/>
            <p:nvPr/>
          </p:nvCxnSpPr>
          <p:spPr>
            <a:xfrm flipH="1" flipV="1">
              <a:off x="8591477" y="2554068"/>
              <a:ext cx="7939" cy="328649"/>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5" name="Straight Connector 68"/>
            <p:cNvCxnSpPr/>
            <p:nvPr/>
          </p:nvCxnSpPr>
          <p:spPr>
            <a:xfrm flipV="1">
              <a:off x="8618469" y="3351083"/>
              <a:ext cx="0" cy="269905"/>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6" name="Straight Connector 70"/>
            <p:cNvCxnSpPr/>
            <p:nvPr/>
          </p:nvCxnSpPr>
          <p:spPr>
            <a:xfrm flipV="1">
              <a:off x="8618469" y="4130633"/>
              <a:ext cx="0" cy="365166"/>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7" name="Straight Connector 80"/>
            <p:cNvCxnSpPr/>
            <p:nvPr/>
          </p:nvCxnSpPr>
          <p:spPr>
            <a:xfrm flipH="1" flipV="1">
              <a:off x="9580641" y="2568357"/>
              <a:ext cx="7938" cy="306423"/>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8" name="Straight Connector 81"/>
            <p:cNvCxnSpPr/>
            <p:nvPr/>
          </p:nvCxnSpPr>
          <p:spPr>
            <a:xfrm flipV="1">
              <a:off x="9594930" y="3362196"/>
              <a:ext cx="0" cy="269905"/>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9" name="Straight Connector 82"/>
            <p:cNvCxnSpPr/>
            <p:nvPr/>
          </p:nvCxnSpPr>
          <p:spPr>
            <a:xfrm flipV="1">
              <a:off x="9580641" y="4132221"/>
              <a:ext cx="0" cy="365166"/>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0" name="Straight Connector 87"/>
            <p:cNvCxnSpPr/>
            <p:nvPr/>
          </p:nvCxnSpPr>
          <p:spPr>
            <a:xfrm flipV="1">
              <a:off x="10587270" y="2568357"/>
              <a:ext cx="0" cy="271494"/>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1" name="Straight Connector 88"/>
            <p:cNvCxnSpPr/>
            <p:nvPr/>
          </p:nvCxnSpPr>
          <p:spPr>
            <a:xfrm flipV="1">
              <a:off x="10587270" y="3351083"/>
              <a:ext cx="0" cy="269905"/>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2" name="Straight Connector 89"/>
            <p:cNvCxnSpPr/>
            <p:nvPr/>
          </p:nvCxnSpPr>
          <p:spPr>
            <a:xfrm flipH="1" flipV="1">
              <a:off x="10593621" y="4095704"/>
              <a:ext cx="7938" cy="374692"/>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3" name="Straight Connector 92"/>
            <p:cNvCxnSpPr/>
            <p:nvPr/>
          </p:nvCxnSpPr>
          <p:spPr>
            <a:xfrm>
              <a:off x="8837578" y="2307977"/>
              <a:ext cx="469972" cy="0"/>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4" name="Straight Connector 93"/>
            <p:cNvCxnSpPr/>
            <p:nvPr/>
          </p:nvCxnSpPr>
          <p:spPr>
            <a:xfrm>
              <a:off x="9828329" y="2295276"/>
              <a:ext cx="512840" cy="0"/>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5" name="Straight Connector 95"/>
            <p:cNvCxnSpPr/>
            <p:nvPr/>
          </p:nvCxnSpPr>
          <p:spPr>
            <a:xfrm>
              <a:off x="9828329" y="3097054"/>
              <a:ext cx="512840" cy="0"/>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6" name="Straight Connector 96"/>
            <p:cNvCxnSpPr/>
            <p:nvPr/>
          </p:nvCxnSpPr>
          <p:spPr>
            <a:xfrm>
              <a:off x="9863259" y="3881368"/>
              <a:ext cx="485849" cy="12701"/>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7" name="Straight Connector 97"/>
            <p:cNvCxnSpPr/>
            <p:nvPr/>
          </p:nvCxnSpPr>
          <p:spPr>
            <a:xfrm>
              <a:off x="9863259" y="4740302"/>
              <a:ext cx="516016" cy="3175"/>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8" name="Straight Connector 102"/>
            <p:cNvCxnSpPr/>
            <p:nvPr/>
          </p:nvCxnSpPr>
          <p:spPr>
            <a:xfrm>
              <a:off x="8877271" y="3884543"/>
              <a:ext cx="511253" cy="0"/>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9" name="Straight Connector 103"/>
            <p:cNvCxnSpPr/>
            <p:nvPr/>
          </p:nvCxnSpPr>
          <p:spPr>
            <a:xfrm>
              <a:off x="8870920" y="3122457"/>
              <a:ext cx="469972" cy="0"/>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0" name="Straight Connector 104"/>
            <p:cNvCxnSpPr/>
            <p:nvPr/>
          </p:nvCxnSpPr>
          <p:spPr>
            <a:xfrm>
              <a:off x="8924903" y="4740302"/>
              <a:ext cx="423928" cy="0"/>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74" name="TextBox 105"/>
          <p:cNvSpPr txBox="1"/>
          <p:nvPr/>
        </p:nvSpPr>
        <p:spPr>
          <a:xfrm>
            <a:off x="1198730" y="8395626"/>
            <a:ext cx="2844625" cy="584775"/>
          </a:xfrm>
          <a:prstGeom prst="rect">
            <a:avLst/>
          </a:prstGeom>
          <a:noFill/>
        </p:spPr>
        <p:txBody>
          <a:bodyPr wrap="none">
            <a:spAutoFit/>
          </a:bodyPr>
          <a:lstStyle/>
          <a:p>
            <a:pPr marL="285750" indent="-285750" eaLnBrk="1" fontAlgn="auto" hangingPunct="1">
              <a:spcBef>
                <a:spcPts val="0"/>
              </a:spcBef>
              <a:spcAft>
                <a:spcPts val="0"/>
              </a:spcAft>
              <a:buFont typeface="Arial" charset="0"/>
              <a:buChar char="•"/>
              <a:defRPr/>
            </a:pPr>
            <a:r>
              <a:rPr lang="en-US" sz="1600" dirty="0">
                <a:latin typeface="Calibri" charset="0"/>
                <a:ea typeface="Calibri" charset="0"/>
                <a:cs typeface="Calibri" charset="0"/>
              </a:rPr>
              <a:t>   Many </a:t>
            </a:r>
            <a:r>
              <a:rPr lang="en-US" sz="1600">
                <a:latin typeface="Calibri" charset="0"/>
                <a:ea typeface="Calibri" charset="0"/>
                <a:cs typeface="Calibri" charset="0"/>
              </a:rPr>
              <a:t>Lightweight nodes</a:t>
            </a:r>
          </a:p>
          <a:p>
            <a:pPr marL="285750" indent="-285750" eaLnBrk="1" fontAlgn="auto" hangingPunct="1">
              <a:spcBef>
                <a:spcPts val="0"/>
              </a:spcBef>
              <a:spcAft>
                <a:spcPts val="0"/>
              </a:spcAft>
              <a:buFont typeface="Arial" charset="0"/>
              <a:buChar char="•"/>
              <a:defRPr/>
            </a:pPr>
            <a:r>
              <a:rPr lang="en-US" sz="1600" dirty="0">
                <a:latin typeface="Calibri" charset="0"/>
                <a:ea typeface="Calibri" charset="0"/>
                <a:cs typeface="Calibri" charset="0"/>
              </a:rPr>
              <a:t>A few computing units/node</a:t>
            </a:r>
          </a:p>
        </p:txBody>
      </p:sp>
      <p:sp>
        <p:nvSpPr>
          <p:cNvPr id="139" name="TextBox 105"/>
          <p:cNvSpPr txBox="1"/>
          <p:nvPr/>
        </p:nvSpPr>
        <p:spPr>
          <a:xfrm>
            <a:off x="501412" y="5095265"/>
            <a:ext cx="2435026" cy="400110"/>
          </a:xfrm>
          <a:prstGeom prst="rect">
            <a:avLst/>
          </a:prstGeom>
          <a:noFill/>
        </p:spPr>
        <p:txBody>
          <a:bodyPr wrap="none">
            <a:spAutoFit/>
          </a:bodyPr>
          <a:lstStyle/>
          <a:p>
            <a:pPr marL="342900" indent="-342900">
              <a:buFont typeface="Wingdings" charset="2"/>
              <a:buChar char="Ø"/>
              <a:defRPr/>
            </a:pPr>
            <a:r>
              <a:rPr lang="en-US" sz="2000" dirty="0">
                <a:latin typeface="Calibri" charset="0"/>
                <a:ea typeface="Calibri" charset="0"/>
                <a:cs typeface="Calibri" charset="0"/>
              </a:rPr>
              <a:t>Lightweight nodes</a:t>
            </a:r>
          </a:p>
        </p:txBody>
      </p:sp>
      <p:sp>
        <p:nvSpPr>
          <p:cNvPr id="140" name="Rectangle 139"/>
          <p:cNvSpPr/>
          <p:nvPr/>
        </p:nvSpPr>
        <p:spPr>
          <a:xfrm>
            <a:off x="487124" y="5560281"/>
            <a:ext cx="3500061" cy="400110"/>
          </a:xfrm>
          <a:prstGeom prst="rect">
            <a:avLst/>
          </a:prstGeom>
        </p:spPr>
        <p:txBody>
          <a:bodyPr wrap="none">
            <a:spAutoFit/>
          </a:bodyPr>
          <a:lstStyle/>
          <a:p>
            <a:pPr marL="342900" indent="-342900">
              <a:buFont typeface="Wingdings" charset="2"/>
              <a:buChar char="Ø"/>
              <a:defRPr/>
            </a:pPr>
            <a:r>
              <a:rPr lang="en-US" sz="2000" dirty="0">
                <a:latin typeface="Calibri" charset="0"/>
                <a:ea typeface="Calibri" charset="0"/>
                <a:cs typeface="Calibri" charset="0"/>
              </a:rPr>
              <a:t>A few computing units/node</a:t>
            </a:r>
          </a:p>
        </p:txBody>
      </p:sp>
      <p:sp>
        <p:nvSpPr>
          <p:cNvPr id="141" name="ZoneTexte 140"/>
          <p:cNvSpPr txBox="1"/>
          <p:nvPr/>
        </p:nvSpPr>
        <p:spPr>
          <a:xfrm>
            <a:off x="4970115" y="1487033"/>
            <a:ext cx="3109826" cy="430887"/>
          </a:xfrm>
          <a:prstGeom prst="rect">
            <a:avLst/>
          </a:prstGeom>
          <a:noFill/>
        </p:spPr>
        <p:txBody>
          <a:bodyPr wrap="none" rtlCol="0">
            <a:spAutoFit/>
          </a:bodyPr>
          <a:lstStyle/>
          <a:p>
            <a:pPr marL="457200" indent="-457200"/>
            <a:r>
              <a:rPr lang="fr-FR" sz="2200" dirty="0"/>
              <a:t>1. </a:t>
            </a:r>
            <a:r>
              <a:rPr lang="fr-FR" sz="2200" dirty="0" err="1"/>
              <a:t>Distributed</a:t>
            </a:r>
            <a:r>
              <a:rPr lang="fr-FR" sz="2200" dirty="0"/>
              <a:t> </a:t>
            </a:r>
            <a:r>
              <a:rPr lang="fr-FR" sz="2200" dirty="0" err="1"/>
              <a:t>parallelism</a:t>
            </a:r>
            <a:r>
              <a:rPr lang="fr-FR" sz="2200" dirty="0"/>
              <a:t> </a:t>
            </a:r>
          </a:p>
        </p:txBody>
      </p:sp>
      <p:sp>
        <p:nvSpPr>
          <p:cNvPr id="61" name="ZoneTexte 60">
            <a:extLst>
              <a:ext uri="{FF2B5EF4-FFF2-40B4-BE49-F238E27FC236}">
                <a16:creationId xmlns:a16="http://schemas.microsoft.com/office/drawing/2014/main" id="{EFF1C1A6-C7ED-D540-8201-159FF92A7EFA}"/>
              </a:ext>
            </a:extLst>
          </p:cNvPr>
          <p:cNvSpPr txBox="1"/>
          <p:nvPr/>
        </p:nvSpPr>
        <p:spPr>
          <a:xfrm>
            <a:off x="8759566" y="6451882"/>
            <a:ext cx="418704" cy="369332"/>
          </a:xfrm>
          <a:prstGeom prst="rect">
            <a:avLst/>
          </a:prstGeom>
          <a:noFill/>
        </p:spPr>
        <p:txBody>
          <a:bodyPr wrap="none" rtlCol="0">
            <a:spAutoFit/>
          </a:bodyPr>
          <a:lstStyle/>
          <a:p>
            <a:r>
              <a:rPr lang="fr-FR" dirty="0"/>
              <a:t>12</a:t>
            </a:r>
          </a:p>
        </p:txBody>
      </p:sp>
    </p:spTree>
    <p:extLst>
      <p:ext uri="{BB962C8B-B14F-4D97-AF65-F5344CB8AC3E}">
        <p14:creationId xmlns:p14="http://schemas.microsoft.com/office/powerpoint/2010/main" val="17467519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à coins arrondis 84"/>
          <p:cNvSpPr/>
          <p:nvPr/>
        </p:nvSpPr>
        <p:spPr>
          <a:xfrm>
            <a:off x="396875" y="928463"/>
            <a:ext cx="3886200" cy="5421213"/>
          </a:xfrm>
          <a:prstGeom prst="roundRect">
            <a:avLst/>
          </a:prstGeom>
          <a:solidFill>
            <a:srgbClr val="C00000">
              <a:alpha val="1000"/>
            </a:srgbClr>
          </a:solidFill>
          <a:ln w="3810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ine 3"/>
          <p:cNvSpPr>
            <a:spLocks noChangeShapeType="1"/>
          </p:cNvSpPr>
          <p:nvPr/>
        </p:nvSpPr>
        <p:spPr bwMode="auto">
          <a:xfrm>
            <a:off x="396875" y="260350"/>
            <a:ext cx="8351838" cy="0"/>
          </a:xfrm>
          <a:prstGeom prst="line">
            <a:avLst/>
          </a:prstGeom>
          <a:noFill/>
          <a:ln w="285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5" tIns="45713" rIns="91425" bIns="45713"/>
          <a:lstStyle/>
          <a:p>
            <a:endParaRPr lang="fr-FR"/>
          </a:p>
        </p:txBody>
      </p:sp>
      <p:sp>
        <p:nvSpPr>
          <p:cNvPr id="12" name="Rectangle 11"/>
          <p:cNvSpPr/>
          <p:nvPr/>
        </p:nvSpPr>
        <p:spPr>
          <a:xfrm>
            <a:off x="0" y="0"/>
            <a:ext cx="8210550" cy="762000"/>
          </a:xfrm>
          <a:prstGeom prst="rect">
            <a:avLst/>
          </a:prstGeom>
          <a:gradFill>
            <a:gsLst>
              <a:gs pos="0">
                <a:srgbClr val="C4161C"/>
              </a:gs>
              <a:gs pos="50000">
                <a:srgbClr val="C00000"/>
              </a:gs>
              <a:gs pos="100000">
                <a:srgbClr val="E51B22"/>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anchor="ctr"/>
          <a:lstStyle/>
          <a:p>
            <a:pPr algn="ctr">
              <a:defRPr/>
            </a:pPr>
            <a:endParaRPr lang="fr-FR"/>
          </a:p>
        </p:txBody>
      </p:sp>
      <p:pic>
        <p:nvPicPr>
          <p:cNvPr id="14" name="Picture 2" descr="C:\Users\hvincent\Desktop\logo_ce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0550" y="0"/>
            <a:ext cx="933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ZoneTexte 65"/>
          <p:cNvSpPr txBox="1"/>
          <p:nvPr/>
        </p:nvSpPr>
        <p:spPr>
          <a:xfrm>
            <a:off x="681530" y="115152"/>
            <a:ext cx="7311104" cy="461665"/>
          </a:xfrm>
          <a:prstGeom prst="rect">
            <a:avLst/>
          </a:prstGeom>
          <a:noFill/>
        </p:spPr>
        <p:txBody>
          <a:bodyPr wrap="none" rtlCol="0">
            <a:spAutoFit/>
          </a:bodyPr>
          <a:lstStyle>
            <a:defPPr>
              <a:defRPr lang="en-US"/>
            </a:defPPr>
            <a:lvl1pPr defTabSz="914400" fontAlgn="auto">
              <a:spcBef>
                <a:spcPts val="0"/>
              </a:spcBef>
              <a:spcAft>
                <a:spcPts val="0"/>
              </a:spcAft>
              <a:defRPr sz="2600" i="0">
                <a:solidFill>
                  <a:prstClr val="black"/>
                </a:solidFill>
                <a:latin typeface="Calibri" panose="020F0502020204030204"/>
              </a:defRPr>
            </a:lvl1pPr>
          </a:lstStyle>
          <a:p>
            <a:r>
              <a:rPr lang="fr-FR" sz="2400" dirty="0" err="1">
                <a:solidFill>
                  <a:schemeClr val="bg1"/>
                </a:solidFill>
                <a:latin typeface="Calibri" pitchFamily="34" charset="0"/>
                <a:ea typeface="MS PGothic" pitchFamily="34" charset="-128"/>
              </a:rPr>
              <a:t>What</a:t>
            </a:r>
            <a:r>
              <a:rPr lang="fr-FR" sz="2400" dirty="0">
                <a:solidFill>
                  <a:schemeClr val="bg1"/>
                </a:solidFill>
                <a:latin typeface="Calibri" pitchFamily="34" charset="0"/>
                <a:ea typeface="MS PGothic" pitchFamily="34" charset="-128"/>
              </a:rPr>
              <a:t> implications at the hardware and software </a:t>
            </a:r>
            <a:r>
              <a:rPr lang="fr-FR" sz="2400" dirty="0" err="1">
                <a:solidFill>
                  <a:schemeClr val="bg1"/>
                </a:solidFill>
                <a:latin typeface="Calibri" pitchFamily="34" charset="0"/>
                <a:ea typeface="MS PGothic" pitchFamily="34" charset="-128"/>
              </a:rPr>
              <a:t>levels</a:t>
            </a:r>
            <a:r>
              <a:rPr lang="fr-FR" sz="2400" dirty="0">
                <a:solidFill>
                  <a:schemeClr val="bg1"/>
                </a:solidFill>
                <a:latin typeface="Calibri" pitchFamily="34" charset="0"/>
                <a:ea typeface="MS PGothic" pitchFamily="34" charset="-128"/>
              </a:rPr>
              <a:t> ? </a:t>
            </a:r>
          </a:p>
        </p:txBody>
      </p:sp>
      <p:sp>
        <p:nvSpPr>
          <p:cNvPr id="25" name="ZoneTexte 53"/>
          <p:cNvSpPr txBox="1">
            <a:spLocks noChangeArrowheads="1"/>
          </p:cNvSpPr>
          <p:nvPr/>
        </p:nvSpPr>
        <p:spPr bwMode="auto">
          <a:xfrm>
            <a:off x="1020812" y="1033915"/>
            <a:ext cx="263847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sz="2800">
                <a:solidFill>
                  <a:schemeClr val="tx1"/>
                </a:solidFill>
                <a:latin typeface="Calibri" charset="0"/>
                <a:ea typeface="ＭＳ Ｐゴシック" charset="-128"/>
                <a:cs typeface="MS PGothic" charset="-128"/>
              </a:defRPr>
            </a:lvl1pPr>
            <a:lvl2pPr marL="742950" indent="-285750">
              <a:lnSpc>
                <a:spcPct val="90000"/>
              </a:lnSpc>
              <a:spcBef>
                <a:spcPts val="500"/>
              </a:spcBef>
              <a:buFont typeface="Arial" charset="0"/>
              <a:buChar char="•"/>
              <a:defRPr sz="2400">
                <a:solidFill>
                  <a:schemeClr val="tx1"/>
                </a:solidFill>
                <a:latin typeface="Calibri" charset="0"/>
                <a:ea typeface="MS PGothic" charset="-128"/>
                <a:cs typeface="MS PGothic" charset="-128"/>
              </a:defRPr>
            </a:lvl2pPr>
            <a:lvl3pPr marL="1143000" indent="-228600">
              <a:lnSpc>
                <a:spcPct val="90000"/>
              </a:lnSpc>
              <a:spcBef>
                <a:spcPts val="500"/>
              </a:spcBef>
              <a:buFont typeface="Arial" charset="0"/>
              <a:buChar char="•"/>
              <a:defRPr sz="2000">
                <a:solidFill>
                  <a:schemeClr val="tx1"/>
                </a:solidFill>
                <a:latin typeface="Calibri" charset="0"/>
                <a:ea typeface="MS PGothic" charset="-128"/>
                <a:cs typeface="MS PGothic" charset="-128"/>
              </a:defRPr>
            </a:lvl3pPr>
            <a:lvl4pPr marL="1600200" indent="-228600">
              <a:lnSpc>
                <a:spcPct val="90000"/>
              </a:lnSpc>
              <a:spcBef>
                <a:spcPts val="500"/>
              </a:spcBef>
              <a:buFont typeface="Arial" charset="0"/>
              <a:buChar char="•"/>
              <a:defRPr>
                <a:solidFill>
                  <a:schemeClr val="tx1"/>
                </a:solidFill>
                <a:latin typeface="Calibri" charset="0"/>
                <a:ea typeface="MS PGothic" charset="-128"/>
                <a:cs typeface="MS PGothic" charset="-128"/>
              </a:defRPr>
            </a:lvl4pPr>
            <a:lvl5pPr marL="2057400" indent="-228600">
              <a:lnSpc>
                <a:spcPct val="90000"/>
              </a:lnSpc>
              <a:spcBef>
                <a:spcPts val="500"/>
              </a:spcBef>
              <a:buFont typeface="Arial" charset="0"/>
              <a:buChar char="•"/>
              <a:defRPr>
                <a:solidFill>
                  <a:schemeClr val="tx1"/>
                </a:solidFill>
                <a:latin typeface="Calibri" charset="0"/>
                <a:ea typeface="MS PGothic" charset="-128"/>
                <a:cs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ea typeface="MS PGothic" charset="-128"/>
                <a:cs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ea typeface="MS PGothic" charset="-128"/>
                <a:cs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ea typeface="MS PGothic" charset="-128"/>
                <a:cs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ea typeface="MS PGothic" charset="-128"/>
                <a:cs typeface="MS PGothic" charset="-128"/>
              </a:defRPr>
            </a:lvl9pPr>
          </a:lstStyle>
          <a:p>
            <a:pPr>
              <a:lnSpc>
                <a:spcPct val="100000"/>
              </a:lnSpc>
              <a:spcBef>
                <a:spcPct val="0"/>
              </a:spcBef>
              <a:buFontTx/>
              <a:buNone/>
            </a:pPr>
            <a:r>
              <a:rPr lang="fr-FR" altLang="x-none" sz="2200" b="1" dirty="0"/>
              <a:t>« New architecture »</a:t>
            </a:r>
          </a:p>
        </p:txBody>
      </p:sp>
      <p:sp>
        <p:nvSpPr>
          <p:cNvPr id="39" name="TextBox 138"/>
          <p:cNvSpPr txBox="1"/>
          <p:nvPr/>
        </p:nvSpPr>
        <p:spPr>
          <a:xfrm>
            <a:off x="1093866" y="4430268"/>
            <a:ext cx="620713" cy="339725"/>
          </a:xfrm>
          <a:prstGeom prst="rect">
            <a:avLst/>
          </a:prstGeom>
          <a:noFill/>
        </p:spPr>
        <p:txBody>
          <a:bodyPr wrap="none">
            <a:spAutoFit/>
          </a:bodyPr>
          <a:lstStyle/>
          <a:p>
            <a:pPr eaLnBrk="1" fontAlgn="auto" hangingPunct="1">
              <a:spcBef>
                <a:spcPts val="0"/>
              </a:spcBef>
              <a:spcAft>
                <a:spcPts val="0"/>
              </a:spcAft>
              <a:defRPr/>
            </a:pPr>
            <a:r>
              <a:rPr lang="en-US" sz="1600" b="1" i="1" dirty="0">
                <a:solidFill>
                  <a:schemeClr val="bg1"/>
                </a:solidFill>
                <a:latin typeface="+mj-lt"/>
                <a:ea typeface="+mn-ea"/>
              </a:rPr>
              <a:t>Node</a:t>
            </a:r>
          </a:p>
        </p:txBody>
      </p:sp>
      <p:sp>
        <p:nvSpPr>
          <p:cNvPr id="74" name="TextBox 105"/>
          <p:cNvSpPr txBox="1"/>
          <p:nvPr/>
        </p:nvSpPr>
        <p:spPr>
          <a:xfrm>
            <a:off x="501412" y="5095265"/>
            <a:ext cx="1995803" cy="400110"/>
          </a:xfrm>
          <a:prstGeom prst="rect">
            <a:avLst/>
          </a:prstGeom>
          <a:noFill/>
        </p:spPr>
        <p:txBody>
          <a:bodyPr wrap="none">
            <a:spAutoFit/>
          </a:bodyPr>
          <a:lstStyle/>
          <a:p>
            <a:pPr marL="342900" indent="-342900">
              <a:buFont typeface="Wingdings" charset="2"/>
              <a:buChar char="Ø"/>
              <a:defRPr/>
            </a:pPr>
            <a:r>
              <a:rPr lang="en-US" sz="2000">
                <a:latin typeface="Calibri" charset="0"/>
                <a:ea typeface="Calibri" charset="0"/>
                <a:cs typeface="Calibri" charset="0"/>
              </a:rPr>
              <a:t>    “Fat” nodes</a:t>
            </a:r>
            <a:endParaRPr lang="en-US" sz="2000" dirty="0">
              <a:latin typeface="Calibri" charset="0"/>
              <a:ea typeface="Calibri" charset="0"/>
              <a:cs typeface="Calibri" charset="0"/>
            </a:endParaRPr>
          </a:p>
        </p:txBody>
      </p:sp>
      <p:sp>
        <p:nvSpPr>
          <p:cNvPr id="2" name="ZoneTexte 1"/>
          <p:cNvSpPr txBox="1"/>
          <p:nvPr/>
        </p:nvSpPr>
        <p:spPr>
          <a:xfrm>
            <a:off x="4970115" y="1487033"/>
            <a:ext cx="3109826" cy="430887"/>
          </a:xfrm>
          <a:prstGeom prst="rect">
            <a:avLst/>
          </a:prstGeom>
          <a:noFill/>
        </p:spPr>
        <p:txBody>
          <a:bodyPr wrap="none" rtlCol="0">
            <a:spAutoFit/>
          </a:bodyPr>
          <a:lstStyle/>
          <a:p>
            <a:pPr marL="457200" indent="-457200"/>
            <a:r>
              <a:rPr lang="fr-FR" sz="2200" dirty="0"/>
              <a:t>1. </a:t>
            </a:r>
            <a:r>
              <a:rPr lang="fr-FR" sz="2200" dirty="0" err="1"/>
              <a:t>Distributed</a:t>
            </a:r>
            <a:r>
              <a:rPr lang="fr-FR" sz="2200" dirty="0"/>
              <a:t> </a:t>
            </a:r>
            <a:r>
              <a:rPr lang="fr-FR" sz="2200" dirty="0" err="1"/>
              <a:t>parallelism</a:t>
            </a:r>
            <a:r>
              <a:rPr lang="fr-FR" sz="2200" dirty="0"/>
              <a:t> </a:t>
            </a:r>
          </a:p>
        </p:txBody>
      </p:sp>
      <p:grpSp>
        <p:nvGrpSpPr>
          <p:cNvPr id="120" name="Grouper 119"/>
          <p:cNvGrpSpPr>
            <a:grpSpLocks/>
          </p:cNvGrpSpPr>
          <p:nvPr/>
        </p:nvGrpSpPr>
        <p:grpSpPr bwMode="auto">
          <a:xfrm>
            <a:off x="885110" y="2021742"/>
            <a:ext cx="2976562" cy="3434179"/>
            <a:chOff x="5169835" y="2337347"/>
            <a:chExt cx="2976772" cy="3433247"/>
          </a:xfrm>
        </p:grpSpPr>
        <p:sp>
          <p:nvSpPr>
            <p:cNvPr id="121" name="Rectangle 120"/>
            <p:cNvSpPr/>
            <p:nvPr/>
          </p:nvSpPr>
          <p:spPr>
            <a:xfrm>
              <a:off x="5169835" y="2337347"/>
              <a:ext cx="1262151" cy="1258546"/>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endParaRPr>
            </a:p>
          </p:txBody>
        </p:sp>
        <p:sp>
          <p:nvSpPr>
            <p:cNvPr id="123" name="TextBox 136"/>
            <p:cNvSpPr txBox="1">
              <a:spLocks noChangeArrowheads="1"/>
            </p:cNvSpPr>
            <p:nvPr/>
          </p:nvSpPr>
          <p:spPr bwMode="auto">
            <a:xfrm>
              <a:off x="6616652" y="5432132"/>
              <a:ext cx="184744" cy="3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sz="2800">
                  <a:solidFill>
                    <a:schemeClr val="tx1"/>
                  </a:solidFill>
                  <a:latin typeface="Calibri" charset="0"/>
                  <a:ea typeface="ＭＳ Ｐゴシック" charset="-128"/>
                  <a:cs typeface="MS PGothic" charset="-128"/>
                </a:defRPr>
              </a:lvl1pPr>
              <a:lvl2pPr marL="742950" indent="-285750">
                <a:lnSpc>
                  <a:spcPct val="90000"/>
                </a:lnSpc>
                <a:spcBef>
                  <a:spcPts val="500"/>
                </a:spcBef>
                <a:buFont typeface="Arial" charset="0"/>
                <a:buChar char="•"/>
                <a:defRPr sz="2400">
                  <a:solidFill>
                    <a:schemeClr val="tx1"/>
                  </a:solidFill>
                  <a:latin typeface="Calibri" charset="0"/>
                  <a:ea typeface="MS PGothic" charset="-128"/>
                  <a:cs typeface="MS PGothic" charset="-128"/>
                </a:defRPr>
              </a:lvl2pPr>
              <a:lvl3pPr marL="1143000" indent="-228600">
                <a:lnSpc>
                  <a:spcPct val="90000"/>
                </a:lnSpc>
                <a:spcBef>
                  <a:spcPts val="500"/>
                </a:spcBef>
                <a:buFont typeface="Arial" charset="0"/>
                <a:buChar char="•"/>
                <a:defRPr sz="2000">
                  <a:solidFill>
                    <a:schemeClr val="tx1"/>
                  </a:solidFill>
                  <a:latin typeface="Calibri" charset="0"/>
                  <a:ea typeface="MS PGothic" charset="-128"/>
                  <a:cs typeface="MS PGothic" charset="-128"/>
                </a:defRPr>
              </a:lvl3pPr>
              <a:lvl4pPr marL="1600200" indent="-228600">
                <a:lnSpc>
                  <a:spcPct val="90000"/>
                </a:lnSpc>
                <a:spcBef>
                  <a:spcPts val="500"/>
                </a:spcBef>
                <a:buFont typeface="Arial" charset="0"/>
                <a:buChar char="•"/>
                <a:defRPr>
                  <a:solidFill>
                    <a:schemeClr val="tx1"/>
                  </a:solidFill>
                  <a:latin typeface="Calibri" charset="0"/>
                  <a:ea typeface="MS PGothic" charset="-128"/>
                  <a:cs typeface="MS PGothic" charset="-128"/>
                </a:defRPr>
              </a:lvl4pPr>
              <a:lvl5pPr marL="2057400" indent="-228600">
                <a:lnSpc>
                  <a:spcPct val="90000"/>
                </a:lnSpc>
                <a:spcBef>
                  <a:spcPts val="500"/>
                </a:spcBef>
                <a:buFont typeface="Arial" charset="0"/>
                <a:buChar char="•"/>
                <a:defRPr>
                  <a:solidFill>
                    <a:schemeClr val="tx1"/>
                  </a:solidFill>
                  <a:latin typeface="Calibri" charset="0"/>
                  <a:ea typeface="MS PGothic" charset="-128"/>
                  <a:cs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ea typeface="MS PGothic" charset="-128"/>
                  <a:cs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ea typeface="MS PGothic" charset="-128"/>
                  <a:cs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ea typeface="MS PGothic" charset="-128"/>
                  <a:cs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ea typeface="MS PGothic" charset="-128"/>
                  <a:cs typeface="MS PGothic" charset="-128"/>
                </a:defRPr>
              </a:lvl9pPr>
            </a:lstStyle>
            <a:p>
              <a:pPr algn="ctr" eaLnBrk="1" hangingPunct="1">
                <a:lnSpc>
                  <a:spcPct val="100000"/>
                </a:lnSpc>
                <a:spcBef>
                  <a:spcPct val="0"/>
                </a:spcBef>
                <a:buFontTx/>
                <a:buNone/>
              </a:pPr>
              <a:endParaRPr lang="en-US" altLang="x-none" sz="1600" dirty="0">
                <a:solidFill>
                  <a:schemeClr val="tx2"/>
                </a:solidFill>
                <a:latin typeface="Calibri Light" charset="0"/>
              </a:endParaRPr>
            </a:p>
          </p:txBody>
        </p:sp>
        <p:sp>
          <p:nvSpPr>
            <p:cNvPr id="124" name="Rectangle 123"/>
            <p:cNvSpPr/>
            <p:nvPr/>
          </p:nvSpPr>
          <p:spPr>
            <a:xfrm>
              <a:off x="5185711" y="3867281"/>
              <a:ext cx="1262151" cy="1256959"/>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5" name="Rectangle 124"/>
            <p:cNvSpPr/>
            <p:nvPr/>
          </p:nvSpPr>
          <p:spPr>
            <a:xfrm>
              <a:off x="6878106" y="2337347"/>
              <a:ext cx="1262151" cy="1256959"/>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6" name="Rectangle 125"/>
            <p:cNvSpPr/>
            <p:nvPr/>
          </p:nvSpPr>
          <p:spPr>
            <a:xfrm>
              <a:off x="6884456" y="3865695"/>
              <a:ext cx="1262151" cy="1256959"/>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27" name="Straight Connector 142"/>
            <p:cNvCxnSpPr/>
            <p:nvPr/>
          </p:nvCxnSpPr>
          <p:spPr>
            <a:xfrm>
              <a:off x="6414523" y="2949955"/>
              <a:ext cx="469933" cy="0"/>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8" name="Straight Connector 143"/>
            <p:cNvCxnSpPr/>
            <p:nvPr/>
          </p:nvCxnSpPr>
          <p:spPr>
            <a:xfrm>
              <a:off x="6431986" y="4619552"/>
              <a:ext cx="469933" cy="0"/>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9" name="Straight Connector 145"/>
            <p:cNvCxnSpPr/>
            <p:nvPr/>
          </p:nvCxnSpPr>
          <p:spPr>
            <a:xfrm flipV="1">
              <a:off x="5817581" y="3584783"/>
              <a:ext cx="0" cy="269802"/>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0" name="Straight Connector 146"/>
            <p:cNvCxnSpPr/>
            <p:nvPr/>
          </p:nvCxnSpPr>
          <p:spPr>
            <a:xfrm flipV="1">
              <a:off x="7486160" y="3583197"/>
              <a:ext cx="0" cy="271388"/>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sp>
          <p:nvSpPr>
            <p:cNvPr id="131" name="TextBox 148"/>
            <p:cNvSpPr txBox="1"/>
            <p:nvPr/>
          </p:nvSpPr>
          <p:spPr>
            <a:xfrm>
              <a:off x="5493708" y="2781726"/>
              <a:ext cx="674735" cy="369788"/>
            </a:xfrm>
            <a:prstGeom prst="rect">
              <a:avLst/>
            </a:prstGeom>
            <a:noFill/>
          </p:spPr>
          <p:txBody>
            <a:bodyPr wrap="none">
              <a:spAutoFit/>
            </a:bodyPr>
            <a:lstStyle/>
            <a:p>
              <a:pPr eaLnBrk="1" fontAlgn="auto" hangingPunct="1">
                <a:spcBef>
                  <a:spcPts val="0"/>
                </a:spcBef>
                <a:spcAft>
                  <a:spcPts val="0"/>
                </a:spcAft>
                <a:defRPr/>
              </a:pPr>
              <a:r>
                <a:rPr lang="en-US" b="1" i="1" dirty="0">
                  <a:solidFill>
                    <a:schemeClr val="bg1"/>
                  </a:solidFill>
                  <a:latin typeface="+mj-lt"/>
                  <a:ea typeface="+mn-ea"/>
                </a:rPr>
                <a:t>Node</a:t>
              </a:r>
            </a:p>
          </p:txBody>
        </p:sp>
        <p:pic>
          <p:nvPicPr>
            <p:cNvPr id="132"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04644" y="4241938"/>
              <a:ext cx="1024333" cy="685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79051" y="2756739"/>
              <a:ext cx="1070597" cy="636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 name="Picture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09529" y="4350552"/>
              <a:ext cx="1013903" cy="53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 name="TextBox 9"/>
            <p:cNvSpPr txBox="1"/>
            <p:nvPr/>
          </p:nvSpPr>
          <p:spPr>
            <a:xfrm>
              <a:off x="7122598" y="2357979"/>
              <a:ext cx="682673" cy="369787"/>
            </a:xfrm>
            <a:prstGeom prst="rect">
              <a:avLst/>
            </a:prstGeom>
            <a:noFill/>
          </p:spPr>
          <p:txBody>
            <a:bodyPr wrap="none">
              <a:spAutoFit/>
            </a:bodyPr>
            <a:lstStyle/>
            <a:p>
              <a:pPr eaLnBrk="1" fontAlgn="auto" hangingPunct="1">
                <a:spcBef>
                  <a:spcPts val="0"/>
                </a:spcBef>
                <a:spcAft>
                  <a:spcPts val="0"/>
                </a:spcAft>
                <a:defRPr/>
              </a:pPr>
              <a:r>
                <a:rPr lang="en-US" b="1" i="1" dirty="0">
                  <a:solidFill>
                    <a:schemeClr val="bg1"/>
                  </a:solidFill>
                  <a:latin typeface="+mj-lt"/>
                  <a:ea typeface="+mn-ea"/>
                </a:rPr>
                <a:t>GPUs</a:t>
              </a:r>
            </a:p>
          </p:txBody>
        </p:sp>
        <p:sp>
          <p:nvSpPr>
            <p:cNvPr id="136" name="TextBox 5"/>
            <p:cNvSpPr txBox="1"/>
            <p:nvPr/>
          </p:nvSpPr>
          <p:spPr>
            <a:xfrm>
              <a:off x="5225401" y="3854585"/>
              <a:ext cx="1206585" cy="368200"/>
            </a:xfrm>
            <a:prstGeom prst="rect">
              <a:avLst/>
            </a:prstGeom>
            <a:noFill/>
          </p:spPr>
          <p:txBody>
            <a:bodyPr wrap="none">
              <a:spAutoFit/>
            </a:bodyPr>
            <a:lstStyle/>
            <a:p>
              <a:pPr eaLnBrk="1" fontAlgn="auto" hangingPunct="1">
                <a:spcBef>
                  <a:spcPts val="0"/>
                </a:spcBef>
                <a:spcAft>
                  <a:spcPts val="0"/>
                </a:spcAft>
                <a:defRPr/>
              </a:pPr>
              <a:r>
                <a:rPr lang="en-US" b="1" i="1" dirty="0">
                  <a:solidFill>
                    <a:schemeClr val="bg1"/>
                  </a:solidFill>
                  <a:latin typeface="+mj-lt"/>
                  <a:ea typeface="+mn-ea"/>
                </a:rPr>
                <a:t>Many-core</a:t>
              </a:r>
            </a:p>
          </p:txBody>
        </p:sp>
        <p:sp>
          <p:nvSpPr>
            <p:cNvPr id="137" name="TextBox 149"/>
            <p:cNvSpPr txBox="1"/>
            <p:nvPr/>
          </p:nvSpPr>
          <p:spPr>
            <a:xfrm>
              <a:off x="6913033" y="3910133"/>
              <a:ext cx="1165307" cy="369787"/>
            </a:xfrm>
            <a:prstGeom prst="rect">
              <a:avLst/>
            </a:prstGeom>
            <a:noFill/>
          </p:spPr>
          <p:txBody>
            <a:bodyPr wrap="none">
              <a:spAutoFit/>
            </a:bodyPr>
            <a:lstStyle/>
            <a:p>
              <a:pPr eaLnBrk="1" fontAlgn="auto" hangingPunct="1">
                <a:spcBef>
                  <a:spcPts val="0"/>
                </a:spcBef>
                <a:spcAft>
                  <a:spcPts val="0"/>
                </a:spcAft>
                <a:defRPr/>
              </a:pPr>
              <a:r>
                <a:rPr lang="en-US" b="1" i="1" dirty="0">
                  <a:solidFill>
                    <a:schemeClr val="bg1"/>
                  </a:solidFill>
                  <a:latin typeface="+mj-lt"/>
                  <a:ea typeface="+mn-ea"/>
                </a:rPr>
                <a:t>Multi-core</a:t>
              </a:r>
            </a:p>
          </p:txBody>
        </p:sp>
      </p:grpSp>
      <p:grpSp>
        <p:nvGrpSpPr>
          <p:cNvPr id="20" name="Grouper 19"/>
          <p:cNvGrpSpPr/>
          <p:nvPr/>
        </p:nvGrpSpPr>
        <p:grpSpPr>
          <a:xfrm>
            <a:off x="4836919" y="5129212"/>
            <a:ext cx="4114800" cy="1042988"/>
            <a:chOff x="4836919" y="5129212"/>
            <a:chExt cx="4114800" cy="1042988"/>
          </a:xfrm>
        </p:grpSpPr>
        <p:sp>
          <p:nvSpPr>
            <p:cNvPr id="73" name="ZoneTexte 72"/>
            <p:cNvSpPr txBox="1"/>
            <p:nvPr/>
          </p:nvSpPr>
          <p:spPr>
            <a:xfrm>
              <a:off x="5140473" y="5312808"/>
              <a:ext cx="3507692" cy="646331"/>
            </a:xfrm>
            <a:prstGeom prst="rect">
              <a:avLst/>
            </a:prstGeom>
            <a:noFill/>
          </p:spPr>
          <p:txBody>
            <a:bodyPr wrap="none" rtlCol="0">
              <a:spAutoFit/>
            </a:bodyPr>
            <a:lstStyle/>
            <a:p>
              <a:pPr marL="285750" indent="-285750">
                <a:buFont typeface="Arial" charset="0"/>
                <a:buChar char="•"/>
              </a:pPr>
              <a:r>
                <a:rPr lang="fr-FR" b="1" dirty="0">
                  <a:solidFill>
                    <a:srgbClr val="C00000"/>
                  </a:solidFill>
                </a:rPr>
                <a:t>PIC codes </a:t>
              </a:r>
              <a:r>
                <a:rPr lang="fr-FR" b="1" dirty="0" err="1">
                  <a:solidFill>
                    <a:srgbClr val="C00000"/>
                  </a:solidFill>
                </a:rPr>
                <a:t>need</a:t>
              </a:r>
              <a:r>
                <a:rPr lang="fr-FR" b="1" dirty="0">
                  <a:solidFill>
                    <a:srgbClr val="C00000"/>
                  </a:solidFill>
                </a:rPr>
                <a:t> to exploit </a:t>
              </a:r>
              <a:r>
                <a:rPr lang="fr-FR" b="1" dirty="0" err="1">
                  <a:solidFill>
                    <a:srgbClr val="C00000"/>
                  </a:solidFill>
                </a:rPr>
                <a:t>these</a:t>
              </a:r>
              <a:r>
                <a:rPr lang="fr-FR" b="1" dirty="0">
                  <a:solidFill>
                    <a:srgbClr val="C00000"/>
                  </a:solidFill>
                </a:rPr>
                <a:t> </a:t>
              </a:r>
              <a:br>
                <a:rPr lang="fr-FR" b="1" dirty="0">
                  <a:solidFill>
                    <a:srgbClr val="C00000"/>
                  </a:solidFill>
                </a:rPr>
              </a:br>
              <a:r>
                <a:rPr lang="fr-FR" b="1" dirty="0" err="1">
                  <a:solidFill>
                    <a:srgbClr val="C00000"/>
                  </a:solidFill>
                </a:rPr>
                <a:t>three</a:t>
              </a:r>
              <a:r>
                <a:rPr lang="fr-FR" b="1" dirty="0">
                  <a:solidFill>
                    <a:srgbClr val="C00000"/>
                  </a:solidFill>
                </a:rPr>
                <a:t> </a:t>
              </a:r>
              <a:r>
                <a:rPr lang="fr-FR" b="1" dirty="0" err="1">
                  <a:solidFill>
                    <a:srgbClr val="C00000"/>
                  </a:solidFill>
                </a:rPr>
                <a:t>levels</a:t>
              </a:r>
              <a:r>
                <a:rPr lang="fr-FR" b="1" dirty="0">
                  <a:solidFill>
                    <a:srgbClr val="C00000"/>
                  </a:solidFill>
                </a:rPr>
                <a:t> of </a:t>
              </a:r>
              <a:r>
                <a:rPr lang="fr-FR" b="1" dirty="0" err="1">
                  <a:solidFill>
                    <a:srgbClr val="C00000"/>
                  </a:solidFill>
                </a:rPr>
                <a:t>parallelism</a:t>
              </a:r>
              <a:r>
                <a:rPr lang="fr-FR" b="1" dirty="0">
                  <a:solidFill>
                    <a:srgbClr val="C00000"/>
                  </a:solidFill>
                </a:rPr>
                <a:t> </a:t>
              </a:r>
            </a:p>
          </p:txBody>
        </p:sp>
        <p:sp>
          <p:nvSpPr>
            <p:cNvPr id="77" name="Rectangle 76"/>
            <p:cNvSpPr/>
            <p:nvPr/>
          </p:nvSpPr>
          <p:spPr>
            <a:xfrm>
              <a:off x="4836919" y="5129212"/>
              <a:ext cx="4114800" cy="1042988"/>
            </a:xfrm>
            <a:prstGeom prst="rect">
              <a:avLst/>
            </a:prstGeom>
            <a:solidFill>
              <a:srgbClr val="C00000">
                <a:alpha val="6000"/>
              </a:srgb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99" b="1">
                <a:solidFill>
                  <a:srgbClr val="C00000"/>
                </a:solidFill>
              </a:endParaRPr>
            </a:p>
          </p:txBody>
        </p:sp>
      </p:grpSp>
      <p:grpSp>
        <p:nvGrpSpPr>
          <p:cNvPr id="15" name="Grouper 14"/>
          <p:cNvGrpSpPr/>
          <p:nvPr/>
        </p:nvGrpSpPr>
        <p:grpSpPr>
          <a:xfrm>
            <a:off x="5012105" y="3123922"/>
            <a:ext cx="3838828" cy="1767033"/>
            <a:chOff x="5012105" y="3123922"/>
            <a:chExt cx="3838828" cy="1767033"/>
          </a:xfrm>
        </p:grpSpPr>
        <p:sp>
          <p:nvSpPr>
            <p:cNvPr id="70" name="ZoneTexte 69"/>
            <p:cNvSpPr txBox="1"/>
            <p:nvPr/>
          </p:nvSpPr>
          <p:spPr>
            <a:xfrm>
              <a:off x="5012105" y="4121514"/>
              <a:ext cx="3838828" cy="769441"/>
            </a:xfrm>
            <a:prstGeom prst="rect">
              <a:avLst/>
            </a:prstGeom>
            <a:noFill/>
          </p:spPr>
          <p:txBody>
            <a:bodyPr wrap="square" rtlCol="0">
              <a:spAutoFit/>
            </a:bodyPr>
            <a:lstStyle/>
            <a:p>
              <a:pPr marL="285750" indent="-285750"/>
              <a:r>
                <a:rPr lang="fr-FR" sz="2200" dirty="0"/>
                <a:t>3. </a:t>
              </a:r>
              <a:r>
                <a:rPr lang="fr-FR" sz="2200" dirty="0" err="1"/>
                <a:t>Vectorization</a:t>
              </a:r>
              <a:r>
                <a:rPr lang="fr-FR" sz="2200" dirty="0"/>
                <a:t> (SIMD, MIMD)</a:t>
              </a:r>
            </a:p>
            <a:p>
              <a:pPr marL="285750" marR="0" lvl="0" indent="-285750" defTabSz="914400" eaLnBrk="1" fontAlgn="auto" latinLnBrk="0" hangingPunct="1">
                <a:lnSpc>
                  <a:spcPct val="100000"/>
                </a:lnSpc>
                <a:spcBef>
                  <a:spcPts val="0"/>
                </a:spcBef>
                <a:spcAft>
                  <a:spcPts val="0"/>
                </a:spcAft>
                <a:buClrTx/>
                <a:buSzTx/>
                <a:buFont typeface="Wingdings" charset="2"/>
                <a:buNone/>
                <a:tabLst/>
                <a:defRPr/>
              </a:pPr>
              <a:endParaRPr lang="fr-FR" sz="2200" dirty="0"/>
            </a:p>
          </p:txBody>
        </p:sp>
        <p:cxnSp>
          <p:nvCxnSpPr>
            <p:cNvPr id="5" name="Connecteur droit avec flèche 4"/>
            <p:cNvCxnSpPr/>
            <p:nvPr/>
          </p:nvCxnSpPr>
          <p:spPr>
            <a:xfrm>
              <a:off x="5157786" y="3123922"/>
              <a:ext cx="0" cy="1003942"/>
            </a:xfrm>
            <a:prstGeom prst="straightConnector1">
              <a:avLst/>
            </a:prstGeom>
            <a:ln w="889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 name="Grouper 12"/>
          <p:cNvGrpSpPr/>
          <p:nvPr/>
        </p:nvGrpSpPr>
        <p:grpSpPr>
          <a:xfrm>
            <a:off x="4993381" y="1945182"/>
            <a:ext cx="3683894" cy="1563461"/>
            <a:chOff x="4993381" y="1945182"/>
            <a:chExt cx="3683894" cy="1563461"/>
          </a:xfrm>
        </p:grpSpPr>
        <p:sp>
          <p:nvSpPr>
            <p:cNvPr id="69" name="ZoneTexte 68"/>
            <p:cNvSpPr txBox="1"/>
            <p:nvPr/>
          </p:nvSpPr>
          <p:spPr>
            <a:xfrm>
              <a:off x="4993381" y="2739202"/>
              <a:ext cx="3683894" cy="769441"/>
            </a:xfrm>
            <a:prstGeom prst="rect">
              <a:avLst/>
            </a:prstGeom>
            <a:noFill/>
          </p:spPr>
          <p:txBody>
            <a:bodyPr wrap="none" rtlCol="0">
              <a:spAutoFit/>
            </a:bodyPr>
            <a:lstStyle/>
            <a:p>
              <a:pPr marL="457200" indent="-457200"/>
              <a:r>
                <a:rPr lang="fr-FR" sz="2200" dirty="0"/>
                <a:t>2. </a:t>
              </a:r>
              <a:r>
                <a:rPr lang="fr-FR" sz="2200" dirty="0" err="1"/>
                <a:t>Shared</a:t>
              </a:r>
              <a:r>
                <a:rPr lang="fr-FR" sz="2200" dirty="0"/>
                <a:t>-memory </a:t>
              </a:r>
              <a:r>
                <a:rPr lang="fr-FR" sz="2200" dirty="0" err="1"/>
                <a:t>parallelism</a:t>
              </a:r>
              <a:r>
                <a:rPr lang="fr-FR" sz="2200" dirty="0"/>
                <a:t> </a:t>
              </a:r>
            </a:p>
            <a:p>
              <a:pPr marL="457200" marR="0" lvl="0" indent="-457200" defTabSz="914400" eaLnBrk="1" fontAlgn="auto" latinLnBrk="0" hangingPunct="1">
                <a:lnSpc>
                  <a:spcPct val="100000"/>
                </a:lnSpc>
                <a:spcBef>
                  <a:spcPts val="0"/>
                </a:spcBef>
                <a:spcAft>
                  <a:spcPts val="0"/>
                </a:spcAft>
                <a:buClrTx/>
                <a:buSzTx/>
                <a:buFont typeface="+mj-lt"/>
                <a:buNone/>
                <a:tabLst/>
                <a:defRPr/>
              </a:pPr>
              <a:endParaRPr lang="fr-FR" sz="2200" dirty="0"/>
            </a:p>
          </p:txBody>
        </p:sp>
        <p:cxnSp>
          <p:nvCxnSpPr>
            <p:cNvPr id="79" name="Connecteur droit avec flèche 78"/>
            <p:cNvCxnSpPr/>
            <p:nvPr/>
          </p:nvCxnSpPr>
          <p:spPr>
            <a:xfrm flipH="1">
              <a:off x="5157786" y="1945182"/>
              <a:ext cx="4764" cy="814388"/>
            </a:xfrm>
            <a:prstGeom prst="straightConnector1">
              <a:avLst/>
            </a:prstGeom>
            <a:ln w="889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487124" y="5560281"/>
            <a:ext cx="3499420" cy="400110"/>
          </a:xfrm>
          <a:prstGeom prst="rect">
            <a:avLst/>
          </a:prstGeom>
        </p:spPr>
        <p:txBody>
          <a:bodyPr wrap="none">
            <a:spAutoFit/>
          </a:bodyPr>
          <a:lstStyle/>
          <a:p>
            <a:pPr marL="342900" indent="-342900">
              <a:buFont typeface="Wingdings" charset="2"/>
              <a:buChar char="Ø"/>
              <a:defRPr/>
            </a:pPr>
            <a:r>
              <a:rPr lang="en-US" sz="2000">
                <a:latin typeface="Calibri" charset="0"/>
                <a:ea typeface="Calibri" charset="0"/>
                <a:cs typeface="Calibri" charset="0"/>
              </a:rPr>
              <a:t>Many computing units/node</a:t>
            </a:r>
            <a:endParaRPr lang="en-US" sz="2000" dirty="0">
              <a:latin typeface="Calibri" charset="0"/>
              <a:ea typeface="Calibri" charset="0"/>
              <a:cs typeface="Calibri" charset="0"/>
            </a:endParaRPr>
          </a:p>
        </p:txBody>
      </p:sp>
      <p:sp>
        <p:nvSpPr>
          <p:cNvPr id="38" name="ZoneTexte 37">
            <a:extLst>
              <a:ext uri="{FF2B5EF4-FFF2-40B4-BE49-F238E27FC236}">
                <a16:creationId xmlns:a16="http://schemas.microsoft.com/office/drawing/2014/main" id="{4BDDC427-5661-AC4D-858F-708789DD4490}"/>
              </a:ext>
            </a:extLst>
          </p:cNvPr>
          <p:cNvSpPr txBox="1"/>
          <p:nvPr/>
        </p:nvSpPr>
        <p:spPr>
          <a:xfrm>
            <a:off x="8759566" y="6451882"/>
            <a:ext cx="418704" cy="369332"/>
          </a:xfrm>
          <a:prstGeom prst="rect">
            <a:avLst/>
          </a:prstGeom>
          <a:noFill/>
        </p:spPr>
        <p:txBody>
          <a:bodyPr wrap="none" rtlCol="0">
            <a:spAutoFit/>
          </a:bodyPr>
          <a:lstStyle/>
          <a:p>
            <a:r>
              <a:rPr lang="fr-FR" dirty="0"/>
              <a:t>13</a:t>
            </a:r>
          </a:p>
        </p:txBody>
      </p:sp>
    </p:spTree>
    <p:extLst>
      <p:ext uri="{BB962C8B-B14F-4D97-AF65-F5344CB8AC3E}">
        <p14:creationId xmlns:p14="http://schemas.microsoft.com/office/powerpoint/2010/main" val="221877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1000" fill="hold"/>
                                        <p:tgtEl>
                                          <p:spTgt spid="20"/>
                                        </p:tgtEl>
                                        <p:attrNameLst>
                                          <p:attrName>ppt_w</p:attrName>
                                        </p:attrNameLst>
                                      </p:cBhvr>
                                      <p:tavLst>
                                        <p:tav tm="0">
                                          <p:val>
                                            <p:strVal val="#ppt_w*0.70"/>
                                          </p:val>
                                        </p:tav>
                                        <p:tav tm="100000">
                                          <p:val>
                                            <p:strVal val="#ppt_w"/>
                                          </p:val>
                                        </p:tav>
                                      </p:tavLst>
                                    </p:anim>
                                    <p:anim calcmode="lin" valueType="num">
                                      <p:cBhvr>
                                        <p:cTn id="18" dur="1000" fill="hold"/>
                                        <p:tgtEl>
                                          <p:spTgt spid="20"/>
                                        </p:tgtEl>
                                        <p:attrNameLst>
                                          <p:attrName>ppt_h</p:attrName>
                                        </p:attrNameLst>
                                      </p:cBhvr>
                                      <p:tavLst>
                                        <p:tav tm="0">
                                          <p:val>
                                            <p:strVal val="#ppt_h"/>
                                          </p:val>
                                        </p:tav>
                                        <p:tav tm="100000">
                                          <p:val>
                                            <p:strVal val="#ppt_h"/>
                                          </p:val>
                                        </p:tav>
                                      </p:tavLst>
                                    </p:anim>
                                    <p:animEffect transition="in" filter="fade">
                                      <p:cBhvr>
                                        <p:cTn id="1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Line 3"/>
          <p:cNvSpPr>
            <a:spLocks noChangeShapeType="1"/>
          </p:cNvSpPr>
          <p:nvPr/>
        </p:nvSpPr>
        <p:spPr bwMode="auto">
          <a:xfrm>
            <a:off x="396875" y="260350"/>
            <a:ext cx="8351838" cy="0"/>
          </a:xfrm>
          <a:prstGeom prst="line">
            <a:avLst/>
          </a:prstGeom>
          <a:noFill/>
          <a:ln w="285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5" tIns="45713" rIns="91425" bIns="45713"/>
          <a:lstStyle/>
          <a:p>
            <a:endParaRPr lang="fr-FR"/>
          </a:p>
        </p:txBody>
      </p:sp>
      <p:sp>
        <p:nvSpPr>
          <p:cNvPr id="12" name="Rectangle 11"/>
          <p:cNvSpPr/>
          <p:nvPr/>
        </p:nvSpPr>
        <p:spPr>
          <a:xfrm>
            <a:off x="0" y="0"/>
            <a:ext cx="8210550" cy="762000"/>
          </a:xfrm>
          <a:prstGeom prst="rect">
            <a:avLst/>
          </a:prstGeom>
          <a:gradFill>
            <a:gsLst>
              <a:gs pos="0">
                <a:srgbClr val="C4161C"/>
              </a:gs>
              <a:gs pos="50000">
                <a:srgbClr val="C00000"/>
              </a:gs>
              <a:gs pos="100000">
                <a:srgbClr val="E51B22"/>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anchor="ctr"/>
          <a:lstStyle/>
          <a:p>
            <a:pPr algn="ctr">
              <a:defRPr/>
            </a:pPr>
            <a:endParaRPr lang="fr-FR"/>
          </a:p>
        </p:txBody>
      </p:sp>
      <p:pic>
        <p:nvPicPr>
          <p:cNvPr id="14" name="Picture 2" descr="C:\Users\hvincent\Desktop\logo_ce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0550" y="0"/>
            <a:ext cx="933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ZoneTexte 65"/>
          <p:cNvSpPr txBox="1"/>
          <p:nvPr/>
        </p:nvSpPr>
        <p:spPr>
          <a:xfrm>
            <a:off x="2559261" y="150167"/>
            <a:ext cx="3791038" cy="461665"/>
          </a:xfrm>
          <a:prstGeom prst="rect">
            <a:avLst/>
          </a:prstGeom>
          <a:noFill/>
        </p:spPr>
        <p:txBody>
          <a:bodyPr wrap="none" rtlCol="0">
            <a:spAutoFit/>
          </a:bodyPr>
          <a:lstStyle>
            <a:defPPr>
              <a:defRPr lang="en-US"/>
            </a:defPPr>
            <a:lvl1pPr defTabSz="914400" fontAlgn="auto">
              <a:spcBef>
                <a:spcPts val="0"/>
              </a:spcBef>
              <a:spcAft>
                <a:spcPts val="0"/>
              </a:spcAft>
              <a:defRPr sz="2600" i="0">
                <a:solidFill>
                  <a:prstClr val="black"/>
                </a:solidFill>
                <a:latin typeface="Calibri" panose="020F0502020204030204"/>
              </a:defRPr>
            </a:lvl1pPr>
          </a:lstStyle>
          <a:p>
            <a:r>
              <a:rPr lang="fr-FR" sz="2400" dirty="0">
                <a:solidFill>
                  <a:schemeClr val="bg1"/>
                </a:solidFill>
                <a:latin typeface="Calibri" pitchFamily="34" charset="0"/>
                <a:ea typeface="MS PGothic" pitchFamily="34" charset="-128"/>
              </a:rPr>
              <a:t>The PICSAR </a:t>
            </a:r>
            <a:r>
              <a:rPr lang="fr-FR" sz="2400" dirty="0" err="1">
                <a:solidFill>
                  <a:schemeClr val="bg1"/>
                </a:solidFill>
                <a:latin typeface="Calibri" pitchFamily="34" charset="0"/>
                <a:ea typeface="MS PGothic" pitchFamily="34" charset="-128"/>
              </a:rPr>
              <a:t>exascale</a:t>
            </a:r>
            <a:r>
              <a:rPr lang="fr-FR" sz="2400" dirty="0">
                <a:solidFill>
                  <a:schemeClr val="bg1"/>
                </a:solidFill>
                <a:latin typeface="Calibri" pitchFamily="34" charset="0"/>
                <a:ea typeface="MS PGothic" pitchFamily="34" charset="-128"/>
              </a:rPr>
              <a:t> booster </a:t>
            </a:r>
          </a:p>
        </p:txBody>
      </p:sp>
      <p:sp>
        <p:nvSpPr>
          <p:cNvPr id="83" name="Rectangle à coins arrondis 82"/>
          <p:cNvSpPr/>
          <p:nvPr/>
        </p:nvSpPr>
        <p:spPr>
          <a:xfrm>
            <a:off x="406140" y="1740690"/>
            <a:ext cx="4048640" cy="3086491"/>
          </a:xfrm>
          <a:prstGeom prst="roundRect">
            <a:avLst/>
          </a:prstGeom>
          <a:solidFill>
            <a:srgbClr val="C00000">
              <a:alpha val="10000"/>
            </a:srgb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99" dirty="0"/>
          </a:p>
        </p:txBody>
      </p:sp>
      <p:sp>
        <p:nvSpPr>
          <p:cNvPr id="84" name="ZoneTexte 83"/>
          <p:cNvSpPr txBox="1"/>
          <p:nvPr/>
        </p:nvSpPr>
        <p:spPr>
          <a:xfrm>
            <a:off x="1654584" y="958733"/>
            <a:ext cx="5827364" cy="430887"/>
          </a:xfrm>
          <a:prstGeom prst="rect">
            <a:avLst/>
          </a:prstGeom>
          <a:noFill/>
        </p:spPr>
        <p:txBody>
          <a:bodyPr wrap="none" rtlCol="0">
            <a:spAutoFit/>
          </a:bodyPr>
          <a:lstStyle/>
          <a:p>
            <a:r>
              <a:rPr lang="fr-FR" sz="2200" b="1" dirty="0"/>
              <a:t>The PICSAR </a:t>
            </a:r>
            <a:r>
              <a:rPr lang="fr-FR" sz="2200" b="1" dirty="0" err="1"/>
              <a:t>exascale</a:t>
            </a:r>
            <a:r>
              <a:rPr lang="fr-FR" sz="2200" b="1" dirty="0"/>
              <a:t> booster (</a:t>
            </a:r>
            <a:r>
              <a:rPr lang="fr-FR" sz="2200" b="1" dirty="0">
                <a:hlinkClick r:id="rId4"/>
              </a:rPr>
              <a:t>https://</a:t>
            </a:r>
            <a:r>
              <a:rPr lang="fr-FR" sz="2200" b="1" dirty="0" err="1">
                <a:hlinkClick r:id="rId4"/>
              </a:rPr>
              <a:t>picsar.net</a:t>
            </a:r>
            <a:r>
              <a:rPr lang="fr-FR" sz="2200" b="1" dirty="0"/>
              <a:t>)</a:t>
            </a:r>
          </a:p>
        </p:txBody>
      </p:sp>
      <p:sp>
        <p:nvSpPr>
          <p:cNvPr id="86" name="ZoneTexte 85"/>
          <p:cNvSpPr txBox="1"/>
          <p:nvPr/>
        </p:nvSpPr>
        <p:spPr>
          <a:xfrm>
            <a:off x="508549" y="2909355"/>
            <a:ext cx="3081934" cy="522964"/>
          </a:xfrm>
          <a:prstGeom prst="rect">
            <a:avLst/>
          </a:prstGeom>
          <a:noFill/>
        </p:spPr>
        <p:txBody>
          <a:bodyPr wrap="none" rtlCol="0">
            <a:spAutoFit/>
          </a:bodyPr>
          <a:lstStyle/>
          <a:p>
            <a:pPr marL="207387" indent="-207387">
              <a:buFont typeface="Arial" charset="0"/>
              <a:buChar char="•"/>
            </a:pPr>
            <a:r>
              <a:rPr lang="fr-FR" sz="1399" dirty="0"/>
              <a:t>Set of </a:t>
            </a:r>
            <a:r>
              <a:rPr lang="fr-FR" sz="1399" dirty="0" err="1"/>
              <a:t>core</a:t>
            </a:r>
            <a:r>
              <a:rPr lang="fr-FR" sz="1399" dirty="0"/>
              <a:t> PIC routines </a:t>
            </a:r>
            <a:r>
              <a:rPr lang="fr-FR" sz="1399" dirty="0" err="1"/>
              <a:t>highly</a:t>
            </a:r>
            <a:r>
              <a:rPr lang="fr-FR" sz="1399" dirty="0"/>
              <a:t> </a:t>
            </a:r>
            <a:br>
              <a:rPr lang="fr-FR" sz="1399" dirty="0"/>
            </a:br>
            <a:r>
              <a:rPr lang="fr-FR" sz="1399" dirty="0" err="1"/>
              <a:t>optimized</a:t>
            </a:r>
            <a:r>
              <a:rPr lang="fr-FR" sz="1399" dirty="0"/>
              <a:t> on </a:t>
            </a:r>
            <a:r>
              <a:rPr lang="fr-FR" sz="1399" dirty="0" err="1"/>
              <a:t>exascale</a:t>
            </a:r>
            <a:r>
              <a:rPr lang="fr-FR" sz="1399" dirty="0"/>
              <a:t> architectures </a:t>
            </a:r>
          </a:p>
        </p:txBody>
      </p:sp>
      <p:sp>
        <p:nvSpPr>
          <p:cNvPr id="87" name="ZoneTexte 86"/>
          <p:cNvSpPr txBox="1"/>
          <p:nvPr/>
        </p:nvSpPr>
        <p:spPr>
          <a:xfrm>
            <a:off x="508550" y="3496667"/>
            <a:ext cx="3508140" cy="307648"/>
          </a:xfrm>
          <a:prstGeom prst="rect">
            <a:avLst/>
          </a:prstGeom>
          <a:noFill/>
        </p:spPr>
        <p:txBody>
          <a:bodyPr wrap="none" rtlCol="0">
            <a:spAutoFit/>
          </a:bodyPr>
          <a:lstStyle/>
          <a:p>
            <a:pPr marL="207387" indent="-207387">
              <a:buFont typeface="Arial" charset="0"/>
              <a:buChar char="•"/>
            </a:pPr>
            <a:r>
              <a:rPr lang="fr-FR" sz="1399" dirty="0" err="1"/>
              <a:t>Massively</a:t>
            </a:r>
            <a:r>
              <a:rPr lang="fr-FR" sz="1399" dirty="0"/>
              <a:t> </a:t>
            </a:r>
            <a:r>
              <a:rPr lang="fr-FR" sz="1399" dirty="0" err="1"/>
              <a:t>parallel</a:t>
            </a:r>
            <a:r>
              <a:rPr lang="fr-FR" sz="1399" dirty="0"/>
              <a:t> pseudo-spectral </a:t>
            </a:r>
            <a:r>
              <a:rPr lang="fr-FR" sz="1399" dirty="0" err="1"/>
              <a:t>solvers</a:t>
            </a:r>
            <a:endParaRPr lang="fr-FR" sz="1399" dirty="0"/>
          </a:p>
        </p:txBody>
      </p:sp>
      <p:pic>
        <p:nvPicPr>
          <p:cNvPr id="88" name="Image 8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390" y="1996902"/>
            <a:ext cx="2635371" cy="777146"/>
          </a:xfrm>
          <a:prstGeom prst="rect">
            <a:avLst/>
          </a:prstGeom>
        </p:spPr>
      </p:pic>
      <p:pic>
        <p:nvPicPr>
          <p:cNvPr id="95" name="Image 94"/>
          <p:cNvPicPr>
            <a:picLocks noChangeAspect="1"/>
          </p:cNvPicPr>
          <p:nvPr/>
        </p:nvPicPr>
        <p:blipFill>
          <a:blip r:embed="rId6"/>
          <a:stretch>
            <a:fillRect/>
          </a:stretch>
        </p:blipFill>
        <p:spPr>
          <a:xfrm>
            <a:off x="3486759" y="1996903"/>
            <a:ext cx="490440" cy="399836"/>
          </a:xfrm>
          <a:prstGeom prst="rect">
            <a:avLst/>
          </a:prstGeom>
        </p:spPr>
      </p:pic>
      <p:pic>
        <p:nvPicPr>
          <p:cNvPr id="96" name="Image 95"/>
          <p:cNvPicPr>
            <a:picLocks noChangeAspect="1"/>
          </p:cNvPicPr>
          <p:nvPr/>
        </p:nvPicPr>
        <p:blipFill>
          <a:blip r:embed="rId7"/>
          <a:stretch>
            <a:fillRect/>
          </a:stretch>
        </p:blipFill>
        <p:spPr>
          <a:xfrm>
            <a:off x="3486761" y="2406208"/>
            <a:ext cx="492875" cy="399843"/>
          </a:xfrm>
          <a:prstGeom prst="rect">
            <a:avLst/>
          </a:prstGeom>
        </p:spPr>
      </p:pic>
      <p:grpSp>
        <p:nvGrpSpPr>
          <p:cNvPr id="3" name="Grouper 2"/>
          <p:cNvGrpSpPr/>
          <p:nvPr/>
        </p:nvGrpSpPr>
        <p:grpSpPr>
          <a:xfrm>
            <a:off x="4462621" y="1636716"/>
            <a:ext cx="4526340" cy="3045012"/>
            <a:chOff x="4462621" y="1636716"/>
            <a:chExt cx="4526340" cy="3045012"/>
          </a:xfrm>
        </p:grpSpPr>
        <p:sp>
          <p:nvSpPr>
            <p:cNvPr id="89" name="Double flèche horizontale 88"/>
            <p:cNvSpPr/>
            <p:nvPr/>
          </p:nvSpPr>
          <p:spPr>
            <a:xfrm>
              <a:off x="4462621" y="2691196"/>
              <a:ext cx="1471029" cy="586200"/>
            </a:xfrm>
            <a:prstGeom prst="lef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99"/>
            </a:p>
          </p:txBody>
        </p:sp>
        <p:sp>
          <p:nvSpPr>
            <p:cNvPr id="90" name="Rectangle à coins arrondis 89"/>
            <p:cNvSpPr/>
            <p:nvPr/>
          </p:nvSpPr>
          <p:spPr>
            <a:xfrm>
              <a:off x="5954604" y="1636716"/>
              <a:ext cx="3034357" cy="3045012"/>
            </a:xfrm>
            <a:prstGeom prst="roundRect">
              <a:avLst/>
            </a:prstGeom>
            <a:solidFill>
              <a:srgbClr val="C00000">
                <a:alpha val="10000"/>
              </a:srgb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572" b="1" dirty="0" err="1">
                  <a:solidFill>
                    <a:srgbClr val="C00000"/>
                  </a:solidFill>
                </a:rPr>
                <a:t>Now</a:t>
              </a:r>
              <a:r>
                <a:rPr lang="fr-FR" sz="1572" b="1" dirty="0">
                  <a:solidFill>
                    <a:srgbClr val="C00000"/>
                  </a:solidFill>
                </a:rPr>
                <a:t> </a:t>
              </a:r>
              <a:r>
                <a:rPr lang="fr-FR" sz="1572" b="1" dirty="0" err="1">
                  <a:solidFill>
                    <a:srgbClr val="C00000"/>
                  </a:solidFill>
                </a:rPr>
                <a:t>enhances</a:t>
              </a:r>
              <a:r>
                <a:rPr lang="fr-FR" sz="1572" b="1" dirty="0">
                  <a:solidFill>
                    <a:srgbClr val="C00000"/>
                  </a:solidFill>
                </a:rPr>
                <a:t>:</a:t>
              </a:r>
            </a:p>
            <a:p>
              <a:pPr algn="ctr"/>
              <a:r>
                <a:rPr lang="fr-FR" sz="1399" b="1" dirty="0">
                  <a:solidFill>
                    <a:schemeClr val="tx1"/>
                  </a:solidFill>
                </a:rPr>
                <a:t> </a:t>
              </a:r>
              <a:br>
                <a:rPr lang="fr-FR" sz="1399" b="1" dirty="0">
                  <a:solidFill>
                    <a:schemeClr val="tx1"/>
                  </a:solidFill>
                </a:rPr>
              </a:br>
              <a:r>
                <a:rPr lang="fr-FR" sz="1399" b="1" dirty="0">
                  <a:solidFill>
                    <a:srgbClr val="C00000"/>
                  </a:solidFill>
                </a:rPr>
                <a:t>WARP (US-DOE) </a:t>
              </a:r>
              <a:r>
                <a:rPr lang="mr-IN" sz="1399" b="1" dirty="0">
                  <a:solidFill>
                    <a:schemeClr val="tx1"/>
                  </a:solidFill>
                </a:rPr>
                <a:t>–</a:t>
              </a:r>
              <a:r>
                <a:rPr lang="fr-FR" sz="1399" b="1" dirty="0">
                  <a:solidFill>
                    <a:schemeClr val="tx1"/>
                  </a:solidFill>
                </a:rPr>
                <a:t> Main </a:t>
              </a:r>
              <a:r>
                <a:rPr lang="fr-FR" sz="1399" b="1" dirty="0" err="1">
                  <a:solidFill>
                    <a:schemeClr val="tx1"/>
                  </a:solidFill>
                </a:rPr>
                <a:t>engine</a:t>
              </a:r>
              <a:endParaRPr lang="fr-FR" sz="1399" b="1" dirty="0">
                <a:solidFill>
                  <a:schemeClr val="tx1"/>
                </a:solidFill>
              </a:endParaRPr>
            </a:p>
            <a:p>
              <a:pPr algn="ctr"/>
              <a:r>
                <a:rPr lang="fr-FR" sz="1399" b="1" dirty="0">
                  <a:solidFill>
                    <a:srgbClr val="C00000"/>
                  </a:solidFill>
                </a:rPr>
                <a:t>WARPX (US-DOE) </a:t>
              </a:r>
              <a:r>
                <a:rPr lang="mr-IN" sz="1399" b="1" dirty="0">
                  <a:solidFill>
                    <a:schemeClr val="tx1"/>
                  </a:solidFill>
                </a:rPr>
                <a:t>–</a:t>
              </a:r>
              <a:r>
                <a:rPr lang="fr-FR" sz="1399" b="1" dirty="0">
                  <a:solidFill>
                    <a:schemeClr val="tx1"/>
                  </a:solidFill>
                </a:rPr>
                <a:t> Main </a:t>
              </a:r>
              <a:r>
                <a:rPr lang="fr-FR" sz="1399" b="1" dirty="0" err="1">
                  <a:solidFill>
                    <a:schemeClr val="tx1"/>
                  </a:solidFill>
                </a:rPr>
                <a:t>engine</a:t>
              </a:r>
              <a:endParaRPr lang="fr-FR" sz="1399" b="1" dirty="0">
                <a:solidFill>
                  <a:schemeClr val="tx1"/>
                </a:solidFill>
              </a:endParaRPr>
            </a:p>
            <a:p>
              <a:pPr algn="ctr"/>
              <a:r>
                <a:rPr lang="fr-FR" sz="1399" b="1" dirty="0">
                  <a:solidFill>
                    <a:srgbClr val="C00000"/>
                  </a:solidFill>
                </a:rPr>
                <a:t>SMILEI (</a:t>
              </a:r>
              <a:r>
                <a:rPr lang="fr-FR" sz="1399" b="1" dirty="0" err="1">
                  <a:solidFill>
                    <a:srgbClr val="C00000"/>
                  </a:solidFill>
                </a:rPr>
                <a:t>MdS</a:t>
              </a:r>
              <a:r>
                <a:rPr lang="fr-FR" sz="1399" b="1" dirty="0">
                  <a:solidFill>
                    <a:srgbClr val="C00000"/>
                  </a:solidFill>
                </a:rPr>
                <a:t>)</a:t>
              </a:r>
              <a:r>
                <a:rPr lang="fr-FR" sz="1399" b="1" dirty="0">
                  <a:solidFill>
                    <a:schemeClr val="tx1"/>
                  </a:solidFill>
                </a:rPr>
                <a:t> </a:t>
              </a:r>
              <a:r>
                <a:rPr lang="mr-IN" sz="1399" b="1" dirty="0">
                  <a:solidFill>
                    <a:schemeClr val="tx1"/>
                  </a:solidFill>
                </a:rPr>
                <a:t>–</a:t>
              </a:r>
              <a:r>
                <a:rPr lang="fr-FR" sz="1399" b="1" dirty="0">
                  <a:solidFill>
                    <a:schemeClr val="tx1"/>
                  </a:solidFill>
                </a:rPr>
                <a:t> Maxwell</a:t>
              </a:r>
            </a:p>
            <a:p>
              <a:pPr algn="ctr"/>
              <a:endParaRPr lang="fr-FR" sz="1399" b="1" dirty="0">
                <a:solidFill>
                  <a:schemeClr val="tx1"/>
                </a:solidFill>
              </a:endParaRPr>
            </a:p>
            <a:p>
              <a:pPr algn="ctr"/>
              <a:r>
                <a:rPr lang="fr-FR" sz="1572" b="1" dirty="0" err="1">
                  <a:solidFill>
                    <a:srgbClr val="C00000"/>
                  </a:solidFill>
                </a:rPr>
                <a:t>Being</a:t>
              </a:r>
              <a:r>
                <a:rPr lang="fr-FR" sz="1572" b="1" dirty="0">
                  <a:solidFill>
                    <a:srgbClr val="C00000"/>
                  </a:solidFill>
                </a:rPr>
                <a:t> </a:t>
              </a:r>
              <a:r>
                <a:rPr lang="fr-FR" sz="1572" b="1" dirty="0" err="1">
                  <a:solidFill>
                    <a:srgbClr val="C00000"/>
                  </a:solidFill>
                </a:rPr>
                <a:t>coupled</a:t>
              </a:r>
              <a:r>
                <a:rPr lang="fr-FR" sz="1572" b="1" dirty="0">
                  <a:solidFill>
                    <a:srgbClr val="C00000"/>
                  </a:solidFill>
                </a:rPr>
                <a:t> </a:t>
              </a:r>
              <a:r>
                <a:rPr lang="fr-FR" sz="1572" b="1" dirty="0" err="1">
                  <a:solidFill>
                    <a:srgbClr val="C00000"/>
                  </a:solidFill>
                </a:rPr>
                <a:t>soon</a:t>
              </a:r>
              <a:r>
                <a:rPr lang="fr-FR" sz="1572" b="1" dirty="0">
                  <a:solidFill>
                    <a:srgbClr val="C00000"/>
                  </a:solidFill>
                </a:rPr>
                <a:t> to: </a:t>
              </a:r>
            </a:p>
            <a:p>
              <a:pPr algn="ctr"/>
              <a:r>
                <a:rPr lang="fr-FR" sz="1399" b="1" dirty="0">
                  <a:solidFill>
                    <a:schemeClr val="tx1"/>
                  </a:solidFill>
                </a:rPr>
                <a:t/>
              </a:r>
              <a:br>
                <a:rPr lang="fr-FR" sz="1399" b="1" dirty="0">
                  <a:solidFill>
                    <a:schemeClr val="tx1"/>
                  </a:solidFill>
                </a:rPr>
              </a:br>
              <a:r>
                <a:rPr lang="fr-FR" sz="1399" b="1" dirty="0">
                  <a:solidFill>
                    <a:schemeClr val="tx1"/>
                  </a:solidFill>
                </a:rPr>
                <a:t>GEMPIC (Max Planck) - Maxwell</a:t>
              </a:r>
              <a:br>
                <a:rPr lang="fr-FR" sz="1399" b="1" dirty="0">
                  <a:solidFill>
                    <a:schemeClr val="tx1"/>
                  </a:solidFill>
                </a:rPr>
              </a:br>
              <a:r>
                <a:rPr lang="fr-FR" sz="1399" b="1" dirty="0">
                  <a:solidFill>
                    <a:schemeClr val="tx1"/>
                  </a:solidFill>
                </a:rPr>
                <a:t>CALDER (CEA-DAM) </a:t>
              </a:r>
            </a:p>
          </p:txBody>
        </p:sp>
        <p:sp>
          <p:nvSpPr>
            <p:cNvPr id="97" name="ZoneTexte 96"/>
            <p:cNvSpPr txBox="1"/>
            <p:nvPr/>
          </p:nvSpPr>
          <p:spPr>
            <a:xfrm>
              <a:off x="4615240" y="2322311"/>
              <a:ext cx="1237070" cy="307648"/>
            </a:xfrm>
            <a:prstGeom prst="rect">
              <a:avLst/>
            </a:prstGeom>
            <a:noFill/>
          </p:spPr>
          <p:txBody>
            <a:bodyPr wrap="none" rtlCol="0">
              <a:spAutoFit/>
            </a:bodyPr>
            <a:lstStyle/>
            <a:p>
              <a:r>
                <a:rPr lang="fr-FR" sz="1399" b="1" dirty="0"/>
                <a:t>PICSAR </a:t>
              </a:r>
              <a:r>
                <a:rPr lang="fr-FR" sz="1399" b="1" dirty="0" err="1"/>
                <a:t>is</a:t>
              </a:r>
              <a:r>
                <a:rPr lang="fr-FR" sz="1399" b="1" dirty="0"/>
                <a:t> </a:t>
              </a:r>
              <a:r>
                <a:rPr lang="fr-FR" sz="1399" b="1" dirty="0" err="1"/>
                <a:t>now</a:t>
              </a:r>
              <a:endParaRPr lang="fr-FR" sz="1399" b="1" dirty="0"/>
            </a:p>
          </p:txBody>
        </p:sp>
        <p:sp>
          <p:nvSpPr>
            <p:cNvPr id="98" name="ZoneTexte 97"/>
            <p:cNvSpPr txBox="1"/>
            <p:nvPr/>
          </p:nvSpPr>
          <p:spPr>
            <a:xfrm>
              <a:off x="4736907" y="3376382"/>
              <a:ext cx="971548" cy="307648"/>
            </a:xfrm>
            <a:prstGeom prst="rect">
              <a:avLst/>
            </a:prstGeom>
            <a:noFill/>
          </p:spPr>
          <p:txBody>
            <a:bodyPr wrap="none" rtlCol="0">
              <a:spAutoFit/>
            </a:bodyPr>
            <a:lstStyle/>
            <a:p>
              <a:r>
                <a:rPr lang="fr-FR" sz="1399" b="1"/>
                <a:t>callable</a:t>
              </a:r>
              <a:r>
                <a:rPr lang="fr-FR" sz="1399" b="1" dirty="0"/>
                <a:t> by</a:t>
              </a:r>
            </a:p>
          </p:txBody>
        </p:sp>
      </p:grpSp>
      <p:sp>
        <p:nvSpPr>
          <p:cNvPr id="99" name="Rectangle 98"/>
          <p:cNvSpPr/>
          <p:nvPr/>
        </p:nvSpPr>
        <p:spPr>
          <a:xfrm>
            <a:off x="176658" y="3957031"/>
            <a:ext cx="4570080" cy="246221"/>
          </a:xfrm>
          <a:prstGeom prst="rect">
            <a:avLst/>
          </a:prstGeom>
        </p:spPr>
        <p:txBody>
          <a:bodyPr>
            <a:spAutoFit/>
          </a:bodyPr>
          <a:lstStyle/>
          <a:p>
            <a:pPr algn="ctr"/>
            <a:r>
              <a:rPr lang="en-US" sz="1000" i="1" u="sng" dirty="0">
                <a:latin typeface="Calibri" charset="0"/>
                <a:ea typeface="Times New Roman" charset="0"/>
                <a:cs typeface="Times New Roman" charset="0"/>
              </a:rPr>
              <a:t>H. </a:t>
            </a:r>
            <a:r>
              <a:rPr lang="en-US" sz="1000" i="1" u="sng" dirty="0" err="1">
                <a:latin typeface="Calibri" charset="0"/>
                <a:ea typeface="Times New Roman" charset="0"/>
                <a:cs typeface="Times New Roman" charset="0"/>
              </a:rPr>
              <a:t>Vincenti</a:t>
            </a:r>
            <a:r>
              <a:rPr lang="en-US" sz="1000" i="1" dirty="0">
                <a:latin typeface="Calibri" charset="0"/>
                <a:ea typeface="Times New Roman" charset="0"/>
                <a:cs typeface="Times New Roman" charset="0"/>
              </a:rPr>
              <a:t> et al, </a:t>
            </a:r>
            <a:r>
              <a:rPr lang="en-US" sz="1000" b="1" i="1" dirty="0" err="1">
                <a:latin typeface="Calibri" charset="0"/>
                <a:ea typeface="Times New Roman" charset="0"/>
                <a:cs typeface="Times New Roman" charset="0"/>
              </a:rPr>
              <a:t>Comput</a:t>
            </a:r>
            <a:r>
              <a:rPr lang="en-US" sz="1000" b="1" i="1" dirty="0">
                <a:latin typeface="Calibri" charset="0"/>
                <a:ea typeface="Times New Roman" charset="0"/>
                <a:cs typeface="Times New Roman" charset="0"/>
              </a:rPr>
              <a:t>. Phys. Comm.</a:t>
            </a:r>
            <a:r>
              <a:rPr lang="en-US" sz="1000" i="1" dirty="0">
                <a:latin typeface="Calibri" charset="0"/>
                <a:ea typeface="Times New Roman" charset="0"/>
                <a:cs typeface="Times New Roman" charset="0"/>
              </a:rPr>
              <a:t> </a:t>
            </a:r>
            <a:r>
              <a:rPr lang="en-US" sz="1000" b="1" i="1" dirty="0">
                <a:latin typeface="Calibri" charset="0"/>
                <a:ea typeface="Times New Roman" charset="0"/>
                <a:cs typeface="Times New Roman" charset="0"/>
              </a:rPr>
              <a:t>210</a:t>
            </a:r>
            <a:r>
              <a:rPr lang="en-US" sz="1000" i="1" dirty="0">
                <a:latin typeface="Calibri" charset="0"/>
                <a:ea typeface="Times New Roman" charset="0"/>
                <a:cs typeface="Times New Roman" charset="0"/>
              </a:rPr>
              <a:t>, 145-154 </a:t>
            </a:r>
            <a:r>
              <a:rPr lang="en-US" sz="1000" b="1" i="1" dirty="0">
                <a:latin typeface="Calibri" charset="0"/>
                <a:ea typeface="Times New Roman" charset="0"/>
                <a:cs typeface="Times New Roman" charset="0"/>
              </a:rPr>
              <a:t>(2017)</a:t>
            </a:r>
            <a:r>
              <a:rPr lang="fr-FR" sz="1000" i="1" dirty="0"/>
              <a:t> </a:t>
            </a:r>
          </a:p>
        </p:txBody>
      </p:sp>
      <p:sp>
        <p:nvSpPr>
          <p:cNvPr id="100" name="Rectangle 99"/>
          <p:cNvSpPr/>
          <p:nvPr/>
        </p:nvSpPr>
        <p:spPr>
          <a:xfrm>
            <a:off x="156052" y="4203838"/>
            <a:ext cx="4570080" cy="400110"/>
          </a:xfrm>
          <a:prstGeom prst="rect">
            <a:avLst/>
          </a:prstGeom>
        </p:spPr>
        <p:txBody>
          <a:bodyPr>
            <a:spAutoFit/>
          </a:bodyPr>
          <a:lstStyle/>
          <a:p>
            <a:pPr algn="ctr"/>
            <a:r>
              <a:rPr lang="en-US" sz="1000" i="1" u="sng" dirty="0">
                <a:latin typeface="Calibri" charset="0"/>
                <a:ea typeface="Times New Roman" charset="0"/>
                <a:cs typeface="Times New Roman" charset="0"/>
              </a:rPr>
              <a:t>H. </a:t>
            </a:r>
            <a:r>
              <a:rPr lang="en-US" sz="1000" i="1" u="sng" dirty="0" err="1">
                <a:latin typeface="Calibri" charset="0"/>
                <a:ea typeface="Times New Roman" charset="0"/>
                <a:cs typeface="Times New Roman" charset="0"/>
              </a:rPr>
              <a:t>Vincenti</a:t>
            </a:r>
            <a:r>
              <a:rPr lang="en-US" sz="1000" i="1" dirty="0">
                <a:latin typeface="Calibri" charset="0"/>
                <a:ea typeface="Times New Roman" charset="0"/>
                <a:cs typeface="Times New Roman" charset="0"/>
              </a:rPr>
              <a:t> et al, </a:t>
            </a:r>
            <a:r>
              <a:rPr lang="en-US" sz="1000" b="1" i="1" dirty="0">
                <a:latin typeface="Calibri" charset="0"/>
                <a:ea typeface="Times New Roman" charset="0"/>
                <a:cs typeface="Times New Roman" charset="0"/>
              </a:rPr>
              <a:t>Chapman and Hall.</a:t>
            </a:r>
            <a:r>
              <a:rPr lang="en-US" sz="1000" i="1" dirty="0">
                <a:latin typeface="Calibri" charset="0"/>
                <a:ea typeface="Times New Roman" charset="0"/>
                <a:cs typeface="Times New Roman" charset="0"/>
              </a:rPr>
              <a:t> </a:t>
            </a:r>
            <a:r>
              <a:rPr lang="en-US" sz="1000" b="1" i="1" dirty="0">
                <a:latin typeface="Calibri" charset="0"/>
                <a:ea typeface="Times New Roman" charset="0"/>
                <a:cs typeface="Times New Roman" charset="0"/>
              </a:rPr>
              <a:t>Ch. 17</a:t>
            </a:r>
            <a:r>
              <a:rPr lang="en-US" sz="1000" i="1" dirty="0">
                <a:latin typeface="Calibri" charset="0"/>
                <a:ea typeface="Times New Roman" charset="0"/>
                <a:cs typeface="Times New Roman" charset="0"/>
              </a:rPr>
              <a:t>, </a:t>
            </a:r>
          </a:p>
          <a:p>
            <a:pPr algn="ctr"/>
            <a:r>
              <a:rPr lang="en-US" sz="1000" b="1" i="1" dirty="0"/>
              <a:t>ISBN 9781138197541 </a:t>
            </a:r>
            <a:r>
              <a:rPr lang="en-US" sz="1000" i="1" dirty="0">
                <a:latin typeface="Calibri" charset="0"/>
                <a:ea typeface="Times New Roman" charset="0"/>
                <a:cs typeface="Times New Roman" charset="0"/>
              </a:rPr>
              <a:t> </a:t>
            </a:r>
            <a:r>
              <a:rPr lang="en-US" sz="1000" b="1" i="1" dirty="0">
                <a:latin typeface="Calibri" charset="0"/>
                <a:ea typeface="Times New Roman" charset="0"/>
                <a:cs typeface="Times New Roman" charset="0"/>
              </a:rPr>
              <a:t>(2018)</a:t>
            </a:r>
            <a:r>
              <a:rPr lang="fr-FR" sz="1000" i="1" dirty="0"/>
              <a:t> </a:t>
            </a:r>
          </a:p>
        </p:txBody>
      </p:sp>
      <p:grpSp>
        <p:nvGrpSpPr>
          <p:cNvPr id="4" name="Grouper 3"/>
          <p:cNvGrpSpPr/>
          <p:nvPr/>
        </p:nvGrpSpPr>
        <p:grpSpPr>
          <a:xfrm>
            <a:off x="388816" y="5326547"/>
            <a:ext cx="8420847" cy="914765"/>
            <a:chOff x="388816" y="5326547"/>
            <a:chExt cx="8420847" cy="914765"/>
          </a:xfrm>
        </p:grpSpPr>
        <p:sp>
          <p:nvSpPr>
            <p:cNvPr id="92" name="Rectangle à coins arrondis 91"/>
            <p:cNvSpPr/>
            <p:nvPr/>
          </p:nvSpPr>
          <p:spPr>
            <a:xfrm>
              <a:off x="446568" y="5326547"/>
              <a:ext cx="6103088" cy="914765"/>
            </a:xfrm>
            <a:prstGeom prst="roundRect">
              <a:avLst/>
            </a:prstGeom>
            <a:solidFill>
              <a:srgbClr val="C00000">
                <a:alpha val="10000"/>
              </a:srgb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99" dirty="0"/>
            </a:p>
          </p:txBody>
        </p:sp>
        <p:sp>
          <p:nvSpPr>
            <p:cNvPr id="91" name="ZoneTexte 90"/>
            <p:cNvSpPr txBox="1"/>
            <p:nvPr/>
          </p:nvSpPr>
          <p:spPr>
            <a:xfrm>
              <a:off x="388816" y="5399873"/>
              <a:ext cx="6151877" cy="576183"/>
            </a:xfrm>
            <a:prstGeom prst="rect">
              <a:avLst/>
            </a:prstGeom>
            <a:noFill/>
          </p:spPr>
          <p:txBody>
            <a:bodyPr wrap="none" rtlCol="0">
              <a:spAutoFit/>
            </a:bodyPr>
            <a:lstStyle/>
            <a:p>
              <a:pPr algn="ctr"/>
              <a:r>
                <a:rPr lang="fr-FR" sz="1572" dirty="0" err="1"/>
                <a:t>Novel</a:t>
              </a:r>
              <a:r>
                <a:rPr lang="fr-FR" sz="1572" dirty="0"/>
                <a:t> pseudo-spectral </a:t>
              </a:r>
              <a:r>
                <a:rPr lang="fr-FR" sz="1572" dirty="0" err="1"/>
                <a:t>solvers</a:t>
              </a:r>
              <a:r>
                <a:rPr lang="fr-FR" sz="1572" dirty="0"/>
                <a:t> in PICSAR </a:t>
              </a:r>
              <a:r>
                <a:rPr lang="fr-FR" sz="1572" dirty="0" err="1"/>
                <a:t>demonstrated</a:t>
              </a:r>
              <a:r>
                <a:rPr lang="fr-FR" sz="1572" dirty="0"/>
                <a:t> </a:t>
              </a:r>
              <a:r>
                <a:rPr lang="fr-FR" sz="1572" b="1" dirty="0"/>
                <a:t>excellent </a:t>
              </a:r>
              <a:r>
                <a:rPr lang="fr-FR" sz="1572" b="1" dirty="0" err="1"/>
                <a:t>scaling</a:t>
              </a:r>
              <a:r>
                <a:rPr lang="fr-FR" sz="1572" b="1" dirty="0"/>
                <a:t/>
              </a:r>
              <a:br>
                <a:rPr lang="fr-FR" sz="1572" b="1" dirty="0"/>
              </a:br>
              <a:r>
                <a:rPr lang="fr-FR" sz="1572" b="1" dirty="0"/>
                <a:t>up to a million </a:t>
              </a:r>
              <a:r>
                <a:rPr lang="fr-FR" sz="1572" b="1" dirty="0" err="1"/>
                <a:t>cores</a:t>
              </a:r>
              <a:r>
                <a:rPr lang="fr-FR" sz="1572" b="1" dirty="0"/>
                <a:t> </a:t>
              </a:r>
              <a:r>
                <a:rPr lang="fr-FR" sz="1572" b="1" dirty="0" err="1"/>
                <a:t>supercomputers</a:t>
              </a:r>
              <a:r>
                <a:rPr lang="fr-FR" sz="1572" b="1" dirty="0"/>
                <a:t>  </a:t>
              </a:r>
            </a:p>
          </p:txBody>
        </p:sp>
        <p:sp>
          <p:nvSpPr>
            <p:cNvPr id="93" name="Flèche vers le bas 92"/>
            <p:cNvSpPr/>
            <p:nvPr/>
          </p:nvSpPr>
          <p:spPr>
            <a:xfrm rot="16200000">
              <a:off x="6882158" y="5445920"/>
              <a:ext cx="315524" cy="538408"/>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99">
                <a:solidFill>
                  <a:schemeClr val="tx1"/>
                </a:solidFill>
              </a:endParaRPr>
            </a:p>
          </p:txBody>
        </p:sp>
        <p:sp>
          <p:nvSpPr>
            <p:cNvPr id="94" name="ZoneTexte 93"/>
            <p:cNvSpPr txBox="1"/>
            <p:nvPr/>
          </p:nvSpPr>
          <p:spPr>
            <a:xfrm>
              <a:off x="7309124" y="5427031"/>
              <a:ext cx="1500539" cy="576183"/>
            </a:xfrm>
            <a:prstGeom prst="rect">
              <a:avLst/>
            </a:prstGeom>
            <a:noFill/>
          </p:spPr>
          <p:txBody>
            <a:bodyPr wrap="none" rtlCol="0">
              <a:spAutoFit/>
            </a:bodyPr>
            <a:lstStyle/>
            <a:p>
              <a:pPr algn="ctr"/>
              <a:r>
                <a:rPr lang="fr-FR" sz="1572" b="1" dirty="0" err="1">
                  <a:solidFill>
                    <a:srgbClr val="C00000"/>
                  </a:solidFill>
                </a:rPr>
                <a:t>Realistic</a:t>
              </a:r>
              <a:r>
                <a:rPr lang="fr-FR" sz="1572" b="1" dirty="0">
                  <a:solidFill>
                    <a:srgbClr val="C00000"/>
                  </a:solidFill>
                </a:rPr>
                <a:t> 3D </a:t>
              </a:r>
            </a:p>
            <a:p>
              <a:pPr algn="ctr"/>
              <a:r>
                <a:rPr lang="fr-FR" sz="1572" b="1" dirty="0" err="1">
                  <a:solidFill>
                    <a:srgbClr val="C00000"/>
                  </a:solidFill>
                </a:rPr>
                <a:t>now</a:t>
              </a:r>
              <a:r>
                <a:rPr lang="fr-FR" sz="1572" b="1" dirty="0">
                  <a:solidFill>
                    <a:srgbClr val="C00000"/>
                  </a:solidFill>
                </a:rPr>
                <a:t> accessible!</a:t>
              </a:r>
            </a:p>
          </p:txBody>
        </p:sp>
        <p:sp>
          <p:nvSpPr>
            <p:cNvPr id="101" name="Rectangle 100"/>
            <p:cNvSpPr/>
            <p:nvPr/>
          </p:nvSpPr>
          <p:spPr>
            <a:xfrm>
              <a:off x="1145042" y="5939145"/>
              <a:ext cx="4570080" cy="246221"/>
            </a:xfrm>
            <a:prstGeom prst="rect">
              <a:avLst/>
            </a:prstGeom>
          </p:spPr>
          <p:txBody>
            <a:bodyPr>
              <a:spAutoFit/>
            </a:bodyPr>
            <a:lstStyle/>
            <a:p>
              <a:pPr algn="ctr"/>
              <a:r>
                <a:rPr lang="en-US" sz="1000" i="1" u="sng" dirty="0">
                  <a:latin typeface="Calibri" charset="0"/>
                  <a:ea typeface="Times New Roman" charset="0"/>
                  <a:cs typeface="Times New Roman" charset="0"/>
                </a:rPr>
                <a:t>H. </a:t>
              </a:r>
              <a:r>
                <a:rPr lang="en-US" sz="1000" i="1" u="sng" dirty="0" err="1">
                  <a:latin typeface="Calibri" charset="0"/>
                  <a:ea typeface="Times New Roman" charset="0"/>
                  <a:cs typeface="Times New Roman" charset="0"/>
                </a:rPr>
                <a:t>Vincenti</a:t>
              </a:r>
              <a:r>
                <a:rPr lang="en-US" sz="1000" i="1" dirty="0">
                  <a:latin typeface="Calibri" charset="0"/>
                  <a:ea typeface="Times New Roman" charset="0"/>
                  <a:cs typeface="Times New Roman" charset="0"/>
                </a:rPr>
                <a:t> and J-L </a:t>
              </a:r>
              <a:r>
                <a:rPr lang="en-US" sz="1000" i="1" dirty="0" err="1">
                  <a:latin typeface="Calibri" charset="0"/>
                  <a:ea typeface="Times New Roman" charset="0"/>
                  <a:cs typeface="Times New Roman" charset="0"/>
                </a:rPr>
                <a:t>Vay</a:t>
              </a:r>
              <a:r>
                <a:rPr lang="en-US" sz="1000" i="1" dirty="0">
                  <a:latin typeface="Calibri" charset="0"/>
                  <a:ea typeface="Times New Roman" charset="0"/>
                  <a:cs typeface="Times New Roman" charset="0"/>
                </a:rPr>
                <a:t>, </a:t>
              </a:r>
              <a:r>
                <a:rPr lang="en-US" sz="1000" b="1" i="1" dirty="0" err="1">
                  <a:latin typeface="Calibri" charset="0"/>
                  <a:ea typeface="Times New Roman" charset="0"/>
                  <a:cs typeface="Times New Roman" charset="0"/>
                </a:rPr>
                <a:t>Comput</a:t>
              </a:r>
              <a:r>
                <a:rPr lang="en-US" sz="1000" b="1" i="1" dirty="0">
                  <a:latin typeface="Calibri" charset="0"/>
                  <a:ea typeface="Times New Roman" charset="0"/>
                  <a:cs typeface="Times New Roman" charset="0"/>
                </a:rPr>
                <a:t>. Phys. Comm.</a:t>
              </a:r>
              <a:r>
                <a:rPr lang="en-US" sz="1000" i="1" dirty="0">
                  <a:latin typeface="Calibri" charset="0"/>
                  <a:ea typeface="Times New Roman" charset="0"/>
                  <a:cs typeface="Times New Roman" charset="0"/>
                </a:rPr>
                <a:t> </a:t>
              </a:r>
              <a:r>
                <a:rPr lang="en-US" sz="1000" b="1" i="1" dirty="0">
                  <a:latin typeface="Calibri" charset="0"/>
                  <a:ea typeface="Times New Roman" charset="0"/>
                  <a:cs typeface="Times New Roman" charset="0"/>
                </a:rPr>
                <a:t>228</a:t>
              </a:r>
              <a:r>
                <a:rPr lang="en-US" sz="1000" i="1" dirty="0">
                  <a:latin typeface="Calibri" charset="0"/>
                  <a:ea typeface="Times New Roman" charset="0"/>
                  <a:cs typeface="Times New Roman" charset="0"/>
                </a:rPr>
                <a:t>, 22-29 </a:t>
              </a:r>
              <a:r>
                <a:rPr lang="en-US" sz="1000" b="1" i="1" dirty="0">
                  <a:latin typeface="Calibri" charset="0"/>
                  <a:ea typeface="Times New Roman" charset="0"/>
                  <a:cs typeface="Times New Roman" charset="0"/>
                </a:rPr>
                <a:t>(2018)</a:t>
              </a:r>
              <a:r>
                <a:rPr lang="fr-FR" sz="1000" i="1" dirty="0"/>
                <a:t> </a:t>
              </a:r>
            </a:p>
          </p:txBody>
        </p:sp>
      </p:grpSp>
      <p:sp>
        <p:nvSpPr>
          <p:cNvPr id="26" name="ZoneTexte 25">
            <a:extLst>
              <a:ext uri="{FF2B5EF4-FFF2-40B4-BE49-F238E27FC236}">
                <a16:creationId xmlns:a16="http://schemas.microsoft.com/office/drawing/2014/main" id="{589084A6-6E5C-7E4B-852A-8CAC8F954CE0}"/>
              </a:ext>
            </a:extLst>
          </p:cNvPr>
          <p:cNvSpPr txBox="1"/>
          <p:nvPr/>
        </p:nvSpPr>
        <p:spPr>
          <a:xfrm>
            <a:off x="8759566" y="6451882"/>
            <a:ext cx="418704" cy="369332"/>
          </a:xfrm>
          <a:prstGeom prst="rect">
            <a:avLst/>
          </a:prstGeom>
          <a:noFill/>
        </p:spPr>
        <p:txBody>
          <a:bodyPr wrap="none" rtlCol="0">
            <a:spAutoFit/>
          </a:bodyPr>
          <a:lstStyle/>
          <a:p>
            <a:r>
              <a:rPr lang="fr-FR" dirty="0"/>
              <a:t>14</a:t>
            </a:r>
          </a:p>
        </p:txBody>
      </p:sp>
    </p:spTree>
    <p:extLst>
      <p:ext uri="{BB962C8B-B14F-4D97-AF65-F5344CB8AC3E}">
        <p14:creationId xmlns:p14="http://schemas.microsoft.com/office/powerpoint/2010/main" val="354560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Line 3"/>
          <p:cNvSpPr>
            <a:spLocks noChangeShapeType="1"/>
          </p:cNvSpPr>
          <p:nvPr/>
        </p:nvSpPr>
        <p:spPr bwMode="auto">
          <a:xfrm>
            <a:off x="396875" y="260350"/>
            <a:ext cx="8351838" cy="0"/>
          </a:xfrm>
          <a:prstGeom prst="line">
            <a:avLst/>
          </a:prstGeom>
          <a:noFill/>
          <a:ln w="285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5" tIns="45713" rIns="91425" bIns="45713"/>
          <a:lstStyle/>
          <a:p>
            <a:endParaRPr lang="fr-FR"/>
          </a:p>
        </p:txBody>
      </p:sp>
      <p:sp>
        <p:nvSpPr>
          <p:cNvPr id="12" name="Rectangle 11"/>
          <p:cNvSpPr/>
          <p:nvPr/>
        </p:nvSpPr>
        <p:spPr>
          <a:xfrm>
            <a:off x="0" y="0"/>
            <a:ext cx="8210550" cy="762000"/>
          </a:xfrm>
          <a:prstGeom prst="rect">
            <a:avLst/>
          </a:prstGeom>
          <a:gradFill>
            <a:gsLst>
              <a:gs pos="0">
                <a:srgbClr val="C4161C"/>
              </a:gs>
              <a:gs pos="50000">
                <a:srgbClr val="C00000"/>
              </a:gs>
              <a:gs pos="100000">
                <a:srgbClr val="E51B22"/>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anchor="ctr"/>
          <a:lstStyle/>
          <a:p>
            <a:pPr algn="ctr">
              <a:defRPr/>
            </a:pPr>
            <a:endParaRPr lang="fr-FR"/>
          </a:p>
        </p:txBody>
      </p:sp>
      <p:pic>
        <p:nvPicPr>
          <p:cNvPr id="14" name="Picture 2" descr="C:\Users\hvincent\Desktop\logo_ce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0550" y="0"/>
            <a:ext cx="933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ZoneTexte 65"/>
          <p:cNvSpPr txBox="1"/>
          <p:nvPr/>
        </p:nvSpPr>
        <p:spPr>
          <a:xfrm>
            <a:off x="3977079" y="150968"/>
            <a:ext cx="1178528" cy="461665"/>
          </a:xfrm>
          <a:prstGeom prst="rect">
            <a:avLst/>
          </a:prstGeom>
          <a:noFill/>
        </p:spPr>
        <p:txBody>
          <a:bodyPr wrap="none" rtlCol="0">
            <a:spAutoFit/>
          </a:bodyPr>
          <a:lstStyle>
            <a:defPPr>
              <a:defRPr lang="en-US"/>
            </a:defPPr>
            <a:lvl1pPr defTabSz="914400" fontAlgn="auto">
              <a:spcBef>
                <a:spcPts val="0"/>
              </a:spcBef>
              <a:spcAft>
                <a:spcPts val="0"/>
              </a:spcAft>
              <a:defRPr sz="2600" i="0">
                <a:solidFill>
                  <a:prstClr val="black"/>
                </a:solidFill>
                <a:latin typeface="Calibri" panose="020F0502020204030204"/>
              </a:defRPr>
            </a:lvl1pPr>
          </a:lstStyle>
          <a:p>
            <a:r>
              <a:rPr lang="fr-FR" sz="2400" dirty="0" err="1">
                <a:solidFill>
                  <a:schemeClr val="bg1"/>
                </a:solidFill>
                <a:latin typeface="Calibri" pitchFamily="34" charset="0"/>
                <a:ea typeface="MS PGothic" pitchFamily="34" charset="-128"/>
              </a:rPr>
              <a:t>Outline</a:t>
            </a:r>
            <a:r>
              <a:rPr lang="fr-FR" sz="2400" dirty="0">
                <a:solidFill>
                  <a:schemeClr val="bg1"/>
                </a:solidFill>
                <a:latin typeface="Calibri" pitchFamily="34" charset="0"/>
                <a:ea typeface="MS PGothic" pitchFamily="34" charset="-128"/>
              </a:rPr>
              <a:t> </a:t>
            </a:r>
          </a:p>
        </p:txBody>
      </p:sp>
      <p:sp>
        <p:nvSpPr>
          <p:cNvPr id="13" name="ZoneTexte 12">
            <a:extLst>
              <a:ext uri="{FF2B5EF4-FFF2-40B4-BE49-F238E27FC236}">
                <a16:creationId xmlns:a16="http://schemas.microsoft.com/office/drawing/2014/main" id="{FBCAAA3A-B238-7840-B8F3-480365E2E401}"/>
              </a:ext>
            </a:extLst>
          </p:cNvPr>
          <p:cNvSpPr txBox="1"/>
          <p:nvPr/>
        </p:nvSpPr>
        <p:spPr>
          <a:xfrm>
            <a:off x="693122" y="1833882"/>
            <a:ext cx="7150484" cy="430887"/>
          </a:xfrm>
          <a:prstGeom prst="rect">
            <a:avLst/>
          </a:prstGeom>
          <a:noFill/>
        </p:spPr>
        <p:txBody>
          <a:bodyPr wrap="none" rtlCol="0">
            <a:spAutoFit/>
          </a:bodyPr>
          <a:lstStyle/>
          <a:p>
            <a:r>
              <a:rPr lang="fr-FR" sz="2200" i="1" dirty="0">
                <a:solidFill>
                  <a:schemeClr val="bg1">
                    <a:lumMod val="65000"/>
                  </a:schemeClr>
                </a:solidFill>
              </a:rPr>
              <a:t>I. </a:t>
            </a:r>
            <a:r>
              <a:rPr lang="fr-FR" sz="2200" i="1" dirty="0" err="1">
                <a:solidFill>
                  <a:schemeClr val="bg1">
                    <a:lumMod val="65000"/>
                  </a:schemeClr>
                </a:solidFill>
              </a:rPr>
              <a:t>Reach</a:t>
            </a:r>
            <a:r>
              <a:rPr lang="fr-FR" sz="2200" i="1" dirty="0">
                <a:solidFill>
                  <a:schemeClr val="bg1">
                    <a:lumMod val="65000"/>
                  </a:schemeClr>
                </a:solidFill>
              </a:rPr>
              <a:t> the Schwinger </a:t>
            </a:r>
            <a:r>
              <a:rPr lang="fr-FR" sz="2200" i="1" dirty="0" err="1">
                <a:solidFill>
                  <a:schemeClr val="bg1">
                    <a:lumMod val="65000"/>
                  </a:schemeClr>
                </a:solidFill>
              </a:rPr>
              <a:t>limit</a:t>
            </a:r>
            <a:r>
              <a:rPr lang="fr-FR" sz="2200" i="1" dirty="0">
                <a:solidFill>
                  <a:schemeClr val="bg1">
                    <a:lumMod val="65000"/>
                  </a:schemeClr>
                </a:solidFill>
              </a:rPr>
              <a:t> </a:t>
            </a:r>
            <a:r>
              <a:rPr lang="fr-FR" sz="2200" i="1" dirty="0" err="1">
                <a:solidFill>
                  <a:schemeClr val="bg1">
                    <a:lumMod val="65000"/>
                  </a:schemeClr>
                </a:solidFill>
              </a:rPr>
              <a:t>using</a:t>
            </a:r>
            <a:r>
              <a:rPr lang="fr-FR" sz="2200" i="1" dirty="0">
                <a:solidFill>
                  <a:schemeClr val="bg1">
                    <a:lumMod val="65000"/>
                  </a:schemeClr>
                </a:solidFill>
              </a:rPr>
              <a:t> </a:t>
            </a:r>
            <a:r>
              <a:rPr lang="fr-FR" sz="2200" i="1" dirty="0" err="1">
                <a:solidFill>
                  <a:schemeClr val="bg1">
                    <a:lumMod val="65000"/>
                  </a:schemeClr>
                </a:solidFill>
              </a:rPr>
              <a:t>relativistic</a:t>
            </a:r>
            <a:r>
              <a:rPr lang="fr-FR" sz="2200" i="1" dirty="0">
                <a:solidFill>
                  <a:schemeClr val="bg1">
                    <a:lumMod val="65000"/>
                  </a:schemeClr>
                </a:solidFill>
              </a:rPr>
              <a:t> plasma </a:t>
            </a:r>
            <a:r>
              <a:rPr lang="fr-FR" sz="2200" i="1" dirty="0" err="1">
                <a:solidFill>
                  <a:schemeClr val="bg1">
                    <a:lumMod val="65000"/>
                  </a:schemeClr>
                </a:solidFill>
              </a:rPr>
              <a:t>mirrors</a:t>
            </a:r>
            <a:r>
              <a:rPr lang="fr-FR" sz="2200" i="1" dirty="0">
                <a:solidFill>
                  <a:schemeClr val="bg1">
                    <a:lumMod val="65000"/>
                  </a:schemeClr>
                </a:solidFill>
              </a:rPr>
              <a:t> </a:t>
            </a:r>
          </a:p>
        </p:txBody>
      </p:sp>
      <p:sp>
        <p:nvSpPr>
          <p:cNvPr id="20" name="ZoneTexte 19">
            <a:extLst>
              <a:ext uri="{FF2B5EF4-FFF2-40B4-BE49-F238E27FC236}">
                <a16:creationId xmlns:a16="http://schemas.microsoft.com/office/drawing/2014/main" id="{4089EBF3-58C7-B34E-982E-83873AC9F6CD}"/>
              </a:ext>
            </a:extLst>
          </p:cNvPr>
          <p:cNvSpPr txBox="1"/>
          <p:nvPr/>
        </p:nvSpPr>
        <p:spPr>
          <a:xfrm>
            <a:off x="609995" y="3835952"/>
            <a:ext cx="5111720" cy="430887"/>
          </a:xfrm>
          <a:prstGeom prst="rect">
            <a:avLst/>
          </a:prstGeom>
          <a:noFill/>
        </p:spPr>
        <p:txBody>
          <a:bodyPr wrap="none" rtlCol="0">
            <a:spAutoFit/>
          </a:bodyPr>
          <a:lstStyle/>
          <a:p>
            <a:r>
              <a:rPr lang="fr-FR" sz="2200" i="1" dirty="0"/>
              <a:t>III. First solutions </a:t>
            </a:r>
            <a:r>
              <a:rPr lang="fr-FR" sz="2200" i="1" dirty="0" err="1"/>
              <a:t>designed</a:t>
            </a:r>
            <a:r>
              <a:rPr lang="fr-FR" sz="2200" i="1" dirty="0"/>
              <a:t> at </a:t>
            </a:r>
            <a:r>
              <a:rPr lang="fr-FR" sz="2200" i="1" dirty="0" err="1"/>
              <a:t>extreme</a:t>
            </a:r>
            <a:r>
              <a:rPr lang="fr-FR" sz="2200" i="1" dirty="0"/>
              <a:t> </a:t>
            </a:r>
            <a:r>
              <a:rPr lang="fr-FR" sz="2200" i="1" dirty="0" err="1"/>
              <a:t>scale</a:t>
            </a:r>
            <a:endParaRPr lang="fr-FR" sz="2200" i="1" dirty="0"/>
          </a:p>
        </p:txBody>
      </p:sp>
      <p:sp>
        <p:nvSpPr>
          <p:cNvPr id="21" name="ZoneTexte 20">
            <a:extLst>
              <a:ext uri="{FF2B5EF4-FFF2-40B4-BE49-F238E27FC236}">
                <a16:creationId xmlns:a16="http://schemas.microsoft.com/office/drawing/2014/main" id="{A01CDBC7-D7E1-4C4D-8514-EAA1003B9868}"/>
              </a:ext>
            </a:extLst>
          </p:cNvPr>
          <p:cNvSpPr txBox="1"/>
          <p:nvPr/>
        </p:nvSpPr>
        <p:spPr>
          <a:xfrm>
            <a:off x="623850" y="4836123"/>
            <a:ext cx="2947858" cy="430887"/>
          </a:xfrm>
          <a:prstGeom prst="rect">
            <a:avLst/>
          </a:prstGeom>
          <a:noFill/>
        </p:spPr>
        <p:txBody>
          <a:bodyPr wrap="none" rtlCol="0">
            <a:spAutoFit/>
          </a:bodyPr>
          <a:lstStyle/>
          <a:p>
            <a:r>
              <a:rPr lang="fr-FR" sz="2200" i="1" dirty="0">
                <a:solidFill>
                  <a:schemeClr val="bg1">
                    <a:lumMod val="65000"/>
                  </a:schemeClr>
                </a:solidFill>
              </a:rPr>
              <a:t>IV. Conclusion/prospects</a:t>
            </a:r>
          </a:p>
        </p:txBody>
      </p:sp>
      <p:sp>
        <p:nvSpPr>
          <p:cNvPr id="22" name="ZoneTexte 21">
            <a:extLst>
              <a:ext uri="{FF2B5EF4-FFF2-40B4-BE49-F238E27FC236}">
                <a16:creationId xmlns:a16="http://schemas.microsoft.com/office/drawing/2014/main" id="{AFCE9557-C137-3C4C-A230-69342670B7DE}"/>
              </a:ext>
            </a:extLst>
          </p:cNvPr>
          <p:cNvSpPr txBox="1"/>
          <p:nvPr/>
        </p:nvSpPr>
        <p:spPr>
          <a:xfrm>
            <a:off x="651558" y="2807207"/>
            <a:ext cx="6177781" cy="430887"/>
          </a:xfrm>
          <a:prstGeom prst="rect">
            <a:avLst/>
          </a:prstGeom>
          <a:noFill/>
        </p:spPr>
        <p:txBody>
          <a:bodyPr wrap="none" rtlCol="0">
            <a:spAutoFit/>
          </a:bodyPr>
          <a:lstStyle/>
          <a:p>
            <a:r>
              <a:rPr lang="fr-FR" sz="2200" i="1" dirty="0">
                <a:solidFill>
                  <a:schemeClr val="bg1">
                    <a:lumMod val="65000"/>
                  </a:schemeClr>
                </a:solidFill>
              </a:rPr>
              <a:t>II. The </a:t>
            </a:r>
            <a:r>
              <a:rPr lang="fr-FR" sz="2200" i="1" dirty="0" err="1">
                <a:solidFill>
                  <a:schemeClr val="bg1">
                    <a:lumMod val="65000"/>
                  </a:schemeClr>
                </a:solidFill>
              </a:rPr>
              <a:t>exascale</a:t>
            </a:r>
            <a:r>
              <a:rPr lang="fr-FR" sz="2200" i="1" dirty="0">
                <a:solidFill>
                  <a:schemeClr val="bg1">
                    <a:lumMod val="65000"/>
                  </a:schemeClr>
                </a:solidFill>
              </a:rPr>
              <a:t> challenge to </a:t>
            </a:r>
            <a:r>
              <a:rPr lang="fr-FR" sz="2200" i="1" dirty="0" err="1">
                <a:solidFill>
                  <a:schemeClr val="bg1">
                    <a:lumMod val="65000"/>
                  </a:schemeClr>
                </a:solidFill>
              </a:rPr>
              <a:t>simulate</a:t>
            </a:r>
            <a:r>
              <a:rPr lang="fr-FR" sz="2200" i="1" dirty="0">
                <a:solidFill>
                  <a:schemeClr val="bg1">
                    <a:lumMod val="65000"/>
                  </a:schemeClr>
                </a:solidFill>
              </a:rPr>
              <a:t> plasma </a:t>
            </a:r>
            <a:r>
              <a:rPr lang="fr-FR" sz="2200" i="1">
                <a:solidFill>
                  <a:schemeClr val="bg1">
                    <a:lumMod val="65000"/>
                  </a:schemeClr>
                </a:solidFill>
              </a:rPr>
              <a:t>mirrors</a:t>
            </a:r>
            <a:endParaRPr lang="fr-FR" sz="2200" i="1" dirty="0">
              <a:solidFill>
                <a:schemeClr val="bg1">
                  <a:lumMod val="65000"/>
                </a:schemeClr>
              </a:solidFill>
            </a:endParaRPr>
          </a:p>
        </p:txBody>
      </p:sp>
      <p:sp>
        <p:nvSpPr>
          <p:cNvPr id="10" name="ZoneTexte 9">
            <a:extLst>
              <a:ext uri="{FF2B5EF4-FFF2-40B4-BE49-F238E27FC236}">
                <a16:creationId xmlns:a16="http://schemas.microsoft.com/office/drawing/2014/main" id="{657113D0-BB4B-ED48-B023-4E6523CCBBC4}"/>
              </a:ext>
            </a:extLst>
          </p:cNvPr>
          <p:cNvSpPr txBox="1"/>
          <p:nvPr/>
        </p:nvSpPr>
        <p:spPr>
          <a:xfrm>
            <a:off x="8759566" y="6451882"/>
            <a:ext cx="418704" cy="369332"/>
          </a:xfrm>
          <a:prstGeom prst="rect">
            <a:avLst/>
          </a:prstGeom>
          <a:noFill/>
        </p:spPr>
        <p:txBody>
          <a:bodyPr wrap="none" rtlCol="0">
            <a:spAutoFit/>
          </a:bodyPr>
          <a:lstStyle/>
          <a:p>
            <a:r>
              <a:rPr lang="fr-FR" dirty="0"/>
              <a:t>15</a:t>
            </a:r>
          </a:p>
        </p:txBody>
      </p:sp>
    </p:spTree>
    <p:extLst>
      <p:ext uri="{BB962C8B-B14F-4D97-AF65-F5344CB8AC3E}">
        <p14:creationId xmlns:p14="http://schemas.microsoft.com/office/powerpoint/2010/main" val="2013320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Line 3"/>
          <p:cNvSpPr>
            <a:spLocks noChangeShapeType="1"/>
          </p:cNvSpPr>
          <p:nvPr/>
        </p:nvSpPr>
        <p:spPr bwMode="auto">
          <a:xfrm>
            <a:off x="396875" y="260350"/>
            <a:ext cx="8351838" cy="0"/>
          </a:xfrm>
          <a:prstGeom prst="line">
            <a:avLst/>
          </a:prstGeom>
          <a:noFill/>
          <a:ln w="285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5" tIns="45713" rIns="91425" bIns="45713"/>
          <a:lstStyle/>
          <a:p>
            <a:endParaRPr lang="fr-FR"/>
          </a:p>
        </p:txBody>
      </p:sp>
      <p:sp>
        <p:nvSpPr>
          <p:cNvPr id="12" name="Rectangle 11"/>
          <p:cNvSpPr/>
          <p:nvPr/>
        </p:nvSpPr>
        <p:spPr>
          <a:xfrm>
            <a:off x="0" y="0"/>
            <a:ext cx="8210550" cy="762000"/>
          </a:xfrm>
          <a:prstGeom prst="rect">
            <a:avLst/>
          </a:prstGeom>
          <a:gradFill>
            <a:gsLst>
              <a:gs pos="0">
                <a:srgbClr val="C4161C"/>
              </a:gs>
              <a:gs pos="50000">
                <a:srgbClr val="C00000"/>
              </a:gs>
              <a:gs pos="100000">
                <a:srgbClr val="E51B22"/>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anchor="ctr"/>
          <a:lstStyle/>
          <a:p>
            <a:pPr algn="ctr">
              <a:defRPr/>
            </a:pPr>
            <a:endParaRPr lang="fr-FR"/>
          </a:p>
        </p:txBody>
      </p:sp>
      <p:pic>
        <p:nvPicPr>
          <p:cNvPr id="14" name="Picture 2" descr="C:\Users\hvincent\Desktop\logo_ce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0550" y="0"/>
            <a:ext cx="933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ZoneTexte 65"/>
          <p:cNvSpPr txBox="1"/>
          <p:nvPr/>
        </p:nvSpPr>
        <p:spPr>
          <a:xfrm>
            <a:off x="1060915" y="118781"/>
            <a:ext cx="6782691" cy="461665"/>
          </a:xfrm>
          <a:prstGeom prst="rect">
            <a:avLst/>
          </a:prstGeom>
          <a:noFill/>
        </p:spPr>
        <p:txBody>
          <a:bodyPr wrap="none" rtlCol="0">
            <a:spAutoFit/>
          </a:bodyPr>
          <a:lstStyle>
            <a:defPPr>
              <a:defRPr lang="en-US"/>
            </a:defPPr>
            <a:lvl1pPr defTabSz="914400" fontAlgn="auto">
              <a:spcBef>
                <a:spcPts val="0"/>
              </a:spcBef>
              <a:spcAft>
                <a:spcPts val="0"/>
              </a:spcAft>
              <a:defRPr sz="2600" i="0">
                <a:solidFill>
                  <a:prstClr val="black"/>
                </a:solidFill>
                <a:latin typeface="Calibri" panose="020F0502020204030204"/>
              </a:defRPr>
            </a:lvl1pPr>
          </a:lstStyle>
          <a:p>
            <a:r>
              <a:rPr lang="fr-FR" sz="2400" dirty="0">
                <a:solidFill>
                  <a:schemeClr val="bg1"/>
                </a:solidFill>
                <a:latin typeface="Calibri" pitchFamily="34" charset="0"/>
                <a:ea typeface="MS PGothic" pitchFamily="34" charset="-128"/>
              </a:rPr>
              <a:t>First high-</a:t>
            </a:r>
            <a:r>
              <a:rPr lang="fr-FR" sz="2400" dirty="0" err="1">
                <a:solidFill>
                  <a:schemeClr val="bg1"/>
                </a:solidFill>
                <a:latin typeface="Calibri" pitchFamily="34" charset="0"/>
                <a:ea typeface="MS PGothic" pitchFamily="34" charset="-128"/>
              </a:rPr>
              <a:t>fidelity</a:t>
            </a:r>
            <a:r>
              <a:rPr lang="fr-FR" sz="2400" dirty="0">
                <a:solidFill>
                  <a:schemeClr val="bg1"/>
                </a:solidFill>
                <a:latin typeface="Calibri" pitchFamily="34" charset="0"/>
                <a:ea typeface="MS PGothic" pitchFamily="34" charset="-128"/>
              </a:rPr>
              <a:t> 3D Simulation of </a:t>
            </a:r>
            <a:r>
              <a:rPr lang="fr-FR" sz="2400" dirty="0" err="1">
                <a:solidFill>
                  <a:schemeClr val="bg1"/>
                </a:solidFill>
                <a:latin typeface="Calibri" pitchFamily="34" charset="0"/>
                <a:ea typeface="MS PGothic" pitchFamily="34" charset="-128"/>
              </a:rPr>
              <a:t>harmonic</a:t>
            </a:r>
            <a:r>
              <a:rPr lang="fr-FR" sz="2400" dirty="0">
                <a:solidFill>
                  <a:schemeClr val="bg1"/>
                </a:solidFill>
                <a:latin typeface="Calibri" pitchFamily="34" charset="0"/>
                <a:ea typeface="MS PGothic" pitchFamily="34" charset="-128"/>
              </a:rPr>
              <a:t> </a:t>
            </a:r>
            <a:r>
              <a:rPr lang="fr-FR" sz="2400" dirty="0" err="1">
                <a:solidFill>
                  <a:schemeClr val="bg1"/>
                </a:solidFill>
                <a:latin typeface="Calibri" pitchFamily="34" charset="0"/>
                <a:ea typeface="MS PGothic" pitchFamily="34" charset="-128"/>
              </a:rPr>
              <a:t>focusing</a:t>
            </a:r>
            <a:endParaRPr lang="fr-FR" sz="2400" dirty="0">
              <a:solidFill>
                <a:schemeClr val="bg1"/>
              </a:solidFill>
              <a:latin typeface="Calibri" pitchFamily="34" charset="0"/>
              <a:ea typeface="MS PGothic" pitchFamily="34" charset="-128"/>
            </a:endParaRPr>
          </a:p>
        </p:txBody>
      </p:sp>
      <p:grpSp>
        <p:nvGrpSpPr>
          <p:cNvPr id="2" name="Groupe 1">
            <a:extLst>
              <a:ext uri="{FF2B5EF4-FFF2-40B4-BE49-F238E27FC236}">
                <a16:creationId xmlns:a16="http://schemas.microsoft.com/office/drawing/2014/main" id="{4C2C7E15-C0B5-4540-8EAF-D9BEB4080079}"/>
              </a:ext>
            </a:extLst>
          </p:cNvPr>
          <p:cNvGrpSpPr/>
          <p:nvPr/>
        </p:nvGrpSpPr>
        <p:grpSpPr>
          <a:xfrm>
            <a:off x="0" y="722015"/>
            <a:ext cx="9150353" cy="6184560"/>
            <a:chOff x="2591739" y="1022350"/>
            <a:chExt cx="6552261" cy="4357253"/>
          </a:xfrm>
        </p:grpSpPr>
        <p:pic>
          <p:nvPicPr>
            <p:cNvPr id="10" name="Image 9">
              <a:extLst>
                <a:ext uri="{FF2B5EF4-FFF2-40B4-BE49-F238E27FC236}">
                  <a16:creationId xmlns:a16="http://schemas.microsoft.com/office/drawing/2014/main" id="{5E6FA8D3-A654-F54A-BABC-B6995A4B7D0B}"/>
                </a:ext>
              </a:extLst>
            </p:cNvPr>
            <p:cNvPicPr>
              <a:picLocks noChangeAspect="1"/>
            </p:cNvPicPr>
            <p:nvPr/>
          </p:nvPicPr>
          <p:blipFill>
            <a:blip r:embed="rId4"/>
            <a:stretch>
              <a:fillRect/>
            </a:stretch>
          </p:blipFill>
          <p:spPr>
            <a:xfrm>
              <a:off x="2591739" y="1022350"/>
              <a:ext cx="6552261" cy="4357253"/>
            </a:xfrm>
            <a:prstGeom prst="rect">
              <a:avLst/>
            </a:prstGeom>
          </p:spPr>
        </p:pic>
        <p:sp>
          <p:nvSpPr>
            <p:cNvPr id="15" name="Rectangle 14">
              <a:extLst>
                <a:ext uri="{FF2B5EF4-FFF2-40B4-BE49-F238E27FC236}">
                  <a16:creationId xmlns:a16="http://schemas.microsoft.com/office/drawing/2014/main" id="{5B98EED2-5F53-9A4C-9744-0F16A798477F}"/>
                </a:ext>
              </a:extLst>
            </p:cNvPr>
            <p:cNvSpPr/>
            <p:nvPr/>
          </p:nvSpPr>
          <p:spPr>
            <a:xfrm>
              <a:off x="3996330" y="4979745"/>
              <a:ext cx="4136830" cy="325260"/>
            </a:xfrm>
            <a:prstGeom prst="rect">
              <a:avLst/>
            </a:prstGeom>
          </p:spPr>
          <p:txBody>
            <a:bodyPr wrap="none">
              <a:spAutoFit/>
            </a:bodyPr>
            <a:lstStyle/>
            <a:p>
              <a:r>
                <a:rPr lang="en-US" sz="2400" b="1" dirty="0"/>
                <a:t> IBM for Argonne National Laboratory (USA)</a:t>
              </a:r>
              <a:endParaRPr lang="fr-FR" sz="2400" b="1" dirty="0"/>
            </a:p>
          </p:txBody>
        </p:sp>
      </p:grpSp>
      <p:sp>
        <p:nvSpPr>
          <p:cNvPr id="3" name="ZoneTexte 2">
            <a:extLst>
              <a:ext uri="{FF2B5EF4-FFF2-40B4-BE49-F238E27FC236}">
                <a16:creationId xmlns:a16="http://schemas.microsoft.com/office/drawing/2014/main" id="{74DD7F83-3B52-9040-BD1D-8824C4D7BEAF}"/>
              </a:ext>
            </a:extLst>
          </p:cNvPr>
          <p:cNvSpPr txBox="1"/>
          <p:nvPr/>
        </p:nvSpPr>
        <p:spPr>
          <a:xfrm>
            <a:off x="7551555" y="4486777"/>
            <a:ext cx="1317990" cy="461665"/>
          </a:xfrm>
          <a:prstGeom prst="rect">
            <a:avLst/>
          </a:prstGeom>
          <a:noFill/>
        </p:spPr>
        <p:txBody>
          <a:bodyPr wrap="none" rtlCol="0">
            <a:spAutoFit/>
          </a:bodyPr>
          <a:lstStyle/>
          <a:p>
            <a:r>
              <a:rPr lang="fr-FR" sz="2400" b="1" dirty="0">
                <a:solidFill>
                  <a:schemeClr val="bg1"/>
                </a:solidFill>
              </a:rPr>
              <a:t>10</a:t>
            </a:r>
            <a:r>
              <a:rPr lang="fr-FR" sz="2400" b="1" baseline="30000" dirty="0">
                <a:solidFill>
                  <a:schemeClr val="bg1"/>
                </a:solidFill>
              </a:rPr>
              <a:t>11</a:t>
            </a:r>
            <a:r>
              <a:rPr lang="fr-FR" sz="2400" b="1" dirty="0">
                <a:solidFill>
                  <a:schemeClr val="bg1"/>
                </a:solidFill>
              </a:rPr>
              <a:t> </a:t>
            </a:r>
            <a:r>
              <a:rPr lang="fr-FR" sz="2400" b="1" dirty="0" err="1">
                <a:solidFill>
                  <a:schemeClr val="bg1"/>
                </a:solidFill>
              </a:rPr>
              <a:t>cells</a:t>
            </a:r>
            <a:endParaRPr lang="fr-FR" sz="2400" b="1" dirty="0">
              <a:solidFill>
                <a:schemeClr val="bg1"/>
              </a:solidFill>
            </a:endParaRPr>
          </a:p>
        </p:txBody>
      </p:sp>
      <p:sp>
        <p:nvSpPr>
          <p:cNvPr id="17" name="ZoneTexte 16">
            <a:extLst>
              <a:ext uri="{FF2B5EF4-FFF2-40B4-BE49-F238E27FC236}">
                <a16:creationId xmlns:a16="http://schemas.microsoft.com/office/drawing/2014/main" id="{CB6210C8-2E23-164F-8E30-63361B6905D4}"/>
              </a:ext>
            </a:extLst>
          </p:cNvPr>
          <p:cNvSpPr txBox="1"/>
          <p:nvPr/>
        </p:nvSpPr>
        <p:spPr>
          <a:xfrm>
            <a:off x="7125356" y="5052354"/>
            <a:ext cx="1864613" cy="461665"/>
          </a:xfrm>
          <a:prstGeom prst="rect">
            <a:avLst/>
          </a:prstGeom>
          <a:noFill/>
        </p:spPr>
        <p:txBody>
          <a:bodyPr wrap="none" rtlCol="0">
            <a:spAutoFit/>
          </a:bodyPr>
          <a:lstStyle/>
          <a:p>
            <a:r>
              <a:rPr lang="fr-FR" sz="2400" b="1" dirty="0">
                <a:solidFill>
                  <a:schemeClr val="bg1"/>
                </a:solidFill>
              </a:rPr>
              <a:t>10</a:t>
            </a:r>
            <a:r>
              <a:rPr lang="fr-FR" sz="2400" b="1" baseline="30000" dirty="0">
                <a:solidFill>
                  <a:schemeClr val="bg1"/>
                </a:solidFill>
              </a:rPr>
              <a:t>11</a:t>
            </a:r>
            <a:r>
              <a:rPr lang="fr-FR" sz="2400" b="1" dirty="0">
                <a:solidFill>
                  <a:schemeClr val="bg1"/>
                </a:solidFill>
              </a:rPr>
              <a:t> </a:t>
            </a:r>
            <a:r>
              <a:rPr lang="fr-FR" sz="2400" b="1" dirty="0" err="1">
                <a:solidFill>
                  <a:schemeClr val="bg1"/>
                </a:solidFill>
              </a:rPr>
              <a:t>particles</a:t>
            </a:r>
            <a:endParaRPr lang="fr-FR" sz="2400" b="1" dirty="0">
              <a:solidFill>
                <a:schemeClr val="bg1"/>
              </a:solidFill>
            </a:endParaRPr>
          </a:p>
        </p:txBody>
      </p:sp>
      <p:sp>
        <p:nvSpPr>
          <p:cNvPr id="18" name="ZoneTexte 17">
            <a:extLst>
              <a:ext uri="{FF2B5EF4-FFF2-40B4-BE49-F238E27FC236}">
                <a16:creationId xmlns:a16="http://schemas.microsoft.com/office/drawing/2014/main" id="{365EA8DB-8181-3C4D-B190-3F129F5A8FA2}"/>
              </a:ext>
            </a:extLst>
          </p:cNvPr>
          <p:cNvSpPr txBox="1"/>
          <p:nvPr/>
        </p:nvSpPr>
        <p:spPr>
          <a:xfrm>
            <a:off x="4105275" y="5707807"/>
            <a:ext cx="4861972" cy="461665"/>
          </a:xfrm>
          <a:prstGeom prst="rect">
            <a:avLst/>
          </a:prstGeom>
          <a:noFill/>
        </p:spPr>
        <p:txBody>
          <a:bodyPr wrap="none" rtlCol="0">
            <a:spAutoFit/>
          </a:bodyPr>
          <a:lstStyle/>
          <a:p>
            <a:r>
              <a:rPr lang="fr-FR" sz="2400" b="1" dirty="0">
                <a:solidFill>
                  <a:schemeClr val="bg1"/>
                </a:solidFill>
              </a:rPr>
              <a:t>20 millions CPU </a:t>
            </a:r>
            <a:r>
              <a:rPr lang="fr-FR" sz="2400" b="1" dirty="0" err="1">
                <a:solidFill>
                  <a:schemeClr val="bg1"/>
                </a:solidFill>
              </a:rPr>
              <a:t>hours</a:t>
            </a:r>
            <a:r>
              <a:rPr lang="fr-FR" sz="2400" b="1" dirty="0">
                <a:solidFill>
                  <a:schemeClr val="bg1"/>
                </a:solidFill>
              </a:rPr>
              <a:t>/3D simulation</a:t>
            </a:r>
          </a:p>
        </p:txBody>
      </p:sp>
      <p:pic>
        <p:nvPicPr>
          <p:cNvPr id="23" name="Image 22">
            <a:extLst>
              <a:ext uri="{FF2B5EF4-FFF2-40B4-BE49-F238E27FC236}">
                <a16:creationId xmlns:a16="http://schemas.microsoft.com/office/drawing/2014/main" id="{C2257444-C1B0-D64A-B3D3-F046E051F59E}"/>
              </a:ext>
            </a:extLst>
          </p:cNvPr>
          <p:cNvPicPr>
            <a:picLocks noChangeAspect="1"/>
          </p:cNvPicPr>
          <p:nvPr/>
        </p:nvPicPr>
        <p:blipFill>
          <a:blip r:embed="rId5"/>
          <a:stretch>
            <a:fillRect/>
          </a:stretch>
        </p:blipFill>
        <p:spPr>
          <a:xfrm>
            <a:off x="4984124" y="684358"/>
            <a:ext cx="4159876" cy="2599923"/>
          </a:xfrm>
          <a:prstGeom prst="rect">
            <a:avLst/>
          </a:prstGeom>
          <a:solidFill>
            <a:schemeClr val="accent1">
              <a:alpha val="0"/>
            </a:schemeClr>
          </a:solidFill>
        </p:spPr>
      </p:pic>
      <p:sp>
        <p:nvSpPr>
          <p:cNvPr id="5" name="ZoneTexte 4">
            <a:extLst>
              <a:ext uri="{FF2B5EF4-FFF2-40B4-BE49-F238E27FC236}">
                <a16:creationId xmlns:a16="http://schemas.microsoft.com/office/drawing/2014/main" id="{2E9A5BBF-711E-E545-8233-CE52EA7546BF}"/>
              </a:ext>
            </a:extLst>
          </p:cNvPr>
          <p:cNvSpPr txBox="1"/>
          <p:nvPr/>
        </p:nvSpPr>
        <p:spPr>
          <a:xfrm>
            <a:off x="5261482" y="1929796"/>
            <a:ext cx="3368358" cy="646331"/>
          </a:xfrm>
          <a:prstGeom prst="rect">
            <a:avLst/>
          </a:prstGeom>
          <a:noFill/>
        </p:spPr>
        <p:txBody>
          <a:bodyPr wrap="none" rtlCol="0">
            <a:spAutoFit/>
          </a:bodyPr>
          <a:lstStyle/>
          <a:p>
            <a:pPr algn="ctr"/>
            <a:r>
              <a:rPr lang="fr-FR" b="1" dirty="0">
                <a:solidFill>
                  <a:schemeClr val="bg1"/>
                </a:solidFill>
              </a:rPr>
              <a:t>Project ‘</a:t>
            </a:r>
            <a:r>
              <a:rPr lang="fr-FR" b="1" dirty="0" err="1">
                <a:solidFill>
                  <a:schemeClr val="bg1"/>
                </a:solidFill>
              </a:rPr>
              <a:t>Plasm</a:t>
            </a:r>
            <a:r>
              <a:rPr lang="fr-FR" b="1" dirty="0">
                <a:solidFill>
                  <a:schemeClr val="bg1"/>
                </a:solidFill>
              </a:rPr>
              <a:t>-In-Silico’ </a:t>
            </a:r>
            <a:r>
              <a:rPr lang="fr-FR" b="1" dirty="0" err="1">
                <a:solidFill>
                  <a:schemeClr val="bg1"/>
                </a:solidFill>
              </a:rPr>
              <a:t>awarded</a:t>
            </a:r>
            <a:r>
              <a:rPr lang="fr-FR" b="1" dirty="0">
                <a:solidFill>
                  <a:schemeClr val="bg1"/>
                </a:solidFill>
              </a:rPr>
              <a:t> </a:t>
            </a:r>
          </a:p>
          <a:p>
            <a:pPr algn="ctr"/>
            <a:r>
              <a:rPr lang="fr-FR" b="1" dirty="0">
                <a:solidFill>
                  <a:schemeClr val="bg1"/>
                </a:solidFill>
              </a:rPr>
              <a:t>to CEA and LBNL</a:t>
            </a:r>
          </a:p>
        </p:txBody>
      </p:sp>
      <p:sp>
        <p:nvSpPr>
          <p:cNvPr id="19" name="ZoneTexte 18">
            <a:extLst>
              <a:ext uri="{FF2B5EF4-FFF2-40B4-BE49-F238E27FC236}">
                <a16:creationId xmlns:a16="http://schemas.microsoft.com/office/drawing/2014/main" id="{BA616E6B-5CDC-9948-BEB0-6FB4F5354AF2}"/>
              </a:ext>
            </a:extLst>
          </p:cNvPr>
          <p:cNvSpPr txBox="1"/>
          <p:nvPr/>
        </p:nvSpPr>
        <p:spPr>
          <a:xfrm>
            <a:off x="5403799" y="2514561"/>
            <a:ext cx="3320524" cy="369332"/>
          </a:xfrm>
          <a:prstGeom prst="rect">
            <a:avLst/>
          </a:prstGeom>
          <a:noFill/>
        </p:spPr>
        <p:txBody>
          <a:bodyPr wrap="none" rtlCol="0">
            <a:spAutoFit/>
          </a:bodyPr>
          <a:lstStyle/>
          <a:p>
            <a:r>
              <a:rPr lang="fr-FR" b="1" dirty="0">
                <a:solidFill>
                  <a:schemeClr val="bg1"/>
                </a:solidFill>
              </a:rPr>
              <a:t>0.5 billions CPU </a:t>
            </a:r>
            <a:r>
              <a:rPr lang="fr-FR" b="1" dirty="0" err="1">
                <a:solidFill>
                  <a:schemeClr val="bg1"/>
                </a:solidFill>
              </a:rPr>
              <a:t>hours</a:t>
            </a:r>
            <a:r>
              <a:rPr lang="fr-FR" b="1" dirty="0">
                <a:solidFill>
                  <a:schemeClr val="bg1"/>
                </a:solidFill>
              </a:rPr>
              <a:t> 2019-2021</a:t>
            </a:r>
          </a:p>
        </p:txBody>
      </p:sp>
      <p:sp>
        <p:nvSpPr>
          <p:cNvPr id="6" name="Rectangle 5">
            <a:extLst>
              <a:ext uri="{FF2B5EF4-FFF2-40B4-BE49-F238E27FC236}">
                <a16:creationId xmlns:a16="http://schemas.microsoft.com/office/drawing/2014/main" id="{5D9E4877-C418-E44C-B61F-CE81E1C66120}"/>
              </a:ext>
            </a:extLst>
          </p:cNvPr>
          <p:cNvSpPr/>
          <p:nvPr/>
        </p:nvSpPr>
        <p:spPr>
          <a:xfrm>
            <a:off x="5702054" y="2878204"/>
            <a:ext cx="2724015" cy="369332"/>
          </a:xfrm>
          <a:prstGeom prst="rect">
            <a:avLst/>
          </a:prstGeom>
        </p:spPr>
        <p:txBody>
          <a:bodyPr wrap="none">
            <a:spAutoFit/>
          </a:bodyPr>
          <a:lstStyle/>
          <a:p>
            <a:pPr algn="ctr"/>
            <a:r>
              <a:rPr lang="fr-FR" b="1" i="1" dirty="0">
                <a:solidFill>
                  <a:schemeClr val="bg1"/>
                </a:solidFill>
              </a:rPr>
              <a:t>Pis: H. </a:t>
            </a:r>
            <a:r>
              <a:rPr lang="fr-FR" b="1" i="1" dirty="0" err="1">
                <a:solidFill>
                  <a:schemeClr val="bg1"/>
                </a:solidFill>
              </a:rPr>
              <a:t>Vincenti</a:t>
            </a:r>
            <a:r>
              <a:rPr lang="fr-FR" b="1" i="1" dirty="0">
                <a:solidFill>
                  <a:schemeClr val="bg1"/>
                </a:solidFill>
              </a:rPr>
              <a:t> and J-L </a:t>
            </a:r>
            <a:r>
              <a:rPr lang="fr-FR" b="1" i="1" dirty="0" err="1">
                <a:solidFill>
                  <a:schemeClr val="bg1"/>
                </a:solidFill>
              </a:rPr>
              <a:t>Vay</a:t>
            </a:r>
            <a:endParaRPr lang="fr-FR" b="1" i="1" dirty="0">
              <a:solidFill>
                <a:schemeClr val="bg1"/>
              </a:solidFill>
            </a:endParaRPr>
          </a:p>
        </p:txBody>
      </p:sp>
      <p:sp>
        <p:nvSpPr>
          <p:cNvPr id="16" name="ZoneTexte 15">
            <a:extLst>
              <a:ext uri="{FF2B5EF4-FFF2-40B4-BE49-F238E27FC236}">
                <a16:creationId xmlns:a16="http://schemas.microsoft.com/office/drawing/2014/main" id="{C05C42C7-8ABF-BD4A-84B7-2A04F2A62ACD}"/>
              </a:ext>
            </a:extLst>
          </p:cNvPr>
          <p:cNvSpPr txBox="1"/>
          <p:nvPr/>
        </p:nvSpPr>
        <p:spPr>
          <a:xfrm>
            <a:off x="8759566" y="6451882"/>
            <a:ext cx="418704" cy="369332"/>
          </a:xfrm>
          <a:prstGeom prst="rect">
            <a:avLst/>
          </a:prstGeom>
          <a:noFill/>
        </p:spPr>
        <p:txBody>
          <a:bodyPr wrap="none" rtlCol="0">
            <a:spAutoFit/>
          </a:bodyPr>
          <a:lstStyle/>
          <a:p>
            <a:r>
              <a:rPr lang="fr-FR" dirty="0"/>
              <a:t>16</a:t>
            </a:r>
          </a:p>
        </p:txBody>
      </p:sp>
    </p:spTree>
    <p:extLst>
      <p:ext uri="{BB962C8B-B14F-4D97-AF65-F5344CB8AC3E}">
        <p14:creationId xmlns:p14="http://schemas.microsoft.com/office/powerpoint/2010/main" val="40333704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Line 3"/>
          <p:cNvSpPr>
            <a:spLocks noChangeShapeType="1"/>
          </p:cNvSpPr>
          <p:nvPr/>
        </p:nvSpPr>
        <p:spPr bwMode="auto">
          <a:xfrm>
            <a:off x="396875" y="260350"/>
            <a:ext cx="8351838" cy="0"/>
          </a:xfrm>
          <a:prstGeom prst="line">
            <a:avLst/>
          </a:prstGeom>
          <a:noFill/>
          <a:ln w="285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5" tIns="45713" rIns="91425" bIns="45713"/>
          <a:lstStyle/>
          <a:p>
            <a:endParaRPr lang="fr-FR"/>
          </a:p>
        </p:txBody>
      </p:sp>
      <p:sp>
        <p:nvSpPr>
          <p:cNvPr id="12" name="Rectangle 11"/>
          <p:cNvSpPr/>
          <p:nvPr/>
        </p:nvSpPr>
        <p:spPr>
          <a:xfrm>
            <a:off x="0" y="0"/>
            <a:ext cx="8210550" cy="762000"/>
          </a:xfrm>
          <a:prstGeom prst="rect">
            <a:avLst/>
          </a:prstGeom>
          <a:gradFill>
            <a:gsLst>
              <a:gs pos="0">
                <a:srgbClr val="C4161C"/>
              </a:gs>
              <a:gs pos="50000">
                <a:srgbClr val="C00000"/>
              </a:gs>
              <a:gs pos="100000">
                <a:srgbClr val="E51B22"/>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anchor="ctr"/>
          <a:lstStyle/>
          <a:p>
            <a:pPr algn="ctr">
              <a:defRPr/>
            </a:pPr>
            <a:endParaRPr lang="fr-FR"/>
          </a:p>
        </p:txBody>
      </p:sp>
      <p:pic>
        <p:nvPicPr>
          <p:cNvPr id="14" name="Picture 2" descr="C:\Users\hvincent\Desktop\logo_ce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0550" y="0"/>
            <a:ext cx="933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ZoneTexte 26"/>
          <p:cNvSpPr txBox="1">
            <a:spLocks noChangeArrowheads="1"/>
          </p:cNvSpPr>
          <p:nvPr/>
        </p:nvSpPr>
        <p:spPr bwMode="auto">
          <a:xfrm>
            <a:off x="702295" y="130023"/>
            <a:ext cx="6846298" cy="461665"/>
          </a:xfrm>
          <a:prstGeom prst="rect">
            <a:avLst/>
          </a:prstGeom>
          <a:noFill/>
          <a:ln w="9525">
            <a:noFill/>
            <a:miter lim="800000"/>
            <a:headEnd/>
            <a:tailEnd/>
          </a:ln>
        </p:spPr>
        <p:txBody>
          <a:bodyPr wrap="none">
            <a:spAutoFit/>
          </a:bodyPr>
          <a:lstStyle/>
          <a:p>
            <a:r>
              <a:rPr lang="fr-FR" sz="2400" dirty="0">
                <a:solidFill>
                  <a:schemeClr val="bg1"/>
                </a:solidFill>
                <a:latin typeface="Calibri" pitchFamily="34" charset="0"/>
                <a:ea typeface="MS PGothic" pitchFamily="34" charset="-128"/>
              </a:rPr>
              <a:t>Validation by 3D PIC simulations: case of a </a:t>
            </a:r>
            <a:r>
              <a:rPr lang="fr-FR" sz="2400" b="1" dirty="0">
                <a:solidFill>
                  <a:schemeClr val="bg1"/>
                </a:solidFill>
                <a:latin typeface="Calibri" pitchFamily="34" charset="0"/>
                <a:ea typeface="MS PGothic" pitchFamily="34" charset="-128"/>
              </a:rPr>
              <a:t>3 PW laser</a:t>
            </a:r>
          </a:p>
        </p:txBody>
      </p:sp>
      <p:pic>
        <p:nvPicPr>
          <p:cNvPr id="16" name="Image 15"/>
          <p:cNvPicPr>
            <a:picLocks noChangeAspect="1"/>
          </p:cNvPicPr>
          <p:nvPr/>
        </p:nvPicPr>
        <p:blipFill>
          <a:blip r:embed="rId4"/>
          <a:stretch>
            <a:fillRect/>
          </a:stretch>
        </p:blipFill>
        <p:spPr>
          <a:xfrm>
            <a:off x="1331640" y="1906227"/>
            <a:ext cx="7488832" cy="4056451"/>
          </a:xfrm>
          <a:prstGeom prst="rect">
            <a:avLst/>
          </a:prstGeom>
        </p:spPr>
      </p:pic>
      <p:sp>
        <p:nvSpPr>
          <p:cNvPr id="17" name="ZoneTexte 36"/>
          <p:cNvSpPr txBox="1">
            <a:spLocks noChangeArrowheads="1"/>
          </p:cNvSpPr>
          <p:nvPr/>
        </p:nvSpPr>
        <p:spPr bwMode="auto">
          <a:xfrm>
            <a:off x="1080804" y="1085255"/>
            <a:ext cx="7337009" cy="615553"/>
          </a:xfrm>
          <a:prstGeom prst="rect">
            <a:avLst/>
          </a:prstGeom>
          <a:solidFill>
            <a:srgbClr val="FFFFCC">
              <a:alpha val="30196"/>
            </a:srgbClr>
          </a:solidFill>
          <a:ln w="28575">
            <a:solidFill>
              <a:srgbClr val="333399"/>
            </a:solidFill>
          </a:ln>
        </p:spPr>
        <p:txBody>
          <a:bodyPr wrap="none" rtlCol="0">
            <a:spAutoFit/>
          </a:bodyPr>
          <a:lstStyle>
            <a:defPPr>
              <a:defRPr lang="fr-FR"/>
            </a:defPPr>
            <a:lvl1pPr defTabSz="457200" fontAlgn="auto">
              <a:spcBef>
                <a:spcPts val="0"/>
              </a:spcBef>
              <a:spcAft>
                <a:spcPts val="0"/>
              </a:spcAft>
              <a:defRPr sz="2000" b="0">
                <a:solidFill>
                  <a:srgbClr val="333399"/>
                </a:solidFill>
                <a:latin typeface="Calibri"/>
                <a:ea typeface="+mn-ea"/>
                <a:cs typeface="+mn-cs"/>
              </a:defRPr>
            </a:lvl1pPr>
          </a:lstStyle>
          <a:p>
            <a:pPr algn="ctr"/>
            <a:r>
              <a:rPr lang="fr-FR" altLang="fr-FR" sz="1800" b="1" dirty="0"/>
              <a:t>3D pseudo-spectral PIC simulation </a:t>
            </a:r>
            <a:r>
              <a:rPr lang="fr-FR" altLang="fr-FR" sz="1800" b="1" dirty="0" err="1"/>
              <a:t>with</a:t>
            </a:r>
            <a:r>
              <a:rPr lang="fr-FR" altLang="fr-FR" sz="1800" b="1" dirty="0"/>
              <a:t> WARP-PICSAR  (</a:t>
            </a:r>
            <a:r>
              <a:rPr lang="fr-FR" altLang="fr-FR" sz="1800" b="1" dirty="0">
                <a:solidFill>
                  <a:srgbClr val="FF0000"/>
                </a:solidFill>
              </a:rPr>
              <a:t>≈20.10</a:t>
            </a:r>
            <a:r>
              <a:rPr lang="fr-FR" altLang="fr-FR" sz="1800" b="1" baseline="30000" dirty="0">
                <a:solidFill>
                  <a:srgbClr val="FF0000"/>
                </a:solidFill>
              </a:rPr>
              <a:t>6</a:t>
            </a:r>
            <a:r>
              <a:rPr lang="fr-FR" altLang="fr-FR" sz="1800" b="1" dirty="0">
                <a:solidFill>
                  <a:srgbClr val="FF0000"/>
                </a:solidFill>
              </a:rPr>
              <a:t> CPU </a:t>
            </a:r>
            <a:r>
              <a:rPr lang="fr-FR" altLang="fr-FR" sz="1800" b="1" dirty="0" err="1">
                <a:solidFill>
                  <a:srgbClr val="FF0000"/>
                </a:solidFill>
              </a:rPr>
              <a:t>hours</a:t>
            </a:r>
            <a:r>
              <a:rPr lang="fr-FR" altLang="fr-FR" sz="1800" b="1" dirty="0"/>
              <a:t>)</a:t>
            </a:r>
          </a:p>
          <a:p>
            <a:pPr algn="ctr"/>
            <a:r>
              <a:rPr lang="fr-FR" sz="1600" dirty="0"/>
              <a:t>→ INCITE program - MIRA </a:t>
            </a:r>
            <a:r>
              <a:rPr lang="fr-FR" sz="1600" dirty="0" err="1"/>
              <a:t>supercomputer</a:t>
            </a:r>
            <a:r>
              <a:rPr lang="fr-FR" sz="1600" dirty="0"/>
              <a:t> @ Argonne </a:t>
            </a:r>
            <a:r>
              <a:rPr lang="fr-FR" sz="1600" dirty="0" err="1"/>
              <a:t>lab</a:t>
            </a:r>
            <a:endParaRPr lang="fr-FR" sz="1600" dirty="0"/>
          </a:p>
        </p:txBody>
      </p:sp>
      <p:sp>
        <p:nvSpPr>
          <p:cNvPr id="26" name="Rectangle 25"/>
          <p:cNvSpPr/>
          <p:nvPr/>
        </p:nvSpPr>
        <p:spPr bwMode="auto">
          <a:xfrm>
            <a:off x="4576908" y="1881340"/>
            <a:ext cx="2037000" cy="408133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hangingPunct="0"/>
            <a:endParaRPr lang="fr-FR" sz="2400" i="0">
              <a:solidFill>
                <a:srgbClr val="000000"/>
              </a:solidFill>
              <a:latin typeface="Arial" charset="0"/>
            </a:endParaRPr>
          </a:p>
        </p:txBody>
      </p:sp>
      <p:sp>
        <p:nvSpPr>
          <p:cNvPr id="27" name="Rectangle 26"/>
          <p:cNvSpPr/>
          <p:nvPr/>
        </p:nvSpPr>
        <p:spPr bwMode="auto">
          <a:xfrm>
            <a:off x="6613908" y="2083967"/>
            <a:ext cx="2206564" cy="408133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hangingPunct="0"/>
            <a:endParaRPr lang="fr-FR" sz="2400" i="0">
              <a:solidFill>
                <a:srgbClr val="000000"/>
              </a:solidFill>
              <a:latin typeface="Arial" charset="0"/>
            </a:endParaRPr>
          </a:p>
        </p:txBody>
      </p:sp>
      <p:sp>
        <p:nvSpPr>
          <p:cNvPr id="2" name="ZoneTexte 1"/>
          <p:cNvSpPr txBox="1"/>
          <p:nvPr/>
        </p:nvSpPr>
        <p:spPr>
          <a:xfrm>
            <a:off x="-756592" y="5962677"/>
            <a:ext cx="10729191" cy="400110"/>
          </a:xfrm>
          <a:prstGeom prst="rect">
            <a:avLst/>
          </a:prstGeom>
          <a:noFill/>
        </p:spPr>
        <p:txBody>
          <a:bodyPr wrap="square" rtlCol="0">
            <a:spAutoFit/>
          </a:bodyPr>
          <a:lstStyle/>
          <a:p>
            <a:pPr algn="ctr"/>
            <a:r>
              <a:rPr lang="fr-FR" sz="2000" dirty="0">
                <a:solidFill>
                  <a:srgbClr val="000066"/>
                </a:solidFill>
                <a:latin typeface="+mn-lt"/>
              </a:rPr>
              <a:t>First validation of the PM-</a:t>
            </a:r>
            <a:r>
              <a:rPr lang="fr-FR" sz="2000" dirty="0" err="1">
                <a:solidFill>
                  <a:srgbClr val="000066"/>
                </a:solidFill>
                <a:latin typeface="+mn-lt"/>
              </a:rPr>
              <a:t>based</a:t>
            </a:r>
            <a:r>
              <a:rPr lang="fr-FR" sz="2000" dirty="0">
                <a:solidFill>
                  <a:srgbClr val="000066"/>
                </a:solidFill>
                <a:latin typeface="+mn-lt"/>
              </a:rPr>
              <a:t> CRM concept by first-</a:t>
            </a:r>
            <a:r>
              <a:rPr lang="fr-FR" sz="2000" dirty="0" err="1">
                <a:solidFill>
                  <a:srgbClr val="000066"/>
                </a:solidFill>
                <a:latin typeface="+mn-lt"/>
              </a:rPr>
              <a:t>principles</a:t>
            </a:r>
            <a:r>
              <a:rPr lang="fr-FR" sz="2000" dirty="0">
                <a:solidFill>
                  <a:srgbClr val="000066"/>
                </a:solidFill>
                <a:latin typeface="+mn-lt"/>
              </a:rPr>
              <a:t> 3D PIC simulations</a:t>
            </a:r>
          </a:p>
        </p:txBody>
      </p:sp>
      <p:grpSp>
        <p:nvGrpSpPr>
          <p:cNvPr id="5" name="Groupe 4"/>
          <p:cNvGrpSpPr/>
          <p:nvPr/>
        </p:nvGrpSpPr>
        <p:grpSpPr>
          <a:xfrm>
            <a:off x="227327" y="2276872"/>
            <a:ext cx="1752385" cy="1015663"/>
            <a:chOff x="227327" y="2276872"/>
            <a:chExt cx="1752385" cy="1015663"/>
          </a:xfrm>
        </p:grpSpPr>
        <p:sp>
          <p:nvSpPr>
            <p:cNvPr id="13" name="ZoneTexte 12"/>
            <p:cNvSpPr txBox="1"/>
            <p:nvPr/>
          </p:nvSpPr>
          <p:spPr>
            <a:xfrm>
              <a:off x="227327" y="2276872"/>
              <a:ext cx="1138965" cy="1015663"/>
            </a:xfrm>
            <a:prstGeom prst="rect">
              <a:avLst/>
            </a:prstGeom>
            <a:solidFill>
              <a:srgbClr val="FFFFCC"/>
            </a:solidFill>
            <a:ln w="28575">
              <a:solidFill>
                <a:srgbClr val="800000"/>
              </a:solidFill>
            </a:ln>
          </p:spPr>
          <p:txBody>
            <a:bodyPr wrap="none" rtlCol="0">
              <a:spAutoFit/>
            </a:bodyPr>
            <a:lstStyle/>
            <a:p>
              <a:pPr algn="ctr"/>
              <a:r>
                <a:rPr lang="fr-FR" kern="700" dirty="0">
                  <a:solidFill>
                    <a:srgbClr val="000066"/>
                  </a:solidFill>
                  <a:latin typeface="+mn-lt"/>
                </a:rPr>
                <a:t>Surface </a:t>
              </a:r>
            </a:p>
            <a:p>
              <a:pPr algn="ctr"/>
              <a:r>
                <a:rPr lang="fr-FR" kern="700" dirty="0" err="1">
                  <a:solidFill>
                    <a:srgbClr val="000066"/>
                  </a:solidFill>
                  <a:latin typeface="+mn-lt"/>
                </a:rPr>
                <a:t>curvature</a:t>
              </a:r>
              <a:r>
                <a:rPr lang="fr-FR" kern="700" dirty="0">
                  <a:solidFill>
                    <a:srgbClr val="000066"/>
                  </a:solidFill>
                  <a:latin typeface="+mn-lt"/>
                  <a:sym typeface="Symbol" panose="05050102010706020507" pitchFamily="18" charset="2"/>
                </a:rPr>
                <a:t> </a:t>
              </a:r>
            </a:p>
            <a:p>
              <a:pPr algn="ctr"/>
              <a:r>
                <a:rPr lang="fr-FR" sz="2000" i="0" kern="700" dirty="0">
                  <a:solidFill>
                    <a:srgbClr val="000066"/>
                  </a:solidFill>
                  <a:latin typeface="+mn-lt"/>
                  <a:sym typeface="Symbol" panose="05050102010706020507" pitchFamily="18" charset="2"/>
                </a:rPr>
                <a:t></a:t>
              </a:r>
              <a:r>
                <a:rPr lang="fr-FR" sz="2000" kern="700" dirty="0">
                  <a:solidFill>
                    <a:srgbClr val="000066"/>
                  </a:solidFill>
                  <a:latin typeface="+mn-lt"/>
                  <a:sym typeface="Symbol" panose="05050102010706020507" pitchFamily="18" charset="2"/>
                </a:rPr>
                <a:t> </a:t>
              </a:r>
              <a:r>
                <a:rPr lang="fr-FR" sz="2400" b="1" dirty="0">
                  <a:solidFill>
                    <a:srgbClr val="000066"/>
                  </a:solidFill>
                  <a:latin typeface="+mn-lt"/>
                  <a:sym typeface="Symbol" panose="05050102010706020507" pitchFamily="18" charset="2"/>
                </a:rPr>
                <a:t>L</a:t>
              </a:r>
              <a:endParaRPr lang="fr-FR" sz="2400" b="1" dirty="0">
                <a:solidFill>
                  <a:srgbClr val="000066"/>
                </a:solidFill>
                <a:latin typeface="+mn-lt"/>
              </a:endParaRPr>
            </a:p>
          </p:txBody>
        </p:sp>
        <p:cxnSp>
          <p:nvCxnSpPr>
            <p:cNvPr id="4" name="Connecteur droit avec flèche 3"/>
            <p:cNvCxnSpPr>
              <a:stCxn id="13" idx="3"/>
            </p:cNvCxnSpPr>
            <p:nvPr/>
          </p:nvCxnSpPr>
          <p:spPr>
            <a:xfrm flipV="1">
              <a:off x="1366292" y="2780928"/>
              <a:ext cx="613420" cy="3776"/>
            </a:xfrm>
            <a:prstGeom prst="straightConnector1">
              <a:avLst/>
            </a:prstGeom>
            <a:ln w="38100">
              <a:solidFill>
                <a:srgbClr val="800000"/>
              </a:solidFill>
              <a:tailEnd type="triangle"/>
            </a:ln>
          </p:spPr>
          <p:style>
            <a:lnRef idx="1">
              <a:schemeClr val="accent1"/>
            </a:lnRef>
            <a:fillRef idx="0">
              <a:schemeClr val="accent1"/>
            </a:fillRef>
            <a:effectRef idx="0">
              <a:schemeClr val="accent1"/>
            </a:effectRef>
            <a:fontRef idx="minor">
              <a:schemeClr val="tx1"/>
            </a:fontRef>
          </p:style>
        </p:cxnSp>
      </p:grpSp>
      <p:sp>
        <p:nvSpPr>
          <p:cNvPr id="3" name="Rectangle 2"/>
          <p:cNvSpPr/>
          <p:nvPr/>
        </p:nvSpPr>
        <p:spPr>
          <a:xfrm>
            <a:off x="1331640" y="3473067"/>
            <a:ext cx="3245268" cy="23321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5AEB8582-C17B-EA48-B30D-96B9D0DB68D8}"/>
              </a:ext>
            </a:extLst>
          </p:cNvPr>
          <p:cNvSpPr/>
          <p:nvPr/>
        </p:nvSpPr>
        <p:spPr>
          <a:xfrm>
            <a:off x="2954274" y="6362787"/>
            <a:ext cx="3984296" cy="307777"/>
          </a:xfrm>
          <a:prstGeom prst="rect">
            <a:avLst/>
          </a:prstGeom>
        </p:spPr>
        <p:txBody>
          <a:bodyPr wrap="none">
            <a:spAutoFit/>
          </a:bodyPr>
          <a:lstStyle/>
          <a:p>
            <a:pPr defTabSz="914400" fontAlgn="auto">
              <a:spcBef>
                <a:spcPts val="0"/>
              </a:spcBef>
              <a:spcAft>
                <a:spcPts val="0"/>
              </a:spcAft>
            </a:pPr>
            <a:r>
              <a:rPr lang="fr-FR" sz="1400" i="1" dirty="0">
                <a:latin typeface="Calibri" panose="020F0502020204030204"/>
              </a:rPr>
              <a:t>H. </a:t>
            </a:r>
            <a:r>
              <a:rPr lang="fr-FR" sz="1400" i="1" dirty="0" err="1">
                <a:latin typeface="Calibri" panose="020F0502020204030204"/>
              </a:rPr>
              <a:t>Vincenti</a:t>
            </a:r>
            <a:r>
              <a:rPr lang="fr-FR" sz="1400" i="1" dirty="0">
                <a:latin typeface="Calibri" panose="020F0502020204030204"/>
              </a:rPr>
              <a:t>, PRL, </a:t>
            </a:r>
            <a:r>
              <a:rPr lang="fr-FR" sz="1400" b="1" i="1" dirty="0">
                <a:latin typeface="Calibri" panose="020F0502020204030204"/>
              </a:rPr>
              <a:t>in </a:t>
            </a:r>
            <a:r>
              <a:rPr lang="fr-FR" sz="1400" b="1" i="1" dirty="0" err="1">
                <a:latin typeface="Calibri" panose="020F0502020204030204"/>
              </a:rPr>
              <a:t>review</a:t>
            </a:r>
            <a:r>
              <a:rPr lang="fr-FR" sz="1400" i="1" dirty="0">
                <a:latin typeface="Calibri" panose="020F0502020204030204"/>
              </a:rPr>
              <a:t>, ArXiv:1812.05357 (2019</a:t>
            </a:r>
            <a:r>
              <a:rPr lang="fr-FR" sz="1400" b="1" i="1" dirty="0">
                <a:latin typeface="Calibri" panose="020F0502020204030204"/>
              </a:rPr>
              <a:t>)</a:t>
            </a:r>
            <a:endParaRPr lang="fr-FR" sz="1400" i="1" dirty="0">
              <a:latin typeface="Calibri" panose="020F0502020204030204"/>
            </a:endParaRPr>
          </a:p>
        </p:txBody>
      </p:sp>
      <p:sp>
        <p:nvSpPr>
          <p:cNvPr id="19" name="ZoneTexte 18">
            <a:extLst>
              <a:ext uri="{FF2B5EF4-FFF2-40B4-BE49-F238E27FC236}">
                <a16:creationId xmlns:a16="http://schemas.microsoft.com/office/drawing/2014/main" id="{9F888EDC-99D8-514B-90F4-C74F991671F0}"/>
              </a:ext>
            </a:extLst>
          </p:cNvPr>
          <p:cNvSpPr txBox="1"/>
          <p:nvPr/>
        </p:nvSpPr>
        <p:spPr>
          <a:xfrm>
            <a:off x="8759566" y="6451882"/>
            <a:ext cx="418704" cy="369332"/>
          </a:xfrm>
          <a:prstGeom prst="rect">
            <a:avLst/>
          </a:prstGeom>
          <a:noFill/>
        </p:spPr>
        <p:txBody>
          <a:bodyPr wrap="none" rtlCol="0">
            <a:spAutoFit/>
          </a:bodyPr>
          <a:lstStyle/>
          <a:p>
            <a:r>
              <a:rPr lang="fr-FR" dirty="0"/>
              <a:t>17</a:t>
            </a:r>
          </a:p>
        </p:txBody>
      </p:sp>
    </p:spTree>
    <p:extLst>
      <p:ext uri="{BB962C8B-B14F-4D97-AF65-F5344CB8AC3E}">
        <p14:creationId xmlns:p14="http://schemas.microsoft.com/office/powerpoint/2010/main" val="79245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1" fill="hold" grpId="0" nodeType="clickEffect">
                                  <p:stCondLst>
                                    <p:cond delay="0"/>
                                  </p:stCondLst>
                                  <p:childTnLst>
                                    <p:animEffect transition="out" filter="wipe(up)">
                                      <p:cBhvr>
                                        <p:cTn id="11" dur="500"/>
                                        <p:tgtEl>
                                          <p:spTgt spid="27"/>
                                        </p:tgtEl>
                                      </p:cBhvr>
                                    </p:animEffect>
                                    <p:set>
                                      <p:cBhvr>
                                        <p:cTn id="12" dur="1" fill="hold">
                                          <p:stCondLst>
                                            <p:cond delay="499"/>
                                          </p:stCondLst>
                                        </p:cTn>
                                        <p:tgtEl>
                                          <p:spTgt spid="2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up)">
                                      <p:cBhvr>
                                        <p:cTn id="22" dur="500"/>
                                        <p:tgtEl>
                                          <p:spTgt spid="2"/>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 grpId="0"/>
      <p:bldP spid="3" grpId="0" animBg="1"/>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r 5"/>
          <p:cNvGrpSpPr/>
          <p:nvPr/>
        </p:nvGrpSpPr>
        <p:grpSpPr>
          <a:xfrm>
            <a:off x="132295" y="1421375"/>
            <a:ext cx="3416645" cy="2228584"/>
            <a:chOff x="132295" y="1421375"/>
            <a:chExt cx="3416645" cy="2228584"/>
          </a:xfrm>
        </p:grpSpPr>
        <p:grpSp>
          <p:nvGrpSpPr>
            <p:cNvPr id="5" name="Grouper 4"/>
            <p:cNvGrpSpPr/>
            <p:nvPr/>
          </p:nvGrpSpPr>
          <p:grpSpPr>
            <a:xfrm>
              <a:off x="132295" y="1421375"/>
              <a:ext cx="3416645" cy="2228584"/>
              <a:chOff x="132295" y="1421375"/>
              <a:chExt cx="3416645" cy="2228584"/>
            </a:xfrm>
          </p:grpSpPr>
          <p:pic>
            <p:nvPicPr>
              <p:cNvPr id="164" name="Image 163">
                <a:extLst>
                  <a:ext uri="{FF2B5EF4-FFF2-40B4-BE49-F238E27FC236}">
                    <a16:creationId xmlns:a16="http://schemas.microsoft.com/office/drawing/2014/main" id="{518F7B34-D5B3-A441-BAFD-933C7D75CB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4077" y="1543468"/>
                <a:ext cx="2324863" cy="1743648"/>
              </a:xfrm>
              <a:prstGeom prst="rect">
                <a:avLst/>
              </a:prstGeom>
            </p:spPr>
          </p:pic>
          <p:sp>
            <p:nvSpPr>
              <p:cNvPr id="168" name="ZoneTexte 167">
                <a:extLst>
                  <a:ext uri="{FF2B5EF4-FFF2-40B4-BE49-F238E27FC236}">
                    <a16:creationId xmlns:a16="http://schemas.microsoft.com/office/drawing/2014/main" id="{2DB827A9-5385-814A-97B8-BB94F7117BBD}"/>
                  </a:ext>
                </a:extLst>
              </p:cNvPr>
              <p:cNvSpPr txBox="1"/>
              <p:nvPr/>
            </p:nvSpPr>
            <p:spPr>
              <a:xfrm>
                <a:off x="1843112" y="1421375"/>
                <a:ext cx="1346844" cy="338554"/>
              </a:xfrm>
              <a:prstGeom prst="rect">
                <a:avLst/>
              </a:prstGeom>
              <a:noFill/>
            </p:spPr>
            <p:txBody>
              <a:bodyPr wrap="none" rtlCol="0">
                <a:spAutoFit/>
              </a:bodyPr>
              <a:lstStyle/>
              <a:p>
                <a:r>
                  <a:rPr lang="fr-FR" sz="1600" dirty="0"/>
                  <a:t>Power=10</a:t>
                </a:r>
                <a:r>
                  <a:rPr lang="fr-FR" sz="1600" baseline="30000" dirty="0"/>
                  <a:t>16</a:t>
                </a:r>
                <a:r>
                  <a:rPr lang="fr-FR" sz="1600" dirty="0"/>
                  <a:t>W</a:t>
                </a:r>
              </a:p>
            </p:txBody>
          </p:sp>
          <p:sp>
            <p:nvSpPr>
              <p:cNvPr id="170" name="ZoneTexte 169">
                <a:extLst>
                  <a:ext uri="{FF2B5EF4-FFF2-40B4-BE49-F238E27FC236}">
                    <a16:creationId xmlns:a16="http://schemas.microsoft.com/office/drawing/2014/main" id="{35BA6771-BEF9-8341-9103-F67531D61380}"/>
                  </a:ext>
                </a:extLst>
              </p:cNvPr>
              <p:cNvSpPr txBox="1"/>
              <p:nvPr/>
            </p:nvSpPr>
            <p:spPr>
              <a:xfrm>
                <a:off x="1956913" y="3065184"/>
                <a:ext cx="1124539" cy="584775"/>
              </a:xfrm>
              <a:prstGeom prst="rect">
                <a:avLst/>
              </a:prstGeom>
              <a:noFill/>
            </p:spPr>
            <p:txBody>
              <a:bodyPr wrap="none" rtlCol="0">
                <a:spAutoFit/>
              </a:bodyPr>
              <a:lstStyle/>
              <a:p>
                <a:pPr algn="ctr"/>
                <a:r>
                  <a:rPr lang="fr-FR" sz="1600" dirty="0"/>
                  <a:t>𝝉=20fs </a:t>
                </a:r>
              </a:p>
              <a:p>
                <a:pPr algn="ctr"/>
                <a:r>
                  <a:rPr lang="fr-FR" sz="1600" dirty="0"/>
                  <a:t>(1fs=10</a:t>
                </a:r>
                <a:r>
                  <a:rPr lang="fr-FR" sz="1600" baseline="30000" dirty="0"/>
                  <a:t>-15</a:t>
                </a:r>
                <a:r>
                  <a:rPr lang="fr-FR" sz="1600" dirty="0"/>
                  <a:t>s)</a:t>
                </a:r>
              </a:p>
            </p:txBody>
          </p:sp>
          <p:sp>
            <p:nvSpPr>
              <p:cNvPr id="173" name="ZoneTexte 172">
                <a:extLst>
                  <a:ext uri="{FF2B5EF4-FFF2-40B4-BE49-F238E27FC236}">
                    <a16:creationId xmlns:a16="http://schemas.microsoft.com/office/drawing/2014/main" id="{8BCB1E1F-4FBE-BF40-AA5B-BE5A28256FA0}"/>
                  </a:ext>
                </a:extLst>
              </p:cNvPr>
              <p:cNvSpPr txBox="1"/>
              <p:nvPr/>
            </p:nvSpPr>
            <p:spPr>
              <a:xfrm>
                <a:off x="132295" y="1795367"/>
                <a:ext cx="1515159" cy="584775"/>
              </a:xfrm>
              <a:prstGeom prst="rect">
                <a:avLst/>
              </a:prstGeom>
              <a:noFill/>
            </p:spPr>
            <p:txBody>
              <a:bodyPr wrap="none" rtlCol="0">
                <a:spAutoFit/>
              </a:bodyPr>
              <a:lstStyle/>
              <a:p>
                <a:pPr algn="ctr"/>
                <a:r>
                  <a:rPr lang="fr-FR" sz="1600" b="1" dirty="0">
                    <a:solidFill>
                      <a:srgbClr val="FF0000"/>
                    </a:solidFill>
                  </a:rPr>
                  <a:t>High power</a:t>
                </a:r>
                <a:br>
                  <a:rPr lang="fr-FR" sz="1600" b="1" dirty="0">
                    <a:solidFill>
                      <a:srgbClr val="FF0000"/>
                    </a:solidFill>
                  </a:rPr>
                </a:br>
                <a:r>
                  <a:rPr lang="fr-FR" sz="1600" b="1" dirty="0">
                    <a:solidFill>
                      <a:srgbClr val="FF0000"/>
                    </a:solidFill>
                  </a:rPr>
                  <a:t>laser (</a:t>
                </a:r>
                <a:r>
                  <a:rPr lang="fr-FR" sz="1600" b="1" dirty="0" err="1">
                    <a:solidFill>
                      <a:srgbClr val="FF0000"/>
                    </a:solidFill>
                  </a:rPr>
                  <a:t>λ</a:t>
                </a:r>
                <a:r>
                  <a:rPr lang="fr-FR" sz="1600" b="1" dirty="0">
                    <a:solidFill>
                      <a:srgbClr val="FF0000"/>
                    </a:solidFill>
                  </a:rPr>
                  <a:t>=0.8μm)</a:t>
                </a:r>
              </a:p>
            </p:txBody>
          </p:sp>
        </p:grpSp>
        <p:cxnSp>
          <p:nvCxnSpPr>
            <p:cNvPr id="169" name="Connecteur droit avec flèche 168">
              <a:extLst>
                <a:ext uri="{FF2B5EF4-FFF2-40B4-BE49-F238E27FC236}">
                  <a16:creationId xmlns:a16="http://schemas.microsoft.com/office/drawing/2014/main" id="{10F65B47-7435-704E-B9F1-ECBFDE7ABF34}"/>
                </a:ext>
              </a:extLst>
            </p:cNvPr>
            <p:cNvCxnSpPr/>
            <p:nvPr/>
          </p:nvCxnSpPr>
          <p:spPr>
            <a:xfrm>
              <a:off x="2048219" y="3072546"/>
              <a:ext cx="866084"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11" name="Line 3"/>
          <p:cNvSpPr>
            <a:spLocks noChangeShapeType="1"/>
          </p:cNvSpPr>
          <p:nvPr/>
        </p:nvSpPr>
        <p:spPr bwMode="auto">
          <a:xfrm>
            <a:off x="396875" y="260350"/>
            <a:ext cx="8351838" cy="0"/>
          </a:xfrm>
          <a:prstGeom prst="line">
            <a:avLst/>
          </a:prstGeom>
          <a:noFill/>
          <a:ln w="285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5" tIns="45713" rIns="91425" bIns="45713"/>
          <a:lstStyle/>
          <a:p>
            <a:endParaRPr lang="fr-FR"/>
          </a:p>
        </p:txBody>
      </p:sp>
      <p:sp>
        <p:nvSpPr>
          <p:cNvPr id="12" name="Rectangle 11"/>
          <p:cNvSpPr/>
          <p:nvPr/>
        </p:nvSpPr>
        <p:spPr>
          <a:xfrm>
            <a:off x="0" y="0"/>
            <a:ext cx="8210550" cy="762000"/>
          </a:xfrm>
          <a:prstGeom prst="rect">
            <a:avLst/>
          </a:prstGeom>
          <a:gradFill>
            <a:gsLst>
              <a:gs pos="0">
                <a:srgbClr val="C4161C"/>
              </a:gs>
              <a:gs pos="50000">
                <a:srgbClr val="C00000"/>
              </a:gs>
              <a:gs pos="100000">
                <a:srgbClr val="E51B22"/>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anchor="ctr"/>
          <a:lstStyle/>
          <a:p>
            <a:pPr algn="ctr">
              <a:defRPr/>
            </a:pPr>
            <a:endParaRPr lang="fr-FR"/>
          </a:p>
        </p:txBody>
      </p:sp>
      <p:pic>
        <p:nvPicPr>
          <p:cNvPr id="14" name="Picture 2" descr="C:\Users\hvincent\Desktop\logo_ce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0550" y="0"/>
            <a:ext cx="933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er 6"/>
          <p:cNvGrpSpPr/>
          <p:nvPr/>
        </p:nvGrpSpPr>
        <p:grpSpPr>
          <a:xfrm>
            <a:off x="3407355" y="1527697"/>
            <a:ext cx="5491945" cy="1823107"/>
            <a:chOff x="3407355" y="1527697"/>
            <a:chExt cx="5491945" cy="1823107"/>
          </a:xfrm>
        </p:grpSpPr>
        <p:sp>
          <p:nvSpPr>
            <p:cNvPr id="163" name="Rectangle 162">
              <a:extLst>
                <a:ext uri="{FF2B5EF4-FFF2-40B4-BE49-F238E27FC236}">
                  <a16:creationId xmlns:a16="http://schemas.microsoft.com/office/drawing/2014/main" id="{61289EEF-C665-0B4B-A754-EE069A57F0FB}"/>
                </a:ext>
              </a:extLst>
            </p:cNvPr>
            <p:cNvSpPr/>
            <p:nvPr/>
          </p:nvSpPr>
          <p:spPr>
            <a:xfrm>
              <a:off x="6411151" y="1527697"/>
              <a:ext cx="2488149" cy="1823107"/>
            </a:xfrm>
            <a:prstGeom prst="rect">
              <a:avLst/>
            </a:prstGeom>
            <a:solidFill>
              <a:srgbClr val="FF0000">
                <a:alpha val="16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pic>
          <p:nvPicPr>
            <p:cNvPr id="165" name="Image 164">
              <a:extLst>
                <a:ext uri="{FF2B5EF4-FFF2-40B4-BE49-F238E27FC236}">
                  <a16:creationId xmlns:a16="http://schemas.microsoft.com/office/drawing/2014/main" id="{FDC4015B-E25F-3D49-A0A5-D59D4891EAC6}"/>
                </a:ext>
              </a:extLst>
            </p:cNvPr>
            <p:cNvPicPr>
              <a:picLocks noChangeAspect="1"/>
            </p:cNvPicPr>
            <p:nvPr/>
          </p:nvPicPr>
          <p:blipFill rotWithShape="1">
            <a:blip r:embed="rId5"/>
            <a:srcRect l="53891" t="19703" r="2312" b="3596"/>
            <a:stretch/>
          </p:blipFill>
          <p:spPr>
            <a:xfrm>
              <a:off x="5452025" y="2272979"/>
              <a:ext cx="290721" cy="261890"/>
            </a:xfrm>
            <a:prstGeom prst="rect">
              <a:avLst/>
            </a:prstGeom>
          </p:spPr>
        </p:pic>
        <p:sp>
          <p:nvSpPr>
            <p:cNvPr id="166" name="Triangle 165">
              <a:extLst>
                <a:ext uri="{FF2B5EF4-FFF2-40B4-BE49-F238E27FC236}">
                  <a16:creationId xmlns:a16="http://schemas.microsoft.com/office/drawing/2014/main" id="{AE91CD0E-D7CA-484A-B1EF-5F024509ECDF}"/>
                </a:ext>
              </a:extLst>
            </p:cNvPr>
            <p:cNvSpPr/>
            <p:nvPr/>
          </p:nvSpPr>
          <p:spPr>
            <a:xfrm rot="5400000">
              <a:off x="4006788" y="1300215"/>
              <a:ext cx="987123" cy="2185988"/>
            </a:xfrm>
            <a:prstGeom prst="triangle">
              <a:avLst>
                <a:gd name="adj" fmla="val 51280"/>
              </a:avLst>
            </a:prstGeom>
            <a:gradFill flip="none" rotWithShape="1">
              <a:gsLst>
                <a:gs pos="0">
                  <a:schemeClr val="bg1"/>
                </a:gs>
                <a:gs pos="19000">
                  <a:srgbClr val="FFFF00"/>
                </a:gs>
                <a:gs pos="67000">
                  <a:srgbClr val="FF0000">
                    <a:alpha val="81000"/>
                  </a:srgbClr>
                </a:gs>
                <a:gs pos="83000">
                  <a:srgbClr val="C00000">
                    <a:alpha val="76000"/>
                  </a:srgbClr>
                </a:gs>
                <a:gs pos="99000">
                  <a:srgbClr val="C00000">
                    <a:alpha val="76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cxnSp>
          <p:nvCxnSpPr>
            <p:cNvPr id="167" name="Connecteur droit avec flèche 166">
              <a:extLst>
                <a:ext uri="{FF2B5EF4-FFF2-40B4-BE49-F238E27FC236}">
                  <a16:creationId xmlns:a16="http://schemas.microsoft.com/office/drawing/2014/main" id="{28DF006B-7815-B746-949D-369C57AACBEE}"/>
                </a:ext>
              </a:extLst>
            </p:cNvPr>
            <p:cNvCxnSpPr/>
            <p:nvPr/>
          </p:nvCxnSpPr>
          <p:spPr>
            <a:xfrm>
              <a:off x="3407355" y="1819923"/>
              <a:ext cx="0" cy="116800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1" name="ZoneTexte 170">
              <a:extLst>
                <a:ext uri="{FF2B5EF4-FFF2-40B4-BE49-F238E27FC236}">
                  <a16:creationId xmlns:a16="http://schemas.microsoft.com/office/drawing/2014/main" id="{2B95EB1C-7B89-0E40-A3E9-5379F7041079}"/>
                </a:ext>
              </a:extLst>
            </p:cNvPr>
            <p:cNvSpPr txBox="1"/>
            <p:nvPr/>
          </p:nvSpPr>
          <p:spPr>
            <a:xfrm>
              <a:off x="4909244" y="1880261"/>
              <a:ext cx="1351973" cy="338554"/>
            </a:xfrm>
            <a:prstGeom prst="rect">
              <a:avLst/>
            </a:prstGeom>
            <a:noFill/>
          </p:spPr>
          <p:txBody>
            <a:bodyPr wrap="none" rtlCol="0">
              <a:spAutoFit/>
            </a:bodyPr>
            <a:lstStyle/>
            <a:p>
              <a:r>
                <a:rPr lang="fr-FR" sz="1600" dirty="0"/>
                <a:t>I ≃ 10</a:t>
              </a:r>
              <a:r>
                <a:rPr lang="fr-FR" sz="1600" baseline="30000" dirty="0"/>
                <a:t>22</a:t>
              </a:r>
              <a:r>
                <a:rPr lang="fr-FR" sz="1600" dirty="0"/>
                <a:t>W.cm</a:t>
              </a:r>
              <a:r>
                <a:rPr lang="fr-FR" sz="1600" baseline="30000" dirty="0"/>
                <a:t>-2</a:t>
              </a:r>
              <a:endParaRPr lang="fr-FR" sz="1600" dirty="0"/>
            </a:p>
          </p:txBody>
        </p:sp>
        <p:sp>
          <p:nvSpPr>
            <p:cNvPr id="172" name="ZoneTexte 171">
              <a:extLst>
                <a:ext uri="{FF2B5EF4-FFF2-40B4-BE49-F238E27FC236}">
                  <a16:creationId xmlns:a16="http://schemas.microsoft.com/office/drawing/2014/main" id="{7D655127-F936-964C-991E-95B62851FEC2}"/>
                </a:ext>
              </a:extLst>
            </p:cNvPr>
            <p:cNvSpPr txBox="1"/>
            <p:nvPr/>
          </p:nvSpPr>
          <p:spPr>
            <a:xfrm>
              <a:off x="6587494" y="2356938"/>
              <a:ext cx="1423210" cy="338554"/>
            </a:xfrm>
            <a:prstGeom prst="rect">
              <a:avLst/>
            </a:prstGeom>
            <a:noFill/>
          </p:spPr>
          <p:txBody>
            <a:bodyPr wrap="none" rtlCol="0">
              <a:spAutoFit/>
            </a:bodyPr>
            <a:lstStyle/>
            <a:p>
              <a:pPr marL="207387" indent="-207387">
                <a:buFont typeface="Arial" charset="0"/>
                <a:buChar char="•"/>
              </a:pPr>
              <a:r>
                <a:rPr lang="fr-FR" sz="1600" b="1" dirty="0"/>
                <a:t>E≃ 10</a:t>
              </a:r>
              <a:r>
                <a:rPr lang="fr-FR" sz="1600" b="1" baseline="30000" dirty="0"/>
                <a:t>14</a:t>
              </a:r>
              <a:r>
                <a:rPr lang="fr-FR" sz="1600" b="1" dirty="0"/>
                <a:t>V.m</a:t>
              </a:r>
              <a:r>
                <a:rPr lang="fr-FR" sz="1600" b="1" baseline="30000" dirty="0"/>
                <a:t>-1</a:t>
              </a:r>
              <a:endParaRPr lang="fr-FR" sz="1600" b="1" dirty="0"/>
            </a:p>
          </p:txBody>
        </p:sp>
        <p:sp>
          <p:nvSpPr>
            <p:cNvPr id="190" name="ZoneTexte 189">
              <a:extLst>
                <a:ext uri="{FF2B5EF4-FFF2-40B4-BE49-F238E27FC236}">
                  <a16:creationId xmlns:a16="http://schemas.microsoft.com/office/drawing/2014/main" id="{9204E8B9-04C5-924A-B8C4-EC082D01B3F5}"/>
                </a:ext>
              </a:extLst>
            </p:cNvPr>
            <p:cNvSpPr txBox="1"/>
            <p:nvPr/>
          </p:nvSpPr>
          <p:spPr>
            <a:xfrm>
              <a:off x="6590529" y="1611818"/>
              <a:ext cx="1829475" cy="338554"/>
            </a:xfrm>
            <a:prstGeom prst="rect">
              <a:avLst/>
            </a:prstGeom>
            <a:noFill/>
          </p:spPr>
          <p:txBody>
            <a:bodyPr wrap="none" rtlCol="0">
              <a:spAutoFit/>
            </a:bodyPr>
            <a:lstStyle/>
            <a:p>
              <a:r>
                <a:rPr lang="fr-FR" sz="1600" b="1" err="1">
                  <a:solidFill>
                    <a:srgbClr val="C00000"/>
                  </a:solidFill>
                </a:rPr>
                <a:t>Extreme</a:t>
              </a:r>
              <a:r>
                <a:rPr lang="fr-FR" sz="1600" b="1" dirty="0">
                  <a:solidFill>
                    <a:srgbClr val="C00000"/>
                  </a:solidFill>
                </a:rPr>
                <a:t> conditions</a:t>
              </a:r>
            </a:p>
          </p:txBody>
        </p:sp>
        <p:sp>
          <p:nvSpPr>
            <p:cNvPr id="191" name="ZoneTexte 190">
              <a:extLst>
                <a:ext uri="{FF2B5EF4-FFF2-40B4-BE49-F238E27FC236}">
                  <a16:creationId xmlns:a16="http://schemas.microsoft.com/office/drawing/2014/main" id="{790C2E43-75EB-C14D-83E5-8833788D9930}"/>
                </a:ext>
              </a:extLst>
            </p:cNvPr>
            <p:cNvSpPr txBox="1"/>
            <p:nvPr/>
          </p:nvSpPr>
          <p:spPr>
            <a:xfrm>
              <a:off x="6587495" y="2006816"/>
              <a:ext cx="1783886" cy="338554"/>
            </a:xfrm>
            <a:prstGeom prst="rect">
              <a:avLst/>
            </a:prstGeom>
            <a:noFill/>
          </p:spPr>
          <p:txBody>
            <a:bodyPr wrap="none" rtlCol="0">
              <a:spAutoFit/>
            </a:bodyPr>
            <a:lstStyle/>
            <a:p>
              <a:pPr marL="207387" indent="-207387">
                <a:buFont typeface="Arial" charset="0"/>
                <a:buChar char="•"/>
              </a:pPr>
              <a:r>
                <a:rPr lang="fr-FR" sz="1600" b="1" dirty="0"/>
                <a:t>10</a:t>
              </a:r>
              <a:r>
                <a:rPr lang="fr-FR" sz="1600" b="1" baseline="30000" dirty="0"/>
                <a:t>6</a:t>
              </a:r>
              <a:r>
                <a:rPr lang="fr-FR" sz="1600" b="1" dirty="0"/>
                <a:t> photons/Å</a:t>
              </a:r>
              <a:r>
                <a:rPr lang="fr-FR" sz="1600" b="1" baseline="30000" dirty="0"/>
                <a:t>3</a:t>
              </a:r>
              <a:endParaRPr lang="fr-FR" sz="1600" b="1" dirty="0"/>
            </a:p>
          </p:txBody>
        </p:sp>
        <p:sp>
          <p:nvSpPr>
            <p:cNvPr id="192" name="ZoneTexte 191">
              <a:extLst>
                <a:ext uri="{FF2B5EF4-FFF2-40B4-BE49-F238E27FC236}">
                  <a16:creationId xmlns:a16="http://schemas.microsoft.com/office/drawing/2014/main" id="{E0AAB02D-7B4B-E940-9B1E-10E8C04012E9}"/>
                </a:ext>
              </a:extLst>
            </p:cNvPr>
            <p:cNvSpPr txBox="1"/>
            <p:nvPr/>
          </p:nvSpPr>
          <p:spPr>
            <a:xfrm>
              <a:off x="6587497" y="2740214"/>
              <a:ext cx="2172069" cy="338554"/>
            </a:xfrm>
            <a:prstGeom prst="rect">
              <a:avLst/>
            </a:prstGeom>
            <a:noFill/>
          </p:spPr>
          <p:txBody>
            <a:bodyPr wrap="none" rtlCol="0">
              <a:spAutoFit/>
            </a:bodyPr>
            <a:lstStyle/>
            <a:p>
              <a:pPr marL="207387" indent="-207387">
                <a:buFont typeface="Arial" charset="0"/>
                <a:buChar char="•"/>
              </a:pPr>
              <a:r>
                <a:rPr lang="fr-FR" sz="1600" b="1" dirty="0"/>
                <a:t>𝒗=0 </a:t>
              </a:r>
              <a:r>
                <a:rPr lang="fr-FR" sz="1600" b="1" dirty="0">
                  <a:sym typeface="Wingdings"/>
                </a:rPr>
                <a:t> </a:t>
              </a:r>
              <a:r>
                <a:rPr lang="fr-FR" sz="1600" b="1" dirty="0"/>
                <a:t>≃ </a:t>
              </a:r>
              <a:r>
                <a:rPr lang="fr-FR" sz="1600" b="1" dirty="0">
                  <a:sym typeface="Wingdings"/>
                </a:rPr>
                <a:t>c  in </a:t>
              </a:r>
              <a:r>
                <a:rPr lang="fr-FR" sz="1600" b="1" dirty="0"/>
                <a:t>≃ </a:t>
              </a:r>
              <a:r>
                <a:rPr lang="fr-FR" sz="1600" b="1" dirty="0">
                  <a:sym typeface="Wingdings"/>
                </a:rPr>
                <a:t>10</a:t>
              </a:r>
              <a:r>
                <a:rPr lang="fr-FR" sz="1600" b="1" baseline="30000" dirty="0">
                  <a:sym typeface="Wingdings"/>
                </a:rPr>
                <a:t>-17</a:t>
              </a:r>
              <a:r>
                <a:rPr lang="fr-FR" sz="1600" b="1" dirty="0">
                  <a:sym typeface="Wingdings"/>
                </a:rPr>
                <a:t>s</a:t>
              </a:r>
              <a:endParaRPr lang="fr-FR" sz="1600" b="1" dirty="0"/>
            </a:p>
          </p:txBody>
        </p:sp>
        <p:sp>
          <p:nvSpPr>
            <p:cNvPr id="193" name="Flèche vers la droite 192">
              <a:extLst>
                <a:ext uri="{FF2B5EF4-FFF2-40B4-BE49-F238E27FC236}">
                  <a16:creationId xmlns:a16="http://schemas.microsoft.com/office/drawing/2014/main" id="{8B8E5E88-8053-5443-BBD7-5D73638EBBF0}"/>
                </a:ext>
              </a:extLst>
            </p:cNvPr>
            <p:cNvSpPr/>
            <p:nvPr/>
          </p:nvSpPr>
          <p:spPr>
            <a:xfrm>
              <a:off x="5868015" y="2291661"/>
              <a:ext cx="393734" cy="232802"/>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grpSp>
      <p:grpSp>
        <p:nvGrpSpPr>
          <p:cNvPr id="8" name="Grouper 7"/>
          <p:cNvGrpSpPr/>
          <p:nvPr/>
        </p:nvGrpSpPr>
        <p:grpSpPr>
          <a:xfrm>
            <a:off x="221571" y="4071406"/>
            <a:ext cx="8523630" cy="1974296"/>
            <a:chOff x="221571" y="4071406"/>
            <a:chExt cx="8523630" cy="1974296"/>
          </a:xfrm>
        </p:grpSpPr>
        <p:sp>
          <p:nvSpPr>
            <p:cNvPr id="39" name="Rectangle 38"/>
            <p:cNvSpPr/>
            <p:nvPr/>
          </p:nvSpPr>
          <p:spPr>
            <a:xfrm>
              <a:off x="5654220" y="4124398"/>
              <a:ext cx="2535936" cy="28041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p:cNvSpPr/>
            <p:nvPr/>
          </p:nvSpPr>
          <p:spPr>
            <a:xfrm>
              <a:off x="1085088" y="4120895"/>
              <a:ext cx="2535936" cy="28041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5" name="ZoneTexte 174">
              <a:extLst>
                <a:ext uri="{FF2B5EF4-FFF2-40B4-BE49-F238E27FC236}">
                  <a16:creationId xmlns:a16="http://schemas.microsoft.com/office/drawing/2014/main" id="{A1A061A8-CC77-194E-9207-5C2B0C2844F8}"/>
                </a:ext>
              </a:extLst>
            </p:cNvPr>
            <p:cNvSpPr txBox="1"/>
            <p:nvPr/>
          </p:nvSpPr>
          <p:spPr>
            <a:xfrm>
              <a:off x="221571" y="4611013"/>
              <a:ext cx="4423775" cy="338554"/>
            </a:xfrm>
            <a:prstGeom prst="rect">
              <a:avLst/>
            </a:prstGeom>
            <a:noFill/>
          </p:spPr>
          <p:txBody>
            <a:bodyPr wrap="none" rtlCol="0">
              <a:spAutoFit/>
            </a:bodyPr>
            <a:lstStyle/>
            <a:p>
              <a:pPr marL="207387" indent="-207387">
                <a:buFont typeface="Wingdings" charset="2"/>
                <a:buChar char="Ø"/>
              </a:pPr>
              <a:r>
                <a:rPr lang="fr-FR" sz="1600" b="1" dirty="0"/>
                <a:t>Light/</a:t>
              </a:r>
              <a:r>
                <a:rPr lang="fr-FR" sz="1600" b="1" dirty="0" err="1"/>
                <a:t>matter</a:t>
              </a:r>
              <a:r>
                <a:rPr lang="fr-FR" sz="1600" b="1" dirty="0"/>
                <a:t> interactions in </a:t>
              </a:r>
              <a:r>
                <a:rPr lang="fr-FR" sz="1600" b="1" dirty="0" err="1">
                  <a:solidFill>
                    <a:srgbClr val="C00000"/>
                  </a:solidFill>
                </a:rPr>
                <a:t>extreme</a:t>
              </a:r>
              <a:r>
                <a:rPr lang="fr-FR" sz="1600" b="1" dirty="0">
                  <a:solidFill>
                    <a:srgbClr val="C00000"/>
                  </a:solidFill>
                </a:rPr>
                <a:t> </a:t>
              </a:r>
              <a:r>
                <a:rPr lang="fr-FR" sz="1600" b="1" dirty="0" err="1">
                  <a:solidFill>
                    <a:srgbClr val="C00000"/>
                  </a:solidFill>
                </a:rPr>
                <a:t>regimes</a:t>
              </a:r>
              <a:r>
                <a:rPr lang="fr-FR" sz="1600" b="1" dirty="0">
                  <a:solidFill>
                    <a:srgbClr val="C00000"/>
                  </a:solidFill>
                </a:rPr>
                <a:t>: </a:t>
              </a:r>
            </a:p>
          </p:txBody>
        </p:sp>
        <p:sp>
          <p:nvSpPr>
            <p:cNvPr id="177" name="Rectangle à coins arrondis 90">
              <a:extLst>
                <a:ext uri="{FF2B5EF4-FFF2-40B4-BE49-F238E27FC236}">
                  <a16:creationId xmlns:a16="http://schemas.microsoft.com/office/drawing/2014/main" id="{1C11C66F-F142-8249-8222-1E1B1839AC98}"/>
                </a:ext>
              </a:extLst>
            </p:cNvPr>
            <p:cNvSpPr/>
            <p:nvPr/>
          </p:nvSpPr>
          <p:spPr>
            <a:xfrm>
              <a:off x="5099176" y="4120587"/>
              <a:ext cx="3646025" cy="1921398"/>
            </a:xfrm>
            <a:prstGeom prst="round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80" name="Rectangle à coins arrondis 94">
              <a:extLst>
                <a:ext uri="{FF2B5EF4-FFF2-40B4-BE49-F238E27FC236}">
                  <a16:creationId xmlns:a16="http://schemas.microsoft.com/office/drawing/2014/main" id="{A1DC3C8B-6E6A-E444-B178-A50B64CCF1F8}"/>
                </a:ext>
              </a:extLst>
            </p:cNvPr>
            <p:cNvSpPr/>
            <p:nvPr/>
          </p:nvSpPr>
          <p:spPr>
            <a:xfrm>
              <a:off x="258599" y="4132162"/>
              <a:ext cx="4216677" cy="1913540"/>
            </a:xfrm>
            <a:prstGeom prst="round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82" name="ZoneTexte 181">
              <a:extLst>
                <a:ext uri="{FF2B5EF4-FFF2-40B4-BE49-F238E27FC236}">
                  <a16:creationId xmlns:a16="http://schemas.microsoft.com/office/drawing/2014/main" id="{DE0F55CC-80A2-F140-851A-B8515B95E987}"/>
                </a:ext>
              </a:extLst>
            </p:cNvPr>
            <p:cNvSpPr txBox="1"/>
            <p:nvPr/>
          </p:nvSpPr>
          <p:spPr>
            <a:xfrm>
              <a:off x="661664" y="5520727"/>
              <a:ext cx="2521459" cy="338554"/>
            </a:xfrm>
            <a:prstGeom prst="rect">
              <a:avLst/>
            </a:prstGeom>
            <a:noFill/>
          </p:spPr>
          <p:txBody>
            <a:bodyPr wrap="none" rtlCol="0">
              <a:spAutoFit/>
            </a:bodyPr>
            <a:lstStyle/>
            <a:p>
              <a:pPr marL="207387" indent="-207387">
                <a:buFont typeface="Arial" charset="0"/>
                <a:buChar char="•"/>
              </a:pPr>
              <a:r>
                <a:rPr lang="fr-FR" sz="1600" b="1" dirty="0" err="1">
                  <a:solidFill>
                    <a:srgbClr val="C00000"/>
                  </a:solidFill>
                </a:rPr>
                <a:t>Highly</a:t>
              </a:r>
              <a:r>
                <a:rPr lang="fr-FR" sz="1600" b="1" dirty="0">
                  <a:solidFill>
                    <a:srgbClr val="C00000"/>
                  </a:solidFill>
                </a:rPr>
                <a:t> non-</a:t>
              </a:r>
              <a:r>
                <a:rPr lang="fr-FR" sz="1600" b="1" dirty="0" err="1">
                  <a:solidFill>
                    <a:srgbClr val="C00000"/>
                  </a:solidFill>
                </a:rPr>
                <a:t>linear</a:t>
              </a:r>
              <a:r>
                <a:rPr lang="fr-FR" sz="1600" b="1" dirty="0">
                  <a:solidFill>
                    <a:srgbClr val="C00000"/>
                  </a:solidFill>
                </a:rPr>
                <a:t> </a:t>
              </a:r>
              <a:r>
                <a:rPr lang="fr-FR" sz="1600" b="1" dirty="0" err="1"/>
                <a:t>effects</a:t>
              </a:r>
              <a:r>
                <a:rPr lang="fr-FR" sz="1600" b="1" dirty="0"/>
                <a:t> </a:t>
              </a:r>
              <a:endParaRPr lang="fr-FR" sz="1600" b="1" dirty="0">
                <a:solidFill>
                  <a:srgbClr val="C00000"/>
                </a:solidFill>
              </a:endParaRPr>
            </a:p>
          </p:txBody>
        </p:sp>
        <p:sp>
          <p:nvSpPr>
            <p:cNvPr id="183" name="ZoneTexte 182">
              <a:extLst>
                <a:ext uri="{FF2B5EF4-FFF2-40B4-BE49-F238E27FC236}">
                  <a16:creationId xmlns:a16="http://schemas.microsoft.com/office/drawing/2014/main" id="{4103578E-8AEC-9248-BD9A-20DA385B808C}"/>
                </a:ext>
              </a:extLst>
            </p:cNvPr>
            <p:cNvSpPr txBox="1"/>
            <p:nvPr/>
          </p:nvSpPr>
          <p:spPr>
            <a:xfrm>
              <a:off x="661663" y="5085221"/>
              <a:ext cx="3313984" cy="338554"/>
            </a:xfrm>
            <a:prstGeom prst="rect">
              <a:avLst/>
            </a:prstGeom>
            <a:noFill/>
          </p:spPr>
          <p:txBody>
            <a:bodyPr wrap="none" rtlCol="0">
              <a:spAutoFit/>
            </a:bodyPr>
            <a:lstStyle/>
            <a:p>
              <a:pPr marL="207387" indent="-207387">
                <a:buFont typeface="Arial" charset="0"/>
                <a:buChar char="•"/>
              </a:pPr>
              <a:r>
                <a:rPr lang="fr-FR" sz="1600" b="1" dirty="0">
                  <a:solidFill>
                    <a:srgbClr val="C00000"/>
                  </a:solidFill>
                </a:rPr>
                <a:t>Ultra-</a:t>
              </a:r>
              <a:r>
                <a:rPr lang="fr-FR" sz="1600" b="1" dirty="0" err="1">
                  <a:solidFill>
                    <a:srgbClr val="C00000"/>
                  </a:solidFill>
                </a:rPr>
                <a:t>relativistic</a:t>
              </a:r>
              <a:r>
                <a:rPr lang="fr-FR" sz="1600" b="1" dirty="0"/>
                <a:t> plasma </a:t>
              </a:r>
              <a:r>
                <a:rPr lang="fr-FR" sz="1600" b="1" dirty="0" err="1"/>
                <a:t>dynamics</a:t>
              </a:r>
              <a:r>
                <a:rPr lang="fr-FR" sz="1600" b="1" dirty="0"/>
                <a:t> </a:t>
              </a:r>
              <a:endParaRPr lang="fr-FR" sz="1600" b="1" dirty="0">
                <a:solidFill>
                  <a:srgbClr val="C00000"/>
                </a:solidFill>
              </a:endParaRPr>
            </a:p>
          </p:txBody>
        </p:sp>
        <p:sp>
          <p:nvSpPr>
            <p:cNvPr id="184" name="ZoneTexte 183">
              <a:extLst>
                <a:ext uri="{FF2B5EF4-FFF2-40B4-BE49-F238E27FC236}">
                  <a16:creationId xmlns:a16="http://schemas.microsoft.com/office/drawing/2014/main" id="{B502B29C-09E0-2B42-92AE-779B5DDCBAA6}"/>
                </a:ext>
              </a:extLst>
            </p:cNvPr>
            <p:cNvSpPr txBox="1"/>
            <p:nvPr/>
          </p:nvSpPr>
          <p:spPr>
            <a:xfrm>
              <a:off x="5084986" y="4606614"/>
              <a:ext cx="3513975" cy="338554"/>
            </a:xfrm>
            <a:prstGeom prst="rect">
              <a:avLst/>
            </a:prstGeom>
            <a:noFill/>
          </p:spPr>
          <p:txBody>
            <a:bodyPr wrap="none" rtlCol="0">
              <a:spAutoFit/>
            </a:bodyPr>
            <a:lstStyle/>
            <a:p>
              <a:pPr marL="207387" indent="-207387">
                <a:buFont typeface="Wingdings" charset="2"/>
                <a:buChar char="Ø"/>
              </a:pPr>
              <a:r>
                <a:rPr lang="fr-FR" sz="1600" b="1" dirty="0" err="1"/>
                <a:t>Produce</a:t>
              </a:r>
              <a:r>
                <a:rPr lang="fr-FR" sz="1600" b="1" dirty="0"/>
                <a:t> </a:t>
              </a:r>
              <a:r>
                <a:rPr lang="fr-FR" sz="1600" b="1" dirty="0" err="1"/>
                <a:t>novel</a:t>
              </a:r>
              <a:r>
                <a:rPr lang="fr-FR" sz="1600" b="1" dirty="0"/>
                <a:t> </a:t>
              </a:r>
              <a:r>
                <a:rPr lang="fr-FR" sz="1600" b="1" dirty="0" err="1"/>
                <a:t>particle</a:t>
              </a:r>
              <a:r>
                <a:rPr lang="fr-FR" sz="1600" b="1" dirty="0"/>
                <a:t>/light sources:</a:t>
              </a:r>
              <a:endParaRPr lang="fr-FR" sz="1600" b="1" dirty="0">
                <a:solidFill>
                  <a:srgbClr val="C00000"/>
                </a:solidFill>
              </a:endParaRPr>
            </a:p>
          </p:txBody>
        </p:sp>
        <p:sp>
          <p:nvSpPr>
            <p:cNvPr id="185" name="ZoneTexte 184">
              <a:extLst>
                <a:ext uri="{FF2B5EF4-FFF2-40B4-BE49-F238E27FC236}">
                  <a16:creationId xmlns:a16="http://schemas.microsoft.com/office/drawing/2014/main" id="{A20ABCD0-2991-3E48-88FF-77CDE126B710}"/>
                </a:ext>
              </a:extLst>
            </p:cNvPr>
            <p:cNvSpPr txBox="1"/>
            <p:nvPr/>
          </p:nvSpPr>
          <p:spPr>
            <a:xfrm>
              <a:off x="5170967" y="5045881"/>
              <a:ext cx="1772921" cy="338554"/>
            </a:xfrm>
            <a:prstGeom prst="rect">
              <a:avLst/>
            </a:prstGeom>
            <a:noFill/>
          </p:spPr>
          <p:txBody>
            <a:bodyPr wrap="none" rtlCol="0">
              <a:spAutoFit/>
            </a:bodyPr>
            <a:lstStyle/>
            <a:p>
              <a:pPr marL="207387" indent="-207387">
                <a:buFont typeface="Arial" charset="0"/>
                <a:buChar char="•"/>
              </a:pPr>
              <a:r>
                <a:rPr lang="fr-FR" sz="1600" b="1" dirty="0">
                  <a:solidFill>
                    <a:srgbClr val="C00000"/>
                  </a:solidFill>
                </a:rPr>
                <a:t>Compact (&lt;cm)  </a:t>
              </a:r>
            </a:p>
          </p:txBody>
        </p:sp>
        <p:sp>
          <p:nvSpPr>
            <p:cNvPr id="186" name="ZoneTexte 185">
              <a:extLst>
                <a:ext uri="{FF2B5EF4-FFF2-40B4-BE49-F238E27FC236}">
                  <a16:creationId xmlns:a16="http://schemas.microsoft.com/office/drawing/2014/main" id="{4DB1AE01-9855-B14A-BE8E-7F6337315156}"/>
                </a:ext>
              </a:extLst>
            </p:cNvPr>
            <p:cNvSpPr txBox="1"/>
            <p:nvPr/>
          </p:nvSpPr>
          <p:spPr>
            <a:xfrm>
              <a:off x="5179456" y="5435591"/>
              <a:ext cx="1845313" cy="338554"/>
            </a:xfrm>
            <a:prstGeom prst="rect">
              <a:avLst/>
            </a:prstGeom>
            <a:noFill/>
          </p:spPr>
          <p:txBody>
            <a:bodyPr wrap="none" rtlCol="0">
              <a:spAutoFit/>
            </a:bodyPr>
            <a:lstStyle/>
            <a:p>
              <a:pPr marL="207387" indent="-207387">
                <a:buFont typeface="Arial" charset="0"/>
                <a:buChar char="•"/>
              </a:pPr>
              <a:r>
                <a:rPr lang="fr-FR" sz="1600" b="1" dirty="0">
                  <a:solidFill>
                    <a:srgbClr val="C00000"/>
                  </a:solidFill>
                </a:rPr>
                <a:t>Ultra-short (&lt;</a:t>
              </a:r>
              <a:r>
                <a:rPr lang="fr-FR" sz="1600" b="1" dirty="0" err="1">
                  <a:solidFill>
                    <a:srgbClr val="C00000"/>
                  </a:solidFill>
                </a:rPr>
                <a:t>fs</a:t>
              </a:r>
              <a:r>
                <a:rPr lang="fr-FR" sz="1600" b="1" dirty="0">
                  <a:solidFill>
                    <a:srgbClr val="C00000"/>
                  </a:solidFill>
                </a:rPr>
                <a:t>)  </a:t>
              </a:r>
            </a:p>
          </p:txBody>
        </p:sp>
        <p:sp>
          <p:nvSpPr>
            <p:cNvPr id="189" name="Double flèche horizontale 188">
              <a:extLst>
                <a:ext uri="{FF2B5EF4-FFF2-40B4-BE49-F238E27FC236}">
                  <a16:creationId xmlns:a16="http://schemas.microsoft.com/office/drawing/2014/main" id="{B003B2A7-EB4A-CD49-9152-CFF71FBF3350}"/>
                </a:ext>
              </a:extLst>
            </p:cNvPr>
            <p:cNvSpPr/>
            <p:nvPr/>
          </p:nvSpPr>
          <p:spPr>
            <a:xfrm>
              <a:off x="4525448" y="5145547"/>
              <a:ext cx="464793" cy="283493"/>
            </a:xfrm>
            <a:prstGeom prst="leftRightArrow">
              <a:avLst>
                <a:gd name="adj1" fmla="val 53703"/>
                <a:gd name="adj2" fmla="val 48313"/>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2" name="ZoneTexte 1"/>
            <p:cNvSpPr txBox="1"/>
            <p:nvPr/>
          </p:nvSpPr>
          <p:spPr>
            <a:xfrm>
              <a:off x="1114195" y="4071406"/>
              <a:ext cx="2502032" cy="338554"/>
            </a:xfrm>
            <a:prstGeom prst="rect">
              <a:avLst/>
            </a:prstGeom>
            <a:noFill/>
          </p:spPr>
          <p:txBody>
            <a:bodyPr wrap="none" rtlCol="0">
              <a:spAutoFit/>
            </a:bodyPr>
            <a:lstStyle/>
            <a:p>
              <a:r>
                <a:rPr lang="fr-FR" sz="1600" b="1" dirty="0">
                  <a:solidFill>
                    <a:schemeClr val="bg1"/>
                  </a:solidFill>
                </a:rPr>
                <a:t>Great </a:t>
              </a:r>
              <a:r>
                <a:rPr lang="fr-FR" sz="1600" b="1" dirty="0" err="1">
                  <a:solidFill>
                    <a:schemeClr val="bg1"/>
                  </a:solidFill>
                </a:rPr>
                <a:t>fundamental</a:t>
              </a:r>
              <a:r>
                <a:rPr lang="fr-FR" sz="1600" b="1" dirty="0">
                  <a:solidFill>
                    <a:schemeClr val="bg1"/>
                  </a:solidFill>
                </a:rPr>
                <a:t> </a:t>
              </a:r>
              <a:r>
                <a:rPr lang="fr-FR" sz="1600" b="1" dirty="0" err="1">
                  <a:solidFill>
                    <a:schemeClr val="bg1"/>
                  </a:solidFill>
                </a:rPr>
                <a:t>interest</a:t>
              </a:r>
              <a:endParaRPr lang="fr-FR" sz="1600" b="1" dirty="0">
                <a:solidFill>
                  <a:schemeClr val="bg1"/>
                </a:solidFill>
              </a:endParaRPr>
            </a:p>
          </p:txBody>
        </p:sp>
        <p:sp>
          <p:nvSpPr>
            <p:cNvPr id="37" name="ZoneTexte 36"/>
            <p:cNvSpPr txBox="1"/>
            <p:nvPr/>
          </p:nvSpPr>
          <p:spPr>
            <a:xfrm>
              <a:off x="5641335" y="4083475"/>
              <a:ext cx="2588401" cy="338554"/>
            </a:xfrm>
            <a:prstGeom prst="rect">
              <a:avLst/>
            </a:prstGeom>
            <a:noFill/>
          </p:spPr>
          <p:txBody>
            <a:bodyPr wrap="none" rtlCol="0">
              <a:spAutoFit/>
            </a:bodyPr>
            <a:lstStyle/>
            <a:p>
              <a:r>
                <a:rPr lang="fr-FR" sz="1600" b="1" dirty="0">
                  <a:solidFill>
                    <a:schemeClr val="bg1"/>
                  </a:solidFill>
                </a:rPr>
                <a:t>Compact ultra-short sources</a:t>
              </a:r>
            </a:p>
          </p:txBody>
        </p:sp>
      </p:grpSp>
      <p:sp>
        <p:nvSpPr>
          <p:cNvPr id="41" name="ZoneTexte 40"/>
          <p:cNvSpPr txBox="1"/>
          <p:nvPr/>
        </p:nvSpPr>
        <p:spPr>
          <a:xfrm>
            <a:off x="1749471" y="126656"/>
            <a:ext cx="5483937" cy="461665"/>
          </a:xfrm>
          <a:prstGeom prst="rect">
            <a:avLst/>
          </a:prstGeom>
          <a:noFill/>
        </p:spPr>
        <p:txBody>
          <a:bodyPr wrap="none" rtlCol="0">
            <a:spAutoFit/>
          </a:bodyPr>
          <a:lstStyle>
            <a:defPPr>
              <a:defRPr lang="en-US"/>
            </a:defPPr>
            <a:lvl1pPr defTabSz="914400" fontAlgn="auto">
              <a:spcBef>
                <a:spcPts val="0"/>
              </a:spcBef>
              <a:spcAft>
                <a:spcPts val="0"/>
              </a:spcAft>
              <a:defRPr sz="2600" i="0">
                <a:solidFill>
                  <a:prstClr val="black"/>
                </a:solidFill>
                <a:latin typeface="Calibri" panose="020F0502020204030204"/>
              </a:defRPr>
            </a:lvl1pPr>
          </a:lstStyle>
          <a:p>
            <a:r>
              <a:rPr lang="fr-FR" sz="2400" dirty="0" err="1">
                <a:solidFill>
                  <a:schemeClr val="bg1"/>
                </a:solidFill>
                <a:latin typeface="Calibri" pitchFamily="34" charset="0"/>
                <a:ea typeface="MS PGothic" pitchFamily="34" charset="-128"/>
              </a:rPr>
              <a:t>Context</a:t>
            </a:r>
            <a:r>
              <a:rPr lang="fr-FR" sz="2400" dirty="0">
                <a:solidFill>
                  <a:schemeClr val="bg1"/>
                </a:solidFill>
                <a:latin typeface="Calibri" pitchFamily="34" charset="0"/>
                <a:ea typeface="MS PGothic" pitchFamily="34" charset="-128"/>
              </a:rPr>
              <a:t>: Ultra-High </a:t>
            </a:r>
            <a:r>
              <a:rPr lang="fr-FR" sz="2400" dirty="0" err="1">
                <a:solidFill>
                  <a:schemeClr val="bg1"/>
                </a:solidFill>
                <a:latin typeface="Calibri" pitchFamily="34" charset="0"/>
                <a:ea typeface="MS PGothic" pitchFamily="34" charset="-128"/>
              </a:rPr>
              <a:t>Intensity</a:t>
            </a:r>
            <a:r>
              <a:rPr lang="fr-FR" sz="2400" dirty="0">
                <a:solidFill>
                  <a:schemeClr val="bg1"/>
                </a:solidFill>
                <a:latin typeface="Calibri" pitchFamily="34" charset="0"/>
                <a:ea typeface="MS PGothic" pitchFamily="34" charset="-128"/>
              </a:rPr>
              <a:t> (UHI) </a:t>
            </a:r>
            <a:r>
              <a:rPr lang="fr-FR" sz="2400" dirty="0" err="1">
                <a:solidFill>
                  <a:schemeClr val="bg1"/>
                </a:solidFill>
                <a:latin typeface="Calibri" pitchFamily="34" charset="0"/>
                <a:ea typeface="MS PGothic" pitchFamily="34" charset="-128"/>
              </a:rPr>
              <a:t>physics</a:t>
            </a:r>
            <a:endParaRPr lang="fr-FR" sz="2400" dirty="0">
              <a:solidFill>
                <a:schemeClr val="bg1"/>
              </a:solidFill>
              <a:latin typeface="Calibri" pitchFamily="34" charset="0"/>
              <a:ea typeface="MS PGothic" pitchFamily="34" charset="-128"/>
            </a:endParaRPr>
          </a:p>
        </p:txBody>
      </p:sp>
      <p:grpSp>
        <p:nvGrpSpPr>
          <p:cNvPr id="9" name="Groupe 8">
            <a:extLst>
              <a:ext uri="{FF2B5EF4-FFF2-40B4-BE49-F238E27FC236}">
                <a16:creationId xmlns:a16="http://schemas.microsoft.com/office/drawing/2014/main" id="{E5ED5C6F-79A0-D14F-835F-8F417FAEF2CC}"/>
              </a:ext>
            </a:extLst>
          </p:cNvPr>
          <p:cNvGrpSpPr/>
          <p:nvPr/>
        </p:nvGrpSpPr>
        <p:grpSpPr>
          <a:xfrm>
            <a:off x="5170967" y="6110679"/>
            <a:ext cx="3410485" cy="578146"/>
            <a:chOff x="5170967" y="6110679"/>
            <a:chExt cx="3410485" cy="578146"/>
          </a:xfrm>
        </p:grpSpPr>
        <p:sp>
          <p:nvSpPr>
            <p:cNvPr id="40" name="Rectangle 39">
              <a:extLst>
                <a:ext uri="{FF2B5EF4-FFF2-40B4-BE49-F238E27FC236}">
                  <a16:creationId xmlns:a16="http://schemas.microsoft.com/office/drawing/2014/main" id="{A30D030B-D6CA-D84B-8E06-72238DCD9551}"/>
                </a:ext>
              </a:extLst>
            </p:cNvPr>
            <p:cNvSpPr/>
            <p:nvPr/>
          </p:nvSpPr>
          <p:spPr>
            <a:xfrm>
              <a:off x="5170967" y="6110679"/>
              <a:ext cx="3184398" cy="307777"/>
            </a:xfrm>
            <a:prstGeom prst="rect">
              <a:avLst/>
            </a:prstGeom>
          </p:spPr>
          <p:txBody>
            <a:bodyPr wrap="none">
              <a:spAutoFit/>
            </a:bodyPr>
            <a:lstStyle/>
            <a:p>
              <a:pPr defTabSz="914400" fontAlgn="auto">
                <a:spcBef>
                  <a:spcPts val="0"/>
                </a:spcBef>
                <a:spcAft>
                  <a:spcPts val="0"/>
                </a:spcAft>
              </a:pPr>
              <a:r>
                <a:rPr lang="fr-FR" sz="1400" i="1" dirty="0" err="1">
                  <a:latin typeface="Calibri" panose="020F0502020204030204"/>
                </a:rPr>
                <a:t>Gonsalves</a:t>
              </a:r>
              <a:r>
                <a:rPr lang="fr-FR" sz="1400" i="1" dirty="0">
                  <a:latin typeface="Calibri" panose="020F0502020204030204"/>
                </a:rPr>
                <a:t> et al, PRL, </a:t>
              </a:r>
              <a:r>
                <a:rPr lang="fr-FR" sz="1400" b="1" i="1" dirty="0">
                  <a:latin typeface="Calibri" panose="020F0502020204030204"/>
                </a:rPr>
                <a:t>122</a:t>
              </a:r>
              <a:r>
                <a:rPr lang="fr-FR" sz="1400" i="1" dirty="0">
                  <a:latin typeface="Calibri" panose="020F0502020204030204"/>
                </a:rPr>
                <a:t>, 084801 (2019</a:t>
              </a:r>
              <a:r>
                <a:rPr lang="fr-FR" sz="1400" b="1" i="1" dirty="0">
                  <a:latin typeface="Calibri" panose="020F0502020204030204"/>
                </a:rPr>
                <a:t>)</a:t>
              </a:r>
              <a:endParaRPr lang="fr-FR" sz="1400" i="1" dirty="0">
                <a:latin typeface="Calibri" panose="020F0502020204030204"/>
              </a:endParaRPr>
            </a:p>
          </p:txBody>
        </p:sp>
        <p:sp>
          <p:nvSpPr>
            <p:cNvPr id="42" name="Rectangle 41">
              <a:extLst>
                <a:ext uri="{FF2B5EF4-FFF2-40B4-BE49-F238E27FC236}">
                  <a16:creationId xmlns:a16="http://schemas.microsoft.com/office/drawing/2014/main" id="{ED30477D-4C77-B34F-9221-CAFCE63F4FFA}"/>
                </a:ext>
              </a:extLst>
            </p:cNvPr>
            <p:cNvSpPr/>
            <p:nvPr/>
          </p:nvSpPr>
          <p:spPr>
            <a:xfrm>
              <a:off x="5170967" y="6381048"/>
              <a:ext cx="3410485" cy="307777"/>
            </a:xfrm>
            <a:prstGeom prst="rect">
              <a:avLst/>
            </a:prstGeom>
          </p:spPr>
          <p:txBody>
            <a:bodyPr wrap="none">
              <a:spAutoFit/>
            </a:bodyPr>
            <a:lstStyle/>
            <a:p>
              <a:pPr defTabSz="914400" fontAlgn="auto">
                <a:spcBef>
                  <a:spcPts val="0"/>
                </a:spcBef>
                <a:spcAft>
                  <a:spcPts val="0"/>
                </a:spcAft>
              </a:pPr>
              <a:r>
                <a:rPr lang="fr-FR" sz="1400" i="1" dirty="0">
                  <a:latin typeface="Calibri" panose="020F0502020204030204"/>
                </a:rPr>
                <a:t>Wheeler et al, Nat. Phot.,  </a:t>
              </a:r>
              <a:r>
                <a:rPr lang="fr-FR" sz="1400" b="1" i="1" dirty="0">
                  <a:latin typeface="Calibri" panose="020F0502020204030204"/>
                </a:rPr>
                <a:t>6</a:t>
              </a:r>
              <a:r>
                <a:rPr lang="fr-FR" sz="1400" i="1" dirty="0">
                  <a:latin typeface="Calibri" panose="020F0502020204030204"/>
                </a:rPr>
                <a:t>, 829-833 (2012</a:t>
              </a:r>
              <a:r>
                <a:rPr lang="fr-FR" sz="1400" b="1" i="1" dirty="0">
                  <a:latin typeface="Calibri" panose="020F0502020204030204"/>
                </a:rPr>
                <a:t>)</a:t>
              </a:r>
              <a:endParaRPr lang="fr-FR" sz="1400" i="1" dirty="0">
                <a:latin typeface="Calibri" panose="020F0502020204030204"/>
              </a:endParaRPr>
            </a:p>
          </p:txBody>
        </p:sp>
      </p:grpSp>
      <p:sp>
        <p:nvSpPr>
          <p:cNvPr id="10" name="ZoneTexte 9">
            <a:extLst>
              <a:ext uri="{FF2B5EF4-FFF2-40B4-BE49-F238E27FC236}">
                <a16:creationId xmlns:a16="http://schemas.microsoft.com/office/drawing/2014/main" id="{945B4BB7-882A-4442-84F2-35EA15C0E0BC}"/>
              </a:ext>
            </a:extLst>
          </p:cNvPr>
          <p:cNvSpPr txBox="1"/>
          <p:nvPr/>
        </p:nvSpPr>
        <p:spPr>
          <a:xfrm>
            <a:off x="8759566" y="6451882"/>
            <a:ext cx="301686" cy="369332"/>
          </a:xfrm>
          <a:prstGeom prst="rect">
            <a:avLst/>
          </a:prstGeom>
          <a:noFill/>
        </p:spPr>
        <p:txBody>
          <a:bodyPr wrap="none" rtlCol="0">
            <a:spAutoFit/>
          </a:bodyPr>
          <a:lstStyle/>
          <a:p>
            <a:r>
              <a:rPr lang="fr-FR" dirty="0"/>
              <a:t>1</a:t>
            </a:r>
          </a:p>
        </p:txBody>
      </p:sp>
    </p:spTree>
    <p:extLst>
      <p:ext uri="{BB962C8B-B14F-4D97-AF65-F5344CB8AC3E}">
        <p14:creationId xmlns:p14="http://schemas.microsoft.com/office/powerpoint/2010/main" val="348492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467544" y="1700808"/>
            <a:ext cx="8150581" cy="4176464"/>
          </a:xfrm>
          <a:prstGeom prst="rect">
            <a:avLst/>
          </a:prstGeom>
        </p:spPr>
      </p:pic>
      <p:sp>
        <p:nvSpPr>
          <p:cNvPr id="6" name="ZoneTexte 5"/>
          <p:cNvSpPr txBox="1"/>
          <p:nvPr/>
        </p:nvSpPr>
        <p:spPr>
          <a:xfrm>
            <a:off x="2771800" y="980728"/>
            <a:ext cx="3380734" cy="707886"/>
          </a:xfrm>
          <a:prstGeom prst="rect">
            <a:avLst/>
          </a:prstGeom>
          <a:solidFill>
            <a:srgbClr val="FFFFCC">
              <a:alpha val="30196"/>
            </a:srgbClr>
          </a:solidFill>
          <a:ln w="28575">
            <a:solidFill>
              <a:srgbClr val="333399"/>
            </a:solidFill>
          </a:ln>
        </p:spPr>
        <p:txBody>
          <a:bodyPr wrap="none" rtlCol="0">
            <a:spAutoFit/>
          </a:bodyPr>
          <a:lstStyle/>
          <a:p>
            <a:pPr algn="ctr" defTabSz="457200" fontAlgn="auto">
              <a:spcBef>
                <a:spcPts val="0"/>
              </a:spcBef>
              <a:spcAft>
                <a:spcPts val="0"/>
              </a:spcAft>
            </a:pPr>
            <a:r>
              <a:rPr lang="en-US" sz="2000" dirty="0">
                <a:solidFill>
                  <a:srgbClr val="333399"/>
                </a:solidFill>
                <a:latin typeface="Calibri"/>
                <a:ea typeface="+mn-ea"/>
                <a:cs typeface="+mn-cs"/>
              </a:rPr>
              <a:t>Parametric 2D PIC simulations</a:t>
            </a:r>
          </a:p>
          <a:p>
            <a:pPr algn="ctr" defTabSz="457200" fontAlgn="auto">
              <a:spcBef>
                <a:spcPts val="0"/>
              </a:spcBef>
              <a:spcAft>
                <a:spcPts val="0"/>
              </a:spcAft>
            </a:pPr>
            <a:r>
              <a:rPr lang="en-US" sz="2000" b="1" dirty="0">
                <a:solidFill>
                  <a:srgbClr val="C00000"/>
                </a:solidFill>
                <a:latin typeface="Calibri"/>
                <a:ea typeface="+mn-ea"/>
                <a:cs typeface="+mn-cs"/>
              </a:rPr>
              <a:t>→ Intensity boost= f(a</a:t>
            </a:r>
            <a:r>
              <a:rPr lang="en-US" sz="2000" b="1" baseline="-25000" dirty="0">
                <a:solidFill>
                  <a:srgbClr val="C00000"/>
                </a:solidFill>
                <a:latin typeface="Calibri"/>
                <a:ea typeface="+mn-ea"/>
                <a:cs typeface="+mn-cs"/>
              </a:rPr>
              <a:t>0 </a:t>
            </a:r>
            <a:r>
              <a:rPr lang="en-US" sz="2000" b="1" dirty="0">
                <a:solidFill>
                  <a:srgbClr val="C00000"/>
                </a:solidFill>
                <a:latin typeface="Calibri"/>
                <a:ea typeface="+mn-ea"/>
                <a:cs typeface="+mn-cs"/>
              </a:rPr>
              <a:t>, L)</a:t>
            </a:r>
          </a:p>
        </p:txBody>
      </p:sp>
      <p:sp>
        <p:nvSpPr>
          <p:cNvPr id="7" name="Line 3"/>
          <p:cNvSpPr>
            <a:spLocks noChangeShapeType="1"/>
          </p:cNvSpPr>
          <p:nvPr/>
        </p:nvSpPr>
        <p:spPr bwMode="auto">
          <a:xfrm>
            <a:off x="396875" y="260350"/>
            <a:ext cx="8351838" cy="0"/>
          </a:xfrm>
          <a:prstGeom prst="line">
            <a:avLst/>
          </a:prstGeom>
          <a:noFill/>
          <a:ln w="285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5" tIns="45713" rIns="91425" bIns="45713"/>
          <a:lstStyle/>
          <a:p>
            <a:endParaRPr lang="en-US" dirty="0"/>
          </a:p>
        </p:txBody>
      </p:sp>
      <p:sp>
        <p:nvSpPr>
          <p:cNvPr id="8" name="Rectangle 7"/>
          <p:cNvSpPr/>
          <p:nvPr/>
        </p:nvSpPr>
        <p:spPr>
          <a:xfrm>
            <a:off x="0" y="0"/>
            <a:ext cx="8210550" cy="762000"/>
          </a:xfrm>
          <a:prstGeom prst="rect">
            <a:avLst/>
          </a:prstGeom>
          <a:gradFill>
            <a:gsLst>
              <a:gs pos="0">
                <a:srgbClr val="C4161C"/>
              </a:gs>
              <a:gs pos="50000">
                <a:srgbClr val="C00000"/>
              </a:gs>
              <a:gs pos="100000">
                <a:srgbClr val="E51B22"/>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anchor="ctr"/>
          <a:lstStyle/>
          <a:p>
            <a:pPr algn="ctr">
              <a:defRPr/>
            </a:pPr>
            <a:endParaRPr lang="en-US" dirty="0"/>
          </a:p>
        </p:txBody>
      </p:sp>
      <p:pic>
        <p:nvPicPr>
          <p:cNvPr id="9" name="Picture 2" descr="C:\Users\hvincent\Desktop\logo_ce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0550" y="0"/>
            <a:ext cx="933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26"/>
          <p:cNvSpPr txBox="1">
            <a:spLocks noChangeArrowheads="1"/>
          </p:cNvSpPr>
          <p:nvPr/>
        </p:nvSpPr>
        <p:spPr bwMode="auto">
          <a:xfrm>
            <a:off x="893681" y="119390"/>
            <a:ext cx="6991594" cy="461665"/>
          </a:xfrm>
          <a:prstGeom prst="rect">
            <a:avLst/>
          </a:prstGeom>
          <a:noFill/>
          <a:ln w="9525">
            <a:noFill/>
            <a:miter lim="800000"/>
            <a:headEnd/>
            <a:tailEnd/>
          </a:ln>
        </p:spPr>
        <p:txBody>
          <a:bodyPr wrap="none">
            <a:spAutoFit/>
          </a:bodyPr>
          <a:lstStyle/>
          <a:p>
            <a:r>
              <a:rPr lang="en-US" sz="2400" dirty="0">
                <a:solidFill>
                  <a:schemeClr val="bg1"/>
                </a:solidFill>
                <a:latin typeface="Calibri" pitchFamily="34" charset="0"/>
                <a:ea typeface="MS PGothic" pitchFamily="34" charset="-128"/>
              </a:rPr>
              <a:t>Can we go beyond </a:t>
            </a:r>
            <a:r>
              <a:rPr lang="en-US" sz="2400">
                <a:solidFill>
                  <a:schemeClr val="bg1"/>
                </a:solidFill>
                <a:latin typeface="Calibri" pitchFamily="34" charset="0"/>
                <a:ea typeface="MS PGothic" pitchFamily="34" charset="-128"/>
              </a:rPr>
              <a:t>with radiation pressure curvature ? </a:t>
            </a:r>
            <a:endParaRPr lang="en-US" sz="2400" dirty="0">
              <a:solidFill>
                <a:schemeClr val="bg1"/>
              </a:solidFill>
              <a:latin typeface="Calibri" pitchFamily="34" charset="0"/>
              <a:ea typeface="MS PGothic" pitchFamily="34" charset="-128"/>
            </a:endParaRPr>
          </a:p>
        </p:txBody>
      </p:sp>
      <p:grpSp>
        <p:nvGrpSpPr>
          <p:cNvPr id="11" name="Groupe 10"/>
          <p:cNvGrpSpPr/>
          <p:nvPr/>
        </p:nvGrpSpPr>
        <p:grpSpPr>
          <a:xfrm>
            <a:off x="1619672" y="3275692"/>
            <a:ext cx="5472608" cy="369332"/>
            <a:chOff x="1619672" y="3539108"/>
            <a:chExt cx="5472608" cy="369332"/>
          </a:xfrm>
        </p:grpSpPr>
        <p:cxnSp>
          <p:nvCxnSpPr>
            <p:cNvPr id="3" name="Connecteur droit 2"/>
            <p:cNvCxnSpPr/>
            <p:nvPr/>
          </p:nvCxnSpPr>
          <p:spPr>
            <a:xfrm flipH="1">
              <a:off x="1619672" y="3836665"/>
              <a:ext cx="5472608" cy="0"/>
            </a:xfrm>
            <a:prstGeom prst="line">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5" name="ZoneTexte 4"/>
            <p:cNvSpPr txBox="1"/>
            <p:nvPr/>
          </p:nvSpPr>
          <p:spPr>
            <a:xfrm>
              <a:off x="3942978" y="3539108"/>
              <a:ext cx="1959383" cy="369332"/>
            </a:xfrm>
            <a:prstGeom prst="rect">
              <a:avLst/>
            </a:prstGeom>
            <a:noFill/>
          </p:spPr>
          <p:txBody>
            <a:bodyPr wrap="none" rtlCol="0">
              <a:spAutoFit/>
            </a:bodyPr>
            <a:lstStyle/>
            <a:p>
              <a:r>
                <a:rPr lang="en-US" b="1" dirty="0">
                  <a:solidFill>
                    <a:schemeClr val="bg1"/>
                  </a:solidFill>
                  <a:latin typeface="+mn-lt"/>
                </a:rPr>
                <a:t>Optimum gradient</a:t>
              </a:r>
            </a:p>
          </p:txBody>
        </p:sp>
      </p:grpSp>
      <p:grpSp>
        <p:nvGrpSpPr>
          <p:cNvPr id="2" name="Grouper 1"/>
          <p:cNvGrpSpPr/>
          <p:nvPr/>
        </p:nvGrpSpPr>
        <p:grpSpPr>
          <a:xfrm>
            <a:off x="32445" y="5926238"/>
            <a:ext cx="9076059" cy="775504"/>
            <a:chOff x="32445" y="5926238"/>
            <a:chExt cx="9076059" cy="775504"/>
          </a:xfrm>
        </p:grpSpPr>
        <p:sp>
          <p:nvSpPr>
            <p:cNvPr id="14" name="Rectangle 13"/>
            <p:cNvSpPr/>
            <p:nvPr/>
          </p:nvSpPr>
          <p:spPr>
            <a:xfrm>
              <a:off x="1619671" y="5926238"/>
              <a:ext cx="5915447" cy="775504"/>
            </a:xfrm>
            <a:prstGeom prst="rect">
              <a:avLst/>
            </a:prstGeom>
            <a:solidFill>
              <a:srgbClr val="C00000">
                <a:alpha val="6000"/>
              </a:srgb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99" b="1">
                <a:solidFill>
                  <a:srgbClr val="C00000"/>
                </a:solidFill>
              </a:endParaRPr>
            </a:p>
          </p:txBody>
        </p:sp>
        <p:sp>
          <p:nvSpPr>
            <p:cNvPr id="15" name="ZoneTexte 14"/>
            <p:cNvSpPr txBox="1"/>
            <p:nvPr/>
          </p:nvSpPr>
          <p:spPr>
            <a:xfrm>
              <a:off x="32445" y="5961474"/>
              <a:ext cx="9076059" cy="707886"/>
            </a:xfrm>
            <a:prstGeom prst="rect">
              <a:avLst/>
            </a:prstGeom>
            <a:noFill/>
          </p:spPr>
          <p:txBody>
            <a:bodyPr wrap="square" rtlCol="0">
              <a:spAutoFit/>
            </a:bodyPr>
            <a:lstStyle/>
            <a:p>
              <a:pPr algn="ctr"/>
              <a:r>
                <a:rPr lang="en-US" sz="2000" b="1" dirty="0">
                  <a:solidFill>
                    <a:srgbClr val="C00000"/>
                  </a:solidFill>
                  <a:latin typeface="+mn-lt"/>
                </a:rPr>
                <a:t>→ Can we control the CRM curvature independently </a:t>
              </a:r>
            </a:p>
            <a:p>
              <a:pPr algn="ctr"/>
              <a:r>
                <a:rPr lang="en-US" sz="2000" b="1" dirty="0">
                  <a:solidFill>
                    <a:srgbClr val="C00000"/>
                  </a:solidFill>
                  <a:latin typeface="+mn-lt"/>
                </a:rPr>
                <a:t>from the HHG efficiency /density gradient? </a:t>
              </a:r>
            </a:p>
          </p:txBody>
        </p:sp>
      </p:grpSp>
      <p:sp>
        <p:nvSpPr>
          <p:cNvPr id="16" name="Rectangle 15">
            <a:extLst>
              <a:ext uri="{FF2B5EF4-FFF2-40B4-BE49-F238E27FC236}">
                <a16:creationId xmlns:a16="http://schemas.microsoft.com/office/drawing/2014/main" id="{CC6AD848-9C81-EB43-96D9-46B8B9AFB99D}"/>
              </a:ext>
            </a:extLst>
          </p:cNvPr>
          <p:cNvSpPr/>
          <p:nvPr/>
        </p:nvSpPr>
        <p:spPr>
          <a:xfrm>
            <a:off x="6798823" y="1073061"/>
            <a:ext cx="2172903" cy="523220"/>
          </a:xfrm>
          <a:prstGeom prst="rect">
            <a:avLst/>
          </a:prstGeom>
        </p:spPr>
        <p:txBody>
          <a:bodyPr wrap="none">
            <a:spAutoFit/>
          </a:bodyPr>
          <a:lstStyle/>
          <a:p>
            <a:pPr defTabSz="914400" fontAlgn="auto">
              <a:spcBef>
                <a:spcPts val="0"/>
              </a:spcBef>
              <a:spcAft>
                <a:spcPts val="0"/>
              </a:spcAft>
            </a:pPr>
            <a:r>
              <a:rPr lang="fr-FR" sz="1400" i="1" dirty="0">
                <a:latin typeface="Calibri" panose="020F0502020204030204"/>
              </a:rPr>
              <a:t>H. </a:t>
            </a:r>
            <a:r>
              <a:rPr lang="fr-FR" sz="1400" i="1" dirty="0" err="1">
                <a:latin typeface="Calibri" panose="020F0502020204030204"/>
              </a:rPr>
              <a:t>Vincenti</a:t>
            </a:r>
            <a:r>
              <a:rPr lang="fr-FR" sz="1400" i="1" dirty="0">
                <a:latin typeface="Calibri" panose="020F0502020204030204"/>
              </a:rPr>
              <a:t>, PRL, </a:t>
            </a:r>
            <a:r>
              <a:rPr lang="fr-FR" sz="1400" b="1" i="1" dirty="0">
                <a:latin typeface="Calibri" panose="020F0502020204030204"/>
              </a:rPr>
              <a:t>in </a:t>
            </a:r>
            <a:r>
              <a:rPr lang="fr-FR" sz="1400" b="1" i="1" dirty="0" err="1">
                <a:latin typeface="Calibri" panose="020F0502020204030204"/>
              </a:rPr>
              <a:t>review</a:t>
            </a:r>
            <a:r>
              <a:rPr lang="fr-FR" sz="1400" i="1" dirty="0">
                <a:latin typeface="Calibri" panose="020F0502020204030204"/>
              </a:rPr>
              <a:t>, </a:t>
            </a:r>
          </a:p>
          <a:p>
            <a:pPr defTabSz="914400" fontAlgn="auto">
              <a:spcBef>
                <a:spcPts val="0"/>
              </a:spcBef>
              <a:spcAft>
                <a:spcPts val="0"/>
              </a:spcAft>
            </a:pPr>
            <a:r>
              <a:rPr lang="fr-FR" sz="1400" i="1" dirty="0">
                <a:latin typeface="Calibri" panose="020F0502020204030204"/>
              </a:rPr>
              <a:t>ArXiv:1812.05357 (2019</a:t>
            </a:r>
            <a:r>
              <a:rPr lang="fr-FR" sz="1400" b="1" i="1" dirty="0">
                <a:latin typeface="Calibri" panose="020F0502020204030204"/>
              </a:rPr>
              <a:t>)</a:t>
            </a:r>
            <a:endParaRPr lang="fr-FR" sz="1400" i="1" dirty="0">
              <a:latin typeface="Calibri" panose="020F0502020204030204"/>
            </a:endParaRPr>
          </a:p>
        </p:txBody>
      </p:sp>
      <p:sp>
        <p:nvSpPr>
          <p:cNvPr id="17" name="ZoneTexte 16">
            <a:extLst>
              <a:ext uri="{FF2B5EF4-FFF2-40B4-BE49-F238E27FC236}">
                <a16:creationId xmlns:a16="http://schemas.microsoft.com/office/drawing/2014/main" id="{3EE867CE-C5B7-B349-8DF8-FFDE3DDD331A}"/>
              </a:ext>
            </a:extLst>
          </p:cNvPr>
          <p:cNvSpPr txBox="1"/>
          <p:nvPr/>
        </p:nvSpPr>
        <p:spPr>
          <a:xfrm>
            <a:off x="8759566" y="6451882"/>
            <a:ext cx="418704" cy="369332"/>
          </a:xfrm>
          <a:prstGeom prst="rect">
            <a:avLst/>
          </a:prstGeom>
          <a:noFill/>
        </p:spPr>
        <p:txBody>
          <a:bodyPr wrap="none" rtlCol="0">
            <a:spAutoFit/>
          </a:bodyPr>
          <a:lstStyle/>
          <a:p>
            <a:r>
              <a:rPr lang="fr-FR" dirty="0"/>
              <a:t>18</a:t>
            </a:r>
          </a:p>
        </p:txBody>
      </p:sp>
    </p:spTree>
    <p:extLst>
      <p:ext uri="{BB962C8B-B14F-4D97-AF65-F5344CB8AC3E}">
        <p14:creationId xmlns:p14="http://schemas.microsoft.com/office/powerpoint/2010/main" val="58690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linds(horizont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1002609"/>
            <a:ext cx="5256360" cy="3002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0" y="0"/>
            <a:ext cx="8210550" cy="762000"/>
          </a:xfrm>
          <a:prstGeom prst="rect">
            <a:avLst/>
          </a:prstGeom>
          <a:gradFill>
            <a:gsLst>
              <a:gs pos="0">
                <a:srgbClr val="C4161C"/>
              </a:gs>
              <a:gs pos="50000">
                <a:srgbClr val="C00000"/>
              </a:gs>
              <a:gs pos="100000">
                <a:srgbClr val="E51B22"/>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anchor="ctr"/>
          <a:lstStyle/>
          <a:p>
            <a:pPr algn="ctr">
              <a:defRPr/>
            </a:pPr>
            <a:endParaRPr lang="fr-FR"/>
          </a:p>
        </p:txBody>
      </p:sp>
      <p:pic>
        <p:nvPicPr>
          <p:cNvPr id="14" name="Picture 2" descr="C:\Users\hvincent\Desktop\logo_ce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8070" y="2282"/>
            <a:ext cx="933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ZoneTexte 26"/>
          <p:cNvSpPr txBox="1">
            <a:spLocks noChangeArrowheads="1"/>
          </p:cNvSpPr>
          <p:nvPr/>
        </p:nvSpPr>
        <p:spPr bwMode="auto">
          <a:xfrm>
            <a:off x="3658421" y="103130"/>
            <a:ext cx="2241832" cy="461665"/>
          </a:xfrm>
          <a:prstGeom prst="rect">
            <a:avLst/>
          </a:prstGeom>
          <a:noFill/>
          <a:ln w="9525">
            <a:noFill/>
            <a:miter lim="800000"/>
            <a:headEnd/>
            <a:tailEnd/>
          </a:ln>
        </p:spPr>
        <p:txBody>
          <a:bodyPr wrap="none">
            <a:spAutoFit/>
          </a:bodyPr>
          <a:lstStyle/>
          <a:p>
            <a:pPr defTabSz="914400"/>
            <a:r>
              <a:rPr lang="fr-FR" sz="2400" dirty="0">
                <a:solidFill>
                  <a:schemeClr val="bg1"/>
                </a:solidFill>
                <a:latin typeface="Calibri" pitchFamily="34" charset="0"/>
                <a:ea typeface="MS PGothic"/>
                <a:cs typeface="MS PGothic"/>
              </a:rPr>
              <a:t>Schwinger </a:t>
            </a:r>
            <a:r>
              <a:rPr lang="fr-FR" sz="2400" dirty="0" err="1">
                <a:solidFill>
                  <a:schemeClr val="bg1"/>
                </a:solidFill>
                <a:latin typeface="Calibri" pitchFamily="34" charset="0"/>
                <a:ea typeface="MS PGothic"/>
                <a:cs typeface="MS PGothic"/>
              </a:rPr>
              <a:t>limit</a:t>
            </a:r>
            <a:r>
              <a:rPr lang="fr-FR" sz="2400" dirty="0">
                <a:solidFill>
                  <a:schemeClr val="bg1"/>
                </a:solidFill>
                <a:latin typeface="Calibri" pitchFamily="34" charset="0"/>
                <a:ea typeface="MS PGothic"/>
                <a:cs typeface="MS PGothic"/>
              </a:rPr>
              <a:t>?</a:t>
            </a:r>
          </a:p>
        </p:txBody>
      </p:sp>
      <p:sp>
        <p:nvSpPr>
          <p:cNvPr id="20" name="ZoneTexte 19"/>
          <p:cNvSpPr txBox="1"/>
          <p:nvPr/>
        </p:nvSpPr>
        <p:spPr>
          <a:xfrm>
            <a:off x="194167" y="1268760"/>
            <a:ext cx="1959567" cy="2246769"/>
          </a:xfrm>
          <a:prstGeom prst="rect">
            <a:avLst/>
          </a:prstGeom>
          <a:solidFill>
            <a:srgbClr val="FFFFCC">
              <a:alpha val="30196"/>
            </a:srgbClr>
          </a:solidFill>
          <a:ln w="28575">
            <a:solidFill>
              <a:srgbClr val="333399"/>
            </a:solidFill>
          </a:ln>
        </p:spPr>
        <p:txBody>
          <a:bodyPr wrap="square" rtlCol="0">
            <a:spAutoFit/>
          </a:bodyPr>
          <a:lstStyle/>
          <a:p>
            <a:pPr algn="ctr" fontAlgn="auto">
              <a:spcBef>
                <a:spcPts val="0"/>
              </a:spcBef>
              <a:spcAft>
                <a:spcPts val="0"/>
              </a:spcAft>
            </a:pPr>
            <a:r>
              <a:rPr lang="fr-FR" b="1" dirty="0" err="1">
                <a:solidFill>
                  <a:srgbClr val="333399"/>
                </a:solidFill>
                <a:latin typeface="Calibri"/>
              </a:rPr>
              <a:t>Intensity</a:t>
            </a:r>
            <a:r>
              <a:rPr lang="fr-FR" b="1" dirty="0">
                <a:solidFill>
                  <a:srgbClr val="333399"/>
                </a:solidFill>
                <a:latin typeface="Calibri"/>
              </a:rPr>
              <a:t> </a:t>
            </a:r>
            <a:r>
              <a:rPr lang="fr-FR" b="1" dirty="0" err="1">
                <a:solidFill>
                  <a:srgbClr val="333399"/>
                </a:solidFill>
                <a:latin typeface="Calibri"/>
              </a:rPr>
              <a:t>boost</a:t>
            </a:r>
            <a:endParaRPr lang="fr-FR" b="1" dirty="0">
              <a:solidFill>
                <a:srgbClr val="333399"/>
              </a:solidFill>
              <a:latin typeface="Calibri"/>
            </a:endParaRPr>
          </a:p>
          <a:p>
            <a:pPr algn="ctr" fontAlgn="auto">
              <a:spcBef>
                <a:spcPts val="0"/>
              </a:spcBef>
              <a:spcAft>
                <a:spcPts val="0"/>
              </a:spcAft>
            </a:pPr>
            <a:r>
              <a:rPr lang="fr-FR" b="1" dirty="0">
                <a:solidFill>
                  <a:srgbClr val="333399"/>
                </a:solidFill>
                <a:latin typeface="Calibri"/>
              </a:rPr>
              <a:t>= </a:t>
            </a:r>
          </a:p>
          <a:p>
            <a:pPr algn="ctr" fontAlgn="auto">
              <a:spcBef>
                <a:spcPts val="0"/>
              </a:spcBef>
              <a:spcAft>
                <a:spcPts val="0"/>
              </a:spcAft>
            </a:pPr>
            <a:r>
              <a:rPr lang="fr-FR" b="1" dirty="0">
                <a:solidFill>
                  <a:srgbClr val="333399"/>
                </a:solidFill>
                <a:latin typeface="Calibri"/>
              </a:rPr>
              <a:t>f(surface </a:t>
            </a:r>
            <a:r>
              <a:rPr lang="fr-FR" b="1" dirty="0" err="1">
                <a:solidFill>
                  <a:srgbClr val="333399"/>
                </a:solidFill>
                <a:latin typeface="Calibri"/>
              </a:rPr>
              <a:t>denting</a:t>
            </a:r>
            <a:r>
              <a:rPr lang="fr-FR" b="1" dirty="0">
                <a:solidFill>
                  <a:srgbClr val="333399"/>
                </a:solidFill>
                <a:latin typeface="Calibri"/>
              </a:rPr>
              <a:t>)</a:t>
            </a:r>
          </a:p>
          <a:p>
            <a:pPr algn="ctr" fontAlgn="auto">
              <a:spcBef>
                <a:spcPts val="0"/>
              </a:spcBef>
              <a:spcAft>
                <a:spcPts val="0"/>
              </a:spcAft>
            </a:pPr>
            <a:endParaRPr lang="fr-FR" dirty="0">
              <a:solidFill>
                <a:srgbClr val="333399"/>
              </a:solidFill>
              <a:latin typeface="Calibri"/>
            </a:endParaRPr>
          </a:p>
          <a:p>
            <a:pPr algn="ctr" fontAlgn="auto">
              <a:spcBef>
                <a:spcPts val="0"/>
              </a:spcBef>
              <a:spcAft>
                <a:spcPts val="0"/>
              </a:spcAft>
            </a:pPr>
            <a:r>
              <a:rPr lang="fr-FR" sz="1600" dirty="0" err="1">
                <a:solidFill>
                  <a:srgbClr val="333399"/>
                </a:solidFill>
                <a:latin typeface="Calibri"/>
              </a:rPr>
              <a:t>based</a:t>
            </a:r>
            <a:r>
              <a:rPr lang="fr-FR" sz="1600" dirty="0">
                <a:solidFill>
                  <a:srgbClr val="333399"/>
                </a:solidFill>
                <a:latin typeface="Calibri"/>
              </a:rPr>
              <a:t> on a model </a:t>
            </a:r>
          </a:p>
          <a:p>
            <a:pPr algn="ctr" fontAlgn="auto">
              <a:spcBef>
                <a:spcPts val="0"/>
              </a:spcBef>
              <a:spcAft>
                <a:spcPts val="0"/>
              </a:spcAft>
            </a:pPr>
            <a:r>
              <a:rPr lang="fr-FR" sz="1600" dirty="0">
                <a:solidFill>
                  <a:srgbClr val="333399"/>
                </a:solidFill>
                <a:latin typeface="Calibri"/>
              </a:rPr>
              <a:t>of </a:t>
            </a:r>
            <a:r>
              <a:rPr lang="fr-FR" sz="1600" dirty="0" err="1">
                <a:solidFill>
                  <a:srgbClr val="333399"/>
                </a:solidFill>
                <a:latin typeface="Calibri"/>
              </a:rPr>
              <a:t>harmonic</a:t>
            </a:r>
            <a:r>
              <a:rPr lang="fr-FR" sz="1600" dirty="0">
                <a:solidFill>
                  <a:srgbClr val="333399"/>
                </a:solidFill>
                <a:latin typeface="Calibri"/>
              </a:rPr>
              <a:t> </a:t>
            </a:r>
            <a:r>
              <a:rPr lang="fr-FR" sz="1600" dirty="0" err="1">
                <a:solidFill>
                  <a:srgbClr val="333399"/>
                </a:solidFill>
                <a:latin typeface="Calibri"/>
              </a:rPr>
              <a:t>focusing</a:t>
            </a:r>
            <a:endParaRPr lang="fr-FR" sz="1600" dirty="0">
              <a:solidFill>
                <a:srgbClr val="333399"/>
              </a:solidFill>
              <a:latin typeface="Calibri"/>
            </a:endParaRPr>
          </a:p>
          <a:p>
            <a:pPr algn="ctr" fontAlgn="auto">
              <a:spcBef>
                <a:spcPts val="0"/>
              </a:spcBef>
              <a:spcAft>
                <a:spcPts val="0"/>
              </a:spcAft>
            </a:pPr>
            <a:endParaRPr lang="fr-FR" dirty="0">
              <a:solidFill>
                <a:srgbClr val="333399"/>
              </a:solidFill>
              <a:latin typeface="Calibri"/>
            </a:endParaRPr>
          </a:p>
          <a:p>
            <a:pPr algn="ctr" fontAlgn="auto">
              <a:spcBef>
                <a:spcPts val="0"/>
              </a:spcBef>
              <a:spcAft>
                <a:spcPts val="0"/>
              </a:spcAft>
            </a:pPr>
            <a:r>
              <a:rPr lang="fr-FR" b="1" dirty="0">
                <a:solidFill>
                  <a:srgbClr val="800000"/>
                </a:solidFill>
                <a:latin typeface="Calibri"/>
              </a:rPr>
              <a:t>3 PW laser case</a:t>
            </a:r>
          </a:p>
        </p:txBody>
      </p:sp>
      <p:grpSp>
        <p:nvGrpSpPr>
          <p:cNvPr id="22" name="Groupe 21"/>
          <p:cNvGrpSpPr/>
          <p:nvPr/>
        </p:nvGrpSpPr>
        <p:grpSpPr>
          <a:xfrm>
            <a:off x="7452321" y="1412776"/>
            <a:ext cx="1741848" cy="400110"/>
            <a:chOff x="7236296" y="3789040"/>
            <a:chExt cx="1532826" cy="400110"/>
          </a:xfrm>
        </p:grpSpPr>
        <p:cxnSp>
          <p:nvCxnSpPr>
            <p:cNvPr id="23" name="Connecteur droit avec flèche 22"/>
            <p:cNvCxnSpPr/>
            <p:nvPr/>
          </p:nvCxnSpPr>
          <p:spPr bwMode="auto">
            <a:xfrm flipH="1">
              <a:off x="7236296" y="4050568"/>
              <a:ext cx="324036" cy="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24" name="ZoneTexte 23"/>
            <p:cNvSpPr txBox="1"/>
            <p:nvPr/>
          </p:nvSpPr>
          <p:spPr>
            <a:xfrm>
              <a:off x="7527361" y="3789040"/>
              <a:ext cx="1241761" cy="400110"/>
            </a:xfrm>
            <a:prstGeom prst="rect">
              <a:avLst/>
            </a:prstGeom>
            <a:noFill/>
          </p:spPr>
          <p:txBody>
            <a:bodyPr wrap="none" rtlCol="0">
              <a:spAutoFit/>
            </a:bodyPr>
            <a:lstStyle/>
            <a:p>
              <a:pPr defTabSz="914400"/>
              <a:r>
                <a:rPr lang="fr-FR" sz="2000" b="1" dirty="0">
                  <a:solidFill>
                    <a:srgbClr val="FF0000"/>
                  </a:solidFill>
                  <a:latin typeface="Calibri" panose="020F0502020204030204" pitchFamily="34" charset="0"/>
                  <a:ea typeface="MS PGothic"/>
                  <a:cs typeface="MS PGothic"/>
                </a:rPr>
                <a:t>10</a:t>
              </a:r>
              <a:r>
                <a:rPr lang="fr-FR" sz="2000" b="1" baseline="30000" dirty="0">
                  <a:solidFill>
                    <a:srgbClr val="FF0000"/>
                  </a:solidFill>
                  <a:latin typeface="Calibri" panose="020F0502020204030204" pitchFamily="34" charset="0"/>
                  <a:ea typeface="MS PGothic"/>
                  <a:cs typeface="MS PGothic"/>
                </a:rPr>
                <a:t>28</a:t>
              </a:r>
              <a:r>
                <a:rPr lang="fr-FR" sz="2000" b="1" dirty="0">
                  <a:solidFill>
                    <a:srgbClr val="FF0000"/>
                  </a:solidFill>
                  <a:latin typeface="Calibri" panose="020F0502020204030204" pitchFamily="34" charset="0"/>
                  <a:ea typeface="MS PGothic"/>
                  <a:cs typeface="MS PGothic"/>
                </a:rPr>
                <a:t> W/cm</a:t>
              </a:r>
              <a:r>
                <a:rPr lang="fr-FR" sz="2000" b="1" baseline="30000" dirty="0">
                  <a:solidFill>
                    <a:srgbClr val="FF0000"/>
                  </a:solidFill>
                  <a:latin typeface="Calibri" panose="020F0502020204030204" pitchFamily="34" charset="0"/>
                  <a:ea typeface="MS PGothic"/>
                  <a:cs typeface="MS PGothic"/>
                </a:rPr>
                <a:t>2</a:t>
              </a:r>
              <a:endParaRPr lang="en-US" sz="2000" b="1" dirty="0">
                <a:solidFill>
                  <a:srgbClr val="FF0000"/>
                </a:solidFill>
              </a:endParaRPr>
            </a:p>
          </p:txBody>
        </p:sp>
      </p:grpSp>
      <p:pic>
        <p:nvPicPr>
          <p:cNvPr id="57" name="Image 5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3200" y="5267440"/>
            <a:ext cx="2120887" cy="991548"/>
          </a:xfrm>
          <a:prstGeom prst="rect">
            <a:avLst/>
          </a:prstGeom>
        </p:spPr>
      </p:pic>
      <p:pic>
        <p:nvPicPr>
          <p:cNvPr id="58" name="Image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64110" y="5262845"/>
            <a:ext cx="1561621" cy="864565"/>
          </a:xfrm>
          <a:prstGeom prst="rect">
            <a:avLst/>
          </a:prstGeom>
        </p:spPr>
      </p:pic>
      <p:pic>
        <p:nvPicPr>
          <p:cNvPr id="59" name="Image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0712" y="3985695"/>
            <a:ext cx="2222931" cy="1690475"/>
          </a:xfrm>
          <a:prstGeom prst="rect">
            <a:avLst/>
          </a:prstGeom>
        </p:spPr>
      </p:pic>
      <p:pic>
        <p:nvPicPr>
          <p:cNvPr id="60" name="Image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39174" y="4970679"/>
            <a:ext cx="3174576" cy="1502183"/>
          </a:xfrm>
          <a:prstGeom prst="rect">
            <a:avLst/>
          </a:prstGeom>
        </p:spPr>
      </p:pic>
      <p:pic>
        <p:nvPicPr>
          <p:cNvPr id="61" name="Image 6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32461" y="4375724"/>
            <a:ext cx="1892899" cy="1281136"/>
          </a:xfrm>
          <a:prstGeom prst="rect">
            <a:avLst/>
          </a:prstGeom>
        </p:spPr>
      </p:pic>
      <p:pic>
        <p:nvPicPr>
          <p:cNvPr id="62" name="Image 6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22902" y="5388998"/>
            <a:ext cx="596467" cy="462626"/>
          </a:xfrm>
          <a:prstGeom prst="rect">
            <a:avLst/>
          </a:prstGeom>
        </p:spPr>
      </p:pic>
      <p:pic>
        <p:nvPicPr>
          <p:cNvPr id="63" name="Image 6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69034" y="4350066"/>
            <a:ext cx="3939426" cy="1737912"/>
          </a:xfrm>
          <a:prstGeom prst="rect">
            <a:avLst/>
          </a:prstGeom>
        </p:spPr>
      </p:pic>
      <p:pic>
        <p:nvPicPr>
          <p:cNvPr id="64" name="Image 6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39006" y="4133507"/>
            <a:ext cx="4681538" cy="2510981"/>
          </a:xfrm>
          <a:prstGeom prst="rect">
            <a:avLst/>
          </a:prstGeom>
        </p:spPr>
      </p:pic>
      <p:pic>
        <p:nvPicPr>
          <p:cNvPr id="65" name="Image 6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40757" y="4318144"/>
            <a:ext cx="1192934" cy="1719570"/>
          </a:xfrm>
          <a:prstGeom prst="rect">
            <a:avLst/>
          </a:prstGeom>
        </p:spPr>
      </p:pic>
      <p:pic>
        <p:nvPicPr>
          <p:cNvPr id="66" name="Image 6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985919" y="4203184"/>
            <a:ext cx="1230759" cy="1780672"/>
          </a:xfrm>
          <a:prstGeom prst="rect">
            <a:avLst/>
          </a:prstGeom>
        </p:spPr>
      </p:pic>
      <p:sp>
        <p:nvSpPr>
          <p:cNvPr id="21" name="Rectangle 20">
            <a:extLst>
              <a:ext uri="{FF2B5EF4-FFF2-40B4-BE49-F238E27FC236}">
                <a16:creationId xmlns:a16="http://schemas.microsoft.com/office/drawing/2014/main" id="{9AEA5DF4-89F5-4C4F-AE7B-DBCF2081C6AE}"/>
              </a:ext>
            </a:extLst>
          </p:cNvPr>
          <p:cNvSpPr/>
          <p:nvPr/>
        </p:nvSpPr>
        <p:spPr>
          <a:xfrm>
            <a:off x="1056461" y="6465154"/>
            <a:ext cx="3068469" cy="307777"/>
          </a:xfrm>
          <a:prstGeom prst="rect">
            <a:avLst/>
          </a:prstGeom>
        </p:spPr>
        <p:txBody>
          <a:bodyPr wrap="none">
            <a:spAutoFit/>
          </a:bodyPr>
          <a:lstStyle/>
          <a:p>
            <a:pPr defTabSz="914400" fontAlgn="auto">
              <a:spcBef>
                <a:spcPts val="0"/>
              </a:spcBef>
              <a:spcAft>
                <a:spcPts val="0"/>
              </a:spcAft>
            </a:pPr>
            <a:r>
              <a:rPr lang="fr-FR" sz="1400" i="1" dirty="0">
                <a:latin typeface="Calibri" panose="020F0502020204030204"/>
              </a:rPr>
              <a:t>A. Leblanc et al, Nat. Phys., </a:t>
            </a:r>
            <a:r>
              <a:rPr lang="fr-FR" sz="1400" b="1" i="1" dirty="0">
                <a:latin typeface="Calibri" panose="020F0502020204030204"/>
              </a:rPr>
              <a:t>13</a:t>
            </a:r>
            <a:r>
              <a:rPr lang="fr-FR" sz="1400" i="1" dirty="0">
                <a:latin typeface="Calibri" panose="020F0502020204030204"/>
              </a:rPr>
              <a:t>(5) (2017</a:t>
            </a:r>
            <a:r>
              <a:rPr lang="fr-FR" sz="1400" b="1" i="1" dirty="0">
                <a:latin typeface="Calibri" panose="020F0502020204030204"/>
              </a:rPr>
              <a:t>)</a:t>
            </a:r>
            <a:endParaRPr lang="fr-FR" sz="1400" i="1" dirty="0">
              <a:latin typeface="Calibri" panose="020F0502020204030204"/>
            </a:endParaRPr>
          </a:p>
        </p:txBody>
      </p:sp>
      <p:sp>
        <p:nvSpPr>
          <p:cNvPr id="25" name="ZoneTexte 24">
            <a:extLst>
              <a:ext uri="{FF2B5EF4-FFF2-40B4-BE49-F238E27FC236}">
                <a16:creationId xmlns:a16="http://schemas.microsoft.com/office/drawing/2014/main" id="{2BBAB595-ED46-1048-A546-A52358FFBF75}"/>
              </a:ext>
            </a:extLst>
          </p:cNvPr>
          <p:cNvSpPr txBox="1"/>
          <p:nvPr/>
        </p:nvSpPr>
        <p:spPr>
          <a:xfrm>
            <a:off x="8759566" y="6451882"/>
            <a:ext cx="418704" cy="369332"/>
          </a:xfrm>
          <a:prstGeom prst="rect">
            <a:avLst/>
          </a:prstGeom>
          <a:noFill/>
        </p:spPr>
        <p:txBody>
          <a:bodyPr wrap="none" rtlCol="0">
            <a:spAutoFit/>
          </a:bodyPr>
          <a:lstStyle/>
          <a:p>
            <a:r>
              <a:rPr lang="fr-FR" dirty="0"/>
              <a:t>19</a:t>
            </a:r>
          </a:p>
        </p:txBody>
      </p:sp>
    </p:spTree>
    <p:extLst>
      <p:ext uri="{BB962C8B-B14F-4D97-AF65-F5344CB8AC3E}">
        <p14:creationId xmlns:p14="http://schemas.microsoft.com/office/powerpoint/2010/main" val="73058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500"/>
                                        <p:tgtEl>
                                          <p:spTgt spid="57"/>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wipe(left)">
                                      <p:cBhvr>
                                        <p:cTn id="18" dur="750"/>
                                        <p:tgtEl>
                                          <p:spTgt spid="59"/>
                                        </p:tgtEl>
                                      </p:cBhvr>
                                    </p:animEffect>
                                  </p:childTnLst>
                                </p:cTn>
                              </p:par>
                            </p:childTnLst>
                          </p:cTn>
                        </p:par>
                        <p:par>
                          <p:cTn id="19" fill="hold">
                            <p:stCondLst>
                              <p:cond delay="1250"/>
                            </p:stCondLst>
                            <p:childTnLst>
                              <p:par>
                                <p:cTn id="20" presetID="10" presetClass="entr" presetSubtype="0" fill="hold" nodeType="after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750"/>
                                        <p:tgtEl>
                                          <p:spTgt spid="58"/>
                                        </p:tgtEl>
                                      </p:cBhvr>
                                    </p:animEffect>
                                  </p:childTnLst>
                                </p:cTn>
                              </p:par>
                            </p:childTnLst>
                          </p:cTn>
                        </p:par>
                        <p:par>
                          <p:cTn id="23" fill="hold">
                            <p:stCondLst>
                              <p:cond delay="2000"/>
                            </p:stCondLst>
                            <p:childTnLst>
                              <p:par>
                                <p:cTn id="24" presetID="22" presetClass="entr" presetSubtype="8" fill="hold" nodeType="afterEffect">
                                  <p:stCondLst>
                                    <p:cond delay="250"/>
                                  </p:stCondLst>
                                  <p:childTnLst>
                                    <p:set>
                                      <p:cBhvr>
                                        <p:cTn id="25" dur="1" fill="hold">
                                          <p:stCondLst>
                                            <p:cond delay="0"/>
                                          </p:stCondLst>
                                        </p:cTn>
                                        <p:tgtEl>
                                          <p:spTgt spid="63"/>
                                        </p:tgtEl>
                                        <p:attrNameLst>
                                          <p:attrName>style.visibility</p:attrName>
                                        </p:attrNameLst>
                                      </p:cBhvr>
                                      <p:to>
                                        <p:strVal val="visible"/>
                                      </p:to>
                                    </p:set>
                                    <p:animEffect transition="in" filter="wipe(left)">
                                      <p:cBhvr>
                                        <p:cTn id="26" dur="1000"/>
                                        <p:tgtEl>
                                          <p:spTgt spid="6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9"/>
                                        </p:tgtEl>
                                      </p:cBhvr>
                                    </p:animEffect>
                                    <p:set>
                                      <p:cBhvr>
                                        <p:cTn id="31" dur="1" fill="hold">
                                          <p:stCondLst>
                                            <p:cond delay="499"/>
                                          </p:stCondLst>
                                        </p:cTn>
                                        <p:tgtEl>
                                          <p:spTgt spid="59"/>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58"/>
                                        </p:tgtEl>
                                      </p:cBhvr>
                                    </p:animEffect>
                                    <p:set>
                                      <p:cBhvr>
                                        <p:cTn id="34" dur="1" fill="hold">
                                          <p:stCondLst>
                                            <p:cond delay="499"/>
                                          </p:stCondLst>
                                        </p:cTn>
                                        <p:tgtEl>
                                          <p:spTgt spid="58"/>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63"/>
                                        </p:tgtEl>
                                      </p:cBhvr>
                                    </p:animEffect>
                                    <p:set>
                                      <p:cBhvr>
                                        <p:cTn id="37" dur="1" fill="hold">
                                          <p:stCondLst>
                                            <p:cond delay="499"/>
                                          </p:stCondLst>
                                        </p:cTn>
                                        <p:tgtEl>
                                          <p:spTgt spid="63"/>
                                        </p:tgtEl>
                                        <p:attrNameLst>
                                          <p:attrName>style.visibility</p:attrName>
                                        </p:attrNameLst>
                                      </p:cBhvr>
                                      <p:to>
                                        <p:strVal val="hidden"/>
                                      </p:to>
                                    </p:set>
                                  </p:childTnLst>
                                </p:cTn>
                              </p:par>
                              <p:par>
                                <p:cTn id="38" presetID="22" presetClass="entr" presetSubtype="4" fill="hold" nodeType="withEffect">
                                  <p:stCondLst>
                                    <p:cond delay="400"/>
                                  </p:stCondLst>
                                  <p:childTnLst>
                                    <p:set>
                                      <p:cBhvr>
                                        <p:cTn id="39" dur="1" fill="hold">
                                          <p:stCondLst>
                                            <p:cond delay="0"/>
                                          </p:stCondLst>
                                        </p:cTn>
                                        <p:tgtEl>
                                          <p:spTgt spid="60"/>
                                        </p:tgtEl>
                                        <p:attrNameLst>
                                          <p:attrName>style.visibility</p:attrName>
                                        </p:attrNameLst>
                                      </p:cBhvr>
                                      <p:to>
                                        <p:strVal val="visible"/>
                                      </p:to>
                                    </p:set>
                                    <p:animEffect transition="in" filter="wipe(down)">
                                      <p:cBhvr>
                                        <p:cTn id="40" dur="1250"/>
                                        <p:tgtEl>
                                          <p:spTgt spid="6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61"/>
                                        </p:tgtEl>
                                        <p:attrNameLst>
                                          <p:attrName>style.visibility</p:attrName>
                                        </p:attrNameLst>
                                      </p:cBhvr>
                                      <p:to>
                                        <p:strVal val="visible"/>
                                      </p:to>
                                    </p:set>
                                    <p:animEffect transition="in" filter="wipe(left)">
                                      <p:cBhvr>
                                        <p:cTn id="45" dur="500"/>
                                        <p:tgtEl>
                                          <p:spTgt spid="61"/>
                                        </p:tgtEl>
                                      </p:cBhvr>
                                    </p:animEffect>
                                  </p:childTnLst>
                                </p:cTn>
                              </p:par>
                            </p:childTnLst>
                          </p:cTn>
                        </p:par>
                        <p:par>
                          <p:cTn id="46" fill="hold">
                            <p:stCondLst>
                              <p:cond delay="500"/>
                            </p:stCondLst>
                            <p:childTnLst>
                              <p:par>
                                <p:cTn id="47" presetID="21" presetClass="entr" presetSubtype="2" fill="hold" nodeType="afterEffect">
                                  <p:stCondLst>
                                    <p:cond delay="0"/>
                                  </p:stCondLst>
                                  <p:childTnLst>
                                    <p:set>
                                      <p:cBhvr>
                                        <p:cTn id="48" dur="1" fill="hold">
                                          <p:stCondLst>
                                            <p:cond delay="0"/>
                                          </p:stCondLst>
                                        </p:cTn>
                                        <p:tgtEl>
                                          <p:spTgt spid="62"/>
                                        </p:tgtEl>
                                        <p:attrNameLst>
                                          <p:attrName>style.visibility</p:attrName>
                                        </p:attrNameLst>
                                      </p:cBhvr>
                                      <p:to>
                                        <p:strVal val="visible"/>
                                      </p:to>
                                    </p:set>
                                    <p:animEffect transition="in" filter="wheel(2)">
                                      <p:cBhvr>
                                        <p:cTn id="49" dur="500"/>
                                        <p:tgtEl>
                                          <p:spTgt spid="62"/>
                                        </p:tgtEl>
                                      </p:cBhvr>
                                    </p:animEffect>
                                  </p:childTnLst>
                                </p:cTn>
                              </p:par>
                            </p:childTnLst>
                          </p:cTn>
                        </p:par>
                        <p:par>
                          <p:cTn id="50" fill="hold">
                            <p:stCondLst>
                              <p:cond delay="1000"/>
                            </p:stCondLst>
                            <p:childTnLst>
                              <p:par>
                                <p:cTn id="51" presetID="22" presetClass="entr" presetSubtype="8" fill="hold" nodeType="afterEffect">
                                  <p:stCondLst>
                                    <p:cond delay="0"/>
                                  </p:stCondLst>
                                  <p:childTnLst>
                                    <p:set>
                                      <p:cBhvr>
                                        <p:cTn id="52" dur="1" fill="hold">
                                          <p:stCondLst>
                                            <p:cond delay="0"/>
                                          </p:stCondLst>
                                        </p:cTn>
                                        <p:tgtEl>
                                          <p:spTgt spid="64"/>
                                        </p:tgtEl>
                                        <p:attrNameLst>
                                          <p:attrName>style.visibility</p:attrName>
                                        </p:attrNameLst>
                                      </p:cBhvr>
                                      <p:to>
                                        <p:strVal val="visible"/>
                                      </p:to>
                                    </p:set>
                                    <p:animEffect transition="in" filter="wipe(left)">
                                      <p:cBhvr>
                                        <p:cTn id="53" dur="1000"/>
                                        <p:tgtEl>
                                          <p:spTgt spid="64"/>
                                        </p:tgtEl>
                                      </p:cBhvr>
                                    </p:animEffect>
                                  </p:childTnLst>
                                </p:cTn>
                              </p:par>
                            </p:childTnLst>
                          </p:cTn>
                        </p:par>
                        <p:par>
                          <p:cTn id="54" fill="hold">
                            <p:stCondLst>
                              <p:cond delay="2000"/>
                            </p:stCondLst>
                            <p:childTnLst>
                              <p:par>
                                <p:cTn id="55" presetID="22" presetClass="entr" presetSubtype="1" fill="hold" nodeType="afterEffect">
                                  <p:stCondLst>
                                    <p:cond delay="250"/>
                                  </p:stCondLst>
                                  <p:childTnLst>
                                    <p:set>
                                      <p:cBhvr>
                                        <p:cTn id="56" dur="1" fill="hold">
                                          <p:stCondLst>
                                            <p:cond delay="0"/>
                                          </p:stCondLst>
                                        </p:cTn>
                                        <p:tgtEl>
                                          <p:spTgt spid="65"/>
                                        </p:tgtEl>
                                        <p:attrNameLst>
                                          <p:attrName>style.visibility</p:attrName>
                                        </p:attrNameLst>
                                      </p:cBhvr>
                                      <p:to>
                                        <p:strVal val="visible"/>
                                      </p:to>
                                    </p:set>
                                    <p:animEffect transition="in" filter="wipe(up)">
                                      <p:cBhvr>
                                        <p:cTn id="57" dur="750"/>
                                        <p:tgtEl>
                                          <p:spTgt spid="65"/>
                                        </p:tgtEl>
                                      </p:cBhvr>
                                    </p:animEffect>
                                  </p:childTnLst>
                                </p:cTn>
                              </p:par>
                            </p:childTnLst>
                          </p:cTn>
                        </p:par>
                        <p:par>
                          <p:cTn id="58" fill="hold">
                            <p:stCondLst>
                              <p:cond delay="3000"/>
                            </p:stCondLst>
                            <p:childTnLst>
                              <p:par>
                                <p:cTn id="59" presetID="22" presetClass="entr" presetSubtype="4" fill="hold" nodeType="afterEffect">
                                  <p:stCondLst>
                                    <p:cond delay="0"/>
                                  </p:stCondLst>
                                  <p:childTnLst>
                                    <p:set>
                                      <p:cBhvr>
                                        <p:cTn id="60" dur="1" fill="hold">
                                          <p:stCondLst>
                                            <p:cond delay="0"/>
                                          </p:stCondLst>
                                        </p:cTn>
                                        <p:tgtEl>
                                          <p:spTgt spid="66"/>
                                        </p:tgtEl>
                                        <p:attrNameLst>
                                          <p:attrName>style.visibility</p:attrName>
                                        </p:attrNameLst>
                                      </p:cBhvr>
                                      <p:to>
                                        <p:strVal val="visible"/>
                                      </p:to>
                                    </p:set>
                                    <p:animEffect transition="in" filter="wipe(down)">
                                      <p:cBhvr>
                                        <p:cTn id="61" dur="75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8210550" cy="762000"/>
          </a:xfrm>
          <a:prstGeom prst="rect">
            <a:avLst/>
          </a:prstGeom>
          <a:gradFill>
            <a:gsLst>
              <a:gs pos="0">
                <a:srgbClr val="C4161C"/>
              </a:gs>
              <a:gs pos="50000">
                <a:srgbClr val="C00000"/>
              </a:gs>
              <a:gs pos="100000">
                <a:srgbClr val="E51B22"/>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anchor="ctr"/>
          <a:lstStyle/>
          <a:p>
            <a:pPr algn="ctr">
              <a:defRPr/>
            </a:pPr>
            <a:endParaRPr lang="fr-FR"/>
          </a:p>
        </p:txBody>
      </p:sp>
      <p:pic>
        <p:nvPicPr>
          <p:cNvPr id="14" name="Picture 2" descr="C:\Users\hvincent\Desktop\logo_ce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8070" y="2282"/>
            <a:ext cx="933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ZoneTexte 26"/>
          <p:cNvSpPr txBox="1">
            <a:spLocks noChangeArrowheads="1"/>
          </p:cNvSpPr>
          <p:nvPr/>
        </p:nvSpPr>
        <p:spPr bwMode="auto">
          <a:xfrm>
            <a:off x="3711218" y="150167"/>
            <a:ext cx="1617751" cy="461665"/>
          </a:xfrm>
          <a:prstGeom prst="rect">
            <a:avLst/>
          </a:prstGeom>
          <a:noFill/>
          <a:ln w="9525">
            <a:noFill/>
            <a:miter lim="800000"/>
            <a:headEnd/>
            <a:tailEnd/>
          </a:ln>
        </p:spPr>
        <p:txBody>
          <a:bodyPr wrap="none">
            <a:spAutoFit/>
          </a:bodyPr>
          <a:lstStyle/>
          <a:p>
            <a:pPr defTabSz="914400"/>
            <a:r>
              <a:rPr lang="fr-FR" sz="2400" dirty="0">
                <a:solidFill>
                  <a:schemeClr val="bg1"/>
                </a:solidFill>
                <a:latin typeface="Calibri" pitchFamily="34" charset="0"/>
                <a:ea typeface="MS PGothic"/>
                <a:cs typeface="MS PGothic"/>
              </a:rPr>
              <a:t>Conclusion </a:t>
            </a:r>
          </a:p>
        </p:txBody>
      </p:sp>
      <p:sp>
        <p:nvSpPr>
          <p:cNvPr id="15" name="ZoneTexte 14">
            <a:extLst>
              <a:ext uri="{FF2B5EF4-FFF2-40B4-BE49-F238E27FC236}">
                <a16:creationId xmlns:a16="http://schemas.microsoft.com/office/drawing/2014/main" id="{0C90BAED-1F86-614F-98B6-A2AB867F374C}"/>
              </a:ext>
            </a:extLst>
          </p:cNvPr>
          <p:cNvSpPr txBox="1"/>
          <p:nvPr/>
        </p:nvSpPr>
        <p:spPr>
          <a:xfrm>
            <a:off x="361988" y="2011173"/>
            <a:ext cx="8370881" cy="430887"/>
          </a:xfrm>
          <a:prstGeom prst="rect">
            <a:avLst/>
          </a:prstGeom>
          <a:noFill/>
        </p:spPr>
        <p:txBody>
          <a:bodyPr wrap="none" rtlCol="0">
            <a:spAutoFit/>
          </a:bodyPr>
          <a:lstStyle/>
          <a:p>
            <a:pPr marL="342900" indent="-342900">
              <a:buFont typeface="Wingdings" charset="2"/>
              <a:buChar char="§"/>
            </a:pPr>
            <a:r>
              <a:rPr lang="fr-FR" sz="2200" dirty="0" err="1"/>
              <a:t>Obtain</a:t>
            </a:r>
            <a:r>
              <a:rPr lang="fr-FR" sz="2200" dirty="0"/>
              <a:t> </a:t>
            </a:r>
            <a:r>
              <a:rPr lang="fr-FR" sz="2200" dirty="0" err="1"/>
              <a:t>clear</a:t>
            </a:r>
            <a:r>
              <a:rPr lang="fr-FR" sz="2200" dirty="0"/>
              <a:t> QED signatures of </a:t>
            </a:r>
            <a:r>
              <a:rPr lang="fr-FR" sz="2200" dirty="0" err="1"/>
              <a:t>such</a:t>
            </a:r>
            <a:r>
              <a:rPr lang="fr-FR" sz="2200" dirty="0"/>
              <a:t> </a:t>
            </a:r>
            <a:r>
              <a:rPr lang="fr-FR" sz="2200" dirty="0" err="1"/>
              <a:t>intensities</a:t>
            </a:r>
            <a:r>
              <a:rPr lang="fr-FR" sz="2200" dirty="0"/>
              <a:t> in simulations/</a:t>
            </a:r>
            <a:r>
              <a:rPr lang="fr-FR" sz="2200" dirty="0" err="1"/>
              <a:t>theory</a:t>
            </a:r>
            <a:endParaRPr lang="fr-FR" sz="2200" dirty="0"/>
          </a:p>
        </p:txBody>
      </p:sp>
      <p:grpSp>
        <p:nvGrpSpPr>
          <p:cNvPr id="3" name="Grouper 2"/>
          <p:cNvGrpSpPr/>
          <p:nvPr/>
        </p:nvGrpSpPr>
        <p:grpSpPr>
          <a:xfrm>
            <a:off x="458455" y="3145075"/>
            <a:ext cx="8123274" cy="1913861"/>
            <a:chOff x="552894" y="4167963"/>
            <a:chExt cx="8123274" cy="1913861"/>
          </a:xfrm>
        </p:grpSpPr>
        <p:sp>
          <p:nvSpPr>
            <p:cNvPr id="2" name="Flèche vers la droite 1">
              <a:extLst>
                <a:ext uri="{FF2B5EF4-FFF2-40B4-BE49-F238E27FC236}">
                  <a16:creationId xmlns:a16="http://schemas.microsoft.com/office/drawing/2014/main" id="{54D4F424-3A8D-4D49-9A92-D8C6B70A78D2}"/>
                </a:ext>
              </a:extLst>
            </p:cNvPr>
            <p:cNvSpPr/>
            <p:nvPr/>
          </p:nvSpPr>
          <p:spPr>
            <a:xfrm>
              <a:off x="822496" y="4385503"/>
              <a:ext cx="735724" cy="518708"/>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Flèche vers la droite 15">
              <a:extLst>
                <a:ext uri="{FF2B5EF4-FFF2-40B4-BE49-F238E27FC236}">
                  <a16:creationId xmlns:a16="http://schemas.microsoft.com/office/drawing/2014/main" id="{4E686445-4480-BF41-B99B-00E25ABAAA94}"/>
                </a:ext>
              </a:extLst>
            </p:cNvPr>
            <p:cNvSpPr/>
            <p:nvPr/>
          </p:nvSpPr>
          <p:spPr>
            <a:xfrm>
              <a:off x="793171" y="5172528"/>
              <a:ext cx="735724" cy="518708"/>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A31D8424-78F1-0042-899F-D989446036AA}"/>
                </a:ext>
              </a:extLst>
            </p:cNvPr>
            <p:cNvSpPr txBox="1"/>
            <p:nvPr/>
          </p:nvSpPr>
          <p:spPr>
            <a:xfrm>
              <a:off x="1783551" y="4385503"/>
              <a:ext cx="6741333" cy="430887"/>
            </a:xfrm>
            <a:prstGeom prst="rect">
              <a:avLst/>
            </a:prstGeom>
            <a:noFill/>
          </p:spPr>
          <p:txBody>
            <a:bodyPr wrap="none" rtlCol="0">
              <a:spAutoFit/>
            </a:bodyPr>
            <a:lstStyle/>
            <a:p>
              <a:r>
                <a:rPr lang="fr-FR" sz="2200" i="1" dirty="0"/>
                <a:t>Luca </a:t>
              </a:r>
              <a:r>
                <a:rPr lang="fr-FR" sz="2200" i="1" dirty="0" err="1"/>
                <a:t>Fedeli’s</a:t>
              </a:r>
              <a:r>
                <a:rPr lang="fr-FR" sz="2200" i="1" dirty="0"/>
                <a:t> </a:t>
              </a:r>
              <a:r>
                <a:rPr lang="fr-FR" sz="2200" i="1" dirty="0" err="1"/>
                <a:t>postdoc</a:t>
              </a:r>
              <a:r>
                <a:rPr lang="fr-FR" sz="2200" i="1" dirty="0"/>
                <a:t>: </a:t>
              </a:r>
              <a:r>
                <a:rPr lang="fr-FR" sz="2200" i="1" dirty="0" err="1"/>
                <a:t>include</a:t>
              </a:r>
              <a:r>
                <a:rPr lang="fr-FR" sz="2200" i="1" dirty="0"/>
                <a:t> QED </a:t>
              </a:r>
              <a:r>
                <a:rPr lang="fr-FR" sz="2200" i="1" dirty="0" err="1"/>
                <a:t>effects</a:t>
              </a:r>
              <a:r>
                <a:rPr lang="fr-FR" sz="2200" i="1" dirty="0"/>
                <a:t> in the PIC cycle</a:t>
              </a:r>
            </a:p>
          </p:txBody>
        </p:sp>
        <p:sp>
          <p:nvSpPr>
            <p:cNvPr id="18" name="ZoneTexte 17">
              <a:extLst>
                <a:ext uri="{FF2B5EF4-FFF2-40B4-BE49-F238E27FC236}">
                  <a16:creationId xmlns:a16="http://schemas.microsoft.com/office/drawing/2014/main" id="{3AAAA9C0-3816-2A4C-BBF8-CCBE71A2408C}"/>
                </a:ext>
              </a:extLst>
            </p:cNvPr>
            <p:cNvSpPr txBox="1"/>
            <p:nvPr/>
          </p:nvSpPr>
          <p:spPr>
            <a:xfrm>
              <a:off x="1783551" y="5084707"/>
              <a:ext cx="6386300" cy="769441"/>
            </a:xfrm>
            <a:prstGeom prst="rect">
              <a:avLst/>
            </a:prstGeom>
            <a:noFill/>
          </p:spPr>
          <p:txBody>
            <a:bodyPr wrap="none" rtlCol="0">
              <a:spAutoFit/>
            </a:bodyPr>
            <a:lstStyle/>
            <a:p>
              <a:r>
                <a:rPr lang="fr-FR" sz="2200" i="1" dirty="0"/>
                <a:t>Antonin Sainte-</a:t>
              </a:r>
              <a:r>
                <a:rPr lang="fr-FR" sz="2200" i="1" dirty="0" err="1"/>
                <a:t>Marie’s</a:t>
              </a:r>
              <a:r>
                <a:rPr lang="fr-FR" sz="2200" i="1" dirty="0"/>
                <a:t> </a:t>
              </a:r>
              <a:r>
                <a:rPr lang="fr-FR" sz="2200" i="1" dirty="0" err="1"/>
                <a:t>internship</a:t>
              </a:r>
              <a:r>
                <a:rPr lang="fr-FR" sz="2200" i="1" dirty="0"/>
                <a:t>: </a:t>
              </a:r>
              <a:r>
                <a:rPr lang="fr-FR" sz="2200" i="1" dirty="0" err="1"/>
                <a:t>study</a:t>
              </a:r>
              <a:r>
                <a:rPr lang="fr-FR" sz="2200" i="1" dirty="0"/>
                <a:t> QED-vacuum </a:t>
              </a:r>
            </a:p>
            <a:p>
              <a:r>
                <a:rPr lang="fr-FR" sz="2200" i="1" dirty="0"/>
                <a:t>signatures on </a:t>
              </a:r>
              <a:r>
                <a:rPr lang="fr-FR" sz="2200" i="1" dirty="0" err="1"/>
                <a:t>harmonic</a:t>
              </a:r>
              <a:r>
                <a:rPr lang="fr-FR" sz="2200" i="1" dirty="0"/>
                <a:t> </a:t>
              </a:r>
              <a:r>
                <a:rPr lang="fr-FR" sz="2200" i="1" dirty="0" err="1"/>
                <a:t>spectra</a:t>
              </a:r>
              <a:endParaRPr lang="fr-FR" sz="2200" i="1" dirty="0"/>
            </a:p>
          </p:txBody>
        </p:sp>
        <p:sp>
          <p:nvSpPr>
            <p:cNvPr id="20" name="Rectangle à coins arrondis 19"/>
            <p:cNvSpPr/>
            <p:nvPr/>
          </p:nvSpPr>
          <p:spPr>
            <a:xfrm>
              <a:off x="552894" y="4167963"/>
              <a:ext cx="8123274" cy="1913861"/>
            </a:xfrm>
            <a:prstGeom prst="roundRect">
              <a:avLst/>
            </a:prstGeom>
            <a:solidFill>
              <a:srgbClr val="C00000">
                <a:alpha val="10000"/>
              </a:srgb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99" dirty="0"/>
            </a:p>
          </p:txBody>
        </p:sp>
      </p:grpSp>
      <p:sp>
        <p:nvSpPr>
          <p:cNvPr id="21" name="ZoneTexte 20">
            <a:extLst>
              <a:ext uri="{FF2B5EF4-FFF2-40B4-BE49-F238E27FC236}">
                <a16:creationId xmlns:a16="http://schemas.microsoft.com/office/drawing/2014/main" id="{E487E75F-C0E2-114A-B1AC-033983BDDFFC}"/>
              </a:ext>
            </a:extLst>
          </p:cNvPr>
          <p:cNvSpPr txBox="1"/>
          <p:nvPr/>
        </p:nvSpPr>
        <p:spPr>
          <a:xfrm>
            <a:off x="361988" y="1259303"/>
            <a:ext cx="7642413" cy="430887"/>
          </a:xfrm>
          <a:prstGeom prst="rect">
            <a:avLst/>
          </a:prstGeom>
          <a:noFill/>
        </p:spPr>
        <p:txBody>
          <a:bodyPr wrap="none" rtlCol="0">
            <a:spAutoFit/>
          </a:bodyPr>
          <a:lstStyle/>
          <a:p>
            <a:pPr marL="342900" indent="-342900">
              <a:buFont typeface="Wingdings" charset="2"/>
              <a:buChar char="§"/>
            </a:pPr>
            <a:r>
              <a:rPr lang="fr-FR" sz="2200" dirty="0" err="1"/>
              <a:t>Exascale</a:t>
            </a:r>
            <a:r>
              <a:rPr lang="fr-FR" sz="2200" dirty="0"/>
              <a:t> </a:t>
            </a:r>
            <a:r>
              <a:rPr lang="fr-FR" sz="2200" dirty="0" err="1"/>
              <a:t>computing</a:t>
            </a:r>
            <a:r>
              <a:rPr lang="fr-FR" sz="2200" dirty="0"/>
              <a:t> </a:t>
            </a:r>
            <a:r>
              <a:rPr lang="fr-FR" sz="2200" dirty="0" err="1"/>
              <a:t>is</a:t>
            </a:r>
            <a:r>
              <a:rPr lang="fr-FR" sz="2200" dirty="0"/>
              <a:t> crucial to </a:t>
            </a:r>
            <a:r>
              <a:rPr lang="fr-FR" sz="2200" dirty="0" err="1"/>
              <a:t>solve</a:t>
            </a:r>
            <a:r>
              <a:rPr lang="fr-FR" sz="2200" dirty="0"/>
              <a:t> major </a:t>
            </a:r>
            <a:r>
              <a:rPr lang="fr-FR" sz="2200" dirty="0" err="1"/>
              <a:t>pbs</a:t>
            </a:r>
            <a:r>
              <a:rPr lang="fr-FR" sz="2200" dirty="0"/>
              <a:t> in UHI </a:t>
            </a:r>
            <a:r>
              <a:rPr lang="fr-FR" sz="2200" dirty="0" err="1"/>
              <a:t>physics</a:t>
            </a:r>
            <a:endParaRPr lang="fr-FR" sz="2200" dirty="0"/>
          </a:p>
        </p:txBody>
      </p:sp>
      <p:sp>
        <p:nvSpPr>
          <p:cNvPr id="13" name="ZoneTexte 12">
            <a:extLst>
              <a:ext uri="{FF2B5EF4-FFF2-40B4-BE49-F238E27FC236}">
                <a16:creationId xmlns:a16="http://schemas.microsoft.com/office/drawing/2014/main" id="{BBC091A5-DF09-6C4A-B2DB-BCD3E0C72659}"/>
              </a:ext>
            </a:extLst>
          </p:cNvPr>
          <p:cNvSpPr txBox="1"/>
          <p:nvPr/>
        </p:nvSpPr>
        <p:spPr>
          <a:xfrm>
            <a:off x="8759566" y="6451882"/>
            <a:ext cx="418704" cy="369332"/>
          </a:xfrm>
          <a:prstGeom prst="rect">
            <a:avLst/>
          </a:prstGeom>
          <a:noFill/>
        </p:spPr>
        <p:txBody>
          <a:bodyPr wrap="none" rtlCol="0">
            <a:spAutoFit/>
          </a:bodyPr>
          <a:lstStyle/>
          <a:p>
            <a:r>
              <a:rPr lang="fr-FR" dirty="0"/>
              <a:t>20</a:t>
            </a:r>
          </a:p>
        </p:txBody>
      </p:sp>
    </p:spTree>
    <p:extLst>
      <p:ext uri="{BB962C8B-B14F-4D97-AF65-F5344CB8AC3E}">
        <p14:creationId xmlns:p14="http://schemas.microsoft.com/office/powerpoint/2010/main" val="66723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Line 3"/>
          <p:cNvSpPr>
            <a:spLocks noChangeShapeType="1"/>
          </p:cNvSpPr>
          <p:nvPr/>
        </p:nvSpPr>
        <p:spPr bwMode="auto">
          <a:xfrm>
            <a:off x="396875" y="260350"/>
            <a:ext cx="8351838" cy="0"/>
          </a:xfrm>
          <a:prstGeom prst="line">
            <a:avLst/>
          </a:prstGeom>
          <a:noFill/>
          <a:ln w="285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5" tIns="45713" rIns="91425" bIns="45713"/>
          <a:lstStyle/>
          <a:p>
            <a:endParaRPr lang="fr-FR"/>
          </a:p>
        </p:txBody>
      </p:sp>
      <p:sp>
        <p:nvSpPr>
          <p:cNvPr id="12" name="Rectangle 11"/>
          <p:cNvSpPr/>
          <p:nvPr/>
        </p:nvSpPr>
        <p:spPr>
          <a:xfrm>
            <a:off x="0" y="0"/>
            <a:ext cx="8210550" cy="762000"/>
          </a:xfrm>
          <a:prstGeom prst="rect">
            <a:avLst/>
          </a:prstGeom>
          <a:gradFill>
            <a:gsLst>
              <a:gs pos="0">
                <a:srgbClr val="C4161C"/>
              </a:gs>
              <a:gs pos="50000">
                <a:srgbClr val="C00000"/>
              </a:gs>
              <a:gs pos="100000">
                <a:srgbClr val="E51B22"/>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anchor="ctr"/>
          <a:lstStyle/>
          <a:p>
            <a:pPr algn="ctr">
              <a:defRPr/>
            </a:pPr>
            <a:endParaRPr lang="fr-FR"/>
          </a:p>
        </p:txBody>
      </p:sp>
      <p:pic>
        <p:nvPicPr>
          <p:cNvPr id="14" name="Picture 2" descr="C:\Users\hvincent\Desktop\logo_ce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0550" y="0"/>
            <a:ext cx="933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ZoneTexte 26"/>
          <p:cNvSpPr txBox="1">
            <a:spLocks noChangeArrowheads="1"/>
          </p:cNvSpPr>
          <p:nvPr/>
        </p:nvSpPr>
        <p:spPr bwMode="auto">
          <a:xfrm>
            <a:off x="583954" y="135703"/>
            <a:ext cx="7324634" cy="461665"/>
          </a:xfrm>
          <a:prstGeom prst="rect">
            <a:avLst/>
          </a:prstGeom>
          <a:noFill/>
          <a:ln w="9525">
            <a:noFill/>
            <a:miter lim="800000"/>
            <a:headEnd/>
            <a:tailEnd/>
          </a:ln>
        </p:spPr>
        <p:txBody>
          <a:bodyPr wrap="none">
            <a:spAutoFit/>
          </a:bodyPr>
          <a:lstStyle/>
          <a:p>
            <a:r>
              <a:rPr lang="fr-FR" sz="2400" dirty="0">
                <a:solidFill>
                  <a:schemeClr val="bg1"/>
                </a:solidFill>
                <a:latin typeface="Calibri" pitchFamily="34" charset="0"/>
                <a:ea typeface="MS PGothic" pitchFamily="34" charset="-128"/>
              </a:rPr>
              <a:t>How </a:t>
            </a:r>
            <a:r>
              <a:rPr lang="fr-FR" sz="2400" dirty="0" err="1">
                <a:solidFill>
                  <a:schemeClr val="bg1"/>
                </a:solidFill>
                <a:latin typeface="Calibri" pitchFamily="34" charset="0"/>
                <a:ea typeface="MS PGothic" pitchFamily="34" charset="-128"/>
              </a:rPr>
              <a:t>such</a:t>
            </a:r>
            <a:r>
              <a:rPr lang="fr-FR" sz="2400" dirty="0">
                <a:solidFill>
                  <a:schemeClr val="bg1"/>
                </a:solidFill>
                <a:latin typeface="Calibri" pitchFamily="34" charset="0"/>
                <a:ea typeface="MS PGothic" pitchFamily="34" charset="-128"/>
              </a:rPr>
              <a:t> </a:t>
            </a:r>
            <a:r>
              <a:rPr lang="fr-FR" sz="2400" dirty="0" err="1">
                <a:solidFill>
                  <a:schemeClr val="bg1"/>
                </a:solidFill>
                <a:latin typeface="Calibri" pitchFamily="34" charset="0"/>
                <a:ea typeface="MS PGothic" pitchFamily="34" charset="-128"/>
              </a:rPr>
              <a:t>intensities</a:t>
            </a:r>
            <a:r>
              <a:rPr lang="fr-FR" sz="2400" dirty="0">
                <a:solidFill>
                  <a:schemeClr val="bg1"/>
                </a:solidFill>
                <a:latin typeface="Calibri" pitchFamily="34" charset="0"/>
                <a:ea typeface="MS PGothic" pitchFamily="34" charset="-128"/>
              </a:rPr>
              <a:t> are possible? a </a:t>
            </a:r>
            <a:r>
              <a:rPr lang="fr-FR" sz="2400" dirty="0" err="1">
                <a:solidFill>
                  <a:schemeClr val="bg1"/>
                </a:solidFill>
                <a:latin typeface="Calibri" pitchFamily="34" charset="0"/>
                <a:ea typeface="MS PGothic" pitchFamily="34" charset="-128"/>
              </a:rPr>
              <a:t>closer</a:t>
            </a:r>
            <a:r>
              <a:rPr lang="fr-FR" sz="2400" dirty="0">
                <a:solidFill>
                  <a:schemeClr val="bg1"/>
                </a:solidFill>
                <a:latin typeface="Calibri" pitchFamily="34" charset="0"/>
                <a:ea typeface="MS PGothic" pitchFamily="34" charset="-128"/>
              </a:rPr>
              <a:t> look at figures</a:t>
            </a:r>
            <a:endParaRPr lang="fr-FR" sz="2400" b="1" dirty="0">
              <a:solidFill>
                <a:schemeClr val="bg1"/>
              </a:solidFill>
              <a:latin typeface="Calibri" pitchFamily="34" charset="0"/>
              <a:ea typeface="MS PGothic" pitchFamily="34" charset="-128"/>
            </a:endParaRPr>
          </a:p>
        </p:txBody>
      </p:sp>
      <p:sp>
        <p:nvSpPr>
          <p:cNvPr id="6" name="ZoneTexte 5"/>
          <p:cNvSpPr txBox="1"/>
          <p:nvPr/>
        </p:nvSpPr>
        <p:spPr>
          <a:xfrm>
            <a:off x="1104339" y="3905567"/>
            <a:ext cx="7174977" cy="369332"/>
          </a:xfrm>
          <a:prstGeom prst="rect">
            <a:avLst/>
          </a:prstGeom>
          <a:noFill/>
        </p:spPr>
        <p:txBody>
          <a:bodyPr wrap="none" rtlCol="0">
            <a:spAutoFit/>
          </a:bodyPr>
          <a:lstStyle/>
          <a:p>
            <a:pPr marL="285750" indent="-285750">
              <a:buFont typeface="Arial" charset="0"/>
              <a:buChar char="•"/>
            </a:pPr>
            <a:r>
              <a:rPr lang="fr-FR" dirty="0" err="1"/>
              <a:t>Extremely</a:t>
            </a:r>
            <a:r>
              <a:rPr lang="fr-FR" dirty="0"/>
              <a:t> high conversion </a:t>
            </a:r>
            <a:r>
              <a:rPr lang="fr-FR" dirty="0" err="1"/>
              <a:t>efficiency</a:t>
            </a:r>
            <a:r>
              <a:rPr lang="fr-FR" dirty="0"/>
              <a:t> </a:t>
            </a:r>
            <a:r>
              <a:rPr lang="fr-FR" b="1" dirty="0"/>
              <a:t>(15%) </a:t>
            </a:r>
            <a:r>
              <a:rPr lang="fr-FR" b="1" dirty="0">
                <a:sym typeface="Wingdings"/>
              </a:rPr>
              <a:t> </a:t>
            </a:r>
            <a:r>
              <a:rPr lang="fr-FR" b="1" dirty="0"/>
              <a:t> </a:t>
            </a:r>
            <a:r>
              <a:rPr lang="fr-FR" b="1" dirty="0">
                <a:solidFill>
                  <a:srgbClr val="C00000"/>
                </a:solidFill>
              </a:rPr>
              <a:t>9J in Doppler </a:t>
            </a:r>
            <a:r>
              <a:rPr lang="fr-FR" b="1" dirty="0" err="1">
                <a:solidFill>
                  <a:srgbClr val="C00000"/>
                </a:solidFill>
              </a:rPr>
              <a:t>harmonics</a:t>
            </a:r>
            <a:r>
              <a:rPr lang="fr-FR" b="1" dirty="0">
                <a:solidFill>
                  <a:srgbClr val="C00000"/>
                </a:solidFill>
              </a:rPr>
              <a:t> </a:t>
            </a:r>
          </a:p>
        </p:txBody>
      </p:sp>
      <p:sp>
        <p:nvSpPr>
          <p:cNvPr id="18" name="ZoneTexte 17"/>
          <p:cNvSpPr txBox="1"/>
          <p:nvPr/>
        </p:nvSpPr>
        <p:spPr>
          <a:xfrm>
            <a:off x="1104339" y="4452171"/>
            <a:ext cx="6304162" cy="369332"/>
          </a:xfrm>
          <a:prstGeom prst="rect">
            <a:avLst/>
          </a:prstGeom>
          <a:noFill/>
        </p:spPr>
        <p:txBody>
          <a:bodyPr wrap="none" rtlCol="0">
            <a:spAutoFit/>
          </a:bodyPr>
          <a:lstStyle/>
          <a:p>
            <a:pPr marL="285750" indent="-285750">
              <a:buFont typeface="Arial" charset="0"/>
              <a:buChar char="•"/>
            </a:pPr>
            <a:r>
              <a:rPr lang="fr-FR" dirty="0" err="1"/>
              <a:t>Extremely</a:t>
            </a:r>
            <a:r>
              <a:rPr lang="fr-FR" dirty="0"/>
              <a:t> short duration </a:t>
            </a:r>
            <a:r>
              <a:rPr lang="fr-FR" dirty="0">
                <a:sym typeface="Wingdings"/>
              </a:rPr>
              <a:t> </a:t>
            </a:r>
            <a:r>
              <a:rPr lang="fr-FR" b="1" dirty="0">
                <a:solidFill>
                  <a:srgbClr val="C00000"/>
                </a:solidFill>
              </a:rPr>
              <a:t>40 </a:t>
            </a:r>
            <a:r>
              <a:rPr lang="fr-FR" b="1" dirty="0" err="1">
                <a:solidFill>
                  <a:srgbClr val="C00000"/>
                </a:solidFill>
              </a:rPr>
              <a:t>attoseconds</a:t>
            </a:r>
            <a:r>
              <a:rPr lang="fr-FR" b="1" dirty="0">
                <a:solidFill>
                  <a:srgbClr val="C00000"/>
                </a:solidFill>
              </a:rPr>
              <a:t> (FWHM </a:t>
            </a:r>
            <a:r>
              <a:rPr lang="fr-FR" b="1" dirty="0" err="1">
                <a:solidFill>
                  <a:srgbClr val="C00000"/>
                </a:solidFill>
              </a:rPr>
              <a:t>intensity</a:t>
            </a:r>
            <a:r>
              <a:rPr lang="fr-FR" b="1" dirty="0">
                <a:solidFill>
                  <a:srgbClr val="C00000"/>
                </a:solidFill>
              </a:rPr>
              <a:t>)</a:t>
            </a:r>
          </a:p>
        </p:txBody>
      </p:sp>
      <p:sp>
        <p:nvSpPr>
          <p:cNvPr id="19" name="ZoneTexte 18"/>
          <p:cNvSpPr txBox="1"/>
          <p:nvPr/>
        </p:nvSpPr>
        <p:spPr>
          <a:xfrm>
            <a:off x="1118768" y="4969278"/>
            <a:ext cx="6793719" cy="369332"/>
          </a:xfrm>
          <a:prstGeom prst="rect">
            <a:avLst/>
          </a:prstGeom>
          <a:noFill/>
        </p:spPr>
        <p:txBody>
          <a:bodyPr wrap="none" rtlCol="0">
            <a:spAutoFit/>
          </a:bodyPr>
          <a:lstStyle/>
          <a:p>
            <a:pPr marL="285750" indent="-285750">
              <a:buFont typeface="Arial" charset="0"/>
              <a:buChar char="•"/>
            </a:pPr>
            <a:r>
              <a:rPr lang="fr-FR" dirty="0" err="1"/>
              <a:t>Harmonics</a:t>
            </a:r>
            <a:r>
              <a:rPr lang="fr-FR" dirty="0"/>
              <a:t> are </a:t>
            </a:r>
            <a:r>
              <a:rPr lang="fr-FR" dirty="0" err="1"/>
              <a:t>tightly</a:t>
            </a:r>
            <a:r>
              <a:rPr lang="fr-FR" dirty="0"/>
              <a:t> </a:t>
            </a:r>
            <a:r>
              <a:rPr lang="fr-FR" dirty="0" err="1"/>
              <a:t>focused</a:t>
            </a:r>
            <a:r>
              <a:rPr lang="fr-FR" dirty="0"/>
              <a:t> </a:t>
            </a:r>
            <a:r>
              <a:rPr lang="fr-FR" dirty="0">
                <a:sym typeface="Wingdings"/>
              </a:rPr>
              <a:t> </a:t>
            </a:r>
            <a:r>
              <a:rPr lang="fr-FR" b="1" dirty="0" err="1">
                <a:solidFill>
                  <a:srgbClr val="C00000"/>
                </a:solidFill>
              </a:rPr>
              <a:t>waist</a:t>
            </a:r>
            <a:r>
              <a:rPr lang="fr-FR" b="1" dirty="0">
                <a:solidFill>
                  <a:srgbClr val="C00000"/>
                </a:solidFill>
              </a:rPr>
              <a:t> of 0.6 </a:t>
            </a:r>
            <a:r>
              <a:rPr lang="fr-FR" b="1" dirty="0" err="1">
                <a:solidFill>
                  <a:srgbClr val="C00000"/>
                </a:solidFill>
              </a:rPr>
              <a:t>μm</a:t>
            </a:r>
            <a:r>
              <a:rPr lang="fr-FR" b="1" dirty="0">
                <a:solidFill>
                  <a:srgbClr val="C00000"/>
                </a:solidFill>
              </a:rPr>
              <a:t> (FWHM </a:t>
            </a:r>
            <a:r>
              <a:rPr lang="fr-FR" b="1" dirty="0" err="1">
                <a:solidFill>
                  <a:srgbClr val="C00000"/>
                </a:solidFill>
              </a:rPr>
              <a:t>intensity</a:t>
            </a:r>
            <a:r>
              <a:rPr lang="fr-FR" dirty="0">
                <a:solidFill>
                  <a:srgbClr val="C00000"/>
                </a:solidFill>
              </a:rPr>
              <a:t>)</a:t>
            </a:r>
          </a:p>
        </p:txBody>
      </p:sp>
      <p:sp>
        <p:nvSpPr>
          <p:cNvPr id="7" name="ZoneTexte 6"/>
          <p:cNvSpPr txBox="1"/>
          <p:nvPr/>
        </p:nvSpPr>
        <p:spPr>
          <a:xfrm>
            <a:off x="249384" y="895269"/>
            <a:ext cx="4377545" cy="430887"/>
          </a:xfrm>
          <a:prstGeom prst="rect">
            <a:avLst/>
          </a:prstGeom>
          <a:noFill/>
        </p:spPr>
        <p:txBody>
          <a:bodyPr wrap="none" rtlCol="0">
            <a:spAutoFit/>
          </a:bodyPr>
          <a:lstStyle/>
          <a:p>
            <a:pPr marL="342900" indent="-342900">
              <a:buFont typeface="Wingdings" charset="2"/>
              <a:buChar char="§"/>
            </a:pPr>
            <a:r>
              <a:rPr lang="fr-FR" sz="2200" dirty="0"/>
              <a:t>Figures for a 3PW laser (60J, 20fs)</a:t>
            </a:r>
          </a:p>
        </p:txBody>
      </p:sp>
      <p:grpSp>
        <p:nvGrpSpPr>
          <p:cNvPr id="2" name="Grouper 1"/>
          <p:cNvGrpSpPr/>
          <p:nvPr/>
        </p:nvGrpSpPr>
        <p:grpSpPr>
          <a:xfrm>
            <a:off x="217468" y="5796053"/>
            <a:ext cx="8690557" cy="830889"/>
            <a:chOff x="217468" y="5796053"/>
            <a:chExt cx="8690557" cy="830889"/>
          </a:xfrm>
        </p:grpSpPr>
        <p:sp>
          <p:nvSpPr>
            <p:cNvPr id="32" name="Rectangle à coins arrondis 31"/>
            <p:cNvSpPr/>
            <p:nvPr/>
          </p:nvSpPr>
          <p:spPr>
            <a:xfrm>
              <a:off x="217468" y="5796053"/>
              <a:ext cx="8690557" cy="830889"/>
            </a:xfrm>
            <a:prstGeom prst="roundRect">
              <a:avLst/>
            </a:prstGeom>
            <a:solidFill>
              <a:srgbClr val="C00000">
                <a:alpha val="10000"/>
              </a:srgbClr>
            </a:solid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8" name="ZoneTexte 7"/>
            <p:cNvSpPr txBox="1"/>
            <p:nvPr/>
          </p:nvSpPr>
          <p:spPr>
            <a:xfrm>
              <a:off x="796069" y="6013413"/>
              <a:ext cx="4677242" cy="369332"/>
            </a:xfrm>
            <a:prstGeom prst="rect">
              <a:avLst/>
            </a:prstGeom>
            <a:noFill/>
          </p:spPr>
          <p:txBody>
            <a:bodyPr wrap="none" rtlCol="0">
              <a:spAutoFit/>
            </a:bodyPr>
            <a:lstStyle/>
            <a:p>
              <a:r>
                <a:rPr lang="fr-FR" b="1" dirty="0"/>
                <a:t>Total power of : 0.2 </a:t>
              </a:r>
              <a:r>
                <a:rPr lang="fr-FR" b="1" dirty="0" err="1"/>
                <a:t>exawatts</a:t>
              </a:r>
              <a:r>
                <a:rPr lang="fr-FR" b="1" dirty="0"/>
                <a:t> over 0.6 </a:t>
              </a:r>
              <a:r>
                <a:rPr lang="fr-FR" b="1" dirty="0" err="1"/>
                <a:t>μm</a:t>
              </a:r>
              <a:r>
                <a:rPr lang="fr-FR" b="1" dirty="0"/>
                <a:t> </a:t>
              </a:r>
              <a:r>
                <a:rPr lang="fr-FR" b="1" dirty="0" err="1"/>
                <a:t>waist</a:t>
              </a:r>
              <a:endParaRPr lang="fr-FR" b="1" dirty="0"/>
            </a:p>
          </p:txBody>
        </p:sp>
        <p:sp>
          <p:nvSpPr>
            <p:cNvPr id="9" name="Flèche vers la droite 8"/>
            <p:cNvSpPr/>
            <p:nvPr/>
          </p:nvSpPr>
          <p:spPr>
            <a:xfrm>
              <a:off x="5543509" y="5977839"/>
              <a:ext cx="978408" cy="484632"/>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6676515" y="6027088"/>
              <a:ext cx="1634807" cy="369332"/>
            </a:xfrm>
            <a:prstGeom prst="rect">
              <a:avLst/>
            </a:prstGeom>
            <a:noFill/>
          </p:spPr>
          <p:txBody>
            <a:bodyPr wrap="none" rtlCol="0">
              <a:spAutoFit/>
            </a:bodyPr>
            <a:lstStyle/>
            <a:p>
              <a:r>
                <a:rPr lang="fr-FR" b="1" dirty="0"/>
                <a:t>I&gt;2x10</a:t>
              </a:r>
              <a:r>
                <a:rPr lang="fr-FR" b="1" baseline="30000" dirty="0"/>
                <a:t>25</a:t>
              </a:r>
              <a:r>
                <a:rPr lang="fr-FR" b="1" dirty="0"/>
                <a:t>W.cm</a:t>
              </a:r>
              <a:r>
                <a:rPr lang="fr-FR" b="1" baseline="30000" dirty="0"/>
                <a:t>-2</a:t>
              </a:r>
              <a:endParaRPr lang="fr-FR" b="1" dirty="0"/>
            </a:p>
          </p:txBody>
        </p:sp>
      </p:grpSp>
      <p:pic>
        <p:nvPicPr>
          <p:cNvPr id="20" name="Image 19"/>
          <p:cNvPicPr>
            <a:picLocks noChangeAspect="1"/>
          </p:cNvPicPr>
          <p:nvPr/>
        </p:nvPicPr>
        <p:blipFill rotWithShape="1">
          <a:blip r:embed="rId4">
            <a:extLst>
              <a:ext uri="{28A0092B-C50C-407E-A947-70E740481C1C}">
                <a14:useLocalDpi xmlns:a14="http://schemas.microsoft.com/office/drawing/2010/main" val="0"/>
              </a:ext>
            </a:extLst>
          </a:blip>
          <a:srcRect l="7288" t="51905" r="8371" b="4412"/>
          <a:stretch/>
        </p:blipFill>
        <p:spPr>
          <a:xfrm>
            <a:off x="2089229" y="1512857"/>
            <a:ext cx="4935795" cy="1917290"/>
          </a:xfrm>
          <a:prstGeom prst="rect">
            <a:avLst/>
          </a:prstGeom>
        </p:spPr>
      </p:pic>
      <p:cxnSp>
        <p:nvCxnSpPr>
          <p:cNvPr id="22" name="Connecteur droit avec flèche 21"/>
          <p:cNvCxnSpPr/>
          <p:nvPr/>
        </p:nvCxnSpPr>
        <p:spPr>
          <a:xfrm flipV="1">
            <a:off x="3540253" y="2371974"/>
            <a:ext cx="196351" cy="9833"/>
          </a:xfrm>
          <a:prstGeom prst="straightConnector1">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ZoneTexte 24"/>
          <p:cNvSpPr txBox="1"/>
          <p:nvPr/>
        </p:nvSpPr>
        <p:spPr>
          <a:xfrm>
            <a:off x="3736896" y="2147887"/>
            <a:ext cx="619080" cy="369332"/>
          </a:xfrm>
          <a:prstGeom prst="rect">
            <a:avLst/>
          </a:prstGeom>
          <a:noFill/>
        </p:spPr>
        <p:txBody>
          <a:bodyPr wrap="none" rtlCol="0">
            <a:spAutoFit/>
          </a:bodyPr>
          <a:lstStyle/>
          <a:p>
            <a:r>
              <a:rPr lang="fr-FR"/>
              <a:t>40as</a:t>
            </a:r>
          </a:p>
        </p:txBody>
      </p:sp>
      <p:sp>
        <p:nvSpPr>
          <p:cNvPr id="29" name="ZoneTexte 28"/>
          <p:cNvSpPr txBox="1"/>
          <p:nvPr/>
        </p:nvSpPr>
        <p:spPr>
          <a:xfrm>
            <a:off x="1415355" y="2111103"/>
            <a:ext cx="673582" cy="369332"/>
          </a:xfrm>
          <a:prstGeom prst="rect">
            <a:avLst/>
          </a:prstGeom>
          <a:noFill/>
        </p:spPr>
        <p:txBody>
          <a:bodyPr wrap="none" rtlCol="0">
            <a:spAutoFit/>
          </a:bodyPr>
          <a:lstStyle/>
          <a:p>
            <a:r>
              <a:rPr lang="fr-FR" dirty="0"/>
              <a:t>I(</a:t>
            </a:r>
            <a:r>
              <a:rPr lang="fr-FR" dirty="0" err="1"/>
              <a:t>a.u</a:t>
            </a:r>
            <a:r>
              <a:rPr lang="fr-FR" dirty="0"/>
              <a:t>)</a:t>
            </a:r>
          </a:p>
        </p:txBody>
      </p:sp>
      <p:sp>
        <p:nvSpPr>
          <p:cNvPr id="30" name="ZoneTexte 29"/>
          <p:cNvSpPr txBox="1"/>
          <p:nvPr/>
        </p:nvSpPr>
        <p:spPr>
          <a:xfrm>
            <a:off x="3705657" y="3299705"/>
            <a:ext cx="1959191" cy="369332"/>
          </a:xfrm>
          <a:prstGeom prst="rect">
            <a:avLst/>
          </a:prstGeom>
          <a:noFill/>
        </p:spPr>
        <p:txBody>
          <a:bodyPr wrap="none" rtlCol="0">
            <a:spAutoFit/>
          </a:bodyPr>
          <a:lstStyle/>
          <a:p>
            <a:r>
              <a:rPr lang="fr-FR" dirty="0"/>
              <a:t>Time (laser </a:t>
            </a:r>
            <a:r>
              <a:rPr lang="fr-FR" dirty="0" err="1"/>
              <a:t>period</a:t>
            </a:r>
            <a:r>
              <a:rPr lang="fr-FR" dirty="0"/>
              <a:t>)</a:t>
            </a:r>
          </a:p>
        </p:txBody>
      </p:sp>
    </p:spTree>
    <p:extLst>
      <p:ext uri="{BB962C8B-B14F-4D97-AF65-F5344CB8AC3E}">
        <p14:creationId xmlns:p14="http://schemas.microsoft.com/office/powerpoint/2010/main" val="48427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edge">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945A73A4-59AF-3D43-82CD-13D0D4758299}"/>
              </a:ext>
            </a:extLst>
          </p:cNvPr>
          <p:cNvSpPr txBox="1"/>
          <p:nvPr/>
        </p:nvSpPr>
        <p:spPr>
          <a:xfrm>
            <a:off x="173237" y="1424817"/>
            <a:ext cx="8787727" cy="315792"/>
          </a:xfrm>
          <a:prstGeom prst="rect">
            <a:avLst/>
          </a:prstGeom>
          <a:noFill/>
        </p:spPr>
        <p:txBody>
          <a:bodyPr wrap="none" rtlCol="0">
            <a:spAutoFit/>
          </a:bodyPr>
          <a:lstStyle/>
          <a:p>
            <a:pPr marL="207386" indent="-207386">
              <a:buFont typeface="Wingdings" pitchFamily="2" charset="2"/>
              <a:buChar char="ü"/>
            </a:pPr>
            <a:r>
              <a:rPr lang="fr-FR" sz="1452" b="1" dirty="0"/>
              <a:t>Laser </a:t>
            </a:r>
            <a:r>
              <a:rPr lang="fr-FR" sz="1452" b="1" dirty="0" err="1">
                <a:solidFill>
                  <a:srgbClr val="C00000"/>
                </a:solidFill>
              </a:rPr>
              <a:t>ponderomotive</a:t>
            </a:r>
            <a:r>
              <a:rPr lang="fr-FR" sz="1452" b="1" dirty="0">
                <a:solidFill>
                  <a:srgbClr val="C00000"/>
                </a:solidFill>
              </a:rPr>
              <a:t> force </a:t>
            </a:r>
            <a:r>
              <a:rPr lang="fr-FR" sz="1452" b="1" dirty="0" err="1"/>
              <a:t>would</a:t>
            </a:r>
            <a:r>
              <a:rPr lang="fr-FR" sz="1452" b="1" dirty="0"/>
              <a:t> </a:t>
            </a:r>
            <a:r>
              <a:rPr lang="fr-FR" sz="1452" b="1" dirty="0" err="1"/>
              <a:t>act</a:t>
            </a:r>
            <a:r>
              <a:rPr lang="fr-FR" sz="1452" b="1" dirty="0"/>
              <a:t> as a </a:t>
            </a:r>
            <a:r>
              <a:rPr lang="fr-FR" sz="1452" b="1" dirty="0" err="1">
                <a:solidFill>
                  <a:srgbClr val="C00000"/>
                </a:solidFill>
              </a:rPr>
              <a:t>snowplow</a:t>
            </a:r>
            <a:r>
              <a:rPr lang="fr-FR" sz="1452" b="1" dirty="0"/>
              <a:t> and </a:t>
            </a:r>
            <a:r>
              <a:rPr lang="fr-FR" sz="1452" b="1" dirty="0" err="1"/>
              <a:t>ensure</a:t>
            </a:r>
            <a:r>
              <a:rPr lang="fr-FR" sz="1452" b="1" dirty="0"/>
              <a:t> </a:t>
            </a:r>
            <a:r>
              <a:rPr lang="fr-FR" sz="1452" b="1" dirty="0" err="1">
                <a:solidFill>
                  <a:srgbClr val="C00000"/>
                </a:solidFill>
              </a:rPr>
              <a:t>perfect</a:t>
            </a:r>
            <a:r>
              <a:rPr lang="fr-FR" sz="1452" b="1" dirty="0">
                <a:solidFill>
                  <a:srgbClr val="C00000"/>
                </a:solidFill>
              </a:rPr>
              <a:t> vacuum </a:t>
            </a:r>
            <a:r>
              <a:rPr lang="fr-FR" sz="1452" b="1" dirty="0" err="1"/>
              <a:t>around</a:t>
            </a:r>
            <a:r>
              <a:rPr lang="fr-FR" sz="1452" b="1" dirty="0"/>
              <a:t> plasma </a:t>
            </a:r>
            <a:r>
              <a:rPr lang="fr-FR" sz="1452" b="1" dirty="0" err="1"/>
              <a:t>mirror</a:t>
            </a:r>
            <a:r>
              <a:rPr lang="fr-FR" sz="1452" b="1" dirty="0"/>
              <a:t> focus </a:t>
            </a:r>
          </a:p>
        </p:txBody>
      </p:sp>
      <p:pic>
        <p:nvPicPr>
          <p:cNvPr id="8" name="Image 7">
            <a:extLst>
              <a:ext uri="{FF2B5EF4-FFF2-40B4-BE49-F238E27FC236}">
                <a16:creationId xmlns:a16="http://schemas.microsoft.com/office/drawing/2014/main" id="{AEEF2FC1-A153-D54B-9100-06EB99D887FD}"/>
              </a:ext>
            </a:extLst>
          </p:cNvPr>
          <p:cNvPicPr>
            <a:picLocks noChangeAspect="1"/>
          </p:cNvPicPr>
          <p:nvPr/>
        </p:nvPicPr>
        <p:blipFill>
          <a:blip r:embed="rId3"/>
          <a:stretch>
            <a:fillRect/>
          </a:stretch>
        </p:blipFill>
        <p:spPr>
          <a:xfrm>
            <a:off x="1282320" y="2094927"/>
            <a:ext cx="3930477" cy="3517886"/>
          </a:xfrm>
          <a:prstGeom prst="rect">
            <a:avLst/>
          </a:prstGeom>
        </p:spPr>
      </p:pic>
      <p:pic>
        <p:nvPicPr>
          <p:cNvPr id="11" name="Image 10">
            <a:extLst>
              <a:ext uri="{FF2B5EF4-FFF2-40B4-BE49-F238E27FC236}">
                <a16:creationId xmlns:a16="http://schemas.microsoft.com/office/drawing/2014/main" id="{205ACFED-08B9-414C-B18A-C67F462AB9F5}"/>
              </a:ext>
            </a:extLst>
          </p:cNvPr>
          <p:cNvPicPr>
            <a:picLocks noChangeAspect="1"/>
          </p:cNvPicPr>
          <p:nvPr/>
        </p:nvPicPr>
        <p:blipFill>
          <a:blip r:embed="rId4"/>
          <a:stretch>
            <a:fillRect/>
          </a:stretch>
        </p:blipFill>
        <p:spPr>
          <a:xfrm>
            <a:off x="5594415" y="2592260"/>
            <a:ext cx="2795814" cy="2350327"/>
          </a:xfrm>
          <a:prstGeom prst="rect">
            <a:avLst/>
          </a:prstGeom>
        </p:spPr>
      </p:pic>
      <p:sp>
        <p:nvSpPr>
          <p:cNvPr id="6" name="Rectangle 5">
            <a:extLst>
              <a:ext uri="{FF2B5EF4-FFF2-40B4-BE49-F238E27FC236}">
                <a16:creationId xmlns:a16="http://schemas.microsoft.com/office/drawing/2014/main" id="{8D52F470-775F-F248-8CB4-491126D1B57B}"/>
              </a:ext>
            </a:extLst>
          </p:cNvPr>
          <p:cNvSpPr/>
          <p:nvPr/>
        </p:nvSpPr>
        <p:spPr>
          <a:xfrm>
            <a:off x="0" y="-8081"/>
            <a:ext cx="8210550" cy="762000"/>
          </a:xfrm>
          <a:prstGeom prst="rect">
            <a:avLst/>
          </a:prstGeom>
          <a:gradFill>
            <a:gsLst>
              <a:gs pos="0">
                <a:srgbClr val="C4161C"/>
              </a:gs>
              <a:gs pos="50000">
                <a:srgbClr val="C00000"/>
              </a:gs>
              <a:gs pos="100000">
                <a:srgbClr val="E51B22"/>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anchor="ctr"/>
          <a:lstStyle/>
          <a:p>
            <a:pPr algn="ctr">
              <a:defRPr/>
            </a:pPr>
            <a:endParaRPr lang="fr-FR"/>
          </a:p>
        </p:txBody>
      </p:sp>
      <p:pic>
        <p:nvPicPr>
          <p:cNvPr id="7" name="Picture 2" descr="C:\Users\hvincent\Desktop\logo_cea.png">
            <a:extLst>
              <a:ext uri="{FF2B5EF4-FFF2-40B4-BE49-F238E27FC236}">
                <a16:creationId xmlns:a16="http://schemas.microsoft.com/office/drawing/2014/main" id="{8CB57A75-D4E6-0F49-BE0A-0C51C3FA16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0550" y="-13648"/>
            <a:ext cx="933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a:extLst>
              <a:ext uri="{FF2B5EF4-FFF2-40B4-BE49-F238E27FC236}">
                <a16:creationId xmlns:a16="http://schemas.microsoft.com/office/drawing/2014/main" id="{4B915E4A-DD7E-3847-8E09-0CB90BD3D460}"/>
              </a:ext>
            </a:extLst>
          </p:cNvPr>
          <p:cNvSpPr txBox="1"/>
          <p:nvPr/>
        </p:nvSpPr>
        <p:spPr>
          <a:xfrm>
            <a:off x="2139061" y="134713"/>
            <a:ext cx="8377197" cy="415498"/>
          </a:xfrm>
          <a:prstGeom prst="rect">
            <a:avLst/>
          </a:prstGeom>
          <a:noFill/>
        </p:spPr>
        <p:txBody>
          <a:bodyPr wrap="square" rtlCol="0">
            <a:spAutoFit/>
          </a:bodyPr>
          <a:lstStyle/>
          <a:p>
            <a:r>
              <a:rPr lang="fr-FR" sz="2100" b="1" dirty="0">
                <a:solidFill>
                  <a:schemeClr val="bg1"/>
                </a:solidFill>
              </a:rPr>
              <a:t>Back up slide : the « </a:t>
            </a:r>
            <a:r>
              <a:rPr lang="fr-FR" sz="2100" b="1" dirty="0" err="1">
                <a:solidFill>
                  <a:schemeClr val="bg1"/>
                </a:solidFill>
              </a:rPr>
              <a:t>snowplow</a:t>
            </a:r>
            <a:r>
              <a:rPr lang="fr-FR" sz="2100" b="1" dirty="0">
                <a:solidFill>
                  <a:schemeClr val="bg1"/>
                </a:solidFill>
              </a:rPr>
              <a:t> » </a:t>
            </a:r>
            <a:r>
              <a:rPr lang="fr-FR" sz="2100" b="1" dirty="0" err="1">
                <a:solidFill>
                  <a:schemeClr val="bg1"/>
                </a:solidFill>
              </a:rPr>
              <a:t>effect</a:t>
            </a:r>
            <a:r>
              <a:rPr lang="fr-FR" sz="2100" b="1" dirty="0">
                <a:solidFill>
                  <a:schemeClr val="bg1"/>
                </a:solidFill>
              </a:rPr>
              <a:t> </a:t>
            </a:r>
          </a:p>
        </p:txBody>
      </p:sp>
    </p:spTree>
    <p:extLst>
      <p:ext uri="{BB962C8B-B14F-4D97-AF65-F5344CB8AC3E}">
        <p14:creationId xmlns:p14="http://schemas.microsoft.com/office/powerpoint/2010/main" val="1782772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Line 3"/>
          <p:cNvSpPr>
            <a:spLocks noChangeShapeType="1"/>
          </p:cNvSpPr>
          <p:nvPr/>
        </p:nvSpPr>
        <p:spPr bwMode="auto">
          <a:xfrm>
            <a:off x="396875" y="260350"/>
            <a:ext cx="8351838" cy="0"/>
          </a:xfrm>
          <a:prstGeom prst="line">
            <a:avLst/>
          </a:prstGeom>
          <a:noFill/>
          <a:ln w="285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5" tIns="45713" rIns="91425" bIns="45713"/>
          <a:lstStyle/>
          <a:p>
            <a:endParaRPr lang="fr-FR"/>
          </a:p>
        </p:txBody>
      </p:sp>
      <p:sp>
        <p:nvSpPr>
          <p:cNvPr id="12" name="Rectangle 11"/>
          <p:cNvSpPr/>
          <p:nvPr/>
        </p:nvSpPr>
        <p:spPr>
          <a:xfrm>
            <a:off x="0" y="0"/>
            <a:ext cx="8210550" cy="762000"/>
          </a:xfrm>
          <a:prstGeom prst="rect">
            <a:avLst/>
          </a:prstGeom>
          <a:gradFill>
            <a:gsLst>
              <a:gs pos="0">
                <a:srgbClr val="C4161C"/>
              </a:gs>
              <a:gs pos="50000">
                <a:srgbClr val="C00000"/>
              </a:gs>
              <a:gs pos="100000">
                <a:srgbClr val="E51B22"/>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anchor="ctr"/>
          <a:lstStyle/>
          <a:p>
            <a:pPr algn="ctr">
              <a:defRPr/>
            </a:pPr>
            <a:endParaRPr lang="fr-FR"/>
          </a:p>
        </p:txBody>
      </p:sp>
      <p:pic>
        <p:nvPicPr>
          <p:cNvPr id="14" name="Picture 2" descr="C:\Users\hvincent\Desktop\logo_cea.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10550" y="0"/>
            <a:ext cx="933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ZoneTexte 65"/>
          <p:cNvSpPr txBox="1"/>
          <p:nvPr/>
        </p:nvSpPr>
        <p:spPr>
          <a:xfrm>
            <a:off x="1198302" y="132107"/>
            <a:ext cx="5972341" cy="461665"/>
          </a:xfrm>
          <a:prstGeom prst="rect">
            <a:avLst/>
          </a:prstGeom>
          <a:noFill/>
        </p:spPr>
        <p:txBody>
          <a:bodyPr wrap="none" rtlCol="0">
            <a:spAutoFit/>
          </a:bodyPr>
          <a:lstStyle>
            <a:defPPr>
              <a:defRPr lang="en-US"/>
            </a:defPPr>
            <a:lvl1pPr defTabSz="914400" fontAlgn="auto">
              <a:spcBef>
                <a:spcPts val="0"/>
              </a:spcBef>
              <a:spcAft>
                <a:spcPts val="0"/>
              </a:spcAft>
              <a:defRPr sz="2600" i="0">
                <a:solidFill>
                  <a:prstClr val="black"/>
                </a:solidFill>
                <a:latin typeface="Calibri" panose="020F0502020204030204"/>
              </a:defRPr>
            </a:lvl1pPr>
          </a:lstStyle>
          <a:p>
            <a:r>
              <a:rPr lang="fr-FR" sz="2400" b="1" dirty="0">
                <a:solidFill>
                  <a:schemeClr val="bg1"/>
                </a:solidFill>
                <a:latin typeface="Calibri" pitchFamily="34" charset="0"/>
                <a:ea typeface="MS PGothic" pitchFamily="34" charset="-128"/>
              </a:rPr>
              <a:t>A </a:t>
            </a:r>
            <a:r>
              <a:rPr lang="fr-FR" sz="2400" b="1">
                <a:solidFill>
                  <a:schemeClr val="bg1"/>
                </a:solidFill>
                <a:latin typeface="Calibri" pitchFamily="34" charset="0"/>
                <a:ea typeface="MS PGothic" pitchFamily="34" charset="-128"/>
              </a:rPr>
              <a:t>major goal</a:t>
            </a:r>
            <a:r>
              <a:rPr lang="fr-FR" sz="2400">
                <a:solidFill>
                  <a:schemeClr val="bg1"/>
                </a:solidFill>
                <a:latin typeface="Calibri" pitchFamily="34" charset="0"/>
                <a:ea typeface="MS PGothic" pitchFamily="34" charset="-128"/>
              </a:rPr>
              <a:t>: </a:t>
            </a:r>
            <a:r>
              <a:rPr lang="fr-FR" sz="2400" dirty="0" err="1">
                <a:solidFill>
                  <a:schemeClr val="bg1"/>
                </a:solidFill>
                <a:latin typeface="Calibri" pitchFamily="34" charset="0"/>
                <a:ea typeface="MS PGothic" pitchFamily="34" charset="-128"/>
              </a:rPr>
              <a:t>approaching</a:t>
            </a:r>
            <a:r>
              <a:rPr lang="fr-FR" sz="2400" dirty="0">
                <a:solidFill>
                  <a:schemeClr val="bg1"/>
                </a:solidFill>
                <a:latin typeface="Calibri" pitchFamily="34" charset="0"/>
                <a:ea typeface="MS PGothic" pitchFamily="34" charset="-128"/>
              </a:rPr>
              <a:t> the Schwinger </a:t>
            </a:r>
            <a:r>
              <a:rPr lang="fr-FR" sz="2400" dirty="0" err="1">
                <a:solidFill>
                  <a:schemeClr val="bg1"/>
                </a:solidFill>
                <a:latin typeface="Calibri" pitchFamily="34" charset="0"/>
                <a:ea typeface="MS PGothic" pitchFamily="34" charset="-128"/>
              </a:rPr>
              <a:t>limit</a:t>
            </a:r>
            <a:endParaRPr lang="fr-FR" sz="2400" dirty="0">
              <a:solidFill>
                <a:schemeClr val="bg1"/>
              </a:solidFill>
              <a:latin typeface="Calibri" pitchFamily="34" charset="0"/>
              <a:ea typeface="MS PGothic" pitchFamily="34" charset="-128"/>
            </a:endParaRPr>
          </a:p>
        </p:txBody>
      </p:sp>
      <p:grpSp>
        <p:nvGrpSpPr>
          <p:cNvPr id="2" name="Grouper 1"/>
          <p:cNvGrpSpPr/>
          <p:nvPr/>
        </p:nvGrpSpPr>
        <p:grpSpPr>
          <a:xfrm>
            <a:off x="4722995" y="5735498"/>
            <a:ext cx="3789939" cy="1002477"/>
            <a:chOff x="4722995" y="5735498"/>
            <a:chExt cx="3789939" cy="1002477"/>
          </a:xfrm>
        </p:grpSpPr>
        <p:sp>
          <p:nvSpPr>
            <p:cNvPr id="88" name="Rectangle 87">
              <a:extLst>
                <a:ext uri="{FF2B5EF4-FFF2-40B4-BE49-F238E27FC236}">
                  <a16:creationId xmlns:a16="http://schemas.microsoft.com/office/drawing/2014/main" id="{5065C4CD-A6E8-4347-B0A0-B148BFCEE326}"/>
                </a:ext>
              </a:extLst>
            </p:cNvPr>
            <p:cNvSpPr/>
            <p:nvPr/>
          </p:nvSpPr>
          <p:spPr>
            <a:xfrm>
              <a:off x="4722995" y="5735498"/>
              <a:ext cx="3789939" cy="1002477"/>
            </a:xfrm>
            <a:prstGeom prst="rect">
              <a:avLst/>
            </a:prstGeom>
            <a:solidFill>
              <a:srgbClr val="C00000">
                <a:alpha val="22000"/>
              </a:srgb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55"/>
            </a:p>
          </p:txBody>
        </p:sp>
        <p:sp>
          <p:nvSpPr>
            <p:cNvPr id="89" name="Rectangle 88">
              <a:extLst>
                <a:ext uri="{FF2B5EF4-FFF2-40B4-BE49-F238E27FC236}">
                  <a16:creationId xmlns:a16="http://schemas.microsoft.com/office/drawing/2014/main" id="{99F75F94-0C9D-1841-9215-1E0B22DAD5A2}"/>
                </a:ext>
              </a:extLst>
            </p:cNvPr>
            <p:cNvSpPr/>
            <p:nvPr/>
          </p:nvSpPr>
          <p:spPr>
            <a:xfrm>
              <a:off x="4854471" y="6044263"/>
              <a:ext cx="3548857" cy="338554"/>
            </a:xfrm>
            <a:prstGeom prst="rect">
              <a:avLst/>
            </a:prstGeom>
          </p:spPr>
          <p:txBody>
            <a:bodyPr wrap="none">
              <a:spAutoFit/>
            </a:bodyPr>
            <a:lstStyle/>
            <a:p>
              <a:pPr marL="141542" indent="-141542">
                <a:buFont typeface="Arial" charset="0"/>
                <a:buChar char="•"/>
              </a:pPr>
              <a:r>
                <a:rPr lang="fr-FR" sz="1600" b="1" dirty="0"/>
                <a:t>Access</a:t>
              </a:r>
              <a:r>
                <a:rPr lang="fr-FR" sz="1600" dirty="0"/>
                <a:t> </a:t>
              </a:r>
              <a:r>
                <a:rPr lang="fr-FR" sz="1600" b="1" dirty="0" err="1"/>
                <a:t>yet</a:t>
              </a:r>
              <a:r>
                <a:rPr lang="fr-FR" sz="1600" b="1" dirty="0"/>
                <a:t> </a:t>
              </a:r>
              <a:r>
                <a:rPr lang="fr-FR" sz="1600" b="1" dirty="0" err="1"/>
                <a:t>unobserved</a:t>
              </a:r>
              <a:r>
                <a:rPr lang="fr-FR" sz="1600" b="1" dirty="0"/>
                <a:t> QED </a:t>
              </a:r>
              <a:r>
                <a:rPr lang="fr-FR" sz="1600" b="1" dirty="0" err="1"/>
                <a:t>processes</a:t>
              </a:r>
              <a:endParaRPr lang="fr-FR" sz="1600" dirty="0"/>
            </a:p>
          </p:txBody>
        </p:sp>
        <p:sp>
          <p:nvSpPr>
            <p:cNvPr id="90" name="Rectangle 89">
              <a:extLst>
                <a:ext uri="{FF2B5EF4-FFF2-40B4-BE49-F238E27FC236}">
                  <a16:creationId xmlns:a16="http://schemas.microsoft.com/office/drawing/2014/main" id="{A17B4C37-FBC9-6E46-A013-68E0E584CCFF}"/>
                </a:ext>
              </a:extLst>
            </p:cNvPr>
            <p:cNvSpPr/>
            <p:nvPr/>
          </p:nvSpPr>
          <p:spPr>
            <a:xfrm>
              <a:off x="4862951" y="6355263"/>
              <a:ext cx="3204467" cy="338554"/>
            </a:xfrm>
            <a:prstGeom prst="rect">
              <a:avLst/>
            </a:prstGeom>
          </p:spPr>
          <p:txBody>
            <a:bodyPr wrap="none">
              <a:spAutoFit/>
            </a:bodyPr>
            <a:lstStyle/>
            <a:p>
              <a:pPr marL="141542" indent="-141542">
                <a:buFont typeface="Arial" charset="0"/>
                <a:buChar char="•"/>
              </a:pPr>
              <a:r>
                <a:rPr lang="fr-FR" sz="1600" b="1" dirty="0"/>
                <a:t>Test non-</a:t>
              </a:r>
              <a:r>
                <a:rPr lang="fr-FR" sz="1600" b="1" dirty="0" err="1"/>
                <a:t>perturbative</a:t>
              </a:r>
              <a:r>
                <a:rPr lang="fr-FR" sz="1600" b="1" dirty="0"/>
                <a:t> QED </a:t>
              </a:r>
              <a:r>
                <a:rPr lang="fr-FR" sz="1600" b="1" dirty="0" err="1"/>
                <a:t>theory</a:t>
              </a:r>
              <a:endParaRPr lang="fr-FR" sz="1600" dirty="0"/>
            </a:p>
          </p:txBody>
        </p:sp>
        <p:sp>
          <p:nvSpPr>
            <p:cNvPr id="91" name="Rectangle 90">
              <a:extLst>
                <a:ext uri="{FF2B5EF4-FFF2-40B4-BE49-F238E27FC236}">
                  <a16:creationId xmlns:a16="http://schemas.microsoft.com/office/drawing/2014/main" id="{B26D0023-59D2-5F49-A544-21CD7657DCCF}"/>
                </a:ext>
              </a:extLst>
            </p:cNvPr>
            <p:cNvSpPr/>
            <p:nvPr/>
          </p:nvSpPr>
          <p:spPr>
            <a:xfrm>
              <a:off x="4722995" y="5787720"/>
              <a:ext cx="1150956" cy="338554"/>
            </a:xfrm>
            <a:prstGeom prst="rect">
              <a:avLst/>
            </a:prstGeom>
          </p:spPr>
          <p:txBody>
            <a:bodyPr wrap="none">
              <a:spAutoFit/>
            </a:bodyPr>
            <a:lstStyle/>
            <a:p>
              <a:pPr marL="235903" indent="-235903">
                <a:buFont typeface="Wingdings" charset="2"/>
                <a:buChar char="ü"/>
              </a:pPr>
              <a:r>
                <a:rPr lang="fr-FR" sz="1600" b="1" dirty="0">
                  <a:solidFill>
                    <a:srgbClr val="C00000"/>
                  </a:solidFill>
                </a:rPr>
                <a:t>Impacts:</a:t>
              </a:r>
            </a:p>
          </p:txBody>
        </p:sp>
      </p:grpSp>
      <p:sp>
        <p:nvSpPr>
          <p:cNvPr id="92" name="ZoneTexte 91">
            <a:extLst>
              <a:ext uri="{FF2B5EF4-FFF2-40B4-BE49-F238E27FC236}">
                <a16:creationId xmlns:a16="http://schemas.microsoft.com/office/drawing/2014/main" id="{BAD5AAD5-6B39-264F-8646-F374EFC46B30}"/>
              </a:ext>
            </a:extLst>
          </p:cNvPr>
          <p:cNvSpPr txBox="1"/>
          <p:nvPr/>
        </p:nvSpPr>
        <p:spPr>
          <a:xfrm>
            <a:off x="423689" y="836862"/>
            <a:ext cx="8397235" cy="369332"/>
          </a:xfrm>
          <a:prstGeom prst="rect">
            <a:avLst/>
          </a:prstGeom>
          <a:noFill/>
        </p:spPr>
        <p:txBody>
          <a:bodyPr wrap="none" rtlCol="0">
            <a:spAutoFit/>
          </a:bodyPr>
          <a:lstStyle/>
          <a:p>
            <a:r>
              <a:rPr lang="fr-FR" b="1" dirty="0">
                <a:solidFill>
                  <a:srgbClr val="C00000"/>
                </a:solidFill>
              </a:rPr>
              <a:t> Can </a:t>
            </a:r>
            <a:r>
              <a:rPr lang="fr-FR" b="1" dirty="0" err="1">
                <a:solidFill>
                  <a:srgbClr val="C00000"/>
                </a:solidFill>
              </a:rPr>
              <a:t>we</a:t>
            </a:r>
            <a:r>
              <a:rPr lang="fr-FR" b="1" dirty="0">
                <a:solidFill>
                  <a:srgbClr val="C00000"/>
                </a:solidFill>
              </a:rPr>
              <a:t> </a:t>
            </a:r>
            <a:r>
              <a:rPr lang="fr-FR" b="1" dirty="0" err="1">
                <a:solidFill>
                  <a:srgbClr val="C00000"/>
                </a:solidFill>
              </a:rPr>
              <a:t>reach</a:t>
            </a:r>
            <a:r>
              <a:rPr lang="fr-FR" b="1" dirty="0">
                <a:solidFill>
                  <a:srgbClr val="C00000"/>
                </a:solidFill>
              </a:rPr>
              <a:t> </a:t>
            </a:r>
            <a:r>
              <a:rPr lang="fr-FR" b="1" dirty="0" err="1">
                <a:solidFill>
                  <a:srgbClr val="C00000"/>
                </a:solidFill>
              </a:rPr>
              <a:t>extreme</a:t>
            </a:r>
            <a:r>
              <a:rPr lang="fr-FR" b="1" dirty="0">
                <a:solidFill>
                  <a:srgbClr val="C00000"/>
                </a:solidFill>
              </a:rPr>
              <a:t> light </a:t>
            </a:r>
            <a:r>
              <a:rPr lang="fr-FR" b="1" dirty="0" err="1">
                <a:solidFill>
                  <a:srgbClr val="C00000"/>
                </a:solidFill>
              </a:rPr>
              <a:t>intensities</a:t>
            </a:r>
            <a:r>
              <a:rPr lang="fr-FR" b="1" dirty="0">
                <a:solidFill>
                  <a:srgbClr val="C00000"/>
                </a:solidFill>
              </a:rPr>
              <a:t> </a:t>
            </a:r>
            <a:r>
              <a:rPr lang="fr-FR" b="1" dirty="0" err="1">
                <a:solidFill>
                  <a:srgbClr val="C00000"/>
                </a:solidFill>
              </a:rPr>
              <a:t>approaching</a:t>
            </a:r>
            <a:r>
              <a:rPr lang="fr-FR" b="1" dirty="0">
                <a:solidFill>
                  <a:srgbClr val="C00000"/>
                </a:solidFill>
              </a:rPr>
              <a:t> the Schwinger </a:t>
            </a:r>
            <a:r>
              <a:rPr lang="fr-FR" b="1" dirty="0" err="1">
                <a:solidFill>
                  <a:srgbClr val="C00000"/>
                </a:solidFill>
              </a:rPr>
              <a:t>limit</a:t>
            </a:r>
            <a:r>
              <a:rPr lang="fr-FR" b="1" dirty="0">
                <a:solidFill>
                  <a:srgbClr val="C00000"/>
                </a:solidFill>
              </a:rPr>
              <a:t> I=10</a:t>
            </a:r>
            <a:r>
              <a:rPr lang="fr-FR" b="1" baseline="30000" dirty="0">
                <a:solidFill>
                  <a:srgbClr val="C00000"/>
                </a:solidFill>
              </a:rPr>
              <a:t>29</a:t>
            </a:r>
            <a:r>
              <a:rPr lang="fr-FR" b="1" dirty="0">
                <a:solidFill>
                  <a:srgbClr val="C00000"/>
                </a:solidFill>
              </a:rPr>
              <a:t>W.cm</a:t>
            </a:r>
            <a:r>
              <a:rPr lang="fr-FR" b="1" baseline="30000" dirty="0">
                <a:solidFill>
                  <a:srgbClr val="C00000"/>
                </a:solidFill>
              </a:rPr>
              <a:t>-2</a:t>
            </a:r>
            <a:r>
              <a:rPr lang="fr-FR" b="1" dirty="0">
                <a:solidFill>
                  <a:srgbClr val="C00000"/>
                </a:solidFill>
              </a:rPr>
              <a:t>?</a:t>
            </a:r>
          </a:p>
        </p:txBody>
      </p:sp>
      <p:sp>
        <p:nvSpPr>
          <p:cNvPr id="93" name="Rectangle à coins arrondis 21">
            <a:extLst>
              <a:ext uri="{FF2B5EF4-FFF2-40B4-BE49-F238E27FC236}">
                <a16:creationId xmlns:a16="http://schemas.microsoft.com/office/drawing/2014/main" id="{0AF9D9E6-9224-9E4B-A03F-D0FE0E756718}"/>
              </a:ext>
            </a:extLst>
          </p:cNvPr>
          <p:cNvSpPr/>
          <p:nvPr/>
        </p:nvSpPr>
        <p:spPr>
          <a:xfrm>
            <a:off x="4003105" y="1258416"/>
            <a:ext cx="5048298" cy="4384045"/>
          </a:xfrm>
          <a:prstGeom prst="roundRect">
            <a:avLst>
              <a:gd name="adj" fmla="val 2339"/>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2"/>
          </a:p>
        </p:txBody>
      </p:sp>
      <p:sp>
        <p:nvSpPr>
          <p:cNvPr id="94" name="ZoneTexte 93">
            <a:extLst>
              <a:ext uri="{FF2B5EF4-FFF2-40B4-BE49-F238E27FC236}">
                <a16:creationId xmlns:a16="http://schemas.microsoft.com/office/drawing/2014/main" id="{07811110-D5F9-1646-8C2C-7BC502958F2B}"/>
              </a:ext>
            </a:extLst>
          </p:cNvPr>
          <p:cNvSpPr txBox="1"/>
          <p:nvPr/>
        </p:nvSpPr>
        <p:spPr>
          <a:xfrm>
            <a:off x="1209318" y="1317040"/>
            <a:ext cx="2198615" cy="338554"/>
          </a:xfrm>
          <a:prstGeom prst="rect">
            <a:avLst/>
          </a:prstGeom>
          <a:noFill/>
        </p:spPr>
        <p:txBody>
          <a:bodyPr wrap="none" rtlCol="0">
            <a:spAutoFit/>
          </a:bodyPr>
          <a:lstStyle/>
          <a:p>
            <a:r>
              <a:rPr lang="fr-FR" sz="1600" b="1" dirty="0"/>
              <a:t>«  Vacuum Breakdown»</a:t>
            </a:r>
          </a:p>
        </p:txBody>
      </p:sp>
      <p:sp>
        <p:nvSpPr>
          <p:cNvPr id="95" name="ZoneTexte 94">
            <a:extLst>
              <a:ext uri="{FF2B5EF4-FFF2-40B4-BE49-F238E27FC236}">
                <a16:creationId xmlns:a16="http://schemas.microsoft.com/office/drawing/2014/main" id="{C18D72D3-B541-4246-91D3-CF26F84D5856}"/>
              </a:ext>
            </a:extLst>
          </p:cNvPr>
          <p:cNvSpPr txBox="1"/>
          <p:nvPr/>
        </p:nvSpPr>
        <p:spPr>
          <a:xfrm>
            <a:off x="4165060" y="1323105"/>
            <a:ext cx="4621137" cy="338554"/>
          </a:xfrm>
          <a:prstGeom prst="rect">
            <a:avLst/>
          </a:prstGeom>
          <a:noFill/>
        </p:spPr>
        <p:txBody>
          <a:bodyPr wrap="none" rtlCol="0">
            <a:spAutoFit/>
          </a:bodyPr>
          <a:lstStyle/>
          <a:p>
            <a:r>
              <a:rPr lang="fr-FR" sz="1600" b="1" dirty="0"/>
              <a:t>in vacuum : </a:t>
            </a:r>
            <a:r>
              <a:rPr lang="fr-FR" sz="1600" b="1" dirty="0">
                <a:solidFill>
                  <a:srgbClr val="C00000"/>
                </a:solidFill>
              </a:rPr>
              <a:t>e-/e+ pair production</a:t>
            </a:r>
            <a:r>
              <a:rPr lang="fr-FR" sz="1600" dirty="0"/>
              <a:t>, </a:t>
            </a:r>
            <a:r>
              <a:rPr lang="fr-FR" sz="1600" b="1" dirty="0">
                <a:solidFill>
                  <a:srgbClr val="C00000"/>
                </a:solidFill>
              </a:rPr>
              <a:t>light self-</a:t>
            </a:r>
            <a:r>
              <a:rPr lang="fr-FR" sz="1600" b="1" dirty="0" err="1">
                <a:solidFill>
                  <a:srgbClr val="C00000"/>
                </a:solidFill>
              </a:rPr>
              <a:t>focusing</a:t>
            </a:r>
            <a:endParaRPr lang="fr-FR" sz="1600" b="1" dirty="0"/>
          </a:p>
        </p:txBody>
      </p:sp>
      <p:sp>
        <p:nvSpPr>
          <p:cNvPr id="96" name="Flèche vers la droite 95">
            <a:extLst>
              <a:ext uri="{FF2B5EF4-FFF2-40B4-BE49-F238E27FC236}">
                <a16:creationId xmlns:a16="http://schemas.microsoft.com/office/drawing/2014/main" id="{734EBBAA-7E6A-1341-BF7B-F9B6ADDA4422}"/>
              </a:ext>
            </a:extLst>
          </p:cNvPr>
          <p:cNvSpPr/>
          <p:nvPr/>
        </p:nvSpPr>
        <p:spPr>
          <a:xfrm>
            <a:off x="3517476" y="1337088"/>
            <a:ext cx="377738" cy="318886"/>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00"/>
          </a:p>
        </p:txBody>
      </p:sp>
      <p:grpSp>
        <p:nvGrpSpPr>
          <p:cNvPr id="215" name="Groupe 214">
            <a:extLst>
              <a:ext uri="{FF2B5EF4-FFF2-40B4-BE49-F238E27FC236}">
                <a16:creationId xmlns:a16="http://schemas.microsoft.com/office/drawing/2014/main" id="{4D736F5C-E82D-0B48-8759-4E85C0991AAB}"/>
              </a:ext>
            </a:extLst>
          </p:cNvPr>
          <p:cNvGrpSpPr/>
          <p:nvPr/>
        </p:nvGrpSpPr>
        <p:grpSpPr>
          <a:xfrm>
            <a:off x="5566665" y="3478015"/>
            <a:ext cx="220411" cy="158697"/>
            <a:chOff x="5510208" y="3971717"/>
            <a:chExt cx="220411" cy="158697"/>
          </a:xfrm>
        </p:grpSpPr>
        <p:sp>
          <p:nvSpPr>
            <p:cNvPr id="216" name="Ellipse 215">
              <a:extLst>
                <a:ext uri="{FF2B5EF4-FFF2-40B4-BE49-F238E27FC236}">
                  <a16:creationId xmlns:a16="http://schemas.microsoft.com/office/drawing/2014/main" id="{E29F07CC-39FA-D149-B89F-756C52A3A0B6}"/>
                </a:ext>
              </a:extLst>
            </p:cNvPr>
            <p:cNvSpPr/>
            <p:nvPr/>
          </p:nvSpPr>
          <p:spPr>
            <a:xfrm>
              <a:off x="5624821" y="3971717"/>
              <a:ext cx="105798" cy="1057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7" name="Ellipse 216">
              <a:extLst>
                <a:ext uri="{FF2B5EF4-FFF2-40B4-BE49-F238E27FC236}">
                  <a16:creationId xmlns:a16="http://schemas.microsoft.com/office/drawing/2014/main" id="{C8BFE8DA-A2CD-A14F-9363-DF7DCEF4E3A9}"/>
                </a:ext>
              </a:extLst>
            </p:cNvPr>
            <p:cNvSpPr/>
            <p:nvPr/>
          </p:nvSpPr>
          <p:spPr>
            <a:xfrm>
              <a:off x="5510208" y="4024616"/>
              <a:ext cx="105798" cy="105798"/>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18" name="Groupe 217">
            <a:extLst>
              <a:ext uri="{FF2B5EF4-FFF2-40B4-BE49-F238E27FC236}">
                <a16:creationId xmlns:a16="http://schemas.microsoft.com/office/drawing/2014/main" id="{A11652BF-AF6D-2042-B206-7A8B0A63645E}"/>
              </a:ext>
            </a:extLst>
          </p:cNvPr>
          <p:cNvGrpSpPr/>
          <p:nvPr/>
        </p:nvGrpSpPr>
        <p:grpSpPr>
          <a:xfrm>
            <a:off x="6155374" y="3079486"/>
            <a:ext cx="234267" cy="107058"/>
            <a:chOff x="6098917" y="3573188"/>
            <a:chExt cx="234267" cy="107058"/>
          </a:xfrm>
        </p:grpSpPr>
        <p:sp>
          <p:nvSpPr>
            <p:cNvPr id="219" name="Ellipse 218">
              <a:extLst>
                <a:ext uri="{FF2B5EF4-FFF2-40B4-BE49-F238E27FC236}">
                  <a16:creationId xmlns:a16="http://schemas.microsoft.com/office/drawing/2014/main" id="{D5E6D922-40CE-184C-A977-517DF1F753D4}"/>
                </a:ext>
              </a:extLst>
            </p:cNvPr>
            <p:cNvSpPr/>
            <p:nvPr/>
          </p:nvSpPr>
          <p:spPr>
            <a:xfrm>
              <a:off x="6098917" y="3574448"/>
              <a:ext cx="105798" cy="1057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0" name="Ellipse 219">
              <a:extLst>
                <a:ext uri="{FF2B5EF4-FFF2-40B4-BE49-F238E27FC236}">
                  <a16:creationId xmlns:a16="http://schemas.microsoft.com/office/drawing/2014/main" id="{6058F347-CE60-304E-A6BF-CCAB9A410A11}"/>
                </a:ext>
              </a:extLst>
            </p:cNvPr>
            <p:cNvSpPr/>
            <p:nvPr/>
          </p:nvSpPr>
          <p:spPr>
            <a:xfrm>
              <a:off x="6227386" y="3573188"/>
              <a:ext cx="105798" cy="105798"/>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21" name="Groupe 220">
            <a:extLst>
              <a:ext uri="{FF2B5EF4-FFF2-40B4-BE49-F238E27FC236}">
                <a16:creationId xmlns:a16="http://schemas.microsoft.com/office/drawing/2014/main" id="{C3E2741C-2E47-0F4A-A27C-CF4C1DA1E208}"/>
              </a:ext>
            </a:extLst>
          </p:cNvPr>
          <p:cNvGrpSpPr/>
          <p:nvPr/>
        </p:nvGrpSpPr>
        <p:grpSpPr>
          <a:xfrm>
            <a:off x="6874811" y="3480664"/>
            <a:ext cx="105798" cy="234969"/>
            <a:chOff x="6818354" y="3974366"/>
            <a:chExt cx="105798" cy="234969"/>
          </a:xfrm>
        </p:grpSpPr>
        <p:sp>
          <p:nvSpPr>
            <p:cNvPr id="222" name="Ellipse 221">
              <a:extLst>
                <a:ext uri="{FF2B5EF4-FFF2-40B4-BE49-F238E27FC236}">
                  <a16:creationId xmlns:a16="http://schemas.microsoft.com/office/drawing/2014/main" id="{F29F3258-1216-F147-8E7A-6F0B4B01AE4D}"/>
                </a:ext>
              </a:extLst>
            </p:cNvPr>
            <p:cNvSpPr/>
            <p:nvPr/>
          </p:nvSpPr>
          <p:spPr>
            <a:xfrm>
              <a:off x="6818354" y="3974366"/>
              <a:ext cx="105798" cy="1057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3" name="Ellipse 222">
              <a:extLst>
                <a:ext uri="{FF2B5EF4-FFF2-40B4-BE49-F238E27FC236}">
                  <a16:creationId xmlns:a16="http://schemas.microsoft.com/office/drawing/2014/main" id="{753A674F-44D3-8342-9D0D-CDE6C8E6099A}"/>
                </a:ext>
              </a:extLst>
            </p:cNvPr>
            <p:cNvSpPr/>
            <p:nvPr/>
          </p:nvSpPr>
          <p:spPr>
            <a:xfrm>
              <a:off x="6818354" y="4103537"/>
              <a:ext cx="105798" cy="105798"/>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24" name="Groupe 223">
            <a:extLst>
              <a:ext uri="{FF2B5EF4-FFF2-40B4-BE49-F238E27FC236}">
                <a16:creationId xmlns:a16="http://schemas.microsoft.com/office/drawing/2014/main" id="{71C1BF78-43F6-D04E-8797-32E87D213CE7}"/>
              </a:ext>
            </a:extLst>
          </p:cNvPr>
          <p:cNvGrpSpPr/>
          <p:nvPr/>
        </p:nvGrpSpPr>
        <p:grpSpPr>
          <a:xfrm>
            <a:off x="7273712" y="4106864"/>
            <a:ext cx="211596" cy="175071"/>
            <a:chOff x="7217255" y="4600566"/>
            <a:chExt cx="211596" cy="175071"/>
          </a:xfrm>
        </p:grpSpPr>
        <p:sp>
          <p:nvSpPr>
            <p:cNvPr id="225" name="Ellipse 224">
              <a:extLst>
                <a:ext uri="{FF2B5EF4-FFF2-40B4-BE49-F238E27FC236}">
                  <a16:creationId xmlns:a16="http://schemas.microsoft.com/office/drawing/2014/main" id="{CE58739A-E93C-5E4F-B9BD-A84FF1194BFD}"/>
                </a:ext>
              </a:extLst>
            </p:cNvPr>
            <p:cNvSpPr/>
            <p:nvPr/>
          </p:nvSpPr>
          <p:spPr>
            <a:xfrm>
              <a:off x="7323053" y="4669839"/>
              <a:ext cx="105798" cy="1057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6" name="Ellipse 225">
              <a:extLst>
                <a:ext uri="{FF2B5EF4-FFF2-40B4-BE49-F238E27FC236}">
                  <a16:creationId xmlns:a16="http://schemas.microsoft.com/office/drawing/2014/main" id="{B5E4B6CC-ADDA-684A-9856-020E0F972ED6}"/>
                </a:ext>
              </a:extLst>
            </p:cNvPr>
            <p:cNvSpPr/>
            <p:nvPr/>
          </p:nvSpPr>
          <p:spPr>
            <a:xfrm>
              <a:off x="7217255" y="4600566"/>
              <a:ext cx="105798" cy="105798"/>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27" name="Groupe 226">
            <a:extLst>
              <a:ext uri="{FF2B5EF4-FFF2-40B4-BE49-F238E27FC236}">
                <a16:creationId xmlns:a16="http://schemas.microsoft.com/office/drawing/2014/main" id="{941DE286-6FF7-FA43-88E8-0F1F9406400A}"/>
              </a:ext>
            </a:extLst>
          </p:cNvPr>
          <p:cNvGrpSpPr/>
          <p:nvPr/>
        </p:nvGrpSpPr>
        <p:grpSpPr>
          <a:xfrm>
            <a:off x="6434466" y="4516211"/>
            <a:ext cx="105798" cy="237102"/>
            <a:chOff x="6378009" y="5009913"/>
            <a:chExt cx="105798" cy="237102"/>
          </a:xfrm>
        </p:grpSpPr>
        <p:sp>
          <p:nvSpPr>
            <p:cNvPr id="228" name="Ellipse 227">
              <a:extLst>
                <a:ext uri="{FF2B5EF4-FFF2-40B4-BE49-F238E27FC236}">
                  <a16:creationId xmlns:a16="http://schemas.microsoft.com/office/drawing/2014/main" id="{965E992B-4176-1945-B2E4-EF28FA800E00}"/>
                </a:ext>
              </a:extLst>
            </p:cNvPr>
            <p:cNvSpPr/>
            <p:nvPr/>
          </p:nvSpPr>
          <p:spPr>
            <a:xfrm>
              <a:off x="6378009" y="5141217"/>
              <a:ext cx="105798" cy="1057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9" name="Ellipse 228">
              <a:extLst>
                <a:ext uri="{FF2B5EF4-FFF2-40B4-BE49-F238E27FC236}">
                  <a16:creationId xmlns:a16="http://schemas.microsoft.com/office/drawing/2014/main" id="{7E71E746-2DB8-E441-9A58-378FB3BD50FB}"/>
                </a:ext>
              </a:extLst>
            </p:cNvPr>
            <p:cNvSpPr/>
            <p:nvPr/>
          </p:nvSpPr>
          <p:spPr>
            <a:xfrm>
              <a:off x="6378009" y="5009913"/>
              <a:ext cx="105798" cy="105798"/>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30" name="Groupe 229">
            <a:extLst>
              <a:ext uri="{FF2B5EF4-FFF2-40B4-BE49-F238E27FC236}">
                <a16:creationId xmlns:a16="http://schemas.microsoft.com/office/drawing/2014/main" id="{91614DB4-E8B9-9948-A96A-EE67B321EDF7}"/>
              </a:ext>
            </a:extLst>
          </p:cNvPr>
          <p:cNvGrpSpPr/>
          <p:nvPr/>
        </p:nvGrpSpPr>
        <p:grpSpPr>
          <a:xfrm>
            <a:off x="7304225" y="3011828"/>
            <a:ext cx="178849" cy="211596"/>
            <a:chOff x="7247768" y="3505530"/>
            <a:chExt cx="178849" cy="211596"/>
          </a:xfrm>
        </p:grpSpPr>
        <p:sp>
          <p:nvSpPr>
            <p:cNvPr id="231" name="Ellipse 230">
              <a:extLst>
                <a:ext uri="{FF2B5EF4-FFF2-40B4-BE49-F238E27FC236}">
                  <a16:creationId xmlns:a16="http://schemas.microsoft.com/office/drawing/2014/main" id="{D5455825-650F-9345-BCD2-2BFF59AF6A71}"/>
                </a:ext>
              </a:extLst>
            </p:cNvPr>
            <p:cNvSpPr/>
            <p:nvPr/>
          </p:nvSpPr>
          <p:spPr>
            <a:xfrm>
              <a:off x="7320819" y="3505530"/>
              <a:ext cx="105798" cy="1057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2" name="Ellipse 231">
              <a:extLst>
                <a:ext uri="{FF2B5EF4-FFF2-40B4-BE49-F238E27FC236}">
                  <a16:creationId xmlns:a16="http://schemas.microsoft.com/office/drawing/2014/main" id="{454764E5-4D71-7941-AC0F-BFC8572E960F}"/>
                </a:ext>
              </a:extLst>
            </p:cNvPr>
            <p:cNvSpPr/>
            <p:nvPr/>
          </p:nvSpPr>
          <p:spPr>
            <a:xfrm>
              <a:off x="7247768" y="3611328"/>
              <a:ext cx="105798" cy="105798"/>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33" name="Groupe 232">
            <a:extLst>
              <a:ext uri="{FF2B5EF4-FFF2-40B4-BE49-F238E27FC236}">
                <a16:creationId xmlns:a16="http://schemas.microsoft.com/office/drawing/2014/main" id="{3A7528FF-5680-4643-AE42-FBA934BF53D2}"/>
              </a:ext>
            </a:extLst>
          </p:cNvPr>
          <p:cNvGrpSpPr/>
          <p:nvPr/>
        </p:nvGrpSpPr>
        <p:grpSpPr>
          <a:xfrm>
            <a:off x="5285353" y="3974604"/>
            <a:ext cx="211596" cy="238058"/>
            <a:chOff x="5228896" y="4468306"/>
            <a:chExt cx="211596" cy="238058"/>
          </a:xfrm>
        </p:grpSpPr>
        <p:sp>
          <p:nvSpPr>
            <p:cNvPr id="234" name="Ellipse 233">
              <a:extLst>
                <a:ext uri="{FF2B5EF4-FFF2-40B4-BE49-F238E27FC236}">
                  <a16:creationId xmlns:a16="http://schemas.microsoft.com/office/drawing/2014/main" id="{9B92F1A6-2C9E-6247-82AC-12F6D5DAA7B4}"/>
                </a:ext>
              </a:extLst>
            </p:cNvPr>
            <p:cNvSpPr/>
            <p:nvPr/>
          </p:nvSpPr>
          <p:spPr>
            <a:xfrm>
              <a:off x="5228896" y="4468306"/>
              <a:ext cx="105798" cy="1057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5" name="Ellipse 234">
              <a:extLst>
                <a:ext uri="{FF2B5EF4-FFF2-40B4-BE49-F238E27FC236}">
                  <a16:creationId xmlns:a16="http://schemas.microsoft.com/office/drawing/2014/main" id="{B772040D-611D-0C4D-9E53-D85F474D3A70}"/>
                </a:ext>
              </a:extLst>
            </p:cNvPr>
            <p:cNvSpPr/>
            <p:nvPr/>
          </p:nvSpPr>
          <p:spPr>
            <a:xfrm>
              <a:off x="5334694" y="4600566"/>
              <a:ext cx="105798" cy="105798"/>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36" name="Groupe 235">
            <a:extLst>
              <a:ext uri="{FF2B5EF4-FFF2-40B4-BE49-F238E27FC236}">
                <a16:creationId xmlns:a16="http://schemas.microsoft.com/office/drawing/2014/main" id="{604547E2-C39A-2A42-B0F4-9E3C38383318}"/>
              </a:ext>
            </a:extLst>
          </p:cNvPr>
          <p:cNvGrpSpPr/>
          <p:nvPr/>
        </p:nvGrpSpPr>
        <p:grpSpPr>
          <a:xfrm>
            <a:off x="5410233" y="4918085"/>
            <a:ext cx="211596" cy="183351"/>
            <a:chOff x="5353776" y="5411787"/>
            <a:chExt cx="211596" cy="183351"/>
          </a:xfrm>
        </p:grpSpPr>
        <p:sp>
          <p:nvSpPr>
            <p:cNvPr id="237" name="Ellipse 236">
              <a:extLst>
                <a:ext uri="{FF2B5EF4-FFF2-40B4-BE49-F238E27FC236}">
                  <a16:creationId xmlns:a16="http://schemas.microsoft.com/office/drawing/2014/main" id="{A1ABE707-4FEE-2B4B-B660-53CF5654EDCC}"/>
                </a:ext>
              </a:extLst>
            </p:cNvPr>
            <p:cNvSpPr/>
            <p:nvPr/>
          </p:nvSpPr>
          <p:spPr>
            <a:xfrm>
              <a:off x="5459574" y="5411787"/>
              <a:ext cx="105798" cy="1057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8" name="Ellipse 237">
              <a:extLst>
                <a:ext uri="{FF2B5EF4-FFF2-40B4-BE49-F238E27FC236}">
                  <a16:creationId xmlns:a16="http://schemas.microsoft.com/office/drawing/2014/main" id="{F7E8D8E1-021D-904B-BA16-6B11040A472B}"/>
                </a:ext>
              </a:extLst>
            </p:cNvPr>
            <p:cNvSpPr/>
            <p:nvPr/>
          </p:nvSpPr>
          <p:spPr>
            <a:xfrm>
              <a:off x="5353776" y="5489340"/>
              <a:ext cx="105798" cy="105798"/>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39" name="Groupe 238">
            <a:extLst>
              <a:ext uri="{FF2B5EF4-FFF2-40B4-BE49-F238E27FC236}">
                <a16:creationId xmlns:a16="http://schemas.microsoft.com/office/drawing/2014/main" id="{081027DA-96FA-2F46-A150-47A606FBC9F8}"/>
              </a:ext>
            </a:extLst>
          </p:cNvPr>
          <p:cNvGrpSpPr/>
          <p:nvPr/>
        </p:nvGrpSpPr>
        <p:grpSpPr>
          <a:xfrm>
            <a:off x="5566665" y="2645777"/>
            <a:ext cx="211595" cy="158697"/>
            <a:chOff x="5510208" y="3139479"/>
            <a:chExt cx="211595" cy="158697"/>
          </a:xfrm>
        </p:grpSpPr>
        <p:sp>
          <p:nvSpPr>
            <p:cNvPr id="240" name="Ellipse 239">
              <a:extLst>
                <a:ext uri="{FF2B5EF4-FFF2-40B4-BE49-F238E27FC236}">
                  <a16:creationId xmlns:a16="http://schemas.microsoft.com/office/drawing/2014/main" id="{F06766C9-07D2-7741-81FF-4FE8FC03D71A}"/>
                </a:ext>
              </a:extLst>
            </p:cNvPr>
            <p:cNvSpPr/>
            <p:nvPr/>
          </p:nvSpPr>
          <p:spPr>
            <a:xfrm>
              <a:off x="5510208" y="3139479"/>
              <a:ext cx="105798" cy="1057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1" name="Ellipse 240">
              <a:extLst>
                <a:ext uri="{FF2B5EF4-FFF2-40B4-BE49-F238E27FC236}">
                  <a16:creationId xmlns:a16="http://schemas.microsoft.com/office/drawing/2014/main" id="{A13DF1F2-6BE3-4642-B8F5-045F1B1C6EE6}"/>
                </a:ext>
              </a:extLst>
            </p:cNvPr>
            <p:cNvSpPr/>
            <p:nvPr/>
          </p:nvSpPr>
          <p:spPr>
            <a:xfrm>
              <a:off x="5616005" y="3192378"/>
              <a:ext cx="105798" cy="105798"/>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42" name="Groupe 241">
            <a:extLst>
              <a:ext uri="{FF2B5EF4-FFF2-40B4-BE49-F238E27FC236}">
                <a16:creationId xmlns:a16="http://schemas.microsoft.com/office/drawing/2014/main" id="{D71B5B61-9867-4C44-8C9F-B6CA008DD71E}"/>
              </a:ext>
            </a:extLst>
          </p:cNvPr>
          <p:cNvGrpSpPr/>
          <p:nvPr/>
        </p:nvGrpSpPr>
        <p:grpSpPr>
          <a:xfrm>
            <a:off x="5696075" y="1669560"/>
            <a:ext cx="1888942" cy="360544"/>
            <a:chOff x="5631998" y="2308042"/>
            <a:chExt cx="1888942" cy="360544"/>
          </a:xfrm>
        </p:grpSpPr>
        <p:cxnSp>
          <p:nvCxnSpPr>
            <p:cNvPr id="243" name="Connecteur droit avec flèche 242">
              <a:extLst>
                <a:ext uri="{FF2B5EF4-FFF2-40B4-BE49-F238E27FC236}">
                  <a16:creationId xmlns:a16="http://schemas.microsoft.com/office/drawing/2014/main" id="{4A170816-9587-4E47-A0E2-442773E7C13D}"/>
                </a:ext>
              </a:extLst>
            </p:cNvPr>
            <p:cNvCxnSpPr/>
            <p:nvPr/>
          </p:nvCxnSpPr>
          <p:spPr>
            <a:xfrm flipV="1">
              <a:off x="5631998" y="2659380"/>
              <a:ext cx="1888942" cy="920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44" name="Image 243">
              <a:extLst>
                <a:ext uri="{FF2B5EF4-FFF2-40B4-BE49-F238E27FC236}">
                  <a16:creationId xmlns:a16="http://schemas.microsoft.com/office/drawing/2014/main" id="{53CA0347-821F-C848-A564-CC30F6A6ABE6}"/>
                </a:ext>
              </a:extLst>
            </p:cNvPr>
            <p:cNvPicPr>
              <a:picLocks noChangeAspect="1"/>
            </p:cNvPicPr>
            <p:nvPr>
              <p:custDataLst>
                <p:tags r:id="rId7"/>
              </p:custDataLst>
            </p:nvPr>
          </p:nvPicPr>
          <p:blipFill>
            <a:blip r:embed="rId11" cstate="print">
              <a:extLst>
                <a:ext uri="{28A0092B-C50C-407E-A947-70E740481C1C}">
                  <a14:useLocalDpi xmlns:a14="http://schemas.microsoft.com/office/drawing/2010/main" val="0"/>
                </a:ext>
              </a:extLst>
            </a:blip>
            <a:stretch>
              <a:fillRect/>
            </a:stretch>
          </p:blipFill>
          <p:spPr>
            <a:xfrm>
              <a:off x="6423496" y="2308042"/>
              <a:ext cx="191151" cy="247523"/>
            </a:xfrm>
            <a:prstGeom prst="rect">
              <a:avLst/>
            </a:prstGeom>
          </p:spPr>
        </p:pic>
      </p:grpSp>
      <p:sp>
        <p:nvSpPr>
          <p:cNvPr id="246" name="Ellipse 245">
            <a:extLst>
              <a:ext uri="{FF2B5EF4-FFF2-40B4-BE49-F238E27FC236}">
                <a16:creationId xmlns:a16="http://schemas.microsoft.com/office/drawing/2014/main" id="{E40E8C07-8B05-A846-9EB0-316DF43E50BB}"/>
              </a:ext>
            </a:extLst>
          </p:cNvPr>
          <p:cNvSpPr/>
          <p:nvPr/>
        </p:nvSpPr>
        <p:spPr>
          <a:xfrm>
            <a:off x="5681278" y="3188455"/>
            <a:ext cx="105798" cy="1057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7" name="Ellipse 246">
            <a:extLst>
              <a:ext uri="{FF2B5EF4-FFF2-40B4-BE49-F238E27FC236}">
                <a16:creationId xmlns:a16="http://schemas.microsoft.com/office/drawing/2014/main" id="{7A5F152B-1C33-8A42-852C-8AC39184393F}"/>
              </a:ext>
            </a:extLst>
          </p:cNvPr>
          <p:cNvSpPr/>
          <p:nvPr/>
        </p:nvSpPr>
        <p:spPr>
          <a:xfrm>
            <a:off x="5566665" y="3241354"/>
            <a:ext cx="105798" cy="105798"/>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8" name="Ellipse 247">
            <a:extLst>
              <a:ext uri="{FF2B5EF4-FFF2-40B4-BE49-F238E27FC236}">
                <a16:creationId xmlns:a16="http://schemas.microsoft.com/office/drawing/2014/main" id="{D2330179-CEA5-B44F-9754-A1A4A3E0C25A}"/>
              </a:ext>
            </a:extLst>
          </p:cNvPr>
          <p:cNvSpPr/>
          <p:nvPr/>
        </p:nvSpPr>
        <p:spPr>
          <a:xfrm>
            <a:off x="6155374" y="2791186"/>
            <a:ext cx="105798" cy="1057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9" name="Ellipse 248">
            <a:extLst>
              <a:ext uri="{FF2B5EF4-FFF2-40B4-BE49-F238E27FC236}">
                <a16:creationId xmlns:a16="http://schemas.microsoft.com/office/drawing/2014/main" id="{B5B3D9C3-147F-2B4E-AB20-8AADA9C2789E}"/>
              </a:ext>
            </a:extLst>
          </p:cNvPr>
          <p:cNvSpPr/>
          <p:nvPr/>
        </p:nvSpPr>
        <p:spPr>
          <a:xfrm>
            <a:off x="6283843" y="2789926"/>
            <a:ext cx="105798" cy="105798"/>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0" name="Ellipse 249">
            <a:extLst>
              <a:ext uri="{FF2B5EF4-FFF2-40B4-BE49-F238E27FC236}">
                <a16:creationId xmlns:a16="http://schemas.microsoft.com/office/drawing/2014/main" id="{57405F15-972A-7448-AD40-BE8C4D936893}"/>
              </a:ext>
            </a:extLst>
          </p:cNvPr>
          <p:cNvSpPr/>
          <p:nvPr/>
        </p:nvSpPr>
        <p:spPr>
          <a:xfrm>
            <a:off x="6874811" y="3191104"/>
            <a:ext cx="105798" cy="1057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1" name="Ellipse 250">
            <a:extLst>
              <a:ext uri="{FF2B5EF4-FFF2-40B4-BE49-F238E27FC236}">
                <a16:creationId xmlns:a16="http://schemas.microsoft.com/office/drawing/2014/main" id="{59F549B0-F48A-CA48-972F-3F4621DF73AF}"/>
              </a:ext>
            </a:extLst>
          </p:cNvPr>
          <p:cNvSpPr/>
          <p:nvPr/>
        </p:nvSpPr>
        <p:spPr>
          <a:xfrm>
            <a:off x="6874811" y="3320275"/>
            <a:ext cx="105798" cy="105798"/>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2" name="Ellipse 251">
            <a:extLst>
              <a:ext uri="{FF2B5EF4-FFF2-40B4-BE49-F238E27FC236}">
                <a16:creationId xmlns:a16="http://schemas.microsoft.com/office/drawing/2014/main" id="{96B6F165-7E5D-6741-9D77-EBAAAC6EBC90}"/>
              </a:ext>
            </a:extLst>
          </p:cNvPr>
          <p:cNvSpPr/>
          <p:nvPr/>
        </p:nvSpPr>
        <p:spPr>
          <a:xfrm>
            <a:off x="7379510" y="3886577"/>
            <a:ext cx="105798" cy="1057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3" name="Ellipse 252">
            <a:extLst>
              <a:ext uri="{FF2B5EF4-FFF2-40B4-BE49-F238E27FC236}">
                <a16:creationId xmlns:a16="http://schemas.microsoft.com/office/drawing/2014/main" id="{2B23259F-FA09-294B-A091-2665A8C533EC}"/>
              </a:ext>
            </a:extLst>
          </p:cNvPr>
          <p:cNvSpPr/>
          <p:nvPr/>
        </p:nvSpPr>
        <p:spPr>
          <a:xfrm>
            <a:off x="7273712" y="3817304"/>
            <a:ext cx="105798" cy="105798"/>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4" name="Ellipse 253">
            <a:extLst>
              <a:ext uri="{FF2B5EF4-FFF2-40B4-BE49-F238E27FC236}">
                <a16:creationId xmlns:a16="http://schemas.microsoft.com/office/drawing/2014/main" id="{C9E31CE0-85CB-8F49-9D82-BEB3D6A1DD98}"/>
              </a:ext>
            </a:extLst>
          </p:cNvPr>
          <p:cNvSpPr/>
          <p:nvPr/>
        </p:nvSpPr>
        <p:spPr>
          <a:xfrm>
            <a:off x="6434466" y="4357955"/>
            <a:ext cx="105798" cy="1057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5" name="Ellipse 254">
            <a:extLst>
              <a:ext uri="{FF2B5EF4-FFF2-40B4-BE49-F238E27FC236}">
                <a16:creationId xmlns:a16="http://schemas.microsoft.com/office/drawing/2014/main" id="{BF47920D-ED75-2F40-A142-A64FE85348B4}"/>
              </a:ext>
            </a:extLst>
          </p:cNvPr>
          <p:cNvSpPr/>
          <p:nvPr/>
        </p:nvSpPr>
        <p:spPr>
          <a:xfrm>
            <a:off x="6434466" y="4226651"/>
            <a:ext cx="105798" cy="105798"/>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6" name="Ellipse 255">
            <a:extLst>
              <a:ext uri="{FF2B5EF4-FFF2-40B4-BE49-F238E27FC236}">
                <a16:creationId xmlns:a16="http://schemas.microsoft.com/office/drawing/2014/main" id="{9C227111-1A47-1347-A77C-13986131CB61}"/>
              </a:ext>
            </a:extLst>
          </p:cNvPr>
          <p:cNvSpPr/>
          <p:nvPr/>
        </p:nvSpPr>
        <p:spPr>
          <a:xfrm>
            <a:off x="7377276" y="2722268"/>
            <a:ext cx="105798" cy="1057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7" name="Ellipse 256">
            <a:extLst>
              <a:ext uri="{FF2B5EF4-FFF2-40B4-BE49-F238E27FC236}">
                <a16:creationId xmlns:a16="http://schemas.microsoft.com/office/drawing/2014/main" id="{C8698E78-5F3D-9640-8034-A62083914FE8}"/>
              </a:ext>
            </a:extLst>
          </p:cNvPr>
          <p:cNvSpPr/>
          <p:nvPr/>
        </p:nvSpPr>
        <p:spPr>
          <a:xfrm>
            <a:off x="7304225" y="2828066"/>
            <a:ext cx="105798" cy="105798"/>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8" name="Ellipse 257">
            <a:extLst>
              <a:ext uri="{FF2B5EF4-FFF2-40B4-BE49-F238E27FC236}">
                <a16:creationId xmlns:a16="http://schemas.microsoft.com/office/drawing/2014/main" id="{5AF8B73F-166F-884A-ADD5-E69C29F25FCF}"/>
              </a:ext>
            </a:extLst>
          </p:cNvPr>
          <p:cNvSpPr/>
          <p:nvPr/>
        </p:nvSpPr>
        <p:spPr>
          <a:xfrm>
            <a:off x="5285353" y="3685044"/>
            <a:ext cx="105798" cy="1057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9" name="Ellipse 258">
            <a:extLst>
              <a:ext uri="{FF2B5EF4-FFF2-40B4-BE49-F238E27FC236}">
                <a16:creationId xmlns:a16="http://schemas.microsoft.com/office/drawing/2014/main" id="{50459983-07D2-6F41-ADBE-0AFBEC37B924}"/>
              </a:ext>
            </a:extLst>
          </p:cNvPr>
          <p:cNvSpPr/>
          <p:nvPr/>
        </p:nvSpPr>
        <p:spPr>
          <a:xfrm>
            <a:off x="5391151" y="3817304"/>
            <a:ext cx="105798" cy="105798"/>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0" name="Ellipse 259">
            <a:extLst>
              <a:ext uri="{FF2B5EF4-FFF2-40B4-BE49-F238E27FC236}">
                <a16:creationId xmlns:a16="http://schemas.microsoft.com/office/drawing/2014/main" id="{24436F6B-F3A7-5149-BF0E-2EAE17E03F83}"/>
              </a:ext>
            </a:extLst>
          </p:cNvPr>
          <p:cNvSpPr/>
          <p:nvPr/>
        </p:nvSpPr>
        <p:spPr>
          <a:xfrm>
            <a:off x="5516031" y="4628525"/>
            <a:ext cx="105798" cy="1057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1" name="Ellipse 260">
            <a:extLst>
              <a:ext uri="{FF2B5EF4-FFF2-40B4-BE49-F238E27FC236}">
                <a16:creationId xmlns:a16="http://schemas.microsoft.com/office/drawing/2014/main" id="{CC115C62-5E91-A84A-829F-9E5A0BE5C9BC}"/>
              </a:ext>
            </a:extLst>
          </p:cNvPr>
          <p:cNvSpPr/>
          <p:nvPr/>
        </p:nvSpPr>
        <p:spPr>
          <a:xfrm>
            <a:off x="5410233" y="4706078"/>
            <a:ext cx="105798" cy="105798"/>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2" name="Ellipse 261">
            <a:extLst>
              <a:ext uri="{FF2B5EF4-FFF2-40B4-BE49-F238E27FC236}">
                <a16:creationId xmlns:a16="http://schemas.microsoft.com/office/drawing/2014/main" id="{61B19971-D08B-A24C-B153-28BFCC56F4E0}"/>
              </a:ext>
            </a:extLst>
          </p:cNvPr>
          <p:cNvSpPr/>
          <p:nvPr/>
        </p:nvSpPr>
        <p:spPr>
          <a:xfrm>
            <a:off x="5566665" y="2356217"/>
            <a:ext cx="105798" cy="1057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3" name="Ellipse 262">
            <a:extLst>
              <a:ext uri="{FF2B5EF4-FFF2-40B4-BE49-F238E27FC236}">
                <a16:creationId xmlns:a16="http://schemas.microsoft.com/office/drawing/2014/main" id="{CBDA74F6-157B-8441-B0AD-9543DB8D2EFE}"/>
              </a:ext>
            </a:extLst>
          </p:cNvPr>
          <p:cNvSpPr/>
          <p:nvPr/>
        </p:nvSpPr>
        <p:spPr>
          <a:xfrm>
            <a:off x="5672462" y="2409116"/>
            <a:ext cx="105798" cy="105798"/>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64" name="Groupe 263">
            <a:extLst>
              <a:ext uri="{FF2B5EF4-FFF2-40B4-BE49-F238E27FC236}">
                <a16:creationId xmlns:a16="http://schemas.microsoft.com/office/drawing/2014/main" id="{9FED845E-A708-674F-86AE-2B79C86E9CE9}"/>
              </a:ext>
            </a:extLst>
          </p:cNvPr>
          <p:cNvGrpSpPr/>
          <p:nvPr/>
        </p:nvGrpSpPr>
        <p:grpSpPr>
          <a:xfrm rot="17746831">
            <a:off x="7271478" y="5048537"/>
            <a:ext cx="211595" cy="158697"/>
            <a:chOff x="5510208" y="3139479"/>
            <a:chExt cx="211595" cy="158697"/>
          </a:xfrm>
        </p:grpSpPr>
        <p:sp>
          <p:nvSpPr>
            <p:cNvPr id="265" name="Ellipse 264">
              <a:extLst>
                <a:ext uri="{FF2B5EF4-FFF2-40B4-BE49-F238E27FC236}">
                  <a16:creationId xmlns:a16="http://schemas.microsoft.com/office/drawing/2014/main" id="{7693A52E-1415-274F-AC9D-2D800AD9D295}"/>
                </a:ext>
              </a:extLst>
            </p:cNvPr>
            <p:cNvSpPr/>
            <p:nvPr/>
          </p:nvSpPr>
          <p:spPr>
            <a:xfrm>
              <a:off x="5510208" y="3139479"/>
              <a:ext cx="105798" cy="1057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6" name="Ellipse 265">
              <a:extLst>
                <a:ext uri="{FF2B5EF4-FFF2-40B4-BE49-F238E27FC236}">
                  <a16:creationId xmlns:a16="http://schemas.microsoft.com/office/drawing/2014/main" id="{708F2B4E-9D2F-4549-A4D1-C1D9C861949C}"/>
                </a:ext>
              </a:extLst>
            </p:cNvPr>
            <p:cNvSpPr/>
            <p:nvPr/>
          </p:nvSpPr>
          <p:spPr>
            <a:xfrm>
              <a:off x="5616005" y="3192378"/>
              <a:ext cx="105798" cy="105798"/>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67" name="Groupe 266">
            <a:extLst>
              <a:ext uri="{FF2B5EF4-FFF2-40B4-BE49-F238E27FC236}">
                <a16:creationId xmlns:a16="http://schemas.microsoft.com/office/drawing/2014/main" id="{09AE8D8A-D793-8E40-BB9B-84CAACB400CE}"/>
              </a:ext>
            </a:extLst>
          </p:cNvPr>
          <p:cNvGrpSpPr/>
          <p:nvPr/>
        </p:nvGrpSpPr>
        <p:grpSpPr>
          <a:xfrm>
            <a:off x="6398714" y="5206037"/>
            <a:ext cx="178849" cy="211596"/>
            <a:chOff x="7247768" y="3505530"/>
            <a:chExt cx="178849" cy="211596"/>
          </a:xfrm>
        </p:grpSpPr>
        <p:sp>
          <p:nvSpPr>
            <p:cNvPr id="268" name="Ellipse 267">
              <a:extLst>
                <a:ext uri="{FF2B5EF4-FFF2-40B4-BE49-F238E27FC236}">
                  <a16:creationId xmlns:a16="http://schemas.microsoft.com/office/drawing/2014/main" id="{C6F5351D-12B6-7941-9C2A-FBC69F67F6A6}"/>
                </a:ext>
              </a:extLst>
            </p:cNvPr>
            <p:cNvSpPr/>
            <p:nvPr/>
          </p:nvSpPr>
          <p:spPr>
            <a:xfrm>
              <a:off x="7320819" y="3505530"/>
              <a:ext cx="105798" cy="1057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9" name="Ellipse 268">
              <a:extLst>
                <a:ext uri="{FF2B5EF4-FFF2-40B4-BE49-F238E27FC236}">
                  <a16:creationId xmlns:a16="http://schemas.microsoft.com/office/drawing/2014/main" id="{DEA42D16-1BB4-6F4E-A7B1-E6DACA66C2C2}"/>
                </a:ext>
              </a:extLst>
            </p:cNvPr>
            <p:cNvSpPr/>
            <p:nvPr/>
          </p:nvSpPr>
          <p:spPr>
            <a:xfrm>
              <a:off x="7247768" y="3611328"/>
              <a:ext cx="105798" cy="105798"/>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70" name="Groupe 269">
            <a:extLst>
              <a:ext uri="{FF2B5EF4-FFF2-40B4-BE49-F238E27FC236}">
                <a16:creationId xmlns:a16="http://schemas.microsoft.com/office/drawing/2014/main" id="{10F07E4D-5493-0D42-9C9D-1D7F248E825E}"/>
              </a:ext>
            </a:extLst>
          </p:cNvPr>
          <p:cNvGrpSpPr/>
          <p:nvPr/>
        </p:nvGrpSpPr>
        <p:grpSpPr>
          <a:xfrm>
            <a:off x="6283843" y="3674981"/>
            <a:ext cx="178849" cy="211596"/>
            <a:chOff x="7247768" y="3505530"/>
            <a:chExt cx="178849" cy="211596"/>
          </a:xfrm>
        </p:grpSpPr>
        <p:sp>
          <p:nvSpPr>
            <p:cNvPr id="271" name="Ellipse 270">
              <a:extLst>
                <a:ext uri="{FF2B5EF4-FFF2-40B4-BE49-F238E27FC236}">
                  <a16:creationId xmlns:a16="http://schemas.microsoft.com/office/drawing/2014/main" id="{202C257C-D9B1-5645-902D-4560CC318C24}"/>
                </a:ext>
              </a:extLst>
            </p:cNvPr>
            <p:cNvSpPr/>
            <p:nvPr/>
          </p:nvSpPr>
          <p:spPr>
            <a:xfrm>
              <a:off x="7320819" y="3505530"/>
              <a:ext cx="105798" cy="1057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2" name="Ellipse 271">
              <a:extLst>
                <a:ext uri="{FF2B5EF4-FFF2-40B4-BE49-F238E27FC236}">
                  <a16:creationId xmlns:a16="http://schemas.microsoft.com/office/drawing/2014/main" id="{B2071692-CB09-9742-985C-DF10004B8CA5}"/>
                </a:ext>
              </a:extLst>
            </p:cNvPr>
            <p:cNvSpPr/>
            <p:nvPr/>
          </p:nvSpPr>
          <p:spPr>
            <a:xfrm>
              <a:off x="7247768" y="3611328"/>
              <a:ext cx="105798" cy="105798"/>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73" name="Groupe 272">
            <a:extLst>
              <a:ext uri="{FF2B5EF4-FFF2-40B4-BE49-F238E27FC236}">
                <a16:creationId xmlns:a16="http://schemas.microsoft.com/office/drawing/2014/main" id="{C63B6FF9-135F-FE4F-99E4-39E43AB98CCE}"/>
              </a:ext>
            </a:extLst>
          </p:cNvPr>
          <p:cNvGrpSpPr/>
          <p:nvPr/>
        </p:nvGrpSpPr>
        <p:grpSpPr>
          <a:xfrm>
            <a:off x="6954432" y="4439128"/>
            <a:ext cx="178849" cy="211596"/>
            <a:chOff x="7247768" y="3505530"/>
            <a:chExt cx="178849" cy="211596"/>
          </a:xfrm>
        </p:grpSpPr>
        <p:sp>
          <p:nvSpPr>
            <p:cNvPr id="274" name="Ellipse 273">
              <a:extLst>
                <a:ext uri="{FF2B5EF4-FFF2-40B4-BE49-F238E27FC236}">
                  <a16:creationId xmlns:a16="http://schemas.microsoft.com/office/drawing/2014/main" id="{B550E9AD-3AAF-6D49-B857-5F2343FDB1DC}"/>
                </a:ext>
              </a:extLst>
            </p:cNvPr>
            <p:cNvSpPr/>
            <p:nvPr/>
          </p:nvSpPr>
          <p:spPr>
            <a:xfrm>
              <a:off x="7320819" y="3505530"/>
              <a:ext cx="105798" cy="1057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5" name="Ellipse 274">
              <a:extLst>
                <a:ext uri="{FF2B5EF4-FFF2-40B4-BE49-F238E27FC236}">
                  <a16:creationId xmlns:a16="http://schemas.microsoft.com/office/drawing/2014/main" id="{5B202562-3262-9047-AAB6-BF1ED7540074}"/>
                </a:ext>
              </a:extLst>
            </p:cNvPr>
            <p:cNvSpPr/>
            <p:nvPr/>
          </p:nvSpPr>
          <p:spPr>
            <a:xfrm>
              <a:off x="7247768" y="3611328"/>
              <a:ext cx="105798" cy="105798"/>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76" name="Groupe 275">
            <a:extLst>
              <a:ext uri="{FF2B5EF4-FFF2-40B4-BE49-F238E27FC236}">
                <a16:creationId xmlns:a16="http://schemas.microsoft.com/office/drawing/2014/main" id="{28425E5D-F81C-3D4C-82E7-9A3115A59619}"/>
              </a:ext>
            </a:extLst>
          </p:cNvPr>
          <p:cNvGrpSpPr/>
          <p:nvPr/>
        </p:nvGrpSpPr>
        <p:grpSpPr>
          <a:xfrm>
            <a:off x="8215285" y="4120853"/>
            <a:ext cx="178849" cy="211596"/>
            <a:chOff x="7247768" y="3505530"/>
            <a:chExt cx="178849" cy="211596"/>
          </a:xfrm>
        </p:grpSpPr>
        <p:sp>
          <p:nvSpPr>
            <p:cNvPr id="277" name="Ellipse 276">
              <a:extLst>
                <a:ext uri="{FF2B5EF4-FFF2-40B4-BE49-F238E27FC236}">
                  <a16:creationId xmlns:a16="http://schemas.microsoft.com/office/drawing/2014/main" id="{54FBCA23-3EC0-2041-A0FD-CA0CA450A1AF}"/>
                </a:ext>
              </a:extLst>
            </p:cNvPr>
            <p:cNvSpPr/>
            <p:nvPr/>
          </p:nvSpPr>
          <p:spPr>
            <a:xfrm>
              <a:off x="7320819" y="3505530"/>
              <a:ext cx="105798" cy="1057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8" name="Ellipse 277">
              <a:extLst>
                <a:ext uri="{FF2B5EF4-FFF2-40B4-BE49-F238E27FC236}">
                  <a16:creationId xmlns:a16="http://schemas.microsoft.com/office/drawing/2014/main" id="{471F01D1-DE41-B845-A02F-333517C7B8FE}"/>
                </a:ext>
              </a:extLst>
            </p:cNvPr>
            <p:cNvSpPr/>
            <p:nvPr/>
          </p:nvSpPr>
          <p:spPr>
            <a:xfrm>
              <a:off x="7247768" y="3611328"/>
              <a:ext cx="105798" cy="105798"/>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79" name="Groupe 278">
            <a:extLst>
              <a:ext uri="{FF2B5EF4-FFF2-40B4-BE49-F238E27FC236}">
                <a16:creationId xmlns:a16="http://schemas.microsoft.com/office/drawing/2014/main" id="{801BD422-7C2B-B14D-AF1F-F5B40EC6BECF}"/>
              </a:ext>
            </a:extLst>
          </p:cNvPr>
          <p:cNvGrpSpPr/>
          <p:nvPr/>
        </p:nvGrpSpPr>
        <p:grpSpPr>
          <a:xfrm>
            <a:off x="7729224" y="3489272"/>
            <a:ext cx="178849" cy="211596"/>
            <a:chOff x="7247768" y="3505530"/>
            <a:chExt cx="178849" cy="211596"/>
          </a:xfrm>
        </p:grpSpPr>
        <p:sp>
          <p:nvSpPr>
            <p:cNvPr id="280" name="Ellipse 279">
              <a:extLst>
                <a:ext uri="{FF2B5EF4-FFF2-40B4-BE49-F238E27FC236}">
                  <a16:creationId xmlns:a16="http://schemas.microsoft.com/office/drawing/2014/main" id="{56BE0DB2-AC93-184D-AE64-1D429F5675AF}"/>
                </a:ext>
              </a:extLst>
            </p:cNvPr>
            <p:cNvSpPr/>
            <p:nvPr/>
          </p:nvSpPr>
          <p:spPr>
            <a:xfrm>
              <a:off x="7320819" y="3505530"/>
              <a:ext cx="105798" cy="1057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1" name="Ellipse 280">
              <a:extLst>
                <a:ext uri="{FF2B5EF4-FFF2-40B4-BE49-F238E27FC236}">
                  <a16:creationId xmlns:a16="http://schemas.microsoft.com/office/drawing/2014/main" id="{CDE02CB4-2AAB-9841-B08E-A626F554DBF2}"/>
                </a:ext>
              </a:extLst>
            </p:cNvPr>
            <p:cNvSpPr/>
            <p:nvPr/>
          </p:nvSpPr>
          <p:spPr>
            <a:xfrm>
              <a:off x="7247768" y="3611328"/>
              <a:ext cx="105798" cy="105798"/>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82" name="Groupe 281">
            <a:extLst>
              <a:ext uri="{FF2B5EF4-FFF2-40B4-BE49-F238E27FC236}">
                <a16:creationId xmlns:a16="http://schemas.microsoft.com/office/drawing/2014/main" id="{D3E945F2-EA99-F547-BEDA-C3965315B339}"/>
              </a:ext>
            </a:extLst>
          </p:cNvPr>
          <p:cNvGrpSpPr/>
          <p:nvPr/>
        </p:nvGrpSpPr>
        <p:grpSpPr>
          <a:xfrm>
            <a:off x="6865007" y="2381872"/>
            <a:ext cx="178849" cy="211596"/>
            <a:chOff x="7247768" y="3505530"/>
            <a:chExt cx="178849" cy="211596"/>
          </a:xfrm>
        </p:grpSpPr>
        <p:sp>
          <p:nvSpPr>
            <p:cNvPr id="283" name="Ellipse 282">
              <a:extLst>
                <a:ext uri="{FF2B5EF4-FFF2-40B4-BE49-F238E27FC236}">
                  <a16:creationId xmlns:a16="http://schemas.microsoft.com/office/drawing/2014/main" id="{EBCA9906-7F71-2245-B4A3-F68E2074F6A9}"/>
                </a:ext>
              </a:extLst>
            </p:cNvPr>
            <p:cNvSpPr/>
            <p:nvPr/>
          </p:nvSpPr>
          <p:spPr>
            <a:xfrm>
              <a:off x="7320819" y="3505530"/>
              <a:ext cx="105798" cy="1057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4" name="Ellipse 283">
              <a:extLst>
                <a:ext uri="{FF2B5EF4-FFF2-40B4-BE49-F238E27FC236}">
                  <a16:creationId xmlns:a16="http://schemas.microsoft.com/office/drawing/2014/main" id="{CC17D010-8429-CF49-A564-309285DA9224}"/>
                </a:ext>
              </a:extLst>
            </p:cNvPr>
            <p:cNvSpPr/>
            <p:nvPr/>
          </p:nvSpPr>
          <p:spPr>
            <a:xfrm>
              <a:off x="7247768" y="3611328"/>
              <a:ext cx="105798" cy="105798"/>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85" name="Groupe 284">
            <a:extLst>
              <a:ext uri="{FF2B5EF4-FFF2-40B4-BE49-F238E27FC236}">
                <a16:creationId xmlns:a16="http://schemas.microsoft.com/office/drawing/2014/main" id="{FBA6B57A-A799-814A-8509-6FF21CB77D71}"/>
              </a:ext>
            </a:extLst>
          </p:cNvPr>
          <p:cNvGrpSpPr/>
          <p:nvPr/>
        </p:nvGrpSpPr>
        <p:grpSpPr>
          <a:xfrm>
            <a:off x="820999" y="1768467"/>
            <a:ext cx="2504822" cy="926992"/>
            <a:chOff x="476487" y="2061318"/>
            <a:chExt cx="2504822" cy="926992"/>
          </a:xfrm>
        </p:grpSpPr>
        <p:pic>
          <p:nvPicPr>
            <p:cNvPr id="286" name="Image 285">
              <a:extLst>
                <a:ext uri="{FF2B5EF4-FFF2-40B4-BE49-F238E27FC236}">
                  <a16:creationId xmlns:a16="http://schemas.microsoft.com/office/drawing/2014/main" id="{FD6E5E51-3039-AB45-BDD5-581AA66CED50}"/>
                </a:ext>
              </a:extLst>
            </p:cNvPr>
            <p:cNvPicPr>
              <a:picLocks noChangeAspect="1"/>
            </p:cNvPicPr>
            <p:nvPr>
              <p:custDataLst>
                <p:tags r:id="rId6"/>
              </p:custDataLst>
            </p:nvPr>
          </p:nvPicPr>
          <p:blipFill>
            <a:blip r:embed="rId12" cstate="print">
              <a:extLst>
                <a:ext uri="{28A0092B-C50C-407E-A947-70E740481C1C}">
                  <a14:useLocalDpi xmlns:a14="http://schemas.microsoft.com/office/drawing/2010/main" val="0"/>
                </a:ext>
              </a:extLst>
            </a:blip>
            <a:stretch>
              <a:fillRect/>
            </a:stretch>
          </p:blipFill>
          <p:spPr>
            <a:xfrm>
              <a:off x="603164" y="2565057"/>
              <a:ext cx="2378145" cy="423253"/>
            </a:xfrm>
            <a:prstGeom prst="rect">
              <a:avLst/>
            </a:prstGeom>
          </p:spPr>
        </p:pic>
        <p:sp>
          <p:nvSpPr>
            <p:cNvPr id="287" name="ZoneTexte 286">
              <a:extLst>
                <a:ext uri="{FF2B5EF4-FFF2-40B4-BE49-F238E27FC236}">
                  <a16:creationId xmlns:a16="http://schemas.microsoft.com/office/drawing/2014/main" id="{58EE8F08-AD7E-A140-9EA0-6798D665A2C1}"/>
                </a:ext>
              </a:extLst>
            </p:cNvPr>
            <p:cNvSpPr txBox="1"/>
            <p:nvPr/>
          </p:nvSpPr>
          <p:spPr>
            <a:xfrm>
              <a:off x="476487" y="2061318"/>
              <a:ext cx="2501519" cy="338554"/>
            </a:xfrm>
            <a:prstGeom prst="rect">
              <a:avLst/>
            </a:prstGeom>
            <a:noFill/>
          </p:spPr>
          <p:txBody>
            <a:bodyPr wrap="none" rtlCol="0">
              <a:spAutoFit/>
            </a:bodyPr>
            <a:lstStyle/>
            <a:p>
              <a:r>
                <a:rPr lang="fr-FR" sz="1600" i="1" dirty="0" err="1">
                  <a:solidFill>
                    <a:srgbClr val="800000"/>
                  </a:solidFill>
                  <a:latin typeface="Calibri" panose="020F0502020204030204" pitchFamily="34" charset="0"/>
                  <a:cs typeface="Calibri" panose="020F0502020204030204" pitchFamily="34" charset="0"/>
                </a:rPr>
                <a:t>Lifetime</a:t>
              </a:r>
              <a:r>
                <a:rPr lang="fr-FR" sz="1600" i="1" dirty="0">
                  <a:solidFill>
                    <a:srgbClr val="800000"/>
                  </a:solidFill>
                  <a:latin typeface="Calibri" panose="020F0502020204030204" pitchFamily="34" charset="0"/>
                  <a:cs typeface="Calibri" panose="020F0502020204030204" pitchFamily="34" charset="0"/>
                </a:rPr>
                <a:t> of ‘</a:t>
              </a:r>
              <a:r>
                <a:rPr lang="fr-FR" sz="1600" i="1" dirty="0" err="1">
                  <a:solidFill>
                    <a:srgbClr val="800000"/>
                  </a:solidFill>
                  <a:latin typeface="Calibri" panose="020F0502020204030204" pitchFamily="34" charset="0"/>
                  <a:cs typeface="Calibri" panose="020F0502020204030204" pitchFamily="34" charset="0"/>
                </a:rPr>
                <a:t>virtual</a:t>
              </a:r>
              <a:r>
                <a:rPr lang="fr-FR" sz="1600" i="1" dirty="0">
                  <a:solidFill>
                    <a:srgbClr val="800000"/>
                  </a:solidFill>
                  <a:latin typeface="Calibri" panose="020F0502020204030204" pitchFamily="34" charset="0"/>
                  <a:cs typeface="Calibri" panose="020F0502020204030204" pitchFamily="34" charset="0"/>
                </a:rPr>
                <a:t>’ </a:t>
              </a:r>
              <a:r>
                <a:rPr lang="fr-FR" sz="1600" i="1" dirty="0" err="1">
                  <a:solidFill>
                    <a:srgbClr val="800000"/>
                  </a:solidFill>
                  <a:latin typeface="Calibri" panose="020F0502020204030204" pitchFamily="34" charset="0"/>
                  <a:cs typeface="Calibri" panose="020F0502020204030204" pitchFamily="34" charset="0"/>
                </a:rPr>
                <a:t>particles</a:t>
              </a:r>
              <a:endParaRPr lang="fr-FR" sz="1600" i="1" dirty="0">
                <a:solidFill>
                  <a:srgbClr val="800000"/>
                </a:solidFill>
                <a:latin typeface="Calibri" panose="020F0502020204030204" pitchFamily="34" charset="0"/>
                <a:cs typeface="Calibri" panose="020F0502020204030204" pitchFamily="34" charset="0"/>
              </a:endParaRPr>
            </a:p>
          </p:txBody>
        </p:sp>
      </p:grpSp>
      <p:grpSp>
        <p:nvGrpSpPr>
          <p:cNvPr id="288" name="Groupe 287">
            <a:extLst>
              <a:ext uri="{FF2B5EF4-FFF2-40B4-BE49-F238E27FC236}">
                <a16:creationId xmlns:a16="http://schemas.microsoft.com/office/drawing/2014/main" id="{DEF776A8-7E97-9F4B-977E-A499754EBEA4}"/>
              </a:ext>
            </a:extLst>
          </p:cNvPr>
          <p:cNvGrpSpPr/>
          <p:nvPr/>
        </p:nvGrpSpPr>
        <p:grpSpPr>
          <a:xfrm>
            <a:off x="502664" y="4141419"/>
            <a:ext cx="3316549" cy="692696"/>
            <a:chOff x="173421" y="4504425"/>
            <a:chExt cx="3316549" cy="692696"/>
          </a:xfrm>
        </p:grpSpPr>
        <p:sp>
          <p:nvSpPr>
            <p:cNvPr id="289" name="ZoneTexte 288">
              <a:extLst>
                <a:ext uri="{FF2B5EF4-FFF2-40B4-BE49-F238E27FC236}">
                  <a16:creationId xmlns:a16="http://schemas.microsoft.com/office/drawing/2014/main" id="{4FE7FF52-3217-2547-825E-36AEC6664B05}"/>
                </a:ext>
              </a:extLst>
            </p:cNvPr>
            <p:cNvSpPr txBox="1"/>
            <p:nvPr/>
          </p:nvSpPr>
          <p:spPr>
            <a:xfrm>
              <a:off x="173421" y="4504425"/>
              <a:ext cx="3316549" cy="338554"/>
            </a:xfrm>
            <a:prstGeom prst="rect">
              <a:avLst/>
            </a:prstGeom>
            <a:noFill/>
          </p:spPr>
          <p:txBody>
            <a:bodyPr wrap="none" rtlCol="0">
              <a:spAutoFit/>
            </a:bodyPr>
            <a:lstStyle/>
            <a:p>
              <a:r>
                <a:rPr lang="fr-FR" sz="1600" i="1" u="sng" dirty="0" err="1">
                  <a:solidFill>
                    <a:srgbClr val="800000"/>
                  </a:solidFill>
                  <a:latin typeface="Calibri" panose="020F0502020204030204" pitchFamily="34" charset="0"/>
                  <a:cs typeface="Calibri" panose="020F0502020204030204" pitchFamily="34" charset="0"/>
                </a:rPr>
                <a:t>Sufficient</a:t>
              </a:r>
              <a:r>
                <a:rPr lang="fr-FR" sz="1600" i="1" u="sng" dirty="0">
                  <a:solidFill>
                    <a:srgbClr val="800000"/>
                  </a:solidFill>
                  <a:latin typeface="Calibri" panose="020F0502020204030204" pitchFamily="34" charset="0"/>
                  <a:cs typeface="Calibri" panose="020F0502020204030204" pitchFamily="34" charset="0"/>
                </a:rPr>
                <a:t> to </a:t>
              </a:r>
              <a:r>
                <a:rPr lang="fr-FR" sz="1600" i="1" u="sng" dirty="0" err="1">
                  <a:solidFill>
                    <a:srgbClr val="800000"/>
                  </a:solidFill>
                  <a:latin typeface="Calibri" panose="020F0502020204030204" pitchFamily="34" charset="0"/>
                  <a:cs typeface="Calibri" panose="020F0502020204030204" pitchFamily="34" charset="0"/>
                </a:rPr>
                <a:t>result</a:t>
              </a:r>
              <a:r>
                <a:rPr lang="fr-FR" sz="1600" i="1" u="sng" dirty="0">
                  <a:solidFill>
                    <a:srgbClr val="800000"/>
                  </a:solidFill>
                  <a:latin typeface="Calibri" panose="020F0502020204030204" pitchFamily="34" charset="0"/>
                  <a:cs typeface="Calibri" panose="020F0502020204030204" pitchFamily="34" charset="0"/>
                </a:rPr>
                <a:t> in ‘real’ </a:t>
              </a:r>
              <a:r>
                <a:rPr lang="fr-FR" sz="1600" i="1" u="sng" dirty="0" err="1">
                  <a:solidFill>
                    <a:srgbClr val="800000"/>
                  </a:solidFill>
                  <a:latin typeface="Calibri" panose="020F0502020204030204" pitchFamily="34" charset="0"/>
                  <a:cs typeface="Calibri" panose="020F0502020204030204" pitchFamily="34" charset="0"/>
                </a:rPr>
                <a:t>particles</a:t>
              </a:r>
              <a:r>
                <a:rPr lang="fr-FR" sz="1600" i="1" u="sng" dirty="0">
                  <a:solidFill>
                    <a:srgbClr val="800000"/>
                  </a:solidFill>
                  <a:latin typeface="Calibri" panose="020F0502020204030204" pitchFamily="34" charset="0"/>
                  <a:cs typeface="Calibri" panose="020F0502020204030204" pitchFamily="34" charset="0"/>
                </a:rPr>
                <a:t> if:</a:t>
              </a:r>
            </a:p>
          </p:txBody>
        </p:sp>
        <p:pic>
          <p:nvPicPr>
            <p:cNvPr id="290" name="Image 289">
              <a:extLst>
                <a:ext uri="{FF2B5EF4-FFF2-40B4-BE49-F238E27FC236}">
                  <a16:creationId xmlns:a16="http://schemas.microsoft.com/office/drawing/2014/main" id="{7FFB328D-F5C2-DF40-9A94-5845FCBB7E28}"/>
                </a:ext>
              </a:extLst>
            </p:cNvPr>
            <p:cNvPicPr>
              <a:picLocks noChangeAspect="1"/>
            </p:cNvPicPr>
            <p:nvPr>
              <p:custDataLst>
                <p:tags r:id="rId5"/>
              </p:custDataLst>
            </p:nvPr>
          </p:nvPicPr>
          <p:blipFill>
            <a:blip r:embed="rId13" cstate="print">
              <a:extLst>
                <a:ext uri="{28A0092B-C50C-407E-A947-70E740481C1C}">
                  <a14:useLocalDpi xmlns:a14="http://schemas.microsoft.com/office/drawing/2010/main" val="0"/>
                </a:ext>
              </a:extLst>
            </a:blip>
            <a:stretch>
              <a:fillRect/>
            </a:stretch>
          </p:blipFill>
          <p:spPr>
            <a:xfrm>
              <a:off x="1155146" y="4958100"/>
              <a:ext cx="1110451" cy="239021"/>
            </a:xfrm>
            <a:prstGeom prst="rect">
              <a:avLst/>
            </a:prstGeom>
          </p:spPr>
        </p:pic>
      </p:grpSp>
      <p:grpSp>
        <p:nvGrpSpPr>
          <p:cNvPr id="291" name="Groupe 290">
            <a:extLst>
              <a:ext uri="{FF2B5EF4-FFF2-40B4-BE49-F238E27FC236}">
                <a16:creationId xmlns:a16="http://schemas.microsoft.com/office/drawing/2014/main" id="{3D126F93-45BA-4E4E-B165-51A7E7D537DF}"/>
              </a:ext>
            </a:extLst>
          </p:cNvPr>
          <p:cNvGrpSpPr/>
          <p:nvPr/>
        </p:nvGrpSpPr>
        <p:grpSpPr>
          <a:xfrm>
            <a:off x="500004" y="2873961"/>
            <a:ext cx="3321871" cy="1168397"/>
            <a:chOff x="119481" y="3205192"/>
            <a:chExt cx="3321871" cy="1168397"/>
          </a:xfrm>
        </p:grpSpPr>
        <p:pic>
          <p:nvPicPr>
            <p:cNvPr id="292" name="Image 291">
              <a:extLst>
                <a:ext uri="{FF2B5EF4-FFF2-40B4-BE49-F238E27FC236}">
                  <a16:creationId xmlns:a16="http://schemas.microsoft.com/office/drawing/2014/main" id="{E4A8F064-B219-5143-831A-7D4D9B3D77EB}"/>
                </a:ext>
              </a:extLst>
            </p:cNvPr>
            <p:cNvPicPr>
              <a:picLocks noChangeAspect="1"/>
            </p:cNvPicPr>
            <p:nvPr>
              <p:custDataLst>
                <p:tags r:id="rId3"/>
              </p:custDataLst>
            </p:nvPr>
          </p:nvPicPr>
          <p:blipFill>
            <a:blip r:embed="rId14" cstate="print">
              <a:extLst>
                <a:ext uri="{28A0092B-C50C-407E-A947-70E740481C1C}">
                  <a14:useLocalDpi xmlns:a14="http://schemas.microsoft.com/office/drawing/2010/main" val="0"/>
                </a:ext>
              </a:extLst>
            </a:blip>
            <a:stretch>
              <a:fillRect/>
            </a:stretch>
          </p:blipFill>
          <p:spPr>
            <a:xfrm>
              <a:off x="1177527" y="3694329"/>
              <a:ext cx="1051590" cy="179930"/>
            </a:xfrm>
            <a:prstGeom prst="rect">
              <a:avLst/>
            </a:prstGeom>
          </p:spPr>
        </p:pic>
        <p:pic>
          <p:nvPicPr>
            <p:cNvPr id="293" name="Image 292">
              <a:extLst>
                <a:ext uri="{FF2B5EF4-FFF2-40B4-BE49-F238E27FC236}">
                  <a16:creationId xmlns:a16="http://schemas.microsoft.com/office/drawing/2014/main" id="{27B2F365-AFF0-A04B-9FD6-4025626DBE86}"/>
                </a:ext>
              </a:extLst>
            </p:cNvPr>
            <p:cNvPicPr>
              <a:picLocks noChangeAspect="1"/>
            </p:cNvPicPr>
            <p:nvPr>
              <p:custDataLst>
                <p:tags r:id="rId4"/>
              </p:custDataLst>
            </p:nvPr>
          </p:nvPicPr>
          <p:blipFill>
            <a:blip r:embed="rId15" cstate="print">
              <a:extLst>
                <a:ext uri="{28A0092B-C50C-407E-A947-70E740481C1C}">
                  <a14:useLocalDpi xmlns:a14="http://schemas.microsoft.com/office/drawing/2010/main" val="0"/>
                </a:ext>
              </a:extLst>
            </a:blip>
            <a:stretch>
              <a:fillRect/>
            </a:stretch>
          </p:blipFill>
          <p:spPr>
            <a:xfrm>
              <a:off x="1071326" y="4061834"/>
              <a:ext cx="2146792" cy="273237"/>
            </a:xfrm>
            <a:prstGeom prst="rect">
              <a:avLst/>
            </a:prstGeom>
          </p:spPr>
        </p:pic>
        <p:sp>
          <p:nvSpPr>
            <p:cNvPr id="294" name="ZoneTexte 293">
              <a:extLst>
                <a:ext uri="{FF2B5EF4-FFF2-40B4-BE49-F238E27FC236}">
                  <a16:creationId xmlns:a16="http://schemas.microsoft.com/office/drawing/2014/main" id="{445C9E5C-AB53-0743-8F5A-6F590415C870}"/>
                </a:ext>
              </a:extLst>
            </p:cNvPr>
            <p:cNvSpPr txBox="1"/>
            <p:nvPr/>
          </p:nvSpPr>
          <p:spPr>
            <a:xfrm>
              <a:off x="119481" y="3205192"/>
              <a:ext cx="3321871" cy="338554"/>
            </a:xfrm>
            <a:prstGeom prst="rect">
              <a:avLst/>
            </a:prstGeom>
            <a:noFill/>
          </p:spPr>
          <p:txBody>
            <a:bodyPr wrap="none" rtlCol="0">
              <a:spAutoFit/>
            </a:bodyPr>
            <a:lstStyle/>
            <a:p>
              <a:r>
                <a:rPr lang="fr-FR" sz="1600" i="1" dirty="0" err="1">
                  <a:solidFill>
                    <a:srgbClr val="800000"/>
                  </a:solidFill>
                  <a:latin typeface="Calibri" panose="020F0502020204030204" pitchFamily="34" charset="0"/>
                  <a:cs typeface="Calibri" panose="020F0502020204030204" pitchFamily="34" charset="0"/>
                </a:rPr>
                <a:t>Energy</a:t>
              </a:r>
              <a:r>
                <a:rPr lang="fr-FR" sz="1600" i="1" dirty="0">
                  <a:solidFill>
                    <a:srgbClr val="800000"/>
                  </a:solidFill>
                  <a:latin typeface="Calibri" panose="020F0502020204030204" pitchFamily="34" charset="0"/>
                  <a:cs typeface="Calibri" panose="020F0502020204030204" pitchFamily="34" charset="0"/>
                </a:rPr>
                <a:t> </a:t>
              </a:r>
              <a:r>
                <a:rPr lang="fr-FR" sz="1600" i="1" dirty="0" err="1">
                  <a:solidFill>
                    <a:srgbClr val="800000"/>
                  </a:solidFill>
                  <a:latin typeface="Calibri" panose="020F0502020204030204" pitchFamily="34" charset="0"/>
                  <a:cs typeface="Calibri" panose="020F0502020204030204" pitchFamily="34" charset="0"/>
                </a:rPr>
                <a:t>provided</a:t>
              </a:r>
              <a:r>
                <a:rPr lang="fr-FR" sz="1600" i="1" dirty="0">
                  <a:solidFill>
                    <a:srgbClr val="800000"/>
                  </a:solidFill>
                  <a:latin typeface="Calibri" panose="020F0502020204030204" pitchFamily="34" charset="0"/>
                  <a:cs typeface="Calibri" panose="020F0502020204030204" pitchFamily="34" charset="0"/>
                </a:rPr>
                <a:t> by an </a:t>
              </a:r>
              <a:r>
                <a:rPr lang="fr-FR" sz="1600" i="1" dirty="0" err="1">
                  <a:solidFill>
                    <a:srgbClr val="800000"/>
                  </a:solidFill>
                  <a:latin typeface="Calibri" panose="020F0502020204030204" pitchFamily="34" charset="0"/>
                  <a:cs typeface="Calibri" panose="020F0502020204030204" pitchFamily="34" charset="0"/>
                </a:rPr>
                <a:t>external</a:t>
              </a:r>
              <a:r>
                <a:rPr lang="fr-FR" sz="1600" i="1" dirty="0">
                  <a:solidFill>
                    <a:srgbClr val="800000"/>
                  </a:solidFill>
                  <a:latin typeface="Calibri" panose="020F0502020204030204" pitchFamily="34" charset="0"/>
                  <a:cs typeface="Calibri" panose="020F0502020204030204" pitchFamily="34" charset="0"/>
                </a:rPr>
                <a:t> </a:t>
              </a:r>
              <a:r>
                <a:rPr lang="fr-FR" sz="1600" i="1" dirty="0" err="1">
                  <a:solidFill>
                    <a:srgbClr val="800000"/>
                  </a:solidFill>
                  <a:latin typeface="Calibri" panose="020F0502020204030204" pitchFamily="34" charset="0"/>
                  <a:cs typeface="Calibri" panose="020F0502020204030204" pitchFamily="34" charset="0"/>
                </a:rPr>
                <a:t>E-field</a:t>
              </a:r>
              <a:endParaRPr lang="fr-FR" sz="1600" i="1" dirty="0">
                <a:solidFill>
                  <a:srgbClr val="800000"/>
                </a:solidFill>
                <a:latin typeface="Calibri" panose="020F0502020204030204" pitchFamily="34" charset="0"/>
                <a:cs typeface="Calibri" panose="020F0502020204030204" pitchFamily="34" charset="0"/>
              </a:endParaRPr>
            </a:p>
          </p:txBody>
        </p:sp>
        <p:sp>
          <p:nvSpPr>
            <p:cNvPr id="295" name="ZoneTexte 294">
              <a:extLst>
                <a:ext uri="{FF2B5EF4-FFF2-40B4-BE49-F238E27FC236}">
                  <a16:creationId xmlns:a16="http://schemas.microsoft.com/office/drawing/2014/main" id="{380416DE-86B7-7445-B7B8-FB47062E586F}"/>
                </a:ext>
              </a:extLst>
            </p:cNvPr>
            <p:cNvSpPr txBox="1"/>
            <p:nvPr/>
          </p:nvSpPr>
          <p:spPr>
            <a:xfrm>
              <a:off x="285987" y="4004257"/>
              <a:ext cx="601447" cy="369332"/>
            </a:xfrm>
            <a:prstGeom prst="rect">
              <a:avLst/>
            </a:prstGeom>
            <a:noFill/>
          </p:spPr>
          <p:txBody>
            <a:bodyPr wrap="none" rtlCol="0">
              <a:spAutoFit/>
            </a:bodyPr>
            <a:lstStyle/>
            <a:p>
              <a:r>
                <a:rPr lang="fr-FR" i="1" dirty="0" err="1">
                  <a:latin typeface="Calibri" panose="020F0502020204030204" pitchFamily="34" charset="0"/>
                  <a:cs typeface="Calibri" panose="020F0502020204030204" pitchFamily="34" charset="0"/>
                </a:rPr>
                <a:t>with</a:t>
              </a:r>
              <a:endParaRPr lang="fr-FR" i="1" dirty="0">
                <a:latin typeface="Calibri" panose="020F0502020204030204" pitchFamily="34" charset="0"/>
                <a:cs typeface="Calibri" panose="020F0502020204030204" pitchFamily="34" charset="0"/>
              </a:endParaRPr>
            </a:p>
          </p:txBody>
        </p:sp>
      </p:grpSp>
      <p:grpSp>
        <p:nvGrpSpPr>
          <p:cNvPr id="296" name="Groupe 295">
            <a:extLst>
              <a:ext uri="{FF2B5EF4-FFF2-40B4-BE49-F238E27FC236}">
                <a16:creationId xmlns:a16="http://schemas.microsoft.com/office/drawing/2014/main" id="{9EC989C5-521E-904B-AC83-A0344DCC99A3}"/>
              </a:ext>
            </a:extLst>
          </p:cNvPr>
          <p:cNvGrpSpPr/>
          <p:nvPr/>
        </p:nvGrpSpPr>
        <p:grpSpPr>
          <a:xfrm>
            <a:off x="483398" y="5121781"/>
            <a:ext cx="3072823" cy="640320"/>
            <a:chOff x="556260" y="5415198"/>
            <a:chExt cx="3072823" cy="640320"/>
          </a:xfrm>
        </p:grpSpPr>
        <p:pic>
          <p:nvPicPr>
            <p:cNvPr id="297" name="Image 296">
              <a:extLst>
                <a:ext uri="{FF2B5EF4-FFF2-40B4-BE49-F238E27FC236}">
                  <a16:creationId xmlns:a16="http://schemas.microsoft.com/office/drawing/2014/main" id="{FB7AE774-E848-8F43-9A17-1D26C41B453A}"/>
                </a:ext>
              </a:extLst>
            </p:cNvPr>
            <p:cNvPicPr>
              <a:picLocks noChangeAspect="1"/>
            </p:cNvPicPr>
            <p:nvPr>
              <p:custDataLst>
                <p:tags r:id="rId2"/>
              </p:custDataLst>
            </p:nvPr>
          </p:nvPicPr>
          <p:blipFill>
            <a:blip r:embed="rId16" cstate="print">
              <a:extLst>
                <a:ext uri="{28A0092B-C50C-407E-A947-70E740481C1C}">
                  <a14:useLocalDpi xmlns:a14="http://schemas.microsoft.com/office/drawing/2010/main" val="0"/>
                </a:ext>
              </a:extLst>
            </a:blip>
            <a:stretch>
              <a:fillRect/>
            </a:stretch>
          </p:blipFill>
          <p:spPr>
            <a:xfrm>
              <a:off x="1089260" y="5425012"/>
              <a:ext cx="2539823" cy="630506"/>
            </a:xfrm>
            <a:prstGeom prst="rect">
              <a:avLst/>
            </a:prstGeom>
          </p:spPr>
        </p:pic>
        <p:sp>
          <p:nvSpPr>
            <p:cNvPr id="298" name="Flèche droite 81">
              <a:extLst>
                <a:ext uri="{FF2B5EF4-FFF2-40B4-BE49-F238E27FC236}">
                  <a16:creationId xmlns:a16="http://schemas.microsoft.com/office/drawing/2014/main" id="{904E2630-D346-3D47-A9E2-554E6FC0C29B}"/>
                </a:ext>
              </a:extLst>
            </p:cNvPr>
            <p:cNvSpPr/>
            <p:nvPr/>
          </p:nvSpPr>
          <p:spPr>
            <a:xfrm>
              <a:off x="556260" y="5415198"/>
              <a:ext cx="406722" cy="303576"/>
            </a:xfrm>
            <a:prstGeom prst="rightArrow">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99" name="Groupe 298">
            <a:extLst>
              <a:ext uri="{FF2B5EF4-FFF2-40B4-BE49-F238E27FC236}">
                <a16:creationId xmlns:a16="http://schemas.microsoft.com/office/drawing/2014/main" id="{E23B422C-E3AE-7A4C-8705-CF03CF88D294}"/>
              </a:ext>
            </a:extLst>
          </p:cNvPr>
          <p:cNvGrpSpPr/>
          <p:nvPr/>
        </p:nvGrpSpPr>
        <p:grpSpPr>
          <a:xfrm>
            <a:off x="0" y="6021138"/>
            <a:ext cx="3328747" cy="584775"/>
            <a:chOff x="120443" y="6154880"/>
            <a:chExt cx="3328747" cy="584775"/>
          </a:xfrm>
        </p:grpSpPr>
        <p:pic>
          <p:nvPicPr>
            <p:cNvPr id="300" name="Image 299">
              <a:extLst>
                <a:ext uri="{FF2B5EF4-FFF2-40B4-BE49-F238E27FC236}">
                  <a16:creationId xmlns:a16="http://schemas.microsoft.com/office/drawing/2014/main" id="{7A8EABA0-8068-9944-A976-9A4FF899BF11}"/>
                </a:ext>
              </a:extLst>
            </p:cNvPr>
            <p:cNvPicPr>
              <a:picLocks noChangeAspect="1"/>
            </p:cNvPicPr>
            <p:nvPr>
              <p:custDataLst>
                <p:tags r:id="rId1"/>
              </p:custDataLst>
            </p:nvPr>
          </p:nvPicPr>
          <p:blipFill>
            <a:blip r:embed="rId17" cstate="print">
              <a:extLst>
                <a:ext uri="{28A0092B-C50C-407E-A947-70E740481C1C}">
                  <a14:useLocalDpi xmlns:a14="http://schemas.microsoft.com/office/drawing/2010/main" val="0"/>
                </a:ext>
              </a:extLst>
            </a:blip>
            <a:stretch>
              <a:fillRect/>
            </a:stretch>
          </p:blipFill>
          <p:spPr>
            <a:xfrm>
              <a:off x="1641162" y="6347458"/>
              <a:ext cx="1808028" cy="273237"/>
            </a:xfrm>
            <a:prstGeom prst="rect">
              <a:avLst/>
            </a:prstGeom>
          </p:spPr>
        </p:pic>
        <p:sp>
          <p:nvSpPr>
            <p:cNvPr id="301" name="ZoneTexte 300">
              <a:extLst>
                <a:ext uri="{FF2B5EF4-FFF2-40B4-BE49-F238E27FC236}">
                  <a16:creationId xmlns:a16="http://schemas.microsoft.com/office/drawing/2014/main" id="{66F3AA3A-0EE8-6E4B-A2FF-DB14DBD7B796}"/>
                </a:ext>
              </a:extLst>
            </p:cNvPr>
            <p:cNvSpPr txBox="1"/>
            <p:nvPr/>
          </p:nvSpPr>
          <p:spPr>
            <a:xfrm>
              <a:off x="120443" y="6154880"/>
              <a:ext cx="990977" cy="584775"/>
            </a:xfrm>
            <a:prstGeom prst="rect">
              <a:avLst/>
            </a:prstGeom>
            <a:noFill/>
          </p:spPr>
          <p:txBody>
            <a:bodyPr wrap="none" rtlCol="0">
              <a:spAutoFit/>
            </a:bodyPr>
            <a:lstStyle/>
            <a:p>
              <a:pPr algn="ctr"/>
              <a:r>
                <a:rPr lang="fr-FR" sz="1600" i="1" dirty="0">
                  <a:solidFill>
                    <a:srgbClr val="800000"/>
                  </a:solidFill>
                  <a:latin typeface="Calibri" panose="020F0502020204030204" pitchFamily="34" charset="0"/>
                  <a:cs typeface="Calibri" panose="020F0502020204030204" pitchFamily="34" charset="0"/>
                </a:rPr>
                <a:t>For a</a:t>
              </a:r>
            </a:p>
            <a:p>
              <a:pPr algn="ctr"/>
              <a:r>
                <a:rPr lang="fr-FR" sz="1600" i="1" dirty="0">
                  <a:solidFill>
                    <a:srgbClr val="800000"/>
                  </a:solidFill>
                  <a:latin typeface="Calibri" panose="020F0502020204030204" pitchFamily="34" charset="0"/>
                  <a:cs typeface="Calibri" panose="020F0502020204030204" pitchFamily="34" charset="0"/>
                </a:rPr>
                <a:t>laser </a:t>
              </a:r>
              <a:r>
                <a:rPr lang="fr-FR" sz="1600" i="1" dirty="0" err="1">
                  <a:solidFill>
                    <a:srgbClr val="800000"/>
                  </a:solidFill>
                  <a:latin typeface="Calibri" panose="020F0502020204030204" pitchFamily="34" charset="0"/>
                  <a:cs typeface="Calibri" panose="020F0502020204030204" pitchFamily="34" charset="0"/>
                </a:rPr>
                <a:t>field</a:t>
              </a:r>
              <a:endParaRPr lang="fr-FR" sz="1600" i="1" dirty="0">
                <a:solidFill>
                  <a:srgbClr val="800000"/>
                </a:solidFill>
                <a:latin typeface="Calibri" panose="020F0502020204030204" pitchFamily="34" charset="0"/>
                <a:cs typeface="Calibri" panose="020F0502020204030204" pitchFamily="34" charset="0"/>
              </a:endParaRPr>
            </a:p>
          </p:txBody>
        </p:sp>
        <p:sp>
          <p:nvSpPr>
            <p:cNvPr id="302" name="Flèche droite 83">
              <a:extLst>
                <a:ext uri="{FF2B5EF4-FFF2-40B4-BE49-F238E27FC236}">
                  <a16:creationId xmlns:a16="http://schemas.microsoft.com/office/drawing/2014/main" id="{D3D56E67-C3B8-D843-9F00-199731758AA8}"/>
                </a:ext>
              </a:extLst>
            </p:cNvPr>
            <p:cNvSpPr/>
            <p:nvPr/>
          </p:nvSpPr>
          <p:spPr>
            <a:xfrm>
              <a:off x="1128471" y="6320937"/>
              <a:ext cx="406722" cy="303576"/>
            </a:xfrm>
            <a:prstGeom prst="rightArrow">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03" name="ZoneTexte 102">
            <a:extLst>
              <a:ext uri="{FF2B5EF4-FFF2-40B4-BE49-F238E27FC236}">
                <a16:creationId xmlns:a16="http://schemas.microsoft.com/office/drawing/2014/main" id="{196E43C8-8B91-0D4C-9E35-4A8F37C53166}"/>
              </a:ext>
            </a:extLst>
          </p:cNvPr>
          <p:cNvSpPr txBox="1"/>
          <p:nvPr/>
        </p:nvSpPr>
        <p:spPr>
          <a:xfrm>
            <a:off x="8759566" y="6451882"/>
            <a:ext cx="301686" cy="369332"/>
          </a:xfrm>
          <a:prstGeom prst="rect">
            <a:avLst/>
          </a:prstGeom>
          <a:noFill/>
        </p:spPr>
        <p:txBody>
          <a:bodyPr wrap="none" rtlCol="0">
            <a:spAutoFit/>
          </a:bodyPr>
          <a:lstStyle/>
          <a:p>
            <a:r>
              <a:rPr lang="fr-FR" dirty="0"/>
              <a:t>2</a:t>
            </a:r>
          </a:p>
        </p:txBody>
      </p:sp>
    </p:spTree>
    <p:extLst>
      <p:ext uri="{BB962C8B-B14F-4D97-AF65-F5344CB8AC3E}">
        <p14:creationId xmlns:p14="http://schemas.microsoft.com/office/powerpoint/2010/main" val="96641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childTnLst>
                                </p:cTn>
                              </p:par>
                            </p:childTnLst>
                          </p:cTn>
                        </p:par>
                        <p:par>
                          <p:cTn id="7" fill="hold">
                            <p:stCondLst>
                              <p:cond delay="0"/>
                            </p:stCondLst>
                            <p:childTnLst>
                              <p:par>
                                <p:cTn id="8" presetID="53" presetClass="entr" presetSubtype="16" fill="remove" nodeType="afterEffect">
                                  <p:stCondLst>
                                    <p:cond delay="0"/>
                                  </p:stCondLst>
                                  <p:childTnLst>
                                    <p:set>
                                      <p:cBhvr>
                                        <p:cTn id="9" dur="1" fill="hold">
                                          <p:stCondLst>
                                            <p:cond delay="0"/>
                                          </p:stCondLst>
                                        </p:cTn>
                                        <p:tgtEl>
                                          <p:spTgt spid="215"/>
                                        </p:tgtEl>
                                        <p:attrNameLst>
                                          <p:attrName>style.visibility</p:attrName>
                                        </p:attrNameLst>
                                      </p:cBhvr>
                                      <p:to>
                                        <p:strVal val="visible"/>
                                      </p:to>
                                    </p:set>
                                    <p:anim calcmode="lin" valueType="num">
                                      <p:cBhvr>
                                        <p:cTn id="10" dur="500" fill="hold"/>
                                        <p:tgtEl>
                                          <p:spTgt spid="215"/>
                                        </p:tgtEl>
                                        <p:attrNameLst>
                                          <p:attrName>ppt_w</p:attrName>
                                        </p:attrNameLst>
                                      </p:cBhvr>
                                      <p:tavLst>
                                        <p:tav tm="0">
                                          <p:val>
                                            <p:fltVal val="0"/>
                                          </p:val>
                                        </p:tav>
                                        <p:tav tm="100000">
                                          <p:val>
                                            <p:strVal val="#ppt_w"/>
                                          </p:val>
                                        </p:tav>
                                      </p:tavLst>
                                    </p:anim>
                                    <p:anim calcmode="lin" valueType="num">
                                      <p:cBhvr>
                                        <p:cTn id="11" dur="500" fill="hold"/>
                                        <p:tgtEl>
                                          <p:spTgt spid="215"/>
                                        </p:tgtEl>
                                        <p:attrNameLst>
                                          <p:attrName>ppt_h</p:attrName>
                                        </p:attrNameLst>
                                      </p:cBhvr>
                                      <p:tavLst>
                                        <p:tav tm="0">
                                          <p:val>
                                            <p:fltVal val="0"/>
                                          </p:val>
                                        </p:tav>
                                        <p:tav tm="100000">
                                          <p:val>
                                            <p:strVal val="#ppt_h"/>
                                          </p:val>
                                        </p:tav>
                                      </p:tavLst>
                                    </p:anim>
                                    <p:animEffect transition="in" filter="fade">
                                      <p:cBhvr>
                                        <p:cTn id="12" dur="500"/>
                                        <p:tgtEl>
                                          <p:spTgt spid="215"/>
                                        </p:tgtEl>
                                      </p:cBhvr>
                                    </p:animEffect>
                                  </p:childTnLst>
                                  <p:subTnLst>
                                    <p:set>
                                      <p:cBhvr override="childStyle">
                                        <p:cTn dur="1" fill="hold" display="0" masterRel="sameClick" afterEffect="1">
                                          <p:stCondLst>
                                            <p:cond evt="end" delay="0">
                                              <p:tn val="8"/>
                                            </p:cond>
                                          </p:stCondLst>
                                        </p:cTn>
                                        <p:tgtEl>
                                          <p:spTgt spid="215"/>
                                        </p:tgtEl>
                                        <p:attrNameLst>
                                          <p:attrName>style.visibility</p:attrName>
                                        </p:attrNameLst>
                                      </p:cBhvr>
                                      <p:to>
                                        <p:strVal val="hidden"/>
                                      </p:to>
                                    </p:set>
                                  </p:subTnLst>
                                </p:cTn>
                              </p:par>
                            </p:childTnLst>
                          </p:cTn>
                        </p:par>
                        <p:par>
                          <p:cTn id="13" fill="hold">
                            <p:stCondLst>
                              <p:cond delay="500"/>
                            </p:stCondLst>
                            <p:childTnLst>
                              <p:par>
                                <p:cTn id="14" presetID="53" presetClass="entr" presetSubtype="16" fill="remove" nodeType="afterEffect">
                                  <p:stCondLst>
                                    <p:cond delay="0"/>
                                  </p:stCondLst>
                                  <p:childTnLst>
                                    <p:set>
                                      <p:cBhvr>
                                        <p:cTn id="15" dur="1" fill="hold">
                                          <p:stCondLst>
                                            <p:cond delay="0"/>
                                          </p:stCondLst>
                                        </p:cTn>
                                        <p:tgtEl>
                                          <p:spTgt spid="218"/>
                                        </p:tgtEl>
                                        <p:attrNameLst>
                                          <p:attrName>style.visibility</p:attrName>
                                        </p:attrNameLst>
                                      </p:cBhvr>
                                      <p:to>
                                        <p:strVal val="visible"/>
                                      </p:to>
                                    </p:set>
                                    <p:anim calcmode="lin" valueType="num">
                                      <p:cBhvr>
                                        <p:cTn id="16" dur="500" fill="hold"/>
                                        <p:tgtEl>
                                          <p:spTgt spid="218"/>
                                        </p:tgtEl>
                                        <p:attrNameLst>
                                          <p:attrName>ppt_w</p:attrName>
                                        </p:attrNameLst>
                                      </p:cBhvr>
                                      <p:tavLst>
                                        <p:tav tm="0">
                                          <p:val>
                                            <p:fltVal val="0"/>
                                          </p:val>
                                        </p:tav>
                                        <p:tav tm="100000">
                                          <p:val>
                                            <p:strVal val="#ppt_w"/>
                                          </p:val>
                                        </p:tav>
                                      </p:tavLst>
                                    </p:anim>
                                    <p:anim calcmode="lin" valueType="num">
                                      <p:cBhvr>
                                        <p:cTn id="17" dur="500" fill="hold"/>
                                        <p:tgtEl>
                                          <p:spTgt spid="218"/>
                                        </p:tgtEl>
                                        <p:attrNameLst>
                                          <p:attrName>ppt_h</p:attrName>
                                        </p:attrNameLst>
                                      </p:cBhvr>
                                      <p:tavLst>
                                        <p:tav tm="0">
                                          <p:val>
                                            <p:fltVal val="0"/>
                                          </p:val>
                                        </p:tav>
                                        <p:tav tm="100000">
                                          <p:val>
                                            <p:strVal val="#ppt_h"/>
                                          </p:val>
                                        </p:tav>
                                      </p:tavLst>
                                    </p:anim>
                                    <p:animEffect transition="in" filter="fade">
                                      <p:cBhvr>
                                        <p:cTn id="18" dur="500"/>
                                        <p:tgtEl>
                                          <p:spTgt spid="218"/>
                                        </p:tgtEl>
                                      </p:cBhvr>
                                    </p:animEffect>
                                  </p:childTnLst>
                                  <p:subTnLst>
                                    <p:set>
                                      <p:cBhvr override="childStyle">
                                        <p:cTn dur="1" fill="hold" display="0" masterRel="sameClick" afterEffect="1">
                                          <p:stCondLst>
                                            <p:cond evt="end" delay="0">
                                              <p:tn val="14"/>
                                            </p:cond>
                                          </p:stCondLst>
                                        </p:cTn>
                                        <p:tgtEl>
                                          <p:spTgt spid="218"/>
                                        </p:tgtEl>
                                        <p:attrNameLst>
                                          <p:attrName>style.visibility</p:attrName>
                                        </p:attrNameLst>
                                      </p:cBhvr>
                                      <p:to>
                                        <p:strVal val="hidden"/>
                                      </p:to>
                                    </p:set>
                                  </p:subTnLst>
                                </p:cTn>
                              </p:par>
                            </p:childTnLst>
                          </p:cTn>
                        </p:par>
                        <p:par>
                          <p:cTn id="19" fill="hold">
                            <p:stCondLst>
                              <p:cond delay="1000"/>
                            </p:stCondLst>
                            <p:childTnLst>
                              <p:par>
                                <p:cTn id="20" presetID="53" presetClass="entr" presetSubtype="16" fill="remove" nodeType="afterEffect">
                                  <p:stCondLst>
                                    <p:cond delay="0"/>
                                  </p:stCondLst>
                                  <p:childTnLst>
                                    <p:set>
                                      <p:cBhvr>
                                        <p:cTn id="21" dur="1" fill="hold">
                                          <p:stCondLst>
                                            <p:cond delay="0"/>
                                          </p:stCondLst>
                                        </p:cTn>
                                        <p:tgtEl>
                                          <p:spTgt spid="221"/>
                                        </p:tgtEl>
                                        <p:attrNameLst>
                                          <p:attrName>style.visibility</p:attrName>
                                        </p:attrNameLst>
                                      </p:cBhvr>
                                      <p:to>
                                        <p:strVal val="visible"/>
                                      </p:to>
                                    </p:set>
                                    <p:anim calcmode="lin" valueType="num">
                                      <p:cBhvr>
                                        <p:cTn id="22" dur="500" fill="hold"/>
                                        <p:tgtEl>
                                          <p:spTgt spid="221"/>
                                        </p:tgtEl>
                                        <p:attrNameLst>
                                          <p:attrName>ppt_w</p:attrName>
                                        </p:attrNameLst>
                                      </p:cBhvr>
                                      <p:tavLst>
                                        <p:tav tm="0">
                                          <p:val>
                                            <p:fltVal val="0"/>
                                          </p:val>
                                        </p:tav>
                                        <p:tav tm="100000">
                                          <p:val>
                                            <p:strVal val="#ppt_w"/>
                                          </p:val>
                                        </p:tav>
                                      </p:tavLst>
                                    </p:anim>
                                    <p:anim calcmode="lin" valueType="num">
                                      <p:cBhvr>
                                        <p:cTn id="23" dur="500" fill="hold"/>
                                        <p:tgtEl>
                                          <p:spTgt spid="221"/>
                                        </p:tgtEl>
                                        <p:attrNameLst>
                                          <p:attrName>ppt_h</p:attrName>
                                        </p:attrNameLst>
                                      </p:cBhvr>
                                      <p:tavLst>
                                        <p:tav tm="0">
                                          <p:val>
                                            <p:fltVal val="0"/>
                                          </p:val>
                                        </p:tav>
                                        <p:tav tm="100000">
                                          <p:val>
                                            <p:strVal val="#ppt_h"/>
                                          </p:val>
                                        </p:tav>
                                      </p:tavLst>
                                    </p:anim>
                                    <p:animEffect transition="in" filter="fade">
                                      <p:cBhvr>
                                        <p:cTn id="24" dur="500"/>
                                        <p:tgtEl>
                                          <p:spTgt spid="221"/>
                                        </p:tgtEl>
                                      </p:cBhvr>
                                    </p:animEffect>
                                  </p:childTnLst>
                                  <p:subTnLst>
                                    <p:set>
                                      <p:cBhvr override="childStyle">
                                        <p:cTn dur="1" fill="hold" display="0" masterRel="sameClick" afterEffect="1">
                                          <p:stCondLst>
                                            <p:cond evt="end" delay="0">
                                              <p:tn val="20"/>
                                            </p:cond>
                                          </p:stCondLst>
                                        </p:cTn>
                                        <p:tgtEl>
                                          <p:spTgt spid="221"/>
                                        </p:tgtEl>
                                        <p:attrNameLst>
                                          <p:attrName>style.visibility</p:attrName>
                                        </p:attrNameLst>
                                      </p:cBhvr>
                                      <p:to>
                                        <p:strVal val="hidden"/>
                                      </p:to>
                                    </p:set>
                                  </p:subTnLst>
                                </p:cTn>
                              </p:par>
                            </p:childTnLst>
                          </p:cTn>
                        </p:par>
                        <p:par>
                          <p:cTn id="25" fill="hold">
                            <p:stCondLst>
                              <p:cond delay="1500"/>
                            </p:stCondLst>
                            <p:childTnLst>
                              <p:par>
                                <p:cTn id="26" presetID="53" presetClass="entr" presetSubtype="16" fill="remove" nodeType="afterEffect">
                                  <p:stCondLst>
                                    <p:cond delay="0"/>
                                  </p:stCondLst>
                                  <p:childTnLst>
                                    <p:set>
                                      <p:cBhvr>
                                        <p:cTn id="27" dur="1" fill="hold">
                                          <p:stCondLst>
                                            <p:cond delay="0"/>
                                          </p:stCondLst>
                                        </p:cTn>
                                        <p:tgtEl>
                                          <p:spTgt spid="224"/>
                                        </p:tgtEl>
                                        <p:attrNameLst>
                                          <p:attrName>style.visibility</p:attrName>
                                        </p:attrNameLst>
                                      </p:cBhvr>
                                      <p:to>
                                        <p:strVal val="visible"/>
                                      </p:to>
                                    </p:set>
                                    <p:anim calcmode="lin" valueType="num">
                                      <p:cBhvr>
                                        <p:cTn id="28" dur="500" fill="hold"/>
                                        <p:tgtEl>
                                          <p:spTgt spid="224"/>
                                        </p:tgtEl>
                                        <p:attrNameLst>
                                          <p:attrName>ppt_w</p:attrName>
                                        </p:attrNameLst>
                                      </p:cBhvr>
                                      <p:tavLst>
                                        <p:tav tm="0">
                                          <p:val>
                                            <p:fltVal val="0"/>
                                          </p:val>
                                        </p:tav>
                                        <p:tav tm="100000">
                                          <p:val>
                                            <p:strVal val="#ppt_w"/>
                                          </p:val>
                                        </p:tav>
                                      </p:tavLst>
                                    </p:anim>
                                    <p:anim calcmode="lin" valueType="num">
                                      <p:cBhvr>
                                        <p:cTn id="29" dur="500" fill="hold"/>
                                        <p:tgtEl>
                                          <p:spTgt spid="224"/>
                                        </p:tgtEl>
                                        <p:attrNameLst>
                                          <p:attrName>ppt_h</p:attrName>
                                        </p:attrNameLst>
                                      </p:cBhvr>
                                      <p:tavLst>
                                        <p:tav tm="0">
                                          <p:val>
                                            <p:fltVal val="0"/>
                                          </p:val>
                                        </p:tav>
                                        <p:tav tm="100000">
                                          <p:val>
                                            <p:strVal val="#ppt_h"/>
                                          </p:val>
                                        </p:tav>
                                      </p:tavLst>
                                    </p:anim>
                                    <p:animEffect transition="in" filter="fade">
                                      <p:cBhvr>
                                        <p:cTn id="30" dur="500"/>
                                        <p:tgtEl>
                                          <p:spTgt spid="224"/>
                                        </p:tgtEl>
                                      </p:cBhvr>
                                    </p:animEffect>
                                  </p:childTnLst>
                                  <p:subTnLst>
                                    <p:set>
                                      <p:cBhvr override="childStyle">
                                        <p:cTn dur="1" fill="hold" display="0" masterRel="sameClick" afterEffect="1">
                                          <p:stCondLst>
                                            <p:cond evt="end" delay="0">
                                              <p:tn val="26"/>
                                            </p:cond>
                                          </p:stCondLst>
                                        </p:cTn>
                                        <p:tgtEl>
                                          <p:spTgt spid="224"/>
                                        </p:tgtEl>
                                        <p:attrNameLst>
                                          <p:attrName>style.visibility</p:attrName>
                                        </p:attrNameLst>
                                      </p:cBhvr>
                                      <p:to>
                                        <p:strVal val="hidden"/>
                                      </p:to>
                                    </p:set>
                                  </p:subTnLst>
                                </p:cTn>
                              </p:par>
                            </p:childTnLst>
                          </p:cTn>
                        </p:par>
                        <p:par>
                          <p:cTn id="31" fill="hold">
                            <p:stCondLst>
                              <p:cond delay="2000"/>
                            </p:stCondLst>
                            <p:childTnLst>
                              <p:par>
                                <p:cTn id="32" presetID="53" presetClass="entr" presetSubtype="16" fill="remove" nodeType="afterEffect">
                                  <p:stCondLst>
                                    <p:cond delay="0"/>
                                  </p:stCondLst>
                                  <p:childTnLst>
                                    <p:set>
                                      <p:cBhvr>
                                        <p:cTn id="33" dur="1" fill="hold">
                                          <p:stCondLst>
                                            <p:cond delay="0"/>
                                          </p:stCondLst>
                                        </p:cTn>
                                        <p:tgtEl>
                                          <p:spTgt spid="227"/>
                                        </p:tgtEl>
                                        <p:attrNameLst>
                                          <p:attrName>style.visibility</p:attrName>
                                        </p:attrNameLst>
                                      </p:cBhvr>
                                      <p:to>
                                        <p:strVal val="visible"/>
                                      </p:to>
                                    </p:set>
                                    <p:anim calcmode="lin" valueType="num">
                                      <p:cBhvr>
                                        <p:cTn id="34" dur="500" fill="hold"/>
                                        <p:tgtEl>
                                          <p:spTgt spid="227"/>
                                        </p:tgtEl>
                                        <p:attrNameLst>
                                          <p:attrName>ppt_w</p:attrName>
                                        </p:attrNameLst>
                                      </p:cBhvr>
                                      <p:tavLst>
                                        <p:tav tm="0">
                                          <p:val>
                                            <p:fltVal val="0"/>
                                          </p:val>
                                        </p:tav>
                                        <p:tav tm="100000">
                                          <p:val>
                                            <p:strVal val="#ppt_w"/>
                                          </p:val>
                                        </p:tav>
                                      </p:tavLst>
                                    </p:anim>
                                    <p:anim calcmode="lin" valueType="num">
                                      <p:cBhvr>
                                        <p:cTn id="35" dur="500" fill="hold"/>
                                        <p:tgtEl>
                                          <p:spTgt spid="227"/>
                                        </p:tgtEl>
                                        <p:attrNameLst>
                                          <p:attrName>ppt_h</p:attrName>
                                        </p:attrNameLst>
                                      </p:cBhvr>
                                      <p:tavLst>
                                        <p:tav tm="0">
                                          <p:val>
                                            <p:fltVal val="0"/>
                                          </p:val>
                                        </p:tav>
                                        <p:tav tm="100000">
                                          <p:val>
                                            <p:strVal val="#ppt_h"/>
                                          </p:val>
                                        </p:tav>
                                      </p:tavLst>
                                    </p:anim>
                                    <p:animEffect transition="in" filter="fade">
                                      <p:cBhvr>
                                        <p:cTn id="36" dur="500"/>
                                        <p:tgtEl>
                                          <p:spTgt spid="227"/>
                                        </p:tgtEl>
                                      </p:cBhvr>
                                    </p:animEffect>
                                  </p:childTnLst>
                                  <p:subTnLst>
                                    <p:set>
                                      <p:cBhvr override="childStyle">
                                        <p:cTn dur="1" fill="hold" display="0" masterRel="sameClick" afterEffect="1">
                                          <p:stCondLst>
                                            <p:cond evt="end" delay="0">
                                              <p:tn val="32"/>
                                            </p:cond>
                                          </p:stCondLst>
                                        </p:cTn>
                                        <p:tgtEl>
                                          <p:spTgt spid="227"/>
                                        </p:tgtEl>
                                        <p:attrNameLst>
                                          <p:attrName>style.visibility</p:attrName>
                                        </p:attrNameLst>
                                      </p:cBhvr>
                                      <p:to>
                                        <p:strVal val="hidden"/>
                                      </p:to>
                                    </p:set>
                                  </p:subTnLst>
                                </p:cTn>
                              </p:par>
                            </p:childTnLst>
                          </p:cTn>
                        </p:par>
                        <p:par>
                          <p:cTn id="37" fill="hold">
                            <p:stCondLst>
                              <p:cond delay="2500"/>
                            </p:stCondLst>
                            <p:childTnLst>
                              <p:par>
                                <p:cTn id="38" presetID="53" presetClass="entr" presetSubtype="16" fill="remove" nodeType="afterEffect">
                                  <p:stCondLst>
                                    <p:cond delay="0"/>
                                  </p:stCondLst>
                                  <p:childTnLst>
                                    <p:set>
                                      <p:cBhvr>
                                        <p:cTn id="39" dur="1" fill="hold">
                                          <p:stCondLst>
                                            <p:cond delay="0"/>
                                          </p:stCondLst>
                                        </p:cTn>
                                        <p:tgtEl>
                                          <p:spTgt spid="230"/>
                                        </p:tgtEl>
                                        <p:attrNameLst>
                                          <p:attrName>style.visibility</p:attrName>
                                        </p:attrNameLst>
                                      </p:cBhvr>
                                      <p:to>
                                        <p:strVal val="visible"/>
                                      </p:to>
                                    </p:set>
                                    <p:anim calcmode="lin" valueType="num">
                                      <p:cBhvr>
                                        <p:cTn id="40" dur="500" fill="hold"/>
                                        <p:tgtEl>
                                          <p:spTgt spid="230"/>
                                        </p:tgtEl>
                                        <p:attrNameLst>
                                          <p:attrName>ppt_w</p:attrName>
                                        </p:attrNameLst>
                                      </p:cBhvr>
                                      <p:tavLst>
                                        <p:tav tm="0">
                                          <p:val>
                                            <p:fltVal val="0"/>
                                          </p:val>
                                        </p:tav>
                                        <p:tav tm="100000">
                                          <p:val>
                                            <p:strVal val="#ppt_w"/>
                                          </p:val>
                                        </p:tav>
                                      </p:tavLst>
                                    </p:anim>
                                    <p:anim calcmode="lin" valueType="num">
                                      <p:cBhvr>
                                        <p:cTn id="41" dur="500" fill="hold"/>
                                        <p:tgtEl>
                                          <p:spTgt spid="230"/>
                                        </p:tgtEl>
                                        <p:attrNameLst>
                                          <p:attrName>ppt_h</p:attrName>
                                        </p:attrNameLst>
                                      </p:cBhvr>
                                      <p:tavLst>
                                        <p:tav tm="0">
                                          <p:val>
                                            <p:fltVal val="0"/>
                                          </p:val>
                                        </p:tav>
                                        <p:tav tm="100000">
                                          <p:val>
                                            <p:strVal val="#ppt_h"/>
                                          </p:val>
                                        </p:tav>
                                      </p:tavLst>
                                    </p:anim>
                                    <p:animEffect transition="in" filter="fade">
                                      <p:cBhvr>
                                        <p:cTn id="42" dur="500"/>
                                        <p:tgtEl>
                                          <p:spTgt spid="230"/>
                                        </p:tgtEl>
                                      </p:cBhvr>
                                    </p:animEffect>
                                  </p:childTnLst>
                                  <p:subTnLst>
                                    <p:set>
                                      <p:cBhvr override="childStyle">
                                        <p:cTn dur="1" fill="hold" display="0" masterRel="sameClick" afterEffect="1">
                                          <p:stCondLst>
                                            <p:cond evt="end" delay="0">
                                              <p:tn val="38"/>
                                            </p:cond>
                                          </p:stCondLst>
                                        </p:cTn>
                                        <p:tgtEl>
                                          <p:spTgt spid="230"/>
                                        </p:tgtEl>
                                        <p:attrNameLst>
                                          <p:attrName>style.visibility</p:attrName>
                                        </p:attrNameLst>
                                      </p:cBhvr>
                                      <p:to>
                                        <p:strVal val="hidden"/>
                                      </p:to>
                                    </p:set>
                                  </p:subTnLst>
                                </p:cTn>
                              </p:par>
                            </p:childTnLst>
                          </p:cTn>
                        </p:par>
                        <p:par>
                          <p:cTn id="43" fill="hold">
                            <p:stCondLst>
                              <p:cond delay="3000"/>
                            </p:stCondLst>
                            <p:childTnLst>
                              <p:par>
                                <p:cTn id="44" presetID="53" presetClass="entr" presetSubtype="16" fill="remove" nodeType="afterEffect">
                                  <p:stCondLst>
                                    <p:cond delay="0"/>
                                  </p:stCondLst>
                                  <p:childTnLst>
                                    <p:set>
                                      <p:cBhvr>
                                        <p:cTn id="45" dur="1" fill="hold">
                                          <p:stCondLst>
                                            <p:cond delay="0"/>
                                          </p:stCondLst>
                                        </p:cTn>
                                        <p:tgtEl>
                                          <p:spTgt spid="233"/>
                                        </p:tgtEl>
                                        <p:attrNameLst>
                                          <p:attrName>style.visibility</p:attrName>
                                        </p:attrNameLst>
                                      </p:cBhvr>
                                      <p:to>
                                        <p:strVal val="visible"/>
                                      </p:to>
                                    </p:set>
                                    <p:anim calcmode="lin" valueType="num">
                                      <p:cBhvr>
                                        <p:cTn id="46" dur="500" fill="hold"/>
                                        <p:tgtEl>
                                          <p:spTgt spid="233"/>
                                        </p:tgtEl>
                                        <p:attrNameLst>
                                          <p:attrName>ppt_w</p:attrName>
                                        </p:attrNameLst>
                                      </p:cBhvr>
                                      <p:tavLst>
                                        <p:tav tm="0">
                                          <p:val>
                                            <p:fltVal val="0"/>
                                          </p:val>
                                        </p:tav>
                                        <p:tav tm="100000">
                                          <p:val>
                                            <p:strVal val="#ppt_w"/>
                                          </p:val>
                                        </p:tav>
                                      </p:tavLst>
                                    </p:anim>
                                    <p:anim calcmode="lin" valueType="num">
                                      <p:cBhvr>
                                        <p:cTn id="47" dur="500" fill="hold"/>
                                        <p:tgtEl>
                                          <p:spTgt spid="233"/>
                                        </p:tgtEl>
                                        <p:attrNameLst>
                                          <p:attrName>ppt_h</p:attrName>
                                        </p:attrNameLst>
                                      </p:cBhvr>
                                      <p:tavLst>
                                        <p:tav tm="0">
                                          <p:val>
                                            <p:fltVal val="0"/>
                                          </p:val>
                                        </p:tav>
                                        <p:tav tm="100000">
                                          <p:val>
                                            <p:strVal val="#ppt_h"/>
                                          </p:val>
                                        </p:tav>
                                      </p:tavLst>
                                    </p:anim>
                                    <p:animEffect transition="in" filter="fade">
                                      <p:cBhvr>
                                        <p:cTn id="48" dur="500"/>
                                        <p:tgtEl>
                                          <p:spTgt spid="233"/>
                                        </p:tgtEl>
                                      </p:cBhvr>
                                    </p:animEffect>
                                  </p:childTnLst>
                                  <p:subTnLst>
                                    <p:set>
                                      <p:cBhvr override="childStyle">
                                        <p:cTn dur="1" fill="hold" display="0" masterRel="sameClick" afterEffect="1">
                                          <p:stCondLst>
                                            <p:cond evt="end" delay="0">
                                              <p:tn val="44"/>
                                            </p:cond>
                                          </p:stCondLst>
                                        </p:cTn>
                                        <p:tgtEl>
                                          <p:spTgt spid="233"/>
                                        </p:tgtEl>
                                        <p:attrNameLst>
                                          <p:attrName>style.visibility</p:attrName>
                                        </p:attrNameLst>
                                      </p:cBhvr>
                                      <p:to>
                                        <p:strVal val="hidden"/>
                                      </p:to>
                                    </p:set>
                                  </p:subTnLst>
                                </p:cTn>
                              </p:par>
                            </p:childTnLst>
                          </p:cTn>
                        </p:par>
                        <p:par>
                          <p:cTn id="49" fill="hold">
                            <p:stCondLst>
                              <p:cond delay="3500"/>
                            </p:stCondLst>
                            <p:childTnLst>
                              <p:par>
                                <p:cTn id="50" presetID="53" presetClass="entr" presetSubtype="16" fill="remove" nodeType="afterEffect">
                                  <p:stCondLst>
                                    <p:cond delay="0"/>
                                  </p:stCondLst>
                                  <p:childTnLst>
                                    <p:set>
                                      <p:cBhvr>
                                        <p:cTn id="51" dur="1" fill="hold">
                                          <p:stCondLst>
                                            <p:cond delay="0"/>
                                          </p:stCondLst>
                                        </p:cTn>
                                        <p:tgtEl>
                                          <p:spTgt spid="236"/>
                                        </p:tgtEl>
                                        <p:attrNameLst>
                                          <p:attrName>style.visibility</p:attrName>
                                        </p:attrNameLst>
                                      </p:cBhvr>
                                      <p:to>
                                        <p:strVal val="visible"/>
                                      </p:to>
                                    </p:set>
                                    <p:anim calcmode="lin" valueType="num">
                                      <p:cBhvr>
                                        <p:cTn id="52" dur="500" fill="hold"/>
                                        <p:tgtEl>
                                          <p:spTgt spid="236"/>
                                        </p:tgtEl>
                                        <p:attrNameLst>
                                          <p:attrName>ppt_w</p:attrName>
                                        </p:attrNameLst>
                                      </p:cBhvr>
                                      <p:tavLst>
                                        <p:tav tm="0">
                                          <p:val>
                                            <p:fltVal val="0"/>
                                          </p:val>
                                        </p:tav>
                                        <p:tav tm="100000">
                                          <p:val>
                                            <p:strVal val="#ppt_w"/>
                                          </p:val>
                                        </p:tav>
                                      </p:tavLst>
                                    </p:anim>
                                    <p:anim calcmode="lin" valueType="num">
                                      <p:cBhvr>
                                        <p:cTn id="53" dur="500" fill="hold"/>
                                        <p:tgtEl>
                                          <p:spTgt spid="236"/>
                                        </p:tgtEl>
                                        <p:attrNameLst>
                                          <p:attrName>ppt_h</p:attrName>
                                        </p:attrNameLst>
                                      </p:cBhvr>
                                      <p:tavLst>
                                        <p:tav tm="0">
                                          <p:val>
                                            <p:fltVal val="0"/>
                                          </p:val>
                                        </p:tav>
                                        <p:tav tm="100000">
                                          <p:val>
                                            <p:strVal val="#ppt_h"/>
                                          </p:val>
                                        </p:tav>
                                      </p:tavLst>
                                    </p:anim>
                                    <p:animEffect transition="in" filter="fade">
                                      <p:cBhvr>
                                        <p:cTn id="54" dur="500"/>
                                        <p:tgtEl>
                                          <p:spTgt spid="236"/>
                                        </p:tgtEl>
                                      </p:cBhvr>
                                    </p:animEffect>
                                  </p:childTnLst>
                                  <p:subTnLst>
                                    <p:set>
                                      <p:cBhvr override="childStyle">
                                        <p:cTn dur="1" fill="hold" display="0" masterRel="sameClick" afterEffect="1">
                                          <p:stCondLst>
                                            <p:cond evt="end" delay="0">
                                              <p:tn val="50"/>
                                            </p:cond>
                                          </p:stCondLst>
                                        </p:cTn>
                                        <p:tgtEl>
                                          <p:spTgt spid="236"/>
                                        </p:tgtEl>
                                        <p:attrNameLst>
                                          <p:attrName>style.visibility</p:attrName>
                                        </p:attrNameLst>
                                      </p:cBhvr>
                                      <p:to>
                                        <p:strVal val="hidden"/>
                                      </p:to>
                                    </p:set>
                                  </p:subTnLst>
                                </p:cTn>
                              </p:par>
                            </p:childTnLst>
                          </p:cTn>
                        </p:par>
                        <p:par>
                          <p:cTn id="55" fill="hold">
                            <p:stCondLst>
                              <p:cond delay="4000"/>
                            </p:stCondLst>
                            <p:childTnLst>
                              <p:par>
                                <p:cTn id="56" presetID="53" presetClass="entr" presetSubtype="16" fill="remove" nodeType="afterEffect">
                                  <p:stCondLst>
                                    <p:cond delay="0"/>
                                  </p:stCondLst>
                                  <p:childTnLst>
                                    <p:set>
                                      <p:cBhvr>
                                        <p:cTn id="57" dur="1" fill="hold">
                                          <p:stCondLst>
                                            <p:cond delay="0"/>
                                          </p:stCondLst>
                                        </p:cTn>
                                        <p:tgtEl>
                                          <p:spTgt spid="239"/>
                                        </p:tgtEl>
                                        <p:attrNameLst>
                                          <p:attrName>style.visibility</p:attrName>
                                        </p:attrNameLst>
                                      </p:cBhvr>
                                      <p:to>
                                        <p:strVal val="visible"/>
                                      </p:to>
                                    </p:set>
                                    <p:anim calcmode="lin" valueType="num">
                                      <p:cBhvr>
                                        <p:cTn id="58" dur="500" fill="hold"/>
                                        <p:tgtEl>
                                          <p:spTgt spid="239"/>
                                        </p:tgtEl>
                                        <p:attrNameLst>
                                          <p:attrName>ppt_w</p:attrName>
                                        </p:attrNameLst>
                                      </p:cBhvr>
                                      <p:tavLst>
                                        <p:tav tm="0">
                                          <p:val>
                                            <p:fltVal val="0"/>
                                          </p:val>
                                        </p:tav>
                                        <p:tav tm="100000">
                                          <p:val>
                                            <p:strVal val="#ppt_w"/>
                                          </p:val>
                                        </p:tav>
                                      </p:tavLst>
                                    </p:anim>
                                    <p:anim calcmode="lin" valueType="num">
                                      <p:cBhvr>
                                        <p:cTn id="59" dur="500" fill="hold"/>
                                        <p:tgtEl>
                                          <p:spTgt spid="239"/>
                                        </p:tgtEl>
                                        <p:attrNameLst>
                                          <p:attrName>ppt_h</p:attrName>
                                        </p:attrNameLst>
                                      </p:cBhvr>
                                      <p:tavLst>
                                        <p:tav tm="0">
                                          <p:val>
                                            <p:fltVal val="0"/>
                                          </p:val>
                                        </p:tav>
                                        <p:tav tm="100000">
                                          <p:val>
                                            <p:strVal val="#ppt_h"/>
                                          </p:val>
                                        </p:tav>
                                      </p:tavLst>
                                    </p:anim>
                                    <p:animEffect transition="in" filter="fade">
                                      <p:cBhvr>
                                        <p:cTn id="60" dur="500"/>
                                        <p:tgtEl>
                                          <p:spTgt spid="239"/>
                                        </p:tgtEl>
                                      </p:cBhvr>
                                    </p:animEffect>
                                  </p:childTnLst>
                                  <p:subTnLst>
                                    <p:set>
                                      <p:cBhvr override="childStyle">
                                        <p:cTn dur="1" fill="hold" display="0" masterRel="sameClick" afterEffect="1">
                                          <p:stCondLst>
                                            <p:cond evt="end" delay="0">
                                              <p:tn val="56"/>
                                            </p:cond>
                                          </p:stCondLst>
                                        </p:cTn>
                                        <p:tgtEl>
                                          <p:spTgt spid="239"/>
                                        </p:tgtEl>
                                        <p:attrNameLst>
                                          <p:attrName>style.visibility</p:attrName>
                                        </p:attrNameLst>
                                      </p:cBhvr>
                                      <p:to>
                                        <p:strVal val="hidden"/>
                                      </p:to>
                                    </p:set>
                                  </p:subTnLst>
                                </p:cTn>
                              </p:par>
                            </p:childTnLst>
                          </p:cTn>
                        </p:par>
                        <p:par>
                          <p:cTn id="61" fill="hold">
                            <p:stCondLst>
                              <p:cond delay="4500"/>
                            </p:stCondLst>
                            <p:childTnLst>
                              <p:par>
                                <p:cTn id="62" presetID="53" presetClass="entr" presetSubtype="16" fill="remove" nodeType="afterEffect">
                                  <p:stCondLst>
                                    <p:cond delay="0"/>
                                  </p:stCondLst>
                                  <p:childTnLst>
                                    <p:set>
                                      <p:cBhvr>
                                        <p:cTn id="63" dur="1" fill="hold">
                                          <p:stCondLst>
                                            <p:cond delay="0"/>
                                          </p:stCondLst>
                                        </p:cTn>
                                        <p:tgtEl>
                                          <p:spTgt spid="264"/>
                                        </p:tgtEl>
                                        <p:attrNameLst>
                                          <p:attrName>style.visibility</p:attrName>
                                        </p:attrNameLst>
                                      </p:cBhvr>
                                      <p:to>
                                        <p:strVal val="visible"/>
                                      </p:to>
                                    </p:set>
                                    <p:anim calcmode="lin" valueType="num">
                                      <p:cBhvr>
                                        <p:cTn id="64" dur="500" fill="hold"/>
                                        <p:tgtEl>
                                          <p:spTgt spid="264"/>
                                        </p:tgtEl>
                                        <p:attrNameLst>
                                          <p:attrName>ppt_w</p:attrName>
                                        </p:attrNameLst>
                                      </p:cBhvr>
                                      <p:tavLst>
                                        <p:tav tm="0">
                                          <p:val>
                                            <p:fltVal val="0"/>
                                          </p:val>
                                        </p:tav>
                                        <p:tav tm="100000">
                                          <p:val>
                                            <p:strVal val="#ppt_w"/>
                                          </p:val>
                                        </p:tav>
                                      </p:tavLst>
                                    </p:anim>
                                    <p:anim calcmode="lin" valueType="num">
                                      <p:cBhvr>
                                        <p:cTn id="65" dur="500" fill="hold"/>
                                        <p:tgtEl>
                                          <p:spTgt spid="264"/>
                                        </p:tgtEl>
                                        <p:attrNameLst>
                                          <p:attrName>ppt_h</p:attrName>
                                        </p:attrNameLst>
                                      </p:cBhvr>
                                      <p:tavLst>
                                        <p:tav tm="0">
                                          <p:val>
                                            <p:fltVal val="0"/>
                                          </p:val>
                                        </p:tav>
                                        <p:tav tm="100000">
                                          <p:val>
                                            <p:strVal val="#ppt_h"/>
                                          </p:val>
                                        </p:tav>
                                      </p:tavLst>
                                    </p:anim>
                                    <p:animEffect transition="in" filter="fade">
                                      <p:cBhvr>
                                        <p:cTn id="66" dur="500"/>
                                        <p:tgtEl>
                                          <p:spTgt spid="264"/>
                                        </p:tgtEl>
                                      </p:cBhvr>
                                    </p:animEffect>
                                  </p:childTnLst>
                                  <p:subTnLst>
                                    <p:set>
                                      <p:cBhvr override="childStyle">
                                        <p:cTn dur="1" fill="hold" display="0" masterRel="sameClick" afterEffect="1">
                                          <p:stCondLst>
                                            <p:cond evt="end" delay="0">
                                              <p:tn val="62"/>
                                            </p:cond>
                                          </p:stCondLst>
                                        </p:cTn>
                                        <p:tgtEl>
                                          <p:spTgt spid="264"/>
                                        </p:tgtEl>
                                        <p:attrNameLst>
                                          <p:attrName>style.visibility</p:attrName>
                                        </p:attrNameLst>
                                      </p:cBhvr>
                                      <p:to>
                                        <p:strVal val="hidden"/>
                                      </p:to>
                                    </p:set>
                                  </p:subTnLst>
                                </p:cTn>
                              </p:par>
                            </p:childTnLst>
                          </p:cTn>
                        </p:par>
                        <p:par>
                          <p:cTn id="67" fill="hold">
                            <p:stCondLst>
                              <p:cond delay="5000"/>
                            </p:stCondLst>
                            <p:childTnLst>
                              <p:par>
                                <p:cTn id="68" presetID="53" presetClass="entr" presetSubtype="16" fill="remove" nodeType="afterEffect">
                                  <p:stCondLst>
                                    <p:cond delay="0"/>
                                  </p:stCondLst>
                                  <p:childTnLst>
                                    <p:set>
                                      <p:cBhvr>
                                        <p:cTn id="69" dur="1" fill="hold">
                                          <p:stCondLst>
                                            <p:cond delay="0"/>
                                          </p:stCondLst>
                                        </p:cTn>
                                        <p:tgtEl>
                                          <p:spTgt spid="267"/>
                                        </p:tgtEl>
                                        <p:attrNameLst>
                                          <p:attrName>style.visibility</p:attrName>
                                        </p:attrNameLst>
                                      </p:cBhvr>
                                      <p:to>
                                        <p:strVal val="visible"/>
                                      </p:to>
                                    </p:set>
                                    <p:anim calcmode="lin" valueType="num">
                                      <p:cBhvr>
                                        <p:cTn id="70" dur="500" fill="hold"/>
                                        <p:tgtEl>
                                          <p:spTgt spid="267"/>
                                        </p:tgtEl>
                                        <p:attrNameLst>
                                          <p:attrName>ppt_w</p:attrName>
                                        </p:attrNameLst>
                                      </p:cBhvr>
                                      <p:tavLst>
                                        <p:tav tm="0">
                                          <p:val>
                                            <p:fltVal val="0"/>
                                          </p:val>
                                        </p:tav>
                                        <p:tav tm="100000">
                                          <p:val>
                                            <p:strVal val="#ppt_w"/>
                                          </p:val>
                                        </p:tav>
                                      </p:tavLst>
                                    </p:anim>
                                    <p:anim calcmode="lin" valueType="num">
                                      <p:cBhvr>
                                        <p:cTn id="71" dur="500" fill="hold"/>
                                        <p:tgtEl>
                                          <p:spTgt spid="267"/>
                                        </p:tgtEl>
                                        <p:attrNameLst>
                                          <p:attrName>ppt_h</p:attrName>
                                        </p:attrNameLst>
                                      </p:cBhvr>
                                      <p:tavLst>
                                        <p:tav tm="0">
                                          <p:val>
                                            <p:fltVal val="0"/>
                                          </p:val>
                                        </p:tav>
                                        <p:tav tm="100000">
                                          <p:val>
                                            <p:strVal val="#ppt_h"/>
                                          </p:val>
                                        </p:tav>
                                      </p:tavLst>
                                    </p:anim>
                                    <p:animEffect transition="in" filter="fade">
                                      <p:cBhvr>
                                        <p:cTn id="72" dur="500"/>
                                        <p:tgtEl>
                                          <p:spTgt spid="267"/>
                                        </p:tgtEl>
                                      </p:cBhvr>
                                    </p:animEffect>
                                  </p:childTnLst>
                                  <p:subTnLst>
                                    <p:set>
                                      <p:cBhvr override="childStyle">
                                        <p:cTn dur="1" fill="hold" display="0" masterRel="sameClick" afterEffect="1">
                                          <p:stCondLst>
                                            <p:cond evt="end" delay="0">
                                              <p:tn val="68"/>
                                            </p:cond>
                                          </p:stCondLst>
                                        </p:cTn>
                                        <p:tgtEl>
                                          <p:spTgt spid="267"/>
                                        </p:tgtEl>
                                        <p:attrNameLst>
                                          <p:attrName>style.visibility</p:attrName>
                                        </p:attrNameLst>
                                      </p:cBhvr>
                                      <p:to>
                                        <p:strVal val="hidden"/>
                                      </p:to>
                                    </p:set>
                                  </p:subTnLst>
                                </p:cTn>
                              </p:par>
                            </p:childTnLst>
                          </p:cTn>
                        </p:par>
                        <p:par>
                          <p:cTn id="73" fill="hold">
                            <p:stCondLst>
                              <p:cond delay="5500"/>
                            </p:stCondLst>
                            <p:childTnLst>
                              <p:par>
                                <p:cTn id="74" presetID="53" presetClass="entr" presetSubtype="16" fill="remove" nodeType="afterEffect">
                                  <p:stCondLst>
                                    <p:cond delay="0"/>
                                  </p:stCondLst>
                                  <p:childTnLst>
                                    <p:set>
                                      <p:cBhvr>
                                        <p:cTn id="75" dur="1" fill="hold">
                                          <p:stCondLst>
                                            <p:cond delay="0"/>
                                          </p:stCondLst>
                                        </p:cTn>
                                        <p:tgtEl>
                                          <p:spTgt spid="270"/>
                                        </p:tgtEl>
                                        <p:attrNameLst>
                                          <p:attrName>style.visibility</p:attrName>
                                        </p:attrNameLst>
                                      </p:cBhvr>
                                      <p:to>
                                        <p:strVal val="visible"/>
                                      </p:to>
                                    </p:set>
                                    <p:anim calcmode="lin" valueType="num">
                                      <p:cBhvr>
                                        <p:cTn id="76" dur="500" fill="hold"/>
                                        <p:tgtEl>
                                          <p:spTgt spid="270"/>
                                        </p:tgtEl>
                                        <p:attrNameLst>
                                          <p:attrName>ppt_w</p:attrName>
                                        </p:attrNameLst>
                                      </p:cBhvr>
                                      <p:tavLst>
                                        <p:tav tm="0">
                                          <p:val>
                                            <p:fltVal val="0"/>
                                          </p:val>
                                        </p:tav>
                                        <p:tav tm="100000">
                                          <p:val>
                                            <p:strVal val="#ppt_w"/>
                                          </p:val>
                                        </p:tav>
                                      </p:tavLst>
                                    </p:anim>
                                    <p:anim calcmode="lin" valueType="num">
                                      <p:cBhvr>
                                        <p:cTn id="77" dur="500" fill="hold"/>
                                        <p:tgtEl>
                                          <p:spTgt spid="270"/>
                                        </p:tgtEl>
                                        <p:attrNameLst>
                                          <p:attrName>ppt_h</p:attrName>
                                        </p:attrNameLst>
                                      </p:cBhvr>
                                      <p:tavLst>
                                        <p:tav tm="0">
                                          <p:val>
                                            <p:fltVal val="0"/>
                                          </p:val>
                                        </p:tav>
                                        <p:tav tm="100000">
                                          <p:val>
                                            <p:strVal val="#ppt_h"/>
                                          </p:val>
                                        </p:tav>
                                      </p:tavLst>
                                    </p:anim>
                                    <p:animEffect transition="in" filter="fade">
                                      <p:cBhvr>
                                        <p:cTn id="78" dur="500"/>
                                        <p:tgtEl>
                                          <p:spTgt spid="270"/>
                                        </p:tgtEl>
                                      </p:cBhvr>
                                    </p:animEffect>
                                  </p:childTnLst>
                                  <p:subTnLst>
                                    <p:set>
                                      <p:cBhvr override="childStyle">
                                        <p:cTn dur="1" fill="hold" display="0" masterRel="sameClick" afterEffect="1">
                                          <p:stCondLst>
                                            <p:cond evt="end" delay="0">
                                              <p:tn val="74"/>
                                            </p:cond>
                                          </p:stCondLst>
                                        </p:cTn>
                                        <p:tgtEl>
                                          <p:spTgt spid="270"/>
                                        </p:tgtEl>
                                        <p:attrNameLst>
                                          <p:attrName>style.visibility</p:attrName>
                                        </p:attrNameLst>
                                      </p:cBhvr>
                                      <p:to>
                                        <p:strVal val="hidden"/>
                                      </p:to>
                                    </p:set>
                                  </p:subTnLst>
                                </p:cTn>
                              </p:par>
                            </p:childTnLst>
                          </p:cTn>
                        </p:par>
                      </p:childTnLst>
                    </p:cTn>
                  </p:par>
                  <p:par>
                    <p:cTn id="79" fill="hold">
                      <p:stCondLst>
                        <p:cond delay="indefinite"/>
                      </p:stCondLst>
                      <p:childTnLst>
                        <p:par>
                          <p:cTn id="80" fill="hold">
                            <p:stCondLst>
                              <p:cond delay="0"/>
                            </p:stCondLst>
                            <p:childTnLst>
                              <p:par>
                                <p:cTn id="81" presetID="22" presetClass="entr" presetSubtype="1" fill="hold" nodeType="clickEffect">
                                  <p:stCondLst>
                                    <p:cond delay="0"/>
                                  </p:stCondLst>
                                  <p:childTnLst>
                                    <p:set>
                                      <p:cBhvr>
                                        <p:cTn id="82" dur="1" fill="hold">
                                          <p:stCondLst>
                                            <p:cond delay="0"/>
                                          </p:stCondLst>
                                        </p:cTn>
                                        <p:tgtEl>
                                          <p:spTgt spid="285"/>
                                        </p:tgtEl>
                                        <p:attrNameLst>
                                          <p:attrName>style.visibility</p:attrName>
                                        </p:attrNameLst>
                                      </p:cBhvr>
                                      <p:to>
                                        <p:strVal val="visible"/>
                                      </p:to>
                                    </p:set>
                                    <p:animEffect transition="in" filter="wipe(up)">
                                      <p:cBhvr>
                                        <p:cTn id="83" dur="500"/>
                                        <p:tgtEl>
                                          <p:spTgt spid="285"/>
                                        </p:tgtEl>
                                      </p:cBhvr>
                                    </p:animEffect>
                                  </p:childTnLst>
                                </p:cTn>
                              </p:par>
                            </p:childTnLst>
                          </p:cTn>
                        </p:par>
                        <p:par>
                          <p:cTn id="84" fill="hold">
                            <p:stCondLst>
                              <p:cond delay="500"/>
                            </p:stCondLst>
                            <p:childTnLst>
                              <p:par>
                                <p:cTn id="85" presetID="53" presetClass="entr" presetSubtype="16" fill="remove" nodeType="afterEffect">
                                  <p:stCondLst>
                                    <p:cond delay="0"/>
                                  </p:stCondLst>
                                  <p:childTnLst>
                                    <p:set>
                                      <p:cBhvr>
                                        <p:cTn id="86" dur="1" fill="hold">
                                          <p:stCondLst>
                                            <p:cond delay="0"/>
                                          </p:stCondLst>
                                        </p:cTn>
                                        <p:tgtEl>
                                          <p:spTgt spid="273"/>
                                        </p:tgtEl>
                                        <p:attrNameLst>
                                          <p:attrName>style.visibility</p:attrName>
                                        </p:attrNameLst>
                                      </p:cBhvr>
                                      <p:to>
                                        <p:strVal val="visible"/>
                                      </p:to>
                                    </p:set>
                                    <p:anim calcmode="lin" valueType="num">
                                      <p:cBhvr>
                                        <p:cTn id="87" dur="500" fill="hold"/>
                                        <p:tgtEl>
                                          <p:spTgt spid="273"/>
                                        </p:tgtEl>
                                        <p:attrNameLst>
                                          <p:attrName>ppt_w</p:attrName>
                                        </p:attrNameLst>
                                      </p:cBhvr>
                                      <p:tavLst>
                                        <p:tav tm="0">
                                          <p:val>
                                            <p:fltVal val="0"/>
                                          </p:val>
                                        </p:tav>
                                        <p:tav tm="100000">
                                          <p:val>
                                            <p:strVal val="#ppt_w"/>
                                          </p:val>
                                        </p:tav>
                                      </p:tavLst>
                                    </p:anim>
                                    <p:anim calcmode="lin" valueType="num">
                                      <p:cBhvr>
                                        <p:cTn id="88" dur="500" fill="hold"/>
                                        <p:tgtEl>
                                          <p:spTgt spid="273"/>
                                        </p:tgtEl>
                                        <p:attrNameLst>
                                          <p:attrName>ppt_h</p:attrName>
                                        </p:attrNameLst>
                                      </p:cBhvr>
                                      <p:tavLst>
                                        <p:tav tm="0">
                                          <p:val>
                                            <p:fltVal val="0"/>
                                          </p:val>
                                        </p:tav>
                                        <p:tav tm="100000">
                                          <p:val>
                                            <p:strVal val="#ppt_h"/>
                                          </p:val>
                                        </p:tav>
                                      </p:tavLst>
                                    </p:anim>
                                    <p:animEffect transition="in" filter="fade">
                                      <p:cBhvr>
                                        <p:cTn id="89" dur="500"/>
                                        <p:tgtEl>
                                          <p:spTgt spid="273"/>
                                        </p:tgtEl>
                                      </p:cBhvr>
                                    </p:animEffect>
                                  </p:childTnLst>
                                  <p:subTnLst>
                                    <p:set>
                                      <p:cBhvr override="childStyle">
                                        <p:cTn dur="1" fill="hold" display="0" masterRel="sameClick" afterEffect="1">
                                          <p:stCondLst>
                                            <p:cond evt="end" delay="0">
                                              <p:tn val="85"/>
                                            </p:cond>
                                          </p:stCondLst>
                                        </p:cTn>
                                        <p:tgtEl>
                                          <p:spTgt spid="273"/>
                                        </p:tgtEl>
                                        <p:attrNameLst>
                                          <p:attrName>style.visibility</p:attrName>
                                        </p:attrNameLst>
                                      </p:cBhvr>
                                      <p:to>
                                        <p:strVal val="hidden"/>
                                      </p:to>
                                    </p:set>
                                  </p:subTnLst>
                                </p:cTn>
                              </p:par>
                            </p:childTnLst>
                          </p:cTn>
                        </p:par>
                        <p:par>
                          <p:cTn id="90" fill="hold">
                            <p:stCondLst>
                              <p:cond delay="1000"/>
                            </p:stCondLst>
                            <p:childTnLst>
                              <p:par>
                                <p:cTn id="91" presetID="53" presetClass="entr" presetSubtype="16" fill="remove" nodeType="afterEffect">
                                  <p:stCondLst>
                                    <p:cond delay="0"/>
                                  </p:stCondLst>
                                  <p:childTnLst>
                                    <p:set>
                                      <p:cBhvr>
                                        <p:cTn id="92" dur="1" fill="hold">
                                          <p:stCondLst>
                                            <p:cond delay="0"/>
                                          </p:stCondLst>
                                        </p:cTn>
                                        <p:tgtEl>
                                          <p:spTgt spid="276"/>
                                        </p:tgtEl>
                                        <p:attrNameLst>
                                          <p:attrName>style.visibility</p:attrName>
                                        </p:attrNameLst>
                                      </p:cBhvr>
                                      <p:to>
                                        <p:strVal val="visible"/>
                                      </p:to>
                                    </p:set>
                                    <p:anim calcmode="lin" valueType="num">
                                      <p:cBhvr>
                                        <p:cTn id="93" dur="500" fill="hold"/>
                                        <p:tgtEl>
                                          <p:spTgt spid="276"/>
                                        </p:tgtEl>
                                        <p:attrNameLst>
                                          <p:attrName>ppt_w</p:attrName>
                                        </p:attrNameLst>
                                      </p:cBhvr>
                                      <p:tavLst>
                                        <p:tav tm="0">
                                          <p:val>
                                            <p:fltVal val="0"/>
                                          </p:val>
                                        </p:tav>
                                        <p:tav tm="100000">
                                          <p:val>
                                            <p:strVal val="#ppt_w"/>
                                          </p:val>
                                        </p:tav>
                                      </p:tavLst>
                                    </p:anim>
                                    <p:anim calcmode="lin" valueType="num">
                                      <p:cBhvr>
                                        <p:cTn id="94" dur="500" fill="hold"/>
                                        <p:tgtEl>
                                          <p:spTgt spid="276"/>
                                        </p:tgtEl>
                                        <p:attrNameLst>
                                          <p:attrName>ppt_h</p:attrName>
                                        </p:attrNameLst>
                                      </p:cBhvr>
                                      <p:tavLst>
                                        <p:tav tm="0">
                                          <p:val>
                                            <p:fltVal val="0"/>
                                          </p:val>
                                        </p:tav>
                                        <p:tav tm="100000">
                                          <p:val>
                                            <p:strVal val="#ppt_h"/>
                                          </p:val>
                                        </p:tav>
                                      </p:tavLst>
                                    </p:anim>
                                    <p:animEffect transition="in" filter="fade">
                                      <p:cBhvr>
                                        <p:cTn id="95" dur="500"/>
                                        <p:tgtEl>
                                          <p:spTgt spid="276"/>
                                        </p:tgtEl>
                                      </p:cBhvr>
                                    </p:animEffect>
                                  </p:childTnLst>
                                  <p:subTnLst>
                                    <p:set>
                                      <p:cBhvr override="childStyle">
                                        <p:cTn dur="1" fill="hold" display="0" masterRel="sameClick" afterEffect="1">
                                          <p:stCondLst>
                                            <p:cond evt="end" delay="0">
                                              <p:tn val="91"/>
                                            </p:cond>
                                          </p:stCondLst>
                                        </p:cTn>
                                        <p:tgtEl>
                                          <p:spTgt spid="276"/>
                                        </p:tgtEl>
                                        <p:attrNameLst>
                                          <p:attrName>style.visibility</p:attrName>
                                        </p:attrNameLst>
                                      </p:cBhvr>
                                      <p:to>
                                        <p:strVal val="hidden"/>
                                      </p:to>
                                    </p:set>
                                  </p:subTnLst>
                                </p:cTn>
                              </p:par>
                            </p:childTnLst>
                          </p:cTn>
                        </p:par>
                        <p:par>
                          <p:cTn id="96" fill="hold">
                            <p:stCondLst>
                              <p:cond delay="1500"/>
                            </p:stCondLst>
                            <p:childTnLst>
                              <p:par>
                                <p:cTn id="97" presetID="53" presetClass="entr" presetSubtype="16" fill="remove" nodeType="afterEffect">
                                  <p:stCondLst>
                                    <p:cond delay="0"/>
                                  </p:stCondLst>
                                  <p:childTnLst>
                                    <p:set>
                                      <p:cBhvr>
                                        <p:cTn id="98" dur="1" fill="hold">
                                          <p:stCondLst>
                                            <p:cond delay="0"/>
                                          </p:stCondLst>
                                        </p:cTn>
                                        <p:tgtEl>
                                          <p:spTgt spid="279"/>
                                        </p:tgtEl>
                                        <p:attrNameLst>
                                          <p:attrName>style.visibility</p:attrName>
                                        </p:attrNameLst>
                                      </p:cBhvr>
                                      <p:to>
                                        <p:strVal val="visible"/>
                                      </p:to>
                                    </p:set>
                                    <p:anim calcmode="lin" valueType="num">
                                      <p:cBhvr>
                                        <p:cTn id="99" dur="500" fill="hold"/>
                                        <p:tgtEl>
                                          <p:spTgt spid="279"/>
                                        </p:tgtEl>
                                        <p:attrNameLst>
                                          <p:attrName>ppt_w</p:attrName>
                                        </p:attrNameLst>
                                      </p:cBhvr>
                                      <p:tavLst>
                                        <p:tav tm="0">
                                          <p:val>
                                            <p:fltVal val="0"/>
                                          </p:val>
                                        </p:tav>
                                        <p:tav tm="100000">
                                          <p:val>
                                            <p:strVal val="#ppt_w"/>
                                          </p:val>
                                        </p:tav>
                                      </p:tavLst>
                                    </p:anim>
                                    <p:anim calcmode="lin" valueType="num">
                                      <p:cBhvr>
                                        <p:cTn id="100" dur="500" fill="hold"/>
                                        <p:tgtEl>
                                          <p:spTgt spid="279"/>
                                        </p:tgtEl>
                                        <p:attrNameLst>
                                          <p:attrName>ppt_h</p:attrName>
                                        </p:attrNameLst>
                                      </p:cBhvr>
                                      <p:tavLst>
                                        <p:tav tm="0">
                                          <p:val>
                                            <p:fltVal val="0"/>
                                          </p:val>
                                        </p:tav>
                                        <p:tav tm="100000">
                                          <p:val>
                                            <p:strVal val="#ppt_h"/>
                                          </p:val>
                                        </p:tav>
                                      </p:tavLst>
                                    </p:anim>
                                    <p:animEffect transition="in" filter="fade">
                                      <p:cBhvr>
                                        <p:cTn id="101" dur="500"/>
                                        <p:tgtEl>
                                          <p:spTgt spid="279"/>
                                        </p:tgtEl>
                                      </p:cBhvr>
                                    </p:animEffect>
                                  </p:childTnLst>
                                  <p:subTnLst>
                                    <p:set>
                                      <p:cBhvr override="childStyle">
                                        <p:cTn dur="1" fill="hold" display="0" masterRel="sameClick" afterEffect="1">
                                          <p:stCondLst>
                                            <p:cond evt="end" delay="0">
                                              <p:tn val="97"/>
                                            </p:cond>
                                          </p:stCondLst>
                                        </p:cTn>
                                        <p:tgtEl>
                                          <p:spTgt spid="279"/>
                                        </p:tgtEl>
                                        <p:attrNameLst>
                                          <p:attrName>style.visibility</p:attrName>
                                        </p:attrNameLst>
                                      </p:cBhvr>
                                      <p:to>
                                        <p:strVal val="hidden"/>
                                      </p:to>
                                    </p:set>
                                  </p:subTnLst>
                                </p:cTn>
                              </p:par>
                            </p:childTnLst>
                          </p:cTn>
                        </p:par>
                        <p:par>
                          <p:cTn id="102" fill="hold">
                            <p:stCondLst>
                              <p:cond delay="2000"/>
                            </p:stCondLst>
                            <p:childTnLst>
                              <p:par>
                                <p:cTn id="103" presetID="53" presetClass="entr" presetSubtype="16" fill="remove" nodeType="afterEffect">
                                  <p:stCondLst>
                                    <p:cond delay="0"/>
                                  </p:stCondLst>
                                  <p:childTnLst>
                                    <p:set>
                                      <p:cBhvr>
                                        <p:cTn id="104" dur="1" fill="hold">
                                          <p:stCondLst>
                                            <p:cond delay="0"/>
                                          </p:stCondLst>
                                        </p:cTn>
                                        <p:tgtEl>
                                          <p:spTgt spid="282"/>
                                        </p:tgtEl>
                                        <p:attrNameLst>
                                          <p:attrName>style.visibility</p:attrName>
                                        </p:attrNameLst>
                                      </p:cBhvr>
                                      <p:to>
                                        <p:strVal val="visible"/>
                                      </p:to>
                                    </p:set>
                                    <p:anim calcmode="lin" valueType="num">
                                      <p:cBhvr>
                                        <p:cTn id="105" dur="500" fill="hold"/>
                                        <p:tgtEl>
                                          <p:spTgt spid="282"/>
                                        </p:tgtEl>
                                        <p:attrNameLst>
                                          <p:attrName>ppt_w</p:attrName>
                                        </p:attrNameLst>
                                      </p:cBhvr>
                                      <p:tavLst>
                                        <p:tav tm="0">
                                          <p:val>
                                            <p:fltVal val="0"/>
                                          </p:val>
                                        </p:tav>
                                        <p:tav tm="100000">
                                          <p:val>
                                            <p:strVal val="#ppt_w"/>
                                          </p:val>
                                        </p:tav>
                                      </p:tavLst>
                                    </p:anim>
                                    <p:anim calcmode="lin" valueType="num">
                                      <p:cBhvr>
                                        <p:cTn id="106" dur="500" fill="hold"/>
                                        <p:tgtEl>
                                          <p:spTgt spid="282"/>
                                        </p:tgtEl>
                                        <p:attrNameLst>
                                          <p:attrName>ppt_h</p:attrName>
                                        </p:attrNameLst>
                                      </p:cBhvr>
                                      <p:tavLst>
                                        <p:tav tm="0">
                                          <p:val>
                                            <p:fltVal val="0"/>
                                          </p:val>
                                        </p:tav>
                                        <p:tav tm="100000">
                                          <p:val>
                                            <p:strVal val="#ppt_h"/>
                                          </p:val>
                                        </p:tav>
                                      </p:tavLst>
                                    </p:anim>
                                    <p:animEffect transition="in" filter="fade">
                                      <p:cBhvr>
                                        <p:cTn id="107" dur="500"/>
                                        <p:tgtEl>
                                          <p:spTgt spid="282"/>
                                        </p:tgtEl>
                                      </p:cBhvr>
                                    </p:animEffect>
                                  </p:childTnLst>
                                  <p:subTnLst>
                                    <p:set>
                                      <p:cBhvr override="childStyle">
                                        <p:cTn dur="1" fill="hold" display="0" masterRel="sameClick" afterEffect="1">
                                          <p:stCondLst>
                                            <p:cond evt="end" delay="0">
                                              <p:tn val="103"/>
                                            </p:cond>
                                          </p:stCondLst>
                                        </p:cTn>
                                        <p:tgtEl>
                                          <p:spTgt spid="282"/>
                                        </p:tgtEl>
                                        <p:attrNameLst>
                                          <p:attrName>style.visibility</p:attrName>
                                        </p:attrNameLst>
                                      </p:cBhvr>
                                      <p:to>
                                        <p:strVal val="hidden"/>
                                      </p:to>
                                    </p:set>
                                  </p:sub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nodeType="clickEffect">
                                  <p:stCondLst>
                                    <p:cond delay="0"/>
                                  </p:stCondLst>
                                  <p:childTnLst>
                                    <p:set>
                                      <p:cBhvr>
                                        <p:cTn id="111" dur="1" fill="hold">
                                          <p:stCondLst>
                                            <p:cond delay="0"/>
                                          </p:stCondLst>
                                        </p:cTn>
                                        <p:tgtEl>
                                          <p:spTgt spid="242"/>
                                        </p:tgtEl>
                                        <p:attrNameLst>
                                          <p:attrName>style.visibility</p:attrName>
                                        </p:attrNameLst>
                                      </p:cBhvr>
                                      <p:to>
                                        <p:strVal val="visible"/>
                                      </p:to>
                                    </p:set>
                                    <p:animEffect transition="in" filter="wipe(left)">
                                      <p:cBhvr>
                                        <p:cTn id="112" dur="500"/>
                                        <p:tgtEl>
                                          <p:spTgt spid="242"/>
                                        </p:tgtEl>
                                      </p:cBhvr>
                                    </p:animEffec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1" nodeType="clickEffect">
                                  <p:stCondLst>
                                    <p:cond delay="0"/>
                                  </p:stCondLst>
                                  <p:childTnLst>
                                    <p:set>
                                      <p:cBhvr>
                                        <p:cTn id="116" dur="1" fill="hold">
                                          <p:stCondLst>
                                            <p:cond delay="0"/>
                                          </p:stCondLst>
                                        </p:cTn>
                                        <p:tgtEl>
                                          <p:spTgt spid="260"/>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261"/>
                                        </p:tgtEl>
                                        <p:attrNameLst>
                                          <p:attrName>style.visibility</p:attrName>
                                        </p:attrNameLst>
                                      </p:cBhvr>
                                      <p:to>
                                        <p:strVal val="visible"/>
                                      </p:to>
                                    </p:set>
                                  </p:childTnLst>
                                </p:cTn>
                              </p:par>
                            </p:childTnLst>
                          </p:cTn>
                        </p:par>
                        <p:par>
                          <p:cTn id="119" fill="hold">
                            <p:stCondLst>
                              <p:cond delay="0"/>
                            </p:stCondLst>
                            <p:childTnLst>
                              <p:par>
                                <p:cTn id="120" presetID="63" presetClass="path" presetSubtype="0" fill="hold" grpId="0" nodeType="afterEffect">
                                  <p:stCondLst>
                                    <p:cond delay="0"/>
                                  </p:stCondLst>
                                  <p:childTnLst>
                                    <p:animMotion origin="layout" path="M 2.77778E-7 -4.44444E-6 L 0.25 -4.44444E-6 " pathEditMode="relative" rAng="0" ptsTypes="AA">
                                      <p:cBhvr>
                                        <p:cTn id="121" dur="1000" fill="hold"/>
                                        <p:tgtEl>
                                          <p:spTgt spid="260"/>
                                        </p:tgtEl>
                                        <p:attrNameLst>
                                          <p:attrName>ppt_x</p:attrName>
                                          <p:attrName>ppt_y</p:attrName>
                                        </p:attrNameLst>
                                      </p:cBhvr>
                                      <p:rCtr x="12500" y="0"/>
                                    </p:animMotion>
                                  </p:childTnLst>
                                </p:cTn>
                              </p:par>
                              <p:par>
                                <p:cTn id="122" presetID="35" presetClass="path" presetSubtype="0" fill="hold" grpId="1" nodeType="withEffect">
                                  <p:stCondLst>
                                    <p:cond delay="0"/>
                                  </p:stCondLst>
                                  <p:childTnLst>
                                    <p:animMotion origin="layout" path="M -1.38889E-6 2.96296E-6 L -0.14792 -0.00093 " pathEditMode="relative" rAng="0" ptsTypes="AA">
                                      <p:cBhvr>
                                        <p:cTn id="123" dur="1000" fill="hold"/>
                                        <p:tgtEl>
                                          <p:spTgt spid="261"/>
                                        </p:tgtEl>
                                        <p:attrNameLst>
                                          <p:attrName>ppt_x</p:attrName>
                                          <p:attrName>ppt_y</p:attrName>
                                        </p:attrNameLst>
                                      </p:cBhvr>
                                      <p:rCtr x="-7396" y="-46"/>
                                    </p:animMotion>
                                  </p:childTnLst>
                                </p:cTn>
                              </p:par>
                            </p:childTnLst>
                          </p:cTn>
                        </p:par>
                        <p:par>
                          <p:cTn id="124" fill="hold">
                            <p:stCondLst>
                              <p:cond delay="1000"/>
                            </p:stCondLst>
                            <p:childTnLst>
                              <p:par>
                                <p:cTn id="125" presetID="1" presetClass="entr" presetSubtype="0" fill="hold" grpId="1" nodeType="afterEffect">
                                  <p:stCondLst>
                                    <p:cond delay="0"/>
                                  </p:stCondLst>
                                  <p:childTnLst>
                                    <p:set>
                                      <p:cBhvr>
                                        <p:cTn id="126" dur="1" fill="hold">
                                          <p:stCondLst>
                                            <p:cond delay="0"/>
                                          </p:stCondLst>
                                        </p:cTn>
                                        <p:tgtEl>
                                          <p:spTgt spid="246"/>
                                        </p:tgtEl>
                                        <p:attrNameLst>
                                          <p:attrName>style.visibility</p:attrName>
                                        </p:attrNameLst>
                                      </p:cBhvr>
                                      <p:to>
                                        <p:strVal val="visible"/>
                                      </p:to>
                                    </p:set>
                                  </p:childTnLst>
                                </p:cTn>
                              </p:par>
                            </p:childTnLst>
                          </p:cTn>
                        </p:par>
                        <p:par>
                          <p:cTn id="127" fill="hold">
                            <p:stCondLst>
                              <p:cond delay="1000"/>
                            </p:stCondLst>
                            <p:childTnLst>
                              <p:par>
                                <p:cTn id="128" presetID="1" presetClass="entr" presetSubtype="0" fill="hold" grpId="0" nodeType="afterEffect">
                                  <p:stCondLst>
                                    <p:cond delay="0"/>
                                  </p:stCondLst>
                                  <p:childTnLst>
                                    <p:set>
                                      <p:cBhvr>
                                        <p:cTn id="129" dur="1" fill="hold">
                                          <p:stCondLst>
                                            <p:cond delay="0"/>
                                          </p:stCondLst>
                                        </p:cTn>
                                        <p:tgtEl>
                                          <p:spTgt spid="247"/>
                                        </p:tgtEl>
                                        <p:attrNameLst>
                                          <p:attrName>style.visibility</p:attrName>
                                        </p:attrNameLst>
                                      </p:cBhvr>
                                      <p:to>
                                        <p:strVal val="visible"/>
                                      </p:to>
                                    </p:set>
                                  </p:childTnLst>
                                </p:cTn>
                              </p:par>
                            </p:childTnLst>
                          </p:cTn>
                        </p:par>
                        <p:par>
                          <p:cTn id="130" fill="hold">
                            <p:stCondLst>
                              <p:cond delay="1000"/>
                            </p:stCondLst>
                            <p:childTnLst>
                              <p:par>
                                <p:cTn id="131" presetID="35" presetClass="path" presetSubtype="0" fill="hold" grpId="1" nodeType="afterEffect">
                                  <p:stCondLst>
                                    <p:cond delay="0"/>
                                  </p:stCondLst>
                                  <p:childTnLst>
                                    <p:animMotion origin="layout" path="M 4.72222E-6 3.7037E-7 L -0.15903 3.7037E-7 " pathEditMode="relative" rAng="0" ptsTypes="AA">
                                      <p:cBhvr>
                                        <p:cTn id="132" dur="1000" fill="hold"/>
                                        <p:tgtEl>
                                          <p:spTgt spid="247"/>
                                        </p:tgtEl>
                                        <p:attrNameLst>
                                          <p:attrName>ppt_x</p:attrName>
                                          <p:attrName>ppt_y</p:attrName>
                                        </p:attrNameLst>
                                      </p:cBhvr>
                                      <p:rCtr x="-7951" y="0"/>
                                    </p:animMotion>
                                  </p:childTnLst>
                                </p:cTn>
                              </p:par>
                              <p:par>
                                <p:cTn id="133" presetID="63" presetClass="path" presetSubtype="0" fill="hold" grpId="0" nodeType="withEffect">
                                  <p:stCondLst>
                                    <p:cond delay="0"/>
                                  </p:stCondLst>
                                  <p:childTnLst>
                                    <p:animMotion origin="layout" path="M 4.72222E-6 -7.40741E-7 L 0.25 -7.40741E-7 " pathEditMode="relative" rAng="0" ptsTypes="AA">
                                      <p:cBhvr>
                                        <p:cTn id="134" dur="1000" fill="hold"/>
                                        <p:tgtEl>
                                          <p:spTgt spid="246"/>
                                        </p:tgtEl>
                                        <p:attrNameLst>
                                          <p:attrName>ppt_x</p:attrName>
                                          <p:attrName>ppt_y</p:attrName>
                                        </p:attrNameLst>
                                      </p:cBhvr>
                                      <p:rCtr x="12500" y="0"/>
                                    </p:animMotion>
                                  </p:childTnLst>
                                </p:cTn>
                              </p:par>
                            </p:childTnLst>
                          </p:cTn>
                        </p:par>
                        <p:par>
                          <p:cTn id="135" fill="hold">
                            <p:stCondLst>
                              <p:cond delay="2000"/>
                            </p:stCondLst>
                            <p:childTnLst>
                              <p:par>
                                <p:cTn id="136" presetID="1" presetClass="entr" presetSubtype="0" fill="hold" grpId="1" nodeType="afterEffect">
                                  <p:stCondLst>
                                    <p:cond delay="0"/>
                                  </p:stCondLst>
                                  <p:childTnLst>
                                    <p:set>
                                      <p:cBhvr>
                                        <p:cTn id="137" dur="1" fill="hold">
                                          <p:stCondLst>
                                            <p:cond delay="0"/>
                                          </p:stCondLst>
                                        </p:cTn>
                                        <p:tgtEl>
                                          <p:spTgt spid="262"/>
                                        </p:tgtEl>
                                        <p:attrNameLst>
                                          <p:attrName>style.visibility</p:attrName>
                                        </p:attrNameLst>
                                      </p:cBhvr>
                                      <p:to>
                                        <p:strVal val="visible"/>
                                      </p:to>
                                    </p:set>
                                  </p:childTnLst>
                                </p:cTn>
                              </p:par>
                            </p:childTnLst>
                          </p:cTn>
                        </p:par>
                        <p:par>
                          <p:cTn id="138" fill="hold">
                            <p:stCondLst>
                              <p:cond delay="2000"/>
                            </p:stCondLst>
                            <p:childTnLst>
                              <p:par>
                                <p:cTn id="139" presetID="1" presetClass="entr" presetSubtype="0" fill="hold" grpId="0" nodeType="afterEffect">
                                  <p:stCondLst>
                                    <p:cond delay="0"/>
                                  </p:stCondLst>
                                  <p:childTnLst>
                                    <p:set>
                                      <p:cBhvr>
                                        <p:cTn id="140" dur="1" fill="hold">
                                          <p:stCondLst>
                                            <p:cond delay="0"/>
                                          </p:stCondLst>
                                        </p:cTn>
                                        <p:tgtEl>
                                          <p:spTgt spid="263"/>
                                        </p:tgtEl>
                                        <p:attrNameLst>
                                          <p:attrName>style.visibility</p:attrName>
                                        </p:attrNameLst>
                                      </p:cBhvr>
                                      <p:to>
                                        <p:strVal val="visible"/>
                                      </p:to>
                                    </p:set>
                                  </p:childTnLst>
                                </p:cTn>
                              </p:par>
                            </p:childTnLst>
                          </p:cTn>
                        </p:par>
                        <p:par>
                          <p:cTn id="141" fill="hold">
                            <p:stCondLst>
                              <p:cond delay="2000"/>
                            </p:stCondLst>
                            <p:childTnLst>
                              <p:par>
                                <p:cTn id="142" presetID="35" presetClass="path" presetSubtype="0" fill="hold" grpId="1" nodeType="afterEffect">
                                  <p:stCondLst>
                                    <p:cond delay="0"/>
                                  </p:stCondLst>
                                  <p:childTnLst>
                                    <p:animMotion origin="layout" path="M 2.77778E-6 -3.33333E-6 L -0.15747 -0.00046 " pathEditMode="relative" rAng="0" ptsTypes="AA">
                                      <p:cBhvr>
                                        <p:cTn id="143" dur="1000" fill="hold"/>
                                        <p:tgtEl>
                                          <p:spTgt spid="263"/>
                                        </p:tgtEl>
                                        <p:attrNameLst>
                                          <p:attrName>ppt_x</p:attrName>
                                          <p:attrName>ppt_y</p:attrName>
                                        </p:attrNameLst>
                                      </p:cBhvr>
                                      <p:rCtr x="-7882" y="-23"/>
                                    </p:animMotion>
                                  </p:childTnLst>
                                </p:cTn>
                              </p:par>
                              <p:par>
                                <p:cTn id="144" presetID="63" presetClass="path" presetSubtype="0" fill="hold" grpId="0" nodeType="withEffect">
                                  <p:stCondLst>
                                    <p:cond delay="0"/>
                                  </p:stCondLst>
                                  <p:childTnLst>
                                    <p:animMotion origin="layout" path="M 4.72222E-6 -2.96296E-6 L 0.25 -2.96296E-6 " pathEditMode="relative" rAng="0" ptsTypes="AA">
                                      <p:cBhvr>
                                        <p:cTn id="145" dur="1000" fill="hold"/>
                                        <p:tgtEl>
                                          <p:spTgt spid="262"/>
                                        </p:tgtEl>
                                        <p:attrNameLst>
                                          <p:attrName>ppt_x</p:attrName>
                                          <p:attrName>ppt_y</p:attrName>
                                        </p:attrNameLst>
                                      </p:cBhvr>
                                      <p:rCtr x="12500" y="0"/>
                                    </p:animMotion>
                                  </p:childTnLst>
                                </p:cTn>
                              </p:par>
                              <p:par>
                                <p:cTn id="146" presetID="1" presetClass="entr" presetSubtype="0" fill="hold" grpId="1" nodeType="withEffect">
                                  <p:stCondLst>
                                    <p:cond delay="0"/>
                                  </p:stCondLst>
                                  <p:childTnLst>
                                    <p:set>
                                      <p:cBhvr>
                                        <p:cTn id="147" dur="1" fill="hold">
                                          <p:stCondLst>
                                            <p:cond delay="0"/>
                                          </p:stCondLst>
                                        </p:cTn>
                                        <p:tgtEl>
                                          <p:spTgt spid="258"/>
                                        </p:tgtEl>
                                        <p:attrNameLst>
                                          <p:attrName>style.visibility</p:attrName>
                                        </p:attrNameLst>
                                      </p:cBhvr>
                                      <p:to>
                                        <p:strVal val="visible"/>
                                      </p:to>
                                    </p:set>
                                  </p:childTnLst>
                                </p:cTn>
                              </p:par>
                              <p:par>
                                <p:cTn id="148" presetID="1" presetClass="entr" presetSubtype="0" fill="hold" grpId="0" nodeType="withEffect">
                                  <p:stCondLst>
                                    <p:cond delay="0"/>
                                  </p:stCondLst>
                                  <p:childTnLst>
                                    <p:set>
                                      <p:cBhvr>
                                        <p:cTn id="149" dur="1" fill="hold">
                                          <p:stCondLst>
                                            <p:cond delay="0"/>
                                          </p:stCondLst>
                                        </p:cTn>
                                        <p:tgtEl>
                                          <p:spTgt spid="259"/>
                                        </p:tgtEl>
                                        <p:attrNameLst>
                                          <p:attrName>style.visibility</p:attrName>
                                        </p:attrNameLst>
                                      </p:cBhvr>
                                      <p:to>
                                        <p:strVal val="visible"/>
                                      </p:to>
                                    </p:set>
                                  </p:childTnLst>
                                </p:cTn>
                              </p:par>
                              <p:par>
                                <p:cTn id="150" presetID="63" presetClass="path" presetSubtype="0" fill="hold" grpId="0" nodeType="withEffect">
                                  <p:stCondLst>
                                    <p:cond delay="0"/>
                                  </p:stCondLst>
                                  <p:childTnLst>
                                    <p:animMotion origin="layout" path="M 3.88889E-6 -2.96296E-6 L 0.25 -2.96296E-6 " pathEditMode="relative" rAng="0" ptsTypes="AA">
                                      <p:cBhvr>
                                        <p:cTn id="151" dur="1000" fill="hold"/>
                                        <p:tgtEl>
                                          <p:spTgt spid="258"/>
                                        </p:tgtEl>
                                        <p:attrNameLst>
                                          <p:attrName>ppt_x</p:attrName>
                                          <p:attrName>ppt_y</p:attrName>
                                        </p:attrNameLst>
                                      </p:cBhvr>
                                      <p:rCtr x="12500" y="0"/>
                                    </p:animMotion>
                                  </p:childTnLst>
                                </p:cTn>
                              </p:par>
                              <p:par>
                                <p:cTn id="152" presetID="35" presetClass="path" presetSubtype="0" fill="hold" grpId="1" nodeType="withEffect">
                                  <p:stCondLst>
                                    <p:cond delay="0"/>
                                  </p:stCondLst>
                                  <p:childTnLst>
                                    <p:animMotion origin="layout" path="M 1.94444E-6 2.59259E-6 L -0.1316 -0.0007 " pathEditMode="relative" rAng="0" ptsTypes="AA">
                                      <p:cBhvr>
                                        <p:cTn id="153" dur="1000" fill="hold"/>
                                        <p:tgtEl>
                                          <p:spTgt spid="259"/>
                                        </p:tgtEl>
                                        <p:attrNameLst>
                                          <p:attrName>ppt_x</p:attrName>
                                          <p:attrName>ppt_y</p:attrName>
                                        </p:attrNameLst>
                                      </p:cBhvr>
                                      <p:rCtr x="-6580" y="-46"/>
                                    </p:animMotion>
                                  </p:childTnLst>
                                </p:cTn>
                              </p:par>
                            </p:childTnLst>
                          </p:cTn>
                        </p:par>
                        <p:par>
                          <p:cTn id="154" fill="hold">
                            <p:stCondLst>
                              <p:cond delay="3000"/>
                            </p:stCondLst>
                            <p:childTnLst>
                              <p:par>
                                <p:cTn id="155" presetID="1" presetClass="entr" presetSubtype="0" fill="hold" grpId="1" nodeType="afterEffect">
                                  <p:stCondLst>
                                    <p:cond delay="0"/>
                                  </p:stCondLst>
                                  <p:childTnLst>
                                    <p:set>
                                      <p:cBhvr>
                                        <p:cTn id="156" dur="1" fill="hold">
                                          <p:stCondLst>
                                            <p:cond delay="0"/>
                                          </p:stCondLst>
                                        </p:cTn>
                                        <p:tgtEl>
                                          <p:spTgt spid="254"/>
                                        </p:tgtEl>
                                        <p:attrNameLst>
                                          <p:attrName>style.visibility</p:attrName>
                                        </p:attrNameLst>
                                      </p:cBhvr>
                                      <p:to>
                                        <p:strVal val="visible"/>
                                      </p:to>
                                    </p:set>
                                  </p:childTnLst>
                                </p:cTn>
                              </p:par>
                            </p:childTnLst>
                          </p:cTn>
                        </p:par>
                        <p:par>
                          <p:cTn id="157" fill="hold">
                            <p:stCondLst>
                              <p:cond delay="3000"/>
                            </p:stCondLst>
                            <p:childTnLst>
                              <p:par>
                                <p:cTn id="158" presetID="1" presetClass="entr" presetSubtype="0" fill="hold" grpId="0" nodeType="afterEffect">
                                  <p:stCondLst>
                                    <p:cond delay="0"/>
                                  </p:stCondLst>
                                  <p:childTnLst>
                                    <p:set>
                                      <p:cBhvr>
                                        <p:cTn id="159" dur="1" fill="hold">
                                          <p:stCondLst>
                                            <p:cond delay="0"/>
                                          </p:stCondLst>
                                        </p:cTn>
                                        <p:tgtEl>
                                          <p:spTgt spid="255"/>
                                        </p:tgtEl>
                                        <p:attrNameLst>
                                          <p:attrName>style.visibility</p:attrName>
                                        </p:attrNameLst>
                                      </p:cBhvr>
                                      <p:to>
                                        <p:strVal val="visible"/>
                                      </p:to>
                                    </p:set>
                                  </p:childTnLst>
                                </p:cTn>
                              </p:par>
                            </p:childTnLst>
                          </p:cTn>
                        </p:par>
                        <p:par>
                          <p:cTn id="160" fill="hold">
                            <p:stCondLst>
                              <p:cond delay="3000"/>
                            </p:stCondLst>
                            <p:childTnLst>
                              <p:par>
                                <p:cTn id="161" presetID="35" presetClass="path" presetSubtype="0" fill="hold" grpId="1" nodeType="afterEffect">
                                  <p:stCondLst>
                                    <p:cond delay="0"/>
                                  </p:stCondLst>
                                  <p:childTnLst>
                                    <p:animMotion origin="layout" path="M -5.55556E-7 3.7037E-7 L -0.25 3.7037E-7 " pathEditMode="relative" rAng="0" ptsTypes="AA">
                                      <p:cBhvr>
                                        <p:cTn id="162" dur="1000" fill="hold"/>
                                        <p:tgtEl>
                                          <p:spTgt spid="255"/>
                                        </p:tgtEl>
                                        <p:attrNameLst>
                                          <p:attrName>ppt_x</p:attrName>
                                          <p:attrName>ppt_y</p:attrName>
                                        </p:attrNameLst>
                                      </p:cBhvr>
                                      <p:rCtr x="-12500" y="0"/>
                                    </p:animMotion>
                                  </p:childTnLst>
                                </p:cTn>
                              </p:par>
                              <p:par>
                                <p:cTn id="163" presetID="63" presetClass="path" presetSubtype="0" fill="hold" grpId="0" nodeType="withEffect">
                                  <p:stCondLst>
                                    <p:cond delay="0"/>
                                  </p:stCondLst>
                                  <p:childTnLst>
                                    <p:animMotion origin="layout" path="M -5.55556E-7 -1.11111E-6 L 0.25 -1.11111E-6 " pathEditMode="relative" rAng="0" ptsTypes="AA">
                                      <p:cBhvr>
                                        <p:cTn id="164" dur="1000" fill="hold"/>
                                        <p:tgtEl>
                                          <p:spTgt spid="254"/>
                                        </p:tgtEl>
                                        <p:attrNameLst>
                                          <p:attrName>ppt_x</p:attrName>
                                          <p:attrName>ppt_y</p:attrName>
                                        </p:attrNameLst>
                                      </p:cBhvr>
                                      <p:rCtr x="12500" y="0"/>
                                    </p:animMotion>
                                  </p:childTnLst>
                                </p:cTn>
                              </p:par>
                            </p:childTnLst>
                          </p:cTn>
                        </p:par>
                        <p:par>
                          <p:cTn id="165" fill="hold">
                            <p:stCondLst>
                              <p:cond delay="4000"/>
                            </p:stCondLst>
                            <p:childTnLst>
                              <p:par>
                                <p:cTn id="166" presetID="1" presetClass="entr" presetSubtype="0" fill="hold" grpId="1" nodeType="afterEffect">
                                  <p:stCondLst>
                                    <p:cond delay="0"/>
                                  </p:stCondLst>
                                  <p:childTnLst>
                                    <p:set>
                                      <p:cBhvr>
                                        <p:cTn id="167" dur="1" fill="hold">
                                          <p:stCondLst>
                                            <p:cond delay="0"/>
                                          </p:stCondLst>
                                        </p:cTn>
                                        <p:tgtEl>
                                          <p:spTgt spid="248"/>
                                        </p:tgtEl>
                                        <p:attrNameLst>
                                          <p:attrName>style.visibility</p:attrName>
                                        </p:attrNameLst>
                                      </p:cBhvr>
                                      <p:to>
                                        <p:strVal val="visible"/>
                                      </p:to>
                                    </p:set>
                                  </p:childTnLst>
                                </p:cTn>
                              </p:par>
                            </p:childTnLst>
                          </p:cTn>
                        </p:par>
                        <p:par>
                          <p:cTn id="168" fill="hold">
                            <p:stCondLst>
                              <p:cond delay="4000"/>
                            </p:stCondLst>
                            <p:childTnLst>
                              <p:par>
                                <p:cTn id="169" presetID="1" presetClass="entr" presetSubtype="0" fill="hold" grpId="0" nodeType="afterEffect">
                                  <p:stCondLst>
                                    <p:cond delay="0"/>
                                  </p:stCondLst>
                                  <p:childTnLst>
                                    <p:set>
                                      <p:cBhvr>
                                        <p:cTn id="170" dur="1" fill="hold">
                                          <p:stCondLst>
                                            <p:cond delay="0"/>
                                          </p:stCondLst>
                                        </p:cTn>
                                        <p:tgtEl>
                                          <p:spTgt spid="249"/>
                                        </p:tgtEl>
                                        <p:attrNameLst>
                                          <p:attrName>style.visibility</p:attrName>
                                        </p:attrNameLst>
                                      </p:cBhvr>
                                      <p:to>
                                        <p:strVal val="visible"/>
                                      </p:to>
                                    </p:set>
                                  </p:childTnLst>
                                </p:cTn>
                              </p:par>
                            </p:childTnLst>
                          </p:cTn>
                        </p:par>
                        <p:par>
                          <p:cTn id="171" fill="hold">
                            <p:stCondLst>
                              <p:cond delay="4000"/>
                            </p:stCondLst>
                            <p:childTnLst>
                              <p:par>
                                <p:cTn id="172" presetID="63" presetClass="path" presetSubtype="0" fill="hold" grpId="0" nodeType="afterEffect">
                                  <p:stCondLst>
                                    <p:cond delay="0"/>
                                  </p:stCondLst>
                                  <p:childTnLst>
                                    <p:animMotion origin="layout" path="M 5E-6 1.11111E-6 L 0.25001 1.11111E-6 " pathEditMode="relative" rAng="0" ptsTypes="AA">
                                      <p:cBhvr>
                                        <p:cTn id="173" dur="1000" fill="hold"/>
                                        <p:tgtEl>
                                          <p:spTgt spid="248"/>
                                        </p:tgtEl>
                                        <p:attrNameLst>
                                          <p:attrName>ppt_x</p:attrName>
                                          <p:attrName>ppt_y</p:attrName>
                                        </p:attrNameLst>
                                      </p:cBhvr>
                                      <p:rCtr x="12500" y="0"/>
                                    </p:animMotion>
                                  </p:childTnLst>
                                </p:cTn>
                              </p:par>
                              <p:par>
                                <p:cTn id="174" presetID="35" presetClass="path" presetSubtype="0" fill="hold" grpId="1" nodeType="withEffect">
                                  <p:stCondLst>
                                    <p:cond delay="0"/>
                                  </p:stCondLst>
                                  <p:childTnLst>
                                    <p:animMotion origin="layout" path="M 2.5E-6 1.11111E-6 L -0.25 1.11111E-6 " pathEditMode="relative" rAng="0" ptsTypes="AA">
                                      <p:cBhvr>
                                        <p:cTn id="175" dur="1000" fill="hold"/>
                                        <p:tgtEl>
                                          <p:spTgt spid="249"/>
                                        </p:tgtEl>
                                        <p:attrNameLst>
                                          <p:attrName>ppt_x</p:attrName>
                                          <p:attrName>ppt_y</p:attrName>
                                        </p:attrNameLst>
                                      </p:cBhvr>
                                      <p:rCtr x="-12500" y="0"/>
                                    </p:animMotion>
                                  </p:childTnLst>
                                </p:cTn>
                              </p:par>
                            </p:childTnLst>
                          </p:cTn>
                        </p:par>
                        <p:par>
                          <p:cTn id="176" fill="hold">
                            <p:stCondLst>
                              <p:cond delay="5000"/>
                            </p:stCondLst>
                            <p:childTnLst>
                              <p:par>
                                <p:cTn id="177" presetID="1" presetClass="entr" presetSubtype="0" fill="hold" grpId="1" nodeType="afterEffect">
                                  <p:stCondLst>
                                    <p:cond delay="0"/>
                                  </p:stCondLst>
                                  <p:childTnLst>
                                    <p:set>
                                      <p:cBhvr>
                                        <p:cTn id="178" dur="1" fill="hold">
                                          <p:stCondLst>
                                            <p:cond delay="0"/>
                                          </p:stCondLst>
                                        </p:cTn>
                                        <p:tgtEl>
                                          <p:spTgt spid="256"/>
                                        </p:tgtEl>
                                        <p:attrNameLst>
                                          <p:attrName>style.visibility</p:attrName>
                                        </p:attrNameLst>
                                      </p:cBhvr>
                                      <p:to>
                                        <p:strVal val="visible"/>
                                      </p:to>
                                    </p:set>
                                  </p:childTnLst>
                                </p:cTn>
                              </p:par>
                            </p:childTnLst>
                          </p:cTn>
                        </p:par>
                        <p:par>
                          <p:cTn id="179" fill="hold">
                            <p:stCondLst>
                              <p:cond delay="5000"/>
                            </p:stCondLst>
                            <p:childTnLst>
                              <p:par>
                                <p:cTn id="180" presetID="1" presetClass="entr" presetSubtype="0" fill="hold" grpId="0" nodeType="afterEffect">
                                  <p:stCondLst>
                                    <p:cond delay="0"/>
                                  </p:stCondLst>
                                  <p:childTnLst>
                                    <p:set>
                                      <p:cBhvr>
                                        <p:cTn id="181" dur="1" fill="hold">
                                          <p:stCondLst>
                                            <p:cond delay="0"/>
                                          </p:stCondLst>
                                        </p:cTn>
                                        <p:tgtEl>
                                          <p:spTgt spid="257"/>
                                        </p:tgtEl>
                                        <p:attrNameLst>
                                          <p:attrName>style.visibility</p:attrName>
                                        </p:attrNameLst>
                                      </p:cBhvr>
                                      <p:to>
                                        <p:strVal val="visible"/>
                                      </p:to>
                                    </p:set>
                                  </p:childTnLst>
                                </p:cTn>
                              </p:par>
                            </p:childTnLst>
                          </p:cTn>
                        </p:par>
                        <p:par>
                          <p:cTn id="182" fill="hold">
                            <p:stCondLst>
                              <p:cond delay="5000"/>
                            </p:stCondLst>
                            <p:childTnLst>
                              <p:par>
                                <p:cTn id="183" presetID="35" presetClass="path" presetSubtype="0" fill="hold" grpId="1" nodeType="afterEffect">
                                  <p:stCondLst>
                                    <p:cond delay="0"/>
                                  </p:stCondLst>
                                  <p:childTnLst>
                                    <p:animMotion origin="layout" path="M 5.55556E-7 -4.44444E-6 L -0.25 -4.44444E-6 " pathEditMode="relative" rAng="0" ptsTypes="AA">
                                      <p:cBhvr>
                                        <p:cTn id="184" dur="1000" fill="hold"/>
                                        <p:tgtEl>
                                          <p:spTgt spid="257"/>
                                        </p:tgtEl>
                                        <p:attrNameLst>
                                          <p:attrName>ppt_x</p:attrName>
                                          <p:attrName>ppt_y</p:attrName>
                                        </p:attrNameLst>
                                      </p:cBhvr>
                                      <p:rCtr x="-12500" y="0"/>
                                    </p:animMotion>
                                  </p:childTnLst>
                                </p:cTn>
                              </p:par>
                              <p:par>
                                <p:cTn id="185" presetID="63" presetClass="path" presetSubtype="0" fill="hold" grpId="0" nodeType="withEffect">
                                  <p:stCondLst>
                                    <p:cond delay="0"/>
                                  </p:stCondLst>
                                  <p:childTnLst>
                                    <p:animMotion origin="layout" path="M 4.44444E-6 4.81481E-6 L 0.1493 0.00231 " pathEditMode="relative" rAng="0" ptsTypes="AA">
                                      <p:cBhvr>
                                        <p:cTn id="186" dur="1000" fill="hold"/>
                                        <p:tgtEl>
                                          <p:spTgt spid="256"/>
                                        </p:tgtEl>
                                        <p:attrNameLst>
                                          <p:attrName>ppt_x</p:attrName>
                                          <p:attrName>ppt_y</p:attrName>
                                        </p:attrNameLst>
                                      </p:cBhvr>
                                      <p:rCtr x="7465" y="116"/>
                                    </p:animMotion>
                                  </p:childTnLst>
                                </p:cTn>
                              </p:par>
                            </p:childTnLst>
                          </p:cTn>
                        </p:par>
                        <p:par>
                          <p:cTn id="187" fill="hold">
                            <p:stCondLst>
                              <p:cond delay="6000"/>
                            </p:stCondLst>
                            <p:childTnLst>
                              <p:par>
                                <p:cTn id="188" presetID="1" presetClass="entr" presetSubtype="0" fill="hold" grpId="1" nodeType="afterEffect">
                                  <p:stCondLst>
                                    <p:cond delay="0"/>
                                  </p:stCondLst>
                                  <p:childTnLst>
                                    <p:set>
                                      <p:cBhvr>
                                        <p:cTn id="189" dur="1" fill="hold">
                                          <p:stCondLst>
                                            <p:cond delay="0"/>
                                          </p:stCondLst>
                                        </p:cTn>
                                        <p:tgtEl>
                                          <p:spTgt spid="252"/>
                                        </p:tgtEl>
                                        <p:attrNameLst>
                                          <p:attrName>style.visibility</p:attrName>
                                        </p:attrNameLst>
                                      </p:cBhvr>
                                      <p:to>
                                        <p:strVal val="visible"/>
                                      </p:to>
                                    </p:set>
                                  </p:childTnLst>
                                </p:cTn>
                              </p:par>
                            </p:childTnLst>
                          </p:cTn>
                        </p:par>
                        <p:par>
                          <p:cTn id="190" fill="hold">
                            <p:stCondLst>
                              <p:cond delay="6000"/>
                            </p:stCondLst>
                            <p:childTnLst>
                              <p:par>
                                <p:cTn id="191" presetID="1" presetClass="entr" presetSubtype="0" fill="hold" grpId="0" nodeType="afterEffect">
                                  <p:stCondLst>
                                    <p:cond delay="0"/>
                                  </p:stCondLst>
                                  <p:childTnLst>
                                    <p:set>
                                      <p:cBhvr>
                                        <p:cTn id="192" dur="1" fill="hold">
                                          <p:stCondLst>
                                            <p:cond delay="0"/>
                                          </p:stCondLst>
                                        </p:cTn>
                                        <p:tgtEl>
                                          <p:spTgt spid="253"/>
                                        </p:tgtEl>
                                        <p:attrNameLst>
                                          <p:attrName>style.visibility</p:attrName>
                                        </p:attrNameLst>
                                      </p:cBhvr>
                                      <p:to>
                                        <p:strVal val="visible"/>
                                      </p:to>
                                    </p:set>
                                  </p:childTnLst>
                                </p:cTn>
                              </p:par>
                            </p:childTnLst>
                          </p:cTn>
                        </p:par>
                        <p:par>
                          <p:cTn id="193" fill="hold">
                            <p:stCondLst>
                              <p:cond delay="6000"/>
                            </p:stCondLst>
                            <p:childTnLst>
                              <p:par>
                                <p:cTn id="194" presetID="35" presetClass="path" presetSubtype="0" fill="hold" grpId="1" nodeType="afterEffect">
                                  <p:stCondLst>
                                    <p:cond delay="0"/>
                                  </p:stCondLst>
                                  <p:childTnLst>
                                    <p:animMotion origin="layout" path="M -8.33333E-7 2.59259E-6 L -0.25 2.59259E-6 " pathEditMode="relative" rAng="0" ptsTypes="AA">
                                      <p:cBhvr>
                                        <p:cTn id="195" dur="1000" fill="hold"/>
                                        <p:tgtEl>
                                          <p:spTgt spid="253"/>
                                        </p:tgtEl>
                                        <p:attrNameLst>
                                          <p:attrName>ppt_x</p:attrName>
                                          <p:attrName>ppt_y</p:attrName>
                                        </p:attrNameLst>
                                      </p:cBhvr>
                                      <p:rCtr x="-12500" y="0"/>
                                    </p:animMotion>
                                  </p:childTnLst>
                                </p:cTn>
                              </p:par>
                              <p:par>
                                <p:cTn id="196" presetID="63" presetClass="path" presetSubtype="0" fill="hold" grpId="0" nodeType="withEffect">
                                  <p:stCondLst>
                                    <p:cond delay="0"/>
                                  </p:stCondLst>
                                  <p:childTnLst>
                                    <p:animMotion origin="layout" path="M 8.33333E-7 -1.11111E-6 L 0.15017 -0.00231 " pathEditMode="relative" rAng="0" ptsTypes="AA">
                                      <p:cBhvr>
                                        <p:cTn id="197" dur="1000" fill="hold"/>
                                        <p:tgtEl>
                                          <p:spTgt spid="252"/>
                                        </p:tgtEl>
                                        <p:attrNameLst>
                                          <p:attrName>ppt_x</p:attrName>
                                          <p:attrName>ppt_y</p:attrName>
                                        </p:attrNameLst>
                                      </p:cBhvr>
                                      <p:rCtr x="7500" y="-116"/>
                                    </p:animMotion>
                                  </p:childTnLst>
                                </p:cTn>
                              </p:par>
                              <p:par>
                                <p:cTn id="198" presetID="1" presetClass="entr" presetSubtype="0" fill="hold" grpId="0" nodeType="withEffect">
                                  <p:stCondLst>
                                    <p:cond delay="0"/>
                                  </p:stCondLst>
                                  <p:childTnLst>
                                    <p:set>
                                      <p:cBhvr>
                                        <p:cTn id="199" dur="1" fill="hold">
                                          <p:stCondLst>
                                            <p:cond delay="0"/>
                                          </p:stCondLst>
                                        </p:cTn>
                                        <p:tgtEl>
                                          <p:spTgt spid="250"/>
                                        </p:tgtEl>
                                        <p:attrNameLst>
                                          <p:attrName>style.visibility</p:attrName>
                                        </p:attrNameLst>
                                      </p:cBhvr>
                                      <p:to>
                                        <p:strVal val="visible"/>
                                      </p:to>
                                    </p:set>
                                  </p:childTnLst>
                                </p:cTn>
                              </p:par>
                              <p:par>
                                <p:cTn id="200" presetID="1" presetClass="entr" presetSubtype="0" fill="hold" grpId="0" nodeType="withEffect">
                                  <p:stCondLst>
                                    <p:cond delay="0"/>
                                  </p:stCondLst>
                                  <p:childTnLst>
                                    <p:set>
                                      <p:cBhvr>
                                        <p:cTn id="201" dur="1" fill="hold">
                                          <p:stCondLst>
                                            <p:cond delay="0"/>
                                          </p:stCondLst>
                                        </p:cTn>
                                        <p:tgtEl>
                                          <p:spTgt spid="251"/>
                                        </p:tgtEl>
                                        <p:attrNameLst>
                                          <p:attrName>style.visibility</p:attrName>
                                        </p:attrNameLst>
                                      </p:cBhvr>
                                      <p:to>
                                        <p:strVal val="visible"/>
                                      </p:to>
                                    </p:set>
                                  </p:childTnLst>
                                </p:cTn>
                              </p:par>
                              <p:par>
                                <p:cTn id="202" presetID="63" presetClass="path" presetSubtype="0" fill="hold" grpId="1" nodeType="withEffect">
                                  <p:stCondLst>
                                    <p:cond delay="0"/>
                                  </p:stCondLst>
                                  <p:childTnLst>
                                    <p:animMotion origin="layout" path="M -8.33333E-7 -2.22222E-6 L 0.20521 0.00116 " pathEditMode="relative" rAng="0" ptsTypes="AA">
                                      <p:cBhvr>
                                        <p:cTn id="203" dur="1000" fill="hold"/>
                                        <p:tgtEl>
                                          <p:spTgt spid="250"/>
                                        </p:tgtEl>
                                        <p:attrNameLst>
                                          <p:attrName>ppt_x</p:attrName>
                                          <p:attrName>ppt_y</p:attrName>
                                        </p:attrNameLst>
                                      </p:cBhvr>
                                      <p:rCtr x="10260" y="46"/>
                                    </p:animMotion>
                                  </p:childTnLst>
                                </p:cTn>
                              </p:par>
                              <p:par>
                                <p:cTn id="204" presetID="35" presetClass="path" presetSubtype="0" fill="hold" grpId="1" nodeType="withEffect">
                                  <p:stCondLst>
                                    <p:cond delay="0"/>
                                  </p:stCondLst>
                                  <p:childTnLst>
                                    <p:animMotion origin="layout" path="M -8.33333E-7 -3.7037E-6 L -0.25 -3.7037E-6 " pathEditMode="relative" rAng="0" ptsTypes="AA">
                                      <p:cBhvr>
                                        <p:cTn id="205" dur="1000" fill="hold"/>
                                        <p:tgtEl>
                                          <p:spTgt spid="251"/>
                                        </p:tgtEl>
                                        <p:attrNameLst>
                                          <p:attrName>ppt_x</p:attrName>
                                          <p:attrName>ppt_y</p:attrName>
                                        </p:attrNameLst>
                                      </p:cBhvr>
                                      <p:rCtr x="-12500" y="0"/>
                                    </p:animMotion>
                                  </p:childTnLst>
                                </p:cTn>
                              </p:par>
                            </p:childTnLst>
                          </p:cTn>
                        </p:par>
                        <p:par>
                          <p:cTn id="206" fill="hold">
                            <p:stCondLst>
                              <p:cond delay="7000"/>
                            </p:stCondLst>
                            <p:childTnLst>
                              <p:par>
                                <p:cTn id="207" presetID="22" presetClass="entr" presetSubtype="1" fill="hold" nodeType="afterEffect">
                                  <p:stCondLst>
                                    <p:cond delay="0"/>
                                  </p:stCondLst>
                                  <p:childTnLst>
                                    <p:set>
                                      <p:cBhvr>
                                        <p:cTn id="208" dur="1" fill="hold">
                                          <p:stCondLst>
                                            <p:cond delay="0"/>
                                          </p:stCondLst>
                                        </p:cTn>
                                        <p:tgtEl>
                                          <p:spTgt spid="291"/>
                                        </p:tgtEl>
                                        <p:attrNameLst>
                                          <p:attrName>style.visibility</p:attrName>
                                        </p:attrNameLst>
                                      </p:cBhvr>
                                      <p:to>
                                        <p:strVal val="visible"/>
                                      </p:to>
                                    </p:set>
                                    <p:animEffect transition="in" filter="wipe(up)">
                                      <p:cBhvr>
                                        <p:cTn id="209" dur="500"/>
                                        <p:tgtEl>
                                          <p:spTgt spid="291"/>
                                        </p:tgtEl>
                                      </p:cBhvr>
                                    </p:animEffect>
                                  </p:childTnLst>
                                </p:cTn>
                              </p:par>
                            </p:childTnLst>
                          </p:cTn>
                        </p:par>
                      </p:childTnLst>
                    </p:cTn>
                  </p:par>
                  <p:par>
                    <p:cTn id="210" fill="hold">
                      <p:stCondLst>
                        <p:cond delay="indefinite"/>
                      </p:stCondLst>
                      <p:childTnLst>
                        <p:par>
                          <p:cTn id="211" fill="hold">
                            <p:stCondLst>
                              <p:cond delay="0"/>
                            </p:stCondLst>
                            <p:childTnLst>
                              <p:par>
                                <p:cTn id="212" presetID="22" presetClass="entr" presetSubtype="1" fill="hold" nodeType="clickEffect">
                                  <p:stCondLst>
                                    <p:cond delay="0"/>
                                  </p:stCondLst>
                                  <p:childTnLst>
                                    <p:set>
                                      <p:cBhvr>
                                        <p:cTn id="213" dur="1" fill="hold">
                                          <p:stCondLst>
                                            <p:cond delay="0"/>
                                          </p:stCondLst>
                                        </p:cTn>
                                        <p:tgtEl>
                                          <p:spTgt spid="288"/>
                                        </p:tgtEl>
                                        <p:attrNameLst>
                                          <p:attrName>style.visibility</p:attrName>
                                        </p:attrNameLst>
                                      </p:cBhvr>
                                      <p:to>
                                        <p:strVal val="visible"/>
                                      </p:to>
                                    </p:set>
                                    <p:animEffect transition="in" filter="wipe(up)">
                                      <p:cBhvr>
                                        <p:cTn id="214" dur="500"/>
                                        <p:tgtEl>
                                          <p:spTgt spid="288"/>
                                        </p:tgtEl>
                                      </p:cBhvr>
                                    </p:animEffect>
                                  </p:childTnLst>
                                </p:cTn>
                              </p:par>
                            </p:childTnLst>
                          </p:cTn>
                        </p:par>
                        <p:par>
                          <p:cTn id="215" fill="hold">
                            <p:stCondLst>
                              <p:cond delay="500"/>
                            </p:stCondLst>
                            <p:childTnLst>
                              <p:par>
                                <p:cTn id="216" presetID="22" presetClass="entr" presetSubtype="8" fill="hold" nodeType="afterEffect">
                                  <p:stCondLst>
                                    <p:cond delay="0"/>
                                  </p:stCondLst>
                                  <p:childTnLst>
                                    <p:set>
                                      <p:cBhvr>
                                        <p:cTn id="217" dur="1" fill="hold">
                                          <p:stCondLst>
                                            <p:cond delay="0"/>
                                          </p:stCondLst>
                                        </p:cTn>
                                        <p:tgtEl>
                                          <p:spTgt spid="296"/>
                                        </p:tgtEl>
                                        <p:attrNameLst>
                                          <p:attrName>style.visibility</p:attrName>
                                        </p:attrNameLst>
                                      </p:cBhvr>
                                      <p:to>
                                        <p:strVal val="visible"/>
                                      </p:to>
                                    </p:set>
                                    <p:animEffect transition="in" filter="wipe(left)">
                                      <p:cBhvr>
                                        <p:cTn id="218" dur="500"/>
                                        <p:tgtEl>
                                          <p:spTgt spid="296"/>
                                        </p:tgtEl>
                                      </p:cBhvr>
                                    </p:animEffect>
                                  </p:childTnLst>
                                </p:cTn>
                              </p:par>
                            </p:childTnLst>
                          </p:cTn>
                        </p:par>
                      </p:childTnLst>
                    </p:cTn>
                  </p:par>
                  <p:par>
                    <p:cTn id="219" fill="hold">
                      <p:stCondLst>
                        <p:cond delay="indefinite"/>
                      </p:stCondLst>
                      <p:childTnLst>
                        <p:par>
                          <p:cTn id="220" fill="hold">
                            <p:stCondLst>
                              <p:cond delay="0"/>
                            </p:stCondLst>
                            <p:childTnLst>
                              <p:par>
                                <p:cTn id="221" presetID="22" presetClass="entr" presetSubtype="8" fill="hold" nodeType="clickEffect">
                                  <p:stCondLst>
                                    <p:cond delay="0"/>
                                  </p:stCondLst>
                                  <p:childTnLst>
                                    <p:set>
                                      <p:cBhvr>
                                        <p:cTn id="222" dur="1" fill="hold">
                                          <p:stCondLst>
                                            <p:cond delay="0"/>
                                          </p:stCondLst>
                                        </p:cTn>
                                        <p:tgtEl>
                                          <p:spTgt spid="299"/>
                                        </p:tgtEl>
                                        <p:attrNameLst>
                                          <p:attrName>style.visibility</p:attrName>
                                        </p:attrNameLst>
                                      </p:cBhvr>
                                      <p:to>
                                        <p:strVal val="visible"/>
                                      </p:to>
                                    </p:set>
                                    <p:animEffect transition="in" filter="wipe(left)">
                                      <p:cBhvr>
                                        <p:cTn id="223" dur="500"/>
                                        <p:tgtEl>
                                          <p:spTgt spid="299"/>
                                        </p:tgtEl>
                                      </p:cBhvr>
                                    </p:animEffect>
                                  </p:childTnLst>
                                </p:cTn>
                              </p:par>
                            </p:childTnLst>
                          </p:cTn>
                        </p:par>
                      </p:childTnLst>
                    </p:cTn>
                  </p:par>
                  <p:par>
                    <p:cTn id="224" fill="hold">
                      <p:stCondLst>
                        <p:cond delay="indefinite"/>
                      </p:stCondLst>
                      <p:childTnLst>
                        <p:par>
                          <p:cTn id="225" fill="hold">
                            <p:stCondLst>
                              <p:cond delay="0"/>
                            </p:stCondLst>
                            <p:childTnLst>
                              <p:par>
                                <p:cTn id="226" presetID="5" presetClass="entr" presetSubtype="10" fill="hold" nodeType="clickEffect">
                                  <p:stCondLst>
                                    <p:cond delay="0"/>
                                  </p:stCondLst>
                                  <p:childTnLst>
                                    <p:set>
                                      <p:cBhvr>
                                        <p:cTn id="227" dur="1" fill="hold">
                                          <p:stCondLst>
                                            <p:cond delay="0"/>
                                          </p:stCondLst>
                                        </p:cTn>
                                        <p:tgtEl>
                                          <p:spTgt spid="2"/>
                                        </p:tgtEl>
                                        <p:attrNameLst>
                                          <p:attrName>style.visibility</p:attrName>
                                        </p:attrNameLst>
                                      </p:cBhvr>
                                      <p:to>
                                        <p:strVal val="visible"/>
                                      </p:to>
                                    </p:set>
                                    <p:animEffect transition="in" filter="checkerboard(across)">
                                      <p:cBhvr>
                                        <p:cTn id="2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246" grpId="0" animBg="1"/>
      <p:bldP spid="246" grpId="1" animBg="1"/>
      <p:bldP spid="247" grpId="0" animBg="1"/>
      <p:bldP spid="247" grpId="1" animBg="1"/>
      <p:bldP spid="248" grpId="0" animBg="1"/>
      <p:bldP spid="248" grpId="1" animBg="1"/>
      <p:bldP spid="249" grpId="0" animBg="1"/>
      <p:bldP spid="249" grpId="1" animBg="1"/>
      <p:bldP spid="250" grpId="0" animBg="1"/>
      <p:bldP spid="250" grpId="1" animBg="1"/>
      <p:bldP spid="251" grpId="0" animBg="1"/>
      <p:bldP spid="251" grpId="1" animBg="1"/>
      <p:bldP spid="252" grpId="0" animBg="1"/>
      <p:bldP spid="252" grpId="1" animBg="1"/>
      <p:bldP spid="253" grpId="0" animBg="1"/>
      <p:bldP spid="253" grpId="1" animBg="1"/>
      <p:bldP spid="254" grpId="0" animBg="1"/>
      <p:bldP spid="254" grpId="1" animBg="1"/>
      <p:bldP spid="255" grpId="0" animBg="1"/>
      <p:bldP spid="255" grpId="1" animBg="1"/>
      <p:bldP spid="256" grpId="0" animBg="1"/>
      <p:bldP spid="256" grpId="1" animBg="1"/>
      <p:bldP spid="257" grpId="0" animBg="1"/>
      <p:bldP spid="257" grpId="1" animBg="1"/>
      <p:bldP spid="258" grpId="0" animBg="1"/>
      <p:bldP spid="258" grpId="1" animBg="1"/>
      <p:bldP spid="259" grpId="0" animBg="1"/>
      <p:bldP spid="259" grpId="1" animBg="1"/>
      <p:bldP spid="260" grpId="0" animBg="1"/>
      <p:bldP spid="260" grpId="1" animBg="1"/>
      <p:bldP spid="261" grpId="0" animBg="1"/>
      <p:bldP spid="261" grpId="1" animBg="1"/>
      <p:bldP spid="262" grpId="0" animBg="1"/>
      <p:bldP spid="262" grpId="1" animBg="1"/>
      <p:bldP spid="263" grpId="0" animBg="1"/>
      <p:bldP spid="26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ésultat de recherche d'images pour &quot;death star focusing&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2195" y="768096"/>
            <a:ext cx="9168386" cy="613257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192" y="762000"/>
            <a:ext cx="9156192" cy="611428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6" name="Rectangle 105">
            <a:extLst>
              <a:ext uri="{FF2B5EF4-FFF2-40B4-BE49-F238E27FC236}">
                <a16:creationId xmlns:a16="http://schemas.microsoft.com/office/drawing/2014/main" id="{EB90A8FF-84C2-BD43-9310-3901BE1277F0}"/>
              </a:ext>
            </a:extLst>
          </p:cNvPr>
          <p:cNvSpPr/>
          <p:nvPr/>
        </p:nvSpPr>
        <p:spPr>
          <a:xfrm flipH="1">
            <a:off x="2622177" y="4708202"/>
            <a:ext cx="3364286" cy="1156052"/>
          </a:xfrm>
          <a:prstGeom prst="rect">
            <a:avLst/>
          </a:prstGeom>
          <a:solidFill>
            <a:schemeClr val="bg2">
              <a:alpha val="69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b="1" dirty="0" err="1">
                <a:solidFill>
                  <a:srgbClr val="C00000"/>
                </a:solidFill>
              </a:rPr>
              <a:t>Requires</a:t>
            </a:r>
            <a:r>
              <a:rPr lang="fr-FR" sz="2200" b="1" dirty="0">
                <a:solidFill>
                  <a:srgbClr val="C00000"/>
                </a:solidFill>
              </a:rPr>
              <a:t> a </a:t>
            </a:r>
            <a:r>
              <a:rPr lang="fr-FR" sz="2200" b="1" dirty="0" err="1">
                <a:solidFill>
                  <a:srgbClr val="C00000"/>
                </a:solidFill>
              </a:rPr>
              <a:t>paradigm</a:t>
            </a:r>
            <a:r>
              <a:rPr lang="fr-FR" sz="2200" b="1" dirty="0">
                <a:solidFill>
                  <a:srgbClr val="C00000"/>
                </a:solidFill>
              </a:rPr>
              <a:t> shift</a:t>
            </a:r>
          </a:p>
        </p:txBody>
      </p:sp>
      <p:sp>
        <p:nvSpPr>
          <p:cNvPr id="11" name="Line 3"/>
          <p:cNvSpPr>
            <a:spLocks noChangeShapeType="1"/>
          </p:cNvSpPr>
          <p:nvPr/>
        </p:nvSpPr>
        <p:spPr bwMode="auto">
          <a:xfrm>
            <a:off x="396875" y="260350"/>
            <a:ext cx="8351838" cy="0"/>
          </a:xfrm>
          <a:prstGeom prst="line">
            <a:avLst/>
          </a:prstGeom>
          <a:noFill/>
          <a:ln w="285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5" tIns="45713" rIns="91425" bIns="45713"/>
          <a:lstStyle/>
          <a:p>
            <a:endParaRPr lang="fr-FR"/>
          </a:p>
        </p:txBody>
      </p:sp>
      <p:sp>
        <p:nvSpPr>
          <p:cNvPr id="12" name="Rectangle 11"/>
          <p:cNvSpPr/>
          <p:nvPr/>
        </p:nvSpPr>
        <p:spPr>
          <a:xfrm>
            <a:off x="0" y="0"/>
            <a:ext cx="8210550" cy="762000"/>
          </a:xfrm>
          <a:prstGeom prst="rect">
            <a:avLst/>
          </a:prstGeom>
          <a:gradFill>
            <a:gsLst>
              <a:gs pos="0">
                <a:srgbClr val="C4161C"/>
              </a:gs>
              <a:gs pos="50000">
                <a:srgbClr val="C00000"/>
              </a:gs>
              <a:gs pos="100000">
                <a:srgbClr val="E51B22"/>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anchor="ctr"/>
          <a:lstStyle/>
          <a:p>
            <a:pPr algn="ctr">
              <a:defRPr/>
            </a:pPr>
            <a:endParaRPr lang="fr-FR"/>
          </a:p>
        </p:txBody>
      </p:sp>
      <p:pic>
        <p:nvPicPr>
          <p:cNvPr id="14" name="Picture 2" descr="C:\Users\hvincent\Desktop\logo_ce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0550" y="0"/>
            <a:ext cx="933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ZoneTexte 65"/>
          <p:cNvSpPr txBox="1"/>
          <p:nvPr/>
        </p:nvSpPr>
        <p:spPr>
          <a:xfrm>
            <a:off x="2490038" y="141021"/>
            <a:ext cx="4483600" cy="461665"/>
          </a:xfrm>
          <a:prstGeom prst="rect">
            <a:avLst/>
          </a:prstGeom>
          <a:noFill/>
        </p:spPr>
        <p:txBody>
          <a:bodyPr wrap="none" rtlCol="0">
            <a:spAutoFit/>
          </a:bodyPr>
          <a:lstStyle>
            <a:defPPr>
              <a:defRPr lang="en-US"/>
            </a:defPPr>
            <a:lvl1pPr defTabSz="914400" fontAlgn="auto">
              <a:spcBef>
                <a:spcPts val="0"/>
              </a:spcBef>
              <a:spcAft>
                <a:spcPts val="0"/>
              </a:spcAft>
              <a:defRPr sz="2600" i="0">
                <a:solidFill>
                  <a:prstClr val="black"/>
                </a:solidFill>
                <a:latin typeface="Calibri" panose="020F0502020204030204"/>
              </a:defRPr>
            </a:lvl1pPr>
          </a:lstStyle>
          <a:p>
            <a:r>
              <a:rPr lang="fr-FR" sz="2400" dirty="0" err="1">
                <a:solidFill>
                  <a:schemeClr val="bg1"/>
                </a:solidFill>
                <a:latin typeface="Calibri" pitchFamily="34" charset="0"/>
                <a:ea typeface="MS PGothic" pitchFamily="34" charset="-128"/>
              </a:rPr>
              <a:t>What</a:t>
            </a:r>
            <a:r>
              <a:rPr lang="fr-FR" sz="2400" dirty="0">
                <a:solidFill>
                  <a:schemeClr val="bg1"/>
                </a:solidFill>
                <a:latin typeface="Calibri" pitchFamily="34" charset="0"/>
                <a:ea typeface="MS PGothic" pitchFamily="34" charset="-128"/>
              </a:rPr>
              <a:t> are the </a:t>
            </a:r>
            <a:r>
              <a:rPr lang="fr-FR" sz="2400" dirty="0" err="1">
                <a:solidFill>
                  <a:schemeClr val="bg1"/>
                </a:solidFill>
                <a:latin typeface="Calibri" pitchFamily="34" charset="0"/>
                <a:ea typeface="MS PGothic" pitchFamily="34" charset="-128"/>
              </a:rPr>
              <a:t>current</a:t>
            </a:r>
            <a:r>
              <a:rPr lang="fr-FR" sz="2400" dirty="0">
                <a:solidFill>
                  <a:schemeClr val="bg1"/>
                </a:solidFill>
                <a:latin typeface="Calibri" pitchFamily="34" charset="0"/>
                <a:ea typeface="MS PGothic" pitchFamily="34" charset="-128"/>
              </a:rPr>
              <a:t> limitations ? </a:t>
            </a:r>
          </a:p>
        </p:txBody>
      </p:sp>
      <p:grpSp>
        <p:nvGrpSpPr>
          <p:cNvPr id="102" name="Grouper 1">
            <a:extLst>
              <a:ext uri="{FF2B5EF4-FFF2-40B4-BE49-F238E27FC236}">
                <a16:creationId xmlns:a16="http://schemas.microsoft.com/office/drawing/2014/main" id="{7E7156CB-2246-934C-AC4D-BE50C80D6532}"/>
              </a:ext>
            </a:extLst>
          </p:cNvPr>
          <p:cNvGrpSpPr/>
          <p:nvPr/>
        </p:nvGrpSpPr>
        <p:grpSpPr>
          <a:xfrm rot="16200000">
            <a:off x="4026565" y="-786508"/>
            <a:ext cx="1160849" cy="7270693"/>
            <a:chOff x="6917980" y="5230764"/>
            <a:chExt cx="2267960" cy="5359164"/>
          </a:xfrm>
        </p:grpSpPr>
        <p:sp>
          <p:nvSpPr>
            <p:cNvPr id="103" name="Flèche vers le bas 102">
              <a:extLst>
                <a:ext uri="{FF2B5EF4-FFF2-40B4-BE49-F238E27FC236}">
                  <a16:creationId xmlns:a16="http://schemas.microsoft.com/office/drawing/2014/main" id="{5CF5F0CD-C6B7-CE49-ADBF-F482DFB04DAC}"/>
                </a:ext>
              </a:extLst>
            </p:cNvPr>
            <p:cNvSpPr/>
            <p:nvPr/>
          </p:nvSpPr>
          <p:spPr>
            <a:xfrm>
              <a:off x="6917980" y="5230764"/>
              <a:ext cx="1488728" cy="5359164"/>
            </a:xfrm>
            <a:prstGeom prst="downArrow">
              <a:avLst/>
            </a:prstGeom>
            <a:gradFill>
              <a:gsLst>
                <a:gs pos="0">
                  <a:schemeClr val="accent1">
                    <a:lumMod val="5000"/>
                    <a:lumOff val="95000"/>
                  </a:schemeClr>
                </a:gs>
                <a:gs pos="7000">
                  <a:srgbClr val="FFFF00"/>
                </a:gs>
                <a:gs pos="33000">
                  <a:srgbClr val="FFC000"/>
                </a:gs>
                <a:gs pos="100000">
                  <a:srgbClr val="C00000"/>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26"/>
            </a:p>
          </p:txBody>
        </p:sp>
        <p:sp>
          <p:nvSpPr>
            <p:cNvPr id="104" name="ZoneTexte 103">
              <a:extLst>
                <a:ext uri="{FF2B5EF4-FFF2-40B4-BE49-F238E27FC236}">
                  <a16:creationId xmlns:a16="http://schemas.microsoft.com/office/drawing/2014/main" id="{8345FA8E-82FC-EF4F-9FD0-1858D1BFFFAA}"/>
                </a:ext>
              </a:extLst>
            </p:cNvPr>
            <p:cNvSpPr txBox="1"/>
            <p:nvPr/>
          </p:nvSpPr>
          <p:spPr>
            <a:xfrm rot="5400000">
              <a:off x="7312836" y="7384203"/>
              <a:ext cx="699015" cy="1052285"/>
            </a:xfrm>
            <a:prstGeom prst="rect">
              <a:avLst/>
            </a:prstGeom>
            <a:noFill/>
          </p:spPr>
          <p:txBody>
            <a:bodyPr wrap="none" rtlCol="0">
              <a:spAutoFit/>
            </a:bodyPr>
            <a:lstStyle/>
            <a:p>
              <a:r>
                <a:rPr lang="fr-FR" sz="2900" b="1" dirty="0"/>
                <a:t>?</a:t>
              </a:r>
            </a:p>
          </p:txBody>
        </p:sp>
        <p:sp>
          <p:nvSpPr>
            <p:cNvPr id="105" name="ZoneTexte 104">
              <a:extLst>
                <a:ext uri="{FF2B5EF4-FFF2-40B4-BE49-F238E27FC236}">
                  <a16:creationId xmlns:a16="http://schemas.microsoft.com/office/drawing/2014/main" id="{0A09B74E-6AAB-964D-9D5E-9F02B06C0470}"/>
                </a:ext>
              </a:extLst>
            </p:cNvPr>
            <p:cNvSpPr txBox="1"/>
            <p:nvPr/>
          </p:nvSpPr>
          <p:spPr>
            <a:xfrm rot="5400000">
              <a:off x="6272908" y="7357691"/>
              <a:ext cx="4984237" cy="841827"/>
            </a:xfrm>
            <a:prstGeom prst="rect">
              <a:avLst/>
            </a:prstGeom>
            <a:noFill/>
          </p:spPr>
          <p:txBody>
            <a:bodyPr wrap="square" rtlCol="0">
              <a:spAutoFit/>
            </a:bodyPr>
            <a:lstStyle/>
            <a:p>
              <a:pPr algn="ctr"/>
              <a:r>
                <a:rPr lang="fr-FR" sz="2200" b="1" dirty="0"/>
                <a:t>≅7 </a:t>
              </a:r>
              <a:r>
                <a:rPr lang="fr-FR" sz="2200" b="1" dirty="0" err="1"/>
                <a:t>orders</a:t>
              </a:r>
              <a:r>
                <a:rPr lang="fr-FR" sz="2200" b="1" dirty="0"/>
                <a:t> of magnitude!</a:t>
              </a:r>
            </a:p>
          </p:txBody>
        </p:sp>
      </p:grpSp>
      <p:sp>
        <p:nvSpPr>
          <p:cNvPr id="107" name="ZoneTexte 106">
            <a:extLst>
              <a:ext uri="{FF2B5EF4-FFF2-40B4-BE49-F238E27FC236}">
                <a16:creationId xmlns:a16="http://schemas.microsoft.com/office/drawing/2014/main" id="{437DE798-D070-B84A-A5FE-75B2A1C2278B}"/>
              </a:ext>
            </a:extLst>
          </p:cNvPr>
          <p:cNvSpPr txBox="1"/>
          <p:nvPr/>
        </p:nvSpPr>
        <p:spPr>
          <a:xfrm>
            <a:off x="313036" y="3389004"/>
            <a:ext cx="1467133" cy="769441"/>
          </a:xfrm>
          <a:prstGeom prst="rect">
            <a:avLst/>
          </a:prstGeom>
          <a:noFill/>
        </p:spPr>
        <p:txBody>
          <a:bodyPr wrap="none" rtlCol="0">
            <a:spAutoFit/>
          </a:bodyPr>
          <a:lstStyle/>
          <a:p>
            <a:pPr algn="ctr"/>
            <a:r>
              <a:rPr lang="fr-FR" sz="2200" b="1" dirty="0"/>
              <a:t>« </a:t>
            </a:r>
            <a:r>
              <a:rPr lang="fr-FR" sz="2200" b="1" dirty="0" err="1"/>
              <a:t>Today</a:t>
            </a:r>
            <a:r>
              <a:rPr lang="fr-FR" sz="2200" b="1" dirty="0"/>
              <a:t> »</a:t>
            </a:r>
            <a:br>
              <a:rPr lang="fr-FR" sz="2200" b="1" dirty="0"/>
            </a:br>
            <a:r>
              <a:rPr lang="fr-FR" sz="2200" b="1" dirty="0"/>
              <a:t>10</a:t>
            </a:r>
            <a:r>
              <a:rPr lang="fr-FR" sz="2200" b="1" baseline="30000" dirty="0"/>
              <a:t>22</a:t>
            </a:r>
            <a:r>
              <a:rPr lang="fr-FR" sz="2200" b="1" dirty="0"/>
              <a:t>W.cm</a:t>
            </a:r>
            <a:r>
              <a:rPr lang="fr-FR" sz="2200" b="1" baseline="30000" dirty="0"/>
              <a:t>-2</a:t>
            </a:r>
            <a:endParaRPr lang="fr-FR" sz="2200" b="1" dirty="0"/>
          </a:p>
        </p:txBody>
      </p:sp>
      <p:sp>
        <p:nvSpPr>
          <p:cNvPr id="108" name="ZoneTexte 107">
            <a:extLst>
              <a:ext uri="{FF2B5EF4-FFF2-40B4-BE49-F238E27FC236}">
                <a16:creationId xmlns:a16="http://schemas.microsoft.com/office/drawing/2014/main" id="{B16EC133-23D2-134A-BC1C-25A6093BCE88}"/>
              </a:ext>
            </a:extLst>
          </p:cNvPr>
          <p:cNvSpPr txBox="1"/>
          <p:nvPr/>
        </p:nvSpPr>
        <p:spPr>
          <a:xfrm>
            <a:off x="7300722" y="3409134"/>
            <a:ext cx="1676421" cy="769441"/>
          </a:xfrm>
          <a:prstGeom prst="rect">
            <a:avLst/>
          </a:prstGeom>
          <a:noFill/>
        </p:spPr>
        <p:txBody>
          <a:bodyPr wrap="none" rtlCol="0">
            <a:spAutoFit/>
          </a:bodyPr>
          <a:lstStyle/>
          <a:p>
            <a:pPr algn="ctr"/>
            <a:r>
              <a:rPr lang="fr-FR" sz="2200" b="1" dirty="0"/>
              <a:t>« </a:t>
            </a:r>
            <a:r>
              <a:rPr lang="fr-FR" sz="2200" b="1" dirty="0" err="1"/>
              <a:t>Required</a:t>
            </a:r>
            <a:r>
              <a:rPr lang="fr-FR" sz="2200" b="1" dirty="0"/>
              <a:t> »</a:t>
            </a:r>
            <a:br>
              <a:rPr lang="fr-FR" sz="2200" b="1" dirty="0"/>
            </a:br>
            <a:r>
              <a:rPr lang="fr-FR" sz="2200" b="1" dirty="0"/>
              <a:t>10</a:t>
            </a:r>
            <a:r>
              <a:rPr lang="fr-FR" sz="2200" b="1" baseline="30000" dirty="0"/>
              <a:t>29</a:t>
            </a:r>
            <a:r>
              <a:rPr lang="fr-FR" sz="2200" b="1" dirty="0"/>
              <a:t>W.cm</a:t>
            </a:r>
            <a:r>
              <a:rPr lang="fr-FR" sz="2200" b="1" baseline="30000" dirty="0"/>
              <a:t>-2</a:t>
            </a:r>
            <a:endParaRPr lang="fr-FR" sz="2200" b="1" dirty="0"/>
          </a:p>
        </p:txBody>
      </p:sp>
      <p:sp>
        <p:nvSpPr>
          <p:cNvPr id="109" name="Rectangle 108">
            <a:extLst>
              <a:ext uri="{FF2B5EF4-FFF2-40B4-BE49-F238E27FC236}">
                <a16:creationId xmlns:a16="http://schemas.microsoft.com/office/drawing/2014/main" id="{309974C1-C683-4047-BB6C-7FD529BB1BB0}"/>
              </a:ext>
            </a:extLst>
          </p:cNvPr>
          <p:cNvSpPr/>
          <p:nvPr/>
        </p:nvSpPr>
        <p:spPr>
          <a:xfrm>
            <a:off x="1183337" y="957437"/>
            <a:ext cx="7722435" cy="430887"/>
          </a:xfrm>
          <a:prstGeom prst="rect">
            <a:avLst/>
          </a:prstGeom>
        </p:spPr>
        <p:txBody>
          <a:bodyPr wrap="none">
            <a:spAutoFit/>
          </a:bodyPr>
          <a:lstStyle/>
          <a:p>
            <a:pPr algn="ctr"/>
            <a:r>
              <a:rPr lang="fr-FR" sz="2200" b="1" dirty="0">
                <a:solidFill>
                  <a:srgbClr val="C00000"/>
                </a:solidFill>
              </a:rPr>
              <a:t>Major limitation: impossible </a:t>
            </a:r>
            <a:r>
              <a:rPr lang="fr-FR" sz="2200" b="1" dirty="0" err="1">
                <a:solidFill>
                  <a:srgbClr val="C00000"/>
                </a:solidFill>
              </a:rPr>
              <a:t>with</a:t>
            </a:r>
            <a:r>
              <a:rPr lang="fr-FR" sz="2200" b="1" dirty="0">
                <a:solidFill>
                  <a:srgbClr val="C00000"/>
                </a:solidFill>
              </a:rPr>
              <a:t> </a:t>
            </a:r>
            <a:r>
              <a:rPr lang="fr-FR" sz="2200" b="1" dirty="0" err="1">
                <a:solidFill>
                  <a:srgbClr val="C00000"/>
                </a:solidFill>
              </a:rPr>
              <a:t>conventional</a:t>
            </a:r>
            <a:r>
              <a:rPr lang="fr-FR" sz="2200" b="1" dirty="0">
                <a:solidFill>
                  <a:srgbClr val="C00000"/>
                </a:solidFill>
              </a:rPr>
              <a:t> laser </a:t>
            </a:r>
            <a:r>
              <a:rPr lang="fr-FR" sz="2200" b="1" dirty="0" err="1">
                <a:solidFill>
                  <a:srgbClr val="C00000"/>
                </a:solidFill>
              </a:rPr>
              <a:t>technology</a:t>
            </a:r>
            <a:r>
              <a:rPr lang="fr-FR" sz="2200" b="1" dirty="0">
                <a:solidFill>
                  <a:srgbClr val="C00000"/>
                </a:solidFill>
              </a:rPr>
              <a:t> </a:t>
            </a:r>
          </a:p>
        </p:txBody>
      </p:sp>
      <p:pic>
        <p:nvPicPr>
          <p:cNvPr id="110" name="Image 109">
            <a:extLst>
              <a:ext uri="{FF2B5EF4-FFF2-40B4-BE49-F238E27FC236}">
                <a16:creationId xmlns:a16="http://schemas.microsoft.com/office/drawing/2014/main" id="{6A4CAAC8-EF1C-054E-B17F-392850F83F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59" y="764809"/>
            <a:ext cx="976031" cy="767707"/>
          </a:xfrm>
          <a:prstGeom prst="rect">
            <a:avLst/>
          </a:prstGeom>
        </p:spPr>
      </p:pic>
      <p:cxnSp>
        <p:nvCxnSpPr>
          <p:cNvPr id="5" name="Connecteur droit 4"/>
          <p:cNvCxnSpPr/>
          <p:nvPr/>
        </p:nvCxnSpPr>
        <p:spPr>
          <a:xfrm>
            <a:off x="971643" y="2857225"/>
            <a:ext cx="1" cy="380782"/>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711BD667-0E42-0C4B-A650-5425BDF30B2A}"/>
              </a:ext>
            </a:extLst>
          </p:cNvPr>
          <p:cNvSpPr txBox="1"/>
          <p:nvPr/>
        </p:nvSpPr>
        <p:spPr>
          <a:xfrm>
            <a:off x="8759566" y="6451882"/>
            <a:ext cx="301686" cy="369332"/>
          </a:xfrm>
          <a:prstGeom prst="rect">
            <a:avLst/>
          </a:prstGeom>
          <a:noFill/>
        </p:spPr>
        <p:txBody>
          <a:bodyPr wrap="none" rtlCol="0">
            <a:spAutoFit/>
          </a:bodyPr>
          <a:lstStyle/>
          <a:p>
            <a:r>
              <a:rPr lang="fr-FR" dirty="0"/>
              <a:t>3</a:t>
            </a:r>
          </a:p>
        </p:txBody>
      </p:sp>
    </p:spTree>
    <p:extLst>
      <p:ext uri="{BB962C8B-B14F-4D97-AF65-F5344CB8AC3E}">
        <p14:creationId xmlns:p14="http://schemas.microsoft.com/office/powerpoint/2010/main" val="2585922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Line 3"/>
          <p:cNvSpPr>
            <a:spLocks noChangeShapeType="1"/>
          </p:cNvSpPr>
          <p:nvPr/>
        </p:nvSpPr>
        <p:spPr bwMode="auto">
          <a:xfrm>
            <a:off x="396875" y="260350"/>
            <a:ext cx="8351838" cy="0"/>
          </a:xfrm>
          <a:prstGeom prst="line">
            <a:avLst/>
          </a:prstGeom>
          <a:noFill/>
          <a:ln w="285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5" tIns="45713" rIns="91425" bIns="45713"/>
          <a:lstStyle/>
          <a:p>
            <a:endParaRPr lang="fr-FR"/>
          </a:p>
        </p:txBody>
      </p:sp>
      <p:sp>
        <p:nvSpPr>
          <p:cNvPr id="12" name="Rectangle 11"/>
          <p:cNvSpPr/>
          <p:nvPr/>
        </p:nvSpPr>
        <p:spPr>
          <a:xfrm>
            <a:off x="0" y="0"/>
            <a:ext cx="8210550" cy="762000"/>
          </a:xfrm>
          <a:prstGeom prst="rect">
            <a:avLst/>
          </a:prstGeom>
          <a:gradFill>
            <a:gsLst>
              <a:gs pos="0">
                <a:srgbClr val="C4161C"/>
              </a:gs>
              <a:gs pos="50000">
                <a:srgbClr val="C00000"/>
              </a:gs>
              <a:gs pos="100000">
                <a:srgbClr val="E51B22"/>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anchor="ctr"/>
          <a:lstStyle/>
          <a:p>
            <a:pPr algn="ctr">
              <a:defRPr/>
            </a:pPr>
            <a:endParaRPr lang="fr-FR"/>
          </a:p>
        </p:txBody>
      </p:sp>
      <p:pic>
        <p:nvPicPr>
          <p:cNvPr id="14" name="Picture 2" descr="C:\Users\hvincent\Desktop\logo_ce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0550" y="0"/>
            <a:ext cx="933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ZoneTexte 65"/>
          <p:cNvSpPr txBox="1"/>
          <p:nvPr/>
        </p:nvSpPr>
        <p:spPr>
          <a:xfrm>
            <a:off x="3977079" y="150968"/>
            <a:ext cx="1178528" cy="461665"/>
          </a:xfrm>
          <a:prstGeom prst="rect">
            <a:avLst/>
          </a:prstGeom>
          <a:noFill/>
        </p:spPr>
        <p:txBody>
          <a:bodyPr wrap="none" rtlCol="0">
            <a:spAutoFit/>
          </a:bodyPr>
          <a:lstStyle>
            <a:defPPr>
              <a:defRPr lang="en-US"/>
            </a:defPPr>
            <a:lvl1pPr defTabSz="914400" fontAlgn="auto">
              <a:spcBef>
                <a:spcPts val="0"/>
              </a:spcBef>
              <a:spcAft>
                <a:spcPts val="0"/>
              </a:spcAft>
              <a:defRPr sz="2600" i="0">
                <a:solidFill>
                  <a:prstClr val="black"/>
                </a:solidFill>
                <a:latin typeface="Calibri" panose="020F0502020204030204"/>
              </a:defRPr>
            </a:lvl1pPr>
          </a:lstStyle>
          <a:p>
            <a:r>
              <a:rPr lang="fr-FR" sz="2400" dirty="0" err="1">
                <a:solidFill>
                  <a:schemeClr val="bg1"/>
                </a:solidFill>
                <a:latin typeface="Calibri" pitchFamily="34" charset="0"/>
                <a:ea typeface="MS PGothic" pitchFamily="34" charset="-128"/>
              </a:rPr>
              <a:t>Outline</a:t>
            </a:r>
            <a:r>
              <a:rPr lang="fr-FR" sz="2400" dirty="0">
                <a:solidFill>
                  <a:schemeClr val="bg1"/>
                </a:solidFill>
                <a:latin typeface="Calibri" pitchFamily="34" charset="0"/>
                <a:ea typeface="MS PGothic" pitchFamily="34" charset="-128"/>
              </a:rPr>
              <a:t> </a:t>
            </a:r>
          </a:p>
        </p:txBody>
      </p:sp>
      <p:sp>
        <p:nvSpPr>
          <p:cNvPr id="16" name="ZoneTexte 15">
            <a:extLst>
              <a:ext uri="{FF2B5EF4-FFF2-40B4-BE49-F238E27FC236}">
                <a16:creationId xmlns:a16="http://schemas.microsoft.com/office/drawing/2014/main" id="{FBCAAA3A-B238-7840-B8F3-480365E2E401}"/>
              </a:ext>
            </a:extLst>
          </p:cNvPr>
          <p:cNvSpPr txBox="1"/>
          <p:nvPr/>
        </p:nvSpPr>
        <p:spPr>
          <a:xfrm>
            <a:off x="693122" y="1833882"/>
            <a:ext cx="7150484" cy="430887"/>
          </a:xfrm>
          <a:prstGeom prst="rect">
            <a:avLst/>
          </a:prstGeom>
          <a:noFill/>
        </p:spPr>
        <p:txBody>
          <a:bodyPr wrap="none" rtlCol="0">
            <a:spAutoFit/>
          </a:bodyPr>
          <a:lstStyle/>
          <a:p>
            <a:r>
              <a:rPr lang="fr-FR" sz="2200" i="1" dirty="0"/>
              <a:t>I. </a:t>
            </a:r>
            <a:r>
              <a:rPr lang="fr-FR" sz="2200" i="1" dirty="0" err="1"/>
              <a:t>Reach</a:t>
            </a:r>
            <a:r>
              <a:rPr lang="fr-FR" sz="2200" i="1" dirty="0"/>
              <a:t> the Schwinger </a:t>
            </a:r>
            <a:r>
              <a:rPr lang="fr-FR" sz="2200" i="1" dirty="0" err="1"/>
              <a:t>limit</a:t>
            </a:r>
            <a:r>
              <a:rPr lang="fr-FR" sz="2200" i="1" dirty="0"/>
              <a:t> </a:t>
            </a:r>
            <a:r>
              <a:rPr lang="fr-FR" sz="2200" i="1" dirty="0" err="1"/>
              <a:t>using</a:t>
            </a:r>
            <a:r>
              <a:rPr lang="fr-FR" sz="2200" i="1" dirty="0"/>
              <a:t> </a:t>
            </a:r>
            <a:r>
              <a:rPr lang="fr-FR" sz="2200" i="1" dirty="0" err="1"/>
              <a:t>relativistic</a:t>
            </a:r>
            <a:r>
              <a:rPr lang="fr-FR" sz="2200" i="1" dirty="0"/>
              <a:t> plasma </a:t>
            </a:r>
            <a:r>
              <a:rPr lang="fr-FR" sz="2200" i="1" dirty="0" err="1"/>
              <a:t>mirrors</a:t>
            </a:r>
            <a:r>
              <a:rPr lang="fr-FR" sz="2200" i="1" dirty="0"/>
              <a:t> </a:t>
            </a:r>
          </a:p>
        </p:txBody>
      </p:sp>
      <p:sp>
        <p:nvSpPr>
          <p:cNvPr id="18" name="ZoneTexte 17">
            <a:extLst>
              <a:ext uri="{FF2B5EF4-FFF2-40B4-BE49-F238E27FC236}">
                <a16:creationId xmlns:a16="http://schemas.microsoft.com/office/drawing/2014/main" id="{4089EBF3-58C7-B34E-982E-83873AC9F6CD}"/>
              </a:ext>
            </a:extLst>
          </p:cNvPr>
          <p:cNvSpPr txBox="1"/>
          <p:nvPr/>
        </p:nvSpPr>
        <p:spPr>
          <a:xfrm>
            <a:off x="609995" y="3835952"/>
            <a:ext cx="5111720" cy="430887"/>
          </a:xfrm>
          <a:prstGeom prst="rect">
            <a:avLst/>
          </a:prstGeom>
          <a:noFill/>
        </p:spPr>
        <p:txBody>
          <a:bodyPr wrap="none" rtlCol="0">
            <a:spAutoFit/>
          </a:bodyPr>
          <a:lstStyle/>
          <a:p>
            <a:r>
              <a:rPr lang="fr-FR" sz="2200" i="1" dirty="0"/>
              <a:t>III. First solutions </a:t>
            </a:r>
            <a:r>
              <a:rPr lang="fr-FR" sz="2200" i="1" dirty="0" err="1"/>
              <a:t>designed</a:t>
            </a:r>
            <a:r>
              <a:rPr lang="fr-FR" sz="2200" i="1" dirty="0"/>
              <a:t> at </a:t>
            </a:r>
            <a:r>
              <a:rPr lang="fr-FR" sz="2200" i="1" dirty="0" err="1"/>
              <a:t>extreme</a:t>
            </a:r>
            <a:r>
              <a:rPr lang="fr-FR" sz="2200" i="1" dirty="0"/>
              <a:t> </a:t>
            </a:r>
            <a:r>
              <a:rPr lang="fr-FR" sz="2200" i="1" dirty="0" err="1"/>
              <a:t>scale</a:t>
            </a:r>
            <a:endParaRPr lang="fr-FR" sz="2200" i="1" dirty="0"/>
          </a:p>
        </p:txBody>
      </p:sp>
      <p:sp>
        <p:nvSpPr>
          <p:cNvPr id="19" name="ZoneTexte 18">
            <a:extLst>
              <a:ext uri="{FF2B5EF4-FFF2-40B4-BE49-F238E27FC236}">
                <a16:creationId xmlns:a16="http://schemas.microsoft.com/office/drawing/2014/main" id="{A01CDBC7-D7E1-4C4D-8514-EAA1003B9868}"/>
              </a:ext>
            </a:extLst>
          </p:cNvPr>
          <p:cNvSpPr txBox="1"/>
          <p:nvPr/>
        </p:nvSpPr>
        <p:spPr>
          <a:xfrm>
            <a:off x="623850" y="4836123"/>
            <a:ext cx="2947858" cy="430887"/>
          </a:xfrm>
          <a:prstGeom prst="rect">
            <a:avLst/>
          </a:prstGeom>
          <a:noFill/>
        </p:spPr>
        <p:txBody>
          <a:bodyPr wrap="none" rtlCol="0">
            <a:spAutoFit/>
          </a:bodyPr>
          <a:lstStyle/>
          <a:p>
            <a:r>
              <a:rPr lang="fr-FR" sz="2200" i="1" dirty="0"/>
              <a:t>IV. Conclusion/prospects</a:t>
            </a:r>
          </a:p>
        </p:txBody>
      </p:sp>
      <p:sp>
        <p:nvSpPr>
          <p:cNvPr id="13" name="ZoneTexte 12">
            <a:extLst>
              <a:ext uri="{FF2B5EF4-FFF2-40B4-BE49-F238E27FC236}">
                <a16:creationId xmlns:a16="http://schemas.microsoft.com/office/drawing/2014/main" id="{AFCE9557-C137-3C4C-A230-69342670B7DE}"/>
              </a:ext>
            </a:extLst>
          </p:cNvPr>
          <p:cNvSpPr txBox="1"/>
          <p:nvPr/>
        </p:nvSpPr>
        <p:spPr>
          <a:xfrm>
            <a:off x="651558" y="2807207"/>
            <a:ext cx="6177781" cy="430887"/>
          </a:xfrm>
          <a:prstGeom prst="rect">
            <a:avLst/>
          </a:prstGeom>
          <a:noFill/>
        </p:spPr>
        <p:txBody>
          <a:bodyPr wrap="none" rtlCol="0">
            <a:spAutoFit/>
          </a:bodyPr>
          <a:lstStyle/>
          <a:p>
            <a:r>
              <a:rPr lang="fr-FR" sz="2200" i="1" dirty="0"/>
              <a:t>II. The </a:t>
            </a:r>
            <a:r>
              <a:rPr lang="fr-FR" sz="2200" i="1" dirty="0" err="1"/>
              <a:t>exascale</a:t>
            </a:r>
            <a:r>
              <a:rPr lang="fr-FR" sz="2200" i="1" dirty="0"/>
              <a:t> challenge to </a:t>
            </a:r>
            <a:r>
              <a:rPr lang="fr-FR" sz="2200" i="1" dirty="0" err="1"/>
              <a:t>simulate</a:t>
            </a:r>
            <a:r>
              <a:rPr lang="fr-FR" sz="2200" i="1" dirty="0"/>
              <a:t> plasma </a:t>
            </a:r>
            <a:r>
              <a:rPr lang="fr-FR" sz="2200" i="1"/>
              <a:t>mirrors</a:t>
            </a:r>
            <a:endParaRPr lang="fr-FR" sz="2200" i="1" dirty="0"/>
          </a:p>
        </p:txBody>
      </p:sp>
      <p:sp>
        <p:nvSpPr>
          <p:cNvPr id="10" name="ZoneTexte 9">
            <a:extLst>
              <a:ext uri="{FF2B5EF4-FFF2-40B4-BE49-F238E27FC236}">
                <a16:creationId xmlns:a16="http://schemas.microsoft.com/office/drawing/2014/main" id="{9DAC8844-9849-BA4B-99CA-3F3DF79ADEE3}"/>
              </a:ext>
            </a:extLst>
          </p:cNvPr>
          <p:cNvSpPr txBox="1"/>
          <p:nvPr/>
        </p:nvSpPr>
        <p:spPr>
          <a:xfrm>
            <a:off x="8759566" y="6451882"/>
            <a:ext cx="301686" cy="369332"/>
          </a:xfrm>
          <a:prstGeom prst="rect">
            <a:avLst/>
          </a:prstGeom>
          <a:noFill/>
        </p:spPr>
        <p:txBody>
          <a:bodyPr wrap="none" rtlCol="0">
            <a:spAutoFit/>
          </a:bodyPr>
          <a:lstStyle/>
          <a:p>
            <a:r>
              <a:rPr lang="fr-FR" dirty="0"/>
              <a:t>4</a:t>
            </a:r>
          </a:p>
        </p:txBody>
      </p:sp>
    </p:spTree>
    <p:extLst>
      <p:ext uri="{BB962C8B-B14F-4D97-AF65-F5344CB8AC3E}">
        <p14:creationId xmlns:p14="http://schemas.microsoft.com/office/powerpoint/2010/main" val="2850651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Line 3"/>
          <p:cNvSpPr>
            <a:spLocks noChangeShapeType="1"/>
          </p:cNvSpPr>
          <p:nvPr/>
        </p:nvSpPr>
        <p:spPr bwMode="auto">
          <a:xfrm>
            <a:off x="396875" y="260350"/>
            <a:ext cx="8351838" cy="0"/>
          </a:xfrm>
          <a:prstGeom prst="line">
            <a:avLst/>
          </a:prstGeom>
          <a:noFill/>
          <a:ln w="285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5" tIns="45713" rIns="91425" bIns="45713"/>
          <a:lstStyle/>
          <a:p>
            <a:endParaRPr lang="fr-FR"/>
          </a:p>
        </p:txBody>
      </p:sp>
      <p:sp>
        <p:nvSpPr>
          <p:cNvPr id="12" name="Rectangle 11"/>
          <p:cNvSpPr/>
          <p:nvPr/>
        </p:nvSpPr>
        <p:spPr>
          <a:xfrm>
            <a:off x="0" y="0"/>
            <a:ext cx="8210550" cy="762000"/>
          </a:xfrm>
          <a:prstGeom prst="rect">
            <a:avLst/>
          </a:prstGeom>
          <a:gradFill>
            <a:gsLst>
              <a:gs pos="0">
                <a:srgbClr val="C4161C"/>
              </a:gs>
              <a:gs pos="50000">
                <a:srgbClr val="C00000"/>
              </a:gs>
              <a:gs pos="100000">
                <a:srgbClr val="E51B22"/>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anchor="ctr"/>
          <a:lstStyle/>
          <a:p>
            <a:pPr algn="ctr">
              <a:defRPr/>
            </a:pPr>
            <a:endParaRPr lang="fr-FR"/>
          </a:p>
        </p:txBody>
      </p:sp>
      <p:pic>
        <p:nvPicPr>
          <p:cNvPr id="14" name="Picture 2" descr="C:\Users\hvincent\Desktop\logo_ce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0550" y="0"/>
            <a:ext cx="933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ZoneTexte 65"/>
          <p:cNvSpPr txBox="1"/>
          <p:nvPr/>
        </p:nvSpPr>
        <p:spPr>
          <a:xfrm>
            <a:off x="3977079" y="150968"/>
            <a:ext cx="1178528" cy="461665"/>
          </a:xfrm>
          <a:prstGeom prst="rect">
            <a:avLst/>
          </a:prstGeom>
          <a:noFill/>
        </p:spPr>
        <p:txBody>
          <a:bodyPr wrap="none" rtlCol="0">
            <a:spAutoFit/>
          </a:bodyPr>
          <a:lstStyle>
            <a:defPPr>
              <a:defRPr lang="en-US"/>
            </a:defPPr>
            <a:lvl1pPr defTabSz="914400" fontAlgn="auto">
              <a:spcBef>
                <a:spcPts val="0"/>
              </a:spcBef>
              <a:spcAft>
                <a:spcPts val="0"/>
              </a:spcAft>
              <a:defRPr sz="2600" i="0">
                <a:solidFill>
                  <a:prstClr val="black"/>
                </a:solidFill>
                <a:latin typeface="Calibri" panose="020F0502020204030204"/>
              </a:defRPr>
            </a:lvl1pPr>
          </a:lstStyle>
          <a:p>
            <a:r>
              <a:rPr lang="fr-FR" sz="2400" dirty="0" err="1">
                <a:solidFill>
                  <a:schemeClr val="bg1"/>
                </a:solidFill>
                <a:latin typeface="Calibri" pitchFamily="34" charset="0"/>
                <a:ea typeface="MS PGothic" pitchFamily="34" charset="-128"/>
              </a:rPr>
              <a:t>Outline</a:t>
            </a:r>
            <a:r>
              <a:rPr lang="fr-FR" sz="2400" dirty="0">
                <a:solidFill>
                  <a:schemeClr val="bg1"/>
                </a:solidFill>
                <a:latin typeface="Calibri" pitchFamily="34" charset="0"/>
                <a:ea typeface="MS PGothic" pitchFamily="34" charset="-128"/>
              </a:rPr>
              <a:t> </a:t>
            </a:r>
          </a:p>
        </p:txBody>
      </p:sp>
      <p:sp>
        <p:nvSpPr>
          <p:cNvPr id="13" name="ZoneTexte 12">
            <a:extLst>
              <a:ext uri="{FF2B5EF4-FFF2-40B4-BE49-F238E27FC236}">
                <a16:creationId xmlns:a16="http://schemas.microsoft.com/office/drawing/2014/main" id="{FBCAAA3A-B238-7840-B8F3-480365E2E401}"/>
              </a:ext>
            </a:extLst>
          </p:cNvPr>
          <p:cNvSpPr txBox="1"/>
          <p:nvPr/>
        </p:nvSpPr>
        <p:spPr>
          <a:xfrm>
            <a:off x="693122" y="1833882"/>
            <a:ext cx="7150484" cy="430887"/>
          </a:xfrm>
          <a:prstGeom prst="rect">
            <a:avLst/>
          </a:prstGeom>
          <a:noFill/>
        </p:spPr>
        <p:txBody>
          <a:bodyPr wrap="none" rtlCol="0">
            <a:spAutoFit/>
          </a:bodyPr>
          <a:lstStyle/>
          <a:p>
            <a:r>
              <a:rPr lang="fr-FR" sz="2200" i="1" dirty="0"/>
              <a:t>I. </a:t>
            </a:r>
            <a:r>
              <a:rPr lang="fr-FR" sz="2200" i="1" dirty="0" err="1"/>
              <a:t>Reach</a:t>
            </a:r>
            <a:r>
              <a:rPr lang="fr-FR" sz="2200" i="1" dirty="0"/>
              <a:t> the Schwinger </a:t>
            </a:r>
            <a:r>
              <a:rPr lang="fr-FR" sz="2200" i="1" dirty="0" err="1"/>
              <a:t>limit</a:t>
            </a:r>
            <a:r>
              <a:rPr lang="fr-FR" sz="2200" i="1" dirty="0"/>
              <a:t> </a:t>
            </a:r>
            <a:r>
              <a:rPr lang="fr-FR" sz="2200" i="1" dirty="0" err="1"/>
              <a:t>using</a:t>
            </a:r>
            <a:r>
              <a:rPr lang="fr-FR" sz="2200" i="1" dirty="0"/>
              <a:t> </a:t>
            </a:r>
            <a:r>
              <a:rPr lang="fr-FR" sz="2200" i="1" dirty="0" err="1"/>
              <a:t>relativistic</a:t>
            </a:r>
            <a:r>
              <a:rPr lang="fr-FR" sz="2200" i="1" dirty="0"/>
              <a:t> plasma </a:t>
            </a:r>
            <a:r>
              <a:rPr lang="fr-FR" sz="2200" i="1" dirty="0" err="1"/>
              <a:t>mirrors</a:t>
            </a:r>
            <a:r>
              <a:rPr lang="fr-FR" sz="2200" i="1" dirty="0"/>
              <a:t> </a:t>
            </a:r>
          </a:p>
        </p:txBody>
      </p:sp>
      <p:sp>
        <p:nvSpPr>
          <p:cNvPr id="20" name="ZoneTexte 19">
            <a:extLst>
              <a:ext uri="{FF2B5EF4-FFF2-40B4-BE49-F238E27FC236}">
                <a16:creationId xmlns:a16="http://schemas.microsoft.com/office/drawing/2014/main" id="{4089EBF3-58C7-B34E-982E-83873AC9F6CD}"/>
              </a:ext>
            </a:extLst>
          </p:cNvPr>
          <p:cNvSpPr txBox="1"/>
          <p:nvPr/>
        </p:nvSpPr>
        <p:spPr>
          <a:xfrm>
            <a:off x="609995" y="3835952"/>
            <a:ext cx="5111720" cy="430887"/>
          </a:xfrm>
          <a:prstGeom prst="rect">
            <a:avLst/>
          </a:prstGeom>
          <a:noFill/>
        </p:spPr>
        <p:txBody>
          <a:bodyPr wrap="none" rtlCol="0">
            <a:spAutoFit/>
          </a:bodyPr>
          <a:lstStyle/>
          <a:p>
            <a:r>
              <a:rPr lang="fr-FR" sz="2200" i="1" dirty="0">
                <a:solidFill>
                  <a:schemeClr val="bg1">
                    <a:lumMod val="65000"/>
                  </a:schemeClr>
                </a:solidFill>
              </a:rPr>
              <a:t>III. First solutions </a:t>
            </a:r>
            <a:r>
              <a:rPr lang="fr-FR" sz="2200" i="1" dirty="0" err="1">
                <a:solidFill>
                  <a:schemeClr val="bg1">
                    <a:lumMod val="65000"/>
                  </a:schemeClr>
                </a:solidFill>
              </a:rPr>
              <a:t>designed</a:t>
            </a:r>
            <a:r>
              <a:rPr lang="fr-FR" sz="2200" i="1" dirty="0">
                <a:solidFill>
                  <a:schemeClr val="bg1">
                    <a:lumMod val="65000"/>
                  </a:schemeClr>
                </a:solidFill>
              </a:rPr>
              <a:t> at </a:t>
            </a:r>
            <a:r>
              <a:rPr lang="fr-FR" sz="2200" i="1" dirty="0" err="1">
                <a:solidFill>
                  <a:schemeClr val="bg1">
                    <a:lumMod val="65000"/>
                  </a:schemeClr>
                </a:solidFill>
              </a:rPr>
              <a:t>extreme</a:t>
            </a:r>
            <a:r>
              <a:rPr lang="fr-FR" sz="2200" i="1" dirty="0">
                <a:solidFill>
                  <a:schemeClr val="bg1">
                    <a:lumMod val="65000"/>
                  </a:schemeClr>
                </a:solidFill>
              </a:rPr>
              <a:t> </a:t>
            </a:r>
            <a:r>
              <a:rPr lang="fr-FR" sz="2200" i="1" dirty="0" err="1">
                <a:solidFill>
                  <a:schemeClr val="bg1">
                    <a:lumMod val="65000"/>
                  </a:schemeClr>
                </a:solidFill>
              </a:rPr>
              <a:t>scale</a:t>
            </a:r>
            <a:endParaRPr lang="fr-FR" sz="2200" i="1" dirty="0">
              <a:solidFill>
                <a:schemeClr val="bg1">
                  <a:lumMod val="65000"/>
                </a:schemeClr>
              </a:solidFill>
            </a:endParaRPr>
          </a:p>
        </p:txBody>
      </p:sp>
      <p:sp>
        <p:nvSpPr>
          <p:cNvPr id="21" name="ZoneTexte 20">
            <a:extLst>
              <a:ext uri="{FF2B5EF4-FFF2-40B4-BE49-F238E27FC236}">
                <a16:creationId xmlns:a16="http://schemas.microsoft.com/office/drawing/2014/main" id="{A01CDBC7-D7E1-4C4D-8514-EAA1003B9868}"/>
              </a:ext>
            </a:extLst>
          </p:cNvPr>
          <p:cNvSpPr txBox="1"/>
          <p:nvPr/>
        </p:nvSpPr>
        <p:spPr>
          <a:xfrm>
            <a:off x="623850" y="4836123"/>
            <a:ext cx="2947858" cy="430887"/>
          </a:xfrm>
          <a:prstGeom prst="rect">
            <a:avLst/>
          </a:prstGeom>
          <a:noFill/>
        </p:spPr>
        <p:txBody>
          <a:bodyPr wrap="none" rtlCol="0">
            <a:spAutoFit/>
          </a:bodyPr>
          <a:lstStyle/>
          <a:p>
            <a:r>
              <a:rPr lang="fr-FR" sz="2200" i="1" dirty="0">
                <a:solidFill>
                  <a:schemeClr val="bg1">
                    <a:lumMod val="65000"/>
                  </a:schemeClr>
                </a:solidFill>
              </a:rPr>
              <a:t>IV. Conclusion/prospects</a:t>
            </a:r>
          </a:p>
        </p:txBody>
      </p:sp>
      <p:sp>
        <p:nvSpPr>
          <p:cNvPr id="22" name="ZoneTexte 21">
            <a:extLst>
              <a:ext uri="{FF2B5EF4-FFF2-40B4-BE49-F238E27FC236}">
                <a16:creationId xmlns:a16="http://schemas.microsoft.com/office/drawing/2014/main" id="{AFCE9557-C137-3C4C-A230-69342670B7DE}"/>
              </a:ext>
            </a:extLst>
          </p:cNvPr>
          <p:cNvSpPr txBox="1"/>
          <p:nvPr/>
        </p:nvSpPr>
        <p:spPr>
          <a:xfrm>
            <a:off x="651558" y="2807207"/>
            <a:ext cx="6177781" cy="430887"/>
          </a:xfrm>
          <a:prstGeom prst="rect">
            <a:avLst/>
          </a:prstGeom>
          <a:noFill/>
        </p:spPr>
        <p:txBody>
          <a:bodyPr wrap="none" rtlCol="0">
            <a:spAutoFit/>
          </a:bodyPr>
          <a:lstStyle/>
          <a:p>
            <a:r>
              <a:rPr lang="fr-FR" sz="2200" i="1" dirty="0">
                <a:solidFill>
                  <a:schemeClr val="bg1">
                    <a:lumMod val="65000"/>
                  </a:schemeClr>
                </a:solidFill>
              </a:rPr>
              <a:t>II. The </a:t>
            </a:r>
            <a:r>
              <a:rPr lang="fr-FR" sz="2200" i="1" dirty="0" err="1">
                <a:solidFill>
                  <a:schemeClr val="bg1">
                    <a:lumMod val="65000"/>
                  </a:schemeClr>
                </a:solidFill>
              </a:rPr>
              <a:t>exascale</a:t>
            </a:r>
            <a:r>
              <a:rPr lang="fr-FR" sz="2200" i="1" dirty="0">
                <a:solidFill>
                  <a:schemeClr val="bg1">
                    <a:lumMod val="65000"/>
                  </a:schemeClr>
                </a:solidFill>
              </a:rPr>
              <a:t> challenge to </a:t>
            </a:r>
            <a:r>
              <a:rPr lang="fr-FR" sz="2200" i="1" dirty="0" err="1">
                <a:solidFill>
                  <a:schemeClr val="bg1">
                    <a:lumMod val="65000"/>
                  </a:schemeClr>
                </a:solidFill>
              </a:rPr>
              <a:t>simulate</a:t>
            </a:r>
            <a:r>
              <a:rPr lang="fr-FR" sz="2200" i="1" dirty="0">
                <a:solidFill>
                  <a:schemeClr val="bg1">
                    <a:lumMod val="65000"/>
                  </a:schemeClr>
                </a:solidFill>
              </a:rPr>
              <a:t> plasma </a:t>
            </a:r>
            <a:r>
              <a:rPr lang="fr-FR" sz="2200" i="1" dirty="0" err="1">
                <a:solidFill>
                  <a:schemeClr val="bg1">
                    <a:lumMod val="65000"/>
                  </a:schemeClr>
                </a:solidFill>
              </a:rPr>
              <a:t>mirrors</a:t>
            </a:r>
            <a:endParaRPr lang="fr-FR" sz="2200" i="1" dirty="0">
              <a:solidFill>
                <a:schemeClr val="bg1">
                  <a:lumMod val="65000"/>
                </a:schemeClr>
              </a:solidFill>
            </a:endParaRPr>
          </a:p>
        </p:txBody>
      </p:sp>
      <p:sp>
        <p:nvSpPr>
          <p:cNvPr id="10" name="ZoneTexte 9">
            <a:extLst>
              <a:ext uri="{FF2B5EF4-FFF2-40B4-BE49-F238E27FC236}">
                <a16:creationId xmlns:a16="http://schemas.microsoft.com/office/drawing/2014/main" id="{1A162329-E489-BA45-B83E-089913C57409}"/>
              </a:ext>
            </a:extLst>
          </p:cNvPr>
          <p:cNvSpPr txBox="1"/>
          <p:nvPr/>
        </p:nvSpPr>
        <p:spPr>
          <a:xfrm>
            <a:off x="8759566" y="6451882"/>
            <a:ext cx="301686" cy="369332"/>
          </a:xfrm>
          <a:prstGeom prst="rect">
            <a:avLst/>
          </a:prstGeom>
          <a:noFill/>
        </p:spPr>
        <p:txBody>
          <a:bodyPr wrap="none" rtlCol="0">
            <a:spAutoFit/>
          </a:bodyPr>
          <a:lstStyle/>
          <a:p>
            <a:r>
              <a:rPr lang="fr-FR" dirty="0"/>
              <a:t>4</a:t>
            </a:r>
          </a:p>
        </p:txBody>
      </p:sp>
    </p:spTree>
    <p:extLst>
      <p:ext uri="{BB962C8B-B14F-4D97-AF65-F5344CB8AC3E}">
        <p14:creationId xmlns:p14="http://schemas.microsoft.com/office/powerpoint/2010/main" val="11322357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Line 3"/>
          <p:cNvSpPr>
            <a:spLocks noChangeShapeType="1"/>
          </p:cNvSpPr>
          <p:nvPr/>
        </p:nvSpPr>
        <p:spPr bwMode="auto">
          <a:xfrm>
            <a:off x="396875" y="260350"/>
            <a:ext cx="8351838" cy="0"/>
          </a:xfrm>
          <a:prstGeom prst="line">
            <a:avLst/>
          </a:prstGeom>
          <a:noFill/>
          <a:ln w="285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5" tIns="45713" rIns="91425" bIns="45713"/>
          <a:lstStyle/>
          <a:p>
            <a:endParaRPr lang="fr-FR"/>
          </a:p>
        </p:txBody>
      </p:sp>
      <p:sp>
        <p:nvSpPr>
          <p:cNvPr id="12" name="Rectangle 11"/>
          <p:cNvSpPr/>
          <p:nvPr/>
        </p:nvSpPr>
        <p:spPr>
          <a:xfrm>
            <a:off x="0" y="0"/>
            <a:ext cx="8210550" cy="762000"/>
          </a:xfrm>
          <a:prstGeom prst="rect">
            <a:avLst/>
          </a:prstGeom>
          <a:gradFill>
            <a:gsLst>
              <a:gs pos="0">
                <a:srgbClr val="C4161C"/>
              </a:gs>
              <a:gs pos="50000">
                <a:srgbClr val="C00000"/>
              </a:gs>
              <a:gs pos="100000">
                <a:srgbClr val="E51B22"/>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anchor="ctr"/>
          <a:lstStyle/>
          <a:p>
            <a:pPr algn="ctr">
              <a:defRPr/>
            </a:pPr>
            <a:endParaRPr lang="fr-FR"/>
          </a:p>
        </p:txBody>
      </p:sp>
      <p:pic>
        <p:nvPicPr>
          <p:cNvPr id="14" name="Picture 2" descr="C:\Users\hvincent\Desktop\logo_ce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0550" y="0"/>
            <a:ext cx="933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ZoneTexte 65"/>
          <p:cNvSpPr txBox="1"/>
          <p:nvPr/>
        </p:nvSpPr>
        <p:spPr>
          <a:xfrm>
            <a:off x="1523226" y="127125"/>
            <a:ext cx="5827044" cy="461665"/>
          </a:xfrm>
          <a:prstGeom prst="rect">
            <a:avLst/>
          </a:prstGeom>
          <a:noFill/>
        </p:spPr>
        <p:txBody>
          <a:bodyPr wrap="none" rtlCol="0">
            <a:spAutoFit/>
          </a:bodyPr>
          <a:lstStyle>
            <a:defPPr>
              <a:defRPr lang="en-US"/>
            </a:defPPr>
            <a:lvl1pPr defTabSz="914400" fontAlgn="auto">
              <a:spcBef>
                <a:spcPts val="0"/>
              </a:spcBef>
              <a:spcAft>
                <a:spcPts val="0"/>
              </a:spcAft>
              <a:defRPr sz="2600" i="0">
                <a:solidFill>
                  <a:prstClr val="black"/>
                </a:solidFill>
                <a:latin typeface="Calibri" panose="020F0502020204030204"/>
              </a:defRPr>
            </a:lvl1pPr>
          </a:lstStyle>
          <a:p>
            <a:r>
              <a:rPr lang="fr-FR" sz="2400" dirty="0">
                <a:solidFill>
                  <a:schemeClr val="bg1"/>
                </a:solidFill>
                <a:latin typeface="Calibri" pitchFamily="34" charset="0"/>
                <a:ea typeface="MS PGothic" pitchFamily="34" charset="-128"/>
              </a:rPr>
              <a:t>The </a:t>
            </a:r>
            <a:r>
              <a:rPr lang="fr-FR" sz="2400" dirty="0" err="1">
                <a:solidFill>
                  <a:schemeClr val="bg1"/>
                </a:solidFill>
                <a:latin typeface="Calibri" pitchFamily="34" charset="0"/>
                <a:ea typeface="MS PGothic" pitchFamily="34" charset="-128"/>
              </a:rPr>
              <a:t>Curved</a:t>
            </a:r>
            <a:r>
              <a:rPr lang="fr-FR" sz="2400" dirty="0">
                <a:solidFill>
                  <a:schemeClr val="bg1"/>
                </a:solidFill>
                <a:latin typeface="Calibri" pitchFamily="34" charset="0"/>
                <a:ea typeface="MS PGothic" pitchFamily="34" charset="-128"/>
              </a:rPr>
              <a:t> </a:t>
            </a:r>
            <a:r>
              <a:rPr lang="fr-FR" sz="2400" dirty="0" err="1">
                <a:solidFill>
                  <a:schemeClr val="bg1"/>
                </a:solidFill>
                <a:latin typeface="Calibri" pitchFamily="34" charset="0"/>
                <a:ea typeface="MS PGothic" pitchFamily="34" charset="-128"/>
              </a:rPr>
              <a:t>Relativistic</a:t>
            </a:r>
            <a:r>
              <a:rPr lang="fr-FR" sz="2400" dirty="0">
                <a:solidFill>
                  <a:schemeClr val="bg1"/>
                </a:solidFill>
                <a:latin typeface="Calibri" pitchFamily="34" charset="0"/>
                <a:ea typeface="MS PGothic" pitchFamily="34" charset="-128"/>
              </a:rPr>
              <a:t> Mirror (CRM) concept </a:t>
            </a:r>
          </a:p>
        </p:txBody>
      </p:sp>
      <p:grpSp>
        <p:nvGrpSpPr>
          <p:cNvPr id="6" name="Groupe 5"/>
          <p:cNvGrpSpPr/>
          <p:nvPr/>
        </p:nvGrpSpPr>
        <p:grpSpPr>
          <a:xfrm>
            <a:off x="1433455" y="1578001"/>
            <a:ext cx="2262850" cy="1527804"/>
            <a:chOff x="1433455" y="1578001"/>
            <a:chExt cx="2262850" cy="1527804"/>
          </a:xfrm>
        </p:grpSpPr>
        <p:pic>
          <p:nvPicPr>
            <p:cNvPr id="65" name="Image 64"/>
            <p:cNvPicPr>
              <a:picLocks noChangeAspect="1"/>
            </p:cNvPicPr>
            <p:nvPr/>
          </p:nvPicPr>
          <p:blipFill rotWithShape="1">
            <a:blip r:embed="rId4">
              <a:extLst>
                <a:ext uri="{28A0092B-C50C-407E-A947-70E740481C1C}">
                  <a14:useLocalDpi xmlns:a14="http://schemas.microsoft.com/office/drawing/2010/main" val="0"/>
                </a:ext>
              </a:extLst>
            </a:blip>
            <a:srcRect l="15386" t="11762" r="11392" b="11656"/>
            <a:stretch/>
          </p:blipFill>
          <p:spPr>
            <a:xfrm>
              <a:off x="2608285" y="1838471"/>
              <a:ext cx="1088020" cy="1169042"/>
            </a:xfrm>
            <a:prstGeom prst="rect">
              <a:avLst/>
            </a:prstGeom>
          </p:spPr>
        </p:pic>
        <p:cxnSp>
          <p:nvCxnSpPr>
            <p:cNvPr id="72" name="Connecteur droit avec flèche 71"/>
            <p:cNvCxnSpPr>
              <a:stCxn id="67" idx="1"/>
            </p:cNvCxnSpPr>
            <p:nvPr/>
          </p:nvCxnSpPr>
          <p:spPr>
            <a:xfrm>
              <a:off x="1463780" y="1578001"/>
              <a:ext cx="1144504" cy="854543"/>
            </a:xfrm>
            <a:prstGeom prst="straightConnector1">
              <a:avLst/>
            </a:prstGeom>
            <a:noFill/>
            <a:ln w="34925" cap="flat" cmpd="sng" algn="ctr">
              <a:solidFill>
                <a:srgbClr val="7030A0"/>
              </a:solidFill>
              <a:prstDash val="solid"/>
              <a:miter lim="800000"/>
              <a:tailEnd type="triangle"/>
            </a:ln>
            <a:effectLst/>
          </p:spPr>
        </p:cxnSp>
        <p:cxnSp>
          <p:nvCxnSpPr>
            <p:cNvPr id="73" name="Connecteur droit avec flèche 72"/>
            <p:cNvCxnSpPr/>
            <p:nvPr/>
          </p:nvCxnSpPr>
          <p:spPr>
            <a:xfrm flipV="1">
              <a:off x="1433455" y="2432544"/>
              <a:ext cx="1174829" cy="673261"/>
            </a:xfrm>
            <a:prstGeom prst="straightConnector1">
              <a:avLst/>
            </a:prstGeom>
            <a:noFill/>
            <a:ln w="34925" cap="flat" cmpd="sng" algn="ctr">
              <a:solidFill>
                <a:srgbClr val="7030A0"/>
              </a:solidFill>
              <a:prstDash val="solid"/>
              <a:miter lim="800000"/>
              <a:tailEnd type="triangle"/>
            </a:ln>
            <a:effectLst/>
          </p:spPr>
        </p:cxnSp>
      </p:grpSp>
      <p:grpSp>
        <p:nvGrpSpPr>
          <p:cNvPr id="5" name="Groupe 4"/>
          <p:cNvGrpSpPr/>
          <p:nvPr/>
        </p:nvGrpSpPr>
        <p:grpSpPr>
          <a:xfrm>
            <a:off x="1442559" y="1052736"/>
            <a:ext cx="3432781" cy="2055052"/>
            <a:chOff x="1442559" y="1052736"/>
            <a:chExt cx="3432781" cy="2055052"/>
          </a:xfrm>
        </p:grpSpPr>
        <p:cxnSp>
          <p:nvCxnSpPr>
            <p:cNvPr id="68" name="Connecteur droit avec flèche 67"/>
            <p:cNvCxnSpPr>
              <a:endCxn id="67" idx="1"/>
            </p:cNvCxnSpPr>
            <p:nvPr/>
          </p:nvCxnSpPr>
          <p:spPr>
            <a:xfrm flipH="1">
              <a:off x="1463780" y="1576018"/>
              <a:ext cx="2093628" cy="1983"/>
            </a:xfrm>
            <a:prstGeom prst="straightConnector1">
              <a:avLst/>
            </a:prstGeom>
            <a:noFill/>
            <a:ln w="34925" cap="flat" cmpd="sng" algn="ctr">
              <a:solidFill>
                <a:srgbClr val="FF0000"/>
              </a:solidFill>
              <a:prstDash val="solid"/>
              <a:miter lim="800000"/>
              <a:tailEnd type="triangle"/>
            </a:ln>
            <a:effectLst/>
          </p:spPr>
        </p:cxnSp>
        <p:cxnSp>
          <p:nvCxnSpPr>
            <p:cNvPr id="69" name="Connecteur droit avec flèche 68"/>
            <p:cNvCxnSpPr/>
            <p:nvPr/>
          </p:nvCxnSpPr>
          <p:spPr>
            <a:xfrm flipH="1">
              <a:off x="1442559" y="3105805"/>
              <a:ext cx="2093628" cy="1983"/>
            </a:xfrm>
            <a:prstGeom prst="straightConnector1">
              <a:avLst/>
            </a:prstGeom>
            <a:noFill/>
            <a:ln w="34925" cap="flat" cmpd="sng" algn="ctr">
              <a:solidFill>
                <a:srgbClr val="FF0000"/>
              </a:solidFill>
              <a:prstDash val="solid"/>
              <a:miter lim="800000"/>
              <a:tailEnd type="triangle"/>
            </a:ln>
            <a:effectLst/>
          </p:spPr>
        </p:cxnSp>
        <p:pic>
          <p:nvPicPr>
            <p:cNvPr id="74" name="Image 73"/>
            <p:cNvPicPr>
              <a:picLocks noChangeAspect="1"/>
            </p:cNvPicPr>
            <p:nvPr/>
          </p:nvPicPr>
          <p:blipFill rotWithShape="1">
            <a:blip r:embed="rId5">
              <a:extLst>
                <a:ext uri="{28A0092B-C50C-407E-A947-70E740481C1C}">
                  <a14:useLocalDpi xmlns:a14="http://schemas.microsoft.com/office/drawing/2010/main" val="0"/>
                </a:ext>
              </a:extLst>
            </a:blip>
            <a:srcRect l="15387" t="11446" r="12816" b="11762"/>
            <a:stretch/>
          </p:blipFill>
          <p:spPr>
            <a:xfrm flipV="1">
              <a:off x="3557411" y="1052736"/>
              <a:ext cx="1317929" cy="1057224"/>
            </a:xfrm>
            <a:prstGeom prst="rect">
              <a:avLst/>
            </a:prstGeom>
          </p:spPr>
        </p:pic>
        <p:sp>
          <p:nvSpPr>
            <p:cNvPr id="75" name="ZoneTexte 74"/>
            <p:cNvSpPr txBox="1"/>
            <p:nvPr/>
          </p:nvSpPr>
          <p:spPr>
            <a:xfrm>
              <a:off x="2089427" y="1235327"/>
              <a:ext cx="1503489" cy="369332"/>
            </a:xfrm>
            <a:prstGeom prst="rect">
              <a:avLst/>
            </a:prstGeom>
            <a:noFill/>
          </p:spPr>
          <p:txBody>
            <a:bodyPr wrap="none" rtlCol="0">
              <a:spAutoFit/>
            </a:bodyPr>
            <a:lstStyle/>
            <a:p>
              <a:pPr defTabSz="914400" fontAlgn="auto">
                <a:spcBef>
                  <a:spcPts val="0"/>
                </a:spcBef>
                <a:spcAft>
                  <a:spcPts val="0"/>
                </a:spcAft>
              </a:pPr>
              <a:r>
                <a:rPr lang="fr-FR" i="0">
                  <a:solidFill>
                    <a:srgbClr val="FF0000"/>
                  </a:solidFill>
                  <a:latin typeface="Calibri" panose="020F0502020204030204"/>
                </a:rPr>
                <a:t>Incident laser </a:t>
              </a:r>
            </a:p>
          </p:txBody>
        </p:sp>
      </p:grpSp>
      <p:sp>
        <p:nvSpPr>
          <p:cNvPr id="76" name="ZoneTexte 75"/>
          <p:cNvSpPr txBox="1"/>
          <p:nvPr/>
        </p:nvSpPr>
        <p:spPr>
          <a:xfrm>
            <a:off x="3356782" y="2406206"/>
            <a:ext cx="1591141" cy="646331"/>
          </a:xfrm>
          <a:prstGeom prst="rect">
            <a:avLst/>
          </a:prstGeom>
          <a:noFill/>
        </p:spPr>
        <p:txBody>
          <a:bodyPr wrap="none" rtlCol="0">
            <a:spAutoFit/>
          </a:bodyPr>
          <a:lstStyle/>
          <a:p>
            <a:pPr defTabSz="914400" fontAlgn="auto">
              <a:spcBef>
                <a:spcPts val="0"/>
              </a:spcBef>
              <a:spcAft>
                <a:spcPts val="0"/>
              </a:spcAft>
            </a:pPr>
            <a:r>
              <a:rPr lang="fr-FR" i="0" dirty="0">
                <a:solidFill>
                  <a:srgbClr val="7030A0"/>
                </a:solidFill>
                <a:latin typeface="Calibri" panose="020F0502020204030204"/>
              </a:rPr>
              <a:t>Doppler </a:t>
            </a:r>
          </a:p>
          <a:p>
            <a:pPr defTabSz="914400" fontAlgn="auto">
              <a:spcBef>
                <a:spcPts val="0"/>
              </a:spcBef>
              <a:spcAft>
                <a:spcPts val="0"/>
              </a:spcAft>
            </a:pPr>
            <a:r>
              <a:rPr lang="fr-FR" i="0" dirty="0" err="1">
                <a:solidFill>
                  <a:srgbClr val="7030A0"/>
                </a:solidFill>
                <a:latin typeface="Calibri" panose="020F0502020204030204"/>
              </a:rPr>
              <a:t>upshifted</a:t>
            </a:r>
            <a:r>
              <a:rPr lang="fr-FR" i="0" dirty="0">
                <a:solidFill>
                  <a:srgbClr val="7030A0"/>
                </a:solidFill>
                <a:latin typeface="Calibri" panose="020F0502020204030204"/>
              </a:rPr>
              <a:t> light </a:t>
            </a:r>
          </a:p>
        </p:txBody>
      </p:sp>
      <p:grpSp>
        <p:nvGrpSpPr>
          <p:cNvPr id="93" name="Groupe 92"/>
          <p:cNvGrpSpPr/>
          <p:nvPr/>
        </p:nvGrpSpPr>
        <p:grpSpPr>
          <a:xfrm>
            <a:off x="5320775" y="983045"/>
            <a:ext cx="3864946" cy="933787"/>
            <a:chOff x="5320775" y="983045"/>
            <a:chExt cx="3864946" cy="933787"/>
          </a:xfrm>
        </p:grpSpPr>
        <p:sp>
          <p:nvSpPr>
            <p:cNvPr id="77" name="ZoneTexte 76"/>
            <p:cNvSpPr txBox="1"/>
            <p:nvPr/>
          </p:nvSpPr>
          <p:spPr>
            <a:xfrm>
              <a:off x="5320775" y="983045"/>
              <a:ext cx="3067649" cy="646331"/>
            </a:xfrm>
            <a:prstGeom prst="rect">
              <a:avLst/>
            </a:prstGeom>
            <a:noFill/>
          </p:spPr>
          <p:txBody>
            <a:bodyPr wrap="square" rtlCol="0">
              <a:spAutoFit/>
            </a:bodyPr>
            <a:lstStyle/>
            <a:p>
              <a:pPr algn="ctr" defTabSz="914400" fontAlgn="auto">
                <a:spcBef>
                  <a:spcPts val="0"/>
                </a:spcBef>
                <a:spcAft>
                  <a:spcPts val="0"/>
                </a:spcAft>
              </a:pPr>
              <a:r>
                <a:rPr lang="fr-FR" i="0" dirty="0">
                  <a:solidFill>
                    <a:prstClr val="black"/>
                  </a:solidFill>
                  <a:latin typeface="Calibri" panose="020F0502020204030204"/>
                </a:rPr>
                <a:t>(i) Intensification by temporal compression</a:t>
              </a:r>
            </a:p>
          </p:txBody>
        </p:sp>
        <p:sp>
          <p:nvSpPr>
            <p:cNvPr id="79" name="ZoneTexte 78"/>
            <p:cNvSpPr txBox="1"/>
            <p:nvPr/>
          </p:nvSpPr>
          <p:spPr>
            <a:xfrm>
              <a:off x="6012160" y="1578278"/>
              <a:ext cx="3173561" cy="338554"/>
            </a:xfrm>
            <a:prstGeom prst="rect">
              <a:avLst/>
            </a:prstGeom>
            <a:noFill/>
          </p:spPr>
          <p:txBody>
            <a:bodyPr wrap="none" rtlCol="0">
              <a:spAutoFit/>
            </a:bodyPr>
            <a:lstStyle/>
            <a:p>
              <a:pPr defTabSz="914400" fontAlgn="auto">
                <a:spcBef>
                  <a:spcPts val="0"/>
                </a:spcBef>
                <a:spcAft>
                  <a:spcPts val="0"/>
                </a:spcAft>
              </a:pPr>
              <a:r>
                <a:rPr lang="fr-FR" sz="1600" i="1" dirty="0" err="1">
                  <a:solidFill>
                    <a:srgbClr val="C00000"/>
                  </a:solidFill>
                  <a:latin typeface="Calibri" panose="020F0502020204030204"/>
                </a:rPr>
                <a:t>Landecker</a:t>
              </a:r>
              <a:r>
                <a:rPr lang="fr-FR" sz="1600" i="1" dirty="0">
                  <a:solidFill>
                    <a:srgbClr val="C00000"/>
                  </a:solidFill>
                  <a:latin typeface="Calibri" panose="020F0502020204030204"/>
                </a:rPr>
                <a:t>, </a:t>
              </a:r>
              <a:r>
                <a:rPr lang="fr-FR" sz="1600" b="1" i="1" dirty="0">
                  <a:solidFill>
                    <a:srgbClr val="C00000"/>
                  </a:solidFill>
                  <a:latin typeface="Calibri" panose="020F0502020204030204"/>
                </a:rPr>
                <a:t>86</a:t>
              </a:r>
              <a:r>
                <a:rPr lang="fr-FR" sz="1600" i="1" dirty="0">
                  <a:solidFill>
                    <a:srgbClr val="C00000"/>
                  </a:solidFill>
                  <a:latin typeface="Calibri" panose="020F0502020204030204"/>
                </a:rPr>
                <a:t>, 852 Phys. </a:t>
              </a:r>
              <a:r>
                <a:rPr lang="fr-FR" sz="1600" i="1" dirty="0" err="1">
                  <a:solidFill>
                    <a:srgbClr val="C00000"/>
                  </a:solidFill>
                  <a:latin typeface="Calibri" panose="020F0502020204030204"/>
                </a:rPr>
                <a:t>Rev</a:t>
              </a:r>
              <a:r>
                <a:rPr lang="fr-FR" sz="1600" i="1" dirty="0">
                  <a:solidFill>
                    <a:srgbClr val="C00000"/>
                  </a:solidFill>
                  <a:latin typeface="Calibri" panose="020F0502020204030204"/>
                </a:rPr>
                <a:t>. (1952)</a:t>
              </a:r>
            </a:p>
          </p:txBody>
        </p:sp>
      </p:grpSp>
      <p:grpSp>
        <p:nvGrpSpPr>
          <p:cNvPr id="94" name="Groupe 93"/>
          <p:cNvGrpSpPr/>
          <p:nvPr/>
        </p:nvGrpSpPr>
        <p:grpSpPr>
          <a:xfrm>
            <a:off x="5252634" y="2492896"/>
            <a:ext cx="3904937" cy="969496"/>
            <a:chOff x="5252634" y="2492896"/>
            <a:chExt cx="3904937" cy="969496"/>
          </a:xfrm>
        </p:grpSpPr>
        <p:sp>
          <p:nvSpPr>
            <p:cNvPr id="78" name="ZoneTexte 77"/>
            <p:cNvSpPr txBox="1"/>
            <p:nvPr/>
          </p:nvSpPr>
          <p:spPr>
            <a:xfrm>
              <a:off x="5252634" y="2492896"/>
              <a:ext cx="3423822" cy="646331"/>
            </a:xfrm>
            <a:prstGeom prst="rect">
              <a:avLst/>
            </a:prstGeom>
            <a:noFill/>
          </p:spPr>
          <p:txBody>
            <a:bodyPr wrap="none" rtlCol="0">
              <a:spAutoFit/>
            </a:bodyPr>
            <a:lstStyle/>
            <a:p>
              <a:pPr algn="ctr" defTabSz="914400" fontAlgn="auto">
                <a:spcBef>
                  <a:spcPts val="0"/>
                </a:spcBef>
                <a:spcAft>
                  <a:spcPts val="0"/>
                </a:spcAft>
              </a:pPr>
              <a:r>
                <a:rPr lang="fr-FR" i="0" dirty="0">
                  <a:solidFill>
                    <a:prstClr val="black"/>
                  </a:solidFill>
                  <a:latin typeface="Calibri" panose="020F0502020204030204"/>
                </a:rPr>
                <a:t>(ii) Intensification by spatial </a:t>
              </a:r>
            </a:p>
            <a:p>
              <a:pPr algn="ctr" defTabSz="914400" fontAlgn="auto">
                <a:spcBef>
                  <a:spcPts val="0"/>
                </a:spcBef>
                <a:spcAft>
                  <a:spcPts val="0"/>
                </a:spcAft>
              </a:pPr>
              <a:r>
                <a:rPr lang="fr-FR" i="0" dirty="0" err="1">
                  <a:solidFill>
                    <a:prstClr val="black"/>
                  </a:solidFill>
                  <a:latin typeface="Calibri" panose="020F0502020204030204"/>
                </a:rPr>
                <a:t>focusing</a:t>
              </a:r>
              <a:r>
                <a:rPr lang="fr-FR" i="0" dirty="0">
                  <a:solidFill>
                    <a:prstClr val="black"/>
                  </a:solidFill>
                  <a:latin typeface="Calibri" panose="020F0502020204030204"/>
                </a:rPr>
                <a:t>  to a </a:t>
              </a:r>
              <a:r>
                <a:rPr lang="fr-FR" i="0" dirty="0" err="1">
                  <a:solidFill>
                    <a:prstClr val="black"/>
                  </a:solidFill>
                  <a:latin typeface="Calibri" panose="020F0502020204030204"/>
                </a:rPr>
                <a:t>tighter</a:t>
              </a:r>
              <a:r>
                <a:rPr lang="fr-FR" i="0" dirty="0">
                  <a:solidFill>
                    <a:prstClr val="black"/>
                  </a:solidFill>
                  <a:latin typeface="Calibri" panose="020F0502020204030204"/>
                </a:rPr>
                <a:t> spot (</a:t>
              </a:r>
              <a:r>
                <a:rPr lang="fr-FR" i="0" dirty="0">
                  <a:solidFill>
                    <a:prstClr val="black"/>
                  </a:solidFill>
                  <a:latin typeface="Calibri" panose="020F0502020204030204"/>
                  <a:sym typeface="Symbol"/>
                </a:rPr>
                <a:t> </a:t>
              </a:r>
              <a:r>
                <a:rPr lang="fr-FR" i="0" dirty="0">
                  <a:solidFill>
                    <a:prstClr val="black"/>
                  </a:solidFill>
                  <a:latin typeface="Calibri" panose="020F0502020204030204"/>
                </a:rPr>
                <a:t>&lt;&lt; </a:t>
              </a:r>
              <a:r>
                <a:rPr lang="fr-FR" i="0" dirty="0">
                  <a:solidFill>
                    <a:prstClr val="black"/>
                  </a:solidFill>
                  <a:latin typeface="Calibri" panose="020F0502020204030204"/>
                  <a:sym typeface="Symbol"/>
                </a:rPr>
                <a:t></a:t>
              </a:r>
              <a:r>
                <a:rPr lang="fr-FR" i="0" baseline="-25000" dirty="0">
                  <a:solidFill>
                    <a:prstClr val="black"/>
                  </a:solidFill>
                  <a:latin typeface="Calibri" panose="020F0502020204030204"/>
                </a:rPr>
                <a:t>L</a:t>
              </a:r>
              <a:r>
                <a:rPr lang="fr-FR" i="0" dirty="0">
                  <a:solidFill>
                    <a:prstClr val="black"/>
                  </a:solidFill>
                  <a:latin typeface="Calibri" panose="020F0502020204030204"/>
                </a:rPr>
                <a:t>)</a:t>
              </a:r>
            </a:p>
          </p:txBody>
        </p:sp>
        <p:sp>
          <p:nvSpPr>
            <p:cNvPr id="80" name="ZoneTexte 79"/>
            <p:cNvSpPr txBox="1"/>
            <p:nvPr/>
          </p:nvSpPr>
          <p:spPr>
            <a:xfrm>
              <a:off x="5868144" y="3123838"/>
              <a:ext cx="3289427" cy="338554"/>
            </a:xfrm>
            <a:prstGeom prst="rect">
              <a:avLst/>
            </a:prstGeom>
            <a:noFill/>
          </p:spPr>
          <p:txBody>
            <a:bodyPr wrap="none" rtlCol="0">
              <a:spAutoFit/>
            </a:bodyPr>
            <a:lstStyle/>
            <a:p>
              <a:pPr defTabSz="914400" fontAlgn="auto">
                <a:spcBef>
                  <a:spcPts val="0"/>
                </a:spcBef>
                <a:spcAft>
                  <a:spcPts val="0"/>
                </a:spcAft>
              </a:pPr>
              <a:r>
                <a:rPr lang="fr-FR" sz="1600" i="1" dirty="0" err="1">
                  <a:solidFill>
                    <a:srgbClr val="C00000"/>
                  </a:solidFill>
                  <a:latin typeface="Calibri" panose="020F0502020204030204"/>
                </a:rPr>
                <a:t>Bulanov</a:t>
              </a:r>
              <a:r>
                <a:rPr lang="fr-FR" sz="1600" i="1" dirty="0">
                  <a:solidFill>
                    <a:srgbClr val="C00000"/>
                  </a:solidFill>
                  <a:latin typeface="Calibri" panose="020F0502020204030204"/>
                </a:rPr>
                <a:t> et al, PRL </a:t>
              </a:r>
              <a:r>
                <a:rPr lang="fr-FR" sz="1600" b="1" i="1" dirty="0">
                  <a:solidFill>
                    <a:srgbClr val="C00000"/>
                  </a:solidFill>
                  <a:latin typeface="Calibri" panose="020F0502020204030204"/>
                </a:rPr>
                <a:t>91</a:t>
              </a:r>
              <a:r>
                <a:rPr lang="fr-FR" sz="1600" i="1" dirty="0">
                  <a:solidFill>
                    <a:srgbClr val="C00000"/>
                  </a:solidFill>
                  <a:latin typeface="Calibri" panose="020F0502020204030204"/>
                </a:rPr>
                <a:t>, 095001 (2003)</a:t>
              </a:r>
            </a:p>
          </p:txBody>
        </p:sp>
      </p:grpSp>
      <p:sp>
        <p:nvSpPr>
          <p:cNvPr id="81" name="Croix 80"/>
          <p:cNvSpPr/>
          <p:nvPr/>
        </p:nvSpPr>
        <p:spPr>
          <a:xfrm>
            <a:off x="6701614" y="1997307"/>
            <a:ext cx="347369" cy="351573"/>
          </a:xfrm>
          <a:prstGeom prst="plus">
            <a:avLst>
              <a:gd name="adj" fmla="val 43568"/>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2" name="ZoneTexte 81"/>
          <p:cNvSpPr txBox="1"/>
          <p:nvPr/>
        </p:nvSpPr>
        <p:spPr>
          <a:xfrm>
            <a:off x="1911827" y="3933056"/>
            <a:ext cx="5498749" cy="430887"/>
          </a:xfrm>
          <a:prstGeom prst="rect">
            <a:avLst/>
          </a:prstGeom>
          <a:noFill/>
        </p:spPr>
        <p:txBody>
          <a:bodyPr wrap="none" rtlCol="0">
            <a:spAutoFit/>
          </a:bodyPr>
          <a:lstStyle/>
          <a:p>
            <a:pPr defTabSz="914400" fontAlgn="auto">
              <a:spcBef>
                <a:spcPts val="0"/>
              </a:spcBef>
              <a:spcAft>
                <a:spcPts val="0"/>
              </a:spcAft>
            </a:pPr>
            <a:r>
              <a:rPr lang="fr-FR" sz="2200" b="1" i="0" dirty="0">
                <a:solidFill>
                  <a:srgbClr val="800000"/>
                </a:solidFill>
                <a:latin typeface="Calibri" panose="020F0502020204030204"/>
              </a:rPr>
              <a:t>→ </a:t>
            </a:r>
            <a:r>
              <a:rPr lang="fr-FR" sz="2200" b="1" i="0" dirty="0" err="1">
                <a:solidFill>
                  <a:srgbClr val="800000"/>
                </a:solidFill>
                <a:latin typeface="Calibri" panose="020F0502020204030204"/>
              </a:rPr>
              <a:t>Could</a:t>
            </a:r>
            <a:r>
              <a:rPr lang="fr-FR" sz="2200" b="1" i="0" dirty="0">
                <a:solidFill>
                  <a:srgbClr val="800000"/>
                </a:solidFill>
                <a:latin typeface="Calibri" panose="020F0502020204030204"/>
              </a:rPr>
              <a:t> </a:t>
            </a:r>
            <a:r>
              <a:rPr lang="fr-FR" sz="2200" b="1" i="0" dirty="0" err="1">
                <a:solidFill>
                  <a:srgbClr val="800000"/>
                </a:solidFill>
                <a:latin typeface="Calibri" panose="020F0502020204030204"/>
              </a:rPr>
              <a:t>be</a:t>
            </a:r>
            <a:r>
              <a:rPr lang="fr-FR" sz="2200" b="1" i="0" dirty="0">
                <a:solidFill>
                  <a:srgbClr val="800000"/>
                </a:solidFill>
                <a:latin typeface="Calibri" panose="020F0502020204030204"/>
              </a:rPr>
              <a:t> </a:t>
            </a:r>
            <a:r>
              <a:rPr lang="fr-FR" sz="2200" b="1" i="0" dirty="0" err="1">
                <a:solidFill>
                  <a:srgbClr val="800000"/>
                </a:solidFill>
                <a:latin typeface="Calibri" panose="020F0502020204030204"/>
              </a:rPr>
              <a:t>used</a:t>
            </a:r>
            <a:r>
              <a:rPr lang="fr-FR" sz="2200" b="1" i="0" dirty="0">
                <a:solidFill>
                  <a:srgbClr val="800000"/>
                </a:solidFill>
                <a:latin typeface="Calibri" panose="020F0502020204030204"/>
              </a:rPr>
              <a:t> to </a:t>
            </a:r>
            <a:r>
              <a:rPr lang="fr-FR" sz="2200" b="1" i="0" dirty="0" err="1">
                <a:solidFill>
                  <a:srgbClr val="800000"/>
                </a:solidFill>
                <a:latin typeface="Calibri" panose="020F0502020204030204"/>
              </a:rPr>
              <a:t>reach</a:t>
            </a:r>
            <a:r>
              <a:rPr lang="fr-FR" sz="2200" b="1" i="0" dirty="0">
                <a:solidFill>
                  <a:srgbClr val="800000"/>
                </a:solidFill>
                <a:latin typeface="Calibri" panose="020F0502020204030204"/>
              </a:rPr>
              <a:t> the Schwinger </a:t>
            </a:r>
            <a:r>
              <a:rPr lang="fr-FR" sz="2200" b="1" i="0" dirty="0" err="1">
                <a:solidFill>
                  <a:srgbClr val="800000"/>
                </a:solidFill>
                <a:latin typeface="Calibri" panose="020F0502020204030204"/>
              </a:rPr>
              <a:t>limit</a:t>
            </a:r>
            <a:endParaRPr lang="fr-FR" sz="2200" b="1" i="0" dirty="0">
              <a:solidFill>
                <a:srgbClr val="800000"/>
              </a:solidFill>
              <a:latin typeface="Calibri" panose="020F0502020204030204"/>
            </a:endParaRPr>
          </a:p>
        </p:txBody>
      </p:sp>
      <p:grpSp>
        <p:nvGrpSpPr>
          <p:cNvPr id="92" name="Groupe 91"/>
          <p:cNvGrpSpPr/>
          <p:nvPr/>
        </p:nvGrpSpPr>
        <p:grpSpPr>
          <a:xfrm>
            <a:off x="107504" y="1370254"/>
            <a:ext cx="2049370" cy="1803072"/>
            <a:chOff x="107504" y="1370254"/>
            <a:chExt cx="2049370" cy="1803072"/>
          </a:xfrm>
        </p:grpSpPr>
        <p:sp>
          <p:nvSpPr>
            <p:cNvPr id="67" name="Arc plein 66"/>
            <p:cNvSpPr/>
            <p:nvPr/>
          </p:nvSpPr>
          <p:spPr>
            <a:xfrm rot="16200000">
              <a:off x="600077" y="1616529"/>
              <a:ext cx="1666755" cy="1446839"/>
            </a:xfrm>
            <a:prstGeom prst="blockArc">
              <a:avLst>
                <a:gd name="adj1" fmla="val 10800000"/>
                <a:gd name="adj2" fmla="val 136751"/>
                <a:gd name="adj3" fmla="val 9760"/>
              </a:avLst>
            </a:prstGeom>
            <a:solidFill>
              <a:sysClr val="windowText" lastClr="000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0" name="Flèche vers la droite 51"/>
            <p:cNvSpPr/>
            <p:nvPr/>
          </p:nvSpPr>
          <p:spPr>
            <a:xfrm>
              <a:off x="848932" y="2149718"/>
              <a:ext cx="406504" cy="380459"/>
            </a:xfrm>
            <a:prstGeom prst="rightArrow">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1" name="ZoneTexte 70"/>
            <p:cNvSpPr txBox="1"/>
            <p:nvPr/>
          </p:nvSpPr>
          <p:spPr>
            <a:xfrm>
              <a:off x="107504" y="2149718"/>
              <a:ext cx="671979" cy="369332"/>
            </a:xfrm>
            <a:prstGeom prst="rect">
              <a:avLst/>
            </a:prstGeom>
            <a:noFill/>
          </p:spPr>
          <p:txBody>
            <a:bodyPr wrap="none" rtlCol="0">
              <a:spAutoFit/>
            </a:bodyPr>
            <a:lstStyle/>
            <a:p>
              <a:pPr defTabSz="914400" fontAlgn="auto">
                <a:spcBef>
                  <a:spcPts val="0"/>
                </a:spcBef>
                <a:spcAft>
                  <a:spcPts val="0"/>
                </a:spcAft>
              </a:pPr>
              <a:r>
                <a:rPr lang="fr-FR" i="0">
                  <a:solidFill>
                    <a:prstClr val="black"/>
                  </a:solidFill>
                  <a:latin typeface="Calibri" panose="020F0502020204030204"/>
                </a:rPr>
                <a:t>𝜸&gt;&gt;</a:t>
              </a:r>
              <a:r>
                <a:rPr lang="fr-FR" i="0" dirty="0">
                  <a:solidFill>
                    <a:prstClr val="black"/>
                  </a:solidFill>
                  <a:latin typeface="Calibri" panose="020F0502020204030204"/>
                </a:rPr>
                <a:t>1</a:t>
              </a:r>
            </a:p>
          </p:txBody>
        </p:sp>
        <p:sp>
          <p:nvSpPr>
            <p:cNvPr id="83" name="Rectangle 82"/>
            <p:cNvSpPr/>
            <p:nvPr/>
          </p:nvSpPr>
          <p:spPr>
            <a:xfrm>
              <a:off x="409984" y="1370254"/>
              <a:ext cx="630301" cy="369332"/>
            </a:xfrm>
            <a:prstGeom prst="rect">
              <a:avLst/>
            </a:prstGeom>
          </p:spPr>
          <p:txBody>
            <a:bodyPr wrap="none">
              <a:spAutoFit/>
            </a:bodyPr>
            <a:lstStyle/>
            <a:p>
              <a:pPr defTabSz="914400" fontAlgn="auto">
                <a:spcBef>
                  <a:spcPts val="0"/>
                </a:spcBef>
                <a:spcAft>
                  <a:spcPts val="0"/>
                </a:spcAft>
              </a:pPr>
              <a:r>
                <a:rPr lang="fr-FR" i="0">
                  <a:solidFill>
                    <a:prstClr val="black"/>
                  </a:solidFill>
                  <a:latin typeface="Calibri" panose="020F0502020204030204"/>
                </a:rPr>
                <a:t>CRM</a:t>
              </a:r>
            </a:p>
          </p:txBody>
        </p:sp>
      </p:grpSp>
      <p:grpSp>
        <p:nvGrpSpPr>
          <p:cNvPr id="95" name="Groupe 94"/>
          <p:cNvGrpSpPr/>
          <p:nvPr/>
        </p:nvGrpSpPr>
        <p:grpSpPr>
          <a:xfrm>
            <a:off x="1309330" y="4498666"/>
            <a:ext cx="6516133" cy="1737485"/>
            <a:chOff x="1309330" y="4498666"/>
            <a:chExt cx="6516133" cy="1737485"/>
          </a:xfrm>
        </p:grpSpPr>
        <p:sp>
          <p:nvSpPr>
            <p:cNvPr id="84" name="Rectangle 83"/>
            <p:cNvSpPr/>
            <p:nvPr/>
          </p:nvSpPr>
          <p:spPr>
            <a:xfrm>
              <a:off x="1309330" y="4498666"/>
              <a:ext cx="6516133" cy="1737485"/>
            </a:xfrm>
            <a:prstGeom prst="rect">
              <a:avLst/>
            </a:prstGeom>
            <a:noFill/>
            <a:ln w="28575" cap="flat" cmpd="sng" algn="ctr">
              <a:solidFill>
                <a:srgbClr val="C00000"/>
              </a:solid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5" name="ZoneTexte 84"/>
            <p:cNvSpPr txBox="1"/>
            <p:nvPr/>
          </p:nvSpPr>
          <p:spPr>
            <a:xfrm>
              <a:off x="1691680" y="4498667"/>
              <a:ext cx="5811851" cy="369332"/>
            </a:xfrm>
            <a:prstGeom prst="rect">
              <a:avLst/>
            </a:prstGeom>
            <a:noFill/>
          </p:spPr>
          <p:txBody>
            <a:bodyPr wrap="square" rtlCol="0">
              <a:spAutoFit/>
            </a:bodyPr>
            <a:lstStyle/>
            <a:p>
              <a:pPr algn="ctr" defTabSz="914400" fontAlgn="auto">
                <a:spcBef>
                  <a:spcPts val="0"/>
                </a:spcBef>
                <a:spcAft>
                  <a:spcPts val="0"/>
                </a:spcAft>
              </a:pPr>
              <a:r>
                <a:rPr lang="fr-FR" i="0" dirty="0" err="1">
                  <a:solidFill>
                    <a:prstClr val="black"/>
                  </a:solidFill>
                  <a:latin typeface="Calibri" panose="020F0502020204030204"/>
                </a:rPr>
                <a:t>Proposed</a:t>
              </a:r>
              <a:r>
                <a:rPr lang="fr-FR" i="0" dirty="0">
                  <a:solidFill>
                    <a:prstClr val="black"/>
                  </a:solidFill>
                  <a:latin typeface="Calibri" panose="020F0502020204030204"/>
                </a:rPr>
                <a:t> </a:t>
              </a:r>
              <a:r>
                <a:rPr lang="fr-FR" i="0" dirty="0" err="1">
                  <a:solidFill>
                    <a:prstClr val="black"/>
                  </a:solidFill>
                  <a:latin typeface="Calibri" panose="020F0502020204030204"/>
                </a:rPr>
                <a:t>implementations</a:t>
              </a:r>
              <a:r>
                <a:rPr lang="fr-FR" i="0" dirty="0">
                  <a:solidFill>
                    <a:prstClr val="black"/>
                  </a:solidFill>
                  <a:latin typeface="Calibri" panose="020F0502020204030204"/>
                </a:rPr>
                <a:t> :</a:t>
              </a:r>
              <a:endParaRPr lang="fr-FR" b="1" i="0" dirty="0">
                <a:solidFill>
                  <a:srgbClr val="C00000"/>
                </a:solidFill>
                <a:latin typeface="Calibri" panose="020F0502020204030204"/>
              </a:endParaRPr>
            </a:p>
          </p:txBody>
        </p:sp>
        <p:sp>
          <p:nvSpPr>
            <p:cNvPr id="86" name="ZoneTexte 85"/>
            <p:cNvSpPr txBox="1"/>
            <p:nvPr/>
          </p:nvSpPr>
          <p:spPr>
            <a:xfrm>
              <a:off x="1963894" y="5012015"/>
              <a:ext cx="2628797" cy="369332"/>
            </a:xfrm>
            <a:prstGeom prst="rect">
              <a:avLst/>
            </a:prstGeom>
            <a:noFill/>
          </p:spPr>
          <p:txBody>
            <a:bodyPr wrap="none" rtlCol="0">
              <a:spAutoFit/>
            </a:bodyPr>
            <a:lstStyle/>
            <a:p>
              <a:pPr marL="285750" indent="-285750" defTabSz="914400" fontAlgn="auto">
                <a:spcBef>
                  <a:spcPts val="0"/>
                </a:spcBef>
                <a:spcAft>
                  <a:spcPts val="0"/>
                </a:spcAft>
                <a:buFont typeface="Arial" charset="0"/>
                <a:buChar char="•"/>
              </a:pPr>
              <a:r>
                <a:rPr lang="fr-FR" i="0" dirty="0">
                  <a:solidFill>
                    <a:prstClr val="black"/>
                  </a:solidFill>
                  <a:latin typeface="Calibri" panose="020F0502020204030204"/>
                </a:rPr>
                <a:t> CRM made of </a:t>
              </a:r>
              <a:r>
                <a:rPr lang="fr-FR" i="0" dirty="0" err="1">
                  <a:solidFill>
                    <a:prstClr val="black"/>
                  </a:solidFill>
                  <a:latin typeface="Calibri" panose="020F0502020204030204"/>
                </a:rPr>
                <a:t>LWFAs</a:t>
              </a:r>
              <a:r>
                <a:rPr lang="fr-FR" i="0" dirty="0">
                  <a:solidFill>
                    <a:prstClr val="black"/>
                  </a:solidFill>
                  <a:latin typeface="Calibri" panose="020F0502020204030204"/>
                </a:rPr>
                <a:t>:  </a:t>
              </a:r>
            </a:p>
          </p:txBody>
        </p:sp>
        <p:sp>
          <p:nvSpPr>
            <p:cNvPr id="87" name="ZoneTexte 86"/>
            <p:cNvSpPr txBox="1"/>
            <p:nvPr/>
          </p:nvSpPr>
          <p:spPr>
            <a:xfrm>
              <a:off x="1963894" y="5381417"/>
              <a:ext cx="4546950" cy="369332"/>
            </a:xfrm>
            <a:prstGeom prst="rect">
              <a:avLst/>
            </a:prstGeom>
            <a:noFill/>
          </p:spPr>
          <p:txBody>
            <a:bodyPr wrap="none" rtlCol="0">
              <a:spAutoFit/>
            </a:bodyPr>
            <a:lstStyle/>
            <a:p>
              <a:pPr marL="285750" indent="-285750" defTabSz="914400" fontAlgn="auto">
                <a:spcBef>
                  <a:spcPts val="0"/>
                </a:spcBef>
                <a:spcAft>
                  <a:spcPts val="0"/>
                </a:spcAft>
                <a:buFont typeface="Arial" charset="0"/>
                <a:buChar char="•"/>
              </a:pPr>
              <a:r>
                <a:rPr lang="fr-FR" i="0" dirty="0">
                  <a:solidFill>
                    <a:prstClr val="black"/>
                  </a:solidFill>
                  <a:latin typeface="Calibri" panose="020F0502020204030204"/>
                </a:rPr>
                <a:t> CRM made of </a:t>
              </a:r>
              <a:r>
                <a:rPr lang="fr-FR" i="0" dirty="0" err="1">
                  <a:solidFill>
                    <a:prstClr val="black"/>
                  </a:solidFill>
                  <a:latin typeface="Calibri" panose="020F0502020204030204"/>
                </a:rPr>
                <a:t>pre-shaped</a:t>
              </a:r>
              <a:r>
                <a:rPr lang="fr-FR" i="0" dirty="0">
                  <a:solidFill>
                    <a:prstClr val="black"/>
                  </a:solidFill>
                  <a:latin typeface="Calibri" panose="020F0502020204030204"/>
                </a:rPr>
                <a:t> plasma </a:t>
              </a:r>
              <a:r>
                <a:rPr lang="fr-FR" i="0" dirty="0" err="1">
                  <a:solidFill>
                    <a:prstClr val="black"/>
                  </a:solidFill>
                  <a:latin typeface="Calibri" panose="020F0502020204030204"/>
                </a:rPr>
                <a:t>mirrors</a:t>
              </a:r>
              <a:r>
                <a:rPr lang="fr-FR" i="0" dirty="0">
                  <a:solidFill>
                    <a:prstClr val="black"/>
                  </a:solidFill>
                  <a:latin typeface="Calibri" panose="020F0502020204030204"/>
                </a:rPr>
                <a:t>:  </a:t>
              </a:r>
            </a:p>
          </p:txBody>
        </p:sp>
        <p:sp>
          <p:nvSpPr>
            <p:cNvPr id="88" name="ZoneTexte 87"/>
            <p:cNvSpPr txBox="1"/>
            <p:nvPr/>
          </p:nvSpPr>
          <p:spPr>
            <a:xfrm>
              <a:off x="4777547" y="5064712"/>
              <a:ext cx="2901500" cy="307777"/>
            </a:xfrm>
            <a:prstGeom prst="rect">
              <a:avLst/>
            </a:prstGeom>
            <a:noFill/>
          </p:spPr>
          <p:txBody>
            <a:bodyPr wrap="none" rtlCol="0">
              <a:spAutoFit/>
            </a:bodyPr>
            <a:lstStyle/>
            <a:p>
              <a:pPr defTabSz="914400" fontAlgn="auto">
                <a:spcBef>
                  <a:spcPts val="0"/>
                </a:spcBef>
                <a:spcAft>
                  <a:spcPts val="0"/>
                </a:spcAft>
              </a:pPr>
              <a:r>
                <a:rPr lang="fr-FR" sz="1400" i="1" dirty="0" err="1">
                  <a:solidFill>
                    <a:srgbClr val="C00000"/>
                  </a:solidFill>
                  <a:latin typeface="Calibri" panose="020F0502020204030204"/>
                </a:rPr>
                <a:t>Bulanov</a:t>
              </a:r>
              <a:r>
                <a:rPr lang="fr-FR" sz="1400" i="1" dirty="0">
                  <a:solidFill>
                    <a:srgbClr val="C00000"/>
                  </a:solidFill>
                  <a:latin typeface="Calibri" panose="020F0502020204030204"/>
                </a:rPr>
                <a:t> et al, PRL </a:t>
              </a:r>
              <a:r>
                <a:rPr lang="fr-FR" sz="1400" b="1" i="1" dirty="0">
                  <a:solidFill>
                    <a:srgbClr val="C00000"/>
                  </a:solidFill>
                  <a:latin typeface="Calibri" panose="020F0502020204030204"/>
                </a:rPr>
                <a:t>91</a:t>
              </a:r>
              <a:r>
                <a:rPr lang="fr-FR" sz="1400" i="1" dirty="0">
                  <a:solidFill>
                    <a:srgbClr val="C00000"/>
                  </a:solidFill>
                  <a:latin typeface="Calibri" panose="020F0502020204030204"/>
                </a:rPr>
                <a:t>, 095001 (2003)</a:t>
              </a:r>
            </a:p>
          </p:txBody>
        </p:sp>
        <p:sp>
          <p:nvSpPr>
            <p:cNvPr id="89" name="ZoneTexte 88"/>
            <p:cNvSpPr txBox="1"/>
            <p:nvPr/>
          </p:nvSpPr>
          <p:spPr>
            <a:xfrm>
              <a:off x="1691680" y="5750749"/>
              <a:ext cx="3058017" cy="307777"/>
            </a:xfrm>
            <a:prstGeom prst="rect">
              <a:avLst/>
            </a:prstGeom>
            <a:noFill/>
          </p:spPr>
          <p:txBody>
            <a:bodyPr wrap="none" rtlCol="0">
              <a:spAutoFit/>
            </a:bodyPr>
            <a:lstStyle/>
            <a:p>
              <a:pPr defTabSz="914400" fontAlgn="auto">
                <a:spcBef>
                  <a:spcPts val="0"/>
                </a:spcBef>
                <a:spcAft>
                  <a:spcPts val="0"/>
                </a:spcAft>
              </a:pPr>
              <a:r>
                <a:rPr lang="fr-FR" sz="1400" i="1" dirty="0" err="1">
                  <a:solidFill>
                    <a:srgbClr val="C00000"/>
                  </a:solidFill>
                  <a:latin typeface="Calibri" panose="020F0502020204030204"/>
                </a:rPr>
                <a:t>Gordienko</a:t>
              </a:r>
              <a:r>
                <a:rPr lang="fr-FR" sz="1400" i="1" dirty="0">
                  <a:solidFill>
                    <a:srgbClr val="C00000"/>
                  </a:solidFill>
                  <a:latin typeface="Calibri" panose="020F0502020204030204"/>
                </a:rPr>
                <a:t> et al, PRL </a:t>
              </a:r>
              <a:r>
                <a:rPr lang="fr-FR" sz="1400" b="1" i="1" dirty="0">
                  <a:solidFill>
                    <a:srgbClr val="C00000"/>
                  </a:solidFill>
                  <a:latin typeface="Calibri" panose="020F0502020204030204"/>
                </a:rPr>
                <a:t>94</a:t>
              </a:r>
              <a:r>
                <a:rPr lang="fr-FR" sz="1400" i="1" dirty="0">
                  <a:solidFill>
                    <a:srgbClr val="C00000"/>
                  </a:solidFill>
                  <a:latin typeface="Calibri" panose="020F0502020204030204"/>
                </a:rPr>
                <a:t>, 103903 (2005)</a:t>
              </a:r>
            </a:p>
          </p:txBody>
        </p:sp>
        <p:sp>
          <p:nvSpPr>
            <p:cNvPr id="90" name="ZoneTexte 89"/>
            <p:cNvSpPr txBox="1"/>
            <p:nvPr/>
          </p:nvSpPr>
          <p:spPr>
            <a:xfrm>
              <a:off x="4720930" y="5750679"/>
              <a:ext cx="3030125" cy="307777"/>
            </a:xfrm>
            <a:prstGeom prst="rect">
              <a:avLst/>
            </a:prstGeom>
            <a:noFill/>
          </p:spPr>
          <p:txBody>
            <a:bodyPr wrap="none" rtlCol="0">
              <a:spAutoFit/>
            </a:bodyPr>
            <a:lstStyle/>
            <a:p>
              <a:pPr defTabSz="914400" fontAlgn="auto">
                <a:spcBef>
                  <a:spcPts val="0"/>
                </a:spcBef>
                <a:spcAft>
                  <a:spcPts val="0"/>
                </a:spcAft>
              </a:pPr>
              <a:r>
                <a:rPr lang="fr-FR" sz="1400" i="1" dirty="0" err="1">
                  <a:solidFill>
                    <a:srgbClr val="C00000"/>
                  </a:solidFill>
                  <a:latin typeface="Calibri" panose="020F0502020204030204"/>
                </a:rPr>
                <a:t>Gonoskov</a:t>
              </a:r>
              <a:r>
                <a:rPr lang="fr-FR" sz="1400" i="1" dirty="0">
                  <a:solidFill>
                    <a:srgbClr val="C00000"/>
                  </a:solidFill>
                  <a:latin typeface="Calibri" panose="020F0502020204030204"/>
                </a:rPr>
                <a:t> et al, PRE </a:t>
              </a:r>
              <a:r>
                <a:rPr lang="fr-FR" sz="1400" b="1" i="1" dirty="0">
                  <a:solidFill>
                    <a:srgbClr val="C00000"/>
                  </a:solidFill>
                  <a:latin typeface="Calibri" panose="020F0502020204030204"/>
                </a:rPr>
                <a:t>84</a:t>
              </a:r>
              <a:r>
                <a:rPr lang="fr-FR" sz="1400" i="1" dirty="0">
                  <a:solidFill>
                    <a:srgbClr val="C00000"/>
                  </a:solidFill>
                  <a:latin typeface="Calibri" panose="020F0502020204030204"/>
                </a:rPr>
                <a:t>, 046403 (2011)</a:t>
              </a:r>
            </a:p>
          </p:txBody>
        </p:sp>
      </p:grpSp>
      <p:grpSp>
        <p:nvGrpSpPr>
          <p:cNvPr id="96" name="Groupe 95"/>
          <p:cNvGrpSpPr/>
          <p:nvPr/>
        </p:nvGrpSpPr>
        <p:grpSpPr>
          <a:xfrm>
            <a:off x="-684584" y="6372688"/>
            <a:ext cx="9496351" cy="369332"/>
            <a:chOff x="-76200" y="6372688"/>
            <a:chExt cx="9496351" cy="369332"/>
          </a:xfrm>
        </p:grpSpPr>
        <p:sp>
          <p:nvSpPr>
            <p:cNvPr id="91" name="Rectangle 90"/>
            <p:cNvSpPr/>
            <p:nvPr/>
          </p:nvSpPr>
          <p:spPr>
            <a:xfrm>
              <a:off x="6521152" y="6409903"/>
              <a:ext cx="2898999" cy="307777"/>
            </a:xfrm>
            <a:prstGeom prst="rect">
              <a:avLst/>
            </a:prstGeom>
          </p:spPr>
          <p:txBody>
            <a:bodyPr wrap="none">
              <a:spAutoFit/>
            </a:bodyPr>
            <a:lstStyle/>
            <a:p>
              <a:pPr defTabSz="914400" fontAlgn="auto">
                <a:spcBef>
                  <a:spcPts val="0"/>
                </a:spcBef>
                <a:spcAft>
                  <a:spcPts val="0"/>
                </a:spcAft>
              </a:pPr>
              <a:r>
                <a:rPr lang="fr-FR" sz="1400" i="1" dirty="0" err="1">
                  <a:solidFill>
                    <a:srgbClr val="C00000"/>
                  </a:solidFill>
                  <a:latin typeface="Calibri" panose="020F0502020204030204"/>
                </a:rPr>
                <a:t>Solodov</a:t>
              </a:r>
              <a:r>
                <a:rPr lang="fr-FR" sz="1400" i="1" dirty="0">
                  <a:solidFill>
                    <a:srgbClr val="C00000"/>
                  </a:solidFill>
                  <a:latin typeface="Calibri" panose="020F0502020204030204"/>
                </a:rPr>
                <a:t> et al, POP </a:t>
              </a:r>
              <a:r>
                <a:rPr lang="fr-FR" sz="1400" b="1" i="1" dirty="0">
                  <a:solidFill>
                    <a:srgbClr val="C00000"/>
                  </a:solidFill>
                  <a:latin typeface="Calibri" panose="020F0502020204030204"/>
                </a:rPr>
                <a:t>13</a:t>
              </a:r>
              <a:r>
                <a:rPr lang="fr-FR" sz="1400" i="1" dirty="0">
                  <a:solidFill>
                    <a:srgbClr val="C00000"/>
                  </a:solidFill>
                  <a:latin typeface="Calibri" panose="020F0502020204030204"/>
                </a:rPr>
                <a:t>, 093102 (2006</a:t>
              </a:r>
              <a:r>
                <a:rPr lang="fr-FR" sz="1400" b="1" i="1" dirty="0">
                  <a:solidFill>
                    <a:srgbClr val="C00000"/>
                  </a:solidFill>
                  <a:latin typeface="Calibri" panose="020F0502020204030204"/>
                </a:rPr>
                <a:t>)</a:t>
              </a:r>
              <a:endParaRPr lang="fr-FR" sz="1400" i="1" dirty="0">
                <a:solidFill>
                  <a:prstClr val="black"/>
                </a:solidFill>
                <a:latin typeface="Calibri" panose="020F0502020204030204"/>
              </a:endParaRPr>
            </a:p>
          </p:txBody>
        </p:sp>
        <p:sp>
          <p:nvSpPr>
            <p:cNvPr id="3" name="Rectangle 2"/>
            <p:cNvSpPr/>
            <p:nvPr/>
          </p:nvSpPr>
          <p:spPr>
            <a:xfrm>
              <a:off x="-76200" y="6372688"/>
              <a:ext cx="6534472" cy="369332"/>
            </a:xfrm>
            <a:prstGeom prst="rect">
              <a:avLst/>
            </a:prstGeom>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fr-FR" i="0" dirty="0" err="1">
                  <a:solidFill>
                    <a:prstClr val="black"/>
                  </a:solidFill>
                  <a:latin typeface="Calibri" panose="020F0502020204030204"/>
                </a:rPr>
                <a:t>Idealized</a:t>
              </a:r>
              <a:r>
                <a:rPr lang="fr-FR" i="0" dirty="0">
                  <a:solidFill>
                    <a:prstClr val="black"/>
                  </a:solidFill>
                  <a:latin typeface="Calibri" panose="020F0502020204030204"/>
                </a:rPr>
                <a:t> conditions </a:t>
              </a:r>
              <a:r>
                <a:rPr lang="fr-FR" i="0" dirty="0" err="1">
                  <a:solidFill>
                    <a:prstClr val="black"/>
                  </a:solidFill>
                  <a:latin typeface="Calibri" panose="020F0502020204030204"/>
                </a:rPr>
                <a:t>unachievable</a:t>
              </a:r>
              <a:r>
                <a:rPr lang="fr-FR" i="0" dirty="0">
                  <a:solidFill>
                    <a:prstClr val="black"/>
                  </a:solidFill>
                  <a:latin typeface="Calibri" panose="020F0502020204030204"/>
                </a:rPr>
                <a:t> in </a:t>
              </a:r>
              <a:r>
                <a:rPr lang="fr-FR" i="0" dirty="0" err="1">
                  <a:solidFill>
                    <a:prstClr val="black"/>
                  </a:solidFill>
                  <a:latin typeface="Calibri" panose="020F0502020204030204"/>
                </a:rPr>
                <a:t>experiments</a:t>
              </a:r>
              <a:r>
                <a:rPr lang="fr-FR" dirty="0">
                  <a:solidFill>
                    <a:prstClr val="black"/>
                  </a:solidFill>
                  <a:latin typeface="Calibri" panose="020F0502020204030204"/>
                </a:rPr>
                <a:t>!  </a:t>
              </a:r>
              <a:endParaRPr lang="fr-FR" i="0" kern="0" dirty="0">
                <a:solidFill>
                  <a:prstClr val="white"/>
                </a:solidFill>
                <a:latin typeface="Calibri" panose="020F0502020204030204"/>
              </a:endParaRPr>
            </a:p>
          </p:txBody>
        </p:sp>
      </p:grpSp>
      <p:sp>
        <p:nvSpPr>
          <p:cNvPr id="4" name="Rectangle à coins arrondis 3"/>
          <p:cNvSpPr/>
          <p:nvPr/>
        </p:nvSpPr>
        <p:spPr>
          <a:xfrm>
            <a:off x="126554" y="893862"/>
            <a:ext cx="4968552" cy="2733155"/>
          </a:xfrm>
          <a:prstGeom prst="roundRect">
            <a:avLst/>
          </a:prstGeom>
          <a:no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ZoneTexte 40">
            <a:extLst>
              <a:ext uri="{FF2B5EF4-FFF2-40B4-BE49-F238E27FC236}">
                <a16:creationId xmlns:a16="http://schemas.microsoft.com/office/drawing/2014/main" id="{5B4A7861-4287-274A-8EB5-8F95C4AE8829}"/>
              </a:ext>
            </a:extLst>
          </p:cNvPr>
          <p:cNvSpPr txBox="1"/>
          <p:nvPr/>
        </p:nvSpPr>
        <p:spPr>
          <a:xfrm>
            <a:off x="8759566" y="6451882"/>
            <a:ext cx="301686" cy="369332"/>
          </a:xfrm>
          <a:prstGeom prst="rect">
            <a:avLst/>
          </a:prstGeom>
          <a:noFill/>
        </p:spPr>
        <p:txBody>
          <a:bodyPr wrap="none" rtlCol="0">
            <a:spAutoFit/>
          </a:bodyPr>
          <a:lstStyle/>
          <a:p>
            <a:r>
              <a:rPr lang="fr-FR" dirty="0"/>
              <a:t>5</a:t>
            </a:r>
          </a:p>
        </p:txBody>
      </p:sp>
    </p:spTree>
    <p:extLst>
      <p:ext uri="{BB962C8B-B14F-4D97-AF65-F5344CB8AC3E}">
        <p14:creationId xmlns:p14="http://schemas.microsoft.com/office/powerpoint/2010/main" val="105948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2"/>
                                        </p:tgtEl>
                                        <p:attrNameLst>
                                          <p:attrName>style.visibility</p:attrName>
                                        </p:attrNameLst>
                                      </p:cBhvr>
                                      <p:to>
                                        <p:strVal val="visible"/>
                                      </p:to>
                                    </p:set>
                                    <p:animEffect transition="in" filter="fade">
                                      <p:cBhvr>
                                        <p:cTn id="16" dur="500"/>
                                        <p:tgtEl>
                                          <p:spTgt spid="9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93"/>
                                        </p:tgtEl>
                                        <p:attrNameLst>
                                          <p:attrName>style.visibility</p:attrName>
                                        </p:attrNameLst>
                                      </p:cBhvr>
                                      <p:to>
                                        <p:strVal val="visible"/>
                                      </p:to>
                                    </p:set>
                                    <p:animEffect transition="in" filter="wipe(up)">
                                      <p:cBhvr>
                                        <p:cTn id="21" dur="500"/>
                                        <p:tgtEl>
                                          <p:spTgt spid="9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81"/>
                                        </p:tgtEl>
                                        <p:attrNameLst>
                                          <p:attrName>style.visibility</p:attrName>
                                        </p:attrNameLst>
                                      </p:cBhvr>
                                      <p:to>
                                        <p:strVal val="visible"/>
                                      </p:to>
                                    </p:set>
                                    <p:animEffect transition="in" filter="wipe(up)">
                                      <p:cBhvr>
                                        <p:cTn id="26" dur="500"/>
                                        <p:tgtEl>
                                          <p:spTgt spid="81"/>
                                        </p:tgtEl>
                                      </p:cBhvr>
                                    </p:animEffec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94"/>
                                        </p:tgtEl>
                                        <p:attrNameLst>
                                          <p:attrName>style.visibility</p:attrName>
                                        </p:attrNameLst>
                                      </p:cBhvr>
                                      <p:to>
                                        <p:strVal val="visible"/>
                                      </p:to>
                                    </p:set>
                                    <p:animEffect transition="in" filter="wipe(up)">
                                      <p:cBhvr>
                                        <p:cTn id="30" dur="500"/>
                                        <p:tgtEl>
                                          <p:spTgt spid="9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76"/>
                                        </p:tgtEl>
                                        <p:attrNameLst>
                                          <p:attrName>style.visibility</p:attrName>
                                        </p:attrNameLst>
                                      </p:cBhvr>
                                      <p:to>
                                        <p:strVal val="visible"/>
                                      </p:to>
                                    </p:se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82"/>
                                        </p:tgtEl>
                                        <p:attrNameLst>
                                          <p:attrName>style.visibility</p:attrName>
                                        </p:attrNameLst>
                                      </p:cBhvr>
                                      <p:to>
                                        <p:strVal val="visible"/>
                                      </p:to>
                                    </p:set>
                                    <p:animEffect transition="in" filter="wipe(left)">
                                      <p:cBhvr>
                                        <p:cTn id="42" dur="500"/>
                                        <p:tgtEl>
                                          <p:spTgt spid="8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95"/>
                                        </p:tgtEl>
                                        <p:attrNameLst>
                                          <p:attrName>style.visibility</p:attrName>
                                        </p:attrNameLst>
                                      </p:cBhvr>
                                      <p:to>
                                        <p:strVal val="visible"/>
                                      </p:to>
                                    </p:set>
                                    <p:animEffect transition="in" filter="wipe(up)">
                                      <p:cBhvr>
                                        <p:cTn id="47" dur="500"/>
                                        <p:tgtEl>
                                          <p:spTgt spid="9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96"/>
                                        </p:tgtEl>
                                        <p:attrNameLst>
                                          <p:attrName>style.visibility</p:attrName>
                                        </p:attrNameLst>
                                      </p:cBhvr>
                                      <p:to>
                                        <p:strVal val="visible"/>
                                      </p:to>
                                    </p:set>
                                    <p:animEffect transition="in" filter="wipe(left)">
                                      <p:cBhvr>
                                        <p:cTn id="52"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81" grpId="0" animBg="1"/>
      <p:bldP spid="82"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Line 3"/>
          <p:cNvSpPr>
            <a:spLocks noChangeShapeType="1"/>
          </p:cNvSpPr>
          <p:nvPr/>
        </p:nvSpPr>
        <p:spPr bwMode="auto">
          <a:xfrm>
            <a:off x="396875" y="260350"/>
            <a:ext cx="8351838" cy="0"/>
          </a:xfrm>
          <a:prstGeom prst="line">
            <a:avLst/>
          </a:prstGeom>
          <a:noFill/>
          <a:ln w="285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5" tIns="45713" rIns="91425" bIns="45713"/>
          <a:lstStyle/>
          <a:p>
            <a:endParaRPr lang="fr-FR"/>
          </a:p>
        </p:txBody>
      </p:sp>
      <p:sp>
        <p:nvSpPr>
          <p:cNvPr id="12" name="Rectangle 11"/>
          <p:cNvSpPr/>
          <p:nvPr/>
        </p:nvSpPr>
        <p:spPr>
          <a:xfrm>
            <a:off x="0" y="0"/>
            <a:ext cx="8210550" cy="762000"/>
          </a:xfrm>
          <a:prstGeom prst="rect">
            <a:avLst/>
          </a:prstGeom>
          <a:gradFill>
            <a:gsLst>
              <a:gs pos="0">
                <a:srgbClr val="C4161C"/>
              </a:gs>
              <a:gs pos="50000">
                <a:srgbClr val="C00000"/>
              </a:gs>
              <a:gs pos="100000">
                <a:srgbClr val="E51B22"/>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anchor="ctr"/>
          <a:lstStyle/>
          <a:p>
            <a:pPr algn="ctr">
              <a:defRPr/>
            </a:pPr>
            <a:endParaRPr lang="fr-FR"/>
          </a:p>
        </p:txBody>
      </p:sp>
      <p:pic>
        <p:nvPicPr>
          <p:cNvPr id="14" name="Picture 2" descr="C:\Users\hvincent\Desktop\logo_ce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0550" y="0"/>
            <a:ext cx="933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ZoneTexte 65"/>
          <p:cNvSpPr txBox="1"/>
          <p:nvPr/>
        </p:nvSpPr>
        <p:spPr>
          <a:xfrm>
            <a:off x="2688476" y="115760"/>
            <a:ext cx="3481402" cy="461665"/>
          </a:xfrm>
          <a:prstGeom prst="rect">
            <a:avLst/>
          </a:prstGeom>
          <a:noFill/>
        </p:spPr>
        <p:txBody>
          <a:bodyPr wrap="none" rtlCol="0">
            <a:spAutoFit/>
          </a:bodyPr>
          <a:lstStyle>
            <a:defPPr>
              <a:defRPr lang="en-US"/>
            </a:defPPr>
            <a:lvl1pPr defTabSz="914400" fontAlgn="auto">
              <a:spcBef>
                <a:spcPts val="0"/>
              </a:spcBef>
              <a:spcAft>
                <a:spcPts val="0"/>
              </a:spcAft>
              <a:defRPr sz="2600" i="0">
                <a:solidFill>
                  <a:prstClr val="black"/>
                </a:solidFill>
                <a:latin typeface="Calibri" panose="020F0502020204030204"/>
              </a:defRPr>
            </a:lvl1pPr>
          </a:lstStyle>
          <a:p>
            <a:r>
              <a:rPr lang="fr-FR" sz="2400" dirty="0" err="1">
                <a:solidFill>
                  <a:schemeClr val="bg1"/>
                </a:solidFill>
                <a:latin typeface="Calibri" pitchFamily="34" charset="0"/>
                <a:ea typeface="MS PGothic" pitchFamily="34" charset="-128"/>
              </a:rPr>
              <a:t>Relativistic</a:t>
            </a:r>
            <a:r>
              <a:rPr lang="fr-FR" sz="2400" dirty="0">
                <a:solidFill>
                  <a:schemeClr val="bg1"/>
                </a:solidFill>
                <a:latin typeface="Calibri" pitchFamily="34" charset="0"/>
                <a:ea typeface="MS PGothic" pitchFamily="34" charset="-128"/>
              </a:rPr>
              <a:t> plasma </a:t>
            </a:r>
            <a:r>
              <a:rPr lang="fr-FR" sz="2400" dirty="0" err="1">
                <a:solidFill>
                  <a:schemeClr val="bg1"/>
                </a:solidFill>
                <a:latin typeface="Calibri" pitchFamily="34" charset="0"/>
                <a:ea typeface="MS PGothic" pitchFamily="34" charset="-128"/>
              </a:rPr>
              <a:t>mirrors</a:t>
            </a:r>
            <a:endParaRPr lang="fr-FR" sz="2400" dirty="0">
              <a:solidFill>
                <a:schemeClr val="bg1"/>
              </a:solidFill>
              <a:latin typeface="Calibri" pitchFamily="34" charset="0"/>
              <a:ea typeface="MS PGothic" pitchFamily="34" charset="-128"/>
            </a:endParaRPr>
          </a:p>
        </p:txBody>
      </p:sp>
      <p:pic>
        <p:nvPicPr>
          <p:cNvPr id="41" name="Picture 4" descr="J:\These\000_soutenance\Images_animations\04_HHG\animation\a1_01.png">
            <a:extLst>
              <a:ext uri="{FF2B5EF4-FFF2-40B4-BE49-F238E27FC236}">
                <a16:creationId xmlns:a16="http://schemas.microsoft.com/office/drawing/2014/main" id="{FBDE3582-531C-394C-A920-C096C4ECC45C}"/>
              </a:ext>
            </a:extLst>
          </p:cNvPr>
          <p:cNvPicPr>
            <a:picLocks noChangeArrowheads="1"/>
          </p:cNvPicPr>
          <p:nvPr/>
        </p:nvPicPr>
        <p:blipFill rotWithShape="1">
          <a:blip r:embed="rId4" cstate="print">
            <a:extLst>
              <a:ext uri="{28A0092B-C50C-407E-A947-70E740481C1C}">
                <a14:useLocalDpi xmlns:a14="http://schemas.microsoft.com/office/drawing/2010/main" val="0"/>
              </a:ext>
            </a:extLst>
          </a:blip>
          <a:srcRect r="44488" b="55467"/>
          <a:stretch/>
        </p:blipFill>
        <p:spPr bwMode="auto">
          <a:xfrm>
            <a:off x="63618" y="1397788"/>
            <a:ext cx="2205176" cy="80356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8" descr="J:\These\000_soutenance\Images_animations\04_HHG\animation\a1_05.png">
            <a:extLst>
              <a:ext uri="{FF2B5EF4-FFF2-40B4-BE49-F238E27FC236}">
                <a16:creationId xmlns:a16="http://schemas.microsoft.com/office/drawing/2014/main" id="{873879AA-DDE5-3140-AA5A-96976AC33291}"/>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30709" y="1459246"/>
            <a:ext cx="2208955" cy="72661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 descr="J:\These\Images\2015_04 image_electrons-harmoniques superposés\00fig_electrons-ions-harmoniques_superposes\fig_decomposee_pr_presentation\fig_ehi_001.png">
            <a:extLst>
              <a:ext uri="{FF2B5EF4-FFF2-40B4-BE49-F238E27FC236}">
                <a16:creationId xmlns:a16="http://schemas.microsoft.com/office/drawing/2014/main" id="{DB8D579A-C14C-D240-9108-147C07659F1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43723" y="3661718"/>
            <a:ext cx="2343914" cy="80682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J:\These\Images\2015_04 image_electrons-harmoniques superposés\00fig_electrons-ions-harmoniques_superposes\fig_decomposee_pr_presentation\fig_ehi_002.png">
            <a:extLst>
              <a:ext uri="{FF2B5EF4-FFF2-40B4-BE49-F238E27FC236}">
                <a16:creationId xmlns:a16="http://schemas.microsoft.com/office/drawing/2014/main" id="{864D2CD6-7A01-3142-89A4-DDE7B3E7DDB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93273" y="2049729"/>
            <a:ext cx="2192340" cy="188023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J:\These\Images\2015_04 image_electrons-harmoniques superposés\00fig_electrons-ions-harmoniques_superposes\fig_decomposee_pr_presentation\fig_ehi_004.png">
            <a:extLst>
              <a:ext uri="{FF2B5EF4-FFF2-40B4-BE49-F238E27FC236}">
                <a16:creationId xmlns:a16="http://schemas.microsoft.com/office/drawing/2014/main" id="{3B339B64-AFAC-114D-86DC-B90042FBE98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67386" y="2386414"/>
            <a:ext cx="3672503" cy="1536194"/>
          </a:xfrm>
          <a:prstGeom prst="rect">
            <a:avLst/>
          </a:prstGeom>
          <a:noFill/>
          <a:extLst>
            <a:ext uri="{909E8E84-426E-40DD-AFC4-6F175D3DCCD1}">
              <a14:hiddenFill xmlns:a14="http://schemas.microsoft.com/office/drawing/2010/main">
                <a:solidFill>
                  <a:srgbClr val="FFFFFF"/>
                </a:solidFill>
              </a14:hiddenFill>
            </a:ext>
          </a:extLst>
        </p:spPr>
      </p:pic>
      <p:sp>
        <p:nvSpPr>
          <p:cNvPr id="46" name="ZoneTexte 45">
            <a:extLst>
              <a:ext uri="{FF2B5EF4-FFF2-40B4-BE49-F238E27FC236}">
                <a16:creationId xmlns:a16="http://schemas.microsoft.com/office/drawing/2014/main" id="{944FC347-CF3C-934A-8FA3-6DED66588A11}"/>
              </a:ext>
            </a:extLst>
          </p:cNvPr>
          <p:cNvSpPr txBox="1"/>
          <p:nvPr/>
        </p:nvSpPr>
        <p:spPr>
          <a:xfrm rot="770662">
            <a:off x="3137083" y="4042406"/>
            <a:ext cx="1158330" cy="338554"/>
          </a:xfrm>
          <a:prstGeom prst="rect">
            <a:avLst/>
          </a:prstGeom>
          <a:noFill/>
        </p:spPr>
        <p:txBody>
          <a:bodyPr wrap="none" rtlCol="0">
            <a:spAutoFit/>
          </a:bodyPr>
          <a:lstStyle/>
          <a:p>
            <a:r>
              <a:rPr lang="fr-FR" sz="1600" b="1"/>
              <a:t>Solid </a:t>
            </a:r>
            <a:r>
              <a:rPr lang="fr-FR" sz="1600" b="1" dirty="0" err="1"/>
              <a:t>target</a:t>
            </a:r>
            <a:endParaRPr lang="fr-FR" sz="1600" b="1" dirty="0"/>
          </a:p>
        </p:txBody>
      </p:sp>
      <p:sp>
        <p:nvSpPr>
          <p:cNvPr id="50" name="ZoneTexte 49">
            <a:extLst>
              <a:ext uri="{FF2B5EF4-FFF2-40B4-BE49-F238E27FC236}">
                <a16:creationId xmlns:a16="http://schemas.microsoft.com/office/drawing/2014/main" id="{16BC7D7C-D8EE-2747-BA3D-73B2E5BB0E44}"/>
              </a:ext>
            </a:extLst>
          </p:cNvPr>
          <p:cNvSpPr txBox="1"/>
          <p:nvPr/>
        </p:nvSpPr>
        <p:spPr>
          <a:xfrm>
            <a:off x="7295666" y="2225648"/>
            <a:ext cx="1954189" cy="584775"/>
          </a:xfrm>
          <a:prstGeom prst="rect">
            <a:avLst/>
          </a:prstGeom>
          <a:noFill/>
        </p:spPr>
        <p:txBody>
          <a:bodyPr wrap="none" rtlCol="0">
            <a:spAutoFit/>
          </a:bodyPr>
          <a:lstStyle/>
          <a:p>
            <a:pPr algn="ctr"/>
            <a:r>
              <a:rPr lang="fr-FR" sz="1600" b="1" dirty="0">
                <a:solidFill>
                  <a:srgbClr val="00B0F0"/>
                </a:solidFill>
              </a:rPr>
              <a:t>Bright X-UV Doppler </a:t>
            </a:r>
          </a:p>
          <a:p>
            <a:pPr algn="ctr"/>
            <a:r>
              <a:rPr lang="fr-FR" sz="1600" b="1" dirty="0" err="1">
                <a:solidFill>
                  <a:srgbClr val="00B0F0"/>
                </a:solidFill>
              </a:rPr>
              <a:t>harmonic</a:t>
            </a:r>
            <a:r>
              <a:rPr lang="fr-FR" sz="1600" b="1" dirty="0">
                <a:solidFill>
                  <a:srgbClr val="00B0F0"/>
                </a:solidFill>
              </a:rPr>
              <a:t> </a:t>
            </a:r>
            <a:r>
              <a:rPr lang="fr-FR" sz="1600" b="1" dirty="0" err="1">
                <a:solidFill>
                  <a:srgbClr val="00B0F0"/>
                </a:solidFill>
              </a:rPr>
              <a:t>beams</a:t>
            </a:r>
            <a:r>
              <a:rPr lang="fr-FR" sz="1600" b="1" dirty="0">
                <a:solidFill>
                  <a:srgbClr val="00B0F0"/>
                </a:solidFill>
              </a:rPr>
              <a:t> </a:t>
            </a:r>
          </a:p>
        </p:txBody>
      </p:sp>
      <p:sp>
        <p:nvSpPr>
          <p:cNvPr id="52" name="ZoneTexte 51">
            <a:extLst>
              <a:ext uri="{FF2B5EF4-FFF2-40B4-BE49-F238E27FC236}">
                <a16:creationId xmlns:a16="http://schemas.microsoft.com/office/drawing/2014/main" id="{5A61A81B-1A26-4D4D-9EA0-C4156BDA77F8}"/>
              </a:ext>
            </a:extLst>
          </p:cNvPr>
          <p:cNvSpPr txBox="1"/>
          <p:nvPr/>
        </p:nvSpPr>
        <p:spPr>
          <a:xfrm>
            <a:off x="6364108" y="3419730"/>
            <a:ext cx="2607317" cy="307777"/>
          </a:xfrm>
          <a:prstGeom prst="rect">
            <a:avLst/>
          </a:prstGeom>
          <a:noFill/>
        </p:spPr>
        <p:txBody>
          <a:bodyPr wrap="none" rtlCol="0">
            <a:spAutoFit/>
          </a:bodyPr>
          <a:lstStyle/>
          <a:p>
            <a:r>
              <a:rPr lang="fr-FR" sz="1400" b="1" i="1" dirty="0"/>
              <a:t>C. </a:t>
            </a:r>
            <a:r>
              <a:rPr lang="fr-FR" sz="1400" b="1" i="1" dirty="0" err="1"/>
              <a:t>Thaury</a:t>
            </a:r>
            <a:r>
              <a:rPr lang="fr-FR" sz="1400" b="1" i="1" dirty="0"/>
              <a:t>  et al</a:t>
            </a:r>
            <a:r>
              <a:rPr lang="fr-FR" sz="1400" b="1" dirty="0"/>
              <a:t>, </a:t>
            </a:r>
            <a:r>
              <a:rPr lang="fr-FR" sz="1400" b="1" i="1" dirty="0"/>
              <a:t>Nat. </a:t>
            </a:r>
            <a:r>
              <a:rPr lang="fr-FR" sz="1400" b="1" i="1" dirty="0" err="1"/>
              <a:t>Phys</a:t>
            </a:r>
            <a:r>
              <a:rPr lang="fr-FR" sz="1400" b="1" i="1" dirty="0"/>
              <a:t> (2007)</a:t>
            </a:r>
          </a:p>
        </p:txBody>
      </p:sp>
      <p:grpSp>
        <p:nvGrpSpPr>
          <p:cNvPr id="21" name="Grouper 20"/>
          <p:cNvGrpSpPr/>
          <p:nvPr/>
        </p:nvGrpSpPr>
        <p:grpSpPr>
          <a:xfrm>
            <a:off x="3110331" y="2108730"/>
            <a:ext cx="1350563" cy="1827733"/>
            <a:chOff x="3110331" y="2108730"/>
            <a:chExt cx="1350563" cy="1827733"/>
          </a:xfrm>
        </p:grpSpPr>
        <p:sp>
          <p:nvSpPr>
            <p:cNvPr id="53" name="ZoneTexte 52">
              <a:extLst>
                <a:ext uri="{FF2B5EF4-FFF2-40B4-BE49-F238E27FC236}">
                  <a16:creationId xmlns:a16="http://schemas.microsoft.com/office/drawing/2014/main" id="{99AF69B1-D964-684E-97DB-E0EA8692A60D}"/>
                </a:ext>
              </a:extLst>
            </p:cNvPr>
            <p:cNvSpPr txBox="1"/>
            <p:nvPr/>
          </p:nvSpPr>
          <p:spPr>
            <a:xfrm>
              <a:off x="3110331" y="2108730"/>
              <a:ext cx="1350563" cy="830997"/>
            </a:xfrm>
            <a:prstGeom prst="rect">
              <a:avLst/>
            </a:prstGeom>
            <a:noFill/>
          </p:spPr>
          <p:txBody>
            <a:bodyPr wrap="none" rtlCol="0">
              <a:spAutoFit/>
            </a:bodyPr>
            <a:lstStyle/>
            <a:p>
              <a:pPr algn="ctr"/>
              <a:r>
                <a:rPr lang="fr-FR" sz="1600" b="1" dirty="0" err="1">
                  <a:solidFill>
                    <a:srgbClr val="C00000"/>
                  </a:solidFill>
                </a:rPr>
                <a:t>Relativistic</a:t>
              </a:r>
              <a:r>
                <a:rPr lang="fr-FR" sz="1600" b="1" dirty="0">
                  <a:solidFill>
                    <a:srgbClr val="C00000"/>
                  </a:solidFill>
                </a:rPr>
                <a:t/>
              </a:r>
              <a:br>
                <a:rPr lang="fr-FR" sz="1600" b="1" dirty="0">
                  <a:solidFill>
                    <a:srgbClr val="C00000"/>
                  </a:solidFill>
                </a:rPr>
              </a:br>
              <a:r>
                <a:rPr lang="fr-FR" sz="1600" b="1" dirty="0" err="1">
                  <a:solidFill>
                    <a:srgbClr val="C00000"/>
                  </a:solidFill>
                </a:rPr>
                <a:t>Oscillating</a:t>
              </a:r>
              <a:r>
                <a:rPr lang="fr-FR" sz="1600" b="1" dirty="0">
                  <a:solidFill>
                    <a:srgbClr val="C00000"/>
                  </a:solidFill>
                </a:rPr>
                <a:t/>
              </a:r>
              <a:br>
                <a:rPr lang="fr-FR" sz="1600" b="1" dirty="0">
                  <a:solidFill>
                    <a:srgbClr val="C00000"/>
                  </a:solidFill>
                </a:rPr>
              </a:br>
              <a:r>
                <a:rPr lang="fr-FR" sz="1600" b="1" dirty="0">
                  <a:solidFill>
                    <a:srgbClr val="C00000"/>
                  </a:solidFill>
                </a:rPr>
                <a:t>Mirror (ROM)</a:t>
              </a:r>
            </a:p>
          </p:txBody>
        </p:sp>
        <p:cxnSp>
          <p:nvCxnSpPr>
            <p:cNvPr id="54" name="Connecteur droit avec flèche 53">
              <a:extLst>
                <a:ext uri="{FF2B5EF4-FFF2-40B4-BE49-F238E27FC236}">
                  <a16:creationId xmlns:a16="http://schemas.microsoft.com/office/drawing/2014/main" id="{BEFF0663-26D4-4341-937E-94AAC3133BBE}"/>
                </a:ext>
              </a:extLst>
            </p:cNvPr>
            <p:cNvCxnSpPr/>
            <p:nvPr/>
          </p:nvCxnSpPr>
          <p:spPr>
            <a:xfrm>
              <a:off x="3767386" y="2947237"/>
              <a:ext cx="4373" cy="98922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55" name="ZoneTexte 54">
            <a:extLst>
              <a:ext uri="{FF2B5EF4-FFF2-40B4-BE49-F238E27FC236}">
                <a16:creationId xmlns:a16="http://schemas.microsoft.com/office/drawing/2014/main" id="{F82C4545-C78F-F542-862E-A6BE71FECC4A}"/>
              </a:ext>
            </a:extLst>
          </p:cNvPr>
          <p:cNvSpPr txBox="1"/>
          <p:nvPr/>
        </p:nvSpPr>
        <p:spPr>
          <a:xfrm>
            <a:off x="354563" y="1021552"/>
            <a:ext cx="1764970" cy="338554"/>
          </a:xfrm>
          <a:prstGeom prst="rect">
            <a:avLst/>
          </a:prstGeom>
          <a:noFill/>
        </p:spPr>
        <p:txBody>
          <a:bodyPr wrap="none" rtlCol="0">
            <a:spAutoFit/>
          </a:bodyPr>
          <a:lstStyle/>
          <a:p>
            <a:r>
              <a:rPr lang="fr-FR" sz="1600" dirty="0">
                <a:solidFill>
                  <a:srgbClr val="C00000"/>
                </a:solidFill>
              </a:rPr>
              <a:t>Incident laser </a:t>
            </a:r>
            <a:r>
              <a:rPr lang="fr-FR" sz="1600" dirty="0" err="1">
                <a:solidFill>
                  <a:srgbClr val="C00000"/>
                </a:solidFill>
              </a:rPr>
              <a:t>field</a:t>
            </a:r>
            <a:r>
              <a:rPr lang="fr-FR" sz="1600" dirty="0">
                <a:solidFill>
                  <a:srgbClr val="C00000"/>
                </a:solidFill>
              </a:rPr>
              <a:t> </a:t>
            </a:r>
          </a:p>
        </p:txBody>
      </p:sp>
      <p:sp>
        <p:nvSpPr>
          <p:cNvPr id="56" name="ZoneTexte 55">
            <a:extLst>
              <a:ext uri="{FF2B5EF4-FFF2-40B4-BE49-F238E27FC236}">
                <a16:creationId xmlns:a16="http://schemas.microsoft.com/office/drawing/2014/main" id="{D2D85172-3517-4640-9160-CD73538F6AE4}"/>
              </a:ext>
            </a:extLst>
          </p:cNvPr>
          <p:cNvSpPr txBox="1"/>
          <p:nvPr/>
        </p:nvSpPr>
        <p:spPr>
          <a:xfrm>
            <a:off x="5996448" y="1103822"/>
            <a:ext cx="1427827" cy="338554"/>
          </a:xfrm>
          <a:prstGeom prst="rect">
            <a:avLst/>
          </a:prstGeom>
          <a:noFill/>
        </p:spPr>
        <p:txBody>
          <a:bodyPr wrap="none" rtlCol="0">
            <a:spAutoFit/>
          </a:bodyPr>
          <a:lstStyle/>
          <a:p>
            <a:r>
              <a:rPr lang="fr-FR" sz="1600">
                <a:solidFill>
                  <a:srgbClr val="C00000"/>
                </a:solidFill>
              </a:rPr>
              <a:t>Reflected</a:t>
            </a:r>
            <a:r>
              <a:rPr lang="fr-FR" sz="1600" dirty="0">
                <a:solidFill>
                  <a:srgbClr val="C00000"/>
                </a:solidFill>
              </a:rPr>
              <a:t> </a:t>
            </a:r>
            <a:r>
              <a:rPr lang="fr-FR" sz="1600" dirty="0" err="1">
                <a:solidFill>
                  <a:srgbClr val="C00000"/>
                </a:solidFill>
              </a:rPr>
              <a:t>field</a:t>
            </a:r>
            <a:r>
              <a:rPr lang="fr-FR" sz="1600" dirty="0">
                <a:solidFill>
                  <a:srgbClr val="C00000"/>
                </a:solidFill>
              </a:rPr>
              <a:t> </a:t>
            </a:r>
          </a:p>
        </p:txBody>
      </p:sp>
      <p:grpSp>
        <p:nvGrpSpPr>
          <p:cNvPr id="36" name="Groupe 9"/>
          <p:cNvGrpSpPr/>
          <p:nvPr/>
        </p:nvGrpSpPr>
        <p:grpSpPr>
          <a:xfrm>
            <a:off x="4554894" y="4017094"/>
            <a:ext cx="3979507" cy="2585207"/>
            <a:chOff x="4284291" y="3452961"/>
            <a:chExt cx="4248151" cy="3003551"/>
          </a:xfrm>
        </p:grpSpPr>
        <p:sp>
          <p:nvSpPr>
            <p:cNvPr id="37" name="Forme libre 36"/>
            <p:cNvSpPr/>
            <p:nvPr/>
          </p:nvSpPr>
          <p:spPr>
            <a:xfrm>
              <a:off x="6718195" y="4231934"/>
              <a:ext cx="1466063" cy="1730559"/>
            </a:xfrm>
            <a:custGeom>
              <a:avLst/>
              <a:gdLst>
                <a:gd name="connsiteX0" fmla="*/ 0 w 1466063"/>
                <a:gd name="connsiteY0" fmla="*/ 1723002 h 1730559"/>
                <a:gd name="connsiteX1" fmla="*/ 1466063 w 1466063"/>
                <a:gd name="connsiteY1" fmla="*/ 1730559 h 1730559"/>
                <a:gd name="connsiteX2" fmla="*/ 1466063 w 1466063"/>
                <a:gd name="connsiteY2" fmla="*/ 0 h 1730559"/>
                <a:gd name="connsiteX3" fmla="*/ 876615 w 1466063"/>
                <a:gd name="connsiteY3" fmla="*/ 15114 h 1730559"/>
                <a:gd name="connsiteX4" fmla="*/ 544106 w 1466063"/>
                <a:gd name="connsiteY4" fmla="*/ 52899 h 1730559"/>
                <a:gd name="connsiteX5" fmla="*/ 408079 w 1466063"/>
                <a:gd name="connsiteY5" fmla="*/ 158697 h 1730559"/>
                <a:gd name="connsiteX6" fmla="*/ 309838 w 1466063"/>
                <a:gd name="connsiteY6" fmla="*/ 408079 h 1730559"/>
                <a:gd name="connsiteX7" fmla="*/ 241825 w 1466063"/>
                <a:gd name="connsiteY7" fmla="*/ 740588 h 1730559"/>
                <a:gd name="connsiteX8" fmla="*/ 211597 w 1466063"/>
                <a:gd name="connsiteY8" fmla="*/ 1042869 h 1730559"/>
                <a:gd name="connsiteX9" fmla="*/ 173812 w 1466063"/>
                <a:gd name="connsiteY9" fmla="*/ 1435835 h 1730559"/>
                <a:gd name="connsiteX10" fmla="*/ 136026 w 1466063"/>
                <a:gd name="connsiteY10" fmla="*/ 1602089 h 1730559"/>
                <a:gd name="connsiteX11" fmla="*/ 45342 w 1466063"/>
                <a:gd name="connsiteY11" fmla="*/ 1685216 h 1730559"/>
                <a:gd name="connsiteX12" fmla="*/ 0 w 1466063"/>
                <a:gd name="connsiteY12" fmla="*/ 1723002 h 173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6063" h="1730559">
                  <a:moveTo>
                    <a:pt x="0" y="1723002"/>
                  </a:moveTo>
                  <a:lnTo>
                    <a:pt x="1466063" y="1730559"/>
                  </a:lnTo>
                  <a:lnTo>
                    <a:pt x="1466063" y="0"/>
                  </a:lnTo>
                  <a:lnTo>
                    <a:pt x="876615" y="15114"/>
                  </a:lnTo>
                  <a:lnTo>
                    <a:pt x="544106" y="52899"/>
                  </a:lnTo>
                  <a:lnTo>
                    <a:pt x="408079" y="158697"/>
                  </a:lnTo>
                  <a:lnTo>
                    <a:pt x="309838" y="408079"/>
                  </a:lnTo>
                  <a:lnTo>
                    <a:pt x="241825" y="740588"/>
                  </a:lnTo>
                  <a:lnTo>
                    <a:pt x="211597" y="1042869"/>
                  </a:lnTo>
                  <a:lnTo>
                    <a:pt x="173812" y="1435835"/>
                  </a:lnTo>
                  <a:lnTo>
                    <a:pt x="136026" y="1602089"/>
                  </a:lnTo>
                  <a:lnTo>
                    <a:pt x="45342" y="1685216"/>
                  </a:lnTo>
                  <a:lnTo>
                    <a:pt x="0" y="1723002"/>
                  </a:lnTo>
                  <a:close/>
                </a:path>
              </a:pathLst>
            </a:cu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38" name="Group 8"/>
            <p:cNvGrpSpPr>
              <a:grpSpLocks/>
            </p:cNvGrpSpPr>
            <p:nvPr/>
          </p:nvGrpSpPr>
          <p:grpSpPr bwMode="auto">
            <a:xfrm>
              <a:off x="4284291" y="3452961"/>
              <a:ext cx="4248151" cy="3003551"/>
              <a:chOff x="2820" y="546"/>
              <a:chExt cx="2676" cy="1892"/>
            </a:xfrm>
          </p:grpSpPr>
          <p:sp>
            <p:nvSpPr>
              <p:cNvPr id="39" name="Text Box 9"/>
              <p:cNvSpPr txBox="1">
                <a:spLocks noChangeArrowheads="1"/>
              </p:cNvSpPr>
              <p:nvPr/>
            </p:nvSpPr>
            <p:spPr bwMode="auto">
              <a:xfrm>
                <a:off x="4634" y="1420"/>
                <a:ext cx="567" cy="233"/>
              </a:xfrm>
              <a:prstGeom prst="rect">
                <a:avLst/>
              </a:prstGeom>
              <a:noFill/>
              <a:ln w="9525">
                <a:noFill/>
                <a:miter lim="800000"/>
                <a:headEnd/>
                <a:tailEnd/>
              </a:ln>
            </p:spPr>
            <p:txBody>
              <a:bodyPr wrap="none">
                <a:spAutoFit/>
              </a:bodyPr>
              <a:lstStyle/>
              <a:p>
                <a:pPr marL="0" marR="0" lvl="0" indent="0" algn="ctr" defTabSz="914259" rtl="0" eaLnBrk="1" fontAlgn="auto" latinLnBrk="0" hangingPunct="1">
                  <a:lnSpc>
                    <a:spcPct val="100000"/>
                  </a:lnSpc>
                  <a:spcBef>
                    <a:spcPct val="50000"/>
                  </a:spcBef>
                  <a:spcAft>
                    <a:spcPts val="0"/>
                  </a:spcAft>
                  <a:buClrTx/>
                  <a:buSzTx/>
                  <a:buFontTx/>
                  <a:buNone/>
                  <a:tabLst/>
                  <a:defRPr/>
                </a:pPr>
                <a:r>
                  <a:rPr kumimoji="0" lang="fr-FR" altLang="fr-FR" sz="1800" b="1" i="0" u="none" strike="noStrike" kern="1200" cap="none" spc="0" normalizeH="0" baseline="0" noProof="0" dirty="0">
                    <a:ln>
                      <a:noFill/>
                    </a:ln>
                    <a:solidFill>
                      <a:srgbClr val="333399"/>
                    </a:solidFill>
                    <a:effectLst/>
                    <a:uLnTx/>
                    <a:uFillTx/>
                    <a:latin typeface="Garamond" pitchFamily="18" charset="0"/>
                    <a:ea typeface="ＭＳ Ｐゴシック"/>
                    <a:cs typeface="ＭＳ Ｐゴシック"/>
                  </a:rPr>
                  <a:t>Plasma</a:t>
                </a:r>
              </a:p>
            </p:txBody>
          </p:sp>
          <p:sp>
            <p:nvSpPr>
              <p:cNvPr id="40" name="Text Box 10"/>
              <p:cNvSpPr txBox="1">
                <a:spLocks noChangeArrowheads="1"/>
              </p:cNvSpPr>
              <p:nvPr/>
            </p:nvSpPr>
            <p:spPr bwMode="auto">
              <a:xfrm>
                <a:off x="3614" y="1420"/>
                <a:ext cx="623" cy="233"/>
              </a:xfrm>
              <a:prstGeom prst="rect">
                <a:avLst/>
              </a:prstGeom>
              <a:noFill/>
              <a:ln w="9525">
                <a:noFill/>
                <a:miter lim="800000"/>
                <a:headEnd/>
                <a:tailEnd/>
              </a:ln>
            </p:spPr>
            <p:txBody>
              <a:bodyPr wrap="none">
                <a:spAutoFit/>
              </a:bodyPr>
              <a:lstStyle/>
              <a:p>
                <a:pPr marL="0" marR="0" lvl="0" indent="0" algn="ctr" defTabSz="914259" rtl="0" eaLnBrk="1" fontAlgn="auto" latinLnBrk="0" hangingPunct="1">
                  <a:lnSpc>
                    <a:spcPct val="100000"/>
                  </a:lnSpc>
                  <a:spcBef>
                    <a:spcPct val="50000"/>
                  </a:spcBef>
                  <a:spcAft>
                    <a:spcPts val="0"/>
                  </a:spcAft>
                  <a:buClrTx/>
                  <a:buSzTx/>
                  <a:buFontTx/>
                  <a:buNone/>
                  <a:tabLst/>
                  <a:defRPr/>
                </a:pPr>
                <a:r>
                  <a:rPr kumimoji="0" lang="fr-FR" altLang="fr-FR" sz="1800" b="1" i="0" u="none" strike="noStrike" kern="1200" cap="none" spc="0" normalizeH="0" baseline="0" noProof="0">
                    <a:ln>
                      <a:noFill/>
                    </a:ln>
                    <a:solidFill>
                      <a:srgbClr val="333399"/>
                    </a:solidFill>
                    <a:effectLst/>
                    <a:uLnTx/>
                    <a:uFillTx/>
                    <a:latin typeface="Garamond" pitchFamily="18" charset="0"/>
                    <a:ea typeface="ＭＳ Ｐゴシック"/>
                    <a:cs typeface="ＭＳ Ｐゴシック"/>
                  </a:rPr>
                  <a:t>Vacuum</a:t>
                </a:r>
              </a:p>
            </p:txBody>
          </p:sp>
          <p:sp>
            <p:nvSpPr>
              <p:cNvPr id="47" name="Line 11"/>
              <p:cNvSpPr>
                <a:spLocks noChangeShapeType="1"/>
              </p:cNvSpPr>
              <p:nvPr/>
            </p:nvSpPr>
            <p:spPr bwMode="auto">
              <a:xfrm flipV="1">
                <a:off x="3445" y="736"/>
                <a:ext cx="0" cy="1606"/>
              </a:xfrm>
              <a:prstGeom prst="line">
                <a:avLst/>
              </a:prstGeom>
              <a:noFill/>
              <a:ln w="19050">
                <a:solidFill>
                  <a:schemeClr val="accent2"/>
                </a:solidFill>
                <a:round/>
                <a:headEnd/>
                <a:tailEnd type="triangle" w="med" len="med"/>
              </a:ln>
            </p:spPr>
            <p:txBody>
              <a:bodyPr/>
              <a:lstStyle/>
              <a:p>
                <a:pPr marL="0" marR="0" lvl="0" indent="0" algn="l" defTabSz="45713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Arial"/>
                  <a:ea typeface="+mn-ea"/>
                  <a:cs typeface="+mn-cs"/>
                </a:endParaRPr>
              </a:p>
            </p:txBody>
          </p:sp>
          <p:sp>
            <p:nvSpPr>
              <p:cNvPr id="48" name="Line 12"/>
              <p:cNvSpPr>
                <a:spLocks noChangeShapeType="1"/>
              </p:cNvSpPr>
              <p:nvPr/>
            </p:nvSpPr>
            <p:spPr bwMode="auto">
              <a:xfrm>
                <a:off x="3272" y="2125"/>
                <a:ext cx="2224" cy="0"/>
              </a:xfrm>
              <a:prstGeom prst="line">
                <a:avLst/>
              </a:prstGeom>
              <a:noFill/>
              <a:ln w="19050">
                <a:solidFill>
                  <a:schemeClr val="accent2"/>
                </a:solidFill>
                <a:round/>
                <a:headEnd/>
                <a:tailEnd type="triangle" w="med" len="med"/>
              </a:ln>
            </p:spPr>
            <p:txBody>
              <a:bodyPr/>
              <a:lstStyle/>
              <a:p>
                <a:pPr marL="0" marR="0" lvl="0" indent="0" algn="l" defTabSz="45713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Arial"/>
                  <a:ea typeface="+mn-ea"/>
                  <a:cs typeface="+mn-cs"/>
                </a:endParaRPr>
              </a:p>
            </p:txBody>
          </p:sp>
          <p:sp>
            <p:nvSpPr>
              <p:cNvPr id="49" name="Freeform 13"/>
              <p:cNvSpPr>
                <a:spLocks/>
              </p:cNvSpPr>
              <p:nvPr/>
            </p:nvSpPr>
            <p:spPr bwMode="auto">
              <a:xfrm>
                <a:off x="3633" y="1036"/>
                <a:ext cx="1617" cy="1096"/>
              </a:xfrm>
              <a:custGeom>
                <a:avLst/>
                <a:gdLst>
                  <a:gd name="T0" fmla="*/ 0 w 1516"/>
                  <a:gd name="T1" fmla="*/ 10874 h 964"/>
                  <a:gd name="T2" fmla="*/ 925 w 1516"/>
                  <a:gd name="T3" fmla="*/ 10874 h 964"/>
                  <a:gd name="T4" fmla="*/ 1391 w 1516"/>
                  <a:gd name="T5" fmla="*/ 10874 h 964"/>
                  <a:gd name="T6" fmla="*/ 2404 w 1516"/>
                  <a:gd name="T7" fmla="*/ 10656 h 964"/>
                  <a:gd name="T8" fmla="*/ 2657 w 1516"/>
                  <a:gd name="T9" fmla="*/ 8554 h 964"/>
                  <a:gd name="T10" fmla="*/ 2769 w 1516"/>
                  <a:gd name="T11" fmla="*/ 5271 h 964"/>
                  <a:gd name="T12" fmla="*/ 2914 w 1516"/>
                  <a:gd name="T13" fmla="*/ 2587 h 964"/>
                  <a:gd name="T14" fmla="*/ 3232 w 1516"/>
                  <a:gd name="T15" fmla="*/ 642 h 964"/>
                  <a:gd name="T16" fmla="*/ 3711 w 1516"/>
                  <a:gd name="T17" fmla="*/ 141 h 964"/>
                  <a:gd name="T18" fmla="*/ 4295 w 1516"/>
                  <a:gd name="T19" fmla="*/ 2 h 964"/>
                  <a:gd name="T20" fmla="*/ 5169 w 1516"/>
                  <a:gd name="T21" fmla="*/ 2 h 9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16"/>
                  <a:gd name="T34" fmla="*/ 0 h 964"/>
                  <a:gd name="T35" fmla="*/ 1516 w 1516"/>
                  <a:gd name="T36" fmla="*/ 964 h 96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16" h="964">
                    <a:moveTo>
                      <a:pt x="0" y="950"/>
                    </a:moveTo>
                    <a:cubicBezTo>
                      <a:pt x="102" y="950"/>
                      <a:pt x="204" y="950"/>
                      <a:pt x="272" y="950"/>
                    </a:cubicBezTo>
                    <a:cubicBezTo>
                      <a:pt x="340" y="950"/>
                      <a:pt x="336" y="953"/>
                      <a:pt x="408" y="950"/>
                    </a:cubicBezTo>
                    <a:cubicBezTo>
                      <a:pt x="480" y="947"/>
                      <a:pt x="643" y="964"/>
                      <a:pt x="705" y="930"/>
                    </a:cubicBezTo>
                    <a:cubicBezTo>
                      <a:pt x="767" y="896"/>
                      <a:pt x="762" y="826"/>
                      <a:pt x="780" y="748"/>
                    </a:cubicBezTo>
                    <a:cubicBezTo>
                      <a:pt x="798" y="670"/>
                      <a:pt x="800" y="547"/>
                      <a:pt x="812" y="460"/>
                    </a:cubicBezTo>
                    <a:cubicBezTo>
                      <a:pt x="824" y="373"/>
                      <a:pt x="831" y="293"/>
                      <a:pt x="854" y="226"/>
                    </a:cubicBezTo>
                    <a:cubicBezTo>
                      <a:pt x="877" y="159"/>
                      <a:pt x="911" y="91"/>
                      <a:pt x="950" y="55"/>
                    </a:cubicBezTo>
                    <a:cubicBezTo>
                      <a:pt x="989" y="19"/>
                      <a:pt x="1037" y="21"/>
                      <a:pt x="1089" y="12"/>
                    </a:cubicBezTo>
                    <a:cubicBezTo>
                      <a:pt x="1141" y="3"/>
                      <a:pt x="1189" y="4"/>
                      <a:pt x="1260" y="2"/>
                    </a:cubicBezTo>
                    <a:cubicBezTo>
                      <a:pt x="1331" y="0"/>
                      <a:pt x="1463" y="2"/>
                      <a:pt x="1516" y="2"/>
                    </a:cubicBezTo>
                  </a:path>
                </a:pathLst>
              </a:custGeom>
              <a:noFill/>
              <a:ln w="28575" cmpd="sng">
                <a:solidFill>
                  <a:srgbClr val="FF9900"/>
                </a:solidFill>
                <a:round/>
                <a:headEnd/>
                <a:tailEnd/>
              </a:ln>
            </p:spPr>
            <p:txBody>
              <a:bodyPr/>
              <a:lstStyle/>
              <a:p>
                <a:pPr marL="0" marR="0" lvl="0" indent="0" algn="l" defTabSz="45713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Arial"/>
                  <a:ea typeface="+mn-ea"/>
                  <a:cs typeface="+mn-cs"/>
                </a:endParaRPr>
              </a:p>
            </p:txBody>
          </p:sp>
          <p:sp>
            <p:nvSpPr>
              <p:cNvPr id="51" name="Text Box 14"/>
              <p:cNvSpPr txBox="1">
                <a:spLocks noChangeArrowheads="1"/>
              </p:cNvSpPr>
              <p:nvPr/>
            </p:nvSpPr>
            <p:spPr bwMode="auto">
              <a:xfrm>
                <a:off x="3160" y="546"/>
                <a:ext cx="271" cy="291"/>
              </a:xfrm>
              <a:prstGeom prst="rect">
                <a:avLst/>
              </a:prstGeom>
              <a:noFill/>
              <a:ln w="9525">
                <a:noFill/>
                <a:miter lim="800000"/>
                <a:headEnd/>
                <a:tailEnd/>
              </a:ln>
            </p:spPr>
            <p:txBody>
              <a:bodyPr wrap="none">
                <a:spAutoFit/>
              </a:bodyPr>
              <a:lstStyle/>
              <a:p>
                <a:pPr marL="0" marR="0" lvl="0" indent="0" algn="l" defTabSz="914259" rtl="0" eaLnBrk="1" fontAlgn="auto" latinLnBrk="0" hangingPunct="1">
                  <a:lnSpc>
                    <a:spcPct val="100000"/>
                  </a:lnSpc>
                  <a:spcBef>
                    <a:spcPts val="0"/>
                  </a:spcBef>
                  <a:spcAft>
                    <a:spcPts val="0"/>
                  </a:spcAft>
                  <a:buClrTx/>
                  <a:buSzTx/>
                  <a:buFontTx/>
                  <a:buNone/>
                  <a:tabLst/>
                  <a:defRPr/>
                </a:pPr>
                <a:r>
                  <a:rPr kumimoji="0" lang="fr-FR" altLang="fr-FR" sz="2400" b="0" i="0" u="none" strike="noStrike" kern="1200" cap="none" spc="0" normalizeH="0" baseline="0" noProof="0">
                    <a:ln>
                      <a:noFill/>
                    </a:ln>
                    <a:solidFill>
                      <a:srgbClr val="333399"/>
                    </a:solidFill>
                    <a:effectLst/>
                    <a:uLnTx/>
                    <a:uFillTx/>
                    <a:latin typeface="Times New Roman" pitchFamily="18" charset="0"/>
                    <a:ea typeface="ＭＳ Ｐゴシック"/>
                    <a:cs typeface="ＭＳ Ｐゴシック"/>
                  </a:rPr>
                  <a:t>n</a:t>
                </a:r>
                <a:r>
                  <a:rPr kumimoji="0" lang="fr-FR" altLang="fr-FR" sz="2400" b="0" i="0" u="none" strike="noStrike" kern="1200" cap="none" spc="0" normalizeH="0" baseline="-25000" noProof="0">
                    <a:ln>
                      <a:noFill/>
                    </a:ln>
                    <a:solidFill>
                      <a:srgbClr val="333399"/>
                    </a:solidFill>
                    <a:effectLst/>
                    <a:uLnTx/>
                    <a:uFillTx/>
                    <a:latin typeface="Times New Roman" pitchFamily="18" charset="0"/>
                    <a:ea typeface="ＭＳ Ｐゴシック"/>
                    <a:cs typeface="ＭＳ Ｐゴシック"/>
                  </a:rPr>
                  <a:t>e</a:t>
                </a:r>
                <a:endParaRPr kumimoji="0" lang="fr-FR" altLang="fr-FR" sz="2400" b="0" i="0" u="none" strike="noStrike" kern="1200" cap="none" spc="0" normalizeH="0" baseline="0" noProof="0">
                  <a:ln>
                    <a:noFill/>
                  </a:ln>
                  <a:solidFill>
                    <a:srgbClr val="333399"/>
                  </a:solidFill>
                  <a:effectLst/>
                  <a:uLnTx/>
                  <a:uFillTx/>
                  <a:latin typeface="Times New Roman" pitchFamily="18" charset="0"/>
                  <a:ea typeface="ＭＳ Ｐゴシック"/>
                  <a:cs typeface="ＭＳ Ｐゴシック"/>
                </a:endParaRPr>
              </a:p>
            </p:txBody>
          </p:sp>
          <p:sp>
            <p:nvSpPr>
              <p:cNvPr id="57" name="Text Box 15"/>
              <p:cNvSpPr txBox="1">
                <a:spLocks noChangeArrowheads="1"/>
              </p:cNvSpPr>
              <p:nvPr/>
            </p:nvSpPr>
            <p:spPr bwMode="auto">
              <a:xfrm>
                <a:off x="5207" y="2069"/>
                <a:ext cx="213" cy="291"/>
              </a:xfrm>
              <a:prstGeom prst="rect">
                <a:avLst/>
              </a:prstGeom>
              <a:noFill/>
              <a:ln w="9525">
                <a:noFill/>
                <a:miter lim="800000"/>
                <a:headEnd/>
                <a:tailEnd/>
              </a:ln>
            </p:spPr>
            <p:txBody>
              <a:bodyPr wrap="none">
                <a:spAutoFit/>
              </a:bodyPr>
              <a:lstStyle/>
              <a:p>
                <a:pPr marL="0" marR="0" lvl="0" indent="0" algn="l" defTabSz="914259" rtl="0" eaLnBrk="1" fontAlgn="auto" latinLnBrk="0" hangingPunct="1">
                  <a:lnSpc>
                    <a:spcPct val="100000"/>
                  </a:lnSpc>
                  <a:spcBef>
                    <a:spcPts val="0"/>
                  </a:spcBef>
                  <a:spcAft>
                    <a:spcPts val="0"/>
                  </a:spcAft>
                  <a:buClrTx/>
                  <a:buSzTx/>
                  <a:buFontTx/>
                  <a:buNone/>
                  <a:tabLst/>
                  <a:defRPr/>
                </a:pPr>
                <a:r>
                  <a:rPr kumimoji="0" lang="fr-FR" altLang="fr-FR" sz="2400" b="0" i="0" u="none" strike="noStrike" kern="1200" cap="none" spc="0" normalizeH="0" baseline="0" noProof="0">
                    <a:ln>
                      <a:noFill/>
                    </a:ln>
                    <a:solidFill>
                      <a:srgbClr val="333399"/>
                    </a:solidFill>
                    <a:effectLst/>
                    <a:uLnTx/>
                    <a:uFillTx/>
                    <a:latin typeface="Times New Roman" pitchFamily="18" charset="0"/>
                    <a:ea typeface="ＭＳ Ｐゴシック"/>
                    <a:cs typeface="ＭＳ Ｐゴシック"/>
                  </a:rPr>
                  <a:t>x</a:t>
                </a:r>
              </a:p>
            </p:txBody>
          </p:sp>
          <p:sp>
            <p:nvSpPr>
              <p:cNvPr id="60" name="Line 16"/>
              <p:cNvSpPr>
                <a:spLocks noChangeShapeType="1"/>
              </p:cNvSpPr>
              <p:nvPr/>
            </p:nvSpPr>
            <p:spPr bwMode="auto">
              <a:xfrm>
                <a:off x="4300" y="2215"/>
                <a:ext cx="311" cy="0"/>
              </a:xfrm>
              <a:prstGeom prst="line">
                <a:avLst/>
              </a:prstGeom>
              <a:noFill/>
              <a:ln w="28575">
                <a:solidFill>
                  <a:srgbClr val="FF9900"/>
                </a:solidFill>
                <a:round/>
                <a:headEnd type="triangle" w="med" len="med"/>
                <a:tailEnd type="triangle" w="med" len="med"/>
              </a:ln>
            </p:spPr>
            <p:txBody>
              <a:bodyPr/>
              <a:lstStyle/>
              <a:p>
                <a:pPr marL="0" marR="0" lvl="0" indent="0" algn="l" defTabSz="45713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Arial"/>
                  <a:ea typeface="+mn-ea"/>
                  <a:cs typeface="+mn-cs"/>
                </a:endParaRPr>
              </a:p>
            </p:txBody>
          </p:sp>
          <p:sp>
            <p:nvSpPr>
              <p:cNvPr id="61" name="Text Box 17"/>
              <p:cNvSpPr txBox="1">
                <a:spLocks noChangeArrowheads="1"/>
              </p:cNvSpPr>
              <p:nvPr/>
            </p:nvSpPr>
            <p:spPr bwMode="auto">
              <a:xfrm>
                <a:off x="4213" y="2205"/>
                <a:ext cx="523" cy="233"/>
              </a:xfrm>
              <a:prstGeom prst="rect">
                <a:avLst/>
              </a:prstGeom>
              <a:noFill/>
              <a:ln w="9525">
                <a:noFill/>
                <a:miter lim="800000"/>
                <a:headEnd/>
                <a:tailEnd/>
              </a:ln>
            </p:spPr>
            <p:txBody>
              <a:bodyPr wrap="none">
                <a:spAutoFit/>
              </a:bodyPr>
              <a:lstStyle/>
              <a:p>
                <a:pPr marL="0" marR="0" lvl="0" indent="0" algn="l" defTabSz="914259" rtl="0" eaLnBrk="1" fontAlgn="auto" latinLnBrk="0" hangingPunct="1">
                  <a:lnSpc>
                    <a:spcPct val="100000"/>
                  </a:lnSpc>
                  <a:spcBef>
                    <a:spcPts val="0"/>
                  </a:spcBef>
                  <a:spcAft>
                    <a:spcPts val="0"/>
                  </a:spcAft>
                  <a:buClrTx/>
                  <a:buSzTx/>
                  <a:buFontTx/>
                  <a:buNone/>
                  <a:tabLst/>
                  <a:defRPr/>
                </a:pPr>
                <a:r>
                  <a:rPr kumimoji="0" lang="en-US" altLang="fr-FR" sz="1800" b="1" i="0" u="none" strike="noStrike" kern="1200" cap="none" spc="0" normalizeH="0" baseline="0" noProof="0">
                    <a:ln>
                      <a:noFill/>
                    </a:ln>
                    <a:solidFill>
                      <a:srgbClr val="FF9900"/>
                    </a:solidFill>
                    <a:effectLst/>
                    <a:uLnTx/>
                    <a:uFillTx/>
                    <a:latin typeface="Times New Roman" pitchFamily="18" charset="0"/>
                    <a:ea typeface="ＭＳ Ｐゴシック"/>
                    <a:cs typeface="Times New Roman" pitchFamily="18" charset="0"/>
                  </a:rPr>
                  <a:t>L &lt;&lt; </a:t>
                </a:r>
                <a:r>
                  <a:rPr kumimoji="0" lang="en-US" altLang="fr-FR" sz="1800" b="1" i="0" u="none" strike="noStrike" kern="1200" cap="none" spc="0" normalizeH="0" baseline="0" noProof="0">
                    <a:ln>
                      <a:noFill/>
                    </a:ln>
                    <a:solidFill>
                      <a:srgbClr val="FF9900"/>
                    </a:solidFill>
                    <a:effectLst/>
                    <a:uLnTx/>
                    <a:uFillTx/>
                    <a:latin typeface="Symbol" pitchFamily="18" charset="2"/>
                    <a:ea typeface="ＭＳ Ｐゴシック"/>
                    <a:cs typeface="Times New Roman" pitchFamily="18" charset="0"/>
                  </a:rPr>
                  <a:t>l</a:t>
                </a:r>
                <a:endParaRPr kumimoji="0" lang="el-GR" altLang="fr-FR" sz="1800" b="1" i="0" u="none" strike="noStrike" kern="1200" cap="none" spc="0" normalizeH="0" baseline="0" noProof="0">
                  <a:ln>
                    <a:noFill/>
                  </a:ln>
                  <a:solidFill>
                    <a:srgbClr val="FF9900"/>
                  </a:solidFill>
                  <a:effectLst/>
                  <a:uLnTx/>
                  <a:uFillTx/>
                  <a:latin typeface="Symbol" pitchFamily="18" charset="2"/>
                  <a:ea typeface="ＭＳ Ｐゴシック"/>
                  <a:cs typeface="Times New Roman" pitchFamily="18" charset="0"/>
                </a:endParaRPr>
              </a:p>
            </p:txBody>
          </p:sp>
          <p:sp>
            <p:nvSpPr>
              <p:cNvPr id="62" name="Line 18"/>
              <p:cNvSpPr>
                <a:spLocks noChangeShapeType="1"/>
              </p:cNvSpPr>
              <p:nvPr/>
            </p:nvSpPr>
            <p:spPr bwMode="auto">
              <a:xfrm flipH="1">
                <a:off x="3440" y="1788"/>
                <a:ext cx="1035" cy="2"/>
              </a:xfrm>
              <a:prstGeom prst="line">
                <a:avLst/>
              </a:prstGeom>
              <a:noFill/>
              <a:ln w="28575">
                <a:solidFill>
                  <a:srgbClr val="0000CC"/>
                </a:solidFill>
                <a:prstDash val="dash"/>
                <a:round/>
                <a:headEnd/>
                <a:tailEnd/>
              </a:ln>
            </p:spPr>
            <p:txBody>
              <a:bodyPr/>
              <a:lstStyle/>
              <a:p>
                <a:pPr marL="0" marR="0" lvl="0" indent="0" algn="l" defTabSz="45713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Arial"/>
                  <a:ea typeface="+mn-ea"/>
                  <a:cs typeface="+mn-cs"/>
                </a:endParaRPr>
              </a:p>
            </p:txBody>
          </p:sp>
          <p:sp>
            <p:nvSpPr>
              <p:cNvPr id="63" name="Text Box 19"/>
              <p:cNvSpPr txBox="1">
                <a:spLocks noChangeArrowheads="1"/>
              </p:cNvSpPr>
              <p:nvPr/>
            </p:nvSpPr>
            <p:spPr bwMode="auto">
              <a:xfrm>
                <a:off x="3137" y="1641"/>
                <a:ext cx="254" cy="252"/>
              </a:xfrm>
              <a:prstGeom prst="rect">
                <a:avLst/>
              </a:prstGeom>
              <a:noFill/>
              <a:ln w="9525">
                <a:noFill/>
                <a:miter lim="800000"/>
                <a:headEnd/>
                <a:tailEnd/>
              </a:ln>
            </p:spPr>
            <p:txBody>
              <a:bodyPr wrap="none">
                <a:spAutoFit/>
              </a:bodyPr>
              <a:lstStyle/>
              <a:p>
                <a:pPr marL="0" marR="0" lvl="0" indent="0" algn="l" defTabSz="914259" rtl="0" eaLnBrk="1" fontAlgn="auto" latinLnBrk="0" hangingPunct="1">
                  <a:lnSpc>
                    <a:spcPct val="100000"/>
                  </a:lnSpc>
                  <a:spcBef>
                    <a:spcPts val="0"/>
                  </a:spcBef>
                  <a:spcAft>
                    <a:spcPts val="0"/>
                  </a:spcAft>
                  <a:buClrTx/>
                  <a:buSzTx/>
                  <a:buFontTx/>
                  <a:buNone/>
                  <a:tabLst/>
                  <a:defRPr/>
                </a:pPr>
                <a:r>
                  <a:rPr kumimoji="0" lang="fr-FR" altLang="fr-FR" sz="2000" b="1" i="0" u="none" strike="noStrike" kern="1200" cap="none" spc="0" normalizeH="0" baseline="0" noProof="0">
                    <a:ln>
                      <a:noFill/>
                    </a:ln>
                    <a:solidFill>
                      <a:srgbClr val="003399"/>
                    </a:solidFill>
                    <a:effectLst/>
                    <a:uLnTx/>
                    <a:uFillTx/>
                    <a:latin typeface="Times New Roman" pitchFamily="18" charset="0"/>
                    <a:ea typeface="ＭＳ Ｐゴシック"/>
                    <a:cs typeface="ＭＳ Ｐゴシック"/>
                  </a:rPr>
                  <a:t>n</a:t>
                </a:r>
                <a:r>
                  <a:rPr kumimoji="0" lang="fr-FR" altLang="fr-FR" sz="2000" b="1" i="0" u="none" strike="noStrike" kern="1200" cap="none" spc="0" normalizeH="0" baseline="-25000" noProof="0">
                    <a:ln>
                      <a:noFill/>
                    </a:ln>
                    <a:solidFill>
                      <a:srgbClr val="003399"/>
                    </a:solidFill>
                    <a:effectLst/>
                    <a:uLnTx/>
                    <a:uFillTx/>
                    <a:latin typeface="Times New Roman" pitchFamily="18" charset="0"/>
                    <a:ea typeface="ＭＳ Ｐゴシック"/>
                    <a:cs typeface="ＭＳ Ｐゴシック"/>
                  </a:rPr>
                  <a:t>c</a:t>
                </a:r>
                <a:endParaRPr kumimoji="0" lang="fr-FR" altLang="fr-FR" sz="2000" b="1" i="0" u="none" strike="noStrike" kern="1200" cap="none" spc="0" normalizeH="0" baseline="0" noProof="0">
                  <a:ln>
                    <a:noFill/>
                  </a:ln>
                  <a:solidFill>
                    <a:srgbClr val="003399"/>
                  </a:solidFill>
                  <a:effectLst/>
                  <a:uLnTx/>
                  <a:uFillTx/>
                  <a:latin typeface="Times New Roman" pitchFamily="18" charset="0"/>
                  <a:ea typeface="ＭＳ Ｐゴシック"/>
                  <a:cs typeface="ＭＳ Ｐゴシック"/>
                </a:endParaRPr>
              </a:p>
            </p:txBody>
          </p:sp>
          <p:sp>
            <p:nvSpPr>
              <p:cNvPr id="64" name="Line 20"/>
              <p:cNvSpPr>
                <a:spLocks noChangeShapeType="1"/>
              </p:cNvSpPr>
              <p:nvPr/>
            </p:nvSpPr>
            <p:spPr bwMode="auto">
              <a:xfrm flipH="1">
                <a:off x="3446" y="1057"/>
                <a:ext cx="1247" cy="0"/>
              </a:xfrm>
              <a:prstGeom prst="line">
                <a:avLst/>
              </a:prstGeom>
              <a:noFill/>
              <a:ln w="28575">
                <a:solidFill>
                  <a:srgbClr val="0000CC"/>
                </a:solidFill>
                <a:prstDash val="dash"/>
                <a:round/>
                <a:headEnd/>
                <a:tailEnd/>
              </a:ln>
            </p:spPr>
            <p:txBody>
              <a:bodyPr/>
              <a:lstStyle/>
              <a:p>
                <a:pPr marL="0" marR="0" lvl="0" indent="0" algn="l" defTabSz="45713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Arial"/>
                  <a:ea typeface="+mn-ea"/>
                  <a:cs typeface="+mn-cs"/>
                </a:endParaRPr>
              </a:p>
            </p:txBody>
          </p:sp>
          <p:sp>
            <p:nvSpPr>
              <p:cNvPr id="65" name="Text Box 21"/>
              <p:cNvSpPr txBox="1">
                <a:spLocks noChangeArrowheads="1"/>
              </p:cNvSpPr>
              <p:nvPr/>
            </p:nvSpPr>
            <p:spPr bwMode="auto">
              <a:xfrm>
                <a:off x="2820" y="924"/>
                <a:ext cx="625" cy="252"/>
              </a:xfrm>
              <a:prstGeom prst="rect">
                <a:avLst/>
              </a:prstGeom>
              <a:noFill/>
              <a:ln w="9525">
                <a:noFill/>
                <a:miter lim="800000"/>
                <a:headEnd/>
                <a:tailEnd/>
              </a:ln>
            </p:spPr>
            <p:txBody>
              <a:bodyPr wrap="none">
                <a:spAutoFit/>
              </a:bodyPr>
              <a:lstStyle/>
              <a:p>
                <a:pPr marL="0" marR="0" lvl="0" indent="0" algn="l" defTabSz="914259" rtl="0" eaLnBrk="1" fontAlgn="auto" latinLnBrk="0" hangingPunct="1">
                  <a:lnSpc>
                    <a:spcPct val="100000"/>
                  </a:lnSpc>
                  <a:spcBef>
                    <a:spcPts val="0"/>
                  </a:spcBef>
                  <a:spcAft>
                    <a:spcPts val="0"/>
                  </a:spcAft>
                  <a:buClrTx/>
                  <a:buSzTx/>
                  <a:buFontTx/>
                  <a:buNone/>
                  <a:tabLst/>
                  <a:defRPr/>
                </a:pPr>
                <a:r>
                  <a:rPr kumimoji="0" lang="fr-FR" altLang="fr-FR" sz="2000" b="1" i="0" u="none" strike="noStrike" kern="1200" cap="none" spc="0" normalizeH="0" baseline="0" noProof="0" dirty="0">
                    <a:ln>
                      <a:noFill/>
                    </a:ln>
                    <a:solidFill>
                      <a:srgbClr val="003399"/>
                    </a:solidFill>
                    <a:effectLst/>
                    <a:uLnTx/>
                    <a:uFillTx/>
                    <a:latin typeface="Times New Roman" pitchFamily="18" charset="0"/>
                    <a:ea typeface="ＭＳ Ｐゴシック"/>
                    <a:cs typeface="ＭＳ Ｐゴシック"/>
                  </a:rPr>
                  <a:t>≈400 </a:t>
                </a:r>
                <a:r>
                  <a:rPr kumimoji="0" lang="fr-FR" altLang="fr-FR" sz="2000" b="1" i="0" u="none" strike="noStrike" kern="1200" cap="none" spc="0" normalizeH="0" baseline="0" noProof="0" dirty="0" err="1">
                    <a:ln>
                      <a:noFill/>
                    </a:ln>
                    <a:solidFill>
                      <a:srgbClr val="003399"/>
                    </a:solidFill>
                    <a:effectLst/>
                    <a:uLnTx/>
                    <a:uFillTx/>
                    <a:latin typeface="Times New Roman" pitchFamily="18" charset="0"/>
                    <a:ea typeface="ＭＳ Ｐゴシック"/>
                    <a:cs typeface="ＭＳ Ｐゴシック"/>
                  </a:rPr>
                  <a:t>n</a:t>
                </a:r>
                <a:r>
                  <a:rPr kumimoji="0" lang="fr-FR" altLang="fr-FR" sz="2000" b="1" i="0" u="none" strike="noStrike" kern="1200" cap="none" spc="0" normalizeH="0" baseline="-25000" noProof="0" dirty="0" err="1">
                    <a:ln>
                      <a:noFill/>
                    </a:ln>
                    <a:solidFill>
                      <a:srgbClr val="003399"/>
                    </a:solidFill>
                    <a:effectLst/>
                    <a:uLnTx/>
                    <a:uFillTx/>
                    <a:latin typeface="Times New Roman" pitchFamily="18" charset="0"/>
                    <a:ea typeface="ＭＳ Ｐゴシック"/>
                    <a:cs typeface="ＭＳ Ｐゴシック"/>
                  </a:rPr>
                  <a:t>c</a:t>
                </a:r>
                <a:endParaRPr kumimoji="0" lang="fr-FR" altLang="fr-FR" sz="2000" b="1" i="0" u="none" strike="noStrike" kern="1200" cap="none" spc="0" normalizeH="0" baseline="0" noProof="0" dirty="0">
                  <a:ln>
                    <a:noFill/>
                  </a:ln>
                  <a:solidFill>
                    <a:srgbClr val="003399"/>
                  </a:solidFill>
                  <a:effectLst/>
                  <a:uLnTx/>
                  <a:uFillTx/>
                  <a:latin typeface="Times New Roman" pitchFamily="18" charset="0"/>
                  <a:ea typeface="ＭＳ Ｐゴシック"/>
                  <a:cs typeface="ＭＳ Ｐゴシック"/>
                </a:endParaRPr>
              </a:p>
            </p:txBody>
          </p:sp>
        </p:grpSp>
      </p:grpSp>
      <p:sp>
        <p:nvSpPr>
          <p:cNvPr id="59" name="ZoneTexte 58">
            <a:extLst>
              <a:ext uri="{FF2B5EF4-FFF2-40B4-BE49-F238E27FC236}">
                <a16:creationId xmlns:a16="http://schemas.microsoft.com/office/drawing/2014/main" id="{24943078-CD27-DF4D-87C1-60BC92AB8E93}"/>
              </a:ext>
            </a:extLst>
          </p:cNvPr>
          <p:cNvSpPr txBox="1"/>
          <p:nvPr/>
        </p:nvSpPr>
        <p:spPr>
          <a:xfrm>
            <a:off x="8759566" y="6451882"/>
            <a:ext cx="301686" cy="369332"/>
          </a:xfrm>
          <a:prstGeom prst="rect">
            <a:avLst/>
          </a:prstGeom>
          <a:noFill/>
        </p:spPr>
        <p:txBody>
          <a:bodyPr wrap="none" rtlCol="0">
            <a:spAutoFit/>
          </a:bodyPr>
          <a:lstStyle/>
          <a:p>
            <a:r>
              <a:rPr lang="fr-FR" dirty="0"/>
              <a:t>6</a:t>
            </a:r>
          </a:p>
        </p:txBody>
      </p:sp>
    </p:spTree>
    <p:extLst>
      <p:ext uri="{BB962C8B-B14F-4D97-AF65-F5344CB8AC3E}">
        <p14:creationId xmlns:p14="http://schemas.microsoft.com/office/powerpoint/2010/main" val="1742753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2" grpId="0"/>
      <p:bldP spid="5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Line 3"/>
          <p:cNvSpPr>
            <a:spLocks noChangeShapeType="1"/>
          </p:cNvSpPr>
          <p:nvPr/>
        </p:nvSpPr>
        <p:spPr bwMode="auto">
          <a:xfrm>
            <a:off x="396875" y="260350"/>
            <a:ext cx="8351838" cy="0"/>
          </a:xfrm>
          <a:prstGeom prst="line">
            <a:avLst/>
          </a:prstGeom>
          <a:noFill/>
          <a:ln w="285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5" tIns="45713" rIns="91425" bIns="45713"/>
          <a:lstStyle/>
          <a:p>
            <a:endParaRPr lang="fr-FR"/>
          </a:p>
        </p:txBody>
      </p:sp>
      <p:sp>
        <p:nvSpPr>
          <p:cNvPr id="12" name="Rectangle 11"/>
          <p:cNvSpPr/>
          <p:nvPr/>
        </p:nvSpPr>
        <p:spPr>
          <a:xfrm>
            <a:off x="0" y="0"/>
            <a:ext cx="8210550" cy="762000"/>
          </a:xfrm>
          <a:prstGeom prst="rect">
            <a:avLst/>
          </a:prstGeom>
          <a:gradFill>
            <a:gsLst>
              <a:gs pos="0">
                <a:srgbClr val="C4161C"/>
              </a:gs>
              <a:gs pos="50000">
                <a:srgbClr val="C00000"/>
              </a:gs>
              <a:gs pos="100000">
                <a:srgbClr val="E51B22"/>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anchor="ctr"/>
          <a:lstStyle/>
          <a:p>
            <a:pPr algn="ctr">
              <a:defRPr/>
            </a:pPr>
            <a:endParaRPr lang="fr-FR"/>
          </a:p>
        </p:txBody>
      </p:sp>
      <p:pic>
        <p:nvPicPr>
          <p:cNvPr id="14" name="Picture 2" descr="C:\Users\hvincent\Desktop\logo_ce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0550" y="0"/>
            <a:ext cx="933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ZoneTexte 26"/>
          <p:cNvSpPr txBox="1">
            <a:spLocks noChangeArrowheads="1"/>
          </p:cNvSpPr>
          <p:nvPr/>
        </p:nvSpPr>
        <p:spPr bwMode="auto">
          <a:xfrm>
            <a:off x="1531362" y="118252"/>
            <a:ext cx="6023572" cy="461665"/>
          </a:xfrm>
          <a:prstGeom prst="rect">
            <a:avLst/>
          </a:prstGeom>
          <a:noFill/>
          <a:ln w="9525">
            <a:noFill/>
            <a:miter lim="800000"/>
            <a:headEnd/>
            <a:tailEnd/>
          </a:ln>
        </p:spPr>
        <p:txBody>
          <a:bodyPr wrap="none">
            <a:spAutoFit/>
          </a:bodyPr>
          <a:lstStyle/>
          <a:p>
            <a:pPr defTabSz="914400"/>
            <a:r>
              <a:rPr lang="fr-FR" sz="2400" dirty="0">
                <a:solidFill>
                  <a:prstClr val="white"/>
                </a:solidFill>
                <a:latin typeface="Calibri"/>
              </a:rPr>
              <a:t>A </a:t>
            </a:r>
            <a:r>
              <a:rPr lang="fr-FR" sz="2400" dirty="0" err="1">
                <a:solidFill>
                  <a:prstClr val="white"/>
                </a:solidFill>
                <a:latin typeface="Calibri"/>
              </a:rPr>
              <a:t>feasible</a:t>
            </a:r>
            <a:r>
              <a:rPr lang="fr-FR" sz="2400" dirty="0">
                <a:solidFill>
                  <a:prstClr val="white"/>
                </a:solidFill>
                <a:latin typeface="Calibri"/>
              </a:rPr>
              <a:t> </a:t>
            </a:r>
            <a:r>
              <a:rPr lang="fr-FR" sz="2400" dirty="0" err="1">
                <a:solidFill>
                  <a:prstClr val="white"/>
                </a:solidFill>
                <a:latin typeface="Calibri"/>
              </a:rPr>
              <a:t>implementation</a:t>
            </a:r>
            <a:r>
              <a:rPr lang="fr-FR" sz="2400" dirty="0">
                <a:solidFill>
                  <a:prstClr val="white"/>
                </a:solidFill>
                <a:latin typeface="Calibri"/>
              </a:rPr>
              <a:t> of the CRM concept </a:t>
            </a:r>
          </a:p>
        </p:txBody>
      </p:sp>
      <p:pic>
        <p:nvPicPr>
          <p:cNvPr id="19" name="Picture 2" descr="D:\animatto.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635978" y="1558146"/>
            <a:ext cx="6695944" cy="339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C:\Users\hvincent\Desktop\SuperpChampDensiteBourdier.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06632" y="1538100"/>
            <a:ext cx="3561571" cy="3302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à coins arrondis 16"/>
          <p:cNvSpPr/>
          <p:nvPr/>
        </p:nvSpPr>
        <p:spPr>
          <a:xfrm>
            <a:off x="382772" y="1010093"/>
            <a:ext cx="8293395" cy="467833"/>
          </a:xfrm>
          <a:prstGeom prst="roundRect">
            <a:avLst/>
          </a:prstGeom>
          <a:solidFill>
            <a:srgbClr val="C00000">
              <a:alpha val="6000"/>
            </a:srgbClr>
          </a:solid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4" name="ZoneTexte 3"/>
          <p:cNvSpPr txBox="1"/>
          <p:nvPr/>
        </p:nvSpPr>
        <p:spPr>
          <a:xfrm>
            <a:off x="875708" y="1046729"/>
            <a:ext cx="7053406" cy="400110"/>
          </a:xfrm>
          <a:prstGeom prst="rect">
            <a:avLst/>
          </a:prstGeom>
          <a:noFill/>
        </p:spPr>
        <p:txBody>
          <a:bodyPr wrap="none" rtlCol="0">
            <a:spAutoFit/>
          </a:bodyPr>
          <a:lstStyle/>
          <a:p>
            <a:r>
              <a:rPr lang="fr-FR" sz="2000">
                <a:latin typeface="+mn-lt"/>
              </a:rPr>
              <a:t>Use </a:t>
            </a:r>
            <a:r>
              <a:rPr lang="fr-FR" sz="2000" dirty="0" err="1">
                <a:latin typeface="+mn-lt"/>
              </a:rPr>
              <a:t>PMs</a:t>
            </a:r>
            <a:r>
              <a:rPr lang="fr-FR" sz="2000" dirty="0">
                <a:latin typeface="+mn-lt"/>
              </a:rPr>
              <a:t> </a:t>
            </a:r>
            <a:r>
              <a:rPr lang="fr-FR" sz="2000" dirty="0" err="1">
                <a:latin typeface="+mn-lt"/>
              </a:rPr>
              <a:t>curved</a:t>
            </a:r>
            <a:r>
              <a:rPr lang="fr-FR" sz="2000" dirty="0">
                <a:latin typeface="+mn-lt"/>
              </a:rPr>
              <a:t> by radiation pressure to focus Doppler </a:t>
            </a:r>
            <a:r>
              <a:rPr lang="fr-FR" sz="2000" dirty="0" err="1">
                <a:latin typeface="+mn-lt"/>
              </a:rPr>
              <a:t>harmonics</a:t>
            </a:r>
            <a:endParaRPr lang="fr-FR" sz="2000" dirty="0">
              <a:latin typeface="+mn-lt"/>
            </a:endParaRPr>
          </a:p>
        </p:txBody>
      </p:sp>
      <p:grpSp>
        <p:nvGrpSpPr>
          <p:cNvPr id="10" name="Grouper 9"/>
          <p:cNvGrpSpPr/>
          <p:nvPr/>
        </p:nvGrpSpPr>
        <p:grpSpPr>
          <a:xfrm>
            <a:off x="285750" y="5847907"/>
            <a:ext cx="8462963" cy="820276"/>
            <a:chOff x="285750" y="5656929"/>
            <a:chExt cx="8462963" cy="820276"/>
          </a:xfrm>
        </p:grpSpPr>
        <p:sp>
          <p:nvSpPr>
            <p:cNvPr id="9" name="Rectangle à coins arrondis 8"/>
            <p:cNvSpPr/>
            <p:nvPr/>
          </p:nvSpPr>
          <p:spPr>
            <a:xfrm>
              <a:off x="285750" y="5656929"/>
              <a:ext cx="8462963" cy="820276"/>
            </a:xfrm>
            <a:prstGeom prst="roundRect">
              <a:avLst/>
            </a:prstGeom>
            <a:solidFill>
              <a:srgbClr val="C000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726198" y="5850010"/>
              <a:ext cx="7725576" cy="430887"/>
            </a:xfrm>
            <a:prstGeom prst="rect">
              <a:avLst/>
            </a:prstGeom>
            <a:noFill/>
          </p:spPr>
          <p:txBody>
            <a:bodyPr wrap="none" rtlCol="0">
              <a:spAutoFit/>
            </a:bodyPr>
            <a:lstStyle/>
            <a:p>
              <a:pPr algn="ctr"/>
              <a:r>
                <a:rPr lang="fr-FR" sz="2200" b="1" dirty="0" err="1">
                  <a:solidFill>
                    <a:srgbClr val="C00000"/>
                  </a:solidFill>
                </a:rPr>
                <a:t>What</a:t>
              </a:r>
              <a:r>
                <a:rPr lang="fr-FR" sz="2200" b="1" dirty="0">
                  <a:solidFill>
                    <a:srgbClr val="C00000"/>
                  </a:solidFill>
                </a:rPr>
                <a:t> are the maximum </a:t>
              </a:r>
              <a:r>
                <a:rPr lang="fr-FR" sz="2200" b="1" dirty="0" err="1">
                  <a:solidFill>
                    <a:srgbClr val="C00000"/>
                  </a:solidFill>
                </a:rPr>
                <a:t>intensities</a:t>
              </a:r>
              <a:r>
                <a:rPr lang="fr-FR" sz="2200" b="1" dirty="0">
                  <a:solidFill>
                    <a:srgbClr val="C00000"/>
                  </a:solidFill>
                </a:rPr>
                <a:t> </a:t>
              </a:r>
              <a:r>
                <a:rPr lang="fr-FR" sz="2200" b="1" dirty="0" err="1">
                  <a:solidFill>
                    <a:srgbClr val="C00000"/>
                  </a:solidFill>
                </a:rPr>
                <a:t>achievable</a:t>
              </a:r>
              <a:r>
                <a:rPr lang="fr-FR" sz="2200" b="1" dirty="0">
                  <a:solidFill>
                    <a:srgbClr val="C00000"/>
                  </a:solidFill>
                </a:rPr>
                <a:t> </a:t>
              </a:r>
              <a:r>
                <a:rPr lang="fr-FR" sz="2200" b="1" dirty="0" err="1">
                  <a:solidFill>
                    <a:srgbClr val="C00000"/>
                  </a:solidFill>
                </a:rPr>
                <a:t>with</a:t>
              </a:r>
              <a:r>
                <a:rPr lang="fr-FR" sz="2200" b="1" dirty="0">
                  <a:solidFill>
                    <a:srgbClr val="C00000"/>
                  </a:solidFill>
                </a:rPr>
                <a:t> </a:t>
              </a:r>
              <a:r>
                <a:rPr lang="fr-FR" sz="2200" b="1" dirty="0" err="1">
                  <a:solidFill>
                    <a:srgbClr val="C00000"/>
                  </a:solidFill>
                </a:rPr>
                <a:t>this</a:t>
              </a:r>
              <a:r>
                <a:rPr lang="fr-FR" sz="2200" b="1" dirty="0">
                  <a:solidFill>
                    <a:srgbClr val="C00000"/>
                  </a:solidFill>
                </a:rPr>
                <a:t> </a:t>
              </a:r>
              <a:r>
                <a:rPr lang="fr-FR" sz="2200" b="1" dirty="0" err="1">
                  <a:solidFill>
                    <a:srgbClr val="C00000"/>
                  </a:solidFill>
                </a:rPr>
                <a:t>scheme</a:t>
              </a:r>
              <a:r>
                <a:rPr lang="fr-FR" sz="2200" b="1" dirty="0">
                  <a:solidFill>
                    <a:srgbClr val="C00000"/>
                  </a:solidFill>
                </a:rPr>
                <a:t>? </a:t>
              </a:r>
            </a:p>
          </p:txBody>
        </p:sp>
      </p:grpSp>
      <p:grpSp>
        <p:nvGrpSpPr>
          <p:cNvPr id="16" name="Grouper 15"/>
          <p:cNvGrpSpPr/>
          <p:nvPr/>
        </p:nvGrpSpPr>
        <p:grpSpPr>
          <a:xfrm>
            <a:off x="243220" y="4914896"/>
            <a:ext cx="8703495" cy="701877"/>
            <a:chOff x="245080" y="5039257"/>
            <a:chExt cx="8703495" cy="701877"/>
          </a:xfrm>
        </p:grpSpPr>
        <p:sp>
          <p:nvSpPr>
            <p:cNvPr id="13" name="ZoneTexte 12"/>
            <p:cNvSpPr txBox="1"/>
            <p:nvPr/>
          </p:nvSpPr>
          <p:spPr>
            <a:xfrm>
              <a:off x="260747" y="5073120"/>
              <a:ext cx="8687828" cy="400110"/>
            </a:xfrm>
            <a:prstGeom prst="rect">
              <a:avLst/>
            </a:prstGeom>
            <a:noFill/>
          </p:spPr>
          <p:txBody>
            <a:bodyPr wrap="none" rtlCol="0">
              <a:spAutoFit/>
            </a:bodyPr>
            <a:lstStyle/>
            <a:p>
              <a:r>
                <a:rPr lang="fr-FR" sz="2000" dirty="0">
                  <a:solidFill>
                    <a:srgbClr val="800000"/>
                  </a:solidFill>
                  <a:latin typeface="+mn-lt"/>
                </a:rPr>
                <a:t>Surface </a:t>
              </a:r>
              <a:r>
                <a:rPr lang="fr-FR" sz="2000" dirty="0" err="1">
                  <a:solidFill>
                    <a:srgbClr val="800000"/>
                  </a:solidFill>
                  <a:latin typeface="+mn-lt"/>
                </a:rPr>
                <a:t>curvature</a:t>
              </a:r>
              <a:r>
                <a:rPr lang="fr-FR" sz="2000" dirty="0">
                  <a:solidFill>
                    <a:srgbClr val="800000"/>
                  </a:solidFill>
                  <a:latin typeface="+mn-lt"/>
                </a:rPr>
                <a:t> </a:t>
              </a:r>
              <a:r>
                <a:rPr lang="fr-FR" sz="2000" dirty="0" err="1">
                  <a:solidFill>
                    <a:srgbClr val="800000"/>
                  </a:solidFill>
                  <a:latin typeface="+mn-lt"/>
                </a:rPr>
                <a:t>induced</a:t>
              </a:r>
              <a:r>
                <a:rPr lang="fr-FR" sz="2000" dirty="0">
                  <a:solidFill>
                    <a:srgbClr val="800000"/>
                  </a:solidFill>
                  <a:latin typeface="+mn-lt"/>
                </a:rPr>
                <a:t>/</a:t>
              </a:r>
              <a:r>
                <a:rPr lang="fr-FR" sz="2000" dirty="0" err="1">
                  <a:solidFill>
                    <a:srgbClr val="800000"/>
                  </a:solidFill>
                  <a:latin typeface="+mn-lt"/>
                </a:rPr>
                <a:t>controlled</a:t>
              </a:r>
              <a:r>
                <a:rPr lang="fr-FR" sz="2000" dirty="0">
                  <a:solidFill>
                    <a:srgbClr val="800000"/>
                  </a:solidFill>
                  <a:latin typeface="+mn-lt"/>
                </a:rPr>
                <a:t> </a:t>
              </a:r>
              <a:r>
                <a:rPr lang="fr-FR" sz="2000" dirty="0" err="1">
                  <a:solidFill>
                    <a:srgbClr val="800000"/>
                  </a:solidFill>
                  <a:latin typeface="+mn-lt"/>
                </a:rPr>
                <a:t>optically</a:t>
              </a:r>
              <a:r>
                <a:rPr lang="fr-FR" sz="2000" dirty="0">
                  <a:solidFill>
                    <a:srgbClr val="800000"/>
                  </a:solidFill>
                  <a:latin typeface="+mn-lt"/>
                </a:rPr>
                <a:t> by </a:t>
              </a:r>
              <a:r>
                <a:rPr lang="fr-FR" sz="2000" dirty="0" err="1">
                  <a:solidFill>
                    <a:srgbClr val="800000"/>
                  </a:solidFill>
                  <a:latin typeface="+mn-lt"/>
                </a:rPr>
                <a:t>adjusting</a:t>
              </a:r>
              <a:r>
                <a:rPr lang="fr-FR" sz="2000" dirty="0">
                  <a:solidFill>
                    <a:srgbClr val="800000"/>
                  </a:solidFill>
                  <a:latin typeface="+mn-lt"/>
                </a:rPr>
                <a:t> the </a:t>
              </a:r>
              <a:r>
                <a:rPr lang="fr-FR" sz="2000" dirty="0" err="1">
                  <a:solidFill>
                    <a:srgbClr val="800000"/>
                  </a:solidFill>
                  <a:latin typeface="+mn-lt"/>
                </a:rPr>
                <a:t>density</a:t>
              </a:r>
              <a:r>
                <a:rPr lang="fr-FR" sz="2000" dirty="0">
                  <a:solidFill>
                    <a:srgbClr val="800000"/>
                  </a:solidFill>
                  <a:latin typeface="+mn-lt"/>
                </a:rPr>
                <a:t> gradient</a:t>
              </a:r>
            </a:p>
          </p:txBody>
        </p:sp>
        <p:sp>
          <p:nvSpPr>
            <p:cNvPr id="21" name="Rectangle à coins arrondis 20"/>
            <p:cNvSpPr/>
            <p:nvPr/>
          </p:nvSpPr>
          <p:spPr>
            <a:xfrm>
              <a:off x="245080" y="5039257"/>
              <a:ext cx="8452352" cy="701877"/>
            </a:xfrm>
            <a:prstGeom prst="roundRect">
              <a:avLst/>
            </a:prstGeom>
            <a:solidFill>
              <a:srgbClr val="C00000">
                <a:alpha val="6000"/>
              </a:srgbClr>
            </a:solid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FF"/>
                </a:solidFill>
              </a:endParaRPr>
            </a:p>
          </p:txBody>
        </p:sp>
      </p:grpSp>
      <p:sp>
        <p:nvSpPr>
          <p:cNvPr id="22" name="Rectangle 21">
            <a:extLst>
              <a:ext uri="{FF2B5EF4-FFF2-40B4-BE49-F238E27FC236}">
                <a16:creationId xmlns:a16="http://schemas.microsoft.com/office/drawing/2014/main" id="{EC0A7873-7382-574A-8E10-10CBB9F55424}"/>
              </a:ext>
            </a:extLst>
          </p:cNvPr>
          <p:cNvSpPr/>
          <p:nvPr/>
        </p:nvSpPr>
        <p:spPr>
          <a:xfrm>
            <a:off x="2937270" y="5315322"/>
            <a:ext cx="3232936" cy="307777"/>
          </a:xfrm>
          <a:prstGeom prst="rect">
            <a:avLst/>
          </a:prstGeom>
        </p:spPr>
        <p:txBody>
          <a:bodyPr wrap="none">
            <a:spAutoFit/>
          </a:bodyPr>
          <a:lstStyle/>
          <a:p>
            <a:pPr defTabSz="914400" fontAlgn="auto">
              <a:spcBef>
                <a:spcPts val="0"/>
              </a:spcBef>
              <a:spcAft>
                <a:spcPts val="0"/>
              </a:spcAft>
            </a:pPr>
            <a:r>
              <a:rPr lang="fr-FR" sz="1400" i="1" dirty="0" err="1">
                <a:latin typeface="Calibri" panose="020F0502020204030204"/>
              </a:rPr>
              <a:t>Vincenti</a:t>
            </a:r>
            <a:r>
              <a:rPr lang="fr-FR" sz="1400" i="1" dirty="0">
                <a:latin typeface="Calibri" panose="020F0502020204030204"/>
              </a:rPr>
              <a:t> et al, Nat. </a:t>
            </a:r>
            <a:r>
              <a:rPr lang="fr-FR" sz="1400" i="1" dirty="0" err="1">
                <a:latin typeface="Calibri" panose="020F0502020204030204"/>
              </a:rPr>
              <a:t>Comm</a:t>
            </a:r>
            <a:r>
              <a:rPr lang="fr-FR" sz="1400" i="1" dirty="0">
                <a:latin typeface="Calibri" panose="020F0502020204030204"/>
              </a:rPr>
              <a:t>., </a:t>
            </a:r>
            <a:r>
              <a:rPr lang="fr-FR" sz="1400" b="1" i="1" dirty="0">
                <a:latin typeface="Calibri" panose="020F0502020204030204"/>
              </a:rPr>
              <a:t>5</a:t>
            </a:r>
            <a:r>
              <a:rPr lang="fr-FR" sz="1400" i="1" dirty="0">
                <a:latin typeface="Calibri" panose="020F0502020204030204"/>
              </a:rPr>
              <a:t>, 3403 (2014</a:t>
            </a:r>
            <a:r>
              <a:rPr lang="fr-FR" sz="1400" b="1" i="1" dirty="0">
                <a:latin typeface="Calibri" panose="020F0502020204030204"/>
              </a:rPr>
              <a:t>)</a:t>
            </a:r>
            <a:endParaRPr lang="fr-FR" sz="1400" i="1" dirty="0">
              <a:latin typeface="Calibri" panose="020F0502020204030204"/>
            </a:endParaRPr>
          </a:p>
        </p:txBody>
      </p:sp>
      <p:sp>
        <p:nvSpPr>
          <p:cNvPr id="23" name="ZoneTexte 22">
            <a:extLst>
              <a:ext uri="{FF2B5EF4-FFF2-40B4-BE49-F238E27FC236}">
                <a16:creationId xmlns:a16="http://schemas.microsoft.com/office/drawing/2014/main" id="{733199BF-0B61-6F42-9399-4FB54584A7F8}"/>
              </a:ext>
            </a:extLst>
          </p:cNvPr>
          <p:cNvSpPr txBox="1"/>
          <p:nvPr/>
        </p:nvSpPr>
        <p:spPr>
          <a:xfrm>
            <a:off x="8759566" y="6451882"/>
            <a:ext cx="301686" cy="369332"/>
          </a:xfrm>
          <a:prstGeom prst="rect">
            <a:avLst/>
          </a:prstGeom>
          <a:noFill/>
        </p:spPr>
        <p:txBody>
          <a:bodyPr wrap="none" rtlCol="0">
            <a:spAutoFit/>
          </a:bodyPr>
          <a:lstStyle/>
          <a:p>
            <a:r>
              <a:rPr lang="fr-FR" dirty="0"/>
              <a:t>7</a:t>
            </a:r>
          </a:p>
        </p:txBody>
      </p:sp>
    </p:spTree>
    <p:extLst>
      <p:ext uri="{BB962C8B-B14F-4D97-AF65-F5344CB8AC3E}">
        <p14:creationId xmlns:p14="http://schemas.microsoft.com/office/powerpoint/2010/main" val="153763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heckerboard(across)">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OUTPUTDPI" val="1200"/>
  <p:tag name="ORIGINALHEIGHT" val="134,2332"/>
  <p:tag name="ORIGINALWIDTH" val="889,3888"/>
  <p:tag name="LATEXADDIN" val="\documentclass{article}&#10;\usepackage{amsmath}&#10;\usepackage{amssymb}&#10;\pagestyle{empty}&#10;\begin{document}&#10;&#10;$I \gtrsim 10^{29}$ $W/cm^2$&#10;&#10;&#10;\end{document}"/>
  <p:tag name="IGUANATEXSIZE" val="20"/>
  <p:tag name="IGUANATEXCURSOR" val="65"/>
  <p:tag name="TRANSPARENCY" val="Vrai"/>
  <p:tag name="FILENAME" val=""/>
  <p:tag name="LATEXENGINEID" val="0"/>
  <p:tag name="TEMPFOLDER" val="c:\temp\"/>
  <p:tag name="LATEXFORMHEIGHT" val="312"/>
  <p:tag name="LATEXFORMWIDTH" val="384"/>
  <p:tag name="LATEXFORMWRAP" val="Vrai"/>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OUTPUTDPI" val="1200"/>
  <p:tag name="ORIGINALHEIGHT" val="327,709"/>
  <p:tag name="ORIGINALWIDTH" val="1340,083"/>
  <p:tag name="LATEXADDIN" val="\documentclass{article}&#10;\usepackage{amsmath}&#10;\pagestyle{empty}&#10;\begin{document}&#10;&#10;\begin{eqnarray} \nonumber&#10;E &amp;&gt;&amp;m^2c^3/e\hbar\\&#10;&amp;&gt;&amp; 1.32 \times 10^{18}\ V/m \nonumber&#10;\end{eqnarray}&#10;&#10;\end{document}"/>
  <p:tag name="IGUANATEXSIZE" val="20"/>
  <p:tag name="IGUANATEXCURSOR" val="167"/>
  <p:tag name="TRANSPARENCY" val="Vrai"/>
  <p:tag name="FILENAME" val=""/>
  <p:tag name="LATEXENGINEID" val="0"/>
  <p:tag name="TEMPFOLDER" val="c:\temp\"/>
  <p:tag name="LATEXFORMHEIGHT" val="312"/>
  <p:tag name="LATEXFORMWIDTH" val="384"/>
  <p:tag name="LATEXFORMWRAP" val="Vrai"/>
  <p:tag name="BITMAPVECTOR" val="0"/>
</p:tagLst>
</file>

<file path=ppt/tags/tag3.xml><?xml version="1.0" encoding="utf-8"?>
<p:tagLst xmlns:a="http://schemas.openxmlformats.org/drawingml/2006/main" xmlns:r="http://schemas.openxmlformats.org/officeDocument/2006/relationships" xmlns:p="http://schemas.openxmlformats.org/presentationml/2006/main">
  <p:tag name="OUTPUTDPI" val="1200"/>
  <p:tag name="ORIGINALHEIGHT" val="87,73905"/>
  <p:tag name="ORIGINALWIDTH" val="517,4354"/>
  <p:tag name="LATEXADDIN" val="\documentclass{article}&#10;\usepackage{amsmath}&#10;\pagestyle{empty}&#10;\begin{document}&#10;&#10;$W=eEx$ &#10;&#10;\end{document}"/>
  <p:tag name="IGUANATEXSIZE" val="20"/>
  <p:tag name="IGUANATEXCURSOR" val="89"/>
  <p:tag name="TRANSPARENCY" val="Vrai"/>
  <p:tag name="FILENAME" val=""/>
  <p:tag name="LATEXENGINEID" val="0"/>
  <p:tag name="TEMPFOLDER" val="c:\temp\"/>
  <p:tag name="LATEXFORMHEIGHT" val="312"/>
  <p:tag name="LATEXFORMWIDTH" val="384"/>
  <p:tag name="LATEXFORMWRAP" val="Vrai"/>
  <p:tag name="BITMAPVECTOR" val="0"/>
</p:tagLst>
</file>

<file path=ppt/tags/tag4.xml><?xml version="1.0" encoding="utf-8"?>
<p:tagLst xmlns:a="http://schemas.openxmlformats.org/drawingml/2006/main" xmlns:r="http://schemas.openxmlformats.org/officeDocument/2006/relationships" xmlns:p="http://schemas.openxmlformats.org/presentationml/2006/main">
  <p:tag name="OUTPUTDPI" val="1200"/>
  <p:tag name="ORIGINALHEIGHT" val="134,2332"/>
  <p:tag name="ORIGINALWIDTH" val="1055,868"/>
  <p:tag name="LATEXADDIN" val="\documentclass{article}&#10;\usepackage{amsmath}&#10;\pagestyle{empty}&#10;\begin{document}&#10;&#10;$x \simeq v \delta t = eE \delta t^2/m$&#10;&#10;&#10;\end{document}"/>
  <p:tag name="IGUANATEXSIZE" val="20"/>
  <p:tag name="IGUANATEXCURSOR" val="119"/>
  <p:tag name="TRANSPARENCY" val="Vrai"/>
  <p:tag name="FILENAME" val=""/>
  <p:tag name="LATEXENGINEID" val="0"/>
  <p:tag name="TEMPFOLDER" val="c:\temp\"/>
  <p:tag name="LATEXFORMHEIGHT" val="312"/>
  <p:tag name="LATEXFORMWIDTH" val="384"/>
  <p:tag name="LATEXFORMWRAP" val="Vrai"/>
  <p:tag name="BITMAPVECTOR" val="0"/>
</p:tagLst>
</file>

<file path=ppt/tags/tag5.xml><?xml version="1.0" encoding="utf-8"?>
<p:tagLst xmlns:a="http://schemas.openxmlformats.org/drawingml/2006/main" xmlns:r="http://schemas.openxmlformats.org/officeDocument/2006/relationships" xmlns:p="http://schemas.openxmlformats.org/presentationml/2006/main">
  <p:tag name="OUTPUTDPI" val="1200"/>
  <p:tag name="ORIGINALHEIGHT" val="107,9865"/>
  <p:tag name="ORIGINALWIDTH" val="501,6873"/>
  <p:tag name="LATEXADDIN" val="\documentclass{article}&#10;\usepackage{amsmath}&#10;\pagestyle{empty}&#10;\begin{document}&#10;&#10;&#10;$W&gt; mc^2$&#10;&#10;\end{document}"/>
  <p:tag name="IGUANATEXSIZE" val="16"/>
  <p:tag name="IGUANATEXCURSOR" val="84"/>
  <p:tag name="TRANSPARENCY" val="Vrai"/>
  <p:tag name="FILENAME" val=""/>
  <p:tag name="LATEXENGINEID" val="0"/>
  <p:tag name="TEMPFOLDER" val="c:\temp\"/>
  <p:tag name="LATEXFORMHEIGHT" val="312"/>
  <p:tag name="LATEXFORMWIDTH" val="384"/>
  <p:tag name="LATEXFORMWRAP" val="Vrai"/>
  <p:tag name="BITMAPVECTOR" val="0"/>
</p:tagLst>
</file>

<file path=ppt/tags/tag6.xml><?xml version="1.0" encoding="utf-8"?>
<p:tagLst xmlns:a="http://schemas.openxmlformats.org/drawingml/2006/main" xmlns:r="http://schemas.openxmlformats.org/officeDocument/2006/relationships" xmlns:p="http://schemas.openxmlformats.org/presentationml/2006/main">
  <p:tag name="OUTPUTDPI" val="1200"/>
  <p:tag name="ORIGINALHEIGHT" val="153,7308"/>
  <p:tag name="ORIGINALWIDTH" val="868,3914"/>
  <p:tag name="LATEXADDIN" val="\documentclass{article}&#10;\usepackage{amsmath}&#10;\pagestyle{empty}&#10;\begin{document}&#10;&#10;$\delta t = \frac{\hbar}{\Delta E}=\frac{\hbar}{2mc^2}$&#10;&#10;&#10;\end{document}"/>
  <p:tag name="IGUANATEXSIZE" val="20"/>
  <p:tag name="IGUANATEXCURSOR" val="113"/>
  <p:tag name="TRANSPARENCY" val="Vrai"/>
  <p:tag name="FILENAME" val=""/>
  <p:tag name="LATEXENGINEID" val="0"/>
  <p:tag name="TEMPFOLDER" val="c:\temp\"/>
  <p:tag name="LATEXFORMHEIGHT" val="312"/>
  <p:tag name="LATEXFORMWIDTH" val="384"/>
  <p:tag name="LATEXFORMWRAP" val="Vrai"/>
  <p:tag name="BITMAPVECTOR" val="0"/>
</p:tagLst>
</file>

<file path=ppt/tags/tag7.xml><?xml version="1.0" encoding="utf-8"?>
<p:tagLst xmlns:a="http://schemas.openxmlformats.org/drawingml/2006/main" xmlns:r="http://schemas.openxmlformats.org/officeDocument/2006/relationships" xmlns:p="http://schemas.openxmlformats.org/presentationml/2006/main">
  <p:tag name="OUTPUTDPI" val="1200"/>
  <p:tag name="ORIGINALHEIGHT" val="120,7349"/>
  <p:tag name="ORIGINALWIDTH" val="92,98835"/>
  <p:tag name="LATEXADDIN" val="\documentclass{article}&#10;\usepackage{amsmath}&#10;\usepackage{xcolor}&#10;\pagestyle{empty}&#10;\begin{document}&#10;&#10;\color{red}&#10;$\vec{E}$&#10;&#10;&#10;\end{document}"/>
  <p:tag name="IGUANATEXSIZE" val="20"/>
  <p:tag name="IGUANATEXCURSOR" val="64"/>
  <p:tag name="TRANSPARENCY" val="Vrai"/>
  <p:tag name="FILENAME" val=""/>
  <p:tag name="LATEXENGINEID" val="0"/>
  <p:tag name="TEMPFOLDER" val="c:\temp\"/>
  <p:tag name="LATEXFORMHEIGHT" val="312"/>
  <p:tag name="LATEXFORMWIDTH" val="384"/>
  <p:tag name="LATEXFORMWRAP" val="Vrai"/>
  <p:tag name="BITMAPVECTOR" val="0"/>
</p:tagLst>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3979</TotalTime>
  <Words>3247</Words>
  <Application>Microsoft Office PowerPoint</Application>
  <PresentationFormat>Affichage à l'écran (4:3)</PresentationFormat>
  <Paragraphs>388</Paragraphs>
  <Slides>24</Slides>
  <Notes>23</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24</vt:i4>
      </vt:variant>
    </vt:vector>
  </HeadingPairs>
  <TitlesOfParts>
    <vt:vector size="36" baseType="lpstr">
      <vt:lpstr>ＭＳ Ｐゴシック</vt:lpstr>
      <vt:lpstr>ＭＳ Ｐゴシック</vt:lpstr>
      <vt:lpstr>Arial</vt:lpstr>
      <vt:lpstr>Calibri</vt:lpstr>
      <vt:lpstr>Calibri Light</vt:lpstr>
      <vt:lpstr>Franklin Gothic Medium</vt:lpstr>
      <vt:lpstr>Garamond</vt:lpstr>
      <vt:lpstr>Mangal</vt:lpstr>
      <vt:lpstr>Symbol</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de Microsoft Office</dc:creator>
  <cp:lastModifiedBy>Sylviane Gesbert</cp:lastModifiedBy>
  <cp:revision>372</cp:revision>
  <dcterms:created xsi:type="dcterms:W3CDTF">2019-05-13T14:31:48Z</dcterms:created>
  <dcterms:modified xsi:type="dcterms:W3CDTF">2019-06-21T08:50:25Z</dcterms:modified>
</cp:coreProperties>
</file>