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56" r:id="rId3"/>
    <p:sldId id="267" r:id="rId4"/>
    <p:sldId id="257" r:id="rId5"/>
    <p:sldId id="268" r:id="rId6"/>
    <p:sldId id="269" r:id="rId7"/>
    <p:sldId id="273" r:id="rId8"/>
    <p:sldId id="272" r:id="rId9"/>
    <p:sldId id="270" r:id="rId10"/>
    <p:sldId id="271" r:id="rId11"/>
    <p:sldId id="274" r:id="rId12"/>
    <p:sldId id="264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1E271-4630-439F-9E10-5FC949B6F3F6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E2207-27B6-427D-88BA-C640BAC92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1443-2C8D-4B13-B3D8-5B49BA2101F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0ACD-43FF-4A06-A13E-7E85279D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20ACD-43FF-4A06-A13E-7E85279D0A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L.C Physics</a:t>
            </a:r>
            <a:br>
              <a:rPr lang="en-US" dirty="0" smtClean="0"/>
            </a:br>
            <a:r>
              <a:rPr lang="en-US" dirty="0" smtClean="0"/>
              <a:t>Charged/Neutral </a:t>
            </a:r>
            <a:r>
              <a:rPr lang="en-US" dirty="0" err="1" smtClean="0"/>
              <a:t>hadron</a:t>
            </a:r>
            <a:r>
              <a:rPr lang="en-US" dirty="0" smtClean="0"/>
              <a:t> separation and energies at 0.5 and 3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9906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0" y="381000"/>
            <a:ext cx="4800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e⁺ + e⁻ → Z/</a:t>
            </a:r>
            <a:r>
              <a:rPr lang="el-GR" sz="2800" dirty="0" smtClean="0"/>
              <a:t>γ→</a:t>
            </a:r>
            <a:r>
              <a:rPr lang="en-US" sz="2800" dirty="0" smtClean="0"/>
              <a:t> t + t̄  (3 </a:t>
            </a:r>
            <a:r>
              <a:rPr lang="en-US" sz="2800" dirty="0" err="1" smtClean="0"/>
              <a:t>TeV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Summary table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4" y="1600200"/>
          <a:ext cx="891539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628"/>
                <a:gridCol w="1273628"/>
                <a:gridCol w="1273628"/>
                <a:gridCol w="1273628"/>
                <a:gridCol w="1273628"/>
                <a:gridCol w="1273628"/>
                <a:gridCol w="127362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Njet,Ecm,B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dN</a:t>
                      </a:r>
                      <a:r>
                        <a:rPr lang="en-US" dirty="0" smtClean="0"/>
                        <a:t>/dLcn1   </a:t>
                      </a:r>
                    </a:p>
                    <a:p>
                      <a:r>
                        <a:rPr lang="en-US" dirty="0" smtClean="0"/>
                        <a:t>MPV</a:t>
                      </a:r>
                    </a:p>
                    <a:p>
                      <a:r>
                        <a:rPr lang="en-US" dirty="0" smtClean="0"/>
                        <a:t>(cm)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dN</a:t>
                      </a:r>
                      <a:r>
                        <a:rPr lang="en-US" dirty="0" smtClean="0"/>
                        <a:t>/dLcn1</a:t>
                      </a:r>
                    </a:p>
                    <a:p>
                      <a:r>
                        <a:rPr lang="en-US" dirty="0" smtClean="0"/>
                        <a:t>RMS</a:t>
                      </a:r>
                    </a:p>
                    <a:p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dN</a:t>
                      </a:r>
                      <a:r>
                        <a:rPr lang="en-US" dirty="0" smtClean="0"/>
                        <a:t>/dLcn1   </a:t>
                      </a:r>
                    </a:p>
                    <a:p>
                      <a:r>
                        <a:rPr lang="en-US" dirty="0" smtClean="0"/>
                        <a:t>MPV (F/B)</a:t>
                      </a:r>
                    </a:p>
                    <a:p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DN/dLcn1   </a:t>
                      </a:r>
                    </a:p>
                    <a:p>
                      <a:r>
                        <a:rPr lang="en-US" dirty="0" smtClean="0"/>
                        <a:t>RMS (F/B)</a:t>
                      </a:r>
                    </a:p>
                    <a:p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dN</a:t>
                      </a:r>
                      <a:r>
                        <a:rPr lang="en-US" dirty="0" smtClean="0"/>
                        <a:t>/dLcn2</a:t>
                      </a:r>
                    </a:p>
                    <a:p>
                      <a:r>
                        <a:rPr lang="en-US" dirty="0" smtClean="0"/>
                        <a:t>MPV</a:t>
                      </a:r>
                    </a:p>
                    <a:p>
                      <a:r>
                        <a:rPr lang="en-US" dirty="0" smtClean="0"/>
                        <a:t>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dN</a:t>
                      </a:r>
                      <a:r>
                        <a:rPr lang="en-US" dirty="0" smtClean="0"/>
                        <a:t>/dLcn2   </a:t>
                      </a:r>
                    </a:p>
                    <a:p>
                      <a:r>
                        <a:rPr lang="en-US" dirty="0" smtClean="0"/>
                        <a:t>RMS</a:t>
                      </a:r>
                    </a:p>
                    <a:p>
                      <a:r>
                        <a:rPr lang="en-US" dirty="0" smtClean="0"/>
                        <a:t>(cm)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2J,</a:t>
                      </a:r>
                      <a:r>
                        <a:rPr lang="en-US" baseline="0" dirty="0" smtClean="0"/>
                        <a:t> 0.5, 4T</a:t>
                      </a:r>
                    </a:p>
                    <a:p>
                      <a:r>
                        <a:rPr lang="en-US" baseline="0" dirty="0" smtClean="0"/>
                        <a:t>ZZ 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2J,</a:t>
                      </a:r>
                      <a:r>
                        <a:rPr lang="en-US" baseline="0" dirty="0" smtClean="0"/>
                        <a:t> 3.0, 4T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4J, 3.0, 4T</a:t>
                      </a:r>
                    </a:p>
                    <a:p>
                      <a:r>
                        <a:rPr lang="en-US" dirty="0" smtClean="0"/>
                        <a:t>H0,</a:t>
                      </a:r>
                      <a:r>
                        <a:rPr lang="en-US" baseline="0" dirty="0" smtClean="0"/>
                        <a:t> Z0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4/6J,</a:t>
                      </a:r>
                      <a:r>
                        <a:rPr lang="en-US" baseline="0" dirty="0" smtClean="0"/>
                        <a:t> 0.5,4T</a:t>
                      </a:r>
                    </a:p>
                    <a:p>
                      <a:r>
                        <a:rPr lang="en-US" sz="1800" dirty="0" smtClean="0"/>
                        <a:t>t ,t̄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4/6J,</a:t>
                      </a:r>
                      <a:r>
                        <a:rPr lang="en-US" baseline="0" dirty="0" smtClean="0"/>
                        <a:t> 3.0,4T</a:t>
                      </a:r>
                    </a:p>
                    <a:p>
                      <a:r>
                        <a:rPr lang="en-US" sz="1800" dirty="0" smtClean="0"/>
                        <a:t>t ,t̄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4/6J,</a:t>
                      </a:r>
                      <a:r>
                        <a:rPr lang="en-US" baseline="0" dirty="0" smtClean="0"/>
                        <a:t> 3.0,5T</a:t>
                      </a:r>
                    </a:p>
                    <a:p>
                      <a:r>
                        <a:rPr lang="en-US" sz="1800" dirty="0" smtClean="0"/>
                        <a:t>t ,t̄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For the physics channels considered:</a:t>
            </a:r>
          </a:p>
          <a:p>
            <a:r>
              <a:rPr lang="en-US" sz="2400" dirty="0" smtClean="0"/>
              <a:t>The separation depends on E(</a:t>
            </a:r>
            <a:r>
              <a:rPr lang="en-US" sz="2400" dirty="0" err="1" smtClean="0"/>
              <a:t>c.m</a:t>
            </a:r>
            <a:r>
              <a:rPr lang="en-US" sz="2400" dirty="0" smtClean="0"/>
              <a:t>) and event topology</a:t>
            </a:r>
          </a:p>
          <a:p>
            <a:r>
              <a:rPr lang="en-US" sz="2400" dirty="0" smtClean="0"/>
              <a:t>At 3 </a:t>
            </a:r>
            <a:r>
              <a:rPr lang="en-US" sz="2400" dirty="0" err="1" smtClean="0"/>
              <a:t>TeV</a:t>
            </a:r>
            <a:r>
              <a:rPr lang="en-US" sz="2400" dirty="0" smtClean="0"/>
              <a:t> the separation is small; this should affect the PFA performances.</a:t>
            </a:r>
          </a:p>
          <a:p>
            <a:r>
              <a:rPr lang="en-US" sz="2400" dirty="0" smtClean="0"/>
              <a:t>The separation doesn’t degrade   for jets having the neutron in the forward regions (likely because the distance to the end caps is large).</a:t>
            </a:r>
          </a:p>
          <a:p>
            <a:r>
              <a:rPr lang="en-US" sz="2400" dirty="0" smtClean="0"/>
              <a:t>At 3 </a:t>
            </a:r>
            <a:r>
              <a:rPr lang="en-US" sz="2400" dirty="0" err="1" smtClean="0"/>
              <a:t>TeV</a:t>
            </a:r>
            <a:r>
              <a:rPr lang="en-US" sz="2400" dirty="0" smtClean="0"/>
              <a:t> increasing the B field doesn’t improve significantly the separation </a:t>
            </a:r>
          </a:p>
          <a:p>
            <a:r>
              <a:rPr lang="en-US" sz="2400" dirty="0" smtClean="0"/>
              <a:t>At 3 </a:t>
            </a:r>
            <a:r>
              <a:rPr lang="en-US" sz="2400" dirty="0" err="1" smtClean="0"/>
              <a:t>Tev</a:t>
            </a:r>
            <a:r>
              <a:rPr lang="en-US" sz="2400" dirty="0" smtClean="0"/>
              <a:t> the energy of the hadrons can reach up to ~ 500 </a:t>
            </a:r>
            <a:r>
              <a:rPr lang="en-US" sz="2400" dirty="0" err="1" smtClean="0"/>
              <a:t>GeV</a:t>
            </a:r>
            <a:r>
              <a:rPr lang="en-US" sz="2400" dirty="0" smtClean="0"/>
              <a:t>; the HCAL depth must allow to contain the shower.</a:t>
            </a:r>
          </a:p>
          <a:p>
            <a:r>
              <a:rPr lang="en-US" sz="2400" dirty="0" smtClean="0"/>
              <a:t>Next steps: check other physics </a:t>
            </a:r>
            <a:r>
              <a:rPr lang="en-US" sz="2400" dirty="0" smtClean="0"/>
              <a:t>channels, analyze e/</a:t>
            </a:r>
            <a:r>
              <a:rPr lang="el-GR" sz="2400" dirty="0" smtClean="0"/>
              <a:t>γ</a:t>
            </a:r>
            <a:r>
              <a:rPr lang="en-US" sz="2400" smtClean="0"/>
              <a:t> separation and </a:t>
            </a:r>
            <a:r>
              <a:rPr lang="en-US" sz="2400" dirty="0" smtClean="0"/>
              <a:t>understand PFA.</a:t>
            </a:r>
          </a:p>
          <a:p>
            <a:pPr>
              <a:buNone/>
            </a:pPr>
            <a:r>
              <a:rPr lang="en-US" sz="2400" dirty="0" smtClean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Physics Processes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Pyhthia8 was used to generate the following processes</a:t>
            </a:r>
          </a:p>
          <a:p>
            <a:r>
              <a:rPr lang="en-US" sz="2800" dirty="0" smtClean="0"/>
              <a:t>e⁺ + e⁻ → Z/</a:t>
            </a:r>
            <a:r>
              <a:rPr lang="el-GR" sz="2800" dirty="0" smtClean="0"/>
              <a:t>γ→</a:t>
            </a:r>
            <a:r>
              <a:rPr lang="en-US" sz="2800" dirty="0" smtClean="0"/>
              <a:t> H⁰ + Z⁰</a:t>
            </a:r>
          </a:p>
          <a:p>
            <a:r>
              <a:rPr lang="en-US" sz="2800" dirty="0" smtClean="0"/>
              <a:t>e⁺ + e⁻ → f </a:t>
            </a:r>
            <a:r>
              <a:rPr lang="en-US" sz="2800" dirty="0" err="1" smtClean="0"/>
              <a:t>f</a:t>
            </a:r>
            <a:r>
              <a:rPr lang="en-US" sz="2800" dirty="0" smtClean="0"/>
              <a:t>̄ H⁰ (Z </a:t>
            </a:r>
            <a:r>
              <a:rPr lang="en-US" sz="2800" dirty="0" err="1" smtClean="0"/>
              <a:t>Z</a:t>
            </a:r>
            <a:r>
              <a:rPr lang="en-US" sz="2800" dirty="0" smtClean="0"/>
              <a:t> fusion)</a:t>
            </a:r>
          </a:p>
          <a:p>
            <a:r>
              <a:rPr lang="en-US" sz="2800" dirty="0" smtClean="0"/>
              <a:t>e⁺ + e⁻ → f </a:t>
            </a:r>
            <a:r>
              <a:rPr lang="en-US" sz="2800" dirty="0" err="1" smtClean="0"/>
              <a:t>f</a:t>
            </a:r>
            <a:r>
              <a:rPr lang="en-US" sz="2800" dirty="0" smtClean="0"/>
              <a:t>̄ H⁰ (W </a:t>
            </a:r>
            <a:r>
              <a:rPr lang="en-US" sz="2800" dirty="0" err="1" smtClean="0"/>
              <a:t>W</a:t>
            </a:r>
            <a:r>
              <a:rPr lang="en-US" sz="2800" dirty="0" smtClean="0"/>
              <a:t> fusion)</a:t>
            </a:r>
          </a:p>
          <a:p>
            <a:r>
              <a:rPr lang="en-US" sz="2800" dirty="0" smtClean="0"/>
              <a:t>e⁺ + e⁻ → Z/</a:t>
            </a:r>
            <a:r>
              <a:rPr lang="el-GR" sz="2800" dirty="0" smtClean="0"/>
              <a:t>γ→</a:t>
            </a:r>
            <a:r>
              <a:rPr lang="en-US" sz="2800" dirty="0" smtClean="0"/>
              <a:t> W⁺ + W ⁻</a:t>
            </a:r>
          </a:p>
          <a:p>
            <a:r>
              <a:rPr lang="en-US" sz="2800" dirty="0" smtClean="0"/>
              <a:t>e⁺ + e⁻ → Z/</a:t>
            </a:r>
            <a:r>
              <a:rPr lang="el-GR" sz="2800" dirty="0" smtClean="0"/>
              <a:t>γ→</a:t>
            </a:r>
            <a:r>
              <a:rPr lang="en-US" sz="2800" dirty="0" smtClean="0"/>
              <a:t> t + t̄</a:t>
            </a:r>
          </a:p>
          <a:p>
            <a:pPr>
              <a:buNone/>
            </a:pPr>
            <a:r>
              <a:rPr lang="en-US" sz="2800" dirty="0" smtClean="0"/>
              <a:t>10000 events/process, only ISR, no beam background</a:t>
            </a:r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J-J.B,14 April 2009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LCD weekly meeting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76200" y="1295400"/>
          <a:ext cx="4953000" cy="4830763"/>
        </p:xfrm>
        <a:graphic>
          <a:graphicData uri="http://schemas.openxmlformats.org/presentationml/2006/ole">
            <p:oleObj spid="_x0000_s59394" name="Acrobat Document" r:id="rId3" imgW="5830114" imgH="7542857" progId="AcroExch.Document.7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53000" y="1676400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000" dirty="0" smtClean="0"/>
              <a:t>For each event the tracks of the neutral (</a:t>
            </a:r>
            <a:r>
              <a:rPr lang="en-US" sz="2000" dirty="0" err="1" smtClean="0"/>
              <a:t>nh</a:t>
            </a:r>
            <a:r>
              <a:rPr lang="en-US" sz="2000" dirty="0" smtClean="0"/>
              <a:t>) and charged hadrons (</a:t>
            </a:r>
            <a:r>
              <a:rPr lang="en-US" sz="2000" dirty="0" err="1" smtClean="0"/>
              <a:t>ch</a:t>
            </a:r>
            <a:r>
              <a:rPr lang="en-US" sz="2000" dirty="0" smtClean="0"/>
              <a:t>) are propagated to the input plane of the HCAL barrel or end cap. The quarks (</a:t>
            </a:r>
            <a:r>
              <a:rPr lang="en-US" sz="2000" dirty="0" err="1" smtClean="0"/>
              <a:t>qu</a:t>
            </a:r>
            <a:r>
              <a:rPr lang="en-US" sz="2000" dirty="0" smtClean="0"/>
              <a:t>) are taken as jet axis. The distance </a:t>
            </a:r>
            <a:r>
              <a:rPr lang="en-US" sz="2000" dirty="0" err="1" smtClean="0"/>
              <a:t>dLqn</a:t>
            </a:r>
            <a:r>
              <a:rPr lang="en-US" sz="2000" dirty="0" smtClean="0"/>
              <a:t> (</a:t>
            </a:r>
            <a:r>
              <a:rPr lang="en-US" sz="2000" dirty="0" err="1" smtClean="0"/>
              <a:t>nh</a:t>
            </a:r>
            <a:r>
              <a:rPr lang="en-US" sz="2000" dirty="0" smtClean="0"/>
              <a:t> to </a:t>
            </a:r>
            <a:r>
              <a:rPr lang="en-US" sz="2000" dirty="0" err="1" smtClean="0"/>
              <a:t>qu</a:t>
            </a:r>
            <a:r>
              <a:rPr lang="en-US" sz="2000" dirty="0" smtClean="0"/>
              <a:t>) or </a:t>
            </a:r>
            <a:r>
              <a:rPr lang="en-US" sz="2000" dirty="0" err="1" smtClean="0"/>
              <a:t>dLqc</a:t>
            </a:r>
            <a:r>
              <a:rPr lang="en-US" sz="2000" dirty="0" smtClean="0"/>
              <a:t> (</a:t>
            </a:r>
            <a:r>
              <a:rPr lang="en-US" sz="2000" dirty="0" err="1" smtClean="0"/>
              <a:t>ch</a:t>
            </a:r>
            <a:r>
              <a:rPr lang="en-US" sz="2000" dirty="0" smtClean="0"/>
              <a:t> to </a:t>
            </a:r>
            <a:r>
              <a:rPr lang="en-US" sz="2000" dirty="0" err="1" smtClean="0"/>
              <a:t>qu</a:t>
            </a:r>
            <a:r>
              <a:rPr lang="en-US" sz="2000" dirty="0" smtClean="0"/>
              <a:t>)  is computed and the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is assigned to  a jet . For each jet the distance </a:t>
            </a:r>
            <a:r>
              <a:rPr lang="en-US" sz="2000" dirty="0" err="1" smtClean="0"/>
              <a:t>dLnc</a:t>
            </a:r>
            <a:r>
              <a:rPr lang="en-US" sz="2000" dirty="0" smtClean="0"/>
              <a:t> (</a:t>
            </a:r>
            <a:r>
              <a:rPr lang="en-US" sz="2000" dirty="0" err="1" smtClean="0"/>
              <a:t>ch</a:t>
            </a:r>
            <a:r>
              <a:rPr lang="en-US" sz="2000" dirty="0" smtClean="0"/>
              <a:t> to </a:t>
            </a:r>
            <a:r>
              <a:rPr lang="en-US" sz="2000" dirty="0" err="1" smtClean="0"/>
              <a:t>nh</a:t>
            </a:r>
            <a:r>
              <a:rPr lang="en-US" sz="2000" dirty="0" smtClean="0"/>
              <a:t>) is computed; dLnc1 is the DCA of the </a:t>
            </a:r>
            <a:r>
              <a:rPr lang="en-US" sz="2000" dirty="0" err="1" smtClean="0"/>
              <a:t>ch</a:t>
            </a:r>
            <a:r>
              <a:rPr lang="en-US" sz="2000" dirty="0" smtClean="0"/>
              <a:t> closest to the </a:t>
            </a:r>
            <a:r>
              <a:rPr lang="en-US" sz="2000" dirty="0" err="1" smtClean="0"/>
              <a:t>nh</a:t>
            </a:r>
            <a:r>
              <a:rPr lang="en-US" sz="2000" dirty="0" smtClean="0"/>
              <a:t>, dLnc2 is the next closest. 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Output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The plots show the following distributions</a:t>
            </a:r>
          </a:p>
          <a:p>
            <a:r>
              <a:rPr lang="en-US" sz="2400" dirty="0" smtClean="0"/>
              <a:t>Event topology (Number of jets </a:t>
            </a:r>
            <a:r>
              <a:rPr lang="en-US" sz="2400" dirty="0" err="1" smtClean="0"/>
              <a:t>vs</a:t>
            </a:r>
            <a:r>
              <a:rPr lang="en-US" sz="2400" dirty="0" smtClean="0"/>
              <a:t> number of leptons)</a:t>
            </a:r>
          </a:p>
          <a:p>
            <a:r>
              <a:rPr lang="en-US" sz="2400" dirty="0" smtClean="0"/>
              <a:t>Jet topology (Number of neutral hadrons </a:t>
            </a:r>
            <a:r>
              <a:rPr lang="en-US" sz="2400" dirty="0" err="1" smtClean="0"/>
              <a:t>vs</a:t>
            </a:r>
            <a:r>
              <a:rPr lang="en-US" sz="2400" dirty="0" smtClean="0"/>
              <a:t> charged hadrons)</a:t>
            </a:r>
          </a:p>
          <a:p>
            <a:r>
              <a:rPr lang="en-US" sz="2400" dirty="0" err="1" smtClean="0"/>
              <a:t>dN</a:t>
            </a:r>
            <a:r>
              <a:rPr lang="en-US" sz="2400" dirty="0" smtClean="0"/>
              <a:t>/</a:t>
            </a:r>
            <a:r>
              <a:rPr lang="en-US" sz="2400" dirty="0" err="1" smtClean="0"/>
              <a:t>dL</a:t>
            </a:r>
            <a:r>
              <a:rPr lang="en-US" sz="2400" dirty="0" smtClean="0"/>
              <a:t> (</a:t>
            </a:r>
            <a:r>
              <a:rPr lang="en-US" sz="2400" dirty="0" err="1" smtClean="0"/>
              <a:t>nh</a:t>
            </a:r>
            <a:r>
              <a:rPr lang="en-US" sz="2400" dirty="0" smtClean="0"/>
              <a:t> to </a:t>
            </a:r>
            <a:r>
              <a:rPr lang="en-US" sz="2400" dirty="0" err="1" smtClean="0"/>
              <a:t>qu</a:t>
            </a:r>
            <a:r>
              <a:rPr lang="en-US" sz="2400" dirty="0" smtClean="0"/>
              <a:t>) and </a:t>
            </a:r>
            <a:r>
              <a:rPr lang="en-US" sz="2400" dirty="0" err="1" smtClean="0"/>
              <a:t>dN</a:t>
            </a:r>
            <a:r>
              <a:rPr lang="en-US" sz="2400" dirty="0" smtClean="0"/>
              <a:t>/dl (</a:t>
            </a:r>
            <a:r>
              <a:rPr lang="en-US" sz="2400" dirty="0" err="1" smtClean="0"/>
              <a:t>ch</a:t>
            </a:r>
            <a:r>
              <a:rPr lang="en-US" sz="2400" dirty="0" smtClean="0"/>
              <a:t> to </a:t>
            </a:r>
            <a:r>
              <a:rPr lang="en-US" sz="2400" dirty="0" err="1" smtClean="0"/>
              <a:t>qu</a:t>
            </a:r>
            <a:r>
              <a:rPr lang="en-US" sz="2400" dirty="0" smtClean="0"/>
              <a:t>) </a:t>
            </a:r>
          </a:p>
          <a:p>
            <a:r>
              <a:rPr lang="en-US" sz="2400" dirty="0" err="1" smtClean="0"/>
              <a:t>dN</a:t>
            </a:r>
            <a:r>
              <a:rPr lang="en-US" sz="2400" dirty="0" smtClean="0"/>
              <a:t>/dLnc1 : distance between the neutral </a:t>
            </a:r>
            <a:r>
              <a:rPr lang="en-US" sz="2400" dirty="0" err="1" smtClean="0"/>
              <a:t>hadron</a:t>
            </a:r>
            <a:r>
              <a:rPr lang="en-US" sz="2400" dirty="0" smtClean="0"/>
              <a:t> and the closest charged </a:t>
            </a:r>
            <a:r>
              <a:rPr lang="en-US" sz="2400" dirty="0" err="1" smtClean="0"/>
              <a:t>hadron</a:t>
            </a:r>
            <a:r>
              <a:rPr lang="en-US" sz="2400" dirty="0" smtClean="0"/>
              <a:t>, for 0 &lt; </a:t>
            </a:r>
            <a:r>
              <a:rPr lang="el-GR" sz="2400" dirty="0" smtClean="0"/>
              <a:t>θ</a:t>
            </a:r>
            <a:r>
              <a:rPr lang="en-US" sz="2400" dirty="0" smtClean="0"/>
              <a:t> (</a:t>
            </a:r>
            <a:r>
              <a:rPr lang="en-US" sz="2400" dirty="0" err="1" smtClean="0"/>
              <a:t>nh</a:t>
            </a:r>
            <a:r>
              <a:rPr lang="en-US" sz="2400" dirty="0" smtClean="0"/>
              <a:t>) &lt; 180 and for </a:t>
            </a:r>
          </a:p>
          <a:p>
            <a:pPr>
              <a:buNone/>
            </a:pPr>
            <a:r>
              <a:rPr lang="en-US" sz="2400" dirty="0" smtClean="0"/>
              <a:t>     138 &lt; </a:t>
            </a:r>
            <a:r>
              <a:rPr lang="el-GR" sz="2400" dirty="0" smtClean="0"/>
              <a:t>θ </a:t>
            </a:r>
            <a:r>
              <a:rPr lang="en-US" sz="2400" dirty="0" smtClean="0"/>
              <a:t>(</a:t>
            </a:r>
            <a:r>
              <a:rPr lang="en-US" sz="2400" dirty="0" err="1" smtClean="0"/>
              <a:t>nh</a:t>
            </a:r>
            <a:r>
              <a:rPr lang="en-US" sz="2400" dirty="0" smtClean="0"/>
              <a:t>) &lt; 42 (forward/backward regions)</a:t>
            </a:r>
          </a:p>
          <a:p>
            <a:r>
              <a:rPr lang="en-US" sz="2400" dirty="0" err="1" smtClean="0"/>
              <a:t>dN</a:t>
            </a:r>
            <a:r>
              <a:rPr lang="en-US" sz="2400" dirty="0" smtClean="0"/>
              <a:t>/dLnc2 : distance between the neutral and the next to the closest charged </a:t>
            </a:r>
            <a:r>
              <a:rPr lang="en-US" sz="2400" dirty="0" err="1" smtClean="0"/>
              <a:t>hadron</a:t>
            </a:r>
            <a:r>
              <a:rPr lang="en-US" sz="2400" dirty="0" smtClean="0"/>
              <a:t>.  </a:t>
            </a:r>
          </a:p>
          <a:p>
            <a:r>
              <a:rPr lang="en-US" sz="2400" dirty="0" smtClean="0"/>
              <a:t>Δ</a:t>
            </a:r>
            <a:r>
              <a:rPr lang="el-GR" sz="2400" dirty="0" smtClean="0"/>
              <a:t>θ</a:t>
            </a:r>
            <a:r>
              <a:rPr lang="en-US" sz="2400" dirty="0" smtClean="0"/>
              <a:t>/Δ</a:t>
            </a:r>
            <a:r>
              <a:rPr lang="el-GR" sz="2400" dirty="0" smtClean="0"/>
              <a:t>Φ</a:t>
            </a:r>
            <a:r>
              <a:rPr lang="en-US" sz="2400" dirty="0" smtClean="0"/>
              <a:t> between the neutral </a:t>
            </a:r>
            <a:r>
              <a:rPr lang="en-US" sz="2400" dirty="0" err="1" smtClean="0"/>
              <a:t>hadron</a:t>
            </a:r>
            <a:r>
              <a:rPr lang="en-US" sz="2400" dirty="0" smtClean="0"/>
              <a:t> and charged </a:t>
            </a:r>
            <a:r>
              <a:rPr lang="en-US" sz="2400" dirty="0" err="1" smtClean="0"/>
              <a:t>hadron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Energy  E(</a:t>
            </a:r>
            <a:r>
              <a:rPr lang="en-US" sz="2400" dirty="0" err="1" smtClean="0"/>
              <a:t>nh</a:t>
            </a:r>
            <a:r>
              <a:rPr lang="en-US" sz="2400" dirty="0" smtClean="0"/>
              <a:t>)  </a:t>
            </a:r>
            <a:r>
              <a:rPr lang="en-US" sz="2400" dirty="0" err="1" smtClean="0"/>
              <a:t>vs</a:t>
            </a:r>
            <a:r>
              <a:rPr lang="en-US" sz="2400" dirty="0" smtClean="0"/>
              <a:t> E(</a:t>
            </a:r>
            <a:r>
              <a:rPr lang="en-US" sz="2400" dirty="0" err="1" smtClean="0"/>
              <a:t>qu</a:t>
            </a:r>
            <a:r>
              <a:rPr lang="en-US" sz="2400" dirty="0" smtClean="0"/>
              <a:t>) , E(</a:t>
            </a:r>
            <a:r>
              <a:rPr lang="en-US" sz="2400" dirty="0" err="1" smtClean="0"/>
              <a:t>ch</a:t>
            </a:r>
            <a:r>
              <a:rPr lang="en-US" sz="2400" dirty="0" smtClean="0"/>
              <a:t>) </a:t>
            </a:r>
            <a:r>
              <a:rPr lang="en-US" sz="2400" dirty="0" err="1" smtClean="0"/>
              <a:t>vs</a:t>
            </a:r>
            <a:r>
              <a:rPr lang="en-US" sz="2400" dirty="0" smtClean="0"/>
              <a:t> E(</a:t>
            </a:r>
            <a:r>
              <a:rPr lang="en-US" sz="2400" dirty="0" err="1" smtClean="0"/>
              <a:t>qu</a:t>
            </a:r>
            <a:r>
              <a:rPr lang="en-US" sz="2400" dirty="0" smtClean="0"/>
              <a:t>) and E(</a:t>
            </a:r>
            <a:r>
              <a:rPr lang="en-US" sz="2400" dirty="0" err="1" smtClean="0"/>
              <a:t>ch</a:t>
            </a:r>
            <a:r>
              <a:rPr lang="en-US" sz="2400" dirty="0" smtClean="0"/>
              <a:t>) </a:t>
            </a:r>
            <a:r>
              <a:rPr lang="en-US" sz="2400" dirty="0" err="1" smtClean="0"/>
              <a:t>vs</a:t>
            </a:r>
            <a:r>
              <a:rPr lang="en-US" sz="2400" dirty="0" smtClean="0"/>
              <a:t> E(</a:t>
            </a:r>
            <a:r>
              <a:rPr lang="en-US" sz="2400" dirty="0" err="1" smtClean="0"/>
              <a:t>nh</a:t>
            </a:r>
            <a:r>
              <a:rPr lang="en-US" sz="24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68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286000" y="381000"/>
            <a:ext cx="4800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e⁺ + e⁻ → Z/</a:t>
            </a:r>
            <a:r>
              <a:rPr lang="el-GR" sz="2800" dirty="0" smtClean="0"/>
              <a:t>γ→</a:t>
            </a:r>
            <a:r>
              <a:rPr lang="en-US" sz="2800" dirty="0" smtClean="0"/>
              <a:t> t + t̄  (0.5 </a:t>
            </a:r>
            <a:r>
              <a:rPr lang="en-US" sz="2800" dirty="0" err="1" smtClean="0"/>
              <a:t>TeV</a:t>
            </a:r>
            <a:r>
              <a:rPr lang="en-US" sz="2800" dirty="0" smtClean="0"/>
              <a:t>)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2286000" y="4343400"/>
            <a:ext cx="1371600" cy="5334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Cut to assign </a:t>
            </a:r>
            <a:r>
              <a:rPr lang="en-US" dirty="0" err="1" smtClean="0"/>
              <a:t>nh</a:t>
            </a:r>
            <a:r>
              <a:rPr lang="en-US" dirty="0" smtClean="0"/>
              <a:t>  to a jet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8486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86000" y="381000"/>
            <a:ext cx="4800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e⁺ + e⁻ → Z/</a:t>
            </a:r>
            <a:r>
              <a:rPr lang="el-GR" sz="2800" dirty="0" smtClean="0"/>
              <a:t>γ→</a:t>
            </a:r>
            <a:r>
              <a:rPr lang="en-US" sz="2800" dirty="0" smtClean="0"/>
              <a:t> t + t̄  (0.5 </a:t>
            </a:r>
            <a:r>
              <a:rPr lang="en-US" sz="2800" dirty="0" err="1" smtClean="0"/>
              <a:t>TeV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6961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286000" y="381000"/>
            <a:ext cx="4800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e⁺ + e⁻ → Z/</a:t>
            </a:r>
            <a:r>
              <a:rPr lang="el-GR" sz="2800" dirty="0" smtClean="0"/>
              <a:t>γ→</a:t>
            </a:r>
            <a:r>
              <a:rPr lang="en-US" sz="2800" dirty="0" smtClean="0"/>
              <a:t> t + t̄  (0.5 </a:t>
            </a:r>
            <a:r>
              <a:rPr lang="en-US" sz="2800" dirty="0" err="1" smtClean="0"/>
              <a:t>TeV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9144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0" y="381000"/>
            <a:ext cx="4800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e⁺ + e⁻ → Z/</a:t>
            </a:r>
            <a:r>
              <a:rPr lang="el-GR" sz="2800" dirty="0" smtClean="0"/>
              <a:t>γ→</a:t>
            </a:r>
            <a:r>
              <a:rPr lang="en-US" sz="2800" dirty="0" smtClean="0"/>
              <a:t> t + t̄  (3 </a:t>
            </a:r>
            <a:r>
              <a:rPr lang="en-US" sz="2800" dirty="0" err="1" smtClean="0"/>
              <a:t>TeV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J-J.B,14 April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LCD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381000"/>
            <a:ext cx="4800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e⁺ + e⁻ → Z/</a:t>
            </a:r>
            <a:r>
              <a:rPr lang="el-GR" sz="2800" dirty="0" smtClean="0"/>
              <a:t>γ→</a:t>
            </a:r>
            <a:r>
              <a:rPr lang="en-US" sz="2800" dirty="0" smtClean="0"/>
              <a:t> t + t̄  (3 </a:t>
            </a:r>
            <a:r>
              <a:rPr lang="en-US" sz="2800" dirty="0" err="1" smtClean="0"/>
              <a:t>TeV</a:t>
            </a:r>
            <a:r>
              <a:rPr lang="en-US" sz="2800" dirty="0" smtClean="0"/>
              <a:t>)</a:t>
            </a:r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36637"/>
            <a:ext cx="86106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741</Words>
  <Application>Microsoft Office PowerPoint</Application>
  <PresentationFormat>On-screen Show (4:3)</PresentationFormat>
  <Paragraphs>142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Acrobat Document</vt:lpstr>
      <vt:lpstr>L.C Physics Charged/Neutral hadron separation and energies at 0.5 and 3 TeV</vt:lpstr>
      <vt:lpstr>Physics Processes</vt:lpstr>
      <vt:lpstr>Definitions</vt:lpstr>
      <vt:lpstr>Output distributions</vt:lpstr>
      <vt:lpstr>Slide 5</vt:lpstr>
      <vt:lpstr>Slide 6</vt:lpstr>
      <vt:lpstr>Slide 7</vt:lpstr>
      <vt:lpstr>Slide 8</vt:lpstr>
      <vt:lpstr>Slide 9</vt:lpstr>
      <vt:lpstr>Slide 10</vt:lpstr>
      <vt:lpstr>Summary table</vt:lpstr>
      <vt:lpstr>Comments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Processes</dc:title>
  <dc:creator/>
  <cp:lastModifiedBy>blaising</cp:lastModifiedBy>
  <cp:revision>81</cp:revision>
  <dcterms:created xsi:type="dcterms:W3CDTF">2006-08-16T00:00:00Z</dcterms:created>
  <dcterms:modified xsi:type="dcterms:W3CDTF">2009-04-13T15:27:31Z</dcterms:modified>
</cp:coreProperties>
</file>