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2"/>
  </p:notesMasterIdLst>
  <p:handoutMasterIdLst>
    <p:handoutMasterId r:id="rId23"/>
  </p:handoutMasterIdLst>
  <p:sldIdLst>
    <p:sldId id="256" r:id="rId2"/>
    <p:sldId id="276" r:id="rId3"/>
    <p:sldId id="258" r:id="rId4"/>
    <p:sldId id="277" r:id="rId5"/>
    <p:sldId id="260" r:id="rId6"/>
    <p:sldId id="261" r:id="rId7"/>
    <p:sldId id="262" r:id="rId8"/>
    <p:sldId id="263" r:id="rId9"/>
    <p:sldId id="264" r:id="rId10"/>
    <p:sldId id="265" r:id="rId11"/>
    <p:sldId id="266" r:id="rId12"/>
    <p:sldId id="267" r:id="rId13"/>
    <p:sldId id="268" r:id="rId14"/>
    <p:sldId id="269" r:id="rId15"/>
    <p:sldId id="278" r:id="rId16"/>
    <p:sldId id="279" r:id="rId17"/>
    <p:sldId id="271" r:id="rId18"/>
    <p:sldId id="275" r:id="rId19"/>
    <p:sldId id="274" r:id="rId20"/>
    <p:sldId id="270"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CD"/>
    <a:srgbClr val="17354A"/>
    <a:srgbClr val="00B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11" autoAdjust="0"/>
  </p:normalViewPr>
  <p:slideViewPr>
    <p:cSldViewPr>
      <p:cViewPr varScale="1">
        <p:scale>
          <a:sx n="91" d="100"/>
          <a:sy n="91" d="100"/>
        </p:scale>
        <p:origin x="76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D10E9E8-CEA3-446B-8742-D71DC040517A}" type="datetime1">
              <a:rPr lang="fr-FR" smtClean="0"/>
              <a:t>18/03/2019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B7564C5-49F1-424B-8328-678E2107A455}" type="slidenum">
              <a:rPr lang="fr-FR"/>
              <a:pPr>
                <a:defRPr/>
              </a:pPr>
              <a:t>‹N°›</a:t>
            </a:fld>
            <a:endParaRPr lang="fr-FR"/>
          </a:p>
        </p:txBody>
      </p:sp>
    </p:spTree>
    <p:extLst>
      <p:ext uri="{BB962C8B-B14F-4D97-AF65-F5344CB8AC3E}">
        <p14:creationId xmlns:p14="http://schemas.microsoft.com/office/powerpoint/2010/main" val="39033403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4D3F69B-69A4-40A3-BB45-7AA2448044BC}" type="datetime1">
              <a:rPr lang="fr-FR" smtClean="0"/>
              <a:t>18/03/2019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343239E-5CFC-4EA3-9F9C-DF60679EE927}" type="slidenum">
              <a:rPr lang="fr-FR"/>
              <a:pPr>
                <a:defRPr/>
              </a:pPr>
              <a:t>‹N°›</a:t>
            </a:fld>
            <a:endParaRPr lang="fr-FR"/>
          </a:p>
        </p:txBody>
      </p:sp>
    </p:spTree>
    <p:extLst>
      <p:ext uri="{BB962C8B-B14F-4D97-AF65-F5344CB8AC3E}">
        <p14:creationId xmlns:p14="http://schemas.microsoft.com/office/powerpoint/2010/main" val="110313173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92AD648F-22A4-4DE2-8300-884C56030A77}" type="datetime1">
              <a:rPr lang="fr-FR" smtClean="0"/>
              <a:t>18/03/2019</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57670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e la date 3"/>
          <p:cNvSpPr>
            <a:spLocks noGrp="1"/>
          </p:cNvSpPr>
          <p:nvPr>
            <p:ph type="dt" idx="10"/>
          </p:nvPr>
        </p:nvSpPr>
        <p:spPr/>
        <p:txBody>
          <a:bodyPr/>
          <a:lstStyle/>
          <a:p>
            <a:pPr>
              <a:defRPr/>
            </a:pPr>
            <a:fld id="{96571B36-420D-4A7D-9EBA-933144B06ACA}" type="datetime1">
              <a:rPr lang="fr-FR" smtClean="0"/>
              <a:t>18/03/2019</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2</a:t>
            </a:fld>
            <a:endParaRPr lang="fr-FR"/>
          </a:p>
        </p:txBody>
      </p:sp>
    </p:spTree>
    <p:extLst>
      <p:ext uri="{BB962C8B-B14F-4D97-AF65-F5344CB8AC3E}">
        <p14:creationId xmlns:p14="http://schemas.microsoft.com/office/powerpoint/2010/main" val="401811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3</a:t>
            </a:fld>
            <a:endParaRPr lang="fr-FR"/>
          </a:p>
        </p:txBody>
      </p:sp>
    </p:spTree>
    <p:extLst>
      <p:ext uri="{BB962C8B-B14F-4D97-AF65-F5344CB8AC3E}">
        <p14:creationId xmlns:p14="http://schemas.microsoft.com/office/powerpoint/2010/main" val="42006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6</a:t>
            </a:fld>
            <a:endParaRPr lang="fr-FR"/>
          </a:p>
        </p:txBody>
      </p:sp>
    </p:spTree>
    <p:extLst>
      <p:ext uri="{BB962C8B-B14F-4D97-AF65-F5344CB8AC3E}">
        <p14:creationId xmlns:p14="http://schemas.microsoft.com/office/powerpoint/2010/main" val="7608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e la date 3"/>
          <p:cNvSpPr>
            <a:spLocks noGrp="1"/>
          </p:cNvSpPr>
          <p:nvPr>
            <p:ph type="dt" idx="10"/>
          </p:nvPr>
        </p:nvSpPr>
        <p:spPr/>
        <p:txBody>
          <a:bodyPr/>
          <a:lstStyle/>
          <a:p>
            <a:pPr>
              <a:defRPr/>
            </a:pPr>
            <a:fld id="{FF648651-B3AF-471A-8487-30CAB449781E}" type="datetime1">
              <a:rPr lang="fr-FR" smtClean="0"/>
              <a:t>18/03/2019</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8</a:t>
            </a:fld>
            <a:endParaRPr lang="fr-FR"/>
          </a:p>
        </p:txBody>
      </p:sp>
    </p:spTree>
    <p:extLst>
      <p:ext uri="{BB962C8B-B14F-4D97-AF65-F5344CB8AC3E}">
        <p14:creationId xmlns:p14="http://schemas.microsoft.com/office/powerpoint/2010/main" val="350649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Support administratif (à citer en plus) :</a:t>
            </a:r>
          </a:p>
          <a:p>
            <a:r>
              <a:rPr lang="fr-FR" dirty="0" smtClean="0"/>
              <a:t>Gestion financière, commandes de matériel, gestion administrative, </a:t>
            </a:r>
            <a:r>
              <a:rPr lang="fr-FR" dirty="0" err="1" smtClean="0"/>
              <a:t>plannification</a:t>
            </a:r>
            <a:r>
              <a:rPr lang="fr-FR" dirty="0" smtClean="0"/>
              <a:t>…</a:t>
            </a:r>
          </a:p>
          <a:p>
            <a:endParaRPr lang="fr-FR" dirty="0" smtClean="0"/>
          </a:p>
          <a:p>
            <a:r>
              <a:rPr lang="fr-FR" dirty="0" smtClean="0"/>
              <a:t>Ingénierie :</a:t>
            </a:r>
          </a:p>
          <a:p>
            <a:r>
              <a:rPr lang="fr-FR" dirty="0" smtClean="0"/>
              <a:t>Développement (par exemple web)</a:t>
            </a:r>
            <a:endParaRPr lang="fr-FR" dirty="0"/>
          </a:p>
        </p:txBody>
      </p:sp>
      <p:sp>
        <p:nvSpPr>
          <p:cNvPr id="4" name="Espace réservé de la date 3"/>
          <p:cNvSpPr>
            <a:spLocks noGrp="1"/>
          </p:cNvSpPr>
          <p:nvPr>
            <p:ph type="dt" idx="10"/>
          </p:nvPr>
        </p:nvSpPr>
        <p:spPr/>
        <p:txBody>
          <a:bodyPr/>
          <a:lstStyle/>
          <a:p>
            <a:pPr>
              <a:defRPr/>
            </a:pPr>
            <a:fld id="{6F7DE47E-BBD1-48CD-8816-92B10F141FF0}" type="datetime1">
              <a:rPr lang="fr-FR" smtClean="0"/>
              <a:t>18/03/2019</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15</a:t>
            </a:fld>
            <a:endParaRPr lang="fr-FR"/>
          </a:p>
        </p:txBody>
      </p:sp>
    </p:spTree>
    <p:extLst>
      <p:ext uri="{BB962C8B-B14F-4D97-AF65-F5344CB8AC3E}">
        <p14:creationId xmlns:p14="http://schemas.microsoft.com/office/powerpoint/2010/main" val="348460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Demander aux élèves « Qu’est-ce que le travail de chercheur ? Que font</a:t>
            </a:r>
            <a:r>
              <a:rPr lang="fr-FR" baseline="0" dirty="0" smtClean="0"/>
              <a:t> les </a:t>
            </a:r>
            <a:r>
              <a:rPr lang="fr-FR" baseline="0" dirty="0" err="1" smtClean="0"/>
              <a:t>chercheur.e.s</a:t>
            </a:r>
            <a:r>
              <a:rPr lang="fr-FR" baseline="0" dirty="0" smtClean="0"/>
              <a:t> ? » et leur faire trouver des mots clés parmi : ils cherchent, ils font des expériences, émettent des théories et les vérifient ou pas, ils recherchent des financements…</a:t>
            </a:r>
          </a:p>
          <a:p>
            <a:endParaRPr lang="fr-FR" baseline="0" dirty="0" smtClean="0"/>
          </a:p>
          <a:p>
            <a:r>
              <a:rPr lang="fr-FR" baseline="0" dirty="0" smtClean="0"/>
              <a:t>D’après le CNRS, les grandes missions du chercheur</a:t>
            </a:r>
          </a:p>
          <a:p>
            <a:endParaRPr lang="fr-FR" dirty="0" smtClean="0"/>
          </a:p>
          <a:p>
            <a:endParaRPr lang="fr-FR" dirty="0"/>
          </a:p>
        </p:txBody>
      </p:sp>
      <p:sp>
        <p:nvSpPr>
          <p:cNvPr id="4" name="Espace réservé de la date 3"/>
          <p:cNvSpPr>
            <a:spLocks noGrp="1"/>
          </p:cNvSpPr>
          <p:nvPr>
            <p:ph type="dt" idx="10"/>
          </p:nvPr>
        </p:nvSpPr>
        <p:spPr/>
        <p:txBody>
          <a:bodyPr/>
          <a:lstStyle/>
          <a:p>
            <a:pPr>
              <a:defRPr/>
            </a:pPr>
            <a:fld id="{2ED075B5-7A3A-4429-8A24-2707FC103F7A}" type="datetime1">
              <a:rPr lang="fr-FR" smtClean="0"/>
              <a:t>18/03/2019</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16</a:t>
            </a:fld>
            <a:endParaRPr lang="fr-FR"/>
          </a:p>
        </p:txBody>
      </p:sp>
    </p:spTree>
    <p:extLst>
      <p:ext uri="{BB962C8B-B14F-4D97-AF65-F5344CB8AC3E}">
        <p14:creationId xmlns:p14="http://schemas.microsoft.com/office/powerpoint/2010/main" val="361051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Environ 70 chercheurs, expérimentateurs du LAPP ou théoriciens du LAPTH, ainsi qu’une vingtaine de jeunes préparant leur thèse, travaillent ici. Pour concevoir et construire les appareillages indispensables à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300" dirty="0"/>
              <a:t> </a:t>
            </a:r>
          </a:p>
          <a:p>
            <a:r>
              <a:rPr lang="fr-FR" sz="1300" dirty="0"/>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20</a:t>
            </a:fld>
            <a:endParaRPr lang="fr-FR"/>
          </a:p>
        </p:txBody>
      </p:sp>
    </p:spTree>
    <p:extLst>
      <p:ext uri="{BB962C8B-B14F-4D97-AF65-F5344CB8AC3E}">
        <p14:creationId xmlns:p14="http://schemas.microsoft.com/office/powerpoint/2010/main" val="1155383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3" name="Espace réservé du titre 1"/>
          <p:cNvSpPr>
            <a:spLocks noGrp="1"/>
          </p:cNvSpPr>
          <p:nvPr>
            <p:ph type="ctrTitle" hasCustomPrompt="1"/>
          </p:nvPr>
        </p:nvSpPr>
        <p:spPr>
          <a:xfrm>
            <a:off x="2987824" y="3140968"/>
            <a:ext cx="6620272" cy="1470025"/>
          </a:xfrm>
        </p:spPr>
        <p:txBody>
          <a:bodyPr/>
          <a:lstStyle>
            <a:lvl1pPr algn="l">
              <a:defRPr sz="3600" smtClean="0">
                <a:latin typeface="Calibri" charset="0"/>
                <a:ea typeface="Calibri" charset="0"/>
                <a:cs typeface="Calibri" charset="0"/>
              </a:defRPr>
            </a:lvl1pPr>
          </a:lstStyle>
          <a:p>
            <a:r>
              <a:rPr lang="fr-FR" sz="3600" b="1" dirty="0" smtClean="0">
                <a:solidFill>
                  <a:srgbClr val="153449"/>
                </a:solidFill>
              </a:rPr>
              <a:t>Titre de la présentation</a:t>
            </a:r>
            <a:br>
              <a:rPr lang="fr-FR" sz="3600" b="1" dirty="0" smtClean="0">
                <a:solidFill>
                  <a:srgbClr val="153449"/>
                </a:solidFill>
              </a:rPr>
            </a:br>
            <a:r>
              <a:rPr lang="fr-FR" sz="2300" dirty="0" smtClean="0">
                <a:solidFill>
                  <a:srgbClr val="01B2CD"/>
                </a:solidFill>
              </a:rPr>
              <a:t>Sous-titre de la présentation</a:t>
            </a:r>
            <a:br>
              <a:rPr lang="fr-FR" sz="2300" dirty="0" smtClean="0">
                <a:solidFill>
                  <a:srgbClr val="01B2CD"/>
                </a:solidFill>
              </a:rPr>
            </a:br>
            <a:r>
              <a:rPr lang="fr-FR" sz="1800" dirty="0" smtClean="0">
                <a:solidFill>
                  <a:srgbClr val="153449"/>
                </a:solidFill>
              </a:rPr>
              <a:t>7 MARS </a:t>
            </a:r>
            <a:r>
              <a:rPr lang="fr-FR" sz="1800" baseline="0" dirty="0" smtClean="0">
                <a:solidFill>
                  <a:srgbClr val="153449"/>
                </a:solidFill>
              </a:rPr>
              <a:t>2016</a:t>
            </a:r>
            <a:endParaRPr lang="fr-FR" sz="1800" dirty="0">
              <a:solidFill>
                <a:srgbClr val="153449"/>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18/03/2019</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30272527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18/03/2019</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28832996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3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en-US" smtClean="0"/>
              <a:t>18/03/2019</a:t>
            </a:r>
            <a:endParaRPr lang="fr-BE"/>
          </a:p>
        </p:txBody>
      </p:sp>
      <p:sp>
        <p:nvSpPr>
          <p:cNvPr id="4" name="Espace réservé du pied de page 3"/>
          <p:cNvSpPr>
            <a:spLocks noGrp="1"/>
          </p:cNvSpPr>
          <p:nvPr>
            <p:ph type="ftr" sz="quarter" idx="11"/>
          </p:nvPr>
        </p:nvSpPr>
        <p:spPr/>
        <p:txBody>
          <a:bodyPr/>
          <a:lstStyle/>
          <a:p>
            <a:r>
              <a:rPr lang="fr-BE" smtClean="0"/>
              <a:t>Edwige Tournefier</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76310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smtClean="0"/>
              <a:t>18/03/2019</a:t>
            </a:r>
            <a:endParaRPr lang="fr-BE"/>
          </a:p>
        </p:txBody>
      </p:sp>
      <p:sp>
        <p:nvSpPr>
          <p:cNvPr id="3" name="Espace réservé du pied de page 2"/>
          <p:cNvSpPr>
            <a:spLocks noGrp="1"/>
          </p:cNvSpPr>
          <p:nvPr>
            <p:ph type="ftr" sz="quarter" idx="11"/>
          </p:nvPr>
        </p:nvSpPr>
        <p:spPr/>
        <p:txBody>
          <a:bodyPr/>
          <a:lstStyle/>
          <a:p>
            <a:r>
              <a:rPr lang="fr-BE" smtClean="0"/>
              <a:t>Edwige Tournefier</a:t>
            </a:r>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11939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7"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18/03/2019</a:t>
            </a:r>
            <a:endParaRPr lang="fr-FR" dirty="0">
              <a:solidFill>
                <a:srgbClr val="00B3CC"/>
              </a:solidFill>
            </a:endParaRPr>
          </a:p>
        </p:txBody>
      </p:sp>
      <p:sp>
        <p:nvSpPr>
          <p:cNvPr id="8"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9" name="Espace réservé du numéro de diapositive 6"/>
          <p:cNvSpPr>
            <a:spLocks noGrp="1"/>
          </p:cNvSpPr>
          <p:nvPr>
            <p:ph type="sldNum" sz="quarter" idx="12"/>
          </p:nvPr>
        </p:nvSpPr>
        <p:spPr>
          <a:xfrm>
            <a:off x="7884368" y="6454800"/>
            <a:ext cx="1032428"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5"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r">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18/03/2019</a:t>
            </a:r>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10"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7"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18/03/2019</a:t>
            </a:r>
            <a:endParaRPr lang="fr-FR" dirty="0">
              <a:solidFill>
                <a:srgbClr val="00B3CC"/>
              </a:solidFill>
            </a:endParaRPr>
          </a:p>
        </p:txBody>
      </p:sp>
      <p:sp>
        <p:nvSpPr>
          <p:cNvPr id="8"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9" name="Espace réservé du numéro de diapositive 6"/>
          <p:cNvSpPr>
            <a:spLocks noGrp="1"/>
          </p:cNvSpPr>
          <p:nvPr>
            <p:ph type="sldNum" sz="quarter" idx="12"/>
          </p:nvPr>
        </p:nvSpPr>
        <p:spPr>
          <a:xfrm>
            <a:off x="7883999"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0"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18/03/2019</a:t>
            </a:r>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52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10" name="Espace réservé du numéro de diapositive 6"/>
          <p:cNvSpPr>
            <a:spLocks noGrp="1"/>
          </p:cNvSpPr>
          <p:nvPr>
            <p:ph type="sldNum" sz="quarter" idx="12"/>
          </p:nvPr>
        </p:nvSpPr>
        <p:spPr>
          <a:xfrm>
            <a:off x="7883999"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1"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18/03/2019</a:t>
            </a:r>
            <a:endParaRPr lang="fr-FR" dirty="0">
              <a:solidFill>
                <a:srgbClr val="00B3CC"/>
              </a:solidFill>
            </a:endParaRPr>
          </a:p>
        </p:txBody>
      </p:sp>
      <p:sp>
        <p:nvSpPr>
          <p:cNvPr id="11"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12"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13"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18/03/2019</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r">
              <a:defRPr/>
            </a:lvl1pPr>
          </a:lstStyle>
          <a:p>
            <a:r>
              <a:rPr lang="fr-FR" smtClean="0"/>
              <a:t>Modifiez le style du titre</a:t>
            </a:r>
            <a:endParaRPr lang="fr-FR" dirty="0"/>
          </a:p>
        </p:txBody>
      </p:sp>
      <p:sp>
        <p:nvSpPr>
          <p:cNvPr id="3" name="Espace réservé du contenu 2"/>
          <p:cNvSpPr>
            <a:spLocks noGrp="1"/>
          </p:cNvSpPr>
          <p:nvPr>
            <p:ph idx="1"/>
          </p:nvPr>
        </p:nvSpPr>
        <p:spPr>
          <a:xfrm>
            <a:off x="827584" y="1052736"/>
            <a:ext cx="7400925" cy="4525963"/>
          </a:xfrm>
        </p:spPr>
        <p:txBody>
          <a:bodyPr/>
          <a:lstStyle>
            <a:lvl1pPr>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18/03/2019</a:t>
            </a:r>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10"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Tree>
    <p:extLst>
      <p:ext uri="{BB962C8B-B14F-4D97-AF65-F5344CB8AC3E}">
        <p14:creationId xmlns:p14="http://schemas.microsoft.com/office/powerpoint/2010/main" val="29029008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864096"/>
          </a:xfrm>
        </p:spPr>
        <p:txBody>
          <a:bodyPr>
            <a:normAutofit/>
          </a:bodyPr>
          <a:lstStyle>
            <a:lvl1pPr>
              <a:defRPr sz="2900">
                <a:solidFill>
                  <a:srgbClr val="153449"/>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457200" y="1268760"/>
            <a:ext cx="8229600" cy="4896544"/>
          </a:xfrm>
        </p:spPr>
        <p:txBody>
          <a:bodyPr/>
          <a:lstStyle>
            <a:lvl1pPr>
              <a:defRPr sz="2400"/>
            </a:lvl1pPr>
            <a:lvl2pPr>
              <a:defRPr sz="2200"/>
            </a:lvl2pPr>
            <a:lvl3pPr>
              <a:defRPr sz="2000"/>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10"/>
          </p:nvPr>
        </p:nvSpPr>
        <p:spPr/>
        <p:txBody>
          <a:bodyPr/>
          <a:lstStyle/>
          <a:p>
            <a:r>
              <a:rPr lang="en-US" smtClean="0"/>
              <a:t>18/03/2019</a:t>
            </a:r>
            <a:endParaRPr lang="fr-BE"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BE" smtClean="0"/>
              <a:t>Edwige Tournefier</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8197967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3805200" y="68400"/>
            <a:ext cx="5126400" cy="45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1028" name="Espace réservé du texte 2"/>
          <p:cNvSpPr>
            <a:spLocks noGrp="1"/>
          </p:cNvSpPr>
          <p:nvPr>
            <p:ph type="body" idx="1"/>
          </p:nvPr>
        </p:nvSpPr>
        <p:spPr bwMode="auto">
          <a:xfrm>
            <a:off x="1285875" y="1600200"/>
            <a:ext cx="7400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pic>
        <p:nvPicPr>
          <p:cNvPr id="13" name="Espace réservé du contenu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8000" y="205200"/>
            <a:ext cx="1080000" cy="358729"/>
          </a:xfrm>
          <a:prstGeom prst="rect">
            <a:avLst/>
          </a:prstGeom>
        </p:spPr>
      </p:pic>
      <p:sp>
        <p:nvSpPr>
          <p:cNvPr id="14" name="Espace réservé de la date 4"/>
          <p:cNvSpPr>
            <a:spLocks noGrp="1"/>
          </p:cNvSpPr>
          <p:nvPr>
            <p:ph type="dt" sz="half" idx="2"/>
          </p:nvPr>
        </p:nvSpPr>
        <p:spPr>
          <a:xfrm>
            <a:off x="1187624" y="6454800"/>
            <a:ext cx="2633464" cy="313200"/>
          </a:xfrm>
          <a:prstGeom prst="rect">
            <a:avLst/>
          </a:prstGeom>
        </p:spPr>
        <p:txBody>
          <a:bodyPr/>
          <a:lstStyle>
            <a:lvl1pPr>
              <a:defRPr sz="1200" baseline="0">
                <a:latin typeface="calibri" charset="0"/>
              </a:defRPr>
            </a:lvl1pPr>
          </a:lstStyle>
          <a:p>
            <a:r>
              <a:rPr lang="en-US" smtClean="0">
                <a:solidFill>
                  <a:srgbClr val="00B3CC"/>
                </a:solidFill>
              </a:rPr>
              <a:t>18/03/2019</a:t>
            </a:r>
            <a:endParaRPr lang="fr-FR" dirty="0">
              <a:solidFill>
                <a:srgbClr val="00B3CC"/>
              </a:solidFill>
            </a:endParaRPr>
          </a:p>
        </p:txBody>
      </p:sp>
      <p:sp>
        <p:nvSpPr>
          <p:cNvPr id="15" name="Espace réservé du pied de page 5"/>
          <p:cNvSpPr>
            <a:spLocks noGrp="1"/>
          </p:cNvSpPr>
          <p:nvPr>
            <p:ph type="ftr" sz="quarter" idx="3"/>
          </p:nvPr>
        </p:nvSpPr>
        <p:spPr>
          <a:xfrm>
            <a:off x="4294212"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16" name="Espace réservé du numéro de diapositive 6"/>
          <p:cNvSpPr>
            <a:spLocks noGrp="1"/>
          </p:cNvSpPr>
          <p:nvPr>
            <p:ph type="sldNum" sz="quarter" idx="4"/>
          </p:nvPr>
        </p:nvSpPr>
        <p:spPr>
          <a:xfrm>
            <a:off x="7884368" y="6453336"/>
            <a:ext cx="1032428"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cxnSp>
        <p:nvCxnSpPr>
          <p:cNvPr id="17" name="Connecteur droit 16"/>
          <p:cNvCxnSpPr/>
          <p:nvPr userDrawn="1"/>
        </p:nvCxnSpPr>
        <p:spPr>
          <a:xfrm>
            <a:off x="1112400" y="6472800"/>
            <a:ext cx="7732800" cy="0"/>
          </a:xfrm>
          <a:prstGeom prst="line">
            <a:avLst/>
          </a:prstGeom>
          <a:ln w="12700">
            <a:solidFill>
              <a:srgbClr val="00B3CC"/>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720000" y="640800"/>
            <a:ext cx="6505200" cy="0"/>
          </a:xfrm>
          <a:prstGeom prst="line">
            <a:avLst/>
          </a:prstGeom>
          <a:ln w="12700">
            <a:solidFill>
              <a:srgbClr val="00B4CD"/>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814400" y="561600"/>
            <a:ext cx="6199200" cy="3600"/>
          </a:xfrm>
          <a:prstGeom prst="line">
            <a:avLst/>
          </a:prstGeom>
          <a:ln w="12700">
            <a:solidFill>
              <a:srgbClr val="17354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8" r:id="rId1"/>
    <p:sldLayoutId id="2147483677" r:id="rId2"/>
    <p:sldLayoutId id="2147483678" r:id="rId3"/>
    <p:sldLayoutId id="2147483679" r:id="rId4"/>
    <p:sldLayoutId id="2147483680" r:id="rId5"/>
    <p:sldLayoutId id="2147483681" r:id="rId6"/>
    <p:sldLayoutId id="2147483682" r:id="rId7"/>
    <p:sldLayoutId id="2147483689" r:id="rId8"/>
    <p:sldLayoutId id="2147483690" r:id="rId9"/>
    <p:sldLayoutId id="2147483691" r:id="rId10"/>
    <p:sldLayoutId id="2147483692" r:id="rId11"/>
    <p:sldLayoutId id="2147483693" r:id="rId12"/>
    <p:sldLayoutId id="2147483694" r:id="rId13"/>
  </p:sldLayoutIdLst>
  <p:timing>
    <p:tnLst>
      <p:par>
        <p:cTn id="1" dur="indefinite" restart="never" nodeType="tmRoot"/>
      </p:par>
    </p:tnLst>
  </p:timing>
  <p:hf hdr="0"/>
  <p:txStyles>
    <p:titleStyle>
      <a:lvl1pPr algn="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29.jpeg"/><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87824" y="3068960"/>
            <a:ext cx="6620272" cy="1470025"/>
          </a:xfrm>
        </p:spPr>
        <p:txBody>
          <a:bodyPr/>
          <a:lstStyle/>
          <a:p>
            <a:r>
              <a:rPr lang="fr-FR" sz="3200" b="1" dirty="0">
                <a:solidFill>
                  <a:srgbClr val="153449"/>
                </a:solidFill>
              </a:rPr>
              <a:t>La physique des particules et des </a:t>
            </a:r>
            <a:r>
              <a:rPr lang="fr-FR" sz="3200" b="1" dirty="0" err="1">
                <a:solidFill>
                  <a:srgbClr val="153449"/>
                </a:solidFill>
              </a:rPr>
              <a:t>astroparticules</a:t>
            </a:r>
            <a:r>
              <a:rPr lang="fr-FR" sz="3200" b="1" dirty="0">
                <a:solidFill>
                  <a:srgbClr val="153449"/>
                </a:solidFill>
              </a:rPr>
              <a:t> au LAPP</a:t>
            </a:r>
            <a:r>
              <a:rPr lang="fr-FR" sz="4800" b="1" dirty="0">
                <a:solidFill>
                  <a:srgbClr val="153449"/>
                </a:solidFill>
              </a:rPr>
              <a:t/>
            </a:r>
            <a:br>
              <a:rPr lang="fr-FR" sz="4800" b="1" dirty="0">
                <a:solidFill>
                  <a:srgbClr val="153449"/>
                </a:solidFill>
              </a:rPr>
            </a:br>
            <a:r>
              <a:rPr lang="fr-FR" sz="2300" dirty="0" smtClean="0">
                <a:solidFill>
                  <a:srgbClr val="01B2CD"/>
                </a:solidFill>
              </a:rPr>
              <a:t>lycée Berthollet</a:t>
            </a:r>
            <a:r>
              <a:rPr lang="fr-FR" sz="2300" dirty="0">
                <a:solidFill>
                  <a:srgbClr val="01B2CD"/>
                </a:solidFill>
              </a:rPr>
              <a:t/>
            </a:r>
            <a:br>
              <a:rPr lang="fr-FR" sz="2300" dirty="0">
                <a:solidFill>
                  <a:srgbClr val="01B2CD"/>
                </a:solidFill>
              </a:rPr>
            </a:br>
            <a:r>
              <a:rPr lang="fr-FR" sz="2300" dirty="0">
                <a:solidFill>
                  <a:srgbClr val="01B2CD"/>
                </a:solidFill>
              </a:rPr>
              <a:t/>
            </a:r>
            <a:br>
              <a:rPr lang="fr-FR" sz="2300" dirty="0">
                <a:solidFill>
                  <a:srgbClr val="01B2CD"/>
                </a:solidFill>
              </a:rPr>
            </a:br>
            <a:r>
              <a:rPr lang="fr-FR" sz="2000" dirty="0">
                <a:solidFill>
                  <a:srgbClr val="01B2CD"/>
                </a:solidFill>
              </a:rPr>
              <a:t>Edwige Tournefier</a:t>
            </a:r>
            <a:r>
              <a:rPr lang="fr-FR" dirty="0">
                <a:solidFill>
                  <a:srgbClr val="01B2CD"/>
                </a:solidFill>
              </a:rPr>
              <a:t/>
            </a:r>
            <a:br>
              <a:rPr lang="fr-FR" dirty="0">
                <a:solidFill>
                  <a:srgbClr val="01B2CD"/>
                </a:solidFill>
              </a:rPr>
            </a:br>
            <a:r>
              <a:rPr lang="fr-FR" sz="1800" dirty="0">
                <a:solidFill>
                  <a:srgbClr val="153449"/>
                </a:solidFill>
              </a:rPr>
              <a:t>    </a:t>
            </a:r>
            <a:r>
              <a:rPr lang="fr-FR" sz="1800" dirty="0" smtClean="0">
                <a:solidFill>
                  <a:srgbClr val="153449"/>
                </a:solidFill>
              </a:rPr>
              <a:t>Lun</a:t>
            </a:r>
            <a:r>
              <a:rPr lang="fr-FR" sz="1800" dirty="0" smtClean="0">
                <a:solidFill>
                  <a:srgbClr val="153449"/>
                </a:solidFill>
              </a:rPr>
              <a:t>di 18 </a:t>
            </a:r>
            <a:r>
              <a:rPr lang="fr-FR" sz="1800" dirty="0" smtClean="0">
                <a:solidFill>
                  <a:srgbClr val="153449"/>
                </a:solidFill>
              </a:rPr>
              <a:t>mars 2019</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1120" y="1129704"/>
            <a:ext cx="8686800" cy="936432"/>
          </a:xfrm>
        </p:spPr>
        <p:txBody>
          <a:bodyPr/>
          <a:lstStyle/>
          <a:p>
            <a:pPr>
              <a:buFont typeface="Symbol" panose="05050102010706020507" pitchFamily="18" charset="2"/>
              <a:buChar char="Þ"/>
            </a:pPr>
            <a:r>
              <a:rPr lang="en-GB" sz="2000" dirty="0" err="1" smtClean="0">
                <a:solidFill>
                  <a:srgbClr val="153449"/>
                </a:solidFill>
              </a:rPr>
              <a:t>Expériences</a:t>
            </a:r>
            <a:r>
              <a:rPr lang="en-GB" sz="2000" dirty="0" smtClean="0">
                <a:solidFill>
                  <a:srgbClr val="153449"/>
                </a:solidFill>
              </a:rPr>
              <a:t> </a:t>
            </a:r>
            <a:r>
              <a:rPr lang="en-GB" sz="2000" dirty="0" err="1" smtClean="0">
                <a:solidFill>
                  <a:srgbClr val="153449"/>
                </a:solidFill>
              </a:rPr>
              <a:t>auprès</a:t>
            </a:r>
            <a:r>
              <a:rPr lang="en-GB" sz="2000" dirty="0" smtClean="0">
                <a:solidFill>
                  <a:srgbClr val="153449"/>
                </a:solidFill>
              </a:rPr>
              <a:t> </a:t>
            </a:r>
            <a:r>
              <a:rPr lang="en-GB" sz="2000" dirty="0" err="1" smtClean="0">
                <a:solidFill>
                  <a:srgbClr val="153449"/>
                </a:solidFill>
              </a:rPr>
              <a:t>d’accélérateurs</a:t>
            </a:r>
            <a:r>
              <a:rPr lang="en-GB" sz="2000" dirty="0" smtClean="0">
                <a:solidFill>
                  <a:srgbClr val="153449"/>
                </a:solidFill>
              </a:rPr>
              <a:t> de </a:t>
            </a:r>
            <a:r>
              <a:rPr lang="en-GB" sz="2000" dirty="0" err="1" smtClean="0">
                <a:solidFill>
                  <a:srgbClr val="153449"/>
                </a:solidFill>
              </a:rPr>
              <a:t>particules</a:t>
            </a:r>
            <a:r>
              <a:rPr lang="en-GB" sz="2000" dirty="0" smtClean="0">
                <a:solidFill>
                  <a:srgbClr val="153449"/>
                </a:solidFill>
              </a:rPr>
              <a:t> </a:t>
            </a:r>
          </a:p>
          <a:p>
            <a:pPr marL="0" indent="0">
              <a:buNone/>
            </a:pPr>
            <a:r>
              <a:rPr lang="en-GB" sz="2000" dirty="0" smtClean="0">
                <a:solidFill>
                  <a:srgbClr val="153449"/>
                </a:solidFill>
              </a:rPr>
              <a:t>                        </a:t>
            </a:r>
            <a:r>
              <a:rPr lang="en-GB" sz="2000" dirty="0" err="1" smtClean="0">
                <a:solidFill>
                  <a:srgbClr val="C00000"/>
                </a:solidFill>
              </a:rPr>
              <a:t>mesure</a:t>
            </a:r>
            <a:r>
              <a:rPr lang="en-GB" sz="2000" dirty="0" smtClean="0">
                <a:solidFill>
                  <a:srgbClr val="C00000"/>
                </a:solidFill>
              </a:rPr>
              <a:t> </a:t>
            </a:r>
            <a:r>
              <a:rPr lang="en-GB" sz="2000" dirty="0">
                <a:solidFill>
                  <a:srgbClr val="C00000"/>
                </a:solidFill>
              </a:rPr>
              <a:t>des </a:t>
            </a:r>
            <a:r>
              <a:rPr lang="en-GB" sz="2000" dirty="0" err="1">
                <a:solidFill>
                  <a:srgbClr val="C00000"/>
                </a:solidFill>
              </a:rPr>
              <a:t>propriétés</a:t>
            </a:r>
            <a:r>
              <a:rPr lang="en-GB" sz="2000" dirty="0">
                <a:solidFill>
                  <a:srgbClr val="C00000"/>
                </a:solidFill>
              </a:rPr>
              <a:t> des </a:t>
            </a:r>
            <a:r>
              <a:rPr lang="en-GB" sz="2000" dirty="0" err="1">
                <a:solidFill>
                  <a:srgbClr val="C00000"/>
                </a:solidFill>
              </a:rPr>
              <a:t>particules</a:t>
            </a:r>
            <a:r>
              <a:rPr lang="en-GB" sz="2000" dirty="0">
                <a:solidFill>
                  <a:srgbClr val="C00000"/>
                </a:solidFill>
              </a:rPr>
              <a:t> de </a:t>
            </a:r>
            <a:r>
              <a:rPr lang="en-GB" sz="2000" dirty="0" err="1">
                <a:solidFill>
                  <a:srgbClr val="C00000"/>
                </a:solidFill>
              </a:rPr>
              <a:t>matière</a:t>
            </a:r>
            <a:r>
              <a:rPr lang="en-GB" sz="2000" dirty="0">
                <a:solidFill>
                  <a:srgbClr val="C00000"/>
                </a:solidFill>
              </a:rPr>
              <a:t> et </a:t>
            </a:r>
            <a:r>
              <a:rPr lang="en-GB" sz="2000" dirty="0" err="1" smtClean="0">
                <a:solidFill>
                  <a:srgbClr val="C00000"/>
                </a:solidFill>
              </a:rPr>
              <a:t>d’antimatière</a:t>
            </a:r>
            <a:endParaRPr lang="en-GB" sz="2000" dirty="0">
              <a:solidFill>
                <a:srgbClr val="C00000"/>
              </a:solidFill>
            </a:endParaRPr>
          </a:p>
          <a:p>
            <a:pPr>
              <a:buFont typeface="Symbol" panose="05050102010706020507" pitchFamily="18" charset="2"/>
              <a:buChar char="Þ"/>
            </a:pPr>
            <a:endParaRPr lang="en-GB" dirty="0">
              <a:solidFill>
                <a:srgbClr val="C00000"/>
              </a:solidFill>
            </a:endParaRPr>
          </a:p>
        </p:txBody>
      </p:sp>
      <p:sp>
        <p:nvSpPr>
          <p:cNvPr id="4" name="Espace réservé de la date 3"/>
          <p:cNvSpPr>
            <a:spLocks noGrp="1"/>
          </p:cNvSpPr>
          <p:nvPr>
            <p:ph type="dt" sz="half" idx="10"/>
          </p:nvPr>
        </p:nvSpPr>
        <p:spPr/>
        <p:txBody>
          <a:bodyPr/>
          <a:lstStyle/>
          <a:p>
            <a:r>
              <a:rPr lang="en-US" smtClean="0"/>
              <a:t>18/03/2019</a:t>
            </a:r>
            <a:endParaRPr lang="fr-BE"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30273"/>
            <a:ext cx="3744416" cy="2010475"/>
          </a:xfrm>
          <a:prstGeom prst="rect">
            <a:avLst/>
          </a:prstGeom>
        </p:spPr>
      </p:pic>
      <p:sp>
        <p:nvSpPr>
          <p:cNvPr id="5" name="ZoneTexte 4"/>
          <p:cNvSpPr txBox="1"/>
          <p:nvPr/>
        </p:nvSpPr>
        <p:spPr>
          <a:xfrm>
            <a:off x="179512" y="2179810"/>
            <a:ext cx="1519968" cy="369332"/>
          </a:xfrm>
          <a:prstGeom prst="rect">
            <a:avLst/>
          </a:prstGeom>
          <a:noFill/>
        </p:spPr>
        <p:txBody>
          <a:bodyPr wrap="none" rtlCol="0">
            <a:spAutoFit/>
          </a:bodyPr>
          <a:lstStyle/>
          <a:p>
            <a:r>
              <a:rPr lang="en-GB" dirty="0" err="1" smtClean="0"/>
              <a:t>LHCb</a:t>
            </a:r>
            <a:r>
              <a:rPr lang="en-GB" dirty="0" smtClean="0"/>
              <a:t> au CERN</a:t>
            </a:r>
            <a:endParaRPr lang="en-GB" dirty="0"/>
          </a:p>
        </p:txBody>
      </p:sp>
      <p:sp>
        <p:nvSpPr>
          <p:cNvPr id="6" name="ZoneTexte 5"/>
          <p:cNvSpPr txBox="1"/>
          <p:nvPr/>
        </p:nvSpPr>
        <p:spPr>
          <a:xfrm>
            <a:off x="5028643" y="2172177"/>
            <a:ext cx="2351669" cy="369332"/>
          </a:xfrm>
          <a:prstGeom prst="rect">
            <a:avLst/>
          </a:prstGeom>
          <a:noFill/>
        </p:spPr>
        <p:txBody>
          <a:bodyPr wrap="none" rtlCol="0">
            <a:spAutoFit/>
          </a:bodyPr>
          <a:lstStyle/>
          <a:p>
            <a:r>
              <a:rPr lang="en-GB" dirty="0" smtClean="0"/>
              <a:t>DUNE à </a:t>
            </a:r>
            <a:r>
              <a:rPr lang="en-GB" dirty="0" err="1" smtClean="0"/>
              <a:t>Fermilab</a:t>
            </a:r>
            <a:r>
              <a:rPr lang="en-GB" dirty="0" smtClean="0"/>
              <a:t> (USA)</a:t>
            </a:r>
            <a:endParaRPr lang="en-GB"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524524"/>
            <a:ext cx="3024336" cy="2016224"/>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646" y="4622653"/>
            <a:ext cx="4650096" cy="1534052"/>
          </a:xfrm>
          <a:prstGeom prst="rect">
            <a:avLst/>
          </a:prstGeom>
        </p:spPr>
      </p:pic>
      <p:pic>
        <p:nvPicPr>
          <p:cNvPr id="10" name="Picture 2" descr="LHC-OverallView"/>
          <p:cNvPicPr>
            <a:picLocks noChangeAspect="1" noChangeArrowheads="1"/>
          </p:cNvPicPr>
          <p:nvPr/>
        </p:nvPicPr>
        <p:blipFill>
          <a:blip r:embed="rId5" cstate="print"/>
          <a:srcRect t="8065"/>
          <a:stretch>
            <a:fillRect/>
          </a:stretch>
        </p:blipFill>
        <p:spPr bwMode="auto">
          <a:xfrm>
            <a:off x="1390119" y="4641851"/>
            <a:ext cx="2439497" cy="1811485"/>
          </a:xfrm>
          <a:prstGeom prst="rect">
            <a:avLst/>
          </a:prstGeom>
          <a:noFill/>
        </p:spPr>
      </p:pic>
      <p:sp>
        <p:nvSpPr>
          <p:cNvPr id="11" name="Espace réservé du pied de page 10"/>
          <p:cNvSpPr>
            <a:spLocks noGrp="1"/>
          </p:cNvSpPr>
          <p:nvPr>
            <p:ph type="ftr" sz="quarter" idx="11"/>
          </p:nvPr>
        </p:nvSpPr>
        <p:spPr/>
        <p:txBody>
          <a:bodyPr/>
          <a:lstStyle/>
          <a:p>
            <a:r>
              <a:rPr lang="fr-BE" smtClean="0"/>
              <a:t>Edwige Tournefier</a:t>
            </a:r>
            <a:endParaRPr lang="fr-BE" dirty="0" smtClean="0"/>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pPr/>
              <a:t>10</a:t>
            </a:fld>
            <a:endParaRPr lang="fr-BE" dirty="0"/>
          </a:p>
        </p:txBody>
      </p:sp>
      <p:sp>
        <p:nvSpPr>
          <p:cNvPr id="14" name="Titre 3"/>
          <p:cNvSpPr>
            <a:spLocks noGrp="1"/>
          </p:cNvSpPr>
          <p:nvPr>
            <p:ph type="title"/>
          </p:nvPr>
        </p:nvSpPr>
        <p:spPr>
          <a:xfrm>
            <a:off x="3347864" y="68400"/>
            <a:ext cx="5583736" cy="450000"/>
          </a:xfrm>
        </p:spPr>
        <p:txBody>
          <a:bodyPr>
            <a:noAutofit/>
          </a:bodyPr>
          <a:lstStyle/>
          <a:p>
            <a:r>
              <a:rPr lang="fr-FR" sz="2400" dirty="0" smtClean="0"/>
              <a:t>Asymétrie matière / antimatière</a:t>
            </a:r>
            <a:endParaRPr lang="fr-FR" sz="2400" dirty="0"/>
          </a:p>
        </p:txBody>
      </p:sp>
    </p:spTree>
    <p:extLst>
      <p:ext uri="{BB962C8B-B14F-4D97-AF65-F5344CB8AC3E}">
        <p14:creationId xmlns:p14="http://schemas.microsoft.com/office/powerpoint/2010/main" val="3077716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t="13620" r="58427" b="5447"/>
          <a:stretch>
            <a:fillRect/>
          </a:stretch>
        </p:blipFill>
        <p:spPr bwMode="auto">
          <a:xfrm>
            <a:off x="4376517" y="1387275"/>
            <a:ext cx="1631072" cy="2285766"/>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p>
            <a:r>
              <a:rPr lang="en-US" smtClean="0"/>
              <a:t>18/03/2019</a:t>
            </a:r>
            <a:endParaRPr lang="fr-BE"/>
          </a:p>
        </p:txBody>
      </p:sp>
      <p:pic>
        <p:nvPicPr>
          <p:cNvPr id="4" name="Picture 8" descr="s97_10537_small"/>
          <p:cNvPicPr>
            <a:picLocks noChangeAspect="1" noChangeArrowheads="1"/>
          </p:cNvPicPr>
          <p:nvPr/>
        </p:nvPicPr>
        <p:blipFill>
          <a:blip r:embed="rId3" cstate="print"/>
          <a:srcRect b="6038"/>
          <a:stretch>
            <a:fillRect/>
          </a:stretch>
        </p:blipFill>
        <p:spPr bwMode="auto">
          <a:xfrm>
            <a:off x="6097686" y="1589040"/>
            <a:ext cx="3005263" cy="2125882"/>
          </a:xfrm>
          <a:prstGeom prst="rect">
            <a:avLst/>
          </a:prstGeom>
          <a:noFill/>
          <a:ln w="9525">
            <a:noFill/>
            <a:miter lim="800000"/>
            <a:headEnd/>
            <a:tailEnd/>
          </a:ln>
        </p:spPr>
      </p:pic>
      <p:sp>
        <p:nvSpPr>
          <p:cNvPr id="5" name="Oval 9"/>
          <p:cNvSpPr>
            <a:spLocks noChangeArrowheads="1"/>
          </p:cNvSpPr>
          <p:nvPr/>
        </p:nvSpPr>
        <p:spPr bwMode="auto">
          <a:xfrm>
            <a:off x="7154043" y="2306018"/>
            <a:ext cx="533400" cy="533400"/>
          </a:xfrm>
          <a:prstGeom prst="ellipse">
            <a:avLst/>
          </a:prstGeom>
          <a:noFill/>
          <a:ln w="19050">
            <a:solidFill>
              <a:srgbClr val="EB0D27"/>
            </a:solidFill>
            <a:round/>
            <a:headEnd type="none" w="sm" len="sm"/>
            <a:tailEnd type="none" w="sm" len="sm"/>
          </a:ln>
        </p:spPr>
        <p:txBody>
          <a:bodyPr wrap="none" anchor="ctr"/>
          <a:lstStyle/>
          <a:p>
            <a:pPr algn="ctr"/>
            <a:endParaRPr lang="fr-FR" sz="2400">
              <a:solidFill>
                <a:srgbClr val="EB0D27"/>
              </a:solidFill>
              <a:latin typeface="Times New Roman" pitchFamily="18" charset="0"/>
            </a:endParaRPr>
          </a:p>
        </p:txBody>
      </p:sp>
      <p:sp>
        <p:nvSpPr>
          <p:cNvPr id="10" name="Espace réservé du contenu 2"/>
          <p:cNvSpPr txBox="1">
            <a:spLocks/>
          </p:cNvSpPr>
          <p:nvPr/>
        </p:nvSpPr>
        <p:spPr>
          <a:xfrm>
            <a:off x="395535" y="914385"/>
            <a:ext cx="8383731" cy="4211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Symbol" panose="05050102010706020507" pitchFamily="18" charset="2"/>
              <a:buChar char="Þ"/>
            </a:pPr>
            <a:r>
              <a:rPr lang="en-GB" sz="2000" dirty="0" err="1" smtClean="0">
                <a:solidFill>
                  <a:srgbClr val="153449"/>
                </a:solidFill>
              </a:rPr>
              <a:t>Expériences</a:t>
            </a:r>
            <a:r>
              <a:rPr lang="en-GB" sz="2000" dirty="0" smtClean="0">
                <a:solidFill>
                  <a:srgbClr val="153449"/>
                </a:solidFill>
              </a:rPr>
              <a:t> </a:t>
            </a:r>
            <a:r>
              <a:rPr lang="en-GB" sz="2000" dirty="0" err="1" smtClean="0">
                <a:solidFill>
                  <a:srgbClr val="153449"/>
                </a:solidFill>
              </a:rPr>
              <a:t>dans</a:t>
            </a:r>
            <a:r>
              <a:rPr lang="en-GB" sz="2000" dirty="0" smtClean="0">
                <a:solidFill>
                  <a:srgbClr val="153449"/>
                </a:solidFill>
              </a:rPr>
              <a:t> </a:t>
            </a:r>
            <a:r>
              <a:rPr lang="en-GB" sz="2000" dirty="0" err="1" smtClean="0">
                <a:solidFill>
                  <a:srgbClr val="153449"/>
                </a:solidFill>
              </a:rPr>
              <a:t>l’espace</a:t>
            </a:r>
            <a:r>
              <a:rPr lang="en-GB" sz="2000" dirty="0">
                <a:solidFill>
                  <a:srgbClr val="153449"/>
                </a:solidFill>
              </a:rPr>
              <a:t> </a:t>
            </a:r>
            <a:r>
              <a:rPr lang="en-GB" sz="2000" dirty="0" smtClean="0">
                <a:solidFill>
                  <a:srgbClr val="153449"/>
                </a:solidFill>
              </a:rPr>
              <a:t>et </a:t>
            </a:r>
            <a:r>
              <a:rPr lang="en-GB" sz="2000" dirty="0" err="1" smtClean="0">
                <a:solidFill>
                  <a:srgbClr val="153449"/>
                </a:solidFill>
              </a:rPr>
              <a:t>télescopes</a:t>
            </a:r>
            <a:r>
              <a:rPr lang="en-GB" sz="2000" dirty="0" smtClean="0">
                <a:solidFill>
                  <a:srgbClr val="153449"/>
                </a:solidFill>
              </a:rPr>
              <a:t> sur </a:t>
            </a:r>
            <a:r>
              <a:rPr lang="en-GB" sz="2000" dirty="0" err="1" smtClean="0">
                <a:solidFill>
                  <a:srgbClr val="153449"/>
                </a:solidFill>
              </a:rPr>
              <a:t>terre</a:t>
            </a:r>
            <a:r>
              <a:rPr lang="en-GB" sz="2000" dirty="0" smtClean="0">
                <a:solidFill>
                  <a:srgbClr val="153449"/>
                </a:solidFill>
              </a:rPr>
              <a:t>… </a:t>
            </a:r>
            <a:r>
              <a:rPr lang="en-GB" sz="2000" dirty="0" err="1" smtClean="0">
                <a:solidFill>
                  <a:srgbClr val="153449"/>
                </a:solidFill>
              </a:rPr>
              <a:t>mais</a:t>
            </a:r>
            <a:r>
              <a:rPr lang="en-GB" sz="2000" dirty="0" smtClean="0">
                <a:solidFill>
                  <a:srgbClr val="153449"/>
                </a:solidFill>
              </a:rPr>
              <a:t> </a:t>
            </a:r>
            <a:r>
              <a:rPr lang="en-GB" sz="2000" dirty="0" err="1" smtClean="0">
                <a:solidFill>
                  <a:srgbClr val="153449"/>
                </a:solidFill>
              </a:rPr>
              <a:t>aussi</a:t>
            </a:r>
            <a:r>
              <a:rPr lang="en-GB" sz="2000" dirty="0" smtClean="0">
                <a:solidFill>
                  <a:srgbClr val="153449"/>
                </a:solidFill>
              </a:rPr>
              <a:t> </a:t>
            </a:r>
            <a:r>
              <a:rPr lang="en-GB" sz="2000" dirty="0" err="1" smtClean="0">
                <a:solidFill>
                  <a:srgbClr val="153449"/>
                </a:solidFill>
              </a:rPr>
              <a:t>accélérateurs</a:t>
            </a:r>
            <a:endParaRPr lang="en-GB" sz="2000" dirty="0" smtClean="0">
              <a:solidFill>
                <a:srgbClr val="153449"/>
              </a:solidFill>
            </a:endParaRPr>
          </a:p>
          <a:p>
            <a:pPr>
              <a:buFont typeface="Symbol" panose="05050102010706020507" pitchFamily="18" charset="2"/>
              <a:buChar char="Þ"/>
            </a:pPr>
            <a:endParaRPr lang="en-GB" dirty="0">
              <a:solidFill>
                <a:srgbClr val="C00000"/>
              </a:solidFill>
            </a:endParaRPr>
          </a:p>
        </p:txBody>
      </p:sp>
      <p:sp>
        <p:nvSpPr>
          <p:cNvPr id="11" name="ZoneTexte 10"/>
          <p:cNvSpPr txBox="1"/>
          <p:nvPr/>
        </p:nvSpPr>
        <p:spPr>
          <a:xfrm>
            <a:off x="6097686" y="1567845"/>
            <a:ext cx="3352800" cy="646331"/>
          </a:xfrm>
          <a:prstGeom prst="rect">
            <a:avLst/>
          </a:prstGeom>
          <a:noFill/>
        </p:spPr>
        <p:txBody>
          <a:bodyPr wrap="square" rtlCol="0">
            <a:spAutoFit/>
          </a:bodyPr>
          <a:lstStyle/>
          <a:p>
            <a:r>
              <a:rPr lang="en-GB" dirty="0" smtClean="0">
                <a:solidFill>
                  <a:schemeClr val="bg1"/>
                </a:solidFill>
              </a:rPr>
              <a:t>AMS sur la station </a:t>
            </a:r>
            <a:r>
              <a:rPr lang="en-GB" dirty="0" err="1" smtClean="0">
                <a:solidFill>
                  <a:schemeClr val="bg1"/>
                </a:solidFill>
              </a:rPr>
              <a:t>spatiale</a:t>
            </a:r>
            <a:r>
              <a:rPr lang="en-GB" dirty="0" smtClean="0">
                <a:solidFill>
                  <a:schemeClr val="bg1"/>
                </a:solidFill>
              </a:rPr>
              <a:t> </a:t>
            </a:r>
            <a:r>
              <a:rPr lang="en-GB" dirty="0" err="1" smtClean="0">
                <a:solidFill>
                  <a:schemeClr val="bg1"/>
                </a:solidFill>
              </a:rPr>
              <a:t>internationale</a:t>
            </a:r>
            <a:endParaRPr lang="en-GB" dirty="0">
              <a:solidFill>
                <a:schemeClr val="bg1"/>
              </a:solidFill>
            </a:endParaRPr>
          </a:p>
        </p:txBody>
      </p:sp>
      <p:cxnSp>
        <p:nvCxnSpPr>
          <p:cNvPr id="13" name="Connecteur droit avec flèche 12"/>
          <p:cNvCxnSpPr/>
          <p:nvPr/>
        </p:nvCxnSpPr>
        <p:spPr>
          <a:xfrm rot="10800000" flipH="1" flipV="1">
            <a:off x="5537448" y="2492896"/>
            <a:ext cx="1733932" cy="720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e 16"/>
          <p:cNvGrpSpPr/>
          <p:nvPr/>
        </p:nvGrpSpPr>
        <p:grpSpPr>
          <a:xfrm>
            <a:off x="5292080" y="4030926"/>
            <a:ext cx="3174293" cy="2380720"/>
            <a:chOff x="755576" y="4149081"/>
            <a:chExt cx="3174293" cy="2380720"/>
          </a:xfrm>
        </p:grpSpPr>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149081"/>
              <a:ext cx="3174293" cy="2380720"/>
            </a:xfrm>
            <a:prstGeom prst="rect">
              <a:avLst/>
            </a:prstGeom>
          </p:spPr>
        </p:pic>
        <p:sp>
          <p:nvSpPr>
            <p:cNvPr id="14" name="ZoneTexte 13"/>
            <p:cNvSpPr txBox="1"/>
            <p:nvPr/>
          </p:nvSpPr>
          <p:spPr>
            <a:xfrm>
              <a:off x="755576" y="4221088"/>
              <a:ext cx="2894382" cy="369332"/>
            </a:xfrm>
            <a:prstGeom prst="rect">
              <a:avLst/>
            </a:prstGeom>
            <a:noFill/>
          </p:spPr>
          <p:txBody>
            <a:bodyPr wrap="none" rtlCol="0">
              <a:spAutoFit/>
            </a:bodyPr>
            <a:lstStyle/>
            <a:p>
              <a:r>
                <a:rPr lang="en-GB" dirty="0" smtClean="0"/>
                <a:t>Construction de LSST au Chili</a:t>
              </a:r>
              <a:endParaRPr lang="en-GB" dirty="0"/>
            </a:p>
          </p:txBody>
        </p:sp>
      </p:grpSp>
      <p:grpSp>
        <p:nvGrpSpPr>
          <p:cNvPr id="18" name="Groupe 17"/>
          <p:cNvGrpSpPr/>
          <p:nvPr/>
        </p:nvGrpSpPr>
        <p:grpSpPr>
          <a:xfrm>
            <a:off x="184940" y="3579847"/>
            <a:ext cx="4402460" cy="2747136"/>
            <a:chOff x="4499992" y="3759898"/>
            <a:chExt cx="4402460" cy="2747136"/>
          </a:xfrm>
        </p:grpSpPr>
        <p:pic>
          <p:nvPicPr>
            <p:cNvPr id="6" name="Picture 4" descr="https://www.lsst.org/sites/default/files/styles/galleryformatter_slide/public/photogallery/Facility_CU_Nite-full.jpg?itok=ow0mopb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759898"/>
              <a:ext cx="4402460" cy="2747136"/>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4587400" y="3841645"/>
              <a:ext cx="604653" cy="369332"/>
            </a:xfrm>
            <a:prstGeom prst="rect">
              <a:avLst/>
            </a:prstGeom>
            <a:noFill/>
          </p:spPr>
          <p:txBody>
            <a:bodyPr wrap="none" rtlCol="0">
              <a:spAutoFit/>
            </a:bodyPr>
            <a:lstStyle/>
            <a:p>
              <a:r>
                <a:rPr lang="en-GB" dirty="0" smtClean="0">
                  <a:solidFill>
                    <a:schemeClr val="bg1"/>
                  </a:solidFill>
                </a:rPr>
                <a:t>LSST</a:t>
              </a:r>
              <a:endParaRPr lang="en-GB" dirty="0">
                <a:solidFill>
                  <a:schemeClr val="bg1"/>
                </a:solidFill>
              </a:endParaRPr>
            </a:p>
          </p:txBody>
        </p:sp>
      </p:grpSp>
      <p:sp>
        <p:nvSpPr>
          <p:cNvPr id="16" name="ZoneTexte 15"/>
          <p:cNvSpPr txBox="1"/>
          <p:nvPr/>
        </p:nvSpPr>
        <p:spPr>
          <a:xfrm>
            <a:off x="107504" y="1784310"/>
            <a:ext cx="4281088" cy="646331"/>
          </a:xfrm>
          <a:prstGeom prst="rect">
            <a:avLst/>
          </a:prstGeom>
          <a:noFill/>
        </p:spPr>
        <p:txBody>
          <a:bodyPr wrap="square" rtlCol="0">
            <a:spAutoFit/>
          </a:bodyPr>
          <a:lstStyle/>
          <a:p>
            <a:r>
              <a:rPr lang="en-GB" dirty="0" err="1">
                <a:solidFill>
                  <a:srgbClr val="C00000"/>
                </a:solidFill>
              </a:rPr>
              <a:t>D</a:t>
            </a:r>
            <a:r>
              <a:rPr lang="en-GB" dirty="0" err="1" smtClean="0">
                <a:solidFill>
                  <a:srgbClr val="C00000"/>
                </a:solidFill>
              </a:rPr>
              <a:t>étecter</a:t>
            </a:r>
            <a:r>
              <a:rPr lang="en-GB" dirty="0" smtClean="0">
                <a:solidFill>
                  <a:srgbClr val="C00000"/>
                </a:solidFill>
              </a:rPr>
              <a:t> des </a:t>
            </a:r>
            <a:r>
              <a:rPr lang="en-GB" dirty="0" err="1" smtClean="0">
                <a:solidFill>
                  <a:srgbClr val="C00000"/>
                </a:solidFill>
              </a:rPr>
              <a:t>particules</a:t>
            </a:r>
            <a:r>
              <a:rPr lang="en-GB" dirty="0" smtClean="0">
                <a:solidFill>
                  <a:srgbClr val="C00000"/>
                </a:solidFill>
              </a:rPr>
              <a:t> de </a:t>
            </a:r>
            <a:r>
              <a:rPr lang="en-GB" dirty="0" err="1" smtClean="0">
                <a:solidFill>
                  <a:srgbClr val="C00000"/>
                </a:solidFill>
              </a:rPr>
              <a:t>matière</a:t>
            </a:r>
            <a:r>
              <a:rPr lang="en-GB" dirty="0" smtClean="0">
                <a:solidFill>
                  <a:srgbClr val="C00000"/>
                </a:solidFill>
              </a:rPr>
              <a:t> noire </a:t>
            </a:r>
          </a:p>
          <a:p>
            <a:r>
              <a:rPr lang="en-GB" dirty="0" smtClean="0">
                <a:solidFill>
                  <a:srgbClr val="C00000"/>
                </a:solidFill>
              </a:rPr>
              <a:t>et </a:t>
            </a:r>
            <a:r>
              <a:rPr lang="en-GB" dirty="0" err="1" smtClean="0">
                <a:solidFill>
                  <a:srgbClr val="C00000"/>
                </a:solidFill>
              </a:rPr>
              <a:t>caractériser</a:t>
            </a:r>
            <a:r>
              <a:rPr lang="en-GB" dirty="0" smtClean="0">
                <a:solidFill>
                  <a:srgbClr val="C00000"/>
                </a:solidFill>
              </a:rPr>
              <a:t> la </a:t>
            </a:r>
            <a:r>
              <a:rPr lang="en-GB" dirty="0" err="1" smtClean="0">
                <a:solidFill>
                  <a:srgbClr val="C00000"/>
                </a:solidFill>
              </a:rPr>
              <a:t>matière</a:t>
            </a:r>
            <a:r>
              <a:rPr lang="en-GB" dirty="0" smtClean="0">
                <a:solidFill>
                  <a:srgbClr val="C00000"/>
                </a:solidFill>
              </a:rPr>
              <a:t> noire</a:t>
            </a:r>
            <a:endParaRPr lang="en-GB" dirty="0">
              <a:solidFill>
                <a:srgbClr val="C00000"/>
              </a:solidFill>
            </a:endParaRPr>
          </a:p>
        </p:txBody>
      </p:sp>
      <p:sp>
        <p:nvSpPr>
          <p:cNvPr id="19" name="ZoneTexte 18"/>
          <p:cNvSpPr txBox="1"/>
          <p:nvPr/>
        </p:nvSpPr>
        <p:spPr>
          <a:xfrm>
            <a:off x="3767909" y="2635912"/>
            <a:ext cx="620683" cy="369332"/>
          </a:xfrm>
          <a:prstGeom prst="rect">
            <a:avLst/>
          </a:prstGeom>
          <a:noFill/>
        </p:spPr>
        <p:txBody>
          <a:bodyPr wrap="none" rtlCol="0">
            <a:spAutoFit/>
          </a:bodyPr>
          <a:lstStyle/>
          <a:p>
            <a:r>
              <a:rPr lang="en-GB" dirty="0" smtClean="0"/>
              <a:t>AMS</a:t>
            </a:r>
            <a:endParaRPr lang="en-GB" dirty="0"/>
          </a:p>
        </p:txBody>
      </p:sp>
      <p:sp>
        <p:nvSpPr>
          <p:cNvPr id="20" name="Espace réservé du pied de page 19"/>
          <p:cNvSpPr>
            <a:spLocks noGrp="1"/>
          </p:cNvSpPr>
          <p:nvPr>
            <p:ph type="ftr" sz="quarter" idx="11"/>
          </p:nvPr>
        </p:nvSpPr>
        <p:spPr/>
        <p:txBody>
          <a:bodyPr/>
          <a:lstStyle/>
          <a:p>
            <a:r>
              <a:rPr lang="fr-BE" smtClean="0"/>
              <a:t>Edwige Tournefier</a:t>
            </a:r>
            <a:endParaRPr lang="fr-BE" dirty="0"/>
          </a:p>
        </p:txBody>
      </p:sp>
      <p:sp>
        <p:nvSpPr>
          <p:cNvPr id="21" name="Espace réservé du numéro de diapositive 20"/>
          <p:cNvSpPr>
            <a:spLocks noGrp="1"/>
          </p:cNvSpPr>
          <p:nvPr>
            <p:ph type="sldNum" sz="quarter" idx="12"/>
          </p:nvPr>
        </p:nvSpPr>
        <p:spPr/>
        <p:txBody>
          <a:bodyPr/>
          <a:lstStyle/>
          <a:p>
            <a:fld id="{CF4668DC-857F-487D-BFFA-8C0CA5037977}" type="slidenum">
              <a:rPr lang="fr-BE" smtClean="0"/>
              <a:pPr/>
              <a:t>11</a:t>
            </a:fld>
            <a:endParaRPr lang="fr-BE"/>
          </a:p>
        </p:txBody>
      </p:sp>
      <p:sp>
        <p:nvSpPr>
          <p:cNvPr id="22" name="Titre 3"/>
          <p:cNvSpPr>
            <a:spLocks noGrp="1"/>
          </p:cNvSpPr>
          <p:nvPr>
            <p:ph type="title"/>
          </p:nvPr>
        </p:nvSpPr>
        <p:spPr>
          <a:xfrm>
            <a:off x="3347864" y="68400"/>
            <a:ext cx="5583736" cy="450000"/>
          </a:xfrm>
        </p:spPr>
        <p:txBody>
          <a:bodyPr>
            <a:noAutofit/>
          </a:bodyPr>
          <a:lstStyle/>
          <a:p>
            <a:r>
              <a:rPr lang="fr-FR" dirty="0" smtClean="0"/>
              <a:t>Matière noire et énergie noire</a:t>
            </a:r>
            <a:endParaRPr lang="fr-FR" dirty="0"/>
          </a:p>
        </p:txBody>
      </p:sp>
    </p:spTree>
    <p:extLst>
      <p:ext uri="{BB962C8B-B14F-4D97-AF65-F5344CB8AC3E}">
        <p14:creationId xmlns:p14="http://schemas.microsoft.com/office/powerpoint/2010/main" val="3027057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smtClean="0"/>
              <a:t>18/03/2019</a:t>
            </a:r>
            <a:endParaRPr lang="fr-BE" dirty="0"/>
          </a:p>
        </p:txBody>
      </p:sp>
      <p:pic>
        <p:nvPicPr>
          <p:cNvPr id="3074" name="Picture 2" descr="https://www.cta-observatory.org/wp-content/themes/ctao/assets/img/CTA001_startseite_paranal_montage_bod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87439"/>
            <a:ext cx="7349770" cy="211762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533471" y="3673478"/>
            <a:ext cx="4092531" cy="369332"/>
          </a:xfrm>
          <a:prstGeom prst="rect">
            <a:avLst/>
          </a:prstGeom>
          <a:noFill/>
        </p:spPr>
        <p:txBody>
          <a:bodyPr wrap="none" rtlCol="0">
            <a:spAutoFit/>
          </a:bodyPr>
          <a:lstStyle/>
          <a:p>
            <a:r>
              <a:rPr lang="fr-FR" dirty="0"/>
              <a:t>CTA en construction au Chili et à La </a:t>
            </a:r>
            <a:r>
              <a:rPr lang="fr-FR" dirty="0" smtClean="0"/>
              <a:t>Palma</a:t>
            </a:r>
            <a:endParaRPr lang="fr-FR" dirty="0"/>
          </a:p>
        </p:txBody>
      </p:sp>
      <p:sp>
        <p:nvSpPr>
          <p:cNvPr id="11" name="Espace réservé du contenu 2"/>
          <p:cNvSpPr txBox="1">
            <a:spLocks/>
          </p:cNvSpPr>
          <p:nvPr/>
        </p:nvSpPr>
        <p:spPr>
          <a:xfrm>
            <a:off x="221499" y="819897"/>
            <a:ext cx="8773009" cy="8648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Symbol" panose="05050102010706020507" pitchFamily="18" charset="2"/>
              <a:buChar char="Þ"/>
            </a:pPr>
            <a:r>
              <a:rPr lang="fr-FR" sz="2400" dirty="0" smtClean="0">
                <a:solidFill>
                  <a:srgbClr val="153449"/>
                </a:solidFill>
                <a:sym typeface="Symbol" panose="05050102010706020507" pitchFamily="18" charset="2"/>
              </a:rPr>
              <a:t>Télescopes et interféromètre laser géant</a:t>
            </a:r>
          </a:p>
          <a:p>
            <a:pPr marL="0" indent="0">
              <a:buNone/>
            </a:pPr>
            <a:r>
              <a:rPr lang="fr-FR" sz="2400" dirty="0" smtClean="0">
                <a:solidFill>
                  <a:srgbClr val="C00000"/>
                </a:solidFill>
                <a:sym typeface="Symbol" panose="05050102010706020507" pitchFamily="18" charset="2"/>
              </a:rPr>
              <a:t> 	Détecter les </a:t>
            </a:r>
            <a:r>
              <a:rPr lang="fr-FR" sz="2400" dirty="0">
                <a:solidFill>
                  <a:srgbClr val="C00000"/>
                </a:solidFill>
                <a:sym typeface="Symbol" panose="05050102010706020507" pitchFamily="18" charset="2"/>
              </a:rPr>
              <a:t>rayons cosmiques et </a:t>
            </a:r>
            <a:r>
              <a:rPr lang="fr-FR" sz="2400" dirty="0" smtClean="0">
                <a:solidFill>
                  <a:srgbClr val="C00000"/>
                </a:solidFill>
                <a:sym typeface="Symbol" panose="05050102010706020507" pitchFamily="18" charset="2"/>
              </a:rPr>
              <a:t>les ondes gravitationnelles</a:t>
            </a:r>
            <a:endParaRPr lang="fr-FR" sz="2400" dirty="0">
              <a:solidFill>
                <a:srgbClr val="C00000"/>
              </a:solidFill>
              <a:sym typeface="Symbol" panose="05050102010706020507" pitchFamily="18" charset="2"/>
            </a:endParaRPr>
          </a:p>
        </p:txBody>
      </p:sp>
      <p:pic>
        <p:nvPicPr>
          <p:cNvPr id="12" name="Picture 17" descr="aerial"/>
          <p:cNvPicPr>
            <a:picLocks noChangeAspect="1" noChangeArrowheads="1"/>
          </p:cNvPicPr>
          <p:nvPr/>
        </p:nvPicPr>
        <p:blipFill>
          <a:blip r:embed="rId3" cstate="print"/>
          <a:srcRect/>
          <a:stretch>
            <a:fillRect/>
          </a:stretch>
        </p:blipFill>
        <p:spPr bwMode="auto">
          <a:xfrm>
            <a:off x="755576" y="4133103"/>
            <a:ext cx="6840760" cy="2223247"/>
          </a:xfrm>
          <a:prstGeom prst="rect">
            <a:avLst/>
          </a:prstGeom>
          <a:noFill/>
        </p:spPr>
      </p:pic>
      <p:sp>
        <p:nvSpPr>
          <p:cNvPr id="3" name="ZoneTexte 2"/>
          <p:cNvSpPr txBox="1"/>
          <p:nvPr/>
        </p:nvSpPr>
        <p:spPr>
          <a:xfrm>
            <a:off x="6106228" y="5987018"/>
            <a:ext cx="1424429" cy="369332"/>
          </a:xfrm>
          <a:prstGeom prst="rect">
            <a:avLst/>
          </a:prstGeom>
          <a:noFill/>
        </p:spPr>
        <p:txBody>
          <a:bodyPr wrap="none" rtlCol="0">
            <a:spAutoFit/>
          </a:bodyPr>
          <a:lstStyle/>
          <a:p>
            <a:r>
              <a:rPr lang="en-GB" dirty="0" smtClean="0"/>
              <a:t>Virgo à </a:t>
            </a:r>
            <a:r>
              <a:rPr lang="en-GB" dirty="0" err="1" smtClean="0"/>
              <a:t>Pise</a:t>
            </a:r>
            <a:endParaRPr lang="en-GB" dirty="0"/>
          </a:p>
        </p:txBody>
      </p:sp>
      <p:pic>
        <p:nvPicPr>
          <p:cNvPr id="13" name="Picture 3"/>
          <p:cNvPicPr>
            <a:picLocks noChangeAspect="1" noChangeArrowheads="1"/>
          </p:cNvPicPr>
          <p:nvPr/>
        </p:nvPicPr>
        <p:blipFill>
          <a:blip r:embed="rId4" cstate="print"/>
          <a:srcRect/>
          <a:stretch>
            <a:fillRect/>
          </a:stretch>
        </p:blipFill>
        <p:spPr bwMode="auto">
          <a:xfrm>
            <a:off x="746916" y="3523760"/>
            <a:ext cx="2014540" cy="1090646"/>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BE" smtClean="0"/>
              <a:t>Edwige Tournefier</a:t>
            </a:r>
            <a:endParaRPr lang="fr-BE" dirty="0" smtClean="0"/>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12</a:t>
            </a:fld>
            <a:endParaRPr lang="fr-BE" dirty="0"/>
          </a:p>
        </p:txBody>
      </p:sp>
      <p:sp>
        <p:nvSpPr>
          <p:cNvPr id="14" name="Titre 3"/>
          <p:cNvSpPr>
            <a:spLocks noGrp="1"/>
          </p:cNvSpPr>
          <p:nvPr>
            <p:ph type="title"/>
          </p:nvPr>
        </p:nvSpPr>
        <p:spPr>
          <a:xfrm>
            <a:off x="3347864" y="68400"/>
            <a:ext cx="5583736" cy="450000"/>
          </a:xfrm>
        </p:spPr>
        <p:txBody>
          <a:bodyPr>
            <a:normAutofit fontScale="90000"/>
          </a:bodyPr>
          <a:lstStyle/>
          <a:p>
            <a:r>
              <a:rPr lang="fr-FR" dirty="0" smtClean="0"/>
              <a:t>Phénomènes violents de l’Univers</a:t>
            </a:r>
            <a:endParaRPr lang="fr-FR" dirty="0"/>
          </a:p>
        </p:txBody>
      </p:sp>
    </p:spTree>
    <p:extLst>
      <p:ext uri="{BB962C8B-B14F-4D97-AF65-F5344CB8AC3E}">
        <p14:creationId xmlns:p14="http://schemas.microsoft.com/office/powerpoint/2010/main" val="3204736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fragnaud\Desktop\twepp\photos\ABBA_Car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43559" y="1034361"/>
            <a:ext cx="185369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2955" name="Picture 11"/>
          <p:cNvPicPr>
            <a:picLocks noChangeAspect="1" noChangeArrowheads="1"/>
          </p:cNvPicPr>
          <p:nvPr/>
        </p:nvPicPr>
        <p:blipFill>
          <a:blip r:embed="rId3" cstate="print"/>
          <a:srcRect/>
          <a:stretch>
            <a:fillRect/>
          </a:stretch>
        </p:blipFill>
        <p:spPr bwMode="auto">
          <a:xfrm>
            <a:off x="4997251" y="2403735"/>
            <a:ext cx="2640187" cy="1339862"/>
          </a:xfrm>
          <a:prstGeom prst="rect">
            <a:avLst/>
          </a:prstGeom>
          <a:noFill/>
          <a:ln w="9525">
            <a:noFill/>
            <a:miter lim="800000"/>
            <a:headEnd/>
            <a:tailEnd/>
          </a:ln>
        </p:spPr>
      </p:pic>
      <p:sp>
        <p:nvSpPr>
          <p:cNvPr id="7" name="Espace réservé de la date 6"/>
          <p:cNvSpPr>
            <a:spLocks noGrp="1"/>
          </p:cNvSpPr>
          <p:nvPr>
            <p:ph type="dt" sz="half" idx="10"/>
          </p:nvPr>
        </p:nvSpPr>
        <p:spPr/>
        <p:txBody>
          <a:bodyPr/>
          <a:lstStyle/>
          <a:p>
            <a:r>
              <a:rPr lang="en-US" smtClean="0"/>
              <a:t>18/03/2019</a:t>
            </a:r>
            <a:endParaRPr lang="fr-BE" dirty="0"/>
          </a:p>
        </p:txBody>
      </p:sp>
      <p:sp>
        <p:nvSpPr>
          <p:cNvPr id="4" name="Espace réservé du pied de page 3"/>
          <p:cNvSpPr>
            <a:spLocks noGrp="1"/>
          </p:cNvSpPr>
          <p:nvPr>
            <p:ph type="ftr" sz="quarter" idx="11"/>
          </p:nvPr>
        </p:nvSpPr>
        <p:spPr/>
        <p:txBody>
          <a:bodyPr/>
          <a:lstStyle/>
          <a:p>
            <a:r>
              <a:rPr lang="fr-BE" smtClean="0"/>
              <a:t>Edwige Tournefier</a:t>
            </a:r>
            <a:endParaRPr lang="fr-BE"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13</a:t>
            </a:fld>
            <a:endParaRPr lang="fr-BE"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3418" y="3434767"/>
            <a:ext cx="2138920" cy="2852936"/>
          </a:xfrm>
          <a:prstGeom prst="rect">
            <a:avLst/>
          </a:prstGeom>
        </p:spPr>
      </p:pic>
      <p:pic>
        <p:nvPicPr>
          <p:cNvPr id="21" name="Picture 5" descr="Dscn1054"/>
          <p:cNvPicPr>
            <a:picLocks noChangeAspect="1" noChangeArrowheads="1"/>
          </p:cNvPicPr>
          <p:nvPr/>
        </p:nvPicPr>
        <p:blipFill>
          <a:blip r:embed="rId5" cstate="print"/>
          <a:srcRect/>
          <a:stretch>
            <a:fillRect/>
          </a:stretch>
        </p:blipFill>
        <p:spPr bwMode="auto">
          <a:xfrm>
            <a:off x="6228184" y="4432919"/>
            <a:ext cx="2279043" cy="1397121"/>
          </a:xfrm>
          <a:prstGeom prst="rect">
            <a:avLst/>
          </a:prstGeom>
          <a:noFill/>
          <a:ln w="28575">
            <a:noFill/>
            <a:miter lim="800000"/>
            <a:headEnd/>
            <a:tailEnd/>
          </a:ln>
        </p:spPr>
      </p:pic>
      <p:pic>
        <p:nvPicPr>
          <p:cNvPr id="24" name="Image 23"/>
          <p:cNvPicPr>
            <a:picLocks noChangeAspect="1"/>
          </p:cNvPicPr>
          <p:nvPr/>
        </p:nvPicPr>
        <p:blipFill rotWithShape="1">
          <a:blip r:embed="rId6" cstate="print">
            <a:extLst>
              <a:ext uri="{28A0092B-C50C-407E-A947-70E740481C1C}">
                <a14:useLocalDpi xmlns:a14="http://schemas.microsoft.com/office/drawing/2010/main" val="0"/>
              </a:ext>
            </a:extLst>
          </a:blip>
          <a:srcRect l="9090" b="19540"/>
          <a:stretch/>
        </p:blipFill>
        <p:spPr>
          <a:xfrm>
            <a:off x="7740352" y="1069995"/>
            <a:ext cx="2014135" cy="2377527"/>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15" y="908720"/>
            <a:ext cx="2288244" cy="3438096"/>
          </a:xfrm>
          <a:prstGeom prst="rect">
            <a:avLst/>
          </a:prstGeom>
        </p:spPr>
      </p:pic>
      <p:pic>
        <p:nvPicPr>
          <p:cNvPr id="23" name="Picture 8" descr="http://lappweb.in2p3.fr/archives/30ANS/Dossier_presse/ATLAS%201.jpg"/>
          <p:cNvPicPr>
            <a:picLocks noChangeAspect="1" noChangeArrowheads="1"/>
          </p:cNvPicPr>
          <p:nvPr/>
        </p:nvPicPr>
        <p:blipFill>
          <a:blip r:embed="rId8" cstate="print"/>
          <a:srcRect/>
          <a:stretch>
            <a:fillRect/>
          </a:stretch>
        </p:blipFill>
        <p:spPr bwMode="auto">
          <a:xfrm>
            <a:off x="652965" y="4004481"/>
            <a:ext cx="2593753" cy="2412862"/>
          </a:xfrm>
          <a:prstGeom prst="rect">
            <a:avLst/>
          </a:prstGeom>
          <a:noFill/>
        </p:spPr>
      </p:pic>
      <p:sp>
        <p:nvSpPr>
          <p:cNvPr id="14" name="Titre 3"/>
          <p:cNvSpPr>
            <a:spLocks noGrp="1"/>
          </p:cNvSpPr>
          <p:nvPr>
            <p:ph type="title"/>
          </p:nvPr>
        </p:nvSpPr>
        <p:spPr>
          <a:xfrm>
            <a:off x="3347864" y="68400"/>
            <a:ext cx="5583736" cy="450000"/>
          </a:xfrm>
        </p:spPr>
        <p:txBody>
          <a:bodyPr>
            <a:normAutofit fontScale="90000"/>
          </a:bodyPr>
          <a:lstStyle/>
          <a:p>
            <a:r>
              <a:rPr lang="fr-FR" dirty="0" smtClean="0"/>
              <a:t>Construction des détecteurs au LAPP</a:t>
            </a:r>
            <a:endParaRPr lang="fr-FR" dirty="0"/>
          </a:p>
        </p:txBody>
      </p:sp>
    </p:spTree>
    <p:extLst>
      <p:ext uri="{BB962C8B-B14F-4D97-AF65-F5344CB8AC3E}">
        <p14:creationId xmlns:p14="http://schemas.microsoft.com/office/powerpoint/2010/main" val="4008271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3528" y="980728"/>
            <a:ext cx="4464496" cy="1877437"/>
          </a:xfrm>
          <a:prstGeom prst="rect">
            <a:avLst/>
          </a:prstGeom>
          <a:noFill/>
          <a:effectLst>
            <a:innerShdw blurRad="63500" dist="50800" dir="2700000">
              <a:prstClr val="black">
                <a:alpha val="50000"/>
              </a:prstClr>
            </a:innerShdw>
          </a:effectLst>
        </p:spPr>
        <p:txBody>
          <a:bodyPr wrap="square" rtlCol="0">
            <a:spAutoFit/>
          </a:bodyPr>
          <a:lstStyle/>
          <a:p>
            <a:r>
              <a:rPr lang="fr-FR" dirty="0" smtClean="0"/>
              <a:t> </a:t>
            </a:r>
            <a:r>
              <a:rPr lang="fr-FR" sz="2000" dirty="0" smtClean="0">
                <a:latin typeface="+mn-lt"/>
              </a:rPr>
              <a:t>Les services techniques: </a:t>
            </a:r>
          </a:p>
          <a:p>
            <a:pPr marL="342900" indent="-342900">
              <a:buFontTx/>
              <a:buChar char="-"/>
            </a:pPr>
            <a:r>
              <a:rPr lang="fr-FR" sz="2000" b="1" dirty="0">
                <a:latin typeface="+mn-lt"/>
              </a:rPr>
              <a:t>m</a:t>
            </a:r>
            <a:r>
              <a:rPr lang="fr-FR" sz="2000" b="1" dirty="0" smtClean="0">
                <a:latin typeface="+mn-lt"/>
              </a:rPr>
              <a:t>écanique</a:t>
            </a:r>
            <a:endParaRPr lang="fr-FR" sz="2000" dirty="0">
              <a:latin typeface="+mn-lt"/>
            </a:endParaRPr>
          </a:p>
          <a:p>
            <a:pPr marL="342900" indent="-342900">
              <a:buFontTx/>
              <a:buChar char="-"/>
            </a:pPr>
            <a:r>
              <a:rPr lang="fr-FR" sz="2000" b="1" dirty="0" smtClean="0">
                <a:latin typeface="+mn-lt"/>
              </a:rPr>
              <a:t>électronique</a:t>
            </a:r>
            <a:r>
              <a:rPr lang="fr-FR" sz="2000" dirty="0" smtClean="0">
                <a:latin typeface="+mn-lt"/>
              </a:rPr>
              <a:t> </a:t>
            </a:r>
            <a:endParaRPr lang="fr-FR" sz="2000" dirty="0">
              <a:latin typeface="+mn-lt"/>
            </a:endParaRPr>
          </a:p>
          <a:p>
            <a:pPr marL="342900" indent="-342900">
              <a:buFontTx/>
              <a:buChar char="-"/>
            </a:pPr>
            <a:r>
              <a:rPr lang="fr-FR" sz="2000" b="1" dirty="0" smtClean="0">
                <a:latin typeface="+mn-lt"/>
              </a:rPr>
              <a:t>informatique</a:t>
            </a:r>
            <a:r>
              <a:rPr lang="fr-FR" sz="2000" dirty="0" smtClean="0">
                <a:latin typeface="+mn-lt"/>
              </a:rPr>
              <a:t> </a:t>
            </a:r>
          </a:p>
          <a:p>
            <a:endParaRPr lang="fr-FR" sz="800" dirty="0" smtClean="0">
              <a:latin typeface="+mn-lt"/>
            </a:endParaRPr>
          </a:p>
          <a:p>
            <a:endParaRPr lang="fr-FR" sz="800" dirty="0" smtClean="0">
              <a:latin typeface="+mn-lt"/>
            </a:endParaRPr>
          </a:p>
          <a:p>
            <a:r>
              <a:rPr lang="fr-FR" sz="2000" dirty="0" smtClean="0">
                <a:solidFill>
                  <a:srgbClr val="01B2CD"/>
                </a:solidFill>
                <a:latin typeface="+mn-lt"/>
                <a:sym typeface="Symbol" panose="05050102010706020507" pitchFamily="18" charset="2"/>
              </a:rPr>
              <a:t></a:t>
            </a:r>
            <a:r>
              <a:rPr lang="fr-FR" sz="2000" dirty="0" smtClean="0">
                <a:solidFill>
                  <a:srgbClr val="01B2CD"/>
                </a:solidFill>
                <a:latin typeface="+mn-lt"/>
              </a:rPr>
              <a:t> 80 ingénieurs et techniciens</a:t>
            </a:r>
          </a:p>
        </p:txBody>
      </p:sp>
      <p:pic>
        <p:nvPicPr>
          <p:cNvPr id="8" name="Image 5" descr="brouillon9.jpg"/>
          <p:cNvPicPr>
            <a:picLocks noChangeAspect="1"/>
          </p:cNvPicPr>
          <p:nvPr/>
        </p:nvPicPr>
        <p:blipFill>
          <a:blip r:embed="rId2" cstate="print"/>
          <a:srcRect/>
          <a:stretch>
            <a:fillRect/>
          </a:stretch>
        </p:blipFill>
        <p:spPr bwMode="auto">
          <a:xfrm>
            <a:off x="5010925" y="1290147"/>
            <a:ext cx="3641696" cy="2424941"/>
          </a:xfrm>
          <a:prstGeom prst="rect">
            <a:avLst/>
          </a:prstGeom>
          <a:noFill/>
          <a:ln w="9525">
            <a:noFill/>
            <a:miter lim="800000"/>
            <a:headEnd/>
            <a:tailEnd/>
          </a:ln>
        </p:spPr>
      </p:pic>
      <p:pic>
        <p:nvPicPr>
          <p:cNvPr id="9" name="Image 2" descr="test1.jpg"/>
          <p:cNvPicPr>
            <a:picLocks noChangeAspect="1"/>
          </p:cNvPicPr>
          <p:nvPr/>
        </p:nvPicPr>
        <p:blipFill>
          <a:blip r:embed="rId3" cstate="print"/>
          <a:srcRect/>
          <a:stretch>
            <a:fillRect/>
          </a:stretch>
        </p:blipFill>
        <p:spPr bwMode="auto">
          <a:xfrm>
            <a:off x="443219" y="3573015"/>
            <a:ext cx="2023424" cy="2698263"/>
          </a:xfrm>
          <a:prstGeom prst="rect">
            <a:avLst/>
          </a:prstGeom>
          <a:noFill/>
          <a:ln w="9525">
            <a:noFill/>
            <a:miter lim="800000"/>
            <a:headEnd/>
            <a:tailEnd/>
          </a:ln>
        </p:spPr>
      </p:pic>
      <p:sp>
        <p:nvSpPr>
          <p:cNvPr id="11" name="Espace réservé de la date 10"/>
          <p:cNvSpPr>
            <a:spLocks noGrp="1"/>
          </p:cNvSpPr>
          <p:nvPr>
            <p:ph type="dt" sz="half" idx="10"/>
          </p:nvPr>
        </p:nvSpPr>
        <p:spPr/>
        <p:txBody>
          <a:bodyPr/>
          <a:lstStyle/>
          <a:p>
            <a:r>
              <a:rPr lang="en-US" smtClean="0"/>
              <a:t>18/03/2019</a:t>
            </a:r>
            <a:endParaRPr lang="fr-BE"/>
          </a:p>
        </p:txBody>
      </p:sp>
      <p:pic>
        <p:nvPicPr>
          <p:cNvPr id="2050" name="Picture 2" descr="http://lapp.in2p3.fr/IMG/jpg/Must_PhotoEnsem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75" y="3850742"/>
            <a:ext cx="1702237" cy="253415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133253" y="6021288"/>
            <a:ext cx="2111155" cy="369332"/>
          </a:xfrm>
          <a:prstGeom prst="rect">
            <a:avLst/>
          </a:prstGeom>
          <a:noFill/>
        </p:spPr>
        <p:txBody>
          <a:bodyPr wrap="none" rtlCol="0">
            <a:spAutoFit/>
          </a:bodyPr>
          <a:lstStyle/>
          <a:p>
            <a:r>
              <a:rPr lang="en-GB" dirty="0" smtClean="0"/>
              <a:t>Salle de </a:t>
            </a:r>
            <a:r>
              <a:rPr lang="en-GB" dirty="0" err="1" smtClean="0"/>
              <a:t>calcul</a:t>
            </a:r>
            <a:r>
              <a:rPr lang="en-GB" dirty="0" smtClean="0"/>
              <a:t> MUST</a:t>
            </a:r>
            <a:endParaRPr lang="en-GB" dirty="0"/>
          </a:p>
        </p:txBody>
      </p:sp>
      <p:pic>
        <p:nvPicPr>
          <p:cNvPr id="2054" name="Picture 6" descr="Figure 1 : La salle de contrôle AT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11" y="4167268"/>
            <a:ext cx="3096495" cy="190110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r>
              <a:rPr lang="fr-BE" smtClean="0"/>
              <a:t>Edwige Tournefier</a:t>
            </a:r>
            <a:endParaRPr lang="fr-BE"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14</a:t>
            </a:fld>
            <a:endParaRPr lang="fr-BE"/>
          </a:p>
        </p:txBody>
      </p:sp>
      <p:sp>
        <p:nvSpPr>
          <p:cNvPr id="13" name="Titre 3"/>
          <p:cNvSpPr txBox="1">
            <a:spLocks/>
          </p:cNvSpPr>
          <p:nvPr/>
        </p:nvSpPr>
        <p:spPr>
          <a:xfrm>
            <a:off x="3347864" y="68400"/>
            <a:ext cx="5583736" cy="450000"/>
          </a:xfrm>
          <a:prstGeom prst="rect">
            <a:avLst/>
          </a:prstGeom>
        </p:spPr>
        <p:txBody>
          <a:bodyPr>
            <a:noAutofit/>
          </a:bodyPr>
          <a:lstStyle>
            <a:lvl1pPr algn="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smtClean="0"/>
              <a:t>Construction des détecteurs au LAPP</a:t>
            </a:r>
            <a:endParaRPr lang="fr-FR" dirty="0"/>
          </a:p>
        </p:txBody>
      </p:sp>
    </p:spTree>
    <p:extLst>
      <p:ext uri="{BB962C8B-B14F-4D97-AF65-F5344CB8AC3E}">
        <p14:creationId xmlns:p14="http://schemas.microsoft.com/office/powerpoint/2010/main" val="895091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title"/>
          </p:nvPr>
        </p:nvSpPr>
        <p:spPr/>
        <p:txBody>
          <a:bodyPr/>
          <a:lstStyle/>
          <a:p>
            <a:r>
              <a:rPr lang="fr-FR" dirty="0" smtClean="0"/>
              <a:t>Les métiers de la recherche</a:t>
            </a:r>
            <a:endParaRPr lang="fr-FR" dirty="0"/>
          </a:p>
        </p:txBody>
      </p:sp>
      <p:sp>
        <p:nvSpPr>
          <p:cNvPr id="4" name="Espace réservé de la date 3"/>
          <p:cNvSpPr>
            <a:spLocks noGrp="1"/>
          </p:cNvSpPr>
          <p:nvPr>
            <p:ph type="dt" sz="half" idx="10"/>
          </p:nvPr>
        </p:nvSpPr>
        <p:spPr/>
        <p:txBody>
          <a:bodyPr/>
          <a:lstStyle/>
          <a:p>
            <a:r>
              <a:rPr lang="en-US" smtClean="0">
                <a:solidFill>
                  <a:srgbClr val="00B4CD"/>
                </a:solidFill>
              </a:rPr>
              <a:t>18/03/2019</a:t>
            </a:r>
            <a:endParaRPr lang="fr-FR" dirty="0">
              <a:solidFill>
                <a:srgbClr val="00B4CD"/>
              </a:solidFill>
            </a:endParaRPr>
          </a:p>
        </p:txBody>
      </p:sp>
      <p:sp>
        <p:nvSpPr>
          <p:cNvPr id="5" name="Espace réservé du pied de page 4"/>
          <p:cNvSpPr>
            <a:spLocks noGrp="1"/>
          </p:cNvSpPr>
          <p:nvPr>
            <p:ph type="ftr" sz="quarter" idx="11"/>
          </p:nvPr>
        </p:nvSpPr>
        <p:spPr/>
        <p:txBody>
          <a:bodyPr/>
          <a:lstStyle/>
          <a:p>
            <a:r>
              <a:rPr lang="fr-FR" smtClean="0"/>
              <a:t>Edwige Tournefier</a:t>
            </a:r>
            <a:endParaRPr lang="fr-FR" dirty="0"/>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15</a:t>
            </a:fld>
            <a:endParaRPr lang="fr-FR" dirty="0"/>
          </a:p>
        </p:txBody>
      </p:sp>
      <p:sp>
        <p:nvSpPr>
          <p:cNvPr id="9" name="Forme libre 8"/>
          <p:cNvSpPr/>
          <p:nvPr/>
        </p:nvSpPr>
        <p:spPr>
          <a:xfrm>
            <a:off x="683568" y="836712"/>
            <a:ext cx="8233632" cy="1597677"/>
          </a:xfrm>
          <a:custGeom>
            <a:avLst/>
            <a:gdLst>
              <a:gd name="connsiteX0" fmla="*/ 0 w 8233632"/>
              <a:gd name="connsiteY0" fmla="*/ 159768 h 1597677"/>
              <a:gd name="connsiteX1" fmla="*/ 159768 w 8233632"/>
              <a:gd name="connsiteY1" fmla="*/ 0 h 1597677"/>
              <a:gd name="connsiteX2" fmla="*/ 8073864 w 8233632"/>
              <a:gd name="connsiteY2" fmla="*/ 0 h 1597677"/>
              <a:gd name="connsiteX3" fmla="*/ 8233632 w 8233632"/>
              <a:gd name="connsiteY3" fmla="*/ 159768 h 1597677"/>
              <a:gd name="connsiteX4" fmla="*/ 8233632 w 8233632"/>
              <a:gd name="connsiteY4" fmla="*/ 1437909 h 1597677"/>
              <a:gd name="connsiteX5" fmla="*/ 8073864 w 8233632"/>
              <a:gd name="connsiteY5" fmla="*/ 1597677 h 1597677"/>
              <a:gd name="connsiteX6" fmla="*/ 159768 w 8233632"/>
              <a:gd name="connsiteY6" fmla="*/ 1597677 h 1597677"/>
              <a:gd name="connsiteX7" fmla="*/ 0 w 8233632"/>
              <a:gd name="connsiteY7" fmla="*/ 1437909 h 1597677"/>
              <a:gd name="connsiteX8" fmla="*/ 0 w 8233632"/>
              <a:gd name="connsiteY8" fmla="*/ 159768 h 15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632" h="1597677">
                <a:moveTo>
                  <a:pt x="0" y="159768"/>
                </a:moveTo>
                <a:cubicBezTo>
                  <a:pt x="0" y="71531"/>
                  <a:pt x="71531" y="0"/>
                  <a:pt x="159768" y="0"/>
                </a:cubicBezTo>
                <a:lnTo>
                  <a:pt x="8073864" y="0"/>
                </a:lnTo>
                <a:cubicBezTo>
                  <a:pt x="8162101" y="0"/>
                  <a:pt x="8233632" y="71531"/>
                  <a:pt x="8233632" y="159768"/>
                </a:cubicBezTo>
                <a:lnTo>
                  <a:pt x="8233632" y="1437909"/>
                </a:lnTo>
                <a:cubicBezTo>
                  <a:pt x="8233632" y="1526146"/>
                  <a:pt x="8162101" y="1597677"/>
                  <a:pt x="8073864" y="1597677"/>
                </a:cubicBezTo>
                <a:lnTo>
                  <a:pt x="159768" y="1597677"/>
                </a:lnTo>
                <a:cubicBezTo>
                  <a:pt x="71531" y="1597677"/>
                  <a:pt x="0" y="1526146"/>
                  <a:pt x="0" y="1437909"/>
                </a:cubicBezTo>
                <a:lnTo>
                  <a:pt x="0" y="159768"/>
                </a:lnTo>
                <a:close/>
              </a:path>
            </a:pathLst>
          </a:custGeom>
          <a:noFill/>
          <a:ln>
            <a:solidFill>
              <a:srgbClr val="00B4C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97934" tIns="91440" rIns="91441" bIns="91440" numCol="1" spcCol="1270" anchor="t" anchorCtr="0">
            <a:noAutofit/>
          </a:bodyPr>
          <a:lstStyle/>
          <a:p>
            <a:pPr lvl="0" algn="l" defTabSz="1066800">
              <a:lnSpc>
                <a:spcPct val="90000"/>
              </a:lnSpc>
              <a:spcBef>
                <a:spcPct val="0"/>
              </a:spcBef>
              <a:spcAft>
                <a:spcPct val="35000"/>
              </a:spcAft>
            </a:pPr>
            <a:r>
              <a:rPr lang="fr-FR" sz="2400" kern="1200" dirty="0" smtClean="0">
                <a:solidFill>
                  <a:schemeClr val="tx1"/>
                </a:solidFill>
              </a:rPr>
              <a:t>Ingénierie</a:t>
            </a:r>
            <a:endParaRPr lang="fr-FR" sz="24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Conception assistée par ordinateur</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Programmation</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Conception de circuits électroniques…</a:t>
            </a:r>
            <a:endParaRPr lang="fr-FR" sz="1900" kern="1200" dirty="0">
              <a:solidFill>
                <a:schemeClr val="tx1"/>
              </a:solidFill>
            </a:endParaRPr>
          </a:p>
        </p:txBody>
      </p:sp>
      <p:sp>
        <p:nvSpPr>
          <p:cNvPr id="10" name="Rectangle à coins arrondis 9"/>
          <p:cNvSpPr/>
          <p:nvPr/>
        </p:nvSpPr>
        <p:spPr>
          <a:xfrm>
            <a:off x="843335" y="996480"/>
            <a:ext cx="1646726" cy="1278142"/>
          </a:xfrm>
          <a:prstGeom prst="roundRect">
            <a:avLst>
              <a:gd name="adj" fmla="val 10000"/>
            </a:avLst>
          </a:prstGeom>
          <a:blipFill>
            <a:blip r:embed="rId3">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orme libre 10"/>
          <p:cNvSpPr/>
          <p:nvPr/>
        </p:nvSpPr>
        <p:spPr>
          <a:xfrm>
            <a:off x="683568" y="2594157"/>
            <a:ext cx="8233632" cy="1597677"/>
          </a:xfrm>
          <a:custGeom>
            <a:avLst/>
            <a:gdLst>
              <a:gd name="connsiteX0" fmla="*/ 0 w 8233632"/>
              <a:gd name="connsiteY0" fmla="*/ 159768 h 1597677"/>
              <a:gd name="connsiteX1" fmla="*/ 159768 w 8233632"/>
              <a:gd name="connsiteY1" fmla="*/ 0 h 1597677"/>
              <a:gd name="connsiteX2" fmla="*/ 8073864 w 8233632"/>
              <a:gd name="connsiteY2" fmla="*/ 0 h 1597677"/>
              <a:gd name="connsiteX3" fmla="*/ 8233632 w 8233632"/>
              <a:gd name="connsiteY3" fmla="*/ 159768 h 1597677"/>
              <a:gd name="connsiteX4" fmla="*/ 8233632 w 8233632"/>
              <a:gd name="connsiteY4" fmla="*/ 1437909 h 1597677"/>
              <a:gd name="connsiteX5" fmla="*/ 8073864 w 8233632"/>
              <a:gd name="connsiteY5" fmla="*/ 1597677 h 1597677"/>
              <a:gd name="connsiteX6" fmla="*/ 159768 w 8233632"/>
              <a:gd name="connsiteY6" fmla="*/ 1597677 h 1597677"/>
              <a:gd name="connsiteX7" fmla="*/ 0 w 8233632"/>
              <a:gd name="connsiteY7" fmla="*/ 1437909 h 1597677"/>
              <a:gd name="connsiteX8" fmla="*/ 0 w 8233632"/>
              <a:gd name="connsiteY8" fmla="*/ 159768 h 15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632" h="1597677">
                <a:moveTo>
                  <a:pt x="0" y="159768"/>
                </a:moveTo>
                <a:cubicBezTo>
                  <a:pt x="0" y="71531"/>
                  <a:pt x="71531" y="0"/>
                  <a:pt x="159768" y="0"/>
                </a:cubicBezTo>
                <a:lnTo>
                  <a:pt x="8073864" y="0"/>
                </a:lnTo>
                <a:cubicBezTo>
                  <a:pt x="8162101" y="0"/>
                  <a:pt x="8233632" y="71531"/>
                  <a:pt x="8233632" y="159768"/>
                </a:cubicBezTo>
                <a:lnTo>
                  <a:pt x="8233632" y="1437909"/>
                </a:lnTo>
                <a:cubicBezTo>
                  <a:pt x="8233632" y="1526146"/>
                  <a:pt x="8162101" y="1597677"/>
                  <a:pt x="8073864" y="1597677"/>
                </a:cubicBezTo>
                <a:lnTo>
                  <a:pt x="159768" y="1597677"/>
                </a:lnTo>
                <a:cubicBezTo>
                  <a:pt x="71531" y="1597677"/>
                  <a:pt x="0" y="1526146"/>
                  <a:pt x="0" y="1437909"/>
                </a:cubicBezTo>
                <a:lnTo>
                  <a:pt x="0" y="159768"/>
                </a:lnTo>
                <a:close/>
              </a:path>
            </a:pathLst>
          </a:custGeom>
          <a:noFill/>
          <a:ln>
            <a:solidFill>
              <a:srgbClr val="00B4C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97934" tIns="91440" rIns="91441" bIns="91440" numCol="1" spcCol="1270" anchor="t" anchorCtr="0">
            <a:noAutofit/>
          </a:bodyPr>
          <a:lstStyle/>
          <a:p>
            <a:pPr lvl="0" algn="l" defTabSz="1066800">
              <a:lnSpc>
                <a:spcPct val="90000"/>
              </a:lnSpc>
              <a:spcBef>
                <a:spcPct val="0"/>
              </a:spcBef>
              <a:spcAft>
                <a:spcPct val="35000"/>
              </a:spcAft>
            </a:pPr>
            <a:r>
              <a:rPr lang="fr-FR" sz="2400" kern="1200" dirty="0" smtClean="0">
                <a:solidFill>
                  <a:schemeClr val="tx1"/>
                </a:solidFill>
              </a:rPr>
              <a:t>Technique</a:t>
            </a:r>
            <a:endParaRPr lang="fr-FR" sz="24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Fabrication de pièces</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Montage d’instruments scientifiques</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Maintenance des équipements…</a:t>
            </a:r>
            <a:endParaRPr lang="fr-FR" sz="1900" kern="1200" dirty="0">
              <a:solidFill>
                <a:schemeClr val="tx1"/>
              </a:solidFill>
            </a:endParaRPr>
          </a:p>
        </p:txBody>
      </p:sp>
      <p:sp>
        <p:nvSpPr>
          <p:cNvPr id="12" name="Rectangle à coins arrondis 11"/>
          <p:cNvSpPr/>
          <p:nvPr/>
        </p:nvSpPr>
        <p:spPr>
          <a:xfrm>
            <a:off x="843335" y="2753925"/>
            <a:ext cx="1646726" cy="1278142"/>
          </a:xfrm>
          <a:prstGeom prst="roundRect">
            <a:avLst>
              <a:gd name="adj" fmla="val 10000"/>
            </a:avLst>
          </a:prstGeom>
          <a:blipFill dpi="0" rotWithShape="1">
            <a:blip r:embed="rId4" cstate="print">
              <a:extLst>
                <a:ext uri="{28A0092B-C50C-407E-A947-70E740481C1C}">
                  <a14:useLocalDpi xmlns:a14="http://schemas.microsoft.com/office/drawing/2010/main" val="0"/>
                </a:ext>
              </a:extLst>
            </a:blip>
            <a:srcRect/>
            <a:stretch>
              <a:fillRect l="-957" t="-177" r="957" b="-6867"/>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orme libre 13"/>
          <p:cNvSpPr/>
          <p:nvPr/>
        </p:nvSpPr>
        <p:spPr>
          <a:xfrm>
            <a:off x="683568" y="4437112"/>
            <a:ext cx="8233632" cy="1597677"/>
          </a:xfrm>
          <a:custGeom>
            <a:avLst/>
            <a:gdLst>
              <a:gd name="connsiteX0" fmla="*/ 0 w 8233632"/>
              <a:gd name="connsiteY0" fmla="*/ 159768 h 1597677"/>
              <a:gd name="connsiteX1" fmla="*/ 159768 w 8233632"/>
              <a:gd name="connsiteY1" fmla="*/ 0 h 1597677"/>
              <a:gd name="connsiteX2" fmla="*/ 8073864 w 8233632"/>
              <a:gd name="connsiteY2" fmla="*/ 0 h 1597677"/>
              <a:gd name="connsiteX3" fmla="*/ 8233632 w 8233632"/>
              <a:gd name="connsiteY3" fmla="*/ 159768 h 1597677"/>
              <a:gd name="connsiteX4" fmla="*/ 8233632 w 8233632"/>
              <a:gd name="connsiteY4" fmla="*/ 1437909 h 1597677"/>
              <a:gd name="connsiteX5" fmla="*/ 8073864 w 8233632"/>
              <a:gd name="connsiteY5" fmla="*/ 1597677 h 1597677"/>
              <a:gd name="connsiteX6" fmla="*/ 159768 w 8233632"/>
              <a:gd name="connsiteY6" fmla="*/ 1597677 h 1597677"/>
              <a:gd name="connsiteX7" fmla="*/ 0 w 8233632"/>
              <a:gd name="connsiteY7" fmla="*/ 1437909 h 1597677"/>
              <a:gd name="connsiteX8" fmla="*/ 0 w 8233632"/>
              <a:gd name="connsiteY8" fmla="*/ 159768 h 15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632" h="1597677">
                <a:moveTo>
                  <a:pt x="0" y="159768"/>
                </a:moveTo>
                <a:cubicBezTo>
                  <a:pt x="0" y="71531"/>
                  <a:pt x="71531" y="0"/>
                  <a:pt x="159768" y="0"/>
                </a:cubicBezTo>
                <a:lnTo>
                  <a:pt x="8073864" y="0"/>
                </a:lnTo>
                <a:cubicBezTo>
                  <a:pt x="8162101" y="0"/>
                  <a:pt x="8233632" y="71531"/>
                  <a:pt x="8233632" y="159768"/>
                </a:cubicBezTo>
                <a:lnTo>
                  <a:pt x="8233632" y="1437909"/>
                </a:lnTo>
                <a:cubicBezTo>
                  <a:pt x="8233632" y="1526146"/>
                  <a:pt x="8162101" y="1597677"/>
                  <a:pt x="8073864" y="1597677"/>
                </a:cubicBezTo>
                <a:lnTo>
                  <a:pt x="159768" y="1597677"/>
                </a:lnTo>
                <a:cubicBezTo>
                  <a:pt x="71531" y="1597677"/>
                  <a:pt x="0" y="1526146"/>
                  <a:pt x="0" y="1437909"/>
                </a:cubicBezTo>
                <a:lnTo>
                  <a:pt x="0" y="159768"/>
                </a:lnTo>
                <a:close/>
              </a:path>
            </a:pathLst>
          </a:custGeom>
          <a:noFill/>
          <a:ln>
            <a:solidFill>
              <a:srgbClr val="00B4C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97934" tIns="91440" rIns="91441" bIns="91440" numCol="1" spcCol="1270" anchor="t" anchorCtr="0">
            <a:noAutofit/>
          </a:bodyPr>
          <a:lstStyle/>
          <a:p>
            <a:pPr lvl="0" algn="l" defTabSz="1066800">
              <a:lnSpc>
                <a:spcPct val="90000"/>
              </a:lnSpc>
              <a:spcBef>
                <a:spcPct val="0"/>
              </a:spcBef>
              <a:spcAft>
                <a:spcPct val="35000"/>
              </a:spcAft>
            </a:pPr>
            <a:r>
              <a:rPr lang="fr-FR" sz="2400" kern="1200" dirty="0" smtClean="0">
                <a:solidFill>
                  <a:schemeClr val="tx1"/>
                </a:solidFill>
              </a:rPr>
              <a:t>Support administratif</a:t>
            </a:r>
            <a:endParaRPr lang="fr-FR" sz="24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Ressources humaines</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Gestion des commandes et missions</a:t>
            </a:r>
            <a:endParaRPr lang="fr-FR" sz="1900" kern="1200" dirty="0">
              <a:solidFill>
                <a:schemeClr val="tx1"/>
              </a:solidFill>
            </a:endParaRPr>
          </a:p>
          <a:p>
            <a:pPr marL="171450" lvl="1" indent="-171450" algn="l" defTabSz="844550">
              <a:lnSpc>
                <a:spcPct val="90000"/>
              </a:lnSpc>
              <a:spcBef>
                <a:spcPct val="0"/>
              </a:spcBef>
              <a:spcAft>
                <a:spcPct val="15000"/>
              </a:spcAft>
              <a:buChar char="••"/>
            </a:pPr>
            <a:r>
              <a:rPr lang="fr-FR" sz="1900" kern="1200" dirty="0" smtClean="0">
                <a:solidFill>
                  <a:schemeClr val="tx1"/>
                </a:solidFill>
              </a:rPr>
              <a:t>Assistance de direction, communication…</a:t>
            </a:r>
            <a:endParaRPr lang="fr-FR" sz="1900" kern="1200" dirty="0">
              <a:solidFill>
                <a:schemeClr val="tx1"/>
              </a:solidFill>
            </a:endParaRPr>
          </a:p>
        </p:txBody>
      </p:sp>
      <p:sp>
        <p:nvSpPr>
          <p:cNvPr id="15" name="Rectangle à coins arrondis 14"/>
          <p:cNvSpPr/>
          <p:nvPr/>
        </p:nvSpPr>
        <p:spPr>
          <a:xfrm>
            <a:off x="843335" y="4596879"/>
            <a:ext cx="1646726" cy="1278142"/>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0119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title"/>
          </p:nvPr>
        </p:nvSpPr>
        <p:spPr/>
        <p:txBody>
          <a:bodyPr/>
          <a:lstStyle/>
          <a:p>
            <a:r>
              <a:rPr lang="fr-FR" dirty="0" smtClean="0"/>
              <a:t>Le métier de </a:t>
            </a:r>
            <a:r>
              <a:rPr lang="fr-FR" dirty="0" err="1" smtClean="0"/>
              <a:t>chercheur.e</a:t>
            </a:r>
            <a:endParaRPr lang="fr-FR" dirty="0"/>
          </a:p>
        </p:txBody>
      </p:sp>
      <p:sp>
        <p:nvSpPr>
          <p:cNvPr id="4" name="Espace réservé de la date 3"/>
          <p:cNvSpPr>
            <a:spLocks noGrp="1"/>
          </p:cNvSpPr>
          <p:nvPr>
            <p:ph type="dt" sz="half" idx="10"/>
          </p:nvPr>
        </p:nvSpPr>
        <p:spPr/>
        <p:txBody>
          <a:bodyPr/>
          <a:lstStyle/>
          <a:p>
            <a:r>
              <a:rPr lang="en-US" smtClean="0">
                <a:solidFill>
                  <a:srgbClr val="00B4CD"/>
                </a:solidFill>
              </a:rPr>
              <a:t>18/03/2019</a:t>
            </a:r>
            <a:endParaRPr lang="fr-FR" dirty="0">
              <a:solidFill>
                <a:srgbClr val="00B4CD"/>
              </a:solidFill>
            </a:endParaRPr>
          </a:p>
        </p:txBody>
      </p:sp>
      <p:sp>
        <p:nvSpPr>
          <p:cNvPr id="5" name="Espace réservé du pied de page 4"/>
          <p:cNvSpPr>
            <a:spLocks noGrp="1"/>
          </p:cNvSpPr>
          <p:nvPr>
            <p:ph type="ftr" sz="quarter" idx="11"/>
          </p:nvPr>
        </p:nvSpPr>
        <p:spPr/>
        <p:txBody>
          <a:bodyPr/>
          <a:lstStyle/>
          <a:p>
            <a:r>
              <a:rPr lang="fr-FR" smtClean="0"/>
              <a:t>Edwige Tournefier</a:t>
            </a:r>
            <a:endParaRPr lang="fr-FR" dirty="0"/>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16</a:t>
            </a:fld>
            <a:endParaRPr lang="fr-FR" dirty="0"/>
          </a:p>
        </p:txBody>
      </p:sp>
      <p:sp>
        <p:nvSpPr>
          <p:cNvPr id="7" name="Forme libre 6"/>
          <p:cNvSpPr/>
          <p:nvPr/>
        </p:nvSpPr>
        <p:spPr>
          <a:xfrm>
            <a:off x="2020022" y="767630"/>
            <a:ext cx="2221306" cy="1658158"/>
          </a:xfrm>
          <a:custGeom>
            <a:avLst/>
            <a:gdLst>
              <a:gd name="connsiteX0" fmla="*/ 132653 w 2221306"/>
              <a:gd name="connsiteY0" fmla="*/ 0 h 1658158"/>
              <a:gd name="connsiteX1" fmla="*/ 2088653 w 2221306"/>
              <a:gd name="connsiteY1" fmla="*/ 0 h 1658158"/>
              <a:gd name="connsiteX2" fmla="*/ 2221306 w 2221306"/>
              <a:gd name="connsiteY2" fmla="*/ 132653 h 1658158"/>
              <a:gd name="connsiteX3" fmla="*/ 2221306 w 2221306"/>
              <a:gd name="connsiteY3" fmla="*/ 1658158 h 1658158"/>
              <a:gd name="connsiteX4" fmla="*/ 2221306 w 2221306"/>
              <a:gd name="connsiteY4" fmla="*/ 1658158 h 1658158"/>
              <a:gd name="connsiteX5" fmla="*/ 0 w 2221306"/>
              <a:gd name="connsiteY5" fmla="*/ 1658158 h 1658158"/>
              <a:gd name="connsiteX6" fmla="*/ 0 w 2221306"/>
              <a:gd name="connsiteY6" fmla="*/ 1658158 h 1658158"/>
              <a:gd name="connsiteX7" fmla="*/ 0 w 2221306"/>
              <a:gd name="connsiteY7" fmla="*/ 132653 h 1658158"/>
              <a:gd name="connsiteX8" fmla="*/ 132653 w 2221306"/>
              <a:gd name="connsiteY8" fmla="*/ 0 h 165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306" h="1658158">
                <a:moveTo>
                  <a:pt x="132653" y="0"/>
                </a:moveTo>
                <a:lnTo>
                  <a:pt x="2088653" y="0"/>
                </a:lnTo>
                <a:cubicBezTo>
                  <a:pt x="2161915" y="0"/>
                  <a:pt x="2221306" y="59391"/>
                  <a:pt x="2221306" y="132653"/>
                </a:cubicBezTo>
                <a:lnTo>
                  <a:pt x="2221306" y="1658158"/>
                </a:lnTo>
                <a:lnTo>
                  <a:pt x="2221306" y="1658158"/>
                </a:lnTo>
                <a:lnTo>
                  <a:pt x="0" y="1658158"/>
                </a:lnTo>
                <a:lnTo>
                  <a:pt x="0" y="1658158"/>
                </a:lnTo>
                <a:lnTo>
                  <a:pt x="0" y="132653"/>
                </a:lnTo>
                <a:cubicBezTo>
                  <a:pt x="0" y="59391"/>
                  <a:pt x="59391" y="0"/>
                  <a:pt x="132653" y="0"/>
                </a:cubicBezTo>
                <a:close/>
              </a:path>
            </a:pathLst>
          </a:custGeom>
          <a:noFill/>
          <a:ln>
            <a:solidFill>
              <a:srgbClr val="00B4CD"/>
            </a:solid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66793" tIns="122673" rIns="66793"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Observation</a:t>
            </a:r>
            <a:endParaRPr lang="fr-FR" sz="2200" kern="1200" dirty="0"/>
          </a:p>
          <a:p>
            <a:pPr marL="228600" lvl="1" indent="-228600" algn="l" defTabSz="977900">
              <a:lnSpc>
                <a:spcPct val="90000"/>
              </a:lnSpc>
              <a:spcBef>
                <a:spcPct val="0"/>
              </a:spcBef>
              <a:spcAft>
                <a:spcPct val="15000"/>
              </a:spcAft>
              <a:buChar char="••"/>
            </a:pPr>
            <a:r>
              <a:rPr lang="fr-FR" sz="2200" kern="1200" dirty="0" smtClean="0"/>
              <a:t>Question</a:t>
            </a:r>
            <a:endParaRPr lang="fr-FR" sz="2200" kern="1200" dirty="0"/>
          </a:p>
          <a:p>
            <a:pPr marL="228600" lvl="1" indent="-228600" algn="l" defTabSz="977900">
              <a:lnSpc>
                <a:spcPct val="90000"/>
              </a:lnSpc>
              <a:spcBef>
                <a:spcPct val="0"/>
              </a:spcBef>
              <a:spcAft>
                <a:spcPct val="15000"/>
              </a:spcAft>
              <a:buChar char="••"/>
            </a:pPr>
            <a:r>
              <a:rPr lang="fr-FR" sz="2200" kern="1200" dirty="0" smtClean="0"/>
              <a:t>Hypothèses</a:t>
            </a:r>
            <a:endParaRPr lang="fr-FR" sz="2200" kern="1200" dirty="0"/>
          </a:p>
          <a:p>
            <a:pPr marL="228600" lvl="1" indent="-228600" algn="l" defTabSz="977900">
              <a:lnSpc>
                <a:spcPct val="90000"/>
              </a:lnSpc>
              <a:spcBef>
                <a:spcPct val="0"/>
              </a:spcBef>
              <a:spcAft>
                <a:spcPct val="15000"/>
              </a:spcAft>
              <a:buChar char="••"/>
            </a:pPr>
            <a:r>
              <a:rPr lang="fr-FR" sz="2200" kern="1200" dirty="0" smtClean="0"/>
              <a:t>Expériences</a:t>
            </a:r>
            <a:endParaRPr lang="fr-FR" sz="2200" kern="1200" dirty="0"/>
          </a:p>
        </p:txBody>
      </p:sp>
      <p:sp>
        <p:nvSpPr>
          <p:cNvPr id="8" name="Forme libre 7"/>
          <p:cNvSpPr/>
          <p:nvPr/>
        </p:nvSpPr>
        <p:spPr>
          <a:xfrm>
            <a:off x="2020022" y="2425788"/>
            <a:ext cx="2221306" cy="713008"/>
          </a:xfrm>
          <a:custGeom>
            <a:avLst/>
            <a:gdLst>
              <a:gd name="connsiteX0" fmla="*/ 0 w 2221306"/>
              <a:gd name="connsiteY0" fmla="*/ 0 h 713008"/>
              <a:gd name="connsiteX1" fmla="*/ 2221306 w 2221306"/>
              <a:gd name="connsiteY1" fmla="*/ 0 h 713008"/>
              <a:gd name="connsiteX2" fmla="*/ 2221306 w 2221306"/>
              <a:gd name="connsiteY2" fmla="*/ 713008 h 713008"/>
              <a:gd name="connsiteX3" fmla="*/ 0 w 2221306"/>
              <a:gd name="connsiteY3" fmla="*/ 713008 h 713008"/>
              <a:gd name="connsiteX4" fmla="*/ 0 w 2221306"/>
              <a:gd name="connsiteY4" fmla="*/ 0 h 71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306" h="713008">
                <a:moveTo>
                  <a:pt x="0" y="0"/>
                </a:moveTo>
                <a:lnTo>
                  <a:pt x="2221306" y="0"/>
                </a:lnTo>
                <a:lnTo>
                  <a:pt x="2221306" y="713008"/>
                </a:lnTo>
                <a:lnTo>
                  <a:pt x="0" y="713008"/>
                </a:lnTo>
                <a:lnTo>
                  <a:pt x="0" y="0"/>
                </a:lnTo>
                <a:close/>
              </a:path>
            </a:pathLst>
          </a:custGeom>
          <a:solidFill>
            <a:srgbClr val="00B3CC"/>
          </a:solidFill>
          <a:ln>
            <a:solidFill>
              <a:srgbClr val="00B4CD"/>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06680" tIns="0" rIns="692566" bIns="0" numCol="1" spcCol="1270" anchor="ctr" anchorCtr="0">
            <a:noAutofit/>
          </a:bodyPr>
          <a:lstStyle/>
          <a:p>
            <a:pPr lvl="0" algn="l" defTabSz="1244600">
              <a:lnSpc>
                <a:spcPct val="90000"/>
              </a:lnSpc>
              <a:spcBef>
                <a:spcPct val="0"/>
              </a:spcBef>
              <a:spcAft>
                <a:spcPct val="35000"/>
              </a:spcAft>
            </a:pPr>
            <a:r>
              <a:rPr lang="fr-FR" sz="2800" kern="1200" dirty="0" smtClean="0"/>
              <a:t>Chercher</a:t>
            </a:r>
            <a:endParaRPr lang="fr-FR" sz="2800" kern="1200" dirty="0"/>
          </a:p>
        </p:txBody>
      </p:sp>
      <p:sp>
        <p:nvSpPr>
          <p:cNvPr id="9" name="Ellipse 8"/>
          <p:cNvSpPr/>
          <p:nvPr/>
        </p:nvSpPr>
        <p:spPr>
          <a:xfrm>
            <a:off x="3583905" y="2475789"/>
            <a:ext cx="903965" cy="903965"/>
          </a:xfrm>
          <a:prstGeom prst="ellipse">
            <a:avLst/>
          </a:prstGeom>
          <a:blipFill>
            <a:blip r:embed="rId3" cstate="print">
              <a:extLst>
                <a:ext uri="{28A0092B-C50C-407E-A947-70E740481C1C}">
                  <a14:useLocalDpi xmlns:a14="http://schemas.microsoft.com/office/drawing/2010/main" val="0"/>
                </a:ext>
              </a:extLst>
            </a:blip>
            <a:srcRect/>
            <a:stretch>
              <a:fillRect l="-28000" r="-28000"/>
            </a:stretch>
          </a:blipFill>
          <a:ln>
            <a:solidFill>
              <a:schemeClr val="bg1">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0" name="Forme libre 9"/>
          <p:cNvSpPr/>
          <p:nvPr/>
        </p:nvSpPr>
        <p:spPr>
          <a:xfrm>
            <a:off x="4680481" y="767630"/>
            <a:ext cx="2221306" cy="1658158"/>
          </a:xfrm>
          <a:custGeom>
            <a:avLst/>
            <a:gdLst>
              <a:gd name="connsiteX0" fmla="*/ 132653 w 2221306"/>
              <a:gd name="connsiteY0" fmla="*/ 0 h 1658158"/>
              <a:gd name="connsiteX1" fmla="*/ 2088653 w 2221306"/>
              <a:gd name="connsiteY1" fmla="*/ 0 h 1658158"/>
              <a:gd name="connsiteX2" fmla="*/ 2221306 w 2221306"/>
              <a:gd name="connsiteY2" fmla="*/ 132653 h 1658158"/>
              <a:gd name="connsiteX3" fmla="*/ 2221306 w 2221306"/>
              <a:gd name="connsiteY3" fmla="*/ 1658158 h 1658158"/>
              <a:gd name="connsiteX4" fmla="*/ 2221306 w 2221306"/>
              <a:gd name="connsiteY4" fmla="*/ 1658158 h 1658158"/>
              <a:gd name="connsiteX5" fmla="*/ 0 w 2221306"/>
              <a:gd name="connsiteY5" fmla="*/ 1658158 h 1658158"/>
              <a:gd name="connsiteX6" fmla="*/ 0 w 2221306"/>
              <a:gd name="connsiteY6" fmla="*/ 1658158 h 1658158"/>
              <a:gd name="connsiteX7" fmla="*/ 0 w 2221306"/>
              <a:gd name="connsiteY7" fmla="*/ 132653 h 1658158"/>
              <a:gd name="connsiteX8" fmla="*/ 132653 w 2221306"/>
              <a:gd name="connsiteY8" fmla="*/ 0 h 165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306" h="1658158">
                <a:moveTo>
                  <a:pt x="132653" y="0"/>
                </a:moveTo>
                <a:lnTo>
                  <a:pt x="2088653" y="0"/>
                </a:lnTo>
                <a:cubicBezTo>
                  <a:pt x="2161915" y="0"/>
                  <a:pt x="2221306" y="59391"/>
                  <a:pt x="2221306" y="132653"/>
                </a:cubicBezTo>
                <a:lnTo>
                  <a:pt x="2221306" y="1658158"/>
                </a:lnTo>
                <a:lnTo>
                  <a:pt x="2221306" y="1658158"/>
                </a:lnTo>
                <a:lnTo>
                  <a:pt x="0" y="1658158"/>
                </a:lnTo>
                <a:lnTo>
                  <a:pt x="0" y="1658158"/>
                </a:lnTo>
                <a:lnTo>
                  <a:pt x="0" y="132653"/>
                </a:lnTo>
                <a:cubicBezTo>
                  <a:pt x="0" y="59391"/>
                  <a:pt x="59391" y="0"/>
                  <a:pt x="132653" y="0"/>
                </a:cubicBezTo>
                <a:close/>
              </a:path>
            </a:pathLst>
          </a:custGeom>
          <a:noFill/>
          <a:ln>
            <a:solidFill>
              <a:srgbClr val="00B4CD"/>
            </a:solid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66793" tIns="122673" rIns="66793"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Publications</a:t>
            </a:r>
            <a:endParaRPr lang="fr-FR" sz="2200" kern="1200" dirty="0"/>
          </a:p>
          <a:p>
            <a:pPr marL="228600" lvl="1" indent="-228600" algn="l" defTabSz="977900">
              <a:lnSpc>
                <a:spcPct val="90000"/>
              </a:lnSpc>
              <a:spcBef>
                <a:spcPct val="0"/>
              </a:spcBef>
              <a:spcAft>
                <a:spcPct val="15000"/>
              </a:spcAft>
              <a:buChar char="••"/>
            </a:pPr>
            <a:r>
              <a:rPr lang="fr-FR" sz="2200" kern="1200" dirty="0" smtClean="0"/>
              <a:t>Conférences</a:t>
            </a:r>
            <a:endParaRPr lang="fr-FR" sz="2200" kern="1200" dirty="0"/>
          </a:p>
          <a:p>
            <a:pPr marL="228600" lvl="1" indent="-228600" algn="l" defTabSz="977900">
              <a:lnSpc>
                <a:spcPct val="90000"/>
              </a:lnSpc>
              <a:spcBef>
                <a:spcPct val="0"/>
              </a:spcBef>
              <a:spcAft>
                <a:spcPct val="15000"/>
              </a:spcAft>
              <a:buChar char="••"/>
            </a:pPr>
            <a:r>
              <a:rPr lang="fr-FR" sz="2200" kern="1200" dirty="0" smtClean="0"/>
              <a:t>Brevets</a:t>
            </a:r>
            <a:endParaRPr lang="fr-FR" sz="2200" kern="1200" dirty="0"/>
          </a:p>
        </p:txBody>
      </p:sp>
      <p:sp>
        <p:nvSpPr>
          <p:cNvPr id="11" name="Forme libre 10"/>
          <p:cNvSpPr/>
          <p:nvPr/>
        </p:nvSpPr>
        <p:spPr>
          <a:xfrm>
            <a:off x="4680481" y="2425788"/>
            <a:ext cx="2221306" cy="713008"/>
          </a:xfrm>
          <a:custGeom>
            <a:avLst/>
            <a:gdLst>
              <a:gd name="connsiteX0" fmla="*/ 0 w 2221306"/>
              <a:gd name="connsiteY0" fmla="*/ 0 h 713008"/>
              <a:gd name="connsiteX1" fmla="*/ 2221306 w 2221306"/>
              <a:gd name="connsiteY1" fmla="*/ 0 h 713008"/>
              <a:gd name="connsiteX2" fmla="*/ 2221306 w 2221306"/>
              <a:gd name="connsiteY2" fmla="*/ 713008 h 713008"/>
              <a:gd name="connsiteX3" fmla="*/ 0 w 2221306"/>
              <a:gd name="connsiteY3" fmla="*/ 713008 h 713008"/>
              <a:gd name="connsiteX4" fmla="*/ 0 w 2221306"/>
              <a:gd name="connsiteY4" fmla="*/ 0 h 71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306" h="713008">
                <a:moveTo>
                  <a:pt x="0" y="0"/>
                </a:moveTo>
                <a:lnTo>
                  <a:pt x="2221306" y="0"/>
                </a:lnTo>
                <a:lnTo>
                  <a:pt x="2221306" y="713008"/>
                </a:lnTo>
                <a:lnTo>
                  <a:pt x="0" y="713008"/>
                </a:lnTo>
                <a:lnTo>
                  <a:pt x="0" y="0"/>
                </a:lnTo>
                <a:close/>
              </a:path>
            </a:pathLst>
          </a:custGeom>
          <a:solidFill>
            <a:srgbClr val="00B3CC"/>
          </a:solidFill>
          <a:ln>
            <a:solidFill>
              <a:srgbClr val="00B4CD"/>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06680" tIns="0" rIns="692566" bIns="0" numCol="1" spcCol="1270" anchor="ctr" anchorCtr="0">
            <a:noAutofit/>
          </a:bodyPr>
          <a:lstStyle/>
          <a:p>
            <a:pPr lvl="0" algn="l" defTabSz="1244600">
              <a:lnSpc>
                <a:spcPct val="90000"/>
              </a:lnSpc>
              <a:spcBef>
                <a:spcPct val="0"/>
              </a:spcBef>
              <a:spcAft>
                <a:spcPct val="35000"/>
              </a:spcAft>
            </a:pPr>
            <a:r>
              <a:rPr lang="fr-FR" sz="2800" kern="1200" dirty="0" smtClean="0"/>
              <a:t>Découvrir</a:t>
            </a:r>
            <a:endParaRPr lang="fr-FR" sz="2800" kern="1200" dirty="0"/>
          </a:p>
        </p:txBody>
      </p:sp>
      <p:sp>
        <p:nvSpPr>
          <p:cNvPr id="12" name="Ellipse 11"/>
          <p:cNvSpPr/>
          <p:nvPr/>
        </p:nvSpPr>
        <p:spPr>
          <a:xfrm>
            <a:off x="6244364" y="2475789"/>
            <a:ext cx="903965" cy="903965"/>
          </a:xfrm>
          <a:prstGeom prst="ellipse">
            <a:avLst/>
          </a:prstGeom>
          <a:blipFill dpi="0" rotWithShape="1">
            <a:blip r:embed="rId4" cstate="print">
              <a:extLst>
                <a:ext uri="{28A0092B-C50C-407E-A947-70E740481C1C}">
                  <a14:useLocalDpi xmlns:a14="http://schemas.microsoft.com/office/drawing/2010/main" val="0"/>
                </a:ext>
              </a:extLst>
            </a:blip>
            <a:srcRect/>
            <a:stretch>
              <a:fillRect l="-17722" t="-22005" r="-49560" b="-7995"/>
            </a:stretch>
          </a:blipFill>
          <a:ln>
            <a:solidFill>
              <a:schemeClr val="bg1">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3" name="Forme libre 12"/>
          <p:cNvSpPr/>
          <p:nvPr/>
        </p:nvSpPr>
        <p:spPr>
          <a:xfrm>
            <a:off x="2020022" y="3764813"/>
            <a:ext cx="2221306" cy="1658158"/>
          </a:xfrm>
          <a:custGeom>
            <a:avLst/>
            <a:gdLst>
              <a:gd name="connsiteX0" fmla="*/ 132653 w 2221306"/>
              <a:gd name="connsiteY0" fmla="*/ 0 h 1658158"/>
              <a:gd name="connsiteX1" fmla="*/ 2088653 w 2221306"/>
              <a:gd name="connsiteY1" fmla="*/ 0 h 1658158"/>
              <a:gd name="connsiteX2" fmla="*/ 2221306 w 2221306"/>
              <a:gd name="connsiteY2" fmla="*/ 132653 h 1658158"/>
              <a:gd name="connsiteX3" fmla="*/ 2221306 w 2221306"/>
              <a:gd name="connsiteY3" fmla="*/ 1658158 h 1658158"/>
              <a:gd name="connsiteX4" fmla="*/ 2221306 w 2221306"/>
              <a:gd name="connsiteY4" fmla="*/ 1658158 h 1658158"/>
              <a:gd name="connsiteX5" fmla="*/ 0 w 2221306"/>
              <a:gd name="connsiteY5" fmla="*/ 1658158 h 1658158"/>
              <a:gd name="connsiteX6" fmla="*/ 0 w 2221306"/>
              <a:gd name="connsiteY6" fmla="*/ 1658158 h 1658158"/>
              <a:gd name="connsiteX7" fmla="*/ 0 w 2221306"/>
              <a:gd name="connsiteY7" fmla="*/ 132653 h 1658158"/>
              <a:gd name="connsiteX8" fmla="*/ 132653 w 2221306"/>
              <a:gd name="connsiteY8" fmla="*/ 0 h 165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306" h="1658158">
                <a:moveTo>
                  <a:pt x="132653" y="0"/>
                </a:moveTo>
                <a:lnTo>
                  <a:pt x="2088653" y="0"/>
                </a:lnTo>
                <a:cubicBezTo>
                  <a:pt x="2161915" y="0"/>
                  <a:pt x="2221306" y="59391"/>
                  <a:pt x="2221306" y="132653"/>
                </a:cubicBezTo>
                <a:lnTo>
                  <a:pt x="2221306" y="1658158"/>
                </a:lnTo>
                <a:lnTo>
                  <a:pt x="2221306" y="1658158"/>
                </a:lnTo>
                <a:lnTo>
                  <a:pt x="0" y="1658158"/>
                </a:lnTo>
                <a:lnTo>
                  <a:pt x="0" y="1658158"/>
                </a:lnTo>
                <a:lnTo>
                  <a:pt x="0" y="132653"/>
                </a:lnTo>
                <a:cubicBezTo>
                  <a:pt x="0" y="59391"/>
                  <a:pt x="59391" y="0"/>
                  <a:pt x="132653" y="0"/>
                </a:cubicBezTo>
                <a:close/>
              </a:path>
            </a:pathLst>
          </a:custGeom>
          <a:noFill/>
          <a:ln>
            <a:solidFill>
              <a:srgbClr val="00B4CD"/>
            </a:solid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66793" tIns="122673" rIns="66793"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Vulgarisation scientifique</a:t>
            </a:r>
            <a:endParaRPr lang="fr-FR" sz="2200" kern="1200" dirty="0"/>
          </a:p>
        </p:txBody>
      </p:sp>
      <p:sp>
        <p:nvSpPr>
          <p:cNvPr id="14" name="Forme libre 13"/>
          <p:cNvSpPr/>
          <p:nvPr/>
        </p:nvSpPr>
        <p:spPr>
          <a:xfrm>
            <a:off x="2020022" y="5422971"/>
            <a:ext cx="2221306" cy="713008"/>
          </a:xfrm>
          <a:custGeom>
            <a:avLst/>
            <a:gdLst>
              <a:gd name="connsiteX0" fmla="*/ 0 w 2221306"/>
              <a:gd name="connsiteY0" fmla="*/ 0 h 713008"/>
              <a:gd name="connsiteX1" fmla="*/ 2221306 w 2221306"/>
              <a:gd name="connsiteY1" fmla="*/ 0 h 713008"/>
              <a:gd name="connsiteX2" fmla="*/ 2221306 w 2221306"/>
              <a:gd name="connsiteY2" fmla="*/ 713008 h 713008"/>
              <a:gd name="connsiteX3" fmla="*/ 0 w 2221306"/>
              <a:gd name="connsiteY3" fmla="*/ 713008 h 713008"/>
              <a:gd name="connsiteX4" fmla="*/ 0 w 2221306"/>
              <a:gd name="connsiteY4" fmla="*/ 0 h 71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306" h="713008">
                <a:moveTo>
                  <a:pt x="0" y="0"/>
                </a:moveTo>
                <a:lnTo>
                  <a:pt x="2221306" y="0"/>
                </a:lnTo>
                <a:lnTo>
                  <a:pt x="2221306" y="713008"/>
                </a:lnTo>
                <a:lnTo>
                  <a:pt x="0" y="713008"/>
                </a:lnTo>
                <a:lnTo>
                  <a:pt x="0" y="0"/>
                </a:lnTo>
                <a:close/>
              </a:path>
            </a:pathLst>
          </a:custGeom>
          <a:solidFill>
            <a:srgbClr val="00B3CC"/>
          </a:solidFill>
          <a:ln>
            <a:solidFill>
              <a:srgbClr val="00B4CD"/>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06680" tIns="0" rIns="692566" bIns="0" numCol="1" spcCol="1270" anchor="ctr" anchorCtr="0">
            <a:noAutofit/>
          </a:bodyPr>
          <a:lstStyle/>
          <a:p>
            <a:pPr lvl="0" algn="l" defTabSz="1244600">
              <a:lnSpc>
                <a:spcPct val="90000"/>
              </a:lnSpc>
              <a:spcBef>
                <a:spcPct val="0"/>
              </a:spcBef>
              <a:spcAft>
                <a:spcPct val="35000"/>
              </a:spcAft>
            </a:pPr>
            <a:r>
              <a:rPr lang="fr-FR" sz="2800" kern="1200" dirty="0" smtClean="0"/>
              <a:t>Diffuser</a:t>
            </a:r>
          </a:p>
        </p:txBody>
      </p:sp>
      <p:sp>
        <p:nvSpPr>
          <p:cNvPr id="15" name="Ellipse 14"/>
          <p:cNvSpPr/>
          <p:nvPr/>
        </p:nvSpPr>
        <p:spPr>
          <a:xfrm>
            <a:off x="3583905" y="5472972"/>
            <a:ext cx="903965" cy="903965"/>
          </a:xfrm>
          <a:prstGeom prst="ellipse">
            <a:avLst/>
          </a:prstGeom>
          <a:blipFill>
            <a:blip r:embed="rId5" cstate="print">
              <a:extLst>
                <a:ext uri="{28A0092B-C50C-407E-A947-70E740481C1C}">
                  <a14:useLocalDpi xmlns:a14="http://schemas.microsoft.com/office/drawing/2010/main" val="0"/>
                </a:ext>
              </a:extLst>
            </a:blip>
            <a:srcRect/>
            <a:stretch>
              <a:fillRect t="-25000" b="-25000"/>
            </a:stretch>
          </a:blipFill>
          <a:ln>
            <a:solidFill>
              <a:schemeClr val="bg1">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6" name="Forme libre 15"/>
          <p:cNvSpPr/>
          <p:nvPr/>
        </p:nvSpPr>
        <p:spPr>
          <a:xfrm>
            <a:off x="4680481" y="3764813"/>
            <a:ext cx="2221306" cy="1658158"/>
          </a:xfrm>
          <a:custGeom>
            <a:avLst/>
            <a:gdLst>
              <a:gd name="connsiteX0" fmla="*/ 132653 w 2221306"/>
              <a:gd name="connsiteY0" fmla="*/ 0 h 1658158"/>
              <a:gd name="connsiteX1" fmla="*/ 2088653 w 2221306"/>
              <a:gd name="connsiteY1" fmla="*/ 0 h 1658158"/>
              <a:gd name="connsiteX2" fmla="*/ 2221306 w 2221306"/>
              <a:gd name="connsiteY2" fmla="*/ 132653 h 1658158"/>
              <a:gd name="connsiteX3" fmla="*/ 2221306 w 2221306"/>
              <a:gd name="connsiteY3" fmla="*/ 1658158 h 1658158"/>
              <a:gd name="connsiteX4" fmla="*/ 2221306 w 2221306"/>
              <a:gd name="connsiteY4" fmla="*/ 1658158 h 1658158"/>
              <a:gd name="connsiteX5" fmla="*/ 0 w 2221306"/>
              <a:gd name="connsiteY5" fmla="*/ 1658158 h 1658158"/>
              <a:gd name="connsiteX6" fmla="*/ 0 w 2221306"/>
              <a:gd name="connsiteY6" fmla="*/ 1658158 h 1658158"/>
              <a:gd name="connsiteX7" fmla="*/ 0 w 2221306"/>
              <a:gd name="connsiteY7" fmla="*/ 132653 h 1658158"/>
              <a:gd name="connsiteX8" fmla="*/ 132653 w 2221306"/>
              <a:gd name="connsiteY8" fmla="*/ 0 h 165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1306" h="1658158">
                <a:moveTo>
                  <a:pt x="132653" y="0"/>
                </a:moveTo>
                <a:lnTo>
                  <a:pt x="2088653" y="0"/>
                </a:lnTo>
                <a:cubicBezTo>
                  <a:pt x="2161915" y="0"/>
                  <a:pt x="2221306" y="59391"/>
                  <a:pt x="2221306" y="132653"/>
                </a:cubicBezTo>
                <a:lnTo>
                  <a:pt x="2221306" y="1658158"/>
                </a:lnTo>
                <a:lnTo>
                  <a:pt x="2221306" y="1658158"/>
                </a:lnTo>
                <a:lnTo>
                  <a:pt x="0" y="1658158"/>
                </a:lnTo>
                <a:lnTo>
                  <a:pt x="0" y="1658158"/>
                </a:lnTo>
                <a:lnTo>
                  <a:pt x="0" y="132653"/>
                </a:lnTo>
                <a:cubicBezTo>
                  <a:pt x="0" y="59391"/>
                  <a:pt x="59391" y="0"/>
                  <a:pt x="132653" y="0"/>
                </a:cubicBezTo>
                <a:close/>
              </a:path>
            </a:pathLst>
          </a:custGeom>
          <a:noFill/>
          <a:ln>
            <a:solidFill>
              <a:srgbClr val="00B4CD"/>
            </a:solid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66793" tIns="122673" rIns="66793"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Enseignement</a:t>
            </a:r>
            <a:endParaRPr lang="fr-FR" sz="2200" kern="1200" dirty="0"/>
          </a:p>
          <a:p>
            <a:pPr marL="228600" lvl="1" indent="-228600" algn="l" defTabSz="977900">
              <a:lnSpc>
                <a:spcPct val="90000"/>
              </a:lnSpc>
              <a:spcBef>
                <a:spcPct val="0"/>
              </a:spcBef>
              <a:spcAft>
                <a:spcPct val="15000"/>
              </a:spcAft>
              <a:buChar char="••"/>
            </a:pPr>
            <a:r>
              <a:rPr lang="fr-FR" sz="2200" kern="1200" dirty="0" smtClean="0"/>
              <a:t>Encadrement des étudiants</a:t>
            </a:r>
            <a:endParaRPr lang="fr-FR" sz="2200" kern="1200" dirty="0"/>
          </a:p>
        </p:txBody>
      </p:sp>
      <p:sp>
        <p:nvSpPr>
          <p:cNvPr id="17" name="Forme libre 16"/>
          <p:cNvSpPr/>
          <p:nvPr/>
        </p:nvSpPr>
        <p:spPr>
          <a:xfrm>
            <a:off x="4680481" y="5422971"/>
            <a:ext cx="2221306" cy="713008"/>
          </a:xfrm>
          <a:custGeom>
            <a:avLst/>
            <a:gdLst>
              <a:gd name="connsiteX0" fmla="*/ 0 w 2221306"/>
              <a:gd name="connsiteY0" fmla="*/ 0 h 713008"/>
              <a:gd name="connsiteX1" fmla="*/ 2221306 w 2221306"/>
              <a:gd name="connsiteY1" fmla="*/ 0 h 713008"/>
              <a:gd name="connsiteX2" fmla="*/ 2221306 w 2221306"/>
              <a:gd name="connsiteY2" fmla="*/ 713008 h 713008"/>
              <a:gd name="connsiteX3" fmla="*/ 0 w 2221306"/>
              <a:gd name="connsiteY3" fmla="*/ 713008 h 713008"/>
              <a:gd name="connsiteX4" fmla="*/ 0 w 2221306"/>
              <a:gd name="connsiteY4" fmla="*/ 0 h 71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306" h="713008">
                <a:moveTo>
                  <a:pt x="0" y="0"/>
                </a:moveTo>
                <a:lnTo>
                  <a:pt x="2221306" y="0"/>
                </a:lnTo>
                <a:lnTo>
                  <a:pt x="2221306" y="713008"/>
                </a:lnTo>
                <a:lnTo>
                  <a:pt x="0" y="713008"/>
                </a:lnTo>
                <a:lnTo>
                  <a:pt x="0" y="0"/>
                </a:lnTo>
                <a:close/>
              </a:path>
            </a:pathLst>
          </a:custGeom>
          <a:solidFill>
            <a:srgbClr val="00B3CC"/>
          </a:solidFill>
          <a:ln>
            <a:solidFill>
              <a:srgbClr val="00B4CD"/>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06680" tIns="0" rIns="692566" bIns="0" numCol="1" spcCol="1270" anchor="ctr" anchorCtr="0">
            <a:noAutofit/>
          </a:bodyPr>
          <a:lstStyle/>
          <a:p>
            <a:pPr lvl="0" algn="l" defTabSz="1244600">
              <a:lnSpc>
                <a:spcPct val="90000"/>
              </a:lnSpc>
              <a:spcBef>
                <a:spcPct val="0"/>
              </a:spcBef>
              <a:spcAft>
                <a:spcPct val="35000"/>
              </a:spcAft>
            </a:pPr>
            <a:r>
              <a:rPr lang="fr-FR" sz="2800" kern="1200" dirty="0" smtClean="0"/>
              <a:t>Former</a:t>
            </a:r>
            <a:endParaRPr lang="fr-FR" sz="2800" kern="1200" dirty="0"/>
          </a:p>
        </p:txBody>
      </p:sp>
      <p:sp>
        <p:nvSpPr>
          <p:cNvPr id="18" name="Ellipse 17"/>
          <p:cNvSpPr/>
          <p:nvPr/>
        </p:nvSpPr>
        <p:spPr>
          <a:xfrm>
            <a:off x="6244364" y="5472972"/>
            <a:ext cx="903965" cy="903965"/>
          </a:xfrm>
          <a:prstGeom prst="ellipse">
            <a:avLst/>
          </a:prstGeom>
          <a:blipFill dpi="0" rotWithShape="1">
            <a:blip r:embed="rId6" cstate="print">
              <a:extLst>
                <a:ext uri="{28A0092B-C50C-407E-A947-70E740481C1C}">
                  <a14:useLocalDpi xmlns:a14="http://schemas.microsoft.com/office/drawing/2010/main" val="0"/>
                </a:ext>
              </a:extLst>
            </a:blip>
            <a:srcRect/>
            <a:stretch>
              <a:fillRect t="-15000" r="-65492" b="-15000"/>
            </a:stretch>
          </a:blipFill>
          <a:ln>
            <a:solidFill>
              <a:schemeClr val="bg1">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081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02588"/>
            <a:ext cx="5868495" cy="1257535"/>
          </a:xfrm>
        </p:spPr>
      </p:pic>
      <p:pic>
        <p:nvPicPr>
          <p:cNvPr id="7" name="Image 6" descr="Equation_01.jpg"/>
          <p:cNvPicPr>
            <a:picLocks noChangeAspect="1"/>
          </p:cNvPicPr>
          <p:nvPr/>
        </p:nvPicPr>
        <p:blipFill>
          <a:blip r:embed="rId3" cstate="print"/>
          <a:stretch>
            <a:fillRect/>
          </a:stretch>
        </p:blipFill>
        <p:spPr>
          <a:xfrm>
            <a:off x="5510784" y="1285860"/>
            <a:ext cx="3219709" cy="4786346"/>
          </a:xfrm>
          <a:prstGeom prst="rect">
            <a:avLst/>
          </a:prstGeom>
        </p:spPr>
      </p:pic>
      <p:sp>
        <p:nvSpPr>
          <p:cNvPr id="10" name="Espace réservé de la date 9"/>
          <p:cNvSpPr>
            <a:spLocks noGrp="1"/>
          </p:cNvSpPr>
          <p:nvPr>
            <p:ph type="dt" sz="half" idx="10"/>
          </p:nvPr>
        </p:nvSpPr>
        <p:spPr/>
        <p:txBody>
          <a:bodyPr/>
          <a:lstStyle/>
          <a:p>
            <a:r>
              <a:rPr lang="en-US" smtClean="0"/>
              <a:t>18/03/2019</a:t>
            </a:r>
            <a:endParaRPr lang="fr-BE" dirty="0"/>
          </a:p>
        </p:txBody>
      </p:sp>
      <p:pic>
        <p:nvPicPr>
          <p:cNvPr id="4100" name="Picture 4" descr="Logo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663" y="3933056"/>
            <a:ext cx="1774417" cy="5459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p:cNvCxnSpPr/>
          <p:nvPr/>
        </p:nvCxnSpPr>
        <p:spPr>
          <a:xfrm>
            <a:off x="2195736" y="4242048"/>
            <a:ext cx="1008112" cy="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836950"/>
            <a:ext cx="1599070" cy="810196"/>
          </a:xfrm>
          <a:prstGeom prst="rect">
            <a:avLst/>
          </a:prstGeom>
        </p:spPr>
      </p:pic>
      <p:sp>
        <p:nvSpPr>
          <p:cNvPr id="3" name="Espace réservé du pied de page 2"/>
          <p:cNvSpPr>
            <a:spLocks noGrp="1"/>
          </p:cNvSpPr>
          <p:nvPr>
            <p:ph type="ftr" sz="quarter" idx="11"/>
          </p:nvPr>
        </p:nvSpPr>
        <p:spPr/>
        <p:txBody>
          <a:bodyPr/>
          <a:lstStyle/>
          <a:p>
            <a:r>
              <a:rPr lang="fr-BE" smtClean="0"/>
              <a:t>Edwige Tournefier</a:t>
            </a:r>
            <a:endParaRPr lang="fr-BE" dirty="0" smtClean="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17</a:t>
            </a:fld>
            <a:endParaRPr lang="fr-BE" dirty="0"/>
          </a:p>
        </p:txBody>
      </p:sp>
      <p:sp>
        <p:nvSpPr>
          <p:cNvPr id="12" name="Titre 3"/>
          <p:cNvSpPr>
            <a:spLocks noGrp="1"/>
          </p:cNvSpPr>
          <p:nvPr>
            <p:ph type="title"/>
          </p:nvPr>
        </p:nvSpPr>
        <p:spPr>
          <a:xfrm>
            <a:off x="3347864" y="68400"/>
            <a:ext cx="5583736" cy="450000"/>
          </a:xfrm>
        </p:spPr>
        <p:txBody>
          <a:bodyPr>
            <a:normAutofit fontScale="90000"/>
          </a:bodyPr>
          <a:lstStyle/>
          <a:p>
            <a:r>
              <a:rPr lang="fr-FR" dirty="0" smtClean="0"/>
              <a:t>Et juste à côté du LAPP: des théoriciens</a:t>
            </a:r>
            <a:endParaRPr lang="fr-FR" dirty="0"/>
          </a:p>
        </p:txBody>
      </p:sp>
    </p:spTree>
    <p:extLst>
      <p:ext uri="{BB962C8B-B14F-4D97-AF65-F5344CB8AC3E}">
        <p14:creationId xmlns:p14="http://schemas.microsoft.com/office/powerpoint/2010/main" val="3980675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980728"/>
            <a:ext cx="3634017" cy="1362075"/>
          </a:xfrm>
        </p:spPr>
        <p:txBody>
          <a:bodyPr/>
          <a:lstStyle/>
          <a:p>
            <a:r>
              <a:rPr lang="en-GB" dirty="0" smtClean="0"/>
              <a:t>Bonne </a:t>
            </a:r>
            <a:r>
              <a:rPr lang="en-GB" dirty="0" err="1" smtClean="0"/>
              <a:t>Visite</a:t>
            </a:r>
            <a:r>
              <a:rPr lang="en-GB" dirty="0" smtClean="0"/>
              <a:t> !</a:t>
            </a:r>
            <a:endParaRPr lang="en-GB" dirty="0"/>
          </a:p>
        </p:txBody>
      </p:sp>
      <p:sp>
        <p:nvSpPr>
          <p:cNvPr id="4" name="Espace réservé de la date 3"/>
          <p:cNvSpPr>
            <a:spLocks noGrp="1"/>
          </p:cNvSpPr>
          <p:nvPr>
            <p:ph type="dt" sz="half" idx="10"/>
          </p:nvPr>
        </p:nvSpPr>
        <p:spPr/>
        <p:txBody>
          <a:bodyPr/>
          <a:lstStyle/>
          <a:p>
            <a:r>
              <a:rPr lang="en-US" smtClean="0">
                <a:solidFill>
                  <a:srgbClr val="00B3CC"/>
                </a:solidFill>
              </a:rPr>
              <a:t>18/03/2019</a:t>
            </a:r>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smtClean="0">
                <a:solidFill>
                  <a:srgbClr val="153449"/>
                </a:solidFill>
              </a:rPr>
              <a:t>Edwige Tournefier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18</a:t>
            </a:fld>
            <a:endParaRPr lang="fr-FR" dirty="0"/>
          </a:p>
        </p:txBody>
      </p:sp>
      <p:sp>
        <p:nvSpPr>
          <p:cNvPr id="7" name="Espace réservé pour une image  6"/>
          <p:cNvSpPr>
            <a:spLocks noGrp="1"/>
          </p:cNvSpPr>
          <p:nvPr>
            <p:ph type="pic" sz="quarter" idx="13"/>
          </p:nvPr>
        </p:nvSpPr>
        <p:spPr/>
      </p:sp>
      <p:sp>
        <p:nvSpPr>
          <p:cNvPr id="8" name="Espace réservé du contenu 2"/>
          <p:cNvSpPr txBox="1">
            <a:spLocks/>
          </p:cNvSpPr>
          <p:nvPr/>
        </p:nvSpPr>
        <p:spPr bwMode="auto">
          <a:xfrm>
            <a:off x="827584" y="1052736"/>
            <a:ext cx="7992888" cy="44644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eaLnBrk="1" fontAlgn="base" hangingPunct="1">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eaLnBrk="1" fontAlgn="base" hangingPunct="1">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fr-FR" dirty="0" smtClean="0"/>
              <a:t>14h-14h30 </a:t>
            </a:r>
            <a:r>
              <a:rPr lang="fr-FR" dirty="0" smtClean="0">
                <a:solidFill>
                  <a:srgbClr val="153449"/>
                </a:solidFill>
              </a:rPr>
              <a:t>Introduction </a:t>
            </a:r>
            <a:r>
              <a:rPr lang="fr-FR" dirty="0" smtClean="0"/>
              <a:t>(Edwige) </a:t>
            </a:r>
          </a:p>
          <a:p>
            <a:endParaRPr lang="fr-FR" dirty="0" smtClean="0"/>
          </a:p>
          <a:p>
            <a:endParaRPr lang="fr-FR" dirty="0" smtClean="0"/>
          </a:p>
          <a:p>
            <a:r>
              <a:rPr lang="fr-FR" dirty="0" smtClean="0"/>
              <a:t>14h30-16h30 : visite de l’espace découvertes et du centre de calcul</a:t>
            </a:r>
          </a:p>
          <a:p>
            <a:pPr lvl="1"/>
            <a:endParaRPr lang="en-GB" sz="1600" dirty="0" smtClean="0"/>
          </a:p>
          <a:p>
            <a:pPr lvl="1"/>
            <a:r>
              <a:rPr lang="fr-FR" sz="2000" dirty="0" smtClean="0">
                <a:solidFill>
                  <a:srgbClr val="002060"/>
                </a:solidFill>
              </a:rPr>
              <a:t>Recherche de nouvelles particules avec ATLAS</a:t>
            </a:r>
            <a:r>
              <a:rPr lang="fr-FR" sz="2000" dirty="0" smtClean="0"/>
              <a:t>(Claire et Jessica) </a:t>
            </a:r>
          </a:p>
          <a:p>
            <a:pPr lvl="1"/>
            <a:r>
              <a:rPr lang="fr-FR" sz="2000" dirty="0" smtClean="0">
                <a:solidFill>
                  <a:srgbClr val="002060"/>
                </a:solidFill>
              </a:rPr>
              <a:t>Asymétrie matière/antimatière </a:t>
            </a:r>
            <a:r>
              <a:rPr lang="fr-FR" sz="2000" dirty="0" smtClean="0"/>
              <a:t>(</a:t>
            </a:r>
            <a:r>
              <a:rPr lang="fr-FR" sz="2000" dirty="0" err="1" smtClean="0"/>
              <a:t>Méril</a:t>
            </a:r>
            <a:r>
              <a:rPr lang="fr-FR" sz="2000" dirty="0" smtClean="0"/>
              <a:t>) </a:t>
            </a:r>
          </a:p>
          <a:p>
            <a:pPr lvl="1"/>
            <a:r>
              <a:rPr lang="fr-FR" sz="2000" dirty="0" smtClean="0">
                <a:solidFill>
                  <a:srgbClr val="002060"/>
                </a:solidFill>
              </a:rPr>
              <a:t>Mécanique et électronique</a:t>
            </a:r>
            <a:r>
              <a:rPr lang="fr-FR" sz="2000" dirty="0" smtClean="0"/>
              <a:t> (Nicolas M. et Nicolas A.) </a:t>
            </a:r>
          </a:p>
          <a:p>
            <a:pPr lvl="1"/>
            <a:r>
              <a:rPr lang="fr-FR" sz="2000" dirty="0" smtClean="0">
                <a:solidFill>
                  <a:srgbClr val="002060"/>
                </a:solidFill>
              </a:rPr>
              <a:t>Le centre de calcul MUST</a:t>
            </a:r>
            <a:r>
              <a:rPr lang="fr-FR" sz="2000" dirty="0" smtClean="0"/>
              <a:t> (Philippe)</a:t>
            </a:r>
            <a:endParaRPr lang="en-GB" sz="2000" dirty="0"/>
          </a:p>
        </p:txBody>
      </p:sp>
    </p:spTree>
    <p:extLst>
      <p:ext uri="{BB962C8B-B14F-4D97-AF65-F5344CB8AC3E}">
        <p14:creationId xmlns:p14="http://schemas.microsoft.com/office/powerpoint/2010/main" val="2301669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en-US" smtClean="0">
                <a:solidFill>
                  <a:srgbClr val="00B3CC"/>
                </a:solidFill>
              </a:rPr>
              <a:t>18/03/2019</a:t>
            </a:r>
            <a:endParaRPr lang="fr-FR" dirty="0">
              <a:solidFill>
                <a:srgbClr val="00B3CC"/>
              </a:solidFill>
            </a:endParaRPr>
          </a:p>
        </p:txBody>
      </p:sp>
      <p:sp>
        <p:nvSpPr>
          <p:cNvPr id="4" name="Espace réservé du pied de page 3"/>
          <p:cNvSpPr>
            <a:spLocks noGrp="1"/>
          </p:cNvSpPr>
          <p:nvPr>
            <p:ph type="ftr" sz="quarter" idx="11"/>
          </p:nvPr>
        </p:nvSpPr>
        <p:spPr/>
        <p:txBody>
          <a:bodyPr/>
          <a:lstStyle/>
          <a:p>
            <a:r>
              <a:rPr lang="fr-FR" smtClean="0">
                <a:solidFill>
                  <a:srgbClr val="153449"/>
                </a:solidFill>
              </a:rPr>
              <a:t>Edwige Tournefier</a:t>
            </a:r>
            <a:endParaRPr lang="fr-FR" dirty="0">
              <a:solidFill>
                <a:srgbClr val="153449"/>
              </a:solidFill>
            </a:endParaRPr>
          </a:p>
        </p:txBody>
      </p:sp>
      <p:sp>
        <p:nvSpPr>
          <p:cNvPr id="5" name="Espace réservé du numéro de diapositive 4"/>
          <p:cNvSpPr>
            <a:spLocks noGrp="1"/>
          </p:cNvSpPr>
          <p:nvPr>
            <p:ph type="sldNum" sz="quarter" idx="12"/>
          </p:nvPr>
        </p:nvSpPr>
        <p:spPr/>
        <p:txBody>
          <a:bodyPr/>
          <a:lstStyle/>
          <a:p>
            <a:fld id="{2A19AD89-17DE-4EAC-B060-CF86C17F7722}" type="slidenum">
              <a:rPr lang="fr-FR" smtClean="0"/>
              <a:pPr/>
              <a:t>19</a:t>
            </a:fld>
            <a:endParaRPr lang="fr-FR" dirty="0"/>
          </a:p>
        </p:txBody>
      </p:sp>
      <p:pic>
        <p:nvPicPr>
          <p:cNvPr id="12" name="Image 11"/>
          <p:cNvPicPr>
            <a:picLocks noChangeAspect="1"/>
          </p:cNvPicPr>
          <p:nvPr/>
        </p:nvPicPr>
        <p:blipFill>
          <a:blip r:embed="rId2"/>
          <a:stretch>
            <a:fillRect/>
          </a:stretch>
        </p:blipFill>
        <p:spPr>
          <a:xfrm>
            <a:off x="630187" y="620688"/>
            <a:ext cx="8261638" cy="5645901"/>
          </a:xfrm>
          <a:prstGeom prst="rect">
            <a:avLst/>
          </a:prstGeom>
        </p:spPr>
      </p:pic>
    </p:spTree>
    <p:extLst>
      <p:ext uri="{BB962C8B-B14F-4D97-AF65-F5344CB8AC3E}">
        <p14:creationId xmlns:p14="http://schemas.microsoft.com/office/powerpoint/2010/main" val="4174270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Au programme</a:t>
            </a:r>
            <a:endParaRPr lang="en-GB" dirty="0"/>
          </a:p>
        </p:txBody>
      </p:sp>
      <p:sp>
        <p:nvSpPr>
          <p:cNvPr id="3" name="Espace réservé du contenu 2"/>
          <p:cNvSpPr>
            <a:spLocks noGrp="1"/>
          </p:cNvSpPr>
          <p:nvPr>
            <p:ph idx="1"/>
          </p:nvPr>
        </p:nvSpPr>
        <p:spPr>
          <a:xfrm>
            <a:off x="755576" y="980728"/>
            <a:ext cx="7992888" cy="5328592"/>
          </a:xfrm>
        </p:spPr>
        <p:txBody>
          <a:bodyPr/>
          <a:lstStyle/>
          <a:p>
            <a:r>
              <a:rPr lang="fr-FR" sz="2000" dirty="0" smtClean="0"/>
              <a:t>14h</a:t>
            </a:r>
            <a:r>
              <a:rPr lang="fr-FR" sz="2000" dirty="0" smtClean="0"/>
              <a:t>-14h30 </a:t>
            </a:r>
            <a:r>
              <a:rPr lang="fr-FR" sz="2000" dirty="0" smtClean="0">
                <a:solidFill>
                  <a:srgbClr val="153449"/>
                </a:solidFill>
              </a:rPr>
              <a:t>Introduction </a:t>
            </a:r>
            <a:r>
              <a:rPr lang="fr-FR" sz="2000" dirty="0" smtClean="0"/>
              <a:t>(Edwige</a:t>
            </a:r>
            <a:r>
              <a:rPr lang="fr-FR" sz="2000" dirty="0"/>
              <a:t>) </a:t>
            </a:r>
            <a:endParaRPr lang="fr-FR" sz="2000" dirty="0" smtClean="0"/>
          </a:p>
          <a:p>
            <a:endParaRPr lang="fr-FR" sz="2000" dirty="0" smtClean="0"/>
          </a:p>
          <a:p>
            <a:endParaRPr lang="fr-FR" sz="2000" dirty="0" smtClean="0"/>
          </a:p>
          <a:p>
            <a:r>
              <a:rPr lang="fr-FR" sz="2000" dirty="0" smtClean="0"/>
              <a:t>14h30-16h30</a:t>
            </a:r>
            <a:r>
              <a:rPr lang="fr-FR" sz="2000" dirty="0"/>
              <a:t> : </a:t>
            </a:r>
            <a:r>
              <a:rPr lang="fr-FR" sz="2000" dirty="0" smtClean="0"/>
              <a:t>visite de l’espace découvertes et du centre de </a:t>
            </a:r>
            <a:r>
              <a:rPr lang="fr-FR" sz="2000" dirty="0" smtClean="0"/>
              <a:t>calcul</a:t>
            </a:r>
          </a:p>
          <a:p>
            <a:pPr lvl="1"/>
            <a:endParaRPr lang="en-GB" sz="1600" dirty="0"/>
          </a:p>
          <a:p>
            <a:pPr lvl="1"/>
            <a:r>
              <a:rPr lang="fr-FR" sz="2000" dirty="0" smtClean="0">
                <a:solidFill>
                  <a:srgbClr val="002060"/>
                </a:solidFill>
              </a:rPr>
              <a:t>Recherche de nouvelles particules avec ATLAS</a:t>
            </a:r>
            <a:r>
              <a:rPr lang="fr-FR" sz="2000" dirty="0" smtClean="0"/>
              <a:t>(Claire et Jessica) </a:t>
            </a:r>
          </a:p>
          <a:p>
            <a:pPr lvl="1"/>
            <a:r>
              <a:rPr lang="fr-FR" sz="2000" dirty="0" smtClean="0">
                <a:solidFill>
                  <a:srgbClr val="002060"/>
                </a:solidFill>
              </a:rPr>
              <a:t>Asymétrie </a:t>
            </a:r>
            <a:r>
              <a:rPr lang="fr-FR" sz="2000" dirty="0">
                <a:solidFill>
                  <a:srgbClr val="002060"/>
                </a:solidFill>
              </a:rPr>
              <a:t>matière/antimatière </a:t>
            </a:r>
            <a:r>
              <a:rPr lang="fr-FR" sz="2000" dirty="0"/>
              <a:t>(</a:t>
            </a:r>
            <a:r>
              <a:rPr lang="fr-FR" sz="2000" dirty="0" err="1" smtClean="0"/>
              <a:t>Méril</a:t>
            </a:r>
            <a:r>
              <a:rPr lang="fr-FR" sz="2000" dirty="0" smtClean="0"/>
              <a:t>) </a:t>
            </a:r>
          </a:p>
          <a:p>
            <a:pPr lvl="1"/>
            <a:r>
              <a:rPr lang="fr-FR" sz="2000" dirty="0" smtClean="0">
                <a:solidFill>
                  <a:srgbClr val="002060"/>
                </a:solidFill>
              </a:rPr>
              <a:t>Mécanique et électronique</a:t>
            </a:r>
            <a:r>
              <a:rPr lang="fr-FR" sz="2000" dirty="0" smtClean="0"/>
              <a:t> </a:t>
            </a:r>
            <a:r>
              <a:rPr lang="fr-FR" sz="2000" dirty="0"/>
              <a:t>(Nicolas M. et Nicolas A.) </a:t>
            </a:r>
            <a:endParaRPr lang="fr-FR" sz="2000" dirty="0" smtClean="0"/>
          </a:p>
          <a:p>
            <a:pPr lvl="1"/>
            <a:r>
              <a:rPr lang="fr-FR" sz="2000" dirty="0" smtClean="0">
                <a:solidFill>
                  <a:srgbClr val="002060"/>
                </a:solidFill>
              </a:rPr>
              <a:t>Le centre de calcul MUST</a:t>
            </a:r>
            <a:r>
              <a:rPr lang="fr-FR" sz="2000" dirty="0" smtClean="0"/>
              <a:t> </a:t>
            </a:r>
            <a:r>
              <a:rPr lang="fr-FR" sz="2000" dirty="0" smtClean="0"/>
              <a:t>(Philippe)</a:t>
            </a:r>
            <a:endParaRPr lang="en-GB" sz="2000" dirty="0"/>
          </a:p>
        </p:txBody>
      </p:sp>
      <p:sp>
        <p:nvSpPr>
          <p:cNvPr id="4" name="Espace réservé de la date 3"/>
          <p:cNvSpPr>
            <a:spLocks noGrp="1"/>
          </p:cNvSpPr>
          <p:nvPr>
            <p:ph type="dt" sz="half" idx="10"/>
          </p:nvPr>
        </p:nvSpPr>
        <p:spPr/>
        <p:txBody>
          <a:bodyPr/>
          <a:lstStyle/>
          <a:p>
            <a:r>
              <a:rPr lang="en-US" smtClean="0">
                <a:solidFill>
                  <a:srgbClr val="00B3CC"/>
                </a:solidFill>
              </a:rPr>
              <a:t>18/03/2019</a:t>
            </a:r>
            <a:endParaRPr lang="fr-FR" dirty="0">
              <a:solidFill>
                <a:srgbClr val="00B3CC"/>
              </a:solidFill>
            </a:endParaRPr>
          </a:p>
        </p:txBody>
      </p:sp>
      <p:sp>
        <p:nvSpPr>
          <p:cNvPr id="5" name="Espace réservé du pied de page 4"/>
          <p:cNvSpPr>
            <a:spLocks noGrp="1"/>
          </p:cNvSpPr>
          <p:nvPr>
            <p:ph type="ftr" sz="quarter" idx="11"/>
          </p:nvPr>
        </p:nvSpPr>
        <p:spPr/>
        <p:txBody>
          <a:bodyPr/>
          <a:lstStyle/>
          <a:p>
            <a:r>
              <a:rPr lang="fr-FR" smtClean="0">
                <a:solidFill>
                  <a:srgbClr val="153449"/>
                </a:solidFill>
              </a:rPr>
              <a:t>Edwige Tournefier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2</a:t>
            </a:fld>
            <a:endParaRPr lang="fr-FR" dirty="0"/>
          </a:p>
        </p:txBody>
      </p:sp>
      <p:sp>
        <p:nvSpPr>
          <p:cNvPr id="7" name="Espace réservé pour une image  6"/>
          <p:cNvSpPr>
            <a:spLocks noGrp="1"/>
          </p:cNvSpPr>
          <p:nvPr>
            <p:ph type="pic" sz="quarter" idx="13"/>
          </p:nvPr>
        </p:nvSpPr>
        <p:spPr/>
      </p:sp>
    </p:spTree>
    <p:extLst>
      <p:ext uri="{BB962C8B-B14F-4D97-AF65-F5344CB8AC3E}">
        <p14:creationId xmlns:p14="http://schemas.microsoft.com/office/powerpoint/2010/main" val="2807686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452413"/>
            <a:ext cx="184731" cy="369332"/>
          </a:xfrm>
          <a:prstGeom prst="rect">
            <a:avLst/>
          </a:prstGeom>
          <a:noFill/>
          <a:ln w="9525">
            <a:noFill/>
            <a:miter lim="800000"/>
            <a:headEnd/>
            <a:tailEnd/>
          </a:ln>
        </p:spPr>
        <p:txBody>
          <a:bodyPr wrap="none">
            <a:spAutoFit/>
          </a:bodyPr>
          <a:lstStyle/>
          <a:p>
            <a:endParaRPr lang="fr-FR">
              <a:latin typeface="Berlin Sans FB" pitchFamily="34" charset="0"/>
            </a:endParaRPr>
          </a:p>
        </p:txBody>
      </p:sp>
      <p:sp>
        <p:nvSpPr>
          <p:cNvPr id="55299" name="Rectangle 3"/>
          <p:cNvSpPr>
            <a:spLocks noChangeArrowheads="1"/>
          </p:cNvSpPr>
          <p:nvPr/>
        </p:nvSpPr>
        <p:spPr bwMode="auto">
          <a:xfrm>
            <a:off x="179512" y="908720"/>
            <a:ext cx="8507288" cy="4170372"/>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fr-FR" sz="2000" dirty="0" smtClean="0"/>
              <a:t>Des expérimentateurs </a:t>
            </a:r>
            <a:r>
              <a:rPr lang="fr-FR" sz="2000" dirty="0" smtClean="0">
                <a:solidFill>
                  <a:srgbClr val="153449"/>
                </a:solidFill>
              </a:rPr>
              <a:t>(</a:t>
            </a:r>
            <a:r>
              <a:rPr lang="fr-FR" sz="2000" dirty="0" smtClean="0">
                <a:solidFill>
                  <a:srgbClr val="153449"/>
                </a:solidFill>
                <a:sym typeface="Symbol" panose="05050102010706020507" pitchFamily="18" charset="2"/>
              </a:rPr>
              <a:t></a:t>
            </a:r>
            <a:r>
              <a:rPr lang="fr-FR" sz="2000" dirty="0" smtClean="0">
                <a:solidFill>
                  <a:srgbClr val="153449"/>
                </a:solidFill>
              </a:rPr>
              <a:t>35) </a:t>
            </a:r>
            <a:r>
              <a:rPr lang="fr-FR" sz="2000" dirty="0" smtClean="0"/>
              <a:t>chercheurs et enseignant-chercheurs</a:t>
            </a:r>
            <a:endParaRPr lang="fr-FR" sz="2000" dirty="0"/>
          </a:p>
          <a:p>
            <a:pPr>
              <a:spcBef>
                <a:spcPct val="50000"/>
              </a:spcBef>
            </a:pPr>
            <a:r>
              <a:rPr lang="fr-FR" sz="2000" dirty="0" smtClean="0">
                <a:solidFill>
                  <a:srgbClr val="01B2CD"/>
                </a:solidFill>
              </a:rPr>
              <a:t>Au sein de grandes collaborations internationales, ils </a:t>
            </a:r>
            <a:r>
              <a:rPr lang="fr-FR" sz="2000" dirty="0">
                <a:solidFill>
                  <a:srgbClr val="01B2CD"/>
                </a:solidFill>
              </a:rPr>
              <a:t>conçoivent, construisent et interprètent les résultats des </a:t>
            </a:r>
            <a:r>
              <a:rPr lang="fr-FR" sz="2000" dirty="0" smtClean="0">
                <a:solidFill>
                  <a:srgbClr val="01B2CD"/>
                </a:solidFill>
              </a:rPr>
              <a:t>expériences.</a:t>
            </a:r>
          </a:p>
          <a:p>
            <a:pPr>
              <a:spcBef>
                <a:spcPct val="50000"/>
              </a:spcBef>
            </a:pPr>
            <a:endParaRPr lang="fr-FR" sz="1000" dirty="0">
              <a:solidFill>
                <a:srgbClr val="6699FF"/>
              </a:solidFill>
            </a:endParaRPr>
          </a:p>
          <a:p>
            <a:pPr marL="342900" indent="-342900">
              <a:spcBef>
                <a:spcPct val="50000"/>
              </a:spcBef>
              <a:buFont typeface="Arial" panose="020B0604020202020204" pitchFamily="34" charset="0"/>
              <a:buChar char="•"/>
            </a:pPr>
            <a:r>
              <a:rPr lang="fr-FR" sz="2000" dirty="0" smtClean="0"/>
              <a:t>Des étudiants (en thèse ou en stage) </a:t>
            </a:r>
            <a:r>
              <a:rPr lang="fr-FR" sz="2000" dirty="0" smtClean="0">
                <a:solidFill>
                  <a:srgbClr val="153449"/>
                </a:solidFill>
              </a:rPr>
              <a:t>(</a:t>
            </a:r>
            <a:r>
              <a:rPr lang="fr-FR" sz="2000" dirty="0">
                <a:solidFill>
                  <a:srgbClr val="153449"/>
                </a:solidFill>
                <a:sym typeface="Symbol" panose="05050102010706020507" pitchFamily="18" charset="2"/>
              </a:rPr>
              <a:t> </a:t>
            </a:r>
            <a:r>
              <a:rPr lang="fr-FR" sz="2000" dirty="0" smtClean="0">
                <a:solidFill>
                  <a:srgbClr val="153449"/>
                </a:solidFill>
              </a:rPr>
              <a:t>20)</a:t>
            </a:r>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t>
            </a:r>
            <a:r>
              <a:rPr lang="fr-FR" sz="2000" dirty="0"/>
              <a:t>ingénieurs et techniciens </a:t>
            </a:r>
            <a:r>
              <a:rPr lang="fr-FR" sz="2000" dirty="0" smtClean="0">
                <a:solidFill>
                  <a:srgbClr val="153449"/>
                </a:solidFill>
              </a:rPr>
              <a:t>(</a:t>
            </a:r>
            <a:r>
              <a:rPr lang="fr-FR" sz="2000" dirty="0">
                <a:solidFill>
                  <a:srgbClr val="153449"/>
                </a:solidFill>
                <a:sym typeface="Symbol" panose="05050102010706020507" pitchFamily="18" charset="2"/>
              </a:rPr>
              <a:t> </a:t>
            </a:r>
            <a:r>
              <a:rPr lang="fr-FR" sz="2000" dirty="0" smtClean="0">
                <a:solidFill>
                  <a:srgbClr val="153449"/>
                </a:solidFill>
              </a:rPr>
              <a:t>70)</a:t>
            </a:r>
            <a:endParaRPr lang="fr-FR" sz="2000" dirty="0">
              <a:solidFill>
                <a:srgbClr val="153449"/>
              </a:solidFill>
            </a:endParaRPr>
          </a:p>
          <a:p>
            <a:pPr>
              <a:spcBef>
                <a:spcPct val="50000"/>
              </a:spcBef>
            </a:pPr>
            <a:r>
              <a:rPr lang="fr-FR" sz="2000" dirty="0">
                <a:solidFill>
                  <a:srgbClr val="01B2CD"/>
                </a:solidFill>
              </a:rPr>
              <a:t>En informatique, électronique </a:t>
            </a:r>
            <a:r>
              <a:rPr lang="fr-FR" sz="2000" dirty="0" smtClean="0">
                <a:solidFill>
                  <a:srgbClr val="01B2CD"/>
                </a:solidFill>
              </a:rPr>
              <a:t>et </a:t>
            </a:r>
            <a:r>
              <a:rPr lang="fr-FR" sz="2000" dirty="0">
                <a:solidFill>
                  <a:srgbClr val="01B2CD"/>
                </a:solidFill>
              </a:rPr>
              <a:t>mécanique : ils réalisent les détecteurs.</a:t>
            </a:r>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administratifs </a:t>
            </a:r>
            <a:r>
              <a:rPr lang="fr-FR" sz="2000" dirty="0" smtClean="0">
                <a:solidFill>
                  <a:srgbClr val="153449"/>
                </a:solidFill>
              </a:rPr>
              <a:t>(</a:t>
            </a:r>
            <a:r>
              <a:rPr lang="fr-FR" sz="2000" dirty="0">
                <a:solidFill>
                  <a:srgbClr val="153449"/>
                </a:solidFill>
                <a:sym typeface="Symbol" panose="05050102010706020507" pitchFamily="18" charset="2"/>
              </a:rPr>
              <a:t> </a:t>
            </a:r>
            <a:r>
              <a:rPr lang="fr-FR" sz="2000" dirty="0" smtClean="0">
                <a:solidFill>
                  <a:srgbClr val="153449"/>
                </a:solidFill>
              </a:rPr>
              <a:t>10)</a:t>
            </a:r>
            <a:endParaRPr lang="fr-FR" sz="2000" dirty="0">
              <a:solidFill>
                <a:srgbClr val="153449"/>
              </a:solidFill>
            </a:endParaRPr>
          </a:p>
          <a:p>
            <a:pPr>
              <a:spcBef>
                <a:spcPct val="50000"/>
              </a:spcBef>
            </a:pPr>
            <a:r>
              <a:rPr lang="fr-FR" sz="2000" dirty="0">
                <a:solidFill>
                  <a:srgbClr val="01B2CD"/>
                </a:solidFill>
              </a:rPr>
              <a:t>Pour effectuer les commandes, </a:t>
            </a:r>
            <a:r>
              <a:rPr lang="fr-FR" sz="2000" dirty="0" smtClean="0">
                <a:solidFill>
                  <a:srgbClr val="01B2CD"/>
                </a:solidFill>
              </a:rPr>
              <a:t>gérer, prévoir, communiquer…</a:t>
            </a:r>
          </a:p>
        </p:txBody>
      </p:sp>
      <p:sp>
        <p:nvSpPr>
          <p:cNvPr id="5" name="Espace réservé de la date 4"/>
          <p:cNvSpPr>
            <a:spLocks noGrp="1"/>
          </p:cNvSpPr>
          <p:nvPr>
            <p:ph type="dt" sz="half" idx="10"/>
          </p:nvPr>
        </p:nvSpPr>
        <p:spPr/>
        <p:txBody>
          <a:bodyPr/>
          <a:lstStyle/>
          <a:p>
            <a:r>
              <a:rPr lang="en-US" smtClean="0"/>
              <a:t>18/03/2019</a:t>
            </a:r>
            <a:endParaRPr lang="fr-BE" dirty="0"/>
          </a:p>
        </p:txBody>
      </p:sp>
      <p:sp>
        <p:nvSpPr>
          <p:cNvPr id="2" name="Espace réservé du pied de page 1"/>
          <p:cNvSpPr>
            <a:spLocks noGrp="1"/>
          </p:cNvSpPr>
          <p:nvPr>
            <p:ph type="ftr" sz="quarter" idx="11"/>
          </p:nvPr>
        </p:nvSpPr>
        <p:spPr/>
        <p:txBody>
          <a:bodyPr/>
          <a:lstStyle/>
          <a:p>
            <a:r>
              <a:rPr lang="fr-BE" smtClean="0"/>
              <a:t>Edwige Tournefier</a:t>
            </a:r>
            <a:endParaRPr lang="fr-BE"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20</a:t>
            </a:fld>
            <a:endParaRPr lang="fr-BE"/>
          </a:p>
        </p:txBody>
      </p:sp>
      <p:sp>
        <p:nvSpPr>
          <p:cNvPr id="8" name="Titre 3"/>
          <p:cNvSpPr txBox="1">
            <a:spLocks/>
          </p:cNvSpPr>
          <p:nvPr/>
        </p:nvSpPr>
        <p:spPr>
          <a:xfrm>
            <a:off x="3347864" y="68400"/>
            <a:ext cx="5583736" cy="450000"/>
          </a:xfrm>
          <a:prstGeom prst="rect">
            <a:avLst/>
          </a:prstGeom>
        </p:spPr>
        <p:txBody>
          <a:bodyPr>
            <a:noAutofit/>
          </a:bodyPr>
          <a:lstStyle>
            <a:lvl1pPr algn="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smtClean="0"/>
              <a:t>Qui travaille au laboratoire ?</a:t>
            </a:r>
            <a:endParaRPr lang="fr-FR" dirty="0"/>
          </a:p>
        </p:txBody>
      </p:sp>
    </p:spTree>
    <p:extLst>
      <p:ext uri="{BB962C8B-B14F-4D97-AF65-F5344CB8AC3E}">
        <p14:creationId xmlns:p14="http://schemas.microsoft.com/office/powerpoint/2010/main" val="3201404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dirty="0" smtClean="0">
                <a:solidFill>
                  <a:srgbClr val="153449"/>
                </a:solidFill>
              </a:rPr>
              <a:t>Edwige Tournefier</a:t>
            </a:r>
            <a:endParaRPr lang="fr-FR" dirty="0">
              <a:solidFill>
                <a:srgbClr val="153449"/>
              </a:solidFill>
            </a:endParaRPr>
          </a:p>
        </p:txBody>
      </p:sp>
      <p:sp>
        <p:nvSpPr>
          <p:cNvPr id="6" name="Espace réservé du numéro de diapositive 5"/>
          <p:cNvSpPr>
            <a:spLocks noGrp="1"/>
          </p:cNvSpPr>
          <p:nvPr>
            <p:ph type="sldNum" sz="quarter" idx="12"/>
          </p:nvPr>
        </p:nvSpPr>
        <p:spPr/>
        <p:txBody>
          <a:bodyPr/>
          <a:lstStyle/>
          <a:p>
            <a:fld id="{2A19AD89-17DE-4EAC-B060-CF86C17F7722}" type="slidenum">
              <a:rPr lang="fr-FR" smtClean="0"/>
              <a:pPr/>
              <a:t>3</a:t>
            </a:fld>
            <a:endParaRPr lang="fr-FR" dirty="0"/>
          </a:p>
        </p:txBody>
      </p:sp>
      <p:pic>
        <p:nvPicPr>
          <p:cNvPr id="11" name="Espace réservé du contenu 4" descr="Lapp_0.jpg"/>
          <p:cNvPicPr>
            <a:picLocks noChangeAspect="1"/>
          </p:cNvPicPr>
          <p:nvPr/>
        </p:nvPicPr>
        <p:blipFill>
          <a:blip r:embed="rId3" cstate="print"/>
          <a:stretch>
            <a:fillRect/>
          </a:stretch>
        </p:blipFill>
        <p:spPr>
          <a:xfrm>
            <a:off x="6489015" y="1204688"/>
            <a:ext cx="2331457" cy="1548087"/>
          </a:xfrm>
          <a:prstGeom prst="rect">
            <a:avLst/>
          </a:prstGeom>
          <a:effectLst/>
        </p:spPr>
      </p:pic>
      <p:pic>
        <p:nvPicPr>
          <p:cNvPr id="12" name="Image 6" descr="Lapp_2.jpg"/>
          <p:cNvPicPr>
            <a:picLocks noChangeAspect="1"/>
          </p:cNvPicPr>
          <p:nvPr/>
        </p:nvPicPr>
        <p:blipFill>
          <a:blip r:embed="rId4" cstate="print"/>
          <a:srcRect/>
          <a:stretch>
            <a:fillRect/>
          </a:stretch>
        </p:blipFill>
        <p:spPr bwMode="auto">
          <a:xfrm>
            <a:off x="6347947" y="3236566"/>
            <a:ext cx="2472525" cy="1354944"/>
          </a:xfrm>
          <a:prstGeom prst="rect">
            <a:avLst/>
          </a:prstGeom>
          <a:ln>
            <a:noFill/>
          </a:ln>
          <a:effectLst/>
        </p:spPr>
      </p:pic>
      <p:sp>
        <p:nvSpPr>
          <p:cNvPr id="3" name="Flèche vers le bas 2"/>
          <p:cNvSpPr/>
          <p:nvPr/>
        </p:nvSpPr>
        <p:spPr>
          <a:xfrm>
            <a:off x="364593" y="969542"/>
            <a:ext cx="432048" cy="5306087"/>
          </a:xfrm>
          <a:prstGeom prst="downArrow">
            <a:avLst/>
          </a:prstGeom>
          <a:solidFill>
            <a:srgbClr val="173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404339" y="1172475"/>
            <a:ext cx="3051537" cy="438049"/>
            <a:chOff x="332331" y="1168911"/>
            <a:chExt cx="3051537" cy="438049"/>
          </a:xfrm>
        </p:grpSpPr>
        <p:sp>
          <p:nvSpPr>
            <p:cNvPr id="8" name="Espace réservé du contenu 57"/>
            <p:cNvSpPr txBox="1">
              <a:spLocks/>
            </p:cNvSpPr>
            <p:nvPr/>
          </p:nvSpPr>
          <p:spPr bwMode="auto">
            <a:xfrm>
              <a:off x="771159" y="1168911"/>
              <a:ext cx="2612709" cy="438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smtClean="0"/>
                <a:t>1976</a:t>
              </a:r>
              <a:r>
                <a:rPr lang="fr-FR" sz="1800" dirty="0" smtClean="0"/>
                <a:t> </a:t>
              </a:r>
              <a:r>
                <a:rPr lang="fr-FR" sz="1800" dirty="0"/>
                <a:t>: création du </a:t>
              </a:r>
              <a:r>
                <a:rPr lang="fr-FR" sz="1800" dirty="0" smtClean="0"/>
                <a:t>LAPP</a:t>
              </a:r>
            </a:p>
          </p:txBody>
        </p:sp>
        <p:sp>
          <p:nvSpPr>
            <p:cNvPr id="7" name="Ellipse 6"/>
            <p:cNvSpPr/>
            <p:nvPr/>
          </p:nvSpPr>
          <p:spPr>
            <a:xfrm>
              <a:off x="332331" y="1176856"/>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p:cNvGrpSpPr/>
          <p:nvPr/>
        </p:nvGrpSpPr>
        <p:grpSpPr>
          <a:xfrm>
            <a:off x="400909" y="2092183"/>
            <a:ext cx="5971291" cy="607159"/>
            <a:chOff x="328901" y="2088619"/>
            <a:chExt cx="5971291" cy="607159"/>
          </a:xfrm>
        </p:grpSpPr>
        <p:sp>
          <p:nvSpPr>
            <p:cNvPr id="18" name="Ellipse 17"/>
            <p:cNvSpPr/>
            <p:nvPr/>
          </p:nvSpPr>
          <p:spPr>
            <a:xfrm>
              <a:off x="328901" y="2253879"/>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57"/>
            <p:cNvSpPr txBox="1">
              <a:spLocks/>
            </p:cNvSpPr>
            <p:nvPr/>
          </p:nvSpPr>
          <p:spPr bwMode="auto">
            <a:xfrm>
              <a:off x="771159" y="2088619"/>
              <a:ext cx="5529033" cy="607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a:t>Années 80 </a:t>
              </a:r>
              <a:r>
                <a:rPr lang="fr-FR" sz="1800" dirty="0"/>
                <a:t>: participation </a:t>
              </a:r>
              <a:r>
                <a:rPr lang="fr-FR" sz="1800" dirty="0" smtClean="0"/>
                <a:t>du LAPP à </a:t>
              </a:r>
              <a:r>
                <a:rPr lang="fr-FR" sz="1800" dirty="0"/>
                <a:t>des expériences </a:t>
              </a:r>
              <a:r>
                <a:rPr lang="fr-FR" sz="1800" dirty="0" smtClean="0"/>
                <a:t>historiques de physique des particules (CERN)</a:t>
              </a:r>
              <a:endParaRPr lang="fr-FR" sz="1800" dirty="0"/>
            </a:p>
          </p:txBody>
        </p:sp>
      </p:grpSp>
      <p:grpSp>
        <p:nvGrpSpPr>
          <p:cNvPr id="26" name="Groupe 25"/>
          <p:cNvGrpSpPr/>
          <p:nvPr/>
        </p:nvGrpSpPr>
        <p:grpSpPr>
          <a:xfrm>
            <a:off x="400909" y="3315198"/>
            <a:ext cx="5971291" cy="379308"/>
            <a:chOff x="328901" y="3311634"/>
            <a:chExt cx="5971291" cy="379308"/>
          </a:xfrm>
        </p:grpSpPr>
        <p:sp>
          <p:nvSpPr>
            <p:cNvPr id="20" name="Espace réservé du contenu 57"/>
            <p:cNvSpPr txBox="1">
              <a:spLocks/>
            </p:cNvSpPr>
            <p:nvPr/>
          </p:nvSpPr>
          <p:spPr bwMode="auto">
            <a:xfrm>
              <a:off x="771159" y="3311634"/>
              <a:ext cx="5529033" cy="379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a:t>1991</a:t>
              </a:r>
              <a:r>
                <a:rPr lang="fr-FR" sz="1800" dirty="0"/>
                <a:t> : </a:t>
              </a:r>
              <a:r>
                <a:rPr lang="fr-FR" sz="1800" dirty="0" smtClean="0"/>
                <a:t>agrandissement du LAPP</a:t>
              </a:r>
              <a:endParaRPr lang="fr-FR" sz="1800" dirty="0"/>
            </a:p>
          </p:txBody>
        </p:sp>
        <p:sp>
          <p:nvSpPr>
            <p:cNvPr id="23" name="Ellipse 22"/>
            <p:cNvSpPr/>
            <p:nvPr/>
          </p:nvSpPr>
          <p:spPr>
            <a:xfrm>
              <a:off x="328901" y="3330902"/>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p:nvGrpSpPr>
        <p:grpSpPr>
          <a:xfrm>
            <a:off x="400909" y="4269818"/>
            <a:ext cx="5971291" cy="607159"/>
            <a:chOff x="328901" y="4266254"/>
            <a:chExt cx="5971291" cy="607159"/>
          </a:xfrm>
        </p:grpSpPr>
        <p:sp>
          <p:nvSpPr>
            <p:cNvPr id="21" name="Espace réservé du contenu 57"/>
            <p:cNvSpPr txBox="1">
              <a:spLocks/>
            </p:cNvSpPr>
            <p:nvPr/>
          </p:nvSpPr>
          <p:spPr bwMode="auto">
            <a:xfrm>
              <a:off x="771159" y="4266254"/>
              <a:ext cx="5529033" cy="607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b="1" dirty="0"/>
                <a:t>Années 90 </a:t>
              </a:r>
              <a:r>
                <a:rPr lang="fr-FR" sz="1800" dirty="0"/>
                <a:t>: </a:t>
              </a:r>
              <a:r>
                <a:rPr lang="fr-FR" sz="1800" dirty="0" smtClean="0"/>
                <a:t>nouveaux domaines de recherche et nouvelles expériences</a:t>
              </a:r>
              <a:endParaRPr lang="fr-FR" sz="1800" dirty="0"/>
            </a:p>
          </p:txBody>
        </p:sp>
        <p:sp>
          <p:nvSpPr>
            <p:cNvPr id="24" name="Ellipse 23"/>
            <p:cNvSpPr/>
            <p:nvPr/>
          </p:nvSpPr>
          <p:spPr>
            <a:xfrm>
              <a:off x="328901" y="4389813"/>
              <a:ext cx="360040" cy="360040"/>
            </a:xfrm>
            <a:prstGeom prst="ellipse">
              <a:avLst/>
            </a:prstGeom>
            <a:solidFill>
              <a:srgbClr val="173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e 8"/>
          <p:cNvGrpSpPr/>
          <p:nvPr/>
        </p:nvGrpSpPr>
        <p:grpSpPr>
          <a:xfrm>
            <a:off x="4046899" y="5075300"/>
            <a:ext cx="4773573" cy="1200329"/>
            <a:chOff x="4046899" y="5075300"/>
            <a:chExt cx="4773573" cy="1200329"/>
          </a:xfrm>
        </p:grpSpPr>
        <p:grpSp>
          <p:nvGrpSpPr>
            <p:cNvPr id="33" name="Groupe 32"/>
            <p:cNvGrpSpPr/>
            <p:nvPr/>
          </p:nvGrpSpPr>
          <p:grpSpPr>
            <a:xfrm>
              <a:off x="4046899" y="5075300"/>
              <a:ext cx="4773573" cy="1200329"/>
              <a:chOff x="4046899" y="5075300"/>
              <a:chExt cx="4773573" cy="1200329"/>
            </a:xfrm>
          </p:grpSpPr>
          <p:sp>
            <p:nvSpPr>
              <p:cNvPr id="13" name="Rectangle 12"/>
              <p:cNvSpPr/>
              <p:nvPr/>
            </p:nvSpPr>
            <p:spPr>
              <a:xfrm>
                <a:off x="4046899" y="5075300"/>
                <a:ext cx="4773573" cy="1200329"/>
              </a:xfrm>
              <a:prstGeom prst="rect">
                <a:avLst/>
              </a:prstGeom>
              <a:solidFill>
                <a:srgbClr val="776761"/>
              </a:solidFill>
              <a:effectLst/>
            </p:spPr>
            <p:txBody>
              <a:bodyPr wrap="square">
                <a:spAutoFit/>
              </a:bodyPr>
              <a:lstStyle/>
              <a:p>
                <a:r>
                  <a:rPr lang="fr-FR" sz="1600" b="1" dirty="0" smtClean="0">
                    <a:solidFill>
                      <a:schemeClr val="bg1"/>
                    </a:solidFill>
                    <a:latin typeface="+mn-lt"/>
                  </a:rPr>
                  <a:t>Le LAPP associé à de grandes découvertes :</a:t>
                </a:r>
              </a:p>
              <a:p>
                <a:pPr marL="252000" lvl="1">
                  <a:tabLst>
                    <a:tab pos="536575" algn="l"/>
                  </a:tabLst>
                </a:pPr>
                <a:r>
                  <a:rPr lang="fr-FR" sz="1400" b="0" dirty="0" smtClean="0">
                    <a:solidFill>
                      <a:schemeClr val="bg1"/>
                    </a:solidFill>
                    <a:latin typeface="+mn-lt"/>
                  </a:rPr>
                  <a:t>Découverte des bosons Z et W (1983)</a:t>
                </a:r>
              </a:p>
              <a:p>
                <a:pPr marL="252000" lvl="1">
                  <a:tabLst>
                    <a:tab pos="536575" algn="l"/>
                  </a:tabLst>
                </a:pPr>
                <a:r>
                  <a:rPr lang="fr-FR" sz="1400" b="0" dirty="0" smtClean="0">
                    <a:solidFill>
                      <a:schemeClr val="bg1"/>
                    </a:solidFill>
                    <a:latin typeface="+mn-lt"/>
                  </a:rPr>
                  <a:t>Découverte du boson de </a:t>
                </a:r>
                <a:r>
                  <a:rPr lang="fr-FR" sz="1400" b="0" dirty="0" err="1" smtClean="0">
                    <a:solidFill>
                      <a:schemeClr val="bg1"/>
                    </a:solidFill>
                    <a:latin typeface="+mn-lt"/>
                  </a:rPr>
                  <a:t>Higgs</a:t>
                </a:r>
                <a:r>
                  <a:rPr lang="fr-FR" sz="1400" b="0" dirty="0" smtClean="0">
                    <a:solidFill>
                      <a:schemeClr val="bg1"/>
                    </a:solidFill>
                    <a:latin typeface="+mn-lt"/>
                  </a:rPr>
                  <a:t>  (2012)</a:t>
                </a:r>
              </a:p>
              <a:p>
                <a:pPr marL="252000" lvl="1">
                  <a:tabLst>
                    <a:tab pos="536575" algn="l"/>
                  </a:tabLst>
                </a:pPr>
                <a:r>
                  <a:rPr lang="fr-FR" sz="1400" b="0" dirty="0" smtClean="0">
                    <a:solidFill>
                      <a:schemeClr val="bg1"/>
                    </a:solidFill>
                    <a:latin typeface="+mn-lt"/>
                  </a:rPr>
                  <a:t>Les neutrinos oscillent et ont une masse (2015)</a:t>
                </a:r>
              </a:p>
              <a:p>
                <a:pPr marL="252000" lvl="1">
                  <a:tabLst>
                    <a:tab pos="536575" algn="l"/>
                  </a:tabLst>
                </a:pPr>
                <a:r>
                  <a:rPr lang="fr-FR" sz="1400" b="0" dirty="0" smtClean="0">
                    <a:solidFill>
                      <a:schemeClr val="bg1"/>
                    </a:solidFill>
                    <a:latin typeface="+mn-lt"/>
                  </a:rPr>
                  <a:t>Découverte des ondes gravitationnelles (2016)</a:t>
                </a:r>
              </a:p>
            </p:txBody>
          </p:sp>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5366583"/>
                <a:ext cx="199537" cy="199537"/>
              </a:xfrm>
              <a:prstGeom prst="rect">
                <a:avLst/>
              </a:prstGeom>
            </p:spPr>
          </p:pic>
          <p:pic>
            <p:nvPicPr>
              <p:cNvPr id="31" name="Imag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1" y="5577285"/>
                <a:ext cx="199537" cy="199537"/>
              </a:xfrm>
              <a:prstGeom prst="rect">
                <a:avLst/>
              </a:prstGeom>
            </p:spPr>
          </p:pic>
          <p:pic>
            <p:nvPicPr>
              <p:cNvPr id="32" name="Imag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0" y="6021288"/>
                <a:ext cx="199537" cy="199537"/>
              </a:xfrm>
              <a:prstGeom prst="rect">
                <a:avLst/>
              </a:prstGeom>
            </p:spPr>
          </p:pic>
        </p:grpSp>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5563" y="5799286"/>
              <a:ext cx="199537" cy="199537"/>
            </a:xfrm>
            <a:prstGeom prst="rect">
              <a:avLst/>
            </a:prstGeom>
          </p:spPr>
        </p:pic>
      </p:grpSp>
      <p:sp>
        <p:nvSpPr>
          <p:cNvPr id="14" name="Espace réservé de la date 13"/>
          <p:cNvSpPr>
            <a:spLocks noGrp="1"/>
          </p:cNvSpPr>
          <p:nvPr>
            <p:ph type="dt" sz="half" idx="10"/>
          </p:nvPr>
        </p:nvSpPr>
        <p:spPr/>
        <p:txBody>
          <a:bodyPr/>
          <a:lstStyle/>
          <a:p>
            <a:r>
              <a:rPr lang="en-US" smtClean="0">
                <a:solidFill>
                  <a:srgbClr val="00B3CC"/>
                </a:solidFill>
              </a:rPr>
              <a:t>18/03/2019</a:t>
            </a:r>
            <a:endParaRPr lang="fr-FR" dirty="0">
              <a:solidFill>
                <a:srgbClr val="00B3CC"/>
              </a:solidFill>
            </a:endParaRPr>
          </a:p>
        </p:txBody>
      </p:sp>
      <p:sp>
        <p:nvSpPr>
          <p:cNvPr id="4" name="Titre 3"/>
          <p:cNvSpPr>
            <a:spLocks noGrp="1"/>
          </p:cNvSpPr>
          <p:nvPr>
            <p:ph type="title"/>
          </p:nvPr>
        </p:nvSpPr>
        <p:spPr/>
        <p:txBody>
          <a:bodyPr/>
          <a:lstStyle/>
          <a:p>
            <a:r>
              <a:rPr lang="fr-FR" dirty="0" smtClean="0"/>
              <a:t>Historique du LAPP</a:t>
            </a:r>
            <a:endParaRPr lang="fr-FR" dirty="0"/>
          </a:p>
        </p:txBody>
      </p:sp>
    </p:spTree>
    <p:extLst>
      <p:ext uri="{BB962C8B-B14F-4D97-AF65-F5344CB8AC3E}">
        <p14:creationId xmlns:p14="http://schemas.microsoft.com/office/powerpoint/2010/main" val="39484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908720"/>
            <a:ext cx="5400600" cy="4896544"/>
          </a:xfrm>
        </p:spPr>
        <p:txBody>
          <a:bodyPr/>
          <a:lstStyle/>
          <a:p>
            <a:pPr marL="0" indent="0">
              <a:buNone/>
            </a:pPr>
            <a:r>
              <a:rPr lang="en-GB" dirty="0" err="1" smtClean="0"/>
              <a:t>Recherches</a:t>
            </a:r>
            <a:r>
              <a:rPr lang="en-GB" dirty="0" smtClean="0"/>
              <a:t> </a:t>
            </a:r>
            <a:r>
              <a:rPr lang="en-GB" dirty="0" err="1" smtClean="0"/>
              <a:t>menées</a:t>
            </a:r>
            <a:r>
              <a:rPr lang="en-GB" dirty="0" smtClean="0"/>
              <a:t> au LAPP:</a:t>
            </a:r>
          </a:p>
          <a:p>
            <a:pPr marL="0" indent="0">
              <a:buNone/>
            </a:pPr>
            <a:endParaRPr lang="en-GB" dirty="0" smtClean="0"/>
          </a:p>
          <a:p>
            <a:r>
              <a:rPr lang="en-GB" dirty="0" err="1" smtClean="0"/>
              <a:t>étude</a:t>
            </a:r>
            <a:r>
              <a:rPr lang="en-GB" dirty="0" smtClean="0"/>
              <a:t> des </a:t>
            </a:r>
            <a:r>
              <a:rPr lang="en-GB" dirty="0" err="1" smtClean="0"/>
              <a:t>constituants</a:t>
            </a:r>
            <a:r>
              <a:rPr lang="en-GB" dirty="0" smtClean="0"/>
              <a:t> </a:t>
            </a:r>
            <a:r>
              <a:rPr lang="en-GB" dirty="0" err="1" smtClean="0"/>
              <a:t>élémentaires</a:t>
            </a:r>
            <a:r>
              <a:rPr lang="en-GB" dirty="0"/>
              <a:t> </a:t>
            </a:r>
            <a:r>
              <a:rPr lang="en-GB" dirty="0" smtClean="0"/>
              <a:t>de la </a:t>
            </a:r>
            <a:r>
              <a:rPr lang="en-GB" dirty="0" err="1" smtClean="0"/>
              <a:t>matière</a:t>
            </a:r>
            <a:r>
              <a:rPr lang="en-GB" dirty="0" smtClean="0"/>
              <a:t> et </a:t>
            </a:r>
            <a:r>
              <a:rPr lang="en-GB" dirty="0" err="1" smtClean="0"/>
              <a:t>leurs</a:t>
            </a:r>
            <a:r>
              <a:rPr lang="en-GB" dirty="0" smtClean="0"/>
              <a:t> interactions</a:t>
            </a:r>
          </a:p>
          <a:p>
            <a:pPr marL="0" indent="0">
              <a:buNone/>
            </a:pPr>
            <a:r>
              <a:rPr lang="en-GB" dirty="0" smtClean="0">
                <a:sym typeface="Symbol" panose="05050102010706020507" pitchFamily="18" charset="2"/>
              </a:rPr>
              <a:t>	</a:t>
            </a:r>
            <a:r>
              <a:rPr lang="en-GB" dirty="0" smtClean="0">
                <a:solidFill>
                  <a:srgbClr val="01B2CD"/>
                </a:solidFill>
                <a:sym typeface="Symbol" panose="05050102010706020507" pitchFamily="18" charset="2"/>
              </a:rPr>
              <a:t> </a:t>
            </a:r>
            <a:r>
              <a:rPr lang="en-GB" dirty="0" smtClean="0">
                <a:solidFill>
                  <a:srgbClr val="01B2CD"/>
                </a:solidFill>
              </a:rPr>
              <a:t>la </a:t>
            </a:r>
            <a:r>
              <a:rPr lang="en-GB" dirty="0">
                <a:solidFill>
                  <a:srgbClr val="01B2CD"/>
                </a:solidFill>
              </a:rPr>
              <a:t>physique des </a:t>
            </a:r>
            <a:r>
              <a:rPr lang="en-GB" dirty="0" err="1">
                <a:solidFill>
                  <a:srgbClr val="01B2CD"/>
                </a:solidFill>
              </a:rPr>
              <a:t>particules</a:t>
            </a:r>
            <a:r>
              <a:rPr lang="en-GB" dirty="0">
                <a:solidFill>
                  <a:srgbClr val="01B2CD"/>
                </a:solidFill>
              </a:rPr>
              <a:t> </a:t>
            </a:r>
          </a:p>
          <a:p>
            <a:endParaRPr lang="en-GB" dirty="0" smtClean="0">
              <a:solidFill>
                <a:srgbClr val="C00000"/>
              </a:solidFill>
            </a:endParaRPr>
          </a:p>
          <a:p>
            <a:r>
              <a:rPr lang="en-GB" dirty="0" err="1"/>
              <a:t>compréhension</a:t>
            </a:r>
            <a:r>
              <a:rPr lang="en-GB" dirty="0"/>
              <a:t> de </a:t>
            </a:r>
            <a:r>
              <a:rPr lang="en-GB" dirty="0" err="1"/>
              <a:t>l’évolution</a:t>
            </a:r>
            <a:r>
              <a:rPr lang="en-GB" dirty="0"/>
              <a:t> de </a:t>
            </a:r>
            <a:r>
              <a:rPr lang="en-GB" dirty="0" err="1"/>
              <a:t>l’Univers</a:t>
            </a:r>
            <a:r>
              <a:rPr lang="en-GB" dirty="0"/>
              <a:t> et de </a:t>
            </a:r>
            <a:r>
              <a:rPr lang="en-GB" dirty="0" err="1"/>
              <a:t>sa</a:t>
            </a:r>
            <a:r>
              <a:rPr lang="en-GB" dirty="0"/>
              <a:t> composition</a:t>
            </a:r>
          </a:p>
          <a:p>
            <a:pPr marL="0" indent="0">
              <a:buNone/>
            </a:pPr>
            <a:r>
              <a:rPr lang="en-GB" dirty="0">
                <a:solidFill>
                  <a:srgbClr val="C00000"/>
                </a:solidFill>
              </a:rPr>
              <a:t>	</a:t>
            </a:r>
            <a:r>
              <a:rPr lang="en-GB" dirty="0" smtClean="0">
                <a:solidFill>
                  <a:srgbClr val="01B2CD"/>
                </a:solidFill>
                <a:sym typeface="Symbol" panose="05050102010706020507" pitchFamily="18" charset="2"/>
              </a:rPr>
              <a:t> </a:t>
            </a:r>
            <a:r>
              <a:rPr lang="en-GB" dirty="0" err="1" smtClean="0">
                <a:solidFill>
                  <a:srgbClr val="01B2CD"/>
                </a:solidFill>
              </a:rPr>
              <a:t>astro-particules</a:t>
            </a:r>
            <a:r>
              <a:rPr lang="en-GB" dirty="0" smtClean="0">
                <a:solidFill>
                  <a:srgbClr val="01B2CD"/>
                </a:solidFill>
              </a:rPr>
              <a:t>, </a:t>
            </a:r>
            <a:r>
              <a:rPr lang="en-GB" dirty="0" err="1" smtClean="0">
                <a:solidFill>
                  <a:srgbClr val="01B2CD"/>
                </a:solidFill>
              </a:rPr>
              <a:t>cosmologie</a:t>
            </a:r>
            <a:r>
              <a:rPr lang="en-GB" dirty="0" smtClean="0">
                <a:solidFill>
                  <a:srgbClr val="01B2CD"/>
                </a:solidFill>
              </a:rPr>
              <a:t> et </a:t>
            </a:r>
            <a:r>
              <a:rPr lang="en-GB" dirty="0" err="1" smtClean="0">
                <a:solidFill>
                  <a:srgbClr val="01B2CD"/>
                </a:solidFill>
              </a:rPr>
              <a:t>ondes</a:t>
            </a:r>
            <a:r>
              <a:rPr lang="en-GB" dirty="0" smtClean="0">
                <a:solidFill>
                  <a:srgbClr val="01B2CD"/>
                </a:solidFill>
              </a:rPr>
              <a:t> </a:t>
            </a:r>
            <a:r>
              <a:rPr lang="en-GB" dirty="0" err="1" smtClean="0">
                <a:solidFill>
                  <a:srgbClr val="01B2CD"/>
                </a:solidFill>
              </a:rPr>
              <a:t>gravitationnelles</a:t>
            </a:r>
            <a:endParaRPr lang="en-GB" dirty="0">
              <a:solidFill>
                <a:srgbClr val="01B2CD"/>
              </a:solidFill>
            </a:endParaRPr>
          </a:p>
        </p:txBody>
      </p:sp>
      <p:sp>
        <p:nvSpPr>
          <p:cNvPr id="4" name="Espace réservé de la date 3"/>
          <p:cNvSpPr>
            <a:spLocks noGrp="1"/>
          </p:cNvSpPr>
          <p:nvPr>
            <p:ph type="dt" sz="half" idx="10"/>
          </p:nvPr>
        </p:nvSpPr>
        <p:spPr/>
        <p:txBody>
          <a:bodyPr/>
          <a:lstStyle/>
          <a:p>
            <a:r>
              <a:rPr lang="en-US" smtClean="0"/>
              <a:t>18/03/2019</a:t>
            </a:r>
            <a:endParaRPr lang="fr-BE" dirty="0"/>
          </a:p>
        </p:txBody>
      </p:sp>
      <p:sp>
        <p:nvSpPr>
          <p:cNvPr id="15" name="Titre 1"/>
          <p:cNvSpPr>
            <a:spLocks noGrp="1"/>
          </p:cNvSpPr>
          <p:nvPr>
            <p:ph type="title"/>
          </p:nvPr>
        </p:nvSpPr>
        <p:spPr>
          <a:xfrm>
            <a:off x="1187624" y="44624"/>
            <a:ext cx="7499176" cy="576064"/>
          </a:xfrm>
        </p:spPr>
        <p:txBody>
          <a:bodyPr>
            <a:noAutofit/>
          </a:bodyPr>
          <a:lstStyle/>
          <a:p>
            <a:r>
              <a:rPr lang="en-GB" sz="2600" dirty="0">
                <a:solidFill>
                  <a:srgbClr val="153449"/>
                </a:solidFill>
              </a:rPr>
              <a:t>De </a:t>
            </a:r>
            <a:r>
              <a:rPr lang="en-GB" sz="2600" dirty="0" err="1">
                <a:solidFill>
                  <a:srgbClr val="153449"/>
                </a:solidFill>
              </a:rPr>
              <a:t>l’infiniment</a:t>
            </a:r>
            <a:r>
              <a:rPr lang="en-GB" sz="2600" dirty="0">
                <a:solidFill>
                  <a:srgbClr val="153449"/>
                </a:solidFill>
              </a:rPr>
              <a:t> petit à </a:t>
            </a:r>
            <a:r>
              <a:rPr lang="en-GB" sz="2600" dirty="0" err="1">
                <a:solidFill>
                  <a:srgbClr val="153449"/>
                </a:solidFill>
              </a:rPr>
              <a:t>l’infiniment</a:t>
            </a:r>
            <a:r>
              <a:rPr lang="en-GB" sz="2600" dirty="0">
                <a:solidFill>
                  <a:srgbClr val="153449"/>
                </a:solidFill>
              </a:rPr>
              <a:t> grand</a:t>
            </a:r>
            <a:endParaRPr lang="fr-FR" sz="2600" dirty="0">
              <a:solidFill>
                <a:srgbClr val="153449"/>
              </a:solidFill>
              <a:latin typeface="+mn-lt"/>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442763"/>
            <a:ext cx="3600400" cy="2788334"/>
          </a:xfrm>
          <a:prstGeom prst="rect">
            <a:avLst/>
          </a:prstGeom>
        </p:spPr>
      </p:pic>
      <p:pic>
        <p:nvPicPr>
          <p:cNvPr id="13" name="Picture 4" descr="atom_zoom_b"/>
          <p:cNvPicPr>
            <a:picLocks noChangeAspect="1" noChangeArrowheads="1"/>
          </p:cNvPicPr>
          <p:nvPr/>
        </p:nvPicPr>
        <p:blipFill>
          <a:blip r:embed="rId3" cstate="print"/>
          <a:srcRect/>
          <a:stretch>
            <a:fillRect/>
          </a:stretch>
        </p:blipFill>
        <p:spPr bwMode="auto">
          <a:xfrm>
            <a:off x="5236855" y="1412776"/>
            <a:ext cx="3871649" cy="1702584"/>
          </a:xfrm>
          <a:prstGeom prst="rect">
            <a:avLst/>
          </a:prstGeom>
          <a:noFill/>
        </p:spPr>
      </p:pic>
      <p:sp>
        <p:nvSpPr>
          <p:cNvPr id="2" name="Espace réservé du pied de page 1"/>
          <p:cNvSpPr>
            <a:spLocks noGrp="1"/>
          </p:cNvSpPr>
          <p:nvPr>
            <p:ph type="ftr" sz="quarter" idx="11"/>
          </p:nvPr>
        </p:nvSpPr>
        <p:spPr/>
        <p:txBody>
          <a:bodyPr/>
          <a:lstStyle/>
          <a:p>
            <a:r>
              <a:rPr lang="fr-BE" smtClean="0"/>
              <a:t>Edwige Tournefier</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a:t>
            </a:fld>
            <a:endParaRPr lang="fr-BE" dirty="0"/>
          </a:p>
        </p:txBody>
      </p:sp>
    </p:spTree>
    <p:extLst>
      <p:ext uri="{BB962C8B-B14F-4D97-AF65-F5344CB8AC3E}">
        <p14:creationId xmlns:p14="http://schemas.microsoft.com/office/powerpoint/2010/main" val="301933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en-US" smtClean="0">
                <a:solidFill>
                  <a:srgbClr val="00B3CC"/>
                </a:solidFill>
              </a:rPr>
              <a:t>18/03/2019</a:t>
            </a:r>
            <a:endParaRPr lang="fr-FR" dirty="0">
              <a:solidFill>
                <a:srgbClr val="00B3CC"/>
              </a:solidFill>
            </a:endParaRPr>
          </a:p>
        </p:txBody>
      </p:sp>
      <p:sp>
        <p:nvSpPr>
          <p:cNvPr id="6" name="Espace réservé pour une image  5"/>
          <p:cNvSpPr>
            <a:spLocks noGrp="1"/>
          </p:cNvSpPr>
          <p:nvPr>
            <p:ph type="pic" sz="quarter" idx="13"/>
          </p:nvPr>
        </p:nvSpPr>
        <p:spPr/>
      </p:sp>
      <p:pic>
        <p:nvPicPr>
          <p:cNvPr id="9" name="Image 8"/>
          <p:cNvPicPr>
            <a:picLocks noChangeAspect="1"/>
          </p:cNvPicPr>
          <p:nvPr/>
        </p:nvPicPr>
        <p:blipFill>
          <a:blip r:embed="rId2"/>
          <a:stretch>
            <a:fillRect/>
          </a:stretch>
        </p:blipFill>
        <p:spPr>
          <a:xfrm>
            <a:off x="313044" y="836713"/>
            <a:ext cx="8435420" cy="5544616"/>
          </a:xfrm>
          <a:prstGeom prst="rect">
            <a:avLst/>
          </a:prstGeom>
        </p:spPr>
      </p:pic>
      <p:sp>
        <p:nvSpPr>
          <p:cNvPr id="2" name="Espace réservé du pied de page 1"/>
          <p:cNvSpPr>
            <a:spLocks noGrp="1"/>
          </p:cNvSpPr>
          <p:nvPr>
            <p:ph type="ftr" sz="quarter" idx="11"/>
          </p:nvPr>
        </p:nvSpPr>
        <p:spPr/>
        <p:txBody>
          <a:bodyPr/>
          <a:lstStyle/>
          <a:p>
            <a:r>
              <a:rPr lang="fr-FR" smtClean="0">
                <a:solidFill>
                  <a:srgbClr val="153449"/>
                </a:solidFill>
              </a:rPr>
              <a:t>Edwige Tournefier</a:t>
            </a:r>
            <a:endParaRPr lang="fr-FR" dirty="0">
              <a:solidFill>
                <a:srgbClr val="153449"/>
              </a:solidFill>
            </a:endParaRPr>
          </a:p>
        </p:txBody>
      </p:sp>
      <p:sp>
        <p:nvSpPr>
          <p:cNvPr id="4" name="Espace réservé du numéro de diapositive 3"/>
          <p:cNvSpPr>
            <a:spLocks noGrp="1"/>
          </p:cNvSpPr>
          <p:nvPr>
            <p:ph type="sldNum" sz="quarter" idx="12"/>
          </p:nvPr>
        </p:nvSpPr>
        <p:spPr/>
        <p:txBody>
          <a:bodyPr/>
          <a:lstStyle/>
          <a:p>
            <a:fld id="{2A19AD89-17DE-4EAC-B060-CF86C17F7722}" type="slidenum">
              <a:rPr lang="fr-FR" smtClean="0"/>
              <a:pPr/>
              <a:t>5</a:t>
            </a:fld>
            <a:endParaRPr lang="fr-FR" dirty="0"/>
          </a:p>
        </p:txBody>
      </p:sp>
      <p:sp>
        <p:nvSpPr>
          <p:cNvPr id="5" name="Titre 4"/>
          <p:cNvSpPr>
            <a:spLocks noGrp="1"/>
          </p:cNvSpPr>
          <p:nvPr>
            <p:ph type="title"/>
          </p:nvPr>
        </p:nvSpPr>
        <p:spPr>
          <a:xfrm>
            <a:off x="1547664" y="68400"/>
            <a:ext cx="7383936" cy="450000"/>
          </a:xfrm>
        </p:spPr>
        <p:txBody>
          <a:bodyPr/>
          <a:lstStyle/>
          <a:p>
            <a:r>
              <a:rPr lang="fr-FR" dirty="0" smtClean="0"/>
              <a:t>De l’infiniment grand à l’infiniment petit : la matière noire</a:t>
            </a:r>
            <a:endParaRPr lang="fr-FR" dirty="0"/>
          </a:p>
        </p:txBody>
      </p:sp>
    </p:spTree>
    <p:extLst>
      <p:ext uri="{BB962C8B-B14F-4D97-AF65-F5344CB8AC3E}">
        <p14:creationId xmlns:p14="http://schemas.microsoft.com/office/powerpoint/2010/main" val="270304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p>
        </p:txBody>
      </p:sp>
      <p:sp>
        <p:nvSpPr>
          <p:cNvPr id="3" name="Espace réservé de la date 2"/>
          <p:cNvSpPr>
            <a:spLocks noGrp="1"/>
          </p:cNvSpPr>
          <p:nvPr>
            <p:ph type="dt" sz="half" idx="10"/>
          </p:nvPr>
        </p:nvSpPr>
        <p:spPr/>
        <p:txBody>
          <a:bodyPr/>
          <a:lstStyle/>
          <a:p>
            <a:r>
              <a:rPr lang="en-US" smtClean="0">
                <a:solidFill>
                  <a:srgbClr val="00B3CC"/>
                </a:solidFill>
              </a:rPr>
              <a:t>18/03/2019</a:t>
            </a:r>
            <a:endParaRPr lang="fr-FR" dirty="0">
              <a:solidFill>
                <a:srgbClr val="00B3CC"/>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1471" y="-27384"/>
            <a:ext cx="7852529" cy="6903214"/>
          </a:xfrm>
          <a:prstGeom prst="rect">
            <a:avLst/>
          </a:prstGeom>
        </p:spPr>
      </p:pic>
      <p:sp>
        <p:nvSpPr>
          <p:cNvPr id="4" name="Espace réservé du pied de page 3"/>
          <p:cNvSpPr>
            <a:spLocks noGrp="1"/>
          </p:cNvSpPr>
          <p:nvPr>
            <p:ph type="ftr" sz="quarter" idx="11"/>
          </p:nvPr>
        </p:nvSpPr>
        <p:spPr/>
        <p:txBody>
          <a:bodyPr/>
          <a:lstStyle/>
          <a:p>
            <a:r>
              <a:rPr lang="fr-FR" smtClean="0">
                <a:solidFill>
                  <a:srgbClr val="153449"/>
                </a:solidFill>
              </a:rPr>
              <a:t>Edwige Tournefier</a:t>
            </a:r>
            <a:endParaRPr lang="fr-FR" dirty="0">
              <a:solidFill>
                <a:srgbClr val="153449"/>
              </a:solidFill>
            </a:endParaRPr>
          </a:p>
        </p:txBody>
      </p:sp>
      <p:sp>
        <p:nvSpPr>
          <p:cNvPr id="5" name="Espace réservé du numéro de diapositive 4"/>
          <p:cNvSpPr>
            <a:spLocks noGrp="1"/>
          </p:cNvSpPr>
          <p:nvPr>
            <p:ph type="sldNum" sz="quarter" idx="12"/>
          </p:nvPr>
        </p:nvSpPr>
        <p:spPr/>
        <p:txBody>
          <a:bodyPr/>
          <a:lstStyle/>
          <a:p>
            <a:fld id="{2A19AD89-17DE-4EAC-B060-CF86C17F7722}" type="slidenum">
              <a:rPr lang="fr-FR" smtClean="0"/>
              <a:pPr/>
              <a:t>6</a:t>
            </a:fld>
            <a:endParaRPr lang="fr-FR" dirty="0"/>
          </a:p>
        </p:txBody>
      </p:sp>
    </p:spTree>
    <p:extLst>
      <p:ext uri="{BB962C8B-B14F-4D97-AF65-F5344CB8AC3E}">
        <p14:creationId xmlns:p14="http://schemas.microsoft.com/office/powerpoint/2010/main" val="1280102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5796136" y="970052"/>
            <a:ext cx="2952328" cy="1954892"/>
          </a:xfrm>
          <a:prstGeom prst="rect">
            <a:avLst/>
          </a:prstGeom>
        </p:spPr>
      </p:pic>
      <p:sp>
        <p:nvSpPr>
          <p:cNvPr id="3" name="Espace réservé du contenu 2"/>
          <p:cNvSpPr>
            <a:spLocks noGrp="1"/>
          </p:cNvSpPr>
          <p:nvPr>
            <p:ph idx="1"/>
          </p:nvPr>
        </p:nvSpPr>
        <p:spPr>
          <a:xfrm>
            <a:off x="184514" y="1385706"/>
            <a:ext cx="8482136" cy="1123583"/>
          </a:xfrm>
        </p:spPr>
        <p:txBody>
          <a:bodyPr>
            <a:normAutofit/>
          </a:bodyPr>
          <a:lstStyle/>
          <a:p>
            <a:pPr defTabSz="673100">
              <a:spcBef>
                <a:spcPct val="50000"/>
              </a:spcBef>
              <a:buFontTx/>
              <a:buChar char="•"/>
            </a:pPr>
            <a:r>
              <a:rPr lang="fr-FR" sz="2000" dirty="0" smtClean="0">
                <a:solidFill>
                  <a:srgbClr val="153449"/>
                </a:solidFill>
              </a:rPr>
              <a:t>De quoi est constituée la matière noire ?  </a:t>
            </a:r>
            <a:endParaRPr lang="fr-FR" sz="2000" dirty="0">
              <a:solidFill>
                <a:srgbClr val="153449"/>
              </a:solidFill>
            </a:endParaRPr>
          </a:p>
          <a:p>
            <a:pPr defTabSz="673100">
              <a:spcBef>
                <a:spcPct val="50000"/>
              </a:spcBef>
              <a:buFontTx/>
              <a:buChar char="•"/>
            </a:pPr>
            <a:r>
              <a:rPr lang="fr-FR" sz="2000" dirty="0">
                <a:solidFill>
                  <a:srgbClr val="153449"/>
                </a:solidFill>
              </a:rPr>
              <a:t>Y</a:t>
            </a:r>
            <a:r>
              <a:rPr lang="fr-FR" sz="2000" dirty="0" smtClean="0">
                <a:solidFill>
                  <a:srgbClr val="153449"/>
                </a:solidFill>
              </a:rPr>
              <a:t> </a:t>
            </a:r>
            <a:r>
              <a:rPr lang="fr-FR" sz="2000" dirty="0" err="1" smtClean="0">
                <a:solidFill>
                  <a:srgbClr val="153449"/>
                </a:solidFill>
              </a:rPr>
              <a:t>a-t’il</a:t>
            </a:r>
            <a:r>
              <a:rPr lang="fr-FR" sz="2000" dirty="0" smtClean="0">
                <a:solidFill>
                  <a:srgbClr val="153449"/>
                </a:solidFill>
              </a:rPr>
              <a:t> une « énergie noire » ?</a:t>
            </a:r>
          </a:p>
        </p:txBody>
      </p:sp>
      <p:sp>
        <p:nvSpPr>
          <p:cNvPr id="4" name="Espace réservé de la date 3"/>
          <p:cNvSpPr>
            <a:spLocks noGrp="1"/>
          </p:cNvSpPr>
          <p:nvPr>
            <p:ph type="dt" sz="half" idx="10"/>
          </p:nvPr>
        </p:nvSpPr>
        <p:spPr/>
        <p:txBody>
          <a:bodyPr/>
          <a:lstStyle/>
          <a:p>
            <a:r>
              <a:rPr lang="en-US" smtClean="0"/>
              <a:t>18/03/2019</a:t>
            </a:r>
            <a:endParaRPr lang="fr-BE" dirty="0"/>
          </a:p>
        </p:txBody>
      </p:sp>
      <p:pic>
        <p:nvPicPr>
          <p:cNvPr id="8" name="Picture 4" descr="constituants-phys-1000"/>
          <p:cNvPicPr>
            <a:picLocks noChangeAspect="1" noChangeArrowheads="1"/>
          </p:cNvPicPr>
          <p:nvPr/>
        </p:nvPicPr>
        <p:blipFill>
          <a:blip r:embed="rId3" cstate="print"/>
          <a:srcRect b="11060"/>
          <a:stretch>
            <a:fillRect/>
          </a:stretch>
        </p:blipFill>
        <p:spPr bwMode="auto">
          <a:xfrm>
            <a:off x="78178" y="3134867"/>
            <a:ext cx="4030942" cy="2886421"/>
          </a:xfrm>
          <a:prstGeom prst="rect">
            <a:avLst/>
          </a:prstGeom>
          <a:noFill/>
        </p:spPr>
      </p:pic>
      <p:sp>
        <p:nvSpPr>
          <p:cNvPr id="5" name="Espace réservé du pied de page 4"/>
          <p:cNvSpPr>
            <a:spLocks noGrp="1"/>
          </p:cNvSpPr>
          <p:nvPr>
            <p:ph type="ftr" sz="quarter" idx="11"/>
          </p:nvPr>
        </p:nvSpPr>
        <p:spPr/>
        <p:txBody>
          <a:bodyPr/>
          <a:lstStyle/>
          <a:p>
            <a:r>
              <a:rPr lang="fr-BE" smtClean="0"/>
              <a:t>Edwige Tournefier</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7</a:t>
            </a:fld>
            <a:endParaRPr lang="fr-BE" dirty="0"/>
          </a:p>
        </p:txBody>
      </p:sp>
      <p:sp>
        <p:nvSpPr>
          <p:cNvPr id="10" name="Titre 3"/>
          <p:cNvSpPr>
            <a:spLocks noGrp="1"/>
          </p:cNvSpPr>
          <p:nvPr>
            <p:ph type="title"/>
          </p:nvPr>
        </p:nvSpPr>
        <p:spPr>
          <a:xfrm>
            <a:off x="3347864" y="68400"/>
            <a:ext cx="5583736" cy="450000"/>
          </a:xfrm>
        </p:spPr>
        <p:txBody>
          <a:bodyPr>
            <a:noAutofit/>
          </a:bodyPr>
          <a:lstStyle/>
          <a:p>
            <a:r>
              <a:rPr lang="fr-FR" sz="2400" dirty="0" smtClean="0"/>
              <a:t>Quelques grandes questions actuelles</a:t>
            </a:r>
            <a:endParaRPr lang="fr-FR" sz="2400" dirty="0"/>
          </a:p>
        </p:txBody>
      </p:sp>
      <p:sp>
        <p:nvSpPr>
          <p:cNvPr id="11" name="Rectangle 10"/>
          <p:cNvSpPr/>
          <p:nvPr/>
        </p:nvSpPr>
        <p:spPr>
          <a:xfrm>
            <a:off x="4109120" y="3138141"/>
            <a:ext cx="4999384" cy="2400657"/>
          </a:xfrm>
          <a:prstGeom prst="rect">
            <a:avLst/>
          </a:prstGeom>
        </p:spPr>
        <p:txBody>
          <a:bodyPr wrap="square">
            <a:spAutoFit/>
          </a:bodyPr>
          <a:lstStyle/>
          <a:p>
            <a:pPr marL="285750" indent="-285750" defTabSz="673100">
              <a:spcBef>
                <a:spcPct val="50000"/>
              </a:spcBef>
              <a:buFont typeface="Arial" panose="020B0604020202020204" pitchFamily="34" charset="0"/>
              <a:buChar char="•"/>
            </a:pPr>
            <a:r>
              <a:rPr lang="fr-FR" sz="2000" dirty="0">
                <a:solidFill>
                  <a:srgbClr val="153449"/>
                </a:solidFill>
                <a:latin typeface="+mn-lt"/>
              </a:rPr>
              <a:t>Pourquoi n’observe-</a:t>
            </a:r>
            <a:r>
              <a:rPr lang="fr-FR" sz="2000" dirty="0" err="1">
                <a:solidFill>
                  <a:srgbClr val="153449"/>
                </a:solidFill>
                <a:latin typeface="+mn-lt"/>
              </a:rPr>
              <a:t>t’on</a:t>
            </a:r>
            <a:r>
              <a:rPr lang="fr-FR" sz="2000" dirty="0">
                <a:solidFill>
                  <a:srgbClr val="153449"/>
                </a:solidFill>
                <a:latin typeface="+mn-lt"/>
              </a:rPr>
              <a:t> pas </a:t>
            </a:r>
            <a:r>
              <a:rPr lang="fr-FR" sz="2000" dirty="0" smtClean="0">
                <a:solidFill>
                  <a:srgbClr val="153449"/>
                </a:solidFill>
                <a:latin typeface="+mn-lt"/>
              </a:rPr>
              <a:t>d'antimatière </a:t>
            </a:r>
            <a:r>
              <a:rPr lang="fr-FR" sz="2000" dirty="0">
                <a:solidFill>
                  <a:srgbClr val="153449"/>
                </a:solidFill>
                <a:latin typeface="+mn-lt"/>
              </a:rPr>
              <a:t>dans l’Univers ?</a:t>
            </a:r>
          </a:p>
          <a:p>
            <a:pPr marL="285750" indent="-285750" defTabSz="673100">
              <a:spcBef>
                <a:spcPct val="50000"/>
              </a:spcBef>
              <a:buFont typeface="Arial" panose="020B0604020202020204" pitchFamily="34" charset="0"/>
              <a:buChar char="•"/>
            </a:pPr>
            <a:r>
              <a:rPr lang="fr-FR" sz="2000" dirty="0">
                <a:solidFill>
                  <a:srgbClr val="153449"/>
                </a:solidFill>
                <a:latin typeface="+mn-lt"/>
              </a:rPr>
              <a:t>D’où vient la masse des particules </a:t>
            </a:r>
            <a:r>
              <a:rPr lang="fr-FR" sz="2000" dirty="0" smtClean="0">
                <a:solidFill>
                  <a:srgbClr val="153449"/>
                </a:solidFill>
                <a:latin typeface="+mn-lt"/>
              </a:rPr>
              <a:t>?</a:t>
            </a:r>
            <a:br>
              <a:rPr lang="fr-FR" sz="2000" dirty="0" smtClean="0">
                <a:solidFill>
                  <a:srgbClr val="153449"/>
                </a:solidFill>
                <a:latin typeface="+mn-lt"/>
              </a:rPr>
            </a:br>
            <a:r>
              <a:rPr lang="fr-FR" sz="2000" dirty="0" smtClean="0">
                <a:solidFill>
                  <a:srgbClr val="01B2CD"/>
                </a:solidFill>
                <a:latin typeface="+mn-lt"/>
              </a:rPr>
              <a:t>le </a:t>
            </a:r>
            <a:r>
              <a:rPr lang="fr-FR" sz="2000" dirty="0">
                <a:solidFill>
                  <a:srgbClr val="01B2CD"/>
                </a:solidFill>
                <a:latin typeface="+mn-lt"/>
              </a:rPr>
              <a:t>boson de </a:t>
            </a:r>
            <a:r>
              <a:rPr lang="fr-FR" sz="2000" dirty="0" err="1">
                <a:solidFill>
                  <a:srgbClr val="01B2CD"/>
                </a:solidFill>
                <a:latin typeface="+mn-lt"/>
              </a:rPr>
              <a:t>Higgs</a:t>
            </a:r>
            <a:r>
              <a:rPr lang="fr-FR" sz="2000" dirty="0">
                <a:solidFill>
                  <a:srgbClr val="01B2CD"/>
                </a:solidFill>
                <a:latin typeface="+mn-lt"/>
              </a:rPr>
              <a:t> ! (2012)</a:t>
            </a:r>
          </a:p>
          <a:p>
            <a:pPr marL="285750" indent="-285750" defTabSz="673100">
              <a:spcBef>
                <a:spcPct val="50000"/>
              </a:spcBef>
              <a:buFont typeface="Arial" panose="020B0604020202020204" pitchFamily="34" charset="0"/>
              <a:buChar char="•"/>
            </a:pPr>
            <a:r>
              <a:rPr lang="fr-FR" sz="2000" dirty="0">
                <a:solidFill>
                  <a:srgbClr val="153449"/>
                </a:solidFill>
                <a:latin typeface="+mn-lt"/>
              </a:rPr>
              <a:t>Existe-</a:t>
            </a:r>
            <a:r>
              <a:rPr lang="fr-FR" sz="2000" dirty="0" err="1">
                <a:solidFill>
                  <a:srgbClr val="153449"/>
                </a:solidFill>
                <a:latin typeface="+mn-lt"/>
              </a:rPr>
              <a:t>t’il</a:t>
            </a:r>
            <a:r>
              <a:rPr lang="fr-FR" sz="2000" dirty="0">
                <a:solidFill>
                  <a:srgbClr val="153449"/>
                </a:solidFill>
                <a:latin typeface="+mn-lt"/>
              </a:rPr>
              <a:t> d’autres particules très massives ?</a:t>
            </a:r>
          </a:p>
          <a:p>
            <a:pPr marL="285750" indent="-285750" defTabSz="673100">
              <a:spcBef>
                <a:spcPct val="50000"/>
              </a:spcBef>
              <a:buFont typeface="Arial" panose="020B0604020202020204" pitchFamily="34" charset="0"/>
              <a:buChar char="•"/>
            </a:pPr>
            <a:r>
              <a:rPr lang="fr-FR" sz="2000" dirty="0" smtClean="0">
                <a:solidFill>
                  <a:srgbClr val="153449"/>
                </a:solidFill>
                <a:latin typeface="+mn-lt"/>
              </a:rPr>
              <a:t>…</a:t>
            </a:r>
            <a:endParaRPr lang="fr-FR" sz="2000" dirty="0">
              <a:solidFill>
                <a:srgbClr val="153449"/>
              </a:solidFill>
              <a:latin typeface="+mn-lt"/>
            </a:endParaRPr>
          </a:p>
        </p:txBody>
      </p:sp>
    </p:spTree>
    <p:extLst>
      <p:ext uri="{BB962C8B-B14F-4D97-AF65-F5344CB8AC3E}">
        <p14:creationId xmlns:p14="http://schemas.microsoft.com/office/powerpoint/2010/main" val="1490493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este20"/>
          <p:cNvPicPr>
            <a:picLocks noChangeAspect="1" noChangeArrowheads="1"/>
          </p:cNvPicPr>
          <p:nvPr/>
        </p:nvPicPr>
        <p:blipFill>
          <a:blip r:embed="rId3" cstate="print"/>
          <a:srcRect/>
          <a:stretch>
            <a:fillRect/>
          </a:stretch>
        </p:blipFill>
        <p:spPr bwMode="auto">
          <a:xfrm>
            <a:off x="-79702" y="2470407"/>
            <a:ext cx="3609424" cy="2232000"/>
          </a:xfrm>
          <a:prstGeom prst="rect">
            <a:avLst/>
          </a:prstGeom>
          <a:noFill/>
          <a:ln w="9525">
            <a:noFill/>
            <a:miter lim="800000"/>
            <a:headEnd/>
            <a:tailEnd/>
          </a:ln>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5" y="1236256"/>
            <a:ext cx="3312368" cy="1778497"/>
          </a:xfrm>
          <a:prstGeom prst="rect">
            <a:avLst/>
          </a:prstGeom>
        </p:spPr>
      </p:pic>
      <p:pic>
        <p:nvPicPr>
          <p:cNvPr id="9" name="Espace réservé du contenu 8"/>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670333" y="3107181"/>
            <a:ext cx="2734767" cy="1823178"/>
          </a:xfrm>
        </p:spPr>
      </p:pic>
      <p:sp>
        <p:nvSpPr>
          <p:cNvPr id="4" name="Espace réservé de la date 3"/>
          <p:cNvSpPr>
            <a:spLocks noGrp="1"/>
          </p:cNvSpPr>
          <p:nvPr>
            <p:ph type="dt" sz="half" idx="10"/>
          </p:nvPr>
        </p:nvSpPr>
        <p:spPr/>
        <p:txBody>
          <a:bodyPr/>
          <a:lstStyle/>
          <a:p>
            <a:r>
              <a:rPr lang="en-US" smtClean="0"/>
              <a:t>18/03/2019</a:t>
            </a:r>
            <a:endParaRPr lang="fr-BE" dirty="0"/>
          </a:p>
        </p:txBody>
      </p:sp>
      <p:pic>
        <p:nvPicPr>
          <p:cNvPr id="10" name="Picture 8" descr="s97_10537_small"/>
          <p:cNvPicPr>
            <a:picLocks noChangeAspect="1" noChangeArrowheads="1"/>
          </p:cNvPicPr>
          <p:nvPr/>
        </p:nvPicPr>
        <p:blipFill>
          <a:blip r:embed="rId6" cstate="print"/>
          <a:srcRect b="6038"/>
          <a:stretch>
            <a:fillRect/>
          </a:stretch>
        </p:blipFill>
        <p:spPr bwMode="auto">
          <a:xfrm>
            <a:off x="6545711" y="3191163"/>
            <a:ext cx="2538444" cy="1795661"/>
          </a:xfrm>
          <a:prstGeom prst="rect">
            <a:avLst/>
          </a:prstGeom>
          <a:noFill/>
          <a:ln w="9525">
            <a:noFill/>
            <a:miter lim="800000"/>
            <a:headEnd/>
            <a:tailEnd/>
          </a:ln>
        </p:spPr>
      </p:pic>
      <p:pic>
        <p:nvPicPr>
          <p:cNvPr id="11" name="Picture 2" descr="https://www.cta-observatory.org/wp-content/themes/ctao/assets/img/CTA001_startseite_paranal_montage_bod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1222478"/>
            <a:ext cx="4037402" cy="1163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www.lsst.org/sites/default/files/styles/galleryformatter_slide/public/photogallery/Facility_CU_Nite-full.jpg?itok=ow0mopbj"/>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005" y="4640725"/>
            <a:ext cx="2878007" cy="17958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aerial"/>
          <p:cNvPicPr>
            <a:picLocks noChangeAspect="1" noChangeArrowheads="1"/>
          </p:cNvPicPr>
          <p:nvPr/>
        </p:nvPicPr>
        <p:blipFill>
          <a:blip r:embed="rId9" cstate="print"/>
          <a:srcRect/>
          <a:stretch>
            <a:fillRect/>
          </a:stretch>
        </p:blipFill>
        <p:spPr bwMode="auto">
          <a:xfrm>
            <a:off x="4652801" y="5079251"/>
            <a:ext cx="4176464" cy="1357351"/>
          </a:xfrm>
          <a:prstGeom prst="rect">
            <a:avLst/>
          </a:prstGeom>
          <a:noFill/>
        </p:spPr>
      </p:pic>
      <p:sp>
        <p:nvSpPr>
          <p:cNvPr id="3" name="Espace réservé du pied de page 2"/>
          <p:cNvSpPr>
            <a:spLocks noGrp="1"/>
          </p:cNvSpPr>
          <p:nvPr>
            <p:ph type="ftr" sz="quarter" idx="11"/>
          </p:nvPr>
        </p:nvSpPr>
        <p:spPr/>
        <p:txBody>
          <a:bodyPr/>
          <a:lstStyle/>
          <a:p>
            <a:r>
              <a:rPr lang="fr-BE" smtClean="0"/>
              <a:t>Edwige Tournefier</a:t>
            </a:r>
            <a:endParaRPr lang="fr-BE"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8</a:t>
            </a:fld>
            <a:endParaRPr lang="fr-BE" dirty="0"/>
          </a:p>
        </p:txBody>
      </p:sp>
      <p:sp>
        <p:nvSpPr>
          <p:cNvPr id="16" name="Titre 3"/>
          <p:cNvSpPr>
            <a:spLocks noGrp="1"/>
          </p:cNvSpPr>
          <p:nvPr>
            <p:ph type="title"/>
          </p:nvPr>
        </p:nvSpPr>
        <p:spPr>
          <a:xfrm>
            <a:off x="2555776" y="68400"/>
            <a:ext cx="6375824" cy="450000"/>
          </a:xfrm>
        </p:spPr>
        <p:txBody>
          <a:bodyPr>
            <a:noAutofit/>
          </a:bodyPr>
          <a:lstStyle/>
          <a:p>
            <a:r>
              <a:rPr lang="fr-FR" sz="2400" dirty="0" smtClean="0"/>
              <a:t>Des expériences variées pour y répondre</a:t>
            </a:r>
            <a:endParaRPr lang="fr-FR" sz="2400" dirty="0"/>
          </a:p>
        </p:txBody>
      </p:sp>
    </p:spTree>
    <p:extLst>
      <p:ext uri="{BB962C8B-B14F-4D97-AF65-F5344CB8AC3E}">
        <p14:creationId xmlns:p14="http://schemas.microsoft.com/office/powerpoint/2010/main" val="201134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5261" y="1031707"/>
            <a:ext cx="8679338" cy="579056"/>
          </a:xfrm>
        </p:spPr>
        <p:txBody>
          <a:bodyPr>
            <a:normAutofit/>
          </a:bodyPr>
          <a:lstStyle/>
          <a:p>
            <a:pPr marL="0" indent="0">
              <a:buNone/>
            </a:pPr>
            <a:r>
              <a:rPr lang="fr-FR" sz="2000" dirty="0" smtClean="0">
                <a:solidFill>
                  <a:srgbClr val="153449"/>
                </a:solidFill>
                <a:sym typeface="Symbol" panose="05050102010706020507" pitchFamily="18" charset="2"/>
              </a:rPr>
              <a:t> </a:t>
            </a:r>
            <a:r>
              <a:rPr lang="fr-FR" sz="2000" dirty="0" smtClean="0">
                <a:solidFill>
                  <a:srgbClr val="153449"/>
                </a:solidFill>
              </a:rPr>
              <a:t>Expériences auprès d’accélérateurs (LHC du </a:t>
            </a:r>
            <a:r>
              <a:rPr lang="fr-FR" sz="2000" dirty="0" err="1" smtClean="0">
                <a:solidFill>
                  <a:srgbClr val="153449"/>
                </a:solidFill>
              </a:rPr>
              <a:t>Cern</a:t>
            </a:r>
            <a:r>
              <a:rPr lang="fr-FR" sz="2000" dirty="0" smtClean="0">
                <a:solidFill>
                  <a:srgbClr val="153449"/>
                </a:solidFill>
              </a:rPr>
              <a:t>)…</a:t>
            </a:r>
            <a:endParaRPr lang="fr-FR" sz="2000" dirty="0">
              <a:solidFill>
                <a:srgbClr val="153449"/>
              </a:solidFill>
            </a:endParaRPr>
          </a:p>
        </p:txBody>
      </p:sp>
      <p:sp>
        <p:nvSpPr>
          <p:cNvPr id="5122" name="AutoShape 2" descr="Résultat de recherche d'images pour &quot;tour eiffel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Espace réservé de la date 9"/>
          <p:cNvSpPr>
            <a:spLocks noGrp="1"/>
          </p:cNvSpPr>
          <p:nvPr>
            <p:ph type="dt" sz="half" idx="10"/>
          </p:nvPr>
        </p:nvSpPr>
        <p:spPr/>
        <p:txBody>
          <a:bodyPr/>
          <a:lstStyle/>
          <a:p>
            <a:r>
              <a:rPr lang="en-US" smtClean="0"/>
              <a:t>18/03/2019</a:t>
            </a:r>
            <a:endParaRPr lang="fr-BE" dirty="0"/>
          </a:p>
        </p:txBody>
      </p:sp>
      <p:grpSp>
        <p:nvGrpSpPr>
          <p:cNvPr id="6" name="Groupe 5"/>
          <p:cNvGrpSpPr/>
          <p:nvPr/>
        </p:nvGrpSpPr>
        <p:grpSpPr>
          <a:xfrm>
            <a:off x="4794005" y="1700808"/>
            <a:ext cx="4100594" cy="2740145"/>
            <a:chOff x="257116" y="1591539"/>
            <a:chExt cx="4100594" cy="2740145"/>
          </a:xfrm>
        </p:grpSpPr>
        <p:pic>
          <p:nvPicPr>
            <p:cNvPr id="7" name="Picture 2" descr="Teste20"/>
            <p:cNvPicPr>
              <a:picLocks noChangeAspect="1" noChangeArrowheads="1"/>
            </p:cNvPicPr>
            <p:nvPr/>
          </p:nvPicPr>
          <p:blipFill>
            <a:blip r:embed="rId2" cstate="print"/>
            <a:srcRect/>
            <a:stretch>
              <a:fillRect/>
            </a:stretch>
          </p:blipFill>
          <p:spPr bwMode="auto">
            <a:xfrm>
              <a:off x="457204" y="1700808"/>
              <a:ext cx="3900506" cy="2412000"/>
            </a:xfrm>
            <a:prstGeom prst="rect">
              <a:avLst/>
            </a:prstGeom>
            <a:noFill/>
            <a:ln w="9525">
              <a:noFill/>
              <a:miter lim="800000"/>
              <a:headEnd/>
              <a:tailEnd/>
            </a:ln>
          </p:spPr>
        </p:pic>
        <p:cxnSp>
          <p:nvCxnSpPr>
            <p:cNvPr id="12" name="Connecteur droit avec flèche 11"/>
            <p:cNvCxnSpPr/>
            <p:nvPr/>
          </p:nvCxnSpPr>
          <p:spPr>
            <a:xfrm flipV="1">
              <a:off x="899207" y="3926348"/>
              <a:ext cx="3224646" cy="360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524000" y="3962352"/>
              <a:ext cx="655949" cy="369332"/>
            </a:xfrm>
            <a:prstGeom prst="rect">
              <a:avLst/>
            </a:prstGeom>
            <a:noFill/>
          </p:spPr>
          <p:txBody>
            <a:bodyPr wrap="none" rtlCol="0">
              <a:spAutoFit/>
            </a:bodyPr>
            <a:lstStyle/>
            <a:p>
              <a:r>
                <a:rPr lang="fr-FR" dirty="0" smtClean="0"/>
                <a:t>44m </a:t>
              </a:r>
              <a:endParaRPr lang="fr-FR" dirty="0"/>
            </a:p>
          </p:txBody>
        </p:sp>
        <p:sp>
          <p:nvSpPr>
            <p:cNvPr id="15" name="ZoneTexte 14"/>
            <p:cNvSpPr txBox="1"/>
            <p:nvPr/>
          </p:nvSpPr>
          <p:spPr>
            <a:xfrm>
              <a:off x="2772842" y="3557016"/>
              <a:ext cx="1093441" cy="307777"/>
            </a:xfrm>
            <a:prstGeom prst="rect">
              <a:avLst/>
            </a:prstGeom>
            <a:noFill/>
          </p:spPr>
          <p:txBody>
            <a:bodyPr wrap="none" rtlCol="0">
              <a:spAutoFit/>
            </a:bodyPr>
            <a:lstStyle/>
            <a:p>
              <a:r>
                <a:rPr lang="fr-FR" sz="1400" dirty="0" smtClean="0"/>
                <a:t>7000 tonnes</a:t>
              </a:r>
              <a:endParaRPr lang="fr-FR" sz="1400" dirty="0"/>
            </a:p>
          </p:txBody>
        </p:sp>
        <p:sp>
          <p:nvSpPr>
            <p:cNvPr id="5" name="ZoneTexte 4"/>
            <p:cNvSpPr txBox="1"/>
            <p:nvPr/>
          </p:nvSpPr>
          <p:spPr>
            <a:xfrm>
              <a:off x="257116" y="1591539"/>
              <a:ext cx="1596527" cy="369332"/>
            </a:xfrm>
            <a:prstGeom prst="rect">
              <a:avLst/>
            </a:prstGeom>
            <a:noFill/>
          </p:spPr>
          <p:txBody>
            <a:bodyPr wrap="none" rtlCol="0">
              <a:spAutoFit/>
            </a:bodyPr>
            <a:lstStyle/>
            <a:p>
              <a:r>
                <a:rPr lang="en-GB" dirty="0" smtClean="0"/>
                <a:t>ATLAS au CERN</a:t>
              </a:r>
              <a:endParaRPr lang="en-GB" dirty="0"/>
            </a:p>
          </p:txBody>
        </p:sp>
      </p:grpSp>
      <p:pic>
        <p:nvPicPr>
          <p:cNvPr id="17" name="Picture 2" descr="LHC-OverallView"/>
          <p:cNvPicPr>
            <a:picLocks noChangeAspect="1" noChangeArrowheads="1"/>
          </p:cNvPicPr>
          <p:nvPr/>
        </p:nvPicPr>
        <p:blipFill>
          <a:blip r:embed="rId3" cstate="print"/>
          <a:srcRect t="8065"/>
          <a:stretch>
            <a:fillRect/>
          </a:stretch>
        </p:blipFill>
        <p:spPr bwMode="auto">
          <a:xfrm>
            <a:off x="94487" y="1543315"/>
            <a:ext cx="4352634" cy="3232114"/>
          </a:xfrm>
          <a:prstGeom prst="rect">
            <a:avLst/>
          </a:prstGeom>
          <a:noFill/>
        </p:spPr>
      </p:pic>
      <p:sp>
        <p:nvSpPr>
          <p:cNvPr id="8" name="ZoneTexte 7"/>
          <p:cNvSpPr txBox="1"/>
          <p:nvPr/>
        </p:nvSpPr>
        <p:spPr>
          <a:xfrm>
            <a:off x="2883116" y="5482065"/>
            <a:ext cx="2598596" cy="369332"/>
          </a:xfrm>
          <a:prstGeom prst="rect">
            <a:avLst/>
          </a:prstGeom>
          <a:noFill/>
        </p:spPr>
        <p:txBody>
          <a:bodyPr wrap="none" rtlCol="0">
            <a:spAutoFit/>
          </a:bodyPr>
          <a:lstStyle/>
          <a:p>
            <a:r>
              <a:rPr lang="en-GB" dirty="0" smtClean="0"/>
              <a:t>STEREO à </a:t>
            </a:r>
            <a:r>
              <a:rPr lang="en-GB" dirty="0" err="1" smtClean="0"/>
              <a:t>l’ILL</a:t>
            </a:r>
            <a:r>
              <a:rPr lang="en-GB" dirty="0" smtClean="0"/>
              <a:t> (Grenoble) </a:t>
            </a:r>
            <a:endParaRPr lang="en-GB" dirty="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6270" y="4747807"/>
            <a:ext cx="2316151" cy="1705529"/>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75" y="4730775"/>
            <a:ext cx="2296748" cy="1722561"/>
          </a:xfrm>
          <a:prstGeom prst="rect">
            <a:avLst/>
          </a:prstGeom>
        </p:spPr>
      </p:pic>
      <p:sp>
        <p:nvSpPr>
          <p:cNvPr id="19" name="ZoneTexte 18"/>
          <p:cNvSpPr txBox="1"/>
          <p:nvPr/>
        </p:nvSpPr>
        <p:spPr>
          <a:xfrm>
            <a:off x="4603902" y="4407993"/>
            <a:ext cx="2782749" cy="400110"/>
          </a:xfrm>
          <a:prstGeom prst="rect">
            <a:avLst/>
          </a:prstGeom>
          <a:noFill/>
        </p:spPr>
        <p:txBody>
          <a:bodyPr wrap="none" rtlCol="0">
            <a:spAutoFit/>
          </a:bodyPr>
          <a:lstStyle/>
          <a:p>
            <a:r>
              <a:rPr lang="fr-FR" sz="2000" dirty="0" smtClean="0">
                <a:solidFill>
                  <a:srgbClr val="153449"/>
                </a:solidFill>
                <a:latin typeface="+mn-lt"/>
              </a:rPr>
              <a:t>… ou </a:t>
            </a:r>
            <a:r>
              <a:rPr lang="fr-FR" sz="2000" dirty="0">
                <a:solidFill>
                  <a:srgbClr val="153449"/>
                </a:solidFill>
                <a:latin typeface="+mn-lt"/>
              </a:rPr>
              <a:t>de réacteurs </a:t>
            </a:r>
            <a:r>
              <a:rPr lang="fr-FR" sz="2000" dirty="0" smtClean="0">
                <a:solidFill>
                  <a:srgbClr val="153449"/>
                </a:solidFill>
                <a:latin typeface="+mn-lt"/>
              </a:rPr>
              <a:t>(ILL,…)</a:t>
            </a:r>
            <a:endParaRPr lang="en-GB" sz="2000" dirty="0">
              <a:solidFill>
                <a:srgbClr val="153449"/>
              </a:solidFill>
              <a:latin typeface="+mn-lt"/>
            </a:endParaRPr>
          </a:p>
        </p:txBody>
      </p:sp>
      <p:sp>
        <p:nvSpPr>
          <p:cNvPr id="20" name="Espace réservé du pied de page 19"/>
          <p:cNvSpPr>
            <a:spLocks noGrp="1"/>
          </p:cNvSpPr>
          <p:nvPr>
            <p:ph type="ftr" sz="quarter" idx="11"/>
          </p:nvPr>
        </p:nvSpPr>
        <p:spPr/>
        <p:txBody>
          <a:bodyPr/>
          <a:lstStyle/>
          <a:p>
            <a:r>
              <a:rPr lang="fr-BE" smtClean="0"/>
              <a:t>Edwige Tournefier</a:t>
            </a:r>
            <a:endParaRPr lang="fr-BE" dirty="0" smtClean="0"/>
          </a:p>
        </p:txBody>
      </p:sp>
      <p:sp>
        <p:nvSpPr>
          <p:cNvPr id="21" name="Espace réservé du numéro de diapositive 20"/>
          <p:cNvSpPr>
            <a:spLocks noGrp="1"/>
          </p:cNvSpPr>
          <p:nvPr>
            <p:ph type="sldNum" sz="quarter" idx="12"/>
          </p:nvPr>
        </p:nvSpPr>
        <p:spPr/>
        <p:txBody>
          <a:bodyPr/>
          <a:lstStyle/>
          <a:p>
            <a:fld id="{CF4668DC-857F-487D-BFFA-8C0CA5037977}" type="slidenum">
              <a:rPr lang="fr-BE" smtClean="0"/>
              <a:pPr/>
              <a:t>9</a:t>
            </a:fld>
            <a:endParaRPr lang="fr-BE" dirty="0"/>
          </a:p>
        </p:txBody>
      </p:sp>
      <p:pic>
        <p:nvPicPr>
          <p:cNvPr id="26" name="Picture 10" descr="LHC-MagnetsWithMotorcycle"/>
          <p:cNvPicPr>
            <a:picLocks noChangeAspect="1" noChangeArrowheads="1"/>
          </p:cNvPicPr>
          <p:nvPr/>
        </p:nvPicPr>
        <p:blipFill rotWithShape="1">
          <a:blip r:embed="rId6" cstate="print"/>
          <a:srcRect l="51274" r="-1"/>
          <a:stretch/>
        </p:blipFill>
        <p:spPr bwMode="auto">
          <a:xfrm>
            <a:off x="3229819" y="3149854"/>
            <a:ext cx="1134399" cy="1515169"/>
          </a:xfrm>
          <a:prstGeom prst="rect">
            <a:avLst/>
          </a:prstGeom>
          <a:noFill/>
          <a:ln w="9525">
            <a:noFill/>
            <a:miter lim="800000"/>
            <a:headEnd/>
            <a:tailEnd/>
          </a:ln>
        </p:spPr>
      </p:pic>
      <p:sp>
        <p:nvSpPr>
          <p:cNvPr id="27" name="ZoneTexte 26"/>
          <p:cNvSpPr txBox="1"/>
          <p:nvPr/>
        </p:nvSpPr>
        <p:spPr>
          <a:xfrm>
            <a:off x="235809" y="4295691"/>
            <a:ext cx="816249" cy="369332"/>
          </a:xfrm>
          <a:prstGeom prst="rect">
            <a:avLst/>
          </a:prstGeom>
          <a:noFill/>
        </p:spPr>
        <p:txBody>
          <a:bodyPr wrap="none" rtlCol="0">
            <a:spAutoFit/>
          </a:bodyPr>
          <a:lstStyle/>
          <a:p>
            <a:r>
              <a:rPr lang="en-GB" dirty="0" smtClean="0"/>
              <a:t>Le LHC</a:t>
            </a:r>
            <a:endParaRPr lang="en-GB" dirty="0"/>
          </a:p>
        </p:txBody>
      </p:sp>
      <p:sp>
        <p:nvSpPr>
          <p:cNvPr id="22" name="Titre 3"/>
          <p:cNvSpPr>
            <a:spLocks noGrp="1"/>
          </p:cNvSpPr>
          <p:nvPr>
            <p:ph type="title"/>
          </p:nvPr>
        </p:nvSpPr>
        <p:spPr>
          <a:xfrm>
            <a:off x="3347864" y="68400"/>
            <a:ext cx="5583736" cy="450000"/>
          </a:xfrm>
        </p:spPr>
        <p:txBody>
          <a:bodyPr>
            <a:noAutofit/>
          </a:bodyPr>
          <a:lstStyle/>
          <a:p>
            <a:r>
              <a:rPr lang="fr-FR" sz="2400" dirty="0" smtClean="0"/>
              <a:t>Recherche de nouvelles particules</a:t>
            </a:r>
            <a:endParaRPr lang="fr-FR" sz="2400" dirty="0"/>
          </a:p>
        </p:txBody>
      </p:sp>
    </p:spTree>
    <p:extLst>
      <p:ext uri="{BB962C8B-B14F-4D97-AF65-F5344CB8AC3E}">
        <p14:creationId xmlns:p14="http://schemas.microsoft.com/office/powerpoint/2010/main" val="2375880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AEB3279A-1753-4DD6-BA16-240EABD9D63C}" vid="{1F63C735-4AA9-4CDF-AA5F-B6A667799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présentation couv bleue QUAL-LAOB-FOR-029</Template>
  <TotalTime>378</TotalTime>
  <Words>702</Words>
  <Application>Microsoft Office PowerPoint</Application>
  <PresentationFormat>Affichage à l'écran (4:3)</PresentationFormat>
  <Paragraphs>210</Paragraphs>
  <Slides>20</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Berlin Sans FB</vt:lpstr>
      <vt:lpstr>calibri</vt:lpstr>
      <vt:lpstr>calibri</vt:lpstr>
      <vt:lpstr>Symbol</vt:lpstr>
      <vt:lpstr>Times New Roman</vt:lpstr>
      <vt:lpstr>Conception personnalisée</vt:lpstr>
      <vt:lpstr>La physique des particules et des astroparticules au LAPP lycée Berthollet  Edwige Tournefier     Lundi 18 mars 2019</vt:lpstr>
      <vt:lpstr>Au programme</vt:lpstr>
      <vt:lpstr>Historique du LAPP</vt:lpstr>
      <vt:lpstr>De l’infiniment petit à l’infiniment grand</vt:lpstr>
      <vt:lpstr>De l’infiniment grand à l’infiniment petit : la matière noire</vt:lpstr>
      <vt:lpstr>Présentation PowerPoint</vt:lpstr>
      <vt:lpstr>Quelques grandes questions actuelles</vt:lpstr>
      <vt:lpstr>Des expériences variées pour y répondre</vt:lpstr>
      <vt:lpstr>Recherche de nouvelles particules</vt:lpstr>
      <vt:lpstr>Asymétrie matière / antimatière</vt:lpstr>
      <vt:lpstr>Matière noire et énergie noire</vt:lpstr>
      <vt:lpstr>Phénomènes violents de l’Univers</vt:lpstr>
      <vt:lpstr>Construction des détecteurs au LAPP</vt:lpstr>
      <vt:lpstr>Présentation PowerPoint</vt:lpstr>
      <vt:lpstr>Les métiers de la recherche</vt:lpstr>
      <vt:lpstr>Le métier de chercheur.e</vt:lpstr>
      <vt:lpstr>Et juste à côté du LAPP: des théoriciens</vt:lpstr>
      <vt:lpstr>Bonne Visite !</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Sous-titre de la présentation Jeudi 17 mars 2016</dc:title>
  <dc:creator>mievre</dc:creator>
  <cp:lastModifiedBy>Edwige Tournefier</cp:lastModifiedBy>
  <cp:revision>31</cp:revision>
  <dcterms:created xsi:type="dcterms:W3CDTF">2016-04-26T08:18:03Z</dcterms:created>
  <dcterms:modified xsi:type="dcterms:W3CDTF">2019-03-18T05:47:41Z</dcterms:modified>
</cp:coreProperties>
</file>