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3" r:id="rId4"/>
    <p:sldId id="281" r:id="rId5"/>
    <p:sldId id="280" r:id="rId6"/>
    <p:sldId id="257" r:id="rId7"/>
    <p:sldId id="273" r:id="rId8"/>
    <p:sldId id="258" r:id="rId9"/>
    <p:sldId id="284" r:id="rId10"/>
    <p:sldId id="285" r:id="rId11"/>
    <p:sldId id="261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94679" autoAdjust="0"/>
  </p:normalViewPr>
  <p:slideViewPr>
    <p:cSldViewPr snapToGrid="0">
      <p:cViewPr>
        <p:scale>
          <a:sx n="70" d="100"/>
          <a:sy n="70" d="100"/>
        </p:scale>
        <p:origin x="-1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6E14-8D00-4E1A-93B3-F3843924C69F}" type="datetimeFigureOut">
              <a:rPr lang="en-GB" smtClean="0"/>
              <a:pPr/>
              <a:t>16/04/2019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FE176-264C-40EF-9280-CDE52DD93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69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FEBC6-BB66-44E9-83E6-62E27AD597B0}" type="slidenum">
              <a:rPr lang="fr-FR" altLang="fr-FR"/>
              <a:pPr/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743E-32D9-48F6-A2F3-8D273AFEBB28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– VW 07 Nov 2018 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280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9C55-E979-4770-A948-4BF2279CC517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138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30D0-1E72-4FD5-803D-43BD149775BD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E79-EA17-4214-AC8A-32A58A4CDED3}" type="datetime1">
              <a:rPr lang="en-GB" smtClean="0"/>
              <a:pPr/>
              <a:t>16/04/2019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Data Processing Infrastructure </a:t>
            </a:r>
            <a:r>
              <a:rPr lang="en-GB" dirty="0" smtClean="0"/>
              <a:t>– VW  07 Nov 2018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688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16D-246B-48E9-912D-8971785BB5BD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05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A1A-7907-408B-8393-46F9E269F7E4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25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785-3178-40E9-9BC8-66BC0298AD74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04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0CEA-7268-4D80-83EE-CB1D6F1D8CD3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708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D36E-EDB4-4C8F-AE48-39F62D718BF4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016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FEA1-F97A-405C-AA5A-996D79EC3E4D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2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573-4E75-497C-B45A-70B8B42AFE5E}" type="datetime1">
              <a:rPr lang="en-GB" smtClean="0"/>
              <a:pPr/>
              <a:t>16/04/2019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Computing - VW20180709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701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F4DF-5858-4D3C-A97D-9419D5C33146}" type="datetime1">
              <a:rPr lang="en-GB" smtClean="0"/>
              <a:pPr/>
              <a:t>16/04/2019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AdV</a:t>
            </a:r>
            <a:r>
              <a:rPr lang="en-GB" dirty="0" smtClean="0"/>
              <a:t> Computing Model, STAC Presentation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7B80-46D4-45D6-8748-4E6BDC5A1D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33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82639" y="1122363"/>
            <a:ext cx="10140286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Virgo Computing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Franco Carbognani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7B80-46D4-45D6-8748-4E6BDC5A1DE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580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Offline Computing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109788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4954136" y="975652"/>
            <a:ext cx="2579427" cy="98263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218770" y="1056374"/>
            <a:ext cx="2040673" cy="76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Computing</a:t>
            </a:r>
            <a:endParaRPr dirty="0"/>
          </a:p>
        </p:txBody>
      </p:sp>
      <p:sp>
        <p:nvSpPr>
          <p:cNvPr id="144" name="Google Shape;144;p18"/>
          <p:cNvSpPr/>
          <p:nvPr/>
        </p:nvSpPr>
        <p:spPr>
          <a:xfrm>
            <a:off x="78292" y="2476907"/>
            <a:ext cx="2399731" cy="11873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2517850"/>
            <a:ext cx="238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WP8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Computing Services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9911871" y="2476906"/>
            <a:ext cx="2111807" cy="12146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121506" y="2576991"/>
            <a:ext cx="22814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LVC Computing Strategy</a:t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2515738" y="3925845"/>
            <a:ext cx="2579427" cy="110774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2519333" y="3966788"/>
            <a:ext cx="25635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WP9.1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Waves (CW)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17910" y="2467808"/>
            <a:ext cx="2251881" cy="123739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926472" y="2604285"/>
            <a:ext cx="20289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WP12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Developments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7492622" y="2476906"/>
            <a:ext cx="2224585" cy="122829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7438025" y="2667300"/>
            <a:ext cx="230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Data Open Science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2594213" y="5236030"/>
            <a:ext cx="2579400" cy="1107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597808" y="5200773"/>
            <a:ext cx="256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WP9.2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 Binary Coalescence (CBC) </a:t>
            </a:r>
            <a:endParaRPr/>
          </a:p>
        </p:txBody>
      </p:sp>
      <p:cxnSp>
        <p:nvCxnSpPr>
          <p:cNvPr id="156" name="Google Shape;156;p18"/>
          <p:cNvCxnSpPr>
            <a:stCxn id="148" idx="0"/>
            <a:endCxn id="157" idx="2"/>
          </p:cNvCxnSpPr>
          <p:nvPr/>
        </p:nvCxnSpPr>
        <p:spPr>
          <a:xfrm rot="10800000">
            <a:off x="3801852" y="3664245"/>
            <a:ext cx="3600" cy="26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18"/>
          <p:cNvCxnSpPr>
            <a:stCxn id="150" idx="0"/>
            <a:endCxn id="142" idx="2"/>
          </p:cNvCxnSpPr>
          <p:nvPr/>
        </p:nvCxnSpPr>
        <p:spPr>
          <a:xfrm rot="10800000">
            <a:off x="6243851" y="1958408"/>
            <a:ext cx="0" cy="50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18"/>
          <p:cNvCxnSpPr>
            <a:stCxn id="152" idx="0"/>
          </p:cNvCxnSpPr>
          <p:nvPr/>
        </p:nvCxnSpPr>
        <p:spPr>
          <a:xfrm rot="10800000">
            <a:off x="8598014" y="2258506"/>
            <a:ext cx="6900" cy="21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18"/>
          <p:cNvCxnSpPr/>
          <p:nvPr/>
        </p:nvCxnSpPr>
        <p:spPr>
          <a:xfrm rot="10800000" flipH="1">
            <a:off x="1275116" y="2231246"/>
            <a:ext cx="9711332" cy="134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1" name="Google Shape;161;p18"/>
          <p:cNvCxnSpPr>
            <a:endCxn id="144" idx="0"/>
          </p:cNvCxnSpPr>
          <p:nvPr/>
        </p:nvCxnSpPr>
        <p:spPr>
          <a:xfrm flipH="1">
            <a:off x="1278157" y="2231207"/>
            <a:ext cx="4800" cy="24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2" name="Google Shape;162;p18"/>
          <p:cNvCxnSpPr/>
          <p:nvPr/>
        </p:nvCxnSpPr>
        <p:spPr>
          <a:xfrm rot="10800000" flipH="1">
            <a:off x="10981424" y="2235653"/>
            <a:ext cx="901" cy="2412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18"/>
          <p:cNvCxnSpPr>
            <a:endCxn id="155" idx="0"/>
          </p:cNvCxnSpPr>
          <p:nvPr/>
        </p:nvCxnSpPr>
        <p:spPr>
          <a:xfrm rot="10800000">
            <a:off x="3879558" y="5200773"/>
            <a:ext cx="4500" cy="3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18"/>
          <p:cNvSpPr/>
          <p:nvPr/>
        </p:nvSpPr>
        <p:spPr>
          <a:xfrm>
            <a:off x="2614500" y="2479181"/>
            <a:ext cx="2374711" cy="1185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696386" y="2533772"/>
            <a:ext cx="227917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 Tools and Pipelines</a:t>
            </a:r>
            <a:endParaRPr/>
          </a:p>
        </p:txBody>
      </p:sp>
      <p:cxnSp>
        <p:nvCxnSpPr>
          <p:cNvPr id="165" name="Google Shape;165;p18"/>
          <p:cNvCxnSpPr>
            <a:stCxn id="157" idx="0"/>
          </p:cNvCxnSpPr>
          <p:nvPr/>
        </p:nvCxnSpPr>
        <p:spPr>
          <a:xfrm rot="10800000">
            <a:off x="3794055" y="2258681"/>
            <a:ext cx="7800" cy="22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18"/>
          <p:cNvSpPr/>
          <p:nvPr/>
        </p:nvSpPr>
        <p:spPr>
          <a:xfrm>
            <a:off x="5212548" y="3928283"/>
            <a:ext cx="2251800" cy="1237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WP10.1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Updated Virgo Computing Model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9925996" y="3923731"/>
            <a:ext cx="2111700" cy="12147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WP12.1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ML/DL strategies for GW detections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33815" y="3872678"/>
            <a:ext cx="2301000" cy="11874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WP8.1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CVMFS support at CCs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7544834" y="3937381"/>
            <a:ext cx="2224500" cy="1228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WP11.1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O2 Data Release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7544822" y="5401056"/>
            <a:ext cx="2224500" cy="1228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WP11.2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Open Data Science Workshop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80692" y="5223907"/>
            <a:ext cx="2399700" cy="11874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WP8.2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Usage reporting in  LVC accounting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18"/>
          <p:cNvCxnSpPr/>
          <p:nvPr/>
        </p:nvCxnSpPr>
        <p:spPr>
          <a:xfrm rot="10800000" flipH="1">
            <a:off x="10981424" y="3683509"/>
            <a:ext cx="900" cy="24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18"/>
          <p:cNvCxnSpPr/>
          <p:nvPr/>
        </p:nvCxnSpPr>
        <p:spPr>
          <a:xfrm rot="10800000" flipH="1">
            <a:off x="8619224" y="3683509"/>
            <a:ext cx="900" cy="24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18"/>
          <p:cNvCxnSpPr/>
          <p:nvPr/>
        </p:nvCxnSpPr>
        <p:spPr>
          <a:xfrm rot="10800000" flipH="1">
            <a:off x="8695424" y="5131309"/>
            <a:ext cx="900" cy="24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18"/>
          <p:cNvCxnSpPr/>
          <p:nvPr/>
        </p:nvCxnSpPr>
        <p:spPr>
          <a:xfrm rot="10800000" flipH="1">
            <a:off x="6333224" y="3683509"/>
            <a:ext cx="900" cy="24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18"/>
          <p:cNvCxnSpPr/>
          <p:nvPr/>
        </p:nvCxnSpPr>
        <p:spPr>
          <a:xfrm rot="10800000" flipH="1">
            <a:off x="3894824" y="4978909"/>
            <a:ext cx="900" cy="24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18"/>
          <p:cNvCxnSpPr>
            <a:stCxn id="169" idx="0"/>
            <a:endCxn id="144" idx="2"/>
          </p:cNvCxnSpPr>
          <p:nvPr/>
        </p:nvCxnSpPr>
        <p:spPr>
          <a:xfrm rot="16200000" flipV="1">
            <a:off x="1177029" y="3765391"/>
            <a:ext cx="208417" cy="61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8"/>
          <p:cNvCxnSpPr>
            <a:stCxn id="172" idx="0"/>
            <a:endCxn id="169" idx="2"/>
          </p:cNvCxnSpPr>
          <p:nvPr/>
        </p:nvCxnSpPr>
        <p:spPr>
          <a:xfrm rot="5400000" flipH="1" flipV="1">
            <a:off x="1200514" y="5140107"/>
            <a:ext cx="163829" cy="377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652760" cy="865577"/>
          </a:xfrm>
        </p:spPr>
        <p:txBody>
          <a:bodyPr>
            <a:noAutofit/>
          </a:bodyPr>
          <a:lstStyle/>
          <a:p>
            <a:r>
              <a:rPr lang="en-GB" dirty="0" smtClean="0"/>
              <a:t>Virgo Platform &amp; Services (WP1)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76362"/>
            <a:ext cx="11245755" cy="55462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 smtClean="0"/>
              <a:t>Storage Farm: Raw Data Circular Buffer</a:t>
            </a:r>
            <a:endParaRPr lang="en-US" dirty="0" smtClean="0"/>
          </a:p>
          <a:p>
            <a:pPr lvl="1">
              <a:buClr>
                <a:schemeClr val="dk1"/>
              </a:buClr>
              <a:buSzPts val="2400"/>
            </a:pPr>
            <a:r>
              <a:rPr lang="en-US" sz="2800" dirty="0" smtClean="0"/>
              <a:t>Expanded to 700TB =&gt; ~ 6.3 months at </a:t>
            </a:r>
            <a:r>
              <a:rPr lang="en-US" sz="2800" dirty="0" smtClean="0"/>
              <a:t>40 </a:t>
            </a:r>
            <a:r>
              <a:rPr lang="en-US" sz="2800" dirty="0" smtClean="0"/>
              <a:t>MB/s</a:t>
            </a:r>
          </a:p>
          <a:p>
            <a:pPr lvl="1">
              <a:buClr>
                <a:schemeClr val="dk1"/>
              </a:buClr>
              <a:buSzPts val="2400"/>
            </a:pPr>
            <a:r>
              <a:rPr lang="en-US" sz="2800" dirty="0" smtClean="0"/>
              <a:t>1PB final expansion (~12 months) ongoing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en-US" sz="3200" dirty="0" smtClean="0"/>
              <a:t>Computing Farm: Bare Virtual Machines / Condor farm, used for </a:t>
            </a:r>
            <a:r>
              <a:rPr lang="en-US" sz="3200" dirty="0" err="1" smtClean="0"/>
              <a:t>Detchar</a:t>
            </a:r>
            <a:r>
              <a:rPr lang="en-US" sz="3200" dirty="0" smtClean="0"/>
              <a:t> and low latency pipelines (~ 500 </a:t>
            </a:r>
            <a:r>
              <a:rPr lang="en-US" sz="3200" dirty="0" err="1" smtClean="0"/>
              <a:t>vcpu</a:t>
            </a:r>
            <a:r>
              <a:rPr lang="en-US" sz="3200" dirty="0" smtClean="0"/>
              <a:t>)</a:t>
            </a:r>
            <a:endParaRPr lang="en-US" sz="2800" dirty="0" smtClean="0"/>
          </a:p>
          <a:p>
            <a:pPr>
              <a:buClr>
                <a:schemeClr val="dk1"/>
              </a:buClr>
              <a:buSzPts val="2400"/>
            </a:pPr>
            <a:r>
              <a:rPr lang="en-US" sz="3200" dirty="0" err="1" smtClean="0"/>
              <a:t>Cascina</a:t>
            </a:r>
            <a:r>
              <a:rPr lang="en-US" sz="3200" dirty="0" smtClean="0"/>
              <a:t> site link bandwidth: 10Gb/s. 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en-US" sz="3200" dirty="0" smtClean="0"/>
              <a:t>Bulk data transfer to Tier1 CC</a:t>
            </a:r>
            <a:endParaRPr lang="en-US" dirty="0" smtClean="0"/>
          </a:p>
          <a:p>
            <a:pPr lvl="1">
              <a:buClr>
                <a:schemeClr val="dk1"/>
              </a:buClr>
              <a:buSzPts val="2400"/>
            </a:pPr>
            <a:r>
              <a:rPr lang="en-US" sz="2800" dirty="0" smtClean="0"/>
              <a:t>Legacy solution, GFAL2/</a:t>
            </a:r>
            <a:r>
              <a:rPr lang="en-US" sz="2800" dirty="0" err="1" smtClean="0"/>
              <a:t>iRODS</a:t>
            </a:r>
            <a:r>
              <a:rPr lang="en-US" sz="2800" dirty="0" smtClean="0"/>
              <a:t> based</a:t>
            </a:r>
            <a:endParaRPr lang="en-US" sz="3200" dirty="0" smtClean="0"/>
          </a:p>
          <a:p>
            <a:pPr marL="514350" indent="-514350"/>
            <a:endParaRPr lang="en-US" sz="3200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sp>
        <p:nvSpPr>
          <p:cNvPr id="7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5577"/>
          </a:xfrm>
        </p:spPr>
        <p:txBody>
          <a:bodyPr>
            <a:normAutofit/>
          </a:bodyPr>
          <a:lstStyle/>
          <a:p>
            <a:r>
              <a:rPr lang="en-US" dirty="0" smtClean="0"/>
              <a:t>Online System Processes (WP3) 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794"/>
            <a:ext cx="12192000" cy="55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0"/>
            <a:ext cx="11952816" cy="585787"/>
          </a:xfrm>
        </p:spPr>
        <p:txBody>
          <a:bodyPr>
            <a:noAutofit/>
          </a:bodyPr>
          <a:lstStyle/>
          <a:p>
            <a:r>
              <a:rPr lang="en-US" dirty="0" smtClean="0"/>
              <a:t>Data Quality &amp; </a:t>
            </a:r>
            <a:r>
              <a:rPr lang="en-US" dirty="0" err="1" smtClean="0"/>
              <a:t>Detchar</a:t>
            </a:r>
            <a:r>
              <a:rPr lang="en-US" dirty="0" smtClean="0"/>
              <a:t> (WP4)</a:t>
            </a:r>
            <a:endParaRPr lang="en-US" altLang="fr-FR" sz="3600" i="1" dirty="0" smtClean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3485" y="548580"/>
            <a:ext cx="11629124" cy="63094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+mn-lt"/>
                <a:sym typeface="Wingdings"/>
              </a:rPr>
              <a:t> </a:t>
            </a:r>
            <a:r>
              <a:rPr lang="en-US" sz="3200" dirty="0">
                <a:latin typeface="+mn-lt"/>
                <a:sym typeface="Wingdings"/>
              </a:rPr>
              <a:t>All analysis run at Cascina on EGO machines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sym typeface="Wingdings"/>
              </a:rPr>
              <a:t>One </a:t>
            </a:r>
            <a:r>
              <a:rPr lang="en-US" sz="3200" dirty="0">
                <a:latin typeface="+mn-lt"/>
                <a:sym typeface="Wingdings"/>
              </a:rPr>
              <a:t>dedicated machine for high CPU/memory analysis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sym typeface="Wingdings"/>
              </a:rPr>
              <a:t>5 </a:t>
            </a:r>
            <a:r>
              <a:rPr lang="en-US" sz="3200" dirty="0">
                <a:latin typeface="+mn-lt"/>
                <a:sym typeface="Wingdings"/>
              </a:rPr>
              <a:t>virtual machines for online analysis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sym typeface="Wingdings"/>
              </a:rPr>
              <a:t>Condor </a:t>
            </a:r>
            <a:r>
              <a:rPr lang="en-US" sz="3200" dirty="0">
                <a:latin typeface="+mn-lt"/>
                <a:sym typeface="Wingdings"/>
              </a:rPr>
              <a:t>farm for the data quality reports (DQRs)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Outputs </a:t>
            </a:r>
            <a:r>
              <a:rPr lang="en-US" sz="3200" dirty="0">
                <a:latin typeface="+mn-lt"/>
              </a:rPr>
              <a:t>uploaded to </a:t>
            </a:r>
            <a:r>
              <a:rPr lang="en-US" sz="3200" dirty="0" err="1">
                <a:latin typeface="+mn-lt"/>
              </a:rPr>
              <a:t>GraceDB</a:t>
            </a:r>
            <a:r>
              <a:rPr lang="en-US" sz="3200" dirty="0">
                <a:latin typeface="+mn-lt"/>
              </a:rPr>
              <a:t> to produce joint LIGO-Virgo DQRs</a:t>
            </a:r>
            <a:endParaRPr lang="en-US" sz="3200" dirty="0">
              <a:latin typeface="+mn-lt"/>
              <a:sym typeface="Wingding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sym typeface="Wingdings"/>
              </a:rPr>
              <a:t>Analysis </a:t>
            </a:r>
            <a:r>
              <a:rPr lang="en-US" sz="3200" dirty="0">
                <a:latin typeface="+mn-lt"/>
                <a:sym typeface="Wingdings"/>
              </a:rPr>
              <a:t>of the past day run on a nightly basis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sym typeface="Wingdings"/>
              </a:rPr>
              <a:t>Interactive </a:t>
            </a:r>
            <a:r>
              <a:rPr lang="en-US" sz="3200" dirty="0">
                <a:latin typeface="+mn-lt"/>
                <a:sym typeface="Wingdings"/>
              </a:rPr>
              <a:t>machines: </a:t>
            </a:r>
            <a:r>
              <a:rPr lang="en-US" sz="3200" dirty="0" err="1">
                <a:latin typeface="+mn-lt"/>
                <a:sym typeface="Wingdings"/>
              </a:rPr>
              <a:t>farmn</a:t>
            </a:r>
            <a:r>
              <a:rPr lang="en-US" sz="3200" dirty="0">
                <a:latin typeface="+mn-lt"/>
                <a:sym typeface="Wingdings"/>
              </a:rPr>
              <a:t> &amp; </a:t>
            </a:r>
            <a:r>
              <a:rPr lang="en-US" sz="3200" dirty="0" smtClean="0">
                <a:latin typeface="+mn-lt"/>
                <a:sym typeface="Wingdings"/>
              </a:rPr>
              <a:t>ctrl</a:t>
            </a:r>
            <a:endParaRPr lang="en-US" sz="1200" dirty="0">
              <a:latin typeface="+mn-lt"/>
              <a:sym typeface="Wingdings"/>
            </a:endParaRPr>
          </a:p>
          <a:p>
            <a:pPr eaLnBrk="1" hangingPunct="1">
              <a:defRPr/>
            </a:pPr>
            <a:r>
              <a:rPr lang="en-US" sz="3200" dirty="0">
                <a:sym typeface="Wingdings"/>
              </a:rPr>
              <a:t> Main input: raw </a:t>
            </a:r>
            <a:r>
              <a:rPr lang="en-US" sz="3200" dirty="0" smtClean="0">
                <a:sym typeface="Wingdings"/>
              </a:rPr>
              <a:t>data</a:t>
            </a:r>
            <a:endParaRPr lang="en-US" sz="1200" dirty="0">
              <a:sym typeface="Wingdings"/>
            </a:endParaRPr>
          </a:p>
          <a:p>
            <a:pPr eaLnBrk="1" hangingPunct="1">
              <a:defRPr/>
            </a:pPr>
            <a:r>
              <a:rPr lang="en-US" sz="3200" dirty="0">
                <a:sym typeface="Wingdings"/>
              </a:rPr>
              <a:t> </a:t>
            </a:r>
            <a:r>
              <a:rPr lang="en-US" sz="3200" dirty="0">
                <a:latin typeface="+mn-lt"/>
                <a:sym typeface="Wingdings"/>
              </a:rPr>
              <a:t>Few TB of </a:t>
            </a:r>
            <a:r>
              <a:rPr lang="en-US" sz="3200" dirty="0" smtClean="0">
                <a:latin typeface="+mn-lt"/>
                <a:sym typeface="Wingdings"/>
              </a:rPr>
              <a:t>storage</a:t>
            </a:r>
            <a:endParaRPr lang="en-US" sz="1200" dirty="0">
              <a:latin typeface="+mn-lt"/>
              <a:sym typeface="Wingdings"/>
            </a:endParaRPr>
          </a:p>
          <a:p>
            <a:pPr eaLnBrk="1" hangingPunct="1">
              <a:defRPr/>
            </a:pPr>
            <a:r>
              <a:rPr lang="en-US" sz="3200" dirty="0">
                <a:latin typeface="+mn-lt"/>
                <a:sym typeface="Wingdings"/>
              </a:rPr>
              <a:t> DBs: segments, noise lines, etc</a:t>
            </a:r>
            <a:r>
              <a:rPr lang="en-US" sz="3200" dirty="0" smtClean="0">
                <a:latin typeface="+mn-lt"/>
                <a:sym typeface="Wingdings"/>
              </a:rPr>
              <a:t>.</a:t>
            </a:r>
            <a:endParaRPr lang="en-US" sz="1200" dirty="0">
              <a:latin typeface="+mn-lt"/>
              <a:cs typeface="Courier New" pitchFamily="49" charset="0"/>
              <a:sym typeface="Wingdings"/>
            </a:endParaRPr>
          </a:p>
          <a:p>
            <a:pPr eaLnBrk="1" hangingPunct="1">
              <a:defRPr/>
            </a:pPr>
            <a:r>
              <a:rPr lang="en-US" sz="3200" dirty="0">
                <a:latin typeface="+mn-lt"/>
                <a:cs typeface="Courier New" pitchFamily="49" charset="0"/>
                <a:sym typeface="Wingdings"/>
              </a:rPr>
              <a:t> Web server to display results and browse the associated reports</a:t>
            </a:r>
            <a:endParaRPr lang="en-US" sz="3200" dirty="0">
              <a:latin typeface="+mn-lt"/>
              <a:sym typeface="Wingdings"/>
            </a:endParaRPr>
          </a:p>
          <a:p>
            <a:pPr eaLnBrk="1" hangingPunct="1">
              <a:defRPr/>
            </a:pPr>
            <a:endParaRPr lang="en-US" sz="2000" dirty="0">
              <a:latin typeface="+mn-lt"/>
              <a:sym typeface="Wingding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126FD11-FA7C-4663-8418-51D44531719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5577"/>
          </a:xfrm>
        </p:spPr>
        <p:txBody>
          <a:bodyPr>
            <a:normAutofit/>
          </a:bodyPr>
          <a:lstStyle/>
          <a:p>
            <a:r>
              <a:rPr lang="en-US" dirty="0" smtClean="0"/>
              <a:t>Low Latency data distribution (WP5)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5" y="640210"/>
            <a:ext cx="9403308" cy="480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egnaposto contenuto 2"/>
          <p:cNvSpPr>
            <a:spLocks noGrp="1"/>
          </p:cNvSpPr>
          <p:nvPr>
            <p:ph idx="1"/>
          </p:nvPr>
        </p:nvSpPr>
        <p:spPr>
          <a:xfrm>
            <a:off x="606187" y="4626591"/>
            <a:ext cx="11585813" cy="131836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400" dirty="0" smtClean="0"/>
              <a:t>Activities and plans</a:t>
            </a:r>
          </a:p>
          <a:p>
            <a:pPr marL="514350" indent="-514350"/>
            <a:r>
              <a:rPr lang="en-US" sz="2400" dirty="0" smtClean="0"/>
              <a:t>Transfer LIGO h(t) frames from LLH and LHO to EGO directly  (by-passing the CIT node)</a:t>
            </a:r>
          </a:p>
          <a:p>
            <a:pPr marL="514350" indent="-514350"/>
            <a:r>
              <a:rPr lang="en-US" sz="2400" dirty="0" smtClean="0"/>
              <a:t>Evaluating use of Kafka instead of Cm for </a:t>
            </a:r>
            <a:r>
              <a:rPr lang="en-US" sz="2400" dirty="0" err="1" smtClean="0"/>
              <a:t>intersite</a:t>
            </a:r>
            <a:r>
              <a:rPr lang="en-US" sz="2400" dirty="0" smtClean="0"/>
              <a:t> h(t) frame exchange (WP5.1)</a:t>
            </a:r>
          </a:p>
          <a:p>
            <a:pPr marL="514350" indent="-514350">
              <a:buNone/>
            </a:pPr>
            <a:endParaRPr lang="en-US" sz="3600" dirty="0" smtClean="0"/>
          </a:p>
        </p:txBody>
      </p:sp>
      <p:sp>
        <p:nvSpPr>
          <p:cNvPr id="8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5577"/>
          </a:xfrm>
        </p:spPr>
        <p:txBody>
          <a:bodyPr>
            <a:normAutofit/>
          </a:bodyPr>
          <a:lstStyle/>
          <a:p>
            <a:r>
              <a:rPr lang="en-US" dirty="0" smtClean="0"/>
              <a:t>Low Latency data distribution (WP5)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286" y="673524"/>
            <a:ext cx="12028714" cy="640966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600" dirty="0" smtClean="0"/>
              <a:t>		Kafka evaluation </a:t>
            </a:r>
          </a:p>
          <a:p>
            <a:pPr marL="971550" lvl="1" indent="-514350"/>
            <a:r>
              <a:rPr lang="en-US" sz="2500" dirty="0" smtClean="0"/>
              <a:t>We are evaluating the use of Kafka for the </a:t>
            </a:r>
            <a:r>
              <a:rPr lang="en-US" sz="2500" dirty="0" err="1" smtClean="0"/>
              <a:t>Cascina</a:t>
            </a:r>
            <a:r>
              <a:rPr lang="en-US" sz="2500" dirty="0" smtClean="0"/>
              <a:t> – </a:t>
            </a:r>
            <a:r>
              <a:rPr lang="en-US" sz="2500" dirty="0" err="1" smtClean="0"/>
              <a:t>aLIGO</a:t>
            </a:r>
            <a:r>
              <a:rPr lang="en-US" sz="2500" dirty="0" smtClean="0"/>
              <a:t> link as a replacement for the current Cm (Virgo specific) based solution. Kafka is a modern message-query which embed a smart fail-over mechanism and will be used by </a:t>
            </a:r>
            <a:r>
              <a:rPr lang="en-US" sz="2500" dirty="0" err="1" smtClean="0"/>
              <a:t>aLIGo</a:t>
            </a:r>
            <a:r>
              <a:rPr lang="en-US" sz="2500" dirty="0" smtClean="0"/>
              <a:t> for all other Low Latency links (including toward </a:t>
            </a:r>
            <a:r>
              <a:rPr lang="en-US" sz="2500" dirty="0" err="1" smtClean="0"/>
              <a:t>Kagra</a:t>
            </a:r>
            <a:r>
              <a:rPr lang="en-US" sz="2500" dirty="0" smtClean="0"/>
              <a:t>). </a:t>
            </a:r>
          </a:p>
          <a:p>
            <a:pPr marL="971550" lvl="1" indent="-514350"/>
            <a:r>
              <a:rPr lang="en-US" sz="2500" dirty="0" smtClean="0"/>
              <a:t>Status: </a:t>
            </a:r>
          </a:p>
          <a:p>
            <a:pPr marL="1428750" lvl="2" indent="-514350"/>
            <a:r>
              <a:rPr lang="en-US" sz="2500" dirty="0" smtClean="0"/>
              <a:t>Setup parallel live data Kafka streams (CIT &lt;-&gt; </a:t>
            </a:r>
            <a:r>
              <a:rPr lang="en-US" sz="2500" dirty="0" err="1" smtClean="0"/>
              <a:t>Cascina</a:t>
            </a:r>
            <a:r>
              <a:rPr lang="en-US" sz="2500" dirty="0" smtClean="0"/>
              <a:t>) being compared with Cm based ones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5057"/>
            <a:ext cx="6029710" cy="19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529" y="3918858"/>
            <a:ext cx="6192471" cy="207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Virgo Collaboration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200276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Virgo Week Jan 2019</a:t>
            </a:r>
            <a:endParaRPr/>
          </a:p>
        </p:txBody>
      </p:sp>
      <p:sp>
        <p:nvSpPr>
          <p:cNvPr id="9" name="Google Shape;101;p14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  visit to Cascina , 22 March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83898"/>
            <a:ext cx="9960429" cy="617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 smtClean="0"/>
              <a:t>Detecting GWs with Interferometers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200276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C:\My Documents\WORK\PAPERS\Inter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22" y="2950028"/>
            <a:ext cx="6720167" cy="3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5915" y="1045028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 used to measure relative  lengths of two orthogonal arms 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771931" y="3102428"/>
            <a:ext cx="4199384" cy="2282825"/>
            <a:chOff x="3303" y="1897"/>
            <a:chExt cx="2409" cy="1375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621" y="1897"/>
              <a:ext cx="1091" cy="1375"/>
            </a:xfrm>
            <a:prstGeom prst="rect">
              <a:avLst/>
            </a:prstGeom>
            <a:solidFill>
              <a:srgbClr val="FBFDA1"/>
            </a:solidFill>
            <a:ln w="57150">
              <a:solidFill>
                <a:srgbClr val="0331B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16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Monotype Sorts" charset="2"/>
                <a:buChar char="l"/>
                <a:defRPr sz="16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i="0">
                  <a:solidFill>
                    <a:srgbClr val="0331B3"/>
                  </a:solidFill>
                  <a:latin typeface="Arial" pitchFamily="34" charset="0"/>
                </a:rPr>
                <a:t>As a wave passes,  the arm lengths change in different ways….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b="1" i="0">
                <a:solidFill>
                  <a:srgbClr val="0331B3"/>
                </a:solidFill>
                <a:latin typeface="Arial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3303" y="2344"/>
              <a:ext cx="1191" cy="19"/>
            </a:xfrm>
            <a:prstGeom prst="line">
              <a:avLst/>
            </a:prstGeom>
            <a:noFill/>
            <a:ln w="57150">
              <a:solidFill>
                <a:srgbClr val="0331B3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3975" y="2439"/>
              <a:ext cx="566" cy="460"/>
            </a:xfrm>
            <a:prstGeom prst="line">
              <a:avLst/>
            </a:prstGeom>
            <a:noFill/>
            <a:ln w="57150">
              <a:solidFill>
                <a:srgbClr val="0331B3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789841" y="2772544"/>
            <a:ext cx="3048000" cy="1579563"/>
          </a:xfrm>
          <a:prstGeom prst="wedgeRoundRectCallout">
            <a:avLst>
              <a:gd name="adj1" fmla="val -37953"/>
              <a:gd name="adj2" fmla="val 114331"/>
              <a:gd name="adj3" fmla="val 16667"/>
            </a:avLst>
          </a:prstGeom>
          <a:solidFill>
            <a:srgbClr val="FBFDA1"/>
          </a:solidFill>
          <a:ln w="57150">
            <a:solidFill>
              <a:srgbClr val="0331B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1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0">
                <a:solidFill>
                  <a:srgbClr val="0331B3"/>
                </a:solidFill>
                <a:latin typeface="Arial" pitchFamily="34" charset="0"/>
              </a:rPr>
              <a:t>…causing the interference pattern to change at the photodiode</a:t>
            </a:r>
            <a:r>
              <a:rPr lang="en-US" altLang="en-US" sz="2000" b="1" i="0">
                <a:latin typeface="Arial Black" pitchFamily="34" charset="0"/>
              </a:rPr>
              <a:t> 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323115" y="1045028"/>
            <a:ext cx="46974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1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457200" indent="-457200">
              <a:buClr>
                <a:srgbClr val="FF3300"/>
              </a:buClr>
              <a:buSzTx/>
              <a:buNone/>
            </a:pPr>
            <a:r>
              <a:rPr lang="en-US" altLang="en-US" i="0" dirty="0">
                <a:latin typeface="+mn-lt"/>
              </a:rPr>
              <a:t>Arms </a:t>
            </a:r>
            <a:r>
              <a:rPr lang="en-US" altLang="en-US" i="0" dirty="0" smtClean="0">
                <a:latin typeface="+mn-lt"/>
              </a:rPr>
              <a:t>are  few km </a:t>
            </a:r>
            <a:endParaRPr lang="en-US" altLang="en-US" i="0" dirty="0">
              <a:latin typeface="+mn-lt"/>
            </a:endParaRPr>
          </a:p>
          <a:p>
            <a:pPr marL="457200" indent="-457200">
              <a:buClr>
                <a:srgbClr val="FF3300"/>
              </a:buClr>
              <a:buSzTx/>
              <a:buNone/>
            </a:pPr>
            <a:r>
              <a:rPr lang="en-US" altLang="en-US" dirty="0" smtClean="0">
                <a:latin typeface="+mn-lt"/>
              </a:rPr>
              <a:t>M</a:t>
            </a:r>
            <a:r>
              <a:rPr lang="en-US" altLang="en-US" i="0" dirty="0" smtClean="0">
                <a:latin typeface="+mn-lt"/>
              </a:rPr>
              <a:t>easure  </a:t>
            </a:r>
            <a:r>
              <a:rPr lang="en-US" altLang="en-US" dirty="0">
                <a:latin typeface="+mn-lt"/>
              </a:rPr>
              <a:t>difference in length to one part in 10</a:t>
            </a:r>
            <a:r>
              <a:rPr lang="en-US" altLang="en-US" baseline="30000" dirty="0">
                <a:latin typeface="+mn-lt"/>
              </a:rPr>
              <a:t>21</a:t>
            </a:r>
            <a:r>
              <a:rPr lang="en-US" altLang="en-US" dirty="0">
                <a:latin typeface="+mn-lt"/>
              </a:rPr>
              <a:t> or 10</a:t>
            </a:r>
            <a:r>
              <a:rPr lang="en-US" altLang="en-US" baseline="30000" dirty="0">
                <a:latin typeface="+mn-lt"/>
              </a:rPr>
              <a:t>-18</a:t>
            </a:r>
            <a:r>
              <a:rPr lang="en-US" altLang="en-US" dirty="0">
                <a:latin typeface="+mn-lt"/>
              </a:rPr>
              <a:t> meters</a:t>
            </a:r>
            <a:endParaRPr lang="en-US" altLang="en-US" baseline="30000" dirty="0">
              <a:latin typeface="+mn-lt"/>
            </a:endParaRPr>
          </a:p>
          <a:p>
            <a:pPr>
              <a:buClr>
                <a:srgbClr val="FF3300"/>
              </a:buClr>
              <a:buSzTx/>
              <a:buFont typeface="Wingdings" pitchFamily="2" charset="2"/>
              <a:buNone/>
            </a:pPr>
            <a:r>
              <a:rPr lang="en-US" altLang="en-US" b="1" baseline="30000" dirty="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Advanced Virgo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200276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Virgo Week Jan 2019</a:t>
            </a:r>
            <a:endParaRPr/>
          </a:p>
        </p:txBody>
      </p:sp>
      <p:sp>
        <p:nvSpPr>
          <p:cNvPr id="9" name="Google Shape;101;p14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  visit to Cascina , 22 March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6" y="760094"/>
            <a:ext cx="10611787" cy="609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512629" y="5214257"/>
            <a:ext cx="2383971" cy="164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Multi-Messenger Astronomy (MMA)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200276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19" y="1008967"/>
            <a:ext cx="10944419" cy="53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22514" y="968829"/>
            <a:ext cx="8240486" cy="4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8590"/>
            <a:ext cx="10515600" cy="1668780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AdVirgo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Data Flow</a:t>
            </a:r>
            <a:br>
              <a:rPr lang="en-GB" sz="4000" dirty="0" smtClean="0"/>
            </a:br>
            <a:r>
              <a:rPr lang="en-GB" sz="4000" dirty="0" smtClean="0"/>
              <a:t>schema</a:t>
            </a:r>
            <a:endParaRPr lang="en-GB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Advanced Virgo Computing Model  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sp>
        <p:nvSpPr>
          <p:cNvPr id="27650" name="AutoShape 2" descr="https://docs.google.com/drawings/u/1/d/s2tIrb1sUygsEbO_fWz0TLA/image?w=666&amp;h=462&amp;rev=7&amp;ac=1&amp;parent=1pemtPe2tCViuDkz59ZXxMGijHnnSCBpk8j3G5xBUpxo"/>
          <p:cNvSpPr>
            <a:spLocks noChangeAspect="1" noChangeArrowheads="1"/>
          </p:cNvSpPr>
          <p:nvPr/>
        </p:nvSpPr>
        <p:spPr bwMode="auto">
          <a:xfrm>
            <a:off x="155575" y="-2109788"/>
            <a:ext cx="634365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652" name="Picture 4" descr="Fig_AdVirgo_computing_architecture_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921" y="0"/>
            <a:ext cx="100070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5577"/>
          </a:xfrm>
        </p:spPr>
        <p:txBody>
          <a:bodyPr/>
          <a:lstStyle/>
          <a:p>
            <a:r>
              <a:rPr lang="en-GB" dirty="0" err="1" smtClean="0"/>
              <a:t>AdVirgo</a:t>
            </a:r>
            <a:r>
              <a:rPr lang="en-GB" dirty="0" smtClean="0"/>
              <a:t> Data Flow: The GW170814 case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43297"/>
            <a:ext cx="4034790" cy="61147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The signal arrives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Data composed into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Calibration of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Veto, DQ flags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h(t)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Low-latency matched-filter pipelines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Upload to </a:t>
            </a:r>
            <a:r>
              <a:rPr lang="en-US" sz="1900" b="1" dirty="0" err="1" smtClean="0"/>
              <a:t>GraceDB</a:t>
            </a:r>
            <a:r>
              <a:rPr lang="en-US" sz="19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Data written into on-line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Low-latency data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Low-latency sky localization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GCN Circular sent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Data written into </a:t>
            </a:r>
            <a:r>
              <a:rPr lang="en-US" sz="1900" b="1" dirty="0" err="1" smtClean="0"/>
              <a:t>Cascina</a:t>
            </a:r>
            <a:r>
              <a:rPr lang="en-US" sz="1900" b="1" dirty="0" smtClean="0"/>
              <a:t> Mass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b="1" dirty="0" smtClean="0"/>
              <a:t>Data transfer toward </a:t>
            </a:r>
            <a:r>
              <a:rPr lang="en-US" sz="1900" b="1" dirty="0" err="1" smtClean="0"/>
              <a:t>aLIGO</a:t>
            </a:r>
            <a:r>
              <a:rPr lang="en-US" sz="1900" b="1" dirty="0" smtClean="0"/>
              <a:t> and CCs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pic>
        <p:nvPicPr>
          <p:cNvPr id="11" name="Picture 4" descr="Fig_AdVirgo_computing_architecture_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247" y="755149"/>
            <a:ext cx="8304754" cy="569137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69080" y="2423160"/>
            <a:ext cx="594360" cy="10515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4850130" y="2621280"/>
            <a:ext cx="1436370" cy="647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6492240" y="2636520"/>
            <a:ext cx="1348740" cy="632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8416290" y="2617470"/>
            <a:ext cx="1348740" cy="6705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6507480" y="3509010"/>
            <a:ext cx="1348740" cy="632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/>
          <p:cNvSpPr/>
          <p:nvPr/>
        </p:nvSpPr>
        <p:spPr>
          <a:xfrm>
            <a:off x="8393430" y="3509010"/>
            <a:ext cx="1348740" cy="632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/>
          <p:cNvSpPr/>
          <p:nvPr/>
        </p:nvSpPr>
        <p:spPr>
          <a:xfrm>
            <a:off x="6488430" y="4404360"/>
            <a:ext cx="1348740" cy="63246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8389620" y="4389120"/>
            <a:ext cx="1348740" cy="65151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6488430" y="1744980"/>
            <a:ext cx="1352550" cy="632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lowchart: Magnetic Disk 17"/>
          <p:cNvSpPr/>
          <p:nvPr/>
        </p:nvSpPr>
        <p:spPr>
          <a:xfrm>
            <a:off x="5440680" y="3989070"/>
            <a:ext cx="251460" cy="251460"/>
          </a:xfrm>
          <a:prstGeom prst="flowChartMagneticDisk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6480810" y="5574030"/>
            <a:ext cx="1348740" cy="632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lowchart: Magnetic Disk 19"/>
          <p:cNvSpPr/>
          <p:nvPr/>
        </p:nvSpPr>
        <p:spPr>
          <a:xfrm>
            <a:off x="5364480" y="5673090"/>
            <a:ext cx="430530" cy="453390"/>
          </a:xfrm>
          <a:prstGeom prst="flowChartMagneticDisk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Magnetic Disk 20"/>
          <p:cNvSpPr/>
          <p:nvPr/>
        </p:nvSpPr>
        <p:spPr>
          <a:xfrm>
            <a:off x="8831580" y="5699760"/>
            <a:ext cx="430530" cy="453390"/>
          </a:xfrm>
          <a:prstGeom prst="flowChartMagneticDisk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Magnetic Disk 28"/>
          <p:cNvSpPr/>
          <p:nvPr/>
        </p:nvSpPr>
        <p:spPr>
          <a:xfrm>
            <a:off x="11007090" y="5715000"/>
            <a:ext cx="430530" cy="453390"/>
          </a:xfrm>
          <a:prstGeom prst="flowChartMagneticDisk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ESCAPE WP5 Use Case Requirements workshop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212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</p:spPr>
        <p:txBody>
          <a:bodyPr>
            <a:noAutofit/>
          </a:bodyPr>
          <a:lstStyle/>
          <a:p>
            <a:r>
              <a:rPr lang="en-GB" dirty="0" err="1" smtClean="0"/>
              <a:t>AdVirgo</a:t>
            </a:r>
            <a:r>
              <a:rPr lang="en-GB" dirty="0" smtClean="0"/>
              <a:t> Computing Layers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Advanced Virgo Computing Model  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FD11-FA7C-4663-8418-51D44531719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49" y="-1464"/>
            <a:ext cx="1136443" cy="608809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17/10/2018</a:t>
            </a:r>
            <a:endParaRPr lang="en-GB" dirty="0"/>
          </a:p>
        </p:txBody>
      </p:sp>
      <p:sp>
        <p:nvSpPr>
          <p:cNvPr id="27650" name="AutoShape 2" descr="https://docs.google.com/drawings/u/1/d/s2tIrb1sUygsEbO_fWz0TLA/image?w=666&amp;h=462&amp;rev=7&amp;ac=1&amp;parent=1pemtPe2tCViuDkz59ZXxMGijHnnSCBpk8j3G5xBUpxo"/>
          <p:cNvSpPr>
            <a:spLocks noChangeAspect="1" noChangeArrowheads="1"/>
          </p:cNvSpPr>
          <p:nvPr/>
        </p:nvSpPr>
        <p:spPr bwMode="auto">
          <a:xfrm>
            <a:off x="155575" y="-2109788"/>
            <a:ext cx="634365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0" y="512994"/>
            <a:ext cx="11426044" cy="65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1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Online Computing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01249" y="-1464"/>
            <a:ext cx="1136443" cy="60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 descr="https://docs.google.com/drawings/u/1/d/s2tIrb1sUygsEbO_fWz0TLA/image?w=666&amp;h=462&amp;rev=7&amp;ac=1&amp;parent=1pemtPe2tCViuDkz59ZXxMGijHnnSCBpk8j3G5xBUpxo"/>
          <p:cNvSpPr/>
          <p:nvPr/>
        </p:nvSpPr>
        <p:spPr>
          <a:xfrm>
            <a:off x="155575" y="-2200276"/>
            <a:ext cx="6343650" cy="440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Virgo Week Jan 2019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4191000" y="6508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LVC Meeting March 2019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609" y="635621"/>
            <a:ext cx="10988770" cy="622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101;p14"/>
          <p:cNvSpPr txBox="1">
            <a:spLocks/>
          </p:cNvSpPr>
          <p:nvPr/>
        </p:nvSpPr>
        <p:spPr>
          <a:xfrm>
            <a:off x="4397828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ESCAPE WP5 Use Case Requirements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9667</TotalTime>
  <Words>549</Words>
  <Application>Microsoft Office PowerPoint</Application>
  <PresentationFormat>Custom</PresentationFormat>
  <Paragraphs>125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di Office</vt:lpstr>
      <vt:lpstr>Virgo Computing</vt:lpstr>
      <vt:lpstr>Virgo Collaboration</vt:lpstr>
      <vt:lpstr>Detecting GWs with Interferometers</vt:lpstr>
      <vt:lpstr>Advanced Virgo</vt:lpstr>
      <vt:lpstr>Multi-Messenger Astronomy (MMA)</vt:lpstr>
      <vt:lpstr>AdVirgo Data Flow schema</vt:lpstr>
      <vt:lpstr>AdVirgo Data Flow: The GW170814 case</vt:lpstr>
      <vt:lpstr>AdVirgo Computing Layers</vt:lpstr>
      <vt:lpstr>Online Computing</vt:lpstr>
      <vt:lpstr>Offline Computing</vt:lpstr>
      <vt:lpstr>Virgo Platform &amp; Services (WP1)</vt:lpstr>
      <vt:lpstr>Online System Processes (WP3) </vt:lpstr>
      <vt:lpstr>Data Quality &amp; Detchar (WP4)</vt:lpstr>
      <vt:lpstr>Low Latency data distribution (WP5)</vt:lpstr>
      <vt:lpstr>Low Latency data distribution (WP5)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Infrastructure and Data Processing for Low Latency</dc:title>
  <dc:creator>Franco</dc:creator>
  <cp:lastModifiedBy>Franco</cp:lastModifiedBy>
  <cp:revision>293</cp:revision>
  <dcterms:created xsi:type="dcterms:W3CDTF">2018-07-08T17:29:57Z</dcterms:created>
  <dcterms:modified xsi:type="dcterms:W3CDTF">2019-04-16T07:55:56Z</dcterms:modified>
</cp:coreProperties>
</file>