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1" r:id="rId3"/>
    <p:sldId id="275" r:id="rId4"/>
    <p:sldId id="272" r:id="rId5"/>
    <p:sldId id="274" r:id="rId6"/>
    <p:sldId id="276" r:id="rId7"/>
    <p:sldId id="267" r:id="rId8"/>
    <p:sldId id="285" r:id="rId9"/>
    <p:sldId id="287" r:id="rId10"/>
    <p:sldId id="270" r:id="rId11"/>
    <p:sldId id="277" r:id="rId12"/>
    <p:sldId id="266" r:id="rId13"/>
    <p:sldId id="278" r:id="rId14"/>
    <p:sldId id="289" r:id="rId15"/>
    <p:sldId id="286" r:id="rId16"/>
    <p:sldId id="269" r:id="rId17"/>
    <p:sldId id="262" r:id="rId18"/>
    <p:sldId id="257" r:id="rId19"/>
    <p:sldId id="258" r:id="rId20"/>
    <p:sldId id="259" r:id="rId21"/>
    <p:sldId id="261" r:id="rId22"/>
    <p:sldId id="265" r:id="rId23"/>
    <p:sldId id="264" r:id="rId24"/>
    <p:sldId id="263" r:id="rId25"/>
    <p:sldId id="281" r:id="rId26"/>
    <p:sldId id="283" r:id="rId27"/>
    <p:sldId id="282" r:id="rId28"/>
    <p:sldId id="280" r:id="rId29"/>
    <p:sldId id="284" r:id="rId30"/>
    <p:sldId id="290" r:id="rId31"/>
    <p:sldId id="288"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6" autoAdjust="0"/>
    <p:restoredTop sz="94660"/>
  </p:normalViewPr>
  <p:slideViewPr>
    <p:cSldViewPr snapToGrid="0">
      <p:cViewPr varScale="1">
        <p:scale>
          <a:sx n="66" d="100"/>
          <a:sy n="66" d="100"/>
        </p:scale>
        <p:origin x="48"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300E3-355D-4B04-9C29-CBBA1D62E2C5}" type="datetimeFigureOut">
              <a:rPr lang="zh-CN" altLang="en-US" smtClean="0"/>
              <a:t>2019/3/13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41085-543E-4A03-B9BA-210C6D7FEC8B}" type="slidenum">
              <a:rPr lang="zh-CN" altLang="en-US" smtClean="0"/>
              <a:t>‹#›</a:t>
            </a:fld>
            <a:endParaRPr lang="zh-CN" altLang="en-US"/>
          </a:p>
        </p:txBody>
      </p:sp>
    </p:spTree>
    <p:extLst>
      <p:ext uri="{BB962C8B-B14F-4D97-AF65-F5344CB8AC3E}">
        <p14:creationId xmlns:p14="http://schemas.microsoft.com/office/powerpoint/2010/main" val="387770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D424E1-3993-434B-AA6F-9D11DDC2FDF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357E921-0006-4AC5-9829-222C9AAA6C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1EB6CA9-666E-4BB7-8C35-DD78726CB260}"/>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99039A6D-7618-49FB-A060-BB0AFDD8AD85}"/>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E84C49FA-A8B0-482A-8967-764B59282775}"/>
              </a:ext>
            </a:extLst>
          </p:cNvPr>
          <p:cNvSpPr>
            <a:spLocks noGrp="1"/>
          </p:cNvSpPr>
          <p:nvPr>
            <p:ph type="sldNum" sz="quarter" idx="12"/>
          </p:nvPr>
        </p:nvSpPr>
        <p:spPr/>
        <p:txBody>
          <a:bodyPr/>
          <a:lstStyle/>
          <a:p>
            <a:fld id="{64452DAA-1127-4A8D-BFCA-81334CCA6175}" type="slidenum">
              <a:rPr lang="zh-CN" altLang="en-US" smtClean="0"/>
              <a:t>‹#›</a:t>
            </a:fld>
            <a:endParaRPr lang="zh-CN" altLang="en-US"/>
          </a:p>
        </p:txBody>
      </p:sp>
    </p:spTree>
    <p:extLst>
      <p:ext uri="{BB962C8B-B14F-4D97-AF65-F5344CB8AC3E}">
        <p14:creationId xmlns:p14="http://schemas.microsoft.com/office/powerpoint/2010/main" val="2526466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25BA20-D55A-4B29-A921-3AEC048F094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228E136-B02B-47CF-B5A5-FFE90BB754C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56C29C-3D26-4446-B22C-28CE419470DE}"/>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7905977A-199B-4233-BB0E-F997B0A4FC3A}"/>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D3C77865-C7E2-4004-A0F2-EA1105F43444}"/>
              </a:ext>
            </a:extLst>
          </p:cNvPr>
          <p:cNvSpPr>
            <a:spLocks noGrp="1"/>
          </p:cNvSpPr>
          <p:nvPr>
            <p:ph type="sldNum" sz="quarter" idx="12"/>
          </p:nvPr>
        </p:nvSpPr>
        <p:spPr/>
        <p:txBody>
          <a:bodyPr/>
          <a:lstStyle/>
          <a:p>
            <a:fld id="{64452DAA-1127-4A8D-BFCA-81334CCA6175}" type="slidenum">
              <a:rPr lang="zh-CN" altLang="en-US" smtClean="0"/>
              <a:t>‹#›</a:t>
            </a:fld>
            <a:endParaRPr lang="zh-CN" altLang="en-US"/>
          </a:p>
        </p:txBody>
      </p:sp>
    </p:spTree>
    <p:extLst>
      <p:ext uri="{BB962C8B-B14F-4D97-AF65-F5344CB8AC3E}">
        <p14:creationId xmlns:p14="http://schemas.microsoft.com/office/powerpoint/2010/main" val="115348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D0EE6A2-F01E-4C92-8D13-667265F8744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0D62D13-3204-4B05-8186-A79C6603FBF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3B4DCFB-6209-4C0E-80A4-4B2017A4E1A4}"/>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2036E19B-254F-4142-A846-6690AC096BF5}"/>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455A961A-6DD8-46D8-ABB8-84A09EB5B652}"/>
              </a:ext>
            </a:extLst>
          </p:cNvPr>
          <p:cNvSpPr>
            <a:spLocks noGrp="1"/>
          </p:cNvSpPr>
          <p:nvPr>
            <p:ph type="sldNum" sz="quarter" idx="12"/>
          </p:nvPr>
        </p:nvSpPr>
        <p:spPr/>
        <p:txBody>
          <a:bodyPr/>
          <a:lstStyle/>
          <a:p>
            <a:fld id="{64452DAA-1127-4A8D-BFCA-81334CCA6175}" type="slidenum">
              <a:rPr lang="zh-CN" altLang="en-US" smtClean="0"/>
              <a:t>‹#›</a:t>
            </a:fld>
            <a:endParaRPr lang="zh-CN" altLang="en-US"/>
          </a:p>
        </p:txBody>
      </p:sp>
    </p:spTree>
    <p:extLst>
      <p:ext uri="{BB962C8B-B14F-4D97-AF65-F5344CB8AC3E}">
        <p14:creationId xmlns:p14="http://schemas.microsoft.com/office/powerpoint/2010/main" val="1426186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D30D6F-9127-46B1-91D1-647867488D09}"/>
              </a:ext>
            </a:extLst>
          </p:cNvPr>
          <p:cNvSpPr>
            <a:spLocks noGrp="1"/>
          </p:cNvSpPr>
          <p:nvPr>
            <p:ph type="title"/>
          </p:nvPr>
        </p:nvSpPr>
        <p:spPr>
          <a:xfrm>
            <a:off x="838200" y="365126"/>
            <a:ext cx="10515600" cy="873366"/>
          </a:xfrm>
        </p:spPr>
        <p:txBody>
          <a:bodyPr>
            <a:normAutofit/>
          </a:bodyPr>
          <a:lstStyle>
            <a:lvl1pPr algn="ctr">
              <a:defRPr sz="4000"/>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5EBA1D06-523D-439A-A417-762FA0F9CFB6}"/>
              </a:ext>
            </a:extLst>
          </p:cNvPr>
          <p:cNvSpPr>
            <a:spLocks noGrp="1"/>
          </p:cNvSpPr>
          <p:nvPr>
            <p:ph idx="1"/>
          </p:nvPr>
        </p:nvSpPr>
        <p:spPr>
          <a:xfrm>
            <a:off x="838200" y="1539433"/>
            <a:ext cx="10515600" cy="463753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21B0BC8-730F-43DD-8CD3-05DE6DBF36F8}"/>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BD3D08C1-0F31-4A01-8151-1CC3BD999193}"/>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5F0597CC-83D8-4B0E-BC99-919EE591F564}"/>
              </a:ext>
            </a:extLst>
          </p:cNvPr>
          <p:cNvSpPr>
            <a:spLocks noGrp="1"/>
          </p:cNvSpPr>
          <p:nvPr>
            <p:ph type="sldNum" sz="quarter" idx="12"/>
          </p:nvPr>
        </p:nvSpPr>
        <p:spPr/>
        <p:txBody>
          <a:bodyPr/>
          <a:lstStyle/>
          <a:p>
            <a:fld id="{64452DAA-1127-4A8D-BFCA-81334CCA6175}" type="slidenum">
              <a:rPr lang="zh-CN" altLang="en-US" smtClean="0"/>
              <a:t>‹#›</a:t>
            </a:fld>
            <a:endParaRPr lang="zh-CN" altLang="en-US"/>
          </a:p>
        </p:txBody>
      </p:sp>
    </p:spTree>
    <p:extLst>
      <p:ext uri="{BB962C8B-B14F-4D97-AF65-F5344CB8AC3E}">
        <p14:creationId xmlns:p14="http://schemas.microsoft.com/office/powerpoint/2010/main" val="34097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080024-139E-4BFE-98DC-0E502823CF4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DA51F2-22CA-4247-8BC4-C0D0D72283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0E0BF48E-BAB4-4EBC-B2B3-1A3E84DBCCA7}"/>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D9BE0D49-ED90-4C15-9A94-36C7A1F0FE32}"/>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8BF2ED83-E906-4ACA-A315-2CF694E13074}"/>
              </a:ext>
            </a:extLst>
          </p:cNvPr>
          <p:cNvSpPr>
            <a:spLocks noGrp="1"/>
          </p:cNvSpPr>
          <p:nvPr>
            <p:ph type="sldNum" sz="quarter" idx="12"/>
          </p:nvPr>
        </p:nvSpPr>
        <p:spPr/>
        <p:txBody>
          <a:bodyPr/>
          <a:lstStyle/>
          <a:p>
            <a:fld id="{64452DAA-1127-4A8D-BFCA-81334CCA6175}" type="slidenum">
              <a:rPr lang="zh-CN" altLang="en-US" smtClean="0"/>
              <a:t>‹#›</a:t>
            </a:fld>
            <a:endParaRPr lang="zh-CN" altLang="en-US"/>
          </a:p>
        </p:txBody>
      </p:sp>
    </p:spTree>
    <p:extLst>
      <p:ext uri="{BB962C8B-B14F-4D97-AF65-F5344CB8AC3E}">
        <p14:creationId xmlns:p14="http://schemas.microsoft.com/office/powerpoint/2010/main" val="257237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FA61DC-3B86-4563-A9DD-7E59741E379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36E6CBA-D1CA-4C9F-A0EF-BD6797B5F46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F662C0BC-5BD8-421F-A573-FE8B67D0F97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1D011DCC-8F58-410D-8188-015146D7EA48}"/>
              </a:ext>
            </a:extLst>
          </p:cNvPr>
          <p:cNvSpPr>
            <a:spLocks noGrp="1"/>
          </p:cNvSpPr>
          <p:nvPr>
            <p:ph type="dt" sz="half" idx="10"/>
          </p:nvPr>
        </p:nvSpPr>
        <p:spPr/>
        <p:txBody>
          <a:bodyPr/>
          <a:lstStyle/>
          <a:p>
            <a:r>
              <a:rPr lang="en-US" altLang="zh-CN"/>
              <a:t>2019/3/14</a:t>
            </a:r>
            <a:endParaRPr lang="zh-CN" altLang="en-US"/>
          </a:p>
        </p:txBody>
      </p:sp>
      <p:sp>
        <p:nvSpPr>
          <p:cNvPr id="6" name="页脚占位符 5">
            <a:extLst>
              <a:ext uri="{FF2B5EF4-FFF2-40B4-BE49-F238E27FC236}">
                <a16:creationId xmlns:a16="http://schemas.microsoft.com/office/drawing/2014/main" id="{47DC8F09-D6E4-4376-BF6C-596031AA91BC}"/>
              </a:ext>
            </a:extLst>
          </p:cNvPr>
          <p:cNvSpPr>
            <a:spLocks noGrp="1"/>
          </p:cNvSpPr>
          <p:nvPr>
            <p:ph type="ftr" sz="quarter" idx="11"/>
          </p:nvPr>
        </p:nvSpPr>
        <p:spPr/>
        <p:txBody>
          <a:bodyPr/>
          <a:lstStyle/>
          <a:p>
            <a:r>
              <a:rPr lang="en-US" altLang="zh-CN"/>
              <a:t>SVOM Workshop, IAP, Paris 2019-03-14</a:t>
            </a:r>
            <a:endParaRPr lang="zh-CN" altLang="en-US"/>
          </a:p>
        </p:txBody>
      </p:sp>
      <p:sp>
        <p:nvSpPr>
          <p:cNvPr id="7" name="灯片编号占位符 6">
            <a:extLst>
              <a:ext uri="{FF2B5EF4-FFF2-40B4-BE49-F238E27FC236}">
                <a16:creationId xmlns:a16="http://schemas.microsoft.com/office/drawing/2014/main" id="{5A758249-D632-4E89-9DE5-85789047D5F1}"/>
              </a:ext>
            </a:extLst>
          </p:cNvPr>
          <p:cNvSpPr>
            <a:spLocks noGrp="1"/>
          </p:cNvSpPr>
          <p:nvPr>
            <p:ph type="sldNum" sz="quarter" idx="12"/>
          </p:nvPr>
        </p:nvSpPr>
        <p:spPr/>
        <p:txBody>
          <a:bodyPr/>
          <a:lstStyle/>
          <a:p>
            <a:fld id="{64452DAA-1127-4A8D-BFCA-81334CCA6175}" type="slidenum">
              <a:rPr lang="zh-CN" altLang="en-US" smtClean="0"/>
              <a:t>‹#›</a:t>
            </a:fld>
            <a:endParaRPr lang="zh-CN" altLang="en-US"/>
          </a:p>
        </p:txBody>
      </p:sp>
    </p:spTree>
    <p:extLst>
      <p:ext uri="{BB962C8B-B14F-4D97-AF65-F5344CB8AC3E}">
        <p14:creationId xmlns:p14="http://schemas.microsoft.com/office/powerpoint/2010/main" val="274344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03E7C3-B2A5-4F71-8A0F-E2E6DEBE1A7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793645-3088-4E5F-8D74-6602863BC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9DD7BAC-9FCA-42E6-B7E6-A571200737F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52BB133-B697-445E-BAED-82D3C4A4B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A7F65BE-4A6F-4474-B139-55093B5F957F}"/>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6FD44EE-940F-4E84-A911-312383B50E87}"/>
              </a:ext>
            </a:extLst>
          </p:cNvPr>
          <p:cNvSpPr>
            <a:spLocks noGrp="1"/>
          </p:cNvSpPr>
          <p:nvPr>
            <p:ph type="dt" sz="half" idx="10"/>
          </p:nvPr>
        </p:nvSpPr>
        <p:spPr/>
        <p:txBody>
          <a:bodyPr/>
          <a:lstStyle/>
          <a:p>
            <a:r>
              <a:rPr lang="en-US" altLang="zh-CN"/>
              <a:t>2019/3/14</a:t>
            </a:r>
            <a:endParaRPr lang="zh-CN" altLang="en-US"/>
          </a:p>
        </p:txBody>
      </p:sp>
      <p:sp>
        <p:nvSpPr>
          <p:cNvPr id="8" name="页脚占位符 7">
            <a:extLst>
              <a:ext uri="{FF2B5EF4-FFF2-40B4-BE49-F238E27FC236}">
                <a16:creationId xmlns:a16="http://schemas.microsoft.com/office/drawing/2014/main" id="{05D507AA-813F-4B89-AA8B-6938BAD2A746}"/>
              </a:ext>
            </a:extLst>
          </p:cNvPr>
          <p:cNvSpPr>
            <a:spLocks noGrp="1"/>
          </p:cNvSpPr>
          <p:nvPr>
            <p:ph type="ftr" sz="quarter" idx="11"/>
          </p:nvPr>
        </p:nvSpPr>
        <p:spPr/>
        <p:txBody>
          <a:bodyPr/>
          <a:lstStyle/>
          <a:p>
            <a:r>
              <a:rPr lang="en-US" altLang="zh-CN"/>
              <a:t>SVOM Workshop, IAP, Paris 2019-03-14</a:t>
            </a:r>
            <a:endParaRPr lang="zh-CN" altLang="en-US"/>
          </a:p>
        </p:txBody>
      </p:sp>
      <p:sp>
        <p:nvSpPr>
          <p:cNvPr id="9" name="灯片编号占位符 8">
            <a:extLst>
              <a:ext uri="{FF2B5EF4-FFF2-40B4-BE49-F238E27FC236}">
                <a16:creationId xmlns:a16="http://schemas.microsoft.com/office/drawing/2014/main" id="{7D41010D-7146-43DF-B945-3BB278D2331C}"/>
              </a:ext>
            </a:extLst>
          </p:cNvPr>
          <p:cNvSpPr>
            <a:spLocks noGrp="1"/>
          </p:cNvSpPr>
          <p:nvPr>
            <p:ph type="sldNum" sz="quarter" idx="12"/>
          </p:nvPr>
        </p:nvSpPr>
        <p:spPr/>
        <p:txBody>
          <a:bodyPr/>
          <a:lstStyle/>
          <a:p>
            <a:fld id="{64452DAA-1127-4A8D-BFCA-81334CCA6175}" type="slidenum">
              <a:rPr lang="zh-CN" altLang="en-US" smtClean="0"/>
              <a:t>‹#›</a:t>
            </a:fld>
            <a:endParaRPr lang="zh-CN" altLang="en-US"/>
          </a:p>
        </p:txBody>
      </p:sp>
    </p:spTree>
    <p:extLst>
      <p:ext uri="{BB962C8B-B14F-4D97-AF65-F5344CB8AC3E}">
        <p14:creationId xmlns:p14="http://schemas.microsoft.com/office/powerpoint/2010/main" val="1599980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CA5013-805C-46CD-8D9A-E2A0359C51E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820B23C-C808-4E33-8CD2-792AE0A64652}"/>
              </a:ext>
            </a:extLst>
          </p:cNvPr>
          <p:cNvSpPr>
            <a:spLocks noGrp="1"/>
          </p:cNvSpPr>
          <p:nvPr>
            <p:ph type="dt" sz="half" idx="10"/>
          </p:nvPr>
        </p:nvSpPr>
        <p:spPr/>
        <p:txBody>
          <a:bodyPr/>
          <a:lstStyle/>
          <a:p>
            <a:r>
              <a:rPr lang="en-US" altLang="zh-CN"/>
              <a:t>2019/3/14</a:t>
            </a:r>
            <a:endParaRPr lang="zh-CN" altLang="en-US"/>
          </a:p>
        </p:txBody>
      </p:sp>
      <p:sp>
        <p:nvSpPr>
          <p:cNvPr id="4" name="页脚占位符 3">
            <a:extLst>
              <a:ext uri="{FF2B5EF4-FFF2-40B4-BE49-F238E27FC236}">
                <a16:creationId xmlns:a16="http://schemas.microsoft.com/office/drawing/2014/main" id="{85002B7F-D5FB-496E-84EF-E3EA5A72418D}"/>
              </a:ext>
            </a:extLst>
          </p:cNvPr>
          <p:cNvSpPr>
            <a:spLocks noGrp="1"/>
          </p:cNvSpPr>
          <p:nvPr>
            <p:ph type="ftr" sz="quarter" idx="11"/>
          </p:nvPr>
        </p:nvSpPr>
        <p:spPr/>
        <p:txBody>
          <a:bodyPr/>
          <a:lstStyle/>
          <a:p>
            <a:r>
              <a:rPr lang="en-US" altLang="zh-CN"/>
              <a:t>SVOM Workshop, IAP, Paris 2019-03-14</a:t>
            </a:r>
            <a:endParaRPr lang="zh-CN" altLang="en-US"/>
          </a:p>
        </p:txBody>
      </p:sp>
      <p:sp>
        <p:nvSpPr>
          <p:cNvPr id="5" name="灯片编号占位符 4">
            <a:extLst>
              <a:ext uri="{FF2B5EF4-FFF2-40B4-BE49-F238E27FC236}">
                <a16:creationId xmlns:a16="http://schemas.microsoft.com/office/drawing/2014/main" id="{68703C8E-D91C-4672-A452-9BE4E4019D24}"/>
              </a:ext>
            </a:extLst>
          </p:cNvPr>
          <p:cNvSpPr>
            <a:spLocks noGrp="1"/>
          </p:cNvSpPr>
          <p:nvPr>
            <p:ph type="sldNum" sz="quarter" idx="12"/>
          </p:nvPr>
        </p:nvSpPr>
        <p:spPr/>
        <p:txBody>
          <a:bodyPr/>
          <a:lstStyle/>
          <a:p>
            <a:fld id="{64452DAA-1127-4A8D-BFCA-81334CCA6175}" type="slidenum">
              <a:rPr lang="zh-CN" altLang="en-US" smtClean="0"/>
              <a:t>‹#›</a:t>
            </a:fld>
            <a:endParaRPr lang="zh-CN" altLang="en-US"/>
          </a:p>
        </p:txBody>
      </p:sp>
    </p:spTree>
    <p:extLst>
      <p:ext uri="{BB962C8B-B14F-4D97-AF65-F5344CB8AC3E}">
        <p14:creationId xmlns:p14="http://schemas.microsoft.com/office/powerpoint/2010/main" val="212164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8B41703-6E57-481C-8508-5972163A4271}"/>
              </a:ext>
            </a:extLst>
          </p:cNvPr>
          <p:cNvSpPr>
            <a:spLocks noGrp="1"/>
          </p:cNvSpPr>
          <p:nvPr>
            <p:ph type="dt" sz="half" idx="10"/>
          </p:nvPr>
        </p:nvSpPr>
        <p:spPr/>
        <p:txBody>
          <a:bodyPr/>
          <a:lstStyle/>
          <a:p>
            <a:r>
              <a:rPr lang="en-US" altLang="zh-CN"/>
              <a:t>2019/3/14</a:t>
            </a:r>
            <a:endParaRPr lang="zh-CN" altLang="en-US"/>
          </a:p>
        </p:txBody>
      </p:sp>
      <p:sp>
        <p:nvSpPr>
          <p:cNvPr id="3" name="页脚占位符 2">
            <a:extLst>
              <a:ext uri="{FF2B5EF4-FFF2-40B4-BE49-F238E27FC236}">
                <a16:creationId xmlns:a16="http://schemas.microsoft.com/office/drawing/2014/main" id="{93A240FA-AFAF-4637-8BE8-ADF3C6D11F03}"/>
              </a:ext>
            </a:extLst>
          </p:cNvPr>
          <p:cNvSpPr>
            <a:spLocks noGrp="1"/>
          </p:cNvSpPr>
          <p:nvPr>
            <p:ph type="ftr" sz="quarter" idx="11"/>
          </p:nvPr>
        </p:nvSpPr>
        <p:spPr/>
        <p:txBody>
          <a:bodyPr/>
          <a:lstStyle/>
          <a:p>
            <a:r>
              <a:rPr lang="en-US" altLang="zh-CN"/>
              <a:t>SVOM Workshop, IAP, Paris 2019-03-14</a:t>
            </a:r>
            <a:endParaRPr lang="zh-CN" altLang="en-US"/>
          </a:p>
        </p:txBody>
      </p:sp>
      <p:sp>
        <p:nvSpPr>
          <p:cNvPr id="4" name="灯片编号占位符 3">
            <a:extLst>
              <a:ext uri="{FF2B5EF4-FFF2-40B4-BE49-F238E27FC236}">
                <a16:creationId xmlns:a16="http://schemas.microsoft.com/office/drawing/2014/main" id="{AB25BB52-6847-40C7-A989-958AC689D280}"/>
              </a:ext>
            </a:extLst>
          </p:cNvPr>
          <p:cNvSpPr>
            <a:spLocks noGrp="1"/>
          </p:cNvSpPr>
          <p:nvPr>
            <p:ph type="sldNum" sz="quarter" idx="12"/>
          </p:nvPr>
        </p:nvSpPr>
        <p:spPr/>
        <p:txBody>
          <a:bodyPr/>
          <a:lstStyle/>
          <a:p>
            <a:fld id="{64452DAA-1127-4A8D-BFCA-81334CCA6175}" type="slidenum">
              <a:rPr lang="zh-CN" altLang="en-US" smtClean="0"/>
              <a:t>‹#›</a:t>
            </a:fld>
            <a:endParaRPr lang="zh-CN" altLang="en-US"/>
          </a:p>
        </p:txBody>
      </p:sp>
    </p:spTree>
    <p:extLst>
      <p:ext uri="{BB962C8B-B14F-4D97-AF65-F5344CB8AC3E}">
        <p14:creationId xmlns:p14="http://schemas.microsoft.com/office/powerpoint/2010/main" val="326331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48F4C9-9CF6-4F25-ADF7-CD82C0CD28F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AF6853A-AAD5-4853-9FB6-FD137E4BE6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34ABB1F-5B63-4853-93E0-0760C139A5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DAD91D-2DAF-4BE4-BD5D-32EEC40126DD}"/>
              </a:ext>
            </a:extLst>
          </p:cNvPr>
          <p:cNvSpPr>
            <a:spLocks noGrp="1"/>
          </p:cNvSpPr>
          <p:nvPr>
            <p:ph type="dt" sz="half" idx="10"/>
          </p:nvPr>
        </p:nvSpPr>
        <p:spPr/>
        <p:txBody>
          <a:bodyPr/>
          <a:lstStyle/>
          <a:p>
            <a:r>
              <a:rPr lang="en-US" altLang="zh-CN"/>
              <a:t>2019/3/14</a:t>
            </a:r>
            <a:endParaRPr lang="zh-CN" altLang="en-US"/>
          </a:p>
        </p:txBody>
      </p:sp>
      <p:sp>
        <p:nvSpPr>
          <p:cNvPr id="6" name="页脚占位符 5">
            <a:extLst>
              <a:ext uri="{FF2B5EF4-FFF2-40B4-BE49-F238E27FC236}">
                <a16:creationId xmlns:a16="http://schemas.microsoft.com/office/drawing/2014/main" id="{72968518-08CC-4094-8D36-512936612A1D}"/>
              </a:ext>
            </a:extLst>
          </p:cNvPr>
          <p:cNvSpPr>
            <a:spLocks noGrp="1"/>
          </p:cNvSpPr>
          <p:nvPr>
            <p:ph type="ftr" sz="quarter" idx="11"/>
          </p:nvPr>
        </p:nvSpPr>
        <p:spPr/>
        <p:txBody>
          <a:bodyPr/>
          <a:lstStyle/>
          <a:p>
            <a:r>
              <a:rPr lang="en-US" altLang="zh-CN"/>
              <a:t>SVOM Workshop, IAP, Paris 2019-03-14</a:t>
            </a:r>
            <a:endParaRPr lang="zh-CN" altLang="en-US"/>
          </a:p>
        </p:txBody>
      </p:sp>
      <p:sp>
        <p:nvSpPr>
          <p:cNvPr id="7" name="灯片编号占位符 6">
            <a:extLst>
              <a:ext uri="{FF2B5EF4-FFF2-40B4-BE49-F238E27FC236}">
                <a16:creationId xmlns:a16="http://schemas.microsoft.com/office/drawing/2014/main" id="{820FF827-00D9-4F45-AB66-FFCCDE970ED6}"/>
              </a:ext>
            </a:extLst>
          </p:cNvPr>
          <p:cNvSpPr>
            <a:spLocks noGrp="1"/>
          </p:cNvSpPr>
          <p:nvPr>
            <p:ph type="sldNum" sz="quarter" idx="12"/>
          </p:nvPr>
        </p:nvSpPr>
        <p:spPr/>
        <p:txBody>
          <a:bodyPr/>
          <a:lstStyle/>
          <a:p>
            <a:fld id="{64452DAA-1127-4A8D-BFCA-81334CCA6175}" type="slidenum">
              <a:rPr lang="zh-CN" altLang="en-US" smtClean="0"/>
              <a:t>‹#›</a:t>
            </a:fld>
            <a:endParaRPr lang="zh-CN" altLang="en-US"/>
          </a:p>
        </p:txBody>
      </p:sp>
    </p:spTree>
    <p:extLst>
      <p:ext uri="{BB962C8B-B14F-4D97-AF65-F5344CB8AC3E}">
        <p14:creationId xmlns:p14="http://schemas.microsoft.com/office/powerpoint/2010/main" val="398930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B3257D-74AD-4ECC-8472-66C63765A12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7E234F2-932D-4F3E-BBE5-81971FB02C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640F630-4AA2-4774-B7C6-644FD596B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A1372CC-5AC6-43BA-83C0-3BB0340750D4}"/>
              </a:ext>
            </a:extLst>
          </p:cNvPr>
          <p:cNvSpPr>
            <a:spLocks noGrp="1"/>
          </p:cNvSpPr>
          <p:nvPr>
            <p:ph type="dt" sz="half" idx="10"/>
          </p:nvPr>
        </p:nvSpPr>
        <p:spPr/>
        <p:txBody>
          <a:bodyPr/>
          <a:lstStyle/>
          <a:p>
            <a:r>
              <a:rPr lang="en-US" altLang="zh-CN"/>
              <a:t>2019/3/14</a:t>
            </a:r>
            <a:endParaRPr lang="zh-CN" altLang="en-US"/>
          </a:p>
        </p:txBody>
      </p:sp>
      <p:sp>
        <p:nvSpPr>
          <p:cNvPr id="6" name="页脚占位符 5">
            <a:extLst>
              <a:ext uri="{FF2B5EF4-FFF2-40B4-BE49-F238E27FC236}">
                <a16:creationId xmlns:a16="http://schemas.microsoft.com/office/drawing/2014/main" id="{28A910D1-2CEE-491C-B78B-FE65F50C2FA3}"/>
              </a:ext>
            </a:extLst>
          </p:cNvPr>
          <p:cNvSpPr>
            <a:spLocks noGrp="1"/>
          </p:cNvSpPr>
          <p:nvPr>
            <p:ph type="ftr" sz="quarter" idx="11"/>
          </p:nvPr>
        </p:nvSpPr>
        <p:spPr/>
        <p:txBody>
          <a:bodyPr/>
          <a:lstStyle/>
          <a:p>
            <a:r>
              <a:rPr lang="en-US" altLang="zh-CN"/>
              <a:t>SVOM Workshop, IAP, Paris 2019-03-14</a:t>
            </a:r>
            <a:endParaRPr lang="zh-CN" altLang="en-US"/>
          </a:p>
        </p:txBody>
      </p:sp>
      <p:sp>
        <p:nvSpPr>
          <p:cNvPr id="7" name="灯片编号占位符 6">
            <a:extLst>
              <a:ext uri="{FF2B5EF4-FFF2-40B4-BE49-F238E27FC236}">
                <a16:creationId xmlns:a16="http://schemas.microsoft.com/office/drawing/2014/main" id="{1C4B7DAE-F23C-4DAF-A4D1-1F49F7D9FEEF}"/>
              </a:ext>
            </a:extLst>
          </p:cNvPr>
          <p:cNvSpPr>
            <a:spLocks noGrp="1"/>
          </p:cNvSpPr>
          <p:nvPr>
            <p:ph type="sldNum" sz="quarter" idx="12"/>
          </p:nvPr>
        </p:nvSpPr>
        <p:spPr/>
        <p:txBody>
          <a:bodyPr/>
          <a:lstStyle/>
          <a:p>
            <a:fld id="{64452DAA-1127-4A8D-BFCA-81334CCA6175}" type="slidenum">
              <a:rPr lang="zh-CN" altLang="en-US" smtClean="0"/>
              <a:t>‹#›</a:t>
            </a:fld>
            <a:endParaRPr lang="zh-CN" altLang="en-US"/>
          </a:p>
        </p:txBody>
      </p:sp>
    </p:spTree>
    <p:extLst>
      <p:ext uri="{BB962C8B-B14F-4D97-AF65-F5344CB8AC3E}">
        <p14:creationId xmlns:p14="http://schemas.microsoft.com/office/powerpoint/2010/main" val="3227961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9C8C8B0-B5A3-44D0-B468-4A538AA46FAB}"/>
              </a:ext>
            </a:extLst>
          </p:cNvPr>
          <p:cNvSpPr>
            <a:spLocks noGrp="1"/>
          </p:cNvSpPr>
          <p:nvPr>
            <p:ph type="title"/>
          </p:nvPr>
        </p:nvSpPr>
        <p:spPr>
          <a:xfrm>
            <a:off x="838200" y="365125"/>
            <a:ext cx="10515600" cy="75761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441A82C-BF09-49E1-A15D-274F907217F3}"/>
              </a:ext>
            </a:extLst>
          </p:cNvPr>
          <p:cNvSpPr>
            <a:spLocks noGrp="1"/>
          </p:cNvSpPr>
          <p:nvPr>
            <p:ph type="body" idx="1"/>
          </p:nvPr>
        </p:nvSpPr>
        <p:spPr>
          <a:xfrm>
            <a:off x="838200" y="1400537"/>
            <a:ext cx="10515600" cy="4776426"/>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5126F28-FFF7-4430-8C84-D9EF5A614C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2019/3/14</a:t>
            </a:r>
            <a:endParaRPr lang="zh-CN" altLang="en-US"/>
          </a:p>
        </p:txBody>
      </p:sp>
      <p:sp>
        <p:nvSpPr>
          <p:cNvPr id="5" name="页脚占位符 4">
            <a:extLst>
              <a:ext uri="{FF2B5EF4-FFF2-40B4-BE49-F238E27FC236}">
                <a16:creationId xmlns:a16="http://schemas.microsoft.com/office/drawing/2014/main" id="{740AD178-1C91-4C08-9D79-0C2051FB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2556AAB0-1481-4277-8B79-854999FEB3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52DAA-1127-4A8D-BFCA-81334CCA6175}" type="slidenum">
              <a:rPr lang="zh-CN" altLang="en-US" smtClean="0"/>
              <a:t>‹#›</a:t>
            </a:fld>
            <a:endParaRPr lang="zh-CN" altLang="en-US"/>
          </a:p>
        </p:txBody>
      </p:sp>
      <p:pic>
        <p:nvPicPr>
          <p:cNvPr id="7" name="Picture 8" descr="NOAC-logo1">
            <a:extLst>
              <a:ext uri="{FF2B5EF4-FFF2-40B4-BE49-F238E27FC236}">
                <a16:creationId xmlns:a16="http://schemas.microsoft.com/office/drawing/2014/main" id="{FD7F19E5-C460-47F8-8C10-C26DF2FE308E}"/>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28261" y="452121"/>
            <a:ext cx="405213" cy="26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36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herschel.esac.esa.int/hcss-doc-15.0/load/hcss_drm/ia/dataset/doc/index.html#dp.dataset.overview.dataset" TargetMode="External"/><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hyperlink" Target="http://herschel.esac.esa.int/hcss-doc-15.0/load/hcss_drm/ia/dataset/doc/index.html#dp.dataset.overview.metadata" TargetMode="External"/><Relationship Id="rId4" Type="http://schemas.openxmlformats.org/officeDocument/2006/relationships/hyperlink" Target="http://herschel.esac.esa.int/hcss-doc-15.0/load/hcss_drm/ia/dataset/doc/index.html#dp.dataset.overview.histor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herschel.esac.esa.int/hcss-doc-15.0/load/hcss_drm/ia/dataset/doc/index.html#dp.dataset.overview.metadat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herschel.esac.esa.int/hcss-doc-15.0/load/hcss_drm/ia/dataset/doc/index.html#dp.dataset.overview.uni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5E20D1-31F0-4BF8-BC21-0D5A64F75E39}"/>
              </a:ext>
            </a:extLst>
          </p:cNvPr>
          <p:cNvSpPr>
            <a:spLocks noGrp="1"/>
          </p:cNvSpPr>
          <p:nvPr>
            <p:ph type="ctrTitle"/>
          </p:nvPr>
        </p:nvSpPr>
        <p:spPr>
          <a:xfrm>
            <a:off x="1524000" y="1597148"/>
            <a:ext cx="9144000" cy="2387600"/>
          </a:xfrm>
        </p:spPr>
        <p:txBody>
          <a:bodyPr>
            <a:noAutofit/>
          </a:bodyPr>
          <a:lstStyle/>
          <a:p>
            <a:r>
              <a:rPr lang="en-US" altLang="zh-CN" sz="4400" dirty="0"/>
              <a:t>Product Generation with Heterogeneous Task Nodes</a:t>
            </a:r>
            <a:br>
              <a:rPr lang="en-US" altLang="zh-CN" sz="4400" dirty="0"/>
            </a:br>
            <a:r>
              <a:rPr lang="en-US" altLang="zh-CN" sz="4400" dirty="0"/>
              <a:t> and</a:t>
            </a:r>
            <a:br>
              <a:rPr lang="en-US" altLang="zh-CN" sz="4400" dirty="0"/>
            </a:br>
            <a:r>
              <a:rPr lang="en-US" altLang="zh-CN" sz="4400" dirty="0"/>
              <a:t>A Data Model for Easier Data Exchange Among the Nodes</a:t>
            </a:r>
            <a:endParaRPr lang="zh-CN" altLang="en-US" sz="4400" dirty="0"/>
          </a:p>
        </p:txBody>
      </p:sp>
      <p:sp>
        <p:nvSpPr>
          <p:cNvPr id="3" name="副标题 2">
            <a:extLst>
              <a:ext uri="{FF2B5EF4-FFF2-40B4-BE49-F238E27FC236}">
                <a16:creationId xmlns:a16="http://schemas.microsoft.com/office/drawing/2014/main" id="{B43EA885-1B56-4504-9FA7-8E6195B18F6C}"/>
              </a:ext>
            </a:extLst>
          </p:cNvPr>
          <p:cNvSpPr>
            <a:spLocks noGrp="1"/>
          </p:cNvSpPr>
          <p:nvPr>
            <p:ph type="subTitle" idx="1"/>
          </p:nvPr>
        </p:nvSpPr>
        <p:spPr>
          <a:xfrm>
            <a:off x="1524000" y="4261461"/>
            <a:ext cx="9144000" cy="1655762"/>
          </a:xfrm>
        </p:spPr>
        <p:txBody>
          <a:bodyPr/>
          <a:lstStyle/>
          <a:p>
            <a:r>
              <a:rPr lang="en-US" altLang="zh-CN" dirty="0" err="1"/>
              <a:t>Maohai</a:t>
            </a:r>
            <a:r>
              <a:rPr lang="en-US" altLang="zh-CN" dirty="0"/>
              <a:t> Huang, NAOC</a:t>
            </a:r>
          </a:p>
          <a:p>
            <a:r>
              <a:rPr lang="en-US" altLang="zh-CN" dirty="0"/>
              <a:t>March 12 – 15, 2019, IAP, Paris</a:t>
            </a:r>
          </a:p>
          <a:p>
            <a:endParaRPr lang="zh-CN" altLang="en-US" dirty="0"/>
          </a:p>
        </p:txBody>
      </p:sp>
      <p:sp>
        <p:nvSpPr>
          <p:cNvPr id="4" name="日期占位符 3">
            <a:extLst>
              <a:ext uri="{FF2B5EF4-FFF2-40B4-BE49-F238E27FC236}">
                <a16:creationId xmlns:a16="http://schemas.microsoft.com/office/drawing/2014/main" id="{A13A2CE3-AFE1-457E-9F11-97865065F69B}"/>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7DAD699B-D1C0-4542-A9AF-11DE64A7342A}"/>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0E005CA4-4DFF-491D-8CED-7F5B07C81540}"/>
              </a:ext>
            </a:extLst>
          </p:cNvPr>
          <p:cNvSpPr>
            <a:spLocks noGrp="1"/>
          </p:cNvSpPr>
          <p:nvPr>
            <p:ph type="sldNum" sz="quarter" idx="12"/>
          </p:nvPr>
        </p:nvSpPr>
        <p:spPr/>
        <p:txBody>
          <a:bodyPr/>
          <a:lstStyle/>
          <a:p>
            <a:fld id="{64452DAA-1127-4A8D-BFCA-81334CCA6175}" type="slidenum">
              <a:rPr lang="zh-CN" altLang="en-US" smtClean="0"/>
              <a:t>1</a:t>
            </a:fld>
            <a:endParaRPr lang="zh-CN" altLang="en-US"/>
          </a:p>
        </p:txBody>
      </p:sp>
    </p:spTree>
    <p:extLst>
      <p:ext uri="{BB962C8B-B14F-4D97-AF65-F5344CB8AC3E}">
        <p14:creationId xmlns:p14="http://schemas.microsoft.com/office/powerpoint/2010/main" val="223097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29CA5736-A682-40A5-89C7-C0D71A0CC428}"/>
              </a:ext>
            </a:extLst>
          </p:cNvPr>
          <p:cNvSpPr>
            <a:spLocks noGrp="1"/>
          </p:cNvSpPr>
          <p:nvPr>
            <p:ph type="title"/>
          </p:nvPr>
        </p:nvSpPr>
        <p:spPr>
          <a:xfrm>
            <a:off x="838199" y="365126"/>
            <a:ext cx="10952181" cy="999704"/>
          </a:xfrm>
        </p:spPr>
        <p:txBody>
          <a:bodyPr>
            <a:normAutofit fontScale="90000"/>
          </a:bodyPr>
          <a:lstStyle/>
          <a:p>
            <a:r>
              <a:rPr lang="en-US" altLang="zh-CN" dirty="0"/>
              <a:t>And there are multiple objects being observed …</a:t>
            </a:r>
            <a:endParaRPr lang="zh-CN" altLang="en-US" dirty="0"/>
          </a:p>
        </p:txBody>
      </p:sp>
      <p:sp>
        <p:nvSpPr>
          <p:cNvPr id="4" name="日期占位符 3">
            <a:extLst>
              <a:ext uri="{FF2B5EF4-FFF2-40B4-BE49-F238E27FC236}">
                <a16:creationId xmlns:a16="http://schemas.microsoft.com/office/drawing/2014/main" id="{579AEEBD-2B3D-4AB0-ACB4-4044AB4089D6}"/>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A168506C-26CB-4BF7-9431-47D466877314}"/>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5D7972DA-D178-4A32-B433-96F65178E354}"/>
              </a:ext>
            </a:extLst>
          </p:cNvPr>
          <p:cNvSpPr>
            <a:spLocks noGrp="1"/>
          </p:cNvSpPr>
          <p:nvPr>
            <p:ph type="sldNum" sz="quarter" idx="12"/>
          </p:nvPr>
        </p:nvSpPr>
        <p:spPr/>
        <p:txBody>
          <a:bodyPr/>
          <a:lstStyle/>
          <a:p>
            <a:fld id="{64452DAA-1127-4A8D-BFCA-81334CCA6175}" type="slidenum">
              <a:rPr lang="zh-CN" altLang="en-US" smtClean="0"/>
              <a:t>10</a:t>
            </a:fld>
            <a:endParaRPr lang="zh-CN" altLang="en-US"/>
          </a:p>
        </p:txBody>
      </p:sp>
      <p:pic>
        <p:nvPicPr>
          <p:cNvPr id="8" name="图片 7">
            <a:extLst>
              <a:ext uri="{FF2B5EF4-FFF2-40B4-BE49-F238E27FC236}">
                <a16:creationId xmlns:a16="http://schemas.microsoft.com/office/drawing/2014/main" id="{2EA236B2-19ED-43C2-B988-AA12475DB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14" y="1446337"/>
            <a:ext cx="5922414" cy="2918856"/>
          </a:xfrm>
          <a:prstGeom prst="rect">
            <a:avLst/>
          </a:prstGeom>
          <a:effectLst>
            <a:outerShdw blurRad="63500" sx="102000" sy="102000" algn="ctr" rotWithShape="0">
              <a:prstClr val="black">
                <a:alpha val="40000"/>
              </a:prstClr>
            </a:outerShdw>
          </a:effectLst>
        </p:spPr>
      </p:pic>
      <p:pic>
        <p:nvPicPr>
          <p:cNvPr id="9" name="图片 8">
            <a:extLst>
              <a:ext uri="{FF2B5EF4-FFF2-40B4-BE49-F238E27FC236}">
                <a16:creationId xmlns:a16="http://schemas.microsoft.com/office/drawing/2014/main" id="{F160E0E4-D879-4BEF-BDCE-432CEBD3F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411" y="2294183"/>
            <a:ext cx="5922414" cy="2918856"/>
          </a:xfrm>
          <a:prstGeom prst="rect">
            <a:avLst/>
          </a:prstGeom>
          <a:effectLst>
            <a:outerShdw blurRad="63500" sx="102000" sy="102000" algn="ctr" rotWithShape="0">
              <a:prstClr val="black">
                <a:alpha val="40000"/>
              </a:prstClr>
            </a:outerShdw>
          </a:effectLst>
        </p:spPr>
      </p:pic>
      <p:pic>
        <p:nvPicPr>
          <p:cNvPr id="10" name="图片 9">
            <a:extLst>
              <a:ext uri="{FF2B5EF4-FFF2-40B4-BE49-F238E27FC236}">
                <a16:creationId xmlns:a16="http://schemas.microsoft.com/office/drawing/2014/main" id="{76A45468-6B6D-4A6E-93B6-22D1E4EBA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820" y="3311942"/>
            <a:ext cx="5922414" cy="2918856"/>
          </a:xfrm>
          <a:prstGeom prst="rect">
            <a:avLst/>
          </a:prstGeom>
          <a:effectLst>
            <a:outerShdw blurRad="63500" sx="102000" sy="102000" algn="ctr" rotWithShape="0">
              <a:prstClr val="black">
                <a:alpha val="40000"/>
              </a:prstClr>
            </a:outerShdw>
          </a:effectLst>
        </p:spPr>
      </p:pic>
      <p:sp>
        <p:nvSpPr>
          <p:cNvPr id="11" name="文本框 10">
            <a:extLst>
              <a:ext uri="{FF2B5EF4-FFF2-40B4-BE49-F238E27FC236}">
                <a16:creationId xmlns:a16="http://schemas.microsoft.com/office/drawing/2014/main" id="{0BC70F18-CB7B-49A6-87DC-26920578E42B}"/>
              </a:ext>
            </a:extLst>
          </p:cNvPr>
          <p:cNvSpPr txBox="1"/>
          <p:nvPr/>
        </p:nvSpPr>
        <p:spPr>
          <a:xfrm>
            <a:off x="6540649" y="1645569"/>
            <a:ext cx="1754006" cy="369332"/>
          </a:xfrm>
          <a:prstGeom prst="rect">
            <a:avLst/>
          </a:prstGeom>
          <a:noFill/>
        </p:spPr>
        <p:txBody>
          <a:bodyPr wrap="none" rtlCol="0">
            <a:spAutoFit/>
          </a:bodyPr>
          <a:lstStyle/>
          <a:p>
            <a:r>
              <a:rPr lang="en-US" altLang="zh-CN" dirty="0"/>
              <a:t>GRB 20231224a</a:t>
            </a:r>
            <a:endParaRPr lang="zh-CN" altLang="en-US" dirty="0"/>
          </a:p>
        </p:txBody>
      </p:sp>
      <p:sp>
        <p:nvSpPr>
          <p:cNvPr id="12" name="文本框 11">
            <a:extLst>
              <a:ext uri="{FF2B5EF4-FFF2-40B4-BE49-F238E27FC236}">
                <a16:creationId xmlns:a16="http://schemas.microsoft.com/office/drawing/2014/main" id="{B1146A93-BEAE-497D-AC74-593C930B0E27}"/>
              </a:ext>
            </a:extLst>
          </p:cNvPr>
          <p:cNvSpPr txBox="1"/>
          <p:nvPr/>
        </p:nvSpPr>
        <p:spPr>
          <a:xfrm>
            <a:off x="7636778" y="2488358"/>
            <a:ext cx="1771639" cy="369332"/>
          </a:xfrm>
          <a:prstGeom prst="rect">
            <a:avLst/>
          </a:prstGeom>
          <a:noFill/>
        </p:spPr>
        <p:txBody>
          <a:bodyPr wrap="none" rtlCol="0">
            <a:spAutoFit/>
          </a:bodyPr>
          <a:lstStyle/>
          <a:p>
            <a:r>
              <a:rPr lang="en-US" altLang="zh-CN" dirty="0"/>
              <a:t>GRB 20231224b</a:t>
            </a:r>
            <a:endParaRPr lang="zh-CN" altLang="en-US" dirty="0"/>
          </a:p>
        </p:txBody>
      </p:sp>
      <p:sp>
        <p:nvSpPr>
          <p:cNvPr id="13" name="文本框 12">
            <a:extLst>
              <a:ext uri="{FF2B5EF4-FFF2-40B4-BE49-F238E27FC236}">
                <a16:creationId xmlns:a16="http://schemas.microsoft.com/office/drawing/2014/main" id="{3D94D870-DCCB-4168-AFDA-E0A665929D77}"/>
              </a:ext>
            </a:extLst>
          </p:cNvPr>
          <p:cNvSpPr txBox="1"/>
          <p:nvPr/>
        </p:nvSpPr>
        <p:spPr>
          <a:xfrm>
            <a:off x="8947778" y="3522594"/>
            <a:ext cx="1765227" cy="369332"/>
          </a:xfrm>
          <a:prstGeom prst="rect">
            <a:avLst/>
          </a:prstGeom>
          <a:noFill/>
        </p:spPr>
        <p:txBody>
          <a:bodyPr wrap="none" rtlCol="0">
            <a:spAutoFit/>
          </a:bodyPr>
          <a:lstStyle/>
          <a:p>
            <a:r>
              <a:rPr lang="en-US" altLang="zh-CN" dirty="0" err="1"/>
              <a:t>ToO</a:t>
            </a:r>
            <a:r>
              <a:rPr lang="en-US" altLang="zh-CN" dirty="0"/>
              <a:t> 20231225a</a:t>
            </a:r>
            <a:endParaRPr lang="zh-CN" altLang="en-US" dirty="0"/>
          </a:p>
        </p:txBody>
      </p:sp>
      <p:pic>
        <p:nvPicPr>
          <p:cNvPr id="14" name="图片 13">
            <a:extLst>
              <a:ext uri="{FF2B5EF4-FFF2-40B4-BE49-F238E27FC236}">
                <a16:creationId xmlns:a16="http://schemas.microsoft.com/office/drawing/2014/main" id="{5420073B-A98B-428F-A6DC-009AD36B3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4435471"/>
            <a:ext cx="5922414" cy="2918856"/>
          </a:xfrm>
          <a:prstGeom prst="rect">
            <a:avLst/>
          </a:prstGeom>
          <a:effectLst>
            <a:outerShdw blurRad="63500" sx="102000" sy="102000" algn="ctr" rotWithShape="0">
              <a:prstClr val="black">
                <a:alpha val="40000"/>
              </a:prstClr>
            </a:outerShdw>
          </a:effectLst>
        </p:spPr>
      </p:pic>
      <p:sp>
        <p:nvSpPr>
          <p:cNvPr id="15" name="文本框 14">
            <a:extLst>
              <a:ext uri="{FF2B5EF4-FFF2-40B4-BE49-F238E27FC236}">
                <a16:creationId xmlns:a16="http://schemas.microsoft.com/office/drawing/2014/main" id="{4BB479C1-DD77-4424-B95C-DEC0E5CC14E9}"/>
              </a:ext>
            </a:extLst>
          </p:cNvPr>
          <p:cNvSpPr txBox="1"/>
          <p:nvPr/>
        </p:nvSpPr>
        <p:spPr>
          <a:xfrm>
            <a:off x="9961014" y="4570140"/>
            <a:ext cx="1588897" cy="369332"/>
          </a:xfrm>
          <a:prstGeom prst="rect">
            <a:avLst/>
          </a:prstGeom>
          <a:noFill/>
        </p:spPr>
        <p:txBody>
          <a:bodyPr wrap="none" rtlCol="0">
            <a:spAutoFit/>
          </a:bodyPr>
          <a:lstStyle/>
          <a:p>
            <a:r>
              <a:rPr lang="en-US" altLang="zh-CN" dirty="0"/>
              <a:t>GW 20231225</a:t>
            </a:r>
            <a:endParaRPr lang="zh-CN" altLang="en-US" dirty="0"/>
          </a:p>
        </p:txBody>
      </p:sp>
    </p:spTree>
    <p:extLst>
      <p:ext uri="{BB962C8B-B14F-4D97-AF65-F5344CB8AC3E}">
        <p14:creationId xmlns:p14="http://schemas.microsoft.com/office/powerpoint/2010/main" val="176919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79156-ADF8-412B-86D0-668730D1215F}"/>
              </a:ext>
            </a:extLst>
          </p:cNvPr>
          <p:cNvSpPr>
            <a:spLocks noGrp="1"/>
          </p:cNvSpPr>
          <p:nvPr>
            <p:ph type="title"/>
          </p:nvPr>
        </p:nvSpPr>
        <p:spPr/>
        <p:txBody>
          <a:bodyPr>
            <a:normAutofit fontScale="90000"/>
          </a:bodyPr>
          <a:lstStyle/>
          <a:p>
            <a:r>
              <a:rPr lang="en-US" altLang="zh-CN" dirty="0"/>
              <a:t>A Scalable Pipeline Deployment Architecture is Needed</a:t>
            </a:r>
            <a:endParaRPr lang="zh-CN" altLang="en-US" dirty="0"/>
          </a:p>
        </p:txBody>
      </p:sp>
      <p:sp>
        <p:nvSpPr>
          <p:cNvPr id="3" name="内容占位符 2">
            <a:extLst>
              <a:ext uri="{FF2B5EF4-FFF2-40B4-BE49-F238E27FC236}">
                <a16:creationId xmlns:a16="http://schemas.microsoft.com/office/drawing/2014/main" id="{A983B778-09C5-4D0B-AD11-CCB41320FC53}"/>
              </a:ext>
            </a:extLst>
          </p:cNvPr>
          <p:cNvSpPr>
            <a:spLocks noGrp="1"/>
          </p:cNvSpPr>
          <p:nvPr>
            <p:ph idx="1"/>
          </p:nvPr>
        </p:nvSpPr>
        <p:spPr>
          <a:xfrm>
            <a:off x="2099839" y="1539433"/>
            <a:ext cx="8525719" cy="4637530"/>
          </a:xfrm>
        </p:spPr>
        <p:txBody>
          <a:bodyPr/>
          <a:lstStyle/>
          <a:p>
            <a:r>
              <a:rPr lang="en-US" altLang="zh-CN" dirty="0"/>
              <a:t>Pipeline deployment architecture should allow robust and easy scaling as</a:t>
            </a:r>
          </a:p>
          <a:p>
            <a:pPr lvl="1"/>
            <a:r>
              <a:rPr lang="en-US" altLang="zh-CN" dirty="0"/>
              <a:t>Number of objects that need simultaneous observation fluctuates</a:t>
            </a:r>
          </a:p>
          <a:p>
            <a:pPr lvl="1"/>
            <a:r>
              <a:rPr lang="en-US" altLang="zh-CN" dirty="0"/>
              <a:t>Understanding of instrument and calibration parameter/tables change, so the need to run a certain module changes.</a:t>
            </a:r>
          </a:p>
          <a:p>
            <a:pPr lvl="1"/>
            <a:r>
              <a:rPr lang="en-US" altLang="zh-CN" dirty="0"/>
              <a:t>Pipeline update happen continuously so all modules need to be updated routinely.</a:t>
            </a:r>
          </a:p>
          <a:p>
            <a:pPr lvl="1"/>
            <a:endParaRPr lang="zh-CN" altLang="en-US" dirty="0"/>
          </a:p>
        </p:txBody>
      </p:sp>
      <p:sp>
        <p:nvSpPr>
          <p:cNvPr id="4" name="日期占位符 3">
            <a:extLst>
              <a:ext uri="{FF2B5EF4-FFF2-40B4-BE49-F238E27FC236}">
                <a16:creationId xmlns:a16="http://schemas.microsoft.com/office/drawing/2014/main" id="{A276FD22-0CE3-4A3E-8DC9-AAE19572AF83}"/>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A7F48B47-AEAE-4E00-92DD-FD2438032E7E}"/>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CB414D4D-704B-42F3-BB35-B7B0A08C6108}"/>
              </a:ext>
            </a:extLst>
          </p:cNvPr>
          <p:cNvSpPr>
            <a:spLocks noGrp="1"/>
          </p:cNvSpPr>
          <p:nvPr>
            <p:ph type="sldNum" sz="quarter" idx="12"/>
          </p:nvPr>
        </p:nvSpPr>
        <p:spPr/>
        <p:txBody>
          <a:bodyPr/>
          <a:lstStyle/>
          <a:p>
            <a:fld id="{64452DAA-1127-4A8D-BFCA-81334CCA6175}" type="slidenum">
              <a:rPr lang="zh-CN" altLang="en-US" smtClean="0"/>
              <a:t>11</a:t>
            </a:fld>
            <a:endParaRPr lang="zh-CN" altLang="en-US"/>
          </a:p>
        </p:txBody>
      </p:sp>
    </p:spTree>
    <p:extLst>
      <p:ext uri="{BB962C8B-B14F-4D97-AF65-F5344CB8AC3E}">
        <p14:creationId xmlns:p14="http://schemas.microsoft.com/office/powerpoint/2010/main" val="3295697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CAA5AA-D461-4EA5-A068-B72264EC92A3}"/>
              </a:ext>
            </a:extLst>
          </p:cNvPr>
          <p:cNvSpPr>
            <a:spLocks noGrp="1"/>
          </p:cNvSpPr>
          <p:nvPr>
            <p:ph type="title"/>
          </p:nvPr>
        </p:nvSpPr>
        <p:spPr/>
        <p:txBody>
          <a:bodyPr/>
          <a:lstStyle/>
          <a:p>
            <a:r>
              <a:rPr lang="en-US" altLang="zh-CN" dirty="0"/>
              <a:t>Look into Processing Pipeline development</a:t>
            </a:r>
            <a:endParaRPr lang="zh-CN" altLang="en-US" dirty="0"/>
          </a:p>
        </p:txBody>
      </p:sp>
      <p:sp>
        <p:nvSpPr>
          <p:cNvPr id="9" name="内容占位符 8">
            <a:extLst>
              <a:ext uri="{FF2B5EF4-FFF2-40B4-BE49-F238E27FC236}">
                <a16:creationId xmlns:a16="http://schemas.microsoft.com/office/drawing/2014/main" id="{4EA0050D-90EE-4085-BCD6-328C29EAF9C8}"/>
              </a:ext>
            </a:extLst>
          </p:cNvPr>
          <p:cNvSpPr>
            <a:spLocks noGrp="1"/>
          </p:cNvSpPr>
          <p:nvPr>
            <p:ph sz="half" idx="1"/>
          </p:nvPr>
        </p:nvSpPr>
        <p:spPr/>
        <p:txBody>
          <a:bodyPr>
            <a:normAutofit fontScale="92500" lnSpcReduction="20000"/>
          </a:bodyPr>
          <a:lstStyle/>
          <a:p>
            <a:endParaRPr lang="en-US" altLang="zh-CN" dirty="0"/>
          </a:p>
          <a:p>
            <a:endParaRPr lang="en-US" altLang="zh-CN" dirty="0"/>
          </a:p>
          <a:p>
            <a:endParaRPr lang="zh-CN" altLang="en-US" dirty="0"/>
          </a:p>
        </p:txBody>
      </p:sp>
      <p:sp>
        <p:nvSpPr>
          <p:cNvPr id="18" name="内容占位符 17">
            <a:extLst>
              <a:ext uri="{FF2B5EF4-FFF2-40B4-BE49-F238E27FC236}">
                <a16:creationId xmlns:a16="http://schemas.microsoft.com/office/drawing/2014/main" id="{40003AD0-AE21-4CBC-8F08-5405D2AAFD05}"/>
              </a:ext>
            </a:extLst>
          </p:cNvPr>
          <p:cNvSpPr>
            <a:spLocks noGrp="1"/>
          </p:cNvSpPr>
          <p:nvPr>
            <p:ph sz="half" idx="2"/>
          </p:nvPr>
        </p:nvSpPr>
        <p:spPr>
          <a:xfrm>
            <a:off x="537883" y="1452282"/>
            <a:ext cx="10815918" cy="4724681"/>
          </a:xfrm>
        </p:spPr>
        <p:txBody>
          <a:bodyPr>
            <a:normAutofit fontScale="92500" lnSpcReduction="20000"/>
          </a:bodyPr>
          <a:lstStyle/>
          <a:p>
            <a:r>
              <a:rPr lang="en-US" altLang="zh-CN" dirty="0"/>
              <a:t>Pipeline author:</a:t>
            </a:r>
          </a:p>
          <a:p>
            <a:pPr lvl="1"/>
            <a:r>
              <a:rPr lang="en-US" altLang="zh-CN" dirty="0"/>
              <a:t>Astronomers from different backgrounds:</a:t>
            </a:r>
          </a:p>
          <a:p>
            <a:pPr lvl="2"/>
            <a:r>
              <a:rPr lang="en-US" altLang="zh-CN" dirty="0"/>
              <a:t>Develop models, Develop algorithms, Test pipelines</a:t>
            </a:r>
          </a:p>
          <a:p>
            <a:pPr lvl="2"/>
            <a:r>
              <a:rPr lang="en-US" altLang="zh-CN" dirty="0"/>
              <a:t>Can do some programming, not afraid of new approaches, not good at repetitive tedious things</a:t>
            </a:r>
          </a:p>
          <a:p>
            <a:pPr lvl="2"/>
            <a:r>
              <a:rPr lang="en-US" altLang="zh-CN" dirty="0"/>
              <a:t>many do not write document well unless trained.</a:t>
            </a:r>
          </a:p>
          <a:p>
            <a:pPr lvl="1"/>
            <a:r>
              <a:rPr lang="en-US" altLang="zh-CN" dirty="0"/>
              <a:t>Professional software developers</a:t>
            </a:r>
          </a:p>
          <a:p>
            <a:pPr lvl="2"/>
            <a:r>
              <a:rPr lang="en-US" altLang="zh-CN" dirty="0"/>
              <a:t>Proficient and efficient in delivering software given clear requirement</a:t>
            </a:r>
          </a:p>
          <a:p>
            <a:pPr lvl="2"/>
            <a:r>
              <a:rPr lang="en-US" altLang="zh-CN" dirty="0"/>
              <a:t>Do not understand numeric and scientific details</a:t>
            </a:r>
          </a:p>
          <a:p>
            <a:pPr lvl="1"/>
            <a:r>
              <a:rPr lang="en-US" altLang="zh-CN" dirty="0"/>
              <a:t>Students</a:t>
            </a:r>
          </a:p>
          <a:p>
            <a:r>
              <a:rPr lang="en-US" altLang="zh-CN" dirty="0"/>
              <a:t>Favorite tools runs one different OS depending on particular third-party tools/libraries. Resource does not allow re-implementing tools on one platform.</a:t>
            </a:r>
          </a:p>
          <a:p>
            <a:r>
              <a:rPr lang="en-US" altLang="zh-CN" dirty="0"/>
              <a:t>Algorithm developers and BAs need easy and quick access of all products, with standard API syntax and queries.</a:t>
            </a:r>
            <a:endParaRPr lang="zh-CN" altLang="en-US" dirty="0"/>
          </a:p>
        </p:txBody>
      </p:sp>
      <p:sp>
        <p:nvSpPr>
          <p:cNvPr id="10" name="日期占位符 9">
            <a:extLst>
              <a:ext uri="{FF2B5EF4-FFF2-40B4-BE49-F238E27FC236}">
                <a16:creationId xmlns:a16="http://schemas.microsoft.com/office/drawing/2014/main" id="{B4D76A49-C146-490B-B5CF-E17B21AC186C}"/>
              </a:ext>
            </a:extLst>
          </p:cNvPr>
          <p:cNvSpPr>
            <a:spLocks noGrp="1"/>
          </p:cNvSpPr>
          <p:nvPr>
            <p:ph type="dt" sz="half" idx="10"/>
          </p:nvPr>
        </p:nvSpPr>
        <p:spPr/>
        <p:txBody>
          <a:bodyPr/>
          <a:lstStyle/>
          <a:p>
            <a:r>
              <a:rPr lang="en-US" altLang="zh-CN"/>
              <a:t>2019/3/14</a:t>
            </a:r>
            <a:endParaRPr lang="zh-CN" altLang="en-US"/>
          </a:p>
        </p:txBody>
      </p:sp>
      <p:sp>
        <p:nvSpPr>
          <p:cNvPr id="11" name="页脚占位符 10">
            <a:extLst>
              <a:ext uri="{FF2B5EF4-FFF2-40B4-BE49-F238E27FC236}">
                <a16:creationId xmlns:a16="http://schemas.microsoft.com/office/drawing/2014/main" id="{624756B1-D043-4AD9-A9E8-9F6A5D40E736}"/>
              </a:ext>
            </a:extLst>
          </p:cNvPr>
          <p:cNvSpPr>
            <a:spLocks noGrp="1"/>
          </p:cNvSpPr>
          <p:nvPr>
            <p:ph type="ftr" sz="quarter" idx="11"/>
          </p:nvPr>
        </p:nvSpPr>
        <p:spPr/>
        <p:txBody>
          <a:bodyPr/>
          <a:lstStyle/>
          <a:p>
            <a:r>
              <a:rPr lang="en-US" altLang="zh-CN"/>
              <a:t>SVOM Workshop, IAP, Paris 2019-03-14</a:t>
            </a:r>
            <a:endParaRPr lang="zh-CN" altLang="en-US"/>
          </a:p>
        </p:txBody>
      </p:sp>
      <p:sp>
        <p:nvSpPr>
          <p:cNvPr id="12" name="灯片编号占位符 11">
            <a:extLst>
              <a:ext uri="{FF2B5EF4-FFF2-40B4-BE49-F238E27FC236}">
                <a16:creationId xmlns:a16="http://schemas.microsoft.com/office/drawing/2014/main" id="{811A693B-D89A-4D2A-B917-B03788BF37D1}"/>
              </a:ext>
            </a:extLst>
          </p:cNvPr>
          <p:cNvSpPr>
            <a:spLocks noGrp="1"/>
          </p:cNvSpPr>
          <p:nvPr>
            <p:ph type="sldNum" sz="quarter" idx="12"/>
          </p:nvPr>
        </p:nvSpPr>
        <p:spPr/>
        <p:txBody>
          <a:bodyPr/>
          <a:lstStyle/>
          <a:p>
            <a:fld id="{64452DAA-1127-4A8D-BFCA-81334CCA6175}" type="slidenum">
              <a:rPr lang="zh-CN" altLang="en-US" smtClean="0"/>
              <a:pPr/>
              <a:t>12</a:t>
            </a:fld>
            <a:endParaRPr lang="zh-CN" altLang="en-US"/>
          </a:p>
        </p:txBody>
      </p:sp>
    </p:spTree>
    <p:extLst>
      <p:ext uri="{BB962C8B-B14F-4D97-AF65-F5344CB8AC3E}">
        <p14:creationId xmlns:p14="http://schemas.microsoft.com/office/powerpoint/2010/main" val="4004454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内容占位符 9">
            <a:extLst>
              <a:ext uri="{FF2B5EF4-FFF2-40B4-BE49-F238E27FC236}">
                <a16:creationId xmlns:a16="http://schemas.microsoft.com/office/drawing/2014/main" id="{2BB4A049-06F1-49B2-B240-FB437C8846F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98938" y="1319514"/>
            <a:ext cx="6997053" cy="4932664"/>
          </a:xfrm>
        </p:spPr>
      </p:pic>
      <p:sp>
        <p:nvSpPr>
          <p:cNvPr id="2" name="标题 1">
            <a:extLst>
              <a:ext uri="{FF2B5EF4-FFF2-40B4-BE49-F238E27FC236}">
                <a16:creationId xmlns:a16="http://schemas.microsoft.com/office/drawing/2014/main" id="{54BDEE8A-3CF4-4C5C-BAFC-86D69F6F5951}"/>
              </a:ext>
            </a:extLst>
          </p:cNvPr>
          <p:cNvSpPr>
            <a:spLocks noGrp="1"/>
          </p:cNvSpPr>
          <p:nvPr>
            <p:ph type="title"/>
          </p:nvPr>
        </p:nvSpPr>
        <p:spPr>
          <a:xfrm>
            <a:off x="838200" y="365125"/>
            <a:ext cx="10515600" cy="850217"/>
          </a:xfrm>
        </p:spPr>
        <p:txBody>
          <a:bodyPr>
            <a:normAutofit fontScale="90000"/>
          </a:bodyPr>
          <a:lstStyle/>
          <a:p>
            <a:r>
              <a:rPr lang="en-US" altLang="zh-CN" dirty="0"/>
              <a:t>Proposal: “Heavy-weight” Processing module in a deployable container with web interfaces</a:t>
            </a:r>
            <a:endParaRPr lang="zh-CN" altLang="en-US" dirty="0"/>
          </a:p>
        </p:txBody>
      </p:sp>
      <p:sp>
        <p:nvSpPr>
          <p:cNvPr id="3" name="内容占位符 2">
            <a:extLst>
              <a:ext uri="{FF2B5EF4-FFF2-40B4-BE49-F238E27FC236}">
                <a16:creationId xmlns:a16="http://schemas.microsoft.com/office/drawing/2014/main" id="{9EBEF197-7C2B-46FC-8642-C5B9EAAFD363}"/>
              </a:ext>
            </a:extLst>
          </p:cNvPr>
          <p:cNvSpPr>
            <a:spLocks noGrp="1"/>
          </p:cNvSpPr>
          <p:nvPr>
            <p:ph sz="half" idx="1"/>
          </p:nvPr>
        </p:nvSpPr>
        <p:spPr>
          <a:xfrm>
            <a:off x="7002869" y="1319514"/>
            <a:ext cx="4890193" cy="5312779"/>
          </a:xfrm>
        </p:spPr>
        <p:txBody>
          <a:bodyPr>
            <a:normAutofit fontScale="70000" lnSpcReduction="20000"/>
          </a:bodyPr>
          <a:lstStyle/>
          <a:p>
            <a:r>
              <a:rPr lang="en-US" altLang="zh-CN" dirty="0"/>
              <a:t>Astronomers develop the Processing Task Software (</a:t>
            </a:r>
            <a:r>
              <a:rPr lang="en-US" altLang="zh-CN" b="1" dirty="0"/>
              <a:t>PTS</a:t>
            </a:r>
            <a:r>
              <a:rPr lang="en-US" altLang="zh-CN" dirty="0"/>
              <a:t>) in his/her favorite environment. </a:t>
            </a:r>
          </a:p>
          <a:p>
            <a:r>
              <a:rPr lang="en-US" altLang="zh-CN" b="1" dirty="0"/>
              <a:t>PTS is stateless </a:t>
            </a:r>
            <a:r>
              <a:rPr lang="en-US" altLang="zh-CN" dirty="0"/>
              <a:t>-- the result can be calculated and reproduced with given input and configuration. PTS does not remember previous runs.</a:t>
            </a:r>
          </a:p>
          <a:p>
            <a:r>
              <a:rPr lang="en-US" altLang="zh-CN" dirty="0"/>
              <a:t>PTS, supporting tools and libraries, can be </a:t>
            </a:r>
            <a:r>
              <a:rPr lang="en-US" altLang="zh-CN" b="1" dirty="0"/>
              <a:t>cloned to a cleanly installed OS. All are made into a Docker container</a:t>
            </a:r>
            <a:r>
              <a:rPr lang="en-US" altLang="zh-CN" dirty="0"/>
              <a:t>.</a:t>
            </a:r>
          </a:p>
          <a:p>
            <a:r>
              <a:rPr lang="en-US" altLang="zh-CN" dirty="0"/>
              <a:t>A </a:t>
            </a:r>
            <a:r>
              <a:rPr lang="en-US" altLang="zh-CN" b="1" dirty="0"/>
              <a:t>standard web interface</a:t>
            </a:r>
            <a:r>
              <a:rPr lang="en-US" altLang="zh-CN" dirty="0"/>
              <a:t> module is provided to</a:t>
            </a:r>
          </a:p>
          <a:p>
            <a:pPr lvl="1"/>
            <a:r>
              <a:rPr lang="en-US" altLang="zh-CN" dirty="0"/>
              <a:t>Pass input data and configuration from the pipeline runner to the PTS</a:t>
            </a:r>
          </a:p>
          <a:p>
            <a:pPr lvl="1"/>
            <a:r>
              <a:rPr lang="en-US" altLang="zh-CN" dirty="0"/>
              <a:t>Run the PTS and produce results (successful or not) </a:t>
            </a:r>
          </a:p>
          <a:p>
            <a:pPr lvl="1"/>
            <a:r>
              <a:rPr lang="en-US" altLang="zh-CN" dirty="0"/>
              <a:t>Collect the results and return them to the pipeline runner.</a:t>
            </a:r>
          </a:p>
          <a:p>
            <a:r>
              <a:rPr lang="en-US" altLang="zh-CN" dirty="0"/>
              <a:t>To be </a:t>
            </a:r>
            <a:r>
              <a:rPr lang="en-US" altLang="zh-CN" b="1" dirty="0"/>
              <a:t>deployable anywhere </a:t>
            </a:r>
            <a:r>
              <a:rPr lang="en-US" altLang="zh-CN" dirty="0"/>
              <a:t>on the Internet</a:t>
            </a:r>
          </a:p>
          <a:p>
            <a:pPr lvl="1"/>
            <a:r>
              <a:rPr lang="en-US" altLang="zh-CN" dirty="0"/>
              <a:t>Subject to performance, security, and regulation constraints</a:t>
            </a:r>
          </a:p>
        </p:txBody>
      </p:sp>
      <p:sp>
        <p:nvSpPr>
          <p:cNvPr id="11" name="日期占位符 10">
            <a:extLst>
              <a:ext uri="{FF2B5EF4-FFF2-40B4-BE49-F238E27FC236}">
                <a16:creationId xmlns:a16="http://schemas.microsoft.com/office/drawing/2014/main" id="{8B61D324-5089-42AA-B381-9EF8BAC1BE7A}"/>
              </a:ext>
            </a:extLst>
          </p:cNvPr>
          <p:cNvSpPr>
            <a:spLocks noGrp="1"/>
          </p:cNvSpPr>
          <p:nvPr>
            <p:ph type="dt" sz="half" idx="10"/>
          </p:nvPr>
        </p:nvSpPr>
        <p:spPr>
          <a:xfrm>
            <a:off x="838200" y="6356350"/>
            <a:ext cx="2743200" cy="365125"/>
          </a:xfrm>
        </p:spPr>
        <p:txBody>
          <a:bodyPr/>
          <a:lstStyle/>
          <a:p>
            <a:r>
              <a:rPr lang="en-US" altLang="zh-CN"/>
              <a:t>2019/3/14</a:t>
            </a:r>
            <a:endParaRPr lang="zh-CN" altLang="en-US"/>
          </a:p>
        </p:txBody>
      </p:sp>
      <p:sp>
        <p:nvSpPr>
          <p:cNvPr id="12" name="页脚占位符 11">
            <a:extLst>
              <a:ext uri="{FF2B5EF4-FFF2-40B4-BE49-F238E27FC236}">
                <a16:creationId xmlns:a16="http://schemas.microsoft.com/office/drawing/2014/main" id="{D4FA078E-2600-40EB-8510-C8D0FEE0DDB1}"/>
              </a:ext>
            </a:extLst>
          </p:cNvPr>
          <p:cNvSpPr>
            <a:spLocks noGrp="1"/>
          </p:cNvSpPr>
          <p:nvPr>
            <p:ph type="ftr" sz="quarter" idx="11"/>
          </p:nvPr>
        </p:nvSpPr>
        <p:spPr>
          <a:xfrm>
            <a:off x="4038600" y="6356350"/>
            <a:ext cx="4114800" cy="365125"/>
          </a:xfrm>
        </p:spPr>
        <p:txBody>
          <a:bodyPr/>
          <a:lstStyle/>
          <a:p>
            <a:r>
              <a:rPr lang="en-US" altLang="zh-CN" dirty="0"/>
              <a:t>SVOM Workshop, IAP, Paris 2019-03-14</a:t>
            </a:r>
            <a:endParaRPr lang="zh-CN" altLang="en-US" dirty="0"/>
          </a:p>
        </p:txBody>
      </p:sp>
      <p:sp>
        <p:nvSpPr>
          <p:cNvPr id="13" name="灯片编号占位符 12">
            <a:extLst>
              <a:ext uri="{FF2B5EF4-FFF2-40B4-BE49-F238E27FC236}">
                <a16:creationId xmlns:a16="http://schemas.microsoft.com/office/drawing/2014/main" id="{38680FE4-D528-4760-9A81-488ADC4DB970}"/>
              </a:ext>
            </a:extLst>
          </p:cNvPr>
          <p:cNvSpPr>
            <a:spLocks noGrp="1"/>
          </p:cNvSpPr>
          <p:nvPr>
            <p:ph type="sldNum" sz="quarter" idx="12"/>
          </p:nvPr>
        </p:nvSpPr>
        <p:spPr/>
        <p:txBody>
          <a:bodyPr/>
          <a:lstStyle/>
          <a:p>
            <a:fld id="{64452DAA-1127-4A8D-BFCA-81334CCA6175}" type="slidenum">
              <a:rPr lang="zh-CN" altLang="en-US" smtClean="0"/>
              <a:t>13</a:t>
            </a:fld>
            <a:endParaRPr lang="zh-CN" altLang="en-US"/>
          </a:p>
        </p:txBody>
      </p:sp>
    </p:spTree>
    <p:extLst>
      <p:ext uri="{BB962C8B-B14F-4D97-AF65-F5344CB8AC3E}">
        <p14:creationId xmlns:p14="http://schemas.microsoft.com/office/powerpoint/2010/main" val="4276053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223217-89AE-4F5E-B48B-533D05E6CC7D}"/>
              </a:ext>
            </a:extLst>
          </p:cNvPr>
          <p:cNvSpPr>
            <a:spLocks noGrp="1"/>
          </p:cNvSpPr>
          <p:nvPr>
            <p:ph type="title"/>
          </p:nvPr>
        </p:nvSpPr>
        <p:spPr/>
        <p:txBody>
          <a:bodyPr/>
          <a:lstStyle/>
          <a:p>
            <a:r>
              <a:rPr lang="en-US" altLang="zh-CN" dirty="0"/>
              <a:t>“Light-weight” modules</a:t>
            </a:r>
            <a:endParaRPr lang="zh-CN" altLang="en-US" dirty="0"/>
          </a:p>
        </p:txBody>
      </p:sp>
      <p:sp>
        <p:nvSpPr>
          <p:cNvPr id="3" name="内容占位符 2">
            <a:extLst>
              <a:ext uri="{FF2B5EF4-FFF2-40B4-BE49-F238E27FC236}">
                <a16:creationId xmlns:a16="http://schemas.microsoft.com/office/drawing/2014/main" id="{104E80FD-36B0-473F-828A-334800E1501C}"/>
              </a:ext>
            </a:extLst>
          </p:cNvPr>
          <p:cNvSpPr>
            <a:spLocks noGrp="1"/>
          </p:cNvSpPr>
          <p:nvPr>
            <p:ph sz="half" idx="1"/>
          </p:nvPr>
        </p:nvSpPr>
        <p:spPr/>
        <p:txBody>
          <a:bodyPr/>
          <a:lstStyle/>
          <a:p>
            <a:r>
              <a:rPr lang="en-US" altLang="zh-CN" dirty="0"/>
              <a:t>Run in one container local to the Scheduler.</a:t>
            </a:r>
            <a:endParaRPr lang="zh-CN" altLang="en-US" dirty="0"/>
          </a:p>
        </p:txBody>
      </p:sp>
      <p:sp>
        <p:nvSpPr>
          <p:cNvPr id="4" name="内容占位符 3">
            <a:extLst>
              <a:ext uri="{FF2B5EF4-FFF2-40B4-BE49-F238E27FC236}">
                <a16:creationId xmlns:a16="http://schemas.microsoft.com/office/drawing/2014/main" id="{6FD64CC6-3482-4D54-AF6D-25EAD7BBA755}"/>
              </a:ext>
            </a:extLst>
          </p:cNvPr>
          <p:cNvSpPr>
            <a:spLocks noGrp="1"/>
          </p:cNvSpPr>
          <p:nvPr>
            <p:ph sz="half" idx="2"/>
          </p:nvPr>
        </p:nvSpPr>
        <p:spPr/>
        <p:txBody>
          <a:bodyPr/>
          <a:lstStyle/>
          <a:p>
            <a:endParaRPr lang="zh-CN" altLang="en-US"/>
          </a:p>
        </p:txBody>
      </p:sp>
      <p:sp>
        <p:nvSpPr>
          <p:cNvPr id="5" name="日期占位符 4">
            <a:extLst>
              <a:ext uri="{FF2B5EF4-FFF2-40B4-BE49-F238E27FC236}">
                <a16:creationId xmlns:a16="http://schemas.microsoft.com/office/drawing/2014/main" id="{35795E66-7BEE-4486-8788-DF6CC2883436}"/>
              </a:ext>
            </a:extLst>
          </p:cNvPr>
          <p:cNvSpPr>
            <a:spLocks noGrp="1"/>
          </p:cNvSpPr>
          <p:nvPr>
            <p:ph type="dt" sz="half" idx="10"/>
          </p:nvPr>
        </p:nvSpPr>
        <p:spPr/>
        <p:txBody>
          <a:bodyPr/>
          <a:lstStyle/>
          <a:p>
            <a:r>
              <a:rPr lang="en-US" altLang="zh-CN"/>
              <a:t>2019/3/14</a:t>
            </a:r>
            <a:endParaRPr lang="zh-CN" altLang="en-US"/>
          </a:p>
        </p:txBody>
      </p:sp>
      <p:sp>
        <p:nvSpPr>
          <p:cNvPr id="6" name="页脚占位符 5">
            <a:extLst>
              <a:ext uri="{FF2B5EF4-FFF2-40B4-BE49-F238E27FC236}">
                <a16:creationId xmlns:a16="http://schemas.microsoft.com/office/drawing/2014/main" id="{F82D2E4E-FD88-4CE7-B910-B45AFB9F175E}"/>
              </a:ext>
            </a:extLst>
          </p:cNvPr>
          <p:cNvSpPr>
            <a:spLocks noGrp="1"/>
          </p:cNvSpPr>
          <p:nvPr>
            <p:ph type="ftr" sz="quarter" idx="11"/>
          </p:nvPr>
        </p:nvSpPr>
        <p:spPr/>
        <p:txBody>
          <a:bodyPr/>
          <a:lstStyle/>
          <a:p>
            <a:r>
              <a:rPr lang="en-US" altLang="zh-CN"/>
              <a:t>SVOM Workshop, IAP, Paris 2019-03-14</a:t>
            </a:r>
            <a:endParaRPr lang="zh-CN" altLang="en-US"/>
          </a:p>
        </p:txBody>
      </p:sp>
      <p:sp>
        <p:nvSpPr>
          <p:cNvPr id="7" name="灯片编号占位符 6">
            <a:extLst>
              <a:ext uri="{FF2B5EF4-FFF2-40B4-BE49-F238E27FC236}">
                <a16:creationId xmlns:a16="http://schemas.microsoft.com/office/drawing/2014/main" id="{C0DDDA47-8EB8-4ACF-8240-A6BEA6A86966}"/>
              </a:ext>
            </a:extLst>
          </p:cNvPr>
          <p:cNvSpPr>
            <a:spLocks noGrp="1"/>
          </p:cNvSpPr>
          <p:nvPr>
            <p:ph type="sldNum" sz="quarter" idx="12"/>
          </p:nvPr>
        </p:nvSpPr>
        <p:spPr/>
        <p:txBody>
          <a:bodyPr/>
          <a:lstStyle/>
          <a:p>
            <a:fld id="{64452DAA-1127-4A8D-BFCA-81334CCA6175}" type="slidenum">
              <a:rPr lang="zh-CN" altLang="en-US" smtClean="0"/>
              <a:t>14</a:t>
            </a:fld>
            <a:endParaRPr lang="zh-CN" altLang="en-US"/>
          </a:p>
        </p:txBody>
      </p:sp>
    </p:spTree>
    <p:extLst>
      <p:ext uri="{BB962C8B-B14F-4D97-AF65-F5344CB8AC3E}">
        <p14:creationId xmlns:p14="http://schemas.microsoft.com/office/powerpoint/2010/main" val="3064338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5E20D1-31F0-4BF8-BC21-0D5A64F75E39}"/>
              </a:ext>
            </a:extLst>
          </p:cNvPr>
          <p:cNvSpPr>
            <a:spLocks noGrp="1"/>
          </p:cNvSpPr>
          <p:nvPr>
            <p:ph type="ctrTitle"/>
          </p:nvPr>
        </p:nvSpPr>
        <p:spPr>
          <a:xfrm>
            <a:off x="1524000" y="1597148"/>
            <a:ext cx="9144000" cy="1412270"/>
          </a:xfrm>
        </p:spPr>
        <p:txBody>
          <a:bodyPr>
            <a:noAutofit/>
          </a:bodyPr>
          <a:lstStyle/>
          <a:p>
            <a:r>
              <a:rPr lang="en-US" altLang="zh-CN" sz="4400" dirty="0"/>
              <a:t>A Data Model for Easier Data Exchange Among the Processing Nodes</a:t>
            </a:r>
            <a:endParaRPr lang="zh-CN" altLang="en-US" sz="4400" dirty="0"/>
          </a:p>
        </p:txBody>
      </p:sp>
      <p:sp>
        <p:nvSpPr>
          <p:cNvPr id="3" name="副标题 2">
            <a:extLst>
              <a:ext uri="{FF2B5EF4-FFF2-40B4-BE49-F238E27FC236}">
                <a16:creationId xmlns:a16="http://schemas.microsoft.com/office/drawing/2014/main" id="{B43EA885-1B56-4504-9FA7-8E6195B18F6C}"/>
              </a:ext>
            </a:extLst>
          </p:cNvPr>
          <p:cNvSpPr>
            <a:spLocks noGrp="1"/>
          </p:cNvSpPr>
          <p:nvPr>
            <p:ph type="subTitle" idx="1"/>
          </p:nvPr>
        </p:nvSpPr>
        <p:spPr>
          <a:xfrm>
            <a:off x="1524000" y="4261461"/>
            <a:ext cx="9144000" cy="1655762"/>
          </a:xfrm>
        </p:spPr>
        <p:txBody>
          <a:bodyPr/>
          <a:lstStyle/>
          <a:p>
            <a:r>
              <a:rPr lang="en-US" altLang="zh-CN" dirty="0" err="1"/>
              <a:t>Maohai</a:t>
            </a:r>
            <a:r>
              <a:rPr lang="en-US" altLang="zh-CN" dirty="0"/>
              <a:t> Huang, NAOC</a:t>
            </a:r>
          </a:p>
          <a:p>
            <a:r>
              <a:rPr lang="en-US" altLang="zh-CN" dirty="0"/>
              <a:t>March 12 – 15, 2019, IAP, Paris</a:t>
            </a:r>
          </a:p>
          <a:p>
            <a:endParaRPr lang="zh-CN" altLang="en-US" dirty="0"/>
          </a:p>
        </p:txBody>
      </p:sp>
      <p:sp>
        <p:nvSpPr>
          <p:cNvPr id="4" name="日期占位符 3">
            <a:extLst>
              <a:ext uri="{FF2B5EF4-FFF2-40B4-BE49-F238E27FC236}">
                <a16:creationId xmlns:a16="http://schemas.microsoft.com/office/drawing/2014/main" id="{C9CF4B27-7618-4A40-AD90-2110275BF8CD}"/>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D30F66C1-091A-49A5-80F2-1162E9504082}"/>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CEA26176-3B50-4202-8F0E-304D0BC77E6C}"/>
              </a:ext>
            </a:extLst>
          </p:cNvPr>
          <p:cNvSpPr>
            <a:spLocks noGrp="1"/>
          </p:cNvSpPr>
          <p:nvPr>
            <p:ph type="sldNum" sz="quarter" idx="12"/>
          </p:nvPr>
        </p:nvSpPr>
        <p:spPr/>
        <p:txBody>
          <a:bodyPr/>
          <a:lstStyle/>
          <a:p>
            <a:fld id="{64452DAA-1127-4A8D-BFCA-81334CCA6175}" type="slidenum">
              <a:rPr lang="zh-CN" altLang="en-US" smtClean="0"/>
              <a:t>15</a:t>
            </a:fld>
            <a:endParaRPr lang="zh-CN" altLang="en-US"/>
          </a:p>
        </p:txBody>
      </p:sp>
    </p:spTree>
    <p:extLst>
      <p:ext uri="{BB962C8B-B14F-4D97-AF65-F5344CB8AC3E}">
        <p14:creationId xmlns:p14="http://schemas.microsoft.com/office/powerpoint/2010/main" val="1204190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5F9C3D-D8E7-4946-9522-512C2BC4D969}"/>
              </a:ext>
            </a:extLst>
          </p:cNvPr>
          <p:cNvSpPr>
            <a:spLocks noGrp="1"/>
          </p:cNvSpPr>
          <p:nvPr>
            <p:ph type="title"/>
          </p:nvPr>
        </p:nvSpPr>
        <p:spPr/>
        <p:txBody>
          <a:bodyPr/>
          <a:lstStyle/>
          <a:p>
            <a:r>
              <a:rPr lang="en-US" altLang="zh-CN" dirty="0"/>
              <a:t>Data Products and the Need to Describe Them</a:t>
            </a:r>
            <a:endParaRPr lang="zh-CN" altLang="en-US" dirty="0"/>
          </a:p>
        </p:txBody>
      </p:sp>
      <p:sp>
        <p:nvSpPr>
          <p:cNvPr id="3" name="内容占位符 2">
            <a:extLst>
              <a:ext uri="{FF2B5EF4-FFF2-40B4-BE49-F238E27FC236}">
                <a16:creationId xmlns:a16="http://schemas.microsoft.com/office/drawing/2014/main" id="{851E016F-959E-45F1-B9B1-D69BC93A52B7}"/>
              </a:ext>
            </a:extLst>
          </p:cNvPr>
          <p:cNvSpPr>
            <a:spLocks noGrp="1"/>
          </p:cNvSpPr>
          <p:nvPr>
            <p:ph idx="1"/>
          </p:nvPr>
        </p:nvSpPr>
        <p:spPr/>
        <p:txBody>
          <a:bodyPr>
            <a:normAutofit/>
          </a:bodyPr>
          <a:lstStyle/>
          <a:p>
            <a:r>
              <a:rPr lang="en-US" altLang="zh-CN" dirty="0"/>
              <a:t>Generally ‘products’ means output results of a processing tasks to be shared by other tasks or users.</a:t>
            </a:r>
          </a:p>
          <a:p>
            <a:endParaRPr lang="en-US" altLang="zh-CN" dirty="0"/>
          </a:p>
          <a:p>
            <a:r>
              <a:rPr lang="en-US" altLang="zh-CN" dirty="0"/>
              <a:t>People tend to store data with no meaning attached to them.</a:t>
            </a:r>
          </a:p>
          <a:p>
            <a:r>
              <a:rPr lang="en-US" altLang="zh-CN" dirty="0"/>
              <a:t>Without attach meaning of the collection of numbers you have, it is difficult for other people to fully understand your data, it could be difficult for even you to recall the exact meaning of these numbers after a while.</a:t>
            </a:r>
          </a:p>
          <a:p>
            <a:endParaRPr lang="en-US" altLang="zh-CN" dirty="0"/>
          </a:p>
          <a:p>
            <a:endParaRPr lang="zh-CN" altLang="en-US" dirty="0"/>
          </a:p>
        </p:txBody>
      </p:sp>
      <p:sp>
        <p:nvSpPr>
          <p:cNvPr id="4" name="日期占位符 3">
            <a:extLst>
              <a:ext uri="{FF2B5EF4-FFF2-40B4-BE49-F238E27FC236}">
                <a16:creationId xmlns:a16="http://schemas.microsoft.com/office/drawing/2014/main" id="{320DAFCD-6B69-4DEA-B81B-0AA1D7C0ABA9}"/>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BA082FC5-CD10-458B-B743-3A36A3BC3181}"/>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20D56C42-F745-4DEE-B99B-DD82B1DE6ECA}"/>
              </a:ext>
            </a:extLst>
          </p:cNvPr>
          <p:cNvSpPr>
            <a:spLocks noGrp="1"/>
          </p:cNvSpPr>
          <p:nvPr>
            <p:ph type="sldNum" sz="quarter" idx="12"/>
          </p:nvPr>
        </p:nvSpPr>
        <p:spPr/>
        <p:txBody>
          <a:bodyPr/>
          <a:lstStyle/>
          <a:p>
            <a:fld id="{64452DAA-1127-4A8D-BFCA-81334CCA6175}" type="slidenum">
              <a:rPr lang="zh-CN" altLang="en-US" smtClean="0"/>
              <a:t>16</a:t>
            </a:fld>
            <a:endParaRPr lang="zh-CN" altLang="en-US"/>
          </a:p>
        </p:txBody>
      </p:sp>
      <p:sp>
        <p:nvSpPr>
          <p:cNvPr id="7" name="文本框 6">
            <a:extLst>
              <a:ext uri="{FF2B5EF4-FFF2-40B4-BE49-F238E27FC236}">
                <a16:creationId xmlns:a16="http://schemas.microsoft.com/office/drawing/2014/main" id="{A3D84EEB-8651-47A2-93C7-9A4772AC9B9F}"/>
              </a:ext>
            </a:extLst>
          </p:cNvPr>
          <p:cNvSpPr txBox="1"/>
          <p:nvPr/>
        </p:nvSpPr>
        <p:spPr>
          <a:xfrm>
            <a:off x="8836268" y="6084277"/>
            <a:ext cx="3042139" cy="276999"/>
          </a:xfrm>
          <a:prstGeom prst="rect">
            <a:avLst/>
          </a:prstGeom>
          <a:noFill/>
        </p:spPr>
        <p:txBody>
          <a:bodyPr wrap="square" rtlCol="0">
            <a:spAutoFit/>
          </a:bodyPr>
          <a:lstStyle/>
          <a:p>
            <a:r>
              <a:rPr lang="en-US" altLang="zh-CN" sz="1200" dirty="0"/>
              <a:t>Adapted from HCSS v15 Doc</a:t>
            </a:r>
            <a:endParaRPr lang="zh-CN" altLang="en-US" sz="1200" dirty="0"/>
          </a:p>
        </p:txBody>
      </p:sp>
    </p:spTree>
    <p:extLst>
      <p:ext uri="{BB962C8B-B14F-4D97-AF65-F5344CB8AC3E}">
        <p14:creationId xmlns:p14="http://schemas.microsoft.com/office/powerpoint/2010/main" val="1543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85E156-2BA3-4D86-927E-D63BDE066914}"/>
              </a:ext>
            </a:extLst>
          </p:cNvPr>
          <p:cNvSpPr>
            <a:spLocks noGrp="1"/>
          </p:cNvSpPr>
          <p:nvPr>
            <p:ph type="title"/>
          </p:nvPr>
        </p:nvSpPr>
        <p:spPr>
          <a:xfrm>
            <a:off x="838200" y="365126"/>
            <a:ext cx="10515600" cy="707901"/>
          </a:xfrm>
        </p:spPr>
        <p:txBody>
          <a:bodyPr/>
          <a:lstStyle/>
          <a:p>
            <a:r>
              <a:rPr lang="en-US" altLang="zh-CN" dirty="0"/>
              <a:t>What are needed to describe data products</a:t>
            </a:r>
            <a:endParaRPr lang="zh-CN" altLang="en-US" dirty="0"/>
          </a:p>
        </p:txBody>
      </p:sp>
      <p:sp>
        <p:nvSpPr>
          <p:cNvPr id="3" name="内容占位符 2">
            <a:extLst>
              <a:ext uri="{FF2B5EF4-FFF2-40B4-BE49-F238E27FC236}">
                <a16:creationId xmlns:a16="http://schemas.microsoft.com/office/drawing/2014/main" id="{3156BFAB-206F-44E6-BC54-774847056F5C}"/>
              </a:ext>
            </a:extLst>
          </p:cNvPr>
          <p:cNvSpPr>
            <a:spLocks noGrp="1"/>
          </p:cNvSpPr>
          <p:nvPr>
            <p:ph idx="1"/>
          </p:nvPr>
        </p:nvSpPr>
        <p:spPr>
          <a:xfrm>
            <a:off x="609600" y="1151670"/>
            <a:ext cx="7543800" cy="5126037"/>
          </a:xfrm>
        </p:spPr>
        <p:txBody>
          <a:bodyPr>
            <a:normAutofit fontScale="77500" lnSpcReduction="20000"/>
          </a:bodyPr>
          <a:lstStyle/>
          <a:p>
            <a:r>
              <a:rPr lang="en-US" altLang="zh-CN" dirty="0"/>
              <a:t>Describing data may mean just </a:t>
            </a:r>
            <a:r>
              <a:rPr lang="en-US" altLang="zh-CN" b="1" dirty="0"/>
              <a:t>naming</a:t>
            </a:r>
            <a:r>
              <a:rPr lang="en-US" altLang="zh-CN" dirty="0"/>
              <a:t> the data, attaching a short </a:t>
            </a:r>
            <a:r>
              <a:rPr lang="en-US" altLang="zh-CN" b="1" dirty="0"/>
              <a:t>description</a:t>
            </a:r>
            <a:r>
              <a:rPr lang="en-US" altLang="zh-CN" dirty="0"/>
              <a:t> to it (</a:t>
            </a:r>
            <a:r>
              <a:rPr lang="en-US" altLang="zh-CN" dirty="0">
                <a:solidFill>
                  <a:srgbClr val="FF0000"/>
                </a:solidFill>
              </a:rPr>
              <a:t>can be annotated</a:t>
            </a:r>
            <a:r>
              <a:rPr lang="en-US" altLang="zh-CN" dirty="0"/>
              <a:t>).</a:t>
            </a:r>
          </a:p>
          <a:p>
            <a:r>
              <a:rPr lang="en-US" altLang="zh-CN" dirty="0"/>
              <a:t>Possibly </a:t>
            </a:r>
            <a:r>
              <a:rPr lang="en-US" altLang="zh-CN" dirty="0">
                <a:solidFill>
                  <a:srgbClr val="FF0000"/>
                </a:solidFill>
              </a:rPr>
              <a:t>quantifying</a:t>
            </a:r>
            <a:r>
              <a:rPr lang="en-US" altLang="zh-CN" dirty="0"/>
              <a:t> your data with </a:t>
            </a:r>
            <a:r>
              <a:rPr lang="en-US" altLang="zh-CN" b="1" dirty="0"/>
              <a:t>unit</a:t>
            </a:r>
            <a:r>
              <a:rPr lang="en-US" altLang="zh-CN" dirty="0"/>
              <a:t> and so on. </a:t>
            </a:r>
          </a:p>
          <a:p>
            <a:r>
              <a:rPr lang="en-US" altLang="zh-CN" dirty="0"/>
              <a:t>Some data have properties that define them (</a:t>
            </a:r>
            <a:r>
              <a:rPr lang="en-US" altLang="zh-CN" dirty="0">
                <a:solidFill>
                  <a:srgbClr val="FF0000"/>
                </a:solidFill>
              </a:rPr>
              <a:t>have attributes</a:t>
            </a:r>
            <a:r>
              <a:rPr lang="en-US" altLang="zh-CN" dirty="0"/>
              <a:t>), e.g. the creator of a product.  </a:t>
            </a:r>
          </a:p>
          <a:p>
            <a:r>
              <a:rPr lang="en-US" altLang="zh-CN" dirty="0"/>
              <a:t>It is very useful to know how these data were generated in the first place. In other words, it can be very useful to know the </a:t>
            </a:r>
            <a:r>
              <a:rPr lang="en-US" altLang="zh-CN" b="1" dirty="0"/>
              <a:t>history</a:t>
            </a:r>
            <a:r>
              <a:rPr lang="en-US" altLang="zh-CN" dirty="0"/>
              <a:t> of that data. </a:t>
            </a:r>
          </a:p>
          <a:p>
            <a:r>
              <a:rPr lang="en-US" altLang="zh-CN" dirty="0"/>
              <a:t>Considering table data or array data (such as images), the information in such data may need some</a:t>
            </a:r>
            <a:r>
              <a:rPr lang="en-US" altLang="zh-CN" b="1" dirty="0"/>
              <a:t> additional quantities</a:t>
            </a:r>
            <a:r>
              <a:rPr lang="en-US" altLang="zh-CN" dirty="0"/>
              <a:t> (</a:t>
            </a:r>
            <a:r>
              <a:rPr lang="en-US" altLang="zh-CN" dirty="0">
                <a:solidFill>
                  <a:srgbClr val="FF0000"/>
                </a:solidFill>
              </a:rPr>
              <a:t>metadata</a:t>
            </a:r>
            <a:r>
              <a:rPr lang="en-US" altLang="zh-CN" dirty="0"/>
              <a:t>) that provide essential information about the data. </a:t>
            </a:r>
          </a:p>
          <a:p>
            <a:r>
              <a:rPr lang="en-US" altLang="zh-CN" dirty="0"/>
              <a:t>For example, the table represents aperture  photometry information that is distilled from an image. Therefore you may want to store result table and the ‘curve of growth’ as a single entity. They may even </a:t>
            </a:r>
            <a:r>
              <a:rPr lang="en-US" altLang="zh-CN" b="1" dirty="0"/>
              <a:t>share some common metadata</a:t>
            </a:r>
            <a:r>
              <a:rPr lang="en-US" altLang="zh-CN" dirty="0"/>
              <a:t>, e.g., the instrument that generated the raw image. (</a:t>
            </a:r>
            <a:r>
              <a:rPr lang="en-US" altLang="zh-CN" dirty="0">
                <a:solidFill>
                  <a:srgbClr val="FF0000"/>
                </a:solidFill>
              </a:rPr>
              <a:t>composite</a:t>
            </a:r>
            <a:r>
              <a:rPr lang="en-US" altLang="zh-CN" dirty="0"/>
              <a:t>)</a:t>
            </a:r>
            <a:endParaRPr lang="zh-CN" altLang="en-US" dirty="0"/>
          </a:p>
        </p:txBody>
      </p:sp>
      <p:sp>
        <p:nvSpPr>
          <p:cNvPr id="4" name="日期占位符 3">
            <a:extLst>
              <a:ext uri="{FF2B5EF4-FFF2-40B4-BE49-F238E27FC236}">
                <a16:creationId xmlns:a16="http://schemas.microsoft.com/office/drawing/2014/main" id="{C660C154-2D1D-4E0A-9A93-0E03DB4A4668}"/>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F11B71F9-448A-456E-A2A6-CE21673D9377}"/>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399EB5FA-FC8E-43AE-861F-E5C34CC60821}"/>
              </a:ext>
            </a:extLst>
          </p:cNvPr>
          <p:cNvSpPr>
            <a:spLocks noGrp="1"/>
          </p:cNvSpPr>
          <p:nvPr>
            <p:ph type="sldNum" sz="quarter" idx="12"/>
          </p:nvPr>
        </p:nvSpPr>
        <p:spPr/>
        <p:txBody>
          <a:bodyPr/>
          <a:lstStyle/>
          <a:p>
            <a:fld id="{64452DAA-1127-4A8D-BFCA-81334CCA6175}" type="slidenum">
              <a:rPr lang="zh-CN" altLang="en-US" smtClean="0"/>
              <a:t>17</a:t>
            </a:fld>
            <a:endParaRPr lang="zh-CN" altLang="en-US"/>
          </a:p>
        </p:txBody>
      </p:sp>
      <p:sp>
        <p:nvSpPr>
          <p:cNvPr id="7" name="文本框 6">
            <a:extLst>
              <a:ext uri="{FF2B5EF4-FFF2-40B4-BE49-F238E27FC236}">
                <a16:creationId xmlns:a16="http://schemas.microsoft.com/office/drawing/2014/main" id="{360E3AE0-B916-4D78-89B1-0F06A36C31AE}"/>
              </a:ext>
            </a:extLst>
          </p:cNvPr>
          <p:cNvSpPr txBox="1"/>
          <p:nvPr/>
        </p:nvSpPr>
        <p:spPr>
          <a:xfrm>
            <a:off x="8836268" y="6084277"/>
            <a:ext cx="3042139" cy="276999"/>
          </a:xfrm>
          <a:prstGeom prst="rect">
            <a:avLst/>
          </a:prstGeom>
          <a:noFill/>
        </p:spPr>
        <p:txBody>
          <a:bodyPr wrap="square" rtlCol="0">
            <a:spAutoFit/>
          </a:bodyPr>
          <a:lstStyle/>
          <a:p>
            <a:r>
              <a:rPr lang="en-US" altLang="zh-CN" sz="1200" dirty="0"/>
              <a:t>Adapted from HCSS v15 Doc</a:t>
            </a:r>
            <a:endParaRPr lang="zh-CN" altLang="en-US" sz="1200" dirty="0"/>
          </a:p>
        </p:txBody>
      </p:sp>
      <p:pic>
        <p:nvPicPr>
          <p:cNvPr id="9" name="图片 8">
            <a:extLst>
              <a:ext uri="{FF2B5EF4-FFF2-40B4-BE49-F238E27FC236}">
                <a16:creationId xmlns:a16="http://schemas.microsoft.com/office/drawing/2014/main" id="{C3C4C5D7-44FB-4D5D-BB58-C6A87FB30557}"/>
              </a:ext>
            </a:extLst>
          </p:cNvPr>
          <p:cNvPicPr>
            <a:picLocks noChangeAspect="1"/>
          </p:cNvPicPr>
          <p:nvPr/>
        </p:nvPicPr>
        <p:blipFill rotWithShape="1">
          <a:blip r:embed="rId2">
            <a:extLst>
              <a:ext uri="{28A0092B-C50C-407E-A947-70E740481C1C}">
                <a14:useLocalDpi xmlns:a14="http://schemas.microsoft.com/office/drawing/2010/main" val="0"/>
              </a:ext>
            </a:extLst>
          </a:blip>
          <a:srcRect t="5324" r="53721" b="66920"/>
          <a:stretch/>
        </p:blipFill>
        <p:spPr>
          <a:xfrm>
            <a:off x="8560435" y="1073027"/>
            <a:ext cx="3119094" cy="1903512"/>
          </a:xfrm>
          <a:prstGeom prst="rect">
            <a:avLst/>
          </a:prstGeom>
        </p:spPr>
      </p:pic>
      <p:pic>
        <p:nvPicPr>
          <p:cNvPr id="11" name="图片 10">
            <a:extLst>
              <a:ext uri="{FF2B5EF4-FFF2-40B4-BE49-F238E27FC236}">
                <a16:creationId xmlns:a16="http://schemas.microsoft.com/office/drawing/2014/main" id="{ACE5B0D1-1824-47BA-AE0E-ACA9B3429E5C}"/>
              </a:ext>
            </a:extLst>
          </p:cNvPr>
          <p:cNvPicPr>
            <a:picLocks noChangeAspect="1"/>
          </p:cNvPicPr>
          <p:nvPr/>
        </p:nvPicPr>
        <p:blipFill rotWithShape="1">
          <a:blip r:embed="rId3">
            <a:extLst>
              <a:ext uri="{28A0092B-C50C-407E-A947-70E740481C1C}">
                <a14:useLocalDpi xmlns:a14="http://schemas.microsoft.com/office/drawing/2010/main" val="0"/>
              </a:ext>
            </a:extLst>
          </a:blip>
          <a:srcRect t="12770" r="45974" b="7706"/>
          <a:stretch/>
        </p:blipFill>
        <p:spPr>
          <a:xfrm>
            <a:off x="8433990" y="2970854"/>
            <a:ext cx="3245539" cy="1451079"/>
          </a:xfrm>
          <a:prstGeom prst="rect">
            <a:avLst/>
          </a:prstGeom>
        </p:spPr>
      </p:pic>
      <p:pic>
        <p:nvPicPr>
          <p:cNvPr id="12" name="图片 11">
            <a:extLst>
              <a:ext uri="{FF2B5EF4-FFF2-40B4-BE49-F238E27FC236}">
                <a16:creationId xmlns:a16="http://schemas.microsoft.com/office/drawing/2014/main" id="{941B2C8B-EFCB-4747-AF4B-A793B93417C7}"/>
              </a:ext>
            </a:extLst>
          </p:cNvPr>
          <p:cNvPicPr>
            <a:picLocks noChangeAspect="1"/>
          </p:cNvPicPr>
          <p:nvPr/>
        </p:nvPicPr>
        <p:blipFill rotWithShape="1">
          <a:blip r:embed="rId3">
            <a:extLst>
              <a:ext uri="{28A0092B-C50C-407E-A947-70E740481C1C}">
                <a14:useLocalDpi xmlns:a14="http://schemas.microsoft.com/office/drawing/2010/main" val="0"/>
              </a:ext>
            </a:extLst>
          </a:blip>
          <a:srcRect l="55309" t="18483" r="2476" b="16379"/>
          <a:stretch/>
        </p:blipFill>
        <p:spPr>
          <a:xfrm>
            <a:off x="8287473" y="4494487"/>
            <a:ext cx="3392056" cy="1589789"/>
          </a:xfrm>
          <a:prstGeom prst="rect">
            <a:avLst/>
          </a:prstGeom>
        </p:spPr>
      </p:pic>
    </p:spTree>
    <p:extLst>
      <p:ext uri="{BB962C8B-B14F-4D97-AF65-F5344CB8AC3E}">
        <p14:creationId xmlns:p14="http://schemas.microsoft.com/office/powerpoint/2010/main" val="2432427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618CDAA1-A576-4216-940F-024B96C7495A}"/>
              </a:ext>
            </a:extLst>
          </p:cNvPr>
          <p:cNvSpPr>
            <a:spLocks noGrp="1"/>
          </p:cNvSpPr>
          <p:nvPr>
            <p:ph type="title"/>
          </p:nvPr>
        </p:nvSpPr>
        <p:spPr/>
        <p:txBody>
          <a:bodyPr>
            <a:normAutofit fontScale="90000"/>
          </a:bodyPr>
          <a:lstStyle/>
          <a:p>
            <a:r>
              <a:rPr lang="en-US" altLang="zh-CN" dirty="0"/>
              <a:t>Structure Product that enabled full self-describing</a:t>
            </a:r>
            <a:endParaRPr lang="zh-CN" altLang="en-US" dirty="0"/>
          </a:p>
        </p:txBody>
      </p:sp>
      <p:pic>
        <p:nvPicPr>
          <p:cNvPr id="5" name="内容占位符 4" descr="图片包含 户外&#10;&#10;自动生成的说明">
            <a:extLst>
              <a:ext uri="{FF2B5EF4-FFF2-40B4-BE49-F238E27FC236}">
                <a16:creationId xmlns:a16="http://schemas.microsoft.com/office/drawing/2014/main" id="{29A36EFD-D901-4174-B7FD-0D5870FC0F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61311" y="1532571"/>
            <a:ext cx="2493141" cy="4098573"/>
          </a:xfrm>
        </p:spPr>
      </p:pic>
      <p:sp>
        <p:nvSpPr>
          <p:cNvPr id="7" name="矩形 6">
            <a:extLst>
              <a:ext uri="{FF2B5EF4-FFF2-40B4-BE49-F238E27FC236}">
                <a16:creationId xmlns:a16="http://schemas.microsoft.com/office/drawing/2014/main" id="{D46DFA90-60DF-4A9A-B27A-43BDF0EA8C6B}"/>
              </a:ext>
            </a:extLst>
          </p:cNvPr>
          <p:cNvSpPr/>
          <p:nvPr/>
        </p:nvSpPr>
        <p:spPr>
          <a:xfrm>
            <a:off x="1018571" y="1399227"/>
            <a:ext cx="7361499" cy="4524315"/>
          </a:xfrm>
          <a:prstGeom prst="rect">
            <a:avLst/>
          </a:prstGeom>
        </p:spPr>
        <p:txBody>
          <a:bodyPr wrap="square">
            <a:spAutoFit/>
          </a:bodyPr>
          <a:lstStyle/>
          <a:p>
            <a:r>
              <a:rPr lang="en-US" altLang="zh-CN" sz="2400" dirty="0"/>
              <a:t>A Product consists of the following components: </a:t>
            </a:r>
          </a:p>
          <a:p>
            <a:endParaRPr lang="en-US" altLang="zh-CN" sz="2400" dirty="0"/>
          </a:p>
          <a:p>
            <a:pPr>
              <a:buFont typeface="Arial" panose="020B0604020202020204" pitchFamily="34" charset="0"/>
              <a:buChar char="•"/>
            </a:pPr>
            <a:r>
              <a:rPr lang="en-US" altLang="zh-CN" sz="2400" dirty="0"/>
              <a:t>zero or more </a:t>
            </a:r>
            <a:r>
              <a:rPr lang="en-US" altLang="zh-CN" sz="2400" dirty="0">
                <a:hlinkClick r:id="rId3"/>
              </a:rPr>
              <a:t>datasets</a:t>
            </a:r>
            <a:r>
              <a:rPr lang="en-US" altLang="zh-CN" sz="2400" dirty="0"/>
              <a:t>: defining well described data entities (say images, tables, spectra etc...). </a:t>
            </a:r>
          </a:p>
          <a:p>
            <a:pPr>
              <a:buFont typeface="Arial" panose="020B0604020202020204" pitchFamily="34" charset="0"/>
              <a:buChar char="•"/>
            </a:pPr>
            <a:r>
              <a:rPr lang="en-US" altLang="zh-CN" sz="2400" dirty="0">
                <a:hlinkClick r:id="rId4"/>
              </a:rPr>
              <a:t>history</a:t>
            </a:r>
            <a:r>
              <a:rPr lang="en-US" altLang="zh-CN" sz="2400" dirty="0"/>
              <a:t> of this product: how was this data created, </a:t>
            </a:r>
          </a:p>
          <a:p>
            <a:pPr>
              <a:buFont typeface="Arial" panose="020B0604020202020204" pitchFamily="34" charset="0"/>
              <a:buChar char="•"/>
            </a:pPr>
            <a:r>
              <a:rPr lang="en-US" altLang="zh-CN" sz="2400" dirty="0"/>
              <a:t>the accompanying </a:t>
            </a:r>
            <a:r>
              <a:rPr lang="en-US" altLang="zh-CN" sz="2400" dirty="0">
                <a:hlinkClick r:id="rId5"/>
              </a:rPr>
              <a:t>meta data</a:t>
            </a:r>
            <a:r>
              <a:rPr lang="en-US" altLang="zh-CN" sz="2400" dirty="0"/>
              <a:t> of any product is two fold: </a:t>
            </a:r>
          </a:p>
          <a:p>
            <a:pPr marL="742950" lvl="1" indent="-285750">
              <a:buFont typeface="Arial" panose="020B0604020202020204" pitchFamily="34" charset="0"/>
              <a:buChar char="•"/>
            </a:pPr>
            <a:r>
              <a:rPr lang="en-US" altLang="zh-CN" sz="2400" dirty="0"/>
              <a:t>required information such as who created this product, what does the data reflect (say instrument) and so on</a:t>
            </a:r>
          </a:p>
          <a:p>
            <a:pPr marL="742950" lvl="1" indent="-285750">
              <a:buFont typeface="Arial" panose="020B0604020202020204" pitchFamily="34" charset="0"/>
              <a:buChar char="•"/>
            </a:pPr>
            <a:r>
              <a:rPr lang="en-US" altLang="zh-CN" sz="2400" dirty="0"/>
              <a:t>a product may have additional meta data that is specific to that particular product type</a:t>
            </a:r>
          </a:p>
        </p:txBody>
      </p:sp>
      <p:sp>
        <p:nvSpPr>
          <p:cNvPr id="8" name="日期占位符 7">
            <a:extLst>
              <a:ext uri="{FF2B5EF4-FFF2-40B4-BE49-F238E27FC236}">
                <a16:creationId xmlns:a16="http://schemas.microsoft.com/office/drawing/2014/main" id="{B932095F-8428-4DB2-BE84-9A56C16EE9F6}"/>
              </a:ext>
            </a:extLst>
          </p:cNvPr>
          <p:cNvSpPr>
            <a:spLocks noGrp="1"/>
          </p:cNvSpPr>
          <p:nvPr>
            <p:ph type="dt" sz="half" idx="10"/>
          </p:nvPr>
        </p:nvSpPr>
        <p:spPr/>
        <p:txBody>
          <a:bodyPr/>
          <a:lstStyle/>
          <a:p>
            <a:r>
              <a:rPr lang="en-US" altLang="zh-CN"/>
              <a:t>2019/3/14</a:t>
            </a:r>
            <a:endParaRPr lang="zh-CN" altLang="en-US"/>
          </a:p>
        </p:txBody>
      </p:sp>
      <p:sp>
        <p:nvSpPr>
          <p:cNvPr id="9" name="页脚占位符 8">
            <a:extLst>
              <a:ext uri="{FF2B5EF4-FFF2-40B4-BE49-F238E27FC236}">
                <a16:creationId xmlns:a16="http://schemas.microsoft.com/office/drawing/2014/main" id="{D5025A30-3E7C-4F40-B7F8-C30AF48C5790}"/>
              </a:ext>
            </a:extLst>
          </p:cNvPr>
          <p:cNvSpPr>
            <a:spLocks noGrp="1"/>
          </p:cNvSpPr>
          <p:nvPr>
            <p:ph type="ftr" sz="quarter" idx="11"/>
          </p:nvPr>
        </p:nvSpPr>
        <p:spPr/>
        <p:txBody>
          <a:bodyPr/>
          <a:lstStyle/>
          <a:p>
            <a:r>
              <a:rPr lang="en-US" altLang="zh-CN"/>
              <a:t>SVOM Workshop, IAP, Paris 2019-03-14</a:t>
            </a:r>
            <a:endParaRPr lang="zh-CN" altLang="en-US"/>
          </a:p>
        </p:txBody>
      </p:sp>
      <p:sp>
        <p:nvSpPr>
          <p:cNvPr id="10" name="灯片编号占位符 9">
            <a:extLst>
              <a:ext uri="{FF2B5EF4-FFF2-40B4-BE49-F238E27FC236}">
                <a16:creationId xmlns:a16="http://schemas.microsoft.com/office/drawing/2014/main" id="{658375E2-8003-4830-A1A7-D0681DA5633C}"/>
              </a:ext>
            </a:extLst>
          </p:cNvPr>
          <p:cNvSpPr>
            <a:spLocks noGrp="1"/>
          </p:cNvSpPr>
          <p:nvPr>
            <p:ph type="sldNum" sz="quarter" idx="12"/>
          </p:nvPr>
        </p:nvSpPr>
        <p:spPr/>
        <p:txBody>
          <a:bodyPr/>
          <a:lstStyle/>
          <a:p>
            <a:fld id="{64452DAA-1127-4A8D-BFCA-81334CCA6175}" type="slidenum">
              <a:rPr lang="zh-CN" altLang="en-US" smtClean="0"/>
              <a:t>18</a:t>
            </a:fld>
            <a:endParaRPr lang="zh-CN" altLang="en-US"/>
          </a:p>
        </p:txBody>
      </p:sp>
      <p:sp>
        <p:nvSpPr>
          <p:cNvPr id="11" name="文本框 10">
            <a:extLst>
              <a:ext uri="{FF2B5EF4-FFF2-40B4-BE49-F238E27FC236}">
                <a16:creationId xmlns:a16="http://schemas.microsoft.com/office/drawing/2014/main" id="{196755B8-F903-4FE7-B10E-5288B6C4E63D}"/>
              </a:ext>
            </a:extLst>
          </p:cNvPr>
          <p:cNvSpPr txBox="1"/>
          <p:nvPr/>
        </p:nvSpPr>
        <p:spPr>
          <a:xfrm>
            <a:off x="8836268" y="6084277"/>
            <a:ext cx="3042139" cy="276999"/>
          </a:xfrm>
          <a:prstGeom prst="rect">
            <a:avLst/>
          </a:prstGeom>
          <a:noFill/>
        </p:spPr>
        <p:txBody>
          <a:bodyPr wrap="square" rtlCol="0">
            <a:spAutoFit/>
          </a:bodyPr>
          <a:lstStyle/>
          <a:p>
            <a:r>
              <a:rPr lang="en-US" altLang="zh-CN" sz="1200" dirty="0"/>
              <a:t>Adapted from HCSS v15 Doc</a:t>
            </a:r>
            <a:endParaRPr lang="zh-CN" altLang="en-US" sz="1200" dirty="0"/>
          </a:p>
        </p:txBody>
      </p:sp>
    </p:spTree>
    <p:extLst>
      <p:ext uri="{BB962C8B-B14F-4D97-AF65-F5344CB8AC3E}">
        <p14:creationId xmlns:p14="http://schemas.microsoft.com/office/powerpoint/2010/main" val="214667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5E6858-52CA-4164-ABEA-843F06AF7927}"/>
              </a:ext>
            </a:extLst>
          </p:cNvPr>
          <p:cNvSpPr>
            <a:spLocks noGrp="1"/>
          </p:cNvSpPr>
          <p:nvPr>
            <p:ph type="title"/>
          </p:nvPr>
        </p:nvSpPr>
        <p:spPr/>
        <p:txBody>
          <a:bodyPr/>
          <a:lstStyle/>
          <a:p>
            <a:r>
              <a:rPr lang="en-US" altLang="zh-CN" dirty="0"/>
              <a:t>Data Sets</a:t>
            </a:r>
            <a:endParaRPr lang="zh-CN" altLang="en-US" dirty="0"/>
          </a:p>
        </p:txBody>
      </p:sp>
      <p:sp>
        <p:nvSpPr>
          <p:cNvPr id="3" name="内容占位符 2">
            <a:extLst>
              <a:ext uri="{FF2B5EF4-FFF2-40B4-BE49-F238E27FC236}">
                <a16:creationId xmlns:a16="http://schemas.microsoft.com/office/drawing/2014/main" id="{086D34BF-FDEB-4704-8E59-A90DE52B76C0}"/>
              </a:ext>
            </a:extLst>
          </p:cNvPr>
          <p:cNvSpPr>
            <a:spLocks noGrp="1"/>
          </p:cNvSpPr>
          <p:nvPr>
            <p:ph idx="1"/>
          </p:nvPr>
        </p:nvSpPr>
        <p:spPr>
          <a:xfrm>
            <a:off x="620692" y="1289653"/>
            <a:ext cx="6835815" cy="2526456"/>
          </a:xfrm>
        </p:spPr>
        <p:txBody>
          <a:bodyPr/>
          <a:lstStyle/>
          <a:p>
            <a:r>
              <a:rPr lang="en-US" altLang="zh-CN" dirty="0"/>
              <a:t>Three types of datasets allow you to store potentially any data as a dataset.</a:t>
            </a:r>
            <a:br>
              <a:rPr lang="en-US" altLang="zh-CN" dirty="0"/>
            </a:br>
            <a:r>
              <a:rPr lang="en-US" altLang="zh-CN" dirty="0"/>
              <a:t>Like a product, all datasets may have </a:t>
            </a:r>
            <a:r>
              <a:rPr lang="en-US" altLang="zh-CN" dirty="0">
                <a:hlinkClick r:id="rId2">
                  <a:extLst>
                    <a:ext uri="{A12FA001-AC4F-418D-AE19-62706E023703}">
                      <ahyp:hlinkClr xmlns:ahyp="http://schemas.microsoft.com/office/drawing/2018/hyperlinkcolor" val="tx"/>
                    </a:ext>
                  </a:extLst>
                </a:hlinkClick>
              </a:rPr>
              <a:t>meta data</a:t>
            </a:r>
            <a:r>
              <a:rPr lang="en-US" altLang="zh-CN" dirty="0"/>
              <a:t>, with the distinction that the meta data of a dataset is related to that particular dataset only.</a:t>
            </a:r>
          </a:p>
          <a:p>
            <a:endParaRPr lang="zh-CN" altLang="en-US" dirty="0"/>
          </a:p>
        </p:txBody>
      </p:sp>
      <p:pic>
        <p:nvPicPr>
          <p:cNvPr id="6" name="图片 5" descr="图片包含 屏幕截图&#10;&#10;自动生成的说明">
            <a:extLst>
              <a:ext uri="{FF2B5EF4-FFF2-40B4-BE49-F238E27FC236}">
                <a16:creationId xmlns:a16="http://schemas.microsoft.com/office/drawing/2014/main" id="{FBCC897C-7ED6-439E-87F2-D3C912CB7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508" y="442793"/>
            <a:ext cx="4495800" cy="3638550"/>
          </a:xfrm>
          <a:prstGeom prst="rect">
            <a:avLst/>
          </a:prstGeom>
        </p:spPr>
      </p:pic>
      <p:sp>
        <p:nvSpPr>
          <p:cNvPr id="8" name="Rectangle 2">
            <a:extLst>
              <a:ext uri="{FF2B5EF4-FFF2-40B4-BE49-F238E27FC236}">
                <a16:creationId xmlns:a16="http://schemas.microsoft.com/office/drawing/2014/main" id="{B0E262E9-EAAA-4C4E-A104-BFAAB7A05B42}"/>
              </a:ext>
            </a:extLst>
          </p:cNvPr>
          <p:cNvSpPr>
            <a:spLocks noChangeArrowheads="1"/>
          </p:cNvSpPr>
          <p:nvPr/>
        </p:nvSpPr>
        <p:spPr bwMode="auto">
          <a:xfrm>
            <a:off x="785836" y="3893193"/>
            <a:ext cx="946527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zh-CN" b="1" dirty="0">
                <a:latin typeface="Arial" panose="020B0604020202020204" pitchFamily="34" charset="0"/>
              </a:rPr>
              <a:t>array dataset</a:t>
            </a:r>
          </a:p>
          <a:p>
            <a:pPr lvl="0" eaLnBrk="0" fontAlgn="base" hangingPunct="0">
              <a:spcBef>
                <a:spcPct val="0"/>
              </a:spcBef>
              <a:spcAft>
                <a:spcPct val="0"/>
              </a:spcAft>
            </a:pPr>
            <a:r>
              <a:rPr lang="en-US" altLang="zh-CN" dirty="0">
                <a:latin typeface="Arial" panose="020B0604020202020204" pitchFamily="34" charset="0"/>
              </a:rPr>
              <a:t>a dataset containing array data (say a data vector, array, cube etc...) and may have a unit. </a:t>
            </a:r>
          </a:p>
          <a:p>
            <a:pPr lvl="0" eaLnBrk="0" fontAlgn="base" hangingPunct="0">
              <a:spcBef>
                <a:spcPct val="0"/>
              </a:spcBef>
              <a:spcAft>
                <a:spcPct val="0"/>
              </a:spcAft>
            </a:pPr>
            <a:r>
              <a:rPr lang="en-US" altLang="zh-CN" b="1" dirty="0">
                <a:latin typeface="Arial" panose="020B0604020202020204" pitchFamily="34" charset="0"/>
              </a:rPr>
              <a:t>table dataset</a:t>
            </a:r>
          </a:p>
          <a:p>
            <a:pPr lvl="0" eaLnBrk="0" fontAlgn="base" hangingPunct="0">
              <a:spcBef>
                <a:spcPct val="0"/>
              </a:spcBef>
              <a:spcAft>
                <a:spcPct val="0"/>
              </a:spcAft>
            </a:pPr>
            <a:r>
              <a:rPr lang="en-US" altLang="zh-CN" dirty="0">
                <a:latin typeface="Arial" panose="020B0604020202020204" pitchFamily="34" charset="0"/>
              </a:rPr>
              <a:t>a dataset containing a collection of columns. Each column contains array data (say a data vector, array, cube etc...) and may have a unit. All columns have the same number of rows. Together they make up the table. </a:t>
            </a:r>
          </a:p>
          <a:p>
            <a:pPr lvl="0" eaLnBrk="0" fontAlgn="base" hangingPunct="0">
              <a:spcBef>
                <a:spcPct val="0"/>
              </a:spcBef>
              <a:spcAft>
                <a:spcPct val="0"/>
              </a:spcAft>
            </a:pPr>
            <a:r>
              <a:rPr lang="en-US" altLang="zh-CN" b="1" dirty="0">
                <a:latin typeface="Arial" panose="020B0604020202020204" pitchFamily="34" charset="0"/>
              </a:rPr>
              <a:t>composite dataset</a:t>
            </a:r>
          </a:p>
          <a:p>
            <a:pPr lvl="0" eaLnBrk="0" fontAlgn="base" hangingPunct="0">
              <a:spcBef>
                <a:spcPct val="0"/>
              </a:spcBef>
              <a:spcAft>
                <a:spcPct val="0"/>
              </a:spcAft>
            </a:pPr>
            <a:r>
              <a:rPr lang="en-US" altLang="zh-CN" dirty="0">
                <a:latin typeface="Arial" panose="020B0604020202020204" pitchFamily="34" charset="0"/>
              </a:rPr>
              <a:t>a dataset containing a collection of datasets. This allows arbitrary complex structures, as a child dataset within a composite dataset may be a composite dataset itself and so 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9" name="日期占位符 8">
            <a:extLst>
              <a:ext uri="{FF2B5EF4-FFF2-40B4-BE49-F238E27FC236}">
                <a16:creationId xmlns:a16="http://schemas.microsoft.com/office/drawing/2014/main" id="{5ECA5D3D-8C33-4DCD-9210-465F2DCE13F9}"/>
              </a:ext>
            </a:extLst>
          </p:cNvPr>
          <p:cNvSpPr>
            <a:spLocks noGrp="1"/>
          </p:cNvSpPr>
          <p:nvPr>
            <p:ph type="dt" sz="half" idx="10"/>
          </p:nvPr>
        </p:nvSpPr>
        <p:spPr/>
        <p:txBody>
          <a:bodyPr/>
          <a:lstStyle/>
          <a:p>
            <a:r>
              <a:rPr lang="en-US" altLang="zh-CN"/>
              <a:t>2019/3/14</a:t>
            </a:r>
            <a:endParaRPr lang="zh-CN" altLang="en-US"/>
          </a:p>
        </p:txBody>
      </p:sp>
      <p:sp>
        <p:nvSpPr>
          <p:cNvPr id="10" name="页脚占位符 9">
            <a:extLst>
              <a:ext uri="{FF2B5EF4-FFF2-40B4-BE49-F238E27FC236}">
                <a16:creationId xmlns:a16="http://schemas.microsoft.com/office/drawing/2014/main" id="{6AFF166B-8FED-4145-AC6D-1EF509A60F48}"/>
              </a:ext>
            </a:extLst>
          </p:cNvPr>
          <p:cNvSpPr>
            <a:spLocks noGrp="1"/>
          </p:cNvSpPr>
          <p:nvPr>
            <p:ph type="ftr" sz="quarter" idx="11"/>
          </p:nvPr>
        </p:nvSpPr>
        <p:spPr/>
        <p:txBody>
          <a:bodyPr/>
          <a:lstStyle/>
          <a:p>
            <a:r>
              <a:rPr lang="en-US" altLang="zh-CN"/>
              <a:t>SVOM Workshop, IAP, Paris 2019-03-14</a:t>
            </a:r>
            <a:endParaRPr lang="zh-CN" altLang="en-US"/>
          </a:p>
        </p:txBody>
      </p:sp>
      <p:sp>
        <p:nvSpPr>
          <p:cNvPr id="11" name="灯片编号占位符 10">
            <a:extLst>
              <a:ext uri="{FF2B5EF4-FFF2-40B4-BE49-F238E27FC236}">
                <a16:creationId xmlns:a16="http://schemas.microsoft.com/office/drawing/2014/main" id="{579AD956-83BD-428E-A086-62C8A083D744}"/>
              </a:ext>
            </a:extLst>
          </p:cNvPr>
          <p:cNvSpPr>
            <a:spLocks noGrp="1"/>
          </p:cNvSpPr>
          <p:nvPr>
            <p:ph type="sldNum" sz="quarter" idx="12"/>
          </p:nvPr>
        </p:nvSpPr>
        <p:spPr/>
        <p:txBody>
          <a:bodyPr/>
          <a:lstStyle/>
          <a:p>
            <a:fld id="{64452DAA-1127-4A8D-BFCA-81334CCA6175}" type="slidenum">
              <a:rPr lang="zh-CN" altLang="en-US" smtClean="0"/>
              <a:t>19</a:t>
            </a:fld>
            <a:endParaRPr lang="zh-CN" altLang="en-US"/>
          </a:p>
        </p:txBody>
      </p:sp>
      <p:sp>
        <p:nvSpPr>
          <p:cNvPr id="12" name="文本框 11">
            <a:extLst>
              <a:ext uri="{FF2B5EF4-FFF2-40B4-BE49-F238E27FC236}">
                <a16:creationId xmlns:a16="http://schemas.microsoft.com/office/drawing/2014/main" id="{16B5E681-E6ED-43DC-8125-AC190B00FB02}"/>
              </a:ext>
            </a:extLst>
          </p:cNvPr>
          <p:cNvSpPr txBox="1"/>
          <p:nvPr/>
        </p:nvSpPr>
        <p:spPr>
          <a:xfrm>
            <a:off x="8610600" y="6495536"/>
            <a:ext cx="3042139" cy="276999"/>
          </a:xfrm>
          <a:prstGeom prst="rect">
            <a:avLst/>
          </a:prstGeom>
          <a:noFill/>
        </p:spPr>
        <p:txBody>
          <a:bodyPr wrap="square" rtlCol="0">
            <a:spAutoFit/>
          </a:bodyPr>
          <a:lstStyle/>
          <a:p>
            <a:r>
              <a:rPr lang="en-US" altLang="zh-CN" sz="1200" dirty="0"/>
              <a:t>Adapted from HCSS v15 Doc</a:t>
            </a:r>
            <a:endParaRPr lang="zh-CN" altLang="en-US" sz="1200" dirty="0"/>
          </a:p>
        </p:txBody>
      </p:sp>
    </p:spTree>
    <p:extLst>
      <p:ext uri="{BB962C8B-B14F-4D97-AF65-F5344CB8AC3E}">
        <p14:creationId xmlns:p14="http://schemas.microsoft.com/office/powerpoint/2010/main" val="203018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Standard Product Generation</a:t>
            </a:r>
            <a:endParaRPr lang="zh-CN" altLang="en-US" dirty="0"/>
          </a:p>
        </p:txBody>
      </p:sp>
      <p:sp>
        <p:nvSpPr>
          <p:cNvPr id="3" name="内容占位符 2"/>
          <p:cNvSpPr>
            <a:spLocks noGrp="1"/>
          </p:cNvSpPr>
          <p:nvPr>
            <p:ph idx="1"/>
          </p:nvPr>
        </p:nvSpPr>
        <p:spPr>
          <a:xfrm>
            <a:off x="838200" y="1238492"/>
            <a:ext cx="10515600" cy="4938471"/>
          </a:xfrm>
        </p:spPr>
        <p:txBody>
          <a:bodyPr>
            <a:normAutofit fontScale="85000" lnSpcReduction="20000"/>
          </a:bodyPr>
          <a:lstStyle/>
          <a:p>
            <a:r>
              <a:rPr lang="en-US" altLang="zh-CN" dirty="0"/>
              <a:t>Specifically ‘Data Products’ means deliverable legacy data of the mission with controlled quality.</a:t>
            </a:r>
          </a:p>
          <a:p>
            <a:r>
              <a:rPr lang="en-US" altLang="zh-CN" dirty="0"/>
              <a:t>CSC produces L0d – L2.5 Data Products from L0c data, calibration data, and external auxiliary data. Short Description of “L” levels:</a:t>
            </a:r>
          </a:p>
          <a:p>
            <a:pPr marL="971550" lvl="1" indent="-514350">
              <a:buFont typeface="+mj-lt"/>
              <a:buAutoNum type="arabicPeriod"/>
            </a:pPr>
            <a:r>
              <a:rPr lang="en-US" altLang="zh-CN" dirty="0"/>
              <a:t>L0d: telemetry reorganized for L1 generation. </a:t>
            </a:r>
          </a:p>
          <a:p>
            <a:pPr marL="971550" lvl="1" indent="-514350">
              <a:buFont typeface="+mj-lt"/>
              <a:buAutoNum type="arabicPeriod"/>
            </a:pPr>
            <a:r>
              <a:rPr lang="en-US" altLang="zh-CN" dirty="0"/>
              <a:t>L1: uncalibrated instrument data. </a:t>
            </a:r>
          </a:p>
          <a:p>
            <a:pPr marL="971550" lvl="1" indent="-514350">
              <a:buFont typeface="+mj-lt"/>
              <a:buAutoNum type="arabicPeriod"/>
            </a:pPr>
            <a:r>
              <a:rPr lang="en-US" altLang="zh-CN" dirty="0"/>
              <a:t>L2: calibrated instrument data with physical units that can be used by the general community. </a:t>
            </a:r>
          </a:p>
          <a:p>
            <a:pPr lvl="2"/>
            <a:r>
              <a:rPr lang="en-US" altLang="zh-CN" dirty="0"/>
              <a:t>Calibration models and algorithms are published, standardized, and configuration controlled.</a:t>
            </a:r>
          </a:p>
          <a:p>
            <a:pPr marL="971550" lvl="1" indent="-514350">
              <a:buFont typeface="+mj-lt"/>
              <a:buAutoNum type="arabicPeriod"/>
            </a:pPr>
            <a:r>
              <a:rPr lang="en-US" altLang="zh-CN" dirty="0"/>
              <a:t>L2.5: conceptually simple merging of L2 data to: e.g. stitched maps, connected spectra and SEDs, light curves.</a:t>
            </a:r>
          </a:p>
          <a:p>
            <a:pPr lvl="2"/>
            <a:r>
              <a:rPr lang="en-US" altLang="zh-CN" dirty="0"/>
              <a:t>May be derived from multiple instruments.</a:t>
            </a:r>
          </a:p>
          <a:p>
            <a:pPr lvl="2"/>
            <a:r>
              <a:rPr lang="en-US" altLang="zh-CN" dirty="0"/>
              <a:t>Calibration models and algorithms are published, standardized, and configuration controlled </a:t>
            </a:r>
          </a:p>
          <a:p>
            <a:pPr lvl="1"/>
            <a:r>
              <a:rPr lang="en-US" altLang="zh-CN" dirty="0"/>
              <a:t>“L” levels are not always the same as “SP” levels.</a:t>
            </a:r>
          </a:p>
          <a:p>
            <a:r>
              <a:rPr lang="en-US" altLang="zh-CN" dirty="0"/>
              <a:t>L3: Calculation depends on model and/or external data sets. </a:t>
            </a:r>
          </a:p>
          <a:p>
            <a:pPr lvl="1"/>
            <a:r>
              <a:rPr lang="en-US" altLang="zh-CN" dirty="0"/>
              <a:t>Not part of SPG. (TBC)</a:t>
            </a:r>
          </a:p>
          <a:p>
            <a:endParaRPr lang="zh-CN" altLang="en-US" dirty="0"/>
          </a:p>
        </p:txBody>
      </p:sp>
      <p:sp>
        <p:nvSpPr>
          <p:cNvPr id="6" name="日期占位符 5"/>
          <p:cNvSpPr>
            <a:spLocks noGrp="1"/>
          </p:cNvSpPr>
          <p:nvPr>
            <p:ph type="dt" sz="half" idx="10"/>
          </p:nvPr>
        </p:nvSpPr>
        <p:spPr/>
        <p:txBody>
          <a:bodyPr/>
          <a:lstStyle/>
          <a:p>
            <a:r>
              <a:rPr lang="en-US" altLang="zh-CN"/>
              <a:t>2019/3/14</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2</a:t>
            </a:fld>
            <a:endParaRPr lang="zh-CN" altLang="en-US"/>
          </a:p>
        </p:txBody>
      </p:sp>
      <p:sp>
        <p:nvSpPr>
          <p:cNvPr id="4" name="页脚占位符 3">
            <a:extLst>
              <a:ext uri="{FF2B5EF4-FFF2-40B4-BE49-F238E27FC236}">
                <a16:creationId xmlns:a16="http://schemas.microsoft.com/office/drawing/2014/main" id="{2A600E41-43F8-472C-9F41-C769FD28E712}"/>
              </a:ext>
            </a:extLst>
          </p:cNvPr>
          <p:cNvSpPr>
            <a:spLocks noGrp="1"/>
          </p:cNvSpPr>
          <p:nvPr>
            <p:ph type="ftr" sz="quarter" idx="11"/>
          </p:nvPr>
        </p:nvSpPr>
        <p:spPr/>
        <p:txBody>
          <a:bodyPr/>
          <a:lstStyle/>
          <a:p>
            <a:r>
              <a:rPr lang="en-US" altLang="zh-CN"/>
              <a:t>SVOM Workshop, IAP, Paris 2019-03-14</a:t>
            </a:r>
            <a:endParaRPr lang="zh-CN" altLang="en-US"/>
          </a:p>
        </p:txBody>
      </p:sp>
    </p:spTree>
    <p:extLst>
      <p:ext uri="{BB962C8B-B14F-4D97-AF65-F5344CB8AC3E}">
        <p14:creationId xmlns:p14="http://schemas.microsoft.com/office/powerpoint/2010/main" val="512496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604E06-1D14-4C02-AFD7-F03F771C91BB}"/>
              </a:ext>
            </a:extLst>
          </p:cNvPr>
          <p:cNvSpPr>
            <a:spLocks noGrp="1"/>
          </p:cNvSpPr>
          <p:nvPr>
            <p:ph type="title"/>
          </p:nvPr>
        </p:nvSpPr>
        <p:spPr/>
        <p:txBody>
          <a:bodyPr/>
          <a:lstStyle/>
          <a:p>
            <a:r>
              <a:rPr lang="en-US" altLang="zh-CN" dirty="0"/>
              <a:t>Meta Data and Parameters</a:t>
            </a:r>
            <a:endParaRPr lang="zh-CN" altLang="en-US" dirty="0"/>
          </a:p>
        </p:txBody>
      </p:sp>
      <p:sp>
        <p:nvSpPr>
          <p:cNvPr id="3" name="内容占位符 2">
            <a:extLst>
              <a:ext uri="{FF2B5EF4-FFF2-40B4-BE49-F238E27FC236}">
                <a16:creationId xmlns:a16="http://schemas.microsoft.com/office/drawing/2014/main" id="{9A1F389C-9E4C-4133-A23F-D61E850295BA}"/>
              </a:ext>
            </a:extLst>
          </p:cNvPr>
          <p:cNvSpPr>
            <a:spLocks noGrp="1"/>
          </p:cNvSpPr>
          <p:nvPr>
            <p:ph idx="1"/>
          </p:nvPr>
        </p:nvSpPr>
        <p:spPr>
          <a:xfrm>
            <a:off x="838200" y="1227776"/>
            <a:ext cx="10585938" cy="873367"/>
          </a:xfrm>
        </p:spPr>
        <p:txBody>
          <a:bodyPr>
            <a:normAutofit fontScale="92500" lnSpcReduction="10000"/>
          </a:bodyPr>
          <a:lstStyle/>
          <a:p>
            <a:pPr marL="0" indent="0">
              <a:buNone/>
            </a:pPr>
            <a:r>
              <a:rPr lang="en-US" altLang="zh-CN" b="1" dirty="0"/>
              <a:t>Meta Data</a:t>
            </a:r>
            <a:r>
              <a:rPr lang="en-US" altLang="zh-CN" dirty="0"/>
              <a:t>:  data about data</a:t>
            </a:r>
          </a:p>
          <a:p>
            <a:pPr marL="0" indent="0">
              <a:buNone/>
            </a:pPr>
            <a:r>
              <a:rPr lang="en-US" altLang="zh-CN" dirty="0"/>
              <a:t>The meta data is defined as a collection of parameters. </a:t>
            </a:r>
            <a:endParaRPr lang="zh-CN" altLang="en-US" dirty="0"/>
          </a:p>
        </p:txBody>
      </p:sp>
      <p:graphicFrame>
        <p:nvGraphicFramePr>
          <p:cNvPr id="5" name="表格 4">
            <a:extLst>
              <a:ext uri="{FF2B5EF4-FFF2-40B4-BE49-F238E27FC236}">
                <a16:creationId xmlns:a16="http://schemas.microsoft.com/office/drawing/2014/main" id="{5A26B73B-3D44-4757-9E88-907C5470081A}"/>
              </a:ext>
            </a:extLst>
          </p:cNvPr>
          <p:cNvGraphicFramePr>
            <a:graphicFrameLocks noGrp="1"/>
          </p:cNvGraphicFramePr>
          <p:nvPr>
            <p:extLst>
              <p:ext uri="{D42A27DB-BD31-4B8C-83A1-F6EECF244321}">
                <p14:modId xmlns:p14="http://schemas.microsoft.com/office/powerpoint/2010/main" val="4183948949"/>
              </p:ext>
            </p:extLst>
          </p:nvPr>
        </p:nvGraphicFramePr>
        <p:xfrm>
          <a:off x="1102960" y="5012587"/>
          <a:ext cx="9773621" cy="1546071"/>
        </p:xfrm>
        <a:graphic>
          <a:graphicData uri="http://schemas.openxmlformats.org/drawingml/2006/table">
            <a:tbl>
              <a:tblPr firstRow="1" bandRow="1">
                <a:tableStyleId>{5940675A-B579-460E-94D1-54222C63F5DA}</a:tableStyleId>
              </a:tblPr>
              <a:tblGrid>
                <a:gridCol w="1200625">
                  <a:extLst>
                    <a:ext uri="{9D8B030D-6E8A-4147-A177-3AD203B41FA5}">
                      <a16:colId xmlns:a16="http://schemas.microsoft.com/office/drawing/2014/main" val="3072257750"/>
                    </a:ext>
                  </a:extLst>
                </a:gridCol>
                <a:gridCol w="3050930">
                  <a:extLst>
                    <a:ext uri="{9D8B030D-6E8A-4147-A177-3AD203B41FA5}">
                      <a16:colId xmlns:a16="http://schemas.microsoft.com/office/drawing/2014/main" val="2991042722"/>
                    </a:ext>
                  </a:extLst>
                </a:gridCol>
                <a:gridCol w="1820008">
                  <a:extLst>
                    <a:ext uri="{9D8B030D-6E8A-4147-A177-3AD203B41FA5}">
                      <a16:colId xmlns:a16="http://schemas.microsoft.com/office/drawing/2014/main" val="1939178315"/>
                    </a:ext>
                  </a:extLst>
                </a:gridCol>
                <a:gridCol w="2743200">
                  <a:extLst>
                    <a:ext uri="{9D8B030D-6E8A-4147-A177-3AD203B41FA5}">
                      <a16:colId xmlns:a16="http://schemas.microsoft.com/office/drawing/2014/main" val="144522727"/>
                    </a:ext>
                  </a:extLst>
                </a:gridCol>
                <a:gridCol w="958858">
                  <a:extLst>
                    <a:ext uri="{9D8B030D-6E8A-4147-A177-3AD203B41FA5}">
                      <a16:colId xmlns:a16="http://schemas.microsoft.com/office/drawing/2014/main" val="477126343"/>
                    </a:ext>
                  </a:extLst>
                </a:gridCol>
              </a:tblGrid>
              <a:tr h="272738">
                <a:tc>
                  <a:txBody>
                    <a:bodyPr/>
                    <a:lstStyle/>
                    <a:p>
                      <a:pPr algn="ctr"/>
                      <a:r>
                        <a:rPr lang="en-US" altLang="zh-CN" sz="1500" dirty="0"/>
                        <a:t>name</a:t>
                      </a:r>
                      <a:endParaRPr lang="zh-CN" altLang="en-US" sz="1500" dirty="0"/>
                    </a:p>
                  </a:txBody>
                  <a:tcPr marT="37785" marB="37785"/>
                </a:tc>
                <a:tc>
                  <a:txBody>
                    <a:bodyPr/>
                    <a:lstStyle/>
                    <a:p>
                      <a:pPr algn="ctr"/>
                      <a:r>
                        <a:rPr lang="en-US" altLang="zh-CN" sz="1500" dirty="0"/>
                        <a:t>description</a:t>
                      </a:r>
                      <a:endParaRPr lang="zh-CN" altLang="en-US" sz="1500" dirty="0"/>
                    </a:p>
                  </a:txBody>
                  <a:tcPr marT="37785" marB="37785">
                    <a:lnR w="12700" cap="flat" cmpd="sng" algn="ctr">
                      <a:solidFill>
                        <a:schemeClr val="tx1"/>
                      </a:solidFill>
                      <a:prstDash val="solid"/>
                      <a:round/>
                      <a:headEnd type="none" w="med" len="med"/>
                      <a:tailEnd type="none" w="med" len="med"/>
                    </a:lnR>
                  </a:tcPr>
                </a:tc>
                <a:tc>
                  <a:txBody>
                    <a:bodyPr/>
                    <a:lstStyle/>
                    <a:p>
                      <a:pPr algn="ctr"/>
                      <a:r>
                        <a:rPr lang="en-US" altLang="zh-CN" sz="1500" dirty="0"/>
                        <a:t>Internal Data type</a:t>
                      </a:r>
                      <a:endParaRPr lang="zh-CN" altLang="en-US" sz="1500" dirty="0"/>
                    </a:p>
                  </a:txBody>
                  <a:tcPr marT="37785" marB="37785">
                    <a:lnL w="12700" cap="flat" cmpd="sng" algn="ctr">
                      <a:solidFill>
                        <a:schemeClr val="tx1"/>
                      </a:solidFill>
                      <a:prstDash val="solid"/>
                      <a:round/>
                      <a:headEnd type="none" w="med" len="med"/>
                      <a:tailEnd type="none" w="med" len="med"/>
                    </a:lnL>
                  </a:tcPr>
                </a:tc>
                <a:tc>
                  <a:txBody>
                    <a:bodyPr/>
                    <a:lstStyle/>
                    <a:p>
                      <a:pPr algn="ctr"/>
                      <a:r>
                        <a:rPr lang="en-US" altLang="zh-CN" sz="1500" dirty="0"/>
                        <a:t>Example value</a:t>
                      </a:r>
                      <a:endParaRPr lang="zh-CN" altLang="en-US" sz="1500" dirty="0"/>
                    </a:p>
                  </a:txBody>
                  <a:tcPr marT="37785" marB="37785"/>
                </a:tc>
                <a:tc>
                  <a:txBody>
                    <a:bodyPr/>
                    <a:lstStyle/>
                    <a:p>
                      <a:pPr algn="ctr"/>
                      <a:r>
                        <a:rPr lang="en-US" altLang="zh-CN" sz="1500" dirty="0"/>
                        <a:t>unit</a:t>
                      </a:r>
                      <a:endParaRPr lang="zh-CN" altLang="en-US" sz="1500" dirty="0"/>
                    </a:p>
                  </a:txBody>
                  <a:tcPr marT="37785" marB="37785"/>
                </a:tc>
                <a:extLst>
                  <a:ext uri="{0D108BD9-81ED-4DB2-BD59-A6C34878D82A}">
                    <a16:rowId xmlns:a16="http://schemas.microsoft.com/office/drawing/2014/main" val="2947528495"/>
                  </a:ext>
                </a:extLst>
              </a:tr>
              <a:tr h="279515">
                <a:tc>
                  <a:txBody>
                    <a:bodyPr/>
                    <a:lstStyle/>
                    <a:p>
                      <a:r>
                        <a:rPr lang="en-US" altLang="zh-CN" sz="1500" dirty="0"/>
                        <a:t>VTDT</a:t>
                      </a:r>
                      <a:endParaRPr lang="zh-CN" altLang="en-US" sz="1500" dirty="0"/>
                    </a:p>
                  </a:txBody>
                  <a:tcPr marT="41564" marB="415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a:t>VT detection time</a:t>
                      </a:r>
                      <a:endParaRPr lang="zh-CN" altLang="en-US" sz="1500" dirty="0"/>
                    </a:p>
                  </a:txBody>
                  <a:tcPr marT="41564" marB="41564">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a:t>Integer</a:t>
                      </a:r>
                      <a:endParaRPr lang="zh-CN" altLang="en-US" sz="1500" dirty="0"/>
                    </a:p>
                  </a:txBody>
                  <a:tcPr marT="37785" marB="37785">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a:t>603853323456789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a:t>(2019-02-19T01:02:03.456789)</a:t>
                      </a:r>
                      <a:endParaRPr lang="zh-CN" altLang="en-US" sz="1500" dirty="0"/>
                    </a:p>
                  </a:txBody>
                  <a:tcPr marT="37785" marB="3778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a:t>microsec</a:t>
                      </a:r>
                      <a:endParaRPr lang="zh-CN" altLang="en-US" sz="1500" dirty="0"/>
                    </a:p>
                  </a:txBody>
                  <a:tcPr marT="37785" marB="37785"/>
                </a:tc>
                <a:extLst>
                  <a:ext uri="{0D108BD9-81ED-4DB2-BD59-A6C34878D82A}">
                    <a16:rowId xmlns:a16="http://schemas.microsoft.com/office/drawing/2014/main" val="8199210"/>
                  </a:ext>
                </a:extLst>
              </a:tr>
              <a:tr h="272738">
                <a:tc>
                  <a:txBody>
                    <a:bodyPr/>
                    <a:lstStyle/>
                    <a:p>
                      <a:r>
                        <a:rPr lang="en-US" altLang="zh-CN" sz="1500" dirty="0"/>
                        <a:t>VT_PWR</a:t>
                      </a:r>
                      <a:endParaRPr lang="zh-CN" altLang="en-US" sz="1500" dirty="0"/>
                    </a:p>
                  </a:txBody>
                  <a:tcPr marT="37785" marB="3778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a:t>Voltage of VT power supply</a:t>
                      </a:r>
                      <a:endParaRPr lang="zh-CN" altLang="en-US" sz="1500" dirty="0"/>
                    </a:p>
                  </a:txBody>
                  <a:tcPr marT="37785" marB="37785">
                    <a:lnR w="12700" cap="flat" cmpd="sng" algn="ctr">
                      <a:solidFill>
                        <a:schemeClr val="tx1"/>
                      </a:solidFill>
                      <a:prstDash val="solid"/>
                      <a:round/>
                      <a:headEnd type="none" w="med" len="med"/>
                      <a:tailEnd type="none" w="med" len="med"/>
                    </a:lnR>
                  </a:tcPr>
                </a:tc>
                <a:tc>
                  <a:txBody>
                    <a:bodyPr/>
                    <a:lstStyle/>
                    <a:p>
                      <a:r>
                        <a:rPr lang="en-US" altLang="zh-CN" sz="1500" dirty="0"/>
                        <a:t>float</a:t>
                      </a:r>
                      <a:endParaRPr lang="zh-CN" altLang="en-US" sz="1500" dirty="0"/>
                    </a:p>
                  </a:txBody>
                  <a:tcPr marT="37785" marB="37785">
                    <a:lnL w="12700" cap="flat" cmpd="sng" algn="ctr">
                      <a:solidFill>
                        <a:schemeClr val="tx1"/>
                      </a:solidFill>
                      <a:prstDash val="solid"/>
                      <a:round/>
                      <a:headEnd type="none" w="med" len="med"/>
                      <a:tailEnd type="none" w="med" len="med"/>
                    </a:lnL>
                  </a:tcPr>
                </a:tc>
                <a:tc>
                  <a:txBody>
                    <a:bodyPr/>
                    <a:lstStyle/>
                    <a:p>
                      <a:r>
                        <a:rPr lang="en-US" altLang="zh-CN" sz="1500" dirty="0"/>
                        <a:t>20.12</a:t>
                      </a:r>
                      <a:endParaRPr lang="zh-CN" altLang="en-US" sz="1500" dirty="0"/>
                    </a:p>
                  </a:txBody>
                  <a:tcPr marT="37785" marB="37785"/>
                </a:tc>
                <a:tc>
                  <a:txBody>
                    <a:bodyPr/>
                    <a:lstStyle/>
                    <a:p>
                      <a:r>
                        <a:rPr lang="en-US" altLang="zh-CN" sz="1500" dirty="0"/>
                        <a:t>V</a:t>
                      </a:r>
                      <a:endParaRPr lang="zh-CN" altLang="en-US" sz="1500" dirty="0"/>
                    </a:p>
                  </a:txBody>
                  <a:tcPr marT="37785" marB="37785"/>
                </a:tc>
                <a:extLst>
                  <a:ext uri="{0D108BD9-81ED-4DB2-BD59-A6C34878D82A}">
                    <a16:rowId xmlns:a16="http://schemas.microsoft.com/office/drawing/2014/main" val="379488435"/>
                  </a:ext>
                </a:extLst>
              </a:tr>
              <a:tr h="40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a:t>Creator</a:t>
                      </a:r>
                      <a:endParaRPr lang="zh-CN" altLang="en-US" sz="1500" dirty="0"/>
                    </a:p>
                  </a:txBody>
                  <a:tcPr marT="37785" marB="3778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dirty="0"/>
                        <a:t>Name of the creator of a product</a:t>
                      </a:r>
                      <a:endParaRPr lang="zh-CN" altLang="en-US" sz="1500" dirty="0"/>
                    </a:p>
                  </a:txBody>
                  <a:tcPr marT="37785" marB="37785">
                    <a:lnR w="12700" cap="flat" cmpd="sng" algn="ctr">
                      <a:solidFill>
                        <a:schemeClr val="tx1"/>
                      </a:solidFill>
                      <a:prstDash val="solid"/>
                      <a:round/>
                      <a:headEnd type="none" w="med" len="med"/>
                      <a:tailEnd type="none" w="med" len="med"/>
                    </a:lnR>
                  </a:tcPr>
                </a:tc>
                <a:tc>
                  <a:txBody>
                    <a:bodyPr/>
                    <a:lstStyle/>
                    <a:p>
                      <a:r>
                        <a:rPr lang="en-US" altLang="zh-CN" sz="1500" dirty="0"/>
                        <a:t>string</a:t>
                      </a:r>
                      <a:endParaRPr lang="zh-CN" altLang="en-US" sz="1500" dirty="0"/>
                    </a:p>
                  </a:txBody>
                  <a:tcPr marT="37785" marB="37785">
                    <a:lnL w="12700" cap="flat" cmpd="sng" algn="ctr">
                      <a:solidFill>
                        <a:schemeClr val="tx1"/>
                      </a:solidFill>
                      <a:prstDash val="solid"/>
                      <a:round/>
                      <a:headEnd type="none" w="med" len="med"/>
                      <a:tailEnd type="none" w="med" len="med"/>
                    </a:lnL>
                  </a:tcPr>
                </a:tc>
                <a:tc>
                  <a:txBody>
                    <a:bodyPr/>
                    <a:lstStyle/>
                    <a:p>
                      <a:r>
                        <a:rPr lang="en-US" altLang="zh-CN" sz="1500" dirty="0"/>
                        <a:t>‘scheduler’</a:t>
                      </a:r>
                      <a:endParaRPr lang="zh-CN" altLang="en-US" sz="1500" dirty="0"/>
                    </a:p>
                  </a:txBody>
                  <a:tcPr marT="37785" marB="37785"/>
                </a:tc>
                <a:tc>
                  <a:txBody>
                    <a:bodyPr/>
                    <a:lstStyle/>
                    <a:p>
                      <a:r>
                        <a:rPr lang="en-US" altLang="zh-CN" sz="1500" dirty="0"/>
                        <a:t>-</a:t>
                      </a:r>
                      <a:endParaRPr lang="zh-CN" altLang="en-US" sz="1500" dirty="0"/>
                    </a:p>
                  </a:txBody>
                  <a:tcPr marT="37785" marB="37785"/>
                </a:tc>
                <a:extLst>
                  <a:ext uri="{0D108BD9-81ED-4DB2-BD59-A6C34878D82A}">
                    <a16:rowId xmlns:a16="http://schemas.microsoft.com/office/drawing/2014/main" val="13850449"/>
                  </a:ext>
                </a:extLst>
              </a:tr>
            </a:tbl>
          </a:graphicData>
        </a:graphic>
      </p:graphicFrame>
      <p:sp>
        <p:nvSpPr>
          <p:cNvPr id="6" name="日期占位符 5">
            <a:extLst>
              <a:ext uri="{FF2B5EF4-FFF2-40B4-BE49-F238E27FC236}">
                <a16:creationId xmlns:a16="http://schemas.microsoft.com/office/drawing/2014/main" id="{C2A21F8E-107A-41A4-9B75-0E8AAEC12805}"/>
              </a:ext>
            </a:extLst>
          </p:cNvPr>
          <p:cNvSpPr>
            <a:spLocks noGrp="1"/>
          </p:cNvSpPr>
          <p:nvPr>
            <p:ph type="dt" sz="half" idx="10"/>
          </p:nvPr>
        </p:nvSpPr>
        <p:spPr/>
        <p:txBody>
          <a:bodyPr/>
          <a:lstStyle/>
          <a:p>
            <a:r>
              <a:rPr lang="en-US" altLang="zh-CN"/>
              <a:t>2019/3/14</a:t>
            </a:r>
            <a:endParaRPr lang="zh-CN" altLang="en-US"/>
          </a:p>
        </p:txBody>
      </p:sp>
      <p:sp>
        <p:nvSpPr>
          <p:cNvPr id="7" name="页脚占位符 6">
            <a:extLst>
              <a:ext uri="{FF2B5EF4-FFF2-40B4-BE49-F238E27FC236}">
                <a16:creationId xmlns:a16="http://schemas.microsoft.com/office/drawing/2014/main" id="{6C2086E9-1BCB-4CB4-91C3-3797671957A5}"/>
              </a:ext>
            </a:extLst>
          </p:cNvPr>
          <p:cNvSpPr>
            <a:spLocks noGrp="1"/>
          </p:cNvSpPr>
          <p:nvPr>
            <p:ph type="ftr" sz="quarter" idx="11"/>
          </p:nvPr>
        </p:nvSpPr>
        <p:spPr/>
        <p:txBody>
          <a:bodyPr/>
          <a:lstStyle/>
          <a:p>
            <a:r>
              <a:rPr lang="en-US" altLang="zh-CN"/>
              <a:t>SVOM Workshop, IAP, Paris 2019-03-14</a:t>
            </a:r>
            <a:endParaRPr lang="zh-CN" altLang="en-US"/>
          </a:p>
        </p:txBody>
      </p:sp>
      <p:sp>
        <p:nvSpPr>
          <p:cNvPr id="8" name="灯片编号占位符 7">
            <a:extLst>
              <a:ext uri="{FF2B5EF4-FFF2-40B4-BE49-F238E27FC236}">
                <a16:creationId xmlns:a16="http://schemas.microsoft.com/office/drawing/2014/main" id="{A33E216D-E676-4058-8A69-93B501AC601F}"/>
              </a:ext>
            </a:extLst>
          </p:cNvPr>
          <p:cNvSpPr>
            <a:spLocks noGrp="1"/>
          </p:cNvSpPr>
          <p:nvPr>
            <p:ph type="sldNum" sz="quarter" idx="12"/>
          </p:nvPr>
        </p:nvSpPr>
        <p:spPr/>
        <p:txBody>
          <a:bodyPr/>
          <a:lstStyle/>
          <a:p>
            <a:fld id="{64452DAA-1127-4A8D-BFCA-81334CCA6175}" type="slidenum">
              <a:rPr lang="zh-CN" altLang="en-US" smtClean="0"/>
              <a:t>20</a:t>
            </a:fld>
            <a:endParaRPr lang="zh-CN" altLang="en-US"/>
          </a:p>
        </p:txBody>
      </p:sp>
      <p:sp>
        <p:nvSpPr>
          <p:cNvPr id="11" name="矩形 10">
            <a:extLst>
              <a:ext uri="{FF2B5EF4-FFF2-40B4-BE49-F238E27FC236}">
                <a16:creationId xmlns:a16="http://schemas.microsoft.com/office/drawing/2014/main" id="{D3DFB3F5-E63D-4074-A240-B9790A7D48E3}"/>
              </a:ext>
            </a:extLst>
          </p:cNvPr>
          <p:cNvSpPr/>
          <p:nvPr/>
        </p:nvSpPr>
        <p:spPr>
          <a:xfrm>
            <a:off x="838200" y="2101142"/>
            <a:ext cx="9914793" cy="2800767"/>
          </a:xfrm>
          <a:prstGeom prst="rect">
            <a:avLst/>
          </a:prstGeom>
        </p:spPr>
        <p:txBody>
          <a:bodyPr wrap="square">
            <a:spAutoFit/>
          </a:bodyPr>
          <a:lstStyle/>
          <a:p>
            <a:r>
              <a:rPr lang="en-US" altLang="zh-CN" sz="2400" b="1" dirty="0"/>
              <a:t>Parameter</a:t>
            </a:r>
            <a:r>
              <a:rPr lang="en-US" altLang="zh-CN" sz="2400" dirty="0"/>
              <a:t>: named scalar variables. </a:t>
            </a:r>
          </a:p>
          <a:p>
            <a:r>
              <a:rPr lang="en-US" altLang="zh-CN" sz="2400" dirty="0"/>
              <a:t>Apart from the value of a parameter you can ask it for its description and -if it is a numeric parameter- for its </a:t>
            </a:r>
            <a:r>
              <a:rPr lang="en-US" altLang="zh-CN" sz="2400" dirty="0">
                <a:hlinkClick r:id="rId2"/>
              </a:rPr>
              <a:t>unit</a:t>
            </a:r>
            <a:r>
              <a:rPr lang="en-US" altLang="zh-CN" sz="2400" dirty="0"/>
              <a:t> as well. </a:t>
            </a:r>
          </a:p>
          <a:p>
            <a:r>
              <a:rPr lang="en-US" altLang="zh-CN" sz="2400" dirty="0"/>
              <a:t>This package provides the following parameter </a:t>
            </a:r>
            <a:r>
              <a:rPr lang="en-US" altLang="zh-CN" sz="2400" i="1" dirty="0"/>
              <a:t>types</a:t>
            </a:r>
            <a:r>
              <a:rPr lang="en-US" altLang="zh-CN" sz="2400" dirty="0"/>
              <a:t>: </a:t>
            </a:r>
            <a:endParaRPr lang="zh-CN" altLang="zh-CN" sz="2000" dirty="0">
              <a:latin typeface="Arial" panose="020B0604020202020204" pitchFamily="34" charset="0"/>
            </a:endParaRPr>
          </a:p>
          <a:p>
            <a:pPr lvl="0" eaLnBrk="0" fontAlgn="base" hangingPunct="0">
              <a:spcBef>
                <a:spcPct val="0"/>
              </a:spcBef>
              <a:spcAft>
                <a:spcPct val="0"/>
              </a:spcAft>
            </a:pPr>
            <a:r>
              <a:rPr lang="zh-CN" altLang="zh-CN" sz="2000" dirty="0">
                <a:latin typeface="Arial" panose="020B0604020202020204" pitchFamily="34" charset="0"/>
              </a:rPr>
              <a:t>Parameter</a:t>
            </a:r>
            <a:r>
              <a:rPr lang="en-US" altLang="zh-CN" sz="2000" dirty="0">
                <a:latin typeface="Arial" panose="020B0604020202020204" pitchFamily="34" charset="0"/>
              </a:rPr>
              <a:t>: </a:t>
            </a:r>
            <a:r>
              <a:rPr lang="zh-CN" altLang="zh-CN" sz="2000" dirty="0">
                <a:latin typeface="Arial" panose="020B0604020202020204" pitchFamily="34" charset="0"/>
              </a:rPr>
              <a:t>Contains a</a:t>
            </a:r>
            <a:r>
              <a:rPr lang="en-US" altLang="zh-CN" sz="2000" dirty="0">
                <a:latin typeface="Arial" panose="020B0604020202020204" pitchFamily="34" charset="0"/>
              </a:rPr>
              <a:t>n arbitrary</a:t>
            </a:r>
            <a:r>
              <a:rPr lang="zh-CN" altLang="zh-CN" sz="2000" dirty="0">
                <a:latin typeface="Arial" panose="020B0604020202020204" pitchFamily="34" charset="0"/>
              </a:rPr>
              <a:t> value and no unit</a:t>
            </a:r>
          </a:p>
          <a:p>
            <a:pPr lvl="0" eaLnBrk="0" fontAlgn="base" hangingPunct="0">
              <a:spcBef>
                <a:spcPct val="0"/>
              </a:spcBef>
              <a:spcAft>
                <a:spcPct val="0"/>
              </a:spcAft>
            </a:pPr>
            <a:r>
              <a:rPr lang="en-US" altLang="zh-CN" sz="2000" dirty="0">
                <a:latin typeface="Arial" panose="020B0604020202020204" pitchFamily="34" charset="0"/>
              </a:rPr>
              <a:t>Numeric</a:t>
            </a:r>
            <a:r>
              <a:rPr lang="zh-CN" altLang="zh-CN" sz="2000" dirty="0">
                <a:latin typeface="Arial" panose="020B0604020202020204" pitchFamily="34" charset="0"/>
              </a:rPr>
              <a:t>Parameter</a:t>
            </a:r>
            <a:r>
              <a:rPr lang="en-US" altLang="zh-CN" sz="2000" dirty="0">
                <a:latin typeface="Arial" panose="020B0604020202020204" pitchFamily="34" charset="0"/>
              </a:rPr>
              <a:t>: </a:t>
            </a:r>
            <a:r>
              <a:rPr lang="zh-CN" altLang="zh-CN" sz="2000" dirty="0">
                <a:latin typeface="Arial" panose="020B0604020202020204" pitchFamily="34" charset="0"/>
              </a:rPr>
              <a:t>Contains a number with possibly a unit</a:t>
            </a:r>
            <a:endParaRPr lang="en-US" altLang="zh-CN" sz="2000" dirty="0">
              <a:latin typeface="Arial" panose="020B0604020202020204" pitchFamily="34" charset="0"/>
            </a:endParaRPr>
          </a:p>
          <a:p>
            <a:pPr lvl="0" eaLnBrk="0" fontAlgn="base" hangingPunct="0">
              <a:spcBef>
                <a:spcPct val="0"/>
              </a:spcBef>
              <a:spcAft>
                <a:spcPct val="0"/>
              </a:spcAft>
            </a:pPr>
            <a:endParaRPr lang="en-US" altLang="zh-CN" sz="2000" dirty="0">
              <a:latin typeface="Arial" panose="020B0604020202020204" pitchFamily="34" charset="0"/>
            </a:endParaRPr>
          </a:p>
          <a:p>
            <a:pPr lvl="0" eaLnBrk="0" fontAlgn="base" hangingPunct="0">
              <a:spcBef>
                <a:spcPct val="0"/>
              </a:spcBef>
              <a:spcAft>
                <a:spcPct val="0"/>
              </a:spcAft>
            </a:pPr>
            <a:r>
              <a:rPr lang="en-US" altLang="zh-CN" sz="2000" dirty="0">
                <a:latin typeface="Arial" panose="020B0604020202020204" pitchFamily="34" charset="0"/>
              </a:rPr>
              <a:t>Example of meta data with three parameters:</a:t>
            </a:r>
            <a:endParaRPr lang="zh-CN" altLang="zh-CN" sz="2000" dirty="0">
              <a:latin typeface="Arial" panose="020B0604020202020204" pitchFamily="34" charset="0"/>
            </a:endParaRPr>
          </a:p>
        </p:txBody>
      </p:sp>
      <p:sp>
        <p:nvSpPr>
          <p:cNvPr id="12" name="文本框 11">
            <a:extLst>
              <a:ext uri="{FF2B5EF4-FFF2-40B4-BE49-F238E27FC236}">
                <a16:creationId xmlns:a16="http://schemas.microsoft.com/office/drawing/2014/main" id="{359EABB1-2D1D-4407-8F3A-FC6B0137C6EC}"/>
              </a:ext>
            </a:extLst>
          </p:cNvPr>
          <p:cNvSpPr txBox="1"/>
          <p:nvPr/>
        </p:nvSpPr>
        <p:spPr>
          <a:xfrm>
            <a:off x="8099202" y="6582975"/>
            <a:ext cx="3042139" cy="276999"/>
          </a:xfrm>
          <a:prstGeom prst="rect">
            <a:avLst/>
          </a:prstGeom>
          <a:noFill/>
        </p:spPr>
        <p:txBody>
          <a:bodyPr wrap="square" rtlCol="0">
            <a:spAutoFit/>
          </a:bodyPr>
          <a:lstStyle/>
          <a:p>
            <a:r>
              <a:rPr lang="en-US" altLang="zh-CN" sz="1200" dirty="0"/>
              <a:t>Adapted from HCSS v15 Doc</a:t>
            </a:r>
            <a:endParaRPr lang="zh-CN" altLang="en-US" sz="1200" dirty="0"/>
          </a:p>
        </p:txBody>
      </p:sp>
    </p:spTree>
    <p:extLst>
      <p:ext uri="{BB962C8B-B14F-4D97-AF65-F5344CB8AC3E}">
        <p14:creationId xmlns:p14="http://schemas.microsoft.com/office/powerpoint/2010/main" val="1452993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E8F95C-F963-457B-BF2E-5176BDE2500D}"/>
              </a:ext>
            </a:extLst>
          </p:cNvPr>
          <p:cNvSpPr>
            <a:spLocks noGrp="1"/>
          </p:cNvSpPr>
          <p:nvPr>
            <p:ph type="title"/>
          </p:nvPr>
        </p:nvSpPr>
        <p:spPr/>
        <p:txBody>
          <a:bodyPr/>
          <a:lstStyle/>
          <a:p>
            <a:r>
              <a:rPr lang="en-US" altLang="zh-CN" dirty="0"/>
              <a:t>History</a:t>
            </a:r>
            <a:endParaRPr lang="zh-CN" altLang="en-US" dirty="0"/>
          </a:p>
        </p:txBody>
      </p:sp>
      <p:sp>
        <p:nvSpPr>
          <p:cNvPr id="3" name="内容占位符 2">
            <a:extLst>
              <a:ext uri="{FF2B5EF4-FFF2-40B4-BE49-F238E27FC236}">
                <a16:creationId xmlns:a16="http://schemas.microsoft.com/office/drawing/2014/main" id="{010C4BC7-33B1-4C19-98C7-7720CD90FE60}"/>
              </a:ext>
            </a:extLst>
          </p:cNvPr>
          <p:cNvSpPr>
            <a:spLocks noGrp="1"/>
          </p:cNvSpPr>
          <p:nvPr>
            <p:ph idx="1"/>
          </p:nvPr>
        </p:nvSpPr>
        <p:spPr>
          <a:xfrm>
            <a:off x="977096" y="1550345"/>
            <a:ext cx="9440119" cy="4494152"/>
          </a:xfrm>
        </p:spPr>
        <p:txBody>
          <a:bodyPr>
            <a:normAutofit/>
          </a:bodyPr>
          <a:lstStyle/>
          <a:p>
            <a:r>
              <a:rPr lang="en-US" altLang="zh-CN" dirty="0"/>
              <a:t> The history is a lightweight mechanism to record the origin of this product or changes made to this product. Lightweight means, that the Product data itself does not  records changes, but external parties can attach additional information to the Product which reflects the changes.</a:t>
            </a:r>
          </a:p>
          <a:p>
            <a:endParaRPr lang="en-US" altLang="zh-CN" dirty="0"/>
          </a:p>
          <a:p>
            <a:r>
              <a:rPr lang="en-US" altLang="zh-CN" dirty="0"/>
              <a:t>The sole purpose of the history interface of a Product is to allow notably pipeline tasks (as defined by the pipeline framework) to record what they have done to generate and/or modify a Product. </a:t>
            </a:r>
            <a:endParaRPr lang="zh-CN" altLang="en-US" dirty="0"/>
          </a:p>
        </p:txBody>
      </p:sp>
      <p:sp>
        <p:nvSpPr>
          <p:cNvPr id="5" name="日期占位符 4">
            <a:extLst>
              <a:ext uri="{FF2B5EF4-FFF2-40B4-BE49-F238E27FC236}">
                <a16:creationId xmlns:a16="http://schemas.microsoft.com/office/drawing/2014/main" id="{7D18873D-2D21-45FE-B5B8-9CA83713492F}"/>
              </a:ext>
            </a:extLst>
          </p:cNvPr>
          <p:cNvSpPr>
            <a:spLocks noGrp="1"/>
          </p:cNvSpPr>
          <p:nvPr>
            <p:ph type="dt" sz="half" idx="10"/>
          </p:nvPr>
        </p:nvSpPr>
        <p:spPr/>
        <p:txBody>
          <a:bodyPr/>
          <a:lstStyle/>
          <a:p>
            <a:r>
              <a:rPr lang="en-US" altLang="zh-CN"/>
              <a:t>2019/3/14</a:t>
            </a:r>
            <a:endParaRPr lang="zh-CN" altLang="en-US"/>
          </a:p>
        </p:txBody>
      </p:sp>
      <p:sp>
        <p:nvSpPr>
          <p:cNvPr id="6" name="页脚占位符 5">
            <a:extLst>
              <a:ext uri="{FF2B5EF4-FFF2-40B4-BE49-F238E27FC236}">
                <a16:creationId xmlns:a16="http://schemas.microsoft.com/office/drawing/2014/main" id="{89CE73FE-5366-4E7C-B0C0-CA0D03ED74F0}"/>
              </a:ext>
            </a:extLst>
          </p:cNvPr>
          <p:cNvSpPr>
            <a:spLocks noGrp="1"/>
          </p:cNvSpPr>
          <p:nvPr>
            <p:ph type="ftr" sz="quarter" idx="11"/>
          </p:nvPr>
        </p:nvSpPr>
        <p:spPr/>
        <p:txBody>
          <a:bodyPr/>
          <a:lstStyle/>
          <a:p>
            <a:r>
              <a:rPr lang="en-US" altLang="zh-CN"/>
              <a:t>SVOM Workshop, IAP, Paris 2019-03-14</a:t>
            </a:r>
            <a:endParaRPr lang="zh-CN" altLang="en-US"/>
          </a:p>
        </p:txBody>
      </p:sp>
      <p:sp>
        <p:nvSpPr>
          <p:cNvPr id="7" name="灯片编号占位符 6">
            <a:extLst>
              <a:ext uri="{FF2B5EF4-FFF2-40B4-BE49-F238E27FC236}">
                <a16:creationId xmlns:a16="http://schemas.microsoft.com/office/drawing/2014/main" id="{2276BF0A-64DA-420D-8C3D-E197B9DB4D40}"/>
              </a:ext>
            </a:extLst>
          </p:cNvPr>
          <p:cNvSpPr>
            <a:spLocks noGrp="1"/>
          </p:cNvSpPr>
          <p:nvPr>
            <p:ph type="sldNum" sz="quarter" idx="12"/>
          </p:nvPr>
        </p:nvSpPr>
        <p:spPr/>
        <p:txBody>
          <a:bodyPr/>
          <a:lstStyle/>
          <a:p>
            <a:fld id="{64452DAA-1127-4A8D-BFCA-81334CCA6175}" type="slidenum">
              <a:rPr lang="zh-CN" altLang="en-US" smtClean="0"/>
              <a:t>21</a:t>
            </a:fld>
            <a:endParaRPr lang="zh-CN" altLang="en-US"/>
          </a:p>
        </p:txBody>
      </p:sp>
      <p:sp>
        <p:nvSpPr>
          <p:cNvPr id="8" name="文本框 7">
            <a:extLst>
              <a:ext uri="{FF2B5EF4-FFF2-40B4-BE49-F238E27FC236}">
                <a16:creationId xmlns:a16="http://schemas.microsoft.com/office/drawing/2014/main" id="{16BD509D-D1D8-4E4F-8657-48F52C87BFC4}"/>
              </a:ext>
            </a:extLst>
          </p:cNvPr>
          <p:cNvSpPr txBox="1"/>
          <p:nvPr/>
        </p:nvSpPr>
        <p:spPr>
          <a:xfrm>
            <a:off x="8836268" y="6084277"/>
            <a:ext cx="3042139" cy="276999"/>
          </a:xfrm>
          <a:prstGeom prst="rect">
            <a:avLst/>
          </a:prstGeom>
          <a:noFill/>
        </p:spPr>
        <p:txBody>
          <a:bodyPr wrap="square" rtlCol="0">
            <a:spAutoFit/>
          </a:bodyPr>
          <a:lstStyle/>
          <a:p>
            <a:r>
              <a:rPr lang="en-US" altLang="zh-CN" sz="1200" dirty="0"/>
              <a:t>Adapted from HCSS v15 Doc</a:t>
            </a:r>
            <a:endParaRPr lang="zh-CN" altLang="en-US" sz="1200" dirty="0"/>
          </a:p>
        </p:txBody>
      </p:sp>
    </p:spTree>
    <p:extLst>
      <p:ext uri="{BB962C8B-B14F-4D97-AF65-F5344CB8AC3E}">
        <p14:creationId xmlns:p14="http://schemas.microsoft.com/office/powerpoint/2010/main" val="1269401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7DF3C7-DFCC-4739-942D-CE63924A97FB}"/>
              </a:ext>
            </a:extLst>
          </p:cNvPr>
          <p:cNvSpPr>
            <a:spLocks noGrp="1"/>
          </p:cNvSpPr>
          <p:nvPr>
            <p:ph type="title"/>
          </p:nvPr>
        </p:nvSpPr>
        <p:spPr/>
        <p:txBody>
          <a:bodyPr/>
          <a:lstStyle/>
          <a:p>
            <a:r>
              <a:rPr lang="en-US" altLang="zh-CN" dirty="0"/>
              <a:t>Products must be Serializable</a:t>
            </a:r>
            <a:endParaRPr lang="zh-CN" altLang="en-US" dirty="0"/>
          </a:p>
        </p:txBody>
      </p:sp>
      <p:sp>
        <p:nvSpPr>
          <p:cNvPr id="3" name="内容占位符 2">
            <a:extLst>
              <a:ext uri="{FF2B5EF4-FFF2-40B4-BE49-F238E27FC236}">
                <a16:creationId xmlns:a16="http://schemas.microsoft.com/office/drawing/2014/main" id="{CABA57F7-D14F-4771-B906-24CE33A090AC}"/>
              </a:ext>
            </a:extLst>
          </p:cNvPr>
          <p:cNvSpPr>
            <a:spLocks noGrp="1"/>
          </p:cNvSpPr>
          <p:nvPr>
            <p:ph idx="1"/>
          </p:nvPr>
        </p:nvSpPr>
        <p:spPr>
          <a:xfrm>
            <a:off x="317339" y="1333161"/>
            <a:ext cx="3979985" cy="4637530"/>
          </a:xfrm>
        </p:spPr>
        <p:txBody>
          <a:bodyPr>
            <a:normAutofit fontScale="92500"/>
          </a:bodyPr>
          <a:lstStyle/>
          <a:p>
            <a:r>
              <a:rPr lang="en-US" altLang="zh-CN" dirty="0"/>
              <a:t>In order to transfer data across the network between heterogeneous nodes data needs to be </a:t>
            </a:r>
            <a:r>
              <a:rPr lang="en-US" altLang="zh-CN" b="1" dirty="0"/>
              <a:t>serializable</a:t>
            </a:r>
            <a:r>
              <a:rPr lang="en-US" altLang="zh-CN" dirty="0"/>
              <a:t>.</a:t>
            </a:r>
          </a:p>
          <a:p>
            <a:r>
              <a:rPr lang="en-US" altLang="zh-CN" dirty="0"/>
              <a:t>JSON format is being considered to transfer serialized data for its wide adoption, availability of tools, ease to use with Python, and simplicity.</a:t>
            </a:r>
            <a:endParaRPr lang="zh-CN" altLang="en-US" dirty="0"/>
          </a:p>
        </p:txBody>
      </p:sp>
      <p:sp>
        <p:nvSpPr>
          <p:cNvPr id="4" name="日期占位符 3">
            <a:extLst>
              <a:ext uri="{FF2B5EF4-FFF2-40B4-BE49-F238E27FC236}">
                <a16:creationId xmlns:a16="http://schemas.microsoft.com/office/drawing/2014/main" id="{78480D08-2AEA-435B-B7B2-8B905044C656}"/>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CD80AA07-65C0-4795-87F9-8844D48E0A30}"/>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FDB676E1-FF1F-4075-A8EF-280686AF54E7}"/>
              </a:ext>
            </a:extLst>
          </p:cNvPr>
          <p:cNvSpPr>
            <a:spLocks noGrp="1"/>
          </p:cNvSpPr>
          <p:nvPr>
            <p:ph type="sldNum" sz="quarter" idx="12"/>
          </p:nvPr>
        </p:nvSpPr>
        <p:spPr/>
        <p:txBody>
          <a:bodyPr/>
          <a:lstStyle/>
          <a:p>
            <a:fld id="{64452DAA-1127-4A8D-BFCA-81334CCA6175}" type="slidenum">
              <a:rPr lang="zh-CN" altLang="en-US" smtClean="0"/>
              <a:t>22</a:t>
            </a:fld>
            <a:endParaRPr lang="zh-CN" altLang="en-US"/>
          </a:p>
        </p:txBody>
      </p:sp>
      <p:sp>
        <p:nvSpPr>
          <p:cNvPr id="7" name="文本框 6">
            <a:extLst>
              <a:ext uri="{FF2B5EF4-FFF2-40B4-BE49-F238E27FC236}">
                <a16:creationId xmlns:a16="http://schemas.microsoft.com/office/drawing/2014/main" id="{D484550F-8B4D-4852-B653-A6BE2BE8DB48}"/>
              </a:ext>
            </a:extLst>
          </p:cNvPr>
          <p:cNvSpPr txBox="1"/>
          <p:nvPr/>
        </p:nvSpPr>
        <p:spPr>
          <a:xfrm>
            <a:off x="4146853" y="1391035"/>
            <a:ext cx="9515199" cy="4431983"/>
          </a:xfrm>
          <a:prstGeom prst="rect">
            <a:avLst/>
          </a:prstGeom>
          <a:noFill/>
        </p:spPr>
        <p:txBody>
          <a:bodyPr wrap="square" rtlCol="0">
            <a:spAutoFit/>
          </a:bodyPr>
          <a:lstStyle>
            <a:defPPr>
              <a:defRPr lang="zh-CN"/>
            </a:defPPr>
            <a:lvl1pPr>
              <a:defRPr>
                <a:latin typeface="Lucida Console" panose="020B0609040504020204" pitchFamily="49" charset="0"/>
                <a:cs typeface="Courier New" panose="02070309020205020404" pitchFamily="49" charset="0"/>
              </a:defRPr>
            </a:lvl1pPr>
          </a:lstStyle>
          <a:p>
            <a:r>
              <a:rPr lang="en-US" altLang="zh-CN" sz="1600" dirty="0"/>
              <a:t>&gt;&gt;&gt; import json</a:t>
            </a:r>
          </a:p>
          <a:p>
            <a:r>
              <a:rPr lang="en-US" altLang="zh-CN" sz="1600" dirty="0"/>
              <a:t>&gt;&gt;&gt; data = </a:t>
            </a:r>
            <a:r>
              <a:rPr lang="en-US" altLang="zh-CN" sz="1600" dirty="0" err="1"/>
              <a:t>dict</a:t>
            </a:r>
            <a:r>
              <a:rPr lang="en-US" altLang="zh-CN" sz="1600" dirty="0"/>
              <a:t>(name='SVOM', year=2019, result=[1.3, 4.7, 6, 45])</a:t>
            </a:r>
          </a:p>
          <a:p>
            <a:r>
              <a:rPr lang="en-US" altLang="zh-CN" sz="1600" dirty="0"/>
              <a:t>&gt;&gt;&gt; print(data)</a:t>
            </a:r>
          </a:p>
          <a:p>
            <a:r>
              <a:rPr lang="en-US" altLang="zh-CN" sz="1600" dirty="0"/>
              <a:t>{'name': 'SVOM', 'year': 2019, 'result': [1.3, 4.7, 6, 45]}</a:t>
            </a:r>
          </a:p>
          <a:p>
            <a:r>
              <a:rPr lang="en-US" altLang="zh-CN" sz="1600" dirty="0"/>
              <a:t>&gt;&gt;&gt; print(data['name'])</a:t>
            </a:r>
          </a:p>
          <a:p>
            <a:r>
              <a:rPr lang="en-US" altLang="zh-CN" sz="1600" dirty="0"/>
              <a:t>SVOM</a:t>
            </a:r>
          </a:p>
          <a:p>
            <a:r>
              <a:rPr lang="en-US" altLang="zh-CN" sz="1600" dirty="0"/>
              <a:t>&gt;&gt;&gt; print(data['result'])</a:t>
            </a:r>
          </a:p>
          <a:p>
            <a:r>
              <a:rPr lang="en-US" altLang="zh-CN" sz="1600" dirty="0"/>
              <a:t>[1.3, 4.7, 6, 45]</a:t>
            </a:r>
          </a:p>
          <a:p>
            <a:r>
              <a:rPr lang="en-US" altLang="zh-CN" sz="1600" dirty="0"/>
              <a:t>&gt;&gt;&gt; </a:t>
            </a:r>
            <a:r>
              <a:rPr lang="en-US" altLang="zh-CN" sz="1600" dirty="0" err="1"/>
              <a:t>js</a:t>
            </a:r>
            <a:r>
              <a:rPr lang="en-US" altLang="zh-CN" sz="1600" dirty="0"/>
              <a:t> = </a:t>
            </a:r>
            <a:r>
              <a:rPr lang="en-US" altLang="zh-CN" sz="1600" dirty="0" err="1"/>
              <a:t>json.dumps</a:t>
            </a:r>
            <a:r>
              <a:rPr lang="en-US" altLang="zh-CN" sz="1600" dirty="0"/>
              <a:t>(data)</a:t>
            </a:r>
          </a:p>
          <a:p>
            <a:r>
              <a:rPr lang="en-US" altLang="zh-CN" sz="1600" dirty="0"/>
              <a:t>&gt;&gt;&gt; print(</a:t>
            </a:r>
            <a:r>
              <a:rPr lang="en-US" altLang="zh-CN" sz="1600" dirty="0" err="1"/>
              <a:t>js</a:t>
            </a:r>
            <a:r>
              <a:rPr lang="en-US" altLang="zh-CN" sz="1600" dirty="0"/>
              <a:t>)</a:t>
            </a:r>
          </a:p>
          <a:p>
            <a:r>
              <a:rPr lang="en-US" altLang="zh-CN" sz="1600" dirty="0"/>
              <a:t>{"name": "SVOM", "year": 2019, "result": [1.3, 4.7, 6, 45]}</a:t>
            </a:r>
          </a:p>
          <a:p>
            <a:r>
              <a:rPr lang="en-US" altLang="zh-CN" sz="1600" dirty="0"/>
              <a:t>&gt;&gt;&gt; restored = </a:t>
            </a:r>
            <a:r>
              <a:rPr lang="en-US" altLang="zh-CN" sz="1600" dirty="0" err="1"/>
              <a:t>json.loads</a:t>
            </a:r>
            <a:r>
              <a:rPr lang="en-US" altLang="zh-CN" sz="1600" dirty="0"/>
              <a:t>(</a:t>
            </a:r>
            <a:r>
              <a:rPr lang="en-US" altLang="zh-CN" sz="1600" dirty="0" err="1"/>
              <a:t>js</a:t>
            </a:r>
            <a:r>
              <a:rPr lang="en-US" altLang="zh-CN" sz="1600" dirty="0"/>
              <a:t>)</a:t>
            </a:r>
          </a:p>
          <a:p>
            <a:r>
              <a:rPr lang="en-US" altLang="zh-CN" sz="1600" dirty="0"/>
              <a:t>&gt;&gt;&gt; print(restored)</a:t>
            </a:r>
          </a:p>
          <a:p>
            <a:r>
              <a:rPr lang="en-US" altLang="zh-CN" sz="1600" dirty="0"/>
              <a:t>{'name': 'SVOM', 'year': 2019, 'result': [1.3, 4.7, 6, 45]}</a:t>
            </a:r>
          </a:p>
          <a:p>
            <a:r>
              <a:rPr lang="en-US" altLang="zh-CN" sz="1600" dirty="0"/>
              <a:t>&gt;&gt;&gt; print(restored['result'])</a:t>
            </a:r>
          </a:p>
          <a:p>
            <a:r>
              <a:rPr lang="en-US" altLang="zh-CN" sz="1600" dirty="0"/>
              <a:t>[1.3, 4.7, 6, 45]</a:t>
            </a:r>
          </a:p>
          <a:p>
            <a:r>
              <a:rPr lang="en-US" altLang="zh-CN" sz="1600" dirty="0"/>
              <a:t>&gt;&gt;&gt;</a:t>
            </a:r>
            <a:endParaRPr lang="zh-CN" altLang="en-US" sz="1600" dirty="0"/>
          </a:p>
        </p:txBody>
      </p:sp>
    </p:spTree>
    <p:extLst>
      <p:ext uri="{BB962C8B-B14F-4D97-AF65-F5344CB8AC3E}">
        <p14:creationId xmlns:p14="http://schemas.microsoft.com/office/powerpoint/2010/main" val="241815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B5A3F9-F3D4-42E3-BF4D-8C88C0112DD8}"/>
              </a:ext>
            </a:extLst>
          </p:cNvPr>
          <p:cNvSpPr>
            <a:spLocks noGrp="1"/>
          </p:cNvSpPr>
          <p:nvPr>
            <p:ph type="title"/>
          </p:nvPr>
        </p:nvSpPr>
        <p:spPr/>
        <p:txBody>
          <a:bodyPr>
            <a:normAutofit fontScale="90000"/>
          </a:bodyPr>
          <a:lstStyle/>
          <a:p>
            <a:r>
              <a:rPr lang="en-US" altLang="zh-CN" dirty="0"/>
              <a:t>A Prototype ‘dataset’ is developed to satisfy the Requirements</a:t>
            </a:r>
            <a:endParaRPr lang="zh-CN" altLang="en-US" dirty="0"/>
          </a:p>
        </p:txBody>
      </p:sp>
      <p:pic>
        <p:nvPicPr>
          <p:cNvPr id="7" name="内容占位符 6">
            <a:extLst>
              <a:ext uri="{FF2B5EF4-FFF2-40B4-BE49-F238E27FC236}">
                <a16:creationId xmlns:a16="http://schemas.microsoft.com/office/drawing/2014/main" id="{AB8A0F24-6213-4736-84F1-3CB51B29512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90687" y="1891506"/>
            <a:ext cx="3476625" cy="4219575"/>
          </a:xfrm>
        </p:spPr>
      </p:pic>
      <p:sp>
        <p:nvSpPr>
          <p:cNvPr id="3" name="内容占位符 2">
            <a:extLst>
              <a:ext uri="{FF2B5EF4-FFF2-40B4-BE49-F238E27FC236}">
                <a16:creationId xmlns:a16="http://schemas.microsoft.com/office/drawing/2014/main" id="{3FD4A9D8-4F47-430D-A552-46534E80EE45}"/>
              </a:ext>
            </a:extLst>
          </p:cNvPr>
          <p:cNvSpPr>
            <a:spLocks noGrp="1"/>
          </p:cNvSpPr>
          <p:nvPr>
            <p:ph sz="half" idx="2"/>
          </p:nvPr>
        </p:nvSpPr>
        <p:spPr/>
        <p:txBody>
          <a:bodyPr/>
          <a:lstStyle/>
          <a:p>
            <a:r>
              <a:rPr lang="en-US" altLang="zh-CN" dirty="0"/>
              <a:t>Written in python 3.6.8</a:t>
            </a:r>
          </a:p>
          <a:p>
            <a:r>
              <a:rPr lang="en-US" altLang="zh-CN" dirty="0"/>
              <a:t>&lt; 4000 lines code</a:t>
            </a:r>
          </a:p>
          <a:p>
            <a:r>
              <a:rPr lang="en-US" altLang="zh-CN" dirty="0"/>
              <a:t>&gt;2000 lines unit test and serialization function test</a:t>
            </a:r>
            <a:endParaRPr lang="zh-CN" altLang="en-US" dirty="0"/>
          </a:p>
        </p:txBody>
      </p:sp>
      <p:pic>
        <p:nvPicPr>
          <p:cNvPr id="5" name="图片 4">
            <a:extLst>
              <a:ext uri="{FF2B5EF4-FFF2-40B4-BE49-F238E27FC236}">
                <a16:creationId xmlns:a16="http://schemas.microsoft.com/office/drawing/2014/main" id="{7433BD1E-653D-487E-9D3F-C5E1519F8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617" y="3812889"/>
            <a:ext cx="4554771" cy="2841150"/>
          </a:xfrm>
          <a:prstGeom prst="rect">
            <a:avLst/>
          </a:prstGeom>
        </p:spPr>
      </p:pic>
      <p:sp>
        <p:nvSpPr>
          <p:cNvPr id="6" name="日期占位符 5">
            <a:extLst>
              <a:ext uri="{FF2B5EF4-FFF2-40B4-BE49-F238E27FC236}">
                <a16:creationId xmlns:a16="http://schemas.microsoft.com/office/drawing/2014/main" id="{21729237-8D25-4304-9494-86FD556061E2}"/>
              </a:ext>
            </a:extLst>
          </p:cNvPr>
          <p:cNvSpPr>
            <a:spLocks noGrp="1"/>
          </p:cNvSpPr>
          <p:nvPr>
            <p:ph type="dt" sz="half" idx="10"/>
          </p:nvPr>
        </p:nvSpPr>
        <p:spPr/>
        <p:txBody>
          <a:bodyPr/>
          <a:lstStyle/>
          <a:p>
            <a:r>
              <a:rPr lang="en-US" altLang="zh-CN"/>
              <a:t>2019/3/14</a:t>
            </a:r>
            <a:endParaRPr lang="zh-CN" altLang="en-US"/>
          </a:p>
        </p:txBody>
      </p:sp>
      <p:sp>
        <p:nvSpPr>
          <p:cNvPr id="10" name="页脚占位符 9">
            <a:extLst>
              <a:ext uri="{FF2B5EF4-FFF2-40B4-BE49-F238E27FC236}">
                <a16:creationId xmlns:a16="http://schemas.microsoft.com/office/drawing/2014/main" id="{F804A663-2C48-4D2B-A794-2268B6403F39}"/>
              </a:ext>
            </a:extLst>
          </p:cNvPr>
          <p:cNvSpPr>
            <a:spLocks noGrp="1"/>
          </p:cNvSpPr>
          <p:nvPr>
            <p:ph type="ftr" sz="quarter" idx="11"/>
          </p:nvPr>
        </p:nvSpPr>
        <p:spPr/>
        <p:txBody>
          <a:bodyPr/>
          <a:lstStyle/>
          <a:p>
            <a:r>
              <a:rPr lang="en-US" altLang="zh-CN"/>
              <a:t>SVOM Workshop, IAP, Paris 2019-03-14</a:t>
            </a:r>
            <a:endParaRPr lang="zh-CN" altLang="en-US"/>
          </a:p>
        </p:txBody>
      </p:sp>
      <p:sp>
        <p:nvSpPr>
          <p:cNvPr id="11" name="灯片编号占位符 10">
            <a:extLst>
              <a:ext uri="{FF2B5EF4-FFF2-40B4-BE49-F238E27FC236}">
                <a16:creationId xmlns:a16="http://schemas.microsoft.com/office/drawing/2014/main" id="{2C2571F1-6655-4995-9AD4-41E73982A28D}"/>
              </a:ext>
            </a:extLst>
          </p:cNvPr>
          <p:cNvSpPr>
            <a:spLocks noGrp="1"/>
          </p:cNvSpPr>
          <p:nvPr>
            <p:ph type="sldNum" sz="quarter" idx="12"/>
          </p:nvPr>
        </p:nvSpPr>
        <p:spPr/>
        <p:txBody>
          <a:bodyPr/>
          <a:lstStyle/>
          <a:p>
            <a:fld id="{64452DAA-1127-4A8D-BFCA-81334CCA6175}" type="slidenum">
              <a:rPr lang="zh-CN" altLang="en-US" smtClean="0"/>
              <a:t>23</a:t>
            </a:fld>
            <a:endParaRPr lang="zh-CN" altLang="en-US"/>
          </a:p>
        </p:txBody>
      </p:sp>
    </p:spTree>
    <p:extLst>
      <p:ext uri="{BB962C8B-B14F-4D97-AF65-F5344CB8AC3E}">
        <p14:creationId xmlns:p14="http://schemas.microsoft.com/office/powerpoint/2010/main" val="1170034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日期占位符 5">
            <a:extLst>
              <a:ext uri="{FF2B5EF4-FFF2-40B4-BE49-F238E27FC236}">
                <a16:creationId xmlns:a16="http://schemas.microsoft.com/office/drawing/2014/main" id="{60989FE7-B5C6-4D59-9FA5-C315FB388587}"/>
              </a:ext>
            </a:extLst>
          </p:cNvPr>
          <p:cNvSpPr>
            <a:spLocks noGrp="1"/>
          </p:cNvSpPr>
          <p:nvPr>
            <p:ph type="dt" sz="half" idx="10"/>
          </p:nvPr>
        </p:nvSpPr>
        <p:spPr/>
        <p:txBody>
          <a:bodyPr/>
          <a:lstStyle/>
          <a:p>
            <a:r>
              <a:rPr lang="en-US" altLang="zh-CN"/>
              <a:t>2019/3/14</a:t>
            </a:r>
            <a:endParaRPr lang="zh-CN" altLang="en-US"/>
          </a:p>
        </p:txBody>
      </p:sp>
      <p:sp>
        <p:nvSpPr>
          <p:cNvPr id="7" name="页脚占位符 6">
            <a:extLst>
              <a:ext uri="{FF2B5EF4-FFF2-40B4-BE49-F238E27FC236}">
                <a16:creationId xmlns:a16="http://schemas.microsoft.com/office/drawing/2014/main" id="{6117C6F6-ADFB-4F60-B989-54487C6A994B}"/>
              </a:ext>
            </a:extLst>
          </p:cNvPr>
          <p:cNvSpPr>
            <a:spLocks noGrp="1"/>
          </p:cNvSpPr>
          <p:nvPr>
            <p:ph type="ftr" sz="quarter" idx="11"/>
          </p:nvPr>
        </p:nvSpPr>
        <p:spPr/>
        <p:txBody>
          <a:bodyPr/>
          <a:lstStyle/>
          <a:p>
            <a:r>
              <a:rPr lang="en-US" altLang="zh-CN"/>
              <a:t>SVOM Workshop, IAP, Paris 2019-03-14</a:t>
            </a:r>
            <a:endParaRPr lang="zh-CN" altLang="en-US"/>
          </a:p>
        </p:txBody>
      </p:sp>
      <p:sp>
        <p:nvSpPr>
          <p:cNvPr id="9" name="灯片编号占位符 8">
            <a:extLst>
              <a:ext uri="{FF2B5EF4-FFF2-40B4-BE49-F238E27FC236}">
                <a16:creationId xmlns:a16="http://schemas.microsoft.com/office/drawing/2014/main" id="{DC971668-B1F1-4ABD-BD30-5C49395D32D5}"/>
              </a:ext>
            </a:extLst>
          </p:cNvPr>
          <p:cNvSpPr>
            <a:spLocks noGrp="1"/>
          </p:cNvSpPr>
          <p:nvPr>
            <p:ph type="sldNum" sz="quarter" idx="12"/>
          </p:nvPr>
        </p:nvSpPr>
        <p:spPr/>
        <p:txBody>
          <a:bodyPr/>
          <a:lstStyle/>
          <a:p>
            <a:fld id="{64452DAA-1127-4A8D-BFCA-81334CCA6175}" type="slidenum">
              <a:rPr lang="zh-CN" altLang="en-US" smtClean="0"/>
              <a:t>24</a:t>
            </a:fld>
            <a:endParaRPr lang="zh-CN" altLang="en-US"/>
          </a:p>
        </p:txBody>
      </p:sp>
      <p:pic>
        <p:nvPicPr>
          <p:cNvPr id="8" name="内容占位符 7">
            <a:extLst>
              <a:ext uri="{FF2B5EF4-FFF2-40B4-BE49-F238E27FC236}">
                <a16:creationId xmlns:a16="http://schemas.microsoft.com/office/drawing/2014/main" id="{18BC1ADC-2F0B-424C-B254-6892348DB8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8591" y="-1"/>
            <a:ext cx="9950564" cy="6721475"/>
          </a:xfrm>
        </p:spPr>
      </p:pic>
    </p:spTree>
    <p:extLst>
      <p:ext uri="{BB962C8B-B14F-4D97-AF65-F5344CB8AC3E}">
        <p14:creationId xmlns:p14="http://schemas.microsoft.com/office/powerpoint/2010/main" val="3239971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33B4C4-6FBE-4D05-A322-A67C8890DBBD}"/>
              </a:ext>
            </a:extLst>
          </p:cNvPr>
          <p:cNvSpPr>
            <a:spLocks noGrp="1"/>
          </p:cNvSpPr>
          <p:nvPr>
            <p:ph type="title"/>
          </p:nvPr>
        </p:nvSpPr>
        <p:spPr/>
        <p:txBody>
          <a:bodyPr/>
          <a:lstStyle/>
          <a:p>
            <a:r>
              <a:rPr lang="en-US" altLang="zh-CN" dirty="0"/>
              <a:t>Dataset examples -- </a:t>
            </a:r>
            <a:r>
              <a:rPr lang="en-US" altLang="zh-CN" dirty="0" err="1"/>
              <a:t>ArrayDataset</a:t>
            </a:r>
            <a:endParaRPr lang="zh-CN" altLang="en-US" dirty="0"/>
          </a:p>
        </p:txBody>
      </p:sp>
      <p:sp>
        <p:nvSpPr>
          <p:cNvPr id="3" name="内容占位符 2">
            <a:extLst>
              <a:ext uri="{FF2B5EF4-FFF2-40B4-BE49-F238E27FC236}">
                <a16:creationId xmlns:a16="http://schemas.microsoft.com/office/drawing/2014/main" id="{BF31CC75-887B-45DA-A6FA-B986313A02CD}"/>
              </a:ext>
            </a:extLst>
          </p:cNvPr>
          <p:cNvSpPr>
            <a:spLocks noGrp="1"/>
          </p:cNvSpPr>
          <p:nvPr>
            <p:ph idx="1"/>
          </p:nvPr>
        </p:nvSpPr>
        <p:spPr>
          <a:xfrm>
            <a:off x="676155" y="1863523"/>
            <a:ext cx="2483734" cy="4146197"/>
          </a:xfrm>
        </p:spPr>
        <p:txBody>
          <a:bodyPr/>
          <a:lstStyle/>
          <a:p>
            <a:r>
              <a:rPr lang="en-US" altLang="zh-CN" dirty="0"/>
              <a:t>Create</a:t>
            </a:r>
          </a:p>
          <a:p>
            <a:endParaRPr lang="en-US" altLang="zh-CN" dirty="0"/>
          </a:p>
          <a:p>
            <a:endParaRPr lang="en-US" altLang="zh-CN" dirty="0"/>
          </a:p>
          <a:p>
            <a:pPr marL="0" indent="0">
              <a:buNone/>
            </a:pPr>
            <a:endParaRPr lang="en-US" altLang="zh-CN" dirty="0"/>
          </a:p>
          <a:p>
            <a:endParaRPr lang="en-US" altLang="zh-CN" dirty="0"/>
          </a:p>
          <a:p>
            <a:endParaRPr lang="en-US" altLang="zh-CN" dirty="0"/>
          </a:p>
          <a:p>
            <a:r>
              <a:rPr lang="en-US" altLang="zh-CN" dirty="0"/>
              <a:t>Change</a:t>
            </a:r>
          </a:p>
          <a:p>
            <a:r>
              <a:rPr lang="en-US" altLang="zh-CN" dirty="0"/>
              <a:t>Use</a:t>
            </a:r>
          </a:p>
          <a:p>
            <a:endParaRPr lang="zh-CN" altLang="en-US" dirty="0"/>
          </a:p>
        </p:txBody>
      </p:sp>
      <p:sp>
        <p:nvSpPr>
          <p:cNvPr id="4" name="日期占位符 3">
            <a:extLst>
              <a:ext uri="{FF2B5EF4-FFF2-40B4-BE49-F238E27FC236}">
                <a16:creationId xmlns:a16="http://schemas.microsoft.com/office/drawing/2014/main" id="{114A5A02-FE88-4203-8B34-B93236B4AB38}"/>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ED9E5467-C8DF-49ED-A0B3-CCCFBB652668}"/>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4F3E3698-45EB-415D-8A03-EE64A4A0409E}"/>
              </a:ext>
            </a:extLst>
          </p:cNvPr>
          <p:cNvSpPr>
            <a:spLocks noGrp="1"/>
          </p:cNvSpPr>
          <p:nvPr>
            <p:ph type="sldNum" sz="quarter" idx="12"/>
          </p:nvPr>
        </p:nvSpPr>
        <p:spPr/>
        <p:txBody>
          <a:bodyPr/>
          <a:lstStyle/>
          <a:p>
            <a:fld id="{64452DAA-1127-4A8D-BFCA-81334CCA6175}" type="slidenum">
              <a:rPr lang="zh-CN" altLang="en-US" smtClean="0"/>
              <a:t>25</a:t>
            </a:fld>
            <a:endParaRPr lang="zh-CN" altLang="en-US"/>
          </a:p>
        </p:txBody>
      </p:sp>
      <p:sp>
        <p:nvSpPr>
          <p:cNvPr id="7" name="文本框 6">
            <a:extLst>
              <a:ext uri="{FF2B5EF4-FFF2-40B4-BE49-F238E27FC236}">
                <a16:creationId xmlns:a16="http://schemas.microsoft.com/office/drawing/2014/main" id="{D5819FE4-83B8-48C5-BB1C-9BE96CB6E6DD}"/>
              </a:ext>
            </a:extLst>
          </p:cNvPr>
          <p:cNvSpPr txBox="1"/>
          <p:nvPr/>
        </p:nvSpPr>
        <p:spPr>
          <a:xfrm>
            <a:off x="2557041" y="1238492"/>
            <a:ext cx="8796759" cy="5355312"/>
          </a:xfrm>
          <a:prstGeom prst="rect">
            <a:avLst/>
          </a:prstGeom>
          <a:noFill/>
        </p:spPr>
        <p:txBody>
          <a:bodyPr wrap="square" rtlCol="0">
            <a:spAutoFit/>
          </a:bodyPr>
          <a:lstStyle>
            <a:defPPr>
              <a:defRPr lang="zh-CN"/>
            </a:defPPr>
            <a:lvl1pPr>
              <a:defRPr>
                <a:latin typeface="Lucida Console" panose="020B0609040504020204" pitchFamily="49" charset="0"/>
                <a:cs typeface="Courier New" panose="02070309020205020404" pitchFamily="49" charset="0"/>
              </a:defRPr>
            </a:lvl1pPr>
          </a:lstStyle>
          <a:p>
            <a:r>
              <a:rPr lang="en-US" altLang="zh-CN" dirty="0"/>
              <a:t>from </a:t>
            </a:r>
            <a:r>
              <a:rPr lang="en-US" altLang="zh-CN" dirty="0" err="1"/>
              <a:t>dataset.dataset</a:t>
            </a:r>
            <a:r>
              <a:rPr lang="en-US" altLang="zh-CN" dirty="0"/>
              <a:t> import </a:t>
            </a:r>
            <a:r>
              <a:rPr lang="en-US" altLang="zh-CN" dirty="0" err="1"/>
              <a:t>ArrayDataset</a:t>
            </a:r>
            <a:endParaRPr lang="en-US" altLang="zh-CN" dirty="0"/>
          </a:p>
          <a:p>
            <a:endParaRPr lang="en-US" altLang="zh-CN" dirty="0"/>
          </a:p>
          <a:p>
            <a:r>
              <a:rPr lang="en-US" altLang="zh-CN" dirty="0"/>
              <a:t>a1 = [1, 4.4, 5.4E3]      # a 1D array of data</a:t>
            </a:r>
          </a:p>
          <a:p>
            <a:r>
              <a:rPr lang="en-US" altLang="zh-CN" dirty="0"/>
              <a:t>a2 = '</a:t>
            </a:r>
            <a:r>
              <a:rPr lang="en-US" altLang="zh-CN" dirty="0" err="1"/>
              <a:t>ev</a:t>
            </a:r>
            <a:r>
              <a:rPr lang="en-US" altLang="zh-CN" dirty="0"/>
              <a:t>'                 # unit</a:t>
            </a:r>
          </a:p>
          <a:p>
            <a:r>
              <a:rPr lang="en-US" altLang="zh-CN" dirty="0"/>
              <a:t>a3 = 'three energy </a:t>
            </a:r>
            <a:r>
              <a:rPr lang="en-US" altLang="zh-CN" dirty="0" err="1"/>
              <a:t>vals</a:t>
            </a:r>
            <a:r>
              <a:rPr lang="en-US" altLang="zh-CN" dirty="0"/>
              <a:t>'  # description</a:t>
            </a:r>
          </a:p>
          <a:p>
            <a:r>
              <a:rPr lang="en-US" altLang="zh-CN" dirty="0"/>
              <a:t>v = </a:t>
            </a:r>
            <a:r>
              <a:rPr lang="en-US" altLang="zh-CN" dirty="0" err="1"/>
              <a:t>ArrayDataset</a:t>
            </a:r>
            <a:r>
              <a:rPr lang="en-US" altLang="zh-CN" dirty="0"/>
              <a:t>(data=a1, unit=a2, description=a3)</a:t>
            </a:r>
          </a:p>
          <a:p>
            <a:r>
              <a:rPr lang="en-US" altLang="zh-CN" dirty="0"/>
              <a:t>v1 = </a:t>
            </a:r>
            <a:r>
              <a:rPr lang="en-US" altLang="zh-CN" dirty="0" err="1"/>
              <a:t>ArrayDataset</a:t>
            </a:r>
            <a:r>
              <a:rPr lang="en-US" altLang="zh-CN" dirty="0"/>
              <a:t>(a1, a2, description=a3)  # simpler but error-prone</a:t>
            </a:r>
          </a:p>
          <a:p>
            <a:r>
              <a:rPr lang="en-US" altLang="zh-CN" dirty="0"/>
              <a:t>&gt;&gt;&gt; print(v)</a:t>
            </a:r>
          </a:p>
          <a:p>
            <a:r>
              <a:rPr lang="en-US" altLang="zh-CN" dirty="0" err="1"/>
              <a:t>ArrayDataset</a:t>
            </a:r>
            <a:r>
              <a:rPr lang="en-US" altLang="zh-CN" dirty="0"/>
              <a:t>{ description = "three energy </a:t>
            </a:r>
            <a:r>
              <a:rPr lang="en-US" altLang="zh-CN" dirty="0" err="1"/>
              <a:t>vals</a:t>
            </a:r>
            <a:r>
              <a:rPr lang="en-US" altLang="zh-CN" dirty="0"/>
              <a:t>", data = "[1, 4.4, 5400.0]", unit = "</a:t>
            </a:r>
            <a:r>
              <a:rPr lang="en-US" altLang="zh-CN" dirty="0" err="1"/>
              <a:t>ev</a:t>
            </a:r>
            <a:r>
              <a:rPr lang="en-US" altLang="zh-CN" dirty="0"/>
              <a:t>"}</a:t>
            </a:r>
          </a:p>
          <a:p>
            <a:r>
              <a:rPr lang="en-US" altLang="zh-CN" dirty="0"/>
              <a:t>&gt;&gt;&gt; print(v == v1)</a:t>
            </a:r>
          </a:p>
          <a:p>
            <a:r>
              <a:rPr lang="en-US" altLang="zh-CN" dirty="0"/>
              <a:t>True</a:t>
            </a:r>
          </a:p>
          <a:p>
            <a:endParaRPr lang="en-US" altLang="zh-CN" dirty="0"/>
          </a:p>
          <a:p>
            <a:r>
              <a:rPr lang="en-US" altLang="zh-CN" dirty="0"/>
              <a:t>&gt;&gt;&gt; </a:t>
            </a:r>
            <a:r>
              <a:rPr lang="en-US" altLang="zh-CN" dirty="0" err="1"/>
              <a:t>v.data</a:t>
            </a:r>
            <a:r>
              <a:rPr lang="en-US" altLang="zh-CN" dirty="0"/>
              <a:t> = [34]</a:t>
            </a:r>
          </a:p>
          <a:p>
            <a:r>
              <a:rPr lang="en-US" altLang="zh-CN" dirty="0"/>
              <a:t>&gt;&gt;&gt; </a:t>
            </a:r>
            <a:r>
              <a:rPr lang="en-US" altLang="zh-CN" dirty="0" err="1"/>
              <a:t>v.unit</a:t>
            </a:r>
            <a:r>
              <a:rPr lang="en-US" altLang="zh-CN" dirty="0"/>
              <a:t> = 'm'</a:t>
            </a:r>
          </a:p>
          <a:p>
            <a:r>
              <a:rPr lang="en-US" altLang="zh-CN" dirty="0"/>
              <a:t>&gt;&gt;&gt; print('The diameter is %f %s.' % (</a:t>
            </a:r>
            <a:r>
              <a:rPr lang="en-US" altLang="zh-CN" dirty="0" err="1"/>
              <a:t>v.data</a:t>
            </a:r>
            <a:r>
              <a:rPr lang="en-US" altLang="zh-CN" dirty="0"/>
              <a:t>[0], </a:t>
            </a:r>
            <a:r>
              <a:rPr lang="en-US" altLang="zh-CN" dirty="0" err="1"/>
              <a:t>v.unit</a:t>
            </a:r>
            <a:r>
              <a:rPr lang="en-US" altLang="zh-CN" dirty="0"/>
              <a:t>))</a:t>
            </a:r>
          </a:p>
          <a:p>
            <a:r>
              <a:rPr lang="en-US" altLang="zh-CN" dirty="0"/>
              <a:t>The diameter is 34.000000 m.</a:t>
            </a:r>
          </a:p>
          <a:p>
            <a:endParaRPr lang="zh-CN" altLang="en-US" dirty="0"/>
          </a:p>
        </p:txBody>
      </p:sp>
    </p:spTree>
    <p:extLst>
      <p:ext uri="{BB962C8B-B14F-4D97-AF65-F5344CB8AC3E}">
        <p14:creationId xmlns:p14="http://schemas.microsoft.com/office/powerpoint/2010/main" val="665367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33B4C4-6FBE-4D05-A322-A67C8890DBBD}"/>
              </a:ext>
            </a:extLst>
          </p:cNvPr>
          <p:cNvSpPr>
            <a:spLocks noGrp="1"/>
          </p:cNvSpPr>
          <p:nvPr>
            <p:ph type="title"/>
          </p:nvPr>
        </p:nvSpPr>
        <p:spPr/>
        <p:txBody>
          <a:bodyPr/>
          <a:lstStyle/>
          <a:p>
            <a:r>
              <a:rPr lang="en-US" altLang="zh-CN" dirty="0"/>
              <a:t>Dataset examples -- </a:t>
            </a:r>
            <a:r>
              <a:rPr lang="en-US" altLang="zh-CN" dirty="0" err="1"/>
              <a:t>TableDataset</a:t>
            </a:r>
            <a:endParaRPr lang="zh-CN" altLang="en-US" dirty="0"/>
          </a:p>
        </p:txBody>
      </p:sp>
      <p:sp>
        <p:nvSpPr>
          <p:cNvPr id="3" name="内容占位符 2">
            <a:extLst>
              <a:ext uri="{FF2B5EF4-FFF2-40B4-BE49-F238E27FC236}">
                <a16:creationId xmlns:a16="http://schemas.microsoft.com/office/drawing/2014/main" id="{BF31CC75-887B-45DA-A6FA-B986313A02CD}"/>
              </a:ext>
            </a:extLst>
          </p:cNvPr>
          <p:cNvSpPr>
            <a:spLocks noGrp="1"/>
          </p:cNvSpPr>
          <p:nvPr>
            <p:ph idx="1"/>
          </p:nvPr>
        </p:nvSpPr>
        <p:spPr>
          <a:xfrm>
            <a:off x="676155" y="1372191"/>
            <a:ext cx="2483734" cy="4637530"/>
          </a:xfrm>
        </p:spPr>
        <p:txBody>
          <a:bodyPr/>
          <a:lstStyle/>
          <a:p>
            <a:r>
              <a:rPr lang="en-US" altLang="zh-CN" dirty="0"/>
              <a:t>Create</a:t>
            </a:r>
          </a:p>
          <a:p>
            <a:endParaRPr lang="en-US" altLang="zh-CN" dirty="0"/>
          </a:p>
          <a:p>
            <a:endParaRPr lang="en-US" altLang="zh-CN" dirty="0"/>
          </a:p>
          <a:p>
            <a:endParaRPr lang="en-US" altLang="zh-CN" dirty="0"/>
          </a:p>
          <a:p>
            <a:pPr marL="0" indent="0">
              <a:buNone/>
            </a:pPr>
            <a:endParaRPr lang="en-US" altLang="zh-CN" dirty="0"/>
          </a:p>
          <a:p>
            <a:endParaRPr lang="en-US" altLang="zh-CN" dirty="0"/>
          </a:p>
          <a:p>
            <a:r>
              <a:rPr lang="en-US" altLang="zh-CN" dirty="0"/>
              <a:t>Change</a:t>
            </a:r>
          </a:p>
          <a:p>
            <a:pPr marL="0" indent="0">
              <a:buNone/>
            </a:pPr>
            <a:endParaRPr lang="en-US" altLang="zh-CN" dirty="0"/>
          </a:p>
        </p:txBody>
      </p:sp>
      <p:sp>
        <p:nvSpPr>
          <p:cNvPr id="4" name="日期占位符 3">
            <a:extLst>
              <a:ext uri="{FF2B5EF4-FFF2-40B4-BE49-F238E27FC236}">
                <a16:creationId xmlns:a16="http://schemas.microsoft.com/office/drawing/2014/main" id="{114A5A02-FE88-4203-8B34-B93236B4AB38}"/>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ED9E5467-C8DF-49ED-A0B3-CCCFBB652668}"/>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4F3E3698-45EB-415D-8A03-EE64A4A0409E}"/>
              </a:ext>
            </a:extLst>
          </p:cNvPr>
          <p:cNvSpPr>
            <a:spLocks noGrp="1"/>
          </p:cNvSpPr>
          <p:nvPr>
            <p:ph type="sldNum" sz="quarter" idx="12"/>
          </p:nvPr>
        </p:nvSpPr>
        <p:spPr/>
        <p:txBody>
          <a:bodyPr/>
          <a:lstStyle/>
          <a:p>
            <a:fld id="{64452DAA-1127-4A8D-BFCA-81334CCA6175}" type="slidenum">
              <a:rPr lang="zh-CN" altLang="en-US" smtClean="0"/>
              <a:t>26</a:t>
            </a:fld>
            <a:endParaRPr lang="zh-CN" altLang="en-US"/>
          </a:p>
        </p:txBody>
      </p:sp>
      <p:sp>
        <p:nvSpPr>
          <p:cNvPr id="7" name="文本框 6">
            <a:extLst>
              <a:ext uri="{FF2B5EF4-FFF2-40B4-BE49-F238E27FC236}">
                <a16:creationId xmlns:a16="http://schemas.microsoft.com/office/drawing/2014/main" id="{D5819FE4-83B8-48C5-BB1C-9BE96CB6E6DD}"/>
              </a:ext>
            </a:extLst>
          </p:cNvPr>
          <p:cNvSpPr txBox="1"/>
          <p:nvPr/>
        </p:nvSpPr>
        <p:spPr>
          <a:xfrm>
            <a:off x="2557041" y="1238492"/>
            <a:ext cx="8796759" cy="4247317"/>
          </a:xfrm>
          <a:prstGeom prst="rect">
            <a:avLst/>
          </a:prstGeom>
          <a:noFill/>
        </p:spPr>
        <p:txBody>
          <a:bodyPr wrap="square" rtlCol="0">
            <a:spAutoFit/>
          </a:bodyPr>
          <a:lstStyle>
            <a:defPPr>
              <a:defRPr lang="zh-CN"/>
            </a:defPPr>
            <a:lvl1pPr>
              <a:defRPr>
                <a:latin typeface="Lucida Console" panose="020B0609040504020204" pitchFamily="49" charset="0"/>
                <a:cs typeface="Courier New" panose="02070309020205020404" pitchFamily="49" charset="0"/>
              </a:defRPr>
            </a:lvl1pPr>
          </a:lstStyle>
          <a:p>
            <a:r>
              <a:rPr lang="en-US" altLang="zh-CN" dirty="0"/>
              <a:t>from </a:t>
            </a:r>
            <a:r>
              <a:rPr lang="en-US" altLang="zh-CN" dirty="0" err="1"/>
              <a:t>dataset.dataset</a:t>
            </a:r>
            <a:r>
              <a:rPr lang="en-US" altLang="zh-CN" dirty="0"/>
              <a:t> import </a:t>
            </a:r>
            <a:r>
              <a:rPr lang="en-US" altLang="zh-CN" dirty="0" err="1"/>
              <a:t>TableDataset</a:t>
            </a:r>
            <a:endParaRPr lang="en-US" altLang="zh-CN" dirty="0"/>
          </a:p>
          <a:p>
            <a:endParaRPr lang="en-US" altLang="zh-CN" dirty="0"/>
          </a:p>
          <a:p>
            <a:r>
              <a:rPr lang="en-US" altLang="zh-CN" dirty="0"/>
              <a:t>a1 = [</a:t>
            </a:r>
            <a:r>
              <a:rPr lang="en-US" altLang="zh-CN" dirty="0" err="1"/>
              <a:t>dict</a:t>
            </a:r>
            <a:r>
              <a:rPr lang="en-US" altLang="zh-CN" dirty="0"/>
              <a:t>(name='col1', unit='keV', column=[1, 4.4, 5.4E3]),</a:t>
            </a:r>
          </a:p>
          <a:p>
            <a:r>
              <a:rPr lang="en-US" altLang="zh-CN" dirty="0"/>
              <a:t>          </a:t>
            </a:r>
            <a:r>
              <a:rPr lang="en-US" altLang="zh-CN" dirty="0" err="1"/>
              <a:t>dict</a:t>
            </a:r>
            <a:r>
              <a:rPr lang="en-US" altLang="zh-CN" dirty="0"/>
              <a:t>(name='col2', unit='</a:t>
            </a:r>
            <a:r>
              <a:rPr lang="en-US" altLang="zh-CN" dirty="0" err="1"/>
              <a:t>cnt</a:t>
            </a:r>
            <a:r>
              <a:rPr lang="en-US" altLang="zh-CN" dirty="0"/>
              <a:t>', column=[0, 43.2, 2E3])</a:t>
            </a:r>
          </a:p>
          <a:p>
            <a:r>
              <a:rPr lang="en-US" altLang="zh-CN" dirty="0"/>
              <a:t>          ]</a:t>
            </a:r>
          </a:p>
          <a:p>
            <a:r>
              <a:rPr lang="en-US" altLang="zh-CN" dirty="0"/>
              <a:t>v = </a:t>
            </a:r>
            <a:r>
              <a:rPr lang="en-US" altLang="zh-CN" dirty="0" err="1"/>
              <a:t>TableDataset</a:t>
            </a:r>
            <a:r>
              <a:rPr lang="en-US" altLang="zh-CN" dirty="0"/>
              <a:t>(data=a1)</a:t>
            </a:r>
          </a:p>
          <a:p>
            <a:r>
              <a:rPr lang="en-US" altLang="zh-CN" dirty="0"/>
              <a:t>    </a:t>
            </a:r>
          </a:p>
          <a:p>
            <a:r>
              <a:rPr lang="en-US" altLang="zh-CN" dirty="0"/>
              <a:t>&gt;&gt;&gt; </a:t>
            </a:r>
            <a:r>
              <a:rPr lang="en-US" altLang="zh-CN" dirty="0" err="1"/>
              <a:t>v.getColumnName</a:t>
            </a:r>
            <a:r>
              <a:rPr lang="en-US" altLang="zh-CN" dirty="0"/>
              <a:t>(0)</a:t>
            </a:r>
          </a:p>
          <a:p>
            <a:r>
              <a:rPr lang="en-US" altLang="zh-CN" dirty="0"/>
              <a:t>'col1’</a:t>
            </a:r>
          </a:p>
          <a:p>
            <a:r>
              <a:rPr lang="en-US" altLang="zh-CN" dirty="0"/>
              <a:t>&gt;&gt;&gt; </a:t>
            </a:r>
            <a:r>
              <a:rPr lang="en-US" altLang="zh-CN" dirty="0" err="1"/>
              <a:t>v.getValueAt</a:t>
            </a:r>
            <a:r>
              <a:rPr lang="en-US" altLang="zh-CN" dirty="0"/>
              <a:t>(</a:t>
            </a:r>
            <a:r>
              <a:rPr lang="en-US" altLang="zh-CN" dirty="0" err="1"/>
              <a:t>rowIndex</a:t>
            </a:r>
            <a:r>
              <a:rPr lang="en-US" altLang="zh-CN" dirty="0"/>
              <a:t>=1, </a:t>
            </a:r>
            <a:r>
              <a:rPr lang="en-US" altLang="zh-CN" dirty="0" err="1"/>
              <a:t>columnIndex</a:t>
            </a:r>
            <a:r>
              <a:rPr lang="en-US" altLang="zh-CN" dirty="0"/>
              <a:t>=1)</a:t>
            </a:r>
          </a:p>
          <a:p>
            <a:r>
              <a:rPr lang="en-US" altLang="zh-CN" dirty="0"/>
              <a:t>43.2</a:t>
            </a:r>
          </a:p>
          <a:p>
            <a:r>
              <a:rPr lang="en-US" altLang="zh-CN" dirty="0"/>
              <a:t>&gt;&gt;&gt; </a:t>
            </a:r>
            <a:r>
              <a:rPr lang="en-US" altLang="zh-CN" dirty="0" err="1"/>
              <a:t>v.setValueAt</a:t>
            </a:r>
            <a:r>
              <a:rPr lang="en-US" altLang="zh-CN" dirty="0"/>
              <a:t>(</a:t>
            </a:r>
            <a:r>
              <a:rPr lang="en-US" altLang="zh-CN" dirty="0" err="1"/>
              <a:t>aValue</a:t>
            </a:r>
            <a:r>
              <a:rPr lang="en-US" altLang="zh-CN" dirty="0"/>
              <a:t>=42, </a:t>
            </a:r>
            <a:r>
              <a:rPr lang="en-US" altLang="zh-CN" dirty="0" err="1"/>
              <a:t>rowIndex</a:t>
            </a:r>
            <a:r>
              <a:rPr lang="en-US" altLang="zh-CN" dirty="0"/>
              <a:t>=1, </a:t>
            </a:r>
            <a:r>
              <a:rPr lang="en-US" altLang="zh-CN" dirty="0" err="1"/>
              <a:t>columnIndex</a:t>
            </a:r>
            <a:r>
              <a:rPr lang="en-US" altLang="zh-CN" dirty="0"/>
              <a:t>=1)</a:t>
            </a:r>
          </a:p>
          <a:p>
            <a:r>
              <a:rPr lang="en-US" altLang="zh-CN" dirty="0"/>
              <a:t>&gt;&gt;&gt; </a:t>
            </a:r>
            <a:r>
              <a:rPr lang="en-US" altLang="zh-CN" dirty="0" err="1"/>
              <a:t>v.getValueAt</a:t>
            </a:r>
            <a:r>
              <a:rPr lang="en-US" altLang="zh-CN" dirty="0"/>
              <a:t>(</a:t>
            </a:r>
            <a:r>
              <a:rPr lang="en-US" altLang="zh-CN" dirty="0" err="1"/>
              <a:t>rowIndex</a:t>
            </a:r>
            <a:r>
              <a:rPr lang="en-US" altLang="zh-CN" dirty="0"/>
              <a:t>=1, </a:t>
            </a:r>
            <a:r>
              <a:rPr lang="en-US" altLang="zh-CN" dirty="0" err="1"/>
              <a:t>columnIndex</a:t>
            </a:r>
            <a:r>
              <a:rPr lang="en-US" altLang="zh-CN" dirty="0"/>
              <a:t>=1)</a:t>
            </a:r>
          </a:p>
          <a:p>
            <a:r>
              <a:rPr lang="en-US" altLang="zh-CN" dirty="0"/>
              <a:t>42</a:t>
            </a:r>
          </a:p>
          <a:p>
            <a:endParaRPr lang="zh-CN" altLang="en-US" dirty="0"/>
          </a:p>
        </p:txBody>
      </p:sp>
    </p:spTree>
    <p:extLst>
      <p:ext uri="{BB962C8B-B14F-4D97-AF65-F5344CB8AC3E}">
        <p14:creationId xmlns:p14="http://schemas.microsoft.com/office/powerpoint/2010/main" val="4020590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96CB1A-8DB2-4553-AEAD-74E33B54E453}"/>
              </a:ext>
            </a:extLst>
          </p:cNvPr>
          <p:cNvSpPr>
            <a:spLocks noGrp="1"/>
          </p:cNvSpPr>
          <p:nvPr>
            <p:ph type="title"/>
          </p:nvPr>
        </p:nvSpPr>
        <p:spPr/>
        <p:txBody>
          <a:bodyPr/>
          <a:lstStyle/>
          <a:p>
            <a:r>
              <a:rPr lang="en-US" altLang="zh-CN" dirty="0"/>
              <a:t>Metadata and parameter examples</a:t>
            </a:r>
            <a:endParaRPr lang="zh-CN" altLang="en-US" dirty="0"/>
          </a:p>
        </p:txBody>
      </p:sp>
      <p:sp>
        <p:nvSpPr>
          <p:cNvPr id="7" name="内容占位符 6">
            <a:extLst>
              <a:ext uri="{FF2B5EF4-FFF2-40B4-BE49-F238E27FC236}">
                <a16:creationId xmlns:a16="http://schemas.microsoft.com/office/drawing/2014/main" id="{E526D839-413E-4F78-A681-3CFFE637D9CB}"/>
              </a:ext>
            </a:extLst>
          </p:cNvPr>
          <p:cNvSpPr>
            <a:spLocks noGrp="1"/>
          </p:cNvSpPr>
          <p:nvPr>
            <p:ph idx="1"/>
          </p:nvPr>
        </p:nvSpPr>
        <p:spPr>
          <a:xfrm>
            <a:off x="293226" y="1316861"/>
            <a:ext cx="2137457" cy="4637530"/>
          </a:xfrm>
        </p:spPr>
        <p:txBody>
          <a:bodyPr/>
          <a:lstStyle/>
          <a:p>
            <a:r>
              <a:rPr lang="en-US" altLang="zh-CN" dirty="0"/>
              <a:t>Create parameters</a:t>
            </a:r>
          </a:p>
          <a:p>
            <a:endParaRPr lang="en-US" altLang="zh-CN" dirty="0"/>
          </a:p>
          <a:p>
            <a:endParaRPr lang="en-US" altLang="zh-CN" dirty="0"/>
          </a:p>
          <a:p>
            <a:endParaRPr lang="en-US" altLang="zh-CN" dirty="0"/>
          </a:p>
          <a:p>
            <a:r>
              <a:rPr lang="en-US" altLang="zh-CN" dirty="0"/>
              <a:t>Create metadata</a:t>
            </a:r>
          </a:p>
          <a:p>
            <a:endParaRPr lang="en-US" altLang="zh-CN" dirty="0"/>
          </a:p>
          <a:p>
            <a:r>
              <a:rPr lang="en-US" altLang="zh-CN" dirty="0"/>
              <a:t>Use</a:t>
            </a:r>
          </a:p>
          <a:p>
            <a:endParaRPr lang="zh-CN" altLang="en-US" dirty="0"/>
          </a:p>
        </p:txBody>
      </p:sp>
      <p:sp>
        <p:nvSpPr>
          <p:cNvPr id="4" name="日期占位符 3">
            <a:extLst>
              <a:ext uri="{FF2B5EF4-FFF2-40B4-BE49-F238E27FC236}">
                <a16:creationId xmlns:a16="http://schemas.microsoft.com/office/drawing/2014/main" id="{760DB69D-515B-4C04-BD0B-F3EA37A09C05}"/>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C524DEDD-4D69-41D6-AB8E-F0D226AF21D5}"/>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C5E4F1DF-FA5D-4260-8429-DE635C4D8B9E}"/>
              </a:ext>
            </a:extLst>
          </p:cNvPr>
          <p:cNvSpPr>
            <a:spLocks noGrp="1"/>
          </p:cNvSpPr>
          <p:nvPr>
            <p:ph type="sldNum" sz="quarter" idx="12"/>
          </p:nvPr>
        </p:nvSpPr>
        <p:spPr/>
        <p:txBody>
          <a:bodyPr/>
          <a:lstStyle/>
          <a:p>
            <a:fld id="{64452DAA-1127-4A8D-BFCA-81334CCA6175}" type="slidenum">
              <a:rPr lang="zh-CN" altLang="en-US" smtClean="0"/>
              <a:t>27</a:t>
            </a:fld>
            <a:endParaRPr lang="zh-CN" altLang="en-US"/>
          </a:p>
        </p:txBody>
      </p:sp>
      <p:sp>
        <p:nvSpPr>
          <p:cNvPr id="8" name="文本框 7">
            <a:extLst>
              <a:ext uri="{FF2B5EF4-FFF2-40B4-BE49-F238E27FC236}">
                <a16:creationId xmlns:a16="http://schemas.microsoft.com/office/drawing/2014/main" id="{F60804C6-ECD6-405E-A213-E12D8CE5CF70}"/>
              </a:ext>
            </a:extLst>
          </p:cNvPr>
          <p:cNvSpPr txBox="1"/>
          <p:nvPr/>
        </p:nvSpPr>
        <p:spPr>
          <a:xfrm>
            <a:off x="2430683" y="1169045"/>
            <a:ext cx="9468091" cy="5078313"/>
          </a:xfrm>
          <a:prstGeom prst="rect">
            <a:avLst/>
          </a:prstGeom>
          <a:noFill/>
        </p:spPr>
        <p:txBody>
          <a:bodyPr wrap="square" rtlCol="0">
            <a:spAutoFit/>
          </a:bodyPr>
          <a:lstStyle>
            <a:defPPr>
              <a:defRPr lang="zh-CN"/>
            </a:defPPr>
            <a:lvl1pPr>
              <a:defRPr>
                <a:latin typeface="Lucida Console" panose="020B0609040504020204" pitchFamily="49" charset="0"/>
                <a:cs typeface="Courier New" panose="02070309020205020404" pitchFamily="49" charset="0"/>
              </a:defRPr>
            </a:lvl1pPr>
          </a:lstStyle>
          <a:p>
            <a:r>
              <a:rPr lang="en-US" altLang="zh-CN"/>
              <a:t>from </a:t>
            </a:r>
            <a:r>
              <a:rPr lang="en-US" altLang="zh-CN" dirty="0" err="1"/>
              <a:t>dataset</a:t>
            </a:r>
            <a:r>
              <a:rPr lang="en-US" altLang="zh-CN" err="1"/>
              <a:t>.</a:t>
            </a:r>
            <a:r>
              <a:rPr lang="en-US" altLang="zh-CN"/>
              <a:t>metadata</a:t>
            </a:r>
            <a:r>
              <a:rPr lang="en-US" altLang="zh-CN" dirty="0"/>
              <a:t> import Parameter</a:t>
            </a:r>
            <a:r>
              <a:rPr lang="en-US" altLang="zh-CN"/>
              <a:t>, NumericParameter, MetaData</a:t>
            </a:r>
            <a:endParaRPr lang="en-US" altLang="zh-CN" dirty="0"/>
          </a:p>
          <a:p>
            <a:endParaRPr lang="en-US" altLang="zh-CN" dirty="0"/>
          </a:p>
          <a:p>
            <a:r>
              <a:rPr lang="en-US" altLang="zh-CN"/>
              <a:t>a1 = </a:t>
            </a:r>
            <a:r>
              <a:rPr lang="en-US" altLang="zh-CN" dirty="0"/>
              <a:t>‘parameter</a:t>
            </a:r>
            <a:r>
              <a:rPr lang="en-US" altLang="zh-CN"/>
              <a:t>_1</a:t>
            </a:r>
            <a:r>
              <a:rPr lang="en-US" altLang="zh-CN" dirty="0"/>
              <a:t>'</a:t>
            </a:r>
          </a:p>
          <a:p>
            <a:r>
              <a:rPr lang="en-US" altLang="zh-CN"/>
              <a:t>a2 </a:t>
            </a:r>
            <a:r>
              <a:rPr lang="en-US" altLang="zh-CN" dirty="0"/>
              <a:t>= Parameter(description='test param', value=534)</a:t>
            </a:r>
          </a:p>
          <a:p>
            <a:r>
              <a:rPr lang="en-US" altLang="zh-CN"/>
              <a:t>v = MetaData</a:t>
            </a:r>
            <a:r>
              <a:rPr lang="en-US" altLang="zh-CN" dirty="0"/>
              <a:t>(description=‘</a:t>
            </a:r>
            <a:r>
              <a:rPr lang="en-US" altLang="zh-CN"/>
              <a:t>my metadata</a:t>
            </a:r>
            <a:r>
              <a:rPr lang="en-US" altLang="zh-CN" dirty="0"/>
              <a:t>’)</a:t>
            </a:r>
          </a:p>
          <a:p>
            <a:r>
              <a:rPr lang="en-US" altLang="zh-CN" dirty="0"/>
              <a:t>v[a1] = a2</a:t>
            </a:r>
          </a:p>
          <a:p>
            <a:r>
              <a:rPr lang="en-US" altLang="zh-CN" dirty="0"/>
              <a:t>v[‘more</a:t>
            </a:r>
            <a:r>
              <a:rPr lang="en-US" altLang="zh-CN"/>
              <a:t>’] = NumericParameter</a:t>
            </a:r>
            <a:r>
              <a:rPr lang="en-US" altLang="zh-CN" dirty="0"/>
              <a:t>(description='another param', value=2.3, unit=</a:t>
            </a:r>
            <a:r>
              <a:rPr lang="en-US" altLang="zh-CN"/>
              <a:t>'sec')</a:t>
            </a:r>
            <a:endParaRPr lang="en-US" altLang="zh-CN" dirty="0"/>
          </a:p>
          <a:p>
            <a:r>
              <a:rPr lang="en-US" altLang="zh-CN" dirty="0"/>
              <a:t>&gt;&gt;&gt; print(v)</a:t>
            </a:r>
          </a:p>
          <a:p>
            <a:r>
              <a:rPr lang="en-US" altLang="zh-CN"/>
              <a:t>MetaData</a:t>
            </a:r>
            <a:r>
              <a:rPr lang="en-US" altLang="zh-CN" dirty="0"/>
              <a:t>[my metadata, parameter_1 = Parameter{ description = "test param", value = 534, type = int}, more </a:t>
            </a:r>
            <a:r>
              <a:rPr lang="en-US" altLang="zh-CN"/>
              <a:t>= NumericParameter</a:t>
            </a:r>
            <a:r>
              <a:rPr lang="en-US" altLang="zh-CN" dirty="0"/>
              <a:t>{ description = "another param", value = "2.3", unit = "sec", type = "float"}, ]</a:t>
            </a:r>
          </a:p>
          <a:p>
            <a:r>
              <a:rPr lang="en-US" altLang="zh-CN"/>
              <a:t>&gt;&gt;&gt; print(</a:t>
            </a:r>
            <a:r>
              <a:rPr lang="en-US" altLang="zh-CN" dirty="0" err="1"/>
              <a:t>v</a:t>
            </a:r>
            <a:r>
              <a:rPr lang="en-US" altLang="zh-CN" err="1"/>
              <a:t>.</a:t>
            </a:r>
            <a:r>
              <a:rPr lang="en-US" altLang="zh-CN"/>
              <a:t>description</a:t>
            </a:r>
            <a:r>
              <a:rPr lang="en-US" altLang="zh-CN" dirty="0"/>
              <a:t>) </a:t>
            </a:r>
          </a:p>
          <a:p>
            <a:r>
              <a:rPr lang="en-US" altLang="zh-CN" dirty="0"/>
              <a:t>my metadata</a:t>
            </a:r>
          </a:p>
          <a:p>
            <a:r>
              <a:rPr lang="en-US" altLang="zh-CN" dirty="0"/>
              <a:t>&gt;&gt;&gt; print(v['more'])</a:t>
            </a:r>
          </a:p>
          <a:p>
            <a:r>
              <a:rPr lang="en-US" altLang="zh-CN"/>
              <a:t>NumericParameter</a:t>
            </a:r>
            <a:r>
              <a:rPr lang="en-US" altLang="zh-CN" dirty="0"/>
              <a:t>{ description = "another param", value = "2.3", unit = "sec", type = "float"}</a:t>
            </a:r>
          </a:p>
          <a:p>
            <a:r>
              <a:rPr lang="en-US" altLang="zh-CN" dirty="0"/>
              <a:t>&gt;&gt;&gt; v['parameter_1'].value</a:t>
            </a:r>
          </a:p>
          <a:p>
            <a:r>
              <a:rPr lang="en-US" altLang="zh-CN" dirty="0"/>
              <a:t>534</a:t>
            </a:r>
          </a:p>
          <a:p>
            <a:endParaRPr lang="zh-CN" altLang="en-US" dirty="0"/>
          </a:p>
        </p:txBody>
      </p:sp>
    </p:spTree>
    <p:extLst>
      <p:ext uri="{BB962C8B-B14F-4D97-AF65-F5344CB8AC3E}">
        <p14:creationId xmlns:p14="http://schemas.microsoft.com/office/powerpoint/2010/main" val="2330153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724691-4BF8-4C19-98F0-B683926D6065}"/>
              </a:ext>
            </a:extLst>
          </p:cNvPr>
          <p:cNvSpPr>
            <a:spLocks noGrp="1"/>
          </p:cNvSpPr>
          <p:nvPr>
            <p:ph type="title"/>
          </p:nvPr>
        </p:nvSpPr>
        <p:spPr>
          <a:xfrm>
            <a:off x="838200" y="365126"/>
            <a:ext cx="10515600" cy="873366"/>
          </a:xfrm>
        </p:spPr>
        <p:txBody>
          <a:bodyPr/>
          <a:lstStyle/>
          <a:p>
            <a:r>
              <a:rPr lang="en-US" altLang="zh-CN" dirty="0"/>
              <a:t>Product example</a:t>
            </a:r>
            <a:endParaRPr lang="zh-CN" altLang="en-US" dirty="0"/>
          </a:p>
        </p:txBody>
      </p:sp>
      <p:sp>
        <p:nvSpPr>
          <p:cNvPr id="4" name="日期占位符 3">
            <a:extLst>
              <a:ext uri="{FF2B5EF4-FFF2-40B4-BE49-F238E27FC236}">
                <a16:creationId xmlns:a16="http://schemas.microsoft.com/office/drawing/2014/main" id="{11E614EE-734C-411E-BEB1-63D3E0245A0B}"/>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8A5D25AD-4EA1-461C-BB33-5695B9E3476D}"/>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E44122DF-D191-4650-9053-0E740E747A3E}"/>
              </a:ext>
            </a:extLst>
          </p:cNvPr>
          <p:cNvSpPr>
            <a:spLocks noGrp="1"/>
          </p:cNvSpPr>
          <p:nvPr>
            <p:ph type="sldNum" sz="quarter" idx="12"/>
          </p:nvPr>
        </p:nvSpPr>
        <p:spPr/>
        <p:txBody>
          <a:bodyPr/>
          <a:lstStyle/>
          <a:p>
            <a:fld id="{64452DAA-1127-4A8D-BFCA-81334CCA6175}" type="slidenum">
              <a:rPr lang="zh-CN" altLang="en-US" smtClean="0"/>
              <a:t>28</a:t>
            </a:fld>
            <a:endParaRPr lang="zh-CN" altLang="en-US"/>
          </a:p>
        </p:txBody>
      </p:sp>
      <p:sp>
        <p:nvSpPr>
          <p:cNvPr id="7" name="文本框 6">
            <a:extLst>
              <a:ext uri="{FF2B5EF4-FFF2-40B4-BE49-F238E27FC236}">
                <a16:creationId xmlns:a16="http://schemas.microsoft.com/office/drawing/2014/main" id="{F6405358-E580-48A3-9253-C6D86C337035}"/>
              </a:ext>
            </a:extLst>
          </p:cNvPr>
          <p:cNvSpPr txBox="1"/>
          <p:nvPr/>
        </p:nvSpPr>
        <p:spPr>
          <a:xfrm>
            <a:off x="838200" y="1145894"/>
            <a:ext cx="10910104" cy="5355312"/>
          </a:xfrm>
          <a:prstGeom prst="rect">
            <a:avLst/>
          </a:prstGeom>
          <a:noFill/>
        </p:spPr>
        <p:txBody>
          <a:bodyPr wrap="square" rtlCol="0">
            <a:spAutoFit/>
          </a:bodyPr>
          <a:lstStyle/>
          <a:p>
            <a:r>
              <a:rPr lang="en-US" altLang="zh-CN" dirty="0">
                <a:latin typeface="Lucida Console" panose="020B0609040504020204" pitchFamily="49" charset="0"/>
                <a:cs typeface="Courier New" panose="02070309020205020404" pitchFamily="49" charset="0"/>
              </a:rPr>
              <a:t>from </a:t>
            </a:r>
            <a:r>
              <a:rPr lang="en-US" altLang="zh-CN" dirty="0" err="1">
                <a:latin typeface="Lucida Console" panose="020B0609040504020204" pitchFamily="49" charset="0"/>
                <a:cs typeface="Courier New" panose="02070309020205020404" pitchFamily="49" charset="0"/>
              </a:rPr>
              <a:t>dataset.product</a:t>
            </a:r>
            <a:r>
              <a:rPr lang="en-US" altLang="zh-CN" dirty="0">
                <a:latin typeface="Lucida Console" panose="020B0609040504020204" pitchFamily="49" charset="0"/>
                <a:cs typeface="Courier New" panose="02070309020205020404" pitchFamily="49" charset="0"/>
              </a:rPr>
              <a:t> import Product</a:t>
            </a:r>
          </a:p>
          <a:p>
            <a:r>
              <a:rPr lang="en-US" altLang="zh-CN" dirty="0">
                <a:latin typeface="Lucida Console" panose="020B0609040504020204" pitchFamily="49" charset="0"/>
                <a:cs typeface="Courier New" panose="02070309020205020404" pitchFamily="49" charset="0"/>
              </a:rPr>
              <a:t>from </a:t>
            </a:r>
            <a:r>
              <a:rPr lang="en-US" altLang="zh-CN" dirty="0" err="1">
                <a:latin typeface="Lucida Console" panose="020B0609040504020204" pitchFamily="49" charset="0"/>
                <a:cs typeface="Courier New" panose="02070309020205020404" pitchFamily="49" charset="0"/>
              </a:rPr>
              <a:t>dataset.dataset</a:t>
            </a:r>
            <a:r>
              <a:rPr lang="en-US" altLang="zh-CN" dirty="0">
                <a:latin typeface="Lucida Console" panose="020B0609040504020204" pitchFamily="49" charset="0"/>
                <a:cs typeface="Courier New" panose="02070309020205020404" pitchFamily="49" charset="0"/>
              </a:rPr>
              <a:t> import </a:t>
            </a:r>
            <a:r>
              <a:rPr lang="en-US" altLang="zh-CN" dirty="0" err="1">
                <a:latin typeface="Lucida Console" panose="020B0609040504020204" pitchFamily="49" charset="0"/>
                <a:cs typeface="Courier New" panose="02070309020205020404" pitchFamily="49" charset="0"/>
              </a:rPr>
              <a:t>ArrayDataset</a:t>
            </a:r>
            <a:r>
              <a:rPr lang="en-US" altLang="zh-CN" dirty="0">
                <a:latin typeface="Lucida Console" panose="020B0609040504020204" pitchFamily="49" charset="0"/>
                <a:cs typeface="Courier New" panose="02070309020205020404" pitchFamily="49" charset="0"/>
              </a:rPr>
              <a:t>, </a:t>
            </a:r>
            <a:r>
              <a:rPr lang="en-US" altLang="zh-CN" dirty="0" err="1">
                <a:latin typeface="Lucida Console" panose="020B0609040504020204" pitchFamily="49" charset="0"/>
                <a:cs typeface="Courier New" panose="02070309020205020404" pitchFamily="49" charset="0"/>
              </a:rPr>
              <a:t>TableDataset</a:t>
            </a:r>
            <a:endParaRPr lang="en-US" altLang="zh-CN" dirty="0">
              <a:latin typeface="Lucida Console" panose="020B0609040504020204" pitchFamily="49" charset="0"/>
              <a:cs typeface="Courier New" panose="02070309020205020404" pitchFamily="49" charset="0"/>
            </a:endParaRPr>
          </a:p>
          <a:p>
            <a:endParaRPr lang="en-US" altLang="zh-CN" dirty="0">
              <a:latin typeface="Lucida Console" panose="020B0609040504020204" pitchFamily="49" charset="0"/>
              <a:cs typeface="Courier New" panose="02070309020205020404" pitchFamily="49" charset="0"/>
            </a:endParaRPr>
          </a:p>
          <a:p>
            <a:r>
              <a:rPr lang="en-US" altLang="zh-CN" dirty="0">
                <a:latin typeface="Lucida Console" panose="020B0609040504020204" pitchFamily="49" charset="0"/>
                <a:cs typeface="Courier New" panose="02070309020205020404" pitchFamily="49" charset="0"/>
              </a:rPr>
              <a:t>x = Product(description="This is my product example",  instrument="</a:t>
            </a:r>
            <a:r>
              <a:rPr lang="en-US" altLang="zh-CN" dirty="0" err="1">
                <a:latin typeface="Lucida Console" panose="020B0609040504020204" pitchFamily="49" charset="0"/>
                <a:cs typeface="Courier New" panose="02070309020205020404" pitchFamily="49" charset="0"/>
              </a:rPr>
              <a:t>MyFavourite</a:t>
            </a:r>
            <a:r>
              <a:rPr lang="en-US" altLang="zh-CN" dirty="0">
                <a:latin typeface="Lucida Console" panose="020B0609040504020204" pitchFamily="49" charset="0"/>
                <a:cs typeface="Courier New" panose="02070309020205020404" pitchFamily="49" charset="0"/>
              </a:rPr>
              <a:t>", </a:t>
            </a:r>
            <a:r>
              <a:rPr lang="en-US" altLang="zh-CN" dirty="0" err="1">
                <a:latin typeface="Lucida Console" panose="020B0609040504020204" pitchFamily="49" charset="0"/>
                <a:cs typeface="Courier New" panose="02070309020205020404" pitchFamily="49" charset="0"/>
              </a:rPr>
              <a:t>modelName</a:t>
            </a:r>
            <a:r>
              <a:rPr lang="en-US" altLang="zh-CN" dirty="0">
                <a:latin typeface="Lucida Console" panose="020B0609040504020204" pitchFamily="49" charset="0"/>
                <a:cs typeface="Courier New" panose="02070309020205020404" pitchFamily="49" charset="0"/>
              </a:rPr>
              <a:t>="Flight")</a:t>
            </a:r>
          </a:p>
          <a:p>
            <a:r>
              <a:rPr lang="en-US" altLang="zh-CN" dirty="0">
                <a:latin typeface="Lucida Console" panose="020B0609040504020204" pitchFamily="49" charset="0"/>
                <a:cs typeface="Courier New" panose="02070309020205020404" pitchFamily="49" charset="0"/>
              </a:rPr>
              <a:t># ways to add datasets</a:t>
            </a:r>
          </a:p>
          <a:p>
            <a:r>
              <a:rPr lang="en-US" altLang="zh-CN" dirty="0">
                <a:latin typeface="Lucida Console" panose="020B0609040504020204" pitchFamily="49" charset="0"/>
                <a:cs typeface="Courier New" panose="02070309020205020404" pitchFamily="49" charset="0"/>
              </a:rPr>
              <a:t>i0 = 6</a:t>
            </a:r>
          </a:p>
          <a:p>
            <a:r>
              <a:rPr lang="en-US" altLang="zh-CN" dirty="0">
                <a:latin typeface="Lucida Console" panose="020B0609040504020204" pitchFamily="49" charset="0"/>
                <a:cs typeface="Courier New" panose="02070309020205020404" pitchFamily="49" charset="0"/>
              </a:rPr>
              <a:t>i1 = [[1, 2, 3], [4, 5, i0], [7, 8, 9]]</a:t>
            </a:r>
          </a:p>
          <a:p>
            <a:r>
              <a:rPr lang="en-US" altLang="zh-CN" dirty="0">
                <a:latin typeface="Lucida Console" panose="020B0609040504020204" pitchFamily="49" charset="0"/>
                <a:cs typeface="Courier New" panose="02070309020205020404" pitchFamily="49" charset="0"/>
              </a:rPr>
              <a:t>image = </a:t>
            </a:r>
            <a:r>
              <a:rPr lang="en-US" altLang="zh-CN" dirty="0" err="1">
                <a:latin typeface="Lucida Console" panose="020B0609040504020204" pitchFamily="49" charset="0"/>
                <a:cs typeface="Courier New" panose="02070309020205020404" pitchFamily="49" charset="0"/>
              </a:rPr>
              <a:t>ArrayDataset</a:t>
            </a:r>
            <a:r>
              <a:rPr lang="en-US" altLang="zh-CN" dirty="0">
                <a:latin typeface="Lucida Console" panose="020B0609040504020204" pitchFamily="49" charset="0"/>
                <a:cs typeface="Courier New" panose="02070309020205020404" pitchFamily="49" charset="0"/>
              </a:rPr>
              <a:t>(data=i1, unit=“</a:t>
            </a:r>
            <a:r>
              <a:rPr lang="en-US" altLang="zh-CN" dirty="0" err="1">
                <a:latin typeface="Lucida Console" panose="020B0609040504020204" pitchFamily="49" charset="0"/>
                <a:cs typeface="Courier New" panose="02070309020205020404" pitchFamily="49" charset="0"/>
              </a:rPr>
              <a:t>magV</a:t>
            </a:r>
            <a:r>
              <a:rPr lang="en-US" altLang="zh-CN" dirty="0">
                <a:latin typeface="Lucida Console" panose="020B0609040504020204" pitchFamily="49" charset="0"/>
                <a:cs typeface="Courier New" panose="02070309020205020404" pitchFamily="49" charset="0"/>
              </a:rPr>
              <a:t>”, description=“image 1”)</a:t>
            </a:r>
          </a:p>
          <a:p>
            <a:r>
              <a:rPr lang="en-US" altLang="zh-CN" dirty="0">
                <a:latin typeface="Lucida Console" panose="020B0609040504020204" pitchFamily="49" charset="0"/>
                <a:cs typeface="Courier New" panose="02070309020205020404" pitchFamily="49" charset="0"/>
              </a:rPr>
              <a:t>s1 = [</a:t>
            </a:r>
            <a:r>
              <a:rPr lang="en-US" altLang="zh-CN" dirty="0" err="1">
                <a:latin typeface="Lucida Console" panose="020B0609040504020204" pitchFamily="49" charset="0"/>
                <a:cs typeface="Courier New" panose="02070309020205020404" pitchFamily="49" charset="0"/>
              </a:rPr>
              <a:t>dict</a:t>
            </a:r>
            <a:r>
              <a:rPr lang="en-US" altLang="zh-CN" dirty="0">
                <a:latin typeface="Lucida Console" panose="020B0609040504020204" pitchFamily="49" charset="0"/>
                <a:cs typeface="Courier New" panose="02070309020205020404" pitchFamily="49" charset="0"/>
              </a:rPr>
              <a:t>(name='col1', unit='keV', column=[1, 4.4, 5.4E3]),</a:t>
            </a:r>
          </a:p>
          <a:p>
            <a:r>
              <a:rPr lang="en-US" altLang="zh-CN" dirty="0">
                <a:latin typeface="Lucida Console" panose="020B0609040504020204" pitchFamily="49" charset="0"/>
                <a:cs typeface="Courier New" panose="02070309020205020404" pitchFamily="49" charset="0"/>
              </a:rPr>
              <a:t>         </a:t>
            </a:r>
            <a:r>
              <a:rPr lang="en-US" altLang="zh-CN" dirty="0" err="1">
                <a:latin typeface="Lucida Console" panose="020B0609040504020204" pitchFamily="49" charset="0"/>
                <a:cs typeface="Courier New" panose="02070309020205020404" pitchFamily="49" charset="0"/>
              </a:rPr>
              <a:t>dict</a:t>
            </a:r>
            <a:r>
              <a:rPr lang="en-US" altLang="zh-CN" dirty="0">
                <a:latin typeface="Lucida Console" panose="020B0609040504020204" pitchFamily="49" charset="0"/>
                <a:cs typeface="Courier New" panose="02070309020205020404" pitchFamily="49" charset="0"/>
              </a:rPr>
              <a:t>(name='col2', unit='</a:t>
            </a:r>
            <a:r>
              <a:rPr lang="en-US" altLang="zh-CN" dirty="0" err="1">
                <a:latin typeface="Lucida Console" panose="020B0609040504020204" pitchFamily="49" charset="0"/>
                <a:cs typeface="Courier New" panose="02070309020205020404" pitchFamily="49" charset="0"/>
              </a:rPr>
              <a:t>cnt</a:t>
            </a:r>
            <a:r>
              <a:rPr lang="en-US" altLang="zh-CN" dirty="0">
                <a:latin typeface="Lucida Console" panose="020B0609040504020204" pitchFamily="49" charset="0"/>
                <a:cs typeface="Courier New" panose="02070309020205020404" pitchFamily="49" charset="0"/>
              </a:rPr>
              <a:t>', column=[0, 43.2, 2E3])]</a:t>
            </a:r>
          </a:p>
          <a:p>
            <a:r>
              <a:rPr lang="en-US" altLang="zh-CN" dirty="0">
                <a:latin typeface="Lucida Console" panose="020B0609040504020204" pitchFamily="49" charset="0"/>
                <a:cs typeface="Courier New" panose="02070309020205020404" pitchFamily="49" charset="0"/>
              </a:rPr>
              <a:t>spec = </a:t>
            </a:r>
            <a:r>
              <a:rPr lang="en-US" altLang="zh-CN" dirty="0" err="1">
                <a:latin typeface="Lucida Console" panose="020B0609040504020204" pitchFamily="49" charset="0"/>
                <a:cs typeface="Courier New" panose="02070309020205020404" pitchFamily="49" charset="0"/>
              </a:rPr>
              <a:t>TableDataset</a:t>
            </a:r>
            <a:r>
              <a:rPr lang="en-US" altLang="zh-CN" dirty="0">
                <a:latin typeface="Lucida Console" panose="020B0609040504020204" pitchFamily="49" charset="0"/>
                <a:cs typeface="Courier New" panose="02070309020205020404" pitchFamily="49" charset="0"/>
              </a:rPr>
              <a:t>(data=s1)</a:t>
            </a:r>
          </a:p>
          <a:p>
            <a:r>
              <a:rPr lang="en-US" altLang="zh-CN" dirty="0">
                <a:latin typeface="Lucida Console" panose="020B0609040504020204" pitchFamily="49" charset="0"/>
                <a:cs typeface="Courier New" panose="02070309020205020404" pitchFamily="49" charset="0"/>
              </a:rPr>
              <a:t>x["</a:t>
            </a:r>
            <a:r>
              <a:rPr lang="en-US" altLang="zh-CN" dirty="0" err="1">
                <a:latin typeface="Lucida Console" panose="020B0609040504020204" pitchFamily="49" charset="0"/>
                <a:cs typeface="Courier New" panose="02070309020205020404" pitchFamily="49" charset="0"/>
              </a:rPr>
              <a:t>RawImage</a:t>
            </a:r>
            <a:r>
              <a:rPr lang="en-US" altLang="zh-CN" dirty="0">
                <a:latin typeface="Lucida Console" panose="020B0609040504020204" pitchFamily="49" charset="0"/>
                <a:cs typeface="Courier New" panose="02070309020205020404" pitchFamily="49" charset="0"/>
              </a:rPr>
              <a:t>"] = image</a:t>
            </a:r>
          </a:p>
          <a:p>
            <a:r>
              <a:rPr lang="en-US" altLang="zh-CN" dirty="0">
                <a:latin typeface="Lucida Console" panose="020B0609040504020204" pitchFamily="49" charset="0"/>
                <a:cs typeface="Courier New" panose="02070309020205020404" pitchFamily="49" charset="0"/>
              </a:rPr>
              <a:t>&gt;&gt;&gt; print( </a:t>
            </a:r>
            <a:r>
              <a:rPr lang="en-US" altLang="zh-CN" dirty="0" err="1">
                <a:latin typeface="Lucida Console" panose="020B0609040504020204" pitchFamily="49" charset="0"/>
                <a:cs typeface="Courier New" panose="02070309020205020404" pitchFamily="49" charset="0"/>
              </a:rPr>
              <a:t>x.sets</a:t>
            </a:r>
            <a:r>
              <a:rPr lang="en-US" altLang="zh-CN" dirty="0">
                <a:latin typeface="Lucida Console" panose="020B0609040504020204" pitchFamily="49" charset="0"/>
                <a:cs typeface="Courier New" panose="02070309020205020404" pitchFamily="49" charset="0"/>
              </a:rPr>
              <a:t>["</a:t>
            </a:r>
            <a:r>
              <a:rPr lang="en-US" altLang="zh-CN" dirty="0" err="1">
                <a:latin typeface="Lucida Console" panose="020B0609040504020204" pitchFamily="49" charset="0"/>
                <a:cs typeface="Courier New" panose="02070309020205020404" pitchFamily="49" charset="0"/>
              </a:rPr>
              <a:t>RawImage</a:t>
            </a:r>
            <a:r>
              <a:rPr lang="en-US" altLang="zh-CN" dirty="0">
                <a:latin typeface="Lucida Console" panose="020B0609040504020204" pitchFamily="49" charset="0"/>
                <a:cs typeface="Courier New" panose="02070309020205020404" pitchFamily="49" charset="0"/>
              </a:rPr>
              <a:t>"].data[1][2] )                  # should be i0</a:t>
            </a:r>
          </a:p>
          <a:p>
            <a:r>
              <a:rPr lang="en-US" altLang="zh-CN" dirty="0">
                <a:latin typeface="Lucida Console" panose="020B0609040504020204" pitchFamily="49" charset="0"/>
                <a:cs typeface="Courier New" panose="02070309020205020404" pitchFamily="49" charset="0"/>
              </a:rPr>
              <a:t>0</a:t>
            </a:r>
          </a:p>
          <a:p>
            <a:r>
              <a:rPr lang="en-US" altLang="zh-CN" dirty="0" err="1">
                <a:latin typeface="Lucida Console" panose="020B0609040504020204" pitchFamily="49" charset="0"/>
                <a:cs typeface="Courier New" panose="02070309020205020404" pitchFamily="49" charset="0"/>
              </a:rPr>
              <a:t>x.set</a:t>
            </a:r>
            <a:r>
              <a:rPr lang="en-US" altLang="zh-CN" dirty="0">
                <a:latin typeface="Lucida Console" panose="020B0609040504020204" pitchFamily="49" charset="0"/>
                <a:cs typeface="Courier New" panose="02070309020205020404" pitchFamily="49" charset="0"/>
              </a:rPr>
              <a:t>('</a:t>
            </a:r>
            <a:r>
              <a:rPr lang="en-US" altLang="zh-CN" dirty="0" err="1">
                <a:latin typeface="Lucida Console" panose="020B0609040504020204" pitchFamily="49" charset="0"/>
                <a:cs typeface="Courier New" panose="02070309020205020404" pitchFamily="49" charset="0"/>
              </a:rPr>
              <a:t>QualityImage</a:t>
            </a:r>
            <a:r>
              <a:rPr lang="en-US" altLang="zh-CN" dirty="0">
                <a:latin typeface="Lucida Console" panose="020B0609040504020204" pitchFamily="49" charset="0"/>
                <a:cs typeface="Courier New" panose="02070309020205020404" pitchFamily="49" charset="0"/>
              </a:rPr>
              <a:t>', '</a:t>
            </a:r>
            <a:r>
              <a:rPr lang="en-US" altLang="zh-CN" dirty="0" err="1">
                <a:latin typeface="Lucida Console" panose="020B0609040504020204" pitchFamily="49" charset="0"/>
                <a:cs typeface="Courier New" panose="02070309020205020404" pitchFamily="49" charset="0"/>
              </a:rPr>
              <a:t>aQualityImage</a:t>
            </a:r>
            <a:r>
              <a:rPr lang="en-US" altLang="zh-CN" dirty="0">
                <a:latin typeface="Lucida Console" panose="020B0609040504020204" pitchFamily="49" charset="0"/>
                <a:cs typeface="Courier New" panose="02070309020205020404" pitchFamily="49" charset="0"/>
              </a:rPr>
              <a:t>’)   # diff syntax same function as above</a:t>
            </a:r>
          </a:p>
          <a:p>
            <a:r>
              <a:rPr lang="en-US" altLang="zh-CN" dirty="0" err="1">
                <a:latin typeface="Lucida Console" panose="020B0609040504020204" pitchFamily="49" charset="0"/>
                <a:cs typeface="Courier New" panose="02070309020205020404" pitchFamily="49" charset="0"/>
              </a:rPr>
              <a:t>x.sets</a:t>
            </a:r>
            <a:r>
              <a:rPr lang="en-US" altLang="zh-CN" dirty="0">
                <a:latin typeface="Lucida Console" panose="020B0609040504020204" pitchFamily="49" charset="0"/>
                <a:cs typeface="Courier New" panose="02070309020205020404" pitchFamily="49" charset="0"/>
              </a:rPr>
              <a:t>["Spectrum"] = spec</a:t>
            </a:r>
          </a:p>
          <a:p>
            <a:r>
              <a:rPr lang="en-US" altLang="zh-CN" dirty="0">
                <a:latin typeface="Lucida Console" panose="020B0609040504020204" pitchFamily="49" charset="0"/>
                <a:cs typeface="Courier New" panose="02070309020205020404" pitchFamily="49" charset="0"/>
              </a:rPr>
              <a:t>&gt;&gt;&gt; x["Spectrum"].</a:t>
            </a:r>
            <a:r>
              <a:rPr lang="en-US" altLang="zh-CN" dirty="0" err="1">
                <a:latin typeface="Lucida Console" panose="020B0609040504020204" pitchFamily="49" charset="0"/>
                <a:cs typeface="Courier New" panose="02070309020205020404" pitchFamily="49" charset="0"/>
              </a:rPr>
              <a:t>getValueAt</a:t>
            </a:r>
            <a:r>
              <a:rPr lang="en-US" altLang="zh-CN" dirty="0">
                <a:latin typeface="Lucida Console" panose="020B0609040504020204" pitchFamily="49" charset="0"/>
                <a:cs typeface="Courier New" panose="02070309020205020404" pitchFamily="49" charset="0"/>
              </a:rPr>
              <a:t>(</a:t>
            </a:r>
            <a:r>
              <a:rPr lang="en-US" altLang="zh-CN" dirty="0" err="1">
                <a:latin typeface="Lucida Console" panose="020B0609040504020204" pitchFamily="49" charset="0"/>
                <a:cs typeface="Courier New" panose="02070309020205020404" pitchFamily="49" charset="0"/>
              </a:rPr>
              <a:t>columnIndex</a:t>
            </a:r>
            <a:r>
              <a:rPr lang="en-US" altLang="zh-CN" dirty="0">
                <a:latin typeface="Lucida Console" panose="020B0609040504020204" pitchFamily="49" charset="0"/>
                <a:cs typeface="Courier New" panose="02070309020205020404" pitchFamily="49" charset="0"/>
              </a:rPr>
              <a:t>=1, </a:t>
            </a:r>
            <a:r>
              <a:rPr lang="en-US" altLang="zh-CN" dirty="0" err="1">
                <a:latin typeface="Lucida Console" panose="020B0609040504020204" pitchFamily="49" charset="0"/>
                <a:cs typeface="Courier New" panose="02070309020205020404" pitchFamily="49" charset="0"/>
              </a:rPr>
              <a:t>rowIndex</a:t>
            </a:r>
            <a:r>
              <a:rPr lang="en-US" altLang="zh-CN" dirty="0">
                <a:latin typeface="Lucida Console" panose="020B0609040504020204" pitchFamily="49" charset="0"/>
                <a:cs typeface="Courier New" panose="02070309020205020404" pitchFamily="49" charset="0"/>
              </a:rPr>
              <a:t>=0)   # should be 0</a:t>
            </a:r>
          </a:p>
          <a:p>
            <a:r>
              <a:rPr lang="en-US" altLang="zh-CN" dirty="0">
                <a:latin typeface="Lucida Console" panose="020B0609040504020204" pitchFamily="49" charset="0"/>
                <a:cs typeface="Courier New" panose="02070309020205020404" pitchFamily="49" charset="0"/>
              </a:rPr>
              <a:t>0</a:t>
            </a:r>
            <a:endParaRPr lang="zh-CN" altLang="en-US" dirty="0">
              <a:latin typeface="Lucida Console" panose="020B0609040504020204" pitchFamily="49" charset="0"/>
              <a:cs typeface="Courier New" panose="02070309020205020404" pitchFamily="49" charset="0"/>
            </a:endParaRPr>
          </a:p>
        </p:txBody>
      </p:sp>
    </p:spTree>
    <p:extLst>
      <p:ext uri="{BB962C8B-B14F-4D97-AF65-F5344CB8AC3E}">
        <p14:creationId xmlns:p14="http://schemas.microsoft.com/office/powerpoint/2010/main" val="1184215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D7F07087-01BA-4576-9FFF-34A57EF5AF16}"/>
              </a:ext>
            </a:extLst>
          </p:cNvPr>
          <p:cNvSpPr>
            <a:spLocks noGrp="1"/>
          </p:cNvSpPr>
          <p:nvPr>
            <p:ph type="title"/>
          </p:nvPr>
        </p:nvSpPr>
        <p:spPr/>
        <p:txBody>
          <a:bodyPr/>
          <a:lstStyle/>
          <a:p>
            <a:r>
              <a:rPr lang="en-US" altLang="zh-CN" dirty="0"/>
              <a:t>More than a data wrapper</a:t>
            </a:r>
            <a:endParaRPr lang="zh-CN" altLang="en-US" dirty="0"/>
          </a:p>
        </p:txBody>
      </p:sp>
      <p:sp>
        <p:nvSpPr>
          <p:cNvPr id="4" name="内容占位符 3">
            <a:extLst>
              <a:ext uri="{FF2B5EF4-FFF2-40B4-BE49-F238E27FC236}">
                <a16:creationId xmlns:a16="http://schemas.microsoft.com/office/drawing/2014/main" id="{956EF347-ED42-4826-ADB2-2F6DA829EFFA}"/>
              </a:ext>
            </a:extLst>
          </p:cNvPr>
          <p:cNvSpPr>
            <a:spLocks noGrp="1"/>
          </p:cNvSpPr>
          <p:nvPr>
            <p:ph idx="1"/>
          </p:nvPr>
        </p:nvSpPr>
        <p:spPr>
          <a:xfrm>
            <a:off x="838200" y="1238492"/>
            <a:ext cx="10515600" cy="4938471"/>
          </a:xfrm>
        </p:spPr>
        <p:txBody>
          <a:bodyPr>
            <a:normAutofit fontScale="92500" lnSpcReduction="20000"/>
          </a:bodyPr>
          <a:lstStyle/>
          <a:p>
            <a:r>
              <a:rPr lang="en-US" altLang="zh-CN" dirty="0"/>
              <a:t>These data classes can be </a:t>
            </a:r>
            <a:r>
              <a:rPr lang="en-US" altLang="zh-CN" b="1" dirty="0"/>
              <a:t>inherited, extended, </a:t>
            </a:r>
            <a:r>
              <a:rPr lang="en-US" altLang="zh-CN" dirty="0"/>
              <a:t>and generally </a:t>
            </a:r>
            <a:r>
              <a:rPr lang="en-US" altLang="zh-CN" b="1" dirty="0"/>
              <a:t>re-used </a:t>
            </a:r>
            <a:r>
              <a:rPr lang="en-US" altLang="zh-CN" dirty="0"/>
              <a:t>to support many kinds of specific product types.</a:t>
            </a:r>
          </a:p>
          <a:p>
            <a:pPr lvl="1"/>
            <a:r>
              <a:rPr lang="en-US" altLang="zh-CN" dirty="0"/>
              <a:t>Arbitrary number of </a:t>
            </a:r>
            <a:r>
              <a:rPr lang="en-US" altLang="zh-CN" b="1" dirty="0"/>
              <a:t>keywords</a:t>
            </a:r>
            <a:r>
              <a:rPr lang="en-US" altLang="zh-CN" dirty="0"/>
              <a:t> can be added ad hoc: </a:t>
            </a:r>
            <a:r>
              <a:rPr lang="en-US" altLang="zh-CN" dirty="0" err="1"/>
              <a:t>x.proposal_inst</a:t>
            </a:r>
            <a:r>
              <a:rPr lang="en-US" altLang="zh-CN" dirty="0"/>
              <a:t> = ‘NAOC’ or formally: class(Proposal): def __</a:t>
            </a:r>
            <a:r>
              <a:rPr lang="en-US" altLang="zh-CN" dirty="0" err="1"/>
              <a:t>init</a:t>
            </a:r>
            <a:r>
              <a:rPr lang="en-US" altLang="zh-CN" dirty="0"/>
              <a:t>__(self): </a:t>
            </a:r>
            <a:r>
              <a:rPr lang="en-US" altLang="zh-CN" dirty="0" err="1"/>
              <a:t>self.inst</a:t>
            </a:r>
            <a:r>
              <a:rPr lang="en-US" altLang="zh-CN" dirty="0"/>
              <a:t> = ‘’ </a:t>
            </a:r>
          </a:p>
          <a:p>
            <a:pPr lvl="1"/>
            <a:r>
              <a:rPr lang="en-US" altLang="zh-CN" dirty="0"/>
              <a:t>Special </a:t>
            </a:r>
            <a:r>
              <a:rPr lang="en-US" altLang="zh-CN" b="1" dirty="0"/>
              <a:t>functions</a:t>
            </a:r>
            <a:r>
              <a:rPr lang="en-US" altLang="zh-CN" dirty="0"/>
              <a:t> can be associated with specific product types</a:t>
            </a:r>
          </a:p>
          <a:p>
            <a:pPr lvl="1"/>
            <a:r>
              <a:rPr lang="en-US" altLang="zh-CN" dirty="0"/>
              <a:t>Similar kind of products (e.g. General Program products and Core Program ones) can </a:t>
            </a:r>
            <a:r>
              <a:rPr lang="en-US" altLang="zh-CN" b="1" dirty="0"/>
              <a:t>share common data and function signatures</a:t>
            </a:r>
            <a:r>
              <a:rPr lang="en-US" altLang="zh-CN" dirty="0"/>
              <a:t> </a:t>
            </a:r>
            <a:r>
              <a:rPr lang="en-US" altLang="zh-CN" i="1" dirty="0"/>
              <a:t>without</a:t>
            </a:r>
            <a:r>
              <a:rPr lang="en-US" altLang="zh-CN" dirty="0"/>
              <a:t> duplicating code and documents, by sharing the same super-classes.</a:t>
            </a:r>
          </a:p>
          <a:p>
            <a:r>
              <a:rPr lang="en-US" altLang="zh-CN" dirty="0"/>
              <a:t> These data classes have concrete programming signatures, and form an enforceable “</a:t>
            </a:r>
            <a:r>
              <a:rPr lang="en-US" altLang="zh-CN" b="1" dirty="0"/>
              <a:t>access contract</a:t>
            </a:r>
            <a:r>
              <a:rPr lang="en-US" altLang="zh-CN" dirty="0"/>
              <a:t>” between data products and their users. </a:t>
            </a:r>
          </a:p>
          <a:p>
            <a:r>
              <a:rPr lang="en-US" altLang="zh-CN" dirty="0"/>
              <a:t>A set of </a:t>
            </a:r>
            <a:r>
              <a:rPr lang="en-US" altLang="zh-CN" b="1" dirty="0"/>
              <a:t>API</a:t>
            </a:r>
            <a:r>
              <a:rPr lang="en-US" altLang="zh-CN" dirty="0"/>
              <a:t> (Application Programming Interface) can be built on them with </a:t>
            </a:r>
            <a:r>
              <a:rPr lang="en-US" altLang="zh-CN" b="1" dirty="0"/>
              <a:t>flexible and layered structure</a:t>
            </a:r>
            <a:r>
              <a:rPr lang="en-US" altLang="zh-CN" dirty="0"/>
              <a:t> allow users to access, and </a:t>
            </a:r>
            <a:r>
              <a:rPr lang="en-US" altLang="zh-CN" b="1" dirty="0"/>
              <a:t>lazy-load</a:t>
            </a:r>
            <a:r>
              <a:rPr lang="en-US" altLang="zh-CN" dirty="0"/>
              <a:t>, part of a Product.</a:t>
            </a:r>
          </a:p>
          <a:p>
            <a:r>
              <a:rPr lang="en-US" altLang="zh-CN" dirty="0"/>
              <a:t>Remote access through </a:t>
            </a:r>
            <a:r>
              <a:rPr lang="en-US" altLang="zh-CN" b="1" dirty="0"/>
              <a:t>REST web interface </a:t>
            </a:r>
            <a:r>
              <a:rPr lang="en-US" altLang="zh-CN" dirty="0"/>
              <a:t>can be easily built and maintained.</a:t>
            </a:r>
            <a:endParaRPr lang="zh-CN" altLang="en-US" dirty="0"/>
          </a:p>
        </p:txBody>
      </p:sp>
      <p:sp>
        <p:nvSpPr>
          <p:cNvPr id="5" name="日期占位符 4">
            <a:extLst>
              <a:ext uri="{FF2B5EF4-FFF2-40B4-BE49-F238E27FC236}">
                <a16:creationId xmlns:a16="http://schemas.microsoft.com/office/drawing/2014/main" id="{EB916485-EA8F-4472-88BB-1E64B865F692}"/>
              </a:ext>
            </a:extLst>
          </p:cNvPr>
          <p:cNvSpPr>
            <a:spLocks noGrp="1"/>
          </p:cNvSpPr>
          <p:nvPr>
            <p:ph type="dt" sz="half" idx="10"/>
          </p:nvPr>
        </p:nvSpPr>
        <p:spPr/>
        <p:txBody>
          <a:bodyPr/>
          <a:lstStyle/>
          <a:p>
            <a:r>
              <a:rPr lang="en-US" altLang="zh-CN"/>
              <a:t>2019/3/14</a:t>
            </a:r>
            <a:endParaRPr lang="zh-CN" altLang="en-US"/>
          </a:p>
        </p:txBody>
      </p:sp>
      <p:sp>
        <p:nvSpPr>
          <p:cNvPr id="6" name="页脚占位符 5">
            <a:extLst>
              <a:ext uri="{FF2B5EF4-FFF2-40B4-BE49-F238E27FC236}">
                <a16:creationId xmlns:a16="http://schemas.microsoft.com/office/drawing/2014/main" id="{5EB7BCB0-24DB-4303-93B1-8C52674A4DFA}"/>
              </a:ext>
            </a:extLst>
          </p:cNvPr>
          <p:cNvSpPr>
            <a:spLocks noGrp="1"/>
          </p:cNvSpPr>
          <p:nvPr>
            <p:ph type="ftr" sz="quarter" idx="11"/>
          </p:nvPr>
        </p:nvSpPr>
        <p:spPr/>
        <p:txBody>
          <a:bodyPr/>
          <a:lstStyle/>
          <a:p>
            <a:r>
              <a:rPr lang="en-US" altLang="zh-CN"/>
              <a:t>SVOM Workshop, IAP, Paris 2019-03-14</a:t>
            </a:r>
            <a:endParaRPr lang="zh-CN" altLang="en-US"/>
          </a:p>
        </p:txBody>
      </p:sp>
      <p:sp>
        <p:nvSpPr>
          <p:cNvPr id="7" name="灯片编号占位符 6">
            <a:extLst>
              <a:ext uri="{FF2B5EF4-FFF2-40B4-BE49-F238E27FC236}">
                <a16:creationId xmlns:a16="http://schemas.microsoft.com/office/drawing/2014/main" id="{0556A558-3870-480D-9CA5-56EB466D41DE}"/>
              </a:ext>
            </a:extLst>
          </p:cNvPr>
          <p:cNvSpPr>
            <a:spLocks noGrp="1"/>
          </p:cNvSpPr>
          <p:nvPr>
            <p:ph type="sldNum" sz="quarter" idx="12"/>
          </p:nvPr>
        </p:nvSpPr>
        <p:spPr/>
        <p:txBody>
          <a:bodyPr/>
          <a:lstStyle/>
          <a:p>
            <a:fld id="{64452DAA-1127-4A8D-BFCA-81334CCA6175}" type="slidenum">
              <a:rPr lang="zh-CN" altLang="en-US" smtClean="0"/>
              <a:t>29</a:t>
            </a:fld>
            <a:endParaRPr lang="zh-CN" altLang="en-US"/>
          </a:p>
        </p:txBody>
      </p:sp>
    </p:spTree>
    <p:extLst>
      <p:ext uri="{BB962C8B-B14F-4D97-AF65-F5344CB8AC3E}">
        <p14:creationId xmlns:p14="http://schemas.microsoft.com/office/powerpoint/2010/main" val="268088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内容占位符 4">
            <a:extLst>
              <a:ext uri="{FF2B5EF4-FFF2-40B4-BE49-F238E27FC236}">
                <a16:creationId xmlns:a16="http://schemas.microsoft.com/office/drawing/2014/main" id="{FC575601-787C-40B6-BF12-1CB1195753D9}"/>
              </a:ext>
            </a:extLst>
          </p:cNvPr>
          <p:cNvPicPr>
            <a:picLocks noChangeAspect="1"/>
          </p:cNvPicPr>
          <p:nvPr/>
        </p:nvPicPr>
        <p:blipFill rotWithShape="1">
          <a:blip r:embed="rId2">
            <a:extLst>
              <a:ext uri="{28A0092B-C50C-407E-A947-70E740481C1C}">
                <a14:useLocalDpi xmlns:a14="http://schemas.microsoft.com/office/drawing/2010/main" val="0"/>
              </a:ext>
            </a:extLst>
          </a:blip>
          <a:srcRect t="1850"/>
          <a:stretch/>
        </p:blipFill>
        <p:spPr>
          <a:xfrm>
            <a:off x="1731284" y="1113190"/>
            <a:ext cx="7772400" cy="2983284"/>
          </a:xfrm>
          <a:prstGeom prst="rect">
            <a:avLst/>
          </a:prstGeom>
        </p:spPr>
      </p:pic>
      <p:sp>
        <p:nvSpPr>
          <p:cNvPr id="4" name="标题 3"/>
          <p:cNvSpPr>
            <a:spLocks noGrp="1"/>
          </p:cNvSpPr>
          <p:nvPr>
            <p:ph type="title"/>
          </p:nvPr>
        </p:nvSpPr>
        <p:spPr>
          <a:xfrm>
            <a:off x="1837592" y="116632"/>
            <a:ext cx="9293470" cy="634082"/>
          </a:xfrm>
        </p:spPr>
        <p:txBody>
          <a:bodyPr>
            <a:normAutofit fontScale="90000"/>
          </a:bodyPr>
          <a:lstStyle/>
          <a:p>
            <a:r>
              <a:rPr lang="en-US" altLang="zh-CN" dirty="0"/>
              <a:t>A </a:t>
            </a:r>
            <a:r>
              <a:rPr lang="en-US" altLang="zh-CN" dirty="0" err="1"/>
              <a:t>naiive</a:t>
            </a:r>
            <a:r>
              <a:rPr lang="en-US" altLang="zh-CN" dirty="0"/>
              <a:t> view of the pipelines</a:t>
            </a:r>
            <a:endParaRPr lang="zh-CN" altLang="en-US" dirty="0"/>
          </a:p>
        </p:txBody>
      </p:sp>
      <p:sp>
        <p:nvSpPr>
          <p:cNvPr id="76" name="日期占位符 75"/>
          <p:cNvSpPr>
            <a:spLocks noGrp="1"/>
          </p:cNvSpPr>
          <p:nvPr>
            <p:ph type="dt" sz="half" idx="10"/>
          </p:nvPr>
        </p:nvSpPr>
        <p:spPr/>
        <p:txBody>
          <a:bodyPr/>
          <a:lstStyle/>
          <a:p>
            <a:r>
              <a:rPr lang="en-US" altLang="zh-CN"/>
              <a:t>2019/3/14</a:t>
            </a:r>
            <a:endParaRPr lang="zh-CN" altLang="en-US"/>
          </a:p>
        </p:txBody>
      </p:sp>
      <p:sp>
        <p:nvSpPr>
          <p:cNvPr id="77" name="灯片编号占位符 76"/>
          <p:cNvSpPr>
            <a:spLocks noGrp="1"/>
          </p:cNvSpPr>
          <p:nvPr>
            <p:ph type="sldNum" sz="quarter" idx="12"/>
          </p:nvPr>
        </p:nvSpPr>
        <p:spPr/>
        <p:txBody>
          <a:bodyPr/>
          <a:lstStyle/>
          <a:p>
            <a:fld id="{0C913308-F349-4B6D-A68A-DD1791B4A57B}" type="slidenum">
              <a:rPr lang="zh-CN" altLang="en-US" smtClean="0"/>
              <a:t>3</a:t>
            </a:fld>
            <a:endParaRPr lang="zh-CN" altLang="en-US"/>
          </a:p>
        </p:txBody>
      </p:sp>
      <p:sp>
        <p:nvSpPr>
          <p:cNvPr id="2" name="页脚占位符 1">
            <a:extLst>
              <a:ext uri="{FF2B5EF4-FFF2-40B4-BE49-F238E27FC236}">
                <a16:creationId xmlns:a16="http://schemas.microsoft.com/office/drawing/2014/main" id="{C5899A63-7939-4D78-8BD7-84CCA9EA402F}"/>
              </a:ext>
            </a:extLst>
          </p:cNvPr>
          <p:cNvSpPr>
            <a:spLocks noGrp="1"/>
          </p:cNvSpPr>
          <p:nvPr>
            <p:ph type="ftr" sz="quarter" idx="11"/>
          </p:nvPr>
        </p:nvSpPr>
        <p:spPr/>
        <p:txBody>
          <a:bodyPr/>
          <a:lstStyle/>
          <a:p>
            <a:r>
              <a:rPr lang="en-US" altLang="zh-CN"/>
              <a:t>SVOM Workshop, IAP, Paris 2019-03-14</a:t>
            </a:r>
            <a:endParaRPr lang="zh-CN" altLang="en-US"/>
          </a:p>
        </p:txBody>
      </p:sp>
    </p:spTree>
    <p:extLst>
      <p:ext uri="{BB962C8B-B14F-4D97-AF65-F5344CB8AC3E}">
        <p14:creationId xmlns:p14="http://schemas.microsoft.com/office/powerpoint/2010/main" val="1420920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C13517-3E56-45C5-81E1-A067245A5840}"/>
              </a:ext>
            </a:extLst>
          </p:cNvPr>
          <p:cNvSpPr>
            <a:spLocks noGrp="1"/>
          </p:cNvSpPr>
          <p:nvPr>
            <p:ph type="title"/>
          </p:nvPr>
        </p:nvSpPr>
        <p:spPr/>
        <p:txBody>
          <a:bodyPr/>
          <a:lstStyle/>
          <a:p>
            <a:r>
              <a:rPr lang="en-US" altLang="zh-CN" dirty="0"/>
              <a:t>To do</a:t>
            </a:r>
            <a:endParaRPr lang="zh-CN" altLang="en-US" dirty="0"/>
          </a:p>
        </p:txBody>
      </p:sp>
      <p:sp>
        <p:nvSpPr>
          <p:cNvPr id="3" name="内容占位符 2">
            <a:extLst>
              <a:ext uri="{FF2B5EF4-FFF2-40B4-BE49-F238E27FC236}">
                <a16:creationId xmlns:a16="http://schemas.microsoft.com/office/drawing/2014/main" id="{E92D4809-A429-42A0-BE78-A676823E9F42}"/>
              </a:ext>
            </a:extLst>
          </p:cNvPr>
          <p:cNvSpPr>
            <a:spLocks noGrp="1"/>
          </p:cNvSpPr>
          <p:nvPr>
            <p:ph idx="1"/>
          </p:nvPr>
        </p:nvSpPr>
        <p:spPr/>
        <p:txBody>
          <a:bodyPr/>
          <a:lstStyle/>
          <a:p>
            <a:r>
              <a:rPr lang="en-US" altLang="zh-CN" dirty="0"/>
              <a:t>Validate with a prototype </a:t>
            </a:r>
            <a:r>
              <a:rPr lang="en-US" altLang="zh-CN" dirty="0" err="1"/>
              <a:t>pipline</a:t>
            </a:r>
            <a:endParaRPr lang="zh-CN" altLang="en-US" dirty="0"/>
          </a:p>
          <a:p>
            <a:r>
              <a:rPr lang="en-US" altLang="zh-CN" dirty="0"/>
              <a:t>Dataset v0.1 release</a:t>
            </a:r>
          </a:p>
          <a:p>
            <a:r>
              <a:rPr lang="en-US" altLang="zh-CN" dirty="0"/>
              <a:t>Define messaging architecture</a:t>
            </a:r>
          </a:p>
        </p:txBody>
      </p:sp>
      <p:sp>
        <p:nvSpPr>
          <p:cNvPr id="4" name="日期占位符 3">
            <a:extLst>
              <a:ext uri="{FF2B5EF4-FFF2-40B4-BE49-F238E27FC236}">
                <a16:creationId xmlns:a16="http://schemas.microsoft.com/office/drawing/2014/main" id="{359A5750-B030-41C9-91ED-0F5960983BF8}"/>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2ECF5E0F-4B82-4C56-8193-EEAF57C0B254}"/>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07E0C552-6201-43C0-9006-43919F15710C}"/>
              </a:ext>
            </a:extLst>
          </p:cNvPr>
          <p:cNvSpPr>
            <a:spLocks noGrp="1"/>
          </p:cNvSpPr>
          <p:nvPr>
            <p:ph type="sldNum" sz="quarter" idx="12"/>
          </p:nvPr>
        </p:nvSpPr>
        <p:spPr/>
        <p:txBody>
          <a:bodyPr/>
          <a:lstStyle/>
          <a:p>
            <a:fld id="{64452DAA-1127-4A8D-BFCA-81334CCA6175}" type="slidenum">
              <a:rPr lang="zh-CN" altLang="en-US" smtClean="0"/>
              <a:t>30</a:t>
            </a:fld>
            <a:endParaRPr lang="zh-CN" altLang="en-US"/>
          </a:p>
        </p:txBody>
      </p:sp>
    </p:spTree>
    <p:extLst>
      <p:ext uri="{BB962C8B-B14F-4D97-AF65-F5344CB8AC3E}">
        <p14:creationId xmlns:p14="http://schemas.microsoft.com/office/powerpoint/2010/main" val="2431371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9856D6DE-6DDE-482D-ADFC-E23AE988D9AB}"/>
              </a:ext>
            </a:extLst>
          </p:cNvPr>
          <p:cNvSpPr>
            <a:spLocks noGrp="1"/>
          </p:cNvSpPr>
          <p:nvPr>
            <p:ph type="title"/>
          </p:nvPr>
        </p:nvSpPr>
        <p:spPr>
          <a:xfrm>
            <a:off x="3808071" y="2853682"/>
            <a:ext cx="7545729" cy="757619"/>
          </a:xfrm>
        </p:spPr>
        <p:txBody>
          <a:bodyPr/>
          <a:lstStyle/>
          <a:p>
            <a:r>
              <a:rPr lang="en-US" altLang="zh-CN" dirty="0"/>
              <a:t>thanks</a:t>
            </a:r>
            <a:endParaRPr lang="zh-CN" altLang="en-US" dirty="0"/>
          </a:p>
        </p:txBody>
      </p:sp>
      <p:sp>
        <p:nvSpPr>
          <p:cNvPr id="4" name="日期占位符 3">
            <a:extLst>
              <a:ext uri="{FF2B5EF4-FFF2-40B4-BE49-F238E27FC236}">
                <a16:creationId xmlns:a16="http://schemas.microsoft.com/office/drawing/2014/main" id="{72B00A98-C6F1-436D-BBF8-6C59F444EBCE}"/>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39E23343-7FF9-4C8A-8722-B03B8B8C9050}"/>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C862C7B7-FDC6-477E-8454-ED16C3F70D2B}"/>
              </a:ext>
            </a:extLst>
          </p:cNvPr>
          <p:cNvSpPr>
            <a:spLocks noGrp="1"/>
          </p:cNvSpPr>
          <p:nvPr>
            <p:ph type="sldNum" sz="quarter" idx="12"/>
          </p:nvPr>
        </p:nvSpPr>
        <p:spPr/>
        <p:txBody>
          <a:bodyPr/>
          <a:lstStyle/>
          <a:p>
            <a:fld id="{64452DAA-1127-4A8D-BFCA-81334CCA6175}" type="slidenum">
              <a:rPr lang="zh-CN" altLang="en-US" smtClean="0"/>
              <a:t>31</a:t>
            </a:fld>
            <a:endParaRPr lang="zh-CN" altLang="en-US"/>
          </a:p>
        </p:txBody>
      </p:sp>
    </p:spTree>
    <p:extLst>
      <p:ext uri="{BB962C8B-B14F-4D97-AF65-F5344CB8AC3E}">
        <p14:creationId xmlns:p14="http://schemas.microsoft.com/office/powerpoint/2010/main" val="160218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内容占位符 4">
            <a:extLst>
              <a:ext uri="{FF2B5EF4-FFF2-40B4-BE49-F238E27FC236}">
                <a16:creationId xmlns:a16="http://schemas.microsoft.com/office/drawing/2014/main" id="{FC575601-787C-40B6-BF12-1CB1195753D9}"/>
              </a:ext>
            </a:extLst>
          </p:cNvPr>
          <p:cNvPicPr>
            <a:picLocks noChangeAspect="1"/>
          </p:cNvPicPr>
          <p:nvPr/>
        </p:nvPicPr>
        <p:blipFill rotWithShape="1">
          <a:blip r:embed="rId2">
            <a:extLst>
              <a:ext uri="{28A0092B-C50C-407E-A947-70E740481C1C}">
                <a14:useLocalDpi xmlns:a14="http://schemas.microsoft.com/office/drawing/2010/main" val="0"/>
              </a:ext>
            </a:extLst>
          </a:blip>
          <a:srcRect t="1850"/>
          <a:stretch/>
        </p:blipFill>
        <p:spPr>
          <a:xfrm>
            <a:off x="1731284" y="1113190"/>
            <a:ext cx="7772400" cy="2983284"/>
          </a:xfrm>
          <a:prstGeom prst="rect">
            <a:avLst/>
          </a:prstGeom>
        </p:spPr>
      </p:pic>
      <p:sp>
        <p:nvSpPr>
          <p:cNvPr id="4" name="标题 3"/>
          <p:cNvSpPr>
            <a:spLocks noGrp="1"/>
          </p:cNvSpPr>
          <p:nvPr>
            <p:ph type="title"/>
          </p:nvPr>
        </p:nvSpPr>
        <p:spPr>
          <a:xfrm>
            <a:off x="1837592" y="116632"/>
            <a:ext cx="9293470" cy="634082"/>
          </a:xfrm>
        </p:spPr>
        <p:txBody>
          <a:bodyPr>
            <a:noAutofit/>
          </a:bodyPr>
          <a:lstStyle/>
          <a:p>
            <a:r>
              <a:rPr lang="en-US" altLang="zh-CN" sz="3200" dirty="0"/>
              <a:t>Constant updating of pipelines is inevitable. </a:t>
            </a:r>
            <a:endParaRPr lang="zh-CN" altLang="en-US" sz="3200" dirty="0"/>
          </a:p>
        </p:txBody>
      </p:sp>
      <p:grpSp>
        <p:nvGrpSpPr>
          <p:cNvPr id="32" name="组合 31"/>
          <p:cNvGrpSpPr/>
          <p:nvPr/>
        </p:nvGrpSpPr>
        <p:grpSpPr>
          <a:xfrm>
            <a:off x="3043761" y="3549243"/>
            <a:ext cx="1666368" cy="2901382"/>
            <a:chOff x="1712190" y="3263922"/>
            <a:chExt cx="1666368" cy="2901382"/>
          </a:xfrm>
        </p:grpSpPr>
        <p:sp>
          <p:nvSpPr>
            <p:cNvPr id="24" name="椭圆 23"/>
            <p:cNvSpPr/>
            <p:nvPr/>
          </p:nvSpPr>
          <p:spPr>
            <a:xfrm>
              <a:off x="1712190" y="4739931"/>
              <a:ext cx="940847" cy="5130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SVN</a:t>
              </a:r>
              <a:endParaRPr lang="zh-CN" altLang="en-US" sz="2000" dirty="0">
                <a:solidFill>
                  <a:schemeClr val="tx1"/>
                </a:solidFill>
              </a:endParaRPr>
            </a:p>
          </p:txBody>
        </p:sp>
        <p:sp>
          <p:nvSpPr>
            <p:cNvPr id="27" name="流程图: 文档 26"/>
            <p:cNvSpPr/>
            <p:nvPr/>
          </p:nvSpPr>
          <p:spPr>
            <a:xfrm>
              <a:off x="1956385" y="3913697"/>
              <a:ext cx="1393304" cy="612068"/>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Level0d s/w</a:t>
              </a:r>
            </a:p>
          </p:txBody>
        </p:sp>
        <p:sp>
          <p:nvSpPr>
            <p:cNvPr id="29" name="下箭头 28"/>
            <p:cNvSpPr/>
            <p:nvPr/>
          </p:nvSpPr>
          <p:spPr>
            <a:xfrm flipV="1">
              <a:off x="2483768" y="3263922"/>
              <a:ext cx="169269"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手动输入 29"/>
            <p:cNvSpPr/>
            <p:nvPr/>
          </p:nvSpPr>
          <p:spPr>
            <a:xfrm>
              <a:off x="1879879" y="5373216"/>
              <a:ext cx="1498679" cy="792088"/>
            </a:xfrm>
            <a:prstGeom prst="flowChartManualIn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changes</a:t>
              </a:r>
              <a:endParaRPr lang="zh-CN" altLang="en-US" sz="2400" dirty="0">
                <a:solidFill>
                  <a:schemeClr val="tx1"/>
                </a:solidFill>
              </a:endParaRPr>
            </a:p>
          </p:txBody>
        </p:sp>
        <p:sp>
          <p:nvSpPr>
            <p:cNvPr id="31" name="下箭头 30"/>
            <p:cNvSpPr/>
            <p:nvPr/>
          </p:nvSpPr>
          <p:spPr>
            <a:xfrm flipV="1">
              <a:off x="2526085" y="4619709"/>
              <a:ext cx="84634" cy="753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5617484" y="3549244"/>
            <a:ext cx="1666368" cy="2901382"/>
            <a:chOff x="1712190" y="3263922"/>
            <a:chExt cx="1666368" cy="2901382"/>
          </a:xfrm>
        </p:grpSpPr>
        <p:sp>
          <p:nvSpPr>
            <p:cNvPr id="34" name="椭圆 33"/>
            <p:cNvSpPr/>
            <p:nvPr/>
          </p:nvSpPr>
          <p:spPr>
            <a:xfrm>
              <a:off x="1712190" y="4739931"/>
              <a:ext cx="940847" cy="5130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SVN</a:t>
              </a:r>
              <a:endParaRPr lang="zh-CN" altLang="en-US" sz="2000" dirty="0">
                <a:solidFill>
                  <a:schemeClr val="tx1"/>
                </a:solidFill>
              </a:endParaRPr>
            </a:p>
          </p:txBody>
        </p:sp>
        <p:sp>
          <p:nvSpPr>
            <p:cNvPr id="35" name="流程图: 文档 34"/>
            <p:cNvSpPr/>
            <p:nvPr/>
          </p:nvSpPr>
          <p:spPr>
            <a:xfrm>
              <a:off x="1956385" y="3913697"/>
              <a:ext cx="1393304" cy="612068"/>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Level1 s/w</a:t>
              </a:r>
            </a:p>
          </p:txBody>
        </p:sp>
        <p:sp>
          <p:nvSpPr>
            <p:cNvPr id="36" name="下箭头 35"/>
            <p:cNvSpPr/>
            <p:nvPr/>
          </p:nvSpPr>
          <p:spPr>
            <a:xfrm flipV="1">
              <a:off x="2483768" y="3263922"/>
              <a:ext cx="169269"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手动输入 36"/>
            <p:cNvSpPr/>
            <p:nvPr/>
          </p:nvSpPr>
          <p:spPr>
            <a:xfrm>
              <a:off x="1879879" y="5373216"/>
              <a:ext cx="1498679" cy="792088"/>
            </a:xfrm>
            <a:prstGeom prst="flowChartManualIn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changes</a:t>
              </a:r>
              <a:endParaRPr lang="zh-CN" altLang="en-US" sz="2400" dirty="0">
                <a:solidFill>
                  <a:schemeClr val="tx1"/>
                </a:solidFill>
              </a:endParaRPr>
            </a:p>
          </p:txBody>
        </p:sp>
        <p:sp>
          <p:nvSpPr>
            <p:cNvPr id="38" name="下箭头 37"/>
            <p:cNvSpPr/>
            <p:nvPr/>
          </p:nvSpPr>
          <p:spPr>
            <a:xfrm flipV="1">
              <a:off x="2526085" y="4619709"/>
              <a:ext cx="84634" cy="753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7894643" y="3574561"/>
            <a:ext cx="1666368" cy="2901382"/>
            <a:chOff x="1712190" y="3263922"/>
            <a:chExt cx="1666368" cy="2901382"/>
          </a:xfrm>
        </p:grpSpPr>
        <p:sp>
          <p:nvSpPr>
            <p:cNvPr id="41" name="椭圆 40"/>
            <p:cNvSpPr/>
            <p:nvPr/>
          </p:nvSpPr>
          <p:spPr>
            <a:xfrm>
              <a:off x="1712190" y="4739931"/>
              <a:ext cx="940847" cy="5130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SVN</a:t>
              </a:r>
              <a:endParaRPr lang="zh-CN" altLang="en-US" sz="2000" dirty="0">
                <a:solidFill>
                  <a:schemeClr val="tx1"/>
                </a:solidFill>
              </a:endParaRPr>
            </a:p>
          </p:txBody>
        </p:sp>
        <p:sp>
          <p:nvSpPr>
            <p:cNvPr id="42" name="流程图: 文档 41"/>
            <p:cNvSpPr/>
            <p:nvPr/>
          </p:nvSpPr>
          <p:spPr>
            <a:xfrm>
              <a:off x="1956385" y="3913697"/>
              <a:ext cx="1393304" cy="612068"/>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Level2 s/w</a:t>
              </a:r>
            </a:p>
          </p:txBody>
        </p:sp>
        <p:sp>
          <p:nvSpPr>
            <p:cNvPr id="43" name="下箭头 42"/>
            <p:cNvSpPr/>
            <p:nvPr/>
          </p:nvSpPr>
          <p:spPr>
            <a:xfrm flipV="1">
              <a:off x="2483768" y="3263922"/>
              <a:ext cx="169269"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流程图: 手动输入 43"/>
            <p:cNvSpPr/>
            <p:nvPr/>
          </p:nvSpPr>
          <p:spPr>
            <a:xfrm>
              <a:off x="1879879" y="5373216"/>
              <a:ext cx="1498679" cy="792088"/>
            </a:xfrm>
            <a:prstGeom prst="flowChartManualIn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changes</a:t>
              </a:r>
              <a:endParaRPr lang="zh-CN" altLang="en-US" sz="2400" dirty="0">
                <a:solidFill>
                  <a:schemeClr val="tx1"/>
                </a:solidFill>
              </a:endParaRPr>
            </a:p>
          </p:txBody>
        </p:sp>
        <p:sp>
          <p:nvSpPr>
            <p:cNvPr id="45" name="下箭头 44"/>
            <p:cNvSpPr/>
            <p:nvPr/>
          </p:nvSpPr>
          <p:spPr>
            <a:xfrm flipV="1">
              <a:off x="2526085" y="4619709"/>
              <a:ext cx="84634" cy="753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下箭头 74"/>
          <p:cNvSpPr/>
          <p:nvPr/>
        </p:nvSpPr>
        <p:spPr>
          <a:xfrm rot="16200000" flipV="1">
            <a:off x="9635575" y="1628623"/>
            <a:ext cx="189193"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日期占位符 75"/>
          <p:cNvSpPr>
            <a:spLocks noGrp="1"/>
          </p:cNvSpPr>
          <p:nvPr>
            <p:ph type="dt" sz="half" idx="10"/>
          </p:nvPr>
        </p:nvSpPr>
        <p:spPr/>
        <p:txBody>
          <a:bodyPr/>
          <a:lstStyle/>
          <a:p>
            <a:r>
              <a:rPr lang="en-US" altLang="zh-CN"/>
              <a:t>2019/3/14</a:t>
            </a:r>
            <a:endParaRPr lang="zh-CN" altLang="en-US"/>
          </a:p>
        </p:txBody>
      </p:sp>
      <p:sp>
        <p:nvSpPr>
          <p:cNvPr id="77" name="灯片编号占位符 76"/>
          <p:cNvSpPr>
            <a:spLocks noGrp="1"/>
          </p:cNvSpPr>
          <p:nvPr>
            <p:ph type="sldNum" sz="quarter" idx="12"/>
          </p:nvPr>
        </p:nvSpPr>
        <p:spPr/>
        <p:txBody>
          <a:bodyPr/>
          <a:lstStyle/>
          <a:p>
            <a:fld id="{0C913308-F349-4B6D-A68A-DD1791B4A57B}" type="slidenum">
              <a:rPr lang="zh-CN" altLang="en-US" smtClean="0"/>
              <a:t>4</a:t>
            </a:fld>
            <a:endParaRPr lang="zh-CN" altLang="en-US"/>
          </a:p>
        </p:txBody>
      </p:sp>
      <p:grpSp>
        <p:nvGrpSpPr>
          <p:cNvPr id="46" name="组合 45">
            <a:extLst>
              <a:ext uri="{FF2B5EF4-FFF2-40B4-BE49-F238E27FC236}">
                <a16:creationId xmlns:a16="http://schemas.microsoft.com/office/drawing/2014/main" id="{CCBDDF2C-F8AF-4B06-B7CE-CCFE6176239B}"/>
              </a:ext>
            </a:extLst>
          </p:cNvPr>
          <p:cNvGrpSpPr/>
          <p:nvPr/>
        </p:nvGrpSpPr>
        <p:grpSpPr>
          <a:xfrm>
            <a:off x="9872727" y="1549664"/>
            <a:ext cx="1666368" cy="2251607"/>
            <a:chOff x="1712190" y="3913697"/>
            <a:chExt cx="1666368" cy="2251607"/>
          </a:xfrm>
        </p:grpSpPr>
        <p:sp>
          <p:nvSpPr>
            <p:cNvPr id="47" name="椭圆 46">
              <a:extLst>
                <a:ext uri="{FF2B5EF4-FFF2-40B4-BE49-F238E27FC236}">
                  <a16:creationId xmlns:a16="http://schemas.microsoft.com/office/drawing/2014/main" id="{57FE0E0A-0E54-41AA-AD6D-17886A9B7F31}"/>
                </a:ext>
              </a:extLst>
            </p:cNvPr>
            <p:cNvSpPr/>
            <p:nvPr/>
          </p:nvSpPr>
          <p:spPr>
            <a:xfrm>
              <a:off x="1712190" y="4739931"/>
              <a:ext cx="940847" cy="5130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SVN</a:t>
              </a:r>
              <a:endParaRPr lang="zh-CN" altLang="en-US" sz="2000" dirty="0">
                <a:solidFill>
                  <a:schemeClr val="tx1"/>
                </a:solidFill>
              </a:endParaRPr>
            </a:p>
          </p:txBody>
        </p:sp>
        <p:sp>
          <p:nvSpPr>
            <p:cNvPr id="48" name="流程图: 文档 47">
              <a:extLst>
                <a:ext uri="{FF2B5EF4-FFF2-40B4-BE49-F238E27FC236}">
                  <a16:creationId xmlns:a16="http://schemas.microsoft.com/office/drawing/2014/main" id="{66EF42AE-CB64-44A5-B68B-3824EF9F87A8}"/>
                </a:ext>
              </a:extLst>
            </p:cNvPr>
            <p:cNvSpPr/>
            <p:nvPr/>
          </p:nvSpPr>
          <p:spPr>
            <a:xfrm>
              <a:off x="1956385" y="3913697"/>
              <a:ext cx="1393304" cy="612068"/>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Level3 s/w</a:t>
              </a:r>
            </a:p>
          </p:txBody>
        </p:sp>
        <p:sp>
          <p:nvSpPr>
            <p:cNvPr id="50" name="流程图: 手动输入 49">
              <a:extLst>
                <a:ext uri="{FF2B5EF4-FFF2-40B4-BE49-F238E27FC236}">
                  <a16:creationId xmlns:a16="http://schemas.microsoft.com/office/drawing/2014/main" id="{4BF3E654-6DEF-4C9C-B602-8A38887A406F}"/>
                </a:ext>
              </a:extLst>
            </p:cNvPr>
            <p:cNvSpPr/>
            <p:nvPr/>
          </p:nvSpPr>
          <p:spPr>
            <a:xfrm>
              <a:off x="1879879" y="5373216"/>
              <a:ext cx="1498679" cy="792088"/>
            </a:xfrm>
            <a:prstGeom prst="flowChartManualIn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changes</a:t>
              </a:r>
              <a:endParaRPr lang="zh-CN" altLang="en-US" sz="2400" dirty="0">
                <a:solidFill>
                  <a:schemeClr val="tx1"/>
                </a:solidFill>
              </a:endParaRPr>
            </a:p>
          </p:txBody>
        </p:sp>
        <p:sp>
          <p:nvSpPr>
            <p:cNvPr id="51" name="下箭头 44">
              <a:extLst>
                <a:ext uri="{FF2B5EF4-FFF2-40B4-BE49-F238E27FC236}">
                  <a16:creationId xmlns:a16="http://schemas.microsoft.com/office/drawing/2014/main" id="{AC8F338A-AD12-43C4-B07A-76534CF36C9B}"/>
                </a:ext>
              </a:extLst>
            </p:cNvPr>
            <p:cNvSpPr/>
            <p:nvPr/>
          </p:nvSpPr>
          <p:spPr>
            <a:xfrm flipV="1">
              <a:off x="2526085" y="4619709"/>
              <a:ext cx="84634" cy="753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a:extLst>
              <a:ext uri="{FF2B5EF4-FFF2-40B4-BE49-F238E27FC236}">
                <a16:creationId xmlns:a16="http://schemas.microsoft.com/office/drawing/2014/main" id="{8D18F2A4-AB90-4966-9B40-C83ACE8D89D6}"/>
              </a:ext>
            </a:extLst>
          </p:cNvPr>
          <p:cNvSpPr/>
          <p:nvPr/>
        </p:nvSpPr>
        <p:spPr>
          <a:xfrm>
            <a:off x="291623" y="1113190"/>
            <a:ext cx="2396693" cy="4801314"/>
          </a:xfrm>
          <a:prstGeom prst="rect">
            <a:avLst/>
          </a:prstGeom>
        </p:spPr>
        <p:txBody>
          <a:bodyPr wrap="square">
            <a:spAutoFit/>
          </a:bodyPr>
          <a:lstStyle/>
          <a:p>
            <a:r>
              <a:rPr lang="en-US" altLang="zh-CN" dirty="0"/>
              <a:t>Pipeline algorithms and software will undergo continuous debugging, improving, throughout mission life cycle.</a:t>
            </a:r>
          </a:p>
          <a:p>
            <a:endParaRPr lang="en-US" altLang="zh-CN" dirty="0"/>
          </a:p>
          <a:p>
            <a:endParaRPr lang="en-US" altLang="zh-CN" dirty="0"/>
          </a:p>
          <a:p>
            <a:r>
              <a:rPr lang="en-US" altLang="zh-CN" dirty="0"/>
              <a:t>Instrument models, calibration and auxiliary data change, too.</a:t>
            </a:r>
          </a:p>
          <a:p>
            <a:endParaRPr lang="en-US" altLang="zh-CN" dirty="0"/>
          </a:p>
          <a:p>
            <a:r>
              <a:rPr lang="en-US" altLang="zh-CN" b="1" dirty="0"/>
              <a:t>Products must accommodate these changes and be versioned.</a:t>
            </a:r>
            <a:endParaRPr lang="zh-CN" altLang="en-US" b="1" dirty="0"/>
          </a:p>
        </p:txBody>
      </p:sp>
      <p:sp>
        <p:nvSpPr>
          <p:cNvPr id="3" name="页脚占位符 2">
            <a:extLst>
              <a:ext uri="{FF2B5EF4-FFF2-40B4-BE49-F238E27FC236}">
                <a16:creationId xmlns:a16="http://schemas.microsoft.com/office/drawing/2014/main" id="{64D10570-2B9F-4CF7-BB06-82256DB204DF}"/>
              </a:ext>
            </a:extLst>
          </p:cNvPr>
          <p:cNvSpPr>
            <a:spLocks noGrp="1"/>
          </p:cNvSpPr>
          <p:nvPr>
            <p:ph type="ftr" sz="quarter" idx="11"/>
          </p:nvPr>
        </p:nvSpPr>
        <p:spPr/>
        <p:txBody>
          <a:bodyPr/>
          <a:lstStyle/>
          <a:p>
            <a:r>
              <a:rPr lang="en-US" altLang="zh-CN"/>
              <a:t>SVOM Workshop, IAP, Paris 2019-03-14</a:t>
            </a:r>
            <a:endParaRPr lang="zh-CN" altLang="en-US"/>
          </a:p>
        </p:txBody>
      </p:sp>
    </p:spTree>
    <p:extLst>
      <p:ext uri="{BB962C8B-B14F-4D97-AF65-F5344CB8AC3E}">
        <p14:creationId xmlns:p14="http://schemas.microsoft.com/office/powerpoint/2010/main" val="162764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Product Generation </a:t>
            </a:r>
            <a:endParaRPr lang="zh-CN" altLang="en-US" dirty="0"/>
          </a:p>
        </p:txBody>
      </p:sp>
      <p:sp>
        <p:nvSpPr>
          <p:cNvPr id="3" name="内容占位符 2"/>
          <p:cNvSpPr>
            <a:spLocks noGrp="1"/>
          </p:cNvSpPr>
          <p:nvPr>
            <p:ph idx="1"/>
          </p:nvPr>
        </p:nvSpPr>
        <p:spPr>
          <a:xfrm>
            <a:off x="1573052" y="1600201"/>
            <a:ext cx="9001715" cy="4525963"/>
          </a:xfrm>
        </p:spPr>
        <p:txBody>
          <a:bodyPr>
            <a:normAutofit fontScale="77500" lnSpcReduction="20000"/>
          </a:bodyPr>
          <a:lstStyle/>
          <a:p>
            <a:pPr marL="514350" indent="-514350">
              <a:buFont typeface="+mj-lt"/>
              <a:buAutoNum type="arabicPeriod"/>
            </a:pPr>
            <a:r>
              <a:rPr lang="en-US" altLang="zh-CN" b="1" dirty="0"/>
              <a:t>Automatic SPG</a:t>
            </a:r>
            <a:r>
              <a:rPr lang="en-US" altLang="zh-CN" dirty="0"/>
              <a:t> started by the arrival of new data from VHF, S-band, X-band (L0c), and ground instruments.</a:t>
            </a:r>
          </a:p>
          <a:p>
            <a:pPr marL="971550" lvl="1" indent="-514350">
              <a:buFont typeface="+mj-lt"/>
              <a:buAutoNum type="arabicPeriod"/>
            </a:pPr>
            <a:r>
              <a:rPr lang="en-US" altLang="zh-CN" dirty="0"/>
              <a:t>Runs only once. </a:t>
            </a:r>
          </a:p>
          <a:p>
            <a:pPr marL="971550" lvl="1" indent="-514350">
              <a:buFont typeface="+mj-lt"/>
              <a:buAutoNum type="arabicPeriod"/>
            </a:pPr>
            <a:r>
              <a:rPr lang="en-US" altLang="zh-CN" dirty="0"/>
              <a:t>Uses the latest production release pipeline and calibration products.</a:t>
            </a:r>
          </a:p>
          <a:p>
            <a:pPr marL="514350" indent="-514350">
              <a:buFont typeface="+mj-lt"/>
              <a:buAutoNum type="arabicPeriod"/>
            </a:pPr>
            <a:r>
              <a:rPr lang="en-US" altLang="zh-CN" b="1" dirty="0"/>
              <a:t>Updating SPG </a:t>
            </a:r>
            <a:r>
              <a:rPr lang="en-US" altLang="zh-CN" dirty="0"/>
              <a:t>started by hand or scheduler. </a:t>
            </a:r>
          </a:p>
          <a:p>
            <a:pPr marL="971550" lvl="1" indent="-514350">
              <a:buFont typeface="+mj-lt"/>
              <a:buAutoNum type="arabicPeriod"/>
            </a:pPr>
            <a:r>
              <a:rPr lang="en-US" altLang="zh-CN" dirty="0"/>
              <a:t>Runs after every new production release of pipeline and calibration products  on all data as needed.</a:t>
            </a:r>
          </a:p>
          <a:p>
            <a:pPr marL="971550" lvl="1" indent="-514350">
              <a:buFont typeface="+mj-lt"/>
              <a:buAutoNum type="arabicPeriod"/>
            </a:pPr>
            <a:r>
              <a:rPr lang="en-US" altLang="zh-CN" dirty="0"/>
              <a:t>Uses the latest production release pipeline and calibration products.</a:t>
            </a:r>
          </a:p>
          <a:p>
            <a:pPr marL="514350" indent="-514350">
              <a:buFont typeface="+mj-lt"/>
              <a:buAutoNum type="arabicPeriod"/>
            </a:pPr>
            <a:r>
              <a:rPr lang="en-US" altLang="zh-CN" b="1" dirty="0"/>
              <a:t>Customized Product Generation</a:t>
            </a:r>
            <a:r>
              <a:rPr lang="en-US" altLang="zh-CN" dirty="0"/>
              <a:t>: a possible subset of all pipelines are run with customized configuration by a creator.</a:t>
            </a:r>
          </a:p>
          <a:p>
            <a:pPr marL="514350" indent="-514350">
              <a:buFont typeface="+mj-lt"/>
              <a:buAutoNum type="arabicPeriod"/>
            </a:pPr>
            <a:r>
              <a:rPr lang="en-US" altLang="zh-CN" dirty="0"/>
              <a:t>In Automatic and Updating SPG, pipelines are run by a central scheduler. sequentially to traverse a SPG dependency Tree.  (in parallel TBD)</a:t>
            </a:r>
          </a:p>
          <a:p>
            <a:pPr marL="514350" indent="-514350">
              <a:buFont typeface="+mj-lt"/>
              <a:buAutoNum type="arabicPeriod"/>
            </a:pPr>
            <a:r>
              <a:rPr lang="en-US" altLang="zh-CN" dirty="0"/>
              <a:t>In all cases the starter should provide with a ‘Creator’ and a ‘</a:t>
            </a:r>
            <a:r>
              <a:rPr lang="en-US" altLang="zh-CN" dirty="0" err="1"/>
              <a:t>RootCause</a:t>
            </a:r>
            <a:r>
              <a:rPr lang="en-US" altLang="zh-CN" dirty="0"/>
              <a:t>’ parameters to the </a:t>
            </a:r>
            <a:r>
              <a:rPr lang="en-US" altLang="zh-CN" dirty="0" err="1"/>
              <a:t>piplelines</a:t>
            </a:r>
            <a:r>
              <a:rPr lang="en-US" altLang="zh-CN" dirty="0"/>
              <a:t>, which will produce Products that remember these parameters.</a:t>
            </a:r>
          </a:p>
          <a:p>
            <a:endParaRPr lang="zh-CN" altLang="en-US" dirty="0"/>
          </a:p>
        </p:txBody>
      </p:sp>
      <p:sp>
        <p:nvSpPr>
          <p:cNvPr id="4" name="流程图: 数据 3"/>
          <p:cNvSpPr/>
          <p:nvPr/>
        </p:nvSpPr>
        <p:spPr>
          <a:xfrm>
            <a:off x="279696" y="1628800"/>
            <a:ext cx="923875" cy="365125"/>
          </a:xfrm>
          <a:prstGeom prst="flowChartInputOut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L0c</a:t>
            </a:r>
          </a:p>
        </p:txBody>
      </p:sp>
      <p:sp>
        <p:nvSpPr>
          <p:cNvPr id="6" name="日期占位符 5"/>
          <p:cNvSpPr>
            <a:spLocks noGrp="1"/>
          </p:cNvSpPr>
          <p:nvPr>
            <p:ph type="dt" sz="half" idx="10"/>
          </p:nvPr>
        </p:nvSpPr>
        <p:spPr/>
        <p:txBody>
          <a:bodyPr/>
          <a:lstStyle/>
          <a:p>
            <a:r>
              <a:rPr lang="en-US" altLang="zh-CN"/>
              <a:t>2019/3/14</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5</a:t>
            </a:fld>
            <a:endParaRPr lang="zh-CN" altLang="en-US"/>
          </a:p>
        </p:txBody>
      </p:sp>
      <p:pic>
        <p:nvPicPr>
          <p:cNvPr id="11" name="图形 10" descr="齿轮">
            <a:extLst>
              <a:ext uri="{FF2B5EF4-FFF2-40B4-BE49-F238E27FC236}">
                <a16:creationId xmlns:a16="http://schemas.microsoft.com/office/drawing/2014/main" id="{74954E67-20BE-428E-9DA1-E2E3B7DEAE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9644" y="2461924"/>
            <a:ext cx="622172" cy="622172"/>
          </a:xfrm>
          <a:prstGeom prst="rect">
            <a:avLst/>
          </a:prstGeom>
        </p:spPr>
      </p:pic>
      <p:pic>
        <p:nvPicPr>
          <p:cNvPr id="13" name="图形 12" descr="用户">
            <a:extLst>
              <a:ext uri="{FF2B5EF4-FFF2-40B4-BE49-F238E27FC236}">
                <a16:creationId xmlns:a16="http://schemas.microsoft.com/office/drawing/2014/main" id="{CCD81262-6255-405B-835C-60048101AE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9643" y="3552095"/>
            <a:ext cx="622173" cy="622173"/>
          </a:xfrm>
          <a:prstGeom prst="rect">
            <a:avLst/>
          </a:prstGeom>
        </p:spPr>
      </p:pic>
      <p:sp>
        <p:nvSpPr>
          <p:cNvPr id="5" name="页脚占位符 4">
            <a:extLst>
              <a:ext uri="{FF2B5EF4-FFF2-40B4-BE49-F238E27FC236}">
                <a16:creationId xmlns:a16="http://schemas.microsoft.com/office/drawing/2014/main" id="{2AF6406A-E49F-436F-996F-9C76091FC232}"/>
              </a:ext>
            </a:extLst>
          </p:cNvPr>
          <p:cNvSpPr>
            <a:spLocks noGrp="1"/>
          </p:cNvSpPr>
          <p:nvPr>
            <p:ph type="ftr" sz="quarter" idx="11"/>
          </p:nvPr>
        </p:nvSpPr>
        <p:spPr/>
        <p:txBody>
          <a:bodyPr/>
          <a:lstStyle/>
          <a:p>
            <a:r>
              <a:rPr lang="en-US" altLang="zh-CN"/>
              <a:t>SVOM Workshop, IAP, Paris 2019-03-14</a:t>
            </a:r>
            <a:endParaRPr lang="zh-CN" altLang="en-US"/>
          </a:p>
        </p:txBody>
      </p:sp>
    </p:spTree>
    <p:extLst>
      <p:ext uri="{BB962C8B-B14F-4D97-AF65-F5344CB8AC3E}">
        <p14:creationId xmlns:p14="http://schemas.microsoft.com/office/powerpoint/2010/main" val="221629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36CADD8-A4FA-4DA4-B667-D84E146B8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64" y="564210"/>
            <a:ext cx="11602451" cy="5718256"/>
          </a:xfrm>
          <a:prstGeom prst="rect">
            <a:avLst/>
          </a:prstGeom>
        </p:spPr>
      </p:pic>
      <p:sp>
        <p:nvSpPr>
          <p:cNvPr id="3" name="文本框 2">
            <a:extLst>
              <a:ext uri="{FF2B5EF4-FFF2-40B4-BE49-F238E27FC236}">
                <a16:creationId xmlns:a16="http://schemas.microsoft.com/office/drawing/2014/main" id="{493A2A81-91D4-4783-A211-6DAB081CC57B}"/>
              </a:ext>
            </a:extLst>
          </p:cNvPr>
          <p:cNvSpPr txBox="1"/>
          <p:nvPr/>
        </p:nvSpPr>
        <p:spPr>
          <a:xfrm>
            <a:off x="281210" y="2818348"/>
            <a:ext cx="11315534" cy="3539430"/>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en-US" altLang="zh-CN" sz="2800" dirty="0"/>
              <a:t>A Pipeline usually does not produce only one Product. Upstream Products do not need downstream ones.</a:t>
            </a:r>
          </a:p>
          <a:p>
            <a:pPr marL="457200" indent="-457200">
              <a:buFont typeface="Arial" panose="020B0604020202020204" pitchFamily="34" charset="0"/>
              <a:buChar char="•"/>
            </a:pPr>
            <a:r>
              <a:rPr lang="en-US" altLang="zh-CN" sz="2800" dirty="0"/>
              <a:t>The Central Scheduler sends the processing </a:t>
            </a:r>
            <a:r>
              <a:rPr lang="en-US" altLang="zh-CN" sz="2800" b="1" dirty="0"/>
              <a:t>results to the central DB</a:t>
            </a:r>
            <a:r>
              <a:rPr lang="en-US" altLang="zh-CN" sz="2800" dirty="0"/>
              <a:t> immediately after generated.</a:t>
            </a:r>
          </a:p>
          <a:p>
            <a:pPr marL="457200" indent="-457200">
              <a:buFont typeface="Arial" panose="020B0604020202020204" pitchFamily="34" charset="0"/>
              <a:buChar char="•"/>
            </a:pPr>
            <a:r>
              <a:rPr lang="en-US" altLang="zh-CN" sz="2800" dirty="0"/>
              <a:t>Every new result of a Product should have a unique </a:t>
            </a:r>
            <a:r>
              <a:rPr lang="en-US" altLang="zh-CN" sz="2800" b="1" dirty="0"/>
              <a:t>URI</a:t>
            </a:r>
            <a:r>
              <a:rPr lang="en-US" altLang="zh-CN" sz="2800" dirty="0"/>
              <a:t>, </a:t>
            </a:r>
            <a:r>
              <a:rPr lang="en-US" altLang="zh-CN" sz="2800" b="1" dirty="0"/>
              <a:t>besides</a:t>
            </a:r>
            <a:r>
              <a:rPr lang="en-US" altLang="zh-CN" sz="2800" dirty="0"/>
              <a:t> Creator and  </a:t>
            </a:r>
            <a:r>
              <a:rPr lang="en-US" altLang="zh-CN" sz="2800" dirty="0" err="1"/>
              <a:t>RootCause</a:t>
            </a:r>
            <a:r>
              <a:rPr lang="en-US" altLang="zh-CN" sz="2800" dirty="0"/>
              <a:t>.</a:t>
            </a:r>
          </a:p>
          <a:p>
            <a:pPr marL="457200" indent="-457200">
              <a:buFont typeface="Arial" panose="020B0604020202020204" pitchFamily="34" charset="0"/>
              <a:buChar char="•"/>
            </a:pPr>
            <a:endParaRPr lang="en-US" altLang="zh-CN" sz="2800" dirty="0"/>
          </a:p>
          <a:p>
            <a:pPr marL="457200" indent="-457200">
              <a:buFont typeface="Arial" panose="020B0604020202020204" pitchFamily="34" charset="0"/>
              <a:buChar char="•"/>
            </a:pPr>
            <a:r>
              <a:rPr lang="en-US" altLang="zh-CN" sz="2800" dirty="0"/>
              <a:t>But deploying one instance for each module may not be enough…</a:t>
            </a:r>
            <a:endParaRPr lang="en-US" altLang="zh-CN" sz="1600" dirty="0"/>
          </a:p>
        </p:txBody>
      </p:sp>
      <p:sp>
        <p:nvSpPr>
          <p:cNvPr id="2" name="日期占位符 1">
            <a:extLst>
              <a:ext uri="{FF2B5EF4-FFF2-40B4-BE49-F238E27FC236}">
                <a16:creationId xmlns:a16="http://schemas.microsoft.com/office/drawing/2014/main" id="{7EB7EDED-6ABA-42BF-8819-8B191D53AD92}"/>
              </a:ext>
            </a:extLst>
          </p:cNvPr>
          <p:cNvSpPr>
            <a:spLocks noGrp="1"/>
          </p:cNvSpPr>
          <p:nvPr>
            <p:ph type="dt" sz="half" idx="10"/>
          </p:nvPr>
        </p:nvSpPr>
        <p:spPr/>
        <p:txBody>
          <a:bodyPr/>
          <a:lstStyle/>
          <a:p>
            <a:r>
              <a:rPr lang="en-US" altLang="zh-CN"/>
              <a:t>2019/3/14</a:t>
            </a:r>
            <a:endParaRPr lang="zh-CN" altLang="en-US"/>
          </a:p>
        </p:txBody>
      </p:sp>
      <p:sp>
        <p:nvSpPr>
          <p:cNvPr id="4" name="页脚占位符 3">
            <a:extLst>
              <a:ext uri="{FF2B5EF4-FFF2-40B4-BE49-F238E27FC236}">
                <a16:creationId xmlns:a16="http://schemas.microsoft.com/office/drawing/2014/main" id="{DEEE0560-6711-4767-AFBB-4E556929272F}"/>
              </a:ext>
            </a:extLst>
          </p:cNvPr>
          <p:cNvSpPr>
            <a:spLocks noGrp="1"/>
          </p:cNvSpPr>
          <p:nvPr>
            <p:ph type="ftr" sz="quarter" idx="11"/>
          </p:nvPr>
        </p:nvSpPr>
        <p:spPr/>
        <p:txBody>
          <a:bodyPr/>
          <a:lstStyle/>
          <a:p>
            <a:r>
              <a:rPr lang="en-US" altLang="zh-CN"/>
              <a:t>SVOM Workshop, IAP, Paris 2019-03-14</a:t>
            </a:r>
            <a:endParaRPr lang="zh-CN" altLang="en-US"/>
          </a:p>
        </p:txBody>
      </p:sp>
      <p:sp>
        <p:nvSpPr>
          <p:cNvPr id="5" name="灯片编号占位符 4">
            <a:extLst>
              <a:ext uri="{FF2B5EF4-FFF2-40B4-BE49-F238E27FC236}">
                <a16:creationId xmlns:a16="http://schemas.microsoft.com/office/drawing/2014/main" id="{BBC5F087-96CB-4551-8C4F-BAD08F3B283C}"/>
              </a:ext>
            </a:extLst>
          </p:cNvPr>
          <p:cNvSpPr>
            <a:spLocks noGrp="1"/>
          </p:cNvSpPr>
          <p:nvPr>
            <p:ph type="sldNum" sz="quarter" idx="12"/>
          </p:nvPr>
        </p:nvSpPr>
        <p:spPr/>
        <p:txBody>
          <a:bodyPr/>
          <a:lstStyle/>
          <a:p>
            <a:fld id="{64452DAA-1127-4A8D-BFCA-81334CCA6175}" type="slidenum">
              <a:rPr lang="zh-CN" altLang="en-US" smtClean="0"/>
              <a:t>6</a:t>
            </a:fld>
            <a:endParaRPr lang="zh-CN" altLang="en-US"/>
          </a:p>
        </p:txBody>
      </p:sp>
    </p:spTree>
    <p:extLst>
      <p:ext uri="{BB962C8B-B14F-4D97-AF65-F5344CB8AC3E}">
        <p14:creationId xmlns:p14="http://schemas.microsoft.com/office/powerpoint/2010/main" val="19579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7D05CBC-E73B-460E-9202-8B2CDBB21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64" y="564210"/>
            <a:ext cx="11602451" cy="5718256"/>
          </a:xfrm>
          <a:prstGeom prst="rect">
            <a:avLst/>
          </a:prstGeom>
        </p:spPr>
      </p:pic>
      <p:sp>
        <p:nvSpPr>
          <p:cNvPr id="2" name="矩形 1">
            <a:extLst>
              <a:ext uri="{FF2B5EF4-FFF2-40B4-BE49-F238E27FC236}">
                <a16:creationId xmlns:a16="http://schemas.microsoft.com/office/drawing/2014/main" id="{B6D9168F-8E6B-45BD-A445-0EB9C2504007}"/>
              </a:ext>
            </a:extLst>
          </p:cNvPr>
          <p:cNvSpPr/>
          <p:nvPr/>
        </p:nvSpPr>
        <p:spPr>
          <a:xfrm rot="1173633">
            <a:off x="4034734" y="2967335"/>
            <a:ext cx="5925020" cy="923330"/>
          </a:xfrm>
          <a:prstGeom prst="rect">
            <a:avLst/>
          </a:prstGeom>
          <a:noFill/>
          <a:ln>
            <a:noFill/>
          </a:ln>
        </p:spPr>
        <p:txBody>
          <a:bodyPr wrap="none" lIns="91440" tIns="45720" rIns="91440" bIns="45720">
            <a:spAutoFit/>
          </a:bodyPr>
          <a:lstStyle/>
          <a:p>
            <a:pPr algn="ctr"/>
            <a:r>
              <a:rPr lang="en-US" altLang="zh-CN"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Not synchronized!</a:t>
            </a:r>
            <a:endParaRPr lang="zh-CN" alt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箭头: 上下 2">
            <a:extLst>
              <a:ext uri="{FF2B5EF4-FFF2-40B4-BE49-F238E27FC236}">
                <a16:creationId xmlns:a16="http://schemas.microsoft.com/office/drawing/2014/main" id="{067777F7-6751-469C-A0E1-E2A61E0B1760}"/>
              </a:ext>
            </a:extLst>
          </p:cNvPr>
          <p:cNvSpPr/>
          <p:nvPr/>
        </p:nvSpPr>
        <p:spPr>
          <a:xfrm>
            <a:off x="3727048" y="1678327"/>
            <a:ext cx="324091" cy="1203769"/>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箭头: 直角双向 4">
            <a:extLst>
              <a:ext uri="{FF2B5EF4-FFF2-40B4-BE49-F238E27FC236}">
                <a16:creationId xmlns:a16="http://schemas.microsoft.com/office/drawing/2014/main" id="{642E68F8-7428-46F8-A868-54195EE6EA0E}"/>
              </a:ext>
            </a:extLst>
          </p:cNvPr>
          <p:cNvSpPr/>
          <p:nvPr/>
        </p:nvSpPr>
        <p:spPr>
          <a:xfrm rot="10505014">
            <a:off x="2673342" y="1346533"/>
            <a:ext cx="658675" cy="4092883"/>
          </a:xfrm>
          <a:prstGeom prst="leftUpArrow">
            <a:avLst>
              <a:gd name="adj1" fmla="val 25000"/>
              <a:gd name="adj2" fmla="val 29775"/>
              <a:gd name="adj3"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8FA80B9F-D1DE-47EA-9D6F-BAC9ED961E46}"/>
              </a:ext>
            </a:extLst>
          </p:cNvPr>
          <p:cNvSpPr/>
          <p:nvPr/>
        </p:nvSpPr>
        <p:spPr>
          <a:xfrm>
            <a:off x="-152470" y="3742839"/>
            <a:ext cx="7149714" cy="923330"/>
          </a:xfrm>
          <a:prstGeom prst="rect">
            <a:avLst/>
          </a:prstGeom>
          <a:noFill/>
        </p:spPr>
        <p:txBody>
          <a:bodyPr wrap="none" lIns="91440" tIns="45720" rIns="91440" bIns="45720">
            <a:spAutoFit/>
          </a:bodyPr>
          <a:lstStyle/>
          <a:p>
            <a:pPr algn="ctr"/>
            <a:r>
              <a:rPr lang="en-US" altLang="zh-CN" sz="5400" b="1" cap="none" spc="0" dirty="0">
                <a:ln w="12700" cmpd="sng">
                  <a:solidFill>
                    <a:schemeClr val="accent4"/>
                  </a:solidFill>
                  <a:prstDash val="solid"/>
                </a:ln>
                <a:solidFill>
                  <a:schemeClr val="accent2"/>
                </a:solidFill>
                <a:effectLst/>
              </a:rPr>
              <a:t>Cross instr. calibration</a:t>
            </a:r>
            <a:endParaRPr lang="zh-CN" altLang="en-US" sz="5400" b="1" cap="none" spc="0" dirty="0">
              <a:ln w="12700" cmpd="sng">
                <a:solidFill>
                  <a:schemeClr val="accent4"/>
                </a:solidFill>
                <a:prstDash val="solid"/>
              </a:ln>
              <a:solidFill>
                <a:schemeClr val="accent2"/>
              </a:solidFill>
              <a:effectLst/>
            </a:endParaRPr>
          </a:p>
        </p:txBody>
      </p:sp>
      <p:sp>
        <p:nvSpPr>
          <p:cNvPr id="7" name="日期占位符 6">
            <a:extLst>
              <a:ext uri="{FF2B5EF4-FFF2-40B4-BE49-F238E27FC236}">
                <a16:creationId xmlns:a16="http://schemas.microsoft.com/office/drawing/2014/main" id="{CB2E68D9-00D1-44ED-B9F2-2948DAA366DA}"/>
              </a:ext>
            </a:extLst>
          </p:cNvPr>
          <p:cNvSpPr>
            <a:spLocks noGrp="1"/>
          </p:cNvSpPr>
          <p:nvPr>
            <p:ph type="dt" sz="half" idx="10"/>
          </p:nvPr>
        </p:nvSpPr>
        <p:spPr/>
        <p:txBody>
          <a:bodyPr/>
          <a:lstStyle/>
          <a:p>
            <a:r>
              <a:rPr lang="en-US" altLang="zh-CN"/>
              <a:t>2019/3/14</a:t>
            </a:r>
            <a:endParaRPr lang="zh-CN" altLang="en-US"/>
          </a:p>
        </p:txBody>
      </p:sp>
      <p:sp>
        <p:nvSpPr>
          <p:cNvPr id="8" name="页脚占位符 7">
            <a:extLst>
              <a:ext uri="{FF2B5EF4-FFF2-40B4-BE49-F238E27FC236}">
                <a16:creationId xmlns:a16="http://schemas.microsoft.com/office/drawing/2014/main" id="{A8223FC4-FC77-497B-96D8-715E8990B93C}"/>
              </a:ext>
            </a:extLst>
          </p:cNvPr>
          <p:cNvSpPr>
            <a:spLocks noGrp="1"/>
          </p:cNvSpPr>
          <p:nvPr>
            <p:ph type="ftr" sz="quarter" idx="11"/>
          </p:nvPr>
        </p:nvSpPr>
        <p:spPr/>
        <p:txBody>
          <a:bodyPr/>
          <a:lstStyle/>
          <a:p>
            <a:r>
              <a:rPr lang="en-US" altLang="zh-CN"/>
              <a:t>SVOM Workshop, IAP, Paris 2019-03-14</a:t>
            </a:r>
            <a:endParaRPr lang="zh-CN" altLang="en-US"/>
          </a:p>
        </p:txBody>
      </p:sp>
      <p:sp>
        <p:nvSpPr>
          <p:cNvPr id="9" name="灯片编号占位符 8">
            <a:extLst>
              <a:ext uri="{FF2B5EF4-FFF2-40B4-BE49-F238E27FC236}">
                <a16:creationId xmlns:a16="http://schemas.microsoft.com/office/drawing/2014/main" id="{0D7346D1-75FD-40B1-8BA9-77AA53295C3E}"/>
              </a:ext>
            </a:extLst>
          </p:cNvPr>
          <p:cNvSpPr>
            <a:spLocks noGrp="1"/>
          </p:cNvSpPr>
          <p:nvPr>
            <p:ph type="sldNum" sz="quarter" idx="12"/>
          </p:nvPr>
        </p:nvSpPr>
        <p:spPr/>
        <p:txBody>
          <a:bodyPr/>
          <a:lstStyle/>
          <a:p>
            <a:fld id="{64452DAA-1127-4A8D-BFCA-81334CCA6175}" type="slidenum">
              <a:rPr lang="zh-CN" altLang="en-US" smtClean="0"/>
              <a:t>7</a:t>
            </a:fld>
            <a:endParaRPr lang="zh-CN" altLang="en-US"/>
          </a:p>
        </p:txBody>
      </p:sp>
    </p:spTree>
    <p:extLst>
      <p:ext uri="{BB962C8B-B14F-4D97-AF65-F5344CB8AC3E}">
        <p14:creationId xmlns:p14="http://schemas.microsoft.com/office/powerpoint/2010/main" val="361168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AD20C1-41AD-4724-A648-6888C3DB15F9}"/>
              </a:ext>
            </a:extLst>
          </p:cNvPr>
          <p:cNvSpPr>
            <a:spLocks noGrp="1"/>
          </p:cNvSpPr>
          <p:nvPr>
            <p:ph type="title"/>
          </p:nvPr>
        </p:nvSpPr>
        <p:spPr/>
        <p:txBody>
          <a:bodyPr/>
          <a:lstStyle/>
          <a:p>
            <a:r>
              <a:rPr lang="en-US" altLang="zh-CN" dirty="0"/>
              <a:t>Parallel and asynchronous run of nodes</a:t>
            </a:r>
            <a:endParaRPr lang="zh-CN" altLang="en-US" dirty="0"/>
          </a:p>
        </p:txBody>
      </p:sp>
      <p:sp>
        <p:nvSpPr>
          <p:cNvPr id="3" name="内容占位符 2">
            <a:extLst>
              <a:ext uri="{FF2B5EF4-FFF2-40B4-BE49-F238E27FC236}">
                <a16:creationId xmlns:a16="http://schemas.microsoft.com/office/drawing/2014/main" id="{B7322FD5-B1F0-4F14-8BD6-4872F0D531C7}"/>
              </a:ext>
            </a:extLst>
          </p:cNvPr>
          <p:cNvSpPr>
            <a:spLocks noGrp="1"/>
          </p:cNvSpPr>
          <p:nvPr>
            <p:ph idx="1"/>
          </p:nvPr>
        </p:nvSpPr>
        <p:spPr/>
        <p:txBody>
          <a:bodyPr>
            <a:normAutofit lnSpcReduction="10000"/>
          </a:bodyPr>
          <a:lstStyle/>
          <a:p>
            <a:r>
              <a:rPr lang="en-US" altLang="zh-CN" dirty="0"/>
              <a:t>The same pipeline node/module could be used at the same time</a:t>
            </a:r>
          </a:p>
          <a:p>
            <a:pPr lvl="1"/>
            <a:r>
              <a:rPr lang="en-US" altLang="zh-CN" dirty="0"/>
              <a:t>By different instruments or</a:t>
            </a:r>
          </a:p>
          <a:p>
            <a:pPr lvl="1"/>
            <a:r>
              <a:rPr lang="en-US" altLang="zh-CN" dirty="0"/>
              <a:t>By prompt Automatic processing and Updating, Customized product generation</a:t>
            </a:r>
          </a:p>
          <a:p>
            <a:r>
              <a:rPr lang="en-US" altLang="zh-CN" dirty="0"/>
              <a:t>Solutions:</a:t>
            </a:r>
          </a:p>
          <a:p>
            <a:pPr lvl="1"/>
            <a:r>
              <a:rPr lang="en-US" altLang="zh-CN" dirty="0"/>
              <a:t>Job-queuing mechanism for every node.</a:t>
            </a:r>
          </a:p>
          <a:p>
            <a:pPr lvl="1"/>
            <a:r>
              <a:rPr lang="en-US" altLang="zh-CN" dirty="0"/>
              <a:t>Deploying </a:t>
            </a:r>
            <a:r>
              <a:rPr lang="en-US" altLang="zh-CN" b="1" dirty="0"/>
              <a:t>multiple instances </a:t>
            </a:r>
            <a:r>
              <a:rPr lang="en-US" altLang="zh-CN" dirty="0"/>
              <a:t>for the same node/module according to usage pattern, and make it possible to create more instances if needed. (Preferred) </a:t>
            </a:r>
          </a:p>
          <a:p>
            <a:pPr lvl="1"/>
            <a:r>
              <a:rPr lang="en-US" altLang="zh-CN" dirty="0"/>
              <a:t>?</a:t>
            </a:r>
          </a:p>
          <a:p>
            <a:r>
              <a:rPr lang="en-US" altLang="zh-CN" dirty="0"/>
              <a:t>Pipeline dependence topology is not going to like a tree but a network.</a:t>
            </a:r>
            <a:endParaRPr lang="zh-CN" altLang="en-US" dirty="0"/>
          </a:p>
        </p:txBody>
      </p:sp>
      <p:sp>
        <p:nvSpPr>
          <p:cNvPr id="4" name="日期占位符 3">
            <a:extLst>
              <a:ext uri="{FF2B5EF4-FFF2-40B4-BE49-F238E27FC236}">
                <a16:creationId xmlns:a16="http://schemas.microsoft.com/office/drawing/2014/main" id="{F8660CD9-9711-42AE-8182-1DC1236C2BF2}"/>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7CB23362-95DC-406E-8944-F5A32C58459B}"/>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E30243CE-D371-4094-93A5-1B843A12969B}"/>
              </a:ext>
            </a:extLst>
          </p:cNvPr>
          <p:cNvSpPr>
            <a:spLocks noGrp="1"/>
          </p:cNvSpPr>
          <p:nvPr>
            <p:ph type="sldNum" sz="quarter" idx="12"/>
          </p:nvPr>
        </p:nvSpPr>
        <p:spPr/>
        <p:txBody>
          <a:bodyPr/>
          <a:lstStyle/>
          <a:p>
            <a:fld id="{64452DAA-1127-4A8D-BFCA-81334CCA6175}" type="slidenum">
              <a:rPr lang="zh-CN" altLang="en-US" smtClean="0"/>
              <a:t>8</a:t>
            </a:fld>
            <a:endParaRPr lang="zh-CN" altLang="en-US"/>
          </a:p>
        </p:txBody>
      </p:sp>
    </p:spTree>
    <p:extLst>
      <p:ext uri="{BB962C8B-B14F-4D97-AF65-F5344CB8AC3E}">
        <p14:creationId xmlns:p14="http://schemas.microsoft.com/office/powerpoint/2010/main" val="1796974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C0D965-AC39-46F6-A5D0-8A49F7C356AF}"/>
              </a:ext>
            </a:extLst>
          </p:cNvPr>
          <p:cNvSpPr>
            <a:spLocks noGrp="1"/>
          </p:cNvSpPr>
          <p:nvPr>
            <p:ph type="title"/>
          </p:nvPr>
        </p:nvSpPr>
        <p:spPr/>
        <p:txBody>
          <a:bodyPr>
            <a:normAutofit fontScale="90000"/>
          </a:bodyPr>
          <a:lstStyle/>
          <a:p>
            <a:r>
              <a:rPr lang="en-US" altLang="zh-CN" dirty="0"/>
              <a:t>See and be ready for products’ multiple and unforeseen uses </a:t>
            </a:r>
            <a:endParaRPr lang="zh-CN" altLang="en-US" dirty="0"/>
          </a:p>
        </p:txBody>
      </p:sp>
      <p:sp>
        <p:nvSpPr>
          <p:cNvPr id="3" name="内容占位符 2">
            <a:extLst>
              <a:ext uri="{FF2B5EF4-FFF2-40B4-BE49-F238E27FC236}">
                <a16:creationId xmlns:a16="http://schemas.microsoft.com/office/drawing/2014/main" id="{DCD34C5C-66D0-4EB6-B9C2-2585F47A43EC}"/>
              </a:ext>
            </a:extLst>
          </p:cNvPr>
          <p:cNvSpPr>
            <a:spLocks noGrp="1"/>
          </p:cNvSpPr>
          <p:nvPr>
            <p:ph idx="1"/>
          </p:nvPr>
        </p:nvSpPr>
        <p:spPr/>
        <p:txBody>
          <a:bodyPr>
            <a:normAutofit fontScale="92500" lnSpcReduction="20000"/>
          </a:bodyPr>
          <a:lstStyle/>
          <a:p>
            <a:pPr marL="457200" indent="-457200"/>
            <a:r>
              <a:rPr lang="en-US" altLang="zh-CN" dirty="0"/>
              <a:t>Every individual Product instance in general should be expected to be used by other pipelines/users, even though we may not see such use now.</a:t>
            </a:r>
          </a:p>
          <a:p>
            <a:pPr marL="457200" indent="-457200"/>
            <a:r>
              <a:rPr lang="en-US" altLang="zh-CN" dirty="0"/>
              <a:t>Pipeline best practices</a:t>
            </a:r>
          </a:p>
          <a:p>
            <a:pPr marL="914400" lvl="1" indent="-457200"/>
            <a:r>
              <a:rPr lang="en-US" altLang="zh-CN" sz="2800" dirty="0"/>
              <a:t>should be </a:t>
            </a:r>
            <a:r>
              <a:rPr lang="en-US" altLang="zh-CN" sz="2800" b="1" dirty="0"/>
              <a:t>modularized</a:t>
            </a:r>
            <a:r>
              <a:rPr lang="en-US" altLang="zh-CN" sz="2800" dirty="0"/>
              <a:t> so that every Product is produced by one and only one module. A product can be calculated immediately with sufficient input (VHF, S- X-bands, GFTs, calibration data updates).</a:t>
            </a:r>
          </a:p>
          <a:p>
            <a:pPr marL="914400" lvl="1" indent="-457200"/>
            <a:r>
              <a:rPr lang="en-US" altLang="zh-CN" sz="2800" dirty="0"/>
              <a:t>Every module should have an </a:t>
            </a:r>
            <a:r>
              <a:rPr lang="en-US" altLang="zh-CN" sz="2800" b="1" dirty="0"/>
              <a:t>output interface </a:t>
            </a:r>
            <a:r>
              <a:rPr lang="en-US" altLang="zh-CN" sz="2800" dirty="0"/>
              <a:t>through which the latest result is computed.</a:t>
            </a:r>
          </a:p>
          <a:p>
            <a:pPr marL="457200" indent="-457200"/>
            <a:r>
              <a:rPr lang="en-US" altLang="zh-CN" sz="3200" dirty="0"/>
              <a:t>A Data Wrapper wraps all output data to facilitate flexible data exchange</a:t>
            </a:r>
          </a:p>
          <a:p>
            <a:pPr marL="914400" lvl="1" indent="-457200"/>
            <a:r>
              <a:rPr lang="en-US" altLang="zh-CN" sz="2800" dirty="0"/>
              <a:t>in JSON format.</a:t>
            </a:r>
          </a:p>
          <a:p>
            <a:pPr marL="914400" lvl="1" indent="-457200"/>
            <a:r>
              <a:rPr lang="en-US" altLang="zh-CN" sz="2800" dirty="0"/>
              <a:t>FITS is used for Product Delivery to science user.</a:t>
            </a:r>
          </a:p>
          <a:p>
            <a:endParaRPr lang="zh-CN" altLang="en-US" sz="3600" dirty="0"/>
          </a:p>
        </p:txBody>
      </p:sp>
      <p:sp>
        <p:nvSpPr>
          <p:cNvPr id="4" name="日期占位符 3">
            <a:extLst>
              <a:ext uri="{FF2B5EF4-FFF2-40B4-BE49-F238E27FC236}">
                <a16:creationId xmlns:a16="http://schemas.microsoft.com/office/drawing/2014/main" id="{9196450F-621A-4975-97BC-310B99AD20A4}"/>
              </a:ext>
            </a:extLst>
          </p:cNvPr>
          <p:cNvSpPr>
            <a:spLocks noGrp="1"/>
          </p:cNvSpPr>
          <p:nvPr>
            <p:ph type="dt" sz="half" idx="10"/>
          </p:nvPr>
        </p:nvSpPr>
        <p:spPr/>
        <p:txBody>
          <a:bodyPr/>
          <a:lstStyle/>
          <a:p>
            <a:r>
              <a:rPr lang="en-US" altLang="zh-CN"/>
              <a:t>2019/3/14</a:t>
            </a:r>
            <a:endParaRPr lang="zh-CN" altLang="en-US"/>
          </a:p>
        </p:txBody>
      </p:sp>
      <p:sp>
        <p:nvSpPr>
          <p:cNvPr id="5" name="页脚占位符 4">
            <a:extLst>
              <a:ext uri="{FF2B5EF4-FFF2-40B4-BE49-F238E27FC236}">
                <a16:creationId xmlns:a16="http://schemas.microsoft.com/office/drawing/2014/main" id="{16635F4D-87D4-4630-B557-E0EFD9F24343}"/>
              </a:ext>
            </a:extLst>
          </p:cNvPr>
          <p:cNvSpPr>
            <a:spLocks noGrp="1"/>
          </p:cNvSpPr>
          <p:nvPr>
            <p:ph type="ftr" sz="quarter" idx="11"/>
          </p:nvPr>
        </p:nvSpPr>
        <p:spPr/>
        <p:txBody>
          <a:bodyPr/>
          <a:lstStyle/>
          <a:p>
            <a:r>
              <a:rPr lang="en-US" altLang="zh-CN"/>
              <a:t>SVOM Workshop, IAP, Paris 2019-03-14</a:t>
            </a:r>
            <a:endParaRPr lang="zh-CN" altLang="en-US"/>
          </a:p>
        </p:txBody>
      </p:sp>
      <p:sp>
        <p:nvSpPr>
          <p:cNvPr id="6" name="灯片编号占位符 5">
            <a:extLst>
              <a:ext uri="{FF2B5EF4-FFF2-40B4-BE49-F238E27FC236}">
                <a16:creationId xmlns:a16="http://schemas.microsoft.com/office/drawing/2014/main" id="{62AB4C62-B2DA-4BF3-9734-D398952E9072}"/>
              </a:ext>
            </a:extLst>
          </p:cNvPr>
          <p:cNvSpPr>
            <a:spLocks noGrp="1"/>
          </p:cNvSpPr>
          <p:nvPr>
            <p:ph type="sldNum" sz="quarter" idx="12"/>
          </p:nvPr>
        </p:nvSpPr>
        <p:spPr/>
        <p:txBody>
          <a:bodyPr/>
          <a:lstStyle/>
          <a:p>
            <a:fld id="{64452DAA-1127-4A8D-BFCA-81334CCA6175}" type="slidenum">
              <a:rPr lang="zh-CN" altLang="en-US" smtClean="0"/>
              <a:t>9</a:t>
            </a:fld>
            <a:endParaRPr lang="zh-CN" altLang="en-US"/>
          </a:p>
        </p:txBody>
      </p:sp>
    </p:spTree>
    <p:extLst>
      <p:ext uri="{BB962C8B-B14F-4D97-AF65-F5344CB8AC3E}">
        <p14:creationId xmlns:p14="http://schemas.microsoft.com/office/powerpoint/2010/main" val="195634387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8659</TotalTime>
  <Words>3135</Words>
  <Application>Microsoft Office PowerPoint</Application>
  <PresentationFormat>宽屏</PresentationFormat>
  <Paragraphs>397</Paragraphs>
  <Slides>31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31</vt:i4>
      </vt:variant>
    </vt:vector>
  </HeadingPairs>
  <TitlesOfParts>
    <vt:vector size="36" baseType="lpstr">
      <vt:lpstr>等线</vt:lpstr>
      <vt:lpstr>等线 Light</vt:lpstr>
      <vt:lpstr>Arial</vt:lpstr>
      <vt:lpstr>Lucida Console</vt:lpstr>
      <vt:lpstr>Office 主题​​</vt:lpstr>
      <vt:lpstr>Product Generation with Heterogeneous Task Nodes  and A Data Model for Easier Data Exchange Among the Nodes</vt:lpstr>
      <vt:lpstr>Standard Product Generation</vt:lpstr>
      <vt:lpstr>A naiive view of the pipelines</vt:lpstr>
      <vt:lpstr>Constant updating of pipelines is inevitable. </vt:lpstr>
      <vt:lpstr>Product Generation </vt:lpstr>
      <vt:lpstr>PowerPoint 演示文稿</vt:lpstr>
      <vt:lpstr>PowerPoint 演示文稿</vt:lpstr>
      <vt:lpstr>Parallel and asynchronous run of nodes</vt:lpstr>
      <vt:lpstr>See and be ready for products’ multiple and unforeseen uses </vt:lpstr>
      <vt:lpstr>And there are multiple objects being observed …</vt:lpstr>
      <vt:lpstr>A Scalable Pipeline Deployment Architecture is Needed</vt:lpstr>
      <vt:lpstr>Look into Processing Pipeline development</vt:lpstr>
      <vt:lpstr>Proposal: “Heavy-weight” Processing module in a deployable container with web interfaces</vt:lpstr>
      <vt:lpstr>“Light-weight” modules</vt:lpstr>
      <vt:lpstr>A Data Model for Easier Data Exchange Among the Processing Nodes</vt:lpstr>
      <vt:lpstr>Data Products and the Need to Describe Them</vt:lpstr>
      <vt:lpstr>What are needed to describe data products</vt:lpstr>
      <vt:lpstr>Structure Product that enabled full self-describing</vt:lpstr>
      <vt:lpstr>Data Sets</vt:lpstr>
      <vt:lpstr>Meta Data and Parameters</vt:lpstr>
      <vt:lpstr>History</vt:lpstr>
      <vt:lpstr>Products must be Serializable</vt:lpstr>
      <vt:lpstr>A Prototype ‘dataset’ is developed to satisfy the Requirements</vt:lpstr>
      <vt:lpstr>PowerPoint 演示文稿</vt:lpstr>
      <vt:lpstr>Dataset examples -- ArrayDataset</vt:lpstr>
      <vt:lpstr>Dataset examples -- TableDataset</vt:lpstr>
      <vt:lpstr>Metadata and parameter examples</vt:lpstr>
      <vt:lpstr>Product example</vt:lpstr>
      <vt:lpstr>More than a data wrapper</vt:lpstr>
      <vt:lpstr>To do</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mh mh</dc:creator>
  <cp:lastModifiedBy>mh mh</cp:lastModifiedBy>
  <cp:revision>150</cp:revision>
  <dcterms:created xsi:type="dcterms:W3CDTF">2019-03-06T11:13:05Z</dcterms:created>
  <dcterms:modified xsi:type="dcterms:W3CDTF">2019-03-14T13:00:32Z</dcterms:modified>
</cp:coreProperties>
</file>