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40" r:id="rId1"/>
  </p:sldMasterIdLst>
  <p:notesMasterIdLst>
    <p:notesMasterId r:id="rId17"/>
  </p:notesMasterIdLst>
  <p:sldIdLst>
    <p:sldId id="256" r:id="rId2"/>
    <p:sldId id="257" r:id="rId3"/>
    <p:sldId id="303" r:id="rId4"/>
    <p:sldId id="315" r:id="rId5"/>
    <p:sldId id="304" r:id="rId6"/>
    <p:sldId id="312" r:id="rId7"/>
    <p:sldId id="313" r:id="rId8"/>
    <p:sldId id="314" r:id="rId9"/>
    <p:sldId id="310" r:id="rId10"/>
    <p:sldId id="307" r:id="rId11"/>
    <p:sldId id="318" r:id="rId12"/>
    <p:sldId id="319" r:id="rId13"/>
    <p:sldId id="306" r:id="rId14"/>
    <p:sldId id="320" r:id="rId15"/>
    <p:sldId id="27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87" autoAdjust="0"/>
    <p:restoredTop sz="86370" autoAdjust="0"/>
  </p:normalViewPr>
  <p:slideViewPr>
    <p:cSldViewPr>
      <p:cViewPr varScale="1">
        <p:scale>
          <a:sx n="64" d="100"/>
          <a:sy n="64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25296-C86C-4670-ABD8-54E6CD77BD81}" type="datetimeFigureOut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CC077-D574-430A-A2BF-9957CAE96C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789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7475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616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843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687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CC077-D574-430A-A2BF-9957CAE96C1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EDB880-D0B7-4275-98AE-D05C49F8ED76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D3432-C015-46A0-AC9E-45A7E4974B03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A14862-4E3E-41F1-963D-9EC9C158D098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1952D6-8ADE-448C-A6A4-308814EE9DF7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B5FE68-F3AC-40C9-A7AF-A0A3E82CEC00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00670D-E7B7-4528-9350-75DD8603D2C9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B8E02E-5839-44B3-B28D-D418B17B3190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CABB1F-D19E-4BAF-859F-A92186ADB0D5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524C8A-B6B8-4E0B-95E1-F9D75C1C285D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221CF7-0910-409D-8A64-07C4CE8569D1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10258-015C-4A96-93FD-BE3C1B920DCE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B972DC-2C35-44FF-B3AE-721B92907031}" type="datetime1">
              <a:rPr lang="zh-CN" altLang="en-US" smtClean="0"/>
              <a:t>2019-3-14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zh-CN" altLang="en-US" smtClean="0"/>
              <a:t>空间应用系统</a:t>
            </a:r>
            <a:r>
              <a:rPr lang="en-US" altLang="zh-CN" smtClean="0"/>
              <a:t>TG-2</a:t>
            </a:r>
            <a:r>
              <a:rPr lang="zh-CN" altLang="en-US" smtClean="0"/>
              <a:t>任务空间天文分系统转正样评审会议</a:t>
            </a: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13792" y="1628800"/>
            <a:ext cx="7990656" cy="1593522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VHF Data Process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695854"/>
            <a:ext cx="6400800" cy="1893386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 </a:t>
            </a:r>
            <a:r>
              <a:rPr lang="en-US" altLang="zh-CN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Haoli</a:t>
            </a:r>
            <a:endParaRPr lang="en-US" altLang="zh-CN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IHEP, CAS</a:t>
            </a:r>
          </a:p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2019/03/14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F:\所标识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21"/>
            <a:ext cx="6191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39552" y="188640"/>
            <a:ext cx="1368152" cy="764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561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product </a:t>
            </a:r>
            <a:r>
              <a:rPr lang="en-US" altLang="zh-C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TextBox 7"/>
          <p:cNvSpPr txBox="1"/>
          <p:nvPr/>
        </p:nvSpPr>
        <p:spPr>
          <a:xfrm>
            <a:off x="473201" y="1417638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TT_GRM, QCL_GRM</a:t>
            </a:r>
            <a:endParaRPr lang="zh-CN" altLang="en-US" dirty="0"/>
          </a:p>
        </p:txBody>
      </p:sp>
      <p:sp>
        <p:nvSpPr>
          <p:cNvPr id="17" name="TextBox 7"/>
          <p:cNvSpPr txBox="1"/>
          <p:nvPr/>
        </p:nvSpPr>
        <p:spPr>
          <a:xfrm>
            <a:off x="817240" y="1844824"/>
            <a:ext cx="7283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>
                <a:solidFill>
                  <a:schemeClr val="tx1"/>
                </a:solidFill>
              </a:rPr>
              <a:t>Calculate the significance level of every time </a:t>
            </a:r>
            <a:r>
              <a:rPr lang="en-US" altLang="zh-CN" b="0" dirty="0" smtClean="0">
                <a:solidFill>
                  <a:schemeClr val="tx1"/>
                </a:solidFill>
              </a:rPr>
              <a:t>bin, if the value exceeds the threshold, record the time point as TT_GRM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Calculate the significance level of every time bin, find the maximum value </a:t>
            </a:r>
            <a:r>
              <a:rPr lang="en-US" altLang="zh-CN" b="0" dirty="0">
                <a:solidFill>
                  <a:schemeClr val="tx1"/>
                </a:solidFill>
              </a:rPr>
              <a:t>as </a:t>
            </a:r>
            <a:r>
              <a:rPr lang="en-US" altLang="zh-CN" b="0" dirty="0" smtClean="0">
                <a:solidFill>
                  <a:schemeClr val="tx1"/>
                </a:solidFill>
              </a:rPr>
              <a:t>QCL_GRM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482029" y="3352043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QPO_GRM</a:t>
            </a:r>
            <a:endParaRPr lang="zh-CN" altLang="en-US" dirty="0"/>
          </a:p>
        </p:txBody>
      </p:sp>
      <p:sp>
        <p:nvSpPr>
          <p:cNvPr id="19" name="TextBox 7"/>
          <p:cNvSpPr txBox="1"/>
          <p:nvPr/>
        </p:nvSpPr>
        <p:spPr>
          <a:xfrm>
            <a:off x="829563" y="3856099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packets, recalculate GRM location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1</a:t>
            </a:r>
            <a:r>
              <a:rPr lang="en-US" altLang="zh-CN" b="0" baseline="30000" dirty="0" smtClean="0">
                <a:solidFill>
                  <a:schemeClr val="tx1"/>
                </a:solidFill>
              </a:rPr>
              <a:t>st</a:t>
            </a:r>
            <a:r>
              <a:rPr lang="en-US" altLang="zh-CN" b="0" dirty="0" smtClean="0">
                <a:solidFill>
                  <a:schemeClr val="tx1"/>
                </a:solidFill>
              </a:rPr>
              <a:t> trigger packet: satellite attitude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Convert the above data to RA and DEC in J2000 system of coordinate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20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  <p:sp>
        <p:nvSpPr>
          <p:cNvPr id="12" name="TextBox 7"/>
          <p:cNvSpPr txBox="1"/>
          <p:nvPr/>
        </p:nvSpPr>
        <p:spPr>
          <a:xfrm>
            <a:off x="457200" y="5003884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err="1" smtClean="0"/>
              <a:t>OBLC_GRM_ij</a:t>
            </a:r>
            <a:endParaRPr lang="zh-CN" altLang="en-US" dirty="0"/>
          </a:p>
        </p:txBody>
      </p:sp>
      <p:sp>
        <p:nvSpPr>
          <p:cNvPr id="13" name="TextBox 7"/>
          <p:cNvSpPr txBox="1"/>
          <p:nvPr/>
        </p:nvSpPr>
        <p:spPr>
          <a:xfrm>
            <a:off x="829563" y="545799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</a:t>
            </a:r>
            <a:r>
              <a:rPr lang="en-US" altLang="zh-CN" b="0" dirty="0" smtClean="0">
                <a:solidFill>
                  <a:schemeClr val="tx1"/>
                </a:solidFill>
              </a:rPr>
              <a:t>packets</a:t>
            </a:r>
            <a:endParaRPr lang="en-US" altLang="zh-CN" b="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Extract LC data of every </a:t>
            </a:r>
            <a:r>
              <a:rPr lang="en-US" altLang="zh-CN" b="0" dirty="0" err="1" smtClean="0">
                <a:solidFill>
                  <a:schemeClr val="tx1"/>
                </a:solidFill>
              </a:rPr>
              <a:t>grd</a:t>
            </a:r>
            <a:r>
              <a:rPr lang="en-US" altLang="zh-CN" b="0" dirty="0" smtClean="0">
                <a:solidFill>
                  <a:schemeClr val="tx1"/>
                </a:solidFill>
              </a:rPr>
              <a:t>(j) for two different energy bins(</a:t>
            </a:r>
            <a:r>
              <a:rPr lang="en-US" altLang="zh-CN" b="0" dirty="0" err="1" smtClean="0">
                <a:solidFill>
                  <a:schemeClr val="tx1"/>
                </a:solidFill>
              </a:rPr>
              <a:t>i</a:t>
            </a:r>
            <a:r>
              <a:rPr lang="en-US" altLang="zh-CN" b="0" dirty="0" smtClean="0">
                <a:solidFill>
                  <a:schemeClr val="tx1"/>
                </a:solidFill>
              </a:rPr>
              <a:t>)</a:t>
            </a:r>
            <a:endParaRPr lang="en-US" altLang="zh-CN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product </a:t>
            </a:r>
            <a:r>
              <a:rPr lang="en-US" altLang="zh-C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TextBox 7"/>
          <p:cNvSpPr txBox="1"/>
          <p:nvPr/>
        </p:nvSpPr>
        <p:spPr>
          <a:xfrm>
            <a:off x="473201" y="4609797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QT90_GRM</a:t>
            </a:r>
            <a:endParaRPr lang="zh-CN" altLang="en-US" dirty="0"/>
          </a:p>
        </p:txBody>
      </p:sp>
      <p:sp>
        <p:nvSpPr>
          <p:cNvPr id="17" name="TextBox 7"/>
          <p:cNvSpPr txBox="1"/>
          <p:nvPr/>
        </p:nvSpPr>
        <p:spPr>
          <a:xfrm>
            <a:off x="817240" y="5036983"/>
            <a:ext cx="77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Fit the background LC, using the </a:t>
            </a:r>
            <a:r>
              <a:rPr lang="en-US" altLang="zh-CN" b="0" dirty="0" err="1" smtClean="0">
                <a:solidFill>
                  <a:schemeClr val="tx1"/>
                </a:solidFill>
              </a:rPr>
              <a:t>bkg</a:t>
            </a:r>
            <a:r>
              <a:rPr lang="en-US" altLang="zh-CN" b="0" dirty="0" smtClean="0">
                <a:solidFill>
                  <a:schemeClr val="tx1"/>
                </a:solidFill>
              </a:rPr>
              <a:t>-subtracted LC counts(two different energy bin), calculate the time point duration of 90% of the total counts as </a:t>
            </a:r>
            <a:r>
              <a:rPr lang="en-US" altLang="zh-CN" b="0" dirty="0" smtClean="0">
                <a:solidFill>
                  <a:schemeClr val="tx1"/>
                </a:solidFill>
              </a:rPr>
              <a:t>QT90_GRM</a:t>
            </a:r>
            <a:endParaRPr lang="en-US" altLang="zh-CN" b="0" dirty="0" smtClean="0">
              <a:solidFill>
                <a:schemeClr val="tx1"/>
              </a:solidFill>
            </a:endParaRPr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12</a:t>
            </a:r>
            <a:endParaRPr lang="zh-CN" altLang="en-US" dirty="0"/>
          </a:p>
        </p:txBody>
      </p:sp>
      <p:sp>
        <p:nvSpPr>
          <p:cNvPr id="11" name="TextBox 7"/>
          <p:cNvSpPr txBox="1"/>
          <p:nvPr/>
        </p:nvSpPr>
        <p:spPr>
          <a:xfrm>
            <a:off x="482029" y="3160345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QLC_GRM</a:t>
            </a:r>
            <a:endParaRPr lang="zh-CN" altLang="en-US" dirty="0"/>
          </a:p>
        </p:txBody>
      </p:sp>
      <p:sp>
        <p:nvSpPr>
          <p:cNvPr id="12" name="TextBox 7"/>
          <p:cNvSpPr txBox="1"/>
          <p:nvPr/>
        </p:nvSpPr>
        <p:spPr>
          <a:xfrm>
            <a:off x="817240" y="3600737"/>
            <a:ext cx="7283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Fit the background LC, calculate the </a:t>
            </a:r>
            <a:r>
              <a:rPr lang="en-US" altLang="zh-CN" b="0" dirty="0" err="1" smtClean="0">
                <a:solidFill>
                  <a:schemeClr val="tx1"/>
                </a:solidFill>
              </a:rPr>
              <a:t>bkg</a:t>
            </a:r>
            <a:r>
              <a:rPr lang="en-US" altLang="zh-CN" b="0" dirty="0" smtClean="0">
                <a:solidFill>
                  <a:schemeClr val="tx1"/>
                </a:solidFill>
              </a:rPr>
              <a:t>-subtracted LC (two different energy bin) as QLC_GRM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13" name="TextBox 7"/>
          <p:cNvSpPr txBox="1"/>
          <p:nvPr/>
        </p:nvSpPr>
        <p:spPr>
          <a:xfrm>
            <a:off x="457200" y="1383406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QHR_GRM</a:t>
            </a:r>
            <a:endParaRPr lang="zh-CN" altLang="en-US" dirty="0"/>
          </a:p>
        </p:txBody>
      </p:sp>
      <p:sp>
        <p:nvSpPr>
          <p:cNvPr id="14" name="TextBox 7"/>
          <p:cNvSpPr txBox="1"/>
          <p:nvPr/>
        </p:nvSpPr>
        <p:spPr>
          <a:xfrm>
            <a:off x="801239" y="1810592"/>
            <a:ext cx="7283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Fit the background LC, using the </a:t>
            </a:r>
            <a:r>
              <a:rPr lang="en-US" altLang="zh-CN" b="0" dirty="0" err="1" smtClean="0">
                <a:solidFill>
                  <a:schemeClr val="tx1"/>
                </a:solidFill>
              </a:rPr>
              <a:t>bkg</a:t>
            </a:r>
            <a:r>
              <a:rPr lang="en-US" altLang="zh-CN" b="0" dirty="0" smtClean="0">
                <a:solidFill>
                  <a:schemeClr val="tx1"/>
                </a:solidFill>
              </a:rPr>
              <a:t>-subtracted LC count(two different energy bin), calculate the ratio as QHR_GRM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err="1" smtClean="0">
                <a:solidFill>
                  <a:schemeClr val="tx1"/>
                </a:solidFill>
              </a:rPr>
              <a:t>Gerenated</a:t>
            </a:r>
            <a:r>
              <a:rPr lang="en-US" altLang="zh-CN" b="0" dirty="0" smtClean="0">
                <a:solidFill>
                  <a:schemeClr val="tx1"/>
                </a:solidFill>
              </a:rPr>
              <a:t> after QLC_GRM</a:t>
            </a:r>
            <a:endParaRPr lang="zh-CN" alt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80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</a:t>
            </a:r>
            <a:r>
              <a:rPr lang="en-US" altLang="zh-C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product </a:t>
            </a:r>
            <a:r>
              <a:rPr lang="en-US" altLang="zh-C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TextBox 7"/>
          <p:cNvSpPr txBox="1"/>
          <p:nvPr/>
        </p:nvSpPr>
        <p:spPr>
          <a:xfrm>
            <a:off x="473201" y="2842264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QHR_ECLGRM</a:t>
            </a:r>
            <a:endParaRPr lang="zh-CN" altLang="en-US" dirty="0"/>
          </a:p>
        </p:txBody>
      </p:sp>
      <p:sp>
        <p:nvSpPr>
          <p:cNvPr id="17" name="TextBox 7"/>
          <p:cNvSpPr txBox="1"/>
          <p:nvPr/>
        </p:nvSpPr>
        <p:spPr>
          <a:xfrm>
            <a:off x="817240" y="3197875"/>
            <a:ext cx="77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err="1" smtClean="0">
                <a:solidFill>
                  <a:schemeClr val="tx1"/>
                </a:solidFill>
              </a:rPr>
              <a:t>Eclairs</a:t>
            </a:r>
            <a:r>
              <a:rPr lang="en-US" altLang="zh-CN" b="0" dirty="0" smtClean="0">
                <a:solidFill>
                  <a:schemeClr val="tx1"/>
                </a:solidFill>
              </a:rPr>
              <a:t> and GRM trigger simultaneously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 of both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rgbClr val="FF0000"/>
                </a:solidFill>
              </a:rPr>
              <a:t>some questions need to be discussed with French side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zh-CN" b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get the </a:t>
            </a:r>
            <a:r>
              <a:rPr lang="en-US" altLang="zh-CN" b="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Eclairs</a:t>
            </a:r>
            <a:r>
              <a:rPr lang="en-US" altLang="zh-CN" b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VHF file </a:t>
            </a:r>
            <a:r>
              <a:rPr lang="en-US" altLang="zh-CN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quasi-</a:t>
            </a:r>
            <a:r>
              <a:rPr lang="en-US" altLang="zh-CN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realtime</a:t>
            </a:r>
            <a:endParaRPr lang="en-US" altLang="zh-CN" b="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zh-CN" b="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select the high &amp; low energy bins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altLang="zh-CN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algorithm</a:t>
            </a:r>
            <a:endParaRPr lang="en-US" altLang="zh-CN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7"/>
          <p:cNvSpPr txBox="1"/>
          <p:nvPr/>
        </p:nvSpPr>
        <p:spPr>
          <a:xfrm>
            <a:off x="482029" y="4931876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smtClean="0"/>
              <a:t>QSP_PARAM_GRM</a:t>
            </a:r>
            <a:endParaRPr lang="zh-CN" altLang="en-US" dirty="0"/>
          </a:p>
        </p:txBody>
      </p:sp>
      <p:sp>
        <p:nvSpPr>
          <p:cNvPr id="10" name="TextBox 7"/>
          <p:cNvSpPr txBox="1"/>
          <p:nvPr/>
        </p:nvSpPr>
        <p:spPr>
          <a:xfrm>
            <a:off x="817240" y="5336048"/>
            <a:ext cx="72831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GRM trigger packets(2</a:t>
            </a:r>
            <a:r>
              <a:rPr lang="en-US" altLang="zh-CN" b="0" baseline="30000" dirty="0" smtClean="0">
                <a:solidFill>
                  <a:schemeClr val="tx1"/>
                </a:solidFill>
              </a:rPr>
              <a:t>nd</a:t>
            </a:r>
            <a:r>
              <a:rPr lang="en-US" altLang="zh-CN" b="0" dirty="0" smtClean="0">
                <a:solidFill>
                  <a:schemeClr val="tx1"/>
                </a:solidFill>
              </a:rPr>
              <a:t>, 3</a:t>
            </a:r>
            <a:r>
              <a:rPr lang="en-US" altLang="zh-CN" b="0" baseline="30000" dirty="0" smtClean="0">
                <a:solidFill>
                  <a:schemeClr val="tx1"/>
                </a:solidFill>
              </a:rPr>
              <a:t>rd</a:t>
            </a:r>
            <a:r>
              <a:rPr lang="en-US" altLang="zh-CN" b="0" dirty="0" smtClean="0">
                <a:solidFill>
                  <a:schemeClr val="tx1"/>
                </a:solidFill>
              </a:rPr>
              <a:t>, 4</a:t>
            </a:r>
            <a:r>
              <a:rPr lang="en-US" altLang="zh-CN" b="0" baseline="30000" dirty="0" smtClean="0">
                <a:solidFill>
                  <a:schemeClr val="tx1"/>
                </a:solidFill>
              </a:rPr>
              <a:t>th</a:t>
            </a:r>
            <a:r>
              <a:rPr lang="en-US" altLang="zh-CN" b="0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Extract the </a:t>
            </a:r>
            <a:r>
              <a:rPr lang="en-US" altLang="zh-CN" b="0" dirty="0" err="1" smtClean="0">
                <a:solidFill>
                  <a:schemeClr val="tx1"/>
                </a:solidFill>
              </a:rPr>
              <a:t>GRDi</a:t>
            </a:r>
            <a:r>
              <a:rPr lang="en-US" altLang="zh-CN" b="0" dirty="0" smtClean="0">
                <a:solidFill>
                  <a:schemeClr val="tx1"/>
                </a:solidFill>
              </a:rPr>
              <a:t> spectrum data(12 energy bins)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DRM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With different spectrum models, fit the extracted spectrum data, and get the parameters of spectrum as QSP_PARAM_GRM</a:t>
            </a:r>
            <a:endParaRPr lang="zh-CN" altLang="en-US" b="0" dirty="0">
              <a:solidFill>
                <a:schemeClr val="tx1"/>
              </a:solidFill>
            </a:endParaRPr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13</a:t>
            </a:r>
            <a:endParaRPr lang="zh-CN" altLang="en-US" dirty="0"/>
          </a:p>
        </p:txBody>
      </p:sp>
      <p:sp>
        <p:nvSpPr>
          <p:cNvPr id="11" name="TextBox 7"/>
          <p:cNvSpPr txBox="1"/>
          <p:nvPr/>
        </p:nvSpPr>
        <p:spPr>
          <a:xfrm>
            <a:off x="492514" y="1187460"/>
            <a:ext cx="375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 err="1" smtClean="0"/>
              <a:t>QPF_GRM_i</a:t>
            </a:r>
            <a:endParaRPr lang="zh-CN" altLang="en-US" dirty="0"/>
          </a:p>
        </p:txBody>
      </p:sp>
      <p:sp>
        <p:nvSpPr>
          <p:cNvPr id="12" name="TextBox 7"/>
          <p:cNvSpPr txBox="1"/>
          <p:nvPr/>
        </p:nvSpPr>
        <p:spPr>
          <a:xfrm>
            <a:off x="827725" y="1544812"/>
            <a:ext cx="72831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Using LC packets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en-US" altLang="zh-CN" b="0" dirty="0" smtClean="0">
                <a:solidFill>
                  <a:schemeClr val="tx1"/>
                </a:solidFill>
              </a:rPr>
              <a:t>Fit the background LC, calculate the </a:t>
            </a:r>
            <a:r>
              <a:rPr lang="en-US" altLang="zh-CN" b="0" dirty="0" err="1" smtClean="0">
                <a:solidFill>
                  <a:schemeClr val="tx1"/>
                </a:solidFill>
              </a:rPr>
              <a:t>bkg</a:t>
            </a:r>
            <a:r>
              <a:rPr lang="en-US" altLang="zh-CN" b="0" dirty="0" smtClean="0">
                <a:solidFill>
                  <a:schemeClr val="tx1"/>
                </a:solidFill>
              </a:rPr>
              <a:t>-subtracted LC for two different energy bins of every time bin(100ms/1s/8s), calculate the maximum value of counts/second/square as </a:t>
            </a:r>
            <a:r>
              <a:rPr lang="en-US" altLang="zh-CN" b="0" dirty="0" err="1" smtClean="0">
                <a:solidFill>
                  <a:schemeClr val="tx1"/>
                </a:solidFill>
              </a:rPr>
              <a:t>QPF_GRM_i</a:t>
            </a:r>
            <a:endParaRPr lang="zh-CN" alt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230832" y="476672"/>
            <a:ext cx="8229600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VHF pipeline diagram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25261"/>
            <a:ext cx="8910882" cy="545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230832" y="476672"/>
            <a:ext cx="8229600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473200" y="1417638"/>
            <a:ext cx="769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altLang="zh-CN" sz="2000" dirty="0" smtClean="0"/>
              <a:t>GRM VHF pipeline will be deployed in FSC?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en-US" altLang="zh-CN" sz="2000" dirty="0" smtClean="0"/>
              <a:t>Questions in Page 13.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90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794315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en-US" altLang="zh-CN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en-US" altLang="zh-C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 for your attention!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5" name="Picture 2" descr="F:\所标识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21"/>
            <a:ext cx="61912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9552" y="188640"/>
            <a:ext cx="1368152" cy="764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052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VHF flow chart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VHF data structure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VHF data product algorithm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GRM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pipeline</a:t>
            </a: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iscussions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8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2" y="84222"/>
            <a:ext cx="9012016" cy="672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77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600552" y="704874"/>
            <a:ext cx="8229600" cy="4968552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burst mode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GRB_G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GRM auto trigger</a:t>
            </a: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telemetry command</a:t>
            </a:r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for both cases, GRM generates 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trigger </a:t>
            </a:r>
            <a:r>
              <a:rPr lang="en-US" altLang="zh-CN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64 LC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pkts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1 recurrent </a:t>
            </a: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(every 30 seconds).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GRB_E</a:t>
            </a:r>
            <a:endParaRPr lang="en-US" altLang="zh-CN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Eclairs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trigger information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telemetry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command(command)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for both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cases, GRM generates 64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LC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pkts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recurrent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(every 30 seconds)..</a:t>
            </a:r>
          </a:p>
        </p:txBody>
      </p:sp>
    </p:spTree>
    <p:extLst>
      <p:ext uri="{BB962C8B-B14F-4D97-AF65-F5344CB8AC3E}">
        <p14:creationId xmlns:p14="http://schemas.microsoft.com/office/powerpoint/2010/main" val="1641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packet structure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6951"/>
              </p:ext>
            </p:extLst>
          </p:nvPr>
        </p:nvGraphicFramePr>
        <p:xfrm>
          <a:off x="457198" y="692696"/>
          <a:ext cx="8363271" cy="26642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62544"/>
                <a:gridCol w="615954"/>
                <a:gridCol w="909134"/>
                <a:gridCol w="762544"/>
                <a:gridCol w="762544"/>
                <a:gridCol w="1129694"/>
                <a:gridCol w="931998"/>
                <a:gridCol w="760670"/>
                <a:gridCol w="965645"/>
                <a:gridCol w="762544"/>
              </a:tblGrid>
              <a:tr h="446517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CCSDS packet header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checksum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4050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bytes = 48 bits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bits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656 bits</a:t>
                      </a:r>
                      <a:br>
                        <a:rPr lang="fr-F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(82bytes)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bits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4651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seq. control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length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 value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pkt</a:t>
                      </a: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 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806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Version</a:t>
                      </a:r>
                      <a:b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</a:t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Secondary</a:t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header flag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flag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SSC</a:t>
                      </a:r>
                      <a:b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unsigned integer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Unsigned</a:t>
                      </a:r>
                      <a:b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integer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65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below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zh-CN" alt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　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Auto-increment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0x0057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below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0" name="椭圆 9"/>
          <p:cNvSpPr/>
          <p:nvPr/>
        </p:nvSpPr>
        <p:spPr>
          <a:xfrm>
            <a:off x="7092280" y="2987982"/>
            <a:ext cx="93610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045633"/>
              </p:ext>
            </p:extLst>
          </p:nvPr>
        </p:nvGraphicFramePr>
        <p:xfrm>
          <a:off x="827586" y="3538064"/>
          <a:ext cx="7560838" cy="321142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648071"/>
                <a:gridCol w="1656184"/>
                <a:gridCol w="504056"/>
                <a:gridCol w="864096"/>
                <a:gridCol w="864096"/>
                <a:gridCol w="3024335"/>
              </a:tblGrid>
              <a:tr h="254694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APID</a:t>
                      </a:r>
                      <a:endParaRPr lang="zh-CN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24715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PID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PCAT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715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~b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~b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4211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general trigger packet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10111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Downloaded to ground and given to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ECLAIRs by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PDPU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2449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GRDi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 packet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Downloaded to ground only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9523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higher priority 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light curve packet 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11001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Downloaded to ground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9523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lower priority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light curve packet 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Downloaded to ground only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  <a:tr h="49430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recurrent message packet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baseline="-25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CN" sz="14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11000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11011</a:t>
                      </a:r>
                      <a:r>
                        <a:rPr lang="en-US" sz="14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Downloaded to ground only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</a:tr>
            </a:tbl>
          </a:graphicData>
        </a:graphic>
      </p:graphicFrame>
      <p:sp>
        <p:nvSpPr>
          <p:cNvPr id="12" name="椭圆 11"/>
          <p:cNvSpPr/>
          <p:nvPr/>
        </p:nvSpPr>
        <p:spPr>
          <a:xfrm>
            <a:off x="2627784" y="2996952"/>
            <a:ext cx="936104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51520" y="836712"/>
            <a:ext cx="372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trigger </a:t>
            </a:r>
            <a:r>
              <a:rPr lang="en-US" altLang="zh-CN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information(1</a:t>
            </a:r>
            <a:r>
              <a:rPr lang="en-US" altLang="zh-CN" b="1" baseline="30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altLang="zh-CN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r>
              <a:rPr lang="en-US" altLang="zh-CN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510091"/>
              </p:ext>
            </p:extLst>
          </p:nvPr>
        </p:nvGraphicFramePr>
        <p:xfrm>
          <a:off x="323528" y="1284628"/>
          <a:ext cx="8568953" cy="511635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66948"/>
                <a:gridCol w="1744370"/>
                <a:gridCol w="2041210"/>
                <a:gridCol w="792088"/>
                <a:gridCol w="3024337"/>
              </a:tblGrid>
              <a:tr h="234101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in bytes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5606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Byte1-4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Second value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5606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Byte5-8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 ID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Varies with how to switch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to burst mode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5606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Byte9-15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time_Tb0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Burst time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312135"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type/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Fixed value as 000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6568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5bits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Auto-increment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56068"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Byte17-36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attitude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GRB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location in GRM frame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Form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MCU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3410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Satellite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attitude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From PDPU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70894">
                <a:tc row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Byte37-41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Triggered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 energy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minimum value of the trigger energy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bin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31213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Triggered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 energy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maximum value of the trigger energy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bin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6392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Triggered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window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0.1s/1s/8s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5854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trigger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source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GRM burst:0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instruction burst:1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GRDs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involved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Which </a:t>
                      </a: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grds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are triggered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Significance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From MCU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5606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Byte42-50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Light </a:t>
                      </a: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curves of GPM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9B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T0-9s~T0, 9</a:t>
                      </a:r>
                      <a:r>
                        <a:rPr kumimoji="0" lang="en-US" altLang="zh-CN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time bin, 1s/time bin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234101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Byte51-86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Light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curve of involved GRDs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T0-12s~T0, 12</a:t>
                      </a:r>
                      <a:r>
                        <a:rPr kumimoji="0" lang="en-US" altLang="zh-CN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time bin, 1s/time bin</a:t>
                      </a:r>
                      <a:endParaRPr kumimoji="0" lang="zh-CN" altLang="zh-CN" sz="16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</a:tbl>
          </a:graphicData>
        </a:graphic>
      </p:graphicFrame>
      <p:sp>
        <p:nvSpPr>
          <p:cNvPr id="10" name="标题 1"/>
          <p:cNvSpPr txBox="1">
            <a:spLocks/>
          </p:cNvSpPr>
          <p:nvPr/>
        </p:nvSpPr>
        <p:spPr>
          <a:xfrm>
            <a:off x="230832" y="116632"/>
            <a:ext cx="8229600" cy="36004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trigger packet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03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832" y="116632"/>
            <a:ext cx="8229600" cy="360040"/>
          </a:xfrm>
        </p:spPr>
        <p:txBody>
          <a:bodyPr>
            <a:no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trigger packet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836712"/>
            <a:ext cx="5694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Grd1/grd2/grd3 trigger information(2nd</a:t>
            </a:r>
            <a:r>
              <a:rPr lang="en-US" altLang="zh-CN" dirty="0" smtClean="0"/>
              <a:t>, 3rd, 4th </a:t>
            </a:r>
            <a:r>
              <a:rPr lang="en-US" altLang="zh-CN" dirty="0" err="1" smtClean="0"/>
              <a:t>pkts</a:t>
            </a:r>
            <a:r>
              <a:rPr lang="en-US" altLang="zh-CN" dirty="0"/>
              <a:t>)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91619"/>
              </p:ext>
            </p:extLst>
          </p:nvPr>
        </p:nvGraphicFramePr>
        <p:xfrm>
          <a:off x="398022" y="1412776"/>
          <a:ext cx="8494458" cy="405994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27345"/>
                <a:gridCol w="1810529"/>
                <a:gridCol w="1512168"/>
                <a:gridCol w="792088"/>
                <a:gridCol w="2952328"/>
              </a:tblGrid>
              <a:tr h="50288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in bytes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Byte1-4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Second value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Byte5-8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 ID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Varies with how to switch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to burst mode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33525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Byte9-15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time_Tb0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Burst time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507571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type/</a:t>
                      </a: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3bit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Fix value as 001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41312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seq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5bits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Auto-increment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Byte17-40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spectrum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 energy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bin, 2B/1bin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Byte41-76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GRDi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background spectrum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 energy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bin, 3B/1bin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Byte77-86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</a:tr>
            </a:tbl>
          </a:graphicData>
        </a:graphic>
      </p:graphicFrame>
      <p:sp>
        <p:nvSpPr>
          <p:cNvPr id="5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5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0832" y="116632"/>
            <a:ext cx="8229600" cy="360040"/>
          </a:xfrm>
        </p:spPr>
        <p:txBody>
          <a:bodyPr>
            <a:no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light curve packet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251520" y="787157"/>
            <a:ext cx="7327968" cy="697627"/>
          </a:xfr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altLang="zh-CN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 </a:t>
            </a:r>
            <a:r>
              <a:rPr lang="en-US" altLang="zh-CN" sz="1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packets/GRB, </a:t>
            </a:r>
            <a:r>
              <a:rPr lang="en-US" altLang="zh-CN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samples/packet</a:t>
            </a:r>
            <a:r>
              <a:rPr lang="en-US" altLang="zh-CN" sz="1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energy channels/GRD</a:t>
            </a:r>
          </a:p>
          <a:p>
            <a:pPr marL="0" indent="0">
              <a:buNone/>
            </a:pPr>
            <a:r>
              <a:rPr lang="en-US" altLang="zh-CN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zh-CN" sz="1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bytes/channel for the first sample, 2 bytes/channel for 3 other samples  </a:t>
            </a:r>
            <a:endParaRPr lang="zh-CN" altLang="en-US" sz="1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13145"/>
              </p:ext>
            </p:extLst>
          </p:nvPr>
        </p:nvGraphicFramePr>
        <p:xfrm>
          <a:off x="179512" y="1700808"/>
          <a:ext cx="4545941" cy="460851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24136"/>
                <a:gridCol w="1080120"/>
                <a:gridCol w="1440160"/>
                <a:gridCol w="801525"/>
              </a:tblGrid>
              <a:tr h="12119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in bytes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0288" marR="50288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Volume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23410" marR="23410" marT="0" marB="0" anchor="ctr"/>
                </a:tc>
              </a:tr>
              <a:tr h="12119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Byte1-4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2119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Byte5-8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Observation  ID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2119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Byte9-15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AlertTime_Tb0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25152">
                <a:tc row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type/</a:t>
                      </a: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</a:t>
                      </a:r>
                      <a:endParaRPr lang="zh-CN" altLang="zh-CN" sz="1600" dirty="0" smtClean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sub_packet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type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3bits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seq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5bits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Byte17-20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GRD1_H_int_counter_1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Byte21-24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GRD1_L_int_counter_1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Byte25-28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GRD2_H_int_counter_1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Byte29-32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Byte33-36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Byte37-40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6511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Byte41-44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GPM_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counter_1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Byte45-46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GRD1_H_diff_counter_2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Byte47-48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Byte49-50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Byte51-52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Byte53-54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1707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Byte55-56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2119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Byte57-58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GPM_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32561" marR="32561" marT="0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668217"/>
              </p:ext>
            </p:extLst>
          </p:nvPr>
        </p:nvGraphicFramePr>
        <p:xfrm>
          <a:off x="5209728" y="1700808"/>
          <a:ext cx="3682752" cy="35471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8456"/>
                <a:gridCol w="2232248"/>
                <a:gridCol w="432048"/>
              </a:tblGrid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Byte59-60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Byte61-62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Byte63-64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170294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Byte65-66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Byte67-68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Byte69-70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Byte71-72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GPM_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counter_3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Byte73-74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Byte75-76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Byte77-78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Byte79-80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Byte81-82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GRD3_H_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Byte83-84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GRD3_L_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 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255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Byte85-86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GPM_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diff_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counter_4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/>
          <a:p>
            <a:r>
              <a:rPr lang="en-US" altLang="zh-CN" dirty="0" smtClean="0"/>
              <a:t>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3927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VHF Recurrent packet structure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9072"/>
              </p:ext>
            </p:extLst>
          </p:nvPr>
        </p:nvGraphicFramePr>
        <p:xfrm>
          <a:off x="107504" y="800016"/>
          <a:ext cx="5040560" cy="5715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6015"/>
                <a:gridCol w="3062457"/>
                <a:gridCol w="792088"/>
              </a:tblGrid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 in bytes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Volume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Byte1-4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Packet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bus required command counts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bus right frame counts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 bus wrong</a:t>
                      </a:r>
                      <a:r>
                        <a:rPr lang="en-US" altLang="zh-CN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 counts</a:t>
                      </a:r>
                      <a:endParaRPr lang="zh-CN" alt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GEB received command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Byte9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GEB executed command </a:t>
                      </a: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GEB discarded command </a:t>
                      </a: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Byte11-12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Newly-executed command 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Byte13-14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GEB operational model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Byte15-16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GEB operational status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3544" marR="535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Byte17-18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Byte19-20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alt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Byte21-22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alt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Byte23-24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alt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Byte25-26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alt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Byte27-28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alt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Byte29-30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GRD1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Byte31-32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GRD2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Byte33-34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GRD3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Byte35-36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GPM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GCD1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GCD2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Byte39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GCD3 counts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  <a:tr h="181038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kumimoji="0" lang="zh-CN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8637" marR="48637" marT="0" marB="0" anchor="ctr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781325"/>
              </p:ext>
            </p:extLst>
          </p:nvPr>
        </p:nvGraphicFramePr>
        <p:xfrm>
          <a:off x="5220072" y="803672"/>
          <a:ext cx="3816424" cy="4800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24135"/>
                <a:gridCol w="2016224"/>
                <a:gridCol w="576065"/>
              </a:tblGrid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Byte41-42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GPM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Byte43-44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GRD1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Byte45-46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GRD2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Byte47-48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GRD3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Byte49-50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GCD+30V</a:t>
                      </a:r>
                      <a:r>
                        <a:rPr lang="en-US" sz="1600" baseline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Byte51-52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GCD1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Byte53-54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GCD2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Byte55-56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GCD3 HV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Byte57-58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CEU+5V </a:t>
                      </a:r>
                      <a:r>
                        <a:rPr lang="en-US" altLang="zh-CN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voltage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Byte59-60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GCD+22V</a:t>
                      </a:r>
                      <a:r>
                        <a:rPr lang="en-US" sz="16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voltage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Byte61-62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CEU+12V voltage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Byte63-64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CEU-12V voltage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Byte65-66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 +5V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Byte67-68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Byte69-70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 +12V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Byte71-72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CEU -12V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Byte73-74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Detector </a:t>
                      </a: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Byte75-76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Byte77-78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Detector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Byte79-80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Detector </a:t>
                      </a: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-12V current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2B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Byte81-86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Reserved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6B</a:t>
                      </a:r>
                      <a:endParaRPr lang="zh-CN" sz="16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7901" marR="57901" marT="0" marB="0" anchor="ctr"/>
                </a:tc>
              </a:tr>
            </a:tbl>
          </a:graphicData>
        </a:graphic>
      </p:graphicFrame>
      <p:sp>
        <p:nvSpPr>
          <p:cNvPr id="17" name="内容占位符 2"/>
          <p:cNvSpPr>
            <a:spLocks noGrp="1"/>
          </p:cNvSpPr>
          <p:nvPr>
            <p:ph idx="1"/>
          </p:nvPr>
        </p:nvSpPr>
        <p:spPr>
          <a:xfrm>
            <a:off x="5166168" y="5710317"/>
            <a:ext cx="3305392" cy="697627"/>
          </a:xfr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altLang="zh-CN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GRM generates 1 recurrent </a:t>
            </a:r>
            <a:r>
              <a:rPr lang="en-US" altLang="zh-CN" sz="1800" b="1" dirty="0" err="1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pkt</a:t>
            </a:r>
            <a:endParaRPr lang="en-US" altLang="zh-CN" sz="18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1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30s</a:t>
            </a:r>
            <a:endParaRPr lang="zh-CN" altLang="en-US" sz="1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5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18708</TotalTime>
  <Words>1132</Words>
  <Application>Microsoft Office PowerPoint</Application>
  <PresentationFormat>全屏显示(4:3)</PresentationFormat>
  <Paragraphs>505</Paragraphs>
  <Slides>15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黑体</vt:lpstr>
      <vt:lpstr>宋体</vt:lpstr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聚合</vt:lpstr>
      <vt:lpstr>GRM VHF Data Process</vt:lpstr>
      <vt:lpstr>Outline</vt:lpstr>
      <vt:lpstr>PowerPoint 演示文稿</vt:lpstr>
      <vt:lpstr>PowerPoint 演示文稿</vt:lpstr>
      <vt:lpstr>VHF packet structure</vt:lpstr>
      <vt:lpstr>PowerPoint 演示文稿</vt:lpstr>
      <vt:lpstr>VHF trigger packet</vt:lpstr>
      <vt:lpstr>VHF light curve packet</vt:lpstr>
      <vt:lpstr>VHF Recurrent packet structure</vt:lpstr>
      <vt:lpstr>VHF data product algorithm</vt:lpstr>
      <vt:lpstr>VHF data product algorithm</vt:lpstr>
      <vt:lpstr>VHF data product algorithm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伽玛暴分系统转阶段 质量报告</dc:title>
  <dc:creator>Brian</dc:creator>
  <cp:lastModifiedBy>unknown</cp:lastModifiedBy>
  <cp:revision>417</cp:revision>
  <dcterms:created xsi:type="dcterms:W3CDTF">2013-08-02T08:51:46Z</dcterms:created>
  <dcterms:modified xsi:type="dcterms:W3CDTF">2019-03-14T07:36:26Z</dcterms:modified>
</cp:coreProperties>
</file>