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5" r:id="rId2"/>
    <p:sldId id="292" r:id="rId3"/>
    <p:sldId id="347" r:id="rId4"/>
    <p:sldId id="334" r:id="rId5"/>
    <p:sldId id="331" r:id="rId6"/>
    <p:sldId id="349" r:id="rId7"/>
    <p:sldId id="310" r:id="rId8"/>
    <p:sldId id="332" r:id="rId9"/>
    <p:sldId id="306" r:id="rId10"/>
    <p:sldId id="311" r:id="rId11"/>
    <p:sldId id="350" r:id="rId12"/>
    <p:sldId id="309" r:id="rId13"/>
    <p:sldId id="352" r:id="rId14"/>
    <p:sldId id="308" r:id="rId15"/>
    <p:sldId id="315" r:id="rId16"/>
    <p:sldId id="312" r:id="rId17"/>
    <p:sldId id="313" r:id="rId18"/>
    <p:sldId id="348" r:id="rId19"/>
    <p:sldId id="326" r:id="rId20"/>
    <p:sldId id="342" r:id="rId21"/>
    <p:sldId id="305" r:id="rId22"/>
    <p:sldId id="316" r:id="rId23"/>
    <p:sldId id="318" r:id="rId24"/>
    <p:sldId id="320" r:id="rId25"/>
    <p:sldId id="345" r:id="rId26"/>
    <p:sldId id="327" r:id="rId27"/>
    <p:sldId id="353" r:id="rId28"/>
    <p:sldId id="354" r:id="rId29"/>
    <p:sldId id="328" r:id="rId30"/>
    <p:sldId id="337" r:id="rId31"/>
    <p:sldId id="338" r:id="rId32"/>
    <p:sldId id="340" r:id="rId33"/>
    <p:sldId id="314" r:id="rId34"/>
    <p:sldId id="343" r:id="rId35"/>
    <p:sldId id="344"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0B8"/>
    <a:srgbClr val="283583"/>
    <a:srgbClr val="604495"/>
    <a:srgbClr val="EDEDED"/>
    <a:srgbClr val="414047"/>
    <a:srgbClr val="30BDEF"/>
    <a:srgbClr val="F8B838"/>
    <a:srgbClr val="1D9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1601" autoAdjust="0"/>
  </p:normalViewPr>
  <p:slideViewPr>
    <p:cSldViewPr>
      <p:cViewPr varScale="1">
        <p:scale>
          <a:sx n="84" d="100"/>
          <a:sy n="84"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692B85-70E5-4428-BAE1-BF52ACF0A3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1431D4B-4021-41DD-87E3-83486F8971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A532B7-7985-41DA-9344-0884C53235D3}" type="datetimeFigureOut">
              <a:rPr lang="fr-FR" smtClean="0"/>
              <a:t>26/06/2019</a:t>
            </a:fld>
            <a:endParaRPr lang="fr-FR"/>
          </a:p>
        </p:txBody>
      </p:sp>
      <p:sp>
        <p:nvSpPr>
          <p:cNvPr id="4" name="Espace réservé du pied de page 3">
            <a:extLst>
              <a:ext uri="{FF2B5EF4-FFF2-40B4-BE49-F238E27FC236}">
                <a16:creationId xmlns:a16="http://schemas.microsoft.com/office/drawing/2014/main" id="{E5F20405-F4B2-4904-9141-1B9E8F02A9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154F5AB-0E73-4391-9DCF-2CC79E66A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EBC03F-4BD8-4F52-BE77-7611585725B6}" type="slidenum">
              <a:rPr lang="fr-FR" smtClean="0"/>
              <a:t>‹N°›</a:t>
            </a:fld>
            <a:endParaRPr lang="fr-FR"/>
          </a:p>
        </p:txBody>
      </p:sp>
    </p:spTree>
    <p:extLst>
      <p:ext uri="{BB962C8B-B14F-4D97-AF65-F5344CB8AC3E}">
        <p14:creationId xmlns:p14="http://schemas.microsoft.com/office/powerpoint/2010/main" val="2817549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BCD4F-DAF4-4D17-9706-06F1EBF9B1AF}" type="datetimeFigureOut">
              <a:rPr lang="fr-FR" smtClean="0"/>
              <a:t>26/06/2019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D597A-13FD-46D8-8B45-0F5B7FA317B3}" type="slidenum">
              <a:rPr lang="fr-FR" smtClean="0"/>
              <a:t>‹N°›</a:t>
            </a:fld>
            <a:endParaRPr lang="fr-FR"/>
          </a:p>
        </p:txBody>
      </p:sp>
    </p:spTree>
    <p:extLst>
      <p:ext uri="{BB962C8B-B14F-4D97-AF65-F5344CB8AC3E}">
        <p14:creationId xmlns:p14="http://schemas.microsoft.com/office/powerpoint/2010/main" val="42660947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FD597A-13FD-46D8-8B45-0F5B7FA317B3}" type="slidenum">
              <a:rPr lang="fr-FR" smtClean="0"/>
              <a:t>4</a:t>
            </a:fld>
            <a:endParaRPr lang="fr-FR"/>
          </a:p>
        </p:txBody>
      </p:sp>
    </p:spTree>
    <p:extLst>
      <p:ext uri="{BB962C8B-B14F-4D97-AF65-F5344CB8AC3E}">
        <p14:creationId xmlns:p14="http://schemas.microsoft.com/office/powerpoint/2010/main" val="336202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FD597A-13FD-46D8-8B45-0F5B7FA317B3}" type="slidenum">
              <a:rPr lang="fr-FR" smtClean="0"/>
              <a:t>12</a:t>
            </a:fld>
            <a:endParaRPr lang="fr-FR"/>
          </a:p>
        </p:txBody>
      </p:sp>
    </p:spTree>
    <p:extLst>
      <p:ext uri="{BB962C8B-B14F-4D97-AF65-F5344CB8AC3E}">
        <p14:creationId xmlns:p14="http://schemas.microsoft.com/office/powerpoint/2010/main" val="123635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ro &gt;&gt; Rl , </a:t>
            </a:r>
            <a:r>
              <a:rPr lang="fr-FR" dirty="0" err="1"/>
              <a:t>Rin</a:t>
            </a:r>
            <a:r>
              <a:rPr lang="fr-FR" dirty="0"/>
              <a:t> est indépendant du gain d’amplification comme dans le feedback amplifier</a:t>
            </a:r>
          </a:p>
        </p:txBody>
      </p:sp>
      <p:sp>
        <p:nvSpPr>
          <p:cNvPr id="4" name="Espace réservé du numéro de diapositive 3"/>
          <p:cNvSpPr>
            <a:spLocks noGrp="1"/>
          </p:cNvSpPr>
          <p:nvPr>
            <p:ph type="sldNum" sz="quarter" idx="5"/>
          </p:nvPr>
        </p:nvSpPr>
        <p:spPr/>
        <p:txBody>
          <a:bodyPr/>
          <a:lstStyle/>
          <a:p>
            <a:fld id="{0FFD597A-13FD-46D8-8B45-0F5B7FA317B3}" type="slidenum">
              <a:rPr lang="fr-FR" smtClean="0"/>
              <a:t>22</a:t>
            </a:fld>
            <a:endParaRPr lang="fr-FR"/>
          </a:p>
        </p:txBody>
      </p:sp>
    </p:spTree>
    <p:extLst>
      <p:ext uri="{BB962C8B-B14F-4D97-AF65-F5344CB8AC3E}">
        <p14:creationId xmlns:p14="http://schemas.microsoft.com/office/powerpoint/2010/main" val="2159381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5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A83A61-E08C-460B-A2E8-EBA84AE5A41B}" type="datetime1">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199955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7A11EEE-1912-4114-924F-5C7DE17D88C2}" type="datetime1">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292854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98B6DE-2DEC-4C67-8E82-24604A1ECF16}" type="datetime1">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56135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9F5D75-E850-4345-A06A-E77E2C0D3626}" type="datetime1">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279820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DC0D0E0-6D15-49FB-B7CC-20F5F9642125}" type="datetime1">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245802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9FCCC86-E378-4BDF-BF7B-26235B3D52D5}" type="datetime1">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52139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2430BE-6837-44F4-97D4-F1EE7E1D2E48}" type="datetime1">
              <a:rPr lang="fr-FR" smtClean="0"/>
              <a:t>26/06/2019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186590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D8E438F-5C34-4B1D-9568-9A1760C488F1}" type="datetime1">
              <a:rPr lang="fr-FR" smtClean="0"/>
              <a:t>26/06/2019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37116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DA622D-487E-479F-913F-2364D87D5EA4}" type="datetime1">
              <a:rPr lang="fr-FR" smtClean="0"/>
              <a:t>26/06/2019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26043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E88364-D99C-4E67-B4A5-498DCE6B9580}" type="datetime1">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179526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8FBC94-FD75-4D61-B526-A5EAB78FEB23}" type="datetime1">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397B66-3F45-4A8D-BD44-716047D06632}" type="slidenum">
              <a:rPr lang="fr-FR" smtClean="0"/>
              <a:t>‹N°›</a:t>
            </a:fld>
            <a:endParaRPr lang="fr-FR"/>
          </a:p>
        </p:txBody>
      </p:sp>
    </p:spTree>
    <p:extLst>
      <p:ext uri="{BB962C8B-B14F-4D97-AF65-F5344CB8AC3E}">
        <p14:creationId xmlns:p14="http://schemas.microsoft.com/office/powerpoint/2010/main" val="245728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06238-E5A3-45F2-838A-ECA3B3731A72}" type="datetime1">
              <a:rPr lang="fr-FR" smtClean="0"/>
              <a:t>26/06/2019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97B66-3F45-4A8D-BD44-716047D06632}" type="slidenum">
              <a:rPr lang="fr-FR" smtClean="0"/>
              <a:t>‹N°›</a:t>
            </a:fld>
            <a:endParaRPr lang="fr-FR"/>
          </a:p>
        </p:txBody>
      </p:sp>
    </p:spTree>
    <p:extLst>
      <p:ext uri="{BB962C8B-B14F-4D97-AF65-F5344CB8AC3E}">
        <p14:creationId xmlns:p14="http://schemas.microsoft.com/office/powerpoint/2010/main" val="11336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jpeg"/><Relationship Id="rId7"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3.jpg"/><Relationship Id="rId9" Type="http://schemas.openxmlformats.org/officeDocument/2006/relationships/image" Target="../media/image33.emf"/></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jp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jp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1.jpg"/><Relationship Id="rId21" Type="http://schemas.openxmlformats.org/officeDocument/2006/relationships/image" Target="../media/image64.png"/><Relationship Id="rId7" Type="http://schemas.openxmlformats.org/officeDocument/2006/relationships/image" Target="../media/image47.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notesSlide" Target="../notesSlides/notesSlide4.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3.jp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62.png"/><Relationship Id="rId4" Type="http://schemas.openxmlformats.org/officeDocument/2006/relationships/image" Target="../media/image2.jpe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7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50.png"/><Relationship Id="rId10" Type="http://schemas.openxmlformats.org/officeDocument/2006/relationships/image" Target="../media/image51.emf"/><Relationship Id="rId4" Type="http://schemas.openxmlformats.org/officeDocument/2006/relationships/image" Target="../media/image3.jpg"/><Relationship Id="rId9"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1.jpg"/><Relationship Id="rId7"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610.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jpeg"/><Relationship Id="rId7" Type="http://schemas.openxmlformats.org/officeDocument/2006/relationships/image" Target="../media/image7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720.png"/><Relationship Id="rId13" Type="http://schemas.openxmlformats.org/officeDocument/2006/relationships/image" Target="../media/image84.png"/><Relationship Id="rId3" Type="http://schemas.openxmlformats.org/officeDocument/2006/relationships/image" Target="../media/image2.jpeg"/><Relationship Id="rId12" Type="http://schemas.openxmlformats.org/officeDocument/2006/relationships/image" Target="../media/image79.png"/><Relationship Id="rId2" Type="http://schemas.openxmlformats.org/officeDocument/2006/relationships/image" Target="../media/image1.jpg"/><Relationship Id="rId1" Type="http://schemas.openxmlformats.org/officeDocument/2006/relationships/slideLayout" Target="../slideLayouts/slideLayout1.xml"/><Relationship Id="rId11"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740.png"/><Relationship Id="rId4" Type="http://schemas.openxmlformats.org/officeDocument/2006/relationships/image" Target="../media/image3.jpg"/><Relationship Id="rId9" Type="http://schemas.openxmlformats.org/officeDocument/2006/relationships/image" Target="../media/image730.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2.jpeg"/><Relationship Id="rId7" Type="http://schemas.openxmlformats.org/officeDocument/2006/relationships/image" Target="../media/image8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0.emf"/><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82.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jpeg"/><Relationship Id="rId7" Type="http://schemas.openxmlformats.org/officeDocument/2006/relationships/image" Target="../media/image7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5.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2.jpeg"/><Relationship Id="rId7" Type="http://schemas.openxmlformats.org/officeDocument/2006/relationships/image" Target="../media/image9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3.jpg"/><Relationship Id="rId9"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2.jpeg"/><Relationship Id="rId7" Type="http://schemas.openxmlformats.org/officeDocument/2006/relationships/image" Target="../media/image96.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5.jpg"/><Relationship Id="rId5" Type="http://schemas.openxmlformats.org/officeDocument/2006/relationships/image" Target="../media/image94.jpg"/><Relationship Id="rId10" Type="http://schemas.openxmlformats.org/officeDocument/2006/relationships/image" Target="../media/image99.png"/><Relationship Id="rId4" Type="http://schemas.openxmlformats.org/officeDocument/2006/relationships/image" Target="../media/image3.jpg"/><Relationship Id="rId9" Type="http://schemas.openxmlformats.org/officeDocument/2006/relationships/image" Target="../media/image98.jp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3" Type="http://schemas.openxmlformats.org/officeDocument/2006/relationships/image" Target="../media/image98.png"/><Relationship Id="rId3" Type="http://schemas.openxmlformats.org/officeDocument/2006/relationships/image" Target="../media/image2.jpeg"/><Relationship Id="rId12" Type="http://schemas.openxmlformats.org/officeDocument/2006/relationships/image" Target="../media/image97.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C1C3CCA-478C-40D1-841F-C188FA837D84}"/>
              </a:ext>
            </a:extLst>
          </p:cNvPr>
          <p:cNvPicPr>
            <a:picLocks noChangeAspect="1"/>
          </p:cNvPicPr>
          <p:nvPr/>
        </p:nvPicPr>
        <p:blipFill>
          <a:blip r:embed="rId5" cstate="print"/>
          <a:stretch>
            <a:fillRect/>
          </a:stretch>
        </p:blipFill>
        <p:spPr>
          <a:xfrm>
            <a:off x="1935024" y="44624"/>
            <a:ext cx="5776991" cy="1615787"/>
          </a:xfrm>
          <a:prstGeom prst="rect">
            <a:avLst/>
          </a:prstGeom>
        </p:spPr>
      </p:pic>
      <p:sp>
        <p:nvSpPr>
          <p:cNvPr id="11" name="Sous-titre 2">
            <a:extLst>
              <a:ext uri="{FF2B5EF4-FFF2-40B4-BE49-F238E27FC236}">
                <a16:creationId xmlns:a16="http://schemas.microsoft.com/office/drawing/2014/main" id="{78419B2C-8CAB-4AA1-BF28-2AE8FE54FDA5}"/>
              </a:ext>
            </a:extLst>
          </p:cNvPr>
          <p:cNvSpPr txBox="1">
            <a:spLocks/>
          </p:cNvSpPr>
          <p:nvPr/>
        </p:nvSpPr>
        <p:spPr>
          <a:xfrm>
            <a:off x="503040" y="2124477"/>
            <a:ext cx="8640960" cy="2379022"/>
          </a:xfrm>
          <a:prstGeom prst="rect">
            <a:avLst/>
          </a:prstGeom>
        </p:spPr>
        <p:txBody>
          <a:bodyPr>
            <a:normAutofit/>
          </a:bodyPr>
          <a:lstStyle/>
          <a:p>
            <a:pPr marL="342900" indent="-342900" algn="ctr">
              <a:spcBef>
                <a:spcPct val="20000"/>
              </a:spcBef>
              <a:defRPr/>
            </a:pPr>
            <a:r>
              <a:rPr lang="fr-FR" sz="2400" b="1" dirty="0">
                <a:latin typeface="Baskerville Old Face" pitchFamily="18" charset="0"/>
              </a:rPr>
              <a:t>Électronique rapide associée aux détecteurs de neutrons en SiC</a:t>
            </a:r>
            <a:r>
              <a:rPr lang="fr-FR" sz="2400" dirty="0"/>
              <a:t> </a:t>
            </a:r>
            <a:br>
              <a:rPr lang="fr-FR" sz="2400" dirty="0"/>
            </a:br>
            <a:endParaRPr lang="fr-FR" sz="2400" b="1" dirty="0">
              <a:latin typeface="Baskerville Old Face" pitchFamily="18" charset="0"/>
            </a:endParaRPr>
          </a:p>
          <a:p>
            <a:pPr marL="342900" indent="-342900" algn="ctr">
              <a:spcBef>
                <a:spcPct val="20000"/>
              </a:spcBef>
              <a:defRPr/>
            </a:pPr>
            <a:r>
              <a:rPr lang="fr-FR" sz="2400" b="1" dirty="0">
                <a:latin typeface="Baskerville Old Face" pitchFamily="18" charset="0"/>
              </a:rPr>
              <a:t>Journées Thématiques</a:t>
            </a:r>
            <a:br>
              <a:rPr lang="fr-FR" sz="2400" b="1" dirty="0">
                <a:latin typeface="Baskerville Old Face" pitchFamily="18" charset="0"/>
              </a:rPr>
            </a:br>
            <a:r>
              <a:rPr lang="fr-FR" sz="2400" b="1" dirty="0">
                <a:latin typeface="Baskerville Old Face" pitchFamily="18" charset="0"/>
              </a:rPr>
              <a:t>du Réseau Semi-conducteurs IN2P3-IRFU </a:t>
            </a:r>
            <a:br>
              <a:rPr lang="fr-FR" sz="2400" dirty="0"/>
            </a:br>
            <a:endParaRPr lang="fr-FR" sz="2400" b="1" dirty="0">
              <a:latin typeface="Baskerville Old Face" pitchFamily="18" charset="0"/>
              <a:ea typeface="Open Sans" pitchFamily="34" charset="0"/>
              <a:cs typeface="Open Sans" pitchFamily="34" charset="0"/>
            </a:endParaRPr>
          </a:p>
          <a:p>
            <a:pPr marL="342900" indent="-342900" algn="ctr">
              <a:spcBef>
                <a:spcPct val="20000"/>
              </a:spcBef>
              <a:defRPr/>
            </a:pPr>
            <a:r>
              <a:rPr kumimoji="0" lang="fr-FR" sz="2000" b="1" i="0" u="none" strike="noStrike" kern="1200" cap="none" spc="0" normalizeH="0" baseline="0" noProof="0" dirty="0">
                <a:ln>
                  <a:noFill/>
                </a:ln>
                <a:effectLst/>
                <a:uLnTx/>
                <a:uFillTx/>
                <a:latin typeface="Comic Sans MS" panose="030F0702030302020204" pitchFamily="66" charset="0"/>
                <a:ea typeface="Open Sans" pitchFamily="34" charset="0"/>
                <a:cs typeface="Open Sans" pitchFamily="34" charset="0"/>
              </a:rPr>
              <a:t>TCHOUALACK TCHAMAKO ARMEL</a:t>
            </a:r>
          </a:p>
        </p:txBody>
      </p:sp>
      <p:sp>
        <p:nvSpPr>
          <p:cNvPr id="2" name="Rectangle 1">
            <a:extLst>
              <a:ext uri="{FF2B5EF4-FFF2-40B4-BE49-F238E27FC236}">
                <a16:creationId xmlns:a16="http://schemas.microsoft.com/office/drawing/2014/main" id="{78C396A5-D0A6-4512-839F-CB51D1E9309F}"/>
              </a:ext>
            </a:extLst>
          </p:cNvPr>
          <p:cNvSpPr/>
          <p:nvPr/>
        </p:nvSpPr>
        <p:spPr>
          <a:xfrm>
            <a:off x="3635896" y="4908085"/>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omic Sans MS" panose="030F0702030302020204" pitchFamily="66" charset="0"/>
              </a:rPr>
              <a:t>IM2NP</a:t>
            </a:r>
          </a:p>
        </p:txBody>
      </p:sp>
      <p:sp>
        <p:nvSpPr>
          <p:cNvPr id="5" name="Espace réservé du numéro de diapositive 4">
            <a:extLst>
              <a:ext uri="{FF2B5EF4-FFF2-40B4-BE49-F238E27FC236}">
                <a16:creationId xmlns:a16="http://schemas.microsoft.com/office/drawing/2014/main" id="{254D1BD8-F419-449B-AAF9-20BCB8C1167D}"/>
              </a:ext>
            </a:extLst>
          </p:cNvPr>
          <p:cNvSpPr>
            <a:spLocks noGrp="1"/>
          </p:cNvSpPr>
          <p:nvPr>
            <p:ph type="sldNum" sz="quarter" idx="12"/>
          </p:nvPr>
        </p:nvSpPr>
        <p:spPr>
          <a:xfrm>
            <a:off x="6985523" y="6013130"/>
            <a:ext cx="2133600" cy="365125"/>
          </a:xfrm>
        </p:spPr>
        <p:txBody>
          <a:bodyPr/>
          <a:lstStyle/>
          <a:p>
            <a:fld id="{01397B66-3F45-4A8D-BD44-716047D06632}" type="slidenum">
              <a:rPr lang="fr-FR" sz="1600" i="1" smtClean="0">
                <a:solidFill>
                  <a:srgbClr val="FF0000"/>
                </a:solidFill>
              </a:rPr>
              <a:t>1</a:t>
            </a:fld>
            <a:r>
              <a:rPr lang="fr-FR" sz="1600" i="1" dirty="0">
                <a:solidFill>
                  <a:srgbClr val="FF0000"/>
                </a:solidFill>
              </a:rPr>
              <a:t>/33</a:t>
            </a:r>
          </a:p>
        </p:txBody>
      </p:sp>
    </p:spTree>
    <p:extLst>
      <p:ext uri="{BB962C8B-B14F-4D97-AF65-F5344CB8AC3E}">
        <p14:creationId xmlns:p14="http://schemas.microsoft.com/office/powerpoint/2010/main" val="356312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grpSp>
        <p:nvGrpSpPr>
          <p:cNvPr id="11" name="Groupe 10">
            <a:extLst>
              <a:ext uri="{FF2B5EF4-FFF2-40B4-BE49-F238E27FC236}">
                <a16:creationId xmlns:a16="http://schemas.microsoft.com/office/drawing/2014/main" id="{E8617F00-714B-48DE-94AA-2CF05FC5DBC1}"/>
              </a:ext>
            </a:extLst>
          </p:cNvPr>
          <p:cNvGrpSpPr/>
          <p:nvPr/>
        </p:nvGrpSpPr>
        <p:grpSpPr>
          <a:xfrm>
            <a:off x="0" y="2220674"/>
            <a:ext cx="9144000" cy="3931652"/>
            <a:chOff x="0" y="580124"/>
            <a:chExt cx="9179274" cy="3931652"/>
          </a:xfrm>
        </p:grpSpPr>
        <p:pic>
          <p:nvPicPr>
            <p:cNvPr id="5" name="Image 4">
              <a:extLst>
                <a:ext uri="{FF2B5EF4-FFF2-40B4-BE49-F238E27FC236}">
                  <a16:creationId xmlns:a16="http://schemas.microsoft.com/office/drawing/2014/main" id="{6643AFCB-F6CF-4408-A422-26F0ACD3E6C7}"/>
                </a:ext>
              </a:extLst>
            </p:cNvPr>
            <p:cNvPicPr>
              <a:picLocks noChangeAspect="1"/>
            </p:cNvPicPr>
            <p:nvPr/>
          </p:nvPicPr>
          <p:blipFill>
            <a:blip r:embed="rId5"/>
            <a:stretch>
              <a:fillRect/>
            </a:stretch>
          </p:blipFill>
          <p:spPr>
            <a:xfrm>
              <a:off x="3562350" y="1501876"/>
              <a:ext cx="5581650" cy="3009900"/>
            </a:xfrm>
            <a:prstGeom prst="rect">
              <a:avLst/>
            </a:prstGeom>
          </p:spPr>
        </p:pic>
        <p:pic>
          <p:nvPicPr>
            <p:cNvPr id="6" name="Image 5">
              <a:extLst>
                <a:ext uri="{FF2B5EF4-FFF2-40B4-BE49-F238E27FC236}">
                  <a16:creationId xmlns:a16="http://schemas.microsoft.com/office/drawing/2014/main" id="{E3927B00-80D6-4E5D-B107-8833F0FE4BFC}"/>
                </a:ext>
              </a:extLst>
            </p:cNvPr>
            <p:cNvPicPr>
              <a:picLocks noChangeAspect="1"/>
            </p:cNvPicPr>
            <p:nvPr/>
          </p:nvPicPr>
          <p:blipFill>
            <a:blip r:embed="rId6"/>
            <a:stretch>
              <a:fillRect/>
            </a:stretch>
          </p:blipFill>
          <p:spPr>
            <a:xfrm>
              <a:off x="0" y="2321026"/>
              <a:ext cx="1943100" cy="1371600"/>
            </a:xfrm>
            <a:prstGeom prst="rect">
              <a:avLst/>
            </a:prstGeom>
          </p:spPr>
        </p:pic>
        <p:cxnSp>
          <p:nvCxnSpPr>
            <p:cNvPr id="12" name="Connecteur droit 11">
              <a:extLst>
                <a:ext uri="{FF2B5EF4-FFF2-40B4-BE49-F238E27FC236}">
                  <a16:creationId xmlns:a16="http://schemas.microsoft.com/office/drawing/2014/main" id="{909E1C13-EA9F-45F9-8566-4D0322B7E24A}"/>
                </a:ext>
              </a:extLst>
            </p:cNvPr>
            <p:cNvCxnSpPr>
              <a:stCxn id="6" idx="3"/>
            </p:cNvCxnSpPr>
            <p:nvPr/>
          </p:nvCxnSpPr>
          <p:spPr>
            <a:xfrm flipV="1">
              <a:off x="1943100" y="2780928"/>
              <a:ext cx="1836812" cy="2258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44CABBC-B9E6-4C0A-AC61-A5FA5B94BAF7}"/>
                </a:ext>
              </a:extLst>
            </p:cNvPr>
            <p:cNvCxnSpPr>
              <a:stCxn id="6" idx="3"/>
            </p:cNvCxnSpPr>
            <p:nvPr/>
          </p:nvCxnSpPr>
          <p:spPr>
            <a:xfrm>
              <a:off x="1943100" y="3006826"/>
              <a:ext cx="1836812" cy="4549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45DEF8F1-F970-40F7-B0FF-474C2DB9FCC0}"/>
                </a:ext>
              </a:extLst>
            </p:cNvPr>
            <p:cNvPicPr>
              <a:picLocks noChangeAspect="1"/>
            </p:cNvPicPr>
            <p:nvPr/>
          </p:nvPicPr>
          <p:blipFill>
            <a:blip r:embed="rId7"/>
            <a:stretch>
              <a:fillRect/>
            </a:stretch>
          </p:blipFill>
          <p:spPr>
            <a:xfrm>
              <a:off x="581231" y="1023291"/>
              <a:ext cx="864096" cy="990312"/>
            </a:xfrm>
            <a:prstGeom prst="rect">
              <a:avLst/>
            </a:prstGeom>
          </p:spPr>
        </p:pic>
        <p:pic>
          <p:nvPicPr>
            <p:cNvPr id="16" name="Image 15">
              <a:extLst>
                <a:ext uri="{FF2B5EF4-FFF2-40B4-BE49-F238E27FC236}">
                  <a16:creationId xmlns:a16="http://schemas.microsoft.com/office/drawing/2014/main" id="{B5B17115-796E-42C6-A3DF-F7BA722C1198}"/>
                </a:ext>
              </a:extLst>
            </p:cNvPr>
            <p:cNvPicPr>
              <a:picLocks noChangeAspect="1"/>
            </p:cNvPicPr>
            <p:nvPr/>
          </p:nvPicPr>
          <p:blipFill>
            <a:blip r:embed="rId8"/>
            <a:stretch>
              <a:fillRect/>
            </a:stretch>
          </p:blipFill>
          <p:spPr>
            <a:xfrm>
              <a:off x="6353215" y="580124"/>
              <a:ext cx="2826059" cy="800100"/>
            </a:xfrm>
            <a:prstGeom prst="rect">
              <a:avLst/>
            </a:prstGeom>
          </p:spPr>
        </p:pic>
        <p:cxnSp>
          <p:nvCxnSpPr>
            <p:cNvPr id="18" name="Connecteur droit avec flèche 17">
              <a:extLst>
                <a:ext uri="{FF2B5EF4-FFF2-40B4-BE49-F238E27FC236}">
                  <a16:creationId xmlns:a16="http://schemas.microsoft.com/office/drawing/2014/main" id="{14BCE7F6-4B3E-4DB8-A977-FE77974AA0FC}"/>
                </a:ext>
              </a:extLst>
            </p:cNvPr>
            <p:cNvCxnSpPr>
              <a:cxnSpLocks/>
            </p:cNvCxnSpPr>
            <p:nvPr/>
          </p:nvCxnSpPr>
          <p:spPr>
            <a:xfrm flipH="1" flipV="1">
              <a:off x="6948264" y="1268760"/>
              <a:ext cx="432050" cy="1440160"/>
            </a:xfrm>
            <a:prstGeom prst="straightConnector1">
              <a:avLst/>
            </a:prstGeom>
            <a:ln>
              <a:solidFill>
                <a:srgbClr val="0570B8"/>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8457573-9CF0-4E9C-84C9-764FF8589B18}"/>
              </a:ext>
            </a:extLst>
          </p:cNvPr>
          <p:cNvSpPr/>
          <p:nvPr/>
        </p:nvSpPr>
        <p:spPr>
          <a:xfrm>
            <a:off x="875707" y="973161"/>
            <a:ext cx="8784976" cy="461665"/>
          </a:xfrm>
          <a:prstGeom prst="rect">
            <a:avLst/>
          </a:prstGeom>
          <a:noFill/>
        </p:spPr>
        <p:txBody>
          <a:bodyPr wrap="square" lIns="91440" tIns="45720" rIns="91440" bIns="45720">
            <a:spAutoFit/>
          </a:bodyPr>
          <a:lstStyle/>
          <a:p>
            <a:r>
              <a:rPr lang="en-US" sz="2400" dirty="0"/>
              <a:t>Modèle électrique simplifié d’un détecteur semiconducteur</a:t>
            </a:r>
            <a:endParaRPr lang="fr-FR" sz="2400" dirty="0"/>
          </a:p>
        </p:txBody>
      </p:sp>
      <p:pic>
        <p:nvPicPr>
          <p:cNvPr id="13" name="Image 12">
            <a:extLst>
              <a:ext uri="{FF2B5EF4-FFF2-40B4-BE49-F238E27FC236}">
                <a16:creationId xmlns:a16="http://schemas.microsoft.com/office/drawing/2014/main" id="{B905FA33-BCFA-4F29-9636-A1F50CF3F3DE}"/>
              </a:ext>
            </a:extLst>
          </p:cNvPr>
          <p:cNvPicPr>
            <a:picLocks noChangeAspect="1"/>
          </p:cNvPicPr>
          <p:nvPr/>
        </p:nvPicPr>
        <p:blipFill>
          <a:blip r:embed="rId9"/>
          <a:stretch>
            <a:fillRect/>
          </a:stretch>
        </p:blipFill>
        <p:spPr>
          <a:xfrm>
            <a:off x="4454991" y="4191103"/>
            <a:ext cx="1730413" cy="1142073"/>
          </a:xfrm>
          <a:prstGeom prst="rect">
            <a:avLst/>
          </a:prstGeom>
        </p:spPr>
      </p:pic>
      <p:cxnSp>
        <p:nvCxnSpPr>
          <p:cNvPr id="19" name="Connecteur droit avec flèche 18">
            <a:extLst>
              <a:ext uri="{FF2B5EF4-FFF2-40B4-BE49-F238E27FC236}">
                <a16:creationId xmlns:a16="http://schemas.microsoft.com/office/drawing/2014/main" id="{803BBECC-EFAE-4D54-9723-99AA8033BC58}"/>
              </a:ext>
            </a:extLst>
          </p:cNvPr>
          <p:cNvCxnSpPr>
            <a:cxnSpLocks/>
          </p:cNvCxnSpPr>
          <p:nvPr/>
        </p:nvCxnSpPr>
        <p:spPr>
          <a:xfrm>
            <a:off x="7452320" y="2142312"/>
            <a:ext cx="1152128" cy="206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51D1778-461A-47CD-8F2A-9AA124124A61}"/>
              </a:ext>
            </a:extLst>
          </p:cNvPr>
          <p:cNvSpPr/>
          <p:nvPr/>
        </p:nvSpPr>
        <p:spPr>
          <a:xfrm>
            <a:off x="6223288" y="1938943"/>
            <a:ext cx="1944216" cy="297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0570B8"/>
                </a:solidFill>
                <a:latin typeface="Comic Sans MS" panose="030F0702030302020204" pitchFamily="66" charset="0"/>
              </a:rPr>
              <a:t>A fort flux</a:t>
            </a:r>
          </a:p>
        </p:txBody>
      </p:sp>
      <p:sp>
        <p:nvSpPr>
          <p:cNvPr id="7" name="Espace réservé du numéro de diapositive 6">
            <a:extLst>
              <a:ext uri="{FF2B5EF4-FFF2-40B4-BE49-F238E27FC236}">
                <a16:creationId xmlns:a16="http://schemas.microsoft.com/office/drawing/2014/main" id="{1BB38331-62A8-4039-930E-B73BFAA62A19}"/>
              </a:ext>
            </a:extLst>
          </p:cNvPr>
          <p:cNvSpPr>
            <a:spLocks noGrp="1"/>
          </p:cNvSpPr>
          <p:nvPr>
            <p:ph type="sldNum" sz="quarter" idx="12"/>
          </p:nvPr>
        </p:nvSpPr>
        <p:spPr>
          <a:xfrm>
            <a:off x="6985523" y="6016200"/>
            <a:ext cx="2133600" cy="365125"/>
          </a:xfrm>
        </p:spPr>
        <p:txBody>
          <a:bodyPr/>
          <a:lstStyle/>
          <a:p>
            <a:fld id="{01397B66-3F45-4A8D-BD44-716047D06632}" type="slidenum">
              <a:rPr lang="fr-FR" sz="1600" i="1" smtClean="0">
                <a:solidFill>
                  <a:srgbClr val="FF0000"/>
                </a:solidFill>
              </a:rPr>
              <a:t>10</a:t>
            </a:fld>
            <a:r>
              <a:rPr lang="fr-FR" sz="1600" i="1" dirty="0">
                <a:solidFill>
                  <a:srgbClr val="FF0000"/>
                </a:solidFill>
              </a:rPr>
              <a:t>/33</a:t>
            </a:r>
          </a:p>
        </p:txBody>
      </p:sp>
      <p:sp>
        <p:nvSpPr>
          <p:cNvPr id="22" name="Rectangle 21">
            <a:extLst>
              <a:ext uri="{FF2B5EF4-FFF2-40B4-BE49-F238E27FC236}">
                <a16:creationId xmlns:a16="http://schemas.microsoft.com/office/drawing/2014/main" id="{37C164AF-203D-4505-8C98-322106DDE7E7}"/>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2. Détection des neutrons</a:t>
            </a:r>
          </a:p>
        </p:txBody>
      </p:sp>
      <p:sp>
        <p:nvSpPr>
          <p:cNvPr id="23" name="Rectangle 22">
            <a:extLst>
              <a:ext uri="{FF2B5EF4-FFF2-40B4-BE49-F238E27FC236}">
                <a16:creationId xmlns:a16="http://schemas.microsoft.com/office/drawing/2014/main" id="{C2626B43-ED44-47C3-9910-C5577B01F5A6}"/>
              </a:ext>
            </a:extLst>
          </p:cNvPr>
          <p:cNvSpPr/>
          <p:nvPr/>
        </p:nvSpPr>
        <p:spPr>
          <a:xfrm>
            <a:off x="875707" y="444458"/>
            <a:ext cx="6263908"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Mesures à fort flux</a:t>
            </a:r>
          </a:p>
        </p:txBody>
      </p:sp>
    </p:spTree>
    <p:extLst>
      <p:ext uri="{BB962C8B-B14F-4D97-AF65-F5344CB8AC3E}">
        <p14:creationId xmlns:p14="http://schemas.microsoft.com/office/powerpoint/2010/main" val="175772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4B5E664-52DC-483C-B642-2575028831A7}"/>
              </a:ext>
            </a:extLst>
          </p:cNvPr>
          <p:cNvSpPr>
            <a:spLocks noGrp="1"/>
          </p:cNvSpPr>
          <p:nvPr>
            <p:ph type="sldNum" sz="quarter" idx="12"/>
          </p:nvPr>
        </p:nvSpPr>
        <p:spPr>
          <a:xfrm>
            <a:off x="7010400" y="5986536"/>
            <a:ext cx="2133600" cy="365125"/>
          </a:xfrm>
        </p:spPr>
        <p:txBody>
          <a:bodyPr/>
          <a:lstStyle/>
          <a:p>
            <a:fld id="{01397B66-3F45-4A8D-BD44-716047D06632}" type="slidenum">
              <a:rPr lang="fr-FR" sz="1600" i="1" smtClean="0">
                <a:solidFill>
                  <a:srgbClr val="FF0000"/>
                </a:solidFill>
              </a:rPr>
              <a:t>11</a:t>
            </a:fld>
            <a:r>
              <a:rPr lang="fr-FR" sz="1600" i="1" dirty="0">
                <a:solidFill>
                  <a:srgbClr val="FF0000"/>
                </a:solidFill>
              </a:rPr>
              <a:t>/33</a:t>
            </a:r>
          </a:p>
        </p:txBody>
      </p:sp>
      <p:cxnSp>
        <p:nvCxnSpPr>
          <p:cNvPr id="11" name="Connecteur droit 10">
            <a:extLst>
              <a:ext uri="{FF2B5EF4-FFF2-40B4-BE49-F238E27FC236}">
                <a16:creationId xmlns:a16="http://schemas.microsoft.com/office/drawing/2014/main" id="{E1389953-03F1-4A7D-80B8-6F95BFAFB04D}"/>
              </a:ext>
            </a:extLst>
          </p:cNvPr>
          <p:cNvCxnSpPr/>
          <p:nvPr/>
        </p:nvCxnSpPr>
        <p:spPr>
          <a:xfrm>
            <a:off x="1459577" y="549262"/>
            <a:ext cx="74888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D98A2A-2B95-4B8E-B56E-4597912F4567}"/>
              </a:ext>
            </a:extLst>
          </p:cNvPr>
          <p:cNvSpPr/>
          <p:nvPr/>
        </p:nvSpPr>
        <p:spPr>
          <a:xfrm>
            <a:off x="1459577" y="0"/>
            <a:ext cx="4984631" cy="47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570B8"/>
              </a:buClr>
              <a:buFont typeface="Wingdings" panose="05000000000000000000" pitchFamily="2" charset="2"/>
              <a:buChar char="Ø"/>
            </a:pPr>
            <a:r>
              <a:rPr lang="fr-FR" sz="2800" i="1" dirty="0">
                <a:solidFill>
                  <a:schemeClr val="accent1"/>
                </a:solidFill>
              </a:rPr>
              <a:t>SOMMAIRE</a:t>
            </a:r>
          </a:p>
        </p:txBody>
      </p:sp>
      <p:sp>
        <p:nvSpPr>
          <p:cNvPr id="13" name="Rectangle 12">
            <a:extLst>
              <a:ext uri="{FF2B5EF4-FFF2-40B4-BE49-F238E27FC236}">
                <a16:creationId xmlns:a16="http://schemas.microsoft.com/office/drawing/2014/main" id="{D70BD380-B828-47F2-94B3-CC177003A026}"/>
              </a:ext>
            </a:extLst>
          </p:cNvPr>
          <p:cNvSpPr/>
          <p:nvPr/>
        </p:nvSpPr>
        <p:spPr>
          <a:xfrm>
            <a:off x="1459577" y="861336"/>
            <a:ext cx="6984776" cy="39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rPr>
              <a:t>3. Electronique de mesure: fort flux </a:t>
            </a:r>
          </a:p>
        </p:txBody>
      </p:sp>
      <p:sp>
        <p:nvSpPr>
          <p:cNvPr id="6" name="Rectangle 5">
            <a:extLst>
              <a:ext uri="{FF2B5EF4-FFF2-40B4-BE49-F238E27FC236}">
                <a16:creationId xmlns:a16="http://schemas.microsoft.com/office/drawing/2014/main" id="{A3A2EA62-87BD-4072-88EF-915DA221B3C7}"/>
              </a:ext>
            </a:extLst>
          </p:cNvPr>
          <p:cNvSpPr/>
          <p:nvPr/>
        </p:nvSpPr>
        <p:spPr>
          <a:xfrm>
            <a:off x="1547664" y="1484784"/>
            <a:ext cx="7128792" cy="436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2400" dirty="0">
                <a:solidFill>
                  <a:srgbClr val="0570B8"/>
                </a:solidFill>
              </a:rPr>
              <a:t>Mode courant</a:t>
            </a:r>
          </a:p>
          <a:p>
            <a:pPr marL="742950" lvl="1" indent="-285750">
              <a:buClr>
                <a:srgbClr val="0570B8"/>
              </a:buClr>
              <a:buFont typeface="Arial" panose="020B0604020202020204" pitchFamily="34" charset="0"/>
              <a:buChar char="•"/>
            </a:pPr>
            <a:r>
              <a:rPr lang="fr-FR" dirty="0">
                <a:solidFill>
                  <a:schemeClr val="tx1"/>
                </a:solidFill>
              </a:rPr>
              <a:t> </a:t>
            </a:r>
            <a:r>
              <a:rPr lang="fr-FR" sz="2000" dirty="0">
                <a:solidFill>
                  <a:srgbClr val="0570B8"/>
                </a:solidFill>
              </a:rPr>
              <a:t>Le transimpédance</a:t>
            </a:r>
          </a:p>
          <a:p>
            <a:pPr marL="742950" lvl="1" indent="-285750">
              <a:buFont typeface="Arial" panose="020B0604020202020204" pitchFamily="34" charset="0"/>
              <a:buChar char="•"/>
            </a:pPr>
            <a:r>
              <a:rPr lang="fr-FR" sz="2000" dirty="0">
                <a:solidFill>
                  <a:srgbClr val="0570B8"/>
                </a:solidFill>
              </a:rPr>
              <a:t> Les différentes topologies</a:t>
            </a:r>
          </a:p>
          <a:p>
            <a:pPr marL="1200150" lvl="2" indent="-285750">
              <a:buFont typeface="Courier New" panose="02070309020205020404" pitchFamily="49" charset="0"/>
              <a:buChar char="o"/>
            </a:pPr>
            <a:r>
              <a:rPr lang="fr-FR" dirty="0">
                <a:solidFill>
                  <a:srgbClr val="0570B8"/>
                </a:solidFill>
              </a:rPr>
              <a:t>Topologie Shunt Feedback</a:t>
            </a:r>
          </a:p>
          <a:p>
            <a:pPr marL="1657350" lvl="3" indent="-285750">
              <a:buFont typeface="Wingdings" panose="05000000000000000000" pitchFamily="2" charset="2"/>
              <a:buChar char="ü"/>
            </a:pPr>
            <a:r>
              <a:rPr lang="fr-FR" sz="1400" dirty="0">
                <a:solidFill>
                  <a:srgbClr val="0570B8"/>
                </a:solidFill>
              </a:rPr>
              <a:t>Stabilité</a:t>
            </a:r>
          </a:p>
          <a:p>
            <a:pPr marL="1657350" lvl="3" indent="-285750">
              <a:buFont typeface="Wingdings" panose="05000000000000000000" pitchFamily="2" charset="2"/>
              <a:buChar char="ü"/>
            </a:pPr>
            <a:r>
              <a:rPr lang="fr-FR" sz="1400" dirty="0">
                <a:solidFill>
                  <a:srgbClr val="0570B8"/>
                </a:solidFill>
              </a:rPr>
              <a:t>Impédance d’entrée, Gain transimpédance</a:t>
            </a:r>
          </a:p>
          <a:p>
            <a:pPr marL="1657350" lvl="3" indent="-285750">
              <a:buFont typeface="Wingdings" panose="05000000000000000000" pitchFamily="2" charset="2"/>
              <a:buChar char="ü"/>
            </a:pPr>
            <a:r>
              <a:rPr lang="fr-FR" sz="1400" dirty="0">
                <a:solidFill>
                  <a:srgbClr val="0570B8"/>
                </a:solidFill>
              </a:rPr>
              <a:t>Bruit électronique</a:t>
            </a:r>
          </a:p>
          <a:p>
            <a:pPr marL="1657350" lvl="3" indent="-285750">
              <a:buFont typeface="Wingdings" panose="05000000000000000000" pitchFamily="2" charset="2"/>
              <a:buChar char="ü"/>
            </a:pPr>
            <a:r>
              <a:rPr lang="fr-FR" sz="1400" dirty="0">
                <a:solidFill>
                  <a:srgbClr val="0570B8"/>
                </a:solidFill>
              </a:rPr>
              <a:t>Résultat expérimental</a:t>
            </a:r>
          </a:p>
          <a:p>
            <a:pPr marL="1200150" lvl="2" indent="-285750">
              <a:buFont typeface="Courier New" panose="02070309020205020404" pitchFamily="49" charset="0"/>
              <a:buChar char="o"/>
            </a:pPr>
            <a:r>
              <a:rPr lang="fr-FR" dirty="0">
                <a:solidFill>
                  <a:srgbClr val="0570B8"/>
                </a:solidFill>
              </a:rPr>
              <a:t>Topologie base commune avec amplificateur en régulation</a:t>
            </a:r>
          </a:p>
          <a:p>
            <a:pPr marL="1657350" lvl="3" indent="-285750">
              <a:buFont typeface="Wingdings" panose="05000000000000000000" pitchFamily="2" charset="2"/>
              <a:buChar char="ü"/>
            </a:pPr>
            <a:r>
              <a:rPr lang="fr-FR" sz="1400" dirty="0">
                <a:solidFill>
                  <a:srgbClr val="0570B8"/>
                </a:solidFill>
              </a:rPr>
              <a:t>Impédance d’entrée</a:t>
            </a:r>
          </a:p>
          <a:p>
            <a:pPr marL="1657350" lvl="3" indent="-285750">
              <a:buFont typeface="Wingdings" panose="05000000000000000000" pitchFamily="2" charset="2"/>
              <a:buChar char="ü"/>
            </a:pPr>
            <a:r>
              <a:rPr lang="fr-FR" sz="1400" dirty="0">
                <a:solidFill>
                  <a:srgbClr val="0570B8"/>
                </a:solidFill>
              </a:rPr>
              <a:t>Gain transimpédance</a:t>
            </a:r>
          </a:p>
          <a:p>
            <a:pPr marL="1657350" lvl="3" indent="-285750">
              <a:buFont typeface="Wingdings" panose="05000000000000000000" pitchFamily="2" charset="2"/>
              <a:buChar char="ü"/>
            </a:pPr>
            <a:r>
              <a:rPr lang="fr-FR" sz="1400" dirty="0">
                <a:solidFill>
                  <a:srgbClr val="0570B8"/>
                </a:solidFill>
              </a:rPr>
              <a:t>Réponse, Bruit électronique</a:t>
            </a:r>
          </a:p>
          <a:p>
            <a:pPr marL="1657350" lvl="3" indent="-285750">
              <a:buFont typeface="Wingdings" panose="05000000000000000000" pitchFamily="2" charset="2"/>
              <a:buChar char="ü"/>
            </a:pPr>
            <a:r>
              <a:rPr lang="fr-FR" sz="1400" dirty="0">
                <a:solidFill>
                  <a:srgbClr val="0570B8"/>
                </a:solidFill>
              </a:rPr>
              <a:t>Résultat expérimental</a:t>
            </a:r>
          </a:p>
          <a:p>
            <a:pPr marL="742950" lvl="1" indent="-285750">
              <a:buFont typeface="Arial" panose="020B0604020202020204" pitchFamily="34" charset="0"/>
              <a:buChar char="•"/>
            </a:pPr>
            <a:r>
              <a:rPr lang="fr-FR" sz="2000" dirty="0">
                <a:solidFill>
                  <a:srgbClr val="0570B8"/>
                </a:solidFill>
              </a:rPr>
              <a:t>Tableau comparatif des différentes topologies  </a:t>
            </a:r>
          </a:p>
        </p:txBody>
      </p:sp>
    </p:spTree>
    <p:extLst>
      <p:ext uri="{BB962C8B-B14F-4D97-AF65-F5344CB8AC3E}">
        <p14:creationId xmlns:p14="http://schemas.microsoft.com/office/powerpoint/2010/main" val="36739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sp>
        <p:nvSpPr>
          <p:cNvPr id="7" name="Espace réservé du numéro de diapositive 6">
            <a:extLst>
              <a:ext uri="{FF2B5EF4-FFF2-40B4-BE49-F238E27FC236}">
                <a16:creationId xmlns:a16="http://schemas.microsoft.com/office/drawing/2014/main" id="{C1E46539-36BA-438A-8AD4-80C36A8D5E42}"/>
              </a:ext>
            </a:extLst>
          </p:cNvPr>
          <p:cNvSpPr>
            <a:spLocks noGrp="1"/>
          </p:cNvSpPr>
          <p:nvPr>
            <p:ph type="sldNum" sz="quarter" idx="12"/>
          </p:nvPr>
        </p:nvSpPr>
        <p:spPr>
          <a:xfrm>
            <a:off x="6985523" y="5995391"/>
            <a:ext cx="2133600" cy="365125"/>
          </a:xfrm>
        </p:spPr>
        <p:txBody>
          <a:bodyPr/>
          <a:lstStyle/>
          <a:p>
            <a:fld id="{01397B66-3F45-4A8D-BD44-716047D06632}" type="slidenum">
              <a:rPr lang="fr-FR" sz="1600" i="1" smtClean="0">
                <a:solidFill>
                  <a:srgbClr val="FF0000"/>
                </a:solidFill>
              </a:rPr>
              <a:t>12</a:t>
            </a:fld>
            <a:r>
              <a:rPr lang="fr-FR" sz="1600" i="1" dirty="0">
                <a:solidFill>
                  <a:srgbClr val="FF0000"/>
                </a:solidFill>
              </a:rPr>
              <a:t>/33</a:t>
            </a:r>
          </a:p>
        </p:txBody>
      </p:sp>
      <p:sp>
        <p:nvSpPr>
          <p:cNvPr id="12" name="Rectangle 11">
            <a:extLst>
              <a:ext uri="{FF2B5EF4-FFF2-40B4-BE49-F238E27FC236}">
                <a16:creationId xmlns:a16="http://schemas.microsoft.com/office/drawing/2014/main" id="{D5930964-3E8A-479F-93A0-C5B1A64250C3}"/>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a:t>
            </a:r>
          </a:p>
        </p:txBody>
      </p:sp>
      <p:sp>
        <p:nvSpPr>
          <p:cNvPr id="14" name="Rectangle 13">
            <a:extLst>
              <a:ext uri="{FF2B5EF4-FFF2-40B4-BE49-F238E27FC236}">
                <a16:creationId xmlns:a16="http://schemas.microsoft.com/office/drawing/2014/main" id="{93DE5E8F-98ED-4B2E-B5D0-4170422C2BCA}"/>
              </a:ext>
            </a:extLst>
          </p:cNvPr>
          <p:cNvSpPr/>
          <p:nvPr/>
        </p:nvSpPr>
        <p:spPr>
          <a:xfrm>
            <a:off x="875707" y="444458"/>
            <a:ext cx="6263908"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Objectifs</a:t>
            </a:r>
          </a:p>
        </p:txBody>
      </p:sp>
      <p:sp>
        <p:nvSpPr>
          <p:cNvPr id="5" name="Rectangle 4">
            <a:extLst>
              <a:ext uri="{FF2B5EF4-FFF2-40B4-BE49-F238E27FC236}">
                <a16:creationId xmlns:a16="http://schemas.microsoft.com/office/drawing/2014/main" id="{D4F89304-EA4A-440B-936D-686AE71F18A4}"/>
              </a:ext>
            </a:extLst>
          </p:cNvPr>
          <p:cNvSpPr/>
          <p:nvPr/>
        </p:nvSpPr>
        <p:spPr>
          <a:xfrm>
            <a:off x="0" y="1259828"/>
            <a:ext cx="9252520" cy="152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Faire une revue des différentes topologies d’électronique rapide appliquées aux détecteurs en SiC pour le conditionnement des signaux issues du détecteur. </a:t>
            </a:r>
          </a:p>
        </p:txBody>
      </p:sp>
      <p:sp>
        <p:nvSpPr>
          <p:cNvPr id="11" name="Rectangle 10">
            <a:extLst>
              <a:ext uri="{FF2B5EF4-FFF2-40B4-BE49-F238E27FC236}">
                <a16:creationId xmlns:a16="http://schemas.microsoft.com/office/drawing/2014/main" id="{1D3FCF11-4FA5-4437-B55A-9EE73DCB34E8}"/>
              </a:ext>
            </a:extLst>
          </p:cNvPr>
          <p:cNvSpPr/>
          <p:nvPr/>
        </p:nvSpPr>
        <p:spPr>
          <a:xfrm>
            <a:off x="644138" y="3501214"/>
            <a:ext cx="2016224" cy="368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Mesure à fort flux</a:t>
            </a:r>
          </a:p>
        </p:txBody>
      </p:sp>
      <p:sp>
        <p:nvSpPr>
          <p:cNvPr id="17" name="Rectangle 16">
            <a:extLst>
              <a:ext uri="{FF2B5EF4-FFF2-40B4-BE49-F238E27FC236}">
                <a16:creationId xmlns:a16="http://schemas.microsoft.com/office/drawing/2014/main" id="{EF741A8B-E640-446F-B070-901EDB3AF6F0}"/>
              </a:ext>
            </a:extLst>
          </p:cNvPr>
          <p:cNvSpPr/>
          <p:nvPr/>
        </p:nvSpPr>
        <p:spPr>
          <a:xfrm>
            <a:off x="653276" y="4738092"/>
            <a:ext cx="2190532" cy="368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Mesure à faible flux</a:t>
            </a:r>
          </a:p>
        </p:txBody>
      </p:sp>
      <p:sp>
        <p:nvSpPr>
          <p:cNvPr id="13" name="Parenthèse ouvrante 12">
            <a:extLst>
              <a:ext uri="{FF2B5EF4-FFF2-40B4-BE49-F238E27FC236}">
                <a16:creationId xmlns:a16="http://schemas.microsoft.com/office/drawing/2014/main" id="{EE6C9850-18A2-48B2-9A92-D1BFDB06277B}"/>
              </a:ext>
            </a:extLst>
          </p:cNvPr>
          <p:cNvSpPr/>
          <p:nvPr/>
        </p:nvSpPr>
        <p:spPr>
          <a:xfrm>
            <a:off x="2987824" y="2996952"/>
            <a:ext cx="408697" cy="1296144"/>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Parenthèse ouvrante 17">
            <a:extLst>
              <a:ext uri="{FF2B5EF4-FFF2-40B4-BE49-F238E27FC236}">
                <a16:creationId xmlns:a16="http://schemas.microsoft.com/office/drawing/2014/main" id="{0099985C-118E-4595-9927-98454DD3BB83}"/>
              </a:ext>
            </a:extLst>
          </p:cNvPr>
          <p:cNvSpPr/>
          <p:nvPr/>
        </p:nvSpPr>
        <p:spPr>
          <a:xfrm>
            <a:off x="3005270" y="4652557"/>
            <a:ext cx="181132" cy="1152128"/>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Ellipse 18">
            <a:extLst>
              <a:ext uri="{FF2B5EF4-FFF2-40B4-BE49-F238E27FC236}">
                <a16:creationId xmlns:a16="http://schemas.microsoft.com/office/drawing/2014/main" id="{2EE9E40F-7C49-4FB5-BC1B-710476247F22}"/>
              </a:ext>
            </a:extLst>
          </p:cNvPr>
          <p:cNvSpPr/>
          <p:nvPr/>
        </p:nvSpPr>
        <p:spPr>
          <a:xfrm>
            <a:off x="3707904" y="2856472"/>
            <a:ext cx="864096" cy="3689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20" name="Ellipse 19">
            <a:extLst>
              <a:ext uri="{FF2B5EF4-FFF2-40B4-BE49-F238E27FC236}">
                <a16:creationId xmlns:a16="http://schemas.microsoft.com/office/drawing/2014/main" id="{4AE20448-4021-4359-8A97-39DC8473AD72}"/>
              </a:ext>
            </a:extLst>
          </p:cNvPr>
          <p:cNvSpPr/>
          <p:nvPr/>
        </p:nvSpPr>
        <p:spPr>
          <a:xfrm>
            <a:off x="3707904" y="4068140"/>
            <a:ext cx="864096" cy="3689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sp>
        <p:nvSpPr>
          <p:cNvPr id="21" name="Ellipse 20">
            <a:extLst>
              <a:ext uri="{FF2B5EF4-FFF2-40B4-BE49-F238E27FC236}">
                <a16:creationId xmlns:a16="http://schemas.microsoft.com/office/drawing/2014/main" id="{E3CE9D94-54F2-4198-B24A-E830F3E0DB41}"/>
              </a:ext>
            </a:extLst>
          </p:cNvPr>
          <p:cNvSpPr/>
          <p:nvPr/>
        </p:nvSpPr>
        <p:spPr>
          <a:xfrm>
            <a:off x="3613580" y="5169660"/>
            <a:ext cx="864096" cy="36897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sp>
        <p:nvSpPr>
          <p:cNvPr id="22" name="Rectangle 21">
            <a:extLst>
              <a:ext uri="{FF2B5EF4-FFF2-40B4-BE49-F238E27FC236}">
                <a16:creationId xmlns:a16="http://schemas.microsoft.com/office/drawing/2014/main" id="{F0A5CA4F-54F5-46FE-A316-0E9BF8772079}"/>
              </a:ext>
            </a:extLst>
          </p:cNvPr>
          <p:cNvSpPr/>
          <p:nvPr/>
        </p:nvSpPr>
        <p:spPr>
          <a:xfrm>
            <a:off x="5148064" y="2780928"/>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Shunt - Feedback</a:t>
            </a:r>
          </a:p>
        </p:txBody>
      </p:sp>
      <p:sp>
        <p:nvSpPr>
          <p:cNvPr id="23" name="Rectangle 22">
            <a:extLst>
              <a:ext uri="{FF2B5EF4-FFF2-40B4-BE49-F238E27FC236}">
                <a16:creationId xmlns:a16="http://schemas.microsoft.com/office/drawing/2014/main" id="{2A153322-43F1-4320-8969-C581476229B4}"/>
              </a:ext>
            </a:extLst>
          </p:cNvPr>
          <p:cNvSpPr/>
          <p:nvPr/>
        </p:nvSpPr>
        <p:spPr>
          <a:xfrm>
            <a:off x="5145751" y="4000082"/>
            <a:ext cx="341003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Base Commune avec amplificateur monté en régulation</a:t>
            </a:r>
          </a:p>
        </p:txBody>
      </p:sp>
      <p:sp>
        <p:nvSpPr>
          <p:cNvPr id="24" name="Rectangle 23">
            <a:extLst>
              <a:ext uri="{FF2B5EF4-FFF2-40B4-BE49-F238E27FC236}">
                <a16:creationId xmlns:a16="http://schemas.microsoft.com/office/drawing/2014/main" id="{EE886584-8F1A-4DC1-A5F1-8967FE490E40}"/>
              </a:ext>
            </a:extLst>
          </p:cNvPr>
          <p:cNvSpPr/>
          <p:nvPr/>
        </p:nvSpPr>
        <p:spPr>
          <a:xfrm>
            <a:off x="5145751" y="5185328"/>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Télescopique</a:t>
            </a:r>
          </a:p>
        </p:txBody>
      </p:sp>
    </p:spTree>
    <p:extLst>
      <p:ext uri="{BB962C8B-B14F-4D97-AF65-F5344CB8AC3E}">
        <p14:creationId xmlns:p14="http://schemas.microsoft.com/office/powerpoint/2010/main" val="384328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1279538"/>
            <a:ext cx="9144000" cy="5029200"/>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mc:AlternateContent xmlns:mc="http://schemas.openxmlformats.org/markup-compatibility/2006" xmlns:a14="http://schemas.microsoft.com/office/drawing/2010/main">
        <mc:Choice Requires="a14">
          <p:sp>
            <p:nvSpPr>
              <p:cNvPr id="11" name="Content Placeholder 7">
                <a:extLst>
                  <a:ext uri="{FF2B5EF4-FFF2-40B4-BE49-F238E27FC236}">
                    <a16:creationId xmlns:a16="http://schemas.microsoft.com/office/drawing/2014/main" id="{3EE6EB61-EAB9-4D00-9A69-F475D699E917}"/>
                  </a:ext>
                </a:extLst>
              </p:cNvPr>
              <p:cNvSpPr txBox="1">
                <a:spLocks/>
              </p:cNvSpPr>
              <p:nvPr/>
            </p:nvSpPr>
            <p:spPr>
              <a:xfrm>
                <a:off x="228600" y="1988840"/>
                <a:ext cx="8686799" cy="42677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buClr>
                    <a:srgbClr val="0570B8"/>
                  </a:buClr>
                  <a:buFont typeface="Wingdings" panose="05000000000000000000" pitchFamily="2" charset="2"/>
                  <a:buChar char="Ø"/>
                </a:pPr>
                <a:r>
                  <a:rPr lang="en-US" dirty="0" err="1">
                    <a:solidFill>
                      <a:schemeClr val="tx1"/>
                    </a:solidFill>
                  </a:rPr>
                  <a:t>Faible</a:t>
                </a:r>
                <a:r>
                  <a:rPr lang="en-US" dirty="0">
                    <a:solidFill>
                      <a:schemeClr val="tx1"/>
                    </a:solidFill>
                  </a:rPr>
                  <a:t> </a:t>
                </a:r>
                <a:r>
                  <a:rPr lang="en-US" dirty="0" err="1">
                    <a:solidFill>
                      <a:schemeClr val="tx1"/>
                    </a:solidFill>
                  </a:rPr>
                  <a:t>impédance</a:t>
                </a:r>
                <a:r>
                  <a:rPr lang="en-US" dirty="0">
                    <a:solidFill>
                      <a:schemeClr val="tx1"/>
                    </a:solidFill>
                  </a:rPr>
                  <a:t> </a:t>
                </a:r>
                <a:r>
                  <a:rPr lang="en-US" dirty="0" err="1">
                    <a:solidFill>
                      <a:schemeClr val="tx1"/>
                    </a:solidFill>
                  </a:rPr>
                  <a:t>d’entrée</a:t>
                </a:r>
                <a:r>
                  <a:rPr lang="en-US" dirty="0">
                    <a:solidFill>
                      <a:schemeClr val="tx1"/>
                    </a:solidFill>
                  </a:rPr>
                  <a:t> </a:t>
                </a:r>
                <a:r>
                  <a:rPr lang="en-US" sz="2400" dirty="0">
                    <a:solidFill>
                      <a:srgbClr val="0570B8"/>
                    </a:solidFill>
                  </a:rPr>
                  <a:t>(la </a:t>
                </a:r>
                <a:r>
                  <a:rPr lang="en-US" sz="2400" dirty="0" err="1">
                    <a:solidFill>
                      <a:srgbClr val="0570B8"/>
                    </a:solidFill>
                  </a:rPr>
                  <a:t>réponse</a:t>
                </a:r>
                <a:r>
                  <a:rPr lang="en-US" sz="2400" dirty="0">
                    <a:solidFill>
                      <a:srgbClr val="0570B8"/>
                    </a:solidFill>
                  </a:rPr>
                  <a:t> du </a:t>
                </a:r>
                <a:r>
                  <a:rPr lang="en-US" sz="2400" dirty="0" err="1">
                    <a:solidFill>
                      <a:srgbClr val="0570B8"/>
                    </a:solidFill>
                  </a:rPr>
                  <a:t>système</a:t>
                </a:r>
                <a:r>
                  <a:rPr lang="en-US" sz="2400" dirty="0">
                    <a:solidFill>
                      <a:srgbClr val="0570B8"/>
                    </a:solidFill>
                  </a:rPr>
                  <a:t> </a:t>
                </a:r>
                <a:r>
                  <a:rPr lang="en-US" sz="2400" dirty="0" err="1">
                    <a:solidFill>
                      <a:srgbClr val="0570B8"/>
                    </a:solidFill>
                  </a:rPr>
                  <a:t>doit</a:t>
                </a:r>
                <a:r>
                  <a:rPr lang="en-US" sz="2400" dirty="0">
                    <a:solidFill>
                      <a:srgbClr val="0570B8"/>
                    </a:solidFill>
                  </a:rPr>
                  <a:t> être </a:t>
                </a:r>
                <a:r>
                  <a:rPr lang="en-US" sz="2400" dirty="0" err="1">
                    <a:solidFill>
                      <a:srgbClr val="0570B8"/>
                    </a:solidFill>
                  </a:rPr>
                  <a:t>indépendante</a:t>
                </a:r>
                <a:r>
                  <a:rPr lang="en-US" sz="2400" dirty="0">
                    <a:solidFill>
                      <a:srgbClr val="0570B8"/>
                    </a:solidFill>
                  </a:rPr>
                  <a:t> de la capacité du détecteur)</a:t>
                </a:r>
              </a:p>
              <a:p>
                <a:pPr lvl="1" algn="l">
                  <a:buClr>
                    <a:srgbClr val="00B050"/>
                  </a:buClr>
                </a:pPr>
                <a:endParaRPr lang="en-US" dirty="0"/>
              </a:p>
              <a:p>
                <a:pPr marL="914400" lvl="1" indent="-457200" algn="l">
                  <a:buClr>
                    <a:srgbClr val="0570B8"/>
                  </a:buClr>
                  <a:buFont typeface="Wingdings" panose="05000000000000000000" pitchFamily="2" charset="2"/>
                  <a:buChar char="Ø"/>
                </a:pPr>
                <a:r>
                  <a:rPr lang="en-US" dirty="0">
                    <a:solidFill>
                      <a:schemeClr val="tx1"/>
                    </a:solidFill>
                  </a:rPr>
                  <a:t>Gain de conversion </a:t>
                </a:r>
                <a:r>
                  <a:rPr lang="en-US" dirty="0" err="1">
                    <a:solidFill>
                      <a:schemeClr val="tx1"/>
                    </a:solidFill>
                  </a:rPr>
                  <a:t>élevé</a:t>
                </a:r>
                <a:endParaRPr lang="en-US" dirty="0">
                  <a:solidFill>
                    <a:schemeClr val="tx1"/>
                  </a:solidFill>
                </a:endParaRPr>
              </a:p>
              <a:p>
                <a:pPr lvl="1" algn="l">
                  <a:buClr>
                    <a:srgbClr val="00B050"/>
                  </a:buClr>
                </a:pPr>
                <a:endParaRPr lang="en-US" dirty="0"/>
              </a:p>
              <a:p>
                <a:pPr marL="914400" lvl="1" indent="-457200" algn="l">
                  <a:buClr>
                    <a:srgbClr val="0570B8"/>
                  </a:buClr>
                  <a:buFont typeface="Wingdings" panose="05000000000000000000" pitchFamily="2" charset="2"/>
                  <a:buChar char="Ø"/>
                </a:pPr>
                <a:r>
                  <a:rPr lang="en-US" dirty="0" err="1">
                    <a:solidFill>
                      <a:schemeClr val="tx1"/>
                    </a:solidFill>
                  </a:rPr>
                  <a:t>Bande</a:t>
                </a:r>
                <a:r>
                  <a:rPr lang="en-US" dirty="0">
                    <a:solidFill>
                      <a:schemeClr val="tx1"/>
                    </a:solidFill>
                  </a:rPr>
                  <a:t> </a:t>
                </a:r>
                <a:r>
                  <a:rPr lang="en-US" dirty="0" err="1">
                    <a:solidFill>
                      <a:schemeClr val="tx1"/>
                    </a:solidFill>
                  </a:rPr>
                  <a:t>passante</a:t>
                </a:r>
                <a:r>
                  <a:rPr lang="en-US" dirty="0">
                    <a:solidFill>
                      <a:schemeClr val="tx1"/>
                    </a:solidFill>
                  </a:rPr>
                  <a:t> </a:t>
                </a:r>
                <a:r>
                  <a:rPr lang="en-US" dirty="0" err="1">
                    <a:solidFill>
                      <a:schemeClr val="tx1"/>
                    </a:solidFill>
                  </a:rPr>
                  <a:t>élevée</a:t>
                </a:r>
                <a:r>
                  <a:rPr lang="en-US" dirty="0">
                    <a:solidFill>
                      <a:schemeClr val="tx1"/>
                    </a:solidFill>
                  </a:rPr>
                  <a:t> </a:t>
                </a:r>
                <a:r>
                  <a:rPr lang="en-US" sz="2400" dirty="0">
                    <a:solidFill>
                      <a:srgbClr val="0570B8"/>
                    </a:solidFill>
                  </a:rPr>
                  <a:t>(pour </a:t>
                </a:r>
                <a:r>
                  <a:rPr lang="en-US" sz="2400" dirty="0" err="1">
                    <a:solidFill>
                      <a:srgbClr val="0570B8"/>
                    </a:solidFill>
                  </a:rPr>
                  <a:t>reproduire</a:t>
                </a:r>
                <a:r>
                  <a:rPr lang="en-US" sz="2400" dirty="0">
                    <a:solidFill>
                      <a:srgbClr val="0570B8"/>
                    </a:solidFill>
                  </a:rPr>
                  <a:t> </a:t>
                </a:r>
                <a:r>
                  <a:rPr lang="en-US" sz="2400" dirty="0" err="1">
                    <a:solidFill>
                      <a:srgbClr val="0570B8"/>
                    </a:solidFill>
                  </a:rPr>
                  <a:t>fidèlement</a:t>
                </a:r>
                <a:r>
                  <a:rPr lang="en-US" sz="2400" dirty="0">
                    <a:solidFill>
                      <a:srgbClr val="0570B8"/>
                    </a:solidFill>
                  </a:rPr>
                  <a:t> un signal on a </a:t>
                </a:r>
                <a:r>
                  <a:rPr lang="en-US" sz="2400" dirty="0" err="1">
                    <a:solidFill>
                      <a:srgbClr val="0570B8"/>
                    </a:solidFill>
                  </a:rPr>
                  <a:t>besoin</a:t>
                </a:r>
                <a:r>
                  <a:rPr lang="en-US" sz="2400" dirty="0">
                    <a:solidFill>
                      <a:srgbClr val="0570B8"/>
                    </a:solidFill>
                  </a:rPr>
                  <a:t> </a:t>
                </a:r>
                <a:r>
                  <a:rPr lang="en-US" sz="2400" dirty="0" err="1">
                    <a:solidFill>
                      <a:srgbClr val="0570B8"/>
                    </a:solidFill>
                  </a:rPr>
                  <a:t>d’harmonique</a:t>
                </a:r>
                <a:r>
                  <a:rPr lang="en-US" sz="2400" dirty="0">
                    <a:solidFill>
                      <a:srgbClr val="0570B8"/>
                    </a:solidFill>
                  </a:rPr>
                  <a:t> </a:t>
                </a:r>
                <a14:m>
                  <m:oMath xmlns:m="http://schemas.openxmlformats.org/officeDocument/2006/math">
                    <m:sSub>
                      <m:sSubPr>
                        <m:ctrlPr>
                          <a:rPr lang="en-US" sz="2400" i="1" smtClean="0">
                            <a:solidFill>
                              <a:srgbClr val="0570B8"/>
                            </a:solidFill>
                            <a:latin typeface="Cambria Math" panose="02040503050406030204" pitchFamily="18" charset="0"/>
                          </a:rPr>
                        </m:ctrlPr>
                      </m:sSubPr>
                      <m:e>
                        <m:r>
                          <a:rPr lang="fr-FR" sz="2400" b="0" i="1" smtClean="0">
                            <a:solidFill>
                              <a:srgbClr val="0570B8"/>
                            </a:solidFill>
                            <a:latin typeface="Cambria Math" panose="02040503050406030204" pitchFamily="18" charset="0"/>
                          </a:rPr>
                          <m:t>𝑡</m:t>
                        </m:r>
                      </m:e>
                      <m:sub>
                        <m:r>
                          <a:rPr lang="fr-FR" sz="2400" b="0" i="1" smtClean="0">
                            <a:solidFill>
                              <a:srgbClr val="0570B8"/>
                            </a:solidFill>
                            <a:latin typeface="Cambria Math" panose="02040503050406030204" pitchFamily="18" charset="0"/>
                          </a:rPr>
                          <m:t>𝑟</m:t>
                        </m:r>
                      </m:sub>
                    </m:sSub>
                    <m:r>
                      <a:rPr lang="en-US" sz="2400" i="1" smtClean="0">
                        <a:solidFill>
                          <a:srgbClr val="0570B8"/>
                        </a:solidFill>
                        <a:latin typeface="Cambria Math" panose="02040503050406030204" pitchFamily="18" charset="0"/>
                      </a:rPr>
                      <m:t>≈</m:t>
                    </m:r>
                    <m:r>
                      <a:rPr lang="fr-FR" sz="2400" b="0" i="1" smtClean="0">
                        <a:solidFill>
                          <a:srgbClr val="0570B8"/>
                        </a:solidFill>
                        <a:latin typeface="Cambria Math" panose="02040503050406030204" pitchFamily="18" charset="0"/>
                      </a:rPr>
                      <m:t>𝑛𝑠</m:t>
                    </m:r>
                  </m:oMath>
                </a14:m>
                <a:r>
                  <a:rPr lang="en-US" sz="2400" dirty="0">
                    <a:solidFill>
                      <a:srgbClr val="0570B8"/>
                    </a:solidFill>
                  </a:rPr>
                  <a:t>  )</a:t>
                </a:r>
              </a:p>
              <a:p>
                <a:pPr lvl="1" algn="l">
                  <a:buClr>
                    <a:srgbClr val="00B050"/>
                  </a:buClr>
                </a:pPr>
                <a:endParaRPr lang="en-US" dirty="0"/>
              </a:p>
              <a:p>
                <a:pPr marL="914400" lvl="1" indent="-457200" algn="l">
                  <a:buClr>
                    <a:srgbClr val="0570B8"/>
                  </a:buClr>
                  <a:buFont typeface="Wingdings" panose="05000000000000000000" pitchFamily="2" charset="2"/>
                  <a:buChar char="Ø"/>
                </a:pPr>
                <a:r>
                  <a:rPr lang="en-US" dirty="0">
                    <a:solidFill>
                      <a:schemeClr val="tx1"/>
                    </a:solidFill>
                  </a:rPr>
                  <a:t>Bas Bruit </a:t>
                </a:r>
                <a:r>
                  <a:rPr lang="en-US" sz="2400" dirty="0">
                    <a:solidFill>
                      <a:srgbClr val="0570B8"/>
                    </a:solidFill>
                  </a:rPr>
                  <a:t>(le bruit électronique </a:t>
                </a:r>
                <a:r>
                  <a:rPr lang="en-US" sz="2400" dirty="0" err="1">
                    <a:solidFill>
                      <a:srgbClr val="0570B8"/>
                    </a:solidFill>
                  </a:rPr>
                  <a:t>doit</a:t>
                </a:r>
                <a:r>
                  <a:rPr lang="en-US" sz="2400" dirty="0">
                    <a:solidFill>
                      <a:srgbClr val="0570B8"/>
                    </a:solidFill>
                  </a:rPr>
                  <a:t> être bas </a:t>
                </a:r>
                <a:r>
                  <a:rPr lang="en-US" sz="2400" dirty="0" err="1">
                    <a:solidFill>
                      <a:srgbClr val="0570B8"/>
                    </a:solidFill>
                  </a:rPr>
                  <a:t>parraport</a:t>
                </a:r>
                <a:r>
                  <a:rPr lang="en-US" sz="2400" dirty="0">
                    <a:solidFill>
                      <a:srgbClr val="0570B8"/>
                    </a:solidFill>
                  </a:rPr>
                  <a:t> au signal à </a:t>
                </a:r>
                <a:r>
                  <a:rPr lang="en-US" sz="2400" dirty="0" err="1">
                    <a:solidFill>
                      <a:srgbClr val="0570B8"/>
                    </a:solidFill>
                  </a:rPr>
                  <a:t>mesurer</a:t>
                </a:r>
                <a:r>
                  <a:rPr lang="en-US" sz="2400" dirty="0">
                    <a:solidFill>
                      <a:srgbClr val="0570B8"/>
                    </a:solidFill>
                  </a:rPr>
                  <a:t>).</a:t>
                </a:r>
              </a:p>
              <a:p>
                <a:endParaRPr lang="en-US" dirty="0"/>
              </a:p>
            </p:txBody>
          </p:sp>
        </mc:Choice>
        <mc:Fallback xmlns="">
          <p:sp>
            <p:nvSpPr>
              <p:cNvPr id="11" name="Content Placeholder 7">
                <a:extLst>
                  <a:ext uri="{FF2B5EF4-FFF2-40B4-BE49-F238E27FC236}">
                    <a16:creationId xmlns:a16="http://schemas.microsoft.com/office/drawing/2014/main" id="{3EE6EB61-EAB9-4D00-9A69-F475D699E917}"/>
                  </a:ext>
                </a:extLst>
              </p:cNvPr>
              <p:cNvSpPr txBox="1">
                <a:spLocks noRot="1" noChangeAspect="1" noMove="1" noResize="1" noEditPoints="1" noAdjustHandles="1" noChangeArrowheads="1" noChangeShapeType="1" noTextEdit="1"/>
              </p:cNvSpPr>
              <p:nvPr/>
            </p:nvSpPr>
            <p:spPr>
              <a:xfrm>
                <a:off x="228600" y="1988840"/>
                <a:ext cx="8686799" cy="4267762"/>
              </a:xfrm>
              <a:prstGeom prst="rect">
                <a:avLst/>
              </a:prstGeom>
              <a:blipFill>
                <a:blip r:embed="rId6"/>
                <a:stretch>
                  <a:fillRect t="-2143" r="-1475"/>
                </a:stretch>
              </a:blipFill>
            </p:spPr>
            <p:txBody>
              <a:bodyPr/>
              <a:lstStyle/>
              <a:p>
                <a:r>
                  <a:rPr lang="fr-FR">
                    <a:noFill/>
                  </a:rPr>
                  <a:t> </a:t>
                </a:r>
              </a:p>
            </p:txBody>
          </p:sp>
        </mc:Fallback>
      </mc:AlternateContent>
      <p:sp>
        <p:nvSpPr>
          <p:cNvPr id="7" name="Espace réservé du numéro de diapositive 6">
            <a:extLst>
              <a:ext uri="{FF2B5EF4-FFF2-40B4-BE49-F238E27FC236}">
                <a16:creationId xmlns:a16="http://schemas.microsoft.com/office/drawing/2014/main" id="{C1E46539-36BA-438A-8AD4-80C36A8D5E42}"/>
              </a:ext>
            </a:extLst>
          </p:cNvPr>
          <p:cNvSpPr>
            <a:spLocks noGrp="1"/>
          </p:cNvSpPr>
          <p:nvPr>
            <p:ph type="sldNum" sz="quarter" idx="12"/>
          </p:nvPr>
        </p:nvSpPr>
        <p:spPr>
          <a:xfrm>
            <a:off x="6985523" y="5995391"/>
            <a:ext cx="2133600" cy="365125"/>
          </a:xfrm>
        </p:spPr>
        <p:txBody>
          <a:bodyPr/>
          <a:lstStyle/>
          <a:p>
            <a:fld id="{01397B66-3F45-4A8D-BD44-716047D06632}" type="slidenum">
              <a:rPr lang="fr-FR" sz="1600" i="1" smtClean="0">
                <a:solidFill>
                  <a:srgbClr val="FF0000"/>
                </a:solidFill>
              </a:rPr>
              <a:t>13</a:t>
            </a:fld>
            <a:r>
              <a:rPr lang="fr-FR" sz="1600" i="1" dirty="0">
                <a:solidFill>
                  <a:srgbClr val="FF0000"/>
                </a:solidFill>
              </a:rPr>
              <a:t>/33</a:t>
            </a:r>
          </a:p>
        </p:txBody>
      </p:sp>
      <p:sp>
        <p:nvSpPr>
          <p:cNvPr id="12" name="Rectangle 11">
            <a:extLst>
              <a:ext uri="{FF2B5EF4-FFF2-40B4-BE49-F238E27FC236}">
                <a16:creationId xmlns:a16="http://schemas.microsoft.com/office/drawing/2014/main" id="{D5930964-3E8A-479F-93A0-C5B1A64250C3}"/>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4" name="Rectangle 13">
            <a:extLst>
              <a:ext uri="{FF2B5EF4-FFF2-40B4-BE49-F238E27FC236}">
                <a16:creationId xmlns:a16="http://schemas.microsoft.com/office/drawing/2014/main" id="{93DE5E8F-98ED-4B2E-B5D0-4170422C2BCA}"/>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conversion courant-tension -&gt; </a:t>
            </a:r>
            <a:r>
              <a:rPr lang="fr-FR" sz="2400" dirty="0">
                <a:ln w="0"/>
                <a:solidFill>
                  <a:srgbClr val="FF0000"/>
                </a:solidFill>
                <a:effectLst>
                  <a:outerShdw blurRad="38100" dist="25400" dir="5400000" algn="ctr" rotWithShape="0">
                    <a:srgbClr val="6E747A">
                      <a:alpha val="43000"/>
                    </a:srgbClr>
                  </a:outerShdw>
                </a:effectLst>
              </a:rPr>
              <a:t>Transimpédance</a:t>
            </a:r>
          </a:p>
        </p:txBody>
      </p:sp>
      <p:sp>
        <p:nvSpPr>
          <p:cNvPr id="13" name="Rectangle 12">
            <a:extLst>
              <a:ext uri="{FF2B5EF4-FFF2-40B4-BE49-F238E27FC236}">
                <a16:creationId xmlns:a16="http://schemas.microsoft.com/office/drawing/2014/main" id="{1BF397E6-B95C-4487-BF9D-879B94AE294E}"/>
              </a:ext>
            </a:extLst>
          </p:cNvPr>
          <p:cNvSpPr/>
          <p:nvPr/>
        </p:nvSpPr>
        <p:spPr>
          <a:xfrm>
            <a:off x="729788" y="1144306"/>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n w="0"/>
                <a:solidFill>
                  <a:srgbClr val="7030A0"/>
                </a:solidFill>
                <a:effectLst>
                  <a:outerShdw blurRad="38100" dist="25400" dir="5400000" algn="ctr" rotWithShape="0">
                    <a:srgbClr val="6E747A">
                      <a:alpha val="43000"/>
                    </a:srgbClr>
                  </a:outerShdw>
                </a:effectLst>
              </a:rPr>
              <a:t>Caractéristique d’un transimpédance</a:t>
            </a:r>
          </a:p>
        </p:txBody>
      </p:sp>
    </p:spTree>
    <p:extLst>
      <p:ext uri="{BB962C8B-B14F-4D97-AF65-F5344CB8AC3E}">
        <p14:creationId xmlns:p14="http://schemas.microsoft.com/office/powerpoint/2010/main" val="151174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sp>
        <p:nvSpPr>
          <p:cNvPr id="12" name="Content Placeholder 7">
            <a:extLst>
              <a:ext uri="{FF2B5EF4-FFF2-40B4-BE49-F238E27FC236}">
                <a16:creationId xmlns:a16="http://schemas.microsoft.com/office/drawing/2014/main" id="{EB7023F9-402F-476F-A612-98DF02D8E69B}"/>
              </a:ext>
            </a:extLst>
          </p:cNvPr>
          <p:cNvSpPr txBox="1">
            <a:spLocks/>
          </p:cNvSpPr>
          <p:nvPr/>
        </p:nvSpPr>
        <p:spPr>
          <a:xfrm>
            <a:off x="0" y="3212976"/>
            <a:ext cx="9144000" cy="28689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endParaRPr>
          </a:p>
          <a:p>
            <a:pPr algn="l"/>
            <a:r>
              <a:rPr lang="en-US" sz="2800" dirty="0" err="1">
                <a:solidFill>
                  <a:schemeClr val="tx1"/>
                </a:solidFill>
              </a:rPr>
              <a:t>Fonction</a:t>
            </a:r>
            <a:r>
              <a:rPr lang="en-US" sz="2800" dirty="0">
                <a:solidFill>
                  <a:schemeClr val="tx1"/>
                </a:solidFill>
              </a:rPr>
              <a:t> de </a:t>
            </a:r>
            <a:r>
              <a:rPr lang="en-US" sz="2800" dirty="0" err="1">
                <a:solidFill>
                  <a:schemeClr val="tx1"/>
                </a:solidFill>
              </a:rPr>
              <a:t>transfert</a:t>
            </a:r>
            <a:r>
              <a:rPr lang="en-US" sz="2800" dirty="0">
                <a:solidFill>
                  <a:schemeClr val="tx1"/>
                </a:solidFill>
              </a:rPr>
              <a:t>:</a:t>
            </a:r>
          </a:p>
          <a:p>
            <a:pPr algn="l"/>
            <a:endParaRPr lang="en-US" dirty="0"/>
          </a:p>
          <a:p>
            <a:pPr algn="l"/>
            <a:r>
              <a:rPr lang="en-US" sz="2800" dirty="0">
                <a:solidFill>
                  <a:schemeClr val="tx1"/>
                </a:solidFill>
              </a:rPr>
              <a:t>En decibel (dB) :</a:t>
            </a:r>
          </a:p>
          <a:p>
            <a:endParaRPr lang="en-US" dirty="0"/>
          </a:p>
        </p:txBody>
      </p:sp>
      <p:grpSp>
        <p:nvGrpSpPr>
          <p:cNvPr id="13" name="Group 4">
            <a:extLst>
              <a:ext uri="{FF2B5EF4-FFF2-40B4-BE49-F238E27FC236}">
                <a16:creationId xmlns:a16="http://schemas.microsoft.com/office/drawing/2014/main" id="{A07D7DFF-1C09-48D6-96CD-7577DA3D1202}"/>
              </a:ext>
            </a:extLst>
          </p:cNvPr>
          <p:cNvGrpSpPr/>
          <p:nvPr/>
        </p:nvGrpSpPr>
        <p:grpSpPr>
          <a:xfrm>
            <a:off x="5314019" y="3495450"/>
            <a:ext cx="3831357" cy="958334"/>
            <a:chOff x="4618866" y="1264959"/>
            <a:chExt cx="3831357" cy="918865"/>
          </a:xfrm>
        </p:grpSpPr>
        <p:sp>
          <p:nvSpPr>
            <p:cNvPr id="14" name="Oval 1">
              <a:extLst>
                <a:ext uri="{FF2B5EF4-FFF2-40B4-BE49-F238E27FC236}">
                  <a16:creationId xmlns:a16="http://schemas.microsoft.com/office/drawing/2014/main" id="{8DFC30D0-CFB5-4BD4-90D7-D16B9D8D2D00}"/>
                </a:ext>
              </a:extLst>
            </p:cNvPr>
            <p:cNvSpPr/>
            <p:nvPr/>
          </p:nvSpPr>
          <p:spPr>
            <a:xfrm>
              <a:off x="4618866" y="1465014"/>
              <a:ext cx="1172334" cy="7188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B7B4E3-AADA-454C-8755-769BE78D1A92}"/>
                </a:ext>
              </a:extLst>
            </p:cNvPr>
            <p:cNvSpPr/>
            <p:nvPr/>
          </p:nvSpPr>
          <p:spPr>
            <a:xfrm>
              <a:off x="5867400" y="1264959"/>
              <a:ext cx="2582823" cy="354121"/>
            </a:xfrm>
            <a:prstGeom prst="rect">
              <a:avLst/>
            </a:prstGeom>
          </p:spPr>
          <p:txBody>
            <a:bodyPr wrap="none">
              <a:spAutoFit/>
            </a:bodyPr>
            <a:lstStyle/>
            <a:p>
              <a:r>
                <a:rPr lang="en-US" b="1" dirty="0">
                  <a:solidFill>
                    <a:srgbClr val="00B050"/>
                  </a:solidFill>
                  <a:latin typeface="Arial" panose="020B0604020202020204" pitchFamily="34" charset="0"/>
                  <a:cs typeface="Arial" panose="020B0604020202020204" pitchFamily="34" charset="0"/>
                </a:rPr>
                <a:t>Gain Transimpedance</a:t>
              </a:r>
            </a:p>
          </p:txBody>
        </p:sp>
      </p:grpSp>
      <p:pic>
        <p:nvPicPr>
          <p:cNvPr id="16" name="Picture 2">
            <a:extLst>
              <a:ext uri="{FF2B5EF4-FFF2-40B4-BE49-F238E27FC236}">
                <a16:creationId xmlns:a16="http://schemas.microsoft.com/office/drawing/2014/main" id="{866B1904-788C-4A5A-ABCE-A425592DFF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56" t="1" b="-10770"/>
          <a:stretch/>
        </p:blipFill>
        <p:spPr bwMode="auto">
          <a:xfrm>
            <a:off x="3398375" y="3900463"/>
            <a:ext cx="3806825" cy="535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8">
            <a:extLst>
              <a:ext uri="{FF2B5EF4-FFF2-40B4-BE49-F238E27FC236}">
                <a16:creationId xmlns:a16="http://schemas.microsoft.com/office/drawing/2014/main" id="{873B005E-6FB6-434C-A177-5F4354F07C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51"/>
          <a:stretch/>
        </p:blipFill>
        <p:spPr bwMode="auto">
          <a:xfrm>
            <a:off x="2809323" y="4930498"/>
            <a:ext cx="3090863" cy="452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Image 5">
            <a:extLst>
              <a:ext uri="{FF2B5EF4-FFF2-40B4-BE49-F238E27FC236}">
                <a16:creationId xmlns:a16="http://schemas.microsoft.com/office/drawing/2014/main" id="{471F71A5-5485-48FC-99AA-32AAA700524B}"/>
              </a:ext>
            </a:extLst>
          </p:cNvPr>
          <p:cNvPicPr>
            <a:picLocks noChangeAspect="1"/>
          </p:cNvPicPr>
          <p:nvPr/>
        </p:nvPicPr>
        <p:blipFill>
          <a:blip r:embed="rId7"/>
          <a:stretch>
            <a:fillRect/>
          </a:stretch>
        </p:blipFill>
        <p:spPr>
          <a:xfrm>
            <a:off x="1719834" y="1836806"/>
            <a:ext cx="3563750" cy="1641898"/>
          </a:xfrm>
          <a:prstGeom prst="rect">
            <a:avLst/>
          </a:prstGeom>
        </p:spPr>
      </p:pic>
      <p:sp>
        <p:nvSpPr>
          <p:cNvPr id="5" name="Espace réservé du numéro de diapositive 4">
            <a:extLst>
              <a:ext uri="{FF2B5EF4-FFF2-40B4-BE49-F238E27FC236}">
                <a16:creationId xmlns:a16="http://schemas.microsoft.com/office/drawing/2014/main" id="{D99BDCC1-473B-40AE-9398-84140A6D7B6F}"/>
              </a:ext>
            </a:extLst>
          </p:cNvPr>
          <p:cNvSpPr>
            <a:spLocks noGrp="1"/>
          </p:cNvSpPr>
          <p:nvPr>
            <p:ph type="sldNum" sz="quarter" idx="12"/>
          </p:nvPr>
        </p:nvSpPr>
        <p:spPr>
          <a:xfrm>
            <a:off x="7010400" y="6024222"/>
            <a:ext cx="2133600" cy="365125"/>
          </a:xfrm>
        </p:spPr>
        <p:txBody>
          <a:bodyPr/>
          <a:lstStyle/>
          <a:p>
            <a:fld id="{01397B66-3F45-4A8D-BD44-716047D06632}" type="slidenum">
              <a:rPr lang="fr-FR" sz="1600" i="1" smtClean="0">
                <a:solidFill>
                  <a:srgbClr val="FF0000"/>
                </a:solidFill>
              </a:rPr>
              <a:t>14</a:t>
            </a:fld>
            <a:r>
              <a:rPr lang="fr-FR" sz="1600" i="1" dirty="0">
                <a:solidFill>
                  <a:srgbClr val="FF0000"/>
                </a:solidFill>
              </a:rPr>
              <a:t>/33</a:t>
            </a:r>
          </a:p>
        </p:txBody>
      </p:sp>
      <p:sp>
        <p:nvSpPr>
          <p:cNvPr id="18" name="Rectangle 17">
            <a:extLst>
              <a:ext uri="{FF2B5EF4-FFF2-40B4-BE49-F238E27FC236}">
                <a16:creationId xmlns:a16="http://schemas.microsoft.com/office/drawing/2014/main" id="{E1744CDF-D028-4432-ACD6-9CA7A4C626E5}"/>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9" name="Rectangle 18">
            <a:extLst>
              <a:ext uri="{FF2B5EF4-FFF2-40B4-BE49-F238E27FC236}">
                <a16:creationId xmlns:a16="http://schemas.microsoft.com/office/drawing/2014/main" id="{5F7B2484-D198-4C4E-99D2-830D3AA9B30D}"/>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conversion courant-tension -&gt; </a:t>
            </a:r>
            <a:r>
              <a:rPr lang="fr-FR" sz="2400" dirty="0">
                <a:ln w="0"/>
                <a:solidFill>
                  <a:srgbClr val="FF0000"/>
                </a:solidFill>
                <a:effectLst>
                  <a:outerShdw blurRad="38100" dist="25400" dir="5400000" algn="ctr" rotWithShape="0">
                    <a:srgbClr val="6E747A">
                      <a:alpha val="43000"/>
                    </a:srgbClr>
                  </a:outerShdw>
                </a:effectLst>
              </a:rPr>
              <a:t>Transimpédance</a:t>
            </a:r>
          </a:p>
        </p:txBody>
      </p:sp>
      <p:sp>
        <p:nvSpPr>
          <p:cNvPr id="21" name="Rectangle 20">
            <a:extLst>
              <a:ext uri="{FF2B5EF4-FFF2-40B4-BE49-F238E27FC236}">
                <a16:creationId xmlns:a16="http://schemas.microsoft.com/office/drawing/2014/main" id="{42939A93-D9A2-4747-A2D9-C2CCA8C68212}"/>
              </a:ext>
            </a:extLst>
          </p:cNvPr>
          <p:cNvSpPr/>
          <p:nvPr/>
        </p:nvSpPr>
        <p:spPr>
          <a:xfrm>
            <a:off x="729788" y="1144306"/>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n w="0"/>
                <a:solidFill>
                  <a:srgbClr val="7030A0"/>
                </a:solidFill>
                <a:effectLst>
                  <a:outerShdw blurRad="38100" dist="25400" dir="5400000" algn="ctr" rotWithShape="0">
                    <a:srgbClr val="6E747A">
                      <a:alpha val="43000"/>
                    </a:srgbClr>
                  </a:outerShdw>
                </a:effectLst>
              </a:rPr>
              <a:t>Fonction de transfert : Gain transimpédance</a:t>
            </a:r>
          </a:p>
        </p:txBody>
      </p:sp>
    </p:spTree>
    <p:extLst>
      <p:ext uri="{BB962C8B-B14F-4D97-AF65-F5344CB8AC3E}">
        <p14:creationId xmlns:p14="http://schemas.microsoft.com/office/powerpoint/2010/main" val="281610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2D034A6-00C8-450E-AB8D-47127B1891E9}"/>
              </a:ext>
            </a:extLst>
          </p:cNvPr>
          <p:cNvSpPr/>
          <p:nvPr/>
        </p:nvSpPr>
        <p:spPr>
          <a:xfrm>
            <a:off x="1301808" y="1748853"/>
            <a:ext cx="6048672" cy="155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Two </a:t>
            </a:r>
            <a:r>
              <a:rPr lang="en-US" dirty="0">
                <a:solidFill>
                  <a:schemeClr val="tx1"/>
                </a:solidFill>
              </a:rPr>
              <a:t>Topologies de circuit généralement utilisées:</a:t>
            </a:r>
          </a:p>
          <a:p>
            <a:endParaRPr lang="en-US" dirty="0">
              <a:solidFill>
                <a:schemeClr val="tx1"/>
              </a:solidFill>
            </a:endParaRPr>
          </a:p>
          <a:p>
            <a:pPr marL="742950" lvl="1" indent="-285750">
              <a:buClr>
                <a:srgbClr val="00B050"/>
              </a:buClr>
              <a:buFont typeface="Wingdings" panose="05000000000000000000" pitchFamily="2" charset="2"/>
              <a:buChar char="Ø"/>
            </a:pPr>
            <a:r>
              <a:rPr lang="en-US" dirty="0">
                <a:solidFill>
                  <a:schemeClr val="tx1"/>
                </a:solidFill>
              </a:rPr>
              <a:t>Shunt-feedback (S-FB) amplifier    </a:t>
            </a:r>
            <a:r>
              <a:rPr lang="en-US" dirty="0">
                <a:solidFill>
                  <a:srgbClr val="FF0000"/>
                </a:solidFill>
              </a:rPr>
              <a:t>( a )</a:t>
            </a:r>
          </a:p>
          <a:p>
            <a:pPr lvl="1">
              <a:buClr>
                <a:srgbClr val="00B050"/>
              </a:buClr>
            </a:pPr>
            <a:endParaRPr lang="en-US" dirty="0">
              <a:solidFill>
                <a:schemeClr val="tx1"/>
              </a:solidFill>
            </a:endParaRPr>
          </a:p>
          <a:p>
            <a:pPr marL="742950" lvl="1" indent="-285750">
              <a:buClr>
                <a:srgbClr val="00B050"/>
              </a:buClr>
              <a:buFont typeface="Wingdings" panose="05000000000000000000" pitchFamily="2" charset="2"/>
              <a:buChar char="Ø"/>
            </a:pPr>
            <a:r>
              <a:rPr lang="en-US" dirty="0">
                <a:solidFill>
                  <a:schemeClr val="tx1"/>
                </a:solidFill>
              </a:rPr>
              <a:t> grille/base  commune (CG/CB) amplifier    </a:t>
            </a:r>
            <a:r>
              <a:rPr lang="en-US" dirty="0">
                <a:solidFill>
                  <a:srgbClr val="FF0000"/>
                </a:solidFill>
              </a:rPr>
              <a:t>( b )</a:t>
            </a:r>
          </a:p>
          <a:p>
            <a:pPr lvl="1"/>
            <a:endParaRPr lang="en-US" dirty="0">
              <a:solidFill>
                <a:schemeClr val="tx1"/>
              </a:solidFill>
            </a:endParaRPr>
          </a:p>
        </p:txBody>
      </p:sp>
      <p:sp>
        <p:nvSpPr>
          <p:cNvPr id="12" name="Rectangle 11">
            <a:extLst>
              <a:ext uri="{FF2B5EF4-FFF2-40B4-BE49-F238E27FC236}">
                <a16:creationId xmlns:a16="http://schemas.microsoft.com/office/drawing/2014/main" id="{121807D6-8D2E-4361-BD2B-BC83F35A6ED3}"/>
              </a:ext>
            </a:extLst>
          </p:cNvPr>
          <p:cNvSpPr/>
          <p:nvPr/>
        </p:nvSpPr>
        <p:spPr>
          <a:xfrm>
            <a:off x="1331640" y="5760625"/>
            <a:ext cx="1080120" cy="481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 a )</a:t>
            </a:r>
          </a:p>
        </p:txBody>
      </p:sp>
      <p:sp>
        <p:nvSpPr>
          <p:cNvPr id="13" name="Rectangle 12">
            <a:extLst>
              <a:ext uri="{FF2B5EF4-FFF2-40B4-BE49-F238E27FC236}">
                <a16:creationId xmlns:a16="http://schemas.microsoft.com/office/drawing/2014/main" id="{A9D32D7A-BE8C-4CDA-A893-8D14D2F62618}"/>
              </a:ext>
            </a:extLst>
          </p:cNvPr>
          <p:cNvSpPr/>
          <p:nvPr/>
        </p:nvSpPr>
        <p:spPr>
          <a:xfrm>
            <a:off x="7119900" y="5708446"/>
            <a:ext cx="1080120" cy="481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 b )</a:t>
            </a:r>
          </a:p>
        </p:txBody>
      </p:sp>
      <p:pic>
        <p:nvPicPr>
          <p:cNvPr id="5" name="Image 4">
            <a:extLst>
              <a:ext uri="{FF2B5EF4-FFF2-40B4-BE49-F238E27FC236}">
                <a16:creationId xmlns:a16="http://schemas.microsoft.com/office/drawing/2014/main" id="{59CB6FB6-76E2-4A1A-8C65-E9D3A7B2D5B6}"/>
              </a:ext>
            </a:extLst>
          </p:cNvPr>
          <p:cNvPicPr>
            <a:picLocks noChangeAspect="1"/>
          </p:cNvPicPr>
          <p:nvPr/>
        </p:nvPicPr>
        <p:blipFill>
          <a:blip r:embed="rId5"/>
          <a:stretch>
            <a:fillRect/>
          </a:stretch>
        </p:blipFill>
        <p:spPr>
          <a:xfrm>
            <a:off x="388795" y="3176048"/>
            <a:ext cx="3667125" cy="2609850"/>
          </a:xfrm>
          <a:prstGeom prst="rect">
            <a:avLst/>
          </a:prstGeom>
        </p:spPr>
      </p:pic>
      <p:sp>
        <p:nvSpPr>
          <p:cNvPr id="2" name="Rectangle 1">
            <a:extLst>
              <a:ext uri="{FF2B5EF4-FFF2-40B4-BE49-F238E27FC236}">
                <a16:creationId xmlns:a16="http://schemas.microsoft.com/office/drawing/2014/main" id="{5AFBEF6A-6B60-4400-B82A-B50AD5C60D2B}"/>
              </a:ext>
            </a:extLst>
          </p:cNvPr>
          <p:cNvSpPr/>
          <p:nvPr/>
        </p:nvSpPr>
        <p:spPr>
          <a:xfrm>
            <a:off x="2652152" y="5247306"/>
            <a:ext cx="1944216" cy="851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ADA4817 </a:t>
            </a:r>
          </a:p>
          <a:p>
            <a:r>
              <a:rPr lang="fr-FR" dirty="0">
                <a:solidFill>
                  <a:schemeClr val="tx1"/>
                </a:solidFill>
              </a:rPr>
              <a:t>Low noise GBW=1GHz</a:t>
            </a:r>
          </a:p>
        </p:txBody>
      </p:sp>
      <p:pic>
        <p:nvPicPr>
          <p:cNvPr id="15" name="Image 14">
            <a:extLst>
              <a:ext uri="{FF2B5EF4-FFF2-40B4-BE49-F238E27FC236}">
                <a16:creationId xmlns:a16="http://schemas.microsoft.com/office/drawing/2014/main" id="{58AF52F3-A73F-42DE-8405-FD932FD65000}"/>
              </a:ext>
            </a:extLst>
          </p:cNvPr>
          <p:cNvPicPr>
            <a:picLocks noChangeAspect="1"/>
          </p:cNvPicPr>
          <p:nvPr/>
        </p:nvPicPr>
        <p:blipFill>
          <a:blip r:embed="rId6"/>
          <a:stretch>
            <a:fillRect/>
          </a:stretch>
        </p:blipFill>
        <p:spPr>
          <a:xfrm>
            <a:off x="5021796" y="3236038"/>
            <a:ext cx="3271530" cy="2954077"/>
          </a:xfrm>
          <a:prstGeom prst="rect">
            <a:avLst/>
          </a:prstGeom>
        </p:spPr>
      </p:pic>
      <p:sp>
        <p:nvSpPr>
          <p:cNvPr id="6" name="Espace réservé du numéro de diapositive 5">
            <a:extLst>
              <a:ext uri="{FF2B5EF4-FFF2-40B4-BE49-F238E27FC236}">
                <a16:creationId xmlns:a16="http://schemas.microsoft.com/office/drawing/2014/main" id="{7754C4B8-CA25-4E7D-A34F-3B90D354F894}"/>
              </a:ext>
            </a:extLst>
          </p:cNvPr>
          <p:cNvSpPr>
            <a:spLocks noGrp="1"/>
          </p:cNvSpPr>
          <p:nvPr>
            <p:ph type="sldNum" sz="quarter" idx="12"/>
          </p:nvPr>
        </p:nvSpPr>
        <p:spPr>
          <a:xfrm>
            <a:off x="6985523" y="5993211"/>
            <a:ext cx="2133600" cy="365125"/>
          </a:xfrm>
        </p:spPr>
        <p:txBody>
          <a:bodyPr/>
          <a:lstStyle/>
          <a:p>
            <a:fld id="{01397B66-3F45-4A8D-BD44-716047D06632}" type="slidenum">
              <a:rPr lang="fr-FR" sz="1600" i="1" smtClean="0">
                <a:solidFill>
                  <a:srgbClr val="FF0000"/>
                </a:solidFill>
              </a:rPr>
              <a:t>15</a:t>
            </a:fld>
            <a:r>
              <a:rPr lang="fr-FR" sz="1600" i="1" dirty="0">
                <a:solidFill>
                  <a:srgbClr val="FF0000"/>
                </a:solidFill>
              </a:rPr>
              <a:t>/33</a:t>
            </a:r>
          </a:p>
        </p:txBody>
      </p:sp>
      <p:sp>
        <p:nvSpPr>
          <p:cNvPr id="11" name="Rectangle 10">
            <a:extLst>
              <a:ext uri="{FF2B5EF4-FFF2-40B4-BE49-F238E27FC236}">
                <a16:creationId xmlns:a16="http://schemas.microsoft.com/office/drawing/2014/main" id="{D5567F86-4599-4736-BBFC-B1DA28709000}"/>
              </a:ext>
            </a:extLst>
          </p:cNvPr>
          <p:cNvSpPr/>
          <p:nvPr/>
        </p:nvSpPr>
        <p:spPr>
          <a:xfrm>
            <a:off x="657272" y="1139307"/>
            <a:ext cx="3096344" cy="297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B050"/>
                </a:solidFill>
              </a:rPr>
              <a:t>Revue des candidats</a:t>
            </a:r>
          </a:p>
        </p:txBody>
      </p:sp>
      <p:sp>
        <p:nvSpPr>
          <p:cNvPr id="17" name="Rectangle 16">
            <a:extLst>
              <a:ext uri="{FF2B5EF4-FFF2-40B4-BE49-F238E27FC236}">
                <a16:creationId xmlns:a16="http://schemas.microsoft.com/office/drawing/2014/main" id="{7C396595-84CE-4914-B76C-AA28050EF095}"/>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8" name="Rectangle 17">
            <a:extLst>
              <a:ext uri="{FF2B5EF4-FFF2-40B4-BE49-F238E27FC236}">
                <a16:creationId xmlns:a16="http://schemas.microsoft.com/office/drawing/2014/main" id="{79ACCD8E-5CF1-4F95-8186-10789E332764}"/>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Pré-Amplificateur de courant -&gt; </a:t>
            </a:r>
            <a:r>
              <a:rPr lang="fr-FR" sz="2400" dirty="0">
                <a:ln w="0"/>
                <a:solidFill>
                  <a:srgbClr val="FF0000"/>
                </a:solidFill>
                <a:effectLst>
                  <a:outerShdw blurRad="38100" dist="25400" dir="5400000" algn="ctr" rotWithShape="0">
                    <a:srgbClr val="6E747A">
                      <a:alpha val="43000"/>
                    </a:srgbClr>
                  </a:outerShdw>
                </a:effectLst>
              </a:rPr>
              <a:t>PAI</a:t>
            </a:r>
          </a:p>
        </p:txBody>
      </p:sp>
    </p:spTree>
    <p:extLst>
      <p:ext uri="{BB962C8B-B14F-4D97-AF65-F5344CB8AC3E}">
        <p14:creationId xmlns:p14="http://schemas.microsoft.com/office/powerpoint/2010/main" val="159908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4">
            <a:extLst>
              <a:ext uri="{FF2B5EF4-FFF2-40B4-BE49-F238E27FC236}">
                <a16:creationId xmlns:a16="http://schemas.microsoft.com/office/drawing/2014/main" id="{382FED96-AD50-4032-89FB-3F349AEFB776}"/>
              </a:ext>
            </a:extLst>
          </p:cNvPr>
          <p:cNvSpPr>
            <a:spLocks noChangeArrowheads="1"/>
          </p:cNvSpPr>
          <p:nvPr/>
        </p:nvSpPr>
        <p:spPr bwMode="auto">
          <a:xfrm>
            <a:off x="5021795" y="1001242"/>
            <a:ext cx="4069921" cy="15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chemeClr val="accent1"/>
              </a:buClr>
              <a:buFont typeface="Wingdings" panose="05000000000000000000" pitchFamily="2" charset="2"/>
              <a:buChar char="n"/>
              <a:defRPr kumimoji="1" b="1">
                <a:solidFill>
                  <a:schemeClr val="tx1"/>
                </a:solidFill>
                <a:latin typeface="Comic Sans MS" panose="030F0702030302020204" pitchFamily="66" charset="0"/>
              </a:defRPr>
            </a:lvl1pPr>
            <a:lvl2pPr marL="742950" indent="-285750">
              <a:spcBef>
                <a:spcPct val="20000"/>
              </a:spcBef>
              <a:buClr>
                <a:schemeClr val="accent1"/>
              </a:buClr>
              <a:buSzPct val="80000"/>
              <a:buFont typeface="Wingdings" panose="05000000000000000000" pitchFamily="2" charset="2"/>
              <a:buChar char="n"/>
              <a:defRPr kumimoji="1" sz="1600">
                <a:solidFill>
                  <a:schemeClr val="tx1"/>
                </a:solidFill>
                <a:latin typeface="Comic Sans MS" panose="030F0702030302020204" pitchFamily="66" charset="0"/>
              </a:defRPr>
            </a:lvl2pPr>
            <a:lvl3pPr marL="1143000" indent="-228600">
              <a:spcBef>
                <a:spcPct val="20000"/>
              </a:spcBef>
              <a:buClr>
                <a:schemeClr val="accent1"/>
              </a:buClr>
              <a:buChar char="•"/>
              <a:defRPr kumimoji="1" sz="1400">
                <a:solidFill>
                  <a:schemeClr val="tx1"/>
                </a:solidFill>
                <a:latin typeface="Comic Sans MS" panose="030F0702030302020204" pitchFamily="66" charset="0"/>
              </a:defRPr>
            </a:lvl3pPr>
            <a:lvl4pPr marL="1600200" indent="-228600">
              <a:spcBef>
                <a:spcPct val="20000"/>
              </a:spcBef>
              <a:buChar char="–"/>
              <a:defRPr kumimoji="1" sz="1200">
                <a:solidFill>
                  <a:schemeClr val="tx1"/>
                </a:solidFill>
                <a:latin typeface="Times New Roman" panose="02020603050405020304" pitchFamily="18" charset="0"/>
              </a:defRPr>
            </a:lvl4pPr>
            <a:lvl5pPr marL="2057400" indent="-228600">
              <a:spcBef>
                <a:spcPct val="20000"/>
              </a:spcBef>
              <a:buChar char="•"/>
              <a:defRPr kumimoji="1"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9pPr>
          </a:lstStyle>
          <a:p>
            <a:pPr marL="0" lvl="1" indent="0">
              <a:lnSpc>
                <a:spcPct val="90000"/>
              </a:lnSpc>
              <a:buNone/>
            </a:pPr>
            <a:r>
              <a:rPr lang="fr-FR" altLang="fr-FR" sz="2200" dirty="0">
                <a:solidFill>
                  <a:srgbClr val="0570B8"/>
                </a:solidFill>
                <a:latin typeface="Times New Roman" panose="02020603050405020304" pitchFamily="18" charset="0"/>
                <a:cs typeface="Times New Roman" panose="02020603050405020304" pitchFamily="18" charset="0"/>
              </a:rPr>
              <a:t>Inductance  virtuelle en entrée </a:t>
            </a:r>
          </a:p>
          <a:p>
            <a:pPr marL="0" lvl="1" indent="0">
              <a:lnSpc>
                <a:spcPct val="90000"/>
              </a:lnSpc>
              <a:buNone/>
            </a:pPr>
            <a:r>
              <a:rPr lang="fr-FR" altLang="fr-FR" sz="2200" dirty="0">
                <a:latin typeface="+mn-lt"/>
              </a:rPr>
              <a:t>Avec </a:t>
            </a:r>
            <a:r>
              <a:rPr lang="fr-FR" altLang="fr-FR" sz="1800" dirty="0"/>
              <a:t>A(s) = Ao/(1 + j ω/ωo)</a:t>
            </a:r>
          </a:p>
          <a:p>
            <a:pPr marL="457200" lvl="1" indent="0">
              <a:lnSpc>
                <a:spcPct val="90000"/>
              </a:lnSpc>
              <a:buNone/>
            </a:pPr>
            <a:r>
              <a:rPr lang="fr-FR" altLang="fr-FR" sz="1800" dirty="0"/>
              <a:t>   Zin = </a:t>
            </a:r>
            <a:r>
              <a:rPr lang="fr-FR" altLang="fr-FR" sz="1800" dirty="0">
                <a:solidFill>
                  <a:srgbClr val="FF0000"/>
                </a:solidFill>
              </a:rPr>
              <a:t>Rf/ Ao + j ω Rf/Aoωo</a:t>
            </a:r>
          </a:p>
          <a:p>
            <a:pPr marL="457200" lvl="1" indent="0">
              <a:lnSpc>
                <a:spcPct val="90000"/>
              </a:lnSpc>
              <a:buNone/>
            </a:pPr>
            <a:r>
              <a:rPr lang="fr-FR" altLang="fr-FR" sz="1800" dirty="0"/>
              <a:t>   Leq = Rf/Aoωo</a:t>
            </a:r>
          </a:p>
          <a:p>
            <a:pPr lvl="2"/>
            <a:endParaRPr lang="fr-FR" altLang="fr-FR" dirty="0"/>
          </a:p>
        </p:txBody>
      </p:sp>
      <p:sp>
        <p:nvSpPr>
          <p:cNvPr id="13" name="Rectangle 5">
            <a:extLst>
              <a:ext uri="{FF2B5EF4-FFF2-40B4-BE49-F238E27FC236}">
                <a16:creationId xmlns:a16="http://schemas.microsoft.com/office/drawing/2014/main" id="{73B7FA26-6F71-413A-842A-EB7C11DFDB5C}"/>
              </a:ext>
            </a:extLst>
          </p:cNvPr>
          <p:cNvSpPr>
            <a:spLocks noChangeArrowheads="1"/>
          </p:cNvSpPr>
          <p:nvPr/>
        </p:nvSpPr>
        <p:spPr bwMode="auto">
          <a:xfrm>
            <a:off x="-42586" y="2138536"/>
            <a:ext cx="5029200" cy="129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chemeClr val="accent1"/>
              </a:buClr>
              <a:buFont typeface="Wingdings" panose="05000000000000000000" pitchFamily="2" charset="2"/>
              <a:buChar char="n"/>
              <a:defRPr kumimoji="1" b="1">
                <a:solidFill>
                  <a:schemeClr val="tx1"/>
                </a:solidFill>
                <a:latin typeface="Comic Sans MS" panose="030F0702030302020204" pitchFamily="66" charset="0"/>
              </a:defRPr>
            </a:lvl1pPr>
            <a:lvl2pPr marL="742950" indent="-285750">
              <a:spcBef>
                <a:spcPct val="20000"/>
              </a:spcBef>
              <a:buClr>
                <a:schemeClr val="accent1"/>
              </a:buClr>
              <a:buSzPct val="80000"/>
              <a:buFont typeface="Wingdings" panose="05000000000000000000" pitchFamily="2" charset="2"/>
              <a:buChar char="n"/>
              <a:defRPr kumimoji="1" sz="1600">
                <a:solidFill>
                  <a:schemeClr val="tx1"/>
                </a:solidFill>
                <a:latin typeface="Comic Sans MS" panose="030F0702030302020204" pitchFamily="66" charset="0"/>
              </a:defRPr>
            </a:lvl2pPr>
            <a:lvl3pPr marL="1143000" indent="-228600">
              <a:spcBef>
                <a:spcPct val="20000"/>
              </a:spcBef>
              <a:buClr>
                <a:schemeClr val="accent1"/>
              </a:buClr>
              <a:buChar char="•"/>
              <a:defRPr kumimoji="1" sz="1400">
                <a:solidFill>
                  <a:schemeClr val="tx1"/>
                </a:solidFill>
                <a:latin typeface="Comic Sans MS" panose="030F0702030302020204" pitchFamily="66" charset="0"/>
              </a:defRPr>
            </a:lvl3pPr>
            <a:lvl4pPr marL="1600200" indent="-228600">
              <a:spcBef>
                <a:spcPct val="20000"/>
              </a:spcBef>
              <a:buChar char="–"/>
              <a:defRPr kumimoji="1" sz="1200">
                <a:solidFill>
                  <a:schemeClr val="tx1"/>
                </a:solidFill>
                <a:latin typeface="Times New Roman" panose="02020603050405020304" pitchFamily="18" charset="0"/>
              </a:defRPr>
            </a:lvl4pPr>
            <a:lvl5pPr marL="2057400" indent="-228600">
              <a:spcBef>
                <a:spcPct val="20000"/>
              </a:spcBef>
              <a:buChar char="•"/>
              <a:defRPr kumimoji="1" sz="1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1000">
                <a:solidFill>
                  <a:schemeClr val="tx1"/>
                </a:solidFill>
                <a:latin typeface="Times New Roman" panose="02020603050405020304" pitchFamily="18" charset="0"/>
              </a:defRPr>
            </a:lvl9pPr>
          </a:lstStyle>
          <a:p>
            <a:pPr marL="0" indent="0">
              <a:lnSpc>
                <a:spcPct val="90000"/>
              </a:lnSpc>
              <a:buNone/>
            </a:pPr>
            <a:r>
              <a:rPr lang="fr-FR" altLang="fr-FR" sz="2200" b="0" dirty="0">
                <a:solidFill>
                  <a:srgbClr val="0570B8"/>
                </a:solidFill>
                <a:latin typeface="Times New Roman" panose="02020603050405020304" pitchFamily="18" charset="0"/>
                <a:cs typeface="Times New Roman" panose="02020603050405020304" pitchFamily="18" charset="0"/>
              </a:rPr>
              <a:t>Circuit RLC avec capacité du detector</a:t>
            </a:r>
          </a:p>
          <a:p>
            <a:pPr marL="457200" lvl="1" indent="0">
              <a:buNone/>
            </a:pPr>
            <a:r>
              <a:rPr lang="fr-FR" altLang="fr-FR" dirty="0"/>
              <a:t>fréquence de résonance : f</a:t>
            </a:r>
            <a:r>
              <a:rPr lang="fr-FR" altLang="fr-FR" baseline="-25000" dirty="0"/>
              <a:t>res</a:t>
            </a:r>
            <a:r>
              <a:rPr lang="fr-FR" altLang="fr-FR" dirty="0"/>
              <a:t> = 1/2π √L</a:t>
            </a:r>
            <a:r>
              <a:rPr lang="fr-FR" altLang="fr-FR" baseline="-25000" dirty="0"/>
              <a:t>eq</a:t>
            </a:r>
            <a:r>
              <a:rPr lang="fr-FR" altLang="fr-FR" dirty="0"/>
              <a:t>C</a:t>
            </a:r>
            <a:r>
              <a:rPr lang="fr-FR" altLang="fr-FR" baseline="-25000" dirty="0"/>
              <a:t>d</a:t>
            </a:r>
          </a:p>
          <a:p>
            <a:pPr marL="457200" lvl="1" indent="0">
              <a:buNone/>
            </a:pPr>
            <a:r>
              <a:rPr lang="fr-FR" altLang="fr-FR" dirty="0"/>
              <a:t>facteur de qualité  : Q =  R / √L</a:t>
            </a:r>
            <a:r>
              <a:rPr lang="fr-FR" altLang="fr-FR" baseline="-25000" dirty="0"/>
              <a:t>eq</a:t>
            </a:r>
            <a:r>
              <a:rPr lang="fr-FR" altLang="fr-FR" dirty="0"/>
              <a:t>/C</a:t>
            </a:r>
            <a:r>
              <a:rPr lang="fr-FR" altLang="fr-FR" baseline="-25000" dirty="0"/>
              <a:t>d</a:t>
            </a:r>
            <a:r>
              <a:rPr lang="fr-FR" altLang="fr-FR" dirty="0"/>
              <a:t> </a:t>
            </a:r>
          </a:p>
          <a:p>
            <a:pPr marL="457200" lvl="1" indent="0">
              <a:buNone/>
            </a:pPr>
            <a:r>
              <a:rPr lang="fr-FR" altLang="fr-FR" dirty="0"/>
              <a:t>Q &gt; 1/2  -&gt;  oscillation</a:t>
            </a:r>
          </a:p>
          <a:p>
            <a:pPr marL="914400" lvl="2" indent="0">
              <a:buSzPct val="80000"/>
              <a:buNone/>
            </a:pPr>
            <a:endParaRPr lang="fr-FR" altLang="fr-FR" sz="1600" i="1" dirty="0">
              <a:solidFill>
                <a:srgbClr val="0000FF"/>
              </a:solidFill>
            </a:endParaRPr>
          </a:p>
          <a:p>
            <a:pPr lvl="1"/>
            <a:endParaRPr lang="fr-FR" altLang="fr-FR" dirty="0"/>
          </a:p>
          <a:p>
            <a:pPr lvl="1"/>
            <a:endParaRPr lang="fr-FR" altLang="fr-FR" dirty="0"/>
          </a:p>
        </p:txBody>
      </p:sp>
      <p:pic>
        <p:nvPicPr>
          <p:cNvPr id="6" name="Image 5">
            <a:extLst>
              <a:ext uri="{FF2B5EF4-FFF2-40B4-BE49-F238E27FC236}">
                <a16:creationId xmlns:a16="http://schemas.microsoft.com/office/drawing/2014/main" id="{76F29AB9-B5C1-440A-AC00-65FCDD13DA0D}"/>
              </a:ext>
            </a:extLst>
          </p:cNvPr>
          <p:cNvPicPr>
            <a:picLocks noChangeAspect="1"/>
          </p:cNvPicPr>
          <p:nvPr/>
        </p:nvPicPr>
        <p:blipFill>
          <a:blip r:embed="rId5"/>
          <a:stretch>
            <a:fillRect/>
          </a:stretch>
        </p:blipFill>
        <p:spPr>
          <a:xfrm>
            <a:off x="3751742" y="3234118"/>
            <a:ext cx="1943100" cy="2009775"/>
          </a:xfrm>
          <a:prstGeom prst="rect">
            <a:avLst/>
          </a:prstGeom>
        </p:spPr>
      </p:pic>
      <p:sp>
        <p:nvSpPr>
          <p:cNvPr id="15" name="Rectangle 14">
            <a:extLst>
              <a:ext uri="{FF2B5EF4-FFF2-40B4-BE49-F238E27FC236}">
                <a16:creationId xmlns:a16="http://schemas.microsoft.com/office/drawing/2014/main" id="{E1F3677F-4EB5-4892-8B2F-CC7AA3D984D0}"/>
              </a:ext>
            </a:extLst>
          </p:cNvPr>
          <p:cNvSpPr/>
          <p:nvPr/>
        </p:nvSpPr>
        <p:spPr>
          <a:xfrm>
            <a:off x="3751742" y="5011979"/>
            <a:ext cx="5029200" cy="1290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6">
                    <a:lumMod val="75000"/>
                  </a:schemeClr>
                </a:solidFill>
              </a:rPr>
              <a:t>Stabilité par:</a:t>
            </a:r>
          </a:p>
          <a:p>
            <a:pPr algn="ctr"/>
            <a:endParaRPr lang="fr-FR" dirty="0">
              <a:solidFill>
                <a:schemeClr val="accent6">
                  <a:lumMod val="75000"/>
                </a:schemeClr>
              </a:solidFill>
            </a:endParaRPr>
          </a:p>
          <a:p>
            <a:r>
              <a:rPr lang="fr-FR" dirty="0">
                <a:solidFill>
                  <a:srgbClr val="00B050"/>
                </a:solidFill>
              </a:rPr>
              <a:t>-ajout d’une capacité de feedback Cf</a:t>
            </a:r>
          </a:p>
          <a:p>
            <a:r>
              <a:rPr lang="fr-FR" dirty="0">
                <a:solidFill>
                  <a:srgbClr val="00B050"/>
                </a:solidFill>
              </a:rPr>
              <a:t>-ajout d’une résistance de grande valeur en entrée</a:t>
            </a:r>
          </a:p>
        </p:txBody>
      </p:sp>
      <p:sp>
        <p:nvSpPr>
          <p:cNvPr id="14" name="Flèche : droite 13">
            <a:extLst>
              <a:ext uri="{FF2B5EF4-FFF2-40B4-BE49-F238E27FC236}">
                <a16:creationId xmlns:a16="http://schemas.microsoft.com/office/drawing/2014/main" id="{71206736-A1DA-476D-8074-DE8E3D9C2895}"/>
              </a:ext>
            </a:extLst>
          </p:cNvPr>
          <p:cNvSpPr/>
          <p:nvPr/>
        </p:nvSpPr>
        <p:spPr>
          <a:xfrm>
            <a:off x="5742698" y="4191206"/>
            <a:ext cx="822212" cy="44109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F5B5534C-5A0F-4032-8682-650214740783}"/>
              </a:ext>
            </a:extLst>
          </p:cNvPr>
          <p:cNvGrpSpPr/>
          <p:nvPr/>
        </p:nvGrpSpPr>
        <p:grpSpPr>
          <a:xfrm>
            <a:off x="52284" y="1001242"/>
            <a:ext cx="9040841" cy="4196886"/>
            <a:chOff x="52284" y="1001242"/>
            <a:chExt cx="9040841" cy="4196886"/>
          </a:xfrm>
        </p:grpSpPr>
        <p:grpSp>
          <p:nvGrpSpPr>
            <p:cNvPr id="17" name="Groupe 16">
              <a:extLst>
                <a:ext uri="{FF2B5EF4-FFF2-40B4-BE49-F238E27FC236}">
                  <a16:creationId xmlns:a16="http://schemas.microsoft.com/office/drawing/2014/main" id="{0D067E43-B17C-4299-A196-C6A2AAEE5BB7}"/>
                </a:ext>
              </a:extLst>
            </p:cNvPr>
            <p:cNvGrpSpPr/>
            <p:nvPr/>
          </p:nvGrpSpPr>
          <p:grpSpPr>
            <a:xfrm>
              <a:off x="52284" y="1001242"/>
              <a:ext cx="9040841" cy="4196886"/>
              <a:chOff x="52284" y="1001242"/>
              <a:chExt cx="9040841" cy="4196886"/>
            </a:xfrm>
          </p:grpSpPr>
          <p:sp>
            <p:nvSpPr>
              <p:cNvPr id="11" name="Rectangle 3">
                <a:extLst>
                  <a:ext uri="{FF2B5EF4-FFF2-40B4-BE49-F238E27FC236}">
                    <a16:creationId xmlns:a16="http://schemas.microsoft.com/office/drawing/2014/main" id="{F7D0422B-EB92-4445-A734-FCDA2E19FFD4}"/>
                  </a:ext>
                </a:extLst>
              </p:cNvPr>
              <p:cNvSpPr txBox="1">
                <a:spLocks noChangeArrowheads="1"/>
              </p:cNvSpPr>
              <p:nvPr/>
            </p:nvSpPr>
            <p:spPr>
              <a:xfrm>
                <a:off x="52284" y="1001242"/>
                <a:ext cx="4375699" cy="10480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altLang="fr-FR" dirty="0"/>
                  <a:t>    </a:t>
                </a:r>
                <a:r>
                  <a:rPr lang="fr-FR" altLang="fr-FR" sz="2200" dirty="0">
                    <a:solidFill>
                      <a:srgbClr val="0570B8"/>
                    </a:solidFill>
                    <a:latin typeface="Times New Roman" panose="02020603050405020304" pitchFamily="18" charset="0"/>
                    <a:cs typeface="Times New Roman" panose="02020603050405020304" pitchFamily="18" charset="0"/>
                  </a:rPr>
                  <a:t>Faible</a:t>
                </a:r>
                <a:r>
                  <a:rPr lang="fr-FR" altLang="fr-FR" sz="2200" dirty="0"/>
                  <a:t> </a:t>
                </a:r>
                <a:r>
                  <a:rPr lang="fr-FR" altLang="fr-FR" sz="2200" dirty="0">
                    <a:solidFill>
                      <a:srgbClr val="0570B8"/>
                    </a:solidFill>
                    <a:latin typeface="Times New Roman" panose="02020603050405020304" pitchFamily="18" charset="0"/>
                    <a:cs typeface="Times New Roman" panose="02020603050405020304" pitchFamily="18" charset="0"/>
                  </a:rPr>
                  <a:t>impédance d’entrée Zin</a:t>
                </a:r>
              </a:p>
              <a:p>
                <a:pPr lvl="1" algn="l"/>
                <a:r>
                  <a:rPr lang="fr-FR" altLang="fr-FR" sz="1800" dirty="0">
                    <a:solidFill>
                      <a:schemeClr val="tx1"/>
                    </a:solidFill>
                    <a:latin typeface="Comic Sans MS" panose="030F0702030302020204" pitchFamily="66" charset="0"/>
                  </a:rPr>
                  <a:t>Zin = v</a:t>
                </a:r>
                <a:r>
                  <a:rPr lang="fr-FR" altLang="fr-FR" sz="1800" baseline="-25000" dirty="0">
                    <a:solidFill>
                      <a:schemeClr val="tx1"/>
                    </a:solidFill>
                    <a:latin typeface="Comic Sans MS" panose="030F0702030302020204" pitchFamily="66" charset="0"/>
                  </a:rPr>
                  <a:t>in</a:t>
                </a:r>
                <a:r>
                  <a:rPr lang="fr-FR" altLang="fr-FR" sz="1800" dirty="0">
                    <a:solidFill>
                      <a:schemeClr val="tx1"/>
                    </a:solidFill>
                    <a:latin typeface="Comic Sans MS" panose="030F0702030302020204" pitchFamily="66" charset="0"/>
                  </a:rPr>
                  <a:t>/i</a:t>
                </a:r>
                <a:r>
                  <a:rPr lang="fr-FR" altLang="fr-FR" sz="1800" baseline="-25000" dirty="0">
                    <a:solidFill>
                      <a:schemeClr val="tx1"/>
                    </a:solidFill>
                    <a:latin typeface="Comic Sans MS" panose="030F0702030302020204" pitchFamily="66" charset="0"/>
                  </a:rPr>
                  <a:t>in</a:t>
                </a:r>
                <a:r>
                  <a:rPr lang="fr-FR" altLang="fr-FR" sz="1800" dirty="0">
                    <a:solidFill>
                      <a:schemeClr val="tx1"/>
                    </a:solidFill>
                    <a:latin typeface="Comic Sans MS" panose="030F0702030302020204" pitchFamily="66" charset="0"/>
                  </a:rPr>
                  <a:t> = R</a:t>
                </a:r>
                <a:r>
                  <a:rPr lang="fr-FR" altLang="fr-FR" sz="1800" baseline="-25000" dirty="0">
                    <a:solidFill>
                      <a:schemeClr val="tx1"/>
                    </a:solidFill>
                    <a:latin typeface="Comic Sans MS" panose="030F0702030302020204" pitchFamily="66" charset="0"/>
                  </a:rPr>
                  <a:t>f</a:t>
                </a:r>
                <a:r>
                  <a:rPr lang="fr-FR" altLang="fr-FR" sz="1800" dirty="0">
                    <a:solidFill>
                      <a:schemeClr val="tx1"/>
                    </a:solidFill>
                    <a:latin typeface="Comic Sans MS" panose="030F0702030302020204" pitchFamily="66" charset="0"/>
                  </a:rPr>
                  <a:t>/[A(s)+1] </a:t>
                </a:r>
              </a:p>
              <a:p>
                <a:pPr marL="0" lvl="1" algn="l"/>
                <a:endParaRPr lang="fr-FR" altLang="fr-FR" dirty="0"/>
              </a:p>
              <a:p>
                <a:pPr lvl="1"/>
                <a:endParaRPr lang="fr-FR" altLang="fr-FR" dirty="0"/>
              </a:p>
              <a:p>
                <a:pPr lvl="1"/>
                <a:endParaRPr lang="fr-FR" altLang="fr-FR" dirty="0"/>
              </a:p>
            </p:txBody>
          </p:sp>
          <p:pic>
            <p:nvPicPr>
              <p:cNvPr id="16" name="Image 15">
                <a:extLst>
                  <a:ext uri="{FF2B5EF4-FFF2-40B4-BE49-F238E27FC236}">
                    <a16:creationId xmlns:a16="http://schemas.microsoft.com/office/drawing/2014/main" id="{59AA3BC7-5BBC-4CC6-8625-48D6D70B476F}"/>
                  </a:ext>
                </a:extLst>
              </p:cNvPr>
              <p:cNvPicPr>
                <a:picLocks noChangeAspect="1"/>
              </p:cNvPicPr>
              <p:nvPr/>
            </p:nvPicPr>
            <p:blipFill>
              <a:blip r:embed="rId6"/>
              <a:stretch>
                <a:fillRect/>
              </a:stretch>
            </p:blipFill>
            <p:spPr>
              <a:xfrm>
                <a:off x="6616625" y="3064528"/>
                <a:ext cx="2476500" cy="2133600"/>
              </a:xfrm>
              <a:prstGeom prst="rect">
                <a:avLst/>
              </a:prstGeom>
            </p:spPr>
          </p:pic>
        </p:grpSp>
        <p:sp>
          <p:nvSpPr>
            <p:cNvPr id="18" name="Rectangle 17">
              <a:extLst>
                <a:ext uri="{FF2B5EF4-FFF2-40B4-BE49-F238E27FC236}">
                  <a16:creationId xmlns:a16="http://schemas.microsoft.com/office/drawing/2014/main" id="{23B44B71-4FCD-407B-B889-38EFD117DF96}"/>
                </a:ext>
              </a:extLst>
            </p:cNvPr>
            <p:cNvSpPr/>
            <p:nvPr/>
          </p:nvSpPr>
          <p:spPr>
            <a:xfrm>
              <a:off x="971600" y="1907611"/>
              <a:ext cx="2158428" cy="262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7030A0"/>
                  </a:solidFill>
                </a:rPr>
                <a:t>Théorème de Miller</a:t>
              </a:r>
            </a:p>
          </p:txBody>
        </p:sp>
      </p:grpSp>
      <p:grpSp>
        <p:nvGrpSpPr>
          <p:cNvPr id="5" name="Groupe 4">
            <a:extLst>
              <a:ext uri="{FF2B5EF4-FFF2-40B4-BE49-F238E27FC236}">
                <a16:creationId xmlns:a16="http://schemas.microsoft.com/office/drawing/2014/main" id="{CDF98A4A-83E1-4B62-847A-FFF4C1023DA9}"/>
              </a:ext>
            </a:extLst>
          </p:cNvPr>
          <p:cNvGrpSpPr/>
          <p:nvPr/>
        </p:nvGrpSpPr>
        <p:grpSpPr>
          <a:xfrm>
            <a:off x="0" y="3880092"/>
            <a:ext cx="3130028" cy="2378429"/>
            <a:chOff x="0" y="3880092"/>
            <a:chExt cx="3130028" cy="2378429"/>
          </a:xfrm>
        </p:grpSpPr>
        <p:pic>
          <p:nvPicPr>
            <p:cNvPr id="7" name="Image 6">
              <a:extLst>
                <a:ext uri="{FF2B5EF4-FFF2-40B4-BE49-F238E27FC236}">
                  <a16:creationId xmlns:a16="http://schemas.microsoft.com/office/drawing/2014/main" id="{C48BE404-F20B-464E-B614-F86D123967EF}"/>
                </a:ext>
              </a:extLst>
            </p:cNvPr>
            <p:cNvPicPr>
              <a:picLocks noChangeAspect="1"/>
            </p:cNvPicPr>
            <p:nvPr/>
          </p:nvPicPr>
          <p:blipFill>
            <a:blip r:embed="rId7"/>
            <a:stretch>
              <a:fillRect/>
            </a:stretch>
          </p:blipFill>
          <p:spPr>
            <a:xfrm>
              <a:off x="403376" y="3880092"/>
              <a:ext cx="2726652" cy="2378429"/>
            </a:xfrm>
            <a:prstGeom prst="rect">
              <a:avLst/>
            </a:prstGeom>
          </p:spPr>
        </p:pic>
        <p:sp>
          <p:nvSpPr>
            <p:cNvPr id="21" name="Rectangle 20">
              <a:extLst>
                <a:ext uri="{FF2B5EF4-FFF2-40B4-BE49-F238E27FC236}">
                  <a16:creationId xmlns:a16="http://schemas.microsoft.com/office/drawing/2014/main" id="{152DC8BA-708E-43A9-862E-63D7B81664A9}"/>
                </a:ext>
              </a:extLst>
            </p:cNvPr>
            <p:cNvSpPr/>
            <p:nvPr/>
          </p:nvSpPr>
          <p:spPr>
            <a:xfrm>
              <a:off x="0" y="4239005"/>
              <a:ext cx="683568" cy="39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i(A)</a:t>
              </a:r>
            </a:p>
          </p:txBody>
        </p:sp>
        <p:sp>
          <p:nvSpPr>
            <p:cNvPr id="22" name="Rectangle 21">
              <a:extLst>
                <a:ext uri="{FF2B5EF4-FFF2-40B4-BE49-F238E27FC236}">
                  <a16:creationId xmlns:a16="http://schemas.microsoft.com/office/drawing/2014/main" id="{81A3DD99-F013-4C75-A6DD-CE947EF56D5C}"/>
                </a:ext>
              </a:extLst>
            </p:cNvPr>
            <p:cNvSpPr/>
            <p:nvPr/>
          </p:nvSpPr>
          <p:spPr>
            <a:xfrm>
              <a:off x="40299" y="5245657"/>
              <a:ext cx="683568" cy="393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u(V)</a:t>
              </a:r>
            </a:p>
          </p:txBody>
        </p:sp>
      </p:grpSp>
      <p:sp>
        <p:nvSpPr>
          <p:cNvPr id="23" name="Rectangle 22">
            <a:extLst>
              <a:ext uri="{FF2B5EF4-FFF2-40B4-BE49-F238E27FC236}">
                <a16:creationId xmlns:a16="http://schemas.microsoft.com/office/drawing/2014/main" id="{F5273E10-77F3-42A2-ADB7-4A160CFDC744}"/>
              </a:ext>
            </a:extLst>
          </p:cNvPr>
          <p:cNvSpPr/>
          <p:nvPr/>
        </p:nvSpPr>
        <p:spPr>
          <a:xfrm>
            <a:off x="8045514" y="3741230"/>
            <a:ext cx="660525" cy="277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100 </a:t>
            </a:r>
            <a:r>
              <a:rPr lang="el-GR" sz="1000" dirty="0">
                <a:solidFill>
                  <a:schemeClr val="tx1"/>
                </a:solidFill>
              </a:rPr>
              <a:t>Ω</a:t>
            </a:r>
            <a:r>
              <a:rPr lang="fr-FR" sz="1000" dirty="0">
                <a:solidFill>
                  <a:schemeClr val="tx1"/>
                </a:solidFill>
              </a:rPr>
              <a:t> </a:t>
            </a:r>
          </a:p>
        </p:txBody>
      </p:sp>
      <p:sp>
        <p:nvSpPr>
          <p:cNvPr id="2" name="Espace réservé du numéro de diapositive 1">
            <a:extLst>
              <a:ext uri="{FF2B5EF4-FFF2-40B4-BE49-F238E27FC236}">
                <a16:creationId xmlns:a16="http://schemas.microsoft.com/office/drawing/2014/main" id="{90452CF9-DD28-4824-A766-85E3701764CB}"/>
              </a:ext>
            </a:extLst>
          </p:cNvPr>
          <p:cNvSpPr>
            <a:spLocks noGrp="1"/>
          </p:cNvSpPr>
          <p:nvPr>
            <p:ph type="sldNum" sz="quarter" idx="12"/>
          </p:nvPr>
        </p:nvSpPr>
        <p:spPr>
          <a:xfrm>
            <a:off x="6998650" y="6006834"/>
            <a:ext cx="2133600" cy="365125"/>
          </a:xfrm>
        </p:spPr>
        <p:txBody>
          <a:bodyPr/>
          <a:lstStyle/>
          <a:p>
            <a:fld id="{01397B66-3F45-4A8D-BD44-716047D06632}" type="slidenum">
              <a:rPr lang="fr-FR" sz="1600" i="1" smtClean="0">
                <a:solidFill>
                  <a:srgbClr val="FF0000"/>
                </a:solidFill>
              </a:rPr>
              <a:t>16</a:t>
            </a:fld>
            <a:r>
              <a:rPr lang="fr-FR" sz="1600" i="1" dirty="0">
                <a:solidFill>
                  <a:srgbClr val="FF0000"/>
                </a:solidFill>
              </a:rPr>
              <a:t>/33</a:t>
            </a:r>
          </a:p>
        </p:txBody>
      </p:sp>
      <p:sp>
        <p:nvSpPr>
          <p:cNvPr id="25" name="Rectangle 24">
            <a:extLst>
              <a:ext uri="{FF2B5EF4-FFF2-40B4-BE49-F238E27FC236}">
                <a16:creationId xmlns:a16="http://schemas.microsoft.com/office/drawing/2014/main" id="{25A3EA71-4FFA-42EC-8F80-4A47381DD41A}"/>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26" name="Rectangle 25">
            <a:extLst>
              <a:ext uri="{FF2B5EF4-FFF2-40B4-BE49-F238E27FC236}">
                <a16:creationId xmlns:a16="http://schemas.microsoft.com/office/drawing/2014/main" id="{6DBF720B-41A4-4837-AE93-755EE6BE22B3}"/>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400" dirty="0">
                <a:ln w="0"/>
                <a:solidFill>
                  <a:srgbClr val="FF0000"/>
                </a:solidFill>
                <a:effectLst>
                  <a:outerShdw blurRad="38100" dist="25400" dir="5400000" algn="ctr" rotWithShape="0">
                    <a:srgbClr val="6E747A">
                      <a:alpha val="43000"/>
                    </a:srgbClr>
                  </a:outerShdw>
                </a:effectLst>
              </a:rPr>
              <a:t>Topologie Shunt-Feedback</a:t>
            </a:r>
          </a:p>
        </p:txBody>
      </p:sp>
    </p:spTree>
    <p:extLst>
      <p:ext uri="{BB962C8B-B14F-4D97-AF65-F5344CB8AC3E}">
        <p14:creationId xmlns:p14="http://schemas.microsoft.com/office/powerpoint/2010/main" val="29452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26176" y="44624"/>
            <a:ext cx="1459577" cy="6840760"/>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0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9035969C-E582-4974-97C3-3B72AEACEA82}"/>
              </a:ext>
            </a:extLst>
          </p:cNvPr>
          <p:cNvSpPr>
            <a:spLocks noGrp="1"/>
          </p:cNvSpPr>
          <p:nvPr>
            <p:ph type="sldNum" sz="quarter" idx="12"/>
          </p:nvPr>
        </p:nvSpPr>
        <p:spPr>
          <a:xfrm>
            <a:off x="6969249" y="5992634"/>
            <a:ext cx="2133600" cy="365125"/>
          </a:xfrm>
        </p:spPr>
        <p:txBody>
          <a:bodyPr/>
          <a:lstStyle/>
          <a:p>
            <a:fld id="{01397B66-3F45-4A8D-BD44-716047D06632}" type="slidenum">
              <a:rPr lang="fr-FR" sz="1600" i="1" smtClean="0">
                <a:solidFill>
                  <a:srgbClr val="FF0000"/>
                </a:solidFill>
              </a:rPr>
              <a:t>17</a:t>
            </a:fld>
            <a:r>
              <a:rPr lang="fr-FR" sz="1600" i="1" dirty="0">
                <a:solidFill>
                  <a:srgbClr val="FF0000"/>
                </a:solidFill>
              </a:rPr>
              <a:t>/33</a:t>
            </a:r>
          </a:p>
        </p:txBody>
      </p:sp>
      <p:sp>
        <p:nvSpPr>
          <p:cNvPr id="51" name="Rectangle 50">
            <a:extLst>
              <a:ext uri="{FF2B5EF4-FFF2-40B4-BE49-F238E27FC236}">
                <a16:creationId xmlns:a16="http://schemas.microsoft.com/office/drawing/2014/main" id="{55C49193-957B-4334-AF66-86AA84031F7C}"/>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52" name="Rectangle 51">
            <a:extLst>
              <a:ext uri="{FF2B5EF4-FFF2-40B4-BE49-F238E27FC236}">
                <a16:creationId xmlns:a16="http://schemas.microsoft.com/office/drawing/2014/main" id="{66F82498-C2E6-4F8C-A81E-0DBA1B0B0036}"/>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400" dirty="0">
                <a:ln w="0"/>
                <a:solidFill>
                  <a:srgbClr val="FF0000"/>
                </a:solidFill>
                <a:effectLst>
                  <a:outerShdw blurRad="38100" dist="25400" dir="5400000" algn="ctr" rotWithShape="0">
                    <a:srgbClr val="6E747A">
                      <a:alpha val="43000"/>
                    </a:srgbClr>
                  </a:outerShdw>
                </a:effectLst>
              </a:rPr>
              <a:t>Topologie Shunt-Feedback - </a:t>
            </a:r>
            <a:r>
              <a:rPr lang="fr-FR" sz="2400" b="1" dirty="0">
                <a:ln w="0"/>
                <a:solidFill>
                  <a:srgbClr val="FF0000"/>
                </a:solidFill>
                <a:effectLst>
                  <a:outerShdw blurRad="38100" dist="25400" dir="5400000" algn="ctr" rotWithShape="0">
                    <a:srgbClr val="6E747A">
                      <a:alpha val="43000"/>
                    </a:srgbClr>
                  </a:outerShdw>
                </a:effectLst>
              </a:rPr>
              <a:t>Stabilité</a:t>
            </a:r>
          </a:p>
        </p:txBody>
      </p:sp>
      <p:grpSp>
        <p:nvGrpSpPr>
          <p:cNvPr id="26" name="Groupe 25">
            <a:extLst>
              <a:ext uri="{FF2B5EF4-FFF2-40B4-BE49-F238E27FC236}">
                <a16:creationId xmlns:a16="http://schemas.microsoft.com/office/drawing/2014/main" id="{033B5AEB-CFAE-445B-9BAB-2F3DE0D79C2A}"/>
              </a:ext>
            </a:extLst>
          </p:cNvPr>
          <p:cNvGrpSpPr/>
          <p:nvPr/>
        </p:nvGrpSpPr>
        <p:grpSpPr>
          <a:xfrm>
            <a:off x="225582" y="1396377"/>
            <a:ext cx="4787392" cy="4765000"/>
            <a:chOff x="225582" y="1396377"/>
            <a:chExt cx="4787392" cy="4765000"/>
          </a:xfrm>
        </p:grpSpPr>
        <p:sp>
          <p:nvSpPr>
            <p:cNvPr id="42" name="Rectangle 41">
              <a:extLst>
                <a:ext uri="{FF2B5EF4-FFF2-40B4-BE49-F238E27FC236}">
                  <a16:creationId xmlns:a16="http://schemas.microsoft.com/office/drawing/2014/main" id="{C34C6AA0-714F-40E5-8710-93047067A429}"/>
                </a:ext>
              </a:extLst>
            </p:cNvPr>
            <p:cNvSpPr/>
            <p:nvPr/>
          </p:nvSpPr>
          <p:spPr>
            <a:xfrm>
              <a:off x="2847035" y="5452911"/>
              <a:ext cx="1481496" cy="338554"/>
            </a:xfrm>
            <a:prstGeom prst="rect">
              <a:avLst/>
            </a:prstGeom>
          </p:spPr>
          <p:txBody>
            <a:bodyPr wrap="none">
              <a:spAutoFit/>
            </a:bodyPr>
            <a:lstStyle/>
            <a:p>
              <a:r>
                <a:rPr lang="en-US" sz="1600" dirty="0">
                  <a:latin typeface="Comic Sans MS" panose="030F0702030302020204" pitchFamily="66" charset="0"/>
                </a:rPr>
                <a:t>Diode 4H-SiC</a:t>
              </a:r>
              <a:endParaRPr lang="en-US" sz="1600" dirty="0"/>
            </a:p>
          </p:txBody>
        </p:sp>
        <p:grpSp>
          <p:nvGrpSpPr>
            <p:cNvPr id="24" name="Groupe 23">
              <a:extLst>
                <a:ext uri="{FF2B5EF4-FFF2-40B4-BE49-F238E27FC236}">
                  <a16:creationId xmlns:a16="http://schemas.microsoft.com/office/drawing/2014/main" id="{BD379102-A22F-4D6C-BCB0-1A26C9F49E7B}"/>
                </a:ext>
              </a:extLst>
            </p:cNvPr>
            <p:cNvGrpSpPr/>
            <p:nvPr/>
          </p:nvGrpSpPr>
          <p:grpSpPr>
            <a:xfrm>
              <a:off x="225582" y="1396377"/>
              <a:ext cx="4787392" cy="4765000"/>
              <a:chOff x="225582" y="1396377"/>
              <a:chExt cx="4787392" cy="4765000"/>
            </a:xfrm>
          </p:grpSpPr>
          <p:pic>
            <p:nvPicPr>
              <p:cNvPr id="40" name="Picture 2">
                <a:extLst>
                  <a:ext uri="{FF2B5EF4-FFF2-40B4-BE49-F238E27FC236}">
                    <a16:creationId xmlns:a16="http://schemas.microsoft.com/office/drawing/2014/main" id="{65C9DC5B-A86B-46CF-B8EE-88037A88B018}"/>
                  </a:ext>
                </a:extLst>
              </p:cNvPr>
              <p:cNvPicPr>
                <a:picLocks noChangeAspect="1" noChangeArrowheads="1"/>
              </p:cNvPicPr>
              <p:nvPr/>
            </p:nvPicPr>
            <p:blipFill>
              <a:blip r:embed="rId5" cstate="print"/>
              <a:srcRect/>
              <a:stretch>
                <a:fillRect/>
              </a:stretch>
            </p:blipFill>
            <p:spPr bwMode="auto">
              <a:xfrm rot="5400000">
                <a:off x="2957401" y="4155092"/>
                <a:ext cx="1289916" cy="1160542"/>
              </a:xfrm>
              <a:prstGeom prst="roundRect">
                <a:avLst>
                  <a:gd name="adj" fmla="val 3365"/>
                </a:avLst>
              </a:prstGeom>
              <a:solidFill>
                <a:srgbClr val="FFFFFF">
                  <a:shade val="85000"/>
                </a:srgbClr>
              </a:solidFill>
              <a:ln>
                <a:noFill/>
              </a:ln>
              <a:effectLst>
                <a:reflection blurRad="12700" stA="38000" endPos="28000" dist="5000" dir="5400000" sy="-100000" algn="bl" rotWithShape="0"/>
              </a:effectLst>
            </p:spPr>
          </p:pic>
          <p:pic>
            <p:nvPicPr>
              <p:cNvPr id="41" name="Picture 3">
                <a:extLst>
                  <a:ext uri="{FF2B5EF4-FFF2-40B4-BE49-F238E27FC236}">
                    <a16:creationId xmlns:a16="http://schemas.microsoft.com/office/drawing/2014/main" id="{97AA2776-96D3-45A7-B02A-A523BB962C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81" y="4041542"/>
                <a:ext cx="1897456" cy="131518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a:extLst>
                  <a:ext uri="{FF2B5EF4-FFF2-40B4-BE49-F238E27FC236}">
                    <a16:creationId xmlns:a16="http://schemas.microsoft.com/office/drawing/2014/main" id="{ED5CF2A1-514D-4F31-9843-B14465A2564B}"/>
                  </a:ext>
                </a:extLst>
              </p:cNvPr>
              <p:cNvSpPr/>
              <p:nvPr/>
            </p:nvSpPr>
            <p:spPr>
              <a:xfrm>
                <a:off x="388708" y="3615149"/>
                <a:ext cx="2028119" cy="338554"/>
              </a:xfrm>
              <a:prstGeom prst="rect">
                <a:avLst/>
              </a:prstGeom>
            </p:spPr>
            <p:txBody>
              <a:bodyPr wrap="none">
                <a:spAutoFit/>
              </a:bodyPr>
              <a:lstStyle/>
              <a:p>
                <a:r>
                  <a:rPr lang="en-US" sz="1600" dirty="0">
                    <a:latin typeface="Comic Sans MS" panose="030F0702030302020204" pitchFamily="66" charset="0"/>
                  </a:rPr>
                  <a:t>Détecteur Neutron</a:t>
                </a:r>
                <a:endParaRPr lang="en-US" sz="1600" dirty="0"/>
              </a:p>
            </p:txBody>
          </p:sp>
          <p:sp>
            <p:nvSpPr>
              <p:cNvPr id="45" name="Rectangle 44">
                <a:extLst>
                  <a:ext uri="{FF2B5EF4-FFF2-40B4-BE49-F238E27FC236}">
                    <a16:creationId xmlns:a16="http://schemas.microsoft.com/office/drawing/2014/main" id="{5879687B-3EC6-4DB0-B6C6-78C261F24B49}"/>
                  </a:ext>
                </a:extLst>
              </p:cNvPr>
              <p:cNvSpPr/>
              <p:nvPr/>
            </p:nvSpPr>
            <p:spPr>
              <a:xfrm>
                <a:off x="225582" y="5853600"/>
                <a:ext cx="4615366" cy="307777"/>
              </a:xfrm>
              <a:prstGeom prst="rect">
                <a:avLst/>
              </a:prstGeom>
            </p:spPr>
            <p:txBody>
              <a:bodyPr wrap="none">
                <a:spAutoFit/>
              </a:bodyPr>
              <a:lstStyle/>
              <a:p>
                <a:r>
                  <a:rPr lang="fr-FR" sz="1400" b="1" dirty="0">
                    <a:latin typeface="Comic Sans MS" panose="030F0702030302020204" pitchFamily="66" charset="0"/>
                  </a:rPr>
                  <a:t>Détecteur </a:t>
                </a:r>
                <a:r>
                  <a:rPr lang="en-US" sz="1400" b="1" dirty="0">
                    <a:latin typeface="Comic Sans MS" panose="030F0702030302020204" pitchFamily="66" charset="0"/>
                  </a:rPr>
                  <a:t>b</a:t>
                </a:r>
                <a:r>
                  <a:rPr lang="fr-FR" sz="1400" b="1" dirty="0">
                    <a:latin typeface="Comic Sans MS" panose="030F0702030302020204" pitchFamily="66" charset="0"/>
                  </a:rPr>
                  <a:t>asé sur une diode p</a:t>
                </a:r>
                <a:r>
                  <a:rPr lang="fr-FR" sz="1400" b="1" baseline="30000" dirty="0">
                    <a:latin typeface="Comic Sans MS" panose="030F0702030302020204" pitchFamily="66" charset="0"/>
                  </a:rPr>
                  <a:t>+</a:t>
                </a:r>
                <a:r>
                  <a:rPr lang="fr-FR" sz="1400" b="1" dirty="0">
                    <a:latin typeface="Comic Sans MS" panose="030F0702030302020204" pitchFamily="66" charset="0"/>
                  </a:rPr>
                  <a:t>n en SiC (IM2NP)</a:t>
                </a:r>
                <a:endParaRPr lang="en-US" sz="1400" b="1" dirty="0">
                  <a:latin typeface="Comic Sans MS" panose="030F0702030302020204" pitchFamily="66" charset="0"/>
                </a:endParaRPr>
              </a:p>
            </p:txBody>
          </p:sp>
          <p:cxnSp>
            <p:nvCxnSpPr>
              <p:cNvPr id="46" name="Connecteur droit 45">
                <a:extLst>
                  <a:ext uri="{FF2B5EF4-FFF2-40B4-BE49-F238E27FC236}">
                    <a16:creationId xmlns:a16="http://schemas.microsoft.com/office/drawing/2014/main" id="{B9A899FD-93DB-4774-9195-FFAD61BD2088}"/>
                  </a:ext>
                </a:extLst>
              </p:cNvPr>
              <p:cNvCxnSpPr/>
              <p:nvPr/>
            </p:nvCxnSpPr>
            <p:spPr>
              <a:xfrm flipH="1">
                <a:off x="1975643" y="4124635"/>
                <a:ext cx="1031869" cy="42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D9A4AE04-47AB-4CCB-AA74-12BA52297C5A}"/>
                  </a:ext>
                </a:extLst>
              </p:cNvPr>
              <p:cNvCxnSpPr/>
              <p:nvPr/>
            </p:nvCxnSpPr>
            <p:spPr>
              <a:xfrm flipH="1" flipV="1">
                <a:off x="2080600" y="4676271"/>
                <a:ext cx="905330" cy="643223"/>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9665794-2AEA-4648-9725-17D8F2E99777}"/>
                  </a:ext>
                </a:extLst>
              </p:cNvPr>
              <p:cNvPicPr>
                <a:picLocks noChangeAspect="1"/>
              </p:cNvPicPr>
              <p:nvPr/>
            </p:nvPicPr>
            <p:blipFill>
              <a:blip r:embed="rId7"/>
              <a:stretch>
                <a:fillRect/>
              </a:stretch>
            </p:blipFill>
            <p:spPr>
              <a:xfrm>
                <a:off x="1939979" y="1396377"/>
                <a:ext cx="3072995" cy="2274996"/>
              </a:xfrm>
              <a:prstGeom prst="rect">
                <a:avLst/>
              </a:prstGeom>
            </p:spPr>
          </p:pic>
        </p:grpSp>
      </p:grpSp>
      <p:grpSp>
        <p:nvGrpSpPr>
          <p:cNvPr id="18" name="Groupe 17">
            <a:extLst>
              <a:ext uri="{FF2B5EF4-FFF2-40B4-BE49-F238E27FC236}">
                <a16:creationId xmlns:a16="http://schemas.microsoft.com/office/drawing/2014/main" id="{4F0D2398-F8AE-4AB2-8A80-FD53B5A92A30}"/>
              </a:ext>
            </a:extLst>
          </p:cNvPr>
          <p:cNvGrpSpPr/>
          <p:nvPr/>
        </p:nvGrpSpPr>
        <p:grpSpPr>
          <a:xfrm>
            <a:off x="44360" y="940021"/>
            <a:ext cx="2615613" cy="2140195"/>
            <a:chOff x="44360" y="940021"/>
            <a:chExt cx="2615613" cy="2140195"/>
          </a:xfrm>
        </p:grpSpPr>
        <p:grpSp>
          <p:nvGrpSpPr>
            <p:cNvPr id="12" name="Groupe 11">
              <a:extLst>
                <a:ext uri="{FF2B5EF4-FFF2-40B4-BE49-F238E27FC236}">
                  <a16:creationId xmlns:a16="http://schemas.microsoft.com/office/drawing/2014/main" id="{535F3C31-8AAF-4AAF-B90B-1A141BDE2D68}"/>
                </a:ext>
              </a:extLst>
            </p:cNvPr>
            <p:cNvGrpSpPr/>
            <p:nvPr/>
          </p:nvGrpSpPr>
          <p:grpSpPr>
            <a:xfrm>
              <a:off x="44360" y="940021"/>
              <a:ext cx="2615613" cy="2140195"/>
              <a:chOff x="-111705" y="853440"/>
              <a:chExt cx="5148955" cy="4161766"/>
            </a:xfrm>
          </p:grpSpPr>
          <p:pic>
            <p:nvPicPr>
              <p:cNvPr id="7" name="Image 6">
                <a:extLst>
                  <a:ext uri="{FF2B5EF4-FFF2-40B4-BE49-F238E27FC236}">
                    <a16:creationId xmlns:a16="http://schemas.microsoft.com/office/drawing/2014/main" id="{A37AA1D0-4992-4E07-83F5-1A1900399E22}"/>
                  </a:ext>
                </a:extLst>
              </p:cNvPr>
              <p:cNvPicPr>
                <a:picLocks noChangeAspect="1"/>
              </p:cNvPicPr>
              <p:nvPr/>
            </p:nvPicPr>
            <p:blipFill>
              <a:blip r:embed="rId8"/>
              <a:stretch>
                <a:fillRect/>
              </a:stretch>
            </p:blipFill>
            <p:spPr>
              <a:xfrm>
                <a:off x="0" y="1479788"/>
                <a:ext cx="3319983" cy="2381260"/>
              </a:xfrm>
              <a:prstGeom prst="rect">
                <a:avLst/>
              </a:prstGeom>
            </p:spPr>
          </p:pic>
          <p:sp>
            <p:nvSpPr>
              <p:cNvPr id="11" name="Ellipse 10">
                <a:extLst>
                  <a:ext uri="{FF2B5EF4-FFF2-40B4-BE49-F238E27FC236}">
                    <a16:creationId xmlns:a16="http://schemas.microsoft.com/office/drawing/2014/main" id="{174C4A53-1D54-4F41-9860-525D4316C216}"/>
                  </a:ext>
                </a:extLst>
              </p:cNvPr>
              <p:cNvSpPr/>
              <p:nvPr/>
            </p:nvSpPr>
            <p:spPr>
              <a:xfrm>
                <a:off x="4461186" y="3968312"/>
                <a:ext cx="576064" cy="104689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2300228D-77AE-4A85-8B41-ED82D961766F}"/>
                  </a:ext>
                </a:extLst>
              </p:cNvPr>
              <p:cNvCxnSpPr>
                <a:cxnSpLocks/>
                <a:stCxn id="11" idx="2"/>
                <a:endCxn id="16" idx="6"/>
              </p:cNvCxnSpPr>
              <p:nvPr/>
            </p:nvCxnSpPr>
            <p:spPr>
              <a:xfrm flipH="1" flipV="1">
                <a:off x="3448763" y="2537498"/>
                <a:ext cx="1012423" cy="1954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6485CEFD-6FDE-457B-9E4D-E4ED80AAC2FB}"/>
                  </a:ext>
                </a:extLst>
              </p:cNvPr>
              <p:cNvCxnSpPr>
                <a:cxnSpLocks/>
                <a:stCxn id="11" idx="2"/>
              </p:cNvCxnSpPr>
              <p:nvPr/>
            </p:nvCxnSpPr>
            <p:spPr>
              <a:xfrm flipH="1" flipV="1">
                <a:off x="1979712" y="4221556"/>
                <a:ext cx="2481474" cy="270203"/>
              </a:xfrm>
              <a:prstGeom prst="line">
                <a:avLst/>
              </a:prstGeom>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322D1D32-5227-4761-8419-BAD3EC4C4759}"/>
                  </a:ext>
                </a:extLst>
              </p:cNvPr>
              <p:cNvSpPr/>
              <p:nvPr/>
            </p:nvSpPr>
            <p:spPr>
              <a:xfrm>
                <a:off x="-111705" y="853440"/>
                <a:ext cx="3560468" cy="33681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9" name="Connecteur droit avec flèche 18">
              <a:extLst>
                <a:ext uri="{FF2B5EF4-FFF2-40B4-BE49-F238E27FC236}">
                  <a16:creationId xmlns:a16="http://schemas.microsoft.com/office/drawing/2014/main" id="{6A2860C0-9F55-41D5-A3D8-B03A8F4A62A3}"/>
                </a:ext>
              </a:extLst>
            </p:cNvPr>
            <p:cNvCxnSpPr>
              <a:cxnSpLocks/>
            </p:cNvCxnSpPr>
            <p:nvPr/>
          </p:nvCxnSpPr>
          <p:spPr>
            <a:xfrm flipH="1">
              <a:off x="504505" y="1213100"/>
              <a:ext cx="288190" cy="30259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B5647AD-2681-4DDB-9C5B-800D634E542B}"/>
                </a:ext>
              </a:extLst>
            </p:cNvPr>
            <p:cNvCxnSpPr>
              <a:cxnSpLocks/>
            </p:cNvCxnSpPr>
            <p:nvPr/>
          </p:nvCxnSpPr>
          <p:spPr>
            <a:xfrm flipH="1" flipV="1">
              <a:off x="323528" y="1769571"/>
              <a:ext cx="156970" cy="59040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EDBC263F-5DCC-408B-BC8F-5E94CE93CC8F}"/>
                </a:ext>
              </a:extLst>
            </p:cNvPr>
            <p:cNvSpPr txBox="1"/>
            <p:nvPr/>
          </p:nvSpPr>
          <p:spPr>
            <a:xfrm>
              <a:off x="781994" y="1025422"/>
              <a:ext cx="1189073" cy="276999"/>
            </a:xfrm>
            <a:prstGeom prst="rect">
              <a:avLst/>
            </a:prstGeom>
            <a:noFill/>
          </p:spPr>
          <p:txBody>
            <a:bodyPr wrap="square" rtlCol="0">
              <a:spAutoFit/>
            </a:bodyPr>
            <a:lstStyle/>
            <a:p>
              <a:r>
                <a:rPr lang="fr-FR" sz="1200" b="1" dirty="0">
                  <a:solidFill>
                    <a:srgbClr val="FF0000"/>
                  </a:solidFill>
                </a:rPr>
                <a:t>Cf=0 F</a:t>
              </a:r>
            </a:p>
          </p:txBody>
        </p:sp>
        <p:sp>
          <p:nvSpPr>
            <p:cNvPr id="25" name="ZoneTexte 24">
              <a:extLst>
                <a:ext uri="{FF2B5EF4-FFF2-40B4-BE49-F238E27FC236}">
                  <a16:creationId xmlns:a16="http://schemas.microsoft.com/office/drawing/2014/main" id="{C30E7FFF-4138-43EC-84D4-DE9DB872061A}"/>
                </a:ext>
              </a:extLst>
            </p:cNvPr>
            <p:cNvSpPr txBox="1"/>
            <p:nvPr/>
          </p:nvSpPr>
          <p:spPr>
            <a:xfrm>
              <a:off x="362099" y="2316561"/>
              <a:ext cx="1189073" cy="276999"/>
            </a:xfrm>
            <a:prstGeom prst="rect">
              <a:avLst/>
            </a:prstGeom>
            <a:noFill/>
          </p:spPr>
          <p:txBody>
            <a:bodyPr wrap="square" rtlCol="0">
              <a:spAutoFit/>
            </a:bodyPr>
            <a:lstStyle/>
            <a:p>
              <a:r>
                <a:rPr lang="fr-FR" sz="1200" b="1" dirty="0">
                  <a:solidFill>
                    <a:srgbClr val="00B050"/>
                  </a:solidFill>
                </a:rPr>
                <a:t>Cf=64p F</a:t>
              </a:r>
            </a:p>
          </p:txBody>
        </p:sp>
      </p:grpSp>
      <p:grpSp>
        <p:nvGrpSpPr>
          <p:cNvPr id="23" name="Groupe 22">
            <a:extLst>
              <a:ext uri="{FF2B5EF4-FFF2-40B4-BE49-F238E27FC236}">
                <a16:creationId xmlns:a16="http://schemas.microsoft.com/office/drawing/2014/main" id="{FCA8DA4E-AE05-4A90-AA88-998F85F8E621}"/>
              </a:ext>
            </a:extLst>
          </p:cNvPr>
          <p:cNvGrpSpPr/>
          <p:nvPr/>
        </p:nvGrpSpPr>
        <p:grpSpPr>
          <a:xfrm>
            <a:off x="5125980" y="897761"/>
            <a:ext cx="4266609" cy="3402208"/>
            <a:chOff x="4864952" y="931927"/>
            <a:chExt cx="4266609" cy="3402208"/>
          </a:xfrm>
        </p:grpSpPr>
        <p:grpSp>
          <p:nvGrpSpPr>
            <p:cNvPr id="20" name="Groupe 19">
              <a:extLst>
                <a:ext uri="{FF2B5EF4-FFF2-40B4-BE49-F238E27FC236}">
                  <a16:creationId xmlns:a16="http://schemas.microsoft.com/office/drawing/2014/main" id="{CB7441F5-05C8-4B92-A057-706FEABCE11E}"/>
                </a:ext>
              </a:extLst>
            </p:cNvPr>
            <p:cNvGrpSpPr/>
            <p:nvPr/>
          </p:nvGrpSpPr>
          <p:grpSpPr>
            <a:xfrm>
              <a:off x="4864952" y="931927"/>
              <a:ext cx="4266609" cy="3402208"/>
              <a:chOff x="4864952" y="931927"/>
              <a:chExt cx="4266609" cy="3402208"/>
            </a:xfrm>
          </p:grpSpPr>
          <p:grpSp>
            <p:nvGrpSpPr>
              <p:cNvPr id="36" name="Groupe 35">
                <a:extLst>
                  <a:ext uri="{FF2B5EF4-FFF2-40B4-BE49-F238E27FC236}">
                    <a16:creationId xmlns:a16="http://schemas.microsoft.com/office/drawing/2014/main" id="{02F187A5-764D-4B24-8BAD-3FA2DCF0BB36}"/>
                  </a:ext>
                </a:extLst>
              </p:cNvPr>
              <p:cNvGrpSpPr/>
              <p:nvPr/>
            </p:nvGrpSpPr>
            <p:grpSpPr>
              <a:xfrm>
                <a:off x="5239129" y="931927"/>
                <a:ext cx="3892432" cy="3088178"/>
                <a:chOff x="5199206" y="893971"/>
                <a:chExt cx="3892432" cy="3088178"/>
              </a:xfrm>
            </p:grpSpPr>
            <p:grpSp>
              <p:nvGrpSpPr>
                <p:cNvPr id="37" name="Groupe 36">
                  <a:extLst>
                    <a:ext uri="{FF2B5EF4-FFF2-40B4-BE49-F238E27FC236}">
                      <a16:creationId xmlns:a16="http://schemas.microsoft.com/office/drawing/2014/main" id="{F1A9F842-2937-44B5-A05A-B7EFDBA1E988}"/>
                    </a:ext>
                  </a:extLst>
                </p:cNvPr>
                <p:cNvGrpSpPr/>
                <p:nvPr/>
              </p:nvGrpSpPr>
              <p:grpSpPr>
                <a:xfrm>
                  <a:off x="5199206" y="893971"/>
                  <a:ext cx="3892432" cy="3088178"/>
                  <a:chOff x="3601531" y="982995"/>
                  <a:chExt cx="5445461" cy="3846281"/>
                </a:xfrm>
              </p:grpSpPr>
              <p:pic>
                <p:nvPicPr>
                  <p:cNvPr id="39" name="Image 38">
                    <a:extLst>
                      <a:ext uri="{FF2B5EF4-FFF2-40B4-BE49-F238E27FC236}">
                        <a16:creationId xmlns:a16="http://schemas.microsoft.com/office/drawing/2014/main" id="{1291878F-D19D-41D7-AEAF-7B4E9DFF261D}"/>
                      </a:ext>
                    </a:extLst>
                  </p:cNvPr>
                  <p:cNvPicPr>
                    <a:picLocks noChangeAspect="1"/>
                  </p:cNvPicPr>
                  <p:nvPr/>
                </p:nvPicPr>
                <p:blipFill>
                  <a:blip r:embed="rId9"/>
                  <a:stretch>
                    <a:fillRect/>
                  </a:stretch>
                </p:blipFill>
                <p:spPr>
                  <a:xfrm>
                    <a:off x="3601531" y="982995"/>
                    <a:ext cx="5445461" cy="3846281"/>
                  </a:xfrm>
                  <a:prstGeom prst="rect">
                    <a:avLst/>
                  </a:prstGeom>
                </p:spPr>
              </p:pic>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A014592-1641-4752-B774-2A7D1CCA5E35}"/>
                          </a:ext>
                        </a:extLst>
                      </p:cNvPr>
                      <p:cNvSpPr/>
                      <p:nvPr/>
                    </p:nvSpPr>
                    <p:spPr>
                      <a:xfrm>
                        <a:off x="4685227" y="2414354"/>
                        <a:ext cx="2026852" cy="531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Fp=</a:t>
                        </a:r>
                        <a14:m>
                          <m:oMath xmlns:m="http://schemas.openxmlformats.org/officeDocument/2006/math">
                            <m:f>
                              <m:fPr>
                                <m:ctrlPr>
                                  <a:rPr lang="fr-FR" sz="1050" i="1" smtClean="0">
                                    <a:solidFill>
                                      <a:schemeClr val="tx1"/>
                                    </a:solidFill>
                                    <a:latin typeface="Cambria Math" panose="02040503050406030204" pitchFamily="18" charset="0"/>
                                  </a:rPr>
                                </m:ctrlPr>
                              </m:fPr>
                              <m:num>
                                <m:r>
                                  <a:rPr lang="fr-FR" sz="1050" b="0" i="1" smtClean="0">
                                    <a:solidFill>
                                      <a:schemeClr val="tx1"/>
                                    </a:solidFill>
                                    <a:latin typeface="Cambria Math" panose="02040503050406030204" pitchFamily="18" charset="0"/>
                                  </a:rPr>
                                  <m:t>1</m:t>
                                </m:r>
                              </m:num>
                              <m:den>
                                <m:r>
                                  <a:rPr lang="fr-FR" sz="1050" b="0" i="1" smtClean="0">
                                    <a:solidFill>
                                      <a:schemeClr val="tx1"/>
                                    </a:solidFill>
                                    <a:latin typeface="Cambria Math" panose="02040503050406030204" pitchFamily="18" charset="0"/>
                                  </a:rPr>
                                  <m:t>2</m:t>
                                </m:r>
                                <m:r>
                                  <m:rPr>
                                    <m:sty m:val="p"/>
                                  </m:rPr>
                                  <a:rPr lang="el-GR" sz="1050" b="0" i="1" smtClean="0">
                                    <a:solidFill>
                                      <a:schemeClr val="tx1"/>
                                    </a:solidFill>
                                    <a:latin typeface="Cambria Math" panose="02040503050406030204" pitchFamily="18" charset="0"/>
                                  </a:rPr>
                                  <m:t>π</m:t>
                                </m:r>
                                <m:r>
                                  <a:rPr lang="fr-FR" sz="1050" b="0" i="1" smtClean="0">
                                    <a:solidFill>
                                      <a:schemeClr val="tx1"/>
                                    </a:solidFill>
                                    <a:latin typeface="Cambria Math" panose="02040503050406030204" pitchFamily="18" charset="0"/>
                                  </a:rPr>
                                  <m:t>𝐶𝑓𝑅𝑓</m:t>
                                </m:r>
                              </m:den>
                            </m:f>
                          </m:oMath>
                        </a14:m>
                        <a:r>
                          <a:rPr lang="fr-FR" sz="1050" dirty="0">
                            <a:solidFill>
                              <a:schemeClr val="tx1"/>
                            </a:solidFill>
                          </a:rPr>
                          <a:t> = 25 MHz</a:t>
                        </a:r>
                      </a:p>
                    </p:txBody>
                  </p:sp>
                </mc:Choice>
                <mc:Fallback xmlns="">
                  <p:sp>
                    <p:nvSpPr>
                      <p:cNvPr id="53" name="Rectangle 52">
                        <a:extLst>
                          <a:ext uri="{FF2B5EF4-FFF2-40B4-BE49-F238E27FC236}">
                            <a16:creationId xmlns:a16="http://schemas.microsoft.com/office/drawing/2014/main" id="{EA014592-1641-4752-B774-2A7D1CCA5E35}"/>
                          </a:ext>
                        </a:extLst>
                      </p:cNvPr>
                      <p:cNvSpPr>
                        <a:spLocks noRot="1" noChangeAspect="1" noMove="1" noResize="1" noEditPoints="1" noAdjustHandles="1" noChangeArrowheads="1" noChangeShapeType="1" noTextEdit="1"/>
                      </p:cNvSpPr>
                      <p:nvPr/>
                    </p:nvSpPr>
                    <p:spPr>
                      <a:xfrm>
                        <a:off x="4685227" y="2414354"/>
                        <a:ext cx="2026852" cy="531481"/>
                      </a:xfrm>
                      <a:prstGeom prst="rect">
                        <a:avLst/>
                      </a:prstGeom>
                      <a:blipFill>
                        <a:blip r:embed="rId10"/>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792AFD2C-6A30-43A5-803F-5ED231F50F24}"/>
                          </a:ext>
                        </a:extLst>
                      </p:cNvPr>
                      <p:cNvSpPr/>
                      <p:nvPr/>
                    </p:nvSpPr>
                    <p:spPr>
                      <a:xfrm>
                        <a:off x="4396459" y="3146550"/>
                        <a:ext cx="2604389" cy="531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Fz=</a:t>
                        </a:r>
                        <a14:m>
                          <m:oMath xmlns:m="http://schemas.openxmlformats.org/officeDocument/2006/math">
                            <m:f>
                              <m:fPr>
                                <m:ctrlPr>
                                  <a:rPr lang="fr-FR" sz="1050" i="1" smtClean="0">
                                    <a:solidFill>
                                      <a:schemeClr val="tx1"/>
                                    </a:solidFill>
                                    <a:latin typeface="Cambria Math" panose="02040503050406030204" pitchFamily="18" charset="0"/>
                                  </a:rPr>
                                </m:ctrlPr>
                              </m:fPr>
                              <m:num>
                                <m:r>
                                  <a:rPr lang="fr-FR" sz="1050" b="0" i="1" smtClean="0">
                                    <a:solidFill>
                                      <a:schemeClr val="tx1"/>
                                    </a:solidFill>
                                    <a:latin typeface="Cambria Math" panose="02040503050406030204" pitchFamily="18" charset="0"/>
                                  </a:rPr>
                                  <m:t>1</m:t>
                                </m:r>
                              </m:num>
                              <m:den>
                                <m:r>
                                  <a:rPr lang="fr-FR" sz="1050" b="0" i="1" smtClean="0">
                                    <a:solidFill>
                                      <a:schemeClr val="tx1"/>
                                    </a:solidFill>
                                    <a:latin typeface="Cambria Math" panose="02040503050406030204" pitchFamily="18" charset="0"/>
                                  </a:rPr>
                                  <m:t>2</m:t>
                                </m:r>
                                <m:r>
                                  <m:rPr>
                                    <m:sty m:val="p"/>
                                  </m:rPr>
                                  <a:rPr lang="el-GR" sz="1050" b="0" i="1" smtClean="0">
                                    <a:solidFill>
                                      <a:schemeClr val="tx1"/>
                                    </a:solidFill>
                                    <a:latin typeface="Cambria Math" panose="02040503050406030204" pitchFamily="18" charset="0"/>
                                  </a:rPr>
                                  <m:t>π</m:t>
                                </m:r>
                                <m:d>
                                  <m:dPr>
                                    <m:ctrlPr>
                                      <a:rPr lang="fr-FR" sz="1050" b="0" i="1" smtClean="0">
                                        <a:solidFill>
                                          <a:schemeClr val="tx1"/>
                                        </a:solidFill>
                                        <a:latin typeface="Cambria Math" panose="02040503050406030204" pitchFamily="18" charset="0"/>
                                      </a:rPr>
                                    </m:ctrlPr>
                                  </m:dPr>
                                  <m:e>
                                    <m:r>
                                      <a:rPr lang="fr-FR" sz="1050" b="0" i="1" smtClean="0">
                                        <a:solidFill>
                                          <a:schemeClr val="tx1"/>
                                        </a:solidFill>
                                        <a:latin typeface="Cambria Math" panose="02040503050406030204" pitchFamily="18" charset="0"/>
                                      </a:rPr>
                                      <m:t>𝐶𝑓</m:t>
                                    </m:r>
                                    <m:r>
                                      <a:rPr lang="fr-FR" sz="1050" b="0" i="1" smtClean="0">
                                        <a:solidFill>
                                          <a:schemeClr val="tx1"/>
                                        </a:solidFill>
                                        <a:latin typeface="Cambria Math" panose="02040503050406030204" pitchFamily="18" charset="0"/>
                                      </a:rPr>
                                      <m:t>+</m:t>
                                    </m:r>
                                    <m:r>
                                      <a:rPr lang="fr-FR" sz="1050" b="0" i="1" smtClean="0">
                                        <a:solidFill>
                                          <a:schemeClr val="tx1"/>
                                        </a:solidFill>
                                        <a:latin typeface="Cambria Math" panose="02040503050406030204" pitchFamily="18" charset="0"/>
                                      </a:rPr>
                                      <m:t>𝐶𝑖𝑛</m:t>
                                    </m:r>
                                  </m:e>
                                </m:d>
                                <m:r>
                                  <a:rPr lang="fr-FR" sz="1050" b="0" i="1" smtClean="0">
                                    <a:solidFill>
                                      <a:schemeClr val="tx1"/>
                                    </a:solidFill>
                                    <a:latin typeface="Cambria Math" panose="02040503050406030204" pitchFamily="18" charset="0"/>
                                  </a:rPr>
                                  <m:t>𝑅𝑓</m:t>
                                </m:r>
                              </m:den>
                            </m:f>
                          </m:oMath>
                        </a14:m>
                        <a:r>
                          <a:rPr lang="fr-FR" sz="1050" dirty="0">
                            <a:solidFill>
                              <a:schemeClr val="tx1"/>
                            </a:solidFill>
                          </a:rPr>
                          <a:t> = 4,76 MHz</a:t>
                        </a:r>
                      </a:p>
                    </p:txBody>
                  </p:sp>
                </mc:Choice>
                <mc:Fallback xmlns="">
                  <p:sp>
                    <p:nvSpPr>
                      <p:cNvPr id="54" name="Rectangle 53">
                        <a:extLst>
                          <a:ext uri="{FF2B5EF4-FFF2-40B4-BE49-F238E27FC236}">
                            <a16:creationId xmlns:a16="http://schemas.microsoft.com/office/drawing/2014/main" id="{792AFD2C-6A30-43A5-803F-5ED231F50F24}"/>
                          </a:ext>
                        </a:extLst>
                      </p:cNvPr>
                      <p:cNvSpPr>
                        <a:spLocks noRot="1" noChangeAspect="1" noMove="1" noResize="1" noEditPoints="1" noAdjustHandles="1" noChangeArrowheads="1" noChangeShapeType="1" noTextEdit="1"/>
                      </p:cNvSpPr>
                      <p:nvPr/>
                    </p:nvSpPr>
                    <p:spPr>
                      <a:xfrm>
                        <a:off x="4396459" y="3146550"/>
                        <a:ext cx="2604389" cy="531481"/>
                      </a:xfrm>
                      <a:prstGeom prst="rect">
                        <a:avLst/>
                      </a:prstGeom>
                      <a:blipFill>
                        <a:blip r:embed="rId11"/>
                        <a:stretch>
                          <a:fillRect/>
                        </a:stretch>
                      </a:blipFill>
                      <a:ln>
                        <a:noFill/>
                      </a:ln>
                    </p:spPr>
                    <p:txBody>
                      <a:bodyPr/>
                      <a:lstStyle/>
                      <a:p>
                        <a:r>
                          <a:rPr lang="fr-FR">
                            <a:noFill/>
                          </a:rPr>
                          <a:t> </a:t>
                        </a:r>
                      </a:p>
                    </p:txBody>
                  </p:sp>
                </mc:Fallback>
              </mc:AlternateContent>
            </p:grpSp>
            <p:sp>
              <p:nvSpPr>
                <p:cNvPr id="38" name="Rectangle 37">
                  <a:extLst>
                    <a:ext uri="{FF2B5EF4-FFF2-40B4-BE49-F238E27FC236}">
                      <a16:creationId xmlns:a16="http://schemas.microsoft.com/office/drawing/2014/main" id="{7DFF1D5A-65D8-4D63-B4FA-5055B6BE8E8E}"/>
                    </a:ext>
                  </a:extLst>
                </p:cNvPr>
                <p:cNvSpPr/>
                <p:nvPr/>
              </p:nvSpPr>
              <p:spPr>
                <a:xfrm>
                  <a:off x="7620468" y="1945136"/>
                  <a:ext cx="1340333" cy="37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i="1" dirty="0">
                      <a:ln w="0"/>
                      <a:solidFill>
                        <a:srgbClr val="FF0000"/>
                      </a:solidFill>
                      <a:effectLst>
                        <a:outerShdw blurRad="38100" dist="25400" dir="5400000" algn="ctr" rotWithShape="0">
                          <a:srgbClr val="6E747A">
                            <a:alpha val="43000"/>
                          </a:srgbClr>
                        </a:outerShdw>
                      </a:effectLst>
                    </a:rPr>
                    <a:t>Cd=270pF</a:t>
                  </a:r>
                </a:p>
              </p:txBody>
            </p:sp>
          </p:grpSp>
          <p:cxnSp>
            <p:nvCxnSpPr>
              <p:cNvPr id="55" name="Connecteur droit avec flèche 54">
                <a:extLst>
                  <a:ext uri="{FF2B5EF4-FFF2-40B4-BE49-F238E27FC236}">
                    <a16:creationId xmlns:a16="http://schemas.microsoft.com/office/drawing/2014/main" id="{EC7AA367-D201-404A-9901-6AFCF8B5D6D0}"/>
                  </a:ext>
                </a:extLst>
              </p:cNvPr>
              <p:cNvCxnSpPr>
                <a:cxnSpLocks/>
              </p:cNvCxnSpPr>
              <p:nvPr/>
            </p:nvCxnSpPr>
            <p:spPr>
              <a:xfrm flipH="1">
                <a:off x="5603084" y="3345374"/>
                <a:ext cx="331473" cy="561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3754274-3D6D-43E3-B35C-C76A6F81EBE0}"/>
                  </a:ext>
                </a:extLst>
              </p:cNvPr>
              <p:cNvSpPr/>
              <p:nvPr/>
            </p:nvSpPr>
            <p:spPr>
              <a:xfrm>
                <a:off x="4864952" y="3898980"/>
                <a:ext cx="1358539" cy="435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 Fonction de transfert boucle ouverte du système</a:t>
                </a:r>
              </a:p>
            </p:txBody>
          </p:sp>
        </p:grpSp>
        <p:cxnSp>
          <p:nvCxnSpPr>
            <p:cNvPr id="57" name="Connecteur droit avec flèche 56">
              <a:extLst>
                <a:ext uri="{FF2B5EF4-FFF2-40B4-BE49-F238E27FC236}">
                  <a16:creationId xmlns:a16="http://schemas.microsoft.com/office/drawing/2014/main" id="{09FD2CED-6576-4641-B294-C0E5FC4006C3}"/>
                </a:ext>
              </a:extLst>
            </p:cNvPr>
            <p:cNvCxnSpPr/>
            <p:nvPr/>
          </p:nvCxnSpPr>
          <p:spPr>
            <a:xfrm flipH="1">
              <a:off x="6466408" y="1325439"/>
              <a:ext cx="137537" cy="231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65F3372-404C-4D65-AF0A-E5D8E549542D}"/>
                </a:ext>
              </a:extLst>
            </p:cNvPr>
            <p:cNvSpPr/>
            <p:nvPr/>
          </p:nvSpPr>
          <p:spPr>
            <a:xfrm>
              <a:off x="5868144" y="1648403"/>
              <a:ext cx="990267" cy="246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 Fonction de transfert AoP</a:t>
              </a:r>
            </a:p>
          </p:txBody>
        </p:sp>
      </p:grpSp>
    </p:spTree>
    <p:extLst>
      <p:ext uri="{BB962C8B-B14F-4D97-AF65-F5344CB8AC3E}">
        <p14:creationId xmlns:p14="http://schemas.microsoft.com/office/powerpoint/2010/main" val="150432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1"/>
            <a:ext cx="9144000" cy="6308739"/>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4B5E664-52DC-483C-B642-2575028831A7}"/>
              </a:ext>
            </a:extLst>
          </p:cNvPr>
          <p:cNvSpPr>
            <a:spLocks noGrp="1"/>
          </p:cNvSpPr>
          <p:nvPr>
            <p:ph type="sldNum" sz="quarter" idx="12"/>
          </p:nvPr>
        </p:nvSpPr>
        <p:spPr>
          <a:xfrm>
            <a:off x="7010400" y="5986536"/>
            <a:ext cx="2133600" cy="365125"/>
          </a:xfrm>
        </p:spPr>
        <p:txBody>
          <a:bodyPr/>
          <a:lstStyle/>
          <a:p>
            <a:fld id="{01397B66-3F45-4A8D-BD44-716047D06632}" type="slidenum">
              <a:rPr lang="fr-FR" sz="1600" i="1" smtClean="0">
                <a:solidFill>
                  <a:srgbClr val="FF0000"/>
                </a:solidFill>
              </a:rPr>
              <a:t>18</a:t>
            </a:fld>
            <a:r>
              <a:rPr lang="fr-FR" sz="1600" i="1" dirty="0">
                <a:solidFill>
                  <a:srgbClr val="FF0000"/>
                </a:solidFill>
              </a:rPr>
              <a:t>/33</a:t>
            </a:r>
          </a:p>
        </p:txBody>
      </p:sp>
      <p:sp>
        <p:nvSpPr>
          <p:cNvPr id="23" name="Rectangle 22">
            <a:extLst>
              <a:ext uri="{FF2B5EF4-FFF2-40B4-BE49-F238E27FC236}">
                <a16:creationId xmlns:a16="http://schemas.microsoft.com/office/drawing/2014/main" id="{D3A0F46E-9CE3-4567-AC0F-CC19C0D54F50}"/>
              </a:ext>
            </a:extLst>
          </p:cNvPr>
          <p:cNvSpPr/>
          <p:nvPr/>
        </p:nvSpPr>
        <p:spPr>
          <a:xfrm>
            <a:off x="192128" y="13975"/>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24" name="Rectangle 23">
            <a:extLst>
              <a:ext uri="{FF2B5EF4-FFF2-40B4-BE49-F238E27FC236}">
                <a16:creationId xmlns:a16="http://schemas.microsoft.com/office/drawing/2014/main" id="{9332389A-F8A9-46EF-A311-3187FC5D37F4}"/>
              </a:ext>
            </a:extLst>
          </p:cNvPr>
          <p:cNvSpPr/>
          <p:nvPr/>
        </p:nvSpPr>
        <p:spPr>
          <a:xfrm>
            <a:off x="539553" y="460973"/>
            <a:ext cx="8581568" cy="458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400" dirty="0">
                <a:ln w="0"/>
                <a:solidFill>
                  <a:srgbClr val="FF0000"/>
                </a:solidFill>
                <a:effectLst>
                  <a:outerShdw blurRad="38100" dist="25400" dir="5400000" algn="ctr" rotWithShape="0">
                    <a:srgbClr val="6E747A">
                      <a:alpha val="43000"/>
                    </a:srgbClr>
                  </a:outerShdw>
                </a:effectLst>
              </a:rPr>
              <a:t>Topologie Shunt-Feedback - </a:t>
            </a:r>
            <a:r>
              <a:rPr lang="fr-FR" sz="2400" b="1" dirty="0">
                <a:ln w="0"/>
                <a:solidFill>
                  <a:srgbClr val="FF0000"/>
                </a:solidFill>
                <a:effectLst>
                  <a:outerShdw blurRad="38100" dist="25400" dir="5400000" algn="ctr" rotWithShape="0">
                    <a:srgbClr val="6E747A">
                      <a:alpha val="43000"/>
                    </a:srgbClr>
                  </a:outerShdw>
                </a:effectLst>
              </a:rPr>
              <a:t>Impédance d’entrée</a:t>
            </a:r>
          </a:p>
          <a:p>
            <a:r>
              <a:rPr lang="fr-FR" sz="2400" b="1" dirty="0">
                <a:ln w="0"/>
                <a:solidFill>
                  <a:srgbClr val="FF0000"/>
                </a:solidFill>
                <a:effectLst>
                  <a:outerShdw blurRad="38100" dist="25400" dir="5400000" algn="ctr" rotWithShape="0">
                    <a:srgbClr val="6E747A">
                      <a:alpha val="43000"/>
                    </a:srgbClr>
                  </a:outerShdw>
                </a:effectLst>
              </a:rPr>
              <a:t>                                                                              - Gain Transimpédance</a:t>
            </a:r>
          </a:p>
        </p:txBody>
      </p:sp>
      <p:pic>
        <p:nvPicPr>
          <p:cNvPr id="25" name="Image 24">
            <a:extLst>
              <a:ext uri="{FF2B5EF4-FFF2-40B4-BE49-F238E27FC236}">
                <a16:creationId xmlns:a16="http://schemas.microsoft.com/office/drawing/2014/main" id="{AAC51509-1F36-4B34-97EC-DF239569C68A}"/>
              </a:ext>
            </a:extLst>
          </p:cNvPr>
          <p:cNvPicPr>
            <a:picLocks noChangeAspect="1"/>
          </p:cNvPicPr>
          <p:nvPr/>
        </p:nvPicPr>
        <p:blipFill>
          <a:blip r:embed="rId5"/>
          <a:stretch>
            <a:fillRect/>
          </a:stretch>
        </p:blipFill>
        <p:spPr>
          <a:xfrm>
            <a:off x="4549120" y="1617119"/>
            <a:ext cx="4821796" cy="3603760"/>
          </a:xfrm>
          <a:prstGeom prst="rect">
            <a:avLst/>
          </a:prstGeom>
        </p:spPr>
      </p:pic>
      <p:sp>
        <p:nvSpPr>
          <p:cNvPr id="26" name="Rectangle 25">
            <a:extLst>
              <a:ext uri="{FF2B5EF4-FFF2-40B4-BE49-F238E27FC236}">
                <a16:creationId xmlns:a16="http://schemas.microsoft.com/office/drawing/2014/main" id="{3B656D6F-DF59-46F1-AE3A-70BF746F94B6}"/>
              </a:ext>
            </a:extLst>
          </p:cNvPr>
          <p:cNvSpPr/>
          <p:nvPr/>
        </p:nvSpPr>
        <p:spPr>
          <a:xfrm>
            <a:off x="6418588" y="1627120"/>
            <a:ext cx="2952328" cy="22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solidFill>
              </a:rPr>
              <a:t>Gain transimpédance</a:t>
            </a:r>
          </a:p>
        </p:txBody>
      </p:sp>
      <p:grpSp>
        <p:nvGrpSpPr>
          <p:cNvPr id="28" name="Groupe 27">
            <a:extLst>
              <a:ext uri="{FF2B5EF4-FFF2-40B4-BE49-F238E27FC236}">
                <a16:creationId xmlns:a16="http://schemas.microsoft.com/office/drawing/2014/main" id="{C609D315-6F6F-4879-B383-11A4BB17892B}"/>
              </a:ext>
            </a:extLst>
          </p:cNvPr>
          <p:cNvGrpSpPr/>
          <p:nvPr/>
        </p:nvGrpSpPr>
        <p:grpSpPr>
          <a:xfrm>
            <a:off x="-193496" y="1351588"/>
            <a:ext cx="5040560" cy="3925588"/>
            <a:chOff x="-193496" y="1351588"/>
            <a:chExt cx="5040560" cy="3925588"/>
          </a:xfrm>
        </p:grpSpPr>
        <p:grpSp>
          <p:nvGrpSpPr>
            <p:cNvPr id="22" name="Groupe 21">
              <a:extLst>
                <a:ext uri="{FF2B5EF4-FFF2-40B4-BE49-F238E27FC236}">
                  <a16:creationId xmlns:a16="http://schemas.microsoft.com/office/drawing/2014/main" id="{CA31EB82-093A-40F6-A475-469AAC86054E}"/>
                </a:ext>
              </a:extLst>
            </p:cNvPr>
            <p:cNvGrpSpPr/>
            <p:nvPr/>
          </p:nvGrpSpPr>
          <p:grpSpPr>
            <a:xfrm>
              <a:off x="-193496" y="1351588"/>
              <a:ext cx="5040560" cy="3889293"/>
              <a:chOff x="-325636" y="720538"/>
              <a:chExt cx="5040560" cy="3889293"/>
            </a:xfrm>
          </p:grpSpPr>
          <p:pic>
            <p:nvPicPr>
              <p:cNvPr id="18" name="Image 17">
                <a:extLst>
                  <a:ext uri="{FF2B5EF4-FFF2-40B4-BE49-F238E27FC236}">
                    <a16:creationId xmlns:a16="http://schemas.microsoft.com/office/drawing/2014/main" id="{1C7D308B-A256-4A1F-9853-BC751E519175}"/>
                  </a:ext>
                </a:extLst>
              </p:cNvPr>
              <p:cNvPicPr>
                <a:picLocks noChangeAspect="1"/>
              </p:cNvPicPr>
              <p:nvPr/>
            </p:nvPicPr>
            <p:blipFill>
              <a:blip r:embed="rId6"/>
              <a:stretch>
                <a:fillRect/>
              </a:stretch>
            </p:blipFill>
            <p:spPr>
              <a:xfrm>
                <a:off x="-325636" y="720538"/>
                <a:ext cx="5040560" cy="3889293"/>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418FF39-CE20-4623-9C5B-217B415FDFAF}"/>
                      </a:ext>
                    </a:extLst>
                  </p:cNvPr>
                  <p:cNvSpPr/>
                  <p:nvPr/>
                </p:nvSpPr>
                <p:spPr>
                  <a:xfrm>
                    <a:off x="897419" y="1285846"/>
                    <a:ext cx="2594451" cy="57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fr-FR" sz="1200" b="1" i="1" smtClean="0">
                            <a:solidFill>
                              <a:srgbClr val="FF0000"/>
                            </a:solidFill>
                            <a:latin typeface="Cambria Math" panose="02040503050406030204" pitchFamily="18" charset="0"/>
                          </a:rPr>
                          <m:t>𝒁𝒊𝒏</m:t>
                        </m:r>
                        <m:r>
                          <a:rPr lang="fr-FR" sz="1200" b="1" i="1" smtClean="0">
                            <a:solidFill>
                              <a:srgbClr val="FF0000"/>
                            </a:solidFill>
                            <a:latin typeface="Cambria Math" panose="02040503050406030204" pitchFamily="18" charset="0"/>
                          </a:rPr>
                          <m:t>=</m:t>
                        </m:r>
                        <m:f>
                          <m:fPr>
                            <m:ctrlPr>
                              <a:rPr lang="fr-FR" sz="1200" b="1" i="1" smtClean="0">
                                <a:solidFill>
                                  <a:srgbClr val="FF0000"/>
                                </a:solidFill>
                                <a:latin typeface="Cambria Math" panose="02040503050406030204" pitchFamily="18" charset="0"/>
                              </a:rPr>
                            </m:ctrlPr>
                          </m:fPr>
                          <m:num>
                            <m:r>
                              <a:rPr lang="fr-FR" sz="1200" b="1" i="1" smtClean="0">
                                <a:solidFill>
                                  <a:srgbClr val="FF0000"/>
                                </a:solidFill>
                                <a:latin typeface="Cambria Math" panose="02040503050406030204" pitchFamily="18" charset="0"/>
                              </a:rPr>
                              <m:t>𝑹</m:t>
                            </m:r>
                          </m:num>
                          <m:den>
                            <m:r>
                              <a:rPr lang="fr-FR" sz="1200" b="1" i="1" smtClean="0">
                                <a:solidFill>
                                  <a:srgbClr val="FF0000"/>
                                </a:solidFill>
                                <a:latin typeface="Cambria Math" panose="02040503050406030204" pitchFamily="18" charset="0"/>
                              </a:rPr>
                              <m:t>𝟏</m:t>
                            </m:r>
                            <m:r>
                              <a:rPr lang="fr-FR" sz="1200" b="1" i="1" smtClean="0">
                                <a:solidFill>
                                  <a:srgbClr val="FF0000"/>
                                </a:solidFill>
                                <a:latin typeface="Cambria Math" panose="02040503050406030204" pitchFamily="18" charset="0"/>
                              </a:rPr>
                              <m:t>+</m:t>
                            </m:r>
                            <m:r>
                              <a:rPr lang="fr-FR" sz="1200" b="1" i="1" smtClean="0">
                                <a:solidFill>
                                  <a:srgbClr val="FF0000"/>
                                </a:solidFill>
                                <a:latin typeface="Cambria Math" panose="02040503050406030204" pitchFamily="18" charset="0"/>
                              </a:rPr>
                              <m:t>𝑨𝒐</m:t>
                            </m:r>
                          </m:den>
                        </m:f>
                      </m:oMath>
                    </a14:m>
                    <a:r>
                      <a:rPr lang="fr-FR" sz="1200" b="1" i="1" dirty="0">
                        <a:solidFill>
                          <a:srgbClr val="FF0000"/>
                        </a:solidFill>
                      </a:rPr>
                      <a:t>=0,06 </a:t>
                    </a:r>
                    <a:r>
                      <a:rPr lang="el-GR" sz="1200" b="1" i="1" dirty="0">
                        <a:solidFill>
                          <a:srgbClr val="FF0000"/>
                        </a:solidFill>
                      </a:rPr>
                      <a:t>Ω</a:t>
                    </a:r>
                    <a:endParaRPr lang="fr-FR" sz="1200" b="1" i="1" dirty="0">
                      <a:solidFill>
                        <a:srgbClr val="FF0000"/>
                      </a:solidFill>
                    </a:endParaRPr>
                  </a:p>
                </p:txBody>
              </p:sp>
            </mc:Choice>
            <mc:Fallback xmlns="">
              <p:sp>
                <p:nvSpPr>
                  <p:cNvPr id="16" name="Rectangle 15">
                    <a:extLst>
                      <a:ext uri="{FF2B5EF4-FFF2-40B4-BE49-F238E27FC236}">
                        <a16:creationId xmlns:a16="http://schemas.microsoft.com/office/drawing/2014/main" id="{7418FF39-CE20-4623-9C5B-217B415FDFAF}"/>
                      </a:ext>
                    </a:extLst>
                  </p:cNvPr>
                  <p:cNvSpPr>
                    <a:spLocks noRot="1" noChangeAspect="1" noMove="1" noResize="1" noEditPoints="1" noAdjustHandles="1" noChangeArrowheads="1" noChangeShapeType="1" noTextEdit="1"/>
                  </p:cNvSpPr>
                  <p:nvPr/>
                </p:nvSpPr>
                <p:spPr>
                  <a:xfrm>
                    <a:off x="897419" y="1285846"/>
                    <a:ext cx="2594451" cy="573912"/>
                  </a:xfrm>
                  <a:prstGeom prst="rect">
                    <a:avLst/>
                  </a:prstGeom>
                  <a:blipFill>
                    <a:blip r:embed="rId7"/>
                    <a:stretch>
                      <a:fillRect/>
                    </a:stretch>
                  </a:blipFill>
                  <a:ln>
                    <a:noFill/>
                  </a:ln>
                </p:spPr>
                <p:txBody>
                  <a:bodyPr/>
                  <a:lstStyle/>
                  <a:p>
                    <a:r>
                      <a:rPr lang="fr-FR">
                        <a:noFill/>
                      </a:rPr>
                      <a:t> </a:t>
                    </a:r>
                  </a:p>
                </p:txBody>
              </p:sp>
            </mc:Fallback>
          </mc:AlternateContent>
          <p:cxnSp>
            <p:nvCxnSpPr>
              <p:cNvPr id="17" name="Connecteur droit avec flèche 16">
                <a:extLst>
                  <a:ext uri="{FF2B5EF4-FFF2-40B4-BE49-F238E27FC236}">
                    <a16:creationId xmlns:a16="http://schemas.microsoft.com/office/drawing/2014/main" id="{63504D2F-EA32-43FD-929C-3E037874D4B3}"/>
                  </a:ext>
                </a:extLst>
              </p:cNvPr>
              <p:cNvCxnSpPr/>
              <p:nvPr/>
            </p:nvCxnSpPr>
            <p:spPr>
              <a:xfrm>
                <a:off x="1606861" y="1890118"/>
                <a:ext cx="0" cy="532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A03998EB-35BB-4239-BD7B-D4557DF06AE7}"/>
                </a:ext>
              </a:extLst>
            </p:cNvPr>
            <p:cNvSpPr/>
            <p:nvPr/>
          </p:nvSpPr>
          <p:spPr>
            <a:xfrm>
              <a:off x="2534878" y="5039807"/>
              <a:ext cx="469470" cy="237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(Hz)</a:t>
              </a:r>
            </a:p>
          </p:txBody>
        </p:sp>
      </p:grpSp>
      <p:pic>
        <p:nvPicPr>
          <p:cNvPr id="29" name="Picture 2">
            <a:extLst>
              <a:ext uri="{FF2B5EF4-FFF2-40B4-BE49-F238E27FC236}">
                <a16:creationId xmlns:a16="http://schemas.microsoft.com/office/drawing/2014/main" id="{34D89907-43BC-47D4-AB62-5B1196F0783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656" t="1" b="-10770"/>
          <a:stretch/>
        </p:blipFill>
        <p:spPr bwMode="auto">
          <a:xfrm>
            <a:off x="5577571" y="3781260"/>
            <a:ext cx="2453258" cy="34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8">
            <a:extLst>
              <a:ext uri="{FF2B5EF4-FFF2-40B4-BE49-F238E27FC236}">
                <a16:creationId xmlns:a16="http://schemas.microsoft.com/office/drawing/2014/main" id="{CA68754B-4203-41EF-BC2B-E2C5F080E96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51"/>
          <a:stretch/>
        </p:blipFill>
        <p:spPr bwMode="auto">
          <a:xfrm>
            <a:off x="5678484" y="4439808"/>
            <a:ext cx="1991866" cy="291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30153ECB-3D4C-4032-91C2-B2F43EA906DC}"/>
              </a:ext>
            </a:extLst>
          </p:cNvPr>
          <p:cNvSpPr/>
          <p:nvPr/>
        </p:nvSpPr>
        <p:spPr>
          <a:xfrm>
            <a:off x="2888482" y="5613388"/>
            <a:ext cx="4419822" cy="46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0B050"/>
                </a:solidFill>
              </a:rPr>
              <a:t>Bande passante dépendante de la résistance et du condensateur  de contre-réaction </a:t>
            </a:r>
          </a:p>
        </p:txBody>
      </p:sp>
    </p:spTree>
    <p:extLst>
      <p:ext uri="{BB962C8B-B14F-4D97-AF65-F5344CB8AC3E}">
        <p14:creationId xmlns:p14="http://schemas.microsoft.com/office/powerpoint/2010/main" val="303032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103AABDA-FFD8-4D4F-9A1F-0A452B1DEA87}"/>
                  </a:ext>
                </a:extLst>
              </p:cNvPr>
              <p:cNvSpPr txBox="1"/>
              <p:nvPr/>
            </p:nvSpPr>
            <p:spPr>
              <a:xfrm>
                <a:off x="0" y="4599238"/>
                <a:ext cx="3406510"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0" i="1" smtClean="0">
                              <a:latin typeface="Cambria Math" panose="02040503050406030204" pitchFamily="18" charset="0"/>
                            </a:rPr>
                            <m:t>𝐼</m:t>
                          </m:r>
                        </m:e>
                        <m:sub>
                          <m:r>
                            <a:rPr lang="fr-FR" b="0" i="1" smtClean="0">
                              <a:latin typeface="Cambria Math" panose="02040503050406030204" pitchFamily="18" charset="0"/>
                            </a:rPr>
                            <m:t>𝑛</m:t>
                          </m:r>
                          <m:r>
                            <a:rPr lang="fr-FR" b="0" i="1" smtClean="0">
                              <a:latin typeface="Cambria Math" panose="02040503050406030204" pitchFamily="18" charset="0"/>
                            </a:rPr>
                            <m:t>,</m:t>
                          </m:r>
                          <m:r>
                            <a:rPr lang="fr-FR" b="0" i="1" smtClean="0">
                              <a:latin typeface="Cambria Math" panose="02040503050406030204" pitchFamily="18" charset="0"/>
                            </a:rPr>
                            <m:t>𝑖𝑛</m:t>
                          </m:r>
                        </m:sub>
                        <m:sup>
                          <m:r>
                            <a:rPr lang="fr-FR" b="0" i="1" smtClean="0">
                              <a:latin typeface="Cambria Math" panose="02040503050406030204" pitchFamily="18" charset="0"/>
                            </a:rPr>
                            <m:t>2</m:t>
                          </m:r>
                        </m:sup>
                      </m:sSubSup>
                      <m:r>
                        <a:rPr lang="fr-FR" b="0" i="1" smtClean="0">
                          <a:latin typeface="Cambria Math" panose="02040503050406030204" pitchFamily="18" charset="0"/>
                        </a:rPr>
                        <m:t>=</m:t>
                      </m:r>
                      <m:sSubSup>
                        <m:sSubSupPr>
                          <m:ctrlPr>
                            <a:rPr lang="fr-FR" b="0" i="1" smtClean="0">
                              <a:latin typeface="Cambria Math" panose="02040503050406030204" pitchFamily="18" charset="0"/>
                            </a:rPr>
                          </m:ctrlPr>
                        </m:sSubSupPr>
                        <m:e>
                          <m:r>
                            <a:rPr lang="fr-FR" b="0" i="1" smtClean="0">
                              <a:latin typeface="Cambria Math" panose="02040503050406030204" pitchFamily="18" charset="0"/>
                            </a:rPr>
                            <m:t>𝐼</m:t>
                          </m:r>
                        </m:e>
                        <m:sub>
                          <m:sSub>
                            <m:sSubPr>
                              <m:ctrlPr>
                                <a:rPr lang="fr-FR" b="0" i="1" smtClean="0">
                                  <a:latin typeface="Cambria Math" panose="02040503050406030204" pitchFamily="18" charset="0"/>
                                </a:rPr>
                              </m:ctrlPr>
                            </m:sSubPr>
                            <m:e>
                              <m:r>
                                <a:rPr lang="fr-FR" b="0" i="1" smtClean="0">
                                  <a:latin typeface="Cambria Math" panose="02040503050406030204" pitchFamily="18" charset="0"/>
                                </a:rPr>
                                <m:t>𝑛</m:t>
                              </m:r>
                              <m:r>
                                <a:rPr lang="fr-FR" b="0" i="1" smtClean="0">
                                  <a:latin typeface="Cambria Math" panose="02040503050406030204" pitchFamily="18" charset="0"/>
                                </a:rPr>
                                <m:t>,</m:t>
                              </m:r>
                            </m:e>
                            <m:sub>
                              <m:r>
                                <a:rPr lang="fr-FR" b="0" i="1" smtClean="0">
                                  <a:latin typeface="Cambria Math" panose="02040503050406030204" pitchFamily="18" charset="0"/>
                                </a:rPr>
                                <m:t>𝑅𝐹</m:t>
                              </m:r>
                            </m:sub>
                          </m:sSub>
                          <m:r>
                            <a:rPr lang="fr-FR" b="0" i="1" smtClean="0">
                              <a:latin typeface="Cambria Math" panose="02040503050406030204" pitchFamily="18" charset="0"/>
                            </a:rPr>
                            <m:t> </m:t>
                          </m:r>
                        </m:sub>
                        <m:sup>
                          <m:r>
                            <a:rPr lang="fr-FR" b="0" i="1" smtClean="0">
                              <a:latin typeface="Cambria Math" panose="02040503050406030204" pitchFamily="18" charset="0"/>
                            </a:rPr>
                            <m:t>2</m:t>
                          </m:r>
                        </m:sup>
                      </m:sSubSup>
                      <m:r>
                        <a:rPr lang="fr-FR" b="0" i="1" smtClean="0">
                          <a:latin typeface="Cambria Math" panose="02040503050406030204" pitchFamily="18" charset="0"/>
                        </a:rPr>
                        <m:t>+(  </m:t>
                      </m:r>
                      <m:r>
                        <a:rPr lang="fr-FR" b="0" i="1" smtClean="0">
                          <a:latin typeface="Cambria Math" panose="02040503050406030204" pitchFamily="18" charset="0"/>
                        </a:rPr>
                        <m:t>𝑠𝐶𝑑</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𝑅</m:t>
                              </m:r>
                            </m:e>
                            <m:sub>
                              <m:r>
                                <a:rPr lang="fr-FR" b="0" i="1" smtClean="0">
                                  <a:latin typeface="Cambria Math" panose="02040503050406030204" pitchFamily="18" charset="0"/>
                                </a:rPr>
                                <m:t>𝐹</m:t>
                              </m:r>
                            </m:sub>
                          </m:sSub>
                        </m:den>
                      </m:f>
                      <m:r>
                        <a:rPr lang="fr-FR" b="0" i="1" smtClean="0">
                          <a:latin typeface="Cambria Math" panose="02040503050406030204" pitchFamily="18" charset="0"/>
                        </a:rPr>
                        <m:t> </m:t>
                      </m:r>
                      <m:sSup>
                        <m:sSupPr>
                          <m:ctrlPr>
                            <a:rPr lang="fr-FR" b="0" i="1" smtClean="0">
                              <a:latin typeface="Cambria Math" panose="02040503050406030204" pitchFamily="18" charset="0"/>
                            </a:rPr>
                          </m:ctrlPr>
                        </m:sSupPr>
                        <m:e>
                          <m:r>
                            <a:rPr lang="fr-FR" b="0" i="1" smtClean="0">
                              <a:latin typeface="Cambria Math" panose="02040503050406030204" pitchFamily="18" charset="0"/>
                            </a:rPr>
                            <m:t>)</m:t>
                          </m:r>
                        </m:e>
                        <m:sup>
                          <m:r>
                            <a:rPr lang="fr-FR" b="0" i="1" smtClean="0">
                              <a:latin typeface="Cambria Math" panose="02040503050406030204" pitchFamily="18" charset="0"/>
                            </a:rPr>
                            <m:t>2</m:t>
                          </m:r>
                        </m:sup>
                      </m:sSup>
                      <m:r>
                        <a:rPr lang="fr-FR" b="0" i="1" smtClean="0">
                          <a:latin typeface="Cambria Math" panose="02040503050406030204" pitchFamily="18" charset="0"/>
                        </a:rPr>
                        <m:t> .</m:t>
                      </m:r>
                      <m:sSubSup>
                        <m:sSubSupPr>
                          <m:ctrlPr>
                            <a:rPr lang="fr-FR" b="0" i="1" dirty="0" smtClean="0">
                              <a:latin typeface="Cambria Math" panose="02040503050406030204" pitchFamily="18" charset="0"/>
                            </a:rPr>
                          </m:ctrlPr>
                        </m:sSubSupPr>
                        <m:e>
                          <m:r>
                            <a:rPr lang="fr-FR" b="0" i="1" dirty="0" smtClean="0">
                              <a:latin typeface="Cambria Math" panose="02040503050406030204" pitchFamily="18" charset="0"/>
                            </a:rPr>
                            <m:t>𝑉</m:t>
                          </m:r>
                        </m:e>
                        <m:sub>
                          <m:r>
                            <a:rPr lang="fr-FR" b="0" i="1" smtClean="0">
                              <a:latin typeface="Cambria Math" panose="02040503050406030204" pitchFamily="18" charset="0"/>
                            </a:rPr>
                            <m:t>𝑛</m:t>
                          </m:r>
                          <m:r>
                            <a:rPr lang="fr-FR" b="0" i="1" smtClean="0">
                              <a:latin typeface="Cambria Math" panose="02040503050406030204" pitchFamily="18" charset="0"/>
                            </a:rPr>
                            <m:t>,</m:t>
                          </m:r>
                          <m:r>
                            <a:rPr lang="fr-FR" b="0" i="1" smtClean="0">
                              <a:latin typeface="Cambria Math" panose="02040503050406030204" pitchFamily="18" charset="0"/>
                            </a:rPr>
                            <m:t>𝐴</m:t>
                          </m:r>
                        </m:sub>
                        <m:sup>
                          <m:r>
                            <a:rPr lang="fr-FR" b="0" i="1" smtClean="0">
                              <a:latin typeface="Cambria Math" panose="02040503050406030204" pitchFamily="18" charset="0"/>
                            </a:rPr>
                            <m:t>2</m:t>
                          </m:r>
                        </m:sup>
                      </m:sSubSup>
                    </m:oMath>
                  </m:oMathPara>
                </a14:m>
                <a:endParaRPr lang="fr-FR" dirty="0"/>
              </a:p>
            </p:txBody>
          </p:sp>
        </mc:Choice>
        <mc:Fallback xmlns="">
          <p:sp>
            <p:nvSpPr>
              <p:cNvPr id="16" name="ZoneTexte 15">
                <a:extLst>
                  <a:ext uri="{FF2B5EF4-FFF2-40B4-BE49-F238E27FC236}">
                    <a16:creationId xmlns:a16="http://schemas.microsoft.com/office/drawing/2014/main" id="{103AABDA-FFD8-4D4F-9A1F-0A452B1DEA87}"/>
                  </a:ext>
                </a:extLst>
              </p:cNvPr>
              <p:cNvSpPr txBox="1">
                <a:spLocks noRot="1" noChangeAspect="1" noMove="1" noResize="1" noEditPoints="1" noAdjustHandles="1" noChangeArrowheads="1" noChangeShapeType="1" noTextEdit="1"/>
              </p:cNvSpPr>
              <p:nvPr/>
            </p:nvSpPr>
            <p:spPr>
              <a:xfrm>
                <a:off x="0" y="4599238"/>
                <a:ext cx="3406510" cy="565732"/>
              </a:xfrm>
              <a:prstGeom prst="rect">
                <a:avLst/>
              </a:prstGeom>
              <a:blipFill>
                <a:blip r:embed="rId5"/>
                <a:stretch>
                  <a:fillRect/>
                </a:stretch>
              </a:blipFill>
            </p:spPr>
            <p:txBody>
              <a:bodyPr/>
              <a:lstStyle/>
              <a:p>
                <a:r>
                  <a:rPr lang="fr-FR">
                    <a:noFill/>
                  </a:rPr>
                  <a:t> </a:t>
                </a:r>
              </a:p>
            </p:txBody>
          </p:sp>
        </mc:Fallback>
      </mc:AlternateContent>
      <p:pic>
        <p:nvPicPr>
          <p:cNvPr id="17" name="Image 16">
            <a:extLst>
              <a:ext uri="{FF2B5EF4-FFF2-40B4-BE49-F238E27FC236}">
                <a16:creationId xmlns:a16="http://schemas.microsoft.com/office/drawing/2014/main" id="{8DAFD31E-0F8F-4C8C-93DF-FACE098E8AF3}"/>
              </a:ext>
            </a:extLst>
          </p:cNvPr>
          <p:cNvPicPr>
            <a:picLocks noChangeAspect="1"/>
          </p:cNvPicPr>
          <p:nvPr/>
        </p:nvPicPr>
        <p:blipFill>
          <a:blip r:embed="rId6"/>
          <a:stretch>
            <a:fillRect/>
          </a:stretch>
        </p:blipFill>
        <p:spPr>
          <a:xfrm>
            <a:off x="0" y="1718794"/>
            <a:ext cx="2666580" cy="1907711"/>
          </a:xfrm>
          <a:prstGeom prst="rect">
            <a:avLst/>
          </a:prstGeom>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835A954-084F-4C86-9BFC-0B6E89B27F13}"/>
                  </a:ext>
                </a:extLst>
              </p:cNvPr>
              <p:cNvSpPr/>
              <p:nvPr/>
            </p:nvSpPr>
            <p:spPr>
              <a:xfrm>
                <a:off x="-32398" y="3521818"/>
                <a:ext cx="3975848" cy="1101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Sup>
                        <m:sSubSupPr>
                          <m:ctrlPr>
                            <a:rPr lang="fr-FR" i="1" smtClean="0">
                              <a:solidFill>
                                <a:schemeClr val="tx1"/>
                              </a:solidFill>
                              <a:latin typeface="Cambria Math" panose="02040503050406030204" pitchFamily="18" charset="0"/>
                            </a:rPr>
                          </m:ctrlPr>
                        </m:sSubSupPr>
                        <m:e>
                          <m:r>
                            <a:rPr lang="fr-FR" b="0" i="1" smtClean="0">
                              <a:solidFill>
                                <a:schemeClr val="tx1"/>
                              </a:solidFill>
                              <a:latin typeface="Cambria Math" panose="02040503050406030204" pitchFamily="18" charset="0"/>
                            </a:rPr>
                            <m:t>𝐼</m:t>
                          </m:r>
                        </m:e>
                        <m:sub>
                          <m:r>
                            <a:rPr lang="fr-FR" b="0" i="1" smtClean="0">
                              <a:solidFill>
                                <a:schemeClr val="tx1"/>
                              </a:solidFill>
                              <a:latin typeface="Cambria Math" panose="02040503050406030204" pitchFamily="18" charset="0"/>
                            </a:rPr>
                            <m:t>𝑛</m:t>
                          </m:r>
                          <m:r>
                            <a:rPr lang="fr-FR" b="0" i="1" smtClean="0">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𝑅𝑓</m:t>
                          </m:r>
                          <m:r>
                            <a:rPr lang="fr-FR" b="0" i="1" smtClean="0">
                              <a:solidFill>
                                <a:schemeClr val="tx1"/>
                              </a:solidFill>
                              <a:latin typeface="Cambria Math" panose="02040503050406030204" pitchFamily="18" charset="0"/>
                            </a:rPr>
                            <m:t> </m:t>
                          </m:r>
                        </m:sub>
                        <m:sup>
                          <m:r>
                            <a:rPr lang="fr-FR" b="0" i="1" smtClean="0">
                              <a:solidFill>
                                <a:schemeClr val="tx1"/>
                              </a:solidFill>
                              <a:latin typeface="Cambria Math" panose="02040503050406030204" pitchFamily="18" charset="0"/>
                            </a:rPr>
                            <m:t>2</m:t>
                          </m:r>
                        </m:sup>
                      </m:sSubSup>
                      <m:r>
                        <a:rPr lang="fr-FR" b="0" i="1" smtClean="0">
                          <a:solidFill>
                            <a:schemeClr val="tx1"/>
                          </a:solidFill>
                          <a:latin typeface="Cambria Math" panose="02040503050406030204" pitchFamily="18" charset="0"/>
                        </a:rPr>
                        <m:t>𝑒𝑠𝑡</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𝑙𝑒</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𝑏𝑟𝑢𝑖𝑡</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𝑑𝑢</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𝑎</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𝑙𝑎</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𝑟𝑒𝑠𝑖𝑠𝑡𝑎𝑛𝑐𝑒</m:t>
                      </m:r>
                      <m:r>
                        <a:rPr lang="fr-FR" b="0" i="1" smtClean="0">
                          <a:solidFill>
                            <a:schemeClr val="tx1"/>
                          </a:solidFill>
                          <a:latin typeface="Cambria Math" panose="02040503050406030204" pitchFamily="18" charset="0"/>
                        </a:rPr>
                        <m:t> </m:t>
                      </m:r>
                      <m:r>
                        <a:rPr lang="fr-FR" b="0" i="1" smtClean="0">
                          <a:solidFill>
                            <a:schemeClr val="tx1"/>
                          </a:solidFill>
                          <a:latin typeface="Cambria Math" panose="02040503050406030204" pitchFamily="18" charset="0"/>
                        </a:rPr>
                        <m:t>𝑅𝑓</m:t>
                      </m:r>
                    </m:oMath>
                  </m:oMathPara>
                </a14:m>
                <a:endParaRPr lang="fr-FR" b="0" dirty="0">
                  <a:solidFill>
                    <a:schemeClr val="tx1"/>
                  </a:solidFill>
                </a:endParaRPr>
              </a:p>
              <a:p>
                <a14:m>
                  <m:oMath xmlns:m="http://schemas.openxmlformats.org/officeDocument/2006/math">
                    <m:sSubSup>
                      <m:sSubSupPr>
                        <m:ctrlPr>
                          <a:rPr lang="fr-FR" i="1" smtClean="0">
                            <a:solidFill>
                              <a:schemeClr val="tx1"/>
                            </a:solidFill>
                            <a:latin typeface="Cambria Math" panose="02040503050406030204" pitchFamily="18" charset="0"/>
                          </a:rPr>
                        </m:ctrlPr>
                      </m:sSubSupPr>
                      <m:e>
                        <m:r>
                          <a:rPr lang="fr-FR" b="0" i="1" smtClean="0">
                            <a:solidFill>
                              <a:schemeClr val="tx1"/>
                            </a:solidFill>
                            <a:latin typeface="Cambria Math" panose="02040503050406030204" pitchFamily="18" charset="0"/>
                          </a:rPr>
                          <m:t>𝑉</m:t>
                        </m:r>
                      </m:e>
                      <m:sub>
                        <m:r>
                          <a:rPr lang="fr-FR" b="0" i="1" smtClean="0">
                            <a:solidFill>
                              <a:schemeClr val="tx1"/>
                            </a:solidFill>
                            <a:latin typeface="Cambria Math" panose="02040503050406030204" pitchFamily="18" charset="0"/>
                          </a:rPr>
                          <m:t>𝑛</m:t>
                        </m:r>
                        <m:r>
                          <a:rPr lang="fr-FR" b="0" i="1" smtClean="0">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𝐴</m:t>
                        </m:r>
                      </m:sub>
                      <m:sup>
                        <m:r>
                          <a:rPr lang="fr-FR" b="0" i="1" smtClean="0">
                            <a:solidFill>
                              <a:schemeClr val="tx1"/>
                            </a:solidFill>
                            <a:latin typeface="Cambria Math" panose="02040503050406030204" pitchFamily="18" charset="0"/>
                          </a:rPr>
                          <m:t>2</m:t>
                        </m:r>
                      </m:sup>
                    </m:sSubSup>
                  </m:oMath>
                </a14:m>
                <a:r>
                  <a:rPr lang="fr-FR" dirty="0">
                    <a:solidFill>
                      <a:schemeClr val="tx1"/>
                    </a:solidFill>
                  </a:rPr>
                  <a:t> bruit série de l’AOP</a:t>
                </a:r>
              </a:p>
            </p:txBody>
          </p:sp>
        </mc:Choice>
        <mc:Fallback xmlns="">
          <p:sp>
            <p:nvSpPr>
              <p:cNvPr id="18" name="Rectangle 17">
                <a:extLst>
                  <a:ext uri="{FF2B5EF4-FFF2-40B4-BE49-F238E27FC236}">
                    <a16:creationId xmlns:a16="http://schemas.microsoft.com/office/drawing/2014/main" id="{C835A954-084F-4C86-9BFC-0B6E89B27F13}"/>
                  </a:ext>
                </a:extLst>
              </p:cNvPr>
              <p:cNvSpPr>
                <a:spLocks noRot="1" noChangeAspect="1" noMove="1" noResize="1" noEditPoints="1" noAdjustHandles="1" noChangeArrowheads="1" noChangeShapeType="1" noTextEdit="1"/>
              </p:cNvSpPr>
              <p:nvPr/>
            </p:nvSpPr>
            <p:spPr>
              <a:xfrm>
                <a:off x="-32398" y="3521818"/>
                <a:ext cx="3975848" cy="1101075"/>
              </a:xfrm>
              <a:prstGeom prst="rect">
                <a:avLst/>
              </a:prstGeom>
              <a:blipFill>
                <a:blip r:embed="rId7"/>
                <a:stretch>
                  <a:fillRect r="-1380"/>
                </a:stretch>
              </a:blipFill>
              <a:ln>
                <a:noFill/>
              </a:ln>
            </p:spPr>
            <p:txBody>
              <a:bodyPr/>
              <a:lstStyle/>
              <a:p>
                <a:r>
                  <a:rPr lang="fr-FR">
                    <a:noFill/>
                  </a:rPr>
                  <a:t> </a:t>
                </a:r>
              </a:p>
            </p:txBody>
          </p:sp>
        </mc:Fallback>
      </mc:AlternateContent>
      <p:sp>
        <p:nvSpPr>
          <p:cNvPr id="19" name="Rectangle 18">
            <a:extLst>
              <a:ext uri="{FF2B5EF4-FFF2-40B4-BE49-F238E27FC236}">
                <a16:creationId xmlns:a16="http://schemas.microsoft.com/office/drawing/2014/main" id="{1C9E33B4-027A-4EDC-825A-9C5CD2E6CB92}"/>
              </a:ext>
            </a:extLst>
          </p:cNvPr>
          <p:cNvSpPr/>
          <p:nvPr/>
        </p:nvSpPr>
        <p:spPr>
          <a:xfrm>
            <a:off x="0" y="5138669"/>
            <a:ext cx="5040560" cy="686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rgbClr val="0570B8"/>
                </a:solidFill>
              </a:rPr>
              <a:t>Le bruit augmente quand Cd augmente </a:t>
            </a:r>
          </a:p>
        </p:txBody>
      </p:sp>
      <p:sp>
        <p:nvSpPr>
          <p:cNvPr id="2" name="Espace réservé du numéro de diapositive 1">
            <a:extLst>
              <a:ext uri="{FF2B5EF4-FFF2-40B4-BE49-F238E27FC236}">
                <a16:creationId xmlns:a16="http://schemas.microsoft.com/office/drawing/2014/main" id="{706604C7-74C3-41BE-B557-13A375C481B3}"/>
              </a:ext>
            </a:extLst>
          </p:cNvPr>
          <p:cNvSpPr>
            <a:spLocks noGrp="1"/>
          </p:cNvSpPr>
          <p:nvPr>
            <p:ph type="sldNum" sz="quarter" idx="12"/>
          </p:nvPr>
        </p:nvSpPr>
        <p:spPr>
          <a:xfrm>
            <a:off x="6979640" y="5978447"/>
            <a:ext cx="2133600" cy="365125"/>
          </a:xfrm>
        </p:spPr>
        <p:txBody>
          <a:bodyPr/>
          <a:lstStyle/>
          <a:p>
            <a:fld id="{01397B66-3F45-4A8D-BD44-716047D06632}" type="slidenum">
              <a:rPr lang="fr-FR" sz="1600" i="1" smtClean="0">
                <a:solidFill>
                  <a:srgbClr val="FF0000"/>
                </a:solidFill>
              </a:rPr>
              <a:t>19</a:t>
            </a:fld>
            <a:r>
              <a:rPr lang="fr-FR" sz="1600" i="1" dirty="0">
                <a:solidFill>
                  <a:srgbClr val="FF0000"/>
                </a:solidFill>
              </a:rPr>
              <a:t>/33</a:t>
            </a:r>
          </a:p>
        </p:txBody>
      </p:sp>
      <p:sp>
        <p:nvSpPr>
          <p:cNvPr id="12" name="Rectangle 11">
            <a:extLst>
              <a:ext uri="{FF2B5EF4-FFF2-40B4-BE49-F238E27FC236}">
                <a16:creationId xmlns:a16="http://schemas.microsoft.com/office/drawing/2014/main" id="{533D1BFA-D1E3-4D12-B90F-3C9ACDFB3DC4}"/>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4" name="Rectangle 13">
            <a:extLst>
              <a:ext uri="{FF2B5EF4-FFF2-40B4-BE49-F238E27FC236}">
                <a16:creationId xmlns:a16="http://schemas.microsoft.com/office/drawing/2014/main" id="{2E77D9EE-AEBE-4751-8C46-61EEC75D0728}"/>
              </a:ext>
            </a:extLst>
          </p:cNvPr>
          <p:cNvSpPr/>
          <p:nvPr/>
        </p:nvSpPr>
        <p:spPr>
          <a:xfrm>
            <a:off x="864095" y="739981"/>
            <a:ext cx="8352929" cy="381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400" dirty="0">
                <a:ln w="0"/>
                <a:solidFill>
                  <a:srgbClr val="FF0000"/>
                </a:solidFill>
                <a:effectLst>
                  <a:outerShdw blurRad="38100" dist="25400" dir="5400000" algn="ctr" rotWithShape="0">
                    <a:srgbClr val="6E747A">
                      <a:alpha val="43000"/>
                    </a:srgbClr>
                  </a:outerShdw>
                </a:effectLst>
              </a:rPr>
              <a:t>Topologie Shunt-Feedback-</a:t>
            </a:r>
            <a:r>
              <a:rPr lang="fr-FR" sz="2400" dirty="0">
                <a:ln w="0"/>
                <a:solidFill>
                  <a:schemeClr val="accent1"/>
                </a:solidFill>
                <a:effectLst>
                  <a:outerShdw blurRad="38100" dist="25400" dir="5400000" algn="ctr" rotWithShape="0">
                    <a:srgbClr val="6E747A">
                      <a:alpha val="43000"/>
                    </a:srgbClr>
                  </a:outerShdw>
                </a:effectLst>
              </a:rPr>
              <a:t> </a:t>
            </a:r>
            <a:r>
              <a:rPr lang="fr-FR" sz="2400" b="1" dirty="0">
                <a:ln w="0"/>
                <a:solidFill>
                  <a:srgbClr val="FF0000"/>
                </a:solidFill>
                <a:effectLst>
                  <a:outerShdw blurRad="38100" dist="25400" dir="5400000" algn="ctr" rotWithShape="0">
                    <a:srgbClr val="6E747A">
                      <a:alpha val="43000"/>
                    </a:srgbClr>
                  </a:outerShdw>
                </a:effectLst>
              </a:rPr>
              <a:t>Bruit électronique</a:t>
            </a:r>
          </a:p>
          <a:p>
            <a:r>
              <a:rPr lang="fr-FR" sz="2400" b="1" dirty="0">
                <a:ln w="0"/>
                <a:solidFill>
                  <a:srgbClr val="FF0000"/>
                </a:solidFill>
                <a:effectLst>
                  <a:outerShdw blurRad="38100" dist="25400" dir="5400000" algn="ctr" rotWithShape="0">
                    <a:srgbClr val="6E747A">
                      <a:alpha val="43000"/>
                    </a:srgbClr>
                  </a:outerShdw>
                </a:effectLst>
              </a:rPr>
              <a:t>                                                                                     </a:t>
            </a:r>
            <a:r>
              <a:rPr lang="fr-FR" sz="1200" dirty="0">
                <a:ln w="0"/>
                <a:solidFill>
                  <a:srgbClr val="FF0000"/>
                </a:solidFill>
              </a:rPr>
              <a:t>(densité spectrale)</a:t>
            </a:r>
          </a:p>
        </p:txBody>
      </p:sp>
      <p:grpSp>
        <p:nvGrpSpPr>
          <p:cNvPr id="13" name="Groupe 12">
            <a:extLst>
              <a:ext uri="{FF2B5EF4-FFF2-40B4-BE49-F238E27FC236}">
                <a16:creationId xmlns:a16="http://schemas.microsoft.com/office/drawing/2014/main" id="{08D08B22-010B-4292-8723-23E9A13CE3B3}"/>
              </a:ext>
            </a:extLst>
          </p:cNvPr>
          <p:cNvGrpSpPr/>
          <p:nvPr/>
        </p:nvGrpSpPr>
        <p:grpSpPr>
          <a:xfrm>
            <a:off x="4551395" y="1694106"/>
            <a:ext cx="5198456" cy="3372593"/>
            <a:chOff x="4957605" y="137431"/>
            <a:chExt cx="5198456" cy="3372593"/>
          </a:xfrm>
        </p:grpSpPr>
        <p:pic>
          <p:nvPicPr>
            <p:cNvPr id="15" name="Image 14">
              <a:extLst>
                <a:ext uri="{FF2B5EF4-FFF2-40B4-BE49-F238E27FC236}">
                  <a16:creationId xmlns:a16="http://schemas.microsoft.com/office/drawing/2014/main" id="{86C4F26F-1DE5-4DCC-A6F2-DCA0465A67F1}"/>
                </a:ext>
              </a:extLst>
            </p:cNvPr>
            <p:cNvPicPr>
              <a:picLocks noChangeAspect="1"/>
            </p:cNvPicPr>
            <p:nvPr/>
          </p:nvPicPr>
          <p:blipFill>
            <a:blip r:embed="rId8"/>
            <a:stretch>
              <a:fillRect/>
            </a:stretch>
          </p:blipFill>
          <p:spPr>
            <a:xfrm>
              <a:off x="4957605" y="137431"/>
              <a:ext cx="4512497" cy="3372593"/>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46CB13C-8491-4FAB-860A-FD0E32FF4725}"/>
                    </a:ext>
                  </a:extLst>
                </p:cNvPr>
                <p:cNvSpPr/>
                <p:nvPr/>
              </p:nvSpPr>
              <p:spPr>
                <a:xfrm>
                  <a:off x="5790363" y="788173"/>
                  <a:ext cx="4365698" cy="143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i="1" dirty="0">
                    <a:solidFill>
                      <a:schemeClr val="tx1"/>
                    </a:solidFill>
                    <a:latin typeface="Cambria Math" panose="02040503050406030204" pitchFamily="18" charset="0"/>
                  </a:endParaRPr>
                </a:p>
                <a:p>
                  <a:endParaRPr lang="fr-FR" i="1" dirty="0">
                    <a:solidFill>
                      <a:schemeClr val="tx1"/>
                    </a:solidFill>
                    <a:latin typeface="Cambria Math" panose="02040503050406030204" pitchFamily="18" charset="0"/>
                  </a:endParaRPr>
                </a:p>
                <a:p>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𝑓</m:t>
                          </m:r>
                        </m:e>
                        <m:sub>
                          <m:r>
                            <a:rPr lang="fr-FR" sz="1400" b="0" i="1" smtClean="0">
                              <a:solidFill>
                                <a:schemeClr val="tx1"/>
                              </a:solidFill>
                              <a:latin typeface="Cambria Math" panose="02040503050406030204" pitchFamily="18" charset="0"/>
                            </a:rPr>
                            <m:t>−3</m:t>
                          </m:r>
                          <m:r>
                            <a:rPr lang="fr-FR" sz="1400" b="0" i="1" smtClean="0">
                              <a:solidFill>
                                <a:schemeClr val="tx1"/>
                              </a:solidFill>
                              <a:latin typeface="Cambria Math" panose="02040503050406030204" pitchFamily="18" charset="0"/>
                            </a:rPr>
                            <m:t>𝑑𝑏</m:t>
                          </m:r>
                        </m:sub>
                      </m:sSub>
                      <m:r>
                        <a:rPr lang="fr-FR" sz="1400" b="0" i="1" smtClean="0">
                          <a:solidFill>
                            <a:schemeClr val="tx1"/>
                          </a:solidFill>
                          <a:latin typeface="Cambria Math" panose="02040503050406030204" pitchFamily="18" charset="0"/>
                        </a:rPr>
                        <m:t>=</m:t>
                      </m:r>
                      <m:f>
                        <m:fPr>
                          <m:ctrlPr>
                            <a:rPr lang="fr-FR" sz="1400" i="1" smtClean="0">
                              <a:solidFill>
                                <a:schemeClr val="tx1"/>
                              </a:solidFill>
                              <a:latin typeface="Cambria Math" panose="02040503050406030204" pitchFamily="18" charset="0"/>
                            </a:rPr>
                          </m:ctrlPr>
                        </m:fPr>
                        <m:num>
                          <m:r>
                            <a:rPr lang="fr-FR" sz="1400" b="0" i="1" smtClean="0">
                              <a:solidFill>
                                <a:schemeClr val="tx1"/>
                              </a:solidFill>
                              <a:latin typeface="Cambria Math" panose="02040503050406030204" pitchFamily="18" charset="0"/>
                            </a:rPr>
                            <m:t>1</m:t>
                          </m:r>
                        </m:num>
                        <m:den>
                          <m:r>
                            <a:rPr lang="fr-FR" sz="1400" b="0" i="1" smtClean="0">
                              <a:solidFill>
                                <a:schemeClr val="tx1"/>
                              </a:solidFill>
                              <a:latin typeface="Cambria Math" panose="02040503050406030204" pitchFamily="18" charset="0"/>
                            </a:rPr>
                            <m:t>2</m:t>
                          </m:r>
                          <m:r>
                            <m:rPr>
                              <m:sty m:val="p"/>
                            </m:rPr>
                            <a:rPr lang="el-GR" sz="1400" b="0" i="1" smtClean="0">
                              <a:solidFill>
                                <a:schemeClr val="tx1"/>
                              </a:solidFill>
                              <a:latin typeface="Cambria Math" panose="02040503050406030204" pitchFamily="18" charset="0"/>
                            </a:rPr>
                            <m:t>π</m:t>
                          </m:r>
                          <m:sSub>
                            <m:sSubPr>
                              <m:ctrlPr>
                                <a:rPr lang="el-GR" sz="1400" b="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𝑅</m:t>
                              </m:r>
                            </m:e>
                            <m:sub>
                              <m:r>
                                <a:rPr lang="fr-FR" sz="1400" b="0" i="1" smtClean="0">
                                  <a:solidFill>
                                    <a:schemeClr val="tx1"/>
                                  </a:solidFill>
                                  <a:latin typeface="Cambria Math" panose="02040503050406030204" pitchFamily="18" charset="0"/>
                                </a:rPr>
                                <m:t>𝑓</m:t>
                              </m:r>
                            </m:sub>
                          </m:sSub>
                          <m:sSub>
                            <m:sSubPr>
                              <m:ctrlPr>
                                <a:rPr lang="el-GR" sz="1400" b="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𝐶</m:t>
                              </m:r>
                            </m:e>
                            <m:sub>
                              <m:r>
                                <a:rPr lang="fr-FR" sz="1400" b="0" i="1" smtClean="0">
                                  <a:solidFill>
                                    <a:schemeClr val="tx1"/>
                                  </a:solidFill>
                                  <a:latin typeface="Cambria Math" panose="02040503050406030204" pitchFamily="18" charset="0"/>
                                </a:rPr>
                                <m:t>𝑓</m:t>
                              </m:r>
                            </m:sub>
                          </m:sSub>
                        </m:den>
                      </m:f>
                    </m:oMath>
                  </a14:m>
                  <a:r>
                    <a:rPr lang="fr-FR" sz="1400" dirty="0">
                      <a:solidFill>
                        <a:schemeClr val="tx1"/>
                      </a:solidFill>
                    </a:rPr>
                    <a:t> = 25MHz</a:t>
                  </a:r>
                </a:p>
                <a:p>
                  <a:pPr algn="ctr"/>
                  <a:endParaRPr lang="fr-FR" sz="1400" dirty="0">
                    <a:solidFill>
                      <a:schemeClr val="tx1"/>
                    </a:solidFill>
                  </a:endParaRPr>
                </a:p>
                <a:p>
                  <a:r>
                    <a:rPr lang="fr-FR" sz="1200" dirty="0">
                      <a:solidFill>
                        <a:schemeClr val="tx1"/>
                      </a:solidFill>
                    </a:rPr>
                    <a:t>Tension de bruit </a:t>
                  </a:r>
                  <a:r>
                    <a:rPr lang="fr-FR" sz="1200" dirty="0" err="1">
                      <a:solidFill>
                        <a:schemeClr val="tx1"/>
                      </a:solidFill>
                    </a:rPr>
                    <a:t>Rms</a:t>
                  </a:r>
                  <a:r>
                    <a:rPr lang="fr-FR" sz="1200" dirty="0">
                      <a:solidFill>
                        <a:schemeClr val="tx1"/>
                      </a:solidFill>
                    </a:rPr>
                    <a:t> en sortie</a:t>
                  </a:r>
                  <a14:m>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 </m:t>
                          </m:r>
                          <m:r>
                            <a:rPr lang="fr-FR" sz="1200" b="0" i="1" smtClean="0">
                              <a:solidFill>
                                <a:schemeClr val="tx1"/>
                              </a:solidFill>
                              <a:latin typeface="Cambria Math" panose="02040503050406030204" pitchFamily="18" charset="0"/>
                            </a:rPr>
                            <m:t>𝑉</m:t>
                          </m:r>
                        </m:e>
                        <m:sub>
                          <m:r>
                            <a:rPr lang="fr-FR" sz="1200" b="0" i="1" smtClean="0">
                              <a:solidFill>
                                <a:schemeClr val="tx1"/>
                              </a:solidFill>
                              <a:latin typeface="Cambria Math" panose="02040503050406030204" pitchFamily="18" charset="0"/>
                            </a:rPr>
                            <m:t>𝑜𝑅𝑚𝑠</m:t>
                          </m:r>
                        </m:sub>
                      </m:sSub>
                    </m:oMath>
                  </a14:m>
                  <a:r>
                    <a:rPr lang="fr-FR" sz="1200" dirty="0">
                      <a:solidFill>
                        <a:schemeClr val="tx1"/>
                      </a:solidFill>
                    </a:rPr>
                    <a:t> = 57,26</a:t>
                  </a:r>
                  <a:r>
                    <a:rPr lang="el-GR" sz="1200" dirty="0">
                      <a:solidFill>
                        <a:schemeClr val="tx1"/>
                      </a:solidFill>
                    </a:rPr>
                    <a:t>μ</a:t>
                  </a:r>
                  <a:r>
                    <a:rPr lang="fr-FR" sz="1200" dirty="0">
                      <a:solidFill>
                        <a:schemeClr val="tx1"/>
                      </a:solidFill>
                    </a:rPr>
                    <a:t>V</a:t>
                  </a:r>
                </a:p>
                <a:p>
                  <a:r>
                    <a:rPr lang="fr-FR" sz="1200" dirty="0">
                      <a:solidFill>
                        <a:schemeClr val="tx1"/>
                      </a:solidFill>
                    </a:rPr>
                    <a:t>Courant de bruit </a:t>
                  </a:r>
                  <a:r>
                    <a:rPr lang="fr-FR" sz="1200" dirty="0" err="1">
                      <a:solidFill>
                        <a:schemeClr val="tx1"/>
                      </a:solidFill>
                    </a:rPr>
                    <a:t>Rms</a:t>
                  </a:r>
                  <a:r>
                    <a:rPr lang="fr-FR" sz="1200" dirty="0">
                      <a:solidFill>
                        <a:schemeClr val="tx1"/>
                      </a:solidFill>
                    </a:rPr>
                    <a:t> en entrée </a:t>
                  </a:r>
                  <a14:m>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𝐼</m:t>
                          </m:r>
                        </m:e>
                        <m:sub>
                          <m:r>
                            <a:rPr lang="fr-FR" sz="1200" b="0" i="1" smtClean="0">
                              <a:solidFill>
                                <a:schemeClr val="tx1"/>
                              </a:solidFill>
                              <a:latin typeface="Cambria Math" panose="02040503050406030204" pitchFamily="18" charset="0"/>
                            </a:rPr>
                            <m:t>𝑖𝑛𝑅𝑚𝑠</m:t>
                          </m:r>
                          <m:r>
                            <a:rPr lang="fr-FR" sz="1200" b="0" i="1" smtClean="0">
                              <a:solidFill>
                                <a:schemeClr val="tx1"/>
                              </a:solidFill>
                              <a:latin typeface="Cambria Math" panose="02040503050406030204" pitchFamily="18" charset="0"/>
                            </a:rPr>
                            <m:t>=</m:t>
                          </m:r>
                        </m:sub>
                      </m:sSub>
                      <m:r>
                        <a:rPr lang="fr-FR" sz="1200" b="0" i="1" smtClean="0">
                          <a:solidFill>
                            <a:schemeClr val="tx1"/>
                          </a:solidFill>
                          <a:latin typeface="Cambria Math" panose="02040503050406030204" pitchFamily="18" charset="0"/>
                        </a:rPr>
                        <m:t>572,6</m:t>
                      </m:r>
                      <m:r>
                        <a:rPr lang="fr-FR" sz="1200" b="0" i="1" smtClean="0">
                          <a:solidFill>
                            <a:schemeClr val="tx1"/>
                          </a:solidFill>
                          <a:latin typeface="Cambria Math" panose="02040503050406030204" pitchFamily="18" charset="0"/>
                        </a:rPr>
                        <m:t>𝑛𝐴</m:t>
                      </m:r>
                    </m:oMath>
                  </a14:m>
                  <a:r>
                    <a:rPr lang="fr-FR" sz="1200" dirty="0">
                      <a:solidFill>
                        <a:schemeClr val="tx1"/>
                      </a:solidFill>
                    </a:rPr>
                    <a:t>  </a:t>
                  </a:r>
                </a:p>
                <a:p>
                  <a:pPr algn="ctr"/>
                  <a:endParaRPr lang="fr-FR" sz="1400" dirty="0">
                    <a:solidFill>
                      <a:schemeClr val="tx1"/>
                    </a:solidFill>
                  </a:endParaRPr>
                </a:p>
              </p:txBody>
            </p:sp>
          </mc:Choice>
          <mc:Fallback xmlns="">
            <p:sp>
              <p:nvSpPr>
                <p:cNvPr id="20" name="Rectangle 19">
                  <a:extLst>
                    <a:ext uri="{FF2B5EF4-FFF2-40B4-BE49-F238E27FC236}">
                      <a16:creationId xmlns:a16="http://schemas.microsoft.com/office/drawing/2014/main" id="{146CB13C-8491-4FAB-860A-FD0E32FF4725}"/>
                    </a:ext>
                  </a:extLst>
                </p:cNvPr>
                <p:cNvSpPr>
                  <a:spLocks noRot="1" noChangeAspect="1" noMove="1" noResize="1" noEditPoints="1" noAdjustHandles="1" noChangeArrowheads="1" noChangeShapeType="1" noTextEdit="1"/>
                </p:cNvSpPr>
                <p:nvPr/>
              </p:nvSpPr>
              <p:spPr>
                <a:xfrm>
                  <a:off x="5790363" y="788173"/>
                  <a:ext cx="4365698" cy="1438135"/>
                </a:xfrm>
                <a:prstGeom prst="rect">
                  <a:avLst/>
                </a:prstGeom>
                <a:blipFill>
                  <a:blip r:embed="rId9"/>
                  <a:stretch>
                    <a:fillRect b="-424"/>
                  </a:stretch>
                </a:blipFill>
                <a:ln>
                  <a:noFill/>
                </a:ln>
              </p:spPr>
              <p:txBody>
                <a:bodyPr/>
                <a:lstStyle/>
                <a:p>
                  <a:r>
                    <a:rPr lang="fr-FR">
                      <a:noFill/>
                    </a:rPr>
                    <a:t> </a:t>
                  </a:r>
                </a:p>
              </p:txBody>
            </p:sp>
          </mc:Fallback>
        </mc:AlternateContent>
      </p:grpSp>
    </p:spTree>
    <p:extLst>
      <p:ext uri="{BB962C8B-B14F-4D97-AF65-F5344CB8AC3E}">
        <p14:creationId xmlns:p14="http://schemas.microsoft.com/office/powerpoint/2010/main" val="236296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Forme libre : forme 27">
            <a:extLst>
              <a:ext uri="{FF2B5EF4-FFF2-40B4-BE49-F238E27FC236}">
                <a16:creationId xmlns:a16="http://schemas.microsoft.com/office/drawing/2014/main" id="{D6DD2AE4-F32D-4096-A5DD-E01A7FF17575}"/>
              </a:ext>
            </a:extLst>
          </p:cNvPr>
          <p:cNvSpPr/>
          <p:nvPr/>
        </p:nvSpPr>
        <p:spPr>
          <a:xfrm>
            <a:off x="2885518" y="1565785"/>
            <a:ext cx="1402221" cy="648072"/>
          </a:xfrm>
          <a:custGeom>
            <a:avLst/>
            <a:gdLst>
              <a:gd name="connsiteX0" fmla="*/ 663798 w 1173143"/>
              <a:gd name="connsiteY0" fmla="*/ 0 h 648072"/>
              <a:gd name="connsiteX1" fmla="*/ 849107 w 1173143"/>
              <a:gd name="connsiteY1" fmla="*/ 0 h 648072"/>
              <a:gd name="connsiteX2" fmla="*/ 1173143 w 1173143"/>
              <a:gd name="connsiteY2" fmla="*/ 324036 h 648072"/>
              <a:gd name="connsiteX3" fmla="*/ 849107 w 1173143"/>
              <a:gd name="connsiteY3" fmla="*/ 648072 h 648072"/>
              <a:gd name="connsiteX4" fmla="*/ 0 w 1173143"/>
              <a:gd name="connsiteY4" fmla="*/ 648072 h 648072"/>
              <a:gd name="connsiteX5" fmla="*/ 75664 w 1173143"/>
              <a:gd name="connsiteY5" fmla="*/ 531862 h 648072"/>
              <a:gd name="connsiteX6" fmla="*/ 617637 w 1173143"/>
              <a:gd name="connsiteY6" fmla="*/ 26167 h 648072"/>
              <a:gd name="connsiteX7" fmla="*/ 663798 w 1173143"/>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143" h="648072">
                <a:moveTo>
                  <a:pt x="663798" y="0"/>
                </a:moveTo>
                <a:lnTo>
                  <a:pt x="849107" y="0"/>
                </a:lnTo>
                <a:cubicBezTo>
                  <a:pt x="1028067" y="0"/>
                  <a:pt x="1173143" y="145076"/>
                  <a:pt x="1173143" y="324036"/>
                </a:cubicBezTo>
                <a:cubicBezTo>
                  <a:pt x="1173143" y="502996"/>
                  <a:pt x="1028067" y="648072"/>
                  <a:pt x="849107" y="648072"/>
                </a:cubicBezTo>
                <a:lnTo>
                  <a:pt x="0" y="648072"/>
                </a:lnTo>
                <a:lnTo>
                  <a:pt x="75664" y="531862"/>
                </a:lnTo>
                <a:cubicBezTo>
                  <a:pt x="219899" y="332657"/>
                  <a:pt x="404142" y="160746"/>
                  <a:pt x="617637" y="26167"/>
                </a:cubicBezTo>
                <a:lnTo>
                  <a:pt x="663798" y="0"/>
                </a:lnTo>
                <a:close/>
              </a:path>
            </a:pathLst>
          </a:custGeom>
          <a:solidFill>
            <a:srgbClr val="FFFF00"/>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highlight>
                <a:srgbClr val="FFFF00"/>
              </a:highlight>
            </a:endParaRPr>
          </a:p>
        </p:txBody>
      </p:sp>
      <p:sp>
        <p:nvSpPr>
          <p:cNvPr id="27" name="Forme libre : forme 26">
            <a:extLst>
              <a:ext uri="{FF2B5EF4-FFF2-40B4-BE49-F238E27FC236}">
                <a16:creationId xmlns:a16="http://schemas.microsoft.com/office/drawing/2014/main" id="{F8A31123-98AD-4101-82E3-131F0FA2D237}"/>
              </a:ext>
            </a:extLst>
          </p:cNvPr>
          <p:cNvSpPr/>
          <p:nvPr/>
        </p:nvSpPr>
        <p:spPr>
          <a:xfrm>
            <a:off x="5244179" y="1490329"/>
            <a:ext cx="1273637" cy="648072"/>
          </a:xfrm>
          <a:custGeom>
            <a:avLst/>
            <a:gdLst>
              <a:gd name="connsiteX0" fmla="*/ 324036 w 1273637"/>
              <a:gd name="connsiteY0" fmla="*/ 0 h 648072"/>
              <a:gd name="connsiteX1" fmla="*/ 609839 w 1273637"/>
              <a:gd name="connsiteY1" fmla="*/ 0 h 648072"/>
              <a:gd name="connsiteX2" fmla="*/ 656000 w 1273637"/>
              <a:gd name="connsiteY2" fmla="*/ 26167 h 648072"/>
              <a:gd name="connsiteX3" fmla="*/ 1197973 w 1273637"/>
              <a:gd name="connsiteY3" fmla="*/ 531862 h 648072"/>
              <a:gd name="connsiteX4" fmla="*/ 1273637 w 1273637"/>
              <a:gd name="connsiteY4" fmla="*/ 648072 h 648072"/>
              <a:gd name="connsiteX5" fmla="*/ 324036 w 1273637"/>
              <a:gd name="connsiteY5" fmla="*/ 648072 h 648072"/>
              <a:gd name="connsiteX6" fmla="*/ 0 w 1273637"/>
              <a:gd name="connsiteY6" fmla="*/ 324036 h 648072"/>
              <a:gd name="connsiteX7" fmla="*/ 324036 w 1273637"/>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637" h="648072">
                <a:moveTo>
                  <a:pt x="324036" y="0"/>
                </a:moveTo>
                <a:lnTo>
                  <a:pt x="609839" y="0"/>
                </a:lnTo>
                <a:lnTo>
                  <a:pt x="656000" y="26167"/>
                </a:lnTo>
                <a:cubicBezTo>
                  <a:pt x="869495" y="160746"/>
                  <a:pt x="1053739" y="332657"/>
                  <a:pt x="1197973" y="531862"/>
                </a:cubicBezTo>
                <a:lnTo>
                  <a:pt x="1273637" y="648072"/>
                </a:lnTo>
                <a:lnTo>
                  <a:pt x="324036" y="648072"/>
                </a:lnTo>
                <a:cubicBezTo>
                  <a:pt x="145076" y="648072"/>
                  <a:pt x="0" y="502996"/>
                  <a:pt x="0" y="324036"/>
                </a:cubicBezTo>
                <a:cubicBezTo>
                  <a:pt x="0" y="145076"/>
                  <a:pt x="145076" y="0"/>
                  <a:pt x="324036" y="0"/>
                </a:cubicBezTo>
                <a:close/>
              </a:path>
            </a:pathLst>
          </a:custGeom>
          <a:solidFill>
            <a:schemeClr val="accent3"/>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highlight>
                <a:srgbClr val="FFFF00"/>
              </a:highlight>
            </a:endParaRPr>
          </a:p>
        </p:txBody>
      </p:sp>
      <p:sp>
        <p:nvSpPr>
          <p:cNvPr id="26" name="Forme libre : forme 25">
            <a:extLst>
              <a:ext uri="{FF2B5EF4-FFF2-40B4-BE49-F238E27FC236}">
                <a16:creationId xmlns:a16="http://schemas.microsoft.com/office/drawing/2014/main" id="{F90837F7-9AB2-4B1B-A51A-A6DDBE541B74}"/>
              </a:ext>
            </a:extLst>
          </p:cNvPr>
          <p:cNvSpPr/>
          <p:nvPr/>
        </p:nvSpPr>
        <p:spPr>
          <a:xfrm>
            <a:off x="6014506" y="2753247"/>
            <a:ext cx="770327" cy="648072"/>
          </a:xfrm>
          <a:custGeom>
            <a:avLst/>
            <a:gdLst>
              <a:gd name="connsiteX0" fmla="*/ 324036 w 770327"/>
              <a:gd name="connsiteY0" fmla="*/ 0 h 648072"/>
              <a:gd name="connsiteX1" fmla="*/ 739638 w 770327"/>
              <a:gd name="connsiteY1" fmla="*/ 0 h 648072"/>
              <a:gd name="connsiteX2" fmla="*/ 759968 w 770327"/>
              <a:gd name="connsiteY2" fmla="*/ 124291 h 648072"/>
              <a:gd name="connsiteX3" fmla="*/ 770327 w 770327"/>
              <a:gd name="connsiteY3" fmla="*/ 315713 h 648072"/>
              <a:gd name="connsiteX4" fmla="*/ 759968 w 770327"/>
              <a:gd name="connsiteY4" fmla="*/ 507135 h 648072"/>
              <a:gd name="connsiteX5" fmla="*/ 736916 w 770327"/>
              <a:gd name="connsiteY5" fmla="*/ 648072 h 648072"/>
              <a:gd name="connsiteX6" fmla="*/ 324036 w 770327"/>
              <a:gd name="connsiteY6" fmla="*/ 648072 h 648072"/>
              <a:gd name="connsiteX7" fmla="*/ 0 w 770327"/>
              <a:gd name="connsiteY7" fmla="*/ 324036 h 648072"/>
              <a:gd name="connsiteX8" fmla="*/ 324036 w 770327"/>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327" h="648072">
                <a:moveTo>
                  <a:pt x="324036" y="0"/>
                </a:moveTo>
                <a:lnTo>
                  <a:pt x="739638" y="0"/>
                </a:lnTo>
                <a:lnTo>
                  <a:pt x="759968" y="124291"/>
                </a:lnTo>
                <a:cubicBezTo>
                  <a:pt x="766818" y="187229"/>
                  <a:pt x="770327" y="251088"/>
                  <a:pt x="770327" y="315713"/>
                </a:cubicBezTo>
                <a:cubicBezTo>
                  <a:pt x="770327" y="380337"/>
                  <a:pt x="766818" y="444197"/>
                  <a:pt x="759968" y="507135"/>
                </a:cubicBezTo>
                <a:lnTo>
                  <a:pt x="736916" y="648072"/>
                </a:lnTo>
                <a:lnTo>
                  <a:pt x="324036" y="648072"/>
                </a:lnTo>
                <a:cubicBezTo>
                  <a:pt x="145076" y="648072"/>
                  <a:pt x="0" y="502996"/>
                  <a:pt x="0" y="324036"/>
                </a:cubicBezTo>
                <a:cubicBezTo>
                  <a:pt x="0" y="145076"/>
                  <a:pt x="145076" y="0"/>
                  <a:pt x="324036" y="0"/>
                </a:cubicBezTo>
                <a:close/>
              </a:path>
            </a:pathLst>
          </a:custGeom>
          <a:solidFill>
            <a:schemeClr val="accent4"/>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highlight>
                <a:srgbClr val="FFFF00"/>
              </a:highlight>
            </a:endParaRPr>
          </a:p>
        </p:txBody>
      </p:sp>
      <p:sp>
        <p:nvSpPr>
          <p:cNvPr id="25" name="Forme libre : forme 24">
            <a:extLst>
              <a:ext uri="{FF2B5EF4-FFF2-40B4-BE49-F238E27FC236}">
                <a16:creationId xmlns:a16="http://schemas.microsoft.com/office/drawing/2014/main" id="{5E3EAACC-267A-4CAA-B4FF-D4F531FC76F2}"/>
              </a:ext>
            </a:extLst>
          </p:cNvPr>
          <p:cNvSpPr/>
          <p:nvPr/>
        </p:nvSpPr>
        <p:spPr>
          <a:xfrm>
            <a:off x="3253682" y="3975397"/>
            <a:ext cx="450606" cy="648072"/>
          </a:xfrm>
          <a:custGeom>
            <a:avLst/>
            <a:gdLst>
              <a:gd name="connsiteX0" fmla="*/ 26161 w 450606"/>
              <a:gd name="connsiteY0" fmla="*/ 0 h 648072"/>
              <a:gd name="connsiteX1" fmla="*/ 126570 w 450606"/>
              <a:gd name="connsiteY1" fmla="*/ 0 h 648072"/>
              <a:gd name="connsiteX2" fmla="*/ 450606 w 450606"/>
              <a:gd name="connsiteY2" fmla="*/ 324036 h 648072"/>
              <a:gd name="connsiteX3" fmla="*/ 126570 w 450606"/>
              <a:gd name="connsiteY3" fmla="*/ 648072 h 648072"/>
              <a:gd name="connsiteX4" fmla="*/ 37939 w 450606"/>
              <a:gd name="connsiteY4" fmla="*/ 648072 h 648072"/>
              <a:gd name="connsiteX5" fmla="*/ 10359 w 450606"/>
              <a:gd name="connsiteY5" fmla="*/ 479454 h 648072"/>
              <a:gd name="connsiteX6" fmla="*/ 0 w 450606"/>
              <a:gd name="connsiteY6" fmla="*/ 288032 h 648072"/>
              <a:gd name="connsiteX7" fmla="*/ 10359 w 450606"/>
              <a:gd name="connsiteY7" fmla="*/ 96610 h 648072"/>
              <a:gd name="connsiteX8" fmla="*/ 26161 w 450606"/>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06" h="648072">
                <a:moveTo>
                  <a:pt x="26161" y="0"/>
                </a:moveTo>
                <a:lnTo>
                  <a:pt x="126570" y="0"/>
                </a:lnTo>
                <a:cubicBezTo>
                  <a:pt x="305530" y="0"/>
                  <a:pt x="450606" y="145076"/>
                  <a:pt x="450606" y="324036"/>
                </a:cubicBezTo>
                <a:cubicBezTo>
                  <a:pt x="450606" y="502996"/>
                  <a:pt x="305530" y="648072"/>
                  <a:pt x="126570" y="648072"/>
                </a:cubicBezTo>
                <a:lnTo>
                  <a:pt x="37939" y="648072"/>
                </a:lnTo>
                <a:lnTo>
                  <a:pt x="10359" y="479454"/>
                </a:lnTo>
                <a:cubicBezTo>
                  <a:pt x="3509" y="416516"/>
                  <a:pt x="0" y="352656"/>
                  <a:pt x="0" y="288032"/>
                </a:cubicBezTo>
                <a:cubicBezTo>
                  <a:pt x="0" y="223407"/>
                  <a:pt x="3509" y="159548"/>
                  <a:pt x="10359" y="96610"/>
                </a:cubicBezTo>
                <a:lnTo>
                  <a:pt x="26161" y="0"/>
                </a:lnTo>
                <a:close/>
              </a:path>
            </a:pathLst>
          </a:custGeom>
          <a:solidFill>
            <a:srgbClr val="FFC000"/>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highlight>
                <a:srgbClr val="FFFF00"/>
              </a:highlight>
            </a:endParaRPr>
          </a:p>
        </p:txBody>
      </p:sp>
      <p:sp>
        <p:nvSpPr>
          <p:cNvPr id="24" name="Forme libre : forme 23">
            <a:extLst>
              <a:ext uri="{FF2B5EF4-FFF2-40B4-BE49-F238E27FC236}">
                <a16:creationId xmlns:a16="http://schemas.microsoft.com/office/drawing/2014/main" id="{9DFF7FBD-17DE-49A0-BE4E-A8C535F82AA7}"/>
              </a:ext>
            </a:extLst>
          </p:cNvPr>
          <p:cNvSpPr/>
          <p:nvPr/>
        </p:nvSpPr>
        <p:spPr>
          <a:xfrm>
            <a:off x="5244179" y="4046587"/>
            <a:ext cx="1242991" cy="648072"/>
          </a:xfrm>
          <a:custGeom>
            <a:avLst/>
            <a:gdLst>
              <a:gd name="connsiteX0" fmla="*/ 324036 w 1242991"/>
              <a:gd name="connsiteY0" fmla="*/ 0 h 648072"/>
              <a:gd name="connsiteX1" fmla="*/ 1242991 w 1242991"/>
              <a:gd name="connsiteY1" fmla="*/ 0 h 648072"/>
              <a:gd name="connsiteX2" fmla="*/ 1197973 w 1242991"/>
              <a:gd name="connsiteY2" fmla="*/ 69142 h 648072"/>
              <a:gd name="connsiteX3" fmla="*/ 656000 w 1242991"/>
              <a:gd name="connsiteY3" fmla="*/ 574837 h 648072"/>
              <a:gd name="connsiteX4" fmla="*/ 526805 w 1242991"/>
              <a:gd name="connsiteY4" fmla="*/ 648072 h 648072"/>
              <a:gd name="connsiteX5" fmla="*/ 324036 w 1242991"/>
              <a:gd name="connsiteY5" fmla="*/ 648072 h 648072"/>
              <a:gd name="connsiteX6" fmla="*/ 0 w 1242991"/>
              <a:gd name="connsiteY6" fmla="*/ 324036 h 648072"/>
              <a:gd name="connsiteX7" fmla="*/ 324036 w 1242991"/>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2991" h="648072">
                <a:moveTo>
                  <a:pt x="324036" y="0"/>
                </a:moveTo>
                <a:lnTo>
                  <a:pt x="1242991" y="0"/>
                </a:lnTo>
                <a:lnTo>
                  <a:pt x="1197973" y="69142"/>
                </a:lnTo>
                <a:cubicBezTo>
                  <a:pt x="1053739" y="268347"/>
                  <a:pt x="869495" y="440258"/>
                  <a:pt x="656000" y="574837"/>
                </a:cubicBezTo>
                <a:lnTo>
                  <a:pt x="526805" y="648072"/>
                </a:lnTo>
                <a:lnTo>
                  <a:pt x="324036" y="648072"/>
                </a:lnTo>
                <a:cubicBezTo>
                  <a:pt x="145076" y="648072"/>
                  <a:pt x="0" y="502996"/>
                  <a:pt x="0" y="324036"/>
                </a:cubicBezTo>
                <a:cubicBezTo>
                  <a:pt x="0" y="145076"/>
                  <a:pt x="145076" y="0"/>
                  <a:pt x="324036" y="0"/>
                </a:cubicBezTo>
                <a:close/>
              </a:path>
            </a:pathLst>
          </a:custGeom>
          <a:solidFill>
            <a:srgbClr val="00B0F0"/>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highlight>
                <a:srgbClr val="FFFF00"/>
              </a:highlight>
            </a:endParaRPr>
          </a:p>
        </p:txBody>
      </p:sp>
      <p:sp>
        <p:nvSpPr>
          <p:cNvPr id="21" name="Forme libre : forme 20">
            <a:extLst>
              <a:ext uri="{FF2B5EF4-FFF2-40B4-BE49-F238E27FC236}">
                <a16:creationId xmlns:a16="http://schemas.microsoft.com/office/drawing/2014/main" id="{2140BC86-5986-4207-BDAD-4F720FD994A4}"/>
              </a:ext>
            </a:extLst>
          </p:cNvPr>
          <p:cNvSpPr/>
          <p:nvPr/>
        </p:nvSpPr>
        <p:spPr>
          <a:xfrm>
            <a:off x="687339" y="1565785"/>
            <a:ext cx="3091056" cy="648072"/>
          </a:xfrm>
          <a:custGeom>
            <a:avLst/>
            <a:gdLst>
              <a:gd name="connsiteX0" fmla="*/ 324036 w 2370975"/>
              <a:gd name="connsiteY0" fmla="*/ 0 h 648072"/>
              <a:gd name="connsiteX1" fmla="*/ 2370975 w 2370975"/>
              <a:gd name="connsiteY1" fmla="*/ 0 h 648072"/>
              <a:gd name="connsiteX2" fmla="*/ 2324814 w 2370975"/>
              <a:gd name="connsiteY2" fmla="*/ 26167 h 648072"/>
              <a:gd name="connsiteX3" fmla="*/ 1782841 w 2370975"/>
              <a:gd name="connsiteY3" fmla="*/ 531862 h 648072"/>
              <a:gd name="connsiteX4" fmla="*/ 1707177 w 2370975"/>
              <a:gd name="connsiteY4" fmla="*/ 648072 h 648072"/>
              <a:gd name="connsiteX5" fmla="*/ 324036 w 2370975"/>
              <a:gd name="connsiteY5" fmla="*/ 648072 h 648072"/>
              <a:gd name="connsiteX6" fmla="*/ 0 w 2370975"/>
              <a:gd name="connsiteY6" fmla="*/ 324036 h 648072"/>
              <a:gd name="connsiteX7" fmla="*/ 324036 w 2370975"/>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975" h="648072">
                <a:moveTo>
                  <a:pt x="324036" y="0"/>
                </a:moveTo>
                <a:lnTo>
                  <a:pt x="2370975" y="0"/>
                </a:lnTo>
                <a:lnTo>
                  <a:pt x="2324814" y="26167"/>
                </a:lnTo>
                <a:cubicBezTo>
                  <a:pt x="2111319" y="160746"/>
                  <a:pt x="1927076" y="332657"/>
                  <a:pt x="1782841" y="531862"/>
                </a:cubicBezTo>
                <a:lnTo>
                  <a:pt x="1707177" y="648072"/>
                </a:lnTo>
                <a:lnTo>
                  <a:pt x="324036" y="648072"/>
                </a:lnTo>
                <a:cubicBezTo>
                  <a:pt x="145076" y="648072"/>
                  <a:pt x="0" y="502996"/>
                  <a:pt x="0" y="324036"/>
                </a:cubicBezTo>
                <a:cubicBezTo>
                  <a:pt x="0" y="145076"/>
                  <a:pt x="145076" y="0"/>
                  <a:pt x="324036" y="0"/>
                </a:cubicBezTo>
                <a:close/>
              </a:path>
            </a:pathLst>
          </a:custGeom>
          <a:solidFill>
            <a:schemeClr val="bg2"/>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1400" dirty="0">
                <a:solidFill>
                  <a:schemeClr val="tx1"/>
                </a:solidFill>
                <a:latin typeface="Comic Sans MS" panose="030F0702030302020204" pitchFamily="66" charset="0"/>
              </a:rPr>
              <a:t>CONCLUSION </a:t>
            </a:r>
          </a:p>
          <a:p>
            <a:r>
              <a:rPr lang="fr-FR" sz="1400" dirty="0">
                <a:solidFill>
                  <a:schemeClr val="tx1"/>
                </a:solidFill>
                <a:latin typeface="Comic Sans MS" panose="030F0702030302020204" pitchFamily="66" charset="0"/>
              </a:rPr>
              <a:t>ET PERSPECTIVES</a:t>
            </a:r>
          </a:p>
        </p:txBody>
      </p:sp>
      <p:sp>
        <p:nvSpPr>
          <p:cNvPr id="20" name="Forme libre : forme 19">
            <a:extLst>
              <a:ext uri="{FF2B5EF4-FFF2-40B4-BE49-F238E27FC236}">
                <a16:creationId xmlns:a16="http://schemas.microsoft.com/office/drawing/2014/main" id="{67187D86-FF27-47D8-BC2F-2C6751C708A0}"/>
              </a:ext>
            </a:extLst>
          </p:cNvPr>
          <p:cNvSpPr/>
          <p:nvPr/>
        </p:nvSpPr>
        <p:spPr>
          <a:xfrm>
            <a:off x="5854018" y="1490329"/>
            <a:ext cx="2270481" cy="648072"/>
          </a:xfrm>
          <a:custGeom>
            <a:avLst/>
            <a:gdLst>
              <a:gd name="connsiteX0" fmla="*/ 0 w 2270481"/>
              <a:gd name="connsiteY0" fmla="*/ 0 h 648072"/>
              <a:gd name="connsiteX1" fmla="*/ 1946445 w 2270481"/>
              <a:gd name="connsiteY1" fmla="*/ 0 h 648072"/>
              <a:gd name="connsiteX2" fmla="*/ 2270481 w 2270481"/>
              <a:gd name="connsiteY2" fmla="*/ 324036 h 648072"/>
              <a:gd name="connsiteX3" fmla="*/ 1946445 w 2270481"/>
              <a:gd name="connsiteY3" fmla="*/ 648072 h 648072"/>
              <a:gd name="connsiteX4" fmla="*/ 663798 w 2270481"/>
              <a:gd name="connsiteY4" fmla="*/ 648072 h 648072"/>
              <a:gd name="connsiteX5" fmla="*/ 588134 w 2270481"/>
              <a:gd name="connsiteY5" fmla="*/ 531862 h 648072"/>
              <a:gd name="connsiteX6" fmla="*/ 46161 w 2270481"/>
              <a:gd name="connsiteY6" fmla="*/ 26167 h 648072"/>
              <a:gd name="connsiteX7" fmla="*/ 0 w 2270481"/>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0481" h="648072">
                <a:moveTo>
                  <a:pt x="0" y="0"/>
                </a:moveTo>
                <a:lnTo>
                  <a:pt x="1946445" y="0"/>
                </a:lnTo>
                <a:cubicBezTo>
                  <a:pt x="2125405" y="0"/>
                  <a:pt x="2270481" y="145076"/>
                  <a:pt x="2270481" y="324036"/>
                </a:cubicBezTo>
                <a:cubicBezTo>
                  <a:pt x="2270481" y="502996"/>
                  <a:pt x="2125405" y="648072"/>
                  <a:pt x="1946445" y="648072"/>
                </a:cubicBezTo>
                <a:lnTo>
                  <a:pt x="663798" y="648072"/>
                </a:lnTo>
                <a:lnTo>
                  <a:pt x="588134" y="531862"/>
                </a:lnTo>
                <a:cubicBezTo>
                  <a:pt x="443900" y="332657"/>
                  <a:pt x="259656" y="160746"/>
                  <a:pt x="46161" y="26167"/>
                </a:cubicBezTo>
                <a:lnTo>
                  <a:pt x="0" y="0"/>
                </a:lnTo>
                <a:close/>
              </a:path>
            </a:pathLst>
          </a:custGeom>
          <a:solidFill>
            <a:schemeClr val="bg2"/>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solidFill>
                  <a:schemeClr val="tx1"/>
                </a:solidFill>
                <a:latin typeface="Comic Sans MS" panose="030F0702030302020204" pitchFamily="66" charset="0"/>
              </a:rPr>
              <a:t>          INTRODUCTION</a:t>
            </a:r>
          </a:p>
        </p:txBody>
      </p:sp>
      <p:sp>
        <p:nvSpPr>
          <p:cNvPr id="19" name="Forme libre : forme 18">
            <a:extLst>
              <a:ext uri="{FF2B5EF4-FFF2-40B4-BE49-F238E27FC236}">
                <a16:creationId xmlns:a16="http://schemas.microsoft.com/office/drawing/2014/main" id="{01DA544F-2D0B-4375-96F7-6998A42A439C}"/>
              </a:ext>
            </a:extLst>
          </p:cNvPr>
          <p:cNvSpPr/>
          <p:nvPr/>
        </p:nvSpPr>
        <p:spPr>
          <a:xfrm>
            <a:off x="6751421" y="2753247"/>
            <a:ext cx="2353514" cy="648072"/>
          </a:xfrm>
          <a:custGeom>
            <a:avLst/>
            <a:gdLst>
              <a:gd name="connsiteX0" fmla="*/ 2722 w 2143404"/>
              <a:gd name="connsiteY0" fmla="*/ 0 h 648072"/>
              <a:gd name="connsiteX1" fmla="*/ 1819368 w 2143404"/>
              <a:gd name="connsiteY1" fmla="*/ 0 h 648072"/>
              <a:gd name="connsiteX2" fmla="*/ 2143404 w 2143404"/>
              <a:gd name="connsiteY2" fmla="*/ 324036 h 648072"/>
              <a:gd name="connsiteX3" fmla="*/ 1819368 w 2143404"/>
              <a:gd name="connsiteY3" fmla="*/ 648072 h 648072"/>
              <a:gd name="connsiteX4" fmla="*/ 0 w 2143404"/>
              <a:gd name="connsiteY4" fmla="*/ 648072 h 648072"/>
              <a:gd name="connsiteX5" fmla="*/ 23052 w 2143404"/>
              <a:gd name="connsiteY5" fmla="*/ 507135 h 648072"/>
              <a:gd name="connsiteX6" fmla="*/ 33411 w 2143404"/>
              <a:gd name="connsiteY6" fmla="*/ 315713 h 648072"/>
              <a:gd name="connsiteX7" fmla="*/ 23052 w 2143404"/>
              <a:gd name="connsiteY7" fmla="*/ 124291 h 648072"/>
              <a:gd name="connsiteX8" fmla="*/ 2722 w 2143404"/>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404" h="648072">
                <a:moveTo>
                  <a:pt x="2722" y="0"/>
                </a:moveTo>
                <a:lnTo>
                  <a:pt x="1819368" y="0"/>
                </a:lnTo>
                <a:cubicBezTo>
                  <a:pt x="1998328" y="0"/>
                  <a:pt x="2143404" y="145076"/>
                  <a:pt x="2143404" y="324036"/>
                </a:cubicBezTo>
                <a:cubicBezTo>
                  <a:pt x="2143404" y="502996"/>
                  <a:pt x="1998328" y="648072"/>
                  <a:pt x="1819368" y="648072"/>
                </a:cubicBezTo>
                <a:lnTo>
                  <a:pt x="0" y="648072"/>
                </a:lnTo>
                <a:lnTo>
                  <a:pt x="23052" y="507135"/>
                </a:lnTo>
                <a:cubicBezTo>
                  <a:pt x="29902" y="444197"/>
                  <a:pt x="33411" y="380337"/>
                  <a:pt x="33411" y="315713"/>
                </a:cubicBezTo>
                <a:cubicBezTo>
                  <a:pt x="33411" y="251088"/>
                  <a:pt x="29902" y="187229"/>
                  <a:pt x="23052" y="124291"/>
                </a:cubicBezTo>
                <a:lnTo>
                  <a:pt x="2722" y="0"/>
                </a:lnTo>
                <a:close/>
              </a:path>
            </a:pathLst>
          </a:cu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solidFill>
                  <a:schemeClr val="tx1"/>
                </a:solidFill>
                <a:latin typeface="Comic Sans MS" panose="030F0702030302020204" pitchFamily="66" charset="0"/>
              </a:rPr>
              <a:t>DETECTION DES NEUTRONS </a:t>
            </a:r>
          </a:p>
        </p:txBody>
      </p:sp>
      <p:sp>
        <p:nvSpPr>
          <p:cNvPr id="18" name="Forme libre : forme 17">
            <a:extLst>
              <a:ext uri="{FF2B5EF4-FFF2-40B4-BE49-F238E27FC236}">
                <a16:creationId xmlns:a16="http://schemas.microsoft.com/office/drawing/2014/main" id="{C4B7F444-63D5-462D-8264-608BADFBC266}"/>
              </a:ext>
            </a:extLst>
          </p:cNvPr>
          <p:cNvSpPr/>
          <p:nvPr/>
        </p:nvSpPr>
        <p:spPr>
          <a:xfrm>
            <a:off x="823969" y="3975397"/>
            <a:ext cx="2467653" cy="648072"/>
          </a:xfrm>
          <a:custGeom>
            <a:avLst/>
            <a:gdLst>
              <a:gd name="connsiteX0" fmla="*/ 324036 w 2467653"/>
              <a:gd name="connsiteY0" fmla="*/ 0 h 648072"/>
              <a:gd name="connsiteX1" fmla="*/ 2455875 w 2467653"/>
              <a:gd name="connsiteY1" fmla="*/ 0 h 648072"/>
              <a:gd name="connsiteX2" fmla="*/ 2440073 w 2467653"/>
              <a:gd name="connsiteY2" fmla="*/ 96610 h 648072"/>
              <a:gd name="connsiteX3" fmla="*/ 2429714 w 2467653"/>
              <a:gd name="connsiteY3" fmla="*/ 288032 h 648072"/>
              <a:gd name="connsiteX4" fmla="*/ 2440073 w 2467653"/>
              <a:gd name="connsiteY4" fmla="*/ 479454 h 648072"/>
              <a:gd name="connsiteX5" fmla="*/ 2467653 w 2467653"/>
              <a:gd name="connsiteY5" fmla="*/ 648072 h 648072"/>
              <a:gd name="connsiteX6" fmla="*/ 324036 w 2467653"/>
              <a:gd name="connsiteY6" fmla="*/ 648072 h 648072"/>
              <a:gd name="connsiteX7" fmla="*/ 0 w 2467653"/>
              <a:gd name="connsiteY7" fmla="*/ 324036 h 648072"/>
              <a:gd name="connsiteX8" fmla="*/ 324036 w 2467653"/>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7653" h="648072">
                <a:moveTo>
                  <a:pt x="324036" y="0"/>
                </a:moveTo>
                <a:lnTo>
                  <a:pt x="2455875" y="0"/>
                </a:lnTo>
                <a:lnTo>
                  <a:pt x="2440073" y="96610"/>
                </a:lnTo>
                <a:cubicBezTo>
                  <a:pt x="2433223" y="159548"/>
                  <a:pt x="2429714" y="223407"/>
                  <a:pt x="2429714" y="288032"/>
                </a:cubicBezTo>
                <a:cubicBezTo>
                  <a:pt x="2429714" y="352656"/>
                  <a:pt x="2433223" y="416516"/>
                  <a:pt x="2440073" y="479454"/>
                </a:cubicBezTo>
                <a:lnTo>
                  <a:pt x="2467653" y="648072"/>
                </a:lnTo>
                <a:lnTo>
                  <a:pt x="324036" y="648072"/>
                </a:lnTo>
                <a:cubicBezTo>
                  <a:pt x="145076" y="648072"/>
                  <a:pt x="0" y="502996"/>
                  <a:pt x="0" y="324036"/>
                </a:cubicBezTo>
                <a:cubicBezTo>
                  <a:pt x="0" y="145076"/>
                  <a:pt x="145076" y="0"/>
                  <a:pt x="324036" y="0"/>
                </a:cubicBezTo>
                <a:close/>
              </a:path>
            </a:pathLst>
          </a:custGeom>
          <a:solidFill>
            <a:schemeClr val="bg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solidFill>
                  <a:schemeClr val="tx1"/>
                </a:solidFill>
                <a:latin typeface="Comic Sans MS" panose="030F0702030302020204" pitchFamily="66" charset="0"/>
              </a:rPr>
              <a:t>MESURE A FAIBLE FLUX</a:t>
            </a:r>
          </a:p>
        </p:txBody>
      </p:sp>
      <p:sp>
        <p:nvSpPr>
          <p:cNvPr id="17" name="Forme libre : forme 16">
            <a:extLst>
              <a:ext uri="{FF2B5EF4-FFF2-40B4-BE49-F238E27FC236}">
                <a16:creationId xmlns:a16="http://schemas.microsoft.com/office/drawing/2014/main" id="{2E3B0EE9-E972-48DF-AFDE-EDFBABB2530D}"/>
              </a:ext>
            </a:extLst>
          </p:cNvPr>
          <p:cNvSpPr/>
          <p:nvPr/>
        </p:nvSpPr>
        <p:spPr>
          <a:xfrm>
            <a:off x="5770984" y="4046587"/>
            <a:ext cx="2473424" cy="648072"/>
          </a:xfrm>
          <a:custGeom>
            <a:avLst/>
            <a:gdLst>
              <a:gd name="connsiteX0" fmla="*/ 716186 w 2353515"/>
              <a:gd name="connsiteY0" fmla="*/ 0 h 648072"/>
              <a:gd name="connsiteX1" fmla="*/ 2029479 w 2353515"/>
              <a:gd name="connsiteY1" fmla="*/ 0 h 648072"/>
              <a:gd name="connsiteX2" fmla="*/ 2353515 w 2353515"/>
              <a:gd name="connsiteY2" fmla="*/ 324036 h 648072"/>
              <a:gd name="connsiteX3" fmla="*/ 2029479 w 2353515"/>
              <a:gd name="connsiteY3" fmla="*/ 648072 h 648072"/>
              <a:gd name="connsiteX4" fmla="*/ 0 w 2353515"/>
              <a:gd name="connsiteY4" fmla="*/ 648072 h 648072"/>
              <a:gd name="connsiteX5" fmla="*/ 129195 w 2353515"/>
              <a:gd name="connsiteY5" fmla="*/ 574837 h 648072"/>
              <a:gd name="connsiteX6" fmla="*/ 671168 w 2353515"/>
              <a:gd name="connsiteY6" fmla="*/ 69142 h 648072"/>
              <a:gd name="connsiteX7" fmla="*/ 716186 w 2353515"/>
              <a:gd name="connsiteY7"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3515" h="648072">
                <a:moveTo>
                  <a:pt x="716186" y="0"/>
                </a:moveTo>
                <a:lnTo>
                  <a:pt x="2029479" y="0"/>
                </a:lnTo>
                <a:cubicBezTo>
                  <a:pt x="2208439" y="0"/>
                  <a:pt x="2353515" y="145076"/>
                  <a:pt x="2353515" y="324036"/>
                </a:cubicBezTo>
                <a:cubicBezTo>
                  <a:pt x="2353515" y="502996"/>
                  <a:pt x="2208439" y="648072"/>
                  <a:pt x="2029479" y="648072"/>
                </a:cubicBezTo>
                <a:lnTo>
                  <a:pt x="0" y="648072"/>
                </a:lnTo>
                <a:lnTo>
                  <a:pt x="129195" y="574837"/>
                </a:lnTo>
                <a:cubicBezTo>
                  <a:pt x="342690" y="440258"/>
                  <a:pt x="526934" y="268347"/>
                  <a:pt x="671168" y="69142"/>
                </a:cubicBezTo>
                <a:lnTo>
                  <a:pt x="716186" y="0"/>
                </a:lnTo>
                <a:close/>
              </a:path>
            </a:pathLst>
          </a:custGeom>
          <a:solidFill>
            <a:schemeClr val="bg2"/>
          </a:solidFill>
          <a:effectLst>
            <a:outerShdw blurRad="114300" dist="76200" dir="9420000" sx="101000" sy="101000" algn="ctr" rotWithShape="0">
              <a:srgbClr val="000000">
                <a:alpha val="84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r>
              <a:rPr lang="fr-FR" sz="1400" dirty="0">
                <a:solidFill>
                  <a:schemeClr val="tx1"/>
                </a:solidFill>
                <a:latin typeface="Comic Sans MS" panose="030F0702030302020204" pitchFamily="66" charset="0"/>
              </a:rPr>
              <a:t>MESURE A FORT </a:t>
            </a:r>
          </a:p>
          <a:p>
            <a:pPr algn="ctr"/>
            <a:r>
              <a:rPr lang="fr-FR" sz="1400" dirty="0">
                <a:solidFill>
                  <a:schemeClr val="tx1"/>
                </a:solidFill>
                <a:latin typeface="Comic Sans MS" panose="030F0702030302020204" pitchFamily="66" charset="0"/>
              </a:rPr>
              <a:t>FLUX</a:t>
            </a:r>
          </a:p>
        </p:txBody>
      </p:sp>
      <p:sp>
        <p:nvSpPr>
          <p:cNvPr id="7" name="Rectangle 6">
            <a:extLst>
              <a:ext uri="{FF2B5EF4-FFF2-40B4-BE49-F238E27FC236}">
                <a16:creationId xmlns:a16="http://schemas.microsoft.com/office/drawing/2014/main" id="{BE7DADF5-7883-4E25-BD08-4E7306C13972}"/>
              </a:ext>
            </a:extLst>
          </p:cNvPr>
          <p:cNvSpPr/>
          <p:nvPr/>
        </p:nvSpPr>
        <p:spPr>
          <a:xfrm>
            <a:off x="3666827" y="1625872"/>
            <a:ext cx="367932"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6</a:t>
            </a:r>
          </a:p>
        </p:txBody>
      </p:sp>
      <p:sp>
        <p:nvSpPr>
          <p:cNvPr id="29" name="Rectangle 28">
            <a:extLst>
              <a:ext uri="{FF2B5EF4-FFF2-40B4-BE49-F238E27FC236}">
                <a16:creationId xmlns:a16="http://schemas.microsoft.com/office/drawing/2014/main" id="{5830BC9C-316B-4279-8044-5CEE643952B8}"/>
              </a:ext>
            </a:extLst>
          </p:cNvPr>
          <p:cNvSpPr/>
          <p:nvPr/>
        </p:nvSpPr>
        <p:spPr>
          <a:xfrm>
            <a:off x="5440529" y="1631423"/>
            <a:ext cx="413489"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1</a:t>
            </a:r>
          </a:p>
        </p:txBody>
      </p:sp>
      <p:sp>
        <p:nvSpPr>
          <p:cNvPr id="30" name="Rectangle 29">
            <a:extLst>
              <a:ext uri="{FF2B5EF4-FFF2-40B4-BE49-F238E27FC236}">
                <a16:creationId xmlns:a16="http://schemas.microsoft.com/office/drawing/2014/main" id="{DCA076B2-9A18-4A5D-A92A-098AF7FC15DB}"/>
              </a:ext>
            </a:extLst>
          </p:cNvPr>
          <p:cNvSpPr/>
          <p:nvPr/>
        </p:nvSpPr>
        <p:spPr>
          <a:xfrm>
            <a:off x="6176219" y="2882915"/>
            <a:ext cx="413489"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2</a:t>
            </a:r>
          </a:p>
        </p:txBody>
      </p:sp>
      <p:sp>
        <p:nvSpPr>
          <p:cNvPr id="31" name="Rectangle 30">
            <a:extLst>
              <a:ext uri="{FF2B5EF4-FFF2-40B4-BE49-F238E27FC236}">
                <a16:creationId xmlns:a16="http://schemas.microsoft.com/office/drawing/2014/main" id="{D67D4956-DB92-4180-894A-637155897657}"/>
              </a:ext>
            </a:extLst>
          </p:cNvPr>
          <p:cNvSpPr/>
          <p:nvPr/>
        </p:nvSpPr>
        <p:spPr>
          <a:xfrm>
            <a:off x="5440529" y="4145836"/>
            <a:ext cx="413489"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3</a:t>
            </a:r>
          </a:p>
        </p:txBody>
      </p:sp>
      <p:sp>
        <p:nvSpPr>
          <p:cNvPr id="32" name="Rectangle 31">
            <a:extLst>
              <a:ext uri="{FF2B5EF4-FFF2-40B4-BE49-F238E27FC236}">
                <a16:creationId xmlns:a16="http://schemas.microsoft.com/office/drawing/2014/main" id="{3BBE88C4-8808-4E62-89C9-600DE8D11D33}"/>
              </a:ext>
            </a:extLst>
          </p:cNvPr>
          <p:cNvSpPr/>
          <p:nvPr/>
        </p:nvSpPr>
        <p:spPr>
          <a:xfrm>
            <a:off x="3629198" y="4155501"/>
            <a:ext cx="413489"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bg1"/>
                </a:solidFill>
              </a:rPr>
              <a:t>3</a:t>
            </a:r>
          </a:p>
        </p:txBody>
      </p:sp>
      <p:sp>
        <p:nvSpPr>
          <p:cNvPr id="33" name="Rectangle 32">
            <a:extLst>
              <a:ext uri="{FF2B5EF4-FFF2-40B4-BE49-F238E27FC236}">
                <a16:creationId xmlns:a16="http://schemas.microsoft.com/office/drawing/2014/main" id="{806AFC73-9778-45A5-B347-7A7BF30BA52E}"/>
              </a:ext>
            </a:extLst>
          </p:cNvPr>
          <p:cNvSpPr/>
          <p:nvPr/>
        </p:nvSpPr>
        <p:spPr>
          <a:xfrm>
            <a:off x="3253254" y="4069252"/>
            <a:ext cx="413489" cy="365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5</a:t>
            </a:r>
          </a:p>
        </p:txBody>
      </p:sp>
      <p:sp>
        <p:nvSpPr>
          <p:cNvPr id="36" name="Rectangle 35">
            <a:extLst>
              <a:ext uri="{FF2B5EF4-FFF2-40B4-BE49-F238E27FC236}">
                <a16:creationId xmlns:a16="http://schemas.microsoft.com/office/drawing/2014/main" id="{F23E8EF3-74D2-4DB3-9C42-F93FC523555B}"/>
              </a:ext>
            </a:extLst>
          </p:cNvPr>
          <p:cNvSpPr/>
          <p:nvPr/>
        </p:nvSpPr>
        <p:spPr>
          <a:xfrm>
            <a:off x="3778395" y="2711217"/>
            <a:ext cx="1723549" cy="923330"/>
          </a:xfrm>
          <a:prstGeom prst="rect">
            <a:avLst/>
          </a:prstGeom>
          <a:noFill/>
        </p:spPr>
        <p:txBody>
          <a:bodyPr wrap="none" lIns="91440" tIns="45720" rIns="91440" bIns="45720">
            <a:spAutoFit/>
          </a:bodyPr>
          <a:lstStyle/>
          <a:p>
            <a:pPr algn="ct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PLAN</a:t>
            </a:r>
          </a:p>
        </p:txBody>
      </p:sp>
      <p:sp>
        <p:nvSpPr>
          <p:cNvPr id="2" name="Espace réservé du numéro de diapositive 1">
            <a:extLst>
              <a:ext uri="{FF2B5EF4-FFF2-40B4-BE49-F238E27FC236}">
                <a16:creationId xmlns:a16="http://schemas.microsoft.com/office/drawing/2014/main" id="{A0BC2D3B-0A5F-4B9F-B798-C8B414D049AC}"/>
              </a:ext>
            </a:extLst>
          </p:cNvPr>
          <p:cNvSpPr>
            <a:spLocks noGrp="1"/>
          </p:cNvSpPr>
          <p:nvPr>
            <p:ph type="sldNum" sz="quarter" idx="12"/>
          </p:nvPr>
        </p:nvSpPr>
        <p:spPr>
          <a:xfrm>
            <a:off x="7010400" y="5979908"/>
            <a:ext cx="2133600" cy="365125"/>
          </a:xfrm>
        </p:spPr>
        <p:txBody>
          <a:bodyPr/>
          <a:lstStyle/>
          <a:p>
            <a:fld id="{01397B66-3F45-4A8D-BD44-716047D06632}" type="slidenum">
              <a:rPr lang="fr-FR" sz="1600" i="1" smtClean="0">
                <a:solidFill>
                  <a:srgbClr val="FF0000"/>
                </a:solidFill>
              </a:rPr>
              <a:t>2</a:t>
            </a:fld>
            <a:r>
              <a:rPr lang="fr-FR" sz="1600" i="1" dirty="0">
                <a:solidFill>
                  <a:srgbClr val="FF0000"/>
                </a:solidFill>
              </a:rPr>
              <a:t>/33</a:t>
            </a:r>
          </a:p>
        </p:txBody>
      </p:sp>
    </p:spTree>
    <p:extLst>
      <p:ext uri="{BB962C8B-B14F-4D97-AF65-F5344CB8AC3E}">
        <p14:creationId xmlns:p14="http://schemas.microsoft.com/office/powerpoint/2010/main" val="20719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24" grpId="0" animBg="1"/>
      <p:bldP spid="21" grpId="0" animBg="1"/>
      <p:bldP spid="20" grpId="0" animBg="1"/>
      <p:bldP spid="19" grpId="0" animBg="1"/>
      <p:bldP spid="18" grpId="0" animBg="1"/>
      <p:bldP spid="17" grpId="0" animBg="1"/>
      <p:bldP spid="7" grpId="0"/>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1997459" y="1708249"/>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grpSp>
        <p:nvGrpSpPr>
          <p:cNvPr id="13" name="Groupe 12">
            <a:extLst>
              <a:ext uri="{FF2B5EF4-FFF2-40B4-BE49-F238E27FC236}">
                <a16:creationId xmlns:a16="http://schemas.microsoft.com/office/drawing/2014/main" id="{52B8CEBC-FBBB-494A-981A-BE6CF465561C}"/>
              </a:ext>
            </a:extLst>
          </p:cNvPr>
          <p:cNvGrpSpPr/>
          <p:nvPr/>
        </p:nvGrpSpPr>
        <p:grpSpPr>
          <a:xfrm>
            <a:off x="4211960" y="3042247"/>
            <a:ext cx="4970742" cy="2653405"/>
            <a:chOff x="190452" y="2284655"/>
            <a:chExt cx="5493885" cy="3774060"/>
          </a:xfrm>
        </p:grpSpPr>
        <p:pic>
          <p:nvPicPr>
            <p:cNvPr id="7" name="Image 6">
              <a:extLst>
                <a:ext uri="{FF2B5EF4-FFF2-40B4-BE49-F238E27FC236}">
                  <a16:creationId xmlns:a16="http://schemas.microsoft.com/office/drawing/2014/main" id="{3E5B4D25-827D-4B66-90BA-BE73C9E35FEA}"/>
                </a:ext>
              </a:extLst>
            </p:cNvPr>
            <p:cNvPicPr>
              <a:picLocks noChangeAspect="1"/>
            </p:cNvPicPr>
            <p:nvPr/>
          </p:nvPicPr>
          <p:blipFill>
            <a:blip r:embed="rId5"/>
            <a:stretch>
              <a:fillRect/>
            </a:stretch>
          </p:blipFill>
          <p:spPr>
            <a:xfrm>
              <a:off x="190452" y="2284655"/>
              <a:ext cx="5493885" cy="3774060"/>
            </a:xfrm>
            <a:prstGeom prst="rect">
              <a:avLst/>
            </a:prstGeom>
          </p:spPr>
        </p:pic>
        <p:sp>
          <p:nvSpPr>
            <p:cNvPr id="22" name="Rectangle 21">
              <a:extLst>
                <a:ext uri="{FF2B5EF4-FFF2-40B4-BE49-F238E27FC236}">
                  <a16:creationId xmlns:a16="http://schemas.microsoft.com/office/drawing/2014/main" id="{525D6566-9B67-4FAD-951C-346DADBF7C33}"/>
                </a:ext>
              </a:extLst>
            </p:cNvPr>
            <p:cNvSpPr/>
            <p:nvPr/>
          </p:nvSpPr>
          <p:spPr bwMode="auto">
            <a:xfrm>
              <a:off x="1314609" y="4682261"/>
              <a:ext cx="2257348" cy="30582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dirty="0">
                  <a:solidFill>
                    <a:schemeClr val="bg1"/>
                  </a:solidFill>
                  <a:latin typeface="Aharoni" panose="020B0604020202020204" pitchFamily="2" charset="-79"/>
                  <a:ea typeface="Tahoma" panose="020B0604030504040204" pitchFamily="34" charset="0"/>
                  <a:cs typeface="Aharoni" panose="020B0604020202020204" pitchFamily="2" charset="-79"/>
                </a:rPr>
                <a:t>Courant injecté</a:t>
              </a:r>
              <a:endParaRPr kumimoji="0" lang="fr-FR" sz="1800" b="0" i="0" u="none" strike="noStrike" cap="none" normalizeH="0" baseline="0" dirty="0">
                <a:ln>
                  <a:noFill/>
                </a:ln>
                <a:solidFill>
                  <a:schemeClr val="bg1"/>
                </a:solidFill>
                <a:effectLst/>
                <a:latin typeface="Aharoni" panose="020B0604020202020204" pitchFamily="2" charset="-79"/>
                <a:ea typeface="Tahoma" panose="020B0604030504040204" pitchFamily="34" charset="0"/>
                <a:cs typeface="Aharoni" panose="020B0604020202020204" pitchFamily="2" charset="-79"/>
              </a:endParaRPr>
            </a:p>
          </p:txBody>
        </p:sp>
        <p:sp>
          <p:nvSpPr>
            <p:cNvPr id="23" name="Rectangle 22">
              <a:extLst>
                <a:ext uri="{FF2B5EF4-FFF2-40B4-BE49-F238E27FC236}">
                  <a16:creationId xmlns:a16="http://schemas.microsoft.com/office/drawing/2014/main" id="{73AE96F9-8F2F-4884-8FFA-DA64A3E671FA}"/>
                </a:ext>
              </a:extLst>
            </p:cNvPr>
            <p:cNvSpPr/>
            <p:nvPr/>
          </p:nvSpPr>
          <p:spPr bwMode="auto">
            <a:xfrm>
              <a:off x="1044754" y="2952581"/>
              <a:ext cx="2997238" cy="33799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dirty="0">
                  <a:solidFill>
                    <a:schemeClr val="bg1"/>
                  </a:solidFill>
                  <a:latin typeface="Aharoni" panose="020B0604020202020204" pitchFamily="2" charset="-79"/>
                  <a:ea typeface="Tahoma" panose="020B0604030504040204" pitchFamily="34" charset="0"/>
                  <a:cs typeface="Aharoni" panose="020B0604020202020204" pitchFamily="2" charset="-79"/>
                </a:rPr>
                <a:t>Sortie du transimpédance</a:t>
              </a:r>
              <a:endParaRPr kumimoji="0" lang="fr-FR" sz="1800" b="0" i="0" u="none" strike="noStrike" cap="none" normalizeH="0" baseline="0" dirty="0">
                <a:ln>
                  <a:noFill/>
                </a:ln>
                <a:solidFill>
                  <a:schemeClr val="bg1"/>
                </a:solidFill>
                <a:effectLst/>
                <a:latin typeface="Aharoni" panose="020B0604020202020204" pitchFamily="2" charset="-79"/>
                <a:ea typeface="Tahoma" panose="020B0604030504040204" pitchFamily="34" charset="0"/>
                <a:cs typeface="Aharoni" panose="020B0604020202020204" pitchFamily="2" charset="-79"/>
              </a:endParaRPr>
            </a:p>
          </p:txBody>
        </p:sp>
        <p:sp>
          <p:nvSpPr>
            <p:cNvPr id="24" name="Rectangle 23">
              <a:extLst>
                <a:ext uri="{FF2B5EF4-FFF2-40B4-BE49-F238E27FC236}">
                  <a16:creationId xmlns:a16="http://schemas.microsoft.com/office/drawing/2014/main" id="{8665528E-3831-42B9-A081-5AD9B9076050}"/>
                </a:ext>
              </a:extLst>
            </p:cNvPr>
            <p:cNvSpPr/>
            <p:nvPr/>
          </p:nvSpPr>
          <p:spPr bwMode="auto">
            <a:xfrm>
              <a:off x="4472945" y="2952580"/>
              <a:ext cx="1058347" cy="33799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1600" dirty="0">
                  <a:solidFill>
                    <a:schemeClr val="bg1"/>
                  </a:solidFill>
                  <a:latin typeface="Arial Black" panose="020B0A04020102020204" pitchFamily="34" charset="0"/>
                  <a:ea typeface="Tahoma" panose="020B0604030504040204" pitchFamily="34" charset="0"/>
                  <a:cs typeface="Aharoni" panose="02010803020104030203" pitchFamily="2" charset="-79"/>
                </a:rPr>
                <a:t>2 mV</a:t>
              </a:r>
              <a:endParaRPr kumimoji="0" lang="fr-FR" sz="1600" b="0" i="0" u="none" strike="noStrike" cap="none" normalizeH="0" baseline="0" dirty="0">
                <a:ln>
                  <a:noFill/>
                </a:ln>
                <a:solidFill>
                  <a:schemeClr val="bg1"/>
                </a:solidFill>
                <a:effectLst/>
                <a:latin typeface="Arial Black" panose="020B0A04020102020204" pitchFamily="34" charset="0"/>
                <a:ea typeface="Tahoma" panose="020B0604030504040204" pitchFamily="34" charset="0"/>
                <a:cs typeface="Aharoni" panose="02010803020104030203" pitchFamily="2" charset="-79"/>
              </a:endParaRPr>
            </a:p>
          </p:txBody>
        </p:sp>
        <p:sp>
          <p:nvSpPr>
            <p:cNvPr id="25" name="Rectangle 24">
              <a:extLst>
                <a:ext uri="{FF2B5EF4-FFF2-40B4-BE49-F238E27FC236}">
                  <a16:creationId xmlns:a16="http://schemas.microsoft.com/office/drawing/2014/main" id="{6A542A3C-AC3E-4502-9654-8872CE05E79F}"/>
                </a:ext>
              </a:extLst>
            </p:cNvPr>
            <p:cNvSpPr/>
            <p:nvPr/>
          </p:nvSpPr>
          <p:spPr bwMode="auto">
            <a:xfrm>
              <a:off x="4420629" y="4746387"/>
              <a:ext cx="1058347" cy="33799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bg1"/>
                  </a:solidFill>
                  <a:effectLst/>
                  <a:latin typeface="Arial Black" panose="020B0A04020102020204" pitchFamily="34" charset="0"/>
                  <a:ea typeface="Tahoma" panose="020B0604030504040204" pitchFamily="34" charset="0"/>
                  <a:cs typeface="Aharoni" panose="02010803020104030203" pitchFamily="2" charset="-79"/>
                </a:rPr>
                <a:t>20 </a:t>
              </a:r>
              <a:r>
                <a:rPr lang="fr-FR" sz="1600" dirty="0">
                  <a:solidFill>
                    <a:schemeClr val="bg1"/>
                  </a:solidFill>
                  <a:latin typeface="Arial Black" panose="020B0A04020102020204" pitchFamily="34" charset="0"/>
                  <a:ea typeface="Tahoma" panose="020B0604030504040204" pitchFamily="34" charset="0"/>
                  <a:cs typeface="Aharoni" panose="02010803020104030203" pitchFamily="2" charset="-79"/>
                </a:rPr>
                <a:t>µA</a:t>
              </a:r>
              <a:endParaRPr kumimoji="0" lang="fr-FR" sz="1600" b="0" i="0" u="none" strike="noStrike" cap="none" normalizeH="0" baseline="0" dirty="0">
                <a:ln>
                  <a:noFill/>
                </a:ln>
                <a:solidFill>
                  <a:schemeClr val="bg1"/>
                </a:solidFill>
                <a:effectLst/>
                <a:latin typeface="Arial Black" panose="020B0A04020102020204" pitchFamily="34" charset="0"/>
                <a:ea typeface="Tahoma" panose="020B0604030504040204" pitchFamily="34" charset="0"/>
                <a:cs typeface="Aharoni" panose="02010803020104030203" pitchFamily="2" charset="-79"/>
              </a:endParaRPr>
            </a:p>
          </p:txBody>
        </p:sp>
      </p:grpSp>
      <p:sp>
        <p:nvSpPr>
          <p:cNvPr id="12" name="Rectangle 11">
            <a:extLst>
              <a:ext uri="{FF2B5EF4-FFF2-40B4-BE49-F238E27FC236}">
                <a16:creationId xmlns:a16="http://schemas.microsoft.com/office/drawing/2014/main" id="{C3452210-34F5-4B1D-91B3-E79C5A20BE8B}"/>
              </a:ext>
            </a:extLst>
          </p:cNvPr>
          <p:cNvSpPr/>
          <p:nvPr/>
        </p:nvSpPr>
        <p:spPr>
          <a:xfrm>
            <a:off x="3270586" y="5938460"/>
            <a:ext cx="1261749" cy="43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Cd=270pF</a:t>
            </a:r>
          </a:p>
        </p:txBody>
      </p:sp>
      <p:pic>
        <p:nvPicPr>
          <p:cNvPr id="14" name="Image 13">
            <a:extLst>
              <a:ext uri="{FF2B5EF4-FFF2-40B4-BE49-F238E27FC236}">
                <a16:creationId xmlns:a16="http://schemas.microsoft.com/office/drawing/2014/main" id="{E3964E1E-A7DF-466A-9FE4-FC903F6B1078}"/>
              </a:ext>
            </a:extLst>
          </p:cNvPr>
          <p:cNvPicPr>
            <a:picLocks noChangeAspect="1"/>
          </p:cNvPicPr>
          <p:nvPr/>
        </p:nvPicPr>
        <p:blipFill>
          <a:blip r:embed="rId6"/>
          <a:stretch>
            <a:fillRect/>
          </a:stretch>
        </p:blipFill>
        <p:spPr>
          <a:xfrm>
            <a:off x="0" y="1091226"/>
            <a:ext cx="4542981" cy="1144688"/>
          </a:xfrm>
          <a:prstGeom prst="rect">
            <a:avLst/>
          </a:prstGeom>
        </p:spPr>
      </p:pic>
      <p:grpSp>
        <p:nvGrpSpPr>
          <p:cNvPr id="28" name="Groupe 27">
            <a:extLst>
              <a:ext uri="{FF2B5EF4-FFF2-40B4-BE49-F238E27FC236}">
                <a16:creationId xmlns:a16="http://schemas.microsoft.com/office/drawing/2014/main" id="{ADEB6390-9AB5-46A6-A058-E61A78A35147}"/>
              </a:ext>
            </a:extLst>
          </p:cNvPr>
          <p:cNvGrpSpPr/>
          <p:nvPr/>
        </p:nvGrpSpPr>
        <p:grpSpPr>
          <a:xfrm>
            <a:off x="4868776" y="1336546"/>
            <a:ext cx="3380954" cy="1463171"/>
            <a:chOff x="5862918" y="2393483"/>
            <a:chExt cx="3380954" cy="1463171"/>
          </a:xfrm>
        </p:grpSpPr>
        <p:pic>
          <p:nvPicPr>
            <p:cNvPr id="15" name="Image 14">
              <a:extLst>
                <a:ext uri="{FF2B5EF4-FFF2-40B4-BE49-F238E27FC236}">
                  <a16:creationId xmlns:a16="http://schemas.microsoft.com/office/drawing/2014/main" id="{865CB40F-0A68-4AA7-95F3-E7AC7BD5508C}"/>
                </a:ext>
              </a:extLst>
            </p:cNvPr>
            <p:cNvPicPr>
              <a:picLocks noChangeAspect="1"/>
            </p:cNvPicPr>
            <p:nvPr/>
          </p:nvPicPr>
          <p:blipFill>
            <a:blip r:embed="rId7"/>
            <a:stretch>
              <a:fillRect/>
            </a:stretch>
          </p:blipFill>
          <p:spPr>
            <a:xfrm>
              <a:off x="6400800" y="2437429"/>
              <a:ext cx="2743200" cy="1419225"/>
            </a:xfrm>
            <a:prstGeom prst="rect">
              <a:avLst/>
            </a:prstGeom>
          </p:spPr>
        </p:pic>
        <p:sp>
          <p:nvSpPr>
            <p:cNvPr id="26" name="Rectangle 25">
              <a:extLst>
                <a:ext uri="{FF2B5EF4-FFF2-40B4-BE49-F238E27FC236}">
                  <a16:creationId xmlns:a16="http://schemas.microsoft.com/office/drawing/2014/main" id="{7C41BBF1-F28D-43E1-A45D-56B6590C9BAE}"/>
                </a:ext>
              </a:extLst>
            </p:cNvPr>
            <p:cNvSpPr/>
            <p:nvPr/>
          </p:nvSpPr>
          <p:spPr>
            <a:xfrm>
              <a:off x="8683885" y="3409977"/>
              <a:ext cx="559987"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t(s)</a:t>
              </a:r>
            </a:p>
          </p:txBody>
        </p:sp>
        <p:sp>
          <p:nvSpPr>
            <p:cNvPr id="27" name="Rectangle 26">
              <a:extLst>
                <a:ext uri="{FF2B5EF4-FFF2-40B4-BE49-F238E27FC236}">
                  <a16:creationId xmlns:a16="http://schemas.microsoft.com/office/drawing/2014/main" id="{D45C19FA-77B5-4818-8193-E38802E936AB}"/>
                </a:ext>
              </a:extLst>
            </p:cNvPr>
            <p:cNvSpPr/>
            <p:nvPr/>
          </p:nvSpPr>
          <p:spPr>
            <a:xfrm>
              <a:off x="5862918" y="2393483"/>
              <a:ext cx="817875"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U(V)</a:t>
              </a:r>
            </a:p>
          </p:txBody>
        </p:sp>
      </p:grpSp>
      <p:sp>
        <p:nvSpPr>
          <p:cNvPr id="30" name="Rectangle 29">
            <a:extLst>
              <a:ext uri="{FF2B5EF4-FFF2-40B4-BE49-F238E27FC236}">
                <a16:creationId xmlns:a16="http://schemas.microsoft.com/office/drawing/2014/main" id="{EE8010B7-8DE0-4CA7-856E-64DEC758856A}"/>
              </a:ext>
            </a:extLst>
          </p:cNvPr>
          <p:cNvSpPr/>
          <p:nvPr/>
        </p:nvSpPr>
        <p:spPr>
          <a:xfrm>
            <a:off x="6907502" y="1815420"/>
            <a:ext cx="1496932"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Sortie émulateur</a:t>
            </a:r>
          </a:p>
        </p:txBody>
      </p:sp>
      <p:sp>
        <p:nvSpPr>
          <p:cNvPr id="5" name="Espace réservé du numéro de diapositive 4">
            <a:extLst>
              <a:ext uri="{FF2B5EF4-FFF2-40B4-BE49-F238E27FC236}">
                <a16:creationId xmlns:a16="http://schemas.microsoft.com/office/drawing/2014/main" id="{35C1FDC0-D74E-4C4A-8741-6D25A649B812}"/>
              </a:ext>
            </a:extLst>
          </p:cNvPr>
          <p:cNvSpPr>
            <a:spLocks noGrp="1"/>
          </p:cNvSpPr>
          <p:nvPr>
            <p:ph type="sldNum" sz="quarter" idx="12"/>
          </p:nvPr>
        </p:nvSpPr>
        <p:spPr>
          <a:xfrm>
            <a:off x="6987051" y="5988292"/>
            <a:ext cx="2133600" cy="365125"/>
          </a:xfrm>
        </p:spPr>
        <p:txBody>
          <a:bodyPr/>
          <a:lstStyle/>
          <a:p>
            <a:fld id="{01397B66-3F45-4A8D-BD44-716047D06632}" type="slidenum">
              <a:rPr lang="fr-FR" sz="1600" i="1" smtClean="0">
                <a:solidFill>
                  <a:srgbClr val="FF0000"/>
                </a:solidFill>
              </a:rPr>
              <a:t>20</a:t>
            </a:fld>
            <a:r>
              <a:rPr lang="fr-FR" sz="1600" i="1" dirty="0">
                <a:solidFill>
                  <a:srgbClr val="FF0000"/>
                </a:solidFill>
              </a:rPr>
              <a:t>/33</a:t>
            </a:r>
          </a:p>
        </p:txBody>
      </p:sp>
      <p:pic>
        <p:nvPicPr>
          <p:cNvPr id="29" name="Image 28">
            <a:extLst>
              <a:ext uri="{FF2B5EF4-FFF2-40B4-BE49-F238E27FC236}">
                <a16:creationId xmlns:a16="http://schemas.microsoft.com/office/drawing/2014/main" id="{2A156C58-C859-4926-A097-3E486BA4943B}"/>
              </a:ext>
            </a:extLst>
          </p:cNvPr>
          <p:cNvPicPr>
            <a:picLocks noChangeAspect="1"/>
          </p:cNvPicPr>
          <p:nvPr/>
        </p:nvPicPr>
        <p:blipFill>
          <a:blip r:embed="rId8"/>
          <a:stretch>
            <a:fillRect/>
          </a:stretch>
        </p:blipFill>
        <p:spPr>
          <a:xfrm>
            <a:off x="27389" y="2257839"/>
            <a:ext cx="3269055" cy="3969567"/>
          </a:xfrm>
          <a:prstGeom prst="rect">
            <a:avLst/>
          </a:prstGeom>
        </p:spPr>
      </p:pic>
      <p:sp>
        <p:nvSpPr>
          <p:cNvPr id="31" name="Rectangle 30">
            <a:extLst>
              <a:ext uri="{FF2B5EF4-FFF2-40B4-BE49-F238E27FC236}">
                <a16:creationId xmlns:a16="http://schemas.microsoft.com/office/drawing/2014/main" id="{2013164A-CB81-42C0-A837-569445FFD795}"/>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33" name="Rectangle 32">
            <a:extLst>
              <a:ext uri="{FF2B5EF4-FFF2-40B4-BE49-F238E27FC236}">
                <a16:creationId xmlns:a16="http://schemas.microsoft.com/office/drawing/2014/main" id="{23E16E16-0B1B-48D2-817E-BBAEC6C049DF}"/>
              </a:ext>
            </a:extLst>
          </p:cNvPr>
          <p:cNvSpPr/>
          <p:nvPr/>
        </p:nvSpPr>
        <p:spPr>
          <a:xfrm>
            <a:off x="899591" y="535882"/>
            <a:ext cx="8352929"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400" dirty="0">
                <a:ln w="0"/>
                <a:solidFill>
                  <a:srgbClr val="FF0000"/>
                </a:solidFill>
                <a:effectLst>
                  <a:outerShdw blurRad="38100" dist="25400" dir="5400000" algn="ctr" rotWithShape="0">
                    <a:srgbClr val="6E747A">
                      <a:alpha val="43000"/>
                    </a:srgbClr>
                  </a:outerShdw>
                </a:effectLst>
              </a:rPr>
              <a:t>Topologie Shunt-Feedback-</a:t>
            </a:r>
            <a:r>
              <a:rPr lang="fr-FR" sz="2400" dirty="0">
                <a:ln w="0"/>
                <a:solidFill>
                  <a:schemeClr val="accent1"/>
                </a:solidFill>
                <a:effectLst>
                  <a:outerShdw blurRad="38100" dist="25400" dir="5400000" algn="ctr" rotWithShape="0">
                    <a:srgbClr val="6E747A">
                      <a:alpha val="43000"/>
                    </a:srgbClr>
                  </a:outerShdw>
                </a:effectLst>
              </a:rPr>
              <a:t> </a:t>
            </a:r>
            <a:r>
              <a:rPr lang="fr-FR" sz="2400" b="1" dirty="0">
                <a:ln w="0"/>
                <a:solidFill>
                  <a:srgbClr val="FF0000"/>
                </a:solidFill>
                <a:effectLst>
                  <a:outerShdw blurRad="38100" dist="25400" dir="5400000" algn="ctr" rotWithShape="0">
                    <a:srgbClr val="6E747A">
                      <a:alpha val="43000"/>
                    </a:srgbClr>
                  </a:outerShdw>
                </a:effectLst>
              </a:rPr>
              <a:t>résultat expérimental</a:t>
            </a:r>
          </a:p>
        </p:txBody>
      </p:sp>
    </p:spTree>
    <p:extLst>
      <p:ext uri="{BB962C8B-B14F-4D97-AF65-F5344CB8AC3E}">
        <p14:creationId xmlns:p14="http://schemas.microsoft.com/office/powerpoint/2010/main" val="421111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sp>
        <p:nvSpPr>
          <p:cNvPr id="5" name="Rectangle 4">
            <a:extLst>
              <a:ext uri="{FF2B5EF4-FFF2-40B4-BE49-F238E27FC236}">
                <a16:creationId xmlns:a16="http://schemas.microsoft.com/office/drawing/2014/main" id="{AFE02EA4-745E-45ED-AE10-C3268EFBCED2}"/>
              </a:ext>
            </a:extLst>
          </p:cNvPr>
          <p:cNvSpPr/>
          <p:nvPr/>
        </p:nvSpPr>
        <p:spPr>
          <a:xfrm>
            <a:off x="36030" y="4797152"/>
            <a:ext cx="5234356" cy="151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2">
                    <a:lumMod val="60000"/>
                    <a:lumOff val="40000"/>
                  </a:schemeClr>
                </a:solidFill>
              </a:rPr>
              <a:t>Ce circuit est constitué de:</a:t>
            </a:r>
          </a:p>
          <a:p>
            <a:endParaRPr lang="fr-FR" dirty="0">
              <a:solidFill>
                <a:schemeClr val="tx1"/>
              </a:solidFill>
              <a:latin typeface="Comic Sans MS" panose="030F0702030302020204" pitchFamily="66" charset="0"/>
            </a:endParaRPr>
          </a:p>
          <a:p>
            <a:pPr marL="285750" indent="-285750">
              <a:buFontTx/>
              <a:buChar char="-"/>
            </a:pPr>
            <a:r>
              <a:rPr lang="fr-FR" dirty="0">
                <a:solidFill>
                  <a:schemeClr val="tx1"/>
                </a:solidFill>
                <a:latin typeface="Comic Sans MS" panose="030F0702030302020204" pitchFamily="66" charset="0"/>
              </a:rPr>
              <a:t> </a:t>
            </a:r>
            <a:r>
              <a:rPr lang="fr-FR" sz="1400" dirty="0">
                <a:solidFill>
                  <a:schemeClr val="tx1"/>
                </a:solidFill>
                <a:latin typeface="Comic Sans MS" panose="030F0702030302020204" pitchFamily="66" charset="0"/>
              </a:rPr>
              <a:t>amplificateur en régulation</a:t>
            </a:r>
          </a:p>
          <a:p>
            <a:endParaRPr lang="fr-FR" sz="1400" dirty="0">
              <a:solidFill>
                <a:schemeClr val="tx1"/>
              </a:solidFill>
              <a:latin typeface="Comic Sans MS" panose="030F0702030302020204" pitchFamily="66" charset="0"/>
            </a:endParaRPr>
          </a:p>
          <a:p>
            <a:pPr marL="285750" indent="-285750">
              <a:buFontTx/>
              <a:buChar char="-"/>
            </a:pPr>
            <a:r>
              <a:rPr lang="fr-FR" sz="1400" dirty="0">
                <a:solidFill>
                  <a:schemeClr val="tx1"/>
                </a:solidFill>
                <a:latin typeface="Comic Sans MS" panose="030F0702030302020204" pitchFamily="66" charset="0"/>
              </a:rPr>
              <a:t>Un convoyeur de courant (faible impédance d’entrée 1/gm1, grande résistance de sortie Rout )</a:t>
            </a:r>
          </a:p>
        </p:txBody>
      </p:sp>
      <p:sp>
        <p:nvSpPr>
          <p:cNvPr id="17" name="Ellipse 16">
            <a:extLst>
              <a:ext uri="{FF2B5EF4-FFF2-40B4-BE49-F238E27FC236}">
                <a16:creationId xmlns:a16="http://schemas.microsoft.com/office/drawing/2014/main" id="{2FF8E6AB-334E-4DAC-9618-0EAAB511030F}"/>
              </a:ext>
            </a:extLst>
          </p:cNvPr>
          <p:cNvSpPr/>
          <p:nvPr/>
        </p:nvSpPr>
        <p:spPr>
          <a:xfrm>
            <a:off x="2769807" y="5401631"/>
            <a:ext cx="576064" cy="292828"/>
          </a:xfrm>
          <a:prstGeom prst="ellips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18" name="Ellipse 17">
            <a:extLst>
              <a:ext uri="{FF2B5EF4-FFF2-40B4-BE49-F238E27FC236}">
                <a16:creationId xmlns:a16="http://schemas.microsoft.com/office/drawing/2014/main" id="{305EFD99-E011-444C-B995-99EDC369C22D}"/>
              </a:ext>
            </a:extLst>
          </p:cNvPr>
          <p:cNvSpPr/>
          <p:nvPr/>
        </p:nvSpPr>
        <p:spPr>
          <a:xfrm>
            <a:off x="3871352" y="6017526"/>
            <a:ext cx="576064" cy="305148"/>
          </a:xfrm>
          <a:prstGeom prst="ellipse">
            <a:avLst/>
          </a:prstGeom>
          <a:solidFill>
            <a:srgbClr val="FFFF00"/>
          </a:solidFill>
          <a:ln>
            <a:solidFill>
              <a:srgbClr val="2835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12" name="Espace réservé du numéro de diapositive 11">
            <a:extLst>
              <a:ext uri="{FF2B5EF4-FFF2-40B4-BE49-F238E27FC236}">
                <a16:creationId xmlns:a16="http://schemas.microsoft.com/office/drawing/2014/main" id="{0B28C7E3-1DE1-41C3-9A50-1706A0FBA8A7}"/>
              </a:ext>
            </a:extLst>
          </p:cNvPr>
          <p:cNvSpPr>
            <a:spLocks noGrp="1"/>
          </p:cNvSpPr>
          <p:nvPr>
            <p:ph type="sldNum" sz="quarter" idx="12"/>
          </p:nvPr>
        </p:nvSpPr>
        <p:spPr>
          <a:xfrm>
            <a:off x="6986297" y="6013130"/>
            <a:ext cx="2133600" cy="365125"/>
          </a:xfrm>
        </p:spPr>
        <p:txBody>
          <a:bodyPr/>
          <a:lstStyle/>
          <a:p>
            <a:fld id="{01397B66-3F45-4A8D-BD44-716047D06632}" type="slidenum">
              <a:rPr lang="fr-FR" sz="1600" i="1" smtClean="0">
                <a:solidFill>
                  <a:srgbClr val="FF0000"/>
                </a:solidFill>
              </a:rPr>
              <a:t>21</a:t>
            </a:fld>
            <a:r>
              <a:rPr lang="fr-FR" sz="1600" i="1" dirty="0">
                <a:solidFill>
                  <a:srgbClr val="FF0000"/>
                </a:solidFill>
              </a:rPr>
              <a:t>/33</a:t>
            </a:r>
          </a:p>
        </p:txBody>
      </p:sp>
      <p:grpSp>
        <p:nvGrpSpPr>
          <p:cNvPr id="19" name="Groupe 18">
            <a:extLst>
              <a:ext uri="{FF2B5EF4-FFF2-40B4-BE49-F238E27FC236}">
                <a16:creationId xmlns:a16="http://schemas.microsoft.com/office/drawing/2014/main" id="{4416E78D-C8E7-4817-8711-E3AB2225AC05}"/>
              </a:ext>
            </a:extLst>
          </p:cNvPr>
          <p:cNvGrpSpPr/>
          <p:nvPr/>
        </p:nvGrpSpPr>
        <p:grpSpPr>
          <a:xfrm>
            <a:off x="1459577" y="1061843"/>
            <a:ext cx="6788911" cy="3778951"/>
            <a:chOff x="1263618" y="566800"/>
            <a:chExt cx="7196814" cy="4439219"/>
          </a:xfrm>
        </p:grpSpPr>
        <p:grpSp>
          <p:nvGrpSpPr>
            <p:cNvPr id="13" name="Groupe 12">
              <a:extLst>
                <a:ext uri="{FF2B5EF4-FFF2-40B4-BE49-F238E27FC236}">
                  <a16:creationId xmlns:a16="http://schemas.microsoft.com/office/drawing/2014/main" id="{1E5BD647-E84A-43EE-B9AB-27951B54CCB8}"/>
                </a:ext>
              </a:extLst>
            </p:cNvPr>
            <p:cNvGrpSpPr/>
            <p:nvPr/>
          </p:nvGrpSpPr>
          <p:grpSpPr>
            <a:xfrm>
              <a:off x="1263618" y="566800"/>
              <a:ext cx="7196814" cy="4439219"/>
              <a:chOff x="1259632" y="650761"/>
              <a:chExt cx="7196814" cy="4439219"/>
            </a:xfrm>
          </p:grpSpPr>
          <p:pic>
            <p:nvPicPr>
              <p:cNvPr id="6" name="Image 5">
                <a:extLst>
                  <a:ext uri="{FF2B5EF4-FFF2-40B4-BE49-F238E27FC236}">
                    <a16:creationId xmlns:a16="http://schemas.microsoft.com/office/drawing/2014/main" id="{FB9A5A9C-3D03-46A4-B30B-40F18A07889E}"/>
                  </a:ext>
                </a:extLst>
              </p:cNvPr>
              <p:cNvPicPr>
                <a:picLocks noChangeAspect="1"/>
              </p:cNvPicPr>
              <p:nvPr/>
            </p:nvPicPr>
            <p:blipFill>
              <a:blip r:embed="rId4"/>
              <a:stretch>
                <a:fillRect/>
              </a:stretch>
            </p:blipFill>
            <p:spPr>
              <a:xfrm>
                <a:off x="1594510" y="650761"/>
                <a:ext cx="6552728" cy="4439219"/>
              </a:xfrm>
              <a:prstGeom prst="rect">
                <a:avLst/>
              </a:prstGeom>
            </p:spPr>
          </p:pic>
          <p:sp>
            <p:nvSpPr>
              <p:cNvPr id="7" name="Rectangle 6">
                <a:extLst>
                  <a:ext uri="{FF2B5EF4-FFF2-40B4-BE49-F238E27FC236}">
                    <a16:creationId xmlns:a16="http://schemas.microsoft.com/office/drawing/2014/main" id="{2E81D735-D261-4993-8E55-C4911B396A06}"/>
                  </a:ext>
                </a:extLst>
              </p:cNvPr>
              <p:cNvSpPr/>
              <p:nvPr/>
            </p:nvSpPr>
            <p:spPr>
              <a:xfrm>
                <a:off x="1259632" y="764704"/>
                <a:ext cx="4172478" cy="3456384"/>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4AE4D28-8EA7-4DF9-BB14-AB878E5D927D}"/>
                  </a:ext>
                </a:extLst>
              </p:cNvPr>
              <p:cNvSpPr/>
              <p:nvPr/>
            </p:nvSpPr>
            <p:spPr>
              <a:xfrm>
                <a:off x="5432110" y="650761"/>
                <a:ext cx="3024336" cy="443921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F5B198D-1D7E-49C5-A93E-132F368BFBC0}"/>
                  </a:ext>
                </a:extLst>
              </p:cNvPr>
              <p:cNvSpPr/>
              <p:nvPr/>
            </p:nvSpPr>
            <p:spPr>
              <a:xfrm>
                <a:off x="3563888" y="1124744"/>
                <a:ext cx="576064" cy="487191"/>
              </a:xfrm>
              <a:prstGeom prst="ellips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16" name="Ellipse 15">
                <a:extLst>
                  <a:ext uri="{FF2B5EF4-FFF2-40B4-BE49-F238E27FC236}">
                    <a16:creationId xmlns:a16="http://schemas.microsoft.com/office/drawing/2014/main" id="{7B9CD8C1-7E48-4D2D-8F64-B8EBDE25C5F5}"/>
                  </a:ext>
                </a:extLst>
              </p:cNvPr>
              <p:cNvSpPr/>
              <p:nvPr/>
            </p:nvSpPr>
            <p:spPr>
              <a:xfrm>
                <a:off x="7493858" y="889581"/>
                <a:ext cx="576064" cy="487191"/>
              </a:xfrm>
              <a:prstGeom prst="ellipse">
                <a:avLst/>
              </a:prstGeom>
              <a:solidFill>
                <a:srgbClr val="FFFF00"/>
              </a:solidFill>
              <a:ln>
                <a:solidFill>
                  <a:srgbClr val="2835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grpSp>
        <p:sp>
          <p:nvSpPr>
            <p:cNvPr id="8" name="Rectangle 7">
              <a:extLst>
                <a:ext uri="{FF2B5EF4-FFF2-40B4-BE49-F238E27FC236}">
                  <a16:creationId xmlns:a16="http://schemas.microsoft.com/office/drawing/2014/main" id="{B39DCC61-51A5-4408-9A73-32828B0DC8FF}"/>
                </a:ext>
              </a:extLst>
            </p:cNvPr>
            <p:cNvSpPr/>
            <p:nvPr/>
          </p:nvSpPr>
          <p:spPr>
            <a:xfrm>
              <a:off x="5432110" y="2060848"/>
              <a:ext cx="1537848" cy="1368152"/>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3AE614A0-A51E-4081-B2A9-A028791CE673}"/>
              </a:ext>
            </a:extLst>
          </p:cNvPr>
          <p:cNvSpPr/>
          <p:nvPr/>
        </p:nvSpPr>
        <p:spPr>
          <a:xfrm>
            <a:off x="59803" y="2221"/>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21" name="Rectangle 20">
            <a:extLst>
              <a:ext uri="{FF2B5EF4-FFF2-40B4-BE49-F238E27FC236}">
                <a16:creationId xmlns:a16="http://schemas.microsoft.com/office/drawing/2014/main" id="{A68949A5-FA67-47AF-A791-6B5A82F71EE8}"/>
              </a:ext>
            </a:extLst>
          </p:cNvPr>
          <p:cNvSpPr/>
          <p:nvPr/>
        </p:nvSpPr>
        <p:spPr>
          <a:xfrm>
            <a:off x="293117" y="402281"/>
            <a:ext cx="9457355"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 </a:t>
            </a:r>
            <a:r>
              <a:rPr lang="fr-FR" sz="2200" dirty="0">
                <a:ln w="0"/>
                <a:solidFill>
                  <a:srgbClr val="FF0000"/>
                </a:solidFill>
                <a:effectLst>
                  <a:outerShdw blurRad="38100" dist="25400" dir="5400000" algn="ctr" rotWithShape="0">
                    <a:srgbClr val="6E747A">
                      <a:alpha val="43000"/>
                    </a:srgbClr>
                  </a:outerShdw>
                </a:effectLst>
              </a:rPr>
              <a:t>Topologie base commune avec amplificateur en régulation</a:t>
            </a:r>
            <a:endParaRPr lang="fr-FR" sz="2200" b="1"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29560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82FD94D-8DDA-41E3-A1AB-0ADAE2018F09}"/>
              </a:ext>
            </a:extLst>
          </p:cNvPr>
          <p:cNvSpPr/>
          <p:nvPr/>
        </p:nvSpPr>
        <p:spPr>
          <a:xfrm>
            <a:off x="-89368" y="5086139"/>
            <a:ext cx="5671642" cy="86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B050"/>
                </a:solidFill>
              </a:rPr>
              <a:t>Resistance d’entrée d’un amplificateur en régulation très faible </a:t>
            </a:r>
          </a:p>
          <a:p>
            <a:r>
              <a:rPr lang="fr-FR" sz="1600" b="1" dirty="0">
                <a:solidFill>
                  <a:srgbClr val="00B050"/>
                </a:solidFill>
              </a:rPr>
              <a:t># résistance d’entrée montage base commune (1/gm)</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32D29CC-2CA5-4692-AA07-C165CDC21CF2}"/>
                  </a:ext>
                </a:extLst>
              </p:cNvPr>
              <p:cNvSpPr/>
              <p:nvPr/>
            </p:nvSpPr>
            <p:spPr>
              <a:xfrm>
                <a:off x="2079843" y="3980093"/>
                <a:ext cx="1329115" cy="103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i="1" dirty="0">
                    <a:solidFill>
                      <a:srgbClr val="0570B8"/>
                    </a:solidFill>
                    <a:latin typeface="Cambria Math" panose="02040503050406030204" pitchFamily="18" charset="0"/>
                  </a:rPr>
                  <a:t>≈  </a:t>
                </a:r>
                <a14:m>
                  <m:oMath xmlns:m="http://schemas.openxmlformats.org/officeDocument/2006/math">
                    <m:f>
                      <m:fPr>
                        <m:ctrlPr>
                          <a:rPr lang="fr-FR" sz="2000" i="1" smtClean="0">
                            <a:solidFill>
                              <a:srgbClr val="0570B8"/>
                            </a:solidFill>
                            <a:latin typeface="Cambria Math" panose="02040503050406030204" pitchFamily="18" charset="0"/>
                          </a:rPr>
                        </m:ctrlPr>
                      </m:fPr>
                      <m:num>
                        <m:r>
                          <a:rPr lang="fr-FR" sz="2000" b="0" i="1" smtClean="0">
                            <a:solidFill>
                              <a:srgbClr val="0570B8"/>
                            </a:solidFill>
                            <a:latin typeface="Cambria Math" panose="02040503050406030204" pitchFamily="18" charset="0"/>
                          </a:rPr>
                          <m:t>1</m:t>
                        </m:r>
                      </m:num>
                      <m:den>
                        <m:sSub>
                          <m:sSubPr>
                            <m:ctrlPr>
                              <a:rPr lang="fr-FR" sz="2000" b="0" i="1" smtClean="0">
                                <a:solidFill>
                                  <a:srgbClr val="0570B8"/>
                                </a:solidFill>
                                <a:latin typeface="Cambria Math" panose="02040503050406030204" pitchFamily="18" charset="0"/>
                              </a:rPr>
                            </m:ctrlPr>
                          </m:sSubPr>
                          <m:e>
                            <m:r>
                              <a:rPr lang="fr-FR" sz="2000" b="0" i="1" smtClean="0">
                                <a:solidFill>
                                  <a:srgbClr val="0570B8"/>
                                </a:solidFill>
                                <a:latin typeface="Cambria Math" panose="02040503050406030204" pitchFamily="18" charset="0"/>
                              </a:rPr>
                              <m:t>𝐴</m:t>
                            </m:r>
                          </m:e>
                          <m:sub>
                            <m:r>
                              <a:rPr lang="fr-FR" sz="2000" b="0" i="1" smtClean="0">
                                <a:solidFill>
                                  <a:srgbClr val="0570B8"/>
                                </a:solidFill>
                                <a:latin typeface="Cambria Math" panose="02040503050406030204" pitchFamily="18" charset="0"/>
                              </a:rPr>
                              <m:t>1</m:t>
                            </m:r>
                          </m:sub>
                        </m:sSub>
                        <m:sSub>
                          <m:sSubPr>
                            <m:ctrlPr>
                              <a:rPr lang="fr-FR" sz="2000" b="0" i="1" smtClean="0">
                                <a:solidFill>
                                  <a:srgbClr val="0570B8"/>
                                </a:solidFill>
                                <a:latin typeface="Cambria Math" panose="02040503050406030204" pitchFamily="18" charset="0"/>
                              </a:rPr>
                            </m:ctrlPr>
                          </m:sSubPr>
                          <m:e>
                            <m:r>
                              <a:rPr lang="fr-FR" sz="2000" b="0" i="1" smtClean="0">
                                <a:solidFill>
                                  <a:srgbClr val="0570B8"/>
                                </a:solidFill>
                                <a:latin typeface="Cambria Math" panose="02040503050406030204" pitchFamily="18" charset="0"/>
                              </a:rPr>
                              <m:t>𝑔𝑚</m:t>
                            </m:r>
                          </m:e>
                          <m:sub>
                            <m:r>
                              <a:rPr lang="fr-FR" sz="2000" b="0" i="1" smtClean="0">
                                <a:solidFill>
                                  <a:srgbClr val="0570B8"/>
                                </a:solidFill>
                                <a:latin typeface="Cambria Math" panose="02040503050406030204" pitchFamily="18" charset="0"/>
                              </a:rPr>
                              <m:t>1</m:t>
                            </m:r>
                          </m:sub>
                        </m:sSub>
                      </m:den>
                    </m:f>
                  </m:oMath>
                </a14:m>
                <a:endParaRPr lang="fr-FR" sz="2000" dirty="0">
                  <a:solidFill>
                    <a:schemeClr val="tx1"/>
                  </a:solidFill>
                </a:endParaRPr>
              </a:p>
            </p:txBody>
          </p:sp>
        </mc:Choice>
        <mc:Fallback xmlns="">
          <p:sp>
            <p:nvSpPr>
              <p:cNvPr id="24" name="Rectangle 23">
                <a:extLst>
                  <a:ext uri="{FF2B5EF4-FFF2-40B4-BE49-F238E27FC236}">
                    <a16:creationId xmlns:a16="http://schemas.microsoft.com/office/drawing/2014/main" id="{432D29CC-2CA5-4692-AA07-C165CDC21CF2}"/>
                  </a:ext>
                </a:extLst>
              </p:cNvPr>
              <p:cNvSpPr>
                <a:spLocks noRot="1" noChangeAspect="1" noMove="1" noResize="1" noEditPoints="1" noAdjustHandles="1" noChangeArrowheads="1" noChangeShapeType="1" noTextEdit="1"/>
              </p:cNvSpPr>
              <p:nvPr/>
            </p:nvSpPr>
            <p:spPr>
              <a:xfrm>
                <a:off x="2079843" y="3980093"/>
                <a:ext cx="1329115" cy="1033019"/>
              </a:xfrm>
              <a:prstGeom prst="rect">
                <a:avLst/>
              </a:prstGeom>
              <a:blipFill>
                <a:blip r:embed="rId6"/>
                <a:stretch>
                  <a:fillRect l="-4587"/>
                </a:stretch>
              </a:blipFill>
              <a:ln>
                <a:noFill/>
              </a:ln>
            </p:spPr>
            <p:txBody>
              <a:bodyPr/>
              <a:lstStyle/>
              <a:p>
                <a:r>
                  <a:rPr lang="fr-FR">
                    <a:noFill/>
                  </a:rPr>
                  <a:t> </a:t>
                </a:r>
              </a:p>
            </p:txBody>
          </p:sp>
        </mc:Fallback>
      </mc:AlternateContent>
      <p:sp>
        <p:nvSpPr>
          <p:cNvPr id="14" name="Espace réservé du numéro de diapositive 13">
            <a:extLst>
              <a:ext uri="{FF2B5EF4-FFF2-40B4-BE49-F238E27FC236}">
                <a16:creationId xmlns:a16="http://schemas.microsoft.com/office/drawing/2014/main" id="{37956F73-6CA9-415E-A05C-4F836D5E5B3E}"/>
              </a:ext>
            </a:extLst>
          </p:cNvPr>
          <p:cNvSpPr>
            <a:spLocks noGrp="1"/>
          </p:cNvSpPr>
          <p:nvPr>
            <p:ph type="sldNum" sz="quarter" idx="12"/>
          </p:nvPr>
        </p:nvSpPr>
        <p:spPr>
          <a:xfrm>
            <a:off x="7008160" y="6008276"/>
            <a:ext cx="2133600" cy="365125"/>
          </a:xfrm>
        </p:spPr>
        <p:txBody>
          <a:bodyPr/>
          <a:lstStyle/>
          <a:p>
            <a:fld id="{01397B66-3F45-4A8D-BD44-716047D06632}" type="slidenum">
              <a:rPr lang="fr-FR" sz="1600" i="1" smtClean="0">
                <a:solidFill>
                  <a:srgbClr val="FF0000"/>
                </a:solidFill>
              </a:rPr>
              <a:t>22</a:t>
            </a:fld>
            <a:r>
              <a:rPr lang="fr-FR" sz="1600" i="1" dirty="0">
                <a:solidFill>
                  <a:srgbClr val="FF0000"/>
                </a:solidFill>
              </a:rPr>
              <a:t>/33</a:t>
            </a:r>
          </a:p>
        </p:txBody>
      </p:sp>
      <p:sp>
        <p:nvSpPr>
          <p:cNvPr id="23" name="Ellipse 22">
            <a:extLst>
              <a:ext uri="{FF2B5EF4-FFF2-40B4-BE49-F238E27FC236}">
                <a16:creationId xmlns:a16="http://schemas.microsoft.com/office/drawing/2014/main" id="{E7F2F999-05E9-4E5D-A9CA-264FA41B6B32}"/>
              </a:ext>
            </a:extLst>
          </p:cNvPr>
          <p:cNvSpPr/>
          <p:nvPr/>
        </p:nvSpPr>
        <p:spPr>
          <a:xfrm>
            <a:off x="32848" y="852625"/>
            <a:ext cx="576064" cy="354937"/>
          </a:xfrm>
          <a:prstGeom prst="ellipse">
            <a:avLst/>
          </a:prstGeom>
          <a:solidFill>
            <a:srgbClr val="FFFF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27" name="Rectangle 26">
            <a:extLst>
              <a:ext uri="{FF2B5EF4-FFF2-40B4-BE49-F238E27FC236}">
                <a16:creationId xmlns:a16="http://schemas.microsoft.com/office/drawing/2014/main" id="{70477B96-2B76-4538-98C2-0162BAD3DDC9}"/>
              </a:ext>
            </a:extLst>
          </p:cNvPr>
          <p:cNvSpPr/>
          <p:nvPr/>
        </p:nvSpPr>
        <p:spPr>
          <a:xfrm>
            <a:off x="343175" y="-55543"/>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28" name="Rectangle 27">
            <a:extLst>
              <a:ext uri="{FF2B5EF4-FFF2-40B4-BE49-F238E27FC236}">
                <a16:creationId xmlns:a16="http://schemas.microsoft.com/office/drawing/2014/main" id="{385E8B17-CA79-4F97-BBCD-81D4985A3F91}"/>
              </a:ext>
            </a:extLst>
          </p:cNvPr>
          <p:cNvSpPr/>
          <p:nvPr/>
        </p:nvSpPr>
        <p:spPr>
          <a:xfrm>
            <a:off x="581367" y="322757"/>
            <a:ext cx="8639873"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dirty="0">
                <a:ln w="0"/>
                <a:solidFill>
                  <a:schemeClr val="accent1"/>
                </a:solidFill>
                <a:effectLst>
                  <a:outerShdw blurRad="38100" dist="25400" dir="5400000" algn="ctr" rotWithShape="0">
                    <a:srgbClr val="6E747A">
                      <a:alpha val="43000"/>
                    </a:srgbClr>
                  </a:outerShdw>
                </a:effectLst>
              </a:rPr>
              <a:t>Mode courant : </a:t>
            </a:r>
            <a:r>
              <a:rPr lang="fr-FR" sz="2200" dirty="0">
                <a:ln w="0"/>
                <a:solidFill>
                  <a:srgbClr val="FF0000"/>
                </a:solidFill>
                <a:effectLst>
                  <a:outerShdw blurRad="38100" dist="25400" dir="5400000" algn="ctr" rotWithShape="0">
                    <a:srgbClr val="6E747A">
                      <a:alpha val="43000"/>
                    </a:srgbClr>
                  </a:outerShdw>
                </a:effectLst>
              </a:rPr>
              <a:t>Topologie base commune avec amplificateur en régulation</a:t>
            </a:r>
            <a:endParaRPr lang="fr-FR" sz="2200" b="1" dirty="0">
              <a:ln w="0"/>
              <a:solidFill>
                <a:srgbClr val="FF0000"/>
              </a:solidFill>
              <a:effectLst>
                <a:outerShdw blurRad="38100" dist="25400" dir="5400000" algn="ctr" rotWithShape="0">
                  <a:srgbClr val="6E747A">
                    <a:alpha val="43000"/>
                  </a:srgbClr>
                </a:outerShdw>
              </a:effectLst>
            </a:endParaRPr>
          </a:p>
        </p:txBody>
      </p:sp>
      <p:pic>
        <p:nvPicPr>
          <p:cNvPr id="2" name="Image 1">
            <a:extLst>
              <a:ext uri="{FF2B5EF4-FFF2-40B4-BE49-F238E27FC236}">
                <a16:creationId xmlns:a16="http://schemas.microsoft.com/office/drawing/2014/main" id="{1C1C9D55-D844-47F1-A5AC-C757285CC97E}"/>
              </a:ext>
            </a:extLst>
          </p:cNvPr>
          <p:cNvPicPr>
            <a:picLocks noChangeAspect="1"/>
          </p:cNvPicPr>
          <p:nvPr/>
        </p:nvPicPr>
        <p:blipFill>
          <a:blip r:embed="rId7"/>
          <a:stretch>
            <a:fillRect/>
          </a:stretch>
        </p:blipFill>
        <p:spPr>
          <a:xfrm>
            <a:off x="7063" y="1486263"/>
            <a:ext cx="2564831" cy="2026358"/>
          </a:xfrm>
          <a:prstGeom prst="rect">
            <a:avLst/>
          </a:prstGeom>
        </p:spPr>
      </p:pic>
      <p:sp>
        <p:nvSpPr>
          <p:cNvPr id="11" name="Rectangle 10">
            <a:extLst>
              <a:ext uri="{FF2B5EF4-FFF2-40B4-BE49-F238E27FC236}">
                <a16:creationId xmlns:a16="http://schemas.microsoft.com/office/drawing/2014/main" id="{30B53F88-5076-4DD1-817D-93B4F4743AD8}"/>
              </a:ext>
            </a:extLst>
          </p:cNvPr>
          <p:cNvSpPr/>
          <p:nvPr/>
        </p:nvSpPr>
        <p:spPr>
          <a:xfrm>
            <a:off x="251520" y="1627921"/>
            <a:ext cx="1858763" cy="91788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2130EA7-FBD4-42DD-BC73-6578E3798AC6}"/>
                  </a:ext>
                </a:extLst>
              </p:cNvPr>
              <p:cNvSpPr/>
              <p:nvPr/>
            </p:nvSpPr>
            <p:spPr>
              <a:xfrm>
                <a:off x="-89368" y="3875417"/>
                <a:ext cx="2576473" cy="1193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i="1" dirty="0">
                    <a:solidFill>
                      <a:srgbClr val="0570B8"/>
                    </a:solidFill>
                    <a:latin typeface="Cambria Math" panose="02040503050406030204" pitchFamily="18" charset="0"/>
                  </a:rPr>
                  <a:t>Rin=   </a:t>
                </a:r>
                <a14:m>
                  <m:oMath xmlns:m="http://schemas.openxmlformats.org/officeDocument/2006/math">
                    <m:f>
                      <m:fPr>
                        <m:ctrlPr>
                          <a:rPr lang="fr-FR" sz="2000" i="1" smtClean="0">
                            <a:solidFill>
                              <a:srgbClr val="0570B8"/>
                            </a:solidFill>
                            <a:latin typeface="Cambria Math" panose="02040503050406030204" pitchFamily="18" charset="0"/>
                          </a:rPr>
                        </m:ctrlPr>
                      </m:fPr>
                      <m:num>
                        <m:r>
                          <a:rPr lang="fr-FR" sz="2000" b="0" i="1" smtClean="0">
                            <a:solidFill>
                              <a:srgbClr val="0570B8"/>
                            </a:solidFill>
                            <a:latin typeface="Cambria Math" panose="02040503050406030204" pitchFamily="18" charset="0"/>
                          </a:rPr>
                          <m:t>𝑅𝐿</m:t>
                        </m:r>
                        <m:r>
                          <a:rPr lang="fr-FR" sz="2000" b="0" i="1" smtClean="0">
                            <a:solidFill>
                              <a:srgbClr val="0570B8"/>
                            </a:solidFill>
                            <a:latin typeface="Cambria Math" panose="02040503050406030204" pitchFamily="18" charset="0"/>
                          </a:rPr>
                          <m:t>+</m:t>
                        </m:r>
                        <m:r>
                          <a:rPr lang="fr-FR" sz="2000" b="0" i="1" smtClean="0">
                            <a:solidFill>
                              <a:srgbClr val="0570B8"/>
                            </a:solidFill>
                            <a:latin typeface="Cambria Math" panose="02040503050406030204" pitchFamily="18" charset="0"/>
                          </a:rPr>
                          <m:t>𝑟𝑜</m:t>
                        </m:r>
                      </m:num>
                      <m:den>
                        <m:r>
                          <a:rPr lang="fr-FR" sz="2000" b="0" i="1" smtClean="0">
                            <a:solidFill>
                              <a:srgbClr val="0570B8"/>
                            </a:solidFill>
                            <a:latin typeface="Cambria Math" panose="02040503050406030204" pitchFamily="18" charset="0"/>
                          </a:rPr>
                          <m:t>1</m:t>
                        </m:r>
                        <m:r>
                          <a:rPr lang="fr-FR" sz="2000" b="0" i="1" smtClean="0">
                            <a:solidFill>
                              <a:srgbClr val="0570B8"/>
                            </a:solidFill>
                            <a:latin typeface="Cambria Math" panose="02040503050406030204" pitchFamily="18" charset="0"/>
                          </a:rPr>
                          <m:t>+(</m:t>
                        </m:r>
                        <m:sSub>
                          <m:sSubPr>
                            <m:ctrlPr>
                              <a:rPr lang="fr-FR" sz="2000" b="0" i="1" smtClean="0">
                                <a:solidFill>
                                  <a:srgbClr val="0570B8"/>
                                </a:solidFill>
                                <a:latin typeface="Cambria Math" panose="02040503050406030204" pitchFamily="18" charset="0"/>
                              </a:rPr>
                            </m:ctrlPr>
                          </m:sSubPr>
                          <m:e>
                            <m:r>
                              <a:rPr lang="fr-FR" sz="2000" b="0" i="1" smtClean="0">
                                <a:solidFill>
                                  <a:srgbClr val="0570B8"/>
                                </a:solidFill>
                                <a:latin typeface="Cambria Math" panose="02040503050406030204" pitchFamily="18" charset="0"/>
                              </a:rPr>
                              <m:t>𝐴</m:t>
                            </m:r>
                          </m:e>
                          <m:sub>
                            <m:r>
                              <a:rPr lang="fr-FR" sz="2000" b="0" i="1" smtClean="0">
                                <a:solidFill>
                                  <a:srgbClr val="0570B8"/>
                                </a:solidFill>
                                <a:latin typeface="Cambria Math" panose="02040503050406030204" pitchFamily="18" charset="0"/>
                              </a:rPr>
                              <m:t>1</m:t>
                            </m:r>
                          </m:sub>
                        </m:sSub>
                        <m:r>
                          <a:rPr lang="fr-FR" sz="2000" b="0" i="1" smtClean="0">
                            <a:solidFill>
                              <a:srgbClr val="0570B8"/>
                            </a:solidFill>
                            <a:latin typeface="Cambria Math" panose="02040503050406030204" pitchFamily="18" charset="0"/>
                          </a:rPr>
                          <m:t>+</m:t>
                        </m:r>
                        <m:r>
                          <a:rPr lang="fr-FR" sz="2000" b="0" i="1" smtClean="0">
                            <a:solidFill>
                              <a:srgbClr val="0570B8"/>
                            </a:solidFill>
                            <a:latin typeface="Cambria Math" panose="02040503050406030204" pitchFamily="18" charset="0"/>
                          </a:rPr>
                          <m:t>1</m:t>
                        </m:r>
                        <m:r>
                          <a:rPr lang="fr-FR" sz="2000" b="0" i="1" smtClean="0">
                            <a:solidFill>
                              <a:srgbClr val="0570B8"/>
                            </a:solidFill>
                            <a:latin typeface="Cambria Math" panose="02040503050406030204" pitchFamily="18" charset="0"/>
                          </a:rPr>
                          <m:t>)</m:t>
                        </m:r>
                        <m:sSub>
                          <m:sSubPr>
                            <m:ctrlPr>
                              <a:rPr lang="fr-FR" sz="2000" b="0" i="1" smtClean="0">
                                <a:solidFill>
                                  <a:srgbClr val="0570B8"/>
                                </a:solidFill>
                                <a:latin typeface="Cambria Math" panose="02040503050406030204" pitchFamily="18" charset="0"/>
                              </a:rPr>
                            </m:ctrlPr>
                          </m:sSubPr>
                          <m:e>
                            <m:r>
                              <a:rPr lang="fr-FR" sz="2000" b="0" i="1" smtClean="0">
                                <a:solidFill>
                                  <a:srgbClr val="0570B8"/>
                                </a:solidFill>
                                <a:latin typeface="Cambria Math" panose="02040503050406030204" pitchFamily="18" charset="0"/>
                              </a:rPr>
                              <m:t>𝑔𝑚</m:t>
                            </m:r>
                          </m:e>
                          <m:sub>
                            <m:r>
                              <a:rPr lang="fr-FR" sz="2000" b="0" i="1" smtClean="0">
                                <a:solidFill>
                                  <a:srgbClr val="0570B8"/>
                                </a:solidFill>
                                <a:latin typeface="Cambria Math" panose="02040503050406030204" pitchFamily="18" charset="0"/>
                              </a:rPr>
                              <m:t>1</m:t>
                            </m:r>
                          </m:sub>
                        </m:sSub>
                        <m:r>
                          <a:rPr lang="fr-FR" sz="2000" b="0" i="1" smtClean="0">
                            <a:solidFill>
                              <a:srgbClr val="0570B8"/>
                            </a:solidFill>
                            <a:latin typeface="Cambria Math" panose="02040503050406030204" pitchFamily="18" charset="0"/>
                          </a:rPr>
                          <m:t>𝑟𝑜</m:t>
                        </m:r>
                      </m:den>
                    </m:f>
                  </m:oMath>
                </a14:m>
                <a:endParaRPr lang="fr-FR" sz="2000" dirty="0">
                  <a:solidFill>
                    <a:srgbClr val="00B050"/>
                  </a:solidFill>
                </a:endParaRPr>
              </a:p>
            </p:txBody>
          </p:sp>
        </mc:Choice>
        <mc:Fallback xmlns="">
          <p:sp>
            <p:nvSpPr>
              <p:cNvPr id="19" name="Rectangle 18">
                <a:extLst>
                  <a:ext uri="{FF2B5EF4-FFF2-40B4-BE49-F238E27FC236}">
                    <a16:creationId xmlns:a16="http://schemas.microsoft.com/office/drawing/2014/main" id="{E2130EA7-FBD4-42DD-BC73-6578E3798AC6}"/>
                  </a:ext>
                </a:extLst>
              </p:cNvPr>
              <p:cNvSpPr>
                <a:spLocks noRot="1" noChangeAspect="1" noMove="1" noResize="1" noEditPoints="1" noAdjustHandles="1" noChangeArrowheads="1" noChangeShapeType="1" noTextEdit="1"/>
              </p:cNvSpPr>
              <p:nvPr/>
            </p:nvSpPr>
            <p:spPr>
              <a:xfrm>
                <a:off x="-89368" y="3875417"/>
                <a:ext cx="2576473" cy="1193561"/>
              </a:xfrm>
              <a:prstGeom prst="rect">
                <a:avLst/>
              </a:prstGeom>
              <a:blipFill>
                <a:blip r:embed="rId8"/>
                <a:stretch>
                  <a:fillRect l="-2364"/>
                </a:stretch>
              </a:blipFill>
              <a:ln>
                <a:noFill/>
              </a:ln>
            </p:spPr>
            <p:txBody>
              <a:bodyPr/>
              <a:lstStyle/>
              <a:p>
                <a:r>
                  <a:rPr lang="fr-FR">
                    <a:noFill/>
                  </a:rPr>
                  <a:t> </a:t>
                </a:r>
              </a:p>
            </p:txBody>
          </p:sp>
        </mc:Fallback>
      </mc:AlternateContent>
      <p:cxnSp>
        <p:nvCxnSpPr>
          <p:cNvPr id="17" name="Connecteur droit avec flèche 16">
            <a:extLst>
              <a:ext uri="{FF2B5EF4-FFF2-40B4-BE49-F238E27FC236}">
                <a16:creationId xmlns:a16="http://schemas.microsoft.com/office/drawing/2014/main" id="{3412D288-9801-4695-BE46-CC9BCE97E6DF}"/>
              </a:ext>
            </a:extLst>
          </p:cNvPr>
          <p:cNvCxnSpPr>
            <a:cxnSpLocks/>
          </p:cNvCxnSpPr>
          <p:nvPr/>
        </p:nvCxnSpPr>
        <p:spPr>
          <a:xfrm flipV="1">
            <a:off x="729788" y="2582884"/>
            <a:ext cx="531737" cy="6514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A496538-F84D-4701-98A1-C5E4C116E4FB}"/>
              </a:ext>
            </a:extLst>
          </p:cNvPr>
          <p:cNvSpPr/>
          <p:nvPr/>
        </p:nvSpPr>
        <p:spPr>
          <a:xfrm>
            <a:off x="0" y="3206440"/>
            <a:ext cx="2487105" cy="462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Super transistor</a:t>
            </a:r>
          </a:p>
        </p:txBody>
      </p:sp>
      <p:sp>
        <p:nvSpPr>
          <p:cNvPr id="21" name="Rectangle 20">
            <a:extLst>
              <a:ext uri="{FF2B5EF4-FFF2-40B4-BE49-F238E27FC236}">
                <a16:creationId xmlns:a16="http://schemas.microsoft.com/office/drawing/2014/main" id="{0A1484B0-A954-4DDF-857B-6AD537D1FA5B}"/>
              </a:ext>
            </a:extLst>
          </p:cNvPr>
          <p:cNvSpPr/>
          <p:nvPr/>
        </p:nvSpPr>
        <p:spPr>
          <a:xfrm>
            <a:off x="919238" y="1876975"/>
            <a:ext cx="438688" cy="310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A1</a:t>
            </a:r>
          </a:p>
        </p:txBody>
      </p:sp>
      <p:sp>
        <p:nvSpPr>
          <p:cNvPr id="13" name="Rectangle 12">
            <a:extLst>
              <a:ext uri="{FF2B5EF4-FFF2-40B4-BE49-F238E27FC236}">
                <a16:creationId xmlns:a16="http://schemas.microsoft.com/office/drawing/2014/main" id="{98AC3542-EA18-41D7-9B5F-F3D48188E2D4}"/>
              </a:ext>
            </a:extLst>
          </p:cNvPr>
          <p:cNvSpPr/>
          <p:nvPr/>
        </p:nvSpPr>
        <p:spPr>
          <a:xfrm>
            <a:off x="1843106" y="2102270"/>
            <a:ext cx="548479" cy="2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T1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4D16A70-D89C-4420-AEB8-51F84B951A65}"/>
                  </a:ext>
                </a:extLst>
              </p:cNvPr>
              <p:cNvSpPr/>
              <p:nvPr/>
            </p:nvSpPr>
            <p:spPr>
              <a:xfrm>
                <a:off x="1895812" y="2582884"/>
                <a:ext cx="514009" cy="483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𝑅</m:t>
                          </m:r>
                        </m:e>
                        <m:sub>
                          <m:r>
                            <a:rPr lang="fr-FR" b="0" i="1" smtClean="0">
                              <a:solidFill>
                                <a:schemeClr val="tx1"/>
                              </a:solidFill>
                              <a:latin typeface="Cambria Math" panose="02040503050406030204" pitchFamily="18" charset="0"/>
                            </a:rPr>
                            <m:t>𝐿</m:t>
                          </m:r>
                        </m:sub>
                      </m:sSub>
                    </m:oMath>
                  </m:oMathPara>
                </a14:m>
                <a:endParaRPr lang="fr-FR" dirty="0">
                  <a:solidFill>
                    <a:schemeClr val="tx1"/>
                  </a:solidFill>
                </a:endParaRPr>
              </a:p>
            </p:txBody>
          </p:sp>
        </mc:Choice>
        <mc:Fallback xmlns="">
          <p:sp>
            <p:nvSpPr>
              <p:cNvPr id="6" name="Rectangle 5">
                <a:extLst>
                  <a:ext uri="{FF2B5EF4-FFF2-40B4-BE49-F238E27FC236}">
                    <a16:creationId xmlns:a16="http://schemas.microsoft.com/office/drawing/2014/main" id="{44D16A70-D89C-4420-AEB8-51F84B951A65}"/>
                  </a:ext>
                </a:extLst>
              </p:cNvPr>
              <p:cNvSpPr>
                <a:spLocks noRot="1" noChangeAspect="1" noMove="1" noResize="1" noEditPoints="1" noAdjustHandles="1" noChangeArrowheads="1" noChangeShapeType="1" noTextEdit="1"/>
              </p:cNvSpPr>
              <p:nvPr/>
            </p:nvSpPr>
            <p:spPr>
              <a:xfrm>
                <a:off x="1895812" y="2582884"/>
                <a:ext cx="514009" cy="483551"/>
              </a:xfrm>
              <a:prstGeom prst="rect">
                <a:avLst/>
              </a:prstGeom>
              <a:blipFill>
                <a:blip r:embed="rId9"/>
                <a:stretch>
                  <a:fillRect/>
                </a:stretch>
              </a:blipFill>
              <a:ln>
                <a:noFill/>
              </a:ln>
            </p:spPr>
            <p:txBody>
              <a:bodyPr/>
              <a:lstStyle/>
              <a:p>
                <a:r>
                  <a:rPr lang="fr-FR">
                    <a:noFill/>
                  </a:rPr>
                  <a:t> </a:t>
                </a:r>
              </a:p>
            </p:txBody>
          </p:sp>
        </mc:Fallback>
      </mc:AlternateContent>
      <p:pic>
        <p:nvPicPr>
          <p:cNvPr id="29" name="Image 28">
            <a:extLst>
              <a:ext uri="{FF2B5EF4-FFF2-40B4-BE49-F238E27FC236}">
                <a16:creationId xmlns:a16="http://schemas.microsoft.com/office/drawing/2014/main" id="{54248897-4B84-4D9E-8FBE-5AE9C935FA84}"/>
              </a:ext>
            </a:extLst>
          </p:cNvPr>
          <p:cNvPicPr>
            <a:picLocks noChangeAspect="1"/>
          </p:cNvPicPr>
          <p:nvPr/>
        </p:nvPicPr>
        <p:blipFill>
          <a:blip r:embed="rId10"/>
          <a:stretch>
            <a:fillRect/>
          </a:stretch>
        </p:blipFill>
        <p:spPr>
          <a:xfrm>
            <a:off x="2960886" y="1250538"/>
            <a:ext cx="2724150" cy="3352800"/>
          </a:xfrm>
          <a:prstGeom prst="rect">
            <a:avLst/>
          </a:prstGeom>
        </p:spPr>
      </p:pic>
      <p:sp>
        <p:nvSpPr>
          <p:cNvPr id="30" name="Ellipse 29">
            <a:extLst>
              <a:ext uri="{FF2B5EF4-FFF2-40B4-BE49-F238E27FC236}">
                <a16:creationId xmlns:a16="http://schemas.microsoft.com/office/drawing/2014/main" id="{F9E090D0-108E-4F95-ACC1-D3763449C5DD}"/>
              </a:ext>
            </a:extLst>
          </p:cNvPr>
          <p:cNvSpPr/>
          <p:nvPr/>
        </p:nvSpPr>
        <p:spPr>
          <a:xfrm>
            <a:off x="4613271" y="833931"/>
            <a:ext cx="576064" cy="305148"/>
          </a:xfrm>
          <a:prstGeom prst="ellipse">
            <a:avLst/>
          </a:prstGeom>
          <a:solidFill>
            <a:srgbClr val="FFFF00"/>
          </a:solidFill>
          <a:ln>
            <a:solidFill>
              <a:srgbClr val="28358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grpSp>
        <p:nvGrpSpPr>
          <p:cNvPr id="18" name="Groupe 17">
            <a:extLst>
              <a:ext uri="{FF2B5EF4-FFF2-40B4-BE49-F238E27FC236}">
                <a16:creationId xmlns:a16="http://schemas.microsoft.com/office/drawing/2014/main" id="{40C27381-C0E9-4E9F-AB9B-1E57C06850E1}"/>
              </a:ext>
            </a:extLst>
          </p:cNvPr>
          <p:cNvGrpSpPr/>
          <p:nvPr/>
        </p:nvGrpSpPr>
        <p:grpSpPr>
          <a:xfrm>
            <a:off x="5251447" y="1131301"/>
            <a:ext cx="4012879" cy="1532018"/>
            <a:chOff x="5488216" y="1060063"/>
            <a:chExt cx="4012879" cy="1532018"/>
          </a:xfrm>
        </p:grpSpPr>
        <p:sp>
          <p:nvSpPr>
            <p:cNvPr id="32" name="Rectangle 31">
              <a:extLst>
                <a:ext uri="{FF2B5EF4-FFF2-40B4-BE49-F238E27FC236}">
                  <a16:creationId xmlns:a16="http://schemas.microsoft.com/office/drawing/2014/main" id="{2530E692-A639-4E2D-B9F9-66CDAE6FC82C}"/>
                </a:ext>
              </a:extLst>
            </p:cNvPr>
            <p:cNvSpPr/>
            <p:nvPr/>
          </p:nvSpPr>
          <p:spPr>
            <a:xfrm>
              <a:off x="8841046" y="1400506"/>
              <a:ext cx="660049" cy="211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FF0000"/>
                  </a:solidFill>
                </a:rPr>
                <a:t>Sortie</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AA19C0A-E9C5-4910-9154-C449D9016988}"/>
                    </a:ext>
                  </a:extLst>
                </p:cNvPr>
                <p:cNvSpPr/>
                <p:nvPr/>
              </p:nvSpPr>
              <p:spPr>
                <a:xfrm>
                  <a:off x="5738975" y="1089124"/>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𝐸</m:t>
                            </m:r>
                          </m:e>
                          <m:sub>
                            <m:r>
                              <a:rPr lang="fr-FR" sz="1200" b="0" i="1" smtClean="0">
                                <a:solidFill>
                                  <a:schemeClr val="tx1"/>
                                </a:solidFill>
                                <a:latin typeface="Cambria Math" panose="02040503050406030204" pitchFamily="18" charset="0"/>
                              </a:rPr>
                              <m:t>1</m:t>
                            </m:r>
                          </m:sub>
                        </m:sSub>
                      </m:oMath>
                    </m:oMathPara>
                  </a14:m>
                  <a:endParaRPr lang="fr-FR" sz="1200" dirty="0">
                    <a:solidFill>
                      <a:schemeClr val="tx1"/>
                    </a:solidFill>
                  </a:endParaRPr>
                </a:p>
              </p:txBody>
            </p:sp>
          </mc:Choice>
          <mc:Fallback xmlns="">
            <p:sp>
              <p:nvSpPr>
                <p:cNvPr id="33" name="Rectangle 32">
                  <a:extLst>
                    <a:ext uri="{FF2B5EF4-FFF2-40B4-BE49-F238E27FC236}">
                      <a16:creationId xmlns:a16="http://schemas.microsoft.com/office/drawing/2014/main" id="{0AA19C0A-E9C5-4910-9154-C449D9016988}"/>
                    </a:ext>
                  </a:extLst>
                </p:cNvPr>
                <p:cNvSpPr>
                  <a:spLocks noRot="1" noChangeAspect="1" noMove="1" noResize="1" noEditPoints="1" noAdjustHandles="1" noChangeArrowheads="1" noChangeShapeType="1" noTextEdit="1"/>
                </p:cNvSpPr>
                <p:nvPr/>
              </p:nvSpPr>
              <p:spPr>
                <a:xfrm>
                  <a:off x="5738975" y="1089124"/>
                  <a:ext cx="229036" cy="242477"/>
                </a:xfrm>
                <a:prstGeom prst="rect">
                  <a:avLst/>
                </a:prstGeom>
                <a:blipFill>
                  <a:blip r:embed="rId11"/>
                  <a:stretch>
                    <a:fillRect l="-1621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CD24578-3D49-49B6-A687-628405B1B8D8}"/>
                    </a:ext>
                  </a:extLst>
                </p:cNvPr>
                <p:cNvSpPr/>
                <p:nvPr/>
              </p:nvSpPr>
              <p:spPr>
                <a:xfrm>
                  <a:off x="8579799" y="1060063"/>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𝐶</m:t>
                            </m:r>
                          </m:e>
                          <m:sub>
                            <m:r>
                              <a:rPr lang="fr-FR" sz="1200" b="0" i="1" smtClean="0">
                                <a:solidFill>
                                  <a:schemeClr val="tx1"/>
                                </a:solidFill>
                                <a:latin typeface="Cambria Math" panose="02040503050406030204" pitchFamily="18" charset="0"/>
                              </a:rPr>
                              <m:t>3</m:t>
                            </m:r>
                          </m:sub>
                        </m:sSub>
                      </m:oMath>
                    </m:oMathPara>
                  </a14:m>
                  <a:endParaRPr lang="fr-FR" sz="1200" dirty="0">
                    <a:solidFill>
                      <a:schemeClr val="tx1"/>
                    </a:solidFill>
                  </a:endParaRPr>
                </a:p>
              </p:txBody>
            </p:sp>
          </mc:Choice>
          <mc:Fallback xmlns="">
            <p:sp>
              <p:nvSpPr>
                <p:cNvPr id="34" name="Rectangle 33">
                  <a:extLst>
                    <a:ext uri="{FF2B5EF4-FFF2-40B4-BE49-F238E27FC236}">
                      <a16:creationId xmlns:a16="http://schemas.microsoft.com/office/drawing/2014/main" id="{3CD24578-3D49-49B6-A687-628405B1B8D8}"/>
                    </a:ext>
                  </a:extLst>
                </p:cNvPr>
                <p:cNvSpPr>
                  <a:spLocks noRot="1" noChangeAspect="1" noMove="1" noResize="1" noEditPoints="1" noAdjustHandles="1" noChangeArrowheads="1" noChangeShapeType="1" noTextEdit="1"/>
                </p:cNvSpPr>
                <p:nvPr/>
              </p:nvSpPr>
              <p:spPr>
                <a:xfrm>
                  <a:off x="8579799" y="1060063"/>
                  <a:ext cx="229036" cy="242477"/>
                </a:xfrm>
                <a:prstGeom prst="rect">
                  <a:avLst/>
                </a:prstGeom>
                <a:blipFill>
                  <a:blip r:embed="rId12"/>
                  <a:stretch>
                    <a:fillRect l="-1621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4492633-8F4C-437C-8335-08A851CC31A2}"/>
                    </a:ext>
                  </a:extLst>
                </p:cNvPr>
                <p:cNvSpPr/>
                <p:nvPr/>
              </p:nvSpPr>
              <p:spPr>
                <a:xfrm>
                  <a:off x="7126237" y="1076636"/>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𝐶</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35" name="Rectangle 34">
                  <a:extLst>
                    <a:ext uri="{FF2B5EF4-FFF2-40B4-BE49-F238E27FC236}">
                      <a16:creationId xmlns:a16="http://schemas.microsoft.com/office/drawing/2014/main" id="{B4492633-8F4C-437C-8335-08A851CC31A2}"/>
                    </a:ext>
                  </a:extLst>
                </p:cNvPr>
                <p:cNvSpPr>
                  <a:spLocks noRot="1" noChangeAspect="1" noMove="1" noResize="1" noEditPoints="1" noAdjustHandles="1" noChangeArrowheads="1" noChangeShapeType="1" noTextEdit="1"/>
                </p:cNvSpPr>
                <p:nvPr/>
              </p:nvSpPr>
              <p:spPr>
                <a:xfrm>
                  <a:off x="7126237" y="1076636"/>
                  <a:ext cx="229036" cy="242477"/>
                </a:xfrm>
                <a:prstGeom prst="rect">
                  <a:avLst/>
                </a:prstGeom>
                <a:blipFill>
                  <a:blip r:embed="rId13"/>
                  <a:stretch>
                    <a:fillRect l="-13158"/>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91386FE4-B2F7-48E2-8ECE-343DFE4DDB3B}"/>
                    </a:ext>
                  </a:extLst>
                </p:cNvPr>
                <p:cNvSpPr/>
                <p:nvPr/>
              </p:nvSpPr>
              <p:spPr>
                <a:xfrm>
                  <a:off x="6391951" y="1085177"/>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𝑉𝑏𝑒</m:t>
                            </m:r>
                          </m:e>
                          <m:sub>
                            <m:r>
                              <a:rPr lang="fr-FR" sz="1200" b="0" i="1" smtClean="0">
                                <a:solidFill>
                                  <a:schemeClr val="tx1"/>
                                </a:solidFill>
                                <a:latin typeface="Cambria Math" panose="02040503050406030204" pitchFamily="18" charset="0"/>
                              </a:rPr>
                              <m:t>1</m:t>
                            </m:r>
                          </m:sub>
                        </m:sSub>
                      </m:oMath>
                    </m:oMathPara>
                  </a14:m>
                  <a:endParaRPr lang="fr-FR" sz="1200" dirty="0">
                    <a:solidFill>
                      <a:schemeClr val="tx1"/>
                    </a:solidFill>
                  </a:endParaRPr>
                </a:p>
              </p:txBody>
            </p:sp>
          </mc:Choice>
          <mc:Fallback xmlns="">
            <p:sp>
              <p:nvSpPr>
                <p:cNvPr id="36" name="Rectangle 35">
                  <a:extLst>
                    <a:ext uri="{FF2B5EF4-FFF2-40B4-BE49-F238E27FC236}">
                      <a16:creationId xmlns:a16="http://schemas.microsoft.com/office/drawing/2014/main" id="{91386FE4-B2F7-48E2-8ECE-343DFE4DDB3B}"/>
                    </a:ext>
                  </a:extLst>
                </p:cNvPr>
                <p:cNvSpPr>
                  <a:spLocks noRot="1" noChangeAspect="1" noMove="1" noResize="1" noEditPoints="1" noAdjustHandles="1" noChangeArrowheads="1" noChangeShapeType="1" noTextEdit="1"/>
                </p:cNvSpPr>
                <p:nvPr/>
              </p:nvSpPr>
              <p:spPr>
                <a:xfrm>
                  <a:off x="6391951" y="1085177"/>
                  <a:ext cx="229036" cy="242477"/>
                </a:xfrm>
                <a:prstGeom prst="rect">
                  <a:avLst/>
                </a:prstGeom>
                <a:blipFill>
                  <a:blip r:embed="rId14"/>
                  <a:stretch>
                    <a:fillRect l="-54054" r="-24324"/>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A2EDF30A-AB6F-4630-9A46-E2309F79BEFB}"/>
                    </a:ext>
                  </a:extLst>
                </p:cNvPr>
                <p:cNvSpPr/>
                <p:nvPr/>
              </p:nvSpPr>
              <p:spPr>
                <a:xfrm>
                  <a:off x="7599503" y="1070348"/>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𝑉</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37" name="Rectangle 36">
                  <a:extLst>
                    <a:ext uri="{FF2B5EF4-FFF2-40B4-BE49-F238E27FC236}">
                      <a16:creationId xmlns:a16="http://schemas.microsoft.com/office/drawing/2014/main" id="{A2EDF30A-AB6F-4630-9A46-E2309F79BEFB}"/>
                    </a:ext>
                  </a:extLst>
                </p:cNvPr>
                <p:cNvSpPr>
                  <a:spLocks noRot="1" noChangeAspect="1" noMove="1" noResize="1" noEditPoints="1" noAdjustHandles="1" noChangeArrowheads="1" noChangeShapeType="1" noTextEdit="1"/>
                </p:cNvSpPr>
                <p:nvPr/>
              </p:nvSpPr>
              <p:spPr>
                <a:xfrm>
                  <a:off x="7599503" y="1070348"/>
                  <a:ext cx="229036" cy="242477"/>
                </a:xfrm>
                <a:prstGeom prst="rect">
                  <a:avLst/>
                </a:prstGeom>
                <a:blipFill>
                  <a:blip r:embed="rId15"/>
                  <a:stretch>
                    <a:fillRect l="-13514"/>
                  </a:stretch>
                </a:blipFill>
                <a:ln>
                  <a:noFill/>
                </a:ln>
              </p:spPr>
              <p:txBody>
                <a:bodyPr/>
                <a:lstStyle/>
                <a:p>
                  <a:r>
                    <a:rPr lang="fr-FR">
                      <a:noFill/>
                    </a:rPr>
                    <a:t> </a:t>
                  </a:r>
                </a:p>
              </p:txBody>
            </p:sp>
          </mc:Fallback>
        </mc:AlternateContent>
        <p:grpSp>
          <p:nvGrpSpPr>
            <p:cNvPr id="38" name="Groupe 37">
              <a:extLst>
                <a:ext uri="{FF2B5EF4-FFF2-40B4-BE49-F238E27FC236}">
                  <a16:creationId xmlns:a16="http://schemas.microsoft.com/office/drawing/2014/main" id="{9F2AA5CC-7D05-420D-B436-C4C6F4A023FE}"/>
                </a:ext>
              </a:extLst>
            </p:cNvPr>
            <p:cNvGrpSpPr/>
            <p:nvPr/>
          </p:nvGrpSpPr>
          <p:grpSpPr>
            <a:xfrm rot="5400000">
              <a:off x="6335085" y="1845615"/>
              <a:ext cx="489385" cy="157718"/>
              <a:chOff x="2656606" y="2977560"/>
              <a:chExt cx="1312732" cy="288032"/>
            </a:xfrm>
          </p:grpSpPr>
          <p:cxnSp>
            <p:nvCxnSpPr>
              <p:cNvPr id="110" name="Connecteur droit 109">
                <a:extLst>
                  <a:ext uri="{FF2B5EF4-FFF2-40B4-BE49-F238E27FC236}">
                    <a16:creationId xmlns:a16="http://schemas.microsoft.com/office/drawing/2014/main" id="{15298383-B21C-480C-8A91-DDDF4641FFB4}"/>
                  </a:ext>
                </a:extLst>
              </p:cNvPr>
              <p:cNvCxnSpPr>
                <a:cxnSpLocks/>
              </p:cNvCxnSpPr>
              <p:nvPr/>
            </p:nvCxnSpPr>
            <p:spPr>
              <a:xfrm flipV="1">
                <a:off x="3033234" y="2977560"/>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A3352C63-99D1-4249-8BD1-74F3F3C7FC70}"/>
                  </a:ext>
                </a:extLst>
              </p:cNvPr>
              <p:cNvCxnSpPr/>
              <p:nvPr/>
            </p:nvCxnSpPr>
            <p:spPr>
              <a:xfrm>
                <a:off x="3105242"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E69ABD4F-8BD3-48CD-A47D-4A47100619F9}"/>
                  </a:ext>
                </a:extLst>
              </p:cNvPr>
              <p:cNvCxnSpPr/>
              <p:nvPr/>
            </p:nvCxnSpPr>
            <p:spPr>
              <a:xfrm flipV="1">
                <a:off x="3249258" y="2977560"/>
                <a:ext cx="7200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AC12787D-2546-48E5-B93E-F67F814E049B}"/>
                  </a:ext>
                </a:extLst>
              </p:cNvPr>
              <p:cNvCxnSpPr/>
              <p:nvPr/>
            </p:nvCxnSpPr>
            <p:spPr>
              <a:xfrm>
                <a:off x="3321266"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id="{31328E14-67D5-40E1-9B9F-B107B54F0AB4}"/>
                  </a:ext>
                </a:extLst>
              </p:cNvPr>
              <p:cNvCxnSpPr/>
              <p:nvPr/>
            </p:nvCxnSpPr>
            <p:spPr>
              <a:xfrm flipV="1">
                <a:off x="3465282" y="3049568"/>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Connecteur droit 114">
                <a:extLst>
                  <a:ext uri="{FF2B5EF4-FFF2-40B4-BE49-F238E27FC236}">
                    <a16:creationId xmlns:a16="http://schemas.microsoft.com/office/drawing/2014/main" id="{CA50F3D0-AD77-4731-9686-D92E7A0B64F7}"/>
                  </a:ext>
                </a:extLst>
              </p:cNvPr>
              <p:cNvCxnSpPr/>
              <p:nvPr/>
            </p:nvCxnSpPr>
            <p:spPr>
              <a:xfrm>
                <a:off x="3537290" y="304956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3E7E57D9-00F6-4416-98EC-DCCE19B7E821}"/>
                  </a:ext>
                </a:extLst>
              </p:cNvPr>
              <p:cNvCxnSpPr/>
              <p:nvPr/>
            </p:nvCxnSpPr>
            <p:spPr>
              <a:xfrm flipH="1">
                <a:off x="2656606" y="3193584"/>
                <a:ext cx="376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e 38">
              <a:extLst>
                <a:ext uri="{FF2B5EF4-FFF2-40B4-BE49-F238E27FC236}">
                  <a16:creationId xmlns:a16="http://schemas.microsoft.com/office/drawing/2014/main" id="{32E3E8EB-F024-4CEF-A367-6703A940174D}"/>
                </a:ext>
              </a:extLst>
            </p:cNvPr>
            <p:cNvGrpSpPr/>
            <p:nvPr/>
          </p:nvGrpSpPr>
          <p:grpSpPr>
            <a:xfrm>
              <a:off x="6213322" y="1879501"/>
              <a:ext cx="118289" cy="44973"/>
              <a:chOff x="6012160" y="3193584"/>
              <a:chExt cx="216024" cy="72008"/>
            </a:xfrm>
          </p:grpSpPr>
          <p:cxnSp>
            <p:nvCxnSpPr>
              <p:cNvPr id="108" name="Connecteur droit 107">
                <a:extLst>
                  <a:ext uri="{FF2B5EF4-FFF2-40B4-BE49-F238E27FC236}">
                    <a16:creationId xmlns:a16="http://schemas.microsoft.com/office/drawing/2014/main" id="{ADE1EC87-F94E-473A-B871-81955B11728B}"/>
                  </a:ext>
                </a:extLst>
              </p:cNvPr>
              <p:cNvCxnSpPr/>
              <p:nvPr/>
            </p:nvCxnSpPr>
            <p:spPr>
              <a:xfrm>
                <a:off x="6012160" y="3193584"/>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a:extLst>
                  <a:ext uri="{FF2B5EF4-FFF2-40B4-BE49-F238E27FC236}">
                    <a16:creationId xmlns:a16="http://schemas.microsoft.com/office/drawing/2014/main" id="{E71C9B7F-5756-4552-8FFB-EBB92EFC72A0}"/>
                  </a:ext>
                </a:extLst>
              </p:cNvPr>
              <p:cNvCxnSpPr/>
              <p:nvPr/>
            </p:nvCxnSpPr>
            <p:spPr>
              <a:xfrm>
                <a:off x="6012160" y="3265592"/>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e 39">
              <a:extLst>
                <a:ext uri="{FF2B5EF4-FFF2-40B4-BE49-F238E27FC236}">
                  <a16:creationId xmlns:a16="http://schemas.microsoft.com/office/drawing/2014/main" id="{A79A6C91-31BD-4D1A-A234-D904C50149FC}"/>
                </a:ext>
              </a:extLst>
            </p:cNvPr>
            <p:cNvGrpSpPr/>
            <p:nvPr/>
          </p:nvGrpSpPr>
          <p:grpSpPr>
            <a:xfrm>
              <a:off x="7028836" y="1743321"/>
              <a:ext cx="157718" cy="314800"/>
              <a:chOff x="4572000" y="2977560"/>
              <a:chExt cx="432048" cy="667449"/>
            </a:xfrm>
          </p:grpSpPr>
          <p:sp>
            <p:nvSpPr>
              <p:cNvPr id="105" name="Ellipse 104">
                <a:extLst>
                  <a:ext uri="{FF2B5EF4-FFF2-40B4-BE49-F238E27FC236}">
                    <a16:creationId xmlns:a16="http://schemas.microsoft.com/office/drawing/2014/main" id="{D454609F-A3CB-45C6-AD0C-2565B4713CA0}"/>
                  </a:ext>
                </a:extLst>
              </p:cNvPr>
              <p:cNvSpPr/>
              <p:nvPr/>
            </p:nvSpPr>
            <p:spPr>
              <a:xfrm>
                <a:off x="4572000" y="2977560"/>
                <a:ext cx="432048" cy="4514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6" name="Ellipse 105">
                <a:extLst>
                  <a:ext uri="{FF2B5EF4-FFF2-40B4-BE49-F238E27FC236}">
                    <a16:creationId xmlns:a16="http://schemas.microsoft.com/office/drawing/2014/main" id="{55EFB75F-C328-49C9-8165-0A3A42070951}"/>
                  </a:ext>
                </a:extLst>
              </p:cNvPr>
              <p:cNvSpPr/>
              <p:nvPr/>
            </p:nvSpPr>
            <p:spPr>
              <a:xfrm>
                <a:off x="4572000" y="3193584"/>
                <a:ext cx="432048" cy="4514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07" name="Connecteur droit avec flèche 106">
                <a:extLst>
                  <a:ext uri="{FF2B5EF4-FFF2-40B4-BE49-F238E27FC236}">
                    <a16:creationId xmlns:a16="http://schemas.microsoft.com/office/drawing/2014/main" id="{98CDE0AB-C1CC-4113-A96F-5E2C626C7FF7}"/>
                  </a:ext>
                </a:extLst>
              </p:cNvPr>
              <p:cNvCxnSpPr>
                <a:cxnSpLocks/>
              </p:cNvCxnSpPr>
              <p:nvPr/>
            </p:nvCxnSpPr>
            <p:spPr>
              <a:xfrm>
                <a:off x="4788024" y="2996952"/>
                <a:ext cx="0" cy="5954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e 40">
              <a:extLst>
                <a:ext uri="{FF2B5EF4-FFF2-40B4-BE49-F238E27FC236}">
                  <a16:creationId xmlns:a16="http://schemas.microsoft.com/office/drawing/2014/main" id="{83162B3F-7983-4DE9-9F85-605FB8D1E1AA}"/>
                </a:ext>
              </a:extLst>
            </p:cNvPr>
            <p:cNvGrpSpPr/>
            <p:nvPr/>
          </p:nvGrpSpPr>
          <p:grpSpPr>
            <a:xfrm>
              <a:off x="7346477" y="1883197"/>
              <a:ext cx="118289" cy="44973"/>
              <a:chOff x="6012160" y="3193584"/>
              <a:chExt cx="216024" cy="72008"/>
            </a:xfrm>
          </p:grpSpPr>
          <p:cxnSp>
            <p:nvCxnSpPr>
              <p:cNvPr id="103" name="Connecteur droit 102">
                <a:extLst>
                  <a:ext uri="{FF2B5EF4-FFF2-40B4-BE49-F238E27FC236}">
                    <a16:creationId xmlns:a16="http://schemas.microsoft.com/office/drawing/2014/main" id="{5E5FE46E-C1E3-4F6F-AA88-ED7C23907158}"/>
                  </a:ext>
                </a:extLst>
              </p:cNvPr>
              <p:cNvCxnSpPr/>
              <p:nvPr/>
            </p:nvCxnSpPr>
            <p:spPr>
              <a:xfrm>
                <a:off x="6012160" y="3193584"/>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AD02DADF-B681-41A5-9F9C-039E74DF5D9B}"/>
                  </a:ext>
                </a:extLst>
              </p:cNvPr>
              <p:cNvCxnSpPr/>
              <p:nvPr/>
            </p:nvCxnSpPr>
            <p:spPr>
              <a:xfrm>
                <a:off x="6012160" y="3265592"/>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e 41">
              <a:extLst>
                <a:ext uri="{FF2B5EF4-FFF2-40B4-BE49-F238E27FC236}">
                  <a16:creationId xmlns:a16="http://schemas.microsoft.com/office/drawing/2014/main" id="{95372D32-3F07-4C3F-A4B0-7DEE434D80CA}"/>
                </a:ext>
              </a:extLst>
            </p:cNvPr>
            <p:cNvGrpSpPr/>
            <p:nvPr/>
          </p:nvGrpSpPr>
          <p:grpSpPr>
            <a:xfrm rot="5400000">
              <a:off x="7449614" y="1800642"/>
              <a:ext cx="489385" cy="157718"/>
              <a:chOff x="2656606" y="2977560"/>
              <a:chExt cx="1312732" cy="288032"/>
            </a:xfrm>
          </p:grpSpPr>
          <p:cxnSp>
            <p:nvCxnSpPr>
              <p:cNvPr id="96" name="Connecteur droit 95">
                <a:extLst>
                  <a:ext uri="{FF2B5EF4-FFF2-40B4-BE49-F238E27FC236}">
                    <a16:creationId xmlns:a16="http://schemas.microsoft.com/office/drawing/2014/main" id="{2D34EC57-43F6-4AC0-8D7C-C30BFE7301B8}"/>
                  </a:ext>
                </a:extLst>
              </p:cNvPr>
              <p:cNvCxnSpPr>
                <a:cxnSpLocks/>
              </p:cNvCxnSpPr>
              <p:nvPr/>
            </p:nvCxnSpPr>
            <p:spPr>
              <a:xfrm flipV="1">
                <a:off x="3033234" y="2977560"/>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7405CFE8-7871-4F47-A208-1CF028A4BE7C}"/>
                  </a:ext>
                </a:extLst>
              </p:cNvPr>
              <p:cNvCxnSpPr/>
              <p:nvPr/>
            </p:nvCxnSpPr>
            <p:spPr>
              <a:xfrm>
                <a:off x="3105242"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EDDA1ED1-A0B8-490D-87E0-3E226D2BF669}"/>
                  </a:ext>
                </a:extLst>
              </p:cNvPr>
              <p:cNvCxnSpPr/>
              <p:nvPr/>
            </p:nvCxnSpPr>
            <p:spPr>
              <a:xfrm flipV="1">
                <a:off x="3249258" y="2977560"/>
                <a:ext cx="7200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9C84F45C-78D1-4CFC-9832-9D36F5F5EBAF}"/>
                  </a:ext>
                </a:extLst>
              </p:cNvPr>
              <p:cNvCxnSpPr/>
              <p:nvPr/>
            </p:nvCxnSpPr>
            <p:spPr>
              <a:xfrm>
                <a:off x="3321266"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4519E80C-D67E-4B87-AF17-4809959C487F}"/>
                  </a:ext>
                </a:extLst>
              </p:cNvPr>
              <p:cNvCxnSpPr/>
              <p:nvPr/>
            </p:nvCxnSpPr>
            <p:spPr>
              <a:xfrm flipV="1">
                <a:off x="3465282" y="3049568"/>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E2DEE9E5-D515-474E-93A4-AF9AE0B56388}"/>
                  </a:ext>
                </a:extLst>
              </p:cNvPr>
              <p:cNvCxnSpPr/>
              <p:nvPr/>
            </p:nvCxnSpPr>
            <p:spPr>
              <a:xfrm>
                <a:off x="3537290" y="304956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10B9DC7E-F38F-4025-A72B-B538103A216D}"/>
                  </a:ext>
                </a:extLst>
              </p:cNvPr>
              <p:cNvCxnSpPr/>
              <p:nvPr/>
            </p:nvCxnSpPr>
            <p:spPr>
              <a:xfrm flipH="1">
                <a:off x="2656606" y="3193584"/>
                <a:ext cx="376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AC88225D-47C3-4D50-8A92-7BBE6D8650EC}"/>
                </a:ext>
              </a:extLst>
            </p:cNvPr>
            <p:cNvGrpSpPr/>
            <p:nvPr/>
          </p:nvGrpSpPr>
          <p:grpSpPr>
            <a:xfrm>
              <a:off x="8241488" y="1728329"/>
              <a:ext cx="157718" cy="314800"/>
              <a:chOff x="4572000" y="2977560"/>
              <a:chExt cx="432048" cy="667449"/>
            </a:xfrm>
          </p:grpSpPr>
          <p:sp>
            <p:nvSpPr>
              <p:cNvPr id="93" name="Ellipse 92">
                <a:extLst>
                  <a:ext uri="{FF2B5EF4-FFF2-40B4-BE49-F238E27FC236}">
                    <a16:creationId xmlns:a16="http://schemas.microsoft.com/office/drawing/2014/main" id="{2CEC21C9-6B8C-4A76-8C27-7352AE3A10ED}"/>
                  </a:ext>
                </a:extLst>
              </p:cNvPr>
              <p:cNvSpPr/>
              <p:nvPr/>
            </p:nvSpPr>
            <p:spPr>
              <a:xfrm>
                <a:off x="4572000" y="2977560"/>
                <a:ext cx="432048" cy="4514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4" name="Ellipse 93">
                <a:extLst>
                  <a:ext uri="{FF2B5EF4-FFF2-40B4-BE49-F238E27FC236}">
                    <a16:creationId xmlns:a16="http://schemas.microsoft.com/office/drawing/2014/main" id="{87C5E0A5-B031-4C4D-97CD-6A985BFB18F2}"/>
                  </a:ext>
                </a:extLst>
              </p:cNvPr>
              <p:cNvSpPr/>
              <p:nvPr/>
            </p:nvSpPr>
            <p:spPr>
              <a:xfrm>
                <a:off x="4572000" y="3193584"/>
                <a:ext cx="432048" cy="4514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95" name="Connecteur droit avec flèche 94">
                <a:extLst>
                  <a:ext uri="{FF2B5EF4-FFF2-40B4-BE49-F238E27FC236}">
                    <a16:creationId xmlns:a16="http://schemas.microsoft.com/office/drawing/2014/main" id="{9EB5E664-85B9-44DE-8F0E-36DEF081A2A6}"/>
                  </a:ext>
                </a:extLst>
              </p:cNvPr>
              <p:cNvCxnSpPr>
                <a:cxnSpLocks/>
              </p:cNvCxnSpPr>
              <p:nvPr/>
            </p:nvCxnSpPr>
            <p:spPr>
              <a:xfrm>
                <a:off x="4788024" y="2996952"/>
                <a:ext cx="0" cy="5954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e 43">
              <a:extLst>
                <a:ext uri="{FF2B5EF4-FFF2-40B4-BE49-F238E27FC236}">
                  <a16:creationId xmlns:a16="http://schemas.microsoft.com/office/drawing/2014/main" id="{F508C237-29F5-4043-82AA-D81CB9036D54}"/>
                </a:ext>
              </a:extLst>
            </p:cNvPr>
            <p:cNvGrpSpPr/>
            <p:nvPr/>
          </p:nvGrpSpPr>
          <p:grpSpPr>
            <a:xfrm>
              <a:off x="8581174" y="1831054"/>
              <a:ext cx="118289" cy="44973"/>
              <a:chOff x="6012160" y="3193584"/>
              <a:chExt cx="216024" cy="72008"/>
            </a:xfrm>
          </p:grpSpPr>
          <p:cxnSp>
            <p:nvCxnSpPr>
              <p:cNvPr id="91" name="Connecteur droit 90">
                <a:extLst>
                  <a:ext uri="{FF2B5EF4-FFF2-40B4-BE49-F238E27FC236}">
                    <a16:creationId xmlns:a16="http://schemas.microsoft.com/office/drawing/2014/main" id="{5D579918-5026-41DB-9BEB-201E3A60A727}"/>
                  </a:ext>
                </a:extLst>
              </p:cNvPr>
              <p:cNvCxnSpPr/>
              <p:nvPr/>
            </p:nvCxnSpPr>
            <p:spPr>
              <a:xfrm>
                <a:off x="6012160" y="3193584"/>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219BDBE7-2CAD-4F56-B32B-567BA96AED9B}"/>
                  </a:ext>
                </a:extLst>
              </p:cNvPr>
              <p:cNvCxnSpPr/>
              <p:nvPr/>
            </p:nvCxnSpPr>
            <p:spPr>
              <a:xfrm>
                <a:off x="6012160" y="3265592"/>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e 44">
              <a:extLst>
                <a:ext uri="{FF2B5EF4-FFF2-40B4-BE49-F238E27FC236}">
                  <a16:creationId xmlns:a16="http://schemas.microsoft.com/office/drawing/2014/main" id="{FDDEEF05-3D23-46AD-8C91-6454C8C6501B}"/>
                </a:ext>
              </a:extLst>
            </p:cNvPr>
            <p:cNvGrpSpPr/>
            <p:nvPr/>
          </p:nvGrpSpPr>
          <p:grpSpPr>
            <a:xfrm rot="5400000">
              <a:off x="8682431" y="1766349"/>
              <a:ext cx="489385" cy="157718"/>
              <a:chOff x="2656606" y="2977560"/>
              <a:chExt cx="1312732" cy="288032"/>
            </a:xfrm>
          </p:grpSpPr>
          <p:cxnSp>
            <p:nvCxnSpPr>
              <p:cNvPr id="84" name="Connecteur droit 83">
                <a:extLst>
                  <a:ext uri="{FF2B5EF4-FFF2-40B4-BE49-F238E27FC236}">
                    <a16:creationId xmlns:a16="http://schemas.microsoft.com/office/drawing/2014/main" id="{8C94DDF0-75D6-4D6D-8C3C-5386FE2643DD}"/>
                  </a:ext>
                </a:extLst>
              </p:cNvPr>
              <p:cNvCxnSpPr>
                <a:cxnSpLocks/>
              </p:cNvCxnSpPr>
              <p:nvPr/>
            </p:nvCxnSpPr>
            <p:spPr>
              <a:xfrm flipV="1">
                <a:off x="3033234" y="2977560"/>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32674C5B-22F8-4F7F-AFF4-FE8C10E1891B}"/>
                  </a:ext>
                </a:extLst>
              </p:cNvPr>
              <p:cNvCxnSpPr/>
              <p:nvPr/>
            </p:nvCxnSpPr>
            <p:spPr>
              <a:xfrm>
                <a:off x="3105242"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C2A82D22-A03C-4AE3-87B1-33ACD3759488}"/>
                  </a:ext>
                </a:extLst>
              </p:cNvPr>
              <p:cNvCxnSpPr/>
              <p:nvPr/>
            </p:nvCxnSpPr>
            <p:spPr>
              <a:xfrm flipV="1">
                <a:off x="3249258" y="2977560"/>
                <a:ext cx="7200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95CE4EE7-7A50-4307-8A2B-C08E7B6893AC}"/>
                  </a:ext>
                </a:extLst>
              </p:cNvPr>
              <p:cNvCxnSpPr/>
              <p:nvPr/>
            </p:nvCxnSpPr>
            <p:spPr>
              <a:xfrm>
                <a:off x="3321266" y="2977560"/>
                <a:ext cx="144016"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F6ED9D14-FF98-4E83-9BDE-A6391CC475A3}"/>
                  </a:ext>
                </a:extLst>
              </p:cNvPr>
              <p:cNvCxnSpPr/>
              <p:nvPr/>
            </p:nvCxnSpPr>
            <p:spPr>
              <a:xfrm flipV="1">
                <a:off x="3465282" y="3049568"/>
                <a:ext cx="72008"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EB2BF9B3-6159-4B4E-BEFD-F019FCF7A373}"/>
                  </a:ext>
                </a:extLst>
              </p:cNvPr>
              <p:cNvCxnSpPr/>
              <p:nvPr/>
            </p:nvCxnSpPr>
            <p:spPr>
              <a:xfrm>
                <a:off x="3537290" y="3049568"/>
                <a:ext cx="4320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114BAC14-2EE1-4539-9B12-55BD3C618CB9}"/>
                  </a:ext>
                </a:extLst>
              </p:cNvPr>
              <p:cNvCxnSpPr/>
              <p:nvPr/>
            </p:nvCxnSpPr>
            <p:spPr>
              <a:xfrm flipH="1">
                <a:off x="2656606" y="3193584"/>
                <a:ext cx="376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Connecteur droit 45">
              <a:extLst>
                <a:ext uri="{FF2B5EF4-FFF2-40B4-BE49-F238E27FC236}">
                  <a16:creationId xmlns:a16="http://schemas.microsoft.com/office/drawing/2014/main" id="{F7CFC6A1-EAC9-4783-AB45-8D28F414BCA2}"/>
                </a:ext>
              </a:extLst>
            </p:cNvPr>
            <p:cNvCxnSpPr/>
            <p:nvPr/>
          </p:nvCxnSpPr>
          <p:spPr>
            <a:xfrm flipV="1">
              <a:off x="6540348" y="1350322"/>
              <a:ext cx="0" cy="354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CE0EB422-19A2-4751-AA4F-8F8D179E1B30}"/>
                </a:ext>
              </a:extLst>
            </p:cNvPr>
            <p:cNvCxnSpPr>
              <a:cxnSpLocks/>
            </p:cNvCxnSpPr>
            <p:nvPr/>
          </p:nvCxnSpPr>
          <p:spPr>
            <a:xfrm>
              <a:off x="7102901" y="1345032"/>
              <a:ext cx="551976" cy="4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137809E3-B1B1-4951-ABD2-A075D2A76947}"/>
                </a:ext>
              </a:extLst>
            </p:cNvPr>
            <p:cNvCxnSpPr>
              <a:cxnSpLocks/>
            </p:cNvCxnSpPr>
            <p:nvPr/>
          </p:nvCxnSpPr>
          <p:spPr>
            <a:xfrm>
              <a:off x="8318672" y="1349605"/>
              <a:ext cx="68731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68DE6C4E-4B72-459B-9123-3D69B6A13329}"/>
                </a:ext>
              </a:extLst>
            </p:cNvPr>
            <p:cNvCxnSpPr>
              <a:cxnSpLocks/>
            </p:cNvCxnSpPr>
            <p:nvPr/>
          </p:nvCxnSpPr>
          <p:spPr>
            <a:xfrm>
              <a:off x="7102901" y="1349605"/>
              <a:ext cx="0" cy="4003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AA0946FC-CA0D-4B6B-A0D2-9D9C4B7A8C08}"/>
                </a:ext>
              </a:extLst>
            </p:cNvPr>
            <p:cNvCxnSpPr>
              <a:cxnSpLocks/>
            </p:cNvCxnSpPr>
            <p:nvPr/>
          </p:nvCxnSpPr>
          <p:spPr>
            <a:xfrm>
              <a:off x="7405621" y="1349605"/>
              <a:ext cx="0" cy="524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B7A82D2-14A0-4A5C-ADCD-6094EC1E834D}"/>
                </a:ext>
              </a:extLst>
            </p:cNvPr>
            <p:cNvCxnSpPr>
              <a:cxnSpLocks/>
            </p:cNvCxnSpPr>
            <p:nvPr/>
          </p:nvCxnSpPr>
          <p:spPr>
            <a:xfrm>
              <a:off x="7652889" y="1350918"/>
              <a:ext cx="0" cy="3646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78C0B65-2F6C-4580-9D1D-433B233B05F1}"/>
                </a:ext>
              </a:extLst>
            </p:cNvPr>
            <p:cNvCxnSpPr>
              <a:cxnSpLocks/>
            </p:cNvCxnSpPr>
            <p:nvPr/>
          </p:nvCxnSpPr>
          <p:spPr>
            <a:xfrm>
              <a:off x="7405621" y="1914144"/>
              <a:ext cx="0" cy="4003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B53660CC-DC8E-4D62-9738-7B53EF109B43}"/>
                </a:ext>
              </a:extLst>
            </p:cNvPr>
            <p:cNvCxnSpPr>
              <a:cxnSpLocks/>
            </p:cNvCxnSpPr>
            <p:nvPr/>
          </p:nvCxnSpPr>
          <p:spPr>
            <a:xfrm flipH="1">
              <a:off x="7733736" y="2058122"/>
              <a:ext cx="1" cy="250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75D58CD5-9A81-4987-98C0-E5D0C2BE6E2B}"/>
                </a:ext>
              </a:extLst>
            </p:cNvPr>
            <p:cNvCxnSpPr>
              <a:cxnSpLocks/>
            </p:cNvCxnSpPr>
            <p:nvPr/>
          </p:nvCxnSpPr>
          <p:spPr>
            <a:xfrm>
              <a:off x="8318672" y="1345032"/>
              <a:ext cx="1" cy="3787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94CB9BCE-DB81-4F6E-B7B1-BD30870127EF}"/>
                </a:ext>
              </a:extLst>
            </p:cNvPr>
            <p:cNvCxnSpPr>
              <a:cxnSpLocks/>
            </p:cNvCxnSpPr>
            <p:nvPr/>
          </p:nvCxnSpPr>
          <p:spPr>
            <a:xfrm>
              <a:off x="8640318" y="1349605"/>
              <a:ext cx="0" cy="4792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F052984F-19D2-44DD-9074-7E2A362D6D86}"/>
                </a:ext>
              </a:extLst>
            </p:cNvPr>
            <p:cNvCxnSpPr>
              <a:cxnSpLocks/>
            </p:cNvCxnSpPr>
            <p:nvPr/>
          </p:nvCxnSpPr>
          <p:spPr>
            <a:xfrm>
              <a:off x="8887693" y="1349605"/>
              <a:ext cx="0" cy="3001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A63A5BFA-69D5-45B8-9962-AF79D325499E}"/>
                </a:ext>
              </a:extLst>
            </p:cNvPr>
            <p:cNvCxnSpPr>
              <a:cxnSpLocks/>
            </p:cNvCxnSpPr>
            <p:nvPr/>
          </p:nvCxnSpPr>
          <p:spPr>
            <a:xfrm>
              <a:off x="8648135" y="1855749"/>
              <a:ext cx="0" cy="4524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7ACADBCB-5FC7-4811-A177-F788A84C6A85}"/>
                </a:ext>
              </a:extLst>
            </p:cNvPr>
            <p:cNvCxnSpPr>
              <a:cxnSpLocks/>
            </p:cNvCxnSpPr>
            <p:nvPr/>
          </p:nvCxnSpPr>
          <p:spPr>
            <a:xfrm flipH="1">
              <a:off x="7202844" y="2306361"/>
              <a:ext cx="530893" cy="41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C3CC4AC9-1CBA-4E78-A56F-7AA00B62CA76}"/>
                </a:ext>
              </a:extLst>
            </p:cNvPr>
            <p:cNvCxnSpPr>
              <a:cxnSpLocks/>
            </p:cNvCxnSpPr>
            <p:nvPr/>
          </p:nvCxnSpPr>
          <p:spPr>
            <a:xfrm>
              <a:off x="7107695" y="2044225"/>
              <a:ext cx="0" cy="2702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54545DEB-E66B-46C1-8B29-FA1FBC0AB52D}"/>
                </a:ext>
              </a:extLst>
            </p:cNvPr>
            <p:cNvCxnSpPr>
              <a:cxnSpLocks/>
            </p:cNvCxnSpPr>
            <p:nvPr/>
          </p:nvCxnSpPr>
          <p:spPr>
            <a:xfrm flipH="1">
              <a:off x="7107695" y="2310338"/>
              <a:ext cx="103828" cy="41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6A97D1A0-D243-46F1-AA01-E8A59A69473C}"/>
                </a:ext>
              </a:extLst>
            </p:cNvPr>
            <p:cNvCxnSpPr>
              <a:cxnSpLocks/>
            </p:cNvCxnSpPr>
            <p:nvPr/>
          </p:nvCxnSpPr>
          <p:spPr>
            <a:xfrm flipH="1">
              <a:off x="7730720" y="2294751"/>
              <a:ext cx="1235833" cy="5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282D743B-2633-4ACF-B590-17BB3FAA5F16}"/>
                </a:ext>
              </a:extLst>
            </p:cNvPr>
            <p:cNvCxnSpPr>
              <a:cxnSpLocks/>
            </p:cNvCxnSpPr>
            <p:nvPr/>
          </p:nvCxnSpPr>
          <p:spPr>
            <a:xfrm>
              <a:off x="8329514" y="2032615"/>
              <a:ext cx="0" cy="268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CB1B4BBE-C561-432B-9E75-A7EB9EB7A8EA}"/>
                </a:ext>
              </a:extLst>
            </p:cNvPr>
            <p:cNvCxnSpPr>
              <a:cxnSpLocks/>
            </p:cNvCxnSpPr>
            <p:nvPr/>
          </p:nvCxnSpPr>
          <p:spPr>
            <a:xfrm>
              <a:off x="8966553" y="2088633"/>
              <a:ext cx="0" cy="2120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BE9A031B-F048-4A84-88DC-1C3CF666DF81}"/>
                </a:ext>
              </a:extLst>
            </p:cNvPr>
            <p:cNvCxnSpPr>
              <a:cxnSpLocks/>
            </p:cNvCxnSpPr>
            <p:nvPr/>
          </p:nvCxnSpPr>
          <p:spPr>
            <a:xfrm flipH="1">
              <a:off x="5779429" y="2314524"/>
              <a:ext cx="13320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FB66350B-1975-452E-965C-B50094C7A55B}"/>
                </a:ext>
              </a:extLst>
            </p:cNvPr>
            <p:cNvCxnSpPr>
              <a:cxnSpLocks/>
            </p:cNvCxnSpPr>
            <p:nvPr/>
          </p:nvCxnSpPr>
          <p:spPr>
            <a:xfrm>
              <a:off x="6270791" y="1353622"/>
              <a:ext cx="0" cy="5242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0F5520A9-531A-4C38-9876-5C78653A20B4}"/>
                </a:ext>
              </a:extLst>
            </p:cNvPr>
            <p:cNvCxnSpPr>
              <a:cxnSpLocks/>
            </p:cNvCxnSpPr>
            <p:nvPr/>
          </p:nvCxnSpPr>
          <p:spPr>
            <a:xfrm>
              <a:off x="6269116" y="1908258"/>
              <a:ext cx="1675" cy="4062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0BEA74FF-0C3D-404B-9C70-9A3BBE2C4F5D}"/>
                </a:ext>
              </a:extLst>
            </p:cNvPr>
            <p:cNvCxnSpPr>
              <a:cxnSpLocks/>
            </p:cNvCxnSpPr>
            <p:nvPr/>
          </p:nvCxnSpPr>
          <p:spPr>
            <a:xfrm>
              <a:off x="6619207" y="2124194"/>
              <a:ext cx="0" cy="190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070E943A-2E48-4B0B-8CC5-68A72CB1B63E}"/>
                </a:ext>
              </a:extLst>
            </p:cNvPr>
            <p:cNvCxnSpPr>
              <a:cxnSpLocks/>
            </p:cNvCxnSpPr>
            <p:nvPr/>
          </p:nvCxnSpPr>
          <p:spPr>
            <a:xfrm flipH="1">
              <a:off x="5787991" y="1362095"/>
              <a:ext cx="755378" cy="9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E3C0AAC9-920A-49AC-B294-EC2D8BB006D7}"/>
                    </a:ext>
                  </a:extLst>
                </p:cNvPr>
                <p:cNvSpPr/>
                <p:nvPr/>
              </p:nvSpPr>
              <p:spPr>
                <a:xfrm>
                  <a:off x="5701391" y="2338644"/>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𝐵</m:t>
                            </m:r>
                          </m:e>
                          <m:sub>
                            <m:r>
                              <a:rPr lang="fr-FR" sz="1200" b="0" i="1" smtClean="0">
                                <a:solidFill>
                                  <a:schemeClr val="tx1"/>
                                </a:solidFill>
                                <a:latin typeface="Cambria Math" panose="02040503050406030204" pitchFamily="18" charset="0"/>
                              </a:rPr>
                              <m:t>1</m:t>
                            </m:r>
                          </m:sub>
                        </m:sSub>
                      </m:oMath>
                    </m:oMathPara>
                  </a14:m>
                  <a:endParaRPr lang="fr-FR" sz="1200" dirty="0">
                    <a:solidFill>
                      <a:schemeClr val="tx1"/>
                    </a:solidFill>
                  </a:endParaRPr>
                </a:p>
              </p:txBody>
            </p:sp>
          </mc:Choice>
          <mc:Fallback xmlns="">
            <p:sp>
              <p:nvSpPr>
                <p:cNvPr id="69" name="Rectangle 68">
                  <a:extLst>
                    <a:ext uri="{FF2B5EF4-FFF2-40B4-BE49-F238E27FC236}">
                      <a16:creationId xmlns:a16="http://schemas.microsoft.com/office/drawing/2014/main" id="{E3C0AAC9-920A-49AC-B294-EC2D8BB006D7}"/>
                    </a:ext>
                  </a:extLst>
                </p:cNvPr>
                <p:cNvSpPr>
                  <a:spLocks noRot="1" noChangeAspect="1" noMove="1" noResize="1" noEditPoints="1" noAdjustHandles="1" noChangeArrowheads="1" noChangeShapeType="1" noTextEdit="1"/>
                </p:cNvSpPr>
                <p:nvPr/>
              </p:nvSpPr>
              <p:spPr>
                <a:xfrm>
                  <a:off x="5701391" y="2338644"/>
                  <a:ext cx="229036" cy="242477"/>
                </a:xfrm>
                <a:prstGeom prst="rect">
                  <a:avLst/>
                </a:prstGeom>
                <a:blipFill>
                  <a:blip r:embed="rId16"/>
                  <a:stretch>
                    <a:fillRect l="-15789"/>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D15A5026-EF42-416F-8D15-B1D50DF8DBED}"/>
                    </a:ext>
                  </a:extLst>
                </p:cNvPr>
                <p:cNvSpPr/>
                <p:nvPr/>
              </p:nvSpPr>
              <p:spPr>
                <a:xfrm>
                  <a:off x="7191640" y="2349604"/>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𝐸</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70" name="Rectangle 69">
                  <a:extLst>
                    <a:ext uri="{FF2B5EF4-FFF2-40B4-BE49-F238E27FC236}">
                      <a16:creationId xmlns:a16="http://schemas.microsoft.com/office/drawing/2014/main" id="{D15A5026-EF42-416F-8D15-B1D50DF8DBED}"/>
                    </a:ext>
                  </a:extLst>
                </p:cNvPr>
                <p:cNvSpPr>
                  <a:spLocks noRot="1" noChangeAspect="1" noMove="1" noResize="1" noEditPoints="1" noAdjustHandles="1" noChangeArrowheads="1" noChangeShapeType="1" noTextEdit="1"/>
                </p:cNvSpPr>
                <p:nvPr/>
              </p:nvSpPr>
              <p:spPr>
                <a:xfrm>
                  <a:off x="7191640" y="2349604"/>
                  <a:ext cx="229036" cy="242477"/>
                </a:xfrm>
                <a:prstGeom prst="rect">
                  <a:avLst/>
                </a:prstGeom>
                <a:blipFill>
                  <a:blip r:embed="rId17"/>
                  <a:stretch>
                    <a:fillRect l="-1621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40FB04E9-FA81-4091-AD04-E03993CA5602}"/>
                    </a:ext>
                  </a:extLst>
                </p:cNvPr>
                <p:cNvSpPr/>
                <p:nvPr/>
              </p:nvSpPr>
              <p:spPr>
                <a:xfrm>
                  <a:off x="8564744" y="2332908"/>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𝐸</m:t>
                            </m:r>
                          </m:e>
                          <m:sub>
                            <m:r>
                              <a:rPr lang="fr-FR" sz="1200" b="0" i="1" smtClean="0">
                                <a:solidFill>
                                  <a:schemeClr val="tx1"/>
                                </a:solidFill>
                                <a:latin typeface="Cambria Math" panose="02040503050406030204" pitchFamily="18" charset="0"/>
                              </a:rPr>
                              <m:t>3</m:t>
                            </m:r>
                          </m:sub>
                        </m:sSub>
                      </m:oMath>
                    </m:oMathPara>
                  </a14:m>
                  <a:endParaRPr lang="fr-FR" sz="1200" dirty="0">
                    <a:solidFill>
                      <a:schemeClr val="tx1"/>
                    </a:solidFill>
                  </a:endParaRPr>
                </a:p>
              </p:txBody>
            </p:sp>
          </mc:Choice>
          <mc:Fallback xmlns="">
            <p:sp>
              <p:nvSpPr>
                <p:cNvPr id="71" name="Rectangle 70">
                  <a:extLst>
                    <a:ext uri="{FF2B5EF4-FFF2-40B4-BE49-F238E27FC236}">
                      <a16:creationId xmlns:a16="http://schemas.microsoft.com/office/drawing/2014/main" id="{40FB04E9-FA81-4091-AD04-E03993CA5602}"/>
                    </a:ext>
                  </a:extLst>
                </p:cNvPr>
                <p:cNvSpPr>
                  <a:spLocks noRot="1" noChangeAspect="1" noMove="1" noResize="1" noEditPoints="1" noAdjustHandles="1" noChangeArrowheads="1" noChangeShapeType="1" noTextEdit="1"/>
                </p:cNvSpPr>
                <p:nvPr/>
              </p:nvSpPr>
              <p:spPr>
                <a:xfrm>
                  <a:off x="8564744" y="2332908"/>
                  <a:ext cx="229036" cy="242477"/>
                </a:xfrm>
                <a:prstGeom prst="rect">
                  <a:avLst/>
                </a:prstGeom>
                <a:blipFill>
                  <a:blip r:embed="rId18"/>
                  <a:stretch>
                    <a:fillRect l="-15789"/>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4CE445E6-6593-4121-BA5B-DD2033D28D56}"/>
                    </a:ext>
                  </a:extLst>
                </p:cNvPr>
                <p:cNvSpPr/>
                <p:nvPr/>
              </p:nvSpPr>
              <p:spPr>
                <a:xfrm rot="16200000">
                  <a:off x="6277668" y="1567315"/>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𝑅</m:t>
                            </m:r>
                          </m:e>
                          <m:sub>
                            <m:r>
                              <a:rPr lang="fr-FR" sz="1200" b="0" i="1" smtClean="0">
                                <a:solidFill>
                                  <a:schemeClr val="tx1"/>
                                </a:solidFill>
                                <a:latin typeface="Cambria Math" panose="02040503050406030204" pitchFamily="18" charset="0"/>
                              </a:rPr>
                              <m:t>𝑖𝑛</m:t>
                            </m:r>
                          </m:sub>
                        </m:sSub>
                      </m:oMath>
                    </m:oMathPara>
                  </a14:m>
                  <a:endParaRPr lang="fr-FR" sz="1200" dirty="0">
                    <a:solidFill>
                      <a:schemeClr val="tx1"/>
                    </a:solidFill>
                  </a:endParaRPr>
                </a:p>
              </p:txBody>
            </p:sp>
          </mc:Choice>
          <mc:Fallback xmlns="">
            <p:sp>
              <p:nvSpPr>
                <p:cNvPr id="72" name="Rectangle 71">
                  <a:extLst>
                    <a:ext uri="{FF2B5EF4-FFF2-40B4-BE49-F238E27FC236}">
                      <a16:creationId xmlns:a16="http://schemas.microsoft.com/office/drawing/2014/main" id="{4CE445E6-6593-4121-BA5B-DD2033D28D56}"/>
                    </a:ext>
                  </a:extLst>
                </p:cNvPr>
                <p:cNvSpPr>
                  <a:spLocks noRot="1" noChangeAspect="1" noMove="1" noResize="1" noEditPoints="1" noAdjustHandles="1" noChangeArrowheads="1" noChangeShapeType="1" noTextEdit="1"/>
                </p:cNvSpPr>
                <p:nvPr/>
              </p:nvSpPr>
              <p:spPr>
                <a:xfrm rot="16200000">
                  <a:off x="6277668" y="1567315"/>
                  <a:ext cx="229036" cy="242477"/>
                </a:xfrm>
                <a:prstGeom prst="rect">
                  <a:avLst/>
                </a:prstGeom>
                <a:blipFill>
                  <a:blip r:embed="rId19"/>
                  <a:stretch>
                    <a:fillRect t="-5405" b="-29730"/>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CF914218-DA36-4911-95AC-C674CB71500E}"/>
                    </a:ext>
                  </a:extLst>
                </p:cNvPr>
                <p:cNvSpPr/>
                <p:nvPr/>
              </p:nvSpPr>
              <p:spPr>
                <a:xfrm rot="16200000">
                  <a:off x="5993534" y="1534780"/>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𝐶</m:t>
                            </m:r>
                          </m:e>
                          <m:sub>
                            <m:r>
                              <a:rPr lang="fr-FR" sz="1200" b="0" i="1" smtClean="0">
                                <a:solidFill>
                                  <a:schemeClr val="tx1"/>
                                </a:solidFill>
                                <a:latin typeface="Cambria Math" panose="02040503050406030204" pitchFamily="18" charset="0"/>
                              </a:rPr>
                              <m:t>𝑖𝑛</m:t>
                            </m:r>
                          </m:sub>
                        </m:sSub>
                      </m:oMath>
                    </m:oMathPara>
                  </a14:m>
                  <a:endParaRPr lang="fr-FR" sz="1200" dirty="0">
                    <a:solidFill>
                      <a:schemeClr val="tx1"/>
                    </a:solidFill>
                  </a:endParaRPr>
                </a:p>
              </p:txBody>
            </p:sp>
          </mc:Choice>
          <mc:Fallback xmlns="">
            <p:sp>
              <p:nvSpPr>
                <p:cNvPr id="73" name="Rectangle 72">
                  <a:extLst>
                    <a:ext uri="{FF2B5EF4-FFF2-40B4-BE49-F238E27FC236}">
                      <a16:creationId xmlns:a16="http://schemas.microsoft.com/office/drawing/2014/main" id="{CF914218-DA36-4911-95AC-C674CB71500E}"/>
                    </a:ext>
                  </a:extLst>
                </p:cNvPr>
                <p:cNvSpPr>
                  <a:spLocks noRot="1" noChangeAspect="1" noMove="1" noResize="1" noEditPoints="1" noAdjustHandles="1" noChangeArrowheads="1" noChangeShapeType="1" noTextEdit="1"/>
                </p:cNvSpPr>
                <p:nvPr/>
              </p:nvSpPr>
              <p:spPr>
                <a:xfrm rot="16200000">
                  <a:off x="5993534" y="1534780"/>
                  <a:ext cx="229036" cy="242477"/>
                </a:xfrm>
                <a:prstGeom prst="rect">
                  <a:avLst/>
                </a:prstGeom>
                <a:blipFill>
                  <a:blip r:embed="rId20"/>
                  <a:stretch>
                    <a:fillRect t="-2703" b="-27027"/>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DF0460C-4F10-4213-B4D1-9C498AD23B73}"/>
                    </a:ext>
                  </a:extLst>
                </p:cNvPr>
                <p:cNvSpPr/>
                <p:nvPr/>
              </p:nvSpPr>
              <p:spPr>
                <a:xfrm rot="16354103">
                  <a:off x="6653028" y="1869992"/>
                  <a:ext cx="41274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𝑔𝑚</m:t>
                            </m:r>
                          </m:e>
                          <m:sub>
                            <m:r>
                              <a:rPr lang="fr-FR" sz="1200" b="0" i="1" smtClean="0">
                                <a:solidFill>
                                  <a:schemeClr val="tx1"/>
                                </a:solidFill>
                                <a:latin typeface="Cambria Math" panose="02040503050406030204" pitchFamily="18" charset="0"/>
                              </a:rPr>
                              <m:t>1</m:t>
                            </m:r>
                          </m:sub>
                        </m:sSub>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𝑉𝑏𝑒</m:t>
                            </m:r>
                          </m:e>
                          <m:sub>
                            <m:r>
                              <a:rPr lang="fr-FR" sz="1200" b="0" i="1" smtClean="0">
                                <a:solidFill>
                                  <a:schemeClr val="tx1"/>
                                </a:solidFill>
                                <a:latin typeface="Cambria Math" panose="02040503050406030204" pitchFamily="18" charset="0"/>
                              </a:rPr>
                              <m:t>1</m:t>
                            </m:r>
                          </m:sub>
                        </m:sSub>
                      </m:oMath>
                    </m:oMathPara>
                  </a14:m>
                  <a:endParaRPr lang="fr-FR" sz="1200" dirty="0">
                    <a:solidFill>
                      <a:schemeClr val="tx1"/>
                    </a:solidFill>
                  </a:endParaRPr>
                </a:p>
              </p:txBody>
            </p:sp>
          </mc:Choice>
          <mc:Fallback xmlns="">
            <p:sp>
              <p:nvSpPr>
                <p:cNvPr id="74" name="Rectangle 73">
                  <a:extLst>
                    <a:ext uri="{FF2B5EF4-FFF2-40B4-BE49-F238E27FC236}">
                      <a16:creationId xmlns:a16="http://schemas.microsoft.com/office/drawing/2014/main" id="{ADF0460C-4F10-4213-B4D1-9C498AD23B73}"/>
                    </a:ext>
                  </a:extLst>
                </p:cNvPr>
                <p:cNvSpPr>
                  <a:spLocks noRot="1" noChangeAspect="1" noMove="1" noResize="1" noEditPoints="1" noAdjustHandles="1" noChangeArrowheads="1" noChangeShapeType="1" noTextEdit="1"/>
                </p:cNvSpPr>
                <p:nvPr/>
              </p:nvSpPr>
              <p:spPr>
                <a:xfrm rot="16354103">
                  <a:off x="6653028" y="1869992"/>
                  <a:ext cx="412746" cy="242477"/>
                </a:xfrm>
                <a:prstGeom prst="rect">
                  <a:avLst/>
                </a:prstGeom>
                <a:blipFill>
                  <a:blip r:embed="rId21"/>
                  <a:stretch>
                    <a:fillRect t="-69014" r="-4651"/>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59B91D7A-0A00-47FF-B96A-391C731AE27E}"/>
                    </a:ext>
                  </a:extLst>
                </p:cNvPr>
                <p:cNvSpPr/>
                <p:nvPr/>
              </p:nvSpPr>
              <p:spPr>
                <a:xfrm rot="16200000">
                  <a:off x="7153847" y="1528490"/>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𝐶</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75" name="Rectangle 74">
                  <a:extLst>
                    <a:ext uri="{FF2B5EF4-FFF2-40B4-BE49-F238E27FC236}">
                      <a16:creationId xmlns:a16="http://schemas.microsoft.com/office/drawing/2014/main" id="{59B91D7A-0A00-47FF-B96A-391C731AE27E}"/>
                    </a:ext>
                  </a:extLst>
                </p:cNvPr>
                <p:cNvSpPr>
                  <a:spLocks noRot="1" noChangeAspect="1" noMove="1" noResize="1" noEditPoints="1" noAdjustHandles="1" noChangeArrowheads="1" noChangeShapeType="1" noTextEdit="1"/>
                </p:cNvSpPr>
                <p:nvPr/>
              </p:nvSpPr>
              <p:spPr>
                <a:xfrm rot="16200000">
                  <a:off x="7153847" y="1528490"/>
                  <a:ext cx="229036" cy="242477"/>
                </a:xfrm>
                <a:prstGeom prst="rect">
                  <a:avLst/>
                </a:prstGeom>
                <a:blipFill>
                  <a:blip r:embed="rId22"/>
                  <a:stretch>
                    <a:fillRect b="-16216"/>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CB1DCBE5-CC0D-47CA-B92E-D30DAF1B4CAA}"/>
                    </a:ext>
                  </a:extLst>
                </p:cNvPr>
                <p:cNvSpPr/>
                <p:nvPr/>
              </p:nvSpPr>
              <p:spPr>
                <a:xfrm rot="16200000">
                  <a:off x="7333875" y="1519405"/>
                  <a:ext cx="336408"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1</m:t>
                            </m:r>
                            <m:r>
                              <a:rPr lang="fr-FR" sz="1200" b="0" i="1" smtClean="0">
                                <a:solidFill>
                                  <a:schemeClr val="tx1"/>
                                </a:solidFill>
                                <a:latin typeface="Cambria Math" panose="02040503050406030204" pitchFamily="18" charset="0"/>
                              </a:rPr>
                              <m:t>/</m:t>
                            </m:r>
                            <m:r>
                              <a:rPr lang="fr-FR" sz="1200" b="0" i="1" smtClean="0">
                                <a:solidFill>
                                  <a:schemeClr val="tx1"/>
                                </a:solidFill>
                                <a:latin typeface="Cambria Math" panose="02040503050406030204" pitchFamily="18" charset="0"/>
                              </a:rPr>
                              <m:t>𝑔𝑚</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76" name="Rectangle 75">
                  <a:extLst>
                    <a:ext uri="{FF2B5EF4-FFF2-40B4-BE49-F238E27FC236}">
                      <a16:creationId xmlns:a16="http://schemas.microsoft.com/office/drawing/2014/main" id="{CB1DCBE5-CC0D-47CA-B92E-D30DAF1B4CAA}"/>
                    </a:ext>
                  </a:extLst>
                </p:cNvPr>
                <p:cNvSpPr>
                  <a:spLocks noRot="1" noChangeAspect="1" noMove="1" noResize="1" noEditPoints="1" noAdjustHandles="1" noChangeArrowheads="1" noChangeShapeType="1" noTextEdit="1"/>
                </p:cNvSpPr>
                <p:nvPr/>
              </p:nvSpPr>
              <p:spPr>
                <a:xfrm rot="16200000">
                  <a:off x="7333875" y="1519405"/>
                  <a:ext cx="336408" cy="242477"/>
                </a:xfrm>
                <a:prstGeom prst="rect">
                  <a:avLst/>
                </a:prstGeom>
                <a:blipFill>
                  <a:blip r:embed="rId23"/>
                  <a:stretch>
                    <a:fillRect t="-18182" r="-12500" b="-40000"/>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6D5048FE-29FA-4C29-94BE-8CD1AC0992AF}"/>
                    </a:ext>
                  </a:extLst>
                </p:cNvPr>
                <p:cNvSpPr/>
                <p:nvPr/>
              </p:nvSpPr>
              <p:spPr>
                <a:xfrm rot="16200000">
                  <a:off x="7892538" y="1734509"/>
                  <a:ext cx="336408"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𝑔𝑚</m:t>
                            </m:r>
                          </m:e>
                          <m:sub>
                            <m:r>
                              <a:rPr lang="fr-FR" sz="1200" b="0" i="1" smtClean="0">
                                <a:solidFill>
                                  <a:schemeClr val="tx1"/>
                                </a:solidFill>
                                <a:latin typeface="Cambria Math" panose="02040503050406030204" pitchFamily="18" charset="0"/>
                              </a:rPr>
                              <m:t>3</m:t>
                            </m:r>
                          </m:sub>
                        </m:sSub>
                        <m:r>
                          <a:rPr lang="fr-FR" sz="1200" b="0" i="1" smtClean="0">
                            <a:solidFill>
                              <a:schemeClr val="tx1"/>
                            </a:solidFill>
                            <a:latin typeface="Cambria Math" panose="02040503050406030204" pitchFamily="18" charset="0"/>
                          </a:rPr>
                          <m:t>,</m:t>
                        </m:r>
                        <m:sSub>
                          <m:sSubPr>
                            <m:ctrlPr>
                              <a:rPr lang="fr-FR" sz="1200" b="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𝑉</m:t>
                            </m:r>
                          </m:e>
                          <m:sub>
                            <m:r>
                              <a:rPr lang="fr-FR" sz="1200" b="0" i="1" smtClean="0">
                                <a:solidFill>
                                  <a:schemeClr val="tx1"/>
                                </a:solidFill>
                                <a:latin typeface="Cambria Math" panose="02040503050406030204" pitchFamily="18" charset="0"/>
                              </a:rPr>
                              <m:t>2</m:t>
                            </m:r>
                          </m:sub>
                        </m:sSub>
                      </m:oMath>
                    </m:oMathPara>
                  </a14:m>
                  <a:endParaRPr lang="fr-FR" sz="1200" dirty="0">
                    <a:solidFill>
                      <a:schemeClr val="tx1"/>
                    </a:solidFill>
                  </a:endParaRPr>
                </a:p>
              </p:txBody>
            </p:sp>
          </mc:Choice>
          <mc:Fallback xmlns="">
            <p:sp>
              <p:nvSpPr>
                <p:cNvPr id="77" name="Rectangle 76">
                  <a:extLst>
                    <a:ext uri="{FF2B5EF4-FFF2-40B4-BE49-F238E27FC236}">
                      <a16:creationId xmlns:a16="http://schemas.microsoft.com/office/drawing/2014/main" id="{6D5048FE-29FA-4C29-94BE-8CD1AC0992AF}"/>
                    </a:ext>
                  </a:extLst>
                </p:cNvPr>
                <p:cNvSpPr>
                  <a:spLocks noRot="1" noChangeAspect="1" noMove="1" noResize="1" noEditPoints="1" noAdjustHandles="1" noChangeArrowheads="1" noChangeShapeType="1" noTextEdit="1"/>
                </p:cNvSpPr>
                <p:nvPr/>
              </p:nvSpPr>
              <p:spPr>
                <a:xfrm rot="16200000">
                  <a:off x="7892538" y="1734509"/>
                  <a:ext cx="336408" cy="242477"/>
                </a:xfrm>
                <a:prstGeom prst="rect">
                  <a:avLst/>
                </a:prstGeom>
                <a:blipFill>
                  <a:blip r:embed="rId24"/>
                  <a:stretch>
                    <a:fillRect t="-27273" r="-5128" b="-45455"/>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7EBE72FF-6053-4459-908F-4BB13183B37E}"/>
                    </a:ext>
                  </a:extLst>
                </p:cNvPr>
                <p:cNvSpPr/>
                <p:nvPr/>
              </p:nvSpPr>
              <p:spPr>
                <a:xfrm rot="16200000">
                  <a:off x="8380380" y="1513112"/>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𝐶</m:t>
                            </m:r>
                          </m:e>
                          <m:sub>
                            <m:r>
                              <a:rPr lang="fr-FR" sz="1200" b="0" i="1" smtClean="0">
                                <a:solidFill>
                                  <a:schemeClr val="tx1"/>
                                </a:solidFill>
                                <a:latin typeface="Cambria Math" panose="02040503050406030204" pitchFamily="18" charset="0"/>
                              </a:rPr>
                              <m:t>3</m:t>
                            </m:r>
                          </m:sub>
                        </m:sSub>
                      </m:oMath>
                    </m:oMathPara>
                  </a14:m>
                  <a:endParaRPr lang="fr-FR" sz="1200" dirty="0">
                    <a:solidFill>
                      <a:schemeClr val="tx1"/>
                    </a:solidFill>
                  </a:endParaRPr>
                </a:p>
              </p:txBody>
            </p:sp>
          </mc:Choice>
          <mc:Fallback xmlns="">
            <p:sp>
              <p:nvSpPr>
                <p:cNvPr id="78" name="Rectangle 77">
                  <a:extLst>
                    <a:ext uri="{FF2B5EF4-FFF2-40B4-BE49-F238E27FC236}">
                      <a16:creationId xmlns:a16="http://schemas.microsoft.com/office/drawing/2014/main" id="{7EBE72FF-6053-4459-908F-4BB13183B37E}"/>
                    </a:ext>
                  </a:extLst>
                </p:cNvPr>
                <p:cNvSpPr>
                  <a:spLocks noRot="1" noChangeAspect="1" noMove="1" noResize="1" noEditPoints="1" noAdjustHandles="1" noChangeArrowheads="1" noChangeShapeType="1" noTextEdit="1"/>
                </p:cNvSpPr>
                <p:nvPr/>
              </p:nvSpPr>
              <p:spPr>
                <a:xfrm rot="16200000">
                  <a:off x="8380380" y="1513112"/>
                  <a:ext cx="229036" cy="242477"/>
                </a:xfrm>
                <a:prstGeom prst="rect">
                  <a:avLst/>
                </a:prstGeom>
                <a:blipFill>
                  <a:blip r:embed="rId25"/>
                  <a:stretch>
                    <a:fillRect b="-13158"/>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99C6538E-D353-4A7C-AC67-3010A996333C}"/>
                    </a:ext>
                  </a:extLst>
                </p:cNvPr>
                <p:cNvSpPr/>
                <p:nvPr/>
              </p:nvSpPr>
              <p:spPr>
                <a:xfrm rot="16385138">
                  <a:off x="8651537" y="1464998"/>
                  <a:ext cx="229036" cy="2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𝑅</m:t>
                            </m:r>
                          </m:e>
                          <m:sub>
                            <m:r>
                              <a:rPr lang="fr-FR" sz="1200" b="0" i="1" smtClean="0">
                                <a:solidFill>
                                  <a:schemeClr val="tx1"/>
                                </a:solidFill>
                                <a:latin typeface="Cambria Math" panose="02040503050406030204" pitchFamily="18" charset="0"/>
                              </a:rPr>
                              <m:t>0</m:t>
                            </m:r>
                          </m:sub>
                        </m:sSub>
                      </m:oMath>
                    </m:oMathPara>
                  </a14:m>
                  <a:endParaRPr lang="fr-FR" sz="1200" dirty="0">
                    <a:solidFill>
                      <a:schemeClr val="tx1"/>
                    </a:solidFill>
                  </a:endParaRPr>
                </a:p>
              </p:txBody>
            </p:sp>
          </mc:Choice>
          <mc:Fallback xmlns="">
            <p:sp>
              <p:nvSpPr>
                <p:cNvPr id="79" name="Rectangle 78">
                  <a:extLst>
                    <a:ext uri="{FF2B5EF4-FFF2-40B4-BE49-F238E27FC236}">
                      <a16:creationId xmlns:a16="http://schemas.microsoft.com/office/drawing/2014/main" id="{99C6538E-D353-4A7C-AC67-3010A996333C}"/>
                    </a:ext>
                  </a:extLst>
                </p:cNvPr>
                <p:cNvSpPr>
                  <a:spLocks noRot="1" noChangeAspect="1" noMove="1" noResize="1" noEditPoints="1" noAdjustHandles="1" noChangeArrowheads="1" noChangeShapeType="1" noTextEdit="1"/>
                </p:cNvSpPr>
                <p:nvPr/>
              </p:nvSpPr>
              <p:spPr>
                <a:xfrm rot="16385138">
                  <a:off x="8651537" y="1464998"/>
                  <a:ext cx="229036" cy="242477"/>
                </a:xfrm>
                <a:prstGeom prst="rect">
                  <a:avLst/>
                </a:prstGeom>
                <a:blipFill>
                  <a:blip r:embed="rId26"/>
                  <a:stretch>
                    <a:fillRect b="-15000"/>
                  </a:stretch>
                </a:blipFill>
                <a:ln>
                  <a:noFill/>
                </a:ln>
              </p:spPr>
              <p:txBody>
                <a:bodyPr/>
                <a:lstStyle/>
                <a:p>
                  <a:r>
                    <a:rPr lang="fr-FR">
                      <a:noFill/>
                    </a:rPr>
                    <a:t> </a:t>
                  </a:r>
                </a:p>
              </p:txBody>
            </p:sp>
          </mc:Fallback>
        </mc:AlternateContent>
        <p:cxnSp>
          <p:nvCxnSpPr>
            <p:cNvPr id="80" name="Connecteur droit 79">
              <a:extLst>
                <a:ext uri="{FF2B5EF4-FFF2-40B4-BE49-F238E27FC236}">
                  <a16:creationId xmlns:a16="http://schemas.microsoft.com/office/drawing/2014/main" id="{05ABDCBA-F11A-4B5C-B9DF-DC2AF0BA8089}"/>
                </a:ext>
              </a:extLst>
            </p:cNvPr>
            <p:cNvCxnSpPr>
              <a:cxnSpLocks/>
            </p:cNvCxnSpPr>
            <p:nvPr/>
          </p:nvCxnSpPr>
          <p:spPr>
            <a:xfrm flipV="1">
              <a:off x="7830249" y="2294751"/>
              <a:ext cx="0" cy="114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09C0E9A3-6618-4569-A265-403B18218882}"/>
                </a:ext>
              </a:extLst>
            </p:cNvPr>
            <p:cNvCxnSpPr>
              <a:cxnSpLocks/>
            </p:cNvCxnSpPr>
            <p:nvPr/>
          </p:nvCxnSpPr>
          <p:spPr>
            <a:xfrm flipH="1" flipV="1">
              <a:off x="7749025" y="2409204"/>
              <a:ext cx="159028" cy="1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2903B7A1-BF5D-4E44-813F-A190A4613BB1}"/>
                </a:ext>
              </a:extLst>
            </p:cNvPr>
            <p:cNvCxnSpPr>
              <a:cxnSpLocks/>
            </p:cNvCxnSpPr>
            <p:nvPr/>
          </p:nvCxnSpPr>
          <p:spPr>
            <a:xfrm flipH="1" flipV="1">
              <a:off x="7781770" y="2459882"/>
              <a:ext cx="89716" cy="3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72E3961-6A09-4CA0-AD8C-2912F71D1C54}"/>
                </a:ext>
              </a:extLst>
            </p:cNvPr>
            <p:cNvSpPr/>
            <p:nvPr/>
          </p:nvSpPr>
          <p:spPr>
            <a:xfrm>
              <a:off x="5488216" y="1343573"/>
              <a:ext cx="743983" cy="271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FF0000"/>
                  </a:solidFill>
                </a:rPr>
                <a:t>Entrée</a:t>
              </a:r>
            </a:p>
          </p:txBody>
        </p:sp>
      </p:gr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DA773BB1-2404-4A59-B5FD-A824D4C4B84C}"/>
                  </a:ext>
                </a:extLst>
              </p:cNvPr>
              <p:cNvSpPr/>
              <p:nvPr/>
            </p:nvSpPr>
            <p:spPr>
              <a:xfrm>
                <a:off x="5536696" y="3059181"/>
                <a:ext cx="3865236" cy="111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    Le gain en courant est exprimé par:</a:t>
                </a:r>
              </a:p>
              <a:p>
                <a:endParaRPr lang="fr-FR" sz="1600" dirty="0">
                  <a:solidFill>
                    <a:schemeClr val="tx1"/>
                  </a:solidFill>
                </a:endParaRPr>
              </a:p>
              <a:p>
                <a:pPr/>
                <a14:m>
                  <m:oMathPara xmlns:m="http://schemas.openxmlformats.org/officeDocument/2006/math">
                    <m:oMathParaPr>
                      <m:jc m:val="centerGroup"/>
                    </m:oMathParaPr>
                    <m:oMath xmlns:m="http://schemas.openxmlformats.org/officeDocument/2006/math">
                      <m:r>
                        <a:rPr lang="fr-FR" sz="1600" b="0" i="1" smtClean="0">
                          <a:solidFill>
                            <a:schemeClr val="tx1"/>
                          </a:solidFill>
                          <a:latin typeface="Cambria Math" panose="02040503050406030204" pitchFamily="18" charset="0"/>
                        </a:rPr>
                        <m:t>𝐴𝑖</m:t>
                      </m:r>
                      <m:r>
                        <a:rPr lang="fr-FR" sz="1600" b="0" i="1" smtClean="0">
                          <a:solidFill>
                            <a:schemeClr val="tx1"/>
                          </a:solidFill>
                          <a:latin typeface="Cambria Math" panose="02040503050406030204" pitchFamily="18" charset="0"/>
                        </a:rPr>
                        <m:t>=</m:t>
                      </m:r>
                      <m:f>
                        <m:fPr>
                          <m:ctrlPr>
                            <a:rPr lang="fr-FR" sz="1600" i="1" smtClean="0">
                              <a:solidFill>
                                <a:schemeClr val="tx1"/>
                              </a:solidFill>
                              <a:latin typeface="Cambria Math" panose="02040503050406030204" pitchFamily="18" charset="0"/>
                            </a:rPr>
                          </m:ctrlPr>
                        </m:fPr>
                        <m:num>
                          <m:r>
                            <a:rPr lang="fr-FR" sz="1600" b="0" i="1" smtClean="0">
                              <a:solidFill>
                                <a:schemeClr val="tx1"/>
                              </a:solidFill>
                              <a:latin typeface="Cambria Math" panose="02040503050406030204" pitchFamily="18" charset="0"/>
                            </a:rPr>
                            <m:t>𝑖</m:t>
                          </m:r>
                          <m:r>
                            <a:rPr lang="fr-FR" sz="1600" b="0" i="1" smtClean="0">
                              <a:solidFill>
                                <a:schemeClr val="tx1"/>
                              </a:solidFill>
                              <a:latin typeface="Cambria Math" panose="02040503050406030204" pitchFamily="18" charset="0"/>
                            </a:rPr>
                            <m:t>_</m:t>
                          </m:r>
                          <m:r>
                            <a:rPr lang="fr-FR" sz="1600" b="0" i="1" smtClean="0">
                              <a:solidFill>
                                <a:schemeClr val="tx1"/>
                              </a:solidFill>
                              <a:latin typeface="Cambria Math" panose="02040503050406030204" pitchFamily="18" charset="0"/>
                            </a:rPr>
                            <m:t>𝑜𝑢𝑡</m:t>
                          </m:r>
                        </m:num>
                        <m:den>
                          <m:r>
                            <a:rPr lang="fr-FR" sz="1600" b="0" i="1" smtClean="0">
                              <a:solidFill>
                                <a:schemeClr val="tx1"/>
                              </a:solidFill>
                              <a:latin typeface="Cambria Math" panose="02040503050406030204" pitchFamily="18" charset="0"/>
                            </a:rPr>
                            <m:t>𝑖</m:t>
                          </m:r>
                          <m:r>
                            <a:rPr lang="fr-FR" sz="1600" b="0" i="1" smtClean="0">
                              <a:solidFill>
                                <a:schemeClr val="tx1"/>
                              </a:solidFill>
                              <a:latin typeface="Cambria Math" panose="02040503050406030204" pitchFamily="18" charset="0"/>
                            </a:rPr>
                            <m:t>_</m:t>
                          </m:r>
                          <m:r>
                            <a:rPr lang="fr-FR" sz="1600" b="0" i="1" smtClean="0">
                              <a:solidFill>
                                <a:schemeClr val="tx1"/>
                              </a:solidFill>
                              <a:latin typeface="Cambria Math" panose="02040503050406030204" pitchFamily="18" charset="0"/>
                            </a:rPr>
                            <m:t>𝑖𝑛</m:t>
                          </m:r>
                        </m:den>
                      </m:f>
                      <m:r>
                        <a:rPr lang="fr-FR" sz="1600" b="0" i="1" smtClean="0">
                          <a:solidFill>
                            <a:schemeClr val="tx1"/>
                          </a:solidFill>
                          <a:latin typeface="Cambria Math" panose="02040503050406030204" pitchFamily="18" charset="0"/>
                        </a:rPr>
                        <m:t>=</m:t>
                      </m:r>
                      <m:f>
                        <m:fPr>
                          <m:ctrlPr>
                            <a:rPr lang="fr-FR" sz="1600" b="0" i="1" smtClean="0">
                              <a:solidFill>
                                <a:schemeClr val="tx1"/>
                              </a:solidFill>
                              <a:latin typeface="Cambria Math" panose="02040503050406030204" pitchFamily="18" charset="0"/>
                            </a:rPr>
                          </m:ctrlPr>
                        </m:fPr>
                        <m:num>
                          <m:r>
                            <a:rPr lang="fr-FR" sz="1600" b="0" i="1" smtClean="0">
                              <a:solidFill>
                                <a:schemeClr val="tx1"/>
                              </a:solidFill>
                              <a:latin typeface="Cambria Math" panose="02040503050406030204" pitchFamily="18" charset="0"/>
                            </a:rPr>
                            <m:t>𝑔𝑚</m:t>
                          </m:r>
                          <m:r>
                            <a:rPr lang="fr-FR" sz="1600" b="0" i="1" smtClean="0">
                              <a:solidFill>
                                <a:schemeClr val="tx1"/>
                              </a:solidFill>
                              <a:latin typeface="Cambria Math" panose="02040503050406030204" pitchFamily="18" charset="0"/>
                            </a:rPr>
                            <m:t>3</m:t>
                          </m:r>
                        </m:num>
                        <m:den>
                          <m:r>
                            <a:rPr lang="fr-FR" sz="1600" b="0" i="1" smtClean="0">
                              <a:solidFill>
                                <a:schemeClr val="tx1"/>
                              </a:solidFill>
                              <a:latin typeface="Cambria Math" panose="02040503050406030204" pitchFamily="18" charset="0"/>
                            </a:rPr>
                            <m:t>𝑔𝑚</m:t>
                          </m:r>
                          <m:r>
                            <a:rPr lang="fr-FR" sz="1600" b="0" i="1" smtClean="0">
                              <a:solidFill>
                                <a:schemeClr val="tx1"/>
                              </a:solidFill>
                              <a:latin typeface="Cambria Math" panose="02040503050406030204" pitchFamily="18" charset="0"/>
                            </a:rPr>
                            <m:t>1</m:t>
                          </m:r>
                        </m:den>
                      </m:f>
                      <m:r>
                        <a:rPr lang="fr-FR" sz="1600" b="0" i="1" smtClean="0">
                          <a:solidFill>
                            <a:schemeClr val="tx1"/>
                          </a:solidFill>
                          <a:latin typeface="Cambria Math" panose="02040503050406030204" pitchFamily="18" charset="0"/>
                        </a:rPr>
                        <m:t>(</m:t>
                      </m:r>
                      <m:r>
                        <a:rPr lang="fr-FR" sz="1600" b="0" i="1" smtClean="0">
                          <a:solidFill>
                            <a:schemeClr val="tx1"/>
                          </a:solidFill>
                          <a:latin typeface="Cambria Math" panose="02040503050406030204" pitchFamily="18" charset="0"/>
                        </a:rPr>
                        <m:t>1</m:t>
                      </m:r>
                      <m:r>
                        <a:rPr lang="fr-FR" sz="1600" b="0" i="1" smtClean="0">
                          <a:solidFill>
                            <a:schemeClr val="tx1"/>
                          </a:solidFill>
                          <a:latin typeface="Cambria Math" panose="02040503050406030204" pitchFamily="18" charset="0"/>
                        </a:rPr>
                        <m:t>+</m:t>
                      </m:r>
                      <m:r>
                        <a:rPr lang="fr-FR" sz="1600" b="0" i="1" smtClean="0">
                          <a:solidFill>
                            <a:schemeClr val="tx1"/>
                          </a:solidFill>
                          <a:latin typeface="Cambria Math" panose="02040503050406030204" pitchFamily="18" charset="0"/>
                        </a:rPr>
                        <m:t>𝑠</m:t>
                      </m:r>
                      <m:r>
                        <m:rPr>
                          <m:sty m:val="p"/>
                        </m:rPr>
                        <a:rPr lang="el-GR" sz="1600" b="0" i="1" smtClean="0">
                          <a:solidFill>
                            <a:schemeClr val="tx1"/>
                          </a:solidFill>
                          <a:latin typeface="Cambria Math" panose="02040503050406030204" pitchFamily="18" charset="0"/>
                        </a:rPr>
                        <m:t>τ</m:t>
                      </m:r>
                      <m:r>
                        <a:rPr lang="fr-FR" sz="1600" b="0" i="1" smtClean="0">
                          <a:solidFill>
                            <a:schemeClr val="tx1"/>
                          </a:solidFill>
                          <a:latin typeface="Cambria Math" panose="02040503050406030204" pitchFamily="18" charset="0"/>
                        </a:rPr>
                        <m:t>1</m:t>
                      </m:r>
                      <m:r>
                        <a:rPr lang="fr-FR" sz="1600" b="0" i="1" smtClean="0">
                          <a:solidFill>
                            <a:schemeClr val="tx1"/>
                          </a:solidFill>
                          <a:latin typeface="Cambria Math" panose="02040503050406030204" pitchFamily="18" charset="0"/>
                        </a:rPr>
                        <m:t>)(</m:t>
                      </m:r>
                      <m:r>
                        <a:rPr lang="fr-FR" sz="1600" b="0" i="1" smtClean="0">
                          <a:solidFill>
                            <a:schemeClr val="tx1"/>
                          </a:solidFill>
                          <a:latin typeface="Cambria Math" panose="02040503050406030204" pitchFamily="18" charset="0"/>
                        </a:rPr>
                        <m:t>1</m:t>
                      </m:r>
                      <m:r>
                        <a:rPr lang="fr-FR" sz="1600" b="0" i="1" smtClean="0">
                          <a:solidFill>
                            <a:schemeClr val="tx1"/>
                          </a:solidFill>
                          <a:latin typeface="Cambria Math" panose="02040503050406030204" pitchFamily="18" charset="0"/>
                        </a:rPr>
                        <m:t>+</m:t>
                      </m:r>
                      <m:r>
                        <a:rPr lang="fr-FR" sz="1600" b="0" i="1" smtClean="0">
                          <a:solidFill>
                            <a:schemeClr val="tx1"/>
                          </a:solidFill>
                          <a:latin typeface="Cambria Math" panose="02040503050406030204" pitchFamily="18" charset="0"/>
                        </a:rPr>
                        <m:t>𝑠</m:t>
                      </m:r>
                      <m:r>
                        <m:rPr>
                          <m:sty m:val="p"/>
                        </m:rPr>
                        <a:rPr lang="el-GR" sz="1600" b="0" i="1" smtClean="0">
                          <a:solidFill>
                            <a:schemeClr val="tx1"/>
                          </a:solidFill>
                          <a:latin typeface="Cambria Math" panose="02040503050406030204" pitchFamily="18" charset="0"/>
                        </a:rPr>
                        <m:t>τ</m:t>
                      </m:r>
                      <m:r>
                        <a:rPr lang="fr-FR" sz="1600" b="0" i="1" smtClean="0">
                          <a:solidFill>
                            <a:schemeClr val="tx1"/>
                          </a:solidFill>
                          <a:latin typeface="Cambria Math" panose="02040503050406030204" pitchFamily="18" charset="0"/>
                        </a:rPr>
                        <m:t>2</m:t>
                      </m:r>
                      <m:r>
                        <a:rPr lang="fr-FR" sz="1600" b="0" i="1" smtClean="0">
                          <a:solidFill>
                            <a:schemeClr val="tx1"/>
                          </a:solidFill>
                          <a:latin typeface="Cambria Math" panose="02040503050406030204" pitchFamily="18" charset="0"/>
                        </a:rPr>
                        <m:t>)</m:t>
                      </m:r>
                    </m:oMath>
                  </m:oMathPara>
                </a14:m>
                <a:endParaRPr lang="fr-FR" sz="1600" dirty="0">
                  <a:solidFill>
                    <a:schemeClr val="tx1"/>
                  </a:solidFill>
                </a:endParaRPr>
              </a:p>
            </p:txBody>
          </p:sp>
        </mc:Choice>
        <mc:Fallback xmlns="">
          <p:sp>
            <p:nvSpPr>
              <p:cNvPr id="117" name="Rectangle 116">
                <a:extLst>
                  <a:ext uri="{FF2B5EF4-FFF2-40B4-BE49-F238E27FC236}">
                    <a16:creationId xmlns:a16="http://schemas.microsoft.com/office/drawing/2014/main" id="{DA773BB1-2404-4A59-B5FD-A824D4C4B84C}"/>
                  </a:ext>
                </a:extLst>
              </p:cNvPr>
              <p:cNvSpPr>
                <a:spLocks noRot="1" noChangeAspect="1" noMove="1" noResize="1" noEditPoints="1" noAdjustHandles="1" noChangeArrowheads="1" noChangeShapeType="1" noTextEdit="1"/>
              </p:cNvSpPr>
              <p:nvPr/>
            </p:nvSpPr>
            <p:spPr>
              <a:xfrm>
                <a:off x="5536696" y="3059181"/>
                <a:ext cx="3865236" cy="1113345"/>
              </a:xfrm>
              <a:prstGeom prst="rect">
                <a:avLst/>
              </a:prstGeom>
              <a:blipFill>
                <a:blip r:embed="rId27"/>
                <a:stretch>
                  <a:fillRect l="-789"/>
                </a:stretch>
              </a:blipFill>
              <a:ln>
                <a:noFill/>
              </a:ln>
            </p:spPr>
            <p:txBody>
              <a:bodyPr/>
              <a:lstStyle/>
              <a:p>
                <a:r>
                  <a:rPr lang="fr-FR">
                    <a:noFill/>
                  </a:rPr>
                  <a:t> </a:t>
                </a:r>
              </a:p>
            </p:txBody>
          </p:sp>
        </mc:Fallback>
      </mc:AlternateContent>
      <p:sp>
        <p:nvSpPr>
          <p:cNvPr id="118" name="Rectangle 117">
            <a:extLst>
              <a:ext uri="{FF2B5EF4-FFF2-40B4-BE49-F238E27FC236}">
                <a16:creationId xmlns:a16="http://schemas.microsoft.com/office/drawing/2014/main" id="{C8AB0EBE-0383-4E06-8278-9EBAD04C9291}"/>
              </a:ext>
            </a:extLst>
          </p:cNvPr>
          <p:cNvSpPr/>
          <p:nvPr/>
        </p:nvSpPr>
        <p:spPr>
          <a:xfrm>
            <a:off x="7163862" y="4255692"/>
            <a:ext cx="1836082" cy="75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τ</a:t>
            </a:r>
            <a:r>
              <a:rPr lang="fr-FR" dirty="0">
                <a:solidFill>
                  <a:schemeClr val="tx1"/>
                </a:solidFill>
              </a:rPr>
              <a:t>1= </a:t>
            </a:r>
            <a:r>
              <a:rPr lang="fr-FR" dirty="0" err="1">
                <a:solidFill>
                  <a:schemeClr val="tx1"/>
                </a:solidFill>
              </a:rPr>
              <a:t>Rin</a:t>
            </a:r>
            <a:r>
              <a:rPr lang="fr-FR" dirty="0">
                <a:solidFill>
                  <a:schemeClr val="tx1"/>
                </a:solidFill>
              </a:rPr>
              <a:t>*</a:t>
            </a:r>
            <a:r>
              <a:rPr lang="fr-FR" dirty="0" err="1">
                <a:solidFill>
                  <a:schemeClr val="tx1"/>
                </a:solidFill>
              </a:rPr>
              <a:t>Cin</a:t>
            </a:r>
            <a:endParaRPr lang="fr-FR" dirty="0">
              <a:solidFill>
                <a:schemeClr val="tx1"/>
              </a:solidFill>
            </a:endParaRPr>
          </a:p>
          <a:p>
            <a:r>
              <a:rPr lang="el-GR" dirty="0">
                <a:solidFill>
                  <a:schemeClr val="tx1"/>
                </a:solidFill>
              </a:rPr>
              <a:t>τ</a:t>
            </a:r>
            <a:r>
              <a:rPr lang="fr-FR" dirty="0">
                <a:solidFill>
                  <a:schemeClr val="tx1"/>
                </a:solidFill>
              </a:rPr>
              <a:t>2= (1/gm2)*C2</a:t>
            </a:r>
          </a:p>
        </p:txBody>
      </p:sp>
      <p:sp>
        <p:nvSpPr>
          <p:cNvPr id="119" name="Rectangle 118">
            <a:extLst>
              <a:ext uri="{FF2B5EF4-FFF2-40B4-BE49-F238E27FC236}">
                <a16:creationId xmlns:a16="http://schemas.microsoft.com/office/drawing/2014/main" id="{F1F2FA1C-B4E0-4CA8-9938-368806CE4212}"/>
              </a:ext>
            </a:extLst>
          </p:cNvPr>
          <p:cNvSpPr/>
          <p:nvPr/>
        </p:nvSpPr>
        <p:spPr>
          <a:xfrm>
            <a:off x="6932632" y="5215411"/>
            <a:ext cx="2408516" cy="4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B050"/>
                </a:solidFill>
              </a:rPr>
              <a:t>Temps de réponse rapide</a:t>
            </a:r>
          </a:p>
        </p:txBody>
      </p:sp>
    </p:spTree>
    <p:extLst>
      <p:ext uri="{BB962C8B-B14F-4D97-AF65-F5344CB8AC3E}">
        <p14:creationId xmlns:p14="http://schemas.microsoft.com/office/powerpoint/2010/main" val="3118463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pic>
        <p:nvPicPr>
          <p:cNvPr id="15" name="Image 14">
            <a:extLst>
              <a:ext uri="{FF2B5EF4-FFF2-40B4-BE49-F238E27FC236}">
                <a16:creationId xmlns:a16="http://schemas.microsoft.com/office/drawing/2014/main" id="{FAD398AF-881A-4B65-B3B8-1A618DC1EF9D}"/>
              </a:ext>
            </a:extLst>
          </p:cNvPr>
          <p:cNvPicPr>
            <a:picLocks noChangeAspect="1"/>
          </p:cNvPicPr>
          <p:nvPr/>
        </p:nvPicPr>
        <p:blipFill>
          <a:blip r:embed="rId5"/>
          <a:stretch>
            <a:fillRect/>
          </a:stretch>
        </p:blipFill>
        <p:spPr>
          <a:xfrm>
            <a:off x="0" y="1570272"/>
            <a:ext cx="4506265" cy="3783037"/>
          </a:xfrm>
          <a:prstGeom prst="rect">
            <a:avLst/>
          </a:prstGeom>
        </p:spPr>
      </p:pic>
      <p:cxnSp>
        <p:nvCxnSpPr>
          <p:cNvPr id="6" name="Connecteur droit avec flèche 5">
            <a:extLst>
              <a:ext uri="{FF2B5EF4-FFF2-40B4-BE49-F238E27FC236}">
                <a16:creationId xmlns:a16="http://schemas.microsoft.com/office/drawing/2014/main" id="{A0AEAD93-D04F-4E7D-9390-4074E2624831}"/>
              </a:ext>
            </a:extLst>
          </p:cNvPr>
          <p:cNvCxnSpPr>
            <a:cxnSpLocks/>
          </p:cNvCxnSpPr>
          <p:nvPr/>
        </p:nvCxnSpPr>
        <p:spPr>
          <a:xfrm flipH="1">
            <a:off x="811177" y="3259154"/>
            <a:ext cx="792088" cy="8256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D67AF39-249D-49A9-9796-FB25B6E94A03}"/>
                  </a:ext>
                </a:extLst>
              </p:cNvPr>
              <p:cNvSpPr/>
              <p:nvPr/>
            </p:nvSpPr>
            <p:spPr>
              <a:xfrm>
                <a:off x="729788" y="2333715"/>
                <a:ext cx="3970360" cy="1193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i="1" dirty="0">
                    <a:solidFill>
                      <a:schemeClr val="tx1"/>
                    </a:solidFill>
                    <a:latin typeface="Cambria Math" panose="02040503050406030204" pitchFamily="18" charset="0"/>
                  </a:rPr>
                  <a:t>Rin=   </a:t>
                </a:r>
                <a14:m>
                  <m:oMath xmlns:m="http://schemas.openxmlformats.org/officeDocument/2006/math">
                    <m:f>
                      <m:fPr>
                        <m:ctrlPr>
                          <a:rPr lang="fr-FR" i="1" smtClean="0">
                            <a:solidFill>
                              <a:schemeClr val="tx1"/>
                            </a:solidFill>
                            <a:latin typeface="Cambria Math" panose="02040503050406030204" pitchFamily="18" charset="0"/>
                          </a:rPr>
                        </m:ctrlPr>
                      </m:fPr>
                      <m:num>
                        <m:r>
                          <a:rPr lang="fr-FR" b="0" i="1" smtClean="0">
                            <a:solidFill>
                              <a:schemeClr val="tx1"/>
                            </a:solidFill>
                            <a:latin typeface="Cambria Math" panose="02040503050406030204" pitchFamily="18" charset="0"/>
                          </a:rPr>
                          <m:t>𝑅𝐿</m:t>
                        </m:r>
                        <m:r>
                          <a:rPr lang="fr-FR" b="0" i="1" smtClean="0">
                            <a:solidFill>
                              <a:schemeClr val="tx1"/>
                            </a:solidFill>
                            <a:latin typeface="Cambria Math" panose="02040503050406030204" pitchFamily="18" charset="0"/>
                          </a:rPr>
                          <m:t>+</m:t>
                        </m:r>
                        <m:r>
                          <a:rPr lang="fr-FR" b="0" i="1" smtClean="0">
                            <a:solidFill>
                              <a:schemeClr val="tx1"/>
                            </a:solidFill>
                            <a:latin typeface="Cambria Math" panose="02040503050406030204" pitchFamily="18" charset="0"/>
                          </a:rPr>
                          <m:t>𝑟𝑜</m:t>
                        </m:r>
                      </m:num>
                      <m:den>
                        <m:r>
                          <a:rPr lang="fr-FR" b="0" i="1" smtClean="0">
                            <a:solidFill>
                              <a:schemeClr val="tx1"/>
                            </a:solidFill>
                            <a:latin typeface="Cambria Math" panose="02040503050406030204" pitchFamily="18" charset="0"/>
                          </a:rPr>
                          <m:t>1+(</m:t>
                        </m:r>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𝐴</m:t>
                            </m:r>
                          </m:e>
                          <m:sub>
                            <m:r>
                              <a:rPr lang="fr-FR" b="0" i="1" smtClean="0">
                                <a:solidFill>
                                  <a:schemeClr val="tx1"/>
                                </a:solidFill>
                                <a:latin typeface="Cambria Math" panose="02040503050406030204" pitchFamily="18" charset="0"/>
                              </a:rPr>
                              <m:t>1</m:t>
                            </m:r>
                          </m:sub>
                        </m:sSub>
                        <m:r>
                          <a:rPr lang="fr-FR" b="0" i="1" smtClean="0">
                            <a:solidFill>
                              <a:schemeClr val="tx1"/>
                            </a:solidFill>
                            <a:latin typeface="Cambria Math" panose="02040503050406030204" pitchFamily="18" charset="0"/>
                          </a:rPr>
                          <m:t>+1)</m:t>
                        </m:r>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𝑔𝑚</m:t>
                            </m:r>
                          </m:e>
                          <m:sub>
                            <m:r>
                              <a:rPr lang="fr-FR" b="0" i="1" smtClean="0">
                                <a:solidFill>
                                  <a:schemeClr val="tx1"/>
                                </a:solidFill>
                                <a:latin typeface="Cambria Math" panose="02040503050406030204" pitchFamily="18" charset="0"/>
                              </a:rPr>
                              <m:t>1</m:t>
                            </m:r>
                          </m:sub>
                        </m:sSub>
                        <m:r>
                          <a:rPr lang="fr-FR" b="0" i="1" smtClean="0">
                            <a:solidFill>
                              <a:schemeClr val="tx1"/>
                            </a:solidFill>
                            <a:latin typeface="Cambria Math" panose="02040503050406030204" pitchFamily="18" charset="0"/>
                          </a:rPr>
                          <m:t>𝑟𝑜</m:t>
                        </m:r>
                      </m:den>
                    </m:f>
                  </m:oMath>
                </a14:m>
                <a:endParaRPr lang="fr-FR" dirty="0">
                  <a:solidFill>
                    <a:schemeClr val="tx1"/>
                  </a:solidFill>
                </a:endParaRPr>
              </a:p>
            </p:txBody>
          </p:sp>
        </mc:Choice>
        <mc:Fallback xmlns="">
          <p:sp>
            <p:nvSpPr>
              <p:cNvPr id="17" name="Rectangle 16">
                <a:extLst>
                  <a:ext uri="{FF2B5EF4-FFF2-40B4-BE49-F238E27FC236}">
                    <a16:creationId xmlns:a16="http://schemas.microsoft.com/office/drawing/2014/main" id="{4D67AF39-249D-49A9-9796-FB25B6E94A03}"/>
                  </a:ext>
                </a:extLst>
              </p:cNvPr>
              <p:cNvSpPr>
                <a:spLocks noRot="1" noChangeAspect="1" noMove="1" noResize="1" noEditPoints="1" noAdjustHandles="1" noChangeArrowheads="1" noChangeShapeType="1" noTextEdit="1"/>
              </p:cNvSpPr>
              <p:nvPr/>
            </p:nvSpPr>
            <p:spPr>
              <a:xfrm>
                <a:off x="729788" y="2333715"/>
                <a:ext cx="3970360" cy="1193561"/>
              </a:xfrm>
              <a:prstGeom prst="rect">
                <a:avLst/>
              </a:prstGeom>
              <a:blipFill>
                <a:blip r:embed="rId6"/>
                <a:stretch>
                  <a:fillRect l="-1382"/>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4F1FD6E5-34F7-4026-A9C0-218BD3548CE2}"/>
                  </a:ext>
                </a:extLst>
              </p:cNvPr>
              <p:cNvSpPr/>
              <p:nvPr/>
            </p:nvSpPr>
            <p:spPr>
              <a:xfrm>
                <a:off x="2714968" y="2474418"/>
                <a:ext cx="1286718" cy="912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i="1" dirty="0">
                    <a:solidFill>
                      <a:schemeClr val="tx1"/>
                    </a:solidFill>
                    <a:latin typeface="Cambria Math" panose="02040503050406030204" pitchFamily="18" charset="0"/>
                  </a:rPr>
                  <a:t>≈  </a:t>
                </a:r>
                <a14:m>
                  <m:oMath xmlns:m="http://schemas.openxmlformats.org/officeDocument/2006/math">
                    <m:f>
                      <m:fPr>
                        <m:ctrlPr>
                          <a:rPr lang="fr-FR" sz="1600" i="1" smtClean="0">
                            <a:solidFill>
                              <a:schemeClr val="tx1"/>
                            </a:solidFill>
                            <a:latin typeface="Cambria Math" panose="02040503050406030204" pitchFamily="18" charset="0"/>
                          </a:rPr>
                        </m:ctrlPr>
                      </m:fPr>
                      <m:num>
                        <m:r>
                          <a:rPr lang="fr-FR" sz="1600" b="0" i="1" smtClean="0">
                            <a:solidFill>
                              <a:schemeClr val="tx1"/>
                            </a:solidFill>
                            <a:latin typeface="Cambria Math" panose="02040503050406030204" pitchFamily="18" charset="0"/>
                          </a:rPr>
                          <m:t>1</m:t>
                        </m:r>
                      </m:num>
                      <m:den>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𝐴</m:t>
                            </m:r>
                          </m:e>
                          <m:sub>
                            <m:r>
                              <a:rPr lang="fr-FR" sz="1600" b="0" i="1" smtClean="0">
                                <a:solidFill>
                                  <a:schemeClr val="tx1"/>
                                </a:solidFill>
                                <a:latin typeface="Cambria Math" panose="02040503050406030204" pitchFamily="18" charset="0"/>
                              </a:rPr>
                              <m:t>1</m:t>
                            </m:r>
                          </m:sub>
                        </m:sSub>
                        <m:sSub>
                          <m:sSubPr>
                            <m:ctrlPr>
                              <a:rPr lang="fr-FR" sz="1600" b="0" i="1" smtClean="0">
                                <a:solidFill>
                                  <a:schemeClr val="tx1"/>
                                </a:solidFill>
                                <a:latin typeface="Cambria Math" panose="02040503050406030204" pitchFamily="18" charset="0"/>
                              </a:rPr>
                            </m:ctrlPr>
                          </m:sSubPr>
                          <m:e>
                            <m:r>
                              <a:rPr lang="fr-FR" sz="1600" b="0" i="1" smtClean="0">
                                <a:solidFill>
                                  <a:schemeClr val="tx1"/>
                                </a:solidFill>
                                <a:latin typeface="Cambria Math" panose="02040503050406030204" pitchFamily="18" charset="0"/>
                              </a:rPr>
                              <m:t>𝑔𝑚</m:t>
                            </m:r>
                          </m:e>
                          <m:sub>
                            <m:r>
                              <a:rPr lang="fr-FR" sz="1600" b="0" i="1" smtClean="0">
                                <a:solidFill>
                                  <a:schemeClr val="tx1"/>
                                </a:solidFill>
                                <a:latin typeface="Cambria Math" panose="02040503050406030204" pitchFamily="18" charset="0"/>
                              </a:rPr>
                              <m:t>1</m:t>
                            </m:r>
                          </m:sub>
                        </m:sSub>
                      </m:den>
                    </m:f>
                  </m:oMath>
                </a14:m>
                <a:endParaRPr lang="fr-FR" sz="1600" dirty="0">
                  <a:solidFill>
                    <a:schemeClr val="tx1"/>
                  </a:solidFill>
                </a:endParaRPr>
              </a:p>
            </p:txBody>
          </p:sp>
        </mc:Choice>
        <mc:Fallback xmlns="">
          <p:sp>
            <p:nvSpPr>
              <p:cNvPr id="18" name="Rectangle 17">
                <a:extLst>
                  <a:ext uri="{FF2B5EF4-FFF2-40B4-BE49-F238E27FC236}">
                    <a16:creationId xmlns:a16="http://schemas.microsoft.com/office/drawing/2014/main" id="{4F1FD6E5-34F7-4026-A9C0-218BD3548CE2}"/>
                  </a:ext>
                </a:extLst>
              </p:cNvPr>
              <p:cNvSpPr>
                <a:spLocks noRot="1" noChangeAspect="1" noMove="1" noResize="1" noEditPoints="1" noAdjustHandles="1" noChangeArrowheads="1" noChangeShapeType="1" noTextEdit="1"/>
              </p:cNvSpPr>
              <p:nvPr/>
            </p:nvSpPr>
            <p:spPr>
              <a:xfrm>
                <a:off x="2714968" y="2474418"/>
                <a:ext cx="1286718" cy="912154"/>
              </a:xfrm>
              <a:prstGeom prst="rect">
                <a:avLst/>
              </a:prstGeom>
              <a:blipFill>
                <a:blip r:embed="rId7"/>
                <a:stretch>
                  <a:fillRect l="-2370"/>
                </a:stretch>
              </a:blipFill>
              <a:ln>
                <a:noFill/>
              </a:ln>
            </p:spPr>
            <p:txBody>
              <a:bodyPr/>
              <a:lstStyle/>
              <a:p>
                <a:r>
                  <a:rPr lang="fr-FR">
                    <a:noFill/>
                  </a:rPr>
                  <a:t> </a:t>
                </a:r>
              </a:p>
            </p:txBody>
          </p:sp>
        </mc:Fallback>
      </mc:AlternateContent>
      <p:sp>
        <p:nvSpPr>
          <p:cNvPr id="5" name="Espace réservé du numéro de diapositive 4">
            <a:extLst>
              <a:ext uri="{FF2B5EF4-FFF2-40B4-BE49-F238E27FC236}">
                <a16:creationId xmlns:a16="http://schemas.microsoft.com/office/drawing/2014/main" id="{085C3C01-47DE-4AB5-A0F4-2D100CD1BCFD}"/>
              </a:ext>
            </a:extLst>
          </p:cNvPr>
          <p:cNvSpPr>
            <a:spLocks noGrp="1"/>
          </p:cNvSpPr>
          <p:nvPr>
            <p:ph type="sldNum" sz="quarter" idx="12"/>
          </p:nvPr>
        </p:nvSpPr>
        <p:spPr>
          <a:xfrm>
            <a:off x="6999939" y="6016200"/>
            <a:ext cx="2133600" cy="365125"/>
          </a:xfrm>
        </p:spPr>
        <p:txBody>
          <a:bodyPr/>
          <a:lstStyle/>
          <a:p>
            <a:fld id="{01397B66-3F45-4A8D-BD44-716047D06632}" type="slidenum">
              <a:rPr lang="fr-FR" sz="1600" i="1" smtClean="0">
                <a:solidFill>
                  <a:srgbClr val="FF0000"/>
                </a:solidFill>
              </a:rPr>
              <a:t>23</a:t>
            </a:fld>
            <a:r>
              <a:rPr lang="fr-FR" sz="1600" i="1" dirty="0">
                <a:solidFill>
                  <a:srgbClr val="FF0000"/>
                </a:solidFill>
              </a:rPr>
              <a:t>/33</a:t>
            </a:r>
          </a:p>
        </p:txBody>
      </p:sp>
      <p:sp>
        <p:nvSpPr>
          <p:cNvPr id="14" name="Rectangle 13">
            <a:extLst>
              <a:ext uri="{FF2B5EF4-FFF2-40B4-BE49-F238E27FC236}">
                <a16:creationId xmlns:a16="http://schemas.microsoft.com/office/drawing/2014/main" id="{BC9112E6-F9C9-4A40-8451-0A8E57A3BD34}"/>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9" name="Rectangle 18">
            <a:extLst>
              <a:ext uri="{FF2B5EF4-FFF2-40B4-BE49-F238E27FC236}">
                <a16:creationId xmlns:a16="http://schemas.microsoft.com/office/drawing/2014/main" id="{E49BE776-2DCB-4D1E-B9C9-2A273DF79CE8}"/>
              </a:ext>
            </a:extLst>
          </p:cNvPr>
          <p:cNvSpPr/>
          <p:nvPr/>
        </p:nvSpPr>
        <p:spPr>
          <a:xfrm>
            <a:off x="204546" y="508897"/>
            <a:ext cx="9143999"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a:t>
            </a:r>
            <a:r>
              <a:rPr lang="fr-FR" sz="2200" dirty="0">
                <a:ln w="0"/>
                <a:solidFill>
                  <a:srgbClr val="FF0000"/>
                </a:solidFill>
                <a:effectLst>
                  <a:outerShdw blurRad="38100" dist="25400" dir="5400000" algn="ctr" rotWithShape="0">
                    <a:srgbClr val="6E747A">
                      <a:alpha val="43000"/>
                    </a:srgbClr>
                  </a:outerShdw>
                </a:effectLst>
              </a:rPr>
              <a:t>Topologie base commune en régulation- </a:t>
            </a:r>
            <a:r>
              <a:rPr lang="fr-FR" sz="2200" b="1" dirty="0">
                <a:ln w="0"/>
                <a:solidFill>
                  <a:srgbClr val="FF0000"/>
                </a:solidFill>
                <a:effectLst>
                  <a:outerShdw blurRad="38100" dist="25400" dir="5400000" algn="ctr" rotWithShape="0">
                    <a:srgbClr val="6E747A">
                      <a:alpha val="43000"/>
                    </a:srgbClr>
                  </a:outerShdw>
                </a:effectLst>
              </a:rPr>
              <a:t>Impédance d’entrée</a:t>
            </a:r>
          </a:p>
          <a:p>
            <a:r>
              <a:rPr lang="fr-FR" sz="2200" b="1" dirty="0">
                <a:ln w="0"/>
                <a:solidFill>
                  <a:srgbClr val="FF0000"/>
                </a:solidFill>
                <a:effectLst>
                  <a:outerShdw blurRad="38100" dist="25400" dir="5400000" algn="ctr" rotWithShape="0">
                    <a:srgbClr val="6E747A">
                      <a:alpha val="43000"/>
                    </a:srgbClr>
                  </a:outerShdw>
                </a:effectLst>
              </a:rPr>
              <a:t>                                                                                                 - Gain transimpédance</a:t>
            </a:r>
          </a:p>
        </p:txBody>
      </p:sp>
      <p:pic>
        <p:nvPicPr>
          <p:cNvPr id="22" name="Picture 8">
            <a:extLst>
              <a:ext uri="{FF2B5EF4-FFF2-40B4-BE49-F238E27FC236}">
                <a16:creationId xmlns:a16="http://schemas.microsoft.com/office/drawing/2014/main" id="{DF62AE5E-A765-4157-B976-A33B4A3BDA6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51"/>
          <a:stretch/>
        </p:blipFill>
        <p:spPr bwMode="auto">
          <a:xfrm>
            <a:off x="5547779" y="4206953"/>
            <a:ext cx="2239862" cy="327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a:extLst>
              <a:ext uri="{FF2B5EF4-FFF2-40B4-BE49-F238E27FC236}">
                <a16:creationId xmlns:a16="http://schemas.microsoft.com/office/drawing/2014/main" id="{CDCE8876-AD7A-44BB-8CD8-BE9D436E61C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656" t="1" b="-10770"/>
          <a:stretch/>
        </p:blipFill>
        <p:spPr bwMode="auto">
          <a:xfrm>
            <a:off x="5559239" y="3700493"/>
            <a:ext cx="2758696" cy="388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2" name="Groupe 11">
            <a:extLst>
              <a:ext uri="{FF2B5EF4-FFF2-40B4-BE49-F238E27FC236}">
                <a16:creationId xmlns:a16="http://schemas.microsoft.com/office/drawing/2014/main" id="{8B69C03A-B1B4-4588-8C8F-E0162720527C}"/>
              </a:ext>
            </a:extLst>
          </p:cNvPr>
          <p:cNvGrpSpPr/>
          <p:nvPr/>
        </p:nvGrpSpPr>
        <p:grpSpPr>
          <a:xfrm>
            <a:off x="4574494" y="1630714"/>
            <a:ext cx="4821796" cy="3603760"/>
            <a:chOff x="4574494" y="1630714"/>
            <a:chExt cx="4821796" cy="3603760"/>
          </a:xfrm>
        </p:grpSpPr>
        <p:pic>
          <p:nvPicPr>
            <p:cNvPr id="7" name="Image 6">
              <a:extLst>
                <a:ext uri="{FF2B5EF4-FFF2-40B4-BE49-F238E27FC236}">
                  <a16:creationId xmlns:a16="http://schemas.microsoft.com/office/drawing/2014/main" id="{90C07715-D3AB-4084-AE7F-B72CFE038D63}"/>
                </a:ext>
              </a:extLst>
            </p:cNvPr>
            <p:cNvPicPr>
              <a:picLocks noChangeAspect="1"/>
            </p:cNvPicPr>
            <p:nvPr/>
          </p:nvPicPr>
          <p:blipFill>
            <a:blip r:embed="rId10"/>
            <a:stretch>
              <a:fillRect/>
            </a:stretch>
          </p:blipFill>
          <p:spPr>
            <a:xfrm>
              <a:off x="4574494" y="1630714"/>
              <a:ext cx="4821796" cy="3603760"/>
            </a:xfrm>
            <a:prstGeom prst="rect">
              <a:avLst/>
            </a:prstGeom>
          </p:spPr>
        </p:pic>
        <p:sp>
          <p:nvSpPr>
            <p:cNvPr id="11" name="Rectangle 10">
              <a:extLst>
                <a:ext uri="{FF2B5EF4-FFF2-40B4-BE49-F238E27FC236}">
                  <a16:creationId xmlns:a16="http://schemas.microsoft.com/office/drawing/2014/main" id="{0DE1F546-59C1-4F63-9846-DC6A9D136853}"/>
                </a:ext>
              </a:extLst>
            </p:cNvPr>
            <p:cNvSpPr/>
            <p:nvPr/>
          </p:nvSpPr>
          <p:spPr>
            <a:xfrm rot="16200000">
              <a:off x="4434486" y="2328746"/>
              <a:ext cx="848228" cy="291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a:solidFill>
                    <a:schemeClr val="tx1"/>
                  </a:solidFill>
                </a:rPr>
                <a:t>(db </a:t>
              </a:r>
              <a:r>
                <a:rPr lang="el-GR" sz="1000" dirty="0">
                  <a:solidFill>
                    <a:schemeClr val="tx1"/>
                  </a:solidFill>
                </a:rPr>
                <a:t>Ω</a:t>
              </a:r>
              <a:r>
                <a:rPr lang="fr-FR" sz="1000" dirty="0">
                  <a:solidFill>
                    <a:schemeClr val="tx1"/>
                  </a:solidFill>
                </a:rPr>
                <a:t>)</a:t>
              </a:r>
            </a:p>
          </p:txBody>
        </p:sp>
      </p:grpSp>
      <p:pic>
        <p:nvPicPr>
          <p:cNvPr id="23" name="Picture 2">
            <a:extLst>
              <a:ext uri="{FF2B5EF4-FFF2-40B4-BE49-F238E27FC236}">
                <a16:creationId xmlns:a16="http://schemas.microsoft.com/office/drawing/2014/main" id="{5BAA6D3B-C543-41FA-ACE2-4720A4BE9F1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656" t="1" b="-10770"/>
          <a:stretch/>
        </p:blipFill>
        <p:spPr bwMode="auto">
          <a:xfrm>
            <a:off x="5535203" y="3527276"/>
            <a:ext cx="2758704" cy="388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8">
            <a:extLst>
              <a:ext uri="{FF2B5EF4-FFF2-40B4-BE49-F238E27FC236}">
                <a16:creationId xmlns:a16="http://schemas.microsoft.com/office/drawing/2014/main" id="{DE0266DF-5BEA-4495-9014-8A50601E16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3351"/>
          <a:stretch/>
        </p:blipFill>
        <p:spPr bwMode="auto">
          <a:xfrm>
            <a:off x="5497898" y="4117656"/>
            <a:ext cx="2771259" cy="40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CF3CBC76-9609-426B-AD8C-B4FE2903823D}"/>
              </a:ext>
            </a:extLst>
          </p:cNvPr>
          <p:cNvSpPr/>
          <p:nvPr/>
        </p:nvSpPr>
        <p:spPr>
          <a:xfrm>
            <a:off x="6282306" y="1550264"/>
            <a:ext cx="2666946" cy="311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Gain transimpédance</a:t>
            </a:r>
          </a:p>
        </p:txBody>
      </p:sp>
    </p:spTree>
    <p:extLst>
      <p:ext uri="{BB962C8B-B14F-4D97-AF65-F5344CB8AC3E}">
        <p14:creationId xmlns:p14="http://schemas.microsoft.com/office/powerpoint/2010/main" val="142513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5">
            <a:extLst>
              <a:ext uri="{FF2B5EF4-FFF2-40B4-BE49-F238E27FC236}">
                <a16:creationId xmlns:a16="http://schemas.microsoft.com/office/drawing/2014/main" id="{D00A6C41-43BE-4EE5-850F-1F4F7A0808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7D3AEF37-37FD-42F7-BE22-639DB8BA9590}"/>
              </a:ext>
            </a:extLst>
          </p:cNvPr>
          <p:cNvGraphicFramePr>
            <a:graphicFrameLocks noChangeAspect="1"/>
          </p:cNvGraphicFramePr>
          <p:nvPr>
            <p:extLst>
              <p:ext uri="{D42A27DB-BD31-4B8C-83A1-F6EECF244321}">
                <p14:modId xmlns:p14="http://schemas.microsoft.com/office/powerpoint/2010/main" val="1713036750"/>
              </p:ext>
            </p:extLst>
          </p:nvPr>
        </p:nvGraphicFramePr>
        <p:xfrm>
          <a:off x="-47914" y="1819594"/>
          <a:ext cx="4627271" cy="3533795"/>
        </p:xfrm>
        <a:graphic>
          <a:graphicData uri="http://schemas.openxmlformats.org/presentationml/2006/ole">
            <mc:AlternateContent xmlns:mc="http://schemas.openxmlformats.org/markup-compatibility/2006">
              <mc:Choice xmlns:v="urn:schemas-microsoft-com:vml" Requires="v">
                <p:oleObj spid="_x0000_s1378" name="Graph" r:id="rId6" imgW="2942018" imgH="2250720" progId="Origin50.Graph">
                  <p:embed/>
                </p:oleObj>
              </mc:Choice>
              <mc:Fallback>
                <p:oleObj name="Graph" r:id="rId6" imgW="2942018" imgH="2250720" progId="Origin50.Graph">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4" y="1819594"/>
                        <a:ext cx="4627271" cy="3533795"/>
                      </a:xfrm>
                      <a:prstGeom prst="rect">
                        <a:avLst/>
                      </a:prstGeom>
                      <a:noFill/>
                    </p:spPr>
                  </p:pic>
                </p:oleObj>
              </mc:Fallback>
            </mc:AlternateContent>
          </a:graphicData>
        </a:graphic>
      </p:graphicFrame>
      <p:sp>
        <p:nvSpPr>
          <p:cNvPr id="2" name="Espace réservé du numéro de diapositive 1">
            <a:extLst>
              <a:ext uri="{FF2B5EF4-FFF2-40B4-BE49-F238E27FC236}">
                <a16:creationId xmlns:a16="http://schemas.microsoft.com/office/drawing/2014/main" id="{B5626C71-D530-4A3E-96DC-85C5348491BF}"/>
              </a:ext>
            </a:extLst>
          </p:cNvPr>
          <p:cNvSpPr>
            <a:spLocks noGrp="1"/>
          </p:cNvSpPr>
          <p:nvPr>
            <p:ph type="sldNum" sz="quarter" idx="12"/>
          </p:nvPr>
        </p:nvSpPr>
        <p:spPr>
          <a:xfrm>
            <a:off x="6988704" y="6016200"/>
            <a:ext cx="2133600" cy="365125"/>
          </a:xfrm>
        </p:spPr>
        <p:txBody>
          <a:bodyPr/>
          <a:lstStyle/>
          <a:p>
            <a:fld id="{01397B66-3F45-4A8D-BD44-716047D06632}" type="slidenum">
              <a:rPr lang="fr-FR" sz="1600" i="1" smtClean="0">
                <a:solidFill>
                  <a:srgbClr val="FF0000"/>
                </a:solidFill>
              </a:rPr>
              <a:t>24</a:t>
            </a:fld>
            <a:r>
              <a:rPr lang="fr-FR" sz="1600" i="1" dirty="0">
                <a:solidFill>
                  <a:srgbClr val="FF0000"/>
                </a:solidFill>
              </a:rPr>
              <a:t>/33</a:t>
            </a:r>
          </a:p>
        </p:txBody>
      </p:sp>
      <p:sp>
        <p:nvSpPr>
          <p:cNvPr id="11" name="Rectangle 10">
            <a:extLst>
              <a:ext uri="{FF2B5EF4-FFF2-40B4-BE49-F238E27FC236}">
                <a16:creationId xmlns:a16="http://schemas.microsoft.com/office/drawing/2014/main" id="{EE688C7C-6496-4FC1-9E2C-FD5573B54015}"/>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3" name="Rectangle 12">
            <a:extLst>
              <a:ext uri="{FF2B5EF4-FFF2-40B4-BE49-F238E27FC236}">
                <a16:creationId xmlns:a16="http://schemas.microsoft.com/office/drawing/2014/main" id="{1EA8441C-C43D-44CD-AC79-941B9C517C9F}"/>
              </a:ext>
            </a:extLst>
          </p:cNvPr>
          <p:cNvSpPr/>
          <p:nvPr/>
        </p:nvSpPr>
        <p:spPr>
          <a:xfrm>
            <a:off x="204546" y="508897"/>
            <a:ext cx="9143999"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a:t>
            </a:r>
            <a:r>
              <a:rPr lang="fr-FR" sz="2200" dirty="0">
                <a:ln w="0"/>
                <a:solidFill>
                  <a:srgbClr val="FF0000"/>
                </a:solidFill>
                <a:effectLst>
                  <a:outerShdw blurRad="38100" dist="25400" dir="5400000" algn="ctr" rotWithShape="0">
                    <a:srgbClr val="6E747A">
                      <a:alpha val="43000"/>
                    </a:srgbClr>
                  </a:outerShdw>
                </a:effectLst>
              </a:rPr>
              <a:t>Topologie base commune en régulation - </a:t>
            </a:r>
            <a:r>
              <a:rPr lang="fr-FR" sz="2200" b="1" dirty="0">
                <a:ln w="0"/>
                <a:solidFill>
                  <a:srgbClr val="FF0000"/>
                </a:solidFill>
                <a:effectLst>
                  <a:outerShdw blurRad="38100" dist="25400" dir="5400000" algn="ctr" rotWithShape="0">
                    <a:srgbClr val="6E747A">
                      <a:alpha val="43000"/>
                    </a:srgbClr>
                  </a:outerShdw>
                </a:effectLst>
              </a:rPr>
              <a:t>Réponse</a:t>
            </a:r>
          </a:p>
          <a:p>
            <a:r>
              <a:rPr lang="fr-FR" sz="2200" b="1" dirty="0">
                <a:ln w="0"/>
                <a:solidFill>
                  <a:srgbClr val="FF0000"/>
                </a:solidFill>
                <a:effectLst>
                  <a:outerShdw blurRad="38100" dist="25400" dir="5400000" algn="ctr" rotWithShape="0">
                    <a:srgbClr val="6E747A">
                      <a:alpha val="43000"/>
                    </a:srgbClr>
                  </a:outerShdw>
                </a:effectLst>
              </a:rPr>
              <a:t>                                                                                                      - Bruit électronique</a:t>
            </a:r>
          </a:p>
        </p:txBody>
      </p:sp>
      <p:grpSp>
        <p:nvGrpSpPr>
          <p:cNvPr id="15" name="Groupe 14">
            <a:extLst>
              <a:ext uri="{FF2B5EF4-FFF2-40B4-BE49-F238E27FC236}">
                <a16:creationId xmlns:a16="http://schemas.microsoft.com/office/drawing/2014/main" id="{16A15307-9A8A-4E6E-AE40-28DDD6E8FA84}"/>
              </a:ext>
            </a:extLst>
          </p:cNvPr>
          <p:cNvGrpSpPr/>
          <p:nvPr/>
        </p:nvGrpSpPr>
        <p:grpSpPr>
          <a:xfrm>
            <a:off x="5276616" y="2053533"/>
            <a:ext cx="5096820" cy="3065916"/>
            <a:chOff x="5118847" y="710318"/>
            <a:chExt cx="5096820" cy="3065916"/>
          </a:xfrm>
        </p:grpSpPr>
        <p:pic>
          <p:nvPicPr>
            <p:cNvPr id="16" name="Image 15">
              <a:extLst>
                <a:ext uri="{FF2B5EF4-FFF2-40B4-BE49-F238E27FC236}">
                  <a16:creationId xmlns:a16="http://schemas.microsoft.com/office/drawing/2014/main" id="{AEDC10D7-383C-473F-A35B-7FD1307D349F}"/>
                </a:ext>
              </a:extLst>
            </p:cNvPr>
            <p:cNvPicPr>
              <a:picLocks noChangeAspect="1"/>
            </p:cNvPicPr>
            <p:nvPr/>
          </p:nvPicPr>
          <p:blipFill>
            <a:blip r:embed="rId8"/>
            <a:stretch>
              <a:fillRect/>
            </a:stretch>
          </p:blipFill>
          <p:spPr>
            <a:xfrm>
              <a:off x="5118847" y="710318"/>
              <a:ext cx="4102166" cy="3065916"/>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645471D-F79A-475C-81A9-A6E17B5313EB}"/>
                    </a:ext>
                  </a:extLst>
                </p:cNvPr>
                <p:cNvSpPr/>
                <p:nvPr/>
              </p:nvSpPr>
              <p:spPr>
                <a:xfrm>
                  <a:off x="6164375" y="1074640"/>
                  <a:ext cx="4051292" cy="113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i="1" dirty="0">
                    <a:solidFill>
                      <a:schemeClr val="tx1"/>
                    </a:solidFill>
                    <a:latin typeface="Cambria Math" panose="02040503050406030204" pitchFamily="18" charset="0"/>
                  </a:endParaRPr>
                </a:p>
                <a:p>
                  <a:endParaRPr lang="fr-FR" i="1" dirty="0">
                    <a:solidFill>
                      <a:schemeClr val="tx1"/>
                    </a:solidFill>
                    <a:latin typeface="Cambria Math" panose="02040503050406030204" pitchFamily="18" charset="0"/>
                  </a:endParaRPr>
                </a:p>
                <a:p>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𝑓</m:t>
                          </m:r>
                        </m:e>
                        <m:sub>
                          <m:r>
                            <a:rPr lang="fr-FR" sz="1400" b="0" i="1" smtClean="0">
                              <a:solidFill>
                                <a:schemeClr val="tx1"/>
                              </a:solidFill>
                              <a:latin typeface="Cambria Math" panose="02040503050406030204" pitchFamily="18" charset="0"/>
                            </a:rPr>
                            <m:t>−3</m:t>
                          </m:r>
                          <m:r>
                            <a:rPr lang="fr-FR" sz="1400" b="0" i="1" smtClean="0">
                              <a:solidFill>
                                <a:schemeClr val="tx1"/>
                              </a:solidFill>
                              <a:latin typeface="Cambria Math" panose="02040503050406030204" pitchFamily="18" charset="0"/>
                            </a:rPr>
                            <m:t>𝑑𝑏</m:t>
                          </m:r>
                        </m:sub>
                      </m:sSub>
                      <m:r>
                        <a:rPr lang="fr-FR" sz="1400" b="0" i="1" smtClean="0">
                          <a:solidFill>
                            <a:schemeClr val="tx1"/>
                          </a:solidFill>
                          <a:latin typeface="Cambria Math" panose="02040503050406030204" pitchFamily="18" charset="0"/>
                        </a:rPr>
                        <m:t>=</m:t>
                      </m:r>
                    </m:oMath>
                  </a14:m>
                  <a:r>
                    <a:rPr lang="fr-FR" sz="1400" dirty="0">
                      <a:solidFill>
                        <a:schemeClr val="tx1"/>
                      </a:solidFill>
                    </a:rPr>
                    <a:t> 188,71MHz</a:t>
                  </a:r>
                </a:p>
                <a:p>
                  <a14:m>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𝑉</m:t>
                          </m:r>
                        </m:e>
                        <m:sub>
                          <m:r>
                            <a:rPr lang="fr-FR" sz="1200" b="0" i="1" smtClean="0">
                              <a:solidFill>
                                <a:schemeClr val="tx1"/>
                              </a:solidFill>
                              <a:latin typeface="Cambria Math" panose="02040503050406030204" pitchFamily="18" charset="0"/>
                            </a:rPr>
                            <m:t>𝑜𝑅𝑚𝑠</m:t>
                          </m:r>
                        </m:sub>
                      </m:sSub>
                    </m:oMath>
                  </a14:m>
                  <a:r>
                    <a:rPr lang="fr-FR" sz="1200" dirty="0">
                      <a:solidFill>
                        <a:schemeClr val="tx1"/>
                      </a:solidFill>
                    </a:rPr>
                    <a:t> = 361,01</a:t>
                  </a:r>
                  <a:r>
                    <a:rPr lang="el-GR" sz="1200" dirty="0">
                      <a:solidFill>
                        <a:schemeClr val="tx1"/>
                      </a:solidFill>
                    </a:rPr>
                    <a:t>μ</a:t>
                  </a:r>
                  <a:r>
                    <a:rPr lang="fr-FR" sz="1200" dirty="0">
                      <a:solidFill>
                        <a:schemeClr val="tx1"/>
                      </a:solidFill>
                    </a:rPr>
                    <a:t>V</a:t>
                  </a:r>
                </a:p>
                <a:p>
                  <a14:m>
                    <m:oMath xmlns:m="http://schemas.openxmlformats.org/officeDocument/2006/math">
                      <m:sSub>
                        <m:sSubPr>
                          <m:ctrlPr>
                            <a:rPr lang="fr-FR" sz="1200" i="1" smtClean="0">
                              <a:solidFill>
                                <a:schemeClr val="tx1"/>
                              </a:solidFill>
                              <a:latin typeface="Cambria Math" panose="02040503050406030204" pitchFamily="18" charset="0"/>
                            </a:rPr>
                          </m:ctrlPr>
                        </m:sSubPr>
                        <m:e>
                          <m:r>
                            <a:rPr lang="fr-FR" sz="1200" b="0" i="1" smtClean="0">
                              <a:solidFill>
                                <a:schemeClr val="tx1"/>
                              </a:solidFill>
                              <a:latin typeface="Cambria Math" panose="02040503050406030204" pitchFamily="18" charset="0"/>
                            </a:rPr>
                            <m:t>𝐼</m:t>
                          </m:r>
                        </m:e>
                        <m:sub>
                          <m:r>
                            <a:rPr lang="fr-FR" sz="1200" b="0" i="1" smtClean="0">
                              <a:solidFill>
                                <a:schemeClr val="tx1"/>
                              </a:solidFill>
                              <a:latin typeface="Cambria Math" panose="02040503050406030204" pitchFamily="18" charset="0"/>
                            </a:rPr>
                            <m:t>𝑖𝑛𝑅𝑚𝑠</m:t>
                          </m:r>
                          <m:r>
                            <a:rPr lang="fr-FR" sz="1200" b="0" i="1" smtClean="0">
                              <a:solidFill>
                                <a:schemeClr val="tx1"/>
                              </a:solidFill>
                              <a:latin typeface="Cambria Math" panose="02040503050406030204" pitchFamily="18" charset="0"/>
                            </a:rPr>
                            <m:t>=</m:t>
                          </m:r>
                        </m:sub>
                      </m:sSub>
                      <m:r>
                        <a:rPr lang="fr-FR" sz="1200" b="0" i="1" smtClean="0">
                          <a:solidFill>
                            <a:schemeClr val="tx1"/>
                          </a:solidFill>
                          <a:latin typeface="Cambria Math" panose="02040503050406030204" pitchFamily="18" charset="0"/>
                        </a:rPr>
                        <m:t>3,61µ</m:t>
                      </m:r>
                      <m:r>
                        <a:rPr lang="fr-FR" sz="1200" b="0" i="1" smtClean="0">
                          <a:solidFill>
                            <a:schemeClr val="tx1"/>
                          </a:solidFill>
                          <a:latin typeface="Cambria Math" panose="02040503050406030204" pitchFamily="18" charset="0"/>
                        </a:rPr>
                        <m:t>𝐴</m:t>
                      </m:r>
                    </m:oMath>
                  </a14:m>
                  <a:r>
                    <a:rPr lang="fr-FR" sz="1200" dirty="0">
                      <a:solidFill>
                        <a:schemeClr val="tx1"/>
                      </a:solidFill>
                    </a:rPr>
                    <a:t>  </a:t>
                  </a:r>
                </a:p>
                <a:p>
                  <a:pPr algn="ctr"/>
                  <a:endParaRPr lang="fr-FR" sz="1400" dirty="0">
                    <a:solidFill>
                      <a:schemeClr val="tx1"/>
                    </a:solidFill>
                  </a:endParaRPr>
                </a:p>
              </p:txBody>
            </p:sp>
          </mc:Choice>
          <mc:Fallback xmlns="">
            <p:sp>
              <p:nvSpPr>
                <p:cNvPr id="14" name="Rectangle 13">
                  <a:extLst>
                    <a:ext uri="{FF2B5EF4-FFF2-40B4-BE49-F238E27FC236}">
                      <a16:creationId xmlns:a16="http://schemas.microsoft.com/office/drawing/2014/main" id="{098000FB-573D-4148-A0F2-7BA8E179C930}"/>
                    </a:ext>
                  </a:extLst>
                </p:cNvPr>
                <p:cNvSpPr>
                  <a:spLocks noRot="1" noChangeAspect="1" noMove="1" noResize="1" noEditPoints="1" noAdjustHandles="1" noChangeArrowheads="1" noChangeShapeType="1" noTextEdit="1"/>
                </p:cNvSpPr>
                <p:nvPr/>
              </p:nvSpPr>
              <p:spPr>
                <a:xfrm>
                  <a:off x="6164375" y="1074640"/>
                  <a:ext cx="4051292" cy="1138327"/>
                </a:xfrm>
                <a:prstGeom prst="rect">
                  <a:avLst/>
                </a:prstGeom>
                <a:blipFill>
                  <a:blip r:embed="rId9"/>
                  <a:stretch>
                    <a:fillRect/>
                  </a:stretch>
                </a:blipFill>
                <a:ln>
                  <a:noFill/>
                </a:ln>
              </p:spPr>
              <p:txBody>
                <a:bodyPr/>
                <a:lstStyle/>
                <a:p>
                  <a:r>
                    <a:rPr lang="fr-FR">
                      <a:noFill/>
                    </a:rPr>
                    <a:t> </a:t>
                  </a:r>
                </a:p>
              </p:txBody>
            </p:sp>
          </mc:Fallback>
        </mc:AlternateContent>
      </p:grpSp>
      <p:sp>
        <p:nvSpPr>
          <p:cNvPr id="5" name="Rectangle 4">
            <a:extLst>
              <a:ext uri="{FF2B5EF4-FFF2-40B4-BE49-F238E27FC236}">
                <a16:creationId xmlns:a16="http://schemas.microsoft.com/office/drawing/2014/main" id="{8408C228-1A7D-443F-85EF-2B43B54CDD55}"/>
              </a:ext>
            </a:extLst>
          </p:cNvPr>
          <p:cNvSpPr/>
          <p:nvPr/>
        </p:nvSpPr>
        <p:spPr>
          <a:xfrm>
            <a:off x="1537392" y="1944535"/>
            <a:ext cx="2520280" cy="233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Réponse du système</a:t>
            </a:r>
          </a:p>
        </p:txBody>
      </p:sp>
    </p:spTree>
    <p:extLst>
      <p:ext uri="{BB962C8B-B14F-4D97-AF65-F5344CB8AC3E}">
        <p14:creationId xmlns:p14="http://schemas.microsoft.com/office/powerpoint/2010/main" val="2573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1997459" y="1708249"/>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sp>
        <p:nvSpPr>
          <p:cNvPr id="12" name="Rectangle 11">
            <a:extLst>
              <a:ext uri="{FF2B5EF4-FFF2-40B4-BE49-F238E27FC236}">
                <a16:creationId xmlns:a16="http://schemas.microsoft.com/office/drawing/2014/main" id="{C3452210-34F5-4B1D-91B3-E79C5A20BE8B}"/>
              </a:ext>
            </a:extLst>
          </p:cNvPr>
          <p:cNvSpPr/>
          <p:nvPr/>
        </p:nvSpPr>
        <p:spPr>
          <a:xfrm>
            <a:off x="3053064" y="5869603"/>
            <a:ext cx="1261749" cy="433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Cd=270pF</a:t>
            </a:r>
          </a:p>
        </p:txBody>
      </p:sp>
      <p:pic>
        <p:nvPicPr>
          <p:cNvPr id="14" name="Image 13">
            <a:extLst>
              <a:ext uri="{FF2B5EF4-FFF2-40B4-BE49-F238E27FC236}">
                <a16:creationId xmlns:a16="http://schemas.microsoft.com/office/drawing/2014/main" id="{E3964E1E-A7DF-466A-9FE4-FC903F6B1078}"/>
              </a:ext>
            </a:extLst>
          </p:cNvPr>
          <p:cNvPicPr>
            <a:picLocks noChangeAspect="1"/>
          </p:cNvPicPr>
          <p:nvPr/>
        </p:nvPicPr>
        <p:blipFill>
          <a:blip r:embed="rId5"/>
          <a:stretch>
            <a:fillRect/>
          </a:stretch>
        </p:blipFill>
        <p:spPr>
          <a:xfrm>
            <a:off x="86921" y="1095561"/>
            <a:ext cx="4754527" cy="1197991"/>
          </a:xfrm>
          <a:prstGeom prst="rect">
            <a:avLst/>
          </a:prstGeom>
        </p:spPr>
      </p:pic>
      <p:grpSp>
        <p:nvGrpSpPr>
          <p:cNvPr id="28" name="Groupe 27">
            <a:extLst>
              <a:ext uri="{FF2B5EF4-FFF2-40B4-BE49-F238E27FC236}">
                <a16:creationId xmlns:a16="http://schemas.microsoft.com/office/drawing/2014/main" id="{ADEB6390-9AB5-46A6-A058-E61A78A35147}"/>
              </a:ext>
            </a:extLst>
          </p:cNvPr>
          <p:cNvGrpSpPr/>
          <p:nvPr/>
        </p:nvGrpSpPr>
        <p:grpSpPr>
          <a:xfrm>
            <a:off x="5289517" y="1268913"/>
            <a:ext cx="3380954" cy="1463171"/>
            <a:chOff x="5862918" y="2393483"/>
            <a:chExt cx="3380954" cy="1463171"/>
          </a:xfrm>
        </p:grpSpPr>
        <p:pic>
          <p:nvPicPr>
            <p:cNvPr id="15" name="Image 14">
              <a:extLst>
                <a:ext uri="{FF2B5EF4-FFF2-40B4-BE49-F238E27FC236}">
                  <a16:creationId xmlns:a16="http://schemas.microsoft.com/office/drawing/2014/main" id="{865CB40F-0A68-4AA7-95F3-E7AC7BD5508C}"/>
                </a:ext>
              </a:extLst>
            </p:cNvPr>
            <p:cNvPicPr>
              <a:picLocks noChangeAspect="1"/>
            </p:cNvPicPr>
            <p:nvPr/>
          </p:nvPicPr>
          <p:blipFill>
            <a:blip r:embed="rId6"/>
            <a:stretch>
              <a:fillRect/>
            </a:stretch>
          </p:blipFill>
          <p:spPr>
            <a:xfrm>
              <a:off x="6400800" y="2437429"/>
              <a:ext cx="2743200" cy="1419225"/>
            </a:xfrm>
            <a:prstGeom prst="rect">
              <a:avLst/>
            </a:prstGeom>
          </p:spPr>
        </p:pic>
        <p:sp>
          <p:nvSpPr>
            <p:cNvPr id="26" name="Rectangle 25">
              <a:extLst>
                <a:ext uri="{FF2B5EF4-FFF2-40B4-BE49-F238E27FC236}">
                  <a16:creationId xmlns:a16="http://schemas.microsoft.com/office/drawing/2014/main" id="{7C41BBF1-F28D-43E1-A45D-56B6590C9BAE}"/>
                </a:ext>
              </a:extLst>
            </p:cNvPr>
            <p:cNvSpPr/>
            <p:nvPr/>
          </p:nvSpPr>
          <p:spPr>
            <a:xfrm>
              <a:off x="8683885" y="3409977"/>
              <a:ext cx="559987"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t(s)</a:t>
              </a:r>
            </a:p>
          </p:txBody>
        </p:sp>
        <p:sp>
          <p:nvSpPr>
            <p:cNvPr id="27" name="Rectangle 26">
              <a:extLst>
                <a:ext uri="{FF2B5EF4-FFF2-40B4-BE49-F238E27FC236}">
                  <a16:creationId xmlns:a16="http://schemas.microsoft.com/office/drawing/2014/main" id="{D45C19FA-77B5-4818-8193-E38802E936AB}"/>
                </a:ext>
              </a:extLst>
            </p:cNvPr>
            <p:cNvSpPr/>
            <p:nvPr/>
          </p:nvSpPr>
          <p:spPr>
            <a:xfrm>
              <a:off x="5862918" y="2393483"/>
              <a:ext cx="817875"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U(V)</a:t>
              </a:r>
            </a:p>
          </p:txBody>
        </p:sp>
      </p:grpSp>
      <p:sp>
        <p:nvSpPr>
          <p:cNvPr id="30" name="Rectangle 29">
            <a:extLst>
              <a:ext uri="{FF2B5EF4-FFF2-40B4-BE49-F238E27FC236}">
                <a16:creationId xmlns:a16="http://schemas.microsoft.com/office/drawing/2014/main" id="{EE8010B7-8DE0-4CA7-856E-64DEC758856A}"/>
              </a:ext>
            </a:extLst>
          </p:cNvPr>
          <p:cNvSpPr/>
          <p:nvPr/>
        </p:nvSpPr>
        <p:spPr>
          <a:xfrm>
            <a:off x="7198999" y="1388490"/>
            <a:ext cx="1496932" cy="36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Sortie émulateur</a:t>
            </a:r>
          </a:p>
        </p:txBody>
      </p:sp>
      <p:pic>
        <p:nvPicPr>
          <p:cNvPr id="31" name="Image 30">
            <a:extLst>
              <a:ext uri="{FF2B5EF4-FFF2-40B4-BE49-F238E27FC236}">
                <a16:creationId xmlns:a16="http://schemas.microsoft.com/office/drawing/2014/main" id="{E5F1EDC3-056F-40E3-99B2-FA8E485E211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15988" y="3286029"/>
            <a:ext cx="4303790" cy="2612817"/>
          </a:xfrm>
          <a:prstGeom prst="rect">
            <a:avLst/>
          </a:prstGeom>
          <a:noFill/>
          <a:ln>
            <a:noFill/>
          </a:ln>
        </p:spPr>
      </p:pic>
      <p:sp>
        <p:nvSpPr>
          <p:cNvPr id="5" name="Espace réservé du numéro de diapositive 4">
            <a:extLst>
              <a:ext uri="{FF2B5EF4-FFF2-40B4-BE49-F238E27FC236}">
                <a16:creationId xmlns:a16="http://schemas.microsoft.com/office/drawing/2014/main" id="{A48B32F5-53E2-46AC-AE05-CF5BAC718DEC}"/>
              </a:ext>
            </a:extLst>
          </p:cNvPr>
          <p:cNvSpPr>
            <a:spLocks noGrp="1"/>
          </p:cNvSpPr>
          <p:nvPr>
            <p:ph type="sldNum" sz="quarter" idx="12"/>
          </p:nvPr>
        </p:nvSpPr>
        <p:spPr>
          <a:xfrm>
            <a:off x="6999960" y="6004485"/>
            <a:ext cx="2133600" cy="365125"/>
          </a:xfrm>
        </p:spPr>
        <p:txBody>
          <a:bodyPr/>
          <a:lstStyle/>
          <a:p>
            <a:fld id="{01397B66-3F45-4A8D-BD44-716047D06632}" type="slidenum">
              <a:rPr lang="fr-FR" sz="1600" i="1" smtClean="0">
                <a:solidFill>
                  <a:srgbClr val="FF0000"/>
                </a:solidFill>
              </a:rPr>
              <a:t>25</a:t>
            </a:fld>
            <a:r>
              <a:rPr lang="fr-FR" sz="1600" i="1" dirty="0">
                <a:solidFill>
                  <a:srgbClr val="FF0000"/>
                </a:solidFill>
              </a:rPr>
              <a:t>/33</a:t>
            </a:r>
          </a:p>
        </p:txBody>
      </p:sp>
      <p:pic>
        <p:nvPicPr>
          <p:cNvPr id="6" name="Image 5">
            <a:extLst>
              <a:ext uri="{FF2B5EF4-FFF2-40B4-BE49-F238E27FC236}">
                <a16:creationId xmlns:a16="http://schemas.microsoft.com/office/drawing/2014/main" id="{11555027-E12E-4100-B72B-0107D33B1FBC}"/>
              </a:ext>
            </a:extLst>
          </p:cNvPr>
          <p:cNvPicPr>
            <a:picLocks noChangeAspect="1"/>
          </p:cNvPicPr>
          <p:nvPr/>
        </p:nvPicPr>
        <p:blipFill>
          <a:blip r:embed="rId8"/>
          <a:stretch>
            <a:fillRect/>
          </a:stretch>
        </p:blipFill>
        <p:spPr>
          <a:xfrm>
            <a:off x="478711" y="2329847"/>
            <a:ext cx="2586173" cy="3982824"/>
          </a:xfrm>
          <a:prstGeom prst="rect">
            <a:avLst/>
          </a:prstGeom>
        </p:spPr>
      </p:pic>
      <p:sp>
        <p:nvSpPr>
          <p:cNvPr id="20" name="Rectangle 19">
            <a:extLst>
              <a:ext uri="{FF2B5EF4-FFF2-40B4-BE49-F238E27FC236}">
                <a16:creationId xmlns:a16="http://schemas.microsoft.com/office/drawing/2014/main" id="{37E02CD6-FB44-4FA8-8C1C-DEC7170C403C}"/>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21" name="Rectangle 20">
            <a:extLst>
              <a:ext uri="{FF2B5EF4-FFF2-40B4-BE49-F238E27FC236}">
                <a16:creationId xmlns:a16="http://schemas.microsoft.com/office/drawing/2014/main" id="{8DF69E24-D5E3-46EB-B653-C14CD38433B1}"/>
              </a:ext>
            </a:extLst>
          </p:cNvPr>
          <p:cNvSpPr/>
          <p:nvPr/>
        </p:nvSpPr>
        <p:spPr>
          <a:xfrm>
            <a:off x="144090" y="556880"/>
            <a:ext cx="9755410"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a:t>
            </a:r>
            <a:r>
              <a:rPr lang="fr-FR" sz="2200" dirty="0">
                <a:ln w="0"/>
                <a:solidFill>
                  <a:srgbClr val="FF0000"/>
                </a:solidFill>
                <a:effectLst>
                  <a:outerShdw blurRad="38100" dist="25400" dir="5400000" algn="ctr" rotWithShape="0">
                    <a:srgbClr val="6E747A">
                      <a:alpha val="43000"/>
                    </a:srgbClr>
                  </a:outerShdw>
                </a:effectLst>
              </a:rPr>
              <a:t>Topologie base commune en régulation – </a:t>
            </a:r>
            <a:r>
              <a:rPr lang="fr-FR" b="1" dirty="0">
                <a:ln w="0"/>
                <a:solidFill>
                  <a:srgbClr val="FF0000"/>
                </a:solidFill>
                <a:effectLst>
                  <a:outerShdw blurRad="38100" dist="25400" dir="5400000" algn="ctr" rotWithShape="0">
                    <a:srgbClr val="6E747A">
                      <a:alpha val="43000"/>
                    </a:srgbClr>
                  </a:outerShdw>
                </a:effectLst>
              </a:rPr>
              <a:t>Résultat   expérimental</a:t>
            </a:r>
          </a:p>
          <a:p>
            <a:r>
              <a:rPr lang="fr-FR" sz="2200" b="1" dirty="0">
                <a:ln w="0"/>
                <a:solidFill>
                  <a:srgbClr val="FF000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659574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 name="Tableau 4">
            <a:extLst>
              <a:ext uri="{FF2B5EF4-FFF2-40B4-BE49-F238E27FC236}">
                <a16:creationId xmlns:a16="http://schemas.microsoft.com/office/drawing/2014/main" id="{1887162A-A953-41E0-BF80-EB597901FEA8}"/>
              </a:ext>
            </a:extLst>
          </p:cNvPr>
          <p:cNvGraphicFramePr>
            <a:graphicFrameLocks noGrp="1"/>
          </p:cNvGraphicFramePr>
          <p:nvPr>
            <p:extLst>
              <p:ext uri="{D42A27DB-BD31-4B8C-83A1-F6EECF244321}">
                <p14:modId xmlns:p14="http://schemas.microsoft.com/office/powerpoint/2010/main" val="1206098076"/>
              </p:ext>
            </p:extLst>
          </p:nvPr>
        </p:nvGraphicFramePr>
        <p:xfrm>
          <a:off x="0" y="1397000"/>
          <a:ext cx="9144001" cy="3826693"/>
        </p:xfrm>
        <a:graphic>
          <a:graphicData uri="http://schemas.openxmlformats.org/drawingml/2006/table">
            <a:tbl>
              <a:tblPr firstRow="1" bandRow="1">
                <a:tableStyleId>{5C22544A-7EE6-4342-B048-85BDC9FD1C3A}</a:tableStyleId>
              </a:tblPr>
              <a:tblGrid>
                <a:gridCol w="2259555">
                  <a:extLst>
                    <a:ext uri="{9D8B030D-6E8A-4147-A177-3AD203B41FA5}">
                      <a16:colId xmlns:a16="http://schemas.microsoft.com/office/drawing/2014/main" val="566832367"/>
                    </a:ext>
                  </a:extLst>
                </a:gridCol>
                <a:gridCol w="1088309">
                  <a:extLst>
                    <a:ext uri="{9D8B030D-6E8A-4147-A177-3AD203B41FA5}">
                      <a16:colId xmlns:a16="http://schemas.microsoft.com/office/drawing/2014/main" val="2757333080"/>
                    </a:ext>
                  </a:extLst>
                </a:gridCol>
                <a:gridCol w="1080120">
                  <a:extLst>
                    <a:ext uri="{9D8B030D-6E8A-4147-A177-3AD203B41FA5}">
                      <a16:colId xmlns:a16="http://schemas.microsoft.com/office/drawing/2014/main" val="1821959629"/>
                    </a:ext>
                  </a:extLst>
                </a:gridCol>
                <a:gridCol w="1152128">
                  <a:extLst>
                    <a:ext uri="{9D8B030D-6E8A-4147-A177-3AD203B41FA5}">
                      <a16:colId xmlns:a16="http://schemas.microsoft.com/office/drawing/2014/main" val="3195193526"/>
                    </a:ext>
                  </a:extLst>
                </a:gridCol>
                <a:gridCol w="1152128">
                  <a:extLst>
                    <a:ext uri="{9D8B030D-6E8A-4147-A177-3AD203B41FA5}">
                      <a16:colId xmlns:a16="http://schemas.microsoft.com/office/drawing/2014/main" val="1588432477"/>
                    </a:ext>
                  </a:extLst>
                </a:gridCol>
                <a:gridCol w="1224136">
                  <a:extLst>
                    <a:ext uri="{9D8B030D-6E8A-4147-A177-3AD203B41FA5}">
                      <a16:colId xmlns:a16="http://schemas.microsoft.com/office/drawing/2014/main" val="289857862"/>
                    </a:ext>
                  </a:extLst>
                </a:gridCol>
                <a:gridCol w="1187625">
                  <a:extLst>
                    <a:ext uri="{9D8B030D-6E8A-4147-A177-3AD203B41FA5}">
                      <a16:colId xmlns:a16="http://schemas.microsoft.com/office/drawing/2014/main" val="879482388"/>
                    </a:ext>
                  </a:extLst>
                </a:gridCol>
              </a:tblGrid>
              <a:tr h="463642">
                <a:tc>
                  <a:txBody>
                    <a:bodyPr/>
                    <a:lstStyle/>
                    <a:p>
                      <a:r>
                        <a:rPr lang="fr-FR" dirty="0"/>
                        <a:t>Structure </a:t>
                      </a:r>
                    </a:p>
                  </a:txBody>
                  <a:tcPr/>
                </a:tc>
                <a:tc gridSpan="3">
                  <a:txBody>
                    <a:bodyPr/>
                    <a:lstStyle/>
                    <a:p>
                      <a:r>
                        <a:rPr lang="fr-FR" dirty="0"/>
                        <a:t>Shunt-Feedback</a:t>
                      </a:r>
                    </a:p>
                  </a:txBody>
                  <a:tcPr/>
                </a:tc>
                <a:tc hMerge="1">
                  <a:txBody>
                    <a:bodyPr/>
                    <a:lstStyle/>
                    <a:p>
                      <a:endParaRPr lang="fr-FR"/>
                    </a:p>
                  </a:txBody>
                  <a:tcPr/>
                </a:tc>
                <a:tc hMerge="1">
                  <a:txBody>
                    <a:bodyPr/>
                    <a:lstStyle/>
                    <a:p>
                      <a:endParaRPr lang="fr-FR"/>
                    </a:p>
                  </a:txBody>
                  <a:tcPr/>
                </a:tc>
                <a:tc gridSpan="3">
                  <a:txBody>
                    <a:bodyPr/>
                    <a:lstStyle/>
                    <a:p>
                      <a:r>
                        <a:rPr lang="fr-FR" dirty="0"/>
                        <a:t>Base-commune amplificateur en régulation</a:t>
                      </a: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04545478"/>
                  </a:ext>
                </a:extLst>
              </a:tr>
              <a:tr h="463642">
                <a:tc>
                  <a:txBody>
                    <a:bodyPr/>
                    <a:lstStyle/>
                    <a:p>
                      <a:r>
                        <a:rPr lang="fr-FR" dirty="0"/>
                        <a:t>Gain transimpédance</a:t>
                      </a:r>
                    </a:p>
                  </a:txBody>
                  <a:tcPr/>
                </a:tc>
                <a:tc gridSpan="3">
                  <a:txBody>
                    <a:bodyPr/>
                    <a:lstStyle/>
                    <a:p>
                      <a:r>
                        <a:rPr lang="fr-FR" dirty="0"/>
                        <a:t>100</a:t>
                      </a:r>
                      <a:r>
                        <a:rPr lang="el-GR" dirty="0"/>
                        <a:t>Ω</a:t>
                      </a:r>
                      <a:endParaRPr lang="fr-FR" dirty="0"/>
                    </a:p>
                  </a:txBody>
                  <a:tcPr/>
                </a:tc>
                <a:tc hMerge="1">
                  <a:txBody>
                    <a:bodyPr/>
                    <a:lstStyle/>
                    <a:p>
                      <a:endParaRPr lang="fr-FR"/>
                    </a:p>
                  </a:txBody>
                  <a:tcPr/>
                </a:tc>
                <a:tc hMerge="1">
                  <a:txBody>
                    <a:bodyPr/>
                    <a:lstStyle/>
                    <a:p>
                      <a:endParaRPr lang="fr-FR"/>
                    </a:p>
                  </a:txBody>
                  <a:tcPr/>
                </a:tc>
                <a:tc gridSpan="3">
                  <a:txBody>
                    <a:bodyPr/>
                    <a:lstStyle/>
                    <a:p>
                      <a:r>
                        <a:rPr lang="fr-FR" dirty="0"/>
                        <a:t>100</a:t>
                      </a:r>
                      <a:r>
                        <a:rPr lang="el-GR" dirty="0"/>
                        <a:t>Ω</a:t>
                      </a:r>
                      <a:endParaRPr lang="fr-FR" dirty="0"/>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84484033"/>
                  </a:ext>
                </a:extLst>
              </a:tr>
              <a:tr h="476761">
                <a:tc>
                  <a:txBody>
                    <a:bodyPr/>
                    <a:lstStyle/>
                    <a:p>
                      <a:r>
                        <a:rPr lang="fr-FR" dirty="0"/>
                        <a:t>Capacité détecteur</a:t>
                      </a:r>
                    </a:p>
                  </a:txBody>
                  <a:tcPr/>
                </a:tc>
                <a:tc>
                  <a:txBody>
                    <a:bodyPr/>
                    <a:lstStyle/>
                    <a:p>
                      <a:r>
                        <a:rPr lang="fr-FR" sz="1600" dirty="0"/>
                        <a:t>Cd=22nF</a:t>
                      </a:r>
                    </a:p>
                  </a:txBody>
                  <a:tcPr/>
                </a:tc>
                <a:tc>
                  <a:txBody>
                    <a:bodyPr/>
                    <a:lstStyle/>
                    <a:p>
                      <a:r>
                        <a:rPr lang="fr-FR" sz="1600" dirty="0"/>
                        <a:t>Cd=270pF</a:t>
                      </a:r>
                    </a:p>
                  </a:txBody>
                  <a:tcPr/>
                </a:tc>
                <a:tc>
                  <a:txBody>
                    <a:bodyPr/>
                    <a:lstStyle/>
                    <a:p>
                      <a:r>
                        <a:rPr lang="fr-FR" sz="1600" dirty="0"/>
                        <a:t>Cd=110pF</a:t>
                      </a:r>
                    </a:p>
                  </a:txBody>
                  <a:tcPr/>
                </a:tc>
                <a:tc>
                  <a:txBody>
                    <a:bodyPr/>
                    <a:lstStyle/>
                    <a:p>
                      <a:r>
                        <a:rPr lang="fr-FR" sz="1600" dirty="0"/>
                        <a:t>Cd=22nF</a:t>
                      </a:r>
                    </a:p>
                  </a:txBody>
                  <a:tcPr/>
                </a:tc>
                <a:tc>
                  <a:txBody>
                    <a:bodyPr/>
                    <a:lstStyle/>
                    <a:p>
                      <a:r>
                        <a:rPr lang="fr-FR" sz="1600" dirty="0"/>
                        <a:t>Cd=270pF</a:t>
                      </a:r>
                    </a:p>
                  </a:txBody>
                  <a:tcPr/>
                </a:tc>
                <a:tc>
                  <a:txBody>
                    <a:bodyPr/>
                    <a:lstStyle/>
                    <a:p>
                      <a:r>
                        <a:rPr lang="fr-FR" sz="1600" dirty="0"/>
                        <a:t>Cd=110pF</a:t>
                      </a:r>
                    </a:p>
                  </a:txBody>
                  <a:tcPr/>
                </a:tc>
                <a:extLst>
                  <a:ext uri="{0D108BD9-81ED-4DB2-BD59-A6C34878D82A}">
                    <a16:rowId xmlns:a16="http://schemas.microsoft.com/office/drawing/2014/main" val="143269745"/>
                  </a:ext>
                </a:extLst>
              </a:tr>
              <a:tr h="966050">
                <a:tc>
                  <a:txBody>
                    <a:bodyPr/>
                    <a:lstStyle/>
                    <a:p>
                      <a:r>
                        <a:rPr lang="fr-FR" dirty="0"/>
                        <a:t>Fréquence de coupure (Hz)</a:t>
                      </a:r>
                    </a:p>
                  </a:txBody>
                  <a:tcPr/>
                </a:tc>
                <a:tc>
                  <a:txBody>
                    <a:bodyPr/>
                    <a:lstStyle/>
                    <a:p>
                      <a:r>
                        <a:rPr lang="fr-FR" sz="1600"/>
                        <a:t>3,38MHz</a:t>
                      </a:r>
                      <a:endParaRPr lang="fr-FR"/>
                    </a:p>
                  </a:txBody>
                  <a:tcPr/>
                </a:tc>
                <a:tc>
                  <a:txBody>
                    <a:bodyPr/>
                    <a:lstStyle/>
                    <a:p>
                      <a:r>
                        <a:rPr lang="fr-FR" sz="1600" dirty="0"/>
                        <a:t>25MHz</a:t>
                      </a:r>
                      <a:endParaRPr lang="fr-FR" dirty="0"/>
                    </a:p>
                  </a:txBody>
                  <a:tcPr/>
                </a:tc>
                <a:tc>
                  <a:txBody>
                    <a:bodyPr/>
                    <a:lstStyle/>
                    <a:p>
                      <a:r>
                        <a:rPr lang="fr-FR" sz="1600" dirty="0"/>
                        <a:t>39,8MHz</a:t>
                      </a:r>
                      <a:endParaRPr lang="fr-FR" dirty="0"/>
                    </a:p>
                  </a:txBody>
                  <a:tcPr/>
                </a:tc>
                <a:tc>
                  <a:txBody>
                    <a:bodyPr/>
                    <a:lstStyle/>
                    <a:p>
                      <a:r>
                        <a:rPr lang="fr-FR" sz="1600" dirty="0"/>
                        <a:t>22,62MHz</a:t>
                      </a:r>
                    </a:p>
                  </a:txBody>
                  <a:tcPr/>
                </a:tc>
                <a:tc>
                  <a:txBody>
                    <a:bodyPr/>
                    <a:lstStyle/>
                    <a:p>
                      <a:r>
                        <a:rPr lang="fr-FR" sz="1600" dirty="0"/>
                        <a:t>188,71MHz</a:t>
                      </a:r>
                    </a:p>
                  </a:txBody>
                  <a:tcPr/>
                </a:tc>
                <a:tc>
                  <a:txBody>
                    <a:bodyPr/>
                    <a:lstStyle/>
                    <a:p>
                      <a:r>
                        <a:rPr lang="fr-FR" sz="1600" dirty="0"/>
                        <a:t>276,14MHZ</a:t>
                      </a:r>
                    </a:p>
                  </a:txBody>
                  <a:tcPr/>
                </a:tc>
                <a:extLst>
                  <a:ext uri="{0D108BD9-81ED-4DB2-BD59-A6C34878D82A}">
                    <a16:rowId xmlns:a16="http://schemas.microsoft.com/office/drawing/2014/main" val="1826453708"/>
                  </a:ext>
                </a:extLst>
              </a:tr>
              <a:tr h="463642">
                <a:tc>
                  <a:txBody>
                    <a:bodyPr/>
                    <a:lstStyle/>
                    <a:p>
                      <a:r>
                        <a:rPr lang="fr-FR" dirty="0"/>
                        <a:t>Bruit en tension (V)</a:t>
                      </a:r>
                    </a:p>
                    <a:p>
                      <a:r>
                        <a:rPr lang="fr-FR" dirty="0"/>
                        <a:t> (sortie)</a:t>
                      </a:r>
                    </a:p>
                  </a:txBody>
                  <a:tcPr/>
                </a:tc>
                <a:tc>
                  <a:txBody>
                    <a:bodyPr/>
                    <a:lstStyle/>
                    <a:p>
                      <a:r>
                        <a:rPr lang="fr-FR" sz="1600" dirty="0"/>
                        <a:t>173,05µV</a:t>
                      </a:r>
                    </a:p>
                  </a:txBody>
                  <a:tcPr/>
                </a:tc>
                <a:tc>
                  <a:txBody>
                    <a:bodyPr/>
                    <a:lstStyle/>
                    <a:p>
                      <a:r>
                        <a:rPr lang="fr-FR" sz="1600" dirty="0"/>
                        <a:t>57,26µV</a:t>
                      </a:r>
                      <a:endParaRPr lang="fr-FR" dirty="0"/>
                    </a:p>
                  </a:txBody>
                  <a:tcPr/>
                </a:tc>
                <a:tc>
                  <a:txBody>
                    <a:bodyPr/>
                    <a:lstStyle/>
                    <a:p>
                      <a:r>
                        <a:rPr lang="fr-FR" sz="1600" dirty="0"/>
                        <a:t>50,78µV</a:t>
                      </a:r>
                      <a:endParaRPr lang="fr-FR" dirty="0"/>
                    </a:p>
                  </a:txBody>
                  <a:tcPr/>
                </a:tc>
                <a:tc>
                  <a:txBody>
                    <a:bodyPr/>
                    <a:lstStyle/>
                    <a:p>
                      <a:r>
                        <a:rPr lang="fr-FR" sz="1600" dirty="0"/>
                        <a:t>766,19µV</a:t>
                      </a:r>
                    </a:p>
                  </a:txBody>
                  <a:tcPr/>
                </a:tc>
                <a:tc>
                  <a:txBody>
                    <a:bodyPr/>
                    <a:lstStyle/>
                    <a:p>
                      <a:r>
                        <a:rPr lang="fr-FR" sz="1600" dirty="0"/>
                        <a:t>361,01µV</a:t>
                      </a:r>
                    </a:p>
                  </a:txBody>
                  <a:tcPr/>
                </a:tc>
                <a:tc>
                  <a:txBody>
                    <a:bodyPr/>
                    <a:lstStyle/>
                    <a:p>
                      <a:r>
                        <a:rPr lang="fr-FR" sz="1600" dirty="0"/>
                        <a:t>340,031µV</a:t>
                      </a:r>
                    </a:p>
                  </a:txBody>
                  <a:tcPr/>
                </a:tc>
                <a:extLst>
                  <a:ext uri="{0D108BD9-81ED-4DB2-BD59-A6C34878D82A}">
                    <a16:rowId xmlns:a16="http://schemas.microsoft.com/office/drawing/2014/main" val="3262279880"/>
                  </a:ext>
                </a:extLst>
              </a:tr>
              <a:tr h="463642">
                <a:tc>
                  <a:txBody>
                    <a:bodyPr/>
                    <a:lstStyle/>
                    <a:p>
                      <a:r>
                        <a:rPr lang="fr-FR" dirty="0"/>
                        <a:t>Bruit en courant (A)</a:t>
                      </a:r>
                    </a:p>
                    <a:p>
                      <a:r>
                        <a:rPr lang="fr-FR" dirty="0"/>
                        <a:t>(entrée)</a:t>
                      </a:r>
                    </a:p>
                  </a:txBody>
                  <a:tcPr/>
                </a:tc>
                <a:tc>
                  <a:txBody>
                    <a:bodyPr/>
                    <a:lstStyle/>
                    <a:p>
                      <a:r>
                        <a:rPr lang="fr-FR" sz="1600" dirty="0"/>
                        <a:t>1µA</a:t>
                      </a:r>
                    </a:p>
                  </a:txBody>
                  <a:tcPr/>
                </a:tc>
                <a:tc>
                  <a:txBody>
                    <a:bodyPr/>
                    <a:lstStyle/>
                    <a:p>
                      <a:r>
                        <a:rPr lang="fr-FR" sz="1600" dirty="0"/>
                        <a:t>572,6nA</a:t>
                      </a:r>
                    </a:p>
                  </a:txBody>
                  <a:tcPr/>
                </a:tc>
                <a:tc>
                  <a:txBody>
                    <a:bodyPr/>
                    <a:lstStyle/>
                    <a:p>
                      <a:r>
                        <a:rPr lang="fr-FR" sz="1600" dirty="0"/>
                        <a:t>507,8nA</a:t>
                      </a:r>
                    </a:p>
                  </a:txBody>
                  <a:tcPr/>
                </a:tc>
                <a:tc>
                  <a:txBody>
                    <a:bodyPr/>
                    <a:lstStyle/>
                    <a:p>
                      <a:r>
                        <a:rPr lang="fr-FR" sz="1600" dirty="0"/>
                        <a:t>7,66µA</a:t>
                      </a:r>
                    </a:p>
                  </a:txBody>
                  <a:tcPr/>
                </a:tc>
                <a:tc>
                  <a:txBody>
                    <a:bodyPr/>
                    <a:lstStyle/>
                    <a:p>
                      <a:r>
                        <a:rPr lang="fr-FR" sz="1600" dirty="0"/>
                        <a:t>3,61µA</a:t>
                      </a:r>
                    </a:p>
                  </a:txBody>
                  <a:tcPr/>
                </a:tc>
                <a:tc>
                  <a:txBody>
                    <a:bodyPr/>
                    <a:lstStyle/>
                    <a:p>
                      <a:r>
                        <a:rPr lang="fr-FR" sz="1600" dirty="0"/>
                        <a:t>3,4µA</a:t>
                      </a:r>
                    </a:p>
                  </a:txBody>
                  <a:tcPr/>
                </a:tc>
                <a:extLst>
                  <a:ext uri="{0D108BD9-81ED-4DB2-BD59-A6C34878D82A}">
                    <a16:rowId xmlns:a16="http://schemas.microsoft.com/office/drawing/2014/main" val="3846281731"/>
                  </a:ext>
                </a:extLst>
              </a:tr>
            </a:tbl>
          </a:graphicData>
        </a:graphic>
      </p:graphicFrame>
      <p:sp>
        <p:nvSpPr>
          <p:cNvPr id="6" name="Espace réservé du numéro de diapositive 5">
            <a:extLst>
              <a:ext uri="{FF2B5EF4-FFF2-40B4-BE49-F238E27FC236}">
                <a16:creationId xmlns:a16="http://schemas.microsoft.com/office/drawing/2014/main" id="{8FDA1329-8FB3-4B62-8D57-0AA70A89AC51}"/>
              </a:ext>
            </a:extLst>
          </p:cNvPr>
          <p:cNvSpPr>
            <a:spLocks noGrp="1"/>
          </p:cNvSpPr>
          <p:nvPr>
            <p:ph type="sldNum" sz="quarter" idx="12"/>
          </p:nvPr>
        </p:nvSpPr>
        <p:spPr>
          <a:xfrm>
            <a:off x="6978977" y="6016200"/>
            <a:ext cx="2133600" cy="365125"/>
          </a:xfrm>
        </p:spPr>
        <p:txBody>
          <a:bodyPr/>
          <a:lstStyle/>
          <a:p>
            <a:fld id="{01397B66-3F45-4A8D-BD44-716047D06632}" type="slidenum">
              <a:rPr lang="fr-FR" sz="1600" i="1" smtClean="0">
                <a:solidFill>
                  <a:srgbClr val="FF0000"/>
                </a:solidFill>
              </a:rPr>
              <a:t>26</a:t>
            </a:fld>
            <a:r>
              <a:rPr lang="fr-FR" sz="1600" i="1" dirty="0">
                <a:solidFill>
                  <a:srgbClr val="FF0000"/>
                </a:solidFill>
              </a:rPr>
              <a:t>/33</a:t>
            </a:r>
          </a:p>
        </p:txBody>
      </p:sp>
      <p:sp>
        <p:nvSpPr>
          <p:cNvPr id="12" name="Rectangle 11">
            <a:extLst>
              <a:ext uri="{FF2B5EF4-FFF2-40B4-BE49-F238E27FC236}">
                <a16:creationId xmlns:a16="http://schemas.microsoft.com/office/drawing/2014/main" id="{C56FEB22-6945-44C9-8E40-56BA6B405698}"/>
              </a:ext>
            </a:extLst>
          </p:cNvPr>
          <p:cNvSpPr/>
          <p:nvPr/>
        </p:nvSpPr>
        <p:spPr>
          <a:xfrm>
            <a:off x="221824" y="47106"/>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fort flux</a:t>
            </a:r>
            <a:endParaRPr lang="fr-FR" sz="2400" b="1" dirty="0">
              <a:ln w="22225">
                <a:solidFill>
                  <a:schemeClr val="accent2"/>
                </a:solidFill>
                <a:prstDash val="solid"/>
              </a:ln>
              <a:solidFill>
                <a:srgbClr val="0570B8"/>
              </a:solidFill>
            </a:endParaRPr>
          </a:p>
        </p:txBody>
      </p:sp>
      <p:sp>
        <p:nvSpPr>
          <p:cNvPr id="13" name="Rectangle 12">
            <a:extLst>
              <a:ext uri="{FF2B5EF4-FFF2-40B4-BE49-F238E27FC236}">
                <a16:creationId xmlns:a16="http://schemas.microsoft.com/office/drawing/2014/main" id="{40270E8C-CCCA-4EC8-A7AE-FBA6C83DE139}"/>
              </a:ext>
            </a:extLst>
          </p:cNvPr>
          <p:cNvSpPr/>
          <p:nvPr/>
        </p:nvSpPr>
        <p:spPr>
          <a:xfrm>
            <a:off x="393525" y="542255"/>
            <a:ext cx="6122692"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courant :</a:t>
            </a:r>
            <a:r>
              <a:rPr lang="fr-FR" sz="2200" dirty="0">
                <a:ln w="0"/>
                <a:solidFill>
                  <a:srgbClr val="FF0000"/>
                </a:solidFill>
                <a:effectLst>
                  <a:outerShdw blurRad="38100" dist="25400" dir="5400000" algn="ctr" rotWithShape="0">
                    <a:srgbClr val="6E747A">
                      <a:alpha val="43000"/>
                    </a:srgbClr>
                  </a:outerShdw>
                </a:effectLst>
              </a:rPr>
              <a:t>Tableau récapitulatif</a:t>
            </a:r>
            <a:endParaRPr lang="fr-FR" sz="2200" b="1" dirty="0">
              <a:ln w="0"/>
              <a:solidFill>
                <a:srgbClr val="FF000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6C4B8DED-830C-4CFB-A671-2687FCCC552F}"/>
              </a:ext>
            </a:extLst>
          </p:cNvPr>
          <p:cNvSpPr/>
          <p:nvPr/>
        </p:nvSpPr>
        <p:spPr>
          <a:xfrm>
            <a:off x="2847156" y="5491292"/>
            <a:ext cx="3040846" cy="472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70C0"/>
                </a:solidFill>
              </a:rPr>
              <a:t>Capacité du détecteur  UV Cd=270pF</a:t>
            </a:r>
          </a:p>
        </p:txBody>
      </p:sp>
      <p:sp>
        <p:nvSpPr>
          <p:cNvPr id="15" name="Rectangle 14">
            <a:extLst>
              <a:ext uri="{FF2B5EF4-FFF2-40B4-BE49-F238E27FC236}">
                <a16:creationId xmlns:a16="http://schemas.microsoft.com/office/drawing/2014/main" id="{8513F979-8B3E-45F4-A3E2-086552AD5499}"/>
              </a:ext>
            </a:extLst>
          </p:cNvPr>
          <p:cNvSpPr/>
          <p:nvPr/>
        </p:nvSpPr>
        <p:spPr>
          <a:xfrm>
            <a:off x="-41407" y="5558251"/>
            <a:ext cx="2873470" cy="338554"/>
          </a:xfrm>
          <a:prstGeom prst="rect">
            <a:avLst/>
          </a:prstGeom>
        </p:spPr>
        <p:txBody>
          <a:bodyPr wrap="square">
            <a:spAutoFit/>
          </a:bodyPr>
          <a:lstStyle/>
          <a:p>
            <a:r>
              <a:rPr lang="en-US" sz="1600" dirty="0" err="1">
                <a:latin typeface="Comic Sans MS" panose="030F0702030302020204" pitchFamily="66" charset="0"/>
              </a:rPr>
              <a:t>Autres</a:t>
            </a:r>
            <a:r>
              <a:rPr lang="en-US" sz="1600" dirty="0">
                <a:latin typeface="Comic Sans MS" panose="030F0702030302020204" pitchFamily="66" charset="0"/>
              </a:rPr>
              <a:t> </a:t>
            </a:r>
            <a:r>
              <a:rPr lang="en-US" sz="1600" dirty="0" err="1">
                <a:latin typeface="Comic Sans MS" panose="030F0702030302020204" pitchFamily="66" charset="0"/>
              </a:rPr>
              <a:t>détecteurs</a:t>
            </a:r>
            <a:r>
              <a:rPr lang="en-US" sz="1600" dirty="0">
                <a:latin typeface="Comic Sans MS" panose="030F0702030302020204" pitchFamily="66" charset="0"/>
              </a:rPr>
              <a:t> </a:t>
            </a:r>
            <a:r>
              <a:rPr lang="en-US" sz="1600" dirty="0" err="1">
                <a:latin typeface="Comic Sans MS" panose="030F0702030302020204" pitchFamily="66" charset="0"/>
              </a:rPr>
              <a:t>possibles</a:t>
            </a:r>
            <a:r>
              <a:rPr lang="en-US" sz="1600" dirty="0">
                <a:latin typeface="Comic Sans MS" panose="030F0702030302020204" pitchFamily="66" charset="0"/>
              </a:rPr>
              <a:t> </a:t>
            </a:r>
            <a:endParaRPr lang="en-US" sz="1600" dirty="0"/>
          </a:p>
        </p:txBody>
      </p:sp>
      <p:sp>
        <p:nvSpPr>
          <p:cNvPr id="18" name="Rectangle 17">
            <a:extLst>
              <a:ext uri="{FF2B5EF4-FFF2-40B4-BE49-F238E27FC236}">
                <a16:creationId xmlns:a16="http://schemas.microsoft.com/office/drawing/2014/main" id="{5DE308C7-31BD-4914-BDE9-43C277DED8A2}"/>
              </a:ext>
            </a:extLst>
          </p:cNvPr>
          <p:cNvSpPr/>
          <p:nvPr/>
        </p:nvSpPr>
        <p:spPr>
          <a:xfrm>
            <a:off x="5890234" y="5489757"/>
            <a:ext cx="3346138" cy="472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070C0"/>
                </a:solidFill>
              </a:rPr>
              <a:t>Capacité du détecteur  électrons Cd=270pF</a:t>
            </a:r>
          </a:p>
        </p:txBody>
      </p:sp>
      <p:sp>
        <p:nvSpPr>
          <p:cNvPr id="2" name="Ellipse 1">
            <a:extLst>
              <a:ext uri="{FF2B5EF4-FFF2-40B4-BE49-F238E27FC236}">
                <a16:creationId xmlns:a16="http://schemas.microsoft.com/office/drawing/2014/main" id="{33E09438-EB22-4B21-949F-D1729E8D4A15}"/>
              </a:ext>
            </a:extLst>
          </p:cNvPr>
          <p:cNvSpPr/>
          <p:nvPr/>
        </p:nvSpPr>
        <p:spPr>
          <a:xfrm>
            <a:off x="6783884" y="2996952"/>
            <a:ext cx="1152128" cy="36004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5AA35998-957D-4A44-BD60-7124818BDE98}"/>
              </a:ext>
            </a:extLst>
          </p:cNvPr>
          <p:cNvSpPr/>
          <p:nvPr/>
        </p:nvSpPr>
        <p:spPr>
          <a:xfrm>
            <a:off x="3320289" y="2996952"/>
            <a:ext cx="8989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D26412AF-4B49-4A8D-BD7A-816EEC70DD67}"/>
              </a:ext>
            </a:extLst>
          </p:cNvPr>
          <p:cNvSpPr/>
          <p:nvPr/>
        </p:nvSpPr>
        <p:spPr>
          <a:xfrm>
            <a:off x="6750418" y="4600333"/>
            <a:ext cx="898988" cy="36004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8AEB984C-9677-4E7C-8E03-B30447CDE6AA}"/>
              </a:ext>
            </a:extLst>
          </p:cNvPr>
          <p:cNvSpPr/>
          <p:nvPr/>
        </p:nvSpPr>
        <p:spPr>
          <a:xfrm>
            <a:off x="3312972" y="4641318"/>
            <a:ext cx="1152128" cy="360040"/>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EB2CE-C18E-466D-81F5-30E1D3F0C733}"/>
              </a:ext>
            </a:extLst>
          </p:cNvPr>
          <p:cNvPicPr>
            <a:picLocks noChangeAspect="1"/>
          </p:cNvPicPr>
          <p:nvPr/>
        </p:nvPicPr>
        <p:blipFill>
          <a:blip r:embed="rId5"/>
          <a:stretch>
            <a:fillRect/>
          </a:stretch>
        </p:blipFill>
        <p:spPr>
          <a:xfrm>
            <a:off x="3556274" y="3429000"/>
            <a:ext cx="427018" cy="425566"/>
          </a:xfrm>
          <a:prstGeom prst="rect">
            <a:avLst/>
          </a:prstGeom>
        </p:spPr>
      </p:pic>
      <p:pic>
        <p:nvPicPr>
          <p:cNvPr id="22" name="Image 21">
            <a:extLst>
              <a:ext uri="{FF2B5EF4-FFF2-40B4-BE49-F238E27FC236}">
                <a16:creationId xmlns:a16="http://schemas.microsoft.com/office/drawing/2014/main" id="{E2787783-463B-419C-8A9E-34872C7D8B33}"/>
              </a:ext>
            </a:extLst>
          </p:cNvPr>
          <p:cNvPicPr>
            <a:picLocks noChangeAspect="1"/>
          </p:cNvPicPr>
          <p:nvPr/>
        </p:nvPicPr>
        <p:blipFill>
          <a:blip r:embed="rId5"/>
          <a:stretch>
            <a:fillRect/>
          </a:stretch>
        </p:blipFill>
        <p:spPr>
          <a:xfrm>
            <a:off x="6986403" y="5001358"/>
            <a:ext cx="427018" cy="425566"/>
          </a:xfrm>
          <a:prstGeom prst="rect">
            <a:avLst/>
          </a:prstGeom>
        </p:spPr>
      </p:pic>
      <p:pic>
        <p:nvPicPr>
          <p:cNvPr id="23" name="Image 22">
            <a:extLst>
              <a:ext uri="{FF2B5EF4-FFF2-40B4-BE49-F238E27FC236}">
                <a16:creationId xmlns:a16="http://schemas.microsoft.com/office/drawing/2014/main" id="{9BCA6C8A-BF0A-469A-BC7F-49DA48679EC9}"/>
              </a:ext>
            </a:extLst>
          </p:cNvPr>
          <p:cNvPicPr>
            <a:picLocks noChangeAspect="1"/>
          </p:cNvPicPr>
          <p:nvPr/>
        </p:nvPicPr>
        <p:blipFill>
          <a:blip r:embed="rId6"/>
          <a:stretch>
            <a:fillRect/>
          </a:stretch>
        </p:blipFill>
        <p:spPr>
          <a:xfrm>
            <a:off x="7115626" y="3444232"/>
            <a:ext cx="533780" cy="395102"/>
          </a:xfrm>
          <a:prstGeom prst="rect">
            <a:avLst/>
          </a:prstGeom>
        </p:spPr>
      </p:pic>
      <p:pic>
        <p:nvPicPr>
          <p:cNvPr id="24" name="Image 23">
            <a:extLst>
              <a:ext uri="{FF2B5EF4-FFF2-40B4-BE49-F238E27FC236}">
                <a16:creationId xmlns:a16="http://schemas.microsoft.com/office/drawing/2014/main" id="{3B64DA5A-39C1-4A70-8EF1-1BDDE21E7938}"/>
              </a:ext>
            </a:extLst>
          </p:cNvPr>
          <p:cNvPicPr>
            <a:picLocks noChangeAspect="1"/>
          </p:cNvPicPr>
          <p:nvPr/>
        </p:nvPicPr>
        <p:blipFill>
          <a:blip r:embed="rId6"/>
          <a:stretch>
            <a:fillRect/>
          </a:stretch>
        </p:blipFill>
        <p:spPr>
          <a:xfrm>
            <a:off x="3571217" y="5097951"/>
            <a:ext cx="533780" cy="395102"/>
          </a:xfrm>
          <a:prstGeom prst="rect">
            <a:avLst/>
          </a:prstGeom>
        </p:spPr>
      </p:pic>
    </p:spTree>
    <p:extLst>
      <p:ext uri="{BB962C8B-B14F-4D97-AF65-F5344CB8AC3E}">
        <p14:creationId xmlns:p14="http://schemas.microsoft.com/office/powerpoint/2010/main" val="365327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4B5E664-52DC-483C-B642-2575028831A7}"/>
              </a:ext>
            </a:extLst>
          </p:cNvPr>
          <p:cNvSpPr>
            <a:spLocks noGrp="1"/>
          </p:cNvSpPr>
          <p:nvPr>
            <p:ph type="sldNum" sz="quarter" idx="12"/>
          </p:nvPr>
        </p:nvSpPr>
        <p:spPr>
          <a:xfrm>
            <a:off x="7010400" y="5986536"/>
            <a:ext cx="2133600" cy="365125"/>
          </a:xfrm>
        </p:spPr>
        <p:txBody>
          <a:bodyPr/>
          <a:lstStyle/>
          <a:p>
            <a:fld id="{01397B66-3F45-4A8D-BD44-716047D06632}" type="slidenum">
              <a:rPr lang="fr-FR" sz="1600" i="1" smtClean="0">
                <a:solidFill>
                  <a:srgbClr val="FF0000"/>
                </a:solidFill>
              </a:rPr>
              <a:t>27</a:t>
            </a:fld>
            <a:r>
              <a:rPr lang="fr-FR" sz="1600" i="1" dirty="0">
                <a:solidFill>
                  <a:srgbClr val="FF0000"/>
                </a:solidFill>
              </a:rPr>
              <a:t>/33</a:t>
            </a:r>
          </a:p>
        </p:txBody>
      </p:sp>
      <p:cxnSp>
        <p:nvCxnSpPr>
          <p:cNvPr id="11" name="Connecteur droit 10">
            <a:extLst>
              <a:ext uri="{FF2B5EF4-FFF2-40B4-BE49-F238E27FC236}">
                <a16:creationId xmlns:a16="http://schemas.microsoft.com/office/drawing/2014/main" id="{E1389953-03F1-4A7D-80B8-6F95BFAFB04D}"/>
              </a:ext>
            </a:extLst>
          </p:cNvPr>
          <p:cNvCxnSpPr/>
          <p:nvPr/>
        </p:nvCxnSpPr>
        <p:spPr>
          <a:xfrm>
            <a:off x="1459577" y="549262"/>
            <a:ext cx="74888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D98A2A-2B95-4B8E-B56E-4597912F4567}"/>
              </a:ext>
            </a:extLst>
          </p:cNvPr>
          <p:cNvSpPr/>
          <p:nvPr/>
        </p:nvSpPr>
        <p:spPr>
          <a:xfrm>
            <a:off x="1459577" y="0"/>
            <a:ext cx="4984631" cy="47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570B8"/>
              </a:buClr>
              <a:buFont typeface="Wingdings" panose="05000000000000000000" pitchFamily="2" charset="2"/>
              <a:buChar char="Ø"/>
            </a:pPr>
            <a:r>
              <a:rPr lang="fr-FR" sz="2800" i="1" dirty="0">
                <a:solidFill>
                  <a:schemeClr val="accent1"/>
                </a:solidFill>
              </a:rPr>
              <a:t>SOMMAIRE</a:t>
            </a:r>
          </a:p>
        </p:txBody>
      </p:sp>
      <p:sp>
        <p:nvSpPr>
          <p:cNvPr id="13" name="Rectangle 12">
            <a:extLst>
              <a:ext uri="{FF2B5EF4-FFF2-40B4-BE49-F238E27FC236}">
                <a16:creationId xmlns:a16="http://schemas.microsoft.com/office/drawing/2014/main" id="{D70BD380-B828-47F2-94B3-CC177003A026}"/>
              </a:ext>
            </a:extLst>
          </p:cNvPr>
          <p:cNvSpPr/>
          <p:nvPr/>
        </p:nvSpPr>
        <p:spPr>
          <a:xfrm>
            <a:off x="1459577" y="861336"/>
            <a:ext cx="6984776" cy="39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rPr>
              <a:t>3. Electronique de mesure: faible flux </a:t>
            </a:r>
          </a:p>
        </p:txBody>
      </p:sp>
      <p:sp>
        <p:nvSpPr>
          <p:cNvPr id="6" name="Rectangle 5">
            <a:extLst>
              <a:ext uri="{FF2B5EF4-FFF2-40B4-BE49-F238E27FC236}">
                <a16:creationId xmlns:a16="http://schemas.microsoft.com/office/drawing/2014/main" id="{A3A2EA62-87BD-4072-88EF-915DA221B3C7}"/>
              </a:ext>
            </a:extLst>
          </p:cNvPr>
          <p:cNvSpPr/>
          <p:nvPr/>
        </p:nvSpPr>
        <p:spPr>
          <a:xfrm>
            <a:off x="1547664" y="1484784"/>
            <a:ext cx="7128792" cy="436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2400" dirty="0">
                <a:solidFill>
                  <a:srgbClr val="0570B8"/>
                </a:solidFill>
              </a:rPr>
              <a:t>Mode impulsion</a:t>
            </a:r>
          </a:p>
          <a:p>
            <a:pPr marL="742950" lvl="1" indent="-285750">
              <a:buFont typeface="Arial" panose="020B0604020202020204" pitchFamily="34" charset="0"/>
              <a:buChar char="•"/>
            </a:pPr>
            <a:r>
              <a:rPr lang="fr-FR" dirty="0">
                <a:solidFill>
                  <a:srgbClr val="0570B8"/>
                </a:solidFill>
              </a:rPr>
              <a:t> </a:t>
            </a:r>
            <a:r>
              <a:rPr lang="fr-FR" sz="2000" dirty="0">
                <a:solidFill>
                  <a:srgbClr val="0570B8"/>
                </a:solidFill>
              </a:rPr>
              <a:t>Le Préamplificateur de charge</a:t>
            </a:r>
          </a:p>
          <a:p>
            <a:pPr marL="1200150" lvl="2" indent="-285750">
              <a:buFont typeface="Courier New" panose="02070309020205020404" pitchFamily="49" charset="0"/>
              <a:buChar char="o"/>
            </a:pPr>
            <a:r>
              <a:rPr lang="fr-FR" dirty="0">
                <a:solidFill>
                  <a:srgbClr val="0570B8"/>
                </a:solidFill>
              </a:rPr>
              <a:t>Principe</a:t>
            </a:r>
          </a:p>
          <a:p>
            <a:pPr marL="1200150" lvl="2" indent="-285750">
              <a:buFont typeface="Courier New" panose="02070309020205020404" pitchFamily="49" charset="0"/>
              <a:buChar char="o"/>
            </a:pPr>
            <a:r>
              <a:rPr lang="fr-FR" dirty="0">
                <a:solidFill>
                  <a:srgbClr val="0570B8"/>
                </a:solidFill>
              </a:rPr>
              <a:t>Réponse impulsionnelle et impact du gain DC</a:t>
            </a:r>
          </a:p>
          <a:p>
            <a:pPr marL="1200150" lvl="2" indent="-285750">
              <a:buFont typeface="Courier New" panose="02070309020205020404" pitchFamily="49" charset="0"/>
              <a:buChar char="o"/>
            </a:pPr>
            <a:r>
              <a:rPr lang="fr-FR" dirty="0">
                <a:solidFill>
                  <a:srgbClr val="0570B8"/>
                </a:solidFill>
              </a:rPr>
              <a:t>Choix d’une structure pour une implémentation en ASIC</a:t>
            </a:r>
          </a:p>
          <a:p>
            <a:pPr marL="1200150" lvl="2" indent="-285750">
              <a:buFont typeface="Courier New" panose="02070309020205020404" pitchFamily="49" charset="0"/>
              <a:buChar char="o"/>
            </a:pPr>
            <a:r>
              <a:rPr lang="fr-FR" dirty="0">
                <a:solidFill>
                  <a:srgbClr val="0570B8"/>
                </a:solidFill>
              </a:rPr>
              <a:t>Choix du point de fonctionnement et fonction </a:t>
            </a:r>
            <a:r>
              <a:rPr lang="fr-FR">
                <a:solidFill>
                  <a:srgbClr val="0570B8"/>
                </a:solidFill>
              </a:rPr>
              <a:t>de transfert</a:t>
            </a:r>
            <a:endParaRPr lang="fr-FR" dirty="0">
              <a:solidFill>
                <a:srgbClr val="0570B8"/>
              </a:solidFill>
            </a:endParaRPr>
          </a:p>
          <a:p>
            <a:pPr lvl="2"/>
            <a:endParaRPr lang="fr-FR" dirty="0">
              <a:solidFill>
                <a:srgbClr val="0570B8"/>
              </a:solidFill>
            </a:endParaRPr>
          </a:p>
        </p:txBody>
      </p:sp>
    </p:spTree>
    <p:extLst>
      <p:ext uri="{BB962C8B-B14F-4D97-AF65-F5344CB8AC3E}">
        <p14:creationId xmlns:p14="http://schemas.microsoft.com/office/powerpoint/2010/main" val="339700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1279538"/>
            <a:ext cx="9144000" cy="5029200"/>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sp>
        <p:nvSpPr>
          <p:cNvPr id="11" name="Content Placeholder 7">
            <a:extLst>
              <a:ext uri="{FF2B5EF4-FFF2-40B4-BE49-F238E27FC236}">
                <a16:creationId xmlns:a16="http://schemas.microsoft.com/office/drawing/2014/main" id="{3EE6EB61-EAB9-4D00-9A69-F475D699E917}"/>
              </a:ext>
            </a:extLst>
          </p:cNvPr>
          <p:cNvSpPr txBox="1">
            <a:spLocks/>
          </p:cNvSpPr>
          <p:nvPr/>
        </p:nvSpPr>
        <p:spPr>
          <a:xfrm>
            <a:off x="228600" y="1988840"/>
            <a:ext cx="8686799" cy="42677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buClr>
                <a:srgbClr val="0570B8"/>
              </a:buClr>
              <a:buFont typeface="Wingdings" panose="05000000000000000000" pitchFamily="2" charset="2"/>
              <a:buChar char="Ø"/>
            </a:pPr>
            <a:r>
              <a:rPr lang="en-US" dirty="0">
                <a:solidFill>
                  <a:schemeClr val="tx1"/>
                </a:solidFill>
              </a:rPr>
              <a:t>Grande capacité </a:t>
            </a:r>
            <a:r>
              <a:rPr lang="en-US" dirty="0" err="1">
                <a:solidFill>
                  <a:schemeClr val="tx1"/>
                </a:solidFill>
              </a:rPr>
              <a:t>d’entrée</a:t>
            </a:r>
            <a:r>
              <a:rPr lang="en-US" dirty="0">
                <a:solidFill>
                  <a:schemeClr val="tx1"/>
                </a:solidFill>
              </a:rPr>
              <a:t> </a:t>
            </a:r>
            <a:r>
              <a:rPr lang="en-US" sz="2400" dirty="0">
                <a:solidFill>
                  <a:srgbClr val="0570B8"/>
                </a:solidFill>
              </a:rPr>
              <a:t>(la </a:t>
            </a:r>
            <a:r>
              <a:rPr lang="en-US" sz="2400" dirty="0" err="1">
                <a:solidFill>
                  <a:srgbClr val="0570B8"/>
                </a:solidFill>
              </a:rPr>
              <a:t>réponse</a:t>
            </a:r>
            <a:r>
              <a:rPr lang="en-US" sz="2400" dirty="0">
                <a:solidFill>
                  <a:srgbClr val="0570B8"/>
                </a:solidFill>
              </a:rPr>
              <a:t> du </a:t>
            </a:r>
            <a:r>
              <a:rPr lang="en-US" sz="2400" dirty="0" err="1">
                <a:solidFill>
                  <a:srgbClr val="0570B8"/>
                </a:solidFill>
              </a:rPr>
              <a:t>système</a:t>
            </a:r>
            <a:r>
              <a:rPr lang="en-US" sz="2400" dirty="0">
                <a:solidFill>
                  <a:srgbClr val="0570B8"/>
                </a:solidFill>
              </a:rPr>
              <a:t> </a:t>
            </a:r>
            <a:r>
              <a:rPr lang="en-US" sz="2400" dirty="0" err="1">
                <a:solidFill>
                  <a:srgbClr val="0570B8"/>
                </a:solidFill>
              </a:rPr>
              <a:t>doit</a:t>
            </a:r>
            <a:r>
              <a:rPr lang="en-US" sz="2400" dirty="0">
                <a:solidFill>
                  <a:srgbClr val="0570B8"/>
                </a:solidFill>
              </a:rPr>
              <a:t> être </a:t>
            </a:r>
            <a:r>
              <a:rPr lang="en-US" sz="2400" dirty="0" err="1">
                <a:solidFill>
                  <a:srgbClr val="0570B8"/>
                </a:solidFill>
              </a:rPr>
              <a:t>indépendante</a:t>
            </a:r>
            <a:r>
              <a:rPr lang="en-US" sz="2400" dirty="0">
                <a:solidFill>
                  <a:srgbClr val="0570B8"/>
                </a:solidFill>
              </a:rPr>
              <a:t> de la capacité du détecteur)</a:t>
            </a:r>
          </a:p>
          <a:p>
            <a:pPr lvl="1" algn="l">
              <a:buClr>
                <a:srgbClr val="00B050"/>
              </a:buClr>
            </a:pPr>
            <a:endParaRPr lang="en-US" dirty="0"/>
          </a:p>
          <a:p>
            <a:pPr marL="914400" lvl="1" indent="-457200" algn="l">
              <a:buClr>
                <a:srgbClr val="0570B8"/>
              </a:buClr>
              <a:buFont typeface="Wingdings" panose="05000000000000000000" pitchFamily="2" charset="2"/>
              <a:buChar char="Ø"/>
            </a:pPr>
            <a:r>
              <a:rPr lang="en-US" dirty="0">
                <a:solidFill>
                  <a:schemeClr val="tx1"/>
                </a:solidFill>
              </a:rPr>
              <a:t>Gain DC </a:t>
            </a:r>
            <a:r>
              <a:rPr lang="en-US" dirty="0" err="1">
                <a:solidFill>
                  <a:schemeClr val="tx1"/>
                </a:solidFill>
              </a:rPr>
              <a:t>élevé</a:t>
            </a:r>
            <a:endParaRPr lang="en-US" dirty="0">
              <a:solidFill>
                <a:schemeClr val="tx1"/>
              </a:solidFill>
            </a:endParaRPr>
          </a:p>
          <a:p>
            <a:pPr lvl="1" algn="l">
              <a:buClr>
                <a:srgbClr val="00B050"/>
              </a:buClr>
            </a:pPr>
            <a:endParaRPr lang="en-US" dirty="0"/>
          </a:p>
          <a:p>
            <a:pPr marL="914400" lvl="1" indent="-457200" algn="l">
              <a:buClr>
                <a:srgbClr val="0570B8"/>
              </a:buClr>
              <a:buFont typeface="Wingdings" panose="05000000000000000000" pitchFamily="2" charset="2"/>
              <a:buChar char="Ø"/>
            </a:pPr>
            <a:r>
              <a:rPr lang="en-US" dirty="0" err="1">
                <a:solidFill>
                  <a:schemeClr val="tx1"/>
                </a:solidFill>
              </a:rPr>
              <a:t>Bande</a:t>
            </a:r>
            <a:r>
              <a:rPr lang="en-US" dirty="0">
                <a:solidFill>
                  <a:schemeClr val="tx1"/>
                </a:solidFill>
              </a:rPr>
              <a:t> </a:t>
            </a:r>
            <a:r>
              <a:rPr lang="en-US" dirty="0" err="1">
                <a:solidFill>
                  <a:schemeClr val="tx1"/>
                </a:solidFill>
              </a:rPr>
              <a:t>passante</a:t>
            </a:r>
            <a:r>
              <a:rPr lang="en-US" dirty="0">
                <a:solidFill>
                  <a:schemeClr val="tx1"/>
                </a:solidFill>
              </a:rPr>
              <a:t> </a:t>
            </a:r>
            <a:r>
              <a:rPr lang="en-US" dirty="0" err="1">
                <a:solidFill>
                  <a:schemeClr val="tx1"/>
                </a:solidFill>
              </a:rPr>
              <a:t>élevée</a:t>
            </a:r>
            <a:endParaRPr lang="en-US" dirty="0">
              <a:solidFill>
                <a:schemeClr val="tx1"/>
              </a:solidFill>
            </a:endParaRPr>
          </a:p>
          <a:p>
            <a:pPr marL="914400" lvl="1" indent="-457200" algn="l">
              <a:buClr>
                <a:srgbClr val="0570B8"/>
              </a:buClr>
              <a:buFont typeface="Wingdings" panose="05000000000000000000" pitchFamily="2" charset="2"/>
              <a:buChar char="Ø"/>
            </a:pPr>
            <a:endParaRPr lang="en-US" dirty="0"/>
          </a:p>
          <a:p>
            <a:pPr marL="914400" lvl="1" indent="-457200" algn="l">
              <a:buClr>
                <a:srgbClr val="0570B8"/>
              </a:buClr>
              <a:buFont typeface="Wingdings" panose="05000000000000000000" pitchFamily="2" charset="2"/>
              <a:buChar char="Ø"/>
            </a:pPr>
            <a:r>
              <a:rPr lang="en-US" dirty="0">
                <a:solidFill>
                  <a:schemeClr val="tx1"/>
                </a:solidFill>
              </a:rPr>
              <a:t>Bas Bruit </a:t>
            </a:r>
            <a:r>
              <a:rPr lang="en-US" sz="2400" dirty="0">
                <a:solidFill>
                  <a:srgbClr val="0570B8"/>
                </a:solidFill>
              </a:rPr>
              <a:t>(ENC quelques électrons).</a:t>
            </a:r>
          </a:p>
          <a:p>
            <a:endParaRPr lang="en-US" dirty="0"/>
          </a:p>
        </p:txBody>
      </p:sp>
      <p:sp>
        <p:nvSpPr>
          <p:cNvPr id="7" name="Espace réservé du numéro de diapositive 6">
            <a:extLst>
              <a:ext uri="{FF2B5EF4-FFF2-40B4-BE49-F238E27FC236}">
                <a16:creationId xmlns:a16="http://schemas.microsoft.com/office/drawing/2014/main" id="{C1E46539-36BA-438A-8AD4-80C36A8D5E42}"/>
              </a:ext>
            </a:extLst>
          </p:cNvPr>
          <p:cNvSpPr>
            <a:spLocks noGrp="1"/>
          </p:cNvSpPr>
          <p:nvPr>
            <p:ph type="sldNum" sz="quarter" idx="12"/>
          </p:nvPr>
        </p:nvSpPr>
        <p:spPr>
          <a:xfrm>
            <a:off x="6985523" y="5995391"/>
            <a:ext cx="2133600" cy="365125"/>
          </a:xfrm>
        </p:spPr>
        <p:txBody>
          <a:bodyPr/>
          <a:lstStyle/>
          <a:p>
            <a:fld id="{01397B66-3F45-4A8D-BD44-716047D06632}" type="slidenum">
              <a:rPr lang="fr-FR" sz="1600" i="1" smtClean="0">
                <a:solidFill>
                  <a:srgbClr val="FF0000"/>
                </a:solidFill>
              </a:rPr>
              <a:t>28</a:t>
            </a:fld>
            <a:r>
              <a:rPr lang="fr-FR" sz="1600" i="1" dirty="0">
                <a:solidFill>
                  <a:srgbClr val="FF0000"/>
                </a:solidFill>
              </a:rPr>
              <a:t>/33</a:t>
            </a:r>
          </a:p>
        </p:txBody>
      </p:sp>
      <p:sp>
        <p:nvSpPr>
          <p:cNvPr id="12" name="Rectangle 11">
            <a:extLst>
              <a:ext uri="{FF2B5EF4-FFF2-40B4-BE49-F238E27FC236}">
                <a16:creationId xmlns:a16="http://schemas.microsoft.com/office/drawing/2014/main" id="{D5930964-3E8A-479F-93A0-C5B1A64250C3}"/>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3. Electronique de mesure : </a:t>
            </a:r>
            <a:r>
              <a:rPr lang="fr-FR" sz="2400" b="1" dirty="0">
                <a:ln w="0"/>
                <a:solidFill>
                  <a:schemeClr val="accent1"/>
                </a:solidFill>
                <a:effectLst>
                  <a:outerShdw blurRad="38100" dist="25400" dir="5400000" algn="ctr" rotWithShape="0">
                    <a:srgbClr val="6E747A">
                      <a:alpha val="43000"/>
                    </a:srgbClr>
                  </a:outerShdw>
                </a:effectLst>
              </a:rPr>
              <a:t>faible flux</a:t>
            </a:r>
            <a:endParaRPr lang="fr-FR" sz="2400" b="1" dirty="0">
              <a:ln w="22225">
                <a:solidFill>
                  <a:schemeClr val="accent2"/>
                </a:solidFill>
                <a:prstDash val="solid"/>
              </a:ln>
              <a:solidFill>
                <a:srgbClr val="0570B8"/>
              </a:solidFill>
            </a:endParaRPr>
          </a:p>
        </p:txBody>
      </p:sp>
      <p:sp>
        <p:nvSpPr>
          <p:cNvPr id="14" name="Rectangle 13">
            <a:extLst>
              <a:ext uri="{FF2B5EF4-FFF2-40B4-BE49-F238E27FC236}">
                <a16:creationId xmlns:a16="http://schemas.microsoft.com/office/drawing/2014/main" id="{93DE5E8F-98ED-4B2E-B5D0-4170422C2BCA}"/>
              </a:ext>
            </a:extLst>
          </p:cNvPr>
          <p:cNvSpPr/>
          <p:nvPr/>
        </p:nvSpPr>
        <p:spPr>
          <a:xfrm>
            <a:off x="899591" y="535882"/>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impulsion : conversion charge-tension </a:t>
            </a:r>
            <a:endParaRPr lang="fr-FR" sz="2400" dirty="0">
              <a:ln w="0"/>
              <a:solidFill>
                <a:srgbClr val="FF0000"/>
              </a:solidFill>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1BF397E6-B95C-4487-BF9D-879B94AE294E}"/>
              </a:ext>
            </a:extLst>
          </p:cNvPr>
          <p:cNvSpPr/>
          <p:nvPr/>
        </p:nvSpPr>
        <p:spPr>
          <a:xfrm>
            <a:off x="729788" y="1144306"/>
            <a:ext cx="8219531"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n w="0"/>
                <a:solidFill>
                  <a:srgbClr val="7030A0"/>
                </a:solidFill>
                <a:effectLst>
                  <a:outerShdw blurRad="38100" dist="25400" dir="5400000" algn="ctr" rotWithShape="0">
                    <a:srgbClr val="6E747A">
                      <a:alpha val="43000"/>
                    </a:srgbClr>
                  </a:outerShdw>
                </a:effectLst>
              </a:rPr>
              <a:t>Caractéristique d’un préamplificateur de charge</a:t>
            </a:r>
          </a:p>
        </p:txBody>
      </p:sp>
    </p:spTree>
    <p:extLst>
      <p:ext uri="{BB962C8B-B14F-4D97-AF65-F5344CB8AC3E}">
        <p14:creationId xmlns:p14="http://schemas.microsoft.com/office/powerpoint/2010/main" val="2138066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240C06CB-F1A8-43E4-A83C-A42A0EE875F4}"/>
              </a:ext>
            </a:extLst>
          </p:cNvPr>
          <p:cNvSpPr txBox="1"/>
          <p:nvPr/>
        </p:nvSpPr>
        <p:spPr>
          <a:xfrm>
            <a:off x="4121624" y="2975212"/>
            <a:ext cx="65" cy="276999"/>
          </a:xfrm>
          <a:prstGeom prst="rect">
            <a:avLst/>
          </a:prstGeom>
          <a:noFill/>
        </p:spPr>
        <p:txBody>
          <a:bodyPr wrap="none" lIns="0" tIns="0" rIns="0" bIns="0" rtlCol="0">
            <a:spAutoFit/>
          </a:bodyPr>
          <a:lstStyle/>
          <a:p>
            <a:endParaRPr lang="fr-FR" dirty="0"/>
          </a:p>
        </p:txBody>
      </p:sp>
      <p:grpSp>
        <p:nvGrpSpPr>
          <p:cNvPr id="28" name="Groupe 27">
            <a:extLst>
              <a:ext uri="{FF2B5EF4-FFF2-40B4-BE49-F238E27FC236}">
                <a16:creationId xmlns:a16="http://schemas.microsoft.com/office/drawing/2014/main" id="{6D813ACF-CB4D-40A9-BED3-E7A0C6B90E92}"/>
              </a:ext>
            </a:extLst>
          </p:cNvPr>
          <p:cNvGrpSpPr/>
          <p:nvPr/>
        </p:nvGrpSpPr>
        <p:grpSpPr>
          <a:xfrm>
            <a:off x="527718" y="3919648"/>
            <a:ext cx="8912498" cy="2501529"/>
            <a:chOff x="527718" y="3664144"/>
            <a:chExt cx="8912498" cy="2757034"/>
          </a:xfrm>
        </p:grpSpPr>
        <p:sp>
          <p:nvSpPr>
            <p:cNvPr id="5" name="Rectangle 4">
              <a:extLst>
                <a:ext uri="{FF2B5EF4-FFF2-40B4-BE49-F238E27FC236}">
                  <a16:creationId xmlns:a16="http://schemas.microsoft.com/office/drawing/2014/main" id="{981AF866-B72D-41CE-AA0A-FF9DAA019325}"/>
                </a:ext>
              </a:extLst>
            </p:cNvPr>
            <p:cNvSpPr/>
            <p:nvPr/>
          </p:nvSpPr>
          <p:spPr>
            <a:xfrm>
              <a:off x="527718" y="4569651"/>
              <a:ext cx="3347864" cy="1851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latin typeface="Comic Sans MS" panose="030F0702030302020204" pitchFamily="66" charset="0"/>
                </a:rPr>
                <a:t>Les Paramètres important d’un préamplificateur en mode impulsion:</a:t>
              </a:r>
            </a:p>
            <a:p>
              <a:endParaRPr lang="fr-FR" sz="1600" dirty="0">
                <a:solidFill>
                  <a:schemeClr val="tx1"/>
                </a:solidFill>
                <a:latin typeface="Comic Sans MS" panose="030F0702030302020204" pitchFamily="66" charset="0"/>
              </a:endParaRPr>
            </a:p>
            <a:p>
              <a:r>
                <a:rPr lang="fr-FR" sz="1600" dirty="0">
                  <a:solidFill>
                    <a:srgbClr val="FF0000"/>
                  </a:solidFill>
                  <a:latin typeface="Comic Sans MS" panose="030F0702030302020204" pitchFamily="66" charset="0"/>
                </a:rPr>
                <a:t>Aol  : gain </a:t>
              </a:r>
              <a:r>
                <a:rPr lang="fr-FR" sz="1600" dirty="0" err="1">
                  <a:solidFill>
                    <a:srgbClr val="FF0000"/>
                  </a:solidFill>
                  <a:latin typeface="Comic Sans MS" panose="030F0702030302020204" pitchFamily="66" charset="0"/>
                </a:rPr>
                <a:t>Dc</a:t>
              </a:r>
              <a:endParaRPr lang="fr-FR" sz="1600" dirty="0">
                <a:solidFill>
                  <a:srgbClr val="FF0000"/>
                </a:solidFill>
                <a:latin typeface="Comic Sans MS" panose="030F0702030302020204" pitchFamily="66" charset="0"/>
              </a:endParaRPr>
            </a:p>
            <a:p>
              <a:r>
                <a:rPr lang="fr-FR" sz="1600" dirty="0" err="1">
                  <a:solidFill>
                    <a:srgbClr val="FF0000"/>
                  </a:solidFill>
                  <a:latin typeface="Comic Sans MS" panose="030F0702030302020204" pitchFamily="66" charset="0"/>
                </a:rPr>
                <a:t>Ft</a:t>
              </a:r>
              <a:r>
                <a:rPr lang="fr-FR" sz="1600" dirty="0">
                  <a:solidFill>
                    <a:srgbClr val="FF0000"/>
                  </a:solidFill>
                  <a:latin typeface="Comic Sans MS" panose="030F0702030302020204" pitchFamily="66" charset="0"/>
                </a:rPr>
                <a:t> : fréquence à gain nul</a:t>
              </a:r>
            </a:p>
          </p:txBody>
        </p:sp>
        <p:grpSp>
          <p:nvGrpSpPr>
            <p:cNvPr id="26" name="Groupe 25">
              <a:extLst>
                <a:ext uri="{FF2B5EF4-FFF2-40B4-BE49-F238E27FC236}">
                  <a16:creationId xmlns:a16="http://schemas.microsoft.com/office/drawing/2014/main" id="{71799109-8D69-46A2-A9A1-A3001F77EC95}"/>
                </a:ext>
              </a:extLst>
            </p:cNvPr>
            <p:cNvGrpSpPr/>
            <p:nvPr/>
          </p:nvGrpSpPr>
          <p:grpSpPr>
            <a:xfrm>
              <a:off x="5225159" y="3664144"/>
              <a:ext cx="4215057" cy="2595003"/>
              <a:chOff x="5239179" y="3249623"/>
              <a:chExt cx="4215057" cy="2595003"/>
            </a:xfrm>
          </p:grpSpPr>
          <p:pic>
            <p:nvPicPr>
              <p:cNvPr id="7" name="Image 6">
                <a:extLst>
                  <a:ext uri="{FF2B5EF4-FFF2-40B4-BE49-F238E27FC236}">
                    <a16:creationId xmlns:a16="http://schemas.microsoft.com/office/drawing/2014/main" id="{E1213D96-0A1E-42F6-A57D-8B2F60AFCDB2}"/>
                  </a:ext>
                </a:extLst>
              </p:cNvPr>
              <p:cNvPicPr>
                <a:picLocks noChangeAspect="1"/>
              </p:cNvPicPr>
              <p:nvPr/>
            </p:nvPicPr>
            <p:blipFill>
              <a:blip r:embed="rId5"/>
              <a:stretch>
                <a:fillRect/>
              </a:stretch>
            </p:blipFill>
            <p:spPr>
              <a:xfrm>
                <a:off x="5891268" y="3520190"/>
                <a:ext cx="2898371" cy="2324436"/>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380970E-6456-4D64-9991-C065477C4FAA}"/>
                      </a:ext>
                    </a:extLst>
                  </p:cNvPr>
                  <p:cNvSpPr/>
                  <p:nvPr/>
                </p:nvSpPr>
                <p:spPr>
                  <a:xfrm>
                    <a:off x="7695876" y="4653135"/>
                    <a:ext cx="459478" cy="3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𝐹</m:t>
                              </m:r>
                            </m:e>
                            <m:sub>
                              <m:r>
                                <a:rPr lang="fr-FR" b="0" i="1" smtClean="0">
                                  <a:solidFill>
                                    <a:schemeClr val="tx1"/>
                                  </a:solidFill>
                                  <a:latin typeface="Cambria Math" panose="02040503050406030204" pitchFamily="18" charset="0"/>
                                </a:rPr>
                                <m:t>𝑡</m:t>
                              </m:r>
                            </m:sub>
                          </m:sSub>
                        </m:oMath>
                      </m:oMathPara>
                    </a14:m>
                    <a:endParaRPr lang="fr-FR" dirty="0">
                      <a:solidFill>
                        <a:schemeClr val="tx1"/>
                      </a:solidFill>
                    </a:endParaRPr>
                  </a:p>
                </p:txBody>
              </p:sp>
            </mc:Choice>
            <mc:Fallback xmlns="">
              <p:sp>
                <p:nvSpPr>
                  <p:cNvPr id="19" name="Rectangle 18">
                    <a:extLst>
                      <a:ext uri="{FF2B5EF4-FFF2-40B4-BE49-F238E27FC236}">
                        <a16:creationId xmlns:a16="http://schemas.microsoft.com/office/drawing/2014/main" id="{4380970E-6456-4D64-9991-C065477C4FAA}"/>
                      </a:ext>
                    </a:extLst>
                  </p:cNvPr>
                  <p:cNvSpPr>
                    <a:spLocks noRot="1" noChangeAspect="1" noMove="1" noResize="1" noEditPoints="1" noAdjustHandles="1" noChangeArrowheads="1" noChangeShapeType="1" noTextEdit="1"/>
                  </p:cNvSpPr>
                  <p:nvPr/>
                </p:nvSpPr>
                <p:spPr>
                  <a:xfrm>
                    <a:off x="7695876" y="4653135"/>
                    <a:ext cx="459478" cy="342639"/>
                  </a:xfrm>
                  <a:prstGeom prst="rect">
                    <a:avLst/>
                  </a:prstGeom>
                  <a:blipFill>
                    <a:blip r:embed="rId8"/>
                    <a:stretch>
                      <a:fillRect b="-1754"/>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1A35E3B-17BD-4891-B17E-F1C464799849}"/>
                      </a:ext>
                    </a:extLst>
                  </p:cNvPr>
                  <p:cNvSpPr/>
                  <p:nvPr/>
                </p:nvSpPr>
                <p:spPr>
                  <a:xfrm>
                    <a:off x="5661529" y="3925141"/>
                    <a:ext cx="459478" cy="3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𝐴</m:t>
                              </m:r>
                            </m:e>
                            <m:sub>
                              <m:r>
                                <a:rPr lang="fr-FR" b="0" i="1" smtClean="0">
                                  <a:solidFill>
                                    <a:schemeClr val="tx1"/>
                                  </a:solidFill>
                                  <a:latin typeface="Cambria Math" panose="02040503050406030204" pitchFamily="18" charset="0"/>
                                </a:rPr>
                                <m:t>0</m:t>
                              </m:r>
                            </m:sub>
                          </m:sSub>
                        </m:oMath>
                      </m:oMathPara>
                    </a14:m>
                    <a:endParaRPr lang="fr-FR" dirty="0">
                      <a:solidFill>
                        <a:schemeClr val="tx1"/>
                      </a:solidFill>
                    </a:endParaRPr>
                  </a:p>
                </p:txBody>
              </p:sp>
            </mc:Choice>
            <mc:Fallback xmlns="">
              <p:sp>
                <p:nvSpPr>
                  <p:cNvPr id="20" name="Rectangle 19">
                    <a:extLst>
                      <a:ext uri="{FF2B5EF4-FFF2-40B4-BE49-F238E27FC236}">
                        <a16:creationId xmlns:a16="http://schemas.microsoft.com/office/drawing/2014/main" id="{51A35E3B-17BD-4891-B17E-F1C464799849}"/>
                      </a:ext>
                    </a:extLst>
                  </p:cNvPr>
                  <p:cNvSpPr>
                    <a:spLocks noRot="1" noChangeAspect="1" noMove="1" noResize="1" noEditPoints="1" noAdjustHandles="1" noChangeArrowheads="1" noChangeShapeType="1" noTextEdit="1"/>
                  </p:cNvSpPr>
                  <p:nvPr/>
                </p:nvSpPr>
                <p:spPr>
                  <a:xfrm>
                    <a:off x="5661529" y="3925141"/>
                    <a:ext cx="459478" cy="342639"/>
                  </a:xfrm>
                  <a:prstGeom prst="rect">
                    <a:avLst/>
                  </a:prstGeom>
                  <a:blipFill>
                    <a:blip r:embed="rId9"/>
                    <a:stretch>
                      <a:fillRect b="-3571"/>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C861226E-359F-431E-A1CC-8E3C649D8CDF}"/>
                      </a:ext>
                    </a:extLst>
                  </p:cNvPr>
                  <p:cNvSpPr/>
                  <p:nvPr/>
                </p:nvSpPr>
                <p:spPr>
                  <a:xfrm>
                    <a:off x="6465838" y="5400185"/>
                    <a:ext cx="459478" cy="3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𝐹</m:t>
                              </m:r>
                            </m:e>
                            <m:sub>
                              <m:r>
                                <a:rPr lang="fr-FR" b="0" i="1" smtClean="0">
                                  <a:solidFill>
                                    <a:schemeClr val="tx1"/>
                                  </a:solidFill>
                                  <a:latin typeface="Cambria Math" panose="02040503050406030204" pitchFamily="18" charset="0"/>
                                </a:rPr>
                                <m:t>0</m:t>
                              </m:r>
                            </m:sub>
                          </m:sSub>
                        </m:oMath>
                      </m:oMathPara>
                    </a14:m>
                    <a:endParaRPr lang="fr-FR" dirty="0">
                      <a:solidFill>
                        <a:schemeClr val="tx1"/>
                      </a:solidFill>
                    </a:endParaRPr>
                  </a:p>
                </p:txBody>
              </p:sp>
            </mc:Choice>
            <mc:Fallback xmlns="">
              <p:sp>
                <p:nvSpPr>
                  <p:cNvPr id="21" name="Rectangle 20">
                    <a:extLst>
                      <a:ext uri="{FF2B5EF4-FFF2-40B4-BE49-F238E27FC236}">
                        <a16:creationId xmlns:a16="http://schemas.microsoft.com/office/drawing/2014/main" id="{C861226E-359F-431E-A1CC-8E3C649D8CDF}"/>
                      </a:ext>
                    </a:extLst>
                  </p:cNvPr>
                  <p:cNvSpPr>
                    <a:spLocks noRot="1" noChangeAspect="1" noMove="1" noResize="1" noEditPoints="1" noAdjustHandles="1" noChangeArrowheads="1" noChangeShapeType="1" noTextEdit="1"/>
                  </p:cNvSpPr>
                  <p:nvPr/>
                </p:nvSpPr>
                <p:spPr>
                  <a:xfrm>
                    <a:off x="6465838" y="5400185"/>
                    <a:ext cx="459478" cy="342639"/>
                  </a:xfrm>
                  <a:prstGeom prst="rect">
                    <a:avLst/>
                  </a:prstGeom>
                  <a:blipFill>
                    <a:blip r:embed="rId10"/>
                    <a:stretch>
                      <a:fillRect b="-3571"/>
                    </a:stretch>
                  </a:blipFill>
                  <a:ln>
                    <a:noFill/>
                  </a:ln>
                </p:spPr>
                <p:txBody>
                  <a:bodyPr/>
                  <a:lstStyle/>
                  <a:p>
                    <a:r>
                      <a:rPr lang="fr-FR">
                        <a:noFill/>
                      </a:rPr>
                      <a:t> </a:t>
                    </a:r>
                  </a:p>
                </p:txBody>
              </p:sp>
            </mc:Fallback>
          </mc:AlternateContent>
          <p:sp>
            <p:nvSpPr>
              <p:cNvPr id="24" name="Rectangle 23">
                <a:extLst>
                  <a:ext uri="{FF2B5EF4-FFF2-40B4-BE49-F238E27FC236}">
                    <a16:creationId xmlns:a16="http://schemas.microsoft.com/office/drawing/2014/main" id="{4D95F4BB-7789-4371-AC54-89544FBBF55D}"/>
                  </a:ext>
                </a:extLst>
              </p:cNvPr>
              <p:cNvSpPr/>
              <p:nvPr/>
            </p:nvSpPr>
            <p:spPr>
              <a:xfrm>
                <a:off x="5239179" y="3249623"/>
                <a:ext cx="1263787" cy="551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t>
                </a:r>
                <a:r>
                  <a:rPr lang="fr-FR" dirty="0" err="1">
                    <a:solidFill>
                      <a:schemeClr val="tx1"/>
                    </a:solidFill>
                  </a:rPr>
                  <a:t>A│db</a:t>
                </a:r>
                <a:endParaRPr lang="fr-FR" dirty="0">
                  <a:solidFill>
                    <a:schemeClr val="tx1"/>
                  </a:solidFill>
                </a:endParaRPr>
              </a:p>
            </p:txBody>
          </p:sp>
          <p:sp>
            <p:nvSpPr>
              <p:cNvPr id="25" name="Rectangle 24">
                <a:extLst>
                  <a:ext uri="{FF2B5EF4-FFF2-40B4-BE49-F238E27FC236}">
                    <a16:creationId xmlns:a16="http://schemas.microsoft.com/office/drawing/2014/main" id="{86C14988-C1E1-45E6-A85E-A46368076D2D}"/>
                  </a:ext>
                </a:extLst>
              </p:cNvPr>
              <p:cNvSpPr/>
              <p:nvPr/>
            </p:nvSpPr>
            <p:spPr>
              <a:xfrm>
                <a:off x="8190449" y="5259794"/>
                <a:ext cx="1263787" cy="342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Log F</a:t>
                </a:r>
              </a:p>
            </p:txBody>
          </p:sp>
        </p:grpSp>
      </p:grpSp>
      <p:grpSp>
        <p:nvGrpSpPr>
          <p:cNvPr id="30" name="Groupe 29">
            <a:extLst>
              <a:ext uri="{FF2B5EF4-FFF2-40B4-BE49-F238E27FC236}">
                <a16:creationId xmlns:a16="http://schemas.microsoft.com/office/drawing/2014/main" id="{0364830F-5377-4DEF-BDD1-E29AC17532E9}"/>
              </a:ext>
            </a:extLst>
          </p:cNvPr>
          <p:cNvGrpSpPr/>
          <p:nvPr/>
        </p:nvGrpSpPr>
        <p:grpSpPr>
          <a:xfrm>
            <a:off x="363347" y="1258882"/>
            <a:ext cx="6380393" cy="3050488"/>
            <a:chOff x="756799" y="857127"/>
            <a:chExt cx="7434450" cy="3568790"/>
          </a:xfrm>
        </p:grpSpPr>
        <p:pic>
          <p:nvPicPr>
            <p:cNvPr id="12" name="Image 11">
              <a:extLst>
                <a:ext uri="{FF2B5EF4-FFF2-40B4-BE49-F238E27FC236}">
                  <a16:creationId xmlns:a16="http://schemas.microsoft.com/office/drawing/2014/main" id="{B3975D83-F0DF-4BE5-8C80-01D11F6B40CD}"/>
                </a:ext>
              </a:extLst>
            </p:cNvPr>
            <p:cNvPicPr>
              <a:picLocks noChangeAspect="1"/>
            </p:cNvPicPr>
            <p:nvPr/>
          </p:nvPicPr>
          <p:blipFill>
            <a:blip r:embed="rId11"/>
            <a:stretch>
              <a:fillRect/>
            </a:stretch>
          </p:blipFill>
          <p:spPr>
            <a:xfrm>
              <a:off x="756799" y="857127"/>
              <a:ext cx="4460986" cy="3568790"/>
            </a:xfrm>
            <a:prstGeom prst="rect">
              <a:avLst/>
            </a:prstGeom>
          </p:spPr>
        </p:pic>
        <p:grpSp>
          <p:nvGrpSpPr>
            <p:cNvPr id="15" name="Groupe 14">
              <a:extLst>
                <a:ext uri="{FF2B5EF4-FFF2-40B4-BE49-F238E27FC236}">
                  <a16:creationId xmlns:a16="http://schemas.microsoft.com/office/drawing/2014/main" id="{23BD854A-931F-4F38-A262-3BF8DF2F5F6A}"/>
                </a:ext>
              </a:extLst>
            </p:cNvPr>
            <p:cNvGrpSpPr/>
            <p:nvPr/>
          </p:nvGrpSpPr>
          <p:grpSpPr>
            <a:xfrm>
              <a:off x="5217785" y="2042320"/>
              <a:ext cx="1113913" cy="941605"/>
              <a:chOff x="3066782" y="3644452"/>
              <a:chExt cx="1113913" cy="941605"/>
            </a:xfrm>
          </p:grpSpPr>
          <p:pic>
            <p:nvPicPr>
              <p:cNvPr id="16" name="Image 15">
                <a:extLst>
                  <a:ext uri="{FF2B5EF4-FFF2-40B4-BE49-F238E27FC236}">
                    <a16:creationId xmlns:a16="http://schemas.microsoft.com/office/drawing/2014/main" id="{FC14BA18-5FB0-4667-B6B5-C2E8CBA199B5}"/>
                  </a:ext>
                </a:extLst>
              </p:cNvPr>
              <p:cNvPicPr>
                <a:picLocks noChangeAspect="1"/>
              </p:cNvPicPr>
              <p:nvPr/>
            </p:nvPicPr>
            <p:blipFill>
              <a:blip r:embed="rId12" cstate="print"/>
              <a:stretch>
                <a:fillRect/>
              </a:stretch>
            </p:blipFill>
            <p:spPr>
              <a:xfrm>
                <a:off x="3066782" y="3759325"/>
                <a:ext cx="1113913" cy="826732"/>
              </a:xfrm>
              <a:prstGeom prst="rect">
                <a:avLst/>
              </a:prstGeom>
            </p:spPr>
          </p:pic>
          <p:sp>
            <p:nvSpPr>
              <p:cNvPr id="17" name="Rectangle 16">
                <a:extLst>
                  <a:ext uri="{FF2B5EF4-FFF2-40B4-BE49-F238E27FC236}">
                    <a16:creationId xmlns:a16="http://schemas.microsoft.com/office/drawing/2014/main" id="{7633FF2B-CAB6-4575-903B-5498632F004E}"/>
                  </a:ext>
                </a:extLst>
              </p:cNvPr>
              <p:cNvSpPr/>
              <p:nvPr/>
            </p:nvSpPr>
            <p:spPr>
              <a:xfrm>
                <a:off x="3271181" y="3644452"/>
                <a:ext cx="585417" cy="369332"/>
              </a:xfrm>
              <a:prstGeom prst="rect">
                <a:avLst/>
              </a:prstGeom>
            </p:spPr>
            <p:txBody>
              <a:bodyPr wrap="none">
                <a:spAutoFit/>
              </a:bodyPr>
              <a:lstStyle/>
              <a:p>
                <a:r>
                  <a:rPr lang="fr-FR" i="1" dirty="0"/>
                  <a:t>V~Q</a:t>
                </a:r>
                <a:endParaRPr lang="ru-RU" dirty="0"/>
              </a:p>
            </p:txBody>
          </p:sp>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51FC3ED8-D1BA-40C8-A1E3-D88D3DE456FE}"/>
                    </a:ext>
                  </a:extLst>
                </p:cNvPr>
                <p:cNvSpPr/>
                <p:nvPr/>
              </p:nvSpPr>
              <p:spPr>
                <a:xfrm>
                  <a:off x="5291703" y="1013452"/>
                  <a:ext cx="2899546" cy="883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𝑉</m:t>
                            </m:r>
                          </m:e>
                          <m:sub>
                            <m:r>
                              <a:rPr lang="fr-FR" b="0" i="1" smtClean="0">
                                <a:solidFill>
                                  <a:schemeClr val="tx1"/>
                                </a:solidFill>
                                <a:latin typeface="Cambria Math" panose="02040503050406030204" pitchFamily="18" charset="0"/>
                              </a:rPr>
                              <m:t>𝑜𝑢𝑡</m:t>
                            </m:r>
                          </m:sub>
                        </m:sSub>
                        <m:r>
                          <a:rPr lang="fr-FR" b="0" i="1" smtClean="0">
                            <a:solidFill>
                              <a:schemeClr val="tx1"/>
                            </a:solidFill>
                            <a:latin typeface="Cambria Math" panose="02040503050406030204" pitchFamily="18" charset="0"/>
                          </a:rPr>
                          <m:t>=</m:t>
                        </m:r>
                        <m:f>
                          <m:fPr>
                            <m:ctrlPr>
                              <a:rPr lang="fr-FR" i="1" smtClean="0">
                                <a:solidFill>
                                  <a:schemeClr val="tx1"/>
                                </a:solidFill>
                                <a:latin typeface="Cambria Math" panose="02040503050406030204" pitchFamily="18" charset="0"/>
                              </a:rPr>
                            </m:ctrlPr>
                          </m:fPr>
                          <m:num>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𝑄</m:t>
                                </m:r>
                              </m:e>
                              <m:sub>
                                <m:r>
                                  <a:rPr lang="fr-FR" b="0" i="1" smtClean="0">
                                    <a:solidFill>
                                      <a:schemeClr val="tx1"/>
                                    </a:solidFill>
                                    <a:latin typeface="Cambria Math" panose="02040503050406030204" pitchFamily="18" charset="0"/>
                                  </a:rPr>
                                  <m:t>𝑖𝑛</m:t>
                                </m:r>
                              </m:sub>
                            </m:sSub>
                          </m:num>
                          <m:den>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𝐶</m:t>
                                </m:r>
                              </m:e>
                              <m:sub>
                                <m:r>
                                  <a:rPr lang="fr-FR" b="0" i="1" smtClean="0">
                                    <a:solidFill>
                                      <a:schemeClr val="tx1"/>
                                    </a:solidFill>
                                    <a:latin typeface="Cambria Math" panose="02040503050406030204" pitchFamily="18" charset="0"/>
                                  </a:rPr>
                                  <m:t>𝑓</m:t>
                                </m:r>
                              </m:sub>
                            </m:sSub>
                          </m:den>
                        </m:f>
                        <m:r>
                          <a:rPr lang="fr-FR" b="0" i="1" smtClean="0">
                            <a:solidFill>
                              <a:schemeClr val="tx1"/>
                            </a:solidFill>
                            <a:latin typeface="Cambria Math" panose="02040503050406030204" pitchFamily="18" charset="0"/>
                          </a:rPr>
                          <m:t>(</m:t>
                        </m:r>
                        <m:f>
                          <m:fPr>
                            <m:ctrlPr>
                              <a:rPr lang="fr-FR" b="0" i="1" smtClean="0">
                                <a:solidFill>
                                  <a:schemeClr val="tx1"/>
                                </a:solidFill>
                                <a:latin typeface="Cambria Math" panose="02040503050406030204" pitchFamily="18" charset="0"/>
                              </a:rPr>
                            </m:ctrlPr>
                          </m:fPr>
                          <m:num>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𝑓</m:t>
                                </m:r>
                              </m:sub>
                            </m:sSub>
                          </m:num>
                          <m:den>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den>
                        </m:f>
                        <m:r>
                          <a:rPr lang="fr-FR" b="0" i="1" smtClean="0">
                            <a:solidFill>
                              <a:schemeClr val="tx1"/>
                            </a:solidFill>
                            <a:latin typeface="Cambria Math" panose="02040503050406030204" pitchFamily="18" charset="0"/>
                          </a:rPr>
                          <m:t>)(</m:t>
                        </m:r>
                        <m:f>
                          <m:fPr>
                            <m:ctrlPr>
                              <a:rPr lang="fr-FR" b="0" i="1" smtClean="0">
                                <a:solidFill>
                                  <a:schemeClr val="tx1"/>
                                </a:solidFill>
                                <a:latin typeface="Cambria Math" panose="02040503050406030204" pitchFamily="18" charset="0"/>
                              </a:rPr>
                            </m:ctrlPr>
                          </m:fPr>
                          <m:num>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num>
                          <m:den>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r>
                              <a:rPr lang="fr-FR" b="0" i="1" smtClean="0">
                                <a:solidFill>
                                  <a:schemeClr val="tx1"/>
                                </a:solidFill>
                                <a:latin typeface="Cambria Math" panose="02040503050406030204" pitchFamily="18" charset="0"/>
                              </a:rPr>
                              <m:t>−</m:t>
                            </m:r>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𝑓</m:t>
                                </m:r>
                              </m:sub>
                            </m:sSub>
                          </m:den>
                        </m:f>
                        <m:r>
                          <a:rPr lang="fr-FR" b="0" i="1" smtClean="0">
                            <a:solidFill>
                              <a:schemeClr val="tx1"/>
                            </a:solidFill>
                            <a:latin typeface="Cambria Math" panose="02040503050406030204" pitchFamily="18" charset="0"/>
                          </a:rPr>
                          <m:t>)</m:t>
                        </m:r>
                      </m:oMath>
                    </m:oMathPara>
                  </a14:m>
                  <a:endParaRPr lang="fr-FR" dirty="0">
                    <a:solidFill>
                      <a:schemeClr val="tx1"/>
                    </a:solidFill>
                  </a:endParaRPr>
                </a:p>
              </p:txBody>
            </p:sp>
          </mc:Choice>
          <mc:Fallback xmlns="">
            <p:sp>
              <p:nvSpPr>
                <p:cNvPr id="29" name="Rectangle 28">
                  <a:extLst>
                    <a:ext uri="{FF2B5EF4-FFF2-40B4-BE49-F238E27FC236}">
                      <a16:creationId xmlns:a16="http://schemas.microsoft.com/office/drawing/2014/main" id="{51FC3ED8-D1BA-40C8-A1E3-D88D3DE456FE}"/>
                    </a:ext>
                  </a:extLst>
                </p:cNvPr>
                <p:cNvSpPr>
                  <a:spLocks noRot="1" noChangeAspect="1" noMove="1" noResize="1" noEditPoints="1" noAdjustHandles="1" noChangeArrowheads="1" noChangeShapeType="1" noTextEdit="1"/>
                </p:cNvSpPr>
                <p:nvPr/>
              </p:nvSpPr>
              <p:spPr>
                <a:xfrm>
                  <a:off x="5291703" y="1013452"/>
                  <a:ext cx="2899546" cy="883488"/>
                </a:xfrm>
                <a:prstGeom prst="rect">
                  <a:avLst/>
                </a:prstGeom>
                <a:blipFill>
                  <a:blip r:embed="rId13"/>
                  <a:stretch>
                    <a:fillRect/>
                  </a:stretch>
                </a:blipFill>
                <a:ln>
                  <a:noFill/>
                </a:ln>
              </p:spPr>
              <p:txBody>
                <a:bodyPr/>
                <a:lstStyle/>
                <a:p>
                  <a:r>
                    <a:rPr lang="fr-FR">
                      <a:noFill/>
                    </a:rPr>
                    <a:t> </a:t>
                  </a:r>
                </a:p>
              </p:txBody>
            </p:sp>
          </mc:Fallback>
        </mc:AlternateContent>
      </p:grpSp>
      <p:sp>
        <p:nvSpPr>
          <p:cNvPr id="2" name="Espace réservé du numéro de diapositive 1">
            <a:extLst>
              <a:ext uri="{FF2B5EF4-FFF2-40B4-BE49-F238E27FC236}">
                <a16:creationId xmlns:a16="http://schemas.microsoft.com/office/drawing/2014/main" id="{97CECF0D-2CAD-4400-9473-69ED31C8DB63}"/>
              </a:ext>
            </a:extLst>
          </p:cNvPr>
          <p:cNvSpPr>
            <a:spLocks noGrp="1"/>
          </p:cNvSpPr>
          <p:nvPr>
            <p:ph type="sldNum" sz="quarter" idx="12"/>
          </p:nvPr>
        </p:nvSpPr>
        <p:spPr>
          <a:xfrm>
            <a:off x="7010400" y="6005346"/>
            <a:ext cx="2133600" cy="365125"/>
          </a:xfrm>
        </p:spPr>
        <p:txBody>
          <a:bodyPr/>
          <a:lstStyle/>
          <a:p>
            <a:fld id="{01397B66-3F45-4A8D-BD44-716047D06632}" type="slidenum">
              <a:rPr lang="fr-FR" sz="1600" i="1" smtClean="0">
                <a:solidFill>
                  <a:srgbClr val="FF0000"/>
                </a:solidFill>
              </a:rPr>
              <a:t>29</a:t>
            </a:fld>
            <a:r>
              <a:rPr lang="fr-FR" sz="1600" i="1" dirty="0">
                <a:solidFill>
                  <a:srgbClr val="FF0000"/>
                </a:solidFill>
              </a:rPr>
              <a:t>/33</a:t>
            </a:r>
          </a:p>
        </p:txBody>
      </p:sp>
      <p:pic>
        <p:nvPicPr>
          <p:cNvPr id="13" name="Image 12">
            <a:extLst>
              <a:ext uri="{FF2B5EF4-FFF2-40B4-BE49-F238E27FC236}">
                <a16:creationId xmlns:a16="http://schemas.microsoft.com/office/drawing/2014/main" id="{E2052D3B-C27D-4FFD-A443-52DD39E9E47D}"/>
              </a:ext>
            </a:extLst>
          </p:cNvPr>
          <p:cNvPicPr>
            <a:picLocks noChangeAspect="1"/>
          </p:cNvPicPr>
          <p:nvPr/>
        </p:nvPicPr>
        <p:blipFill>
          <a:blip r:embed="rId14"/>
          <a:stretch>
            <a:fillRect/>
          </a:stretch>
        </p:blipFill>
        <p:spPr>
          <a:xfrm>
            <a:off x="-3181" y="1908480"/>
            <a:ext cx="634286" cy="726934"/>
          </a:xfrm>
          <a:prstGeom prst="rect">
            <a:avLst/>
          </a:prstGeom>
        </p:spPr>
      </p:pic>
      <p:sp>
        <p:nvSpPr>
          <p:cNvPr id="31" name="Rectangle 30">
            <a:extLst>
              <a:ext uri="{FF2B5EF4-FFF2-40B4-BE49-F238E27FC236}">
                <a16:creationId xmlns:a16="http://schemas.microsoft.com/office/drawing/2014/main" id="{159AF890-754F-4074-B730-FA2A47642627}"/>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4. Electronique de mesure : </a:t>
            </a:r>
            <a:r>
              <a:rPr lang="fr-FR" sz="2400" b="1" dirty="0">
                <a:ln w="0"/>
                <a:solidFill>
                  <a:schemeClr val="accent1"/>
                </a:solidFill>
                <a:effectLst>
                  <a:outerShdw blurRad="38100" dist="25400" dir="5400000" algn="ctr" rotWithShape="0">
                    <a:srgbClr val="6E747A">
                      <a:alpha val="43000"/>
                    </a:srgbClr>
                  </a:outerShdw>
                </a:effectLst>
              </a:rPr>
              <a:t>faible flux</a:t>
            </a:r>
            <a:endParaRPr lang="fr-FR" sz="2400" b="1" dirty="0">
              <a:ln w="22225">
                <a:solidFill>
                  <a:schemeClr val="accent2"/>
                </a:solidFill>
                <a:prstDash val="solid"/>
              </a:ln>
              <a:solidFill>
                <a:srgbClr val="0570B8"/>
              </a:solidFill>
            </a:endParaRPr>
          </a:p>
        </p:txBody>
      </p:sp>
      <p:sp>
        <p:nvSpPr>
          <p:cNvPr id="32" name="Rectangle 31">
            <a:extLst>
              <a:ext uri="{FF2B5EF4-FFF2-40B4-BE49-F238E27FC236}">
                <a16:creationId xmlns:a16="http://schemas.microsoft.com/office/drawing/2014/main" id="{F1986969-7526-4583-B4EB-06AE9C03FCFD}"/>
              </a:ext>
            </a:extLst>
          </p:cNvPr>
          <p:cNvSpPr/>
          <p:nvPr/>
        </p:nvSpPr>
        <p:spPr>
          <a:xfrm>
            <a:off x="144090" y="556880"/>
            <a:ext cx="9755410"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impulsion : </a:t>
            </a:r>
            <a:r>
              <a:rPr lang="fr-FR" sz="2400" dirty="0">
                <a:ln w="0"/>
                <a:solidFill>
                  <a:srgbClr val="FF0000"/>
                </a:solidFill>
                <a:effectLst>
                  <a:outerShdw blurRad="38100" dist="25400" dir="5400000" algn="ctr" rotWithShape="0">
                    <a:srgbClr val="6E747A">
                      <a:alpha val="43000"/>
                    </a:srgbClr>
                  </a:outerShdw>
                </a:effectLst>
              </a:rPr>
              <a:t>Principe</a:t>
            </a:r>
            <a:endParaRPr lang="fr-FR" b="1" dirty="0">
              <a:ln w="0"/>
              <a:solidFill>
                <a:srgbClr val="FF0000"/>
              </a:solidFill>
              <a:effectLst>
                <a:outerShdw blurRad="38100" dist="25400" dir="5400000" algn="ctr" rotWithShape="0">
                  <a:srgbClr val="6E747A">
                    <a:alpha val="43000"/>
                  </a:srgbClr>
                </a:outerShdw>
              </a:effectLst>
            </a:endParaRPr>
          </a:p>
          <a:p>
            <a:r>
              <a:rPr lang="fr-FR" sz="2200" b="1" dirty="0">
                <a:ln w="0"/>
                <a:solidFill>
                  <a:srgbClr val="FF000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4012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endParaRPr lang="fr-FR" sz="1200" dirty="0">
              <a:solidFill>
                <a:schemeClr val="bg1"/>
              </a:solidFill>
              <a:latin typeface="Open Sans" pitchFamily="34" charset="0"/>
              <a:ea typeface="Open Sans" pitchFamily="34" charset="0"/>
              <a:cs typeface="Open Sans"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4B5E664-52DC-483C-B642-2575028831A7}"/>
              </a:ext>
            </a:extLst>
          </p:cNvPr>
          <p:cNvSpPr>
            <a:spLocks noGrp="1"/>
          </p:cNvSpPr>
          <p:nvPr>
            <p:ph type="sldNum" sz="quarter" idx="12"/>
          </p:nvPr>
        </p:nvSpPr>
        <p:spPr>
          <a:xfrm>
            <a:off x="7010400" y="5986536"/>
            <a:ext cx="2133600" cy="365125"/>
          </a:xfrm>
        </p:spPr>
        <p:txBody>
          <a:bodyPr/>
          <a:lstStyle/>
          <a:p>
            <a:fld id="{01397B66-3F45-4A8D-BD44-716047D06632}" type="slidenum">
              <a:rPr lang="fr-FR" sz="1600" i="1" smtClean="0">
                <a:solidFill>
                  <a:srgbClr val="FF0000"/>
                </a:solidFill>
              </a:rPr>
              <a:t>3</a:t>
            </a:fld>
            <a:r>
              <a:rPr lang="fr-FR" sz="1600" i="1" dirty="0">
                <a:solidFill>
                  <a:srgbClr val="FF0000"/>
                </a:solidFill>
              </a:rPr>
              <a:t>/33</a:t>
            </a:r>
          </a:p>
        </p:txBody>
      </p:sp>
      <p:cxnSp>
        <p:nvCxnSpPr>
          <p:cNvPr id="11" name="Connecteur droit 10">
            <a:extLst>
              <a:ext uri="{FF2B5EF4-FFF2-40B4-BE49-F238E27FC236}">
                <a16:creationId xmlns:a16="http://schemas.microsoft.com/office/drawing/2014/main" id="{E1389953-03F1-4A7D-80B8-6F95BFAFB04D}"/>
              </a:ext>
            </a:extLst>
          </p:cNvPr>
          <p:cNvCxnSpPr/>
          <p:nvPr/>
        </p:nvCxnSpPr>
        <p:spPr>
          <a:xfrm>
            <a:off x="1459577" y="549262"/>
            <a:ext cx="74888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D98A2A-2B95-4B8E-B56E-4597912F4567}"/>
              </a:ext>
            </a:extLst>
          </p:cNvPr>
          <p:cNvSpPr/>
          <p:nvPr/>
        </p:nvSpPr>
        <p:spPr>
          <a:xfrm>
            <a:off x="1459577" y="0"/>
            <a:ext cx="4984631" cy="47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570B8"/>
              </a:buClr>
              <a:buFont typeface="Wingdings" panose="05000000000000000000" pitchFamily="2" charset="2"/>
              <a:buChar char="Ø"/>
            </a:pPr>
            <a:r>
              <a:rPr lang="fr-FR" sz="2800" i="1" dirty="0">
                <a:solidFill>
                  <a:schemeClr val="accent1"/>
                </a:solidFill>
              </a:rPr>
              <a:t>SOMMAIRE</a:t>
            </a:r>
          </a:p>
        </p:txBody>
      </p:sp>
      <p:sp>
        <p:nvSpPr>
          <p:cNvPr id="2" name="Rectangle 1">
            <a:extLst>
              <a:ext uri="{FF2B5EF4-FFF2-40B4-BE49-F238E27FC236}">
                <a16:creationId xmlns:a16="http://schemas.microsoft.com/office/drawing/2014/main" id="{7751ED28-86F8-4875-8A29-6B8BCF801650}"/>
              </a:ext>
            </a:extLst>
          </p:cNvPr>
          <p:cNvSpPr/>
          <p:nvPr/>
        </p:nvSpPr>
        <p:spPr>
          <a:xfrm>
            <a:off x="1710573" y="680526"/>
            <a:ext cx="7056784"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2400" dirty="0">
                <a:solidFill>
                  <a:srgbClr val="0570B8"/>
                </a:solidFill>
              </a:rPr>
              <a:t>Pourquoi le Carbure de Silicium (SiC)</a:t>
            </a:r>
          </a:p>
          <a:p>
            <a:pPr marL="285750" indent="-285750">
              <a:buFont typeface="Wingdings" panose="05000000000000000000" pitchFamily="2" charset="2"/>
              <a:buChar char="Ø"/>
            </a:pPr>
            <a:endParaRPr lang="fr-FR" sz="2400" dirty="0">
              <a:solidFill>
                <a:srgbClr val="0570B8"/>
              </a:solidFill>
            </a:endParaRPr>
          </a:p>
          <a:p>
            <a:pPr marL="285750" indent="-285750">
              <a:buFont typeface="Wingdings" panose="05000000000000000000" pitchFamily="2" charset="2"/>
              <a:buChar char="Ø"/>
            </a:pPr>
            <a:r>
              <a:rPr lang="fr-FR" sz="2400" dirty="0">
                <a:solidFill>
                  <a:srgbClr val="0570B8"/>
                </a:solidFill>
              </a:rPr>
              <a:t>Contexte et enjeux : cas des réacteurs nucléaires  </a:t>
            </a:r>
          </a:p>
          <a:p>
            <a:endParaRPr lang="fr-FR" sz="2400" dirty="0">
              <a:solidFill>
                <a:srgbClr val="0570B8"/>
              </a:solidFill>
            </a:endParaRPr>
          </a:p>
        </p:txBody>
      </p:sp>
      <p:sp>
        <p:nvSpPr>
          <p:cNvPr id="13" name="Rectangle 12">
            <a:extLst>
              <a:ext uri="{FF2B5EF4-FFF2-40B4-BE49-F238E27FC236}">
                <a16:creationId xmlns:a16="http://schemas.microsoft.com/office/drawing/2014/main" id="{1BE150F1-4E03-46F0-B259-E1A62BBB60C6}"/>
              </a:ext>
            </a:extLst>
          </p:cNvPr>
          <p:cNvSpPr/>
          <p:nvPr/>
        </p:nvSpPr>
        <p:spPr>
          <a:xfrm>
            <a:off x="1693670" y="929976"/>
            <a:ext cx="6984776" cy="39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I. INTRODUCTION</a:t>
            </a:r>
          </a:p>
        </p:txBody>
      </p:sp>
    </p:spTree>
    <p:extLst>
      <p:ext uri="{BB962C8B-B14F-4D97-AF65-F5344CB8AC3E}">
        <p14:creationId xmlns:p14="http://schemas.microsoft.com/office/powerpoint/2010/main" val="117920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C2DA533B-1E19-4C01-8B3A-2E8374813AD1}"/>
              </a:ext>
            </a:extLst>
          </p:cNvPr>
          <p:cNvPicPr>
            <a:picLocks noChangeAspect="1"/>
          </p:cNvPicPr>
          <p:nvPr/>
        </p:nvPicPr>
        <p:blipFill>
          <a:blip r:embed="rId5"/>
          <a:stretch>
            <a:fillRect/>
          </a:stretch>
        </p:blipFill>
        <p:spPr>
          <a:xfrm>
            <a:off x="-249359" y="2194584"/>
            <a:ext cx="5553258" cy="4150448"/>
          </a:xfrm>
          <a:prstGeom prst="rect">
            <a:avLst/>
          </a:prstGeom>
        </p:spPr>
      </p:pic>
      <p:sp>
        <p:nvSpPr>
          <p:cNvPr id="12" name="Rectangle 11">
            <a:extLst>
              <a:ext uri="{FF2B5EF4-FFF2-40B4-BE49-F238E27FC236}">
                <a16:creationId xmlns:a16="http://schemas.microsoft.com/office/drawing/2014/main" id="{09117FA8-8BDC-4D93-99F3-A49AA0EE580D}"/>
              </a:ext>
            </a:extLst>
          </p:cNvPr>
          <p:cNvSpPr/>
          <p:nvPr/>
        </p:nvSpPr>
        <p:spPr bwMode="auto">
          <a:xfrm>
            <a:off x="819598" y="5306253"/>
            <a:ext cx="2545546" cy="3070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fr-FR" sz="1800" dirty="0">
                <a:latin typeface="Times" pitchFamily="8" charset="0"/>
              </a:rPr>
              <a:t>Cd= 270pF</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9376A76-6B0A-4D27-A4F7-F233B73A29BD}"/>
                  </a:ext>
                </a:extLst>
              </p:cNvPr>
              <p:cNvSpPr/>
              <p:nvPr/>
            </p:nvSpPr>
            <p:spPr>
              <a:xfrm>
                <a:off x="243478" y="1275125"/>
                <a:ext cx="2636331" cy="883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𝑉</m:t>
                          </m:r>
                        </m:e>
                        <m:sub>
                          <m:r>
                            <a:rPr lang="fr-FR" b="0" i="1" smtClean="0">
                              <a:solidFill>
                                <a:schemeClr val="tx1"/>
                              </a:solidFill>
                              <a:latin typeface="Cambria Math" panose="02040503050406030204" pitchFamily="18" charset="0"/>
                            </a:rPr>
                            <m:t>𝑜𝑢𝑡</m:t>
                          </m:r>
                        </m:sub>
                      </m:sSub>
                      <m:r>
                        <a:rPr lang="fr-FR" b="0" i="1" smtClean="0">
                          <a:solidFill>
                            <a:schemeClr val="tx1"/>
                          </a:solidFill>
                          <a:latin typeface="Cambria Math" panose="02040503050406030204" pitchFamily="18" charset="0"/>
                        </a:rPr>
                        <m:t>=</m:t>
                      </m:r>
                      <m:f>
                        <m:fPr>
                          <m:ctrlPr>
                            <a:rPr lang="fr-FR" i="1" smtClean="0">
                              <a:solidFill>
                                <a:schemeClr val="tx1"/>
                              </a:solidFill>
                              <a:latin typeface="Cambria Math" panose="02040503050406030204" pitchFamily="18" charset="0"/>
                            </a:rPr>
                          </m:ctrlPr>
                        </m:fPr>
                        <m:num>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𝑄</m:t>
                              </m:r>
                            </m:e>
                            <m:sub>
                              <m:r>
                                <a:rPr lang="fr-FR" b="0" i="1" smtClean="0">
                                  <a:solidFill>
                                    <a:schemeClr val="tx1"/>
                                  </a:solidFill>
                                  <a:latin typeface="Cambria Math" panose="02040503050406030204" pitchFamily="18" charset="0"/>
                                </a:rPr>
                                <m:t>𝑖𝑛</m:t>
                              </m:r>
                            </m:sub>
                          </m:sSub>
                        </m:num>
                        <m:den>
                          <m:sSub>
                            <m:sSubPr>
                              <m:ctrlPr>
                                <a:rPr lang="fr-FR"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𝐶</m:t>
                              </m:r>
                            </m:e>
                            <m:sub>
                              <m:r>
                                <a:rPr lang="fr-FR" b="0" i="1" smtClean="0">
                                  <a:solidFill>
                                    <a:schemeClr val="tx1"/>
                                  </a:solidFill>
                                  <a:latin typeface="Cambria Math" panose="02040503050406030204" pitchFamily="18" charset="0"/>
                                </a:rPr>
                                <m:t>𝑓</m:t>
                              </m:r>
                            </m:sub>
                          </m:sSub>
                        </m:den>
                      </m:f>
                      <m:r>
                        <a:rPr lang="fr-FR" b="0" i="1" smtClean="0">
                          <a:solidFill>
                            <a:schemeClr val="tx1"/>
                          </a:solidFill>
                          <a:latin typeface="Cambria Math" panose="02040503050406030204" pitchFamily="18" charset="0"/>
                        </a:rPr>
                        <m:t>(</m:t>
                      </m:r>
                      <m:f>
                        <m:fPr>
                          <m:ctrlPr>
                            <a:rPr lang="fr-FR" b="0" i="1" smtClean="0">
                              <a:solidFill>
                                <a:schemeClr val="tx1"/>
                              </a:solidFill>
                              <a:latin typeface="Cambria Math" panose="02040503050406030204" pitchFamily="18" charset="0"/>
                            </a:rPr>
                          </m:ctrlPr>
                        </m:fPr>
                        <m:num>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𝑓</m:t>
                              </m:r>
                            </m:sub>
                          </m:sSub>
                        </m:num>
                        <m:den>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den>
                      </m:f>
                      <m:r>
                        <a:rPr lang="fr-FR" b="0" i="1" smtClean="0">
                          <a:solidFill>
                            <a:schemeClr val="tx1"/>
                          </a:solidFill>
                          <a:latin typeface="Cambria Math" panose="02040503050406030204" pitchFamily="18" charset="0"/>
                        </a:rPr>
                        <m:t>)(</m:t>
                      </m:r>
                      <m:f>
                        <m:fPr>
                          <m:ctrlPr>
                            <a:rPr lang="fr-FR" b="0" i="1" smtClean="0">
                              <a:solidFill>
                                <a:schemeClr val="tx1"/>
                              </a:solidFill>
                              <a:latin typeface="Cambria Math" panose="02040503050406030204" pitchFamily="18" charset="0"/>
                            </a:rPr>
                          </m:ctrlPr>
                        </m:fPr>
                        <m:num>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num>
                        <m:den>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𝑟</m:t>
                              </m:r>
                            </m:sub>
                          </m:sSub>
                          <m:r>
                            <a:rPr lang="fr-FR" b="0" i="1" smtClean="0">
                              <a:solidFill>
                                <a:schemeClr val="tx1"/>
                              </a:solidFill>
                              <a:latin typeface="Cambria Math" panose="02040503050406030204" pitchFamily="18" charset="0"/>
                            </a:rPr>
                            <m:t>−</m:t>
                          </m:r>
                          <m:sSub>
                            <m:sSubPr>
                              <m:ctrlPr>
                                <a:rPr lang="fr-FR" b="0" i="1" smtClean="0">
                                  <a:solidFill>
                                    <a:schemeClr val="tx1"/>
                                  </a:solidFill>
                                  <a:latin typeface="Cambria Math" panose="02040503050406030204" pitchFamily="18" charset="0"/>
                                </a:rPr>
                              </m:ctrlPr>
                            </m:sSubPr>
                            <m:e>
                              <m:r>
                                <a:rPr lang="fr-FR" b="0" i="1" smtClean="0">
                                  <a:solidFill>
                                    <a:schemeClr val="tx1"/>
                                  </a:solidFill>
                                  <a:latin typeface="Cambria Math" panose="02040503050406030204" pitchFamily="18" charset="0"/>
                                </a:rPr>
                                <m:t>𝑡</m:t>
                              </m:r>
                            </m:e>
                            <m:sub>
                              <m:r>
                                <a:rPr lang="fr-FR" b="0" i="1" smtClean="0">
                                  <a:solidFill>
                                    <a:schemeClr val="tx1"/>
                                  </a:solidFill>
                                  <a:latin typeface="Cambria Math" panose="02040503050406030204" pitchFamily="18" charset="0"/>
                                </a:rPr>
                                <m:t>𝑓</m:t>
                              </m:r>
                            </m:sub>
                          </m:sSub>
                        </m:den>
                      </m:f>
                      <m:r>
                        <a:rPr lang="fr-FR" b="0" i="1" smtClean="0">
                          <a:solidFill>
                            <a:schemeClr val="tx1"/>
                          </a:solidFill>
                          <a:latin typeface="Cambria Math" panose="02040503050406030204" pitchFamily="18" charset="0"/>
                        </a:rPr>
                        <m:t>)</m:t>
                      </m:r>
                    </m:oMath>
                  </m:oMathPara>
                </a14:m>
                <a:endParaRPr lang="fr-FR" dirty="0">
                  <a:solidFill>
                    <a:schemeClr val="tx1"/>
                  </a:solidFill>
                </a:endParaRPr>
              </a:p>
            </p:txBody>
          </p:sp>
        </mc:Choice>
        <mc:Fallback xmlns="">
          <p:sp>
            <p:nvSpPr>
              <p:cNvPr id="2" name="Rectangle 1">
                <a:extLst>
                  <a:ext uri="{FF2B5EF4-FFF2-40B4-BE49-F238E27FC236}">
                    <a16:creationId xmlns:a16="http://schemas.microsoft.com/office/drawing/2014/main" id="{89376A76-6B0A-4D27-A4F7-F233B73A29BD}"/>
                  </a:ext>
                </a:extLst>
              </p:cNvPr>
              <p:cNvSpPr>
                <a:spLocks noRot="1" noChangeAspect="1" noMove="1" noResize="1" noEditPoints="1" noAdjustHandles="1" noChangeArrowheads="1" noChangeShapeType="1" noTextEdit="1"/>
              </p:cNvSpPr>
              <p:nvPr/>
            </p:nvSpPr>
            <p:spPr>
              <a:xfrm>
                <a:off x="243478" y="1275125"/>
                <a:ext cx="2636331" cy="883488"/>
              </a:xfrm>
              <a:prstGeom prst="rect">
                <a:avLst/>
              </a:prstGeom>
              <a:blipFill>
                <a:blip r:embed="rId6"/>
                <a:stretch>
                  <a:fillRect/>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9F09A00-89BF-4179-925A-7B4806D55FB2}"/>
                  </a:ext>
                </a:extLst>
              </p:cNvPr>
              <p:cNvSpPr/>
              <p:nvPr/>
            </p:nvSpPr>
            <p:spPr>
              <a:xfrm>
                <a:off x="4980221" y="5125512"/>
                <a:ext cx="3723140" cy="120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𝑄</m:t>
                        </m:r>
                      </m:e>
                      <m:sub>
                        <m:r>
                          <a:rPr lang="fr-FR" sz="1400" b="0" i="1" smtClean="0">
                            <a:solidFill>
                              <a:schemeClr val="tx1"/>
                            </a:solidFill>
                            <a:latin typeface="Cambria Math" panose="02040503050406030204" pitchFamily="18" charset="0"/>
                          </a:rPr>
                          <m:t>𝑖𝑛</m:t>
                        </m:r>
                      </m:sub>
                    </m:sSub>
                    <m:r>
                      <a:rPr lang="fr-FR" sz="1400" b="0" i="1" smtClean="0">
                        <a:solidFill>
                          <a:schemeClr val="tx1"/>
                        </a:solidFill>
                        <a:latin typeface="Cambria Math" panose="02040503050406030204" pitchFamily="18" charset="0"/>
                      </a:rPr>
                      <m:t>:</m:t>
                    </m:r>
                    <m:r>
                      <a:rPr lang="fr-FR" sz="1400" b="0" i="1" smtClean="0">
                        <a:solidFill>
                          <a:schemeClr val="tx1"/>
                        </a:solidFill>
                        <a:latin typeface="Cambria Math" panose="02040503050406030204" pitchFamily="18" charset="0"/>
                      </a:rPr>
                      <m:t>𝑐</m:t>
                    </m:r>
                    <m:r>
                      <a:rPr lang="fr-FR" sz="1400" b="0" i="1" smtClean="0">
                        <a:solidFill>
                          <a:schemeClr val="tx1"/>
                        </a:solidFill>
                        <a:latin typeface="Cambria Math" panose="02040503050406030204" pitchFamily="18" charset="0"/>
                      </a:rPr>
                      <m:t>h</m:t>
                    </m:r>
                    <m:r>
                      <a:rPr lang="fr-FR" sz="1400" b="0" i="1" smtClean="0">
                        <a:solidFill>
                          <a:schemeClr val="tx1"/>
                        </a:solidFill>
                        <a:latin typeface="Cambria Math" panose="02040503050406030204" pitchFamily="18" charset="0"/>
                      </a:rPr>
                      <m:t>𝑎𝑟𝑔𝑒𝑠</m:t>
                    </m:r>
                    <m:r>
                      <a:rPr lang="fr-FR" sz="1400" b="0" i="1" smtClean="0">
                        <a:solidFill>
                          <a:schemeClr val="tx1"/>
                        </a:solidFill>
                        <a:latin typeface="Cambria Math" panose="02040503050406030204" pitchFamily="18" charset="0"/>
                      </a:rPr>
                      <m:t> </m:t>
                    </m:r>
                    <m:r>
                      <a:rPr lang="fr-FR" sz="1400" b="0" i="1" smtClean="0">
                        <a:solidFill>
                          <a:schemeClr val="tx1"/>
                        </a:solidFill>
                        <a:latin typeface="Cambria Math" panose="02040503050406030204" pitchFamily="18" charset="0"/>
                      </a:rPr>
                      <m:t>𝑔</m:t>
                    </m:r>
                    <m:r>
                      <a:rPr lang="fr-FR" sz="1400" b="0" i="1" smtClean="0">
                        <a:solidFill>
                          <a:schemeClr val="tx1"/>
                        </a:solidFill>
                        <a:latin typeface="Cambria Math" panose="02040503050406030204" pitchFamily="18" charset="0"/>
                      </a:rPr>
                      <m:t>é</m:t>
                    </m:r>
                    <m:r>
                      <a:rPr lang="fr-FR" sz="1400" b="0" i="1" smtClean="0">
                        <a:solidFill>
                          <a:schemeClr val="tx1"/>
                        </a:solidFill>
                        <a:latin typeface="Cambria Math" panose="02040503050406030204" pitchFamily="18" charset="0"/>
                      </a:rPr>
                      <m:t>𝑛</m:t>
                    </m:r>
                    <m:r>
                      <a:rPr lang="fr-FR" sz="1400" b="0" i="1" smtClean="0">
                        <a:solidFill>
                          <a:schemeClr val="tx1"/>
                        </a:solidFill>
                        <a:latin typeface="Cambria Math" panose="02040503050406030204" pitchFamily="18" charset="0"/>
                      </a:rPr>
                      <m:t>é</m:t>
                    </m:r>
                    <m:r>
                      <a:rPr lang="fr-FR" sz="1400" b="0" i="1" smtClean="0">
                        <a:solidFill>
                          <a:schemeClr val="tx1"/>
                        </a:solidFill>
                        <a:latin typeface="Cambria Math" panose="02040503050406030204" pitchFamily="18" charset="0"/>
                      </a:rPr>
                      <m:t>𝑟</m:t>
                    </m:r>
                    <m:r>
                      <a:rPr lang="fr-FR" sz="1400" b="0" i="1" smtClean="0">
                        <a:solidFill>
                          <a:schemeClr val="tx1"/>
                        </a:solidFill>
                        <a:latin typeface="Cambria Math" panose="02040503050406030204" pitchFamily="18" charset="0"/>
                      </a:rPr>
                      <m:t>é</m:t>
                    </m:r>
                    <m:r>
                      <a:rPr lang="fr-FR" sz="1400" b="0" i="1" smtClean="0">
                        <a:solidFill>
                          <a:schemeClr val="tx1"/>
                        </a:solidFill>
                        <a:latin typeface="Cambria Math" panose="02040503050406030204" pitchFamily="18" charset="0"/>
                      </a:rPr>
                      <m:t>𝑒𝑠</m:t>
                    </m:r>
                    <m:r>
                      <a:rPr lang="fr-FR" sz="1400" b="0" i="1" smtClean="0">
                        <a:solidFill>
                          <a:schemeClr val="tx1"/>
                        </a:solidFill>
                        <a:latin typeface="Cambria Math" panose="02040503050406030204" pitchFamily="18" charset="0"/>
                      </a:rPr>
                      <m:t> </m:t>
                    </m:r>
                    <m:r>
                      <a:rPr lang="fr-FR" sz="1400" b="0" i="1" smtClean="0">
                        <a:solidFill>
                          <a:schemeClr val="tx1"/>
                        </a:solidFill>
                        <a:latin typeface="Cambria Math" panose="02040503050406030204" pitchFamily="18" charset="0"/>
                      </a:rPr>
                      <m:t>𝑑𝑎𝑛𝑠</m:t>
                    </m:r>
                    <m:r>
                      <a:rPr lang="fr-FR" sz="1400" b="0" i="1" smtClean="0">
                        <a:solidFill>
                          <a:schemeClr val="tx1"/>
                        </a:solidFill>
                        <a:latin typeface="Cambria Math" panose="02040503050406030204" pitchFamily="18" charset="0"/>
                      </a:rPr>
                      <m:t> </m:t>
                    </m:r>
                    <m:r>
                      <a:rPr lang="fr-FR" sz="1400" b="0" i="1" smtClean="0">
                        <a:solidFill>
                          <a:schemeClr val="tx1"/>
                        </a:solidFill>
                        <a:latin typeface="Cambria Math" panose="02040503050406030204" pitchFamily="18" charset="0"/>
                      </a:rPr>
                      <m:t>𝑙𝑒</m:t>
                    </m:r>
                    <m:r>
                      <a:rPr lang="fr-FR" sz="1400" b="0" i="1" smtClean="0">
                        <a:solidFill>
                          <a:schemeClr val="tx1"/>
                        </a:solidFill>
                        <a:latin typeface="Cambria Math" panose="02040503050406030204" pitchFamily="18" charset="0"/>
                      </a:rPr>
                      <m:t> </m:t>
                    </m:r>
                    <m:r>
                      <a:rPr lang="fr-FR" sz="1400" b="0" i="1" smtClean="0">
                        <a:solidFill>
                          <a:schemeClr val="tx1"/>
                        </a:solidFill>
                        <a:latin typeface="Cambria Math" panose="02040503050406030204" pitchFamily="18" charset="0"/>
                      </a:rPr>
                      <m:t>𝑑</m:t>
                    </m:r>
                    <m:r>
                      <a:rPr lang="fr-FR" sz="1400" b="0" i="1" smtClean="0">
                        <a:solidFill>
                          <a:schemeClr val="tx1"/>
                        </a:solidFill>
                        <a:latin typeface="Cambria Math" panose="02040503050406030204" pitchFamily="18" charset="0"/>
                      </a:rPr>
                      <m:t>é</m:t>
                    </m:r>
                    <m:r>
                      <a:rPr lang="fr-FR" sz="1400" b="0" i="1" smtClean="0">
                        <a:solidFill>
                          <a:schemeClr val="tx1"/>
                        </a:solidFill>
                        <a:latin typeface="Cambria Math" panose="02040503050406030204" pitchFamily="18" charset="0"/>
                      </a:rPr>
                      <m:t>𝑡𝑒𝑐𝑡𝑒𝑢𝑟</m:t>
                    </m:r>
                  </m:oMath>
                </a14:m>
                <a:r>
                  <a:rPr lang="fr-FR" sz="1400" b="0" dirty="0">
                    <a:solidFill>
                      <a:schemeClr val="tx1"/>
                    </a:solidFill>
                  </a:rPr>
                  <a:t> (C)</a:t>
                </a:r>
              </a:p>
              <a:p>
                <a:r>
                  <a:rPr lang="fr-FR" sz="1400" dirty="0">
                    <a:solidFill>
                      <a:schemeClr val="tx1"/>
                    </a:solidFill>
                  </a:rPr>
                  <a:t> </a:t>
                </a:r>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𝐶</m:t>
                        </m:r>
                      </m:e>
                      <m:sub>
                        <m:r>
                          <a:rPr lang="fr-FR" sz="1400" b="0" i="1" smtClean="0">
                            <a:solidFill>
                              <a:schemeClr val="tx1"/>
                            </a:solidFill>
                            <a:latin typeface="Cambria Math" panose="02040503050406030204" pitchFamily="18" charset="0"/>
                          </a:rPr>
                          <m:t>𝑓</m:t>
                        </m:r>
                      </m:sub>
                    </m:sSub>
                  </m:oMath>
                </a14:m>
                <a:r>
                  <a:rPr lang="fr-FR" sz="1400" dirty="0">
                    <a:solidFill>
                      <a:schemeClr val="tx1"/>
                    </a:solidFill>
                  </a:rPr>
                  <a:t>: </a:t>
                </a:r>
                <a:r>
                  <a:rPr lang="fr-FR" sz="1400" i="1" dirty="0">
                    <a:solidFill>
                      <a:schemeClr val="tx1"/>
                    </a:solidFill>
                    <a:latin typeface="Cambria Math" panose="02040503050406030204" pitchFamily="18" charset="0"/>
                  </a:rPr>
                  <a:t>condensateur  de conversion (F) </a:t>
                </a:r>
              </a:p>
              <a:p>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𝑡</m:t>
                        </m:r>
                      </m:e>
                      <m:sub>
                        <m:r>
                          <a:rPr lang="fr-FR" sz="1400" b="0" i="1" smtClean="0">
                            <a:solidFill>
                              <a:schemeClr val="tx1"/>
                            </a:solidFill>
                            <a:latin typeface="Cambria Math" panose="02040503050406030204" pitchFamily="18" charset="0"/>
                          </a:rPr>
                          <m:t>𝑓</m:t>
                        </m:r>
                      </m:sub>
                    </m:sSub>
                  </m:oMath>
                </a14:m>
                <a:r>
                  <a:rPr lang="fr-FR" sz="1400" i="1" dirty="0">
                    <a:solidFill>
                      <a:schemeClr val="tx1"/>
                    </a:solidFill>
                    <a:latin typeface="Cambria Math" panose="02040503050406030204" pitchFamily="18" charset="0"/>
                  </a:rPr>
                  <a:t>:  constate de  temps de décharge (s)</a:t>
                </a:r>
              </a:p>
              <a:p>
                <a14:m>
                  <m:oMath xmlns:m="http://schemas.openxmlformats.org/officeDocument/2006/math">
                    <m:sSub>
                      <m:sSubPr>
                        <m:ctrlPr>
                          <a:rPr lang="fr-FR" sz="1400" i="1" smtClean="0">
                            <a:solidFill>
                              <a:schemeClr val="tx1"/>
                            </a:solidFill>
                            <a:latin typeface="Cambria Math" panose="02040503050406030204" pitchFamily="18" charset="0"/>
                          </a:rPr>
                        </m:ctrlPr>
                      </m:sSubPr>
                      <m:e>
                        <m:r>
                          <a:rPr lang="fr-FR" sz="1400" b="0" i="1" smtClean="0">
                            <a:solidFill>
                              <a:schemeClr val="tx1"/>
                            </a:solidFill>
                            <a:latin typeface="Cambria Math" panose="02040503050406030204" pitchFamily="18" charset="0"/>
                          </a:rPr>
                          <m:t>𝑡</m:t>
                        </m:r>
                      </m:e>
                      <m:sub>
                        <m:r>
                          <a:rPr lang="fr-FR" sz="1400" b="0" i="1" smtClean="0">
                            <a:solidFill>
                              <a:schemeClr val="tx1"/>
                            </a:solidFill>
                            <a:latin typeface="Cambria Math" panose="02040503050406030204" pitchFamily="18" charset="0"/>
                          </a:rPr>
                          <m:t>𝑟</m:t>
                        </m:r>
                      </m:sub>
                    </m:sSub>
                  </m:oMath>
                </a14:m>
                <a:r>
                  <a:rPr lang="fr-FR" sz="1400" i="1" dirty="0">
                    <a:solidFill>
                      <a:schemeClr val="tx1"/>
                    </a:solidFill>
                    <a:latin typeface="Cambria Math" panose="02040503050406030204" pitchFamily="18" charset="0"/>
                  </a:rPr>
                  <a:t>: conte de temps  ramenée en entrée (s)</a:t>
                </a:r>
              </a:p>
            </p:txBody>
          </p:sp>
        </mc:Choice>
        <mc:Fallback xmlns="">
          <p:sp>
            <p:nvSpPr>
              <p:cNvPr id="5" name="Rectangle 4">
                <a:extLst>
                  <a:ext uri="{FF2B5EF4-FFF2-40B4-BE49-F238E27FC236}">
                    <a16:creationId xmlns:a16="http://schemas.microsoft.com/office/drawing/2014/main" id="{E9F09A00-89BF-4179-925A-7B4806D55FB2}"/>
                  </a:ext>
                </a:extLst>
              </p:cNvPr>
              <p:cNvSpPr>
                <a:spLocks noRot="1" noChangeAspect="1" noMove="1" noResize="1" noEditPoints="1" noAdjustHandles="1" noChangeArrowheads="1" noChangeShapeType="1" noTextEdit="1"/>
              </p:cNvSpPr>
              <p:nvPr/>
            </p:nvSpPr>
            <p:spPr>
              <a:xfrm>
                <a:off x="4980221" y="5125512"/>
                <a:ext cx="3723140" cy="1201211"/>
              </a:xfrm>
              <a:prstGeom prst="rect">
                <a:avLst/>
              </a:prstGeom>
              <a:blipFill>
                <a:blip r:embed="rId7"/>
                <a:stretch>
                  <a:fillRect/>
                </a:stretch>
              </a:blipFill>
              <a:ln>
                <a:noFill/>
              </a:ln>
            </p:spPr>
            <p:txBody>
              <a:bodyPr/>
              <a:lstStyle/>
              <a:p>
                <a:r>
                  <a:rPr lang="fr-FR">
                    <a:noFill/>
                  </a:rPr>
                  <a:t> </a:t>
                </a:r>
              </a:p>
            </p:txBody>
          </p:sp>
        </mc:Fallback>
      </mc:AlternateContent>
      <p:sp>
        <p:nvSpPr>
          <p:cNvPr id="11" name="Espace réservé du numéro de diapositive 10">
            <a:extLst>
              <a:ext uri="{FF2B5EF4-FFF2-40B4-BE49-F238E27FC236}">
                <a16:creationId xmlns:a16="http://schemas.microsoft.com/office/drawing/2014/main" id="{46331469-27B1-4241-A8F6-ED41C5EEA1F1}"/>
              </a:ext>
            </a:extLst>
          </p:cNvPr>
          <p:cNvSpPr>
            <a:spLocks noGrp="1"/>
          </p:cNvSpPr>
          <p:nvPr>
            <p:ph type="sldNum" sz="quarter" idx="12"/>
          </p:nvPr>
        </p:nvSpPr>
        <p:spPr>
          <a:xfrm>
            <a:off x="6971148" y="6016200"/>
            <a:ext cx="2133600" cy="365125"/>
          </a:xfrm>
        </p:spPr>
        <p:txBody>
          <a:bodyPr/>
          <a:lstStyle/>
          <a:p>
            <a:fld id="{01397B66-3F45-4A8D-BD44-716047D06632}" type="slidenum">
              <a:rPr lang="fr-FR" sz="1600" i="1" smtClean="0">
                <a:solidFill>
                  <a:srgbClr val="FF0000"/>
                </a:solidFill>
              </a:rPr>
              <a:t>30</a:t>
            </a:fld>
            <a:r>
              <a:rPr lang="fr-FR" sz="1600" i="1" dirty="0">
                <a:solidFill>
                  <a:srgbClr val="FF0000"/>
                </a:solidFill>
              </a:rPr>
              <a:t>/33</a:t>
            </a:r>
          </a:p>
        </p:txBody>
      </p:sp>
      <p:sp>
        <p:nvSpPr>
          <p:cNvPr id="13" name="Rectangle 12">
            <a:extLst>
              <a:ext uri="{FF2B5EF4-FFF2-40B4-BE49-F238E27FC236}">
                <a16:creationId xmlns:a16="http://schemas.microsoft.com/office/drawing/2014/main" id="{C2D19B27-76C0-49FE-A3E6-64019A84546D}"/>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4. Electronique de mesure : </a:t>
            </a:r>
            <a:r>
              <a:rPr lang="fr-FR" sz="2400" b="1" dirty="0">
                <a:ln w="0"/>
                <a:solidFill>
                  <a:schemeClr val="accent1"/>
                </a:solidFill>
                <a:effectLst>
                  <a:outerShdw blurRad="38100" dist="25400" dir="5400000" algn="ctr" rotWithShape="0">
                    <a:srgbClr val="6E747A">
                      <a:alpha val="43000"/>
                    </a:srgbClr>
                  </a:outerShdw>
                </a:effectLst>
              </a:rPr>
              <a:t>faible flux</a:t>
            </a:r>
            <a:endParaRPr lang="fr-FR" sz="2400" b="1" dirty="0">
              <a:ln w="22225">
                <a:solidFill>
                  <a:schemeClr val="accent2"/>
                </a:solidFill>
                <a:prstDash val="solid"/>
              </a:ln>
              <a:solidFill>
                <a:srgbClr val="0570B8"/>
              </a:solidFill>
            </a:endParaRPr>
          </a:p>
        </p:txBody>
      </p:sp>
      <p:sp>
        <p:nvSpPr>
          <p:cNvPr id="15" name="Rectangle 14">
            <a:extLst>
              <a:ext uri="{FF2B5EF4-FFF2-40B4-BE49-F238E27FC236}">
                <a16:creationId xmlns:a16="http://schemas.microsoft.com/office/drawing/2014/main" id="{587B2842-260E-4E16-B851-A8ACFD01A5C7}"/>
              </a:ext>
            </a:extLst>
          </p:cNvPr>
          <p:cNvSpPr/>
          <p:nvPr/>
        </p:nvSpPr>
        <p:spPr>
          <a:xfrm>
            <a:off x="144090" y="779358"/>
            <a:ext cx="9755410"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impulsion : </a:t>
            </a:r>
            <a:r>
              <a:rPr lang="fr-FR" sz="2400" dirty="0">
                <a:ln w="0"/>
                <a:solidFill>
                  <a:srgbClr val="FF0000"/>
                </a:solidFill>
                <a:effectLst>
                  <a:outerShdw blurRad="38100" dist="25400" dir="5400000" algn="ctr" rotWithShape="0">
                    <a:srgbClr val="6E747A">
                      <a:alpha val="43000"/>
                    </a:srgbClr>
                  </a:outerShdw>
                </a:effectLst>
              </a:rPr>
              <a:t>-</a:t>
            </a:r>
            <a:r>
              <a:rPr lang="fr-FR" sz="2400" dirty="0">
                <a:ln w="0"/>
                <a:solidFill>
                  <a:schemeClr val="accent1"/>
                </a:solidFill>
                <a:effectLst>
                  <a:outerShdw blurRad="38100" dist="25400" dir="5400000" algn="ctr" rotWithShape="0">
                    <a:srgbClr val="6E747A">
                      <a:alpha val="43000"/>
                    </a:srgbClr>
                  </a:outerShdw>
                </a:effectLst>
              </a:rPr>
              <a:t> </a:t>
            </a:r>
            <a:r>
              <a:rPr lang="fr-FR" sz="2400" dirty="0">
                <a:ln w="0"/>
                <a:solidFill>
                  <a:srgbClr val="FF0000"/>
                </a:solidFill>
                <a:effectLst>
                  <a:outerShdw blurRad="38100" dist="25400" dir="5400000" algn="ctr" rotWithShape="0">
                    <a:srgbClr val="6E747A">
                      <a:alpha val="43000"/>
                    </a:srgbClr>
                  </a:outerShdw>
                </a:effectLst>
              </a:rPr>
              <a:t>Réponse impulsionnelle</a:t>
            </a:r>
          </a:p>
          <a:p>
            <a:r>
              <a:rPr lang="fr-FR" sz="2400" b="1" dirty="0">
                <a:ln w="0"/>
                <a:solidFill>
                  <a:srgbClr val="FF0000"/>
                </a:solidFill>
                <a:effectLst>
                  <a:outerShdw blurRad="38100" dist="25400" dir="5400000" algn="ctr" rotWithShape="0">
                    <a:srgbClr val="6E747A">
                      <a:alpha val="43000"/>
                    </a:srgbClr>
                  </a:outerShdw>
                </a:effectLst>
              </a:rPr>
              <a:t>                                 </a:t>
            </a:r>
            <a:r>
              <a:rPr lang="fr-FR" sz="2400" dirty="0">
                <a:ln w="0"/>
                <a:solidFill>
                  <a:srgbClr val="FF0000"/>
                </a:solidFill>
                <a:effectLst>
                  <a:outerShdw blurRad="38100" dist="25400" dir="5400000" algn="ctr" rotWithShape="0">
                    <a:srgbClr val="6E747A">
                      <a:alpha val="43000"/>
                    </a:srgbClr>
                  </a:outerShdw>
                </a:effectLst>
              </a:rPr>
              <a:t>- Impact du gain DC</a:t>
            </a:r>
          </a:p>
          <a:p>
            <a:r>
              <a:rPr lang="fr-FR" sz="2200" b="1" dirty="0">
                <a:ln w="0"/>
                <a:solidFill>
                  <a:srgbClr val="FF0000"/>
                </a:solidFill>
                <a:effectLst>
                  <a:outerShdw blurRad="38100" dist="25400" dir="5400000" algn="ctr" rotWithShape="0">
                    <a:srgbClr val="6E747A">
                      <a:alpha val="43000"/>
                    </a:srgbClr>
                  </a:outerShdw>
                </a:effectLst>
              </a:rPr>
              <a:t>                                                                                                      </a:t>
            </a:r>
          </a:p>
        </p:txBody>
      </p:sp>
      <p:pic>
        <p:nvPicPr>
          <p:cNvPr id="16" name="Image 15">
            <a:extLst>
              <a:ext uri="{FF2B5EF4-FFF2-40B4-BE49-F238E27FC236}">
                <a16:creationId xmlns:a16="http://schemas.microsoft.com/office/drawing/2014/main" id="{6EB48807-7383-4207-B267-4C84E94D4EAA}"/>
              </a:ext>
            </a:extLst>
          </p:cNvPr>
          <p:cNvPicPr>
            <a:picLocks noChangeAspect="1"/>
          </p:cNvPicPr>
          <p:nvPr/>
        </p:nvPicPr>
        <p:blipFill>
          <a:blip r:embed="rId8"/>
          <a:stretch>
            <a:fillRect/>
          </a:stretch>
        </p:blipFill>
        <p:spPr>
          <a:xfrm>
            <a:off x="4863702" y="1762537"/>
            <a:ext cx="4607302" cy="3443450"/>
          </a:xfrm>
          <a:prstGeom prst="rect">
            <a:avLst/>
          </a:prstGeom>
        </p:spPr>
      </p:pic>
      <p:sp>
        <p:nvSpPr>
          <p:cNvPr id="17" name="Rectangle 16">
            <a:extLst>
              <a:ext uri="{FF2B5EF4-FFF2-40B4-BE49-F238E27FC236}">
                <a16:creationId xmlns:a16="http://schemas.microsoft.com/office/drawing/2014/main" id="{BE4534C2-08B2-4BE9-AED3-9448CCE9188F}"/>
              </a:ext>
            </a:extLst>
          </p:cNvPr>
          <p:cNvSpPr/>
          <p:nvPr/>
        </p:nvSpPr>
        <p:spPr bwMode="auto">
          <a:xfrm>
            <a:off x="6045724" y="3402171"/>
            <a:ext cx="2634234" cy="3622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1200" dirty="0">
                <a:latin typeface="Times" pitchFamily="8" charset="0"/>
              </a:rPr>
              <a:t>Aol</a:t>
            </a:r>
            <a:r>
              <a:rPr kumimoji="0" lang="fr-FR" sz="1200" b="0" i="0" u="none" strike="noStrike" cap="none" normalizeH="0" baseline="0" dirty="0">
                <a:ln>
                  <a:noFill/>
                </a:ln>
                <a:solidFill>
                  <a:schemeClr val="tx1"/>
                </a:solidFill>
                <a:effectLst/>
                <a:latin typeface="Times" pitchFamily="8" charset="0"/>
              </a:rPr>
              <a:t>= f ( gm, Id, Ro) qui sont les paramètres interne de l’amplificateur</a:t>
            </a:r>
          </a:p>
        </p:txBody>
      </p:sp>
      <p:sp>
        <p:nvSpPr>
          <p:cNvPr id="18" name="Rectangle 17">
            <a:extLst>
              <a:ext uri="{FF2B5EF4-FFF2-40B4-BE49-F238E27FC236}">
                <a16:creationId xmlns:a16="http://schemas.microsoft.com/office/drawing/2014/main" id="{0A11E3F4-9EB7-43D8-BF8D-878AFC54E366}"/>
              </a:ext>
            </a:extLst>
          </p:cNvPr>
          <p:cNvSpPr/>
          <p:nvPr/>
        </p:nvSpPr>
        <p:spPr bwMode="auto">
          <a:xfrm>
            <a:off x="6254074" y="4077108"/>
            <a:ext cx="2445863" cy="3021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fr-FR" sz="1400" dirty="0">
                <a:latin typeface="Times" pitchFamily="8" charset="0"/>
              </a:rPr>
              <a:t>Cd= 270pF , Cf = 2pF</a:t>
            </a:r>
          </a:p>
        </p:txBody>
      </p:sp>
    </p:spTree>
    <p:extLst>
      <p:ext uri="{BB962C8B-B14F-4D97-AF65-F5344CB8AC3E}">
        <p14:creationId xmlns:p14="http://schemas.microsoft.com/office/powerpoint/2010/main" val="212640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87CC1A03-230D-4714-A88F-11954A2F72A1}"/>
              </a:ext>
            </a:extLst>
          </p:cNvPr>
          <p:cNvSpPr>
            <a:spLocks noGrp="1"/>
          </p:cNvSpPr>
          <p:nvPr>
            <p:ph type="sldNum" sz="quarter" idx="12"/>
          </p:nvPr>
        </p:nvSpPr>
        <p:spPr>
          <a:xfrm>
            <a:off x="6985523" y="5986155"/>
            <a:ext cx="2133600" cy="365125"/>
          </a:xfrm>
        </p:spPr>
        <p:txBody>
          <a:bodyPr/>
          <a:lstStyle/>
          <a:p>
            <a:fld id="{01397B66-3F45-4A8D-BD44-716047D06632}" type="slidenum">
              <a:rPr lang="fr-FR" sz="1600" i="1" smtClean="0">
                <a:solidFill>
                  <a:srgbClr val="FF0000"/>
                </a:solidFill>
              </a:rPr>
              <a:t>31</a:t>
            </a:fld>
            <a:r>
              <a:rPr lang="fr-FR" sz="1600" i="1" dirty="0">
                <a:solidFill>
                  <a:srgbClr val="FF0000"/>
                </a:solidFill>
              </a:rPr>
              <a:t>/33</a:t>
            </a:r>
          </a:p>
        </p:txBody>
      </p:sp>
      <p:sp>
        <p:nvSpPr>
          <p:cNvPr id="11" name="Rectangle 10">
            <a:extLst>
              <a:ext uri="{FF2B5EF4-FFF2-40B4-BE49-F238E27FC236}">
                <a16:creationId xmlns:a16="http://schemas.microsoft.com/office/drawing/2014/main" id="{80953E91-C604-4880-A9BD-10E7BCBC4DC8}"/>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4. Electronique de mesure : </a:t>
            </a:r>
            <a:r>
              <a:rPr lang="fr-FR" sz="2400" b="1" dirty="0">
                <a:ln w="0"/>
                <a:solidFill>
                  <a:schemeClr val="accent1"/>
                </a:solidFill>
                <a:effectLst>
                  <a:outerShdw blurRad="38100" dist="25400" dir="5400000" algn="ctr" rotWithShape="0">
                    <a:srgbClr val="6E747A">
                      <a:alpha val="43000"/>
                    </a:srgbClr>
                  </a:outerShdw>
                </a:effectLst>
              </a:rPr>
              <a:t>faible flux</a:t>
            </a:r>
            <a:endParaRPr lang="fr-FR" sz="2400" b="1" dirty="0">
              <a:ln w="22225">
                <a:solidFill>
                  <a:schemeClr val="accent2"/>
                </a:solidFill>
                <a:prstDash val="solid"/>
              </a:ln>
              <a:solidFill>
                <a:srgbClr val="0570B8"/>
              </a:solidFill>
            </a:endParaRPr>
          </a:p>
        </p:txBody>
      </p:sp>
      <p:sp>
        <p:nvSpPr>
          <p:cNvPr id="13" name="Rectangle 12">
            <a:extLst>
              <a:ext uri="{FF2B5EF4-FFF2-40B4-BE49-F238E27FC236}">
                <a16:creationId xmlns:a16="http://schemas.microsoft.com/office/drawing/2014/main" id="{66727E6B-50ED-4844-8C65-7D420A69AE23}"/>
              </a:ext>
            </a:extLst>
          </p:cNvPr>
          <p:cNvSpPr/>
          <p:nvPr/>
        </p:nvSpPr>
        <p:spPr>
          <a:xfrm>
            <a:off x="144090" y="556880"/>
            <a:ext cx="9755410"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impulsion : </a:t>
            </a:r>
            <a:r>
              <a:rPr lang="fr-FR" sz="2400" dirty="0">
                <a:ln w="0"/>
                <a:solidFill>
                  <a:srgbClr val="FF0000"/>
                </a:solidFill>
                <a:effectLst>
                  <a:outerShdw blurRad="38100" dist="25400" dir="5400000" algn="ctr" rotWithShape="0">
                    <a:srgbClr val="6E747A">
                      <a:alpha val="43000"/>
                    </a:srgbClr>
                  </a:outerShdw>
                </a:effectLst>
              </a:rPr>
              <a:t>Choix d’une structure pour conception CMOS 0,35u</a:t>
            </a:r>
            <a:endParaRPr lang="fr-FR" b="1" dirty="0">
              <a:ln w="0"/>
              <a:solidFill>
                <a:srgbClr val="FF0000"/>
              </a:solidFill>
              <a:effectLst>
                <a:outerShdw blurRad="38100" dist="25400" dir="5400000" algn="ctr" rotWithShape="0">
                  <a:srgbClr val="6E747A">
                    <a:alpha val="43000"/>
                  </a:srgbClr>
                </a:outerShdw>
              </a:effectLst>
            </a:endParaRPr>
          </a:p>
          <a:p>
            <a:r>
              <a:rPr lang="fr-FR" sz="2200" b="1" dirty="0">
                <a:ln w="0"/>
                <a:solidFill>
                  <a:srgbClr val="FF0000"/>
                </a:solidFill>
                <a:effectLst>
                  <a:outerShdw blurRad="38100" dist="25400" dir="5400000" algn="ctr" rotWithShape="0">
                    <a:srgbClr val="6E747A">
                      <a:alpha val="43000"/>
                    </a:srgbClr>
                  </a:outerShdw>
                </a:effectLst>
              </a:rPr>
              <a:t>                                                                                                      </a:t>
            </a:r>
          </a:p>
        </p:txBody>
      </p:sp>
      <p:grpSp>
        <p:nvGrpSpPr>
          <p:cNvPr id="14" name="Groupe 13">
            <a:extLst>
              <a:ext uri="{FF2B5EF4-FFF2-40B4-BE49-F238E27FC236}">
                <a16:creationId xmlns:a16="http://schemas.microsoft.com/office/drawing/2014/main" id="{04DC98B5-4533-4929-8F68-D7E280E81C8A}"/>
              </a:ext>
            </a:extLst>
          </p:cNvPr>
          <p:cNvGrpSpPr/>
          <p:nvPr/>
        </p:nvGrpSpPr>
        <p:grpSpPr>
          <a:xfrm>
            <a:off x="32846" y="889328"/>
            <a:ext cx="9002634" cy="2232248"/>
            <a:chOff x="32846" y="889328"/>
            <a:chExt cx="9002634" cy="2232248"/>
          </a:xfrm>
        </p:grpSpPr>
        <p:pic>
          <p:nvPicPr>
            <p:cNvPr id="5" name="Image 4">
              <a:extLst>
                <a:ext uri="{FF2B5EF4-FFF2-40B4-BE49-F238E27FC236}">
                  <a16:creationId xmlns:a16="http://schemas.microsoft.com/office/drawing/2014/main" id="{D9F9B03A-BAAD-47C1-8DAE-5DE3E6628DAF}"/>
                </a:ext>
              </a:extLst>
            </p:cNvPr>
            <p:cNvPicPr>
              <a:picLocks noChangeAspect="1"/>
            </p:cNvPicPr>
            <p:nvPr/>
          </p:nvPicPr>
          <p:blipFill>
            <a:blip r:embed="rId5"/>
            <a:stretch>
              <a:fillRect/>
            </a:stretch>
          </p:blipFill>
          <p:spPr>
            <a:xfrm>
              <a:off x="32846" y="889328"/>
              <a:ext cx="9002634" cy="2232248"/>
            </a:xfrm>
            <a:prstGeom prst="rect">
              <a:avLst/>
            </a:prstGeom>
          </p:spPr>
        </p:pic>
        <p:pic>
          <p:nvPicPr>
            <p:cNvPr id="12" name="Image 11">
              <a:extLst>
                <a:ext uri="{FF2B5EF4-FFF2-40B4-BE49-F238E27FC236}">
                  <a16:creationId xmlns:a16="http://schemas.microsoft.com/office/drawing/2014/main" id="{1AFDA6AC-DBC5-4EB4-B6C8-B14DD3E26928}"/>
                </a:ext>
              </a:extLst>
            </p:cNvPr>
            <p:cNvPicPr>
              <a:picLocks noChangeAspect="1"/>
            </p:cNvPicPr>
            <p:nvPr/>
          </p:nvPicPr>
          <p:blipFill>
            <a:blip r:embed="rId6"/>
            <a:stretch>
              <a:fillRect/>
            </a:stretch>
          </p:blipFill>
          <p:spPr>
            <a:xfrm>
              <a:off x="1294854" y="1708454"/>
              <a:ext cx="533780" cy="395102"/>
            </a:xfrm>
            <a:prstGeom prst="rect">
              <a:avLst/>
            </a:prstGeom>
          </p:spPr>
        </p:pic>
        <p:sp>
          <p:nvSpPr>
            <p:cNvPr id="6" name="Rectangle 5">
              <a:extLst>
                <a:ext uri="{FF2B5EF4-FFF2-40B4-BE49-F238E27FC236}">
                  <a16:creationId xmlns:a16="http://schemas.microsoft.com/office/drawing/2014/main" id="{2E732062-F48F-402A-BDDA-6737B4C5272E}"/>
                </a:ext>
              </a:extLst>
            </p:cNvPr>
            <p:cNvSpPr/>
            <p:nvPr/>
          </p:nvSpPr>
          <p:spPr>
            <a:xfrm>
              <a:off x="144090" y="1005929"/>
              <a:ext cx="1874858" cy="395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Structure</a:t>
              </a:r>
            </a:p>
          </p:txBody>
        </p:sp>
      </p:grpSp>
      <p:sp>
        <p:nvSpPr>
          <p:cNvPr id="17" name="Rectangle 16">
            <a:extLst>
              <a:ext uri="{FF2B5EF4-FFF2-40B4-BE49-F238E27FC236}">
                <a16:creationId xmlns:a16="http://schemas.microsoft.com/office/drawing/2014/main" id="{A3718E0E-56AE-4960-B87F-1A17CA2066F2}"/>
              </a:ext>
            </a:extLst>
          </p:cNvPr>
          <p:cNvSpPr/>
          <p:nvPr/>
        </p:nvSpPr>
        <p:spPr>
          <a:xfrm>
            <a:off x="2186367" y="3554986"/>
            <a:ext cx="12961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Entrée</a:t>
            </a:r>
          </a:p>
        </p:txBody>
      </p:sp>
      <p:pic>
        <p:nvPicPr>
          <p:cNvPr id="18" name="Image 17">
            <a:extLst>
              <a:ext uri="{FF2B5EF4-FFF2-40B4-BE49-F238E27FC236}">
                <a16:creationId xmlns:a16="http://schemas.microsoft.com/office/drawing/2014/main" id="{C1F932C8-3C9D-45A0-B882-0871C84FBB3B}"/>
              </a:ext>
            </a:extLst>
          </p:cNvPr>
          <p:cNvPicPr>
            <a:picLocks noChangeAspect="1"/>
          </p:cNvPicPr>
          <p:nvPr/>
        </p:nvPicPr>
        <p:blipFill>
          <a:blip r:embed="rId7"/>
          <a:stretch>
            <a:fillRect/>
          </a:stretch>
        </p:blipFill>
        <p:spPr>
          <a:xfrm>
            <a:off x="3533639" y="3151624"/>
            <a:ext cx="4081301" cy="3214673"/>
          </a:xfrm>
          <a:prstGeom prst="rect">
            <a:avLst/>
          </a:prstGeom>
        </p:spPr>
      </p:pic>
      <p:cxnSp>
        <p:nvCxnSpPr>
          <p:cNvPr id="16" name="Connecteur droit 15">
            <a:extLst>
              <a:ext uri="{FF2B5EF4-FFF2-40B4-BE49-F238E27FC236}">
                <a16:creationId xmlns:a16="http://schemas.microsoft.com/office/drawing/2014/main" id="{091AFB9B-3F4A-4C41-9253-E91BD5CC8511}"/>
              </a:ext>
            </a:extLst>
          </p:cNvPr>
          <p:cNvCxnSpPr/>
          <p:nvPr/>
        </p:nvCxnSpPr>
        <p:spPr>
          <a:xfrm flipH="1">
            <a:off x="3635896" y="3700418"/>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20239F0-EE28-4106-B522-354DF8FC13C3}"/>
              </a:ext>
            </a:extLst>
          </p:cNvPr>
          <p:cNvCxnSpPr/>
          <p:nvPr/>
        </p:nvCxnSpPr>
        <p:spPr>
          <a:xfrm flipH="1" flipV="1">
            <a:off x="3635896" y="3629117"/>
            <a:ext cx="14401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878D525A-31FC-4E9F-9D29-FD388527C25C}"/>
              </a:ext>
            </a:extLst>
          </p:cNvPr>
          <p:cNvCxnSpPr/>
          <p:nvPr/>
        </p:nvCxnSpPr>
        <p:spPr>
          <a:xfrm>
            <a:off x="3275630" y="3700418"/>
            <a:ext cx="504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A708161B-D508-48BA-AA4A-D4294D661DF2}"/>
              </a:ext>
            </a:extLst>
          </p:cNvPr>
          <p:cNvSpPr/>
          <p:nvPr/>
        </p:nvSpPr>
        <p:spPr>
          <a:xfrm>
            <a:off x="2339752" y="1708454"/>
            <a:ext cx="1142759" cy="28038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54255E48-E16C-4B87-9AEF-2C1E37A5916B}"/>
              </a:ext>
            </a:extLst>
          </p:cNvPr>
          <p:cNvSpPr/>
          <p:nvPr/>
        </p:nvSpPr>
        <p:spPr>
          <a:xfrm>
            <a:off x="5040036" y="1753947"/>
            <a:ext cx="1142759" cy="28038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3F5AB95-F230-448D-836D-17A330E6A55E}"/>
              </a:ext>
            </a:extLst>
          </p:cNvPr>
          <p:cNvSpPr/>
          <p:nvPr/>
        </p:nvSpPr>
        <p:spPr>
          <a:xfrm>
            <a:off x="7780412" y="1725066"/>
            <a:ext cx="1142759" cy="280386"/>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007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pic>
        <p:nvPicPr>
          <p:cNvPr id="22" name="Image 21">
            <a:extLst>
              <a:ext uri="{FF2B5EF4-FFF2-40B4-BE49-F238E27FC236}">
                <a16:creationId xmlns:a16="http://schemas.microsoft.com/office/drawing/2014/main" id="{E4915612-3EAD-444C-AF1E-566746BB8596}"/>
              </a:ext>
            </a:extLst>
          </p:cNvPr>
          <p:cNvPicPr>
            <a:picLocks noChangeAspect="1"/>
          </p:cNvPicPr>
          <p:nvPr/>
        </p:nvPicPr>
        <p:blipFill>
          <a:blip r:embed="rId5"/>
          <a:stretch>
            <a:fillRect/>
          </a:stretch>
        </p:blipFill>
        <p:spPr>
          <a:xfrm>
            <a:off x="-24588" y="2276872"/>
            <a:ext cx="4320479" cy="3240360"/>
          </a:xfrm>
          <a:prstGeom prst="rect">
            <a:avLst/>
          </a:prstGeom>
        </p:spPr>
      </p:pic>
      <p:sp>
        <p:nvSpPr>
          <p:cNvPr id="5" name="Espace réservé du numéro de diapositive 4">
            <a:extLst>
              <a:ext uri="{FF2B5EF4-FFF2-40B4-BE49-F238E27FC236}">
                <a16:creationId xmlns:a16="http://schemas.microsoft.com/office/drawing/2014/main" id="{4B109709-2535-4729-A932-DB845E5E3C6B}"/>
              </a:ext>
            </a:extLst>
          </p:cNvPr>
          <p:cNvSpPr>
            <a:spLocks noGrp="1"/>
          </p:cNvSpPr>
          <p:nvPr>
            <p:ph type="sldNum" sz="quarter" idx="12"/>
          </p:nvPr>
        </p:nvSpPr>
        <p:spPr>
          <a:xfrm>
            <a:off x="7010400" y="6013130"/>
            <a:ext cx="2133600" cy="365125"/>
          </a:xfrm>
        </p:spPr>
        <p:txBody>
          <a:bodyPr/>
          <a:lstStyle/>
          <a:p>
            <a:fld id="{01397B66-3F45-4A8D-BD44-716047D06632}" type="slidenum">
              <a:rPr lang="fr-FR" sz="1600" i="1" smtClean="0">
                <a:solidFill>
                  <a:srgbClr val="FF0000"/>
                </a:solidFill>
              </a:rPr>
              <a:t>32</a:t>
            </a:fld>
            <a:r>
              <a:rPr lang="fr-FR" sz="1600" i="1" dirty="0">
                <a:solidFill>
                  <a:srgbClr val="FF0000"/>
                </a:solidFill>
              </a:rPr>
              <a:t>/33</a:t>
            </a:r>
          </a:p>
        </p:txBody>
      </p:sp>
      <p:sp>
        <p:nvSpPr>
          <p:cNvPr id="11" name="Rectangle 10">
            <a:extLst>
              <a:ext uri="{FF2B5EF4-FFF2-40B4-BE49-F238E27FC236}">
                <a16:creationId xmlns:a16="http://schemas.microsoft.com/office/drawing/2014/main" id="{59E1DB33-E948-4EB5-A2F3-E72343C27069}"/>
              </a:ext>
            </a:extLst>
          </p:cNvPr>
          <p:cNvSpPr/>
          <p:nvPr/>
        </p:nvSpPr>
        <p:spPr>
          <a:xfrm>
            <a:off x="32846" y="1374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4. Electronique de mesure : </a:t>
            </a:r>
            <a:r>
              <a:rPr lang="fr-FR" sz="2400" b="1" dirty="0">
                <a:ln w="0"/>
                <a:solidFill>
                  <a:schemeClr val="accent1"/>
                </a:solidFill>
                <a:effectLst>
                  <a:outerShdw blurRad="38100" dist="25400" dir="5400000" algn="ctr" rotWithShape="0">
                    <a:srgbClr val="6E747A">
                      <a:alpha val="43000"/>
                    </a:srgbClr>
                  </a:outerShdw>
                </a:effectLst>
              </a:rPr>
              <a:t>faible flux</a:t>
            </a:r>
            <a:endParaRPr lang="fr-FR" sz="2400" b="1" dirty="0">
              <a:ln w="22225">
                <a:solidFill>
                  <a:schemeClr val="accent2"/>
                </a:solidFill>
                <a:prstDash val="solid"/>
              </a:ln>
              <a:solidFill>
                <a:srgbClr val="0570B8"/>
              </a:solidFill>
            </a:endParaRPr>
          </a:p>
        </p:txBody>
      </p:sp>
      <p:sp>
        <p:nvSpPr>
          <p:cNvPr id="12" name="Rectangle 11">
            <a:extLst>
              <a:ext uri="{FF2B5EF4-FFF2-40B4-BE49-F238E27FC236}">
                <a16:creationId xmlns:a16="http://schemas.microsoft.com/office/drawing/2014/main" id="{C8C18B8A-D15A-4D2C-BCA4-8786AA60EADD}"/>
              </a:ext>
            </a:extLst>
          </p:cNvPr>
          <p:cNvSpPr/>
          <p:nvPr/>
        </p:nvSpPr>
        <p:spPr>
          <a:xfrm>
            <a:off x="144090" y="750399"/>
            <a:ext cx="9755410"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Mode impulsion :  </a:t>
            </a:r>
            <a:r>
              <a:rPr lang="fr-FR" sz="2400" dirty="0">
                <a:ln w="0"/>
                <a:solidFill>
                  <a:srgbClr val="FF0000"/>
                </a:solidFill>
                <a:effectLst>
                  <a:outerShdw blurRad="38100" dist="25400" dir="5400000" algn="ctr" rotWithShape="0">
                    <a:srgbClr val="6E747A">
                      <a:alpha val="43000"/>
                    </a:srgbClr>
                  </a:outerShdw>
                </a:effectLst>
              </a:rPr>
              <a:t>- Point de fonctionnement transistor d’entrée</a:t>
            </a:r>
          </a:p>
          <a:p>
            <a:r>
              <a:rPr lang="fr-FR" sz="2400" b="1" dirty="0">
                <a:ln w="0"/>
                <a:solidFill>
                  <a:srgbClr val="FF0000"/>
                </a:solidFill>
                <a:effectLst>
                  <a:outerShdw blurRad="38100" dist="25400" dir="5400000" algn="ctr" rotWithShape="0">
                    <a:srgbClr val="6E747A">
                      <a:alpha val="43000"/>
                    </a:srgbClr>
                  </a:outerShdw>
                </a:effectLst>
              </a:rPr>
              <a:t>                                  </a:t>
            </a:r>
            <a:r>
              <a:rPr lang="fr-FR" sz="2400" dirty="0">
                <a:ln w="0"/>
                <a:solidFill>
                  <a:srgbClr val="FF0000"/>
                </a:solidFill>
                <a:effectLst>
                  <a:outerShdw blurRad="38100" dist="25400" dir="5400000" algn="ctr" rotWithShape="0">
                    <a:srgbClr val="6E747A">
                      <a:alpha val="43000"/>
                    </a:srgbClr>
                  </a:outerShdw>
                </a:effectLst>
              </a:rPr>
              <a:t>- Fonction de transfert</a:t>
            </a:r>
            <a:endParaRPr lang="fr-FR" dirty="0">
              <a:ln w="0"/>
              <a:solidFill>
                <a:srgbClr val="FF0000"/>
              </a:solidFill>
              <a:effectLst>
                <a:outerShdw blurRad="38100" dist="25400" dir="5400000" algn="ctr" rotWithShape="0">
                  <a:srgbClr val="6E747A">
                    <a:alpha val="43000"/>
                  </a:srgbClr>
                </a:outerShdw>
              </a:effectLst>
            </a:endParaRPr>
          </a:p>
          <a:p>
            <a:r>
              <a:rPr lang="fr-FR" sz="2200" b="1" dirty="0">
                <a:ln w="0"/>
                <a:solidFill>
                  <a:srgbClr val="FF0000"/>
                </a:solidFill>
                <a:effectLst>
                  <a:outerShdw blurRad="38100" dist="25400" dir="5400000" algn="ctr" rotWithShape="0">
                    <a:srgbClr val="6E747A">
                      <a:alpha val="43000"/>
                    </a:srgbClr>
                  </a:outerShdw>
                </a:effectLst>
              </a:rPr>
              <a:t>                                                                                                      </a:t>
            </a:r>
          </a:p>
        </p:txBody>
      </p:sp>
      <p:pic>
        <p:nvPicPr>
          <p:cNvPr id="13" name="Image 12">
            <a:extLst>
              <a:ext uri="{FF2B5EF4-FFF2-40B4-BE49-F238E27FC236}">
                <a16:creationId xmlns:a16="http://schemas.microsoft.com/office/drawing/2014/main" id="{00415C18-A91E-4084-9534-7FD82D3C4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159" y="2426944"/>
            <a:ext cx="4612860" cy="3426696"/>
          </a:xfrm>
          <a:prstGeom prst="rect">
            <a:avLst/>
          </a:prstGeom>
        </p:spPr>
      </p:pic>
      <p:cxnSp>
        <p:nvCxnSpPr>
          <p:cNvPr id="14" name="Connecteur droit avec flèche 13">
            <a:extLst>
              <a:ext uri="{FF2B5EF4-FFF2-40B4-BE49-F238E27FC236}">
                <a16:creationId xmlns:a16="http://schemas.microsoft.com/office/drawing/2014/main" id="{556B8805-4C33-4023-9D1D-8F2071A7E4AF}"/>
              </a:ext>
            </a:extLst>
          </p:cNvPr>
          <p:cNvCxnSpPr>
            <a:cxnSpLocks/>
          </p:cNvCxnSpPr>
          <p:nvPr/>
        </p:nvCxnSpPr>
        <p:spPr>
          <a:xfrm flipV="1">
            <a:off x="7118473" y="2063876"/>
            <a:ext cx="818378" cy="7890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646C087-469D-4CBC-A5E0-74F9E44251F2}"/>
              </a:ext>
            </a:extLst>
          </p:cNvPr>
          <p:cNvSpPr/>
          <p:nvPr/>
        </p:nvSpPr>
        <p:spPr>
          <a:xfrm>
            <a:off x="7796154" y="1490616"/>
            <a:ext cx="1372434" cy="70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FF0000"/>
                </a:solidFill>
              </a:rPr>
              <a:t>Aol=77db</a:t>
            </a:r>
          </a:p>
        </p:txBody>
      </p:sp>
      <p:cxnSp>
        <p:nvCxnSpPr>
          <p:cNvPr id="17" name="Connecteur droit avec flèche 16">
            <a:extLst>
              <a:ext uri="{FF2B5EF4-FFF2-40B4-BE49-F238E27FC236}">
                <a16:creationId xmlns:a16="http://schemas.microsoft.com/office/drawing/2014/main" id="{4074914B-ACDE-4BB0-A3E8-A4C7BD23E7D8}"/>
              </a:ext>
            </a:extLst>
          </p:cNvPr>
          <p:cNvCxnSpPr>
            <a:cxnSpLocks/>
          </p:cNvCxnSpPr>
          <p:nvPr/>
        </p:nvCxnSpPr>
        <p:spPr>
          <a:xfrm flipH="1">
            <a:off x="7452320" y="4800180"/>
            <a:ext cx="855291" cy="10050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AE6226-D8CE-40BB-9B0A-B6F48A7550D2}"/>
              </a:ext>
            </a:extLst>
          </p:cNvPr>
          <p:cNvSpPr/>
          <p:nvPr/>
        </p:nvSpPr>
        <p:spPr>
          <a:xfrm>
            <a:off x="6841445" y="5603394"/>
            <a:ext cx="1372434" cy="70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a:solidFill>
                  <a:srgbClr val="FF0000"/>
                </a:solidFill>
              </a:rPr>
              <a:t>Ft</a:t>
            </a:r>
            <a:r>
              <a:rPr lang="fr-FR" b="1" dirty="0">
                <a:solidFill>
                  <a:srgbClr val="FF0000"/>
                </a:solidFill>
              </a:rPr>
              <a:t>=1,5GHz</a:t>
            </a:r>
          </a:p>
        </p:txBody>
      </p:sp>
      <p:pic>
        <p:nvPicPr>
          <p:cNvPr id="21" name="Image 20">
            <a:extLst>
              <a:ext uri="{FF2B5EF4-FFF2-40B4-BE49-F238E27FC236}">
                <a16:creationId xmlns:a16="http://schemas.microsoft.com/office/drawing/2014/main" id="{ECB03A5F-5B03-4DE7-A68D-15E2F44BA62A}"/>
              </a:ext>
            </a:extLst>
          </p:cNvPr>
          <p:cNvPicPr>
            <a:picLocks noChangeAspect="1"/>
          </p:cNvPicPr>
          <p:nvPr/>
        </p:nvPicPr>
        <p:blipFill>
          <a:blip r:embed="rId7"/>
          <a:stretch>
            <a:fillRect/>
          </a:stretch>
        </p:blipFill>
        <p:spPr>
          <a:xfrm>
            <a:off x="827926" y="4224329"/>
            <a:ext cx="427018" cy="425566"/>
          </a:xfrm>
          <a:prstGeom prst="rect">
            <a:avLst/>
          </a:prstGeom>
        </p:spPr>
      </p:pic>
      <p:pic>
        <p:nvPicPr>
          <p:cNvPr id="24" name="Image 23">
            <a:extLst>
              <a:ext uri="{FF2B5EF4-FFF2-40B4-BE49-F238E27FC236}">
                <a16:creationId xmlns:a16="http://schemas.microsoft.com/office/drawing/2014/main" id="{9CCB1D83-9B2F-4EC2-9126-F7167893E8C1}"/>
              </a:ext>
            </a:extLst>
          </p:cNvPr>
          <p:cNvPicPr>
            <a:picLocks noChangeAspect="1"/>
          </p:cNvPicPr>
          <p:nvPr/>
        </p:nvPicPr>
        <p:blipFill>
          <a:blip r:embed="rId8"/>
          <a:stretch>
            <a:fillRect/>
          </a:stretch>
        </p:blipFill>
        <p:spPr>
          <a:xfrm>
            <a:off x="1735178" y="5544538"/>
            <a:ext cx="533780" cy="395102"/>
          </a:xfrm>
          <a:prstGeom prst="rect">
            <a:avLst/>
          </a:prstGeom>
        </p:spPr>
      </p:pic>
      <p:pic>
        <p:nvPicPr>
          <p:cNvPr id="25" name="Image 24">
            <a:extLst>
              <a:ext uri="{FF2B5EF4-FFF2-40B4-BE49-F238E27FC236}">
                <a16:creationId xmlns:a16="http://schemas.microsoft.com/office/drawing/2014/main" id="{D7A6BF81-DADC-4931-9F37-C6ADE33AD404}"/>
              </a:ext>
            </a:extLst>
          </p:cNvPr>
          <p:cNvPicPr>
            <a:picLocks noChangeAspect="1"/>
          </p:cNvPicPr>
          <p:nvPr/>
        </p:nvPicPr>
        <p:blipFill>
          <a:blip r:embed="rId7"/>
          <a:stretch>
            <a:fillRect/>
          </a:stretch>
        </p:blipFill>
        <p:spPr>
          <a:xfrm>
            <a:off x="3273553" y="4219178"/>
            <a:ext cx="427018" cy="425566"/>
          </a:xfrm>
          <a:prstGeom prst="rect">
            <a:avLst/>
          </a:prstGeom>
        </p:spPr>
      </p:pic>
    </p:spTree>
    <p:extLst>
      <p:ext uri="{BB962C8B-B14F-4D97-AF65-F5344CB8AC3E}">
        <p14:creationId xmlns:p14="http://schemas.microsoft.com/office/powerpoint/2010/main" val="303295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9456" y="153586"/>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5E492CB9-80A6-4BE1-BE1B-E9DD6C838422}"/>
              </a:ext>
            </a:extLst>
          </p:cNvPr>
          <p:cNvGrpSpPr/>
          <p:nvPr/>
        </p:nvGrpSpPr>
        <p:grpSpPr>
          <a:xfrm>
            <a:off x="1135595" y="2988715"/>
            <a:ext cx="7772400" cy="1408748"/>
            <a:chOff x="685800" y="1772234"/>
            <a:chExt cx="7772400" cy="1936927"/>
          </a:xfrm>
        </p:grpSpPr>
        <p:grpSp>
          <p:nvGrpSpPr>
            <p:cNvPr id="6" name="Groupe 5">
              <a:extLst>
                <a:ext uri="{FF2B5EF4-FFF2-40B4-BE49-F238E27FC236}">
                  <a16:creationId xmlns:a16="http://schemas.microsoft.com/office/drawing/2014/main" id="{D869C2CE-BD27-4535-BA32-C7DAD0F98321}"/>
                </a:ext>
              </a:extLst>
            </p:cNvPr>
            <p:cNvGrpSpPr/>
            <p:nvPr/>
          </p:nvGrpSpPr>
          <p:grpSpPr>
            <a:xfrm>
              <a:off x="685800" y="1772234"/>
              <a:ext cx="7772400" cy="1936927"/>
              <a:chOff x="685800" y="1772234"/>
              <a:chExt cx="7772400" cy="1936927"/>
            </a:xfrm>
          </p:grpSpPr>
          <p:sp>
            <p:nvSpPr>
              <p:cNvPr id="23" name="Rectangle 34">
                <a:extLst>
                  <a:ext uri="{FF2B5EF4-FFF2-40B4-BE49-F238E27FC236}">
                    <a16:creationId xmlns:a16="http://schemas.microsoft.com/office/drawing/2014/main" id="{06119774-95E5-4A0C-8F58-F67190678334}"/>
                  </a:ext>
                </a:extLst>
              </p:cNvPr>
              <p:cNvSpPr/>
              <p:nvPr/>
            </p:nvSpPr>
            <p:spPr>
              <a:xfrm>
                <a:off x="685800" y="1772234"/>
                <a:ext cx="7772400" cy="338554"/>
              </a:xfrm>
              <a:prstGeom prst="rect">
                <a:avLst/>
              </a:prstGeom>
            </p:spPr>
            <p:txBody>
              <a:bodyPr wrap="square">
                <a:spAutoFit/>
              </a:bodyPr>
              <a:lstStyle/>
              <a:p>
                <a:pPr algn="ctr"/>
                <a:r>
                  <a:rPr lang="fr-FR" sz="1600" i="1" dirty="0">
                    <a:latin typeface="Comic Sans MS" panose="030F0702030302020204" pitchFamily="66" charset="0"/>
                    <a:cs typeface="Times New Roman" panose="02020603050405020304" pitchFamily="18" charset="0"/>
                  </a:rPr>
                  <a:t>Chaîne d’acquisition</a:t>
                </a:r>
                <a:endParaRPr lang="en-US" sz="1600" b="1" i="1" u="sng" dirty="0">
                  <a:latin typeface="Comic Sans MS" panose="030F0702030302020204" pitchFamily="66" charset="0"/>
                  <a:cs typeface="Times New Roman" panose="02020603050405020304" pitchFamily="18" charset="0"/>
                </a:endParaRPr>
              </a:p>
            </p:txBody>
          </p:sp>
          <p:grpSp>
            <p:nvGrpSpPr>
              <p:cNvPr id="24" name="Groupe 35">
                <a:extLst>
                  <a:ext uri="{FF2B5EF4-FFF2-40B4-BE49-F238E27FC236}">
                    <a16:creationId xmlns:a16="http://schemas.microsoft.com/office/drawing/2014/main" id="{238C4512-0551-4ECD-8001-D26C8F610E26}"/>
                  </a:ext>
                </a:extLst>
              </p:cNvPr>
              <p:cNvGrpSpPr/>
              <p:nvPr/>
            </p:nvGrpSpPr>
            <p:grpSpPr>
              <a:xfrm>
                <a:off x="2843808" y="2279052"/>
                <a:ext cx="4891010" cy="1318555"/>
                <a:chOff x="1695957" y="2240782"/>
                <a:chExt cx="4520464" cy="1629896"/>
              </a:xfrm>
            </p:grpSpPr>
            <p:pic>
              <p:nvPicPr>
                <p:cNvPr id="29" name="Picture 3">
                  <a:extLst>
                    <a:ext uri="{FF2B5EF4-FFF2-40B4-BE49-F238E27FC236}">
                      <a16:creationId xmlns:a16="http://schemas.microsoft.com/office/drawing/2014/main" id="{20417D1F-55AF-4D83-AB5C-789F3B316E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5615" y="2270637"/>
                  <a:ext cx="1005714" cy="88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a:extLst>
                    <a:ext uri="{FF2B5EF4-FFF2-40B4-BE49-F238E27FC236}">
                      <a16:creationId xmlns:a16="http://schemas.microsoft.com/office/drawing/2014/main" id="{37269599-6C43-4761-8FDE-35498FF012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2985" y="2240782"/>
                  <a:ext cx="920534" cy="71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a:extLst>
                    <a:ext uri="{FF2B5EF4-FFF2-40B4-BE49-F238E27FC236}">
                      <a16:creationId xmlns:a16="http://schemas.microsoft.com/office/drawing/2014/main" id="{E0791BC8-E623-4EB7-823B-006B6C7D10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7036" y="2329793"/>
                  <a:ext cx="948619" cy="66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40">
                  <a:extLst>
                    <a:ext uri="{FF2B5EF4-FFF2-40B4-BE49-F238E27FC236}">
                      <a16:creationId xmlns:a16="http://schemas.microsoft.com/office/drawing/2014/main" id="{4A6D6E8A-9919-4D21-A527-CE45B3AB0F76}"/>
                    </a:ext>
                  </a:extLst>
                </p:cNvPr>
                <p:cNvSpPr txBox="1"/>
                <p:nvPr/>
              </p:nvSpPr>
              <p:spPr>
                <a:xfrm>
                  <a:off x="1695957" y="3160744"/>
                  <a:ext cx="1406089" cy="342405"/>
                </a:xfrm>
                <a:prstGeom prst="rect">
                  <a:avLst/>
                </a:prstGeom>
                <a:noFill/>
              </p:spPr>
              <p:txBody>
                <a:bodyPr wrap="square" rtlCol="0">
                  <a:spAutoFit/>
                </a:bodyPr>
                <a:lstStyle/>
                <a:p>
                  <a:pPr algn="ctr" defTabSz="457200"/>
                  <a:r>
                    <a:rPr lang="fr-FR" sz="1200" b="1" dirty="0">
                      <a:solidFill>
                        <a:prstClr val="black"/>
                      </a:solidFill>
                      <a:latin typeface="Times New Roman" panose="02020603050405020304" pitchFamily="18" charset="0"/>
                      <a:cs typeface="Times New Roman" panose="02020603050405020304" pitchFamily="18" charset="0"/>
                    </a:rPr>
                    <a:t>Détecteur en </a:t>
                  </a:r>
                  <a:r>
                    <a:rPr lang="fr-FR" sz="1200" b="1" dirty="0" err="1">
                      <a:solidFill>
                        <a:prstClr val="black"/>
                      </a:solidFill>
                      <a:latin typeface="Times New Roman" panose="02020603050405020304" pitchFamily="18" charset="0"/>
                      <a:cs typeface="Times New Roman" panose="02020603050405020304" pitchFamily="18" charset="0"/>
                    </a:rPr>
                    <a:t>SiC</a:t>
                  </a:r>
                  <a:r>
                    <a:rPr lang="fr-FR" sz="1200" b="1" dirty="0">
                      <a:solidFill>
                        <a:prstClr val="black"/>
                      </a:solidFill>
                      <a:latin typeface="Times New Roman" panose="02020603050405020304" pitchFamily="18" charset="0"/>
                      <a:cs typeface="Times New Roman" panose="02020603050405020304" pitchFamily="18" charset="0"/>
                    </a:rPr>
                    <a:t> </a:t>
                  </a:r>
                  <a:endParaRPr lang="fr-FR" sz="1200" dirty="0">
                    <a:solidFill>
                      <a:prstClr val="black"/>
                    </a:solidFill>
                    <a:latin typeface="Times New Roman" panose="02020603050405020304" pitchFamily="18" charset="0"/>
                    <a:cs typeface="Times New Roman" panose="02020603050405020304" pitchFamily="18" charset="0"/>
                  </a:endParaRPr>
                </a:p>
              </p:txBody>
            </p:sp>
            <p:sp>
              <p:nvSpPr>
                <p:cNvPr id="33" name="ZoneTexte 41">
                  <a:extLst>
                    <a:ext uri="{FF2B5EF4-FFF2-40B4-BE49-F238E27FC236}">
                      <a16:creationId xmlns:a16="http://schemas.microsoft.com/office/drawing/2014/main" id="{8EDDB170-E823-42BB-A67A-CB543F531524}"/>
                    </a:ext>
                  </a:extLst>
                </p:cNvPr>
                <p:cNvSpPr txBox="1"/>
                <p:nvPr/>
              </p:nvSpPr>
              <p:spPr>
                <a:xfrm>
                  <a:off x="3293220" y="3071734"/>
                  <a:ext cx="1512168" cy="798944"/>
                </a:xfrm>
                <a:prstGeom prst="rect">
                  <a:avLst/>
                </a:prstGeom>
                <a:noFill/>
              </p:spPr>
              <p:txBody>
                <a:bodyPr wrap="square" rtlCol="0">
                  <a:spAutoFit/>
                </a:bodyPr>
                <a:lstStyle/>
                <a:p>
                  <a:pPr algn="ctr" defTabSz="457200"/>
                  <a:r>
                    <a:rPr lang="fr-FR" sz="1200" b="1" dirty="0">
                      <a:latin typeface="Times New Roman" panose="02020603050405020304" pitchFamily="18" charset="0"/>
                      <a:cs typeface="Times New Roman" panose="02020603050405020304" pitchFamily="18" charset="0"/>
                    </a:rPr>
                    <a:t>Electronique d’acquisition en </a:t>
                  </a:r>
                  <a:r>
                    <a:rPr lang="fr-FR" sz="1200" b="1" dirty="0" err="1">
                      <a:latin typeface="Times New Roman" panose="02020603050405020304" pitchFamily="18" charset="0"/>
                      <a:cs typeface="Times New Roman" panose="02020603050405020304" pitchFamily="18" charset="0"/>
                    </a:rPr>
                    <a:t>SiC</a:t>
                  </a:r>
                  <a:r>
                    <a:rPr lang="fr-FR" sz="1200" b="1" dirty="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a:p>
                  <a:pPr algn="ctr" defTabSz="457200"/>
                  <a:r>
                    <a:rPr lang="fr-FR" sz="1200" dirty="0">
                      <a:solidFill>
                        <a:prstClr val="black"/>
                      </a:solidFill>
                    </a:rPr>
                    <a:t> </a:t>
                  </a:r>
                </a:p>
              </p:txBody>
            </p:sp>
            <p:sp>
              <p:nvSpPr>
                <p:cNvPr id="34" name="ZoneTexte 42">
                  <a:extLst>
                    <a:ext uri="{FF2B5EF4-FFF2-40B4-BE49-F238E27FC236}">
                      <a16:creationId xmlns:a16="http://schemas.microsoft.com/office/drawing/2014/main" id="{FF04AC73-8874-4B63-A099-2FD6BE3AEDCE}"/>
                    </a:ext>
                  </a:extLst>
                </p:cNvPr>
                <p:cNvSpPr txBox="1"/>
                <p:nvPr/>
              </p:nvSpPr>
              <p:spPr>
                <a:xfrm>
                  <a:off x="4992285" y="3527449"/>
                  <a:ext cx="1224136" cy="342405"/>
                </a:xfrm>
                <a:prstGeom prst="rect">
                  <a:avLst/>
                </a:prstGeom>
                <a:noFill/>
              </p:spPr>
              <p:txBody>
                <a:bodyPr wrap="square" rtlCol="0">
                  <a:spAutoFit/>
                </a:bodyPr>
                <a:lstStyle/>
                <a:p>
                  <a:pPr algn="ctr" defTabSz="457200"/>
                  <a:endParaRPr lang="fr-FR" sz="1200" dirty="0">
                    <a:solidFill>
                      <a:prstClr val="black"/>
                    </a:solidFill>
                  </a:endParaRPr>
                </a:p>
              </p:txBody>
            </p:sp>
          </p:grpSp>
          <p:grpSp>
            <p:nvGrpSpPr>
              <p:cNvPr id="25" name="Groupe 46">
                <a:extLst>
                  <a:ext uri="{FF2B5EF4-FFF2-40B4-BE49-F238E27FC236}">
                    <a16:creationId xmlns:a16="http://schemas.microsoft.com/office/drawing/2014/main" id="{FA0837A9-C601-4881-8B60-0B6CA4A7C328}"/>
                  </a:ext>
                </a:extLst>
              </p:cNvPr>
              <p:cNvGrpSpPr/>
              <p:nvPr/>
            </p:nvGrpSpPr>
            <p:grpSpPr>
              <a:xfrm>
                <a:off x="1475656" y="2207044"/>
                <a:ext cx="1009005" cy="1502117"/>
                <a:chOff x="176255" y="2481813"/>
                <a:chExt cx="1009005" cy="1502117"/>
              </a:xfrm>
            </p:grpSpPr>
            <p:pic>
              <p:nvPicPr>
                <p:cNvPr id="27" name="Picture 2">
                  <a:extLst>
                    <a:ext uri="{FF2B5EF4-FFF2-40B4-BE49-F238E27FC236}">
                      <a16:creationId xmlns:a16="http://schemas.microsoft.com/office/drawing/2014/main" id="{B68F4FAE-8884-4E68-AD0A-FA9BA44C44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255" y="2481813"/>
                  <a:ext cx="931651" cy="80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49">
                  <a:extLst>
                    <a:ext uri="{FF2B5EF4-FFF2-40B4-BE49-F238E27FC236}">
                      <a16:creationId xmlns:a16="http://schemas.microsoft.com/office/drawing/2014/main" id="{BAB94D92-B3F5-4609-B255-2676DD6688A4}"/>
                    </a:ext>
                  </a:extLst>
                </p:cNvPr>
                <p:cNvSpPr txBox="1"/>
                <p:nvPr/>
              </p:nvSpPr>
              <p:spPr>
                <a:xfrm>
                  <a:off x="231024" y="3337599"/>
                  <a:ext cx="954236" cy="646331"/>
                </a:xfrm>
                <a:prstGeom prst="rect">
                  <a:avLst/>
                </a:prstGeom>
                <a:noFill/>
              </p:spPr>
              <p:txBody>
                <a:bodyPr wrap="none" rtlCol="0">
                  <a:spAutoFit/>
                </a:bodyPr>
                <a:lstStyle/>
                <a:p>
                  <a:pPr algn="ctr" defTabSz="457200"/>
                  <a:r>
                    <a:rPr lang="fr-FR" b="1" dirty="0">
                      <a:solidFill>
                        <a:prstClr val="black"/>
                      </a:solidFill>
                    </a:rPr>
                    <a:t>(n, </a:t>
                  </a:r>
                  <a:r>
                    <a:rPr lang="el-GR" dirty="0">
                      <a:solidFill>
                        <a:prstClr val="black"/>
                      </a:solidFill>
                    </a:rPr>
                    <a:t>γ</a:t>
                  </a:r>
                  <a:r>
                    <a:rPr lang="el-GR" b="1" dirty="0">
                      <a:solidFill>
                        <a:prstClr val="black"/>
                      </a:solidFill>
                    </a:rPr>
                    <a:t>,…) </a:t>
                  </a:r>
                  <a:endParaRPr lang="fr-FR" dirty="0">
                    <a:solidFill>
                      <a:prstClr val="black"/>
                    </a:solidFill>
                  </a:endParaRPr>
                </a:p>
                <a:p>
                  <a:pPr defTabSz="457200"/>
                  <a:endParaRPr lang="fr-FR" dirty="0">
                    <a:solidFill>
                      <a:prstClr val="black"/>
                    </a:solidFill>
                  </a:endParaRPr>
                </a:p>
              </p:txBody>
            </p:sp>
          </p:grpSp>
        </p:grpSp>
        <p:sp>
          <p:nvSpPr>
            <p:cNvPr id="26" name="ZoneTexte 41">
              <a:extLst>
                <a:ext uri="{FF2B5EF4-FFF2-40B4-BE49-F238E27FC236}">
                  <a16:creationId xmlns:a16="http://schemas.microsoft.com/office/drawing/2014/main" id="{31955C58-835C-4E98-97E4-A89007FC42B6}"/>
                </a:ext>
              </a:extLst>
            </p:cNvPr>
            <p:cNvSpPr txBox="1"/>
            <p:nvPr/>
          </p:nvSpPr>
          <p:spPr>
            <a:xfrm>
              <a:off x="6134046" y="2992166"/>
              <a:ext cx="1636122" cy="461665"/>
            </a:xfrm>
            <a:prstGeom prst="rect">
              <a:avLst/>
            </a:prstGeom>
            <a:noFill/>
          </p:spPr>
          <p:txBody>
            <a:bodyPr wrap="square" rtlCol="0">
              <a:spAutoFit/>
            </a:bodyPr>
            <a:lstStyle/>
            <a:p>
              <a:pPr algn="ctr" defTabSz="457200"/>
              <a:r>
                <a:rPr lang="fr-FR" sz="1200" b="1" dirty="0">
                  <a:solidFill>
                    <a:prstClr val="black"/>
                  </a:solidFill>
                </a:rPr>
                <a:t>Logiciel de traitement de données </a:t>
              </a:r>
            </a:p>
          </p:txBody>
        </p:sp>
      </p:grpSp>
      <p:pic>
        <p:nvPicPr>
          <p:cNvPr id="35" name="Picture 3">
            <a:extLst>
              <a:ext uri="{FF2B5EF4-FFF2-40B4-BE49-F238E27FC236}">
                <a16:creationId xmlns:a16="http://schemas.microsoft.com/office/drawing/2014/main" id="{7734FB58-DB4C-43FE-BA44-A33AB05372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66128" y="4445245"/>
            <a:ext cx="3105044" cy="17669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35">
            <a:extLst>
              <a:ext uri="{FF2B5EF4-FFF2-40B4-BE49-F238E27FC236}">
                <a16:creationId xmlns:a16="http://schemas.microsoft.com/office/drawing/2014/main" id="{A8B81441-518D-463E-B87D-F8927E8D1DF0}"/>
              </a:ext>
            </a:extLst>
          </p:cNvPr>
          <p:cNvSpPr/>
          <p:nvPr/>
        </p:nvSpPr>
        <p:spPr>
          <a:xfrm>
            <a:off x="392930" y="-26803"/>
            <a:ext cx="8409700" cy="76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n w="22225">
                  <a:solidFill>
                    <a:schemeClr val="accent2"/>
                  </a:solidFill>
                  <a:prstDash val="solid"/>
                </a:ln>
                <a:solidFill>
                  <a:schemeClr val="accent6">
                    <a:lumMod val="75000"/>
                  </a:schemeClr>
                </a:solidFill>
              </a:rPr>
              <a:t>5. Conclusion et perspectives:</a:t>
            </a:r>
          </a:p>
        </p:txBody>
      </p:sp>
      <p:sp>
        <p:nvSpPr>
          <p:cNvPr id="2" name="Espace réservé du numéro de diapositive 1">
            <a:extLst>
              <a:ext uri="{FF2B5EF4-FFF2-40B4-BE49-F238E27FC236}">
                <a16:creationId xmlns:a16="http://schemas.microsoft.com/office/drawing/2014/main" id="{3264111D-212D-48FF-AAFD-F81F246BDB2B}"/>
              </a:ext>
            </a:extLst>
          </p:cNvPr>
          <p:cNvSpPr>
            <a:spLocks noGrp="1"/>
          </p:cNvSpPr>
          <p:nvPr>
            <p:ph type="sldNum" sz="quarter" idx="12"/>
          </p:nvPr>
        </p:nvSpPr>
        <p:spPr>
          <a:xfrm>
            <a:off x="6985523" y="6027745"/>
            <a:ext cx="2133600" cy="365125"/>
          </a:xfrm>
        </p:spPr>
        <p:txBody>
          <a:bodyPr/>
          <a:lstStyle/>
          <a:p>
            <a:fld id="{01397B66-3F45-4A8D-BD44-716047D06632}" type="slidenum">
              <a:rPr lang="fr-FR" sz="1600" i="1" smtClean="0">
                <a:solidFill>
                  <a:srgbClr val="FF0000"/>
                </a:solidFill>
              </a:rPr>
              <a:t>33</a:t>
            </a:fld>
            <a:r>
              <a:rPr lang="fr-FR" sz="1600" i="1" dirty="0">
                <a:solidFill>
                  <a:srgbClr val="FF0000"/>
                </a:solidFill>
              </a:rPr>
              <a:t>/33</a:t>
            </a:r>
          </a:p>
        </p:txBody>
      </p:sp>
      <p:sp>
        <p:nvSpPr>
          <p:cNvPr id="5" name="Rectangle 4">
            <a:extLst>
              <a:ext uri="{FF2B5EF4-FFF2-40B4-BE49-F238E27FC236}">
                <a16:creationId xmlns:a16="http://schemas.microsoft.com/office/drawing/2014/main" id="{4D5183E3-A79D-43C6-8C38-4163362212FB}"/>
              </a:ext>
            </a:extLst>
          </p:cNvPr>
          <p:cNvSpPr/>
          <p:nvPr/>
        </p:nvSpPr>
        <p:spPr>
          <a:xfrm>
            <a:off x="624225" y="-300079"/>
            <a:ext cx="8178405" cy="4365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a:solidFill>
                  <a:schemeClr val="tx1"/>
                </a:solidFill>
              </a:rPr>
              <a:t>Le but de cette présentation était de présenter une électronique rapide pour la détection des neutrons. Il ressort de notre analyse qu’avec la topologie base commune avec amplificateur monté en régulation pour la détection des fort flux, on peut atteindre des temps de réponse inférieur à une dizaine de ns. Cette structure bien que présentant un bruit élevé comparé à la structure shunt-feedback  peut être améliorée. D’autre part la topologie choisit pour un fonctionnement en mode impulsion est en phase de développement. L’objectif visé étant de concevoir un front-end reconfigurable pour trois applications </a:t>
            </a:r>
            <a:r>
              <a:rPr lang="fr-FR" dirty="0">
                <a:solidFill>
                  <a:schemeClr val="tx2">
                    <a:lumMod val="60000"/>
                    <a:lumOff val="40000"/>
                  </a:schemeClr>
                </a:solidFill>
              </a:rPr>
              <a:t>(Cd=110 pF pour UV, Cd =270pF neutrons, Cd=22nF électrons)</a:t>
            </a:r>
            <a:endParaRPr lang="fr-FR" dirty="0">
              <a:solidFill>
                <a:schemeClr val="tx1"/>
              </a:solidFill>
            </a:endParaRPr>
          </a:p>
        </p:txBody>
      </p:sp>
    </p:spTree>
    <p:extLst>
      <p:ext uri="{BB962C8B-B14F-4D97-AF65-F5344CB8AC3E}">
        <p14:creationId xmlns:p14="http://schemas.microsoft.com/office/powerpoint/2010/main" val="162916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2165647"/>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pic>
        <p:nvPicPr>
          <p:cNvPr id="13" name="Image 12" descr="Une image contenant arbre, homme, extérieur, personne&#10;&#10;Description générée automatiquement">
            <a:extLst>
              <a:ext uri="{FF2B5EF4-FFF2-40B4-BE49-F238E27FC236}">
                <a16:creationId xmlns:a16="http://schemas.microsoft.com/office/drawing/2014/main" id="{5653F647-32BB-4B64-8432-9873801E6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728" y="2026613"/>
            <a:ext cx="1457325" cy="1981200"/>
          </a:xfrm>
          <a:prstGeom prst="rect">
            <a:avLst/>
          </a:prstGeom>
        </p:spPr>
      </p:pic>
      <p:pic>
        <p:nvPicPr>
          <p:cNvPr id="15" name="Image 14" descr="Une image contenant intérieur, personne, mur, assis&#10;&#10;Description générée automatiquement">
            <a:extLst>
              <a:ext uri="{FF2B5EF4-FFF2-40B4-BE49-F238E27FC236}">
                <a16:creationId xmlns:a16="http://schemas.microsoft.com/office/drawing/2014/main" id="{24A16E0A-187D-40FD-AC6E-FEEE0AEBA1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7605" y="29153"/>
            <a:ext cx="1868380" cy="1868380"/>
          </a:xfrm>
          <a:prstGeom prst="rect">
            <a:avLst/>
          </a:prstGeom>
        </p:spPr>
      </p:pic>
      <p:pic>
        <p:nvPicPr>
          <p:cNvPr id="23" name="Image 22" descr="Une image contenant homme, photo, mur, intérieur&#10;&#10;Description générée automatiquement">
            <a:extLst>
              <a:ext uri="{FF2B5EF4-FFF2-40B4-BE49-F238E27FC236}">
                <a16:creationId xmlns:a16="http://schemas.microsoft.com/office/drawing/2014/main" id="{279345BE-1E93-41A3-8D00-1F942AAE64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9971" y="1978984"/>
            <a:ext cx="1552575" cy="2038350"/>
          </a:xfrm>
          <a:prstGeom prst="rect">
            <a:avLst/>
          </a:prstGeom>
        </p:spPr>
      </p:pic>
      <p:pic>
        <p:nvPicPr>
          <p:cNvPr id="25" name="Image 24" descr="Une image contenant personne, souriant, femme&#10;&#10;Description générée automatiquement">
            <a:extLst>
              <a:ext uri="{FF2B5EF4-FFF2-40B4-BE49-F238E27FC236}">
                <a16:creationId xmlns:a16="http://schemas.microsoft.com/office/drawing/2014/main" id="{0FB6A642-DF1F-457D-9DD6-7EE6312786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2781" y="4411234"/>
            <a:ext cx="1759975" cy="1933799"/>
          </a:xfrm>
          <a:prstGeom prst="rect">
            <a:avLst/>
          </a:prstGeom>
        </p:spPr>
      </p:pic>
      <p:pic>
        <p:nvPicPr>
          <p:cNvPr id="27" name="Image 26" descr="Une image contenant ciel, personne, homme, extérieur&#10;&#10;Description générée automatiquement">
            <a:extLst>
              <a:ext uri="{FF2B5EF4-FFF2-40B4-BE49-F238E27FC236}">
                <a16:creationId xmlns:a16="http://schemas.microsoft.com/office/drawing/2014/main" id="{9B5B0087-CD09-4005-A9BC-697A3DDAB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5833" y="4395889"/>
            <a:ext cx="1905000" cy="1895475"/>
          </a:xfrm>
          <a:prstGeom prst="rect">
            <a:avLst/>
          </a:prstGeom>
        </p:spPr>
      </p:pic>
      <p:pic>
        <p:nvPicPr>
          <p:cNvPr id="28" name="Image 27">
            <a:extLst>
              <a:ext uri="{FF2B5EF4-FFF2-40B4-BE49-F238E27FC236}">
                <a16:creationId xmlns:a16="http://schemas.microsoft.com/office/drawing/2014/main" id="{51FC1E54-0131-4432-8995-933464F47021}"/>
              </a:ext>
            </a:extLst>
          </p:cNvPr>
          <p:cNvPicPr>
            <a:picLocks noChangeAspect="1"/>
          </p:cNvPicPr>
          <p:nvPr/>
        </p:nvPicPr>
        <p:blipFill>
          <a:blip r:embed="rId10"/>
          <a:stretch>
            <a:fillRect/>
          </a:stretch>
        </p:blipFill>
        <p:spPr>
          <a:xfrm>
            <a:off x="4234895" y="2098163"/>
            <a:ext cx="1552575" cy="2075105"/>
          </a:xfrm>
          <a:prstGeom prst="rect">
            <a:avLst/>
          </a:prstGeom>
        </p:spPr>
      </p:pic>
    </p:spTree>
    <p:extLst>
      <p:ext uri="{BB962C8B-B14F-4D97-AF65-F5344CB8AC3E}">
        <p14:creationId xmlns:p14="http://schemas.microsoft.com/office/powerpoint/2010/main" val="52898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0D5B9BE-9F8D-4993-8711-1C7EBE797AC3}"/>
              </a:ext>
            </a:extLst>
          </p:cNvPr>
          <p:cNvSpPr/>
          <p:nvPr/>
        </p:nvSpPr>
        <p:spPr>
          <a:xfrm>
            <a:off x="2195736" y="1844824"/>
            <a:ext cx="6048672" cy="2592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600" dirty="0"/>
          </a:p>
        </p:txBody>
      </p:sp>
      <p:pic>
        <p:nvPicPr>
          <p:cNvPr id="7" name="Image 6">
            <a:extLst>
              <a:ext uri="{FF2B5EF4-FFF2-40B4-BE49-F238E27FC236}">
                <a16:creationId xmlns:a16="http://schemas.microsoft.com/office/drawing/2014/main" id="{3C8F45B4-F0EF-4BBF-B29C-2D083592E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95250"/>
            <a:ext cx="5715000" cy="6243155"/>
          </a:xfrm>
          <a:prstGeom prst="rect">
            <a:avLst/>
          </a:prstGeom>
        </p:spPr>
      </p:pic>
    </p:spTree>
    <p:extLst>
      <p:ext uri="{BB962C8B-B14F-4D97-AF65-F5344CB8AC3E}">
        <p14:creationId xmlns:p14="http://schemas.microsoft.com/office/powerpoint/2010/main" val="213291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3E2EE4-FB88-459C-8A9C-ADF598F0DA70}"/>
              </a:ext>
            </a:extLst>
          </p:cNvPr>
          <p:cNvSpPr/>
          <p:nvPr/>
        </p:nvSpPr>
        <p:spPr>
          <a:xfrm>
            <a:off x="-468560" y="-68740"/>
            <a:ext cx="6318396" cy="469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n w="22225">
                  <a:solidFill>
                    <a:schemeClr val="accent2"/>
                  </a:solidFill>
                  <a:prstDash val="solid"/>
                </a:ln>
                <a:solidFill>
                  <a:srgbClr val="0570B8"/>
                </a:solidFill>
              </a:rPr>
              <a:t>1. In</a:t>
            </a:r>
            <a:r>
              <a:rPr lang="fr-FR" sz="2400" dirty="0">
                <a:ln w="22225">
                  <a:solidFill>
                    <a:schemeClr val="accent2"/>
                  </a:solidFill>
                  <a:prstDash val="solid"/>
                </a:ln>
                <a:solidFill>
                  <a:schemeClr val="accent6">
                    <a:lumMod val="75000"/>
                  </a:schemeClr>
                </a:solidFill>
              </a:rPr>
              <a:t>troductio</a:t>
            </a:r>
            <a:r>
              <a:rPr lang="fr-FR" sz="2400" dirty="0">
                <a:ln w="22225">
                  <a:solidFill>
                    <a:schemeClr val="accent2"/>
                  </a:solidFill>
                  <a:prstDash val="solid"/>
                </a:ln>
                <a:solidFill>
                  <a:srgbClr val="0570B8"/>
                </a:solidFill>
              </a:rPr>
              <a:t>n</a:t>
            </a:r>
          </a:p>
        </p:txBody>
      </p:sp>
      <p:sp>
        <p:nvSpPr>
          <p:cNvPr id="5" name="Rectangle 4">
            <a:extLst>
              <a:ext uri="{FF2B5EF4-FFF2-40B4-BE49-F238E27FC236}">
                <a16:creationId xmlns:a16="http://schemas.microsoft.com/office/drawing/2014/main" id="{B0E8ADED-A373-4FB6-A5F6-E561ECA2E784}"/>
              </a:ext>
            </a:extLst>
          </p:cNvPr>
          <p:cNvSpPr/>
          <p:nvPr/>
        </p:nvSpPr>
        <p:spPr>
          <a:xfrm>
            <a:off x="18204" y="839066"/>
            <a:ext cx="9144000" cy="1426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Les semiconducteurs utilisés de nos jours dans les environnements radiatifs souffrent de leur fragilité lorsqu’ils sont soumis à de fortes doses de rayonnements ionisants (électrons, neutrons, rayons UV etc…). Le Carbure de Silicium se  présente être une alternative dans toutes applications où le niveau élevé d’irradiation est capable d’endommager les détecteurs à semiconducteurs tel que le silicium,le germanium ainsi que les  polymers.</a:t>
            </a:r>
            <a:endParaRPr lang="fr-FR" dirty="0">
              <a:solidFill>
                <a:schemeClr val="tx1"/>
              </a:solidFill>
            </a:endParaRPr>
          </a:p>
        </p:txBody>
      </p:sp>
      <p:pic>
        <p:nvPicPr>
          <p:cNvPr id="12" name="Image 11">
            <a:extLst>
              <a:ext uri="{FF2B5EF4-FFF2-40B4-BE49-F238E27FC236}">
                <a16:creationId xmlns:a16="http://schemas.microsoft.com/office/drawing/2014/main" id="{E9EB1C0B-B4CA-47D7-92F0-1D3B2C91D62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17056" y="1924475"/>
            <a:ext cx="5159666" cy="4108926"/>
          </a:xfrm>
          <a:prstGeom prst="rect">
            <a:avLst/>
          </a:prstGeom>
          <a:noFill/>
          <a:ln>
            <a:noFill/>
          </a:ln>
        </p:spPr>
      </p:pic>
      <p:grpSp>
        <p:nvGrpSpPr>
          <p:cNvPr id="26" name="Groupe 25">
            <a:extLst>
              <a:ext uri="{FF2B5EF4-FFF2-40B4-BE49-F238E27FC236}">
                <a16:creationId xmlns:a16="http://schemas.microsoft.com/office/drawing/2014/main" id="{CAB0E437-4797-474D-8D7B-778072E77A2A}"/>
              </a:ext>
            </a:extLst>
          </p:cNvPr>
          <p:cNvGrpSpPr/>
          <p:nvPr/>
        </p:nvGrpSpPr>
        <p:grpSpPr>
          <a:xfrm>
            <a:off x="4014436" y="4774814"/>
            <a:ext cx="5159666" cy="1510905"/>
            <a:chOff x="3984334" y="4682746"/>
            <a:chExt cx="5159666" cy="1510905"/>
          </a:xfrm>
        </p:grpSpPr>
        <p:sp>
          <p:nvSpPr>
            <p:cNvPr id="15" name="Rectangle 14">
              <a:extLst>
                <a:ext uri="{FF2B5EF4-FFF2-40B4-BE49-F238E27FC236}">
                  <a16:creationId xmlns:a16="http://schemas.microsoft.com/office/drawing/2014/main" id="{78ED19FC-E1F8-4708-879B-0178D692C4DF}"/>
                </a:ext>
              </a:extLst>
            </p:cNvPr>
            <p:cNvSpPr/>
            <p:nvPr/>
          </p:nvSpPr>
          <p:spPr>
            <a:xfrm>
              <a:off x="4159879" y="5689015"/>
              <a:ext cx="4984121" cy="504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00B0F0"/>
                  </a:solidFill>
                </a:rPr>
                <a:t>SiC bon candidat pour des applications en environnement contraints (forte dose d’irradiation, température élevée…)</a:t>
              </a:r>
            </a:p>
          </p:txBody>
        </p:sp>
        <p:cxnSp>
          <p:nvCxnSpPr>
            <p:cNvPr id="7" name="Connecteur : en angle 6">
              <a:extLst>
                <a:ext uri="{FF2B5EF4-FFF2-40B4-BE49-F238E27FC236}">
                  <a16:creationId xmlns:a16="http://schemas.microsoft.com/office/drawing/2014/main" id="{CA9038C2-DEFA-4DE7-A287-183179E1102C}"/>
                </a:ext>
              </a:extLst>
            </p:cNvPr>
            <p:cNvCxnSpPr>
              <a:cxnSpLocks/>
            </p:cNvCxnSpPr>
            <p:nvPr/>
          </p:nvCxnSpPr>
          <p:spPr>
            <a:xfrm rot="16200000" flipH="1">
              <a:off x="3393723" y="5273357"/>
              <a:ext cx="1356767" cy="175545"/>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e 23">
            <a:extLst>
              <a:ext uri="{FF2B5EF4-FFF2-40B4-BE49-F238E27FC236}">
                <a16:creationId xmlns:a16="http://schemas.microsoft.com/office/drawing/2014/main" id="{22C730FF-5C9C-4E28-ADF2-7829233DC94F}"/>
              </a:ext>
            </a:extLst>
          </p:cNvPr>
          <p:cNvGrpSpPr/>
          <p:nvPr/>
        </p:nvGrpSpPr>
        <p:grpSpPr>
          <a:xfrm>
            <a:off x="49394" y="4490603"/>
            <a:ext cx="3875331" cy="864097"/>
            <a:chOff x="30410" y="4426462"/>
            <a:chExt cx="3875331" cy="864097"/>
          </a:xfrm>
        </p:grpSpPr>
        <p:pic>
          <p:nvPicPr>
            <p:cNvPr id="13" name="Image 12">
              <a:extLst>
                <a:ext uri="{FF2B5EF4-FFF2-40B4-BE49-F238E27FC236}">
                  <a16:creationId xmlns:a16="http://schemas.microsoft.com/office/drawing/2014/main" id="{A3B8D7C3-5720-4F38-8357-D3D9AEC5F5AA}"/>
                </a:ext>
              </a:extLst>
            </p:cNvPr>
            <p:cNvPicPr/>
            <p:nvPr/>
          </p:nvPicPr>
          <p:blipFill>
            <a:blip r:embed="rId7"/>
            <a:stretch>
              <a:fillRect/>
            </a:stretch>
          </p:blipFill>
          <p:spPr>
            <a:xfrm>
              <a:off x="30410" y="4426462"/>
              <a:ext cx="3282562" cy="864097"/>
            </a:xfrm>
            <a:prstGeom prst="rect">
              <a:avLst/>
            </a:prstGeom>
          </p:spPr>
        </p:pic>
        <p:sp>
          <p:nvSpPr>
            <p:cNvPr id="6" name="Ellipse 5">
              <a:extLst>
                <a:ext uri="{FF2B5EF4-FFF2-40B4-BE49-F238E27FC236}">
                  <a16:creationId xmlns:a16="http://schemas.microsoft.com/office/drawing/2014/main" id="{A2918430-1809-4FE6-B156-C55AB3A1A3DA}"/>
                </a:ext>
              </a:extLst>
            </p:cNvPr>
            <p:cNvSpPr/>
            <p:nvPr/>
          </p:nvSpPr>
          <p:spPr>
            <a:xfrm>
              <a:off x="3391393" y="4661665"/>
              <a:ext cx="514348" cy="39368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tx1"/>
                  </a:solidFill>
                </a:rPr>
                <a:t>1</a:t>
              </a:r>
            </a:p>
          </p:txBody>
        </p:sp>
      </p:grpSp>
      <p:pic>
        <p:nvPicPr>
          <p:cNvPr id="14" name="Image 13">
            <a:extLst>
              <a:ext uri="{FF2B5EF4-FFF2-40B4-BE49-F238E27FC236}">
                <a16:creationId xmlns:a16="http://schemas.microsoft.com/office/drawing/2014/main" id="{AAF1BD9B-2FC5-4CF2-8B3B-DFE948BF79D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5326436"/>
            <a:ext cx="3713021" cy="864087"/>
          </a:xfrm>
          <a:prstGeom prst="rect">
            <a:avLst/>
          </a:prstGeom>
          <a:noFill/>
          <a:ln>
            <a:noFill/>
          </a:ln>
        </p:spPr>
      </p:pic>
      <p:sp>
        <p:nvSpPr>
          <p:cNvPr id="16" name="Ellipse 15">
            <a:extLst>
              <a:ext uri="{FF2B5EF4-FFF2-40B4-BE49-F238E27FC236}">
                <a16:creationId xmlns:a16="http://schemas.microsoft.com/office/drawing/2014/main" id="{2CDCD4E6-3A2C-49B2-A18F-F93AA888CC3F}"/>
              </a:ext>
            </a:extLst>
          </p:cNvPr>
          <p:cNvSpPr/>
          <p:nvPr/>
        </p:nvSpPr>
        <p:spPr>
          <a:xfrm>
            <a:off x="3617930" y="5767811"/>
            <a:ext cx="448799" cy="41770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tx1"/>
                </a:solidFill>
              </a:rPr>
              <a:t>2</a:t>
            </a:r>
          </a:p>
        </p:txBody>
      </p:sp>
      <p:grpSp>
        <p:nvGrpSpPr>
          <p:cNvPr id="23" name="Groupe 22">
            <a:extLst>
              <a:ext uri="{FF2B5EF4-FFF2-40B4-BE49-F238E27FC236}">
                <a16:creationId xmlns:a16="http://schemas.microsoft.com/office/drawing/2014/main" id="{26101495-1E06-4F1A-8A5A-56658904F1D4}"/>
              </a:ext>
            </a:extLst>
          </p:cNvPr>
          <p:cNvGrpSpPr/>
          <p:nvPr/>
        </p:nvGrpSpPr>
        <p:grpSpPr>
          <a:xfrm>
            <a:off x="18204" y="2407045"/>
            <a:ext cx="4638259" cy="2172071"/>
            <a:chOff x="18204" y="2212421"/>
            <a:chExt cx="4638259" cy="2172071"/>
          </a:xfrm>
        </p:grpSpPr>
        <p:pic>
          <p:nvPicPr>
            <p:cNvPr id="11" name="Image 10">
              <a:extLst>
                <a:ext uri="{FF2B5EF4-FFF2-40B4-BE49-F238E27FC236}">
                  <a16:creationId xmlns:a16="http://schemas.microsoft.com/office/drawing/2014/main" id="{7AAFB349-1C1D-41EB-8231-5087553503DC}"/>
                </a:ext>
              </a:extLst>
            </p:cNvPr>
            <p:cNvPicPr/>
            <p:nvPr/>
          </p:nvPicPr>
          <p:blipFill>
            <a:blip r:embed="rId9"/>
            <a:stretch>
              <a:fillRect/>
            </a:stretch>
          </p:blipFill>
          <p:spPr>
            <a:xfrm>
              <a:off x="18204" y="2212421"/>
              <a:ext cx="4638259" cy="2172071"/>
            </a:xfrm>
            <a:prstGeom prst="rect">
              <a:avLst/>
            </a:prstGeom>
          </p:spPr>
        </p:pic>
        <p:grpSp>
          <p:nvGrpSpPr>
            <p:cNvPr id="21" name="Groupe 20">
              <a:extLst>
                <a:ext uri="{FF2B5EF4-FFF2-40B4-BE49-F238E27FC236}">
                  <a16:creationId xmlns:a16="http://schemas.microsoft.com/office/drawing/2014/main" id="{3F4F1C00-2FCF-4AE1-8E69-53C56820906C}"/>
                </a:ext>
              </a:extLst>
            </p:cNvPr>
            <p:cNvGrpSpPr/>
            <p:nvPr/>
          </p:nvGrpSpPr>
          <p:grpSpPr>
            <a:xfrm>
              <a:off x="4104275" y="2708920"/>
              <a:ext cx="437735" cy="1612715"/>
              <a:chOff x="4104275" y="2708920"/>
              <a:chExt cx="437735" cy="1612715"/>
            </a:xfrm>
          </p:grpSpPr>
          <p:sp>
            <p:nvSpPr>
              <p:cNvPr id="17" name="Ellipse 16">
                <a:extLst>
                  <a:ext uri="{FF2B5EF4-FFF2-40B4-BE49-F238E27FC236}">
                    <a16:creationId xmlns:a16="http://schemas.microsoft.com/office/drawing/2014/main" id="{C82B47AE-6C12-43A1-B130-D0E620A6BD5A}"/>
                  </a:ext>
                </a:extLst>
              </p:cNvPr>
              <p:cNvSpPr/>
              <p:nvPr/>
            </p:nvSpPr>
            <p:spPr>
              <a:xfrm>
                <a:off x="4104275" y="2708920"/>
                <a:ext cx="412121"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24FC70F6-2E0E-4D91-9658-5BDD07269766}"/>
                  </a:ext>
                </a:extLst>
              </p:cNvPr>
              <p:cNvSpPr/>
              <p:nvPr/>
            </p:nvSpPr>
            <p:spPr>
              <a:xfrm>
                <a:off x="4115565" y="3735350"/>
                <a:ext cx="412121"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238DFF23-7707-49C4-BC10-4AFDD7B3CE34}"/>
                  </a:ext>
                </a:extLst>
              </p:cNvPr>
              <p:cNvSpPr/>
              <p:nvPr/>
            </p:nvSpPr>
            <p:spPr>
              <a:xfrm>
                <a:off x="4129889" y="4033603"/>
                <a:ext cx="412121" cy="28803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20" name="Espace réservé du numéro de diapositive 19">
            <a:extLst>
              <a:ext uri="{FF2B5EF4-FFF2-40B4-BE49-F238E27FC236}">
                <a16:creationId xmlns:a16="http://schemas.microsoft.com/office/drawing/2014/main" id="{463F8923-8A2B-41C3-8B81-D9221A7066F4}"/>
              </a:ext>
            </a:extLst>
          </p:cNvPr>
          <p:cNvSpPr>
            <a:spLocks noGrp="1"/>
          </p:cNvSpPr>
          <p:nvPr>
            <p:ph type="sldNum" sz="quarter" idx="12"/>
          </p:nvPr>
        </p:nvSpPr>
        <p:spPr>
          <a:xfrm>
            <a:off x="7019502" y="6111813"/>
            <a:ext cx="2133600" cy="365125"/>
          </a:xfrm>
        </p:spPr>
        <p:txBody>
          <a:bodyPr/>
          <a:lstStyle/>
          <a:p>
            <a:fld id="{01397B66-3F45-4A8D-BD44-716047D06632}" type="slidenum">
              <a:rPr lang="fr-FR" sz="1600" i="1" smtClean="0">
                <a:solidFill>
                  <a:srgbClr val="FF0000"/>
                </a:solidFill>
              </a:rPr>
              <a:t>4</a:t>
            </a:fld>
            <a:r>
              <a:rPr lang="fr-FR" sz="1600" i="1" dirty="0">
                <a:solidFill>
                  <a:srgbClr val="FF0000"/>
                </a:solidFill>
              </a:rPr>
              <a:t>/33</a:t>
            </a:r>
          </a:p>
        </p:txBody>
      </p:sp>
      <p:sp>
        <p:nvSpPr>
          <p:cNvPr id="22" name="Rectangle 21">
            <a:extLst>
              <a:ext uri="{FF2B5EF4-FFF2-40B4-BE49-F238E27FC236}">
                <a16:creationId xmlns:a16="http://schemas.microsoft.com/office/drawing/2014/main" id="{1BB32BC4-63F0-4F33-A4D5-EB36D17664FA}"/>
              </a:ext>
            </a:extLst>
          </p:cNvPr>
          <p:cNvSpPr/>
          <p:nvPr/>
        </p:nvSpPr>
        <p:spPr>
          <a:xfrm>
            <a:off x="2098361" y="412918"/>
            <a:ext cx="4227659" cy="31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Pourquoi le Carbure de Silicium</a:t>
            </a:r>
          </a:p>
        </p:txBody>
      </p:sp>
    </p:spTree>
    <p:extLst>
      <p:ext uri="{BB962C8B-B14F-4D97-AF65-F5344CB8AC3E}">
        <p14:creationId xmlns:p14="http://schemas.microsoft.com/office/powerpoint/2010/main" val="184928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C22DEB5-7B22-4747-8D29-7656E942B077}"/>
              </a:ext>
            </a:extLst>
          </p:cNvPr>
          <p:cNvSpPr/>
          <p:nvPr/>
        </p:nvSpPr>
        <p:spPr>
          <a:xfrm>
            <a:off x="1615984" y="768701"/>
            <a:ext cx="7849292" cy="418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Conditions environnementales: Cas des réacteurs nucléaires </a:t>
            </a:r>
            <a:endParaRPr lang="fr-FR" sz="2400" dirty="0">
              <a:solidFill>
                <a:srgbClr val="00B0F0"/>
              </a:solidFill>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073A7BF-8DA4-4F1E-939D-026E5BA38297}"/>
                  </a:ext>
                </a:extLst>
              </p:cNvPr>
              <p:cNvSpPr/>
              <p:nvPr/>
            </p:nvSpPr>
            <p:spPr>
              <a:xfrm>
                <a:off x="1657798" y="1257954"/>
                <a:ext cx="7524328" cy="1524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dirty="0">
                    <a:solidFill>
                      <a:schemeClr val="tx1"/>
                    </a:solidFill>
                  </a:rPr>
                  <a:t>Flux neutronique de l'ordre de </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10</m:t>
                        </m:r>
                      </m:e>
                      <m:sup>
                        <m:r>
                          <a:rPr lang="fr-FR" i="1">
                            <a:solidFill>
                              <a:schemeClr val="tx1"/>
                            </a:solidFill>
                            <a:latin typeface="Cambria Math" panose="02040503050406030204" pitchFamily="18" charset="0"/>
                          </a:rPr>
                          <m:t>10</m:t>
                        </m:r>
                      </m:sup>
                    </m:sSup>
                  </m:oMath>
                </a14:m>
                <a:r>
                  <a:rPr lang="fr-FR" dirty="0">
                    <a:solidFill>
                      <a:schemeClr val="tx1"/>
                    </a:solidFill>
                  </a:rPr>
                  <a:t>n.s-1.cm-2 (à comparer aux </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10</m:t>
                        </m:r>
                      </m:e>
                      <m:sup>
                        <m:r>
                          <a:rPr lang="fr-FR" i="1">
                            <a:solidFill>
                              <a:schemeClr val="tx1"/>
                            </a:solidFill>
                            <a:latin typeface="Cambria Math" panose="02040503050406030204" pitchFamily="18" charset="0"/>
                          </a:rPr>
                          <m:t>14</m:t>
                        </m:r>
                      </m:sup>
                    </m:sSup>
                  </m:oMath>
                </a14:m>
                <a:r>
                  <a:rPr lang="fr-FR" dirty="0">
                    <a:solidFill>
                      <a:schemeClr val="tx1"/>
                    </a:solidFill>
                  </a:rPr>
                  <a:t> n.</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𝑠</m:t>
                        </m:r>
                      </m:e>
                      <m:sup>
                        <m:r>
                          <a:rPr lang="fr-FR" i="1">
                            <a:solidFill>
                              <a:schemeClr val="tx1"/>
                            </a:solidFill>
                            <a:latin typeface="Cambria Math" panose="02040503050406030204" pitchFamily="18" charset="0"/>
                          </a:rPr>
                          <m:t>−1</m:t>
                        </m:r>
                      </m:sup>
                    </m:sSup>
                  </m:oMath>
                </a14:m>
                <a:r>
                  <a:rPr lang="fr-FR" dirty="0">
                    <a:solidFill>
                      <a:schemeClr val="tx1"/>
                    </a:solidFill>
                  </a:rPr>
                  <a:t>.</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𝑐𝑚</m:t>
                        </m:r>
                      </m:e>
                      <m:sup>
                        <m:r>
                          <a:rPr lang="fr-FR" i="1">
                            <a:solidFill>
                              <a:schemeClr val="tx1"/>
                            </a:solidFill>
                            <a:latin typeface="Cambria Math" panose="02040503050406030204" pitchFamily="18" charset="0"/>
                          </a:rPr>
                          <m:t>−2</m:t>
                        </m:r>
                      </m:sup>
                    </m:sSup>
                  </m:oMath>
                </a14:m>
                <a:r>
                  <a:rPr lang="fr-FR" dirty="0">
                    <a:solidFill>
                      <a:schemeClr val="tx1"/>
                    </a:solidFill>
                  </a:rPr>
                  <a:t> présents dans le cœur).</a:t>
                </a:r>
              </a:p>
              <a:p>
                <a:r>
                  <a:rPr lang="fr-FR" dirty="0">
                    <a:solidFill>
                      <a:schemeClr val="tx1"/>
                    </a:solidFill>
                  </a:rPr>
                  <a:t>-    Débit de fluence gamma de l'ordre de </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10</m:t>
                        </m:r>
                      </m:e>
                      <m:sup>
                        <m:r>
                          <a:rPr lang="fr-FR" i="1">
                            <a:solidFill>
                              <a:schemeClr val="tx1"/>
                            </a:solidFill>
                            <a:latin typeface="Cambria Math" panose="02040503050406030204" pitchFamily="18" charset="0"/>
                          </a:rPr>
                          <m:t>3</m:t>
                        </m:r>
                      </m:sup>
                    </m:sSup>
                  </m:oMath>
                </a14:m>
                <a:r>
                  <a:rPr lang="fr-FR" dirty="0">
                    <a:solidFill>
                      <a:schemeClr val="tx1"/>
                    </a:solidFill>
                  </a:rPr>
                  <a:t> à </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10</m:t>
                        </m:r>
                      </m:e>
                      <m:sup>
                        <m:r>
                          <a:rPr lang="fr-FR" i="1">
                            <a:solidFill>
                              <a:schemeClr val="tx1"/>
                            </a:solidFill>
                            <a:latin typeface="Cambria Math" panose="02040503050406030204" pitchFamily="18" charset="0"/>
                          </a:rPr>
                          <m:t>4</m:t>
                        </m:r>
                      </m:sup>
                    </m:sSup>
                  </m:oMath>
                </a14:m>
                <a:r>
                  <a:rPr lang="fr-FR" dirty="0">
                    <a:solidFill>
                      <a:schemeClr val="tx1"/>
                    </a:solidFill>
                  </a:rPr>
                  <a:t> Gy.</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𝑠</m:t>
                        </m:r>
                      </m:e>
                      <m:sup>
                        <m:r>
                          <a:rPr lang="fr-FR" i="1">
                            <a:solidFill>
                              <a:schemeClr val="tx1"/>
                            </a:solidFill>
                            <a:latin typeface="Cambria Math" panose="02040503050406030204" pitchFamily="18" charset="0"/>
                          </a:rPr>
                          <m:t>−1</m:t>
                        </m:r>
                      </m:sup>
                    </m:sSup>
                  </m:oMath>
                </a14:m>
                <a:r>
                  <a:rPr lang="fr-FR" dirty="0">
                    <a:solidFill>
                      <a:schemeClr val="tx1"/>
                    </a:solidFill>
                  </a:rPr>
                  <a:t>.</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𝑐𝑚</m:t>
                        </m:r>
                      </m:e>
                      <m:sup>
                        <m:r>
                          <a:rPr lang="fr-FR" i="1">
                            <a:solidFill>
                              <a:schemeClr val="tx1"/>
                            </a:solidFill>
                            <a:latin typeface="Cambria Math" panose="02040503050406030204" pitchFamily="18" charset="0"/>
                          </a:rPr>
                          <m:t>−2</m:t>
                        </m:r>
                      </m:sup>
                    </m:sSup>
                  </m:oMath>
                </a14:m>
                <a:r>
                  <a:rPr lang="fr-FR" dirty="0">
                    <a:solidFill>
                      <a:schemeClr val="tx1"/>
                    </a:solidFill>
                  </a:rPr>
                  <a:t> (à comparer aux </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10</m:t>
                        </m:r>
                      </m:e>
                      <m:sup>
                        <m:r>
                          <a:rPr lang="fr-FR" i="1">
                            <a:solidFill>
                              <a:schemeClr val="tx1"/>
                            </a:solidFill>
                            <a:latin typeface="Cambria Math" panose="02040503050406030204" pitchFamily="18" charset="0"/>
                          </a:rPr>
                          <m:t>7</m:t>
                        </m:r>
                      </m:sup>
                    </m:sSup>
                  </m:oMath>
                </a14:m>
                <a:r>
                  <a:rPr lang="fr-FR" dirty="0">
                    <a:solidFill>
                      <a:schemeClr val="tx1"/>
                    </a:solidFill>
                  </a:rPr>
                  <a:t> Gy.</a:t>
                </a:r>
                <a14:m>
                  <m:oMath xmlns:m="http://schemas.openxmlformats.org/officeDocument/2006/math">
                    <m:sSup>
                      <m:sSupPr>
                        <m:ctrlPr>
                          <a:rPr lang="fr-FR" i="1">
                            <a:solidFill>
                              <a:schemeClr val="tx1"/>
                            </a:solidFill>
                            <a:latin typeface="Cambria Math" panose="02040503050406030204" pitchFamily="18" charset="0"/>
                          </a:rPr>
                        </m:ctrlPr>
                      </m:sSupPr>
                      <m:e>
                        <m:r>
                          <a:rPr lang="fr-FR" i="1">
                            <a:solidFill>
                              <a:schemeClr val="tx1"/>
                            </a:solidFill>
                            <a:latin typeface="Cambria Math" panose="02040503050406030204" pitchFamily="18" charset="0"/>
                          </a:rPr>
                          <m:t>h</m:t>
                        </m:r>
                      </m:e>
                      <m:sup>
                        <m:r>
                          <a:rPr lang="fr-FR" i="1">
                            <a:solidFill>
                              <a:schemeClr val="tx1"/>
                            </a:solidFill>
                            <a:latin typeface="Cambria Math" panose="02040503050406030204" pitchFamily="18" charset="0"/>
                          </a:rPr>
                          <m:t>−1</m:t>
                        </m:r>
                      </m:sup>
                    </m:sSup>
                  </m:oMath>
                </a14:m>
                <a:r>
                  <a:rPr lang="fr-FR" dirty="0">
                    <a:solidFill>
                      <a:schemeClr val="tx1"/>
                    </a:solidFill>
                  </a:rPr>
                  <a:t> présents dans le cœur). </a:t>
                </a:r>
              </a:p>
              <a:p>
                <a:r>
                  <a:rPr lang="fr-FR" dirty="0">
                    <a:solidFill>
                      <a:schemeClr val="tx1"/>
                    </a:solidFill>
                  </a:rPr>
                  <a:t>-    Température autour de 80 à 100°C (à comparer aux 320°C présents dans le cœur). </a:t>
                </a:r>
              </a:p>
            </p:txBody>
          </p:sp>
        </mc:Choice>
        <mc:Fallback xmlns="">
          <p:sp>
            <p:nvSpPr>
              <p:cNvPr id="5" name="Rectangle 4">
                <a:extLst>
                  <a:ext uri="{FF2B5EF4-FFF2-40B4-BE49-F238E27FC236}">
                    <a16:creationId xmlns:a16="http://schemas.microsoft.com/office/drawing/2014/main" id="{1073A7BF-8DA4-4F1E-939D-026E5BA38297}"/>
                  </a:ext>
                </a:extLst>
              </p:cNvPr>
              <p:cNvSpPr>
                <a:spLocks noRot="1" noChangeAspect="1" noMove="1" noResize="1" noEditPoints="1" noAdjustHandles="1" noChangeArrowheads="1" noChangeShapeType="1" noTextEdit="1"/>
              </p:cNvSpPr>
              <p:nvPr/>
            </p:nvSpPr>
            <p:spPr>
              <a:xfrm>
                <a:off x="1657798" y="1257954"/>
                <a:ext cx="7524328" cy="1524067"/>
              </a:xfrm>
              <a:prstGeom prst="rect">
                <a:avLst/>
              </a:prstGeom>
              <a:blipFill>
                <a:blip r:embed="rId5"/>
                <a:stretch>
                  <a:fillRect l="-729" t="-9200" b="-13600"/>
                </a:stretch>
              </a:blipFill>
              <a:ln>
                <a:noFill/>
              </a:ln>
            </p:spPr>
            <p:txBody>
              <a:bodyPr/>
              <a:lstStyle/>
              <a:p>
                <a:r>
                  <a:rPr lang="fr-FR">
                    <a:noFill/>
                  </a:rPr>
                  <a:t> </a:t>
                </a:r>
              </a:p>
            </p:txBody>
          </p:sp>
        </mc:Fallback>
      </mc:AlternateContent>
      <p:sp>
        <p:nvSpPr>
          <p:cNvPr id="6" name="Rectangle 5">
            <a:extLst>
              <a:ext uri="{FF2B5EF4-FFF2-40B4-BE49-F238E27FC236}">
                <a16:creationId xmlns:a16="http://schemas.microsoft.com/office/drawing/2014/main" id="{33B97746-78B8-4455-85CF-D93AE3D04545}"/>
              </a:ext>
            </a:extLst>
          </p:cNvPr>
          <p:cNvSpPr/>
          <p:nvPr/>
        </p:nvSpPr>
        <p:spPr>
          <a:xfrm>
            <a:off x="0" y="2937256"/>
            <a:ext cx="3231968" cy="325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i="1" dirty="0">
                <a:solidFill>
                  <a:srgbClr val="0570B8"/>
                </a:solidFill>
                <a:latin typeface="Comic Sans MS" panose="030F0702030302020204" pitchFamily="66" charset="0"/>
              </a:rPr>
              <a:t>Exigences pour le contrôle commande des réacteurs</a:t>
            </a:r>
          </a:p>
        </p:txBody>
      </p:sp>
      <p:sp>
        <p:nvSpPr>
          <p:cNvPr id="11" name="Rectangle 10">
            <a:extLst>
              <a:ext uri="{FF2B5EF4-FFF2-40B4-BE49-F238E27FC236}">
                <a16:creationId xmlns:a16="http://schemas.microsoft.com/office/drawing/2014/main" id="{E7DBBC6D-F607-4DD2-8826-38FD4CE59E1A}"/>
              </a:ext>
            </a:extLst>
          </p:cNvPr>
          <p:cNvSpPr/>
          <p:nvPr/>
        </p:nvSpPr>
        <p:spPr>
          <a:xfrm>
            <a:off x="129418" y="4002494"/>
            <a:ext cx="1834460" cy="296731"/>
          </a:xfrm>
          <a:prstGeom prst="rect">
            <a:avLst/>
          </a:prstGeom>
          <a:noFill/>
          <a:ln>
            <a:solidFill>
              <a:srgbClr val="FF0000"/>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rPr>
              <a:t>Haute précision</a:t>
            </a:r>
          </a:p>
        </p:txBody>
      </p:sp>
      <p:sp>
        <p:nvSpPr>
          <p:cNvPr id="12" name="Rectangle 11">
            <a:extLst>
              <a:ext uri="{FF2B5EF4-FFF2-40B4-BE49-F238E27FC236}">
                <a16:creationId xmlns:a16="http://schemas.microsoft.com/office/drawing/2014/main" id="{7D3E6DDD-4603-4240-AE35-50C412BEAA40}"/>
              </a:ext>
            </a:extLst>
          </p:cNvPr>
          <p:cNvSpPr/>
          <p:nvPr/>
        </p:nvSpPr>
        <p:spPr>
          <a:xfrm>
            <a:off x="129418" y="4511600"/>
            <a:ext cx="1834460" cy="283000"/>
          </a:xfrm>
          <a:prstGeom prst="rect">
            <a:avLst/>
          </a:prstGeom>
          <a:noFill/>
          <a:ln>
            <a:solidFill>
              <a:srgbClr val="FF0000"/>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rPr>
              <a:t>Réponse rapide</a:t>
            </a:r>
          </a:p>
        </p:txBody>
      </p:sp>
      <p:sp>
        <p:nvSpPr>
          <p:cNvPr id="13" name="Rectangle 12">
            <a:extLst>
              <a:ext uri="{FF2B5EF4-FFF2-40B4-BE49-F238E27FC236}">
                <a16:creationId xmlns:a16="http://schemas.microsoft.com/office/drawing/2014/main" id="{7B5A98E9-9190-474C-9D60-4EED877E9A20}"/>
              </a:ext>
            </a:extLst>
          </p:cNvPr>
          <p:cNvSpPr/>
          <p:nvPr/>
        </p:nvSpPr>
        <p:spPr>
          <a:xfrm>
            <a:off x="129418" y="5040490"/>
            <a:ext cx="1834460" cy="266197"/>
          </a:xfrm>
          <a:prstGeom prst="rect">
            <a:avLst/>
          </a:prstGeom>
          <a:noFill/>
          <a:ln>
            <a:solidFill>
              <a:srgbClr val="FF0000"/>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rPr>
              <a:t>Sélectivité</a:t>
            </a:r>
            <a:r>
              <a:rPr lang="fr-FR" sz="1500" dirty="0"/>
              <a:t> </a:t>
            </a:r>
          </a:p>
        </p:txBody>
      </p:sp>
      <p:sp>
        <p:nvSpPr>
          <p:cNvPr id="14" name="Rectangle 13">
            <a:extLst>
              <a:ext uri="{FF2B5EF4-FFF2-40B4-BE49-F238E27FC236}">
                <a16:creationId xmlns:a16="http://schemas.microsoft.com/office/drawing/2014/main" id="{81B3B1C0-CB97-48FA-878B-4541A683C821}"/>
              </a:ext>
            </a:extLst>
          </p:cNvPr>
          <p:cNvSpPr/>
          <p:nvPr/>
        </p:nvSpPr>
        <p:spPr>
          <a:xfrm>
            <a:off x="141324" y="5575758"/>
            <a:ext cx="1919690" cy="534998"/>
          </a:xfrm>
          <a:prstGeom prst="rect">
            <a:avLst/>
          </a:prstGeom>
          <a:noFill/>
          <a:ln>
            <a:solidFill>
              <a:srgbClr val="FF0000"/>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i="1" dirty="0">
                <a:solidFill>
                  <a:schemeClr val="tx1"/>
                </a:solidFill>
              </a:rPr>
              <a:t>Bon compromis                efficacité - dimension</a:t>
            </a:r>
          </a:p>
        </p:txBody>
      </p:sp>
      <p:sp>
        <p:nvSpPr>
          <p:cNvPr id="15" name="Rectangle 14">
            <a:extLst>
              <a:ext uri="{FF2B5EF4-FFF2-40B4-BE49-F238E27FC236}">
                <a16:creationId xmlns:a16="http://schemas.microsoft.com/office/drawing/2014/main" id="{1C6F2EFC-7A95-49B9-9A79-D9F66DD2B083}"/>
              </a:ext>
            </a:extLst>
          </p:cNvPr>
          <p:cNvSpPr/>
          <p:nvPr/>
        </p:nvSpPr>
        <p:spPr>
          <a:xfrm>
            <a:off x="2474413" y="3994798"/>
            <a:ext cx="6418066" cy="271998"/>
          </a:xfrm>
          <a:prstGeom prst="rect">
            <a:avLst/>
          </a:prstGeom>
          <a:noFill/>
          <a:ln>
            <a:solidFill>
              <a:schemeClr val="tx2">
                <a:lumMod val="60000"/>
                <a:lumOff val="40000"/>
              </a:schemeClr>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500" i="1" dirty="0">
                <a:solidFill>
                  <a:schemeClr val="tx1"/>
                </a:solidFill>
              </a:rPr>
              <a:t>Mesure du niveau de puissance aussi précise que possible</a:t>
            </a:r>
          </a:p>
        </p:txBody>
      </p:sp>
      <p:sp>
        <p:nvSpPr>
          <p:cNvPr id="16" name="Rectangle 15">
            <a:extLst>
              <a:ext uri="{FF2B5EF4-FFF2-40B4-BE49-F238E27FC236}">
                <a16:creationId xmlns:a16="http://schemas.microsoft.com/office/drawing/2014/main" id="{66F21097-5532-47F4-996F-47BD49EFADD2}"/>
              </a:ext>
            </a:extLst>
          </p:cNvPr>
          <p:cNvSpPr/>
          <p:nvPr/>
        </p:nvSpPr>
        <p:spPr>
          <a:xfrm>
            <a:off x="2454690" y="4416611"/>
            <a:ext cx="6411830" cy="435500"/>
          </a:xfrm>
          <a:prstGeom prst="rect">
            <a:avLst/>
          </a:prstGeom>
          <a:noFill/>
          <a:ln>
            <a:solidFill>
              <a:schemeClr val="tx2">
                <a:lumMod val="60000"/>
                <a:lumOff val="40000"/>
              </a:schemeClr>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500" i="1" dirty="0">
                <a:solidFill>
                  <a:schemeClr val="tx1"/>
                </a:solidFill>
              </a:rPr>
              <a:t>Suivi de puissance en ligne d’un réacteur</a:t>
            </a:r>
          </a:p>
        </p:txBody>
      </p:sp>
      <p:sp>
        <p:nvSpPr>
          <p:cNvPr id="17" name="Rectangle 16">
            <a:extLst>
              <a:ext uri="{FF2B5EF4-FFF2-40B4-BE49-F238E27FC236}">
                <a16:creationId xmlns:a16="http://schemas.microsoft.com/office/drawing/2014/main" id="{2D68DB04-0F32-42A7-AEDF-F4742FC6314B}"/>
              </a:ext>
            </a:extLst>
          </p:cNvPr>
          <p:cNvSpPr/>
          <p:nvPr/>
        </p:nvSpPr>
        <p:spPr>
          <a:xfrm>
            <a:off x="2477533" y="5006490"/>
            <a:ext cx="6411827" cy="266197"/>
          </a:xfrm>
          <a:prstGeom prst="rect">
            <a:avLst/>
          </a:prstGeom>
          <a:noFill/>
          <a:ln>
            <a:solidFill>
              <a:schemeClr val="tx2">
                <a:lumMod val="60000"/>
                <a:lumOff val="40000"/>
              </a:schemeClr>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500" i="1" dirty="0">
                <a:solidFill>
                  <a:schemeClr val="tx1"/>
                </a:solidFill>
                <a:cs typeface="Times New Roman" pitchFamily="18" charset="0"/>
              </a:rPr>
              <a:t>Mesures sélectives des rayonnements ionisants </a:t>
            </a:r>
            <a:endParaRPr lang="fr-FR" sz="1500" i="1" dirty="0">
              <a:solidFill>
                <a:schemeClr val="tx1"/>
              </a:solidFill>
            </a:endParaRPr>
          </a:p>
        </p:txBody>
      </p:sp>
      <p:sp>
        <p:nvSpPr>
          <p:cNvPr id="18" name="Rectangle 17">
            <a:extLst>
              <a:ext uri="{FF2B5EF4-FFF2-40B4-BE49-F238E27FC236}">
                <a16:creationId xmlns:a16="http://schemas.microsoft.com/office/drawing/2014/main" id="{8611EF7B-5DF2-46D7-9036-272957706223}"/>
              </a:ext>
            </a:extLst>
          </p:cNvPr>
          <p:cNvSpPr/>
          <p:nvPr/>
        </p:nvSpPr>
        <p:spPr>
          <a:xfrm>
            <a:off x="2469505" y="5385087"/>
            <a:ext cx="6411828" cy="934511"/>
          </a:xfrm>
          <a:prstGeom prst="rect">
            <a:avLst/>
          </a:prstGeom>
          <a:noFill/>
          <a:ln>
            <a:solidFill>
              <a:schemeClr val="tx2">
                <a:lumMod val="60000"/>
                <a:lumOff val="40000"/>
              </a:schemeClr>
            </a:solidFill>
          </a:ln>
          <a:effectLst>
            <a:outerShdw blurRad="139700" dist="38100" dir="2700000" sx="101000" sy="101000" algn="tl"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500" i="1" dirty="0">
                <a:solidFill>
                  <a:schemeClr val="tx1"/>
                </a:solidFill>
                <a:cs typeface="Times New Roman" pitchFamily="18" charset="0"/>
              </a:rPr>
              <a:t>Grand volume : </a:t>
            </a:r>
          </a:p>
          <a:p>
            <a:pPr marL="285750" indent="-285750">
              <a:buFont typeface="Wingdings" panose="05000000000000000000" pitchFamily="2" charset="2"/>
              <a:buChar char="Ø"/>
            </a:pPr>
            <a:r>
              <a:rPr lang="fr-FR" sz="1500" b="1" i="1" dirty="0">
                <a:solidFill>
                  <a:schemeClr val="tx1"/>
                </a:solidFill>
                <a:cs typeface="Times New Roman" pitchFamily="18" charset="0"/>
              </a:rPr>
              <a:t>Meilleure efficacité mais :</a:t>
            </a:r>
          </a:p>
          <a:p>
            <a:pPr marL="742950" lvl="1" indent="-285750">
              <a:buFont typeface="Wingdings" panose="05000000000000000000" pitchFamily="2" charset="2"/>
              <a:buChar char="Ø"/>
            </a:pPr>
            <a:r>
              <a:rPr lang="fr-FR" sz="1500" i="1" dirty="0">
                <a:solidFill>
                  <a:schemeClr val="tx1"/>
                </a:solidFill>
                <a:cs typeface="Times New Roman" pitchFamily="18" charset="0"/>
              </a:rPr>
              <a:t>Perturbation du flux par la présence du détecteur</a:t>
            </a:r>
          </a:p>
          <a:p>
            <a:pPr marL="742950" lvl="1" indent="-285750">
              <a:buFont typeface="Wingdings" panose="05000000000000000000" pitchFamily="2" charset="2"/>
              <a:buChar char="Ø"/>
            </a:pPr>
            <a:r>
              <a:rPr lang="fr-FR" sz="1500" i="1" dirty="0">
                <a:solidFill>
                  <a:schemeClr val="tx1"/>
                </a:solidFill>
                <a:cs typeface="Times New Roman" pitchFamily="18" charset="0"/>
              </a:rPr>
              <a:t>Difficulté d’accès à certains emplacements </a:t>
            </a:r>
          </a:p>
        </p:txBody>
      </p:sp>
      <p:sp>
        <p:nvSpPr>
          <p:cNvPr id="19" name="Rectangle 18">
            <a:extLst>
              <a:ext uri="{FF2B5EF4-FFF2-40B4-BE49-F238E27FC236}">
                <a16:creationId xmlns:a16="http://schemas.microsoft.com/office/drawing/2014/main" id="{72B9EC66-4756-4DC9-BCEC-EFD2B758DA1B}"/>
              </a:ext>
            </a:extLst>
          </p:cNvPr>
          <p:cNvSpPr/>
          <p:nvPr/>
        </p:nvSpPr>
        <p:spPr>
          <a:xfrm>
            <a:off x="141324" y="3431050"/>
            <a:ext cx="1834460" cy="325554"/>
          </a:xfrm>
          <a:prstGeom prst="rect">
            <a:avLst/>
          </a:prstGeom>
          <a:noFill/>
          <a:ln>
            <a:solidFill>
              <a:srgbClr val="FF0000"/>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chemeClr val="tx1"/>
                </a:solidFill>
              </a:rPr>
              <a:t>Robustesse</a:t>
            </a:r>
            <a:r>
              <a:rPr lang="fr-FR" sz="1500" b="1" dirty="0"/>
              <a:t> </a:t>
            </a:r>
          </a:p>
        </p:txBody>
      </p:sp>
      <p:sp>
        <p:nvSpPr>
          <p:cNvPr id="20" name="Rectangle 19">
            <a:extLst>
              <a:ext uri="{FF2B5EF4-FFF2-40B4-BE49-F238E27FC236}">
                <a16:creationId xmlns:a16="http://schemas.microsoft.com/office/drawing/2014/main" id="{7988A117-32B2-4EA9-81E2-BBEBEDB8CFA1}"/>
              </a:ext>
            </a:extLst>
          </p:cNvPr>
          <p:cNvSpPr/>
          <p:nvPr/>
        </p:nvSpPr>
        <p:spPr>
          <a:xfrm>
            <a:off x="2474413" y="3268224"/>
            <a:ext cx="6418066" cy="558384"/>
          </a:xfrm>
          <a:prstGeom prst="rect">
            <a:avLst/>
          </a:prstGeom>
          <a:noFill/>
          <a:ln>
            <a:solidFill>
              <a:schemeClr val="tx2">
                <a:lumMod val="60000"/>
                <a:lumOff val="40000"/>
              </a:schemeClr>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1500" i="1" dirty="0">
                <a:solidFill>
                  <a:schemeClr val="tx1"/>
                </a:solidFill>
              </a:rPr>
              <a:t>Haute température ( &gt;300°C)</a:t>
            </a:r>
          </a:p>
          <a:p>
            <a:pPr marL="285750" indent="-285750">
              <a:buFont typeface="Wingdings" panose="05000000000000000000" pitchFamily="2" charset="2"/>
              <a:buChar char="Ø"/>
            </a:pPr>
            <a:r>
              <a:rPr lang="fr-FR" sz="1500" i="1" dirty="0">
                <a:solidFill>
                  <a:schemeClr val="tx1"/>
                </a:solidFill>
              </a:rPr>
              <a:t>Flux neutronique élevé : </a:t>
            </a:r>
            <a:r>
              <a:rPr lang="fr-FR" sz="1500" i="1" dirty="0">
                <a:solidFill>
                  <a:schemeClr val="tx1"/>
                </a:solidFill>
                <a:cs typeface="Times New Roman" panose="02020603050405020304" pitchFamily="18" charset="0"/>
              </a:rPr>
              <a:t>10</a:t>
            </a:r>
            <a:r>
              <a:rPr lang="fr-FR" sz="1500" i="1" baseline="30000" dirty="0">
                <a:solidFill>
                  <a:schemeClr val="tx1"/>
                </a:solidFill>
                <a:cs typeface="Times New Roman" panose="02020603050405020304" pitchFamily="18" charset="0"/>
              </a:rPr>
              <a:t>15</a:t>
            </a:r>
            <a:r>
              <a:rPr lang="fr-FR" sz="1500" i="1" dirty="0">
                <a:solidFill>
                  <a:schemeClr val="tx1"/>
                </a:solidFill>
                <a:cs typeface="Times New Roman" panose="02020603050405020304" pitchFamily="18" charset="0"/>
              </a:rPr>
              <a:t> n.cm </a:t>
            </a:r>
            <a:r>
              <a:rPr lang="fr-FR" sz="1500" i="1" baseline="30000" dirty="0">
                <a:solidFill>
                  <a:schemeClr val="tx1"/>
                </a:solidFill>
                <a:cs typeface="Times New Roman" panose="02020603050405020304" pitchFamily="18" charset="0"/>
              </a:rPr>
              <a:t>-2</a:t>
            </a:r>
            <a:r>
              <a:rPr lang="fr-FR" sz="1500" i="1" dirty="0">
                <a:solidFill>
                  <a:schemeClr val="tx1"/>
                </a:solidFill>
                <a:cs typeface="Times New Roman" panose="02020603050405020304" pitchFamily="18" charset="0"/>
              </a:rPr>
              <a:t>.s</a:t>
            </a:r>
            <a:r>
              <a:rPr lang="fr-FR" sz="1500" i="1" baseline="30000" dirty="0">
                <a:solidFill>
                  <a:schemeClr val="tx1"/>
                </a:solidFill>
                <a:cs typeface="Times New Roman" panose="02020603050405020304" pitchFamily="18" charset="0"/>
              </a:rPr>
              <a:t>-1 </a:t>
            </a:r>
            <a:endParaRPr lang="fr-FR" sz="1500" i="1" dirty="0">
              <a:solidFill>
                <a:schemeClr val="tx1"/>
              </a:solidFill>
            </a:endParaRPr>
          </a:p>
        </p:txBody>
      </p:sp>
      <p:sp>
        <p:nvSpPr>
          <p:cNvPr id="22" name="Espace réservé du numéro de diapositive 21">
            <a:extLst>
              <a:ext uri="{FF2B5EF4-FFF2-40B4-BE49-F238E27FC236}">
                <a16:creationId xmlns:a16="http://schemas.microsoft.com/office/drawing/2014/main" id="{F42D19B3-E19B-4FF2-A21E-68049B186011}"/>
              </a:ext>
            </a:extLst>
          </p:cNvPr>
          <p:cNvSpPr>
            <a:spLocks noGrp="1"/>
          </p:cNvSpPr>
          <p:nvPr>
            <p:ph type="sldNum" sz="quarter" idx="12"/>
          </p:nvPr>
        </p:nvSpPr>
        <p:spPr>
          <a:xfrm>
            <a:off x="7027938" y="6081083"/>
            <a:ext cx="2133600" cy="365125"/>
          </a:xfrm>
        </p:spPr>
        <p:txBody>
          <a:bodyPr/>
          <a:lstStyle/>
          <a:p>
            <a:fld id="{01397B66-3F45-4A8D-BD44-716047D06632}" type="slidenum">
              <a:rPr lang="fr-FR" sz="1600" i="1" smtClean="0">
                <a:solidFill>
                  <a:srgbClr val="FF0000"/>
                </a:solidFill>
              </a:rPr>
              <a:t>5</a:t>
            </a:fld>
            <a:r>
              <a:rPr lang="fr-FR" sz="1600" i="1" dirty="0">
                <a:solidFill>
                  <a:srgbClr val="FF0000"/>
                </a:solidFill>
              </a:rPr>
              <a:t>/33</a:t>
            </a:r>
          </a:p>
        </p:txBody>
      </p:sp>
      <p:sp>
        <p:nvSpPr>
          <p:cNvPr id="23" name="Rectangle 22">
            <a:extLst>
              <a:ext uri="{FF2B5EF4-FFF2-40B4-BE49-F238E27FC236}">
                <a16:creationId xmlns:a16="http://schemas.microsoft.com/office/drawing/2014/main" id="{AD30F42F-2B23-4D64-8760-C11775333EBA}"/>
              </a:ext>
            </a:extLst>
          </p:cNvPr>
          <p:cNvSpPr/>
          <p:nvPr/>
        </p:nvSpPr>
        <p:spPr>
          <a:xfrm>
            <a:off x="-505907" y="-70688"/>
            <a:ext cx="6318396" cy="469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ln w="22225">
                  <a:solidFill>
                    <a:schemeClr val="accent2"/>
                  </a:solidFill>
                  <a:prstDash val="solid"/>
                </a:ln>
                <a:solidFill>
                  <a:srgbClr val="0570B8"/>
                </a:solidFill>
              </a:rPr>
              <a:t>1. In</a:t>
            </a:r>
            <a:r>
              <a:rPr lang="fr-FR" sz="2400" dirty="0">
                <a:ln w="22225">
                  <a:solidFill>
                    <a:schemeClr val="accent2"/>
                  </a:solidFill>
                  <a:prstDash val="solid"/>
                </a:ln>
                <a:solidFill>
                  <a:schemeClr val="accent6">
                    <a:lumMod val="75000"/>
                  </a:schemeClr>
                </a:solidFill>
              </a:rPr>
              <a:t>troductio</a:t>
            </a:r>
            <a:r>
              <a:rPr lang="fr-FR" sz="2400" dirty="0">
                <a:ln w="22225">
                  <a:solidFill>
                    <a:schemeClr val="accent2"/>
                  </a:solidFill>
                  <a:prstDash val="solid"/>
                </a:ln>
                <a:solidFill>
                  <a:srgbClr val="0570B8"/>
                </a:solidFill>
              </a:rPr>
              <a:t>n</a:t>
            </a:r>
          </a:p>
        </p:txBody>
      </p:sp>
      <p:sp>
        <p:nvSpPr>
          <p:cNvPr id="24" name="Rectangle 23">
            <a:extLst>
              <a:ext uri="{FF2B5EF4-FFF2-40B4-BE49-F238E27FC236}">
                <a16:creationId xmlns:a16="http://schemas.microsoft.com/office/drawing/2014/main" id="{8AC68C62-9478-46C6-8FD9-0DB5344313CF}"/>
              </a:ext>
            </a:extLst>
          </p:cNvPr>
          <p:cNvSpPr/>
          <p:nvPr/>
        </p:nvSpPr>
        <p:spPr>
          <a:xfrm>
            <a:off x="2061014" y="410970"/>
            <a:ext cx="4227659" cy="31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Contexte et enjeux</a:t>
            </a:r>
          </a:p>
        </p:txBody>
      </p:sp>
    </p:spTree>
    <p:extLst>
      <p:ext uri="{BB962C8B-B14F-4D97-AF65-F5344CB8AC3E}">
        <p14:creationId xmlns:p14="http://schemas.microsoft.com/office/powerpoint/2010/main" val="18077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4B5E664-52DC-483C-B642-2575028831A7}"/>
              </a:ext>
            </a:extLst>
          </p:cNvPr>
          <p:cNvSpPr>
            <a:spLocks noGrp="1"/>
          </p:cNvSpPr>
          <p:nvPr>
            <p:ph type="sldNum" sz="quarter" idx="12"/>
          </p:nvPr>
        </p:nvSpPr>
        <p:spPr>
          <a:xfrm>
            <a:off x="7010400" y="5986536"/>
            <a:ext cx="2133600" cy="365125"/>
          </a:xfrm>
        </p:spPr>
        <p:txBody>
          <a:bodyPr/>
          <a:lstStyle/>
          <a:p>
            <a:fld id="{01397B66-3F45-4A8D-BD44-716047D06632}" type="slidenum">
              <a:rPr lang="fr-FR" sz="1600" i="1" smtClean="0">
                <a:solidFill>
                  <a:srgbClr val="FF0000"/>
                </a:solidFill>
              </a:rPr>
              <a:t>6</a:t>
            </a:fld>
            <a:r>
              <a:rPr lang="fr-FR" sz="1600" i="1" dirty="0">
                <a:solidFill>
                  <a:srgbClr val="FF0000"/>
                </a:solidFill>
              </a:rPr>
              <a:t>/33</a:t>
            </a:r>
          </a:p>
        </p:txBody>
      </p:sp>
      <p:cxnSp>
        <p:nvCxnSpPr>
          <p:cNvPr id="11" name="Connecteur droit 10">
            <a:extLst>
              <a:ext uri="{FF2B5EF4-FFF2-40B4-BE49-F238E27FC236}">
                <a16:creationId xmlns:a16="http://schemas.microsoft.com/office/drawing/2014/main" id="{E1389953-03F1-4A7D-80B8-6F95BFAFB04D}"/>
              </a:ext>
            </a:extLst>
          </p:cNvPr>
          <p:cNvCxnSpPr/>
          <p:nvPr/>
        </p:nvCxnSpPr>
        <p:spPr>
          <a:xfrm>
            <a:off x="1459577" y="549262"/>
            <a:ext cx="748883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D98A2A-2B95-4B8E-B56E-4597912F4567}"/>
              </a:ext>
            </a:extLst>
          </p:cNvPr>
          <p:cNvSpPr/>
          <p:nvPr/>
        </p:nvSpPr>
        <p:spPr>
          <a:xfrm>
            <a:off x="1459577" y="0"/>
            <a:ext cx="4984631" cy="47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0570B8"/>
              </a:buClr>
              <a:buFont typeface="Wingdings" panose="05000000000000000000" pitchFamily="2" charset="2"/>
              <a:buChar char="Ø"/>
            </a:pPr>
            <a:r>
              <a:rPr lang="fr-FR" sz="2800" i="1" dirty="0">
                <a:solidFill>
                  <a:schemeClr val="accent1"/>
                </a:solidFill>
              </a:rPr>
              <a:t>SOMMAIRE</a:t>
            </a:r>
          </a:p>
        </p:txBody>
      </p:sp>
      <p:sp>
        <p:nvSpPr>
          <p:cNvPr id="2" name="Rectangle 1">
            <a:extLst>
              <a:ext uri="{FF2B5EF4-FFF2-40B4-BE49-F238E27FC236}">
                <a16:creationId xmlns:a16="http://schemas.microsoft.com/office/drawing/2014/main" id="{E269498C-F072-4FD9-A527-9D53D6C971FC}"/>
              </a:ext>
            </a:extLst>
          </p:cNvPr>
          <p:cNvSpPr/>
          <p:nvPr/>
        </p:nvSpPr>
        <p:spPr>
          <a:xfrm>
            <a:off x="1675601" y="1477496"/>
            <a:ext cx="6768752" cy="3853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fr-FR" sz="2400" dirty="0">
                <a:solidFill>
                  <a:srgbClr val="0570B8"/>
                </a:solidFill>
              </a:rPr>
              <a:t>Neutrons thermiques</a:t>
            </a:r>
          </a:p>
          <a:p>
            <a:pPr marL="285750" indent="-285750">
              <a:buFont typeface="Wingdings" panose="05000000000000000000" pitchFamily="2" charset="2"/>
              <a:buChar char="Ø"/>
            </a:pPr>
            <a:endParaRPr lang="fr-FR" sz="2400" dirty="0">
              <a:solidFill>
                <a:srgbClr val="0570B8"/>
              </a:solidFill>
            </a:endParaRPr>
          </a:p>
          <a:p>
            <a:pPr marL="285750" indent="-285750">
              <a:buFont typeface="Wingdings" panose="05000000000000000000" pitchFamily="2" charset="2"/>
              <a:buChar char="Ø"/>
            </a:pPr>
            <a:r>
              <a:rPr lang="fr-FR" sz="2400" dirty="0">
                <a:solidFill>
                  <a:srgbClr val="0570B8"/>
                </a:solidFill>
              </a:rPr>
              <a:t>Neutrons rapides</a:t>
            </a:r>
          </a:p>
          <a:p>
            <a:endParaRPr lang="fr-FR" sz="2400" dirty="0">
              <a:solidFill>
                <a:srgbClr val="0570B8"/>
              </a:solidFill>
            </a:endParaRPr>
          </a:p>
          <a:p>
            <a:pPr marL="285750" indent="-285750">
              <a:buFont typeface="Wingdings" panose="05000000000000000000" pitchFamily="2" charset="2"/>
              <a:buChar char="Ø"/>
            </a:pPr>
            <a:r>
              <a:rPr lang="fr-FR" sz="2400" dirty="0">
                <a:solidFill>
                  <a:srgbClr val="0570B8"/>
                </a:solidFill>
              </a:rPr>
              <a:t>Détection vs. flux </a:t>
            </a:r>
          </a:p>
          <a:p>
            <a:pPr marL="285750" indent="-285750">
              <a:buFont typeface="Wingdings" panose="05000000000000000000" pitchFamily="2" charset="2"/>
              <a:buChar char="Ø"/>
            </a:pPr>
            <a:endParaRPr lang="fr-FR" sz="2400" dirty="0">
              <a:solidFill>
                <a:srgbClr val="0570B8"/>
              </a:solidFill>
            </a:endParaRPr>
          </a:p>
          <a:p>
            <a:endParaRPr lang="fr-FR" sz="2400" dirty="0">
              <a:solidFill>
                <a:srgbClr val="0570B8"/>
              </a:solidFill>
            </a:endParaRPr>
          </a:p>
          <a:p>
            <a:pPr marL="285750" indent="-285750">
              <a:buFont typeface="Wingdings" panose="05000000000000000000" pitchFamily="2" charset="2"/>
              <a:buChar char="Ø"/>
            </a:pPr>
            <a:endParaRPr lang="fr-FR" sz="2000" dirty="0">
              <a:solidFill>
                <a:schemeClr val="tx1"/>
              </a:solidFill>
            </a:endParaRPr>
          </a:p>
          <a:p>
            <a:pPr marL="285750" indent="-285750">
              <a:buFont typeface="Wingdings" panose="05000000000000000000" pitchFamily="2" charset="2"/>
              <a:buChar char="Ø"/>
            </a:pPr>
            <a:endParaRPr lang="fr-FR" sz="2000" dirty="0">
              <a:solidFill>
                <a:schemeClr val="tx1"/>
              </a:solidFill>
            </a:endParaRPr>
          </a:p>
        </p:txBody>
      </p:sp>
      <p:sp>
        <p:nvSpPr>
          <p:cNvPr id="6" name="Rectangle 5">
            <a:extLst>
              <a:ext uri="{FF2B5EF4-FFF2-40B4-BE49-F238E27FC236}">
                <a16:creationId xmlns:a16="http://schemas.microsoft.com/office/drawing/2014/main" id="{847F844A-525A-4F63-8313-75EA58EF0C17}"/>
              </a:ext>
            </a:extLst>
          </p:cNvPr>
          <p:cNvSpPr/>
          <p:nvPr/>
        </p:nvSpPr>
        <p:spPr>
          <a:xfrm>
            <a:off x="1459577" y="861336"/>
            <a:ext cx="6984776" cy="39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rPr>
              <a:t>2. DETECTION DES NEUTRONS</a:t>
            </a:r>
          </a:p>
        </p:txBody>
      </p:sp>
    </p:spTree>
    <p:extLst>
      <p:ext uri="{BB962C8B-B14F-4D97-AF65-F5344CB8AC3E}">
        <p14:creationId xmlns:p14="http://schemas.microsoft.com/office/powerpoint/2010/main" val="268719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884D77E-B62B-483D-98F6-E466FDE9BE25}"/>
              </a:ext>
            </a:extLst>
          </p:cNvPr>
          <p:cNvSpPr/>
          <p:nvPr/>
        </p:nvSpPr>
        <p:spPr bwMode="auto">
          <a:xfrm>
            <a:off x="4187778" y="958054"/>
            <a:ext cx="1701467" cy="3634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Comic Sans MS" panose="030F0702030302020204" pitchFamily="66" charset="0"/>
              </a:rPr>
              <a:t>Signal électrique</a:t>
            </a:r>
          </a:p>
        </p:txBody>
      </p:sp>
      <p:pic>
        <p:nvPicPr>
          <p:cNvPr id="42" name="Image 41">
            <a:extLst>
              <a:ext uri="{FF2B5EF4-FFF2-40B4-BE49-F238E27FC236}">
                <a16:creationId xmlns:a16="http://schemas.microsoft.com/office/drawing/2014/main" id="{15402E1B-A9F3-46A9-B0BE-D8D9EF82F533}"/>
              </a:ext>
            </a:extLst>
          </p:cNvPr>
          <p:cNvPicPr>
            <a:picLocks noChangeAspect="1"/>
          </p:cNvPicPr>
          <p:nvPr/>
        </p:nvPicPr>
        <p:blipFill>
          <a:blip r:embed="rId5"/>
          <a:stretch>
            <a:fillRect/>
          </a:stretch>
        </p:blipFill>
        <p:spPr>
          <a:xfrm>
            <a:off x="5738812" y="966214"/>
            <a:ext cx="3405188" cy="2724150"/>
          </a:xfrm>
          <a:prstGeom prst="rect">
            <a:avLst/>
          </a:prstGeom>
        </p:spPr>
      </p:pic>
      <p:pic>
        <p:nvPicPr>
          <p:cNvPr id="41" name="Image 40">
            <a:extLst>
              <a:ext uri="{FF2B5EF4-FFF2-40B4-BE49-F238E27FC236}">
                <a16:creationId xmlns:a16="http://schemas.microsoft.com/office/drawing/2014/main" id="{B739FE98-FC45-4617-BC1C-82E7A66507C3}"/>
              </a:ext>
            </a:extLst>
          </p:cNvPr>
          <p:cNvPicPr>
            <a:picLocks noChangeAspect="1"/>
          </p:cNvPicPr>
          <p:nvPr/>
        </p:nvPicPr>
        <p:blipFill>
          <a:blip r:embed="rId6"/>
          <a:stretch>
            <a:fillRect/>
          </a:stretch>
        </p:blipFill>
        <p:spPr>
          <a:xfrm>
            <a:off x="6582206" y="653265"/>
            <a:ext cx="634286" cy="726934"/>
          </a:xfrm>
          <a:prstGeom prst="rect">
            <a:avLst/>
          </a:prstGeom>
        </p:spPr>
      </p:pic>
      <p:grpSp>
        <p:nvGrpSpPr>
          <p:cNvPr id="13" name="Группа 19">
            <a:extLst>
              <a:ext uri="{FF2B5EF4-FFF2-40B4-BE49-F238E27FC236}">
                <a16:creationId xmlns:a16="http://schemas.microsoft.com/office/drawing/2014/main" id="{75301528-3716-4C1F-B381-51D8F4FCDF7B}"/>
              </a:ext>
            </a:extLst>
          </p:cNvPr>
          <p:cNvGrpSpPr/>
          <p:nvPr/>
        </p:nvGrpSpPr>
        <p:grpSpPr>
          <a:xfrm>
            <a:off x="378057" y="4140385"/>
            <a:ext cx="7848872" cy="2132061"/>
            <a:chOff x="395536" y="980728"/>
            <a:chExt cx="7848872" cy="2132061"/>
          </a:xfrm>
        </p:grpSpPr>
        <p:sp>
          <p:nvSpPr>
            <p:cNvPr id="15" name="Rectangle 14">
              <a:extLst>
                <a:ext uri="{FF2B5EF4-FFF2-40B4-BE49-F238E27FC236}">
                  <a16:creationId xmlns:a16="http://schemas.microsoft.com/office/drawing/2014/main" id="{2A227443-2F61-4F3E-B6F5-73ED3E1DED89}"/>
                </a:ext>
              </a:extLst>
            </p:cNvPr>
            <p:cNvSpPr/>
            <p:nvPr/>
          </p:nvSpPr>
          <p:spPr>
            <a:xfrm>
              <a:off x="395536" y="1052736"/>
              <a:ext cx="3197897" cy="615064"/>
            </a:xfrm>
            <a:prstGeom prst="rect">
              <a:avLst/>
            </a:prstGeom>
            <a:noFill/>
            <a:ln>
              <a:solidFill>
                <a:schemeClr val="accent1"/>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i="1" dirty="0">
                  <a:solidFill>
                    <a:schemeClr val="tx1"/>
                  </a:solidFill>
                </a:rPr>
                <a:t>Interaction neutron-matière :</a:t>
              </a:r>
            </a:p>
            <a:p>
              <a:r>
                <a:rPr lang="fr-FR" sz="1600" b="1" i="1" baseline="30000" dirty="0">
                  <a:solidFill>
                    <a:schemeClr val="tx1"/>
                  </a:solidFill>
                </a:rPr>
                <a:t>10</a:t>
              </a:r>
              <a:r>
                <a:rPr lang="fr-FR" sz="1600" b="1" i="1" dirty="0">
                  <a:solidFill>
                    <a:schemeClr val="tx1"/>
                  </a:solidFill>
                </a:rPr>
                <a:t>B(n,</a:t>
              </a:r>
              <a:r>
                <a:rPr lang="el-GR" sz="1600" b="1" i="1" dirty="0">
                  <a:solidFill>
                    <a:schemeClr val="tx1"/>
                  </a:solidFill>
                </a:rPr>
                <a:t> α</a:t>
              </a:r>
              <a:r>
                <a:rPr lang="fr-FR" sz="1600" b="1" i="1" dirty="0">
                  <a:solidFill>
                    <a:schemeClr val="tx1"/>
                  </a:solidFill>
                </a:rPr>
                <a:t>)</a:t>
              </a:r>
              <a:r>
                <a:rPr lang="fr-FR" sz="1600" b="1" i="1" baseline="30000" dirty="0">
                  <a:solidFill>
                    <a:schemeClr val="tx1"/>
                  </a:solidFill>
                </a:rPr>
                <a:t>7</a:t>
              </a:r>
              <a:r>
                <a:rPr lang="fr-FR" sz="1600" b="1" i="1" dirty="0">
                  <a:solidFill>
                    <a:schemeClr val="tx1"/>
                  </a:solidFill>
                </a:rPr>
                <a:t>Li , </a:t>
              </a:r>
              <a:r>
                <a:rPr lang="fr-FR" sz="1600" b="1" i="1" baseline="30000" dirty="0">
                  <a:solidFill>
                    <a:schemeClr val="tx1"/>
                  </a:solidFill>
                </a:rPr>
                <a:t>6</a:t>
              </a:r>
              <a:r>
                <a:rPr lang="fr-FR" sz="1600" b="1" i="1" dirty="0">
                  <a:solidFill>
                    <a:schemeClr val="tx1"/>
                  </a:solidFill>
                </a:rPr>
                <a:t>Li(n,</a:t>
              </a:r>
              <a:r>
                <a:rPr lang="el-GR" sz="1600" b="1" i="1" dirty="0">
                  <a:solidFill>
                    <a:schemeClr val="tx1"/>
                  </a:solidFill>
                </a:rPr>
                <a:t> α</a:t>
              </a:r>
              <a:r>
                <a:rPr lang="fr-FR" sz="1600" b="1" i="1" dirty="0">
                  <a:solidFill>
                    <a:schemeClr val="tx1"/>
                  </a:solidFill>
                </a:rPr>
                <a:t>)</a:t>
              </a:r>
              <a:r>
                <a:rPr lang="fr-FR" sz="1600" b="1" i="1" baseline="30000" dirty="0">
                  <a:solidFill>
                    <a:schemeClr val="tx1"/>
                  </a:solidFill>
                </a:rPr>
                <a:t>3</a:t>
              </a:r>
              <a:r>
                <a:rPr lang="fr-FR" sz="1600" b="1" i="1" dirty="0">
                  <a:solidFill>
                    <a:schemeClr val="tx1"/>
                  </a:solidFill>
                </a:rPr>
                <a:t>H, </a:t>
              </a:r>
              <a:r>
                <a:rPr lang="fr-FR" sz="1600" b="1" i="1" baseline="30000" dirty="0">
                  <a:solidFill>
                    <a:schemeClr val="tx1"/>
                  </a:solidFill>
                </a:rPr>
                <a:t>3</a:t>
              </a:r>
              <a:r>
                <a:rPr lang="fr-FR" sz="1600" b="1" i="1" dirty="0">
                  <a:solidFill>
                    <a:schemeClr val="tx1"/>
                  </a:solidFill>
                </a:rPr>
                <a:t>He(</a:t>
              </a:r>
              <a:r>
                <a:rPr lang="fr-FR" sz="1600" b="1" i="1" dirty="0" err="1">
                  <a:solidFill>
                    <a:schemeClr val="tx1"/>
                  </a:solidFill>
                </a:rPr>
                <a:t>n,p</a:t>
              </a:r>
              <a:r>
                <a:rPr lang="fr-FR" sz="1600" b="1" i="1" dirty="0">
                  <a:solidFill>
                    <a:schemeClr val="tx1"/>
                  </a:solidFill>
                </a:rPr>
                <a:t>)</a:t>
              </a:r>
              <a:r>
                <a:rPr lang="fr-FR" sz="1600" b="1" i="1" baseline="30000" dirty="0">
                  <a:solidFill>
                    <a:schemeClr val="tx1"/>
                  </a:solidFill>
                </a:rPr>
                <a:t>3</a:t>
              </a:r>
              <a:r>
                <a:rPr lang="fr-FR" sz="1600" b="1" i="1" dirty="0">
                  <a:solidFill>
                    <a:schemeClr val="tx1"/>
                  </a:solidFill>
                </a:rPr>
                <a:t>H </a:t>
              </a:r>
            </a:p>
          </p:txBody>
        </p:sp>
        <p:pic>
          <p:nvPicPr>
            <p:cNvPr id="16" name="Image 15">
              <a:extLst>
                <a:ext uri="{FF2B5EF4-FFF2-40B4-BE49-F238E27FC236}">
                  <a16:creationId xmlns:a16="http://schemas.microsoft.com/office/drawing/2014/main" id="{5C16E9FA-31EF-4663-9ED1-FD8BCED5284A}"/>
                </a:ext>
              </a:extLst>
            </p:cNvPr>
            <p:cNvPicPr>
              <a:picLocks noChangeAspect="1"/>
            </p:cNvPicPr>
            <p:nvPr/>
          </p:nvPicPr>
          <p:blipFill>
            <a:blip r:embed="rId7" cstate="print"/>
            <a:stretch>
              <a:fillRect/>
            </a:stretch>
          </p:blipFill>
          <p:spPr>
            <a:xfrm>
              <a:off x="611560" y="1772816"/>
              <a:ext cx="2844604" cy="1339973"/>
            </a:xfrm>
            <a:prstGeom prst="rect">
              <a:avLst/>
            </a:prstGeom>
          </p:spPr>
        </p:pic>
        <p:sp>
          <p:nvSpPr>
            <p:cNvPr id="17" name="Flèche droite 10">
              <a:extLst>
                <a:ext uri="{FF2B5EF4-FFF2-40B4-BE49-F238E27FC236}">
                  <a16:creationId xmlns:a16="http://schemas.microsoft.com/office/drawing/2014/main" id="{1ECF53FD-1F5B-4CA4-AFF6-5792171B9034}"/>
                </a:ext>
              </a:extLst>
            </p:cNvPr>
            <p:cNvSpPr/>
            <p:nvPr/>
          </p:nvSpPr>
          <p:spPr>
            <a:xfrm>
              <a:off x="3851920" y="1196752"/>
              <a:ext cx="327510" cy="2923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EF28B75-6C83-4663-A6C1-70E191EF8340}"/>
                </a:ext>
              </a:extLst>
            </p:cNvPr>
            <p:cNvSpPr/>
            <p:nvPr/>
          </p:nvSpPr>
          <p:spPr>
            <a:xfrm>
              <a:off x="4427984" y="2197085"/>
              <a:ext cx="3816424" cy="583843"/>
            </a:xfrm>
            <a:prstGeom prst="rect">
              <a:avLst/>
            </a:prstGeom>
            <a:noFill/>
            <a:ln>
              <a:solidFill>
                <a:schemeClr val="tx2">
                  <a:lumMod val="60000"/>
                  <a:lumOff val="40000"/>
                </a:schemeClr>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i="1" dirty="0">
                  <a:solidFill>
                    <a:schemeClr val="tx1"/>
                  </a:solidFill>
                </a:rPr>
                <a:t>Collecte des charges sur les électrodes → génération d’une impulsion </a:t>
              </a:r>
            </a:p>
          </p:txBody>
        </p:sp>
        <p:sp>
          <p:nvSpPr>
            <p:cNvPr id="19" name="Rectangle 18">
              <a:extLst>
                <a:ext uri="{FF2B5EF4-FFF2-40B4-BE49-F238E27FC236}">
                  <a16:creationId xmlns:a16="http://schemas.microsoft.com/office/drawing/2014/main" id="{49E82C18-8F79-4D38-915E-E0E5140EB719}"/>
                </a:ext>
              </a:extLst>
            </p:cNvPr>
            <p:cNvSpPr/>
            <p:nvPr/>
          </p:nvSpPr>
          <p:spPr>
            <a:xfrm>
              <a:off x="4427984" y="980728"/>
              <a:ext cx="3460138" cy="731687"/>
            </a:xfrm>
            <a:prstGeom prst="rect">
              <a:avLst/>
            </a:prstGeom>
            <a:noFill/>
            <a:ln>
              <a:solidFill>
                <a:schemeClr val="accent1"/>
              </a:solidFill>
            </a:ln>
            <a:effectLst>
              <a:outerShdw blurRad="139700" dist="50800" dir="5400000" sx="101000" sy="101000" algn="ctr" rotWithShape="0">
                <a:srgbClr val="000000">
                  <a:alpha val="4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i="1" dirty="0">
                  <a:solidFill>
                    <a:schemeClr val="tx1"/>
                  </a:solidFill>
                </a:rPr>
                <a:t>Création des particules chargées secondaires → génération des paires électron–trou  </a:t>
              </a:r>
            </a:p>
          </p:txBody>
        </p:sp>
        <p:sp>
          <p:nvSpPr>
            <p:cNvPr id="20" name="Flèche droite 16">
              <a:extLst>
                <a:ext uri="{FF2B5EF4-FFF2-40B4-BE49-F238E27FC236}">
                  <a16:creationId xmlns:a16="http://schemas.microsoft.com/office/drawing/2014/main" id="{8D0AB7FE-EC34-4D66-9630-41EAE7CB3F18}"/>
                </a:ext>
              </a:extLst>
            </p:cNvPr>
            <p:cNvSpPr/>
            <p:nvPr/>
          </p:nvSpPr>
          <p:spPr>
            <a:xfrm rot="5400000">
              <a:off x="5922591" y="1790377"/>
              <a:ext cx="327510" cy="2923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18">
              <a:extLst>
                <a:ext uri="{FF2B5EF4-FFF2-40B4-BE49-F238E27FC236}">
                  <a16:creationId xmlns:a16="http://schemas.microsoft.com/office/drawing/2014/main" id="{A4113777-7E80-473B-99B9-1FDD0D75B564}"/>
                </a:ext>
              </a:extLst>
            </p:cNvPr>
            <p:cNvSpPr/>
            <p:nvPr/>
          </p:nvSpPr>
          <p:spPr>
            <a:xfrm rot="10800000">
              <a:off x="3779912" y="2348880"/>
              <a:ext cx="327510" cy="2923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0" name="Image 39">
            <a:extLst>
              <a:ext uri="{FF2B5EF4-FFF2-40B4-BE49-F238E27FC236}">
                <a16:creationId xmlns:a16="http://schemas.microsoft.com/office/drawing/2014/main" id="{0A1C10E6-F249-4A2D-B7AD-BC7A1BB8701F}"/>
              </a:ext>
            </a:extLst>
          </p:cNvPr>
          <p:cNvPicPr>
            <a:picLocks noChangeAspect="1"/>
          </p:cNvPicPr>
          <p:nvPr/>
        </p:nvPicPr>
        <p:blipFill>
          <a:blip r:embed="rId8"/>
          <a:stretch>
            <a:fillRect/>
          </a:stretch>
        </p:blipFill>
        <p:spPr>
          <a:xfrm>
            <a:off x="4187778" y="1303245"/>
            <a:ext cx="2232545" cy="800100"/>
          </a:xfrm>
          <a:prstGeom prst="rect">
            <a:avLst/>
          </a:prstGeom>
        </p:spPr>
      </p:pic>
      <p:grpSp>
        <p:nvGrpSpPr>
          <p:cNvPr id="6" name="Groupe 5">
            <a:extLst>
              <a:ext uri="{FF2B5EF4-FFF2-40B4-BE49-F238E27FC236}">
                <a16:creationId xmlns:a16="http://schemas.microsoft.com/office/drawing/2014/main" id="{02B22970-3E99-47FF-A000-0BF70F707C1B}"/>
              </a:ext>
            </a:extLst>
          </p:cNvPr>
          <p:cNvGrpSpPr/>
          <p:nvPr/>
        </p:nvGrpSpPr>
        <p:grpSpPr>
          <a:xfrm>
            <a:off x="16430" y="1016732"/>
            <a:ext cx="4615366" cy="2557629"/>
            <a:chOff x="16430" y="1016732"/>
            <a:chExt cx="4615366" cy="2557629"/>
          </a:xfrm>
        </p:grpSpPr>
        <p:grpSp>
          <p:nvGrpSpPr>
            <p:cNvPr id="5" name="Groupe 4">
              <a:extLst>
                <a:ext uri="{FF2B5EF4-FFF2-40B4-BE49-F238E27FC236}">
                  <a16:creationId xmlns:a16="http://schemas.microsoft.com/office/drawing/2014/main" id="{03288BD4-DE1B-4D1B-88BE-CE284DC7EBCC}"/>
                </a:ext>
              </a:extLst>
            </p:cNvPr>
            <p:cNvGrpSpPr/>
            <p:nvPr/>
          </p:nvGrpSpPr>
          <p:grpSpPr>
            <a:xfrm>
              <a:off x="110933" y="1016732"/>
              <a:ext cx="3979010" cy="2158546"/>
              <a:chOff x="127949" y="1299457"/>
              <a:chExt cx="3979010" cy="2158546"/>
            </a:xfrm>
          </p:grpSpPr>
          <p:grpSp>
            <p:nvGrpSpPr>
              <p:cNvPr id="23" name="Groupe 22">
                <a:extLst>
                  <a:ext uri="{FF2B5EF4-FFF2-40B4-BE49-F238E27FC236}">
                    <a16:creationId xmlns:a16="http://schemas.microsoft.com/office/drawing/2014/main" id="{9FC285A3-59E3-484E-9410-6BD71F106ADA}"/>
                  </a:ext>
                </a:extLst>
              </p:cNvPr>
              <p:cNvGrpSpPr/>
              <p:nvPr/>
            </p:nvGrpSpPr>
            <p:grpSpPr>
              <a:xfrm>
                <a:off x="2341129" y="2041135"/>
                <a:ext cx="1765830" cy="1416868"/>
                <a:chOff x="8773" y="1436068"/>
                <a:chExt cx="1765830" cy="1416868"/>
              </a:xfrm>
            </p:grpSpPr>
            <p:sp>
              <p:nvSpPr>
                <p:cNvPr id="27" name="Rectangle 26">
                  <a:extLst>
                    <a:ext uri="{FF2B5EF4-FFF2-40B4-BE49-F238E27FC236}">
                      <a16:creationId xmlns:a16="http://schemas.microsoft.com/office/drawing/2014/main" id="{B27000F3-448F-49DA-8FCF-7B99A71B0E61}"/>
                    </a:ext>
                  </a:extLst>
                </p:cNvPr>
                <p:cNvSpPr/>
                <p:nvPr/>
              </p:nvSpPr>
              <p:spPr>
                <a:xfrm>
                  <a:off x="8773" y="1436068"/>
                  <a:ext cx="1629805" cy="307777"/>
                </a:xfrm>
                <a:prstGeom prst="rect">
                  <a:avLst/>
                </a:prstGeom>
              </p:spPr>
              <p:txBody>
                <a:bodyPr wrap="none">
                  <a:spAutoFit/>
                </a:bodyPr>
                <a:lstStyle/>
                <a:p>
                  <a:r>
                    <a:rPr lang="fr-FR" sz="1400" b="1" i="1" dirty="0"/>
                    <a:t>Particules générées</a:t>
                  </a:r>
                  <a:endParaRPr lang="en-US" sz="1400" b="1" i="1" dirty="0"/>
                </a:p>
              </p:txBody>
            </p:sp>
            <p:sp>
              <p:nvSpPr>
                <p:cNvPr id="28" name="Rectangle 27">
                  <a:extLst>
                    <a:ext uri="{FF2B5EF4-FFF2-40B4-BE49-F238E27FC236}">
                      <a16:creationId xmlns:a16="http://schemas.microsoft.com/office/drawing/2014/main" id="{51699E56-E051-4178-8F4A-577C26C094FA}"/>
                    </a:ext>
                  </a:extLst>
                </p:cNvPr>
                <p:cNvSpPr/>
                <p:nvPr/>
              </p:nvSpPr>
              <p:spPr>
                <a:xfrm>
                  <a:off x="14185" y="2020844"/>
                  <a:ext cx="1598515" cy="276999"/>
                </a:xfrm>
                <a:prstGeom prst="rect">
                  <a:avLst/>
                </a:prstGeom>
              </p:spPr>
              <p:txBody>
                <a:bodyPr wrap="none">
                  <a:spAutoFit/>
                </a:bodyPr>
                <a:lstStyle/>
                <a:p>
                  <a:r>
                    <a:rPr lang="fr-FR" sz="1200" b="1" i="1" baseline="30000" dirty="0">
                      <a:solidFill>
                        <a:srgbClr val="5B09FF"/>
                      </a:solidFill>
                      <a:latin typeface="Comic Sans MS" panose="030F0702030302020204" pitchFamily="66" charset="0"/>
                    </a:rPr>
                    <a:t>4</a:t>
                  </a:r>
                  <a:r>
                    <a:rPr lang="fr-FR" sz="1200" b="1" i="1" dirty="0">
                      <a:solidFill>
                        <a:srgbClr val="5B09FF"/>
                      </a:solidFill>
                      <a:latin typeface="Comic Sans MS" panose="030F0702030302020204" pitchFamily="66" charset="0"/>
                    </a:rPr>
                    <a:t>He(1.78 MeV) 6%</a:t>
                  </a:r>
                  <a:endParaRPr lang="en-US" sz="1200" dirty="0"/>
                </a:p>
              </p:txBody>
            </p:sp>
            <p:sp>
              <p:nvSpPr>
                <p:cNvPr id="29" name="Rectangle 28">
                  <a:extLst>
                    <a:ext uri="{FF2B5EF4-FFF2-40B4-BE49-F238E27FC236}">
                      <a16:creationId xmlns:a16="http://schemas.microsoft.com/office/drawing/2014/main" id="{21DEE144-8B99-4728-BA79-C85FDBDD36BC}"/>
                    </a:ext>
                  </a:extLst>
                </p:cNvPr>
                <p:cNvSpPr/>
                <p:nvPr/>
              </p:nvSpPr>
              <p:spPr>
                <a:xfrm>
                  <a:off x="14185" y="1743845"/>
                  <a:ext cx="1760418" cy="276999"/>
                </a:xfrm>
                <a:prstGeom prst="rect">
                  <a:avLst/>
                </a:prstGeom>
              </p:spPr>
              <p:txBody>
                <a:bodyPr wrap="none">
                  <a:spAutoFit/>
                </a:bodyPr>
                <a:lstStyle/>
                <a:p>
                  <a:r>
                    <a:rPr lang="fr-FR" sz="1200" b="1" i="1" baseline="30000" dirty="0">
                      <a:solidFill>
                        <a:srgbClr val="5B09FF"/>
                      </a:solidFill>
                      <a:latin typeface="Comic Sans MS" panose="030F0702030302020204" pitchFamily="66" charset="0"/>
                    </a:rPr>
                    <a:t>4</a:t>
                  </a:r>
                  <a:r>
                    <a:rPr lang="fr-FR" sz="1200" b="1" i="1" dirty="0">
                      <a:solidFill>
                        <a:srgbClr val="5B09FF"/>
                      </a:solidFill>
                      <a:latin typeface="Comic Sans MS" panose="030F0702030302020204" pitchFamily="66" charset="0"/>
                    </a:rPr>
                    <a:t>He(1.47 MeV) 94% </a:t>
                  </a:r>
                  <a:endParaRPr lang="en-US" sz="1200" dirty="0"/>
                </a:p>
              </p:txBody>
            </p:sp>
            <p:sp>
              <p:nvSpPr>
                <p:cNvPr id="30" name="Rectangle 29">
                  <a:extLst>
                    <a:ext uri="{FF2B5EF4-FFF2-40B4-BE49-F238E27FC236}">
                      <a16:creationId xmlns:a16="http://schemas.microsoft.com/office/drawing/2014/main" id="{A6DA6F27-45AD-47D9-83DD-F8A83EEEA9F0}"/>
                    </a:ext>
                  </a:extLst>
                </p:cNvPr>
                <p:cNvSpPr/>
                <p:nvPr/>
              </p:nvSpPr>
              <p:spPr>
                <a:xfrm>
                  <a:off x="14185" y="2298938"/>
                  <a:ext cx="1683474" cy="276999"/>
                </a:xfrm>
                <a:prstGeom prst="rect">
                  <a:avLst/>
                </a:prstGeom>
              </p:spPr>
              <p:txBody>
                <a:bodyPr wrap="none">
                  <a:spAutoFit/>
                </a:bodyPr>
                <a:lstStyle/>
                <a:p>
                  <a:r>
                    <a:rPr lang="fr-FR" sz="1200" b="1" i="1" baseline="30000" dirty="0">
                      <a:solidFill>
                        <a:srgbClr val="5B09FF"/>
                      </a:solidFill>
                      <a:latin typeface="Comic Sans MS" panose="030F0702030302020204" pitchFamily="66" charset="0"/>
                    </a:rPr>
                    <a:t>7</a:t>
                  </a:r>
                  <a:r>
                    <a:rPr lang="fr-FR" sz="1200" b="1" i="1" dirty="0">
                      <a:solidFill>
                        <a:srgbClr val="5B09FF"/>
                      </a:solidFill>
                      <a:latin typeface="Comic Sans MS" panose="030F0702030302020204" pitchFamily="66" charset="0"/>
                    </a:rPr>
                    <a:t>Li(0.84 MeV) 94% </a:t>
                  </a:r>
                  <a:endParaRPr lang="en-US" sz="1200" dirty="0"/>
                </a:p>
              </p:txBody>
            </p:sp>
            <p:sp>
              <p:nvSpPr>
                <p:cNvPr id="31" name="Rectangle 30">
                  <a:extLst>
                    <a:ext uri="{FF2B5EF4-FFF2-40B4-BE49-F238E27FC236}">
                      <a16:creationId xmlns:a16="http://schemas.microsoft.com/office/drawing/2014/main" id="{0FF57B1D-7CA5-4086-B58C-65047D9ADDBF}"/>
                    </a:ext>
                  </a:extLst>
                </p:cNvPr>
                <p:cNvSpPr/>
                <p:nvPr/>
              </p:nvSpPr>
              <p:spPr>
                <a:xfrm>
                  <a:off x="49681" y="2575937"/>
                  <a:ext cx="1588897" cy="276999"/>
                </a:xfrm>
                <a:prstGeom prst="rect">
                  <a:avLst/>
                </a:prstGeom>
              </p:spPr>
              <p:txBody>
                <a:bodyPr wrap="none">
                  <a:spAutoFit/>
                </a:bodyPr>
                <a:lstStyle/>
                <a:p>
                  <a:r>
                    <a:rPr lang="fr-FR" sz="1200" b="1" i="1" baseline="30000" dirty="0">
                      <a:solidFill>
                        <a:srgbClr val="5B09FF"/>
                      </a:solidFill>
                      <a:latin typeface="Comic Sans MS" panose="030F0702030302020204" pitchFamily="66" charset="0"/>
                    </a:rPr>
                    <a:t>7</a:t>
                  </a:r>
                  <a:r>
                    <a:rPr lang="fr-FR" sz="1200" b="1" i="1" dirty="0">
                      <a:solidFill>
                        <a:srgbClr val="5B09FF"/>
                      </a:solidFill>
                      <a:latin typeface="Comic Sans MS" panose="030F0702030302020204" pitchFamily="66" charset="0"/>
                    </a:rPr>
                    <a:t>Li(1.01 MeV) 6% </a:t>
                  </a:r>
                  <a:endParaRPr lang="en-US" sz="1200" dirty="0"/>
                </a:p>
              </p:txBody>
            </p:sp>
          </p:grpSp>
          <p:pic>
            <p:nvPicPr>
              <p:cNvPr id="24" name="Picture 4">
                <a:extLst>
                  <a:ext uri="{FF2B5EF4-FFF2-40B4-BE49-F238E27FC236}">
                    <a16:creationId xmlns:a16="http://schemas.microsoft.com/office/drawing/2014/main" id="{00D5130E-75F7-4388-9C48-E87B48C9EA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949" y="1727392"/>
                <a:ext cx="2232545" cy="163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10B56A07-B54A-40D7-A7CD-DE012B9F6B2B}"/>
                  </a:ext>
                </a:extLst>
              </p:cNvPr>
              <p:cNvSpPr/>
              <p:nvPr/>
            </p:nvSpPr>
            <p:spPr>
              <a:xfrm>
                <a:off x="378057" y="1299457"/>
                <a:ext cx="1749903" cy="369332"/>
              </a:xfrm>
              <a:prstGeom prst="rect">
                <a:avLst/>
              </a:prstGeom>
            </p:spPr>
            <p:txBody>
              <a:bodyPr wrap="none">
                <a:spAutoFit/>
              </a:bodyPr>
              <a:lstStyle/>
              <a:p>
                <a:r>
                  <a:rPr lang="fr-FR" b="1" i="1" dirty="0">
                    <a:solidFill>
                      <a:schemeClr val="accent1">
                        <a:lumMod val="75000"/>
                      </a:schemeClr>
                    </a:solidFill>
                  </a:rPr>
                  <a:t>Détecteur en SiC</a:t>
                </a:r>
                <a:endParaRPr lang="en-US" b="1" i="1" dirty="0">
                  <a:solidFill>
                    <a:schemeClr val="accent1">
                      <a:lumMod val="75000"/>
                    </a:schemeClr>
                  </a:solidFill>
                </a:endParaRPr>
              </a:p>
            </p:txBody>
          </p:sp>
        </p:grpSp>
        <p:sp>
          <p:nvSpPr>
            <p:cNvPr id="32" name="Rectangle 31">
              <a:extLst>
                <a:ext uri="{FF2B5EF4-FFF2-40B4-BE49-F238E27FC236}">
                  <a16:creationId xmlns:a16="http://schemas.microsoft.com/office/drawing/2014/main" id="{DD65CBCB-C9FA-4D62-A799-599D39E1C1E7}"/>
                </a:ext>
              </a:extLst>
            </p:cNvPr>
            <p:cNvSpPr/>
            <p:nvPr/>
          </p:nvSpPr>
          <p:spPr>
            <a:xfrm>
              <a:off x="16430" y="3266584"/>
              <a:ext cx="4615366" cy="307777"/>
            </a:xfrm>
            <a:prstGeom prst="rect">
              <a:avLst/>
            </a:prstGeom>
          </p:spPr>
          <p:txBody>
            <a:bodyPr wrap="none">
              <a:spAutoFit/>
            </a:bodyPr>
            <a:lstStyle/>
            <a:p>
              <a:r>
                <a:rPr lang="fr-FR" sz="1400" b="1" dirty="0">
                  <a:latin typeface="Comic Sans MS" panose="030F0702030302020204" pitchFamily="66" charset="0"/>
                </a:rPr>
                <a:t>Détecteur </a:t>
              </a:r>
              <a:r>
                <a:rPr lang="en-US" sz="1400" b="1" dirty="0">
                  <a:latin typeface="Comic Sans MS" panose="030F0702030302020204" pitchFamily="66" charset="0"/>
                </a:rPr>
                <a:t>b</a:t>
              </a:r>
              <a:r>
                <a:rPr lang="fr-FR" sz="1400" b="1" dirty="0">
                  <a:latin typeface="Comic Sans MS" panose="030F0702030302020204" pitchFamily="66" charset="0"/>
                </a:rPr>
                <a:t>asé sur une diode p</a:t>
              </a:r>
              <a:r>
                <a:rPr lang="fr-FR" sz="1400" b="1" baseline="30000" dirty="0">
                  <a:latin typeface="Comic Sans MS" panose="030F0702030302020204" pitchFamily="66" charset="0"/>
                </a:rPr>
                <a:t>+</a:t>
              </a:r>
              <a:r>
                <a:rPr lang="fr-FR" sz="1400" b="1" dirty="0">
                  <a:latin typeface="Comic Sans MS" panose="030F0702030302020204" pitchFamily="66" charset="0"/>
                </a:rPr>
                <a:t>n en SiC (IM2NP)</a:t>
              </a:r>
              <a:endParaRPr lang="en-US" sz="1400" b="1" dirty="0">
                <a:latin typeface="Comic Sans MS" panose="030F0702030302020204" pitchFamily="66" charset="0"/>
              </a:endParaRPr>
            </a:p>
          </p:txBody>
        </p:sp>
      </p:grpSp>
      <p:sp>
        <p:nvSpPr>
          <p:cNvPr id="7" name="Espace réservé du numéro de diapositive 6">
            <a:extLst>
              <a:ext uri="{FF2B5EF4-FFF2-40B4-BE49-F238E27FC236}">
                <a16:creationId xmlns:a16="http://schemas.microsoft.com/office/drawing/2014/main" id="{4DA8F523-64CA-4C6E-A2F1-DC24A7CE7A47}"/>
              </a:ext>
            </a:extLst>
          </p:cNvPr>
          <p:cNvSpPr>
            <a:spLocks noGrp="1"/>
          </p:cNvSpPr>
          <p:nvPr>
            <p:ph type="sldNum" sz="quarter" idx="12"/>
          </p:nvPr>
        </p:nvSpPr>
        <p:spPr>
          <a:xfrm>
            <a:off x="7010400" y="6003385"/>
            <a:ext cx="2133600" cy="365125"/>
          </a:xfrm>
        </p:spPr>
        <p:txBody>
          <a:bodyPr/>
          <a:lstStyle/>
          <a:p>
            <a:fld id="{01397B66-3F45-4A8D-BD44-716047D06632}" type="slidenum">
              <a:rPr lang="fr-FR" sz="1600" i="1" smtClean="0">
                <a:solidFill>
                  <a:srgbClr val="FF0000"/>
                </a:solidFill>
              </a:rPr>
              <a:t>7</a:t>
            </a:fld>
            <a:r>
              <a:rPr lang="fr-FR" sz="1600" i="1" dirty="0">
                <a:solidFill>
                  <a:srgbClr val="FF0000"/>
                </a:solidFill>
              </a:rPr>
              <a:t>/33</a:t>
            </a:r>
          </a:p>
        </p:txBody>
      </p:sp>
      <p:sp>
        <p:nvSpPr>
          <p:cNvPr id="33" name="Rectangle 32">
            <a:extLst>
              <a:ext uri="{FF2B5EF4-FFF2-40B4-BE49-F238E27FC236}">
                <a16:creationId xmlns:a16="http://schemas.microsoft.com/office/drawing/2014/main" id="{FE7920D3-1C7B-4CF1-8DE9-8814BA21AF98}"/>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2. Détection des neutrons</a:t>
            </a:r>
          </a:p>
        </p:txBody>
      </p:sp>
      <p:sp>
        <p:nvSpPr>
          <p:cNvPr id="34" name="Rectangle 33">
            <a:extLst>
              <a:ext uri="{FF2B5EF4-FFF2-40B4-BE49-F238E27FC236}">
                <a16:creationId xmlns:a16="http://schemas.microsoft.com/office/drawing/2014/main" id="{E19C2569-0DA1-4A58-A532-9A62B8A81E4C}"/>
              </a:ext>
            </a:extLst>
          </p:cNvPr>
          <p:cNvSpPr/>
          <p:nvPr/>
        </p:nvSpPr>
        <p:spPr>
          <a:xfrm>
            <a:off x="875707" y="44445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Neutrons thermiques</a:t>
            </a:r>
          </a:p>
        </p:txBody>
      </p:sp>
    </p:spTree>
    <p:extLst>
      <p:ext uri="{BB962C8B-B14F-4D97-AF65-F5344CB8AC3E}">
        <p14:creationId xmlns:p14="http://schemas.microsoft.com/office/powerpoint/2010/main" val="18246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e 7">
            <a:extLst>
              <a:ext uri="{FF2B5EF4-FFF2-40B4-BE49-F238E27FC236}">
                <a16:creationId xmlns:a16="http://schemas.microsoft.com/office/drawing/2014/main" id="{357B435C-2966-4093-B385-DEA3A823202A}"/>
              </a:ext>
            </a:extLst>
          </p:cNvPr>
          <p:cNvGrpSpPr/>
          <p:nvPr/>
        </p:nvGrpSpPr>
        <p:grpSpPr>
          <a:xfrm>
            <a:off x="1061615" y="972361"/>
            <a:ext cx="2073546" cy="824241"/>
            <a:chOff x="503272" y="1521655"/>
            <a:chExt cx="3427600" cy="1665650"/>
          </a:xfrm>
        </p:grpSpPr>
        <p:pic>
          <p:nvPicPr>
            <p:cNvPr id="11" name="Picture 2">
              <a:extLst>
                <a:ext uri="{FF2B5EF4-FFF2-40B4-BE49-F238E27FC236}">
                  <a16:creationId xmlns:a16="http://schemas.microsoft.com/office/drawing/2014/main" id="{40175627-70EC-4A84-BAEA-93B031962D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50" y="1690932"/>
              <a:ext cx="2445257" cy="103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2">
              <a:extLst>
                <a:ext uri="{FF2B5EF4-FFF2-40B4-BE49-F238E27FC236}">
                  <a16:creationId xmlns:a16="http://schemas.microsoft.com/office/drawing/2014/main" id="{614AA504-5E74-47B4-B1F4-17F2984B52D5}"/>
                </a:ext>
              </a:extLst>
            </p:cNvPr>
            <p:cNvSpPr/>
            <p:nvPr/>
          </p:nvSpPr>
          <p:spPr>
            <a:xfrm>
              <a:off x="1820988" y="1521655"/>
              <a:ext cx="478017" cy="338553"/>
            </a:xfrm>
            <a:prstGeom prst="rect">
              <a:avLst/>
            </a:prstGeom>
          </p:spPr>
          <p:txBody>
            <a:bodyPr wrap="none">
              <a:spAutoFit/>
            </a:bodyPr>
            <a:lstStyle/>
            <a:p>
              <a:r>
                <a:rPr lang="en-US" sz="1600" b="1" baseline="30000" dirty="0">
                  <a:latin typeface="Comic Sans MS" panose="030F0702030302020204" pitchFamily="66" charset="0"/>
                  <a:cs typeface="Times New Roman" pitchFamily="18" charset="0"/>
                </a:rPr>
                <a:t>12</a:t>
              </a:r>
              <a:r>
                <a:rPr lang="en-US" sz="1600" b="1" dirty="0">
                  <a:latin typeface="Comic Sans MS" panose="030F0702030302020204" pitchFamily="66" charset="0"/>
                  <a:cs typeface="Times New Roman" pitchFamily="18" charset="0"/>
                </a:rPr>
                <a:t>C</a:t>
              </a:r>
              <a:endParaRPr lang="fr-FR" sz="1600" b="1" dirty="0">
                <a:latin typeface="Comic Sans MS" panose="030F0702030302020204" pitchFamily="66" charset="0"/>
                <a:cs typeface="Times New Roman" pitchFamily="18" charset="0"/>
              </a:endParaRPr>
            </a:p>
          </p:txBody>
        </p:sp>
        <p:sp>
          <p:nvSpPr>
            <p:cNvPr id="13" name="Rectangle 12">
              <a:extLst>
                <a:ext uri="{FF2B5EF4-FFF2-40B4-BE49-F238E27FC236}">
                  <a16:creationId xmlns:a16="http://schemas.microsoft.com/office/drawing/2014/main" id="{77348603-6B67-4C33-882E-53D593CA62AF}"/>
                </a:ext>
              </a:extLst>
            </p:cNvPr>
            <p:cNvSpPr/>
            <p:nvPr/>
          </p:nvSpPr>
          <p:spPr>
            <a:xfrm>
              <a:off x="3140705" y="2503145"/>
              <a:ext cx="790167" cy="684160"/>
            </a:xfrm>
            <a:prstGeom prst="rect">
              <a:avLst/>
            </a:prstGeom>
          </p:spPr>
          <p:txBody>
            <a:bodyPr wrap="none">
              <a:spAutoFit/>
            </a:bodyPr>
            <a:lstStyle/>
            <a:p>
              <a:r>
                <a:rPr lang="en-US" sz="1600" b="1" baseline="30000" dirty="0">
                  <a:latin typeface="Comic Sans MS" panose="030F0702030302020204" pitchFamily="66" charset="0"/>
                  <a:cs typeface="Times New Roman" pitchFamily="18" charset="0"/>
                </a:rPr>
                <a:t>12</a:t>
              </a:r>
              <a:r>
                <a:rPr lang="en-US" sz="1600" b="1" dirty="0">
                  <a:latin typeface="Comic Sans MS" panose="030F0702030302020204" pitchFamily="66" charset="0"/>
                  <a:cs typeface="Times New Roman" pitchFamily="18" charset="0"/>
                </a:rPr>
                <a:t>C</a:t>
              </a:r>
              <a:endParaRPr lang="fr-FR" sz="1600" b="1" dirty="0">
                <a:latin typeface="Comic Sans MS" panose="030F0702030302020204" pitchFamily="66" charset="0"/>
                <a:cs typeface="Times New Roman" pitchFamily="18" charset="0"/>
              </a:endParaRPr>
            </a:p>
          </p:txBody>
        </p:sp>
        <p:sp>
          <p:nvSpPr>
            <p:cNvPr id="14" name="Rectangle 12">
              <a:extLst>
                <a:ext uri="{FF2B5EF4-FFF2-40B4-BE49-F238E27FC236}">
                  <a16:creationId xmlns:a16="http://schemas.microsoft.com/office/drawing/2014/main" id="{1F658D53-515F-4422-8F0E-8F207BC48E5E}"/>
                </a:ext>
              </a:extLst>
            </p:cNvPr>
            <p:cNvSpPr/>
            <p:nvPr/>
          </p:nvSpPr>
          <p:spPr>
            <a:xfrm>
              <a:off x="503272" y="2015214"/>
              <a:ext cx="292068" cy="338554"/>
            </a:xfrm>
            <a:prstGeom prst="rect">
              <a:avLst/>
            </a:prstGeom>
          </p:spPr>
          <p:txBody>
            <a:bodyPr wrap="none">
              <a:spAutoFit/>
            </a:bodyPr>
            <a:lstStyle/>
            <a:p>
              <a:r>
                <a:rPr lang="fr-FR" sz="1600" b="1" dirty="0">
                  <a:latin typeface="Comic Sans MS" panose="030F0702030302020204" pitchFamily="66" charset="0"/>
                  <a:cs typeface="Times New Roman" pitchFamily="18" charset="0"/>
                </a:rPr>
                <a:t>n</a:t>
              </a:r>
            </a:p>
          </p:txBody>
        </p:sp>
        <p:sp>
          <p:nvSpPr>
            <p:cNvPr id="15" name="Rectangle 12">
              <a:extLst>
                <a:ext uri="{FF2B5EF4-FFF2-40B4-BE49-F238E27FC236}">
                  <a16:creationId xmlns:a16="http://schemas.microsoft.com/office/drawing/2014/main" id="{EC4F694D-F4F8-411E-ADBC-8D3CBCB24F63}"/>
                </a:ext>
              </a:extLst>
            </p:cNvPr>
            <p:cNvSpPr/>
            <p:nvPr/>
          </p:nvSpPr>
          <p:spPr>
            <a:xfrm>
              <a:off x="3101556" y="1545214"/>
              <a:ext cx="482792" cy="684160"/>
            </a:xfrm>
            <a:prstGeom prst="rect">
              <a:avLst/>
            </a:prstGeom>
          </p:spPr>
          <p:txBody>
            <a:bodyPr wrap="none">
              <a:spAutoFit/>
            </a:bodyPr>
            <a:lstStyle/>
            <a:p>
              <a:r>
                <a:rPr lang="fr-FR" sz="1600" b="1" dirty="0">
                  <a:latin typeface="Comic Sans MS" panose="030F0702030302020204" pitchFamily="66" charset="0"/>
                  <a:cs typeface="Times New Roman" pitchFamily="18" charset="0"/>
                </a:rPr>
                <a:t>n</a:t>
              </a:r>
            </a:p>
          </p:txBody>
        </p:sp>
      </p:grpSp>
      <p:sp>
        <p:nvSpPr>
          <p:cNvPr id="16" name="Titre 1">
            <a:extLst>
              <a:ext uri="{FF2B5EF4-FFF2-40B4-BE49-F238E27FC236}">
                <a16:creationId xmlns:a16="http://schemas.microsoft.com/office/drawing/2014/main" id="{347A8059-4AD8-4BA6-BB6D-01C7A7521823}"/>
              </a:ext>
            </a:extLst>
          </p:cNvPr>
          <p:cNvSpPr txBox="1">
            <a:spLocks/>
          </p:cNvSpPr>
          <p:nvPr/>
        </p:nvSpPr>
        <p:spPr bwMode="auto">
          <a:xfrm>
            <a:off x="1061615" y="1850810"/>
            <a:ext cx="7920880" cy="1633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rgbClr val="2663B4"/>
                </a:solidFill>
                <a:latin typeface="Verdana"/>
                <a:ea typeface="ＭＳ Ｐゴシック" charset="-128"/>
                <a:cs typeface="Verdana"/>
              </a:defRPr>
            </a:lvl1pPr>
            <a:lvl2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a:lstStyle>
          <a:p>
            <a:pPr marL="285750" indent="-285750" eaLnBrk="1" hangingPunct="1">
              <a:lnSpc>
                <a:spcPct val="150000"/>
              </a:lnSpc>
              <a:buFont typeface="Wingdings" panose="05000000000000000000" pitchFamily="2" charset="2"/>
              <a:buChar char="Ø"/>
            </a:pPr>
            <a:r>
              <a:rPr lang="ru-RU" altLang="en-US" sz="1400" i="1" dirty="0">
                <a:solidFill>
                  <a:srgbClr val="3333CC"/>
                </a:solidFill>
                <a:latin typeface="Comic Sans MS" panose="030F0702030302020204" pitchFamily="66" charset="0"/>
                <a:cs typeface="Times New Roman" pitchFamily="18" charset="0"/>
              </a:rPr>
              <a:t> </a:t>
            </a:r>
            <a:r>
              <a:rPr lang="fr-FR" altLang="en-US" sz="1400" i="1" dirty="0">
                <a:solidFill>
                  <a:srgbClr val="3333CC"/>
                </a:solidFill>
                <a:latin typeface="Comic Sans MS" panose="030F0702030302020204" pitchFamily="66" charset="0"/>
                <a:cs typeface="Times New Roman" pitchFamily="18" charset="0"/>
              </a:rPr>
              <a:t>Diffusions élastiques : </a:t>
            </a:r>
            <a:r>
              <a:rPr lang="en-US" sz="1400" i="1" baseline="30000" dirty="0">
                <a:solidFill>
                  <a:srgbClr val="3333CC"/>
                </a:solidFill>
                <a:latin typeface="Comic Sans MS" panose="030F0702030302020204" pitchFamily="66" charset="0"/>
                <a:cs typeface="Times New Roman" pitchFamily="18" charset="0"/>
              </a:rPr>
              <a:t>12</a:t>
            </a:r>
            <a:r>
              <a:rPr lang="en-US" sz="1400" i="1" dirty="0">
                <a:solidFill>
                  <a:srgbClr val="3333CC"/>
                </a:solidFill>
                <a:latin typeface="Comic Sans MS" panose="030F0702030302020204" pitchFamily="66" charset="0"/>
                <a:cs typeface="Times New Roman" pitchFamily="18" charset="0"/>
              </a:rPr>
              <a:t>C(</a:t>
            </a:r>
            <a:r>
              <a:rPr lang="en-US" sz="1400" i="1" dirty="0" err="1">
                <a:solidFill>
                  <a:srgbClr val="3333CC"/>
                </a:solidFill>
                <a:latin typeface="Comic Sans MS" panose="030F0702030302020204" pitchFamily="66" charset="0"/>
                <a:cs typeface="Times New Roman" pitchFamily="18" charset="0"/>
              </a:rPr>
              <a:t>n,n</a:t>
            </a:r>
            <a:r>
              <a:rPr lang="en-US" sz="1400" i="1" dirty="0">
                <a:solidFill>
                  <a:srgbClr val="3333CC"/>
                </a:solidFill>
                <a:latin typeface="Comic Sans MS" panose="030F0702030302020204" pitchFamily="66" charset="0"/>
                <a:cs typeface="Times New Roman" pitchFamily="18" charset="0"/>
              </a:rPr>
              <a:t>)</a:t>
            </a:r>
            <a:r>
              <a:rPr lang="en-US" sz="1400" i="1" baseline="30000" dirty="0">
                <a:solidFill>
                  <a:srgbClr val="3333CC"/>
                </a:solidFill>
                <a:latin typeface="Comic Sans MS" panose="030F0702030302020204" pitchFamily="66" charset="0"/>
                <a:cs typeface="Times New Roman" pitchFamily="18" charset="0"/>
              </a:rPr>
              <a:t>12</a:t>
            </a:r>
            <a:r>
              <a:rPr lang="en-US" sz="1400" i="1" dirty="0">
                <a:solidFill>
                  <a:srgbClr val="3333CC"/>
                </a:solidFill>
                <a:latin typeface="Comic Sans MS" panose="030F0702030302020204" pitchFamily="66" charset="0"/>
                <a:cs typeface="Times New Roman" pitchFamily="18" charset="0"/>
              </a:rPr>
              <a:t>C, </a:t>
            </a:r>
            <a:r>
              <a:rPr lang="en-US" sz="1400" i="1" baseline="30000" dirty="0">
                <a:solidFill>
                  <a:srgbClr val="3333CC"/>
                </a:solidFill>
                <a:latin typeface="Comic Sans MS" panose="030F0702030302020204" pitchFamily="66" charset="0"/>
                <a:cs typeface="Times New Roman" pitchFamily="18" charset="0"/>
              </a:rPr>
              <a:t>28</a:t>
            </a:r>
            <a:r>
              <a:rPr lang="en-US" sz="1400" i="1" dirty="0">
                <a:solidFill>
                  <a:srgbClr val="3333CC"/>
                </a:solidFill>
                <a:latin typeface="Comic Sans MS" panose="030F0702030302020204" pitchFamily="66" charset="0"/>
                <a:cs typeface="Times New Roman" pitchFamily="18" charset="0"/>
              </a:rPr>
              <a:t>Si(</a:t>
            </a:r>
            <a:r>
              <a:rPr lang="en-US" sz="1400" i="1" dirty="0" err="1">
                <a:solidFill>
                  <a:srgbClr val="3333CC"/>
                </a:solidFill>
                <a:latin typeface="Comic Sans MS" panose="030F0702030302020204" pitchFamily="66" charset="0"/>
                <a:cs typeface="Times New Roman" pitchFamily="18" charset="0"/>
              </a:rPr>
              <a:t>n,n</a:t>
            </a:r>
            <a:r>
              <a:rPr lang="en-US" sz="1400" i="1" dirty="0">
                <a:solidFill>
                  <a:srgbClr val="3333CC"/>
                </a:solidFill>
                <a:latin typeface="Comic Sans MS" panose="030F0702030302020204" pitchFamily="66" charset="0"/>
                <a:cs typeface="Times New Roman" pitchFamily="18" charset="0"/>
              </a:rPr>
              <a:t>)</a:t>
            </a:r>
            <a:r>
              <a:rPr lang="en-US" sz="1400" i="1" baseline="30000" dirty="0">
                <a:solidFill>
                  <a:srgbClr val="3333CC"/>
                </a:solidFill>
                <a:latin typeface="Comic Sans MS" panose="030F0702030302020204" pitchFamily="66" charset="0"/>
                <a:cs typeface="Times New Roman" pitchFamily="18" charset="0"/>
              </a:rPr>
              <a:t>28</a:t>
            </a:r>
            <a:r>
              <a:rPr lang="en-US" sz="1400" i="1" dirty="0">
                <a:solidFill>
                  <a:srgbClr val="3333CC"/>
                </a:solidFill>
                <a:latin typeface="Comic Sans MS" panose="030F0702030302020204" pitchFamily="66" charset="0"/>
                <a:cs typeface="Times New Roman" pitchFamily="18" charset="0"/>
              </a:rPr>
              <a:t>Si</a:t>
            </a:r>
            <a:endParaRPr lang="ru-RU" altLang="en-US" sz="1400" i="1" dirty="0">
              <a:solidFill>
                <a:srgbClr val="3333CC"/>
              </a:solidFill>
              <a:latin typeface="Comic Sans MS" panose="030F0702030302020204" pitchFamily="66" charset="0"/>
              <a:cs typeface="Times New Roman" pitchFamily="18" charset="0"/>
            </a:endParaRPr>
          </a:p>
          <a:p>
            <a:pPr marL="285750" indent="-285750" eaLnBrk="1" hangingPunct="1">
              <a:lnSpc>
                <a:spcPct val="150000"/>
              </a:lnSpc>
              <a:buFont typeface="Wingdings" panose="05000000000000000000" pitchFamily="2" charset="2"/>
              <a:buChar char="Ø"/>
            </a:pPr>
            <a:r>
              <a:rPr lang="ru-RU" altLang="en-US" sz="1400" i="1" dirty="0">
                <a:solidFill>
                  <a:srgbClr val="3333CC"/>
                </a:solidFill>
                <a:latin typeface="Comic Sans MS" panose="030F0702030302020204" pitchFamily="66" charset="0"/>
                <a:cs typeface="Times New Roman" pitchFamily="18" charset="0"/>
              </a:rPr>
              <a:t> </a:t>
            </a:r>
            <a:r>
              <a:rPr lang="fr-FR" altLang="en-US" sz="1400" i="1" dirty="0">
                <a:solidFill>
                  <a:srgbClr val="3333CC"/>
                </a:solidFill>
                <a:latin typeface="Comic Sans MS" panose="030F0702030302020204" pitchFamily="66" charset="0"/>
                <a:cs typeface="Times New Roman" pitchFamily="18" charset="0"/>
              </a:rPr>
              <a:t>Diffusion inélastiques : </a:t>
            </a:r>
            <a:r>
              <a:rPr lang="fr-FR" altLang="en-US" sz="1400" i="1" dirty="0">
                <a:solidFill>
                  <a:schemeClr val="tx1"/>
                </a:solidFill>
                <a:latin typeface="Comic Sans MS" panose="030F0702030302020204" pitchFamily="66" charset="0"/>
                <a:cs typeface="Times New Roman" pitchFamily="18" charset="0"/>
              </a:rPr>
              <a:t>En &gt;4.808 MeV</a:t>
            </a:r>
            <a:r>
              <a:rPr lang="fr-FR" altLang="en-US" sz="1400" i="1" dirty="0">
                <a:latin typeface="Comic Sans MS" panose="030F0702030302020204" pitchFamily="66" charset="0"/>
                <a:cs typeface="Times New Roman" pitchFamily="18" charset="0"/>
              </a:rPr>
              <a:t>: </a:t>
            </a:r>
            <a:r>
              <a:rPr lang="en-US" sz="1400" i="1" baseline="30000" dirty="0">
                <a:solidFill>
                  <a:srgbClr val="3333CC"/>
                </a:solidFill>
                <a:latin typeface="Comic Sans MS" panose="030F0702030302020204" pitchFamily="66" charset="0"/>
                <a:cs typeface="Times New Roman" pitchFamily="18" charset="0"/>
              </a:rPr>
              <a:t>12</a:t>
            </a:r>
            <a:r>
              <a:rPr lang="en-US" sz="1400" i="1" dirty="0">
                <a:solidFill>
                  <a:srgbClr val="3333CC"/>
                </a:solidFill>
                <a:latin typeface="Comic Sans MS" panose="030F0702030302020204" pitchFamily="66" charset="0"/>
                <a:cs typeface="Times New Roman" pitchFamily="18" charset="0"/>
              </a:rPr>
              <a:t>C(</a:t>
            </a:r>
            <a:r>
              <a:rPr lang="en-US" sz="1400" i="1" dirty="0" err="1">
                <a:solidFill>
                  <a:srgbClr val="3333CC"/>
                </a:solidFill>
                <a:latin typeface="Comic Sans MS" panose="030F0702030302020204" pitchFamily="66" charset="0"/>
                <a:cs typeface="Times New Roman" pitchFamily="18" charset="0"/>
              </a:rPr>
              <a:t>n,n</a:t>
            </a:r>
            <a:r>
              <a:rPr lang="en-US" sz="1400" i="1" dirty="0">
                <a:solidFill>
                  <a:srgbClr val="3333CC"/>
                </a:solidFill>
                <a:latin typeface="Comic Sans MS" panose="030F0702030302020204" pitchFamily="66" charset="0"/>
                <a:cs typeface="Times New Roman" pitchFamily="18" charset="0"/>
              </a:rPr>
              <a:t>’)</a:t>
            </a:r>
            <a:r>
              <a:rPr lang="en-US" sz="1400" i="1" baseline="30000" dirty="0">
                <a:solidFill>
                  <a:srgbClr val="3333CC"/>
                </a:solidFill>
                <a:latin typeface="Comic Sans MS" panose="030F0702030302020204" pitchFamily="66" charset="0"/>
                <a:cs typeface="Times New Roman" pitchFamily="18" charset="0"/>
              </a:rPr>
              <a:t>12</a:t>
            </a:r>
            <a:r>
              <a:rPr lang="en-US" sz="1400" i="1" dirty="0">
                <a:solidFill>
                  <a:srgbClr val="3333CC"/>
                </a:solidFill>
                <a:latin typeface="Comic Sans MS" panose="030F0702030302020204" pitchFamily="66" charset="0"/>
                <a:cs typeface="Times New Roman" pitchFamily="18" charset="0"/>
              </a:rPr>
              <a:t>C* </a:t>
            </a:r>
            <a:r>
              <a:rPr lang="en-US" sz="1400" i="1" dirty="0">
                <a:solidFill>
                  <a:srgbClr val="175AA9"/>
                </a:solidFill>
                <a:latin typeface="Comic Sans MS" panose="030F0702030302020204" pitchFamily="66" charset="0"/>
                <a:cs typeface="Times New Roman" pitchFamily="18" charset="0"/>
              </a:rPr>
              <a:t>, </a:t>
            </a:r>
            <a:r>
              <a:rPr lang="en-US" sz="1400" i="1" dirty="0" err="1">
                <a:solidFill>
                  <a:schemeClr val="tx1"/>
                </a:solidFill>
                <a:latin typeface="Comic Sans MS" panose="030F0702030302020204" pitchFamily="66" charset="0"/>
                <a:cs typeface="Times New Roman" pitchFamily="18" charset="0"/>
              </a:rPr>
              <a:t>En</a:t>
            </a:r>
            <a:r>
              <a:rPr lang="en-US" sz="1400" i="1" dirty="0">
                <a:solidFill>
                  <a:schemeClr val="tx1"/>
                </a:solidFill>
                <a:latin typeface="Comic Sans MS" panose="030F0702030302020204" pitchFamily="66" charset="0"/>
                <a:cs typeface="Times New Roman" pitchFamily="18" charset="0"/>
              </a:rPr>
              <a:t>&gt;1.842</a:t>
            </a:r>
            <a:r>
              <a:rPr lang="en-US" sz="1400" i="1" dirty="0">
                <a:solidFill>
                  <a:srgbClr val="175AA9"/>
                </a:solidFill>
                <a:latin typeface="Comic Sans MS" panose="030F0702030302020204" pitchFamily="66" charset="0"/>
                <a:cs typeface="Times New Roman" pitchFamily="18" charset="0"/>
              </a:rPr>
              <a:t> : </a:t>
            </a:r>
            <a:r>
              <a:rPr lang="en-US" sz="1400" i="1" baseline="30000" dirty="0">
                <a:solidFill>
                  <a:srgbClr val="3333CC"/>
                </a:solidFill>
                <a:latin typeface="Comic Sans MS" panose="030F0702030302020204" pitchFamily="66" charset="0"/>
                <a:cs typeface="Times New Roman" pitchFamily="18" charset="0"/>
              </a:rPr>
              <a:t>28</a:t>
            </a:r>
            <a:r>
              <a:rPr lang="en-US" sz="1400" i="1" dirty="0">
                <a:solidFill>
                  <a:srgbClr val="3333CC"/>
                </a:solidFill>
                <a:latin typeface="Comic Sans MS" panose="030F0702030302020204" pitchFamily="66" charset="0"/>
                <a:cs typeface="Times New Roman" pitchFamily="18" charset="0"/>
              </a:rPr>
              <a:t>Si(</a:t>
            </a:r>
            <a:r>
              <a:rPr lang="en-US" sz="1400" i="1" dirty="0" err="1">
                <a:solidFill>
                  <a:srgbClr val="3333CC"/>
                </a:solidFill>
                <a:latin typeface="Comic Sans MS" panose="030F0702030302020204" pitchFamily="66" charset="0"/>
                <a:cs typeface="Times New Roman" pitchFamily="18" charset="0"/>
              </a:rPr>
              <a:t>n,n</a:t>
            </a:r>
            <a:r>
              <a:rPr lang="en-US" sz="1400" i="1" dirty="0">
                <a:solidFill>
                  <a:srgbClr val="3333CC"/>
                </a:solidFill>
                <a:latin typeface="Comic Sans MS" panose="030F0702030302020204" pitchFamily="66" charset="0"/>
                <a:cs typeface="Times New Roman" pitchFamily="18" charset="0"/>
              </a:rPr>
              <a:t>’)</a:t>
            </a:r>
            <a:r>
              <a:rPr lang="en-US" sz="1400" i="1" baseline="30000" dirty="0">
                <a:solidFill>
                  <a:srgbClr val="3333CC"/>
                </a:solidFill>
                <a:latin typeface="Comic Sans MS" panose="030F0702030302020204" pitchFamily="66" charset="0"/>
                <a:cs typeface="Times New Roman" pitchFamily="18" charset="0"/>
              </a:rPr>
              <a:t>28</a:t>
            </a:r>
            <a:r>
              <a:rPr lang="en-US" sz="1400" i="1" dirty="0">
                <a:solidFill>
                  <a:srgbClr val="3333CC"/>
                </a:solidFill>
                <a:latin typeface="Comic Sans MS" panose="030F0702030302020204" pitchFamily="66" charset="0"/>
                <a:cs typeface="Times New Roman" pitchFamily="18" charset="0"/>
              </a:rPr>
              <a:t>S</a:t>
            </a:r>
            <a:r>
              <a:rPr lang="en-US" sz="1400" i="1" dirty="0">
                <a:solidFill>
                  <a:srgbClr val="175AA9"/>
                </a:solidFill>
                <a:latin typeface="Comic Sans MS" panose="030F0702030302020204" pitchFamily="66" charset="0"/>
                <a:cs typeface="Times New Roman" pitchFamily="18" charset="0"/>
              </a:rPr>
              <a:t>i</a:t>
            </a:r>
            <a:r>
              <a:rPr lang="fr-FR" sz="1400" i="1" dirty="0">
                <a:solidFill>
                  <a:srgbClr val="175AA9"/>
                </a:solidFill>
                <a:latin typeface="Comic Sans MS" panose="030F0702030302020204" pitchFamily="66" charset="0"/>
                <a:cs typeface="Times New Roman" pitchFamily="18" charset="0"/>
              </a:rPr>
              <a:t>*</a:t>
            </a:r>
            <a:endParaRPr lang="ru-RU" altLang="en-US" sz="1100" i="1" dirty="0">
              <a:solidFill>
                <a:srgbClr val="175AA9"/>
              </a:solidFill>
              <a:latin typeface="Comic Sans MS" panose="030F0702030302020204" pitchFamily="66" charset="0"/>
              <a:cs typeface="Times New Roman" pitchFamily="18" charset="0"/>
            </a:endParaRPr>
          </a:p>
          <a:p>
            <a:pPr marL="285750" indent="-285750" eaLnBrk="1" hangingPunct="1">
              <a:lnSpc>
                <a:spcPct val="150000"/>
              </a:lnSpc>
              <a:buFont typeface="Wingdings" panose="05000000000000000000" pitchFamily="2" charset="2"/>
              <a:buChar char="Ø"/>
            </a:pPr>
            <a:r>
              <a:rPr lang="fr-FR" altLang="en-US" sz="1400" i="1" dirty="0">
                <a:solidFill>
                  <a:srgbClr val="3333CC"/>
                </a:solidFill>
                <a:latin typeface="Comic Sans MS" panose="030F0702030302020204" pitchFamily="66" charset="0"/>
                <a:cs typeface="Times New Roman" pitchFamily="18" charset="0"/>
              </a:rPr>
              <a:t> Réactions (</a:t>
            </a:r>
            <a:r>
              <a:rPr lang="fr-FR" altLang="en-US" sz="1400" i="1" dirty="0" err="1">
                <a:solidFill>
                  <a:srgbClr val="3333CC"/>
                </a:solidFill>
                <a:latin typeface="Comic Sans MS" panose="030F0702030302020204" pitchFamily="66" charset="0"/>
                <a:cs typeface="Times New Roman" pitchFamily="18" charset="0"/>
              </a:rPr>
              <a:t>n,a</a:t>
            </a:r>
            <a:r>
              <a:rPr lang="fr-FR" altLang="en-US" sz="1400" i="1" dirty="0">
                <a:solidFill>
                  <a:srgbClr val="3333CC"/>
                </a:solidFill>
                <a:latin typeface="Comic Sans MS" panose="030F0702030302020204" pitchFamily="66" charset="0"/>
                <a:cs typeface="Times New Roman" pitchFamily="18" charset="0"/>
              </a:rPr>
              <a:t>) </a:t>
            </a:r>
            <a:r>
              <a:rPr lang="fr-FR" sz="1400" dirty="0">
                <a:solidFill>
                  <a:schemeClr val="tx1"/>
                </a:solidFill>
              </a:rPr>
              <a:t>→ </a:t>
            </a:r>
            <a:r>
              <a:rPr lang="fr-FR" altLang="en-US" sz="1400" i="1" baseline="30000" dirty="0">
                <a:solidFill>
                  <a:schemeClr val="tx1"/>
                </a:solidFill>
                <a:latin typeface="Comic Sans MS" panose="030F0702030302020204" pitchFamily="66" charset="0"/>
                <a:cs typeface="Times New Roman" pitchFamily="18" charset="0"/>
              </a:rPr>
              <a:t>12</a:t>
            </a:r>
            <a:r>
              <a:rPr lang="fr-FR" altLang="en-US" sz="1400" i="1" dirty="0">
                <a:solidFill>
                  <a:schemeClr val="tx1"/>
                </a:solidFill>
                <a:latin typeface="Comic Sans MS" panose="030F0702030302020204" pitchFamily="66" charset="0"/>
                <a:cs typeface="Times New Roman" pitchFamily="18" charset="0"/>
              </a:rPr>
              <a:t>C : E</a:t>
            </a:r>
            <a:r>
              <a:rPr lang="fr-FR" altLang="en-US" sz="1400" i="1" baseline="-25000" dirty="0">
                <a:solidFill>
                  <a:schemeClr val="tx1"/>
                </a:solidFill>
                <a:latin typeface="Comic Sans MS" panose="030F0702030302020204" pitchFamily="66" charset="0"/>
                <a:cs typeface="Times New Roman" pitchFamily="18" charset="0"/>
              </a:rPr>
              <a:t>n</a:t>
            </a:r>
            <a:r>
              <a:rPr lang="fr-FR" altLang="en-US" sz="1400" i="1" dirty="0">
                <a:solidFill>
                  <a:schemeClr val="tx1"/>
                </a:solidFill>
                <a:latin typeface="Comic Sans MS" panose="030F0702030302020204" pitchFamily="66" charset="0"/>
                <a:cs typeface="Times New Roman" pitchFamily="18" charset="0"/>
              </a:rPr>
              <a:t>&gt;6.419 MeV</a:t>
            </a:r>
          </a:p>
          <a:p>
            <a:pPr eaLnBrk="1" hangingPunct="1">
              <a:lnSpc>
                <a:spcPct val="150000"/>
              </a:lnSpc>
            </a:pPr>
            <a:r>
              <a:rPr lang="fr-FR" altLang="en-US" sz="1400" i="1" dirty="0">
                <a:solidFill>
                  <a:schemeClr val="tx1"/>
                </a:solidFill>
                <a:latin typeface="Comic Sans MS" panose="030F0702030302020204" pitchFamily="66" charset="0"/>
                <a:cs typeface="Times New Roman" pitchFamily="18" charset="0"/>
              </a:rPr>
              <a:t>                         </a:t>
            </a:r>
            <a:r>
              <a:rPr lang="fr-FR" altLang="en-US" sz="1400" i="1" baseline="30000" dirty="0">
                <a:solidFill>
                  <a:schemeClr val="tx1"/>
                </a:solidFill>
                <a:latin typeface="Comic Sans MS" panose="030F0702030302020204" pitchFamily="66" charset="0"/>
                <a:cs typeface="Times New Roman" pitchFamily="18" charset="0"/>
              </a:rPr>
              <a:t>28</a:t>
            </a:r>
            <a:r>
              <a:rPr lang="fr-FR" altLang="en-US" sz="1400" i="1" dirty="0">
                <a:solidFill>
                  <a:schemeClr val="tx1"/>
                </a:solidFill>
                <a:latin typeface="Comic Sans MS" panose="030F0702030302020204" pitchFamily="66" charset="0"/>
                <a:cs typeface="Times New Roman" pitchFamily="18" charset="0"/>
              </a:rPr>
              <a:t>Si: E</a:t>
            </a:r>
            <a:r>
              <a:rPr lang="fr-FR" altLang="en-US" sz="1400" i="1" baseline="-25000" dirty="0">
                <a:solidFill>
                  <a:schemeClr val="tx1"/>
                </a:solidFill>
                <a:latin typeface="Comic Sans MS" panose="030F0702030302020204" pitchFamily="66" charset="0"/>
                <a:cs typeface="Times New Roman" pitchFamily="18" charset="0"/>
              </a:rPr>
              <a:t>n</a:t>
            </a:r>
            <a:r>
              <a:rPr lang="fr-FR" altLang="en-US" sz="1400" i="1" dirty="0">
                <a:solidFill>
                  <a:schemeClr val="tx1"/>
                </a:solidFill>
                <a:latin typeface="Comic Sans MS" panose="030F0702030302020204" pitchFamily="66" charset="0"/>
                <a:cs typeface="Times New Roman" pitchFamily="18" charset="0"/>
              </a:rPr>
              <a:t>&gt;2.8 MeV</a:t>
            </a:r>
            <a:endParaRPr lang="fr-FR" altLang="en-US" sz="1400" i="1" dirty="0">
              <a:latin typeface="Comic Sans MS" panose="030F0702030302020204" pitchFamily="66" charset="0"/>
              <a:cs typeface="Times New Roman" pitchFamily="18" charset="0"/>
            </a:endParaRPr>
          </a:p>
          <a:p>
            <a:pPr eaLnBrk="1" hangingPunct="1">
              <a:lnSpc>
                <a:spcPct val="150000"/>
              </a:lnSpc>
            </a:pPr>
            <a:endParaRPr lang="fr-FR" altLang="en-US" sz="1400" i="1" dirty="0">
              <a:solidFill>
                <a:schemeClr val="tx1"/>
              </a:solidFill>
              <a:latin typeface="Comic Sans MS" panose="030F0702030302020204" pitchFamily="66" charset="0"/>
              <a:cs typeface="Times New Roman" pitchFamily="18" charset="0"/>
            </a:endParaRPr>
          </a:p>
          <a:p>
            <a:pPr marL="285750" indent="-285750" eaLnBrk="1" hangingPunct="1">
              <a:lnSpc>
                <a:spcPct val="150000"/>
              </a:lnSpc>
              <a:buFont typeface="Wingdings" panose="05000000000000000000" pitchFamily="2" charset="2"/>
              <a:buChar char="Ø"/>
            </a:pPr>
            <a:endParaRPr lang="fr-FR" altLang="en-US" sz="1400" i="1" dirty="0">
              <a:solidFill>
                <a:srgbClr val="3333CC"/>
              </a:solidFill>
              <a:latin typeface="Comic Sans MS" panose="030F0702030302020204" pitchFamily="66" charset="0"/>
              <a:cs typeface="Times New Roman" pitchFamily="18" charset="0"/>
            </a:endParaRPr>
          </a:p>
          <a:p>
            <a:pPr eaLnBrk="1" hangingPunct="1">
              <a:lnSpc>
                <a:spcPct val="150000"/>
              </a:lnSpc>
            </a:pPr>
            <a:r>
              <a:rPr lang="fr-FR" altLang="en-US" sz="1400" i="1" dirty="0">
                <a:latin typeface="Comic Sans MS" panose="030F0702030302020204" pitchFamily="66" charset="0"/>
                <a:cs typeface="Times New Roman" pitchFamily="18" charset="0"/>
              </a:rPr>
              <a:t>    </a:t>
            </a:r>
            <a:endParaRPr lang="en-US" altLang="en-US" sz="1200" dirty="0">
              <a:latin typeface="Verdana" pitchFamily="34" charset="0"/>
              <a:ea typeface="ＭＳ Ｐゴシック" pitchFamily="34" charset="-128"/>
              <a:cs typeface="Verdana" pitchFamily="34" charset="0"/>
            </a:endParaRPr>
          </a:p>
        </p:txBody>
      </p:sp>
      <p:graphicFrame>
        <p:nvGraphicFramePr>
          <p:cNvPr id="17" name="Tableau 16">
            <a:extLst>
              <a:ext uri="{FF2B5EF4-FFF2-40B4-BE49-F238E27FC236}">
                <a16:creationId xmlns:a16="http://schemas.microsoft.com/office/drawing/2014/main" id="{6E33C1FD-17AF-494E-8FEE-3AA9C434DA88}"/>
              </a:ext>
            </a:extLst>
          </p:cNvPr>
          <p:cNvGraphicFramePr>
            <a:graphicFrameLocks noGrp="1"/>
          </p:cNvGraphicFramePr>
          <p:nvPr>
            <p:extLst>
              <p:ext uri="{D42A27DB-BD31-4B8C-83A1-F6EECF244321}">
                <p14:modId xmlns:p14="http://schemas.microsoft.com/office/powerpoint/2010/main" val="1538973273"/>
              </p:ext>
            </p:extLst>
          </p:nvPr>
        </p:nvGraphicFramePr>
        <p:xfrm>
          <a:off x="1459577" y="3327863"/>
          <a:ext cx="7272807" cy="2329669"/>
        </p:xfrm>
        <a:graphic>
          <a:graphicData uri="http://schemas.openxmlformats.org/drawingml/2006/table">
            <a:tbl>
              <a:tblPr firstRow="1" firstCol="1" bandRow="1">
                <a:tableStyleId>{5C22544A-7EE6-4342-B048-85BDC9FD1C3A}</a:tableStyleId>
              </a:tblPr>
              <a:tblGrid>
                <a:gridCol w="1252932">
                  <a:extLst>
                    <a:ext uri="{9D8B030D-6E8A-4147-A177-3AD203B41FA5}">
                      <a16:colId xmlns:a16="http://schemas.microsoft.com/office/drawing/2014/main" val="20000"/>
                    </a:ext>
                  </a:extLst>
                </a:gridCol>
                <a:gridCol w="1661683">
                  <a:extLst>
                    <a:ext uri="{9D8B030D-6E8A-4147-A177-3AD203B41FA5}">
                      <a16:colId xmlns:a16="http://schemas.microsoft.com/office/drawing/2014/main" val="20001"/>
                    </a:ext>
                  </a:extLst>
                </a:gridCol>
                <a:gridCol w="1661683">
                  <a:extLst>
                    <a:ext uri="{9D8B030D-6E8A-4147-A177-3AD203B41FA5}">
                      <a16:colId xmlns:a16="http://schemas.microsoft.com/office/drawing/2014/main" val="20002"/>
                    </a:ext>
                  </a:extLst>
                </a:gridCol>
                <a:gridCol w="2696509">
                  <a:extLst>
                    <a:ext uri="{9D8B030D-6E8A-4147-A177-3AD203B41FA5}">
                      <a16:colId xmlns:a16="http://schemas.microsoft.com/office/drawing/2014/main" val="20003"/>
                    </a:ext>
                  </a:extLst>
                </a:gridCol>
              </a:tblGrid>
              <a:tr h="466131">
                <a:tc>
                  <a:txBody>
                    <a:bodyPr/>
                    <a:lstStyle/>
                    <a:p>
                      <a:pPr algn="ctr">
                        <a:lnSpc>
                          <a:spcPct val="115000"/>
                        </a:lnSpc>
                        <a:spcAft>
                          <a:spcPts val="0"/>
                        </a:spcAft>
                      </a:pPr>
                      <a:r>
                        <a:rPr lang="fr-FR" sz="1400" dirty="0">
                          <a:solidFill>
                            <a:schemeClr val="tx1"/>
                          </a:solidFill>
                          <a:effectLst/>
                        </a:rPr>
                        <a:t>Réaction</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a:solidFill>
                            <a:schemeClr val="tx1"/>
                          </a:solidFill>
                          <a:effectLst/>
                        </a:rPr>
                        <a:t>Energie seuil, MeV</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a:solidFill>
                            <a:schemeClr val="tx1"/>
                          </a:solidFill>
                          <a:effectLst/>
                        </a:rPr>
                        <a:t>Section efficace, barn (E</a:t>
                      </a:r>
                      <a:r>
                        <a:rPr lang="fr-FR" sz="1400" baseline="-25000" dirty="0">
                          <a:solidFill>
                            <a:schemeClr val="tx1"/>
                          </a:solidFill>
                          <a:effectLst/>
                        </a:rPr>
                        <a:t>n</a:t>
                      </a:r>
                      <a:r>
                        <a:rPr lang="fr-FR" sz="1400" dirty="0">
                          <a:solidFill>
                            <a:schemeClr val="tx1"/>
                          </a:solidFill>
                          <a:effectLst/>
                        </a:rPr>
                        <a:t>=14 MeV)</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err="1">
                          <a:solidFill>
                            <a:schemeClr val="tx1"/>
                          </a:solidFill>
                          <a:effectLst/>
                        </a:rPr>
                        <a:t>E</a:t>
                      </a:r>
                      <a:r>
                        <a:rPr lang="fr-FR" sz="1400" baseline="-25000" dirty="0" err="1">
                          <a:solidFill>
                            <a:schemeClr val="tx1"/>
                          </a:solidFill>
                          <a:effectLst/>
                        </a:rPr>
                        <a:t>max</a:t>
                      </a:r>
                      <a:r>
                        <a:rPr lang="fr-FR" sz="1400" dirty="0">
                          <a:solidFill>
                            <a:schemeClr val="tx1"/>
                          </a:solidFill>
                          <a:effectLst/>
                        </a:rPr>
                        <a:t> des produits de réaction, MeV (E</a:t>
                      </a:r>
                      <a:r>
                        <a:rPr lang="fr-FR" sz="1400" baseline="-25000" dirty="0">
                          <a:solidFill>
                            <a:schemeClr val="tx1"/>
                          </a:solidFill>
                          <a:effectLst/>
                        </a:rPr>
                        <a:t>n</a:t>
                      </a:r>
                      <a:r>
                        <a:rPr lang="fr-FR" sz="1400" dirty="0">
                          <a:solidFill>
                            <a:schemeClr val="tx1"/>
                          </a:solidFill>
                          <a:effectLst/>
                        </a:rPr>
                        <a:t>=14 MeV)</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extLst>
                  <a:ext uri="{0D108BD9-81ED-4DB2-BD59-A6C34878D82A}">
                    <a16:rowId xmlns:a16="http://schemas.microsoft.com/office/drawing/2014/main" val="10000"/>
                  </a:ext>
                </a:extLst>
              </a:tr>
              <a:tr h="233066">
                <a:tc>
                  <a:txBody>
                    <a:bodyPr/>
                    <a:lstStyle/>
                    <a:p>
                      <a:pPr algn="ctr">
                        <a:lnSpc>
                          <a:spcPct val="115000"/>
                        </a:lnSpc>
                        <a:spcAft>
                          <a:spcPts val="0"/>
                        </a:spcAft>
                      </a:pPr>
                      <a:r>
                        <a:rPr lang="fr-FR" sz="1400" baseline="30000" dirty="0">
                          <a:solidFill>
                            <a:schemeClr val="tx1"/>
                          </a:solidFill>
                          <a:effectLst/>
                        </a:rPr>
                        <a:t>12</a:t>
                      </a:r>
                      <a:r>
                        <a:rPr lang="fr-FR" sz="1400" dirty="0">
                          <a:solidFill>
                            <a:schemeClr val="tx1"/>
                          </a:solidFill>
                          <a:effectLst/>
                        </a:rPr>
                        <a:t>C(</a:t>
                      </a:r>
                      <a:r>
                        <a:rPr lang="fr-FR" sz="1400" dirty="0" err="1">
                          <a:solidFill>
                            <a:schemeClr val="tx1"/>
                          </a:solidFill>
                          <a:effectLst/>
                        </a:rPr>
                        <a:t>n,n</a:t>
                      </a:r>
                      <a:r>
                        <a:rPr lang="fr-FR" sz="1400" dirty="0">
                          <a:solidFill>
                            <a:schemeClr val="tx1"/>
                          </a:solidFill>
                          <a:effectLst/>
                        </a:rPr>
                        <a:t>)</a:t>
                      </a:r>
                      <a:r>
                        <a:rPr lang="fr-FR" sz="1400" baseline="30000" dirty="0">
                          <a:solidFill>
                            <a:schemeClr val="tx1"/>
                          </a:solidFill>
                          <a:effectLst/>
                        </a:rPr>
                        <a:t>12</a:t>
                      </a:r>
                      <a:r>
                        <a:rPr lang="fr-FR" sz="1400" dirty="0">
                          <a:solidFill>
                            <a:schemeClr val="tx1"/>
                          </a:solidFill>
                          <a:effectLst/>
                        </a:rPr>
                        <a:t>C</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ru-RU" sz="1400">
                          <a:effectLst/>
                        </a:rPr>
                        <a:t>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0.819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rPr>
                        <a:t>3.97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33066">
                <a:tc>
                  <a:txBody>
                    <a:bodyPr/>
                    <a:lstStyle/>
                    <a:p>
                      <a:pPr algn="ctr">
                        <a:lnSpc>
                          <a:spcPct val="115000"/>
                        </a:lnSpc>
                        <a:spcAft>
                          <a:spcPts val="0"/>
                        </a:spcAft>
                      </a:pPr>
                      <a:r>
                        <a:rPr lang="fr-FR" sz="1400" baseline="30000" dirty="0">
                          <a:solidFill>
                            <a:schemeClr val="tx1"/>
                          </a:solidFill>
                          <a:effectLst/>
                        </a:rPr>
                        <a:t>12</a:t>
                      </a:r>
                      <a:r>
                        <a:rPr lang="fr-FR" sz="1400" dirty="0">
                          <a:solidFill>
                            <a:schemeClr val="tx1"/>
                          </a:solidFill>
                          <a:effectLst/>
                        </a:rPr>
                        <a:t>C(</a:t>
                      </a:r>
                      <a:r>
                        <a:rPr lang="fr-FR" sz="1400" dirty="0" err="1">
                          <a:solidFill>
                            <a:schemeClr val="tx1"/>
                          </a:solidFill>
                          <a:effectLst/>
                        </a:rPr>
                        <a:t>n,n</a:t>
                      </a:r>
                      <a:r>
                        <a:rPr lang="fr-FR" sz="1400" dirty="0">
                          <a:solidFill>
                            <a:schemeClr val="tx1"/>
                          </a:solidFill>
                          <a:effectLst/>
                        </a:rPr>
                        <a:t>’)</a:t>
                      </a:r>
                      <a:r>
                        <a:rPr lang="fr-FR" sz="1400" baseline="30000" dirty="0">
                          <a:solidFill>
                            <a:schemeClr val="tx1"/>
                          </a:solidFill>
                          <a:effectLst/>
                        </a:rPr>
                        <a:t>12</a:t>
                      </a:r>
                      <a:r>
                        <a:rPr lang="fr-FR" sz="1400" dirty="0">
                          <a:solidFill>
                            <a:schemeClr val="tx1"/>
                          </a:solidFill>
                          <a:effectLst/>
                        </a:rPr>
                        <a:t>C*</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ru-RU" sz="1400">
                          <a:effectLst/>
                        </a:rPr>
                        <a:t>4.8</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0.483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2.751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33066">
                <a:tc>
                  <a:txBody>
                    <a:bodyPr/>
                    <a:lstStyle/>
                    <a:p>
                      <a:pPr algn="ctr">
                        <a:lnSpc>
                          <a:spcPct val="115000"/>
                        </a:lnSpc>
                        <a:spcAft>
                          <a:spcPts val="0"/>
                        </a:spcAft>
                      </a:pPr>
                      <a:r>
                        <a:rPr lang="fr-FR" sz="1400" baseline="30000" dirty="0">
                          <a:solidFill>
                            <a:srgbClr val="FF0000"/>
                          </a:solidFill>
                          <a:effectLst/>
                        </a:rPr>
                        <a:t>12</a:t>
                      </a:r>
                      <a:r>
                        <a:rPr lang="fr-FR" sz="1400" dirty="0">
                          <a:solidFill>
                            <a:srgbClr val="FF0000"/>
                          </a:solidFill>
                          <a:effectLst/>
                        </a:rPr>
                        <a:t>C(n,α</a:t>
                      </a:r>
                      <a:r>
                        <a:rPr lang="fr-FR" sz="1400" baseline="-25000" dirty="0">
                          <a:solidFill>
                            <a:srgbClr val="FF0000"/>
                          </a:solidFill>
                          <a:effectLst/>
                        </a:rPr>
                        <a:t>0</a:t>
                      </a:r>
                      <a:r>
                        <a:rPr lang="fr-FR" sz="1400" dirty="0">
                          <a:solidFill>
                            <a:srgbClr val="FF0000"/>
                          </a:solidFill>
                          <a:effectLst/>
                        </a:rPr>
                        <a:t>)</a:t>
                      </a:r>
                      <a:r>
                        <a:rPr lang="fr-FR" sz="1400" baseline="30000" dirty="0">
                          <a:solidFill>
                            <a:srgbClr val="FF0000"/>
                          </a:solidFill>
                          <a:effectLst/>
                        </a:rPr>
                        <a:t>9</a:t>
                      </a:r>
                      <a:r>
                        <a:rPr lang="fr-FR" sz="1400" dirty="0">
                          <a:solidFill>
                            <a:srgbClr val="FF0000"/>
                          </a:solidFill>
                          <a:effectLst/>
                        </a:rPr>
                        <a:t>Be</a:t>
                      </a:r>
                      <a:endParaRPr lang="fr-F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ru-RU" sz="1400" b="1">
                          <a:solidFill>
                            <a:srgbClr val="FF0000"/>
                          </a:solidFill>
                          <a:effectLst/>
                        </a:rPr>
                        <a:t>6.419</a:t>
                      </a:r>
                      <a:endParaRPr lang="fr-FR"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a:solidFill>
                            <a:srgbClr val="FF0000"/>
                          </a:solidFill>
                          <a:effectLst/>
                        </a:rPr>
                        <a:t>0.062</a:t>
                      </a:r>
                      <a:endParaRPr lang="fr-FR"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b="1" dirty="0">
                          <a:solidFill>
                            <a:srgbClr val="FF0000"/>
                          </a:solidFill>
                          <a:effectLst/>
                        </a:rPr>
                        <a:t>8.4</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33066">
                <a:tc>
                  <a:txBody>
                    <a:bodyPr/>
                    <a:lstStyle/>
                    <a:p>
                      <a:pPr algn="ctr">
                        <a:lnSpc>
                          <a:spcPct val="115000"/>
                        </a:lnSpc>
                        <a:spcAft>
                          <a:spcPts val="0"/>
                        </a:spcAft>
                      </a:pPr>
                      <a:r>
                        <a:rPr lang="fr-FR" sz="1400" baseline="30000" dirty="0">
                          <a:solidFill>
                            <a:schemeClr val="tx1"/>
                          </a:solidFill>
                          <a:effectLst/>
                        </a:rPr>
                        <a:t>12</a:t>
                      </a:r>
                      <a:r>
                        <a:rPr lang="fr-FR" sz="1400" dirty="0">
                          <a:solidFill>
                            <a:schemeClr val="tx1"/>
                          </a:solidFill>
                          <a:effectLst/>
                        </a:rPr>
                        <a:t>C(</a:t>
                      </a:r>
                      <a:r>
                        <a:rPr lang="fr-FR" sz="1400" dirty="0" err="1">
                          <a:solidFill>
                            <a:schemeClr val="tx1"/>
                          </a:solidFill>
                          <a:effectLst/>
                        </a:rPr>
                        <a:t>n,n</a:t>
                      </a:r>
                      <a:r>
                        <a:rPr lang="fr-FR" sz="1400" dirty="0">
                          <a:solidFill>
                            <a:schemeClr val="tx1"/>
                          </a:solidFill>
                          <a:effectLst/>
                        </a:rPr>
                        <a:t>’)3α</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ru-RU" sz="1400">
                          <a:effectLst/>
                        </a:rPr>
                        <a:t>8.43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0.2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rPr>
                        <a:t>6.756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33066">
                <a:tc>
                  <a:txBody>
                    <a:bodyPr/>
                    <a:lstStyle/>
                    <a:p>
                      <a:pPr algn="ctr">
                        <a:lnSpc>
                          <a:spcPct val="115000"/>
                        </a:lnSpc>
                        <a:spcAft>
                          <a:spcPts val="0"/>
                        </a:spcAft>
                      </a:pPr>
                      <a:r>
                        <a:rPr lang="fr-FR" sz="1400" baseline="30000" dirty="0">
                          <a:solidFill>
                            <a:schemeClr val="tx1"/>
                          </a:solidFill>
                          <a:effectLst/>
                        </a:rPr>
                        <a:t>28</a:t>
                      </a:r>
                      <a:r>
                        <a:rPr lang="fr-FR" sz="1400" dirty="0">
                          <a:solidFill>
                            <a:schemeClr val="tx1"/>
                          </a:solidFill>
                          <a:effectLst/>
                        </a:rPr>
                        <a:t>Si(</a:t>
                      </a:r>
                      <a:r>
                        <a:rPr lang="fr-FR" sz="1400" dirty="0" err="1">
                          <a:solidFill>
                            <a:schemeClr val="tx1"/>
                          </a:solidFill>
                          <a:effectLst/>
                        </a:rPr>
                        <a:t>n,n</a:t>
                      </a:r>
                      <a:r>
                        <a:rPr lang="fr-FR" sz="1400" dirty="0">
                          <a:solidFill>
                            <a:schemeClr val="tx1"/>
                          </a:solidFill>
                          <a:effectLst/>
                        </a:rPr>
                        <a:t>)</a:t>
                      </a:r>
                      <a:r>
                        <a:rPr lang="fr-FR" sz="1400" baseline="30000" dirty="0">
                          <a:solidFill>
                            <a:schemeClr val="tx1"/>
                          </a:solidFill>
                          <a:effectLst/>
                        </a:rPr>
                        <a:t>28</a:t>
                      </a:r>
                      <a:r>
                        <a:rPr lang="fr-FR" sz="1400" dirty="0">
                          <a:solidFill>
                            <a:schemeClr val="tx1"/>
                          </a:solidFill>
                          <a:effectLst/>
                        </a:rPr>
                        <a:t>Si</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a:effectLst/>
                        </a:rPr>
                        <a:t>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0.662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1.87</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33066">
                <a:tc>
                  <a:txBody>
                    <a:bodyPr/>
                    <a:lstStyle/>
                    <a:p>
                      <a:pPr algn="ctr">
                        <a:lnSpc>
                          <a:spcPct val="115000"/>
                        </a:lnSpc>
                        <a:spcAft>
                          <a:spcPts val="0"/>
                        </a:spcAft>
                      </a:pPr>
                      <a:r>
                        <a:rPr lang="fr-FR" sz="1400" baseline="30000" dirty="0">
                          <a:solidFill>
                            <a:schemeClr val="tx1"/>
                          </a:solidFill>
                          <a:effectLst/>
                        </a:rPr>
                        <a:t>28</a:t>
                      </a:r>
                      <a:r>
                        <a:rPr lang="fr-FR" sz="1400" dirty="0">
                          <a:solidFill>
                            <a:schemeClr val="tx1"/>
                          </a:solidFill>
                          <a:effectLst/>
                        </a:rPr>
                        <a:t>Si(</a:t>
                      </a:r>
                      <a:r>
                        <a:rPr lang="fr-FR" sz="1400" dirty="0" err="1">
                          <a:solidFill>
                            <a:schemeClr val="tx1"/>
                          </a:solidFill>
                          <a:effectLst/>
                        </a:rPr>
                        <a:t>n,n</a:t>
                      </a:r>
                      <a:r>
                        <a:rPr lang="fr-FR" sz="1400" dirty="0">
                          <a:solidFill>
                            <a:schemeClr val="tx1"/>
                          </a:solidFill>
                          <a:effectLst/>
                        </a:rPr>
                        <a:t>’)</a:t>
                      </a:r>
                      <a:r>
                        <a:rPr lang="fr-FR" sz="1400" baseline="30000" dirty="0">
                          <a:solidFill>
                            <a:schemeClr val="tx1"/>
                          </a:solidFill>
                          <a:effectLst/>
                        </a:rPr>
                        <a:t>28</a:t>
                      </a:r>
                      <a:r>
                        <a:rPr lang="fr-FR" sz="1400" dirty="0">
                          <a:solidFill>
                            <a:schemeClr val="tx1"/>
                          </a:solidFill>
                          <a:effectLst/>
                        </a:rPr>
                        <a:t>Si*</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a:effectLst/>
                        </a:rPr>
                        <a:t>1.842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1.09</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a:effectLst/>
                        </a:rPr>
                        <a:t>1.64</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54959">
                <a:tc>
                  <a:txBody>
                    <a:bodyPr/>
                    <a:lstStyle/>
                    <a:p>
                      <a:pPr algn="ctr">
                        <a:lnSpc>
                          <a:spcPct val="115000"/>
                        </a:lnSpc>
                        <a:spcAft>
                          <a:spcPts val="0"/>
                        </a:spcAft>
                      </a:pPr>
                      <a:r>
                        <a:rPr lang="fr-FR" sz="1400" baseline="30000" dirty="0">
                          <a:solidFill>
                            <a:schemeClr val="tx1"/>
                          </a:solidFill>
                          <a:effectLst/>
                        </a:rPr>
                        <a:t>28</a:t>
                      </a:r>
                      <a:r>
                        <a:rPr lang="fr-FR" sz="1400" dirty="0">
                          <a:solidFill>
                            <a:schemeClr val="tx1"/>
                          </a:solidFill>
                          <a:effectLst/>
                        </a:rPr>
                        <a:t>Si(n,α</a:t>
                      </a:r>
                      <a:r>
                        <a:rPr lang="fr-FR" sz="1400" baseline="-25000" dirty="0">
                          <a:solidFill>
                            <a:schemeClr val="tx1"/>
                          </a:solidFill>
                          <a:effectLst/>
                        </a:rPr>
                        <a:t>0</a:t>
                      </a:r>
                      <a:r>
                        <a:rPr lang="fr-FR" sz="1400" dirty="0">
                          <a:solidFill>
                            <a:schemeClr val="tx1"/>
                          </a:solidFill>
                          <a:effectLst/>
                        </a:rPr>
                        <a:t>)</a:t>
                      </a:r>
                      <a:r>
                        <a:rPr lang="fr-FR" sz="1400" baseline="30000" dirty="0">
                          <a:solidFill>
                            <a:schemeClr val="tx1"/>
                          </a:solidFill>
                          <a:effectLst/>
                        </a:rPr>
                        <a:t>25</a:t>
                      </a:r>
                      <a:r>
                        <a:rPr lang="fr-FR" sz="1400" dirty="0">
                          <a:solidFill>
                            <a:schemeClr val="tx1"/>
                          </a:solidFill>
                          <a:effectLst/>
                        </a:rPr>
                        <a:t>Mg</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CC1E2"/>
                    </a:solidFill>
                  </a:tcPr>
                </a:tc>
                <a:tc>
                  <a:txBody>
                    <a:bodyPr/>
                    <a:lstStyle/>
                    <a:p>
                      <a:pPr algn="ctr">
                        <a:lnSpc>
                          <a:spcPct val="115000"/>
                        </a:lnSpc>
                        <a:spcAft>
                          <a:spcPts val="0"/>
                        </a:spcAft>
                      </a:pPr>
                      <a:r>
                        <a:rPr lang="fr-FR" sz="1400" dirty="0">
                          <a:effectLst/>
                        </a:rPr>
                        <a:t>2.8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400" dirty="0">
                          <a:effectLst/>
                        </a:rPr>
                        <a:t>0.178</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dirty="0">
                          <a:effectLst/>
                        </a:rPr>
                        <a:t>11.447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18" name="Forme libre 28">
            <a:extLst>
              <a:ext uri="{FF2B5EF4-FFF2-40B4-BE49-F238E27FC236}">
                <a16:creationId xmlns:a16="http://schemas.microsoft.com/office/drawing/2014/main" id="{42DC51C0-9EF3-46A0-B323-7168F6B39BD9}"/>
              </a:ext>
            </a:extLst>
          </p:cNvPr>
          <p:cNvSpPr/>
          <p:nvPr/>
        </p:nvSpPr>
        <p:spPr>
          <a:xfrm>
            <a:off x="903217" y="4479991"/>
            <a:ext cx="556360" cy="1443006"/>
          </a:xfrm>
          <a:custGeom>
            <a:avLst/>
            <a:gdLst>
              <a:gd name="connsiteX0" fmla="*/ 138636 w 138636"/>
              <a:gd name="connsiteY0" fmla="*/ 0 h 1554480"/>
              <a:gd name="connsiteX1" fmla="*/ 127206 w 138636"/>
              <a:gd name="connsiteY1" fmla="*/ 1554480 h 1554480"/>
            </a:gdLst>
            <a:ahLst/>
            <a:cxnLst>
              <a:cxn ang="0">
                <a:pos x="connsiteX0" y="connsiteY0"/>
              </a:cxn>
              <a:cxn ang="0">
                <a:pos x="connsiteX1" y="connsiteY1"/>
              </a:cxn>
            </a:cxnLst>
            <a:rect l="l" t="t" r="r" b="b"/>
            <a:pathLst>
              <a:path w="138636" h="1554480">
                <a:moveTo>
                  <a:pt x="138636" y="0"/>
                </a:moveTo>
                <a:cubicBezTo>
                  <a:pt x="20526" y="628650"/>
                  <a:pt x="-97584" y="1257300"/>
                  <a:pt x="127206" y="1554480"/>
                </a:cubicBezTo>
              </a:path>
            </a:pathLst>
          </a:custGeom>
          <a:noFill/>
          <a:ln>
            <a:solidFill>
              <a:schemeClr val="tx1"/>
            </a:solidFill>
            <a:prstDash val="dash"/>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1">
            <a:extLst>
              <a:ext uri="{FF2B5EF4-FFF2-40B4-BE49-F238E27FC236}">
                <a16:creationId xmlns:a16="http://schemas.microsoft.com/office/drawing/2014/main" id="{F50069A2-166B-43A0-9B7F-14191C041721}"/>
              </a:ext>
            </a:extLst>
          </p:cNvPr>
          <p:cNvSpPr txBox="1">
            <a:spLocks/>
          </p:cNvSpPr>
          <p:nvPr/>
        </p:nvSpPr>
        <p:spPr bwMode="auto">
          <a:xfrm>
            <a:off x="1531585" y="5840388"/>
            <a:ext cx="2016224" cy="4350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rgbClr val="2663B4"/>
                </a:solidFill>
                <a:latin typeface="Verdana"/>
                <a:ea typeface="ＭＳ Ｐゴシック" charset="-128"/>
                <a:cs typeface="Verdana"/>
              </a:defRPr>
            </a:lvl1pPr>
            <a:lvl2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2pPr>
            <a:lvl3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3pPr>
            <a:lvl4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4pPr>
            <a:lvl5pPr algn="l" defTabSz="457200" rtl="0" eaLnBrk="0" fontAlgn="base" hangingPunct="0">
              <a:spcBef>
                <a:spcPct val="0"/>
              </a:spcBef>
              <a:spcAft>
                <a:spcPct val="0"/>
              </a:spcAft>
              <a:defRPr sz="2600" b="1">
                <a:solidFill>
                  <a:srgbClr val="2663B4"/>
                </a:solidFill>
                <a:latin typeface="Verdana" charset="0"/>
                <a:ea typeface="ＭＳ Ｐゴシック" charset="-128"/>
                <a:cs typeface="Verdana" pitchFamily="34" charset="0"/>
              </a:defRPr>
            </a:lvl5pPr>
            <a:lvl6pPr marL="457200" algn="l" defTabSz="457200" rtl="0" fontAlgn="base">
              <a:spcBef>
                <a:spcPct val="0"/>
              </a:spcBef>
              <a:spcAft>
                <a:spcPct val="0"/>
              </a:spcAft>
              <a:defRPr sz="2600" b="1">
                <a:solidFill>
                  <a:srgbClr val="2663B4"/>
                </a:solidFill>
                <a:latin typeface="Verdana" charset="0"/>
                <a:ea typeface="ＭＳ Ｐゴシック" charset="-128"/>
              </a:defRPr>
            </a:lvl6pPr>
            <a:lvl7pPr marL="914400" algn="l" defTabSz="457200" rtl="0" fontAlgn="base">
              <a:spcBef>
                <a:spcPct val="0"/>
              </a:spcBef>
              <a:spcAft>
                <a:spcPct val="0"/>
              </a:spcAft>
              <a:defRPr sz="2600" b="1">
                <a:solidFill>
                  <a:srgbClr val="2663B4"/>
                </a:solidFill>
                <a:latin typeface="Verdana" charset="0"/>
                <a:ea typeface="ＭＳ Ｐゴシック" charset="-128"/>
              </a:defRPr>
            </a:lvl7pPr>
            <a:lvl8pPr marL="1371600" algn="l" defTabSz="457200" rtl="0" fontAlgn="base">
              <a:spcBef>
                <a:spcPct val="0"/>
              </a:spcBef>
              <a:spcAft>
                <a:spcPct val="0"/>
              </a:spcAft>
              <a:defRPr sz="2600" b="1">
                <a:solidFill>
                  <a:srgbClr val="2663B4"/>
                </a:solidFill>
                <a:latin typeface="Verdana" charset="0"/>
                <a:ea typeface="ＭＳ Ｐゴシック" charset="-128"/>
              </a:defRPr>
            </a:lvl8pPr>
            <a:lvl9pPr marL="1828800" algn="l" defTabSz="457200" rtl="0" fontAlgn="base">
              <a:spcBef>
                <a:spcPct val="0"/>
              </a:spcBef>
              <a:spcAft>
                <a:spcPct val="0"/>
              </a:spcAft>
              <a:defRPr sz="2600" b="1">
                <a:solidFill>
                  <a:srgbClr val="2663B4"/>
                </a:solidFill>
                <a:latin typeface="Verdana" charset="0"/>
                <a:ea typeface="ＭＳ Ｐゴシック" charset="-128"/>
              </a:defRPr>
            </a:lvl9pPr>
          </a:lstStyle>
          <a:p>
            <a:pPr eaLnBrk="1" hangingPunct="1"/>
            <a:r>
              <a:rPr lang="fr-FR" sz="1600" dirty="0">
                <a:solidFill>
                  <a:srgbClr val="FF0000"/>
                </a:solidFill>
                <a:latin typeface="+mn-lt"/>
              </a:rPr>
              <a:t>E</a:t>
            </a:r>
            <a:r>
              <a:rPr lang="fr-FR" sz="1600" baseline="-25000" dirty="0">
                <a:solidFill>
                  <a:srgbClr val="FF0000"/>
                </a:solidFill>
                <a:latin typeface="+mn-lt"/>
              </a:rPr>
              <a:t>α</a:t>
            </a:r>
            <a:r>
              <a:rPr lang="fr-FR" sz="1600" dirty="0">
                <a:solidFill>
                  <a:srgbClr val="FF0000"/>
                </a:solidFill>
                <a:latin typeface="+mn-lt"/>
              </a:rPr>
              <a:t> </a:t>
            </a:r>
            <a:r>
              <a:rPr lang="fr-FR" sz="1600" baseline="-25000" dirty="0">
                <a:solidFill>
                  <a:srgbClr val="FF0000"/>
                </a:solidFill>
                <a:latin typeface="+mn-lt"/>
              </a:rPr>
              <a:t>+ 9Be</a:t>
            </a:r>
            <a:r>
              <a:rPr lang="fr-FR" sz="1600" dirty="0">
                <a:solidFill>
                  <a:srgbClr val="FF0000"/>
                </a:solidFill>
                <a:latin typeface="+mn-lt"/>
              </a:rPr>
              <a:t> = E</a:t>
            </a:r>
            <a:r>
              <a:rPr lang="fr-FR" sz="1600" baseline="-25000" dirty="0">
                <a:solidFill>
                  <a:srgbClr val="FF0000"/>
                </a:solidFill>
                <a:latin typeface="+mn-lt"/>
              </a:rPr>
              <a:t>n</a:t>
            </a:r>
            <a:r>
              <a:rPr lang="fr-FR" sz="1600" dirty="0">
                <a:solidFill>
                  <a:srgbClr val="FF0000"/>
                </a:solidFill>
                <a:latin typeface="+mn-lt"/>
              </a:rPr>
              <a:t> - 5,7 MeV</a:t>
            </a:r>
            <a:r>
              <a:rPr lang="fr-FR" altLang="en-US" sz="1600" b="0" dirty="0">
                <a:solidFill>
                  <a:srgbClr val="FF0000"/>
                </a:solidFill>
                <a:latin typeface="+mn-lt"/>
                <a:cs typeface="Times New Roman" pitchFamily="18" charset="0"/>
              </a:rPr>
              <a:t> </a:t>
            </a:r>
            <a:endParaRPr lang="en-US" altLang="en-US" sz="1400" dirty="0">
              <a:solidFill>
                <a:srgbClr val="FF0000"/>
              </a:solidFill>
              <a:latin typeface="+mn-lt"/>
              <a:ea typeface="ＭＳ Ｐゴシック" pitchFamily="34" charset="-128"/>
              <a:cs typeface="Verdana" pitchFamily="34" charset="0"/>
            </a:endParaRPr>
          </a:p>
        </p:txBody>
      </p:sp>
      <p:grpSp>
        <p:nvGrpSpPr>
          <p:cNvPr id="20" name="Groupe 7">
            <a:extLst>
              <a:ext uri="{FF2B5EF4-FFF2-40B4-BE49-F238E27FC236}">
                <a16:creationId xmlns:a16="http://schemas.microsoft.com/office/drawing/2014/main" id="{49606515-F116-47AA-8D72-8C212121DDFF}"/>
              </a:ext>
            </a:extLst>
          </p:cNvPr>
          <p:cNvGrpSpPr/>
          <p:nvPr/>
        </p:nvGrpSpPr>
        <p:grpSpPr>
          <a:xfrm>
            <a:off x="6284580" y="1020583"/>
            <a:ext cx="2147284" cy="824241"/>
            <a:chOff x="503272" y="1521655"/>
            <a:chExt cx="3549490" cy="1665650"/>
          </a:xfrm>
        </p:grpSpPr>
        <p:pic>
          <p:nvPicPr>
            <p:cNvPr id="21" name="Picture 2">
              <a:extLst>
                <a:ext uri="{FF2B5EF4-FFF2-40B4-BE49-F238E27FC236}">
                  <a16:creationId xmlns:a16="http://schemas.microsoft.com/office/drawing/2014/main" id="{FCFD1F11-894D-4635-8BCF-CE530EDCA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50" y="1690932"/>
              <a:ext cx="2445257" cy="1036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12">
              <a:extLst>
                <a:ext uri="{FF2B5EF4-FFF2-40B4-BE49-F238E27FC236}">
                  <a16:creationId xmlns:a16="http://schemas.microsoft.com/office/drawing/2014/main" id="{5E583A2C-3B29-41E7-92F6-7EBD25436126}"/>
                </a:ext>
              </a:extLst>
            </p:cNvPr>
            <p:cNvSpPr/>
            <p:nvPr/>
          </p:nvSpPr>
          <p:spPr>
            <a:xfrm>
              <a:off x="1820988" y="1521655"/>
              <a:ext cx="912057" cy="684160"/>
            </a:xfrm>
            <a:prstGeom prst="rect">
              <a:avLst/>
            </a:prstGeom>
          </p:spPr>
          <p:txBody>
            <a:bodyPr wrap="none">
              <a:spAutoFit/>
            </a:bodyPr>
            <a:lstStyle/>
            <a:p>
              <a:r>
                <a:rPr lang="en-US" sz="1600" b="1" baseline="30000" dirty="0">
                  <a:latin typeface="Comic Sans MS" panose="030F0702030302020204" pitchFamily="66" charset="0"/>
                  <a:cs typeface="Times New Roman" pitchFamily="18" charset="0"/>
                </a:rPr>
                <a:t>28</a:t>
              </a:r>
              <a:r>
                <a:rPr lang="en-US" sz="1600" b="1" dirty="0">
                  <a:latin typeface="Comic Sans MS" panose="030F0702030302020204" pitchFamily="66" charset="0"/>
                  <a:cs typeface="Times New Roman" pitchFamily="18" charset="0"/>
                </a:rPr>
                <a:t>Si</a:t>
              </a:r>
              <a:endParaRPr lang="fr-FR" sz="1600" b="1" dirty="0">
                <a:latin typeface="Comic Sans MS" panose="030F0702030302020204" pitchFamily="66" charset="0"/>
                <a:cs typeface="Times New Roman" pitchFamily="18" charset="0"/>
              </a:endParaRPr>
            </a:p>
          </p:txBody>
        </p:sp>
        <p:sp>
          <p:nvSpPr>
            <p:cNvPr id="23" name="Rectangle 12">
              <a:extLst>
                <a:ext uri="{FF2B5EF4-FFF2-40B4-BE49-F238E27FC236}">
                  <a16:creationId xmlns:a16="http://schemas.microsoft.com/office/drawing/2014/main" id="{79415809-7509-4108-9700-4EE6EEFFB19A}"/>
                </a:ext>
              </a:extLst>
            </p:cNvPr>
            <p:cNvSpPr/>
            <p:nvPr/>
          </p:nvSpPr>
          <p:spPr>
            <a:xfrm>
              <a:off x="3140705" y="2503145"/>
              <a:ext cx="912057" cy="684160"/>
            </a:xfrm>
            <a:prstGeom prst="rect">
              <a:avLst/>
            </a:prstGeom>
          </p:spPr>
          <p:txBody>
            <a:bodyPr wrap="none">
              <a:spAutoFit/>
            </a:bodyPr>
            <a:lstStyle/>
            <a:p>
              <a:r>
                <a:rPr lang="en-US" sz="1600" b="1" baseline="30000" dirty="0">
                  <a:latin typeface="Comic Sans MS" panose="030F0702030302020204" pitchFamily="66" charset="0"/>
                  <a:cs typeface="Times New Roman" pitchFamily="18" charset="0"/>
                </a:rPr>
                <a:t>28</a:t>
              </a:r>
              <a:r>
                <a:rPr lang="en-US" sz="1600" b="1" dirty="0">
                  <a:latin typeface="Comic Sans MS" panose="030F0702030302020204" pitchFamily="66" charset="0"/>
                  <a:cs typeface="Times New Roman" pitchFamily="18" charset="0"/>
                </a:rPr>
                <a:t>Si</a:t>
              </a:r>
              <a:endParaRPr lang="fr-FR" sz="1600" b="1" dirty="0">
                <a:latin typeface="Comic Sans MS" panose="030F0702030302020204" pitchFamily="66" charset="0"/>
                <a:cs typeface="Times New Roman" pitchFamily="18" charset="0"/>
              </a:endParaRPr>
            </a:p>
          </p:txBody>
        </p:sp>
        <p:sp>
          <p:nvSpPr>
            <p:cNvPr id="24" name="Rectangle 12">
              <a:extLst>
                <a:ext uri="{FF2B5EF4-FFF2-40B4-BE49-F238E27FC236}">
                  <a16:creationId xmlns:a16="http://schemas.microsoft.com/office/drawing/2014/main" id="{ADE07852-A8E8-4287-9D63-A810CF8AC031}"/>
                </a:ext>
              </a:extLst>
            </p:cNvPr>
            <p:cNvSpPr/>
            <p:nvPr/>
          </p:nvSpPr>
          <p:spPr>
            <a:xfrm>
              <a:off x="503272" y="2015214"/>
              <a:ext cx="292068" cy="338554"/>
            </a:xfrm>
            <a:prstGeom prst="rect">
              <a:avLst/>
            </a:prstGeom>
          </p:spPr>
          <p:txBody>
            <a:bodyPr wrap="none">
              <a:spAutoFit/>
            </a:bodyPr>
            <a:lstStyle/>
            <a:p>
              <a:r>
                <a:rPr lang="fr-FR" sz="1600" b="1" dirty="0">
                  <a:latin typeface="Comic Sans MS" panose="030F0702030302020204" pitchFamily="66" charset="0"/>
                  <a:cs typeface="Times New Roman" pitchFamily="18" charset="0"/>
                </a:rPr>
                <a:t>n</a:t>
              </a:r>
            </a:p>
          </p:txBody>
        </p:sp>
        <p:sp>
          <p:nvSpPr>
            <p:cNvPr id="25" name="Rectangle 12">
              <a:extLst>
                <a:ext uri="{FF2B5EF4-FFF2-40B4-BE49-F238E27FC236}">
                  <a16:creationId xmlns:a16="http://schemas.microsoft.com/office/drawing/2014/main" id="{224DB233-85BA-4907-AD32-AD8437BD1B1E}"/>
                </a:ext>
              </a:extLst>
            </p:cNvPr>
            <p:cNvSpPr/>
            <p:nvPr/>
          </p:nvSpPr>
          <p:spPr>
            <a:xfrm>
              <a:off x="3101557" y="1545214"/>
              <a:ext cx="482792" cy="684160"/>
            </a:xfrm>
            <a:prstGeom prst="rect">
              <a:avLst/>
            </a:prstGeom>
          </p:spPr>
          <p:txBody>
            <a:bodyPr wrap="none">
              <a:spAutoFit/>
            </a:bodyPr>
            <a:lstStyle/>
            <a:p>
              <a:r>
                <a:rPr lang="fr-FR" sz="1600" b="1" dirty="0">
                  <a:latin typeface="Comic Sans MS" panose="030F0702030302020204" pitchFamily="66" charset="0"/>
                  <a:cs typeface="Times New Roman" pitchFamily="18" charset="0"/>
                </a:rPr>
                <a:t>n</a:t>
              </a:r>
            </a:p>
          </p:txBody>
        </p:sp>
      </p:grpSp>
      <p:sp>
        <p:nvSpPr>
          <p:cNvPr id="2" name="Espace réservé du numéro de diapositive 1">
            <a:extLst>
              <a:ext uri="{FF2B5EF4-FFF2-40B4-BE49-F238E27FC236}">
                <a16:creationId xmlns:a16="http://schemas.microsoft.com/office/drawing/2014/main" id="{39B0E2B1-64F2-4D2E-B530-6C4B0D87A799}"/>
              </a:ext>
            </a:extLst>
          </p:cNvPr>
          <p:cNvSpPr>
            <a:spLocks noGrp="1"/>
          </p:cNvSpPr>
          <p:nvPr>
            <p:ph type="sldNum" sz="quarter" idx="12"/>
          </p:nvPr>
        </p:nvSpPr>
        <p:spPr>
          <a:xfrm>
            <a:off x="6992227" y="6006367"/>
            <a:ext cx="2133600" cy="365125"/>
          </a:xfrm>
        </p:spPr>
        <p:txBody>
          <a:bodyPr/>
          <a:lstStyle/>
          <a:p>
            <a:fld id="{01397B66-3F45-4A8D-BD44-716047D06632}" type="slidenum">
              <a:rPr lang="fr-FR" sz="1600" i="1" smtClean="0">
                <a:solidFill>
                  <a:srgbClr val="FF0000"/>
                </a:solidFill>
              </a:rPr>
              <a:t>8</a:t>
            </a:fld>
            <a:r>
              <a:rPr lang="fr-FR" sz="1600" i="1" dirty="0">
                <a:solidFill>
                  <a:srgbClr val="FF0000"/>
                </a:solidFill>
              </a:rPr>
              <a:t>/33</a:t>
            </a:r>
          </a:p>
        </p:txBody>
      </p:sp>
      <p:sp>
        <p:nvSpPr>
          <p:cNvPr id="27" name="Rectangle 26">
            <a:extLst>
              <a:ext uri="{FF2B5EF4-FFF2-40B4-BE49-F238E27FC236}">
                <a16:creationId xmlns:a16="http://schemas.microsoft.com/office/drawing/2014/main" id="{0E196C3E-63E1-4376-A62C-F7EAA2E15194}"/>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2. Détection des neutrons</a:t>
            </a:r>
          </a:p>
        </p:txBody>
      </p:sp>
      <p:sp>
        <p:nvSpPr>
          <p:cNvPr id="28" name="Rectangle 27">
            <a:extLst>
              <a:ext uri="{FF2B5EF4-FFF2-40B4-BE49-F238E27FC236}">
                <a16:creationId xmlns:a16="http://schemas.microsoft.com/office/drawing/2014/main" id="{0D3ADD27-080A-4306-B3A0-C2D3BC372A45}"/>
              </a:ext>
            </a:extLst>
          </p:cNvPr>
          <p:cNvSpPr/>
          <p:nvPr/>
        </p:nvSpPr>
        <p:spPr>
          <a:xfrm>
            <a:off x="875707" y="444458"/>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Neutrons rapides</a:t>
            </a:r>
          </a:p>
        </p:txBody>
      </p:sp>
    </p:spTree>
    <p:extLst>
      <p:ext uri="{BB962C8B-B14F-4D97-AF65-F5344CB8AC3E}">
        <p14:creationId xmlns:p14="http://schemas.microsoft.com/office/powerpoint/2010/main" val="109047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
            <a:ext cx="1459577" cy="6243155"/>
          </a:xfrm>
          <a:prstGeom prst="rect">
            <a:avLst/>
          </a:prstGeom>
        </p:spPr>
      </p:pic>
      <p:sp>
        <p:nvSpPr>
          <p:cNvPr id="3" name="Sous-titre 2"/>
          <p:cNvSpPr>
            <a:spLocks noGrp="1"/>
          </p:cNvSpPr>
          <p:nvPr>
            <p:ph type="subTitle" idx="1"/>
          </p:nvPr>
        </p:nvSpPr>
        <p:spPr>
          <a:xfrm>
            <a:off x="0" y="614845"/>
            <a:ext cx="9144000" cy="5693893"/>
          </a:xfrm>
        </p:spPr>
        <p:txBody>
          <a:bodyPr>
            <a:normAutofit/>
          </a:bodyPr>
          <a:lstStyle/>
          <a:p>
            <a:pPr algn="l"/>
            <a:r>
              <a:rPr lang="fr-FR" sz="1200" dirty="0">
                <a:solidFill>
                  <a:schemeClr val="bg1"/>
                </a:solidFill>
                <a:latin typeface="Open Sans" pitchFamily="34" charset="0"/>
                <a:ea typeface="Open Sans" pitchFamily="34" charset="0"/>
                <a:cs typeface="Open Sans" pitchFamily="34" charset="0"/>
              </a:rPr>
              <a:t>A</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795" y="6520363"/>
            <a:ext cx="3927457" cy="264204"/>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6308741"/>
            <a:ext cx="3061452" cy="50463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p:nvCxnSpPr>
        <p:spPr>
          <a:xfrm flipH="1">
            <a:off x="1459577" y="6381328"/>
            <a:ext cx="7684423" cy="0"/>
          </a:xfrm>
          <a:prstGeom prst="line">
            <a:avLst/>
          </a:prstGeom>
          <a:ln w="3175" cmpd="sng">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9498A88F-4DFE-46D9-ABE8-FEB17D8A0B4E}"/>
              </a:ext>
            </a:extLst>
          </p:cNvPr>
          <p:cNvPicPr>
            <a:picLocks noChangeAspect="1"/>
          </p:cNvPicPr>
          <p:nvPr/>
        </p:nvPicPr>
        <p:blipFill>
          <a:blip r:embed="rId5"/>
          <a:stretch>
            <a:fillRect/>
          </a:stretch>
        </p:blipFill>
        <p:spPr>
          <a:xfrm>
            <a:off x="1459576" y="2564903"/>
            <a:ext cx="7669185" cy="2709859"/>
          </a:xfrm>
          <a:prstGeom prst="rect">
            <a:avLst/>
          </a:prstGeom>
        </p:spPr>
      </p:pic>
      <p:sp>
        <p:nvSpPr>
          <p:cNvPr id="13" name="Rectangle 12">
            <a:extLst>
              <a:ext uri="{FF2B5EF4-FFF2-40B4-BE49-F238E27FC236}">
                <a16:creationId xmlns:a16="http://schemas.microsoft.com/office/drawing/2014/main" id="{E663F79B-D838-455F-98E1-A48FB6B18B81}"/>
              </a:ext>
            </a:extLst>
          </p:cNvPr>
          <p:cNvSpPr/>
          <p:nvPr/>
        </p:nvSpPr>
        <p:spPr>
          <a:xfrm>
            <a:off x="1776103" y="4137596"/>
            <a:ext cx="1313180"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rgbClr val="00B050"/>
                </a:solidFill>
                <a:effectLst/>
                <a:ea typeface="Calibri" panose="020F0502020204030204" pitchFamily="34" charset="0"/>
                <a:cs typeface="Times New Roman" panose="02020603050405020304" pitchFamily="18" charset="0"/>
              </a:rPr>
              <a:t>Pulse mode</a:t>
            </a:r>
            <a:endParaRPr lang="fr-FR" sz="1600" b="1" dirty="0">
              <a:solidFill>
                <a:srgbClr val="00B050"/>
              </a:solidFill>
              <a:effectLst/>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6A4EB37-5B6C-42E7-A486-A98CD7A0FC7A}"/>
              </a:ext>
            </a:extLst>
          </p:cNvPr>
          <p:cNvSpPr/>
          <p:nvPr/>
        </p:nvSpPr>
        <p:spPr>
          <a:xfrm>
            <a:off x="4139952" y="4203127"/>
            <a:ext cx="2999663"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chemeClr val="tx2">
                    <a:lumMod val="60000"/>
                    <a:lumOff val="40000"/>
                  </a:schemeClr>
                </a:solidFill>
                <a:cs typeface="Times New Roman" panose="02020603050405020304" pitchFamily="18" charset="0"/>
              </a:rPr>
              <a:t>Campbell mode</a:t>
            </a:r>
          </a:p>
        </p:txBody>
      </p:sp>
      <p:sp>
        <p:nvSpPr>
          <p:cNvPr id="15" name="Rectangle 14">
            <a:extLst>
              <a:ext uri="{FF2B5EF4-FFF2-40B4-BE49-F238E27FC236}">
                <a16:creationId xmlns:a16="http://schemas.microsoft.com/office/drawing/2014/main" id="{92EB6D30-B170-4F56-B4AB-EAE661FFD47A}"/>
              </a:ext>
            </a:extLst>
          </p:cNvPr>
          <p:cNvSpPr/>
          <p:nvPr/>
        </p:nvSpPr>
        <p:spPr>
          <a:xfrm>
            <a:off x="6941093" y="4848688"/>
            <a:ext cx="1537279"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rgbClr val="FF0000"/>
                </a:solidFill>
                <a:cs typeface="Times New Roman" panose="02020603050405020304" pitchFamily="18" charset="0"/>
              </a:rPr>
              <a:t>Current mode</a:t>
            </a:r>
          </a:p>
        </p:txBody>
      </p:sp>
      <p:sp>
        <p:nvSpPr>
          <p:cNvPr id="19" name="Rectangle 18">
            <a:extLst>
              <a:ext uri="{FF2B5EF4-FFF2-40B4-BE49-F238E27FC236}">
                <a16:creationId xmlns:a16="http://schemas.microsoft.com/office/drawing/2014/main" id="{9447A4E8-8904-4C30-90DE-D1C2748C10A9}"/>
              </a:ext>
            </a:extLst>
          </p:cNvPr>
          <p:cNvSpPr/>
          <p:nvPr/>
        </p:nvSpPr>
        <p:spPr>
          <a:xfrm>
            <a:off x="2350424" y="1793328"/>
            <a:ext cx="1313180"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rgbClr val="00B050"/>
                </a:solidFill>
                <a:effectLst/>
                <a:ea typeface="Calibri" panose="020F0502020204030204" pitchFamily="34" charset="0"/>
                <a:cs typeface="Times New Roman" panose="02020603050405020304" pitchFamily="18" charset="0"/>
              </a:rPr>
              <a:t>Faible flux</a:t>
            </a:r>
            <a:endParaRPr lang="fr-FR" sz="1600" b="1" dirty="0">
              <a:solidFill>
                <a:srgbClr val="00B050"/>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6AF11BB-CCDC-4D59-B1C1-234F40120141}"/>
              </a:ext>
            </a:extLst>
          </p:cNvPr>
          <p:cNvSpPr/>
          <p:nvPr/>
        </p:nvSpPr>
        <p:spPr>
          <a:xfrm>
            <a:off x="6541073" y="1772815"/>
            <a:ext cx="1537279"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rgbClr val="FF0000"/>
                </a:solidFill>
                <a:cs typeface="Times New Roman" panose="02020603050405020304" pitchFamily="18" charset="0"/>
              </a:rPr>
              <a:t>Fort flux</a:t>
            </a:r>
          </a:p>
        </p:txBody>
      </p:sp>
      <p:sp>
        <p:nvSpPr>
          <p:cNvPr id="16" name="Rectangle 15">
            <a:extLst>
              <a:ext uri="{FF2B5EF4-FFF2-40B4-BE49-F238E27FC236}">
                <a16:creationId xmlns:a16="http://schemas.microsoft.com/office/drawing/2014/main" id="{1AC1BD3E-0616-4BC8-8656-1CDA024B70B6}"/>
              </a:ext>
            </a:extLst>
          </p:cNvPr>
          <p:cNvSpPr/>
          <p:nvPr/>
        </p:nvSpPr>
        <p:spPr>
          <a:xfrm>
            <a:off x="897517" y="807819"/>
            <a:ext cx="7860118" cy="855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Mode de lecture électronique  à utiliser selon le flux de neutrons : conversion du rayonnement radiatif en signal électrique.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EA60AF7-1E89-466C-9C84-936187F3F01B}"/>
                  </a:ext>
                </a:extLst>
              </p:cNvPr>
              <p:cNvSpPr/>
              <p:nvPr/>
            </p:nvSpPr>
            <p:spPr>
              <a:xfrm>
                <a:off x="6745863" y="5303252"/>
                <a:ext cx="2203389" cy="718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fr-FR" sz="2000" b="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𝐼</m:t>
                          </m:r>
                        </m:e>
                        <m:sub>
                          <m:r>
                            <a:rPr lang="fr-FR" sz="2000" b="0" i="1" smtClean="0">
                              <a:solidFill>
                                <a:schemeClr val="tx1"/>
                              </a:solidFill>
                              <a:latin typeface="Cambria Math" panose="02040503050406030204" pitchFamily="18" charset="0"/>
                            </a:rPr>
                            <m:t>𝑚𝑜𝑦</m:t>
                          </m:r>
                        </m:sub>
                      </m:sSub>
                      <m:r>
                        <a:rPr lang="fr-FR" sz="2000" b="0" i="1" smtClean="0">
                          <a:solidFill>
                            <a:schemeClr val="tx1"/>
                          </a:solidFill>
                          <a:latin typeface="Cambria Math" panose="02040503050406030204" pitchFamily="18" charset="0"/>
                        </a:rPr>
                        <m:t>&gt;</m:t>
                      </m:r>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10</m:t>
                          </m:r>
                        </m:e>
                        <m:sup>
                          <m:r>
                            <a:rPr lang="fr-FR" sz="2000" b="0" i="1" smtClean="0">
                              <a:solidFill>
                                <a:schemeClr val="tx1"/>
                              </a:solidFill>
                              <a:latin typeface="Cambria Math" panose="02040503050406030204" pitchFamily="18" charset="0"/>
                            </a:rPr>
                            <m:t>−6</m:t>
                          </m:r>
                        </m:sup>
                      </m:sSup>
                      <m:r>
                        <a:rPr lang="fr-FR" sz="2000" b="0" i="1" smtClean="0">
                          <a:solidFill>
                            <a:schemeClr val="tx1"/>
                          </a:solidFill>
                          <a:latin typeface="Cambria Math" panose="02040503050406030204" pitchFamily="18" charset="0"/>
                        </a:rPr>
                        <m:t>𝐴</m:t>
                      </m:r>
                    </m:oMath>
                  </m:oMathPara>
                </a14:m>
                <a:endParaRPr lang="fr-FR" sz="2000" i="1" dirty="0">
                  <a:solidFill>
                    <a:schemeClr val="tx1"/>
                  </a:solidFill>
                  <a:latin typeface="Cambria Math" panose="02040503050406030204" pitchFamily="18" charset="0"/>
                </a:endParaRPr>
              </a:p>
              <a:p>
                <a14:m>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𝑉</m:t>
                        </m:r>
                      </m:e>
                      <m:sub>
                        <m:r>
                          <a:rPr lang="fr-FR" sz="2000" b="0" i="1" smtClean="0">
                            <a:solidFill>
                              <a:schemeClr val="tx1"/>
                            </a:solidFill>
                            <a:latin typeface="Cambria Math" panose="02040503050406030204" pitchFamily="18" charset="0"/>
                          </a:rPr>
                          <m:t>𝑜𝑢𝑡</m:t>
                        </m:r>
                      </m:sub>
                    </m:sSub>
                  </m:oMath>
                </a14:m>
                <a:r>
                  <a:rPr lang="fr-FR" sz="2000" dirty="0">
                    <a:solidFill>
                      <a:schemeClr val="tx1"/>
                    </a:solidFill>
                    <a:latin typeface="Comic Sans MS" panose="030F0702030302020204" pitchFamily="66" charset="0"/>
                  </a:rPr>
                  <a:t>  ̴   </a:t>
                </a:r>
                <a14:m>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𝐼</m:t>
                        </m:r>
                      </m:e>
                      <m:sub>
                        <m:r>
                          <a:rPr lang="fr-FR" sz="2000" b="0" i="1" smtClean="0">
                            <a:solidFill>
                              <a:schemeClr val="tx1"/>
                            </a:solidFill>
                            <a:latin typeface="Cambria Math" panose="02040503050406030204" pitchFamily="18" charset="0"/>
                          </a:rPr>
                          <m:t>𝑖𝑛</m:t>
                        </m:r>
                      </m:sub>
                    </m:sSub>
                  </m:oMath>
                </a14:m>
                <a:endParaRPr lang="fr-FR" sz="2000" dirty="0">
                  <a:solidFill>
                    <a:schemeClr val="tx1"/>
                  </a:solidFill>
                  <a:latin typeface="Comic Sans MS" panose="030F0702030302020204" pitchFamily="66" charset="0"/>
                </a:endParaRPr>
              </a:p>
            </p:txBody>
          </p:sp>
        </mc:Choice>
        <mc:Fallback xmlns="">
          <p:sp>
            <p:nvSpPr>
              <p:cNvPr id="5" name="Rectangle 4">
                <a:extLst>
                  <a:ext uri="{FF2B5EF4-FFF2-40B4-BE49-F238E27FC236}">
                    <a16:creationId xmlns:a16="http://schemas.microsoft.com/office/drawing/2014/main" id="{1EA60AF7-1E89-466C-9C84-936187F3F01B}"/>
                  </a:ext>
                </a:extLst>
              </p:cNvPr>
              <p:cNvSpPr>
                <a:spLocks noRot="1" noChangeAspect="1" noMove="1" noResize="1" noEditPoints="1" noAdjustHandles="1" noChangeArrowheads="1" noChangeShapeType="1" noTextEdit="1"/>
              </p:cNvSpPr>
              <p:nvPr/>
            </p:nvSpPr>
            <p:spPr>
              <a:xfrm>
                <a:off x="6745863" y="5303252"/>
                <a:ext cx="2203389" cy="718537"/>
              </a:xfrm>
              <a:prstGeom prst="rect">
                <a:avLst/>
              </a:prstGeom>
              <a:blipFill>
                <a:blip r:embed="rId12"/>
                <a:stretch>
                  <a:fillRect b="-16102"/>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C4FE5F6-2708-488A-899F-6C119D43F46A}"/>
                  </a:ext>
                </a:extLst>
              </p:cNvPr>
              <p:cNvSpPr/>
              <p:nvPr/>
            </p:nvSpPr>
            <p:spPr>
              <a:xfrm>
                <a:off x="1677676" y="4695127"/>
                <a:ext cx="2088232" cy="718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𝐼</m:t>
                        </m:r>
                      </m:e>
                      <m:sub>
                        <m:r>
                          <a:rPr lang="fr-FR" sz="2000" b="0" i="1" smtClean="0">
                            <a:solidFill>
                              <a:schemeClr val="tx1"/>
                            </a:solidFill>
                            <a:latin typeface="Cambria Math" panose="02040503050406030204" pitchFamily="18" charset="0"/>
                          </a:rPr>
                          <m:t>𝑚𝑜𝑦</m:t>
                        </m:r>
                      </m:sub>
                    </m:sSub>
                  </m:oMath>
                </a14:m>
                <a:r>
                  <a:rPr lang="fr-FR" sz="2000" i="1" dirty="0">
                    <a:solidFill>
                      <a:schemeClr val="tx1"/>
                    </a:solidFill>
                    <a:latin typeface="Cambria Math" panose="02040503050406030204" pitchFamily="18" charset="0"/>
                  </a:rPr>
                  <a:t> &lt;</a:t>
                </a:r>
                <a14:m>
                  <m:oMath xmlns:m="http://schemas.openxmlformats.org/officeDocument/2006/math">
                    <m:sSup>
                      <m:sSupPr>
                        <m:ctrlPr>
                          <a:rPr lang="fr-FR" sz="200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  10</m:t>
                        </m:r>
                      </m:e>
                      <m:sup>
                        <m:r>
                          <a:rPr lang="fr-FR" sz="2000" b="0" i="1" smtClean="0">
                            <a:solidFill>
                              <a:schemeClr val="tx1"/>
                            </a:solidFill>
                            <a:latin typeface="Cambria Math" panose="02040503050406030204" pitchFamily="18" charset="0"/>
                          </a:rPr>
                          <m:t>−8</m:t>
                        </m:r>
                      </m:sup>
                    </m:sSup>
                    <m:r>
                      <a:rPr lang="fr-FR" sz="2000" b="0" i="1" smtClean="0">
                        <a:solidFill>
                          <a:schemeClr val="tx1"/>
                        </a:solidFill>
                        <a:latin typeface="Cambria Math" panose="02040503050406030204" pitchFamily="18" charset="0"/>
                      </a:rPr>
                      <m:t>𝐴</m:t>
                    </m:r>
                  </m:oMath>
                </a14:m>
                <a:endParaRPr lang="fr-FR" sz="2000" i="1" dirty="0">
                  <a:solidFill>
                    <a:schemeClr val="tx1"/>
                  </a:solidFill>
                  <a:latin typeface="Cambria Math" panose="02040503050406030204" pitchFamily="18" charset="0"/>
                </a:endParaRPr>
              </a:p>
              <a:p>
                <a14:m>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𝑉</m:t>
                        </m:r>
                      </m:e>
                      <m:sub>
                        <m:r>
                          <a:rPr lang="fr-FR" sz="2000" b="0" i="1" smtClean="0">
                            <a:solidFill>
                              <a:schemeClr val="tx1"/>
                            </a:solidFill>
                            <a:latin typeface="Cambria Math" panose="02040503050406030204" pitchFamily="18" charset="0"/>
                          </a:rPr>
                          <m:t>𝑜𝑢𝑡</m:t>
                        </m:r>
                      </m:sub>
                    </m:sSub>
                  </m:oMath>
                </a14:m>
                <a:r>
                  <a:rPr lang="fr-FR" sz="2000" dirty="0">
                    <a:solidFill>
                      <a:schemeClr val="tx1"/>
                    </a:solidFill>
                    <a:latin typeface="Comic Sans MS" panose="030F0702030302020204" pitchFamily="66" charset="0"/>
                  </a:rPr>
                  <a:t>  ̴   </a:t>
                </a:r>
                <a14:m>
                  <m:oMath xmlns:m="http://schemas.openxmlformats.org/officeDocument/2006/math">
                    <m:sSub>
                      <m:sSubPr>
                        <m:ctrlPr>
                          <a:rPr lang="fr-FR" sz="2000" i="1" smtClean="0">
                            <a:solidFill>
                              <a:schemeClr val="tx1"/>
                            </a:solidFill>
                            <a:latin typeface="Cambria Math" panose="02040503050406030204" pitchFamily="18" charset="0"/>
                          </a:rPr>
                        </m:ctrlPr>
                      </m:sSubPr>
                      <m:e>
                        <m:r>
                          <a:rPr lang="fr-FR" sz="2000" b="0" i="1" smtClean="0">
                            <a:solidFill>
                              <a:schemeClr val="tx1"/>
                            </a:solidFill>
                            <a:latin typeface="Cambria Math" panose="02040503050406030204" pitchFamily="18" charset="0"/>
                          </a:rPr>
                          <m:t>𝑄</m:t>
                        </m:r>
                      </m:e>
                      <m:sub>
                        <m:r>
                          <a:rPr lang="fr-FR" sz="2000" b="0" i="1" smtClean="0">
                            <a:solidFill>
                              <a:schemeClr val="tx1"/>
                            </a:solidFill>
                            <a:latin typeface="Cambria Math" panose="02040503050406030204" pitchFamily="18" charset="0"/>
                          </a:rPr>
                          <m:t>𝑖𝑛</m:t>
                        </m:r>
                      </m:sub>
                    </m:sSub>
                  </m:oMath>
                </a14:m>
                <a:endParaRPr lang="fr-FR" sz="2000" dirty="0">
                  <a:solidFill>
                    <a:schemeClr val="tx1"/>
                  </a:solidFill>
                  <a:latin typeface="Comic Sans MS" panose="030F0702030302020204" pitchFamily="66" charset="0"/>
                </a:endParaRPr>
              </a:p>
            </p:txBody>
          </p:sp>
        </mc:Choice>
        <mc:Fallback xmlns="">
          <p:sp>
            <p:nvSpPr>
              <p:cNvPr id="17" name="Rectangle 16">
                <a:extLst>
                  <a:ext uri="{FF2B5EF4-FFF2-40B4-BE49-F238E27FC236}">
                    <a16:creationId xmlns:a16="http://schemas.microsoft.com/office/drawing/2014/main" id="{2C4FE5F6-2708-488A-899F-6C119D43F46A}"/>
                  </a:ext>
                </a:extLst>
              </p:cNvPr>
              <p:cNvSpPr>
                <a:spLocks noRot="1" noChangeAspect="1" noMove="1" noResize="1" noEditPoints="1" noAdjustHandles="1" noChangeArrowheads="1" noChangeShapeType="1" noTextEdit="1"/>
              </p:cNvSpPr>
              <p:nvPr/>
            </p:nvSpPr>
            <p:spPr>
              <a:xfrm>
                <a:off x="1677676" y="4695127"/>
                <a:ext cx="2088232" cy="718537"/>
              </a:xfrm>
              <a:prstGeom prst="rect">
                <a:avLst/>
              </a:prstGeom>
              <a:blipFill>
                <a:blip r:embed="rId13"/>
                <a:stretch>
                  <a:fillRect t="-5932" b="-16102"/>
                </a:stretch>
              </a:blipFill>
              <a:ln>
                <a:noFill/>
              </a:ln>
            </p:spPr>
            <p:txBody>
              <a:bodyPr/>
              <a:lstStyle/>
              <a:p>
                <a:r>
                  <a:rPr lang="fr-FR">
                    <a:noFill/>
                  </a:rPr>
                  <a:t> </a:t>
                </a:r>
              </a:p>
            </p:txBody>
          </p:sp>
        </mc:Fallback>
      </mc:AlternateContent>
      <p:sp>
        <p:nvSpPr>
          <p:cNvPr id="6" name="Espace réservé du numéro de diapositive 5">
            <a:extLst>
              <a:ext uri="{FF2B5EF4-FFF2-40B4-BE49-F238E27FC236}">
                <a16:creationId xmlns:a16="http://schemas.microsoft.com/office/drawing/2014/main" id="{966EA2D1-BC23-4859-B18B-CC838E23033A}"/>
              </a:ext>
            </a:extLst>
          </p:cNvPr>
          <p:cNvSpPr>
            <a:spLocks noGrp="1"/>
          </p:cNvSpPr>
          <p:nvPr>
            <p:ph type="sldNum" sz="quarter" idx="12"/>
          </p:nvPr>
        </p:nvSpPr>
        <p:spPr>
          <a:xfrm>
            <a:off x="6995161" y="6016200"/>
            <a:ext cx="2133600" cy="365125"/>
          </a:xfrm>
        </p:spPr>
        <p:txBody>
          <a:bodyPr/>
          <a:lstStyle/>
          <a:p>
            <a:fld id="{01397B66-3F45-4A8D-BD44-716047D06632}" type="slidenum">
              <a:rPr lang="fr-FR" sz="1600" i="1" smtClean="0">
                <a:solidFill>
                  <a:srgbClr val="FF0000"/>
                </a:solidFill>
              </a:rPr>
              <a:t>9</a:t>
            </a:fld>
            <a:r>
              <a:rPr lang="fr-FR" sz="1600" i="1" dirty="0">
                <a:solidFill>
                  <a:srgbClr val="FF0000"/>
                </a:solidFill>
              </a:rPr>
              <a:t>/33</a:t>
            </a:r>
          </a:p>
        </p:txBody>
      </p:sp>
      <p:sp>
        <p:nvSpPr>
          <p:cNvPr id="18" name="Rectangle 17">
            <a:extLst>
              <a:ext uri="{FF2B5EF4-FFF2-40B4-BE49-F238E27FC236}">
                <a16:creationId xmlns:a16="http://schemas.microsoft.com/office/drawing/2014/main" id="{691E386E-9972-4CE2-8C85-C91F9601C301}"/>
              </a:ext>
            </a:extLst>
          </p:cNvPr>
          <p:cNvSpPr/>
          <p:nvPr/>
        </p:nvSpPr>
        <p:spPr>
          <a:xfrm>
            <a:off x="1203893" y="118754"/>
            <a:ext cx="6400637"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a:p>
        </p:txBody>
      </p:sp>
      <p:sp>
        <p:nvSpPr>
          <p:cNvPr id="11" name="Accolade ouvrante 10">
            <a:extLst>
              <a:ext uri="{FF2B5EF4-FFF2-40B4-BE49-F238E27FC236}">
                <a16:creationId xmlns:a16="http://schemas.microsoft.com/office/drawing/2014/main" id="{6C2E6053-8410-4F28-A5B5-8FCB9FE2E48E}"/>
              </a:ext>
            </a:extLst>
          </p:cNvPr>
          <p:cNvSpPr/>
          <p:nvPr/>
        </p:nvSpPr>
        <p:spPr>
          <a:xfrm rot="5400000">
            <a:off x="3573281" y="275886"/>
            <a:ext cx="327249" cy="4118460"/>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1" name="Accolade ouvrante 20">
            <a:extLst>
              <a:ext uri="{FF2B5EF4-FFF2-40B4-BE49-F238E27FC236}">
                <a16:creationId xmlns:a16="http://schemas.microsoft.com/office/drawing/2014/main" id="{75281E03-9A89-497B-B6AF-8431D1A6209F}"/>
              </a:ext>
            </a:extLst>
          </p:cNvPr>
          <p:cNvSpPr/>
          <p:nvPr/>
        </p:nvSpPr>
        <p:spPr>
          <a:xfrm rot="5400000">
            <a:off x="7430649" y="1113040"/>
            <a:ext cx="357118" cy="247401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22" name="Connecteur droit 21">
            <a:extLst>
              <a:ext uri="{FF2B5EF4-FFF2-40B4-BE49-F238E27FC236}">
                <a16:creationId xmlns:a16="http://schemas.microsoft.com/office/drawing/2014/main" id="{BB6E9E15-C6AE-4231-9E5F-E55BA84A7B07}"/>
              </a:ext>
            </a:extLst>
          </p:cNvPr>
          <p:cNvCxnSpPr>
            <a:cxnSpLocks/>
          </p:cNvCxnSpPr>
          <p:nvPr/>
        </p:nvCxnSpPr>
        <p:spPr>
          <a:xfrm>
            <a:off x="1115616" y="1856206"/>
            <a:ext cx="0" cy="17168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1268C5B-C3AC-483F-A408-349FC47C37C8}"/>
              </a:ext>
            </a:extLst>
          </p:cNvPr>
          <p:cNvSpPr/>
          <p:nvPr/>
        </p:nvSpPr>
        <p:spPr>
          <a:xfrm rot="16200000">
            <a:off x="-8334" y="2576180"/>
            <a:ext cx="1811703"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chemeClr val="tx1">
                    <a:lumMod val="95000"/>
                    <a:lumOff val="5000"/>
                  </a:schemeClr>
                </a:solidFill>
                <a:effectLst/>
                <a:ea typeface="Calibri" panose="020F0502020204030204" pitchFamily="34" charset="0"/>
                <a:cs typeface="Times New Roman" panose="02020603050405020304" pitchFamily="18" charset="0"/>
              </a:rPr>
              <a:t>Flux de particules</a:t>
            </a:r>
            <a:endParaRPr lang="fr-FR" sz="1600" b="1" dirty="0">
              <a:solidFill>
                <a:schemeClr val="tx1">
                  <a:lumMod val="95000"/>
                  <a:lumOff val="5000"/>
                </a:schemeClr>
              </a:solidFill>
              <a:effectLst/>
              <a:ea typeface="Calibri" panose="020F0502020204030204" pitchFamily="34" charset="0"/>
              <a:cs typeface="Times New Roman" panose="02020603050405020304" pitchFamily="18" charset="0"/>
            </a:endParaRPr>
          </a:p>
        </p:txBody>
      </p:sp>
      <p:cxnSp>
        <p:nvCxnSpPr>
          <p:cNvPr id="27" name="Connecteur droit 26">
            <a:extLst>
              <a:ext uri="{FF2B5EF4-FFF2-40B4-BE49-F238E27FC236}">
                <a16:creationId xmlns:a16="http://schemas.microsoft.com/office/drawing/2014/main" id="{D64D08A4-B422-47CD-BEBC-D7407E5DF7D3}"/>
              </a:ext>
            </a:extLst>
          </p:cNvPr>
          <p:cNvCxnSpPr>
            <a:cxnSpLocks/>
          </p:cNvCxnSpPr>
          <p:nvPr/>
        </p:nvCxnSpPr>
        <p:spPr>
          <a:xfrm>
            <a:off x="1115616" y="4012784"/>
            <a:ext cx="0" cy="222452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45774E6-0EC6-48D2-A174-4C6E1E534CC2}"/>
              </a:ext>
            </a:extLst>
          </p:cNvPr>
          <p:cNvSpPr/>
          <p:nvPr/>
        </p:nvSpPr>
        <p:spPr>
          <a:xfrm rot="16200000">
            <a:off x="-238470" y="4962894"/>
            <a:ext cx="2271976" cy="276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600" b="1" i="1" dirty="0">
                <a:solidFill>
                  <a:schemeClr val="tx1">
                    <a:lumMod val="95000"/>
                    <a:lumOff val="5000"/>
                  </a:schemeClr>
                </a:solidFill>
                <a:effectLst/>
                <a:ea typeface="Calibri" panose="020F0502020204030204" pitchFamily="34" charset="0"/>
                <a:cs typeface="Times New Roman" panose="02020603050405020304" pitchFamily="18" charset="0"/>
              </a:rPr>
              <a:t>Electronique de lecture</a:t>
            </a:r>
            <a:endParaRPr lang="fr-FR" sz="1600" b="1"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E89F5664-BF30-4B17-8306-621107DDFF8F}"/>
              </a:ext>
            </a:extLst>
          </p:cNvPr>
          <p:cNvSpPr/>
          <p:nvPr/>
        </p:nvSpPr>
        <p:spPr>
          <a:xfrm>
            <a:off x="323528" y="88884"/>
            <a:ext cx="5544616"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22225">
                  <a:solidFill>
                    <a:schemeClr val="accent2"/>
                  </a:solidFill>
                  <a:prstDash val="solid"/>
                </a:ln>
                <a:solidFill>
                  <a:schemeClr val="accent6">
                    <a:lumMod val="75000"/>
                  </a:schemeClr>
                </a:solidFill>
              </a:rPr>
              <a:t>2. Détection des neutrons</a:t>
            </a:r>
          </a:p>
        </p:txBody>
      </p:sp>
      <p:sp>
        <p:nvSpPr>
          <p:cNvPr id="31" name="Rectangle 30">
            <a:extLst>
              <a:ext uri="{FF2B5EF4-FFF2-40B4-BE49-F238E27FC236}">
                <a16:creationId xmlns:a16="http://schemas.microsoft.com/office/drawing/2014/main" id="{3FD3883D-EA64-4DDE-BFFE-731D188AAD19}"/>
              </a:ext>
            </a:extLst>
          </p:cNvPr>
          <p:cNvSpPr/>
          <p:nvPr/>
        </p:nvSpPr>
        <p:spPr>
          <a:xfrm>
            <a:off x="875707" y="444458"/>
            <a:ext cx="6263908" cy="459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ln w="0"/>
                <a:solidFill>
                  <a:schemeClr val="accent1"/>
                </a:solidFill>
                <a:effectLst>
                  <a:outerShdw blurRad="38100" dist="25400" dir="5400000" algn="ctr" rotWithShape="0">
                    <a:srgbClr val="6E747A">
                      <a:alpha val="43000"/>
                    </a:srgbClr>
                  </a:outerShdw>
                </a:effectLst>
              </a:rPr>
              <a:t>Choix du mode de lecture en fonction du flux </a:t>
            </a:r>
          </a:p>
        </p:txBody>
      </p:sp>
    </p:spTree>
    <p:extLst>
      <p:ext uri="{BB962C8B-B14F-4D97-AF65-F5344CB8AC3E}">
        <p14:creationId xmlns:p14="http://schemas.microsoft.com/office/powerpoint/2010/main" val="366584104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9294</TotalTime>
  <Words>2226</Words>
  <Application>Microsoft Office PowerPoint</Application>
  <PresentationFormat>Affichage à l'écran (4:3)</PresentationFormat>
  <Paragraphs>505</Paragraphs>
  <Slides>35</Slides>
  <Notes>5</Notes>
  <HiddenSlides>0</HiddenSlides>
  <MMClips>0</MMClips>
  <ScaleCrop>false</ScaleCrop>
  <HeadingPairs>
    <vt:vector size="8" baseType="variant">
      <vt:variant>
        <vt:lpstr>Polices utilisées</vt:lpstr>
      </vt:variant>
      <vt:variant>
        <vt:i4>13</vt:i4>
      </vt:variant>
      <vt:variant>
        <vt:lpstr>Thème</vt:lpstr>
      </vt:variant>
      <vt:variant>
        <vt:i4>1</vt:i4>
      </vt:variant>
      <vt:variant>
        <vt:lpstr>Serveurs OLE incorporés</vt:lpstr>
      </vt:variant>
      <vt:variant>
        <vt:i4>1</vt:i4>
      </vt:variant>
      <vt:variant>
        <vt:lpstr>Titres des diapositives</vt:lpstr>
      </vt:variant>
      <vt:variant>
        <vt:i4>35</vt:i4>
      </vt:variant>
    </vt:vector>
  </HeadingPairs>
  <TitlesOfParts>
    <vt:vector size="50" baseType="lpstr">
      <vt:lpstr>Aharoni</vt:lpstr>
      <vt:lpstr>Arial</vt:lpstr>
      <vt:lpstr>Arial Black</vt:lpstr>
      <vt:lpstr>Baskerville Old Face</vt:lpstr>
      <vt:lpstr>Calibri</vt:lpstr>
      <vt:lpstr>Cambria Math</vt:lpstr>
      <vt:lpstr>Comic Sans MS</vt:lpstr>
      <vt:lpstr>Courier New</vt:lpstr>
      <vt:lpstr>Open Sans</vt:lpstr>
      <vt:lpstr>Times</vt:lpstr>
      <vt:lpstr>Times New Roman</vt:lpstr>
      <vt:lpstr>Verdana</vt:lpstr>
      <vt:lpstr>Wingdings</vt:lpstr>
      <vt:lpstr>Thème Office</vt:lpstr>
      <vt:lpstr>Graph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Sonia</dc:creator>
  <cp:lastModifiedBy>tchou</cp:lastModifiedBy>
  <cp:revision>508</cp:revision>
  <dcterms:created xsi:type="dcterms:W3CDTF">2017-12-15T10:11:12Z</dcterms:created>
  <dcterms:modified xsi:type="dcterms:W3CDTF">2019-06-26T07:53:53Z</dcterms:modified>
</cp:coreProperties>
</file>