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63" autoAdjust="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6E022-C3B2-4DF4-AEB6-555056F80DA0}" type="datetimeFigureOut">
              <a:rPr lang="fr-FR" smtClean="0"/>
              <a:t>26/06/2019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7F36-4173-4EBF-8EB5-51D9BFFE9A1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13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19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85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E3F79DF-50CF-4F5F-B58A-B132412A19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935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05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3F79DF-50CF-4F5F-B58A-B132412A19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885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7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10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116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49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42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7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E3F79DF-50CF-4F5F-B58A-B132412A19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932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278F0-8C4C-4924-BFCF-C607A69C9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Development of front-end readout systems </a:t>
            </a:r>
            <a:br>
              <a:rPr lang="en-US" sz="4400" dirty="0"/>
            </a:br>
            <a:r>
              <a:rPr lang="en-US" sz="4400" dirty="0"/>
              <a:t>FOR DIAMOND </a:t>
            </a:r>
            <a:r>
              <a:rPr lang="en-US" sz="4400" dirty="0" err="1"/>
              <a:t>hodoscope</a:t>
            </a:r>
            <a:endParaRPr lang="en-US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968BB0-ACEE-4E1A-91C9-378B2DBDE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82" y="3996250"/>
            <a:ext cx="10677236" cy="1499386"/>
          </a:xfrm>
        </p:spPr>
        <p:txBody>
          <a:bodyPr>
            <a:normAutofit lnSpcReduction="10000"/>
          </a:bodyPr>
          <a:lstStyle/>
          <a:p>
            <a:r>
              <a:rPr lang="fr-FR" sz="3200" b="1" dirty="0"/>
              <a:t>F. RARBI</a:t>
            </a:r>
          </a:p>
          <a:p>
            <a:r>
              <a:rPr lang="fr-FR" dirty="0"/>
              <a:t>A. </a:t>
            </a:r>
            <a:r>
              <a:rPr lang="en-US" dirty="0"/>
              <a:t>Bes</a:t>
            </a:r>
            <a:r>
              <a:rPr lang="fr-FR" dirty="0"/>
              <a:t>, G. Bosson, J. Collot, S. Curtoni, D. Dauvergne, L. Gallin-Martel, ML Gallin-Martel, A. Ghimouz, C. Hoarau, J.-Y. Hostachy, A. Lacoste, J. Livingstone, S. Marcatili, J-F. Muraz, O. Rossetto, N. Rosuel, L. Tribouilloy, M. Yamouni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2AE260-DD1D-442A-8501-739FB6550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49" y="218878"/>
            <a:ext cx="1601268" cy="8894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8ED7430-36F7-4D2C-9BE1-D357C77353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t="11102" r="17862" b="10285"/>
          <a:stretch/>
        </p:blipFill>
        <p:spPr>
          <a:xfrm>
            <a:off x="230422" y="147417"/>
            <a:ext cx="1541139" cy="96094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5F109BE-AAFA-4E90-B1BC-706EB1698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77" y="98806"/>
            <a:ext cx="2064635" cy="118394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5307617-23B1-4EED-BDB9-60FF247977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05" y="135080"/>
            <a:ext cx="1541139" cy="1057080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130137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649C8-111C-4179-ABCC-6900C268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C9B399-32DA-4A1B-87EB-C5153BD57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testing results</a:t>
            </a:r>
          </a:p>
          <a:p>
            <a:r>
              <a:rPr lang="en-US" dirty="0"/>
              <a:t>A RMS Output noise of about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3.7</a:t>
            </a:r>
            <a:r>
              <a:rPr lang="en-US" dirty="0"/>
              <a:t>mV</a:t>
            </a:r>
          </a:p>
          <a:p>
            <a:r>
              <a:rPr lang="en-US" dirty="0"/>
              <a:t>A Minimum detectable Current input amplitude of about 3µA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F3AD9A-D2EE-472F-8057-70637F4B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804FE-9F70-418E-8C98-B693FF5D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F. RARBI - Journées Thématiques du Réseau Semi-Conducteurs IN2P3-IRFU, MARSEILLE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A1A64A-3A06-4ADE-90F3-D046CA8D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10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E6BD1033-0235-4438-A144-E87480FF3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37" t="4928" r="8106"/>
          <a:stretch/>
        </p:blipFill>
        <p:spPr>
          <a:xfrm>
            <a:off x="5698836" y="3597508"/>
            <a:ext cx="5569526" cy="27527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46D6F5-2219-4A2F-90E3-C16FF0AC37ED}"/>
              </a:ext>
            </a:extLst>
          </p:cNvPr>
          <p:cNvSpPr/>
          <p:nvPr/>
        </p:nvSpPr>
        <p:spPr>
          <a:xfrm>
            <a:off x="184727" y="4438073"/>
            <a:ext cx="13023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Pulse </a:t>
            </a:r>
            <a:r>
              <a:rPr lang="fr-FR" dirty="0" err="1"/>
              <a:t>Generator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82B9E-4D6F-4BD2-9D4F-157535442434}"/>
              </a:ext>
            </a:extLst>
          </p:cNvPr>
          <p:cNvSpPr/>
          <p:nvPr/>
        </p:nvSpPr>
        <p:spPr>
          <a:xfrm>
            <a:off x="2014929" y="443807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A98AF-D87C-416E-888C-765A013E45A2}"/>
              </a:ext>
            </a:extLst>
          </p:cNvPr>
          <p:cNvSpPr/>
          <p:nvPr/>
        </p:nvSpPr>
        <p:spPr>
          <a:xfrm>
            <a:off x="3535746" y="4438073"/>
            <a:ext cx="155667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WaveCatcher</a:t>
            </a:r>
            <a:endParaRPr lang="fr-FR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1E93FCD-37B1-4A1E-806A-4338EBAE0215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2929329" y="4895273"/>
            <a:ext cx="6064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66D75D5-10FE-4BFE-930E-4CC995DB48C1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1487054" y="4895273"/>
            <a:ext cx="5278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88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16246-5683-44DB-B625-A53B3FB5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45253A-3BEF-4059-87C2-DDA9456D0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design at LPSC Grenoble</a:t>
            </a:r>
          </a:p>
          <a:p>
            <a:pPr lvl="1"/>
            <a:r>
              <a:rPr lang="en-US" dirty="0"/>
              <a:t>COTS components + ASIC versions TIA</a:t>
            </a:r>
          </a:p>
          <a:p>
            <a:r>
              <a:rPr lang="fr-FR" dirty="0"/>
              <a:t>ASIC </a:t>
            </a:r>
            <a:r>
              <a:rPr lang="en-US" dirty="0"/>
              <a:t>development through IN2P3 project: DIAMASIC</a:t>
            </a:r>
          </a:p>
          <a:p>
            <a:endParaRPr lang="en-US" dirty="0"/>
          </a:p>
          <a:p>
            <a:r>
              <a:rPr lang="en-US" dirty="0"/>
              <a:t>Many improvement still needed!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7A5922-1C40-4050-B5E8-04F1F134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6C1DA5-DEC7-4299-AEB4-96E86DAC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4D67EE-D577-409E-AF88-2C774B0D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9E6B21-38E6-4619-935D-944A9427014A}"/>
              </a:ext>
            </a:extLst>
          </p:cNvPr>
          <p:cNvSpPr txBox="1"/>
          <p:nvPr/>
        </p:nvSpPr>
        <p:spPr>
          <a:xfrm>
            <a:off x="2362206" y="4976261"/>
            <a:ext cx="7465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81024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5AF613-3A91-4EFB-9F3F-B9B9D3A7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A90C15-0B56-4E7D-BF4E-348594614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  <a:p>
            <a:pPr lvl="1"/>
            <a:endParaRPr lang="en-US" dirty="0"/>
          </a:p>
          <a:p>
            <a:r>
              <a:rPr lang="en-US" dirty="0"/>
              <a:t>Electronic design</a:t>
            </a:r>
          </a:p>
          <a:p>
            <a:pPr lvl="1"/>
            <a:r>
              <a:rPr lang="en-US" dirty="0"/>
              <a:t>COTS amplifier version</a:t>
            </a:r>
          </a:p>
          <a:p>
            <a:pPr lvl="1"/>
            <a:r>
              <a:rPr lang="en-US" dirty="0"/>
              <a:t>ASIC Front-End version</a:t>
            </a:r>
          </a:p>
          <a:p>
            <a:pPr lvl="1"/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B0DBE4-9700-4AF8-A8E0-D4B52866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BCE0C8-3B2B-4942-A0A4-5D67334D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DE5802-60E1-4ECD-9A67-97A40ED5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23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00" y="284176"/>
            <a:ext cx="3583053" cy="20901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B887742-64A0-4AF7-B64F-4CC7B663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78A3A3-CF75-48C6-BD0B-EC5DC9305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79"/>
            <a:ext cx="6903933" cy="46292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Medical physics</a:t>
            </a:r>
          </a:p>
          <a:p>
            <a:pPr lvl="1"/>
            <a:r>
              <a:rPr lang="en-US" dirty="0"/>
              <a:t>Particle therapy hodoscope: position + time stamp</a:t>
            </a:r>
          </a:p>
          <a:p>
            <a:r>
              <a:rPr lang="en-US" dirty="0"/>
              <a:t>Using diamond as detector material: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Intrinsic radiation hardness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Fast signal risetime enables timing precision of a few tens of ps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Low noise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Availability of large area</a:t>
            </a:r>
          </a:p>
          <a:p>
            <a:r>
              <a:rPr lang="en-US" dirty="0"/>
              <a:t>Beam tagging </a:t>
            </a:r>
            <a:r>
              <a:rPr lang="en-US" dirty="0" err="1"/>
              <a:t>hodoscope</a:t>
            </a:r>
            <a:r>
              <a:rPr lang="en-US" dirty="0"/>
              <a:t> for online ion range verification in </a:t>
            </a:r>
            <a:r>
              <a:rPr lang="en-US" dirty="0" err="1"/>
              <a:t>hadrontherapy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Time resolution of 100 ps</a:t>
            </a:r>
          </a:p>
          <a:p>
            <a:pPr lvl="1"/>
            <a:r>
              <a:rPr lang="en-US" dirty="0"/>
              <a:t>Count rate of 10 MHz/channel</a:t>
            </a:r>
          </a:p>
          <a:p>
            <a:pPr lvl="1"/>
            <a:r>
              <a:rPr lang="en-US" dirty="0"/>
              <a:t>Spatial resolution ≈ 1 mm</a:t>
            </a:r>
          </a:p>
          <a:p>
            <a:pPr lvl="1"/>
            <a:r>
              <a:rPr lang="en-US" dirty="0"/>
              <a:t>Radiation hard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429748B-47DB-400E-97FB-66CE9062111D}"/>
              </a:ext>
            </a:extLst>
          </p:cNvPr>
          <p:cNvSpPr/>
          <p:nvPr/>
        </p:nvSpPr>
        <p:spPr>
          <a:xfrm>
            <a:off x="9322557" y="617703"/>
            <a:ext cx="946237" cy="911893"/>
          </a:xfrm>
          <a:prstGeom prst="ellipse">
            <a:avLst/>
          </a:prstGeom>
          <a:solidFill>
            <a:srgbClr val="FF0000">
              <a:alpha val="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6157103-EDF8-43F0-B127-9AC7F373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858" y="2866754"/>
            <a:ext cx="2771102" cy="2230628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2027AEB-F501-43DC-8064-AB26A8168B9D}"/>
              </a:ext>
            </a:extLst>
          </p:cNvPr>
          <p:cNvCxnSpPr>
            <a:cxnSpLocks/>
            <a:stCxn id="19" idx="4"/>
          </p:cNvCxnSpPr>
          <p:nvPr/>
        </p:nvCxnSpPr>
        <p:spPr>
          <a:xfrm flipH="1">
            <a:off x="9669982" y="1529596"/>
            <a:ext cx="125694" cy="148873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5B960E7A-C9B9-4956-9EB0-1DB4932BBFD2}"/>
              </a:ext>
            </a:extLst>
          </p:cNvPr>
          <p:cNvSpPr txBox="1"/>
          <p:nvPr/>
        </p:nvSpPr>
        <p:spPr>
          <a:xfrm>
            <a:off x="10853684" y="3381904"/>
            <a:ext cx="1314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Diamonds</a:t>
            </a:r>
          </a:p>
          <a:p>
            <a:r>
              <a:rPr lang="fr-FR" dirty="0">
                <a:solidFill>
                  <a:srgbClr val="FF0000"/>
                </a:solidFill>
              </a:rPr>
              <a:t>double side stripped detectors</a:t>
            </a:r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B88B37A0-9CD9-4198-8484-A4C21C33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B6657F6E-2369-41C4-B9F2-E2F14274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27283EB2-1547-4FBF-95B9-2EF4849B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36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F4CAC-111C-4212-8B6B-AEEC117F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design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470464-C953-429F-BD89-90EF9FC6D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Diamond characterization made with a Fast Current Preamplifier</a:t>
            </a:r>
          </a:p>
          <a:p>
            <a:pPr lvl="1"/>
            <a:r>
              <a:rPr lang="en-US" dirty="0"/>
              <a:t>DBA III from GSI</a:t>
            </a:r>
          </a:p>
          <a:p>
            <a:pPr lvl="1"/>
            <a:r>
              <a:rPr lang="en-US" dirty="0"/>
              <a:t>Broadband amplifier from Cividec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Towards a beam tagging hodoscope </a:t>
            </a:r>
          </a:p>
          <a:p>
            <a:pPr lvl="1"/>
            <a:r>
              <a:rPr lang="en-US" b="1" dirty="0"/>
              <a:t>Dozens</a:t>
            </a:r>
            <a:r>
              <a:rPr lang="en-US" dirty="0"/>
              <a:t> read-out channels </a:t>
            </a:r>
            <a:r>
              <a:rPr lang="en-US" dirty="0">
                <a:sym typeface="Wingdings" panose="05000000000000000000" pitchFamily="2" charset="2"/>
              </a:rPr>
              <a:t> Home made preamplifier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007659-4B27-4E23-925A-D84D02FC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76723F-CF47-4507-999F-70B02582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B91B99-7F40-4F6B-A97D-00401C08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4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9561CD-C504-45A5-90FA-DA47A53ED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905" y="4411993"/>
            <a:ext cx="2840568" cy="149157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695C678E-20B1-4C4B-B99D-5D8CB8A3402B}"/>
              </a:ext>
            </a:extLst>
          </p:cNvPr>
          <p:cNvGrpSpPr/>
          <p:nvPr/>
        </p:nvGrpSpPr>
        <p:grpSpPr>
          <a:xfrm>
            <a:off x="9335059" y="2554417"/>
            <a:ext cx="2255959" cy="1338287"/>
            <a:chOff x="1969905" y="4739179"/>
            <a:chExt cx="2255959" cy="133828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248E5B1-8183-44C4-9BEF-5A44625B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905" y="4739179"/>
              <a:ext cx="2229380" cy="1338287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8909969-67FF-4E71-9699-FBF45EB49F41}"/>
                </a:ext>
              </a:extLst>
            </p:cNvPr>
            <p:cNvSpPr txBox="1"/>
            <p:nvPr/>
          </p:nvSpPr>
          <p:spPr>
            <a:xfrm>
              <a:off x="3054389" y="4788447"/>
              <a:ext cx="1171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DBA III GSI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AFE14CDC-C792-47E8-9380-F1E58EE41B94}"/>
              </a:ext>
            </a:extLst>
          </p:cNvPr>
          <p:cNvSpPr txBox="1"/>
          <p:nvPr/>
        </p:nvSpPr>
        <p:spPr>
          <a:xfrm>
            <a:off x="3672918" y="3223560"/>
            <a:ext cx="3446906" cy="1631216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err="1"/>
              <a:t>Bandwidth</a:t>
            </a:r>
            <a:r>
              <a:rPr lang="fr-FR" sz="2000" dirty="0"/>
              <a:t>:	2 GHz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/>
              <a:t>Gain:		40 dB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err="1"/>
              <a:t>Impedance</a:t>
            </a:r>
            <a:r>
              <a:rPr lang="fr-FR" sz="2000" dirty="0"/>
              <a:t>:	50 </a:t>
            </a:r>
            <a:r>
              <a:rPr lang="el-GR" sz="2000" dirty="0"/>
              <a:t>Ω</a:t>
            </a:r>
            <a:endParaRPr lang="fr-FR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err="1"/>
              <a:t>Dynamic</a:t>
            </a:r>
            <a:r>
              <a:rPr lang="fr-FR" sz="2000" dirty="0"/>
              <a:t> range:	~ +/- 1 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/>
              <a:t>Power </a:t>
            </a:r>
            <a:r>
              <a:rPr lang="fr-FR" sz="2000" dirty="0" err="1"/>
              <a:t>Supply</a:t>
            </a:r>
            <a:r>
              <a:rPr lang="fr-FR" sz="2000" dirty="0"/>
              <a:t>:	12 V / 100 mA</a:t>
            </a:r>
          </a:p>
        </p:txBody>
      </p:sp>
    </p:spTree>
    <p:extLst>
      <p:ext uri="{BB962C8B-B14F-4D97-AF65-F5344CB8AC3E}">
        <p14:creationId xmlns:p14="http://schemas.microsoft.com/office/powerpoint/2010/main" val="102493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AE17B-E3A2-427E-8941-E5A95E7F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COTS amplifier version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6C1E65-93E5-4BD0-81ED-7D6D8D10D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NPN and PNP bipolar transistor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stage TIA amplifier with resistive feedback followed by a non-inverter amplifier</a:t>
            </a:r>
          </a:p>
          <a:p>
            <a:pPr lvl="2"/>
            <a:r>
              <a:rPr lang="en-US" dirty="0"/>
              <a:t>Total gain of 92dB </a:t>
            </a:r>
          </a:p>
          <a:p>
            <a:pPr lvl="2"/>
            <a:r>
              <a:rPr lang="en-US" dirty="0"/>
              <a:t>Cut-off frequency about 520MHz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2C0F47-8CB4-46B2-A80A-F51DB912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4294E7-B8EB-4AC5-9A73-5D7D5F0B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79C458-4A4A-41FC-9D1E-0C5A3661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5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C89B50C-9A66-4CE9-9138-18CD6B6E8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2" y="3866569"/>
            <a:ext cx="4354939" cy="1751144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271738E2-D2D6-4A4B-AC8B-41318F3BCDEE}"/>
              </a:ext>
            </a:extLst>
          </p:cNvPr>
          <p:cNvGrpSpPr/>
          <p:nvPr/>
        </p:nvGrpSpPr>
        <p:grpSpPr>
          <a:xfrm>
            <a:off x="5243175" y="2777774"/>
            <a:ext cx="3756455" cy="2140642"/>
            <a:chOff x="6096000" y="3108788"/>
            <a:chExt cx="3756455" cy="2140642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ED32C45-52E3-4DA9-AD8E-82FF2530D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108788"/>
              <a:ext cx="3756455" cy="2140642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5680093-9B07-473C-B318-1E22B4F10322}"/>
                </a:ext>
              </a:extLst>
            </p:cNvPr>
            <p:cNvSpPr/>
            <p:nvPr/>
          </p:nvSpPr>
          <p:spPr>
            <a:xfrm>
              <a:off x="6997700" y="4006189"/>
              <a:ext cx="554567" cy="1467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8D10D36-BBD0-43EC-8FFE-625C3E1B42DF}"/>
                </a:ext>
              </a:extLst>
            </p:cNvPr>
            <p:cNvSpPr/>
            <p:nvPr/>
          </p:nvSpPr>
          <p:spPr>
            <a:xfrm>
              <a:off x="6413500" y="4410067"/>
              <a:ext cx="554567" cy="1467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16D2D8AA-A29D-41F4-B932-6305D17B7B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36" y="4820878"/>
            <a:ext cx="3551670" cy="196576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86CC00B-B51B-47DA-94A6-ADB1AFCBB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15" y="4843633"/>
            <a:ext cx="3860799" cy="16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5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2034E-0D7C-4D64-8334-7D512AA4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 Front-End version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FF36AB0-27CE-4D2E-B201-FEC3D4838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Timing resolution defined by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𝐽𝑖𝑡𝑡𝑒𝑟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𝑇𝑖𝑚𝑒𝑊𝑎𝑙𝑘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𝑇𝐷𝐶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</m:oMath>
                </a14:m>
                <a:endParaRPr lang="fr-FR" dirty="0"/>
              </a:p>
              <a:p>
                <a:r>
                  <a:rPr lang="fr-FR" dirty="0"/>
                  <a:t>For fast system,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𝐽𝑖𝑡𝑡𝑒𝑟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𝑟𝑖𝑠𝑒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𝑆𝑁𝑅</m:t>
                        </m:r>
                      </m:den>
                    </m:f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with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𝑇𝐼𝐴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𝐵𝑊</m:t>
                        </m:r>
                      </m:e>
                    </m:rad>
                  </m:oMath>
                </a14:m>
                <a:endParaRPr lang="fr-FR" dirty="0"/>
              </a:p>
              <a:p>
                <a:pPr lvl="1"/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define</a:t>
                </a:r>
                <a:r>
                  <a:rPr lang="fr-FR" dirty="0"/>
                  <a:t> a new expression: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𝐽𝑖𝑡𝑡𝑒𝑟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fr-FR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ad>
                              <m:radPr>
                                <m:degHide m:val="on"/>
                                <m:ctrlPr>
                                  <a:rPr lang="fr-FR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𝐵𝑊</m:t>
                                </m:r>
                              </m:e>
                            </m:rad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fr-FR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</m:sub>
                    </m:sSub>
                  </m:oMath>
                </a14:m>
                <a:endParaRPr lang="fr-FR" i="1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FF36AB0-27CE-4D2E-B201-FEC3D4838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104848-1898-47AF-B0BC-4868B323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A726DE-E705-443E-BACF-7BC38AED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25344A-AE81-43CA-BD67-D81843989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6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09B1DE-F2F5-48D4-9B08-022FCC14C1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t="4758" r="8636"/>
          <a:stretch/>
        </p:blipFill>
        <p:spPr>
          <a:xfrm>
            <a:off x="5449802" y="3442810"/>
            <a:ext cx="5966343" cy="29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B8993-05A7-4F41-ADB6-3B05D3FA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 Front-End version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19CCF0-BA67-4F31-BB59-7A5EFC42F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of a multi channel Integrated Circuit:</a:t>
            </a:r>
          </a:p>
          <a:p>
            <a:pPr lvl="1"/>
            <a:r>
              <a:rPr lang="en-US" dirty="0"/>
              <a:t>CMOS 130nm process technology </a:t>
            </a:r>
          </a:p>
          <a:p>
            <a:pPr lvl="1"/>
            <a:r>
              <a:rPr lang="en-US" dirty="0"/>
              <a:t>Radiation tolerant technology</a:t>
            </a:r>
          </a:p>
          <a:p>
            <a:pPr lvl="1"/>
            <a:r>
              <a:rPr lang="en-US" dirty="0"/>
              <a:t>8 channel Trans Impedance Amplifier (TIA) + Fast Discriminator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F20845-9891-493F-90B7-E58E479C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F9060D-0396-4AB6-80AD-03F6FC5B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831A5-A673-4BED-963A-1322826A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7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148122-24E6-4CCF-9D5C-2932E77E8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785" y="478448"/>
            <a:ext cx="3550876" cy="27134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D3181C-3ACA-498E-8120-90F416EAB7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64889" y="3408729"/>
            <a:ext cx="3200400" cy="219075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0B59CB1-8635-49EA-BDE4-DB076F3B031D}"/>
              </a:ext>
            </a:extLst>
          </p:cNvPr>
          <p:cNvSpPr/>
          <p:nvPr/>
        </p:nvSpPr>
        <p:spPr>
          <a:xfrm>
            <a:off x="8764632" y="1705150"/>
            <a:ext cx="655782" cy="61318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F7B4B18-1C8A-4B75-91E4-6314EBB2ABAA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9324377" y="2228533"/>
            <a:ext cx="456828" cy="120046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51EDF9C-DFA0-4F3F-A697-7088CDDF1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89" y="3823636"/>
            <a:ext cx="4711924" cy="2396163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5698912A-E271-4247-A5E6-F0949BDB8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28575"/>
              </p:ext>
            </p:extLst>
          </p:nvPr>
        </p:nvGraphicFramePr>
        <p:xfrm>
          <a:off x="5028109" y="4295888"/>
          <a:ext cx="4147184" cy="2133600"/>
        </p:xfrm>
        <a:graphic>
          <a:graphicData uri="http://schemas.openxmlformats.org/drawingml/2006/table">
            <a:tbl>
              <a:tblPr firstRow="1" bandRow="1"/>
              <a:tblGrid>
                <a:gridCol w="18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noProof="0" dirty="0"/>
                        <a:t>TIA Parameters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Value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A</a:t>
                      </a:r>
                      <a:r>
                        <a:rPr lang="fr-FR" sz="1400" baseline="-25000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&gt; 60 dB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F</a:t>
                      </a:r>
                      <a:r>
                        <a:rPr lang="fr-FR" sz="1400" baseline="-25000" dirty="0"/>
                        <a:t>-3dB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560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 err="1"/>
                        <a:t>Z</a:t>
                      </a:r>
                      <a:r>
                        <a:rPr lang="fr-FR" sz="1400" baseline="-25000" dirty="0" err="1"/>
                        <a:t>in</a:t>
                      </a:r>
                      <a:endParaRPr lang="fr-FR" sz="1400" baseline="-25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20 </a:t>
                      </a:r>
                      <a:r>
                        <a:rPr lang="el-GR" sz="1400" dirty="0"/>
                        <a:t>Ω</a:t>
                      </a:r>
                      <a:endParaRPr lang="fr-FR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 err="1"/>
                        <a:t>V</a:t>
                      </a:r>
                      <a:r>
                        <a:rPr lang="fr-FR" sz="1400" baseline="-25000" dirty="0" err="1"/>
                        <a:t>n,out</a:t>
                      </a:r>
                      <a:r>
                        <a:rPr lang="fr-FR" sz="1400" baseline="0" dirty="0"/>
                        <a:t> (output noise)</a:t>
                      </a:r>
                      <a:endParaRPr lang="fr-FR" sz="1400" baseline="-25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&lt; 1 </a:t>
                      </a:r>
                      <a:r>
                        <a:rPr lang="fr-FR" sz="1400" dirty="0" err="1"/>
                        <a:t>mV</a:t>
                      </a:r>
                      <a:r>
                        <a:rPr lang="fr-FR" sz="1400" baseline="-25000" dirty="0" err="1"/>
                        <a:t>RMS</a:t>
                      </a:r>
                      <a:endParaRPr lang="fr-FR" sz="1400" baseline="-250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458478"/>
                  </a:ext>
                </a:extLst>
              </a:tr>
              <a:tr h="11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noProof="0" dirty="0"/>
                        <a:t>Input Dynamic range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3 µA</a:t>
                      </a:r>
                      <a:r>
                        <a:rPr lang="fr-FR" sz="1400" baseline="0" dirty="0"/>
                        <a:t> – 120 µA (&lt;1% </a:t>
                      </a:r>
                      <a:r>
                        <a:rPr lang="en-US" sz="1400" baseline="0" noProof="0" dirty="0"/>
                        <a:t>linearity</a:t>
                      </a:r>
                      <a:r>
                        <a:rPr lang="fr-FR" sz="1400" baseline="0" dirty="0"/>
                        <a:t>) 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274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P</a:t>
                      </a:r>
                      <a:r>
                        <a:rPr lang="en-US" sz="1400" baseline="-25000" noProof="0" dirty="0"/>
                        <a:t>TOT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2.5mW @ 1.2V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0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65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970AD-ECD8-4500-8E4A-E02037B2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 Front-End version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DE47F2-4820-45D2-97B9-EAB94F66A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RMS Output noise about 1.5mV</a:t>
            </a:r>
          </a:p>
          <a:p>
            <a:r>
              <a:rPr lang="en-US" dirty="0"/>
              <a:t>Timing resolution about 400ps (@ 20fC) due to issues in output buffer (BW about 100MHz) and discriminator stages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030224-1EBC-45F9-8DB9-86BF5D79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E22B54-F569-4C08-97BE-2F6916FF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66B8B-6239-4FE2-99C4-4EBF331A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8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77F1168-73C4-4B0A-8FEE-CAA5F4282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536" y="3237447"/>
            <a:ext cx="4206088" cy="228462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306C606-279B-4117-AAB9-BAA380ECBF4E}"/>
              </a:ext>
            </a:extLst>
          </p:cNvPr>
          <p:cNvSpPr txBox="1"/>
          <p:nvPr/>
        </p:nvSpPr>
        <p:spPr>
          <a:xfrm>
            <a:off x="3723536" y="5446758"/>
            <a:ext cx="418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Analog output signal for different input charge (</a:t>
            </a:r>
            <a:r>
              <a:rPr lang="en-US" b="1" dirty="0"/>
              <a:t>10fC</a:t>
            </a:r>
            <a:r>
              <a:rPr lang="en-US" dirty="0"/>
              <a:t>, 20fC, 30fC, 50fC and 100fC)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1D213AD-AD89-4352-8E16-B50FAAAC9F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8191" y="2982392"/>
            <a:ext cx="2334142" cy="284425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43798A9-BFEA-43AD-BE4A-96DA1EEC6E8E}"/>
              </a:ext>
            </a:extLst>
          </p:cNvPr>
          <p:cNvSpPr txBox="1"/>
          <p:nvPr/>
        </p:nvSpPr>
        <p:spPr>
          <a:xfrm>
            <a:off x="1059810" y="5557463"/>
            <a:ext cx="159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Chip On Board </a:t>
            </a:r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prototype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590" y="3293352"/>
            <a:ext cx="3924727" cy="25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0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7E500-1CE1-4BC8-B3C9-E7BDAD1B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 Front-End version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70DFE1-CF19-4BF9-9F0C-3ED909242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Part of DIAMASIC (IN2P3 fund project) in </a:t>
            </a:r>
            <a:r>
              <a:rPr lang="en-US" dirty="0" err="1"/>
              <a:t>collab</a:t>
            </a:r>
            <a:r>
              <a:rPr lang="en-US" dirty="0"/>
              <a:t>. with LPC Caen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prototype improvements: </a:t>
            </a:r>
          </a:p>
          <a:p>
            <a:pPr lvl="2"/>
            <a:r>
              <a:rPr lang="en-US" dirty="0"/>
              <a:t>Differential signal propagation (immunity to noise issues)</a:t>
            </a:r>
          </a:p>
          <a:p>
            <a:pPr lvl="2"/>
            <a:r>
              <a:rPr lang="en-US" b="1" dirty="0"/>
              <a:t>Multi-gain</a:t>
            </a:r>
            <a:r>
              <a:rPr lang="en-US" dirty="0"/>
              <a:t> amplification through voltage control</a:t>
            </a:r>
          </a:p>
          <a:p>
            <a:pPr lvl="2"/>
            <a:r>
              <a:rPr lang="en-US" dirty="0"/>
              <a:t>Wideband output buffer </a:t>
            </a:r>
          </a:p>
          <a:p>
            <a:pPr lvl="1"/>
            <a:r>
              <a:rPr lang="en-US" dirty="0"/>
              <a:t>Expected timing resolution about &lt; 120ps (@ 10fC)</a:t>
            </a:r>
          </a:p>
          <a:p>
            <a:pPr lvl="2"/>
            <a:r>
              <a:rPr lang="en-US" dirty="0"/>
              <a:t>Improve noise in the first stage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9B8C6F-90E8-4DA7-8509-5BBE5844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26/06/2019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000B22-6D5B-4424-8ECE-0B9C8EB4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RARBI - Journées Thématiques du Réseau Semi-Conducteurs IN2P3-IRFU, MARSEILLE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9AF884-F2D9-44CF-A9CA-9AAFD848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79DF-50CF-4F5F-B58A-B132412A193C}" type="slidenum">
              <a:rPr lang="fr-FR" smtClean="0"/>
              <a:t>9</a:t>
            </a:fld>
            <a:endParaRPr 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41B7749-4C6B-4763-8459-6EB09E838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7774"/>
              </p:ext>
            </p:extLst>
          </p:nvPr>
        </p:nvGraphicFramePr>
        <p:xfrm>
          <a:off x="164274" y="4426872"/>
          <a:ext cx="3157028" cy="2042160"/>
        </p:xfrm>
        <a:graphic>
          <a:graphicData uri="http://schemas.openxmlformats.org/drawingml/2006/table">
            <a:tbl>
              <a:tblPr firstRow="1" bandRow="1"/>
              <a:tblGrid>
                <a:gridCol w="1890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noProof="0" dirty="0"/>
                        <a:t>Channel</a:t>
                      </a:r>
                      <a:r>
                        <a:rPr lang="en-US" sz="1400" baseline="0" noProof="0" dirty="0"/>
                        <a:t> Read-Out </a:t>
                      </a:r>
                      <a:r>
                        <a:rPr lang="en-US" sz="1400" noProof="0" dirty="0"/>
                        <a:t>Parameters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Value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A</a:t>
                      </a:r>
                      <a:r>
                        <a:rPr lang="fr-FR" sz="1400" baseline="-25000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&gt; 80 dB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F</a:t>
                      </a:r>
                      <a:r>
                        <a:rPr lang="fr-FR" sz="1400" baseline="-25000" dirty="0"/>
                        <a:t>-3dB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560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 err="1"/>
                        <a:t>Z</a:t>
                      </a:r>
                      <a:r>
                        <a:rPr lang="fr-FR" sz="1400" baseline="-25000" dirty="0" err="1"/>
                        <a:t>in</a:t>
                      </a:r>
                      <a:endParaRPr lang="fr-FR" sz="1400" baseline="-25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60 </a:t>
                      </a:r>
                      <a:r>
                        <a:rPr lang="el-GR" sz="1400" dirty="0"/>
                        <a:t>Ω</a:t>
                      </a:r>
                      <a:endParaRPr lang="fr-FR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 err="1"/>
                        <a:t>V</a:t>
                      </a:r>
                      <a:r>
                        <a:rPr lang="fr-FR" sz="1400" baseline="-25000" dirty="0" err="1"/>
                        <a:t>n,out</a:t>
                      </a:r>
                      <a:r>
                        <a:rPr lang="fr-FR" sz="1400" baseline="0" dirty="0"/>
                        <a:t> (output noise)</a:t>
                      </a:r>
                      <a:endParaRPr lang="fr-FR" sz="1400" baseline="-25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&lt; 5 </a:t>
                      </a:r>
                      <a:r>
                        <a:rPr lang="fr-FR" sz="1400" dirty="0" err="1"/>
                        <a:t>mV</a:t>
                      </a:r>
                      <a:r>
                        <a:rPr lang="fr-FR" sz="1400" baseline="-25000" dirty="0" err="1"/>
                        <a:t>RMS</a:t>
                      </a:r>
                      <a:endParaRPr lang="fr-FR" sz="1400" baseline="-25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noProof="0" dirty="0"/>
                        <a:t>Input Dynamic range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/>
                        <a:t>3 µA</a:t>
                      </a:r>
                      <a:r>
                        <a:rPr lang="fr-FR" sz="1400" baseline="0" dirty="0"/>
                        <a:t> – 150 µA </a:t>
                      </a:r>
                      <a:endParaRPr lang="fr-FR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F1D05166-F0F4-450B-8DAE-7C615284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704" y="4429038"/>
            <a:ext cx="3343072" cy="2073551"/>
          </a:xfrm>
          <a:prstGeom prst="rect">
            <a:avLst/>
          </a:prstGeom>
        </p:spPr>
      </p:pic>
      <p:pic>
        <p:nvPicPr>
          <p:cNvPr id="13" name="Espace réservé du contenu 7">
            <a:extLst>
              <a:ext uri="{FF2B5EF4-FFF2-40B4-BE49-F238E27FC236}">
                <a16:creationId xmlns:a16="http://schemas.microsoft.com/office/drawing/2014/main" id="{D16EF6E0-9221-47B4-8C79-26B11362F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1639" y="3619407"/>
            <a:ext cx="4268577" cy="244176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1014295-F8FF-4A8B-B308-CF46D3B285E0}"/>
              </a:ext>
            </a:extLst>
          </p:cNvPr>
          <p:cNvSpPr txBox="1"/>
          <p:nvPr/>
        </p:nvSpPr>
        <p:spPr>
          <a:xfrm>
            <a:off x="8975080" y="6067332"/>
            <a:ext cx="231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Estimated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jitter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@10fC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115D682-9BE6-4E40-9D85-0002591348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85" y="284176"/>
            <a:ext cx="3000894" cy="254039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AD3E580-C59E-4ADD-8FE9-A71999E7067C}"/>
              </a:ext>
            </a:extLst>
          </p:cNvPr>
          <p:cNvSpPr txBox="1"/>
          <p:nvPr/>
        </p:nvSpPr>
        <p:spPr>
          <a:xfrm>
            <a:off x="9673830" y="2870609"/>
            <a:ext cx="1628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Chip On Board 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prototype</a:t>
            </a:r>
          </a:p>
        </p:txBody>
      </p:sp>
    </p:spTree>
    <p:extLst>
      <p:ext uri="{BB962C8B-B14F-4D97-AF65-F5344CB8AC3E}">
        <p14:creationId xmlns:p14="http://schemas.microsoft.com/office/powerpoint/2010/main" val="1074752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Personnalisé 1">
      <a:dk1>
        <a:srgbClr val="17406D"/>
      </a:dk1>
      <a:lt1>
        <a:srgbClr val="17406D"/>
      </a:lt1>
      <a:dk2>
        <a:srgbClr val="FFFFFF"/>
      </a:dk2>
      <a:lt2>
        <a:srgbClr val="DBEFF9"/>
      </a:lt2>
      <a:accent1>
        <a:srgbClr val="FFFFFF"/>
      </a:accent1>
      <a:accent2>
        <a:srgbClr val="17406D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À bande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À bande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 de couleurs</Template>
  <TotalTime>338</TotalTime>
  <Words>678</Words>
  <Application>Microsoft Office PowerPoint</Application>
  <PresentationFormat>Grand écran</PresentationFormat>
  <Paragraphs>146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Calibri</vt:lpstr>
      <vt:lpstr>Cambria Math</vt:lpstr>
      <vt:lpstr>Corbel</vt:lpstr>
      <vt:lpstr>Times New Roman</vt:lpstr>
      <vt:lpstr>Wingdings</vt:lpstr>
      <vt:lpstr>À bandes</vt:lpstr>
      <vt:lpstr>Development of front-end readout systems  FOR DIAMOND hodoscope</vt:lpstr>
      <vt:lpstr>Outline</vt:lpstr>
      <vt:lpstr>Project overview</vt:lpstr>
      <vt:lpstr>Electronic design</vt:lpstr>
      <vt:lpstr>COTS amplifier version</vt:lpstr>
      <vt:lpstr>ASIC Front-End version</vt:lpstr>
      <vt:lpstr>ASIC Front-End version</vt:lpstr>
      <vt:lpstr>ASIC Front-End version </vt:lpstr>
      <vt:lpstr>ASIC Front-End version </vt:lpstr>
      <vt:lpstr>Testing Results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two front end readout systems  with fast current amplifiers</dc:title>
  <dc:creator>Fatah RARBI</dc:creator>
  <cp:lastModifiedBy>Fatah RARBI</cp:lastModifiedBy>
  <cp:revision>37</cp:revision>
  <dcterms:created xsi:type="dcterms:W3CDTF">2019-05-08T14:41:21Z</dcterms:created>
  <dcterms:modified xsi:type="dcterms:W3CDTF">2019-06-26T07:32:18Z</dcterms:modified>
</cp:coreProperties>
</file>